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7.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1"/>
  </p:notesMasterIdLst>
  <p:sldIdLst>
    <p:sldId id="453" r:id="rId2"/>
    <p:sldId id="342" r:id="rId3"/>
    <p:sldId id="345" r:id="rId4"/>
    <p:sldId id="346" r:id="rId5"/>
    <p:sldId id="355" r:id="rId6"/>
    <p:sldId id="347" r:id="rId7"/>
    <p:sldId id="348" r:id="rId8"/>
    <p:sldId id="349" r:id="rId9"/>
    <p:sldId id="350" r:id="rId10"/>
    <p:sldId id="454" r:id="rId11"/>
    <p:sldId id="259" r:id="rId12"/>
    <p:sldId id="258" r:id="rId13"/>
    <p:sldId id="260" r:id="rId14"/>
    <p:sldId id="262" r:id="rId15"/>
    <p:sldId id="263" r:id="rId16"/>
    <p:sldId id="264" r:id="rId17"/>
    <p:sldId id="265" r:id="rId18"/>
    <p:sldId id="266" r:id="rId19"/>
    <p:sldId id="267" r:id="rId20"/>
    <p:sldId id="268" r:id="rId21"/>
    <p:sldId id="456" r:id="rId22"/>
    <p:sldId id="457" r:id="rId23"/>
    <p:sldId id="461" r:id="rId24"/>
    <p:sldId id="458" r:id="rId25"/>
    <p:sldId id="459" r:id="rId26"/>
    <p:sldId id="460" r:id="rId27"/>
    <p:sldId id="465" r:id="rId28"/>
    <p:sldId id="467" r:id="rId29"/>
    <p:sldId id="462" r:id="rId30"/>
    <p:sldId id="463" r:id="rId31"/>
    <p:sldId id="464" r:id="rId32"/>
    <p:sldId id="466" r:id="rId33"/>
    <p:sldId id="314" r:id="rId34"/>
    <p:sldId id="363" r:id="rId35"/>
    <p:sldId id="381" r:id="rId36"/>
    <p:sldId id="373" r:id="rId37"/>
    <p:sldId id="413" r:id="rId38"/>
    <p:sldId id="405" r:id="rId39"/>
    <p:sldId id="406" r:id="rId40"/>
    <p:sldId id="407" r:id="rId41"/>
    <p:sldId id="383" r:id="rId42"/>
    <p:sldId id="388" r:id="rId43"/>
    <p:sldId id="391" r:id="rId44"/>
    <p:sldId id="408" r:id="rId45"/>
    <p:sldId id="409" r:id="rId46"/>
    <p:sldId id="410" r:id="rId47"/>
    <p:sldId id="411" r:id="rId48"/>
    <p:sldId id="412" r:id="rId49"/>
    <p:sldId id="469" r:id="rId50"/>
    <p:sldId id="257" r:id="rId51"/>
    <p:sldId id="328" r:id="rId52"/>
    <p:sldId id="329" r:id="rId53"/>
    <p:sldId id="330" r:id="rId54"/>
    <p:sldId id="331" r:id="rId55"/>
    <p:sldId id="332" r:id="rId56"/>
    <p:sldId id="470" r:id="rId57"/>
    <p:sldId id="261" r:id="rId58"/>
    <p:sldId id="471" r:id="rId59"/>
    <p:sldId id="472" r:id="rId60"/>
    <p:sldId id="473" r:id="rId61"/>
    <p:sldId id="474" r:id="rId62"/>
    <p:sldId id="475" r:id="rId63"/>
    <p:sldId id="333" r:id="rId64"/>
    <p:sldId id="334" r:id="rId65"/>
    <p:sldId id="335" r:id="rId66"/>
    <p:sldId id="336" r:id="rId67"/>
    <p:sldId id="337" r:id="rId68"/>
    <p:sldId id="338" r:id="rId69"/>
    <p:sldId id="339" r:id="rId70"/>
    <p:sldId id="340" r:id="rId71"/>
    <p:sldId id="341" r:id="rId72"/>
    <p:sldId id="476" r:id="rId73"/>
    <p:sldId id="343" r:id="rId74"/>
    <p:sldId id="344" r:id="rId75"/>
    <p:sldId id="477" r:id="rId76"/>
    <p:sldId id="478" r:id="rId77"/>
    <p:sldId id="479" r:id="rId78"/>
    <p:sldId id="480" r:id="rId79"/>
    <p:sldId id="481" r:id="rId80"/>
    <p:sldId id="482" r:id="rId81"/>
    <p:sldId id="351" r:id="rId82"/>
    <p:sldId id="352" r:id="rId83"/>
    <p:sldId id="353" r:id="rId84"/>
    <p:sldId id="354" r:id="rId85"/>
    <p:sldId id="483" r:id="rId86"/>
    <p:sldId id="356" r:id="rId87"/>
    <p:sldId id="357" r:id="rId88"/>
    <p:sldId id="358" r:id="rId89"/>
    <p:sldId id="359" r:id="rId90"/>
    <p:sldId id="360" r:id="rId91"/>
    <p:sldId id="484" r:id="rId92"/>
    <p:sldId id="362" r:id="rId93"/>
    <p:sldId id="364" r:id="rId94"/>
    <p:sldId id="365" r:id="rId95"/>
    <p:sldId id="486" r:id="rId96"/>
    <p:sldId id="455" r:id="rId97"/>
    <p:sldId id="487" r:id="rId98"/>
    <p:sldId id="488" r:id="rId99"/>
    <p:sldId id="489" r:id="rId100"/>
    <p:sldId id="269" r:id="rId101"/>
    <p:sldId id="490" r:id="rId102"/>
    <p:sldId id="491" r:id="rId103"/>
    <p:sldId id="492" r:id="rId104"/>
    <p:sldId id="493" r:id="rId105"/>
    <p:sldId id="494" r:id="rId106"/>
    <p:sldId id="495" r:id="rId107"/>
    <p:sldId id="496" r:id="rId108"/>
    <p:sldId id="497" r:id="rId109"/>
    <p:sldId id="498" r:id="rId110"/>
    <p:sldId id="499" r:id="rId111"/>
    <p:sldId id="500" r:id="rId112"/>
    <p:sldId id="501" r:id="rId113"/>
    <p:sldId id="502" r:id="rId114"/>
    <p:sldId id="503" r:id="rId115"/>
    <p:sldId id="504" r:id="rId116"/>
    <p:sldId id="505" r:id="rId117"/>
    <p:sldId id="506" r:id="rId118"/>
    <p:sldId id="507" r:id="rId119"/>
    <p:sldId id="508" r:id="rId120"/>
    <p:sldId id="509" r:id="rId121"/>
    <p:sldId id="510" r:id="rId122"/>
    <p:sldId id="511" r:id="rId123"/>
    <p:sldId id="512" r:id="rId124"/>
    <p:sldId id="513" r:id="rId125"/>
    <p:sldId id="514" r:id="rId126"/>
    <p:sldId id="515" r:id="rId127"/>
    <p:sldId id="516" r:id="rId128"/>
    <p:sldId id="517" r:id="rId129"/>
    <p:sldId id="518" r:id="rId130"/>
    <p:sldId id="519" r:id="rId131"/>
    <p:sldId id="520" r:id="rId132"/>
    <p:sldId id="271" r:id="rId133"/>
    <p:sldId id="275" r:id="rId134"/>
    <p:sldId id="276" r:id="rId135"/>
    <p:sldId id="277" r:id="rId136"/>
    <p:sldId id="278" r:id="rId137"/>
    <p:sldId id="521" r:id="rId138"/>
    <p:sldId id="522" r:id="rId139"/>
    <p:sldId id="523" r:id="rId140"/>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 /><Relationship Id="rId117" Type="http://schemas.openxmlformats.org/officeDocument/2006/relationships/slide" Target="slides/slide116.xml" /><Relationship Id="rId21" Type="http://schemas.openxmlformats.org/officeDocument/2006/relationships/slide" Target="slides/slide20.xml" /><Relationship Id="rId42" Type="http://schemas.openxmlformats.org/officeDocument/2006/relationships/slide" Target="slides/slide41.xml" /><Relationship Id="rId47" Type="http://schemas.openxmlformats.org/officeDocument/2006/relationships/slide" Target="slides/slide46.xml" /><Relationship Id="rId63" Type="http://schemas.openxmlformats.org/officeDocument/2006/relationships/slide" Target="slides/slide62.xml" /><Relationship Id="rId68" Type="http://schemas.openxmlformats.org/officeDocument/2006/relationships/slide" Target="slides/slide67.xml" /><Relationship Id="rId84" Type="http://schemas.openxmlformats.org/officeDocument/2006/relationships/slide" Target="slides/slide83.xml" /><Relationship Id="rId89" Type="http://schemas.openxmlformats.org/officeDocument/2006/relationships/slide" Target="slides/slide88.xml" /><Relationship Id="rId112" Type="http://schemas.openxmlformats.org/officeDocument/2006/relationships/slide" Target="slides/slide111.xml" /><Relationship Id="rId133" Type="http://schemas.openxmlformats.org/officeDocument/2006/relationships/slide" Target="slides/slide132.xml" /><Relationship Id="rId138" Type="http://schemas.openxmlformats.org/officeDocument/2006/relationships/slide" Target="slides/slide137.xml" /><Relationship Id="rId16" Type="http://schemas.openxmlformats.org/officeDocument/2006/relationships/slide" Target="slides/slide15.xml" /><Relationship Id="rId107" Type="http://schemas.openxmlformats.org/officeDocument/2006/relationships/slide" Target="slides/slide106.xml" /><Relationship Id="rId11" Type="http://schemas.openxmlformats.org/officeDocument/2006/relationships/slide" Target="slides/slide10.xml" /><Relationship Id="rId32" Type="http://schemas.openxmlformats.org/officeDocument/2006/relationships/slide" Target="slides/slide31.xml" /><Relationship Id="rId37" Type="http://schemas.openxmlformats.org/officeDocument/2006/relationships/slide" Target="slides/slide36.xml" /><Relationship Id="rId53" Type="http://schemas.openxmlformats.org/officeDocument/2006/relationships/slide" Target="slides/slide52.xml" /><Relationship Id="rId58" Type="http://schemas.openxmlformats.org/officeDocument/2006/relationships/slide" Target="slides/slide57.xml" /><Relationship Id="rId74" Type="http://schemas.openxmlformats.org/officeDocument/2006/relationships/slide" Target="slides/slide73.xml" /><Relationship Id="rId79" Type="http://schemas.openxmlformats.org/officeDocument/2006/relationships/slide" Target="slides/slide78.xml" /><Relationship Id="rId102" Type="http://schemas.openxmlformats.org/officeDocument/2006/relationships/slide" Target="slides/slide101.xml" /><Relationship Id="rId123" Type="http://schemas.openxmlformats.org/officeDocument/2006/relationships/slide" Target="slides/slide122.xml" /><Relationship Id="rId128" Type="http://schemas.openxmlformats.org/officeDocument/2006/relationships/slide" Target="slides/slide127.xml" /><Relationship Id="rId144" Type="http://schemas.openxmlformats.org/officeDocument/2006/relationships/theme" Target="theme/theme1.xml" /><Relationship Id="rId5" Type="http://schemas.openxmlformats.org/officeDocument/2006/relationships/slide" Target="slides/slide4.xml" /><Relationship Id="rId90" Type="http://schemas.openxmlformats.org/officeDocument/2006/relationships/slide" Target="slides/slide89.xml" /><Relationship Id="rId95" Type="http://schemas.openxmlformats.org/officeDocument/2006/relationships/slide" Target="slides/slide94.xml" /><Relationship Id="rId22" Type="http://schemas.openxmlformats.org/officeDocument/2006/relationships/slide" Target="slides/slide21.xml" /><Relationship Id="rId27" Type="http://schemas.openxmlformats.org/officeDocument/2006/relationships/slide" Target="slides/slide26.xml" /><Relationship Id="rId43" Type="http://schemas.openxmlformats.org/officeDocument/2006/relationships/slide" Target="slides/slide42.xml" /><Relationship Id="rId48" Type="http://schemas.openxmlformats.org/officeDocument/2006/relationships/slide" Target="slides/slide47.xml" /><Relationship Id="rId64" Type="http://schemas.openxmlformats.org/officeDocument/2006/relationships/slide" Target="slides/slide63.xml" /><Relationship Id="rId69" Type="http://schemas.openxmlformats.org/officeDocument/2006/relationships/slide" Target="slides/slide68.xml" /><Relationship Id="rId113" Type="http://schemas.openxmlformats.org/officeDocument/2006/relationships/slide" Target="slides/slide112.xml" /><Relationship Id="rId118" Type="http://schemas.openxmlformats.org/officeDocument/2006/relationships/slide" Target="slides/slide117.xml" /><Relationship Id="rId134" Type="http://schemas.openxmlformats.org/officeDocument/2006/relationships/slide" Target="slides/slide133.xml" /><Relationship Id="rId139" Type="http://schemas.openxmlformats.org/officeDocument/2006/relationships/slide" Target="slides/slide138.xml" /><Relationship Id="rId80" Type="http://schemas.openxmlformats.org/officeDocument/2006/relationships/slide" Target="slides/slide79.xml" /><Relationship Id="rId85" Type="http://schemas.openxmlformats.org/officeDocument/2006/relationships/slide" Target="slides/slide84.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103" Type="http://schemas.openxmlformats.org/officeDocument/2006/relationships/slide" Target="slides/slide102.xml" /><Relationship Id="rId108" Type="http://schemas.openxmlformats.org/officeDocument/2006/relationships/slide" Target="slides/slide107.xml" /><Relationship Id="rId116" Type="http://schemas.openxmlformats.org/officeDocument/2006/relationships/slide" Target="slides/slide115.xml" /><Relationship Id="rId124" Type="http://schemas.openxmlformats.org/officeDocument/2006/relationships/slide" Target="slides/slide123.xml" /><Relationship Id="rId129" Type="http://schemas.openxmlformats.org/officeDocument/2006/relationships/slide" Target="slides/slide128.xml" /><Relationship Id="rId137" Type="http://schemas.openxmlformats.org/officeDocument/2006/relationships/slide" Target="slides/slide13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slide" Target="slides/slide82.xml" /><Relationship Id="rId88" Type="http://schemas.openxmlformats.org/officeDocument/2006/relationships/slide" Target="slides/slide87.xml" /><Relationship Id="rId91" Type="http://schemas.openxmlformats.org/officeDocument/2006/relationships/slide" Target="slides/slide90.xml" /><Relationship Id="rId96" Type="http://schemas.openxmlformats.org/officeDocument/2006/relationships/slide" Target="slides/slide95.xml" /><Relationship Id="rId111" Type="http://schemas.openxmlformats.org/officeDocument/2006/relationships/slide" Target="slides/slide110.xml" /><Relationship Id="rId132" Type="http://schemas.openxmlformats.org/officeDocument/2006/relationships/slide" Target="slides/slide131.xml" /><Relationship Id="rId140" Type="http://schemas.openxmlformats.org/officeDocument/2006/relationships/slide" Target="slides/slide139.xml" /><Relationship Id="rId145"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6" Type="http://schemas.openxmlformats.org/officeDocument/2006/relationships/slide" Target="slides/slide105.xml" /><Relationship Id="rId114" Type="http://schemas.openxmlformats.org/officeDocument/2006/relationships/slide" Target="slides/slide113.xml" /><Relationship Id="rId119" Type="http://schemas.openxmlformats.org/officeDocument/2006/relationships/slide" Target="slides/slide118.xml" /><Relationship Id="rId127" Type="http://schemas.openxmlformats.org/officeDocument/2006/relationships/slide" Target="slides/slide12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slide" Target="slides/slide85.xml" /><Relationship Id="rId94" Type="http://schemas.openxmlformats.org/officeDocument/2006/relationships/slide" Target="slides/slide93.xml" /><Relationship Id="rId99" Type="http://schemas.openxmlformats.org/officeDocument/2006/relationships/slide" Target="slides/slide98.xml" /><Relationship Id="rId101" Type="http://schemas.openxmlformats.org/officeDocument/2006/relationships/slide" Target="slides/slide100.xml" /><Relationship Id="rId122" Type="http://schemas.openxmlformats.org/officeDocument/2006/relationships/slide" Target="slides/slide121.xml" /><Relationship Id="rId130" Type="http://schemas.openxmlformats.org/officeDocument/2006/relationships/slide" Target="slides/slide129.xml" /><Relationship Id="rId135" Type="http://schemas.openxmlformats.org/officeDocument/2006/relationships/slide" Target="slides/slide134.xml" /><Relationship Id="rId143"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3" Type="http://schemas.openxmlformats.org/officeDocument/2006/relationships/slide" Target="slides/slide12.xml" /><Relationship Id="rId18" Type="http://schemas.openxmlformats.org/officeDocument/2006/relationships/slide" Target="slides/slide17.xml" /><Relationship Id="rId39" Type="http://schemas.openxmlformats.org/officeDocument/2006/relationships/slide" Target="slides/slide38.xml" /><Relationship Id="rId109" Type="http://schemas.openxmlformats.org/officeDocument/2006/relationships/slide" Target="slides/slide108.xml" /><Relationship Id="rId34" Type="http://schemas.openxmlformats.org/officeDocument/2006/relationships/slide" Target="slides/slide33.xml" /><Relationship Id="rId50" Type="http://schemas.openxmlformats.org/officeDocument/2006/relationships/slide" Target="slides/slide49.xml" /><Relationship Id="rId55" Type="http://schemas.openxmlformats.org/officeDocument/2006/relationships/slide" Target="slides/slide54.xml" /><Relationship Id="rId76" Type="http://schemas.openxmlformats.org/officeDocument/2006/relationships/slide" Target="slides/slide75.xml" /><Relationship Id="rId97" Type="http://schemas.openxmlformats.org/officeDocument/2006/relationships/slide" Target="slides/slide96.xml" /><Relationship Id="rId104" Type="http://schemas.openxmlformats.org/officeDocument/2006/relationships/slide" Target="slides/slide103.xml" /><Relationship Id="rId120" Type="http://schemas.openxmlformats.org/officeDocument/2006/relationships/slide" Target="slides/slide119.xml" /><Relationship Id="rId125" Type="http://schemas.openxmlformats.org/officeDocument/2006/relationships/slide" Target="slides/slide124.xml" /><Relationship Id="rId141" Type="http://schemas.openxmlformats.org/officeDocument/2006/relationships/notesMaster" Target="notesMasters/notesMaster1.xml" /><Relationship Id="rId7" Type="http://schemas.openxmlformats.org/officeDocument/2006/relationships/slide" Target="slides/slide6.xml" /><Relationship Id="rId71" Type="http://schemas.openxmlformats.org/officeDocument/2006/relationships/slide" Target="slides/slide70.xml" /><Relationship Id="rId92" Type="http://schemas.openxmlformats.org/officeDocument/2006/relationships/slide" Target="slides/slide91.xml" /><Relationship Id="rId2" Type="http://schemas.openxmlformats.org/officeDocument/2006/relationships/slide" Target="slides/slide1.xml" /><Relationship Id="rId29" Type="http://schemas.openxmlformats.org/officeDocument/2006/relationships/slide" Target="slides/slide28.xml" /><Relationship Id="rId24" Type="http://schemas.openxmlformats.org/officeDocument/2006/relationships/slide" Target="slides/slide23.xml" /><Relationship Id="rId40" Type="http://schemas.openxmlformats.org/officeDocument/2006/relationships/slide" Target="slides/slide39.xml" /><Relationship Id="rId45" Type="http://schemas.openxmlformats.org/officeDocument/2006/relationships/slide" Target="slides/slide44.xml" /><Relationship Id="rId66" Type="http://schemas.openxmlformats.org/officeDocument/2006/relationships/slide" Target="slides/slide65.xml" /><Relationship Id="rId87" Type="http://schemas.openxmlformats.org/officeDocument/2006/relationships/slide" Target="slides/slide86.xml" /><Relationship Id="rId110" Type="http://schemas.openxmlformats.org/officeDocument/2006/relationships/slide" Target="slides/slide109.xml" /><Relationship Id="rId115" Type="http://schemas.openxmlformats.org/officeDocument/2006/relationships/slide" Target="slides/slide114.xml" /><Relationship Id="rId131" Type="http://schemas.openxmlformats.org/officeDocument/2006/relationships/slide" Target="slides/slide130.xml" /><Relationship Id="rId136" Type="http://schemas.openxmlformats.org/officeDocument/2006/relationships/slide" Target="slides/slide135.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14" Type="http://schemas.openxmlformats.org/officeDocument/2006/relationships/slide" Target="slides/slide13.xml" /><Relationship Id="rId30" Type="http://schemas.openxmlformats.org/officeDocument/2006/relationships/slide" Target="slides/slide29.xml" /><Relationship Id="rId35" Type="http://schemas.openxmlformats.org/officeDocument/2006/relationships/slide" Target="slides/slide34.xml" /><Relationship Id="rId56" Type="http://schemas.openxmlformats.org/officeDocument/2006/relationships/slide" Target="slides/slide55.xml" /><Relationship Id="rId77" Type="http://schemas.openxmlformats.org/officeDocument/2006/relationships/slide" Target="slides/slide76.xml" /><Relationship Id="rId100" Type="http://schemas.openxmlformats.org/officeDocument/2006/relationships/slide" Target="slides/slide99.xml" /><Relationship Id="rId105" Type="http://schemas.openxmlformats.org/officeDocument/2006/relationships/slide" Target="slides/slide104.xml" /><Relationship Id="rId126" Type="http://schemas.openxmlformats.org/officeDocument/2006/relationships/slide" Target="slides/slide125.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93" Type="http://schemas.openxmlformats.org/officeDocument/2006/relationships/slide" Target="slides/slide92.xml" /><Relationship Id="rId98" Type="http://schemas.openxmlformats.org/officeDocument/2006/relationships/slide" Target="slides/slide97.xml" /><Relationship Id="rId121" Type="http://schemas.openxmlformats.org/officeDocument/2006/relationships/slide" Target="slides/slide120.xml" /><Relationship Id="rId142"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D7BF0-6A76-40E8-8B1F-9176AD693795}" type="datetimeFigureOut">
              <a:rPr lang="es-PE" smtClean="0"/>
              <a:t>2/07/2022</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3A9BF-39DB-479D-B06B-5399D67EE5B7}" type="slidenum">
              <a:rPr lang="es-PE" smtClean="0"/>
              <a:t>‹Nº›</a:t>
            </a:fld>
            <a:endParaRPr lang="es-PE"/>
          </a:p>
        </p:txBody>
      </p:sp>
    </p:spTree>
    <p:extLst>
      <p:ext uri="{BB962C8B-B14F-4D97-AF65-F5344CB8AC3E}">
        <p14:creationId xmlns:p14="http://schemas.microsoft.com/office/powerpoint/2010/main" val="252552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FC8AE-5926-43B6-A6AF-FAAC98592CB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5831CB3F-D97F-4EC7-BFA0-506939D737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1A0B9860-B428-46C5-AC14-0C9E7C79D6D1}"/>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5" name="Marcador de pie de página 4">
            <a:extLst>
              <a:ext uri="{FF2B5EF4-FFF2-40B4-BE49-F238E27FC236}">
                <a16:creationId xmlns:a16="http://schemas.microsoft.com/office/drawing/2014/main" id="{824D8E80-53C1-4BD8-93B8-1932A3FD69A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540AD3AC-6719-4A81-BCCF-E957D9F72700}"/>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4062150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A8951-2CA7-4215-B6A1-F74E58CEA64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C4B4926-042B-4EFF-838C-73685BE38B77}"/>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A2DB0D4-DB33-4FF4-9852-6B0198C42775}"/>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5" name="Marcador de pie de página 4">
            <a:extLst>
              <a:ext uri="{FF2B5EF4-FFF2-40B4-BE49-F238E27FC236}">
                <a16:creationId xmlns:a16="http://schemas.microsoft.com/office/drawing/2014/main" id="{B55DE06C-447B-45A6-BF72-E449038F6AF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A81CCAA-7A4D-455D-B5B9-D3350CB3AB70}"/>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4147940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5DF5093-E35E-442A-9F10-8B5E760CF2B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8D4E052-2342-40F3-A79B-E1D994478E0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B1E7B89-0404-481E-96FD-55DFF0B81DD9}"/>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5" name="Marcador de pie de página 4">
            <a:extLst>
              <a:ext uri="{FF2B5EF4-FFF2-40B4-BE49-F238E27FC236}">
                <a16:creationId xmlns:a16="http://schemas.microsoft.com/office/drawing/2014/main" id="{B69A1B4B-F489-4DF1-9D5E-059510DBB57A}"/>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6A92C91-3951-4B60-A0CD-371C9DA309FF}"/>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2110555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3FE168-F478-4DCA-8A05-0AF795BFD159}"/>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2BA6728-FE5F-4D33-AE73-69E7819F5C8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4398B3FC-9B0A-4753-B03C-4CE38ABD07DC}"/>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5" name="Marcador de pie de página 4">
            <a:extLst>
              <a:ext uri="{FF2B5EF4-FFF2-40B4-BE49-F238E27FC236}">
                <a16:creationId xmlns:a16="http://schemas.microsoft.com/office/drawing/2014/main" id="{3F43B89A-E45A-4A18-9AFD-1AFD0589EAF1}"/>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4B5D6520-C3BA-4E49-9CC6-DBFEBDED1A1C}"/>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62998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F47019-A08E-4243-B932-36A86D24AA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56547B0E-2ACB-4973-8DF7-DFD19CB2A3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EAD1AC-177D-45A5-A705-F7A4AD2E8B97}"/>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5" name="Marcador de pie de página 4">
            <a:extLst>
              <a:ext uri="{FF2B5EF4-FFF2-40B4-BE49-F238E27FC236}">
                <a16:creationId xmlns:a16="http://schemas.microsoft.com/office/drawing/2014/main" id="{C132F51F-C229-4D19-9598-A0C0751E83B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E6FD983-01D2-42BF-BEB1-EF8CD13CE774}"/>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68653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AC4E8-C35E-4457-A898-0056A80F5E8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8C4DB77-5A9D-40A7-B824-D983A34F069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9D3302E3-955C-4D76-8EE2-04C08E780112}"/>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F3300B01-2BEC-4B41-A396-18FD9FC42D1A}"/>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6" name="Marcador de pie de página 5">
            <a:extLst>
              <a:ext uri="{FF2B5EF4-FFF2-40B4-BE49-F238E27FC236}">
                <a16:creationId xmlns:a16="http://schemas.microsoft.com/office/drawing/2014/main" id="{3C155660-5A5B-44B9-A1B8-DA5DC3B24F86}"/>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13D7CB6-194E-4023-ACC1-72B4F3F9703E}"/>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81624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ACFFB2-73DD-4859-8FCB-294DE5EB1F7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2C02FCA-6D94-4347-A09A-9BA13DF992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690BB85-4227-46C4-B441-DB73E77BB2A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84841026-45D3-4F22-8B95-C3941189F0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862C953-C47D-47BD-82D2-B11417EC6CD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7CFE5F79-8984-4908-B2B6-8DC0B5507D66}"/>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8" name="Marcador de pie de página 7">
            <a:extLst>
              <a:ext uri="{FF2B5EF4-FFF2-40B4-BE49-F238E27FC236}">
                <a16:creationId xmlns:a16="http://schemas.microsoft.com/office/drawing/2014/main" id="{FE719DE9-4239-4BD0-9D29-1063A37C173B}"/>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C9BFC2E5-F2D6-4A5E-A35F-ECB5BAE1D92A}"/>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120914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7FA873-03DA-4218-AB27-7774DD0D0ED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AD847B15-0F1F-46B1-98A6-B4EEAA247922}"/>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4" name="Marcador de pie de página 3">
            <a:extLst>
              <a:ext uri="{FF2B5EF4-FFF2-40B4-BE49-F238E27FC236}">
                <a16:creationId xmlns:a16="http://schemas.microsoft.com/office/drawing/2014/main" id="{C15E160C-0CF2-429C-BC52-8BCCC53FE66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4EC09666-B67C-4504-B2A9-7C98854B8DB2}"/>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117835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15B51E-5F94-4DB2-A2D0-9FD70E312CED}"/>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3" name="Marcador de pie de página 2">
            <a:extLst>
              <a:ext uri="{FF2B5EF4-FFF2-40B4-BE49-F238E27FC236}">
                <a16:creationId xmlns:a16="http://schemas.microsoft.com/office/drawing/2014/main" id="{E4D3CF81-47A5-482C-982B-502667C59347}"/>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43F18064-7ED5-4BF2-9081-85A1C812E9C6}"/>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315616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1264F5-F479-414F-A3D1-D344FD6248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34C8A3E3-255A-4882-8CFC-85AB553C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8F3EC4A1-11D6-461D-95EF-B7D5BD2094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732548F-79DF-4106-966D-A751E1127C30}"/>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6" name="Marcador de pie de página 5">
            <a:extLst>
              <a:ext uri="{FF2B5EF4-FFF2-40B4-BE49-F238E27FC236}">
                <a16:creationId xmlns:a16="http://schemas.microsoft.com/office/drawing/2014/main" id="{B35D6EA4-A518-472D-9426-BF860F274A1C}"/>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4BF19D21-AB5B-4888-B278-BB3B990A2D3E}"/>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3834821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A13EC8-2338-4515-A9C4-96A28C20B4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F11585E8-798A-4D9C-A76E-09BD97BE58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F37DF57A-AA59-46AD-8624-5A3647B33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D2E9941-7D10-4F9B-AE4F-CDD557F6A331}"/>
              </a:ext>
            </a:extLst>
          </p:cNvPr>
          <p:cNvSpPr>
            <a:spLocks noGrp="1"/>
          </p:cNvSpPr>
          <p:nvPr>
            <p:ph type="dt" sz="half" idx="10"/>
          </p:nvPr>
        </p:nvSpPr>
        <p:spPr/>
        <p:txBody>
          <a:bodyPr/>
          <a:lstStyle/>
          <a:p>
            <a:fld id="{E696754C-0436-4275-9FFD-F9474E153BAE}" type="datetimeFigureOut">
              <a:rPr lang="es-PE" smtClean="0"/>
              <a:t>2/07/2022</a:t>
            </a:fld>
            <a:endParaRPr lang="es-PE"/>
          </a:p>
        </p:txBody>
      </p:sp>
      <p:sp>
        <p:nvSpPr>
          <p:cNvPr id="6" name="Marcador de pie de página 5">
            <a:extLst>
              <a:ext uri="{FF2B5EF4-FFF2-40B4-BE49-F238E27FC236}">
                <a16:creationId xmlns:a16="http://schemas.microsoft.com/office/drawing/2014/main" id="{C33932E6-7E0D-47D4-9FA8-B07B7651A56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BC7DA42F-D4A4-4C27-B58D-A846F4E33888}"/>
              </a:ext>
            </a:extLst>
          </p:cNvPr>
          <p:cNvSpPr>
            <a:spLocks noGrp="1"/>
          </p:cNvSpPr>
          <p:nvPr>
            <p:ph type="sldNum" sz="quarter" idx="12"/>
          </p:nvPr>
        </p:nvSpPr>
        <p:spPr/>
        <p:txBody>
          <a:bodyPr/>
          <a:lstStyle/>
          <a:p>
            <a:fld id="{ED24A2CD-D220-422E-BD37-C26FB601497A}" type="slidenum">
              <a:rPr lang="es-PE" smtClean="0"/>
              <a:t>‹Nº›</a:t>
            </a:fld>
            <a:endParaRPr lang="es-PE"/>
          </a:p>
        </p:txBody>
      </p:sp>
    </p:spTree>
    <p:extLst>
      <p:ext uri="{BB962C8B-B14F-4D97-AF65-F5344CB8AC3E}">
        <p14:creationId xmlns:p14="http://schemas.microsoft.com/office/powerpoint/2010/main" val="2542242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1.jp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D7E4C88-7010-4AC5-9B47-2A1CB4AF8D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6748C03-CE9C-47C0-AC54-3EBCDF1BF2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7392A33B-AFB4-4C2B-9204-493BCAAF36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6754C-0436-4275-9FFD-F9474E153BAE}" type="datetimeFigureOut">
              <a:rPr lang="es-PE" smtClean="0"/>
              <a:t>2/07/2022</a:t>
            </a:fld>
            <a:endParaRPr lang="es-PE"/>
          </a:p>
        </p:txBody>
      </p:sp>
      <p:sp>
        <p:nvSpPr>
          <p:cNvPr id="5" name="Marcador de pie de página 4">
            <a:extLst>
              <a:ext uri="{FF2B5EF4-FFF2-40B4-BE49-F238E27FC236}">
                <a16:creationId xmlns:a16="http://schemas.microsoft.com/office/drawing/2014/main" id="{CE38D7F2-C51A-4849-AAD0-5642964BBA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590ECB9-3F8C-4482-8E4A-26B4CBC9D1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4A2CD-D220-422E-BD37-C26FB601497A}" type="slidenum">
              <a:rPr lang="es-PE" smtClean="0"/>
              <a:t>‹Nº›</a:t>
            </a:fld>
            <a:endParaRPr lang="es-PE"/>
          </a:p>
        </p:txBody>
      </p:sp>
    </p:spTree>
    <p:extLst>
      <p:ext uri="{BB962C8B-B14F-4D97-AF65-F5344CB8AC3E}">
        <p14:creationId xmlns:p14="http://schemas.microsoft.com/office/powerpoint/2010/main" val="15769294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7.xml" /><Relationship Id="rId5" Type="http://schemas.openxmlformats.org/officeDocument/2006/relationships/image" Target="../media/image5.jpg" /><Relationship Id="rId4" Type="http://schemas.openxmlformats.org/officeDocument/2006/relationships/image" Target="../media/image4.jp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0.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4.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05.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0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8.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109.xml.rels><?xml version="1.0" encoding="UTF-8" standalone="yes"?>
<Relationships xmlns="http://schemas.openxmlformats.org/package/2006/relationships"><Relationship Id="rId2" Type="http://schemas.openxmlformats.org/officeDocument/2006/relationships/hyperlink" Target="https://criminal-mente.es/2015/08/27/el-iter-criminis-o-fases-de-realizacion-del-delito-desde-el-punto-de-vista-penal/#_ftn1" TargetMode="Externa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3.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14.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15.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7.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1.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2.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4.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10.jp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3" Type="http://schemas.openxmlformats.org/officeDocument/2006/relationships/hyperlink" Target="https://www.palladinopellonabogados.com/la-tipicidad-penal/" TargetMode="External" /><Relationship Id="rId2" Type="http://schemas.openxmlformats.org/officeDocument/2006/relationships/hyperlink" Target="https://www.palladinopellonabogados.com/antijuridicidad-y-delito/" TargetMode="External"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6.jpg" /><Relationship Id="rId1" Type="http://schemas.openxmlformats.org/officeDocument/2006/relationships/slideLayout" Target="../slideLayouts/slideLayout2.xml" /></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3" Type="http://schemas.openxmlformats.org/officeDocument/2006/relationships/hyperlink" Target="https://www.monografias.com/trabajos28/aceptacion-individuo/aceptacion-individuo.shtml" TargetMode="External" /><Relationship Id="rId2" Type="http://schemas.openxmlformats.org/officeDocument/2006/relationships/hyperlink" Target="https://www.monografias.com/trabajos/histoconcreto/histoconcreto.shtml" TargetMode="External" /><Relationship Id="rId1" Type="http://schemas.openxmlformats.org/officeDocument/2006/relationships/slideLayout" Target="../slideLayouts/slideLayout2.xml" /></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0.xml.rels><?xml version="1.0" encoding="UTF-8" standalone="yes"?>
<Relationships xmlns="http://schemas.openxmlformats.org/package/2006/relationships"><Relationship Id="rId3" Type="http://schemas.openxmlformats.org/officeDocument/2006/relationships/hyperlink" Target="https://www.monografias.com/trabajos36/naturaleza/naturaleza.shtml" TargetMode="External" /><Relationship Id="rId2" Type="http://schemas.openxmlformats.org/officeDocument/2006/relationships/hyperlink" Target="https://www.monografias.com/trabajos35/sociedad/sociedad.shtml" TargetMode="External" /><Relationship Id="rId1" Type="http://schemas.openxmlformats.org/officeDocument/2006/relationships/slideLayout" Target="../slideLayouts/slideLayout2.xml" /></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3" Type="http://schemas.openxmlformats.org/officeDocument/2006/relationships/hyperlink" Target="https://www.monografias.com/trabajos31/rol-intelectuales/rol-intelectuales.shtml" TargetMode="External" /><Relationship Id="rId2" Type="http://schemas.openxmlformats.org/officeDocument/2006/relationships/hyperlink" Target="https://www.monografias.com/trabajos34/el-caracter/el-caracter.shtml" TargetMode="External" /><Relationship Id="rId1" Type="http://schemas.openxmlformats.org/officeDocument/2006/relationships/slideLayout" Target="../slideLayouts/slideLayout2.xml" /><Relationship Id="rId4" Type="http://schemas.openxmlformats.org/officeDocument/2006/relationships/hyperlink" Target="https://www.monografias.com/trabajos912/enajenacion-y-neurosis/enajenacion-y-neurosis.shtml" TargetMode="External" /></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3" Type="http://schemas.openxmlformats.org/officeDocument/2006/relationships/hyperlink" Target="https://www.monografias.com/trabajos/alcoholismo/alcoholismo.shtml" TargetMode="External" /><Relationship Id="rId2" Type="http://schemas.openxmlformats.org/officeDocument/2006/relationships/hyperlink" Target="https://www.monografias.com/trabajos7/mafu/mafu.shtml" TargetMode="External" /><Relationship Id="rId1" Type="http://schemas.openxmlformats.org/officeDocument/2006/relationships/slideLayout" Target="../slideLayouts/slideLayout2.xml" /></Relationships>
</file>

<file path=ppt/slides/_rels/slide77.xml.rels><?xml version="1.0" encoding="UTF-8" standalone="yes"?>
<Relationships xmlns="http://schemas.openxmlformats.org/package/2006/relationships"><Relationship Id="rId3" Type="http://schemas.openxmlformats.org/officeDocument/2006/relationships/hyperlink" Target="https://www.monografias.com/trabajos7/sipro/sipro.shtml" TargetMode="External" /><Relationship Id="rId2" Type="http://schemas.openxmlformats.org/officeDocument/2006/relationships/hyperlink" Target="https://www.monografias.com/trabajos14/personalidad/personalidad.shtml" TargetMode="External" /><Relationship Id="rId1" Type="http://schemas.openxmlformats.org/officeDocument/2006/relationships/slideLayout" Target="../slideLayouts/slideLayout2.xml" /><Relationship Id="rId4" Type="http://schemas.openxmlformats.org/officeDocument/2006/relationships/hyperlink" Target="https://www.monografias.com/trabajos14/nuevmicro/nuevmicro.shtml" TargetMode="External" /></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0.xml.rels><?xml version="1.0" encoding="UTF-8" standalone="yes"?>
<Relationships xmlns="http://schemas.openxmlformats.org/package/2006/relationships"><Relationship Id="rId2" Type="http://schemas.openxmlformats.org/officeDocument/2006/relationships/hyperlink" Target="https://www.monografias.com/trabajos4/acciones/acciones.shtml" TargetMode="External" /><Relationship Id="rId1" Type="http://schemas.openxmlformats.org/officeDocument/2006/relationships/slideLayout" Target="../slideLayouts/slideLayout2.xml" /></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2.xml.rels><?xml version="1.0" encoding="UTF-8" standalone="yes"?>
<Relationships xmlns="http://schemas.openxmlformats.org/package/2006/relationships"><Relationship Id="rId3" Type="http://schemas.openxmlformats.org/officeDocument/2006/relationships/hyperlink" Target="https://www.monografias.com/trabajos5/psicoso/psicoso.shtml#acti" TargetMode="External" /><Relationship Id="rId2" Type="http://schemas.openxmlformats.org/officeDocument/2006/relationships/hyperlink" Target="https://www.monografias.com/trabajos35/materiales-construccion/materiales-construccion.shtml" TargetMode="External" /><Relationship Id="rId1" Type="http://schemas.openxmlformats.org/officeDocument/2006/relationships/slideLayout" Target="../slideLayouts/slideLayout2.xml" /></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4.xml.rels><?xml version="1.0" encoding="UTF-8" standalone="yes"?>
<Relationships xmlns="http://schemas.openxmlformats.org/package/2006/relationships"><Relationship Id="rId3" Type="http://schemas.openxmlformats.org/officeDocument/2006/relationships/hyperlink" Target="https://www.monografias.com/trabajos10/ante/ante.shtml" TargetMode="External" /><Relationship Id="rId2" Type="http://schemas.openxmlformats.org/officeDocument/2006/relationships/hyperlink" Target="https://www.monografias.com/trabajos12/orsen/orsen.shtml" TargetMode="External" /><Relationship Id="rId1" Type="http://schemas.openxmlformats.org/officeDocument/2006/relationships/slideLayout" Target="../slideLayouts/slideLayout2.xml" /><Relationship Id="rId4" Type="http://schemas.openxmlformats.org/officeDocument/2006/relationships/hyperlink" Target="https://www.monografias.com/trabajos16/comportamiento-humano/comportamiento-humano.shtml#infanc" TargetMode="External" /></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6.xml.rels><?xml version="1.0" encoding="UTF-8" standalone="yes"?>
<Relationships xmlns="http://schemas.openxmlformats.org/package/2006/relationships"><Relationship Id="rId3" Type="http://schemas.openxmlformats.org/officeDocument/2006/relationships/hyperlink" Target="https://www.monografias.com/trabajos15/adolescencia-crisis/adolescencia-crisis.shtml" TargetMode="External" /><Relationship Id="rId2" Type="http://schemas.openxmlformats.org/officeDocument/2006/relationships/hyperlink" Target="https://www.monografias.com/trabajos14/hanskelsen/hanskelsen.shtml" TargetMode="External" /><Relationship Id="rId1" Type="http://schemas.openxmlformats.org/officeDocument/2006/relationships/slideLayout" Target="../slideLayouts/slideLayout2.xml" /><Relationship Id="rId4" Type="http://schemas.openxmlformats.org/officeDocument/2006/relationships/hyperlink" Target="https://www.monografias.com/trabajos13/conce/conce.shtml" TargetMode="External" /></Relationships>
</file>

<file path=ppt/slides/_rels/slide87.xml.rels><?xml version="1.0" encoding="UTF-8" standalone="yes"?>
<Relationships xmlns="http://schemas.openxmlformats.org/package/2006/relationships"><Relationship Id="rId3" Type="http://schemas.openxmlformats.org/officeDocument/2006/relationships/hyperlink" Target="https://www.monografias.com/trabajos16/espacio-tiempo/espacio-tiempo.shtml" TargetMode="External" /><Relationship Id="rId2" Type="http://schemas.openxmlformats.org/officeDocument/2006/relationships/hyperlink" Target="https://www.monografias.com/trabajos10/fciencia/fciencia.shtml" TargetMode="External" /><Relationship Id="rId1" Type="http://schemas.openxmlformats.org/officeDocument/2006/relationships/slideLayout" Target="../slideLayouts/slideLayout2.xml" /><Relationship Id="rId5" Type="http://schemas.openxmlformats.org/officeDocument/2006/relationships/hyperlink" Target="https://www.monografias.com/trabajos/discriminacion/discriminacion.shtml" TargetMode="External" /><Relationship Id="rId4" Type="http://schemas.openxmlformats.org/officeDocument/2006/relationships/hyperlink" Target="https://www.monografias.com/trabajos5/moti/moti.shtml#desa" TargetMode="External" /></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5.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7.xml" /><Relationship Id="rId5" Type="http://schemas.openxmlformats.org/officeDocument/2006/relationships/image" Target="../media/image5.jpg" /><Relationship Id="rId4" Type="http://schemas.openxmlformats.org/officeDocument/2006/relationships/image" Target="../media/image4.jpg" /></Relationships>
</file>

<file path=ppt/slides/_rels/slide96.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2.xml" /></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1967400" y="532080"/>
            <a:ext cx="864036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s-ES" sz="5400" b="1" spc="-1" dirty="0">
                <a:solidFill>
                  <a:schemeClr val="accent6">
                    <a:lumMod val="75000"/>
                  </a:schemeClr>
                </a:solidFill>
                <a:latin typeface="Impact"/>
              </a:rPr>
              <a:t>LAS TECNICAS DE LITIGACIÓN EN LOS DELITOS DE INFRACCIÓN DEL DEBER </a:t>
            </a:r>
          </a:p>
        </p:txBody>
      </p:sp>
      <p:sp>
        <p:nvSpPr>
          <p:cNvPr id="93" name="CustomShape 2"/>
          <p:cNvSpPr/>
          <p:nvPr/>
        </p:nvSpPr>
        <p:spPr>
          <a:xfrm>
            <a:off x="832513" y="3016154"/>
            <a:ext cx="9103127" cy="15713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r>
              <a:rPr lang="es-ES" sz="1800" b="1" strike="noStrike" spc="-1" dirty="0">
                <a:solidFill>
                  <a:srgbClr val="000000"/>
                </a:solidFill>
                <a:latin typeface="Impact"/>
                <a:ea typeface="DejaVu Sans"/>
              </a:rPr>
              <a:t>                                                                  </a:t>
            </a:r>
          </a:p>
          <a:p>
            <a:pPr algn="ctr">
              <a:lnSpc>
                <a:spcPct val="100000"/>
              </a:lnSpc>
            </a:pPr>
            <a:r>
              <a:rPr lang="es-ES" b="1" spc="-1" dirty="0">
                <a:solidFill>
                  <a:srgbClr val="000000"/>
                </a:solidFill>
                <a:latin typeface="Impact"/>
                <a:ea typeface="DejaVu Sans"/>
              </a:rPr>
              <a:t>                                                   PONENTE </a:t>
            </a:r>
            <a:r>
              <a:rPr lang="es-ES" spc="-1" dirty="0">
                <a:solidFill>
                  <a:srgbClr val="000000"/>
                </a:solidFill>
                <a:latin typeface="Impact"/>
                <a:ea typeface="DejaVu Sans"/>
              </a:rPr>
              <a:t>SERGIO EMERSON CHAVEZ PANDURO</a:t>
            </a:r>
            <a:endParaRPr lang="es-ES" spc="-1" dirty="0">
              <a:latin typeface="Arial"/>
            </a:endParaRPr>
          </a:p>
          <a:p>
            <a:pPr algn="ctr">
              <a:lnSpc>
                <a:spcPct val="100000"/>
              </a:lnSpc>
            </a:pPr>
            <a:r>
              <a:rPr lang="es-ES" sz="1600" spc="-1" dirty="0">
                <a:solidFill>
                  <a:srgbClr val="000000"/>
                </a:solidFill>
                <a:latin typeface="Impact"/>
                <a:ea typeface="DejaVu Sans"/>
              </a:rPr>
              <a:t>               </a:t>
            </a:r>
            <a:endParaRPr lang="es-ES" sz="1600" spc="-1" dirty="0">
              <a:latin typeface="Arial"/>
            </a:endParaRPr>
          </a:p>
          <a:p>
            <a:pPr algn="ctr">
              <a:lnSpc>
                <a:spcPct val="100000"/>
              </a:lnSpc>
            </a:pPr>
            <a:r>
              <a:rPr lang="es-ES" sz="1800" b="1" strike="noStrike" spc="-1" dirty="0">
                <a:solidFill>
                  <a:srgbClr val="000000"/>
                </a:solidFill>
                <a:latin typeface="Impact"/>
                <a:ea typeface="DejaVu Sans"/>
              </a:rPr>
              <a:t> </a:t>
            </a:r>
            <a:endParaRPr lang="es-ES" sz="1800" b="0" strike="noStrike" spc="-1" dirty="0">
              <a:latin typeface="Arial"/>
            </a:endParaRPr>
          </a:p>
        </p:txBody>
      </p:sp>
      <p:pic>
        <p:nvPicPr>
          <p:cNvPr id="94" name="Imagen 1"/>
          <p:cNvPicPr/>
          <p:nvPr/>
        </p:nvPicPr>
        <p:blipFill>
          <a:blip r:embed="rId2"/>
          <a:stretch/>
        </p:blipFill>
        <p:spPr>
          <a:xfrm>
            <a:off x="5524785" y="5625793"/>
            <a:ext cx="1334520" cy="1005120"/>
          </a:xfrm>
          <a:prstGeom prst="rect">
            <a:avLst/>
          </a:prstGeom>
          <a:ln>
            <a:noFill/>
          </a:ln>
        </p:spPr>
      </p:pic>
      <p:pic>
        <p:nvPicPr>
          <p:cNvPr id="95" name="Imagen 2"/>
          <p:cNvPicPr/>
          <p:nvPr/>
        </p:nvPicPr>
        <p:blipFill>
          <a:blip r:embed="rId3"/>
          <a:stretch/>
        </p:blipFill>
        <p:spPr>
          <a:xfrm>
            <a:off x="5047605" y="3172652"/>
            <a:ext cx="2288880" cy="1933984"/>
          </a:xfrm>
          <a:prstGeom prst="rect">
            <a:avLst/>
          </a:prstGeom>
          <a:ln>
            <a:noFill/>
          </a:ln>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3310" cy="6858000"/>
          </a:xfrm>
          <a:prstGeom prst="rect">
            <a:avLst/>
          </a:prstGeom>
        </p:spPr>
      </p:pic>
      <p:sp>
        <p:nvSpPr>
          <p:cNvPr id="5" name="Rectángulo redondeado 4"/>
          <p:cNvSpPr/>
          <p:nvPr/>
        </p:nvSpPr>
        <p:spPr>
          <a:xfrm>
            <a:off x="5608209" y="2033007"/>
            <a:ext cx="5751278" cy="245842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sz="3600" b="1" dirty="0">
                <a:solidFill>
                  <a:srgbClr val="FFC000"/>
                </a:solidFill>
                <a:latin typeface="Arial Narrow" panose="020B0606020202030204" pitchFamily="34" charset="0"/>
              </a:rPr>
              <a:t>T</a:t>
            </a:r>
            <a:r>
              <a:rPr lang="es-PE" sz="3600" b="1" dirty="0">
                <a:solidFill>
                  <a:srgbClr val="FFC000"/>
                </a:solidFill>
                <a:latin typeface="Arial Narrow" panose="020B0606020202030204" pitchFamily="34" charset="0"/>
              </a:rPr>
              <a:t>EORIA DEL DELITO</a:t>
            </a:r>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452" y="4806757"/>
            <a:ext cx="2552425" cy="1707289"/>
          </a:xfrm>
          <a:prstGeom prst="rect">
            <a:avLst/>
          </a:prstGeom>
        </p:spPr>
      </p:pic>
    </p:spTree>
    <p:extLst>
      <p:ext uri="{BB962C8B-B14F-4D97-AF65-F5344CB8AC3E}">
        <p14:creationId xmlns:p14="http://schemas.microsoft.com/office/powerpoint/2010/main" val="68679829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873E9CFE-579A-43A1-8D73-1324364009B0}"/>
              </a:ext>
            </a:extLst>
          </p:cNvPr>
          <p:cNvSpPr/>
          <p:nvPr/>
        </p:nvSpPr>
        <p:spPr>
          <a:xfrm>
            <a:off x="2382005" y="2967335"/>
            <a:ext cx="7427994" cy="1754326"/>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SUPUESTO DE AUSENCIA </a:t>
            </a:r>
          </a:p>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 ACCIÓN</a:t>
            </a:r>
          </a:p>
        </p:txBody>
      </p:sp>
    </p:spTree>
    <p:extLst>
      <p:ext uri="{BB962C8B-B14F-4D97-AF65-F5344CB8AC3E}">
        <p14:creationId xmlns:p14="http://schemas.microsoft.com/office/powerpoint/2010/main" val="36824005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1911" y="2092691"/>
            <a:ext cx="7673685" cy="1754326"/>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Fases del inter </a:t>
            </a:r>
            <a:r>
              <a:rPr lang="es-ES" sz="54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criminis</a:t>
            </a:r>
            <a:endPar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20483"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8547" y="4245021"/>
            <a:ext cx="974905" cy="97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36846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92641" y="3068672"/>
            <a:ext cx="767368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Fase interna </a:t>
            </a:r>
          </a:p>
        </p:txBody>
      </p:sp>
    </p:spTree>
    <p:extLst>
      <p:ext uri="{BB962C8B-B14F-4D97-AF65-F5344CB8AC3E}">
        <p14:creationId xmlns:p14="http://schemas.microsoft.com/office/powerpoint/2010/main" val="421312181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D989CBA3-E684-45DC-BA83-54A2283B2587}"/>
              </a:ext>
            </a:extLst>
          </p:cNvPr>
          <p:cNvSpPr/>
          <p:nvPr/>
        </p:nvSpPr>
        <p:spPr>
          <a:xfrm>
            <a:off x="4359965" y="1388167"/>
            <a:ext cx="2928731" cy="12755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b="1" i="0">
                <a:solidFill>
                  <a:srgbClr val="555555"/>
                </a:solidFill>
                <a:effectLst/>
                <a:latin typeface="Tahoma" panose="020B0604030504040204" pitchFamily="34" charset="0"/>
              </a:rPr>
              <a:t>Fase Interna</a:t>
            </a:r>
            <a:endParaRPr lang="es-PE"/>
          </a:p>
        </p:txBody>
      </p:sp>
      <p:sp>
        <p:nvSpPr>
          <p:cNvPr id="5" name="Rectángulo 4">
            <a:extLst>
              <a:ext uri="{FF2B5EF4-FFF2-40B4-BE49-F238E27FC236}">
                <a16:creationId xmlns:a16="http://schemas.microsoft.com/office/drawing/2014/main" id="{80DD5F51-2ECF-4A4A-BEBA-067B215DEBD6}"/>
              </a:ext>
            </a:extLst>
          </p:cNvPr>
          <p:cNvSpPr/>
          <p:nvPr/>
        </p:nvSpPr>
        <p:spPr>
          <a:xfrm>
            <a:off x="2239617" y="3531704"/>
            <a:ext cx="7368209" cy="200107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just"/>
            <a:r>
              <a:rPr lang="es-ES" sz="2000" b="0" i="0" dirty="0">
                <a:solidFill>
                  <a:schemeClr val="tx1"/>
                </a:solidFill>
                <a:effectLst/>
                <a:latin typeface="Tahoma" panose="020B0604030504040204" pitchFamily="34" charset="0"/>
              </a:rPr>
              <a:t>La fase interna está  formada por el conjunto de actos voluntarios del fuero interno de la persona que no son punibles, es decir no están sancionados por el Código Penal. Como sabemos el Derecho Penal SANCIONA CONDUCTAS, NO PENSAMIENTOS. Esta fase no se castiga ya que se encuentra dentro del pensamiento de la persona.</a:t>
            </a:r>
            <a:endParaRPr lang="es-PE" sz="2000" dirty="0">
              <a:solidFill>
                <a:schemeClr val="tx1"/>
              </a:solidFill>
            </a:endParaRPr>
          </a:p>
        </p:txBody>
      </p:sp>
      <p:sp>
        <p:nvSpPr>
          <p:cNvPr id="6" name="Flecha: hacia abajo 5">
            <a:extLst>
              <a:ext uri="{FF2B5EF4-FFF2-40B4-BE49-F238E27FC236}">
                <a16:creationId xmlns:a16="http://schemas.microsoft.com/office/drawing/2014/main" id="{850C2F9E-ED74-4847-92AA-AE52C2990C08}"/>
              </a:ext>
            </a:extLst>
          </p:cNvPr>
          <p:cNvSpPr/>
          <p:nvPr/>
        </p:nvSpPr>
        <p:spPr>
          <a:xfrm>
            <a:off x="5247861" y="2809461"/>
            <a:ext cx="1245704" cy="619539"/>
          </a:xfrm>
          <a:prstGeom prst="down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415717499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3479D7-397F-47F0-B78B-7A6CF0174F87}"/>
              </a:ext>
            </a:extLst>
          </p:cNvPr>
          <p:cNvSpPr txBox="1"/>
          <p:nvPr/>
        </p:nvSpPr>
        <p:spPr>
          <a:xfrm>
            <a:off x="384312" y="3129025"/>
            <a:ext cx="1842053" cy="646331"/>
          </a:xfrm>
          <a:prstGeom prst="rect">
            <a:avLst/>
          </a:prstGeom>
          <a:noFill/>
        </p:spPr>
        <p:txBody>
          <a:bodyPr wrap="square">
            <a:spAutoFit/>
          </a:bodyPr>
          <a:lstStyle/>
          <a:p>
            <a:pPr algn="ctr"/>
            <a:r>
              <a:rPr lang="es-ES" b="0" i="0" dirty="0">
                <a:effectLst/>
                <a:latin typeface="Tahoma" panose="020B0604030504040204" pitchFamily="34" charset="0"/>
              </a:rPr>
              <a:t>3 momentos diferenciados:</a:t>
            </a:r>
            <a:endParaRPr lang="es-PE" dirty="0"/>
          </a:p>
        </p:txBody>
      </p:sp>
      <p:sp>
        <p:nvSpPr>
          <p:cNvPr id="4" name="Elipse 3">
            <a:extLst>
              <a:ext uri="{FF2B5EF4-FFF2-40B4-BE49-F238E27FC236}">
                <a16:creationId xmlns:a16="http://schemas.microsoft.com/office/drawing/2014/main" id="{1CD992F0-9562-4BE1-868F-A218E58AA1A0}"/>
              </a:ext>
            </a:extLst>
          </p:cNvPr>
          <p:cNvSpPr/>
          <p:nvPr/>
        </p:nvSpPr>
        <p:spPr>
          <a:xfrm>
            <a:off x="3140766" y="2199861"/>
            <a:ext cx="2564296" cy="217998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b="1" dirty="0"/>
              <a:t>IDEACIÓN</a:t>
            </a:r>
            <a:endParaRPr lang="es-PE" sz="2400" b="1" dirty="0"/>
          </a:p>
        </p:txBody>
      </p:sp>
      <p:sp>
        <p:nvSpPr>
          <p:cNvPr id="5" name="Elipse 4">
            <a:extLst>
              <a:ext uri="{FF2B5EF4-FFF2-40B4-BE49-F238E27FC236}">
                <a16:creationId xmlns:a16="http://schemas.microsoft.com/office/drawing/2014/main" id="{921E72BB-BF0F-48D3-9CC8-F906B607D9DE}"/>
              </a:ext>
            </a:extLst>
          </p:cNvPr>
          <p:cNvSpPr/>
          <p:nvPr/>
        </p:nvSpPr>
        <p:spPr>
          <a:xfrm>
            <a:off x="6003238" y="2305878"/>
            <a:ext cx="2524537" cy="18553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sz="2000" b="1" dirty="0"/>
              <a:t>DELIBERACIÓN </a:t>
            </a:r>
            <a:endParaRPr lang="es-PE" sz="2000" b="1" dirty="0"/>
          </a:p>
        </p:txBody>
      </p:sp>
      <p:sp>
        <p:nvSpPr>
          <p:cNvPr id="6" name="Elipse 5">
            <a:extLst>
              <a:ext uri="{FF2B5EF4-FFF2-40B4-BE49-F238E27FC236}">
                <a16:creationId xmlns:a16="http://schemas.microsoft.com/office/drawing/2014/main" id="{616A0492-1072-4B37-9B17-D6715F548DE9}"/>
              </a:ext>
            </a:extLst>
          </p:cNvPr>
          <p:cNvSpPr/>
          <p:nvPr/>
        </p:nvSpPr>
        <p:spPr>
          <a:xfrm>
            <a:off x="8872331" y="2150020"/>
            <a:ext cx="2676939" cy="195800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000" b="1" dirty="0"/>
              <a:t>DECISIÓN</a:t>
            </a:r>
            <a:endParaRPr lang="es-PE" sz="2000" b="1" dirty="0"/>
          </a:p>
        </p:txBody>
      </p:sp>
      <p:sp>
        <p:nvSpPr>
          <p:cNvPr id="7" name="Flecha: a la derecha 6">
            <a:extLst>
              <a:ext uri="{FF2B5EF4-FFF2-40B4-BE49-F238E27FC236}">
                <a16:creationId xmlns:a16="http://schemas.microsoft.com/office/drawing/2014/main" id="{3599651E-672D-4D98-AE5B-7B4F96C9CB8C}"/>
              </a:ext>
            </a:extLst>
          </p:cNvPr>
          <p:cNvSpPr/>
          <p:nvPr/>
        </p:nvSpPr>
        <p:spPr>
          <a:xfrm>
            <a:off x="2411896" y="3233530"/>
            <a:ext cx="430694" cy="43732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14822664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41E6FA-7EB5-4220-8EED-0AE8A3B5186B}"/>
              </a:ext>
            </a:extLst>
          </p:cNvPr>
          <p:cNvSpPr txBox="1"/>
          <p:nvPr/>
        </p:nvSpPr>
        <p:spPr>
          <a:xfrm>
            <a:off x="2252870" y="2941983"/>
            <a:ext cx="7288695"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800" b="0" i="0" dirty="0">
                <a:effectLst/>
                <a:latin typeface="Tahoma" panose="020B0604030504040204" pitchFamily="34" charset="0"/>
              </a:rPr>
              <a:t>Es el origen de la idea criminal, la génesis. En esta fase surge la idea o propósito de delinquir por parte del sujeto, es decir en su mente se crea la intención, el deseo de cometer un delito. Esto es lo primero que aflora en el camino del delito.</a:t>
            </a:r>
            <a:endParaRPr lang="es-PE" sz="2800" dirty="0"/>
          </a:p>
        </p:txBody>
      </p:sp>
      <p:sp>
        <p:nvSpPr>
          <p:cNvPr id="5" name="CuadroTexto 4">
            <a:extLst>
              <a:ext uri="{FF2B5EF4-FFF2-40B4-BE49-F238E27FC236}">
                <a16:creationId xmlns:a16="http://schemas.microsoft.com/office/drawing/2014/main" id="{0515CF04-99FC-43BB-B3C0-40CE201BC7E4}"/>
              </a:ext>
            </a:extLst>
          </p:cNvPr>
          <p:cNvSpPr txBox="1"/>
          <p:nvPr/>
        </p:nvSpPr>
        <p:spPr>
          <a:xfrm>
            <a:off x="4094921" y="1895061"/>
            <a:ext cx="2425149"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400" b="1" i="0" dirty="0">
                <a:solidFill>
                  <a:schemeClr val="tx1"/>
                </a:solidFill>
                <a:effectLst/>
                <a:latin typeface="Tahoma" panose="020B0604030504040204" pitchFamily="34" charset="0"/>
              </a:rPr>
              <a:t>A.- Ideación</a:t>
            </a:r>
            <a:endParaRPr lang="es-PE" sz="2400" b="1" dirty="0">
              <a:solidFill>
                <a:schemeClr val="tx1"/>
              </a:solidFill>
            </a:endParaRPr>
          </a:p>
        </p:txBody>
      </p:sp>
      <p:pic>
        <p:nvPicPr>
          <p:cNvPr id="7" name="Imagen 6">
            <a:extLst>
              <a:ext uri="{FF2B5EF4-FFF2-40B4-BE49-F238E27FC236}">
                <a16:creationId xmlns:a16="http://schemas.microsoft.com/office/drawing/2014/main" id="{514990D6-0537-4183-AABA-1B03B1B8C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8034" y="1393969"/>
            <a:ext cx="1868742" cy="1463848"/>
          </a:xfrm>
          <a:prstGeom prst="rect">
            <a:avLst/>
          </a:prstGeom>
        </p:spPr>
      </p:pic>
    </p:spTree>
    <p:extLst>
      <p:ext uri="{BB962C8B-B14F-4D97-AF65-F5344CB8AC3E}">
        <p14:creationId xmlns:p14="http://schemas.microsoft.com/office/powerpoint/2010/main" val="116514261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97C5068-13D9-40AE-B61D-A0B2C5E55C52}"/>
              </a:ext>
            </a:extLst>
          </p:cNvPr>
          <p:cNvSpPr txBox="1"/>
          <p:nvPr/>
        </p:nvSpPr>
        <p:spPr>
          <a:xfrm>
            <a:off x="1789043" y="2650435"/>
            <a:ext cx="8328991" cy="31085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800" i="0" dirty="0">
                <a:effectLst/>
                <a:latin typeface="Tahoma" panose="020B0604030504040204" pitchFamily="34" charset="0"/>
              </a:rPr>
              <a:t>Es la elaboración y desarrollo del plan, apreciando los detalles y forma en que se va a realizar, es decir la meditación sobre la comisión o no del delito. En esta fase el futuro autor de un delito, estudia y sopesa cuales son los motivos que tiene para la comisión de ese delito, al igual que valora las consecuencias del mismo.</a:t>
            </a:r>
            <a:endParaRPr lang="es-PE" sz="2800" dirty="0"/>
          </a:p>
        </p:txBody>
      </p:sp>
      <p:sp>
        <p:nvSpPr>
          <p:cNvPr id="7" name="CuadroTexto 6">
            <a:extLst>
              <a:ext uri="{FF2B5EF4-FFF2-40B4-BE49-F238E27FC236}">
                <a16:creationId xmlns:a16="http://schemas.microsoft.com/office/drawing/2014/main" id="{3793752A-BFD2-422E-AFA7-2E32F9B90F7A}"/>
              </a:ext>
            </a:extLst>
          </p:cNvPr>
          <p:cNvSpPr txBox="1"/>
          <p:nvPr/>
        </p:nvSpPr>
        <p:spPr>
          <a:xfrm>
            <a:off x="4280451" y="1603513"/>
            <a:ext cx="2862471"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r"/>
            <a:r>
              <a:rPr lang="es-ES" sz="2800" b="0" i="0" dirty="0">
                <a:effectLst/>
                <a:latin typeface="Tahoma" panose="020B0604030504040204" pitchFamily="34" charset="0"/>
              </a:rPr>
              <a:t>B.- Deliberación</a:t>
            </a:r>
            <a:r>
              <a:rPr lang="es-ES" b="0" i="0" dirty="0">
                <a:effectLst/>
                <a:latin typeface="Tahoma" panose="020B0604030504040204" pitchFamily="34" charset="0"/>
              </a:rPr>
              <a:t>.- </a:t>
            </a:r>
            <a:endParaRPr lang="es-PE" dirty="0"/>
          </a:p>
        </p:txBody>
      </p:sp>
      <p:pic>
        <p:nvPicPr>
          <p:cNvPr id="9" name="Imagen 8">
            <a:extLst>
              <a:ext uri="{FF2B5EF4-FFF2-40B4-BE49-F238E27FC236}">
                <a16:creationId xmlns:a16="http://schemas.microsoft.com/office/drawing/2014/main" id="{33491AC4-46E3-451A-848E-6319D8CABF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8034" y="1393969"/>
            <a:ext cx="1868742" cy="1463848"/>
          </a:xfrm>
          <a:prstGeom prst="rect">
            <a:avLst/>
          </a:prstGeom>
        </p:spPr>
      </p:pic>
    </p:spTree>
    <p:extLst>
      <p:ext uri="{BB962C8B-B14F-4D97-AF65-F5344CB8AC3E}">
        <p14:creationId xmlns:p14="http://schemas.microsoft.com/office/powerpoint/2010/main" val="19253351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08DA01D-78CE-4667-9DD1-0EC39FD2F006}"/>
              </a:ext>
            </a:extLst>
          </p:cNvPr>
          <p:cNvSpPr txBox="1"/>
          <p:nvPr/>
        </p:nvSpPr>
        <p:spPr>
          <a:xfrm>
            <a:off x="1775791" y="2875722"/>
            <a:ext cx="8295861"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400" b="0" i="0" dirty="0">
                <a:effectLst/>
                <a:latin typeface="Tahoma" panose="020B0604030504040204" pitchFamily="34" charset="0"/>
              </a:rPr>
              <a:t>El sujeto decide poner en práctica el plan ideado. Es el momento en que el sujeto decide realizar el ilícito penal, sobre la base de sus propios motivos. Esta decisión se toma en el fuero interno del sujeto y decide ejecutar o llevar a cabo dicho acto o delito tipificado como tal. En esta etapa queda agotado el proceso interno del “</a:t>
            </a:r>
            <a:r>
              <a:rPr lang="es-ES" sz="2400" b="0" i="0" dirty="0" err="1">
                <a:effectLst/>
                <a:latin typeface="Tahoma" panose="020B0604030504040204" pitchFamily="34" charset="0"/>
              </a:rPr>
              <a:t>iter</a:t>
            </a:r>
            <a:r>
              <a:rPr lang="es-ES" sz="2400" b="0" i="0" dirty="0">
                <a:effectLst/>
                <a:latin typeface="Tahoma" panose="020B0604030504040204" pitchFamily="34" charset="0"/>
              </a:rPr>
              <a:t> </a:t>
            </a:r>
            <a:r>
              <a:rPr lang="es-ES" sz="2400" b="0" i="0" dirty="0" err="1">
                <a:effectLst/>
                <a:latin typeface="Tahoma" panose="020B0604030504040204" pitchFamily="34" charset="0"/>
              </a:rPr>
              <a:t>criminis</a:t>
            </a:r>
            <a:r>
              <a:rPr lang="es-ES" sz="2400" b="0" i="0" dirty="0">
                <a:effectLst/>
                <a:latin typeface="Tahoma" panose="020B0604030504040204" pitchFamily="34" charset="0"/>
              </a:rPr>
              <a:t>”.</a:t>
            </a:r>
            <a:endParaRPr lang="es-PE" sz="2400" dirty="0"/>
          </a:p>
        </p:txBody>
      </p:sp>
      <p:sp>
        <p:nvSpPr>
          <p:cNvPr id="5" name="CuadroTexto 4">
            <a:extLst>
              <a:ext uri="{FF2B5EF4-FFF2-40B4-BE49-F238E27FC236}">
                <a16:creationId xmlns:a16="http://schemas.microsoft.com/office/drawing/2014/main" id="{9C814696-75EB-4BF5-A5C8-7D30A3503A88}"/>
              </a:ext>
            </a:extLst>
          </p:cNvPr>
          <p:cNvSpPr txBox="1"/>
          <p:nvPr/>
        </p:nvSpPr>
        <p:spPr>
          <a:xfrm>
            <a:off x="4094922" y="1673954"/>
            <a:ext cx="3882886"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sz="2800" b="0" i="0" dirty="0">
                <a:effectLst/>
                <a:latin typeface="Tahoma" panose="020B0604030504040204" pitchFamily="34" charset="0"/>
              </a:rPr>
              <a:t>C.- Decisión.- </a:t>
            </a:r>
            <a:endParaRPr lang="es-PE" sz="2800" dirty="0"/>
          </a:p>
        </p:txBody>
      </p:sp>
      <p:pic>
        <p:nvPicPr>
          <p:cNvPr id="6" name="Imagen 5">
            <a:extLst>
              <a:ext uri="{FF2B5EF4-FFF2-40B4-BE49-F238E27FC236}">
                <a16:creationId xmlns:a16="http://schemas.microsoft.com/office/drawing/2014/main" id="{F16B4A63-255D-4CB5-A913-82E84265AD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1652" y="1301204"/>
            <a:ext cx="1868742" cy="1463848"/>
          </a:xfrm>
          <a:prstGeom prst="rect">
            <a:avLst/>
          </a:prstGeom>
        </p:spPr>
      </p:pic>
    </p:spTree>
    <p:extLst>
      <p:ext uri="{BB962C8B-B14F-4D97-AF65-F5344CB8AC3E}">
        <p14:creationId xmlns:p14="http://schemas.microsoft.com/office/powerpoint/2010/main" val="1945572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7B90978-A6F4-404C-81E7-0400DC776371}"/>
              </a:ext>
            </a:extLst>
          </p:cNvPr>
          <p:cNvSpPr txBox="1"/>
          <p:nvPr/>
        </p:nvSpPr>
        <p:spPr>
          <a:xfrm>
            <a:off x="5062330" y="3180522"/>
            <a:ext cx="184731" cy="369332"/>
          </a:xfrm>
          <a:prstGeom prst="rect">
            <a:avLst/>
          </a:prstGeom>
          <a:noFill/>
        </p:spPr>
        <p:txBody>
          <a:bodyPr wrap="none" rtlCol="0">
            <a:spAutoFit/>
          </a:bodyPr>
          <a:lstStyle/>
          <a:p>
            <a:endParaRPr lang="es-PE"/>
          </a:p>
        </p:txBody>
      </p:sp>
      <p:sp>
        <p:nvSpPr>
          <p:cNvPr id="6" name="CuadroTexto 5">
            <a:extLst>
              <a:ext uri="{FF2B5EF4-FFF2-40B4-BE49-F238E27FC236}">
                <a16:creationId xmlns:a16="http://schemas.microsoft.com/office/drawing/2014/main" id="{ACE98136-E5BC-4E4E-9790-84892B695E58}"/>
              </a:ext>
            </a:extLst>
          </p:cNvPr>
          <p:cNvSpPr txBox="1"/>
          <p:nvPr/>
        </p:nvSpPr>
        <p:spPr>
          <a:xfrm>
            <a:off x="1046921" y="2517912"/>
            <a:ext cx="10018644" cy="3046988"/>
          </a:xfrm>
          <a:prstGeom prst="rect">
            <a:avLst/>
          </a:prstGeom>
          <a:noFill/>
        </p:spPr>
        <p:txBody>
          <a:bodyPr wrap="square">
            <a:spAutoFit/>
          </a:bodyPr>
          <a:lstStyle/>
          <a:p>
            <a:pPr algn="just"/>
            <a:r>
              <a:rPr lang="es-ES" sz="2400" b="1" dirty="0"/>
              <a:t>1. Ideación.- </a:t>
            </a:r>
            <a:r>
              <a:rPr lang="es-ES" sz="2400" dirty="0"/>
              <a:t>Consiste en imaginarse el delito. </a:t>
            </a:r>
            <a:r>
              <a:rPr lang="es-ES" sz="2400" dirty="0" err="1"/>
              <a:t>Ejm</a:t>
            </a:r>
            <a:r>
              <a:rPr lang="es-ES" sz="2400" dirty="0"/>
              <a:t>: A quiere matar a </a:t>
            </a:r>
          </a:p>
          <a:p>
            <a:pPr algn="just"/>
            <a:endParaRPr lang="es-ES" sz="2400" dirty="0"/>
          </a:p>
          <a:p>
            <a:pPr algn="just"/>
            <a:r>
              <a:rPr lang="es-ES" sz="2400" b="1" dirty="0"/>
              <a:t>1.2. Deliberación</a:t>
            </a:r>
            <a:r>
              <a:rPr lang="es-ES" sz="2400" dirty="0"/>
              <a:t>.- Es la elaboración y desarrollo del plan, apreciando los detalles y forma en que se va a realizar. Ejem: A puede utilizar un arma de fuego y sorprender durante la noche a</a:t>
            </a:r>
          </a:p>
          <a:p>
            <a:pPr algn="just"/>
            <a:endParaRPr lang="es-ES" sz="2400" b="1" dirty="0"/>
          </a:p>
          <a:p>
            <a:pPr algn="just"/>
            <a:r>
              <a:rPr lang="es-ES" sz="2400" b="1" dirty="0"/>
              <a:t>1.3. Decisión.- </a:t>
            </a:r>
            <a:r>
              <a:rPr lang="es-ES" sz="2400" dirty="0"/>
              <a:t>El sujeto decide poner en práctica el plan. Ejem: A decide matar a B, con un arma de fuego y durante la noche. </a:t>
            </a:r>
            <a:endParaRPr lang="es-PE" sz="2400" dirty="0"/>
          </a:p>
        </p:txBody>
      </p:sp>
      <p:sp>
        <p:nvSpPr>
          <p:cNvPr id="7" name="CuadroTexto 6">
            <a:extLst>
              <a:ext uri="{FF2B5EF4-FFF2-40B4-BE49-F238E27FC236}">
                <a16:creationId xmlns:a16="http://schemas.microsoft.com/office/drawing/2014/main" id="{25B64AEC-1AE4-4867-AC7E-DAF7C9D83635}"/>
              </a:ext>
            </a:extLst>
          </p:cNvPr>
          <p:cNvSpPr txBox="1"/>
          <p:nvPr/>
        </p:nvSpPr>
        <p:spPr>
          <a:xfrm>
            <a:off x="636104" y="1563757"/>
            <a:ext cx="2769705" cy="707886"/>
          </a:xfrm>
          <a:prstGeom prst="rect">
            <a:avLst/>
          </a:prstGeom>
          <a:noFill/>
        </p:spPr>
        <p:txBody>
          <a:bodyPr wrap="square" rtlCol="0">
            <a:spAutoFit/>
          </a:bodyPr>
          <a:lstStyle/>
          <a:p>
            <a:r>
              <a:rPr lang="es-ES" sz="4000" b="1" dirty="0">
                <a:solidFill>
                  <a:srgbClr val="0070C0"/>
                </a:solidFill>
              </a:rPr>
              <a:t>Ejemplos:</a:t>
            </a:r>
            <a:endParaRPr lang="es-PE" sz="4000" b="1" dirty="0">
              <a:solidFill>
                <a:srgbClr val="0070C0"/>
              </a:solidFill>
            </a:endParaRPr>
          </a:p>
        </p:txBody>
      </p:sp>
    </p:spTree>
    <p:extLst>
      <p:ext uri="{BB962C8B-B14F-4D97-AF65-F5344CB8AC3E}">
        <p14:creationId xmlns:p14="http://schemas.microsoft.com/office/powerpoint/2010/main" val="33350019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AD1FDF2-7C70-4835-B1D1-AC47781CF4FE}"/>
              </a:ext>
            </a:extLst>
          </p:cNvPr>
          <p:cNvSpPr txBox="1"/>
          <p:nvPr/>
        </p:nvSpPr>
        <p:spPr>
          <a:xfrm>
            <a:off x="2557670" y="1722784"/>
            <a:ext cx="6586330" cy="1384995"/>
          </a:xfrm>
          <a:prstGeom prst="rect">
            <a:avLst/>
          </a:prstGeom>
          <a:noFill/>
        </p:spPr>
        <p:txBody>
          <a:bodyPr wrap="square">
            <a:spAutoFit/>
          </a:bodyPr>
          <a:lstStyle/>
          <a:p>
            <a:r>
              <a:rPr lang="es-ES" sz="2800" b="0" i="0" dirty="0">
                <a:effectLst/>
                <a:latin typeface="Tahoma" panose="020B0604030504040204" pitchFamily="34" charset="0"/>
              </a:rPr>
              <a:t>Todos estos actos, permanecen en el fuero interno del sujeto y por lo tanto no son punibles. ¿Por qué?</a:t>
            </a:r>
            <a:endParaRPr lang="es-PE" sz="2800" dirty="0"/>
          </a:p>
        </p:txBody>
      </p:sp>
      <p:pic>
        <p:nvPicPr>
          <p:cNvPr id="1026" name="Picture 2" descr="Ver las imágenes de origen">
            <a:extLst>
              <a:ext uri="{FF2B5EF4-FFF2-40B4-BE49-F238E27FC236}">
                <a16:creationId xmlns:a16="http://schemas.microsoft.com/office/drawing/2014/main" id="{A17F61E4-9888-455B-BDE7-295F59E2A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635" y="3429000"/>
            <a:ext cx="2445026" cy="2199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8315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4C74D2-780A-4C02-AC62-8FD2AEC4A11A}"/>
              </a:ext>
            </a:extLst>
          </p:cNvPr>
          <p:cNvSpPr txBox="1"/>
          <p:nvPr/>
        </p:nvSpPr>
        <p:spPr>
          <a:xfrm>
            <a:off x="2014329" y="2001078"/>
            <a:ext cx="8441635" cy="2862322"/>
          </a:xfrm>
          <a:prstGeom prst="rect">
            <a:avLst/>
          </a:prstGeom>
          <a:noFill/>
        </p:spPr>
        <p:txBody>
          <a:bodyPr wrap="square">
            <a:spAutoFit/>
          </a:bodyPr>
          <a:lstStyle/>
          <a:p>
            <a:pPr algn="just" fontAlgn="base">
              <a:buFont typeface="Arial" panose="020B0604020202020204" pitchFamily="34" charset="0"/>
              <a:buChar char="•"/>
            </a:pPr>
            <a:r>
              <a:rPr lang="es-ES" b="0" i="0" dirty="0">
                <a:effectLst/>
                <a:latin typeface="Tahoma" panose="020B0604030504040204" pitchFamily="34" charset="0"/>
              </a:rPr>
              <a:t>El delito es acción no pensamiento de modo que lo que se debe castigar es una conducta, ya que un pensamiento no es un acto constitutivo de delito. Por lo tanto debe respetarse el Principio “</a:t>
            </a:r>
            <a:r>
              <a:rPr lang="es-ES" b="0" i="0" dirty="0" err="1">
                <a:effectLst/>
                <a:latin typeface="Tahoma" panose="020B0604030504040204" pitchFamily="34" charset="0"/>
              </a:rPr>
              <a:t>Cogitationen</a:t>
            </a:r>
            <a:r>
              <a:rPr lang="es-ES" b="0" i="0" dirty="0">
                <a:effectLst/>
                <a:latin typeface="Tahoma" panose="020B0604030504040204" pitchFamily="34" charset="0"/>
              </a:rPr>
              <a:t> </a:t>
            </a:r>
            <a:r>
              <a:rPr lang="es-ES" b="0" i="0" dirty="0" err="1">
                <a:effectLst/>
                <a:latin typeface="Tahoma" panose="020B0604030504040204" pitchFamily="34" charset="0"/>
              </a:rPr>
              <a:t>poenam</a:t>
            </a:r>
            <a:r>
              <a:rPr lang="es-ES" b="0" i="0" dirty="0">
                <a:effectLst/>
                <a:latin typeface="Tahoma" panose="020B0604030504040204" pitchFamily="34" charset="0"/>
              </a:rPr>
              <a:t> </a:t>
            </a:r>
            <a:r>
              <a:rPr lang="es-ES" b="0" i="0" dirty="0" err="1">
                <a:effectLst/>
                <a:latin typeface="Tahoma" panose="020B0604030504040204" pitchFamily="34" charset="0"/>
              </a:rPr>
              <a:t>nemopatitur</a:t>
            </a:r>
            <a:r>
              <a:rPr lang="es-ES" b="0" i="0" dirty="0">
                <a:effectLst/>
                <a:latin typeface="Tahoma" panose="020B0604030504040204" pitchFamily="34" charset="0"/>
              </a:rPr>
              <a:t>” sentencia de Ulpiano</a:t>
            </a:r>
            <a:r>
              <a:rPr lang="es-ES" b="0" i="0" u="none" strike="noStrike" dirty="0">
                <a:effectLst/>
                <a:latin typeface="Tahoma" panose="020B0604030504040204" pitchFamily="34" charset="0"/>
                <a:hlinkClick r:id="rId2">
                  <a:extLst>
                    <a:ext uri="{A12FA001-AC4F-418D-AE19-62706E023703}">
                      <ahyp:hlinkClr xmlns:ahyp="http://schemas.microsoft.com/office/drawing/2018/hyperlinkcolor" val="tx"/>
                    </a:ext>
                  </a:extLst>
                </a:hlinkClick>
              </a:rPr>
              <a:t>[1]</a:t>
            </a:r>
            <a:r>
              <a:rPr lang="es-ES" b="0" i="0" dirty="0">
                <a:effectLst/>
                <a:latin typeface="Tahoma" panose="020B0604030504040204" pitchFamily="34" charset="0"/>
              </a:rPr>
              <a:t> que significa que nadie puede ser penado por sus pensamientos. Sólo en la obra de George </a:t>
            </a:r>
            <a:r>
              <a:rPr lang="es-ES" b="0" i="0" dirty="0" err="1">
                <a:effectLst/>
                <a:latin typeface="Tahoma" panose="020B0604030504040204" pitchFamily="34" charset="0"/>
              </a:rPr>
              <a:t>Orwel</a:t>
            </a:r>
            <a:r>
              <a:rPr lang="es-ES" b="0" i="0" dirty="0">
                <a:effectLst/>
                <a:latin typeface="Tahoma" panose="020B0604030504040204" pitchFamily="34" charset="0"/>
              </a:rPr>
              <a:t> 1984, el Gran hermano castiga el pensamiento.</a:t>
            </a:r>
          </a:p>
          <a:p>
            <a:pPr algn="just" fontAlgn="base">
              <a:buFont typeface="Arial" panose="020B0604020202020204" pitchFamily="34" charset="0"/>
              <a:buChar char="•"/>
            </a:pPr>
            <a:endParaRPr lang="es-ES" b="0" i="0" dirty="0">
              <a:effectLst/>
              <a:latin typeface="Tahoma" panose="020B0604030504040204" pitchFamily="34" charset="0"/>
            </a:endParaRPr>
          </a:p>
          <a:p>
            <a:pPr algn="just" fontAlgn="base">
              <a:buFont typeface="Arial" panose="020B0604020202020204" pitchFamily="34" charset="0"/>
              <a:buChar char="•"/>
            </a:pPr>
            <a:r>
              <a:rPr lang="es-ES" b="0" i="0" dirty="0">
                <a:effectLst/>
                <a:latin typeface="Tahoma" panose="020B0604030504040204" pitchFamily="34" charset="0"/>
              </a:rPr>
              <a:t>Los hechos constitutivos de la fase interna escapan del Derecho Penal, ya que el Derecho está basado en la relación entre personas, de modo que los pensamientos no son objeto de su consideración, ya que castigar un pensamiento significaría invadir la conciencia de las personas</a:t>
            </a:r>
          </a:p>
        </p:txBody>
      </p:sp>
    </p:spTree>
    <p:extLst>
      <p:ext uri="{BB962C8B-B14F-4D97-AF65-F5344CB8AC3E}">
        <p14:creationId xmlns:p14="http://schemas.microsoft.com/office/powerpoint/2010/main" val="3316099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Elipse"/>
          <p:cNvSpPr/>
          <p:nvPr/>
        </p:nvSpPr>
        <p:spPr>
          <a:xfrm>
            <a:off x="1166191" y="3061252"/>
            <a:ext cx="3199434" cy="1375674"/>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PE" sz="2000" b="1" dirty="0"/>
              <a:t>SUPUESTOS DE AUSENCIA DE ACCIÓN</a:t>
            </a:r>
          </a:p>
        </p:txBody>
      </p:sp>
      <p:sp>
        <p:nvSpPr>
          <p:cNvPr id="5" name="4 Abrir llave"/>
          <p:cNvSpPr/>
          <p:nvPr/>
        </p:nvSpPr>
        <p:spPr>
          <a:xfrm>
            <a:off x="4727575" y="1844675"/>
            <a:ext cx="719138" cy="3816350"/>
          </a:xfrm>
          <a:prstGeom prst="leftBrace">
            <a:avLst/>
          </a:prstGeom>
        </p:spPr>
        <p:style>
          <a:lnRef idx="3">
            <a:schemeClr val="accent6"/>
          </a:lnRef>
          <a:fillRef idx="0">
            <a:schemeClr val="accent6"/>
          </a:fillRef>
          <a:effectRef idx="2">
            <a:schemeClr val="accent6"/>
          </a:effectRef>
          <a:fontRef idx="minor">
            <a:schemeClr val="tx1"/>
          </a:fontRef>
        </p:style>
        <p:txBody>
          <a:bodyPr anchor="ctr"/>
          <a:lstStyle/>
          <a:p>
            <a:pPr algn="ctr">
              <a:defRPr/>
            </a:pPr>
            <a:endParaRPr lang="es-PE"/>
          </a:p>
        </p:txBody>
      </p:sp>
      <p:sp>
        <p:nvSpPr>
          <p:cNvPr id="6" name="5 Elipse"/>
          <p:cNvSpPr/>
          <p:nvPr/>
        </p:nvSpPr>
        <p:spPr>
          <a:xfrm>
            <a:off x="5972727" y="1196603"/>
            <a:ext cx="2714073" cy="1548324"/>
          </a:xfrm>
          <a:prstGeom prst="ellipse">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PE" sz="2400" b="1" dirty="0"/>
              <a:t>Fuerza Física Irresistible</a:t>
            </a:r>
          </a:p>
        </p:txBody>
      </p:sp>
      <p:sp>
        <p:nvSpPr>
          <p:cNvPr id="7" name="6 Elipse"/>
          <p:cNvSpPr/>
          <p:nvPr/>
        </p:nvSpPr>
        <p:spPr>
          <a:xfrm>
            <a:off x="6096000" y="3397596"/>
            <a:ext cx="2590800" cy="129698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PE" dirty="0"/>
              <a:t>Estados de inconsciencia</a:t>
            </a:r>
          </a:p>
        </p:txBody>
      </p:sp>
      <p:sp>
        <p:nvSpPr>
          <p:cNvPr id="8" name="7 Elipse"/>
          <p:cNvSpPr/>
          <p:nvPr/>
        </p:nvSpPr>
        <p:spPr>
          <a:xfrm>
            <a:off x="6096000" y="5347252"/>
            <a:ext cx="2592388" cy="12969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PE" dirty="0"/>
              <a:t>Actos Reflejos</a:t>
            </a:r>
          </a:p>
        </p:txBody>
      </p:sp>
      <p:pic>
        <p:nvPicPr>
          <p:cNvPr id="9" name="Imagen 8">
            <a:extLst>
              <a:ext uri="{FF2B5EF4-FFF2-40B4-BE49-F238E27FC236}">
                <a16:creationId xmlns:a16="http://schemas.microsoft.com/office/drawing/2014/main" id="{6F2915BD-9BC8-4328-8CAD-850DC7E3CB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2834" y="4694583"/>
            <a:ext cx="1655729" cy="1296988"/>
          </a:xfrm>
          <a:prstGeom prst="rect">
            <a:avLst/>
          </a:prstGeom>
        </p:spPr>
      </p:pic>
    </p:spTree>
    <p:extLst>
      <p:ext uri="{BB962C8B-B14F-4D97-AF65-F5344CB8AC3E}">
        <p14:creationId xmlns:p14="http://schemas.microsoft.com/office/powerpoint/2010/main" val="27006091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895F0A-57BF-4ED5-9799-1FC5E48ED068}"/>
              </a:ext>
            </a:extLst>
          </p:cNvPr>
          <p:cNvSpPr txBox="1"/>
          <p:nvPr/>
        </p:nvSpPr>
        <p:spPr>
          <a:xfrm>
            <a:off x="1696278" y="2120348"/>
            <a:ext cx="9210261"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800" b="0" i="0" dirty="0">
                <a:effectLst/>
                <a:latin typeface="Tahoma" panose="020B0604030504040204" pitchFamily="34" charset="0"/>
              </a:rPr>
              <a:t>La fase interna tiene mucha más importancia para la CRIMINOLOGÍA que para el Derecho Penal, ya que dicha fase no es punible. La criminología es en esta fase donde debe involucrarse, investigar y estudiar en profundidad la prevención del delito, de un delito que está siendo gestado, ideado y pensado.</a:t>
            </a:r>
            <a:endParaRPr lang="es-PE" sz="2800" dirty="0"/>
          </a:p>
        </p:txBody>
      </p:sp>
    </p:spTree>
    <p:extLst>
      <p:ext uri="{BB962C8B-B14F-4D97-AF65-F5344CB8AC3E}">
        <p14:creationId xmlns:p14="http://schemas.microsoft.com/office/powerpoint/2010/main" val="320389695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392641" y="3068672"/>
            <a:ext cx="7673685"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s-E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Fase externa  </a:t>
            </a:r>
          </a:p>
        </p:txBody>
      </p:sp>
    </p:spTree>
    <p:extLst>
      <p:ext uri="{BB962C8B-B14F-4D97-AF65-F5344CB8AC3E}">
        <p14:creationId xmlns:p14="http://schemas.microsoft.com/office/powerpoint/2010/main" val="80451398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D989CBA3-E684-45DC-BA83-54A2283B2587}"/>
              </a:ext>
            </a:extLst>
          </p:cNvPr>
          <p:cNvSpPr/>
          <p:nvPr/>
        </p:nvSpPr>
        <p:spPr>
          <a:xfrm>
            <a:off x="4359965" y="1388167"/>
            <a:ext cx="3220278" cy="127552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s-PE" sz="2400" b="1" i="0" dirty="0">
                <a:solidFill>
                  <a:srgbClr val="555555"/>
                </a:solidFill>
                <a:effectLst/>
                <a:latin typeface="Tahoma" panose="020B0604030504040204" pitchFamily="34" charset="0"/>
              </a:rPr>
              <a:t>Fase Externa</a:t>
            </a:r>
            <a:endParaRPr lang="es-PE" sz="2400" dirty="0"/>
          </a:p>
        </p:txBody>
      </p:sp>
      <p:sp>
        <p:nvSpPr>
          <p:cNvPr id="5" name="Rectángulo 4">
            <a:extLst>
              <a:ext uri="{FF2B5EF4-FFF2-40B4-BE49-F238E27FC236}">
                <a16:creationId xmlns:a16="http://schemas.microsoft.com/office/drawing/2014/main" id="{80DD5F51-2ECF-4A4A-BEBA-067B215DEBD6}"/>
              </a:ext>
            </a:extLst>
          </p:cNvPr>
          <p:cNvSpPr/>
          <p:nvPr/>
        </p:nvSpPr>
        <p:spPr>
          <a:xfrm>
            <a:off x="2239617" y="3531704"/>
            <a:ext cx="7606748" cy="2286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just"/>
            <a:r>
              <a:rPr lang="es-ES" sz="2400" b="0" i="0" dirty="0">
                <a:solidFill>
                  <a:schemeClr val="tx1"/>
                </a:solidFill>
                <a:effectLst/>
                <a:latin typeface="Tahoma" panose="020B0604030504040204" pitchFamily="34" charset="0"/>
              </a:rPr>
              <a:t>En esta fase, se materializa la voluntad delictiva. Va desde la simple manifestación de que el delito se realizará, hasta la consumación del mismo. Es en esta fase el delito cobra vida, deja de ser pensamiento para convertirse en acción.</a:t>
            </a:r>
            <a:endParaRPr lang="es-PE" sz="2400" dirty="0">
              <a:solidFill>
                <a:schemeClr val="tx1"/>
              </a:solidFill>
            </a:endParaRPr>
          </a:p>
        </p:txBody>
      </p:sp>
      <p:sp>
        <p:nvSpPr>
          <p:cNvPr id="6" name="Flecha: hacia abajo 5">
            <a:extLst>
              <a:ext uri="{FF2B5EF4-FFF2-40B4-BE49-F238E27FC236}">
                <a16:creationId xmlns:a16="http://schemas.microsoft.com/office/drawing/2014/main" id="{850C2F9E-ED74-4847-92AA-AE52C2990C08}"/>
              </a:ext>
            </a:extLst>
          </p:cNvPr>
          <p:cNvSpPr/>
          <p:nvPr/>
        </p:nvSpPr>
        <p:spPr>
          <a:xfrm>
            <a:off x="5247861" y="2809461"/>
            <a:ext cx="1245704" cy="61953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10243093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3479D7-397F-47F0-B78B-7A6CF0174F87}"/>
              </a:ext>
            </a:extLst>
          </p:cNvPr>
          <p:cNvSpPr txBox="1"/>
          <p:nvPr/>
        </p:nvSpPr>
        <p:spPr>
          <a:xfrm>
            <a:off x="384312" y="3129025"/>
            <a:ext cx="1842053" cy="646331"/>
          </a:xfrm>
          <a:prstGeom prst="rect">
            <a:avLst/>
          </a:prstGeom>
          <a:noFill/>
        </p:spPr>
        <p:txBody>
          <a:bodyPr wrap="square">
            <a:spAutoFit/>
          </a:bodyPr>
          <a:lstStyle/>
          <a:p>
            <a:pPr algn="ctr"/>
            <a:r>
              <a:rPr lang="es-ES" b="0" i="0" dirty="0">
                <a:effectLst/>
                <a:latin typeface="Tahoma" panose="020B0604030504040204" pitchFamily="34" charset="0"/>
              </a:rPr>
              <a:t>3 momentos diferenciados:</a:t>
            </a:r>
            <a:endParaRPr lang="es-PE" dirty="0"/>
          </a:p>
        </p:txBody>
      </p:sp>
      <p:sp>
        <p:nvSpPr>
          <p:cNvPr id="4" name="Elipse 3">
            <a:extLst>
              <a:ext uri="{FF2B5EF4-FFF2-40B4-BE49-F238E27FC236}">
                <a16:creationId xmlns:a16="http://schemas.microsoft.com/office/drawing/2014/main" id="{1CD992F0-9562-4BE1-868F-A218E58AA1A0}"/>
              </a:ext>
            </a:extLst>
          </p:cNvPr>
          <p:cNvSpPr/>
          <p:nvPr/>
        </p:nvSpPr>
        <p:spPr>
          <a:xfrm>
            <a:off x="3140766" y="2199861"/>
            <a:ext cx="2564296" cy="242514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2400" b="1" i="0" dirty="0">
                <a:solidFill>
                  <a:srgbClr val="555555"/>
                </a:solidFill>
                <a:effectLst/>
                <a:latin typeface="Tahoma" panose="020B0604030504040204" pitchFamily="34" charset="0"/>
              </a:rPr>
              <a:t>Manifestación de la idea delictiva</a:t>
            </a:r>
            <a:endParaRPr lang="es-PE" sz="2400" b="1" dirty="0"/>
          </a:p>
        </p:txBody>
      </p:sp>
      <p:sp>
        <p:nvSpPr>
          <p:cNvPr id="5" name="Elipse 4">
            <a:extLst>
              <a:ext uri="{FF2B5EF4-FFF2-40B4-BE49-F238E27FC236}">
                <a16:creationId xmlns:a16="http://schemas.microsoft.com/office/drawing/2014/main" id="{921E72BB-BF0F-48D3-9CC8-F906B607D9DE}"/>
              </a:ext>
            </a:extLst>
          </p:cNvPr>
          <p:cNvSpPr/>
          <p:nvPr/>
        </p:nvSpPr>
        <p:spPr>
          <a:xfrm>
            <a:off x="6003238" y="2305878"/>
            <a:ext cx="2835962" cy="185530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PE" sz="2000" b="1" i="0" dirty="0">
                <a:solidFill>
                  <a:srgbClr val="555555"/>
                </a:solidFill>
                <a:effectLst/>
                <a:latin typeface="Tahoma" panose="020B0604030504040204" pitchFamily="34" charset="0"/>
              </a:rPr>
              <a:t> Los actos preparatorios</a:t>
            </a:r>
            <a:endParaRPr lang="es-PE" sz="2000" b="1" dirty="0"/>
          </a:p>
        </p:txBody>
      </p:sp>
      <p:sp>
        <p:nvSpPr>
          <p:cNvPr id="6" name="Elipse 5">
            <a:extLst>
              <a:ext uri="{FF2B5EF4-FFF2-40B4-BE49-F238E27FC236}">
                <a16:creationId xmlns:a16="http://schemas.microsoft.com/office/drawing/2014/main" id="{616A0492-1072-4B37-9B17-D6715F548DE9}"/>
              </a:ext>
            </a:extLst>
          </p:cNvPr>
          <p:cNvSpPr/>
          <p:nvPr/>
        </p:nvSpPr>
        <p:spPr>
          <a:xfrm>
            <a:off x="8978353" y="2150020"/>
            <a:ext cx="2676939" cy="195800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PE" sz="2000" b="1" i="0">
                <a:solidFill>
                  <a:srgbClr val="555555"/>
                </a:solidFill>
                <a:effectLst/>
                <a:latin typeface="Tahoma" panose="020B0604030504040204" pitchFamily="34" charset="0"/>
              </a:rPr>
              <a:t>Los actos de ejecución</a:t>
            </a:r>
            <a:endParaRPr lang="es-PE" sz="2000" b="1" dirty="0"/>
          </a:p>
        </p:txBody>
      </p:sp>
      <p:sp>
        <p:nvSpPr>
          <p:cNvPr id="7" name="Flecha: a la derecha 6">
            <a:extLst>
              <a:ext uri="{FF2B5EF4-FFF2-40B4-BE49-F238E27FC236}">
                <a16:creationId xmlns:a16="http://schemas.microsoft.com/office/drawing/2014/main" id="{3599651E-672D-4D98-AE5B-7B4F96C9CB8C}"/>
              </a:ext>
            </a:extLst>
          </p:cNvPr>
          <p:cNvSpPr/>
          <p:nvPr/>
        </p:nvSpPr>
        <p:spPr>
          <a:xfrm>
            <a:off x="2411896" y="3233530"/>
            <a:ext cx="430694" cy="437322"/>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pic>
        <p:nvPicPr>
          <p:cNvPr id="8" name="Imagen 7">
            <a:extLst>
              <a:ext uri="{FF2B5EF4-FFF2-40B4-BE49-F238E27FC236}">
                <a16:creationId xmlns:a16="http://schemas.microsoft.com/office/drawing/2014/main" id="{2594CA60-BC8F-44B6-92B6-AF92582622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1494" y="4839535"/>
            <a:ext cx="2471531" cy="1463848"/>
          </a:xfrm>
          <a:prstGeom prst="rect">
            <a:avLst/>
          </a:prstGeom>
        </p:spPr>
      </p:pic>
    </p:spTree>
    <p:extLst>
      <p:ext uri="{BB962C8B-B14F-4D97-AF65-F5344CB8AC3E}">
        <p14:creationId xmlns:p14="http://schemas.microsoft.com/office/powerpoint/2010/main" val="8062210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41E6FA-7EB5-4220-8EED-0AE8A3B5186B}"/>
              </a:ext>
            </a:extLst>
          </p:cNvPr>
          <p:cNvSpPr txBox="1"/>
          <p:nvPr/>
        </p:nvSpPr>
        <p:spPr>
          <a:xfrm>
            <a:off x="1881810" y="2994991"/>
            <a:ext cx="7659756" cy="31085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800" b="0" i="0" dirty="0">
                <a:solidFill>
                  <a:schemeClr val="tx1"/>
                </a:solidFill>
                <a:effectLst/>
                <a:latin typeface="Tahoma" panose="020B0604030504040204" pitchFamily="34" charset="0"/>
              </a:rPr>
              <a:t>En esta fase, se llevan a cabo actos y acciones que no causan un daño objetivo y que se expresan en la determinación de cometer un delito. Esta fase no tiene trascendencia jurídica, ya que solo se MANIFESTA la voluntad de delinquir, pero mientras no se cometa el ilícito no se puede castigar al sujeto.</a:t>
            </a:r>
            <a:endParaRPr lang="es-PE" sz="2800" dirty="0">
              <a:solidFill>
                <a:schemeClr val="tx1"/>
              </a:solidFill>
            </a:endParaRPr>
          </a:p>
        </p:txBody>
      </p:sp>
      <p:sp>
        <p:nvSpPr>
          <p:cNvPr id="5" name="CuadroTexto 4">
            <a:extLst>
              <a:ext uri="{FF2B5EF4-FFF2-40B4-BE49-F238E27FC236}">
                <a16:creationId xmlns:a16="http://schemas.microsoft.com/office/drawing/2014/main" id="{0515CF04-99FC-43BB-B3C0-40CE201BC7E4}"/>
              </a:ext>
            </a:extLst>
          </p:cNvPr>
          <p:cNvSpPr txBox="1"/>
          <p:nvPr/>
        </p:nvSpPr>
        <p:spPr>
          <a:xfrm>
            <a:off x="3975651" y="1393969"/>
            <a:ext cx="2690192"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400" b="1" i="0" dirty="0">
                <a:solidFill>
                  <a:schemeClr val="tx1"/>
                </a:solidFill>
                <a:effectLst/>
                <a:latin typeface="Tahoma" panose="020B0604030504040204" pitchFamily="34" charset="0"/>
              </a:rPr>
              <a:t>Manifestación de la idea delictiva</a:t>
            </a:r>
            <a:endParaRPr lang="es-PE" sz="2400" b="1" dirty="0">
              <a:solidFill>
                <a:schemeClr val="tx1"/>
              </a:solidFill>
            </a:endParaRPr>
          </a:p>
        </p:txBody>
      </p:sp>
      <p:pic>
        <p:nvPicPr>
          <p:cNvPr id="7" name="Imagen 6">
            <a:extLst>
              <a:ext uri="{FF2B5EF4-FFF2-40B4-BE49-F238E27FC236}">
                <a16:creationId xmlns:a16="http://schemas.microsoft.com/office/drawing/2014/main" id="{514990D6-0537-4183-AABA-1B03B1B8C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8034" y="1393969"/>
            <a:ext cx="1868742" cy="1463848"/>
          </a:xfrm>
          <a:prstGeom prst="rect">
            <a:avLst/>
          </a:prstGeom>
        </p:spPr>
      </p:pic>
    </p:spTree>
    <p:extLst>
      <p:ext uri="{BB962C8B-B14F-4D97-AF65-F5344CB8AC3E}">
        <p14:creationId xmlns:p14="http://schemas.microsoft.com/office/powerpoint/2010/main" val="23406196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41E6FA-7EB5-4220-8EED-0AE8A3B5186B}"/>
              </a:ext>
            </a:extLst>
          </p:cNvPr>
          <p:cNvSpPr txBox="1"/>
          <p:nvPr/>
        </p:nvSpPr>
        <p:spPr>
          <a:xfrm>
            <a:off x="848139" y="2597427"/>
            <a:ext cx="9011478" cy="3108543"/>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800" b="0" i="0" dirty="0">
                <a:solidFill>
                  <a:schemeClr val="tx1"/>
                </a:solidFill>
                <a:effectLst/>
                <a:latin typeface="Tahoma" panose="020B0604030504040204" pitchFamily="34" charset="0"/>
              </a:rPr>
              <a:t>Son aquellos que se presentan con anterioridad a la ejecución del delito y que están dirigidos a facilitar su comisión. Estos actos se encaminan ya a la realización de un hecho delictivo, pero aún no suponen el comienzo de la ejecución del mismo. En principio, los actos preparatorios no son punibles, salvo cuando en forma independiente constituyen delito.</a:t>
            </a:r>
            <a:endParaRPr lang="es-PE" sz="2800" dirty="0">
              <a:solidFill>
                <a:schemeClr val="tx1"/>
              </a:solidFill>
            </a:endParaRPr>
          </a:p>
        </p:txBody>
      </p:sp>
      <p:sp>
        <p:nvSpPr>
          <p:cNvPr id="5" name="CuadroTexto 4">
            <a:extLst>
              <a:ext uri="{FF2B5EF4-FFF2-40B4-BE49-F238E27FC236}">
                <a16:creationId xmlns:a16="http://schemas.microsoft.com/office/drawing/2014/main" id="{0515CF04-99FC-43BB-B3C0-40CE201BC7E4}"/>
              </a:ext>
            </a:extLst>
          </p:cNvPr>
          <p:cNvSpPr txBox="1"/>
          <p:nvPr/>
        </p:nvSpPr>
        <p:spPr>
          <a:xfrm>
            <a:off x="3975651" y="1393969"/>
            <a:ext cx="2690192"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PE" sz="2400" b="1" i="0" dirty="0">
                <a:solidFill>
                  <a:schemeClr val="tx1"/>
                </a:solidFill>
                <a:effectLst/>
                <a:latin typeface="Tahoma" panose="020B0604030504040204" pitchFamily="34" charset="0"/>
              </a:rPr>
              <a:t>Los actos preparatorios</a:t>
            </a:r>
            <a:endParaRPr lang="es-PE" sz="2400" b="1" dirty="0">
              <a:solidFill>
                <a:schemeClr val="tx1"/>
              </a:solidFill>
            </a:endParaRPr>
          </a:p>
        </p:txBody>
      </p:sp>
      <p:pic>
        <p:nvPicPr>
          <p:cNvPr id="7" name="Imagen 6">
            <a:extLst>
              <a:ext uri="{FF2B5EF4-FFF2-40B4-BE49-F238E27FC236}">
                <a16:creationId xmlns:a16="http://schemas.microsoft.com/office/drawing/2014/main" id="{514990D6-0537-4183-AABA-1B03B1B8C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8034" y="1393969"/>
            <a:ext cx="1868742" cy="1463848"/>
          </a:xfrm>
          <a:prstGeom prst="rect">
            <a:avLst/>
          </a:prstGeom>
        </p:spPr>
      </p:pic>
    </p:spTree>
    <p:extLst>
      <p:ext uri="{BB962C8B-B14F-4D97-AF65-F5344CB8AC3E}">
        <p14:creationId xmlns:p14="http://schemas.microsoft.com/office/powerpoint/2010/main" val="44958518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D2516A-E377-4CB4-815F-80DC15C694DB}"/>
              </a:ext>
            </a:extLst>
          </p:cNvPr>
          <p:cNvSpPr txBox="1"/>
          <p:nvPr/>
        </p:nvSpPr>
        <p:spPr>
          <a:xfrm>
            <a:off x="583096" y="1881809"/>
            <a:ext cx="4320208" cy="707886"/>
          </a:xfrm>
          <a:prstGeom prst="rect">
            <a:avLst/>
          </a:prstGeom>
          <a:noFill/>
        </p:spPr>
        <p:txBody>
          <a:bodyPr wrap="square" rtlCol="0">
            <a:spAutoFit/>
          </a:bodyPr>
          <a:lstStyle/>
          <a:p>
            <a:r>
              <a:rPr lang="es-ES" sz="4000" b="1" dirty="0">
                <a:solidFill>
                  <a:srgbClr val="FF0000"/>
                </a:solidFill>
              </a:rPr>
              <a:t>Ejemplo</a:t>
            </a:r>
            <a:r>
              <a:rPr lang="es-ES" dirty="0"/>
              <a:t> </a:t>
            </a:r>
            <a:endParaRPr lang="es-PE" dirty="0"/>
          </a:p>
        </p:txBody>
      </p:sp>
      <p:sp>
        <p:nvSpPr>
          <p:cNvPr id="6" name="CuadroTexto 5">
            <a:extLst>
              <a:ext uri="{FF2B5EF4-FFF2-40B4-BE49-F238E27FC236}">
                <a16:creationId xmlns:a16="http://schemas.microsoft.com/office/drawing/2014/main" id="{6F424D35-693D-4985-935D-263B6FD5DB7B}"/>
              </a:ext>
            </a:extLst>
          </p:cNvPr>
          <p:cNvSpPr txBox="1"/>
          <p:nvPr/>
        </p:nvSpPr>
        <p:spPr>
          <a:xfrm>
            <a:off x="1603513" y="2994991"/>
            <a:ext cx="9077739" cy="2308324"/>
          </a:xfrm>
          <a:prstGeom prst="rect">
            <a:avLst/>
          </a:prstGeom>
          <a:noFill/>
        </p:spPr>
        <p:txBody>
          <a:bodyPr wrap="square">
            <a:spAutoFit/>
          </a:bodyPr>
          <a:lstStyle/>
          <a:p>
            <a:pPr algn="just"/>
            <a:r>
              <a:rPr lang="es-ES" sz="3600" dirty="0"/>
              <a:t>A planea cometer un homicidio y para ello se agencia en el mercado negro de un arma de fuego. El delito presente en ese instante es el de posesión ilegal de arma de fuego.</a:t>
            </a:r>
            <a:endParaRPr lang="es-PE" sz="3600" dirty="0"/>
          </a:p>
        </p:txBody>
      </p:sp>
    </p:spTree>
    <p:extLst>
      <p:ext uri="{BB962C8B-B14F-4D97-AF65-F5344CB8AC3E}">
        <p14:creationId xmlns:p14="http://schemas.microsoft.com/office/powerpoint/2010/main" val="41526651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841E6FA-7EB5-4220-8EED-0AE8A3B5186B}"/>
              </a:ext>
            </a:extLst>
          </p:cNvPr>
          <p:cNvSpPr txBox="1"/>
          <p:nvPr/>
        </p:nvSpPr>
        <p:spPr>
          <a:xfrm>
            <a:off x="848139" y="2597427"/>
            <a:ext cx="9011478" cy="39703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800" dirty="0">
                <a:solidFill>
                  <a:schemeClr val="tx1"/>
                </a:solidFill>
                <a:latin typeface="Tahoma" panose="020B0604030504040204" pitchFamily="34" charset="0"/>
              </a:rPr>
              <a:t>S</a:t>
            </a:r>
            <a:r>
              <a:rPr lang="es-ES" sz="2800" b="0" i="0" dirty="0">
                <a:solidFill>
                  <a:schemeClr val="tx1"/>
                </a:solidFill>
                <a:effectLst/>
                <a:latin typeface="Tahoma" panose="020B0604030504040204" pitchFamily="34" charset="0"/>
              </a:rPr>
              <a:t>on aquellos en que el sujeto comienza la ejecución del delito, independientemente que se termine o no produciendo, es decir que sea consumado (parcial o totalmente) o que se quede en tentativa de delito. Consiste en la realización de los actos que dan origen propiamente al delito. Con carácter general los actos de ejecución son punibles en el Derecho Penal español. Se pueden presentar dos situaciones: tentativa y consumación.</a:t>
            </a:r>
            <a:endParaRPr lang="es-PE" sz="2800" dirty="0">
              <a:solidFill>
                <a:schemeClr val="tx1"/>
              </a:solidFill>
            </a:endParaRPr>
          </a:p>
        </p:txBody>
      </p:sp>
      <p:sp>
        <p:nvSpPr>
          <p:cNvPr id="5" name="CuadroTexto 4">
            <a:extLst>
              <a:ext uri="{FF2B5EF4-FFF2-40B4-BE49-F238E27FC236}">
                <a16:creationId xmlns:a16="http://schemas.microsoft.com/office/drawing/2014/main" id="{0515CF04-99FC-43BB-B3C0-40CE201BC7E4}"/>
              </a:ext>
            </a:extLst>
          </p:cNvPr>
          <p:cNvSpPr txBox="1"/>
          <p:nvPr/>
        </p:nvSpPr>
        <p:spPr>
          <a:xfrm>
            <a:off x="3975651" y="1393969"/>
            <a:ext cx="2690192"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s-PE" sz="2400" b="1" i="0" dirty="0">
                <a:solidFill>
                  <a:schemeClr val="tx1"/>
                </a:solidFill>
                <a:effectLst/>
                <a:latin typeface="Tahoma" panose="020B0604030504040204" pitchFamily="34" charset="0"/>
              </a:rPr>
              <a:t>Los actos de ejecución</a:t>
            </a:r>
            <a:endParaRPr lang="es-PE" sz="2400" b="1" dirty="0">
              <a:solidFill>
                <a:schemeClr val="tx1"/>
              </a:solidFill>
            </a:endParaRPr>
          </a:p>
        </p:txBody>
      </p:sp>
      <p:pic>
        <p:nvPicPr>
          <p:cNvPr id="7" name="Imagen 6">
            <a:extLst>
              <a:ext uri="{FF2B5EF4-FFF2-40B4-BE49-F238E27FC236}">
                <a16:creationId xmlns:a16="http://schemas.microsoft.com/office/drawing/2014/main" id="{514990D6-0537-4183-AABA-1B03B1B8C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18034" y="1393969"/>
            <a:ext cx="1868742" cy="1463848"/>
          </a:xfrm>
          <a:prstGeom prst="rect">
            <a:avLst/>
          </a:prstGeom>
        </p:spPr>
      </p:pic>
    </p:spTree>
    <p:extLst>
      <p:ext uri="{BB962C8B-B14F-4D97-AF65-F5344CB8AC3E}">
        <p14:creationId xmlns:p14="http://schemas.microsoft.com/office/powerpoint/2010/main" val="233308494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DD2516A-E377-4CB4-815F-80DC15C694DB}"/>
              </a:ext>
            </a:extLst>
          </p:cNvPr>
          <p:cNvSpPr txBox="1"/>
          <p:nvPr/>
        </p:nvSpPr>
        <p:spPr>
          <a:xfrm>
            <a:off x="318053" y="1338470"/>
            <a:ext cx="4585251" cy="707886"/>
          </a:xfrm>
          <a:prstGeom prst="rect">
            <a:avLst/>
          </a:prstGeom>
          <a:noFill/>
        </p:spPr>
        <p:txBody>
          <a:bodyPr wrap="square" rtlCol="0">
            <a:spAutoFit/>
          </a:bodyPr>
          <a:lstStyle/>
          <a:p>
            <a:r>
              <a:rPr lang="es-ES" sz="4000" b="1" dirty="0">
                <a:solidFill>
                  <a:srgbClr val="FF0000"/>
                </a:solidFill>
              </a:rPr>
              <a:t>Ejemplo</a:t>
            </a:r>
            <a:r>
              <a:rPr lang="es-ES" dirty="0"/>
              <a:t> </a:t>
            </a:r>
            <a:endParaRPr lang="es-PE" dirty="0"/>
          </a:p>
        </p:txBody>
      </p:sp>
      <p:sp>
        <p:nvSpPr>
          <p:cNvPr id="6" name="CuadroTexto 5">
            <a:extLst>
              <a:ext uri="{FF2B5EF4-FFF2-40B4-BE49-F238E27FC236}">
                <a16:creationId xmlns:a16="http://schemas.microsoft.com/office/drawing/2014/main" id="{6F424D35-693D-4985-935D-263B6FD5DB7B}"/>
              </a:ext>
            </a:extLst>
          </p:cNvPr>
          <p:cNvSpPr txBox="1"/>
          <p:nvPr/>
        </p:nvSpPr>
        <p:spPr>
          <a:xfrm>
            <a:off x="424070" y="2046357"/>
            <a:ext cx="11449877" cy="4524316"/>
          </a:xfrm>
          <a:prstGeom prst="rect">
            <a:avLst/>
          </a:prstGeom>
          <a:noFill/>
        </p:spPr>
        <p:txBody>
          <a:bodyPr wrap="square">
            <a:spAutoFit/>
          </a:bodyPr>
          <a:lstStyle/>
          <a:p>
            <a:pPr algn="just"/>
            <a:r>
              <a:rPr lang="es-ES" sz="3600" dirty="0"/>
              <a:t>A apunta a la cabeza de B y dispara un arma de fuego. Si los elementos del tipo se dan completamente, estamos ante la consumación del delito. En el caso: B muere a causa del disparo. Se consumó el homicidio. Si los elementos del tipo no se presentan completamente, el delito queda en tentativa. Supongamos que B no muere, quedando gravemente herido. Habría tentativa de homicidio, pero se configuraría el delito de lesiones.</a:t>
            </a:r>
            <a:endParaRPr lang="es-PE" sz="3600" dirty="0"/>
          </a:p>
        </p:txBody>
      </p:sp>
    </p:spTree>
    <p:extLst>
      <p:ext uri="{BB962C8B-B14F-4D97-AF65-F5344CB8AC3E}">
        <p14:creationId xmlns:p14="http://schemas.microsoft.com/office/powerpoint/2010/main" val="182224812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F5839D61-8FC5-44A5-91AC-FA42959D89BC}"/>
              </a:ext>
            </a:extLst>
          </p:cNvPr>
          <p:cNvSpPr/>
          <p:nvPr/>
        </p:nvSpPr>
        <p:spPr>
          <a:xfrm>
            <a:off x="2941984" y="2690191"/>
            <a:ext cx="6387546" cy="1323439"/>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TENTATIVA</a:t>
            </a:r>
            <a:endParaRPr lang="es-ES" sz="80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802219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3 Rectángulo"/>
          <p:cNvSpPr>
            <a:spLocks noChangeArrowheads="1"/>
          </p:cNvSpPr>
          <p:nvPr/>
        </p:nvSpPr>
        <p:spPr bwMode="auto">
          <a:xfrm>
            <a:off x="649357" y="1219200"/>
            <a:ext cx="6202017" cy="5262979"/>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PE" sz="2400" dirty="0">
                <a:solidFill>
                  <a:srgbClr val="FF0000"/>
                </a:solidFill>
                <a:latin typeface="Century Schoolbook" panose="02040604050505020304" pitchFamily="18" charset="0"/>
              </a:rPr>
              <a:t>¿QUÉ ES EL DELITO?</a:t>
            </a:r>
          </a:p>
          <a:p>
            <a:pPr eaLnBrk="1" hangingPunct="1"/>
            <a:endParaRPr lang="es-PE" altLang="es-PE" sz="2400" dirty="0">
              <a:latin typeface="Century Schoolbook" panose="02040604050505020304" pitchFamily="18" charset="0"/>
            </a:endParaRPr>
          </a:p>
          <a:p>
            <a:pPr eaLnBrk="1" hangingPunct="1"/>
            <a:r>
              <a:rPr lang="es-PE" altLang="es-PE" sz="2400" dirty="0">
                <a:latin typeface="Century Schoolbook" panose="02040604050505020304" pitchFamily="18" charset="0"/>
              </a:rPr>
              <a:t> Es la ACCIÓN ………</a:t>
            </a:r>
          </a:p>
          <a:p>
            <a:pPr eaLnBrk="1" hangingPunct="1"/>
            <a:endParaRPr lang="es-PE" altLang="es-PE" sz="2400" dirty="0">
              <a:latin typeface="Century Schoolbook" panose="02040604050505020304" pitchFamily="18" charset="0"/>
            </a:endParaRPr>
          </a:p>
          <a:p>
            <a:pPr eaLnBrk="1" hangingPunct="1"/>
            <a:r>
              <a:rPr lang="es-PE" altLang="es-PE" sz="2400" dirty="0">
                <a:latin typeface="Century Schoolbook" panose="02040604050505020304" pitchFamily="18" charset="0"/>
              </a:rPr>
              <a:t> • Típica </a:t>
            </a:r>
          </a:p>
          <a:p>
            <a:pPr eaLnBrk="1" hangingPunct="1"/>
            <a:endParaRPr lang="es-PE" altLang="es-PE" sz="2400" dirty="0">
              <a:latin typeface="Century Schoolbook" panose="02040604050505020304" pitchFamily="18" charset="0"/>
            </a:endParaRPr>
          </a:p>
          <a:p>
            <a:pPr eaLnBrk="1" hangingPunct="1"/>
            <a:r>
              <a:rPr lang="es-PE" altLang="es-PE" sz="2400" dirty="0">
                <a:latin typeface="Century Schoolbook" panose="02040604050505020304" pitchFamily="18" charset="0"/>
              </a:rPr>
              <a:t>• Antijurídica </a:t>
            </a:r>
          </a:p>
          <a:p>
            <a:pPr eaLnBrk="1" hangingPunct="1"/>
            <a:endParaRPr lang="es-PE" altLang="es-PE" sz="2400" dirty="0">
              <a:latin typeface="Century Schoolbook" panose="02040604050505020304" pitchFamily="18" charset="0"/>
            </a:endParaRPr>
          </a:p>
          <a:p>
            <a:pPr eaLnBrk="1" hangingPunct="1"/>
            <a:r>
              <a:rPr lang="es-PE" altLang="es-PE" sz="2400" dirty="0">
                <a:latin typeface="Century Schoolbook" panose="02040604050505020304" pitchFamily="18" charset="0"/>
              </a:rPr>
              <a:t>• Culpable </a:t>
            </a:r>
          </a:p>
          <a:p>
            <a:pPr eaLnBrk="1" hangingPunct="1"/>
            <a:endParaRPr lang="es-PE" altLang="es-PE" sz="2400" dirty="0">
              <a:latin typeface="Century Schoolbook" panose="02040604050505020304" pitchFamily="18" charset="0"/>
            </a:endParaRPr>
          </a:p>
          <a:p>
            <a:pPr eaLnBrk="1" hangingPunct="1"/>
            <a:r>
              <a:rPr lang="es-PE" altLang="es-PE" sz="2400" dirty="0">
                <a:latin typeface="Century Schoolbook" panose="02040604050505020304" pitchFamily="18" charset="0"/>
              </a:rPr>
              <a:t>• Punible </a:t>
            </a:r>
          </a:p>
          <a:p>
            <a:pPr eaLnBrk="1" hangingPunct="1"/>
            <a:endParaRPr lang="es-PE" altLang="es-PE" sz="2400" dirty="0">
              <a:latin typeface="Century Schoolbook" panose="02040604050505020304" pitchFamily="18" charset="0"/>
            </a:endParaRPr>
          </a:p>
          <a:p>
            <a:pPr eaLnBrk="1" hangingPunct="1"/>
            <a:endParaRPr lang="es-PE" altLang="es-PE" sz="2400" dirty="0">
              <a:latin typeface="Century Schoolbook" panose="02040604050505020304" pitchFamily="18" charset="0"/>
            </a:endParaRPr>
          </a:p>
          <a:p>
            <a:pPr eaLnBrk="1" hangingPunct="1"/>
            <a:r>
              <a:rPr lang="es-PE" altLang="es-PE" sz="2400" dirty="0">
                <a:latin typeface="Century Schoolbook" panose="02040604050505020304" pitchFamily="18" charset="0"/>
              </a:rPr>
              <a:t>¿y…. cuándo existe acción?</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4934" y="2067340"/>
            <a:ext cx="3903724" cy="3869634"/>
          </a:xfrm>
          <a:prstGeom prst="rect">
            <a:avLst/>
          </a:prstGeom>
        </p:spPr>
      </p:pic>
    </p:spTree>
    <p:extLst>
      <p:ext uri="{BB962C8B-B14F-4D97-AF65-F5344CB8AC3E}">
        <p14:creationId xmlns:p14="http://schemas.microsoft.com/office/powerpoint/2010/main" val="278251094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9476E7-8104-4737-B9E2-9431DDA208BB}"/>
              </a:ext>
            </a:extLst>
          </p:cNvPr>
          <p:cNvSpPr txBox="1"/>
          <p:nvPr/>
        </p:nvSpPr>
        <p:spPr>
          <a:xfrm>
            <a:off x="4253948" y="2001077"/>
            <a:ext cx="7195929" cy="3532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2800" b="0" i="0" dirty="0">
                <a:effectLst/>
                <a:latin typeface="Tahoma" panose="020B0604030504040204" pitchFamily="34" charset="0"/>
              </a:rPr>
              <a:t>Para que esta exista se requiere que la ejecución de los actos materiales vayan dirigidos a la comisión de un ilícito penal, pero sin llegar a su consumación por circunstancias propias o ajenas a la voluntad del sujeto, de modo que no se produce el resultado delictivo. Existen dos tipos de tentativa</a:t>
            </a:r>
            <a:endParaRPr lang="es-PE" sz="2800" dirty="0"/>
          </a:p>
        </p:txBody>
      </p:sp>
      <p:sp>
        <p:nvSpPr>
          <p:cNvPr id="5" name="CuadroTexto 4">
            <a:extLst>
              <a:ext uri="{FF2B5EF4-FFF2-40B4-BE49-F238E27FC236}">
                <a16:creationId xmlns:a16="http://schemas.microsoft.com/office/drawing/2014/main" id="{59842394-E065-42DD-8CA3-CE0CD1879A61}"/>
              </a:ext>
            </a:extLst>
          </p:cNvPr>
          <p:cNvSpPr txBox="1"/>
          <p:nvPr/>
        </p:nvSpPr>
        <p:spPr>
          <a:xfrm>
            <a:off x="728871" y="3167390"/>
            <a:ext cx="24384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800" b="0" i="0" u="sng" dirty="0">
                <a:effectLst/>
                <a:latin typeface="Tahoma" panose="020B0604030504040204" pitchFamily="34" charset="0"/>
              </a:rPr>
              <a:t>La Tentativa</a:t>
            </a:r>
            <a:r>
              <a:rPr lang="es-ES" sz="1800" b="0" i="0" dirty="0">
                <a:effectLst/>
                <a:latin typeface="Tahoma" panose="020B0604030504040204" pitchFamily="34" charset="0"/>
              </a:rPr>
              <a:t>: </a:t>
            </a:r>
            <a:endParaRPr lang="es-PE" dirty="0"/>
          </a:p>
        </p:txBody>
      </p:sp>
      <p:sp>
        <p:nvSpPr>
          <p:cNvPr id="6" name="Flecha: a la derecha 5">
            <a:extLst>
              <a:ext uri="{FF2B5EF4-FFF2-40B4-BE49-F238E27FC236}">
                <a16:creationId xmlns:a16="http://schemas.microsoft.com/office/drawing/2014/main" id="{1CEF08D7-2F11-4A70-8CC4-E3D0D022DF5E}"/>
              </a:ext>
            </a:extLst>
          </p:cNvPr>
          <p:cNvSpPr/>
          <p:nvPr/>
        </p:nvSpPr>
        <p:spPr>
          <a:xfrm>
            <a:off x="3511826" y="3299791"/>
            <a:ext cx="397565" cy="410818"/>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147936257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326BCDB-B2D0-4CFB-853B-4E3A1CFE96C5}"/>
              </a:ext>
            </a:extLst>
          </p:cNvPr>
          <p:cNvSpPr txBox="1"/>
          <p:nvPr/>
        </p:nvSpPr>
        <p:spPr>
          <a:xfrm>
            <a:off x="2372139" y="2279374"/>
            <a:ext cx="7818783" cy="1754326"/>
          </a:xfrm>
          <a:prstGeom prst="rect">
            <a:avLst/>
          </a:prstGeom>
          <a:noFill/>
        </p:spPr>
        <p:txBody>
          <a:bodyPr wrap="square">
            <a:spAutoFit/>
          </a:bodyPr>
          <a:lstStyle/>
          <a:p>
            <a:pPr algn="ctr"/>
            <a:r>
              <a:rPr lang="es-ES" sz="5400" b="1" dirty="0">
                <a:solidFill>
                  <a:srgbClr val="FF0000"/>
                </a:solidFill>
              </a:rPr>
              <a:t>ELEMENTOS </a:t>
            </a:r>
          </a:p>
          <a:p>
            <a:pPr algn="ctr"/>
            <a:r>
              <a:rPr lang="es-ES" sz="5400" b="1" dirty="0">
                <a:solidFill>
                  <a:srgbClr val="FF0000"/>
                </a:solidFill>
              </a:rPr>
              <a:t>esenciales de la tentativa</a:t>
            </a:r>
            <a:endParaRPr lang="es-PE" sz="5400" b="1" dirty="0">
              <a:solidFill>
                <a:srgbClr val="FF0000"/>
              </a:solidFill>
            </a:endParaRPr>
          </a:p>
        </p:txBody>
      </p:sp>
      <p:pic>
        <p:nvPicPr>
          <p:cNvPr id="6" name="Imagen 5">
            <a:extLst>
              <a:ext uri="{FF2B5EF4-FFF2-40B4-BE49-F238E27FC236}">
                <a16:creationId xmlns:a16="http://schemas.microsoft.com/office/drawing/2014/main" id="{C6BB9429-1E6A-48C9-B054-AA3C19B4C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1629" y="4322699"/>
            <a:ext cx="1868742" cy="1463848"/>
          </a:xfrm>
          <a:prstGeom prst="rect">
            <a:avLst/>
          </a:prstGeom>
        </p:spPr>
      </p:pic>
    </p:spTree>
    <p:extLst>
      <p:ext uri="{BB962C8B-B14F-4D97-AF65-F5344CB8AC3E}">
        <p14:creationId xmlns:p14="http://schemas.microsoft.com/office/powerpoint/2010/main" val="20142926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1B56A77-8102-43F3-964B-19FC5D2C3798}"/>
              </a:ext>
            </a:extLst>
          </p:cNvPr>
          <p:cNvSpPr txBox="1"/>
          <p:nvPr/>
        </p:nvSpPr>
        <p:spPr>
          <a:xfrm>
            <a:off x="4028660" y="1417984"/>
            <a:ext cx="7871792" cy="489364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2400" dirty="0"/>
              <a:t>Para que exista tentativa no basta la ejecución de ciertos hechos que puedan ser conducentes a un delito, es necesario que quien los ejecuta se haya “decidido a cometer” el delito intentado y no otro. Este es el elemento subjetivo de lo injusto que abarca el dolo dirigido a la realización del tipo. La decisión de cometer el delito debe concebirse en forma determinante. No actúa dolosamente quien todavía no está decidido a cometer un delito y sólo explora los presupuestos de su comisión. La situación es diferente cuando se ha tomado definitivamente la decisión y se hace depender la ejecución únicamente de la producción de una condición independiente de la voluntad del autor que debe decidir el comienzo de la acción ejecutiva. </a:t>
            </a:r>
            <a:endParaRPr lang="es-PE" sz="2400" dirty="0"/>
          </a:p>
        </p:txBody>
      </p:sp>
      <p:sp>
        <p:nvSpPr>
          <p:cNvPr id="5" name="CuadroTexto 4">
            <a:extLst>
              <a:ext uri="{FF2B5EF4-FFF2-40B4-BE49-F238E27FC236}">
                <a16:creationId xmlns:a16="http://schemas.microsoft.com/office/drawing/2014/main" id="{B274DA24-C88B-4301-AAD2-C8977A1D9C91}"/>
              </a:ext>
            </a:extLst>
          </p:cNvPr>
          <p:cNvSpPr txBox="1"/>
          <p:nvPr/>
        </p:nvSpPr>
        <p:spPr>
          <a:xfrm>
            <a:off x="649358" y="2831548"/>
            <a:ext cx="2358887" cy="7078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 sz="2000" dirty="0"/>
              <a:t>A) Decisión de cometer un delito.- </a:t>
            </a:r>
            <a:endParaRPr lang="es-PE" sz="2000" dirty="0"/>
          </a:p>
        </p:txBody>
      </p:sp>
      <p:sp>
        <p:nvSpPr>
          <p:cNvPr id="6" name="Flecha: a la derecha 5">
            <a:extLst>
              <a:ext uri="{FF2B5EF4-FFF2-40B4-BE49-F238E27FC236}">
                <a16:creationId xmlns:a16="http://schemas.microsoft.com/office/drawing/2014/main" id="{3415A766-31A6-44E0-A642-0268C5E75A1C}"/>
              </a:ext>
            </a:extLst>
          </p:cNvPr>
          <p:cNvSpPr/>
          <p:nvPr/>
        </p:nvSpPr>
        <p:spPr>
          <a:xfrm>
            <a:off x="3260035" y="2941983"/>
            <a:ext cx="516835" cy="487017"/>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37403536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2D39C54-2C31-4EE4-9EAA-5FD9AE908BDA}"/>
              </a:ext>
            </a:extLst>
          </p:cNvPr>
          <p:cNvSpPr txBox="1"/>
          <p:nvPr/>
        </p:nvSpPr>
        <p:spPr>
          <a:xfrm>
            <a:off x="1404730" y="1828800"/>
            <a:ext cx="9382539" cy="3785652"/>
          </a:xfrm>
          <a:prstGeom prst="rect">
            <a:avLst/>
          </a:prstGeom>
          <a:noFill/>
        </p:spPr>
        <p:txBody>
          <a:bodyPr wrap="square">
            <a:spAutoFit/>
          </a:bodyPr>
          <a:lstStyle/>
          <a:p>
            <a:pPr algn="just"/>
            <a:r>
              <a:rPr lang="es-ES" sz="2400" b="1" dirty="0">
                <a:solidFill>
                  <a:srgbClr val="FF0000"/>
                </a:solidFill>
              </a:rPr>
              <a:t>Ejemplo: </a:t>
            </a:r>
            <a:r>
              <a:rPr lang="es-ES" sz="2400" dirty="0"/>
              <a:t>no existe tentativa de una apropiación ilícita cuando el funcionario abre una carta para comprobar si merece la pena apoderarse de su contenido, y más bien, se configuraría el delito de apertura de correspondencia ajena; pero existiría tentativa de hurto si el autor penetra a la casa ajena con el propósito de apoderarse de cualquier cosa mueble útil que encuentre; y también cuando está decidido a cometer el hecho, pero primero quiere comprobar si encuentra algo de valor. De la necesidad del dolo en la tentativa se deriva una consecuencia: no hay tentativa por culpa, pues quien actúa culposamente no manifiesta la decisión de cometer el delito. </a:t>
            </a:r>
            <a:endParaRPr lang="es-PE" sz="2400" dirty="0"/>
          </a:p>
        </p:txBody>
      </p:sp>
    </p:spTree>
    <p:extLst>
      <p:ext uri="{BB962C8B-B14F-4D97-AF65-F5344CB8AC3E}">
        <p14:creationId xmlns:p14="http://schemas.microsoft.com/office/powerpoint/2010/main" val="8320567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BE67AFB-37A4-44FD-97D3-158050268A11}"/>
              </a:ext>
            </a:extLst>
          </p:cNvPr>
          <p:cNvSpPr txBox="1"/>
          <p:nvPr/>
        </p:nvSpPr>
        <p:spPr>
          <a:xfrm>
            <a:off x="2941983" y="1908312"/>
            <a:ext cx="8454887" cy="4401205"/>
          </a:xfrm>
          <a:prstGeom prst="rect">
            <a:avLst/>
          </a:prstGeom>
          <a:noFill/>
        </p:spPr>
        <p:txBody>
          <a:bodyPr wrap="square">
            <a:spAutoFit/>
          </a:bodyPr>
          <a:lstStyle/>
          <a:p>
            <a:pPr algn="just"/>
            <a:r>
              <a:rPr lang="es-ES" sz="4000" dirty="0"/>
              <a:t>Quiere decir que el agente se pone en actividad directa para realizar el tipo, a cuya consumación está dirigida el dolo del autor. La determinación del comienzo de la ejecución del delito se interpreta según dos puntos de vista distintos:</a:t>
            </a:r>
            <a:endParaRPr lang="es-PE" sz="4000" dirty="0"/>
          </a:p>
        </p:txBody>
      </p:sp>
      <p:sp>
        <p:nvSpPr>
          <p:cNvPr id="5" name="CuadroTexto 4">
            <a:extLst>
              <a:ext uri="{FF2B5EF4-FFF2-40B4-BE49-F238E27FC236}">
                <a16:creationId xmlns:a16="http://schemas.microsoft.com/office/drawing/2014/main" id="{AFE6D885-C546-432C-A3D5-CA6B50478F59}"/>
              </a:ext>
            </a:extLst>
          </p:cNvPr>
          <p:cNvSpPr txBox="1"/>
          <p:nvPr/>
        </p:nvSpPr>
        <p:spPr>
          <a:xfrm>
            <a:off x="278299" y="3030283"/>
            <a:ext cx="184205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s-ES" dirty="0"/>
              <a:t>B) Comenzar la ejecución del delito.- </a:t>
            </a:r>
            <a:endParaRPr lang="es-PE" dirty="0"/>
          </a:p>
        </p:txBody>
      </p:sp>
      <p:sp>
        <p:nvSpPr>
          <p:cNvPr id="6" name="Flecha: a la derecha 5">
            <a:extLst>
              <a:ext uri="{FF2B5EF4-FFF2-40B4-BE49-F238E27FC236}">
                <a16:creationId xmlns:a16="http://schemas.microsoft.com/office/drawing/2014/main" id="{C386CCA6-5863-4E0C-86BC-9BA102DF0165}"/>
              </a:ext>
            </a:extLst>
          </p:cNvPr>
          <p:cNvSpPr/>
          <p:nvPr/>
        </p:nvSpPr>
        <p:spPr>
          <a:xfrm>
            <a:off x="2252870" y="3260035"/>
            <a:ext cx="463826" cy="463826"/>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27889848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3839F1D-DB2F-4A44-8B76-6872CAAF04A7}"/>
              </a:ext>
            </a:extLst>
          </p:cNvPr>
          <p:cNvSpPr txBox="1"/>
          <p:nvPr/>
        </p:nvSpPr>
        <p:spPr>
          <a:xfrm>
            <a:off x="927651" y="1736034"/>
            <a:ext cx="10270435" cy="378565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285750" indent="-285750" algn="just">
              <a:buFont typeface="Arial" panose="020B0604020202020204" pitchFamily="34" charset="0"/>
              <a:buChar char="•"/>
            </a:pPr>
            <a:r>
              <a:rPr lang="es-ES" sz="2000" b="1" dirty="0"/>
              <a:t>Teoría Formal–Objetiva: </a:t>
            </a:r>
            <a:r>
              <a:rPr lang="es-ES" sz="2000" dirty="0"/>
              <a:t>Según esta teoría, para el comienzo de la ejecución del hecho, bastaba la iniciación de la acción típica, en sentido estricto, o sea, toma como criterio la estructura típica de los actos objetivos, exige que los actos ejecutados por el autor sean actos de iniciación de la conducta que constituye el tipo delictivo. Ejem: en el hurto sería un acto de ejecución sustraer la cosa mueble. </a:t>
            </a:r>
          </a:p>
          <a:p>
            <a:pPr marL="285750" indent="-285750" algn="just">
              <a:buFont typeface="Arial" panose="020B0604020202020204" pitchFamily="34" charset="0"/>
              <a:buChar char="•"/>
            </a:pPr>
            <a:endParaRPr lang="es-ES" sz="2000" dirty="0"/>
          </a:p>
          <a:p>
            <a:pPr marL="285750" indent="-285750" algn="just">
              <a:buFont typeface="Arial" panose="020B0604020202020204" pitchFamily="34" charset="0"/>
              <a:buChar char="•"/>
            </a:pPr>
            <a:endParaRPr lang="es-ES" sz="2000" b="1" dirty="0"/>
          </a:p>
          <a:p>
            <a:pPr marL="285750" indent="-285750" algn="just">
              <a:buFont typeface="Arial" panose="020B0604020202020204" pitchFamily="34" charset="0"/>
              <a:buChar char="•"/>
            </a:pPr>
            <a:r>
              <a:rPr lang="es-ES" sz="2000" b="1" dirty="0"/>
              <a:t>Teoría Mixta Subjetiva–Objetiva: </a:t>
            </a:r>
            <a:r>
              <a:rPr lang="es-ES" sz="2000" dirty="0"/>
              <a:t>Esta teoría es seguida por la doctrina dominante. Atiende al significado de los actos. Considera que la ejecución del delito comienza cuando el autor realiza actos demostrativos (por su inmediata conexión con la conducta típica y su sentido) de que ha puesto en obra su finalidad de cometer un delito. Ejem: no es necesario que quien intenta hurtar sustraiga la cosa, basta la finalidad de apoderarse de ella, entrando a la casa ajena.</a:t>
            </a:r>
            <a:endParaRPr lang="es-PE" sz="2000" dirty="0"/>
          </a:p>
        </p:txBody>
      </p:sp>
    </p:spTree>
    <p:extLst>
      <p:ext uri="{BB962C8B-B14F-4D97-AF65-F5344CB8AC3E}">
        <p14:creationId xmlns:p14="http://schemas.microsoft.com/office/powerpoint/2010/main" val="376761348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92AEC9-B9BC-4A8E-8E6F-6356C786D4B1}"/>
              </a:ext>
            </a:extLst>
          </p:cNvPr>
          <p:cNvSpPr txBox="1"/>
          <p:nvPr/>
        </p:nvSpPr>
        <p:spPr>
          <a:xfrm>
            <a:off x="4333461" y="2054087"/>
            <a:ext cx="6745356" cy="310854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sz="2800" dirty="0"/>
              <a:t>La tentativa existe desde que el autor, con el fin de cometer el delito, comienza a ejecutar su propósito delictivo, y puede prolongarse mientras el delito no se haya consumado. Hay, pues, falta de consumación cuando el tipo objetivo de lo injusto no está realizado o no está realizado totalmente.</a:t>
            </a:r>
            <a:endParaRPr lang="es-PE" sz="2800" dirty="0"/>
          </a:p>
        </p:txBody>
      </p:sp>
      <p:sp>
        <p:nvSpPr>
          <p:cNvPr id="5" name="CuadroTexto 4">
            <a:extLst>
              <a:ext uri="{FF2B5EF4-FFF2-40B4-BE49-F238E27FC236}">
                <a16:creationId xmlns:a16="http://schemas.microsoft.com/office/drawing/2014/main" id="{E6825879-2BFB-4483-BB2A-88C43C0815B8}"/>
              </a:ext>
            </a:extLst>
          </p:cNvPr>
          <p:cNvSpPr txBox="1"/>
          <p:nvPr/>
        </p:nvSpPr>
        <p:spPr>
          <a:xfrm>
            <a:off x="1351723" y="2968487"/>
            <a:ext cx="1868556" cy="70788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sz="2000" b="1" dirty="0"/>
              <a:t>C) Falta de consumación.- </a:t>
            </a:r>
            <a:endParaRPr lang="es-PE" sz="2000" b="1" dirty="0"/>
          </a:p>
        </p:txBody>
      </p:sp>
      <p:sp>
        <p:nvSpPr>
          <p:cNvPr id="6" name="Flecha: a la derecha 5">
            <a:extLst>
              <a:ext uri="{FF2B5EF4-FFF2-40B4-BE49-F238E27FC236}">
                <a16:creationId xmlns:a16="http://schemas.microsoft.com/office/drawing/2014/main" id="{DF0AF97E-7272-41FC-AE88-4D29E76C8222}"/>
              </a:ext>
            </a:extLst>
          </p:cNvPr>
          <p:cNvSpPr/>
          <p:nvPr/>
        </p:nvSpPr>
        <p:spPr>
          <a:xfrm>
            <a:off x="3405809" y="3101009"/>
            <a:ext cx="715617" cy="575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7520637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6B4A0BD-328C-4622-BC90-FB97DB085FC8}"/>
              </a:ext>
            </a:extLst>
          </p:cNvPr>
          <p:cNvSpPr txBox="1"/>
          <p:nvPr/>
        </p:nvSpPr>
        <p:spPr>
          <a:xfrm>
            <a:off x="914401" y="1550505"/>
            <a:ext cx="10442712" cy="489364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2400" dirty="0"/>
              <a:t>Apreciamos, en suma, tres elementos en la tentativa, los cuales didácticamente podemos establecer de la siguiente manera: </a:t>
            </a:r>
            <a:r>
              <a:rPr lang="es-ES" sz="2400" b="1" dirty="0"/>
              <a:t>1) Elemento Subjetivo</a:t>
            </a:r>
            <a:r>
              <a:rPr lang="es-ES" sz="2400" dirty="0"/>
              <a:t>.- El sujeto activo debe actuar con una resolución criminal, es decir, con la decisión de cometer el tipo penal, por tanto, este actuar es doloso. Precisamente, la razón por la que no hay tentativa en los delitos culposos es que no existe una resolución criminal. </a:t>
            </a:r>
            <a:r>
              <a:rPr lang="es-ES" sz="2400" b="1" dirty="0"/>
              <a:t>2) Elemento Objetivo.- </a:t>
            </a:r>
            <a:r>
              <a:rPr lang="es-ES" sz="2400" dirty="0"/>
              <a:t>El sujeto activo debe haber comenzado la ejecución del delito. Y para determinar cuándo se comienza a ejecutar el delito debe considerarse: a) Según el plan del autor, se debe examinar la posición inmediata o directa del agente para la realización del hecho delictivo; y b) Se exige que se haya puesto en peligro el bien jurídico protegido. Y </a:t>
            </a:r>
            <a:r>
              <a:rPr lang="es-ES" sz="2400" b="1" dirty="0"/>
              <a:t>3) Elemento Negativo.- </a:t>
            </a:r>
            <a:r>
              <a:rPr lang="es-ES" sz="2400" dirty="0"/>
              <a:t>El sujeto activo no debe haber consumado el delito. Es decir, el tipo penal no se debe haber consumado. Esto es, que no se ha cumplido el verbo rector contenido en el tipo penal.</a:t>
            </a:r>
            <a:endParaRPr lang="es-PE" sz="2400" dirty="0"/>
          </a:p>
        </p:txBody>
      </p:sp>
    </p:spTree>
    <p:extLst>
      <p:ext uri="{BB962C8B-B14F-4D97-AF65-F5344CB8AC3E}">
        <p14:creationId xmlns:p14="http://schemas.microsoft.com/office/powerpoint/2010/main" val="41690360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317BFEB-1F2C-4FD2-A591-0CD876F9737D}"/>
              </a:ext>
            </a:extLst>
          </p:cNvPr>
          <p:cNvSpPr/>
          <p:nvPr/>
        </p:nvSpPr>
        <p:spPr>
          <a:xfrm>
            <a:off x="1325218" y="2133600"/>
            <a:ext cx="9520068" cy="1754326"/>
          </a:xfrm>
          <a:prstGeom prst="rect">
            <a:avLst/>
          </a:prstGeom>
          <a:noFill/>
        </p:spPr>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FUNDAMENTO DE LA PUNICIÓN </a:t>
            </a:r>
          </a:p>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 LA TENTATIVA</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5765675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A6D6FF-EB6B-41FB-B2AB-42BC0C8B7BF7}"/>
              </a:ext>
            </a:extLst>
          </p:cNvPr>
          <p:cNvSpPr txBox="1"/>
          <p:nvPr/>
        </p:nvSpPr>
        <p:spPr>
          <a:xfrm>
            <a:off x="2040835" y="2093842"/>
            <a:ext cx="8680174"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sz="2800" b="1" dirty="0"/>
              <a:t>FUNDAMENTO DE LA PUNICIÓN de la Tentativa</a:t>
            </a:r>
            <a:r>
              <a:rPr lang="es-ES" sz="2800" dirty="0"/>
              <a:t>: Reiteramos que, la tentativa se da cuando el sujeto da inicio a la ejecución de la acción típica mediante hechos directos pero faltan uno o más para la consumación del delito. La tentativa es castigada por nuestro ordenamiento jurídico y el fundamento de este castigo puede ser explicado por diversas teorías:</a:t>
            </a:r>
            <a:endParaRPr lang="es-PE" sz="2800" dirty="0"/>
          </a:p>
        </p:txBody>
      </p:sp>
    </p:spTree>
    <p:extLst>
      <p:ext uri="{BB962C8B-B14F-4D97-AF65-F5344CB8AC3E}">
        <p14:creationId xmlns:p14="http://schemas.microsoft.com/office/powerpoint/2010/main" val="245884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437351" y="1287910"/>
            <a:ext cx="2880320" cy="64807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PE" dirty="0"/>
              <a:t>TEORIA GENERAL DEL DELITO</a:t>
            </a:r>
          </a:p>
        </p:txBody>
      </p:sp>
      <p:sp>
        <p:nvSpPr>
          <p:cNvPr id="5" name="4 Flecha abajo"/>
          <p:cNvSpPr/>
          <p:nvPr/>
        </p:nvSpPr>
        <p:spPr>
          <a:xfrm>
            <a:off x="5697330" y="2115022"/>
            <a:ext cx="360363"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6" name="5 Elipse"/>
          <p:cNvSpPr/>
          <p:nvPr/>
        </p:nvSpPr>
        <p:spPr>
          <a:xfrm>
            <a:off x="1847528" y="2420888"/>
            <a:ext cx="2232248" cy="1152128"/>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dirty="0"/>
              <a:t>TIPICIDAD</a:t>
            </a:r>
          </a:p>
        </p:txBody>
      </p:sp>
      <p:sp>
        <p:nvSpPr>
          <p:cNvPr id="7" name="6 Elipse"/>
          <p:cNvSpPr/>
          <p:nvPr/>
        </p:nvSpPr>
        <p:spPr>
          <a:xfrm>
            <a:off x="4511824" y="2564904"/>
            <a:ext cx="2664296" cy="1008112"/>
          </a:xfrm>
          <a:prstGeom prst="ellipse">
            <a:avLst/>
          </a:prstGeom>
        </p:spPr>
        <p:style>
          <a:lnRef idx="1">
            <a:schemeClr val="accent6"/>
          </a:lnRef>
          <a:fillRef idx="3">
            <a:schemeClr val="accent6"/>
          </a:fillRef>
          <a:effectRef idx="2">
            <a:schemeClr val="accent6"/>
          </a:effectRef>
          <a:fontRef idx="minor">
            <a:schemeClr val="lt1"/>
          </a:fontRef>
        </p:style>
        <p:txBody>
          <a:bodyPr anchor="ctr"/>
          <a:lstStyle/>
          <a:p>
            <a:pPr algn="ctr">
              <a:defRPr/>
            </a:pPr>
            <a:r>
              <a:rPr lang="es-PE" dirty="0"/>
              <a:t>ANTIJURICIDAD</a:t>
            </a:r>
          </a:p>
        </p:txBody>
      </p:sp>
      <p:sp>
        <p:nvSpPr>
          <p:cNvPr id="8" name="7 Elipse"/>
          <p:cNvSpPr/>
          <p:nvPr/>
        </p:nvSpPr>
        <p:spPr>
          <a:xfrm>
            <a:off x="7608168" y="2420888"/>
            <a:ext cx="2520280" cy="1008112"/>
          </a:xfrm>
          <a:prstGeom prst="ellipse">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s-PE" dirty="0"/>
              <a:t>CULPABILIDAD</a:t>
            </a:r>
          </a:p>
        </p:txBody>
      </p:sp>
      <p:sp>
        <p:nvSpPr>
          <p:cNvPr id="9" name="8 Rectángulo redondeado"/>
          <p:cNvSpPr/>
          <p:nvPr/>
        </p:nvSpPr>
        <p:spPr>
          <a:xfrm>
            <a:off x="1557268" y="4221086"/>
            <a:ext cx="2378492" cy="20162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a:defRPr/>
            </a:pPr>
            <a:r>
              <a:rPr lang="es-PE" dirty="0"/>
              <a:t>La acción debe enmarcarse en la descripción de algún tipo penal</a:t>
            </a:r>
          </a:p>
        </p:txBody>
      </p:sp>
      <p:sp>
        <p:nvSpPr>
          <p:cNvPr id="10" name="9 Rectángulo redondeado"/>
          <p:cNvSpPr/>
          <p:nvPr/>
        </p:nvSpPr>
        <p:spPr>
          <a:xfrm>
            <a:off x="4886071" y="4148583"/>
            <a:ext cx="2232248" cy="201622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es-PE" dirty="0"/>
              <a:t>La acción debe ser contraria a Derecho: No amparada en una causa de justificación </a:t>
            </a:r>
          </a:p>
        </p:txBody>
      </p:sp>
      <p:sp>
        <p:nvSpPr>
          <p:cNvPr id="11" name="10 Rectángulo redondeado"/>
          <p:cNvSpPr/>
          <p:nvPr/>
        </p:nvSpPr>
        <p:spPr>
          <a:xfrm>
            <a:off x="7824191" y="4221088"/>
            <a:ext cx="2697847" cy="1728192"/>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just">
              <a:defRPr/>
            </a:pPr>
            <a:r>
              <a:rPr lang="es-PE" dirty="0"/>
              <a:t>Capacidad de </a:t>
            </a:r>
            <a:r>
              <a:rPr lang="es-PE" dirty="0" err="1"/>
              <a:t>reprochabilidad</a:t>
            </a:r>
            <a:r>
              <a:rPr lang="es-PE" dirty="0"/>
              <a:t> - Imputabilidad </a:t>
            </a:r>
          </a:p>
        </p:txBody>
      </p:sp>
      <p:sp>
        <p:nvSpPr>
          <p:cNvPr id="12" name="11 Flecha abajo"/>
          <p:cNvSpPr/>
          <p:nvPr/>
        </p:nvSpPr>
        <p:spPr>
          <a:xfrm>
            <a:off x="2782889" y="3644900"/>
            <a:ext cx="73025"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3" name="12 Flecha abajo"/>
          <p:cNvSpPr/>
          <p:nvPr/>
        </p:nvSpPr>
        <p:spPr>
          <a:xfrm>
            <a:off x="5930757" y="3752056"/>
            <a:ext cx="71438" cy="2174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14" name="13 Flecha abajo"/>
          <p:cNvSpPr/>
          <p:nvPr/>
        </p:nvSpPr>
        <p:spPr>
          <a:xfrm>
            <a:off x="9076902" y="3573016"/>
            <a:ext cx="71438"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Tree>
    <p:extLst>
      <p:ext uri="{BB962C8B-B14F-4D97-AF65-F5344CB8AC3E}">
        <p14:creationId xmlns:p14="http://schemas.microsoft.com/office/powerpoint/2010/main" val="20748778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20BD33-BEEC-4744-8A46-62AC5EAEA054}"/>
              </a:ext>
            </a:extLst>
          </p:cNvPr>
          <p:cNvSpPr txBox="1"/>
          <p:nvPr/>
        </p:nvSpPr>
        <p:spPr>
          <a:xfrm>
            <a:off x="954157" y="1484244"/>
            <a:ext cx="10455965" cy="440120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lgn="just">
              <a:buAutoNum type="arabicParenR"/>
            </a:pPr>
            <a:r>
              <a:rPr lang="es-ES" sz="2000" b="1" dirty="0"/>
              <a:t>Teoría Objetiva.- </a:t>
            </a:r>
            <a:r>
              <a:rPr lang="es-ES" sz="2000" dirty="0"/>
              <a:t>Según esta teoría, el merecimiento de pena se centra en que el sujeto pone en peligro un bien jurídico. La tentativa se castiga entonces por la probabilidad de la lesión. De acuerdo a ello, no se castigan los actos preparatorios porque aún no se pone en peligro el bien jurídico. La consumación del delito se castiga con una mayor sanción que la tentativa por el grado de afectación al bien jurídico. Bajo el mismo criterio, no se castiga el delito imposible porque los actos del sujeto no resultan objetivamente peligrosos para el bien jurídico. </a:t>
            </a:r>
          </a:p>
          <a:p>
            <a:pPr marL="342900" indent="-342900" algn="just">
              <a:buAutoNum type="arabicParenR"/>
            </a:pPr>
            <a:endParaRPr lang="es-ES" sz="2000" dirty="0"/>
          </a:p>
          <a:p>
            <a:pPr marL="342900" indent="-342900" algn="just">
              <a:buAutoNum type="arabicParenR"/>
            </a:pPr>
            <a:r>
              <a:rPr lang="es-ES" sz="2000" b="1" dirty="0"/>
              <a:t>Teoría Subjetiva.- </a:t>
            </a:r>
            <a:r>
              <a:rPr lang="es-ES" sz="2000" dirty="0"/>
              <a:t>Esta teoría postula que, el fundamento del castigo a la tentativa radica en que el sujeto tiene una voluntad contraria al derecho. Es decir, que el dolo es el elemento fundamental para sancionar la tentativa. Si ello fuera así, se castigarían los actos preparatorios, la tentativa y la consumación tendrían la misma pena, y se castigaría el delito imposible. Para ello, bastaría entonces, la exteriorización de una mala voluntad que esté orientada a la ejecución de una acción reprobada por el derecho o a la obtención de un resultado jurídicamente lesivo</a:t>
            </a:r>
            <a:endParaRPr lang="es-PE" sz="2000" dirty="0"/>
          </a:p>
        </p:txBody>
      </p:sp>
    </p:spTree>
    <p:extLst>
      <p:ext uri="{BB962C8B-B14F-4D97-AF65-F5344CB8AC3E}">
        <p14:creationId xmlns:p14="http://schemas.microsoft.com/office/powerpoint/2010/main" val="175518635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E72025A-D544-46FA-AE5A-CC4644662B3C}"/>
              </a:ext>
            </a:extLst>
          </p:cNvPr>
          <p:cNvSpPr txBox="1"/>
          <p:nvPr/>
        </p:nvSpPr>
        <p:spPr>
          <a:xfrm>
            <a:off x="2279374" y="1855303"/>
            <a:ext cx="8070574" cy="34778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S" sz="2000" b="1" dirty="0"/>
              <a:t>3) Teoría Ecléctica.- </a:t>
            </a:r>
            <a:r>
              <a:rPr lang="es-ES" sz="2000" dirty="0"/>
              <a:t>Por la cual, la tentativa se castiga porque la voluntad del sujeto es contraria a la de la norma (Teoría Subjetiva) siempre que dichos actos produzcan una conmoción social. Por lo que, la tentativa y la consumación pueden tener diversas penas, dependiendo de la conmoción social. Vemos, pues, que según la Teoría Subjetiva se reprime la tentativa porque el autor actúa con dolo, es decir, exterioriza una voluntad hostil al derecho. En tanto que, la Teoría Objetiva es la tesis tradicional que sostiene que la tentativa se pena por el peligro que corre el bien jurídico. El Código Penal peruano de 1991 sigue la Teoría Objetiva, por lo que: no se castigan los actos preparatorios ni el delito imposible y la tentativa se reprime con menor pena que la impuesta ante la consumación de un delito.</a:t>
            </a:r>
            <a:endParaRPr lang="es-PE" sz="2000" dirty="0"/>
          </a:p>
        </p:txBody>
      </p:sp>
    </p:spTree>
    <p:extLst>
      <p:ext uri="{BB962C8B-B14F-4D97-AF65-F5344CB8AC3E}">
        <p14:creationId xmlns:p14="http://schemas.microsoft.com/office/powerpoint/2010/main" val="54641808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735496" y="3075201"/>
            <a:ext cx="2623321" cy="1736035"/>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s-PE" sz="3200" dirty="0"/>
              <a:t>Clases de Tentativa</a:t>
            </a:r>
          </a:p>
        </p:txBody>
      </p:sp>
      <p:sp>
        <p:nvSpPr>
          <p:cNvPr id="3" name="2 Abrir llave"/>
          <p:cNvSpPr/>
          <p:nvPr/>
        </p:nvSpPr>
        <p:spPr>
          <a:xfrm>
            <a:off x="3575051" y="1722783"/>
            <a:ext cx="864427" cy="4717773"/>
          </a:xfrm>
          <a:prstGeom prst="leftBrace">
            <a:avLst/>
          </a:prstGeom>
        </p:spPr>
        <p:style>
          <a:lnRef idx="3">
            <a:schemeClr val="accent2"/>
          </a:lnRef>
          <a:fillRef idx="0">
            <a:schemeClr val="accent2"/>
          </a:fillRef>
          <a:effectRef idx="2">
            <a:schemeClr val="accent2"/>
          </a:effectRef>
          <a:fontRef idx="minor">
            <a:schemeClr val="tx1"/>
          </a:fontRef>
        </p:style>
        <p:txBody>
          <a:bodyPr anchor="ctr"/>
          <a:lstStyle/>
          <a:p>
            <a:pPr algn="ctr">
              <a:defRPr/>
            </a:pPr>
            <a:endParaRPr lang="es-PE"/>
          </a:p>
        </p:txBody>
      </p:sp>
      <p:sp>
        <p:nvSpPr>
          <p:cNvPr id="22534" name="3 Rectángulo"/>
          <p:cNvSpPr>
            <a:spLocks noChangeArrowheads="1"/>
          </p:cNvSpPr>
          <p:nvPr/>
        </p:nvSpPr>
        <p:spPr bwMode="auto">
          <a:xfrm>
            <a:off x="4224337" y="2001078"/>
            <a:ext cx="6960497" cy="4401205"/>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E" altLang="es-PE" sz="2800" dirty="0">
                <a:latin typeface="Century Schoolbook" panose="02040604050505020304" pitchFamily="18" charset="0"/>
              </a:rPr>
              <a:t>• </a:t>
            </a:r>
            <a:r>
              <a:rPr lang="es-PE" altLang="es-PE" sz="2800" b="1" dirty="0">
                <a:latin typeface="Century Schoolbook" panose="02040604050505020304" pitchFamily="18" charset="0"/>
              </a:rPr>
              <a:t>Inacabada: </a:t>
            </a:r>
            <a:r>
              <a:rPr lang="es-PE" altLang="es-PE" sz="2800" dirty="0">
                <a:latin typeface="Century Schoolbook" panose="02040604050505020304" pitchFamily="18" charset="0"/>
              </a:rPr>
              <a:t>El sujeto realizó solo algunos actos de ejecución. </a:t>
            </a:r>
            <a:r>
              <a:rPr lang="es-PE" altLang="es-PE" sz="2800" dirty="0" err="1">
                <a:latin typeface="Century Schoolbook" panose="02040604050505020304" pitchFamily="18" charset="0"/>
              </a:rPr>
              <a:t>Ej</a:t>
            </a:r>
            <a:r>
              <a:rPr lang="es-PE" altLang="es-PE" sz="2800" dirty="0">
                <a:latin typeface="Century Schoolbook" panose="02040604050505020304" pitchFamily="18" charset="0"/>
              </a:rPr>
              <a:t>: El autor dispara sobre la víctima y no le alcanza.</a:t>
            </a:r>
          </a:p>
          <a:p>
            <a:pPr algn="just" eaLnBrk="1" hangingPunct="1"/>
            <a:endParaRPr lang="es-PE" altLang="es-PE" sz="2800" dirty="0">
              <a:latin typeface="Century Schoolbook" panose="02040604050505020304" pitchFamily="18" charset="0"/>
            </a:endParaRPr>
          </a:p>
          <a:p>
            <a:pPr algn="just" eaLnBrk="1" hangingPunct="1"/>
            <a:r>
              <a:rPr lang="es-PE" altLang="es-PE" sz="2800" dirty="0">
                <a:latin typeface="Century Schoolbook" panose="02040604050505020304" pitchFamily="18" charset="0"/>
              </a:rPr>
              <a:t> </a:t>
            </a:r>
            <a:r>
              <a:rPr lang="es-PE" altLang="es-PE" sz="2800" b="1" dirty="0">
                <a:latin typeface="Century Schoolbook" panose="02040604050505020304" pitchFamily="18" charset="0"/>
              </a:rPr>
              <a:t>• Acabada: </a:t>
            </a:r>
            <a:r>
              <a:rPr lang="es-PE" altLang="es-PE" sz="2800" dirty="0">
                <a:latin typeface="Century Schoolbook" panose="02040604050505020304" pitchFamily="18" charset="0"/>
              </a:rPr>
              <a:t>El sujeto realizó todos los actos de ejecución, no consiguiendo –pese a ello- su propósito. (Delito frustrado). </a:t>
            </a:r>
            <a:r>
              <a:rPr lang="es-PE" altLang="es-PE" sz="2800" dirty="0" err="1">
                <a:latin typeface="Century Schoolbook" panose="02040604050505020304" pitchFamily="18" charset="0"/>
              </a:rPr>
              <a:t>Ej</a:t>
            </a:r>
            <a:r>
              <a:rPr lang="es-PE" altLang="es-PE" sz="2800" dirty="0">
                <a:latin typeface="Century Schoolbook" panose="02040604050505020304" pitchFamily="18" charset="0"/>
              </a:rPr>
              <a:t>: alcanzándole el disparo, la víctima no muere gracias a la intervención de un tercero.</a:t>
            </a:r>
          </a:p>
        </p:txBody>
      </p:sp>
      <p:pic>
        <p:nvPicPr>
          <p:cNvPr id="5" name="Imagen 4">
            <a:extLst>
              <a:ext uri="{FF2B5EF4-FFF2-40B4-BE49-F238E27FC236}">
                <a16:creationId xmlns:a16="http://schemas.microsoft.com/office/drawing/2014/main" id="{58F282EC-870D-40EE-90C4-7D1558D656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166" y="4811236"/>
            <a:ext cx="2079982" cy="1629320"/>
          </a:xfrm>
          <a:prstGeom prst="rect">
            <a:avLst/>
          </a:prstGeom>
        </p:spPr>
      </p:pic>
    </p:spTree>
    <p:extLst>
      <p:ext uri="{BB962C8B-B14F-4D97-AF65-F5344CB8AC3E}">
        <p14:creationId xmlns:p14="http://schemas.microsoft.com/office/powerpoint/2010/main" val="235634507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Rectángulo"/>
          <p:cNvSpPr>
            <a:spLocks noChangeArrowheads="1"/>
          </p:cNvSpPr>
          <p:nvPr/>
        </p:nvSpPr>
        <p:spPr bwMode="auto">
          <a:xfrm>
            <a:off x="477078" y="1497497"/>
            <a:ext cx="11317357" cy="483209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s-PE" altLang="es-PE" sz="3600" b="1" dirty="0">
                <a:solidFill>
                  <a:schemeClr val="accent4">
                    <a:lumMod val="75000"/>
                  </a:schemeClr>
                </a:solidFill>
                <a:latin typeface="Century Schoolbook" panose="02040604050505020304" pitchFamily="18" charset="0"/>
              </a:rPr>
              <a:t>Otros tipos de tentativa </a:t>
            </a:r>
          </a:p>
          <a:p>
            <a:pPr algn="just" eaLnBrk="1" hangingPunct="1">
              <a:defRPr/>
            </a:pPr>
            <a:r>
              <a:rPr lang="es-PE" altLang="es-PE" sz="2400" dirty="0">
                <a:solidFill>
                  <a:schemeClr val="accent4">
                    <a:lumMod val="75000"/>
                  </a:schemeClr>
                </a:solidFill>
                <a:latin typeface="Century Schoolbook" panose="02040604050505020304" pitchFamily="18" charset="0"/>
              </a:rPr>
              <a:t>• No se castigan como tentativa: </a:t>
            </a:r>
          </a:p>
          <a:p>
            <a:pPr algn="just" eaLnBrk="1" hangingPunct="1">
              <a:defRPr/>
            </a:pPr>
            <a:endParaRPr lang="es-PE" altLang="es-PE" sz="2400" dirty="0">
              <a:latin typeface="Century Schoolbook" panose="02040604050505020304" pitchFamily="18" charset="0"/>
            </a:endParaRPr>
          </a:p>
          <a:p>
            <a:pPr marL="342900" indent="-342900" algn="just">
              <a:buFontTx/>
              <a:buChar char="-"/>
              <a:defRPr/>
            </a:pPr>
            <a:r>
              <a:rPr lang="es-PE" altLang="es-PE" sz="2800" b="1" dirty="0">
                <a:latin typeface="Century Schoolbook" panose="02040604050505020304" pitchFamily="18" charset="0"/>
              </a:rPr>
              <a:t>T. Inidónea: </a:t>
            </a:r>
            <a:r>
              <a:rPr lang="es-PE" altLang="es-PE" sz="2800" dirty="0">
                <a:latin typeface="Century Schoolbook" panose="02040604050505020304" pitchFamily="18" charset="0"/>
              </a:rPr>
              <a:t>el sujeto tiene mucha intención de cometer el delito pero no va a lograr consumarlo porque los medios o el objeto son inadecuados o inidóneos (delito imposible). </a:t>
            </a:r>
          </a:p>
          <a:p>
            <a:pPr marL="342900" indent="-342900" algn="just">
              <a:buFontTx/>
              <a:buChar char="-"/>
              <a:defRPr/>
            </a:pPr>
            <a:endParaRPr lang="es-PE" altLang="es-PE" sz="2800" dirty="0">
              <a:latin typeface="Century Schoolbook" panose="02040604050505020304" pitchFamily="18" charset="0"/>
            </a:endParaRPr>
          </a:p>
          <a:p>
            <a:pPr marL="342900" indent="-342900" algn="just">
              <a:buFontTx/>
              <a:buChar char="-"/>
              <a:defRPr/>
            </a:pPr>
            <a:r>
              <a:rPr lang="es-PE" altLang="es-PE" sz="2800" dirty="0">
                <a:latin typeface="Century Schoolbook" panose="02040604050505020304" pitchFamily="18" charset="0"/>
              </a:rPr>
              <a:t>El pensamiento no delinque, ni tampoco el pensamiento acompañado de actos absolutamente inidóneos. </a:t>
            </a:r>
          </a:p>
          <a:p>
            <a:pPr marL="342900" indent="-342900" algn="just">
              <a:buFontTx/>
              <a:buChar char="-"/>
              <a:defRPr/>
            </a:pPr>
            <a:endParaRPr lang="es-PE" altLang="es-PE" sz="2800" dirty="0">
              <a:latin typeface="Century Schoolbook" panose="02040604050505020304" pitchFamily="18" charset="0"/>
            </a:endParaRPr>
          </a:p>
          <a:p>
            <a:pPr marL="342900" indent="-342900" algn="just">
              <a:buFontTx/>
              <a:buChar char="-"/>
              <a:defRPr/>
            </a:pPr>
            <a:r>
              <a:rPr lang="es-PE" altLang="es-PE" sz="2800" dirty="0">
                <a:latin typeface="Century Schoolbook" panose="02040604050505020304" pitchFamily="18" charset="0"/>
              </a:rPr>
              <a:t>No existe probabilidad de peligro para el bien jurídico.</a:t>
            </a:r>
          </a:p>
        </p:txBody>
      </p:sp>
    </p:spTree>
    <p:extLst>
      <p:ext uri="{BB962C8B-B14F-4D97-AF65-F5344CB8AC3E}">
        <p14:creationId xmlns:p14="http://schemas.microsoft.com/office/powerpoint/2010/main" val="30932531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Rectángulo"/>
          <p:cNvSpPr>
            <a:spLocks noChangeArrowheads="1"/>
          </p:cNvSpPr>
          <p:nvPr/>
        </p:nvSpPr>
        <p:spPr bwMode="auto">
          <a:xfrm>
            <a:off x="304800" y="1643270"/>
            <a:ext cx="9130748" cy="440120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s-PE" altLang="es-PE" sz="2800" b="1" dirty="0">
                <a:solidFill>
                  <a:schemeClr val="accent4">
                    <a:lumMod val="75000"/>
                  </a:schemeClr>
                </a:solidFill>
                <a:latin typeface="Century Schoolbook" panose="02040604050505020304" pitchFamily="18" charset="0"/>
              </a:rPr>
              <a:t>Otros tipos de tentativa </a:t>
            </a:r>
          </a:p>
          <a:p>
            <a:pPr algn="just" eaLnBrk="1" hangingPunct="1">
              <a:defRPr/>
            </a:pPr>
            <a:endParaRPr lang="es-PE" altLang="es-PE" sz="2800" b="1" dirty="0">
              <a:solidFill>
                <a:schemeClr val="accent4">
                  <a:lumMod val="75000"/>
                </a:schemeClr>
              </a:solidFill>
              <a:latin typeface="Century Schoolbook" panose="02040604050505020304" pitchFamily="18" charset="0"/>
            </a:endParaRPr>
          </a:p>
          <a:p>
            <a:pPr algn="just" eaLnBrk="1" hangingPunct="1">
              <a:defRPr/>
            </a:pPr>
            <a:r>
              <a:rPr lang="es-PE" altLang="es-PE" sz="2800" dirty="0">
                <a:latin typeface="Century Schoolbook" panose="02040604050505020304" pitchFamily="18" charset="0"/>
              </a:rPr>
              <a:t>Sí se castigan como tentativa: </a:t>
            </a:r>
          </a:p>
          <a:p>
            <a:pPr algn="just" eaLnBrk="1" hangingPunct="1">
              <a:defRPr/>
            </a:pPr>
            <a:endParaRPr lang="es-PE" altLang="es-PE" sz="2800" dirty="0">
              <a:latin typeface="Century Schoolbook" panose="02040604050505020304" pitchFamily="18" charset="0"/>
            </a:endParaRPr>
          </a:p>
          <a:p>
            <a:pPr marL="457200" indent="-457200" algn="just">
              <a:buFontTx/>
              <a:buChar char="-"/>
              <a:defRPr/>
            </a:pPr>
            <a:r>
              <a:rPr lang="es-PE" altLang="es-PE" sz="2800" dirty="0">
                <a:solidFill>
                  <a:srgbClr val="FF0000"/>
                </a:solidFill>
                <a:latin typeface="Century Schoolbook" panose="02040604050505020304" pitchFamily="18" charset="0"/>
              </a:rPr>
              <a:t>T. idónea relativa: </a:t>
            </a:r>
            <a:r>
              <a:rPr lang="es-PE" altLang="es-PE" sz="2800" dirty="0">
                <a:latin typeface="Century Schoolbook" panose="02040604050505020304" pitchFamily="18" charset="0"/>
              </a:rPr>
              <a:t>La probabilidad de lesión no es 100%, pero existe un mínimo y, por tanto, existe una situación de peligro para el bien jurídico.</a:t>
            </a:r>
          </a:p>
          <a:p>
            <a:pPr marL="457200" indent="-457200" algn="just">
              <a:buFontTx/>
              <a:buChar char="-"/>
              <a:defRPr/>
            </a:pPr>
            <a:endParaRPr lang="es-PE" altLang="es-PE" sz="2800" dirty="0">
              <a:latin typeface="Century Schoolbook" panose="02040604050505020304" pitchFamily="18" charset="0"/>
            </a:endParaRPr>
          </a:p>
          <a:p>
            <a:pPr marL="457200" indent="-457200" algn="just">
              <a:buFontTx/>
              <a:buChar char="-"/>
              <a:defRPr/>
            </a:pPr>
            <a:r>
              <a:rPr lang="es-PE" altLang="es-PE" sz="2800" dirty="0">
                <a:solidFill>
                  <a:srgbClr val="FF0000"/>
                </a:solidFill>
                <a:latin typeface="Century Schoolbook" panose="02040604050505020304" pitchFamily="18" charset="0"/>
              </a:rPr>
              <a:t> T. idónea absoluta: </a:t>
            </a:r>
            <a:r>
              <a:rPr lang="es-PE" altLang="es-PE" sz="2800" dirty="0">
                <a:latin typeface="Century Schoolbook" panose="02040604050505020304" pitchFamily="18" charset="0"/>
              </a:rPr>
              <a:t>La probabilidad de lesión es del 100%.</a:t>
            </a:r>
          </a:p>
        </p:txBody>
      </p:sp>
      <p:pic>
        <p:nvPicPr>
          <p:cNvPr id="5" name="Imagen 4">
            <a:extLst>
              <a:ext uri="{FF2B5EF4-FFF2-40B4-BE49-F238E27FC236}">
                <a16:creationId xmlns:a16="http://schemas.microsoft.com/office/drawing/2014/main" id="{210596D1-994F-4864-9332-305E26F596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81321" y="2860211"/>
            <a:ext cx="2511473" cy="1967321"/>
          </a:xfrm>
          <a:prstGeom prst="rect">
            <a:avLst/>
          </a:prstGeom>
        </p:spPr>
      </p:pic>
    </p:spTree>
    <p:extLst>
      <p:ext uri="{BB962C8B-B14F-4D97-AF65-F5344CB8AC3E}">
        <p14:creationId xmlns:p14="http://schemas.microsoft.com/office/powerpoint/2010/main" val="338030299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Rectángulo"/>
          <p:cNvSpPr>
            <a:spLocks noChangeArrowheads="1"/>
          </p:cNvSpPr>
          <p:nvPr/>
        </p:nvSpPr>
        <p:spPr bwMode="auto">
          <a:xfrm>
            <a:off x="2981739" y="1119120"/>
            <a:ext cx="5469421" cy="107632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E" altLang="es-PE" sz="3200" b="1" dirty="0">
                <a:solidFill>
                  <a:schemeClr val="accent4">
                    <a:lumMod val="75000"/>
                  </a:schemeClr>
                </a:solidFill>
                <a:latin typeface="Century Schoolbook" panose="02040604050505020304" pitchFamily="18" charset="0"/>
              </a:rPr>
              <a:t>La tentativa </a:t>
            </a:r>
          </a:p>
          <a:p>
            <a:pPr algn="ctr" eaLnBrk="1" hangingPunct="1"/>
            <a:r>
              <a:rPr lang="es-PE" altLang="es-PE" sz="3200" b="1" dirty="0">
                <a:solidFill>
                  <a:schemeClr val="accent4">
                    <a:lumMod val="75000"/>
                  </a:schemeClr>
                </a:solidFill>
                <a:latin typeface="Century Schoolbook" panose="02040604050505020304" pitchFamily="18" charset="0"/>
              </a:rPr>
              <a:t>(Inicia fase ejecutiva)</a:t>
            </a:r>
          </a:p>
        </p:txBody>
      </p:sp>
      <p:sp>
        <p:nvSpPr>
          <p:cNvPr id="28675" name="2 Rectángulo"/>
          <p:cNvSpPr>
            <a:spLocks noChangeArrowheads="1"/>
          </p:cNvSpPr>
          <p:nvPr/>
        </p:nvSpPr>
        <p:spPr bwMode="auto">
          <a:xfrm>
            <a:off x="198783" y="2345635"/>
            <a:ext cx="11436626" cy="4550819"/>
          </a:xfrm>
          <a:prstGeom prst="rect">
            <a:avLst/>
          </a:prstGeom>
          <a:ln/>
        </p:spPr>
        <p:style>
          <a:lnRef idx="1">
            <a:schemeClr val="accent4"/>
          </a:lnRef>
          <a:fillRef idx="3">
            <a:schemeClr val="accent4"/>
          </a:fillRef>
          <a:effectRef idx="2">
            <a:schemeClr val="accent4"/>
          </a:effectRef>
          <a:fontRef idx="minor">
            <a:schemeClr val="lt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E" altLang="es-PE" sz="3200" b="1" dirty="0">
                <a:latin typeface="Century Schoolbook" panose="02040604050505020304" pitchFamily="18" charset="0"/>
              </a:rPr>
              <a:t>• Art. 16 CP: </a:t>
            </a:r>
            <a:r>
              <a:rPr lang="es-PE" altLang="es-PE" sz="3200" dirty="0">
                <a:latin typeface="Century Schoolbook" panose="02040604050505020304" pitchFamily="18" charset="0"/>
              </a:rPr>
              <a:t>«En la tentativa el agente comienza la ejecución de un delito, que decidió cometer, sin consumarlo. El juez reprimirá la tentativa disminuyendo prudencialmente la pena» </a:t>
            </a:r>
          </a:p>
          <a:p>
            <a:pPr algn="just" eaLnBrk="1" hangingPunct="1"/>
            <a:endParaRPr lang="es-PE" altLang="es-PE" sz="3200" dirty="0">
              <a:latin typeface="Century Schoolbook" panose="02040604050505020304" pitchFamily="18" charset="0"/>
            </a:endParaRPr>
          </a:p>
          <a:p>
            <a:pPr algn="just" eaLnBrk="1" hangingPunct="1"/>
            <a:r>
              <a:rPr lang="es-PE" altLang="es-PE" sz="3200" b="1" dirty="0">
                <a:latin typeface="Century Schoolbook" panose="02040604050505020304" pitchFamily="18" charset="0"/>
              </a:rPr>
              <a:t>• Art. 17 CP</a:t>
            </a:r>
            <a:r>
              <a:rPr lang="es-PE" altLang="es-PE" sz="3200" dirty="0">
                <a:latin typeface="Century Schoolbook" panose="02040604050505020304" pitchFamily="18" charset="0"/>
              </a:rPr>
              <a:t>: «No es punible la tentativa cuando es imposible la consumación del delito, por la ineficacia absoluta del medio empleado o absoluta impropiedad del objeto»</a:t>
            </a:r>
          </a:p>
        </p:txBody>
      </p:sp>
    </p:spTree>
    <p:extLst>
      <p:ext uri="{BB962C8B-B14F-4D97-AF65-F5344CB8AC3E}">
        <p14:creationId xmlns:p14="http://schemas.microsoft.com/office/powerpoint/2010/main" val="28763263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CuadroTexto"/>
          <p:cNvSpPr txBox="1">
            <a:spLocks noChangeArrowheads="1"/>
          </p:cNvSpPr>
          <p:nvPr/>
        </p:nvSpPr>
        <p:spPr bwMode="auto">
          <a:xfrm>
            <a:off x="347730" y="2202287"/>
            <a:ext cx="355456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PE" altLang="es-PE" sz="2400" dirty="0">
              <a:solidFill>
                <a:srgbClr val="FF0000"/>
              </a:solidFill>
              <a:latin typeface="Century Schoolbook" panose="02040604050505020304" pitchFamily="18" charset="0"/>
            </a:endParaRPr>
          </a:p>
          <a:p>
            <a:pPr eaLnBrk="1" hangingPunct="1"/>
            <a:endParaRPr lang="es-PE" altLang="es-PE" sz="2400" dirty="0">
              <a:solidFill>
                <a:srgbClr val="FF0000"/>
              </a:solidFill>
              <a:latin typeface="Century Schoolbook" panose="02040604050505020304" pitchFamily="18" charset="0"/>
            </a:endParaRPr>
          </a:p>
          <a:p>
            <a:pPr eaLnBrk="1" hangingPunct="1"/>
            <a:endParaRPr lang="es-PE" altLang="es-PE" sz="2400" dirty="0">
              <a:solidFill>
                <a:srgbClr val="FF0000"/>
              </a:solidFill>
              <a:latin typeface="Century Schoolbook" panose="02040604050505020304" pitchFamily="18" charset="0"/>
            </a:endParaRPr>
          </a:p>
          <a:p>
            <a:pPr eaLnBrk="1" hangingPunct="1"/>
            <a:endParaRPr lang="es-PE" altLang="es-PE" sz="2400" dirty="0">
              <a:solidFill>
                <a:schemeClr val="accent4">
                  <a:lumMod val="75000"/>
                </a:schemeClr>
              </a:solidFill>
              <a:latin typeface="Century Schoolbook" panose="02040604050505020304" pitchFamily="18" charset="0"/>
            </a:endParaRPr>
          </a:p>
          <a:p>
            <a:pPr eaLnBrk="1" hangingPunct="1"/>
            <a:r>
              <a:rPr lang="es-PE" altLang="es-PE" sz="2400" dirty="0">
                <a:solidFill>
                  <a:schemeClr val="accent4">
                    <a:lumMod val="75000"/>
                  </a:schemeClr>
                </a:solidFill>
                <a:latin typeface="Century Schoolbook" panose="02040604050505020304" pitchFamily="18" charset="0"/>
              </a:rPr>
              <a:t>Desistimiento</a:t>
            </a:r>
          </a:p>
        </p:txBody>
      </p:sp>
      <p:sp>
        <p:nvSpPr>
          <p:cNvPr id="29699" name="2 Rectángulo"/>
          <p:cNvSpPr>
            <a:spLocks noChangeArrowheads="1"/>
          </p:cNvSpPr>
          <p:nvPr/>
        </p:nvSpPr>
        <p:spPr bwMode="auto">
          <a:xfrm>
            <a:off x="3361385" y="1577225"/>
            <a:ext cx="7868991" cy="501675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E" altLang="es-PE" sz="3200" dirty="0">
                <a:latin typeface="Century Schoolbook" panose="02040604050505020304" pitchFamily="18" charset="0"/>
              </a:rPr>
              <a:t>Se da en la tentativa. • El delito no se llega a consumar porque el sujeto realiza una acción que lo impide. </a:t>
            </a:r>
          </a:p>
          <a:p>
            <a:pPr algn="just" eaLnBrk="1" hangingPunct="1"/>
            <a:endParaRPr lang="es-PE" altLang="es-PE" sz="3200" dirty="0">
              <a:latin typeface="Century Schoolbook" panose="02040604050505020304" pitchFamily="18" charset="0"/>
            </a:endParaRPr>
          </a:p>
          <a:p>
            <a:pPr algn="just" eaLnBrk="1" hangingPunct="1"/>
            <a:r>
              <a:rPr lang="es-PE" altLang="es-PE" sz="3200" b="1" dirty="0">
                <a:latin typeface="Century Schoolbook" panose="02040604050505020304" pitchFamily="18" charset="0"/>
              </a:rPr>
              <a:t>- Artículo 18´CP.- </a:t>
            </a:r>
            <a:r>
              <a:rPr lang="es-PE" altLang="es-PE" sz="3200" dirty="0">
                <a:latin typeface="Century Schoolbook" panose="02040604050505020304" pitchFamily="18" charset="0"/>
              </a:rPr>
              <a:t>Si el agente desiste voluntariamente de proseguir los actos de ejecución del delito o impide que se produzca el resultado, será penado sólo cuando los actos practicados constituyen por sí otros delitos</a:t>
            </a:r>
          </a:p>
        </p:txBody>
      </p:sp>
      <p:sp>
        <p:nvSpPr>
          <p:cNvPr id="4" name="3 Abrir llave"/>
          <p:cNvSpPr/>
          <p:nvPr/>
        </p:nvSpPr>
        <p:spPr>
          <a:xfrm>
            <a:off x="2750980" y="1364973"/>
            <a:ext cx="495803" cy="5229009"/>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p>
        </p:txBody>
      </p:sp>
      <p:pic>
        <p:nvPicPr>
          <p:cNvPr id="5" name="Imagen 4">
            <a:extLst>
              <a:ext uri="{FF2B5EF4-FFF2-40B4-BE49-F238E27FC236}">
                <a16:creationId xmlns:a16="http://schemas.microsoft.com/office/drawing/2014/main" id="{DBD8A2C7-1056-47A2-A7B8-EAD6EF0F5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395" y="4396257"/>
            <a:ext cx="2278984" cy="1785205"/>
          </a:xfrm>
          <a:prstGeom prst="rect">
            <a:avLst/>
          </a:prstGeom>
        </p:spPr>
      </p:pic>
    </p:spTree>
    <p:extLst>
      <p:ext uri="{BB962C8B-B14F-4D97-AF65-F5344CB8AC3E}">
        <p14:creationId xmlns:p14="http://schemas.microsoft.com/office/powerpoint/2010/main" val="36520644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B7ACB41-AC37-49E8-8420-D4A2A143179D}"/>
              </a:ext>
            </a:extLst>
          </p:cNvPr>
          <p:cNvSpPr/>
          <p:nvPr/>
        </p:nvSpPr>
        <p:spPr>
          <a:xfrm>
            <a:off x="3392557" y="2915478"/>
            <a:ext cx="5658678" cy="1754326"/>
          </a:xfrm>
          <a:prstGeom prst="rect">
            <a:avLst/>
          </a:prstGeom>
          <a:noFill/>
        </p:spPr>
        <p:txBody>
          <a:bodyPr wrap="square" lIns="91440" tIns="45720" rIns="91440" bIns="45720">
            <a:spAutoFit/>
          </a:bodyPr>
          <a:lstStyle/>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DELITO </a:t>
            </a:r>
          </a:p>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CONSUMADO</a:t>
            </a:r>
          </a:p>
        </p:txBody>
      </p:sp>
    </p:spTree>
    <p:extLst>
      <p:ext uri="{BB962C8B-B14F-4D97-AF65-F5344CB8AC3E}">
        <p14:creationId xmlns:p14="http://schemas.microsoft.com/office/powerpoint/2010/main" val="244054519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0F63EB0A-1557-4FC8-A5AE-876B9B11D89E}"/>
              </a:ext>
            </a:extLst>
          </p:cNvPr>
          <p:cNvSpPr txBox="1"/>
          <p:nvPr/>
        </p:nvSpPr>
        <p:spPr>
          <a:xfrm>
            <a:off x="2080591" y="2994991"/>
            <a:ext cx="8097079"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3600" b="0" i="0" dirty="0">
                <a:effectLst/>
                <a:latin typeface="Tahoma" panose="020B0604030504040204" pitchFamily="34" charset="0"/>
              </a:rPr>
              <a:t>Cuando se consigue el resultado de la acción antijurídica tipificada en el Código Penal, teniendo como consecuencia la imposición de la pena.</a:t>
            </a:r>
            <a:endParaRPr lang="es-PE" sz="3600" dirty="0"/>
          </a:p>
        </p:txBody>
      </p:sp>
      <p:sp>
        <p:nvSpPr>
          <p:cNvPr id="6" name="CuadroTexto 5">
            <a:extLst>
              <a:ext uri="{FF2B5EF4-FFF2-40B4-BE49-F238E27FC236}">
                <a16:creationId xmlns:a16="http://schemas.microsoft.com/office/drawing/2014/main" id="{382232C9-2EC2-40F9-8A9F-93F2DC8FD859}"/>
              </a:ext>
            </a:extLst>
          </p:cNvPr>
          <p:cNvSpPr txBox="1"/>
          <p:nvPr/>
        </p:nvSpPr>
        <p:spPr>
          <a:xfrm>
            <a:off x="2888974" y="1722783"/>
            <a:ext cx="6255027" cy="46166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2400" b="1" i="0" u="sng" dirty="0">
                <a:effectLst/>
                <a:latin typeface="Tahoma" panose="020B0604030504040204" pitchFamily="34" charset="0"/>
              </a:rPr>
              <a:t>El delito consumado</a:t>
            </a:r>
            <a:r>
              <a:rPr lang="es-ES" sz="2400" b="1" i="0" dirty="0">
                <a:effectLst/>
                <a:latin typeface="Tahoma" panose="020B0604030504040204" pitchFamily="34" charset="0"/>
              </a:rPr>
              <a:t>: </a:t>
            </a:r>
          </a:p>
        </p:txBody>
      </p:sp>
      <p:sp>
        <p:nvSpPr>
          <p:cNvPr id="7" name="Flecha: hacia abajo 6">
            <a:extLst>
              <a:ext uri="{FF2B5EF4-FFF2-40B4-BE49-F238E27FC236}">
                <a16:creationId xmlns:a16="http://schemas.microsoft.com/office/drawing/2014/main" id="{6D5048EB-B61B-42EF-8B42-C54B62E5ED67}"/>
              </a:ext>
            </a:extLst>
          </p:cNvPr>
          <p:cNvSpPr/>
          <p:nvPr/>
        </p:nvSpPr>
        <p:spPr>
          <a:xfrm>
            <a:off x="5579165" y="2438400"/>
            <a:ext cx="516835" cy="33130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269300728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2565071" y="2837773"/>
            <a:ext cx="6863939" cy="1276812"/>
          </a:xfrm>
          <a:prstGeom prst="roundRect">
            <a:avLst/>
          </a:prstGeom>
          <a:solidFill>
            <a:schemeClr val="accent6">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6600" b="1" dirty="0">
                <a:effectLst>
                  <a:outerShdw blurRad="38100" dist="38100" dir="2700000" algn="tl">
                    <a:srgbClr val="000000">
                      <a:alpha val="43137"/>
                    </a:srgbClr>
                  </a:outerShdw>
                </a:effectLst>
              </a:rPr>
              <a:t>MUCHAS GRACIAS</a:t>
            </a:r>
          </a:p>
        </p:txBody>
      </p:sp>
    </p:spTree>
    <p:extLst>
      <p:ext uri="{BB962C8B-B14F-4D97-AF65-F5344CB8AC3E}">
        <p14:creationId xmlns:p14="http://schemas.microsoft.com/office/powerpoint/2010/main" val="3775804763"/>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Rectángulo"/>
          <p:cNvSpPr>
            <a:spLocks noChangeArrowheads="1"/>
          </p:cNvSpPr>
          <p:nvPr/>
        </p:nvSpPr>
        <p:spPr bwMode="auto">
          <a:xfrm>
            <a:off x="1232452" y="1577009"/>
            <a:ext cx="8892209" cy="2862322"/>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E" altLang="es-PE" sz="3600" dirty="0">
                <a:latin typeface="Century Schoolbook" panose="02040604050505020304" pitchFamily="18" charset="0"/>
              </a:rPr>
              <a:t>La acción no sólo supone un HACER, sino también un NO HACER (omitir) la conducta esperada por el legislador. Por ello, los delitos se pueden realizar por acción o por omisión.</a:t>
            </a:r>
          </a:p>
        </p:txBody>
      </p:sp>
      <p:pic>
        <p:nvPicPr>
          <p:cNvPr id="13315" name="Imagen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83528" y="4993329"/>
            <a:ext cx="1703912" cy="171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9054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432175" y="1268797"/>
            <a:ext cx="4536504" cy="7920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PE" dirty="0"/>
              <a:t>CLASES DE OMISIÓN PURA Y OMISIÓN POR COMISIÓN</a:t>
            </a:r>
          </a:p>
        </p:txBody>
      </p:sp>
      <p:sp>
        <p:nvSpPr>
          <p:cNvPr id="14341" name="2 CuadroTexto"/>
          <p:cNvSpPr txBox="1">
            <a:spLocks noChangeArrowheads="1"/>
          </p:cNvSpPr>
          <p:nvPr/>
        </p:nvSpPr>
        <p:spPr bwMode="auto">
          <a:xfrm>
            <a:off x="2782889" y="2557462"/>
            <a:ext cx="5761036" cy="64611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E" altLang="es-PE" dirty="0">
                <a:latin typeface="Century Schoolbook" panose="02040604050505020304" pitchFamily="18" charset="0"/>
              </a:rPr>
              <a:t>La clasificación de omisión pueden ser señaladas como: </a:t>
            </a:r>
          </a:p>
        </p:txBody>
      </p:sp>
      <p:sp>
        <p:nvSpPr>
          <p:cNvPr id="4" name="3 Elipse"/>
          <p:cNvSpPr/>
          <p:nvPr/>
        </p:nvSpPr>
        <p:spPr>
          <a:xfrm>
            <a:off x="6996114" y="5300664"/>
            <a:ext cx="1979611" cy="1152525"/>
          </a:xfrm>
          <a:prstGeom prst="ellipse">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PE" dirty="0"/>
              <a:t>Omisión por comisión</a:t>
            </a:r>
          </a:p>
        </p:txBody>
      </p:sp>
      <p:sp>
        <p:nvSpPr>
          <p:cNvPr id="5" name="4 Elipse"/>
          <p:cNvSpPr/>
          <p:nvPr/>
        </p:nvSpPr>
        <p:spPr>
          <a:xfrm>
            <a:off x="2768601" y="5149851"/>
            <a:ext cx="1871663" cy="147623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s-PE" dirty="0"/>
              <a:t>Omisión Pura</a:t>
            </a:r>
          </a:p>
        </p:txBody>
      </p:sp>
      <p:sp>
        <p:nvSpPr>
          <p:cNvPr id="14344" name="5 CuadroTexto"/>
          <p:cNvSpPr txBox="1">
            <a:spLocks noChangeArrowheads="1"/>
          </p:cNvSpPr>
          <p:nvPr/>
        </p:nvSpPr>
        <p:spPr bwMode="auto">
          <a:xfrm>
            <a:off x="2782889" y="3987007"/>
            <a:ext cx="2376487" cy="646113"/>
          </a:xfrm>
          <a:prstGeom prst="rect">
            <a:avLst/>
          </a:prstGeom>
          <a:ln/>
        </p:spPr>
        <p:style>
          <a:lnRef idx="3">
            <a:schemeClr val="lt1"/>
          </a:lnRef>
          <a:fillRef idx="1">
            <a:schemeClr val="accent3"/>
          </a:fillRef>
          <a:effectRef idx="1">
            <a:schemeClr val="accent3"/>
          </a:effectRef>
          <a:fontRef idx="minor">
            <a:schemeClr val="lt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PE" dirty="0">
                <a:latin typeface="Century Schoolbook" panose="02040604050505020304" pitchFamily="18" charset="0"/>
              </a:rPr>
              <a:t>No hacer algo determinado</a:t>
            </a:r>
          </a:p>
        </p:txBody>
      </p:sp>
      <p:sp>
        <p:nvSpPr>
          <p:cNvPr id="14345" name="6 Rectángulo"/>
          <p:cNvSpPr>
            <a:spLocks noChangeArrowheads="1"/>
          </p:cNvSpPr>
          <p:nvPr/>
        </p:nvSpPr>
        <p:spPr bwMode="auto">
          <a:xfrm rot="10800000" flipV="1">
            <a:off x="6672263" y="3848101"/>
            <a:ext cx="2303462" cy="923925"/>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PE" dirty="0">
                <a:latin typeface="Century Schoolbook" panose="02040604050505020304" pitchFamily="18" charset="0"/>
              </a:rPr>
              <a:t>Requerir, además, la no evitación de un resultado </a:t>
            </a:r>
          </a:p>
        </p:txBody>
      </p:sp>
      <p:sp>
        <p:nvSpPr>
          <p:cNvPr id="8" name="7 Rectángulo redondeado"/>
          <p:cNvSpPr/>
          <p:nvPr/>
        </p:nvSpPr>
        <p:spPr>
          <a:xfrm>
            <a:off x="5375759" y="4166048"/>
            <a:ext cx="1080120" cy="14401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s-PE"/>
          </a:p>
        </p:txBody>
      </p:sp>
    </p:spTree>
    <p:extLst>
      <p:ext uri="{BB962C8B-B14F-4D97-AF65-F5344CB8AC3E}">
        <p14:creationId xmlns:p14="http://schemas.microsoft.com/office/powerpoint/2010/main" val="2324561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CuadroTexto"/>
          <p:cNvSpPr txBox="1">
            <a:spLocks noChangeArrowheads="1"/>
          </p:cNvSpPr>
          <p:nvPr/>
        </p:nvSpPr>
        <p:spPr bwMode="auto">
          <a:xfrm>
            <a:off x="3468710" y="1286796"/>
            <a:ext cx="4965679" cy="523220"/>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E" altLang="es-PE" sz="2800" b="1" dirty="0">
                <a:solidFill>
                  <a:srgbClr val="FF0000"/>
                </a:solidFill>
                <a:latin typeface="Century Schoolbook" panose="02040604050505020304" pitchFamily="18" charset="0"/>
              </a:rPr>
              <a:t>OMISIÓN PURA</a:t>
            </a:r>
          </a:p>
        </p:txBody>
      </p:sp>
      <p:sp>
        <p:nvSpPr>
          <p:cNvPr id="15363" name="2 Rectángulo"/>
          <p:cNvSpPr>
            <a:spLocks noChangeArrowheads="1"/>
          </p:cNvSpPr>
          <p:nvPr/>
        </p:nvSpPr>
        <p:spPr bwMode="auto">
          <a:xfrm>
            <a:off x="3468710" y="2081345"/>
            <a:ext cx="5236657" cy="107632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s-PE" altLang="es-PE" sz="3200" dirty="0">
                <a:solidFill>
                  <a:schemeClr val="tx2">
                    <a:lumMod val="75000"/>
                  </a:schemeClr>
                </a:solidFill>
                <a:latin typeface="Century Schoolbook" panose="02040604050505020304" pitchFamily="18" charset="0"/>
              </a:rPr>
              <a:t>Omisión de socorro y exposición a peligro</a:t>
            </a:r>
          </a:p>
        </p:txBody>
      </p:sp>
      <p:sp>
        <p:nvSpPr>
          <p:cNvPr id="15364" name="3 Rectángulo"/>
          <p:cNvSpPr>
            <a:spLocks noChangeArrowheads="1"/>
          </p:cNvSpPr>
          <p:nvPr/>
        </p:nvSpPr>
        <p:spPr bwMode="auto">
          <a:xfrm>
            <a:off x="569844" y="3429000"/>
            <a:ext cx="10906540" cy="317009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E" altLang="es-PE" sz="4000" b="1" dirty="0">
                <a:latin typeface="Century Schoolbook" panose="02040604050505020304" pitchFamily="18" charset="0"/>
              </a:rPr>
              <a:t>Artículo 126.- </a:t>
            </a:r>
            <a:r>
              <a:rPr lang="es-PE" altLang="es-PE" sz="4000" dirty="0">
                <a:latin typeface="Century Schoolbook" panose="02040604050505020304" pitchFamily="18" charset="0"/>
              </a:rPr>
              <a:t>«El que omite prestar socorro a una persona que ha herido o incapacitado, poniendo en peligro su vida o su salud, será reprimido con pena privativa de libertad no mayor de tres años». </a:t>
            </a:r>
          </a:p>
        </p:txBody>
      </p:sp>
    </p:spTree>
    <p:extLst>
      <p:ext uri="{BB962C8B-B14F-4D97-AF65-F5344CB8AC3E}">
        <p14:creationId xmlns:p14="http://schemas.microsoft.com/office/powerpoint/2010/main" val="1057836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Rectángulo"/>
          <p:cNvSpPr>
            <a:spLocks noChangeArrowheads="1"/>
          </p:cNvSpPr>
          <p:nvPr/>
        </p:nvSpPr>
        <p:spPr bwMode="auto">
          <a:xfrm>
            <a:off x="92765" y="1258957"/>
            <a:ext cx="11847444" cy="5078313"/>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s-PE" altLang="es-PE" sz="3600" dirty="0">
                <a:solidFill>
                  <a:srgbClr val="FF0000"/>
                </a:solidFill>
                <a:latin typeface="Century Schoolbook" panose="02040604050505020304" pitchFamily="18" charset="0"/>
              </a:rPr>
              <a:t>Omisión de auxilio o aviso a la autoridad</a:t>
            </a:r>
            <a:r>
              <a:rPr lang="es-PE" altLang="es-PE" sz="3600" dirty="0">
                <a:latin typeface="Century Schoolbook" panose="02040604050505020304" pitchFamily="18" charset="0"/>
              </a:rPr>
              <a:t> </a:t>
            </a:r>
          </a:p>
          <a:p>
            <a:pPr algn="just" eaLnBrk="1" hangingPunct="1"/>
            <a:endParaRPr lang="es-PE" altLang="es-PE" sz="3600" dirty="0">
              <a:latin typeface="Century Schoolbook" panose="02040604050505020304" pitchFamily="18" charset="0"/>
            </a:endParaRPr>
          </a:p>
          <a:p>
            <a:pPr algn="just" eaLnBrk="1" hangingPunct="1"/>
            <a:r>
              <a:rPr lang="es-PE" altLang="es-PE" sz="3600" b="1" dirty="0">
                <a:latin typeface="Century Schoolbook" panose="02040604050505020304" pitchFamily="18" charset="0"/>
              </a:rPr>
              <a:t>• Artículo 127.- </a:t>
            </a:r>
            <a:r>
              <a:rPr lang="es-PE" altLang="es-PE" sz="3600" dirty="0">
                <a:latin typeface="Century Schoolbook" panose="02040604050505020304" pitchFamily="18" charset="0"/>
              </a:rPr>
              <a:t>«El que encuentra a un herido o a cualquier otra persona en estado de grave e inminente peligro y omite prestarle auxilio inmediato pudiendo hacerlo sin riesgo propio o de tercero o se abstiene de dar aviso a la autoridad, será reprimido con pena privativa de libertad no mayor de un año o con treinta a ciento veinte días-multa».</a:t>
            </a:r>
          </a:p>
        </p:txBody>
      </p:sp>
    </p:spTree>
    <p:extLst>
      <p:ext uri="{BB962C8B-B14F-4D97-AF65-F5344CB8AC3E}">
        <p14:creationId xmlns:p14="http://schemas.microsoft.com/office/powerpoint/2010/main" val="3716810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647861" y="1328327"/>
            <a:ext cx="3312368" cy="108012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PE" sz="2400" b="1" dirty="0"/>
              <a:t>EL TIPO DE COMISION </a:t>
            </a:r>
          </a:p>
          <a:p>
            <a:pPr algn="ctr">
              <a:defRPr/>
            </a:pPr>
            <a:r>
              <a:rPr lang="es-PE" sz="2400" b="1" dirty="0"/>
              <a:t>POR OMISION</a:t>
            </a:r>
          </a:p>
        </p:txBody>
      </p:sp>
      <p:sp>
        <p:nvSpPr>
          <p:cNvPr id="4" name="3 Elipse"/>
          <p:cNvSpPr/>
          <p:nvPr/>
        </p:nvSpPr>
        <p:spPr>
          <a:xfrm>
            <a:off x="768626" y="2001078"/>
            <a:ext cx="3312368" cy="1618456"/>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s-PE" b="1" dirty="0"/>
              <a:t>Peculiaridades del tipo de objetivo</a:t>
            </a:r>
          </a:p>
        </p:txBody>
      </p:sp>
      <p:sp>
        <p:nvSpPr>
          <p:cNvPr id="5" name="4 Elipse"/>
          <p:cNvSpPr/>
          <p:nvPr/>
        </p:nvSpPr>
        <p:spPr>
          <a:xfrm>
            <a:off x="8527096" y="2408447"/>
            <a:ext cx="2736304" cy="144962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PE" b="1" dirty="0"/>
              <a:t>Peculiaridades del tipo subjetivo </a:t>
            </a:r>
          </a:p>
        </p:txBody>
      </p:sp>
      <p:sp>
        <p:nvSpPr>
          <p:cNvPr id="6" name="5 Rectángulo redondeado"/>
          <p:cNvSpPr/>
          <p:nvPr/>
        </p:nvSpPr>
        <p:spPr>
          <a:xfrm>
            <a:off x="159026" y="3833664"/>
            <a:ext cx="5433392" cy="3024336"/>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just">
              <a:defRPr/>
            </a:pPr>
            <a:r>
              <a:rPr lang="es-PE" sz="2400" b="1" dirty="0">
                <a:solidFill>
                  <a:schemeClr val="bg2">
                    <a:lumMod val="10000"/>
                  </a:schemeClr>
                </a:solidFill>
              </a:rPr>
              <a:t>1. Situación típica: Posición de garante </a:t>
            </a:r>
          </a:p>
          <a:p>
            <a:pPr algn="just">
              <a:defRPr/>
            </a:pPr>
            <a:r>
              <a:rPr lang="es-PE" sz="2400" b="1" dirty="0">
                <a:solidFill>
                  <a:schemeClr val="bg2">
                    <a:lumMod val="10000"/>
                  </a:schemeClr>
                </a:solidFill>
              </a:rPr>
              <a:t>2. Ausencia de la acción determinada: Debe seguir la producción de un resultado</a:t>
            </a:r>
          </a:p>
          <a:p>
            <a:pPr algn="just">
              <a:defRPr/>
            </a:pPr>
            <a:r>
              <a:rPr lang="es-PE" sz="2400" b="1" dirty="0">
                <a:solidFill>
                  <a:schemeClr val="bg2">
                    <a:lumMod val="10000"/>
                  </a:schemeClr>
                </a:solidFill>
              </a:rPr>
              <a:t> 3. Capacidad de realización o acción: Debe comprender la capacidad de evitar dicho resultado </a:t>
            </a:r>
          </a:p>
        </p:txBody>
      </p:sp>
      <p:sp>
        <p:nvSpPr>
          <p:cNvPr id="7" name="6 Rectángulo redondeado"/>
          <p:cNvSpPr/>
          <p:nvPr/>
        </p:nvSpPr>
        <p:spPr>
          <a:xfrm>
            <a:off x="6758608" y="4055167"/>
            <a:ext cx="5433392" cy="2292386"/>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just">
              <a:defRPr/>
            </a:pPr>
            <a:r>
              <a:rPr lang="es-PE" sz="2800" dirty="0"/>
              <a:t>El dolo deberá abarcar no solo la ausencia de la acción debida, sino también la posibilidad y necesidad de evitación que determina la presencia de posición del garante.</a:t>
            </a:r>
          </a:p>
        </p:txBody>
      </p:sp>
    </p:spTree>
    <p:extLst>
      <p:ext uri="{BB962C8B-B14F-4D97-AF65-F5344CB8AC3E}">
        <p14:creationId xmlns:p14="http://schemas.microsoft.com/office/powerpoint/2010/main" val="3380402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4439370" y="1304874"/>
            <a:ext cx="3024336" cy="1152128"/>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s-PE" sz="2000" b="1" dirty="0"/>
              <a:t>Peculiaridades del Tipo Objetivo</a:t>
            </a:r>
          </a:p>
        </p:txBody>
      </p:sp>
      <p:sp>
        <p:nvSpPr>
          <p:cNvPr id="3" name="2 Rectángulo redondeado"/>
          <p:cNvSpPr/>
          <p:nvPr/>
        </p:nvSpPr>
        <p:spPr>
          <a:xfrm>
            <a:off x="4900612" y="3373716"/>
            <a:ext cx="2232025" cy="574675"/>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s-PE" b="1" dirty="0"/>
              <a:t>Posición de Garante</a:t>
            </a:r>
          </a:p>
        </p:txBody>
      </p:sp>
      <p:sp>
        <p:nvSpPr>
          <p:cNvPr id="4" name="3 Rectángulo redondeado"/>
          <p:cNvSpPr/>
          <p:nvPr/>
        </p:nvSpPr>
        <p:spPr>
          <a:xfrm>
            <a:off x="2716696" y="4469365"/>
            <a:ext cx="6475648" cy="198508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just">
              <a:defRPr/>
            </a:pPr>
            <a:r>
              <a:rPr lang="es-PE" sz="2400" b="1" dirty="0"/>
              <a:t>Se da cuando corresponde al sujeto una específica función de protección del bien jurídico afectado o una función personal de control de una fuente de peligro en ciertas condiciones.</a:t>
            </a:r>
          </a:p>
        </p:txBody>
      </p:sp>
      <p:sp>
        <p:nvSpPr>
          <p:cNvPr id="5" name="4 Flecha abajo"/>
          <p:cNvSpPr/>
          <p:nvPr/>
        </p:nvSpPr>
        <p:spPr>
          <a:xfrm>
            <a:off x="5951538" y="2909610"/>
            <a:ext cx="144462" cy="1444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
        <p:nvSpPr>
          <p:cNvPr id="6" name="5 Flecha abajo"/>
          <p:cNvSpPr/>
          <p:nvPr/>
        </p:nvSpPr>
        <p:spPr>
          <a:xfrm>
            <a:off x="5973003" y="4253465"/>
            <a:ext cx="144463" cy="215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PE"/>
          </a:p>
        </p:txBody>
      </p:sp>
    </p:spTree>
    <p:extLst>
      <p:ext uri="{BB962C8B-B14F-4D97-AF65-F5344CB8AC3E}">
        <p14:creationId xmlns:p14="http://schemas.microsoft.com/office/powerpoint/2010/main" val="1181603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683512" y="3240996"/>
            <a:ext cx="2444001" cy="14295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4400" dirty="0"/>
              <a:t>Teoría </a:t>
            </a:r>
          </a:p>
        </p:txBody>
      </p:sp>
      <p:sp>
        <p:nvSpPr>
          <p:cNvPr id="5" name="Abrir llave 4"/>
          <p:cNvSpPr/>
          <p:nvPr/>
        </p:nvSpPr>
        <p:spPr>
          <a:xfrm>
            <a:off x="3387143" y="1404731"/>
            <a:ext cx="588509" cy="510208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b="1" dirty="0">
              <a:solidFill>
                <a:srgbClr val="FF0000"/>
              </a:solidFill>
            </a:endParaRPr>
          </a:p>
        </p:txBody>
      </p:sp>
      <p:sp>
        <p:nvSpPr>
          <p:cNvPr id="6" name="CuadroTexto 5"/>
          <p:cNvSpPr txBox="1"/>
          <p:nvPr/>
        </p:nvSpPr>
        <p:spPr>
          <a:xfrm>
            <a:off x="3975652" y="1623199"/>
            <a:ext cx="7532835" cy="48320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just"/>
            <a:r>
              <a:rPr lang="es-PE" sz="2800" dirty="0"/>
              <a:t>Es el instrumento conceptual que permite aclarar toda las cuestiones referentes a hecho punible y que sirve como garantía para definir los presupuestos que permiten calificar un hecho como delito o falta. Mediante la teoría del delito se sistematizan criterios y argumentos desarrollados por la doctrina penal, los que constituyen una herramienta fundamental para la solución de los casos concretos. En general, es un instrumento fundamental para realizar, criticar e interpretar el Derecho. </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12" y="5173310"/>
            <a:ext cx="2347901" cy="1429555"/>
          </a:xfrm>
          <a:prstGeom prst="rect">
            <a:avLst/>
          </a:prstGeom>
        </p:spPr>
      </p:pic>
    </p:spTree>
    <p:extLst>
      <p:ext uri="{BB962C8B-B14F-4D97-AF65-F5344CB8AC3E}">
        <p14:creationId xmlns:p14="http://schemas.microsoft.com/office/powerpoint/2010/main" val="3360695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CuadroTexto"/>
          <p:cNvSpPr txBox="1">
            <a:spLocks noChangeArrowheads="1"/>
          </p:cNvSpPr>
          <p:nvPr/>
        </p:nvSpPr>
        <p:spPr bwMode="auto">
          <a:xfrm>
            <a:off x="999545" y="1802296"/>
            <a:ext cx="2305049" cy="646331"/>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s-PE" altLang="es-PE" dirty="0">
                <a:solidFill>
                  <a:srgbClr val="FF0000"/>
                </a:solidFill>
                <a:latin typeface="Century Schoolbook" panose="02040604050505020304" pitchFamily="18" charset="0"/>
              </a:rPr>
              <a:t>Función de Protección</a:t>
            </a:r>
          </a:p>
        </p:txBody>
      </p:sp>
      <p:sp>
        <p:nvSpPr>
          <p:cNvPr id="3" name="2 Abrir llave"/>
          <p:cNvSpPr/>
          <p:nvPr/>
        </p:nvSpPr>
        <p:spPr>
          <a:xfrm>
            <a:off x="3503613" y="1412876"/>
            <a:ext cx="431800" cy="2474026"/>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p>
        </p:txBody>
      </p:sp>
      <p:sp>
        <p:nvSpPr>
          <p:cNvPr id="19460" name="3 Rectángulo"/>
          <p:cNvSpPr>
            <a:spLocks noChangeArrowheads="1"/>
          </p:cNvSpPr>
          <p:nvPr/>
        </p:nvSpPr>
        <p:spPr bwMode="auto">
          <a:xfrm>
            <a:off x="3935414" y="1628775"/>
            <a:ext cx="6335017" cy="156966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E" altLang="es-PE" sz="2400" dirty="0">
                <a:latin typeface="Century Schoolbook" panose="02040604050505020304" pitchFamily="18" charset="0"/>
              </a:rPr>
              <a:t>Una conducta voluntaria somete a un bien jurídico, determinado a la dependencia de un sujeto, en términos en que éste se hace responsable (garante) del mismo </a:t>
            </a:r>
          </a:p>
        </p:txBody>
      </p:sp>
      <p:sp>
        <p:nvSpPr>
          <p:cNvPr id="19461" name="4 CuadroTexto"/>
          <p:cNvSpPr txBox="1">
            <a:spLocks noChangeArrowheads="1"/>
          </p:cNvSpPr>
          <p:nvPr/>
        </p:nvSpPr>
        <p:spPr bwMode="auto">
          <a:xfrm>
            <a:off x="198783" y="4943061"/>
            <a:ext cx="3105811" cy="646331"/>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s-PE" altLang="es-PE" dirty="0">
                <a:solidFill>
                  <a:schemeClr val="accent1">
                    <a:lumMod val="75000"/>
                  </a:schemeClr>
                </a:solidFill>
                <a:latin typeface="Century Schoolbook" panose="02040604050505020304" pitchFamily="18" charset="0"/>
              </a:rPr>
              <a:t>Deber de control</a:t>
            </a:r>
          </a:p>
          <a:p>
            <a:pPr algn="ctr" eaLnBrk="1" hangingPunct="1">
              <a:defRPr/>
            </a:pPr>
            <a:r>
              <a:rPr lang="es-PE" altLang="es-PE" dirty="0">
                <a:solidFill>
                  <a:schemeClr val="accent1">
                    <a:lumMod val="75000"/>
                  </a:schemeClr>
                </a:solidFill>
                <a:latin typeface="Century Schoolbook" panose="02040604050505020304" pitchFamily="18" charset="0"/>
              </a:rPr>
              <a:t>De una fuente de peligro</a:t>
            </a:r>
          </a:p>
        </p:txBody>
      </p:sp>
      <p:sp>
        <p:nvSpPr>
          <p:cNvPr id="6" name="5 Abrir llave"/>
          <p:cNvSpPr/>
          <p:nvPr/>
        </p:nvSpPr>
        <p:spPr>
          <a:xfrm>
            <a:off x="3719512" y="4373217"/>
            <a:ext cx="431800" cy="2186609"/>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PE"/>
          </a:p>
        </p:txBody>
      </p:sp>
      <p:sp>
        <p:nvSpPr>
          <p:cNvPr id="19463" name="6 Rectángulo"/>
          <p:cNvSpPr>
            <a:spLocks noChangeArrowheads="1"/>
          </p:cNvSpPr>
          <p:nvPr/>
        </p:nvSpPr>
        <p:spPr bwMode="auto">
          <a:xfrm rot="10800000" flipV="1">
            <a:off x="4337078" y="4251502"/>
            <a:ext cx="5933353" cy="2308324"/>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s-PE" altLang="es-PE" sz="2400" dirty="0">
                <a:latin typeface="Century Schoolbook" panose="02040604050505020304" pitchFamily="18" charset="0"/>
              </a:rPr>
              <a:t>La indemnidad de los bienes jurídicos pueden depender personalmente, también, del control de determinadas fuentes de peligro por parte de quien las ha creado o de aquel a quien se ha atribuido su vigilancia</a:t>
            </a:r>
          </a:p>
        </p:txBody>
      </p:sp>
      <p:pic>
        <p:nvPicPr>
          <p:cNvPr id="8" name="Imagen 7">
            <a:extLst>
              <a:ext uri="{FF2B5EF4-FFF2-40B4-BE49-F238E27FC236}">
                <a16:creationId xmlns:a16="http://schemas.microsoft.com/office/drawing/2014/main" id="{FF69739A-16F6-4414-8D0D-BC9716FCA1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685" y="3005330"/>
            <a:ext cx="1792396" cy="1404044"/>
          </a:xfrm>
          <a:prstGeom prst="rect">
            <a:avLst/>
          </a:prstGeom>
        </p:spPr>
      </p:pic>
    </p:spTree>
    <p:extLst>
      <p:ext uri="{BB962C8B-B14F-4D97-AF65-F5344CB8AC3E}">
        <p14:creationId xmlns:p14="http://schemas.microsoft.com/office/powerpoint/2010/main" val="38598985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D5B5DD8-BA57-4D64-B3CB-FB5F5BC2F453}"/>
              </a:ext>
            </a:extLst>
          </p:cNvPr>
          <p:cNvSpPr/>
          <p:nvPr/>
        </p:nvSpPr>
        <p:spPr>
          <a:xfrm>
            <a:off x="3790122" y="2623930"/>
            <a:ext cx="4611756"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TIPICIDAD </a:t>
            </a:r>
          </a:p>
        </p:txBody>
      </p:sp>
      <p:pic>
        <p:nvPicPr>
          <p:cNvPr id="5" name="Imagen 4">
            <a:extLst>
              <a:ext uri="{FF2B5EF4-FFF2-40B4-BE49-F238E27FC236}">
                <a16:creationId xmlns:a16="http://schemas.microsoft.com/office/drawing/2014/main" id="{582B111F-BFCA-4556-BB6A-680A4FA322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60893" y="3840217"/>
            <a:ext cx="1792396" cy="1404044"/>
          </a:xfrm>
          <a:prstGeom prst="rect">
            <a:avLst/>
          </a:prstGeom>
        </p:spPr>
      </p:pic>
    </p:spTree>
    <p:extLst>
      <p:ext uri="{BB962C8B-B14F-4D97-AF65-F5344CB8AC3E}">
        <p14:creationId xmlns:p14="http://schemas.microsoft.com/office/powerpoint/2010/main" val="3869916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A62BA30A-A4F3-403E-A2F5-DF25CD5E352B}"/>
              </a:ext>
            </a:extLst>
          </p:cNvPr>
          <p:cNvSpPr txBox="1"/>
          <p:nvPr/>
        </p:nvSpPr>
        <p:spPr>
          <a:xfrm>
            <a:off x="4280451" y="2001077"/>
            <a:ext cx="7010401"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800" b="1" i="0" dirty="0">
                <a:solidFill>
                  <a:srgbClr val="444444"/>
                </a:solidFill>
                <a:effectLst/>
                <a:latin typeface="Roboto" panose="02000000000000000000" pitchFamily="2" charset="0"/>
              </a:rPr>
              <a:t>La tipicidad es el encuadramiento en el tipo penal de toda conducta que conlleva una acción u omisión ajustada a los presupuestos detalladamente establecidos como delito o falta en un cuerpo legal; es decir, para que una conducta sea típica, debe constar de manera específica y pormenorizada como delito o falta en un código.</a:t>
            </a:r>
            <a:endParaRPr lang="es-PE" sz="2800" b="1" dirty="0"/>
          </a:p>
        </p:txBody>
      </p:sp>
      <p:sp>
        <p:nvSpPr>
          <p:cNvPr id="6" name="Elipse 5">
            <a:extLst>
              <a:ext uri="{FF2B5EF4-FFF2-40B4-BE49-F238E27FC236}">
                <a16:creationId xmlns:a16="http://schemas.microsoft.com/office/drawing/2014/main" id="{94A1DBFA-10D4-402B-9451-806A742B2950}"/>
              </a:ext>
            </a:extLst>
          </p:cNvPr>
          <p:cNvSpPr/>
          <p:nvPr/>
        </p:nvSpPr>
        <p:spPr>
          <a:xfrm>
            <a:off x="901148" y="3356758"/>
            <a:ext cx="2279374" cy="125895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ES" dirty="0"/>
              <a:t>TIPICIDAD</a:t>
            </a:r>
            <a:endParaRPr lang="es-PE" dirty="0"/>
          </a:p>
        </p:txBody>
      </p:sp>
      <p:sp>
        <p:nvSpPr>
          <p:cNvPr id="7" name="Abrir llave 6">
            <a:extLst>
              <a:ext uri="{FF2B5EF4-FFF2-40B4-BE49-F238E27FC236}">
                <a16:creationId xmlns:a16="http://schemas.microsoft.com/office/drawing/2014/main" id="{5DFD0073-D620-4447-A2AF-B88B97789D86}"/>
              </a:ext>
            </a:extLst>
          </p:cNvPr>
          <p:cNvSpPr/>
          <p:nvPr/>
        </p:nvSpPr>
        <p:spPr>
          <a:xfrm>
            <a:off x="3750365" y="1696278"/>
            <a:ext cx="530086" cy="4558748"/>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4229792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911AE6F-4DBC-4640-9D5E-53A1C3B29F50}"/>
              </a:ext>
            </a:extLst>
          </p:cNvPr>
          <p:cNvSpPr/>
          <p:nvPr/>
        </p:nvSpPr>
        <p:spPr>
          <a:xfrm>
            <a:off x="2994991" y="2531165"/>
            <a:ext cx="6268279"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IMPUTACIÓN </a:t>
            </a:r>
          </a:p>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OBJETIVA</a:t>
            </a:r>
          </a:p>
        </p:txBody>
      </p:sp>
    </p:spTree>
    <p:extLst>
      <p:ext uri="{BB962C8B-B14F-4D97-AF65-F5344CB8AC3E}">
        <p14:creationId xmlns:p14="http://schemas.microsoft.com/office/powerpoint/2010/main" val="274205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9E220A5-7D48-43A2-8F7C-CE61AFAAE52F}"/>
              </a:ext>
            </a:extLst>
          </p:cNvPr>
          <p:cNvSpPr txBox="1"/>
          <p:nvPr/>
        </p:nvSpPr>
        <p:spPr>
          <a:xfrm>
            <a:off x="1709531" y="1722783"/>
            <a:ext cx="9780104"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indent="-457200" algn="just">
              <a:buFont typeface="Wingdings" panose="05000000000000000000" pitchFamily="2" charset="2"/>
              <a:buChar char="ü"/>
            </a:pPr>
            <a:r>
              <a:rPr lang="es-ES" sz="2800" b="0" i="0" dirty="0">
                <a:solidFill>
                  <a:srgbClr val="504D4D"/>
                </a:solidFill>
                <a:effectLst/>
                <a:latin typeface="Arial" panose="020B0604020202020204" pitchFamily="34" charset="0"/>
              </a:rPr>
              <a:t>El supuesto lógico de imputación objetiva es que el sujeto activo cree o aumente un riesgo más allá de los límites permitidos.</a:t>
            </a:r>
          </a:p>
          <a:p>
            <a:pPr algn="just"/>
            <a:endParaRPr lang="es-ES" sz="2800" b="0" i="0" dirty="0">
              <a:solidFill>
                <a:srgbClr val="504D4D"/>
              </a:solidFill>
              <a:effectLst/>
              <a:latin typeface="Arial" panose="020B0604020202020204" pitchFamily="34" charset="0"/>
            </a:endParaRPr>
          </a:p>
          <a:p>
            <a:pPr marL="457200" indent="-457200" algn="just">
              <a:buFont typeface="Wingdings" panose="05000000000000000000" pitchFamily="2" charset="2"/>
              <a:buChar char="ü"/>
            </a:pPr>
            <a:r>
              <a:rPr lang="es-ES" sz="2800" b="0" i="0" dirty="0">
                <a:solidFill>
                  <a:srgbClr val="504D4D"/>
                </a:solidFill>
                <a:effectLst/>
                <a:latin typeface="Arial" panose="020B0604020202020204" pitchFamily="34" charset="0"/>
              </a:rPr>
              <a:t>Existe imputación objetiva cuando la conducta realizada por el sujeto crea un riesgo no permitido o aumenta uno ya existente, más allá de los límites permitidos y como consecuencia ocasiona un resultado que está dentro del ámbito de protección de la norma.</a:t>
            </a:r>
          </a:p>
        </p:txBody>
      </p:sp>
    </p:spTree>
    <p:extLst>
      <p:ext uri="{BB962C8B-B14F-4D97-AF65-F5344CB8AC3E}">
        <p14:creationId xmlns:p14="http://schemas.microsoft.com/office/powerpoint/2010/main" val="1631698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341206F-A8BE-4B81-A631-C83D129125E6}"/>
              </a:ext>
            </a:extLst>
          </p:cNvPr>
          <p:cNvSpPr/>
          <p:nvPr/>
        </p:nvSpPr>
        <p:spPr>
          <a:xfrm>
            <a:off x="901148" y="1656523"/>
            <a:ext cx="10220497" cy="2585323"/>
          </a:xfrm>
          <a:prstGeom prst="rect">
            <a:avLst/>
          </a:prstGeom>
          <a:noFill/>
        </p:spPr>
        <p:txBody>
          <a:bodyPr wrap="square" lIns="91440" tIns="45720" rIns="91440" bIns="45720">
            <a:spAutoFit/>
          </a:bodyPr>
          <a:lstStyle/>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IMPUTACIÓN OBJETIVA</a:t>
            </a:r>
          </a:p>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DEL RESULTADO Y IMPUTACIÓN </a:t>
            </a:r>
          </a:p>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OBJETIVA DEL COMPORTAMIENTO</a:t>
            </a:r>
          </a:p>
        </p:txBody>
      </p:sp>
      <p:pic>
        <p:nvPicPr>
          <p:cNvPr id="4" name="Imagen 3">
            <a:extLst>
              <a:ext uri="{FF2B5EF4-FFF2-40B4-BE49-F238E27FC236}">
                <a16:creationId xmlns:a16="http://schemas.microsoft.com/office/drawing/2014/main" id="{CDE24BC7-8BE3-45F5-AA07-BCD44DF767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4852" y="4407733"/>
            <a:ext cx="2336732" cy="1830441"/>
          </a:xfrm>
          <a:prstGeom prst="rect">
            <a:avLst/>
          </a:prstGeom>
        </p:spPr>
      </p:pic>
    </p:spTree>
    <p:extLst>
      <p:ext uri="{BB962C8B-B14F-4D97-AF65-F5344CB8AC3E}">
        <p14:creationId xmlns:p14="http://schemas.microsoft.com/office/powerpoint/2010/main" val="1755161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91A16E7B-09E4-4B69-BD09-EE112F5C5B02}"/>
              </a:ext>
            </a:extLst>
          </p:cNvPr>
          <p:cNvSpPr/>
          <p:nvPr/>
        </p:nvSpPr>
        <p:spPr>
          <a:xfrm>
            <a:off x="622852" y="2941983"/>
            <a:ext cx="2398644" cy="174928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S" dirty="0"/>
              <a:t>IMPUTACIÓN OBJETIVA DEL RESULTADO</a:t>
            </a:r>
            <a:endParaRPr lang="es-PE" dirty="0"/>
          </a:p>
        </p:txBody>
      </p:sp>
      <p:sp>
        <p:nvSpPr>
          <p:cNvPr id="3" name="Abrir llave 2">
            <a:extLst>
              <a:ext uri="{FF2B5EF4-FFF2-40B4-BE49-F238E27FC236}">
                <a16:creationId xmlns:a16="http://schemas.microsoft.com/office/drawing/2014/main" id="{6466CEC4-662E-4455-80D2-56CFFCFC267F}"/>
              </a:ext>
            </a:extLst>
          </p:cNvPr>
          <p:cNvSpPr/>
          <p:nvPr/>
        </p:nvSpPr>
        <p:spPr>
          <a:xfrm>
            <a:off x="3167270" y="1762539"/>
            <a:ext cx="636104" cy="4200939"/>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PE"/>
          </a:p>
        </p:txBody>
      </p:sp>
      <p:sp>
        <p:nvSpPr>
          <p:cNvPr id="4" name="CuadroTexto 3">
            <a:extLst>
              <a:ext uri="{FF2B5EF4-FFF2-40B4-BE49-F238E27FC236}">
                <a16:creationId xmlns:a16="http://schemas.microsoft.com/office/drawing/2014/main" id="{AFC12277-5A3A-4A7F-A786-9C483D4EA915}"/>
              </a:ext>
            </a:extLst>
          </p:cNvPr>
          <p:cNvSpPr txBox="1"/>
          <p:nvPr/>
        </p:nvSpPr>
        <p:spPr>
          <a:xfrm>
            <a:off x="3949148" y="1908313"/>
            <a:ext cx="7620000" cy="44012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Tx/>
              <a:buChar char="-"/>
            </a:pPr>
            <a:r>
              <a:rPr lang="es-ES" sz="2800" dirty="0"/>
              <a:t>CASO DE DISMINUCIÓN DEL RIESGO.</a:t>
            </a:r>
          </a:p>
          <a:p>
            <a:pPr marL="285750" indent="-285750">
              <a:buFontTx/>
              <a:buChar char="-"/>
            </a:pPr>
            <a:endParaRPr lang="es-ES" sz="2800" dirty="0"/>
          </a:p>
          <a:p>
            <a:pPr marL="285750" indent="-285750">
              <a:buFontTx/>
              <a:buChar char="-"/>
            </a:pPr>
            <a:r>
              <a:rPr lang="es-ES" sz="2800" dirty="0"/>
              <a:t>CASO DE AUSENCIA DE UN RIESGO TIPICAMENTE RELEVANTE</a:t>
            </a:r>
          </a:p>
          <a:p>
            <a:pPr marL="285750" indent="-285750">
              <a:buFontTx/>
              <a:buChar char="-"/>
            </a:pPr>
            <a:endParaRPr lang="es-ES" sz="2800" dirty="0"/>
          </a:p>
          <a:p>
            <a:pPr marL="285750" indent="-285750">
              <a:buFontTx/>
              <a:buChar char="-"/>
            </a:pPr>
            <a:r>
              <a:rPr lang="es-ES" sz="2800" dirty="0"/>
              <a:t>CASOS EN LOS QUE SE EXCLUYE LA IMPUTACIÓN OBJETIVA POR EL FIN DE PROTECCIÓN DE LA NORMA.</a:t>
            </a:r>
          </a:p>
          <a:p>
            <a:pPr marL="285750" indent="-285750">
              <a:buFontTx/>
              <a:buChar char="-"/>
            </a:pPr>
            <a:endParaRPr lang="es-ES" sz="2800" dirty="0"/>
          </a:p>
          <a:p>
            <a:pPr marL="285750" indent="-285750">
              <a:buFontTx/>
              <a:buChar char="-"/>
            </a:pPr>
            <a:r>
              <a:rPr lang="es-ES" sz="2800" dirty="0"/>
              <a:t>CASOS DE RIESGO SOCIALMENTE ACEPTADO.</a:t>
            </a:r>
            <a:endParaRPr lang="es-PE" sz="2800" dirty="0"/>
          </a:p>
        </p:txBody>
      </p:sp>
      <p:pic>
        <p:nvPicPr>
          <p:cNvPr id="5" name="Imagen 4">
            <a:extLst>
              <a:ext uri="{FF2B5EF4-FFF2-40B4-BE49-F238E27FC236}">
                <a16:creationId xmlns:a16="http://schemas.microsoft.com/office/drawing/2014/main" id="{7FD75015-0370-477D-B96A-FEC43B34AF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377" y="4956313"/>
            <a:ext cx="1805594" cy="1414383"/>
          </a:xfrm>
          <a:prstGeom prst="rect">
            <a:avLst/>
          </a:prstGeom>
        </p:spPr>
      </p:pic>
    </p:spTree>
    <p:extLst>
      <p:ext uri="{BB962C8B-B14F-4D97-AF65-F5344CB8AC3E}">
        <p14:creationId xmlns:p14="http://schemas.microsoft.com/office/powerpoint/2010/main" val="3231443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91A16E7B-09E4-4B69-BD09-EE112F5C5B02}"/>
              </a:ext>
            </a:extLst>
          </p:cNvPr>
          <p:cNvSpPr/>
          <p:nvPr/>
        </p:nvSpPr>
        <p:spPr>
          <a:xfrm>
            <a:off x="1" y="2703443"/>
            <a:ext cx="3021496" cy="198782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b="1" dirty="0"/>
              <a:t>IMPUTACIÓN OBJETIVA DEL COMPORTAMIENTO</a:t>
            </a:r>
            <a:endParaRPr lang="es-PE" b="1" dirty="0"/>
          </a:p>
        </p:txBody>
      </p:sp>
      <p:sp>
        <p:nvSpPr>
          <p:cNvPr id="3" name="Abrir llave 2">
            <a:extLst>
              <a:ext uri="{FF2B5EF4-FFF2-40B4-BE49-F238E27FC236}">
                <a16:creationId xmlns:a16="http://schemas.microsoft.com/office/drawing/2014/main" id="{6466CEC4-662E-4455-80D2-56CFFCFC267F}"/>
              </a:ext>
            </a:extLst>
          </p:cNvPr>
          <p:cNvSpPr/>
          <p:nvPr/>
        </p:nvSpPr>
        <p:spPr>
          <a:xfrm>
            <a:off x="3167270" y="1762539"/>
            <a:ext cx="636104" cy="4200939"/>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s-PE"/>
          </a:p>
        </p:txBody>
      </p:sp>
      <p:sp>
        <p:nvSpPr>
          <p:cNvPr id="4" name="CuadroTexto 3">
            <a:extLst>
              <a:ext uri="{FF2B5EF4-FFF2-40B4-BE49-F238E27FC236}">
                <a16:creationId xmlns:a16="http://schemas.microsoft.com/office/drawing/2014/main" id="{AFC12277-5A3A-4A7F-A786-9C483D4EA915}"/>
              </a:ext>
            </a:extLst>
          </p:cNvPr>
          <p:cNvSpPr txBox="1"/>
          <p:nvPr/>
        </p:nvSpPr>
        <p:spPr>
          <a:xfrm>
            <a:off x="3949147" y="2120348"/>
            <a:ext cx="7527235" cy="34778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buFontTx/>
              <a:buChar char="-"/>
            </a:pPr>
            <a:r>
              <a:rPr lang="es-ES" sz="4400" dirty="0"/>
              <a:t>RIESGO PERMITIDO</a:t>
            </a:r>
          </a:p>
          <a:p>
            <a:pPr marL="285750" indent="-285750">
              <a:buFontTx/>
              <a:buChar char="-"/>
            </a:pPr>
            <a:endParaRPr lang="es-ES" sz="4400" dirty="0"/>
          </a:p>
          <a:p>
            <a:r>
              <a:rPr lang="es-ES" sz="4400" dirty="0"/>
              <a:t>-PRINCIPIO DE CONFIANZA.</a:t>
            </a:r>
          </a:p>
          <a:p>
            <a:endParaRPr lang="es-ES" sz="4400" dirty="0"/>
          </a:p>
          <a:p>
            <a:r>
              <a:rPr lang="es-ES" sz="4400" dirty="0"/>
              <a:t>- PROHIBICIÓN DE REGRESO.</a:t>
            </a:r>
            <a:endParaRPr lang="es-PE" sz="4400" dirty="0"/>
          </a:p>
        </p:txBody>
      </p:sp>
      <p:pic>
        <p:nvPicPr>
          <p:cNvPr id="5" name="Imagen 4">
            <a:extLst>
              <a:ext uri="{FF2B5EF4-FFF2-40B4-BE49-F238E27FC236}">
                <a16:creationId xmlns:a16="http://schemas.microsoft.com/office/drawing/2014/main" id="{7FD75015-0370-477D-B96A-FEC43B34AF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377" y="4956313"/>
            <a:ext cx="1805594" cy="1414383"/>
          </a:xfrm>
          <a:prstGeom prst="rect">
            <a:avLst/>
          </a:prstGeom>
        </p:spPr>
      </p:pic>
    </p:spTree>
    <p:extLst>
      <p:ext uri="{BB962C8B-B14F-4D97-AF65-F5344CB8AC3E}">
        <p14:creationId xmlns:p14="http://schemas.microsoft.com/office/powerpoint/2010/main" val="2024636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911AE6F-4DBC-4640-9D5E-53A1C3B29F50}"/>
              </a:ext>
            </a:extLst>
          </p:cNvPr>
          <p:cNvSpPr/>
          <p:nvPr/>
        </p:nvSpPr>
        <p:spPr>
          <a:xfrm>
            <a:off x="2994991" y="2531165"/>
            <a:ext cx="6268279" cy="1754326"/>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IMPUTACIÓN SUBJETIVA</a:t>
            </a:r>
          </a:p>
        </p:txBody>
      </p:sp>
    </p:spTree>
    <p:extLst>
      <p:ext uri="{BB962C8B-B14F-4D97-AF65-F5344CB8AC3E}">
        <p14:creationId xmlns:p14="http://schemas.microsoft.com/office/powerpoint/2010/main" val="3165233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3CEE36C-9583-4850-9008-DE75B91A273C}"/>
              </a:ext>
            </a:extLst>
          </p:cNvPr>
          <p:cNvSpPr txBox="1"/>
          <p:nvPr/>
        </p:nvSpPr>
        <p:spPr>
          <a:xfrm>
            <a:off x="3684104" y="1683026"/>
            <a:ext cx="8110330" cy="4524315"/>
          </a:xfrm>
          <a:prstGeom prst="rect">
            <a:avLst/>
          </a:prstGeom>
          <a:solidFill>
            <a:srgbClr val="00B0F0"/>
          </a:solidFill>
        </p:spPr>
        <p:txBody>
          <a:bodyPr wrap="square">
            <a:spAutoFit/>
          </a:bodyPr>
          <a:lstStyle/>
          <a:p>
            <a:pPr algn="just"/>
            <a:r>
              <a:rPr lang="es-ES" sz="2400" b="0" i="0" dirty="0">
                <a:effectLst/>
                <a:latin typeface="Arial" panose="020B0604020202020204" pitchFamily="34" charset="0"/>
              </a:rPr>
              <a:t>En el </a:t>
            </a:r>
            <a:r>
              <a:rPr lang="es-ES" sz="2400" b="1" i="0" dirty="0">
                <a:effectLst/>
                <a:latin typeface="Arial" panose="020B0604020202020204" pitchFamily="34" charset="0"/>
              </a:rPr>
              <a:t>dolo</a:t>
            </a:r>
            <a:r>
              <a:rPr lang="es-ES" sz="2400" b="0" i="0" dirty="0">
                <a:effectLst/>
                <a:latin typeface="Arial" panose="020B0604020202020204" pitchFamily="34" charset="0"/>
              </a:rPr>
              <a:t> el agente es consciente de que quiere dañar el bien jurídico y lo hace. Los delitos dolosos de comisión se caracterizan porque existe identidad entre lo que el autor hace objetivamente y lo que quiere realizar.</a:t>
            </a:r>
          </a:p>
          <a:p>
            <a:pPr algn="just"/>
            <a:endParaRPr lang="es-ES" sz="2400" b="0" i="0" dirty="0">
              <a:effectLst/>
              <a:latin typeface="Arial" panose="020B0604020202020204" pitchFamily="34" charset="0"/>
            </a:endParaRPr>
          </a:p>
          <a:p>
            <a:pPr algn="just"/>
            <a:r>
              <a:rPr lang="es-ES" sz="2400" b="0" i="0" dirty="0">
                <a:effectLst/>
                <a:latin typeface="Arial" panose="020B0604020202020204" pitchFamily="34" charset="0"/>
              </a:rPr>
              <a:t>En la </a:t>
            </a:r>
            <a:r>
              <a:rPr lang="es-ES" sz="2400" b="1" i="0" dirty="0">
                <a:effectLst/>
                <a:latin typeface="Arial" panose="020B0604020202020204" pitchFamily="34" charset="0"/>
              </a:rPr>
              <a:t>culpa</a:t>
            </a:r>
            <a:r>
              <a:rPr lang="es-ES" sz="2400" b="0" i="0" dirty="0">
                <a:effectLst/>
                <a:latin typeface="Arial" panose="020B0604020202020204" pitchFamily="34" charset="0"/>
              </a:rPr>
              <a:t>, el sujeto no busca ni pretende lesionar el bien jurídico pero por su forma de actuar arriesgada y descuidada produce la lesión.</a:t>
            </a:r>
          </a:p>
          <a:p>
            <a:pPr algn="just"/>
            <a:r>
              <a:rPr lang="es-ES" sz="2400" b="0" i="0" dirty="0">
                <a:effectLst/>
                <a:latin typeface="Arial" panose="020B0604020202020204" pitchFamily="34" charset="0"/>
              </a:rPr>
              <a:t>Según nuestro ordenamiento jurídico, sólo es punible la realización dolosa de los tipos mientras en las disposiciones concretas de la Parte Especial no esté también penada expresamente la actuación culposa.</a:t>
            </a:r>
          </a:p>
        </p:txBody>
      </p:sp>
      <p:sp>
        <p:nvSpPr>
          <p:cNvPr id="7" name="CuadroTexto 6">
            <a:extLst>
              <a:ext uri="{FF2B5EF4-FFF2-40B4-BE49-F238E27FC236}">
                <a16:creationId xmlns:a16="http://schemas.microsoft.com/office/drawing/2014/main" id="{D1E53F8B-99AA-4900-B144-8FC0ED9A87BA}"/>
              </a:ext>
            </a:extLst>
          </p:cNvPr>
          <p:cNvSpPr txBox="1"/>
          <p:nvPr/>
        </p:nvSpPr>
        <p:spPr>
          <a:xfrm>
            <a:off x="344557" y="3340313"/>
            <a:ext cx="2716696"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sz="3200" b="1" i="0" dirty="0">
                <a:solidFill>
                  <a:schemeClr val="tx1"/>
                </a:solidFill>
                <a:effectLst/>
                <a:latin typeface="Arial" panose="020B0604020202020204" pitchFamily="34" charset="0"/>
              </a:rPr>
              <a:t>DOLO Y CULPA</a:t>
            </a:r>
            <a:endParaRPr lang="es-ES" sz="3200" b="0" i="0" dirty="0">
              <a:solidFill>
                <a:schemeClr val="tx1"/>
              </a:solidFill>
              <a:effectLst/>
              <a:latin typeface="Arial" panose="020B0604020202020204" pitchFamily="34" charset="0"/>
            </a:endParaRPr>
          </a:p>
        </p:txBody>
      </p:sp>
      <p:sp>
        <p:nvSpPr>
          <p:cNvPr id="8" name="Abrir llave 7">
            <a:extLst>
              <a:ext uri="{FF2B5EF4-FFF2-40B4-BE49-F238E27FC236}">
                <a16:creationId xmlns:a16="http://schemas.microsoft.com/office/drawing/2014/main" id="{46FA1B0E-154F-4176-821D-FC34FFFCD036}"/>
              </a:ext>
            </a:extLst>
          </p:cNvPr>
          <p:cNvSpPr/>
          <p:nvPr/>
        </p:nvSpPr>
        <p:spPr>
          <a:xfrm>
            <a:off x="3313043" y="1550504"/>
            <a:ext cx="477079" cy="465683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273416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437322" y="2729948"/>
            <a:ext cx="3101147" cy="18227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sz="3600" dirty="0"/>
              <a:t>EL DELITO</a:t>
            </a:r>
          </a:p>
        </p:txBody>
      </p:sp>
      <p:sp>
        <p:nvSpPr>
          <p:cNvPr id="5" name="Rectángulo 4"/>
          <p:cNvSpPr/>
          <p:nvPr/>
        </p:nvSpPr>
        <p:spPr>
          <a:xfrm>
            <a:off x="4494722" y="1378226"/>
            <a:ext cx="7259956" cy="526297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PE" sz="2800" dirty="0"/>
              <a:t>Tradicionalmente se define delito como la acción y omisión penada por ley. El código penal define al delito como las acciones u omisiones dolosas o culposas penadas por Ley (La acción activa o pasiva es la base de la conducta punible). La Dogmática Penal nos plantea que el delito es una conducta típica antijurídica y culpable, MIR PUIG, recogiendo las ideas de VON LISZT y BELING, sostiene que el delito es el comportamiento humano típicamente antijurídico y culpable, añadiéndose a menudo la exigencia que sea punible.</a:t>
            </a:r>
          </a:p>
        </p:txBody>
      </p:sp>
      <p:sp>
        <p:nvSpPr>
          <p:cNvPr id="6" name="Abrir llave 5"/>
          <p:cNvSpPr/>
          <p:nvPr/>
        </p:nvSpPr>
        <p:spPr>
          <a:xfrm>
            <a:off x="3728432" y="1107583"/>
            <a:ext cx="989342" cy="55336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3250" y="5024152"/>
            <a:ext cx="2049483" cy="1247859"/>
          </a:xfrm>
          <a:prstGeom prst="rect">
            <a:avLst/>
          </a:prstGeom>
        </p:spPr>
      </p:pic>
    </p:spTree>
    <p:extLst>
      <p:ext uri="{BB962C8B-B14F-4D97-AF65-F5344CB8AC3E}">
        <p14:creationId xmlns:p14="http://schemas.microsoft.com/office/powerpoint/2010/main" val="18195125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EF3033F8-CFDF-4C48-A4FC-4B60B0B035A2}"/>
              </a:ext>
            </a:extLst>
          </p:cNvPr>
          <p:cNvSpPr txBox="1"/>
          <p:nvPr/>
        </p:nvSpPr>
        <p:spPr>
          <a:xfrm>
            <a:off x="3776870" y="1311965"/>
            <a:ext cx="8030817" cy="48320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sz="2800" b="0" i="0" dirty="0">
                <a:effectLst/>
                <a:latin typeface="Arial" panose="020B0604020202020204" pitchFamily="34" charset="0"/>
              </a:rPr>
              <a:t>Conciencia y voluntad de realizar el tipo objetivo de un delito. El dolo es "saber y querer".</a:t>
            </a:r>
          </a:p>
          <a:p>
            <a:pPr algn="just"/>
            <a:endParaRPr lang="es-ES" sz="2800" b="0" i="0" dirty="0">
              <a:effectLst/>
              <a:latin typeface="Arial" panose="020B0604020202020204" pitchFamily="34" charset="0"/>
            </a:endParaRPr>
          </a:p>
          <a:p>
            <a:pPr algn="just"/>
            <a:r>
              <a:rPr lang="es-ES" sz="2800" b="0" i="0" dirty="0">
                <a:effectLst/>
                <a:latin typeface="Arial" panose="020B0604020202020204" pitchFamily="34" charset="0"/>
              </a:rPr>
              <a:t>El agente actúa con conciencia (elemento cognitivo o intelectual) y voluntad (elemento volitivo).</a:t>
            </a:r>
          </a:p>
          <a:p>
            <a:pPr algn="just"/>
            <a:endParaRPr lang="es-ES" sz="2800" b="0" i="0" dirty="0">
              <a:effectLst/>
              <a:latin typeface="Arial" panose="020B0604020202020204" pitchFamily="34" charset="0"/>
            </a:endParaRPr>
          </a:p>
          <a:p>
            <a:pPr algn="just"/>
            <a:r>
              <a:rPr lang="es-ES" sz="2800" b="0" i="0" dirty="0">
                <a:effectLst/>
                <a:latin typeface="Arial" panose="020B0604020202020204" pitchFamily="34" charset="0"/>
              </a:rPr>
              <a:t>Para actuar dolosamente no basta con el mero conocimiento de los elementos objetivos del tipo, es necesario, además, querer realizarlos.</a:t>
            </a:r>
          </a:p>
        </p:txBody>
      </p:sp>
      <p:sp>
        <p:nvSpPr>
          <p:cNvPr id="7" name="CuadroTexto 6">
            <a:extLst>
              <a:ext uri="{FF2B5EF4-FFF2-40B4-BE49-F238E27FC236}">
                <a16:creationId xmlns:a16="http://schemas.microsoft.com/office/drawing/2014/main" id="{C306A153-F7D1-48FF-B9D2-1E073B30C06D}"/>
              </a:ext>
            </a:extLst>
          </p:cNvPr>
          <p:cNvSpPr txBox="1"/>
          <p:nvPr/>
        </p:nvSpPr>
        <p:spPr>
          <a:xfrm>
            <a:off x="901149" y="3530766"/>
            <a:ext cx="1749286"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ES" sz="3200" b="1" i="0" dirty="0">
                <a:effectLst/>
                <a:latin typeface="Arial" panose="020B0604020202020204" pitchFamily="34" charset="0"/>
              </a:rPr>
              <a:t>DOLO</a:t>
            </a:r>
            <a:endParaRPr lang="es-ES" sz="3200" b="0" i="0" dirty="0">
              <a:effectLst/>
              <a:latin typeface="Arial" panose="020B0604020202020204" pitchFamily="34" charset="0"/>
            </a:endParaRPr>
          </a:p>
        </p:txBody>
      </p:sp>
      <p:sp>
        <p:nvSpPr>
          <p:cNvPr id="8" name="Abrir llave 7">
            <a:extLst>
              <a:ext uri="{FF2B5EF4-FFF2-40B4-BE49-F238E27FC236}">
                <a16:creationId xmlns:a16="http://schemas.microsoft.com/office/drawing/2014/main" id="{C67BA9E6-5E84-4187-A87B-49D362B9E6F9}"/>
              </a:ext>
            </a:extLst>
          </p:cNvPr>
          <p:cNvSpPr/>
          <p:nvPr/>
        </p:nvSpPr>
        <p:spPr>
          <a:xfrm>
            <a:off x="2928730" y="1430394"/>
            <a:ext cx="848139" cy="48320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176247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DAF38B2-DE46-415C-8931-DA7FC8AEF43A}"/>
              </a:ext>
            </a:extLst>
          </p:cNvPr>
          <p:cNvSpPr txBox="1"/>
          <p:nvPr/>
        </p:nvSpPr>
        <p:spPr>
          <a:xfrm>
            <a:off x="3101008" y="2027582"/>
            <a:ext cx="8454887" cy="378565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r>
              <a:rPr lang="es-ES" sz="2400" b="1" i="0" dirty="0">
                <a:effectLst/>
                <a:latin typeface="Arial" panose="020B0604020202020204" pitchFamily="34" charset="0"/>
              </a:rPr>
              <a:t>DOLO DIRECTO O DE PRIMER GRADO:</a:t>
            </a:r>
            <a:r>
              <a:rPr lang="es-ES" sz="2400" b="0" i="0" dirty="0">
                <a:effectLst/>
                <a:latin typeface="Arial" panose="020B0604020202020204" pitchFamily="34" charset="0"/>
              </a:rPr>
              <a:t> El agente logra el resultado que persigue.</a:t>
            </a:r>
          </a:p>
          <a:p>
            <a:pPr algn="just"/>
            <a:endParaRPr lang="es-ES" sz="2400" b="0" i="0" dirty="0">
              <a:effectLst/>
              <a:latin typeface="Arial" panose="020B0604020202020204" pitchFamily="34" charset="0"/>
            </a:endParaRPr>
          </a:p>
          <a:p>
            <a:pPr algn="just"/>
            <a:r>
              <a:rPr lang="es-ES" sz="2400" b="1" i="0" dirty="0">
                <a:effectLst/>
                <a:latin typeface="Arial" panose="020B0604020202020204" pitchFamily="34" charset="0"/>
              </a:rPr>
              <a:t>DOLO DE SEGUNDO GRADO O DE CONSECUENCIAS NECESARIAS:</a:t>
            </a:r>
            <a:r>
              <a:rPr lang="es-ES" sz="2400" b="0" i="0" dirty="0">
                <a:effectLst/>
                <a:latin typeface="Arial" panose="020B0604020202020204" pitchFamily="34" charset="0"/>
              </a:rPr>
              <a:t> el sujeto asume las consecuencias que, aunque no persigue, sabe se producirán con seguridad.</a:t>
            </a:r>
          </a:p>
          <a:p>
            <a:pPr algn="just"/>
            <a:endParaRPr lang="es-ES" sz="2400" b="0" i="0" dirty="0">
              <a:effectLst/>
              <a:latin typeface="Arial" panose="020B0604020202020204" pitchFamily="34" charset="0"/>
            </a:endParaRPr>
          </a:p>
          <a:p>
            <a:pPr algn="just"/>
            <a:r>
              <a:rPr lang="es-ES" sz="2400" b="1" i="0" dirty="0">
                <a:effectLst/>
                <a:latin typeface="Arial" panose="020B0604020202020204" pitchFamily="34" charset="0"/>
              </a:rPr>
              <a:t>DOLO EVENTUAL:</a:t>
            </a:r>
            <a:r>
              <a:rPr lang="es-ES" sz="2400" b="0" i="0" dirty="0">
                <a:effectLst/>
                <a:latin typeface="Arial" panose="020B0604020202020204" pitchFamily="34" charset="0"/>
              </a:rPr>
              <a:t> El agente no quiere producir un resultado, pero considera que éste es de probable producción.</a:t>
            </a:r>
          </a:p>
        </p:txBody>
      </p:sp>
      <p:sp>
        <p:nvSpPr>
          <p:cNvPr id="7" name="CuadroTexto 6">
            <a:extLst>
              <a:ext uri="{FF2B5EF4-FFF2-40B4-BE49-F238E27FC236}">
                <a16:creationId xmlns:a16="http://schemas.microsoft.com/office/drawing/2014/main" id="{FD12FD2E-96ED-4DE3-AE6E-00F1B224DAC1}"/>
              </a:ext>
            </a:extLst>
          </p:cNvPr>
          <p:cNvSpPr txBox="1"/>
          <p:nvPr/>
        </p:nvSpPr>
        <p:spPr>
          <a:xfrm>
            <a:off x="450574" y="3429000"/>
            <a:ext cx="1908314"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s-ES" b="0" i="0" dirty="0">
                <a:solidFill>
                  <a:srgbClr val="504D4D"/>
                </a:solidFill>
                <a:effectLst/>
                <a:latin typeface="Arial" panose="020B0604020202020204" pitchFamily="34" charset="0"/>
              </a:rPr>
              <a:t>Se distinguen tres formas de dolo:</a:t>
            </a:r>
          </a:p>
        </p:txBody>
      </p:sp>
      <p:sp>
        <p:nvSpPr>
          <p:cNvPr id="8" name="Abrir llave 7">
            <a:extLst>
              <a:ext uri="{FF2B5EF4-FFF2-40B4-BE49-F238E27FC236}">
                <a16:creationId xmlns:a16="http://schemas.microsoft.com/office/drawing/2014/main" id="{D071B4F9-B20D-42C6-9035-9B01AA3B1BF0}"/>
              </a:ext>
            </a:extLst>
          </p:cNvPr>
          <p:cNvSpPr/>
          <p:nvPr/>
        </p:nvSpPr>
        <p:spPr>
          <a:xfrm>
            <a:off x="2570922" y="1669774"/>
            <a:ext cx="530087" cy="43997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Tree>
    <p:extLst>
      <p:ext uri="{BB962C8B-B14F-4D97-AF65-F5344CB8AC3E}">
        <p14:creationId xmlns:p14="http://schemas.microsoft.com/office/powerpoint/2010/main" val="3637804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5DCF74F-FF04-4E2F-B441-9BC814C3647F}"/>
              </a:ext>
            </a:extLst>
          </p:cNvPr>
          <p:cNvSpPr txBox="1"/>
          <p:nvPr/>
        </p:nvSpPr>
        <p:spPr>
          <a:xfrm>
            <a:off x="2968487" y="1590261"/>
            <a:ext cx="9037983" cy="452431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sz="2400" b="0" i="0" dirty="0">
                <a:effectLst/>
                <a:latin typeface="Arial" panose="020B0604020202020204" pitchFamily="34" charset="0"/>
              </a:rPr>
              <a:t>Llamado también </a:t>
            </a:r>
            <a:r>
              <a:rPr lang="es-ES" sz="2400" b="1" i="0" dirty="0">
                <a:effectLst/>
                <a:latin typeface="Arial" panose="020B0604020202020204" pitchFamily="34" charset="0"/>
              </a:rPr>
              <a:t>"AUSENCIA DE DOLO".</a:t>
            </a:r>
          </a:p>
          <a:p>
            <a:pPr algn="just"/>
            <a:endParaRPr lang="es-ES" sz="2400" b="0" i="0" dirty="0">
              <a:effectLst/>
              <a:latin typeface="Arial" panose="020B0604020202020204" pitchFamily="34" charset="0"/>
            </a:endParaRPr>
          </a:p>
          <a:p>
            <a:pPr algn="just"/>
            <a:r>
              <a:rPr lang="es-ES" sz="2400" b="0" i="0" dirty="0">
                <a:effectLst/>
                <a:latin typeface="Arial" panose="020B0604020202020204" pitchFamily="34" charset="0"/>
              </a:rPr>
              <a:t>Es el desconocimiento de todos o alguno de los elementos objetivos integrantes del tipo penal.</a:t>
            </a:r>
          </a:p>
          <a:p>
            <a:pPr algn="just"/>
            <a:r>
              <a:rPr lang="es-ES" sz="2400" b="0" i="0" dirty="0">
                <a:effectLst/>
                <a:latin typeface="Arial" panose="020B0604020202020204" pitchFamily="34" charset="0"/>
              </a:rPr>
              <a:t>Aquí el agente actúa por ignorancia o tiene una falsa representación de la realidad.</a:t>
            </a:r>
          </a:p>
          <a:p>
            <a:pPr algn="just"/>
            <a:endParaRPr lang="es-ES" sz="2400" b="0" i="0" dirty="0">
              <a:effectLst/>
              <a:latin typeface="Arial" panose="020B0604020202020204" pitchFamily="34" charset="0"/>
            </a:endParaRPr>
          </a:p>
          <a:p>
            <a:pPr algn="just"/>
            <a:r>
              <a:rPr lang="es-ES" sz="2400" b="0" i="0" dirty="0">
                <a:effectLst/>
                <a:latin typeface="Arial" panose="020B0604020202020204" pitchFamily="34" charset="0"/>
              </a:rPr>
              <a:t>Cuando el error de tipo es </a:t>
            </a:r>
            <a:r>
              <a:rPr lang="es-ES" sz="2400" b="1" i="0" dirty="0">
                <a:effectLst/>
                <a:latin typeface="Arial" panose="020B0604020202020204" pitchFamily="34" charset="0"/>
              </a:rPr>
              <a:t>VENCIBLE</a:t>
            </a:r>
            <a:r>
              <a:rPr lang="es-ES" sz="2400" b="0" i="0" dirty="0">
                <a:effectLst/>
                <a:latin typeface="Arial" panose="020B0604020202020204" pitchFamily="34" charset="0"/>
              </a:rPr>
              <a:t> el delito subsiste siendo la responsabilidad a título de culpa, si el error de tipo es </a:t>
            </a:r>
            <a:r>
              <a:rPr lang="es-ES" sz="2400" b="1" i="0" dirty="0">
                <a:effectLst/>
                <a:latin typeface="Arial" panose="020B0604020202020204" pitchFamily="34" charset="0"/>
              </a:rPr>
              <a:t>INVENCIBLE</a:t>
            </a:r>
            <a:r>
              <a:rPr lang="es-ES" sz="2400" b="0" i="0" dirty="0">
                <a:effectLst/>
                <a:latin typeface="Arial" panose="020B0604020202020204" pitchFamily="34" charset="0"/>
              </a:rPr>
              <a:t> se excluye la responsabilidad dolosa y culposa. La diferencia entre ambos errores dista en la posibilidad de superar el error con la debida diligencia.</a:t>
            </a:r>
          </a:p>
        </p:txBody>
      </p:sp>
      <p:sp>
        <p:nvSpPr>
          <p:cNvPr id="7" name="CuadroTexto 6">
            <a:extLst>
              <a:ext uri="{FF2B5EF4-FFF2-40B4-BE49-F238E27FC236}">
                <a16:creationId xmlns:a16="http://schemas.microsoft.com/office/drawing/2014/main" id="{5124F24D-AE79-4F8A-BA77-93ED23D4D0E2}"/>
              </a:ext>
            </a:extLst>
          </p:cNvPr>
          <p:cNvSpPr txBox="1"/>
          <p:nvPr/>
        </p:nvSpPr>
        <p:spPr>
          <a:xfrm>
            <a:off x="874643" y="3286539"/>
            <a:ext cx="153725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ES" b="1" i="0" dirty="0">
                <a:effectLst/>
                <a:latin typeface="Arial" panose="020B0604020202020204" pitchFamily="34" charset="0"/>
              </a:rPr>
              <a:t>ERROR DE TIPO</a:t>
            </a:r>
            <a:endParaRPr lang="es-ES" b="0" i="0" dirty="0">
              <a:effectLst/>
              <a:latin typeface="Arial" panose="020B0604020202020204" pitchFamily="34" charset="0"/>
            </a:endParaRPr>
          </a:p>
        </p:txBody>
      </p:sp>
    </p:spTree>
    <p:extLst>
      <p:ext uri="{BB962C8B-B14F-4D97-AF65-F5344CB8AC3E}">
        <p14:creationId xmlns:p14="http://schemas.microsoft.com/office/powerpoint/2010/main" val="38889812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a:off x="3853982" y="3795972"/>
            <a:ext cx="3932100" cy="2422153"/>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 name="1 Rectángulo redondeado"/>
          <p:cNvSpPr/>
          <p:nvPr/>
        </p:nvSpPr>
        <p:spPr>
          <a:xfrm>
            <a:off x="1287788" y="1940498"/>
            <a:ext cx="9381507" cy="1318160"/>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400" b="1" dirty="0">
                <a:ln>
                  <a:prstDash val="solid"/>
                </a:ln>
                <a:solidFill>
                  <a:schemeClr val="bg1"/>
                </a:solidFill>
              </a:rPr>
              <a:t>ANNTIJURICIDAD-CAUSAS DE JUSTIFIACION</a:t>
            </a:r>
          </a:p>
        </p:txBody>
      </p:sp>
    </p:spTree>
    <p:extLst>
      <p:ext uri="{BB962C8B-B14F-4D97-AF65-F5344CB8AC3E}">
        <p14:creationId xmlns:p14="http://schemas.microsoft.com/office/powerpoint/2010/main" val="232293198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61901" y="2232555"/>
            <a:ext cx="6388925" cy="3123211"/>
          </a:xfrm>
          <a:prstGeom prst="roundRect">
            <a:avLst/>
          </a:prstGeo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La justificación es la contrapartida, el opuesto de la antijuridicidad; de ahí que la justificación exija la puesta en juego de todo el ordenamiento jurídico. Es por eso que las causas de justificación provienen de los principios generales del derecho, de ahí que las enumeradas en el código penal son solo algunos y no las agotan.</a:t>
            </a:r>
          </a:p>
        </p:txBody>
      </p:sp>
      <p:sp>
        <p:nvSpPr>
          <p:cNvPr id="4" name="3 Rectángulo redondeado"/>
          <p:cNvSpPr/>
          <p:nvPr/>
        </p:nvSpPr>
        <p:spPr>
          <a:xfrm>
            <a:off x="8014327" y="2458191"/>
            <a:ext cx="2994097" cy="2279649"/>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2802576" y="1588331"/>
            <a:ext cx="2707573" cy="507668"/>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4000" b="1" dirty="0">
                <a:effectLst>
                  <a:outerShdw blurRad="38100" dist="38100" dir="2700000" algn="tl">
                    <a:srgbClr val="000000">
                      <a:alpha val="43137"/>
                    </a:srgbClr>
                  </a:outerShdw>
                </a:effectLst>
              </a:rPr>
              <a:t>CONCEPTO</a:t>
            </a:r>
          </a:p>
        </p:txBody>
      </p:sp>
    </p:spTree>
    <p:extLst>
      <p:ext uri="{BB962C8B-B14F-4D97-AF65-F5344CB8AC3E}">
        <p14:creationId xmlns:p14="http://schemas.microsoft.com/office/powerpoint/2010/main" val="427007217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74536" y="2363189"/>
            <a:ext cx="6862420" cy="2737263"/>
          </a:xfrm>
          <a:prstGeom prst="roundRect">
            <a:avLst/>
          </a:prstGeom>
          <a:solidFill>
            <a:srgbClr val="475C3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t> El  hecho  típico  no  será  antijurídico cuando concurra una causa de justificación. Por ello, se puede concluir que las causas de justificación  son  casos  especiales  de  excepción  que  excluyen  la  antijuridicidad  de  la conducta  en  principio  típica,  haciendo  que  ésta  sea  conforme  a  Derecho,  vale  decir, justificada.</a:t>
            </a:r>
            <a:endParaRPr lang="es-MX" sz="2400" dirty="0">
              <a:effectLst>
                <a:outerShdw blurRad="38100" dist="38100" dir="2700000" algn="tl">
                  <a:srgbClr val="000000">
                    <a:alpha val="43137"/>
                  </a:srgbClr>
                </a:outerShdw>
              </a:effectLst>
            </a:endParaRPr>
          </a:p>
        </p:txBody>
      </p:sp>
      <p:sp>
        <p:nvSpPr>
          <p:cNvPr id="4" name="3 Rectángulo redondeado"/>
          <p:cNvSpPr/>
          <p:nvPr/>
        </p:nvSpPr>
        <p:spPr>
          <a:xfrm>
            <a:off x="8429963" y="2168732"/>
            <a:ext cx="2994097" cy="2279649"/>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5" name="4 Rectángulo redondeado"/>
          <p:cNvSpPr/>
          <p:nvPr/>
        </p:nvSpPr>
        <p:spPr>
          <a:xfrm>
            <a:off x="1140032" y="1635833"/>
            <a:ext cx="6365174" cy="507668"/>
          </a:xfrm>
          <a:prstGeom prst="round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4000" b="1" dirty="0">
                <a:effectLst>
                  <a:outerShdw blurRad="38100" dist="38100" dir="2700000" algn="tl">
                    <a:srgbClr val="000000">
                      <a:alpha val="43137"/>
                    </a:srgbClr>
                  </a:outerShdw>
                </a:effectLst>
              </a:rPr>
              <a:t>Causas de Justificación</a:t>
            </a:r>
          </a:p>
        </p:txBody>
      </p:sp>
    </p:spTree>
    <p:extLst>
      <p:ext uri="{BB962C8B-B14F-4D97-AF65-F5344CB8AC3E}">
        <p14:creationId xmlns:p14="http://schemas.microsoft.com/office/powerpoint/2010/main" val="397197478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688763" y="1598717"/>
            <a:ext cx="11032182" cy="1560120"/>
          </a:xfrm>
          <a:prstGeom prst="roundRect">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Históricamente han existido dos teorías que estudiaron la sistematización de las causas de justificación en función a los principios que le sirven de fundamento: Las monistas y la dualista. Las teorías monistas buscan hallar un único fundamento a todas las causas de  justificación.</a:t>
            </a:r>
          </a:p>
        </p:txBody>
      </p:sp>
      <p:sp>
        <p:nvSpPr>
          <p:cNvPr id="4" name="3 Rectángulo redondeado"/>
          <p:cNvSpPr/>
          <p:nvPr/>
        </p:nvSpPr>
        <p:spPr>
          <a:xfrm>
            <a:off x="688763" y="3514108"/>
            <a:ext cx="11032182" cy="1336468"/>
          </a:xfrm>
          <a:prstGeom prst="roundRect">
            <a:avLst/>
          </a:prstGeom>
          <a:solidFill>
            <a:schemeClr val="accent5">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 Por  su  parte,  la  teoría  dualista,  fundamentada  por  MEZGER,  sitúa conjuntamente en las causas de justificación los principios del interés preponderante y de la falta de interés.</a:t>
            </a:r>
          </a:p>
        </p:txBody>
      </p:sp>
    </p:spTree>
    <p:extLst>
      <p:ext uri="{BB962C8B-B14F-4D97-AF65-F5344CB8AC3E}">
        <p14:creationId xmlns:p14="http://schemas.microsoft.com/office/powerpoint/2010/main" val="1505984390"/>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320626" y="1322984"/>
            <a:ext cx="11685325" cy="1700399"/>
          </a:xfrm>
          <a:prstGeom prst="roundRect">
            <a:avLst/>
          </a:prstGeom>
          <a:solidFill>
            <a:schemeClr val="accent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000" b="1" i="1" u="sng" dirty="0">
                <a:effectLst>
                  <a:outerShdw blurRad="38100" dist="38100" dir="2700000" algn="tl">
                    <a:srgbClr val="000000">
                      <a:alpha val="43137"/>
                    </a:srgbClr>
                  </a:outerShdw>
                </a:effectLst>
              </a:rPr>
              <a:t>TEORÍAS MONITAS</a:t>
            </a:r>
            <a:r>
              <a:rPr lang="es-MX" sz="2000" dirty="0">
                <a:effectLst>
                  <a:outerShdw blurRad="38100" dist="38100" dir="2700000" algn="tl">
                    <a:srgbClr val="000000">
                      <a:alpha val="43137"/>
                    </a:srgbClr>
                  </a:outerShdw>
                </a:effectLst>
              </a:rPr>
              <a:t>: sostienen que las causas de justificación responden a un solo principio.</a:t>
            </a:r>
          </a:p>
          <a:p>
            <a:pPr algn="just"/>
            <a:r>
              <a:rPr lang="es-MX" sz="2000" dirty="0">
                <a:effectLst>
                  <a:outerShdw blurRad="38100" dist="38100" dir="2700000" algn="tl">
                    <a:srgbClr val="000000">
                      <a:alpha val="43137"/>
                    </a:srgbClr>
                  </a:outerShdw>
                </a:effectLst>
              </a:rPr>
              <a:t>Así por ejemplo, las que fundamentan la autorización en que la realización de la acción causa más utilidad que daño social.</a:t>
            </a:r>
          </a:p>
          <a:p>
            <a:pPr algn="just"/>
            <a:r>
              <a:rPr lang="es-MX" sz="2000" dirty="0">
                <a:effectLst>
                  <a:outerShdw blurRad="38100" dist="38100" dir="2700000" algn="tl">
                    <a:srgbClr val="000000">
                      <a:alpha val="43137"/>
                    </a:srgbClr>
                  </a:outerShdw>
                </a:effectLst>
              </a:rPr>
              <a:t>Estas se ven obligadas a recurrir a un alto grado de abstracción, y por lo consiguiente carecen de la precisión necesaria.</a:t>
            </a:r>
          </a:p>
        </p:txBody>
      </p:sp>
      <p:sp>
        <p:nvSpPr>
          <p:cNvPr id="5" name="4 Rectángulo redondeado"/>
          <p:cNvSpPr/>
          <p:nvPr/>
        </p:nvSpPr>
        <p:spPr>
          <a:xfrm>
            <a:off x="320626" y="3182587"/>
            <a:ext cx="11685325" cy="2488623"/>
          </a:xfrm>
          <a:prstGeom prst="roundRect">
            <a:avLst/>
          </a:prstGeom>
          <a:solidFill>
            <a:schemeClr val="accent5">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000" b="1" i="1" u="sng" dirty="0">
                <a:effectLst>
                  <a:outerShdw blurRad="38100" dist="38100" dir="2700000" algn="tl">
                    <a:srgbClr val="000000">
                      <a:alpha val="43137"/>
                    </a:srgbClr>
                  </a:outerShdw>
                </a:effectLst>
              </a:rPr>
              <a:t>TEORÍAS DUALISTAS</a:t>
            </a:r>
            <a:r>
              <a:rPr lang="es-MX" sz="2000" dirty="0">
                <a:effectLst>
                  <a:outerShdw blurRad="38100" dist="38100" dir="2700000" algn="tl">
                    <a:srgbClr val="000000">
                      <a:alpha val="43137"/>
                    </a:srgbClr>
                  </a:outerShdw>
                </a:effectLst>
              </a:rPr>
              <a:t>: sostienen que es imposible explicar todas las causas en base a un principio único. Si bien ciertos principios sirven para explicar algunas, es necesario integrarlos con otros que sirven de base a las restantes. Por ello se aceptan los </a:t>
            </a:r>
            <a:r>
              <a:rPr lang="es-MX" sz="2000" dirty="0" err="1">
                <a:effectLst>
                  <a:outerShdw blurRad="38100" dist="38100" dir="2700000" algn="tl">
                    <a:srgbClr val="000000">
                      <a:alpha val="43137"/>
                    </a:srgbClr>
                  </a:outerShdw>
                </a:effectLst>
              </a:rPr>
              <a:t>ppios</a:t>
            </a:r>
            <a:r>
              <a:rPr lang="es-MX" sz="2000" dirty="0">
                <a:effectLst>
                  <a:outerShdw blurRad="38100" dist="38100" dir="2700000" algn="tl">
                    <a:srgbClr val="000000">
                      <a:alpha val="43137"/>
                    </a:srgbClr>
                  </a:outerShdw>
                </a:effectLst>
              </a:rPr>
              <a:t>. Justificantes básicos que dan explicación al conjunto de las causas de justificación:</a:t>
            </a:r>
          </a:p>
          <a:p>
            <a:pPr algn="just"/>
            <a:r>
              <a:rPr lang="es-MX" sz="2000" dirty="0">
                <a:effectLst>
                  <a:outerShdw blurRad="38100" dist="38100" dir="2700000" algn="tl">
                    <a:srgbClr val="000000">
                      <a:alpha val="43137"/>
                    </a:srgbClr>
                  </a:outerShdw>
                </a:effectLst>
              </a:rPr>
              <a:t>El principio de ausencia de interés: permite explicar el efecto justificante del consentimiento del ofendido, en los casos que en que el mismo es legalmente procedente.</a:t>
            </a:r>
          </a:p>
          <a:p>
            <a:pPr algn="just"/>
            <a:r>
              <a:rPr lang="es-MX" sz="2000" dirty="0">
                <a:effectLst>
                  <a:outerShdw blurRad="38100" dist="38100" dir="2700000" algn="tl">
                    <a:srgbClr val="000000">
                      <a:alpha val="43137"/>
                    </a:srgbClr>
                  </a:outerShdw>
                </a:effectLst>
              </a:rPr>
              <a:t>El principio de interés preponderante: sirve para fundamentar las restantes. Sin embargo admite distintas interpretaciones.</a:t>
            </a:r>
          </a:p>
        </p:txBody>
      </p:sp>
    </p:spTree>
    <p:extLst>
      <p:ext uri="{BB962C8B-B14F-4D97-AF65-F5344CB8AC3E}">
        <p14:creationId xmlns:p14="http://schemas.microsoft.com/office/powerpoint/2010/main" val="195784016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688763" y="1484415"/>
            <a:ext cx="11032182" cy="1792185"/>
          </a:xfrm>
          <a:prstGeom prst="roundRect">
            <a:avLst/>
          </a:prstGeom>
          <a:solidFill>
            <a:schemeClr val="accent4">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Sin embargo, existe un sector de la doctrina actual que entiende que  se  debe  dejar  de  lado  estas  teorías,  pues  si  bien  es  cierto  que  las  causas  de justificación  tienen  ciertos  rasgos  o  principios  generales  comunes,  es  preferible examinar el o los fundamentos específicos o diferenciadores de cada una de ellas.</a:t>
            </a:r>
          </a:p>
        </p:txBody>
      </p:sp>
      <p:sp>
        <p:nvSpPr>
          <p:cNvPr id="5" name="4 Rectángulo redondeado"/>
          <p:cNvSpPr/>
          <p:nvPr/>
        </p:nvSpPr>
        <p:spPr>
          <a:xfrm>
            <a:off x="688763" y="3463635"/>
            <a:ext cx="11032182" cy="1973283"/>
          </a:xfrm>
          <a:prstGeom prst="roundRect">
            <a:avLst/>
          </a:prstGeom>
          <a:solidFill>
            <a:schemeClr val="accent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El  tema  quizás  más  controvertido  con  respecto  a  las  causas  de  justificación  es  la inclusión de los elementos subjetivos dentro de ellas. Por un lado, desde el punto de vista  de  la  teoría  final  de  la  acción,  toda  causa  de  justificación  tendrá  elementos objetivos  y  subjetivos,  estando  estos  compuestos  por  la  voluntad  final  del  sujeto  de actuar amparado en una de esas causas.</a:t>
            </a:r>
          </a:p>
        </p:txBody>
      </p:sp>
    </p:spTree>
    <p:extLst>
      <p:ext uri="{BB962C8B-B14F-4D97-AF65-F5344CB8AC3E}">
        <p14:creationId xmlns:p14="http://schemas.microsoft.com/office/powerpoint/2010/main" val="2442255619"/>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3336961" y="1662545"/>
            <a:ext cx="8288982" cy="3740727"/>
          </a:xfrm>
          <a:prstGeom prst="roundRect">
            <a:avLst/>
          </a:prstGeom>
          <a:solidFill>
            <a:srgbClr val="475C3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Asimismo, un sector de la moderna doctrina penal  reconoce  también  que  las  causas  de  justificación  cuentan  con  un  elemento subjetivo,  consistente  en  el  conocimiento  por  parte  del  sujeto  de  que  está  actuando justificadamente. Finalmente, se ha llegado a proponer que en adición al conocimiento de  la  actuación  justificada,  se  agregue  al  elemento  subjetivo  un  ánimo  específico  o voluntad  de  cumplir  la  actuación  justificante;  por  ejemplo,  el animus  </a:t>
            </a:r>
            <a:r>
              <a:rPr lang="es-MX" sz="2400" dirty="0" err="1">
                <a:effectLst>
                  <a:outerShdw blurRad="38100" dist="38100" dir="2700000" algn="tl">
                    <a:srgbClr val="000000">
                      <a:alpha val="43137"/>
                    </a:srgbClr>
                  </a:outerShdw>
                </a:effectLst>
              </a:rPr>
              <a:t>defensionis</a:t>
            </a:r>
            <a:r>
              <a:rPr lang="es-MX" sz="2400" dirty="0">
                <a:effectLst>
                  <a:outerShdw blurRad="38100" dist="38100" dir="2700000" algn="tl">
                    <a:srgbClr val="000000">
                      <a:alpha val="43137"/>
                    </a:srgbClr>
                  </a:outerShdw>
                </a:effectLst>
              </a:rPr>
              <a:t>  o </a:t>
            </a:r>
            <a:r>
              <a:rPr lang="es-MX" sz="2400" dirty="0" err="1">
                <a:effectLst>
                  <a:outerShdw blurRad="38100" dist="38100" dir="2700000" algn="tl">
                    <a:srgbClr val="000000">
                      <a:alpha val="43137"/>
                    </a:srgbClr>
                  </a:outerShdw>
                </a:effectLst>
              </a:rPr>
              <a:t>defendendi</a:t>
            </a:r>
            <a:r>
              <a:rPr lang="es-MX" sz="2400" dirty="0">
                <a:effectLst>
                  <a:outerShdw blurRad="38100" dist="38100" dir="2700000" algn="tl">
                    <a:srgbClr val="000000">
                      <a:alpha val="43137"/>
                    </a:srgbClr>
                  </a:outerShdw>
                </a:effectLst>
              </a:rPr>
              <a:t> en la legítima defensa.</a:t>
            </a:r>
          </a:p>
        </p:txBody>
      </p:sp>
      <p:sp>
        <p:nvSpPr>
          <p:cNvPr id="4" name="3 Rectángulo redondeado"/>
          <p:cNvSpPr/>
          <p:nvPr/>
        </p:nvSpPr>
        <p:spPr>
          <a:xfrm>
            <a:off x="675375" y="2381009"/>
            <a:ext cx="2257830" cy="2012861"/>
          </a:xfrm>
          <a:prstGeom prst="round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333226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432313" y="1603513"/>
            <a:ext cx="8274583" cy="4401205"/>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s-PE" sz="2800" dirty="0"/>
              <a:t>La Teoría del delito es el instrumento conceptual que permite aclarar todas las cuestiones referentes al hecho punible. Sirve de garantía al definir los presupuestos que permiten calificar un hecho como delito o falta. La teoría del delito es obra de la doctrina jurídico penal y constituye la manifestación mas característica y elaborada de la dogmática del Derecho penal. Esta tiene como objetivo teórico mas elevado la búsqueda de los principios básicos del Derecho Penal positivo y su articulación en un sistema único</a:t>
            </a:r>
          </a:p>
        </p:txBody>
      </p:sp>
      <p:sp>
        <p:nvSpPr>
          <p:cNvPr id="3" name="Abrir llave 2"/>
          <p:cNvSpPr/>
          <p:nvPr/>
        </p:nvSpPr>
        <p:spPr>
          <a:xfrm>
            <a:off x="2932727" y="1351722"/>
            <a:ext cx="499586" cy="492028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4" name="Elipse 3"/>
          <p:cNvSpPr/>
          <p:nvPr/>
        </p:nvSpPr>
        <p:spPr>
          <a:xfrm>
            <a:off x="328411" y="2690097"/>
            <a:ext cx="2228045" cy="172576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a:t>EL DELITO</a:t>
            </a: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54" y="5024152"/>
            <a:ext cx="2049483" cy="1247859"/>
          </a:xfrm>
          <a:prstGeom prst="rect">
            <a:avLst/>
          </a:prstGeom>
        </p:spPr>
      </p:pic>
    </p:spTree>
    <p:extLst>
      <p:ext uri="{BB962C8B-B14F-4D97-AF65-F5344CB8AC3E}">
        <p14:creationId xmlns:p14="http://schemas.microsoft.com/office/powerpoint/2010/main" val="31593883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redondeado"/>
          <p:cNvSpPr/>
          <p:nvPr/>
        </p:nvSpPr>
        <p:spPr>
          <a:xfrm>
            <a:off x="1211283" y="1615043"/>
            <a:ext cx="9797143" cy="3740727"/>
          </a:xfrm>
          <a:prstGeom prst="roundRect">
            <a:avLst/>
          </a:prstGeom>
          <a:solidFill>
            <a:schemeClr val="accent1">
              <a:lumMod val="1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just"/>
            <a:r>
              <a:rPr lang="es-MX" sz="2400" dirty="0">
                <a:effectLst>
                  <a:outerShdw blurRad="38100" dist="38100" dir="2700000" algn="tl">
                    <a:srgbClr val="000000">
                      <a:alpha val="43137"/>
                    </a:srgbClr>
                  </a:outerShdw>
                </a:effectLst>
              </a:rPr>
              <a:t>Por otro lado, existen posiciones doctrinarias que rechazan los elementos subjetivos en las causas de justificación, aunque no siempre bajo el mismo sustento. Desde un punto de vista de la teoría causal de la acción, el juicio sobre la antijuridicidad sólo podrá referirse  al  acontecimiento  externo,  y  éste  quedará  justificado  cuando  aparezca objetivamente adecuado a una causal de justificación, razón por la que las causas de justificación  carecen  de  todo  elemento  subjetivo.  De  distinta  forma,  se  rechaza también la inclusión de ánimos específicos en las causas de justificación, salvo en caso que la ley lo exija. </a:t>
            </a:r>
          </a:p>
        </p:txBody>
      </p:sp>
    </p:spTree>
    <p:extLst>
      <p:ext uri="{BB962C8B-B14F-4D97-AF65-F5344CB8AC3E}">
        <p14:creationId xmlns:p14="http://schemas.microsoft.com/office/powerpoint/2010/main" val="377382117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redondeado"/>
          <p:cNvSpPr/>
          <p:nvPr/>
        </p:nvSpPr>
        <p:spPr>
          <a:xfrm>
            <a:off x="1068778" y="1662541"/>
            <a:ext cx="9975273" cy="3479474"/>
          </a:xfrm>
          <a:prstGeom prst="roundRect">
            <a:avLst/>
          </a:prstGeom>
          <a:solidFill>
            <a:schemeClr val="accent2">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sz="2400" b="1" i="1" u="sng" dirty="0">
                <a:effectLst>
                  <a:outerShdw blurRad="38100" dist="38100" dir="2700000" algn="tl">
                    <a:srgbClr val="000000">
                      <a:alpha val="43137"/>
                    </a:srgbClr>
                  </a:outerShdw>
                </a:effectLst>
              </a:rPr>
              <a:t>CAUSAS DE JUSTIFICACION EN EL CODIGO PENAL PERUANO</a:t>
            </a:r>
            <a:r>
              <a:rPr lang="es-MX" sz="2000" b="1" i="1" u="sng" dirty="0">
                <a:effectLst>
                  <a:outerShdw blurRad="38100" dist="38100" dir="2700000" algn="tl">
                    <a:srgbClr val="000000">
                      <a:alpha val="43137"/>
                    </a:srgbClr>
                  </a:outerShdw>
                </a:effectLst>
              </a:rPr>
              <a:t> </a:t>
            </a:r>
          </a:p>
          <a:p>
            <a:pPr algn="just"/>
            <a:r>
              <a:rPr lang="es-MX" sz="2000" b="1" dirty="0">
                <a:effectLst>
                  <a:outerShdw blurRad="38100" dist="38100" dir="2700000" algn="tl">
                    <a:srgbClr val="000000">
                      <a:alpha val="43137"/>
                    </a:srgbClr>
                  </a:outerShdw>
                </a:effectLst>
              </a:rPr>
              <a:t>Para conocer estrictamente que son las causas de justificación, es necesario tener previo conocimiento sobre la teoría del delito, específicamente de uno de sus elementos “LA ANTIJURICIDAD” entendiéndose a esta como todo acto realizado por el hombre, que se encuentra proscrito por la ley y que viola o lesiona un bien jurídico penal, por lo tanto contrario a derecho. Entendido este elemento del delito nos atrevemos afirmar que las causas de justificación son normas permisivas que atienden a específicas y excepcionales circunstancias que tienen la capacidad de eliminar la antijuricidad del comportamiento lesivo de bienes jurídicos, toda vez que la realización de un tipo penal no señala, necesariamente, que ésta sea contraria a derecho o antijurídica. </a:t>
            </a:r>
          </a:p>
        </p:txBody>
      </p:sp>
    </p:spTree>
    <p:extLst>
      <p:ext uri="{BB962C8B-B14F-4D97-AF65-F5344CB8AC3E}">
        <p14:creationId xmlns:p14="http://schemas.microsoft.com/office/powerpoint/2010/main" val="122353639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Imagen 1"/>
          <p:cNvPicPr>
            <a:picLocks noChangeAspect="1" noChangeArrowheads="1"/>
          </p:cNvPicPr>
          <p:nvPr/>
        </p:nvPicPr>
        <p:blipFill>
          <a:blip r:embed="rId2">
            <a:extLst>
              <a:ext uri="{28A0092B-C50C-407E-A947-70E740481C1C}">
                <a14:useLocalDpi xmlns:a14="http://schemas.microsoft.com/office/drawing/2010/main" val="0"/>
              </a:ext>
            </a:extLst>
          </a:blip>
          <a:srcRect l="27470" t="41068" r="10866" b="17845"/>
          <a:stretch>
            <a:fillRect/>
          </a:stretch>
        </p:blipFill>
        <p:spPr bwMode="auto">
          <a:xfrm>
            <a:off x="950026" y="1721924"/>
            <a:ext cx="7089569" cy="3408216"/>
          </a:xfrm>
          <a:prstGeom prst="rect">
            <a:avLst/>
          </a:prstGeom>
          <a:solidFill>
            <a:schemeClr val="accent5">
              <a:lumMod val="50000"/>
            </a:schemeClr>
          </a:solidFill>
          <a:ln w="57150">
            <a:solidFill>
              <a:schemeClr val="accent3">
                <a:lumMod val="50000"/>
              </a:schemeClr>
            </a:solidFill>
            <a:miter lim="800000"/>
            <a:headEnd/>
            <a:tailEnd/>
          </a:ln>
        </p:spPr>
      </p:pic>
      <p:sp>
        <p:nvSpPr>
          <p:cNvPr id="9" name="8 Rectángulo redondeado"/>
          <p:cNvSpPr/>
          <p:nvPr/>
        </p:nvSpPr>
        <p:spPr>
          <a:xfrm>
            <a:off x="8477464" y="2205846"/>
            <a:ext cx="2720968" cy="2440372"/>
          </a:xfrm>
          <a:prstGeom prst="round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5210719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968831" y="1353789"/>
            <a:ext cx="8835242" cy="2173183"/>
          </a:xfrm>
          <a:prstGeom prst="roundRect">
            <a:avLst/>
          </a:prstGeom>
          <a:solidFill>
            <a:srgbClr val="475C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sz="2000" dirty="0"/>
              <a:t>Es un supuesto en el que se levanta al antijuricidad a la conducta</a:t>
            </a:r>
          </a:p>
          <a:p>
            <a:pPr algn="just"/>
            <a:r>
              <a:rPr lang="es-MX" sz="2000" b="1" i="1" dirty="0">
                <a:effectLst>
                  <a:outerShdw blurRad="38100" dist="38100" dir="2700000" algn="tl">
                    <a:srgbClr val="000000">
                      <a:alpha val="43137"/>
                    </a:srgbClr>
                  </a:outerShdw>
                </a:effectLst>
              </a:rPr>
              <a:t>    </a:t>
            </a:r>
            <a:r>
              <a:rPr lang="es-MX" sz="2000" b="1" i="1" u="sng" dirty="0">
                <a:effectLst>
                  <a:outerShdw blurRad="38100" dist="38100" dir="2700000" algn="tl">
                    <a:srgbClr val="000000">
                      <a:alpha val="43137"/>
                    </a:srgbClr>
                  </a:outerShdw>
                </a:effectLst>
              </a:rPr>
              <a:t>Primer requisito</a:t>
            </a:r>
            <a:r>
              <a:rPr lang="es-MX" sz="2000" dirty="0"/>
              <a:t>: que la persona que alegue la legítima defensa debe ser objeto de una agresión</a:t>
            </a:r>
          </a:p>
          <a:p>
            <a:pPr algn="just"/>
            <a:r>
              <a:rPr lang="es-MX" sz="2000" dirty="0"/>
              <a:t>La agresión ilegítima lleva a que a la persona víctima el ordenamiento jurídico le autorice que pueda repeler o impedir siempre y cuando el sujeto emplee un medio racional, el cual debe establecerse en cada caso en concreto. </a:t>
            </a:r>
          </a:p>
        </p:txBody>
      </p:sp>
      <p:sp>
        <p:nvSpPr>
          <p:cNvPr id="7" name="6 Elipse"/>
          <p:cNvSpPr/>
          <p:nvPr/>
        </p:nvSpPr>
        <p:spPr>
          <a:xfrm>
            <a:off x="583858" y="1896296"/>
            <a:ext cx="2028714" cy="1088167"/>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Legítima defensa:</a:t>
            </a:r>
          </a:p>
        </p:txBody>
      </p:sp>
      <p:sp>
        <p:nvSpPr>
          <p:cNvPr id="6" name="5 Rectángulo redondeado"/>
          <p:cNvSpPr/>
          <p:nvPr/>
        </p:nvSpPr>
        <p:spPr>
          <a:xfrm>
            <a:off x="318655" y="3705102"/>
            <a:ext cx="11485418" cy="138941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sz="2000" b="1" i="1" u="sng" dirty="0">
                <a:effectLst>
                  <a:outerShdw blurRad="38100" dist="38100" dir="2700000" algn="tl">
                    <a:srgbClr val="000000">
                      <a:alpha val="43137"/>
                    </a:srgbClr>
                  </a:outerShdw>
                </a:effectLst>
              </a:rPr>
              <a:t>Segundo requisito</a:t>
            </a:r>
            <a:r>
              <a:rPr lang="es-MX" sz="2000" dirty="0"/>
              <a:t>: se permite repeler o impedir la agresión. Si el medio en ese caso era el adecuado para repeler o impedir la agresión. En el momento en que la persona actúa bajo la legítima defensa se le debe estar vulnerando o poniendo en riesgo su bien jurídico protegido</a:t>
            </a:r>
          </a:p>
        </p:txBody>
      </p:sp>
    </p:spTree>
    <p:extLst>
      <p:ext uri="{BB962C8B-B14F-4D97-AF65-F5344CB8AC3E}">
        <p14:creationId xmlns:p14="http://schemas.microsoft.com/office/powerpoint/2010/main" val="323884803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18655" y="1508166"/>
            <a:ext cx="11644746" cy="878773"/>
          </a:xfrm>
          <a:prstGeom prst="roundRect">
            <a:avLst/>
          </a:prstGeom>
          <a:solidFill>
            <a:srgbClr val="475C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sz="2000" dirty="0"/>
              <a:t>La conducta de la legítima defensa debe realizarse en el preciso momento en que está sucediendo la agresión, si ya cesó la agresión, entonces no se enmarca en la legítima defensa</a:t>
            </a:r>
          </a:p>
        </p:txBody>
      </p:sp>
      <p:sp>
        <p:nvSpPr>
          <p:cNvPr id="6" name="5 Rectángulo redondeado"/>
          <p:cNvSpPr/>
          <p:nvPr/>
        </p:nvSpPr>
        <p:spPr>
          <a:xfrm>
            <a:off x="398319" y="2719450"/>
            <a:ext cx="11485418" cy="247006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sz="2000" b="1" i="1" u="sng" dirty="0">
                <a:effectLst>
                  <a:outerShdw blurRad="38100" dist="38100" dir="2700000" algn="tl">
                    <a:srgbClr val="000000">
                      <a:alpha val="43137"/>
                    </a:srgbClr>
                  </a:outerShdw>
                </a:effectLst>
              </a:rPr>
              <a:t>Tercer requisito: </a:t>
            </a:r>
            <a:r>
              <a:rPr lang="es-MX" sz="2000" dirty="0"/>
              <a:t>el sujeto que alega la legítima defensa no tiene que haber provocado la agresión. El supuesto de la legítima defensa es que no se provoque la agresión.</a:t>
            </a:r>
          </a:p>
          <a:p>
            <a:pPr marL="342900" indent="-342900" algn="just">
              <a:buFont typeface="Arial" panose="020B0604020202020204" pitchFamily="34" charset="0"/>
              <a:buChar char="•"/>
            </a:pPr>
            <a:r>
              <a:rPr lang="es-MX" sz="2000" dirty="0"/>
              <a:t>Si concurren los tres requisitos, como lo mencionamos previamente, se trata de una justificación perfecta y en este caso no habrá sanción penal</a:t>
            </a:r>
          </a:p>
          <a:p>
            <a:pPr marL="342900" indent="-342900" algn="just">
              <a:buFont typeface="Arial" panose="020B0604020202020204" pitchFamily="34" charset="0"/>
              <a:buChar char="•"/>
            </a:pPr>
            <a:r>
              <a:rPr lang="es-MX" sz="2000" dirty="0"/>
              <a:t>Cuando no concurre alguno de estos requisitos, o solo concurren dos se trata de una justificación imperfecta, en este caso sólo servirá para atenuar la pena. se le sancionará con una pena atenuada</a:t>
            </a:r>
          </a:p>
        </p:txBody>
      </p:sp>
    </p:spTree>
    <p:extLst>
      <p:ext uri="{BB962C8B-B14F-4D97-AF65-F5344CB8AC3E}">
        <p14:creationId xmlns:p14="http://schemas.microsoft.com/office/powerpoint/2010/main" val="359607754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968831" y="1353789"/>
            <a:ext cx="8835242" cy="3253837"/>
          </a:xfrm>
          <a:prstGeom prst="roundRect">
            <a:avLst/>
          </a:prstGeom>
          <a:solidFill>
            <a:srgbClr val="475C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sz="2000" dirty="0"/>
              <a:t>Se requiere un presupuesto sin el cual no puede haber estado de necesidad justificante: que exista un conflicto de bienes jurídicos. Esto es indispensable. Debido a este conflicto, la persona no puede salvar ambos bienes jurídicos. Este conflicto debe presentarse entre bienes jurídicos desiguales o de distinto valor. El estado de necesidad justificante no se puede alegar si los bienes jurídicos son del mismo valor. Si se da ese conflicto, entonces se puede sacrificar el bien jurídico de menor valor siempre y cuando  sea el medio adecuado para salvar el bien jurídico de mayor valor. La conducta típica, entonces, queda justificada por un objetivo de salvaguardar un bien jurídico de mayor valor</a:t>
            </a:r>
          </a:p>
        </p:txBody>
      </p:sp>
      <p:sp>
        <p:nvSpPr>
          <p:cNvPr id="7" name="6 Elipse"/>
          <p:cNvSpPr/>
          <p:nvPr/>
        </p:nvSpPr>
        <p:spPr>
          <a:xfrm>
            <a:off x="413658" y="2212870"/>
            <a:ext cx="2293917" cy="1535673"/>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Estado de necesidad justificante</a:t>
            </a:r>
          </a:p>
        </p:txBody>
      </p:sp>
      <p:sp>
        <p:nvSpPr>
          <p:cNvPr id="6" name="5 Rectángulo redondeado"/>
          <p:cNvSpPr/>
          <p:nvPr/>
        </p:nvSpPr>
        <p:spPr>
          <a:xfrm>
            <a:off x="318655" y="4714502"/>
            <a:ext cx="11485418" cy="80752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sz="2000" dirty="0"/>
              <a:t>Si el que lesiona el bien jurídico protegido es un tercero, también se dice que está bajo un estado de necesidad.</a:t>
            </a:r>
          </a:p>
        </p:txBody>
      </p:sp>
    </p:spTree>
    <p:extLst>
      <p:ext uri="{BB962C8B-B14F-4D97-AF65-F5344CB8AC3E}">
        <p14:creationId xmlns:p14="http://schemas.microsoft.com/office/powerpoint/2010/main" val="45118580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968831" y="1353789"/>
            <a:ext cx="8835242" cy="2980705"/>
          </a:xfrm>
          <a:prstGeom prst="roundRect">
            <a:avLst/>
          </a:prstGeom>
          <a:solidFill>
            <a:srgbClr val="475C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sz="2000" dirty="0"/>
              <a:t>En este caso podemos encontrar los supuestos en los que la conducta típica queda justificada debido a un mandato legal, a un deber que cumplir o el ejercicio de un derecho. La flagrancia, por ejemplo, permite que lo que sería típicamente un secuestro quede justificado porque la ley le autoriza al policía detener a alguien en caso de flagrancia.</a:t>
            </a:r>
          </a:p>
          <a:p>
            <a:pPr marL="342900" indent="-342900" algn="just">
              <a:buFont typeface="Arial" panose="020B0604020202020204" pitchFamily="34" charset="0"/>
              <a:buChar char="•"/>
            </a:pPr>
            <a:r>
              <a:rPr lang="es-MX" sz="2000" dirty="0"/>
              <a:t>También es el caso del arresto ciudadano, pues la ley le autoriza a las personas a detener o arrestar a alguien. Entonces, se actúa concretamente conforme a una ley, la cual autoriza una conducta que típicamente es o puede ser un delito.</a:t>
            </a:r>
          </a:p>
        </p:txBody>
      </p:sp>
      <p:sp>
        <p:nvSpPr>
          <p:cNvPr id="7" name="6 Elipse"/>
          <p:cNvSpPr/>
          <p:nvPr/>
        </p:nvSpPr>
        <p:spPr>
          <a:xfrm>
            <a:off x="166256" y="1514105"/>
            <a:ext cx="2660072" cy="2660071"/>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Obrar por disposición de la ley, en cumplimiento de un deber o en ejercicio legítimo de un derecho, oficio o cargo</a:t>
            </a:r>
          </a:p>
        </p:txBody>
      </p:sp>
      <p:sp>
        <p:nvSpPr>
          <p:cNvPr id="6" name="5 Rectángulo redondeado"/>
          <p:cNvSpPr/>
          <p:nvPr/>
        </p:nvSpPr>
        <p:spPr>
          <a:xfrm>
            <a:off x="318655" y="4512624"/>
            <a:ext cx="11485418" cy="100940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sz="2000" dirty="0"/>
              <a:t>Cumplimiento del deber de las fuerzas armadas y de la policía nacional del Perú → El personal de las FFAA y de la PNP que, en cumplimiento de su deber y en uso de sus armas u otro medio de defensa, cause lesiones o muerte.</a:t>
            </a:r>
          </a:p>
        </p:txBody>
      </p:sp>
    </p:spTree>
    <p:extLst>
      <p:ext uri="{BB962C8B-B14F-4D97-AF65-F5344CB8AC3E}">
        <p14:creationId xmlns:p14="http://schemas.microsoft.com/office/powerpoint/2010/main" val="3108071117"/>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434441" y="1389415"/>
            <a:ext cx="9615055" cy="2458191"/>
          </a:xfrm>
          <a:prstGeom prst="roundRect">
            <a:avLst/>
          </a:prstGeom>
          <a:solidFill>
            <a:srgbClr val="475C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Esta causa de justificación sólo puede ser alegada en el ámbito del Derecho Público. Sólo se puede alegar en este ámbito, no se puede alegar en los casos de derecho privado. Necesariamente debe haber funcionarios públicos involucrados. El supuesto es que debe haber una relación de jerarquía. Uno que tiene un mayor nivel dentro de la administración pública respecto de un con un menor nivel. El superior le da una orden al inferior, cuando un superior hace esto se entiende que es una orden de naturaleza obligatoria. Se trata de una obligatoriedad tan estricta que si el inferior no cumple con la orden del superior, este puede iniciarle un proceso sancionatorio administrativo. </a:t>
            </a:r>
          </a:p>
        </p:txBody>
      </p:sp>
      <p:sp>
        <p:nvSpPr>
          <p:cNvPr id="7" name="6 Elipse"/>
          <p:cNvSpPr/>
          <p:nvPr/>
        </p:nvSpPr>
        <p:spPr>
          <a:xfrm>
            <a:off x="199902" y="1660592"/>
            <a:ext cx="2115786" cy="1915836"/>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t>Obediencia jerárquica u obediencia debida</a:t>
            </a:r>
          </a:p>
        </p:txBody>
      </p:sp>
      <p:sp>
        <p:nvSpPr>
          <p:cNvPr id="6" name="5 Rectángulo redondeado"/>
          <p:cNvSpPr/>
          <p:nvPr/>
        </p:nvSpPr>
        <p:spPr>
          <a:xfrm>
            <a:off x="283030" y="3910891"/>
            <a:ext cx="11766466" cy="167840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dirty="0"/>
              <a:t>En tal sentido, el inferior no está libre de decidir si cumplir o no. Sin embargo, si la orden constituye una conducta típica, el inferior podrá alegar o justificar dicha conducta bajo la obediencia jerárquica o debida. En tal sentido, si el inferior comete una conducta típica o delito, esta puede quedar justificada por la obediencia jerárquica o debida. No obstante lo anterior, si la orden dada por el superior es manifiestamente ilegal, el inferior no puede acogerse a la obediencia jerárquica o debida para justificarse.</a:t>
            </a:r>
          </a:p>
        </p:txBody>
      </p:sp>
    </p:spTree>
    <p:extLst>
      <p:ext uri="{BB962C8B-B14F-4D97-AF65-F5344CB8AC3E}">
        <p14:creationId xmlns:p14="http://schemas.microsoft.com/office/powerpoint/2010/main" val="426655981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968831" y="1353790"/>
            <a:ext cx="8835242" cy="2097868"/>
          </a:xfrm>
          <a:prstGeom prst="roundRect">
            <a:avLst/>
          </a:prstGeom>
          <a:solidFill>
            <a:srgbClr val="475C3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MX" dirty="0"/>
              <a:t>Se trata del supuesto en el que el sujeto pasivo da el consentimiento para que se le lesione el bien jurídico protegido, pero este bien jurídico debe ser disponible, no indisponible. Los bienes jurídicos indisponibles no pueden ser vulnerados bajo consentimiento. El honor es un bien jurídico disponible, al igual que el patrimonio. Asimismo, el consentimiento debe ser expreso, es decir debe quedar clara la voluntad del sujeto pasivo respecto de la conducta típica que estaría realizando el sujeto activo. </a:t>
            </a:r>
          </a:p>
        </p:txBody>
      </p:sp>
      <p:sp>
        <p:nvSpPr>
          <p:cNvPr id="7" name="6 Elipse"/>
          <p:cNvSpPr/>
          <p:nvPr/>
        </p:nvSpPr>
        <p:spPr>
          <a:xfrm>
            <a:off x="128650" y="1745674"/>
            <a:ext cx="2745179" cy="1314100"/>
          </a:xfrm>
          <a:prstGeom prst="ellipse">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t>Consentimiento</a:t>
            </a:r>
          </a:p>
        </p:txBody>
      </p:sp>
      <p:sp>
        <p:nvSpPr>
          <p:cNvPr id="6" name="5 Rectángulo redondeado"/>
          <p:cNvSpPr/>
          <p:nvPr/>
        </p:nvSpPr>
        <p:spPr>
          <a:xfrm>
            <a:off x="318655" y="3705102"/>
            <a:ext cx="11485418" cy="1793173"/>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Arial" panose="020B0604020202020204" pitchFamily="34" charset="0"/>
              <a:buChar char="•"/>
            </a:pPr>
            <a:r>
              <a:rPr lang="es-MX" dirty="0"/>
              <a:t>Ahora bien, el consentimiento elimina la conducta típica, entonces se dice que más que una causa de justificación es una causa de atipicidad.</a:t>
            </a:r>
          </a:p>
          <a:p>
            <a:pPr marL="342900" indent="-342900" algn="just">
              <a:buFont typeface="Arial" panose="020B0604020202020204" pitchFamily="34" charset="0"/>
              <a:buChar char="•"/>
            </a:pPr>
            <a:r>
              <a:rPr lang="es-MX" dirty="0"/>
              <a:t>En conclusión, si bien las conductas típicas son usualmente antijurídicas y rechazadas por el ordenamiento, existen supuestos en los que el ordenamiento permite dichas conductas típicas en razón de las circunstancias del caso en concreto. En tal sentido, no toda conducta típica es antijurídica, es decir existen conductas típicas que son permitidas y aceptadas por el ordenamiento jurídico y no ameritan sanción penal.</a:t>
            </a:r>
          </a:p>
        </p:txBody>
      </p:sp>
    </p:spTree>
    <p:extLst>
      <p:ext uri="{BB962C8B-B14F-4D97-AF65-F5344CB8AC3E}">
        <p14:creationId xmlns:p14="http://schemas.microsoft.com/office/powerpoint/2010/main" val="3551965716"/>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691691" y="2644170"/>
            <a:ext cx="9495693" cy="1569660"/>
          </a:xfrm>
          <a:prstGeom prst="rect">
            <a:avLst/>
          </a:prstGeom>
          <a:solidFill>
            <a:schemeClr val="accent5">
              <a:lumMod val="50000"/>
            </a:schemeClr>
          </a:solidFill>
        </p:spPr>
        <p:style>
          <a:lnRef idx="3">
            <a:schemeClr val="lt1"/>
          </a:lnRef>
          <a:fillRef idx="1">
            <a:schemeClr val="accent3"/>
          </a:fillRef>
          <a:effectRef idx="1">
            <a:schemeClr val="accent3"/>
          </a:effectRef>
          <a:fontRef idx="minor">
            <a:schemeClr val="lt1"/>
          </a:fontRef>
        </p:style>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s-ES" sz="4800" b="1" cap="none" spc="0" dirty="0">
                <a:ln>
                  <a:prstDash val="solid"/>
                </a:ln>
                <a:solidFill>
                  <a:schemeClr val="bg1"/>
                </a:solidFill>
                <a:effectLst>
                  <a:outerShdw blurRad="88000" dist="50800" dir="5040000" algn="tl">
                    <a:schemeClr val="accent4">
                      <a:tint val="80000"/>
                      <a:satMod val="250000"/>
                      <a:alpha val="45000"/>
                    </a:schemeClr>
                  </a:outerShdw>
                </a:effectLst>
              </a:rPr>
              <a:t>CULPABILIDAD</a:t>
            </a:r>
            <a:r>
              <a:rPr lang="es-ES" sz="4800" b="1" dirty="0">
                <a:ln>
                  <a:prstDash val="solid"/>
                </a:ln>
                <a:solidFill>
                  <a:schemeClr val="bg1"/>
                </a:solidFill>
                <a:effectLst>
                  <a:outerShdw blurRad="88000" dist="50800" dir="5040000" algn="tl">
                    <a:schemeClr val="accent4">
                      <a:tint val="80000"/>
                      <a:satMod val="250000"/>
                      <a:alpha val="45000"/>
                    </a:schemeClr>
                  </a:outerShdw>
                </a:effectLst>
              </a:rPr>
              <a:t> – CAUSAS DE EXCULPACIÓNE</a:t>
            </a:r>
            <a:endParaRPr lang="es-ES" sz="4800" b="1" cap="none" spc="0" dirty="0">
              <a:ln>
                <a:prstDash val="solid"/>
              </a:ln>
              <a:solidFill>
                <a:schemeClr val="bg1"/>
              </a:soli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196806428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2272642" y="1679444"/>
            <a:ext cx="7875910" cy="113690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3200" b="1" spc="-1" dirty="0">
                <a:solidFill>
                  <a:srgbClr val="FF0000"/>
                </a:solidFill>
                <a:latin typeface="Arial"/>
                <a:ea typeface="DejaVu Sans"/>
              </a:rPr>
              <a:t>ETAPAS DEL NUEVO PROCESO PENAL </a:t>
            </a:r>
            <a:endParaRPr lang="es-ES" sz="3200" spc="-1" dirty="0">
              <a:latin typeface="Arial"/>
            </a:endParaRPr>
          </a:p>
        </p:txBody>
      </p:sp>
      <p:sp>
        <p:nvSpPr>
          <p:cNvPr id="135" name="CustomShape 2"/>
          <p:cNvSpPr/>
          <p:nvPr/>
        </p:nvSpPr>
        <p:spPr>
          <a:xfrm>
            <a:off x="2306868" y="2839145"/>
            <a:ext cx="2597571" cy="890427"/>
          </a:xfrm>
          <a:prstGeom prst="roundRect">
            <a:avLst>
              <a:gd name="adj" fmla="val 16667"/>
            </a:avLst>
          </a:prstGeom>
          <a:solidFill>
            <a:srgbClr val="B7DEE4"/>
          </a:solidFill>
          <a:ln>
            <a:solidFill>
              <a:srgbClr val="53B3BE"/>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1350" spc="-1">
                <a:solidFill>
                  <a:srgbClr val="000000"/>
                </a:solidFill>
                <a:latin typeface="Corbel"/>
                <a:ea typeface="DejaVu Sans"/>
              </a:rPr>
              <a:t>ETAPA INV. PREPARATORIA </a:t>
            </a:r>
            <a:endParaRPr lang="es-ES" sz="1350" spc="-1">
              <a:latin typeface="Arial"/>
            </a:endParaRPr>
          </a:p>
        </p:txBody>
      </p:sp>
      <p:sp>
        <p:nvSpPr>
          <p:cNvPr id="136" name="CustomShape 3"/>
          <p:cNvSpPr/>
          <p:nvPr/>
        </p:nvSpPr>
        <p:spPr>
          <a:xfrm>
            <a:off x="2272642" y="4310525"/>
            <a:ext cx="2410832" cy="774453"/>
          </a:xfrm>
          <a:prstGeom prst="roundRect">
            <a:avLst>
              <a:gd name="adj" fmla="val 16667"/>
            </a:avLst>
          </a:prstGeom>
          <a:ln>
            <a:noFill/>
          </a:ln>
          <a:effectLst>
            <a:outerShdw blurRad="38100" dist="25560" dir="5400000" rotWithShape="0">
              <a:srgbClr val="000000">
                <a:alpha val="45000"/>
              </a:srgbClr>
            </a:outerShdw>
          </a:effectLst>
        </p:spPr>
        <p:style>
          <a:lnRef idx="0">
            <a:schemeClr val="accent4"/>
          </a:lnRef>
          <a:fillRef idx="3">
            <a:schemeClr val="accent4"/>
          </a:fillRef>
          <a:effectRef idx="3">
            <a:schemeClr val="accent4"/>
          </a:effectRef>
          <a:fontRef idx="minor"/>
        </p:style>
        <p:txBody>
          <a:bodyPr lIns="90000" tIns="45000" rIns="90000" bIns="45000" anchor="ctr"/>
          <a:lstStyle/>
          <a:p>
            <a:pPr algn="ctr">
              <a:lnSpc>
                <a:spcPct val="100000"/>
              </a:lnSpc>
            </a:pPr>
            <a:r>
              <a:rPr lang="es-ES" sz="1350" spc="-1">
                <a:solidFill>
                  <a:srgbClr val="FFFFFF"/>
                </a:solidFill>
                <a:latin typeface="Corbel"/>
                <a:ea typeface="DejaVu Sans"/>
              </a:rPr>
              <a:t>ETAPA INTERMEDIA </a:t>
            </a:r>
            <a:endParaRPr lang="es-ES" sz="1350" spc="-1">
              <a:latin typeface="Arial"/>
            </a:endParaRPr>
          </a:p>
        </p:txBody>
      </p:sp>
      <p:sp>
        <p:nvSpPr>
          <p:cNvPr id="137" name="CustomShape 4"/>
          <p:cNvSpPr/>
          <p:nvPr/>
        </p:nvSpPr>
        <p:spPr>
          <a:xfrm>
            <a:off x="2306868" y="5432797"/>
            <a:ext cx="2342380" cy="842561"/>
          </a:xfrm>
          <a:prstGeom prst="roundRect">
            <a:avLst>
              <a:gd name="adj" fmla="val 16667"/>
            </a:avLst>
          </a:prstGeom>
          <a:ln>
            <a:noFill/>
          </a:ln>
          <a:effectLst>
            <a:outerShdw blurRad="38100" dist="25560" dir="5400000" rotWithShape="0">
              <a:srgbClr val="000000">
                <a:alpha val="45000"/>
              </a:srgbClr>
            </a:outerShdw>
          </a:effectLst>
        </p:spPr>
        <p:style>
          <a:lnRef idx="0">
            <a:schemeClr val="accent5"/>
          </a:lnRef>
          <a:fillRef idx="3">
            <a:schemeClr val="accent5"/>
          </a:fillRef>
          <a:effectRef idx="3">
            <a:schemeClr val="accent5"/>
          </a:effectRef>
          <a:fontRef idx="minor"/>
        </p:style>
        <p:txBody>
          <a:bodyPr lIns="90000" tIns="45000" rIns="90000" bIns="45000" anchor="ctr"/>
          <a:lstStyle/>
          <a:p>
            <a:pPr algn="ctr">
              <a:lnSpc>
                <a:spcPct val="100000"/>
              </a:lnSpc>
            </a:pPr>
            <a:r>
              <a:rPr lang="es-ES" sz="1350" spc="-1">
                <a:solidFill>
                  <a:srgbClr val="FFFFFF"/>
                </a:solidFill>
                <a:latin typeface="Corbel"/>
                <a:ea typeface="DejaVu Sans"/>
              </a:rPr>
              <a:t>JUICIO ORAL </a:t>
            </a:r>
            <a:endParaRPr lang="es-ES" sz="1350" spc="-1">
              <a:latin typeface="Arial"/>
            </a:endParaRPr>
          </a:p>
        </p:txBody>
      </p:sp>
      <p:sp>
        <p:nvSpPr>
          <p:cNvPr id="138" name="CustomShape 5"/>
          <p:cNvSpPr/>
          <p:nvPr/>
        </p:nvSpPr>
        <p:spPr>
          <a:xfrm>
            <a:off x="4997015" y="3112758"/>
            <a:ext cx="333274" cy="381195"/>
          </a:xfrm>
          <a:prstGeom prst="rightArrow">
            <a:avLst>
              <a:gd name="adj1" fmla="val 50000"/>
              <a:gd name="adj2" fmla="val 50000"/>
            </a:avLst>
          </a:prstGeom>
          <a:ln>
            <a:solidFill>
              <a:srgbClr val="77888A"/>
            </a:solidFill>
            <a:round/>
          </a:ln>
          <a:effectLst>
            <a:outerShdw blurRad="38100" dist="25560" dir="5400000" rotWithShape="0">
              <a:srgbClr val="000000">
                <a:alpha val="45000"/>
              </a:srgbClr>
            </a:outerShdw>
          </a:effectLst>
        </p:spPr>
        <p:style>
          <a:lnRef idx="1">
            <a:schemeClr val="accent4"/>
          </a:lnRef>
          <a:fillRef idx="3">
            <a:schemeClr val="accent4"/>
          </a:fillRef>
          <a:effectRef idx="2">
            <a:schemeClr val="accent4"/>
          </a:effectRef>
          <a:fontRef idx="minor"/>
        </p:style>
      </p:sp>
      <p:sp>
        <p:nvSpPr>
          <p:cNvPr id="139" name="CustomShape 6"/>
          <p:cNvSpPr/>
          <p:nvPr/>
        </p:nvSpPr>
        <p:spPr>
          <a:xfrm>
            <a:off x="5482571" y="2798555"/>
            <a:ext cx="2158410" cy="855360"/>
          </a:xfrm>
          <a:prstGeom prst="roundRect">
            <a:avLst>
              <a:gd name="adj" fmla="val 16667"/>
            </a:avLst>
          </a:prstGeom>
          <a:ln/>
        </p:spPr>
        <p:style>
          <a:lnRef idx="2">
            <a:schemeClr val="accent3">
              <a:shade val="50000"/>
            </a:schemeClr>
          </a:lnRef>
          <a:fillRef idx="1">
            <a:schemeClr val="accent3"/>
          </a:fillRef>
          <a:effectRef idx="0">
            <a:schemeClr val="accent3"/>
          </a:effectRef>
          <a:fontRef idx="minor">
            <a:schemeClr val="lt1"/>
          </a:fontRef>
        </p:style>
        <p:txBody>
          <a:bodyPr lIns="90000" tIns="45000" rIns="90000" bIns="45000" anchor="ctr"/>
          <a:lstStyle/>
          <a:p>
            <a:pPr algn="ctr">
              <a:lnSpc>
                <a:spcPct val="100000"/>
              </a:lnSpc>
            </a:pPr>
            <a:r>
              <a:rPr lang="es-ES" sz="1200" spc="-1" dirty="0">
                <a:solidFill>
                  <a:srgbClr val="000000"/>
                </a:solidFill>
                <a:latin typeface="Corbel"/>
                <a:ea typeface="DejaVu Sans"/>
              </a:rPr>
              <a:t>ACTOS URGENTES E INAPLAZABLES </a:t>
            </a:r>
            <a:endParaRPr lang="es-ES" sz="1200" spc="-1" dirty="0">
              <a:latin typeface="Arial"/>
            </a:endParaRPr>
          </a:p>
        </p:txBody>
      </p:sp>
      <p:sp>
        <p:nvSpPr>
          <p:cNvPr id="140" name="CustomShape 7"/>
          <p:cNvSpPr/>
          <p:nvPr/>
        </p:nvSpPr>
        <p:spPr>
          <a:xfrm>
            <a:off x="7888288" y="3038194"/>
            <a:ext cx="452160" cy="349313"/>
          </a:xfrm>
          <a:prstGeom prst="rightArrow">
            <a:avLst>
              <a:gd name="adj1" fmla="val 50000"/>
              <a:gd name="adj2" fmla="val 50000"/>
            </a:avLst>
          </a:prstGeom>
          <a:ln>
            <a:noFill/>
          </a:ln>
          <a:effectLst>
            <a:outerShdw blurRad="38100" dist="25560" dir="5400000" rotWithShape="0">
              <a:srgbClr val="000000">
                <a:alpha val="45000"/>
              </a:srgbClr>
            </a:outerShdw>
          </a:effectLst>
        </p:spPr>
        <p:style>
          <a:lnRef idx="0">
            <a:schemeClr val="accent4"/>
          </a:lnRef>
          <a:fillRef idx="3">
            <a:schemeClr val="accent4"/>
          </a:fillRef>
          <a:effectRef idx="3">
            <a:schemeClr val="accent4"/>
          </a:effectRef>
          <a:fontRef idx="minor"/>
        </p:style>
      </p:sp>
      <p:sp>
        <p:nvSpPr>
          <p:cNvPr id="141" name="CustomShape 8"/>
          <p:cNvSpPr/>
          <p:nvPr/>
        </p:nvSpPr>
        <p:spPr>
          <a:xfrm>
            <a:off x="8664215" y="2767561"/>
            <a:ext cx="2460097" cy="826357"/>
          </a:xfrm>
          <a:prstGeom prst="roundRect">
            <a:avLst>
              <a:gd name="adj" fmla="val 16667"/>
            </a:avLst>
          </a:prstGeom>
          <a:ln>
            <a:noFill/>
          </a:ln>
          <a:effectLst>
            <a:outerShdw blurRad="38100" dist="25560" dir="5400000" rotWithShape="0">
              <a:srgbClr val="000000">
                <a:alpha val="45000"/>
              </a:srgbClr>
            </a:outerShdw>
          </a:effectLst>
        </p:spPr>
        <p:style>
          <a:lnRef idx="0">
            <a:schemeClr val="accent6"/>
          </a:lnRef>
          <a:fillRef idx="3">
            <a:schemeClr val="accent6"/>
          </a:fillRef>
          <a:effectRef idx="3">
            <a:schemeClr val="accent6"/>
          </a:effectRef>
          <a:fontRef idx="minor"/>
        </p:style>
        <p:txBody>
          <a:bodyPr lIns="90000" tIns="45000" rIns="90000" bIns="45000" anchor="ctr"/>
          <a:lstStyle/>
          <a:p>
            <a:pPr algn="ctr">
              <a:lnSpc>
                <a:spcPct val="100000"/>
              </a:lnSpc>
            </a:pPr>
            <a:r>
              <a:rPr lang="es-ES" sz="1350" spc="-1" dirty="0">
                <a:latin typeface="Arial"/>
              </a:rPr>
              <a:t>MINISTERIO PÚBLICO TIENE LA CARGA DE LA PRUEBA </a:t>
            </a:r>
          </a:p>
        </p:txBody>
      </p:sp>
      <p:sp>
        <p:nvSpPr>
          <p:cNvPr id="142" name="CustomShape 9"/>
          <p:cNvSpPr/>
          <p:nvPr/>
        </p:nvSpPr>
        <p:spPr>
          <a:xfrm>
            <a:off x="4971707" y="4557427"/>
            <a:ext cx="358582" cy="427115"/>
          </a:xfrm>
          <a:prstGeom prst="rightArrow">
            <a:avLst>
              <a:gd name="adj1" fmla="val 50000"/>
              <a:gd name="adj2" fmla="val 50000"/>
            </a:avLst>
          </a:prstGeom>
          <a:ln>
            <a:solidFill>
              <a:srgbClr val="70BAA4"/>
            </a:solidFill>
            <a:round/>
          </a:ln>
          <a:effectLst>
            <a:outerShdw blurRad="38100" dist="25560" dir="5400000" rotWithShape="0">
              <a:srgbClr val="000000">
                <a:alpha val="45000"/>
              </a:srgbClr>
            </a:outerShdw>
          </a:effectLst>
        </p:spPr>
        <p:style>
          <a:lnRef idx="1">
            <a:schemeClr val="accent3"/>
          </a:lnRef>
          <a:fillRef idx="3">
            <a:schemeClr val="accent3"/>
          </a:fillRef>
          <a:effectRef idx="2">
            <a:schemeClr val="accent3"/>
          </a:effectRef>
          <a:fontRef idx="minor"/>
        </p:style>
      </p:sp>
      <p:sp>
        <p:nvSpPr>
          <p:cNvPr id="143" name="CustomShape 10"/>
          <p:cNvSpPr/>
          <p:nvPr/>
        </p:nvSpPr>
        <p:spPr>
          <a:xfrm>
            <a:off x="5618522" y="4382031"/>
            <a:ext cx="2029621" cy="631439"/>
          </a:xfrm>
          <a:prstGeom prst="roundRect">
            <a:avLst>
              <a:gd name="adj" fmla="val 16667"/>
            </a:avLst>
          </a:prstGeom>
          <a:ln>
            <a:noFill/>
          </a:ln>
          <a:effectLst>
            <a:outerShdw blurRad="38100" dist="25560" dir="5400000" rotWithShape="0">
              <a:srgbClr val="000000">
                <a:alpha val="45000"/>
              </a:srgbClr>
            </a:outerShdw>
          </a:effectLst>
        </p:spPr>
        <p:style>
          <a:lnRef idx="0">
            <a:schemeClr val="accent2"/>
          </a:lnRef>
          <a:fillRef idx="3">
            <a:schemeClr val="accent2"/>
          </a:fillRef>
          <a:effectRef idx="3">
            <a:schemeClr val="accent2"/>
          </a:effectRef>
          <a:fontRef idx="minor"/>
        </p:style>
        <p:txBody>
          <a:bodyPr lIns="90000" tIns="45000" rIns="90000" bIns="45000" anchor="ctr"/>
          <a:lstStyle/>
          <a:p>
            <a:pPr algn="ctr">
              <a:lnSpc>
                <a:spcPct val="100000"/>
              </a:lnSpc>
            </a:pPr>
            <a:r>
              <a:rPr lang="es-ES" sz="1350" spc="-1" dirty="0">
                <a:solidFill>
                  <a:srgbClr val="FFFFFF"/>
                </a:solidFill>
                <a:latin typeface="Corbel"/>
                <a:ea typeface="DejaVu Sans"/>
              </a:rPr>
              <a:t>JUEZ DE GARANTIAS </a:t>
            </a:r>
            <a:endParaRPr lang="es-ES" sz="1350" spc="-1" dirty="0">
              <a:latin typeface="Arial"/>
            </a:endParaRPr>
          </a:p>
        </p:txBody>
      </p:sp>
      <p:sp>
        <p:nvSpPr>
          <p:cNvPr id="144" name="CustomShape 11"/>
          <p:cNvSpPr/>
          <p:nvPr/>
        </p:nvSpPr>
        <p:spPr>
          <a:xfrm>
            <a:off x="8082253" y="4444662"/>
            <a:ext cx="337362" cy="364258"/>
          </a:xfrm>
          <a:prstGeom prst="rightArrow">
            <a:avLst>
              <a:gd name="adj1" fmla="val 50000"/>
              <a:gd name="adj2" fmla="val 50000"/>
            </a:avLst>
          </a:prstGeom>
          <a:ln>
            <a:noFill/>
          </a:ln>
          <a:effectLst>
            <a:outerShdw blurRad="38100" dist="25560" dir="5400000" rotWithShape="0">
              <a:srgbClr val="000000">
                <a:alpha val="45000"/>
              </a:srgbClr>
            </a:outerShdw>
          </a:effectLst>
        </p:spPr>
        <p:style>
          <a:lnRef idx="0">
            <a:schemeClr val="accent4"/>
          </a:lnRef>
          <a:fillRef idx="3">
            <a:schemeClr val="accent4"/>
          </a:fillRef>
          <a:effectRef idx="3">
            <a:schemeClr val="accent4"/>
          </a:effectRef>
          <a:fontRef idx="minor"/>
        </p:style>
      </p:sp>
      <p:sp>
        <p:nvSpPr>
          <p:cNvPr id="145" name="CustomShape 12"/>
          <p:cNvSpPr/>
          <p:nvPr/>
        </p:nvSpPr>
        <p:spPr>
          <a:xfrm>
            <a:off x="8704778" y="4212891"/>
            <a:ext cx="2360707" cy="689071"/>
          </a:xfrm>
          <a:prstGeom prst="roundRect">
            <a:avLst>
              <a:gd name="adj" fmla="val 16667"/>
            </a:avLst>
          </a:prstGeom>
          <a:ln/>
        </p:spPr>
        <p:style>
          <a:lnRef idx="2">
            <a:schemeClr val="dk1">
              <a:shade val="50000"/>
            </a:schemeClr>
          </a:lnRef>
          <a:fillRef idx="1">
            <a:schemeClr val="dk1"/>
          </a:fillRef>
          <a:effectRef idx="0">
            <a:schemeClr val="dk1"/>
          </a:effectRef>
          <a:fontRef idx="minor">
            <a:schemeClr val="lt1"/>
          </a:fontRef>
        </p:style>
        <p:txBody>
          <a:bodyPr lIns="90000" tIns="45000" rIns="90000" bIns="45000" anchor="ctr"/>
          <a:lstStyle/>
          <a:p>
            <a:pPr algn="ctr">
              <a:lnSpc>
                <a:spcPct val="100000"/>
              </a:lnSpc>
            </a:pPr>
            <a:r>
              <a:rPr lang="es-ES" sz="1350" spc="-1" dirty="0">
                <a:solidFill>
                  <a:srgbClr val="FFFFFF"/>
                </a:solidFill>
                <a:latin typeface="Corbel"/>
                <a:ea typeface="DejaVu Sans"/>
              </a:rPr>
              <a:t>ETAPA DE FILTRO PROCESAL </a:t>
            </a:r>
            <a:endParaRPr lang="es-ES" sz="1350" spc="-1" dirty="0">
              <a:latin typeface="Arial"/>
            </a:endParaRPr>
          </a:p>
        </p:txBody>
      </p:sp>
      <p:sp>
        <p:nvSpPr>
          <p:cNvPr id="146" name="CustomShape 13"/>
          <p:cNvSpPr/>
          <p:nvPr/>
        </p:nvSpPr>
        <p:spPr>
          <a:xfrm>
            <a:off x="4865464" y="5736824"/>
            <a:ext cx="397245" cy="365882"/>
          </a:xfrm>
          <a:prstGeom prst="rightArrow">
            <a:avLst>
              <a:gd name="adj1" fmla="val 50000"/>
              <a:gd name="adj2" fmla="val 50000"/>
            </a:avLst>
          </a:prstGeom>
          <a:ln>
            <a:noFill/>
          </a:ln>
          <a:effectLst>
            <a:outerShdw blurRad="38100" dist="25560" dir="5400000" rotWithShape="0">
              <a:srgbClr val="000000">
                <a:alpha val="45000"/>
              </a:srgbClr>
            </a:outerShdw>
          </a:effectLst>
        </p:spPr>
        <p:style>
          <a:lnRef idx="0">
            <a:schemeClr val="accent4"/>
          </a:lnRef>
          <a:fillRef idx="3">
            <a:schemeClr val="accent4"/>
          </a:fillRef>
          <a:effectRef idx="3">
            <a:schemeClr val="accent4"/>
          </a:effectRef>
          <a:fontRef idx="minor"/>
        </p:style>
      </p:sp>
      <p:sp>
        <p:nvSpPr>
          <p:cNvPr id="147" name="CustomShape 14"/>
          <p:cNvSpPr/>
          <p:nvPr/>
        </p:nvSpPr>
        <p:spPr>
          <a:xfrm>
            <a:off x="5585255" y="5493210"/>
            <a:ext cx="2029621" cy="721733"/>
          </a:xfrm>
          <a:prstGeom prst="roundRect">
            <a:avLst>
              <a:gd name="adj" fmla="val 16667"/>
            </a:avLst>
          </a:prstGeom>
          <a:ln>
            <a:noFill/>
          </a:ln>
          <a:effectLst>
            <a:outerShdw blurRad="38100" dist="25560" dir="5400000" rotWithShape="0">
              <a:srgbClr val="000000">
                <a:alpha val="45000"/>
              </a:srgbClr>
            </a:outerShdw>
          </a:effectLst>
        </p:spPr>
        <p:style>
          <a:lnRef idx="0">
            <a:schemeClr val="accent3"/>
          </a:lnRef>
          <a:fillRef idx="3">
            <a:schemeClr val="accent3"/>
          </a:fillRef>
          <a:effectRef idx="3">
            <a:schemeClr val="accent3"/>
          </a:effectRef>
          <a:fontRef idx="minor"/>
        </p:style>
        <p:txBody>
          <a:bodyPr lIns="90000" tIns="45000" rIns="90000" bIns="45000" anchor="ctr"/>
          <a:lstStyle/>
          <a:p>
            <a:pPr algn="ctr">
              <a:lnSpc>
                <a:spcPct val="100000"/>
              </a:lnSpc>
            </a:pPr>
            <a:r>
              <a:rPr lang="es-ES" sz="1350" spc="-1" dirty="0">
                <a:solidFill>
                  <a:srgbClr val="FFFFFF"/>
                </a:solidFill>
                <a:latin typeface="Corbel"/>
                <a:ea typeface="DejaVu Sans"/>
              </a:rPr>
              <a:t>JUEZ DE JUZGAMIENTO </a:t>
            </a:r>
            <a:endParaRPr lang="es-ES" sz="1350" spc="-1" dirty="0">
              <a:latin typeface="Arial"/>
            </a:endParaRPr>
          </a:p>
        </p:txBody>
      </p:sp>
      <p:sp>
        <p:nvSpPr>
          <p:cNvPr id="148" name="CustomShape 15"/>
          <p:cNvSpPr/>
          <p:nvPr/>
        </p:nvSpPr>
        <p:spPr>
          <a:xfrm>
            <a:off x="7927320" y="5681019"/>
            <a:ext cx="452160" cy="346113"/>
          </a:xfrm>
          <a:prstGeom prst="rightArrow">
            <a:avLst>
              <a:gd name="adj1" fmla="val 50000"/>
              <a:gd name="adj2" fmla="val 50000"/>
            </a:avLst>
          </a:prstGeom>
          <a:ln>
            <a:noFill/>
          </a:ln>
          <a:effectLst>
            <a:outerShdw blurRad="38100" dist="25560" dir="5400000" rotWithShape="0">
              <a:srgbClr val="000000">
                <a:alpha val="45000"/>
              </a:srgbClr>
            </a:outerShdw>
          </a:effectLst>
        </p:spPr>
        <p:style>
          <a:lnRef idx="0">
            <a:schemeClr val="accent4"/>
          </a:lnRef>
          <a:fillRef idx="3">
            <a:schemeClr val="accent4"/>
          </a:fillRef>
          <a:effectRef idx="3">
            <a:schemeClr val="accent4"/>
          </a:effectRef>
          <a:fontRef idx="minor"/>
        </p:style>
      </p:sp>
      <p:sp>
        <p:nvSpPr>
          <p:cNvPr id="149" name="CustomShape 16"/>
          <p:cNvSpPr/>
          <p:nvPr/>
        </p:nvSpPr>
        <p:spPr>
          <a:xfrm>
            <a:off x="8792544" y="5493210"/>
            <a:ext cx="2185176" cy="697231"/>
          </a:xfrm>
          <a:prstGeom prst="roundRect">
            <a:avLst>
              <a:gd name="adj" fmla="val 16667"/>
            </a:avLst>
          </a:prstGeom>
          <a:solidFill>
            <a:srgbClr val="B7DEE4"/>
          </a:solidFill>
          <a:ln>
            <a:solidFill>
              <a:srgbClr val="53B3BE"/>
            </a:solidFill>
            <a:round/>
          </a:ln>
          <a:effectLst>
            <a:outerShdw blurRad="40000" dist="20160" dir="5400000" rotWithShape="0">
              <a:srgbClr val="000000">
                <a:alpha val="38000"/>
              </a:srgbClr>
            </a:outerShdw>
          </a:effectLst>
        </p:spPr>
        <p:style>
          <a:lnRef idx="1">
            <a:schemeClr val="accent2"/>
          </a:lnRef>
          <a:fillRef idx="2">
            <a:schemeClr val="accent2"/>
          </a:fillRef>
          <a:effectRef idx="1">
            <a:schemeClr val="accent2"/>
          </a:effectRef>
          <a:fontRef idx="minor"/>
        </p:style>
        <p:txBody>
          <a:bodyPr lIns="90000" tIns="45000" rIns="90000" bIns="45000" anchor="ctr"/>
          <a:lstStyle/>
          <a:p>
            <a:pPr algn="ctr">
              <a:lnSpc>
                <a:spcPct val="100000"/>
              </a:lnSpc>
            </a:pPr>
            <a:r>
              <a:rPr lang="es-ES" sz="1350" spc="-1" dirty="0">
                <a:solidFill>
                  <a:srgbClr val="000000"/>
                </a:solidFill>
                <a:latin typeface="Corbel"/>
                <a:ea typeface="DejaVu Sans"/>
              </a:rPr>
              <a:t>TÉCNICAS DE LITIGACIÓN ORAL </a:t>
            </a:r>
            <a:endParaRPr lang="es-ES" sz="1350" spc="-1" dirty="0">
              <a:latin typeface="Arial"/>
            </a:endParaRPr>
          </a:p>
        </p:txBody>
      </p:sp>
      <p:sp>
        <p:nvSpPr>
          <p:cNvPr id="2" name="Abrir llave 1"/>
          <p:cNvSpPr/>
          <p:nvPr/>
        </p:nvSpPr>
        <p:spPr>
          <a:xfrm>
            <a:off x="1816306" y="2767561"/>
            <a:ext cx="456336" cy="107159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20" name="CustomShape 2"/>
          <p:cNvSpPr/>
          <p:nvPr/>
        </p:nvSpPr>
        <p:spPr>
          <a:xfrm>
            <a:off x="132522" y="2981739"/>
            <a:ext cx="1500576" cy="857412"/>
          </a:xfrm>
          <a:prstGeom prst="roundRect">
            <a:avLst>
              <a:gd name="adj" fmla="val 16667"/>
            </a:avLst>
          </a:prstGeom>
          <a:ln/>
        </p:spPr>
        <p:style>
          <a:lnRef idx="3">
            <a:schemeClr val="lt1"/>
          </a:lnRef>
          <a:fillRef idx="1">
            <a:schemeClr val="accent4"/>
          </a:fillRef>
          <a:effectRef idx="1">
            <a:schemeClr val="accent4"/>
          </a:effectRef>
          <a:fontRef idx="minor">
            <a:schemeClr val="lt1"/>
          </a:fontRef>
        </p:style>
        <p:txBody>
          <a:bodyPr lIns="90000" tIns="45000" rIns="90000" bIns="45000" anchor="ctr"/>
          <a:lstStyle/>
          <a:p>
            <a:pPr algn="ctr">
              <a:lnSpc>
                <a:spcPct val="100000"/>
              </a:lnSpc>
            </a:pPr>
            <a:r>
              <a:rPr lang="es-ES" sz="1350" spc="-1" dirty="0">
                <a:solidFill>
                  <a:srgbClr val="000000"/>
                </a:solidFill>
                <a:latin typeface="Corbel"/>
                <a:ea typeface="DejaVu Sans"/>
              </a:rPr>
              <a:t>DILIGENCIAS PRELIMINARES </a:t>
            </a:r>
            <a:endParaRPr lang="es-ES" sz="1350" spc="-1" dirty="0">
              <a:latin typeface="Arial"/>
            </a:endParaRPr>
          </a:p>
        </p:txBody>
      </p:sp>
      <p:sp>
        <p:nvSpPr>
          <p:cNvPr id="4" name="Marcador de pie de página 3"/>
          <p:cNvSpPr>
            <a:spLocks noGrp="1"/>
          </p:cNvSpPr>
          <p:nvPr>
            <p:ph type="ftr" sz="quarter" idx="11"/>
          </p:nvPr>
        </p:nvSpPr>
        <p:spPr/>
        <p:txBody>
          <a:bodyPr/>
          <a:lstStyle/>
          <a:p>
            <a:r>
              <a:rPr lang="es-PE"/>
              <a:t>Sergio Chávez Panduro</a:t>
            </a:r>
          </a:p>
        </p:txBody>
      </p:sp>
    </p:spTree>
    <p:extLst>
      <p:ext uri="{BB962C8B-B14F-4D97-AF65-F5344CB8AC3E}">
        <p14:creationId xmlns:p14="http://schemas.microsoft.com/office/powerpoint/2010/main" val="3125848662"/>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a:extLst>
              <a:ext uri="{FF2B5EF4-FFF2-40B4-BE49-F238E27FC236}">
                <a16:creationId xmlns:a16="http://schemas.microsoft.com/office/drawing/2014/main" id="{986A5B90-3A39-4AAA-B969-A551D9C9252F}"/>
              </a:ext>
            </a:extLst>
          </p:cNvPr>
          <p:cNvSpPr>
            <a:spLocks noGrp="1"/>
          </p:cNvSpPr>
          <p:nvPr>
            <p:ph type="title"/>
          </p:nvPr>
        </p:nvSpPr>
        <p:spPr>
          <a:xfrm>
            <a:off x="3021496" y="365125"/>
            <a:ext cx="8332304" cy="2073275"/>
          </a:xfrm>
        </p:spPr>
        <p:txBody>
          <a:bodyPr>
            <a:normAutofit fontScale="90000"/>
          </a:bodyPr>
          <a:lstStyle/>
          <a:p>
            <a:br>
              <a:rPr lang="es-PE" altLang="es-PE" dirty="0"/>
            </a:br>
            <a:br>
              <a:rPr lang="es-PE" altLang="es-PE" dirty="0"/>
            </a:br>
            <a:r>
              <a:rPr lang="es-PE" altLang="es-PE" sz="6000" b="1" dirty="0">
                <a:solidFill>
                  <a:srgbClr val="FF0000"/>
                </a:solidFill>
              </a:rPr>
              <a:t>LA CULPABILIDAD </a:t>
            </a:r>
            <a:endParaRPr lang="en-US" altLang="es-PE" sz="6000" b="1" dirty="0">
              <a:solidFill>
                <a:srgbClr val="FF0000"/>
              </a:solidFill>
            </a:endParaRPr>
          </a:p>
        </p:txBody>
      </p:sp>
      <p:sp>
        <p:nvSpPr>
          <p:cNvPr id="6147" name="2 Marcador de contenido">
            <a:extLst>
              <a:ext uri="{FF2B5EF4-FFF2-40B4-BE49-F238E27FC236}">
                <a16:creationId xmlns:a16="http://schemas.microsoft.com/office/drawing/2014/main" id="{358B8BFF-593B-47A9-B882-876E1C4D3D72}"/>
              </a:ext>
            </a:extLst>
          </p:cNvPr>
          <p:cNvSpPr>
            <a:spLocks noGrp="1"/>
          </p:cNvSpPr>
          <p:nvPr>
            <p:ph idx="1"/>
          </p:nvPr>
        </p:nvSpPr>
        <p:spPr>
          <a:xfrm>
            <a:off x="649357" y="2676939"/>
            <a:ext cx="10704443" cy="350002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algn="just"/>
            <a:r>
              <a:rPr lang="es-PE" altLang="es-PE" dirty="0"/>
              <a:t>Concepto clásico: Reprochabilidad del injusto típico. Se reprocha el no haber podido apreciar el carácter delictuoso del acto y de determinarse conforme a esa apreciación, estando el sujeto en capacidad de hacerlo.</a:t>
            </a:r>
          </a:p>
          <a:p>
            <a:pPr algn="just"/>
            <a:endParaRPr lang="es-PE" altLang="es-PE" dirty="0"/>
          </a:p>
          <a:p>
            <a:pPr algn="just"/>
            <a:r>
              <a:rPr lang="es-PE" altLang="es-PE" dirty="0"/>
              <a:t>Concepto del Dr. Felipe Villavicencio Terreros: Es imputar responsabilidad por un injusto a un individuo en base a la exigibilidad en un ámbito comunicativo, en atención a condicionamientos reconocibles, en una determinada practica social.</a:t>
            </a:r>
          </a:p>
          <a:p>
            <a:endParaRPr lang="en-US" altLang="es-PE"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D4BBF43-809E-4187-AC31-DF6FBD5030C4}"/>
              </a:ext>
            </a:extLst>
          </p:cNvPr>
          <p:cNvSpPr/>
          <p:nvPr/>
        </p:nvSpPr>
        <p:spPr>
          <a:xfrm>
            <a:off x="569844" y="1669774"/>
            <a:ext cx="10893286"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fontAlgn="base"/>
            <a:r>
              <a:rPr lang="es-ES" sz="2800" dirty="0">
                <a:solidFill>
                  <a:schemeClr val="tx1">
                    <a:lumMod val="85000"/>
                    <a:lumOff val="15000"/>
                  </a:schemeClr>
                </a:solidFill>
                <a:latin typeface="Arial" panose="020B0604020202020204" pitchFamily="34" charset="0"/>
                <a:cs typeface="Arial" panose="020B0604020202020204" pitchFamily="34" charset="0"/>
              </a:rPr>
              <a:t>Una acción u omisión antijurídica debe ser culpable. El concepto de culpabilidad se identifica con el de “reprochabilidad” de la conducta antijurídica, y la gravedad estará determinada entonces por el grado en que dicha conducta sea susceptible de ese reproche.</a:t>
            </a:r>
          </a:p>
          <a:p>
            <a:pPr algn="just" fontAlgn="base"/>
            <a:r>
              <a:rPr lang="es-ES" sz="2800" dirty="0">
                <a:solidFill>
                  <a:schemeClr val="tx1">
                    <a:lumMod val="85000"/>
                    <a:lumOff val="15000"/>
                  </a:schemeClr>
                </a:solidFill>
                <a:latin typeface="Arial" panose="020B0604020202020204" pitchFamily="34" charset="0"/>
                <a:cs typeface="Arial" panose="020B0604020202020204" pitchFamily="34" charset="0"/>
              </a:rPr>
              <a:t>Decimos entonces que la culpabilidad es la reprochabilidad personal de la acción u omisión </a:t>
            </a:r>
            <a:r>
              <a:rPr lang="es-ES" sz="2800" dirty="0">
                <a:solidFill>
                  <a:schemeClr val="tx1">
                    <a:lumMod val="85000"/>
                    <a:lumOff val="1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antijurídica</a:t>
            </a:r>
            <a:r>
              <a:rPr lang="es-ES" sz="2800" dirty="0">
                <a:solidFill>
                  <a:schemeClr val="tx1">
                    <a:lumMod val="85000"/>
                    <a:lumOff val="15000"/>
                  </a:schemeClr>
                </a:solidFill>
                <a:latin typeface="Arial" panose="020B0604020202020204" pitchFamily="34" charset="0"/>
                <a:cs typeface="Arial" panose="020B0604020202020204" pitchFamily="34" charset="0"/>
              </a:rPr>
              <a:t>, en tanto y en cuanto, probado que una persona ha llevado a cabo una conducta </a:t>
            </a:r>
            <a:r>
              <a:rPr lang="es-ES" sz="2800" dirty="0">
                <a:solidFill>
                  <a:schemeClr val="tx1">
                    <a:lumMod val="85000"/>
                    <a:lumOff val="1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típica</a:t>
            </a:r>
            <a:r>
              <a:rPr lang="es-ES" sz="2800" dirty="0">
                <a:solidFill>
                  <a:schemeClr val="tx1">
                    <a:lumMod val="85000"/>
                    <a:lumOff val="15000"/>
                  </a:schemeClr>
                </a:solidFill>
                <a:latin typeface="Arial" panose="020B0604020202020204" pitchFamily="34" charset="0"/>
                <a:cs typeface="Arial" panose="020B0604020202020204" pitchFamily="34" charset="0"/>
              </a:rPr>
              <a:t> y antijurídica, sea factible el reproche a su autor de la realización de dicha conducta, en las condiciones en que esta se ha desarrollado.</a:t>
            </a:r>
            <a:endParaRPr lang="es-ES" sz="2800" i="0" dirty="0">
              <a:solidFill>
                <a:schemeClr val="tx1">
                  <a:lumMod val="85000"/>
                  <a:lumOff val="15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88091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423B41C-73DC-46F0-95E0-9F64DBB9D1D6}"/>
              </a:ext>
            </a:extLst>
          </p:cNvPr>
          <p:cNvSpPr/>
          <p:nvPr/>
        </p:nvSpPr>
        <p:spPr>
          <a:xfrm>
            <a:off x="1987826" y="2040834"/>
            <a:ext cx="7487477" cy="1754326"/>
          </a:xfrm>
          <a:prstGeom prst="rect">
            <a:avLst/>
          </a:prstGeom>
        </p:spPr>
        <p:txBody>
          <a:bodyPr wrap="square">
            <a:spAutoFit/>
          </a:bodyPr>
          <a:lstStyle/>
          <a:p>
            <a:pPr algn="ctr" fontAlgn="base"/>
            <a:r>
              <a:rPr lang="es-PE" sz="5400" b="1" cap="all" dirty="0">
                <a:solidFill>
                  <a:srgbClr val="FF0000"/>
                </a:solidFill>
                <a:latin typeface="Roboto"/>
              </a:rPr>
              <a:t>EL PRINCIPIO DE CULPABILIDAD</a:t>
            </a:r>
            <a:endParaRPr lang="es-PE" sz="5400" b="1" i="0" cap="all" dirty="0">
              <a:solidFill>
                <a:srgbClr val="FF0000"/>
              </a:solidFill>
              <a:effectLst/>
              <a:latin typeface="Roboto"/>
            </a:endParaRPr>
          </a:p>
        </p:txBody>
      </p:sp>
    </p:spTree>
    <p:extLst>
      <p:ext uri="{BB962C8B-B14F-4D97-AF65-F5344CB8AC3E}">
        <p14:creationId xmlns:p14="http://schemas.microsoft.com/office/powerpoint/2010/main" val="2629530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752DBBEA-59DD-4752-AC13-26200E579E96}"/>
              </a:ext>
            </a:extLst>
          </p:cNvPr>
          <p:cNvSpPr/>
          <p:nvPr/>
        </p:nvSpPr>
        <p:spPr>
          <a:xfrm>
            <a:off x="2537791" y="1789043"/>
            <a:ext cx="7116418" cy="4253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FFB34971-03E8-4F4B-A504-B99FC8084B04}"/>
              </a:ext>
            </a:extLst>
          </p:cNvPr>
          <p:cNvSpPr/>
          <p:nvPr/>
        </p:nvSpPr>
        <p:spPr>
          <a:xfrm>
            <a:off x="3048000" y="3105835"/>
            <a:ext cx="6096000" cy="2062103"/>
          </a:xfrm>
          <a:prstGeom prst="rect">
            <a:avLst/>
          </a:prstGeom>
        </p:spPr>
        <p:txBody>
          <a:bodyPr>
            <a:spAutoFit/>
          </a:bodyPr>
          <a:lstStyle/>
          <a:p>
            <a:r>
              <a:rPr lang="es-ES" sz="3200" b="1" dirty="0">
                <a:solidFill>
                  <a:schemeClr val="tx1">
                    <a:lumMod val="95000"/>
                    <a:lumOff val="5000"/>
                  </a:schemeClr>
                </a:solidFill>
                <a:latin typeface="Roboto"/>
              </a:rPr>
              <a:t>«No hay pena sin culpabilidad y la medida de la pena, no puede superar la medida de la culpabilidad».</a:t>
            </a:r>
            <a:endParaRPr lang="es-PE" sz="3200" dirty="0">
              <a:solidFill>
                <a:schemeClr val="tx1">
                  <a:lumMod val="95000"/>
                  <a:lumOff val="5000"/>
                </a:schemeClr>
              </a:solidFill>
            </a:endParaRPr>
          </a:p>
        </p:txBody>
      </p:sp>
    </p:spTree>
    <p:extLst>
      <p:ext uri="{BB962C8B-B14F-4D97-AF65-F5344CB8AC3E}">
        <p14:creationId xmlns:p14="http://schemas.microsoft.com/office/powerpoint/2010/main" val="4197280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DA018EB-CF73-42E1-A07F-FB9C302FE67F}"/>
              </a:ext>
            </a:extLst>
          </p:cNvPr>
          <p:cNvSpPr/>
          <p:nvPr/>
        </p:nvSpPr>
        <p:spPr>
          <a:xfrm>
            <a:off x="265043" y="1364974"/>
            <a:ext cx="11516141" cy="634019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fontAlgn="base"/>
            <a:r>
              <a:rPr lang="es-ES" sz="2800" dirty="0">
                <a:latin typeface="Arial" panose="020B0604020202020204" pitchFamily="34" charset="0"/>
                <a:cs typeface="Arial" panose="020B0604020202020204" pitchFamily="34" charset="0"/>
              </a:rPr>
              <a:t>La determinación de la culpabilidad desde un punto de vista práctico, conlleva la realización de una serie de “juicios”, encaminados a valorar la capacidad del sujeto de actuar de un modo distinto, y por eso orientados a determinar:</a:t>
            </a:r>
          </a:p>
          <a:p>
            <a:pPr algn="just" fontAlgn="base"/>
            <a:endParaRPr lang="es-ES" sz="2800" dirty="0">
              <a:latin typeface="Arial" panose="020B0604020202020204" pitchFamily="34" charset="0"/>
              <a:cs typeface="Arial" panose="020B0604020202020204" pitchFamily="34" charset="0"/>
            </a:endParaRPr>
          </a:p>
          <a:p>
            <a:pPr algn="just" fontAlgn="base"/>
            <a:r>
              <a:rPr lang="es-ES" sz="2800" b="1" dirty="0">
                <a:latin typeface="Arial" panose="020B0604020202020204" pitchFamily="34" charset="0"/>
                <a:cs typeface="Arial" panose="020B0604020202020204" pitchFamily="34" charset="0"/>
              </a:rPr>
              <a:t>La imputabilidad del sujeto: </a:t>
            </a:r>
            <a:r>
              <a:rPr lang="es-ES" sz="2800" dirty="0">
                <a:latin typeface="Arial" panose="020B0604020202020204" pitchFamily="34" charset="0"/>
                <a:cs typeface="Arial" panose="020B0604020202020204" pitchFamily="34" charset="0"/>
              </a:rPr>
              <a:t>analizando la concurrencia o ausencia de causas de inimputabilidad.</a:t>
            </a:r>
          </a:p>
          <a:p>
            <a:pPr algn="just" fontAlgn="base"/>
            <a:endParaRPr lang="es-ES" sz="2800" dirty="0">
              <a:latin typeface="Arial" panose="020B0604020202020204" pitchFamily="34" charset="0"/>
              <a:cs typeface="Arial" panose="020B0604020202020204" pitchFamily="34" charset="0"/>
            </a:endParaRPr>
          </a:p>
          <a:p>
            <a:pPr algn="just" fontAlgn="base"/>
            <a:r>
              <a:rPr lang="es-ES" sz="2800" b="1" dirty="0">
                <a:latin typeface="Arial" panose="020B0604020202020204" pitchFamily="34" charset="0"/>
                <a:cs typeface="Arial" panose="020B0604020202020204" pitchFamily="34" charset="0"/>
              </a:rPr>
              <a:t>La conciencia de antijuridicidad: </a:t>
            </a:r>
            <a:r>
              <a:rPr lang="es-ES" sz="2800" dirty="0">
                <a:latin typeface="Arial" panose="020B0604020202020204" pitchFamily="34" charset="0"/>
                <a:cs typeface="Arial" panose="020B0604020202020204" pitchFamily="34" charset="0"/>
              </a:rPr>
              <a:t>donde se sustancian los problemas del error de prohibición o la antijuridicidad.</a:t>
            </a:r>
          </a:p>
          <a:p>
            <a:pPr algn="just" fontAlgn="base"/>
            <a:endParaRPr lang="es-ES" sz="2800" dirty="0">
              <a:latin typeface="Arial" panose="020B0604020202020204" pitchFamily="34" charset="0"/>
              <a:cs typeface="Arial" panose="020B0604020202020204" pitchFamily="34" charset="0"/>
            </a:endParaRPr>
          </a:p>
          <a:p>
            <a:pPr algn="just" fontAlgn="base"/>
            <a:r>
              <a:rPr lang="es-ES" sz="2800" b="1" dirty="0">
                <a:latin typeface="Arial" panose="020B0604020202020204" pitchFamily="34" charset="0"/>
                <a:cs typeface="Arial" panose="020B0604020202020204" pitchFamily="34" charset="0"/>
              </a:rPr>
              <a:t>La exigibilidad de la conducta: </a:t>
            </a:r>
            <a:r>
              <a:rPr lang="es-ES" sz="2800" dirty="0">
                <a:latin typeface="Arial" panose="020B0604020202020204" pitchFamily="34" charset="0"/>
                <a:cs typeface="Arial" panose="020B0604020202020204" pitchFamily="34" charset="0"/>
              </a:rPr>
              <a:t>análisis de las causas de inexigibilidad.</a:t>
            </a:r>
          </a:p>
          <a:p>
            <a:pPr algn="just" fontAlgn="base"/>
            <a:endParaRPr lang="es-ES" sz="2400" b="1" dirty="0">
              <a:solidFill>
                <a:srgbClr val="6A6A6A"/>
              </a:solidFill>
              <a:latin typeface="Roboto"/>
            </a:endParaRPr>
          </a:p>
          <a:p>
            <a:pPr fontAlgn="base"/>
            <a:r>
              <a:rPr lang="es-ES" dirty="0">
                <a:solidFill>
                  <a:srgbClr val="6A6A6A"/>
                </a:solidFill>
                <a:latin typeface="Roboto"/>
              </a:rPr>
              <a:t> </a:t>
            </a:r>
            <a:endParaRPr lang="es-ES" b="0" i="0" dirty="0">
              <a:solidFill>
                <a:srgbClr val="6A6A6A"/>
              </a:solidFill>
              <a:effectLst/>
              <a:latin typeface="Roboto"/>
            </a:endParaRPr>
          </a:p>
        </p:txBody>
      </p:sp>
    </p:spTree>
    <p:extLst>
      <p:ext uri="{BB962C8B-B14F-4D97-AF65-F5344CB8AC3E}">
        <p14:creationId xmlns:p14="http://schemas.microsoft.com/office/powerpoint/2010/main" val="32021066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48B6968-CA55-4B85-9236-D11CA45D483D}"/>
              </a:ext>
            </a:extLst>
          </p:cNvPr>
          <p:cNvSpPr/>
          <p:nvPr/>
        </p:nvSpPr>
        <p:spPr>
          <a:xfrm>
            <a:off x="1271729" y="2967335"/>
            <a:ext cx="9648539" cy="1754326"/>
          </a:xfrm>
          <a:prstGeom prst="rect">
            <a:avLst/>
          </a:prstGeom>
          <a:noFill/>
        </p:spPr>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highlight>
                  <a:srgbClr val="C0C0C0"/>
                </a:highlight>
              </a:rPr>
              <a:t>TENDENCIAS DE LA CONCEPCIÓN</a:t>
            </a:r>
          </a:p>
          <a:p>
            <a:pPr algn="ctr"/>
            <a:r>
              <a:rPr lang="es-E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highlight>
                  <a:srgbClr val="C0C0C0"/>
                </a:highlight>
              </a:rPr>
              <a:t>NORMATIVA </a:t>
            </a:r>
            <a:endPar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highlight>
                <a:srgbClr val="C0C0C0"/>
              </a:highlight>
            </a:endParaRPr>
          </a:p>
        </p:txBody>
      </p:sp>
    </p:spTree>
    <p:extLst>
      <p:ext uri="{BB962C8B-B14F-4D97-AF65-F5344CB8AC3E}">
        <p14:creationId xmlns:p14="http://schemas.microsoft.com/office/powerpoint/2010/main" val="39431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3ACE55C-0B9B-49A2-82A4-DE108F7F220F}"/>
              </a:ext>
            </a:extLst>
          </p:cNvPr>
          <p:cNvSpPr>
            <a:spLocks noGrp="1"/>
          </p:cNvSpPr>
          <p:nvPr>
            <p:ph type="title"/>
          </p:nvPr>
        </p:nvSpPr>
        <p:spPr>
          <a:xfrm>
            <a:off x="649357" y="365125"/>
            <a:ext cx="10704443" cy="2099779"/>
          </a:xfrm>
        </p:spPr>
        <p:txBody>
          <a:bodyPr>
            <a:normAutofit fontScale="90000"/>
          </a:bodyPr>
          <a:lstStyle/>
          <a:p>
            <a:pPr>
              <a:defRPr/>
            </a:pPr>
            <a:br>
              <a:rPr lang="es-PE" dirty="0"/>
            </a:br>
            <a:br>
              <a:rPr lang="es-PE" dirty="0"/>
            </a:br>
            <a:r>
              <a:rPr lang="es-PE" dirty="0"/>
              <a:t>Diversas tendencias de la concepción normativa</a:t>
            </a:r>
            <a:endParaRPr lang="en-US" dirty="0"/>
          </a:p>
        </p:txBody>
      </p:sp>
      <p:sp>
        <p:nvSpPr>
          <p:cNvPr id="3" name="2 Marcador de contenido">
            <a:extLst>
              <a:ext uri="{FF2B5EF4-FFF2-40B4-BE49-F238E27FC236}">
                <a16:creationId xmlns:a16="http://schemas.microsoft.com/office/drawing/2014/main" id="{A39B886A-D0F1-46CA-B51A-91938DB87F9B}"/>
              </a:ext>
            </a:extLst>
          </p:cNvPr>
          <p:cNvSpPr>
            <a:spLocks noGrp="1"/>
          </p:cNvSpPr>
          <p:nvPr>
            <p:ph idx="1"/>
          </p:nvPr>
        </p:nvSpPr>
        <p:spPr>
          <a:xfrm>
            <a:off x="106017" y="2703443"/>
            <a:ext cx="11900453" cy="3473519"/>
          </a:xfrm>
        </p:spPr>
        <p:txBody>
          <a:bodyPr>
            <a:normAutofit fontScale="55000" lnSpcReduction="20000"/>
          </a:bodyPr>
          <a:lstStyle/>
          <a:p>
            <a:pPr marL="274320" indent="-274320">
              <a:buClr>
                <a:schemeClr val="accent3"/>
              </a:buClr>
              <a:buFont typeface="Wingdings 2"/>
              <a:buChar char=""/>
              <a:defRPr/>
            </a:pPr>
            <a:r>
              <a:rPr lang="es-PE" dirty="0"/>
              <a:t>Grupo de: </a:t>
            </a:r>
            <a:r>
              <a:rPr lang="es-PE" dirty="0" err="1"/>
              <a:t>Ernest</a:t>
            </a:r>
            <a:r>
              <a:rPr lang="es-PE" dirty="0"/>
              <a:t> Mayer, Graf </a:t>
            </a:r>
            <a:r>
              <a:rPr lang="es-PE" dirty="0" err="1"/>
              <a:t>Zu</a:t>
            </a:r>
            <a:r>
              <a:rPr lang="es-PE" dirty="0"/>
              <a:t> </a:t>
            </a:r>
            <a:r>
              <a:rPr lang="es-PE" dirty="0" err="1"/>
              <a:t>Dohna</a:t>
            </a:r>
            <a:r>
              <a:rPr lang="es-PE" dirty="0"/>
              <a:t> y </a:t>
            </a:r>
            <a:r>
              <a:rPr lang="es-PE" dirty="0" err="1"/>
              <a:t>Sturm</a:t>
            </a:r>
            <a:r>
              <a:rPr lang="es-PE" dirty="0"/>
              <a:t>: “ contrariedad a la </a:t>
            </a:r>
            <a:r>
              <a:rPr lang="es-PE" dirty="0" err="1"/>
              <a:t>obligacion</a:t>
            </a:r>
            <a:r>
              <a:rPr lang="es-PE" dirty="0"/>
              <a:t>” en sentido </a:t>
            </a:r>
            <a:r>
              <a:rPr lang="es-PE" dirty="0" err="1"/>
              <a:t>etico</a:t>
            </a:r>
            <a:r>
              <a:rPr lang="es-PE" dirty="0"/>
              <a:t> como </a:t>
            </a:r>
            <a:r>
              <a:rPr lang="es-PE" dirty="0" err="1"/>
              <a:t>nucleo</a:t>
            </a:r>
            <a:r>
              <a:rPr lang="es-PE" dirty="0"/>
              <a:t> de la culpabilidad.</a:t>
            </a:r>
          </a:p>
          <a:p>
            <a:pPr marL="640080" lvl="1" indent="-246888">
              <a:buFont typeface="Wingdings 2"/>
              <a:buChar char=""/>
              <a:defRPr/>
            </a:pPr>
            <a:r>
              <a:rPr lang="es-PE" dirty="0"/>
              <a:t>El grupo de quienes dieron a la culpabilidad un concepto normativo y no </a:t>
            </a:r>
            <a:r>
              <a:rPr lang="es-PE" dirty="0" err="1"/>
              <a:t>etico</a:t>
            </a:r>
            <a:r>
              <a:rPr lang="es-PE" dirty="0"/>
              <a:t>: </a:t>
            </a:r>
            <a:r>
              <a:rPr lang="es-PE" dirty="0" err="1"/>
              <a:t>Nittermier</a:t>
            </a:r>
            <a:r>
              <a:rPr lang="es-PE" dirty="0"/>
              <a:t> y </a:t>
            </a:r>
            <a:r>
              <a:rPr lang="es-PE" dirty="0" err="1"/>
              <a:t>Hegler</a:t>
            </a:r>
            <a:r>
              <a:rPr lang="es-PE" dirty="0"/>
              <a:t>.</a:t>
            </a:r>
          </a:p>
          <a:p>
            <a:pPr marL="640080" lvl="1" indent="-246888">
              <a:buFont typeface="Wingdings 2"/>
              <a:buChar char=""/>
              <a:defRPr/>
            </a:pPr>
            <a:r>
              <a:rPr lang="es-PE" dirty="0"/>
              <a:t>La </a:t>
            </a:r>
            <a:r>
              <a:rPr lang="es-PE" dirty="0" err="1"/>
              <a:t>concepcion</a:t>
            </a:r>
            <a:r>
              <a:rPr lang="es-PE" dirty="0"/>
              <a:t> generalizada: </a:t>
            </a:r>
            <a:r>
              <a:rPr lang="es-PE" dirty="0" err="1"/>
              <a:t>Hold</a:t>
            </a:r>
            <a:r>
              <a:rPr lang="es-PE" dirty="0"/>
              <a:t> Von </a:t>
            </a:r>
            <a:r>
              <a:rPr lang="es-PE" dirty="0" err="1"/>
              <a:t>Ferneck</a:t>
            </a:r>
            <a:r>
              <a:rPr lang="es-PE" dirty="0"/>
              <a:t>.</a:t>
            </a:r>
          </a:p>
          <a:p>
            <a:pPr marL="274320" indent="-274320">
              <a:buClr>
                <a:schemeClr val="accent3"/>
              </a:buClr>
              <a:buFont typeface="Wingdings 2"/>
              <a:buChar char=""/>
              <a:defRPr/>
            </a:pPr>
            <a:r>
              <a:rPr lang="es-PE" dirty="0"/>
              <a:t>Culpabilidad en Frank: Contra la </a:t>
            </a:r>
            <a:r>
              <a:rPr lang="es-PE" dirty="0" err="1"/>
              <a:t>posicion</a:t>
            </a:r>
            <a:r>
              <a:rPr lang="es-PE" dirty="0"/>
              <a:t> que la culpabilidad es </a:t>
            </a:r>
            <a:r>
              <a:rPr lang="es-PE" dirty="0" err="1"/>
              <a:t>relacion</a:t>
            </a:r>
            <a:r>
              <a:rPr lang="es-PE" dirty="0"/>
              <a:t> </a:t>
            </a:r>
            <a:r>
              <a:rPr lang="es-PE" dirty="0" err="1"/>
              <a:t>psiquica</a:t>
            </a:r>
            <a:r>
              <a:rPr lang="es-PE" dirty="0"/>
              <a:t>. La culpabilidad contiene tres elementos de igual rango: 1. Normalidad mental del sujeto 2. concreta </a:t>
            </a:r>
            <a:r>
              <a:rPr lang="es-PE" dirty="0" err="1"/>
              <a:t>relacion</a:t>
            </a:r>
            <a:r>
              <a:rPr lang="es-PE" dirty="0"/>
              <a:t> </a:t>
            </a:r>
            <a:r>
              <a:rPr lang="es-PE" dirty="0" err="1"/>
              <a:t>psiquica</a:t>
            </a:r>
            <a:r>
              <a:rPr lang="es-PE" dirty="0"/>
              <a:t> o la posibilidad de la misma. 3. normalidad con la que </a:t>
            </a:r>
            <a:r>
              <a:rPr lang="es-PE" dirty="0" err="1"/>
              <a:t>actuo</a:t>
            </a:r>
            <a:r>
              <a:rPr lang="es-PE" dirty="0"/>
              <a:t> el autor.</a:t>
            </a:r>
          </a:p>
          <a:p>
            <a:pPr marL="274320" indent="-274320">
              <a:buClr>
                <a:schemeClr val="accent3"/>
              </a:buClr>
              <a:buFont typeface="Wingdings 2"/>
              <a:buChar char=""/>
              <a:defRPr/>
            </a:pPr>
            <a:r>
              <a:rPr lang="es-PE" dirty="0"/>
              <a:t>La exigibilidad en </a:t>
            </a:r>
            <a:r>
              <a:rPr lang="es-PE" dirty="0" err="1"/>
              <a:t>Goldschmidt</a:t>
            </a:r>
            <a:endParaRPr lang="es-PE" dirty="0"/>
          </a:p>
          <a:p>
            <a:pPr marL="274320" indent="-274320">
              <a:buClr>
                <a:schemeClr val="accent3"/>
              </a:buClr>
              <a:buFont typeface="Wingdings 2"/>
              <a:buChar char=""/>
              <a:defRPr/>
            </a:pPr>
            <a:r>
              <a:rPr lang="es-PE" dirty="0"/>
              <a:t>Inexigibilidad de la conducta en </a:t>
            </a:r>
            <a:r>
              <a:rPr lang="es-PE" dirty="0" err="1"/>
              <a:t>Freudenthal</a:t>
            </a:r>
            <a:endParaRPr lang="es-PE" dirty="0"/>
          </a:p>
          <a:p>
            <a:pPr marL="274320" indent="-274320">
              <a:buClr>
                <a:schemeClr val="accent3"/>
              </a:buClr>
              <a:buFont typeface="Wingdings 2"/>
              <a:buChar char=""/>
              <a:defRPr/>
            </a:pPr>
            <a:r>
              <a:rPr lang="es-PE" dirty="0"/>
              <a:t>Culpabilidad en </a:t>
            </a:r>
            <a:r>
              <a:rPr lang="es-PE" dirty="0" err="1"/>
              <a:t>Mezger</a:t>
            </a:r>
            <a:endParaRPr lang="es-PE" dirty="0"/>
          </a:p>
          <a:p>
            <a:pPr marL="274320" indent="-274320">
              <a:buClr>
                <a:schemeClr val="accent3"/>
              </a:buClr>
              <a:buFont typeface="Wingdings 2"/>
              <a:buChar char=""/>
              <a:defRPr/>
            </a:pPr>
            <a:r>
              <a:rPr lang="es-PE" dirty="0"/>
              <a:t>Culpabilidad en el finalismo de </a:t>
            </a:r>
            <a:r>
              <a:rPr lang="es-PE" dirty="0" err="1"/>
              <a:t>Welzel</a:t>
            </a:r>
            <a:endParaRPr lang="es-PE" dirty="0"/>
          </a:p>
          <a:p>
            <a:pPr marL="640080" lvl="1" indent="-246888">
              <a:buFont typeface="Wingdings 2"/>
              <a:buChar char=""/>
              <a:defRPr/>
            </a:pPr>
            <a:r>
              <a:rPr lang="es-PE" dirty="0"/>
              <a:t>Presupuestos de la </a:t>
            </a:r>
            <a:r>
              <a:rPr lang="es-PE" dirty="0" err="1"/>
              <a:t>reprochabilidad</a:t>
            </a:r>
            <a:endParaRPr lang="es-PE" dirty="0"/>
          </a:p>
          <a:p>
            <a:pPr lvl="2" indent="-246888">
              <a:buFont typeface="Wingdings 2"/>
              <a:buChar char=""/>
              <a:defRPr/>
            </a:pPr>
            <a:r>
              <a:rPr lang="es-PE" dirty="0"/>
              <a:t>Presupuestos existenciales ( imputabilidad)</a:t>
            </a:r>
          </a:p>
          <a:p>
            <a:pPr lvl="2" indent="-246888">
              <a:buFont typeface="Wingdings 2"/>
              <a:buChar char=""/>
              <a:defRPr/>
            </a:pPr>
            <a:r>
              <a:rPr lang="es-PE" dirty="0"/>
              <a:t>Presupuestos especiales ( </a:t>
            </a:r>
            <a:r>
              <a:rPr lang="es-PE" dirty="0" err="1"/>
              <a:t>comprension</a:t>
            </a:r>
            <a:r>
              <a:rPr lang="es-PE" dirty="0"/>
              <a:t> del injusto)</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2 Marcador de contenido">
            <a:extLst>
              <a:ext uri="{FF2B5EF4-FFF2-40B4-BE49-F238E27FC236}">
                <a16:creationId xmlns:a16="http://schemas.microsoft.com/office/drawing/2014/main" id="{9025C965-80D3-409E-AABB-58EB2A3C5FE4}"/>
              </a:ext>
            </a:extLst>
          </p:cNvPr>
          <p:cNvSpPr>
            <a:spLocks noGrp="1"/>
          </p:cNvSpPr>
          <p:nvPr>
            <p:ph idx="1"/>
          </p:nvPr>
        </p:nvSpPr>
        <p:spPr>
          <a:xfrm>
            <a:off x="543338" y="1842052"/>
            <a:ext cx="11078819" cy="4334911"/>
          </a:xfrm>
        </p:spPr>
        <p:txBody>
          <a:bodyPr/>
          <a:lstStyle/>
          <a:p>
            <a:r>
              <a:rPr lang="es-PE" altLang="es-PE" dirty="0"/>
              <a:t>D). La </a:t>
            </a:r>
            <a:r>
              <a:rPr lang="es-PE" altLang="es-PE" dirty="0" err="1"/>
              <a:t>concepcion</a:t>
            </a:r>
            <a:r>
              <a:rPr lang="es-PE" altLang="es-PE" dirty="0"/>
              <a:t> funcionalista</a:t>
            </a:r>
          </a:p>
          <a:p>
            <a:pPr lvl="1"/>
            <a:r>
              <a:rPr lang="es-PE" altLang="es-PE" dirty="0"/>
              <a:t>La responsabilidad en Roxin: culpabilidad del sujeto: necesidad preventiva de </a:t>
            </a:r>
            <a:r>
              <a:rPr lang="es-PE" altLang="es-PE" dirty="0" err="1"/>
              <a:t>sancion</a:t>
            </a:r>
            <a:r>
              <a:rPr lang="es-PE" altLang="es-PE" dirty="0"/>
              <a:t> penal.</a:t>
            </a:r>
          </a:p>
          <a:p>
            <a:pPr lvl="1"/>
            <a:endParaRPr lang="es-PE" altLang="es-PE" dirty="0"/>
          </a:p>
          <a:p>
            <a:pPr lvl="1"/>
            <a:r>
              <a:rPr lang="es-PE" altLang="es-PE" dirty="0"/>
              <a:t>Culpabilidad: actuación injusta pese a la existencia de asequibilidad normativa.</a:t>
            </a:r>
          </a:p>
          <a:p>
            <a:pPr lvl="1"/>
            <a:endParaRPr lang="es-PE" altLang="es-PE" dirty="0"/>
          </a:p>
          <a:p>
            <a:pPr lvl="1"/>
            <a:r>
              <a:rPr lang="es-PE" altLang="es-PE" dirty="0"/>
              <a:t>Critica al concepto por Zaffaroni.</a:t>
            </a:r>
          </a:p>
          <a:p>
            <a:pPr lvl="1"/>
            <a:endParaRPr lang="es-PE" altLang="es-PE" dirty="0"/>
          </a:p>
          <a:p>
            <a:r>
              <a:rPr lang="es-PE" altLang="es-PE" dirty="0"/>
              <a:t>E. Concepto funcional de Jakobs: Estabilización de la confianza en el ordenamiento perturbada por la conducta delictiva.</a:t>
            </a:r>
            <a:endParaRPr lang="en-US" altLang="es-P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2 Marcador de contenido">
            <a:extLst>
              <a:ext uri="{FF2B5EF4-FFF2-40B4-BE49-F238E27FC236}">
                <a16:creationId xmlns:a16="http://schemas.microsoft.com/office/drawing/2014/main" id="{4DFA9343-5DD3-4917-B0CB-F167A30617DD}"/>
              </a:ext>
            </a:extLst>
          </p:cNvPr>
          <p:cNvSpPr>
            <a:spLocks noGrp="1"/>
          </p:cNvSpPr>
          <p:nvPr>
            <p:ph idx="1"/>
          </p:nvPr>
        </p:nvSpPr>
        <p:spPr/>
        <p:txBody>
          <a:bodyPr>
            <a:noAutofit/>
          </a:bodyPr>
          <a:lstStyle/>
          <a:p>
            <a:r>
              <a:rPr lang="es-PE" altLang="es-PE" sz="3200" dirty="0"/>
              <a:t>Culpabilidad en la </a:t>
            </a:r>
            <a:r>
              <a:rPr lang="es-PE" altLang="es-PE" sz="3200" dirty="0" err="1"/>
              <a:t>teoria</a:t>
            </a:r>
            <a:r>
              <a:rPr lang="es-PE" altLang="es-PE" sz="3200" dirty="0"/>
              <a:t> penal latinoamericana:</a:t>
            </a:r>
          </a:p>
          <a:p>
            <a:pPr lvl="1"/>
            <a:r>
              <a:rPr lang="es-PE" altLang="es-PE" sz="3200" dirty="0"/>
              <a:t>Culpabilidad por la vulnerabilidad: Zaffaroni, se da en </a:t>
            </a:r>
            <a:r>
              <a:rPr lang="es-PE" altLang="es-PE" sz="3200" dirty="0" err="1"/>
              <a:t>funcion</a:t>
            </a:r>
            <a:r>
              <a:rPr lang="es-PE" altLang="es-PE" sz="3200" dirty="0"/>
              <a:t> al poder punitivo estatal.</a:t>
            </a:r>
          </a:p>
          <a:p>
            <a:pPr lvl="1"/>
            <a:r>
              <a:rPr lang="es-PE" altLang="es-PE" sz="3200" dirty="0"/>
              <a:t>Culpabilidad como </a:t>
            </a:r>
            <a:r>
              <a:rPr lang="es-PE" altLang="es-PE" sz="3200" dirty="0" err="1"/>
              <a:t>teoria</a:t>
            </a:r>
            <a:r>
              <a:rPr lang="es-PE" altLang="es-PE" sz="3200" dirty="0"/>
              <a:t> del sujeto responsable: Bustos </a:t>
            </a:r>
            <a:r>
              <a:rPr lang="es-PE" altLang="es-PE" sz="3200" dirty="0" err="1"/>
              <a:t>Ramirez</a:t>
            </a:r>
            <a:r>
              <a:rPr lang="es-PE" altLang="es-PE" sz="3200" dirty="0"/>
              <a:t>: Se debe partir del individuo en sociedad. La responsabilidad del sujeto conlleva:</a:t>
            </a:r>
          </a:p>
          <a:p>
            <a:pPr lvl="2"/>
            <a:r>
              <a:rPr lang="es-PE" altLang="es-PE" sz="3200" dirty="0"/>
              <a:t>Exigibilidad </a:t>
            </a:r>
            <a:r>
              <a:rPr lang="es-PE" altLang="es-PE" sz="3200" dirty="0" err="1"/>
              <a:t>sistemica</a:t>
            </a:r>
            <a:r>
              <a:rPr lang="es-PE" altLang="es-PE" sz="3200" dirty="0"/>
              <a:t> o </a:t>
            </a:r>
            <a:r>
              <a:rPr lang="es-PE" altLang="es-PE" sz="3200" dirty="0" err="1"/>
              <a:t>ininmputabilidad</a:t>
            </a:r>
            <a:endParaRPr lang="es-PE" altLang="es-PE" sz="3200" dirty="0"/>
          </a:p>
          <a:p>
            <a:pPr lvl="2"/>
            <a:r>
              <a:rPr lang="es-PE" altLang="es-PE" sz="3200" dirty="0"/>
              <a:t>Exigibilidad de la conciencia del injusto</a:t>
            </a:r>
          </a:p>
          <a:p>
            <a:pPr lvl="2"/>
            <a:r>
              <a:rPr lang="es-PE" altLang="es-PE" sz="3200" dirty="0"/>
              <a:t>La exigibilidad de la conducta.</a:t>
            </a:r>
            <a:endParaRPr lang="en-US" altLang="es-PE" sz="32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a:extLst>
              <a:ext uri="{FF2B5EF4-FFF2-40B4-BE49-F238E27FC236}">
                <a16:creationId xmlns:a16="http://schemas.microsoft.com/office/drawing/2014/main" id="{D4B52EB0-14B7-4EA9-AC71-E68CD8D385E2}"/>
              </a:ext>
            </a:extLst>
          </p:cNvPr>
          <p:cNvSpPr>
            <a:spLocks noGrp="1"/>
          </p:cNvSpPr>
          <p:nvPr>
            <p:ph type="title"/>
          </p:nvPr>
        </p:nvSpPr>
        <p:spPr>
          <a:xfrm>
            <a:off x="3922645" y="1351721"/>
            <a:ext cx="4558746" cy="1298713"/>
          </a:xfrm>
        </p:spPr>
        <p:style>
          <a:lnRef idx="1">
            <a:schemeClr val="accent3"/>
          </a:lnRef>
          <a:fillRef idx="2">
            <a:schemeClr val="accent3"/>
          </a:fillRef>
          <a:effectRef idx="1">
            <a:schemeClr val="accent3"/>
          </a:effectRef>
          <a:fontRef idx="minor">
            <a:schemeClr val="dk1"/>
          </a:fontRef>
        </p:style>
        <p:txBody>
          <a:bodyPr>
            <a:normAutofit/>
          </a:bodyPr>
          <a:lstStyle/>
          <a:p>
            <a:r>
              <a:rPr lang="es-PE" altLang="es-PE" dirty="0"/>
              <a:t>IMPUTABILIDAD</a:t>
            </a:r>
            <a:endParaRPr lang="en-US" altLang="es-PE" dirty="0"/>
          </a:p>
        </p:txBody>
      </p:sp>
      <p:sp>
        <p:nvSpPr>
          <p:cNvPr id="12291" name="2 Marcador de contenido">
            <a:extLst>
              <a:ext uri="{FF2B5EF4-FFF2-40B4-BE49-F238E27FC236}">
                <a16:creationId xmlns:a16="http://schemas.microsoft.com/office/drawing/2014/main" id="{32A235BB-4C88-4159-9B15-BF17610CBA7C}"/>
              </a:ext>
            </a:extLst>
          </p:cNvPr>
          <p:cNvSpPr>
            <a:spLocks noGrp="1"/>
          </p:cNvSpPr>
          <p:nvPr>
            <p:ph idx="1"/>
          </p:nvPr>
        </p:nvSpPr>
        <p:spPr>
          <a:xfrm>
            <a:off x="569843" y="2769703"/>
            <a:ext cx="10783957" cy="3407259"/>
          </a:xfrm>
        </p:spPr>
        <p:style>
          <a:lnRef idx="1">
            <a:schemeClr val="accent6"/>
          </a:lnRef>
          <a:fillRef idx="2">
            <a:schemeClr val="accent6"/>
          </a:fillRef>
          <a:effectRef idx="1">
            <a:schemeClr val="accent6"/>
          </a:effectRef>
          <a:fontRef idx="minor">
            <a:schemeClr val="dk1"/>
          </a:fontRef>
        </p:style>
        <p:txBody>
          <a:bodyPr/>
          <a:lstStyle/>
          <a:p>
            <a:r>
              <a:rPr lang="es-PE" altLang="es-PE" dirty="0"/>
              <a:t>Concepto: “suficiente capacidad de </a:t>
            </a:r>
            <a:r>
              <a:rPr lang="es-PE" altLang="es-PE" dirty="0" err="1"/>
              <a:t>motivacion</a:t>
            </a:r>
            <a:r>
              <a:rPr lang="es-PE" altLang="es-PE" dirty="0"/>
              <a:t> del autor por la norma penal”</a:t>
            </a:r>
          </a:p>
          <a:p>
            <a:pPr lvl="1"/>
            <a:r>
              <a:rPr lang="es-PE" altLang="es-PE" dirty="0"/>
              <a:t>Capacidad de </a:t>
            </a:r>
            <a:r>
              <a:rPr lang="es-PE" altLang="es-PE" dirty="0" err="1"/>
              <a:t>motivacion</a:t>
            </a:r>
            <a:r>
              <a:rPr lang="es-PE" altLang="es-PE" dirty="0"/>
              <a:t>: naturaleza normativa.</a:t>
            </a:r>
          </a:p>
          <a:p>
            <a:pPr lvl="1"/>
            <a:r>
              <a:rPr lang="es-PE" altLang="es-PE" dirty="0"/>
              <a:t>Elementos: Capacidad de comprender la </a:t>
            </a:r>
            <a:r>
              <a:rPr lang="es-PE" altLang="es-PE" dirty="0" err="1"/>
              <a:t>desaprobacion</a:t>
            </a:r>
            <a:r>
              <a:rPr lang="es-PE" altLang="es-PE" dirty="0"/>
              <a:t> </a:t>
            </a:r>
            <a:r>
              <a:rPr lang="es-PE" altLang="es-PE" dirty="0" err="1"/>
              <a:t>juridico</a:t>
            </a:r>
            <a:r>
              <a:rPr lang="es-PE" altLang="es-PE" dirty="0"/>
              <a:t> penal y la capacidad de dirigir ese comportamiento.</a:t>
            </a:r>
          </a:p>
          <a:p>
            <a:pPr lvl="1"/>
            <a:r>
              <a:rPr lang="es-PE" altLang="es-PE" dirty="0"/>
              <a:t>Se debe motivar no en un concepto abstracto de libre albedrio, sino en uno concreto.</a:t>
            </a:r>
            <a:endParaRPr lang="en-US" altLang="es-P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129567" y="1790163"/>
            <a:ext cx="5768652" cy="1754326"/>
          </a:xfrm>
          <a:prstGeom prst="rect">
            <a:avLst/>
          </a:prstGeom>
          <a:noFill/>
        </p:spPr>
        <p:txBody>
          <a:bodyPr wrap="square" lIns="91440" tIns="45720" rIns="91440" bIns="45720">
            <a:spAutoFit/>
          </a:bodyPr>
          <a:lstStyle/>
          <a:p>
            <a:pPr algn="ctr"/>
            <a:r>
              <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rPr>
              <a:t>ELEMENTOS DEL </a:t>
            </a:r>
          </a:p>
          <a:p>
            <a:pPr algn="ctr"/>
            <a:r>
              <a:rPr lang="es-ES" sz="5400" b="1" cap="none" spc="0" dirty="0">
                <a:ln w="12700">
                  <a:solidFill>
                    <a:schemeClr val="accent5"/>
                  </a:solidFill>
                  <a:prstDash val="solid"/>
                </a:ln>
                <a:pattFill prst="ltDnDiag">
                  <a:fgClr>
                    <a:schemeClr val="accent5">
                      <a:lumMod val="60000"/>
                      <a:lumOff val="40000"/>
                    </a:schemeClr>
                  </a:fgClr>
                  <a:bgClr>
                    <a:schemeClr val="bg1"/>
                  </a:bgClr>
                </a:pattFill>
                <a:effectLst/>
              </a:rPr>
              <a:t>HECHO PUNIBLE </a:t>
            </a: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142" y="3903893"/>
            <a:ext cx="2049483" cy="1247859"/>
          </a:xfrm>
          <a:prstGeom prst="rect">
            <a:avLst/>
          </a:prstGeom>
        </p:spPr>
      </p:pic>
    </p:spTree>
    <p:extLst>
      <p:ext uri="{BB962C8B-B14F-4D97-AF65-F5344CB8AC3E}">
        <p14:creationId xmlns:p14="http://schemas.microsoft.com/office/powerpoint/2010/main" val="41842975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Marcador de contenido">
            <a:extLst>
              <a:ext uri="{FF2B5EF4-FFF2-40B4-BE49-F238E27FC236}">
                <a16:creationId xmlns:a16="http://schemas.microsoft.com/office/drawing/2014/main" id="{09A20EAA-6EEC-404B-8E4B-22AFBBCEBBB5}"/>
              </a:ext>
            </a:extLst>
          </p:cNvPr>
          <p:cNvSpPr>
            <a:spLocks noGrp="1"/>
          </p:cNvSpPr>
          <p:nvPr>
            <p:ph idx="1"/>
          </p:nvPr>
        </p:nvSpPr>
        <p:spPr/>
        <p:style>
          <a:lnRef idx="1">
            <a:schemeClr val="accent2"/>
          </a:lnRef>
          <a:fillRef idx="3">
            <a:schemeClr val="accent2"/>
          </a:fillRef>
          <a:effectRef idx="2">
            <a:schemeClr val="accent2"/>
          </a:effectRef>
          <a:fontRef idx="minor">
            <a:schemeClr val="lt1"/>
          </a:fontRef>
        </p:style>
        <p:txBody>
          <a:bodyPr/>
          <a:lstStyle/>
          <a:p>
            <a:r>
              <a:rPr lang="es-PE" altLang="es-PE" dirty="0" err="1"/>
              <a:t>Minoria</a:t>
            </a:r>
            <a:r>
              <a:rPr lang="es-PE" altLang="es-PE" dirty="0"/>
              <a:t> de edad: Tres criterios: </a:t>
            </a:r>
            <a:r>
              <a:rPr lang="es-PE" altLang="es-PE" dirty="0" err="1"/>
              <a:t>Biologico</a:t>
            </a:r>
            <a:r>
              <a:rPr lang="es-PE" altLang="es-PE" dirty="0"/>
              <a:t>, intelectual y mixto</a:t>
            </a:r>
          </a:p>
          <a:p>
            <a:r>
              <a:rPr lang="es-PE" altLang="es-PE" dirty="0" err="1"/>
              <a:t>Codigo</a:t>
            </a:r>
            <a:r>
              <a:rPr lang="es-PE" altLang="es-PE" dirty="0"/>
              <a:t> Penal peruano: 18 años</a:t>
            </a:r>
          </a:p>
          <a:p>
            <a:r>
              <a:rPr lang="es-PE" altLang="es-PE" dirty="0"/>
              <a:t>Causas de inimputabilidad: Articulo 20 C.P</a:t>
            </a:r>
          </a:p>
          <a:p>
            <a:pPr lvl="1"/>
            <a:r>
              <a:rPr lang="es-PE" altLang="es-PE" dirty="0" err="1"/>
              <a:t>Anomalia</a:t>
            </a:r>
            <a:r>
              <a:rPr lang="es-PE" altLang="es-PE" dirty="0"/>
              <a:t> </a:t>
            </a:r>
            <a:r>
              <a:rPr lang="es-PE" altLang="es-PE" dirty="0" err="1"/>
              <a:t>psiquica</a:t>
            </a:r>
            <a:endParaRPr lang="es-PE" altLang="es-PE" dirty="0"/>
          </a:p>
          <a:p>
            <a:pPr lvl="2"/>
            <a:r>
              <a:rPr lang="es-PE" altLang="es-PE" dirty="0"/>
              <a:t>Principios de la ONU para la </a:t>
            </a:r>
            <a:r>
              <a:rPr lang="es-PE" altLang="es-PE" dirty="0" err="1"/>
              <a:t>protecciion</a:t>
            </a:r>
            <a:r>
              <a:rPr lang="es-PE" altLang="es-PE" dirty="0"/>
              <a:t> de los enfermos mentales</a:t>
            </a:r>
          </a:p>
          <a:p>
            <a:pPr lvl="2"/>
            <a:r>
              <a:rPr lang="es-PE" altLang="es-PE" dirty="0"/>
              <a:t>Psicosis</a:t>
            </a:r>
          </a:p>
          <a:p>
            <a:pPr lvl="2"/>
            <a:r>
              <a:rPr lang="es-PE" altLang="es-PE" dirty="0" err="1"/>
              <a:t>Psicopatias</a:t>
            </a:r>
            <a:endParaRPr lang="es-PE" altLang="es-PE" dirty="0"/>
          </a:p>
          <a:p>
            <a:pPr lvl="2"/>
            <a:r>
              <a:rPr lang="es-PE" altLang="es-PE" dirty="0"/>
              <a:t>Medidas de seguridad</a:t>
            </a:r>
            <a:endParaRPr lang="en-US" altLang="es-PE"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2 Marcador de contenido">
            <a:extLst>
              <a:ext uri="{FF2B5EF4-FFF2-40B4-BE49-F238E27FC236}">
                <a16:creationId xmlns:a16="http://schemas.microsoft.com/office/drawing/2014/main" id="{909FB7B1-A209-417F-997C-9224796E6791}"/>
              </a:ext>
            </a:extLst>
          </p:cNvPr>
          <p:cNvSpPr>
            <a:spLocks noGrp="1"/>
          </p:cNvSpPr>
          <p:nvPr>
            <p:ph idx="1"/>
          </p:nvPr>
        </p:nvSpPr>
        <p:spPr>
          <a:xfrm>
            <a:off x="838200" y="1825625"/>
            <a:ext cx="10280374" cy="2878897"/>
          </a:xfrm>
        </p:spPr>
        <p:style>
          <a:lnRef idx="1">
            <a:schemeClr val="accent1"/>
          </a:lnRef>
          <a:fillRef idx="2">
            <a:schemeClr val="accent1"/>
          </a:fillRef>
          <a:effectRef idx="1">
            <a:schemeClr val="accent1"/>
          </a:effectRef>
          <a:fontRef idx="minor">
            <a:schemeClr val="dk1"/>
          </a:fontRef>
        </p:style>
        <p:txBody>
          <a:bodyPr/>
          <a:lstStyle/>
          <a:p>
            <a:r>
              <a:rPr lang="es-PE" altLang="es-PE" dirty="0"/>
              <a:t>B). Grave </a:t>
            </a:r>
            <a:r>
              <a:rPr lang="es-PE" altLang="es-PE" dirty="0" err="1"/>
              <a:t>alteracion</a:t>
            </a:r>
            <a:r>
              <a:rPr lang="es-PE" altLang="es-PE" dirty="0"/>
              <a:t> de la conciencia y </a:t>
            </a:r>
            <a:r>
              <a:rPr lang="es-PE" altLang="es-PE" dirty="0" err="1"/>
              <a:t>actio</a:t>
            </a:r>
            <a:r>
              <a:rPr lang="es-PE" altLang="es-PE" dirty="0"/>
              <a:t> libera in causa. Art 20 ,1 del </a:t>
            </a:r>
            <a:r>
              <a:rPr lang="es-PE" altLang="es-PE" dirty="0" err="1"/>
              <a:t>cp</a:t>
            </a:r>
            <a:endParaRPr lang="es-PE" altLang="es-PE" dirty="0"/>
          </a:p>
          <a:p>
            <a:pPr lvl="1"/>
            <a:r>
              <a:rPr lang="es-PE" altLang="es-PE" dirty="0"/>
              <a:t>Estados pasionales intensos</a:t>
            </a:r>
          </a:p>
          <a:p>
            <a:pPr lvl="1"/>
            <a:r>
              <a:rPr lang="es-PE" altLang="es-PE" dirty="0" err="1"/>
              <a:t>Actio</a:t>
            </a:r>
            <a:r>
              <a:rPr lang="es-PE" altLang="es-PE" dirty="0"/>
              <a:t> libera in causa: dolosa y culposa.</a:t>
            </a:r>
          </a:p>
          <a:p>
            <a:pPr lvl="1">
              <a:buFont typeface="Wingdings 2" panose="05020102010507070707" pitchFamily="18" charset="2"/>
              <a:buNone/>
            </a:pPr>
            <a:r>
              <a:rPr lang="es-PE" altLang="es-PE" dirty="0"/>
              <a:t>c). Grave </a:t>
            </a:r>
            <a:r>
              <a:rPr lang="es-PE" altLang="es-PE" dirty="0" err="1"/>
              <a:t>alteracion</a:t>
            </a:r>
            <a:r>
              <a:rPr lang="es-PE" altLang="es-PE" dirty="0"/>
              <a:t> de la </a:t>
            </a:r>
            <a:r>
              <a:rPr lang="es-PE" altLang="es-PE" dirty="0" err="1"/>
              <a:t>percepcion</a:t>
            </a:r>
            <a:endParaRPr lang="es-PE" altLang="es-PE" dirty="0"/>
          </a:p>
          <a:p>
            <a:pPr lvl="1">
              <a:buFont typeface="Wingdings 2" panose="05020102010507070707" pitchFamily="18" charset="2"/>
              <a:buNone/>
            </a:pPr>
            <a:r>
              <a:rPr lang="es-PE" altLang="es-PE" dirty="0"/>
              <a:t>d). Imputabilidad disminuida.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2 Marcador de contenido">
            <a:extLst>
              <a:ext uri="{FF2B5EF4-FFF2-40B4-BE49-F238E27FC236}">
                <a16:creationId xmlns:a16="http://schemas.microsoft.com/office/drawing/2014/main" id="{87586277-A4DA-4C30-92ED-CA6E927870FC}"/>
              </a:ext>
            </a:extLst>
          </p:cNvPr>
          <p:cNvSpPr>
            <a:spLocks noGrp="1"/>
          </p:cNvSpPr>
          <p:nvPr>
            <p:ph idx="1"/>
          </p:nvPr>
        </p:nvSpPr>
        <p:spPr>
          <a:xfrm>
            <a:off x="768626" y="2199861"/>
            <a:ext cx="10585174" cy="3977102"/>
          </a:xfrm>
        </p:spPr>
        <p:style>
          <a:lnRef idx="1">
            <a:schemeClr val="accent4"/>
          </a:lnRef>
          <a:fillRef idx="2">
            <a:schemeClr val="accent4"/>
          </a:fillRef>
          <a:effectRef idx="1">
            <a:schemeClr val="accent4"/>
          </a:effectRef>
          <a:fontRef idx="minor">
            <a:schemeClr val="dk1"/>
          </a:fontRef>
        </p:style>
        <p:txBody>
          <a:bodyPr/>
          <a:lstStyle/>
          <a:p>
            <a:r>
              <a:rPr lang="es-PE" altLang="es-PE" dirty="0"/>
              <a:t>Concepto</a:t>
            </a:r>
          </a:p>
          <a:p>
            <a:r>
              <a:rPr lang="es-PE" altLang="es-PE" dirty="0"/>
              <a:t>El Error de </a:t>
            </a:r>
            <a:r>
              <a:rPr lang="es-PE" altLang="es-PE" dirty="0" err="1"/>
              <a:t>prohibicion</a:t>
            </a:r>
            <a:r>
              <a:rPr lang="es-PE" altLang="es-PE" dirty="0"/>
              <a:t>: Art 14 2do </a:t>
            </a:r>
            <a:r>
              <a:rPr lang="es-PE" altLang="es-PE" dirty="0" err="1"/>
              <a:t>paragrafo</a:t>
            </a:r>
            <a:r>
              <a:rPr lang="es-PE" altLang="es-PE" dirty="0"/>
              <a:t> del </a:t>
            </a:r>
            <a:r>
              <a:rPr lang="es-PE" altLang="es-PE" dirty="0" err="1"/>
              <a:t>cp</a:t>
            </a:r>
            <a:endParaRPr lang="es-PE" altLang="es-PE" dirty="0"/>
          </a:p>
          <a:p>
            <a:pPr lvl="1"/>
            <a:r>
              <a:rPr lang="es-PE" altLang="es-PE" dirty="0"/>
              <a:t>Directo</a:t>
            </a:r>
          </a:p>
          <a:p>
            <a:pPr lvl="1"/>
            <a:r>
              <a:rPr lang="es-PE" altLang="es-PE" dirty="0"/>
              <a:t>Indirecto</a:t>
            </a:r>
          </a:p>
          <a:p>
            <a:r>
              <a:rPr lang="es-PE" altLang="es-PE" dirty="0"/>
              <a:t>Vencible</a:t>
            </a:r>
          </a:p>
          <a:p>
            <a:r>
              <a:rPr lang="es-PE" altLang="es-PE" dirty="0"/>
              <a:t>Invencible</a:t>
            </a:r>
          </a:p>
          <a:p>
            <a:r>
              <a:rPr lang="es-PE" altLang="es-PE" dirty="0"/>
              <a:t>El error de </a:t>
            </a:r>
            <a:r>
              <a:rPr lang="es-PE" altLang="es-PE" dirty="0" err="1"/>
              <a:t>comprension</a:t>
            </a:r>
            <a:r>
              <a:rPr lang="es-PE" altLang="es-PE" dirty="0"/>
              <a:t> culturalmente condicionado</a:t>
            </a:r>
            <a:endParaRPr lang="en-US" altLang="es-PE"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858DA95-8023-4805-A7DC-A7019BB70A76}"/>
              </a:ext>
            </a:extLst>
          </p:cNvPr>
          <p:cNvSpPr/>
          <p:nvPr/>
        </p:nvSpPr>
        <p:spPr>
          <a:xfrm>
            <a:off x="2610678" y="2345635"/>
            <a:ext cx="6757859" cy="2123658"/>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s-E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ELEMENTOS DE </a:t>
            </a:r>
          </a:p>
          <a:p>
            <a:pPr algn="ctr"/>
            <a:r>
              <a:rPr lang="es-ES" sz="66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LA CULPABILIDAD </a:t>
            </a:r>
          </a:p>
        </p:txBody>
      </p:sp>
    </p:spTree>
    <p:extLst>
      <p:ext uri="{BB962C8B-B14F-4D97-AF65-F5344CB8AC3E}">
        <p14:creationId xmlns:p14="http://schemas.microsoft.com/office/powerpoint/2010/main" val="1605633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04554E3-FC7A-4828-8620-4BBEDA35B37A}"/>
              </a:ext>
            </a:extLst>
          </p:cNvPr>
          <p:cNvSpPr txBox="1"/>
          <p:nvPr/>
        </p:nvSpPr>
        <p:spPr>
          <a:xfrm>
            <a:off x="808383" y="2067339"/>
            <a:ext cx="10668000" cy="433965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342900" indent="-342900">
              <a:buAutoNum type="alphaLcParenR"/>
            </a:pPr>
            <a:r>
              <a:rPr lang="es-ES" sz="4000" dirty="0"/>
              <a:t>El reproche personal</a:t>
            </a:r>
          </a:p>
          <a:p>
            <a:pPr marL="342900" indent="-342900">
              <a:buAutoNum type="alphaLcParenR"/>
            </a:pPr>
            <a:r>
              <a:rPr lang="es-ES" sz="4000" dirty="0"/>
              <a:t>El agente debe conocer que el acto es contrario a Derecho. Debe tener conocimiento de la Antijuricidad,</a:t>
            </a:r>
          </a:p>
          <a:p>
            <a:pPr marL="342900" indent="-342900">
              <a:buAutoNum type="alphaLcParenR"/>
            </a:pPr>
            <a:r>
              <a:rPr lang="es-ES" sz="4000" dirty="0"/>
              <a:t>El derecho exige que se </a:t>
            </a:r>
            <a:r>
              <a:rPr lang="es-ES" sz="4000" dirty="0" err="1"/>
              <a:t>debia</a:t>
            </a:r>
            <a:r>
              <a:rPr lang="es-ES" sz="4000" dirty="0"/>
              <a:t> haber podido actuar de otra manera </a:t>
            </a:r>
          </a:p>
          <a:p>
            <a:endParaRPr lang="es-ES" dirty="0"/>
          </a:p>
          <a:p>
            <a:endParaRPr lang="es-PE" dirty="0"/>
          </a:p>
        </p:txBody>
      </p:sp>
    </p:spTree>
    <p:extLst>
      <p:ext uri="{BB962C8B-B14F-4D97-AF65-F5344CB8AC3E}">
        <p14:creationId xmlns:p14="http://schemas.microsoft.com/office/powerpoint/2010/main" val="42381679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0B1D5E96-2E1A-40FA-A18C-B7D831D6FF78}"/>
              </a:ext>
            </a:extLst>
          </p:cNvPr>
          <p:cNvSpPr/>
          <p:nvPr/>
        </p:nvSpPr>
        <p:spPr>
          <a:xfrm>
            <a:off x="1798194" y="2967335"/>
            <a:ext cx="8595623" cy="1754326"/>
          </a:xfrm>
          <a:prstGeom prst="rect">
            <a:avLst/>
          </a:prstGeom>
          <a:noFill/>
        </p:spPr>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CAUSAS DE EXCLUSIÓN DE LA</a:t>
            </a:r>
          </a:p>
          <a:p>
            <a:pPr algn="ctr"/>
            <a:r>
              <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CULPABILIDAD </a:t>
            </a:r>
          </a:p>
        </p:txBody>
      </p:sp>
    </p:spTree>
    <p:extLst>
      <p:ext uri="{BB962C8B-B14F-4D97-AF65-F5344CB8AC3E}">
        <p14:creationId xmlns:p14="http://schemas.microsoft.com/office/powerpoint/2010/main" val="15376613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07D2238-BF0A-4B46-98B0-0F9E8F51D7E5}"/>
              </a:ext>
            </a:extLst>
          </p:cNvPr>
          <p:cNvSpPr/>
          <p:nvPr/>
        </p:nvSpPr>
        <p:spPr>
          <a:xfrm>
            <a:off x="1802295" y="2146852"/>
            <a:ext cx="8653669"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es-PE" sz="6000" b="1" dirty="0">
                <a:latin typeface="Georgia" panose="02040502050405020303" pitchFamily="18" charset="0"/>
              </a:rPr>
              <a:t>CAUSAS DE INIMPUTABILIDAD</a:t>
            </a:r>
            <a:endParaRPr lang="es-PE" sz="6000" dirty="0"/>
          </a:p>
        </p:txBody>
      </p:sp>
    </p:spTree>
    <p:extLst>
      <p:ext uri="{BB962C8B-B14F-4D97-AF65-F5344CB8AC3E}">
        <p14:creationId xmlns:p14="http://schemas.microsoft.com/office/powerpoint/2010/main" val="9922821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A8DB175-B54E-431F-B0E5-DB11D4339855}"/>
              </a:ext>
            </a:extLst>
          </p:cNvPr>
          <p:cNvSpPr/>
          <p:nvPr/>
        </p:nvSpPr>
        <p:spPr>
          <a:xfrm>
            <a:off x="821635" y="1630017"/>
            <a:ext cx="10283687" cy="4832092"/>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S" sz="2800" dirty="0">
                <a:latin typeface="Georgia" panose="02040502050405020303" pitchFamily="18" charset="0"/>
              </a:rPr>
              <a:t>Las causas de inimputabilidad que señala nuestro código penal en su artículo 20 son la anomalía psíquica, la grave alteración de la conciencia, la alteración de la percepción. Se basa en un criterio mixto (biológicamente normativo), no sólo es necesaria la presencia de una anomalía psíquica, sino que esta incapacite al sujeto de comprender la antijuricidad de su acción y de comportarse de acuerdo a la misma. El juez y el perito psiquiátrico deberán de analizar, en el caso </a:t>
            </a:r>
            <a:r>
              <a:rPr lang="es-ES" sz="2800" dirty="0">
                <a:latin typeface="Georgia" panose="02040502050405020303" pitchFamily="18" charset="0"/>
                <a:hlinkClick r:id="rId2">
                  <a:extLst>
                    <a:ext uri="{A12FA001-AC4F-418D-AE19-62706E023703}">
                      <ahyp:hlinkClr xmlns:ahyp="http://schemas.microsoft.com/office/drawing/2018/hyperlinkcolor" val="tx"/>
                    </a:ext>
                  </a:extLst>
                </a:hlinkClick>
              </a:rPr>
              <a:t>concreto</a:t>
            </a:r>
            <a:r>
              <a:rPr lang="es-ES" sz="2800" dirty="0">
                <a:latin typeface="Georgia" panose="02040502050405020303" pitchFamily="18" charset="0"/>
              </a:rPr>
              <a:t>, tanto la base orgánica (también puede ser psicológica) como el ulterior juicio acerca de la capacidad de comprensión y de inhibición del </a:t>
            </a:r>
            <a:r>
              <a:rPr lang="es-ES" sz="2800" dirty="0">
                <a:latin typeface="Georgia" panose="02040502050405020303" pitchFamily="18" charset="0"/>
                <a:hlinkClick r:id="rId3">
                  <a:extLst>
                    <a:ext uri="{A12FA001-AC4F-418D-AE19-62706E023703}">
                      <ahyp:hlinkClr xmlns:ahyp="http://schemas.microsoft.com/office/drawing/2018/hyperlinkcolor" val="tx"/>
                    </a:ext>
                  </a:extLst>
                </a:hlinkClick>
              </a:rPr>
              <a:t>individuo</a:t>
            </a:r>
            <a:r>
              <a:rPr lang="es-ES" sz="2800" dirty="0">
                <a:latin typeface="Georgia" panose="02040502050405020303" pitchFamily="18" charset="0"/>
              </a:rPr>
              <a:t>.</a:t>
            </a:r>
            <a:endParaRPr lang="es-PE" sz="2800" dirty="0"/>
          </a:p>
        </p:txBody>
      </p:sp>
    </p:spTree>
    <p:extLst>
      <p:ext uri="{BB962C8B-B14F-4D97-AF65-F5344CB8AC3E}">
        <p14:creationId xmlns:p14="http://schemas.microsoft.com/office/powerpoint/2010/main" val="8577439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F9600E4-F302-4409-BEF6-AF48999D2329}"/>
              </a:ext>
            </a:extLst>
          </p:cNvPr>
          <p:cNvSpPr/>
          <p:nvPr/>
        </p:nvSpPr>
        <p:spPr>
          <a:xfrm>
            <a:off x="1126435" y="1802296"/>
            <a:ext cx="9872869" cy="440120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s-ES" sz="2800" dirty="0">
                <a:solidFill>
                  <a:srgbClr val="445555"/>
                </a:solidFill>
                <a:latin typeface="Georgia" panose="02040502050405020303" pitchFamily="18" charset="0"/>
              </a:rPr>
              <a:t>El Código Penal recoge el criterio biológico para el caso de los menores de edad y el mixto para los demás casos de inimputabilidad. Las causas de inimputabilidad contenidas en el artículo 20° del Código Penal son:</a:t>
            </a:r>
          </a:p>
          <a:p>
            <a:endParaRPr lang="es-ES" sz="2800" dirty="0">
              <a:solidFill>
                <a:srgbClr val="445555"/>
              </a:solidFill>
              <a:latin typeface="Georgia" panose="02040502050405020303" pitchFamily="18" charset="0"/>
            </a:endParaRPr>
          </a:p>
          <a:p>
            <a:pPr>
              <a:buFont typeface="Arial" panose="020B0604020202020204" pitchFamily="34" charset="0"/>
              <a:buChar char="•"/>
            </a:pPr>
            <a:r>
              <a:rPr lang="es-ES" sz="2800" dirty="0">
                <a:solidFill>
                  <a:srgbClr val="445555"/>
                </a:solidFill>
                <a:latin typeface="Georgia" panose="02040502050405020303" pitchFamily="18" charset="0"/>
              </a:rPr>
              <a:t>Minoría de Edad – Ser mayor de 18 años. (Inciso 2 Art. 20)</a:t>
            </a:r>
          </a:p>
          <a:p>
            <a:pPr>
              <a:buFont typeface="Arial" panose="020B0604020202020204" pitchFamily="34" charset="0"/>
              <a:buChar char="•"/>
            </a:pPr>
            <a:endParaRPr lang="es-ES" sz="2800" dirty="0">
              <a:solidFill>
                <a:srgbClr val="445555"/>
              </a:solidFill>
              <a:latin typeface="Georgia" panose="02040502050405020303" pitchFamily="18" charset="0"/>
            </a:endParaRPr>
          </a:p>
          <a:p>
            <a:pPr>
              <a:buFont typeface="Arial" panose="020B0604020202020204" pitchFamily="34" charset="0"/>
              <a:buChar char="•"/>
            </a:pPr>
            <a:r>
              <a:rPr lang="es-ES" sz="2800" dirty="0">
                <a:solidFill>
                  <a:srgbClr val="445555"/>
                </a:solidFill>
                <a:latin typeface="Georgia" panose="02040502050405020303" pitchFamily="18" charset="0"/>
              </a:rPr>
              <a:t>Tener capacidad psicológica. Anomalía Psicológica, grave alteración de la conciencia, alteración de la percepción. (Inciso 1 Art. 20)</a:t>
            </a:r>
            <a:endParaRPr lang="es-ES" sz="2800" b="0" i="0" dirty="0">
              <a:solidFill>
                <a:srgbClr val="445555"/>
              </a:solidFill>
              <a:effectLst/>
              <a:latin typeface="Georgia" panose="02040502050405020303" pitchFamily="18" charset="0"/>
            </a:endParaRPr>
          </a:p>
        </p:txBody>
      </p:sp>
    </p:spTree>
    <p:extLst>
      <p:ext uri="{BB962C8B-B14F-4D97-AF65-F5344CB8AC3E}">
        <p14:creationId xmlns:p14="http://schemas.microsoft.com/office/powerpoint/2010/main" val="6452206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B349A73-685F-48F6-BEA2-E0421E47CC03}"/>
              </a:ext>
            </a:extLst>
          </p:cNvPr>
          <p:cNvSpPr/>
          <p:nvPr/>
        </p:nvSpPr>
        <p:spPr>
          <a:xfrm>
            <a:off x="1643270" y="2332383"/>
            <a:ext cx="7852896" cy="2308324"/>
          </a:xfrm>
          <a:prstGeom prst="rect">
            <a:avLst/>
          </a:prstGeom>
          <a:solidFill>
            <a:srgbClr val="00B050"/>
          </a:solidFill>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es-ES" sz="72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CAUSAS EXCULPANTES </a:t>
            </a:r>
          </a:p>
        </p:txBody>
      </p:sp>
    </p:spTree>
    <p:extLst>
      <p:ext uri="{BB962C8B-B14F-4D97-AF65-F5344CB8AC3E}">
        <p14:creationId xmlns:p14="http://schemas.microsoft.com/office/powerpoint/2010/main" val="280516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544273" y="3305811"/>
            <a:ext cx="2202287" cy="119773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PE" dirty="0"/>
              <a:t>ELEMENTOS DEL HECHO PUNIBLE </a:t>
            </a:r>
          </a:p>
        </p:txBody>
      </p:sp>
      <p:sp>
        <p:nvSpPr>
          <p:cNvPr id="5" name="Abrir llave 4"/>
          <p:cNvSpPr/>
          <p:nvPr/>
        </p:nvSpPr>
        <p:spPr>
          <a:xfrm>
            <a:off x="2904794" y="1497495"/>
            <a:ext cx="739554" cy="500932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 name="Rectángulo redondeado 5"/>
          <p:cNvSpPr/>
          <p:nvPr/>
        </p:nvSpPr>
        <p:spPr>
          <a:xfrm>
            <a:off x="4312838" y="2666065"/>
            <a:ext cx="2910626" cy="99811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PE" dirty="0"/>
              <a:t>TIPICIDAD</a:t>
            </a:r>
          </a:p>
        </p:txBody>
      </p:sp>
      <p:sp>
        <p:nvSpPr>
          <p:cNvPr id="7" name="Rectángulo redondeado 6"/>
          <p:cNvSpPr/>
          <p:nvPr/>
        </p:nvSpPr>
        <p:spPr>
          <a:xfrm>
            <a:off x="4266689" y="4164356"/>
            <a:ext cx="2910626" cy="105606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s-PE" dirty="0"/>
              <a:t>ANTIJURIDICIDAD</a:t>
            </a:r>
          </a:p>
        </p:txBody>
      </p:sp>
      <p:sp>
        <p:nvSpPr>
          <p:cNvPr id="8" name="Rectángulo redondeado 7"/>
          <p:cNvSpPr/>
          <p:nvPr/>
        </p:nvSpPr>
        <p:spPr>
          <a:xfrm>
            <a:off x="4266689" y="1256877"/>
            <a:ext cx="2910626" cy="1159100"/>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PE" dirty="0"/>
              <a:t>CONDUCTA</a:t>
            </a:r>
          </a:p>
        </p:txBody>
      </p:sp>
      <p:sp>
        <p:nvSpPr>
          <p:cNvPr id="9" name="Rectángulo redondeado 8"/>
          <p:cNvSpPr/>
          <p:nvPr/>
        </p:nvSpPr>
        <p:spPr>
          <a:xfrm>
            <a:off x="4220541" y="5692462"/>
            <a:ext cx="3002923" cy="93371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s-PE" dirty="0"/>
              <a:t>CULPABILIDAD </a:t>
            </a:r>
          </a:p>
        </p:txBody>
      </p:sp>
    </p:spTree>
    <p:extLst>
      <p:ext uri="{BB962C8B-B14F-4D97-AF65-F5344CB8AC3E}">
        <p14:creationId xmlns:p14="http://schemas.microsoft.com/office/powerpoint/2010/main" val="2465671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5983C03-5AB4-432A-8B7C-4175990CA4CC}"/>
              </a:ext>
            </a:extLst>
          </p:cNvPr>
          <p:cNvSpPr/>
          <p:nvPr/>
        </p:nvSpPr>
        <p:spPr>
          <a:xfrm>
            <a:off x="1311965" y="1709530"/>
            <a:ext cx="9501809"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ES" dirty="0">
                <a:latin typeface="Georgia" panose="02040502050405020303" pitchFamily="18" charset="0"/>
              </a:rPr>
              <a:t>Los mandatos o prohibiciones de la ley se le pueden exigir al sujeto, pero también hay situaciones en los que esto se no puede exigir.</a:t>
            </a:r>
          </a:p>
          <a:p>
            <a:pPr algn="just"/>
            <a:r>
              <a:rPr lang="es-ES" dirty="0">
                <a:latin typeface="Georgia" panose="02040502050405020303" pitchFamily="18" charset="0"/>
              </a:rPr>
              <a:t>Exigibilidad es el deber que tienen los ciudadanos para con la </a:t>
            </a:r>
            <a:r>
              <a:rPr lang="es-ES" dirty="0">
                <a:latin typeface="Georgia" panose="02040502050405020303" pitchFamily="18" charset="0"/>
                <a:hlinkClick r:id="rId2">
                  <a:extLst>
                    <a:ext uri="{A12FA001-AC4F-418D-AE19-62706E023703}">
                      <ahyp:hlinkClr xmlns:ahyp="http://schemas.microsoft.com/office/drawing/2018/hyperlinkcolor" val="tx"/>
                    </a:ext>
                  </a:extLst>
                </a:hlinkClick>
              </a:rPr>
              <a:t>sociedad</a:t>
            </a:r>
            <a:r>
              <a:rPr lang="es-ES" dirty="0">
                <a:latin typeface="Georgia" panose="02040502050405020303" pitchFamily="18" charset="0"/>
              </a:rPr>
              <a:t> de desenvolverse en una manera adecuada a las normas impuestas. En la doctrina se han utilizado las denominaciones "causas de exculpación" (causas exculpantes) para diferenciarlas de las "causas de exclusión de la culpabilidad". Creemos que es recomendable mantener la denominación que diferencia entre causas de inexigibilidad y causas de inimputabilidad. Pero en verdad, todas son supuestos de inexigibilidad que se diferencias por la </a:t>
            </a:r>
            <a:r>
              <a:rPr lang="es-ES" dirty="0">
                <a:latin typeface="Georgia" panose="02040502050405020303" pitchFamily="18" charset="0"/>
                <a:hlinkClick r:id="rId3">
                  <a:extLst>
                    <a:ext uri="{A12FA001-AC4F-418D-AE19-62706E023703}">
                      <ahyp:hlinkClr xmlns:ahyp="http://schemas.microsoft.com/office/drawing/2018/hyperlinkcolor" val="tx"/>
                    </a:ext>
                  </a:extLst>
                </a:hlinkClick>
              </a:rPr>
              <a:t>naturaleza</a:t>
            </a:r>
            <a:r>
              <a:rPr lang="es-ES" dirty="0">
                <a:latin typeface="Georgia" panose="02040502050405020303" pitchFamily="18" charset="0"/>
              </a:rPr>
              <a:t> de los condicionamientos.</a:t>
            </a:r>
          </a:p>
          <a:p>
            <a:pPr algn="just"/>
            <a:endParaRPr lang="es-ES" dirty="0">
              <a:latin typeface="Georgia" panose="02040502050405020303" pitchFamily="18" charset="0"/>
            </a:endParaRPr>
          </a:p>
          <a:p>
            <a:pPr algn="just"/>
            <a:r>
              <a:rPr lang="es-ES" dirty="0">
                <a:latin typeface="Georgia" panose="02040502050405020303" pitchFamily="18" charset="0"/>
              </a:rPr>
              <a:t>Las causas exculpantes establecidas en nuestro código penal son las siguientes:</a:t>
            </a:r>
          </a:p>
          <a:p>
            <a:pPr algn="just"/>
            <a:endParaRPr lang="es-ES" dirty="0">
              <a:latin typeface="Georgia" panose="02040502050405020303" pitchFamily="18" charset="0"/>
            </a:endParaRPr>
          </a:p>
          <a:p>
            <a:pPr algn="just">
              <a:buFont typeface="Arial" panose="020B0604020202020204" pitchFamily="34" charset="0"/>
              <a:buChar char="•"/>
            </a:pPr>
            <a:r>
              <a:rPr lang="es-ES" dirty="0">
                <a:latin typeface="Georgia" panose="02040502050405020303" pitchFamily="18" charset="0"/>
              </a:rPr>
              <a:t>Estado de Necesidad Exculpante (Inciso 5 Art. 20)</a:t>
            </a:r>
          </a:p>
          <a:p>
            <a:pPr algn="just">
              <a:buFont typeface="Arial" panose="020B0604020202020204" pitchFamily="34" charset="0"/>
              <a:buChar char="•"/>
            </a:pPr>
            <a:r>
              <a:rPr lang="es-ES" dirty="0">
                <a:latin typeface="Georgia" panose="02040502050405020303" pitchFamily="18" charset="0"/>
              </a:rPr>
              <a:t>Miedo insuperable (Inciso 7 Art. 20)</a:t>
            </a:r>
            <a:endParaRPr lang="es-ES" b="0" i="0" dirty="0">
              <a:effectLst/>
              <a:latin typeface="Georgia" panose="02040502050405020303" pitchFamily="18" charset="0"/>
            </a:endParaRPr>
          </a:p>
        </p:txBody>
      </p:sp>
    </p:spTree>
    <p:extLst>
      <p:ext uri="{BB962C8B-B14F-4D97-AF65-F5344CB8AC3E}">
        <p14:creationId xmlns:p14="http://schemas.microsoft.com/office/powerpoint/2010/main" val="18660219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30DF5E-535F-4947-B292-6C22DCC19205}"/>
              </a:ext>
            </a:extLst>
          </p:cNvPr>
          <p:cNvSpPr/>
          <p:nvPr/>
        </p:nvSpPr>
        <p:spPr>
          <a:xfrm>
            <a:off x="2385391" y="2756452"/>
            <a:ext cx="7068259"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s-PE" sz="3600" b="1" dirty="0">
                <a:solidFill>
                  <a:srgbClr val="445555"/>
                </a:solidFill>
                <a:latin typeface="Georgia" panose="02040502050405020303" pitchFamily="18" charset="0"/>
              </a:rPr>
              <a:t>ANOMALÍA PSICOLÓGICA </a:t>
            </a:r>
          </a:p>
          <a:p>
            <a:pPr algn="ctr"/>
            <a:r>
              <a:rPr lang="es-PE" sz="3600" b="1" dirty="0">
                <a:solidFill>
                  <a:srgbClr val="445555"/>
                </a:solidFill>
                <a:latin typeface="Georgia" panose="02040502050405020303" pitchFamily="18" charset="0"/>
              </a:rPr>
              <a:t>(Inciso 1 Art. 20)</a:t>
            </a:r>
            <a:endParaRPr lang="es-PE" sz="3600" dirty="0"/>
          </a:p>
        </p:txBody>
      </p:sp>
    </p:spTree>
    <p:extLst>
      <p:ext uri="{BB962C8B-B14F-4D97-AF65-F5344CB8AC3E}">
        <p14:creationId xmlns:p14="http://schemas.microsoft.com/office/powerpoint/2010/main" val="13250077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F2F589A-9FF8-49E5-B52A-3500F066538C}"/>
              </a:ext>
            </a:extLst>
          </p:cNvPr>
          <p:cNvSpPr/>
          <p:nvPr/>
        </p:nvSpPr>
        <p:spPr>
          <a:xfrm>
            <a:off x="437322" y="1351723"/>
            <a:ext cx="11131825" cy="489364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400" dirty="0">
                <a:latin typeface="Georgia" panose="02040502050405020303" pitchFamily="18" charset="0"/>
              </a:rPr>
              <a:t>Se explica por la presencia de procesos psíquicos patológicos corporales, producidos tanto en el ámbito emocional como intelectual, que escapan al marco de un contexto vivencial y responden a una lesión al cerebro, como: psicosis traumáticas, psicosis tóxicamente condicionadas, psicosis infecciosas y otras.</a:t>
            </a:r>
          </a:p>
          <a:p>
            <a:pPr algn="just"/>
            <a:endParaRPr lang="es-ES" sz="2400" dirty="0">
              <a:latin typeface="Georgia" panose="02040502050405020303" pitchFamily="18" charset="0"/>
            </a:endParaRPr>
          </a:p>
          <a:p>
            <a:pPr algn="just"/>
            <a:r>
              <a:rPr lang="es-ES" sz="2400" b="1" i="1" dirty="0">
                <a:latin typeface="Georgia" panose="02040502050405020303" pitchFamily="18" charset="0"/>
              </a:rPr>
              <a:t>Jurisprudencia:</a:t>
            </a:r>
          </a:p>
          <a:p>
            <a:pPr algn="just"/>
            <a:endParaRPr lang="es-ES" sz="2400" dirty="0">
              <a:latin typeface="Georgia" panose="02040502050405020303" pitchFamily="18" charset="0"/>
            </a:endParaRPr>
          </a:p>
          <a:p>
            <a:pPr algn="just"/>
            <a:r>
              <a:rPr lang="es-ES" sz="2400" i="1" dirty="0">
                <a:latin typeface="Georgia" panose="02040502050405020303" pitchFamily="18" charset="0"/>
              </a:rPr>
              <a:t>"el acusado se halla exento de responsabilidad por anomalía mental, en mérito al dictamen pericial de sicología forense y pericia psiquiátrica ratificada en audiencia pública, que concluye señalando que presenta episodios depresivos graves con síntomas sicóticos que conlleva que altere sus facultades, haciendo que pierda contacto con la realidad, requiriendo tratamiento especial.</a:t>
            </a:r>
            <a:endParaRPr lang="es-ES" sz="2400" b="0" i="0" dirty="0">
              <a:effectLst/>
              <a:latin typeface="Georgia" panose="02040502050405020303" pitchFamily="18" charset="0"/>
            </a:endParaRPr>
          </a:p>
        </p:txBody>
      </p:sp>
    </p:spTree>
    <p:extLst>
      <p:ext uri="{BB962C8B-B14F-4D97-AF65-F5344CB8AC3E}">
        <p14:creationId xmlns:p14="http://schemas.microsoft.com/office/powerpoint/2010/main" val="41244914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7265ABA-9660-46B8-92C2-1627568C9CA8}"/>
              </a:ext>
            </a:extLst>
          </p:cNvPr>
          <p:cNvSpPr/>
          <p:nvPr/>
        </p:nvSpPr>
        <p:spPr>
          <a:xfrm>
            <a:off x="119270" y="1457739"/>
            <a:ext cx="11926956" cy="4841072"/>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s-ES" dirty="0">
                <a:solidFill>
                  <a:srgbClr val="445555"/>
                </a:solidFill>
                <a:latin typeface="Georgia" panose="02040502050405020303" pitchFamily="18" charset="0"/>
              </a:rPr>
              <a:t>Al Derecho, más que formular un cuadro enumerativo de los padecimientos que comprende el concepto de enfermedad mental, le interesa fijar las condiciones que ésta debe reunir para eximir de responsabilidad. Los diversos criterios con base en los cuales puede el legislador establecer la fórmula de irresponsabilidad son:</a:t>
            </a:r>
          </a:p>
          <a:p>
            <a:endParaRPr lang="es-ES" dirty="0">
              <a:solidFill>
                <a:srgbClr val="445555"/>
              </a:solidFill>
              <a:latin typeface="Georgia" panose="02040502050405020303" pitchFamily="18" charset="0"/>
            </a:endParaRPr>
          </a:p>
          <a:p>
            <a:r>
              <a:rPr lang="es-ES" b="1" dirty="0">
                <a:solidFill>
                  <a:srgbClr val="445555"/>
                </a:solidFill>
                <a:latin typeface="Georgia" panose="02040502050405020303" pitchFamily="18" charset="0"/>
              </a:rPr>
              <a:t>a.1 Psiquiátrico puro: </a:t>
            </a:r>
            <a:r>
              <a:rPr lang="es-ES" dirty="0">
                <a:solidFill>
                  <a:srgbClr val="445555"/>
                </a:solidFill>
                <a:latin typeface="Georgia" panose="02040502050405020303" pitchFamily="18" charset="0"/>
              </a:rPr>
              <a:t>Se limita a declarar exento de responsabilidad penal al enajenado, sin referencia alguna de </a:t>
            </a:r>
            <a:r>
              <a:rPr lang="es-ES" dirty="0">
                <a:solidFill>
                  <a:srgbClr val="008040"/>
                </a:solidFill>
                <a:latin typeface="Georgia" panose="02040502050405020303" pitchFamily="18" charset="0"/>
                <a:hlinkClick r:id="rId2"/>
              </a:rPr>
              <a:t>carácter</a:t>
            </a:r>
            <a:r>
              <a:rPr lang="es-ES" dirty="0">
                <a:solidFill>
                  <a:srgbClr val="445555"/>
                </a:solidFill>
                <a:latin typeface="Georgia" panose="02040502050405020303" pitchFamily="18" charset="0"/>
              </a:rPr>
              <a:t> valorativo. Corresponden a esta fórmula los textos que consignan que no delinque el imbécil, loco, demente, lunático, etc.</a:t>
            </a:r>
          </a:p>
          <a:p>
            <a:endParaRPr lang="es-ES" dirty="0">
              <a:solidFill>
                <a:srgbClr val="445555"/>
              </a:solidFill>
              <a:latin typeface="Georgia" panose="02040502050405020303" pitchFamily="18" charset="0"/>
            </a:endParaRPr>
          </a:p>
          <a:p>
            <a:r>
              <a:rPr lang="es-ES" b="1" dirty="0">
                <a:solidFill>
                  <a:srgbClr val="445555"/>
                </a:solidFill>
                <a:latin typeface="Georgia" panose="02040502050405020303" pitchFamily="18" charset="0"/>
              </a:rPr>
              <a:t>a.2 Psiquiátrico psicológico: </a:t>
            </a:r>
            <a:r>
              <a:rPr lang="es-ES" dirty="0">
                <a:solidFill>
                  <a:srgbClr val="445555"/>
                </a:solidFill>
                <a:latin typeface="Georgia" panose="02040502050405020303" pitchFamily="18" charset="0"/>
              </a:rPr>
              <a:t>Mira al factor psicológico de la enfermedad mental en cuanto afecta la voluntad del sujeto, pero sin precisar los efectos que debe producir en la comprensión del Derecho. Son de este orden aquellos textos que vinculan la enfermedad mental con la privación de las facultades </a:t>
            </a:r>
            <a:r>
              <a:rPr lang="es-ES" dirty="0">
                <a:solidFill>
                  <a:srgbClr val="008040"/>
                </a:solidFill>
                <a:latin typeface="Georgia" panose="02040502050405020303" pitchFamily="18" charset="0"/>
                <a:hlinkClick r:id="rId3"/>
              </a:rPr>
              <a:t>intelectuales</a:t>
            </a:r>
            <a:r>
              <a:rPr lang="es-ES" dirty="0">
                <a:solidFill>
                  <a:srgbClr val="445555"/>
                </a:solidFill>
                <a:latin typeface="Georgia" panose="02040502050405020303" pitchFamily="18" charset="0"/>
              </a:rPr>
              <a:t>, del discernimiento, libertad, etc.</a:t>
            </a:r>
          </a:p>
          <a:p>
            <a:endParaRPr lang="es-ES" dirty="0">
              <a:solidFill>
                <a:srgbClr val="445555"/>
              </a:solidFill>
              <a:latin typeface="Georgia" panose="02040502050405020303" pitchFamily="18" charset="0"/>
            </a:endParaRPr>
          </a:p>
          <a:p>
            <a:r>
              <a:rPr lang="es-ES" b="1" dirty="0">
                <a:solidFill>
                  <a:srgbClr val="445555"/>
                </a:solidFill>
                <a:latin typeface="Georgia" panose="02040502050405020303" pitchFamily="18" charset="0"/>
              </a:rPr>
              <a:t>a.3 Psiquiátrico psicológico jurídico: </a:t>
            </a:r>
            <a:r>
              <a:rPr lang="es-ES" dirty="0">
                <a:solidFill>
                  <a:srgbClr val="445555"/>
                </a:solidFill>
                <a:latin typeface="Georgia" panose="02040502050405020303" pitchFamily="18" charset="0"/>
              </a:rPr>
              <a:t>Requiere que la </a:t>
            </a:r>
            <a:r>
              <a:rPr lang="es-ES" dirty="0">
                <a:solidFill>
                  <a:srgbClr val="008040"/>
                </a:solidFill>
                <a:latin typeface="Georgia" panose="02040502050405020303" pitchFamily="18" charset="0"/>
                <a:hlinkClick r:id="rId4"/>
              </a:rPr>
              <a:t>enajenación</a:t>
            </a:r>
            <a:r>
              <a:rPr lang="es-ES" dirty="0">
                <a:solidFill>
                  <a:srgbClr val="445555"/>
                </a:solidFill>
                <a:latin typeface="Georgia" panose="02040502050405020303" pitchFamily="18" charset="0"/>
              </a:rPr>
              <a:t>, para eximir de responsabilidad, afecte la conciencia de delinquir o la posibilidad de inhibir los impulsos delictivos. El Código </a:t>
            </a:r>
            <a:r>
              <a:rPr lang="es-ES" dirty="0" err="1">
                <a:solidFill>
                  <a:srgbClr val="445555"/>
                </a:solidFill>
                <a:latin typeface="Georgia" panose="02040502050405020303" pitchFamily="18" charset="0"/>
              </a:rPr>
              <a:t>nicaraguense</a:t>
            </a:r>
            <a:r>
              <a:rPr lang="es-ES" dirty="0">
                <a:solidFill>
                  <a:srgbClr val="445555"/>
                </a:solidFill>
                <a:latin typeface="Georgia" panose="02040502050405020303" pitchFamily="18" charset="0"/>
              </a:rPr>
              <a:t> adhiere a esta fórmula al exigir que la enfermedad mental suprima la facultad de apreciar el carácter delictuoso del acto o de determinarse según esta apreciación.</a:t>
            </a:r>
            <a:endParaRPr lang="es-ES" b="0" i="0" dirty="0">
              <a:solidFill>
                <a:srgbClr val="445555"/>
              </a:solidFill>
              <a:effectLst/>
              <a:latin typeface="Georgia" panose="02040502050405020303" pitchFamily="18" charset="0"/>
            </a:endParaRPr>
          </a:p>
        </p:txBody>
      </p:sp>
    </p:spTree>
    <p:extLst>
      <p:ext uri="{BB962C8B-B14F-4D97-AF65-F5344CB8AC3E}">
        <p14:creationId xmlns:p14="http://schemas.microsoft.com/office/powerpoint/2010/main" val="29234169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7614498-B535-4F55-AB75-CF0A00CF805E}"/>
              </a:ext>
            </a:extLst>
          </p:cNvPr>
          <p:cNvSpPr/>
          <p:nvPr/>
        </p:nvSpPr>
        <p:spPr>
          <a:xfrm>
            <a:off x="1749287" y="2239617"/>
            <a:ext cx="9369287" cy="2308324"/>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ES" sz="4800" b="1" dirty="0">
                <a:solidFill>
                  <a:srgbClr val="445555"/>
                </a:solidFill>
                <a:latin typeface="Georgia" panose="02040502050405020303" pitchFamily="18" charset="0"/>
              </a:rPr>
              <a:t>Anomalías psíquicas compatibles con la inimputabilidad</a:t>
            </a:r>
            <a:endParaRPr lang="es-PE" sz="4800" dirty="0"/>
          </a:p>
        </p:txBody>
      </p:sp>
    </p:spTree>
    <p:extLst>
      <p:ext uri="{BB962C8B-B14F-4D97-AF65-F5344CB8AC3E}">
        <p14:creationId xmlns:p14="http://schemas.microsoft.com/office/powerpoint/2010/main" val="38485692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D56E19B-A438-4A03-9657-61E9BF54B780}"/>
              </a:ext>
            </a:extLst>
          </p:cNvPr>
          <p:cNvSpPr/>
          <p:nvPr/>
        </p:nvSpPr>
        <p:spPr>
          <a:xfrm>
            <a:off x="583096" y="1736034"/>
            <a:ext cx="11171582" cy="353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800" dirty="0">
                <a:solidFill>
                  <a:schemeClr val="tx1"/>
                </a:solidFill>
                <a:latin typeface="Georgia" panose="02040502050405020303" pitchFamily="18" charset="0"/>
              </a:rPr>
              <a:t>Para VILLA STEIN, el término "anomalía" que usa el Código Penal es incorrecto, pues debido a criterios estadísticos y teleológicos comprendería muchas más conductas de las que se puede referir el numeral de código. Además, no todas las enfermedades mentales son compatibles con la idea de la inimputabilidad, sino solo "aquellas que atacan indiscutiblemente la culpabilidad del mayor de edad, por la gravedad de sus manifestaciones patológicas en los ámbitos cognitivo, afectivo y conativo".</a:t>
            </a:r>
            <a:endParaRPr lang="es-PE" sz="2800" dirty="0">
              <a:solidFill>
                <a:schemeClr val="tx1"/>
              </a:solidFill>
            </a:endParaRPr>
          </a:p>
        </p:txBody>
      </p:sp>
    </p:spTree>
    <p:extLst>
      <p:ext uri="{BB962C8B-B14F-4D97-AF65-F5344CB8AC3E}">
        <p14:creationId xmlns:p14="http://schemas.microsoft.com/office/powerpoint/2010/main" val="29562456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72B2735-D1AD-48CD-95E5-B261B60A6527}"/>
              </a:ext>
            </a:extLst>
          </p:cNvPr>
          <p:cNvSpPr/>
          <p:nvPr/>
        </p:nvSpPr>
        <p:spPr>
          <a:xfrm>
            <a:off x="225287" y="1338469"/>
            <a:ext cx="11595652" cy="544764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4000" b="1" dirty="0">
                <a:latin typeface="Georgia" panose="02040502050405020303" pitchFamily="18" charset="0"/>
              </a:rPr>
              <a:t>Psicosis</a:t>
            </a:r>
          </a:p>
          <a:p>
            <a:pPr algn="just"/>
            <a:r>
              <a:rPr lang="es-ES" sz="2800" dirty="0">
                <a:latin typeface="Georgia" panose="02040502050405020303" pitchFamily="18" charset="0"/>
              </a:rPr>
              <a:t>Las psicosis producen alteraciones profundas de las </a:t>
            </a:r>
            <a:r>
              <a:rPr lang="es-ES" sz="2800" dirty="0">
                <a:latin typeface="Georgia" panose="02040502050405020303" pitchFamily="18" charset="0"/>
                <a:hlinkClick r:id="rId2">
                  <a:extLst>
                    <a:ext uri="{A12FA001-AC4F-418D-AE19-62706E023703}">
                      <ahyp:hlinkClr xmlns:ahyp="http://schemas.microsoft.com/office/drawing/2018/hyperlinkcolor" val="tx"/>
                    </a:ext>
                  </a:extLst>
                </a:hlinkClick>
              </a:rPr>
              <a:t>funciones</a:t>
            </a:r>
            <a:r>
              <a:rPr lang="es-ES" sz="2800" dirty="0">
                <a:latin typeface="Georgia" panose="02040502050405020303" pitchFamily="18" charset="0"/>
              </a:rPr>
              <a:t> psíquicas y pueden ser endógenas, que provienen de factores constitucionales, entre ellas están las esquizofrenias, la demencia maniaco-depresiva (ciclotimia), etc.; o exógenas, que pueden ser psicosis traumáticas (por lesiones cerebrales), psicosis por intoxicación (que incluye embriaguez por </a:t>
            </a:r>
            <a:r>
              <a:rPr lang="es-ES" sz="2800" dirty="0">
                <a:latin typeface="Georgia" panose="02040502050405020303" pitchFamily="18" charset="0"/>
                <a:hlinkClick r:id="rId3">
                  <a:extLst>
                    <a:ext uri="{A12FA001-AC4F-418D-AE19-62706E023703}">
                      <ahyp:hlinkClr xmlns:ahyp="http://schemas.microsoft.com/office/drawing/2018/hyperlinkcolor" val="tx"/>
                    </a:ext>
                  </a:extLst>
                </a:hlinkClick>
              </a:rPr>
              <a:t>alcohol</a:t>
            </a:r>
            <a:r>
              <a:rPr lang="es-ES" sz="2800" dirty="0">
                <a:latin typeface="Georgia" panose="02040502050405020303" pitchFamily="18" charset="0"/>
              </a:rPr>
              <a:t> u otros), psicosis por infección (parálisis progresiva), epilepsia, arterioesclerosis cerebral y atrofia cerebral, etc. . Precisamente, el uso de la expresión anomalía psíquica en el Código Penal peruano permite la eximente tanto para enfermedades mentales u otras perturbaciones psíquicas graves (alteraciones psíquicas) como las oligofrenias graves (anomalías psíquicas).</a:t>
            </a:r>
            <a:endParaRPr lang="es-ES" sz="2800" i="0" dirty="0">
              <a:effectLst/>
              <a:latin typeface="Georgia" panose="02040502050405020303" pitchFamily="18" charset="0"/>
            </a:endParaRPr>
          </a:p>
        </p:txBody>
      </p:sp>
    </p:spTree>
    <p:extLst>
      <p:ext uri="{BB962C8B-B14F-4D97-AF65-F5344CB8AC3E}">
        <p14:creationId xmlns:p14="http://schemas.microsoft.com/office/powerpoint/2010/main" val="34485515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099CE9D-5819-47AA-B956-623447772D14}"/>
              </a:ext>
            </a:extLst>
          </p:cNvPr>
          <p:cNvSpPr/>
          <p:nvPr/>
        </p:nvSpPr>
        <p:spPr>
          <a:xfrm>
            <a:off x="1510748" y="1669774"/>
            <a:ext cx="9607826" cy="440120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s-ES" sz="4000" b="1" dirty="0">
                <a:latin typeface="Georgia" panose="02040502050405020303" pitchFamily="18" charset="0"/>
              </a:rPr>
              <a:t>Psicopatía</a:t>
            </a:r>
            <a:endParaRPr lang="es-ES" sz="4000" dirty="0">
              <a:latin typeface="Georgia" panose="02040502050405020303" pitchFamily="18" charset="0"/>
            </a:endParaRPr>
          </a:p>
          <a:p>
            <a:pPr algn="just"/>
            <a:r>
              <a:rPr lang="es-ES" sz="2000" dirty="0">
                <a:latin typeface="Georgia" panose="02040502050405020303" pitchFamily="18" charset="0"/>
              </a:rPr>
              <a:t>Si bien existe cierta confusión en la caracterización de la psicopatía (también denominada personalidades anormales o trastornos de </a:t>
            </a:r>
            <a:r>
              <a:rPr lang="es-ES" sz="2000" dirty="0">
                <a:latin typeface="Georgia" panose="02040502050405020303" pitchFamily="18" charset="0"/>
                <a:hlinkClick r:id="rId2">
                  <a:extLst>
                    <a:ext uri="{A12FA001-AC4F-418D-AE19-62706E023703}">
                      <ahyp:hlinkClr xmlns:ahyp="http://schemas.microsoft.com/office/drawing/2018/hyperlinkcolor" val="tx"/>
                    </a:ext>
                  </a:extLst>
                </a:hlinkClick>
              </a:rPr>
              <a:t>la personalidad</a:t>
            </a:r>
            <a:r>
              <a:rPr lang="es-ES" sz="2000" dirty="0">
                <a:latin typeface="Georgia" panose="02040502050405020303" pitchFamily="18" charset="0"/>
              </a:rPr>
              <a:t>: esquizoide, paranoide, etc.), se acepta que el psicópata es un inimputable pues la grave distorsión que sufre su actividad afectiva y que repercute en su esfera intelectual, le impide la capacidad de vivenciar la existencia ajena como persona y en consecuencia también la suya. "como </a:t>
            </a:r>
            <a:r>
              <a:rPr lang="es-ES" sz="2000" dirty="0">
                <a:latin typeface="Georgia" panose="02040502050405020303" pitchFamily="18" charset="0"/>
                <a:hlinkClick r:id="rId3">
                  <a:extLst>
                    <a:ext uri="{A12FA001-AC4F-418D-AE19-62706E023703}">
                      <ahyp:hlinkClr xmlns:ahyp="http://schemas.microsoft.com/office/drawing/2018/hyperlinkcolor" val="tx"/>
                    </a:ext>
                  </a:extLst>
                </a:hlinkClick>
              </a:rPr>
              <a:t>síntesis</a:t>
            </a:r>
            <a:r>
              <a:rPr lang="es-ES" sz="2000" dirty="0">
                <a:latin typeface="Georgia" panose="02040502050405020303" pitchFamily="18" charset="0"/>
              </a:rPr>
              <a:t> de esta caracterización, el psicópata no puede internalizar </a:t>
            </a:r>
            <a:r>
              <a:rPr lang="es-ES" sz="2000" dirty="0">
                <a:latin typeface="Georgia" panose="02040502050405020303" pitchFamily="18" charset="0"/>
                <a:hlinkClick r:id="rId4">
                  <a:extLst>
                    <a:ext uri="{A12FA001-AC4F-418D-AE19-62706E023703}">
                      <ahyp:hlinkClr xmlns:ahyp="http://schemas.microsoft.com/office/drawing/2018/hyperlinkcolor" val="tx"/>
                    </a:ext>
                  </a:extLst>
                </a:hlinkClick>
              </a:rPr>
              <a:t>valores</a:t>
            </a:r>
            <a:r>
              <a:rPr lang="es-ES" sz="2000" dirty="0">
                <a:latin typeface="Georgia" panose="02040502050405020303" pitchFamily="18" charset="0"/>
              </a:rPr>
              <a:t> ni castigos, por lo cual es absurdo que el derecho penal pretenda exigirle que los internalice y reprocharle que no lo haya hecho. Si se relaciona este cuadro patológico con las advertencias que se han formulad, se verá que la consideración jurídico- penal de la psicopatía como causa de inimputabilidad penal responde al reconocimiento del concepto moderno de enfermedad mental y la superación del antiguo concepto positivista.</a:t>
            </a:r>
            <a:endParaRPr lang="es-ES" sz="2000" b="0" i="0" dirty="0">
              <a:effectLst/>
              <a:latin typeface="Georgia" panose="02040502050405020303" pitchFamily="18" charset="0"/>
            </a:endParaRPr>
          </a:p>
        </p:txBody>
      </p:sp>
    </p:spTree>
    <p:extLst>
      <p:ext uri="{BB962C8B-B14F-4D97-AF65-F5344CB8AC3E}">
        <p14:creationId xmlns:p14="http://schemas.microsoft.com/office/powerpoint/2010/main" val="715763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E59702F-8A3A-4E4F-8228-F5807D990883}"/>
              </a:ext>
            </a:extLst>
          </p:cNvPr>
          <p:cNvSpPr/>
          <p:nvPr/>
        </p:nvSpPr>
        <p:spPr>
          <a:xfrm>
            <a:off x="1921565" y="2570922"/>
            <a:ext cx="8017565" cy="132343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s-ES" sz="4000" b="1" dirty="0">
                <a:latin typeface="Georgia" panose="02040502050405020303" pitchFamily="18" charset="0"/>
              </a:rPr>
              <a:t>GRAVE ALTERACIÓN DE LA CONCIENCIA</a:t>
            </a:r>
            <a:endParaRPr lang="es-PE" sz="4000" dirty="0"/>
          </a:p>
        </p:txBody>
      </p:sp>
    </p:spTree>
    <p:extLst>
      <p:ext uri="{BB962C8B-B14F-4D97-AF65-F5344CB8AC3E}">
        <p14:creationId xmlns:p14="http://schemas.microsoft.com/office/powerpoint/2010/main" val="5848855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E179E08-8CCC-4EA1-87B9-9B03962ED229}"/>
              </a:ext>
            </a:extLst>
          </p:cNvPr>
          <p:cNvSpPr/>
          <p:nvPr/>
        </p:nvSpPr>
        <p:spPr>
          <a:xfrm>
            <a:off x="344557" y="1404731"/>
            <a:ext cx="11184834" cy="4893647"/>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400" dirty="0">
                <a:solidFill>
                  <a:srgbClr val="445555"/>
                </a:solidFill>
                <a:latin typeface="Georgia" panose="02040502050405020303" pitchFamily="18" charset="0"/>
              </a:rPr>
              <a:t>La inimputabilidad puede ser consecuencia no solo de ciertos estados patológicos permanentes (anomalía psíquica) sino también de ciertos estados anormales pasajeros. El numeral 1 del artículo 20 del código penal expresa que están exentos de responsabilidad penal el que por una grave alteración de la conciencia no posea la facultad de comprender el carácter delictuoso de su acto para determinarse según esta comprensión. En </a:t>
            </a:r>
            <a:r>
              <a:rPr lang="es-ES" sz="2400" dirty="0">
                <a:solidFill>
                  <a:srgbClr val="008040"/>
                </a:solidFill>
                <a:latin typeface="Georgia" panose="02040502050405020303" pitchFamily="18" charset="0"/>
              </a:rPr>
              <a:t>la ciencia</a:t>
            </a:r>
            <a:r>
              <a:rPr lang="es-ES" sz="2400" dirty="0">
                <a:solidFill>
                  <a:srgbClr val="445555"/>
                </a:solidFill>
                <a:latin typeface="Georgia" panose="02040502050405020303" pitchFamily="18" charset="0"/>
              </a:rPr>
              <a:t> española a esta causal se le denomina trastorno mental transitorio o en las condiciones de autocontrol del sujeto.</a:t>
            </a:r>
          </a:p>
          <a:p>
            <a:pPr algn="just"/>
            <a:r>
              <a:rPr lang="es-ES" sz="2400" i="1" dirty="0">
                <a:solidFill>
                  <a:srgbClr val="445555"/>
                </a:solidFill>
                <a:latin typeface="Georgia" panose="02040502050405020303" pitchFamily="18" charset="0"/>
              </a:rPr>
              <a:t>Jurisprudencia:</a:t>
            </a:r>
            <a:endParaRPr lang="es-ES" sz="2400" dirty="0">
              <a:solidFill>
                <a:srgbClr val="445555"/>
              </a:solidFill>
              <a:latin typeface="Georgia" panose="02040502050405020303" pitchFamily="18" charset="0"/>
            </a:endParaRPr>
          </a:p>
          <a:p>
            <a:pPr algn="just"/>
            <a:r>
              <a:rPr lang="es-ES" sz="2400" i="1" dirty="0">
                <a:solidFill>
                  <a:srgbClr val="445555"/>
                </a:solidFill>
                <a:latin typeface="Georgia" panose="02040502050405020303" pitchFamily="18" charset="0"/>
              </a:rPr>
              <a:t>"Una grave alteración de la conciencia, suficiente para eliminar la responsabilidad supone el no haber tenido ni la conciencia ni el </a:t>
            </a:r>
            <a:r>
              <a:rPr lang="es-ES" sz="2400" i="1" dirty="0">
                <a:solidFill>
                  <a:srgbClr val="008040"/>
                </a:solidFill>
                <a:latin typeface="Georgia" panose="02040502050405020303" pitchFamily="18" charset="0"/>
              </a:rPr>
              <a:t>dominio</a:t>
            </a:r>
            <a:r>
              <a:rPr lang="es-ES" sz="2400" i="1" dirty="0">
                <a:solidFill>
                  <a:srgbClr val="445555"/>
                </a:solidFill>
                <a:latin typeface="Georgia" panose="02040502050405020303" pitchFamily="18" charset="0"/>
              </a:rPr>
              <a:t> de los propios impulsos, y que no posee conciencia del propio acto, tampoco puede evocarlo"</a:t>
            </a:r>
            <a:endParaRPr lang="es-ES" sz="2400" b="0" i="0" dirty="0">
              <a:solidFill>
                <a:srgbClr val="445555"/>
              </a:solidFill>
              <a:effectLst/>
              <a:latin typeface="Georgia" panose="02040502050405020303" pitchFamily="18" charset="0"/>
            </a:endParaRPr>
          </a:p>
        </p:txBody>
      </p:sp>
    </p:spTree>
    <p:extLst>
      <p:ext uri="{BB962C8B-B14F-4D97-AF65-F5344CB8AC3E}">
        <p14:creationId xmlns:p14="http://schemas.microsoft.com/office/powerpoint/2010/main" val="240711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2978" y="3732685"/>
            <a:ext cx="356744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s-ES" sz="4000" b="1" cap="none" spc="0" dirty="0">
                <a:ln w="12700">
                  <a:solidFill>
                    <a:schemeClr val="accent5"/>
                  </a:solidFill>
                  <a:prstDash val="solid"/>
                </a:ln>
                <a:solidFill>
                  <a:schemeClr val="bg2">
                    <a:lumMod val="10000"/>
                  </a:schemeClr>
                </a:solidFill>
                <a:effectLst/>
              </a:rPr>
              <a:t>LA CONDUCTA</a:t>
            </a:r>
          </a:p>
        </p:txBody>
      </p:sp>
      <p:sp>
        <p:nvSpPr>
          <p:cNvPr id="5" name="Abrir llave 4"/>
          <p:cNvSpPr/>
          <p:nvPr/>
        </p:nvSpPr>
        <p:spPr>
          <a:xfrm>
            <a:off x="4465423" y="1720392"/>
            <a:ext cx="901707" cy="473247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6" name="Rectángulo redondeado 5"/>
          <p:cNvSpPr/>
          <p:nvPr/>
        </p:nvSpPr>
        <p:spPr>
          <a:xfrm>
            <a:off x="5862129" y="1302088"/>
            <a:ext cx="3065172" cy="991673"/>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PE" dirty="0"/>
              <a:t>TEORIA DE LA CAUSALIDAD</a:t>
            </a:r>
          </a:p>
        </p:txBody>
      </p:sp>
      <p:sp>
        <p:nvSpPr>
          <p:cNvPr id="7" name="Rectángulo redondeado 6"/>
          <p:cNvSpPr/>
          <p:nvPr/>
        </p:nvSpPr>
        <p:spPr>
          <a:xfrm>
            <a:off x="5862129" y="3468545"/>
            <a:ext cx="3065172" cy="991673"/>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PE" dirty="0"/>
              <a:t>TEORIA FINALISTA</a:t>
            </a:r>
          </a:p>
        </p:txBody>
      </p:sp>
      <p:sp>
        <p:nvSpPr>
          <p:cNvPr id="8" name="Rectángulo redondeado 7"/>
          <p:cNvSpPr/>
          <p:nvPr/>
        </p:nvSpPr>
        <p:spPr>
          <a:xfrm>
            <a:off x="5862129" y="5555912"/>
            <a:ext cx="3065172" cy="991673"/>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PE" dirty="0"/>
              <a:t>TEORIA FUNCIONALISTA</a:t>
            </a:r>
          </a:p>
        </p:txBody>
      </p:sp>
    </p:spTree>
    <p:extLst>
      <p:ext uri="{BB962C8B-B14F-4D97-AF65-F5344CB8AC3E}">
        <p14:creationId xmlns:p14="http://schemas.microsoft.com/office/powerpoint/2010/main" val="73246380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B5EF25A-81E7-4DCF-A0BE-F97ECA6841D4}"/>
              </a:ext>
            </a:extLst>
          </p:cNvPr>
          <p:cNvSpPr/>
          <p:nvPr/>
        </p:nvSpPr>
        <p:spPr>
          <a:xfrm>
            <a:off x="1311965" y="1881809"/>
            <a:ext cx="9528313" cy="31085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2800" b="1" dirty="0">
                <a:solidFill>
                  <a:srgbClr val="445555"/>
                </a:solidFill>
                <a:latin typeface="Georgia" panose="02040502050405020303" pitchFamily="18" charset="0"/>
              </a:rPr>
              <a:t>Causas de grave alteración de la conciencia</a:t>
            </a:r>
            <a:endParaRPr lang="es-ES" sz="2800" dirty="0">
              <a:solidFill>
                <a:srgbClr val="445555"/>
              </a:solidFill>
              <a:latin typeface="Georgia" panose="02040502050405020303" pitchFamily="18" charset="0"/>
            </a:endParaRPr>
          </a:p>
          <a:p>
            <a:pPr algn="just"/>
            <a:r>
              <a:rPr lang="es-ES" sz="2800" dirty="0">
                <a:solidFill>
                  <a:srgbClr val="445555"/>
                </a:solidFill>
                <a:latin typeface="Georgia" panose="02040502050405020303" pitchFamily="18" charset="0"/>
              </a:rPr>
              <a:t>Estas causas de grave alteración de la conciencia carecen de un fondo patológico: agotamiento, exceso de fatiga, sopor, </a:t>
            </a:r>
            <a:r>
              <a:rPr lang="es-ES" sz="2800" dirty="0">
                <a:solidFill>
                  <a:srgbClr val="008040"/>
                </a:solidFill>
                <a:latin typeface="Georgia" panose="02040502050405020303" pitchFamily="18" charset="0"/>
                <a:hlinkClick r:id="rId2"/>
              </a:rPr>
              <a:t>acciones</a:t>
            </a:r>
            <a:r>
              <a:rPr lang="es-ES" sz="2800" dirty="0">
                <a:solidFill>
                  <a:srgbClr val="445555"/>
                </a:solidFill>
                <a:latin typeface="Georgia" panose="02040502050405020303" pitchFamily="18" charset="0"/>
              </a:rPr>
              <a:t> bajo hipnosis o en estados </a:t>
            </a:r>
            <a:r>
              <a:rPr lang="es-ES" sz="2800" dirty="0" err="1">
                <a:solidFill>
                  <a:srgbClr val="445555"/>
                </a:solidFill>
                <a:latin typeface="Georgia" panose="02040502050405020303" pitchFamily="18" charset="0"/>
              </a:rPr>
              <a:t>post-hipnóticos</a:t>
            </a:r>
            <a:r>
              <a:rPr lang="es-ES" sz="2800" dirty="0">
                <a:solidFill>
                  <a:srgbClr val="445555"/>
                </a:solidFill>
                <a:latin typeface="Georgia" panose="02040502050405020303" pitchFamily="18" charset="0"/>
              </a:rPr>
              <a:t>, y determinados estados pasionales o afectivos. En todo caso, estos trastornos deben ser profundos eliminándose aquellos que se mantienen aun dentro de lo normal.</a:t>
            </a:r>
            <a:endParaRPr lang="es-ES" sz="2800" b="0" i="0" dirty="0">
              <a:solidFill>
                <a:srgbClr val="445555"/>
              </a:solidFill>
              <a:effectLst/>
              <a:latin typeface="Georgia" panose="02040502050405020303" pitchFamily="18" charset="0"/>
            </a:endParaRPr>
          </a:p>
        </p:txBody>
      </p:sp>
    </p:spTree>
    <p:extLst>
      <p:ext uri="{BB962C8B-B14F-4D97-AF65-F5344CB8AC3E}">
        <p14:creationId xmlns:p14="http://schemas.microsoft.com/office/powerpoint/2010/main" val="17535300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2729DE3-C592-40F3-AFCB-BAA308520CE0}"/>
              </a:ext>
            </a:extLst>
          </p:cNvPr>
          <p:cNvSpPr/>
          <p:nvPr/>
        </p:nvSpPr>
        <p:spPr>
          <a:xfrm>
            <a:off x="1537252" y="2027582"/>
            <a:ext cx="9621077"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800" b="1" dirty="0">
                <a:solidFill>
                  <a:schemeClr val="tx1"/>
                </a:solidFill>
                <a:latin typeface="Georgia" panose="02040502050405020303" pitchFamily="18" charset="0"/>
              </a:rPr>
              <a:t>Estado pasionales intensos</a:t>
            </a:r>
          </a:p>
          <a:p>
            <a:pPr algn="just"/>
            <a:endParaRPr lang="es-ES" sz="2800" dirty="0">
              <a:solidFill>
                <a:schemeClr val="tx1"/>
              </a:solidFill>
              <a:latin typeface="Georgia" panose="02040502050405020303" pitchFamily="18" charset="0"/>
            </a:endParaRPr>
          </a:p>
          <a:p>
            <a:pPr algn="just"/>
            <a:r>
              <a:rPr lang="es-ES" sz="2800" dirty="0">
                <a:solidFill>
                  <a:schemeClr val="tx1"/>
                </a:solidFill>
                <a:latin typeface="Georgia" panose="02040502050405020303" pitchFamily="18" charset="0"/>
              </a:rPr>
              <a:t>Los estados pasionales intensos presentan problemas específicos aun no esclarecidos. Sin embargo, en estos casos el Derecho Penal acepta la posibilidad de inimputabilidad, situación diferente a la antigua exclusión de estos estados como figura de inimputabilidad.</a:t>
            </a:r>
            <a:endParaRPr lang="es-ES" sz="2800" b="0" i="0" dirty="0">
              <a:solidFill>
                <a:schemeClr val="tx1"/>
              </a:solidFill>
              <a:effectLst/>
              <a:latin typeface="Georgia" panose="02040502050405020303" pitchFamily="18" charset="0"/>
            </a:endParaRPr>
          </a:p>
        </p:txBody>
      </p:sp>
    </p:spTree>
    <p:extLst>
      <p:ext uri="{BB962C8B-B14F-4D97-AF65-F5344CB8AC3E}">
        <p14:creationId xmlns:p14="http://schemas.microsoft.com/office/powerpoint/2010/main" val="32525611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F7E3D05-67DA-4D1F-A77F-788A46DF3243}"/>
              </a:ext>
            </a:extLst>
          </p:cNvPr>
          <p:cNvSpPr/>
          <p:nvPr/>
        </p:nvSpPr>
        <p:spPr>
          <a:xfrm>
            <a:off x="0" y="1219200"/>
            <a:ext cx="12192000" cy="578619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s-ES" sz="4000" b="1" dirty="0" err="1">
                <a:latin typeface="Georgia" panose="02040502050405020303" pitchFamily="18" charset="0"/>
              </a:rPr>
              <a:t>Actio</a:t>
            </a:r>
            <a:r>
              <a:rPr lang="es-ES" sz="4000" b="1" dirty="0">
                <a:latin typeface="Georgia" panose="02040502050405020303" pitchFamily="18" charset="0"/>
              </a:rPr>
              <a:t> libera in causa</a:t>
            </a:r>
          </a:p>
          <a:p>
            <a:pPr algn="just"/>
            <a:endParaRPr lang="es-ES" dirty="0">
              <a:latin typeface="Georgia" panose="02040502050405020303" pitchFamily="18" charset="0"/>
            </a:endParaRPr>
          </a:p>
          <a:p>
            <a:pPr algn="just"/>
            <a:r>
              <a:rPr lang="es-ES" sz="2400" dirty="0">
                <a:latin typeface="Georgia" panose="02040502050405020303" pitchFamily="18" charset="0"/>
              </a:rPr>
              <a:t>Lo que excluye la inimputabilidad no es que el sujeto este ebrio en el momento del hecho, sino que el alcohol condujo al agente a un estado de grave alteración de la conciencia que lo puso en una situación de incapacidad psíquica para comprender. Pero a veces esta alteración de la conciencia puede ser provocada, dándose lugar a la inimputabilidad por una </a:t>
            </a:r>
            <a:r>
              <a:rPr lang="es-ES" sz="2400" dirty="0" err="1">
                <a:latin typeface="Georgia" panose="02040502050405020303" pitchFamily="18" charset="0"/>
              </a:rPr>
              <a:t>actio</a:t>
            </a:r>
            <a:r>
              <a:rPr lang="es-ES" sz="2400" dirty="0">
                <a:latin typeface="Georgia" panose="02040502050405020303" pitchFamily="18" charset="0"/>
              </a:rPr>
              <a:t> libera in causa. La </a:t>
            </a:r>
            <a:r>
              <a:rPr lang="es-ES" sz="2400" dirty="0" err="1">
                <a:latin typeface="Georgia" panose="02040502050405020303" pitchFamily="18" charset="0"/>
              </a:rPr>
              <a:t>actio</a:t>
            </a:r>
            <a:r>
              <a:rPr lang="es-ES" sz="2400" dirty="0">
                <a:latin typeface="Georgia" panose="02040502050405020303" pitchFamily="18" charset="0"/>
              </a:rPr>
              <a:t> libera in causa se presenta en el supuesto del sujeto que busca, contempla la posibilidad y la acepta, de colocarse en un estado de inimputabilidad para así delinquir y luego invocar inimputabilidad. A pesar de sus dificultades, la idea de la </a:t>
            </a:r>
            <a:r>
              <a:rPr lang="es-ES" sz="2400" dirty="0" err="1">
                <a:latin typeface="Georgia" panose="02040502050405020303" pitchFamily="18" charset="0"/>
              </a:rPr>
              <a:t>actio</a:t>
            </a:r>
            <a:r>
              <a:rPr lang="es-ES" sz="2400" dirty="0">
                <a:latin typeface="Georgia" panose="02040502050405020303" pitchFamily="18" charset="0"/>
              </a:rPr>
              <a:t> libera in causa supone la posibilidad de sanción para el sujeto que, al momento de cometer la infracción, presentaba un cuadro de inimputabilidad. Para algunos, esta afirmación significa la violación de las garantías propias del principio de culpabilidad, y a ello se agrega que resulta muy difícil la </a:t>
            </a:r>
            <a:r>
              <a:rPr lang="es-ES" sz="2400" dirty="0">
                <a:latin typeface="Georgia" panose="02040502050405020303" pitchFamily="18" charset="0"/>
                <a:hlinkClick r:id="rId2">
                  <a:extLst>
                    <a:ext uri="{A12FA001-AC4F-418D-AE19-62706E023703}">
                      <ahyp:hlinkClr xmlns:ahyp="http://schemas.microsoft.com/office/drawing/2018/hyperlinkcolor" val="tx"/>
                    </a:ext>
                  </a:extLst>
                </a:hlinkClick>
              </a:rPr>
              <a:t>construcción</a:t>
            </a:r>
            <a:r>
              <a:rPr lang="es-ES" sz="2400" dirty="0">
                <a:latin typeface="Georgia" panose="02040502050405020303" pitchFamily="18" charset="0"/>
              </a:rPr>
              <a:t> de la parte subjetiva del tipo, "pues quien se encuentra en un estado de inconsciencia mal puede construir en su mente una </a:t>
            </a:r>
            <a:r>
              <a:rPr lang="es-ES" sz="2400" dirty="0">
                <a:latin typeface="Georgia" panose="02040502050405020303" pitchFamily="18" charset="0"/>
                <a:hlinkClick r:id="rId3">
                  <a:extLst>
                    <a:ext uri="{A12FA001-AC4F-418D-AE19-62706E023703}">
                      <ahyp:hlinkClr xmlns:ahyp="http://schemas.microsoft.com/office/drawing/2018/hyperlinkcolor" val="tx"/>
                    </a:ext>
                  </a:extLst>
                </a:hlinkClick>
              </a:rPr>
              <a:t>actitud</a:t>
            </a:r>
            <a:r>
              <a:rPr lang="es-ES" sz="2400" dirty="0">
                <a:latin typeface="Georgia" panose="02040502050405020303" pitchFamily="18" charset="0"/>
              </a:rPr>
              <a:t> dolosa o imprudente respecto de algo</a:t>
            </a:r>
            <a:endParaRPr lang="es-ES" sz="2400" b="0" i="0" dirty="0">
              <a:effectLst/>
              <a:latin typeface="Georgia" panose="02040502050405020303" pitchFamily="18" charset="0"/>
            </a:endParaRPr>
          </a:p>
        </p:txBody>
      </p:sp>
    </p:spTree>
    <p:extLst>
      <p:ext uri="{BB962C8B-B14F-4D97-AF65-F5344CB8AC3E}">
        <p14:creationId xmlns:p14="http://schemas.microsoft.com/office/powerpoint/2010/main" val="350056339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F9A1A9F-562D-4403-8C1A-F8EECF6DE628}"/>
              </a:ext>
            </a:extLst>
          </p:cNvPr>
          <p:cNvSpPr/>
          <p:nvPr/>
        </p:nvSpPr>
        <p:spPr>
          <a:xfrm>
            <a:off x="1179444" y="2756452"/>
            <a:ext cx="9289774" cy="1569660"/>
          </a:xfrm>
          <a:prstGeom prst="rect">
            <a:avLst/>
          </a:prstGeom>
        </p:spPr>
        <p:txBody>
          <a:bodyPr wrap="square">
            <a:spAutoFit/>
          </a:bodyPr>
          <a:lstStyle/>
          <a:p>
            <a:pPr algn="ctr"/>
            <a:r>
              <a:rPr lang="es-ES" sz="4800" b="1" dirty="0">
                <a:solidFill>
                  <a:srgbClr val="FF0000"/>
                </a:solidFill>
                <a:latin typeface="Georgia" panose="02040502050405020303" pitchFamily="18" charset="0"/>
              </a:rPr>
              <a:t>GRAVE ALTERACIÓN DE</a:t>
            </a:r>
          </a:p>
          <a:p>
            <a:pPr algn="ctr"/>
            <a:r>
              <a:rPr lang="es-ES" sz="4800" b="1" dirty="0">
                <a:solidFill>
                  <a:srgbClr val="FF0000"/>
                </a:solidFill>
                <a:latin typeface="Georgia" panose="02040502050405020303" pitchFamily="18" charset="0"/>
              </a:rPr>
              <a:t> LA PERCEPCIÓN</a:t>
            </a:r>
            <a:endParaRPr lang="es-PE" sz="4800" dirty="0">
              <a:solidFill>
                <a:srgbClr val="FF0000"/>
              </a:solidFill>
            </a:endParaRPr>
          </a:p>
        </p:txBody>
      </p:sp>
    </p:spTree>
    <p:extLst>
      <p:ext uri="{BB962C8B-B14F-4D97-AF65-F5344CB8AC3E}">
        <p14:creationId xmlns:p14="http://schemas.microsoft.com/office/powerpoint/2010/main" val="34761339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3484A0-4C79-4F99-9769-31A64DAAFAED}"/>
              </a:ext>
            </a:extLst>
          </p:cNvPr>
          <p:cNvSpPr/>
          <p:nvPr/>
        </p:nvSpPr>
        <p:spPr>
          <a:xfrm>
            <a:off x="993913" y="1683026"/>
            <a:ext cx="10363200" cy="40934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s-ES" sz="2000" dirty="0">
                <a:latin typeface="Georgia" panose="02040502050405020303" pitchFamily="18" charset="0"/>
              </a:rPr>
              <a:t>Se fundamenta en el criterio biológico natural, que evalúa las dimensiones biológicas de </a:t>
            </a:r>
            <a:r>
              <a:rPr lang="es-ES" sz="2000" dirty="0">
                <a:latin typeface="Georgia" panose="02040502050405020303" pitchFamily="18" charset="0"/>
                <a:hlinkClick r:id="rId2">
                  <a:extLst>
                    <a:ext uri="{A12FA001-AC4F-418D-AE19-62706E023703}">
                      <ahyp:hlinkClr xmlns:ahyp="http://schemas.microsoft.com/office/drawing/2018/hyperlinkcolor" val="tx"/>
                    </a:ext>
                  </a:extLst>
                </a:hlinkClick>
              </a:rPr>
              <a:t>los sentidos</a:t>
            </a:r>
            <a:r>
              <a:rPr lang="es-ES" sz="2000" dirty="0">
                <a:latin typeface="Georgia" panose="02040502050405020303" pitchFamily="18" charset="0"/>
              </a:rPr>
              <a:t>. En un primer momento se limitó al habla y a la audición, ahora se admite la alteración de todos los sentidos. Esta criticada la fórmula de la alteración de la percepción en el sentido del uso del término "realidad inequívoca", pues cada uno tiene su propia realidad, y esa ciertamente no está alterada. Lo que interesa es una realidad valorativa, que puede ser jurídica, pero también eso es insuficiente. Dadas estas críticas, el </a:t>
            </a:r>
            <a:r>
              <a:rPr lang="es-ES" sz="2000" dirty="0">
                <a:latin typeface="Georgia" panose="02040502050405020303" pitchFamily="18" charset="0"/>
                <a:hlinkClick r:id="rId3">
                  <a:extLst>
                    <a:ext uri="{A12FA001-AC4F-418D-AE19-62706E023703}">
                      <ahyp:hlinkClr xmlns:ahyp="http://schemas.microsoft.com/office/drawing/2018/hyperlinkcolor" val="tx"/>
                    </a:ext>
                  </a:extLst>
                </a:hlinkClick>
              </a:rPr>
              <a:t>anteproyecto</a:t>
            </a:r>
            <a:r>
              <a:rPr lang="es-ES" sz="2000" dirty="0">
                <a:latin typeface="Georgia" panose="02040502050405020303" pitchFamily="18" charset="0"/>
              </a:rPr>
              <a:t> de la ley del Código Penal Parte General del 2004 en cuanto a la causa de inimputabilidad por alteración de la percepción elimina la frase "que afecten gravemente su concepto de la realidad". Admitido que esta alteración de la percepción se refiere a todos los sentidos, esta puede tener su origen en el nacimiento o incluso desde la </a:t>
            </a:r>
            <a:r>
              <a:rPr lang="es-ES" sz="2000" dirty="0">
                <a:latin typeface="Georgia" panose="02040502050405020303" pitchFamily="18" charset="0"/>
                <a:hlinkClick r:id="rId4">
                  <a:extLst>
                    <a:ext uri="{A12FA001-AC4F-418D-AE19-62706E023703}">
                      <ahyp:hlinkClr xmlns:ahyp="http://schemas.microsoft.com/office/drawing/2018/hyperlinkcolor" val="tx"/>
                    </a:ext>
                  </a:extLst>
                </a:hlinkClick>
              </a:rPr>
              <a:t>infancia</a:t>
            </a:r>
            <a:r>
              <a:rPr lang="es-ES" sz="2000" dirty="0">
                <a:latin typeface="Georgia" panose="02040502050405020303" pitchFamily="18" charset="0"/>
              </a:rPr>
              <a:t>, que hacen que el individuo tenga una percepción parcial de la realidad. Sin embargo, incluso esta reforma seguirá teniendo una base biológica naturalista y quizá lo que debería intentarse es una fórmula que destaque el efecto y no las causas que la han producido.</a:t>
            </a:r>
            <a:endParaRPr lang="es-PE" sz="2000" dirty="0"/>
          </a:p>
        </p:txBody>
      </p:sp>
    </p:spTree>
    <p:extLst>
      <p:ext uri="{BB962C8B-B14F-4D97-AF65-F5344CB8AC3E}">
        <p14:creationId xmlns:p14="http://schemas.microsoft.com/office/powerpoint/2010/main" val="5575576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257309-CB5F-4E1C-9968-4479339037A9}"/>
              </a:ext>
            </a:extLst>
          </p:cNvPr>
          <p:cNvSpPr/>
          <p:nvPr/>
        </p:nvSpPr>
        <p:spPr>
          <a:xfrm>
            <a:off x="2266121" y="2796209"/>
            <a:ext cx="8057321"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s-ES" sz="4800" b="1" dirty="0">
                <a:latin typeface="Georgia" panose="02040502050405020303" pitchFamily="18" charset="0"/>
              </a:rPr>
              <a:t>MINORÍA DE EDAD (Inciso 2 Art. 20)</a:t>
            </a:r>
            <a:endParaRPr lang="es-PE" sz="4800" dirty="0"/>
          </a:p>
        </p:txBody>
      </p:sp>
    </p:spTree>
    <p:extLst>
      <p:ext uri="{BB962C8B-B14F-4D97-AF65-F5344CB8AC3E}">
        <p14:creationId xmlns:p14="http://schemas.microsoft.com/office/powerpoint/2010/main" val="1478584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26A40EE-7748-4B5F-8D85-D503B077A057}"/>
              </a:ext>
            </a:extLst>
          </p:cNvPr>
          <p:cNvSpPr/>
          <p:nvPr/>
        </p:nvSpPr>
        <p:spPr>
          <a:xfrm>
            <a:off x="304801" y="1484243"/>
            <a:ext cx="11516138" cy="5223223"/>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just"/>
            <a:r>
              <a:rPr lang="es-ES" sz="2800" i="1" dirty="0">
                <a:latin typeface="Georgia" panose="02040502050405020303" pitchFamily="18" charset="0"/>
              </a:rPr>
              <a:t>Stricto sensu</a:t>
            </a:r>
            <a:r>
              <a:rPr lang="es-ES" sz="2800" dirty="0">
                <a:latin typeface="Georgia" panose="02040502050405020303" pitchFamily="18" charset="0"/>
              </a:rPr>
              <a:t>, la minoridad no elimina la imputabilidad, entendida como capacidad de comprender el deber y posibilidad de dirigir las acciones conforme aquel. En efecto, un menor puede comprender plenamente la ilicitud de matar, robar, etc. y resistir sus tendencias a cometer el ilícito. Lo que sucede es que, por no haber alcanzado un pleno desarrollo mental, se considera que el Derecho punitivo común no cumple respecto del menor su función de prevención especial, es decir, de readaptación social. Se establece entonces un sistema de </a:t>
            </a:r>
            <a:r>
              <a:rPr lang="es-ES" sz="2800" dirty="0">
                <a:latin typeface="Georgia" panose="02040502050405020303" pitchFamily="18" charset="0"/>
                <a:hlinkClick r:id="rId2">
                  <a:extLst>
                    <a:ext uri="{A12FA001-AC4F-418D-AE19-62706E023703}">
                      <ahyp:hlinkClr xmlns:ahyp="http://schemas.microsoft.com/office/drawing/2018/hyperlinkcolor" val="tx"/>
                    </a:ext>
                  </a:extLst>
                </a:hlinkClick>
              </a:rPr>
              <a:t>justicia</a:t>
            </a:r>
            <a:r>
              <a:rPr lang="es-ES" sz="2800" dirty="0">
                <a:latin typeface="Georgia" panose="02040502050405020303" pitchFamily="18" charset="0"/>
              </a:rPr>
              <a:t> especializada para los </a:t>
            </a:r>
            <a:r>
              <a:rPr lang="es-ES" sz="2800" dirty="0">
                <a:latin typeface="Georgia" panose="02040502050405020303" pitchFamily="18" charset="0"/>
                <a:hlinkClick r:id="rId3">
                  <a:extLst>
                    <a:ext uri="{A12FA001-AC4F-418D-AE19-62706E023703}">
                      <ahyp:hlinkClr xmlns:ahyp="http://schemas.microsoft.com/office/drawing/2018/hyperlinkcolor" val="tx"/>
                    </a:ext>
                  </a:extLst>
                </a:hlinkClick>
              </a:rPr>
              <a:t>adolescentes</a:t>
            </a:r>
            <a:r>
              <a:rPr lang="es-ES" sz="2800" dirty="0">
                <a:latin typeface="Georgia" panose="02040502050405020303" pitchFamily="18" charset="0"/>
              </a:rPr>
              <a:t>, caracterizado por la preminencia de medidas socio-educativas y de orientación y </a:t>
            </a:r>
            <a:r>
              <a:rPr lang="es-ES" sz="2800" dirty="0">
                <a:latin typeface="Georgia" panose="02040502050405020303" pitchFamily="18" charset="0"/>
                <a:hlinkClick r:id="rId4">
                  <a:extLst>
                    <a:ext uri="{A12FA001-AC4F-418D-AE19-62706E023703}">
                      <ahyp:hlinkClr xmlns:ahyp="http://schemas.microsoft.com/office/drawing/2018/hyperlinkcolor" val="tx"/>
                    </a:ext>
                  </a:extLst>
                </a:hlinkClick>
              </a:rPr>
              <a:t>supervisión</a:t>
            </a:r>
            <a:r>
              <a:rPr lang="es-ES" sz="2800" dirty="0">
                <a:latin typeface="Georgia" panose="02040502050405020303" pitchFamily="18" charset="0"/>
              </a:rPr>
              <a:t>, limitando la privación de libertad a ciertas figuras delictivas graves y con una duración especialmente reducida.</a:t>
            </a:r>
            <a:endParaRPr lang="es-PE" sz="2800" dirty="0"/>
          </a:p>
        </p:txBody>
      </p:sp>
    </p:spTree>
    <p:extLst>
      <p:ext uri="{BB962C8B-B14F-4D97-AF65-F5344CB8AC3E}">
        <p14:creationId xmlns:p14="http://schemas.microsoft.com/office/powerpoint/2010/main" val="26138180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DE8EC1A-59C7-4555-9BB6-9AD542D4D1EF}"/>
              </a:ext>
            </a:extLst>
          </p:cNvPr>
          <p:cNvSpPr/>
          <p:nvPr/>
        </p:nvSpPr>
        <p:spPr>
          <a:xfrm>
            <a:off x="649357" y="1577009"/>
            <a:ext cx="10906539" cy="452431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s-ES" sz="2400" dirty="0">
                <a:latin typeface="Georgia" panose="02040502050405020303" pitchFamily="18" charset="0"/>
              </a:rPr>
              <a:t>En la </a:t>
            </a:r>
            <a:r>
              <a:rPr lang="es-ES" sz="2400" dirty="0">
                <a:latin typeface="Georgia" panose="02040502050405020303" pitchFamily="18" charset="0"/>
                <a:hlinkClick r:id="rId2">
                  <a:extLst>
                    <a:ext uri="{A12FA001-AC4F-418D-AE19-62706E023703}">
                      <ahyp:hlinkClr xmlns:ahyp="http://schemas.microsoft.com/office/drawing/2018/hyperlinkcolor" val="tx"/>
                    </a:ext>
                  </a:extLst>
                </a:hlinkClick>
              </a:rPr>
              <a:t>ciencia</a:t>
            </a:r>
            <a:r>
              <a:rPr lang="es-ES" sz="2400" dirty="0">
                <a:latin typeface="Georgia" panose="02040502050405020303" pitchFamily="18" charset="0"/>
              </a:rPr>
              <a:t> penal, no existe acuerdo sobre el fundamento de la irresponsabilidad del menor de edad, ni en la edad cronológica. Existen tres criterios propuestos para la fijación de la minoría de edad: biológico, intelectual y mixto. El criterio biológico entiende que en la minoría de edad se carece de capacidad suficiente como para distinguir entre lo justo y lo injusto (ello resulta inútil en los casos de </a:t>
            </a:r>
            <a:r>
              <a:rPr lang="es-ES" sz="2400" dirty="0">
                <a:latin typeface="Georgia" panose="02040502050405020303" pitchFamily="18" charset="0"/>
                <a:hlinkClick r:id="rId3">
                  <a:extLst>
                    <a:ext uri="{A12FA001-AC4F-418D-AE19-62706E023703}">
                      <ahyp:hlinkClr xmlns:ahyp="http://schemas.microsoft.com/office/drawing/2018/hyperlinkcolor" val="tx"/>
                    </a:ext>
                  </a:extLst>
                </a:hlinkClick>
              </a:rPr>
              <a:t>niños</a:t>
            </a:r>
            <a:r>
              <a:rPr lang="es-ES" sz="2400" dirty="0">
                <a:latin typeface="Georgia" panose="02040502050405020303" pitchFamily="18" charset="0"/>
              </a:rPr>
              <a:t> con habilidades precoces). El criterio intelectual se basa en la demostración del discernimiento del sujeto. Sin embargo, creemos que la exclusión de la responsabilidad de los menores es una presunción legal de que el sujeto no ha alcanzado la madurez suficiente para poder comportarse conforma a derecho, por ese motivo, quizá esta circunstancia debería estudiarse fuera del capítulo de la imputabilidad (como capacidad de </a:t>
            </a:r>
            <a:r>
              <a:rPr lang="es-ES" sz="2400" dirty="0">
                <a:latin typeface="Georgia" panose="02040502050405020303" pitchFamily="18" charset="0"/>
                <a:hlinkClick r:id="rId4">
                  <a:extLst>
                    <a:ext uri="{A12FA001-AC4F-418D-AE19-62706E023703}">
                      <ahyp:hlinkClr xmlns:ahyp="http://schemas.microsoft.com/office/drawing/2018/hyperlinkcolor" val="tx"/>
                    </a:ext>
                  </a:extLst>
                </a:hlinkClick>
              </a:rPr>
              <a:t>motivación</a:t>
            </a:r>
            <a:r>
              <a:rPr lang="es-ES" sz="2400" dirty="0">
                <a:latin typeface="Georgia" panose="02040502050405020303" pitchFamily="18" charset="0"/>
              </a:rPr>
              <a:t>), y sea excepción del principio de </a:t>
            </a:r>
            <a:r>
              <a:rPr lang="es-ES" sz="2400" dirty="0">
                <a:latin typeface="Georgia" panose="02040502050405020303" pitchFamily="18" charset="0"/>
                <a:hlinkClick r:id="rId5">
                  <a:extLst>
                    <a:ext uri="{A12FA001-AC4F-418D-AE19-62706E023703}">
                      <ahyp:hlinkClr xmlns:ahyp="http://schemas.microsoft.com/office/drawing/2018/hyperlinkcolor" val="tx"/>
                    </a:ext>
                  </a:extLst>
                </a:hlinkClick>
              </a:rPr>
              <a:t>igualdad</a:t>
            </a:r>
            <a:r>
              <a:rPr lang="es-ES" sz="2400" dirty="0">
                <a:latin typeface="Georgia" panose="02040502050405020303" pitchFamily="18" charset="0"/>
              </a:rPr>
              <a:t> (aplicación personal de la ley penal).</a:t>
            </a:r>
            <a:endParaRPr lang="es-PE" sz="2400" dirty="0"/>
          </a:p>
        </p:txBody>
      </p:sp>
    </p:spTree>
    <p:extLst>
      <p:ext uri="{BB962C8B-B14F-4D97-AF65-F5344CB8AC3E}">
        <p14:creationId xmlns:p14="http://schemas.microsoft.com/office/powerpoint/2010/main" val="34747710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334AC3C-0101-4476-9B35-382C4E2A08CD}"/>
              </a:ext>
            </a:extLst>
          </p:cNvPr>
          <p:cNvSpPr/>
          <p:nvPr/>
        </p:nvSpPr>
        <p:spPr>
          <a:xfrm>
            <a:off x="940904" y="1815548"/>
            <a:ext cx="10416209"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800" i="1" dirty="0">
                <a:latin typeface="Georgia" panose="02040502050405020303" pitchFamily="18" charset="0"/>
              </a:rPr>
              <a:t>Jurisprudencia que la considera como causa de inimputabilidad:</a:t>
            </a:r>
          </a:p>
          <a:p>
            <a:pPr algn="just"/>
            <a:endParaRPr lang="es-ES" sz="2800" dirty="0">
              <a:latin typeface="Georgia" panose="02040502050405020303" pitchFamily="18" charset="0"/>
            </a:endParaRPr>
          </a:p>
          <a:p>
            <a:pPr algn="just"/>
            <a:r>
              <a:rPr lang="es-ES" sz="2800" i="1" dirty="0">
                <a:latin typeface="Georgia" panose="02040502050405020303" pitchFamily="18" charset="0"/>
              </a:rPr>
              <a:t>"la minoría de edad constituye una causal de inimputabilidad criminal, cuya importancia normativa supone una presunción jure et de jure que incide en una dimensión biológica de la persona, por lo que bastara la sola constatación de que el sujeto no haya alcanzado la mayoría de edad para fundar la exclusión de su responsabilidad penal".</a:t>
            </a:r>
            <a:endParaRPr lang="es-ES" sz="2800" b="0" i="0" dirty="0">
              <a:effectLst/>
              <a:latin typeface="Georgia" panose="02040502050405020303" pitchFamily="18" charset="0"/>
            </a:endParaRPr>
          </a:p>
        </p:txBody>
      </p:sp>
    </p:spTree>
    <p:extLst>
      <p:ext uri="{BB962C8B-B14F-4D97-AF65-F5344CB8AC3E}">
        <p14:creationId xmlns:p14="http://schemas.microsoft.com/office/powerpoint/2010/main" val="292020126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730E62E-E7F2-4EDE-9DDE-77636F26F80E}"/>
              </a:ext>
            </a:extLst>
          </p:cNvPr>
          <p:cNvSpPr/>
          <p:nvPr/>
        </p:nvSpPr>
        <p:spPr>
          <a:xfrm>
            <a:off x="3127513" y="2743201"/>
            <a:ext cx="5413388"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PE" sz="6000" b="1" dirty="0">
                <a:solidFill>
                  <a:srgbClr val="DC0808"/>
                </a:solidFill>
                <a:latin typeface="Poppins"/>
              </a:rPr>
              <a:t>Error de tipo</a:t>
            </a:r>
            <a:endParaRPr lang="es-PE" sz="6000" b="0" i="0" dirty="0">
              <a:solidFill>
                <a:srgbClr val="DC0808"/>
              </a:solidFill>
              <a:effectLst/>
              <a:latin typeface="Poppins"/>
            </a:endParaRPr>
          </a:p>
        </p:txBody>
      </p:sp>
    </p:spTree>
    <p:extLst>
      <p:ext uri="{BB962C8B-B14F-4D97-AF65-F5344CB8AC3E}">
        <p14:creationId xmlns:p14="http://schemas.microsoft.com/office/powerpoint/2010/main" val="107856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5530" y="2809461"/>
            <a:ext cx="4811473" cy="1077218"/>
          </a:xfrm>
          <a:prstGeom prst="rect">
            <a:avLst/>
          </a:prstGeom>
          <a:noFill/>
        </p:spPr>
        <p:txBody>
          <a:bodyPr wrap="square" lIns="91440" tIns="45720" rIns="91440" bIns="45720">
            <a:spAutoFit/>
          </a:bodyPr>
          <a:lstStyle/>
          <a:p>
            <a:pPr algn="ctr"/>
            <a:r>
              <a:rPr lang="es-ES" sz="3200" b="1" cap="none" spc="0" dirty="0">
                <a:ln w="12700">
                  <a:solidFill>
                    <a:schemeClr val="accent5"/>
                  </a:solidFill>
                  <a:prstDash val="solid"/>
                </a:ln>
                <a:solidFill>
                  <a:schemeClr val="bg2">
                    <a:lumMod val="10000"/>
                  </a:schemeClr>
                </a:solidFill>
                <a:effectLst/>
              </a:rPr>
              <a:t>TRATAMIENTO A LAS PERSONAS JURIDICAS</a:t>
            </a:r>
          </a:p>
        </p:txBody>
      </p:sp>
      <p:sp>
        <p:nvSpPr>
          <p:cNvPr id="3" name="Abrir llave 2"/>
          <p:cNvSpPr/>
          <p:nvPr/>
        </p:nvSpPr>
        <p:spPr>
          <a:xfrm>
            <a:off x="4829577" y="1584101"/>
            <a:ext cx="167426" cy="439262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p>
        </p:txBody>
      </p:sp>
      <p:sp>
        <p:nvSpPr>
          <p:cNvPr id="4" name="CuadroTexto 3"/>
          <p:cNvSpPr txBox="1"/>
          <p:nvPr/>
        </p:nvSpPr>
        <p:spPr>
          <a:xfrm>
            <a:off x="5306095" y="1777285"/>
            <a:ext cx="5891991" cy="39703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just"/>
            <a:r>
              <a:rPr lang="es-PE" sz="3600" dirty="0"/>
              <a:t>NO ES RECONOCIDA EN EL DERECHO PENAL RESPONSABILIDAD PENAL DE LAS PERSONAS JURÍDICAS, PERO SI SE OBERVA LAS RESPONSABILIDADES ACCESORIAS</a:t>
            </a:r>
          </a:p>
        </p:txBody>
      </p:sp>
      <p:pic>
        <p:nvPicPr>
          <p:cNvPr id="5" name="Imagen 4">
            <a:extLst>
              <a:ext uri="{FF2B5EF4-FFF2-40B4-BE49-F238E27FC236}">
                <a16:creationId xmlns:a16="http://schemas.microsoft.com/office/drawing/2014/main" id="{4498EFD6-0B15-42D3-B3EB-6AEA6C2D3E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783" y="4094536"/>
            <a:ext cx="1954881" cy="1531324"/>
          </a:xfrm>
          <a:prstGeom prst="rect">
            <a:avLst/>
          </a:prstGeom>
        </p:spPr>
      </p:pic>
    </p:spTree>
    <p:extLst>
      <p:ext uri="{BB962C8B-B14F-4D97-AF65-F5344CB8AC3E}">
        <p14:creationId xmlns:p14="http://schemas.microsoft.com/office/powerpoint/2010/main" val="30671094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6F230A3-6044-404B-8BAD-F0E89BBA2A49}"/>
              </a:ext>
            </a:extLst>
          </p:cNvPr>
          <p:cNvSpPr/>
          <p:nvPr/>
        </p:nvSpPr>
        <p:spPr>
          <a:xfrm>
            <a:off x="781877" y="1908312"/>
            <a:ext cx="9541565" cy="39703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800" b="1" dirty="0">
                <a:solidFill>
                  <a:srgbClr val="DC0808"/>
                </a:solidFill>
                <a:latin typeface="Poppins"/>
              </a:rPr>
              <a:t>Error de tipo vencible</a:t>
            </a:r>
            <a:endParaRPr lang="es-ES" sz="2800" dirty="0">
              <a:solidFill>
                <a:srgbClr val="DC0808"/>
              </a:solidFill>
              <a:latin typeface="Poppins"/>
            </a:endParaRPr>
          </a:p>
          <a:p>
            <a:pPr algn="just"/>
            <a:r>
              <a:rPr lang="es-ES" sz="2800" dirty="0">
                <a:solidFill>
                  <a:srgbClr val="000000"/>
                </a:solidFill>
                <a:latin typeface="Roboto"/>
              </a:rPr>
              <a:t>Aquel que se hubiese podido evitar si el actor actuaba con una debida diligencia, toda vez que la situación le permitía superar el error al proceder con cautela y prudencia. En este caso, se elimina el dolo mas no la culpa.</a:t>
            </a:r>
          </a:p>
          <a:p>
            <a:pPr algn="just"/>
            <a:r>
              <a:rPr lang="es-ES" sz="2800" dirty="0">
                <a:solidFill>
                  <a:srgbClr val="000000"/>
                </a:solidFill>
                <a:latin typeface="Roboto"/>
              </a:rPr>
              <a:t>Ejemplo: El que dispara contra una persona confundiéndola con un animal no responde por homicidio doloso, pero sí por homicidio imprudente </a:t>
            </a:r>
            <a:r>
              <a:rPr lang="es-ES" sz="2800" b="1" dirty="0">
                <a:solidFill>
                  <a:srgbClr val="000000"/>
                </a:solidFill>
                <a:latin typeface="Roboto"/>
              </a:rPr>
              <a:t>si su error se debía a una ligereza o negligencia</a:t>
            </a:r>
            <a:r>
              <a:rPr lang="es-ES" sz="2800" b="1" dirty="0">
                <a:solidFill>
                  <a:srgbClr val="0096ED"/>
                </a:solidFill>
                <a:latin typeface="Roboto"/>
              </a:rPr>
              <a:t>.</a:t>
            </a:r>
            <a:endParaRPr lang="es-ES" sz="2800" b="0" i="0" dirty="0">
              <a:solidFill>
                <a:srgbClr val="000000"/>
              </a:solidFill>
              <a:effectLst/>
              <a:latin typeface="Roboto"/>
            </a:endParaRPr>
          </a:p>
        </p:txBody>
      </p:sp>
    </p:spTree>
    <p:extLst>
      <p:ext uri="{BB962C8B-B14F-4D97-AF65-F5344CB8AC3E}">
        <p14:creationId xmlns:p14="http://schemas.microsoft.com/office/powerpoint/2010/main" val="654921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483FDB1-4FE0-4031-B4F7-FB8FD1FF0E1C}"/>
              </a:ext>
            </a:extLst>
          </p:cNvPr>
          <p:cNvSpPr/>
          <p:nvPr/>
        </p:nvSpPr>
        <p:spPr>
          <a:xfrm>
            <a:off x="3226853" y="2967335"/>
            <a:ext cx="5738302"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Miedo Insuperable </a:t>
            </a:r>
          </a:p>
        </p:txBody>
      </p:sp>
    </p:spTree>
    <p:extLst>
      <p:ext uri="{BB962C8B-B14F-4D97-AF65-F5344CB8AC3E}">
        <p14:creationId xmlns:p14="http://schemas.microsoft.com/office/powerpoint/2010/main" val="3958840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3BE7A8-CFFE-42DC-B304-33DC0F3DB3DE}"/>
              </a:ext>
            </a:extLst>
          </p:cNvPr>
          <p:cNvSpPr>
            <a:spLocks noChangeArrowheads="1"/>
          </p:cNvSpPr>
          <p:nvPr/>
        </p:nvSpPr>
        <p:spPr bwMode="auto">
          <a:xfrm rot="10800000" flipV="1">
            <a:off x="1166191" y="1935971"/>
            <a:ext cx="9515060" cy="3323987"/>
          </a:xfrm>
          <a:prstGeom prst="rect">
            <a:avLst/>
          </a:prstGeom>
          <a:ln/>
        </p:spPr>
        <p:style>
          <a:lnRef idx="3">
            <a:schemeClr val="lt1"/>
          </a:lnRef>
          <a:fillRef idx="1">
            <a:schemeClr val="accent2"/>
          </a:fillRef>
          <a:effectRef idx="1">
            <a:schemeClr val="accent2"/>
          </a:effectRef>
          <a:fontRef idx="minor">
            <a:schemeClr val="lt1"/>
          </a:fontRef>
        </p:style>
        <p:txBody>
          <a:bodyPr vert="horz" wrap="square" lIns="177744"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PE" altLang="es-PE" sz="1200" b="0" i="0" u="none" strike="noStrike" cap="none" normalizeH="0" baseline="0" dirty="0">
              <a:ln>
                <a:noFill/>
              </a:ln>
              <a:solidFill>
                <a:srgbClr val="111111"/>
              </a:solidFill>
              <a:effectLst/>
              <a:latin typeface="Roboto"/>
            </a:endParaRPr>
          </a:p>
          <a:p>
            <a:pPr marL="0" marR="0" lvl="0" indent="0" algn="l" defTabSz="914400" rtl="0" eaLnBrk="0" fontAlgn="base" latinLnBrk="0" hangingPunct="0">
              <a:lnSpc>
                <a:spcPct val="100000"/>
              </a:lnSpc>
              <a:spcBef>
                <a:spcPct val="0"/>
              </a:spcBef>
              <a:spcAft>
                <a:spcPct val="0"/>
              </a:spcAft>
              <a:buClrTx/>
              <a:buSzTx/>
              <a:tabLst/>
            </a:pPr>
            <a:br>
              <a:rPr kumimoji="0" lang="es-PE" altLang="es-PE" sz="1200" b="0" i="0" u="none" strike="noStrike" cap="none" normalizeH="0" baseline="0" dirty="0">
                <a:ln>
                  <a:noFill/>
                </a:ln>
                <a:solidFill>
                  <a:srgbClr val="111111"/>
                </a:solidFill>
                <a:effectLst/>
                <a:latin typeface="Roboto"/>
              </a:rPr>
            </a:br>
            <a:r>
              <a:rPr kumimoji="0" lang="es-PE" altLang="es-PE" sz="2400" b="0" i="0" u="none" strike="noStrike" cap="none" normalizeH="0" baseline="0" dirty="0">
                <a:ln>
                  <a:noFill/>
                </a:ln>
                <a:solidFill>
                  <a:srgbClr val="111111"/>
                </a:solidFill>
                <a:effectLst/>
                <a:latin typeface="Roboto"/>
              </a:rPr>
              <a:t>• El miedo insuperable exime de la responsabilidad criminal al sujeto activo del delito, al excluir su culpabilidad,...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PE" altLang="es-PE" sz="2400" b="0" i="0" u="none" strike="noStrike" cap="none" normalizeH="0" baseline="0" dirty="0">
                <a:ln>
                  <a:noFill/>
                </a:ln>
                <a:solidFill>
                  <a:srgbClr val="111111"/>
                </a:solidFill>
                <a:effectLst/>
                <a:latin typeface="Roboto"/>
              </a:rPr>
              <a:t>• El miedo debe estar inspirado en un hecho efectivo, real y acreditado.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PE" altLang="es-PE" sz="2400" b="0" i="0" u="none" strike="noStrike" cap="none" normalizeH="0" baseline="0" dirty="0">
                <a:ln>
                  <a:noFill/>
                </a:ln>
                <a:solidFill>
                  <a:srgbClr val="111111"/>
                </a:solidFill>
                <a:effectLst/>
                <a:latin typeface="Roboto"/>
              </a:rPr>
              <a:t>• La jurisprudencia ya no exige un temor de un mal igual o mayor que el causado.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PE" altLang="es-PE" sz="2400" b="0" i="0" u="none" strike="noStrike" cap="none" normalizeH="0" baseline="0" dirty="0">
                <a:ln>
                  <a:noFill/>
                </a:ln>
                <a:solidFill>
                  <a:srgbClr val="111111"/>
                </a:solidFill>
                <a:effectLst/>
                <a:latin typeface="Roboto"/>
              </a:rPr>
              <a:t>• La simple dificultad social o personal con otro no constituye una situación equivalente al miedo.</a:t>
            </a:r>
            <a:r>
              <a:rPr kumimoji="0" lang="es-PE" altLang="es-PE" sz="2400" b="0" i="0" u="none" strike="noStrike" cap="none" normalizeH="0" baseline="0" dirty="0">
                <a:ln>
                  <a:noFill/>
                </a:ln>
                <a:solidFill>
                  <a:schemeClr val="tx1"/>
                </a:solidFill>
                <a:effectLst/>
              </a:rPr>
              <a:t> </a:t>
            </a:r>
            <a:endParaRPr kumimoji="0" lang="es-PE" altLang="es-PE"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270022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95DEDE3-C965-49C4-9061-F412598459A3}"/>
              </a:ext>
            </a:extLst>
          </p:cNvPr>
          <p:cNvSpPr/>
          <p:nvPr/>
        </p:nvSpPr>
        <p:spPr>
          <a:xfrm>
            <a:off x="1436718" y="2967335"/>
            <a:ext cx="9318578"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Estado de necesidad exculpante</a:t>
            </a:r>
          </a:p>
        </p:txBody>
      </p:sp>
    </p:spTree>
    <p:extLst>
      <p:ext uri="{BB962C8B-B14F-4D97-AF65-F5344CB8AC3E}">
        <p14:creationId xmlns:p14="http://schemas.microsoft.com/office/powerpoint/2010/main" val="243474490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9636D67-EBEF-47DD-A349-8286C792FF8F}"/>
              </a:ext>
            </a:extLst>
          </p:cNvPr>
          <p:cNvSpPr/>
          <p:nvPr/>
        </p:nvSpPr>
        <p:spPr>
          <a:xfrm>
            <a:off x="1205947" y="2146852"/>
            <a:ext cx="9687339" cy="3046988"/>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pPr algn="just"/>
            <a:r>
              <a:rPr lang="es-ES" sz="3200" dirty="0">
                <a:solidFill>
                  <a:srgbClr val="111111"/>
                </a:solidFill>
                <a:latin typeface="Roboto"/>
              </a:rPr>
              <a:t>El estado de necesidad exculpante se configura cuando existe un </a:t>
            </a:r>
            <a:r>
              <a:rPr lang="es-ES" sz="3200" b="1" dirty="0">
                <a:solidFill>
                  <a:srgbClr val="111111"/>
                </a:solidFill>
                <a:latin typeface="Roboto"/>
              </a:rPr>
              <a:t>peligro grave, actual e inminente</a:t>
            </a:r>
            <a:r>
              <a:rPr lang="es-ES" sz="3200" dirty="0">
                <a:solidFill>
                  <a:srgbClr val="111111"/>
                </a:solidFill>
                <a:latin typeface="Roboto"/>
              </a:rPr>
              <a:t>, que permite vulnerar un bien jurídico como única opción razonable para alejar la amenaza que pesa sobre la vida, integridad corporal o libertad locomotora</a:t>
            </a:r>
            <a:endParaRPr lang="es-PE" sz="3200" dirty="0"/>
          </a:p>
        </p:txBody>
      </p:sp>
    </p:spTree>
    <p:extLst>
      <p:ext uri="{BB962C8B-B14F-4D97-AF65-F5344CB8AC3E}">
        <p14:creationId xmlns:p14="http://schemas.microsoft.com/office/powerpoint/2010/main" val="152198971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1967400" y="532080"/>
            <a:ext cx="8640360" cy="94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s-ES" sz="5400" b="1" spc="-1" dirty="0">
                <a:solidFill>
                  <a:schemeClr val="accent6">
                    <a:lumMod val="75000"/>
                  </a:schemeClr>
                </a:solidFill>
                <a:latin typeface="Impact"/>
              </a:rPr>
              <a:t>LAS TECNICAS DE LITIGACIÓN EN LOS DELITOS DE INFRACCIÓN DEL DEBER </a:t>
            </a:r>
          </a:p>
        </p:txBody>
      </p:sp>
      <p:sp>
        <p:nvSpPr>
          <p:cNvPr id="93" name="CustomShape 2"/>
          <p:cNvSpPr/>
          <p:nvPr/>
        </p:nvSpPr>
        <p:spPr>
          <a:xfrm>
            <a:off x="832513" y="3016154"/>
            <a:ext cx="9103127" cy="157132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endParaRPr lang="es-ES" sz="1800" b="0" strike="noStrike" spc="-1" dirty="0">
              <a:latin typeface="Arial"/>
            </a:endParaRPr>
          </a:p>
          <a:p>
            <a:pPr algn="just">
              <a:lnSpc>
                <a:spcPct val="100000"/>
              </a:lnSpc>
            </a:pPr>
            <a:r>
              <a:rPr lang="es-ES" sz="1800" b="1" strike="noStrike" spc="-1" dirty="0">
                <a:solidFill>
                  <a:srgbClr val="000000"/>
                </a:solidFill>
                <a:latin typeface="Impact"/>
                <a:ea typeface="DejaVu Sans"/>
              </a:rPr>
              <a:t>                                                                  </a:t>
            </a:r>
          </a:p>
          <a:p>
            <a:pPr algn="ctr">
              <a:lnSpc>
                <a:spcPct val="100000"/>
              </a:lnSpc>
            </a:pPr>
            <a:r>
              <a:rPr lang="es-ES" b="1" spc="-1" dirty="0">
                <a:solidFill>
                  <a:srgbClr val="000000"/>
                </a:solidFill>
                <a:latin typeface="Impact"/>
                <a:ea typeface="DejaVu Sans"/>
              </a:rPr>
              <a:t>                                                   PONENTE </a:t>
            </a:r>
            <a:r>
              <a:rPr lang="es-ES" spc="-1" dirty="0">
                <a:solidFill>
                  <a:srgbClr val="000000"/>
                </a:solidFill>
                <a:latin typeface="Impact"/>
                <a:ea typeface="DejaVu Sans"/>
              </a:rPr>
              <a:t>SERGIO EMERSON CHAVEZ PANDURO</a:t>
            </a:r>
            <a:endParaRPr lang="es-ES" spc="-1" dirty="0">
              <a:latin typeface="Arial"/>
            </a:endParaRPr>
          </a:p>
          <a:p>
            <a:pPr algn="ctr">
              <a:lnSpc>
                <a:spcPct val="100000"/>
              </a:lnSpc>
            </a:pPr>
            <a:r>
              <a:rPr lang="es-ES" sz="1600" spc="-1" dirty="0">
                <a:solidFill>
                  <a:srgbClr val="000000"/>
                </a:solidFill>
                <a:latin typeface="Impact"/>
                <a:ea typeface="DejaVu Sans"/>
              </a:rPr>
              <a:t>               </a:t>
            </a:r>
            <a:endParaRPr lang="es-ES" sz="1600" spc="-1" dirty="0">
              <a:latin typeface="Arial"/>
            </a:endParaRPr>
          </a:p>
          <a:p>
            <a:pPr algn="ctr">
              <a:lnSpc>
                <a:spcPct val="100000"/>
              </a:lnSpc>
            </a:pPr>
            <a:r>
              <a:rPr lang="es-ES" sz="1800" b="1" strike="noStrike" spc="-1" dirty="0">
                <a:solidFill>
                  <a:srgbClr val="000000"/>
                </a:solidFill>
                <a:latin typeface="Impact"/>
                <a:ea typeface="DejaVu Sans"/>
              </a:rPr>
              <a:t> </a:t>
            </a:r>
            <a:endParaRPr lang="es-ES" sz="1800" b="0" strike="noStrike" spc="-1" dirty="0">
              <a:latin typeface="Arial"/>
            </a:endParaRPr>
          </a:p>
        </p:txBody>
      </p:sp>
      <p:pic>
        <p:nvPicPr>
          <p:cNvPr id="94" name="Imagen 1"/>
          <p:cNvPicPr/>
          <p:nvPr/>
        </p:nvPicPr>
        <p:blipFill>
          <a:blip r:embed="rId2"/>
          <a:stretch/>
        </p:blipFill>
        <p:spPr>
          <a:xfrm>
            <a:off x="5524785" y="5625793"/>
            <a:ext cx="1334520" cy="1005120"/>
          </a:xfrm>
          <a:prstGeom prst="rect">
            <a:avLst/>
          </a:prstGeom>
          <a:ln>
            <a:noFill/>
          </a:ln>
        </p:spPr>
      </p:pic>
      <p:pic>
        <p:nvPicPr>
          <p:cNvPr id="95" name="Imagen 2"/>
          <p:cNvPicPr/>
          <p:nvPr/>
        </p:nvPicPr>
        <p:blipFill>
          <a:blip r:embed="rId3"/>
          <a:stretch/>
        </p:blipFill>
        <p:spPr>
          <a:xfrm>
            <a:off x="5047605" y="3172652"/>
            <a:ext cx="2288880" cy="1933984"/>
          </a:xfrm>
          <a:prstGeom prst="rect">
            <a:avLst/>
          </a:prstGeom>
          <a:ln>
            <a:noFill/>
          </a:ln>
        </p:spPr>
      </p:pic>
      <p:pic>
        <p:nvPicPr>
          <p:cNvPr id="3" name="Imagen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203310" cy="6858000"/>
          </a:xfrm>
          <a:prstGeom prst="rect">
            <a:avLst/>
          </a:prstGeom>
        </p:spPr>
      </p:pic>
      <p:sp>
        <p:nvSpPr>
          <p:cNvPr id="5" name="Rectángulo redondeado 4"/>
          <p:cNvSpPr/>
          <p:nvPr/>
        </p:nvSpPr>
        <p:spPr>
          <a:xfrm>
            <a:off x="5608209" y="2033007"/>
            <a:ext cx="5751278" cy="2458427"/>
          </a:xfrm>
          <a:prstGeom prst="round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ES" sz="4800" dirty="0">
                <a:solidFill>
                  <a:srgbClr val="FFC000"/>
                </a:solidFill>
                <a:latin typeface="Arial Narrow" panose="020B0606020202030204" pitchFamily="34" charset="0"/>
              </a:rPr>
              <a:t>INTER </a:t>
            </a:r>
          </a:p>
          <a:p>
            <a:pPr algn="ctr"/>
            <a:r>
              <a:rPr lang="es-ES" sz="4800" dirty="0">
                <a:solidFill>
                  <a:srgbClr val="FFC000"/>
                </a:solidFill>
                <a:latin typeface="Arial Narrow" panose="020B0606020202030204" pitchFamily="34" charset="0"/>
              </a:rPr>
              <a:t>CRIMINIS </a:t>
            </a:r>
            <a:endParaRPr lang="es-PE" sz="4800" dirty="0">
              <a:solidFill>
                <a:srgbClr val="FFC000"/>
              </a:solidFill>
              <a:latin typeface="Arial Narrow" panose="020B0606020202030204" pitchFamily="34" charset="0"/>
            </a:endParaRPr>
          </a:p>
        </p:txBody>
      </p:sp>
      <p:pic>
        <p:nvPicPr>
          <p:cNvPr id="10" name="Imagen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2452" y="4806757"/>
            <a:ext cx="2552425" cy="1707289"/>
          </a:xfrm>
          <a:prstGeom prst="rect">
            <a:avLst/>
          </a:prstGeom>
        </p:spPr>
      </p:pic>
    </p:spTree>
    <p:extLst>
      <p:ext uri="{BB962C8B-B14F-4D97-AF65-F5344CB8AC3E}">
        <p14:creationId xmlns:p14="http://schemas.microsoft.com/office/powerpoint/2010/main" val="301326774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E5915C9-3A6E-43FA-AD6F-618E26C69564}"/>
              </a:ext>
            </a:extLst>
          </p:cNvPr>
          <p:cNvSpPr/>
          <p:nvPr/>
        </p:nvSpPr>
        <p:spPr>
          <a:xfrm>
            <a:off x="3719387" y="2967335"/>
            <a:ext cx="4753225" cy="923330"/>
          </a:xfrm>
          <a:prstGeom prst="rect">
            <a:avLst/>
          </a:prstGeom>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es-E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 CRIMINIS</a:t>
            </a:r>
            <a:endParaRPr lang="es-E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5" name="Imagen 4">
            <a:extLst>
              <a:ext uri="{FF2B5EF4-FFF2-40B4-BE49-F238E27FC236}">
                <a16:creationId xmlns:a16="http://schemas.microsoft.com/office/drawing/2014/main" id="{6256C9D8-7E7F-4002-B31A-DD4069BF0B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69565" y="4201049"/>
            <a:ext cx="2511473" cy="1967321"/>
          </a:xfrm>
          <a:prstGeom prst="rect">
            <a:avLst/>
          </a:prstGeom>
        </p:spPr>
      </p:pic>
    </p:spTree>
    <p:extLst>
      <p:ext uri="{BB962C8B-B14F-4D97-AF65-F5344CB8AC3E}">
        <p14:creationId xmlns:p14="http://schemas.microsoft.com/office/powerpoint/2010/main" val="330173493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8D5D5C2F-06FE-47FA-A43F-4FF6211B7ADB}"/>
              </a:ext>
            </a:extLst>
          </p:cNvPr>
          <p:cNvSpPr/>
          <p:nvPr/>
        </p:nvSpPr>
        <p:spPr>
          <a:xfrm>
            <a:off x="3935896" y="1404731"/>
            <a:ext cx="3829878" cy="1325217"/>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s-ES" sz="2800" b="1" dirty="0"/>
              <a:t>DENOMINACIÓN</a:t>
            </a:r>
            <a:endParaRPr lang="es-PE" sz="2800" b="1" dirty="0"/>
          </a:p>
        </p:txBody>
      </p:sp>
      <p:sp>
        <p:nvSpPr>
          <p:cNvPr id="6" name="CuadroTexto 5">
            <a:extLst>
              <a:ext uri="{FF2B5EF4-FFF2-40B4-BE49-F238E27FC236}">
                <a16:creationId xmlns:a16="http://schemas.microsoft.com/office/drawing/2014/main" id="{95752B68-83C0-4032-B36A-74CECCFDF84D}"/>
              </a:ext>
            </a:extLst>
          </p:cNvPr>
          <p:cNvSpPr txBox="1"/>
          <p:nvPr/>
        </p:nvSpPr>
        <p:spPr>
          <a:xfrm>
            <a:off x="1908313" y="3429000"/>
            <a:ext cx="8693426" cy="224676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es-ES" sz="2800" b="0" i="1" dirty="0" err="1">
                <a:effectLst/>
                <a:latin typeface="-apple-system"/>
              </a:rPr>
              <a:t>Iter</a:t>
            </a:r>
            <a:r>
              <a:rPr lang="es-ES" sz="2800" b="0" i="1" dirty="0">
                <a:effectLst/>
                <a:latin typeface="-apple-system"/>
              </a:rPr>
              <a:t> </a:t>
            </a:r>
            <a:r>
              <a:rPr lang="es-ES" sz="2800" b="0" i="1" dirty="0" err="1">
                <a:effectLst/>
                <a:latin typeface="-apple-system"/>
              </a:rPr>
              <a:t>criminis</a:t>
            </a:r>
            <a:r>
              <a:rPr lang="es-ES" sz="2800" b="0" i="0" dirty="0">
                <a:effectLst/>
                <a:latin typeface="-apple-system"/>
              </a:rPr>
              <a:t> es una expresión latina que significa «camino del delito», y se utiliza en Derecho penal para referirse al proceso de desarrollo del delito, es decir, las diferentes fases por las que pasa, desde el momento en que se idea la comisión de un delito hasta que se consuma.</a:t>
            </a:r>
          </a:p>
        </p:txBody>
      </p:sp>
      <p:sp>
        <p:nvSpPr>
          <p:cNvPr id="7" name="Flecha: hacia abajo 6">
            <a:extLst>
              <a:ext uri="{FF2B5EF4-FFF2-40B4-BE49-F238E27FC236}">
                <a16:creationId xmlns:a16="http://schemas.microsoft.com/office/drawing/2014/main" id="{D6596AED-E8C6-4E66-B5B5-84963996688B}"/>
              </a:ext>
            </a:extLst>
          </p:cNvPr>
          <p:cNvSpPr/>
          <p:nvPr/>
        </p:nvSpPr>
        <p:spPr>
          <a:xfrm>
            <a:off x="5459896" y="2898913"/>
            <a:ext cx="636104" cy="361122"/>
          </a:xfrm>
          <a:prstGeom prst="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401123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89A586A-778A-49EC-88AB-F432DA3306AC}"/>
              </a:ext>
            </a:extLst>
          </p:cNvPr>
          <p:cNvSpPr txBox="1"/>
          <p:nvPr/>
        </p:nvSpPr>
        <p:spPr>
          <a:xfrm>
            <a:off x="3684104" y="1643271"/>
            <a:ext cx="7712765"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s-ES" sz="2400" b="0" i="0" dirty="0">
                <a:effectLst/>
                <a:latin typeface="Tahoma" panose="020B0604030504040204" pitchFamily="34" charset="0"/>
              </a:rPr>
              <a:t>Es el conjunto de actos sucesivos que sigue el delito en su realización. En muchos casos el delito no aparece de pronto, sino que sigue un proceso que los clásicos denominaban “</a:t>
            </a:r>
            <a:r>
              <a:rPr lang="es-ES" sz="2400" b="0" i="0" dirty="0" err="1">
                <a:effectLst/>
                <a:latin typeface="Tahoma" panose="020B0604030504040204" pitchFamily="34" charset="0"/>
              </a:rPr>
              <a:t>iter</a:t>
            </a:r>
            <a:r>
              <a:rPr lang="es-ES" sz="2400" b="0" i="0" dirty="0">
                <a:effectLst/>
                <a:latin typeface="Tahoma" panose="020B0604030504040204" pitchFamily="34" charset="0"/>
              </a:rPr>
              <a:t> </a:t>
            </a:r>
            <a:r>
              <a:rPr lang="es-ES" sz="2400" b="0" i="0" dirty="0" err="1">
                <a:effectLst/>
                <a:latin typeface="Tahoma" panose="020B0604030504040204" pitchFamily="34" charset="0"/>
              </a:rPr>
              <a:t>criminis</a:t>
            </a:r>
            <a:r>
              <a:rPr lang="es-ES" sz="2400" b="0" i="0" dirty="0">
                <a:effectLst/>
                <a:latin typeface="Tahoma" panose="020B0604030504040204" pitchFamily="34" charset="0"/>
              </a:rPr>
              <a:t>” o “camino del delito”. Antes de producirse el resultado, partimos de la simple idea de cometer un delito, idea que surge en la mente del delincuente o agresor, y que termina con la consumación de ese ilícito penal. Todos los actos que van desde la ideación del delito, hasta su consumación es el “</a:t>
            </a:r>
            <a:r>
              <a:rPr lang="es-ES" sz="2400" b="0" i="0" dirty="0" err="1">
                <a:effectLst/>
                <a:latin typeface="Tahoma" panose="020B0604030504040204" pitchFamily="34" charset="0"/>
              </a:rPr>
              <a:t>iter</a:t>
            </a:r>
            <a:r>
              <a:rPr lang="es-ES" sz="2400" b="0" i="0" dirty="0">
                <a:effectLst/>
                <a:latin typeface="Tahoma" panose="020B0604030504040204" pitchFamily="34" charset="0"/>
              </a:rPr>
              <a:t> </a:t>
            </a:r>
            <a:r>
              <a:rPr lang="es-ES" sz="2400" b="0" i="0" dirty="0" err="1">
                <a:effectLst/>
                <a:latin typeface="Tahoma" panose="020B0604030504040204" pitchFamily="34" charset="0"/>
              </a:rPr>
              <a:t>criminis</a:t>
            </a:r>
            <a:r>
              <a:rPr lang="es-ES" sz="2400" b="0" i="0" dirty="0">
                <a:effectLst/>
                <a:latin typeface="Tahoma" panose="020B0604030504040204" pitchFamily="34" charset="0"/>
              </a:rPr>
              <a:t>”. </a:t>
            </a:r>
            <a:endParaRPr lang="es-PE" sz="2400" dirty="0"/>
          </a:p>
        </p:txBody>
      </p:sp>
      <p:sp>
        <p:nvSpPr>
          <p:cNvPr id="4" name="CuadroTexto 3">
            <a:extLst>
              <a:ext uri="{FF2B5EF4-FFF2-40B4-BE49-F238E27FC236}">
                <a16:creationId xmlns:a16="http://schemas.microsoft.com/office/drawing/2014/main" id="{50B1C606-0A84-4AD1-8E43-446B10125567}"/>
              </a:ext>
            </a:extLst>
          </p:cNvPr>
          <p:cNvSpPr txBox="1"/>
          <p:nvPr/>
        </p:nvSpPr>
        <p:spPr>
          <a:xfrm>
            <a:off x="622852" y="3167269"/>
            <a:ext cx="2239618" cy="95410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s-E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 CRIMINIS</a:t>
            </a:r>
            <a:endParaRPr lang="es-E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Flecha: a la derecha 2">
            <a:extLst>
              <a:ext uri="{FF2B5EF4-FFF2-40B4-BE49-F238E27FC236}">
                <a16:creationId xmlns:a16="http://schemas.microsoft.com/office/drawing/2014/main" id="{8003C15B-879C-4FF1-BF96-EEB210F1B612}"/>
              </a:ext>
            </a:extLst>
          </p:cNvPr>
          <p:cNvSpPr/>
          <p:nvPr/>
        </p:nvSpPr>
        <p:spPr>
          <a:xfrm>
            <a:off x="3101009" y="3429000"/>
            <a:ext cx="344556" cy="33461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219573698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89A586A-778A-49EC-88AB-F432DA3306AC}"/>
              </a:ext>
            </a:extLst>
          </p:cNvPr>
          <p:cNvSpPr txBox="1"/>
          <p:nvPr/>
        </p:nvSpPr>
        <p:spPr>
          <a:xfrm>
            <a:off x="3843130" y="1590262"/>
            <a:ext cx="7765774" cy="440120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sz="2800" b="0" i="0" dirty="0">
                <a:effectLst/>
                <a:latin typeface="Tahoma" panose="020B0604030504040204" pitchFamily="34" charset="0"/>
              </a:rPr>
              <a:t>Por lo tanto desde el surgimiento de la idea acerca del hecho criminal en la mente del sujeto, hasta el agotamiento del delito, existen diversos momentos o etapas que se dan en la realización del mismo. La importancia de las distintas fases reside en que algunos de los actos son punibles, pero otros no los son. Con relación al denominado “</a:t>
            </a:r>
            <a:r>
              <a:rPr lang="es-ES" sz="2800" b="0" i="0" dirty="0" err="1">
                <a:effectLst/>
                <a:latin typeface="Tahoma" panose="020B0604030504040204" pitchFamily="34" charset="0"/>
              </a:rPr>
              <a:t>iter</a:t>
            </a:r>
            <a:r>
              <a:rPr lang="es-ES" sz="2800" b="0" i="0" dirty="0">
                <a:effectLst/>
                <a:latin typeface="Tahoma" panose="020B0604030504040204" pitchFamily="34" charset="0"/>
              </a:rPr>
              <a:t> </a:t>
            </a:r>
            <a:r>
              <a:rPr lang="es-ES" sz="2800" b="0" i="0" dirty="0" err="1">
                <a:effectLst/>
                <a:latin typeface="Tahoma" panose="020B0604030504040204" pitchFamily="34" charset="0"/>
              </a:rPr>
              <a:t>criminis</a:t>
            </a:r>
            <a:r>
              <a:rPr lang="es-ES" sz="2800" b="0" i="0" dirty="0">
                <a:effectLst/>
                <a:latin typeface="Tahoma" panose="020B0604030504040204" pitchFamily="34" charset="0"/>
              </a:rPr>
              <a:t>” el derecho penal interviene en el momento en que comienza a exteriorizarse la voluntad del autor.</a:t>
            </a:r>
            <a:endParaRPr lang="es-PE" sz="2800" dirty="0"/>
          </a:p>
        </p:txBody>
      </p:sp>
      <p:sp>
        <p:nvSpPr>
          <p:cNvPr id="7" name="CuadroTexto 6">
            <a:extLst>
              <a:ext uri="{FF2B5EF4-FFF2-40B4-BE49-F238E27FC236}">
                <a16:creationId xmlns:a16="http://schemas.microsoft.com/office/drawing/2014/main" id="{253172F4-9931-4A8B-871C-A3A2F3088269}"/>
              </a:ext>
            </a:extLst>
          </p:cNvPr>
          <p:cNvSpPr txBox="1"/>
          <p:nvPr/>
        </p:nvSpPr>
        <p:spPr>
          <a:xfrm>
            <a:off x="583096" y="3154018"/>
            <a:ext cx="2093844"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es-E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INTER CRIMINIS</a:t>
            </a:r>
            <a:endParaRPr lang="es-ES" sz="2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8" name="Flecha: a la derecha 7">
            <a:extLst>
              <a:ext uri="{FF2B5EF4-FFF2-40B4-BE49-F238E27FC236}">
                <a16:creationId xmlns:a16="http://schemas.microsoft.com/office/drawing/2014/main" id="{AD0B34E0-95FB-43DF-BACE-3B8D7FB63B3A}"/>
              </a:ext>
            </a:extLst>
          </p:cNvPr>
          <p:cNvSpPr/>
          <p:nvPr/>
        </p:nvSpPr>
        <p:spPr>
          <a:xfrm>
            <a:off x="2888974" y="3429000"/>
            <a:ext cx="649356" cy="334617"/>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PE"/>
          </a:p>
        </p:txBody>
      </p:sp>
    </p:spTree>
    <p:extLst>
      <p:ext uri="{BB962C8B-B14F-4D97-AF65-F5344CB8AC3E}">
        <p14:creationId xmlns:p14="http://schemas.microsoft.com/office/powerpoint/2010/main" val="30735780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5947</TotalTime>
  <Words>9123</Words>
  <Application>Microsoft Office PowerPoint</Application>
  <PresentationFormat>Panorámica</PresentationFormat>
  <Paragraphs>462</Paragraphs>
  <Slides>139</Slides>
  <Notes>0</Notes>
  <HiddenSlides>0</HiddenSlides>
  <MMClips>0</MMClips>
  <ScaleCrop>false</ScaleCrop>
  <HeadingPairs>
    <vt:vector size="4" baseType="variant">
      <vt:variant>
        <vt:lpstr>Tema</vt:lpstr>
      </vt:variant>
      <vt:variant>
        <vt:i4>1</vt:i4>
      </vt:variant>
      <vt:variant>
        <vt:lpstr>Títulos de diapositiva</vt:lpstr>
      </vt:variant>
      <vt:variant>
        <vt:i4>139</vt:i4>
      </vt:variant>
    </vt:vector>
  </HeadingPairs>
  <TitlesOfParts>
    <vt:vector size="14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LA CULPABILIDAD </vt:lpstr>
      <vt:lpstr>Presentación de PowerPoint</vt:lpstr>
      <vt:lpstr>Presentación de PowerPoint</vt:lpstr>
      <vt:lpstr>Presentación de PowerPoint</vt:lpstr>
      <vt:lpstr>Presentación de PowerPoint</vt:lpstr>
      <vt:lpstr>Presentación de PowerPoint</vt:lpstr>
      <vt:lpstr>  Diversas tendencias de la concepción normativa</vt:lpstr>
      <vt:lpstr>Presentación de PowerPoint</vt:lpstr>
      <vt:lpstr>Presentación de PowerPoint</vt:lpstr>
      <vt:lpstr>IMPUTABILIDAD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ASUS</dc:creator>
  <cp:lastModifiedBy>Usuario desconocido</cp:lastModifiedBy>
  <cp:revision>37</cp:revision>
  <dcterms:created xsi:type="dcterms:W3CDTF">2020-07-21T05:47:53Z</dcterms:created>
  <dcterms:modified xsi:type="dcterms:W3CDTF">2022-07-03T03:10:54Z</dcterms:modified>
</cp:coreProperties>
</file>