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0" r:id="rId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DA3761-6905-4508-B8E3-1010FE7372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DE9B7F5A-EACF-4F4B-AD31-988F88415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16FA2B9-D017-4417-941F-BC756F1F0976}"/>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5" name="Marcador de pie de página 4">
            <a:extLst>
              <a:ext uri="{FF2B5EF4-FFF2-40B4-BE49-F238E27FC236}">
                <a16:creationId xmlns:a16="http://schemas.microsoft.com/office/drawing/2014/main" id="{895AE64E-FAA9-4C87-B1E7-78F8AB72C92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BF51170-092C-42F9-8BE4-A54235885005}"/>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34490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D9F68F-F8DE-4137-AA3C-9C14EA2D181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0AFB8B1-FBD9-4779-B75D-F3FDB36992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80C0162-F9A4-4CAA-A5C3-515C849A94FD}"/>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5" name="Marcador de pie de página 4">
            <a:extLst>
              <a:ext uri="{FF2B5EF4-FFF2-40B4-BE49-F238E27FC236}">
                <a16:creationId xmlns:a16="http://schemas.microsoft.com/office/drawing/2014/main" id="{CAA9A245-208C-4E5F-A732-C5DC4A99BA3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6A581D-4FCC-49E2-BEFA-1E0194F3A894}"/>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01318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82777C-93DA-41B7-B276-CB912C0A73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5914558-0B96-4299-9874-D623A1BA640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53C7F37-7BDD-4998-9794-0EE6433EEDE4}"/>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5" name="Marcador de pie de página 4">
            <a:extLst>
              <a:ext uri="{FF2B5EF4-FFF2-40B4-BE49-F238E27FC236}">
                <a16:creationId xmlns:a16="http://schemas.microsoft.com/office/drawing/2014/main" id="{BA21C060-3706-4946-8227-6A37CEEDAA8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D2D4B67-A58E-46C2-984E-A76D53C63094}"/>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40610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44CD1-229E-4B8A-852D-089E33FDECD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EA48C5E-EE99-4451-91B8-1149D4C65E0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F19EE61-04A3-443D-B067-6915681455A9}"/>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5" name="Marcador de pie de página 4">
            <a:extLst>
              <a:ext uri="{FF2B5EF4-FFF2-40B4-BE49-F238E27FC236}">
                <a16:creationId xmlns:a16="http://schemas.microsoft.com/office/drawing/2014/main" id="{F902C71F-D548-4C94-A75F-C3F0535A79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84D601D-2C02-46BD-87CF-F04C726E8808}"/>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383694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C0730-91AD-4819-8A37-5A854E16A60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6DEB371-3737-427B-88B4-BC6EB4F33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0FBB205-C1D4-4293-BBDF-D6D75A4CCFE0}"/>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5" name="Marcador de pie de página 4">
            <a:extLst>
              <a:ext uri="{FF2B5EF4-FFF2-40B4-BE49-F238E27FC236}">
                <a16:creationId xmlns:a16="http://schemas.microsoft.com/office/drawing/2014/main" id="{70BF866C-C9B7-4EC3-BF96-3E6552761A3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BFBDD60-B63E-4235-B246-E5DD39797719}"/>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342033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4CE85-D358-4A8D-AD51-D5E2B083943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B213B4B-95B0-4D3E-B657-B25FD11E95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65E2EAA-EAB4-48E6-A452-0331C99DBB1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156FFC8B-37A9-4BD1-9B87-1E78024504FD}"/>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6" name="Marcador de pie de página 5">
            <a:extLst>
              <a:ext uri="{FF2B5EF4-FFF2-40B4-BE49-F238E27FC236}">
                <a16:creationId xmlns:a16="http://schemas.microsoft.com/office/drawing/2014/main" id="{12EA3115-78A0-418C-80B8-A1BDB8A4866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FF8AAF2-E47A-4069-899C-839B4133D26F}"/>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103861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D98A5-4763-47D5-8244-DE6DFF43CC4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31CC11D-BAB8-4CD6-876C-D2873DA2A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B9863C-A999-406A-8AA0-4A12A63FE4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16C14CD-7E95-4603-ACD0-5C5E30600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1D7161-19F9-4F3D-966E-B5EF390CBAA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00888687-1DE7-4D2B-9811-810625398405}"/>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8" name="Marcador de pie de página 7">
            <a:extLst>
              <a:ext uri="{FF2B5EF4-FFF2-40B4-BE49-F238E27FC236}">
                <a16:creationId xmlns:a16="http://schemas.microsoft.com/office/drawing/2014/main" id="{8A95D581-B25B-4907-B611-72B72724BD5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65F522B7-CB9A-4E5E-A925-80A9450B920B}"/>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3425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DFB3D-62D5-4D24-9AB5-6664851012C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F1E0219-2D68-4B98-9E20-538FF5B44FB8}"/>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4" name="Marcador de pie de página 3">
            <a:extLst>
              <a:ext uri="{FF2B5EF4-FFF2-40B4-BE49-F238E27FC236}">
                <a16:creationId xmlns:a16="http://schemas.microsoft.com/office/drawing/2014/main" id="{D1A19E6F-C363-425D-9FF7-3D7B6E0BE77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5D6AE07F-A02D-44DA-AD6B-705FA88DE92E}"/>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84848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71FD30-C1AB-40D0-864C-86B82B1E42D6}"/>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3" name="Marcador de pie de página 2">
            <a:extLst>
              <a:ext uri="{FF2B5EF4-FFF2-40B4-BE49-F238E27FC236}">
                <a16:creationId xmlns:a16="http://schemas.microsoft.com/office/drawing/2014/main" id="{CC766CBE-027D-46DB-B912-2BA2CD82A44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B9EA261-503E-43C9-BFDE-04BB27A72DFB}"/>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77350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B90FE-C41A-4E6E-8C4F-36C73D30C0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E09C33E-C2B7-487C-B0A8-1FC7AE57E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C5ED0969-B270-4238-A1BC-FD2FC0AB9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06DBE2-D987-4DA8-955A-776AC3F60FAC}"/>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6" name="Marcador de pie de página 5">
            <a:extLst>
              <a:ext uri="{FF2B5EF4-FFF2-40B4-BE49-F238E27FC236}">
                <a16:creationId xmlns:a16="http://schemas.microsoft.com/office/drawing/2014/main" id="{67EABBD6-CBEC-4256-8E01-5FEA289D58A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338827E-4C6C-4D8E-9ABF-FD9A2FD4C06D}"/>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55132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AD83B-E3D5-4973-877F-242D683CF1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0BD428A1-0298-43E5-BA0C-BF6C6834D7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6B33B7F2-7393-4F49-8022-71AA254F6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CB779E-5BF5-42EE-950E-3768F697E2E6}"/>
              </a:ext>
            </a:extLst>
          </p:cNvPr>
          <p:cNvSpPr>
            <a:spLocks noGrp="1"/>
          </p:cNvSpPr>
          <p:nvPr>
            <p:ph type="dt" sz="half" idx="10"/>
          </p:nvPr>
        </p:nvSpPr>
        <p:spPr/>
        <p:txBody>
          <a:bodyPr/>
          <a:lstStyle/>
          <a:p>
            <a:fld id="{B59053C3-98E1-4EA2-9AE0-AD93CC760CB5}" type="datetimeFigureOut">
              <a:rPr lang="es-PE" smtClean="0"/>
              <a:t>8/06/2021</a:t>
            </a:fld>
            <a:endParaRPr lang="es-PE"/>
          </a:p>
        </p:txBody>
      </p:sp>
      <p:sp>
        <p:nvSpPr>
          <p:cNvPr id="6" name="Marcador de pie de página 5">
            <a:extLst>
              <a:ext uri="{FF2B5EF4-FFF2-40B4-BE49-F238E27FC236}">
                <a16:creationId xmlns:a16="http://schemas.microsoft.com/office/drawing/2014/main" id="{E02B123C-F8A7-4D04-A2DF-7B1B0536DBE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AD7CA1F-935F-4B9E-9D65-EA3744C66964}"/>
              </a:ext>
            </a:extLst>
          </p:cNvPr>
          <p:cNvSpPr>
            <a:spLocks noGrp="1"/>
          </p:cNvSpPr>
          <p:nvPr>
            <p:ph type="sldNum" sz="quarter" idx="12"/>
          </p:nvPr>
        </p:nvSpPr>
        <p:spPr/>
        <p:txBody>
          <a:bodyPr/>
          <a:lstStyle/>
          <a:p>
            <a:fld id="{A630E9EF-40C0-459D-969A-6954FAE0F3DC}" type="slidenum">
              <a:rPr lang="es-PE" smtClean="0"/>
              <a:t>‹Nº›</a:t>
            </a:fld>
            <a:endParaRPr lang="es-PE"/>
          </a:p>
        </p:txBody>
      </p:sp>
    </p:spTree>
    <p:extLst>
      <p:ext uri="{BB962C8B-B14F-4D97-AF65-F5344CB8AC3E}">
        <p14:creationId xmlns:p14="http://schemas.microsoft.com/office/powerpoint/2010/main" val="226270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86346F-321C-451A-868D-A8FC6FC5D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4B1B25-9587-44CF-9DFC-776EFA78A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7C79FBB-2385-42F1-B7C0-E9AECAC71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053C3-98E1-4EA2-9AE0-AD93CC760CB5}" type="datetimeFigureOut">
              <a:rPr lang="es-PE" smtClean="0"/>
              <a:t>8/06/2021</a:t>
            </a:fld>
            <a:endParaRPr lang="es-PE"/>
          </a:p>
        </p:txBody>
      </p:sp>
      <p:sp>
        <p:nvSpPr>
          <p:cNvPr id="5" name="Marcador de pie de página 4">
            <a:extLst>
              <a:ext uri="{FF2B5EF4-FFF2-40B4-BE49-F238E27FC236}">
                <a16:creationId xmlns:a16="http://schemas.microsoft.com/office/drawing/2014/main" id="{FAB39A60-0BE3-4E48-AF4D-80A7FC988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483F031-492C-4C3C-8489-67CC10BAD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0E9EF-40C0-459D-969A-6954FAE0F3DC}" type="slidenum">
              <a:rPr lang="es-PE" smtClean="0"/>
              <a:t>‹Nº›</a:t>
            </a:fld>
            <a:endParaRPr lang="es-PE"/>
          </a:p>
        </p:txBody>
      </p:sp>
    </p:spTree>
    <p:extLst>
      <p:ext uri="{BB962C8B-B14F-4D97-AF65-F5344CB8AC3E}">
        <p14:creationId xmlns:p14="http://schemas.microsoft.com/office/powerpoint/2010/main" val="350795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gif"/><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7EB7F-C588-4427-B7DE-7C5B86F1F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84"/>
            <a:ext cx="12192000" cy="6858000"/>
          </a:xfrm>
          <a:prstGeom prst="rect">
            <a:avLst/>
          </a:prstGeom>
        </p:spPr>
      </p:pic>
      <p:pic>
        <p:nvPicPr>
          <p:cNvPr id="5" name="Imagen 4">
            <a:extLst>
              <a:ext uri="{FF2B5EF4-FFF2-40B4-BE49-F238E27FC236}">
                <a16:creationId xmlns:a16="http://schemas.microsoft.com/office/drawing/2014/main" id="{9D72F6F3-5915-4015-93B5-FDF03DCB0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27284"/>
            <a:ext cx="4587510" cy="4803820"/>
          </a:xfrm>
          <a:prstGeom prst="rect">
            <a:avLst/>
          </a:prstGeom>
        </p:spPr>
      </p:pic>
      <p:pic>
        <p:nvPicPr>
          <p:cNvPr id="6" name="Imagen 5">
            <a:extLst>
              <a:ext uri="{FF2B5EF4-FFF2-40B4-BE49-F238E27FC236}">
                <a16:creationId xmlns:a16="http://schemas.microsoft.com/office/drawing/2014/main" id="{441DDC81-4440-4593-97D3-DD7455D34C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15361"/>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a:extLst>
              <a:ext uri="{FF2B5EF4-FFF2-40B4-BE49-F238E27FC236}">
                <a16:creationId xmlns:a16="http://schemas.microsoft.com/office/drawing/2014/main" id="{1883CA09-58F7-4CB2-8396-A20E1EF7A4E9}"/>
              </a:ext>
            </a:extLst>
          </p:cNvPr>
          <p:cNvSpPr/>
          <p:nvPr/>
        </p:nvSpPr>
        <p:spPr>
          <a:xfrm>
            <a:off x="5828827" y="4103732"/>
            <a:ext cx="5710641" cy="2585323"/>
          </a:xfrm>
          <a:prstGeom prst="rect">
            <a:avLst/>
          </a:prstGeom>
        </p:spPr>
        <p:txBody>
          <a:bodyPr wrap="square">
            <a:spAutoFit/>
          </a:bodyPr>
          <a:lstStyle/>
          <a:p>
            <a:pPr algn="just"/>
            <a:r>
              <a:rPr lang="es-ES" dirty="0">
                <a:solidFill>
                  <a:srgbClr val="1E1E1E"/>
                </a:solidFill>
                <a:latin typeface="Bookman Old Style" panose="020506040505050202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8" name="Rectángulo 7">
            <a:extLst>
              <a:ext uri="{FF2B5EF4-FFF2-40B4-BE49-F238E27FC236}">
                <a16:creationId xmlns:a16="http://schemas.microsoft.com/office/drawing/2014/main" id="{6300AC3C-54CB-4360-9391-A5335240DAE8}"/>
              </a:ext>
            </a:extLst>
          </p:cNvPr>
          <p:cNvSpPr/>
          <p:nvPr/>
        </p:nvSpPr>
        <p:spPr>
          <a:xfrm>
            <a:off x="5680719" y="3332414"/>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9" name="CuadroTexto 8">
            <a:extLst>
              <a:ext uri="{FF2B5EF4-FFF2-40B4-BE49-F238E27FC236}">
                <a16:creationId xmlns:a16="http://schemas.microsoft.com/office/drawing/2014/main" id="{3DDE8F5E-F5CE-4CA6-9264-709AE2562BE0}"/>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0" name="CuadroTexto 9">
            <a:extLst>
              <a:ext uri="{FF2B5EF4-FFF2-40B4-BE49-F238E27FC236}">
                <a16:creationId xmlns:a16="http://schemas.microsoft.com/office/drawing/2014/main" id="{04FB8A99-4DE0-44CE-A569-C0EB22850B78}"/>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1" name="Imagen 10" descr="C:\Users\usuario\Pictures\icono-del-vector-correo-email-ejemplo-sobre-símbolo-de-dirección-para-la-web-los-contactos-o-carta-comercial-comunicación-135062044.jpg">
            <a:extLst>
              <a:ext uri="{FF2B5EF4-FFF2-40B4-BE49-F238E27FC236}">
                <a16:creationId xmlns:a16="http://schemas.microsoft.com/office/drawing/2014/main" id="{E8AB6693-1D34-4BF5-8FB3-5C3E79E688DD}"/>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425179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BD443F4F-046A-4ED0-A500-3DFEDF9201C2}"/>
              </a:ext>
            </a:extLst>
          </p:cNvPr>
          <p:cNvSpPr txBox="1"/>
          <p:nvPr/>
        </p:nvSpPr>
        <p:spPr>
          <a:xfrm>
            <a:off x="1063486" y="1582340"/>
            <a:ext cx="6606208" cy="369331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De entrada, la imputación jurídico penal supone un proceso de atribución de una conducta disvaliosa a su autor o participe, mas no cualquier clase de comportamiento humano, solo aquel de relevancia jurídico penal; ello en términos de imputación objetiva implica que dicha lesión o puesta en peligro del bien jurídico tutelado por la ley penal, ingrese al ámbito de protección de la norma, a su vez que pueda ingresar a la esfera de organización personal del autor, y no por obra del destino, azar, la causalidad (fenómenos de la naturaleza); bajo la premisa de que nadie debe responder por los defectos de otro, a menos que el agente tenga la calidad de garante.</a:t>
            </a:r>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54F657D6-1F24-4942-ABF2-DC331DEBFB5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5739" y="939686"/>
            <a:ext cx="3152775" cy="4762500"/>
          </a:xfrm>
          <a:prstGeom prst="rect">
            <a:avLst/>
          </a:prstGeom>
        </p:spPr>
      </p:pic>
    </p:spTree>
    <p:extLst>
      <p:ext uri="{BB962C8B-B14F-4D97-AF65-F5344CB8AC3E}">
        <p14:creationId xmlns:p14="http://schemas.microsoft.com/office/powerpoint/2010/main" val="232062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0" name="CuadroTexto 9">
            <a:extLst>
              <a:ext uri="{FF2B5EF4-FFF2-40B4-BE49-F238E27FC236}">
                <a16:creationId xmlns:a16="http://schemas.microsoft.com/office/drawing/2014/main" id="{2AE35400-48F1-479F-B0A1-67AB314B96DA}"/>
              </a:ext>
            </a:extLst>
          </p:cNvPr>
          <p:cNvSpPr txBox="1"/>
          <p:nvPr/>
        </p:nvSpPr>
        <p:spPr>
          <a:xfrm>
            <a:off x="4575312" y="2022175"/>
            <a:ext cx="6606208" cy="230832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Un riesgo permitido generadora de parte de una conducta excluye la imputación al tipo objetivo. Para la imputación se excluye, si falta la materialización del riesgo; en hipótesis del riesgo permitido y frente a resultados no cubiertos por el fin de protección de la norma (este último caso quien conduce su vehículo atropella a un peatón no por fallas mecánicas sino porque este cruza por un paso prohibido).</a:t>
            </a:r>
            <a:endParaRPr lang="es-PE" dirty="0">
              <a:solidFill>
                <a:srgbClr val="1E1E1E"/>
              </a:solidFill>
              <a:latin typeface="Bookman Old Style" panose="02050604050505020204" pitchFamily="18" charset="0"/>
            </a:endParaRPr>
          </a:p>
        </p:txBody>
      </p:sp>
      <p:pic>
        <p:nvPicPr>
          <p:cNvPr id="11" name="Picture 2" descr="Media GIF - Find on GIFER">
            <a:extLst>
              <a:ext uri="{FF2B5EF4-FFF2-40B4-BE49-F238E27FC236}">
                <a16:creationId xmlns:a16="http://schemas.microsoft.com/office/drawing/2014/main" id="{3DD0088C-BF9B-45E9-803B-DB46B7C65EBE}"/>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17679" y="1537253"/>
            <a:ext cx="3988904" cy="424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8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207F2361-786C-4D9A-9900-B20C490241AD}"/>
              </a:ext>
            </a:extLst>
          </p:cNvPr>
          <p:cNvSpPr txBox="1"/>
          <p:nvPr/>
        </p:nvSpPr>
        <p:spPr>
          <a:xfrm>
            <a:off x="635358" y="2160674"/>
            <a:ext cx="6606208" cy="2031325"/>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atribución a la esfera de responsabilidad ajena, se trata de casos en que a pesar de la creatividad de un riesgo no permitido, de la infracción del deber de cuidado y la concreción de ese riesgo es un resultado antijurídico este no puede ser imputado a su autor si al momento de concretarse era administrado por otro y a entrado a su esfera de responsabilidad.</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2494215E-9EFE-4A2D-980B-679DFE0B5E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0713" y="1950156"/>
            <a:ext cx="3875929" cy="3416320"/>
          </a:xfrm>
          <a:prstGeom prst="rect">
            <a:avLst/>
          </a:prstGeom>
        </p:spPr>
      </p:pic>
    </p:spTree>
    <p:extLst>
      <p:ext uri="{BB962C8B-B14F-4D97-AF65-F5344CB8AC3E}">
        <p14:creationId xmlns:p14="http://schemas.microsoft.com/office/powerpoint/2010/main" val="398341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F12C3919-27FD-4F47-9128-A765DD00F21B}"/>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9" name="Imagen 8">
            <a:extLst>
              <a:ext uri="{FF2B5EF4-FFF2-40B4-BE49-F238E27FC236}">
                <a16:creationId xmlns:a16="http://schemas.microsoft.com/office/drawing/2014/main" id="{F536AF98-C1BD-4F00-A38E-4097C500531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9574852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403</Words>
  <Application>Microsoft Office PowerPoint</Application>
  <PresentationFormat>Panorámica</PresentationFormat>
  <Paragraphs>17</Paragraphs>
  <Slides>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vt:i4>
      </vt:variant>
    </vt:vector>
  </HeadingPairs>
  <TitlesOfParts>
    <vt:vector size="14"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2</cp:revision>
  <dcterms:created xsi:type="dcterms:W3CDTF">2021-06-08T19:23:00Z</dcterms:created>
  <dcterms:modified xsi:type="dcterms:W3CDTF">2021-06-08T21:48:36Z</dcterms:modified>
</cp:coreProperties>
</file>