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212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504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80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459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630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585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583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745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705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85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407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073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471A-7811-49EB-821A-907B01BB8476}" type="datetimeFigureOut">
              <a:rPr lang="es-PE" smtClean="0"/>
              <a:t>15/08/2020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1D90-B2CA-45B2-A58C-46002673994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187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pe/imgres?imgurl=http://1.bp.blogspot.com/_oXhF-sUJeFI/R5QOh7x7fwI/AAAAAAAAEFc/glwuhx0yOzw/s1600/_ficimagen_57FirmaContrato.jpg&amp;imgrefurl=http://fotografsmallorca.blogspot.com/&amp;usg=__UgkPNp1_IaT5XPQB2NWLA_sV8I4=&amp;h=453&amp;w=640&amp;sz=13&amp;hl=es&amp;start=1&amp;tbnid=2Uoeu1IS169DTM:&amp;tbnh=97&amp;tbnw=137&amp;prev=/images?q=contrato&amp;gbv=2&amp;hl=e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pe/imgres?imgurl=http://www.universia.edu.pe/images/2/1/thumb_2_1_61651_1.jpg&amp;imgrefurl=http://www.universia.edu.pe/noticias/index.php?fecha=3-9-2007&amp;usg=__FTmlwADTc8Ygdq9cT33LmQeuJmA=&amp;h=171&amp;w=232&amp;sz=11&amp;hl=es&amp;start=7&amp;tbnid=d1j5fLMEhL24nM:&amp;tbnh=80&amp;tbnw=109&amp;prev=/images?q=REMUNERACI%C3%93N&amp;gbv=2&amp;hl=e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images.google.com.pe/imgres?imgurl=http://www.buscarempleo.es/files/2008/07/clock-ppdigital-flickr.jpg&amp;imgrefurl=http://www.buscarempleo.es/opinion/jornadas-de-trabajo-y-productividad.html&amp;usg=__x_e20CB2G8OuWcRKKjM4J1g7qr0=&amp;h=315&amp;w=420&amp;sz=46&amp;hl=es&amp;start=1&amp;tbnid=8BtccaiVdJlxZM:&amp;tbnh=94&amp;tbnw=125&amp;prev=/images?q=jornada+de+trabajo&amp;gbv=2&amp;hl=es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.pe/imgres?imgurl=http://www.naturpsico.net/wp-content/ejecutivoreloj.jpg&amp;imgrefurl=http://www.naturpsico.net/trabajar-horas-extras-aumenta-la-posibilidad-de-padecer-ansiedad-y-depresin/&amp;usg=__3JUaBfFEbL-Mu6dpSLjJrufugXI=&amp;h=250&amp;w=225&amp;sz=17&amp;hl=es&amp;start=70&amp;tbnid=UOJH1Cb5p7mXdM:&amp;tbnh=111&amp;tbnw=100&amp;prev=/images?q=horas+extras&amp;gbv=2&amp;ndsp=20&amp;hl=es&amp;sa=N&amp;start=60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.pe/imgres?imgurl=http://www.buscarempleo.es/files/2008/05/night_demo_w.jpg&amp;imgrefurl=http://www.buscarempleo.es/opinion/el-trabajo-nocturno-y-de-turnos-rotatorios.html&amp;usg=__GacEcbWspbSN0_B4N8FZNrYJ-x8=&amp;h=383&amp;w=510&amp;sz=43&amp;hl=es&amp;start=3&amp;tbnid=p3Z3bQ2FXRmBhM:&amp;tbnh=98&amp;tbnw=131&amp;prev=/images?q=trabajo+nocturno&amp;gbv=2&amp;hl=es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.pe/imgres?imgurl=http://www.abogadosnet.cl/uploads/despido1.jpg&amp;imgrefurl=http://www.abogadosnet.cl/demanda-laboral/&amp;usg=__pYJnA1KfMcbxpJS1cQay3bn8C9s=&amp;h=374&amp;w=239&amp;sz=17&amp;hl=es&amp;start=114&amp;tbnid=2Cr5li1ELtAjKM:&amp;tbnh=122&amp;tbnw=78&amp;prev=/images?q=DESPIDO&amp;gbv=2&amp;ndsp=20&amp;hl=es&amp;sa=N&amp;start=10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google.com.pe/imgres?imgurl=http://1.bp.blogspot.com/_HXSoCZF-13E/R_4r7Ffwh4I/AAAAAAAAAeY/sXtROok8ou0/s320/despido.jpg&amp;imgrefurl=http://www.perunotas.com/2008/04/derecho-laboral-el-perodo-de-prueba-y.html&amp;usg=__qQKVhDUYX7mkg0AOtj2XLlW3d-Q=&amp;h=150&amp;w=200&amp;sz=6&amp;hl=es&amp;start=3&amp;tbnid=bWrE4kCLFFL8UM:&amp;tbnh=78&amp;tbnw=104&amp;prev=/images?q=DESPIDO+arbitrario&amp;gbv=2&amp;ndsp=20&amp;hl=es&amp;sa=N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.pe/imgres?imgurl=http://img.bebesymas.com/2009/03/trabajadora-embarazada.jpg&amp;imgrefurl=http://www.bebesymas.com/tag/trabajo&amp;usg=___A688j8qmeSXIqLbAQrG_jJCNcg=&amp;h=300&amp;w=400&amp;sz=29&amp;hl=es&amp;start=61&amp;tbnid=bmAoHTIKXoYr8M:&amp;tbnh=93&amp;tbnw=124&amp;prev=/images?q=DESPIDO+nulo&amp;gbv=2&amp;ndsp=20&amp;hl=es&amp;sa=N&amp;start=60" TargetMode="Externa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pe/imgres?imgurl=http://www.soportelaboral.cl/images/relleno-remuneraciones.gif&amp;imgrefurl=http://www.soportelaboral.cl/remuneraciones.htm&amp;usg=__5s_uzyR3hIqnT052WXCQg7_Un_U=&amp;h=245&amp;w=325&amp;sz=27&amp;hl=es&amp;start=31&amp;tbnid=gnQRrW-iav6XhM:&amp;tbnh=89&amp;tbnw=118&amp;prev=/images?q=REMUNERACI%C3%93N&amp;gbv=2&amp;ndsp=20&amp;hl=es&amp;sa=N&amp;start=2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pe/imgres?imgurl=http://www.grebor.com/design/descuentos.jpg&amp;imgrefurl=http://www.grebor.com/descuentos.html&amp;usg=__Uom63_4cRhbOKRggBTow7Rrj88k=&amp;h=354&amp;w=520&amp;sz=67&amp;hl=es&amp;start=3&amp;tbnid=cS1GGWQyxI2WiM:&amp;tbnh=89&amp;tbnw=131&amp;prev=/images?q=descuentos&amp;gbv=2&amp;hl=e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0" y="109441"/>
            <a:ext cx="8955800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8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9672" y="1187473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6640" marR="1057275" algn="ctr">
              <a:spcAft>
                <a:spcPts val="0"/>
              </a:spcAft>
            </a:pPr>
            <a:r>
              <a:rPr lang="es-ES" b="1" dirty="0">
                <a:latin typeface="Carlito"/>
                <a:ea typeface="Arial" panose="020B0604020202020204" pitchFamily="34" charset="0"/>
              </a:rPr>
              <a:t>CONTRATO DE LOCACION DE SERVICIOS</a:t>
            </a:r>
            <a:endParaRPr lang="es-PE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043608" y="2060848"/>
            <a:ext cx="6840760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71038"/>
              </p:ext>
            </p:extLst>
          </p:nvPr>
        </p:nvGraphicFramePr>
        <p:xfrm>
          <a:off x="1405193" y="2570343"/>
          <a:ext cx="6117590" cy="30854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41465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</a:endParaRPr>
                    </a:p>
                    <a:p>
                      <a:pPr marL="851535" marR="85090" indent="-710565">
                        <a:lnSpc>
                          <a:spcPct val="9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</a:rPr>
                        <a:t>Si dentro de la relación laboral existe subordinación, estamos frente a una relación laboral, no frente a una prestación de servicios.</a:t>
                      </a:r>
                      <a:endParaRPr lang="es-P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55">
                <a:tc>
                  <a:txBody>
                    <a:bodyPr/>
                    <a:lstStyle/>
                    <a:p>
                      <a:pPr marL="273685" marR="262890" algn="ctr">
                        <a:lnSpc>
                          <a:spcPct val="9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Dentro de una relación de naturaleza civil (locación de Servicios) no se puede reconocer conceptos laborales (CTS, GRATIFICACIONES; VACACIONES)</a:t>
                      </a:r>
                      <a:endParaRPr lang="es-P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273685" marR="260985" algn="ctr">
                        <a:lnSpc>
                          <a:spcPts val="1740"/>
                        </a:lnSpc>
                        <a:spcBef>
                          <a:spcPts val="1220"/>
                        </a:spcBef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No debe ser usado para cubrir un periodo de prueba o adaptación al</a:t>
                      </a:r>
                      <a:endParaRPr lang="es-PE" sz="1100">
                        <a:effectLst/>
                      </a:endParaRPr>
                    </a:p>
                    <a:p>
                      <a:pPr marL="273685" marR="260350" algn="ctr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puesto.</a:t>
                      </a:r>
                      <a:endParaRPr lang="es-PE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62865" marR="47625" algn="ctr">
                        <a:lnSpc>
                          <a:spcPct val="9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</a:rPr>
                        <a:t>Tener una persona mediante locación de servicios, cuando en la realidad de los hechos este debería estar inscrito en planilla, es inobservar la norma de seguridad y salud en el trabajo.</a:t>
                      </a:r>
                      <a:endParaRPr lang="es-P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37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85837" y="1132446"/>
            <a:ext cx="8086725" cy="73548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s-ES_tradnl" sz="4400" b="1" dirty="0">
                <a:latin typeface="+mj-lt"/>
                <a:ea typeface="+mj-ea"/>
                <a:cs typeface="+mj-cs"/>
              </a:rPr>
              <a:t>CONTRATO DE TRABAJO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9400" y="1665511"/>
            <a:ext cx="8229600" cy="45259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Es un acuerdo en virtud del cual una de las partes brinda sus servicios a la otra en forma subordinada y a cambio de una remuneración </a:t>
            </a:r>
          </a:p>
        </p:txBody>
      </p:sp>
      <p:pic>
        <p:nvPicPr>
          <p:cNvPr id="4" name="Picture 6" descr="_ficimagen_57FirmaContra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28492"/>
            <a:ext cx="28082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6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99552" y="980728"/>
            <a:ext cx="8229600" cy="9081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s-ES_tradnl" sz="4400" b="1" dirty="0">
                <a:latin typeface="+mj-lt"/>
                <a:ea typeface="+mj-ea"/>
                <a:cs typeface="+mj-cs"/>
              </a:rPr>
              <a:t>	Periodo de Prueba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136904" cy="4525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/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400" b="1" dirty="0">
                <a:latin typeface="+mn-lt"/>
                <a:cs typeface="+mn-cs"/>
              </a:rPr>
              <a:t>Tres meses</a:t>
            </a:r>
            <a:r>
              <a:rPr lang="es-PE" sz="2400" dirty="0">
                <a:latin typeface="+mn-lt"/>
                <a:cs typeface="+mn-cs"/>
              </a:rPr>
              <a:t>, a cuyo término el trabajador alcanza derecho a la protección contra el despido arbitrario.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400" dirty="0">
                <a:latin typeface="+mn-lt"/>
                <a:cs typeface="+mn-cs"/>
              </a:rPr>
              <a:t> Las partes pueden pactar un termino mayor en caso las labores requieran de un período de capacitación o adaptación o que por su naturaleza o grado de responsabilidad tal prolongación pueda resultar justificada. 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400" dirty="0">
                <a:latin typeface="+mn-lt"/>
                <a:cs typeface="+mn-cs"/>
              </a:rPr>
              <a:t>La ampliación del período de prueba debe constar por escrito y no podrá exceder, en conjunto con el período inicial, de </a:t>
            </a:r>
            <a:r>
              <a:rPr lang="es-PE" sz="2400" b="1" dirty="0">
                <a:latin typeface="+mn-lt"/>
                <a:cs typeface="+mn-cs"/>
              </a:rPr>
              <a:t>seis meses </a:t>
            </a:r>
            <a:r>
              <a:rPr lang="es-PE" sz="2400" dirty="0">
                <a:latin typeface="+mn-lt"/>
                <a:cs typeface="+mn-cs"/>
              </a:rPr>
              <a:t>en el caso de </a:t>
            </a:r>
            <a:r>
              <a:rPr lang="es-PE" sz="2400" u="sng" dirty="0">
                <a:latin typeface="+mn-lt"/>
                <a:cs typeface="+mn-cs"/>
              </a:rPr>
              <a:t>trabajadores calificados o de confianza </a:t>
            </a:r>
            <a:r>
              <a:rPr lang="es-PE" sz="2400" dirty="0">
                <a:latin typeface="+mn-lt"/>
                <a:cs typeface="+mn-cs"/>
              </a:rPr>
              <a:t>y de </a:t>
            </a:r>
            <a:r>
              <a:rPr lang="es-PE" sz="2400" b="1" dirty="0">
                <a:latin typeface="+mn-lt"/>
                <a:cs typeface="+mn-cs"/>
              </a:rPr>
              <a:t>un año </a:t>
            </a:r>
            <a:r>
              <a:rPr lang="es-PE" sz="2400" dirty="0">
                <a:latin typeface="+mn-lt"/>
                <a:cs typeface="+mn-cs"/>
              </a:rPr>
              <a:t>en el caso de </a:t>
            </a:r>
            <a:r>
              <a:rPr lang="es-PE" sz="2400" u="sng" dirty="0">
                <a:latin typeface="+mn-lt"/>
                <a:cs typeface="+mn-cs"/>
              </a:rPr>
              <a:t>personal de dirección</a:t>
            </a:r>
            <a:r>
              <a:rPr lang="es-PE" sz="2400" dirty="0">
                <a:latin typeface="+mn-lt"/>
                <a:cs typeface="+mn-cs"/>
              </a:rPr>
              <a:t>.</a:t>
            </a:r>
          </a:p>
        </p:txBody>
      </p:sp>
      <p:cxnSp>
        <p:nvCxnSpPr>
          <p:cNvPr id="4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46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994941"/>
            <a:ext cx="8229600" cy="7778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2000" b="1" dirty="0">
                <a:latin typeface="+mj-lt"/>
                <a:ea typeface="+mj-ea"/>
                <a:cs typeface="+mj-cs"/>
              </a:rPr>
              <a:t>ELEMENTOS ESENCIALES DEL CONTRATO DE TRABAJO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85813" y="2997473"/>
            <a:ext cx="2665412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_tradnl" altLang="es-PE" sz="2000" b="1"/>
              <a:t>Prestación personalísima de los servicios.- </a:t>
            </a:r>
            <a:r>
              <a:rPr lang="es-ES_tradnl" altLang="es-PE" sz="2000"/>
              <a:t>El trabajador pone a disposición del empleador su fuerza de trabajo, la cual es indesligable de su persona, por lo cual debe prestar los servicios en forma personal y directa</a:t>
            </a:r>
            <a:r>
              <a:rPr lang="es-ES_tradnl" altLang="es-PE" sz="1200"/>
              <a:t>.</a:t>
            </a:r>
            <a:br>
              <a:rPr lang="es-ES_tradnl" altLang="es-PE" sz="1200"/>
            </a:br>
            <a:r>
              <a:rPr lang="es-ES_tradnl" altLang="es-PE" sz="1200"/>
              <a:t/>
            </a:r>
            <a:br>
              <a:rPr lang="es-ES_tradnl" altLang="es-PE" sz="1200"/>
            </a:br>
            <a:endParaRPr lang="es-ES_tradnl" altLang="es-PE" sz="120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31913" y="1628974"/>
            <a:ext cx="62658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_tradnl" altLang="es-PE" sz="2000" dirty="0"/>
              <a:t>Para que una relación se considere de naturaleza laboral es indispensable que se demuestre la existencia de los 3 elementos que configuran el contrato de trabajo, dichos elementos son:</a:t>
            </a:r>
            <a:endParaRPr lang="es-ES_tradnl" altLang="es-PE" sz="12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19475" y="2989535"/>
            <a:ext cx="26654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_tradnl" altLang="es-PE" sz="2000" b="1"/>
              <a:t>Remuneración.- </a:t>
            </a:r>
            <a:r>
              <a:rPr lang="es-ES_tradnl" altLang="es-PE" sz="2000"/>
              <a:t>Por la cual el empleador está obligado a pagar al trabajador una contraprestación, en dinero o en especie, a cambio de la actividad o por los servicios que éste pone a su disposición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156325" y="2989535"/>
            <a:ext cx="26654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_tradnl" altLang="es-PE" sz="2000" b="1"/>
              <a:t>Subordinación.- </a:t>
            </a:r>
            <a:r>
              <a:rPr lang="es-ES_tradnl" altLang="es-PE" sz="2000"/>
              <a:t>Situación por la cual el empleador ejerce su facultad de dirigir la actividad desarrollada por el trabajador, pudiendo emitir órdenes y establecer sanciones dentro de un límite de discrecionalidad.</a:t>
            </a:r>
          </a:p>
        </p:txBody>
      </p:sp>
      <p:cxnSp>
        <p:nvCxnSpPr>
          <p:cNvPr id="7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8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47813" y="995189"/>
            <a:ext cx="6778625" cy="1209675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just">
              <a:defRPr/>
            </a:pPr>
            <a:r>
              <a:rPr lang="es-ES_tradnl" sz="2200" b="1" dirty="0">
                <a:latin typeface="+mj-lt"/>
                <a:ea typeface="+mj-ea"/>
                <a:cs typeface="+mj-cs"/>
              </a:rPr>
              <a:t>CONTRATOS SUJETOS A MODALIDAD</a:t>
            </a:r>
            <a:br>
              <a:rPr lang="es-ES_tradnl" sz="2200" b="1" dirty="0">
                <a:latin typeface="+mj-lt"/>
                <a:ea typeface="+mj-ea"/>
                <a:cs typeface="+mj-cs"/>
              </a:rPr>
            </a:br>
            <a:r>
              <a:rPr lang="es-ES_tradnl" sz="2000" dirty="0">
                <a:latin typeface="+mj-lt"/>
                <a:ea typeface="+mj-ea"/>
                <a:cs typeface="+mj-cs"/>
              </a:rPr>
              <a:t/>
            </a:r>
            <a:br>
              <a:rPr lang="es-ES_tradnl" sz="2000" dirty="0">
                <a:latin typeface="+mj-lt"/>
                <a:ea typeface="+mj-ea"/>
                <a:cs typeface="+mj-cs"/>
              </a:rPr>
            </a:br>
            <a:r>
              <a:rPr lang="es-ES_tradnl" sz="1400" dirty="0">
                <a:latin typeface="+mj-lt"/>
                <a:ea typeface="+mj-ea"/>
                <a:cs typeface="+mj-cs"/>
              </a:rPr>
              <a:t>Los contratos de trabajo preferentemente deberán de ser suscritos a tiempo indeterminado, sin embargo ante ciertas circunstancias se podrá recurrir a un contrato modal observando las siguientes pautas: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47813" y="2131442"/>
            <a:ext cx="7005637" cy="122555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_tradnl" sz="1400" b="1" dirty="0">
                <a:latin typeface="+mn-lt"/>
                <a:cs typeface="+mn-cs"/>
              </a:rPr>
              <a:t>Por inicio o lanzamiento de nueva actividad.-</a:t>
            </a:r>
            <a:r>
              <a:rPr lang="es-ES_tradnl" sz="1600" dirty="0">
                <a:latin typeface="+mn-lt"/>
                <a:cs typeface="+mn-cs"/>
              </a:rPr>
              <a:t> </a:t>
            </a:r>
            <a:r>
              <a:rPr lang="es-ES_tradnl" sz="1400" dirty="0" err="1">
                <a:latin typeface="+mn-lt"/>
                <a:cs typeface="+mn-cs"/>
              </a:rPr>
              <a:t>Durac</a:t>
            </a:r>
            <a:r>
              <a:rPr lang="es-ES_tradnl" sz="1400" dirty="0">
                <a:latin typeface="+mn-lt"/>
                <a:cs typeface="+mn-cs"/>
              </a:rPr>
              <a:t>. Máx. 03 años.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_tradnl" sz="1400" dirty="0">
                <a:latin typeface="+mn-lt"/>
                <a:cs typeface="+mn-cs"/>
              </a:rPr>
              <a:t>Causa Objetiva que sustenta la suscripción de este tipo de contratos 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1400" dirty="0">
                <a:latin typeface="+mn-lt"/>
                <a:cs typeface="+mn-cs"/>
              </a:rPr>
              <a:t>Cuando se acredite o demuestre el inicio de una nueva actividad empresarial.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1400" dirty="0">
                <a:latin typeface="+mn-lt"/>
                <a:cs typeface="+mn-cs"/>
              </a:rPr>
              <a:t>Cuando se acredite o demuestre la apertura de nuevos establecimientos o ampliación de mercados.</a:t>
            </a:r>
          </a:p>
        </p:txBody>
      </p:sp>
      <p:sp>
        <p:nvSpPr>
          <p:cNvPr id="4" name="5 Elipse"/>
          <p:cNvSpPr/>
          <p:nvPr/>
        </p:nvSpPr>
        <p:spPr>
          <a:xfrm>
            <a:off x="2865438" y="3429000"/>
            <a:ext cx="321945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Zapatillas</a:t>
            </a:r>
          </a:p>
        </p:txBody>
      </p:sp>
      <p:sp>
        <p:nvSpPr>
          <p:cNvPr id="5" name="6 Rectángulo redondeado"/>
          <p:cNvSpPr/>
          <p:nvPr/>
        </p:nvSpPr>
        <p:spPr>
          <a:xfrm>
            <a:off x="900113" y="5300663"/>
            <a:ext cx="19224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Zapatos</a:t>
            </a:r>
          </a:p>
        </p:txBody>
      </p:sp>
      <p:sp>
        <p:nvSpPr>
          <p:cNvPr id="6" name="7 Rectángulo redondeado"/>
          <p:cNvSpPr/>
          <p:nvPr/>
        </p:nvSpPr>
        <p:spPr>
          <a:xfrm>
            <a:off x="3419475" y="5300663"/>
            <a:ext cx="19224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Guantes</a:t>
            </a:r>
          </a:p>
        </p:txBody>
      </p:sp>
      <p:sp>
        <p:nvSpPr>
          <p:cNvPr id="7" name="8 Rectángulo redondeado"/>
          <p:cNvSpPr/>
          <p:nvPr/>
        </p:nvSpPr>
        <p:spPr>
          <a:xfrm>
            <a:off x="5961063" y="5300663"/>
            <a:ext cx="19240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Carteras</a:t>
            </a:r>
          </a:p>
        </p:txBody>
      </p:sp>
      <p:cxnSp>
        <p:nvCxnSpPr>
          <p:cNvPr id="8" name="9 Conector recto de flecha"/>
          <p:cNvCxnSpPr>
            <a:stCxn id="4" idx="3"/>
          </p:cNvCxnSpPr>
          <p:nvPr/>
        </p:nvCxnSpPr>
        <p:spPr>
          <a:xfrm flipH="1">
            <a:off x="1860552" y="4412742"/>
            <a:ext cx="1476364" cy="745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0 Conector recto de flecha"/>
          <p:cNvCxnSpPr>
            <a:stCxn id="4" idx="4"/>
          </p:cNvCxnSpPr>
          <p:nvPr/>
        </p:nvCxnSpPr>
        <p:spPr>
          <a:xfrm>
            <a:off x="4475163" y="458152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1 Conector recto de flecha"/>
          <p:cNvCxnSpPr>
            <a:stCxn id="4" idx="5"/>
          </p:cNvCxnSpPr>
          <p:nvPr/>
        </p:nvCxnSpPr>
        <p:spPr>
          <a:xfrm>
            <a:off x="5613410" y="4412742"/>
            <a:ext cx="1190615" cy="745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4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2047" y="1449734"/>
            <a:ext cx="75819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_tradnl" altLang="es-PE" sz="1400" b="1"/>
              <a:t>Por necesidad de mercado.-</a:t>
            </a:r>
            <a:r>
              <a:rPr lang="es-ES_tradnl" altLang="es-PE" sz="1600"/>
              <a:t> </a:t>
            </a:r>
            <a:r>
              <a:rPr lang="es-ES_tradnl" altLang="es-PE" sz="1400"/>
              <a:t>Durac. Máx. 02 años.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_tradnl" altLang="es-PE" sz="1400"/>
              <a:t>Causa Objetiva que sustenta la suscripción de este tipo de contratos es: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altLang="es-PE" sz="1400"/>
              <a:t>Cuando se acredite o demuestre la necesidad de atender incrementos </a:t>
            </a:r>
            <a:r>
              <a:rPr lang="es-ES_tradnl" altLang="es-PE" sz="1400" b="1" u="sng"/>
              <a:t>coyunturales</a:t>
            </a:r>
            <a:r>
              <a:rPr lang="es-ES_tradnl" altLang="es-PE" sz="1400"/>
              <a:t> de la Producción por variación en la demanda.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_tradnl" altLang="es-PE" sz="1400"/>
              <a:t>Cuando se acredite o demuestre la necesidad de atender </a:t>
            </a:r>
            <a:r>
              <a:rPr lang="es-ES_tradnl" altLang="es-PE" sz="1400" b="1" u="sng"/>
              <a:t>Incrementos Temporales e imprevisibles</a:t>
            </a:r>
            <a:r>
              <a:rPr lang="es-ES_tradnl" altLang="es-PE" sz="1400"/>
              <a:t> del ritmo normal de la actividad productiva.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s-ES_tradnl" altLang="es-PE" sz="14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_tradnl" altLang="es-PE" sz="1400"/>
              <a:t>Excluye variaciones de carácter cíclico o de temporada de actividades productivas de carácter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_tradnl" altLang="es-PE" sz="1400"/>
              <a:t>estacional.</a:t>
            </a:r>
          </a:p>
        </p:txBody>
      </p:sp>
      <p:sp>
        <p:nvSpPr>
          <p:cNvPr id="8" name="4 Proceso alternativo"/>
          <p:cNvSpPr/>
          <p:nvPr/>
        </p:nvSpPr>
        <p:spPr>
          <a:xfrm>
            <a:off x="827584" y="4258022"/>
            <a:ext cx="2808288" cy="16192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AREQUIPA</a:t>
            </a:r>
          </a:p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dirty="0">
                <a:solidFill>
                  <a:schemeClr val="bg1"/>
                </a:solidFill>
              </a:rPr>
              <a:t>EMPRESA</a:t>
            </a:r>
          </a:p>
          <a:p>
            <a:pPr algn="ctr">
              <a:defRPr/>
            </a:pPr>
            <a:r>
              <a:rPr lang="es-ES" dirty="0">
                <a:solidFill>
                  <a:schemeClr val="bg1"/>
                </a:solidFill>
              </a:rPr>
              <a:t>“A”</a:t>
            </a:r>
          </a:p>
        </p:txBody>
      </p:sp>
      <p:sp>
        <p:nvSpPr>
          <p:cNvPr id="9" name="5 Proceso alternativo"/>
          <p:cNvSpPr/>
          <p:nvPr/>
        </p:nvSpPr>
        <p:spPr>
          <a:xfrm>
            <a:off x="5075734" y="4258022"/>
            <a:ext cx="2952750" cy="16192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LIMA</a:t>
            </a:r>
          </a:p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dirty="0">
                <a:solidFill>
                  <a:schemeClr val="bg1"/>
                </a:solidFill>
              </a:rPr>
              <a:t>Requiere producción de la empresa “A”</a:t>
            </a:r>
          </a:p>
        </p:txBody>
      </p:sp>
      <p:cxnSp>
        <p:nvCxnSpPr>
          <p:cNvPr id="10" name="6 Conector recto de flecha"/>
          <p:cNvCxnSpPr/>
          <p:nvPr/>
        </p:nvCxnSpPr>
        <p:spPr>
          <a:xfrm flipH="1">
            <a:off x="3780334" y="4959697"/>
            <a:ext cx="129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73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5616" y="1052736"/>
            <a:ext cx="6934200" cy="1584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extLst/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s-ES_tradnl" sz="1400" b="1" dirty="0">
                <a:latin typeface="+mj-lt"/>
                <a:ea typeface="+mj-ea"/>
                <a:cs typeface="+mj-cs"/>
              </a:rPr>
              <a:t/>
            </a:r>
            <a:br>
              <a:rPr lang="es-ES_tradnl" sz="1400" b="1" dirty="0">
                <a:latin typeface="+mj-lt"/>
                <a:ea typeface="+mj-ea"/>
                <a:cs typeface="+mj-cs"/>
              </a:rPr>
            </a:br>
            <a:r>
              <a:rPr lang="es-ES_tradnl" sz="1400" b="1" dirty="0">
                <a:latin typeface="+mj-lt"/>
                <a:ea typeface="+mj-ea"/>
                <a:cs typeface="+mj-cs"/>
              </a:rPr>
              <a:t/>
            </a:r>
            <a:br>
              <a:rPr lang="es-ES_tradnl" sz="1400" b="1" dirty="0">
                <a:latin typeface="+mj-lt"/>
                <a:ea typeface="+mj-ea"/>
                <a:cs typeface="+mj-cs"/>
              </a:rPr>
            </a:br>
            <a:r>
              <a:rPr lang="es-ES_tradnl" sz="1400" b="1" dirty="0">
                <a:latin typeface="+mj-lt"/>
                <a:ea typeface="+mj-ea"/>
                <a:cs typeface="+mj-cs"/>
              </a:rPr>
              <a:t/>
            </a:r>
            <a:br>
              <a:rPr lang="es-ES_tradnl" sz="1400" b="1" dirty="0">
                <a:latin typeface="+mj-lt"/>
                <a:ea typeface="+mj-ea"/>
                <a:cs typeface="+mj-cs"/>
              </a:rPr>
            </a:br>
            <a:r>
              <a:rPr lang="es-ES_tradnl" sz="1400" b="1" dirty="0">
                <a:latin typeface="+mj-lt"/>
                <a:ea typeface="+mj-ea"/>
                <a:cs typeface="+mj-cs"/>
              </a:rPr>
              <a:t/>
            </a:r>
            <a:br>
              <a:rPr lang="es-ES_tradnl" sz="1400" b="1" dirty="0">
                <a:latin typeface="+mj-lt"/>
                <a:ea typeface="+mj-ea"/>
                <a:cs typeface="+mj-cs"/>
              </a:rPr>
            </a:br>
            <a:r>
              <a:rPr lang="es-ES_tradnl" sz="47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_tradnl" sz="47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4700" b="1" dirty="0">
                <a:latin typeface="Arial" pitchFamily="34" charset="0"/>
                <a:ea typeface="+mj-ea"/>
                <a:cs typeface="Arial" pitchFamily="34" charset="0"/>
              </a:rPr>
              <a:t>De reconversión empresarial.- </a:t>
            </a:r>
            <a:r>
              <a:rPr lang="es-ES_tradnl" sz="4700" dirty="0" err="1">
                <a:latin typeface="Arial" pitchFamily="34" charset="0"/>
                <a:ea typeface="+mj-ea"/>
                <a:cs typeface="Arial" pitchFamily="34" charset="0"/>
              </a:rPr>
              <a:t>Dur</a:t>
            </a:r>
            <a: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  <a:t>. Máx. 02 años.</a:t>
            </a:r>
            <a:b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  <a:t>Causa Objetiva que sustenta la suscripción de este tipo de contratos es:</a:t>
            </a:r>
            <a:b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  <a:t>* La Sustitución, Ampliación, Modificación de las actividades desarrolladas en la Empresa y en general toda variación de carácter Tecnológico (máquinas, equipos, instalaciones, medios productivos, etc.)</a:t>
            </a:r>
            <a:b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_tradnl" sz="47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2700" dirty="0">
                <a:latin typeface="+mj-lt"/>
                <a:ea typeface="+mj-ea"/>
                <a:cs typeface="+mj-cs"/>
              </a:rPr>
              <a:t/>
            </a:r>
            <a:br>
              <a:rPr lang="es-ES_tradnl" sz="2700" dirty="0">
                <a:latin typeface="+mj-lt"/>
                <a:ea typeface="+mj-ea"/>
                <a:cs typeface="+mj-cs"/>
              </a:rPr>
            </a:br>
            <a:r>
              <a:rPr lang="es-ES_tradnl" sz="1600" dirty="0">
                <a:latin typeface="+mj-lt"/>
                <a:ea typeface="+mj-ea"/>
                <a:cs typeface="+mj-cs"/>
              </a:rPr>
              <a:t/>
            </a:r>
            <a:br>
              <a:rPr lang="es-ES_tradnl" sz="1600" dirty="0">
                <a:latin typeface="+mj-lt"/>
                <a:ea typeface="+mj-ea"/>
                <a:cs typeface="+mj-cs"/>
              </a:rPr>
            </a:br>
            <a:endParaRPr lang="es-ES_tradnl" sz="16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4 Proceso alternativo"/>
          <p:cNvSpPr/>
          <p:nvPr/>
        </p:nvSpPr>
        <p:spPr>
          <a:xfrm>
            <a:off x="3348038" y="2886075"/>
            <a:ext cx="2852737" cy="13684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IMPRENTA</a:t>
            </a:r>
          </a:p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254500"/>
            <a:ext cx="2071687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398963"/>
            <a:ext cx="2952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179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403350" y="784225"/>
            <a:ext cx="7331075" cy="15652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>Contrato ocasional.- </a:t>
            </a:r>
            <a:r>
              <a:rPr lang="es-ES_tradnl" altLang="es-PE" sz="1400">
                <a:solidFill>
                  <a:schemeClr val="tx2"/>
                </a:solidFill>
              </a:rPr>
              <a:t>Dur. Máx. 06 meses en el año.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* A</a:t>
            </a:r>
            <a:r>
              <a:rPr lang="es-ES" altLang="es-PE" sz="1400">
                <a:solidFill>
                  <a:schemeClr val="tx2"/>
                </a:solidFill>
              </a:rPr>
              <a:t>tender las necesidades transitorias distintas a la actividad habitual del centro de trabajo. </a:t>
            </a: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endParaRPr lang="es-ES_tradnl" altLang="es-PE" sz="1600">
              <a:solidFill>
                <a:schemeClr val="tx2"/>
              </a:solidFill>
            </a:endParaRPr>
          </a:p>
        </p:txBody>
      </p:sp>
      <p:sp>
        <p:nvSpPr>
          <p:cNvPr id="3" name="4 Proceso alternativo"/>
          <p:cNvSpPr/>
          <p:nvPr/>
        </p:nvSpPr>
        <p:spPr>
          <a:xfrm>
            <a:off x="2747963" y="2513013"/>
            <a:ext cx="3743325" cy="18351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ZAPATILAS, ZAPATOS</a:t>
            </a:r>
          </a:p>
          <a:p>
            <a:pPr algn="ctr">
              <a:defRPr/>
            </a:pPr>
            <a:r>
              <a:rPr lang="es-ES" dirty="0">
                <a:solidFill>
                  <a:schemeClr val="bg1"/>
                </a:solidFill>
              </a:rPr>
              <a:t>(rubro y actividad principal es confección de calzado)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4724400"/>
            <a:ext cx="12350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4787900"/>
            <a:ext cx="174466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3851275" y="4941888"/>
            <a:ext cx="1584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 sz="1200"/>
              <a:t>Billeteras y correas </a:t>
            </a:r>
          </a:p>
          <a:p>
            <a:pPr eaLnBrk="1" hangingPunct="1"/>
            <a:r>
              <a:rPr lang="es-ES" altLang="es-PE" sz="1200"/>
              <a:t>No son la actividad habitual de</a:t>
            </a:r>
          </a:p>
          <a:p>
            <a:pPr eaLnBrk="1" hangingPunct="1"/>
            <a:r>
              <a:rPr lang="es-ES" altLang="es-PE" sz="1200"/>
              <a:t>la empresa, por tanto corresponde</a:t>
            </a:r>
          </a:p>
          <a:p>
            <a:pPr eaLnBrk="1" hangingPunct="1"/>
            <a:r>
              <a:rPr lang="es-ES" altLang="es-PE" sz="1200"/>
              <a:t>Contrato ocasional</a:t>
            </a:r>
          </a:p>
        </p:txBody>
      </p:sp>
      <p:sp>
        <p:nvSpPr>
          <p:cNvPr id="7" name="8 Flecha derecha"/>
          <p:cNvSpPr/>
          <p:nvPr/>
        </p:nvSpPr>
        <p:spPr>
          <a:xfrm>
            <a:off x="5724525" y="5462588"/>
            <a:ext cx="833438" cy="198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9 Flecha derecha"/>
          <p:cNvSpPr/>
          <p:nvPr/>
        </p:nvSpPr>
        <p:spPr>
          <a:xfrm rot="10800000">
            <a:off x="2987675" y="5408613"/>
            <a:ext cx="719138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996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20775" y="1376204"/>
            <a:ext cx="7294563" cy="147161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>Contrato suplencia.- </a:t>
            </a:r>
            <a:r>
              <a:rPr lang="es-ES_tradnl" altLang="es-PE" sz="1400" dirty="0" err="1">
                <a:solidFill>
                  <a:schemeClr val="tx2"/>
                </a:solidFill>
              </a:rPr>
              <a:t>Durac</a:t>
            </a:r>
            <a:r>
              <a:rPr lang="es-ES_tradnl" altLang="es-PE" sz="1400" dirty="0">
                <a:solidFill>
                  <a:schemeClr val="tx2"/>
                </a:solidFill>
              </a:rPr>
              <a:t>. La que resulte necesaria según las circunstancias.</a:t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>* </a:t>
            </a:r>
            <a:r>
              <a:rPr lang="es-ES" altLang="es-PE" sz="1400" dirty="0">
                <a:solidFill>
                  <a:schemeClr val="tx2"/>
                </a:solidFill>
              </a:rPr>
              <a:t> Sustituir a un trabajador estable de la empresa, cuyo vínculo laboral se encuentre suspendido por alguna causa justificada prevista en la legislación vigente. </a:t>
            </a:r>
            <a:r>
              <a:rPr lang="es-ES_tradnl" altLang="es-PE" sz="1400" dirty="0">
                <a:solidFill>
                  <a:schemeClr val="tx2"/>
                </a:solidFill>
              </a:rPr>
              <a:t/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/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600" dirty="0">
                <a:solidFill>
                  <a:schemeClr val="tx2"/>
                </a:solidFill>
              </a:rPr>
              <a:t/>
            </a:r>
            <a:br>
              <a:rPr lang="es-ES_tradnl" altLang="es-PE" sz="1600" dirty="0">
                <a:solidFill>
                  <a:schemeClr val="tx2"/>
                </a:solidFill>
              </a:rPr>
            </a:br>
            <a:r>
              <a:rPr lang="es-ES_tradnl" altLang="es-PE" sz="1600" dirty="0">
                <a:solidFill>
                  <a:schemeClr val="tx2"/>
                </a:solidFill>
              </a:rPr>
              <a:t/>
            </a:r>
            <a:br>
              <a:rPr lang="es-ES_tradnl" altLang="es-PE" sz="1600" dirty="0">
                <a:solidFill>
                  <a:schemeClr val="tx2"/>
                </a:solidFill>
              </a:rPr>
            </a:br>
            <a:endParaRPr lang="es-ES_tradnl" altLang="es-PE" sz="16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8453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313113"/>
            <a:ext cx="25336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1517650" y="5335588"/>
            <a:ext cx="301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/>
              <a:t>Madre trabajadora gestante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41950" y="5373688"/>
            <a:ext cx="34417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/>
              <a:t>Reemplazo de trabajadora </a:t>
            </a:r>
          </a:p>
          <a:p>
            <a:pPr eaLnBrk="1" hangingPunct="1"/>
            <a:r>
              <a:rPr lang="es-ES" altLang="es-PE"/>
              <a:t>Gestante en tanto dure periodo </a:t>
            </a:r>
          </a:p>
          <a:p>
            <a:pPr eaLnBrk="1" hangingPunct="1"/>
            <a:r>
              <a:rPr lang="es-ES" altLang="es-PE"/>
              <a:t>de pre y post natal</a:t>
            </a:r>
          </a:p>
        </p:txBody>
      </p:sp>
    </p:spTree>
    <p:extLst>
      <p:ext uri="{BB962C8B-B14F-4D97-AF65-F5344CB8AC3E}">
        <p14:creationId xmlns:p14="http://schemas.microsoft.com/office/powerpoint/2010/main" val="48100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19250" y="1601564"/>
            <a:ext cx="7042150" cy="1258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>Contrato Emergencia.- </a:t>
            </a:r>
            <a:r>
              <a:rPr lang="es-ES_tradnl" altLang="es-PE" sz="1400">
                <a:solidFill>
                  <a:schemeClr val="tx2"/>
                </a:solidFill>
              </a:rPr>
              <a:t>Durac. En tanto dure la situación de emergencia.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* C</a:t>
            </a:r>
            <a:r>
              <a:rPr lang="es-ES" altLang="es-PE" sz="1400">
                <a:solidFill>
                  <a:schemeClr val="tx2"/>
                </a:solidFill>
              </a:rPr>
              <a:t>ubrir las necesidades promovidas por caso fortuito o fuerza mayor . </a:t>
            </a: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endParaRPr lang="es-ES_tradnl" altLang="es-PE" sz="160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435126"/>
            <a:ext cx="35290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6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Es la cantidad que percibe el trabajador como contraprestación por los servicios prestados al empleador, siempre que sea de libre disposición </a:t>
            </a:r>
            <a:endParaRPr lang="es-ES_tradnl" sz="3200" dirty="0"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4501" y="854127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REMUNERACIÓN</a:t>
            </a:r>
            <a:r>
              <a:rPr lang="es-ES" sz="4400" dirty="0">
                <a:latin typeface="+mj-lt"/>
                <a:ea typeface="+mj-ea"/>
                <a:cs typeface="+mj-cs"/>
              </a:rPr>
              <a:t> </a:t>
            </a:r>
            <a:endParaRPr lang="es-ES_tradnl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thumb_2_1_61651_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98988"/>
            <a:ext cx="21907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083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619672" y="980728"/>
            <a:ext cx="6700837" cy="1295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/>
            </a:r>
            <a:br>
              <a:rPr lang="es-ES_tradnl" altLang="es-PE" sz="1400" b="1" dirty="0">
                <a:solidFill>
                  <a:schemeClr val="tx2"/>
                </a:solidFill>
              </a:rPr>
            </a:br>
            <a:r>
              <a:rPr lang="es-ES_tradnl" altLang="es-PE" sz="1400" b="1" dirty="0">
                <a:solidFill>
                  <a:schemeClr val="tx2"/>
                </a:solidFill>
              </a:rPr>
              <a:t>Contrato para obra determinada o servicio específico.- </a:t>
            </a:r>
            <a:r>
              <a:rPr lang="es-ES_tradnl" altLang="es-PE" sz="1400" dirty="0" err="1">
                <a:solidFill>
                  <a:schemeClr val="tx2"/>
                </a:solidFill>
              </a:rPr>
              <a:t>Durac</a:t>
            </a:r>
            <a:r>
              <a:rPr lang="es-ES_tradnl" altLang="es-PE" sz="1400" dirty="0">
                <a:solidFill>
                  <a:schemeClr val="tx2"/>
                </a:solidFill>
              </a:rPr>
              <a:t>. La que resulte necesaria para la culminación de la obra o servicio específico contratado u 8 años según lo establecido por el T.C.</a:t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>* R</a:t>
            </a:r>
            <a:r>
              <a:rPr lang="es-ES" altLang="es-PE" sz="1400" dirty="0" err="1">
                <a:solidFill>
                  <a:schemeClr val="tx2"/>
                </a:solidFill>
              </a:rPr>
              <a:t>ealizar</a:t>
            </a:r>
            <a:r>
              <a:rPr lang="es-ES" altLang="es-PE" sz="1400" dirty="0">
                <a:solidFill>
                  <a:schemeClr val="tx2"/>
                </a:solidFill>
              </a:rPr>
              <a:t> una obra determinada o brindar un servicio concreto.</a:t>
            </a:r>
            <a:r>
              <a:rPr lang="es-ES_tradnl" altLang="es-PE" sz="1400" dirty="0">
                <a:solidFill>
                  <a:schemeClr val="tx2"/>
                </a:solidFill>
              </a:rPr>
              <a:t/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400" dirty="0">
                <a:solidFill>
                  <a:schemeClr val="tx2"/>
                </a:solidFill>
              </a:rPr>
              <a:t/>
            </a:r>
            <a:br>
              <a:rPr lang="es-ES_tradnl" altLang="es-PE" sz="1400" dirty="0">
                <a:solidFill>
                  <a:schemeClr val="tx2"/>
                </a:solidFill>
              </a:rPr>
            </a:br>
            <a:r>
              <a:rPr lang="es-ES_tradnl" altLang="es-PE" sz="1600" dirty="0">
                <a:solidFill>
                  <a:schemeClr val="tx2"/>
                </a:solidFill>
              </a:rPr>
              <a:t/>
            </a:r>
            <a:br>
              <a:rPr lang="es-ES_tradnl" altLang="es-PE" sz="1600" dirty="0">
                <a:solidFill>
                  <a:schemeClr val="tx2"/>
                </a:solidFill>
              </a:rPr>
            </a:br>
            <a:r>
              <a:rPr lang="es-ES_tradnl" altLang="es-PE" sz="1600" dirty="0">
                <a:solidFill>
                  <a:schemeClr val="tx2"/>
                </a:solidFill>
              </a:rPr>
              <a:t/>
            </a:r>
            <a:br>
              <a:rPr lang="es-ES_tradnl" altLang="es-PE" sz="1600" dirty="0">
                <a:solidFill>
                  <a:schemeClr val="tx2"/>
                </a:solidFill>
              </a:rPr>
            </a:br>
            <a:endParaRPr lang="es-ES_tradnl" altLang="es-PE" sz="16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88" y="2636838"/>
            <a:ext cx="35829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2436788" y="5661025"/>
            <a:ext cx="35702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 sz="1200"/>
              <a:t>En tanto dure la construcción de la obra se podrá</a:t>
            </a:r>
          </a:p>
          <a:p>
            <a:pPr eaLnBrk="1" hangingPunct="1"/>
            <a:r>
              <a:rPr lang="es-ES" altLang="es-PE" sz="1200"/>
              <a:t>Contratar bajo obra determinada, en todo caso el </a:t>
            </a:r>
          </a:p>
          <a:p>
            <a:pPr eaLnBrk="1" hangingPunct="1"/>
            <a:r>
              <a:rPr lang="es-ES" altLang="es-PE" sz="1200"/>
              <a:t>TC ha establecido que este tipo de contratos no</a:t>
            </a:r>
          </a:p>
          <a:p>
            <a:pPr eaLnBrk="1" hangingPunct="1"/>
            <a:r>
              <a:rPr lang="es-ES" altLang="es-PE" sz="1200"/>
              <a:t>Excederá de los 08 años.</a:t>
            </a:r>
          </a:p>
        </p:txBody>
      </p:sp>
    </p:spTree>
    <p:extLst>
      <p:ext uri="{BB962C8B-B14F-4D97-AF65-F5344CB8AC3E}">
        <p14:creationId xmlns:p14="http://schemas.microsoft.com/office/powerpoint/2010/main" val="2423134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547664" y="1195610"/>
            <a:ext cx="6789738" cy="10810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>Contrato intermitente.- </a:t>
            </a:r>
            <a:r>
              <a:rPr lang="es-ES_tradnl" altLang="es-PE" sz="1400">
                <a:solidFill>
                  <a:schemeClr val="tx2"/>
                </a:solidFill>
              </a:rPr>
              <a:t>Durac. No tiene plazo.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* C</a:t>
            </a:r>
            <a:r>
              <a:rPr lang="es-ES" altLang="es-PE" sz="1400">
                <a:solidFill>
                  <a:schemeClr val="tx2"/>
                </a:solidFill>
              </a:rPr>
              <a:t>ubrir las actividades de la empresa que por su naturaleza son permanentes pero discontinuas.</a:t>
            </a: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endParaRPr lang="es-ES_tradnl" altLang="es-PE" sz="1600">
              <a:solidFill>
                <a:schemeClr val="tx2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27" y="3140298"/>
            <a:ext cx="38877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39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835150" y="1584226"/>
            <a:ext cx="6789738" cy="1512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/>
            </a:r>
            <a:br>
              <a:rPr lang="es-ES_tradnl" altLang="es-PE" sz="1400" b="1">
                <a:solidFill>
                  <a:schemeClr val="tx2"/>
                </a:solidFill>
              </a:rPr>
            </a:br>
            <a:r>
              <a:rPr lang="es-ES_tradnl" altLang="es-PE" sz="1400" b="1">
                <a:solidFill>
                  <a:schemeClr val="tx2"/>
                </a:solidFill>
              </a:rPr>
              <a:t>Contrato Temporada.- </a:t>
            </a:r>
            <a:r>
              <a:rPr lang="es-ES_tradnl" altLang="es-PE" sz="1400">
                <a:solidFill>
                  <a:schemeClr val="tx2"/>
                </a:solidFill>
              </a:rPr>
              <a:t>Durac. No tiene plazo.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Causa Objetiva que sustenta la suscripción de este tipo de contratos es:</a:t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>* Cubrir actividades de la empresa que son </a:t>
            </a:r>
            <a:r>
              <a:rPr lang="es-ES" altLang="es-PE" sz="1400">
                <a:solidFill>
                  <a:schemeClr val="tx2"/>
                </a:solidFill>
              </a:rPr>
              <a:t>permanentes en ciertas épocas del año y que están sujetas a repetirse en períodos similares en cada ciclo .</a:t>
            </a: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400">
                <a:solidFill>
                  <a:schemeClr val="tx2"/>
                </a:solidFill>
              </a:rPr>
              <a:t/>
            </a:r>
            <a:br>
              <a:rPr lang="es-ES_tradnl" altLang="es-PE" sz="14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r>
              <a:rPr lang="es-ES_tradnl" altLang="es-PE" sz="1600">
                <a:solidFill>
                  <a:schemeClr val="tx2"/>
                </a:solidFill>
              </a:rPr>
              <a:t/>
            </a:r>
            <a:br>
              <a:rPr lang="es-ES_tradnl" altLang="es-PE" sz="1600">
                <a:solidFill>
                  <a:schemeClr val="tx2"/>
                </a:solidFill>
              </a:rPr>
            </a:br>
            <a:endParaRPr lang="es-ES_tradnl" altLang="es-PE" sz="1600">
              <a:solidFill>
                <a:schemeClr val="tx2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3714651"/>
            <a:ext cx="3074987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745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836613"/>
            <a:ext cx="8229600" cy="581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2000" b="1" dirty="0">
                <a:latin typeface="+mj-lt"/>
                <a:ea typeface="+mj-ea"/>
                <a:cs typeface="+mj-cs"/>
              </a:rPr>
              <a:t>NORMAS COMUNES PARA LA VALIDEZ DE LOS CONTRATOS</a:t>
            </a:r>
          </a:p>
        </p:txBody>
      </p:sp>
      <p:sp>
        <p:nvSpPr>
          <p:cNvPr id="3" name="4 Pentágono"/>
          <p:cNvSpPr/>
          <p:nvPr/>
        </p:nvSpPr>
        <p:spPr>
          <a:xfrm>
            <a:off x="1403350" y="1989138"/>
            <a:ext cx="3455988" cy="19446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dirty="0"/>
              <a:t>Los contratos de trabajo sujetos a modalidad, necesariamente deberán constar por escrito y en triplicado, debiendo consignarse: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s-ES" sz="1200" dirty="0"/>
              <a:t>Su duración.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s-ES" sz="1200" dirty="0"/>
              <a:t>Causa objetiva determinante de la contratación.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s-ES" sz="1200" dirty="0"/>
              <a:t>Demás condiciones de la relación laboral.</a:t>
            </a:r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1908175" y="15160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/>
              <a:t>1</a:t>
            </a:r>
          </a:p>
        </p:txBody>
      </p:sp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5915025" y="154781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/>
              <a:t>2</a:t>
            </a:r>
          </a:p>
        </p:txBody>
      </p:sp>
      <p:sp>
        <p:nvSpPr>
          <p:cNvPr id="6" name="8 CuadroTexto"/>
          <p:cNvSpPr txBox="1">
            <a:spLocks noChangeArrowheads="1"/>
          </p:cNvSpPr>
          <p:nvPr/>
        </p:nvSpPr>
        <p:spPr bwMode="auto">
          <a:xfrm>
            <a:off x="4434134" y="4486313"/>
            <a:ext cx="2757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PE" dirty="0"/>
              <a:t>3</a:t>
            </a:r>
          </a:p>
        </p:txBody>
      </p:sp>
      <p:sp>
        <p:nvSpPr>
          <p:cNvPr id="7" name="4 Pentágono">
            <a:extLst>
              <a:ext uri="{FF2B5EF4-FFF2-40B4-BE49-F238E27FC236}">
                <a16:creationId xmlns:a16="http://schemas.microsoft.com/office/drawing/2014/main" id="{AA91F3CA-94B1-4CEE-A8B8-430D06C118BA}"/>
              </a:ext>
            </a:extLst>
          </p:cNvPr>
          <p:cNvSpPr/>
          <p:nvPr/>
        </p:nvSpPr>
        <p:spPr>
          <a:xfrm>
            <a:off x="5148064" y="2046287"/>
            <a:ext cx="2952328" cy="18875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dirty="0"/>
              <a:t>Dentro de los plazos máximos establecidos en las distintas modalidades contractuales, podrán celebrarse contratos por periodos menores </a:t>
            </a:r>
            <a:r>
              <a:rPr lang="es-ES" sz="1200" b="1" dirty="0"/>
              <a:t>pero que sumados no excedan dichos límites</a:t>
            </a:r>
            <a:r>
              <a:rPr lang="es-ES" sz="1200" dirty="0"/>
              <a:t>.</a:t>
            </a:r>
          </a:p>
        </p:txBody>
      </p:sp>
      <p:sp>
        <p:nvSpPr>
          <p:cNvPr id="8" name="5 Pentágono">
            <a:extLst>
              <a:ext uri="{FF2B5EF4-FFF2-40B4-BE49-F238E27FC236}">
                <a16:creationId xmlns:a16="http://schemas.microsoft.com/office/drawing/2014/main" id="{4FCE810A-E809-441B-A076-FBB2C429DEFC}"/>
              </a:ext>
            </a:extLst>
          </p:cNvPr>
          <p:cNvSpPr/>
          <p:nvPr/>
        </p:nvSpPr>
        <p:spPr>
          <a:xfrm>
            <a:off x="3275013" y="4869160"/>
            <a:ext cx="3168650" cy="16557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dirty="0"/>
              <a:t>También podrá celebrarse con el mismo empleador diversos contratos bajo distintas modalidades, en función de las necesidades empresariales </a:t>
            </a:r>
            <a:r>
              <a:rPr lang="es-ES" sz="1200" b="1" dirty="0"/>
              <a:t>y siempre que en conjunto no superen la duración máxima de cinco (5) años.</a:t>
            </a:r>
          </a:p>
        </p:txBody>
      </p:sp>
    </p:spTree>
    <p:extLst>
      <p:ext uri="{BB962C8B-B14F-4D97-AF65-F5344CB8AC3E}">
        <p14:creationId xmlns:p14="http://schemas.microsoft.com/office/powerpoint/2010/main" val="871260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403648" y="1007641"/>
            <a:ext cx="7005638" cy="7921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2000" b="1" dirty="0">
                <a:latin typeface="+mj-lt"/>
                <a:ea typeface="+mj-ea"/>
                <a:cs typeface="+mj-cs"/>
              </a:rPr>
              <a:t>NORMAS COMUNES A TENER PRESENTE AL MOMENTO DE SUSCRIBIR UN CONTRATO DE TRABAJO SUJETO A MODALIDAD</a:t>
            </a:r>
          </a:p>
        </p:txBody>
      </p:sp>
      <p:sp>
        <p:nvSpPr>
          <p:cNvPr id="3" name="6 Pentágono"/>
          <p:cNvSpPr/>
          <p:nvPr/>
        </p:nvSpPr>
        <p:spPr>
          <a:xfrm>
            <a:off x="1331640" y="2528887"/>
            <a:ext cx="3168650" cy="18002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dirty="0"/>
              <a:t>El periodo de prueba de 03, 06 meses o 01 año, también rige para los contratos de trabajo sujetos a modalidad.</a:t>
            </a:r>
            <a:endParaRPr lang="es-ES" sz="1200" b="1" dirty="0"/>
          </a:p>
        </p:txBody>
      </p:sp>
      <p:sp>
        <p:nvSpPr>
          <p:cNvPr id="4" name="7 Pentágono"/>
          <p:cNvSpPr/>
          <p:nvPr/>
        </p:nvSpPr>
        <p:spPr>
          <a:xfrm>
            <a:off x="5096173" y="4158085"/>
            <a:ext cx="3313113" cy="18002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dirty="0"/>
              <a:t>Si  vencido el periodo de prueba el empleador resolviera arbitrariamente el contrato de trabajo, deberá abonar al trabajador una indemnización equivalente a una remuneración y media ordinaria mensual por cada mes dejado de laborar hasta el vencimiento del contrato, con el límite de doce (12) remuneraciones.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037415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78928" y="981099"/>
            <a:ext cx="8229600" cy="7207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2000" b="1" dirty="0">
                <a:latin typeface="+mj-lt"/>
                <a:ea typeface="+mj-ea"/>
                <a:cs typeface="+mj-cs"/>
              </a:rPr>
              <a:t>DESNATURALIZACION DE LOS CONTRATOS DE TRABAJO SUJETOS A MODALIDAD</a:t>
            </a:r>
          </a:p>
        </p:txBody>
      </p:sp>
      <p:sp>
        <p:nvSpPr>
          <p:cNvPr id="3" name="4 Rectángulo redondeado"/>
          <p:cNvSpPr/>
          <p:nvPr/>
        </p:nvSpPr>
        <p:spPr>
          <a:xfrm>
            <a:off x="559891" y="1773262"/>
            <a:ext cx="2881312" cy="4389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dirty="0"/>
              <a:t>En los arts. 77 y 78 del </a:t>
            </a:r>
            <a:r>
              <a:rPr lang="es-ES" dirty="0" err="1"/>
              <a:t>Dec</a:t>
            </a:r>
            <a:r>
              <a:rPr lang="es-ES" dirty="0"/>
              <a:t>. </a:t>
            </a:r>
            <a:r>
              <a:rPr lang="es-ES" dirty="0" err="1"/>
              <a:t>Sup</a:t>
            </a:r>
            <a:r>
              <a:rPr lang="es-ES" dirty="0"/>
              <a:t>. Nª 003-97-Tr (Ley de productividad y competitividad laboral) se establecen distintas causales por las cuales se consideran desnaturalizados los contratos de trabajo sujetos a modalidad</a:t>
            </a:r>
          </a:p>
        </p:txBody>
      </p:sp>
      <p:sp>
        <p:nvSpPr>
          <p:cNvPr id="4" name="5 Rectángulo redondeado"/>
          <p:cNvSpPr/>
          <p:nvPr/>
        </p:nvSpPr>
        <p:spPr>
          <a:xfrm>
            <a:off x="4593728" y="1773262"/>
            <a:ext cx="3722688" cy="446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PRIMER SUPUESTO DE DESNATURALIZACION: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Los contratos de trabajo sujetos a modalidad se considerarán como de duración indeterminada: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a) Si el trabajador continua laborando después de la fecha de vencimiento del plazo estipulado, o después de las prórrogas pactadas, si estas exceden del límite máximo permitido;</a:t>
            </a:r>
          </a:p>
          <a:p>
            <a:pPr algn="ctr"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024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79548" y="1052736"/>
            <a:ext cx="6573837" cy="6477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eaLnBrk="0" hangingPunct="0">
              <a:defRPr/>
            </a:pPr>
            <a:r>
              <a:rPr lang="es-ES" sz="2000" b="1" dirty="0">
                <a:latin typeface="+mj-lt"/>
                <a:ea typeface="+mj-ea"/>
                <a:cs typeface="+mj-cs"/>
              </a:rPr>
              <a:t>DESNATURALIZACION DE LOS CONTRATOS DE TRABAJO SUJETOS A MODALIDAD</a:t>
            </a:r>
          </a:p>
        </p:txBody>
      </p:sp>
      <p:sp>
        <p:nvSpPr>
          <p:cNvPr id="3" name="4 Rectángulo redondeado"/>
          <p:cNvSpPr/>
          <p:nvPr/>
        </p:nvSpPr>
        <p:spPr>
          <a:xfrm>
            <a:off x="1547664" y="1845394"/>
            <a:ext cx="5472112" cy="4679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SEGUNDO SUPUESTO DE DESNATURALIZACION: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Los contratos de trabajo sujetos a modalidad se considerarán como de duración indeterminada: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b) Cuando se trata de un contrato para obra determinada o de servicio específico, si el trabajador continúa prestando servicios efectivos, luego de concluida la obra materia de contrato, sin haberse operado renovación.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En esta caso también opera si las renovaciones de dicho contrato exceden los 08 años establecidos por el T.C.</a:t>
            </a:r>
          </a:p>
        </p:txBody>
      </p:sp>
    </p:spTree>
    <p:extLst>
      <p:ext uri="{BB962C8B-B14F-4D97-AF65-F5344CB8AC3E}">
        <p14:creationId xmlns:p14="http://schemas.microsoft.com/office/powerpoint/2010/main" val="1396477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1095003" y="1268437"/>
            <a:ext cx="74374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ES" altLang="es-PE" sz="2000" b="1">
                <a:solidFill>
                  <a:schemeClr val="tx2"/>
                </a:solidFill>
              </a:rPr>
              <a:t>DESNATURALIZACION DE LOS CONTRATOS DE TRABAJO SUJETOS A MODALIDAD</a:t>
            </a:r>
          </a:p>
        </p:txBody>
      </p:sp>
      <p:sp>
        <p:nvSpPr>
          <p:cNvPr id="3" name="4 Rectángulo redondeado"/>
          <p:cNvSpPr/>
          <p:nvPr/>
        </p:nvSpPr>
        <p:spPr>
          <a:xfrm>
            <a:off x="1095003" y="2565424"/>
            <a:ext cx="6119812" cy="3671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TERCER SUPUESTO DE DESNATURALIZACION: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Los contratos de trabajo sujetos a modalidad se considerarán como de duración indeterminada: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c) Si el titular del puesto sustituido, no se reincorpora vencido el término legal o convencional y el trabajador contratado continuare laborando en dicho puesto;</a:t>
            </a:r>
          </a:p>
        </p:txBody>
      </p:sp>
    </p:spTree>
    <p:extLst>
      <p:ext uri="{BB962C8B-B14F-4D97-AF65-F5344CB8AC3E}">
        <p14:creationId xmlns:p14="http://schemas.microsoft.com/office/powerpoint/2010/main" val="1775698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1022995" y="980653"/>
            <a:ext cx="74374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ES" altLang="es-PE" sz="2000" b="1" dirty="0">
                <a:solidFill>
                  <a:schemeClr val="tx2"/>
                </a:solidFill>
              </a:rPr>
              <a:t>DESNATURALIZACION DE LOS CONTRATOS DE TRABAJO SUJETOS A MODALIDAD</a:t>
            </a:r>
          </a:p>
        </p:txBody>
      </p:sp>
      <p:sp>
        <p:nvSpPr>
          <p:cNvPr id="3" name="4 Rectángulo redondeado"/>
          <p:cNvSpPr/>
          <p:nvPr/>
        </p:nvSpPr>
        <p:spPr>
          <a:xfrm>
            <a:off x="1022995" y="2060153"/>
            <a:ext cx="6119812" cy="2376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CUARTO SUPUESTO DE DESNATURALIZACION: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Los contratos de trabajo sujetos a modalidad se considerarán como de duración indeterminada:</a:t>
            </a:r>
          </a:p>
          <a:p>
            <a:pPr algn="just"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d) Cuando el trabajador demuestre la existencia de simulación o fraude a las normas establecidas en la presente ley.</a:t>
            </a:r>
          </a:p>
        </p:txBody>
      </p:sp>
      <p:sp>
        <p:nvSpPr>
          <p:cNvPr id="4" name="5 Rectángulo redondeado"/>
          <p:cNvSpPr/>
          <p:nvPr/>
        </p:nvSpPr>
        <p:spPr>
          <a:xfrm>
            <a:off x="1048395" y="5085928"/>
            <a:ext cx="6121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Los trabajadores permanentes que cesen no podrán ser recontratados bajo ninguna de los contratos modales previstas en </a:t>
            </a:r>
            <a:r>
              <a:rPr lang="es-ES" b="1"/>
              <a:t>la ley, </a:t>
            </a:r>
            <a:r>
              <a:rPr lang="es-ES" b="1" dirty="0"/>
              <a:t>salvo que haya transcurrido un año del cese.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0984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4400" dirty="0">
                <a:latin typeface="+mj-lt"/>
                <a:ea typeface="+mj-ea"/>
                <a:cs typeface="+mj-cs"/>
              </a:rPr>
              <a:t>JORNADA DE TRABAJO </a:t>
            </a:r>
            <a:br>
              <a:rPr lang="es-ES_tradnl" sz="4400" dirty="0">
                <a:latin typeface="+mj-lt"/>
                <a:ea typeface="+mj-ea"/>
                <a:cs typeface="+mj-cs"/>
              </a:rPr>
            </a:br>
            <a:r>
              <a:rPr lang="es-ES_tradnl" sz="4400" dirty="0">
                <a:latin typeface="+mj-lt"/>
                <a:ea typeface="+mj-ea"/>
                <a:cs typeface="+mj-cs"/>
              </a:rPr>
              <a:t>Y SOBRETIEMPO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3789363"/>
            <a:ext cx="21431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65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00063" y="983869"/>
            <a:ext cx="8229600" cy="77405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latin typeface="+mj-lt"/>
                <a:ea typeface="+mj-ea"/>
                <a:cs typeface="+mj-cs"/>
              </a:rPr>
              <a:t>Conceptos Remunerativos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476375" y="2143397"/>
            <a:ext cx="7210425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280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800">
                <a:latin typeface="+mn-lt"/>
                <a:cs typeface="+mn-cs"/>
              </a:rPr>
              <a:t>Constituye todo ingreso que percibe el trabajador por sus servicios, en dinero o especie  </a:t>
            </a:r>
            <a:endParaRPr lang="es-PE" sz="2800" dirty="0">
              <a:latin typeface="+mn-lt"/>
              <a:cs typeface="+mn-cs"/>
            </a:endParaRPr>
          </a:p>
        </p:txBody>
      </p:sp>
      <p:cxnSp>
        <p:nvCxnSpPr>
          <p:cNvPr id="6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860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2374" y="1052736"/>
            <a:ext cx="8229600" cy="76408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3900" b="1" dirty="0">
                <a:latin typeface="+mj-lt"/>
                <a:ea typeface="+mj-ea"/>
                <a:cs typeface="+mj-cs"/>
              </a:rPr>
              <a:t>JORNADA DE TRABAJO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628" y="1999381"/>
            <a:ext cx="7643812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Tiempo durante el cual el trabajador presta sus servicios al empleador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3200" dirty="0">
                <a:latin typeface="+mn-lt"/>
                <a:cs typeface="+mn-cs"/>
              </a:rPr>
              <a:t>	JORNADA MAXIMA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Mayores de edad: 8 horas diarias o 48 semanales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Adolescentes (15 - 17 años): 6 horas diarias o 36 semanales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Adolescentes (12 - 14 años): 4 horas diarias o 24 semanales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 dirty="0">
              <a:latin typeface="+mn-lt"/>
              <a:cs typeface="+mn-cs"/>
            </a:endParaRPr>
          </a:p>
        </p:txBody>
      </p:sp>
      <p:pic>
        <p:nvPicPr>
          <p:cNvPr id="4" name="Picture 6" descr="clock-ppdigital-flick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89240"/>
            <a:ext cx="1439863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411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00113" y="908050"/>
            <a:ext cx="7786687" cy="54165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s-ES_tradnl" sz="320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s-ES_tradnl" sz="3200" dirty="0">
                <a:latin typeface="+mn-lt"/>
                <a:cs typeface="+mn-cs"/>
              </a:rPr>
              <a:t>	TRABAJADORES EXCLUIDOS DE LA JORNADA MAXIMA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Trabajadores de dirección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Trabajadores de confianza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Trabajadores no sujetos a fiscalización inmediata </a:t>
            </a:r>
          </a:p>
        </p:txBody>
      </p:sp>
    </p:spTree>
    <p:extLst>
      <p:ext uri="{BB962C8B-B14F-4D97-AF65-F5344CB8AC3E}">
        <p14:creationId xmlns:p14="http://schemas.microsoft.com/office/powerpoint/2010/main" val="27903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3550" y="908720"/>
            <a:ext cx="8229600" cy="77809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4400" b="1" dirty="0">
                <a:latin typeface="+mj-lt"/>
                <a:ea typeface="+mj-ea"/>
                <a:cs typeface="+mj-cs"/>
              </a:rPr>
              <a:t>TRABAJO EN SOBRETIEMPO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1855365"/>
            <a:ext cx="785971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000" dirty="0">
                <a:latin typeface="+mn-lt"/>
                <a:cs typeface="+mn-cs"/>
              </a:rPr>
              <a:t>Prestación efectiva de servicios que excede la jornada de trabajo establecida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000" dirty="0">
                <a:latin typeface="+mn-lt"/>
                <a:cs typeface="+mn-cs"/>
              </a:rPr>
              <a:t>Genera un pago adicional equivalente a: las dos primeras horas se pagan con una sobretasa de 25 </a:t>
            </a:r>
            <a:r>
              <a:rPr lang="es-ES_tradnl" sz="3000" dirty="0">
                <a:latin typeface="+mn-lt"/>
                <a:cs typeface="+mn-cs"/>
              </a:rPr>
              <a:t>%</a:t>
            </a:r>
            <a:r>
              <a:rPr lang="es-ES" sz="3000" dirty="0">
                <a:latin typeface="+mn-lt"/>
                <a:cs typeface="+mn-cs"/>
              </a:rPr>
              <a:t> y de la tercera en adelante con una sobretasa del 35 </a:t>
            </a:r>
            <a:r>
              <a:rPr lang="es-ES_tradnl" sz="3000" dirty="0">
                <a:latin typeface="+mn-lt"/>
                <a:cs typeface="+mn-cs"/>
              </a:rPr>
              <a:t>%</a:t>
            </a:r>
            <a:endParaRPr lang="es-ES" sz="30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000" dirty="0">
                <a:latin typeface="+mn-lt"/>
                <a:cs typeface="+mn-cs"/>
              </a:rPr>
              <a:t>Las partes podrán convenir compensar el trabajo prestado en horas extras con el otorgamiento de periodos equivalentes de descanso (escrito) </a:t>
            </a:r>
            <a:endParaRPr lang="es-ES_tradnl" sz="3000" dirty="0">
              <a:latin typeface="+mn-lt"/>
              <a:cs typeface="+mn-cs"/>
            </a:endParaRPr>
          </a:p>
        </p:txBody>
      </p:sp>
      <p:pic>
        <p:nvPicPr>
          <p:cNvPr id="4" name="Picture 6" descr="ejecutivorelo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348" y="5516562"/>
            <a:ext cx="952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050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1568" y="812326"/>
            <a:ext cx="8229600" cy="83454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4400" b="1" dirty="0">
                <a:latin typeface="+mj-lt"/>
                <a:ea typeface="+mj-ea"/>
                <a:cs typeface="+mj-cs"/>
              </a:rPr>
              <a:t>HORARIO NOCTURNO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40018" y="1615758"/>
            <a:ext cx="793115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>
                <a:latin typeface="+mn-lt"/>
                <a:cs typeface="+mn-cs"/>
              </a:rPr>
              <a:t>10 pm. a 6 am.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>
                <a:latin typeface="+mn-lt"/>
                <a:cs typeface="+mn-cs"/>
              </a:rPr>
              <a:t>horario  nocturno,  éstos  deberán,  en  lo  posible,  ser  rotativos.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>
                <a:latin typeface="+mn-lt"/>
                <a:cs typeface="+mn-cs"/>
              </a:rPr>
              <a:t>El  trabajador  que  labora  en  horario nocturno  no  podrá  percibir  una  remuneración  semanal,  quincenal  o  mensual  inferior  a  la   remuneración mínima  mensual vigente  a la  fecha  de pago con un  sobretasa del (35% de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sz="3200">
                <a:latin typeface="+mn-lt"/>
                <a:cs typeface="+mn-cs"/>
              </a:rPr>
              <a:t>    la R.M.V)</a:t>
            </a:r>
            <a:endParaRPr lang="es-ES_tradnl" sz="3200" dirty="0">
              <a:latin typeface="+mn-lt"/>
              <a:cs typeface="+mn-cs"/>
            </a:endParaRPr>
          </a:p>
        </p:txBody>
      </p:sp>
      <p:pic>
        <p:nvPicPr>
          <p:cNvPr id="4" name="Picture 7" descr="night_demo_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557" y="5394644"/>
            <a:ext cx="18954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589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E" sz="4400" dirty="0">
                <a:latin typeface="+mj-lt"/>
                <a:ea typeface="+mj-ea"/>
                <a:cs typeface="+mj-cs"/>
              </a:rPr>
              <a:t>SANCIONES A LOS TRABAJADORES</a:t>
            </a:r>
          </a:p>
        </p:txBody>
      </p:sp>
    </p:spTree>
    <p:extLst>
      <p:ext uri="{BB962C8B-B14F-4D97-AF65-F5344CB8AC3E}">
        <p14:creationId xmlns:p14="http://schemas.microsoft.com/office/powerpoint/2010/main" val="3501108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755576" y="928688"/>
            <a:ext cx="7427912" cy="519747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CL" sz="2400" b="1" dirty="0">
                <a:latin typeface="+mn-lt"/>
                <a:cs typeface="+mn-cs"/>
              </a:rPr>
              <a:t>	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CL" sz="2400" b="1" dirty="0">
                <a:latin typeface="+mn-lt"/>
                <a:cs typeface="+mn-cs"/>
              </a:rPr>
              <a:t>	CLASES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CL" sz="2400" dirty="0">
                <a:latin typeface="+mn-lt"/>
                <a:cs typeface="+mn-cs"/>
              </a:rPr>
              <a:t>Amonestación, verbal o escrita (faltas leves).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CL" sz="2400" dirty="0">
                <a:latin typeface="+mn-lt"/>
                <a:cs typeface="+mn-cs"/>
              </a:rPr>
              <a:t>Suspensión escrita sin goce de haber (faltas intermedias).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CL" sz="2400" dirty="0">
                <a:latin typeface="+mn-lt"/>
                <a:cs typeface="+mn-cs"/>
              </a:rPr>
              <a:t>Despido (faltas graves).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CL" sz="2400" dirty="0">
                <a:latin typeface="+mn-lt"/>
                <a:cs typeface="+mn-cs"/>
              </a:rPr>
              <a:t>	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endParaRPr lang="es-CL" sz="2400" dirty="0">
              <a:latin typeface="+mn-lt"/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CL" sz="2400" dirty="0">
                <a:latin typeface="+mn-lt"/>
                <a:cs typeface="+mn-cs"/>
              </a:rPr>
              <a:t>	Criterios para aplicar sanciones: gradualidad, proporcionalidad, razonabilidad, discrecionalidad e inmediatez.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s-CL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7886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1187624" y="1844824"/>
            <a:ext cx="6886575" cy="1957387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E" sz="4400" dirty="0">
                <a:latin typeface="+mj-lt"/>
                <a:ea typeface="+mj-ea"/>
                <a:cs typeface="+mj-cs"/>
              </a:rPr>
              <a:t>EXTINCIÓN DEL CONTRATO DE TRABAJO</a:t>
            </a:r>
          </a:p>
        </p:txBody>
      </p:sp>
    </p:spTree>
    <p:extLst>
      <p:ext uri="{BB962C8B-B14F-4D97-AF65-F5344CB8AC3E}">
        <p14:creationId xmlns:p14="http://schemas.microsoft.com/office/powerpoint/2010/main" val="3656947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528" y="1052735"/>
            <a:ext cx="8229600" cy="6920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dirty="0">
                <a:latin typeface="+mj-lt"/>
                <a:ea typeface="+mj-ea"/>
                <a:cs typeface="+mj-cs"/>
              </a:rPr>
              <a:t>FORMAS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09316" y="1927373"/>
            <a:ext cx="7643812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Por decisión del trabajador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600" dirty="0">
                <a:latin typeface="+mn-lt"/>
                <a:cs typeface="+mn-cs"/>
              </a:rPr>
              <a:t>Renuncia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Por acuerdo entre trabajador – empleador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s-PE" sz="2600" dirty="0">
                <a:latin typeface="+mn-lt"/>
                <a:cs typeface="+mn-cs"/>
              </a:rPr>
              <a:t>- Mutuo </a:t>
            </a:r>
            <a:r>
              <a:rPr lang="es-PE" sz="2600" dirty="0" err="1">
                <a:latin typeface="+mn-lt"/>
                <a:cs typeface="+mn-cs"/>
              </a:rPr>
              <a:t>discenso</a:t>
            </a:r>
            <a:r>
              <a:rPr lang="es-PE" sz="2600" dirty="0">
                <a:latin typeface="+mn-lt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Por decisión del empleador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600" dirty="0">
                <a:latin typeface="+mn-lt"/>
                <a:cs typeface="+mn-cs"/>
              </a:rPr>
              <a:t>Despido justificado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600" dirty="0">
                <a:latin typeface="+mn-lt"/>
                <a:cs typeface="+mn-cs"/>
              </a:rPr>
              <a:t>Despido arbitrario, genera indemnización o reposición.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600" dirty="0">
                <a:latin typeface="+mn-lt"/>
                <a:cs typeface="+mn-cs"/>
              </a:rPr>
              <a:t>Despido nulo, genera indemnización y reposición</a:t>
            </a:r>
          </a:p>
        </p:txBody>
      </p:sp>
    </p:spTree>
    <p:extLst>
      <p:ext uri="{BB962C8B-B14F-4D97-AF65-F5344CB8AC3E}">
        <p14:creationId xmlns:p14="http://schemas.microsoft.com/office/powerpoint/2010/main" val="1746260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1340768"/>
            <a:ext cx="8229600" cy="72494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dirty="0">
                <a:latin typeface="+mj-lt"/>
                <a:ea typeface="+mj-ea"/>
                <a:cs typeface="+mj-cs"/>
              </a:rPr>
              <a:t>Derechos del trabajador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755576" y="1927373"/>
            <a:ext cx="7643812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800" dirty="0">
                <a:latin typeface="+mn-lt"/>
                <a:cs typeface="+mn-cs"/>
              </a:rPr>
              <a:t>Entrega de certificado de Trabajo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800" dirty="0">
                <a:latin typeface="+mn-lt"/>
                <a:cs typeface="+mn-cs"/>
              </a:rPr>
              <a:t>Cancelar los beneficios sociales – liquidación (48 horas)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800" dirty="0">
                <a:latin typeface="+mn-lt"/>
                <a:cs typeface="+mn-cs"/>
              </a:rPr>
              <a:t>Entrega de la Carta liberatoria de CTS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s-PE" sz="2800" dirty="0">
                <a:latin typeface="+mn-lt"/>
                <a:cs typeface="+mn-cs"/>
              </a:rPr>
              <a:t>			Consignación Judicial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s-PE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s-PE" sz="3200" dirty="0">
              <a:latin typeface="+mn-lt"/>
              <a:cs typeface="+mn-cs"/>
            </a:endParaRPr>
          </a:p>
        </p:txBody>
      </p:sp>
      <p:sp>
        <p:nvSpPr>
          <p:cNvPr id="4" name="5 Flecha abajo"/>
          <p:cNvSpPr/>
          <p:nvPr/>
        </p:nvSpPr>
        <p:spPr>
          <a:xfrm>
            <a:off x="3500438" y="4756309"/>
            <a:ext cx="928687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4873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espido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609" y="3140968"/>
            <a:ext cx="1135063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611560" y="1066428"/>
            <a:ext cx="7758112" cy="77839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latin typeface="+mj-lt"/>
                <a:ea typeface="+mj-ea"/>
                <a:cs typeface="+mj-cs"/>
              </a:rPr>
              <a:t>DESPIDO JUSTIFICADO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21916" y="2204864"/>
            <a:ext cx="7137400" cy="416592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CAUSAS RELACIONADAS CON LA CAPACIDAD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Detrimento de las facultades físicas o mentales.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Rendimiento deficiente.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La negativa injustificada del trabajador de someterse a examen medico. </a:t>
            </a:r>
          </a:p>
        </p:txBody>
      </p:sp>
    </p:spTree>
    <p:extLst>
      <p:ext uri="{BB962C8B-B14F-4D97-AF65-F5344CB8AC3E}">
        <p14:creationId xmlns:p14="http://schemas.microsoft.com/office/powerpoint/2010/main" val="146804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908720"/>
            <a:ext cx="8229600" cy="69148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latin typeface="+mj-lt"/>
                <a:ea typeface="+mj-ea"/>
                <a:cs typeface="+mj-cs"/>
              </a:rPr>
              <a:t>Conceptos No Remunerativos 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611560" y="2215405"/>
            <a:ext cx="785971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Gratificaciones extraordinarias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Cualquier forma participación utilidades,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Canasta Navidad o similares.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Transporte para asistir a laborar.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Asignación por educación o por cumpleaños, matrimonio, fallecimiento, nacimiento hijos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Bienes producción empleador, en cantidades razonables.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Alimentación proporcionada por el empleador, indispensable para la prestación del servicio.</a:t>
            </a:r>
          </a:p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500" dirty="0">
                <a:latin typeface="+mn-lt"/>
                <a:cs typeface="+mn-cs"/>
              </a:rPr>
              <a:t>Vales alimentos (bonos productividad y comisiones).</a:t>
            </a:r>
          </a:p>
          <a:p>
            <a:pPr marL="274320" indent="-27432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s-PE" sz="25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E" sz="2500" dirty="0">
              <a:latin typeface="+mn-lt"/>
              <a:cs typeface="+mn-cs"/>
            </a:endParaRPr>
          </a:p>
        </p:txBody>
      </p:sp>
      <p:cxnSp>
        <p:nvCxnSpPr>
          <p:cNvPr id="4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797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83568" y="980728"/>
            <a:ext cx="7786687" cy="53438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s-PE" sz="3000" b="1" dirty="0">
                <a:latin typeface="+mn-lt"/>
                <a:cs typeface="+mn-cs"/>
              </a:rPr>
              <a:t>CAUSAS RELACIONADAS CON LA CONDUCTA </a:t>
            </a:r>
          </a:p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s-PE" sz="3200" dirty="0">
              <a:latin typeface="+mn-lt"/>
              <a:cs typeface="+mn-cs"/>
            </a:endParaRPr>
          </a:p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3200" dirty="0">
                <a:latin typeface="+mn-lt"/>
                <a:cs typeface="+mn-cs"/>
              </a:rPr>
              <a:t>Comisión de Falta Grave 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Incumplimiento de las obligaciones de trabajo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Apropiación consumada o frustrada de bienes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Uso o entrega a terceros de información reservada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Concurrencia reiterada en estado de embriaguez o bajo la influencia de drogas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Actos de violencia, grave indisciplina, injuria o falta de respeto al empleador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Daño intencional a los bienes de la empresa</a:t>
            </a:r>
          </a:p>
          <a:p>
            <a:pPr marL="640080" lvl="1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800" dirty="0">
                <a:latin typeface="+mn-lt"/>
                <a:cs typeface="+mn-cs"/>
              </a:rPr>
              <a:t>Abandono al trabajo</a:t>
            </a:r>
          </a:p>
          <a:p>
            <a:pPr marL="1143000" lvl="2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400" dirty="0">
                <a:latin typeface="+mn-lt"/>
                <a:cs typeface="+mn-cs"/>
              </a:rPr>
              <a:t>Mas de 3 días consecutivos</a:t>
            </a:r>
          </a:p>
          <a:p>
            <a:pPr marL="1143000" lvl="2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400" dirty="0">
                <a:latin typeface="+mn-lt"/>
                <a:cs typeface="+mn-cs"/>
              </a:rPr>
              <a:t>5 días en 30 días </a:t>
            </a:r>
          </a:p>
          <a:p>
            <a:pPr marL="1143000" lvl="2" indent="-246888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PE" sz="2400" dirty="0">
                <a:latin typeface="+mn-lt"/>
                <a:cs typeface="+mn-cs"/>
              </a:rPr>
              <a:t>15 días en 180 días</a:t>
            </a:r>
            <a:r>
              <a:rPr lang="es-PE" sz="2600" dirty="0">
                <a:latin typeface="+mn-lt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95409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560" y="1019163"/>
            <a:ext cx="7527290" cy="7969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latin typeface="+mj-lt"/>
                <a:ea typeface="+mj-ea"/>
                <a:cs typeface="+mj-cs"/>
              </a:rPr>
              <a:t>DESPIDO ARBITRARIO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43302" y="1816113"/>
            <a:ext cx="7056834" cy="43100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REQUISITOS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Laborar por lo menos 4 horas diarias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Haber pasado el periodo de prueba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 dirty="0">
                <a:latin typeface="+mn-lt"/>
                <a:cs typeface="+mn-cs"/>
              </a:rPr>
              <a:t>No haber ingresado a un puesto de Dirección o de Confianza (excepciones)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s-PE" sz="28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s-PE" sz="2800" dirty="0">
                <a:latin typeface="+mn-lt"/>
                <a:cs typeface="+mn-cs"/>
              </a:rPr>
              <a:t>EFECTOS 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400" dirty="0">
                <a:latin typeface="+mn-lt"/>
                <a:cs typeface="+mn-cs"/>
              </a:rPr>
              <a:t>VIA ORDINARIA </a:t>
            </a:r>
          </a:p>
          <a:p>
            <a:pPr marL="1600200" lvl="3" indent="-2286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000" dirty="0">
                <a:latin typeface="+mn-lt"/>
                <a:cs typeface="+mn-cs"/>
              </a:rPr>
              <a:t>Indemnización</a:t>
            </a:r>
          </a:p>
          <a:p>
            <a:pPr marL="1600200" lvl="3" indent="-2286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000" dirty="0">
                <a:latin typeface="+mn-lt"/>
                <a:cs typeface="+mn-cs"/>
              </a:rPr>
              <a:t>Reposición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2400" dirty="0">
                <a:latin typeface="+mn-lt"/>
                <a:cs typeface="+mn-cs"/>
              </a:rPr>
              <a:t>VIA AMPARO LABORAL </a:t>
            </a:r>
          </a:p>
          <a:p>
            <a:pPr marL="1600200" lvl="3" indent="-2286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000" dirty="0">
                <a:latin typeface="+mn-lt"/>
                <a:cs typeface="+mn-cs"/>
              </a:rPr>
              <a:t>Reposición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endParaRPr lang="es-PE" sz="24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 dirty="0">
              <a:latin typeface="+mn-lt"/>
              <a:cs typeface="+mn-cs"/>
            </a:endParaRPr>
          </a:p>
        </p:txBody>
      </p:sp>
      <p:pic>
        <p:nvPicPr>
          <p:cNvPr id="4" name="Picture 6" descr="despid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857" y="4293096"/>
            <a:ext cx="1960232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345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39713" y="1124744"/>
            <a:ext cx="7450481" cy="75195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>
                <a:latin typeface="+mj-lt"/>
                <a:ea typeface="+mj-ea"/>
                <a:cs typeface="+mj-cs"/>
              </a:rPr>
              <a:t>CALCULO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71550" y="1988840"/>
            <a:ext cx="6984826" cy="413732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>
                <a:latin typeface="+mn-lt"/>
                <a:cs typeface="+mn-cs"/>
              </a:rPr>
              <a:t>Trabajadores  plazo indeterminado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>
                <a:latin typeface="+mn-lt"/>
                <a:cs typeface="+mn-cs"/>
              </a:rPr>
              <a:t>1 ½ remuneración por cada año laborado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>
                <a:latin typeface="+mn-lt"/>
                <a:cs typeface="+mn-cs"/>
              </a:rPr>
              <a:t>Tope de 12 remuneraciones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320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>
                <a:latin typeface="+mn-lt"/>
                <a:cs typeface="+mn-cs"/>
              </a:rPr>
              <a:t>Trabajadores  con contrato sujeto a modalidad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>
                <a:latin typeface="+mn-lt"/>
                <a:cs typeface="+mn-cs"/>
              </a:rPr>
              <a:t>1 ½ remuneración por cada mes que le falta laborar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PE" sz="2800">
                <a:latin typeface="+mn-lt"/>
                <a:cs typeface="+mn-cs"/>
              </a:rPr>
              <a:t>Tope de 12 remuneraciones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s-PE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408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822420"/>
            <a:ext cx="8229600" cy="77809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latin typeface="+mj-lt"/>
                <a:ea typeface="+mj-ea"/>
                <a:cs typeface="+mj-cs"/>
              </a:rPr>
              <a:t>DESPIDO NULO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042988" y="1600200"/>
            <a:ext cx="7057404" cy="470912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afiliación a un sindicato o la participación en actividades sindicales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ser candidato a representante de trabajadores o haber actuado en esta calidad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presentar una queja o participar en un proceso contra el empleador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razón de sexo, raza, religión, opinión o idioma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embarazo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PE" sz="2900" dirty="0">
                <a:latin typeface="+mn-lt"/>
                <a:cs typeface="+mn-cs"/>
              </a:rPr>
              <a:t>Por ser portador de VIH/SIDA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PE" sz="3200" dirty="0">
              <a:latin typeface="+mn-lt"/>
              <a:cs typeface="+mn-cs"/>
            </a:endParaRPr>
          </a:p>
        </p:txBody>
      </p:sp>
      <p:pic>
        <p:nvPicPr>
          <p:cNvPr id="4" name="Picture 6" descr="trabajadora-embaraz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752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645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 bwMode="auto">
          <a:xfrm>
            <a:off x="914400" y="1571625"/>
            <a:ext cx="7402016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b="1" dirty="0">
                <a:latin typeface="+mn-lt"/>
                <a:cs typeface="+mn-cs"/>
              </a:rPr>
              <a:t>EFECTO</a:t>
            </a:r>
            <a:r>
              <a:rPr lang="es-PE" sz="3200" dirty="0">
                <a:latin typeface="+mn-lt"/>
                <a:cs typeface="+mn-cs"/>
              </a:rPr>
              <a:t>: Reposición en el mismo puesto que venía ocupando, mas las remuneraciones dejadas de percibir y  al culminar el proceso, el trabajador puede optar por la indemnización por despido arbitrario.</a:t>
            </a:r>
          </a:p>
        </p:txBody>
      </p:sp>
    </p:spTree>
    <p:extLst>
      <p:ext uri="{BB962C8B-B14F-4D97-AF65-F5344CB8AC3E}">
        <p14:creationId xmlns:p14="http://schemas.microsoft.com/office/powerpoint/2010/main" val="132836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299028" y="1484087"/>
            <a:ext cx="6419056" cy="16127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/>
              <a:t>DESPIDO INCAUSADO</a:t>
            </a:r>
          </a:p>
          <a:p>
            <a:endParaRPr lang="es-PE" dirty="0" smtClean="0"/>
          </a:p>
          <a:p>
            <a:pPr algn="just"/>
            <a:r>
              <a:rPr lang="es-PE" sz="2300" dirty="0" smtClean="0"/>
              <a:t>Cuando se despide a un trabajador por voluntad unilateral del empleador, sin mediar causa relacionada con la conducta o capacidad del trabajador</a:t>
            </a:r>
            <a:endParaRPr lang="es-PE" sz="2300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309372" y="3384894"/>
            <a:ext cx="6419056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PE" sz="4600" b="1" dirty="0"/>
              <a:t>DESPIDO FRAUDULENTO</a:t>
            </a:r>
          </a:p>
          <a:p>
            <a:pPr marL="0" indent="0">
              <a:buFont typeface="Arial" pitchFamily="34" charset="0"/>
              <a:buNone/>
            </a:pPr>
            <a:endParaRPr lang="es-PE" dirty="0"/>
          </a:p>
          <a:p>
            <a:pPr marL="0" indent="0" algn="just">
              <a:buNone/>
            </a:pPr>
            <a:r>
              <a:rPr lang="es-PE" sz="4600" dirty="0"/>
              <a:t>El despido fraudulento se da cuando media engaño, esto es, se procede de manera contraria a la verdad contraviniendo la Buena fe laboral, se materializa cuando se imputa al trabajador hechos notoriamente inexistentes, falsos o imaginarios; este tipo de despido se produce aún cuando se cumple con la imputación de una causal y los cánones procedimentales.</a:t>
            </a:r>
          </a:p>
        </p:txBody>
      </p:sp>
    </p:spTree>
    <p:extLst>
      <p:ext uri="{BB962C8B-B14F-4D97-AF65-F5344CB8AC3E}">
        <p14:creationId xmlns:p14="http://schemas.microsoft.com/office/powerpoint/2010/main" val="2911132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560" y="950566"/>
            <a:ext cx="7823150" cy="70609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dirty="0">
                <a:latin typeface="+mj-lt"/>
                <a:ea typeface="+mj-ea"/>
                <a:cs typeface="+mj-cs"/>
              </a:rPr>
              <a:t>ACTOS DE HOSTILIDAD 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187450" y="1988839"/>
            <a:ext cx="7128966" cy="413732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Falta de pago de la remuneración en la oportunidad correspondiente 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Reducción inmotivada de remuneración o categoría;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Traslado a lugar distinto de aquel en el que preste habitualmente servicios, con el propósito de ocasionarle perjuicio;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La inobservancia de medidas de higiene y seguridad que pueda afectar o poner en riesgo la vida y la salud del trabajador;</a:t>
            </a:r>
          </a:p>
        </p:txBody>
      </p:sp>
    </p:spTree>
    <p:extLst>
      <p:ext uri="{BB962C8B-B14F-4D97-AF65-F5344CB8AC3E}">
        <p14:creationId xmlns:p14="http://schemas.microsoft.com/office/powerpoint/2010/main" val="32156003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971550" y="1484784"/>
            <a:ext cx="7056834" cy="4641379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El acto de violencia o el </a:t>
            </a:r>
            <a:r>
              <a:rPr lang="es-PE" sz="3200" dirty="0" err="1">
                <a:latin typeface="+mn-lt"/>
                <a:cs typeface="+mn-cs"/>
              </a:rPr>
              <a:t>faltamiento</a:t>
            </a:r>
            <a:r>
              <a:rPr lang="es-PE" sz="3200" dirty="0">
                <a:latin typeface="+mn-lt"/>
                <a:cs typeface="+mn-cs"/>
              </a:rPr>
              <a:t> grave de palabra en agravio del trabajador o de su familia;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Los actos de discriminación por razón de sexo, raza, religión, opinión o idioma;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PE" sz="3200" dirty="0">
                <a:latin typeface="+mn-lt"/>
                <a:cs typeface="+mn-cs"/>
              </a:rPr>
              <a:t>Los actos contra la moral y todos aquellos que afecten la dignidad del trabajador.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PE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31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texto"/>
          <p:cNvSpPr txBox="1">
            <a:spLocks/>
          </p:cNvSpPr>
          <p:nvPr/>
        </p:nvSpPr>
        <p:spPr>
          <a:xfrm>
            <a:off x="2555776" y="1268760"/>
            <a:ext cx="4040187" cy="6397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CARACTERÍSTICAS </a:t>
            </a:r>
            <a:endParaRPr lang="es-PE" sz="3200" dirty="0">
              <a:latin typeface="+mn-lt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0125" y="1714500"/>
            <a:ext cx="3829050" cy="44831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Libre disposición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Pagada en especies o en dinero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Carácter alimentario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Fijada por ambas partes</a:t>
            </a:r>
            <a:endParaRPr lang="es-ES_tradnl" sz="3200" dirty="0">
              <a:latin typeface="+mn-lt"/>
              <a:cs typeface="+mn-cs"/>
            </a:endParaRPr>
          </a:p>
        </p:txBody>
      </p:sp>
      <p:cxnSp>
        <p:nvCxnSpPr>
          <p:cNvPr id="4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5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1000" y="857560"/>
            <a:ext cx="8229600" cy="822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3800" b="1" dirty="0">
                <a:latin typeface="+mj-lt"/>
                <a:ea typeface="+mj-ea"/>
                <a:cs typeface="+mj-cs"/>
              </a:rPr>
              <a:t>REMUNERACION MINIMA VITAL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550" y="1771922"/>
            <a:ext cx="771525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Es el monto mínimo que debe percibir un trabajador cuando labore por lo menos 4 horas diarias en promedio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" sz="3200" dirty="0">
                <a:latin typeface="+mn-lt"/>
                <a:cs typeface="+mn-cs"/>
              </a:rPr>
              <a:t>Equivale a S/. 930.00</a:t>
            </a:r>
            <a:endParaRPr lang="es-ES_tradnl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En caso que labore menos de 4 horas diarias en promedio, percibirá por lo menos el equivalente </a:t>
            </a:r>
          </a:p>
        </p:txBody>
      </p:sp>
      <p:pic>
        <p:nvPicPr>
          <p:cNvPr id="8" name="Picture 6" descr="relleno-remuneracion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738"/>
            <a:ext cx="15367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69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71624" y="950948"/>
            <a:ext cx="7115175" cy="6978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3200" b="1" dirty="0">
                <a:latin typeface="+mj-lt"/>
                <a:ea typeface="+mj-ea"/>
                <a:cs typeface="+mj-cs"/>
              </a:rPr>
              <a:t>MODIFICACION DE LA REMUNERACION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71550" y="1600200"/>
            <a:ext cx="771525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Aumento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ES_tradnl" sz="2800" dirty="0">
                <a:latin typeface="+mn-lt"/>
                <a:cs typeface="+mn-cs"/>
              </a:rPr>
              <a:t>Acuerdo entre las partes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ES_tradnl" sz="2800" dirty="0">
                <a:latin typeface="+mn-lt"/>
                <a:cs typeface="+mn-cs"/>
              </a:rPr>
              <a:t>Voluntad unilateral del empleador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ES_tradnl" sz="2800" dirty="0">
                <a:latin typeface="+mn-lt"/>
                <a:cs typeface="+mn-cs"/>
              </a:rPr>
              <a:t>Negociación colectiva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Reducción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ES_tradnl" sz="2800" dirty="0">
                <a:latin typeface="+mn-lt"/>
                <a:cs typeface="+mn-cs"/>
              </a:rPr>
              <a:t>Por acuerdo entre las partes (solo cuando se acredite que la empresa se encuentre atravesando crisis financiera)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s-ES_tradnl" sz="2800" dirty="0">
                <a:latin typeface="+mn-lt"/>
                <a:cs typeface="+mn-cs"/>
              </a:rPr>
              <a:t>Voluntad unilateral del empleador: acto de hostilización.</a:t>
            </a:r>
          </a:p>
        </p:txBody>
      </p:sp>
      <p:cxnSp>
        <p:nvCxnSpPr>
          <p:cNvPr id="4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60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7624" y="892585"/>
            <a:ext cx="7406696" cy="108122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3100" b="1" dirty="0">
                <a:latin typeface="+mj-lt"/>
                <a:ea typeface="+mj-ea"/>
                <a:cs typeface="+mj-cs"/>
              </a:rPr>
              <a:t>DESCUENTOS QUE SE APLICAN A LA REMUNERACION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77760" y="1844823"/>
            <a:ext cx="8003232" cy="428133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Descuentos por pérdidas ocasionadas por el trabajador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Descuentos por préstamos efectuados por el empleador al trabajador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Descuentos por mandato legal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Descuentos por mandato judicial: embargo de remuneraciones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s-ES_tradnl" sz="3200" dirty="0">
                <a:latin typeface="+mn-lt"/>
                <a:cs typeface="+mn-cs"/>
              </a:rPr>
              <a:t>Descuentos por mandato administrativo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ES_tradnl" sz="3200" dirty="0">
              <a:latin typeface="+mn-lt"/>
              <a:cs typeface="+mn-cs"/>
            </a:endParaRPr>
          </a:p>
        </p:txBody>
      </p:sp>
      <p:pic>
        <p:nvPicPr>
          <p:cNvPr id="4" name="Picture 6" descr="descuento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197" y="5720977"/>
            <a:ext cx="1307651" cy="80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58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texto"/>
          <p:cNvSpPr txBox="1">
            <a:spLocks/>
          </p:cNvSpPr>
          <p:nvPr/>
        </p:nvSpPr>
        <p:spPr>
          <a:xfrm>
            <a:off x="1714500" y="2705100"/>
            <a:ext cx="6858000" cy="150971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PE" sz="5400" b="1" dirty="0">
                <a:latin typeface="+mn-lt"/>
                <a:cs typeface="+mn-cs"/>
              </a:rPr>
              <a:t>Contratación de Personal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933056"/>
            <a:ext cx="22479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7 Conector recto"/>
          <p:cNvCxnSpPr/>
          <p:nvPr/>
        </p:nvCxnSpPr>
        <p:spPr>
          <a:xfrm>
            <a:off x="9036496" y="447510"/>
            <a:ext cx="0" cy="622185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recto"/>
          <p:cNvCxnSpPr/>
          <p:nvPr/>
        </p:nvCxnSpPr>
        <p:spPr>
          <a:xfrm>
            <a:off x="8892480" y="581323"/>
            <a:ext cx="0" cy="5727997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4 Conector recto"/>
          <p:cNvCxnSpPr/>
          <p:nvPr/>
        </p:nvCxnSpPr>
        <p:spPr>
          <a:xfrm>
            <a:off x="8796273" y="1036019"/>
            <a:ext cx="0" cy="4818604"/>
          </a:xfrm>
          <a:prstGeom prst="line">
            <a:avLst/>
          </a:prstGeom>
          <a:ln w="57150">
            <a:solidFill>
              <a:srgbClr val="FF592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366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1881</Words>
  <Application>Microsoft Office PowerPoint</Application>
  <PresentationFormat>Presentación en pantalla (4:3)</PresentationFormat>
  <Paragraphs>263</Paragraphs>
  <Slides>47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Carlito</vt:lpstr>
      <vt:lpstr>Verdana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user1</dc:creator>
  <cp:lastModifiedBy>user1</cp:lastModifiedBy>
  <cp:revision>7</cp:revision>
  <dcterms:created xsi:type="dcterms:W3CDTF">2020-08-15T17:30:29Z</dcterms:created>
  <dcterms:modified xsi:type="dcterms:W3CDTF">2020-08-15T18:24:59Z</dcterms:modified>
</cp:coreProperties>
</file>