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7" r:id="rId4"/>
    <p:sldId id="281" r:id="rId5"/>
    <p:sldId id="258" r:id="rId6"/>
    <p:sldId id="262" r:id="rId7"/>
    <p:sldId id="260" r:id="rId8"/>
    <p:sldId id="261" r:id="rId9"/>
    <p:sldId id="263" r:id="rId10"/>
    <p:sldId id="264" r:id="rId11"/>
    <p:sldId id="265" r:id="rId12"/>
    <p:sldId id="266" r:id="rId13"/>
    <p:sldId id="267" r:id="rId14"/>
    <p:sldId id="269" r:id="rId15"/>
    <p:sldId id="270" r:id="rId16"/>
    <p:sldId id="271" r:id="rId17"/>
    <p:sldId id="272" r:id="rId18"/>
    <p:sldId id="273" r:id="rId19"/>
    <p:sldId id="275" r:id="rId20"/>
    <p:sldId id="276" r:id="rId21"/>
    <p:sldId id="277" r:id="rId22"/>
    <p:sldId id="278" r:id="rId23"/>
    <p:sldId id="279" r:id="rId24"/>
    <p:sldId id="280" r:id="rId25"/>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varScale="1">
        <p:scale>
          <a:sx n="82" d="100"/>
          <a:sy n="82" d="100"/>
        </p:scale>
        <p:origin x="893"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FC08C4-1F96-4081-A935-E0A1675CFB2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PE"/>
        </a:p>
      </dgm:t>
    </dgm:pt>
    <dgm:pt modelId="{F39E2DAB-F5FC-4CE3-BF6D-643699080D44}">
      <dgm:prSet phldrT="[Texto]"/>
      <dgm:spPr/>
      <dgm:t>
        <a:bodyPr/>
        <a:lstStyle/>
        <a:p>
          <a:r>
            <a:rPr lang="es-PE" dirty="0"/>
            <a:t>NORMAS INTERNACIONALES</a:t>
          </a:r>
        </a:p>
      </dgm:t>
    </dgm:pt>
    <dgm:pt modelId="{DCB91F75-BD4C-4FA0-89C9-A9C8208892FE}" type="parTrans" cxnId="{229B7265-7F07-43B2-B4F1-FDF9A2ED8F2B}">
      <dgm:prSet/>
      <dgm:spPr/>
      <dgm:t>
        <a:bodyPr/>
        <a:lstStyle/>
        <a:p>
          <a:endParaRPr lang="es-PE"/>
        </a:p>
      </dgm:t>
    </dgm:pt>
    <dgm:pt modelId="{E11EF616-0EBA-47AB-BCCE-1FD2811B395C}" type="sibTrans" cxnId="{229B7265-7F07-43B2-B4F1-FDF9A2ED8F2B}">
      <dgm:prSet/>
      <dgm:spPr/>
      <dgm:t>
        <a:bodyPr/>
        <a:lstStyle/>
        <a:p>
          <a:endParaRPr lang="es-PE"/>
        </a:p>
      </dgm:t>
    </dgm:pt>
    <dgm:pt modelId="{44C85EED-36BC-46F2-B9A4-C9292C3A6B1D}">
      <dgm:prSet phldrT="[Texto]"/>
      <dgm:spPr/>
      <dgm:t>
        <a:bodyPr/>
        <a:lstStyle/>
        <a:p>
          <a:r>
            <a:rPr lang="es-PE" dirty="0"/>
            <a:t>LA CONVENCIÓN DE DERECHO PENAL DEL CONCEJO DE EUROPA SOBRE LA CORRUPCIÓN</a:t>
          </a:r>
        </a:p>
      </dgm:t>
    </dgm:pt>
    <dgm:pt modelId="{BC0C0D36-8768-4B15-9153-1383C34AFA39}" type="parTrans" cxnId="{5F0AD610-1A87-462C-BD48-4479B35D6BAA}">
      <dgm:prSet/>
      <dgm:spPr/>
      <dgm:t>
        <a:bodyPr/>
        <a:lstStyle/>
        <a:p>
          <a:endParaRPr lang="es-PE"/>
        </a:p>
      </dgm:t>
    </dgm:pt>
    <dgm:pt modelId="{A7C8D7D2-CC84-470B-B736-2ECBA8267DF4}" type="sibTrans" cxnId="{5F0AD610-1A87-462C-BD48-4479B35D6BAA}">
      <dgm:prSet/>
      <dgm:spPr/>
      <dgm:t>
        <a:bodyPr/>
        <a:lstStyle/>
        <a:p>
          <a:endParaRPr lang="es-PE"/>
        </a:p>
      </dgm:t>
    </dgm:pt>
    <dgm:pt modelId="{7FAA005E-C937-4F41-A46A-18BCDDF5E125}">
      <dgm:prSet phldrT="[Texto]"/>
      <dgm:spPr/>
      <dgm:t>
        <a:bodyPr/>
        <a:lstStyle/>
        <a:p>
          <a:r>
            <a:rPr lang="es-PE" dirty="0"/>
            <a:t>LA CONVENCIÓN DE LAS NACIONES UNIDAS CONTRA LA CORRUPCIÓN</a:t>
          </a:r>
        </a:p>
      </dgm:t>
    </dgm:pt>
    <dgm:pt modelId="{559361CE-9B56-402B-B44D-A276E80C7E60}" type="parTrans" cxnId="{CF72425E-8310-469C-AC55-99EFA7B1B617}">
      <dgm:prSet/>
      <dgm:spPr/>
      <dgm:t>
        <a:bodyPr/>
        <a:lstStyle/>
        <a:p>
          <a:endParaRPr lang="es-PE"/>
        </a:p>
      </dgm:t>
    </dgm:pt>
    <dgm:pt modelId="{A689D7D1-436E-4301-867C-1F0B8FF9E13B}" type="sibTrans" cxnId="{CF72425E-8310-469C-AC55-99EFA7B1B617}">
      <dgm:prSet/>
      <dgm:spPr/>
      <dgm:t>
        <a:bodyPr/>
        <a:lstStyle/>
        <a:p>
          <a:endParaRPr lang="es-PE"/>
        </a:p>
      </dgm:t>
    </dgm:pt>
    <dgm:pt modelId="{1FD8AA7A-3992-47B9-BFBF-C8F2AED5650D}">
      <dgm:prSet phldrT="[Texto]"/>
      <dgm:spPr/>
      <dgm:t>
        <a:bodyPr/>
        <a:lstStyle/>
        <a:p>
          <a:r>
            <a:rPr lang="es-PE" dirty="0"/>
            <a:t>LA CONVENCIÓN DE LA UNIÓN AFRICANA SOBRE LA PREVENCIÓN Y LA LUCHA CONTRA LA CORRUPCIÓN</a:t>
          </a:r>
        </a:p>
      </dgm:t>
    </dgm:pt>
    <dgm:pt modelId="{115DCBA8-7F10-4FA6-A5B2-3D2003484694}" type="parTrans" cxnId="{9875AE8F-BCB2-4D54-9120-9DDAB12BF946}">
      <dgm:prSet/>
      <dgm:spPr/>
      <dgm:t>
        <a:bodyPr/>
        <a:lstStyle/>
        <a:p>
          <a:endParaRPr lang="es-PE"/>
        </a:p>
      </dgm:t>
    </dgm:pt>
    <dgm:pt modelId="{EF8E815D-6F46-44C6-B9EF-63306ABF136A}" type="sibTrans" cxnId="{9875AE8F-BCB2-4D54-9120-9DDAB12BF946}">
      <dgm:prSet/>
      <dgm:spPr/>
      <dgm:t>
        <a:bodyPr/>
        <a:lstStyle/>
        <a:p>
          <a:endParaRPr lang="es-PE"/>
        </a:p>
      </dgm:t>
    </dgm:pt>
    <dgm:pt modelId="{521A8B31-7130-41FD-9DB6-E25747076413}" type="pres">
      <dgm:prSet presAssocID="{A9FC08C4-1F96-4081-A935-E0A1675CFB25}" presName="hierChild1" presStyleCnt="0">
        <dgm:presLayoutVars>
          <dgm:orgChart val="1"/>
          <dgm:chPref val="1"/>
          <dgm:dir/>
          <dgm:animOne val="branch"/>
          <dgm:animLvl val="lvl"/>
          <dgm:resizeHandles/>
        </dgm:presLayoutVars>
      </dgm:prSet>
      <dgm:spPr/>
    </dgm:pt>
    <dgm:pt modelId="{E662B080-6C7E-4FD1-8A2B-0A9A0692DE52}" type="pres">
      <dgm:prSet presAssocID="{F39E2DAB-F5FC-4CE3-BF6D-643699080D44}" presName="hierRoot1" presStyleCnt="0">
        <dgm:presLayoutVars>
          <dgm:hierBranch val="init"/>
        </dgm:presLayoutVars>
      </dgm:prSet>
      <dgm:spPr/>
    </dgm:pt>
    <dgm:pt modelId="{4C9F4C99-65CD-489E-A5E9-2417FC0B02FB}" type="pres">
      <dgm:prSet presAssocID="{F39E2DAB-F5FC-4CE3-BF6D-643699080D44}" presName="rootComposite1" presStyleCnt="0"/>
      <dgm:spPr/>
    </dgm:pt>
    <dgm:pt modelId="{0176ED0C-2427-440A-81E5-AF2E3235B176}" type="pres">
      <dgm:prSet presAssocID="{F39E2DAB-F5FC-4CE3-BF6D-643699080D44}" presName="rootText1" presStyleLbl="node0" presStyleIdx="0" presStyleCnt="1">
        <dgm:presLayoutVars>
          <dgm:chPref val="3"/>
        </dgm:presLayoutVars>
      </dgm:prSet>
      <dgm:spPr/>
    </dgm:pt>
    <dgm:pt modelId="{B1DFBB10-95E4-48C7-B33F-B4431A75DDA8}" type="pres">
      <dgm:prSet presAssocID="{F39E2DAB-F5FC-4CE3-BF6D-643699080D44}" presName="rootConnector1" presStyleLbl="node1" presStyleIdx="0" presStyleCnt="0"/>
      <dgm:spPr/>
    </dgm:pt>
    <dgm:pt modelId="{C5D6EFAF-2965-4E4D-A0D1-5C2587A6C7BB}" type="pres">
      <dgm:prSet presAssocID="{F39E2DAB-F5FC-4CE3-BF6D-643699080D44}" presName="hierChild2" presStyleCnt="0"/>
      <dgm:spPr/>
    </dgm:pt>
    <dgm:pt modelId="{984B0265-C530-45F2-8E65-9B66DEDFF449}" type="pres">
      <dgm:prSet presAssocID="{BC0C0D36-8768-4B15-9153-1383C34AFA39}" presName="Name37" presStyleLbl="parChTrans1D2" presStyleIdx="0" presStyleCnt="3"/>
      <dgm:spPr/>
    </dgm:pt>
    <dgm:pt modelId="{3AE115FF-0EA2-4F8E-8E86-3A0ADA817618}" type="pres">
      <dgm:prSet presAssocID="{44C85EED-36BC-46F2-B9A4-C9292C3A6B1D}" presName="hierRoot2" presStyleCnt="0">
        <dgm:presLayoutVars>
          <dgm:hierBranch val="init"/>
        </dgm:presLayoutVars>
      </dgm:prSet>
      <dgm:spPr/>
    </dgm:pt>
    <dgm:pt modelId="{66701481-9AB4-445B-B3F5-CA30158937C3}" type="pres">
      <dgm:prSet presAssocID="{44C85EED-36BC-46F2-B9A4-C9292C3A6B1D}" presName="rootComposite" presStyleCnt="0"/>
      <dgm:spPr/>
    </dgm:pt>
    <dgm:pt modelId="{34A9D682-496F-420E-BFF2-0EBDFBD7A656}" type="pres">
      <dgm:prSet presAssocID="{44C85EED-36BC-46F2-B9A4-C9292C3A6B1D}" presName="rootText" presStyleLbl="node2" presStyleIdx="0" presStyleCnt="3">
        <dgm:presLayoutVars>
          <dgm:chPref val="3"/>
        </dgm:presLayoutVars>
      </dgm:prSet>
      <dgm:spPr/>
    </dgm:pt>
    <dgm:pt modelId="{DDFF40AC-3D13-4E20-85EB-A3A1E110F49B}" type="pres">
      <dgm:prSet presAssocID="{44C85EED-36BC-46F2-B9A4-C9292C3A6B1D}" presName="rootConnector" presStyleLbl="node2" presStyleIdx="0" presStyleCnt="3"/>
      <dgm:spPr/>
    </dgm:pt>
    <dgm:pt modelId="{6580CCC1-2D2C-427E-B64D-71C91305D002}" type="pres">
      <dgm:prSet presAssocID="{44C85EED-36BC-46F2-B9A4-C9292C3A6B1D}" presName="hierChild4" presStyleCnt="0"/>
      <dgm:spPr/>
    </dgm:pt>
    <dgm:pt modelId="{FDF19334-DF98-4713-A0EC-27460765773F}" type="pres">
      <dgm:prSet presAssocID="{44C85EED-36BC-46F2-B9A4-C9292C3A6B1D}" presName="hierChild5" presStyleCnt="0"/>
      <dgm:spPr/>
    </dgm:pt>
    <dgm:pt modelId="{7947FFB6-892A-4FC6-B018-3726D24EB911}" type="pres">
      <dgm:prSet presAssocID="{559361CE-9B56-402B-B44D-A276E80C7E60}" presName="Name37" presStyleLbl="parChTrans1D2" presStyleIdx="1" presStyleCnt="3"/>
      <dgm:spPr/>
    </dgm:pt>
    <dgm:pt modelId="{9091F92C-0817-4508-AA80-AFC947368893}" type="pres">
      <dgm:prSet presAssocID="{7FAA005E-C937-4F41-A46A-18BCDDF5E125}" presName="hierRoot2" presStyleCnt="0">
        <dgm:presLayoutVars>
          <dgm:hierBranch val="init"/>
        </dgm:presLayoutVars>
      </dgm:prSet>
      <dgm:spPr/>
    </dgm:pt>
    <dgm:pt modelId="{FF00ADDF-8328-4C44-BC6A-5C218C068A27}" type="pres">
      <dgm:prSet presAssocID="{7FAA005E-C937-4F41-A46A-18BCDDF5E125}" presName="rootComposite" presStyleCnt="0"/>
      <dgm:spPr/>
    </dgm:pt>
    <dgm:pt modelId="{583B0F91-BD42-4F3D-BCDC-FCCC89FC71C1}" type="pres">
      <dgm:prSet presAssocID="{7FAA005E-C937-4F41-A46A-18BCDDF5E125}" presName="rootText" presStyleLbl="node2" presStyleIdx="1" presStyleCnt="3">
        <dgm:presLayoutVars>
          <dgm:chPref val="3"/>
        </dgm:presLayoutVars>
      </dgm:prSet>
      <dgm:spPr/>
    </dgm:pt>
    <dgm:pt modelId="{70BFAA70-6244-46C5-8B4D-A3A91C65BF97}" type="pres">
      <dgm:prSet presAssocID="{7FAA005E-C937-4F41-A46A-18BCDDF5E125}" presName="rootConnector" presStyleLbl="node2" presStyleIdx="1" presStyleCnt="3"/>
      <dgm:spPr/>
    </dgm:pt>
    <dgm:pt modelId="{32221610-9875-4A92-9B8F-3A34FBF8E54D}" type="pres">
      <dgm:prSet presAssocID="{7FAA005E-C937-4F41-A46A-18BCDDF5E125}" presName="hierChild4" presStyleCnt="0"/>
      <dgm:spPr/>
    </dgm:pt>
    <dgm:pt modelId="{3E6B352C-E056-4FF4-9B0E-CB1A127BC0FE}" type="pres">
      <dgm:prSet presAssocID="{7FAA005E-C937-4F41-A46A-18BCDDF5E125}" presName="hierChild5" presStyleCnt="0"/>
      <dgm:spPr/>
    </dgm:pt>
    <dgm:pt modelId="{E17A8B93-DB40-4096-9DCB-EE9C0412B576}" type="pres">
      <dgm:prSet presAssocID="{115DCBA8-7F10-4FA6-A5B2-3D2003484694}" presName="Name37" presStyleLbl="parChTrans1D2" presStyleIdx="2" presStyleCnt="3"/>
      <dgm:spPr/>
    </dgm:pt>
    <dgm:pt modelId="{9961B267-540F-4AA1-9F8F-BF662F9E0D71}" type="pres">
      <dgm:prSet presAssocID="{1FD8AA7A-3992-47B9-BFBF-C8F2AED5650D}" presName="hierRoot2" presStyleCnt="0">
        <dgm:presLayoutVars>
          <dgm:hierBranch val="init"/>
        </dgm:presLayoutVars>
      </dgm:prSet>
      <dgm:spPr/>
    </dgm:pt>
    <dgm:pt modelId="{857DF74F-0C14-4A20-93CB-8461CAA48304}" type="pres">
      <dgm:prSet presAssocID="{1FD8AA7A-3992-47B9-BFBF-C8F2AED5650D}" presName="rootComposite" presStyleCnt="0"/>
      <dgm:spPr/>
    </dgm:pt>
    <dgm:pt modelId="{2637E543-20F5-4742-9B51-512353DD350B}" type="pres">
      <dgm:prSet presAssocID="{1FD8AA7A-3992-47B9-BFBF-C8F2AED5650D}" presName="rootText" presStyleLbl="node2" presStyleIdx="2" presStyleCnt="3">
        <dgm:presLayoutVars>
          <dgm:chPref val="3"/>
        </dgm:presLayoutVars>
      </dgm:prSet>
      <dgm:spPr/>
    </dgm:pt>
    <dgm:pt modelId="{F37F936C-7769-4327-A1BD-F2AE16830475}" type="pres">
      <dgm:prSet presAssocID="{1FD8AA7A-3992-47B9-BFBF-C8F2AED5650D}" presName="rootConnector" presStyleLbl="node2" presStyleIdx="2" presStyleCnt="3"/>
      <dgm:spPr/>
    </dgm:pt>
    <dgm:pt modelId="{CB42032F-83B4-4643-A439-C72274D9522B}" type="pres">
      <dgm:prSet presAssocID="{1FD8AA7A-3992-47B9-BFBF-C8F2AED5650D}" presName="hierChild4" presStyleCnt="0"/>
      <dgm:spPr/>
    </dgm:pt>
    <dgm:pt modelId="{CEAD905A-72F9-49FD-AA43-F42C563C823E}" type="pres">
      <dgm:prSet presAssocID="{1FD8AA7A-3992-47B9-BFBF-C8F2AED5650D}" presName="hierChild5" presStyleCnt="0"/>
      <dgm:spPr/>
    </dgm:pt>
    <dgm:pt modelId="{F9C294E4-7262-4BE4-A92F-0519C4FCC22D}" type="pres">
      <dgm:prSet presAssocID="{F39E2DAB-F5FC-4CE3-BF6D-643699080D44}" presName="hierChild3" presStyleCnt="0"/>
      <dgm:spPr/>
    </dgm:pt>
  </dgm:ptLst>
  <dgm:cxnLst>
    <dgm:cxn modelId="{CAB54E0E-951D-4D47-AAA0-6ED5CF495714}" type="presOf" srcId="{7FAA005E-C937-4F41-A46A-18BCDDF5E125}" destId="{583B0F91-BD42-4F3D-BCDC-FCCC89FC71C1}" srcOrd="0" destOrd="0" presId="urn:microsoft.com/office/officeart/2005/8/layout/orgChart1"/>
    <dgm:cxn modelId="{5F0AD610-1A87-462C-BD48-4479B35D6BAA}" srcId="{F39E2DAB-F5FC-4CE3-BF6D-643699080D44}" destId="{44C85EED-36BC-46F2-B9A4-C9292C3A6B1D}" srcOrd="0" destOrd="0" parTransId="{BC0C0D36-8768-4B15-9153-1383C34AFA39}" sibTransId="{A7C8D7D2-CC84-470B-B736-2ECBA8267DF4}"/>
    <dgm:cxn modelId="{E6A10217-E3F3-4F63-9D1C-64ACFA028EB2}" type="presOf" srcId="{7FAA005E-C937-4F41-A46A-18BCDDF5E125}" destId="{70BFAA70-6244-46C5-8B4D-A3A91C65BF97}" srcOrd="1" destOrd="0" presId="urn:microsoft.com/office/officeart/2005/8/layout/orgChart1"/>
    <dgm:cxn modelId="{CF72425E-8310-469C-AC55-99EFA7B1B617}" srcId="{F39E2DAB-F5FC-4CE3-BF6D-643699080D44}" destId="{7FAA005E-C937-4F41-A46A-18BCDDF5E125}" srcOrd="1" destOrd="0" parTransId="{559361CE-9B56-402B-B44D-A276E80C7E60}" sibTransId="{A689D7D1-436E-4301-867C-1F0B8FF9E13B}"/>
    <dgm:cxn modelId="{060EBF5F-A11B-4305-BD78-C4B6F393CAF4}" type="presOf" srcId="{115DCBA8-7F10-4FA6-A5B2-3D2003484694}" destId="{E17A8B93-DB40-4096-9DCB-EE9C0412B576}" srcOrd="0" destOrd="0" presId="urn:microsoft.com/office/officeart/2005/8/layout/orgChart1"/>
    <dgm:cxn modelId="{229B7265-7F07-43B2-B4F1-FDF9A2ED8F2B}" srcId="{A9FC08C4-1F96-4081-A935-E0A1675CFB25}" destId="{F39E2DAB-F5FC-4CE3-BF6D-643699080D44}" srcOrd="0" destOrd="0" parTransId="{DCB91F75-BD4C-4FA0-89C9-A9C8208892FE}" sibTransId="{E11EF616-0EBA-47AB-BCCE-1FD2811B395C}"/>
    <dgm:cxn modelId="{08B2D859-5FAF-4526-9934-D8443BD5206E}" type="presOf" srcId="{F39E2DAB-F5FC-4CE3-BF6D-643699080D44}" destId="{B1DFBB10-95E4-48C7-B33F-B4431A75DDA8}" srcOrd="1" destOrd="0" presId="urn:microsoft.com/office/officeart/2005/8/layout/orgChart1"/>
    <dgm:cxn modelId="{B33F598D-B821-4761-8F20-1B23AFF02ED9}" type="presOf" srcId="{BC0C0D36-8768-4B15-9153-1383C34AFA39}" destId="{984B0265-C530-45F2-8E65-9B66DEDFF449}" srcOrd="0" destOrd="0" presId="urn:microsoft.com/office/officeart/2005/8/layout/orgChart1"/>
    <dgm:cxn modelId="{9875AE8F-BCB2-4D54-9120-9DDAB12BF946}" srcId="{F39E2DAB-F5FC-4CE3-BF6D-643699080D44}" destId="{1FD8AA7A-3992-47B9-BFBF-C8F2AED5650D}" srcOrd="2" destOrd="0" parTransId="{115DCBA8-7F10-4FA6-A5B2-3D2003484694}" sibTransId="{EF8E815D-6F46-44C6-B9EF-63306ABF136A}"/>
    <dgm:cxn modelId="{792BC3A2-99ED-43D6-B3BF-9CCC5CCA0AE0}" type="presOf" srcId="{F39E2DAB-F5FC-4CE3-BF6D-643699080D44}" destId="{0176ED0C-2427-440A-81E5-AF2E3235B176}" srcOrd="0" destOrd="0" presId="urn:microsoft.com/office/officeart/2005/8/layout/orgChart1"/>
    <dgm:cxn modelId="{E61542D7-AF97-4C11-AC95-46241E4C99B4}" type="presOf" srcId="{44C85EED-36BC-46F2-B9A4-C9292C3A6B1D}" destId="{DDFF40AC-3D13-4E20-85EB-A3A1E110F49B}" srcOrd="1" destOrd="0" presId="urn:microsoft.com/office/officeart/2005/8/layout/orgChart1"/>
    <dgm:cxn modelId="{B61FC2D7-E7E8-4892-92CE-84B0DADCBAD6}" type="presOf" srcId="{1FD8AA7A-3992-47B9-BFBF-C8F2AED5650D}" destId="{F37F936C-7769-4327-A1BD-F2AE16830475}" srcOrd="1" destOrd="0" presId="urn:microsoft.com/office/officeart/2005/8/layout/orgChart1"/>
    <dgm:cxn modelId="{FA112CDF-D28F-4344-A158-8E93B603429D}" type="presOf" srcId="{A9FC08C4-1F96-4081-A935-E0A1675CFB25}" destId="{521A8B31-7130-41FD-9DB6-E25747076413}" srcOrd="0" destOrd="0" presId="urn:microsoft.com/office/officeart/2005/8/layout/orgChart1"/>
    <dgm:cxn modelId="{ED857AE5-80F9-4543-98EF-9BC59C2F804E}" type="presOf" srcId="{1FD8AA7A-3992-47B9-BFBF-C8F2AED5650D}" destId="{2637E543-20F5-4742-9B51-512353DD350B}" srcOrd="0" destOrd="0" presId="urn:microsoft.com/office/officeart/2005/8/layout/orgChart1"/>
    <dgm:cxn modelId="{67EA07EB-6791-4582-8573-41088577FC76}" type="presOf" srcId="{44C85EED-36BC-46F2-B9A4-C9292C3A6B1D}" destId="{34A9D682-496F-420E-BFF2-0EBDFBD7A656}" srcOrd="0" destOrd="0" presId="urn:microsoft.com/office/officeart/2005/8/layout/orgChart1"/>
    <dgm:cxn modelId="{4E1080FE-5D03-4B7A-BE21-FC64E6C2258C}" type="presOf" srcId="{559361CE-9B56-402B-B44D-A276E80C7E60}" destId="{7947FFB6-892A-4FC6-B018-3726D24EB911}" srcOrd="0" destOrd="0" presId="urn:microsoft.com/office/officeart/2005/8/layout/orgChart1"/>
    <dgm:cxn modelId="{DC8378BE-3DF7-4054-8D59-AC172AAB0913}" type="presParOf" srcId="{521A8B31-7130-41FD-9DB6-E25747076413}" destId="{E662B080-6C7E-4FD1-8A2B-0A9A0692DE52}" srcOrd="0" destOrd="0" presId="urn:microsoft.com/office/officeart/2005/8/layout/orgChart1"/>
    <dgm:cxn modelId="{F1D12492-B670-4BEE-A438-F1EAB75A3423}" type="presParOf" srcId="{E662B080-6C7E-4FD1-8A2B-0A9A0692DE52}" destId="{4C9F4C99-65CD-489E-A5E9-2417FC0B02FB}" srcOrd="0" destOrd="0" presId="urn:microsoft.com/office/officeart/2005/8/layout/orgChart1"/>
    <dgm:cxn modelId="{7A522C0A-6BBD-4DE6-BAF7-634365652940}" type="presParOf" srcId="{4C9F4C99-65CD-489E-A5E9-2417FC0B02FB}" destId="{0176ED0C-2427-440A-81E5-AF2E3235B176}" srcOrd="0" destOrd="0" presId="urn:microsoft.com/office/officeart/2005/8/layout/orgChart1"/>
    <dgm:cxn modelId="{AF28EC16-88B2-4803-B049-5340F763572B}" type="presParOf" srcId="{4C9F4C99-65CD-489E-A5E9-2417FC0B02FB}" destId="{B1DFBB10-95E4-48C7-B33F-B4431A75DDA8}" srcOrd="1" destOrd="0" presId="urn:microsoft.com/office/officeart/2005/8/layout/orgChart1"/>
    <dgm:cxn modelId="{487531F3-A59A-405D-8A7A-6F2715508585}" type="presParOf" srcId="{E662B080-6C7E-4FD1-8A2B-0A9A0692DE52}" destId="{C5D6EFAF-2965-4E4D-A0D1-5C2587A6C7BB}" srcOrd="1" destOrd="0" presId="urn:microsoft.com/office/officeart/2005/8/layout/orgChart1"/>
    <dgm:cxn modelId="{ED612864-05A2-4B1D-B85E-BF0873902254}" type="presParOf" srcId="{C5D6EFAF-2965-4E4D-A0D1-5C2587A6C7BB}" destId="{984B0265-C530-45F2-8E65-9B66DEDFF449}" srcOrd="0" destOrd="0" presId="urn:microsoft.com/office/officeart/2005/8/layout/orgChart1"/>
    <dgm:cxn modelId="{C9594660-2871-441E-A084-2B0F2558D67B}" type="presParOf" srcId="{C5D6EFAF-2965-4E4D-A0D1-5C2587A6C7BB}" destId="{3AE115FF-0EA2-4F8E-8E86-3A0ADA817618}" srcOrd="1" destOrd="0" presId="urn:microsoft.com/office/officeart/2005/8/layout/orgChart1"/>
    <dgm:cxn modelId="{A8107734-3663-47B2-B97A-C4CA694B9452}" type="presParOf" srcId="{3AE115FF-0EA2-4F8E-8E86-3A0ADA817618}" destId="{66701481-9AB4-445B-B3F5-CA30158937C3}" srcOrd="0" destOrd="0" presId="urn:microsoft.com/office/officeart/2005/8/layout/orgChart1"/>
    <dgm:cxn modelId="{6D25B799-5263-4553-AFB6-24B0C2833E3F}" type="presParOf" srcId="{66701481-9AB4-445B-B3F5-CA30158937C3}" destId="{34A9D682-496F-420E-BFF2-0EBDFBD7A656}" srcOrd="0" destOrd="0" presId="urn:microsoft.com/office/officeart/2005/8/layout/orgChart1"/>
    <dgm:cxn modelId="{E862F56B-2DC3-45E8-8763-D3268DEE1B1D}" type="presParOf" srcId="{66701481-9AB4-445B-B3F5-CA30158937C3}" destId="{DDFF40AC-3D13-4E20-85EB-A3A1E110F49B}" srcOrd="1" destOrd="0" presId="urn:microsoft.com/office/officeart/2005/8/layout/orgChart1"/>
    <dgm:cxn modelId="{112F36F7-975C-4099-B794-A62281B5E5AA}" type="presParOf" srcId="{3AE115FF-0EA2-4F8E-8E86-3A0ADA817618}" destId="{6580CCC1-2D2C-427E-B64D-71C91305D002}" srcOrd="1" destOrd="0" presId="urn:microsoft.com/office/officeart/2005/8/layout/orgChart1"/>
    <dgm:cxn modelId="{AD7E34EC-789E-416D-8C7B-F1BB48AF334E}" type="presParOf" srcId="{3AE115FF-0EA2-4F8E-8E86-3A0ADA817618}" destId="{FDF19334-DF98-4713-A0EC-27460765773F}" srcOrd="2" destOrd="0" presId="urn:microsoft.com/office/officeart/2005/8/layout/orgChart1"/>
    <dgm:cxn modelId="{53B98E94-43F0-4B2F-A756-00393C350275}" type="presParOf" srcId="{C5D6EFAF-2965-4E4D-A0D1-5C2587A6C7BB}" destId="{7947FFB6-892A-4FC6-B018-3726D24EB911}" srcOrd="2" destOrd="0" presId="urn:microsoft.com/office/officeart/2005/8/layout/orgChart1"/>
    <dgm:cxn modelId="{B4BAB9FD-4272-4282-8B86-40FAD3444038}" type="presParOf" srcId="{C5D6EFAF-2965-4E4D-A0D1-5C2587A6C7BB}" destId="{9091F92C-0817-4508-AA80-AFC947368893}" srcOrd="3" destOrd="0" presId="urn:microsoft.com/office/officeart/2005/8/layout/orgChart1"/>
    <dgm:cxn modelId="{783CA46C-0866-4A64-AB30-5531C97AB042}" type="presParOf" srcId="{9091F92C-0817-4508-AA80-AFC947368893}" destId="{FF00ADDF-8328-4C44-BC6A-5C218C068A27}" srcOrd="0" destOrd="0" presId="urn:microsoft.com/office/officeart/2005/8/layout/orgChart1"/>
    <dgm:cxn modelId="{CC6F5D80-8BC7-415A-A1C4-4EFF741D7CED}" type="presParOf" srcId="{FF00ADDF-8328-4C44-BC6A-5C218C068A27}" destId="{583B0F91-BD42-4F3D-BCDC-FCCC89FC71C1}" srcOrd="0" destOrd="0" presId="urn:microsoft.com/office/officeart/2005/8/layout/orgChart1"/>
    <dgm:cxn modelId="{A645042E-938F-491D-B172-A42F9DAE297F}" type="presParOf" srcId="{FF00ADDF-8328-4C44-BC6A-5C218C068A27}" destId="{70BFAA70-6244-46C5-8B4D-A3A91C65BF97}" srcOrd="1" destOrd="0" presId="urn:microsoft.com/office/officeart/2005/8/layout/orgChart1"/>
    <dgm:cxn modelId="{484A7303-0D6B-4D17-A6D7-428EA4C0A7B3}" type="presParOf" srcId="{9091F92C-0817-4508-AA80-AFC947368893}" destId="{32221610-9875-4A92-9B8F-3A34FBF8E54D}" srcOrd="1" destOrd="0" presId="urn:microsoft.com/office/officeart/2005/8/layout/orgChart1"/>
    <dgm:cxn modelId="{E84D90D7-4366-47A1-89E3-DFB71036C5B8}" type="presParOf" srcId="{9091F92C-0817-4508-AA80-AFC947368893}" destId="{3E6B352C-E056-4FF4-9B0E-CB1A127BC0FE}" srcOrd="2" destOrd="0" presId="urn:microsoft.com/office/officeart/2005/8/layout/orgChart1"/>
    <dgm:cxn modelId="{1CB97AB0-DEC9-4E07-950F-0753E27E6E97}" type="presParOf" srcId="{C5D6EFAF-2965-4E4D-A0D1-5C2587A6C7BB}" destId="{E17A8B93-DB40-4096-9DCB-EE9C0412B576}" srcOrd="4" destOrd="0" presId="urn:microsoft.com/office/officeart/2005/8/layout/orgChart1"/>
    <dgm:cxn modelId="{A3212363-4895-460A-A4CA-804A197CF6CB}" type="presParOf" srcId="{C5D6EFAF-2965-4E4D-A0D1-5C2587A6C7BB}" destId="{9961B267-540F-4AA1-9F8F-BF662F9E0D71}" srcOrd="5" destOrd="0" presId="urn:microsoft.com/office/officeart/2005/8/layout/orgChart1"/>
    <dgm:cxn modelId="{34FC8038-904C-44D0-96F4-C561274D1A95}" type="presParOf" srcId="{9961B267-540F-4AA1-9F8F-BF662F9E0D71}" destId="{857DF74F-0C14-4A20-93CB-8461CAA48304}" srcOrd="0" destOrd="0" presId="urn:microsoft.com/office/officeart/2005/8/layout/orgChart1"/>
    <dgm:cxn modelId="{E7E5F4FC-3CB3-43BF-AFA1-9A53E1C3F62D}" type="presParOf" srcId="{857DF74F-0C14-4A20-93CB-8461CAA48304}" destId="{2637E543-20F5-4742-9B51-512353DD350B}" srcOrd="0" destOrd="0" presId="urn:microsoft.com/office/officeart/2005/8/layout/orgChart1"/>
    <dgm:cxn modelId="{ED9CEA5E-D7AA-458C-A067-98A005CEEAEA}" type="presParOf" srcId="{857DF74F-0C14-4A20-93CB-8461CAA48304}" destId="{F37F936C-7769-4327-A1BD-F2AE16830475}" srcOrd="1" destOrd="0" presId="urn:microsoft.com/office/officeart/2005/8/layout/orgChart1"/>
    <dgm:cxn modelId="{4479EC10-2282-4D41-B03C-9A40F90FBD08}" type="presParOf" srcId="{9961B267-540F-4AA1-9F8F-BF662F9E0D71}" destId="{CB42032F-83B4-4643-A439-C72274D9522B}" srcOrd="1" destOrd="0" presId="urn:microsoft.com/office/officeart/2005/8/layout/orgChart1"/>
    <dgm:cxn modelId="{81674C86-5A4B-4C67-B4C6-39732F6BA481}" type="presParOf" srcId="{9961B267-540F-4AA1-9F8F-BF662F9E0D71}" destId="{CEAD905A-72F9-49FD-AA43-F42C563C823E}" srcOrd="2" destOrd="0" presId="urn:microsoft.com/office/officeart/2005/8/layout/orgChart1"/>
    <dgm:cxn modelId="{4B0B1B00-51EE-4C9D-96BA-B99D2C349086}" type="presParOf" srcId="{E662B080-6C7E-4FD1-8A2B-0A9A0692DE52}" destId="{F9C294E4-7262-4BE4-A92F-0519C4FCC22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F8BB06-DEC3-469A-B89A-C38B24BA4B2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PE"/>
        </a:p>
      </dgm:t>
    </dgm:pt>
    <dgm:pt modelId="{C2E8ECEC-CAF6-4CEB-A583-8C06961F7F78}">
      <dgm:prSet phldrT="[Texto]"/>
      <dgm:spPr/>
      <dgm:t>
        <a:bodyPr/>
        <a:lstStyle/>
        <a:p>
          <a:r>
            <a:rPr lang="es-PE" dirty="0"/>
            <a:t>1</a:t>
          </a:r>
        </a:p>
      </dgm:t>
    </dgm:pt>
    <dgm:pt modelId="{5AF60CE8-37D1-4F39-B582-D27B717E144A}" type="parTrans" cxnId="{E90AF50B-E9E4-42EC-9E93-4DACA5A1551A}">
      <dgm:prSet/>
      <dgm:spPr/>
      <dgm:t>
        <a:bodyPr/>
        <a:lstStyle/>
        <a:p>
          <a:endParaRPr lang="es-PE"/>
        </a:p>
      </dgm:t>
    </dgm:pt>
    <dgm:pt modelId="{9FC3B261-5522-4154-A087-7010B9ABDEA2}" type="sibTrans" cxnId="{E90AF50B-E9E4-42EC-9E93-4DACA5A1551A}">
      <dgm:prSet/>
      <dgm:spPr/>
      <dgm:t>
        <a:bodyPr/>
        <a:lstStyle/>
        <a:p>
          <a:endParaRPr lang="es-PE"/>
        </a:p>
      </dgm:t>
    </dgm:pt>
    <dgm:pt modelId="{A3E764C2-21CD-4852-965A-4E766727531B}">
      <dgm:prSet phldrT="[Texto]"/>
      <dgm:spPr/>
      <dgm:t>
        <a:bodyPr/>
        <a:lstStyle/>
        <a:p>
          <a:r>
            <a:rPr lang="es-PE" dirty="0"/>
            <a:t>El traficante de influencias (sujeto activo)</a:t>
          </a:r>
        </a:p>
      </dgm:t>
    </dgm:pt>
    <dgm:pt modelId="{36D7EF18-741F-4A6A-AFC2-CD441D8E75FA}" type="parTrans" cxnId="{0D3E6E7F-DE24-4E0C-98D7-8EE98AD3AD0A}">
      <dgm:prSet/>
      <dgm:spPr/>
      <dgm:t>
        <a:bodyPr/>
        <a:lstStyle/>
        <a:p>
          <a:endParaRPr lang="es-PE"/>
        </a:p>
      </dgm:t>
    </dgm:pt>
    <dgm:pt modelId="{86EBD0A3-0E03-4F3B-A07A-3F8138E1B039}" type="sibTrans" cxnId="{0D3E6E7F-DE24-4E0C-98D7-8EE98AD3AD0A}">
      <dgm:prSet/>
      <dgm:spPr/>
      <dgm:t>
        <a:bodyPr/>
        <a:lstStyle/>
        <a:p>
          <a:endParaRPr lang="es-PE"/>
        </a:p>
      </dgm:t>
    </dgm:pt>
    <dgm:pt modelId="{ED5FB4D7-76DA-4F3F-A08D-E48CDC32044D}">
      <dgm:prSet phldrT="[Texto]"/>
      <dgm:spPr/>
      <dgm:t>
        <a:bodyPr/>
        <a:lstStyle/>
        <a:p>
          <a:r>
            <a:rPr lang="es-PE" dirty="0"/>
            <a:t>2</a:t>
          </a:r>
        </a:p>
      </dgm:t>
    </dgm:pt>
    <dgm:pt modelId="{7841A243-E717-4838-A551-4D5547D4A9D7}" type="parTrans" cxnId="{211A29B4-19C7-4477-BB21-874A6A526A65}">
      <dgm:prSet/>
      <dgm:spPr/>
      <dgm:t>
        <a:bodyPr/>
        <a:lstStyle/>
        <a:p>
          <a:endParaRPr lang="es-PE"/>
        </a:p>
      </dgm:t>
    </dgm:pt>
    <dgm:pt modelId="{ECA449B4-EEE2-4052-A08D-5252AD374E7C}" type="sibTrans" cxnId="{211A29B4-19C7-4477-BB21-874A6A526A65}">
      <dgm:prSet/>
      <dgm:spPr/>
      <dgm:t>
        <a:bodyPr/>
        <a:lstStyle/>
        <a:p>
          <a:endParaRPr lang="es-PE"/>
        </a:p>
      </dgm:t>
    </dgm:pt>
    <dgm:pt modelId="{66CA805D-6AF7-4721-A1D2-F5845C03D734}">
      <dgm:prSet phldrT="[Texto]"/>
      <dgm:spPr/>
      <dgm:t>
        <a:bodyPr/>
        <a:lstStyle/>
        <a:p>
          <a:r>
            <a:rPr lang="es-PE" dirty="0"/>
            <a:t>Estado</a:t>
          </a:r>
        </a:p>
      </dgm:t>
    </dgm:pt>
    <dgm:pt modelId="{D9DA81CE-85B0-4C18-AB33-71FD90883059}" type="parTrans" cxnId="{6225A11F-BC01-48A2-BFC3-62C7CDE5B962}">
      <dgm:prSet/>
      <dgm:spPr/>
      <dgm:t>
        <a:bodyPr/>
        <a:lstStyle/>
        <a:p>
          <a:endParaRPr lang="es-PE"/>
        </a:p>
      </dgm:t>
    </dgm:pt>
    <dgm:pt modelId="{A6DF2B18-00DE-483D-9C6A-4474072C2BEF}" type="sibTrans" cxnId="{6225A11F-BC01-48A2-BFC3-62C7CDE5B962}">
      <dgm:prSet/>
      <dgm:spPr/>
      <dgm:t>
        <a:bodyPr/>
        <a:lstStyle/>
        <a:p>
          <a:endParaRPr lang="es-PE"/>
        </a:p>
      </dgm:t>
    </dgm:pt>
    <dgm:pt modelId="{76FF51F7-931B-41B8-901A-6A90C4A81CA1}">
      <dgm:prSet phldrT="[Texto]"/>
      <dgm:spPr/>
      <dgm:t>
        <a:bodyPr/>
        <a:lstStyle/>
        <a:p>
          <a:r>
            <a:rPr lang="es-PE" dirty="0"/>
            <a:t>3</a:t>
          </a:r>
        </a:p>
      </dgm:t>
    </dgm:pt>
    <dgm:pt modelId="{08FCA659-8408-4929-8B80-D5B1A369C9FC}" type="parTrans" cxnId="{F79F5227-C87E-48EB-9F93-AEDFBCD94B2E}">
      <dgm:prSet/>
      <dgm:spPr/>
      <dgm:t>
        <a:bodyPr/>
        <a:lstStyle/>
        <a:p>
          <a:endParaRPr lang="es-PE"/>
        </a:p>
      </dgm:t>
    </dgm:pt>
    <dgm:pt modelId="{E911902C-1110-43F7-BFB8-32E698719E1B}" type="sibTrans" cxnId="{F79F5227-C87E-48EB-9F93-AEDFBCD94B2E}">
      <dgm:prSet/>
      <dgm:spPr/>
      <dgm:t>
        <a:bodyPr/>
        <a:lstStyle/>
        <a:p>
          <a:endParaRPr lang="es-PE"/>
        </a:p>
      </dgm:t>
    </dgm:pt>
    <dgm:pt modelId="{777BECFA-6340-46A4-906F-8F201C518DAE}">
      <dgm:prSet phldrT="[Texto]"/>
      <dgm:spPr/>
      <dgm:t>
        <a:bodyPr/>
        <a:lstStyle/>
        <a:p>
          <a:r>
            <a:rPr lang="es-PE" dirty="0"/>
            <a:t>La invocación de influencias del sujeto activo.</a:t>
          </a:r>
        </a:p>
      </dgm:t>
    </dgm:pt>
    <dgm:pt modelId="{CA62AEFA-4762-45AE-B574-5CF50442F66A}" type="parTrans" cxnId="{B856AA6F-6AED-4895-8721-3E21DA1044BD}">
      <dgm:prSet/>
      <dgm:spPr/>
      <dgm:t>
        <a:bodyPr/>
        <a:lstStyle/>
        <a:p>
          <a:endParaRPr lang="es-PE"/>
        </a:p>
      </dgm:t>
    </dgm:pt>
    <dgm:pt modelId="{06B6CC43-52CD-4D58-AD9C-E4FBE127A063}" type="sibTrans" cxnId="{B856AA6F-6AED-4895-8721-3E21DA1044BD}">
      <dgm:prSet/>
      <dgm:spPr/>
      <dgm:t>
        <a:bodyPr/>
        <a:lstStyle/>
        <a:p>
          <a:endParaRPr lang="es-PE"/>
        </a:p>
      </dgm:t>
    </dgm:pt>
    <dgm:pt modelId="{CC91BF99-3C68-40A7-B152-7E0C00CE39E8}" type="pres">
      <dgm:prSet presAssocID="{7CF8BB06-DEC3-469A-B89A-C38B24BA4B24}" presName="Name0" presStyleCnt="0">
        <dgm:presLayoutVars>
          <dgm:dir/>
          <dgm:animLvl val="lvl"/>
          <dgm:resizeHandles val="exact"/>
        </dgm:presLayoutVars>
      </dgm:prSet>
      <dgm:spPr/>
    </dgm:pt>
    <dgm:pt modelId="{30148980-FBA4-4181-BA07-7906914D6EEE}" type="pres">
      <dgm:prSet presAssocID="{C2E8ECEC-CAF6-4CEB-A583-8C06961F7F78}" presName="linNode" presStyleCnt="0"/>
      <dgm:spPr/>
    </dgm:pt>
    <dgm:pt modelId="{26E433EC-4218-4E9D-8C52-CC94BBB89592}" type="pres">
      <dgm:prSet presAssocID="{C2E8ECEC-CAF6-4CEB-A583-8C06961F7F78}" presName="parentText" presStyleLbl="node1" presStyleIdx="0" presStyleCnt="3" custScaleX="36808">
        <dgm:presLayoutVars>
          <dgm:chMax val="1"/>
          <dgm:bulletEnabled val="1"/>
        </dgm:presLayoutVars>
      </dgm:prSet>
      <dgm:spPr/>
    </dgm:pt>
    <dgm:pt modelId="{A20A52E0-9E06-44DB-97E2-C387963BA126}" type="pres">
      <dgm:prSet presAssocID="{C2E8ECEC-CAF6-4CEB-A583-8C06961F7F78}" presName="descendantText" presStyleLbl="alignAccFollowNode1" presStyleIdx="0" presStyleCnt="3" custScaleX="135541">
        <dgm:presLayoutVars>
          <dgm:bulletEnabled val="1"/>
        </dgm:presLayoutVars>
      </dgm:prSet>
      <dgm:spPr/>
    </dgm:pt>
    <dgm:pt modelId="{8EE4278B-400D-4F51-BD12-59C1DC3C9FFC}" type="pres">
      <dgm:prSet presAssocID="{9FC3B261-5522-4154-A087-7010B9ABDEA2}" presName="sp" presStyleCnt="0"/>
      <dgm:spPr/>
    </dgm:pt>
    <dgm:pt modelId="{09E29B42-90B4-45AA-A37C-3878853F6538}" type="pres">
      <dgm:prSet presAssocID="{ED5FB4D7-76DA-4F3F-A08D-E48CDC32044D}" presName="linNode" presStyleCnt="0"/>
      <dgm:spPr/>
    </dgm:pt>
    <dgm:pt modelId="{27FCEBF1-497B-46A1-8054-B8633F30DF70}" type="pres">
      <dgm:prSet presAssocID="{ED5FB4D7-76DA-4F3F-A08D-E48CDC32044D}" presName="parentText" presStyleLbl="node1" presStyleIdx="1" presStyleCnt="3" custScaleX="37950">
        <dgm:presLayoutVars>
          <dgm:chMax val="1"/>
          <dgm:bulletEnabled val="1"/>
        </dgm:presLayoutVars>
      </dgm:prSet>
      <dgm:spPr/>
    </dgm:pt>
    <dgm:pt modelId="{B426A20E-3ACC-448C-9674-4C66CD02440F}" type="pres">
      <dgm:prSet presAssocID="{ED5FB4D7-76DA-4F3F-A08D-E48CDC32044D}" presName="descendantText" presStyleLbl="alignAccFollowNode1" presStyleIdx="1" presStyleCnt="3" custScaleX="136064" custLinFactNeighborX="-857" custLinFactNeighborY="-188">
        <dgm:presLayoutVars>
          <dgm:bulletEnabled val="1"/>
        </dgm:presLayoutVars>
      </dgm:prSet>
      <dgm:spPr/>
    </dgm:pt>
    <dgm:pt modelId="{45C5E285-100C-4894-A675-030149921D54}" type="pres">
      <dgm:prSet presAssocID="{ECA449B4-EEE2-4052-A08D-5252AD374E7C}" presName="sp" presStyleCnt="0"/>
      <dgm:spPr/>
    </dgm:pt>
    <dgm:pt modelId="{AC440FF4-504A-43A4-8331-0E34E42F1475}" type="pres">
      <dgm:prSet presAssocID="{76FF51F7-931B-41B8-901A-6A90C4A81CA1}" presName="linNode" presStyleCnt="0"/>
      <dgm:spPr/>
    </dgm:pt>
    <dgm:pt modelId="{A40F2D98-5248-408D-8712-A6A3223B7342}" type="pres">
      <dgm:prSet presAssocID="{76FF51F7-931B-41B8-901A-6A90C4A81CA1}" presName="parentText" presStyleLbl="node1" presStyleIdx="2" presStyleCnt="3">
        <dgm:presLayoutVars>
          <dgm:chMax val="1"/>
          <dgm:bulletEnabled val="1"/>
        </dgm:presLayoutVars>
      </dgm:prSet>
      <dgm:spPr/>
    </dgm:pt>
    <dgm:pt modelId="{9F340514-EFC4-4A21-9528-2DE946D6B689}" type="pres">
      <dgm:prSet presAssocID="{76FF51F7-931B-41B8-901A-6A90C4A81CA1}" presName="descendantText" presStyleLbl="alignAccFollowNode1" presStyleIdx="2" presStyleCnt="3" custScaleX="368141">
        <dgm:presLayoutVars>
          <dgm:bulletEnabled val="1"/>
        </dgm:presLayoutVars>
      </dgm:prSet>
      <dgm:spPr/>
    </dgm:pt>
  </dgm:ptLst>
  <dgm:cxnLst>
    <dgm:cxn modelId="{E90AF50B-E9E4-42EC-9E93-4DACA5A1551A}" srcId="{7CF8BB06-DEC3-469A-B89A-C38B24BA4B24}" destId="{C2E8ECEC-CAF6-4CEB-A583-8C06961F7F78}" srcOrd="0" destOrd="0" parTransId="{5AF60CE8-37D1-4F39-B582-D27B717E144A}" sibTransId="{9FC3B261-5522-4154-A087-7010B9ABDEA2}"/>
    <dgm:cxn modelId="{6225A11F-BC01-48A2-BFC3-62C7CDE5B962}" srcId="{ED5FB4D7-76DA-4F3F-A08D-E48CDC32044D}" destId="{66CA805D-6AF7-4721-A1D2-F5845C03D734}" srcOrd="0" destOrd="0" parTransId="{D9DA81CE-85B0-4C18-AB33-71FD90883059}" sibTransId="{A6DF2B18-00DE-483D-9C6A-4474072C2BEF}"/>
    <dgm:cxn modelId="{F79F5227-C87E-48EB-9F93-AEDFBCD94B2E}" srcId="{7CF8BB06-DEC3-469A-B89A-C38B24BA4B24}" destId="{76FF51F7-931B-41B8-901A-6A90C4A81CA1}" srcOrd="2" destOrd="0" parTransId="{08FCA659-8408-4929-8B80-D5B1A369C9FC}" sibTransId="{E911902C-1110-43F7-BFB8-32E698719E1B}"/>
    <dgm:cxn modelId="{46240C29-C1FA-4A6D-9DB9-75F643DD0661}" type="presOf" srcId="{ED5FB4D7-76DA-4F3F-A08D-E48CDC32044D}" destId="{27FCEBF1-497B-46A1-8054-B8633F30DF70}" srcOrd="0" destOrd="0" presId="urn:microsoft.com/office/officeart/2005/8/layout/vList5"/>
    <dgm:cxn modelId="{80DB1A33-AEE3-4E93-B2FD-BD93A4516539}" type="presOf" srcId="{66CA805D-6AF7-4721-A1D2-F5845C03D734}" destId="{B426A20E-3ACC-448C-9674-4C66CD02440F}" srcOrd="0" destOrd="0" presId="urn:microsoft.com/office/officeart/2005/8/layout/vList5"/>
    <dgm:cxn modelId="{9D938935-845C-49EB-B1FC-F2FA8B444D5D}" type="presOf" srcId="{777BECFA-6340-46A4-906F-8F201C518DAE}" destId="{9F340514-EFC4-4A21-9528-2DE946D6B689}" srcOrd="0" destOrd="0" presId="urn:microsoft.com/office/officeart/2005/8/layout/vList5"/>
    <dgm:cxn modelId="{5B4BEE47-8DAE-402D-AD1A-AFD271CCC821}" type="presOf" srcId="{A3E764C2-21CD-4852-965A-4E766727531B}" destId="{A20A52E0-9E06-44DB-97E2-C387963BA126}" srcOrd="0" destOrd="0" presId="urn:microsoft.com/office/officeart/2005/8/layout/vList5"/>
    <dgm:cxn modelId="{B856AA6F-6AED-4895-8721-3E21DA1044BD}" srcId="{76FF51F7-931B-41B8-901A-6A90C4A81CA1}" destId="{777BECFA-6340-46A4-906F-8F201C518DAE}" srcOrd="0" destOrd="0" parTransId="{CA62AEFA-4762-45AE-B574-5CF50442F66A}" sibTransId="{06B6CC43-52CD-4D58-AD9C-E4FBE127A063}"/>
    <dgm:cxn modelId="{0D3E6E7F-DE24-4E0C-98D7-8EE98AD3AD0A}" srcId="{C2E8ECEC-CAF6-4CEB-A583-8C06961F7F78}" destId="{A3E764C2-21CD-4852-965A-4E766727531B}" srcOrd="0" destOrd="0" parTransId="{36D7EF18-741F-4A6A-AFC2-CD441D8E75FA}" sibTransId="{86EBD0A3-0E03-4F3B-A07A-3F8138E1B039}"/>
    <dgm:cxn modelId="{D3A99E8B-A42F-4D90-A82D-62FDCAB069F0}" type="presOf" srcId="{7CF8BB06-DEC3-469A-B89A-C38B24BA4B24}" destId="{CC91BF99-3C68-40A7-B152-7E0C00CE39E8}" srcOrd="0" destOrd="0" presId="urn:microsoft.com/office/officeart/2005/8/layout/vList5"/>
    <dgm:cxn modelId="{211A29B4-19C7-4477-BB21-874A6A526A65}" srcId="{7CF8BB06-DEC3-469A-B89A-C38B24BA4B24}" destId="{ED5FB4D7-76DA-4F3F-A08D-E48CDC32044D}" srcOrd="1" destOrd="0" parTransId="{7841A243-E717-4838-A551-4D5547D4A9D7}" sibTransId="{ECA449B4-EEE2-4052-A08D-5252AD374E7C}"/>
    <dgm:cxn modelId="{A94972B4-BDA6-4E2C-861E-7DD976ABAF51}" type="presOf" srcId="{C2E8ECEC-CAF6-4CEB-A583-8C06961F7F78}" destId="{26E433EC-4218-4E9D-8C52-CC94BBB89592}" srcOrd="0" destOrd="0" presId="urn:microsoft.com/office/officeart/2005/8/layout/vList5"/>
    <dgm:cxn modelId="{BD63E6CE-7188-431B-BE9F-C5981EAD00D7}" type="presOf" srcId="{76FF51F7-931B-41B8-901A-6A90C4A81CA1}" destId="{A40F2D98-5248-408D-8712-A6A3223B7342}" srcOrd="0" destOrd="0" presId="urn:microsoft.com/office/officeart/2005/8/layout/vList5"/>
    <dgm:cxn modelId="{2A9C4903-BD0A-4D51-BA8C-C34D4F1F6B01}" type="presParOf" srcId="{CC91BF99-3C68-40A7-B152-7E0C00CE39E8}" destId="{30148980-FBA4-4181-BA07-7906914D6EEE}" srcOrd="0" destOrd="0" presId="urn:microsoft.com/office/officeart/2005/8/layout/vList5"/>
    <dgm:cxn modelId="{0FCFDF44-1B1F-42A0-9E5C-745B9A266CD6}" type="presParOf" srcId="{30148980-FBA4-4181-BA07-7906914D6EEE}" destId="{26E433EC-4218-4E9D-8C52-CC94BBB89592}" srcOrd="0" destOrd="0" presId="urn:microsoft.com/office/officeart/2005/8/layout/vList5"/>
    <dgm:cxn modelId="{F52C7BE9-1387-4BBC-97C5-208CE590329C}" type="presParOf" srcId="{30148980-FBA4-4181-BA07-7906914D6EEE}" destId="{A20A52E0-9E06-44DB-97E2-C387963BA126}" srcOrd="1" destOrd="0" presId="urn:microsoft.com/office/officeart/2005/8/layout/vList5"/>
    <dgm:cxn modelId="{5C7BE9A1-507E-4DC6-B597-00742D0C04C8}" type="presParOf" srcId="{CC91BF99-3C68-40A7-B152-7E0C00CE39E8}" destId="{8EE4278B-400D-4F51-BD12-59C1DC3C9FFC}" srcOrd="1" destOrd="0" presId="urn:microsoft.com/office/officeart/2005/8/layout/vList5"/>
    <dgm:cxn modelId="{28BBF798-FC22-4696-8892-072798DB7358}" type="presParOf" srcId="{CC91BF99-3C68-40A7-B152-7E0C00CE39E8}" destId="{09E29B42-90B4-45AA-A37C-3878853F6538}" srcOrd="2" destOrd="0" presId="urn:microsoft.com/office/officeart/2005/8/layout/vList5"/>
    <dgm:cxn modelId="{2506B50A-E7B8-43B8-BBED-FF5F280806DF}" type="presParOf" srcId="{09E29B42-90B4-45AA-A37C-3878853F6538}" destId="{27FCEBF1-497B-46A1-8054-B8633F30DF70}" srcOrd="0" destOrd="0" presId="urn:microsoft.com/office/officeart/2005/8/layout/vList5"/>
    <dgm:cxn modelId="{E7BFB255-D863-4243-8971-8D2602894C86}" type="presParOf" srcId="{09E29B42-90B4-45AA-A37C-3878853F6538}" destId="{B426A20E-3ACC-448C-9674-4C66CD02440F}" srcOrd="1" destOrd="0" presId="urn:microsoft.com/office/officeart/2005/8/layout/vList5"/>
    <dgm:cxn modelId="{758BE19C-79F3-400F-A670-FD251CC822AC}" type="presParOf" srcId="{CC91BF99-3C68-40A7-B152-7E0C00CE39E8}" destId="{45C5E285-100C-4894-A675-030149921D54}" srcOrd="3" destOrd="0" presId="urn:microsoft.com/office/officeart/2005/8/layout/vList5"/>
    <dgm:cxn modelId="{932F038B-73AB-4AFA-9B83-806FEADE110E}" type="presParOf" srcId="{CC91BF99-3C68-40A7-B152-7E0C00CE39E8}" destId="{AC440FF4-504A-43A4-8331-0E34E42F1475}" srcOrd="4" destOrd="0" presId="urn:microsoft.com/office/officeart/2005/8/layout/vList5"/>
    <dgm:cxn modelId="{C9A1C508-9E3B-4E35-8C2F-7D3BFFBEE8DF}" type="presParOf" srcId="{AC440FF4-504A-43A4-8331-0E34E42F1475}" destId="{A40F2D98-5248-408D-8712-A6A3223B7342}" srcOrd="0" destOrd="0" presId="urn:microsoft.com/office/officeart/2005/8/layout/vList5"/>
    <dgm:cxn modelId="{07599DAB-A2B4-4424-8350-D56D4300B7A5}" type="presParOf" srcId="{AC440FF4-504A-43A4-8331-0E34E42F1475}" destId="{9F340514-EFC4-4A21-9528-2DE946D6B68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373BB0-B4AD-4215-BCF0-28C82ED05FD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PE"/>
        </a:p>
      </dgm:t>
    </dgm:pt>
    <dgm:pt modelId="{F924BACA-D19B-463D-96AC-8694531DEE52}">
      <dgm:prSet phldrT="[Texto]"/>
      <dgm:spPr/>
      <dgm:t>
        <a:bodyPr/>
        <a:lstStyle/>
        <a:p>
          <a:r>
            <a:rPr lang="es-PE" dirty="0"/>
            <a:t>4</a:t>
          </a:r>
        </a:p>
      </dgm:t>
    </dgm:pt>
    <dgm:pt modelId="{1D999883-E4F2-4292-A5DF-11808889D413}" type="parTrans" cxnId="{DD61D517-3170-49FA-A622-6EDFFE53532F}">
      <dgm:prSet/>
      <dgm:spPr/>
      <dgm:t>
        <a:bodyPr/>
        <a:lstStyle/>
        <a:p>
          <a:endParaRPr lang="es-PE"/>
        </a:p>
      </dgm:t>
    </dgm:pt>
    <dgm:pt modelId="{9A0D8EE0-43CA-469E-A454-08A45462A97E}" type="sibTrans" cxnId="{DD61D517-3170-49FA-A622-6EDFFE53532F}">
      <dgm:prSet/>
      <dgm:spPr/>
      <dgm:t>
        <a:bodyPr/>
        <a:lstStyle/>
        <a:p>
          <a:endParaRPr lang="es-PE"/>
        </a:p>
      </dgm:t>
    </dgm:pt>
    <dgm:pt modelId="{A1A4E435-49D6-4997-8296-746FA8E97ED0}">
      <dgm:prSet phldrT="[Texto]"/>
      <dgm:spPr/>
      <dgm:t>
        <a:bodyPr/>
        <a:lstStyle/>
        <a:p>
          <a:pPr algn="just"/>
          <a:r>
            <a:rPr lang="es-PE" dirty="0"/>
            <a:t>El ofrecimiento de influir en funcionarios que han conocido o estén conociendo un caso judicial o administrativo.</a:t>
          </a:r>
        </a:p>
      </dgm:t>
    </dgm:pt>
    <dgm:pt modelId="{153AAC7E-C3CC-4494-BAE0-6A52488F5027}" type="parTrans" cxnId="{295A4A8C-3787-4A23-B926-32EC5EA7E9C9}">
      <dgm:prSet/>
      <dgm:spPr/>
      <dgm:t>
        <a:bodyPr/>
        <a:lstStyle/>
        <a:p>
          <a:endParaRPr lang="es-PE"/>
        </a:p>
      </dgm:t>
    </dgm:pt>
    <dgm:pt modelId="{F800EBBB-179A-4F5E-B305-587891A4EB18}" type="sibTrans" cxnId="{295A4A8C-3787-4A23-B926-32EC5EA7E9C9}">
      <dgm:prSet/>
      <dgm:spPr/>
      <dgm:t>
        <a:bodyPr/>
        <a:lstStyle/>
        <a:p>
          <a:endParaRPr lang="es-PE"/>
        </a:p>
      </dgm:t>
    </dgm:pt>
    <dgm:pt modelId="{A155A480-A627-47A8-878E-B6177D6D249C}">
      <dgm:prSet phldrT="[Texto]"/>
      <dgm:spPr/>
      <dgm:t>
        <a:bodyPr/>
        <a:lstStyle/>
        <a:p>
          <a:r>
            <a:rPr lang="es-PE" dirty="0"/>
            <a:t>5</a:t>
          </a:r>
        </a:p>
      </dgm:t>
    </dgm:pt>
    <dgm:pt modelId="{1675F77A-5A60-489C-B8D3-7BCA6A8DB7F7}" type="parTrans" cxnId="{DCC7DFE6-7CE6-4823-8254-C4E0054C44FE}">
      <dgm:prSet/>
      <dgm:spPr/>
      <dgm:t>
        <a:bodyPr/>
        <a:lstStyle/>
        <a:p>
          <a:endParaRPr lang="es-PE"/>
        </a:p>
      </dgm:t>
    </dgm:pt>
    <dgm:pt modelId="{D0426F7E-B7FB-449D-B644-05633AB7E9A5}" type="sibTrans" cxnId="{DCC7DFE6-7CE6-4823-8254-C4E0054C44FE}">
      <dgm:prSet/>
      <dgm:spPr/>
      <dgm:t>
        <a:bodyPr/>
        <a:lstStyle/>
        <a:p>
          <a:endParaRPr lang="es-PE"/>
        </a:p>
      </dgm:t>
    </dgm:pt>
    <dgm:pt modelId="{E412F21B-2D38-4E13-B91E-69DBF4F34FBE}">
      <dgm:prSet phldrT="[Texto]"/>
      <dgm:spPr/>
      <dgm:t>
        <a:bodyPr/>
        <a:lstStyle/>
        <a:p>
          <a:r>
            <a:rPr lang="es-PE" dirty="0"/>
            <a:t>La obtención de beneficios, sean patrimoniales o no patrimoniales.</a:t>
          </a:r>
        </a:p>
      </dgm:t>
    </dgm:pt>
    <dgm:pt modelId="{659810BF-BF97-4147-8A27-8F20EA84BB5B}" type="parTrans" cxnId="{B7862452-DBCD-4025-A3E0-252520DB26C9}">
      <dgm:prSet/>
      <dgm:spPr/>
      <dgm:t>
        <a:bodyPr/>
        <a:lstStyle/>
        <a:p>
          <a:endParaRPr lang="es-PE"/>
        </a:p>
      </dgm:t>
    </dgm:pt>
    <dgm:pt modelId="{91210349-DFD4-4C43-BBDB-4170F12E7B35}" type="sibTrans" cxnId="{B7862452-DBCD-4025-A3E0-252520DB26C9}">
      <dgm:prSet/>
      <dgm:spPr/>
      <dgm:t>
        <a:bodyPr/>
        <a:lstStyle/>
        <a:p>
          <a:endParaRPr lang="es-PE"/>
        </a:p>
      </dgm:t>
    </dgm:pt>
    <dgm:pt modelId="{95412B58-6D48-484D-B80B-0C5997C828AE}" type="pres">
      <dgm:prSet presAssocID="{34373BB0-B4AD-4215-BCF0-28C82ED05FD0}" presName="Name0" presStyleCnt="0">
        <dgm:presLayoutVars>
          <dgm:dir/>
          <dgm:animLvl val="lvl"/>
          <dgm:resizeHandles val="exact"/>
        </dgm:presLayoutVars>
      </dgm:prSet>
      <dgm:spPr/>
    </dgm:pt>
    <dgm:pt modelId="{BCD054F7-69A9-46DA-971D-2429349129D7}" type="pres">
      <dgm:prSet presAssocID="{F924BACA-D19B-463D-96AC-8694531DEE52}" presName="linNode" presStyleCnt="0"/>
      <dgm:spPr/>
    </dgm:pt>
    <dgm:pt modelId="{FDC27C1A-D75E-4C0A-92EC-55BFDB007B26}" type="pres">
      <dgm:prSet presAssocID="{F924BACA-D19B-463D-96AC-8694531DEE52}" presName="parentText" presStyleLbl="node1" presStyleIdx="0" presStyleCnt="2" custScaleX="86309">
        <dgm:presLayoutVars>
          <dgm:chMax val="1"/>
          <dgm:bulletEnabled val="1"/>
        </dgm:presLayoutVars>
      </dgm:prSet>
      <dgm:spPr/>
    </dgm:pt>
    <dgm:pt modelId="{117958A1-C516-4770-BD7A-416D9E9CECFC}" type="pres">
      <dgm:prSet presAssocID="{F924BACA-D19B-463D-96AC-8694531DEE52}" presName="descendantText" presStyleLbl="alignAccFollowNode1" presStyleIdx="0" presStyleCnt="2" custScaleX="318406">
        <dgm:presLayoutVars>
          <dgm:bulletEnabled val="1"/>
        </dgm:presLayoutVars>
      </dgm:prSet>
      <dgm:spPr/>
    </dgm:pt>
    <dgm:pt modelId="{DD3A754E-4A00-4915-A8C4-08D5FFDC8808}" type="pres">
      <dgm:prSet presAssocID="{9A0D8EE0-43CA-469E-A454-08A45462A97E}" presName="sp" presStyleCnt="0"/>
      <dgm:spPr/>
    </dgm:pt>
    <dgm:pt modelId="{85124456-E272-4C17-B580-E02454EC11F9}" type="pres">
      <dgm:prSet presAssocID="{A155A480-A627-47A8-878E-B6177D6D249C}" presName="linNode" presStyleCnt="0"/>
      <dgm:spPr/>
    </dgm:pt>
    <dgm:pt modelId="{5B142E5F-03C4-433E-AE9D-9FA6C4C50DAA}" type="pres">
      <dgm:prSet presAssocID="{A155A480-A627-47A8-878E-B6177D6D249C}" presName="parentText" presStyleLbl="node1" presStyleIdx="1" presStyleCnt="2" custScaleX="41669">
        <dgm:presLayoutVars>
          <dgm:chMax val="1"/>
          <dgm:bulletEnabled val="1"/>
        </dgm:presLayoutVars>
      </dgm:prSet>
      <dgm:spPr/>
    </dgm:pt>
    <dgm:pt modelId="{07BDD858-0A5F-4DF9-A978-7D8ABE10CFF6}" type="pres">
      <dgm:prSet presAssocID="{A155A480-A627-47A8-878E-B6177D6D249C}" presName="descendantText" presStyleLbl="alignAccFollowNode1" presStyleIdx="1" presStyleCnt="2" custScaleX="150080">
        <dgm:presLayoutVars>
          <dgm:bulletEnabled val="1"/>
        </dgm:presLayoutVars>
      </dgm:prSet>
      <dgm:spPr/>
    </dgm:pt>
  </dgm:ptLst>
  <dgm:cxnLst>
    <dgm:cxn modelId="{43810905-B3F9-4578-BA2A-5511E251CE7B}" type="presOf" srcId="{34373BB0-B4AD-4215-BCF0-28C82ED05FD0}" destId="{95412B58-6D48-484D-B80B-0C5997C828AE}" srcOrd="0" destOrd="0" presId="urn:microsoft.com/office/officeart/2005/8/layout/vList5"/>
    <dgm:cxn modelId="{DD61D517-3170-49FA-A622-6EDFFE53532F}" srcId="{34373BB0-B4AD-4215-BCF0-28C82ED05FD0}" destId="{F924BACA-D19B-463D-96AC-8694531DEE52}" srcOrd="0" destOrd="0" parTransId="{1D999883-E4F2-4292-A5DF-11808889D413}" sibTransId="{9A0D8EE0-43CA-469E-A454-08A45462A97E}"/>
    <dgm:cxn modelId="{3649311F-8A27-47D3-9B77-5B59B1261375}" type="presOf" srcId="{E412F21B-2D38-4E13-B91E-69DBF4F34FBE}" destId="{07BDD858-0A5F-4DF9-A978-7D8ABE10CFF6}" srcOrd="0" destOrd="0" presId="urn:microsoft.com/office/officeart/2005/8/layout/vList5"/>
    <dgm:cxn modelId="{61C7D047-EBF9-4BF6-971D-70BA4F258289}" type="presOf" srcId="{A155A480-A627-47A8-878E-B6177D6D249C}" destId="{5B142E5F-03C4-433E-AE9D-9FA6C4C50DAA}" srcOrd="0" destOrd="0" presId="urn:microsoft.com/office/officeart/2005/8/layout/vList5"/>
    <dgm:cxn modelId="{B7862452-DBCD-4025-A3E0-252520DB26C9}" srcId="{A155A480-A627-47A8-878E-B6177D6D249C}" destId="{E412F21B-2D38-4E13-B91E-69DBF4F34FBE}" srcOrd="0" destOrd="0" parTransId="{659810BF-BF97-4147-8A27-8F20EA84BB5B}" sibTransId="{91210349-DFD4-4C43-BBDB-4170F12E7B35}"/>
    <dgm:cxn modelId="{597C4458-9E76-4911-9225-A3AB17F94338}" type="presOf" srcId="{A1A4E435-49D6-4997-8296-746FA8E97ED0}" destId="{117958A1-C516-4770-BD7A-416D9E9CECFC}" srcOrd="0" destOrd="0" presId="urn:microsoft.com/office/officeart/2005/8/layout/vList5"/>
    <dgm:cxn modelId="{295A4A8C-3787-4A23-B926-32EC5EA7E9C9}" srcId="{F924BACA-D19B-463D-96AC-8694531DEE52}" destId="{A1A4E435-49D6-4997-8296-746FA8E97ED0}" srcOrd="0" destOrd="0" parTransId="{153AAC7E-C3CC-4494-BAE0-6A52488F5027}" sibTransId="{F800EBBB-179A-4F5E-B305-587891A4EB18}"/>
    <dgm:cxn modelId="{DCC7DFE6-7CE6-4823-8254-C4E0054C44FE}" srcId="{34373BB0-B4AD-4215-BCF0-28C82ED05FD0}" destId="{A155A480-A627-47A8-878E-B6177D6D249C}" srcOrd="1" destOrd="0" parTransId="{1675F77A-5A60-489C-B8D3-7BCA6A8DB7F7}" sibTransId="{D0426F7E-B7FB-449D-B644-05633AB7E9A5}"/>
    <dgm:cxn modelId="{48DFE8FA-8AE7-4ACC-A7CE-141F851F4221}" type="presOf" srcId="{F924BACA-D19B-463D-96AC-8694531DEE52}" destId="{FDC27C1A-D75E-4C0A-92EC-55BFDB007B26}" srcOrd="0" destOrd="0" presId="urn:microsoft.com/office/officeart/2005/8/layout/vList5"/>
    <dgm:cxn modelId="{9C6C9FF3-0AEE-47A0-83DB-6D38678D7305}" type="presParOf" srcId="{95412B58-6D48-484D-B80B-0C5997C828AE}" destId="{BCD054F7-69A9-46DA-971D-2429349129D7}" srcOrd="0" destOrd="0" presId="urn:microsoft.com/office/officeart/2005/8/layout/vList5"/>
    <dgm:cxn modelId="{67AF8EF3-AAA9-481B-9CFA-A4591F146EB3}" type="presParOf" srcId="{BCD054F7-69A9-46DA-971D-2429349129D7}" destId="{FDC27C1A-D75E-4C0A-92EC-55BFDB007B26}" srcOrd="0" destOrd="0" presId="urn:microsoft.com/office/officeart/2005/8/layout/vList5"/>
    <dgm:cxn modelId="{55E5EE3D-6E5B-4163-975C-5F4D582637EF}" type="presParOf" srcId="{BCD054F7-69A9-46DA-971D-2429349129D7}" destId="{117958A1-C516-4770-BD7A-416D9E9CECFC}" srcOrd="1" destOrd="0" presId="urn:microsoft.com/office/officeart/2005/8/layout/vList5"/>
    <dgm:cxn modelId="{56E255A4-433F-42E5-88F7-126B8B335FF4}" type="presParOf" srcId="{95412B58-6D48-484D-B80B-0C5997C828AE}" destId="{DD3A754E-4A00-4915-A8C4-08D5FFDC8808}" srcOrd="1" destOrd="0" presId="urn:microsoft.com/office/officeart/2005/8/layout/vList5"/>
    <dgm:cxn modelId="{BEAFC0AD-DB2A-4016-9211-391DE396BED2}" type="presParOf" srcId="{95412B58-6D48-484D-B80B-0C5997C828AE}" destId="{85124456-E272-4C17-B580-E02454EC11F9}" srcOrd="2" destOrd="0" presId="urn:microsoft.com/office/officeart/2005/8/layout/vList5"/>
    <dgm:cxn modelId="{74194ECD-71FA-4D04-BE3C-62CAC522B273}" type="presParOf" srcId="{85124456-E272-4C17-B580-E02454EC11F9}" destId="{5B142E5F-03C4-433E-AE9D-9FA6C4C50DAA}" srcOrd="0" destOrd="0" presId="urn:microsoft.com/office/officeart/2005/8/layout/vList5"/>
    <dgm:cxn modelId="{30088703-FA4C-46DE-AAC1-8B6D15829FD3}" type="presParOf" srcId="{85124456-E272-4C17-B580-E02454EC11F9}" destId="{07BDD858-0A5F-4DF9-A978-7D8ABE10CFF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A8B93-DB40-4096-9DCB-EE9C0412B576}">
      <dsp:nvSpPr>
        <dsp:cNvPr id="0" name=""/>
        <dsp:cNvSpPr/>
      </dsp:nvSpPr>
      <dsp:spPr>
        <a:xfrm>
          <a:off x="4114799" y="2644124"/>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47FFB6-892A-4FC6-B018-3726D24EB911}">
      <dsp:nvSpPr>
        <dsp:cNvPr id="0" name=""/>
        <dsp:cNvSpPr/>
      </dsp:nvSpPr>
      <dsp:spPr>
        <a:xfrm>
          <a:off x="4069079" y="2644124"/>
          <a:ext cx="91440" cy="505258"/>
        </a:xfrm>
        <a:custGeom>
          <a:avLst/>
          <a:gdLst/>
          <a:ahLst/>
          <a:cxnLst/>
          <a:rect l="0" t="0" r="0" b="0"/>
          <a:pathLst>
            <a:path>
              <a:moveTo>
                <a:pt x="45720" y="0"/>
              </a:moveTo>
              <a:lnTo>
                <a:pt x="4572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4B0265-C530-45F2-8E65-9B66DEDFF449}">
      <dsp:nvSpPr>
        <dsp:cNvPr id="0" name=""/>
        <dsp:cNvSpPr/>
      </dsp:nvSpPr>
      <dsp:spPr>
        <a:xfrm>
          <a:off x="1203548" y="2644124"/>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76ED0C-2427-440A-81E5-AF2E3235B176}">
      <dsp:nvSpPr>
        <dsp:cNvPr id="0" name=""/>
        <dsp:cNvSpPr/>
      </dsp:nvSpPr>
      <dsp:spPr>
        <a:xfrm>
          <a:off x="2911803" y="1441127"/>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PE" sz="1600" kern="1200" dirty="0"/>
            <a:t>NORMAS INTERNACIONALES</a:t>
          </a:r>
        </a:p>
      </dsp:txBody>
      <dsp:txXfrm>
        <a:off x="2911803" y="1441127"/>
        <a:ext cx="2405992" cy="1202996"/>
      </dsp:txXfrm>
    </dsp:sp>
    <dsp:sp modelId="{34A9D682-496F-420E-BFF2-0EBDFBD7A656}">
      <dsp:nvSpPr>
        <dsp:cNvPr id="0" name=""/>
        <dsp:cNvSpPr/>
      </dsp:nvSpPr>
      <dsp:spPr>
        <a:xfrm>
          <a:off x="552" y="3149382"/>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PE" sz="1600" kern="1200" dirty="0"/>
            <a:t>LA CONVENCIÓN DE DERECHO PENAL DEL CONCEJO DE EUROPA SOBRE LA CORRUPCIÓN</a:t>
          </a:r>
        </a:p>
      </dsp:txBody>
      <dsp:txXfrm>
        <a:off x="552" y="3149382"/>
        <a:ext cx="2405992" cy="1202996"/>
      </dsp:txXfrm>
    </dsp:sp>
    <dsp:sp modelId="{583B0F91-BD42-4F3D-BCDC-FCCC89FC71C1}">
      <dsp:nvSpPr>
        <dsp:cNvPr id="0" name=""/>
        <dsp:cNvSpPr/>
      </dsp:nvSpPr>
      <dsp:spPr>
        <a:xfrm>
          <a:off x="2911803" y="3149382"/>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PE" sz="1600" kern="1200" dirty="0"/>
            <a:t>LA CONVENCIÓN DE LAS NACIONES UNIDAS CONTRA LA CORRUPCIÓN</a:t>
          </a:r>
        </a:p>
      </dsp:txBody>
      <dsp:txXfrm>
        <a:off x="2911803" y="3149382"/>
        <a:ext cx="2405992" cy="1202996"/>
      </dsp:txXfrm>
    </dsp:sp>
    <dsp:sp modelId="{2637E543-20F5-4742-9B51-512353DD350B}">
      <dsp:nvSpPr>
        <dsp:cNvPr id="0" name=""/>
        <dsp:cNvSpPr/>
      </dsp:nvSpPr>
      <dsp:spPr>
        <a:xfrm>
          <a:off x="5823054" y="3149382"/>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PE" sz="1600" kern="1200" dirty="0"/>
            <a:t>LA CONVENCIÓN DE LA UNIÓN AFRICANA SOBRE LA PREVENCIÓN Y LA LUCHA CONTRA LA CORRUPCIÓN</a:t>
          </a:r>
        </a:p>
      </dsp:txBody>
      <dsp:txXfrm>
        <a:off x="5823054" y="3149382"/>
        <a:ext cx="2405992" cy="1202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A52E0-9E06-44DB-97E2-C387963BA126}">
      <dsp:nvSpPr>
        <dsp:cNvPr id="0" name=""/>
        <dsp:cNvSpPr/>
      </dsp:nvSpPr>
      <dsp:spPr>
        <a:xfrm rot="5400000">
          <a:off x="4033897" y="-2784375"/>
          <a:ext cx="1252299" cy="713886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s-PE" sz="3500" kern="1200" dirty="0"/>
            <a:t>El traficante de influencias (sujeto activo)</a:t>
          </a:r>
        </a:p>
      </dsp:txBody>
      <dsp:txXfrm rot="-5400000">
        <a:off x="1090613" y="220041"/>
        <a:ext cx="7077736" cy="1130035"/>
      </dsp:txXfrm>
    </dsp:sp>
    <dsp:sp modelId="{26E433EC-4218-4E9D-8C52-CC94BBB89592}">
      <dsp:nvSpPr>
        <dsp:cNvPr id="0" name=""/>
        <dsp:cNvSpPr/>
      </dsp:nvSpPr>
      <dsp:spPr>
        <a:xfrm>
          <a:off x="118" y="2371"/>
          <a:ext cx="1090494" cy="15653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s-PE" sz="6500" kern="1200" dirty="0"/>
            <a:t>1</a:t>
          </a:r>
        </a:p>
      </dsp:txBody>
      <dsp:txXfrm>
        <a:off x="53352" y="55605"/>
        <a:ext cx="984026" cy="1458906"/>
      </dsp:txXfrm>
    </dsp:sp>
    <dsp:sp modelId="{B426A20E-3ACC-448C-9674-4C66CD02440F}">
      <dsp:nvSpPr>
        <dsp:cNvPr id="0" name=""/>
        <dsp:cNvSpPr/>
      </dsp:nvSpPr>
      <dsp:spPr>
        <a:xfrm rot="5400000">
          <a:off x="4019534" y="-1128866"/>
          <a:ext cx="1252299" cy="711042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s-PE" sz="3500" kern="1200" dirty="0"/>
            <a:t>Estado</a:t>
          </a:r>
        </a:p>
      </dsp:txBody>
      <dsp:txXfrm rot="-5400000">
        <a:off x="1090470" y="1861330"/>
        <a:ext cx="7049295" cy="1130035"/>
      </dsp:txXfrm>
    </dsp:sp>
    <dsp:sp modelId="{27FCEBF1-497B-46A1-8054-B8633F30DF70}">
      <dsp:nvSpPr>
        <dsp:cNvPr id="0" name=""/>
        <dsp:cNvSpPr/>
      </dsp:nvSpPr>
      <dsp:spPr>
        <a:xfrm>
          <a:off x="118" y="1646014"/>
          <a:ext cx="1115544" cy="15653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s-PE" sz="6500" kern="1200" dirty="0"/>
            <a:t>2</a:t>
          </a:r>
        </a:p>
      </dsp:txBody>
      <dsp:txXfrm>
        <a:off x="54574" y="1700470"/>
        <a:ext cx="1006632" cy="1456462"/>
      </dsp:txXfrm>
    </dsp:sp>
    <dsp:sp modelId="{9F340514-EFC4-4A21-9528-2DE946D6B689}">
      <dsp:nvSpPr>
        <dsp:cNvPr id="0" name=""/>
        <dsp:cNvSpPr/>
      </dsp:nvSpPr>
      <dsp:spPr>
        <a:xfrm rot="5400000">
          <a:off x="4034022" y="503034"/>
          <a:ext cx="1252299" cy="71386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s-PE" sz="3500" kern="1200" dirty="0"/>
            <a:t>La invocación de influencias del sujeto activo.</a:t>
          </a:r>
        </a:p>
      </dsp:txBody>
      <dsp:txXfrm rot="-5400000">
        <a:off x="1090862" y="3507326"/>
        <a:ext cx="7077488" cy="1130035"/>
      </dsp:txXfrm>
    </dsp:sp>
    <dsp:sp modelId="{A40F2D98-5248-408D-8712-A6A3223B7342}">
      <dsp:nvSpPr>
        <dsp:cNvPr id="0" name=""/>
        <dsp:cNvSpPr/>
      </dsp:nvSpPr>
      <dsp:spPr>
        <a:xfrm>
          <a:off x="118" y="3289657"/>
          <a:ext cx="1090743" cy="15653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s-PE" sz="6500" kern="1200" dirty="0"/>
            <a:t>3</a:t>
          </a:r>
        </a:p>
      </dsp:txBody>
      <dsp:txXfrm>
        <a:off x="53364" y="3342903"/>
        <a:ext cx="984251" cy="14588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958A1-C516-4770-BD7A-416D9E9CECFC}">
      <dsp:nvSpPr>
        <dsp:cNvPr id="0" name=""/>
        <dsp:cNvSpPr/>
      </dsp:nvSpPr>
      <dsp:spPr>
        <a:xfrm rot="5400000">
          <a:off x="3377366" y="-2134862"/>
          <a:ext cx="1873359" cy="66115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just" defTabSz="1244600">
            <a:lnSpc>
              <a:spcPct val="90000"/>
            </a:lnSpc>
            <a:spcBef>
              <a:spcPct val="0"/>
            </a:spcBef>
            <a:spcAft>
              <a:spcPct val="15000"/>
            </a:spcAft>
            <a:buChar char="•"/>
          </a:pPr>
          <a:r>
            <a:rPr lang="es-PE" sz="2800" kern="1200" dirty="0"/>
            <a:t>El ofrecimiento de influir en funcionarios que han conocido o estén conociendo un caso judicial o administrativo.</a:t>
          </a:r>
        </a:p>
      </dsp:txBody>
      <dsp:txXfrm rot="-5400000">
        <a:off x="1008275" y="325679"/>
        <a:ext cx="6520091" cy="1690459"/>
      </dsp:txXfrm>
    </dsp:sp>
    <dsp:sp modelId="{FDC27C1A-D75E-4C0A-92EC-55BFDB007B26}">
      <dsp:nvSpPr>
        <dsp:cNvPr id="0" name=""/>
        <dsp:cNvSpPr/>
      </dsp:nvSpPr>
      <dsp:spPr>
        <a:xfrm>
          <a:off x="183" y="58"/>
          <a:ext cx="1008091" cy="23416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marL="0" lvl="0" indent="0" algn="ctr" defTabSz="2844800">
            <a:lnSpc>
              <a:spcPct val="90000"/>
            </a:lnSpc>
            <a:spcBef>
              <a:spcPct val="0"/>
            </a:spcBef>
            <a:spcAft>
              <a:spcPct val="35000"/>
            </a:spcAft>
            <a:buNone/>
          </a:pPr>
          <a:r>
            <a:rPr lang="es-PE" sz="6400" kern="1200" dirty="0"/>
            <a:t>4</a:t>
          </a:r>
        </a:p>
      </dsp:txBody>
      <dsp:txXfrm>
        <a:off x="49394" y="49269"/>
        <a:ext cx="909669" cy="2243276"/>
      </dsp:txXfrm>
    </dsp:sp>
    <dsp:sp modelId="{07BDD858-0A5F-4DF9-A978-7D8ABE10CFF6}">
      <dsp:nvSpPr>
        <dsp:cNvPr id="0" name=""/>
        <dsp:cNvSpPr/>
      </dsp:nvSpPr>
      <dsp:spPr>
        <a:xfrm rot="5400000">
          <a:off x="3387733" y="334666"/>
          <a:ext cx="1873359" cy="659005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s-PE" sz="2800" kern="1200" dirty="0"/>
            <a:t>La obtención de beneficios, sean patrimoniales o no patrimoniales.</a:t>
          </a:r>
        </a:p>
      </dsp:txBody>
      <dsp:txXfrm rot="-5400000">
        <a:off x="1029388" y="2784461"/>
        <a:ext cx="6498600" cy="1690459"/>
      </dsp:txXfrm>
    </dsp:sp>
    <dsp:sp modelId="{5B142E5F-03C4-433E-AE9D-9FA6C4C50DAA}">
      <dsp:nvSpPr>
        <dsp:cNvPr id="0" name=""/>
        <dsp:cNvSpPr/>
      </dsp:nvSpPr>
      <dsp:spPr>
        <a:xfrm>
          <a:off x="183" y="2458842"/>
          <a:ext cx="1029204" cy="23416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marL="0" lvl="0" indent="0" algn="ctr" defTabSz="2844800">
            <a:lnSpc>
              <a:spcPct val="90000"/>
            </a:lnSpc>
            <a:spcBef>
              <a:spcPct val="0"/>
            </a:spcBef>
            <a:spcAft>
              <a:spcPct val="35000"/>
            </a:spcAft>
            <a:buNone/>
          </a:pPr>
          <a:r>
            <a:rPr lang="es-PE" sz="6400" kern="1200" dirty="0"/>
            <a:t>5</a:t>
          </a:r>
        </a:p>
      </dsp:txBody>
      <dsp:txXfrm>
        <a:off x="50425" y="2509084"/>
        <a:ext cx="928720" cy="22412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D31C451-B79C-4866-8817-FAB200F0435D}" type="datetimeFigureOut">
              <a:rPr lang="es-PE" smtClean="0"/>
              <a:t>20/05/2021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7AA7006-3477-4FA7-9ED7-76403171E23F}" type="slidenum">
              <a:rPr lang="es-PE" smtClean="0"/>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9D31C451-B79C-4866-8817-FAB200F0435D}" type="datetimeFigureOut">
              <a:rPr lang="es-PE" smtClean="0"/>
              <a:t>20/05/2021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7AA7006-3477-4FA7-9ED7-76403171E23F}"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9D31C451-B79C-4866-8817-FAB200F0435D}" type="datetimeFigureOut">
              <a:rPr lang="es-PE" smtClean="0"/>
              <a:t>20/05/2021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7AA7006-3477-4FA7-9ED7-76403171E23F}"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9D31C451-B79C-4866-8817-FAB200F0435D}" type="datetimeFigureOut">
              <a:rPr lang="es-PE" smtClean="0"/>
              <a:t>20/05/2021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7AA7006-3477-4FA7-9ED7-76403171E23F}" type="slidenum">
              <a:rPr lang="es-PE" smtClean="0"/>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31C451-B79C-4866-8817-FAB200F0435D}" type="datetimeFigureOut">
              <a:rPr lang="es-PE" smtClean="0"/>
              <a:t>20/05/2021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7AA7006-3477-4FA7-9ED7-76403171E23F}" type="slidenum">
              <a:rPr lang="es-PE" smtClean="0"/>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D31C451-B79C-4866-8817-FAB200F0435D}" type="datetimeFigureOut">
              <a:rPr lang="es-PE" smtClean="0"/>
              <a:t>20/05/2021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E7AA7006-3477-4FA7-9ED7-76403171E23F}" type="slidenum">
              <a:rPr lang="es-PE" smtClean="0"/>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9D31C451-B79C-4866-8817-FAB200F0435D}" type="datetimeFigureOut">
              <a:rPr lang="es-PE" smtClean="0"/>
              <a:t>20/05/2021</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E7AA7006-3477-4FA7-9ED7-76403171E23F}" type="slidenum">
              <a:rPr lang="es-PE" smtClean="0"/>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9D31C451-B79C-4866-8817-FAB200F0435D}" type="datetimeFigureOut">
              <a:rPr lang="es-PE" smtClean="0"/>
              <a:t>20/05/2021</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E7AA7006-3477-4FA7-9ED7-76403171E23F}" type="slidenum">
              <a:rPr lang="es-PE" smtClean="0"/>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1C451-B79C-4866-8817-FAB200F0435D}" type="datetimeFigureOut">
              <a:rPr lang="es-PE" smtClean="0"/>
              <a:t>20/05/2021</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E7AA7006-3477-4FA7-9ED7-76403171E23F}"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D31C451-B79C-4866-8817-FAB200F0435D}" type="datetimeFigureOut">
              <a:rPr lang="es-PE" smtClean="0"/>
              <a:t>20/05/2021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E7AA7006-3477-4FA7-9ED7-76403171E23F}" type="slidenum">
              <a:rPr lang="es-PE" smtClean="0"/>
              <a:t>‹Nº›</a:t>
            </a:fld>
            <a:endParaRPr lang="es-PE"/>
          </a:p>
        </p:txBody>
      </p:sp>
      <p:sp>
        <p:nvSpPr>
          <p:cNvPr id="9" name="Content Placeholder 8"/>
          <p:cNvSpPr>
            <a:spLocks noGrp="1"/>
          </p:cNvSpPr>
          <p:nvPr>
            <p:ph sz="quarter" idx="13"/>
          </p:nvPr>
        </p:nvSpPr>
        <p:spPr>
          <a:xfrm>
            <a:off x="304800" y="381000"/>
            <a:ext cx="7772400" cy="494284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fld id="{9D31C451-B79C-4866-8817-FAB200F0435D}" type="datetimeFigureOut">
              <a:rPr lang="es-PE" smtClean="0"/>
              <a:t>20/05/2021</a:t>
            </a:fld>
            <a:endParaRPr lang="es-PE"/>
          </a:p>
        </p:txBody>
      </p:sp>
      <p:sp>
        <p:nvSpPr>
          <p:cNvPr id="9" name="Slide Number Placeholder 8"/>
          <p:cNvSpPr>
            <a:spLocks noGrp="1"/>
          </p:cNvSpPr>
          <p:nvPr>
            <p:ph type="sldNum" sz="quarter" idx="11"/>
          </p:nvPr>
        </p:nvSpPr>
        <p:spPr/>
        <p:txBody>
          <a:bodyPr/>
          <a:lstStyle/>
          <a:p>
            <a:fld id="{E7AA7006-3477-4FA7-9ED7-76403171E23F}" type="slidenum">
              <a:rPr lang="es-PE" smtClean="0"/>
              <a:t>‹Nº›</a:t>
            </a:fld>
            <a:endParaRPr lang="es-PE"/>
          </a:p>
        </p:txBody>
      </p:sp>
      <p:sp>
        <p:nvSpPr>
          <p:cNvPr id="10" name="Footer Placeholder 9"/>
          <p:cNvSpPr>
            <a:spLocks noGrp="1"/>
          </p:cNvSpPr>
          <p:nvPr>
            <p:ph type="ftr" sz="quarter" idx="12"/>
          </p:nvPr>
        </p:nvSpPr>
        <p:spPr/>
        <p:txBody>
          <a:bodyPr/>
          <a:lstStyle/>
          <a:p>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7AA7006-3477-4FA7-9ED7-76403171E23F}" type="slidenum">
              <a:rPr lang="es-PE" smtClean="0"/>
              <a:t>‹Nº›</a:t>
            </a:fld>
            <a:endParaRPr lang="es-P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P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D31C451-B79C-4866-8817-FAB200F0435D}" type="datetimeFigureOut">
              <a:rPr lang="es-PE" smtClean="0"/>
              <a:t>20/05/2021</a:t>
            </a:fld>
            <a:endParaRPr lang="es-P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2214554"/>
            <a:ext cx="7986714" cy="1785950"/>
          </a:xfrm>
        </p:spPr>
        <p:txBody>
          <a:bodyPr>
            <a:normAutofit fontScale="90000"/>
          </a:bodyPr>
          <a:lstStyle/>
          <a:p>
            <a:br>
              <a:rPr lang="es-PE" dirty="0"/>
            </a:br>
            <a:r>
              <a:rPr lang="es-PE" sz="5300" b="1" dirty="0"/>
              <a:t>“TRÁFICO DE INFLUENCIAS”</a:t>
            </a:r>
            <a:br>
              <a:rPr lang="es-PE" sz="5300" b="1" dirty="0"/>
            </a:br>
            <a:endParaRPr lang="es-PE" sz="5300" b="1" dirty="0"/>
          </a:p>
        </p:txBody>
      </p:sp>
      <p:sp>
        <p:nvSpPr>
          <p:cNvPr id="3" name="2 Subtítulo"/>
          <p:cNvSpPr>
            <a:spLocks noGrp="1"/>
          </p:cNvSpPr>
          <p:nvPr>
            <p:ph type="subTitle" idx="1"/>
          </p:nvPr>
        </p:nvSpPr>
        <p:spPr>
          <a:xfrm>
            <a:off x="2428860" y="5715016"/>
            <a:ext cx="6400800" cy="709602"/>
          </a:xfrm>
        </p:spPr>
        <p:txBody>
          <a:bodyPr>
            <a:normAutofit/>
          </a:bodyPr>
          <a:lstStyle/>
          <a:p>
            <a:pPr algn="r"/>
            <a:r>
              <a:rPr lang="es-PE" sz="2800" dirty="0"/>
              <a:t>FRANK ALMANZA ALTAMIRANO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t>¿ Delito de Infracción de deber o delito común?</a:t>
            </a:r>
          </a:p>
        </p:txBody>
      </p:sp>
      <p:sp>
        <p:nvSpPr>
          <p:cNvPr id="3" name="2 Marcador de contenido"/>
          <p:cNvSpPr>
            <a:spLocks noGrp="1"/>
          </p:cNvSpPr>
          <p:nvPr>
            <p:ph idx="1"/>
          </p:nvPr>
        </p:nvSpPr>
        <p:spPr/>
        <p:txBody>
          <a:bodyPr/>
          <a:lstStyle/>
          <a:p>
            <a:pPr algn="just"/>
            <a:r>
              <a:rPr lang="es-PE" dirty="0"/>
              <a:t>El delito de trafico de influencias no exige una calidad especial para ser imputado penalmente en calidad de autor. Es un delito de dominio.</a:t>
            </a:r>
          </a:p>
        </p:txBody>
      </p:sp>
    </p:spTree>
    <p:extLst>
      <p:ext uri="{BB962C8B-B14F-4D97-AF65-F5344CB8AC3E}">
        <p14:creationId xmlns:p14="http://schemas.microsoft.com/office/powerpoint/2010/main" val="3993736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BIEN JURIDICO PROTEGIDO</a:t>
            </a:r>
          </a:p>
        </p:txBody>
      </p:sp>
      <p:sp>
        <p:nvSpPr>
          <p:cNvPr id="3" name="2 Marcador de contenido"/>
          <p:cNvSpPr>
            <a:spLocks noGrp="1"/>
          </p:cNvSpPr>
          <p:nvPr>
            <p:ph idx="1"/>
          </p:nvPr>
        </p:nvSpPr>
        <p:spPr/>
        <p:txBody>
          <a:bodyPr>
            <a:normAutofit/>
          </a:bodyPr>
          <a:lstStyle/>
          <a:p>
            <a:pPr algn="just"/>
            <a:r>
              <a:rPr lang="es-PE" dirty="0"/>
              <a:t>Del tipo penal se desprende dos modalidades distintas: influencia real y simulada.</a:t>
            </a:r>
          </a:p>
          <a:p>
            <a:pPr algn="just"/>
            <a:r>
              <a:rPr lang="es-PE" dirty="0"/>
              <a:t>No existe discusión en la doctrina cuando se señala que estamos ante un delito de peligro abstracto, pues de la descripción normativa se desprende un adelantamiento de barreras de punibilidad a un </a:t>
            </a:r>
            <a:r>
              <a:rPr lang="es-PE" dirty="0" err="1"/>
              <a:t>estadío</a:t>
            </a:r>
            <a:r>
              <a:rPr lang="es-PE" dirty="0"/>
              <a:t> previo en el que no requiere una afectación material al bien jurídico.</a:t>
            </a:r>
          </a:p>
          <a:p>
            <a:pPr algn="just"/>
            <a:r>
              <a:rPr lang="es-PE" dirty="0"/>
              <a:t>Bien jurídico protegido:</a:t>
            </a:r>
          </a:p>
          <a:p>
            <a:pPr algn="just">
              <a:buFontTx/>
              <a:buChar char="-"/>
            </a:pPr>
            <a:r>
              <a:rPr lang="es-PE" dirty="0"/>
              <a:t>Imparcialidad de la administración publica.</a:t>
            </a:r>
          </a:p>
          <a:p>
            <a:pPr algn="just">
              <a:buFontTx/>
              <a:buChar char="-"/>
            </a:pPr>
            <a:r>
              <a:rPr lang="es-PE" dirty="0"/>
              <a:t>Prestigio y el regular funcionamiento de la administración.</a:t>
            </a:r>
          </a:p>
          <a:p>
            <a:pPr>
              <a:buFontTx/>
              <a:buChar char="-"/>
            </a:pPr>
            <a:endParaRPr lang="es-PE" dirty="0"/>
          </a:p>
        </p:txBody>
      </p:sp>
    </p:spTree>
    <p:extLst>
      <p:ext uri="{BB962C8B-B14F-4D97-AF65-F5344CB8AC3E}">
        <p14:creationId xmlns:p14="http://schemas.microsoft.com/office/powerpoint/2010/main" val="183082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t>ACUERDO PLENARIO 3 – 2015/CIJ-116</a:t>
            </a:r>
          </a:p>
        </p:txBody>
      </p:sp>
      <p:sp>
        <p:nvSpPr>
          <p:cNvPr id="3" name="2 Marcador de contenido"/>
          <p:cNvSpPr>
            <a:spLocks noGrp="1"/>
          </p:cNvSpPr>
          <p:nvPr>
            <p:ph idx="1"/>
          </p:nvPr>
        </p:nvSpPr>
        <p:spPr/>
        <p:txBody>
          <a:bodyPr>
            <a:normAutofit/>
          </a:bodyPr>
          <a:lstStyle/>
          <a:p>
            <a:pPr algn="just"/>
            <a:r>
              <a:rPr lang="es-PE" dirty="0"/>
              <a:t>14° “(…) el </a:t>
            </a:r>
            <a:r>
              <a:rPr lang="es-PE" b="1" dirty="0"/>
              <a:t>bien jurídico</a:t>
            </a:r>
            <a:r>
              <a:rPr lang="es-PE" dirty="0"/>
              <a:t> protegido en las influencias reales es el correcto funcionamiento de la administración pública en tanto el sujeto activo logra determinar la voluntad del funcionario o servidor público. El funcionario se corrompe por la influencia que sobre él ejerce el sujeto activo. Pero en el caso de las influencias simuladas el bien jurídico protegido es el prestigio y buen nombre de la administración pública (…)”.</a:t>
            </a:r>
          </a:p>
        </p:txBody>
      </p:sp>
    </p:spTree>
    <p:extLst>
      <p:ext uri="{BB962C8B-B14F-4D97-AF65-F5344CB8AC3E}">
        <p14:creationId xmlns:p14="http://schemas.microsoft.com/office/powerpoint/2010/main" val="73886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t>¿ES APLIABLE LA DUPLICIDAD DE PRESCRIPCIÓN?</a:t>
            </a:r>
          </a:p>
        </p:txBody>
      </p:sp>
      <p:sp>
        <p:nvSpPr>
          <p:cNvPr id="3" name="2 Marcador de contenido"/>
          <p:cNvSpPr>
            <a:spLocks noGrp="1"/>
          </p:cNvSpPr>
          <p:nvPr>
            <p:ph idx="1"/>
          </p:nvPr>
        </p:nvSpPr>
        <p:spPr/>
        <p:txBody>
          <a:bodyPr>
            <a:normAutofit/>
          </a:bodyPr>
          <a:lstStyle/>
          <a:p>
            <a:pPr algn="just"/>
            <a:r>
              <a:rPr lang="es-PE" sz="4000" dirty="0"/>
              <a:t>La duplicidad de prescripción no se aplica al delito de trafico de influencias porque aquel, más </a:t>
            </a:r>
            <a:r>
              <a:rPr lang="es-PE" sz="4000" dirty="0" err="1"/>
              <a:t>alla</a:t>
            </a:r>
            <a:r>
              <a:rPr lang="es-PE" sz="4000" dirty="0"/>
              <a:t> de la discusión del bien  jurídico, no protege el patrimonio del Estado.</a:t>
            </a:r>
          </a:p>
        </p:txBody>
      </p:sp>
    </p:spTree>
    <p:extLst>
      <p:ext uri="{BB962C8B-B14F-4D97-AF65-F5344CB8AC3E}">
        <p14:creationId xmlns:p14="http://schemas.microsoft.com/office/powerpoint/2010/main" val="1166944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normAutofit/>
          </a:bodyPr>
          <a:lstStyle/>
          <a:p>
            <a:pPr marL="0" indent="0" algn="ctr">
              <a:buNone/>
            </a:pPr>
            <a:r>
              <a:rPr lang="es-PE" sz="4000" b="1" dirty="0"/>
              <a:t>UNIDAD II</a:t>
            </a:r>
          </a:p>
          <a:p>
            <a:pPr marL="0" indent="0" algn="ctr">
              <a:buNone/>
            </a:pPr>
            <a:r>
              <a:rPr lang="es-PE" sz="4000" dirty="0"/>
              <a:t>CUESTIONES GENERALES DEL DELITO DE TRÁFICO DE INFLUENCIAS</a:t>
            </a:r>
          </a:p>
        </p:txBody>
      </p:sp>
    </p:spTree>
    <p:extLst>
      <p:ext uri="{BB962C8B-B14F-4D97-AF65-F5344CB8AC3E}">
        <p14:creationId xmlns:p14="http://schemas.microsoft.com/office/powerpoint/2010/main" val="2848857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t>¿QUÉ ES EL TRÁFICO DE INFLUENCIAS?</a:t>
            </a:r>
          </a:p>
        </p:txBody>
      </p:sp>
      <p:sp>
        <p:nvSpPr>
          <p:cNvPr id="3" name="2 Marcador de contenido"/>
          <p:cNvSpPr>
            <a:spLocks noGrp="1"/>
          </p:cNvSpPr>
          <p:nvPr>
            <p:ph idx="1"/>
          </p:nvPr>
        </p:nvSpPr>
        <p:spPr/>
        <p:txBody>
          <a:bodyPr>
            <a:normAutofit/>
          </a:bodyPr>
          <a:lstStyle/>
          <a:p>
            <a:pPr algn="just"/>
            <a:r>
              <a:rPr lang="es-PE" dirty="0"/>
              <a:t>Esta figura delictiva se configura cuando cualquier persona, sea funcionario o servidor público, o un particular, invocando o teniendo influencias reales o simuladas, a cambio de una ventaja, ofrece a un tercero interceder ante un funcionario o servidor público que este conociendo, ha de conocer o haya conocido un caso judicial o administrativo. </a:t>
            </a:r>
          </a:p>
          <a:p>
            <a:endParaRPr lang="es-PE" dirty="0"/>
          </a:p>
        </p:txBody>
      </p:sp>
    </p:spTree>
    <p:extLst>
      <p:ext uri="{BB962C8B-B14F-4D97-AF65-F5344CB8AC3E}">
        <p14:creationId xmlns:p14="http://schemas.microsoft.com/office/powerpoint/2010/main" val="4134963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t>CONDUCTA PROHIBIDA PENALMENTE</a:t>
            </a:r>
          </a:p>
        </p:txBody>
      </p:sp>
      <p:sp>
        <p:nvSpPr>
          <p:cNvPr id="3" name="2 Marcador de contenido"/>
          <p:cNvSpPr>
            <a:spLocks noGrp="1"/>
          </p:cNvSpPr>
          <p:nvPr>
            <p:ph idx="1"/>
          </p:nvPr>
        </p:nvSpPr>
        <p:spPr/>
        <p:txBody>
          <a:bodyPr>
            <a:normAutofit/>
          </a:bodyPr>
          <a:lstStyle/>
          <a:p>
            <a:r>
              <a:rPr lang="es-PE" b="1" dirty="0"/>
              <a:t>Ejecutoria Suprema R.N. 2218-2005, 10 de abril 2006.</a:t>
            </a:r>
          </a:p>
          <a:p>
            <a:pPr marL="0" indent="0" algn="just">
              <a:buNone/>
            </a:pPr>
            <a:r>
              <a:rPr lang="es-PE" dirty="0"/>
              <a:t>“[…] se exige que el sujeto activo </a:t>
            </a:r>
            <a:r>
              <a:rPr lang="es-PE" b="1" dirty="0"/>
              <a:t>invoque</a:t>
            </a:r>
            <a:r>
              <a:rPr lang="es-PE" dirty="0"/>
              <a:t> influencias, reales o simuladas – no se requiere de ejercicio efectivo de influencia –,y en tal virtud obtenga determinados beneficios – no necesariamente patrimoniales – con el ofrecimiento de influir en un funcionario o servidor público que este conociendo o haya conocido un caso judicial o administrativo (…)” (…) el delito de trafico de influencias exige que el sujeto activo </a:t>
            </a:r>
            <a:r>
              <a:rPr lang="es-PE" b="1" dirty="0"/>
              <a:t>invoque</a:t>
            </a:r>
            <a:r>
              <a:rPr lang="es-PE" dirty="0"/>
              <a:t> influencias reales o simuladas – no se requiere el ejercicio efectivo de la influencia – […] </a:t>
            </a:r>
          </a:p>
        </p:txBody>
      </p:sp>
    </p:spTree>
    <p:extLst>
      <p:ext uri="{BB962C8B-B14F-4D97-AF65-F5344CB8AC3E}">
        <p14:creationId xmlns:p14="http://schemas.microsoft.com/office/powerpoint/2010/main" val="2512237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ELEMENTOS TIPICOS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097238909"/>
              </p:ext>
            </p:extLst>
          </p:nvPr>
        </p:nvGraphicFramePr>
        <p:xfrm>
          <a:off x="457200" y="1268760"/>
          <a:ext cx="8229600"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562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1300783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3373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INFLUENCIAS REALES</a:t>
            </a:r>
          </a:p>
        </p:txBody>
      </p:sp>
      <p:sp>
        <p:nvSpPr>
          <p:cNvPr id="3" name="2 Marcador de contenido"/>
          <p:cNvSpPr>
            <a:spLocks noGrp="1"/>
          </p:cNvSpPr>
          <p:nvPr>
            <p:ph idx="1"/>
          </p:nvPr>
        </p:nvSpPr>
        <p:spPr/>
        <p:txBody>
          <a:bodyPr>
            <a:normAutofit/>
          </a:bodyPr>
          <a:lstStyle/>
          <a:p>
            <a:r>
              <a:rPr lang="es-PE" dirty="0"/>
              <a:t>Exige que estas invocaciones sean reales, es decir, consiste en influencias que deben ser verdaderas, pues solo de esa manera se puede afectar al bien jurídico.</a:t>
            </a:r>
          </a:p>
          <a:p>
            <a:r>
              <a:rPr lang="es-PE" dirty="0"/>
              <a:t>El agente realmente tiene  la capacidad de influir sobre los funcionarios o servidores públicos de la administración de justicia, y por tanto tiene poder de orientar su voluntad hacia una dirección determinada. </a:t>
            </a:r>
          </a:p>
        </p:txBody>
      </p:sp>
    </p:spTree>
    <p:extLst>
      <p:ext uri="{BB962C8B-B14F-4D97-AF65-F5344CB8AC3E}">
        <p14:creationId xmlns:p14="http://schemas.microsoft.com/office/powerpoint/2010/main" val="804709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normAutofit/>
          </a:bodyPr>
          <a:lstStyle/>
          <a:p>
            <a:pPr marL="0" indent="0" algn="ctr">
              <a:buNone/>
            </a:pPr>
            <a:r>
              <a:rPr lang="es-PE" sz="4800" b="1" dirty="0"/>
              <a:t>UNIDAD I</a:t>
            </a:r>
          </a:p>
          <a:p>
            <a:pPr marL="0" indent="0" algn="ctr">
              <a:buNone/>
            </a:pPr>
            <a:r>
              <a:rPr lang="es-PE" sz="4800" dirty="0"/>
              <a:t>CUESTIONES GENERALES DEL DELITO DE TRÁFICO DE INFLUENCIAS</a:t>
            </a:r>
          </a:p>
        </p:txBody>
      </p:sp>
    </p:spTree>
    <p:extLst>
      <p:ext uri="{BB962C8B-B14F-4D97-AF65-F5344CB8AC3E}">
        <p14:creationId xmlns:p14="http://schemas.microsoft.com/office/powerpoint/2010/main" val="830630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INFLUENCIAS SIMULADAS</a:t>
            </a:r>
          </a:p>
        </p:txBody>
      </p:sp>
      <p:sp>
        <p:nvSpPr>
          <p:cNvPr id="3" name="2 Marcador de contenido"/>
          <p:cNvSpPr>
            <a:spLocks noGrp="1"/>
          </p:cNvSpPr>
          <p:nvPr>
            <p:ph idx="1"/>
          </p:nvPr>
        </p:nvSpPr>
        <p:spPr/>
        <p:txBody>
          <a:bodyPr/>
          <a:lstStyle/>
          <a:p>
            <a:pPr algn="just"/>
            <a:r>
              <a:rPr lang="es-PE" dirty="0"/>
              <a:t>El traficante no cuenta con los medios adecuados para lesionar la imparcialidad de la administración pública. Sin embargo, pese a no tener contacto con los funcionarios o servidores públicos de la administración de justicia, invoca tenerla con la finalidad que el interesado requiera sus servicios. </a:t>
            </a:r>
          </a:p>
        </p:txBody>
      </p:sp>
    </p:spTree>
    <p:extLst>
      <p:ext uri="{BB962C8B-B14F-4D97-AF65-F5344CB8AC3E}">
        <p14:creationId xmlns:p14="http://schemas.microsoft.com/office/powerpoint/2010/main" val="1892945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lstStyle/>
          <a:p>
            <a:r>
              <a:rPr lang="es-PE" dirty="0"/>
              <a:t>OBJETO DEL DELITO - MEDIOS CORRUPTORES: Donativo, promesa o cualquier otra ventaja o beneficio.</a:t>
            </a:r>
          </a:p>
          <a:p>
            <a:r>
              <a:rPr lang="es-PE" dirty="0"/>
              <a:t>IMPUTACIÓN SUBJETIVA:</a:t>
            </a:r>
          </a:p>
          <a:p>
            <a:pPr marL="0" indent="0">
              <a:buNone/>
            </a:pPr>
            <a:r>
              <a:rPr lang="es-PE" dirty="0"/>
              <a:t>- DOLO: Conducta dolosa. Debe abarcar el conocimiento de todos los elementos objetivos del tipo penal. Sólo se admite dolo directo.</a:t>
            </a:r>
          </a:p>
        </p:txBody>
      </p:sp>
    </p:spTree>
    <p:extLst>
      <p:ext uri="{BB962C8B-B14F-4D97-AF65-F5344CB8AC3E}">
        <p14:creationId xmlns:p14="http://schemas.microsoft.com/office/powerpoint/2010/main" val="2901344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t>AUTORÍA Y PARTICPACIÓN</a:t>
            </a:r>
            <a:br>
              <a:rPr lang="es-PE" dirty="0"/>
            </a:br>
            <a:endParaRPr lang="es-PE" dirty="0"/>
          </a:p>
        </p:txBody>
      </p:sp>
      <p:sp>
        <p:nvSpPr>
          <p:cNvPr id="3" name="2 Marcador de contenido"/>
          <p:cNvSpPr>
            <a:spLocks noGrp="1"/>
          </p:cNvSpPr>
          <p:nvPr>
            <p:ph idx="1"/>
          </p:nvPr>
        </p:nvSpPr>
        <p:spPr>
          <a:xfrm>
            <a:off x="457200" y="1124744"/>
            <a:ext cx="8229600" cy="5001419"/>
          </a:xfrm>
        </p:spPr>
        <p:txBody>
          <a:bodyPr>
            <a:normAutofit/>
          </a:bodyPr>
          <a:lstStyle/>
          <a:p>
            <a:pPr algn="just">
              <a:buFontTx/>
              <a:buChar char="-"/>
            </a:pPr>
            <a:r>
              <a:rPr lang="es-PE" dirty="0"/>
              <a:t>Para su configuración se requiere a tres personas: </a:t>
            </a:r>
          </a:p>
          <a:p>
            <a:pPr marL="514350" indent="-514350" algn="just">
              <a:buAutoNum type="alphaLcParenR"/>
            </a:pPr>
            <a:r>
              <a:rPr lang="es-PE" dirty="0"/>
              <a:t>El interesado o comprador de influencias,</a:t>
            </a:r>
          </a:p>
          <a:p>
            <a:pPr marL="514350" indent="-514350" algn="just">
              <a:buAutoNum type="alphaLcParenR"/>
            </a:pPr>
            <a:r>
              <a:rPr lang="es-PE" dirty="0"/>
              <a:t>El traficante o vendedor de influencias,</a:t>
            </a:r>
          </a:p>
          <a:p>
            <a:pPr marL="0" indent="0" algn="just">
              <a:buNone/>
            </a:pPr>
            <a:r>
              <a:rPr lang="es-PE" dirty="0"/>
              <a:t>c)  El funcionario o servidor público.</a:t>
            </a:r>
          </a:p>
          <a:p>
            <a:pPr algn="just">
              <a:buFontTx/>
              <a:buChar char="-"/>
            </a:pPr>
            <a:r>
              <a:rPr lang="es-PE" dirty="0"/>
              <a:t>El traficante o vendedor de influencias responderá en calidad de autor.</a:t>
            </a:r>
          </a:p>
          <a:p>
            <a:pPr algn="just">
              <a:buFontTx/>
              <a:buChar char="-"/>
            </a:pPr>
            <a:r>
              <a:rPr lang="es-PE" dirty="0"/>
              <a:t>El interesado nunca podrá ser autor o coautor. Sin embargo, podría responder como instigador o cómplice primario o secundario.</a:t>
            </a:r>
          </a:p>
        </p:txBody>
      </p:sp>
    </p:spTree>
    <p:extLst>
      <p:ext uri="{BB962C8B-B14F-4D97-AF65-F5344CB8AC3E}">
        <p14:creationId xmlns:p14="http://schemas.microsoft.com/office/powerpoint/2010/main" val="651117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CONSUMACIÓN</a:t>
            </a:r>
          </a:p>
        </p:txBody>
      </p:sp>
      <p:sp>
        <p:nvSpPr>
          <p:cNvPr id="3" name="2 Marcador de contenido"/>
          <p:cNvSpPr>
            <a:spLocks noGrp="1"/>
          </p:cNvSpPr>
          <p:nvPr>
            <p:ph idx="1"/>
          </p:nvPr>
        </p:nvSpPr>
        <p:spPr/>
        <p:txBody>
          <a:bodyPr/>
          <a:lstStyle/>
          <a:p>
            <a:pPr algn="just"/>
            <a:r>
              <a:rPr lang="es-PE" dirty="0"/>
              <a:t>No se requiere un resultado material como la entrega del donativo o cualquier otra ventaja. Es decir, el delito se consuma sin que sea necesario que se reciba donativo alguno, sino simplemente que se prometa el cumplimiento del mismo. No cabe la figura de comisión por omisión.</a:t>
            </a:r>
          </a:p>
          <a:p>
            <a:pPr algn="just"/>
            <a:r>
              <a:rPr lang="es-PE" dirty="0"/>
              <a:t>Las influencias deben ser idóneas.</a:t>
            </a:r>
          </a:p>
        </p:txBody>
      </p:sp>
    </p:spTree>
    <p:extLst>
      <p:ext uri="{BB962C8B-B14F-4D97-AF65-F5344CB8AC3E}">
        <p14:creationId xmlns:p14="http://schemas.microsoft.com/office/powerpoint/2010/main" val="1643121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t>EL LOBBY Y EL DELITO DE TRÁFICO DE INFLUENCIAS.</a:t>
            </a:r>
          </a:p>
        </p:txBody>
      </p:sp>
      <p:sp>
        <p:nvSpPr>
          <p:cNvPr id="3" name="2 Marcador de contenido"/>
          <p:cNvSpPr>
            <a:spLocks noGrp="1"/>
          </p:cNvSpPr>
          <p:nvPr>
            <p:ph idx="1"/>
          </p:nvPr>
        </p:nvSpPr>
        <p:spPr/>
        <p:txBody>
          <a:bodyPr/>
          <a:lstStyle/>
          <a:p>
            <a:pPr algn="just"/>
            <a:r>
              <a:rPr lang="es-PE" dirty="0"/>
              <a:t>El lobby es un proceso transparente, constituido mediante una relación entre los grupos de interés privado y las autoridades. Situación distinta sucede en el trafico de influencias, a través de acciones ocultas y medios corruptores.</a:t>
            </a:r>
          </a:p>
        </p:txBody>
      </p:sp>
    </p:spTree>
    <p:extLst>
      <p:ext uri="{BB962C8B-B14F-4D97-AF65-F5344CB8AC3E}">
        <p14:creationId xmlns:p14="http://schemas.microsoft.com/office/powerpoint/2010/main" val="413409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980728"/>
            <a:ext cx="7848872" cy="5054617"/>
          </a:xfrm>
        </p:spPr>
        <p:txBody>
          <a:bodyPr>
            <a:normAutofit/>
          </a:bodyPr>
          <a:lstStyle/>
          <a:p>
            <a:pPr marL="800100" indent="-457200" algn="just"/>
            <a:r>
              <a:rPr lang="es-PE" sz="3200" dirty="0"/>
              <a:t>Se regula desde junio de 1981 mediante el DL. Nº 121, el cual introduce el art. 353-A que tipificó el delito de tráfico de influencias. </a:t>
            </a:r>
          </a:p>
          <a:p>
            <a:pPr marL="800100" indent="-457200" algn="just"/>
            <a:r>
              <a:rPr lang="es-PE" sz="3200" dirty="0"/>
              <a:t>Código Penal vigente de 1991 reguló el delito de Trafico de Influencias en su artículo 400°.</a:t>
            </a:r>
          </a:p>
          <a:p>
            <a:pPr marL="800100" indent="-457200"/>
            <a:endParaRPr lang="es-PE"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7931224" cy="5433467"/>
          </a:xfrm>
        </p:spPr>
        <p:txBody>
          <a:bodyPr>
            <a:normAutofit fontScale="92500" lnSpcReduction="20000"/>
          </a:bodyPr>
          <a:lstStyle/>
          <a:p>
            <a:pPr marL="0" indent="0">
              <a:buNone/>
            </a:pPr>
            <a:r>
              <a:rPr lang="es-PE" sz="2300" b="1" dirty="0">
                <a:solidFill>
                  <a:srgbClr val="000000"/>
                </a:solidFill>
                <a:latin typeface="Arial"/>
              </a:rPr>
              <a:t>(*) Artículo modificado por el Artículo único de la Ley N° 30111, publicada el 26 noviembre 2013, cuyo texto es el siguiente:</a:t>
            </a:r>
            <a:br>
              <a:rPr lang="es-PE" b="1" dirty="0">
                <a:solidFill>
                  <a:srgbClr val="000000"/>
                </a:solidFill>
                <a:latin typeface="Arial"/>
              </a:rPr>
            </a:br>
            <a:endParaRPr lang="es-PE" dirty="0">
              <a:solidFill>
                <a:srgbClr val="000000"/>
              </a:solidFill>
              <a:latin typeface="Arial"/>
            </a:endParaRPr>
          </a:p>
          <a:p>
            <a:pPr marL="0" indent="0" algn="just">
              <a:buNone/>
            </a:pPr>
            <a:r>
              <a:rPr lang="es-PE" dirty="0">
                <a:solidFill>
                  <a:srgbClr val="000000"/>
                </a:solidFill>
                <a:latin typeface="Arial"/>
              </a:rPr>
              <a:t> </a:t>
            </a:r>
            <a:r>
              <a:rPr lang="es-PE" b="1" dirty="0">
                <a:solidFill>
                  <a:srgbClr val="000000"/>
                </a:solidFill>
                <a:latin typeface="Arial"/>
              </a:rPr>
              <a:t>Artículo 400°</a:t>
            </a:r>
            <a:endParaRPr lang="es-PE" dirty="0">
              <a:solidFill>
                <a:srgbClr val="000000"/>
              </a:solidFill>
              <a:latin typeface="Arial"/>
            </a:endParaRPr>
          </a:p>
          <a:p>
            <a:pPr marL="0" indent="0" algn="just">
              <a:buNone/>
            </a:pPr>
            <a:r>
              <a:rPr lang="es-PE" i="1" dirty="0">
                <a:solidFill>
                  <a:srgbClr val="000000"/>
                </a:solidFill>
                <a:latin typeface="Arial"/>
              </a:rPr>
              <a:t>“El que, invocando o teniendo influencias reales o simuladas, recibe, hace dar o prometer para sí o para un tercero, donativo o promesa o cualquier otra ventaja o beneficio con el ofrecimiento de interceder ante un funcionario o servidor público que ha de conocer, esté conociendo o haya conocido un caso judicial o administrativo, será reprimido con pena privativa de libertad no menor de cuatro ni mayor de seis años y con ciento ochenta a trescientos sesenta y cinco días-multa.</a:t>
            </a:r>
            <a:br>
              <a:rPr lang="es-PE" i="1" dirty="0">
                <a:solidFill>
                  <a:srgbClr val="000000"/>
                </a:solidFill>
                <a:latin typeface="Arial"/>
              </a:rPr>
            </a:br>
            <a:endParaRPr lang="es-PE" i="1" dirty="0">
              <a:solidFill>
                <a:srgbClr val="000000"/>
              </a:solidFill>
              <a:latin typeface="Arial"/>
            </a:endParaRPr>
          </a:p>
          <a:p>
            <a:pPr marL="0" indent="0" algn="just">
              <a:buNone/>
            </a:pPr>
            <a:r>
              <a:rPr lang="es-PE" i="1" dirty="0">
                <a:solidFill>
                  <a:srgbClr val="000000"/>
                </a:solidFill>
                <a:latin typeface="Arial"/>
              </a:rPr>
              <a:t>Si el agente es un funcionario o servidor público, será reprimido con pena privativa de libertad no menor de cuatro ni mayor de ocho años e inhabilitación conforme a los incisos 1 y 2 del artículo 36 del Código Penal y con trescientos sesenta y cinco a setecientos treinta días-multa.</a:t>
            </a:r>
            <a:r>
              <a:rPr lang="es-PE" b="1" i="1" dirty="0">
                <a:solidFill>
                  <a:srgbClr val="000000"/>
                </a:solidFill>
                <a:latin typeface="Arial"/>
              </a:rPr>
              <a:t>"</a:t>
            </a:r>
            <a:endParaRPr lang="es-PE" i="1" dirty="0">
              <a:solidFill>
                <a:srgbClr val="000000"/>
              </a:solidFill>
              <a:latin typeface="Arial"/>
            </a:endParaRPr>
          </a:p>
          <a:p>
            <a:endParaRPr lang="es-PE" dirty="0"/>
          </a:p>
        </p:txBody>
      </p:sp>
    </p:spTree>
    <p:extLst>
      <p:ext uri="{BB962C8B-B14F-4D97-AF65-F5344CB8AC3E}">
        <p14:creationId xmlns:p14="http://schemas.microsoft.com/office/powerpoint/2010/main" val="1154860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8229600" cy="1143000"/>
          </a:xfrm>
        </p:spPr>
        <p:txBody>
          <a:bodyPr>
            <a:normAutofit/>
          </a:bodyPr>
          <a:lstStyle/>
          <a:p>
            <a:r>
              <a:rPr lang="es-PE" sz="3200" dirty="0"/>
              <a:t>NORMAS INTERNACIONALES QUE REGULAN EL DELITO DE TRÁFICO DE INFLUENCIAS.</a:t>
            </a:r>
          </a:p>
        </p:txBody>
      </p:sp>
      <p:sp>
        <p:nvSpPr>
          <p:cNvPr id="3" name="2 Marcador de contenido"/>
          <p:cNvSpPr>
            <a:spLocks noGrp="1"/>
          </p:cNvSpPr>
          <p:nvPr>
            <p:ph idx="1"/>
          </p:nvPr>
        </p:nvSpPr>
        <p:spPr/>
        <p:txBody>
          <a:bodyPr>
            <a:normAutofit/>
          </a:bodyPr>
          <a:lstStyle/>
          <a:p>
            <a:pPr algn="just"/>
            <a:r>
              <a:rPr lang="es-PE" dirty="0"/>
              <a:t>La dinámica de liberación, armonización y desregulación de los mercados han alterado los procesos de toma de decisiones políticas y económicas, generando modificaciones en las responsabilidades y funciones de los involucrados en la administración publica, y en ese contexto las empresas encuentran enormes incentivos para tratar de condicionar o influir en los funcionarios y representantes gubernamentales.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78553486"/>
              </p:ext>
            </p:extLst>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6608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br>
              <a:rPr lang="es-PE" sz="3100" dirty="0"/>
            </a:br>
            <a:r>
              <a:rPr lang="es-PE" sz="3100" dirty="0"/>
              <a:t>LA CONVENCIÓN DE DERECHO PENAL DEL CONSEJO DE EUROPA SOBRE LA CORRUPCIÓN</a:t>
            </a:r>
            <a:br>
              <a:rPr lang="es-PE" dirty="0"/>
            </a:br>
            <a:endParaRPr lang="es-PE" dirty="0"/>
          </a:p>
        </p:txBody>
      </p:sp>
      <p:sp>
        <p:nvSpPr>
          <p:cNvPr id="3" name="2 Marcador de contenido"/>
          <p:cNvSpPr>
            <a:spLocks noGrp="1"/>
          </p:cNvSpPr>
          <p:nvPr>
            <p:ph idx="1"/>
          </p:nvPr>
        </p:nvSpPr>
        <p:spPr/>
        <p:txBody>
          <a:bodyPr>
            <a:normAutofit/>
          </a:bodyPr>
          <a:lstStyle/>
          <a:p>
            <a:r>
              <a:rPr lang="es-PE" sz="2000" dirty="0"/>
              <a:t>Objetivo: La armonización de las normas europeas concernientes a los delitos de corrupción y la capacitación técnica de los estados contratantes, a través de programas de cooperación para prevenirla y perseguirla y entre sus objetivos prioritarios se cuenta el desarrollo del espectro de medidas penales anti-corrupción.</a:t>
            </a:r>
          </a:p>
          <a:p>
            <a:endParaRPr lang="es-P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t>LA CONVENCIÓN DE LAS NACIONES UNIDAS CONTRA LA CORRUPCIÓN.</a:t>
            </a:r>
          </a:p>
        </p:txBody>
      </p:sp>
      <p:sp>
        <p:nvSpPr>
          <p:cNvPr id="3" name="2 Marcador de contenido"/>
          <p:cNvSpPr>
            <a:spLocks noGrp="1"/>
          </p:cNvSpPr>
          <p:nvPr>
            <p:ph idx="1"/>
          </p:nvPr>
        </p:nvSpPr>
        <p:spPr/>
        <p:txBody>
          <a:bodyPr>
            <a:normAutofit/>
          </a:bodyPr>
          <a:lstStyle/>
          <a:p>
            <a:pPr algn="just"/>
            <a:r>
              <a:rPr lang="es-PE" dirty="0"/>
              <a:t>Objetivo: La prevención y lucha contra la corrupción que las Naciones Unidas han ejercido a cabo de un par de décadas.</a:t>
            </a:r>
          </a:p>
          <a:p>
            <a:pPr algn="just"/>
            <a:r>
              <a:rPr lang="es-PE" dirty="0"/>
              <a:t>Surge producto de la preocupación de los estados partes por la gravedad de los problemas que aqueja la corrupción en la sociedad, consideraban que la corrupción es un elemento negativo que pudiera socavar las instituciones estatales.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sz="3100" dirty="0"/>
              <a:t>CONVENCIÓN DE LA UNIÓN AFRICANA SOBRE LA PREVENCIÓN Y LA LUCHA CONTRA LA CORRUPCIÓN</a:t>
            </a:r>
            <a:r>
              <a:rPr lang="es-PE" dirty="0"/>
              <a:t>.</a:t>
            </a:r>
          </a:p>
        </p:txBody>
      </p:sp>
      <p:sp>
        <p:nvSpPr>
          <p:cNvPr id="3" name="2 Marcador de contenido"/>
          <p:cNvSpPr>
            <a:spLocks noGrp="1"/>
          </p:cNvSpPr>
          <p:nvPr>
            <p:ph idx="1"/>
          </p:nvPr>
        </p:nvSpPr>
        <p:spPr/>
        <p:txBody>
          <a:bodyPr/>
          <a:lstStyle/>
          <a:p>
            <a:pPr algn="just"/>
            <a:r>
              <a:rPr lang="es-PE" dirty="0"/>
              <a:t>Objetivo: La lucha contra la corrupción en los sectores publico y privado, a gran y  pequeña escala. Su régimen de obligaciones apunta a los terrenos de la prevención, la criminalización y la cooperación entre las partes.</a:t>
            </a:r>
          </a:p>
        </p:txBody>
      </p:sp>
    </p:spTree>
    <p:extLst>
      <p:ext uri="{BB962C8B-B14F-4D97-AF65-F5344CB8AC3E}">
        <p14:creationId xmlns:p14="http://schemas.microsoft.com/office/powerpoint/2010/main" val="3317582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286</TotalTime>
  <Words>1348</Words>
  <Application>Microsoft Office PowerPoint</Application>
  <PresentationFormat>Presentación en pantalla (4:3)</PresentationFormat>
  <Paragraphs>73</Paragraphs>
  <Slides>24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Calibri</vt:lpstr>
      <vt:lpstr>Cambria</vt:lpstr>
      <vt:lpstr>Adyacencia</vt:lpstr>
      <vt:lpstr> “TRÁFICO DE INFLUENCIAS” </vt:lpstr>
      <vt:lpstr>Presentación de PowerPoint</vt:lpstr>
      <vt:lpstr>Presentación de PowerPoint</vt:lpstr>
      <vt:lpstr>Presentación de PowerPoint</vt:lpstr>
      <vt:lpstr>NORMAS INTERNACIONALES QUE REGULAN EL DELITO DE TRÁFICO DE INFLUENCIAS.</vt:lpstr>
      <vt:lpstr>Presentación de PowerPoint</vt:lpstr>
      <vt:lpstr> LA CONVENCIÓN DE DERECHO PENAL DEL CONSEJO DE EUROPA SOBRE LA CORRUPCIÓN </vt:lpstr>
      <vt:lpstr>LA CONVENCIÓN DE LAS NACIONES UNIDAS CONTRA LA CORRUPCIÓN.</vt:lpstr>
      <vt:lpstr>CONVENCIÓN DE LA UNIÓN AFRICANA SOBRE LA PREVENCIÓN Y LA LUCHA CONTRA LA CORRUPCIÓN.</vt:lpstr>
      <vt:lpstr>¿ Delito de Infracción de deber o delito común?</vt:lpstr>
      <vt:lpstr>BIEN JURIDICO PROTEGIDO</vt:lpstr>
      <vt:lpstr>ACUERDO PLENARIO 3 – 2015/CIJ-116</vt:lpstr>
      <vt:lpstr>¿ES APLIABLE LA DUPLICIDAD DE PRESCRIPCIÓN?</vt:lpstr>
      <vt:lpstr>Presentación de PowerPoint</vt:lpstr>
      <vt:lpstr>¿QUÉ ES EL TRÁFICO DE INFLUENCIAS?</vt:lpstr>
      <vt:lpstr>CONDUCTA PROHIBIDA PENALMENTE</vt:lpstr>
      <vt:lpstr>ELEMENTOS TIPICOS</vt:lpstr>
      <vt:lpstr>Presentación de PowerPoint</vt:lpstr>
      <vt:lpstr>INFLUENCIAS REALES</vt:lpstr>
      <vt:lpstr>INFLUENCIAS SIMULADAS</vt:lpstr>
      <vt:lpstr>Presentación de PowerPoint</vt:lpstr>
      <vt:lpstr>AUTORÍA Y PARTICPACIÓN </vt:lpstr>
      <vt:lpstr>CONSUMACIÓN</vt:lpstr>
      <vt:lpstr>EL LOBBY Y EL DELITO DE TRÁFICO DE INFLUENCIAS.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“TRÁFICO DE INFLUENCIAS”</dc:title>
  <dc:creator>grfernandez</dc:creator>
  <cp:lastModifiedBy>FN</cp:lastModifiedBy>
  <cp:revision>24</cp:revision>
  <dcterms:created xsi:type="dcterms:W3CDTF">2016-08-19T23:07:41Z</dcterms:created>
  <dcterms:modified xsi:type="dcterms:W3CDTF">2021-05-20T19:06:35Z</dcterms:modified>
</cp:coreProperties>
</file>