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78" r:id="rId2"/>
    <p:sldId id="279" r:id="rId3"/>
    <p:sldId id="280" r:id="rId4"/>
    <p:sldId id="315" r:id="rId5"/>
    <p:sldId id="316" r:id="rId6"/>
    <p:sldId id="284" r:id="rId7"/>
    <p:sldId id="317" r:id="rId8"/>
    <p:sldId id="318" r:id="rId9"/>
    <p:sldId id="319" r:id="rId10"/>
    <p:sldId id="320" r:id="rId11"/>
    <p:sldId id="321" r:id="rId12"/>
    <p:sldId id="322" r:id="rId13"/>
    <p:sldId id="323" r:id="rId14"/>
    <p:sldId id="332" r:id="rId15"/>
    <p:sldId id="334" r:id="rId16"/>
    <p:sldId id="333" r:id="rId17"/>
    <p:sldId id="327" r:id="rId18"/>
    <p:sldId id="328" r:id="rId19"/>
    <p:sldId id="330" r:id="rId20"/>
    <p:sldId id="329" r:id="rId21"/>
    <p:sldId id="331" r:id="rId22"/>
    <p:sldId id="306" r:id="rId23"/>
    <p:sldId id="308" r:id="rId24"/>
    <p:sldId id="310" r:id="rId25"/>
    <p:sldId id="311" r:id="rId26"/>
    <p:sldId id="312" r:id="rId27"/>
    <p:sldId id="313" r:id="rId28"/>
    <p:sldId id="314" r:id="rId2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6" y="90"/>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72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668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066D8-4973-4828-B770-C989FC39E371}" type="datetimeFigureOut">
              <a:rPr lang="es-PE" smtClean="0"/>
              <a:t>16/02/2021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B68411-3B95-4E96-8F0A-51149980BF3E}" type="slidenum">
              <a:rPr lang="es-PE" smtClean="0"/>
              <a:t>‹Nº›</a:t>
            </a:fld>
            <a:endParaRPr lang="es-PE"/>
          </a:p>
        </p:txBody>
      </p:sp>
    </p:spTree>
    <p:extLst>
      <p:ext uri="{BB962C8B-B14F-4D97-AF65-F5344CB8AC3E}">
        <p14:creationId xmlns:p14="http://schemas.microsoft.com/office/powerpoint/2010/main" val="138553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AEFCECF9-1980-4140-9A72-BCFFB066D6C2}"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106385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EFCECF9-1980-4140-9A72-BCFFB066D6C2}"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106959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EFCECF9-1980-4140-9A72-BCFFB066D6C2}"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118751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EFCECF9-1980-4140-9A72-BCFFB066D6C2}"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11641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EFCECF9-1980-4140-9A72-BCFFB066D6C2}"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75091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AEFCECF9-1980-4140-9A72-BCFFB066D6C2}"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250999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AEFCECF9-1980-4140-9A72-BCFFB066D6C2}" type="datetimeFigureOut">
              <a:rPr lang="es-PE" smtClean="0"/>
              <a:t>16/02/2021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376838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AEFCECF9-1980-4140-9A72-BCFFB066D6C2}" type="datetimeFigureOut">
              <a:rPr lang="es-PE" smtClean="0"/>
              <a:t>16/02/2021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2809816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EFCECF9-1980-4140-9A72-BCFFB066D6C2}" type="datetimeFigureOut">
              <a:rPr lang="es-PE" smtClean="0"/>
              <a:t>16/02/2021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223427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EFCECF9-1980-4140-9A72-BCFFB066D6C2}"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339646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EFCECF9-1980-4140-9A72-BCFFB066D6C2}"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F943FD-E8B3-421C-BBBC-C3F2A6211A16}" type="slidenum">
              <a:rPr lang="es-PE" smtClean="0"/>
              <a:t>‹Nº›</a:t>
            </a:fld>
            <a:endParaRPr lang="es-PE"/>
          </a:p>
        </p:txBody>
      </p:sp>
    </p:spTree>
    <p:extLst>
      <p:ext uri="{BB962C8B-B14F-4D97-AF65-F5344CB8AC3E}">
        <p14:creationId xmlns:p14="http://schemas.microsoft.com/office/powerpoint/2010/main" val="304560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CECF9-1980-4140-9A72-BCFFB066D6C2}" type="datetimeFigureOut">
              <a:rPr lang="es-PE" smtClean="0"/>
              <a:t>16/02/2021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943FD-E8B3-421C-BBBC-C3F2A6211A16}" type="slidenum">
              <a:rPr lang="es-PE" smtClean="0"/>
              <a:t>‹Nº›</a:t>
            </a:fld>
            <a:endParaRPr lang="es-PE"/>
          </a:p>
        </p:txBody>
      </p:sp>
    </p:spTree>
    <p:extLst>
      <p:ext uri="{BB962C8B-B14F-4D97-AF65-F5344CB8AC3E}">
        <p14:creationId xmlns:p14="http://schemas.microsoft.com/office/powerpoint/2010/main" val="242514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444486"/>
            <a:ext cx="10515600" cy="4267201"/>
          </a:xfrm>
        </p:spPr>
        <p:txBody>
          <a:bodyPr>
            <a:normAutofit lnSpcReduction="10000"/>
          </a:bodyPr>
          <a:lstStyle/>
          <a:p>
            <a:pPr marL="0" indent="0" algn="just">
              <a:buNone/>
            </a:pPr>
            <a:r>
              <a:rPr lang="es-ES_tradnl" dirty="0">
                <a:solidFill>
                  <a:schemeClr val="tx2">
                    <a:lumMod val="50000"/>
                  </a:schemeClr>
                </a:solidFill>
              </a:rPr>
              <a:t>Hoy en día, no se admite responsabilidad alguna por el mero resultado, dada su incompatibilidad manifiesta con un Derecho penal de la culpabilidad, que es propio de un Estado constitucional y democrático de Derecho. En ese sentido, nuestro texto punitivo es claro en señalar, en su art. VII del Título Preliminar, que: “La pena requiere de la responsabilidad penal del autor. Queda proscrita toda forma de responsabilidad objetiva”.</a:t>
            </a:r>
          </a:p>
          <a:p>
            <a:pPr marL="0" indent="0" algn="just">
              <a:buNone/>
            </a:pPr>
            <a:endParaRPr lang="es-ES_tradnl" dirty="0">
              <a:solidFill>
                <a:schemeClr val="tx2">
                  <a:lumMod val="50000"/>
                </a:schemeClr>
              </a:solidFill>
            </a:endParaRPr>
          </a:p>
          <a:p>
            <a:pPr marL="0" indent="0" algn="just">
              <a:buNone/>
            </a:pPr>
            <a:r>
              <a:rPr lang="es-ES_tradnl" dirty="0">
                <a:solidFill>
                  <a:schemeClr val="tx2">
                    <a:lumMod val="50000"/>
                  </a:schemeClr>
                </a:solidFill>
              </a:rPr>
              <a:t>En esa línea, el TC peruano indicó, en la STC n° 0014-2006-PA/TC, que el principio de culpabilidad “requiere que la aplicación de una pena esté condicionada por la existencia de dolo o culpa” (F.J. 26).</a:t>
            </a:r>
            <a:endParaRPr lang="es-PE" dirty="0">
              <a:solidFill>
                <a:schemeClr val="tx2">
                  <a:lumMod val="50000"/>
                </a:schemeClr>
              </a:solidFill>
            </a:endParaRPr>
          </a:p>
        </p:txBody>
      </p:sp>
    </p:spTree>
    <p:extLst>
      <p:ext uri="{BB962C8B-B14F-4D97-AF65-F5344CB8AC3E}">
        <p14:creationId xmlns:p14="http://schemas.microsoft.com/office/powerpoint/2010/main" val="1184325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PE" b="1" dirty="0"/>
              <a:t>El dolo eventual</a:t>
            </a:r>
          </a:p>
          <a:p>
            <a:pPr marL="0" indent="0" algn="just">
              <a:buNone/>
            </a:pPr>
            <a:r>
              <a:rPr lang="es-PE" dirty="0"/>
              <a:t>Esta clase de dolo s</a:t>
            </a:r>
            <a:r>
              <a:rPr lang="es-ES" dirty="0"/>
              <a:t>e caracteriza porque</a:t>
            </a:r>
            <a:r>
              <a:rPr lang="es-MX" dirty="0"/>
              <a:t> se dan resultados indeseados cuya producción el sujeto no había considerado segura, sino sólo probable, sin embargo no deja de actuar (asume el resultado o éste le es indiferente). Por ejemplo, quien a las 8 de la mañana atropella a un menor sabiendo que a esa hora no debía manejar a alta velocidad, menos en una pista cercana a un colegio. El conductor asumió o le fueron indiferentes las consecuencias negativas de su conducta arriesgada.</a:t>
            </a:r>
            <a:endParaRPr lang="es-PE" dirty="0"/>
          </a:p>
          <a:p>
            <a:pPr marL="0" indent="0">
              <a:buNone/>
            </a:pPr>
            <a:endParaRPr lang="es-PE" b="1" dirty="0"/>
          </a:p>
        </p:txBody>
      </p:sp>
    </p:spTree>
    <p:extLst>
      <p:ext uri="{BB962C8B-B14F-4D97-AF65-F5344CB8AC3E}">
        <p14:creationId xmlns:p14="http://schemas.microsoft.com/office/powerpoint/2010/main" val="1067499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199" y="842963"/>
            <a:ext cx="10977563" cy="5429249"/>
          </a:xfrm>
        </p:spPr>
        <p:txBody>
          <a:bodyPr>
            <a:normAutofit fontScale="92500" lnSpcReduction="10000"/>
          </a:bodyPr>
          <a:lstStyle/>
          <a:p>
            <a:pPr marL="0" indent="0">
              <a:buNone/>
            </a:pPr>
            <a:r>
              <a:rPr lang="es-PE" dirty="0"/>
              <a:t>Partiendo de tesis volitivas, es posible definir que la culpa puede ser consciente e inconsciente.</a:t>
            </a:r>
          </a:p>
          <a:p>
            <a:pPr marL="0" indent="0">
              <a:buNone/>
            </a:pPr>
            <a:endParaRPr lang="es-PE" dirty="0"/>
          </a:p>
          <a:p>
            <a:pPr marL="0" indent="0">
              <a:buNone/>
            </a:pPr>
            <a:r>
              <a:rPr lang="es-PE" b="1" dirty="0"/>
              <a:t>La culpa consciente</a:t>
            </a:r>
          </a:p>
          <a:p>
            <a:pPr marL="0" indent="0">
              <a:buNone/>
            </a:pPr>
            <a:endParaRPr lang="es-PE" b="1" dirty="0"/>
          </a:p>
          <a:p>
            <a:pPr marL="0" indent="0" algn="just">
              <a:buNone/>
            </a:pPr>
            <a:r>
              <a:rPr lang="es-ES_tradnl" dirty="0"/>
              <a:t>En la culpa consciente existe un aspecto “cognoscitivo”. Se trata de una “previsibilidad” del resultado lesivo por la conducta peligrosa. Por ejemplo, el conductor de un vehículo puede representarse el resultado típico de lesionar, pero </a:t>
            </a:r>
            <a:r>
              <a:rPr lang="es-ES_tradnl" b="1" dirty="0"/>
              <a:t>confía en que no va a acontecer</a:t>
            </a:r>
            <a:r>
              <a:rPr lang="es-ES_tradnl" dirty="0"/>
              <a:t>, </a:t>
            </a:r>
            <a:r>
              <a:rPr lang="es-ES_tradnl" b="1" dirty="0"/>
              <a:t>subestima la virtualidad de su producción</a:t>
            </a:r>
            <a:r>
              <a:rPr lang="es-ES_tradnl" dirty="0"/>
              <a:t>. </a:t>
            </a:r>
          </a:p>
          <a:p>
            <a:pPr marL="0" indent="0" algn="just">
              <a:buNone/>
            </a:pPr>
            <a:endParaRPr lang="es-ES_tradnl" dirty="0"/>
          </a:p>
          <a:p>
            <a:pPr marL="0" indent="0" algn="just">
              <a:buNone/>
            </a:pPr>
            <a:r>
              <a:rPr lang="es-ES_tradnl" dirty="0"/>
              <a:t>La diferencia entre dolo eventual y culpa consciente se encuentra en lo volitivo (quiso o no quiso realizar el comportamiento). La voluntad es de difícil probanza.</a:t>
            </a:r>
            <a:endParaRPr lang="es-PE" dirty="0"/>
          </a:p>
        </p:txBody>
      </p:sp>
    </p:spTree>
    <p:extLst>
      <p:ext uri="{BB962C8B-B14F-4D97-AF65-F5344CB8AC3E}">
        <p14:creationId xmlns:p14="http://schemas.microsoft.com/office/powerpoint/2010/main" val="176994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PE" b="1" dirty="0"/>
              <a:t>La culpa inconsciente</a:t>
            </a:r>
          </a:p>
          <a:p>
            <a:pPr marL="0" indent="0">
              <a:buNone/>
            </a:pPr>
            <a:endParaRPr lang="es-PE" dirty="0"/>
          </a:p>
          <a:p>
            <a:pPr marL="0" indent="0" algn="just">
              <a:buNone/>
            </a:pPr>
            <a:r>
              <a:rPr lang="es-ES_tradnl" dirty="0"/>
              <a:t>En la culpa inconsciente el sujeto actúa ignorando el peligro de su conducta. No se representa la probabilidad de la producción del daño pero debió hacerlo. Por ejemplo, un médico novato que no se percata durante una operación que su paciente se está ahogando</a:t>
            </a:r>
            <a:endParaRPr lang="es-PE" dirty="0"/>
          </a:p>
        </p:txBody>
      </p:sp>
    </p:spTree>
    <p:extLst>
      <p:ext uri="{BB962C8B-B14F-4D97-AF65-F5344CB8AC3E}">
        <p14:creationId xmlns:p14="http://schemas.microsoft.com/office/powerpoint/2010/main" val="414028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b="1" dirty="0"/>
              <a:t>El dolo cognitivo</a:t>
            </a:r>
          </a:p>
        </p:txBody>
      </p:sp>
      <p:sp>
        <p:nvSpPr>
          <p:cNvPr id="3" name="Marcador de contenido 2"/>
          <p:cNvSpPr>
            <a:spLocks noGrp="1"/>
          </p:cNvSpPr>
          <p:nvPr>
            <p:ph idx="1"/>
          </p:nvPr>
        </p:nvSpPr>
        <p:spPr/>
        <p:txBody>
          <a:bodyPr/>
          <a:lstStyle/>
          <a:p>
            <a:pPr marL="0" lvl="0" indent="0" algn="just">
              <a:buNone/>
            </a:pPr>
            <a:r>
              <a:rPr lang="es-MX" dirty="0"/>
              <a:t>Los partidarios de esta teoría prescinden del “querer” y afirman el dolo siempre que el sujeto se haya representado como posible que el resultado podía acaecer (teoría de  la representación) o haya actuado con conciencia de estar creando un riesgo “elevado” de realización del tipo penal (teoría de la probabilidad). </a:t>
            </a:r>
            <a:endParaRPr lang="es-PE" dirty="0"/>
          </a:p>
          <a:p>
            <a:pPr algn="just"/>
            <a:endParaRPr lang="es-PE" dirty="0"/>
          </a:p>
          <a:p>
            <a:pPr marL="0" indent="0" algn="just">
              <a:buNone/>
            </a:pPr>
            <a:r>
              <a:rPr lang="es-MX" dirty="0"/>
              <a:t>De esta forma, pierde total interés la interminable discusión latente que existe entre el dolo eventual y su límite mínimo (el querer o no el resultado) con la culpa consciente, ya que la culpa sólo se entenderá como la inconsciente (no quiso, pero debió preverlo).</a:t>
            </a:r>
            <a:endParaRPr lang="es-PE" dirty="0"/>
          </a:p>
          <a:p>
            <a:pPr marL="0" indent="0">
              <a:buNone/>
            </a:pPr>
            <a:endParaRPr lang="es-PE" dirty="0"/>
          </a:p>
        </p:txBody>
      </p:sp>
    </p:spTree>
    <p:extLst>
      <p:ext uri="{BB962C8B-B14F-4D97-AF65-F5344CB8AC3E}">
        <p14:creationId xmlns:p14="http://schemas.microsoft.com/office/powerpoint/2010/main" val="1552655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33256"/>
            <a:ext cx="10515600" cy="4351338"/>
          </a:xfrm>
        </p:spPr>
        <p:txBody>
          <a:bodyPr>
            <a:normAutofit fontScale="92500" lnSpcReduction="20000"/>
          </a:bodyPr>
          <a:lstStyle/>
          <a:p>
            <a:pPr marL="0" indent="0" algn="just">
              <a:buNone/>
            </a:pPr>
            <a:r>
              <a:rPr lang="es-ES_tradnl" dirty="0"/>
              <a:t>Para afirmar el dolo es suficiente con el conocimiento del peligro concreto sin la necesidad de que exista una voluntad específica de producir el resultado. En esa línea, lo expuesto en el Acuerdo Plenario n° 1-2016/CJ-116 con relación al delito de feminicidio. En dicho Acuerdo se indicó que “el dolo consiste en el conocimiento actual que la conducta desplegada por el sujeto activo era idónea para producir la muerte de la mujer, produciendo un riesgo relevante en la vida de ésta y se concretó en su muerte. No se trata de un conocimiento certero de que producirá el resultado muerte. Es suficiente que el agente se haya representado, como probable, el resultado”.</a:t>
            </a:r>
          </a:p>
          <a:p>
            <a:pPr marL="0" indent="0" algn="just">
              <a:buNone/>
            </a:pPr>
            <a:endParaRPr lang="es-ES_tradnl" dirty="0"/>
          </a:p>
          <a:p>
            <a:pPr marL="0" indent="0" algn="just">
              <a:buNone/>
            </a:pPr>
            <a:r>
              <a:rPr lang="es-ES_tradnl" dirty="0"/>
              <a:t>¿Cómo atribuir el conocimiento? A partir del contexto (por ejemplo, verificar si hubo o no información o experiencia previa), del rol que tiene el agente y sus características personales.</a:t>
            </a:r>
            <a:endParaRPr lang="es-PE" dirty="0"/>
          </a:p>
        </p:txBody>
      </p:sp>
    </p:spTree>
    <p:extLst>
      <p:ext uri="{BB962C8B-B14F-4D97-AF65-F5344CB8AC3E}">
        <p14:creationId xmlns:p14="http://schemas.microsoft.com/office/powerpoint/2010/main" val="2871154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PE" dirty="0"/>
              <a:t>Por ejemplo, el gerente de una discoteca que ordena su apertura dejando de lado los informes de prevención entregados oportunamente por las autoridades en el que se daba cuenta de las malas y peligrosas instalaciones del recinto. Ese día, murieron 20 jóvenes producto de un incendio ocurrido en el local. El gerente habrá actuado dolosamente.</a:t>
            </a:r>
          </a:p>
        </p:txBody>
      </p:sp>
    </p:spTree>
    <p:extLst>
      <p:ext uri="{BB962C8B-B14F-4D97-AF65-F5344CB8AC3E}">
        <p14:creationId xmlns:p14="http://schemas.microsoft.com/office/powerpoint/2010/main" val="616678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b="1" dirty="0"/>
              <a:t>Error de tipo</a:t>
            </a:r>
          </a:p>
        </p:txBody>
      </p:sp>
      <p:sp>
        <p:nvSpPr>
          <p:cNvPr id="3" name="Marcador de contenido 2"/>
          <p:cNvSpPr>
            <a:spLocks noGrp="1"/>
          </p:cNvSpPr>
          <p:nvPr>
            <p:ph idx="1"/>
          </p:nvPr>
        </p:nvSpPr>
        <p:spPr/>
        <p:txBody>
          <a:bodyPr>
            <a:normAutofit fontScale="92500" lnSpcReduction="10000"/>
          </a:bodyPr>
          <a:lstStyle/>
          <a:p>
            <a:pPr marL="0" indent="0" algn="just">
              <a:buNone/>
            </a:pPr>
            <a:r>
              <a:rPr lang="es-PE" dirty="0"/>
              <a:t>En tanto el dolo es conocimiento del riesgo típico, el error supone su desconocimiento. También se afirma que el error es el desconocimiento de estar actuando conforme a los elementos objetivos del tipo (art. 14 CP).</a:t>
            </a:r>
          </a:p>
          <a:p>
            <a:pPr marL="0" indent="0" algn="just">
              <a:buNone/>
            </a:pPr>
            <a:endParaRPr lang="es-PE" dirty="0"/>
          </a:p>
          <a:p>
            <a:pPr marL="0" indent="0" algn="just">
              <a:buNone/>
            </a:pPr>
            <a:r>
              <a:rPr lang="es-ES_tradnl" dirty="0"/>
              <a:t>La Corte Suprema, en la Casación nº 436-2016-San Martín, sostuvo que “el error de tipo es la ignorancia sobre uno o todos los elementos que integran el tipo objetivo —la calidad del sujeto activo, de la víctima, el comportamiento activo u omisivo, las formas o medios de comisión de la acción, el objeto material, el resultado, la acción de causalidad y los criterios para imputar objetivamente el resultado al comportamiento activo u omisivo—, pudiendo el error recaer en cualquier elemento del tipo penal, ya sea normativo o descriptivo”. </a:t>
            </a:r>
            <a:endParaRPr lang="es-PE" dirty="0"/>
          </a:p>
          <a:p>
            <a:pPr marL="0" indent="0" algn="just">
              <a:buNone/>
            </a:pPr>
            <a:endParaRPr lang="es-PE" dirty="0"/>
          </a:p>
          <a:p>
            <a:pPr marL="0" indent="0" algn="just">
              <a:buNone/>
            </a:pPr>
            <a:endParaRPr lang="es-PE" dirty="0"/>
          </a:p>
        </p:txBody>
      </p:sp>
    </p:spTree>
    <p:extLst>
      <p:ext uri="{BB962C8B-B14F-4D97-AF65-F5344CB8AC3E}">
        <p14:creationId xmlns:p14="http://schemas.microsoft.com/office/powerpoint/2010/main" val="1359604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S_tradnl" dirty="0"/>
              <a:t>El error de tipo no será otra cosa que el emprendimiento de un determinado comportamiento ignorando alguna circunstancia fáctica (por ejemplo, una persona transporta droga, creyendo que es talco) o normativa del tipo penal (por ejemplo, una persona yerra sobre la ajenidad de una cosa que traslada).</a:t>
            </a:r>
            <a:endParaRPr lang="es-PE" dirty="0"/>
          </a:p>
        </p:txBody>
      </p:sp>
    </p:spTree>
    <p:extLst>
      <p:ext uri="{BB962C8B-B14F-4D97-AF65-F5344CB8AC3E}">
        <p14:creationId xmlns:p14="http://schemas.microsoft.com/office/powerpoint/2010/main" val="1179927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82978"/>
            <a:ext cx="10515600" cy="4351338"/>
          </a:xfrm>
        </p:spPr>
        <p:txBody>
          <a:bodyPr>
            <a:normAutofit/>
          </a:bodyPr>
          <a:lstStyle/>
          <a:p>
            <a:pPr marL="0" indent="0">
              <a:buNone/>
            </a:pPr>
            <a:r>
              <a:rPr lang="es-PE" dirty="0"/>
              <a:t>El error de tipo puede ser vencible o invencible. </a:t>
            </a:r>
          </a:p>
          <a:p>
            <a:pPr marL="0" indent="0">
              <a:buNone/>
            </a:pPr>
            <a:endParaRPr lang="es-PE" dirty="0"/>
          </a:p>
          <a:p>
            <a:pPr marL="514350" indent="-514350" algn="just">
              <a:buFont typeface="Arial" panose="020B0604020202020204" pitchFamily="34" charset="0"/>
              <a:buAutoNum type="alphaLcPeriod"/>
            </a:pPr>
            <a:r>
              <a:rPr lang="es-PE" b="1" dirty="0"/>
              <a:t>El error de tipo vencible</a:t>
            </a:r>
            <a:r>
              <a:rPr lang="es-PE" dirty="0"/>
              <a:t>: El gente hubiera podido superar la situación de ignorancia si hubiera seguido el cuidado debido. De presentarse un error vencible se sancionará al sujeto por la modalidad culposa.</a:t>
            </a:r>
          </a:p>
          <a:p>
            <a:pPr marL="514350" indent="-514350" algn="just">
              <a:buFont typeface="Arial" panose="020B0604020202020204" pitchFamily="34" charset="0"/>
              <a:buAutoNum type="alphaLcPeriod"/>
            </a:pPr>
            <a:r>
              <a:rPr lang="es-PE" b="1" dirty="0"/>
              <a:t>El error de tipo invencible</a:t>
            </a:r>
            <a:r>
              <a:rPr lang="es-PE" dirty="0"/>
              <a:t>: El gente no hubiera podido superar la situación de ignorancia, incluso aplicando la diligencia debida. De presentarse el error invencible se excluye la responsabilidad penal al sujeto.</a:t>
            </a:r>
          </a:p>
          <a:p>
            <a:pPr marL="514350" indent="-514350" algn="just">
              <a:buFont typeface="Arial" panose="020B0604020202020204" pitchFamily="34" charset="0"/>
              <a:buAutoNum type="alphaLcPeriod"/>
            </a:pPr>
            <a:endParaRPr lang="es-PE" dirty="0"/>
          </a:p>
          <a:p>
            <a:pPr marL="514350" indent="-514350">
              <a:buAutoNum type="alphaLcPeriod"/>
            </a:pPr>
            <a:endParaRPr lang="es-PE" dirty="0"/>
          </a:p>
          <a:p>
            <a:pPr marL="514350" indent="-514350">
              <a:buAutoNum type="alphaLcPeriod"/>
            </a:pPr>
            <a:endParaRPr lang="es-PE" dirty="0"/>
          </a:p>
        </p:txBody>
      </p:sp>
    </p:spTree>
    <p:extLst>
      <p:ext uri="{BB962C8B-B14F-4D97-AF65-F5344CB8AC3E}">
        <p14:creationId xmlns:p14="http://schemas.microsoft.com/office/powerpoint/2010/main" val="3109981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7078" y="1239470"/>
            <a:ext cx="10876722" cy="4975799"/>
          </a:xfrm>
        </p:spPr>
        <p:txBody>
          <a:bodyPr/>
          <a:lstStyle/>
          <a:p>
            <a:pPr marL="0" indent="0" algn="just">
              <a:buNone/>
            </a:pPr>
            <a:r>
              <a:rPr lang="es-PE" dirty="0"/>
              <a:t>La Corte Suprema ,</a:t>
            </a:r>
            <a:r>
              <a:rPr lang="es-ES_tradnl" dirty="0"/>
              <a:t>en el R.N. nº 3303-2015-Lima, señaló que: “no se le puede imputar subjetivamente al acusado, el delito de violación sexual, toda vez que éste se encontraba inmerso en una situación de error de tipo: resultando irrelevante, a efectos del presente caso, determinar si nos encontramos ante un error de tipo vencible o invencible, toda vez que, de encontrarnos en el primer supuesto, la conducta del acusado resultaría, de todas formas, impune; por no encontrarse tipificada, en nuestra legislación penal, la modalidad culposa de violación de la libertad sexual de menor”.</a:t>
            </a:r>
            <a:endParaRPr lang="es-PE" dirty="0"/>
          </a:p>
          <a:p>
            <a:pPr marL="0" indent="0">
              <a:buNone/>
            </a:pPr>
            <a:endParaRPr lang="es-PE" dirty="0"/>
          </a:p>
        </p:txBody>
      </p:sp>
    </p:spTree>
    <p:extLst>
      <p:ext uri="{BB962C8B-B14F-4D97-AF65-F5344CB8AC3E}">
        <p14:creationId xmlns:p14="http://schemas.microsoft.com/office/powerpoint/2010/main" val="874385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PE" dirty="0">
                <a:solidFill>
                  <a:schemeClr val="tx2">
                    <a:lumMod val="50000"/>
                  </a:schemeClr>
                </a:solidFill>
              </a:rPr>
              <a:t>La conducta delictiva puede ser dolosa o culposa (art. 12 CP).</a:t>
            </a:r>
          </a:p>
          <a:p>
            <a:pPr algn="just"/>
            <a:r>
              <a:rPr lang="es-PE" dirty="0">
                <a:solidFill>
                  <a:schemeClr val="tx2">
                    <a:lumMod val="50000"/>
                  </a:schemeClr>
                </a:solidFill>
              </a:rPr>
              <a:t>En los delitos dolosos, el legislador ha previsto en algunos casos la existencia de elementos de tendencia (trascendente e intensificada). Su naturaleza ha sido criticada por un sector de la doctrina. </a:t>
            </a:r>
          </a:p>
        </p:txBody>
      </p:sp>
    </p:spTree>
    <p:extLst>
      <p:ext uri="{BB962C8B-B14F-4D97-AF65-F5344CB8AC3E}">
        <p14:creationId xmlns:p14="http://schemas.microsoft.com/office/powerpoint/2010/main" val="1148607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4169" y="872148"/>
            <a:ext cx="10515600" cy="4351338"/>
          </a:xfrm>
        </p:spPr>
        <p:txBody>
          <a:bodyPr/>
          <a:lstStyle/>
          <a:p>
            <a:pPr marL="0" indent="0">
              <a:buNone/>
            </a:pPr>
            <a:r>
              <a:rPr lang="es-PE" dirty="0"/>
              <a:t>Casos especiales de error:</a:t>
            </a:r>
          </a:p>
          <a:p>
            <a:pPr marL="0" indent="0">
              <a:buNone/>
            </a:pPr>
            <a:endParaRPr lang="es-PE" dirty="0"/>
          </a:p>
          <a:p>
            <a:pPr marL="514350" indent="-514350" algn="just">
              <a:buAutoNum type="alphaLcPeriod"/>
            </a:pPr>
            <a:r>
              <a:rPr lang="es-PE" b="1" dirty="0"/>
              <a:t>Error en la persona: </a:t>
            </a:r>
            <a:r>
              <a:rPr lang="es-PE" dirty="0"/>
              <a:t>cuando la persona está protegida por el Derecho de la misma forma, el error es irrelevante. Por ejemplo, alguien mata a Juan creyendo que era Pedro. Si están protegidas por el Derecho de distinta forma, el error será relevante. Por ejemplo, alguien mata a su vecino, creyendo que era su Padre.</a:t>
            </a:r>
          </a:p>
          <a:p>
            <a:pPr marL="514350" indent="-514350" algn="just">
              <a:buAutoNum type="alphaLcPeriod"/>
            </a:pPr>
            <a:r>
              <a:rPr lang="es-PE" b="1" dirty="0"/>
              <a:t>Error en el golpe: </a:t>
            </a:r>
            <a:r>
              <a:rPr lang="es-PE" dirty="0"/>
              <a:t>cuando el sujeto yerra en la dirección del ataque. Por ejemplo, se apuntó a Luis, pero mató a Francisco, quien estaba cerca. ¿la muerte de Francisco fue provocada con dolo o con culpa? </a:t>
            </a:r>
          </a:p>
          <a:p>
            <a:pPr marL="514350" indent="-514350">
              <a:buAutoNum type="alphaLcPeriod"/>
            </a:pPr>
            <a:endParaRPr lang="es-PE" dirty="0"/>
          </a:p>
        </p:txBody>
      </p:sp>
    </p:spTree>
    <p:extLst>
      <p:ext uri="{BB962C8B-B14F-4D97-AF65-F5344CB8AC3E}">
        <p14:creationId xmlns:p14="http://schemas.microsoft.com/office/powerpoint/2010/main" val="3428012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b="1" dirty="0"/>
              <a:t>La culpa</a:t>
            </a:r>
          </a:p>
        </p:txBody>
      </p:sp>
      <p:sp>
        <p:nvSpPr>
          <p:cNvPr id="3" name="Marcador de contenido 2"/>
          <p:cNvSpPr>
            <a:spLocks noGrp="1"/>
          </p:cNvSpPr>
          <p:nvPr>
            <p:ph idx="1"/>
          </p:nvPr>
        </p:nvSpPr>
        <p:spPr/>
        <p:txBody>
          <a:bodyPr/>
          <a:lstStyle/>
          <a:p>
            <a:pPr marL="0" indent="0" algn="just">
              <a:buNone/>
            </a:pPr>
            <a:r>
              <a:rPr lang="es-PE" dirty="0">
                <a:solidFill>
                  <a:schemeClr val="tx2">
                    <a:lumMod val="50000"/>
                  </a:schemeClr>
                </a:solidFill>
              </a:rPr>
              <a:t>El delito culposo tiene una dimensión objetiva (la infracción de un deber de cuidado) y una dimensión subjetiva (el agente no conoce, pero debió conocer el peligro concreto de su conducta). </a:t>
            </a:r>
            <a:r>
              <a:rPr lang="es-ES" dirty="0"/>
              <a:t>En la Casación nº 581-2015-Piura se indica, entre otras cosas, que en el delito culposo el agente infringe un “deber objetivo de cuidado”, deviniendo en forma “directa” la realización del resultado.</a:t>
            </a:r>
            <a:endParaRPr lang="es-PE" dirty="0"/>
          </a:p>
          <a:p>
            <a:pPr marL="0" indent="0" algn="just">
              <a:buNone/>
            </a:pPr>
            <a:endParaRPr lang="es-PE" dirty="0">
              <a:solidFill>
                <a:schemeClr val="tx2">
                  <a:lumMod val="50000"/>
                </a:schemeClr>
              </a:solidFill>
            </a:endParaRPr>
          </a:p>
          <a:p>
            <a:pPr marL="0" indent="0">
              <a:buNone/>
            </a:pPr>
            <a:endParaRPr lang="es-PE" dirty="0"/>
          </a:p>
        </p:txBody>
      </p:sp>
    </p:spTree>
    <p:extLst>
      <p:ext uri="{BB962C8B-B14F-4D97-AF65-F5344CB8AC3E}">
        <p14:creationId xmlns:p14="http://schemas.microsoft.com/office/powerpoint/2010/main" val="579211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72343"/>
            <a:ext cx="10515600" cy="4304620"/>
          </a:xfrm>
        </p:spPr>
        <p:txBody>
          <a:bodyPr/>
          <a:lstStyle/>
          <a:p>
            <a:pPr marL="0" indent="0" algn="just">
              <a:buNone/>
            </a:pPr>
            <a:r>
              <a:rPr lang="es-ES_tradnl" dirty="0">
                <a:solidFill>
                  <a:schemeClr val="tx2">
                    <a:lumMod val="50000"/>
                  </a:schemeClr>
                </a:solidFill>
              </a:rPr>
              <a:t>En el delito culposo el agente objetiva y subjetivamente infringió un deber objetivo de cuidado. Por el rol y la capacidad que tiene el sujeto, se le exige que actúe con la diligencia debida. En el caso de que el sujeto haya omitido el cumplimiento de dicho deber (siempre dentro del marco de lo exigible, no conociendo del riesgo de su conducta) y provoque un resultado, el mismo le será atribuible a título de culpa.</a:t>
            </a:r>
            <a:endParaRPr lang="es-PE" dirty="0">
              <a:solidFill>
                <a:schemeClr val="tx2">
                  <a:lumMod val="50000"/>
                </a:schemeClr>
              </a:solidFill>
            </a:endParaRPr>
          </a:p>
        </p:txBody>
      </p:sp>
    </p:spTree>
    <p:extLst>
      <p:ext uri="{BB962C8B-B14F-4D97-AF65-F5344CB8AC3E}">
        <p14:creationId xmlns:p14="http://schemas.microsoft.com/office/powerpoint/2010/main" val="4183416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04257"/>
            <a:ext cx="10515600" cy="4351338"/>
          </a:xfrm>
        </p:spPr>
        <p:txBody>
          <a:bodyPr/>
          <a:lstStyle/>
          <a:p>
            <a:pPr marL="0" indent="0" algn="just">
              <a:buNone/>
            </a:pPr>
            <a:r>
              <a:rPr lang="es-ES_tradnl" dirty="0"/>
              <a:t>La determinación del deber de cuidado debe realizarse en base a un doble baremo: la de la “persona media prudente o diligente” y la del sujeto individualizado en la situación típica concreta (teniéndose en consideración su experiencia, capacidad y conocimientos especiales). Por ejemplo, si un cirujano conoce una técnica operatoria que sólo él domina, ese dato deberá ser tenido en cuenta, en la medida que objetivamente sea conocido por él: para la averiguación de si hubo infracción de la norma de cuidado deberá preguntarse qué hubiera hecho el hombre diligente en la misma situación del cirujano, es decir, contando con el dato de su excepcional preparación.</a:t>
            </a:r>
            <a:endParaRPr lang="es-PE" dirty="0"/>
          </a:p>
        </p:txBody>
      </p:sp>
    </p:spTree>
    <p:extLst>
      <p:ext uri="{BB962C8B-B14F-4D97-AF65-F5344CB8AC3E}">
        <p14:creationId xmlns:p14="http://schemas.microsoft.com/office/powerpoint/2010/main" val="2857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lgn="just"/>
            <a:r>
              <a:rPr lang="es-MX" dirty="0">
                <a:solidFill>
                  <a:schemeClr val="tx2">
                    <a:lumMod val="50000"/>
                  </a:schemeClr>
                </a:solidFill>
              </a:rPr>
              <a:t>En el plano subjetivo, puede decirse que alguien actúa culposamente si desconoció de la peligrosidad de su conducta, pero debió y pudo advertirla. </a:t>
            </a:r>
            <a:r>
              <a:rPr lang="es-ES" dirty="0">
                <a:solidFill>
                  <a:schemeClr val="tx2">
                    <a:lumMod val="50000"/>
                  </a:schemeClr>
                </a:solidFill>
              </a:rPr>
              <a:t>Sobre este tema, </a:t>
            </a:r>
            <a:r>
              <a:rPr lang="es-ES" cap="small" dirty="0">
                <a:solidFill>
                  <a:schemeClr val="tx2">
                    <a:lumMod val="50000"/>
                  </a:schemeClr>
                </a:solidFill>
              </a:rPr>
              <a:t>Pérez del Valle</a:t>
            </a:r>
            <a:r>
              <a:rPr lang="es-ES" dirty="0">
                <a:solidFill>
                  <a:schemeClr val="tx2">
                    <a:lumMod val="50000"/>
                  </a:schemeClr>
                </a:solidFill>
              </a:rPr>
              <a:t> afirma que en el delito culposo el agente “no hace el esfuerzo exigido por alcanzar el conocimiento que permitiría controlar los riesgos que entraña su conducta”. </a:t>
            </a:r>
            <a:r>
              <a:rPr lang="es-ES" sz="2000" cap="small" dirty="0">
                <a:solidFill>
                  <a:schemeClr val="tx2">
                    <a:lumMod val="50000"/>
                  </a:schemeClr>
                </a:solidFill>
              </a:rPr>
              <a:t>Pérez del Valle</a:t>
            </a:r>
            <a:r>
              <a:rPr lang="es-ES" sz="2000" dirty="0">
                <a:solidFill>
                  <a:schemeClr val="tx2">
                    <a:lumMod val="50000"/>
                  </a:schemeClr>
                </a:solidFill>
              </a:rPr>
              <a:t>, </a:t>
            </a:r>
            <a:r>
              <a:rPr lang="es-ES" sz="2000" i="1" dirty="0">
                <a:solidFill>
                  <a:schemeClr val="tx2">
                    <a:lumMod val="50000"/>
                  </a:schemeClr>
                </a:solidFill>
              </a:rPr>
              <a:t>Lecciones de Derecho Penal. Parte General</a:t>
            </a:r>
            <a:r>
              <a:rPr lang="es-ES" sz="2000" dirty="0">
                <a:solidFill>
                  <a:schemeClr val="tx2">
                    <a:lumMod val="50000"/>
                  </a:schemeClr>
                </a:solidFill>
              </a:rPr>
              <a:t>, p. 148.</a:t>
            </a:r>
            <a:endParaRPr lang="es-PE" dirty="0">
              <a:solidFill>
                <a:schemeClr val="tx2">
                  <a:lumMod val="50000"/>
                </a:schemeClr>
              </a:solidFill>
            </a:endParaRPr>
          </a:p>
          <a:p>
            <a:pPr marL="0" indent="0">
              <a:buNone/>
            </a:pPr>
            <a:endParaRPr lang="es-PE" dirty="0"/>
          </a:p>
        </p:txBody>
      </p:sp>
    </p:spTree>
    <p:extLst>
      <p:ext uri="{BB962C8B-B14F-4D97-AF65-F5344CB8AC3E}">
        <p14:creationId xmlns:p14="http://schemas.microsoft.com/office/powerpoint/2010/main" val="956167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9600" y="938054"/>
            <a:ext cx="8229600" cy="232548"/>
          </a:xfrm>
        </p:spPr>
        <p:txBody>
          <a:bodyPr>
            <a:normAutofit fontScale="90000"/>
          </a:bodyPr>
          <a:lstStyle/>
          <a:p>
            <a:r>
              <a:rPr lang="es-PE" cap="small" dirty="0">
                <a:solidFill>
                  <a:schemeClr val="tx2">
                    <a:lumMod val="75000"/>
                  </a:schemeClr>
                </a:solidFill>
              </a:rPr>
              <a:t>R</a:t>
            </a:r>
            <a:r>
              <a:rPr lang="es-PE" b="1" cap="small" dirty="0">
                <a:solidFill>
                  <a:schemeClr val="tx2">
                    <a:lumMod val="75000"/>
                  </a:schemeClr>
                </a:solidFill>
              </a:rPr>
              <a:t>esumen</a:t>
            </a:r>
          </a:p>
        </p:txBody>
      </p:sp>
      <p:sp>
        <p:nvSpPr>
          <p:cNvPr id="3" name="Marcador de contenido 2"/>
          <p:cNvSpPr>
            <a:spLocks noGrp="1"/>
          </p:cNvSpPr>
          <p:nvPr>
            <p:ph idx="1"/>
          </p:nvPr>
        </p:nvSpPr>
        <p:spPr/>
        <p:txBody>
          <a:bodyPr/>
          <a:lstStyle/>
          <a:p>
            <a:pPr algn="just"/>
            <a:r>
              <a:rPr lang="es-PE" dirty="0">
                <a:solidFill>
                  <a:schemeClr val="tx2">
                    <a:lumMod val="50000"/>
                  </a:schemeClr>
                </a:solidFill>
              </a:rPr>
              <a:t>El dolo: para la doctrina mayoritaria es el conocimiento y voluntad del realizar la conducta típica. Sin embargo ¿cómo pruebas la voluntad? ¿cómo diferenciar el dolo eventual de la culpa consciente?</a:t>
            </a:r>
          </a:p>
          <a:p>
            <a:pPr algn="just"/>
            <a:r>
              <a:rPr lang="es-PE" dirty="0">
                <a:solidFill>
                  <a:schemeClr val="tx2">
                    <a:lumMod val="50000"/>
                  </a:schemeClr>
                </a:solidFill>
              </a:rPr>
              <a:t>Solo siguiendo la teoría volitiva del dolo podemos realizar la siguiente clasificación: dolo directo (prima la voluntad), dolo de consecuencias necesarias (prima el conocimiento) y dolo eventual (el agente prevé el resultado, pero éste le es indiferente). </a:t>
            </a:r>
          </a:p>
          <a:p>
            <a:pPr algn="just"/>
            <a:r>
              <a:rPr lang="es-PE" dirty="0">
                <a:solidFill>
                  <a:schemeClr val="tx2">
                    <a:lumMod val="50000"/>
                  </a:schemeClr>
                </a:solidFill>
              </a:rPr>
              <a:t>Desde una visión volitiva, la culpa se clasifica en culpa consciente (el agente prevé el resultado, pero confía que no va a ocurrir) e inconsciente (no prevé el resultado, pero debió hacerlo). </a:t>
            </a:r>
          </a:p>
        </p:txBody>
      </p:sp>
      <p:sp>
        <p:nvSpPr>
          <p:cNvPr id="5" name="4 Marcador de pie de página"/>
          <p:cNvSpPr>
            <a:spLocks noGrp="1"/>
          </p:cNvSpPr>
          <p:nvPr>
            <p:ph type="ftr" sz="quarter" idx="11"/>
          </p:nvPr>
        </p:nvSpPr>
        <p:spPr/>
        <p:txBody>
          <a:bodyPr/>
          <a:lstStyle/>
          <a:p>
            <a:endParaRPr lang="es-PE" dirty="0"/>
          </a:p>
        </p:txBody>
      </p:sp>
    </p:spTree>
    <p:extLst>
      <p:ext uri="{BB962C8B-B14F-4D97-AF65-F5344CB8AC3E}">
        <p14:creationId xmlns:p14="http://schemas.microsoft.com/office/powerpoint/2010/main" val="2390820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78857"/>
            <a:ext cx="10515600" cy="4798106"/>
          </a:xfrm>
        </p:spPr>
        <p:txBody>
          <a:bodyPr/>
          <a:lstStyle/>
          <a:p>
            <a:r>
              <a:rPr lang="es-PE" dirty="0">
                <a:solidFill>
                  <a:schemeClr val="tx2">
                    <a:lumMod val="50000"/>
                  </a:schemeClr>
                </a:solidFill>
              </a:rPr>
              <a:t>El dolo cognitivo supone que el agente conoce del peligro concreto de su conducta y aún así decide actuar. A él se le atribuye el dolo a partir de datos externos.</a:t>
            </a:r>
          </a:p>
          <a:p>
            <a:pPr algn="just"/>
            <a:r>
              <a:rPr lang="es-PE" dirty="0">
                <a:solidFill>
                  <a:schemeClr val="tx2">
                    <a:lumMod val="50000"/>
                  </a:schemeClr>
                </a:solidFill>
              </a:rPr>
              <a:t>La “otra cara de la moneda” del dolo es el error. El error de tipo (desconocimiento de los elementos objetivos del tipo) puede ser vencible o invencible, según las posibilidades del agente de superar su situación de ignorancia. </a:t>
            </a:r>
          </a:p>
          <a:p>
            <a:pPr algn="just"/>
            <a:r>
              <a:rPr lang="es-PE" dirty="0">
                <a:solidFill>
                  <a:schemeClr val="tx2">
                    <a:lumMod val="50000"/>
                  </a:schemeClr>
                </a:solidFill>
              </a:rPr>
              <a:t>Los efectos son distintos: si el error de tipo es vencible, se sancionará al agente siempre que el delito admita la culpa. Si el error es invencible, no habrá sanción penal. </a:t>
            </a:r>
          </a:p>
        </p:txBody>
      </p:sp>
    </p:spTree>
    <p:extLst>
      <p:ext uri="{BB962C8B-B14F-4D97-AF65-F5344CB8AC3E}">
        <p14:creationId xmlns:p14="http://schemas.microsoft.com/office/powerpoint/2010/main" val="2379981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solidFill>
                  <a:schemeClr val="tx2">
                    <a:lumMod val="75000"/>
                  </a:schemeClr>
                </a:solidFill>
              </a:rPr>
              <a:t>Casos</a:t>
            </a:r>
          </a:p>
        </p:txBody>
      </p:sp>
      <p:sp>
        <p:nvSpPr>
          <p:cNvPr id="3" name="Marcador de contenido 2"/>
          <p:cNvSpPr>
            <a:spLocks noGrp="1"/>
          </p:cNvSpPr>
          <p:nvPr>
            <p:ph idx="1"/>
          </p:nvPr>
        </p:nvSpPr>
        <p:spPr/>
        <p:txBody>
          <a:bodyPr>
            <a:normAutofit fontScale="85000" lnSpcReduction="20000"/>
          </a:bodyPr>
          <a:lstStyle/>
          <a:p>
            <a:pPr marL="0" indent="0">
              <a:buNone/>
            </a:pPr>
            <a:r>
              <a:rPr lang="es-PE" b="1" dirty="0"/>
              <a:t>CASO 1</a:t>
            </a:r>
            <a:endParaRPr lang="es-PE" dirty="0"/>
          </a:p>
          <a:p>
            <a:pPr marL="0" indent="0" algn="just">
              <a:buNone/>
            </a:pPr>
            <a:r>
              <a:rPr lang="es-PE" dirty="0"/>
              <a:t>Juan pretende matar a Fernando. Una noche, cuando cree verlo atravesar una plaza —tal como Fernando acostumbraba a hacerlo— le dispara desde corta distancia. Cuando se acerca a la víctima, comprueba que ha matado a su propio padre, quien casualmente paseaba por allí esa noche.  </a:t>
            </a:r>
          </a:p>
          <a:p>
            <a:pPr marL="0" indent="0">
              <a:buNone/>
            </a:pPr>
            <a:r>
              <a:rPr lang="es-PE" dirty="0"/>
              <a:t>¿Nos hallamos ante una acción dolosa? ¿qué clase de dolo o culpa se configuraría?</a:t>
            </a:r>
          </a:p>
          <a:p>
            <a:pPr marL="0" indent="0">
              <a:buNone/>
            </a:pPr>
            <a:endParaRPr lang="es-PE" dirty="0"/>
          </a:p>
          <a:p>
            <a:pPr marL="0" indent="0">
              <a:buNone/>
            </a:pPr>
            <a:r>
              <a:rPr lang="es-PE" b="1" dirty="0"/>
              <a:t>CASO 2</a:t>
            </a:r>
            <a:endParaRPr lang="es-PE" dirty="0"/>
          </a:p>
          <a:p>
            <a:pPr marL="0" indent="0" algn="just">
              <a:buNone/>
            </a:pPr>
            <a:r>
              <a:rPr lang="es-PE" dirty="0"/>
              <a:t>Juan decide matar a Francisco a la salida de un cine, con un arma de fuego. Advierte que la esposa de su enemigo (Laura) está muy cerca de Francisco, y que el disparo puede dar en ella. De todas maneras, cree que es la única posibilidad de acabar con él, y dispara, de tal modo que, efectivamente, muere Laura. </a:t>
            </a:r>
          </a:p>
          <a:p>
            <a:pPr marL="0" indent="0">
              <a:buNone/>
            </a:pPr>
            <a:r>
              <a:rPr lang="es-PE" dirty="0"/>
              <a:t>¿Se trata de un acto imprudente? ¿qué clase de dolo o culpa se configuraría?</a:t>
            </a:r>
          </a:p>
          <a:p>
            <a:pPr marL="0" indent="0">
              <a:buNone/>
            </a:pPr>
            <a:endParaRPr lang="es-PE" dirty="0"/>
          </a:p>
        </p:txBody>
      </p:sp>
    </p:spTree>
    <p:extLst>
      <p:ext uri="{BB962C8B-B14F-4D97-AF65-F5344CB8AC3E}">
        <p14:creationId xmlns:p14="http://schemas.microsoft.com/office/powerpoint/2010/main" val="3666042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19498"/>
            <a:ext cx="10515600" cy="4841649"/>
          </a:xfrm>
        </p:spPr>
        <p:txBody>
          <a:bodyPr>
            <a:normAutofit fontScale="85000" lnSpcReduction="20000"/>
          </a:bodyPr>
          <a:lstStyle/>
          <a:p>
            <a:pPr marL="0" indent="0">
              <a:buNone/>
            </a:pPr>
            <a:r>
              <a:rPr lang="es-PE" b="1" dirty="0">
                <a:solidFill>
                  <a:schemeClr val="tx2">
                    <a:lumMod val="50000"/>
                  </a:schemeClr>
                </a:solidFill>
              </a:rPr>
              <a:t>Caso 3</a:t>
            </a:r>
          </a:p>
          <a:p>
            <a:pPr marL="0" indent="0" algn="just">
              <a:buNone/>
            </a:pPr>
            <a:endParaRPr lang="es-ES_tradnl" dirty="0">
              <a:solidFill>
                <a:schemeClr val="tx2">
                  <a:lumMod val="50000"/>
                </a:schemeClr>
              </a:solidFill>
            </a:endParaRPr>
          </a:p>
          <a:p>
            <a:pPr marL="0" indent="0" algn="just">
              <a:buNone/>
            </a:pPr>
            <a:r>
              <a:rPr lang="es-ES_tradnl" dirty="0">
                <a:solidFill>
                  <a:schemeClr val="tx2">
                    <a:lumMod val="50000"/>
                  </a:schemeClr>
                </a:solidFill>
              </a:rPr>
              <a:t>Kevin y Juan “querían” robar a Mario. Para tal fin, deciden estrangularlo con una correa de cuero hasta que pierda el conocimiento y, de ese modo, sustraerle sus pertenencias. Sin embargo, Kevin y Juan se percatan de que el estrangularlo podría conducir en determinadas circunstancias a la muerte de Mario, lo cual preferían evitar, decidiendo entonces que era mejor golpearlo con un saco de arena en la cabeza y hacerle perder la conciencia. Durante la ejecución del hecho, el saco de arena revienta y se produce una pelea entre los malhechores y Mario. En esta situación, Kevin y Juan recurren a la correa de cuero que habían llevado por si acaso y hacen un nudo en torno al cuello de Mario, tirando de ambos extremos hasta que aquél dejo de moverse. Acto seguido se apoderaron de las pertenencias de Mario, sin embargo le surgieron dudas sobre si Mario aún estaría vivo, por lo que realizan intentos de reanimación, sin embargo resultan inútiles. </a:t>
            </a:r>
            <a:endParaRPr lang="es-PE" dirty="0">
              <a:solidFill>
                <a:schemeClr val="tx2">
                  <a:lumMod val="50000"/>
                </a:schemeClr>
              </a:solidFill>
            </a:endParaRPr>
          </a:p>
          <a:p>
            <a:pPr marL="0" indent="0">
              <a:buNone/>
            </a:pPr>
            <a:endParaRPr lang="es-ES_tradnl" dirty="0">
              <a:solidFill>
                <a:schemeClr val="tx2">
                  <a:lumMod val="50000"/>
                </a:schemeClr>
              </a:solidFill>
            </a:endParaRPr>
          </a:p>
          <a:p>
            <a:pPr marL="0" indent="0">
              <a:buNone/>
            </a:pPr>
            <a:r>
              <a:rPr lang="es-ES_tradnl" dirty="0">
                <a:solidFill>
                  <a:schemeClr val="tx2">
                    <a:lumMod val="50000"/>
                  </a:schemeClr>
                </a:solidFill>
              </a:rPr>
              <a:t>¿Se puede afirmar que Kevin y Juan actuaron de manera imprudente?</a:t>
            </a:r>
            <a:endParaRPr lang="es-PE" dirty="0">
              <a:solidFill>
                <a:schemeClr val="tx2">
                  <a:lumMod val="50000"/>
                </a:schemeClr>
              </a:solidFill>
            </a:endParaRPr>
          </a:p>
          <a:p>
            <a:pPr marL="0" indent="0">
              <a:buNone/>
            </a:pPr>
            <a:endParaRPr lang="es-PE" dirty="0"/>
          </a:p>
        </p:txBody>
      </p:sp>
    </p:spTree>
    <p:extLst>
      <p:ext uri="{BB962C8B-B14F-4D97-AF65-F5344CB8AC3E}">
        <p14:creationId xmlns:p14="http://schemas.microsoft.com/office/powerpoint/2010/main" val="3189404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PE" b="1" dirty="0">
                <a:solidFill>
                  <a:schemeClr val="tx2">
                    <a:lumMod val="50000"/>
                  </a:schemeClr>
                </a:solidFill>
              </a:rPr>
              <a:t>¿Qué es dolo?</a:t>
            </a:r>
          </a:p>
          <a:p>
            <a:pPr marL="0" indent="0">
              <a:buNone/>
            </a:pPr>
            <a:endParaRPr lang="es-PE" dirty="0">
              <a:solidFill>
                <a:schemeClr val="tx2">
                  <a:lumMod val="50000"/>
                </a:schemeClr>
              </a:solidFill>
            </a:endParaRPr>
          </a:p>
          <a:p>
            <a:pPr marL="0" indent="0" algn="just">
              <a:buNone/>
            </a:pPr>
            <a:r>
              <a:rPr lang="es-PE" dirty="0">
                <a:solidFill>
                  <a:schemeClr val="tx2">
                    <a:lumMod val="50000"/>
                  </a:schemeClr>
                </a:solidFill>
              </a:rPr>
              <a:t>La doctrina ha desarrollado diversas posiciones en torno a este elemento subjetivo del tipo. Las más importantes son las teorías del dolo volitivo y la del dolo cognitivo. </a:t>
            </a:r>
          </a:p>
        </p:txBody>
      </p:sp>
    </p:spTree>
    <p:extLst>
      <p:ext uri="{BB962C8B-B14F-4D97-AF65-F5344CB8AC3E}">
        <p14:creationId xmlns:p14="http://schemas.microsoft.com/office/powerpoint/2010/main" val="3850423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198632"/>
          </a:xfrm>
        </p:spPr>
        <p:txBody>
          <a:bodyPr/>
          <a:lstStyle/>
          <a:p>
            <a:r>
              <a:rPr lang="es-PE" b="1" dirty="0"/>
              <a:t>El dolo volitivo</a:t>
            </a:r>
          </a:p>
        </p:txBody>
      </p:sp>
      <p:sp>
        <p:nvSpPr>
          <p:cNvPr id="3" name="Marcador de contenido 2"/>
          <p:cNvSpPr>
            <a:spLocks noGrp="1"/>
          </p:cNvSpPr>
          <p:nvPr>
            <p:ph idx="1"/>
          </p:nvPr>
        </p:nvSpPr>
        <p:spPr>
          <a:xfrm>
            <a:off x="331303" y="1563757"/>
            <a:ext cx="11516139" cy="4613205"/>
          </a:xfrm>
        </p:spPr>
        <p:txBody>
          <a:bodyPr>
            <a:normAutofit fontScale="77500" lnSpcReduction="20000"/>
          </a:bodyPr>
          <a:lstStyle/>
          <a:p>
            <a:pPr marL="0" indent="0" algn="just">
              <a:buNone/>
            </a:pPr>
            <a:r>
              <a:rPr lang="es-ES_tradnl" sz="2900" dirty="0">
                <a:solidFill>
                  <a:schemeClr val="tx2">
                    <a:lumMod val="50000"/>
                  </a:schemeClr>
                </a:solidFill>
              </a:rPr>
              <a:t>Esta concepción de dolo se resume en un </a:t>
            </a:r>
            <a:r>
              <a:rPr lang="es-ES_tradnl" sz="2900" b="1" dirty="0"/>
              <a:t>conocer y querer </a:t>
            </a:r>
            <a:r>
              <a:rPr lang="es-ES_tradnl" sz="2900" dirty="0">
                <a:solidFill>
                  <a:schemeClr val="tx2">
                    <a:lumMod val="50000"/>
                  </a:schemeClr>
                </a:solidFill>
              </a:rPr>
              <a:t>la realización del tipo. Con la teoría de la voluntad se entiende que la esencia del dolo es, conforme a su denominación, el </a:t>
            </a:r>
            <a:r>
              <a:rPr lang="es-ES_tradnl" sz="2900" b="1" dirty="0">
                <a:solidFill>
                  <a:schemeClr val="tx2">
                    <a:lumMod val="50000"/>
                  </a:schemeClr>
                </a:solidFill>
              </a:rPr>
              <a:t>querer</a:t>
            </a:r>
            <a:r>
              <a:rPr lang="es-ES_tradnl" sz="2900" dirty="0">
                <a:solidFill>
                  <a:schemeClr val="tx2">
                    <a:lumMod val="50000"/>
                  </a:schemeClr>
                </a:solidFill>
              </a:rPr>
              <a:t> la realización de un hecho. </a:t>
            </a:r>
          </a:p>
          <a:p>
            <a:pPr marL="0" indent="0" algn="just">
              <a:buNone/>
            </a:pPr>
            <a:endParaRPr lang="es-ES_tradnl" sz="2900" dirty="0">
              <a:solidFill>
                <a:schemeClr val="tx2">
                  <a:lumMod val="50000"/>
                </a:schemeClr>
              </a:solidFill>
            </a:endParaRPr>
          </a:p>
          <a:p>
            <a:pPr marL="0" indent="0" algn="just">
              <a:buNone/>
            </a:pPr>
            <a:r>
              <a:rPr lang="es-ES_tradnl" sz="2900" dirty="0">
                <a:solidFill>
                  <a:schemeClr val="tx2">
                    <a:lumMod val="50000"/>
                  </a:schemeClr>
                </a:solidFill>
              </a:rPr>
              <a:t>Se trata de la teoría que tiene mayor arraigo en la jurisprudencia peruana. Al respecto, </a:t>
            </a:r>
            <a:r>
              <a:rPr lang="es-MX" sz="2900" dirty="0"/>
              <a:t>la Corte Suprema en el </a:t>
            </a:r>
            <a:r>
              <a:rPr lang="es-ES_tradnl" sz="2900" dirty="0"/>
              <a:t>Acuerdo Plenario nº 3-2010/CJ-116, entre otros temas, señaló que el tipo subjetivo en el delito de lavado de activos acudiendo a un criterio volitivo del dolo: “el sujeto activo debe (…) ejecutar los distintos actos y modalidades de lavado de activos de manera </a:t>
            </a:r>
            <a:r>
              <a:rPr lang="es-ES_tradnl" sz="2900" b="1" dirty="0"/>
              <a:t>consciente y voluntaria</a:t>
            </a:r>
            <a:r>
              <a:rPr lang="es-ES_tradnl" sz="2900" dirty="0"/>
              <a:t>”. </a:t>
            </a:r>
          </a:p>
          <a:p>
            <a:pPr marL="0" indent="0" algn="just">
              <a:buNone/>
            </a:pPr>
            <a:endParaRPr lang="es-ES_tradnl" sz="2900" dirty="0"/>
          </a:p>
          <a:p>
            <a:pPr marL="0" indent="0" algn="just">
              <a:buNone/>
            </a:pPr>
            <a:r>
              <a:rPr lang="es-ES_tradnl" sz="2900" dirty="0"/>
              <a:t>Asimismo, en la Casación nº 436-2016-San Martín se afirmó, de modo general, que en los delitos dolosos se requiere que el agente haya actuado con </a:t>
            </a:r>
            <a:r>
              <a:rPr lang="es-ES_tradnl" sz="2900" b="1" dirty="0"/>
              <a:t>“conocimiento y voluntad</a:t>
            </a:r>
            <a:r>
              <a:rPr lang="es-ES_tradnl" sz="2900" dirty="0"/>
              <a:t>”. Además, se indica que estos delitos “son la mayoría en nuestro Código Penal”. </a:t>
            </a:r>
          </a:p>
          <a:p>
            <a:pPr marL="0" indent="0" algn="just">
              <a:buNone/>
            </a:pPr>
            <a:endParaRPr lang="es-ES_tradnl" sz="2900" dirty="0"/>
          </a:p>
          <a:p>
            <a:pPr marL="0" indent="0" algn="just">
              <a:buNone/>
            </a:pPr>
            <a:r>
              <a:rPr lang="es-ES_tradnl" sz="2900" dirty="0"/>
              <a:t>En esa línea, lo expuesto en la Casación nº 581-2015-Piura. En ella se mencionó que para el tipo penal de feminicidio “se requiere el dolo del autor, es decir, que medie </a:t>
            </a:r>
            <a:r>
              <a:rPr lang="es-ES_tradnl" sz="2900" b="1" dirty="0"/>
              <a:t>la voluntad y el conocimiento</a:t>
            </a:r>
            <a:r>
              <a:rPr lang="es-ES_tradnl" sz="2900" dirty="0"/>
              <a:t> del sujeto activo frente al tipo objetivo”.</a:t>
            </a:r>
            <a:endParaRPr lang="es-PE" sz="2900" dirty="0"/>
          </a:p>
          <a:p>
            <a:pPr marL="0" indent="0" algn="just">
              <a:buNone/>
            </a:pPr>
            <a:endParaRPr lang="es-PE" dirty="0"/>
          </a:p>
        </p:txBody>
      </p:sp>
    </p:spTree>
    <p:extLst>
      <p:ext uri="{BB962C8B-B14F-4D97-AF65-F5344CB8AC3E}">
        <p14:creationId xmlns:p14="http://schemas.microsoft.com/office/powerpoint/2010/main" val="461017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S_tradnl" dirty="0">
                <a:solidFill>
                  <a:schemeClr val="tx2">
                    <a:lumMod val="50000"/>
                  </a:schemeClr>
                </a:solidFill>
              </a:rPr>
              <a:t>La doctrina moderna, aunque minoritaria, ha renunciado a la exigencia del elemento volitivo como característica del dolo, pues, indudablemente, tal elemento conduce a soluciones poco satisfactorias. </a:t>
            </a:r>
            <a:endParaRPr lang="es-PE" dirty="0">
              <a:solidFill>
                <a:schemeClr val="tx2">
                  <a:lumMod val="50000"/>
                </a:schemeClr>
              </a:solidFill>
            </a:endParaRPr>
          </a:p>
          <a:p>
            <a:pPr marL="0" indent="0">
              <a:buNone/>
            </a:pPr>
            <a:endParaRPr lang="es-PE" dirty="0"/>
          </a:p>
        </p:txBody>
      </p:sp>
    </p:spTree>
    <p:extLst>
      <p:ext uri="{BB962C8B-B14F-4D97-AF65-F5344CB8AC3E}">
        <p14:creationId xmlns:p14="http://schemas.microsoft.com/office/powerpoint/2010/main" val="186361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99983"/>
            <a:ext cx="10515600" cy="4351338"/>
          </a:xfrm>
        </p:spPr>
        <p:txBody>
          <a:bodyPr/>
          <a:lstStyle/>
          <a:p>
            <a:pPr marL="0" indent="0" algn="just">
              <a:buNone/>
            </a:pPr>
            <a:r>
              <a:rPr lang="es-ES_tradnl" dirty="0">
                <a:solidFill>
                  <a:schemeClr val="tx2">
                    <a:lumMod val="50000"/>
                  </a:schemeClr>
                </a:solidFill>
              </a:rPr>
              <a:t>Así, cuando un secuestrador que adhiere al pecho de su víctima un explosivo, que detonará al menor movimiento, según la tesis del dolo volitivo, habrá actuado “culposamente” si se produce la explosión producto de algún movimiento realizado por el secuestrado. En efecto, el terrorista podrá argüir que si bien conocía del peligro creado al colocar el explosivo; sin embargo, no “quería” la muerte del secuestrado, ya que de producirse ésta, él nunca cobraría el rescate (STS español del 27 de diciembre de 1982 [caso </a:t>
            </a:r>
            <a:r>
              <a:rPr lang="es-ES_tradnl" dirty="0" err="1">
                <a:solidFill>
                  <a:schemeClr val="tx2">
                    <a:lumMod val="50000"/>
                  </a:schemeClr>
                </a:solidFill>
              </a:rPr>
              <a:t>Bultó</a:t>
            </a:r>
            <a:r>
              <a:rPr lang="es-ES_tradnl" dirty="0">
                <a:solidFill>
                  <a:schemeClr val="tx2">
                    <a:lumMod val="50000"/>
                  </a:schemeClr>
                </a:solidFill>
              </a:rPr>
              <a:t>]). Como se observa, exigir como criterio determinante del dolo un elemento volitivo, conduce a tener que afirmar una comisión imprudente en supuestos más que dudosos.</a:t>
            </a:r>
            <a:endParaRPr lang="es-PE" dirty="0">
              <a:solidFill>
                <a:schemeClr val="tx2">
                  <a:lumMod val="50000"/>
                </a:schemeClr>
              </a:solidFill>
            </a:endParaRPr>
          </a:p>
          <a:p>
            <a:pPr marL="0" indent="0">
              <a:buNone/>
            </a:pPr>
            <a:endParaRPr lang="es-PE" dirty="0"/>
          </a:p>
        </p:txBody>
      </p:sp>
    </p:spTree>
    <p:extLst>
      <p:ext uri="{BB962C8B-B14F-4D97-AF65-F5344CB8AC3E}">
        <p14:creationId xmlns:p14="http://schemas.microsoft.com/office/powerpoint/2010/main" val="108303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14425"/>
            <a:ext cx="10515600" cy="4351338"/>
          </a:xfrm>
        </p:spPr>
        <p:txBody>
          <a:bodyPr/>
          <a:lstStyle/>
          <a:p>
            <a:pPr marL="0" indent="0" algn="just">
              <a:buNone/>
            </a:pPr>
            <a:r>
              <a:rPr lang="es-PE" dirty="0"/>
              <a:t>No obstante las críticas, por su importancia en la práctica, se pasarán a exponer las clases dolo, siguiendo la teoría volitiva. En cada una de ellas, el papel de la voluntad es más o menos intenso.</a:t>
            </a:r>
          </a:p>
          <a:p>
            <a:pPr marL="0" indent="0" algn="just">
              <a:buNone/>
            </a:pPr>
            <a:endParaRPr lang="es-PE" dirty="0"/>
          </a:p>
          <a:p>
            <a:pPr marL="0" indent="0" algn="just">
              <a:buNone/>
            </a:pPr>
            <a:r>
              <a:rPr lang="es-PE" dirty="0"/>
              <a:t>Las clases de dolo son:</a:t>
            </a:r>
          </a:p>
          <a:p>
            <a:pPr marL="0" indent="0" algn="just">
              <a:buNone/>
            </a:pPr>
            <a:endParaRPr lang="es-PE" dirty="0"/>
          </a:p>
          <a:p>
            <a:pPr marL="514350" indent="-514350" algn="just">
              <a:buAutoNum type="alphaLcPeriod"/>
            </a:pPr>
            <a:r>
              <a:rPr lang="es-PE" dirty="0"/>
              <a:t>Dolo directo.</a:t>
            </a:r>
          </a:p>
          <a:p>
            <a:pPr marL="514350" indent="-514350" algn="just">
              <a:buAutoNum type="alphaLcPeriod"/>
            </a:pPr>
            <a:r>
              <a:rPr lang="es-PE" dirty="0"/>
              <a:t>Dolo de consecuencias necesarias.</a:t>
            </a:r>
          </a:p>
          <a:p>
            <a:pPr marL="514350" indent="-514350" algn="just">
              <a:buAutoNum type="alphaLcPeriod"/>
            </a:pPr>
            <a:r>
              <a:rPr lang="es-PE" dirty="0"/>
              <a:t>Dolo eventual.</a:t>
            </a:r>
          </a:p>
        </p:txBody>
      </p:sp>
    </p:spTree>
    <p:extLst>
      <p:ext uri="{BB962C8B-B14F-4D97-AF65-F5344CB8AC3E}">
        <p14:creationId xmlns:p14="http://schemas.microsoft.com/office/powerpoint/2010/main" val="788665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2908" y="1200394"/>
            <a:ext cx="10515600" cy="4351338"/>
          </a:xfrm>
        </p:spPr>
        <p:txBody>
          <a:bodyPr>
            <a:normAutofit fontScale="85000" lnSpcReduction="20000"/>
          </a:bodyPr>
          <a:lstStyle/>
          <a:p>
            <a:pPr marL="0" indent="0">
              <a:buNone/>
            </a:pPr>
            <a:r>
              <a:rPr lang="es-PE" b="1" dirty="0"/>
              <a:t>El dolo directo</a:t>
            </a:r>
          </a:p>
          <a:p>
            <a:pPr marL="0" indent="0">
              <a:buNone/>
            </a:pPr>
            <a:endParaRPr lang="es-PE" b="1" dirty="0"/>
          </a:p>
          <a:p>
            <a:pPr marL="0" indent="0" algn="just">
              <a:buNone/>
            </a:pPr>
            <a:r>
              <a:rPr lang="es-ES_tradnl" dirty="0"/>
              <a:t>El dolo directo se presenta cuando el agente actúa con la intención o el propósito de alcanzar lo que persigue. Se afirma que con relación al elemento cognitivo, resulta innecesario que el agente tenga un conocimiento seguro o casi seguro de la configuración de los elementos del tipo objetivo, bastando sólo que tenga una suposición de una posibilidad del resultado.</a:t>
            </a:r>
          </a:p>
          <a:p>
            <a:pPr marL="0" indent="0" algn="just">
              <a:buNone/>
            </a:pPr>
            <a:endParaRPr lang="es-ES_tradnl" b="1" dirty="0"/>
          </a:p>
          <a:p>
            <a:pPr marL="0" indent="0" algn="just">
              <a:buNone/>
            </a:pPr>
            <a:r>
              <a:rPr lang="es-ES_tradnl" dirty="0"/>
              <a:t>Lo resaltante en esta modalidad de dolo es el papel más intenso que tiene la voluntad, dejando en un segundo plano al conocimiento.</a:t>
            </a:r>
          </a:p>
          <a:p>
            <a:pPr marL="0" indent="0" algn="just">
              <a:buNone/>
            </a:pPr>
            <a:endParaRPr lang="es-ES_tradnl" b="1" dirty="0"/>
          </a:p>
          <a:p>
            <a:pPr marL="0" indent="0" algn="just">
              <a:buNone/>
            </a:pPr>
            <a:r>
              <a:rPr lang="es-ES_tradnl" dirty="0"/>
              <a:t>Por ejemplo, querer matar a alguien mediante un disparo a una distancia de 50 metros. El autor quiere un resultado que la ley le tiene prohibido que persiga.</a:t>
            </a:r>
            <a:endParaRPr lang="es-PE" b="1" dirty="0"/>
          </a:p>
        </p:txBody>
      </p:sp>
    </p:spTree>
    <p:extLst>
      <p:ext uri="{BB962C8B-B14F-4D97-AF65-F5344CB8AC3E}">
        <p14:creationId xmlns:p14="http://schemas.microsoft.com/office/powerpoint/2010/main" val="1636071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62917"/>
            <a:ext cx="10515600" cy="4351338"/>
          </a:xfrm>
        </p:spPr>
        <p:txBody>
          <a:bodyPr/>
          <a:lstStyle/>
          <a:p>
            <a:pPr marL="0" indent="0">
              <a:buNone/>
            </a:pPr>
            <a:r>
              <a:rPr lang="es-PE" b="1" dirty="0"/>
              <a:t>El dolo de consecuencias necesarias</a:t>
            </a:r>
          </a:p>
          <a:p>
            <a:pPr marL="0" indent="0" algn="just">
              <a:buNone/>
            </a:pPr>
            <a:endParaRPr lang="es-PE" dirty="0">
              <a:solidFill>
                <a:schemeClr val="tx2">
                  <a:lumMod val="50000"/>
                </a:schemeClr>
              </a:solidFill>
            </a:endParaRPr>
          </a:p>
          <a:p>
            <a:pPr marL="0" indent="0" algn="just">
              <a:buNone/>
            </a:pPr>
            <a:r>
              <a:rPr lang="es-PE" dirty="0">
                <a:solidFill>
                  <a:schemeClr val="tx2">
                    <a:lumMod val="50000"/>
                  </a:schemeClr>
                </a:solidFill>
              </a:rPr>
              <a:t>Actúa con dolo quien se representa el resultado, el cual lo considera inevitable (la consecuencia es segura o casi segura). La voluntad cumple un papel secundario. Por ejemplo, para asesinar a un político se hace estallar el avión en el que viaja, sabiendo que de esta forma morirá también la tripulación de la aeronave. El delincuente n</a:t>
            </a:r>
            <a:r>
              <a:rPr lang="es-PE" dirty="0">
                <a:cs typeface="Arial" panose="020B0604020202020204" pitchFamily="34" charset="0"/>
              </a:rPr>
              <a:t>o desea la muerte de los pasajeros, pero la asume como consecuencia necesaria de su acto.</a:t>
            </a:r>
          </a:p>
          <a:p>
            <a:pPr marL="0" indent="0" algn="just">
              <a:buNone/>
            </a:pPr>
            <a:endParaRPr lang="es-PE" dirty="0"/>
          </a:p>
        </p:txBody>
      </p:sp>
    </p:spTree>
    <p:extLst>
      <p:ext uri="{BB962C8B-B14F-4D97-AF65-F5344CB8AC3E}">
        <p14:creationId xmlns:p14="http://schemas.microsoft.com/office/powerpoint/2010/main" val="768022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2898</Words>
  <Application>Microsoft Office PowerPoint</Application>
  <PresentationFormat>Panorámica</PresentationFormat>
  <Paragraphs>95</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Calibri Light</vt:lpstr>
      <vt:lpstr>Tema de Office</vt:lpstr>
      <vt:lpstr>Presentación de PowerPoint</vt:lpstr>
      <vt:lpstr>Presentación de PowerPoint</vt:lpstr>
      <vt:lpstr>Presentación de PowerPoint</vt:lpstr>
      <vt:lpstr>El dolo volitivo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dolo cognitivo</vt:lpstr>
      <vt:lpstr>Presentación de PowerPoint</vt:lpstr>
      <vt:lpstr>Presentación de PowerPoint</vt:lpstr>
      <vt:lpstr>Error de tipo</vt:lpstr>
      <vt:lpstr>Presentación de PowerPoint</vt:lpstr>
      <vt:lpstr>Presentación de PowerPoint</vt:lpstr>
      <vt:lpstr>Presentación de PowerPoint</vt:lpstr>
      <vt:lpstr>Presentación de PowerPoint</vt:lpstr>
      <vt:lpstr>La culpa</vt:lpstr>
      <vt:lpstr>Presentación de PowerPoint</vt:lpstr>
      <vt:lpstr>Presentación de PowerPoint</vt:lpstr>
      <vt:lpstr>Presentación de PowerPoint</vt:lpstr>
      <vt:lpstr>Resumen</vt:lpstr>
      <vt:lpstr>Presentación de PowerPoint</vt:lpstr>
      <vt:lpstr>Casos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Resumen</dc:title>
  <dc:creator>Eduardo Alcocer Povis</dc:creator>
  <cp:lastModifiedBy>user1</cp:lastModifiedBy>
  <cp:revision>29</cp:revision>
  <dcterms:created xsi:type="dcterms:W3CDTF">2016-03-18T22:38:31Z</dcterms:created>
  <dcterms:modified xsi:type="dcterms:W3CDTF">2021-02-16T22:08:44Z</dcterms:modified>
</cp:coreProperties>
</file>