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3" r:id="rId1"/>
  </p:sldMasterIdLst>
  <p:sldIdLst>
    <p:sldId id="282" r:id="rId2"/>
    <p:sldId id="468" r:id="rId3"/>
    <p:sldId id="469" r:id="rId4"/>
    <p:sldId id="464" r:id="rId5"/>
    <p:sldId id="465" r:id="rId6"/>
    <p:sldId id="460" r:id="rId7"/>
    <p:sldId id="461" r:id="rId8"/>
    <p:sldId id="462" r:id="rId9"/>
    <p:sldId id="463" r:id="rId10"/>
    <p:sldId id="472" r:id="rId11"/>
    <p:sldId id="473" r:id="rId12"/>
    <p:sldId id="479" r:id="rId13"/>
    <p:sldId id="476" r:id="rId14"/>
    <p:sldId id="478" r:id="rId15"/>
    <p:sldId id="470" r:id="rId16"/>
    <p:sldId id="471" r:id="rId17"/>
    <p:sldId id="458" r:id="rId18"/>
    <p:sldId id="446" r:id="rId19"/>
    <p:sldId id="466" r:id="rId20"/>
    <p:sldId id="389" r:id="rId21"/>
    <p:sldId id="415" r:id="rId22"/>
    <p:sldId id="398" r:id="rId23"/>
    <p:sldId id="399" r:id="rId24"/>
    <p:sldId id="427" r:id="rId25"/>
    <p:sldId id="426" r:id="rId26"/>
    <p:sldId id="439" r:id="rId27"/>
    <p:sldId id="424" r:id="rId28"/>
    <p:sldId id="428" r:id="rId29"/>
    <p:sldId id="429" r:id="rId30"/>
    <p:sldId id="416" r:id="rId31"/>
    <p:sldId id="430" r:id="rId32"/>
    <p:sldId id="438" r:id="rId33"/>
    <p:sldId id="432" r:id="rId34"/>
    <p:sldId id="433" r:id="rId35"/>
    <p:sldId id="436" r:id="rId36"/>
    <p:sldId id="474" r:id="rId37"/>
    <p:sldId id="475" r:id="rId38"/>
    <p:sldId id="440" r:id="rId39"/>
    <p:sldId id="441" r:id="rId40"/>
    <p:sldId id="448" r:id="rId4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94454" autoAdjust="0"/>
  </p:normalViewPr>
  <p:slideViewPr>
    <p:cSldViewPr>
      <p:cViewPr varScale="1">
        <p:scale>
          <a:sx n="49" d="100"/>
          <a:sy n="49" d="100"/>
        </p:scale>
        <p:origin x="1292" y="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04954-E898-46AF-BFC8-83A19420963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3DFBEC-E58C-48D6-83EC-528A6350E8D9}">
      <dgm:prSet/>
      <dgm:spPr/>
      <dgm:t>
        <a:bodyPr/>
        <a:lstStyle/>
        <a:p>
          <a:r>
            <a:rPr lang="en-US" dirty="0"/>
            <a:t>En el derecho </a:t>
          </a:r>
          <a:r>
            <a:rPr lang="en-US" dirty="0" err="1"/>
            <a:t>romano</a:t>
          </a:r>
          <a:r>
            <a:rPr lang="en-US" dirty="0"/>
            <a:t>. La </a:t>
          </a:r>
          <a:r>
            <a:rPr lang="es-UY" dirty="0"/>
            <a:t>valoración</a:t>
          </a:r>
          <a:r>
            <a:rPr lang="en-US" dirty="0"/>
            <a:t> era </a:t>
          </a:r>
          <a:r>
            <a:rPr lang="es-419" dirty="0"/>
            <a:t>diferente</a:t>
          </a:r>
          <a:r>
            <a:rPr lang="en-US" dirty="0"/>
            <a:t> </a:t>
          </a:r>
          <a:r>
            <a:rPr lang="es-419" dirty="0"/>
            <a:t>respecto</a:t>
          </a:r>
          <a:r>
            <a:rPr lang="en-US" dirty="0"/>
            <a:t> de </a:t>
          </a:r>
          <a:r>
            <a:rPr lang="en-US" dirty="0" err="1"/>
            <a:t>los</a:t>
          </a:r>
          <a:r>
            <a:rPr lang="en-US" dirty="0"/>
            <a:t> testimonios de hombres </a:t>
          </a:r>
          <a:r>
            <a:rPr lang="es-419" dirty="0"/>
            <a:t>libres</a:t>
          </a:r>
          <a:r>
            <a:rPr lang="en-US" dirty="0"/>
            <a:t> y </a:t>
          </a:r>
          <a:r>
            <a:rPr lang="es-419" dirty="0"/>
            <a:t>esclavos</a:t>
          </a:r>
          <a:r>
            <a:rPr lang="en-US" dirty="0"/>
            <a:t>. Se </a:t>
          </a:r>
          <a:r>
            <a:rPr lang="es-419" dirty="0"/>
            <a:t>usaba</a:t>
          </a:r>
          <a:r>
            <a:rPr lang="en-US" dirty="0"/>
            <a:t> la </a:t>
          </a:r>
          <a:r>
            <a:rPr lang="es-419" dirty="0"/>
            <a:t>regla</a:t>
          </a:r>
          <a:r>
            <a:rPr lang="en-US" dirty="0"/>
            <a:t> </a:t>
          </a:r>
          <a:r>
            <a:rPr lang="es-ES" i="1" dirty="0"/>
            <a:t>testis unus testis nullus Un testigo, no hay testigo</a:t>
          </a:r>
          <a:endParaRPr lang="en-US" dirty="0"/>
        </a:p>
      </dgm:t>
    </dgm:pt>
    <dgm:pt modelId="{51181CD8-BB35-4BDE-81D7-2FE3F3870659}" type="parTrans" cxnId="{3A739C98-08AF-4F87-99BC-133CC050BD1C}">
      <dgm:prSet/>
      <dgm:spPr/>
      <dgm:t>
        <a:bodyPr/>
        <a:lstStyle/>
        <a:p>
          <a:endParaRPr lang="en-US"/>
        </a:p>
      </dgm:t>
    </dgm:pt>
    <dgm:pt modelId="{2F9B886C-617D-4925-8608-499AF75102C2}" type="sibTrans" cxnId="{3A739C98-08AF-4F87-99BC-133CC050BD1C}">
      <dgm:prSet/>
      <dgm:spPr/>
      <dgm:t>
        <a:bodyPr/>
        <a:lstStyle/>
        <a:p>
          <a:endParaRPr lang="en-US"/>
        </a:p>
      </dgm:t>
    </dgm:pt>
    <dgm:pt modelId="{B96E2D85-F60E-4782-8165-651E6A463783}">
      <dgm:prSet/>
      <dgm:spPr/>
      <dgm:t>
        <a:bodyPr/>
        <a:lstStyle/>
        <a:p>
          <a:r>
            <a:rPr lang="en-US"/>
            <a:t>El </a:t>
          </a:r>
          <a:r>
            <a:rPr lang="es-419"/>
            <a:t>registro</a:t>
          </a:r>
          <a:r>
            <a:rPr lang="en-US"/>
            <a:t> </a:t>
          </a:r>
          <a:r>
            <a:rPr lang="es-419"/>
            <a:t>domiciliario</a:t>
          </a:r>
          <a:r>
            <a:rPr lang="en-US"/>
            <a:t> </a:t>
          </a:r>
          <a:r>
            <a:rPr lang="es-419"/>
            <a:t>operaba</a:t>
          </a:r>
          <a:r>
            <a:rPr lang="en-US"/>
            <a:t> </a:t>
          </a:r>
          <a:r>
            <a:rPr lang="es-419"/>
            <a:t>en</a:t>
          </a:r>
          <a:r>
            <a:rPr lang="en-US"/>
            <a:t> </a:t>
          </a:r>
          <a:r>
            <a:rPr lang="es-419"/>
            <a:t>delitos</a:t>
          </a:r>
          <a:r>
            <a:rPr lang="en-US"/>
            <a:t> </a:t>
          </a:r>
          <a:r>
            <a:rPr lang="es-419"/>
            <a:t>como</a:t>
          </a:r>
          <a:r>
            <a:rPr lang="en-US"/>
            <a:t> </a:t>
          </a:r>
          <a:r>
            <a:rPr lang="es-419"/>
            <a:t>hurto</a:t>
          </a:r>
          <a:endParaRPr lang="en-US"/>
        </a:p>
      </dgm:t>
    </dgm:pt>
    <dgm:pt modelId="{2EF17B05-F7CC-4F13-9499-ECAC634A2ADE}" type="parTrans" cxnId="{88A1ABB2-EA31-431F-B7B0-4C0EF6C30BFA}">
      <dgm:prSet/>
      <dgm:spPr/>
      <dgm:t>
        <a:bodyPr/>
        <a:lstStyle/>
        <a:p>
          <a:endParaRPr lang="en-US"/>
        </a:p>
      </dgm:t>
    </dgm:pt>
    <dgm:pt modelId="{14E362E0-EDFA-4F91-A4E2-72AE3A193B92}" type="sibTrans" cxnId="{88A1ABB2-EA31-431F-B7B0-4C0EF6C30BFA}">
      <dgm:prSet/>
      <dgm:spPr/>
      <dgm:t>
        <a:bodyPr/>
        <a:lstStyle/>
        <a:p>
          <a:endParaRPr lang="en-US"/>
        </a:p>
      </dgm:t>
    </dgm:pt>
    <dgm:pt modelId="{8E4D15BC-0D00-480D-B128-A700358023F5}">
      <dgm:prSet/>
      <dgm:spPr/>
      <dgm:t>
        <a:bodyPr/>
        <a:lstStyle/>
        <a:p>
          <a:r>
            <a:rPr lang="en-US"/>
            <a:t>La </a:t>
          </a:r>
          <a:r>
            <a:rPr lang="es-419"/>
            <a:t>documentos</a:t>
          </a:r>
          <a:r>
            <a:rPr lang="en-US"/>
            <a:t>. </a:t>
          </a:r>
          <a:r>
            <a:rPr lang="es-419"/>
            <a:t>Constaban</a:t>
          </a:r>
          <a:r>
            <a:rPr lang="en-US"/>
            <a:t> </a:t>
          </a:r>
          <a:r>
            <a:rPr lang="es-419"/>
            <a:t>en</a:t>
          </a:r>
          <a:r>
            <a:rPr lang="en-US"/>
            <a:t> </a:t>
          </a:r>
          <a:r>
            <a:rPr lang="es-419"/>
            <a:t>papiros</a:t>
          </a:r>
          <a:r>
            <a:rPr lang="en-US"/>
            <a:t> o los </a:t>
          </a:r>
          <a:r>
            <a:rPr lang="es-419"/>
            <a:t>pergaminos</a:t>
          </a:r>
          <a:r>
            <a:rPr lang="en-US"/>
            <a:t>. </a:t>
          </a:r>
        </a:p>
      </dgm:t>
    </dgm:pt>
    <dgm:pt modelId="{2AD5D697-FB94-4640-B3A0-68DBB79AA095}" type="parTrans" cxnId="{5DCF94F2-FDD1-44AC-8DAB-88661E9068B5}">
      <dgm:prSet/>
      <dgm:spPr/>
      <dgm:t>
        <a:bodyPr/>
        <a:lstStyle/>
        <a:p>
          <a:endParaRPr lang="en-US"/>
        </a:p>
      </dgm:t>
    </dgm:pt>
    <dgm:pt modelId="{253C3AA4-236D-4D67-B788-9D21AFD42AE3}" type="sibTrans" cxnId="{5DCF94F2-FDD1-44AC-8DAB-88661E9068B5}">
      <dgm:prSet/>
      <dgm:spPr/>
      <dgm:t>
        <a:bodyPr/>
        <a:lstStyle/>
        <a:p>
          <a:endParaRPr lang="en-US"/>
        </a:p>
      </dgm:t>
    </dgm:pt>
    <dgm:pt modelId="{93EB90EF-267C-4F59-BBBA-5D4CAAEB04CD}">
      <dgm:prSet/>
      <dgm:spPr/>
      <dgm:t>
        <a:bodyPr/>
        <a:lstStyle/>
        <a:p>
          <a:r>
            <a:rPr lang="en-US"/>
            <a:t>Fuente Teodoro Mommsen. Derecho Penal Romano. Primer Tomo Madrid. 1905. </a:t>
          </a:r>
        </a:p>
      </dgm:t>
    </dgm:pt>
    <dgm:pt modelId="{1488952C-2B96-4CA2-80A7-FF067402C046}" type="parTrans" cxnId="{E11740C8-A798-41AD-AE5E-60315244C6B5}">
      <dgm:prSet/>
      <dgm:spPr/>
      <dgm:t>
        <a:bodyPr/>
        <a:lstStyle/>
        <a:p>
          <a:endParaRPr lang="en-US"/>
        </a:p>
      </dgm:t>
    </dgm:pt>
    <dgm:pt modelId="{63DE428B-E0D3-4C94-9629-E44B315F21E5}" type="sibTrans" cxnId="{E11740C8-A798-41AD-AE5E-60315244C6B5}">
      <dgm:prSet/>
      <dgm:spPr/>
      <dgm:t>
        <a:bodyPr/>
        <a:lstStyle/>
        <a:p>
          <a:endParaRPr lang="en-US"/>
        </a:p>
      </dgm:t>
    </dgm:pt>
    <dgm:pt modelId="{D9F40E50-B9BD-4E8E-A39D-69DE6ACA1DC4}" type="pres">
      <dgm:prSet presAssocID="{83C04954-E898-46AF-BFC8-83A194209638}" presName="diagram" presStyleCnt="0">
        <dgm:presLayoutVars>
          <dgm:dir/>
          <dgm:resizeHandles val="exact"/>
        </dgm:presLayoutVars>
      </dgm:prSet>
      <dgm:spPr/>
    </dgm:pt>
    <dgm:pt modelId="{435D6114-8854-4A27-9BE9-4B55F01C4AF7}" type="pres">
      <dgm:prSet presAssocID="{583DFBEC-E58C-48D6-83EC-528A6350E8D9}" presName="node" presStyleLbl="node1" presStyleIdx="0" presStyleCnt="4">
        <dgm:presLayoutVars>
          <dgm:bulletEnabled val="1"/>
        </dgm:presLayoutVars>
      </dgm:prSet>
      <dgm:spPr/>
    </dgm:pt>
    <dgm:pt modelId="{34EE12E8-8E59-449A-980C-F902F9B02739}" type="pres">
      <dgm:prSet presAssocID="{2F9B886C-617D-4925-8608-499AF75102C2}" presName="sibTrans" presStyleCnt="0"/>
      <dgm:spPr/>
    </dgm:pt>
    <dgm:pt modelId="{206621F6-8D11-4B0A-9135-13FEEBB73C44}" type="pres">
      <dgm:prSet presAssocID="{B96E2D85-F60E-4782-8165-651E6A463783}" presName="node" presStyleLbl="node1" presStyleIdx="1" presStyleCnt="4">
        <dgm:presLayoutVars>
          <dgm:bulletEnabled val="1"/>
        </dgm:presLayoutVars>
      </dgm:prSet>
      <dgm:spPr/>
    </dgm:pt>
    <dgm:pt modelId="{EF02F6C3-46C3-49E4-BF55-CD67968549BF}" type="pres">
      <dgm:prSet presAssocID="{14E362E0-EDFA-4F91-A4E2-72AE3A193B92}" presName="sibTrans" presStyleCnt="0"/>
      <dgm:spPr/>
    </dgm:pt>
    <dgm:pt modelId="{9896CB69-5F36-42EC-A2D7-1880C0722436}" type="pres">
      <dgm:prSet presAssocID="{8E4D15BC-0D00-480D-B128-A700358023F5}" presName="node" presStyleLbl="node1" presStyleIdx="2" presStyleCnt="4">
        <dgm:presLayoutVars>
          <dgm:bulletEnabled val="1"/>
        </dgm:presLayoutVars>
      </dgm:prSet>
      <dgm:spPr/>
    </dgm:pt>
    <dgm:pt modelId="{D6C4E0E7-61A3-44B2-96B6-AFE500CDB40C}" type="pres">
      <dgm:prSet presAssocID="{253C3AA4-236D-4D67-B788-9D21AFD42AE3}" presName="sibTrans" presStyleCnt="0"/>
      <dgm:spPr/>
    </dgm:pt>
    <dgm:pt modelId="{CF939EB2-91F9-4466-84A9-EDA66D8646EA}" type="pres">
      <dgm:prSet presAssocID="{93EB90EF-267C-4F59-BBBA-5D4CAAEB04CD}" presName="node" presStyleLbl="node1" presStyleIdx="3" presStyleCnt="4">
        <dgm:presLayoutVars>
          <dgm:bulletEnabled val="1"/>
        </dgm:presLayoutVars>
      </dgm:prSet>
      <dgm:spPr/>
    </dgm:pt>
  </dgm:ptLst>
  <dgm:cxnLst>
    <dgm:cxn modelId="{7CF70800-8C1C-4307-A335-E9A36679FB2C}" type="presOf" srcId="{B96E2D85-F60E-4782-8165-651E6A463783}" destId="{206621F6-8D11-4B0A-9135-13FEEBB73C44}" srcOrd="0" destOrd="0" presId="urn:microsoft.com/office/officeart/2005/8/layout/default"/>
    <dgm:cxn modelId="{F7840433-9027-4FEB-85FB-D2E3018805B3}" type="presOf" srcId="{583DFBEC-E58C-48D6-83EC-528A6350E8D9}" destId="{435D6114-8854-4A27-9BE9-4B55F01C4AF7}" srcOrd="0" destOrd="0" presId="urn:microsoft.com/office/officeart/2005/8/layout/default"/>
    <dgm:cxn modelId="{A48E0A83-CEA1-41CE-95EC-0D49B3FCC97D}" type="presOf" srcId="{8E4D15BC-0D00-480D-B128-A700358023F5}" destId="{9896CB69-5F36-42EC-A2D7-1880C0722436}" srcOrd="0" destOrd="0" presId="urn:microsoft.com/office/officeart/2005/8/layout/default"/>
    <dgm:cxn modelId="{3A739C98-08AF-4F87-99BC-133CC050BD1C}" srcId="{83C04954-E898-46AF-BFC8-83A194209638}" destId="{583DFBEC-E58C-48D6-83EC-528A6350E8D9}" srcOrd="0" destOrd="0" parTransId="{51181CD8-BB35-4BDE-81D7-2FE3F3870659}" sibTransId="{2F9B886C-617D-4925-8608-499AF75102C2}"/>
    <dgm:cxn modelId="{C9EE1BA0-5ECD-4DF5-8229-C1D56BFC72DA}" type="presOf" srcId="{93EB90EF-267C-4F59-BBBA-5D4CAAEB04CD}" destId="{CF939EB2-91F9-4466-84A9-EDA66D8646EA}" srcOrd="0" destOrd="0" presId="urn:microsoft.com/office/officeart/2005/8/layout/default"/>
    <dgm:cxn modelId="{88A1ABB2-EA31-431F-B7B0-4C0EF6C30BFA}" srcId="{83C04954-E898-46AF-BFC8-83A194209638}" destId="{B96E2D85-F60E-4782-8165-651E6A463783}" srcOrd="1" destOrd="0" parTransId="{2EF17B05-F7CC-4F13-9499-ECAC634A2ADE}" sibTransId="{14E362E0-EDFA-4F91-A4E2-72AE3A193B92}"/>
    <dgm:cxn modelId="{E11740C8-A798-41AD-AE5E-60315244C6B5}" srcId="{83C04954-E898-46AF-BFC8-83A194209638}" destId="{93EB90EF-267C-4F59-BBBA-5D4CAAEB04CD}" srcOrd="3" destOrd="0" parTransId="{1488952C-2B96-4CA2-80A7-FF067402C046}" sibTransId="{63DE428B-E0D3-4C94-9629-E44B315F21E5}"/>
    <dgm:cxn modelId="{9FD020DA-0D89-43C1-9E66-73849051CBD5}" type="presOf" srcId="{83C04954-E898-46AF-BFC8-83A194209638}" destId="{D9F40E50-B9BD-4E8E-A39D-69DE6ACA1DC4}" srcOrd="0" destOrd="0" presId="urn:microsoft.com/office/officeart/2005/8/layout/default"/>
    <dgm:cxn modelId="{5DCF94F2-FDD1-44AC-8DAB-88661E9068B5}" srcId="{83C04954-E898-46AF-BFC8-83A194209638}" destId="{8E4D15BC-0D00-480D-B128-A700358023F5}" srcOrd="2" destOrd="0" parTransId="{2AD5D697-FB94-4640-B3A0-68DBB79AA095}" sibTransId="{253C3AA4-236D-4D67-B788-9D21AFD42AE3}"/>
    <dgm:cxn modelId="{FC86D94B-546A-4E56-95C2-3D2BE294978B}" type="presParOf" srcId="{D9F40E50-B9BD-4E8E-A39D-69DE6ACA1DC4}" destId="{435D6114-8854-4A27-9BE9-4B55F01C4AF7}" srcOrd="0" destOrd="0" presId="urn:microsoft.com/office/officeart/2005/8/layout/default"/>
    <dgm:cxn modelId="{AF24534B-F090-4642-B67D-98B2FE132241}" type="presParOf" srcId="{D9F40E50-B9BD-4E8E-A39D-69DE6ACA1DC4}" destId="{34EE12E8-8E59-449A-980C-F902F9B02739}" srcOrd="1" destOrd="0" presId="urn:microsoft.com/office/officeart/2005/8/layout/default"/>
    <dgm:cxn modelId="{B1ED0B5E-70E1-4121-B666-5052F5862FB7}" type="presParOf" srcId="{D9F40E50-B9BD-4E8E-A39D-69DE6ACA1DC4}" destId="{206621F6-8D11-4B0A-9135-13FEEBB73C44}" srcOrd="2" destOrd="0" presId="urn:microsoft.com/office/officeart/2005/8/layout/default"/>
    <dgm:cxn modelId="{BEE665DE-266B-4ECB-81FB-E3786B24216D}" type="presParOf" srcId="{D9F40E50-B9BD-4E8E-A39D-69DE6ACA1DC4}" destId="{EF02F6C3-46C3-49E4-BF55-CD67968549BF}" srcOrd="3" destOrd="0" presId="urn:microsoft.com/office/officeart/2005/8/layout/default"/>
    <dgm:cxn modelId="{00310BCE-B202-4606-9B6F-6AEFF79CAB24}" type="presParOf" srcId="{D9F40E50-B9BD-4E8E-A39D-69DE6ACA1DC4}" destId="{9896CB69-5F36-42EC-A2D7-1880C0722436}" srcOrd="4" destOrd="0" presId="urn:microsoft.com/office/officeart/2005/8/layout/default"/>
    <dgm:cxn modelId="{F048869A-F0E8-4333-98D6-29C604305A9E}" type="presParOf" srcId="{D9F40E50-B9BD-4E8E-A39D-69DE6ACA1DC4}" destId="{D6C4E0E7-61A3-44B2-96B6-AFE500CDB40C}" srcOrd="5" destOrd="0" presId="urn:microsoft.com/office/officeart/2005/8/layout/default"/>
    <dgm:cxn modelId="{E40507F9-171E-4B6F-A94B-5D733A9A689F}" type="presParOf" srcId="{D9F40E50-B9BD-4E8E-A39D-69DE6ACA1DC4}" destId="{CF939EB2-91F9-4466-84A9-EDA66D8646E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3E5736-477F-406B-8A3F-69A623B4919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0421D8D-0C66-4033-8E6C-0C3B6A30E58A}">
      <dgm:prSet/>
      <dgm:spPr/>
      <dgm:t>
        <a:bodyPr/>
        <a:lstStyle/>
        <a:p>
          <a:r>
            <a:rPr lang="es-ES" dirty="0"/>
            <a:t>Julio Maier considera que la prueba es todo aquello que en el procedimiento, representa el esfuerzo por incorporar los rastros o señales que conducen al conocimiento cierto o probable de su objeto. </a:t>
          </a:r>
        </a:p>
        <a:p>
          <a:endParaRPr lang="es-ES" dirty="0"/>
        </a:p>
        <a:p>
          <a:r>
            <a:rPr lang="es-ES" dirty="0"/>
            <a:t>Estos rastros o señales son los hechos del proceso que permitirán probar o no responsabilidad penal. </a:t>
          </a:r>
          <a:endParaRPr lang="en-US" dirty="0"/>
        </a:p>
      </dgm:t>
    </dgm:pt>
    <dgm:pt modelId="{6FDBFE8B-635A-4741-BE6F-9F16F7FC8EEF}" type="parTrans" cxnId="{C6934315-D7A8-4C11-B880-15988A683E05}">
      <dgm:prSet/>
      <dgm:spPr/>
      <dgm:t>
        <a:bodyPr/>
        <a:lstStyle/>
        <a:p>
          <a:endParaRPr lang="en-US"/>
        </a:p>
      </dgm:t>
    </dgm:pt>
    <dgm:pt modelId="{F0EA75B3-7220-4953-B76C-FFF26B2AE428}" type="sibTrans" cxnId="{C6934315-D7A8-4C11-B880-15988A683E05}">
      <dgm:prSet/>
      <dgm:spPr/>
      <dgm:t>
        <a:bodyPr/>
        <a:lstStyle/>
        <a:p>
          <a:endParaRPr lang="en-US"/>
        </a:p>
      </dgm:t>
    </dgm:pt>
    <dgm:pt modelId="{C74F6A63-71FE-43F5-81CE-214B9302CA4C}">
      <dgm:prSet/>
      <dgm:spPr/>
      <dgm:t>
        <a:bodyPr/>
        <a:lstStyle/>
        <a:p>
          <a:r>
            <a:rPr lang="es-ES"/>
            <a:t>MAIER Julio.  Derecho Procesal Penal. Editores del Puerto. </a:t>
          </a:r>
          <a:r>
            <a:rPr lang="pt-PT"/>
            <a:t>Tomo I. Argentina. 1999, p. 860</a:t>
          </a:r>
          <a:endParaRPr lang="en-US"/>
        </a:p>
      </dgm:t>
    </dgm:pt>
    <dgm:pt modelId="{B3538025-8768-438D-8685-AEEB089B904A}" type="parTrans" cxnId="{7EFC1828-64A0-4800-BAE9-EA95DB116E7C}">
      <dgm:prSet/>
      <dgm:spPr/>
      <dgm:t>
        <a:bodyPr/>
        <a:lstStyle/>
        <a:p>
          <a:endParaRPr lang="en-US"/>
        </a:p>
      </dgm:t>
    </dgm:pt>
    <dgm:pt modelId="{10864CD0-602C-490B-B052-42737FFFAFAB}" type="sibTrans" cxnId="{7EFC1828-64A0-4800-BAE9-EA95DB116E7C}">
      <dgm:prSet/>
      <dgm:spPr/>
      <dgm:t>
        <a:bodyPr/>
        <a:lstStyle/>
        <a:p>
          <a:endParaRPr lang="en-US"/>
        </a:p>
      </dgm:t>
    </dgm:pt>
    <dgm:pt modelId="{9DC503A4-7B31-479F-B906-72A573FB6821}" type="pres">
      <dgm:prSet presAssocID="{993E5736-477F-406B-8A3F-69A623B49196}" presName="linear" presStyleCnt="0">
        <dgm:presLayoutVars>
          <dgm:animLvl val="lvl"/>
          <dgm:resizeHandles val="exact"/>
        </dgm:presLayoutVars>
      </dgm:prSet>
      <dgm:spPr/>
    </dgm:pt>
    <dgm:pt modelId="{20455130-5099-42DF-893B-C5548F30009E}" type="pres">
      <dgm:prSet presAssocID="{00421D8D-0C66-4033-8E6C-0C3B6A30E5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358E23-D851-49EF-B477-4C6996CEA474}" type="pres">
      <dgm:prSet presAssocID="{F0EA75B3-7220-4953-B76C-FFF26B2AE428}" presName="spacer" presStyleCnt="0"/>
      <dgm:spPr/>
    </dgm:pt>
    <dgm:pt modelId="{40249A26-DB9D-4A76-B1A7-F15020DDC839}" type="pres">
      <dgm:prSet presAssocID="{C74F6A63-71FE-43F5-81CE-214B9302CA4C}" presName="parentText" presStyleLbl="node1" presStyleIdx="1" presStyleCnt="2" custScaleY="47142">
        <dgm:presLayoutVars>
          <dgm:chMax val="0"/>
          <dgm:bulletEnabled val="1"/>
        </dgm:presLayoutVars>
      </dgm:prSet>
      <dgm:spPr/>
    </dgm:pt>
  </dgm:ptLst>
  <dgm:cxnLst>
    <dgm:cxn modelId="{C6934315-D7A8-4C11-B880-15988A683E05}" srcId="{993E5736-477F-406B-8A3F-69A623B49196}" destId="{00421D8D-0C66-4033-8E6C-0C3B6A30E58A}" srcOrd="0" destOrd="0" parTransId="{6FDBFE8B-635A-4741-BE6F-9F16F7FC8EEF}" sibTransId="{F0EA75B3-7220-4953-B76C-FFF26B2AE428}"/>
    <dgm:cxn modelId="{7EFC1828-64A0-4800-BAE9-EA95DB116E7C}" srcId="{993E5736-477F-406B-8A3F-69A623B49196}" destId="{C74F6A63-71FE-43F5-81CE-214B9302CA4C}" srcOrd="1" destOrd="0" parTransId="{B3538025-8768-438D-8685-AEEB089B904A}" sibTransId="{10864CD0-602C-490B-B052-42737FFFAFAB}"/>
    <dgm:cxn modelId="{889DE85A-A2BF-4FB8-AB0D-103174135B11}" type="presOf" srcId="{993E5736-477F-406B-8A3F-69A623B49196}" destId="{9DC503A4-7B31-479F-B906-72A573FB6821}" srcOrd="0" destOrd="0" presId="urn:microsoft.com/office/officeart/2005/8/layout/vList2"/>
    <dgm:cxn modelId="{7F3B7F8F-30B2-49B0-8338-5FEB9B3C03A3}" type="presOf" srcId="{00421D8D-0C66-4033-8E6C-0C3B6A30E58A}" destId="{20455130-5099-42DF-893B-C5548F30009E}" srcOrd="0" destOrd="0" presId="urn:microsoft.com/office/officeart/2005/8/layout/vList2"/>
    <dgm:cxn modelId="{04782CD3-2A39-4667-B677-F30BCD0DE564}" type="presOf" srcId="{C74F6A63-71FE-43F5-81CE-214B9302CA4C}" destId="{40249A26-DB9D-4A76-B1A7-F15020DDC839}" srcOrd="0" destOrd="0" presId="urn:microsoft.com/office/officeart/2005/8/layout/vList2"/>
    <dgm:cxn modelId="{3D666027-950F-4AB0-B456-C27B977330E9}" type="presParOf" srcId="{9DC503A4-7B31-479F-B906-72A573FB6821}" destId="{20455130-5099-42DF-893B-C5548F30009E}" srcOrd="0" destOrd="0" presId="urn:microsoft.com/office/officeart/2005/8/layout/vList2"/>
    <dgm:cxn modelId="{EE08F362-C3D2-40B4-974C-CB2277C75CF7}" type="presParOf" srcId="{9DC503A4-7B31-479F-B906-72A573FB6821}" destId="{86358E23-D851-49EF-B477-4C6996CEA474}" srcOrd="1" destOrd="0" presId="urn:microsoft.com/office/officeart/2005/8/layout/vList2"/>
    <dgm:cxn modelId="{BD07CEDF-02BC-4A98-B24B-DEC61963F193}" type="presParOf" srcId="{9DC503A4-7B31-479F-B906-72A573FB6821}" destId="{40249A26-DB9D-4A76-B1A7-F15020DDC83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48BD03-E2EF-4629-8A3F-ED61D6E04EC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D47EA4-D4FE-41A3-BBE9-C2D1285370C3}">
      <dgm:prSet/>
      <dgm:spPr/>
      <dgm:t>
        <a:bodyPr/>
        <a:lstStyle/>
        <a:p>
          <a:r>
            <a:rPr lang="es-ES" dirty="0"/>
            <a:t>Levene ve a la prueba como el conjunto de actividades destinadas a obtener el cercioramiento judicial acerca de los elementos indispensables para la decisión del litigio sometido a proceso </a:t>
          </a:r>
          <a:endParaRPr lang="en-US" dirty="0"/>
        </a:p>
      </dgm:t>
    </dgm:pt>
    <dgm:pt modelId="{E63B2C68-5E8F-48B7-A62F-138E5213BF3B}" type="parTrans" cxnId="{6483618D-9967-489B-AA4A-1B43B0E4C776}">
      <dgm:prSet/>
      <dgm:spPr/>
      <dgm:t>
        <a:bodyPr/>
        <a:lstStyle/>
        <a:p>
          <a:endParaRPr lang="en-US"/>
        </a:p>
      </dgm:t>
    </dgm:pt>
    <dgm:pt modelId="{963523AE-B07B-4715-BA72-654BEA338FBA}" type="sibTrans" cxnId="{6483618D-9967-489B-AA4A-1B43B0E4C776}">
      <dgm:prSet/>
      <dgm:spPr/>
      <dgm:t>
        <a:bodyPr/>
        <a:lstStyle/>
        <a:p>
          <a:endParaRPr lang="en-US"/>
        </a:p>
      </dgm:t>
    </dgm:pt>
    <dgm:pt modelId="{4E4623BA-D139-4E72-B7EF-24089AC8A822}">
      <dgm:prSet custT="1"/>
      <dgm:spPr/>
      <dgm:t>
        <a:bodyPr/>
        <a:lstStyle/>
        <a:p>
          <a:r>
            <a:rPr lang="pt-PT" sz="1800" dirty="0"/>
            <a:t>LEVENE, Ricardo. </a:t>
          </a:r>
          <a:r>
            <a:rPr lang="es-ES" sz="1800" dirty="0"/>
            <a:t>Manual de Derecho Procesal Penal. Tomo II. 2da edición. Depalma. 1993. Buenos Aires, p. 565</a:t>
          </a:r>
          <a:endParaRPr lang="en-US" sz="1800" dirty="0"/>
        </a:p>
      </dgm:t>
    </dgm:pt>
    <dgm:pt modelId="{5F12684D-1CEB-4F64-B467-D7319C6DBF34}" type="parTrans" cxnId="{960497D4-4C06-4D0E-A3A8-2B2008F858D6}">
      <dgm:prSet/>
      <dgm:spPr/>
      <dgm:t>
        <a:bodyPr/>
        <a:lstStyle/>
        <a:p>
          <a:endParaRPr lang="en-US"/>
        </a:p>
      </dgm:t>
    </dgm:pt>
    <dgm:pt modelId="{AAC922CF-8A2A-4DAC-A402-4463AAD55570}" type="sibTrans" cxnId="{960497D4-4C06-4D0E-A3A8-2B2008F858D6}">
      <dgm:prSet/>
      <dgm:spPr/>
      <dgm:t>
        <a:bodyPr/>
        <a:lstStyle/>
        <a:p>
          <a:endParaRPr lang="en-US"/>
        </a:p>
      </dgm:t>
    </dgm:pt>
    <dgm:pt modelId="{6FDE2F6D-ACEF-4E8E-BE85-DDC61A61E9DA}" type="pres">
      <dgm:prSet presAssocID="{A848BD03-E2EF-4629-8A3F-ED61D6E04EC4}" presName="linear" presStyleCnt="0">
        <dgm:presLayoutVars>
          <dgm:animLvl val="lvl"/>
          <dgm:resizeHandles val="exact"/>
        </dgm:presLayoutVars>
      </dgm:prSet>
      <dgm:spPr/>
    </dgm:pt>
    <dgm:pt modelId="{A17C7EC8-5EA7-487F-93FD-F0D2FC3211F3}" type="pres">
      <dgm:prSet presAssocID="{40D47EA4-D4FE-41A3-BBE9-C2D1285370C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EEF54F-9EFC-4E21-BCEA-6440FC8EF051}" type="pres">
      <dgm:prSet presAssocID="{963523AE-B07B-4715-BA72-654BEA338FBA}" presName="spacer" presStyleCnt="0"/>
      <dgm:spPr/>
    </dgm:pt>
    <dgm:pt modelId="{86F62B1F-537D-4B57-A725-2959484004FD}" type="pres">
      <dgm:prSet presAssocID="{4E4623BA-D139-4E72-B7EF-24089AC8A822}" presName="parentText" presStyleLbl="node1" presStyleIdx="1" presStyleCnt="2" custScaleY="82076" custLinFactY="17951" custLinFactNeighborX="1472" custLinFactNeighborY="100000">
        <dgm:presLayoutVars>
          <dgm:chMax val="0"/>
          <dgm:bulletEnabled val="1"/>
        </dgm:presLayoutVars>
      </dgm:prSet>
      <dgm:spPr/>
    </dgm:pt>
  </dgm:ptLst>
  <dgm:cxnLst>
    <dgm:cxn modelId="{DBFD0A83-7252-4C43-B5A5-38200AA32186}" type="presOf" srcId="{A848BD03-E2EF-4629-8A3F-ED61D6E04EC4}" destId="{6FDE2F6D-ACEF-4E8E-BE85-DDC61A61E9DA}" srcOrd="0" destOrd="0" presId="urn:microsoft.com/office/officeart/2005/8/layout/vList2"/>
    <dgm:cxn modelId="{6483618D-9967-489B-AA4A-1B43B0E4C776}" srcId="{A848BD03-E2EF-4629-8A3F-ED61D6E04EC4}" destId="{40D47EA4-D4FE-41A3-BBE9-C2D1285370C3}" srcOrd="0" destOrd="0" parTransId="{E63B2C68-5E8F-48B7-A62F-138E5213BF3B}" sibTransId="{963523AE-B07B-4715-BA72-654BEA338FBA}"/>
    <dgm:cxn modelId="{9A96B794-4DCA-4401-863F-A97B4D4EFA08}" type="presOf" srcId="{40D47EA4-D4FE-41A3-BBE9-C2D1285370C3}" destId="{A17C7EC8-5EA7-487F-93FD-F0D2FC3211F3}" srcOrd="0" destOrd="0" presId="urn:microsoft.com/office/officeart/2005/8/layout/vList2"/>
    <dgm:cxn modelId="{960497D4-4C06-4D0E-A3A8-2B2008F858D6}" srcId="{A848BD03-E2EF-4629-8A3F-ED61D6E04EC4}" destId="{4E4623BA-D139-4E72-B7EF-24089AC8A822}" srcOrd="1" destOrd="0" parTransId="{5F12684D-1CEB-4F64-B467-D7319C6DBF34}" sibTransId="{AAC922CF-8A2A-4DAC-A402-4463AAD55570}"/>
    <dgm:cxn modelId="{688493F8-FC93-4758-BF91-4ED38C1692CB}" type="presOf" srcId="{4E4623BA-D139-4E72-B7EF-24089AC8A822}" destId="{86F62B1F-537D-4B57-A725-2959484004FD}" srcOrd="0" destOrd="0" presId="urn:microsoft.com/office/officeart/2005/8/layout/vList2"/>
    <dgm:cxn modelId="{BC48919E-8BF5-4DAF-B9F0-41DF0E704299}" type="presParOf" srcId="{6FDE2F6D-ACEF-4E8E-BE85-DDC61A61E9DA}" destId="{A17C7EC8-5EA7-487F-93FD-F0D2FC3211F3}" srcOrd="0" destOrd="0" presId="urn:microsoft.com/office/officeart/2005/8/layout/vList2"/>
    <dgm:cxn modelId="{DAF2A206-2AD7-47FB-9877-15153D7C9FD2}" type="presParOf" srcId="{6FDE2F6D-ACEF-4E8E-BE85-DDC61A61E9DA}" destId="{47EEF54F-9EFC-4E21-BCEA-6440FC8EF051}" srcOrd="1" destOrd="0" presId="urn:microsoft.com/office/officeart/2005/8/layout/vList2"/>
    <dgm:cxn modelId="{C9531935-8EDE-4077-899F-30B5D95EFD10}" type="presParOf" srcId="{6FDE2F6D-ACEF-4E8E-BE85-DDC61A61E9DA}" destId="{86F62B1F-537D-4B57-A725-2959484004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B72D59-38F2-4B94-BACD-7136197EDBF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6C0D2A-A6E8-47F8-ACD8-A1BA3C38ECFF}">
      <dgm:prSet/>
      <dgm:spPr/>
      <dgm:t>
        <a:bodyPr/>
        <a:lstStyle/>
        <a:p>
          <a:pPr algn="just"/>
          <a:r>
            <a:rPr lang="es-ES" dirty="0"/>
            <a:t>En suma, el término "prueba" se usa tanto en el sentido de que se conocen o descubren los hechos (o se formulan o verifican los enunciados que los describen) cuanto en el sentido de que se justifican los enunciados sobre hechos</a:t>
          </a:r>
          <a:endParaRPr lang="en-US" dirty="0"/>
        </a:p>
      </dgm:t>
    </dgm:pt>
    <dgm:pt modelId="{6D965D0F-417C-4A91-A2B3-E42C26F05406}" type="parTrans" cxnId="{B4DC703D-CAF6-4E80-AA4E-514DC6535A76}">
      <dgm:prSet/>
      <dgm:spPr/>
      <dgm:t>
        <a:bodyPr/>
        <a:lstStyle/>
        <a:p>
          <a:endParaRPr lang="en-US"/>
        </a:p>
      </dgm:t>
    </dgm:pt>
    <dgm:pt modelId="{48EEEEE3-482E-471E-83E5-9661651098BF}" type="sibTrans" cxnId="{B4DC703D-CAF6-4E80-AA4E-514DC6535A76}">
      <dgm:prSet/>
      <dgm:spPr/>
      <dgm:t>
        <a:bodyPr/>
        <a:lstStyle/>
        <a:p>
          <a:endParaRPr lang="en-US"/>
        </a:p>
      </dgm:t>
    </dgm:pt>
    <dgm:pt modelId="{AD4846CD-3BDE-468F-BCF9-0765BBD97E14}">
      <dgm:prSet/>
      <dgm:spPr/>
      <dgm:t>
        <a:bodyPr/>
        <a:lstStyle/>
        <a:p>
          <a:r>
            <a:rPr lang="es-ES"/>
            <a:t>GASCON ABELLAN, Marina. Los hechos en el derecho. Bases argumentales de la prueba. Segunda edición. Marcial Pons, Madrid, 2003, p.83</a:t>
          </a:r>
          <a:endParaRPr lang="en-US"/>
        </a:p>
      </dgm:t>
    </dgm:pt>
    <dgm:pt modelId="{019BBB48-983B-475B-8BD9-05FE4C39C5F9}" type="parTrans" cxnId="{C6745FD0-8D24-4A80-A004-16039E7F2EFA}">
      <dgm:prSet/>
      <dgm:spPr/>
      <dgm:t>
        <a:bodyPr/>
        <a:lstStyle/>
        <a:p>
          <a:endParaRPr lang="en-US"/>
        </a:p>
      </dgm:t>
    </dgm:pt>
    <dgm:pt modelId="{380F2D7E-0A3F-4292-99ED-B8DA0FBBD1F5}" type="sibTrans" cxnId="{C6745FD0-8D24-4A80-A004-16039E7F2EFA}">
      <dgm:prSet/>
      <dgm:spPr/>
      <dgm:t>
        <a:bodyPr/>
        <a:lstStyle/>
        <a:p>
          <a:endParaRPr lang="en-US"/>
        </a:p>
      </dgm:t>
    </dgm:pt>
    <dgm:pt modelId="{F18925E6-B44C-4843-8AEC-BF4B01326295}" type="pres">
      <dgm:prSet presAssocID="{2FB72D59-38F2-4B94-BACD-7136197EDBF1}" presName="linear" presStyleCnt="0">
        <dgm:presLayoutVars>
          <dgm:animLvl val="lvl"/>
          <dgm:resizeHandles val="exact"/>
        </dgm:presLayoutVars>
      </dgm:prSet>
      <dgm:spPr/>
    </dgm:pt>
    <dgm:pt modelId="{BF0DF457-2AE8-4477-908C-B090162191F6}" type="pres">
      <dgm:prSet presAssocID="{296C0D2A-A6E8-47F8-ACD8-A1BA3C38ECFF}" presName="parentText" presStyleLbl="node1" presStyleIdx="0" presStyleCnt="2" custScaleY="183240">
        <dgm:presLayoutVars>
          <dgm:chMax val="0"/>
          <dgm:bulletEnabled val="1"/>
        </dgm:presLayoutVars>
      </dgm:prSet>
      <dgm:spPr/>
    </dgm:pt>
    <dgm:pt modelId="{207A560F-D267-419B-9296-8756D7E5D9AE}" type="pres">
      <dgm:prSet presAssocID="{48EEEEE3-482E-471E-83E5-9661651098BF}" presName="spacer" presStyleCnt="0"/>
      <dgm:spPr/>
    </dgm:pt>
    <dgm:pt modelId="{2A3F1612-C564-4207-9275-0BF5F65DD3E9}" type="pres">
      <dgm:prSet presAssocID="{AD4846CD-3BDE-468F-BCF9-0765BBD97E1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4DC703D-CAF6-4E80-AA4E-514DC6535A76}" srcId="{2FB72D59-38F2-4B94-BACD-7136197EDBF1}" destId="{296C0D2A-A6E8-47F8-ACD8-A1BA3C38ECFF}" srcOrd="0" destOrd="0" parTransId="{6D965D0F-417C-4A91-A2B3-E42C26F05406}" sibTransId="{48EEEEE3-482E-471E-83E5-9661651098BF}"/>
    <dgm:cxn modelId="{F3FBF340-4E03-40E0-B97E-DE54E6DC58FC}" type="presOf" srcId="{2FB72D59-38F2-4B94-BACD-7136197EDBF1}" destId="{F18925E6-B44C-4843-8AEC-BF4B01326295}" srcOrd="0" destOrd="0" presId="urn:microsoft.com/office/officeart/2005/8/layout/vList2"/>
    <dgm:cxn modelId="{C6745FD0-8D24-4A80-A004-16039E7F2EFA}" srcId="{2FB72D59-38F2-4B94-BACD-7136197EDBF1}" destId="{AD4846CD-3BDE-468F-BCF9-0765BBD97E14}" srcOrd="1" destOrd="0" parTransId="{019BBB48-983B-475B-8BD9-05FE4C39C5F9}" sibTransId="{380F2D7E-0A3F-4292-99ED-B8DA0FBBD1F5}"/>
    <dgm:cxn modelId="{E35A8AE3-81D7-4384-B62D-437E2922840F}" type="presOf" srcId="{AD4846CD-3BDE-468F-BCF9-0765BBD97E14}" destId="{2A3F1612-C564-4207-9275-0BF5F65DD3E9}" srcOrd="0" destOrd="0" presId="urn:microsoft.com/office/officeart/2005/8/layout/vList2"/>
    <dgm:cxn modelId="{F8678BF5-77C1-4046-B720-CC11E79F021D}" type="presOf" srcId="{296C0D2A-A6E8-47F8-ACD8-A1BA3C38ECFF}" destId="{BF0DF457-2AE8-4477-908C-B090162191F6}" srcOrd="0" destOrd="0" presId="urn:microsoft.com/office/officeart/2005/8/layout/vList2"/>
    <dgm:cxn modelId="{24AC2E81-9411-4B61-8F24-9DB27DEB05AB}" type="presParOf" srcId="{F18925E6-B44C-4843-8AEC-BF4B01326295}" destId="{BF0DF457-2AE8-4477-908C-B090162191F6}" srcOrd="0" destOrd="0" presId="urn:microsoft.com/office/officeart/2005/8/layout/vList2"/>
    <dgm:cxn modelId="{2618AD9C-C5F8-4858-95F5-51E9E807D749}" type="presParOf" srcId="{F18925E6-B44C-4843-8AEC-BF4B01326295}" destId="{207A560F-D267-419B-9296-8756D7E5D9AE}" srcOrd="1" destOrd="0" presId="urn:microsoft.com/office/officeart/2005/8/layout/vList2"/>
    <dgm:cxn modelId="{BD4BC227-81D7-4ACF-BF6E-DEA093E1DE68}" type="presParOf" srcId="{F18925E6-B44C-4843-8AEC-BF4B01326295}" destId="{2A3F1612-C564-4207-9275-0BF5F65DD3E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E10EC3-D882-4C64-95C7-17D79A034D44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C085778-DE11-40C1-96D6-7633D0964DE3}">
      <dgm:prSet/>
      <dgm:spPr/>
      <dgm:t>
        <a:bodyPr/>
        <a:lstStyle/>
        <a:p>
          <a:r>
            <a:rPr lang="es-PE" dirty="0"/>
            <a:t>El daño</a:t>
          </a:r>
          <a:endParaRPr lang="en-US" dirty="0"/>
        </a:p>
      </dgm:t>
    </dgm:pt>
    <dgm:pt modelId="{A30010A0-38B4-4EE6-BDB4-45FC9FA57FF8}" type="sibTrans" cxnId="{D6A01819-6B9B-4DD8-8E66-9D1DEAE3CB60}">
      <dgm:prSet/>
      <dgm:spPr/>
      <dgm:t>
        <a:bodyPr/>
        <a:lstStyle/>
        <a:p>
          <a:endParaRPr lang="en-US"/>
        </a:p>
      </dgm:t>
    </dgm:pt>
    <dgm:pt modelId="{7F70A8E0-6AA6-490D-B56B-418F4943EFA0}" type="parTrans" cxnId="{D6A01819-6B9B-4DD8-8E66-9D1DEAE3CB60}">
      <dgm:prSet/>
      <dgm:spPr/>
      <dgm:t>
        <a:bodyPr/>
        <a:lstStyle/>
        <a:p>
          <a:endParaRPr lang="en-US"/>
        </a:p>
      </dgm:t>
    </dgm:pt>
    <dgm:pt modelId="{27F74E12-D3B4-4F18-BAED-7CCF4A1E57BC}">
      <dgm:prSet/>
      <dgm:spPr/>
      <dgm:t>
        <a:bodyPr/>
        <a:lstStyle/>
        <a:p>
          <a:r>
            <a:rPr lang="es-PE" dirty="0"/>
            <a:t>La tesis defensiva </a:t>
          </a:r>
          <a:endParaRPr lang="en-US" dirty="0"/>
        </a:p>
      </dgm:t>
    </dgm:pt>
    <dgm:pt modelId="{525FE57A-F18F-4D0D-9691-60FD8E43A06D}" type="sibTrans" cxnId="{CBD01492-A34B-42BA-96C3-7FF634131C2C}">
      <dgm:prSet/>
      <dgm:spPr/>
      <dgm:t>
        <a:bodyPr/>
        <a:lstStyle/>
        <a:p>
          <a:endParaRPr lang="en-US"/>
        </a:p>
      </dgm:t>
    </dgm:pt>
    <dgm:pt modelId="{2F8E37BD-97E3-49ED-95F5-E43F792A022F}" type="parTrans" cxnId="{CBD01492-A34B-42BA-96C3-7FF634131C2C}">
      <dgm:prSet/>
      <dgm:spPr/>
      <dgm:t>
        <a:bodyPr/>
        <a:lstStyle/>
        <a:p>
          <a:endParaRPr lang="en-US"/>
        </a:p>
      </dgm:t>
    </dgm:pt>
    <dgm:pt modelId="{DECADD44-B753-412F-BCF2-B6A94C0A34DA}">
      <dgm:prSet/>
      <dgm:spPr/>
      <dgm:t>
        <a:bodyPr/>
        <a:lstStyle/>
        <a:p>
          <a:r>
            <a:rPr lang="es-PE" dirty="0"/>
            <a:t>La imputación</a:t>
          </a:r>
          <a:endParaRPr lang="en-US" dirty="0"/>
        </a:p>
      </dgm:t>
    </dgm:pt>
    <dgm:pt modelId="{BAA3139B-03E8-4C17-990B-F2CE49D57C73}" type="sibTrans" cxnId="{AA48D29C-F1E6-4DDA-AF82-B44C3846CEF1}">
      <dgm:prSet/>
      <dgm:spPr/>
      <dgm:t>
        <a:bodyPr/>
        <a:lstStyle/>
        <a:p>
          <a:endParaRPr lang="en-US"/>
        </a:p>
      </dgm:t>
    </dgm:pt>
    <dgm:pt modelId="{B0CDBE60-05D2-4031-8F65-91712BD0DCC2}" type="parTrans" cxnId="{AA48D29C-F1E6-4DDA-AF82-B44C3846CEF1}">
      <dgm:prSet/>
      <dgm:spPr/>
      <dgm:t>
        <a:bodyPr/>
        <a:lstStyle/>
        <a:p>
          <a:endParaRPr lang="en-US"/>
        </a:p>
      </dgm:t>
    </dgm:pt>
    <dgm:pt modelId="{3FCB85A6-7285-4CDC-82CD-31BCE7D05057}">
      <dgm:prSet/>
      <dgm:spPr/>
      <dgm:t>
        <a:bodyPr/>
        <a:lstStyle/>
        <a:p>
          <a:r>
            <a:rPr lang="es-PE" dirty="0"/>
            <a:t>Los hechos formalizados en enunciados facticos</a:t>
          </a:r>
          <a:endParaRPr lang="en-US" dirty="0"/>
        </a:p>
      </dgm:t>
    </dgm:pt>
    <dgm:pt modelId="{8E0A4DCE-BD35-4FE6-AC28-8778D8A6D92D}" type="sibTrans" cxnId="{293AF178-B0F2-43B6-833B-F8A0AD82C89E}">
      <dgm:prSet/>
      <dgm:spPr/>
      <dgm:t>
        <a:bodyPr/>
        <a:lstStyle/>
        <a:p>
          <a:endParaRPr lang="en-US"/>
        </a:p>
      </dgm:t>
    </dgm:pt>
    <dgm:pt modelId="{8A5B03F7-42F3-417D-95E0-C338C93D674E}" type="parTrans" cxnId="{293AF178-B0F2-43B6-833B-F8A0AD82C89E}">
      <dgm:prSet/>
      <dgm:spPr/>
      <dgm:t>
        <a:bodyPr/>
        <a:lstStyle/>
        <a:p>
          <a:endParaRPr lang="en-US"/>
        </a:p>
      </dgm:t>
    </dgm:pt>
    <dgm:pt modelId="{57C23573-5D55-45AF-A05A-5AD9A9688EA8}" type="pres">
      <dgm:prSet presAssocID="{74E10EC3-D882-4C64-95C7-17D79A034D44}" presName="matrix" presStyleCnt="0">
        <dgm:presLayoutVars>
          <dgm:chMax val="1"/>
          <dgm:dir/>
          <dgm:resizeHandles val="exact"/>
        </dgm:presLayoutVars>
      </dgm:prSet>
      <dgm:spPr/>
    </dgm:pt>
    <dgm:pt modelId="{5A1CC0A5-9B91-48BD-8E4A-F643CB804AF5}" type="pres">
      <dgm:prSet presAssocID="{74E10EC3-D882-4C64-95C7-17D79A034D44}" presName="diamond" presStyleLbl="bgShp" presStyleIdx="0" presStyleCnt="1"/>
      <dgm:spPr/>
    </dgm:pt>
    <dgm:pt modelId="{8446CCAE-7163-4420-B2B4-A6AA72D5A650}" type="pres">
      <dgm:prSet presAssocID="{74E10EC3-D882-4C64-95C7-17D79A034D44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3E55FE8-DCAD-48F6-8814-2876E88C6733}" type="pres">
      <dgm:prSet presAssocID="{74E10EC3-D882-4C64-95C7-17D79A034D44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8ABA19-120F-419F-BC31-FB1A6ACBB2F7}" type="pres">
      <dgm:prSet presAssocID="{74E10EC3-D882-4C64-95C7-17D79A034D44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C256661-B4C9-4F4C-852F-5A1DAD9D889D}" type="pres">
      <dgm:prSet presAssocID="{74E10EC3-D882-4C64-95C7-17D79A034D44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5FE9A01-87F8-417B-B7D3-A709DB75AED9}" type="presOf" srcId="{8C085778-DE11-40C1-96D6-7633D0964DE3}" destId="{BC256661-B4C9-4F4C-852F-5A1DAD9D889D}" srcOrd="0" destOrd="0" presId="urn:microsoft.com/office/officeart/2005/8/layout/matrix3"/>
    <dgm:cxn modelId="{3DD74718-359E-4539-81E3-10C0E5681880}" type="presOf" srcId="{27F74E12-D3B4-4F18-BAED-7CCF4A1E57BC}" destId="{508ABA19-120F-419F-BC31-FB1A6ACBB2F7}" srcOrd="0" destOrd="0" presId="urn:microsoft.com/office/officeart/2005/8/layout/matrix3"/>
    <dgm:cxn modelId="{D6A01819-6B9B-4DD8-8E66-9D1DEAE3CB60}" srcId="{74E10EC3-D882-4C64-95C7-17D79A034D44}" destId="{8C085778-DE11-40C1-96D6-7633D0964DE3}" srcOrd="3" destOrd="0" parTransId="{7F70A8E0-6AA6-490D-B56B-418F4943EFA0}" sibTransId="{A30010A0-38B4-4EE6-BDB4-45FC9FA57FF8}"/>
    <dgm:cxn modelId="{293AF178-B0F2-43B6-833B-F8A0AD82C89E}" srcId="{74E10EC3-D882-4C64-95C7-17D79A034D44}" destId="{3FCB85A6-7285-4CDC-82CD-31BCE7D05057}" srcOrd="0" destOrd="0" parTransId="{8A5B03F7-42F3-417D-95E0-C338C93D674E}" sibTransId="{8E0A4DCE-BD35-4FE6-AC28-8778D8A6D92D}"/>
    <dgm:cxn modelId="{33B12187-89A5-4ED0-B05D-AC28740E8DB5}" type="presOf" srcId="{74E10EC3-D882-4C64-95C7-17D79A034D44}" destId="{57C23573-5D55-45AF-A05A-5AD9A9688EA8}" srcOrd="0" destOrd="0" presId="urn:microsoft.com/office/officeart/2005/8/layout/matrix3"/>
    <dgm:cxn modelId="{AB72488A-0846-4067-AA62-5E0975758D53}" type="presOf" srcId="{3FCB85A6-7285-4CDC-82CD-31BCE7D05057}" destId="{8446CCAE-7163-4420-B2B4-A6AA72D5A650}" srcOrd="0" destOrd="0" presId="urn:microsoft.com/office/officeart/2005/8/layout/matrix3"/>
    <dgm:cxn modelId="{CBD01492-A34B-42BA-96C3-7FF634131C2C}" srcId="{74E10EC3-D882-4C64-95C7-17D79A034D44}" destId="{27F74E12-D3B4-4F18-BAED-7CCF4A1E57BC}" srcOrd="2" destOrd="0" parTransId="{2F8E37BD-97E3-49ED-95F5-E43F792A022F}" sibTransId="{525FE57A-F18F-4D0D-9691-60FD8E43A06D}"/>
    <dgm:cxn modelId="{AA48D29C-F1E6-4DDA-AF82-B44C3846CEF1}" srcId="{74E10EC3-D882-4C64-95C7-17D79A034D44}" destId="{DECADD44-B753-412F-BCF2-B6A94C0A34DA}" srcOrd="1" destOrd="0" parTransId="{B0CDBE60-05D2-4031-8F65-91712BD0DCC2}" sibTransId="{BAA3139B-03E8-4C17-990B-F2CE49D57C73}"/>
    <dgm:cxn modelId="{7EFA2BE9-B59F-45BF-9A39-299FA3E37BFC}" type="presOf" srcId="{DECADD44-B753-412F-BCF2-B6A94C0A34DA}" destId="{63E55FE8-DCAD-48F6-8814-2876E88C6733}" srcOrd="0" destOrd="0" presId="urn:microsoft.com/office/officeart/2005/8/layout/matrix3"/>
    <dgm:cxn modelId="{8CE77E1F-C4D4-440A-A1FE-42AB74B53EA8}" type="presParOf" srcId="{57C23573-5D55-45AF-A05A-5AD9A9688EA8}" destId="{5A1CC0A5-9B91-48BD-8E4A-F643CB804AF5}" srcOrd="0" destOrd="0" presId="urn:microsoft.com/office/officeart/2005/8/layout/matrix3"/>
    <dgm:cxn modelId="{F116F858-023B-459C-A4A6-A213874103C4}" type="presParOf" srcId="{57C23573-5D55-45AF-A05A-5AD9A9688EA8}" destId="{8446CCAE-7163-4420-B2B4-A6AA72D5A650}" srcOrd="1" destOrd="0" presId="urn:microsoft.com/office/officeart/2005/8/layout/matrix3"/>
    <dgm:cxn modelId="{1926341A-7919-41D8-9C49-CDA90817EBDD}" type="presParOf" srcId="{57C23573-5D55-45AF-A05A-5AD9A9688EA8}" destId="{63E55FE8-DCAD-48F6-8814-2876E88C6733}" srcOrd="2" destOrd="0" presId="urn:microsoft.com/office/officeart/2005/8/layout/matrix3"/>
    <dgm:cxn modelId="{D746E5C4-B83A-4642-A053-EB22D3E25912}" type="presParOf" srcId="{57C23573-5D55-45AF-A05A-5AD9A9688EA8}" destId="{508ABA19-120F-419F-BC31-FB1A6ACBB2F7}" srcOrd="3" destOrd="0" presId="urn:microsoft.com/office/officeart/2005/8/layout/matrix3"/>
    <dgm:cxn modelId="{FA663FB8-E440-4A3A-A229-E49DD8C8B87E}" type="presParOf" srcId="{57C23573-5D55-45AF-A05A-5AD9A9688EA8}" destId="{BC256661-B4C9-4F4C-852F-5A1DAD9D889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9FE048-29DE-4B70-AD1F-F1EE498BC01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CA0AD99-1327-4DBF-9A14-A424E7140F83}">
      <dgm:prSet/>
      <dgm:spPr/>
      <dgm:t>
        <a:bodyPr/>
        <a:lstStyle/>
        <a:p>
          <a:r>
            <a:rPr lang="es-ES"/>
            <a:t>La búsqueda de la verdad en el sentido teleológico</a:t>
          </a:r>
          <a:endParaRPr lang="en-US"/>
        </a:p>
      </dgm:t>
    </dgm:pt>
    <dgm:pt modelId="{B867E0C3-C8B9-48CF-883C-A2E72F4FCE99}" type="parTrans" cxnId="{DEC49A20-56BB-47DE-84D3-6ED268F586A8}">
      <dgm:prSet/>
      <dgm:spPr/>
      <dgm:t>
        <a:bodyPr/>
        <a:lstStyle/>
        <a:p>
          <a:endParaRPr lang="en-US"/>
        </a:p>
      </dgm:t>
    </dgm:pt>
    <dgm:pt modelId="{055C1573-7365-4B4C-A15C-EC82E54847CE}" type="sibTrans" cxnId="{DEC49A20-56BB-47DE-84D3-6ED268F586A8}">
      <dgm:prSet/>
      <dgm:spPr/>
      <dgm:t>
        <a:bodyPr/>
        <a:lstStyle/>
        <a:p>
          <a:endParaRPr lang="en-US"/>
        </a:p>
      </dgm:t>
    </dgm:pt>
    <dgm:pt modelId="{14E2856D-4722-4C0A-BBFB-9A063EFBFBFF}">
      <dgm:prSet/>
      <dgm:spPr/>
      <dgm:t>
        <a:bodyPr/>
        <a:lstStyle/>
        <a:p>
          <a:r>
            <a:rPr lang="es-ES"/>
            <a:t>Alcanzar la justicia en el sentido axiológico </a:t>
          </a:r>
          <a:endParaRPr lang="en-US"/>
        </a:p>
      </dgm:t>
    </dgm:pt>
    <dgm:pt modelId="{6A4130E5-A305-4CC5-8817-517432E83075}" type="parTrans" cxnId="{B56B47AD-1988-4600-B205-37275341A15F}">
      <dgm:prSet/>
      <dgm:spPr/>
      <dgm:t>
        <a:bodyPr/>
        <a:lstStyle/>
        <a:p>
          <a:endParaRPr lang="en-US"/>
        </a:p>
      </dgm:t>
    </dgm:pt>
    <dgm:pt modelId="{E3951FC5-97AB-46C4-B80A-486A65FD5611}" type="sibTrans" cxnId="{B56B47AD-1988-4600-B205-37275341A15F}">
      <dgm:prSet/>
      <dgm:spPr/>
      <dgm:t>
        <a:bodyPr/>
        <a:lstStyle/>
        <a:p>
          <a:endParaRPr lang="en-US"/>
        </a:p>
      </dgm:t>
    </dgm:pt>
    <dgm:pt modelId="{BC1B019F-A130-4D70-B716-E559DEAAA8EE}">
      <dgm:prSet/>
      <dgm:spPr/>
      <dgm:t>
        <a:bodyPr/>
        <a:lstStyle/>
        <a:p>
          <a:r>
            <a:rPr lang="es-ES"/>
            <a:t>Lograr el convencimiento del juez respecto de la existencia o no de los hechos</a:t>
          </a:r>
          <a:endParaRPr lang="en-US"/>
        </a:p>
      </dgm:t>
    </dgm:pt>
    <dgm:pt modelId="{719F8DAA-50D3-4094-B627-3305FE4E1498}" type="parTrans" cxnId="{143606A2-2985-46A3-ABEC-11D3543B8C2F}">
      <dgm:prSet/>
      <dgm:spPr/>
      <dgm:t>
        <a:bodyPr/>
        <a:lstStyle/>
        <a:p>
          <a:endParaRPr lang="en-US"/>
        </a:p>
      </dgm:t>
    </dgm:pt>
    <dgm:pt modelId="{C7BD2DE4-D09F-4F6D-B3E9-15721B386501}" type="sibTrans" cxnId="{143606A2-2985-46A3-ABEC-11D3543B8C2F}">
      <dgm:prSet/>
      <dgm:spPr/>
      <dgm:t>
        <a:bodyPr/>
        <a:lstStyle/>
        <a:p>
          <a:endParaRPr lang="en-US"/>
        </a:p>
      </dgm:t>
    </dgm:pt>
    <dgm:pt modelId="{3B3807D3-0A55-48CA-8195-95A6A248CE23}" type="pres">
      <dgm:prSet presAssocID="{459FE048-29DE-4B70-AD1F-F1EE498BC01E}" presName="vert0" presStyleCnt="0">
        <dgm:presLayoutVars>
          <dgm:dir/>
          <dgm:animOne val="branch"/>
          <dgm:animLvl val="lvl"/>
        </dgm:presLayoutVars>
      </dgm:prSet>
      <dgm:spPr/>
    </dgm:pt>
    <dgm:pt modelId="{7179AC80-1257-4BBF-B87F-87AA687B4B40}" type="pres">
      <dgm:prSet presAssocID="{8CA0AD99-1327-4DBF-9A14-A424E7140F83}" presName="thickLine" presStyleLbl="alignNode1" presStyleIdx="0" presStyleCnt="3"/>
      <dgm:spPr/>
    </dgm:pt>
    <dgm:pt modelId="{0CE70444-4BFE-4E52-BAEA-91F177D31C60}" type="pres">
      <dgm:prSet presAssocID="{8CA0AD99-1327-4DBF-9A14-A424E7140F83}" presName="horz1" presStyleCnt="0"/>
      <dgm:spPr/>
    </dgm:pt>
    <dgm:pt modelId="{A6A797D3-557E-4ACE-AC4A-5B17C61025FA}" type="pres">
      <dgm:prSet presAssocID="{8CA0AD99-1327-4DBF-9A14-A424E7140F83}" presName="tx1" presStyleLbl="revTx" presStyleIdx="0" presStyleCnt="3"/>
      <dgm:spPr/>
    </dgm:pt>
    <dgm:pt modelId="{4FB54E6D-55DD-4A39-9AB6-964F9DC96151}" type="pres">
      <dgm:prSet presAssocID="{8CA0AD99-1327-4DBF-9A14-A424E7140F83}" presName="vert1" presStyleCnt="0"/>
      <dgm:spPr/>
    </dgm:pt>
    <dgm:pt modelId="{FC5A8F3A-B5EC-4F14-A2DC-75DE65C7FA49}" type="pres">
      <dgm:prSet presAssocID="{14E2856D-4722-4C0A-BBFB-9A063EFBFBFF}" presName="thickLine" presStyleLbl="alignNode1" presStyleIdx="1" presStyleCnt="3"/>
      <dgm:spPr/>
    </dgm:pt>
    <dgm:pt modelId="{5EAA85CB-5F1A-4CE0-831D-ED7F84F22805}" type="pres">
      <dgm:prSet presAssocID="{14E2856D-4722-4C0A-BBFB-9A063EFBFBFF}" presName="horz1" presStyleCnt="0"/>
      <dgm:spPr/>
    </dgm:pt>
    <dgm:pt modelId="{19CEBD03-F739-45A4-A4B9-9840F71E9A9C}" type="pres">
      <dgm:prSet presAssocID="{14E2856D-4722-4C0A-BBFB-9A063EFBFBFF}" presName="tx1" presStyleLbl="revTx" presStyleIdx="1" presStyleCnt="3"/>
      <dgm:spPr/>
    </dgm:pt>
    <dgm:pt modelId="{9662B124-EB08-4F66-89DD-AC047FFC213F}" type="pres">
      <dgm:prSet presAssocID="{14E2856D-4722-4C0A-BBFB-9A063EFBFBFF}" presName="vert1" presStyleCnt="0"/>
      <dgm:spPr/>
    </dgm:pt>
    <dgm:pt modelId="{41F406DC-6D35-4086-A62B-D2D8F7329D29}" type="pres">
      <dgm:prSet presAssocID="{BC1B019F-A130-4D70-B716-E559DEAAA8EE}" presName="thickLine" presStyleLbl="alignNode1" presStyleIdx="2" presStyleCnt="3"/>
      <dgm:spPr/>
    </dgm:pt>
    <dgm:pt modelId="{3164B500-7B15-478C-8BA9-BF42B66CA338}" type="pres">
      <dgm:prSet presAssocID="{BC1B019F-A130-4D70-B716-E559DEAAA8EE}" presName="horz1" presStyleCnt="0"/>
      <dgm:spPr/>
    </dgm:pt>
    <dgm:pt modelId="{FD409D8C-1F93-45B5-AB18-C1AB302AD747}" type="pres">
      <dgm:prSet presAssocID="{BC1B019F-A130-4D70-B716-E559DEAAA8EE}" presName="tx1" presStyleLbl="revTx" presStyleIdx="2" presStyleCnt="3"/>
      <dgm:spPr/>
    </dgm:pt>
    <dgm:pt modelId="{9F2F5CF6-B80F-432A-9B9B-BAFB42B1BAED}" type="pres">
      <dgm:prSet presAssocID="{BC1B019F-A130-4D70-B716-E559DEAAA8EE}" presName="vert1" presStyleCnt="0"/>
      <dgm:spPr/>
    </dgm:pt>
  </dgm:ptLst>
  <dgm:cxnLst>
    <dgm:cxn modelId="{DEC49A20-56BB-47DE-84D3-6ED268F586A8}" srcId="{459FE048-29DE-4B70-AD1F-F1EE498BC01E}" destId="{8CA0AD99-1327-4DBF-9A14-A424E7140F83}" srcOrd="0" destOrd="0" parTransId="{B867E0C3-C8B9-48CF-883C-A2E72F4FCE99}" sibTransId="{055C1573-7365-4B4C-A15C-EC82E54847CE}"/>
    <dgm:cxn modelId="{66136B8D-9DA8-4A05-A58C-33CB87D6BA9D}" type="presOf" srcId="{BC1B019F-A130-4D70-B716-E559DEAAA8EE}" destId="{FD409D8C-1F93-45B5-AB18-C1AB302AD747}" srcOrd="0" destOrd="0" presId="urn:microsoft.com/office/officeart/2008/layout/LinedList"/>
    <dgm:cxn modelId="{143606A2-2985-46A3-ABEC-11D3543B8C2F}" srcId="{459FE048-29DE-4B70-AD1F-F1EE498BC01E}" destId="{BC1B019F-A130-4D70-B716-E559DEAAA8EE}" srcOrd="2" destOrd="0" parTransId="{719F8DAA-50D3-4094-B627-3305FE4E1498}" sibTransId="{C7BD2DE4-D09F-4F6D-B3E9-15721B386501}"/>
    <dgm:cxn modelId="{B56B47AD-1988-4600-B205-37275341A15F}" srcId="{459FE048-29DE-4B70-AD1F-F1EE498BC01E}" destId="{14E2856D-4722-4C0A-BBFB-9A063EFBFBFF}" srcOrd="1" destOrd="0" parTransId="{6A4130E5-A305-4CC5-8817-517432E83075}" sibTransId="{E3951FC5-97AB-46C4-B80A-486A65FD5611}"/>
    <dgm:cxn modelId="{BB524DCD-BD7C-4B4D-857A-E687FB83796C}" type="presOf" srcId="{14E2856D-4722-4C0A-BBFB-9A063EFBFBFF}" destId="{19CEBD03-F739-45A4-A4B9-9840F71E9A9C}" srcOrd="0" destOrd="0" presId="urn:microsoft.com/office/officeart/2008/layout/LinedList"/>
    <dgm:cxn modelId="{9B3662EE-E4B3-4897-B430-CCEADAC3D636}" type="presOf" srcId="{8CA0AD99-1327-4DBF-9A14-A424E7140F83}" destId="{A6A797D3-557E-4ACE-AC4A-5B17C61025FA}" srcOrd="0" destOrd="0" presId="urn:microsoft.com/office/officeart/2008/layout/LinedList"/>
    <dgm:cxn modelId="{B7EEE1F2-1C6F-40A7-B855-9F6FD2432812}" type="presOf" srcId="{459FE048-29DE-4B70-AD1F-F1EE498BC01E}" destId="{3B3807D3-0A55-48CA-8195-95A6A248CE23}" srcOrd="0" destOrd="0" presId="urn:microsoft.com/office/officeart/2008/layout/LinedList"/>
    <dgm:cxn modelId="{CC545D08-2DEC-401C-8EFC-6ECB6F9D0F59}" type="presParOf" srcId="{3B3807D3-0A55-48CA-8195-95A6A248CE23}" destId="{7179AC80-1257-4BBF-B87F-87AA687B4B40}" srcOrd="0" destOrd="0" presId="urn:microsoft.com/office/officeart/2008/layout/LinedList"/>
    <dgm:cxn modelId="{8AC39F8E-C34E-4E25-A961-8CD02719AEB8}" type="presParOf" srcId="{3B3807D3-0A55-48CA-8195-95A6A248CE23}" destId="{0CE70444-4BFE-4E52-BAEA-91F177D31C60}" srcOrd="1" destOrd="0" presId="urn:microsoft.com/office/officeart/2008/layout/LinedList"/>
    <dgm:cxn modelId="{5CFDCF64-049E-4B6B-B0B9-D4A1964F821E}" type="presParOf" srcId="{0CE70444-4BFE-4E52-BAEA-91F177D31C60}" destId="{A6A797D3-557E-4ACE-AC4A-5B17C61025FA}" srcOrd="0" destOrd="0" presId="urn:microsoft.com/office/officeart/2008/layout/LinedList"/>
    <dgm:cxn modelId="{5F4FE381-FC09-4C53-8A20-B755C330846F}" type="presParOf" srcId="{0CE70444-4BFE-4E52-BAEA-91F177D31C60}" destId="{4FB54E6D-55DD-4A39-9AB6-964F9DC96151}" srcOrd="1" destOrd="0" presId="urn:microsoft.com/office/officeart/2008/layout/LinedList"/>
    <dgm:cxn modelId="{94143F3E-1F52-48FB-A221-64A7CD41CB8F}" type="presParOf" srcId="{3B3807D3-0A55-48CA-8195-95A6A248CE23}" destId="{FC5A8F3A-B5EC-4F14-A2DC-75DE65C7FA49}" srcOrd="2" destOrd="0" presId="urn:microsoft.com/office/officeart/2008/layout/LinedList"/>
    <dgm:cxn modelId="{E4999B69-3749-4D4B-A8B3-D45D4A4F18EA}" type="presParOf" srcId="{3B3807D3-0A55-48CA-8195-95A6A248CE23}" destId="{5EAA85CB-5F1A-4CE0-831D-ED7F84F22805}" srcOrd="3" destOrd="0" presId="urn:microsoft.com/office/officeart/2008/layout/LinedList"/>
    <dgm:cxn modelId="{1D258465-A18A-4B72-A225-62E17EE5D3FB}" type="presParOf" srcId="{5EAA85CB-5F1A-4CE0-831D-ED7F84F22805}" destId="{19CEBD03-F739-45A4-A4B9-9840F71E9A9C}" srcOrd="0" destOrd="0" presId="urn:microsoft.com/office/officeart/2008/layout/LinedList"/>
    <dgm:cxn modelId="{F1F39ABB-87DC-46C4-BB85-055C7FE84696}" type="presParOf" srcId="{5EAA85CB-5F1A-4CE0-831D-ED7F84F22805}" destId="{9662B124-EB08-4F66-89DD-AC047FFC213F}" srcOrd="1" destOrd="0" presId="urn:microsoft.com/office/officeart/2008/layout/LinedList"/>
    <dgm:cxn modelId="{FFA8426F-B967-4FF2-972C-FF94105CEC94}" type="presParOf" srcId="{3B3807D3-0A55-48CA-8195-95A6A248CE23}" destId="{41F406DC-6D35-4086-A62B-D2D8F7329D29}" srcOrd="4" destOrd="0" presId="urn:microsoft.com/office/officeart/2008/layout/LinedList"/>
    <dgm:cxn modelId="{AD639BB9-DBEB-4E5F-A0C2-9B3187F34DF7}" type="presParOf" srcId="{3B3807D3-0A55-48CA-8195-95A6A248CE23}" destId="{3164B500-7B15-478C-8BA9-BF42B66CA338}" srcOrd="5" destOrd="0" presId="urn:microsoft.com/office/officeart/2008/layout/LinedList"/>
    <dgm:cxn modelId="{4C5B4B6B-292F-4834-9CE0-052F2FD98B9D}" type="presParOf" srcId="{3164B500-7B15-478C-8BA9-BF42B66CA338}" destId="{FD409D8C-1F93-45B5-AB18-C1AB302AD747}" srcOrd="0" destOrd="0" presId="urn:microsoft.com/office/officeart/2008/layout/LinedList"/>
    <dgm:cxn modelId="{634DCD4A-0B2F-445E-81EA-500D29F02965}" type="presParOf" srcId="{3164B500-7B15-478C-8BA9-BF42B66CA338}" destId="{9F2F5CF6-B80F-432A-9B9B-BAFB42B1BA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8E88B65-6F8B-4AC4-8077-2EB97C7557E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9EB793-2235-40BC-B307-2ED0A0D2BB2D}">
      <dgm:prSet/>
      <dgm:spPr/>
      <dgm:t>
        <a:bodyPr/>
        <a:lstStyle/>
        <a:p>
          <a:r>
            <a:rPr lang="es-ES"/>
            <a:t>Ofrecimiento </a:t>
          </a:r>
          <a:endParaRPr lang="en-US"/>
        </a:p>
      </dgm:t>
    </dgm:pt>
    <dgm:pt modelId="{0B5BEB2F-902E-4B24-91CA-555230B6CB35}" type="parTrans" cxnId="{60A469C7-2087-476F-84AF-3572D34BF78F}">
      <dgm:prSet/>
      <dgm:spPr/>
      <dgm:t>
        <a:bodyPr/>
        <a:lstStyle/>
        <a:p>
          <a:endParaRPr lang="en-US"/>
        </a:p>
      </dgm:t>
    </dgm:pt>
    <dgm:pt modelId="{FE609522-435C-49D3-9596-2689EFB3DDB3}" type="sibTrans" cxnId="{60A469C7-2087-476F-84AF-3572D34BF78F}">
      <dgm:prSet/>
      <dgm:spPr/>
      <dgm:t>
        <a:bodyPr/>
        <a:lstStyle/>
        <a:p>
          <a:endParaRPr lang="en-US"/>
        </a:p>
      </dgm:t>
    </dgm:pt>
    <dgm:pt modelId="{91CA8514-A29E-4EBC-B12A-33A6F618F672}">
      <dgm:prSet/>
      <dgm:spPr/>
      <dgm:t>
        <a:bodyPr/>
        <a:lstStyle/>
        <a:p>
          <a:r>
            <a:rPr lang="es-ES"/>
            <a:t>Admisión</a:t>
          </a:r>
          <a:endParaRPr lang="en-US"/>
        </a:p>
      </dgm:t>
    </dgm:pt>
    <dgm:pt modelId="{E39DF93E-F47D-49A7-A394-BD013E2ED464}" type="parTrans" cxnId="{0B21F65F-0322-4A47-90AC-4F11878F78B1}">
      <dgm:prSet/>
      <dgm:spPr/>
      <dgm:t>
        <a:bodyPr/>
        <a:lstStyle/>
        <a:p>
          <a:endParaRPr lang="en-US"/>
        </a:p>
      </dgm:t>
    </dgm:pt>
    <dgm:pt modelId="{EE4D78A6-ECD9-4550-AA87-667452408E12}" type="sibTrans" cxnId="{0B21F65F-0322-4A47-90AC-4F11878F78B1}">
      <dgm:prSet/>
      <dgm:spPr/>
      <dgm:t>
        <a:bodyPr/>
        <a:lstStyle/>
        <a:p>
          <a:endParaRPr lang="en-US"/>
        </a:p>
      </dgm:t>
    </dgm:pt>
    <dgm:pt modelId="{EEA1D94A-8A91-44B2-AB73-FF0284DF1BCD}">
      <dgm:prSet/>
      <dgm:spPr/>
      <dgm:t>
        <a:bodyPr/>
        <a:lstStyle/>
        <a:p>
          <a:r>
            <a:rPr lang="es-ES"/>
            <a:t>Actuación</a:t>
          </a:r>
          <a:endParaRPr lang="en-US"/>
        </a:p>
      </dgm:t>
    </dgm:pt>
    <dgm:pt modelId="{7AED3336-337F-4FF6-BFD8-3EE39566111E}" type="parTrans" cxnId="{4040F1CE-0605-48ED-822F-E33E812B32BB}">
      <dgm:prSet/>
      <dgm:spPr/>
      <dgm:t>
        <a:bodyPr/>
        <a:lstStyle/>
        <a:p>
          <a:endParaRPr lang="en-US"/>
        </a:p>
      </dgm:t>
    </dgm:pt>
    <dgm:pt modelId="{DE18827C-3222-418D-959C-45A8CB6F386C}" type="sibTrans" cxnId="{4040F1CE-0605-48ED-822F-E33E812B32BB}">
      <dgm:prSet/>
      <dgm:spPr/>
      <dgm:t>
        <a:bodyPr/>
        <a:lstStyle/>
        <a:p>
          <a:endParaRPr lang="en-US"/>
        </a:p>
      </dgm:t>
    </dgm:pt>
    <dgm:pt modelId="{15AF5FEF-CF3E-4441-8501-031AE30A1203}">
      <dgm:prSet/>
      <dgm:spPr/>
      <dgm:t>
        <a:bodyPr/>
        <a:lstStyle/>
        <a:p>
          <a:r>
            <a:rPr lang="es-ES"/>
            <a:t>Valoración </a:t>
          </a:r>
          <a:endParaRPr lang="en-US"/>
        </a:p>
      </dgm:t>
    </dgm:pt>
    <dgm:pt modelId="{BBEB02B5-EB9C-4DA8-94EB-A8601A694485}" type="parTrans" cxnId="{533D48ED-46B4-49DA-B453-1D923056491E}">
      <dgm:prSet/>
      <dgm:spPr/>
      <dgm:t>
        <a:bodyPr/>
        <a:lstStyle/>
        <a:p>
          <a:endParaRPr lang="en-US"/>
        </a:p>
      </dgm:t>
    </dgm:pt>
    <dgm:pt modelId="{606C34E4-C66A-4F10-8553-FB4C6BBA98F2}" type="sibTrans" cxnId="{533D48ED-46B4-49DA-B453-1D923056491E}">
      <dgm:prSet/>
      <dgm:spPr/>
      <dgm:t>
        <a:bodyPr/>
        <a:lstStyle/>
        <a:p>
          <a:endParaRPr lang="en-US"/>
        </a:p>
      </dgm:t>
    </dgm:pt>
    <dgm:pt modelId="{09A0BADF-FA8A-46FF-9A0F-C866B60B7C68}" type="pres">
      <dgm:prSet presAssocID="{58E88B65-6F8B-4AC4-8077-2EB97C7557E0}" presName="Name0" presStyleCnt="0">
        <dgm:presLayoutVars>
          <dgm:dir/>
          <dgm:animLvl val="lvl"/>
          <dgm:resizeHandles val="exact"/>
        </dgm:presLayoutVars>
      </dgm:prSet>
      <dgm:spPr/>
    </dgm:pt>
    <dgm:pt modelId="{EACF73C3-CAD7-4617-AEC6-981E582B1470}" type="pres">
      <dgm:prSet presAssocID="{DC9EB793-2235-40BC-B307-2ED0A0D2BB2D}" presName="linNode" presStyleCnt="0"/>
      <dgm:spPr/>
    </dgm:pt>
    <dgm:pt modelId="{32EAD3D0-6A6A-4A78-ACA4-DDF087936FA5}" type="pres">
      <dgm:prSet presAssocID="{DC9EB793-2235-40BC-B307-2ED0A0D2BB2D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FF2F241-8C78-483C-86B5-1959E4E2FA85}" type="pres">
      <dgm:prSet presAssocID="{FE609522-435C-49D3-9596-2689EFB3DDB3}" presName="sp" presStyleCnt="0"/>
      <dgm:spPr/>
    </dgm:pt>
    <dgm:pt modelId="{A5549F31-77C1-47C4-922D-853F6449E1E2}" type="pres">
      <dgm:prSet presAssocID="{91CA8514-A29E-4EBC-B12A-33A6F618F672}" presName="linNode" presStyleCnt="0"/>
      <dgm:spPr/>
    </dgm:pt>
    <dgm:pt modelId="{5C9C1342-4618-4C05-BA31-51D16DBC08C0}" type="pres">
      <dgm:prSet presAssocID="{91CA8514-A29E-4EBC-B12A-33A6F618F672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D5D3B9AE-4CB4-4F48-8E79-89951BA243B7}" type="pres">
      <dgm:prSet presAssocID="{EE4D78A6-ECD9-4550-AA87-667452408E12}" presName="sp" presStyleCnt="0"/>
      <dgm:spPr/>
    </dgm:pt>
    <dgm:pt modelId="{BE79ED2B-BAC8-4512-9B30-ED3D7FC82461}" type="pres">
      <dgm:prSet presAssocID="{EEA1D94A-8A91-44B2-AB73-FF0284DF1BCD}" presName="linNode" presStyleCnt="0"/>
      <dgm:spPr/>
    </dgm:pt>
    <dgm:pt modelId="{8D243EA2-9931-443A-9961-65CB018FEADD}" type="pres">
      <dgm:prSet presAssocID="{EEA1D94A-8A91-44B2-AB73-FF0284DF1BCD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BB0C26B6-2946-451C-B2DF-F16780B0BB09}" type="pres">
      <dgm:prSet presAssocID="{DE18827C-3222-418D-959C-45A8CB6F386C}" presName="sp" presStyleCnt="0"/>
      <dgm:spPr/>
    </dgm:pt>
    <dgm:pt modelId="{69CDCCCA-C93D-474F-84D3-D7118088BC27}" type="pres">
      <dgm:prSet presAssocID="{15AF5FEF-CF3E-4441-8501-031AE30A1203}" presName="linNode" presStyleCnt="0"/>
      <dgm:spPr/>
    </dgm:pt>
    <dgm:pt modelId="{933AF8E3-6762-4CA6-9B5B-4E700A549428}" type="pres">
      <dgm:prSet presAssocID="{15AF5FEF-CF3E-4441-8501-031AE30A1203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6348BC22-DB38-4D72-BC97-622DC4002024}" type="presOf" srcId="{EEA1D94A-8A91-44B2-AB73-FF0284DF1BCD}" destId="{8D243EA2-9931-443A-9961-65CB018FEADD}" srcOrd="0" destOrd="0" presId="urn:microsoft.com/office/officeart/2005/8/layout/vList5"/>
    <dgm:cxn modelId="{0B21F65F-0322-4A47-90AC-4F11878F78B1}" srcId="{58E88B65-6F8B-4AC4-8077-2EB97C7557E0}" destId="{91CA8514-A29E-4EBC-B12A-33A6F618F672}" srcOrd="1" destOrd="0" parTransId="{E39DF93E-F47D-49A7-A394-BD013E2ED464}" sibTransId="{EE4D78A6-ECD9-4550-AA87-667452408E12}"/>
    <dgm:cxn modelId="{9EB0F56A-6CCC-4667-9A4B-A90EF489DCF0}" type="presOf" srcId="{58E88B65-6F8B-4AC4-8077-2EB97C7557E0}" destId="{09A0BADF-FA8A-46FF-9A0F-C866B60B7C68}" srcOrd="0" destOrd="0" presId="urn:microsoft.com/office/officeart/2005/8/layout/vList5"/>
    <dgm:cxn modelId="{53BB6A56-E61E-4D63-8D07-D8DD21BC669B}" type="presOf" srcId="{91CA8514-A29E-4EBC-B12A-33A6F618F672}" destId="{5C9C1342-4618-4C05-BA31-51D16DBC08C0}" srcOrd="0" destOrd="0" presId="urn:microsoft.com/office/officeart/2005/8/layout/vList5"/>
    <dgm:cxn modelId="{60A469C7-2087-476F-84AF-3572D34BF78F}" srcId="{58E88B65-6F8B-4AC4-8077-2EB97C7557E0}" destId="{DC9EB793-2235-40BC-B307-2ED0A0D2BB2D}" srcOrd="0" destOrd="0" parTransId="{0B5BEB2F-902E-4B24-91CA-555230B6CB35}" sibTransId="{FE609522-435C-49D3-9596-2689EFB3DDB3}"/>
    <dgm:cxn modelId="{0F222FC8-F526-48D8-9255-94A42302A2CC}" type="presOf" srcId="{15AF5FEF-CF3E-4441-8501-031AE30A1203}" destId="{933AF8E3-6762-4CA6-9B5B-4E700A549428}" srcOrd="0" destOrd="0" presId="urn:microsoft.com/office/officeart/2005/8/layout/vList5"/>
    <dgm:cxn modelId="{4040F1CE-0605-48ED-822F-E33E812B32BB}" srcId="{58E88B65-6F8B-4AC4-8077-2EB97C7557E0}" destId="{EEA1D94A-8A91-44B2-AB73-FF0284DF1BCD}" srcOrd="2" destOrd="0" parTransId="{7AED3336-337F-4FF6-BFD8-3EE39566111E}" sibTransId="{DE18827C-3222-418D-959C-45A8CB6F386C}"/>
    <dgm:cxn modelId="{CAB4A6E4-F1E3-4FBE-B555-AE2F1565D253}" type="presOf" srcId="{DC9EB793-2235-40BC-B307-2ED0A0D2BB2D}" destId="{32EAD3D0-6A6A-4A78-ACA4-DDF087936FA5}" srcOrd="0" destOrd="0" presId="urn:microsoft.com/office/officeart/2005/8/layout/vList5"/>
    <dgm:cxn modelId="{533D48ED-46B4-49DA-B453-1D923056491E}" srcId="{58E88B65-6F8B-4AC4-8077-2EB97C7557E0}" destId="{15AF5FEF-CF3E-4441-8501-031AE30A1203}" srcOrd="3" destOrd="0" parTransId="{BBEB02B5-EB9C-4DA8-94EB-A8601A694485}" sibTransId="{606C34E4-C66A-4F10-8553-FB4C6BBA98F2}"/>
    <dgm:cxn modelId="{CA92BC68-A425-4F23-9484-49EDC8AAC2FB}" type="presParOf" srcId="{09A0BADF-FA8A-46FF-9A0F-C866B60B7C68}" destId="{EACF73C3-CAD7-4617-AEC6-981E582B1470}" srcOrd="0" destOrd="0" presId="urn:microsoft.com/office/officeart/2005/8/layout/vList5"/>
    <dgm:cxn modelId="{941F84C7-626D-422A-B633-8599C4BBE2D5}" type="presParOf" srcId="{EACF73C3-CAD7-4617-AEC6-981E582B1470}" destId="{32EAD3D0-6A6A-4A78-ACA4-DDF087936FA5}" srcOrd="0" destOrd="0" presId="urn:microsoft.com/office/officeart/2005/8/layout/vList5"/>
    <dgm:cxn modelId="{C31A3588-DDBC-430C-9D19-085A80DC35F9}" type="presParOf" srcId="{09A0BADF-FA8A-46FF-9A0F-C866B60B7C68}" destId="{1FF2F241-8C78-483C-86B5-1959E4E2FA85}" srcOrd="1" destOrd="0" presId="urn:microsoft.com/office/officeart/2005/8/layout/vList5"/>
    <dgm:cxn modelId="{C0AF3E67-12D2-4A22-A100-C9F5B34AE845}" type="presParOf" srcId="{09A0BADF-FA8A-46FF-9A0F-C866B60B7C68}" destId="{A5549F31-77C1-47C4-922D-853F6449E1E2}" srcOrd="2" destOrd="0" presId="urn:microsoft.com/office/officeart/2005/8/layout/vList5"/>
    <dgm:cxn modelId="{EF89021B-6C10-4889-85EF-09DEF15EB712}" type="presParOf" srcId="{A5549F31-77C1-47C4-922D-853F6449E1E2}" destId="{5C9C1342-4618-4C05-BA31-51D16DBC08C0}" srcOrd="0" destOrd="0" presId="urn:microsoft.com/office/officeart/2005/8/layout/vList5"/>
    <dgm:cxn modelId="{B2285C79-0334-4F0F-93E9-9BB9128E5935}" type="presParOf" srcId="{09A0BADF-FA8A-46FF-9A0F-C866B60B7C68}" destId="{D5D3B9AE-4CB4-4F48-8E79-89951BA243B7}" srcOrd="3" destOrd="0" presId="urn:microsoft.com/office/officeart/2005/8/layout/vList5"/>
    <dgm:cxn modelId="{F12CF4A7-8BA3-4461-95DC-F8024B956C8D}" type="presParOf" srcId="{09A0BADF-FA8A-46FF-9A0F-C866B60B7C68}" destId="{BE79ED2B-BAC8-4512-9B30-ED3D7FC82461}" srcOrd="4" destOrd="0" presId="urn:microsoft.com/office/officeart/2005/8/layout/vList5"/>
    <dgm:cxn modelId="{70E2F873-A15D-4E3E-ADB1-CA70B09619ED}" type="presParOf" srcId="{BE79ED2B-BAC8-4512-9B30-ED3D7FC82461}" destId="{8D243EA2-9931-443A-9961-65CB018FEADD}" srcOrd="0" destOrd="0" presId="urn:microsoft.com/office/officeart/2005/8/layout/vList5"/>
    <dgm:cxn modelId="{22DD11A9-E0F3-4EAB-9DF4-7A92F9AE3EB0}" type="presParOf" srcId="{09A0BADF-FA8A-46FF-9A0F-C866B60B7C68}" destId="{BB0C26B6-2946-451C-B2DF-F16780B0BB09}" srcOrd="5" destOrd="0" presId="urn:microsoft.com/office/officeart/2005/8/layout/vList5"/>
    <dgm:cxn modelId="{F1D1A58C-0A06-47E2-8870-16C547DDF4A2}" type="presParOf" srcId="{09A0BADF-FA8A-46FF-9A0F-C866B60B7C68}" destId="{69CDCCCA-C93D-474F-84D3-D7118088BC27}" srcOrd="6" destOrd="0" presId="urn:microsoft.com/office/officeart/2005/8/layout/vList5"/>
    <dgm:cxn modelId="{A2673589-4541-4CD3-BF34-B2BA4FB0E34D}" type="presParOf" srcId="{69CDCCCA-C93D-474F-84D3-D7118088BC27}" destId="{933AF8E3-6762-4CA6-9B5B-4E700A54942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739ABE-0FDD-4986-AD99-604D702A31F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BFBD51F-5383-460B-B2EF-B3497AE96DC1}">
      <dgm:prSet/>
      <dgm:spPr/>
      <dgm:t>
        <a:bodyPr/>
        <a:lstStyle/>
        <a:p>
          <a:r>
            <a:rPr lang="es-ES" dirty="0"/>
            <a:t>INTERROGANTE</a:t>
          </a:r>
          <a:endParaRPr lang="en-US" dirty="0"/>
        </a:p>
      </dgm:t>
    </dgm:pt>
    <dgm:pt modelId="{71382B5A-5F29-493A-9A32-54130089010E}" type="parTrans" cxnId="{ABD8C6F0-80D9-4F17-9C19-5D142369950A}">
      <dgm:prSet/>
      <dgm:spPr/>
      <dgm:t>
        <a:bodyPr/>
        <a:lstStyle/>
        <a:p>
          <a:endParaRPr lang="en-US"/>
        </a:p>
      </dgm:t>
    </dgm:pt>
    <dgm:pt modelId="{09260519-3EE6-4BE0-B8CA-8EC1A2E2C741}" type="sibTrans" cxnId="{ABD8C6F0-80D9-4F17-9C19-5D142369950A}">
      <dgm:prSet/>
      <dgm:spPr/>
      <dgm:t>
        <a:bodyPr/>
        <a:lstStyle/>
        <a:p>
          <a:endParaRPr lang="en-US"/>
        </a:p>
      </dgm:t>
    </dgm:pt>
    <dgm:pt modelId="{E5559F27-B4F2-4D45-9EF1-13BF4FB3194E}">
      <dgm:prSet/>
      <dgm:spPr/>
      <dgm:t>
        <a:bodyPr/>
        <a:lstStyle/>
        <a:p>
          <a:r>
            <a:rPr lang="es-ES" dirty="0"/>
            <a:t>¿Los enunciados facticos (entiéndase hechos) fueron o no fueron probados?</a:t>
          </a:r>
          <a:endParaRPr lang="en-US" dirty="0"/>
        </a:p>
      </dgm:t>
    </dgm:pt>
    <dgm:pt modelId="{CBD5F0D5-10ED-4FFF-B89C-A605E281CAD0}" type="parTrans" cxnId="{B873E108-7823-473D-B781-CDC997D19AC9}">
      <dgm:prSet/>
      <dgm:spPr/>
      <dgm:t>
        <a:bodyPr/>
        <a:lstStyle/>
        <a:p>
          <a:endParaRPr lang="en-US"/>
        </a:p>
      </dgm:t>
    </dgm:pt>
    <dgm:pt modelId="{06B24066-9EBD-4B4C-ADC7-1762171C2759}" type="sibTrans" cxnId="{B873E108-7823-473D-B781-CDC997D19AC9}">
      <dgm:prSet/>
      <dgm:spPr/>
      <dgm:t>
        <a:bodyPr/>
        <a:lstStyle/>
        <a:p>
          <a:endParaRPr lang="en-US"/>
        </a:p>
      </dgm:t>
    </dgm:pt>
    <dgm:pt modelId="{990A359C-88E0-4684-A4A0-3AEACA4A9C21}" type="pres">
      <dgm:prSet presAssocID="{1B739ABE-0FDD-4986-AD99-604D702A31FD}" presName="root" presStyleCnt="0">
        <dgm:presLayoutVars>
          <dgm:dir/>
          <dgm:resizeHandles val="exact"/>
        </dgm:presLayoutVars>
      </dgm:prSet>
      <dgm:spPr/>
    </dgm:pt>
    <dgm:pt modelId="{69776B1E-0E99-450A-83DA-D0CC6E22B6E0}" type="pres">
      <dgm:prSet presAssocID="{3BFBD51F-5383-460B-B2EF-B3497AE96DC1}" presName="compNode" presStyleCnt="0"/>
      <dgm:spPr/>
    </dgm:pt>
    <dgm:pt modelId="{79B21CD6-29CA-49E8-ACF7-50243F3BDF2F}" type="pres">
      <dgm:prSet presAssocID="{3BFBD51F-5383-460B-B2EF-B3497AE96DC1}" presName="bgRect" presStyleLbl="bgShp" presStyleIdx="0" presStyleCnt="2"/>
      <dgm:spPr/>
    </dgm:pt>
    <dgm:pt modelId="{AF9E9547-558E-49C5-AE7E-6018EE3D1698}" type="pres">
      <dgm:prSet presAssocID="{3BFBD51F-5383-460B-B2EF-B3497AE96DC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eo"/>
        </a:ext>
      </dgm:extLst>
    </dgm:pt>
    <dgm:pt modelId="{A8361451-EF37-4AEF-A801-FFA593010E18}" type="pres">
      <dgm:prSet presAssocID="{3BFBD51F-5383-460B-B2EF-B3497AE96DC1}" presName="spaceRect" presStyleCnt="0"/>
      <dgm:spPr/>
    </dgm:pt>
    <dgm:pt modelId="{70B60417-E279-4D04-B45D-09D5BAA5E6F1}" type="pres">
      <dgm:prSet presAssocID="{3BFBD51F-5383-460B-B2EF-B3497AE96DC1}" presName="parTx" presStyleLbl="revTx" presStyleIdx="0" presStyleCnt="2">
        <dgm:presLayoutVars>
          <dgm:chMax val="0"/>
          <dgm:chPref val="0"/>
        </dgm:presLayoutVars>
      </dgm:prSet>
      <dgm:spPr/>
    </dgm:pt>
    <dgm:pt modelId="{9E2AC2E1-C9DB-4E35-8479-644EADE917C6}" type="pres">
      <dgm:prSet presAssocID="{09260519-3EE6-4BE0-B8CA-8EC1A2E2C741}" presName="sibTrans" presStyleCnt="0"/>
      <dgm:spPr/>
    </dgm:pt>
    <dgm:pt modelId="{6670EC3B-F2E5-4F7A-B111-FABA8E541947}" type="pres">
      <dgm:prSet presAssocID="{E5559F27-B4F2-4D45-9EF1-13BF4FB3194E}" presName="compNode" presStyleCnt="0"/>
      <dgm:spPr/>
    </dgm:pt>
    <dgm:pt modelId="{C4699724-39FF-41F2-A3C5-397C846B3217}" type="pres">
      <dgm:prSet presAssocID="{E5559F27-B4F2-4D45-9EF1-13BF4FB3194E}" presName="bgRect" presStyleLbl="bgShp" presStyleIdx="1" presStyleCnt="2"/>
      <dgm:spPr/>
    </dgm:pt>
    <dgm:pt modelId="{05EEFACA-F947-40E6-82CC-D2443A03235D}" type="pres">
      <dgm:prSet presAssocID="{E5559F27-B4F2-4D45-9EF1-13BF4FB3194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D5857664-7898-4CAE-A2EC-9328B0F091E0}" type="pres">
      <dgm:prSet presAssocID="{E5559F27-B4F2-4D45-9EF1-13BF4FB3194E}" presName="spaceRect" presStyleCnt="0"/>
      <dgm:spPr/>
    </dgm:pt>
    <dgm:pt modelId="{634592E2-374F-4318-A8AB-F07E9657E622}" type="pres">
      <dgm:prSet presAssocID="{E5559F27-B4F2-4D45-9EF1-13BF4FB3194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873E108-7823-473D-B781-CDC997D19AC9}" srcId="{1B739ABE-0FDD-4986-AD99-604D702A31FD}" destId="{E5559F27-B4F2-4D45-9EF1-13BF4FB3194E}" srcOrd="1" destOrd="0" parTransId="{CBD5F0D5-10ED-4FFF-B89C-A605E281CAD0}" sibTransId="{06B24066-9EBD-4B4C-ADC7-1762171C2759}"/>
    <dgm:cxn modelId="{3E898D6C-3161-4D9E-B731-BE28A012B1D6}" type="presOf" srcId="{E5559F27-B4F2-4D45-9EF1-13BF4FB3194E}" destId="{634592E2-374F-4318-A8AB-F07E9657E622}" srcOrd="0" destOrd="0" presId="urn:microsoft.com/office/officeart/2018/2/layout/IconVerticalSolidList"/>
    <dgm:cxn modelId="{AB778E90-AB23-40A2-B1B9-94E8C4802675}" type="presOf" srcId="{3BFBD51F-5383-460B-B2EF-B3497AE96DC1}" destId="{70B60417-E279-4D04-B45D-09D5BAA5E6F1}" srcOrd="0" destOrd="0" presId="urn:microsoft.com/office/officeart/2018/2/layout/IconVerticalSolidList"/>
    <dgm:cxn modelId="{F81C26B1-73C9-493E-A3B3-413F38827468}" type="presOf" srcId="{1B739ABE-0FDD-4986-AD99-604D702A31FD}" destId="{990A359C-88E0-4684-A4A0-3AEACA4A9C21}" srcOrd="0" destOrd="0" presId="urn:microsoft.com/office/officeart/2018/2/layout/IconVerticalSolidList"/>
    <dgm:cxn modelId="{ABD8C6F0-80D9-4F17-9C19-5D142369950A}" srcId="{1B739ABE-0FDD-4986-AD99-604D702A31FD}" destId="{3BFBD51F-5383-460B-B2EF-B3497AE96DC1}" srcOrd="0" destOrd="0" parTransId="{71382B5A-5F29-493A-9A32-54130089010E}" sibTransId="{09260519-3EE6-4BE0-B8CA-8EC1A2E2C741}"/>
    <dgm:cxn modelId="{AE38A4AC-3C8E-4922-A883-947BE09A544E}" type="presParOf" srcId="{990A359C-88E0-4684-A4A0-3AEACA4A9C21}" destId="{69776B1E-0E99-450A-83DA-D0CC6E22B6E0}" srcOrd="0" destOrd="0" presId="urn:microsoft.com/office/officeart/2018/2/layout/IconVerticalSolidList"/>
    <dgm:cxn modelId="{C6F1C7E3-8318-4C76-8BE7-2253A72F41EB}" type="presParOf" srcId="{69776B1E-0E99-450A-83DA-D0CC6E22B6E0}" destId="{79B21CD6-29CA-49E8-ACF7-50243F3BDF2F}" srcOrd="0" destOrd="0" presId="urn:microsoft.com/office/officeart/2018/2/layout/IconVerticalSolidList"/>
    <dgm:cxn modelId="{F274F1B9-81C9-4843-A378-4104F846E1C5}" type="presParOf" srcId="{69776B1E-0E99-450A-83DA-D0CC6E22B6E0}" destId="{AF9E9547-558E-49C5-AE7E-6018EE3D1698}" srcOrd="1" destOrd="0" presId="urn:microsoft.com/office/officeart/2018/2/layout/IconVerticalSolidList"/>
    <dgm:cxn modelId="{947F44BA-B9E5-49CE-A193-3F9804522753}" type="presParOf" srcId="{69776B1E-0E99-450A-83DA-D0CC6E22B6E0}" destId="{A8361451-EF37-4AEF-A801-FFA593010E18}" srcOrd="2" destOrd="0" presId="urn:microsoft.com/office/officeart/2018/2/layout/IconVerticalSolidList"/>
    <dgm:cxn modelId="{5F21645E-258D-4CEB-B563-4D0955A8B2EB}" type="presParOf" srcId="{69776B1E-0E99-450A-83DA-D0CC6E22B6E0}" destId="{70B60417-E279-4D04-B45D-09D5BAA5E6F1}" srcOrd="3" destOrd="0" presId="urn:microsoft.com/office/officeart/2018/2/layout/IconVerticalSolidList"/>
    <dgm:cxn modelId="{0090CFC9-1C97-45D6-B086-6E8F45EBA02D}" type="presParOf" srcId="{990A359C-88E0-4684-A4A0-3AEACA4A9C21}" destId="{9E2AC2E1-C9DB-4E35-8479-644EADE917C6}" srcOrd="1" destOrd="0" presId="urn:microsoft.com/office/officeart/2018/2/layout/IconVerticalSolidList"/>
    <dgm:cxn modelId="{5CC147DC-7BC3-4F3E-8FBF-233CAB0428CF}" type="presParOf" srcId="{990A359C-88E0-4684-A4A0-3AEACA4A9C21}" destId="{6670EC3B-F2E5-4F7A-B111-FABA8E541947}" srcOrd="2" destOrd="0" presId="urn:microsoft.com/office/officeart/2018/2/layout/IconVerticalSolidList"/>
    <dgm:cxn modelId="{31405D45-1FCC-4820-8D47-F492B172161E}" type="presParOf" srcId="{6670EC3B-F2E5-4F7A-B111-FABA8E541947}" destId="{C4699724-39FF-41F2-A3C5-397C846B3217}" srcOrd="0" destOrd="0" presId="urn:microsoft.com/office/officeart/2018/2/layout/IconVerticalSolidList"/>
    <dgm:cxn modelId="{1D055EF8-9A16-4B8A-84F4-AAB4409E6FB0}" type="presParOf" srcId="{6670EC3B-F2E5-4F7A-B111-FABA8E541947}" destId="{05EEFACA-F947-40E6-82CC-D2443A03235D}" srcOrd="1" destOrd="0" presId="urn:microsoft.com/office/officeart/2018/2/layout/IconVerticalSolidList"/>
    <dgm:cxn modelId="{09C66360-7675-4E3E-A515-A4A87DDD9FCC}" type="presParOf" srcId="{6670EC3B-F2E5-4F7A-B111-FABA8E541947}" destId="{D5857664-7898-4CAE-A2EC-9328B0F091E0}" srcOrd="2" destOrd="0" presId="urn:microsoft.com/office/officeart/2018/2/layout/IconVerticalSolidList"/>
    <dgm:cxn modelId="{804F19DF-FED9-4826-B680-31AD8CE7FB4A}" type="presParOf" srcId="{6670EC3B-F2E5-4F7A-B111-FABA8E541947}" destId="{634592E2-374F-4318-A8AB-F07E9657E62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9DE999-0A62-4ECB-9F7D-9ACEE32B915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8D5004A-EEE3-4164-A81A-57848F4ED81D}">
      <dgm:prSet/>
      <dgm:spPr/>
      <dgm:t>
        <a:bodyPr/>
        <a:lstStyle/>
        <a:p>
          <a:r>
            <a:rPr lang="es-ES" dirty="0"/>
            <a:t>En la doctrina el termino verdad como noción objetiva y ontológica se ha ido sustituyendo por la certeza como noción subjetiva.</a:t>
          </a:r>
          <a:endParaRPr lang="en-US" dirty="0"/>
        </a:p>
      </dgm:t>
    </dgm:pt>
    <dgm:pt modelId="{76B00076-6B57-4C0A-A8DD-B35300580A6E}" type="parTrans" cxnId="{C4B745F7-32FB-4840-98AE-AA77099C1976}">
      <dgm:prSet/>
      <dgm:spPr/>
      <dgm:t>
        <a:bodyPr/>
        <a:lstStyle/>
        <a:p>
          <a:endParaRPr lang="en-US"/>
        </a:p>
      </dgm:t>
    </dgm:pt>
    <dgm:pt modelId="{B2823BF9-FAEA-4339-A9DA-A927ED63D00A}" type="sibTrans" cxnId="{C4B745F7-32FB-4840-98AE-AA77099C1976}">
      <dgm:prSet/>
      <dgm:spPr/>
      <dgm:t>
        <a:bodyPr/>
        <a:lstStyle/>
        <a:p>
          <a:endParaRPr lang="en-US"/>
        </a:p>
      </dgm:t>
    </dgm:pt>
    <dgm:pt modelId="{8BA59504-0007-4304-900E-C72A089137B9}">
      <dgm:prSet/>
      <dgm:spPr/>
      <dgm:t>
        <a:bodyPr/>
        <a:lstStyle/>
        <a:p>
          <a:r>
            <a:rPr lang="es-ES" dirty="0"/>
            <a:t>La certeza es la creencia de que lo afirmado es la verdad. (Miranda Estrampes. Mínima Actividad probatoria, Bosh. Madrid, 1997, p, 57)</a:t>
          </a:r>
          <a:endParaRPr lang="en-US" dirty="0"/>
        </a:p>
      </dgm:t>
    </dgm:pt>
    <dgm:pt modelId="{0F18379B-EA1B-4241-9D80-4A776F050A14}" type="parTrans" cxnId="{1E87F154-C120-4FB8-B39D-41F003E448AF}">
      <dgm:prSet/>
      <dgm:spPr/>
      <dgm:t>
        <a:bodyPr/>
        <a:lstStyle/>
        <a:p>
          <a:endParaRPr lang="en-US"/>
        </a:p>
      </dgm:t>
    </dgm:pt>
    <dgm:pt modelId="{FDCA5E78-C653-4F5C-A490-9B27E7911946}" type="sibTrans" cxnId="{1E87F154-C120-4FB8-B39D-41F003E448AF}">
      <dgm:prSet/>
      <dgm:spPr/>
      <dgm:t>
        <a:bodyPr/>
        <a:lstStyle/>
        <a:p>
          <a:endParaRPr lang="en-US"/>
        </a:p>
      </dgm:t>
    </dgm:pt>
    <dgm:pt modelId="{EA919363-8E47-48ED-8712-CE3C1CEA42A7}" type="pres">
      <dgm:prSet presAssocID="{6A9DE999-0A62-4ECB-9F7D-9ACEE32B91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97DE71-A7D5-46A1-BF1E-80038904401B}" type="pres">
      <dgm:prSet presAssocID="{C8D5004A-EEE3-4164-A81A-57848F4ED81D}" presName="hierRoot1" presStyleCnt="0"/>
      <dgm:spPr/>
    </dgm:pt>
    <dgm:pt modelId="{BF6894B5-ED7D-4E57-8481-72284691F31A}" type="pres">
      <dgm:prSet presAssocID="{C8D5004A-EEE3-4164-A81A-57848F4ED81D}" presName="composite" presStyleCnt="0"/>
      <dgm:spPr/>
    </dgm:pt>
    <dgm:pt modelId="{F226768E-C92A-4C56-8A9E-B80ECD58AE41}" type="pres">
      <dgm:prSet presAssocID="{C8D5004A-EEE3-4164-A81A-57848F4ED81D}" presName="background" presStyleLbl="node0" presStyleIdx="0" presStyleCnt="2"/>
      <dgm:spPr/>
    </dgm:pt>
    <dgm:pt modelId="{BAF5D62D-2780-4B53-A912-9E4F5A6496BD}" type="pres">
      <dgm:prSet presAssocID="{C8D5004A-EEE3-4164-A81A-57848F4ED81D}" presName="text" presStyleLbl="fgAcc0" presStyleIdx="0" presStyleCnt="2">
        <dgm:presLayoutVars>
          <dgm:chPref val="3"/>
        </dgm:presLayoutVars>
      </dgm:prSet>
      <dgm:spPr/>
    </dgm:pt>
    <dgm:pt modelId="{EC40948D-F5E3-4915-A540-8C9351D8BA5D}" type="pres">
      <dgm:prSet presAssocID="{C8D5004A-EEE3-4164-A81A-57848F4ED81D}" presName="hierChild2" presStyleCnt="0"/>
      <dgm:spPr/>
    </dgm:pt>
    <dgm:pt modelId="{04F67B1D-99A1-4F10-A982-F391B8369FA7}" type="pres">
      <dgm:prSet presAssocID="{8BA59504-0007-4304-900E-C72A089137B9}" presName="hierRoot1" presStyleCnt="0"/>
      <dgm:spPr/>
    </dgm:pt>
    <dgm:pt modelId="{A98E3566-669C-4E24-8379-F86BD4788FA9}" type="pres">
      <dgm:prSet presAssocID="{8BA59504-0007-4304-900E-C72A089137B9}" presName="composite" presStyleCnt="0"/>
      <dgm:spPr/>
    </dgm:pt>
    <dgm:pt modelId="{C1E82443-20C4-473E-A4FA-07A119CC3404}" type="pres">
      <dgm:prSet presAssocID="{8BA59504-0007-4304-900E-C72A089137B9}" presName="background" presStyleLbl="node0" presStyleIdx="1" presStyleCnt="2"/>
      <dgm:spPr/>
    </dgm:pt>
    <dgm:pt modelId="{DC31BE81-1B29-4013-B2CF-0C88DAD66880}" type="pres">
      <dgm:prSet presAssocID="{8BA59504-0007-4304-900E-C72A089137B9}" presName="text" presStyleLbl="fgAcc0" presStyleIdx="1" presStyleCnt="2">
        <dgm:presLayoutVars>
          <dgm:chPref val="3"/>
        </dgm:presLayoutVars>
      </dgm:prSet>
      <dgm:spPr/>
    </dgm:pt>
    <dgm:pt modelId="{4F627E07-C727-4AB5-BFF9-9875A6D93745}" type="pres">
      <dgm:prSet presAssocID="{8BA59504-0007-4304-900E-C72A089137B9}" presName="hierChild2" presStyleCnt="0"/>
      <dgm:spPr/>
    </dgm:pt>
  </dgm:ptLst>
  <dgm:cxnLst>
    <dgm:cxn modelId="{482AED0E-F3B3-4B8F-8291-C158B07D1E32}" type="presOf" srcId="{C8D5004A-EEE3-4164-A81A-57848F4ED81D}" destId="{BAF5D62D-2780-4B53-A912-9E4F5A6496BD}" srcOrd="0" destOrd="0" presId="urn:microsoft.com/office/officeart/2005/8/layout/hierarchy1"/>
    <dgm:cxn modelId="{1E87F154-C120-4FB8-B39D-41F003E448AF}" srcId="{6A9DE999-0A62-4ECB-9F7D-9ACEE32B915D}" destId="{8BA59504-0007-4304-900E-C72A089137B9}" srcOrd="1" destOrd="0" parTransId="{0F18379B-EA1B-4241-9D80-4A776F050A14}" sibTransId="{FDCA5E78-C653-4F5C-A490-9B27E7911946}"/>
    <dgm:cxn modelId="{17DEB894-8762-4417-B2FA-AE00513812DF}" type="presOf" srcId="{6A9DE999-0A62-4ECB-9F7D-9ACEE32B915D}" destId="{EA919363-8E47-48ED-8712-CE3C1CEA42A7}" srcOrd="0" destOrd="0" presId="urn:microsoft.com/office/officeart/2005/8/layout/hierarchy1"/>
    <dgm:cxn modelId="{C4B745F7-32FB-4840-98AE-AA77099C1976}" srcId="{6A9DE999-0A62-4ECB-9F7D-9ACEE32B915D}" destId="{C8D5004A-EEE3-4164-A81A-57848F4ED81D}" srcOrd="0" destOrd="0" parTransId="{76B00076-6B57-4C0A-A8DD-B35300580A6E}" sibTransId="{B2823BF9-FAEA-4339-A9DA-A927ED63D00A}"/>
    <dgm:cxn modelId="{461E4AFF-A27C-4486-8FE8-07DA803AA59B}" type="presOf" srcId="{8BA59504-0007-4304-900E-C72A089137B9}" destId="{DC31BE81-1B29-4013-B2CF-0C88DAD66880}" srcOrd="0" destOrd="0" presId="urn:microsoft.com/office/officeart/2005/8/layout/hierarchy1"/>
    <dgm:cxn modelId="{5C57F87B-3FC4-475C-8E0A-5D28418C9957}" type="presParOf" srcId="{EA919363-8E47-48ED-8712-CE3C1CEA42A7}" destId="{0697DE71-A7D5-46A1-BF1E-80038904401B}" srcOrd="0" destOrd="0" presId="urn:microsoft.com/office/officeart/2005/8/layout/hierarchy1"/>
    <dgm:cxn modelId="{D3EE578B-AC8D-4D11-98C1-2B48CCA43D5B}" type="presParOf" srcId="{0697DE71-A7D5-46A1-BF1E-80038904401B}" destId="{BF6894B5-ED7D-4E57-8481-72284691F31A}" srcOrd="0" destOrd="0" presId="urn:microsoft.com/office/officeart/2005/8/layout/hierarchy1"/>
    <dgm:cxn modelId="{480D7761-13F0-4AE2-9131-A0E7C5BCF5CD}" type="presParOf" srcId="{BF6894B5-ED7D-4E57-8481-72284691F31A}" destId="{F226768E-C92A-4C56-8A9E-B80ECD58AE41}" srcOrd="0" destOrd="0" presId="urn:microsoft.com/office/officeart/2005/8/layout/hierarchy1"/>
    <dgm:cxn modelId="{D8B1D3EB-FCF2-4E2D-B40B-311134456E5D}" type="presParOf" srcId="{BF6894B5-ED7D-4E57-8481-72284691F31A}" destId="{BAF5D62D-2780-4B53-A912-9E4F5A6496BD}" srcOrd="1" destOrd="0" presId="urn:microsoft.com/office/officeart/2005/8/layout/hierarchy1"/>
    <dgm:cxn modelId="{9DF75B23-EF0A-4323-B6A9-829ED0FF3E5D}" type="presParOf" srcId="{0697DE71-A7D5-46A1-BF1E-80038904401B}" destId="{EC40948D-F5E3-4915-A540-8C9351D8BA5D}" srcOrd="1" destOrd="0" presId="urn:microsoft.com/office/officeart/2005/8/layout/hierarchy1"/>
    <dgm:cxn modelId="{83C95012-35AC-453F-A9F3-39851DCF390B}" type="presParOf" srcId="{EA919363-8E47-48ED-8712-CE3C1CEA42A7}" destId="{04F67B1D-99A1-4F10-A982-F391B8369FA7}" srcOrd="1" destOrd="0" presId="urn:microsoft.com/office/officeart/2005/8/layout/hierarchy1"/>
    <dgm:cxn modelId="{F7A346D0-1BEA-4895-A25A-1B13D7317903}" type="presParOf" srcId="{04F67B1D-99A1-4F10-A982-F391B8369FA7}" destId="{A98E3566-669C-4E24-8379-F86BD4788FA9}" srcOrd="0" destOrd="0" presId="urn:microsoft.com/office/officeart/2005/8/layout/hierarchy1"/>
    <dgm:cxn modelId="{8A4CA5BB-67DB-4266-B3B0-E706B0B23A83}" type="presParOf" srcId="{A98E3566-669C-4E24-8379-F86BD4788FA9}" destId="{C1E82443-20C4-473E-A4FA-07A119CC3404}" srcOrd="0" destOrd="0" presId="urn:microsoft.com/office/officeart/2005/8/layout/hierarchy1"/>
    <dgm:cxn modelId="{9438D7BA-D7B7-4150-9984-4205E39CA4E6}" type="presParOf" srcId="{A98E3566-669C-4E24-8379-F86BD4788FA9}" destId="{DC31BE81-1B29-4013-B2CF-0C88DAD66880}" srcOrd="1" destOrd="0" presId="urn:microsoft.com/office/officeart/2005/8/layout/hierarchy1"/>
    <dgm:cxn modelId="{5F71F80E-2AE5-4A66-86BB-0C7DD8A5BFDD}" type="presParOf" srcId="{04F67B1D-99A1-4F10-A982-F391B8369FA7}" destId="{4F627E07-C727-4AB5-BFF9-9875A6D937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D6114-8854-4A27-9BE9-4B55F01C4AF7}">
      <dsp:nvSpPr>
        <dsp:cNvPr id="0" name=""/>
        <dsp:cNvSpPr/>
      </dsp:nvSpPr>
      <dsp:spPr>
        <a:xfrm>
          <a:off x="1118728" y="431"/>
          <a:ext cx="2837340" cy="1702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 el derecho </a:t>
          </a:r>
          <a:r>
            <a:rPr lang="en-US" sz="1600" kern="1200" dirty="0" err="1"/>
            <a:t>romano</a:t>
          </a:r>
          <a:r>
            <a:rPr lang="en-US" sz="1600" kern="1200" dirty="0"/>
            <a:t>. La </a:t>
          </a:r>
          <a:r>
            <a:rPr lang="es-UY" sz="1600" kern="1200" dirty="0"/>
            <a:t>valoración</a:t>
          </a:r>
          <a:r>
            <a:rPr lang="en-US" sz="1600" kern="1200" dirty="0"/>
            <a:t> era </a:t>
          </a:r>
          <a:r>
            <a:rPr lang="es-419" sz="1600" kern="1200" dirty="0"/>
            <a:t>diferente</a:t>
          </a:r>
          <a:r>
            <a:rPr lang="en-US" sz="1600" kern="1200" dirty="0"/>
            <a:t> </a:t>
          </a:r>
          <a:r>
            <a:rPr lang="es-419" sz="1600" kern="1200" dirty="0"/>
            <a:t>respecto</a:t>
          </a:r>
          <a:r>
            <a:rPr lang="en-US" sz="1600" kern="1200" dirty="0"/>
            <a:t> de </a:t>
          </a:r>
          <a:r>
            <a:rPr lang="en-US" sz="1600" kern="1200" dirty="0" err="1"/>
            <a:t>los</a:t>
          </a:r>
          <a:r>
            <a:rPr lang="en-US" sz="1600" kern="1200" dirty="0"/>
            <a:t> testimonios de hombres </a:t>
          </a:r>
          <a:r>
            <a:rPr lang="es-419" sz="1600" kern="1200" dirty="0"/>
            <a:t>libres</a:t>
          </a:r>
          <a:r>
            <a:rPr lang="en-US" sz="1600" kern="1200" dirty="0"/>
            <a:t> y </a:t>
          </a:r>
          <a:r>
            <a:rPr lang="es-419" sz="1600" kern="1200" dirty="0"/>
            <a:t>esclavos</a:t>
          </a:r>
          <a:r>
            <a:rPr lang="en-US" sz="1600" kern="1200" dirty="0"/>
            <a:t>. Se </a:t>
          </a:r>
          <a:r>
            <a:rPr lang="es-419" sz="1600" kern="1200" dirty="0"/>
            <a:t>usaba</a:t>
          </a:r>
          <a:r>
            <a:rPr lang="en-US" sz="1600" kern="1200" dirty="0"/>
            <a:t> la </a:t>
          </a:r>
          <a:r>
            <a:rPr lang="es-419" sz="1600" kern="1200" dirty="0"/>
            <a:t>regla</a:t>
          </a:r>
          <a:r>
            <a:rPr lang="en-US" sz="1600" kern="1200" dirty="0"/>
            <a:t> </a:t>
          </a:r>
          <a:r>
            <a:rPr lang="es-ES" sz="1600" i="1" kern="1200" dirty="0"/>
            <a:t>testis unus testis nullus Un testigo, no hay testigo</a:t>
          </a:r>
          <a:endParaRPr lang="en-US" sz="1600" kern="1200" dirty="0"/>
        </a:p>
      </dsp:txBody>
      <dsp:txXfrm>
        <a:off x="1118728" y="431"/>
        <a:ext cx="2837340" cy="1702404"/>
      </dsp:txXfrm>
    </dsp:sp>
    <dsp:sp modelId="{206621F6-8D11-4B0A-9135-13FEEBB73C44}">
      <dsp:nvSpPr>
        <dsp:cNvPr id="0" name=""/>
        <dsp:cNvSpPr/>
      </dsp:nvSpPr>
      <dsp:spPr>
        <a:xfrm>
          <a:off x="4239802" y="431"/>
          <a:ext cx="2837340" cy="1702404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El </a:t>
          </a:r>
          <a:r>
            <a:rPr lang="es-419" sz="1600" kern="1200"/>
            <a:t>registro</a:t>
          </a:r>
          <a:r>
            <a:rPr lang="en-US" sz="1600" kern="1200"/>
            <a:t> </a:t>
          </a:r>
          <a:r>
            <a:rPr lang="es-419" sz="1600" kern="1200"/>
            <a:t>domiciliario</a:t>
          </a:r>
          <a:r>
            <a:rPr lang="en-US" sz="1600" kern="1200"/>
            <a:t> </a:t>
          </a:r>
          <a:r>
            <a:rPr lang="es-419" sz="1600" kern="1200"/>
            <a:t>operaba</a:t>
          </a:r>
          <a:r>
            <a:rPr lang="en-US" sz="1600" kern="1200"/>
            <a:t> </a:t>
          </a:r>
          <a:r>
            <a:rPr lang="es-419" sz="1600" kern="1200"/>
            <a:t>en</a:t>
          </a:r>
          <a:r>
            <a:rPr lang="en-US" sz="1600" kern="1200"/>
            <a:t> </a:t>
          </a:r>
          <a:r>
            <a:rPr lang="es-419" sz="1600" kern="1200"/>
            <a:t>delitos</a:t>
          </a:r>
          <a:r>
            <a:rPr lang="en-US" sz="1600" kern="1200"/>
            <a:t> </a:t>
          </a:r>
          <a:r>
            <a:rPr lang="es-419" sz="1600" kern="1200"/>
            <a:t>como</a:t>
          </a:r>
          <a:r>
            <a:rPr lang="en-US" sz="1600" kern="1200"/>
            <a:t> </a:t>
          </a:r>
          <a:r>
            <a:rPr lang="es-419" sz="1600" kern="1200"/>
            <a:t>hurto</a:t>
          </a:r>
          <a:endParaRPr lang="en-US" sz="1600" kern="1200"/>
        </a:p>
      </dsp:txBody>
      <dsp:txXfrm>
        <a:off x="4239802" y="431"/>
        <a:ext cx="2837340" cy="1702404"/>
      </dsp:txXfrm>
    </dsp:sp>
    <dsp:sp modelId="{9896CB69-5F36-42EC-A2D7-1880C0722436}">
      <dsp:nvSpPr>
        <dsp:cNvPr id="0" name=""/>
        <dsp:cNvSpPr/>
      </dsp:nvSpPr>
      <dsp:spPr>
        <a:xfrm>
          <a:off x="1118728" y="1986569"/>
          <a:ext cx="2837340" cy="1702404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La </a:t>
          </a:r>
          <a:r>
            <a:rPr lang="es-419" sz="1600" kern="1200"/>
            <a:t>documentos</a:t>
          </a:r>
          <a:r>
            <a:rPr lang="en-US" sz="1600" kern="1200"/>
            <a:t>. </a:t>
          </a:r>
          <a:r>
            <a:rPr lang="es-419" sz="1600" kern="1200"/>
            <a:t>Constaban</a:t>
          </a:r>
          <a:r>
            <a:rPr lang="en-US" sz="1600" kern="1200"/>
            <a:t> </a:t>
          </a:r>
          <a:r>
            <a:rPr lang="es-419" sz="1600" kern="1200"/>
            <a:t>en</a:t>
          </a:r>
          <a:r>
            <a:rPr lang="en-US" sz="1600" kern="1200"/>
            <a:t> </a:t>
          </a:r>
          <a:r>
            <a:rPr lang="es-419" sz="1600" kern="1200"/>
            <a:t>papiros</a:t>
          </a:r>
          <a:r>
            <a:rPr lang="en-US" sz="1600" kern="1200"/>
            <a:t> o los </a:t>
          </a:r>
          <a:r>
            <a:rPr lang="es-419" sz="1600" kern="1200"/>
            <a:t>pergaminos</a:t>
          </a:r>
          <a:r>
            <a:rPr lang="en-US" sz="1600" kern="1200"/>
            <a:t>. </a:t>
          </a:r>
        </a:p>
      </dsp:txBody>
      <dsp:txXfrm>
        <a:off x="1118728" y="1986569"/>
        <a:ext cx="2837340" cy="1702404"/>
      </dsp:txXfrm>
    </dsp:sp>
    <dsp:sp modelId="{CF939EB2-91F9-4466-84A9-EDA66D8646EA}">
      <dsp:nvSpPr>
        <dsp:cNvPr id="0" name=""/>
        <dsp:cNvSpPr/>
      </dsp:nvSpPr>
      <dsp:spPr>
        <a:xfrm>
          <a:off x="4239802" y="1986569"/>
          <a:ext cx="2837340" cy="170240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Fuente Teodoro Mommsen. Derecho Penal Romano. Primer Tomo Madrid. 1905. </a:t>
          </a:r>
        </a:p>
      </dsp:txBody>
      <dsp:txXfrm>
        <a:off x="4239802" y="1986569"/>
        <a:ext cx="2837340" cy="17024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55130-5099-42DF-893B-C5548F30009E}">
      <dsp:nvSpPr>
        <dsp:cNvPr id="0" name=""/>
        <dsp:cNvSpPr/>
      </dsp:nvSpPr>
      <dsp:spPr>
        <a:xfrm>
          <a:off x="0" y="81386"/>
          <a:ext cx="5000124" cy="3556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Julio Maier considera que la prueba es todo aquello que en el procedimiento, representa el esfuerzo por incorporar los rastros o señales que conducen al conocimiento cierto o probable de su objeto.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Estos rastros o señales son los hechos del proceso que permitirán probar o no responsabilidad penal. </a:t>
          </a:r>
          <a:endParaRPr lang="en-US" sz="2000" kern="1200" dirty="0"/>
        </a:p>
      </dsp:txBody>
      <dsp:txXfrm>
        <a:off x="173629" y="255015"/>
        <a:ext cx="4652866" cy="3209542"/>
      </dsp:txXfrm>
    </dsp:sp>
    <dsp:sp modelId="{40249A26-DB9D-4A76-B1A7-F15020DDC839}">
      <dsp:nvSpPr>
        <dsp:cNvPr id="0" name=""/>
        <dsp:cNvSpPr/>
      </dsp:nvSpPr>
      <dsp:spPr>
        <a:xfrm>
          <a:off x="0" y="3695786"/>
          <a:ext cx="5000124" cy="1676746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MAIER Julio.  Derecho Procesal Penal. Editores del Puerto. </a:t>
          </a:r>
          <a:r>
            <a:rPr lang="pt-PT" sz="2000" kern="1200"/>
            <a:t>Tomo I. Argentina. 1999, p. 860</a:t>
          </a:r>
          <a:endParaRPr lang="en-US" sz="2000" kern="1200"/>
        </a:p>
      </dsp:txBody>
      <dsp:txXfrm>
        <a:off x="81852" y="3777638"/>
        <a:ext cx="4836420" cy="15130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C7EC8-5EA7-487F-93FD-F0D2FC3211F3}">
      <dsp:nvSpPr>
        <dsp:cNvPr id="0" name=""/>
        <dsp:cNvSpPr/>
      </dsp:nvSpPr>
      <dsp:spPr>
        <a:xfrm>
          <a:off x="0" y="347641"/>
          <a:ext cx="5000124" cy="2574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/>
            <a:t>Levene ve a la prueba como el conjunto de actividades destinadas a obtener el cercioramiento judicial acerca de los elementos indispensables para la decisión del litigio sometido a proceso </a:t>
          </a:r>
          <a:endParaRPr lang="en-US" sz="2500" kern="1200" dirty="0"/>
        </a:p>
      </dsp:txBody>
      <dsp:txXfrm>
        <a:off x="125652" y="473293"/>
        <a:ext cx="4748820" cy="2322696"/>
      </dsp:txXfrm>
    </dsp:sp>
    <dsp:sp modelId="{86F62B1F-537D-4B57-A725-2959484004FD}">
      <dsp:nvSpPr>
        <dsp:cNvPr id="0" name=""/>
        <dsp:cNvSpPr/>
      </dsp:nvSpPr>
      <dsp:spPr>
        <a:xfrm>
          <a:off x="0" y="3341283"/>
          <a:ext cx="5000124" cy="2112636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LEVENE, Ricardo. </a:t>
          </a:r>
          <a:r>
            <a:rPr lang="es-ES" sz="1800" kern="1200" dirty="0"/>
            <a:t>Manual de Derecho Procesal Penal. Tomo II. 2da edición. Depalma. 1993. Buenos Aires, p. 565</a:t>
          </a:r>
          <a:endParaRPr lang="en-US" sz="1800" kern="1200" dirty="0"/>
        </a:p>
      </dsp:txBody>
      <dsp:txXfrm>
        <a:off x="103130" y="3444413"/>
        <a:ext cx="4793864" cy="19063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DF457-2AE8-4477-908C-B090162191F6}">
      <dsp:nvSpPr>
        <dsp:cNvPr id="0" name=""/>
        <dsp:cNvSpPr/>
      </dsp:nvSpPr>
      <dsp:spPr>
        <a:xfrm>
          <a:off x="0" y="101808"/>
          <a:ext cx="4697730" cy="33959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En suma, el término "prueba" se usa tanto en el sentido de que se conocen o descubren los hechos (o se formulan o verifican los enunciados que los describen) cuanto en el sentido de que se justifican los enunciados sobre hechos</a:t>
          </a:r>
          <a:endParaRPr lang="en-US" sz="1800" kern="1200" dirty="0"/>
        </a:p>
      </dsp:txBody>
      <dsp:txXfrm>
        <a:off x="165777" y="267585"/>
        <a:ext cx="4366176" cy="3064396"/>
      </dsp:txXfrm>
    </dsp:sp>
    <dsp:sp modelId="{2A3F1612-C564-4207-9275-0BF5F65DD3E9}">
      <dsp:nvSpPr>
        <dsp:cNvPr id="0" name=""/>
        <dsp:cNvSpPr/>
      </dsp:nvSpPr>
      <dsp:spPr>
        <a:xfrm>
          <a:off x="0" y="3549599"/>
          <a:ext cx="4697730" cy="18532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GASCON ABELLAN, Marina. Los hechos en el derecho. Bases argumentales de la prueba. Segunda edición. Marcial Pons, Madrid, 2003, p.83</a:t>
          </a:r>
          <a:endParaRPr lang="en-US" sz="1800" kern="1200"/>
        </a:p>
      </dsp:txBody>
      <dsp:txXfrm>
        <a:off x="90470" y="3640069"/>
        <a:ext cx="4516790" cy="1672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CC0A5-9B91-48BD-8E4A-F643CB804AF5}">
      <dsp:nvSpPr>
        <dsp:cNvPr id="0" name=""/>
        <dsp:cNvSpPr/>
      </dsp:nvSpPr>
      <dsp:spPr>
        <a:xfrm>
          <a:off x="0" y="403478"/>
          <a:ext cx="4697730" cy="469773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6CCAE-7163-4420-B2B4-A6AA72D5A650}">
      <dsp:nvSpPr>
        <dsp:cNvPr id="0" name=""/>
        <dsp:cNvSpPr/>
      </dsp:nvSpPr>
      <dsp:spPr>
        <a:xfrm>
          <a:off x="446284" y="849763"/>
          <a:ext cx="1832114" cy="183211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100" kern="1200" dirty="0"/>
            <a:t>Los hechos formalizados en enunciados facticos</a:t>
          </a:r>
          <a:endParaRPr lang="en-US" sz="2100" kern="1200" dirty="0"/>
        </a:p>
      </dsp:txBody>
      <dsp:txXfrm>
        <a:off x="535720" y="939199"/>
        <a:ext cx="1653242" cy="1653242"/>
      </dsp:txXfrm>
    </dsp:sp>
    <dsp:sp modelId="{63E55FE8-DCAD-48F6-8814-2876E88C6733}">
      <dsp:nvSpPr>
        <dsp:cNvPr id="0" name=""/>
        <dsp:cNvSpPr/>
      </dsp:nvSpPr>
      <dsp:spPr>
        <a:xfrm>
          <a:off x="2419330" y="849763"/>
          <a:ext cx="1832114" cy="183211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100" kern="1200" dirty="0"/>
            <a:t>La imputación</a:t>
          </a:r>
          <a:endParaRPr lang="en-US" sz="2100" kern="1200" dirty="0"/>
        </a:p>
      </dsp:txBody>
      <dsp:txXfrm>
        <a:off x="2508766" y="939199"/>
        <a:ext cx="1653242" cy="1653242"/>
      </dsp:txXfrm>
    </dsp:sp>
    <dsp:sp modelId="{508ABA19-120F-419F-BC31-FB1A6ACBB2F7}">
      <dsp:nvSpPr>
        <dsp:cNvPr id="0" name=""/>
        <dsp:cNvSpPr/>
      </dsp:nvSpPr>
      <dsp:spPr>
        <a:xfrm>
          <a:off x="446284" y="2822809"/>
          <a:ext cx="1832114" cy="183211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100" kern="1200" dirty="0"/>
            <a:t>La tesis defensiva </a:t>
          </a:r>
          <a:endParaRPr lang="en-US" sz="2100" kern="1200" dirty="0"/>
        </a:p>
      </dsp:txBody>
      <dsp:txXfrm>
        <a:off x="535720" y="2912245"/>
        <a:ext cx="1653242" cy="1653242"/>
      </dsp:txXfrm>
    </dsp:sp>
    <dsp:sp modelId="{BC256661-B4C9-4F4C-852F-5A1DAD9D889D}">
      <dsp:nvSpPr>
        <dsp:cNvPr id="0" name=""/>
        <dsp:cNvSpPr/>
      </dsp:nvSpPr>
      <dsp:spPr>
        <a:xfrm>
          <a:off x="2419330" y="2822809"/>
          <a:ext cx="1832114" cy="183211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100" kern="1200" dirty="0"/>
            <a:t>El daño</a:t>
          </a:r>
          <a:endParaRPr lang="en-US" sz="2100" kern="1200" dirty="0"/>
        </a:p>
      </dsp:txBody>
      <dsp:txXfrm>
        <a:off x="2508766" y="2912245"/>
        <a:ext cx="1653242" cy="16532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9AC80-1257-4BBF-B87F-87AA687B4B40}">
      <dsp:nvSpPr>
        <dsp:cNvPr id="0" name=""/>
        <dsp:cNvSpPr/>
      </dsp:nvSpPr>
      <dsp:spPr>
        <a:xfrm>
          <a:off x="0" y="2687"/>
          <a:ext cx="46977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797D3-557E-4ACE-AC4A-5B17C61025FA}">
      <dsp:nvSpPr>
        <dsp:cNvPr id="0" name=""/>
        <dsp:cNvSpPr/>
      </dsp:nvSpPr>
      <dsp:spPr>
        <a:xfrm>
          <a:off x="0" y="2687"/>
          <a:ext cx="469773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La búsqueda de la verdad en el sentido teleológico</a:t>
          </a:r>
          <a:endParaRPr lang="en-US" sz="2900" kern="1200"/>
        </a:p>
      </dsp:txBody>
      <dsp:txXfrm>
        <a:off x="0" y="2687"/>
        <a:ext cx="4697730" cy="1833104"/>
      </dsp:txXfrm>
    </dsp:sp>
    <dsp:sp modelId="{FC5A8F3A-B5EC-4F14-A2DC-75DE65C7FA49}">
      <dsp:nvSpPr>
        <dsp:cNvPr id="0" name=""/>
        <dsp:cNvSpPr/>
      </dsp:nvSpPr>
      <dsp:spPr>
        <a:xfrm>
          <a:off x="0" y="1835791"/>
          <a:ext cx="4697730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EBD03-F739-45A4-A4B9-9840F71E9A9C}">
      <dsp:nvSpPr>
        <dsp:cNvPr id="0" name=""/>
        <dsp:cNvSpPr/>
      </dsp:nvSpPr>
      <dsp:spPr>
        <a:xfrm>
          <a:off x="0" y="1835791"/>
          <a:ext cx="469773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Alcanzar la justicia en el sentido axiológico </a:t>
          </a:r>
          <a:endParaRPr lang="en-US" sz="2900" kern="1200"/>
        </a:p>
      </dsp:txBody>
      <dsp:txXfrm>
        <a:off x="0" y="1835791"/>
        <a:ext cx="4697730" cy="1833104"/>
      </dsp:txXfrm>
    </dsp:sp>
    <dsp:sp modelId="{41F406DC-6D35-4086-A62B-D2D8F7329D29}">
      <dsp:nvSpPr>
        <dsp:cNvPr id="0" name=""/>
        <dsp:cNvSpPr/>
      </dsp:nvSpPr>
      <dsp:spPr>
        <a:xfrm>
          <a:off x="0" y="3668896"/>
          <a:ext cx="469773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09D8C-1F93-45B5-AB18-C1AB302AD747}">
      <dsp:nvSpPr>
        <dsp:cNvPr id="0" name=""/>
        <dsp:cNvSpPr/>
      </dsp:nvSpPr>
      <dsp:spPr>
        <a:xfrm>
          <a:off x="0" y="3668896"/>
          <a:ext cx="469773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Lograr el convencimiento del juez respecto de la existencia o no de los hechos</a:t>
          </a:r>
          <a:endParaRPr lang="en-US" sz="2900" kern="1200"/>
        </a:p>
      </dsp:txBody>
      <dsp:txXfrm>
        <a:off x="0" y="3668896"/>
        <a:ext cx="4697730" cy="18331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AD3D0-6A6A-4A78-ACA4-DDF087936FA5}">
      <dsp:nvSpPr>
        <dsp:cNvPr id="0" name=""/>
        <dsp:cNvSpPr/>
      </dsp:nvSpPr>
      <dsp:spPr>
        <a:xfrm>
          <a:off x="2281866" y="1859"/>
          <a:ext cx="2567099" cy="894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/>
            <a:t>Ofrecimiento </a:t>
          </a:r>
          <a:endParaRPr lang="en-US" sz="3000" kern="1200"/>
        </a:p>
      </dsp:txBody>
      <dsp:txXfrm>
        <a:off x="2325518" y="45511"/>
        <a:ext cx="2479795" cy="806907"/>
      </dsp:txXfrm>
    </dsp:sp>
    <dsp:sp modelId="{5C9C1342-4618-4C05-BA31-51D16DBC08C0}">
      <dsp:nvSpPr>
        <dsp:cNvPr id="0" name=""/>
        <dsp:cNvSpPr/>
      </dsp:nvSpPr>
      <dsp:spPr>
        <a:xfrm>
          <a:off x="2281866" y="940781"/>
          <a:ext cx="2567099" cy="894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/>
            <a:t>Admisión</a:t>
          </a:r>
          <a:endParaRPr lang="en-US" sz="3000" kern="1200"/>
        </a:p>
      </dsp:txBody>
      <dsp:txXfrm>
        <a:off x="2325518" y="984433"/>
        <a:ext cx="2479795" cy="806907"/>
      </dsp:txXfrm>
    </dsp:sp>
    <dsp:sp modelId="{8D243EA2-9931-443A-9961-65CB018FEADD}">
      <dsp:nvSpPr>
        <dsp:cNvPr id="0" name=""/>
        <dsp:cNvSpPr/>
      </dsp:nvSpPr>
      <dsp:spPr>
        <a:xfrm>
          <a:off x="2281866" y="1879703"/>
          <a:ext cx="2567099" cy="894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/>
            <a:t>Actuación</a:t>
          </a:r>
          <a:endParaRPr lang="en-US" sz="3000" kern="1200"/>
        </a:p>
      </dsp:txBody>
      <dsp:txXfrm>
        <a:off x="2325518" y="1923355"/>
        <a:ext cx="2479795" cy="806907"/>
      </dsp:txXfrm>
    </dsp:sp>
    <dsp:sp modelId="{933AF8E3-6762-4CA6-9B5B-4E700A549428}">
      <dsp:nvSpPr>
        <dsp:cNvPr id="0" name=""/>
        <dsp:cNvSpPr/>
      </dsp:nvSpPr>
      <dsp:spPr>
        <a:xfrm>
          <a:off x="2281866" y="2818625"/>
          <a:ext cx="2567099" cy="894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kern="1200"/>
            <a:t>Valoración </a:t>
          </a:r>
          <a:endParaRPr lang="en-US" sz="3000" kern="1200"/>
        </a:p>
      </dsp:txBody>
      <dsp:txXfrm>
        <a:off x="2325518" y="2862277"/>
        <a:ext cx="2479795" cy="8069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B21CD6-29CA-49E8-ACF7-50243F3BDF2F}">
      <dsp:nvSpPr>
        <dsp:cNvPr id="0" name=""/>
        <dsp:cNvSpPr/>
      </dsp:nvSpPr>
      <dsp:spPr>
        <a:xfrm>
          <a:off x="0" y="958220"/>
          <a:ext cx="4941519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E9547-558E-49C5-AE7E-6018EE3D1698}">
      <dsp:nvSpPr>
        <dsp:cNvPr id="0" name=""/>
        <dsp:cNvSpPr/>
      </dsp:nvSpPr>
      <dsp:spPr>
        <a:xfrm>
          <a:off x="535129" y="1356250"/>
          <a:ext cx="972962" cy="972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60417-E279-4D04-B45D-09D5BAA5E6F1}">
      <dsp:nvSpPr>
        <dsp:cNvPr id="0" name=""/>
        <dsp:cNvSpPr/>
      </dsp:nvSpPr>
      <dsp:spPr>
        <a:xfrm>
          <a:off x="2043221" y="958220"/>
          <a:ext cx="2898297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INTERROGANTE</a:t>
          </a:r>
          <a:endParaRPr lang="en-US" sz="2400" kern="1200" dirty="0"/>
        </a:p>
      </dsp:txBody>
      <dsp:txXfrm>
        <a:off x="2043221" y="958220"/>
        <a:ext cx="2898297" cy="1769022"/>
      </dsp:txXfrm>
    </dsp:sp>
    <dsp:sp modelId="{C4699724-39FF-41F2-A3C5-397C846B3217}">
      <dsp:nvSpPr>
        <dsp:cNvPr id="0" name=""/>
        <dsp:cNvSpPr/>
      </dsp:nvSpPr>
      <dsp:spPr>
        <a:xfrm>
          <a:off x="0" y="3169499"/>
          <a:ext cx="4941519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EFACA-F947-40E6-82CC-D2443A03235D}">
      <dsp:nvSpPr>
        <dsp:cNvPr id="0" name=""/>
        <dsp:cNvSpPr/>
      </dsp:nvSpPr>
      <dsp:spPr>
        <a:xfrm>
          <a:off x="535129" y="3567529"/>
          <a:ext cx="972962" cy="972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592E2-374F-4318-A8AB-F07E9657E622}">
      <dsp:nvSpPr>
        <dsp:cNvPr id="0" name=""/>
        <dsp:cNvSpPr/>
      </dsp:nvSpPr>
      <dsp:spPr>
        <a:xfrm>
          <a:off x="2043221" y="3169499"/>
          <a:ext cx="2898297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¿Los enunciados facticos (entiéndase hechos) fueron o no fueron probados?</a:t>
          </a:r>
          <a:endParaRPr lang="en-US" sz="2400" kern="1200" dirty="0"/>
        </a:p>
      </dsp:txBody>
      <dsp:txXfrm>
        <a:off x="2043221" y="3169499"/>
        <a:ext cx="2898297" cy="17690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6768E-C92A-4C56-8A9E-B80ECD58AE41}">
      <dsp:nvSpPr>
        <dsp:cNvPr id="0" name=""/>
        <dsp:cNvSpPr/>
      </dsp:nvSpPr>
      <dsp:spPr>
        <a:xfrm>
          <a:off x="950" y="370032"/>
          <a:ext cx="3335112" cy="2117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5D62D-2780-4B53-A912-9E4F5A6496BD}">
      <dsp:nvSpPr>
        <dsp:cNvPr id="0" name=""/>
        <dsp:cNvSpPr/>
      </dsp:nvSpPr>
      <dsp:spPr>
        <a:xfrm>
          <a:off x="371518" y="722072"/>
          <a:ext cx="3335112" cy="2117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En la doctrina el termino verdad como noción objetiva y ontológica se ha ido sustituyendo por la certeza como noción subjetiva.</a:t>
          </a:r>
          <a:endParaRPr lang="en-US" sz="2100" kern="1200" dirty="0"/>
        </a:p>
      </dsp:txBody>
      <dsp:txXfrm>
        <a:off x="433546" y="784100"/>
        <a:ext cx="3211056" cy="1993740"/>
      </dsp:txXfrm>
    </dsp:sp>
    <dsp:sp modelId="{C1E82443-20C4-473E-A4FA-07A119CC3404}">
      <dsp:nvSpPr>
        <dsp:cNvPr id="0" name=""/>
        <dsp:cNvSpPr/>
      </dsp:nvSpPr>
      <dsp:spPr>
        <a:xfrm>
          <a:off x="4077199" y="370032"/>
          <a:ext cx="3335112" cy="2117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1BE81-1B29-4013-B2CF-0C88DAD66880}">
      <dsp:nvSpPr>
        <dsp:cNvPr id="0" name=""/>
        <dsp:cNvSpPr/>
      </dsp:nvSpPr>
      <dsp:spPr>
        <a:xfrm>
          <a:off x="4447767" y="722072"/>
          <a:ext cx="3335112" cy="2117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/>
            <a:t>La certeza es la creencia de que lo afirmado es la verdad. (Miranda Estrampes. Mínima Actividad probatoria, Bosh. Madrid, 1997, p, 57)</a:t>
          </a:r>
          <a:endParaRPr lang="en-US" sz="2100" kern="1200" dirty="0"/>
        </a:p>
      </dsp:txBody>
      <dsp:txXfrm>
        <a:off x="4509795" y="784100"/>
        <a:ext cx="3211056" cy="1993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C629C-B0DA-296D-2683-6641051C1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404296-FBB8-794A-7761-BB03598C9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348865-B95C-3CF1-5F0D-30BD3F3B5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8EBA25-C1DB-D647-1175-5F7F31E8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D64C02-ABAB-29A8-C378-F4B04400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1595F-7558-4EA7-B76D-30A178717CC4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01561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E1CC9-A555-3F0F-0782-C9FDE850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7C6E87-F222-3EC1-7E3D-B85ED294B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7A647-30C2-51A9-7031-CB1F1FCA5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8D1920-3F4A-166F-2FA5-A018CD48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0A351A-C61F-FE8E-1288-6801AE1A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33898-270C-4129-B800-75737295EFA5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93787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61EE3E-597B-1012-358D-6CF0AF896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9E4530-CA04-F143-9966-AE293747F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ED730-11B4-4039-2992-8FB34369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73D690-FDFF-D67B-2588-42436837B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97EEBB-4FDF-37E5-01EE-D36953CE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21905-571A-4DD5-B13C-182D0C3503F0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46953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A2428-8983-75A4-085A-6A57BE50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7BEE5-1D3E-3337-8D4E-47F44C8FC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E22FDF-E3DA-71F0-3979-A578CF71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94DF87-55A7-6967-3A1B-65E58A4FF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2346A6-6E61-C4DC-B46A-BC69E6D5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0EA4C-CCC2-4551-9629-5A30939CFE6E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98105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D0217-32DC-4A87-8F53-CD1D9C2B5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5FC1C1-9527-0085-756A-5EEBC9EFC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0879E5-C24B-2FF8-3790-AB69BA67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06A7C9-E40F-6A1A-090C-0702BD904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31B9BB-75CD-F96F-8E43-BCD3B63C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E3BD2-92EA-46B7-8B42-8F52DE84168A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80122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7ABBD2-1B27-8A65-199D-230A544B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B56F2D-A79F-2901-56F9-F21CC657F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B4BB00-1205-023D-38BB-429DFC097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286DE8-4904-868C-27D6-57B31D43E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077718-4DAF-D77D-4725-3796A229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08DD91-F9BB-466F-A97F-300709B3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7BC31-F85C-461A-9F38-DBCCB062B769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08605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99342-853C-5300-7DD1-720014304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99CBBC-70D6-684C-8703-27DAEDF11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650716-DFD6-14FF-FC48-D5A0EB1F4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8E734A-2F1A-9DFA-6D4C-94388DB3F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3BA00F-F1EA-5FFC-D964-4E8F40D15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178A32A-7555-3BE7-74A7-90E06135D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1E4E7F-AEE7-2A6F-3927-D714BAFCD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49B5A5-B784-E1D1-6E8F-8E8D6220A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A0FB2-3690-49FE-90AC-B8C3C65D52A5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50412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483C9-B9B8-5457-7039-E397D0ADA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9BC2FB-2621-2C49-6DE1-72265F0E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23632C-E349-DB10-3FB8-CE244D6D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129110-64D2-2665-6864-1B66288A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8092D-AB75-414C-8629-5F24B489CB73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62375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4A8A22-C0A7-AC4B-1138-EEBE0E0D0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CEEE01-3FDA-21C9-2A13-F294EDA9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C6DF3D-824F-9F8A-4B99-8B2F3B09B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9D7F0-7297-4883-A6FB-43F8FE7E2E35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96280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6DA09-05BB-B3B0-F080-972BBA5B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CF3E98-2DA6-72A3-1C1E-AD5C164FF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04E85B-F586-3CEF-38EC-A5BFCC25D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30A82D-D08C-C230-8E95-BAC9CDE7B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925E49-6711-3659-2DB3-F81C8D3DC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774046-217E-8BBD-E410-80ADA040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02626-6ED9-4B57-BAE5-3A8C8DAF6A01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421093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702C4-CC9A-EE27-067A-831717F7B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AFBD38-D886-73D9-5629-71EC65312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CD392F-292F-FCEA-4D01-3B3F955A6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349AED-C797-A1B3-EBEB-BCBCF604A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1055C7-E8FB-AAF7-4DF3-D4189B3F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26AE4A-F023-D7B3-E67D-C5D5E41D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16C70-4EF6-4BF2-8786-7838ED5A00FD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27836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361132A-4867-0483-A942-5ED25E3C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BDE10-1EA9-64F1-804F-4DE74D6E3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792468-955B-3759-2416-9816BBAF6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EA9D01-29FD-07F2-2FF9-E7B9FA0B0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BF93AA-1963-C910-920B-4BFB8638D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78092D-AB75-414C-8629-5F24B489CB73}" type="slidenum">
              <a:rPr lang="es-ES" altLang="es-ES" smtClean="0"/>
              <a:pPr>
                <a:defRPr/>
              </a:pPr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5876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9465A78F-7C00-EA20-8347-7BC18799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sz="5000" b="1">
                <a:solidFill>
                  <a:srgbClr val="FFFFFF"/>
                </a:solidFill>
              </a:rPr>
              <a:t>TEORIA DE LA PRUEBA</a:t>
            </a:r>
            <a:endParaRPr lang="es-PE" altLang="es-ES" sz="5000" dirty="0">
              <a:solidFill>
                <a:srgbClr val="FFFFFF"/>
              </a:solidFill>
            </a:endParaRPr>
          </a:p>
        </p:txBody>
      </p:sp>
      <p:sp>
        <p:nvSpPr>
          <p:cNvPr id="80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E009356D-6112-DB03-D9EF-CEA77C567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anchor="ctr">
            <a:normAutofit/>
          </a:bodyPr>
          <a:lstStyle/>
          <a:p>
            <a:pPr eaLnBrk="1" hangingPunct="1"/>
            <a:endParaRPr lang="es-PE" altLang="es-ES" dirty="0">
              <a:solidFill>
                <a:srgbClr val="FEFFFF"/>
              </a:solidFill>
            </a:endParaRPr>
          </a:p>
          <a:p>
            <a:pPr eaLnBrk="1" hangingPunct="1"/>
            <a:r>
              <a:rPr lang="es-PE" altLang="es-ES" dirty="0">
                <a:solidFill>
                  <a:srgbClr val="FEFFFF"/>
                </a:solidFill>
              </a:rPr>
              <a:t>VICTOR JIMMY ARBULU MARTINEZ</a:t>
            </a:r>
          </a:p>
          <a:p>
            <a:pPr eaLnBrk="1" hangingPunct="1"/>
            <a:r>
              <a:rPr lang="es-PE" altLang="es-ES" dirty="0">
                <a:solidFill>
                  <a:srgbClr val="FEFFFF"/>
                </a:solidFill>
              </a:rPr>
              <a:t>Docente UNMSM – Derecho Procesal Penal</a:t>
            </a:r>
          </a:p>
          <a:p>
            <a:pPr eaLnBrk="1" hangingPunct="1"/>
            <a:r>
              <a:rPr lang="es-PE" altLang="es-ES" dirty="0">
                <a:solidFill>
                  <a:srgbClr val="FEFFFF"/>
                </a:solidFill>
              </a:rPr>
              <a:t>Juez </a:t>
            </a:r>
            <a:r>
              <a:rPr lang="es-PE" altLang="es-ES">
                <a:solidFill>
                  <a:srgbClr val="FEFFFF"/>
                </a:solidFill>
              </a:rPr>
              <a:t>Superior Titular de la Corte de Lima</a:t>
            </a:r>
          </a:p>
          <a:p>
            <a:pPr eaLnBrk="1" hangingPunct="1"/>
            <a:endParaRPr lang="es-PE" altLang="es-ES">
              <a:solidFill>
                <a:srgbClr val="FEFF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s-PE" altLang="es-ES" dirty="0">
              <a:solidFill>
                <a:srgbClr val="FE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Título 1">
            <a:extLst>
              <a:ext uri="{FF2B5EF4-FFF2-40B4-BE49-F238E27FC236}">
                <a16:creationId xmlns:a16="http://schemas.microsoft.com/office/drawing/2014/main" id="{ABA8C916-B52D-E880-AE46-82B02176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r>
              <a:rPr lang="es-ES" altLang="es-ES" dirty="0">
                <a:solidFill>
                  <a:srgbClr val="FFFFFF"/>
                </a:solidFill>
              </a:rPr>
              <a:t>PRUEBA</a:t>
            </a:r>
            <a:br>
              <a:rPr lang="es-ES" altLang="es-ES" dirty="0">
                <a:solidFill>
                  <a:srgbClr val="FFFFFF"/>
                </a:solidFill>
              </a:rPr>
            </a:br>
            <a:br>
              <a:rPr lang="es-ES" altLang="es-ES" dirty="0">
                <a:solidFill>
                  <a:srgbClr val="FFFFFF"/>
                </a:solidFill>
              </a:rPr>
            </a:br>
            <a:r>
              <a:rPr lang="es-ES" altLang="es-ES" dirty="0">
                <a:solidFill>
                  <a:srgbClr val="FFFFFF"/>
                </a:solidFill>
              </a:rPr>
              <a:t>Contexto de descubrimiento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3" name="Marcador de contenido 2">
            <a:extLst>
              <a:ext uri="{FF2B5EF4-FFF2-40B4-BE49-F238E27FC236}">
                <a16:creationId xmlns:a16="http://schemas.microsoft.com/office/drawing/2014/main" id="{2087AA34-1B67-713F-A39D-14B38727A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algn="just"/>
            <a:r>
              <a:rPr lang="es-E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prueba hace referencia al iter que conduce a la formulación de enunciados asertivos como verdaderos o Hipótesis </a:t>
            </a:r>
            <a:endParaRPr lang="es-ES" altLang="es-ES" sz="2600" i="1" dirty="0">
              <a:latin typeface="Arial" panose="020B0604020202020204" pitchFamily="34" charset="0"/>
            </a:endParaRPr>
          </a:p>
          <a:p>
            <a:pPr algn="just"/>
            <a:endParaRPr lang="es-ES" altLang="es-ES" i="1" dirty="0"/>
          </a:p>
          <a:p>
            <a:pPr algn="l"/>
            <a:endParaRPr lang="es-ES" altLang="es-ES" dirty="0"/>
          </a:p>
          <a:p>
            <a:r>
              <a:rPr lang="es-E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GASCON ABELLAN, Marina. Los hechos en el derecho. Bases argumentales de la prueba. Segunda edición. Marcial Pons, Madrid, 2003, p.83</a:t>
            </a:r>
          </a:p>
          <a:p>
            <a:r>
              <a:rPr lang="es-ES" sz="1600" b="0" i="0" u="none" strike="noStrike" baseline="0" dirty="0">
                <a:latin typeface="AGaramond-Regular"/>
              </a:rPr>
              <a:t>Hans Reichenbach en </a:t>
            </a:r>
            <a:r>
              <a:rPr lang="es-MX" sz="1600" b="0" i="0" u="none" strike="noStrike" baseline="0" dirty="0">
                <a:latin typeface="AGaramond-Regular"/>
              </a:rPr>
              <a:t>su obra </a:t>
            </a:r>
            <a:r>
              <a:rPr lang="es-MX" sz="1600" b="0" i="1" u="none" strike="noStrike" baseline="0" dirty="0" err="1">
                <a:latin typeface="AGaramond-Italic"/>
              </a:rPr>
              <a:t>Experience</a:t>
            </a:r>
            <a:r>
              <a:rPr lang="es-MX" sz="1600" b="0" i="1" u="none" strike="noStrike" baseline="0" dirty="0">
                <a:latin typeface="AGaramond-Italic"/>
              </a:rPr>
              <a:t> and </a:t>
            </a:r>
            <a:r>
              <a:rPr lang="es-MX" sz="1600" b="0" i="1" u="none" strike="noStrike" baseline="0" dirty="0" err="1">
                <a:latin typeface="AGaramond-Italic"/>
              </a:rPr>
              <a:t>Prediction</a:t>
            </a:r>
            <a:r>
              <a:rPr lang="es-MX" sz="1600" b="0" i="1" u="none" strike="noStrike" baseline="0" dirty="0">
                <a:latin typeface="AGaramond-Italic"/>
              </a:rPr>
              <a:t> </a:t>
            </a:r>
            <a:r>
              <a:rPr lang="es-MX" sz="1600" b="0" i="0" u="none" strike="noStrike" baseline="0" dirty="0">
                <a:latin typeface="AGaramond-Regular"/>
              </a:rPr>
              <a:t>de 1938.</a:t>
            </a:r>
          </a:p>
          <a:p>
            <a:endParaRPr lang="es-ES" altLang="es-ES" sz="1600" dirty="0"/>
          </a:p>
        </p:txBody>
      </p:sp>
    </p:spTree>
    <p:extLst>
      <p:ext uri="{BB962C8B-B14F-4D97-AF65-F5344CB8AC3E}">
        <p14:creationId xmlns:p14="http://schemas.microsoft.com/office/powerpoint/2010/main" val="1795848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Título 1">
            <a:extLst>
              <a:ext uri="{FF2B5EF4-FFF2-40B4-BE49-F238E27FC236}">
                <a16:creationId xmlns:a16="http://schemas.microsoft.com/office/drawing/2014/main" id="{ABA8C916-B52D-E880-AE46-82B02176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s-ES" altLang="es-ES" dirty="0">
                <a:solidFill>
                  <a:srgbClr val="FFFFFF"/>
                </a:solidFill>
              </a:rPr>
              <a:t>PRUEBA Contexto de justificación 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3" name="Marcador de contenido 2">
            <a:extLst>
              <a:ext uri="{FF2B5EF4-FFF2-40B4-BE49-F238E27FC236}">
                <a16:creationId xmlns:a16="http://schemas.microsoft.com/office/drawing/2014/main" id="{2087AA34-1B67-713F-A39D-14B38727A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algn="just"/>
            <a:r>
              <a:rPr lang="es-E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prueba hace referencia a la justificación de esos enunciados; es decir, a las razones que permiten mantener que esos enunciados son verdaderos: probar un enunciado sobre hechos significa aquí justificarlo. </a:t>
            </a:r>
          </a:p>
          <a:p>
            <a:endParaRPr lang="es-ES" sz="2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s-ES" altLang="es-ES" dirty="0"/>
          </a:p>
          <a:p>
            <a:r>
              <a:rPr lang="es-E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GASCON ABELLAN, Marina. Los hechos en el derecho. Bases argumentales de la prueba. Segunda edición. Marcial Pons, Madrid, 2003, p.83</a:t>
            </a:r>
            <a:endParaRPr lang="es-ES" altLang="es-ES" sz="1600" dirty="0"/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382333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1024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2" name="Título 1">
            <a:extLst>
              <a:ext uri="{FF2B5EF4-FFF2-40B4-BE49-F238E27FC236}">
                <a16:creationId xmlns:a16="http://schemas.microsoft.com/office/drawing/2014/main" id="{ABA8C916-B52D-E880-AE46-82B02176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s-ES" altLang="es-ES" sz="4400" dirty="0">
                <a:solidFill>
                  <a:schemeClr val="bg1"/>
                </a:solidFill>
              </a:rPr>
              <a:t>PRUEBA</a:t>
            </a:r>
          </a:p>
        </p:txBody>
      </p:sp>
      <p:graphicFrame>
        <p:nvGraphicFramePr>
          <p:cNvPr id="10245" name="Marcador de contenido 2">
            <a:extLst>
              <a:ext uri="{FF2B5EF4-FFF2-40B4-BE49-F238E27FC236}">
                <a16:creationId xmlns:a16="http://schemas.microsoft.com/office/drawing/2014/main" id="{07D06C09-BB48-B1BA-8D1C-221B024122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941433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51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8" y="448055"/>
            <a:ext cx="2560777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42" name="Título 1">
            <a:extLst>
              <a:ext uri="{FF2B5EF4-FFF2-40B4-BE49-F238E27FC236}">
                <a16:creationId xmlns:a16="http://schemas.microsoft.com/office/drawing/2014/main" id="{ABA8C916-B52D-E880-AE46-82B02176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30" y="731519"/>
            <a:ext cx="2133893" cy="3237579"/>
          </a:xfrm>
        </p:spPr>
        <p:txBody>
          <a:bodyPr>
            <a:normAutofit/>
          </a:bodyPr>
          <a:lstStyle/>
          <a:p>
            <a:r>
              <a:rPr lang="es-ES" altLang="es-ES" sz="3100">
                <a:solidFill>
                  <a:srgbClr val="FFFFFF"/>
                </a:solidFill>
              </a:rPr>
              <a:t>Fenómenos probatorios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757" y="4419227"/>
            <a:ext cx="2560777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452" y="448055"/>
            <a:ext cx="5766356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3" name="Marcador de contenido 2">
            <a:extLst>
              <a:ext uri="{FF2B5EF4-FFF2-40B4-BE49-F238E27FC236}">
                <a16:creationId xmlns:a16="http://schemas.microsoft.com/office/drawing/2014/main" id="{2087AA34-1B67-713F-A39D-14B38727A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81" y="686862"/>
            <a:ext cx="5278194" cy="5475129"/>
          </a:xfrm>
        </p:spPr>
        <p:txBody>
          <a:bodyPr anchor="ctr">
            <a:normAutofit/>
          </a:bodyPr>
          <a:lstStyle/>
          <a:p>
            <a:r>
              <a:rPr lang="es-MX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(a) medio de prueba: denota todo aquello que permite conocer los hechos relevantes para la causa (o verificar los enunciados sobre esos hechos).</a:t>
            </a:r>
          </a:p>
          <a:p>
            <a:endParaRPr lang="es-MX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s-MX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s-MX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(b) resultado probatorio: es el resultado que se obtiene a partir de los medios de prueba; es decir, el conocimiento que se obtiene a partir de los medios de prueba o el enunciado fáctico verificado que lo describe.</a:t>
            </a:r>
          </a:p>
          <a:p>
            <a:endParaRPr lang="es-ES" altLang="es-ES"/>
          </a:p>
          <a:p>
            <a:r>
              <a:rPr lang="es-ES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GASCON ABELLAN, Marina. </a:t>
            </a: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1919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EF526DD0-5E46-40B7-AEF1-9B26256CF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3997" cy="6858000"/>
          </a:xfrm>
          <a:prstGeom prst="rect">
            <a:avLst/>
          </a:prstGeom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B7E4032D-4110-4963-82B8-8A1B1BF4B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204900" cy="6858000"/>
            <a:chOff x="1" y="0"/>
            <a:chExt cx="4273199" cy="6858000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66796880-E7D7-485E-A6D1-908B811A1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4273199" cy="685800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AC97B103-7494-4650-82C0-FC9F8D272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4273199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242" name="Título 1">
            <a:extLst>
              <a:ext uri="{FF2B5EF4-FFF2-40B4-BE49-F238E27FC236}">
                <a16:creationId xmlns:a16="http://schemas.microsoft.com/office/drawing/2014/main" id="{ABA8C916-B52D-E880-AE46-82B02176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7" y="619125"/>
            <a:ext cx="1989310" cy="5619749"/>
          </a:xfrm>
        </p:spPr>
        <p:txBody>
          <a:bodyPr anchor="ctr">
            <a:normAutofit/>
          </a:bodyPr>
          <a:lstStyle/>
          <a:p>
            <a:r>
              <a:rPr lang="es-ES" altLang="es-ES" sz="2800">
                <a:solidFill>
                  <a:srgbClr val="000000"/>
                </a:solidFill>
              </a:rPr>
              <a:t>Fenómenos probatorios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D133F51-4E9D-4F0B-A452-875C6A52B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64368" cy="6858000"/>
            <a:chOff x="0" y="0"/>
            <a:chExt cx="885825" cy="6858000"/>
          </a:xfrm>
        </p:grpSpPr>
        <p:sp>
          <p:nvSpPr>
            <p:cNvPr id="143" name="Freeform 6">
              <a:extLst>
                <a:ext uri="{FF2B5EF4-FFF2-40B4-BE49-F238E27FC236}">
                  <a16:creationId xmlns:a16="http://schemas.microsoft.com/office/drawing/2014/main" id="{BDC8164B-5FC0-4CBD-B7AE-0CB8780FF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4" name="Freeform 6">
              <a:extLst>
                <a:ext uri="{FF2B5EF4-FFF2-40B4-BE49-F238E27FC236}">
                  <a16:creationId xmlns:a16="http://schemas.microsoft.com/office/drawing/2014/main" id="{DF21B6AB-8AF5-4823-92E3-F33B9EAEF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0243" name="Marcador de contenido 2">
            <a:extLst>
              <a:ext uri="{FF2B5EF4-FFF2-40B4-BE49-F238E27FC236}">
                <a16:creationId xmlns:a16="http://schemas.microsoft.com/office/drawing/2014/main" id="{2087AA34-1B67-713F-A39D-14B38727A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187" y="619125"/>
            <a:ext cx="4881740" cy="5619750"/>
          </a:xfrm>
        </p:spPr>
        <p:txBody>
          <a:bodyPr anchor="ctr">
            <a:normAutofit/>
          </a:bodyPr>
          <a:lstStyle/>
          <a:p>
            <a:endParaRPr lang="es-MX" sz="1700" dirty="0">
              <a:solidFill>
                <a:schemeClr val="tx1">
                  <a:alpha val="6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s-MX" sz="170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(c) procedimiento probatorio que conecta los medios de prueba con el resultado probatorio, es decir </a:t>
            </a:r>
            <a:r>
              <a:rPr lang="es-MX" sz="1700" b="1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razonamiento </a:t>
            </a:r>
            <a:r>
              <a:rPr lang="es-MX" sz="170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mediante el cual, a partir de los medios de prueba, se conocen los hechos relevantes para la decisión o verifican enunciados asertivos sobre esos hechos</a:t>
            </a:r>
          </a:p>
          <a:p>
            <a:endParaRPr lang="es-ES" altLang="es-ES" sz="1700" dirty="0">
              <a:solidFill>
                <a:schemeClr val="tx1">
                  <a:alpha val="60000"/>
                </a:schemeClr>
              </a:solidFill>
            </a:endParaRPr>
          </a:p>
          <a:p>
            <a:r>
              <a:rPr lang="es-ES" sz="1700" dirty="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GASCON ABELLAN, Marina. </a:t>
            </a:r>
            <a:endParaRPr lang="es-ES" altLang="es-ES" sz="1700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38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7" name="Rectangle 2048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489" name="Rectangle 2048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1" name="Rectangle 2049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3" name="Rectangle 2049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5" name="Rectangle 2049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97" name="Freeform: Shape 2049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499" name="Rectangle 2049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ítulo 1">
            <a:extLst>
              <a:ext uri="{FF2B5EF4-FFF2-40B4-BE49-F238E27FC236}">
                <a16:creationId xmlns:a16="http://schemas.microsoft.com/office/drawing/2014/main" id="{25466C22-D3BB-2EFD-B427-FAC1E251E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s-ES" altLang="es-ES" sz="3500" dirty="0">
                <a:solidFill>
                  <a:srgbClr val="FFFFFF"/>
                </a:solidFill>
              </a:rPr>
              <a:t>Nuestra posición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7B0BBD-7557-BF88-E290-04C289A73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algn="just">
              <a:defRPr/>
            </a:pPr>
            <a:r>
              <a:rPr lang="es-ES" sz="2500" b="1" dirty="0"/>
              <a:t>La prueba se refiere a los medios de prueba fijados por el derecho probatorio</a:t>
            </a:r>
          </a:p>
          <a:p>
            <a:pPr algn="just">
              <a:defRPr/>
            </a:pPr>
            <a:endParaRPr lang="es-ES" sz="2500" b="1" dirty="0"/>
          </a:p>
          <a:p>
            <a:pPr algn="just">
              <a:defRPr/>
            </a:pPr>
            <a:r>
              <a:rPr lang="es-ES" sz="2500" b="1" dirty="0"/>
              <a:t>La prueba como método epistémico de demostración de enunciados para la obtención de conocimiento.</a:t>
            </a:r>
          </a:p>
          <a:p>
            <a:pPr algn="just">
              <a:defRPr/>
            </a:pPr>
            <a:endParaRPr lang="es-ES" sz="2500" b="1" dirty="0"/>
          </a:p>
          <a:p>
            <a:pPr algn="just">
              <a:defRPr/>
            </a:pPr>
            <a:r>
              <a:rPr lang="es-ES" sz="2500" b="1" dirty="0"/>
              <a:t>La prueba como resultado de la valoración de los enunciados verificados para la adopción de la decisión judicial.</a:t>
            </a:r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383747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Título 1">
            <a:extLst>
              <a:ext uri="{FF2B5EF4-FFF2-40B4-BE49-F238E27FC236}">
                <a16:creationId xmlns:a16="http://schemas.microsoft.com/office/drawing/2014/main" id="{ABA8C916-B52D-E880-AE46-82B02176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s-ES" altLang="es-ES" dirty="0">
                <a:solidFill>
                  <a:srgbClr val="FFFFFF"/>
                </a:solidFill>
              </a:rPr>
              <a:t>Objetivo de la prueba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3" name="Marcador de contenido 2">
            <a:extLst>
              <a:ext uri="{FF2B5EF4-FFF2-40B4-BE49-F238E27FC236}">
                <a16:creationId xmlns:a16="http://schemas.microsoft.com/office/drawing/2014/main" id="{2087AA34-1B67-713F-A39D-14B38727A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s-E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 objetivo de la prueba al interior del proceso judicial es traer conocimiento al juez, con miras a disminuir la incertidumbre asociada al proceso de toma de decisiones</a:t>
            </a:r>
          </a:p>
          <a:p>
            <a:endParaRPr lang="es-ES" altLang="es-ES" sz="1800" i="1" dirty="0">
              <a:latin typeface="Arial" panose="020B0604020202020204" pitchFamily="34" charset="0"/>
            </a:endParaRPr>
          </a:p>
          <a:p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VARGAS VELEZ, Ori­ón. El razonamiento inductivo en la valoración de la prueba judicial Ediciones Universidad de Salamanca, Salamanca, 2019, p. 27</a:t>
            </a:r>
            <a:endParaRPr lang="es-ES" altLang="es-ES" i="1" dirty="0"/>
          </a:p>
          <a:p>
            <a:endParaRPr lang="es-ES" altLang="es-ES" dirty="0"/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858859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8" name="Rectangle 1536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0" name="Rectangle 1536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2" name="Rectangle 1537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4" name="Rectangle 1537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76" name="Rectangle 1537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8" name="Oval 1537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2" name="1 Título">
            <a:extLst>
              <a:ext uri="{FF2B5EF4-FFF2-40B4-BE49-F238E27FC236}">
                <a16:creationId xmlns:a16="http://schemas.microsoft.com/office/drawing/2014/main" id="{93887D56-482E-D585-2104-FD64231B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S" altLang="es-ES" sz="3500" b="1">
                <a:solidFill>
                  <a:srgbClr val="FFFFFF"/>
                </a:solidFill>
              </a:rPr>
              <a:t>Finalidad de la prueba </a:t>
            </a:r>
            <a:endParaRPr lang="es-PE" altLang="es-ES" sz="3500">
              <a:solidFill>
                <a:srgbClr val="FFFFFF"/>
              </a:solidFill>
            </a:endParaRPr>
          </a:p>
        </p:txBody>
      </p:sp>
      <p:sp>
        <p:nvSpPr>
          <p:cNvPr id="15363" name="2 Marcador de contenido">
            <a:extLst>
              <a:ext uri="{FF2B5EF4-FFF2-40B4-BE49-F238E27FC236}">
                <a16:creationId xmlns:a16="http://schemas.microsoft.com/office/drawing/2014/main" id="{D470F87B-0F52-5ED0-B2F6-376C6ADFB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r>
              <a:rPr lang="es-ES" altLang="es-ES" sz="1700"/>
              <a:t>Es el suministro de información para que el juez posteriormente haga la respectiva valoración de tal forma que le dará un peso probatorio a unas y descartará a otras y acercándose a la verdad podrá inclinar la balanza de la justicia para un lado o para otro. </a:t>
            </a:r>
          </a:p>
          <a:p>
            <a:r>
              <a:rPr lang="es-ES" altLang="es-ES" sz="1700"/>
              <a:t>(Carnelutti)</a:t>
            </a:r>
          </a:p>
          <a:p>
            <a:endParaRPr lang="es-ES" altLang="es-ES" sz="1700" dirty="0"/>
          </a:p>
          <a:p>
            <a:endParaRPr lang="es-PE" altLang="es-ES" sz="1700" dirty="0"/>
          </a:p>
        </p:txBody>
      </p:sp>
    </p:spTree>
    <p:extLst>
      <p:ext uri="{BB962C8B-B14F-4D97-AF65-F5344CB8AC3E}">
        <p14:creationId xmlns:p14="http://schemas.microsoft.com/office/powerpoint/2010/main" val="3441458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8" name="1 Título">
            <a:extLst>
              <a:ext uri="{FF2B5EF4-FFF2-40B4-BE49-F238E27FC236}">
                <a16:creationId xmlns:a16="http://schemas.microsoft.com/office/drawing/2014/main" id="{BDC06093-2D89-9A0A-289A-D8EA7FEED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s-PE" altLang="es-ES" sz="5200">
                <a:solidFill>
                  <a:schemeClr val="bg1"/>
                </a:solidFill>
              </a:rPr>
              <a:t>Objeto de la Prueba</a:t>
            </a:r>
          </a:p>
        </p:txBody>
      </p:sp>
      <p:graphicFrame>
        <p:nvGraphicFramePr>
          <p:cNvPr id="14341" name="2 Marcador de contenido">
            <a:extLst>
              <a:ext uri="{FF2B5EF4-FFF2-40B4-BE49-F238E27FC236}">
                <a16:creationId xmlns:a16="http://schemas.microsoft.com/office/drawing/2014/main" id="{AE3AAEC3-089D-E627-AD3A-18ABE1CE2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955141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6" name="Título 1">
            <a:extLst>
              <a:ext uri="{FF2B5EF4-FFF2-40B4-BE49-F238E27FC236}">
                <a16:creationId xmlns:a16="http://schemas.microsoft.com/office/drawing/2014/main" id="{7485321D-4204-A695-B25E-EBB0E5DA8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s-ES" altLang="es-ES" sz="5200" b="1">
                <a:solidFill>
                  <a:schemeClr val="bg1"/>
                </a:solidFill>
              </a:rPr>
              <a:t>Finalidad de la prueba </a:t>
            </a:r>
            <a:endParaRPr lang="es-ES" altLang="es-ES" sz="5200">
              <a:solidFill>
                <a:schemeClr val="bg1"/>
              </a:solidFill>
            </a:endParaRPr>
          </a:p>
        </p:txBody>
      </p:sp>
      <p:graphicFrame>
        <p:nvGraphicFramePr>
          <p:cNvPr id="16389" name="Marcador de contenido 2">
            <a:extLst>
              <a:ext uri="{FF2B5EF4-FFF2-40B4-BE49-F238E27FC236}">
                <a16:creationId xmlns:a16="http://schemas.microsoft.com/office/drawing/2014/main" id="{327EA3EE-9DF9-4BAA-FF49-B87CE261E8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184580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41" name="Rectangle 1844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3" name="Rectangle 1844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5" name="Rectangle 1844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7" name="Rectangle 1844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34" name="Título 1">
            <a:extLst>
              <a:ext uri="{FF2B5EF4-FFF2-40B4-BE49-F238E27FC236}">
                <a16:creationId xmlns:a16="http://schemas.microsoft.com/office/drawing/2014/main" id="{E89F3E54-E0AE-48E9-F6E1-F3F1CF33F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s-PE" altLang="es-ES" sz="3500">
                <a:solidFill>
                  <a:srgbClr val="FFFFFF"/>
                </a:solidFill>
              </a:rPr>
              <a:t>Evolución de la prueba</a:t>
            </a:r>
            <a:r>
              <a:rPr lang="en-US" altLang="es-ES" sz="3500">
                <a:solidFill>
                  <a:srgbClr val="FFFFFF"/>
                </a:solidFill>
              </a:rPr>
              <a:t>.</a:t>
            </a:r>
            <a:endParaRPr lang="es-ES" altLang="es-ES" sz="3500">
              <a:solidFill>
                <a:srgbClr val="FFFFFF"/>
              </a:solidFill>
            </a:endParaRPr>
          </a:p>
        </p:txBody>
      </p:sp>
      <p:graphicFrame>
        <p:nvGraphicFramePr>
          <p:cNvPr id="18436" name="Marcador de contenido 2">
            <a:extLst>
              <a:ext uri="{FF2B5EF4-FFF2-40B4-BE49-F238E27FC236}">
                <a16:creationId xmlns:a16="http://schemas.microsoft.com/office/drawing/2014/main" id="{9EA80A81-75B7-2BBF-D822-CFFA921F9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957563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370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09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510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1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83A861C-FDCE-3992-7B43-B11339B8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>
                <a:solidFill>
                  <a:srgbClr val="FFFFFF"/>
                </a:solidFill>
              </a:rPr>
              <a:t>La verdad y las partes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6CD3164-79CF-E7F7-3681-6B5D70A87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s-ES" altLang="es-ES" dirty="0"/>
              <a:t>La lucha entre los abogados y la verdad es antigua como la que existe entre el diablo y el agua bendita (…) en todo proceso hay dos abogados, uno que dice blanco y otro que dice negro , la verdad no la pueden decir los dos, si sostienen tesis contrarias; por tanto uno de los dos sostiene una falsedad. 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s-ES" altLang="es-ES" dirty="0"/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s-ES" altLang="es-ES" dirty="0"/>
              <a:t>(Elogio de los Jueces escrito por un abogado, por Calamandrei Piero, Ejea, Buenos Aires, 1980, 123)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E45FF55-BF79-348D-602C-C4F87F77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 sz="3500">
                <a:solidFill>
                  <a:srgbClr val="FFFFFF"/>
                </a:solidFill>
              </a:rPr>
              <a:t>El abogado y la verdad</a:t>
            </a:r>
          </a:p>
        </p:txBody>
      </p:sp>
      <p:sp>
        <p:nvSpPr>
          <p:cNvPr id="80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EA79EB1-6AC4-29DE-D6C0-E1DF0F0FA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anchor="ctr">
            <a:normAutofit fontScale="92500"/>
          </a:bodyPr>
          <a:lstStyle/>
          <a:p>
            <a:pPr eaLnBrk="1" hangingPunct="1"/>
            <a:r>
              <a:rPr lang="es-ES" altLang="es-ES" dirty="0">
                <a:solidFill>
                  <a:srgbClr val="FEFFFF"/>
                </a:solidFill>
              </a:rPr>
              <a:t>El abogado actúa sobre la realidad  como el historiador que recoge los hechos según el criterio de selección que se ha prestablecido y prescinde de aquellos  que, a la luz de tal criterio, le parecen desprovistos de interés. </a:t>
            </a:r>
          </a:p>
          <a:p>
            <a:pPr eaLnBrk="1" hangingPunct="1"/>
            <a:endParaRPr lang="es-ES" altLang="es-ES" dirty="0">
              <a:solidFill>
                <a:srgbClr val="FEFFFF"/>
              </a:solidFill>
            </a:endParaRPr>
          </a:p>
          <a:p>
            <a:pPr eaLnBrk="1" hangingPunct="1"/>
            <a:r>
              <a:rPr lang="es-ES" altLang="es-ES" dirty="0">
                <a:solidFill>
                  <a:srgbClr val="FEFFFF"/>
                </a:solidFill>
              </a:rPr>
              <a:t>También el abogado, como el historiador, traicionaría su oficio si alterase la verdad relatando hechos inventados; no lo traiciona en cambio si se limita a recoger y a coordinar, de la cruda realidad, solo aquellos aspectos que favorecen su tesis. (Calamandrei Piero, Óp., cit, p, 130 )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4" name="Rectangle 24583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6" name="Rectangle 24585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8" name="Rectangle 24587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0" name="Rectangle 24589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92" name="Rectangle 24591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4" name="Oval 24593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01975A2-5F09-BD96-17E1-7F2F1D4C8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es-PE" altLang="es-ES" sz="3500">
                <a:solidFill>
                  <a:srgbClr val="FFFFFF"/>
                </a:solidFill>
              </a:rPr>
              <a:t>Aristóteles y la verdad</a:t>
            </a:r>
            <a:endParaRPr lang="es-ES" altLang="es-ES" sz="3500">
              <a:solidFill>
                <a:srgbClr val="FFFFFF"/>
              </a:solidFill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7A12C77-D8A7-53E8-4638-40AE430E1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r>
              <a:rPr lang="es-PE" altLang="es-ES" sz="1700"/>
              <a:t>"Decir </a:t>
            </a:r>
            <a:r>
              <a:rPr lang="es-PE" altLang="es-ES" sz="1700" b="1"/>
              <a:t>de lo que es que no es</a:t>
            </a:r>
            <a:r>
              <a:rPr lang="es-PE" altLang="es-ES" sz="1700"/>
              <a:t>, o </a:t>
            </a:r>
            <a:r>
              <a:rPr lang="es-PE" altLang="es-ES" sz="1700" b="1"/>
              <a:t>de lo que no es que es</a:t>
            </a:r>
            <a:r>
              <a:rPr lang="es-PE" altLang="es-ES" sz="1700"/>
              <a:t>, </a:t>
            </a:r>
            <a:r>
              <a:rPr lang="es-PE" altLang="es-ES" sz="1700" b="1"/>
              <a:t>es </a:t>
            </a:r>
            <a:r>
              <a:rPr lang="es-PE" altLang="es-ES" sz="1700"/>
              <a:t>lo </a:t>
            </a:r>
            <a:r>
              <a:rPr lang="es-PE" altLang="es-ES" sz="1700" b="1"/>
              <a:t>falso</a:t>
            </a:r>
            <a:r>
              <a:rPr lang="es-PE" altLang="es-ES" sz="1700"/>
              <a:t>; decir </a:t>
            </a:r>
            <a:r>
              <a:rPr lang="es-PE" altLang="es-ES" sz="1700" b="1"/>
              <a:t>de lo que es que es</a:t>
            </a:r>
            <a:r>
              <a:rPr lang="es-PE" altLang="es-ES" sz="1700"/>
              <a:t>, y </a:t>
            </a:r>
            <a:r>
              <a:rPr lang="es-PE" altLang="es-ES" sz="1700" b="1"/>
              <a:t>de lo que no es que no es</a:t>
            </a:r>
            <a:r>
              <a:rPr lang="es-PE" altLang="es-ES" sz="1700"/>
              <a:t>, es lo verdadero“  Obra la  Metafísica. (Citado por Ferrater Mora. Diccionario Filosófico)</a:t>
            </a:r>
          </a:p>
          <a:p>
            <a:endParaRPr lang="es-PE" altLang="es-ES" sz="1700"/>
          </a:p>
          <a:p>
            <a:endParaRPr lang="es-PE" altLang="es-ES" sz="1700"/>
          </a:p>
        </p:txBody>
      </p:sp>
    </p:spTree>
    <p:extLst>
      <p:ext uri="{BB962C8B-B14F-4D97-AF65-F5344CB8AC3E}">
        <p14:creationId xmlns:p14="http://schemas.microsoft.com/office/powerpoint/2010/main" val="3507235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1BC796D-4725-AE0F-976C-A3AE4081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sz="3500">
                <a:solidFill>
                  <a:srgbClr val="FFFFFF"/>
                </a:solidFill>
              </a:rPr>
              <a:t>Verdad enunciado y la cosa</a:t>
            </a:r>
            <a:endParaRPr lang="es-ES" altLang="es-ES" sz="3500">
              <a:solidFill>
                <a:srgbClr val="FFFFFF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1ED7123-4E43-D2AB-A936-6537C5019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 lnSpcReduction="10000"/>
          </a:bodyPr>
          <a:lstStyle/>
          <a:p>
            <a:r>
              <a:rPr lang="es-PE" altLang="es-ES" sz="2400" dirty="0"/>
              <a:t>Aristóteles expresó por vez primera lo que luego se llamará "concepción lógica" de la verdad.</a:t>
            </a:r>
          </a:p>
          <a:p>
            <a:r>
              <a:rPr lang="es-PE" altLang="es-ES" sz="2400" dirty="0"/>
              <a:t> Para Aristóteles, lo verdadero es decir lo que es cuando es y lo que no es cuando no es; por tanto, </a:t>
            </a:r>
            <a:r>
              <a:rPr lang="es-PE" altLang="es-ES" sz="2400" b="1" dirty="0"/>
              <a:t>no hay verdad sin enunciado</a:t>
            </a:r>
            <a:r>
              <a:rPr lang="es-PE" altLang="es-ES" sz="2400" dirty="0"/>
              <a:t>. </a:t>
            </a:r>
          </a:p>
          <a:p>
            <a:endParaRPr lang="es-PE" altLang="es-ES" sz="2400" dirty="0"/>
          </a:p>
          <a:p>
            <a:r>
              <a:rPr lang="es-PE" altLang="es-ES" sz="2400" dirty="0"/>
              <a:t>Ello no significa, ciertamente, que el enunciado como tal sea suficiente. En rigor, no hay "enunciado como tal", pues un enunciado lo es siempre de algo. (Ferrater Mora, Óp.. Cit.)</a:t>
            </a:r>
            <a:endParaRPr lang="es-ES" altLang="es-E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26" name="Rectangle 2">
            <a:extLst>
              <a:ext uri="{FF2B5EF4-FFF2-40B4-BE49-F238E27FC236}">
                <a16:creationId xmlns:a16="http://schemas.microsoft.com/office/drawing/2014/main" id="{5C4D3A25-6C09-C746-87C2-C21F029B2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>
                <a:solidFill>
                  <a:srgbClr val="FFFFFF"/>
                </a:solidFill>
              </a:rPr>
              <a:t>Verdad enunciado y la cosa</a:t>
            </a:r>
            <a:endParaRPr lang="es-ES" altLang="es-ES">
              <a:solidFill>
                <a:srgbClr val="FFFFF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8771482-842A-EF40-6E33-6B4209FF6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r>
              <a:rPr lang="es-PE" altLang="es-ES" b="1"/>
              <a:t>Para que un enunciado sea verdadero </a:t>
            </a:r>
            <a:r>
              <a:rPr lang="es-PE" altLang="es-ES"/>
              <a:t>es menester que haya algo de lo cual se afirme que es verdad (o que no haya algo de lo cual se afirme que no es verdad ) : </a:t>
            </a:r>
            <a:r>
              <a:rPr lang="es-PE" altLang="es-ES" b="1"/>
              <a:t>sin la "cosa", pues, no hay verdad</a:t>
            </a:r>
            <a:r>
              <a:rPr lang="es-PE" altLang="es-ES"/>
              <a:t>, pero tampoco la </a:t>
            </a:r>
            <a:r>
              <a:rPr lang="es-PE" altLang="es-ES" b="1"/>
              <a:t>hay sólo con la "cosa". </a:t>
            </a:r>
            <a:endParaRPr lang="es-ES" alt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7447F3B-4C8E-8490-5B63-5EAAA940C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sz="3500">
                <a:solidFill>
                  <a:srgbClr val="FFFFFF"/>
                </a:solidFill>
              </a:rPr>
              <a:t>Verdad enunciado y la cosa</a:t>
            </a:r>
            <a:endParaRPr lang="es-ES" altLang="es-ES" sz="3500">
              <a:solidFill>
                <a:srgbClr val="FFFFFF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A78D326-40CA-1112-1CB3-64626F428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PE" altLang="es-ES" dirty="0"/>
              <a:t>Esta relación del enunciado con la cosa enunciada ha sido llamada luego </a:t>
            </a:r>
            <a:r>
              <a:rPr lang="es-PE" altLang="es-ES" b="1" dirty="0"/>
              <a:t>"correspondencia", "adecuación", "conveniencia</a:t>
            </a:r>
            <a:r>
              <a:rPr lang="es-PE" altLang="es-ES" dirty="0"/>
              <a:t>"; la verdad es verdad del enunciado en cuanto corresponde con algo que se adecúa al enunciado y conviene con él.</a:t>
            </a:r>
            <a:endParaRPr lang="es-ES" alt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086E0C9-2462-2E1B-EDC8-8C8663B92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>
                <a:solidFill>
                  <a:srgbClr val="FFFFFF"/>
                </a:solidFill>
              </a:rPr>
              <a:t>La verdad</a:t>
            </a:r>
            <a:endParaRPr lang="es-ES" altLang="es-ES">
              <a:solidFill>
                <a:srgbClr val="FFFFFF"/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D1C07B4-5BC8-1603-1429-A8D3CF2D1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ES" altLang="es-ES" dirty="0"/>
              <a:t>Es la concordancia entre un hecho real y la idea que de </a:t>
            </a:r>
            <a:r>
              <a:rPr lang="es-PE" altLang="es-ES" dirty="0"/>
              <a:t>é</a:t>
            </a:r>
            <a:r>
              <a:rPr lang="es-ES" altLang="es-ES" dirty="0"/>
              <a:t>l se forma el entendimiento. </a:t>
            </a:r>
          </a:p>
          <a:p>
            <a:pPr eaLnBrk="1" hangingPunct="1"/>
            <a:endParaRPr lang="es-ES" altLang="es-ES" dirty="0"/>
          </a:p>
          <a:p>
            <a:pPr eaLnBrk="1" hangingPunct="1"/>
            <a:r>
              <a:rPr lang="es-ES" altLang="es-ES" dirty="0"/>
              <a:t>(Karl Mittermaier, Prueba en materia Criminal. Edit. Jur. Univ. Vol 3. México, 2008, p, 32)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D81BE4A-6905-549E-329E-B40440D9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sz="3500">
                <a:solidFill>
                  <a:srgbClr val="FFFFFF"/>
                </a:solidFill>
              </a:rPr>
              <a:t>Hechos y enunciados</a:t>
            </a:r>
            <a:endParaRPr lang="es-ES" altLang="es-ES" sz="3500">
              <a:solidFill>
                <a:srgbClr val="FFFFFF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549091F-FCD2-5E33-3A65-D68A5B589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ES" altLang="es-ES" dirty="0"/>
              <a:t>Los hechos, lo que sucedió son formalizados mediante enunciados denominados facticos que los describen, y afirman o niegan su existencia. </a:t>
            </a:r>
          </a:p>
          <a:p>
            <a:pPr eaLnBrk="1" hangingPunct="1"/>
            <a:endParaRPr lang="es-ES" altLang="es-ES" dirty="0"/>
          </a:p>
          <a:p>
            <a:pPr eaLnBrk="1" hangingPunct="1"/>
            <a:r>
              <a:rPr lang="es-ES" altLang="es-ES" dirty="0"/>
              <a:t>Un hecho debe ser probado como verdadero o falso y luego ser evaluado para poder decir que existe como un hecho cargado de valor.</a:t>
            </a:r>
            <a:r>
              <a:rPr lang="es-PE" altLang="es-ES" dirty="0"/>
              <a:t> </a:t>
            </a:r>
          </a:p>
          <a:p>
            <a:pPr eaLnBrk="1" hangingPunct="1"/>
            <a:r>
              <a:rPr lang="es-PE" altLang="es-ES" dirty="0"/>
              <a:t>(TARUFFO, Michelle. La Prueba-. Marcial Pons. Madrid. 2008, p, 19)</a:t>
            </a:r>
          </a:p>
          <a:p>
            <a:pPr eaLnBrk="1" hangingPunct="1"/>
            <a:endParaRPr lang="es-ES" alt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B613A4E-016E-F30C-19DA-37607E6A0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>
                <a:solidFill>
                  <a:srgbClr val="FFFFFF"/>
                </a:solidFill>
              </a:rPr>
              <a:t>Hechos y enunciados. Objeto de prueba</a:t>
            </a:r>
            <a:endParaRPr lang="es-ES" altLang="es-ES">
              <a:solidFill>
                <a:srgbClr val="FFFFFF"/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485DA11-AB21-4C36-AFAE-99CC64712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r>
              <a:rPr lang="es-ES" altLang="es-ES" dirty="0"/>
              <a:t>En el proceso no se incorporan los hechos en su realidad material o empírica porque en general estos </a:t>
            </a:r>
            <a:r>
              <a:rPr lang="es-ES" altLang="es-ES" b="1" dirty="0"/>
              <a:t>ya ocurrieron </a:t>
            </a:r>
            <a:r>
              <a:rPr lang="es-ES" altLang="es-ES" dirty="0"/>
              <a:t>y por tanto pertenecen al pasado. </a:t>
            </a:r>
          </a:p>
          <a:p>
            <a:endParaRPr lang="es-ES" altLang="es-ES" dirty="0"/>
          </a:p>
          <a:p>
            <a:r>
              <a:rPr lang="es-ES" altLang="es-ES" dirty="0"/>
              <a:t>En materia de prueba los hechos, se toman en consideración de una forma especial: en forma de enunciados acerca de lo acontecido fácticamente llegando a la conclusión que lo que se demuestra en proceso judicial es la </a:t>
            </a:r>
            <a:r>
              <a:rPr lang="es-ES" altLang="es-ES" b="1" dirty="0"/>
              <a:t>verdad y falsedad</a:t>
            </a:r>
            <a:r>
              <a:rPr lang="es-ES" altLang="es-ES" dirty="0"/>
              <a:t>.</a:t>
            </a:r>
            <a:r>
              <a:rPr lang="es-PE" altLang="es-ES" dirty="0"/>
              <a:t> </a:t>
            </a:r>
            <a:r>
              <a:rPr lang="es-ES" altLang="es-ES" dirty="0"/>
              <a:t> </a:t>
            </a:r>
          </a:p>
          <a:p>
            <a:endParaRPr lang="es-ES" altLang="es-ES" dirty="0"/>
          </a:p>
          <a:p>
            <a:r>
              <a:rPr lang="es-ES" altLang="es-ES" dirty="0"/>
              <a:t>( </a:t>
            </a:r>
            <a:r>
              <a:rPr lang="es-PE" altLang="es-ES" dirty="0"/>
              <a:t>TARUFFO, Michelle. Óp.. Cit, p, 19)</a:t>
            </a:r>
          </a:p>
          <a:p>
            <a:pPr eaLnBrk="1" hangingPunct="1"/>
            <a:endParaRPr lang="es-ES" alt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8446A74-BED7-0491-4F94-0D78A89CA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sz="3500" dirty="0">
                <a:solidFill>
                  <a:srgbClr val="FFFFFF"/>
                </a:solidFill>
              </a:rPr>
              <a:t>Construcción de enunciados fácticos</a:t>
            </a:r>
            <a:endParaRPr lang="es-ES" altLang="es-ES" sz="3500" dirty="0">
              <a:solidFill>
                <a:srgbClr val="FFFFFF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953ECBB-2B43-4078-75B4-6ED462B5C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ES" altLang="es-ES" dirty="0"/>
              <a:t>Los enunciados no están dados a priori ni son determinados objetivamente por nadie: los enunciados fácticos son constructos lingüísticos definidos por las partes y el juez. </a:t>
            </a:r>
          </a:p>
          <a:p>
            <a:pPr eaLnBrk="1" hangingPunct="1"/>
            <a:endParaRPr lang="es-ES" altLang="es-ES" dirty="0"/>
          </a:p>
          <a:p>
            <a:pPr eaLnBrk="1" hangingPunct="1"/>
            <a:r>
              <a:rPr lang="es-ES" altLang="es-ES" dirty="0"/>
              <a:t>Sus autores los constituyen sobre la base de diversos criterios, como reglas del lenguaje, factores institucionales, categorías del pensamiento, normas sociales y morales, disposiciones jurídicas. </a:t>
            </a:r>
          </a:p>
          <a:p>
            <a:pPr eaLnBrk="1" hangingPunct="1"/>
            <a:endParaRPr lang="es-ES" altLang="es-ES" dirty="0"/>
          </a:p>
          <a:p>
            <a:pPr eaLnBrk="1" hangingPunct="1"/>
            <a:r>
              <a:rPr lang="es-ES" altLang="es-ES" dirty="0"/>
              <a:t>( </a:t>
            </a:r>
            <a:r>
              <a:rPr lang="es-PE" altLang="es-ES" dirty="0"/>
              <a:t>TARUFFO, Michelle. Óp.. Cit, p, 19)</a:t>
            </a:r>
            <a:endParaRPr lang="es-ES" altLang="es-ES" dirty="0"/>
          </a:p>
          <a:p>
            <a:pPr eaLnBrk="1" hangingPunct="1"/>
            <a:endParaRPr lang="es-ES" altLang="es-E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64" name="Rectangle 1946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6" name="Rectangle 1946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8" name="Rectangle 1946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0" name="Rectangle 1946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2" name="Rectangle 1947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Título 1">
            <a:extLst>
              <a:ext uri="{FF2B5EF4-FFF2-40B4-BE49-F238E27FC236}">
                <a16:creationId xmlns:a16="http://schemas.microsoft.com/office/drawing/2014/main" id="{E0A544F5-0452-0262-F729-9CBF56811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S" altLang="es-ES" sz="3500" dirty="0">
                <a:solidFill>
                  <a:srgbClr val="FFFFFF"/>
                </a:solidFill>
              </a:rPr>
              <a:t>Evolución de la prueba</a:t>
            </a:r>
          </a:p>
        </p:txBody>
      </p:sp>
      <p:sp>
        <p:nvSpPr>
          <p:cNvPr id="19459" name="Marcador de contenido 2">
            <a:extLst>
              <a:ext uri="{FF2B5EF4-FFF2-40B4-BE49-F238E27FC236}">
                <a16:creationId xmlns:a16="http://schemas.microsoft.com/office/drawing/2014/main" id="{5E55A10E-A963-735A-61AD-99385862B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37930"/>
            <a:ext cx="7293023" cy="3683358"/>
          </a:xfrm>
        </p:spPr>
        <p:txBody>
          <a:bodyPr anchor="ctr">
            <a:normAutofit/>
          </a:bodyPr>
          <a:lstStyle/>
          <a:p>
            <a:r>
              <a:rPr lang="es-ES" altLang="es-ES" sz="1700" dirty="0"/>
              <a:t>Un primer momento se ponía a cargo de la divinidad el señalamiento del culpable y los tribunales se limitaban a practicar los actos para que esa verdad se manifestara, el Juicio de Dios, ordalías</a:t>
            </a:r>
          </a:p>
          <a:p>
            <a:endParaRPr lang="es-ES" altLang="es-ES" sz="1700" dirty="0"/>
          </a:p>
          <a:p>
            <a:r>
              <a:rPr lang="es-ES" altLang="es-ES" sz="1700" dirty="0"/>
              <a:t>En el segundo se impuso la obligación a los jueces a formarse por sí mismos del convencimiento de la culpabilidad del acusado mediante la utilización de su capacidad intelectual. Aquí aparece la prueba</a:t>
            </a:r>
          </a:p>
          <a:p>
            <a:pPr marL="0" indent="0">
              <a:buNone/>
            </a:pPr>
            <a:endParaRPr lang="es-ES" altLang="es-ES" sz="1700" dirty="0"/>
          </a:p>
          <a:p>
            <a:r>
              <a:rPr lang="es-ES" altLang="es-ES" sz="1700" b="1" dirty="0"/>
              <a:t>CAFFERATA </a:t>
            </a:r>
            <a:r>
              <a:rPr lang="es-ES" altLang="es-ES" sz="1700" dirty="0"/>
              <a:t>Nores</a:t>
            </a:r>
          </a:p>
          <a:p>
            <a:endParaRPr lang="es-ES" altLang="es-ES" sz="1700" dirty="0"/>
          </a:p>
        </p:txBody>
      </p:sp>
    </p:spTree>
    <p:extLst>
      <p:ext uri="{BB962C8B-B14F-4D97-AF65-F5344CB8AC3E}">
        <p14:creationId xmlns:p14="http://schemas.microsoft.com/office/powerpoint/2010/main" val="1270670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7" name="Rectangle 2355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569" name="Rectangle 2356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71" name="Rectangle 2356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6" name="Rectangle 2356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8" name="Rectangle 2356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70" name="Freeform: Shape 2356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572" name="Rectangle 2357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DE0584C-B836-8180-F134-7CE9D20E0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es-ES" altLang="es-ES" sz="3500">
                <a:solidFill>
                  <a:srgbClr val="FFFFFF"/>
                </a:solidFill>
              </a:rPr>
              <a:t>Las cuestiones de hecho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0A9402D-C833-ECF9-384B-EB7CFC8E2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PE" altLang="es-ES" sz="1700"/>
              <a:t>Ex facto oritur ius (del hecho surge el derecho) es un viejo aforismo, cauto y honesto, que supone que quien desea juzgar bien, determinar, ante todo, con fidelidad minuciosa los hechos discutidos. </a:t>
            </a:r>
          </a:p>
          <a:p>
            <a:pPr eaLnBrk="1" hangingPunct="1"/>
            <a:endParaRPr lang="es-PE" altLang="es-ES" sz="1700"/>
          </a:p>
          <a:p>
            <a:pPr eaLnBrk="1" hangingPunct="1"/>
            <a:r>
              <a:rPr lang="es-PE" altLang="es-ES" sz="1700"/>
              <a:t>Ciertos abogados los entienden al revés: una vez que ha escogido una brillante teoría jurídica que se presta a virtuosismo de fácil ingenio, ajustan a ella exactamente los hechos, siguiendo las exigencias de la teoría; y así ex iure oritur factum (del derecho surge el hecho).</a:t>
            </a:r>
          </a:p>
          <a:p>
            <a:pPr marL="0" indent="0" eaLnBrk="1" hangingPunct="1">
              <a:buNone/>
            </a:pPr>
            <a:endParaRPr lang="es-PE" altLang="es-ES" sz="1700"/>
          </a:p>
          <a:p>
            <a:pPr marL="0" indent="0" eaLnBrk="1" hangingPunct="1">
              <a:buNone/>
            </a:pPr>
            <a:r>
              <a:rPr lang="es-PE" altLang="es-ES" sz="1700"/>
              <a:t> </a:t>
            </a:r>
            <a:r>
              <a:rPr lang="es-ES" altLang="es-ES" sz="1700"/>
              <a:t>(Calamandrei Piero, Óp., cit, p, 167 )</a:t>
            </a:r>
            <a:r>
              <a:rPr lang="es-PE" altLang="es-ES" sz="17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37553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76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770" name="Rectangle 2">
            <a:extLst>
              <a:ext uri="{FF2B5EF4-FFF2-40B4-BE49-F238E27FC236}">
                <a16:creationId xmlns:a16="http://schemas.microsoft.com/office/drawing/2014/main" id="{D8B91A62-544D-F4BE-3EC1-FCF1426F6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249" y="759805"/>
            <a:ext cx="75001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sz="3500" dirty="0">
                <a:solidFill>
                  <a:srgbClr val="FFFFFF"/>
                </a:solidFill>
              </a:rPr>
              <a:t>Prueba de los enunciados</a:t>
            </a:r>
            <a:endParaRPr lang="es-ES" altLang="es-ES" sz="3500" dirty="0">
              <a:solidFill>
                <a:srgbClr val="FFFFFF"/>
              </a:solidFill>
            </a:endParaRPr>
          </a:p>
        </p:txBody>
      </p:sp>
      <p:graphicFrame>
        <p:nvGraphicFramePr>
          <p:cNvPr id="32773" name="Rectangle 3">
            <a:extLst>
              <a:ext uri="{FF2B5EF4-FFF2-40B4-BE49-F238E27FC236}">
                <a16:creationId xmlns:a16="http://schemas.microsoft.com/office/drawing/2014/main" id="{F2D0567B-533F-1DF0-BEA4-B5D2F9312E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162670"/>
              </p:ext>
            </p:extLst>
          </p:nvPr>
        </p:nvGraphicFramePr>
        <p:xfrm>
          <a:off x="1066869" y="2499837"/>
          <a:ext cx="7130833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293F9BA-C232-FE34-9108-3B035B120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sz="4200" dirty="0">
                <a:solidFill>
                  <a:schemeClr val="bg1"/>
                </a:solidFill>
              </a:rPr>
              <a:t>Juicio de Hecho </a:t>
            </a:r>
            <a:endParaRPr lang="es-ES" altLang="es-ES" sz="4200" dirty="0">
              <a:solidFill>
                <a:schemeClr val="bg1"/>
              </a:solidFill>
            </a:endParaRPr>
          </a:p>
        </p:txBody>
      </p:sp>
      <p:graphicFrame>
        <p:nvGraphicFramePr>
          <p:cNvPr id="33797" name="Rectangle 3">
            <a:extLst>
              <a:ext uri="{FF2B5EF4-FFF2-40B4-BE49-F238E27FC236}">
                <a16:creationId xmlns:a16="http://schemas.microsoft.com/office/drawing/2014/main" id="{6FAD4B9A-2539-A97F-418E-7D24AF301E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902875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41C2939-CA0F-03B1-59F5-A52AA8025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23" y="809898"/>
            <a:ext cx="7629757" cy="155448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ES" altLang="es-ES" sz="4200" dirty="0"/>
              <a:t>Estados cognitivos: La Certeza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1" name="Rectangle 3">
            <a:extLst>
              <a:ext uri="{FF2B5EF4-FFF2-40B4-BE49-F238E27FC236}">
                <a16:creationId xmlns:a16="http://schemas.microsoft.com/office/drawing/2014/main" id="{06FA5166-77BC-0BC9-FFAB-CCEE49E980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183531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8C45898-3C52-1A84-07FC-D7DF58FE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>
                <a:solidFill>
                  <a:srgbClr val="FFFFFF"/>
                </a:solidFill>
              </a:rPr>
              <a:t>La certeza judicial</a:t>
            </a:r>
            <a:endParaRPr lang="es-ES" altLang="es-ES">
              <a:solidFill>
                <a:srgbClr val="FFFFFF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DCB0364-470F-9E5E-6843-1E535A2C5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pPr eaLnBrk="1" hangingPunct="1"/>
            <a:endParaRPr lang="es-ES" altLang="es-ES"/>
          </a:p>
          <a:p>
            <a:pPr eaLnBrk="1" hangingPunct="1"/>
            <a:r>
              <a:rPr lang="es-ES" altLang="es-ES"/>
              <a:t>La certeza judicial no supone que el juez se encuentre en posesión de la verdad sino que cree haberla encontrado. (Miranda Estrampes. Óp.. Cit, p, 57)</a:t>
            </a:r>
          </a:p>
          <a:p>
            <a:pPr eaLnBrk="1" hangingPunct="1"/>
            <a:r>
              <a:rPr lang="es-ES" altLang="es-ES"/>
              <a:t>Certeza positiva = condena</a:t>
            </a:r>
          </a:p>
          <a:p>
            <a:pPr eaLnBrk="1" hangingPunct="1"/>
            <a:r>
              <a:rPr lang="es-ES" altLang="es-ES"/>
              <a:t>Certeza negativa = Absolución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27F906E-69EE-368E-B37E-B1B9EE76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sz="3500" dirty="0">
                <a:solidFill>
                  <a:srgbClr val="FFFFFF"/>
                </a:solidFill>
              </a:rPr>
              <a:t>Verosimilitud o probabilidad</a:t>
            </a:r>
            <a:endParaRPr lang="es-ES" altLang="es-ES" sz="3500" dirty="0">
              <a:solidFill>
                <a:srgbClr val="FFFFFF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A3B8273-B869-9C30-742F-CEE6CB548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s-ES" dirty="0"/>
              <a:t> Para un sector de la doctrina y la jurisprudencia alemana la convicción o certeza es la conciencia de determinado alto grado de verosimilitud o suma verosimilitud.</a:t>
            </a:r>
            <a:endParaRPr lang="es-ES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s-ES"/>
          </a:p>
          <a:p>
            <a:pPr eaLnBrk="1" hangingPunct="1">
              <a:defRPr/>
            </a:pPr>
            <a:r>
              <a:rPr lang="es-ES" dirty="0"/>
              <a:t>Se le vincula al juicio de probabilidad que es un estadio cognoscitivo que permite formular acusación</a:t>
            </a:r>
            <a:endParaRPr lang="es-E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27F906E-69EE-368E-B37E-B1B9EE76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dirty="0">
                <a:solidFill>
                  <a:srgbClr val="FFFFFF"/>
                </a:solidFill>
              </a:rPr>
              <a:t>Verdad y probabilidad</a:t>
            </a:r>
            <a:endParaRPr lang="es-ES" altLang="es-ES" dirty="0">
              <a:solidFill>
                <a:srgbClr val="FFFFFF"/>
              </a:solidFill>
            </a:endParaRP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A3B8273-B869-9C30-742F-CEE6CB548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s-MX" dirty="0"/>
              <a:t>Para las nuevas epistemologías empiristas, el  del conocimiento inductivo no es ya la búsqueda de certezas absolutas, sino tan sólo de "supuestos" o hipótesis válidas, es decir, apoyadas por hechos que las hacen "probables". 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s-MX" dirty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s-MX" dirty="0"/>
              <a:t>Se restaura la confianza en una racionalidad empírica que, renunciando al objetivo inalcanzable de la certeza absoluta, recupera, a través del concepto de "probabilidad", un elemento de objetividad.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8057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2AAD56E-9169-F444-84A4-2FBE9B04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 dirty="0">
                <a:solidFill>
                  <a:srgbClr val="FFFFFF"/>
                </a:solidFill>
              </a:rPr>
              <a:t>Verdad relativa</a:t>
            </a:r>
            <a:endParaRPr lang="es-ES" altLang="es-ES" dirty="0">
              <a:solidFill>
                <a:srgbClr val="FFFFFF"/>
              </a:solidFill>
            </a:endParaRP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4AE2FD4-C21C-2DCC-A4FD-84EF1E080A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s-MX" dirty="0"/>
              <a:t>La probabilidad proporciona fundamento objetivo para el conocimiento empírico que no puede aspirar a la certeza absoluta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s-MX" dirty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s-MX" dirty="0"/>
              <a:t>No se sabe con total seguridad si el enunciado es verdadero, pero su grado de confirmación suministra una medida de la probabilidad de su verdad.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s-MX" dirty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s-MX" dirty="0"/>
              <a:t>Se sustenta en la probabilidad inductiva Baconiana, y en los trabajos de Jonathan Cohen, asumidos por los impulsores del modelo cognoscitivo o epistémico,  Michelle Taruffo, Jordi Ferrer, Marina Gascón, Daniel Gonzales Lagier, Diego Dei Vecchi, Carmen Vásquez.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4258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00762" y="563918"/>
            <a:ext cx="3089954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7E6B140-2C59-BA52-F1BD-95469001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851" y="885651"/>
            <a:ext cx="2422352" cy="4624603"/>
          </a:xfrm>
        </p:spPr>
        <p:txBody>
          <a:bodyPr>
            <a:normAutofit/>
          </a:bodyPr>
          <a:lstStyle/>
          <a:p>
            <a:pPr eaLnBrk="1" hangingPunct="1"/>
            <a:r>
              <a:rPr lang="es-PE" altLang="es-ES">
                <a:solidFill>
                  <a:srgbClr val="FFFFFF"/>
                </a:solidFill>
              </a:rPr>
              <a:t>La duda</a:t>
            </a:r>
            <a:endParaRPr lang="es-ES" altLang="es-ES">
              <a:solidFill>
                <a:srgbClr val="FFFFFF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7DCE663-D62E-FF2C-B465-881822FB96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4031" y="885651"/>
            <a:ext cx="4893915" cy="4616849"/>
          </a:xfrm>
        </p:spPr>
        <p:txBody>
          <a:bodyPr anchor="ctr"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s-ES" dirty="0"/>
              <a:t> </a:t>
            </a:r>
          </a:p>
          <a:p>
            <a:pPr>
              <a:defRPr/>
            </a:pPr>
            <a:r>
              <a:rPr lang="es-ES" dirty="0"/>
              <a:t>La duda dice Palacio</a:t>
            </a:r>
            <a:r>
              <a:rPr lang="es-ES" i="1" dirty="0"/>
              <a:t>, </a:t>
            </a:r>
            <a:r>
              <a:rPr lang="es-ES" dirty="0"/>
              <a:t>aparece conformada cuando el juez, frente a la ausencia o insuficiencia de prueba, no se encuentra en condiciones de formular un juicio de certeza ni de probabilidad, positiva o negativa, acerca de los mencionados extremos. 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r>
              <a:rPr lang="es-ES" dirty="0"/>
              <a:t>(PALACIO, Lin</a:t>
            </a:r>
            <a:r>
              <a:rPr lang="es-PE" dirty="0"/>
              <a:t>o Enrique. La prueba en el Proceso Penal. </a:t>
            </a:r>
            <a:r>
              <a:rPr lang="pt-BR" dirty="0"/>
              <a:t>Abeledo Perrot. </a:t>
            </a:r>
            <a:r>
              <a:rPr lang="es-AR" dirty="0"/>
              <a:t>Buenos Aires, 2000,p.16)</a:t>
            </a:r>
            <a:endParaRPr lang="es-PE" dirty="0"/>
          </a:p>
          <a:p>
            <a:pPr eaLnBrk="1" hangingPunct="1"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9950FC9-96F8-481E-B2FF-741D34A8F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B2B4586-EC5C-4ED3-82D8-63143F7C7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1509" y="0"/>
            <a:ext cx="5122491" cy="6858000"/>
          </a:xfrm>
          <a:custGeom>
            <a:avLst/>
            <a:gdLst>
              <a:gd name="connsiteX0" fmla="*/ 0 w 6829989"/>
              <a:gd name="connsiteY0" fmla="*/ 0 h 6858000"/>
              <a:gd name="connsiteX1" fmla="*/ 6829989 w 6829989"/>
              <a:gd name="connsiteY1" fmla="*/ 0 h 6858000"/>
              <a:gd name="connsiteX2" fmla="*/ 6829989 w 6829989"/>
              <a:gd name="connsiteY2" fmla="*/ 6858000 h 6858000"/>
              <a:gd name="connsiteX3" fmla="*/ 1 w 6829989"/>
              <a:gd name="connsiteY3" fmla="*/ 6858000 h 6858000"/>
              <a:gd name="connsiteX4" fmla="*/ 4006 w 6829989"/>
              <a:gd name="connsiteY4" fmla="*/ 6854853 h 6858000"/>
              <a:gd name="connsiteX5" fmla="*/ 1619628 w 6829989"/>
              <a:gd name="connsiteY5" fmla="*/ 3429000 h 6858000"/>
              <a:gd name="connsiteX6" fmla="*/ 4006 w 6829989"/>
              <a:gd name="connsiteY6" fmla="*/ 314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9989" h="6858000">
                <a:moveTo>
                  <a:pt x="0" y="0"/>
                </a:moveTo>
                <a:lnTo>
                  <a:pt x="6829989" y="0"/>
                </a:lnTo>
                <a:lnTo>
                  <a:pt x="6829989" y="6858000"/>
                </a:lnTo>
                <a:lnTo>
                  <a:pt x="1" y="6858000"/>
                </a:lnTo>
                <a:lnTo>
                  <a:pt x="4006" y="6854853"/>
                </a:lnTo>
                <a:cubicBezTo>
                  <a:pt x="990707" y="6040555"/>
                  <a:pt x="1619628" y="4808224"/>
                  <a:pt x="1619628" y="3429000"/>
                </a:cubicBezTo>
                <a:cubicBezTo>
                  <a:pt x="1619628" y="2049777"/>
                  <a:pt x="990707" y="817446"/>
                  <a:pt x="4006" y="314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FBD18CC4-F639-47CF-96DD-9BA6031B5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7278" y="1992863"/>
            <a:ext cx="1116722" cy="2872274"/>
          </a:xfrm>
          <a:custGeom>
            <a:avLst/>
            <a:gdLst>
              <a:gd name="connsiteX0" fmla="*/ 1436137 w 1488962"/>
              <a:gd name="connsiteY0" fmla="*/ 0 h 2872274"/>
              <a:gd name="connsiteX1" fmla="*/ 1488962 w 1488962"/>
              <a:gd name="connsiteY1" fmla="*/ 2668 h 2872274"/>
              <a:gd name="connsiteX2" fmla="*/ 1488962 w 1488962"/>
              <a:gd name="connsiteY2" fmla="*/ 2869607 h 2872274"/>
              <a:gd name="connsiteX3" fmla="*/ 1436137 w 1488962"/>
              <a:gd name="connsiteY3" fmla="*/ 2872274 h 2872274"/>
              <a:gd name="connsiteX4" fmla="*/ 0 w 1488962"/>
              <a:gd name="connsiteY4" fmla="*/ 1436137 h 2872274"/>
              <a:gd name="connsiteX5" fmla="*/ 1436137 w 1488962"/>
              <a:gd name="connsiteY5" fmla="*/ 0 h 28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2" h="2872274">
                <a:moveTo>
                  <a:pt x="1436137" y="0"/>
                </a:moveTo>
                <a:lnTo>
                  <a:pt x="1488962" y="2668"/>
                </a:lnTo>
                <a:lnTo>
                  <a:pt x="1488962" y="2869607"/>
                </a:lnTo>
                <a:lnTo>
                  <a:pt x="1436137" y="2872274"/>
                </a:lnTo>
                <a:cubicBezTo>
                  <a:pt x="642980" y="2872274"/>
                  <a:pt x="0" y="2229294"/>
                  <a:pt x="0" y="1436137"/>
                </a:cubicBezTo>
                <a:cubicBezTo>
                  <a:pt x="0" y="642980"/>
                  <a:pt x="642980" y="0"/>
                  <a:pt x="1436137" y="0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D5835F4-DB77-5E93-0F7D-83BA55C1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875" y="1091821"/>
            <a:ext cx="2525112" cy="467435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s-PE" altLang="es-ES" sz="4400">
                <a:solidFill>
                  <a:schemeClr val="bg1"/>
                </a:solidFill>
              </a:rPr>
              <a:t>La duda razonable</a:t>
            </a:r>
            <a:endParaRPr lang="es-ES" altLang="es-ES" sz="4400">
              <a:solidFill>
                <a:schemeClr val="bg1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0B1F0FF-720A-BFE7-6CC2-4C5F1A3B45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280" y="1503936"/>
            <a:ext cx="3272921" cy="3850129"/>
          </a:xfrm>
        </p:spPr>
        <p:txBody>
          <a:bodyPr anchor="ctr"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s-ES" sz="16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es-ES" sz="1600">
                <a:solidFill>
                  <a:schemeClr val="tx1">
                    <a:lumMod val="85000"/>
                    <a:lumOff val="15000"/>
                  </a:schemeClr>
                </a:solidFill>
              </a:rPr>
              <a:t>En el derecho anglosajón señalan si que se prueban los hechos imputados mas alla de toda duda razonable se puede condenar a una persona. </a:t>
            </a:r>
          </a:p>
          <a:p>
            <a:pPr>
              <a:defRPr/>
            </a:pPr>
            <a:endParaRPr lang="es-ES" sz="16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es-ES" sz="1600">
                <a:solidFill>
                  <a:schemeClr val="tx1">
                    <a:lumMod val="85000"/>
                    <a:lumOff val="15000"/>
                  </a:schemeClr>
                </a:solidFill>
              </a:rPr>
              <a:t>Es decir que han superado la duda, pero incluso esta duda  se dice razonable porque se llega a ella basada en la razón y examen cuidadoso de las pruebas.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2" name="Rectangle 1127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274" name="Rectangle 1127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6" name="Rectangle 1127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8" name="Rectangle 1127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0" name="Rectangle 1127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82" name="Freeform: Shape 1128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284" name="Rectangle 1128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Título 1">
            <a:extLst>
              <a:ext uri="{FF2B5EF4-FFF2-40B4-BE49-F238E27FC236}">
                <a16:creationId xmlns:a16="http://schemas.microsoft.com/office/drawing/2014/main" id="{65738166-C396-AC84-5534-F0F6D0E0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s-ES" altLang="es-ES" sz="3500">
                <a:solidFill>
                  <a:srgbClr val="FFFFFF"/>
                </a:solidFill>
              </a:rPr>
              <a:t>PRUEBA Y COMMON LAW</a:t>
            </a:r>
          </a:p>
        </p:txBody>
      </p:sp>
      <p:sp>
        <p:nvSpPr>
          <p:cNvPr id="11267" name="Marcador de contenido 2">
            <a:extLst>
              <a:ext uri="{FF2B5EF4-FFF2-40B4-BE49-F238E27FC236}">
                <a16:creationId xmlns:a16="http://schemas.microsoft.com/office/drawing/2014/main" id="{8FC2FB03-214F-6219-CF36-8A654BBF5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es-ES" altLang="es-ES" sz="1700"/>
              <a:t>En el sistema del Common Law a la prueba como medio se le aplica la denominación de “</a:t>
            </a:r>
            <a:r>
              <a:rPr lang="es-ES" altLang="es-ES" sz="1700" i="1"/>
              <a:t>evidence</a:t>
            </a:r>
            <a:r>
              <a:rPr lang="es-ES" altLang="es-ES" sz="1700"/>
              <a:t>” y el resultado es singularizado con el vocablo “</a:t>
            </a:r>
            <a:r>
              <a:rPr lang="es-ES" altLang="es-ES" sz="1700" i="1"/>
              <a:t>proof</a:t>
            </a:r>
            <a:r>
              <a:rPr lang="es-ES" altLang="es-ES" sz="1700"/>
              <a:t>”. </a:t>
            </a:r>
          </a:p>
          <a:p>
            <a:endParaRPr lang="es-ES" altLang="es-ES" sz="1700"/>
          </a:p>
          <a:p>
            <a:r>
              <a:rPr lang="es-ES" altLang="es-ES" sz="1700"/>
              <a:t>La actividad probatoria o recepción de la prueba para nosotros, se vincula con el término “</a:t>
            </a:r>
            <a:r>
              <a:rPr lang="es-ES" altLang="es-ES" sz="1700" i="1"/>
              <a:t>litigation</a:t>
            </a:r>
            <a:r>
              <a:rPr lang="es-ES" altLang="es-ES" sz="1700"/>
              <a:t>”, que designa el procedimiento formal al que debe sujetarse una acción judicial. </a:t>
            </a:r>
          </a:p>
        </p:txBody>
      </p:sp>
    </p:spTree>
    <p:extLst>
      <p:ext uri="{BB962C8B-B14F-4D97-AF65-F5344CB8AC3E}">
        <p14:creationId xmlns:p14="http://schemas.microsoft.com/office/powerpoint/2010/main" val="35506489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>
            <a:extLst>
              <a:ext uri="{FF2B5EF4-FFF2-40B4-BE49-F238E27FC236}">
                <a16:creationId xmlns:a16="http://schemas.microsoft.com/office/drawing/2014/main" id="{EEDB6768-C677-F509-FBF4-EDD48BCC8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/>
          </a:p>
        </p:txBody>
      </p:sp>
      <p:sp>
        <p:nvSpPr>
          <p:cNvPr id="40963" name="2 Marcador de contenido">
            <a:extLst>
              <a:ext uri="{FF2B5EF4-FFF2-40B4-BE49-F238E27FC236}">
                <a16:creationId xmlns:a16="http://schemas.microsoft.com/office/drawing/2014/main" id="{11C58F0A-E86C-820D-FD9F-B5D47945B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altLang="es-ES"/>
              <a:t>Gracias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6" name="Rectangle 1229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Rectangle 1229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0" name="Rectangle 1229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2" name="Rectangle 1230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4" name="Rectangle 1230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Título 1">
            <a:extLst>
              <a:ext uri="{FF2B5EF4-FFF2-40B4-BE49-F238E27FC236}">
                <a16:creationId xmlns:a16="http://schemas.microsoft.com/office/drawing/2014/main" id="{9BDDEEF0-9630-8032-6DCD-7D0E34C74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s-ES" altLang="es-ES" sz="3500">
                <a:solidFill>
                  <a:srgbClr val="FFFFFF"/>
                </a:solidFill>
              </a:rPr>
              <a:t>Prueba y Common law</a:t>
            </a:r>
          </a:p>
        </p:txBody>
      </p:sp>
      <p:sp>
        <p:nvSpPr>
          <p:cNvPr id="12291" name="Marcador de contenido 2">
            <a:extLst>
              <a:ext uri="{FF2B5EF4-FFF2-40B4-BE49-F238E27FC236}">
                <a16:creationId xmlns:a16="http://schemas.microsoft.com/office/drawing/2014/main" id="{883CCAA7-117E-5A12-2F2C-E9926B43D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s-ES" altLang="es-ES" sz="1700"/>
              <a:t>La prueba judicial se presenta como todo aquello que permite acreditar o desacreditar la existencia de un hecho alegado en una causa. </a:t>
            </a:r>
          </a:p>
          <a:p>
            <a:endParaRPr lang="es-ES" altLang="es-ES" sz="1700" i="1"/>
          </a:p>
          <a:p>
            <a:r>
              <a:rPr lang="es-ES" altLang="es-ES" sz="1700" i="1"/>
              <a:t>Evidence </a:t>
            </a:r>
            <a:r>
              <a:rPr lang="es-ES" altLang="es-ES" sz="1700"/>
              <a:t>es lo que tiende a probar o refutar la existencia de un hecho alegado  y que cuando se presenta a la mente, está destinada a producir una persuasión [afirmativa o negativa] acerca de la existencia de alguna otra cuestión de hecho </a:t>
            </a:r>
          </a:p>
          <a:p>
            <a:endParaRPr lang="es-ES" altLang="es-ES" sz="1700"/>
          </a:p>
          <a:p>
            <a:r>
              <a:rPr lang="es-PE" altLang="es-ES" sz="1700"/>
              <a:t>MENESES PACHECO, Claudio. Fuentes de Prueba y Medios de Prueba en el Proceso Civil. Rev. Just Et Praxis. Vol. 14 Número 2 Universidad de Talca, Chile, 2008, p, 4</a:t>
            </a:r>
            <a:endParaRPr lang="es-ES" altLang="es-ES" sz="1700"/>
          </a:p>
          <a:p>
            <a:endParaRPr lang="es-ES" altLang="es-ES" sz="1700"/>
          </a:p>
        </p:txBody>
      </p:sp>
    </p:spTree>
    <p:extLst>
      <p:ext uri="{BB962C8B-B14F-4D97-AF65-F5344CB8AC3E}">
        <p14:creationId xmlns:p14="http://schemas.microsoft.com/office/powerpoint/2010/main" val="138402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70" name="Título 1">
            <a:extLst>
              <a:ext uri="{FF2B5EF4-FFF2-40B4-BE49-F238E27FC236}">
                <a16:creationId xmlns:a16="http://schemas.microsoft.com/office/drawing/2014/main" id="{0CA16DE0-4A4D-B676-A9F1-048262493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S" altLang="es-ES" sz="3500" dirty="0">
                <a:solidFill>
                  <a:srgbClr val="FFFFFF"/>
                </a:solidFill>
              </a:rPr>
              <a:t>Prueba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FBBFB8-F777-38D2-00E3-6BD9ECE5A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 fontScale="92500" lnSpcReduction="10000"/>
          </a:bodyPr>
          <a:lstStyle/>
          <a:p>
            <a:pPr algn="just">
              <a:defRPr/>
            </a:pPr>
            <a:r>
              <a:rPr lang="es-ES" sz="2400" dirty="0"/>
              <a:t>	¿Qué cosa es prueba? Interrogaba Jeremías Bentham y contestaba, que en el sentido más lato que puede darse a esa palabra, se entiende por prueba un hecho que se da por supuesto como verdadero y que se considera como debiendo servir de motivo de credibilidad acerca de la existencia o no existencia de un hecho</a:t>
            </a:r>
          </a:p>
          <a:p>
            <a:pPr>
              <a:defRPr/>
            </a:pPr>
            <a:endParaRPr lang="es-ES" sz="1700" dirty="0"/>
          </a:p>
          <a:p>
            <a:pPr>
              <a:defRPr/>
            </a:pPr>
            <a:r>
              <a:rPr lang="es-PE" sz="1700" dirty="0"/>
              <a:t>BENTHAM, Jeremías. Tratado de las Pruebas Judiciales, elaborado de sus manuscritos por Esteban Dumont. Traducido por José Gómez de Castro, Imprenta de don Gómez Jordán, Madrid, 1835, p, 23</a:t>
            </a:r>
            <a:endParaRPr lang="es-ES" sz="1700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s-ES" sz="1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Título 1">
            <a:extLst>
              <a:ext uri="{FF2B5EF4-FFF2-40B4-BE49-F238E27FC236}">
                <a16:creationId xmlns:a16="http://schemas.microsoft.com/office/drawing/2014/main" id="{411BB959-9B72-9C4B-EFDD-45F06913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S" altLang="es-ES" sz="3500" dirty="0">
                <a:solidFill>
                  <a:srgbClr val="FFFFFF"/>
                </a:solidFill>
              </a:rPr>
              <a:t>Prueba</a:t>
            </a:r>
            <a:br>
              <a:rPr lang="es-ES" altLang="es-ES" sz="3500" dirty="0">
                <a:solidFill>
                  <a:srgbClr val="FFFFFF"/>
                </a:solidFill>
              </a:rPr>
            </a:br>
            <a:r>
              <a:rPr lang="es-ES" altLang="es-ES" sz="3500" dirty="0">
                <a:solidFill>
                  <a:srgbClr val="FFFFFF"/>
                </a:solidFill>
              </a:rPr>
              <a:t>Nociones</a:t>
            </a:r>
          </a:p>
        </p:txBody>
      </p:sp>
      <p:graphicFrame>
        <p:nvGraphicFramePr>
          <p:cNvPr id="8197" name="Marcador de contenido 2">
            <a:extLst>
              <a:ext uri="{FF2B5EF4-FFF2-40B4-BE49-F238E27FC236}">
                <a16:creationId xmlns:a16="http://schemas.microsoft.com/office/drawing/2014/main" id="{CAF121B0-4A7E-F3D3-4AD4-EAE3C5E1E9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43138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Título 1">
            <a:extLst>
              <a:ext uri="{FF2B5EF4-FFF2-40B4-BE49-F238E27FC236}">
                <a16:creationId xmlns:a16="http://schemas.microsoft.com/office/drawing/2014/main" id="{8BF71305-D96D-F000-A2C0-CAD12C998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s-ES" altLang="es-ES" sz="3500" dirty="0">
                <a:solidFill>
                  <a:srgbClr val="FFFFFF"/>
                </a:solidFill>
              </a:rPr>
              <a:t>Prueba</a:t>
            </a:r>
            <a:br>
              <a:rPr lang="es-ES" altLang="es-ES" sz="3500" dirty="0">
                <a:solidFill>
                  <a:srgbClr val="FFFFFF"/>
                </a:solidFill>
              </a:rPr>
            </a:br>
            <a:r>
              <a:rPr lang="es-ES" altLang="es-ES" sz="3500" dirty="0">
                <a:solidFill>
                  <a:srgbClr val="FFFFFF"/>
                </a:solidFill>
              </a:rPr>
              <a:t>Nociones</a:t>
            </a:r>
          </a:p>
        </p:txBody>
      </p:sp>
      <p:graphicFrame>
        <p:nvGraphicFramePr>
          <p:cNvPr id="9221" name="Marcador de contenido 2">
            <a:extLst>
              <a:ext uri="{FF2B5EF4-FFF2-40B4-BE49-F238E27FC236}">
                <a16:creationId xmlns:a16="http://schemas.microsoft.com/office/drawing/2014/main" id="{37B262F4-9E3B-1BAB-C21B-BCC1D405F6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825863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2" name="Título 1">
            <a:extLst>
              <a:ext uri="{FF2B5EF4-FFF2-40B4-BE49-F238E27FC236}">
                <a16:creationId xmlns:a16="http://schemas.microsoft.com/office/drawing/2014/main" id="{ABA8C916-B52D-E880-AE46-82B02176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s-ES" altLang="es-ES" sz="3500" dirty="0">
                <a:solidFill>
                  <a:srgbClr val="FFFFFF"/>
                </a:solidFill>
              </a:rPr>
              <a:t>Prueba</a:t>
            </a:r>
            <a:br>
              <a:rPr lang="es-ES" altLang="es-ES" sz="3500" dirty="0">
                <a:solidFill>
                  <a:srgbClr val="FFFFFF"/>
                </a:solidFill>
              </a:rPr>
            </a:br>
            <a:r>
              <a:rPr lang="es-ES" altLang="es-ES" sz="3500" dirty="0">
                <a:solidFill>
                  <a:srgbClr val="FFFFFF"/>
                </a:solidFill>
              </a:rPr>
              <a:t>Nociones</a:t>
            </a:r>
          </a:p>
        </p:txBody>
      </p:sp>
      <p:sp>
        <p:nvSpPr>
          <p:cNvPr id="10243" name="Marcador de contenido 2">
            <a:extLst>
              <a:ext uri="{FF2B5EF4-FFF2-40B4-BE49-F238E27FC236}">
                <a16:creationId xmlns:a16="http://schemas.microsoft.com/office/drawing/2014/main" id="{2087AA34-1B67-713F-A39D-14B38727A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 fontScale="92500" lnSpcReduction="10000"/>
          </a:bodyPr>
          <a:lstStyle/>
          <a:p>
            <a:pPr algn="just"/>
            <a:r>
              <a:rPr lang="es-ES" altLang="es-ES" sz="2400" i="1" dirty="0"/>
              <a:t>Prueba </a:t>
            </a:r>
            <a:r>
              <a:rPr lang="es-ES" altLang="es-ES" sz="2400" dirty="0"/>
              <a:t>en cuanto tal no se refiere a un «hecho», sino a un «aserto». </a:t>
            </a:r>
          </a:p>
          <a:p>
            <a:pPr algn="just"/>
            <a:endParaRPr lang="es-ES" altLang="es-ES" sz="2400" dirty="0"/>
          </a:p>
          <a:p>
            <a:pPr algn="just"/>
            <a:r>
              <a:rPr lang="es-ES" altLang="es-ES" sz="2400" dirty="0"/>
              <a:t>Es el conjunto de elementos y actividades, el procedimiento, el resultado cognoscitivo, con la función de permitir o no el  descubrimiento de la verdad de uno de los enunciados fácticos integrantes del </a:t>
            </a:r>
            <a:r>
              <a:rPr lang="es-ES" altLang="es-ES" sz="2400" i="1" dirty="0"/>
              <a:t>thema probandum.</a:t>
            </a:r>
          </a:p>
          <a:p>
            <a:endParaRPr lang="es-ES" altLang="es-ES" sz="1700" i="1" dirty="0"/>
          </a:p>
          <a:p>
            <a:endParaRPr lang="es-ES" altLang="es-ES" sz="1700" dirty="0"/>
          </a:p>
          <a:p>
            <a:r>
              <a:rPr lang="es-ES" altLang="es-ES" sz="1700" dirty="0"/>
              <a:t>UBERTIS, Giulio. Elementos de epistemología del proceso judicial. Editorial Trotta. Madrid. 2017, p. 20</a:t>
            </a:r>
          </a:p>
          <a:p>
            <a:endParaRPr lang="es-ES" altLang="es-ES" sz="1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2554</Words>
  <Application>Microsoft Office PowerPoint</Application>
  <PresentationFormat>Presentación en pantalla (4:3)</PresentationFormat>
  <Paragraphs>180</Paragraphs>
  <Slides>40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8" baseType="lpstr">
      <vt:lpstr>AGaramond-Italic</vt:lpstr>
      <vt:lpstr>AGaramond-Regular</vt:lpstr>
      <vt:lpstr>Arial</vt:lpstr>
      <vt:lpstr>Calibri</vt:lpstr>
      <vt:lpstr>Calibri Light</vt:lpstr>
      <vt:lpstr>Wingdings</vt:lpstr>
      <vt:lpstr>Wingdings 2</vt:lpstr>
      <vt:lpstr>Tema de Office</vt:lpstr>
      <vt:lpstr>TEORIA DE LA PRUEBA</vt:lpstr>
      <vt:lpstr>Evolución de la prueba.</vt:lpstr>
      <vt:lpstr>Evolución de la prueba</vt:lpstr>
      <vt:lpstr>PRUEBA Y COMMON LAW</vt:lpstr>
      <vt:lpstr>Prueba y Common law</vt:lpstr>
      <vt:lpstr>Prueba</vt:lpstr>
      <vt:lpstr>Prueba Nociones</vt:lpstr>
      <vt:lpstr>Prueba Nociones</vt:lpstr>
      <vt:lpstr>Prueba Nociones</vt:lpstr>
      <vt:lpstr>PRUEBA  Contexto de descubrimiento</vt:lpstr>
      <vt:lpstr>PRUEBA Contexto de justificación </vt:lpstr>
      <vt:lpstr>PRUEBA</vt:lpstr>
      <vt:lpstr>Fenómenos probatorios</vt:lpstr>
      <vt:lpstr>Fenómenos probatorios</vt:lpstr>
      <vt:lpstr>Nuestra posición </vt:lpstr>
      <vt:lpstr>Objetivo de la prueba</vt:lpstr>
      <vt:lpstr>Finalidad de la prueba </vt:lpstr>
      <vt:lpstr>Objeto de la Prueba</vt:lpstr>
      <vt:lpstr>Finalidad de la prueba </vt:lpstr>
      <vt:lpstr>La verdad y las partes</vt:lpstr>
      <vt:lpstr>El abogado y la verdad</vt:lpstr>
      <vt:lpstr>Aristóteles y la verdad</vt:lpstr>
      <vt:lpstr>Verdad enunciado y la cosa</vt:lpstr>
      <vt:lpstr>Verdad enunciado y la cosa</vt:lpstr>
      <vt:lpstr>Verdad enunciado y la cosa</vt:lpstr>
      <vt:lpstr>La verdad</vt:lpstr>
      <vt:lpstr>Hechos y enunciados</vt:lpstr>
      <vt:lpstr>Hechos y enunciados. Objeto de prueba</vt:lpstr>
      <vt:lpstr>Construcción de enunciados fácticos</vt:lpstr>
      <vt:lpstr>Las cuestiones de hecho</vt:lpstr>
      <vt:lpstr>Prueba de los enunciados</vt:lpstr>
      <vt:lpstr>Juicio de Hecho </vt:lpstr>
      <vt:lpstr>Estados cognitivos: La Certeza</vt:lpstr>
      <vt:lpstr>La certeza judicial</vt:lpstr>
      <vt:lpstr>Verosimilitud o probabilidad</vt:lpstr>
      <vt:lpstr>Verdad y probabilidad</vt:lpstr>
      <vt:lpstr>Verdad relativa</vt:lpstr>
      <vt:lpstr>La duda</vt:lpstr>
      <vt:lpstr>La duda razonable</vt:lpstr>
      <vt:lpstr>Presentación de PowerPoint</vt:lpstr>
    </vt:vector>
  </TitlesOfParts>
  <Company>PODER JUDICIAL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PRECEDENTES VINCULANTES</dc:title>
  <dc:creator>pj</dc:creator>
  <cp:lastModifiedBy>victor jimmy arbulu  martinez</cp:lastModifiedBy>
  <cp:revision>495</cp:revision>
  <dcterms:created xsi:type="dcterms:W3CDTF">2009-04-22T21:07:17Z</dcterms:created>
  <dcterms:modified xsi:type="dcterms:W3CDTF">2022-09-03T22:53:43Z</dcterms:modified>
</cp:coreProperties>
</file>