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4" r:id="rId5"/>
    <p:sldId id="265" r:id="rId6"/>
    <p:sldId id="266" r:id="rId7"/>
    <p:sldId id="267" r:id="rId8"/>
    <p:sldId id="260" r:id="rId9"/>
    <p:sldId id="263" r:id="rId10"/>
    <p:sldId id="262" r:id="rId11"/>
    <p:sldId id="268" r:id="rId1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43" d="100"/>
          <a:sy n="43" d="100"/>
        </p:scale>
        <p:origin x="-87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A749E9-B694-4753-870B-A07FE5E06E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xmlns="" id="{0ACBF41E-E02B-4D96-AAE2-3DA3BC776A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xmlns="" id="{258D9CA8-667F-498D-A3EF-E0E86EA635BB}"/>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5" name="Marcador de pie de página 4">
            <a:extLst>
              <a:ext uri="{FF2B5EF4-FFF2-40B4-BE49-F238E27FC236}">
                <a16:creationId xmlns:a16="http://schemas.microsoft.com/office/drawing/2014/main" xmlns="" id="{FB6E3B07-5774-42B2-A636-56505D9C231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B6C9EF45-E9FF-468F-B091-BC8C6AAC44FD}"/>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258292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814A00-D217-4990-86C9-1C5E3CE5FDF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xmlns="" id="{36ABC691-0B64-42F8-A668-AB4036D7580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ED67F7F8-AB6C-412A-AC0F-EFC8A9EF5C06}"/>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5" name="Marcador de pie de página 4">
            <a:extLst>
              <a:ext uri="{FF2B5EF4-FFF2-40B4-BE49-F238E27FC236}">
                <a16:creationId xmlns:a16="http://schemas.microsoft.com/office/drawing/2014/main" xmlns="" id="{6F962345-FD0F-41A6-A3E1-26301F717EE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F68CCD4B-BCB6-4B25-8C90-BFD4DDEFF206}"/>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9295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6CF429C-69BB-4D72-8907-70E7DDF5898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xmlns="" id="{0580C26E-5459-430B-BFF5-6CB540D39F4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0EBF1302-258B-4184-B8DA-A6172C0C9949}"/>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5" name="Marcador de pie de página 4">
            <a:extLst>
              <a:ext uri="{FF2B5EF4-FFF2-40B4-BE49-F238E27FC236}">
                <a16:creationId xmlns:a16="http://schemas.microsoft.com/office/drawing/2014/main" xmlns="" id="{03901958-6380-480A-A43A-CFE37C05F08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ABBB1B9A-C27A-4CD6-A20C-6EB280ECF810}"/>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328596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E1E93A-A6C9-45AF-853A-527E56CF22C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D1347399-107E-46DF-A602-DB8E604145B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38B8AA48-87EB-4FF0-B616-56DE1AFF1086}"/>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5" name="Marcador de pie de página 4">
            <a:extLst>
              <a:ext uri="{FF2B5EF4-FFF2-40B4-BE49-F238E27FC236}">
                <a16:creationId xmlns:a16="http://schemas.microsoft.com/office/drawing/2014/main" xmlns="" id="{01A3E36C-FCF8-4E0B-A724-3C6E27595BC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9B44B74F-717A-434F-8645-3A23E1854C92}"/>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404575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7AA537-3BB9-4064-904D-B908143606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67FD90CE-FBA9-407C-84C8-77D326FB14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56DBB22-E6C3-4009-B434-1BB99D9E87AC}"/>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5" name="Marcador de pie de página 4">
            <a:extLst>
              <a:ext uri="{FF2B5EF4-FFF2-40B4-BE49-F238E27FC236}">
                <a16:creationId xmlns:a16="http://schemas.microsoft.com/office/drawing/2014/main" xmlns="" id="{BD47E99C-FBA6-43AB-83D4-542CB92B595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64B9A933-C7C5-443B-AFEA-82388F26EF61}"/>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394726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40D176-5C6A-448B-8E7F-99F2D981F08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DF3EC826-731C-412B-AEA0-2CA2F39977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xmlns="" id="{B94E4D02-3905-4D25-8337-A28D3CA4F61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xmlns="" id="{5A48447E-83A0-4295-80DC-96310AC870C3}"/>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6" name="Marcador de pie de página 5">
            <a:extLst>
              <a:ext uri="{FF2B5EF4-FFF2-40B4-BE49-F238E27FC236}">
                <a16:creationId xmlns:a16="http://schemas.microsoft.com/office/drawing/2014/main" xmlns="" id="{C6674402-42D2-484A-B18D-288343D6064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3CFF3276-9D0B-4579-9A98-09C1157E86F5}"/>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237006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CE2D53-99D7-4EFF-94FD-0FB9FB4A7F6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97EED5EE-337B-4204-B7A6-C8338B2C2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A180D89-03ED-42B1-B3F6-4B17886167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xmlns="" id="{02C841AE-22FD-422C-8C14-DA7020B13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778AA01F-4563-44CA-9A69-235B1BD26A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xmlns="" id="{00011940-B660-4928-A030-5AFDFA5AB88D}"/>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8" name="Marcador de pie de página 7">
            <a:extLst>
              <a:ext uri="{FF2B5EF4-FFF2-40B4-BE49-F238E27FC236}">
                <a16:creationId xmlns:a16="http://schemas.microsoft.com/office/drawing/2014/main" xmlns="" id="{BFED2FF9-64A5-4A59-91A7-5B22E23B6488}"/>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xmlns="" id="{CC89526F-11CF-4BE1-AB80-E1D5531E5E5F}"/>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253283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485672-F90F-4DE0-AF5F-D7CF02D19ED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xmlns="" id="{42D2B40F-AA44-49AC-926D-8547005A0853}"/>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4" name="Marcador de pie de página 3">
            <a:extLst>
              <a:ext uri="{FF2B5EF4-FFF2-40B4-BE49-F238E27FC236}">
                <a16:creationId xmlns:a16="http://schemas.microsoft.com/office/drawing/2014/main" xmlns="" id="{7686C330-71E2-4D6B-846D-75B207B2CE9A}"/>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xmlns="" id="{0CEE5596-4A9C-4021-81C6-C2D885A36CD9}"/>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291381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A906B5A-3233-45A7-B8E6-0C3155BC9C48}"/>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3" name="Marcador de pie de página 2">
            <a:extLst>
              <a:ext uri="{FF2B5EF4-FFF2-40B4-BE49-F238E27FC236}">
                <a16:creationId xmlns:a16="http://schemas.microsoft.com/office/drawing/2014/main" xmlns="" id="{C639910F-F35E-4F73-9100-028DA253EF77}"/>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xmlns="" id="{484D85A4-E7EF-44EC-9F7B-31C7E3DB8C15}"/>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57326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B5FA2D-5149-436A-A5FB-908046A4E9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B398610D-D453-438E-BD17-FC04B079A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xmlns="" id="{4767C7D8-901A-4775-9B81-6259B347B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BA60BCB-04A4-4748-838F-8CA15B6815BA}"/>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6" name="Marcador de pie de página 5">
            <a:extLst>
              <a:ext uri="{FF2B5EF4-FFF2-40B4-BE49-F238E27FC236}">
                <a16:creationId xmlns:a16="http://schemas.microsoft.com/office/drawing/2014/main" xmlns="" id="{68BAF43F-5DE1-4FEE-8431-8EB68DFC61C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1B54E495-BD1A-4751-8FC9-967604C3ABD0}"/>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138097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25B333-452D-4FF3-B32F-3F97809C5E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xmlns="" id="{4FBD873C-F949-4C8D-8763-3E94C2153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xmlns="" id="{516A0F25-65F9-436E-A737-D27679680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CCB23451-D612-4EED-81B1-CCA58265A370}"/>
              </a:ext>
            </a:extLst>
          </p:cNvPr>
          <p:cNvSpPr>
            <a:spLocks noGrp="1"/>
          </p:cNvSpPr>
          <p:nvPr>
            <p:ph type="dt" sz="half" idx="10"/>
          </p:nvPr>
        </p:nvSpPr>
        <p:spPr/>
        <p:txBody>
          <a:bodyPr/>
          <a:lstStyle/>
          <a:p>
            <a:fld id="{D45CC648-17FF-4F65-A5CE-01A595DC4806}" type="datetimeFigureOut">
              <a:rPr lang="es-PE" smtClean="0"/>
              <a:pPr/>
              <a:t>25/01/2022</a:t>
            </a:fld>
            <a:endParaRPr lang="es-PE"/>
          </a:p>
        </p:txBody>
      </p:sp>
      <p:sp>
        <p:nvSpPr>
          <p:cNvPr id="6" name="Marcador de pie de página 5">
            <a:extLst>
              <a:ext uri="{FF2B5EF4-FFF2-40B4-BE49-F238E27FC236}">
                <a16:creationId xmlns:a16="http://schemas.microsoft.com/office/drawing/2014/main" xmlns="" id="{99099F8F-439F-4658-A3C0-7DD17803C33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8588DB5C-8F0B-40EF-8B7F-CC6F4C063E62}"/>
              </a:ext>
            </a:extLst>
          </p:cNvPr>
          <p:cNvSpPr>
            <a:spLocks noGrp="1"/>
          </p:cNvSpPr>
          <p:nvPr>
            <p:ph type="sldNum" sz="quarter" idx="12"/>
          </p:nvPr>
        </p:nvSpPr>
        <p:spPr/>
        <p:txBody>
          <a:body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311241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DD9BAF5-10F5-42B3-A497-A6623948E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80C6C22D-8093-433D-BFFB-D965ACB8E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D0B42CE3-FCAC-47CF-B518-D454C0F653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CC648-17FF-4F65-A5CE-01A595DC4806}" type="datetimeFigureOut">
              <a:rPr lang="es-PE" smtClean="0"/>
              <a:pPr/>
              <a:t>25/01/2022</a:t>
            </a:fld>
            <a:endParaRPr lang="es-PE"/>
          </a:p>
        </p:txBody>
      </p:sp>
      <p:sp>
        <p:nvSpPr>
          <p:cNvPr id="5" name="Marcador de pie de página 4">
            <a:extLst>
              <a:ext uri="{FF2B5EF4-FFF2-40B4-BE49-F238E27FC236}">
                <a16:creationId xmlns:a16="http://schemas.microsoft.com/office/drawing/2014/main" xmlns="" id="{A57864DF-3727-47F6-8177-E70842654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xmlns="" id="{650C3A66-23BB-4C04-AFBB-6141348CF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7EE3E-E2D9-45D2-8269-928FE19696CC}" type="slidenum">
              <a:rPr lang="es-PE" smtClean="0"/>
              <a:pPr/>
              <a:t>‹Nº›</a:t>
            </a:fld>
            <a:endParaRPr lang="es-PE"/>
          </a:p>
        </p:txBody>
      </p:sp>
    </p:spTree>
    <p:extLst>
      <p:ext uri="{BB962C8B-B14F-4D97-AF65-F5344CB8AC3E}">
        <p14:creationId xmlns:p14="http://schemas.microsoft.com/office/powerpoint/2010/main" xmlns="" val="3084437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lonsantiagoj@yahoo.com"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FE59E83F-FB47-4C98-ACBC-6D88DFA60610}"/>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xmlns="">
                  <a14:imgLayer r:embed="rId5">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xmlns="" val="0"/>
              </a:ext>
            </a:extLst>
          </a:blip>
          <a:stretch>
            <a:fillRect/>
          </a:stretch>
        </p:blipFill>
        <p:spPr>
          <a:xfrm>
            <a:off x="1893521" y="914400"/>
            <a:ext cx="4587510" cy="4803820"/>
          </a:xfrm>
          <a:prstGeom prst="rect">
            <a:avLst/>
          </a:prstGeom>
        </p:spPr>
      </p:pic>
      <p:pic>
        <p:nvPicPr>
          <p:cNvPr id="8" name="Imagen 7"/>
          <p:cNvPicPr>
            <a:picLocks noChangeAspect="1"/>
          </p:cNvPicPr>
          <p:nvPr/>
        </p:nvPicPr>
        <p:blipFill>
          <a:blip r:embed="rId6">
            <a:extLst>
              <a:ext uri="{BEBA8EAE-BF5A-486C-A8C5-ECC9F3942E4B}">
                <a14:imgProps xmlns:a14="http://schemas.microsoft.com/office/drawing/2010/main" xmlns="">
                  <a14:imgLayer r:embed="rId7">
                    <a14:imgEffect>
                      <a14:backgroundRemoval t="0" b="98953" l="976" r="98537"/>
                    </a14:imgEffect>
                  </a14:imgLayer>
                </a14:imgProps>
              </a:ext>
              <a:ext uri="{28A0092B-C50C-407E-A947-70E740481C1C}">
                <a14:useLocalDpi xmlns:a14="http://schemas.microsoft.com/office/drawing/2010/main" xmlns="" val="0"/>
              </a:ext>
            </a:extLst>
          </a:blip>
          <a:stretch>
            <a:fillRect/>
          </a:stretch>
        </p:blipFill>
        <p:spPr>
          <a:xfrm>
            <a:off x="3238219" y="2102477"/>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ángulo 8">
            <a:extLst>
              <a:ext uri="{FF2B5EF4-FFF2-40B4-BE49-F238E27FC236}">
                <a16:creationId xmlns:a16="http://schemas.microsoft.com/office/drawing/2014/main" xmlns="" id="{0901B287-2956-4D1D-AA2F-757C2D443C46}"/>
              </a:ext>
            </a:extLst>
          </p:cNvPr>
          <p:cNvSpPr/>
          <p:nvPr/>
        </p:nvSpPr>
        <p:spPr>
          <a:xfrm>
            <a:off x="5828827" y="3802317"/>
            <a:ext cx="6006858" cy="2781274"/>
          </a:xfrm>
          <a:prstGeom prst="rect">
            <a:avLst/>
          </a:prstGeom>
        </p:spPr>
        <p:txBody>
          <a:bodyPr wrap="square">
            <a:spAutoFit/>
          </a:bodyPr>
          <a:lstStyle/>
          <a:p>
            <a:pPr algn="just">
              <a:lnSpc>
                <a:spcPct val="107000"/>
              </a:lnSpc>
              <a:spcAft>
                <a:spcPts val="800"/>
              </a:spcAft>
            </a:pPr>
            <a:r>
              <a:rPr lang="es-ES" dirty="0">
                <a:solidFill>
                  <a:srgbClr val="1E1E1E"/>
                </a:solidFill>
                <a:latin typeface="Bookman Old Style" panose="02050604050505020204" pitchFamily="18" charset="0"/>
              </a:rPr>
              <a:t>Doctor en Derecho, 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sz="1400" dirty="0">
                <a:solidFill>
                  <a:srgbClr val="1E1E1E"/>
                </a:solidFill>
                <a:latin typeface="Bookman Old Style" panose="02050604050505020204" pitchFamily="18" charset="0"/>
              </a:rPr>
              <a:t>  </a:t>
            </a:r>
            <a:endParaRPr lang="es-MX" sz="1400" dirty="0">
              <a:solidFill>
                <a:srgbClr val="1E1E1E"/>
              </a:solidFill>
              <a:latin typeface="Bookman Old Style" panose="02050604050505020204" pitchFamily="18" charset="0"/>
            </a:endParaRPr>
          </a:p>
        </p:txBody>
      </p:sp>
      <p:sp>
        <p:nvSpPr>
          <p:cNvPr id="10" name="Rectángulo 9">
            <a:extLst>
              <a:ext uri="{FF2B5EF4-FFF2-40B4-BE49-F238E27FC236}">
                <a16:creationId xmlns:a16="http://schemas.microsoft.com/office/drawing/2014/main" xmlns="" id="{D933903B-8E0F-4297-BDCD-778DB06BD7C4}"/>
              </a:ext>
            </a:extLst>
          </p:cNvPr>
          <p:cNvSpPr/>
          <p:nvPr/>
        </p:nvSpPr>
        <p:spPr>
          <a:xfrm>
            <a:off x="5680719" y="3319530"/>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CuadroTexto 10">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8"/>
              </a:rPr>
              <a:t>alonsantiagoj@yahoo.com</a:t>
            </a:r>
            <a:endParaRPr lang="es-PE" dirty="0"/>
          </a:p>
        </p:txBody>
      </p:sp>
      <p:sp>
        <p:nvSpPr>
          <p:cNvPr id="12" name="CuadroTexto 11">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3" name="Imagen 12" descr="C:\Users\usuario\Pictures\icono-del-vector-correo-email-ejemplo-sobre-símbolo-de-dirección-para-la-web-los-contactos-o-carta-comercial-comunicación-135062044.jpg"/>
          <p:cNvPicPr/>
          <p:nvPr/>
        </p:nvPicPr>
        <p:blipFill>
          <a:blip r:embed="rId9" cstate="print">
            <a:extLst>
              <a:ext uri="{BEBA8EAE-BF5A-486C-A8C5-ECC9F3942E4B}">
                <a14:imgProps xmlns:a14="http://schemas.microsoft.com/office/drawing/2010/main" xmlns="">
                  <a14:imgLayer r:embed="rId10">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xmlns="" val="216293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xmlns="" id="{EB94D6FA-752B-4B9B-B4A0-B1AFEA3C4001}"/>
              </a:ext>
            </a:extLst>
          </p:cNvPr>
          <p:cNvSpPr txBox="1"/>
          <p:nvPr/>
        </p:nvSpPr>
        <p:spPr>
          <a:xfrm>
            <a:off x="4869951" y="2160674"/>
            <a:ext cx="6606208" cy="2031325"/>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a:t>
            </a:r>
            <a:r>
              <a:rPr lang="es-ES" dirty="0" err="1">
                <a:solidFill>
                  <a:srgbClr val="1E1E1E"/>
                </a:solidFill>
                <a:latin typeface="Bookman Old Style" panose="02050604050505020204" pitchFamily="18" charset="0"/>
              </a:rPr>
              <a:t>ii</a:t>
            </a:r>
            <a:r>
              <a:rPr lang="es-ES" dirty="0">
                <a:solidFill>
                  <a:srgbClr val="1E1E1E"/>
                </a:solidFill>
                <a:latin typeface="Bookman Old Style" panose="02050604050505020204" pitchFamily="18" charset="0"/>
              </a:rPr>
              <a:t>) el riesgo se materializó, como consecuencia del cansancio del chofer y las características de la carretera, en el resultado concretamente acaecido: treinta y nueve muertos y cinco lesionados al despistarse el ómnibus y caer a un barranco, que, por lo anterior, se pudo evitar por el dominio del riesgo materializado, el encausado era competente</a:t>
            </a:r>
            <a:r>
              <a:rPr lang="es-ES" b="0" i="0" dirty="0">
                <a:solidFill>
                  <a:srgbClr val="808080"/>
                </a:solidFill>
                <a:effectLst/>
                <a:latin typeface="Roboto" panose="02000000000000000000" pitchFamily="2" charset="0"/>
              </a:rPr>
              <a:t>.</a:t>
            </a:r>
            <a:endParaRPr lang="es-PE" dirty="0"/>
          </a:p>
        </p:txBody>
      </p:sp>
      <p:pic>
        <p:nvPicPr>
          <p:cNvPr id="8" name="Imagen 7">
            <a:extLst>
              <a:ext uri="{FF2B5EF4-FFF2-40B4-BE49-F238E27FC236}">
                <a16:creationId xmlns:a16="http://schemas.microsoft.com/office/drawing/2014/main" xmlns="" id="{386B105A-DD66-4FB8-ADF4-4BE423C24CB4}"/>
              </a:ext>
            </a:extLst>
          </p:cNvPr>
          <p:cNvPicPr>
            <a:picLocks noChangeAspect="1"/>
          </p:cNvPicPr>
          <p:nvPr/>
        </p:nvPicPr>
        <p:blipFill>
          <a:blip r:embed="rId7">
            <a:extLst>
              <a:ext uri="{BEBA8EAE-BF5A-486C-A8C5-ECC9F3942E4B}">
                <a14:imgProps xmlns:a14="http://schemas.microsoft.com/office/drawing/2010/main" xmlns="">
                  <a14:imgLayer r:embed="rId8">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xmlns="" val="0"/>
              </a:ext>
            </a:extLst>
          </a:blip>
          <a:stretch>
            <a:fillRect/>
          </a:stretch>
        </p:blipFill>
        <p:spPr>
          <a:xfrm>
            <a:off x="929844" y="1605801"/>
            <a:ext cx="3343442" cy="3984779"/>
          </a:xfrm>
          <a:prstGeom prst="rect">
            <a:avLst/>
          </a:prstGeom>
        </p:spPr>
      </p:pic>
    </p:spTree>
    <p:extLst>
      <p:ext uri="{BB962C8B-B14F-4D97-AF65-F5344CB8AC3E}">
        <p14:creationId xmlns:p14="http://schemas.microsoft.com/office/powerpoint/2010/main" xmlns="" val="123487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xmlns="" id="{2A4EB9B3-DB06-469E-ABA8-A96C1CCD02AD}"/>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10" name="Imagen 9">
            <a:extLst>
              <a:ext uri="{FF2B5EF4-FFF2-40B4-BE49-F238E27FC236}">
                <a16:creationId xmlns:a16="http://schemas.microsoft.com/office/drawing/2014/main" xmlns="" id="{FBE9460B-08A2-4575-97D1-02F06B8B22F5}"/>
              </a:ext>
            </a:extLst>
          </p:cNvPr>
          <p:cNvPicPr>
            <a:picLocks noChangeAspect="1"/>
          </p:cNvPicPr>
          <p:nvPr/>
        </p:nvPicPr>
        <p:blipFill>
          <a:blip r:embed="rId7">
            <a:extLst>
              <a:ext uri="{BEBA8EAE-BF5A-486C-A8C5-ECC9F3942E4B}">
                <a14:imgProps xmlns:a14="http://schemas.microsoft.com/office/drawing/2010/main" xmlns="">
                  <a14:imgLayer r:embed="rId8">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xmlns="" val="0"/>
              </a:ext>
            </a:extLst>
          </a:blip>
          <a:stretch>
            <a:fillRect/>
          </a:stretch>
        </p:blipFill>
        <p:spPr>
          <a:xfrm>
            <a:off x="7322051" y="998654"/>
            <a:ext cx="4154014" cy="5538685"/>
          </a:xfrm>
          <a:prstGeom prst="rect">
            <a:avLst/>
          </a:prstGeom>
        </p:spPr>
      </p:pic>
    </p:spTree>
    <p:extLst>
      <p:ext uri="{BB962C8B-B14F-4D97-AF65-F5344CB8AC3E}">
        <p14:creationId xmlns:p14="http://schemas.microsoft.com/office/powerpoint/2010/main" xmlns="" val="324822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7" name="Rectángulo 6"/>
          <p:cNvSpPr/>
          <p:nvPr/>
        </p:nvSpPr>
        <p:spPr>
          <a:xfrm>
            <a:off x="1312193" y="1651741"/>
            <a:ext cx="9567613" cy="9571851"/>
          </a:xfrm>
          <a:prstGeom prst="rect">
            <a:avLst/>
          </a:prstGeom>
        </p:spPr>
        <p:txBody>
          <a:bodyPr wrap="square">
            <a:spAutoFit/>
          </a:bodyPr>
          <a:lstStyle/>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Responsabilidad del gerente de la empresa de transporte en un accidente de tránsito (omisión impropia) [Casación 1563-2019, La Libertad]</a:t>
            </a: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  </a:t>
            </a: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PE"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xmlns="" val="29366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xmlns="" id="{087BAB00-1A2C-402B-A18B-B0CD67000F1D}"/>
              </a:ext>
            </a:extLst>
          </p:cNvPr>
          <p:cNvSpPr txBox="1"/>
          <p:nvPr/>
        </p:nvSpPr>
        <p:spPr>
          <a:xfrm>
            <a:off x="635358" y="1446346"/>
            <a:ext cx="7530544" cy="3139321"/>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Delito de omisión impropia. </a:t>
            </a:r>
            <a:r>
              <a:rPr lang="es-ES" dirty="0">
                <a:solidFill>
                  <a:srgbClr val="1E1E1E"/>
                </a:solidFill>
                <a:latin typeface="Bookman Old Style" panose="02050604050505020204" pitchFamily="18" charset="0"/>
              </a:rPr>
              <a:t>Alcances. Motivación defectuosa.</a:t>
            </a:r>
          </a:p>
          <a:p>
            <a:pPr algn="just"/>
            <a:r>
              <a:rPr lang="es-ES" dirty="0">
                <a:solidFill>
                  <a:srgbClr val="1E1E1E"/>
                </a:solidFill>
                <a:latin typeface="Bookman Old Style" panose="02050604050505020204" pitchFamily="18" charset="0"/>
              </a:rPr>
              <a:t>1. El ámbito de apreciación de la omisión impropia está sujeta a una cláusula general o base material constituida por la omisión de impedir la realización de un hecho punible en el </a:t>
            </a:r>
            <a:r>
              <a:rPr lang="es-ES" dirty="0" err="1">
                <a:solidFill>
                  <a:srgbClr val="1E1E1E"/>
                </a:solidFill>
                <a:latin typeface="Bookman Old Style" panose="02050604050505020204" pitchFamily="18" charset="0"/>
              </a:rPr>
              <a:t>sub-lite</a:t>
            </a:r>
            <a:r>
              <a:rPr lang="es-ES" dirty="0">
                <a:solidFill>
                  <a:srgbClr val="1E1E1E"/>
                </a:solidFill>
                <a:latin typeface="Bookman Old Style" panose="02050604050505020204" pitchFamily="18" charset="0"/>
              </a:rPr>
              <a:t>, de un delito de resultado: homicidio y lesiones–. En todo caso, como delito de omisión, lo que se castiga es un “no hacer” o “hacer algo</a:t>
            </a:r>
            <a:br>
              <a:rPr lang="es-ES" dirty="0">
                <a:solidFill>
                  <a:srgbClr val="1E1E1E"/>
                </a:solidFill>
                <a:latin typeface="Bookman Old Style" panose="02050604050505020204" pitchFamily="18" charset="0"/>
              </a:rPr>
            </a:br>
            <a:r>
              <a:rPr lang="es-ES" dirty="0">
                <a:solidFill>
                  <a:srgbClr val="1E1E1E"/>
                </a:solidFill>
                <a:latin typeface="Bookman Old Style" panose="02050604050505020204" pitchFamily="18" charset="0"/>
              </a:rPr>
              <a:t>distinto a lo preceptuado”; luego, el </a:t>
            </a:r>
            <a:r>
              <a:rPr lang="es-ES" dirty="0" err="1">
                <a:solidFill>
                  <a:srgbClr val="1E1E1E"/>
                </a:solidFill>
                <a:latin typeface="Bookman Old Style" panose="02050604050505020204" pitchFamily="18" charset="0"/>
              </a:rPr>
              <a:t>omitente</a:t>
            </a:r>
            <a:r>
              <a:rPr lang="es-ES" dirty="0">
                <a:solidFill>
                  <a:srgbClr val="1E1E1E"/>
                </a:solidFill>
                <a:latin typeface="Bookman Old Style" panose="02050604050505020204" pitchFamily="18" charset="0"/>
              </a:rPr>
              <a:t> solo podrá ser imputado de aquello a lo que estaba obligado. Sólo cabrá afirmar que se ha realizado la conducta típica si el</a:t>
            </a:r>
            <a:br>
              <a:rPr lang="es-ES" dirty="0">
                <a:solidFill>
                  <a:srgbClr val="1E1E1E"/>
                </a:solidFill>
                <a:latin typeface="Bookman Old Style" panose="02050604050505020204" pitchFamily="18" charset="0"/>
              </a:rPr>
            </a:br>
            <a:r>
              <a:rPr lang="es-ES" dirty="0">
                <a:solidFill>
                  <a:srgbClr val="1E1E1E"/>
                </a:solidFill>
                <a:latin typeface="Bookman Old Style" panose="02050604050505020204" pitchFamily="18" charset="0"/>
              </a:rPr>
              <a:t>resultado es objetivamente imputable al comportamiento enjuiciado.</a:t>
            </a:r>
          </a:p>
        </p:txBody>
      </p:sp>
      <p:pic>
        <p:nvPicPr>
          <p:cNvPr id="8" name="Imagen 7">
            <a:extLst>
              <a:ext uri="{FF2B5EF4-FFF2-40B4-BE49-F238E27FC236}">
                <a16:creationId xmlns:a16="http://schemas.microsoft.com/office/drawing/2014/main" xmlns="" id="{02FE6F1B-93DB-46E6-AE3A-B343099512D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972261" y="1892520"/>
            <a:ext cx="3875929" cy="3416320"/>
          </a:xfrm>
          <a:prstGeom prst="rect">
            <a:avLst/>
          </a:prstGeom>
        </p:spPr>
      </p:pic>
    </p:spTree>
    <p:extLst>
      <p:ext uri="{BB962C8B-B14F-4D97-AF65-F5344CB8AC3E}">
        <p14:creationId xmlns:p14="http://schemas.microsoft.com/office/powerpoint/2010/main" xmlns="" val="385895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xmlns="" id="{E1A3388C-0935-4781-A99C-C29C290062E2}"/>
              </a:ext>
            </a:extLst>
          </p:cNvPr>
          <p:cNvSpPr txBox="1"/>
          <p:nvPr/>
        </p:nvSpPr>
        <p:spPr>
          <a:xfrm>
            <a:off x="4283764" y="1266484"/>
            <a:ext cx="6715539" cy="4524315"/>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2. </a:t>
            </a:r>
            <a:r>
              <a:rPr lang="es-ES" dirty="0">
                <a:solidFill>
                  <a:srgbClr val="1E1E1E"/>
                </a:solidFill>
                <a:latin typeface="Bookman Old Style" panose="02050604050505020204" pitchFamily="18" charset="0"/>
              </a:rPr>
              <a:t>El deber de garantía, en el caso de un gerente general de una sociedad comercial, está residenciado precisamente en las competencias que tiene como contralor de la marcha de la administración de la persona jurídica, en cuya virtud asume el dominio </a:t>
            </a:r>
            <a:r>
              <a:rPr lang="es-ES" b="1" dirty="0">
                <a:solidFill>
                  <a:srgbClr val="1E1E1E"/>
                </a:solidFill>
                <a:latin typeface="Bookman Old Style" panose="02050604050505020204" pitchFamily="18" charset="0"/>
              </a:rPr>
              <a:t>(i) </a:t>
            </a:r>
            <a:r>
              <a:rPr lang="es-ES" dirty="0">
                <a:solidFill>
                  <a:srgbClr val="1E1E1E"/>
                </a:solidFill>
                <a:latin typeface="Bookman Old Style" panose="02050604050505020204" pitchFamily="18" charset="0"/>
              </a:rPr>
              <a:t>de velar que se cumplan las disposiciones reglamentarias que buscan impedir que un peligro se convierta en lesión, como es el caso de mantener y disponer de un conjunto activo o plantilla de choferes para los ómnibus de servicio de pasajeros en las rutas de más de cuatro horas (artículo 30.2 del Decreto Supremo 017-2009-MTC), así como </a:t>
            </a:r>
            <a:r>
              <a:rPr lang="es-ES" b="1" dirty="0">
                <a:solidFill>
                  <a:srgbClr val="1E1E1E"/>
                </a:solidFill>
                <a:latin typeface="Bookman Old Style" panose="02050604050505020204" pitchFamily="18" charset="0"/>
              </a:rPr>
              <a:t>(</a:t>
            </a:r>
            <a:r>
              <a:rPr lang="es-ES" b="1" dirty="0" err="1">
                <a:solidFill>
                  <a:srgbClr val="1E1E1E"/>
                </a:solidFill>
                <a:latin typeface="Bookman Old Style" panose="02050604050505020204" pitchFamily="18" charset="0"/>
              </a:rPr>
              <a:t>ii</a:t>
            </a:r>
            <a:r>
              <a:rPr lang="es-ES" b="1" dirty="0">
                <a:solidFill>
                  <a:srgbClr val="1E1E1E"/>
                </a:solidFill>
                <a:latin typeface="Bookman Old Style" panose="02050604050505020204" pitchFamily="18" charset="0"/>
              </a:rPr>
              <a:t>) </a:t>
            </a:r>
            <a:r>
              <a:rPr lang="es-ES" dirty="0">
                <a:solidFill>
                  <a:srgbClr val="1E1E1E"/>
                </a:solidFill>
                <a:latin typeface="Bookman Old Style" panose="02050604050505020204" pitchFamily="18" charset="0"/>
              </a:rPr>
              <a:t>de supervisar su debido cumplimiento por parte de los demás miembros de la corporación (vigilancia de una fuente de peligro: deber de proteger bienes jurídicos de aquellos riesgos que provienen de la fuente de peligro que el garante tiene que vigilar.</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xmlns="" id="{8790EB2F-B419-487E-A13C-3663323C845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flipH="1">
            <a:off x="1060131" y="1805016"/>
            <a:ext cx="3050244" cy="3870548"/>
          </a:xfrm>
          <a:prstGeom prst="rect">
            <a:avLst/>
          </a:prstGeom>
        </p:spPr>
      </p:pic>
    </p:spTree>
    <p:extLst>
      <p:ext uri="{BB962C8B-B14F-4D97-AF65-F5344CB8AC3E}">
        <p14:creationId xmlns:p14="http://schemas.microsoft.com/office/powerpoint/2010/main" xmlns="" val="72455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xmlns="" id="{40081548-84D2-4C9F-9806-91AAEBC12555}"/>
              </a:ext>
            </a:extLst>
          </p:cNvPr>
          <p:cNvSpPr txBox="1"/>
          <p:nvPr/>
        </p:nvSpPr>
        <p:spPr>
          <a:xfrm>
            <a:off x="635358" y="1814520"/>
            <a:ext cx="6606208" cy="2585323"/>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3. El objeto materia de delegación, como se sabe, puede ser deberes de vigilancia o deberes de ejecución de actos. Cuando se trata de una delegación de ejecución de actos, que es lo que habría planteado la defensa del casacionista, el contenido del deber del empresario no cesa, sino sufre una mutación, tiene un deber de garante residual –se convierte en un garante mediato, luego de la delegación, que consiste en vigilar que el delegado cumpla con el deber que le ha sido asignado.</a:t>
            </a:r>
            <a:endParaRPr lang="es-PE" dirty="0">
              <a:solidFill>
                <a:srgbClr val="1E1E1E"/>
              </a:solidFill>
              <a:latin typeface="Bookman Old Style" panose="02050604050505020204" pitchFamily="18" charset="0"/>
            </a:endParaRPr>
          </a:p>
        </p:txBody>
      </p:sp>
      <p:pic>
        <p:nvPicPr>
          <p:cNvPr id="8" name="Picture 2" descr="Media GIF - Find on GIFER">
            <a:extLst>
              <a:ext uri="{FF2B5EF4-FFF2-40B4-BE49-F238E27FC236}">
                <a16:creationId xmlns:a16="http://schemas.microsoft.com/office/drawing/2014/main" xmlns="" id="{15B564F7-1907-412A-A1F6-84291D9DC491}"/>
              </a:ext>
            </a:extLst>
          </p:cNvPr>
          <p:cNvPicPr>
            <a:picLocks noChangeAspect="1" noChangeArrowheads="1" noCrop="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29994" y="1272386"/>
            <a:ext cx="3973578" cy="4313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515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xmlns="" id="{31054213-77AA-4BF1-A223-E79BED9F76EB}"/>
              </a:ext>
            </a:extLst>
          </p:cNvPr>
          <p:cNvSpPr txBox="1"/>
          <p:nvPr/>
        </p:nvSpPr>
        <p:spPr>
          <a:xfrm>
            <a:off x="4869951" y="1637250"/>
            <a:ext cx="6606208"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4. La imputación subjetiva también es necesaria para consolidar la existencia de la omisión impropia el aspecto subjetivo del hecho punible siempre debe presentarse. Ésta puede ser dolosa o culposa. El dolo requiere que al </a:t>
            </a:r>
            <a:r>
              <a:rPr lang="es-ES" dirty="0" err="1">
                <a:solidFill>
                  <a:srgbClr val="1E1E1E"/>
                </a:solidFill>
                <a:latin typeface="Bookman Old Style" panose="02050604050505020204" pitchFamily="18" charset="0"/>
              </a:rPr>
              <a:t>omitente</a:t>
            </a:r>
            <a:r>
              <a:rPr lang="es-ES" dirty="0">
                <a:solidFill>
                  <a:srgbClr val="1E1E1E"/>
                </a:solidFill>
                <a:latin typeface="Bookman Old Style" panose="02050604050505020204" pitchFamily="18" charset="0"/>
              </a:rPr>
              <a:t> se le impute el conocimiento de que está omitiendo cumplir con su deber de garante y, como consecuencia de ello, la aptitud lesiva de su omisión –es decir, conocimiento de la situación concreta de peligro o, al menos, de que ésta se produzca y, además, de que tiene la obligación de realizar el acto ordenado por la ley. </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xmlns="" id="{E3BB5FD0-BB72-46D9-AD55-6FE0F98FF822}"/>
              </a:ext>
            </a:extLst>
          </p:cNvPr>
          <p:cNvPicPr>
            <a:picLocks noChangeAspect="1"/>
          </p:cNvPicPr>
          <p:nvPr/>
        </p:nvPicPr>
        <p:blipFill>
          <a:blip r:embed="rId7">
            <a:extLst>
              <a:ext uri="{BEBA8EAE-BF5A-486C-A8C5-ECC9F3942E4B}">
                <a14:imgProps xmlns:a14="http://schemas.microsoft.com/office/drawing/2010/main" xmlns="">
                  <a14:imgLayer r:embed="rId8">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xmlns="" val="0"/>
              </a:ext>
            </a:extLst>
          </a:blip>
          <a:stretch>
            <a:fillRect/>
          </a:stretch>
        </p:blipFill>
        <p:spPr>
          <a:xfrm>
            <a:off x="929844" y="1605801"/>
            <a:ext cx="3343442" cy="3984779"/>
          </a:xfrm>
          <a:prstGeom prst="rect">
            <a:avLst/>
          </a:prstGeom>
        </p:spPr>
      </p:pic>
    </p:spTree>
    <p:extLst>
      <p:ext uri="{BB962C8B-B14F-4D97-AF65-F5344CB8AC3E}">
        <p14:creationId xmlns:p14="http://schemas.microsoft.com/office/powerpoint/2010/main" xmlns="" val="168582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xmlns="" id="{D50CCA71-199E-4C49-9BA4-E6016ADC0A7E}"/>
              </a:ext>
            </a:extLst>
          </p:cNvPr>
          <p:cNvSpPr txBox="1"/>
          <p:nvPr/>
        </p:nvSpPr>
        <p:spPr>
          <a:xfrm>
            <a:off x="635358" y="1628303"/>
            <a:ext cx="6606208" cy="3416320"/>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La culpa tendrá lugar cuando al </a:t>
            </a:r>
            <a:r>
              <a:rPr lang="es-ES" dirty="0" err="1">
                <a:solidFill>
                  <a:srgbClr val="1E1E1E"/>
                </a:solidFill>
                <a:latin typeface="Bookman Old Style" panose="02050604050505020204" pitchFamily="18" charset="0"/>
              </a:rPr>
              <a:t>omitente</a:t>
            </a:r>
            <a:r>
              <a:rPr lang="es-ES" dirty="0">
                <a:solidFill>
                  <a:srgbClr val="1E1E1E"/>
                </a:solidFill>
                <a:latin typeface="Bookman Old Style" panose="02050604050505020204" pitchFamily="18" charset="0"/>
              </a:rPr>
              <a:t> se le imputa el conocimiento de la posible existencia de un riesgo, cuya materialización en un resultado lesivo debe evitar con la adopción de determinadas medidas de cuidado, o ejecute un acto de salvamente defectuoso por una incorrecta valoración de las circunstancias de actuación en este último caso, de la culpa, no existe una imputación de conocimiento sobre la aptitud lesiva concreta de la conducta (en cuyo caso se estaría ante una imputación dolosa), sino una imputación de conocimiento sobre la posible lesividad de la conducta que activa el deber de adoptar medidas de cuidado.</a:t>
            </a:r>
            <a:endParaRPr lang="es-PE" dirty="0">
              <a:solidFill>
                <a:srgbClr val="1E1E1E"/>
              </a:solidFill>
              <a:latin typeface="Bookman Old Style" panose="02050604050505020204" pitchFamily="18" charset="0"/>
            </a:endParaRPr>
          </a:p>
        </p:txBody>
      </p:sp>
      <p:pic>
        <p:nvPicPr>
          <p:cNvPr id="10" name="Imagen 9">
            <a:extLst>
              <a:ext uri="{FF2B5EF4-FFF2-40B4-BE49-F238E27FC236}">
                <a16:creationId xmlns:a16="http://schemas.microsoft.com/office/drawing/2014/main" xmlns="" id="{C3BF085E-8427-420D-8369-8456EDEC615F}"/>
              </a:ext>
            </a:extLst>
          </p:cNvPr>
          <p:cNvPicPr>
            <a:picLocks noChangeAspect="1"/>
          </p:cNvPicPr>
          <p:nvPr/>
        </p:nvPicPr>
        <p:blipFill>
          <a:blip r:embed="rId7">
            <a:extLst>
              <a:ext uri="{BEBA8EAE-BF5A-486C-A8C5-ECC9F3942E4B}">
                <a14:imgProps xmlns:a14="http://schemas.microsoft.com/office/drawing/2010/main" xmlns="">
                  <a14:imgLayer r:embed="rId8">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xmlns="" val="0"/>
              </a:ext>
            </a:extLst>
          </a:blip>
          <a:stretch>
            <a:fillRect/>
          </a:stretch>
        </p:blipFill>
        <p:spPr>
          <a:xfrm>
            <a:off x="7084947" y="1240303"/>
            <a:ext cx="4838344" cy="4791709"/>
          </a:xfrm>
          <a:prstGeom prst="rect">
            <a:avLst/>
          </a:prstGeom>
        </p:spPr>
      </p:pic>
    </p:spTree>
    <p:extLst>
      <p:ext uri="{BB962C8B-B14F-4D97-AF65-F5344CB8AC3E}">
        <p14:creationId xmlns:p14="http://schemas.microsoft.com/office/powerpoint/2010/main" xmlns="" val="42919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10" name="CuadroTexto 9">
            <a:extLst>
              <a:ext uri="{FF2B5EF4-FFF2-40B4-BE49-F238E27FC236}">
                <a16:creationId xmlns:a16="http://schemas.microsoft.com/office/drawing/2014/main" xmlns="" id="{BF164BB3-55DF-4539-95E3-3A04FA83357B}"/>
              </a:ext>
            </a:extLst>
          </p:cNvPr>
          <p:cNvSpPr txBox="1"/>
          <p:nvPr/>
        </p:nvSpPr>
        <p:spPr>
          <a:xfrm>
            <a:off x="4869951" y="1698805"/>
            <a:ext cx="6606208"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Es evidente que las empresas son constituidas con una vocación de permanencia y, por tanto, las acciones de control sobre el procedimiento de actuación, así como sobre el personal que en ella labora, deben tender, igualmente, a la continuidad. Al titular o al gerente le corresponde un deber de actuar para eliminar los peligros sobrevenidos, le compete no solo evitar iniciar acciones que supongan un elevado grado de riesgo (riesgo típico), sino también mantener las ya iniciadas o asumidas dentro de las coordenadas del riesgo permitido [MEINI, IVÁN: Obra. Citada, p. 338].</a:t>
            </a:r>
            <a:endParaRPr lang="es-PE" dirty="0">
              <a:solidFill>
                <a:srgbClr val="1E1E1E"/>
              </a:solidFill>
              <a:latin typeface="Bookman Old Style" panose="02050604050505020204" pitchFamily="18" charset="0"/>
            </a:endParaRPr>
          </a:p>
        </p:txBody>
      </p:sp>
      <p:pic>
        <p:nvPicPr>
          <p:cNvPr id="11" name="Imagen 10">
            <a:extLst>
              <a:ext uri="{FF2B5EF4-FFF2-40B4-BE49-F238E27FC236}">
                <a16:creationId xmlns:a16="http://schemas.microsoft.com/office/drawing/2014/main" xmlns="" id="{33E5E388-711D-4C0B-A41D-EB7C0F388A3D}"/>
              </a:ext>
            </a:extLst>
          </p:cNvPr>
          <p:cNvPicPr>
            <a:picLocks noChangeAspect="1"/>
          </p:cNvPicPr>
          <p:nvPr/>
        </p:nvPicPr>
        <p:blipFill>
          <a:blip r:embed="rId7">
            <a:extLst>
              <a:ext uri="{BEBA8EAE-BF5A-486C-A8C5-ECC9F3942E4B}">
                <a14:imgProps xmlns:a14="http://schemas.microsoft.com/office/drawing/2010/main" xmlns="">
                  <a14:imgLayer r:embed="rId8">
                    <a14:imgEffect>
                      <a14:backgroundRemoval t="3664" b="89824" l="6597" r="89931">
                        <a14:foregroundMark x1="38542" y1="10719" x2="38542" y2="10719"/>
                        <a14:foregroundMark x1="39699" y1="7598" x2="39699" y2="7598"/>
                        <a14:foregroundMark x1="42130" y1="5834" x2="42130" y2="5834"/>
                        <a14:foregroundMark x1="42130" y1="3935" x2="42130" y2="3935"/>
                        <a14:foregroundMark x1="42130" y1="3799" x2="42130" y2="3799"/>
                        <a14:foregroundMark x1="35995" y1="6920" x2="35995" y2="6920"/>
                        <a14:foregroundMark x1="33796" y1="7191" x2="33796" y2="7191"/>
                        <a14:foregroundMark x1="6597" y1="28087" x2="6597" y2="28087"/>
                        <a14:foregroundMark x1="44676" y1="89009" x2="44676" y2="89009"/>
                        <a14:foregroundMark x1="41435" y1="88602" x2="41435" y2="88602"/>
                        <a14:foregroundMark x1="40741" y1="89417" x2="40741" y2="89417"/>
                        <a14:backgroundMark x1="34954" y1="2171" x2="34954" y2="2171"/>
                        <a14:backgroundMark x1="39352" y1="2578" x2="39352" y2="2578"/>
                        <a14:backgroundMark x1="42361" y1="2171" x2="42361" y2="2171"/>
                      </a14:backgroundRemoval>
                    </a14:imgEffect>
                  </a14:imgLayer>
                </a14:imgProps>
              </a:ext>
              <a:ext uri="{28A0092B-C50C-407E-A947-70E740481C1C}">
                <a14:useLocalDpi xmlns:a14="http://schemas.microsoft.com/office/drawing/2010/main" xmlns="" val="0"/>
              </a:ext>
            </a:extLst>
          </a:blip>
          <a:stretch>
            <a:fillRect/>
          </a:stretch>
        </p:blipFill>
        <p:spPr>
          <a:xfrm flipH="1">
            <a:off x="195279" y="1293486"/>
            <a:ext cx="4213619" cy="4301913"/>
          </a:xfrm>
          <a:prstGeom prst="rect">
            <a:avLst/>
          </a:prstGeom>
        </p:spPr>
      </p:pic>
    </p:spTree>
    <p:extLst>
      <p:ext uri="{BB962C8B-B14F-4D97-AF65-F5344CB8AC3E}">
        <p14:creationId xmlns:p14="http://schemas.microsoft.com/office/powerpoint/2010/main" xmlns="" val="216826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AFC5A2C-6DB1-4827-BF13-25A35BD7CD71}"/>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xmlns=""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xmlns=""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xmlns="" id="{143A788B-A135-4FA2-92B5-8565B22E282F}"/>
              </a:ext>
            </a:extLst>
          </p:cNvPr>
          <p:cNvSpPr txBox="1"/>
          <p:nvPr/>
        </p:nvSpPr>
        <p:spPr>
          <a:xfrm>
            <a:off x="877956" y="1348017"/>
            <a:ext cx="6606208"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Por tanto, la actuación del </a:t>
            </a:r>
            <a:r>
              <a:rPr lang="es-ES" dirty="0" err="1">
                <a:solidFill>
                  <a:srgbClr val="1E1E1E"/>
                </a:solidFill>
                <a:latin typeface="Bookman Old Style" panose="02050604050505020204" pitchFamily="18" charset="0"/>
              </a:rPr>
              <a:t>omitente</a:t>
            </a:r>
            <a:r>
              <a:rPr lang="es-ES" dirty="0">
                <a:solidFill>
                  <a:srgbClr val="1E1E1E"/>
                </a:solidFill>
                <a:latin typeface="Bookman Old Style" panose="02050604050505020204" pitchFamily="18" charset="0"/>
              </a:rPr>
              <a:t>:</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(i) creó un riesgo penalmente prohibido, al no haber organizado la empresa de tal manera de implementar –y hacerla efectiva– una plantilla de choferes que trabajen secuencialmente cuando se trata de recorridos de más de cuatro horas seguidas la responsabilidad por determinadas fuentes de peligro, surge en el presente caso de lo que se denomina “deber de aseguramiento del tráfico”, uno de los cuyos ejemplos clásicos es el titular de un negocio peligroso</a:t>
            </a:r>
            <a:endParaRPr lang="es-PE" dirty="0">
              <a:solidFill>
                <a:srgbClr val="1E1E1E"/>
              </a:solidFill>
              <a:latin typeface="Bookman Old Style" panose="02050604050505020204" pitchFamily="18" charset="0"/>
            </a:endParaRPr>
          </a:p>
        </p:txBody>
      </p:sp>
      <p:sp>
        <p:nvSpPr>
          <p:cNvPr id="10" name="CuadroTexto 9">
            <a:extLst>
              <a:ext uri="{FF2B5EF4-FFF2-40B4-BE49-F238E27FC236}">
                <a16:creationId xmlns:a16="http://schemas.microsoft.com/office/drawing/2014/main" xmlns="" id="{46476131-A91D-4519-868D-314A610CB2AB}"/>
              </a:ext>
            </a:extLst>
          </p:cNvPr>
          <p:cNvSpPr txBox="1"/>
          <p:nvPr/>
        </p:nvSpPr>
        <p:spPr>
          <a:xfrm>
            <a:off x="4567860" y="5616513"/>
            <a:ext cx="6965670" cy="830997"/>
          </a:xfrm>
          <a:prstGeom prst="rect">
            <a:avLst/>
          </a:prstGeom>
          <a:noFill/>
        </p:spPr>
        <p:txBody>
          <a:bodyPr wrap="square">
            <a:spAutoFit/>
          </a:bodyPr>
          <a:lstStyle/>
          <a:p>
            <a:pPr algn="just"/>
            <a:r>
              <a:rPr lang="es-ES" sz="1600" b="1" dirty="0">
                <a:solidFill>
                  <a:srgbClr val="1E1E1E"/>
                </a:solidFill>
                <a:latin typeface="Bookman Old Style" panose="02050604050505020204" pitchFamily="18" charset="0"/>
              </a:rPr>
              <a:t>[WESSELS – BEULKE – SATZGER: Derecho Penal – Parte General, Editorial Instituto Pacífico, Lima, 2018, p. 507]– (y lo es, desde luego, el transporte público de pasajeros).</a:t>
            </a:r>
            <a:endParaRPr lang="es-PE" sz="1600" b="1" dirty="0">
              <a:solidFill>
                <a:srgbClr val="1E1E1E"/>
              </a:solidFill>
              <a:latin typeface="Bookman Old Style" panose="02050604050505020204" pitchFamily="18" charset="0"/>
            </a:endParaRPr>
          </a:p>
        </p:txBody>
      </p:sp>
      <p:pic>
        <p:nvPicPr>
          <p:cNvPr id="11" name="Imagen 10">
            <a:extLst>
              <a:ext uri="{FF2B5EF4-FFF2-40B4-BE49-F238E27FC236}">
                <a16:creationId xmlns:a16="http://schemas.microsoft.com/office/drawing/2014/main" xmlns="" id="{5F38FBEE-BB34-4012-8CB3-23827D872FF8}"/>
              </a:ext>
            </a:extLst>
          </p:cNvPr>
          <p:cNvPicPr>
            <a:picLocks noChangeAspect="1"/>
          </p:cNvPicPr>
          <p:nvPr/>
        </p:nvPicPr>
        <p:blipFill>
          <a:blip r:embed="rId7">
            <a:extLst>
              <a:ext uri="{BEBA8EAE-BF5A-486C-A8C5-ECC9F3942E4B}">
                <a14:imgProps xmlns:a14="http://schemas.microsoft.com/office/drawing/2010/main" xmlns="">
                  <a14:imgLayer r:embed="rId8">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xmlns="" val="0"/>
              </a:ext>
            </a:extLst>
          </a:blip>
          <a:stretch>
            <a:fillRect/>
          </a:stretch>
        </p:blipFill>
        <p:spPr>
          <a:xfrm>
            <a:off x="8050695" y="1975066"/>
            <a:ext cx="3666190" cy="2907867"/>
          </a:xfrm>
          <a:prstGeom prst="rect">
            <a:avLst/>
          </a:prstGeom>
        </p:spPr>
      </p:pic>
    </p:spTree>
    <p:extLst>
      <p:ext uri="{BB962C8B-B14F-4D97-AF65-F5344CB8AC3E}">
        <p14:creationId xmlns:p14="http://schemas.microsoft.com/office/powerpoint/2010/main" xmlns="" val="28039466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485</Words>
  <Application>Microsoft Office PowerPoint</Application>
  <PresentationFormat>Personalizado</PresentationFormat>
  <Paragraphs>46</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fn</cp:lastModifiedBy>
  <cp:revision>1</cp:revision>
  <dcterms:created xsi:type="dcterms:W3CDTF">2022-01-24T23:19:29Z</dcterms:created>
  <dcterms:modified xsi:type="dcterms:W3CDTF">2022-01-25T20:14:27Z</dcterms:modified>
</cp:coreProperties>
</file>