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4" r:id="rId7"/>
    <p:sldId id="263" r:id="rId8"/>
    <p:sldId id="265" r:id="rId9"/>
    <p:sldId id="262" r:id="rId1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D0BB9-9FE3-4BBA-854B-4FE49A09A9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AD8AC4C-1683-40F1-9AF1-E5AA74D72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003C91E2-F02B-4E73-A282-F1EDC6484D9C}"/>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5" name="Marcador de pie de página 4">
            <a:extLst>
              <a:ext uri="{FF2B5EF4-FFF2-40B4-BE49-F238E27FC236}">
                <a16:creationId xmlns:a16="http://schemas.microsoft.com/office/drawing/2014/main" id="{D37573F0-9E2B-49AD-AA41-D5DA6930329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7C0BF57-EA8E-4394-A2A9-1FB0EBA5F5F4}"/>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341564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60DB0-0F22-4697-AE68-7B2DCAB6324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4C095A5-5C9D-4D5E-AAEF-8F589AC6AD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A792E9B-3378-4609-89F3-5FBAC47B48F2}"/>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5" name="Marcador de pie de página 4">
            <a:extLst>
              <a:ext uri="{FF2B5EF4-FFF2-40B4-BE49-F238E27FC236}">
                <a16:creationId xmlns:a16="http://schemas.microsoft.com/office/drawing/2014/main" id="{2E40B796-9438-4D30-810A-5A353CBFA73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FE5766B-6735-42DB-9D99-A3E915AA3CB5}"/>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281694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0E0540-A962-4BBE-8BCE-CA3316E12E9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3C51DFA-ED9C-4D07-AFBA-4A9714C652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E2372E2-4934-4F20-A3EA-ECFD4F515619}"/>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5" name="Marcador de pie de página 4">
            <a:extLst>
              <a:ext uri="{FF2B5EF4-FFF2-40B4-BE49-F238E27FC236}">
                <a16:creationId xmlns:a16="http://schemas.microsoft.com/office/drawing/2014/main" id="{A0360E3A-CF6E-4333-B8F8-5BDA7511095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AFBCF73-36DA-46EA-A3B9-3A853DA6008A}"/>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72162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2622E-9A14-4E10-B59B-2CB57F0A556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F6202FD-D79D-48CD-8216-88F2AFC3A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E1D2A6C-BE09-4304-AF10-7DAD8B3E1B10}"/>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5" name="Marcador de pie de página 4">
            <a:extLst>
              <a:ext uri="{FF2B5EF4-FFF2-40B4-BE49-F238E27FC236}">
                <a16:creationId xmlns:a16="http://schemas.microsoft.com/office/drawing/2014/main" id="{C9D3829C-7C5B-4CEC-8B17-C34889E410C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D53116-ABFC-4895-A90B-AA489644B715}"/>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4310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9A873-4729-4969-BB45-D30ED0F393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B55BFCB-FF00-432E-8EA3-3678BACF5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BBB4EC-2F1B-4C8B-998D-CA8053C8A907}"/>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5" name="Marcador de pie de página 4">
            <a:extLst>
              <a:ext uri="{FF2B5EF4-FFF2-40B4-BE49-F238E27FC236}">
                <a16:creationId xmlns:a16="http://schemas.microsoft.com/office/drawing/2014/main" id="{D742096B-4568-44BC-AD52-D0AD08E43D9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7C2FE35-1CB1-42E1-A7B1-C412DFE2A428}"/>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121265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3F5FA-2C91-4C88-AB40-552344BBC35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CC5241E-A5E8-4518-BCF8-1E4370042EE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10975661-459E-4CD5-934D-D61F41B586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E124C0C5-15FA-43D4-BFED-F10867828DDE}"/>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6" name="Marcador de pie de página 5">
            <a:extLst>
              <a:ext uri="{FF2B5EF4-FFF2-40B4-BE49-F238E27FC236}">
                <a16:creationId xmlns:a16="http://schemas.microsoft.com/office/drawing/2014/main" id="{6C791AB9-4089-4C4A-A16E-03AA7A213F4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F17B737-FAB7-4CBA-98BF-0310F171D7BE}"/>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366668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BD4D3-F970-49FC-94F6-589B62983EF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A06C167-1877-450D-BB51-B79AE4996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9D72BEA-247E-4C4E-BF28-341352860AC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7961477-542D-4205-99E1-0F76978B7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C37A70-A84E-423A-B847-B251F6B16E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14BC807-FBD9-4F1E-853C-4E50F043203E}"/>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8" name="Marcador de pie de página 7">
            <a:extLst>
              <a:ext uri="{FF2B5EF4-FFF2-40B4-BE49-F238E27FC236}">
                <a16:creationId xmlns:a16="http://schemas.microsoft.com/office/drawing/2014/main" id="{EEAA0DDE-E7E3-4C3F-8B3E-6A99E0DDA40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61B05E1F-5840-4698-9D6D-0AFC68ECD22E}"/>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123480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6891A-4501-4C69-899C-61110809E8A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919E58D-7480-4179-82C8-EF181104CD77}"/>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4" name="Marcador de pie de página 3">
            <a:extLst>
              <a:ext uri="{FF2B5EF4-FFF2-40B4-BE49-F238E27FC236}">
                <a16:creationId xmlns:a16="http://schemas.microsoft.com/office/drawing/2014/main" id="{1F058C58-2F43-489E-831A-B8B08A724FD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0E9122EE-0243-43BE-B23F-7F3649201B00}"/>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19327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480A0D-E8A7-45C6-BA46-71BE89DEE814}"/>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3" name="Marcador de pie de página 2">
            <a:extLst>
              <a:ext uri="{FF2B5EF4-FFF2-40B4-BE49-F238E27FC236}">
                <a16:creationId xmlns:a16="http://schemas.microsoft.com/office/drawing/2014/main" id="{A5B1CC79-15C7-453B-A9F8-78AEA4EF467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5E0AA5A-4B5D-47A9-B304-4ECA4C1B82AC}"/>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131286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2B342-6B2A-4784-9128-61696D9A79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CF1540C-E8C7-4FE5-82BD-460D98C5E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37C4B8C-3BF0-44EC-AF54-73ECAD879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AB4BE-A33D-49FC-8323-1ADED1376AE5}"/>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6" name="Marcador de pie de página 5">
            <a:extLst>
              <a:ext uri="{FF2B5EF4-FFF2-40B4-BE49-F238E27FC236}">
                <a16:creationId xmlns:a16="http://schemas.microsoft.com/office/drawing/2014/main" id="{231B2702-1D89-4CF6-8163-020096D38E1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855080C-9D70-49D1-8108-1A7237EB86FB}"/>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7296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0F836-E485-437A-86ED-E735B4E2C4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0E6F50F-6AF9-4299-A848-04C0FF909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2F8B0D7-6BE6-4470-A6A0-3FB0C1BBF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C30A35-1B2F-4D21-827E-3F40E616B314}"/>
              </a:ext>
            </a:extLst>
          </p:cNvPr>
          <p:cNvSpPr>
            <a:spLocks noGrp="1"/>
          </p:cNvSpPr>
          <p:nvPr>
            <p:ph type="dt" sz="half" idx="10"/>
          </p:nvPr>
        </p:nvSpPr>
        <p:spPr/>
        <p:txBody>
          <a:bodyPr/>
          <a:lstStyle/>
          <a:p>
            <a:fld id="{699A595C-9B35-491C-B488-3404EEBA1263}" type="datetimeFigureOut">
              <a:rPr lang="es-PE" smtClean="0"/>
              <a:t>10/02/2022</a:t>
            </a:fld>
            <a:endParaRPr lang="es-PE"/>
          </a:p>
        </p:txBody>
      </p:sp>
      <p:sp>
        <p:nvSpPr>
          <p:cNvPr id="6" name="Marcador de pie de página 5">
            <a:extLst>
              <a:ext uri="{FF2B5EF4-FFF2-40B4-BE49-F238E27FC236}">
                <a16:creationId xmlns:a16="http://schemas.microsoft.com/office/drawing/2014/main" id="{423BB826-6F4F-4B97-9A5E-FEC15D272B3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7384473-3E91-4C31-9EC5-40A48A67FF34}"/>
              </a:ext>
            </a:extLst>
          </p:cNvPr>
          <p:cNvSpPr>
            <a:spLocks noGrp="1"/>
          </p:cNvSpPr>
          <p:nvPr>
            <p:ph type="sldNum" sz="quarter" idx="12"/>
          </p:nvPr>
        </p:nvSpPr>
        <p:spPr/>
        <p:txBody>
          <a:bodyPr/>
          <a:lstStyle/>
          <a:p>
            <a:fld id="{E8F89F1C-CCB8-45A0-B424-39166BC39925}" type="slidenum">
              <a:rPr lang="es-PE" smtClean="0"/>
              <a:t>‹Nº›</a:t>
            </a:fld>
            <a:endParaRPr lang="es-PE"/>
          </a:p>
        </p:txBody>
      </p:sp>
    </p:spTree>
    <p:extLst>
      <p:ext uri="{BB962C8B-B14F-4D97-AF65-F5344CB8AC3E}">
        <p14:creationId xmlns:p14="http://schemas.microsoft.com/office/powerpoint/2010/main" val="225143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895B78E-10F7-47B7-AC64-3E25F2C3B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6BE41AA-0533-427C-8A7C-34C4053F5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FEC1233-06B0-4EBF-84F6-829675C74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595C-9B35-491C-B488-3404EEBA1263}" type="datetimeFigureOut">
              <a:rPr lang="es-PE" smtClean="0"/>
              <a:t>10/02/2022</a:t>
            </a:fld>
            <a:endParaRPr lang="es-PE"/>
          </a:p>
        </p:txBody>
      </p:sp>
      <p:sp>
        <p:nvSpPr>
          <p:cNvPr id="5" name="Marcador de pie de página 4">
            <a:extLst>
              <a:ext uri="{FF2B5EF4-FFF2-40B4-BE49-F238E27FC236}">
                <a16:creationId xmlns:a16="http://schemas.microsoft.com/office/drawing/2014/main" id="{50BE8272-E0BA-4D9C-AE99-80049F305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3C91E93-F96C-4951-8F7B-ED7E1C07E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89F1C-CCB8-45A0-B424-39166BC39925}" type="slidenum">
              <a:rPr lang="es-PE" smtClean="0"/>
              <a:t>‹Nº›</a:t>
            </a:fld>
            <a:endParaRPr lang="es-PE"/>
          </a:p>
        </p:txBody>
      </p:sp>
    </p:spTree>
    <p:extLst>
      <p:ext uri="{BB962C8B-B14F-4D97-AF65-F5344CB8AC3E}">
        <p14:creationId xmlns:p14="http://schemas.microsoft.com/office/powerpoint/2010/main" val="232485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onsantiagoj@yahoo.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E59E83F-FB47-4C98-ACBC-6D88DFA606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8" name="Imagen 7"/>
          <p:cNvPicPr>
            <a:picLocks noChangeAspect="1"/>
          </p:cNvPicPr>
          <p:nvPr/>
        </p:nvPicPr>
        <p:blipFill>
          <a:blip r:embed="rId6">
            <a:extLst>
              <a:ext uri="{BEBA8EAE-BF5A-486C-A8C5-ECC9F3942E4B}">
                <a14:imgProps xmlns:a14="http://schemas.microsoft.com/office/drawing/2010/main">
                  <a14:imgLayer r:embed="rId7">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ángulo 8">
            <a:extLst>
              <a:ext uri="{FF2B5EF4-FFF2-40B4-BE49-F238E27FC236}">
                <a16:creationId xmlns:a16="http://schemas.microsoft.com/office/drawing/2014/main" id="{0901B287-2956-4D1D-AA2F-757C2D443C46}"/>
              </a:ext>
            </a:extLst>
          </p:cNvPr>
          <p:cNvSpPr/>
          <p:nvPr/>
        </p:nvSpPr>
        <p:spPr>
          <a:xfrm>
            <a:off x="5828827" y="3802317"/>
            <a:ext cx="6006858" cy="2781274"/>
          </a:xfrm>
          <a:prstGeom prst="rect">
            <a:avLst/>
          </a:prstGeom>
        </p:spPr>
        <p:txBody>
          <a:bodyPr wrap="square">
            <a:spAutoFit/>
          </a:bodyPr>
          <a:lstStyle/>
          <a:p>
            <a:pPr algn="just">
              <a:lnSpc>
                <a:spcPct val="107000"/>
              </a:lnSpc>
              <a:spcAft>
                <a:spcPts val="800"/>
              </a:spcAft>
            </a:pPr>
            <a:r>
              <a:rPr lang="es-ES" dirty="0">
                <a:solidFill>
                  <a:srgbClr val="1E1E1E"/>
                </a:solidFill>
                <a:latin typeface="Bookman Old Style" panose="02050604050505020204" pitchFamily="18" charset="0"/>
              </a:rPr>
              <a:t>Doctor en Derecho, 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sz="1400" dirty="0">
                <a:solidFill>
                  <a:srgbClr val="1E1E1E"/>
                </a:solidFill>
                <a:latin typeface="Bookman Old Style" panose="02050604050505020204" pitchFamily="18" charset="0"/>
              </a:rPr>
              <a:t>  </a:t>
            </a:r>
            <a:endParaRPr lang="es-MX" sz="1400" dirty="0">
              <a:solidFill>
                <a:srgbClr val="1E1E1E"/>
              </a:solidFill>
              <a:latin typeface="Bookman Old Style" panose="02050604050505020204" pitchFamily="18" charset="0"/>
            </a:endParaRPr>
          </a:p>
        </p:txBody>
      </p:sp>
      <p:sp>
        <p:nvSpPr>
          <p:cNvPr id="10" name="Rectángulo 9">
            <a:extLst>
              <a:ext uri="{FF2B5EF4-FFF2-40B4-BE49-F238E27FC236}">
                <a16:creationId xmlns:a16="http://schemas.microsoft.com/office/drawing/2014/main"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CuadroTexto 10">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8"/>
              </a:rPr>
              <a:t>alonsantiagoj@yahoo.com</a:t>
            </a:r>
            <a:endParaRPr lang="es-PE" dirty="0"/>
          </a:p>
        </p:txBody>
      </p:sp>
      <p:sp>
        <p:nvSpPr>
          <p:cNvPr id="12" name="CuadroTexto 11">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3" name="Imagen 12" descr="C:\Users\usuario\Pictures\icono-del-vector-correo-email-ejemplo-sobre-símbolo-de-dirección-para-la-web-los-contactos-o-carta-comercial-comunicación-135062044.jpg"/>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16293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Rectángulo 6"/>
          <p:cNvSpPr/>
          <p:nvPr/>
        </p:nvSpPr>
        <p:spPr>
          <a:xfrm>
            <a:off x="1312193" y="2379794"/>
            <a:ext cx="9567613" cy="8402300"/>
          </a:xfrm>
          <a:prstGeom prst="rect">
            <a:avLst/>
          </a:prstGeom>
        </p:spPr>
        <p:txBody>
          <a:bodyPr wrap="square">
            <a:spAutoFit/>
          </a:bodyPr>
          <a:lstStyle/>
          <a:p>
            <a:pPr algn="ctr"/>
            <a:r>
              <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rPr>
              <a:t>RECURSO DE NULIDAD </a:t>
            </a:r>
            <a:r>
              <a:rPr lang="es-ES" sz="6000" b="1" dirty="0" err="1">
                <a:solidFill>
                  <a:srgbClr val="002060"/>
                </a:solidFill>
                <a:effectLst>
                  <a:outerShdw blurRad="38100" dist="38100" dir="2700000" algn="tl">
                    <a:srgbClr val="000000">
                      <a:alpha val="43137"/>
                    </a:srgbClr>
                  </a:outerShdw>
                </a:effectLst>
                <a:latin typeface="Palatino Linotype" panose="02040502050505030304" pitchFamily="18" charset="0"/>
              </a:rPr>
              <a:t>N.°</a:t>
            </a:r>
            <a:r>
              <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rPr>
              <a:t> 1835-2019 CALLAO </a:t>
            </a: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r>
              <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rPr>
              <a:t>  </a:t>
            </a: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PE"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366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1" name="CuadroTexto 10">
            <a:extLst>
              <a:ext uri="{FF2B5EF4-FFF2-40B4-BE49-F238E27FC236}">
                <a16:creationId xmlns:a16="http://schemas.microsoft.com/office/drawing/2014/main" id="{B585C5EB-F3AA-475E-9A48-6E777BB885F1}"/>
              </a:ext>
            </a:extLst>
          </p:cNvPr>
          <p:cNvSpPr txBox="1"/>
          <p:nvPr/>
        </p:nvSpPr>
        <p:spPr>
          <a:xfrm>
            <a:off x="821635" y="1166842"/>
            <a:ext cx="7258655" cy="4524315"/>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CONCLUSIÓN ANTICIPADA DEL PROCESO Y CONTROL DEL TÍTULO DE IMPUTACIÓN</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Según el Acuerdo Plenario N.º 5 2008/CJ116, por razones de legalidad y justicia, el órgano jurisdiccional se encuentra obligado a realizar un control respecto de la tipicidad de los hechos, del título de imputación, así como de la pena solicitada y aceptada. En el caso de autos, la defensa del recurrente cuestionó el título de imputación, pues, en su criterio, su contribución solo fue la de cómplice secundario, aspecto que guarda incidencia directa con la determinación judicial de la pena. Sin embargo, una vez analizada la imputación fáctica y jurídica, se verifica que el aporte fáctico del recurrente sí fue a título de autor, tal como lo estableció la Sala Penal Superior. Por lo tanto, se desestiman los agravios expuestos y se ratifica la sanción impuesta a los sentenciados. </a:t>
            </a:r>
            <a:endParaRPr lang="es-PE" dirty="0">
              <a:solidFill>
                <a:srgbClr val="1E1E1E"/>
              </a:solidFill>
              <a:latin typeface="Bookman Old Style" panose="02050604050505020204" pitchFamily="18" charset="0"/>
            </a:endParaRPr>
          </a:p>
        </p:txBody>
      </p:sp>
      <p:pic>
        <p:nvPicPr>
          <p:cNvPr id="12" name="Imagen 11">
            <a:extLst>
              <a:ext uri="{FF2B5EF4-FFF2-40B4-BE49-F238E27FC236}">
                <a16:creationId xmlns:a16="http://schemas.microsoft.com/office/drawing/2014/main" id="{FFE8B33B-A2D7-4699-9F7C-B9223250D27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7322051" y="1240303"/>
            <a:ext cx="4838344" cy="4791709"/>
          </a:xfrm>
          <a:prstGeom prst="rect">
            <a:avLst/>
          </a:prstGeom>
        </p:spPr>
      </p:pic>
    </p:spTree>
    <p:extLst>
      <p:ext uri="{BB962C8B-B14F-4D97-AF65-F5344CB8AC3E}">
        <p14:creationId xmlns:p14="http://schemas.microsoft.com/office/powerpoint/2010/main" val="1902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C3F2C61B-A7A0-4A16-8DD1-3BC83B9C9F94}"/>
              </a:ext>
            </a:extLst>
          </p:cNvPr>
          <p:cNvSpPr txBox="1"/>
          <p:nvPr/>
        </p:nvSpPr>
        <p:spPr>
          <a:xfrm>
            <a:off x="4668078" y="1739962"/>
            <a:ext cx="6606208"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En cuanto al control del título de imputación atribuida, el aludido acuerdo plenario, en su fundamento jurídico dieciséis establece que si bien el órgano jurisdiccional se encuentra obligado a respetar la descripción del hecho glosado en la acusación escrita –vinculación absoluta con los hechos o inmodificabilidad del relato</a:t>
            </a:r>
            <a:r>
              <a:rPr lang="es-ES" b="1" i="1" dirty="0">
                <a:solidFill>
                  <a:srgbClr val="1E1E1E"/>
                </a:solidFill>
                <a:latin typeface="Bookman Old Style" panose="02050604050505020204" pitchFamily="18" charset="0"/>
              </a:rPr>
              <a:t> (vinculatio facti)</a:t>
            </a:r>
            <a:r>
              <a:rPr lang="es-ES" dirty="0">
                <a:solidFill>
                  <a:srgbClr val="1E1E1E"/>
                </a:solidFill>
                <a:latin typeface="Bookman Old Style" panose="02050604050505020204" pitchFamily="18" charset="0"/>
              </a:rPr>
              <a:t>por razones de legalidad y justicia, puede y debe realizar un control respecto de la tipicidad de los hechos, del título de imputación, así como de la pena solicitada y aceptada, por lo que la vinculación en esos casos </a:t>
            </a:r>
            <a:r>
              <a:rPr lang="es-ES" b="1" i="1" dirty="0">
                <a:solidFill>
                  <a:srgbClr val="1E1E1E"/>
                </a:solidFill>
                <a:latin typeface="Bookman Old Style" panose="02050604050505020204" pitchFamily="18" charset="0"/>
              </a:rPr>
              <a:t>(vinculatio criminis y vinculatio poena) </a:t>
            </a:r>
            <a:r>
              <a:rPr lang="es-ES" dirty="0">
                <a:solidFill>
                  <a:srgbClr val="1E1E1E"/>
                </a:solidFill>
                <a:latin typeface="Bookman Old Style" panose="02050604050505020204" pitchFamily="18" charset="0"/>
              </a:rPr>
              <a:t>se relativiza en atención a los principios antes enunciados.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D136DA1B-0862-432B-86A2-BFA4ADEF814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val="0"/>
              </a:ext>
            </a:extLst>
          </a:blip>
          <a:stretch>
            <a:fillRect/>
          </a:stretch>
        </p:blipFill>
        <p:spPr>
          <a:xfrm flipH="1">
            <a:off x="478739" y="1278728"/>
            <a:ext cx="4213619" cy="4301913"/>
          </a:xfrm>
          <a:prstGeom prst="rect">
            <a:avLst/>
          </a:prstGeom>
        </p:spPr>
      </p:pic>
    </p:spTree>
    <p:extLst>
      <p:ext uri="{BB962C8B-B14F-4D97-AF65-F5344CB8AC3E}">
        <p14:creationId xmlns:p14="http://schemas.microsoft.com/office/powerpoint/2010/main" val="393252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2569EC5F-D848-4DB0-AA87-E8ABA45AC171}"/>
              </a:ext>
            </a:extLst>
          </p:cNvPr>
          <p:cNvSpPr txBox="1"/>
          <p:nvPr/>
        </p:nvSpPr>
        <p:spPr>
          <a:xfrm>
            <a:off x="635358" y="1474415"/>
            <a:ext cx="6606208"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descripción de un hecho típico está pensada originalmente en la comisión unitaria de ese suceso, es decir, se construye en torno a la realización individual del hecho delictivo. No obstante, la realidad demuestra que un delito no solo puede ser obra de una persona, sino que puede ser atribuido a un colectivo de intervinientes. Nuestro Código Penal distingue dos formas de intervención: la autoría y la participación. En torno a la primera cabe la figura de la autoría directa, mediata, la coautoría y la inducción. En torno a la segunda solo caben la complicidad primaria y la complicidad secundaria.</a:t>
            </a:r>
            <a:endParaRPr lang="es-PE" dirty="0">
              <a:solidFill>
                <a:srgbClr val="1E1E1E"/>
              </a:solidFill>
              <a:latin typeface="Bookman Old Style" panose="02050604050505020204" pitchFamily="18" charset="0"/>
            </a:endParaRPr>
          </a:p>
        </p:txBody>
      </p:sp>
      <p:sp>
        <p:nvSpPr>
          <p:cNvPr id="10" name="CuadroTexto 9">
            <a:extLst>
              <a:ext uri="{FF2B5EF4-FFF2-40B4-BE49-F238E27FC236}">
                <a16:creationId xmlns:a16="http://schemas.microsoft.com/office/drawing/2014/main" id="{AA1F0003-6841-46C1-8FC1-0A0E09FDBA6C}"/>
              </a:ext>
            </a:extLst>
          </p:cNvPr>
          <p:cNvSpPr txBox="1"/>
          <p:nvPr/>
        </p:nvSpPr>
        <p:spPr>
          <a:xfrm>
            <a:off x="4869951" y="5891008"/>
            <a:ext cx="6606208" cy="646331"/>
          </a:xfrm>
          <a:prstGeom prst="rect">
            <a:avLst/>
          </a:prstGeom>
          <a:noFill/>
        </p:spPr>
        <p:txBody>
          <a:bodyPr wrap="square">
            <a:spAutoFit/>
          </a:bodyPr>
          <a:lstStyle/>
          <a:p>
            <a:r>
              <a:rPr lang="es-ES" b="1" dirty="0">
                <a:solidFill>
                  <a:srgbClr val="1E1E1E"/>
                </a:solidFill>
                <a:latin typeface="Bookman Old Style" panose="02050604050505020204" pitchFamily="18" charset="0"/>
              </a:rPr>
              <a:t>Casación </a:t>
            </a:r>
            <a:r>
              <a:rPr lang="es-ES" b="1" dirty="0" err="1">
                <a:solidFill>
                  <a:srgbClr val="1E1E1E"/>
                </a:solidFill>
                <a:latin typeface="Bookman Old Style" panose="02050604050505020204" pitchFamily="18" charset="0"/>
              </a:rPr>
              <a:t>N.°</a:t>
            </a:r>
            <a:r>
              <a:rPr lang="es-ES" b="1" dirty="0">
                <a:solidFill>
                  <a:srgbClr val="1E1E1E"/>
                </a:solidFill>
                <a:latin typeface="Bookman Old Style" panose="02050604050505020204" pitchFamily="18" charset="0"/>
              </a:rPr>
              <a:t> 367-2011/Lambayeque del 15 de julio de 2013, Sala Penal Permanente, </a:t>
            </a:r>
            <a:r>
              <a:rPr lang="es-ES" b="1" dirty="0" err="1">
                <a:solidFill>
                  <a:srgbClr val="1E1E1E"/>
                </a:solidFill>
                <a:latin typeface="Bookman Old Style" panose="02050604050505020204" pitchFamily="18" charset="0"/>
              </a:rPr>
              <a:t>f.j</a:t>
            </a:r>
            <a:r>
              <a:rPr lang="es-ES" b="1" dirty="0">
                <a:solidFill>
                  <a:srgbClr val="1E1E1E"/>
                </a:solidFill>
                <a:latin typeface="Bookman Old Style" panose="02050604050505020204" pitchFamily="18" charset="0"/>
              </a:rPr>
              <a:t>. III.</a:t>
            </a:r>
            <a:endParaRPr lang="es-PE" b="1" dirty="0">
              <a:solidFill>
                <a:srgbClr val="1E1E1E"/>
              </a:solidFill>
              <a:latin typeface="Bookman Old Style" panose="02050604050505020204" pitchFamily="18" charset="0"/>
            </a:endParaRPr>
          </a:p>
        </p:txBody>
      </p:sp>
      <p:pic>
        <p:nvPicPr>
          <p:cNvPr id="11" name="Imagen 10">
            <a:extLst>
              <a:ext uri="{FF2B5EF4-FFF2-40B4-BE49-F238E27FC236}">
                <a16:creationId xmlns:a16="http://schemas.microsoft.com/office/drawing/2014/main" id="{C52AEE6C-CEBB-4A99-A2AF-6DB6B866F0A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8192" y="2020592"/>
            <a:ext cx="3875929" cy="3416320"/>
          </a:xfrm>
          <a:prstGeom prst="rect">
            <a:avLst/>
          </a:prstGeom>
        </p:spPr>
      </p:pic>
    </p:spTree>
    <p:extLst>
      <p:ext uri="{BB962C8B-B14F-4D97-AF65-F5344CB8AC3E}">
        <p14:creationId xmlns:p14="http://schemas.microsoft.com/office/powerpoint/2010/main" val="202125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C8902C7-2517-47C9-A022-C8AF14B9408D}"/>
              </a:ext>
            </a:extLst>
          </p:cNvPr>
          <p:cNvSpPr txBox="1"/>
          <p:nvPr/>
        </p:nvSpPr>
        <p:spPr>
          <a:xfrm>
            <a:off x="4237645" y="585890"/>
            <a:ext cx="7540224" cy="480131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institución jurídica de la complicidad, prevista en el artículo 25 del CP , está constituida por las contribuciones o auxilios, anteriores o simultáneos, que son útiles para la realización de un delito . </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Es primaria cuando el aporte que realiza el partícipe es esencial, de manera que, sin su contribución, el delito no pudo ser cometido. Por su parte, en la complicidad secundaria el aporte que efectúa el partícipe no es significativo, por lo que independientemente de su conducta el delito igualmente se configura. </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La distinción entre complicidad primaria y secundaria surte sus efectos en la determinación judicial de la pena, puesto que, en el primer caso, al partícipe se le impone la pena prevista para el autor; y, en el segundo caso, la pena del partícipe deberá disminuirse prudencialmente.</a:t>
            </a:r>
            <a:endParaRPr lang="es-PE" dirty="0">
              <a:solidFill>
                <a:srgbClr val="1E1E1E"/>
              </a:solidFill>
              <a:latin typeface="Bookman Old Style" panose="02050604050505020204" pitchFamily="18" charset="0"/>
            </a:endParaRPr>
          </a:p>
        </p:txBody>
      </p:sp>
      <p:sp>
        <p:nvSpPr>
          <p:cNvPr id="10" name="CuadroTexto 9">
            <a:extLst>
              <a:ext uri="{FF2B5EF4-FFF2-40B4-BE49-F238E27FC236}">
                <a16:creationId xmlns:a16="http://schemas.microsoft.com/office/drawing/2014/main" id="{51182827-1D29-4EF8-A13A-F24D6BC2BB04}"/>
              </a:ext>
            </a:extLst>
          </p:cNvPr>
          <p:cNvSpPr txBox="1"/>
          <p:nvPr/>
        </p:nvSpPr>
        <p:spPr>
          <a:xfrm>
            <a:off x="3631095" y="5629515"/>
            <a:ext cx="8388626" cy="1107996"/>
          </a:xfrm>
          <a:prstGeom prst="rect">
            <a:avLst/>
          </a:prstGeom>
          <a:noFill/>
        </p:spPr>
        <p:txBody>
          <a:bodyPr wrap="square">
            <a:spAutoFit/>
          </a:bodyPr>
          <a:lstStyle/>
          <a:p>
            <a:pPr algn="just"/>
            <a:r>
              <a:rPr lang="es-ES" sz="1100" b="1" dirty="0">
                <a:solidFill>
                  <a:srgbClr val="1E1E1E"/>
                </a:solidFill>
                <a:latin typeface="Bookman Old Style" panose="02050604050505020204" pitchFamily="18" charset="0"/>
              </a:rPr>
              <a:t>Artículo 25. Complicidad primaria y complicidad secundaria. El que, dolosamente, preste auxilio para la realización del hecho punible, sin el cual no se hubiere perpetrado, será reprimido con la pena prevista para el autor. A los que, de cualquier otro modo, hubieran dolosamente prestado asistencia se les disminuirá prudencialmente la pena. </a:t>
            </a:r>
          </a:p>
          <a:p>
            <a:pPr algn="just"/>
            <a:endParaRPr lang="es-ES" sz="1100" b="1" dirty="0">
              <a:solidFill>
                <a:srgbClr val="1E1E1E"/>
              </a:solidFill>
              <a:latin typeface="Bookman Old Style" panose="02050604050505020204" pitchFamily="18" charset="0"/>
            </a:endParaRPr>
          </a:p>
          <a:p>
            <a:pPr algn="just"/>
            <a:r>
              <a:rPr lang="es-ES" sz="1100" b="1" dirty="0">
                <a:solidFill>
                  <a:srgbClr val="1E1E1E"/>
                </a:solidFill>
                <a:latin typeface="Bookman Old Style" panose="02050604050505020204" pitchFamily="18" charset="0"/>
              </a:rPr>
              <a:t>GARCÍA CAVERO, Percy. Derecho penal. Parte general. Tercera edición. Ideas Solución Editorial, 2019, p. 783.</a:t>
            </a:r>
            <a:endParaRPr lang="es-PE" sz="1100" b="1" dirty="0">
              <a:solidFill>
                <a:srgbClr val="1E1E1E"/>
              </a:solidFill>
              <a:latin typeface="Bookman Old Style" panose="02050604050505020204" pitchFamily="18" charset="0"/>
            </a:endParaRPr>
          </a:p>
        </p:txBody>
      </p:sp>
      <p:pic>
        <p:nvPicPr>
          <p:cNvPr id="11" name="Imagen 10">
            <a:extLst>
              <a:ext uri="{FF2B5EF4-FFF2-40B4-BE49-F238E27FC236}">
                <a16:creationId xmlns:a16="http://schemas.microsoft.com/office/drawing/2014/main" id="{14D698A6-C7F5-476E-83DE-471F2289C0C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60131" y="1805016"/>
            <a:ext cx="3050244" cy="3870548"/>
          </a:xfrm>
          <a:prstGeom prst="rect">
            <a:avLst/>
          </a:prstGeom>
        </p:spPr>
      </p:pic>
    </p:spTree>
    <p:extLst>
      <p:ext uri="{BB962C8B-B14F-4D97-AF65-F5344CB8AC3E}">
        <p14:creationId xmlns:p14="http://schemas.microsoft.com/office/powerpoint/2010/main" val="284401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188D6EE-65C7-4E2E-BC97-31088799F6DD}"/>
              </a:ext>
            </a:extLst>
          </p:cNvPr>
          <p:cNvSpPr txBox="1"/>
          <p:nvPr/>
        </p:nvSpPr>
        <p:spPr>
          <a:xfrm>
            <a:off x="691688" y="1324464"/>
            <a:ext cx="6606208" cy="369331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determinación e individualización de la pena, conforme con el Acuerdo Plenario N.º 4-2009/CJ-1169 , constituye un procedimiento técnico y valorativo regulado por el Código Penal, para cuya apreciación se deben tener en cuenta los hechos y las circunstancias que la rodean. Respecto a este último, se denominan circunstancias atenuantes y agravantes a aquellos factores objetivos o subjetivos que influyen en la medición de la intensidad del delito (antijuridicidad o culpabilidad), haciéndolo más o menos grave; su función principal es coadyuvar a la graduación del quantum de pena aplicable al hecho punible cometido, las cuales pueden ser de dos clases: las genéricas y las específicas. </a:t>
            </a:r>
            <a:endParaRPr lang="es-PE" dirty="0">
              <a:solidFill>
                <a:srgbClr val="1E1E1E"/>
              </a:solidFill>
              <a:latin typeface="Bookman Old Style" panose="02050604050505020204" pitchFamily="18" charset="0"/>
            </a:endParaRPr>
          </a:p>
        </p:txBody>
      </p:sp>
      <p:sp>
        <p:nvSpPr>
          <p:cNvPr id="10" name="CuadroTexto 9">
            <a:extLst>
              <a:ext uri="{FF2B5EF4-FFF2-40B4-BE49-F238E27FC236}">
                <a16:creationId xmlns:a16="http://schemas.microsoft.com/office/drawing/2014/main" id="{3AC4B195-D0C1-4D27-904E-AA8BF0E2FD64}"/>
              </a:ext>
            </a:extLst>
          </p:cNvPr>
          <p:cNvSpPr txBox="1"/>
          <p:nvPr/>
        </p:nvSpPr>
        <p:spPr>
          <a:xfrm>
            <a:off x="4707835" y="5657671"/>
            <a:ext cx="6606208" cy="1169551"/>
          </a:xfrm>
          <a:prstGeom prst="rect">
            <a:avLst/>
          </a:prstGeom>
          <a:noFill/>
        </p:spPr>
        <p:txBody>
          <a:bodyPr wrap="square">
            <a:spAutoFit/>
          </a:bodyPr>
          <a:lstStyle/>
          <a:p>
            <a:pPr algn="just"/>
            <a:r>
              <a:rPr lang="es-ES" sz="1400" b="1" dirty="0">
                <a:solidFill>
                  <a:srgbClr val="1E1E1E"/>
                </a:solidFill>
                <a:latin typeface="Bookman Old Style" panose="02050604050505020204" pitchFamily="18" charset="0"/>
              </a:rPr>
              <a:t>Del 13 de noviembre de 2009. Asunto: Determinación judicial de la pena y concurso real de delitos, </a:t>
            </a:r>
            <a:r>
              <a:rPr lang="es-ES" sz="1400" b="1" dirty="0" err="1">
                <a:solidFill>
                  <a:srgbClr val="1E1E1E"/>
                </a:solidFill>
                <a:latin typeface="Bookman Old Style" panose="02050604050505020204" pitchFamily="18" charset="0"/>
              </a:rPr>
              <a:t>fj</a:t>
            </a:r>
            <a:r>
              <a:rPr lang="es-ES" sz="1400" b="1" dirty="0">
                <a:solidFill>
                  <a:srgbClr val="1E1E1E"/>
                </a:solidFill>
                <a:latin typeface="Bookman Old Style" panose="02050604050505020204" pitchFamily="18" charset="0"/>
              </a:rPr>
              <a:t>. 15. 10 </a:t>
            </a:r>
          </a:p>
          <a:p>
            <a:pPr algn="just"/>
            <a:endParaRPr lang="es-ES" sz="1400" b="1" dirty="0">
              <a:solidFill>
                <a:srgbClr val="1E1E1E"/>
              </a:solidFill>
              <a:latin typeface="Bookman Old Style" panose="02050604050505020204" pitchFamily="18" charset="0"/>
            </a:endParaRPr>
          </a:p>
          <a:p>
            <a:pPr algn="just"/>
            <a:r>
              <a:rPr lang="es-ES" sz="1400" b="1" dirty="0">
                <a:solidFill>
                  <a:srgbClr val="1E1E1E"/>
                </a:solidFill>
                <a:latin typeface="Bookman Old Style" panose="02050604050505020204" pitchFamily="18" charset="0"/>
              </a:rPr>
              <a:t>Acuerdo Plenario N.º 1-2008/CJ-116, del 18 de julio de 2008. Asunto: Reincidencia, habitualidad y determinación de la pena, </a:t>
            </a:r>
            <a:r>
              <a:rPr lang="es-ES" sz="1400" b="1" dirty="0" err="1">
                <a:solidFill>
                  <a:srgbClr val="1E1E1E"/>
                </a:solidFill>
                <a:latin typeface="Bookman Old Style" panose="02050604050505020204" pitchFamily="18" charset="0"/>
              </a:rPr>
              <a:t>fj</a:t>
            </a:r>
            <a:r>
              <a:rPr lang="es-ES" sz="1400" b="1" dirty="0">
                <a:solidFill>
                  <a:srgbClr val="1E1E1E"/>
                </a:solidFill>
                <a:latin typeface="Bookman Old Style" panose="02050604050505020204" pitchFamily="18" charset="0"/>
              </a:rPr>
              <a:t>. 8. </a:t>
            </a:r>
            <a:endParaRPr lang="es-PE" sz="1400" b="1" dirty="0">
              <a:solidFill>
                <a:srgbClr val="1E1E1E"/>
              </a:solidFill>
              <a:latin typeface="Bookman Old Style" panose="02050604050505020204" pitchFamily="18" charset="0"/>
            </a:endParaRPr>
          </a:p>
        </p:txBody>
      </p:sp>
      <p:pic>
        <p:nvPicPr>
          <p:cNvPr id="11" name="Picture 2" descr="Media GIF - Find on GIFER">
            <a:extLst>
              <a:ext uri="{FF2B5EF4-FFF2-40B4-BE49-F238E27FC236}">
                <a16:creationId xmlns:a16="http://schemas.microsoft.com/office/drawing/2014/main" id="{F49B1FF3-3B78-47C3-BC1D-ACF78FBB8BCE}"/>
              </a:ext>
            </a:extLst>
          </p:cNvPr>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472" y="1731668"/>
            <a:ext cx="3973578" cy="431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D5169EAB-F0BC-490A-822D-832DFD00F055}"/>
              </a:ext>
            </a:extLst>
          </p:cNvPr>
          <p:cNvSpPr txBox="1"/>
          <p:nvPr/>
        </p:nvSpPr>
        <p:spPr>
          <a:xfrm>
            <a:off x="4876354" y="1750475"/>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Luego de determinar las circunstancias genéricas o específicas aplicables al caso, debe verificarse también la concurrencia de otras reglas que afecten la construcción o extensión de la pena básica o concreta, como son las denominadas causales de disminución o incremento de punibilidad y las reglas de reducción punitiva por bonificación procesal12 . Sobre las reglas de reducción punitiva por bonificación procesal se tiene en consideración si el acusado se sometió al procedimiento especial de la terminación anticipada del proceso o a la conclusión anticipada del juicio oral. </a:t>
            </a:r>
            <a:endParaRPr lang="es-PE" dirty="0">
              <a:solidFill>
                <a:srgbClr val="1E1E1E"/>
              </a:solidFill>
              <a:latin typeface="Bookman Old Style" panose="02050604050505020204" pitchFamily="18" charset="0"/>
            </a:endParaRPr>
          </a:p>
        </p:txBody>
      </p:sp>
      <p:pic>
        <p:nvPicPr>
          <p:cNvPr id="10" name="Imagen 9">
            <a:extLst>
              <a:ext uri="{FF2B5EF4-FFF2-40B4-BE49-F238E27FC236}">
                <a16:creationId xmlns:a16="http://schemas.microsoft.com/office/drawing/2014/main" id="{EEB20CD9-A956-4C0D-9345-1B620572EE7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929844" y="1605801"/>
            <a:ext cx="3343442" cy="3984779"/>
          </a:xfrm>
          <a:prstGeom prst="rect">
            <a:avLst/>
          </a:prstGeom>
        </p:spPr>
      </p:pic>
    </p:spTree>
    <p:extLst>
      <p:ext uri="{BB962C8B-B14F-4D97-AF65-F5344CB8AC3E}">
        <p14:creationId xmlns:p14="http://schemas.microsoft.com/office/powerpoint/2010/main" val="152509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ADFC224-2A77-4DF6-965E-7ECDF966A38C}"/>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49029628-1AB0-4763-AD3D-C1FB3AEFD5A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9301711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1103</Words>
  <Application>Microsoft Office PowerPoint</Application>
  <PresentationFormat>Panorámica</PresentationFormat>
  <Paragraphs>47</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1</cp:revision>
  <dcterms:created xsi:type="dcterms:W3CDTF">2022-02-11T02:09:51Z</dcterms:created>
  <dcterms:modified xsi:type="dcterms:W3CDTF">2022-02-11T02:22:44Z</dcterms:modified>
</cp:coreProperties>
</file>