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59"/>
  </p:notesMasterIdLst>
  <p:sldIdLst>
    <p:sldId id="259" r:id="rId2"/>
    <p:sldId id="258" r:id="rId3"/>
    <p:sldId id="261" r:id="rId4"/>
    <p:sldId id="262" r:id="rId5"/>
    <p:sldId id="263" r:id="rId6"/>
    <p:sldId id="264" r:id="rId7"/>
    <p:sldId id="265" r:id="rId8"/>
    <p:sldId id="316" r:id="rId9"/>
    <p:sldId id="322" r:id="rId10"/>
    <p:sldId id="266" r:id="rId11"/>
    <p:sldId id="278" r:id="rId12"/>
    <p:sldId id="279" r:id="rId13"/>
    <p:sldId id="280" r:id="rId14"/>
    <p:sldId id="281" r:id="rId15"/>
    <p:sldId id="282" r:id="rId16"/>
    <p:sldId id="283" r:id="rId17"/>
    <p:sldId id="284" r:id="rId18"/>
    <p:sldId id="289" r:id="rId19"/>
    <p:sldId id="267" r:id="rId20"/>
    <p:sldId id="285" r:id="rId21"/>
    <p:sldId id="286" r:id="rId22"/>
    <p:sldId id="287" r:id="rId23"/>
    <p:sldId id="317" r:id="rId24"/>
    <p:sldId id="268" r:id="rId25"/>
    <p:sldId id="288" r:id="rId26"/>
    <p:sldId id="319" r:id="rId27"/>
    <p:sldId id="292" r:id="rId28"/>
    <p:sldId id="269" r:id="rId29"/>
    <p:sldId id="320" r:id="rId30"/>
    <p:sldId id="270" r:id="rId31"/>
    <p:sldId id="294" r:id="rId32"/>
    <p:sldId id="296" r:id="rId33"/>
    <p:sldId id="321" r:id="rId34"/>
    <p:sldId id="297" r:id="rId35"/>
    <p:sldId id="298" r:id="rId36"/>
    <p:sldId id="299" r:id="rId37"/>
    <p:sldId id="300" r:id="rId38"/>
    <p:sldId id="295" r:id="rId39"/>
    <p:sldId id="271" r:id="rId40"/>
    <p:sldId id="313" r:id="rId41"/>
    <p:sldId id="314" r:id="rId42"/>
    <p:sldId id="304" r:id="rId43"/>
    <p:sldId id="308" r:id="rId44"/>
    <p:sldId id="311" r:id="rId45"/>
    <p:sldId id="312" r:id="rId46"/>
    <p:sldId id="315" r:id="rId47"/>
    <p:sldId id="306" r:id="rId48"/>
    <p:sldId id="273" r:id="rId49"/>
    <p:sldId id="307" r:id="rId50"/>
    <p:sldId id="274" r:id="rId51"/>
    <p:sldId id="310" r:id="rId52"/>
    <p:sldId id="318" r:id="rId53"/>
    <p:sldId id="309" r:id="rId54"/>
    <p:sldId id="275" r:id="rId55"/>
    <p:sldId id="277" r:id="rId56"/>
    <p:sldId id="293" r:id="rId57"/>
    <p:sldId id="276" r:id="rId5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24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8AE98D-8556-4E89-B01A-305B3A77D985}" type="datetimeFigureOut">
              <a:rPr lang="es-PE" smtClean="0"/>
              <a:t>23/08/2020</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67D33-2507-4D09-86A8-A1EC1AB417E9}" type="slidenum">
              <a:rPr lang="es-PE" smtClean="0"/>
              <a:t>‹Nº›</a:t>
            </a:fld>
            <a:endParaRPr lang="es-PE"/>
          </a:p>
        </p:txBody>
      </p:sp>
    </p:spTree>
    <p:extLst>
      <p:ext uri="{BB962C8B-B14F-4D97-AF65-F5344CB8AC3E}">
        <p14:creationId xmlns:p14="http://schemas.microsoft.com/office/powerpoint/2010/main" val="2624367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E" dirty="0"/>
          </a:p>
        </p:txBody>
      </p:sp>
      <p:sp>
        <p:nvSpPr>
          <p:cNvPr id="4" name="3 Marcador de número de diapositiva"/>
          <p:cNvSpPr>
            <a:spLocks noGrp="1"/>
          </p:cNvSpPr>
          <p:nvPr>
            <p:ph type="sldNum" sz="quarter" idx="10"/>
          </p:nvPr>
        </p:nvSpPr>
        <p:spPr/>
        <p:txBody>
          <a:bodyPr/>
          <a:lstStyle/>
          <a:p>
            <a:fld id="{A76501BD-8D97-4556-9CA3-62179A152D5E}" type="slidenum">
              <a:rPr lang="es-PE" smtClean="0"/>
              <a:t>49</a:t>
            </a:fld>
            <a:endParaRPr lang="es-PE"/>
          </a:p>
        </p:txBody>
      </p:sp>
    </p:spTree>
    <p:extLst>
      <p:ext uri="{BB962C8B-B14F-4D97-AF65-F5344CB8AC3E}">
        <p14:creationId xmlns:p14="http://schemas.microsoft.com/office/powerpoint/2010/main" val="34884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12D23BC-0CCE-4352-83C5-534B6A37EDFA}" type="datetimeFigureOut">
              <a:rPr lang="es-MX" smtClean="0"/>
              <a:t>23/08/2020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151366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12D23BC-0CCE-4352-83C5-534B6A37EDFA}" type="datetimeFigureOut">
              <a:rPr lang="es-MX" smtClean="0"/>
              <a:t>23/08/2020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302374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12D23BC-0CCE-4352-83C5-534B6A37EDFA}" type="datetimeFigureOut">
              <a:rPr lang="es-MX" smtClean="0"/>
              <a:t>23/08/2020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ADCDF3-A5C2-48C2-9585-3C49DCAF588D}" type="slidenum">
              <a:rPr lang="es-MX" smtClean="0"/>
              <a:t>‹Nº›</a:t>
            </a:fld>
            <a:endParaRPr lang="es-MX"/>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3771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12D23BC-0CCE-4352-83C5-534B6A37EDFA}" type="datetimeFigureOut">
              <a:rPr lang="es-MX" smtClean="0"/>
              <a:t>23/08/2020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574129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12D23BC-0CCE-4352-83C5-534B6A37EDFA}" type="datetimeFigureOut">
              <a:rPr lang="es-MX" smtClean="0"/>
              <a:t>23/08/2020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ADCDF3-A5C2-48C2-9585-3C49DCAF588D}"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91594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12D23BC-0CCE-4352-83C5-534B6A37EDFA}" type="datetimeFigureOut">
              <a:rPr lang="es-MX" smtClean="0"/>
              <a:t>23/08/2020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2822954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12D23BC-0CCE-4352-83C5-534B6A37EDFA}" type="datetimeFigureOut">
              <a:rPr lang="es-MX" smtClean="0"/>
              <a:t>23/08/2020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886579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12D23BC-0CCE-4352-83C5-534B6A37EDFA}" type="datetimeFigureOut">
              <a:rPr lang="es-MX" smtClean="0"/>
              <a:t>23/08/2020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317829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12D23BC-0CCE-4352-83C5-534B6A37EDFA}" type="datetimeFigureOut">
              <a:rPr lang="es-MX" smtClean="0"/>
              <a:t>23/08/2020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403480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12D23BC-0CCE-4352-83C5-534B6A37EDFA}" type="datetimeFigureOut">
              <a:rPr lang="es-MX" smtClean="0"/>
              <a:t>23/08/2020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106827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12D23BC-0CCE-4352-83C5-534B6A37EDFA}" type="datetimeFigureOut">
              <a:rPr lang="es-MX" smtClean="0"/>
              <a:t>23/08/2020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130443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12D23BC-0CCE-4352-83C5-534B6A37EDFA}" type="datetimeFigureOut">
              <a:rPr lang="es-MX" smtClean="0"/>
              <a:t>23/08/2020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3744529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12D23BC-0CCE-4352-83C5-534B6A37EDFA}" type="datetimeFigureOut">
              <a:rPr lang="es-MX" smtClean="0"/>
              <a:t>23/08/2020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125803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D23BC-0CCE-4352-83C5-534B6A37EDFA}" type="datetimeFigureOut">
              <a:rPr lang="es-MX" smtClean="0"/>
              <a:t>23/08/2020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1767226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12D23BC-0CCE-4352-83C5-534B6A37EDFA}" type="datetimeFigureOut">
              <a:rPr lang="es-MX" smtClean="0"/>
              <a:t>23/08/2020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1568780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12D23BC-0CCE-4352-83C5-534B6A37EDFA}" type="datetimeFigureOut">
              <a:rPr lang="es-MX" smtClean="0"/>
              <a:t>23/08/2020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6ADCDF3-A5C2-48C2-9585-3C49DCAF588D}" type="slidenum">
              <a:rPr lang="es-MX" smtClean="0"/>
              <a:t>‹Nº›</a:t>
            </a:fld>
            <a:endParaRPr lang="es-MX"/>
          </a:p>
        </p:txBody>
      </p:sp>
    </p:spTree>
    <p:extLst>
      <p:ext uri="{BB962C8B-B14F-4D97-AF65-F5344CB8AC3E}">
        <p14:creationId xmlns:p14="http://schemas.microsoft.com/office/powerpoint/2010/main" val="198722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2D23BC-0CCE-4352-83C5-534B6A37EDFA}" type="datetimeFigureOut">
              <a:rPr lang="es-MX" smtClean="0"/>
              <a:t>23/08/2020</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ADCDF3-A5C2-48C2-9585-3C49DCAF588D}" type="slidenum">
              <a:rPr lang="es-MX" smtClean="0"/>
              <a:t>‹Nº›</a:t>
            </a:fld>
            <a:endParaRPr lang="es-MX"/>
          </a:p>
        </p:txBody>
      </p:sp>
    </p:spTree>
    <p:extLst>
      <p:ext uri="{BB962C8B-B14F-4D97-AF65-F5344CB8AC3E}">
        <p14:creationId xmlns:p14="http://schemas.microsoft.com/office/powerpoint/2010/main" val="407563938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346" y="1069968"/>
            <a:ext cx="9144000" cy="3385750"/>
          </a:xfrm>
        </p:spPr>
        <p:txBody>
          <a:bodyPr>
            <a:normAutofit/>
          </a:bodyPr>
          <a:lstStyle/>
          <a:p>
            <a:r>
              <a:rPr lang="es-PE" sz="9600" b="1" dirty="0" smtClean="0"/>
              <a:t>RECTIFICACIÓN</a:t>
            </a:r>
            <a:br>
              <a:rPr lang="es-PE" sz="9600" b="1" dirty="0" smtClean="0"/>
            </a:br>
            <a:r>
              <a:rPr lang="es-PE" sz="9600" b="1" dirty="0" smtClean="0"/>
              <a:t>DE ÁREA</a:t>
            </a:r>
            <a:endParaRPr lang="es-MX" sz="9600" b="1" dirty="0"/>
          </a:p>
        </p:txBody>
      </p:sp>
    </p:spTree>
    <p:extLst>
      <p:ext uri="{BB962C8B-B14F-4D97-AF65-F5344CB8AC3E}">
        <p14:creationId xmlns:p14="http://schemas.microsoft.com/office/powerpoint/2010/main" val="607878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01362"/>
            <a:ext cx="10515600" cy="5758249"/>
          </a:xfrm>
        </p:spPr>
        <p:txBody>
          <a:bodyPr>
            <a:normAutofit fontScale="92500" lnSpcReduction="10000"/>
          </a:bodyPr>
          <a:lstStyle/>
          <a:p>
            <a:pPr marL="514350" indent="-514350">
              <a:buAutoNum type="arabicParenR"/>
            </a:pPr>
            <a:r>
              <a:rPr lang="es-PE" sz="6000" dirty="0" smtClean="0"/>
              <a:t>Mutuo acuerdo.</a:t>
            </a:r>
          </a:p>
          <a:p>
            <a:pPr>
              <a:buFontTx/>
              <a:buChar char="-"/>
            </a:pPr>
            <a:r>
              <a:rPr lang="es-PE" sz="4400" dirty="0" smtClean="0"/>
              <a:t>urbanos y rurales-</a:t>
            </a:r>
          </a:p>
          <a:p>
            <a:pPr>
              <a:buFontTx/>
              <a:buChar char="-"/>
            </a:pPr>
            <a:r>
              <a:rPr lang="es-PE" sz="4400" dirty="0" smtClean="0"/>
              <a:t>Escritura Pública.</a:t>
            </a:r>
          </a:p>
          <a:p>
            <a:pPr>
              <a:buFontTx/>
              <a:buChar char="-"/>
            </a:pPr>
            <a:r>
              <a:rPr lang="es-PE" sz="4400" dirty="0" smtClean="0"/>
              <a:t>Informe favorable de Catastro.</a:t>
            </a:r>
          </a:p>
          <a:p>
            <a:pPr>
              <a:buFontTx/>
              <a:buChar char="-"/>
            </a:pPr>
            <a:r>
              <a:rPr lang="es-PE" sz="4400" dirty="0" smtClean="0"/>
              <a:t>Si hay superposición debe rectificarse el predio superpuesto.</a:t>
            </a:r>
          </a:p>
          <a:p>
            <a:pPr>
              <a:buFontTx/>
              <a:buChar char="-"/>
            </a:pPr>
            <a:r>
              <a:rPr lang="es-PE" sz="4400" dirty="0" smtClean="0"/>
              <a:t>Intervención sólo de propietarios que pudieran verse afectados.</a:t>
            </a:r>
          </a:p>
          <a:p>
            <a:endParaRPr lang="es-MX" sz="4400" dirty="0"/>
          </a:p>
        </p:txBody>
      </p:sp>
    </p:spTree>
    <p:extLst>
      <p:ext uri="{BB962C8B-B14F-4D97-AF65-F5344CB8AC3E}">
        <p14:creationId xmlns:p14="http://schemas.microsoft.com/office/powerpoint/2010/main" val="1878826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37138" y="1196752"/>
            <a:ext cx="9084006" cy="1143000"/>
          </a:xfrm>
        </p:spPr>
        <p:txBody>
          <a:bodyPr>
            <a:normAutofit fontScale="90000"/>
          </a:bodyPr>
          <a:lstStyle/>
          <a:p>
            <a:r>
              <a:rPr lang="es-PE" b="1" dirty="0"/>
              <a:t>CVI PLENO Sesión extraordinaria modalidad presencial realizada el día 24 de mayo de 2013</a:t>
            </a:r>
            <a:r>
              <a:rPr lang="es-PE" dirty="0"/>
              <a:t>.</a:t>
            </a:r>
          </a:p>
        </p:txBody>
      </p:sp>
      <p:sp>
        <p:nvSpPr>
          <p:cNvPr id="4" name="3 Rectángulo"/>
          <p:cNvSpPr/>
          <p:nvPr/>
        </p:nvSpPr>
        <p:spPr>
          <a:xfrm>
            <a:off x="1649760" y="611396"/>
            <a:ext cx="4572000" cy="369332"/>
          </a:xfrm>
          <a:prstGeom prst="rect">
            <a:avLst/>
          </a:prstGeom>
        </p:spPr>
        <p:txBody>
          <a:bodyPr>
            <a:spAutoFit/>
          </a:bodyPr>
          <a:lstStyle/>
          <a:p>
            <a:r>
              <a:rPr lang="es-PE" dirty="0"/>
              <a:t>ACUERDO PLENARIO.</a:t>
            </a:r>
          </a:p>
        </p:txBody>
      </p:sp>
      <p:sp>
        <p:nvSpPr>
          <p:cNvPr id="5" name="4 Rectángulo"/>
          <p:cNvSpPr/>
          <p:nvPr/>
        </p:nvSpPr>
        <p:spPr>
          <a:xfrm>
            <a:off x="1137138" y="2852937"/>
            <a:ext cx="8893825" cy="2862322"/>
          </a:xfrm>
          <a:prstGeom prst="rect">
            <a:avLst/>
          </a:prstGeom>
        </p:spPr>
        <p:txBody>
          <a:bodyPr wrap="square">
            <a:spAutoFit/>
          </a:bodyPr>
          <a:lstStyle/>
          <a:p>
            <a:pPr algn="just"/>
            <a:r>
              <a:rPr lang="es-PE" sz="2000" dirty="0"/>
              <a:t>5. RECTIFICACIÓN DE ÁREA EN MÉRITO A ESCRITURA PÚBLICA “Puede rectificarse el área, medidas perimétricas y linderos de un predio urbano mediante escritura pública según el literal a) del art. 13.1 de la Ley Nº 27333, aunque exista superposición con área de predio inscrito, debiendo indicarse en la escritura tanto la nueva área, medidas perimétricas y linderos del predio rectificado, como del predio que ha resultado afectado con la rectificación. En tal sentido, </a:t>
            </a:r>
            <a:r>
              <a:rPr lang="es-PE" sz="2000" u="sng" dirty="0"/>
              <a:t>deberá rectificarse también el área y medidas perimétricas de los predios colindantes materia de la superposición</a:t>
            </a:r>
            <a:r>
              <a:rPr lang="es-PE" sz="2000" dirty="0"/>
              <a:t>”. </a:t>
            </a:r>
          </a:p>
        </p:txBody>
      </p:sp>
    </p:spTree>
    <p:extLst>
      <p:ext uri="{BB962C8B-B14F-4D97-AF65-F5344CB8AC3E}">
        <p14:creationId xmlns:p14="http://schemas.microsoft.com/office/powerpoint/2010/main" val="3988873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87080" y="1205880"/>
            <a:ext cx="9517432" cy="1143000"/>
          </a:xfrm>
        </p:spPr>
        <p:txBody>
          <a:bodyPr>
            <a:noAutofit/>
          </a:bodyPr>
          <a:lstStyle/>
          <a:p>
            <a:r>
              <a:rPr lang="es-PE" sz="3200" b="1" dirty="0"/>
              <a:t>CXV PLENO Sesión ordinaria modalidad presencial realizada los días 12 y 13 de diciembre de 2013.</a:t>
            </a:r>
          </a:p>
        </p:txBody>
      </p:sp>
      <p:sp>
        <p:nvSpPr>
          <p:cNvPr id="3" name="2 Marcador de contenido"/>
          <p:cNvSpPr>
            <a:spLocks noGrp="1"/>
          </p:cNvSpPr>
          <p:nvPr>
            <p:ph idx="1"/>
          </p:nvPr>
        </p:nvSpPr>
        <p:spPr>
          <a:xfrm>
            <a:off x="1187079" y="2840032"/>
            <a:ext cx="9117505" cy="4525963"/>
          </a:xfrm>
        </p:spPr>
        <p:txBody>
          <a:bodyPr>
            <a:normAutofit/>
          </a:bodyPr>
          <a:lstStyle/>
          <a:p>
            <a:pPr marL="0" indent="0" algn="just">
              <a:buNone/>
            </a:pPr>
            <a:r>
              <a:rPr lang="es-PE" sz="2400" dirty="0"/>
              <a:t>4. RECTIFICACIÓN DE ÁREA POR MUTUO ACUERDO </a:t>
            </a:r>
          </a:p>
          <a:p>
            <a:pPr marL="0" indent="0" algn="just">
              <a:buNone/>
            </a:pPr>
            <a:r>
              <a:rPr lang="es-PE" sz="2400" dirty="0"/>
              <a:t>“A efectos de rectificar el área, linderos y/o medidas perimétricas de un predio por mutuo acuerdo </a:t>
            </a:r>
            <a:r>
              <a:rPr lang="es-PE" sz="2400" u="sng" dirty="0"/>
              <a:t>no se requerirá que los predios colindantes se encuentren </a:t>
            </a:r>
            <a:r>
              <a:rPr lang="es-PE" sz="2400" u="sng" dirty="0" err="1"/>
              <a:t>inmatriculados</a:t>
            </a:r>
            <a:r>
              <a:rPr lang="es-PE" sz="2400" dirty="0"/>
              <a:t>. En ese caso, no será necesario acreditar el dominio de dichos colindantes”.</a:t>
            </a:r>
          </a:p>
        </p:txBody>
      </p:sp>
      <p:sp>
        <p:nvSpPr>
          <p:cNvPr id="4" name="3 Rectángulo"/>
          <p:cNvSpPr/>
          <p:nvPr/>
        </p:nvSpPr>
        <p:spPr>
          <a:xfrm>
            <a:off x="1649760" y="611396"/>
            <a:ext cx="4572000" cy="369332"/>
          </a:xfrm>
          <a:prstGeom prst="rect">
            <a:avLst/>
          </a:prstGeom>
        </p:spPr>
        <p:txBody>
          <a:bodyPr>
            <a:spAutoFit/>
          </a:bodyPr>
          <a:lstStyle/>
          <a:p>
            <a:r>
              <a:rPr lang="es-PE" dirty="0"/>
              <a:t>ACUERDO PLENARIO.</a:t>
            </a:r>
          </a:p>
        </p:txBody>
      </p:sp>
    </p:spTree>
    <p:extLst>
      <p:ext uri="{BB962C8B-B14F-4D97-AF65-F5344CB8AC3E}">
        <p14:creationId xmlns:p14="http://schemas.microsoft.com/office/powerpoint/2010/main" val="2579912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127478398"/>
              </p:ext>
            </p:extLst>
          </p:nvPr>
        </p:nvGraphicFramePr>
        <p:xfrm>
          <a:off x="1019908" y="332655"/>
          <a:ext cx="9324564" cy="5306145"/>
        </p:xfrm>
        <a:graphic>
          <a:graphicData uri="http://schemas.openxmlformats.org/drawingml/2006/table">
            <a:tbl>
              <a:tblPr/>
              <a:tblGrid>
                <a:gridCol w="9324564"/>
              </a:tblGrid>
              <a:tr h="697225">
                <a:tc>
                  <a:txBody>
                    <a:bodyPr/>
                    <a:lstStyle/>
                    <a:p>
                      <a:r>
                        <a:rPr lang="es-PE" sz="2000" b="1" u="none" strike="noStrike" dirty="0">
                          <a:solidFill>
                            <a:srgbClr val="000000"/>
                          </a:solidFill>
                          <a:effectLst/>
                          <a:latin typeface="Corbel" panose="020B0503020204020204" pitchFamily="34" charset="0"/>
                        </a:rPr>
                        <a:t>Resolución : 296- 2019-SUNARP-TR-A de </a:t>
                      </a:r>
                      <a:r>
                        <a:rPr lang="es-PE" sz="2000" b="1" u="none" strike="noStrike" dirty="0" smtClean="0">
                          <a:solidFill>
                            <a:srgbClr val="000000"/>
                          </a:solidFill>
                          <a:effectLst/>
                          <a:latin typeface="Corbel" panose="020B0503020204020204" pitchFamily="34" charset="0"/>
                        </a:rPr>
                        <a:t>02/05/2019</a:t>
                      </a:r>
                      <a:endParaRPr lang="es-PE" sz="2000" b="1" u="none" strike="noStrike" dirty="0">
                        <a:solidFill>
                          <a:srgbClr val="000000"/>
                        </a:solidFill>
                        <a:effectLst/>
                        <a:latin typeface="Corbel" panose="020B0503020204020204" pitchFamily="34" charset="0"/>
                      </a:endParaRPr>
                    </a:p>
                  </a:txBody>
                  <a:tcPr marL="13682" marR="13682" marT="13682" marB="13682" anchor="ctr">
                    <a:lnL>
                      <a:noFill/>
                    </a:lnL>
                    <a:lnR>
                      <a:noFill/>
                    </a:lnR>
                    <a:lnT>
                      <a:noFill/>
                    </a:lnT>
                    <a:lnB>
                      <a:noFill/>
                    </a:lnB>
                    <a:solidFill>
                      <a:srgbClr val="FFFFFF"/>
                    </a:solidFill>
                  </a:tcPr>
                </a:tc>
              </a:tr>
              <a:tr h="4608920">
                <a:tc>
                  <a:txBody>
                    <a:bodyPr/>
                    <a:lstStyle/>
                    <a:p>
                      <a:pPr algn="just"/>
                      <a:r>
                        <a:rPr lang="es-PE" sz="2000" b="1" u="none" strike="noStrike" dirty="0">
                          <a:solidFill>
                            <a:srgbClr val="000000"/>
                          </a:solidFill>
                          <a:effectLst/>
                          <a:latin typeface="Corbel" panose="020B0503020204020204" pitchFamily="34" charset="0"/>
                        </a:rPr>
                        <a:t>Tema de Sumilla : </a:t>
                      </a:r>
                      <a:endParaRPr lang="es-PE" sz="2000" b="1" u="none" strike="noStrike" dirty="0" smtClean="0">
                        <a:solidFill>
                          <a:srgbClr val="000000"/>
                        </a:solidFill>
                        <a:effectLst/>
                        <a:latin typeface="Corbel" panose="020B0503020204020204" pitchFamily="34" charset="0"/>
                      </a:endParaRPr>
                    </a:p>
                    <a:p>
                      <a:pPr algn="just"/>
                      <a:r>
                        <a:rPr lang="es-PE" sz="2000" b="1" u="none" strike="noStrike" dirty="0" smtClean="0">
                          <a:solidFill>
                            <a:srgbClr val="333333"/>
                          </a:solidFill>
                          <a:effectLst/>
                          <a:latin typeface="Corbel" panose="020B0503020204020204" pitchFamily="34" charset="0"/>
                        </a:rPr>
                        <a:t>SANEAMIENTO </a:t>
                      </a:r>
                      <a:r>
                        <a:rPr lang="es-PE" sz="2000" b="1" u="none" strike="noStrike" dirty="0">
                          <a:solidFill>
                            <a:srgbClr val="333333"/>
                          </a:solidFill>
                          <a:effectLst/>
                          <a:latin typeface="Corbel" panose="020B0503020204020204" pitchFamily="34" charset="0"/>
                        </a:rPr>
                        <a:t>POR MUTUO ACUERDO DEL ÁREA, LINDEROS Y MEDIDAS PERIMÉTRICAS DE UN PREDIO </a:t>
                      </a:r>
                      <a:endParaRPr lang="es-PE" sz="2000" b="1" u="none" strike="noStrike" dirty="0" smtClean="0">
                        <a:solidFill>
                          <a:srgbClr val="333333"/>
                        </a:solidFill>
                        <a:effectLst/>
                        <a:latin typeface="Corbel" panose="020B0503020204020204" pitchFamily="34" charset="0"/>
                      </a:endParaRPr>
                    </a:p>
                    <a:p>
                      <a:pPr algn="just"/>
                      <a:r>
                        <a:rPr lang="es-PE" sz="2000" b="1" u="none" strike="noStrike" dirty="0" smtClean="0">
                          <a:solidFill>
                            <a:srgbClr val="333333"/>
                          </a:solidFill>
                          <a:effectLst/>
                          <a:latin typeface="Corbel" panose="020B0503020204020204" pitchFamily="34" charset="0"/>
                        </a:rPr>
                        <a:t>¿</a:t>
                      </a:r>
                      <a:r>
                        <a:rPr lang="es-PE" sz="2000" b="0" u="none" strike="noStrike" dirty="0">
                          <a:solidFill>
                            <a:srgbClr val="333333"/>
                          </a:solidFill>
                          <a:effectLst/>
                          <a:latin typeface="Corbel" panose="020B0503020204020204" pitchFamily="34" charset="0"/>
                        </a:rPr>
                        <a:t>Si bien el literal a) del artículo 13.1 de la Ley Nº 27333 exige la intervención en la escritura pública de todos los propietarios de los predios colindantes, esta disposición debe entenderse que se refiere </a:t>
                      </a:r>
                      <a:r>
                        <a:rPr lang="es-PE" sz="2000" b="0" u="sng" strike="noStrike" dirty="0">
                          <a:solidFill>
                            <a:srgbClr val="333333"/>
                          </a:solidFill>
                          <a:effectLst/>
                          <a:latin typeface="Corbel" panose="020B0503020204020204" pitchFamily="34" charset="0"/>
                        </a:rPr>
                        <a:t>a todos los propietarios de los predios colindantes que pudieran verse afectados</a:t>
                      </a:r>
                      <a:r>
                        <a:rPr lang="es-PE" sz="2000" b="0" u="none" strike="noStrike" dirty="0">
                          <a:solidFill>
                            <a:srgbClr val="333333"/>
                          </a:solidFill>
                          <a:effectLst/>
                          <a:latin typeface="Corbel" panose="020B0503020204020204" pitchFamily="34" charset="0"/>
                        </a:rPr>
                        <a:t> con la rectificación del área, linderos y medidas perimétricas¿. PRESUNCIÓN DE VALIDEZ DE PLANOS VISADOS POR LA AUTORIDAD MUNICIPAL ¿La </a:t>
                      </a:r>
                      <a:r>
                        <a:rPr lang="es-PE" sz="2000" b="0" u="none" strike="noStrike" dirty="0" err="1">
                          <a:solidFill>
                            <a:srgbClr val="333333"/>
                          </a:solidFill>
                          <a:effectLst/>
                          <a:latin typeface="Corbel" panose="020B0503020204020204" pitchFamily="34" charset="0"/>
                        </a:rPr>
                        <a:t>visación</a:t>
                      </a:r>
                      <a:r>
                        <a:rPr lang="es-PE" sz="2000" b="0" u="none" strike="noStrike" dirty="0">
                          <a:solidFill>
                            <a:srgbClr val="333333"/>
                          </a:solidFill>
                          <a:effectLst/>
                          <a:latin typeface="Corbel" panose="020B0503020204020204" pitchFamily="34" charset="0"/>
                        </a:rPr>
                        <a:t> municipal constituye un genuino acto administrativo, respecto del cual opera la presunción de validez contemplado en el artículo 9 de la Ley N° 27444, Ley del Procedimiento Administrativo General, por lo que no pueden ser cuestionados en sede registral. En tal sentido, si la autoridad municipal visó los planos o memorias descriptivas significa que evaluó que </a:t>
                      </a:r>
                      <a:r>
                        <a:rPr lang="es-PE" sz="2000" b="0" u="sng" strike="noStrike" dirty="0">
                          <a:solidFill>
                            <a:srgbClr val="333333"/>
                          </a:solidFill>
                          <a:effectLst/>
                          <a:latin typeface="Corbel" panose="020B0503020204020204" pitchFamily="34" charset="0"/>
                        </a:rPr>
                        <a:t>no se están afectando los bienes de dominio público</a:t>
                      </a:r>
                      <a:r>
                        <a:rPr lang="es-PE" sz="2000" b="0" u="none" strike="noStrike" dirty="0">
                          <a:solidFill>
                            <a:srgbClr val="333333"/>
                          </a:solidFill>
                          <a:effectLst/>
                          <a:latin typeface="Corbel" panose="020B0503020204020204" pitchFamily="34" charset="0"/>
                        </a:rPr>
                        <a:t> que se hallan bajo su administración¿.</a:t>
                      </a:r>
                      <a:endParaRPr lang="es-PE" sz="2000" b="0" u="none" strike="noStrike" dirty="0">
                        <a:solidFill>
                          <a:srgbClr val="000000"/>
                        </a:solidFill>
                        <a:effectLst/>
                        <a:latin typeface="Corbel" panose="020B0503020204020204" pitchFamily="34" charset="0"/>
                      </a:endParaRPr>
                    </a:p>
                  </a:txBody>
                  <a:tcPr marL="13682" marR="13682" marT="13682" marB="13682"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6226511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598391051"/>
              </p:ext>
            </p:extLst>
          </p:nvPr>
        </p:nvGraphicFramePr>
        <p:xfrm>
          <a:off x="926124" y="404665"/>
          <a:ext cx="9418349" cy="5609273"/>
        </p:xfrm>
        <a:graphic>
          <a:graphicData uri="http://schemas.openxmlformats.org/drawingml/2006/table">
            <a:tbl>
              <a:tblPr/>
              <a:tblGrid>
                <a:gridCol w="9418349"/>
              </a:tblGrid>
              <a:tr h="1039940">
                <a:tc>
                  <a:txBody>
                    <a:bodyPr/>
                    <a:lstStyle/>
                    <a:p>
                      <a:r>
                        <a:rPr lang="es-PE" sz="2000" b="1" u="none" strike="noStrike" dirty="0">
                          <a:solidFill>
                            <a:srgbClr val="000000"/>
                          </a:solidFill>
                          <a:effectLst/>
                          <a:latin typeface="verdana"/>
                        </a:rPr>
                        <a:t>Resolución : 170-2018-SUNARP-TR-T de </a:t>
                      </a:r>
                      <a:r>
                        <a:rPr lang="es-PE" sz="2000" b="1" u="none" strike="noStrike" dirty="0" smtClean="0">
                          <a:solidFill>
                            <a:srgbClr val="000000"/>
                          </a:solidFill>
                          <a:effectLst/>
                          <a:latin typeface="verdana"/>
                        </a:rPr>
                        <a:t>07/03/2018</a:t>
                      </a:r>
                      <a:endParaRPr lang="es-PE" sz="2000" b="1" u="none" strike="noStrike" dirty="0">
                        <a:solidFill>
                          <a:srgbClr val="000000"/>
                        </a:solidFill>
                        <a:effectLst/>
                        <a:latin typeface="verdana"/>
                      </a:endParaRPr>
                    </a:p>
                  </a:txBody>
                  <a:tcPr marL="17488" marR="17488" marT="17488" marB="17488" anchor="ctr">
                    <a:lnL>
                      <a:noFill/>
                    </a:lnL>
                    <a:lnR>
                      <a:noFill/>
                    </a:lnR>
                    <a:lnT>
                      <a:noFill/>
                    </a:lnT>
                    <a:lnB>
                      <a:noFill/>
                    </a:lnB>
                    <a:solidFill>
                      <a:srgbClr val="FFFFFF"/>
                    </a:solidFill>
                  </a:tcPr>
                </a:tc>
              </a:tr>
              <a:tr h="4569333">
                <a:tc>
                  <a:txBody>
                    <a:bodyPr/>
                    <a:lstStyle/>
                    <a:p>
                      <a:pPr algn="just"/>
                      <a:r>
                        <a:rPr lang="es-PE" sz="2000" b="1" u="none" strike="noStrike" dirty="0">
                          <a:solidFill>
                            <a:srgbClr val="000000"/>
                          </a:solidFill>
                          <a:effectLst/>
                          <a:latin typeface="verdana"/>
                        </a:rPr>
                        <a:t>Tema de Sumilla : </a:t>
                      </a:r>
                      <a:endParaRPr lang="es-PE" sz="2000" b="1" u="none" strike="noStrike" dirty="0" smtClean="0">
                        <a:solidFill>
                          <a:srgbClr val="000000"/>
                        </a:solidFill>
                        <a:effectLst/>
                        <a:latin typeface="verdana"/>
                      </a:endParaRPr>
                    </a:p>
                    <a:p>
                      <a:pPr algn="just"/>
                      <a:r>
                        <a:rPr lang="es-PE" sz="2000" b="1" u="none" strike="noStrike" dirty="0" smtClean="0">
                          <a:solidFill>
                            <a:srgbClr val="333333"/>
                          </a:solidFill>
                          <a:effectLst/>
                          <a:latin typeface="Corbel"/>
                        </a:rPr>
                        <a:t>SANEAMIENTO </a:t>
                      </a:r>
                      <a:r>
                        <a:rPr lang="es-PE" sz="2000" b="1" u="none" strike="noStrike" dirty="0">
                          <a:solidFill>
                            <a:srgbClr val="333333"/>
                          </a:solidFill>
                          <a:effectLst/>
                          <a:latin typeface="Corbel"/>
                        </a:rPr>
                        <a:t>DE LAS CARACTERÍSTICAS FÍSICAS DEL PREDIO POR MUTUO </a:t>
                      </a:r>
                      <a:r>
                        <a:rPr lang="es-PE" sz="2000" b="1" u="none" strike="noStrike" dirty="0" smtClean="0">
                          <a:solidFill>
                            <a:srgbClr val="333333"/>
                          </a:solidFill>
                          <a:effectLst/>
                          <a:latin typeface="Corbel"/>
                        </a:rPr>
                        <a:t>ACUERDO.</a:t>
                      </a:r>
                    </a:p>
                    <a:p>
                      <a:pPr algn="just"/>
                      <a:r>
                        <a:rPr lang="es-PE" sz="2000" b="1" u="none" strike="noStrike" dirty="0" smtClean="0">
                          <a:solidFill>
                            <a:srgbClr val="333333"/>
                          </a:solidFill>
                          <a:effectLst/>
                          <a:latin typeface="Corbel"/>
                        </a:rPr>
                        <a:t>El </a:t>
                      </a:r>
                      <a:r>
                        <a:rPr lang="es-PE" sz="2000" b="1" u="none" strike="noStrike" dirty="0">
                          <a:solidFill>
                            <a:srgbClr val="333333"/>
                          </a:solidFill>
                          <a:effectLst/>
                          <a:latin typeface="Corbel"/>
                        </a:rPr>
                        <a:t>procedimiento de rectificación de área, linderos y medidas perimétricas por mutuo acuerdo, previsto en el artículo 13 de la Ley N° 27333, </a:t>
                      </a:r>
                      <a:r>
                        <a:rPr lang="es-PE" sz="2000" b="1" u="sng" strike="noStrike" dirty="0">
                          <a:solidFill>
                            <a:srgbClr val="333333"/>
                          </a:solidFill>
                          <a:effectLst/>
                          <a:latin typeface="Corbel"/>
                        </a:rPr>
                        <a:t>supone la participación de los colindantes</a:t>
                      </a:r>
                      <a:r>
                        <a:rPr lang="es-PE" sz="2000" b="1" u="none" strike="noStrike" dirty="0">
                          <a:solidFill>
                            <a:srgbClr val="333333"/>
                          </a:solidFill>
                          <a:effectLst/>
                          <a:latin typeface="Corbel"/>
                        </a:rPr>
                        <a:t> del predio para que manifiesten su conformidad con la rectificación planteada. Entonces, sí es necesario descartar afectaciones a predios inscritos y, de ser el caso, </a:t>
                      </a:r>
                      <a:r>
                        <a:rPr lang="es-PE" sz="2000" b="1" u="sng" strike="noStrike" dirty="0">
                          <a:solidFill>
                            <a:srgbClr val="333333"/>
                          </a:solidFill>
                          <a:effectLst/>
                          <a:latin typeface="Corbel"/>
                        </a:rPr>
                        <a:t>confirmar si los colindantes que participaron en el título </a:t>
                      </a:r>
                      <a:r>
                        <a:rPr lang="es-PE" sz="2000" b="1" u="sng" strike="noStrike" dirty="0" err="1">
                          <a:solidFill>
                            <a:srgbClr val="333333"/>
                          </a:solidFill>
                          <a:effectLst/>
                          <a:latin typeface="Corbel"/>
                        </a:rPr>
                        <a:t>rectificatorio</a:t>
                      </a:r>
                      <a:r>
                        <a:rPr lang="es-PE" sz="2000" b="1" u="sng" strike="noStrike" dirty="0">
                          <a:solidFill>
                            <a:srgbClr val="333333"/>
                          </a:solidFill>
                          <a:effectLst/>
                          <a:latin typeface="Corbel"/>
                        </a:rPr>
                        <a:t> son los mismos que aparecen como titulares </a:t>
                      </a:r>
                      <a:r>
                        <a:rPr lang="es-PE" sz="2000" b="1" u="sng" strike="noStrike" dirty="0" smtClean="0">
                          <a:solidFill>
                            <a:srgbClr val="333333"/>
                          </a:solidFill>
                          <a:effectLst/>
                          <a:latin typeface="Corbel"/>
                        </a:rPr>
                        <a:t>de </a:t>
                      </a:r>
                      <a:r>
                        <a:rPr lang="es-PE" sz="2000" b="1" u="sng" strike="noStrike" dirty="0">
                          <a:solidFill>
                            <a:srgbClr val="333333"/>
                          </a:solidFill>
                          <a:effectLst/>
                          <a:latin typeface="Corbel"/>
                        </a:rPr>
                        <a:t>los predios contiguos</a:t>
                      </a:r>
                      <a:r>
                        <a:rPr lang="es-PE" sz="2000" b="1" u="none" strike="noStrike" dirty="0">
                          <a:solidFill>
                            <a:srgbClr val="333333"/>
                          </a:solidFill>
                          <a:effectLst/>
                          <a:latin typeface="Corbel"/>
                        </a:rPr>
                        <a:t>, esa realidad debe estar ligada íntimamente al Registro.</a:t>
                      </a:r>
                      <a:endParaRPr lang="es-PE" sz="2000" b="1" u="none" strike="noStrike" dirty="0">
                        <a:solidFill>
                          <a:srgbClr val="000000"/>
                        </a:solidFill>
                        <a:effectLst/>
                        <a:latin typeface="verdana"/>
                      </a:endParaRPr>
                    </a:p>
                  </a:txBody>
                  <a:tcPr marL="17488" marR="17488" marT="17488" marB="17488"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773403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612861720"/>
              </p:ext>
            </p:extLst>
          </p:nvPr>
        </p:nvGraphicFramePr>
        <p:xfrm>
          <a:off x="832338" y="980728"/>
          <a:ext cx="9296166" cy="5338009"/>
        </p:xfrm>
        <a:graphic>
          <a:graphicData uri="http://schemas.openxmlformats.org/drawingml/2006/table">
            <a:tbl>
              <a:tblPr/>
              <a:tblGrid>
                <a:gridCol w="9296166"/>
              </a:tblGrid>
              <a:tr h="948834">
                <a:tc>
                  <a:txBody>
                    <a:bodyPr/>
                    <a:lstStyle/>
                    <a:p>
                      <a:r>
                        <a:rPr lang="es-ES" sz="2400" b="1" u="none" strike="noStrike" dirty="0">
                          <a:solidFill>
                            <a:srgbClr val="000000"/>
                          </a:solidFill>
                          <a:effectLst/>
                          <a:latin typeface="verdana" panose="020B0604030504040204" pitchFamily="34" charset="0"/>
                        </a:rPr>
                        <a:t>Resolución : 1092-2020-SUNARP-TR-L de </a:t>
                      </a:r>
                      <a:r>
                        <a:rPr lang="es-ES" sz="2400" b="1" u="none" strike="noStrike" dirty="0" smtClean="0">
                          <a:solidFill>
                            <a:srgbClr val="000000"/>
                          </a:solidFill>
                          <a:effectLst/>
                          <a:latin typeface="verdana" panose="020B0604030504040204" pitchFamily="34" charset="0"/>
                        </a:rPr>
                        <a:t>03/07/2020</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4389175">
                <a:tc>
                  <a:txBody>
                    <a:bodyPr/>
                    <a:lstStyle/>
                    <a:p>
                      <a:r>
                        <a:rPr lang="es-ES" sz="2400" b="1" u="none" strike="noStrike" dirty="0">
                          <a:solidFill>
                            <a:srgbClr val="000000"/>
                          </a:solidFill>
                          <a:effectLst/>
                          <a:latin typeface="verdana" panose="020B0604030504040204" pitchFamily="34" charset="0"/>
                        </a:rPr>
                        <a:t>Tema de Sumilla : </a:t>
                      </a:r>
                      <a:r>
                        <a:rPr lang="es-ES" sz="2400" b="1" u="none" strike="noStrike" dirty="0">
                          <a:solidFill>
                            <a:srgbClr val="333333"/>
                          </a:solidFill>
                          <a:effectLst/>
                          <a:latin typeface="Corbel" panose="020B0503020204020204" pitchFamily="34" charset="0"/>
                        </a:rPr>
                        <a:t>RECTIFICACIÓN DE ÁREA EN MÉRITO A ESCRITURA PÚBLICA Puede rectificarse el área, medidas perimétricas y linderos de un predio urbano mediante escritura pública según el literal a) del art. 13.1 de la Ley Nº 27333, </a:t>
                      </a:r>
                      <a:r>
                        <a:rPr lang="es-ES" sz="2400" b="1" u="sng" strike="noStrike" dirty="0">
                          <a:solidFill>
                            <a:srgbClr val="333333"/>
                          </a:solidFill>
                          <a:effectLst/>
                          <a:latin typeface="Corbel" panose="020B0503020204020204" pitchFamily="34" charset="0"/>
                        </a:rPr>
                        <a:t>aunque exista superposición con área de predio inscrito</a:t>
                      </a:r>
                      <a:r>
                        <a:rPr lang="es-ES" sz="2400" b="1" u="none" strike="noStrike" dirty="0">
                          <a:solidFill>
                            <a:srgbClr val="333333"/>
                          </a:solidFill>
                          <a:effectLst/>
                          <a:latin typeface="Corbel" panose="020B0503020204020204" pitchFamily="34" charset="0"/>
                        </a:rPr>
                        <a:t>, debiendo indicarse en la escritura tanto la nueva área, medidas perimétricas y linderos del predio rectificado, como del predio que ha resultado afectado con la rectificación. En tal sentido, </a:t>
                      </a:r>
                      <a:r>
                        <a:rPr lang="es-ES" sz="2400" b="1" u="sng" strike="noStrike" dirty="0">
                          <a:solidFill>
                            <a:srgbClr val="333333"/>
                          </a:solidFill>
                          <a:effectLst/>
                          <a:latin typeface="Corbel" panose="020B0503020204020204" pitchFamily="34" charset="0"/>
                        </a:rPr>
                        <a:t>deberá rectificarse también</a:t>
                      </a:r>
                      <a:r>
                        <a:rPr lang="es-ES" sz="2400" b="1" u="none" strike="noStrike" dirty="0">
                          <a:solidFill>
                            <a:srgbClr val="333333"/>
                          </a:solidFill>
                          <a:effectLst/>
                          <a:latin typeface="Corbel" panose="020B0503020204020204" pitchFamily="34" charset="0"/>
                        </a:rPr>
                        <a:t> el área y medidas perimétricas de los predios colindantes materia de la superposición.</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917817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4145301953"/>
              </p:ext>
            </p:extLst>
          </p:nvPr>
        </p:nvGraphicFramePr>
        <p:xfrm>
          <a:off x="902677" y="620689"/>
          <a:ext cx="9225827" cy="4748479"/>
        </p:xfrm>
        <a:graphic>
          <a:graphicData uri="http://schemas.openxmlformats.org/drawingml/2006/table">
            <a:tbl>
              <a:tblPr/>
              <a:tblGrid>
                <a:gridCol w="9225827"/>
              </a:tblGrid>
              <a:tr h="1077799">
                <a:tc>
                  <a:txBody>
                    <a:bodyPr/>
                    <a:lstStyle/>
                    <a:p>
                      <a:r>
                        <a:rPr lang="es-PE" sz="2400" b="1" u="none" strike="noStrike" dirty="0">
                          <a:solidFill>
                            <a:srgbClr val="000000"/>
                          </a:solidFill>
                          <a:effectLst/>
                          <a:latin typeface="verdana"/>
                        </a:rPr>
                        <a:t>Resolución : 2362-2015-SUNARP-TR-L de </a:t>
                      </a:r>
                      <a:r>
                        <a:rPr lang="es-PE" sz="2400" b="1" u="none" strike="noStrike" dirty="0" smtClean="0">
                          <a:solidFill>
                            <a:srgbClr val="000000"/>
                          </a:solidFill>
                          <a:effectLst/>
                          <a:latin typeface="verdana"/>
                        </a:rPr>
                        <a:t>19/11/2015</a:t>
                      </a:r>
                      <a:endParaRPr lang="es-PE" sz="2400" b="1" u="none" strike="noStrike" dirty="0">
                        <a:solidFill>
                          <a:srgbClr val="000000"/>
                        </a:solidFill>
                        <a:effectLst/>
                        <a:latin typeface="verdana"/>
                      </a:endParaRPr>
                    </a:p>
                  </a:txBody>
                  <a:tcPr marL="19050" marR="19050" marT="19050" marB="19050" anchor="ctr">
                    <a:lnL>
                      <a:noFill/>
                    </a:lnL>
                    <a:lnR>
                      <a:noFill/>
                    </a:lnR>
                    <a:lnT>
                      <a:noFill/>
                    </a:lnT>
                    <a:lnB>
                      <a:noFill/>
                    </a:lnB>
                    <a:solidFill>
                      <a:srgbClr val="FFFFFF"/>
                    </a:solidFill>
                  </a:tcPr>
                </a:tc>
              </a:tr>
              <a:tr h="3670680">
                <a:tc>
                  <a:txBody>
                    <a:bodyPr/>
                    <a:lstStyle/>
                    <a:p>
                      <a:pPr algn="just"/>
                      <a:r>
                        <a:rPr lang="es-PE" sz="2400" b="1" u="none" strike="noStrike" dirty="0">
                          <a:solidFill>
                            <a:srgbClr val="000000"/>
                          </a:solidFill>
                          <a:effectLst/>
                          <a:latin typeface="verdana"/>
                        </a:rPr>
                        <a:t>Tema de Sumilla : </a:t>
                      </a:r>
                      <a:endParaRPr lang="es-PE" sz="2400" b="1" u="none" strike="noStrike" dirty="0" smtClean="0">
                        <a:solidFill>
                          <a:srgbClr val="000000"/>
                        </a:solidFill>
                        <a:effectLst/>
                        <a:latin typeface="verdana"/>
                      </a:endParaRPr>
                    </a:p>
                    <a:p>
                      <a:pPr algn="just"/>
                      <a:r>
                        <a:rPr lang="es-PE" sz="2400" b="1" u="none" strike="noStrike" dirty="0" smtClean="0">
                          <a:solidFill>
                            <a:srgbClr val="333333"/>
                          </a:solidFill>
                          <a:effectLst/>
                          <a:latin typeface="Corbel"/>
                        </a:rPr>
                        <a:t>RECTIFICACIÓN </a:t>
                      </a:r>
                      <a:r>
                        <a:rPr lang="es-PE" sz="2400" b="1" u="none" strike="noStrike" dirty="0">
                          <a:solidFill>
                            <a:srgbClr val="333333"/>
                          </a:solidFill>
                          <a:effectLst/>
                          <a:latin typeface="Corbel"/>
                        </a:rPr>
                        <a:t>DE LINDEROS Y MEDIDAS PERIMÉTRICAS POR MUTUO ACUERDO </a:t>
                      </a:r>
                      <a:endParaRPr lang="es-PE" sz="2400" b="1" u="none" strike="noStrike" dirty="0" smtClean="0">
                        <a:solidFill>
                          <a:srgbClr val="333333"/>
                        </a:solidFill>
                        <a:effectLst/>
                        <a:latin typeface="Corbel"/>
                      </a:endParaRPr>
                    </a:p>
                    <a:p>
                      <a:pPr algn="just"/>
                      <a:r>
                        <a:rPr lang="es-PE" sz="2400" b="1" u="none" strike="noStrike" dirty="0" smtClean="0">
                          <a:solidFill>
                            <a:srgbClr val="333333"/>
                          </a:solidFill>
                          <a:effectLst/>
                          <a:latin typeface="Corbel"/>
                        </a:rPr>
                        <a:t>"</a:t>
                      </a:r>
                      <a:r>
                        <a:rPr lang="es-PE" sz="2400" b="1" u="sng" strike="noStrike" dirty="0">
                          <a:solidFill>
                            <a:srgbClr val="333333"/>
                          </a:solidFill>
                          <a:effectLst/>
                          <a:latin typeface="Corbel"/>
                        </a:rPr>
                        <a:t>No se requiere presentar la resolución de replanteo de la habilitación </a:t>
                      </a:r>
                      <a:r>
                        <a:rPr lang="es-PE" sz="2400" b="1" u="none" strike="noStrike" dirty="0">
                          <a:solidFill>
                            <a:srgbClr val="333333"/>
                          </a:solidFill>
                          <a:effectLst/>
                          <a:latin typeface="Corbel"/>
                        </a:rPr>
                        <a:t>para la rectificación por mutuo acuerdo del área y medidas de un lote conformante de una habilitación urbana inscrita".</a:t>
                      </a:r>
                      <a:endParaRPr lang="es-PE" sz="2400" b="1" u="none" strike="noStrike" dirty="0">
                        <a:solidFill>
                          <a:srgbClr val="000000"/>
                        </a:solidFill>
                        <a:effectLst/>
                        <a:latin typeface="verdana"/>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4189033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324711196"/>
              </p:ext>
            </p:extLst>
          </p:nvPr>
        </p:nvGraphicFramePr>
        <p:xfrm>
          <a:off x="808892" y="332658"/>
          <a:ext cx="9319556" cy="5528880"/>
        </p:xfrm>
        <a:graphic>
          <a:graphicData uri="http://schemas.openxmlformats.org/drawingml/2006/table">
            <a:tbl>
              <a:tblPr/>
              <a:tblGrid>
                <a:gridCol w="9319556"/>
              </a:tblGrid>
              <a:tr h="1021367">
                <a:tc>
                  <a:txBody>
                    <a:bodyPr/>
                    <a:lstStyle/>
                    <a:p>
                      <a:r>
                        <a:rPr lang="es-PE" sz="2000" b="1" u="none" strike="noStrike" dirty="0">
                          <a:solidFill>
                            <a:srgbClr val="000000"/>
                          </a:solidFill>
                          <a:effectLst/>
                          <a:latin typeface="verdana"/>
                        </a:rPr>
                        <a:t>Resolución : 367-2015-SUNARP-TR-T de </a:t>
                      </a:r>
                      <a:r>
                        <a:rPr lang="es-PE" sz="2000" b="1" u="none" strike="noStrike" dirty="0" smtClean="0">
                          <a:solidFill>
                            <a:srgbClr val="000000"/>
                          </a:solidFill>
                          <a:effectLst/>
                          <a:latin typeface="verdana"/>
                        </a:rPr>
                        <a:t>03/08/2015</a:t>
                      </a:r>
                      <a:endParaRPr lang="es-PE" sz="2000" b="1" u="none" strike="noStrike" dirty="0">
                        <a:solidFill>
                          <a:srgbClr val="000000"/>
                        </a:solidFill>
                        <a:effectLst/>
                        <a:latin typeface="verdana"/>
                      </a:endParaRPr>
                    </a:p>
                  </a:txBody>
                  <a:tcPr marL="17488" marR="17488" marT="17488" marB="17488" anchor="ctr">
                    <a:lnL>
                      <a:noFill/>
                    </a:lnL>
                    <a:lnR>
                      <a:noFill/>
                    </a:lnR>
                    <a:lnT>
                      <a:noFill/>
                    </a:lnT>
                    <a:lnB>
                      <a:noFill/>
                    </a:lnB>
                    <a:solidFill>
                      <a:srgbClr val="FFFFFF"/>
                    </a:solidFill>
                  </a:tcPr>
                </a:tc>
              </a:tr>
              <a:tr h="4507513">
                <a:tc>
                  <a:txBody>
                    <a:bodyPr/>
                    <a:lstStyle/>
                    <a:p>
                      <a:pPr algn="just"/>
                      <a:r>
                        <a:rPr lang="es-PE" sz="2000" b="1" u="none" strike="noStrike" dirty="0">
                          <a:solidFill>
                            <a:srgbClr val="000000"/>
                          </a:solidFill>
                          <a:effectLst/>
                          <a:latin typeface="verdana"/>
                        </a:rPr>
                        <a:t>Tema de Sumilla </a:t>
                      </a:r>
                      <a:r>
                        <a:rPr lang="es-PE" sz="2000" b="1" u="none" strike="noStrike" dirty="0" smtClean="0">
                          <a:solidFill>
                            <a:srgbClr val="000000"/>
                          </a:solidFill>
                          <a:effectLst/>
                          <a:latin typeface="verdana"/>
                        </a:rPr>
                        <a:t>:</a:t>
                      </a:r>
                    </a:p>
                    <a:p>
                      <a:pPr algn="just"/>
                      <a:r>
                        <a:rPr lang="es-PE" sz="2000" b="1" u="none" strike="noStrike" dirty="0" smtClean="0">
                          <a:solidFill>
                            <a:srgbClr val="333333"/>
                          </a:solidFill>
                          <a:effectLst/>
                          <a:latin typeface="Corbel"/>
                        </a:rPr>
                        <a:t>EFECTO </a:t>
                      </a:r>
                      <a:r>
                        <a:rPr lang="es-PE" sz="2000" b="1" u="none" strike="noStrike" dirty="0">
                          <a:solidFill>
                            <a:srgbClr val="333333"/>
                          </a:solidFill>
                          <a:effectLst/>
                          <a:latin typeface="Corbel"/>
                        </a:rPr>
                        <a:t>DE VISACIÓN DE PLANO DE PREDIO RURAL POR PARTE DE COFOPRI.- </a:t>
                      </a:r>
                      <a:endParaRPr lang="es-PE" sz="2000" b="1" u="none" strike="noStrike" dirty="0" smtClean="0">
                        <a:solidFill>
                          <a:srgbClr val="333333"/>
                        </a:solidFill>
                        <a:effectLst/>
                        <a:latin typeface="Corbel"/>
                      </a:endParaRPr>
                    </a:p>
                    <a:p>
                      <a:pPr algn="just"/>
                      <a:r>
                        <a:rPr lang="es-PE" sz="2000" b="1" u="sng" strike="noStrike" dirty="0" smtClean="0">
                          <a:solidFill>
                            <a:srgbClr val="333333"/>
                          </a:solidFill>
                          <a:effectLst/>
                          <a:latin typeface="Corbel"/>
                        </a:rPr>
                        <a:t>Si </a:t>
                      </a:r>
                      <a:r>
                        <a:rPr lang="es-PE" sz="2000" b="1" u="sng" strike="noStrike" dirty="0">
                          <a:solidFill>
                            <a:srgbClr val="333333"/>
                          </a:solidFill>
                          <a:effectLst/>
                          <a:latin typeface="Corbel"/>
                        </a:rPr>
                        <a:t>un predio rural colinda con la vía pública</a:t>
                      </a:r>
                      <a:r>
                        <a:rPr lang="es-PE" sz="2000" b="1" u="none" strike="noStrike" dirty="0">
                          <a:solidFill>
                            <a:srgbClr val="333333"/>
                          </a:solidFill>
                          <a:effectLst/>
                          <a:latin typeface="Corbel"/>
                        </a:rPr>
                        <a:t>, para efecto de rectificar el área, linderos y/o medidas </a:t>
                      </a:r>
                      <a:r>
                        <a:rPr lang="es-PE" sz="2000" b="1" u="none" strike="noStrike" dirty="0" smtClean="0">
                          <a:solidFill>
                            <a:srgbClr val="333333"/>
                          </a:solidFill>
                          <a:effectLst/>
                          <a:latin typeface="Corbel"/>
                        </a:rPr>
                        <a:t>perimétricas </a:t>
                      </a:r>
                      <a:r>
                        <a:rPr lang="es-PE" sz="2000" b="1" u="none" strike="noStrike" dirty="0">
                          <a:solidFill>
                            <a:srgbClr val="333333"/>
                          </a:solidFill>
                          <a:effectLst/>
                          <a:latin typeface="Corbel"/>
                        </a:rPr>
                        <a:t>por mutuo acuerdo, no procede solicitar la </a:t>
                      </a:r>
                      <a:r>
                        <a:rPr lang="es-PE" sz="2000" b="1" u="none" strike="noStrike" dirty="0" err="1">
                          <a:solidFill>
                            <a:srgbClr val="333333"/>
                          </a:solidFill>
                          <a:effectLst/>
                          <a:latin typeface="Corbel"/>
                        </a:rPr>
                        <a:t>visación</a:t>
                      </a:r>
                      <a:r>
                        <a:rPr lang="es-PE" sz="2000" b="1" u="none" strike="noStrike" dirty="0">
                          <a:solidFill>
                            <a:srgbClr val="333333"/>
                          </a:solidFill>
                          <a:effectLst/>
                          <a:latin typeface="Corbel"/>
                        </a:rPr>
                        <a:t> por parte de la municipalidad, pues este no es competente para realizar dicho acto respecto de predios rurales. </a:t>
                      </a:r>
                      <a:r>
                        <a:rPr lang="es-PE" sz="2000" b="1" u="sng" strike="noStrike" dirty="0">
                          <a:solidFill>
                            <a:srgbClr val="333333"/>
                          </a:solidFill>
                          <a:effectLst/>
                          <a:latin typeface="Corbel"/>
                        </a:rPr>
                        <a:t>La </a:t>
                      </a:r>
                      <a:r>
                        <a:rPr lang="es-PE" sz="2000" b="1" u="sng" strike="noStrike" dirty="0" err="1">
                          <a:solidFill>
                            <a:srgbClr val="333333"/>
                          </a:solidFill>
                          <a:effectLst/>
                          <a:latin typeface="Corbel"/>
                        </a:rPr>
                        <a:t>visación</a:t>
                      </a:r>
                      <a:r>
                        <a:rPr lang="es-PE" sz="2000" b="1" u="sng" strike="noStrike" dirty="0">
                          <a:solidFill>
                            <a:srgbClr val="333333"/>
                          </a:solidFill>
                          <a:effectLst/>
                          <a:latin typeface="Corbel"/>
                        </a:rPr>
                        <a:t> por parte de </a:t>
                      </a:r>
                      <a:r>
                        <a:rPr lang="es-PE" sz="2000" b="1" u="sng" strike="noStrike" dirty="0" err="1">
                          <a:solidFill>
                            <a:srgbClr val="333333"/>
                          </a:solidFill>
                          <a:effectLst/>
                          <a:latin typeface="Corbel"/>
                        </a:rPr>
                        <a:t>Cofopri</a:t>
                      </a:r>
                      <a:r>
                        <a:rPr lang="es-PE" sz="2000" b="1" u="sng" strike="noStrike" dirty="0">
                          <a:solidFill>
                            <a:srgbClr val="333333"/>
                          </a:solidFill>
                          <a:effectLst/>
                          <a:latin typeface="Corbel"/>
                        </a:rPr>
                        <a:t> del plano de un predio rural sin observar la afectación de vía pública</a:t>
                      </a:r>
                      <a:r>
                        <a:rPr lang="es-PE" sz="2000" b="1" u="none" strike="noStrike" dirty="0">
                          <a:solidFill>
                            <a:srgbClr val="333333"/>
                          </a:solidFill>
                          <a:effectLst/>
                          <a:latin typeface="Corbel"/>
                        </a:rPr>
                        <a:t> resulta suficiente para concluir que no hay tal afectación. Por otra parte, si en dicha </a:t>
                      </a:r>
                      <a:r>
                        <a:rPr lang="es-PE" sz="2000" b="1" u="none" strike="noStrike" dirty="0" err="1">
                          <a:solidFill>
                            <a:srgbClr val="333333"/>
                          </a:solidFill>
                          <a:effectLst/>
                          <a:latin typeface="Corbel"/>
                        </a:rPr>
                        <a:t>visación</a:t>
                      </a:r>
                      <a:r>
                        <a:rPr lang="es-PE" sz="2000" b="1" u="none" strike="noStrike" dirty="0">
                          <a:solidFill>
                            <a:srgbClr val="333333"/>
                          </a:solidFill>
                          <a:effectLst/>
                          <a:latin typeface="Corbel"/>
                        </a:rPr>
                        <a:t> se observa la </a:t>
                      </a:r>
                      <a:r>
                        <a:rPr lang="es-PE" sz="2000" b="1" u="sng" strike="noStrike" dirty="0">
                          <a:solidFill>
                            <a:srgbClr val="333333"/>
                          </a:solidFill>
                          <a:effectLst/>
                          <a:latin typeface="Corbel"/>
                        </a:rPr>
                        <a:t>superposición con un río,</a:t>
                      </a:r>
                      <a:r>
                        <a:rPr lang="es-PE" sz="2000" b="1" u="none" strike="noStrike" dirty="0">
                          <a:solidFill>
                            <a:srgbClr val="333333"/>
                          </a:solidFill>
                          <a:effectLst/>
                          <a:latin typeface="Corbel"/>
                        </a:rPr>
                        <a:t> se requiere el informe de la Autoridad Nacional de Aguas.</a:t>
                      </a:r>
                      <a:endParaRPr lang="es-PE" sz="2000" b="1" u="none" strike="noStrike" dirty="0">
                        <a:solidFill>
                          <a:srgbClr val="000000"/>
                        </a:solidFill>
                        <a:effectLst/>
                        <a:latin typeface="verdana"/>
                      </a:endParaRPr>
                    </a:p>
                  </a:txBody>
                  <a:tcPr marL="17488" marR="17488" marT="17488" marB="17488"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831460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REQUISITOS PARA SU ACCESO AL REGISTRO:</a:t>
            </a:r>
            <a:endParaRPr lang="es-PE" dirty="0"/>
          </a:p>
        </p:txBody>
      </p:sp>
      <p:sp>
        <p:nvSpPr>
          <p:cNvPr id="3" name="Marcador de contenido 2"/>
          <p:cNvSpPr>
            <a:spLocks noGrp="1"/>
          </p:cNvSpPr>
          <p:nvPr>
            <p:ph idx="1"/>
          </p:nvPr>
        </p:nvSpPr>
        <p:spPr>
          <a:xfrm>
            <a:off x="677333" y="2160589"/>
            <a:ext cx="9545189" cy="3880773"/>
          </a:xfrm>
        </p:spPr>
        <p:txBody>
          <a:bodyPr>
            <a:normAutofit/>
          </a:bodyPr>
          <a:lstStyle/>
          <a:p>
            <a:r>
              <a:rPr lang="es-ES" sz="2400" dirty="0" smtClean="0"/>
              <a:t>ESCRITURA PUBLICA</a:t>
            </a:r>
          </a:p>
          <a:p>
            <a:r>
              <a:rPr lang="es-ES" sz="2400" dirty="0" smtClean="0"/>
              <a:t>PLANOS Y MEMORIAS DESCRIPTIVAS VISADOS POR AUTORIDAD COMPETENTE.</a:t>
            </a:r>
          </a:p>
          <a:p>
            <a:pPr marL="0" indent="0">
              <a:buNone/>
            </a:pPr>
            <a:r>
              <a:rPr lang="es-ES" sz="2400" dirty="0" smtClean="0"/>
              <a:t>- URBANO – MUNICIPALIDAD</a:t>
            </a:r>
          </a:p>
          <a:p>
            <a:pPr marL="0" indent="0">
              <a:buNone/>
            </a:pPr>
            <a:r>
              <a:rPr lang="es-ES" sz="2400" dirty="0" smtClean="0"/>
              <a:t>- RURAL – GOBIERNOS REGIONALES - DRA</a:t>
            </a:r>
            <a:endParaRPr lang="es-PE" sz="2400" dirty="0"/>
          </a:p>
        </p:txBody>
      </p:sp>
    </p:spTree>
    <p:extLst>
      <p:ext uri="{BB962C8B-B14F-4D97-AF65-F5344CB8AC3E}">
        <p14:creationId xmlns:p14="http://schemas.microsoft.com/office/powerpoint/2010/main" val="3370966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74431" y="715424"/>
            <a:ext cx="10034954" cy="5484985"/>
          </a:xfrm>
        </p:spPr>
        <p:txBody>
          <a:bodyPr>
            <a:normAutofit fontScale="92500" lnSpcReduction="10000"/>
          </a:bodyPr>
          <a:lstStyle/>
          <a:p>
            <a:pPr marL="0" indent="0">
              <a:buNone/>
            </a:pPr>
            <a:r>
              <a:rPr lang="es-PE" sz="4400" dirty="0" smtClean="0"/>
              <a:t>2) Procedimiento notarial no contencioso</a:t>
            </a:r>
            <a:r>
              <a:rPr lang="es-PE" dirty="0" smtClean="0"/>
              <a:t>:</a:t>
            </a:r>
          </a:p>
          <a:p>
            <a:pPr marL="449263" indent="-449263" algn="just">
              <a:buNone/>
              <a:tabLst>
                <a:tab pos="449263" algn="l"/>
              </a:tabLst>
            </a:pPr>
            <a:r>
              <a:rPr lang="es-PE" dirty="0" smtClean="0"/>
              <a:t>   </a:t>
            </a:r>
          </a:p>
          <a:p>
            <a:pPr marL="449263" indent="-449263" algn="just">
              <a:buNone/>
              <a:tabLst>
                <a:tab pos="449263" algn="l"/>
              </a:tabLst>
            </a:pPr>
            <a:r>
              <a:rPr lang="es-PE" dirty="0" smtClean="0"/>
              <a:t> </a:t>
            </a:r>
            <a:r>
              <a:rPr lang="es-PE" sz="3600" dirty="0" smtClean="0"/>
              <a:t>Sólo para urbanos (de acuerdo a la 27157).</a:t>
            </a:r>
          </a:p>
          <a:p>
            <a:pPr marL="449263" indent="-449263" algn="just">
              <a:buNone/>
              <a:tabLst>
                <a:tab pos="271463" algn="l"/>
                <a:tab pos="355600" algn="l"/>
              </a:tabLst>
            </a:pPr>
            <a:r>
              <a:rPr lang="es-PE" sz="3600" dirty="0" smtClean="0"/>
              <a:t>- 	  Siempre que el área rectificada sea igual o menor. Si es mayor,  con Certificación Catastral de no superposición.</a:t>
            </a:r>
          </a:p>
          <a:p>
            <a:pPr marL="449263" indent="-449263" algn="just">
              <a:buFontTx/>
              <a:buChar char="-"/>
            </a:pPr>
            <a:r>
              <a:rPr lang="es-PE" sz="3600" dirty="0" smtClean="0"/>
              <a:t>Por acta Notarial.</a:t>
            </a:r>
          </a:p>
          <a:p>
            <a:pPr marL="449263" indent="-449263" algn="just">
              <a:buFontTx/>
              <a:buChar char="-"/>
            </a:pPr>
            <a:r>
              <a:rPr lang="es-PE" sz="3600" dirty="0" smtClean="0"/>
              <a:t>Procedimiento regulado en la Ley 27333. (13.1.b)</a:t>
            </a:r>
          </a:p>
          <a:p>
            <a:pPr marL="449263" indent="-449263" algn="just">
              <a:buFontTx/>
              <a:buChar char="-"/>
            </a:pPr>
            <a:r>
              <a:rPr lang="es-PE" sz="3600" dirty="0" err="1" smtClean="0"/>
              <a:t>Suceptible</a:t>
            </a:r>
            <a:r>
              <a:rPr lang="es-PE" sz="3600" dirty="0" smtClean="0"/>
              <a:t> de oposición. Si hay oposición se judicializa.</a:t>
            </a:r>
          </a:p>
          <a:p>
            <a:pPr marL="0" indent="0">
              <a:buNone/>
            </a:pPr>
            <a:endParaRPr lang="es-MX" dirty="0"/>
          </a:p>
        </p:txBody>
      </p:sp>
    </p:spTree>
    <p:extLst>
      <p:ext uri="{BB962C8B-B14F-4D97-AF65-F5344CB8AC3E}">
        <p14:creationId xmlns:p14="http://schemas.microsoft.com/office/powerpoint/2010/main" val="4118947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60174"/>
            <a:ext cx="9501554" cy="5725296"/>
          </a:xfrm>
        </p:spPr>
        <p:txBody>
          <a:bodyPr>
            <a:normAutofit fontScale="92500" lnSpcReduction="10000"/>
          </a:bodyPr>
          <a:lstStyle/>
          <a:p>
            <a:pPr marL="0" indent="0">
              <a:buNone/>
            </a:pPr>
            <a:r>
              <a:rPr lang="es-PE" sz="3200" b="1" dirty="0"/>
              <a:t>INEXACTITUD REGISTRAL</a:t>
            </a:r>
            <a:endParaRPr lang="es-MX" sz="3200" i="1" dirty="0" smtClean="0"/>
          </a:p>
          <a:p>
            <a:pPr marL="0" indent="0" algn="just">
              <a:buNone/>
            </a:pPr>
            <a:r>
              <a:rPr lang="es-MX" sz="3200" i="1" dirty="0" smtClean="0"/>
              <a:t>Artículo </a:t>
            </a:r>
            <a:r>
              <a:rPr lang="es-MX" sz="3200" i="1" dirty="0"/>
              <a:t>75: Se entenderá por inexactitud del Registro todo desacuerdo existente entre lo registrado y la realidad </a:t>
            </a:r>
            <a:r>
              <a:rPr lang="es-MX" sz="3200" i="1" dirty="0" err="1"/>
              <a:t>extraregistral</a:t>
            </a:r>
            <a:r>
              <a:rPr lang="es-MX" sz="3200" i="1" dirty="0"/>
              <a:t>.</a:t>
            </a:r>
            <a:endParaRPr lang="es-MX" sz="3200" dirty="0"/>
          </a:p>
          <a:p>
            <a:pPr marL="0" indent="0" algn="just">
              <a:buNone/>
            </a:pPr>
            <a:r>
              <a:rPr lang="es-MX" sz="3200" i="1" dirty="0"/>
              <a:t>Cuando la inexactitud del Registro provenga de error u omisión cometido en algún asiento o partida registral, se rectificará en la forma establecida en el presente título.</a:t>
            </a:r>
            <a:endParaRPr lang="es-MX" sz="3200" dirty="0"/>
          </a:p>
          <a:p>
            <a:pPr marL="0" indent="0" algn="just">
              <a:buNone/>
            </a:pPr>
            <a:r>
              <a:rPr lang="es-MX" sz="3200" i="1" dirty="0"/>
              <a:t>La rectificación de las inexactitudes distintas a las señaladas en el párrafo anterior, se rectificará en mérito al título modificatorio que permita concordar lo registrado con la realidad”.</a:t>
            </a:r>
            <a:endParaRPr lang="es-MX" sz="3200" dirty="0"/>
          </a:p>
          <a:p>
            <a:endParaRPr lang="es-MX" dirty="0"/>
          </a:p>
        </p:txBody>
      </p:sp>
    </p:spTree>
    <p:extLst>
      <p:ext uri="{BB962C8B-B14F-4D97-AF65-F5344CB8AC3E}">
        <p14:creationId xmlns:p14="http://schemas.microsoft.com/office/powerpoint/2010/main" val="16123964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49569" y="1124744"/>
            <a:ext cx="9271575" cy="1143000"/>
          </a:xfrm>
        </p:spPr>
        <p:txBody>
          <a:bodyPr>
            <a:noAutofit/>
          </a:bodyPr>
          <a:lstStyle/>
          <a:p>
            <a:r>
              <a:rPr lang="es-PE" sz="3200" b="1" dirty="0"/>
              <a:t>CXXX PLENO Sesión ordinaria modalidad presencial realizada el día 08 de junio de 2015.</a:t>
            </a:r>
          </a:p>
        </p:txBody>
      </p:sp>
      <p:sp>
        <p:nvSpPr>
          <p:cNvPr id="3" name="2 Marcador de contenido"/>
          <p:cNvSpPr>
            <a:spLocks noGrp="1"/>
          </p:cNvSpPr>
          <p:nvPr>
            <p:ph idx="1"/>
          </p:nvPr>
        </p:nvSpPr>
        <p:spPr>
          <a:xfrm>
            <a:off x="949569" y="2564905"/>
            <a:ext cx="9199567" cy="4525963"/>
          </a:xfrm>
        </p:spPr>
        <p:txBody>
          <a:bodyPr/>
          <a:lstStyle/>
          <a:p>
            <a:pPr marL="0" indent="0" algn="just">
              <a:buNone/>
            </a:pPr>
            <a:r>
              <a:rPr lang="es-PE" sz="2800" dirty="0"/>
              <a:t>2. INTERPRETACIÓN DEL SEGUNDO PÁRRAFO DEL ACÁPITE B) DEL ARTÍCULO 13.1 DE LA LEY 27333 </a:t>
            </a:r>
          </a:p>
          <a:p>
            <a:pPr marL="0" indent="0" algn="just">
              <a:buNone/>
            </a:pPr>
            <a:r>
              <a:rPr lang="es-PE" sz="2800" dirty="0"/>
              <a:t>“Si el área de catastro informa que </a:t>
            </a:r>
            <a:r>
              <a:rPr lang="es-PE" sz="2800" u="sng" dirty="0"/>
              <a:t>no es posible verificar si el predio se superpone o no</a:t>
            </a:r>
            <a:r>
              <a:rPr lang="es-PE" sz="2800" dirty="0"/>
              <a:t> con los predios colindantes inscritos, resulta procedente la rectificación notarial del área y linderos referida en el acápite b) del artículo 13.1 de la ley 27333</a:t>
            </a:r>
            <a:r>
              <a:rPr lang="es-PE" dirty="0"/>
              <a:t>.”</a:t>
            </a:r>
          </a:p>
        </p:txBody>
      </p:sp>
      <p:sp>
        <p:nvSpPr>
          <p:cNvPr id="4" name="3 Rectángulo"/>
          <p:cNvSpPr/>
          <p:nvPr/>
        </p:nvSpPr>
        <p:spPr>
          <a:xfrm>
            <a:off x="1678360" y="476424"/>
            <a:ext cx="4572000" cy="369332"/>
          </a:xfrm>
          <a:prstGeom prst="rect">
            <a:avLst/>
          </a:prstGeom>
        </p:spPr>
        <p:txBody>
          <a:bodyPr>
            <a:spAutoFit/>
          </a:bodyPr>
          <a:lstStyle/>
          <a:p>
            <a:r>
              <a:rPr lang="es-PE" dirty="0" smtClean="0"/>
              <a:t>ACUERDO PLENARIO.</a:t>
            </a:r>
            <a:endParaRPr lang="es-PE" dirty="0"/>
          </a:p>
        </p:txBody>
      </p:sp>
    </p:spTree>
    <p:extLst>
      <p:ext uri="{BB962C8B-B14F-4D97-AF65-F5344CB8AC3E}">
        <p14:creationId xmlns:p14="http://schemas.microsoft.com/office/powerpoint/2010/main" val="2791638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08185" y="1268760"/>
            <a:ext cx="9140951" cy="5257800"/>
          </a:xfrm>
        </p:spPr>
        <p:txBody>
          <a:bodyPr>
            <a:normAutofit/>
          </a:bodyPr>
          <a:lstStyle/>
          <a:p>
            <a:pPr marL="0" indent="0" algn="just">
              <a:buNone/>
            </a:pPr>
            <a:r>
              <a:rPr lang="es-PE" b="1" dirty="0"/>
              <a:t>CXV PLENO Sesión ordinaria modalidad presencial realizada los días 12 y 13 de diciembre de 2013. </a:t>
            </a:r>
            <a:endParaRPr lang="es-PE" b="1" dirty="0" smtClean="0"/>
          </a:p>
          <a:p>
            <a:pPr marL="0" indent="0" algn="just">
              <a:buNone/>
            </a:pPr>
            <a:endParaRPr lang="es-PE" b="1" dirty="0" smtClean="0"/>
          </a:p>
          <a:p>
            <a:pPr marL="514350" indent="-514350" algn="just">
              <a:buAutoNum type="arabicPeriod"/>
            </a:pPr>
            <a:r>
              <a:rPr lang="es-PE" sz="3000" dirty="0"/>
              <a:t>CALIFICACIÓN REGISTRAL DE ASUNTOS NO CONTENCIOSOS DE COMPETENCIA NOTARIAL </a:t>
            </a:r>
          </a:p>
          <a:p>
            <a:pPr marL="0" indent="0" algn="just">
              <a:buNone/>
            </a:pPr>
            <a:r>
              <a:rPr lang="es-PE" sz="3000" dirty="0"/>
              <a:t>“No corresponde a las instancias registrales calificar la validez de los actos procedimentales ni el fondo o motivación de la declaración notarial, en los títulos referidos a los asuntos no contenciosos de competencia notarial”.</a:t>
            </a:r>
          </a:p>
        </p:txBody>
      </p:sp>
      <p:sp>
        <p:nvSpPr>
          <p:cNvPr id="4" name="3 Rectángulo"/>
          <p:cNvSpPr/>
          <p:nvPr/>
        </p:nvSpPr>
        <p:spPr>
          <a:xfrm>
            <a:off x="1649760" y="611396"/>
            <a:ext cx="4572000" cy="369332"/>
          </a:xfrm>
          <a:prstGeom prst="rect">
            <a:avLst/>
          </a:prstGeom>
        </p:spPr>
        <p:txBody>
          <a:bodyPr>
            <a:spAutoFit/>
          </a:bodyPr>
          <a:lstStyle/>
          <a:p>
            <a:r>
              <a:rPr lang="es-PE" dirty="0"/>
              <a:t>ACUERDO PLENARIO.</a:t>
            </a:r>
          </a:p>
        </p:txBody>
      </p:sp>
    </p:spTree>
    <p:extLst>
      <p:ext uri="{BB962C8B-B14F-4D97-AF65-F5344CB8AC3E}">
        <p14:creationId xmlns:p14="http://schemas.microsoft.com/office/powerpoint/2010/main" val="40178435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163821252"/>
              </p:ext>
            </p:extLst>
          </p:nvPr>
        </p:nvGraphicFramePr>
        <p:xfrm>
          <a:off x="832338" y="260651"/>
          <a:ext cx="9512134" cy="5788457"/>
        </p:xfrm>
        <a:graphic>
          <a:graphicData uri="http://schemas.openxmlformats.org/drawingml/2006/table">
            <a:tbl>
              <a:tblPr/>
              <a:tblGrid>
                <a:gridCol w="9512134"/>
              </a:tblGrid>
              <a:tr h="838695">
                <a:tc>
                  <a:txBody>
                    <a:bodyPr/>
                    <a:lstStyle/>
                    <a:p>
                      <a:r>
                        <a:rPr lang="es-PE" sz="2000" b="1" u="none" strike="noStrike" dirty="0">
                          <a:solidFill>
                            <a:srgbClr val="000000"/>
                          </a:solidFill>
                          <a:effectLst/>
                          <a:latin typeface="verdana"/>
                        </a:rPr>
                        <a:t>Resolución : 235-2019-SUNARP-TR-T de </a:t>
                      </a:r>
                      <a:r>
                        <a:rPr lang="es-PE" sz="2000" b="1" u="none" strike="noStrike" dirty="0" smtClean="0">
                          <a:solidFill>
                            <a:srgbClr val="000000"/>
                          </a:solidFill>
                          <a:effectLst/>
                          <a:latin typeface="verdana"/>
                        </a:rPr>
                        <a:t>22/04/2019</a:t>
                      </a:r>
                      <a:endParaRPr lang="es-PE" sz="2000" b="1" u="none" strike="noStrike" dirty="0">
                        <a:solidFill>
                          <a:srgbClr val="000000"/>
                        </a:solidFill>
                        <a:effectLst/>
                        <a:latin typeface="verdana"/>
                      </a:endParaRPr>
                    </a:p>
                  </a:txBody>
                  <a:tcPr marL="17488" marR="17488" marT="17488" marB="17488" anchor="ctr">
                    <a:lnL>
                      <a:noFill/>
                    </a:lnL>
                    <a:lnR>
                      <a:noFill/>
                    </a:lnR>
                    <a:lnT>
                      <a:noFill/>
                    </a:lnT>
                    <a:lnB>
                      <a:noFill/>
                    </a:lnB>
                    <a:solidFill>
                      <a:srgbClr val="FFFFFF"/>
                    </a:solidFill>
                  </a:tcPr>
                </a:tc>
              </a:tr>
              <a:tr h="1264670">
                <a:tc>
                  <a:txBody>
                    <a:bodyPr/>
                    <a:lstStyle/>
                    <a:p>
                      <a:r>
                        <a:rPr lang="es-PE" sz="2000" b="1" u="none" strike="noStrike" dirty="0">
                          <a:solidFill>
                            <a:srgbClr val="000000"/>
                          </a:solidFill>
                          <a:effectLst/>
                          <a:latin typeface="verdana"/>
                        </a:rPr>
                        <a:t>Tema : </a:t>
                      </a:r>
                      <a:r>
                        <a:rPr lang="es-PE" sz="2000" b="1" u="none" strike="noStrike" dirty="0">
                          <a:solidFill>
                            <a:srgbClr val="333333"/>
                          </a:solidFill>
                          <a:effectLst/>
                          <a:latin typeface="Corbel"/>
                        </a:rPr>
                        <a:t>EMPLAZAMIENTO DEL TITULAR REGISTRAL DE LOS PREDIOS COLINDANTES INSCRITOS EN LOS PROCEDIMIENTOS NOTARIALES DE RECTIFICACIÓN DE ÁREA.</a:t>
                      </a:r>
                      <a:endParaRPr lang="es-PE" sz="2000" b="1" u="none" strike="noStrike" dirty="0">
                        <a:solidFill>
                          <a:srgbClr val="000000"/>
                        </a:solidFill>
                        <a:effectLst/>
                        <a:latin typeface="verdana"/>
                      </a:endParaRPr>
                    </a:p>
                  </a:txBody>
                  <a:tcPr marL="17488" marR="17488" marT="17488" marB="17488" anchor="ctr">
                    <a:lnL>
                      <a:noFill/>
                    </a:lnL>
                    <a:lnR>
                      <a:noFill/>
                    </a:lnR>
                    <a:lnT>
                      <a:noFill/>
                    </a:lnT>
                    <a:lnB>
                      <a:noFill/>
                    </a:lnB>
                    <a:solidFill>
                      <a:srgbClr val="FFFFFF"/>
                    </a:solidFill>
                  </a:tcPr>
                </a:tc>
              </a:tr>
              <a:tr h="3685092">
                <a:tc>
                  <a:txBody>
                    <a:bodyPr/>
                    <a:lstStyle/>
                    <a:p>
                      <a:pPr algn="just"/>
                      <a:r>
                        <a:rPr lang="es-PE" sz="2000" b="1" u="none" strike="noStrike" dirty="0">
                          <a:solidFill>
                            <a:srgbClr val="000000"/>
                          </a:solidFill>
                          <a:effectLst/>
                          <a:latin typeface="verdana"/>
                        </a:rPr>
                        <a:t>Tema de Sumilla : </a:t>
                      </a:r>
                      <a:endParaRPr lang="es-PE" sz="2000" b="1" u="none" strike="noStrike" dirty="0" smtClean="0">
                        <a:solidFill>
                          <a:srgbClr val="000000"/>
                        </a:solidFill>
                        <a:effectLst/>
                        <a:latin typeface="verdana"/>
                      </a:endParaRPr>
                    </a:p>
                    <a:p>
                      <a:pPr algn="just"/>
                      <a:r>
                        <a:rPr lang="es-PE" sz="2000" b="1" u="none" strike="noStrike" dirty="0" smtClean="0">
                          <a:solidFill>
                            <a:srgbClr val="333333"/>
                          </a:solidFill>
                          <a:effectLst/>
                          <a:latin typeface="Corbel"/>
                        </a:rPr>
                        <a:t>EMPLAZAMIENTO </a:t>
                      </a:r>
                      <a:r>
                        <a:rPr lang="es-PE" sz="2000" b="1" u="none" strike="noStrike" dirty="0">
                          <a:solidFill>
                            <a:srgbClr val="333333"/>
                          </a:solidFill>
                          <a:effectLst/>
                          <a:latin typeface="Corbel"/>
                        </a:rPr>
                        <a:t>DEL TITULAR REGISTRAL DE LOS PREDIOS COLINDANTES INSCRITOS EN LOS PROCEDIMIENTOS NOTARIALES DE RECTIFICACIÓN DE </a:t>
                      </a:r>
                      <a:r>
                        <a:rPr lang="es-PE" sz="2000" b="1" u="none" strike="noStrike" dirty="0" smtClean="0">
                          <a:solidFill>
                            <a:srgbClr val="333333"/>
                          </a:solidFill>
                          <a:effectLst/>
                          <a:latin typeface="Corbel"/>
                        </a:rPr>
                        <a:t>ÁREA.</a:t>
                      </a:r>
                    </a:p>
                    <a:p>
                      <a:pPr algn="just"/>
                      <a:r>
                        <a:rPr lang="es-PE" sz="2000" b="1" u="sng" strike="noStrike" dirty="0" smtClean="0">
                          <a:solidFill>
                            <a:srgbClr val="333333"/>
                          </a:solidFill>
                          <a:effectLst/>
                          <a:latin typeface="Corbel"/>
                        </a:rPr>
                        <a:t>El </a:t>
                      </a:r>
                      <a:r>
                        <a:rPr lang="es-PE" sz="2000" b="1" u="sng" strike="noStrike" dirty="0">
                          <a:solidFill>
                            <a:srgbClr val="333333"/>
                          </a:solidFill>
                          <a:effectLst/>
                          <a:latin typeface="Corbel"/>
                        </a:rPr>
                        <a:t>requisito fundamental para que el notario asuma competencia en el procedimiento de rectificación es la ausencia de superposición de partidas</a:t>
                      </a:r>
                      <a:r>
                        <a:rPr lang="es-PE" sz="2000" b="1" u="none" strike="noStrike" dirty="0">
                          <a:solidFill>
                            <a:srgbClr val="333333"/>
                          </a:solidFill>
                          <a:effectLst/>
                          <a:latin typeface="Corbel"/>
                        </a:rPr>
                        <a:t>. Teniendo en cuenta esto, no corresponde a las instancias registrales verificar el </a:t>
                      </a:r>
                      <a:r>
                        <a:rPr lang="es-PE" sz="2000" b="1" u="sng" strike="noStrike" dirty="0">
                          <a:solidFill>
                            <a:srgbClr val="333333"/>
                          </a:solidFill>
                          <a:effectLst/>
                          <a:latin typeface="Corbel"/>
                        </a:rPr>
                        <a:t>emplazamiento </a:t>
                      </a:r>
                      <a:r>
                        <a:rPr lang="es-PE" sz="2000" b="1" u="none" strike="noStrike" dirty="0">
                          <a:solidFill>
                            <a:srgbClr val="333333"/>
                          </a:solidFill>
                          <a:effectLst/>
                          <a:latin typeface="Corbel"/>
                        </a:rPr>
                        <a:t>de los titulares registrales de los predios colindantes inscritos, pues este aspecto del procedimiento interno concierne exclusivamente al notario bajo su responsabilidad.</a:t>
                      </a:r>
                      <a:endParaRPr lang="es-PE" sz="2000" b="1" u="none" strike="noStrike" dirty="0">
                        <a:solidFill>
                          <a:srgbClr val="000000"/>
                        </a:solidFill>
                        <a:effectLst/>
                        <a:latin typeface="verdana"/>
                      </a:endParaRPr>
                    </a:p>
                  </a:txBody>
                  <a:tcPr marL="17488" marR="17488" marT="17488" marB="17488"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9997979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REQUISITOS PARA SU ACCESO AL REGISTRO:</a:t>
            </a:r>
            <a:endParaRPr lang="es-PE" dirty="0"/>
          </a:p>
        </p:txBody>
      </p:sp>
      <p:sp>
        <p:nvSpPr>
          <p:cNvPr id="3" name="Marcador de contenido 2"/>
          <p:cNvSpPr>
            <a:spLocks noGrp="1"/>
          </p:cNvSpPr>
          <p:nvPr>
            <p:ph idx="1"/>
          </p:nvPr>
        </p:nvSpPr>
        <p:spPr>
          <a:xfrm>
            <a:off x="677333" y="2160589"/>
            <a:ext cx="9545189" cy="3880773"/>
          </a:xfrm>
        </p:spPr>
        <p:txBody>
          <a:bodyPr>
            <a:normAutofit/>
          </a:bodyPr>
          <a:lstStyle/>
          <a:p>
            <a:r>
              <a:rPr lang="es-ES" sz="2400" dirty="0" smtClean="0"/>
              <a:t>ACTA NOTARIAL O ESCRITURA PUBLICA</a:t>
            </a:r>
          </a:p>
          <a:p>
            <a:r>
              <a:rPr lang="es-ES" sz="2400" dirty="0" smtClean="0"/>
              <a:t>COPIA CERTIFICADA DE LOS PLANOS Y MEMORIAS DESCRIPTIVAS VISADOS POR AUTORIDAD COMPETENTE, CONTENIDOS EN EL EXPEDIENTE NOTARIAL.</a:t>
            </a:r>
          </a:p>
        </p:txBody>
      </p:sp>
    </p:spTree>
    <p:extLst>
      <p:ext uri="{BB962C8B-B14F-4D97-AF65-F5344CB8AC3E}">
        <p14:creationId xmlns:p14="http://schemas.microsoft.com/office/powerpoint/2010/main" val="3957452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67265"/>
            <a:ext cx="10515600" cy="5509698"/>
          </a:xfrm>
        </p:spPr>
        <p:txBody>
          <a:bodyPr>
            <a:normAutofit fontScale="92500"/>
          </a:bodyPr>
          <a:lstStyle/>
          <a:p>
            <a:pPr marL="0" indent="0">
              <a:buNone/>
            </a:pPr>
            <a:r>
              <a:rPr lang="es-PE" sz="4400" dirty="0" smtClean="0"/>
              <a:t>3) Judicial.</a:t>
            </a:r>
          </a:p>
          <a:p>
            <a:pPr marL="177800" indent="-177800">
              <a:buNone/>
              <a:tabLst>
                <a:tab pos="177800" algn="l"/>
              </a:tabLst>
            </a:pPr>
            <a:r>
              <a:rPr lang="es-PE" dirty="0" smtClean="0"/>
              <a:t>- </a:t>
            </a:r>
            <a:r>
              <a:rPr lang="es-MX" sz="4400" dirty="0"/>
              <a:t>Se tramita por el procedimiento judicial </a:t>
            </a:r>
            <a:r>
              <a:rPr lang="es-MX" sz="4400" dirty="0" smtClean="0"/>
              <a:t>   previsto </a:t>
            </a:r>
            <a:r>
              <a:rPr lang="es-MX" sz="4400" dirty="0"/>
              <a:t>en los artículos 504 y </a:t>
            </a:r>
            <a:r>
              <a:rPr lang="es-MX" sz="4400" dirty="0" smtClean="0"/>
              <a:t>siguientes.</a:t>
            </a:r>
          </a:p>
          <a:p>
            <a:pPr>
              <a:buFontTx/>
              <a:buChar char="-"/>
            </a:pPr>
            <a:r>
              <a:rPr lang="es-MX" sz="4400" dirty="0" smtClean="0"/>
              <a:t>Toda </a:t>
            </a:r>
            <a:r>
              <a:rPr lang="es-MX" sz="4400" dirty="0"/>
              <a:t>rectificación que suponga superposición de áreas o linderos, o cuando surja oposición de </a:t>
            </a:r>
            <a:r>
              <a:rPr lang="es-MX" sz="4400" dirty="0" smtClean="0"/>
              <a:t>terceros.</a:t>
            </a:r>
          </a:p>
          <a:p>
            <a:pPr>
              <a:buFontTx/>
              <a:buChar char="-"/>
            </a:pPr>
            <a:r>
              <a:rPr lang="es-PE" sz="4400" dirty="0" smtClean="0"/>
              <a:t>Procede aún cuando Catastro advierta errores técnicos</a:t>
            </a:r>
            <a:r>
              <a:rPr lang="es-PE" dirty="0" smtClean="0"/>
              <a:t>.</a:t>
            </a:r>
          </a:p>
          <a:p>
            <a:pPr>
              <a:buFontTx/>
              <a:buChar char="-"/>
            </a:pPr>
            <a:endParaRPr lang="es-MX" dirty="0"/>
          </a:p>
        </p:txBody>
      </p:sp>
    </p:spTree>
    <p:extLst>
      <p:ext uri="{BB962C8B-B14F-4D97-AF65-F5344CB8AC3E}">
        <p14:creationId xmlns:p14="http://schemas.microsoft.com/office/powerpoint/2010/main" val="40770552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750277" y="982391"/>
            <a:ext cx="9594195" cy="5878532"/>
          </a:xfrm>
          <a:prstGeom prst="rect">
            <a:avLst/>
          </a:prstGeom>
        </p:spPr>
        <p:txBody>
          <a:bodyPr wrap="square">
            <a:spAutoFit/>
          </a:bodyPr>
          <a:lstStyle/>
          <a:p>
            <a:pPr algn="just"/>
            <a:r>
              <a:rPr lang="es-PE" sz="3200" b="1" dirty="0"/>
              <a:t>CLXI PLENO Sesión extraordinaria modalidad no presencial realizada los días 05 y 06 de octubre de 2016</a:t>
            </a:r>
            <a:r>
              <a:rPr lang="es-PE" sz="2800" dirty="0"/>
              <a:t>. </a:t>
            </a:r>
          </a:p>
          <a:p>
            <a:pPr algn="just"/>
            <a:endParaRPr lang="es-PE" sz="2800" dirty="0"/>
          </a:p>
          <a:p>
            <a:pPr algn="just"/>
            <a:r>
              <a:rPr lang="es-PE" sz="2800" dirty="0"/>
              <a:t>Determinación notarial de área, linderos o medidas perimétricas de predio urbano sin forma o ubicación definidas.</a:t>
            </a:r>
          </a:p>
          <a:p>
            <a:pPr algn="just"/>
            <a:r>
              <a:rPr lang="es-PE" sz="2800" dirty="0"/>
              <a:t>Si el área de catastro establece que existe superposición con otro u otros predios inscritos, </a:t>
            </a:r>
            <a:r>
              <a:rPr lang="es-PE" sz="2800" u="sng" dirty="0"/>
              <a:t>la vía notarial será incompetente</a:t>
            </a:r>
            <a:r>
              <a:rPr lang="es-PE" sz="2800" dirty="0"/>
              <a:t> para conocer el trámite de determinación o rectificación de área, linderos o medidas perimétricas, de conformidad con el literal c) del artículo 13.1 de la Ley 27333. </a:t>
            </a:r>
          </a:p>
        </p:txBody>
      </p:sp>
      <p:sp>
        <p:nvSpPr>
          <p:cNvPr id="3" name="2 Rectángulo"/>
          <p:cNvSpPr/>
          <p:nvPr/>
        </p:nvSpPr>
        <p:spPr>
          <a:xfrm>
            <a:off x="1649760" y="611396"/>
            <a:ext cx="4572000" cy="369332"/>
          </a:xfrm>
          <a:prstGeom prst="rect">
            <a:avLst/>
          </a:prstGeom>
        </p:spPr>
        <p:txBody>
          <a:bodyPr>
            <a:spAutoFit/>
          </a:bodyPr>
          <a:lstStyle/>
          <a:p>
            <a:r>
              <a:rPr lang="es-PE" dirty="0"/>
              <a:t>ACUERDO PLENARIO.</a:t>
            </a:r>
          </a:p>
        </p:txBody>
      </p:sp>
    </p:spTree>
    <p:extLst>
      <p:ext uri="{BB962C8B-B14F-4D97-AF65-F5344CB8AC3E}">
        <p14:creationId xmlns:p14="http://schemas.microsoft.com/office/powerpoint/2010/main" val="21613794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788217877"/>
              </p:ext>
            </p:extLst>
          </p:nvPr>
        </p:nvGraphicFramePr>
        <p:xfrm>
          <a:off x="763825" y="808892"/>
          <a:ext cx="9235959" cy="5650523"/>
        </p:xfrm>
        <a:graphic>
          <a:graphicData uri="http://schemas.openxmlformats.org/drawingml/2006/table">
            <a:tbl>
              <a:tblPr/>
              <a:tblGrid>
                <a:gridCol w="9235959"/>
              </a:tblGrid>
              <a:tr h="1080701">
                <a:tc>
                  <a:txBody>
                    <a:bodyPr/>
                    <a:lstStyle/>
                    <a:p>
                      <a:r>
                        <a:rPr lang="es-ES" sz="2400" b="1" u="none" strike="noStrike" dirty="0">
                          <a:solidFill>
                            <a:srgbClr val="000000"/>
                          </a:solidFill>
                          <a:effectLst/>
                          <a:latin typeface="verdana" panose="020B0604030504040204" pitchFamily="34" charset="0"/>
                        </a:rPr>
                        <a:t>Resolución : 2754-2018-SUNARP-TR-L de </a:t>
                      </a:r>
                      <a:r>
                        <a:rPr lang="es-ES" sz="2400" b="1" u="none" strike="noStrike" dirty="0" smtClean="0">
                          <a:solidFill>
                            <a:srgbClr val="000000"/>
                          </a:solidFill>
                          <a:effectLst/>
                          <a:latin typeface="verdana" panose="020B0604030504040204" pitchFamily="34" charset="0"/>
                        </a:rPr>
                        <a:t>16/11/2018</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4569822">
                <a:tc>
                  <a:txBody>
                    <a:bodyPr/>
                    <a:lstStyle/>
                    <a:p>
                      <a:r>
                        <a:rPr lang="es-ES" sz="2400" b="1" u="none" strike="noStrike" dirty="0">
                          <a:solidFill>
                            <a:srgbClr val="000000"/>
                          </a:solidFill>
                          <a:effectLst/>
                          <a:latin typeface="verdana" panose="020B0604030504040204" pitchFamily="34" charset="0"/>
                        </a:rPr>
                        <a:t>Tema de Sumilla : </a:t>
                      </a:r>
                      <a:r>
                        <a:rPr lang="es-ES" sz="2400" b="1" u="none" strike="noStrike" dirty="0">
                          <a:solidFill>
                            <a:srgbClr val="333333"/>
                          </a:solidFill>
                          <a:effectLst/>
                          <a:latin typeface="Corbel" panose="020B0503020204020204" pitchFamily="34" charset="0"/>
                        </a:rPr>
                        <a:t>RECTIFICACIÓN DE ÁREAS Y LINDEROS Si la rectificación de área, linderos y medidas perimétricas declarada judicialmente</a:t>
                      </a:r>
                      <a:r>
                        <a:rPr lang="es-ES" sz="2400" b="1" u="sng" strike="noStrike" dirty="0">
                          <a:solidFill>
                            <a:srgbClr val="333333"/>
                          </a:solidFill>
                          <a:effectLst/>
                          <a:latin typeface="Corbel" panose="020B0503020204020204" pitchFamily="34" charset="0"/>
                        </a:rPr>
                        <a:t> afecta alguno de los predios colindantes</a:t>
                      </a:r>
                      <a:r>
                        <a:rPr lang="es-ES" sz="2400" b="1" u="none" strike="noStrike" dirty="0">
                          <a:solidFill>
                            <a:srgbClr val="333333"/>
                          </a:solidFill>
                          <a:effectLst/>
                          <a:latin typeface="Corbel" panose="020B0503020204020204" pitchFamily="34" charset="0"/>
                        </a:rPr>
                        <a:t>, deberá verificarse que el titular registral de este haya sido </a:t>
                      </a:r>
                      <a:r>
                        <a:rPr lang="es-ES" sz="2400" b="1" u="sng" strike="noStrike" dirty="0">
                          <a:solidFill>
                            <a:srgbClr val="333333"/>
                          </a:solidFill>
                          <a:effectLst/>
                          <a:latin typeface="Corbel" panose="020B0503020204020204" pitchFamily="34" charset="0"/>
                        </a:rPr>
                        <a:t>emplazado en el proceso</a:t>
                      </a:r>
                      <a:r>
                        <a:rPr lang="es-ES" sz="2400" b="1" u="none" strike="noStrike" dirty="0">
                          <a:solidFill>
                            <a:srgbClr val="333333"/>
                          </a:solidFill>
                          <a:effectLst/>
                          <a:latin typeface="Corbel" panose="020B0503020204020204" pitchFamily="34" charset="0"/>
                        </a:rPr>
                        <a:t>. Si el predio colindante está sujeto a copropiedad, deberá verificarse el emplazamiento de todos los copropietarios.</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2585458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REQUISITOS PARA SU ACCESO AL REGISTRO:</a:t>
            </a:r>
            <a:endParaRPr lang="es-PE" dirty="0"/>
          </a:p>
        </p:txBody>
      </p:sp>
      <p:sp>
        <p:nvSpPr>
          <p:cNvPr id="3" name="Marcador de contenido 2"/>
          <p:cNvSpPr>
            <a:spLocks noGrp="1"/>
          </p:cNvSpPr>
          <p:nvPr>
            <p:ph idx="1"/>
          </p:nvPr>
        </p:nvSpPr>
        <p:spPr/>
        <p:txBody>
          <a:bodyPr/>
          <a:lstStyle/>
          <a:p>
            <a:endParaRPr lang="es-ES" dirty="0" smtClean="0"/>
          </a:p>
          <a:p>
            <a:pPr marL="0" indent="0">
              <a:buNone/>
            </a:pPr>
            <a:r>
              <a:rPr lang="es-ES" dirty="0" smtClean="0"/>
              <a:t>A) ANOTACION DE LA DEMANDA:</a:t>
            </a:r>
          </a:p>
          <a:p>
            <a:r>
              <a:rPr lang="es-ES" dirty="0" smtClean="0"/>
              <a:t>OFICIO DEL JUEZ;</a:t>
            </a:r>
          </a:p>
          <a:p>
            <a:pPr lvl="0"/>
            <a:r>
              <a:rPr lang="es-ES" dirty="0"/>
              <a:t>DEMANDA, AUTO ADMISORIO, SOLICITUD DE MEDIDA CAUTELAR Y AUTO QUE ADMITE MEDIDA </a:t>
            </a:r>
            <a:r>
              <a:rPr lang="es-ES" dirty="0" smtClean="0"/>
              <a:t>CAUTELAR;</a:t>
            </a:r>
          </a:p>
          <a:p>
            <a:pPr lvl="0"/>
            <a:r>
              <a:rPr lang="es-ES" dirty="0" smtClean="0"/>
              <a:t>PLANOS Y MEMORIAS DESCRIPTIVAS</a:t>
            </a:r>
            <a:endParaRPr lang="es-ES" dirty="0"/>
          </a:p>
          <a:p>
            <a:pPr marL="0" indent="0">
              <a:buNone/>
            </a:pPr>
            <a:r>
              <a:rPr lang="es-ES" dirty="0" smtClean="0"/>
              <a:t>(todos los actuados judiciales en copias certificadas por secretario cursor)</a:t>
            </a:r>
          </a:p>
          <a:p>
            <a:pPr marL="0" indent="0">
              <a:buNone/>
            </a:pPr>
            <a:endParaRPr lang="es-ES" dirty="0"/>
          </a:p>
          <a:p>
            <a:pPr marL="0" indent="0">
              <a:buNone/>
            </a:pPr>
            <a:r>
              <a:rPr lang="es-ES" dirty="0" smtClean="0"/>
              <a:t>B) SENTENCIA (conteniendo la declaración) en caso de haber variado los datos con referencia a la demanda NUEVOS DOCUMENTOS TÉCNICOS.</a:t>
            </a:r>
          </a:p>
          <a:p>
            <a:endParaRPr lang="es-PE" dirty="0"/>
          </a:p>
        </p:txBody>
      </p:sp>
    </p:spTree>
    <p:extLst>
      <p:ext uri="{BB962C8B-B14F-4D97-AF65-F5344CB8AC3E}">
        <p14:creationId xmlns:p14="http://schemas.microsoft.com/office/powerpoint/2010/main" val="3405775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59027"/>
            <a:ext cx="9771185" cy="5517936"/>
          </a:xfrm>
        </p:spPr>
        <p:txBody>
          <a:bodyPr>
            <a:normAutofit fontScale="92500" lnSpcReduction="10000"/>
          </a:bodyPr>
          <a:lstStyle/>
          <a:p>
            <a:pPr marL="0" indent="0">
              <a:buNone/>
            </a:pPr>
            <a:r>
              <a:rPr lang="es-PE" sz="3200" dirty="0" smtClean="0"/>
              <a:t>4) Rectificación de área vía saneamiento (D.S. 130-2001-EF).</a:t>
            </a:r>
          </a:p>
          <a:p>
            <a:pPr>
              <a:buFontTx/>
              <a:buChar char="-"/>
            </a:pPr>
            <a:r>
              <a:rPr lang="es-PE" sz="3600" dirty="0" smtClean="0"/>
              <a:t>Previsto para entidades del Estado.</a:t>
            </a:r>
          </a:p>
          <a:p>
            <a:pPr>
              <a:buFontTx/>
              <a:buChar char="-"/>
            </a:pPr>
            <a:r>
              <a:rPr lang="es-PE" sz="3600" dirty="0" smtClean="0"/>
              <a:t>Procede en predios de particulares y predios del Estado.</a:t>
            </a:r>
          </a:p>
          <a:p>
            <a:pPr>
              <a:buFontTx/>
              <a:buChar char="-"/>
            </a:pPr>
            <a:r>
              <a:rPr lang="es-PE" sz="3600" dirty="0" smtClean="0"/>
              <a:t>Procede aún cuando Catastro advierta superposición.</a:t>
            </a:r>
          </a:p>
          <a:p>
            <a:pPr>
              <a:buFontTx/>
              <a:buChar char="-"/>
            </a:pPr>
            <a:r>
              <a:rPr lang="es-PE" sz="3600" dirty="0" smtClean="0"/>
              <a:t>Es oponible judicialmente.</a:t>
            </a:r>
          </a:p>
          <a:p>
            <a:pPr>
              <a:buFontTx/>
              <a:buChar char="-"/>
            </a:pPr>
            <a:r>
              <a:rPr lang="es-PE" sz="3600" dirty="0" smtClean="0"/>
              <a:t>Inscripción definitiva luego de 30 días desde su anotación preventiva.</a:t>
            </a:r>
          </a:p>
          <a:p>
            <a:pPr marL="0" indent="0">
              <a:buNone/>
            </a:pPr>
            <a:endParaRPr lang="es-PE" dirty="0" smtClean="0"/>
          </a:p>
          <a:p>
            <a:pPr marL="0" indent="0">
              <a:buNone/>
            </a:pPr>
            <a:endParaRPr lang="es-MX" dirty="0"/>
          </a:p>
        </p:txBody>
      </p:sp>
    </p:spTree>
    <p:extLst>
      <p:ext uri="{BB962C8B-B14F-4D97-AF65-F5344CB8AC3E}">
        <p14:creationId xmlns:p14="http://schemas.microsoft.com/office/powerpoint/2010/main" val="7807031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59027"/>
            <a:ext cx="9771185" cy="5517936"/>
          </a:xfrm>
        </p:spPr>
        <p:txBody>
          <a:bodyPr>
            <a:normAutofit/>
          </a:bodyPr>
          <a:lstStyle/>
          <a:p>
            <a:pPr marL="0" indent="0">
              <a:buNone/>
            </a:pPr>
            <a:endParaRPr lang="es-PE" dirty="0" smtClean="0"/>
          </a:p>
          <a:p>
            <a:pPr marL="0" indent="0">
              <a:buNone/>
            </a:pPr>
            <a:endParaRPr lang="es-MX" dirty="0"/>
          </a:p>
        </p:txBody>
      </p:sp>
      <p:graphicFrame>
        <p:nvGraphicFramePr>
          <p:cNvPr id="2" name="Tabla 1"/>
          <p:cNvGraphicFramePr>
            <a:graphicFrameLocks noGrp="1"/>
          </p:cNvGraphicFramePr>
          <p:nvPr>
            <p:extLst>
              <p:ext uri="{D42A27DB-BD31-4B8C-83A1-F6EECF244321}">
                <p14:modId xmlns:p14="http://schemas.microsoft.com/office/powerpoint/2010/main" val="4006974282"/>
              </p:ext>
            </p:extLst>
          </p:nvPr>
        </p:nvGraphicFramePr>
        <p:xfrm>
          <a:off x="763826" y="492368"/>
          <a:ext cx="9013220" cy="5556740"/>
        </p:xfrm>
        <a:graphic>
          <a:graphicData uri="http://schemas.openxmlformats.org/drawingml/2006/table">
            <a:tbl>
              <a:tblPr/>
              <a:tblGrid>
                <a:gridCol w="9013220"/>
              </a:tblGrid>
              <a:tr h="1103201">
                <a:tc>
                  <a:txBody>
                    <a:bodyPr/>
                    <a:lstStyle/>
                    <a:p>
                      <a:r>
                        <a:rPr lang="es-ES" sz="2400" b="1" u="none" strike="noStrike" dirty="0">
                          <a:solidFill>
                            <a:srgbClr val="000000"/>
                          </a:solidFill>
                          <a:effectLst/>
                          <a:latin typeface="verdana" panose="020B0604030504040204" pitchFamily="34" charset="0"/>
                        </a:rPr>
                        <a:t>Resolución : 845-2015-SUNARP-TR-A de </a:t>
                      </a:r>
                      <a:r>
                        <a:rPr lang="es-ES" sz="2400" b="1" u="none" strike="noStrike" dirty="0" smtClean="0">
                          <a:solidFill>
                            <a:srgbClr val="000000"/>
                          </a:solidFill>
                          <a:effectLst/>
                          <a:latin typeface="verdana" panose="020B0604030504040204" pitchFamily="34" charset="0"/>
                        </a:rPr>
                        <a:t>23/12/2015</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587419">
                <a:tc>
                  <a:txBody>
                    <a:bodyPr/>
                    <a:lstStyle/>
                    <a:p>
                      <a:endParaRPr lang="es-PE"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3866120">
                <a:tc>
                  <a:txBody>
                    <a:bodyPr/>
                    <a:lstStyle/>
                    <a:p>
                      <a:r>
                        <a:rPr lang="es-ES" sz="2400" b="1" u="none" strike="noStrike" dirty="0">
                          <a:solidFill>
                            <a:srgbClr val="000000"/>
                          </a:solidFill>
                          <a:effectLst/>
                          <a:latin typeface="verdana" panose="020B0604030504040204" pitchFamily="34" charset="0"/>
                        </a:rPr>
                        <a:t>Tema de Sumilla : </a:t>
                      </a:r>
                      <a:r>
                        <a:rPr lang="es-ES" sz="2400" b="1" u="none" strike="noStrike" dirty="0">
                          <a:solidFill>
                            <a:srgbClr val="333333"/>
                          </a:solidFill>
                          <a:effectLst/>
                          <a:latin typeface="Corbel" panose="020B0503020204020204" pitchFamily="34" charset="0"/>
                        </a:rPr>
                        <a:t>SANEAMIENTO DE LA PROPIEDAD ESTATAL A TRAVÉS DEL D.S. 130-2001-EF El saneamiento de la propiedad estatal a través del Decreto Supremo N° 130-2001 -EF comprende todas las acciones destinadas a lograr que en los Registros Públicos figure inscrita la realidad jurídica actual de los inmuebles de las entidades públicas. </a:t>
                      </a:r>
                      <a:r>
                        <a:rPr lang="es-ES" sz="2400" b="1" u="sng" strike="noStrike" dirty="0">
                          <a:solidFill>
                            <a:srgbClr val="333333"/>
                          </a:solidFill>
                          <a:effectLst/>
                          <a:latin typeface="Corbel" panose="020B0503020204020204" pitchFamily="34" charset="0"/>
                        </a:rPr>
                        <a:t>No impide el saneamiento el informe de Catastro que señala que el predio a sanear se superpone con otros predios.</a:t>
                      </a:r>
                      <a:endParaRPr lang="es-ES" sz="2400" b="1" u="sng"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528421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1323" y="609600"/>
            <a:ext cx="9823939" cy="5567363"/>
          </a:xfrm>
        </p:spPr>
        <p:txBody>
          <a:bodyPr>
            <a:normAutofit fontScale="92500" lnSpcReduction="10000"/>
          </a:bodyPr>
          <a:lstStyle/>
          <a:p>
            <a:pPr marL="0" indent="0">
              <a:buNone/>
            </a:pPr>
            <a:r>
              <a:rPr lang="es-PE" sz="4800" b="1" dirty="0" smtClean="0"/>
              <a:t>Intervención del área de Catastro</a:t>
            </a:r>
          </a:p>
          <a:p>
            <a:pPr marL="0" indent="0" algn="just">
              <a:buNone/>
            </a:pPr>
            <a:r>
              <a:rPr lang="es-PE" sz="4400" dirty="0" smtClean="0"/>
              <a:t>“Artículo 11: Informes de las áreas de </a:t>
            </a:r>
            <a:r>
              <a:rPr lang="es-PE" sz="4400" dirty="0"/>
              <a:t>C</a:t>
            </a:r>
            <a:r>
              <a:rPr lang="es-PE" sz="4400" dirty="0" smtClean="0"/>
              <a:t>atastro de la SUNARP.</a:t>
            </a:r>
          </a:p>
          <a:p>
            <a:pPr marL="0" indent="0" algn="just">
              <a:buNone/>
            </a:pPr>
            <a:r>
              <a:rPr lang="es-PE" sz="4400" dirty="0" smtClean="0"/>
              <a:t>Los títulos en virtud de los cuales se solicita la inscripción de un acto o derecho que importe la incorporación </a:t>
            </a:r>
            <a:r>
              <a:rPr lang="es-PE" sz="4400" u="sng" dirty="0" smtClean="0"/>
              <a:t>o su modificación física</a:t>
            </a:r>
            <a:r>
              <a:rPr lang="es-PE" sz="4400" dirty="0" smtClean="0"/>
              <a:t>, se inscribirán previo informe técnico del área de Catastro (…)”. </a:t>
            </a:r>
            <a:r>
              <a:rPr lang="es-PE" sz="1800" dirty="0" smtClean="0"/>
              <a:t>Subrayado nuestro</a:t>
            </a:r>
            <a:endParaRPr lang="es-MX" sz="1800" dirty="0"/>
          </a:p>
        </p:txBody>
      </p:sp>
    </p:spTree>
    <p:extLst>
      <p:ext uri="{BB962C8B-B14F-4D97-AF65-F5344CB8AC3E}">
        <p14:creationId xmlns:p14="http://schemas.microsoft.com/office/powerpoint/2010/main" val="33453622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48497"/>
            <a:ext cx="10515600" cy="5328466"/>
          </a:xfrm>
        </p:spPr>
        <p:txBody>
          <a:bodyPr>
            <a:normAutofit fontScale="92500" lnSpcReduction="10000"/>
          </a:bodyPr>
          <a:lstStyle/>
          <a:p>
            <a:pPr marL="0" indent="0">
              <a:buNone/>
            </a:pPr>
            <a:r>
              <a:rPr lang="es-PE" sz="4000" dirty="0" smtClean="0"/>
              <a:t>5) Error en el cálculo.</a:t>
            </a:r>
          </a:p>
          <a:p>
            <a:pPr>
              <a:buFontTx/>
              <a:buChar char="-"/>
            </a:pPr>
            <a:r>
              <a:rPr lang="es-PE" sz="4400" dirty="0" smtClean="0"/>
              <a:t>Procede para predios urbanos y rústicos.</a:t>
            </a:r>
          </a:p>
          <a:p>
            <a:pPr>
              <a:buFontTx/>
              <a:buChar char="-"/>
            </a:pPr>
            <a:r>
              <a:rPr lang="es-PE" sz="4400" dirty="0" smtClean="0"/>
              <a:t>Requiere necesariamente de informe favorable de Catastro.</a:t>
            </a:r>
          </a:p>
          <a:p>
            <a:pPr>
              <a:buFontTx/>
              <a:buChar char="-"/>
            </a:pPr>
            <a:r>
              <a:rPr lang="es-PE" sz="4400" dirty="0" smtClean="0"/>
              <a:t>Informe de Catastro debe decir: “Que los linderos, medidas perimétricas y ubicación espacial del predio no han sufrido variación alguna”.</a:t>
            </a:r>
          </a:p>
          <a:p>
            <a:pPr marL="0" indent="0">
              <a:buNone/>
            </a:pPr>
            <a:endParaRPr lang="es-PE" dirty="0" smtClean="0"/>
          </a:p>
          <a:p>
            <a:endParaRPr lang="es-MX" dirty="0"/>
          </a:p>
        </p:txBody>
      </p:sp>
    </p:spTree>
    <p:extLst>
      <p:ext uri="{BB962C8B-B14F-4D97-AF65-F5344CB8AC3E}">
        <p14:creationId xmlns:p14="http://schemas.microsoft.com/office/powerpoint/2010/main" val="33788351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87252" y="143418"/>
            <a:ext cx="7776864" cy="646331"/>
          </a:xfrm>
          <a:prstGeom prst="rect">
            <a:avLst/>
          </a:prstGeom>
        </p:spPr>
        <p:txBody>
          <a:bodyPr wrap="square">
            <a:spAutoFit/>
          </a:bodyPr>
          <a:lstStyle/>
          <a:p>
            <a:pPr algn="ctr"/>
            <a:endParaRPr lang="es-PE" b="1" dirty="0" smtClean="0"/>
          </a:p>
          <a:p>
            <a:pPr algn="just"/>
            <a:r>
              <a:rPr lang="es-PE" b="1" dirty="0" smtClean="0"/>
              <a:t>(</a:t>
            </a:r>
            <a:r>
              <a:rPr lang="es-PE" b="1" dirty="0"/>
              <a:t>Precedente de observancia obligatoria Décimo Noveno Pleno TR). </a:t>
            </a:r>
          </a:p>
        </p:txBody>
      </p:sp>
      <p:sp>
        <p:nvSpPr>
          <p:cNvPr id="2" name="1 Rectángulo"/>
          <p:cNvSpPr/>
          <p:nvPr/>
        </p:nvSpPr>
        <p:spPr>
          <a:xfrm>
            <a:off x="808891" y="2732403"/>
            <a:ext cx="9249507" cy="347787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PE" sz="2000" dirty="0"/>
              <a:t>3.- RECTIFICACIÓN DE ÁREA POR ERROR EN EL CÁLCULO </a:t>
            </a:r>
          </a:p>
          <a:p>
            <a:pPr algn="just"/>
            <a:r>
              <a:rPr lang="es-PE" sz="2000" i="1" dirty="0"/>
              <a:t>“Es inscribible la rectificación del área de un predio urbano en mérito al plano y memoria descriptiva visados por la autoridad municipal correspondiente, prescindiendo de los mecanismos </a:t>
            </a:r>
            <a:r>
              <a:rPr lang="es-PE" sz="2000" i="1" dirty="0" err="1"/>
              <a:t>rectificatorios</a:t>
            </a:r>
            <a:r>
              <a:rPr lang="es-PE" sz="2000" i="1" dirty="0"/>
              <a:t> previstos por el artículo 13 de la Ley Nº 27333, si el error surgió del equivocado o inexacto cálculo de su área, </a:t>
            </a:r>
            <a:r>
              <a:rPr lang="es-PE" sz="2000" i="1" u="sng" dirty="0"/>
              <a:t>siempre que el Área de Catastro determine</a:t>
            </a:r>
            <a:r>
              <a:rPr lang="es-PE" sz="2000" i="1" dirty="0"/>
              <a:t> que los linderos, medidas perimétricas y ubicación espacial del predio no han sufrido variación alguna”. </a:t>
            </a:r>
          </a:p>
          <a:p>
            <a:pPr algn="just"/>
            <a:r>
              <a:rPr lang="es-PE" sz="2000" dirty="0"/>
              <a:t>Criterio adoptado en las Resoluciones Nº 182-2005-SUNARP-TR-T del 28 de octubre de 2005, Nº 290-99-ORLC-TR del 05 de noviembre de 1999 y Nº 062-2006-SUNARP-TR-L del 31 de enero de 2006.</a:t>
            </a:r>
          </a:p>
        </p:txBody>
      </p:sp>
      <p:sp>
        <p:nvSpPr>
          <p:cNvPr id="5" name="4 Rectángulo"/>
          <p:cNvSpPr/>
          <p:nvPr/>
        </p:nvSpPr>
        <p:spPr>
          <a:xfrm>
            <a:off x="1391961" y="1106811"/>
            <a:ext cx="6840760" cy="923330"/>
          </a:xfrm>
          <a:prstGeom prst="rect">
            <a:avLst/>
          </a:prstGeom>
        </p:spPr>
        <p:txBody>
          <a:bodyPr wrap="square">
            <a:spAutoFit/>
          </a:bodyPr>
          <a:lstStyle/>
          <a:p>
            <a:pPr algn="just"/>
            <a:r>
              <a:rPr lang="es-PE" dirty="0"/>
              <a:t>Sesión ordinaria realizada los días 3 y 4 de agosto de 2006. Publicado en el diario oficial “El Peruano” el 5 de setiembre de 2006</a:t>
            </a:r>
          </a:p>
        </p:txBody>
      </p:sp>
    </p:spTree>
    <p:extLst>
      <p:ext uri="{BB962C8B-B14F-4D97-AF65-F5344CB8AC3E}">
        <p14:creationId xmlns:p14="http://schemas.microsoft.com/office/powerpoint/2010/main" val="29540912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49490" y="1257728"/>
            <a:ext cx="8897895" cy="1569660"/>
          </a:xfrm>
          <a:prstGeom prst="rect">
            <a:avLst/>
          </a:prstGeom>
        </p:spPr>
        <p:txBody>
          <a:bodyPr wrap="square">
            <a:spAutoFit/>
          </a:bodyPr>
          <a:lstStyle/>
          <a:p>
            <a:pPr algn="just"/>
            <a:r>
              <a:rPr lang="es-PE" sz="2400" b="1" dirty="0"/>
              <a:t>CXV PLENO Sesión ordinaria modalidad presencial realizada los días 12 y 13 de diciembre de 2013. </a:t>
            </a:r>
          </a:p>
          <a:p>
            <a:pPr algn="just"/>
            <a:r>
              <a:rPr lang="es-PE" sz="2400" b="1" dirty="0"/>
              <a:t>Publicado en el diario oficial “El Peruano” el 07 de enero de 2014</a:t>
            </a:r>
          </a:p>
        </p:txBody>
      </p:sp>
      <p:sp>
        <p:nvSpPr>
          <p:cNvPr id="5" name="4 Rectángulo"/>
          <p:cNvSpPr/>
          <p:nvPr/>
        </p:nvSpPr>
        <p:spPr>
          <a:xfrm>
            <a:off x="949490" y="2913912"/>
            <a:ext cx="9097187" cy="3785652"/>
          </a:xfrm>
          <a:prstGeom prst="rect">
            <a:avLst/>
          </a:prstGeom>
        </p:spPr>
        <p:txBody>
          <a:bodyPr wrap="square">
            <a:spAutoFit/>
          </a:bodyPr>
          <a:lstStyle/>
          <a:p>
            <a:pPr algn="just"/>
            <a:r>
              <a:rPr lang="es-PE" sz="2000" dirty="0"/>
              <a:t>2. PRECISIONES AL PRECEDENTE SOBRE RECTIFICACIÓN DE ÁREA POR ERROR DE CÁLCULO </a:t>
            </a:r>
            <a:endParaRPr lang="es-PE" sz="2000" i="1" dirty="0"/>
          </a:p>
          <a:p>
            <a:pPr algn="just"/>
            <a:r>
              <a:rPr lang="es-PE" sz="2000" i="1" dirty="0"/>
              <a:t>“No procede la rectificación de área, con la sola presentación de plano visado por la municipalidad, en supuestos distintos al error de cálculo. También procede la rectificación por error de cálculo respecto de predios rurales, para lo cual se adjuntará la documentación a que se refiere el artículo 20 del Reglamento de Inscripciones del Registro de Predios. </a:t>
            </a:r>
            <a:r>
              <a:rPr lang="es-PE" sz="2000" i="1" u="sng" dirty="0"/>
              <a:t>No procede la rectificación por error de cálculo si el área de catastro no puede determinar si los linderos, medidas perimétricas y ubicación espacial del predio han sufrido variación</a:t>
            </a:r>
            <a:r>
              <a:rPr lang="es-PE" sz="2000" i="1" dirty="0"/>
              <a:t>”. </a:t>
            </a:r>
          </a:p>
          <a:p>
            <a:pPr algn="just"/>
            <a:r>
              <a:rPr lang="es-PE" sz="2000" dirty="0"/>
              <a:t>Criterio sustentando en la Resolución Nº 138-2009-SUNARP-TR-T del 16/04/2009.</a:t>
            </a:r>
          </a:p>
        </p:txBody>
      </p:sp>
      <p:sp>
        <p:nvSpPr>
          <p:cNvPr id="6" name="5 Rectángulo"/>
          <p:cNvSpPr/>
          <p:nvPr/>
        </p:nvSpPr>
        <p:spPr>
          <a:xfrm>
            <a:off x="1649760" y="611397"/>
            <a:ext cx="4572000" cy="646331"/>
          </a:xfrm>
          <a:prstGeom prst="rect">
            <a:avLst/>
          </a:prstGeom>
        </p:spPr>
        <p:txBody>
          <a:bodyPr>
            <a:spAutoFit/>
          </a:bodyPr>
          <a:lstStyle/>
          <a:p>
            <a:r>
              <a:rPr lang="es-PE" dirty="0"/>
              <a:t>PRECEDENTE DE OBSERVANCIA OBLIGATORIA.</a:t>
            </a:r>
          </a:p>
        </p:txBody>
      </p:sp>
    </p:spTree>
    <p:extLst>
      <p:ext uri="{BB962C8B-B14F-4D97-AF65-F5344CB8AC3E}">
        <p14:creationId xmlns:p14="http://schemas.microsoft.com/office/powerpoint/2010/main" val="17685545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49490" y="1257728"/>
            <a:ext cx="8616541" cy="1938992"/>
          </a:xfrm>
          <a:prstGeom prst="rect">
            <a:avLst/>
          </a:prstGeom>
        </p:spPr>
        <p:txBody>
          <a:bodyPr wrap="square">
            <a:spAutoFit/>
          </a:bodyPr>
          <a:lstStyle/>
          <a:p>
            <a:pPr algn="just"/>
            <a:r>
              <a:rPr lang="es-ES" sz="2400" dirty="0"/>
              <a:t>CLXXIV PLENO Sesión extraordinaria modalidad no presencial realizada el 27 de febrero, 28 de febrero de 2017 y continuada en Sesión extraordinaria modalidad presencial el 06 de marzo de 2017. Publicado en el diario “El Peruano” el 30.06.2017</a:t>
            </a:r>
            <a:endParaRPr lang="es-PE" sz="2400" b="1" dirty="0"/>
          </a:p>
        </p:txBody>
      </p:sp>
      <p:sp>
        <p:nvSpPr>
          <p:cNvPr id="5" name="4 Rectángulo"/>
          <p:cNvSpPr/>
          <p:nvPr/>
        </p:nvSpPr>
        <p:spPr>
          <a:xfrm>
            <a:off x="1004912" y="3722805"/>
            <a:ext cx="8783857" cy="2246769"/>
          </a:xfrm>
          <a:prstGeom prst="rect">
            <a:avLst/>
          </a:prstGeom>
        </p:spPr>
        <p:txBody>
          <a:bodyPr wrap="square">
            <a:spAutoFit/>
          </a:bodyPr>
          <a:lstStyle/>
          <a:p>
            <a:pPr algn="just"/>
            <a:r>
              <a:rPr lang="es-ES" sz="2000" dirty="0" smtClean="0"/>
              <a:t>PRECISIONES </a:t>
            </a:r>
            <a:r>
              <a:rPr lang="es-ES" sz="2000" dirty="0"/>
              <a:t>AL PRECEDENTE SOBRE RECTIFICACIÓN DE ÁREA POR ERROR DE CÁLCULO “No procede la rectificación de área, con la </a:t>
            </a:r>
            <a:r>
              <a:rPr lang="es-ES" sz="2000" u="sng" dirty="0"/>
              <a:t>sola presentación de plano</a:t>
            </a:r>
            <a:r>
              <a:rPr lang="es-ES" sz="2000" dirty="0"/>
              <a:t> visado por la municipalidad, en </a:t>
            </a:r>
            <a:r>
              <a:rPr lang="es-ES" sz="2000" u="sng" dirty="0"/>
              <a:t>supuestos distintos al error de cálculo</a:t>
            </a:r>
            <a:r>
              <a:rPr lang="es-ES" sz="2000" dirty="0"/>
              <a:t>. También procede la rectificación por error de cálculo respecto de </a:t>
            </a:r>
            <a:r>
              <a:rPr lang="es-ES" sz="2000" u="sng" dirty="0"/>
              <a:t>predios rurales</a:t>
            </a:r>
            <a:r>
              <a:rPr lang="es-ES" sz="2000" dirty="0"/>
              <a:t>, para lo cual se adjuntará la documentación a que se refiere el artículo 20 del Reglamento de Inscripciones del Registro de Predios.” </a:t>
            </a:r>
            <a:endParaRPr lang="es-PE" sz="2000" dirty="0"/>
          </a:p>
        </p:txBody>
      </p:sp>
      <p:sp>
        <p:nvSpPr>
          <p:cNvPr id="6" name="5 Rectángulo"/>
          <p:cNvSpPr/>
          <p:nvPr/>
        </p:nvSpPr>
        <p:spPr>
          <a:xfrm>
            <a:off x="1649760" y="611397"/>
            <a:ext cx="4572000" cy="646331"/>
          </a:xfrm>
          <a:prstGeom prst="rect">
            <a:avLst/>
          </a:prstGeom>
        </p:spPr>
        <p:txBody>
          <a:bodyPr>
            <a:spAutoFit/>
          </a:bodyPr>
          <a:lstStyle/>
          <a:p>
            <a:r>
              <a:rPr lang="es-PE" dirty="0"/>
              <a:t>PRECEDENTE DE OBSERVANCIA OBLIGATORIA.</a:t>
            </a:r>
          </a:p>
        </p:txBody>
      </p:sp>
    </p:spTree>
    <p:extLst>
      <p:ext uri="{BB962C8B-B14F-4D97-AF65-F5344CB8AC3E}">
        <p14:creationId xmlns:p14="http://schemas.microsoft.com/office/powerpoint/2010/main" val="290591054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8950" y="1230252"/>
            <a:ext cx="8818803" cy="4781128"/>
          </a:xfrm>
        </p:spPr>
        <p:txBody>
          <a:bodyPr>
            <a:normAutofit/>
          </a:bodyPr>
          <a:lstStyle/>
          <a:p>
            <a:pPr marL="0" indent="0" algn="just">
              <a:buNone/>
            </a:pPr>
            <a:r>
              <a:rPr lang="es-PE" sz="2000" b="1" dirty="0"/>
              <a:t>CLXXIV PLENO Sesión extraordinaria modalidad no presencial realizada el 27 de febrero, 28 de febrero de 2017 y continuada en Sesión extraordinaria modalidad presencial el 06 de marzo de 2017</a:t>
            </a:r>
            <a:r>
              <a:rPr lang="es-PE" sz="2000" dirty="0"/>
              <a:t>. </a:t>
            </a:r>
            <a:endParaRPr lang="es-PE" sz="2000" dirty="0" smtClean="0"/>
          </a:p>
          <a:p>
            <a:pPr marL="0" indent="0" algn="just">
              <a:buNone/>
            </a:pPr>
            <a:endParaRPr lang="es-PE" sz="2000" dirty="0" smtClean="0"/>
          </a:p>
          <a:p>
            <a:pPr marL="0" indent="0" algn="just">
              <a:buNone/>
            </a:pPr>
            <a:r>
              <a:rPr lang="es-PE" sz="2000" dirty="0" smtClean="0"/>
              <a:t>PRECISIONES </a:t>
            </a:r>
            <a:r>
              <a:rPr lang="es-PE" sz="2000" dirty="0"/>
              <a:t>AL PRECEDENTE SOBRE RECTIFICACIÓN DE ÁREA POR ERROR EN EL CÁLCULO </a:t>
            </a:r>
            <a:endParaRPr lang="es-PE" sz="2000" dirty="0" smtClean="0"/>
          </a:p>
          <a:p>
            <a:pPr marL="0" indent="0" algn="just">
              <a:buNone/>
            </a:pPr>
            <a:r>
              <a:rPr lang="es-PE" sz="2000" i="1" dirty="0" smtClean="0"/>
              <a:t>“</a:t>
            </a:r>
            <a:r>
              <a:rPr lang="es-PE" sz="2000" i="1" dirty="0"/>
              <a:t>Es procedente la rectificación de área por error de cálculo de predios urbanos y rurales, </a:t>
            </a:r>
            <a:r>
              <a:rPr lang="es-PE" sz="2000" i="1" u="sng" dirty="0"/>
              <a:t>aun cuando el área de catastro no pueda determinar</a:t>
            </a:r>
            <a:r>
              <a:rPr lang="es-PE" sz="2000" i="1" dirty="0"/>
              <a:t> que los linderos, medidas perimétricas y ubicación espacial han sufrido variación alguna, por inexistencia de la información gráfica en los antecedentes registrales o por defectos de ella”.</a:t>
            </a:r>
          </a:p>
        </p:txBody>
      </p:sp>
      <p:sp>
        <p:nvSpPr>
          <p:cNvPr id="4" name="3 Rectángulo"/>
          <p:cNvSpPr/>
          <p:nvPr/>
        </p:nvSpPr>
        <p:spPr>
          <a:xfrm>
            <a:off x="1649760" y="611396"/>
            <a:ext cx="4572000" cy="369332"/>
          </a:xfrm>
          <a:prstGeom prst="rect">
            <a:avLst/>
          </a:prstGeom>
        </p:spPr>
        <p:txBody>
          <a:bodyPr>
            <a:spAutoFit/>
          </a:bodyPr>
          <a:lstStyle/>
          <a:p>
            <a:r>
              <a:rPr lang="es-PE" dirty="0"/>
              <a:t>ACUERDO PLENARIO.</a:t>
            </a:r>
          </a:p>
        </p:txBody>
      </p:sp>
    </p:spTree>
    <p:extLst>
      <p:ext uri="{BB962C8B-B14F-4D97-AF65-F5344CB8AC3E}">
        <p14:creationId xmlns:p14="http://schemas.microsoft.com/office/powerpoint/2010/main" val="26810943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065522558"/>
              </p:ext>
            </p:extLst>
          </p:nvPr>
        </p:nvGraphicFramePr>
        <p:xfrm>
          <a:off x="984738" y="677631"/>
          <a:ext cx="9132277" cy="5148738"/>
        </p:xfrm>
        <a:graphic>
          <a:graphicData uri="http://schemas.openxmlformats.org/drawingml/2006/table">
            <a:tbl>
              <a:tblPr/>
              <a:tblGrid>
                <a:gridCol w="9132277"/>
              </a:tblGrid>
              <a:tr h="1513178">
                <a:tc>
                  <a:txBody>
                    <a:bodyPr/>
                    <a:lstStyle/>
                    <a:p>
                      <a:r>
                        <a:rPr lang="es-PE" sz="2400" b="1" u="none" strike="noStrike" dirty="0">
                          <a:solidFill>
                            <a:srgbClr val="000000"/>
                          </a:solidFill>
                          <a:effectLst/>
                          <a:latin typeface="verdana"/>
                        </a:rPr>
                        <a:t>Resolución : 372-2019-SUNARP-TR-T de </a:t>
                      </a:r>
                      <a:r>
                        <a:rPr lang="es-PE" sz="2400" b="1" u="none" strike="noStrike" dirty="0" smtClean="0">
                          <a:solidFill>
                            <a:srgbClr val="000000"/>
                          </a:solidFill>
                          <a:effectLst/>
                          <a:latin typeface="verdana"/>
                        </a:rPr>
                        <a:t>05/06/2019</a:t>
                      </a:r>
                      <a:endParaRPr lang="es-PE" sz="2400" b="1" u="none" strike="noStrike" dirty="0">
                        <a:solidFill>
                          <a:srgbClr val="000000"/>
                        </a:solidFill>
                        <a:effectLst/>
                        <a:latin typeface="verdana"/>
                      </a:endParaRPr>
                    </a:p>
                  </a:txBody>
                  <a:tcPr marL="19050" marR="19050" marT="19050" marB="19050" anchor="ctr">
                    <a:lnL>
                      <a:noFill/>
                    </a:lnL>
                    <a:lnR>
                      <a:noFill/>
                    </a:lnR>
                    <a:lnT>
                      <a:noFill/>
                    </a:lnT>
                    <a:lnB>
                      <a:noFill/>
                    </a:lnB>
                    <a:solidFill>
                      <a:srgbClr val="FFFFFF"/>
                    </a:solidFill>
                  </a:tcPr>
                </a:tc>
              </a:tr>
              <a:tr h="3635560">
                <a:tc>
                  <a:txBody>
                    <a:bodyPr/>
                    <a:lstStyle/>
                    <a:p>
                      <a:pPr algn="just"/>
                      <a:r>
                        <a:rPr lang="es-PE" sz="2400" b="1" u="none" strike="noStrike" dirty="0">
                          <a:solidFill>
                            <a:srgbClr val="000000"/>
                          </a:solidFill>
                          <a:effectLst/>
                          <a:latin typeface="verdana"/>
                        </a:rPr>
                        <a:t>Tema de Sumilla : </a:t>
                      </a:r>
                      <a:endParaRPr lang="es-PE" sz="2400" b="1" u="none" strike="noStrike" dirty="0" smtClean="0">
                        <a:solidFill>
                          <a:srgbClr val="000000"/>
                        </a:solidFill>
                        <a:effectLst/>
                        <a:latin typeface="verdana"/>
                      </a:endParaRPr>
                    </a:p>
                    <a:p>
                      <a:pPr algn="just"/>
                      <a:r>
                        <a:rPr lang="es-PE" sz="2400" b="1" u="none" strike="noStrike" dirty="0" smtClean="0">
                          <a:solidFill>
                            <a:srgbClr val="333333"/>
                          </a:solidFill>
                          <a:effectLst/>
                          <a:latin typeface="Corbel"/>
                        </a:rPr>
                        <a:t>RECTIFICACIÓN </a:t>
                      </a:r>
                      <a:r>
                        <a:rPr lang="es-PE" sz="2400" b="1" u="none" strike="noStrike" dirty="0">
                          <a:solidFill>
                            <a:srgbClr val="333333"/>
                          </a:solidFill>
                          <a:effectLst/>
                          <a:latin typeface="Corbel"/>
                        </a:rPr>
                        <a:t>DE ÁREA POR ERROR DE CÁLCULO</a:t>
                      </a:r>
                      <a:r>
                        <a:rPr lang="es-PE" sz="2400" b="1" u="none" strike="noStrike" dirty="0" smtClean="0">
                          <a:solidFill>
                            <a:srgbClr val="333333"/>
                          </a:solidFill>
                          <a:effectLst/>
                          <a:latin typeface="Corbel"/>
                        </a:rPr>
                        <a:t>. </a:t>
                      </a:r>
                    </a:p>
                    <a:p>
                      <a:pPr algn="just"/>
                      <a:r>
                        <a:rPr lang="es-PE" sz="2400" b="0" u="none" strike="noStrike" dirty="0" smtClean="0">
                          <a:solidFill>
                            <a:srgbClr val="333333"/>
                          </a:solidFill>
                          <a:effectLst/>
                          <a:latin typeface="Corbel"/>
                        </a:rPr>
                        <a:t>Es </a:t>
                      </a:r>
                      <a:r>
                        <a:rPr lang="es-PE" sz="2400" b="0" u="none" strike="noStrike" dirty="0">
                          <a:solidFill>
                            <a:srgbClr val="333333"/>
                          </a:solidFill>
                          <a:effectLst/>
                          <a:latin typeface="Corbel"/>
                        </a:rPr>
                        <a:t>procedente la rectificación de área por error de cálculo, </a:t>
                      </a:r>
                      <a:r>
                        <a:rPr lang="es-PE" sz="2400" b="0" u="sng" strike="noStrike" dirty="0">
                          <a:solidFill>
                            <a:srgbClr val="333333"/>
                          </a:solidFill>
                          <a:effectLst/>
                          <a:latin typeface="Corbel"/>
                        </a:rPr>
                        <a:t>aun cuando el área de catastro no pueda determinar</a:t>
                      </a:r>
                      <a:r>
                        <a:rPr lang="es-PE" sz="2400" b="0" u="none" strike="noStrike" dirty="0">
                          <a:solidFill>
                            <a:srgbClr val="333333"/>
                          </a:solidFill>
                          <a:effectLst/>
                          <a:latin typeface="Corbel"/>
                        </a:rPr>
                        <a:t> que el polígono rectificado se encuentra dentro de la representación gráfica del predio inscrito por inexistencia de información gráfica en los antecedentes registrales.</a:t>
                      </a:r>
                      <a:endParaRPr lang="es-PE" sz="2400" b="0" u="none" strike="noStrike" dirty="0">
                        <a:solidFill>
                          <a:srgbClr val="000000"/>
                        </a:solidFill>
                        <a:effectLst/>
                        <a:latin typeface="verdana"/>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8222396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421061241"/>
              </p:ext>
            </p:extLst>
          </p:nvPr>
        </p:nvGraphicFramePr>
        <p:xfrm>
          <a:off x="998421" y="1158280"/>
          <a:ext cx="8743456" cy="4714981"/>
        </p:xfrm>
        <a:graphic>
          <a:graphicData uri="http://schemas.openxmlformats.org/drawingml/2006/table">
            <a:tbl>
              <a:tblPr/>
              <a:tblGrid>
                <a:gridCol w="8743456"/>
              </a:tblGrid>
              <a:tr h="1054627">
                <a:tc>
                  <a:txBody>
                    <a:bodyPr/>
                    <a:lstStyle/>
                    <a:p>
                      <a:r>
                        <a:rPr lang="es-PE" b="1" u="none" strike="noStrike" dirty="0" smtClean="0">
                          <a:solidFill>
                            <a:srgbClr val="000000"/>
                          </a:solidFill>
                          <a:effectLst/>
                          <a:latin typeface="verdana"/>
                        </a:rPr>
                        <a:t>Resolución : 092-2019-SUNARP-TR-A de 08/02/2019</a:t>
                      </a:r>
                      <a:endParaRPr lang="es-PE" b="1" u="none" strike="noStrike" dirty="0">
                        <a:solidFill>
                          <a:srgbClr val="000000"/>
                        </a:solidFill>
                        <a:effectLst/>
                        <a:latin typeface="verdana"/>
                      </a:endParaRPr>
                    </a:p>
                  </a:txBody>
                  <a:tcPr marL="19050" marR="19050" marT="19050" marB="19050" anchor="ctr">
                    <a:lnL>
                      <a:noFill/>
                    </a:lnL>
                    <a:lnR>
                      <a:noFill/>
                    </a:lnR>
                    <a:lnT>
                      <a:noFill/>
                    </a:lnT>
                    <a:lnB>
                      <a:noFill/>
                    </a:lnB>
                    <a:solidFill>
                      <a:srgbClr val="FFFFFF"/>
                    </a:solidFill>
                  </a:tcPr>
                </a:tc>
              </a:tr>
              <a:tr h="3660354">
                <a:tc>
                  <a:txBody>
                    <a:bodyPr/>
                    <a:lstStyle/>
                    <a:p>
                      <a:r>
                        <a:rPr lang="es-PE" sz="2000" b="1" u="none" strike="noStrike" dirty="0">
                          <a:solidFill>
                            <a:srgbClr val="000000"/>
                          </a:solidFill>
                          <a:effectLst/>
                          <a:latin typeface="verdana"/>
                        </a:rPr>
                        <a:t>Tema de Sumilla : </a:t>
                      </a:r>
                      <a:endParaRPr lang="es-PE" sz="2000" b="1" u="none" strike="noStrike" dirty="0" smtClean="0">
                        <a:solidFill>
                          <a:srgbClr val="000000"/>
                        </a:solidFill>
                        <a:effectLst/>
                        <a:latin typeface="verdana"/>
                      </a:endParaRPr>
                    </a:p>
                    <a:p>
                      <a:r>
                        <a:rPr lang="es-PE" sz="2400" b="1" u="none" strike="noStrike" dirty="0" smtClean="0">
                          <a:solidFill>
                            <a:srgbClr val="333333"/>
                          </a:solidFill>
                          <a:effectLst/>
                          <a:latin typeface="Corbel"/>
                        </a:rPr>
                        <a:t>RECTIFICACIÓN </a:t>
                      </a:r>
                      <a:r>
                        <a:rPr lang="es-PE" sz="2400" b="1" u="none" strike="noStrike" dirty="0">
                          <a:solidFill>
                            <a:srgbClr val="333333"/>
                          </a:solidFill>
                          <a:effectLst/>
                          <a:latin typeface="Corbel"/>
                        </a:rPr>
                        <a:t>DE ÁREA </a:t>
                      </a:r>
                      <a:endParaRPr lang="es-PE" sz="2400" b="1" u="none" strike="noStrike" dirty="0" smtClean="0">
                        <a:solidFill>
                          <a:srgbClr val="333333"/>
                        </a:solidFill>
                        <a:effectLst/>
                        <a:latin typeface="Corbel"/>
                      </a:endParaRPr>
                    </a:p>
                    <a:p>
                      <a:pPr algn="just"/>
                      <a:r>
                        <a:rPr lang="es-PE" sz="2400" b="0" u="none" strike="noStrike" dirty="0" smtClean="0">
                          <a:solidFill>
                            <a:srgbClr val="333333"/>
                          </a:solidFill>
                          <a:effectLst/>
                          <a:latin typeface="Corbel"/>
                        </a:rPr>
                        <a:t>¿</a:t>
                      </a:r>
                      <a:r>
                        <a:rPr lang="es-PE" sz="2400" b="0" u="none" strike="noStrike" dirty="0">
                          <a:solidFill>
                            <a:srgbClr val="333333"/>
                          </a:solidFill>
                          <a:effectLst/>
                          <a:latin typeface="Corbel"/>
                        </a:rPr>
                        <a:t>Procede la rectificación de área por error de cálculo, siempre que el Área de Catastro determine que los linderos, medidas perimétricas y ubicación espacial del predio no han sufrido variación alguna, </a:t>
                      </a:r>
                      <a:r>
                        <a:rPr lang="es-PE" sz="2400" b="0" u="sng" strike="noStrike" dirty="0">
                          <a:solidFill>
                            <a:srgbClr val="333333"/>
                          </a:solidFill>
                          <a:effectLst/>
                          <a:latin typeface="Corbel"/>
                        </a:rPr>
                        <a:t>cuando pueda </a:t>
                      </a:r>
                      <a:r>
                        <a:rPr lang="es-PE" sz="2400" b="0" u="sng" strike="noStrike" dirty="0" smtClean="0">
                          <a:solidFill>
                            <a:srgbClr val="333333"/>
                          </a:solidFill>
                          <a:effectLst/>
                          <a:latin typeface="Corbel"/>
                        </a:rPr>
                        <a:t>determinarlo</a:t>
                      </a:r>
                      <a:r>
                        <a:rPr lang="es-PE" sz="2400" b="0" u="none" strike="noStrike" dirty="0" smtClean="0">
                          <a:solidFill>
                            <a:srgbClr val="333333"/>
                          </a:solidFill>
                          <a:effectLst/>
                          <a:latin typeface="Corbel"/>
                        </a:rPr>
                        <a:t>.</a:t>
                      </a:r>
                      <a:endParaRPr lang="es-PE" sz="2400" b="0" u="none" strike="noStrike" dirty="0">
                        <a:solidFill>
                          <a:srgbClr val="000000"/>
                        </a:solidFill>
                        <a:effectLst/>
                        <a:latin typeface="verdana"/>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3683107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767977983"/>
              </p:ext>
            </p:extLst>
          </p:nvPr>
        </p:nvGraphicFramePr>
        <p:xfrm>
          <a:off x="928701" y="1017602"/>
          <a:ext cx="8625607" cy="5113567"/>
        </p:xfrm>
        <a:graphic>
          <a:graphicData uri="http://schemas.openxmlformats.org/drawingml/2006/table">
            <a:tbl>
              <a:tblPr/>
              <a:tblGrid>
                <a:gridCol w="8625607"/>
              </a:tblGrid>
              <a:tr h="938581">
                <a:tc>
                  <a:txBody>
                    <a:bodyPr/>
                    <a:lstStyle/>
                    <a:p>
                      <a:r>
                        <a:rPr lang="es-PE" sz="2000" b="1" u="none" strike="noStrike" dirty="0">
                          <a:solidFill>
                            <a:srgbClr val="000000"/>
                          </a:solidFill>
                          <a:effectLst/>
                          <a:latin typeface="verdana"/>
                        </a:rPr>
                        <a:t>Resolución : 035-2019-SUNARP-TR-L de </a:t>
                      </a:r>
                      <a:r>
                        <a:rPr lang="es-PE" sz="2000" b="1" u="none" strike="noStrike" dirty="0" smtClean="0">
                          <a:solidFill>
                            <a:srgbClr val="000000"/>
                          </a:solidFill>
                          <a:effectLst/>
                          <a:latin typeface="verdana"/>
                        </a:rPr>
                        <a:t>07/01/2019</a:t>
                      </a:r>
                      <a:endParaRPr lang="es-PE" sz="2000" b="1" u="none" strike="noStrike" dirty="0">
                        <a:solidFill>
                          <a:srgbClr val="000000"/>
                        </a:solidFill>
                        <a:effectLst/>
                        <a:latin typeface="verdana"/>
                      </a:endParaRPr>
                    </a:p>
                  </a:txBody>
                  <a:tcPr marL="17488" marR="17488" marT="17488" marB="17488" anchor="ctr">
                    <a:lnL>
                      <a:noFill/>
                    </a:lnL>
                    <a:lnR>
                      <a:noFill/>
                    </a:lnR>
                    <a:lnT>
                      <a:noFill/>
                    </a:lnT>
                    <a:lnB>
                      <a:noFill/>
                    </a:lnB>
                    <a:solidFill>
                      <a:srgbClr val="FFFFFF"/>
                    </a:solidFill>
                  </a:tcPr>
                </a:tc>
              </a:tr>
              <a:tr h="4174986">
                <a:tc>
                  <a:txBody>
                    <a:bodyPr/>
                    <a:lstStyle/>
                    <a:p>
                      <a:pPr algn="just"/>
                      <a:r>
                        <a:rPr lang="es-PE" sz="2000" b="1" u="none" strike="noStrike" dirty="0">
                          <a:solidFill>
                            <a:srgbClr val="000000"/>
                          </a:solidFill>
                          <a:effectLst/>
                          <a:latin typeface="verdana"/>
                        </a:rPr>
                        <a:t>Tema de Sumilla : </a:t>
                      </a:r>
                      <a:endParaRPr lang="es-PE" sz="2000" b="1" u="none" strike="noStrike" dirty="0" smtClean="0">
                        <a:solidFill>
                          <a:srgbClr val="000000"/>
                        </a:solidFill>
                        <a:effectLst/>
                        <a:latin typeface="verdana"/>
                      </a:endParaRPr>
                    </a:p>
                    <a:p>
                      <a:pPr algn="just"/>
                      <a:r>
                        <a:rPr lang="es-PE" sz="2000" b="1" u="none" strike="noStrike" dirty="0" smtClean="0">
                          <a:solidFill>
                            <a:srgbClr val="333333"/>
                          </a:solidFill>
                          <a:effectLst/>
                          <a:latin typeface="Corbel"/>
                        </a:rPr>
                        <a:t>VISACIÓN </a:t>
                      </a:r>
                      <a:r>
                        <a:rPr lang="es-PE" sz="2000" b="1" u="none" strike="noStrike" dirty="0">
                          <a:solidFill>
                            <a:srgbClr val="333333"/>
                          </a:solidFill>
                          <a:effectLst/>
                          <a:latin typeface="Corbel"/>
                        </a:rPr>
                        <a:t>DE PLANOS </a:t>
                      </a:r>
                      <a:endParaRPr lang="es-PE" sz="2000" b="1" u="none" strike="noStrike" dirty="0" smtClean="0">
                        <a:solidFill>
                          <a:srgbClr val="333333"/>
                        </a:solidFill>
                        <a:effectLst/>
                        <a:latin typeface="Corbel"/>
                      </a:endParaRPr>
                    </a:p>
                    <a:p>
                      <a:pPr algn="just"/>
                      <a:r>
                        <a:rPr lang="es-PE" sz="2000" b="1" u="none" strike="noStrike" dirty="0" smtClean="0">
                          <a:solidFill>
                            <a:srgbClr val="333333"/>
                          </a:solidFill>
                          <a:effectLst/>
                          <a:latin typeface="Corbel"/>
                        </a:rPr>
                        <a:t>La </a:t>
                      </a:r>
                      <a:r>
                        <a:rPr lang="es-PE" sz="2000" b="1" u="none" strike="noStrike" dirty="0" err="1">
                          <a:solidFill>
                            <a:srgbClr val="333333"/>
                          </a:solidFill>
                          <a:effectLst/>
                          <a:latin typeface="Corbel"/>
                        </a:rPr>
                        <a:t>visación</a:t>
                      </a:r>
                      <a:r>
                        <a:rPr lang="es-PE" sz="2000" b="1" u="none" strike="noStrike" dirty="0">
                          <a:solidFill>
                            <a:srgbClr val="333333"/>
                          </a:solidFill>
                          <a:effectLst/>
                          <a:latin typeface="Corbel"/>
                        </a:rPr>
                        <a:t> de planos por parte de la administración municipal tiene la calidad de acto administrativo, al constituir una valoración de la Administración acerca de su coincidencia con la realidad física. RECTIFICACIÓN DE ÁREA POR ERROR EN EL CÁLCULO Es procedente la rectificación de área por error de cálculo de predios urbanos en mérito a planos visados por la municipalidad </a:t>
                      </a:r>
                      <a:r>
                        <a:rPr lang="es-PE" sz="2000" b="1" u="sng" strike="noStrike" dirty="0">
                          <a:solidFill>
                            <a:srgbClr val="333333"/>
                          </a:solidFill>
                          <a:effectLst/>
                          <a:latin typeface="Corbel"/>
                        </a:rPr>
                        <a:t>complementando algún dato faltante</a:t>
                      </a:r>
                      <a:r>
                        <a:rPr lang="es-PE" sz="2000" b="1" u="none" strike="noStrike" dirty="0">
                          <a:solidFill>
                            <a:srgbClr val="333333"/>
                          </a:solidFill>
                          <a:effectLst/>
                          <a:latin typeface="Corbel"/>
                        </a:rPr>
                        <a:t> en el título archivado, </a:t>
                      </a:r>
                      <a:r>
                        <a:rPr lang="es-PE" sz="2000" b="1" u="sng" strike="noStrike" dirty="0">
                          <a:solidFill>
                            <a:srgbClr val="333333"/>
                          </a:solidFill>
                          <a:effectLst/>
                          <a:latin typeface="Corbel"/>
                        </a:rPr>
                        <a:t>siempre que la autoridad municipal se pronuncie acerca de la identidad y la ubicación con el predio inscrito</a:t>
                      </a:r>
                      <a:r>
                        <a:rPr lang="es-PE" sz="2000" b="1" u="none" strike="noStrike" dirty="0">
                          <a:solidFill>
                            <a:srgbClr val="333333"/>
                          </a:solidFill>
                          <a:effectLst/>
                          <a:latin typeface="Corbel"/>
                        </a:rPr>
                        <a:t>, debiendo existir total adecuación con el resto de las medidas inscritas</a:t>
                      </a:r>
                      <a:endParaRPr lang="es-PE" sz="2000" b="1" u="none" strike="noStrike" dirty="0">
                        <a:solidFill>
                          <a:srgbClr val="000000"/>
                        </a:solidFill>
                        <a:effectLst/>
                        <a:latin typeface="verdana"/>
                      </a:endParaRPr>
                    </a:p>
                  </a:txBody>
                  <a:tcPr marL="17488" marR="17488" marT="17488" marB="17488"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26011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REQUISITOS PARA SU ACCESO AL REGISTRO:</a:t>
            </a:r>
            <a:endParaRPr lang="es-PE" dirty="0"/>
          </a:p>
        </p:txBody>
      </p:sp>
      <p:sp>
        <p:nvSpPr>
          <p:cNvPr id="3" name="Marcador de contenido 2"/>
          <p:cNvSpPr>
            <a:spLocks noGrp="1"/>
          </p:cNvSpPr>
          <p:nvPr>
            <p:ph idx="1"/>
          </p:nvPr>
        </p:nvSpPr>
        <p:spPr>
          <a:xfrm>
            <a:off x="677333" y="2160589"/>
            <a:ext cx="9369343" cy="3880773"/>
          </a:xfrm>
        </p:spPr>
        <p:txBody>
          <a:bodyPr>
            <a:normAutofit/>
          </a:bodyPr>
          <a:lstStyle/>
          <a:p>
            <a:r>
              <a:rPr lang="es-PE" sz="2400" b="1" dirty="0"/>
              <a:t>Plano y memoria descriptiva visado por la </a:t>
            </a:r>
            <a:r>
              <a:rPr lang="es-PE" sz="2400" b="1" dirty="0" smtClean="0"/>
              <a:t>autoridad competente.</a:t>
            </a:r>
            <a:endParaRPr lang="es-PE" sz="2400" b="1" dirty="0"/>
          </a:p>
          <a:p>
            <a:endParaRPr lang="es-PE" sz="2400" dirty="0"/>
          </a:p>
        </p:txBody>
      </p:sp>
    </p:spTree>
    <p:extLst>
      <p:ext uri="{BB962C8B-B14F-4D97-AF65-F5344CB8AC3E}">
        <p14:creationId xmlns:p14="http://schemas.microsoft.com/office/powerpoint/2010/main" val="3959303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2015" y="530390"/>
            <a:ext cx="9419492" cy="5435558"/>
          </a:xfrm>
        </p:spPr>
        <p:txBody>
          <a:bodyPr>
            <a:normAutofit fontScale="92500" lnSpcReduction="10000"/>
          </a:bodyPr>
          <a:lstStyle/>
          <a:p>
            <a:pPr marL="0" indent="0">
              <a:buNone/>
            </a:pPr>
            <a:r>
              <a:rPr lang="es-PE" sz="4400" dirty="0" smtClean="0"/>
              <a:t>6) Rectificación de área unilateral.</a:t>
            </a:r>
          </a:p>
          <a:p>
            <a:pPr algn="just">
              <a:buFontTx/>
              <a:buChar char="-"/>
            </a:pPr>
            <a:r>
              <a:rPr lang="es-PE" sz="3600" dirty="0" smtClean="0"/>
              <a:t>Por Escritura Pública.</a:t>
            </a:r>
          </a:p>
          <a:p>
            <a:pPr algn="just">
              <a:buFontTx/>
              <a:buChar char="-"/>
            </a:pPr>
            <a:r>
              <a:rPr lang="es-PE" sz="3600" dirty="0" smtClean="0"/>
              <a:t>Plano visado por autoridad competente.</a:t>
            </a:r>
          </a:p>
          <a:p>
            <a:pPr algn="just">
              <a:buFontTx/>
              <a:buChar char="-"/>
            </a:pPr>
            <a:r>
              <a:rPr lang="es-PE" sz="3600" dirty="0" smtClean="0"/>
              <a:t>No procede cuando el predio esta sujeto a Cargas o Gravámenes. Salvo que se cuente con la autorización de los titulares de las cargas o gravámenes.</a:t>
            </a:r>
          </a:p>
          <a:p>
            <a:pPr algn="just">
              <a:buFontTx/>
              <a:buChar char="-"/>
            </a:pPr>
            <a:r>
              <a:rPr lang="es-PE" sz="3600" dirty="0" smtClean="0"/>
              <a:t>Informe debe: “</a:t>
            </a:r>
            <a:r>
              <a:rPr lang="es-MX" sz="3600" dirty="0" smtClean="0"/>
              <a:t>Determinar indubitablemente que </a:t>
            </a:r>
            <a:r>
              <a:rPr lang="es-MX" sz="3600" dirty="0"/>
              <a:t>el ámbito gráfico resultante se encuentre dentro del predio </a:t>
            </a:r>
            <a:r>
              <a:rPr lang="es-MX" sz="3600" dirty="0" smtClean="0"/>
              <a:t>inscrito, ”. </a:t>
            </a:r>
            <a:endParaRPr lang="es-MX" sz="3600" dirty="0"/>
          </a:p>
        </p:txBody>
      </p:sp>
    </p:spTree>
    <p:extLst>
      <p:ext uri="{BB962C8B-B14F-4D97-AF65-F5344CB8AC3E}">
        <p14:creationId xmlns:p14="http://schemas.microsoft.com/office/powerpoint/2010/main" val="3415307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60173"/>
            <a:ext cx="9595338" cy="5616790"/>
          </a:xfrm>
        </p:spPr>
        <p:txBody>
          <a:bodyPr>
            <a:normAutofit/>
          </a:bodyPr>
          <a:lstStyle/>
          <a:p>
            <a:pPr marL="0" indent="0">
              <a:buNone/>
            </a:pPr>
            <a:r>
              <a:rPr lang="es-MX" sz="5400" b="1" dirty="0"/>
              <a:t>Delimitación física de los predios</a:t>
            </a:r>
            <a:r>
              <a:rPr lang="es-MX" sz="5400" b="1" dirty="0" smtClean="0"/>
              <a:t>:</a:t>
            </a:r>
          </a:p>
          <a:p>
            <a:r>
              <a:rPr lang="es-PE" sz="5400" dirty="0" smtClean="0"/>
              <a:t>Límite Vertical: Hasta donde nos es útil.</a:t>
            </a:r>
          </a:p>
          <a:p>
            <a:r>
              <a:rPr lang="es-PE" sz="5400" dirty="0" smtClean="0"/>
              <a:t>Limite Horizontal: Hasta los linderos.</a:t>
            </a:r>
            <a:endParaRPr lang="es-MX" sz="5400" dirty="0"/>
          </a:p>
        </p:txBody>
      </p:sp>
    </p:spTree>
    <p:extLst>
      <p:ext uri="{BB962C8B-B14F-4D97-AF65-F5344CB8AC3E}">
        <p14:creationId xmlns:p14="http://schemas.microsoft.com/office/powerpoint/2010/main" val="13712778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73724" y="980728"/>
            <a:ext cx="8579296" cy="1584176"/>
          </a:xfrm>
        </p:spPr>
        <p:txBody>
          <a:bodyPr>
            <a:noAutofit/>
          </a:bodyPr>
          <a:lstStyle/>
          <a:p>
            <a:pPr algn="just"/>
            <a:r>
              <a:rPr lang="es-PE" sz="3200" b="1" dirty="0"/>
              <a:t>CXV PLENO Sesión ordinaria modalidad presencial realizada los días 12 y 13 de diciembre de 2013.</a:t>
            </a:r>
            <a:endParaRPr lang="es-PE" sz="4800" b="1" dirty="0"/>
          </a:p>
        </p:txBody>
      </p:sp>
      <p:sp>
        <p:nvSpPr>
          <p:cNvPr id="5" name="4 Rectángulo"/>
          <p:cNvSpPr/>
          <p:nvPr/>
        </p:nvSpPr>
        <p:spPr>
          <a:xfrm>
            <a:off x="928083" y="3014951"/>
            <a:ext cx="8790347" cy="3268618"/>
          </a:xfrm>
          <a:prstGeom prst="rect">
            <a:avLst/>
          </a:prstGeom>
        </p:spPr>
        <p:txBody>
          <a:bodyPr wrap="square">
            <a:spAutoFit/>
          </a:bodyPr>
          <a:lstStyle/>
          <a:p>
            <a:pPr algn="just"/>
            <a:r>
              <a:rPr lang="es-PE" sz="2000" dirty="0"/>
              <a:t>5. RECTIFICACIÓN DE ÁREA, MEDIDAS PERIMÉTRICAS Y LINDEROS </a:t>
            </a:r>
          </a:p>
          <a:p>
            <a:pPr algn="just"/>
            <a:r>
              <a:rPr lang="es-PE" sz="2000" i="1" dirty="0"/>
              <a:t>“Procede la rectificación de área, linderos y/o medidas perimétricas en mérito a escritura pública otorgada por el propietario acompañada de la documentación a que se refiere el artículo 20 del Reglamento de Inscripciones del Registro de Predios, </a:t>
            </a:r>
            <a:r>
              <a:rPr lang="es-PE" sz="2000" i="1" u="sng" dirty="0"/>
              <a:t>solo si el área de Catastro determina indubitablemente que el ámbito gráfico resultante se encuentra dentro del predio inscrito.</a:t>
            </a:r>
            <a:r>
              <a:rPr lang="es-PE" sz="2000" i="1" dirty="0"/>
              <a:t> Dicha rectificación </a:t>
            </a:r>
            <a:r>
              <a:rPr lang="es-PE" sz="2000" i="1" u="sng" dirty="0"/>
              <a:t>no procederá cuando se afecten derechos de acreedores inscritos </a:t>
            </a:r>
            <a:r>
              <a:rPr lang="es-PE" sz="2000" i="1" dirty="0"/>
              <a:t>o medidas cautelares, salvo que los afectados o el órgano jurisdiccional o administrativo autoricen la rectificación”. </a:t>
            </a:r>
          </a:p>
        </p:txBody>
      </p:sp>
      <p:sp>
        <p:nvSpPr>
          <p:cNvPr id="6" name="5 Rectángulo"/>
          <p:cNvSpPr/>
          <p:nvPr/>
        </p:nvSpPr>
        <p:spPr>
          <a:xfrm>
            <a:off x="1649760" y="611396"/>
            <a:ext cx="4572000" cy="369332"/>
          </a:xfrm>
          <a:prstGeom prst="rect">
            <a:avLst/>
          </a:prstGeom>
        </p:spPr>
        <p:txBody>
          <a:bodyPr>
            <a:spAutoFit/>
          </a:bodyPr>
          <a:lstStyle/>
          <a:p>
            <a:r>
              <a:rPr lang="es-PE" dirty="0"/>
              <a:t>ACUERDO PLENARIO.</a:t>
            </a:r>
          </a:p>
        </p:txBody>
      </p:sp>
    </p:spTree>
    <p:extLst>
      <p:ext uri="{BB962C8B-B14F-4D97-AF65-F5344CB8AC3E}">
        <p14:creationId xmlns:p14="http://schemas.microsoft.com/office/powerpoint/2010/main" val="4053667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803817" y="488324"/>
            <a:ext cx="8244408" cy="1200329"/>
          </a:xfrm>
          <a:prstGeom prst="rect">
            <a:avLst/>
          </a:prstGeom>
        </p:spPr>
        <p:txBody>
          <a:bodyPr wrap="square">
            <a:spAutoFit/>
          </a:bodyPr>
          <a:lstStyle/>
          <a:p>
            <a:pPr algn="just"/>
            <a:r>
              <a:rPr lang="es-ES" dirty="0" smtClean="0"/>
              <a:t>PRECEDENTE DE OBSERVANCIA OBLIGATORIA.</a:t>
            </a:r>
          </a:p>
          <a:p>
            <a:pPr algn="just"/>
            <a:endParaRPr lang="es-PE" dirty="0" smtClean="0"/>
          </a:p>
          <a:p>
            <a:pPr algn="just"/>
            <a:r>
              <a:rPr lang="es-PE" dirty="0" smtClean="0"/>
              <a:t>CLV </a:t>
            </a:r>
            <a:r>
              <a:rPr lang="es-PE" dirty="0"/>
              <a:t>PLENO Sesión ordinaria modalidad presencial realizada el día 26 de agosto de 2016. Publicado en el diario El Peruano el 07.10.2016.</a:t>
            </a:r>
          </a:p>
        </p:txBody>
      </p:sp>
      <p:sp>
        <p:nvSpPr>
          <p:cNvPr id="6" name="5 Rectángulo"/>
          <p:cNvSpPr/>
          <p:nvPr/>
        </p:nvSpPr>
        <p:spPr>
          <a:xfrm>
            <a:off x="710033" y="2241701"/>
            <a:ext cx="8949782" cy="378565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s-PE" sz="2000" dirty="0"/>
              <a:t>3. RECTIFICACIÓN UNILATERAL DE ÁREA, LINDEROS Y MEDIDAS PERIMÉTRICAS </a:t>
            </a:r>
            <a:endParaRPr lang="es-PE" sz="2000" i="1" dirty="0"/>
          </a:p>
          <a:p>
            <a:pPr algn="just"/>
            <a:r>
              <a:rPr lang="es-PE" sz="2000" i="1" dirty="0"/>
              <a:t>“Procede la rectificación de área, linderos y/o medidas perimétricas en mérito a escritura pública otorgada por el propietario acompañada de la documentación a que se refiere el artículo 20 del Reglamento de Inscripciones del Registro de Predios, </a:t>
            </a:r>
            <a:r>
              <a:rPr lang="es-PE" sz="2000" i="1" u="sng" dirty="0"/>
              <a:t>tanto si se rectifica a área mayor o menor, siempre que la oficina de catastro determine indubitablemente que el polígono resultante se ubica dentro del ámbito gráfico del predio inscrito</a:t>
            </a:r>
            <a:r>
              <a:rPr lang="es-PE" sz="2000" i="1" dirty="0"/>
              <a:t>. </a:t>
            </a:r>
            <a:r>
              <a:rPr lang="es-PE" sz="2000" i="1" u="sng" dirty="0"/>
              <a:t>Dicha rectificación no procederá</a:t>
            </a:r>
            <a:r>
              <a:rPr lang="es-PE" sz="2000" i="1" dirty="0"/>
              <a:t> cuando se afecte derechos de acreedores inscritos o medidas cautelares, salvo que los afectados o el órgano jurisdiccional o administrativo autoricen la rectificación.” </a:t>
            </a:r>
          </a:p>
          <a:p>
            <a:r>
              <a:rPr lang="es-PE" sz="2000" dirty="0"/>
              <a:t>Criterio sustentado en la Resolución n.º 1622-2016-SUNARP-TR-L del 16.08.2016.</a:t>
            </a:r>
          </a:p>
        </p:txBody>
      </p:sp>
    </p:spTree>
    <p:extLst>
      <p:ext uri="{BB962C8B-B14F-4D97-AF65-F5344CB8AC3E}">
        <p14:creationId xmlns:p14="http://schemas.microsoft.com/office/powerpoint/2010/main" val="30476216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177965611"/>
              </p:ext>
            </p:extLst>
          </p:nvPr>
        </p:nvGraphicFramePr>
        <p:xfrm>
          <a:off x="911352" y="483387"/>
          <a:ext cx="8912586" cy="5821127"/>
        </p:xfrm>
        <a:graphic>
          <a:graphicData uri="http://schemas.openxmlformats.org/drawingml/2006/table">
            <a:tbl>
              <a:tblPr/>
              <a:tblGrid>
                <a:gridCol w="8912586"/>
              </a:tblGrid>
              <a:tr h="616221">
                <a:tc>
                  <a:txBody>
                    <a:bodyPr/>
                    <a:lstStyle/>
                    <a:p>
                      <a:r>
                        <a:rPr lang="es-PE" sz="2000" b="1" u="none" strike="noStrike" dirty="0">
                          <a:solidFill>
                            <a:srgbClr val="000000"/>
                          </a:solidFill>
                          <a:effectLst/>
                          <a:latin typeface="Aharoni" panose="02010803020104030203" pitchFamily="2" charset="-79"/>
                          <a:cs typeface="Aharoni" panose="02010803020104030203" pitchFamily="2" charset="-79"/>
                        </a:rPr>
                        <a:t>Resolución : 302-2019-SUNARP-TR-L de </a:t>
                      </a:r>
                      <a:r>
                        <a:rPr lang="es-PE" sz="2000" b="1" u="none" strike="noStrike" dirty="0" smtClean="0">
                          <a:solidFill>
                            <a:srgbClr val="000000"/>
                          </a:solidFill>
                          <a:effectLst/>
                          <a:latin typeface="Aharoni" panose="02010803020104030203" pitchFamily="2" charset="-79"/>
                          <a:cs typeface="Aharoni" panose="02010803020104030203" pitchFamily="2" charset="-79"/>
                        </a:rPr>
                        <a:t>01/02/2019</a:t>
                      </a:r>
                      <a:endParaRPr lang="es-PE" sz="2000" b="1" u="none" strike="noStrike" dirty="0">
                        <a:solidFill>
                          <a:srgbClr val="000000"/>
                        </a:solidFill>
                        <a:effectLst/>
                        <a:latin typeface="Aharoni" panose="02010803020104030203" pitchFamily="2" charset="-79"/>
                        <a:cs typeface="Aharoni" panose="02010803020104030203" pitchFamily="2" charset="-79"/>
                      </a:endParaRPr>
                    </a:p>
                  </a:txBody>
                  <a:tcPr marL="11653" marR="11653" marT="11653" marB="11653" anchor="ctr">
                    <a:lnL>
                      <a:noFill/>
                    </a:lnL>
                    <a:lnR>
                      <a:noFill/>
                    </a:lnR>
                    <a:lnT>
                      <a:noFill/>
                    </a:lnT>
                    <a:lnB>
                      <a:noFill/>
                    </a:lnB>
                    <a:solidFill>
                      <a:srgbClr val="FFFFFF"/>
                    </a:solidFill>
                  </a:tcPr>
                </a:tc>
              </a:tr>
              <a:tr h="4937777">
                <a:tc>
                  <a:txBody>
                    <a:bodyPr/>
                    <a:lstStyle/>
                    <a:p>
                      <a:r>
                        <a:rPr lang="es-PE" sz="2000" b="1" u="none" strike="noStrike" dirty="0">
                          <a:solidFill>
                            <a:srgbClr val="000000"/>
                          </a:solidFill>
                          <a:effectLst/>
                          <a:latin typeface="Corbel" panose="020B0503020204020204" pitchFamily="34" charset="0"/>
                        </a:rPr>
                        <a:t>Tema de Sumilla </a:t>
                      </a:r>
                      <a:r>
                        <a:rPr lang="es-PE" sz="2000" b="1" u="none" strike="noStrike" dirty="0" smtClean="0">
                          <a:solidFill>
                            <a:srgbClr val="000000"/>
                          </a:solidFill>
                          <a:effectLst/>
                          <a:latin typeface="Corbel" panose="020B0503020204020204" pitchFamily="34" charset="0"/>
                        </a:rPr>
                        <a:t>:</a:t>
                      </a:r>
                    </a:p>
                    <a:p>
                      <a:pPr algn="just"/>
                      <a:r>
                        <a:rPr lang="es-PE" sz="2000" b="0" u="none" strike="noStrike" dirty="0" smtClean="0">
                          <a:solidFill>
                            <a:srgbClr val="333333"/>
                          </a:solidFill>
                          <a:effectLst/>
                          <a:latin typeface="Corbel" panose="020B0503020204020204" pitchFamily="34" charset="0"/>
                        </a:rPr>
                        <a:t>RECTIFICACIÓN </a:t>
                      </a:r>
                      <a:r>
                        <a:rPr lang="es-PE" sz="2000" b="0" u="none" strike="noStrike" dirty="0">
                          <a:solidFill>
                            <a:srgbClr val="333333"/>
                          </a:solidFill>
                          <a:effectLst/>
                          <a:latin typeface="Corbel" panose="020B0503020204020204" pitchFamily="34" charset="0"/>
                        </a:rPr>
                        <a:t>DE ÁREA, LINDEROS Y MEDIDAS PERIMÉTRICAS </a:t>
                      </a:r>
                      <a:endParaRPr lang="es-PE" sz="2000" b="0" u="none" strike="noStrike" dirty="0" smtClean="0">
                        <a:solidFill>
                          <a:srgbClr val="333333"/>
                        </a:solidFill>
                        <a:effectLst/>
                        <a:latin typeface="Corbel" panose="020B0503020204020204" pitchFamily="34" charset="0"/>
                      </a:endParaRPr>
                    </a:p>
                    <a:p>
                      <a:pPr algn="just"/>
                      <a:r>
                        <a:rPr lang="es-PE" sz="2000" b="0" u="none" strike="noStrike" dirty="0" smtClean="0">
                          <a:solidFill>
                            <a:srgbClr val="333333"/>
                          </a:solidFill>
                          <a:effectLst/>
                          <a:latin typeface="Corbel" panose="020B0503020204020204" pitchFamily="34" charset="0"/>
                        </a:rPr>
                        <a:t>¿</a:t>
                      </a:r>
                      <a:r>
                        <a:rPr lang="es-PE" sz="2000" b="0" u="none" strike="noStrike" dirty="0">
                          <a:solidFill>
                            <a:srgbClr val="333333"/>
                          </a:solidFill>
                          <a:effectLst/>
                          <a:latin typeface="Corbel" panose="020B0503020204020204" pitchFamily="34" charset="0"/>
                        </a:rPr>
                        <a:t>Si bien las municipalidades son entes generadores de catastro, </a:t>
                      </a:r>
                      <a:r>
                        <a:rPr lang="es-PE" sz="2000" b="0" u="sng" strike="noStrike" dirty="0">
                          <a:solidFill>
                            <a:srgbClr val="333333"/>
                          </a:solidFill>
                          <a:effectLst/>
                          <a:latin typeface="Corbel" panose="020B0503020204020204" pitchFamily="34" charset="0"/>
                        </a:rPr>
                        <a:t>no son competentes para que el administrado a través de una resolución municipal pretenda rectificar una partida registral en cuanto al área</a:t>
                      </a:r>
                      <a:r>
                        <a:rPr lang="es-PE" sz="2000" b="0" u="none" strike="noStrike" dirty="0">
                          <a:solidFill>
                            <a:srgbClr val="333333"/>
                          </a:solidFill>
                          <a:effectLst/>
                          <a:latin typeface="Corbel" panose="020B0503020204020204" pitchFamily="34" charset="0"/>
                        </a:rPr>
                        <a:t>, linderos y/o medidas perimétricas del predio debiendo, en todo caso, recurrir a alguno de los procedimientos previstos en el Código Procesal Civil, la Ley Nº 27333 y Nº 28294; y en caso de predios rurales en el D.S. Nº 032-2008-VIVIENDA o acogerse a los medios de rectificación recogidos en la jurisprudencia registral¿. RECTIFICACIÓN UNILATERAL DE ÁREA, LINDEROS Y/O MEDIDAS PERIMÉTRICAS ¿Procede la rectificación de área, linderos y/o medidas perimétricas en mérito a escritura pública otorgada por el propietario acompañada de la documentación a que se refiere el artículo 20 del Reglamento de Inscripciones del Registro de Predios, tanto si se rectifica a área mayor o menor, siempre que la Oficina de Catastro determine indubitablemente que el polígono resultante se ubica dentro del ámbito gráfico del predio inscrito. </a:t>
                      </a:r>
                      <a:r>
                        <a:rPr lang="es-PE" sz="2000" b="0" u="sng" strike="noStrike" dirty="0">
                          <a:solidFill>
                            <a:srgbClr val="333333"/>
                          </a:solidFill>
                          <a:effectLst/>
                          <a:latin typeface="Corbel" panose="020B0503020204020204" pitchFamily="34" charset="0"/>
                        </a:rPr>
                        <a:t>En caso que el Área de Catastro no pueda emitir informe técnico favorable, deberá seguirse alguno de los procedimientos previstos en las Leyes Nº 27333 o Nº 28294¿</a:t>
                      </a:r>
                      <a:r>
                        <a:rPr lang="es-PE" sz="2000" b="0" u="none" strike="noStrike" dirty="0">
                          <a:solidFill>
                            <a:srgbClr val="333333"/>
                          </a:solidFill>
                          <a:effectLst/>
                          <a:latin typeface="Corbel" panose="020B0503020204020204" pitchFamily="34" charset="0"/>
                        </a:rPr>
                        <a:t>.</a:t>
                      </a:r>
                      <a:endParaRPr lang="es-PE" sz="2000" b="0" u="none" strike="noStrike" dirty="0">
                        <a:solidFill>
                          <a:srgbClr val="000000"/>
                        </a:solidFill>
                        <a:effectLst/>
                        <a:latin typeface="Corbel" panose="020B0503020204020204" pitchFamily="34" charset="0"/>
                      </a:endParaRPr>
                    </a:p>
                  </a:txBody>
                  <a:tcPr marL="11653" marR="11653" marT="11653" marB="11653"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18757254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924075073"/>
              </p:ext>
            </p:extLst>
          </p:nvPr>
        </p:nvGraphicFramePr>
        <p:xfrm>
          <a:off x="911352" y="483387"/>
          <a:ext cx="8912586" cy="5707397"/>
        </p:xfrm>
        <a:graphic>
          <a:graphicData uri="http://schemas.openxmlformats.org/drawingml/2006/table">
            <a:tbl>
              <a:tblPr/>
              <a:tblGrid>
                <a:gridCol w="8912586"/>
              </a:tblGrid>
              <a:tr h="616221">
                <a:tc>
                  <a:txBody>
                    <a:bodyPr/>
                    <a:lstStyle/>
                    <a:p>
                      <a:r>
                        <a:rPr lang="es-ES" sz="2400" b="1" u="none" strike="noStrike" dirty="0">
                          <a:solidFill>
                            <a:srgbClr val="000000"/>
                          </a:solidFill>
                          <a:effectLst/>
                          <a:latin typeface="verdana" panose="020B0604030504040204" pitchFamily="34" charset="0"/>
                        </a:rPr>
                        <a:t>Resolución : 565-2020-SUNARP-TR-L de </a:t>
                      </a:r>
                      <a:r>
                        <a:rPr lang="es-ES" sz="2400" b="1" u="none" strike="noStrike" dirty="0" smtClean="0">
                          <a:solidFill>
                            <a:srgbClr val="000000"/>
                          </a:solidFill>
                          <a:effectLst/>
                          <a:latin typeface="verdana" panose="020B0604030504040204" pitchFamily="34" charset="0"/>
                        </a:rPr>
                        <a:t>18/02/2020</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4937777">
                <a:tc>
                  <a:txBody>
                    <a:bodyPr/>
                    <a:lstStyle/>
                    <a:p>
                      <a:r>
                        <a:rPr lang="es-ES" sz="2400" b="1" u="none" strike="noStrike" dirty="0">
                          <a:solidFill>
                            <a:srgbClr val="000000"/>
                          </a:solidFill>
                          <a:effectLst/>
                          <a:latin typeface="verdana" panose="020B0604030504040204" pitchFamily="34" charset="0"/>
                        </a:rPr>
                        <a:t>Tema de Sumilla : </a:t>
                      </a:r>
                      <a:r>
                        <a:rPr lang="es-ES" sz="2400" b="1" u="none" strike="noStrike" dirty="0">
                          <a:solidFill>
                            <a:srgbClr val="333333"/>
                          </a:solidFill>
                          <a:effectLst/>
                          <a:latin typeface="Corbel" panose="020B0503020204020204" pitchFamily="34" charset="0"/>
                        </a:rPr>
                        <a:t>RECTIFICACIÓN UNILATERAL ¿Procede la rectificación de área, linderos y/o medidas perimétricas en mérito a escritura pública otorgada por el propietario acompañada de la documentación a que se refiere el artículo 20 del Reglamento de Inscripciones del Registro de Predios, solo si la oficina de Catastro determina indubitablemente </a:t>
                      </a:r>
                      <a:r>
                        <a:rPr lang="es-ES" sz="2400" b="1" u="sng" strike="noStrike" dirty="0">
                          <a:solidFill>
                            <a:srgbClr val="333333"/>
                          </a:solidFill>
                          <a:effectLst/>
                          <a:latin typeface="Corbel" panose="020B0503020204020204" pitchFamily="34" charset="0"/>
                        </a:rPr>
                        <a:t>que el polígono resultante se ubica dentro del ámbito gráfico del predio </a:t>
                      </a:r>
                      <a:r>
                        <a:rPr lang="es-ES" sz="2400" b="1" u="sng" strike="noStrike" dirty="0" smtClean="0">
                          <a:solidFill>
                            <a:srgbClr val="333333"/>
                          </a:solidFill>
                          <a:effectLst/>
                          <a:latin typeface="Corbel" panose="020B0503020204020204" pitchFamily="34" charset="0"/>
                        </a:rPr>
                        <a:t>inscrito</a:t>
                      </a:r>
                      <a:r>
                        <a:rPr lang="es-ES" sz="2400" b="1" u="none" strike="noStrike" dirty="0" smtClean="0">
                          <a:solidFill>
                            <a:srgbClr val="333333"/>
                          </a:solidFill>
                          <a:effectLst/>
                          <a:latin typeface="Corbel" panose="020B0503020204020204" pitchFamily="34" charset="0"/>
                        </a:rPr>
                        <a:t>.</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7959097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extLst>
              <p:ext uri="{D42A27DB-BD31-4B8C-83A1-F6EECF244321}">
                <p14:modId xmlns:p14="http://schemas.microsoft.com/office/powerpoint/2010/main" val="3487019969"/>
              </p:ext>
            </p:extLst>
          </p:nvPr>
        </p:nvGraphicFramePr>
        <p:xfrm>
          <a:off x="761999" y="483387"/>
          <a:ext cx="9507415" cy="5553998"/>
        </p:xfrm>
        <a:graphic>
          <a:graphicData uri="http://schemas.openxmlformats.org/drawingml/2006/table">
            <a:tbl>
              <a:tblPr/>
              <a:tblGrid>
                <a:gridCol w="9507415"/>
              </a:tblGrid>
              <a:tr h="616221">
                <a:tc>
                  <a:txBody>
                    <a:bodyPr/>
                    <a:lstStyle/>
                    <a:p>
                      <a:r>
                        <a:rPr lang="es-ES" sz="2400" b="1" u="none" strike="noStrike" dirty="0">
                          <a:solidFill>
                            <a:srgbClr val="000000"/>
                          </a:solidFill>
                          <a:effectLst/>
                          <a:latin typeface="verdana" panose="020B0604030504040204" pitchFamily="34" charset="0"/>
                        </a:rPr>
                        <a:t>Resolución : 268-2020-SUNARP-TR-L de </a:t>
                      </a:r>
                      <a:r>
                        <a:rPr lang="es-ES" sz="2400" b="1" u="none" strike="noStrike" dirty="0" smtClean="0">
                          <a:solidFill>
                            <a:srgbClr val="000000"/>
                          </a:solidFill>
                          <a:effectLst/>
                          <a:latin typeface="verdana" panose="020B0604030504040204" pitchFamily="34" charset="0"/>
                        </a:rPr>
                        <a:t>24/01/2020</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4937777">
                <a:tc>
                  <a:txBody>
                    <a:bodyPr/>
                    <a:lstStyle/>
                    <a:p>
                      <a:r>
                        <a:rPr lang="es-ES" sz="2400" b="1" u="none" strike="noStrike" dirty="0">
                          <a:solidFill>
                            <a:srgbClr val="000000"/>
                          </a:solidFill>
                          <a:effectLst/>
                          <a:latin typeface="verdana" panose="020B0604030504040204" pitchFamily="34" charset="0"/>
                        </a:rPr>
                        <a:t>Tema de Sumilla : </a:t>
                      </a:r>
                      <a:r>
                        <a:rPr lang="es-ES" sz="2400" b="1" u="none" strike="noStrike" dirty="0">
                          <a:solidFill>
                            <a:srgbClr val="333333"/>
                          </a:solidFill>
                          <a:effectLst/>
                          <a:latin typeface="Corbel" panose="020B0503020204020204" pitchFamily="34" charset="0"/>
                        </a:rPr>
                        <a:t>RECTIFICACIÓN UNILATERAL Procede la rectificación de área, linderos y/o medidas perimétricas en mérito a escritura pública otorgada por el propietario acompañada de la documentación a que se refiere el artículo 20 del Reglamento de Inscripciones del Registro de Predios, tanto si se rectifica a área mayor o menor, siempre que la oficina de Catastro determine indubitablemente que el polígono resultante se ubica dentro del ámbito gráfico del predio inscrito. </a:t>
                      </a:r>
                      <a:r>
                        <a:rPr lang="es-ES" sz="2400" b="1" u="sng" strike="noStrike" dirty="0">
                          <a:solidFill>
                            <a:srgbClr val="333333"/>
                          </a:solidFill>
                          <a:effectLst/>
                          <a:latin typeface="Corbel" panose="020B0503020204020204" pitchFamily="34" charset="0"/>
                        </a:rPr>
                        <a:t>En caso que el Área de Catastro no pueda emitir informe técnico favorable, deberá seguirse alguno de los procedimientos previstos en las Leyes Nº 27333 o Nº 28294</a:t>
                      </a:r>
                      <a:r>
                        <a:rPr lang="es-ES" sz="2400" b="1" u="none" strike="noStrike" dirty="0">
                          <a:solidFill>
                            <a:srgbClr val="333333"/>
                          </a:solidFill>
                          <a:effectLst/>
                          <a:latin typeface="Corbel" panose="020B0503020204020204" pitchFamily="34" charset="0"/>
                        </a:rPr>
                        <a:t>.</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1667544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2051370196"/>
              </p:ext>
            </p:extLst>
          </p:nvPr>
        </p:nvGraphicFramePr>
        <p:xfrm>
          <a:off x="597878" y="890955"/>
          <a:ext cx="9530860" cy="4811708"/>
        </p:xfrm>
        <a:graphic>
          <a:graphicData uri="http://schemas.openxmlformats.org/drawingml/2006/table">
            <a:tbl>
              <a:tblPr/>
              <a:tblGrid>
                <a:gridCol w="9530860"/>
              </a:tblGrid>
              <a:tr h="580721">
                <a:tc>
                  <a:txBody>
                    <a:bodyPr/>
                    <a:lstStyle/>
                    <a:p>
                      <a:r>
                        <a:rPr lang="es-ES" sz="2400" b="1" u="none" strike="noStrike" dirty="0">
                          <a:solidFill>
                            <a:srgbClr val="000000"/>
                          </a:solidFill>
                          <a:effectLst/>
                          <a:latin typeface="verdana" panose="020B0604030504040204" pitchFamily="34" charset="0"/>
                        </a:rPr>
                        <a:t>Resolución : 3106-2019-SUNARP-TR-L de </a:t>
                      </a:r>
                      <a:r>
                        <a:rPr lang="es-ES" sz="2400" b="1" u="none" strike="noStrike" dirty="0" smtClean="0">
                          <a:solidFill>
                            <a:srgbClr val="000000"/>
                          </a:solidFill>
                          <a:effectLst/>
                          <a:latin typeface="verdana" panose="020B0604030504040204" pitchFamily="34" charset="0"/>
                        </a:rPr>
                        <a:t>29/11/2019</a:t>
                      </a:r>
                    </a:p>
                    <a:p>
                      <a:endParaRPr lang="es-ES" sz="2400" b="1" u="none" strike="noStrike" dirty="0">
                        <a:solidFill>
                          <a:srgbClr val="000000"/>
                        </a:solidFill>
                        <a:effectLst/>
                        <a:latin typeface="verdana" panose="020B0604030504040204" pitchFamily="34" charset="0"/>
                      </a:endParaRPr>
                    </a:p>
                  </a:txBody>
                  <a:tcPr marL="14207" marR="14207" marT="14207" marB="14207" anchor="ctr">
                    <a:lnL>
                      <a:noFill/>
                    </a:lnL>
                    <a:lnR>
                      <a:noFill/>
                    </a:lnR>
                    <a:lnT>
                      <a:noFill/>
                    </a:lnT>
                    <a:lnB>
                      <a:noFill/>
                    </a:lnB>
                    <a:solidFill>
                      <a:srgbClr val="FFFFFF"/>
                    </a:solidFill>
                  </a:tcPr>
                </a:tc>
              </a:tr>
              <a:tr h="2752768">
                <a:tc>
                  <a:txBody>
                    <a:bodyPr/>
                    <a:lstStyle/>
                    <a:p>
                      <a:r>
                        <a:rPr lang="es-ES" sz="2400" b="1" u="none" strike="noStrike" dirty="0">
                          <a:solidFill>
                            <a:srgbClr val="000000"/>
                          </a:solidFill>
                          <a:effectLst/>
                          <a:latin typeface="verdana" panose="020B0604030504040204" pitchFamily="34" charset="0"/>
                        </a:rPr>
                        <a:t>Tema de Sumilla : </a:t>
                      </a:r>
                      <a:r>
                        <a:rPr lang="es-ES" sz="2400" b="1" u="none" strike="noStrike" dirty="0">
                          <a:solidFill>
                            <a:srgbClr val="333333"/>
                          </a:solidFill>
                          <a:effectLst/>
                          <a:latin typeface="Corbel" panose="020B0503020204020204" pitchFamily="34" charset="0"/>
                        </a:rPr>
                        <a:t>RECTIFICACIÓN UNILATERAL DE ÁREA, LINDEROS Y/O MEDIDAS PERIMÉTRICAS Procede la rectificación de área, linderos y/o medidas perimétricas en mérito a escritura pública otorgada de manera unilateral por el propietario acompañada de la documentación a que se refiere el artículo 20 del Reglamento de Inscripciones del Registro de Predios, tanto si se rectifica a área mayor o menor, siempre que la Oficina de Catastro determine que el polígono resultante se ubica dentro del ámbito gráfico del predio inscrito. </a:t>
                      </a:r>
                      <a:r>
                        <a:rPr lang="es-ES" sz="2400" b="1" u="sng" strike="noStrike" dirty="0">
                          <a:solidFill>
                            <a:srgbClr val="333333"/>
                          </a:solidFill>
                          <a:effectLst/>
                          <a:latin typeface="Corbel" panose="020B0503020204020204" pitchFamily="34" charset="0"/>
                        </a:rPr>
                        <a:t>En el supuesto que no existan planos en los títulos archivados o estos carezcan de elementos técnicos suficientes, el Área de Catastro está facultado a evaluar y considerar la descripción literal.</a:t>
                      </a:r>
                      <a:endParaRPr lang="es-ES" sz="2400" b="1" u="sng" strike="noStrike" dirty="0">
                        <a:solidFill>
                          <a:srgbClr val="000000"/>
                        </a:solidFill>
                        <a:effectLst/>
                        <a:latin typeface="verdana" panose="020B0604030504040204" pitchFamily="34" charset="0"/>
                      </a:endParaRPr>
                    </a:p>
                  </a:txBody>
                  <a:tcPr marL="14207" marR="14207" marT="14207" marB="14207" anchor="ctr">
                    <a:lnL>
                      <a:noFill/>
                    </a:lnL>
                    <a:lnR>
                      <a:noFill/>
                    </a:lnR>
                    <a:lnT>
                      <a:noFill/>
                    </a:lnT>
                    <a:lnB>
                      <a:noFill/>
                    </a:lnB>
                    <a:solidFill>
                      <a:srgbClr val="FFFFFF"/>
                    </a:solidFill>
                  </a:tcPr>
                </a:tc>
              </a:tr>
            </a:tbl>
          </a:graphicData>
        </a:graphic>
      </p:graphicFrame>
      <p:pic>
        <p:nvPicPr>
          <p:cNvPr id="3073" name="Picture 1" descr="https://www.sunarp.gob.pe/busqueda/images/pd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7555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941961042"/>
              </p:ext>
            </p:extLst>
          </p:nvPr>
        </p:nvGraphicFramePr>
        <p:xfrm>
          <a:off x="597877" y="890955"/>
          <a:ext cx="9671537" cy="7621948"/>
        </p:xfrm>
        <a:graphic>
          <a:graphicData uri="http://schemas.openxmlformats.org/drawingml/2006/table">
            <a:tbl>
              <a:tblPr/>
              <a:tblGrid>
                <a:gridCol w="9671537"/>
              </a:tblGrid>
              <a:tr h="580721">
                <a:tc>
                  <a:txBody>
                    <a:bodyPr/>
                    <a:lstStyle/>
                    <a:p>
                      <a:r>
                        <a:rPr lang="es-ES" sz="2400" b="1" u="none" strike="noStrike" dirty="0">
                          <a:solidFill>
                            <a:srgbClr val="000000"/>
                          </a:solidFill>
                          <a:effectLst/>
                          <a:latin typeface="verdana" panose="020B0604030504040204" pitchFamily="34" charset="0"/>
                        </a:rPr>
                        <a:t>Resolución : 404-2019-SUNARP-TR-T de </a:t>
                      </a:r>
                      <a:r>
                        <a:rPr lang="es-ES" sz="2400" b="1" u="none" strike="noStrike" dirty="0" smtClean="0">
                          <a:solidFill>
                            <a:srgbClr val="000000"/>
                          </a:solidFill>
                          <a:effectLst/>
                          <a:latin typeface="verdana" panose="020B0604030504040204" pitchFamily="34" charset="0"/>
                        </a:rPr>
                        <a:t>19/06/2019</a:t>
                      </a:r>
                    </a:p>
                    <a:p>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580721">
                <a:tc>
                  <a:txBody>
                    <a:bodyPr/>
                    <a:lstStyle/>
                    <a:p>
                      <a:r>
                        <a:rPr lang="es-PE" sz="2400" b="1" u="none" strike="noStrike" dirty="0">
                          <a:solidFill>
                            <a:srgbClr val="000000"/>
                          </a:solidFill>
                          <a:effectLst/>
                          <a:latin typeface="verdana" panose="020B0604030504040204" pitchFamily="34" charset="0"/>
                        </a:rPr>
                        <a:t>Tema : </a:t>
                      </a:r>
                      <a:r>
                        <a:rPr lang="es-PE" sz="2400" b="1" u="none" strike="noStrike" dirty="0">
                          <a:solidFill>
                            <a:srgbClr val="333333"/>
                          </a:solidFill>
                          <a:effectLst/>
                          <a:latin typeface="Corbel" panose="020B0503020204020204" pitchFamily="34" charset="0"/>
                        </a:rPr>
                        <a:t>IMPROCEDENCIA DE RECTIFICACIÓN UNILATERAL DE ÁREA, LINDEROS Y/O MEDIDAS PERIMÉTRICAS</a:t>
                      </a:r>
                      <a:endParaRPr lang="es-PE"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580721">
                <a:tc>
                  <a:txBody>
                    <a:bodyPr/>
                    <a:lstStyle/>
                    <a:p>
                      <a:endParaRPr lang="es-ES" sz="2400" b="1" u="none" strike="noStrike" dirty="0" smtClean="0">
                        <a:solidFill>
                          <a:srgbClr val="000000"/>
                        </a:solidFill>
                        <a:effectLst/>
                        <a:latin typeface="verdana" panose="020B0604030504040204" pitchFamily="34" charset="0"/>
                      </a:endParaRPr>
                    </a:p>
                    <a:p>
                      <a:r>
                        <a:rPr lang="es-ES" sz="2400" b="1" u="none" strike="noStrike" dirty="0" smtClean="0">
                          <a:solidFill>
                            <a:srgbClr val="000000"/>
                          </a:solidFill>
                          <a:effectLst/>
                          <a:latin typeface="verdana" panose="020B0604030504040204" pitchFamily="34" charset="0"/>
                        </a:rPr>
                        <a:t>Tema </a:t>
                      </a:r>
                      <a:r>
                        <a:rPr lang="es-ES" sz="2400" b="1" u="none" strike="noStrike" dirty="0">
                          <a:solidFill>
                            <a:srgbClr val="000000"/>
                          </a:solidFill>
                          <a:effectLst/>
                          <a:latin typeface="verdana" panose="020B0604030504040204" pitchFamily="34" charset="0"/>
                        </a:rPr>
                        <a:t>de Sumilla : </a:t>
                      </a:r>
                      <a:r>
                        <a:rPr lang="es-ES" sz="2400" b="1" u="sng" strike="noStrike" dirty="0">
                          <a:solidFill>
                            <a:srgbClr val="333333"/>
                          </a:solidFill>
                          <a:effectLst/>
                          <a:latin typeface="Corbel" panose="020B0503020204020204" pitchFamily="34" charset="0"/>
                        </a:rPr>
                        <a:t>IMPROCEDENCIA </a:t>
                      </a:r>
                      <a:r>
                        <a:rPr lang="es-ES" sz="2400" b="1" u="none" strike="noStrike" dirty="0">
                          <a:solidFill>
                            <a:srgbClr val="333333"/>
                          </a:solidFill>
                          <a:effectLst/>
                          <a:latin typeface="Corbel" panose="020B0503020204020204" pitchFamily="34" charset="0"/>
                        </a:rPr>
                        <a:t>DE RECTIFICACIÓN UNILATERAL DE ÁREA, LINDEROS Y/O MEDIDAS PERIMÉTRICAS.- Es improcedente la rectificación unilateral de área, linderos y medidas perimétricas cuando el área de catastro no ha determinado indubitablemente que el ámbito gráfico resultante se encuentra dentro de predio inscrito, </a:t>
                      </a:r>
                      <a:r>
                        <a:rPr lang="es-ES" sz="2400" b="1" u="sng" strike="noStrike" dirty="0">
                          <a:solidFill>
                            <a:srgbClr val="333333"/>
                          </a:solidFill>
                          <a:effectLst/>
                          <a:latin typeface="Corbel" panose="020B0503020204020204" pitchFamily="34" charset="0"/>
                        </a:rPr>
                        <a:t>por inexistencia de información gráfica en los antecedentes registrales</a:t>
                      </a:r>
                      <a:r>
                        <a:rPr lang="es-ES" sz="2400" b="1" u="none" strike="noStrike" dirty="0">
                          <a:solidFill>
                            <a:srgbClr val="333333"/>
                          </a:solidFill>
                          <a:effectLst/>
                          <a:latin typeface="Corbel" panose="020B0503020204020204" pitchFamily="34" charset="0"/>
                        </a:rPr>
                        <a:t>, y no se ha acreditado la autorización del acreedor hipotecario del predio a la rectificación planteada.</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2752768">
                <a:tc>
                  <a:txBody>
                    <a:bodyPr/>
                    <a:lstStyle/>
                    <a:p>
                      <a:endParaRPr lang="es-PE" dirty="0"/>
                    </a:p>
                  </a:txBody>
                  <a:tcPr>
                    <a:lnL>
                      <a:noFill/>
                    </a:lnL>
                    <a:lnR>
                      <a:noFill/>
                    </a:lnR>
                    <a:lnT>
                      <a:noFill/>
                    </a:lnT>
                    <a:lnB>
                      <a:noFill/>
                    </a:lnB>
                    <a:solidFill>
                      <a:srgbClr val="FFFFFF"/>
                    </a:solidFill>
                  </a:tcPr>
                </a:tc>
              </a:tr>
            </a:tbl>
          </a:graphicData>
        </a:graphic>
      </p:graphicFrame>
      <p:pic>
        <p:nvPicPr>
          <p:cNvPr id="3073" name="Picture 1" descr="https://www.sunarp.gob.pe/busqueda/images/pd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1925" cy="180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1912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REQUISITOS PARA SU ACCESO AL REGISTRO:</a:t>
            </a:r>
            <a:endParaRPr lang="es-PE" dirty="0"/>
          </a:p>
        </p:txBody>
      </p:sp>
      <p:sp>
        <p:nvSpPr>
          <p:cNvPr id="3" name="Marcador de contenido 2"/>
          <p:cNvSpPr>
            <a:spLocks noGrp="1"/>
          </p:cNvSpPr>
          <p:nvPr>
            <p:ph idx="1"/>
          </p:nvPr>
        </p:nvSpPr>
        <p:spPr>
          <a:xfrm>
            <a:off x="677333" y="2160589"/>
            <a:ext cx="9474851" cy="3736119"/>
          </a:xfrm>
        </p:spPr>
        <p:txBody>
          <a:bodyPr>
            <a:normAutofit/>
          </a:bodyPr>
          <a:lstStyle/>
          <a:p>
            <a:r>
              <a:rPr lang="es-PE" sz="2400" b="1" dirty="0"/>
              <a:t>Escritura pública otorgada únicamente por el Titular </a:t>
            </a:r>
            <a:r>
              <a:rPr lang="es-PE" sz="2400" b="1" dirty="0" smtClean="0"/>
              <a:t>Registral;</a:t>
            </a:r>
          </a:p>
          <a:p>
            <a:r>
              <a:rPr lang="es-PE" sz="2400" b="1" dirty="0"/>
              <a:t>Plano y memoria descriptiva visado por </a:t>
            </a:r>
            <a:r>
              <a:rPr lang="es-PE" sz="2400" b="1" dirty="0" smtClean="0"/>
              <a:t>autoridad competente.</a:t>
            </a:r>
            <a:endParaRPr lang="es-PE" sz="2400" b="1" dirty="0"/>
          </a:p>
          <a:p>
            <a:endParaRPr lang="es-PE" sz="2400" b="1" dirty="0"/>
          </a:p>
          <a:p>
            <a:endParaRPr lang="es-PE" sz="2400" dirty="0"/>
          </a:p>
        </p:txBody>
      </p:sp>
    </p:spTree>
    <p:extLst>
      <p:ext uri="{BB962C8B-B14F-4D97-AF65-F5344CB8AC3E}">
        <p14:creationId xmlns:p14="http://schemas.microsoft.com/office/powerpoint/2010/main" val="19380475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64973"/>
            <a:ext cx="10515600" cy="5311990"/>
          </a:xfrm>
        </p:spPr>
        <p:txBody>
          <a:bodyPr>
            <a:normAutofit fontScale="92500"/>
          </a:bodyPr>
          <a:lstStyle/>
          <a:p>
            <a:pPr marL="0" indent="0">
              <a:buNone/>
            </a:pPr>
            <a:r>
              <a:rPr lang="es-PE" sz="3600" dirty="0" smtClean="0"/>
              <a:t>8) Rectificación de área por D.S. 032-2008-Vivienda.</a:t>
            </a:r>
          </a:p>
          <a:p>
            <a:pPr marL="0" indent="0">
              <a:buNone/>
            </a:pPr>
            <a:endParaRPr lang="es-PE" sz="3600" dirty="0" smtClean="0"/>
          </a:p>
          <a:p>
            <a:pPr>
              <a:buFontTx/>
              <a:buChar char="-"/>
            </a:pPr>
            <a:r>
              <a:rPr lang="es-PE" sz="4000" dirty="0" smtClean="0"/>
              <a:t>Sólo para predios Rústicos.</a:t>
            </a:r>
          </a:p>
          <a:p>
            <a:pPr>
              <a:buFontTx/>
              <a:buChar char="-"/>
            </a:pPr>
            <a:r>
              <a:rPr lang="es-PE" sz="4000" dirty="0" smtClean="0"/>
              <a:t>Procedimiento a cargo de la Dirección Regional de Agricultura del gobierno regional.</a:t>
            </a:r>
          </a:p>
          <a:p>
            <a:pPr>
              <a:buFontTx/>
              <a:buChar char="-"/>
            </a:pPr>
            <a:r>
              <a:rPr lang="es-PE" sz="4000" dirty="0" smtClean="0"/>
              <a:t>Requiere el Título otorgado por la autoridad competente (art.79 D.S. 032-2008-VIVIENDA.     </a:t>
            </a:r>
          </a:p>
          <a:p>
            <a:pPr marL="0" indent="0">
              <a:buNone/>
            </a:pPr>
            <a:endParaRPr lang="es-PE" dirty="0" smtClean="0"/>
          </a:p>
          <a:p>
            <a:endParaRPr lang="es-MX" dirty="0"/>
          </a:p>
        </p:txBody>
      </p:sp>
    </p:spTree>
    <p:extLst>
      <p:ext uri="{BB962C8B-B14F-4D97-AF65-F5344CB8AC3E}">
        <p14:creationId xmlns:p14="http://schemas.microsoft.com/office/powerpoint/2010/main" val="36160067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28056" y="557808"/>
            <a:ext cx="7380312" cy="1359024"/>
          </a:xfrm>
        </p:spPr>
        <p:txBody>
          <a:bodyPr>
            <a:normAutofit/>
          </a:bodyPr>
          <a:lstStyle/>
          <a:p>
            <a:r>
              <a:rPr lang="es-PE" sz="4000" dirty="0"/>
              <a:t>D. Legislativo 1089 y D.S. 032-2008- vivienda</a:t>
            </a:r>
            <a:endParaRPr lang="es-PE" sz="4000" b="1" dirty="0"/>
          </a:p>
        </p:txBody>
      </p:sp>
      <p:sp>
        <p:nvSpPr>
          <p:cNvPr id="9" name="8 Rectángulo"/>
          <p:cNvSpPr/>
          <p:nvPr/>
        </p:nvSpPr>
        <p:spPr>
          <a:xfrm>
            <a:off x="4355070" y="3108311"/>
            <a:ext cx="3168352"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sz="2000" dirty="0">
                <a:solidFill>
                  <a:schemeClr val="tx1"/>
                </a:solidFill>
              </a:rPr>
              <a:t>A cargo de los Gobiernos Regionales</a:t>
            </a:r>
          </a:p>
        </p:txBody>
      </p:sp>
      <p:sp>
        <p:nvSpPr>
          <p:cNvPr id="10" name="9 Rectángulo"/>
          <p:cNvSpPr/>
          <p:nvPr/>
        </p:nvSpPr>
        <p:spPr>
          <a:xfrm>
            <a:off x="6312024" y="4437112"/>
            <a:ext cx="3168352"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sz="2000" dirty="0">
              <a:solidFill>
                <a:schemeClr val="tx1"/>
              </a:solidFill>
            </a:endParaRPr>
          </a:p>
        </p:txBody>
      </p:sp>
      <p:sp>
        <p:nvSpPr>
          <p:cNvPr id="11" name="10 Flecha abajo"/>
          <p:cNvSpPr/>
          <p:nvPr/>
        </p:nvSpPr>
        <p:spPr>
          <a:xfrm>
            <a:off x="5627948" y="2276872"/>
            <a:ext cx="50405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3" name="2 Rectángulo"/>
          <p:cNvSpPr/>
          <p:nvPr/>
        </p:nvSpPr>
        <p:spPr>
          <a:xfrm>
            <a:off x="3575720" y="6084004"/>
            <a:ext cx="4572000" cy="369332"/>
          </a:xfrm>
          <a:prstGeom prst="rect">
            <a:avLst/>
          </a:prstGeom>
        </p:spPr>
        <p:txBody>
          <a:bodyPr>
            <a:spAutoFit/>
          </a:bodyPr>
          <a:lstStyle/>
          <a:p>
            <a:pPr algn="ctr"/>
            <a:r>
              <a:rPr lang="es-PE" dirty="0"/>
              <a:t>Predios Rurales</a:t>
            </a:r>
          </a:p>
        </p:txBody>
      </p:sp>
      <p:sp>
        <p:nvSpPr>
          <p:cNvPr id="13" name="12 Flecha abajo"/>
          <p:cNvSpPr/>
          <p:nvPr/>
        </p:nvSpPr>
        <p:spPr>
          <a:xfrm>
            <a:off x="5591944" y="5445224"/>
            <a:ext cx="50405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 name="5 Rectángulo"/>
          <p:cNvSpPr/>
          <p:nvPr/>
        </p:nvSpPr>
        <p:spPr>
          <a:xfrm>
            <a:off x="3575720" y="4582870"/>
            <a:ext cx="4572000" cy="646331"/>
          </a:xfrm>
          <a:prstGeom prst="rect">
            <a:avLst/>
          </a:prstGeom>
        </p:spPr>
        <p:txBody>
          <a:bodyPr>
            <a:spAutoFit/>
          </a:bodyPr>
          <a:lstStyle/>
          <a:p>
            <a:pPr algn="just"/>
            <a:r>
              <a:rPr lang="es-PE" dirty="0"/>
              <a:t>Art. 51 n de la Ley Orgánica de Gobiernos Regionales </a:t>
            </a:r>
          </a:p>
        </p:txBody>
      </p:sp>
    </p:spTree>
    <p:extLst>
      <p:ext uri="{BB962C8B-B14F-4D97-AF65-F5344CB8AC3E}">
        <p14:creationId xmlns:p14="http://schemas.microsoft.com/office/powerpoint/2010/main" val="3159866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86210" y="790499"/>
            <a:ext cx="10152836" cy="5608552"/>
          </a:xfrm>
        </p:spPr>
        <p:txBody>
          <a:bodyPr>
            <a:normAutofit/>
          </a:bodyPr>
          <a:lstStyle/>
          <a:p>
            <a:pPr marL="0" indent="0">
              <a:buNone/>
            </a:pPr>
            <a:r>
              <a:rPr lang="es-MX" sz="2400" b="1" dirty="0"/>
              <a:t>Elementos delimitadores de la finca:</a:t>
            </a:r>
          </a:p>
          <a:p>
            <a:pPr marL="449263" indent="-449263">
              <a:buNone/>
            </a:pPr>
            <a:endParaRPr lang="es-MX" sz="2400" dirty="0" smtClean="0"/>
          </a:p>
          <a:p>
            <a:pPr marL="449263" indent="-449263">
              <a:buNone/>
            </a:pPr>
            <a:r>
              <a:rPr lang="es-MX" sz="2400" dirty="0" smtClean="0"/>
              <a:t>1</a:t>
            </a:r>
            <a:r>
              <a:rPr lang="es-MX" sz="2400" dirty="0"/>
              <a:t>) El área.- Definido como la extensión superficial o ámbito físico de la finca el mismo que debe expresarse necesariamente en el sistema métrico decimal (Art. 19 Inc. C) del Reglamento de Inscripciones del Registro de Predios). </a:t>
            </a:r>
          </a:p>
          <a:p>
            <a:pPr marL="0" indent="0">
              <a:buNone/>
            </a:pPr>
            <a:r>
              <a:rPr lang="es-MX" sz="2400" dirty="0"/>
              <a:t>2) Los Linderos.-Son las líneas que delimitan una finca.</a:t>
            </a:r>
          </a:p>
          <a:p>
            <a:pPr marL="449263" indent="-449263">
              <a:buNone/>
            </a:pPr>
            <a:r>
              <a:rPr lang="es-MX" sz="2400" dirty="0"/>
              <a:t>3) Las medidas perimétricas.- Conocido también como perímetro. Es también considerado como un tercer elemento descriptivo, que no viene a ser sino la expresión numérica de los linderos</a:t>
            </a:r>
            <a:r>
              <a:rPr lang="es-MX" sz="2400" dirty="0" smtClean="0"/>
              <a:t>.</a:t>
            </a:r>
          </a:p>
          <a:p>
            <a:pPr marL="0" indent="0" algn="just">
              <a:buNone/>
            </a:pPr>
            <a:endParaRPr lang="es-MX" dirty="0"/>
          </a:p>
        </p:txBody>
      </p:sp>
    </p:spTree>
    <p:extLst>
      <p:ext uri="{BB962C8B-B14F-4D97-AF65-F5344CB8AC3E}">
        <p14:creationId xmlns:p14="http://schemas.microsoft.com/office/powerpoint/2010/main" val="10062288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
            <p:extLst>
              <p:ext uri="{D42A27DB-BD31-4B8C-83A1-F6EECF244321}">
                <p14:modId xmlns:p14="http://schemas.microsoft.com/office/powerpoint/2010/main" val="1240366670"/>
              </p:ext>
            </p:extLst>
          </p:nvPr>
        </p:nvGraphicFramePr>
        <p:xfrm>
          <a:off x="832440" y="661399"/>
          <a:ext cx="9612821" cy="5007785"/>
        </p:xfrm>
        <a:graphic>
          <a:graphicData uri="http://schemas.openxmlformats.org/drawingml/2006/table">
            <a:tbl>
              <a:tblPr/>
              <a:tblGrid>
                <a:gridCol w="9612821"/>
              </a:tblGrid>
              <a:tr h="580941">
                <a:tc>
                  <a:txBody>
                    <a:bodyPr/>
                    <a:lstStyle/>
                    <a:p>
                      <a:r>
                        <a:rPr lang="es-ES" sz="2400" b="1" u="none" strike="noStrike" dirty="0">
                          <a:solidFill>
                            <a:srgbClr val="000000"/>
                          </a:solidFill>
                          <a:effectLst/>
                          <a:latin typeface="verdana" panose="020B0604030504040204" pitchFamily="34" charset="0"/>
                        </a:rPr>
                        <a:t>Resolución : 129-2020-SUNARP-TR-T de </a:t>
                      </a:r>
                      <a:r>
                        <a:rPr lang="es-ES" sz="2400" b="1" u="none" strike="noStrike" dirty="0" smtClean="0">
                          <a:solidFill>
                            <a:srgbClr val="000000"/>
                          </a:solidFill>
                          <a:effectLst/>
                          <a:latin typeface="verdana" panose="020B0604030504040204" pitchFamily="34" charset="0"/>
                        </a:rPr>
                        <a:t>07/02/2020</a:t>
                      </a:r>
                      <a:endParaRPr lang="es-ES" sz="2400" b="1" u="none" strike="noStrike" dirty="0">
                        <a:solidFill>
                          <a:srgbClr val="000000"/>
                        </a:solidFill>
                        <a:effectLst/>
                        <a:latin typeface="verdana" panose="020B0604030504040204" pitchFamily="34" charset="0"/>
                      </a:endParaRPr>
                    </a:p>
                  </a:txBody>
                  <a:tcPr marL="18862" marR="18862" marT="18862" marB="18862" anchor="ctr">
                    <a:lnL>
                      <a:noFill/>
                    </a:lnL>
                    <a:lnR>
                      <a:noFill/>
                    </a:lnR>
                    <a:lnT>
                      <a:noFill/>
                    </a:lnT>
                    <a:lnB>
                      <a:noFill/>
                    </a:lnB>
                    <a:solidFill>
                      <a:srgbClr val="FFFFFF"/>
                    </a:solidFill>
                  </a:tcPr>
                </a:tc>
              </a:tr>
              <a:tr h="2753813">
                <a:tc>
                  <a:txBody>
                    <a:bodyPr/>
                    <a:lstStyle/>
                    <a:p>
                      <a:endParaRPr lang="es-ES" sz="2400" b="1" u="none" strike="noStrike" dirty="0" smtClean="0">
                        <a:solidFill>
                          <a:srgbClr val="000000"/>
                        </a:solidFill>
                        <a:effectLst/>
                        <a:latin typeface="verdana" panose="020B0604030504040204" pitchFamily="34" charset="0"/>
                      </a:endParaRPr>
                    </a:p>
                    <a:p>
                      <a:r>
                        <a:rPr lang="es-ES" sz="2400" b="1" u="none" strike="noStrike" dirty="0" smtClean="0">
                          <a:solidFill>
                            <a:srgbClr val="000000"/>
                          </a:solidFill>
                          <a:effectLst/>
                          <a:latin typeface="verdana" panose="020B0604030504040204" pitchFamily="34" charset="0"/>
                        </a:rPr>
                        <a:t>Tema </a:t>
                      </a:r>
                      <a:r>
                        <a:rPr lang="es-ES" sz="2400" b="1" u="none" strike="noStrike" dirty="0">
                          <a:solidFill>
                            <a:srgbClr val="000000"/>
                          </a:solidFill>
                          <a:effectLst/>
                          <a:latin typeface="verdana" panose="020B0604030504040204" pitchFamily="34" charset="0"/>
                        </a:rPr>
                        <a:t>de Sumilla : </a:t>
                      </a:r>
                      <a:r>
                        <a:rPr lang="es-ES" sz="2400" b="1" u="none" strike="noStrike" dirty="0">
                          <a:solidFill>
                            <a:srgbClr val="333333"/>
                          </a:solidFill>
                          <a:effectLst/>
                          <a:latin typeface="Corbel" panose="020B0503020204020204" pitchFamily="34" charset="0"/>
                        </a:rPr>
                        <a:t>RECTIFICACIÓN DE ÁREA, LINDEROS Y </a:t>
                      </a:r>
                      <a:endParaRPr lang="es-ES" sz="2400" b="1" u="none" strike="noStrike" dirty="0" smtClean="0">
                        <a:solidFill>
                          <a:srgbClr val="333333"/>
                        </a:solidFill>
                        <a:effectLst/>
                        <a:latin typeface="Corbel" panose="020B0503020204020204" pitchFamily="34" charset="0"/>
                      </a:endParaRPr>
                    </a:p>
                    <a:p>
                      <a:r>
                        <a:rPr lang="es-ES" sz="2400" b="1" u="none" strike="noStrike" dirty="0" smtClean="0">
                          <a:solidFill>
                            <a:srgbClr val="333333"/>
                          </a:solidFill>
                          <a:effectLst/>
                          <a:latin typeface="Corbel" panose="020B0503020204020204" pitchFamily="34" charset="0"/>
                        </a:rPr>
                        <a:t>MEDIDAS </a:t>
                      </a:r>
                      <a:r>
                        <a:rPr lang="es-ES" sz="2400" b="1" u="none" strike="noStrike" dirty="0">
                          <a:solidFill>
                            <a:srgbClr val="333333"/>
                          </a:solidFill>
                          <a:effectLst/>
                          <a:latin typeface="Corbel" panose="020B0503020204020204" pitchFamily="34" charset="0"/>
                        </a:rPr>
                        <a:t>PERIMÉTRICAS DE UN PREDIO RÚSTICO.-La información gráfica y técnica obtenida luego de terminado el procedimiento regulado en el Decreto Supremo N.° 032-2008-VIVIENDA </a:t>
                      </a:r>
                      <a:r>
                        <a:rPr lang="es-ES" sz="2400" b="1" u="sng" strike="noStrike" dirty="0">
                          <a:solidFill>
                            <a:srgbClr val="333333"/>
                          </a:solidFill>
                          <a:effectLst/>
                          <a:latin typeface="Corbel" panose="020B0503020204020204" pitchFamily="34" charset="0"/>
                        </a:rPr>
                        <a:t>prevalece sobre la información obrante en el Registro</a:t>
                      </a:r>
                      <a:r>
                        <a:rPr lang="es-ES" sz="2400" b="1" u="none" strike="noStrike" dirty="0">
                          <a:solidFill>
                            <a:srgbClr val="333333"/>
                          </a:solidFill>
                          <a:effectLst/>
                          <a:latin typeface="Corbel" panose="020B0503020204020204" pitchFamily="34" charset="0"/>
                        </a:rPr>
                        <a:t>, por lo que una eventual superposición advertida por el Área de Catastro de la </a:t>
                      </a:r>
                      <a:r>
                        <a:rPr lang="es-ES" sz="2400" b="1" u="none" strike="noStrike" dirty="0" err="1">
                          <a:solidFill>
                            <a:srgbClr val="333333"/>
                          </a:solidFill>
                          <a:effectLst/>
                          <a:latin typeface="Corbel" panose="020B0503020204020204" pitchFamily="34" charset="0"/>
                        </a:rPr>
                        <a:t>Sunarp</a:t>
                      </a:r>
                      <a:r>
                        <a:rPr lang="es-ES" sz="2400" b="1" u="none" strike="noStrike" dirty="0">
                          <a:solidFill>
                            <a:srgbClr val="333333"/>
                          </a:solidFill>
                          <a:effectLst/>
                          <a:latin typeface="Corbel" panose="020B0503020204020204" pitchFamily="34" charset="0"/>
                        </a:rPr>
                        <a:t> en el título de rectificación de área, linderos y medidas perimétricas de predios rurales otorgado por la entidad </a:t>
                      </a:r>
                      <a:r>
                        <a:rPr lang="es-ES" sz="2400" b="1" u="none" strike="noStrike" dirty="0" err="1">
                          <a:solidFill>
                            <a:srgbClr val="333333"/>
                          </a:solidFill>
                          <a:effectLst/>
                          <a:latin typeface="Corbel" panose="020B0503020204020204" pitchFamily="34" charset="0"/>
                        </a:rPr>
                        <a:t>formalizadora</a:t>
                      </a:r>
                      <a:r>
                        <a:rPr lang="es-ES" sz="2400" b="1" u="none" strike="noStrike" dirty="0">
                          <a:solidFill>
                            <a:srgbClr val="333333"/>
                          </a:solidFill>
                          <a:effectLst/>
                          <a:latin typeface="Corbel" panose="020B0503020204020204" pitchFamily="34" charset="0"/>
                        </a:rPr>
                        <a:t> (Gobierno Regional) no puede ser cuestionada por las instancias registrales, puesto que dicho procedimiento </a:t>
                      </a:r>
                      <a:r>
                        <a:rPr lang="es-ES" sz="2400" b="1" u="sng" strike="noStrike" dirty="0">
                          <a:solidFill>
                            <a:srgbClr val="333333"/>
                          </a:solidFill>
                          <a:effectLst/>
                          <a:latin typeface="Corbel" panose="020B0503020204020204" pitchFamily="34" charset="0"/>
                        </a:rPr>
                        <a:t>ya ha previsto mecanismos para asegurar el derecho de defensa </a:t>
                      </a:r>
                      <a:r>
                        <a:rPr lang="es-ES" sz="2400" b="1" u="none" strike="noStrike" dirty="0">
                          <a:solidFill>
                            <a:srgbClr val="333333"/>
                          </a:solidFill>
                          <a:effectLst/>
                          <a:latin typeface="Corbel" panose="020B0503020204020204" pitchFamily="34" charset="0"/>
                        </a:rPr>
                        <a:t>de los probables afectados con la rectificación solicitada.</a:t>
                      </a:r>
                      <a:endParaRPr lang="es-ES" sz="2400" b="1" u="none" strike="noStrike" dirty="0">
                        <a:solidFill>
                          <a:srgbClr val="000000"/>
                        </a:solidFill>
                        <a:effectLst/>
                        <a:latin typeface="verdana" panose="020B0604030504040204" pitchFamily="34" charset="0"/>
                      </a:endParaRPr>
                    </a:p>
                  </a:txBody>
                  <a:tcPr marL="18862" marR="18862" marT="18862" marB="18862"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7018424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
            <p:extLst>
              <p:ext uri="{D42A27DB-BD31-4B8C-83A1-F6EECF244321}">
                <p14:modId xmlns:p14="http://schemas.microsoft.com/office/powerpoint/2010/main" val="884717358"/>
              </p:ext>
            </p:extLst>
          </p:nvPr>
        </p:nvGraphicFramePr>
        <p:xfrm>
          <a:off x="797271" y="720015"/>
          <a:ext cx="9261128" cy="5046261"/>
        </p:xfrm>
        <a:graphic>
          <a:graphicData uri="http://schemas.openxmlformats.org/drawingml/2006/table">
            <a:tbl>
              <a:tblPr/>
              <a:tblGrid>
                <a:gridCol w="9261128"/>
              </a:tblGrid>
              <a:tr h="580941">
                <a:tc>
                  <a:txBody>
                    <a:bodyPr/>
                    <a:lstStyle/>
                    <a:p>
                      <a:r>
                        <a:rPr lang="es-ES" sz="2400" b="1" u="none" strike="noStrike" dirty="0">
                          <a:solidFill>
                            <a:srgbClr val="000000"/>
                          </a:solidFill>
                          <a:effectLst/>
                          <a:latin typeface="verdana" panose="020B0604030504040204" pitchFamily="34" charset="0"/>
                        </a:rPr>
                        <a:t>Resolución : 378-2020-SUNARP-TR-L de </a:t>
                      </a:r>
                      <a:r>
                        <a:rPr lang="es-ES" sz="2400" b="1" u="none" strike="noStrike" dirty="0" smtClean="0">
                          <a:solidFill>
                            <a:srgbClr val="000000"/>
                          </a:solidFill>
                          <a:effectLst/>
                          <a:latin typeface="verdana" panose="020B0604030504040204" pitchFamily="34" charset="0"/>
                        </a:rPr>
                        <a:t>05/02/2020</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580941">
                <a:tc>
                  <a:txBody>
                    <a:bodyPr/>
                    <a:lstStyle/>
                    <a:p>
                      <a:endParaRPr lang="es-ES" sz="2400" b="1" u="none" strike="noStrike" dirty="0" smtClean="0">
                        <a:solidFill>
                          <a:srgbClr val="000000"/>
                        </a:solidFill>
                        <a:effectLst/>
                        <a:latin typeface="verdana" panose="020B0604030504040204" pitchFamily="34" charset="0"/>
                      </a:endParaRPr>
                    </a:p>
                    <a:p>
                      <a:r>
                        <a:rPr lang="es-ES" sz="2400" b="1" u="none" strike="noStrike" dirty="0" smtClean="0">
                          <a:solidFill>
                            <a:srgbClr val="000000"/>
                          </a:solidFill>
                          <a:effectLst/>
                          <a:latin typeface="verdana" panose="020B0604030504040204" pitchFamily="34" charset="0"/>
                        </a:rPr>
                        <a:t>Tema </a:t>
                      </a:r>
                      <a:r>
                        <a:rPr lang="es-ES" sz="2400" b="1" u="none" strike="noStrike" dirty="0">
                          <a:solidFill>
                            <a:srgbClr val="000000"/>
                          </a:solidFill>
                          <a:effectLst/>
                          <a:latin typeface="verdana" panose="020B0604030504040204" pitchFamily="34" charset="0"/>
                        </a:rPr>
                        <a:t>: </a:t>
                      </a:r>
                      <a:r>
                        <a:rPr lang="es-ES" sz="2400" b="1" u="none" strike="noStrike" dirty="0">
                          <a:solidFill>
                            <a:srgbClr val="333333"/>
                          </a:solidFill>
                          <a:effectLst/>
                          <a:latin typeface="Corbel" panose="020B0503020204020204" pitchFamily="34" charset="0"/>
                        </a:rPr>
                        <a:t>PREDICTIBILIDAD EN LA CALIFICACIÓN EN SEGUNDA INSTANCIA RECTIFICACIÓN DE ÁREA Y MEDIDAS PERIMÉTRICAS</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2753813">
                <a:tc>
                  <a:txBody>
                    <a:bodyPr/>
                    <a:lstStyle/>
                    <a:p>
                      <a:r>
                        <a:rPr lang="es-ES" sz="2400" b="1" u="none" strike="noStrike" dirty="0">
                          <a:solidFill>
                            <a:srgbClr val="000000"/>
                          </a:solidFill>
                          <a:effectLst/>
                          <a:latin typeface="verdana" panose="020B0604030504040204" pitchFamily="34" charset="0"/>
                        </a:rPr>
                        <a:t>Tema de Sumilla : </a:t>
                      </a:r>
                      <a:r>
                        <a:rPr lang="es-ES" sz="2400" b="1" u="none" strike="noStrike" dirty="0">
                          <a:solidFill>
                            <a:srgbClr val="333333"/>
                          </a:solidFill>
                          <a:effectLst/>
                          <a:latin typeface="Corbel" panose="020B0503020204020204" pitchFamily="34" charset="0"/>
                        </a:rPr>
                        <a:t>PREDICTIBILIDAD EN LA CALIFICACIÓN EN SEGUNDA INSTANCIA </a:t>
                      </a:r>
                      <a:r>
                        <a:rPr lang="es-ES" sz="2400" b="1" u="none" strike="noStrike" dirty="0" smtClean="0">
                          <a:solidFill>
                            <a:srgbClr val="333333"/>
                          </a:solidFill>
                          <a:effectLst/>
                          <a:latin typeface="Corbel" panose="020B0503020204020204" pitchFamily="34" charset="0"/>
                        </a:rPr>
                        <a:t> …. </a:t>
                      </a:r>
                    </a:p>
                    <a:p>
                      <a:endParaRPr lang="es-ES" sz="2400" b="1" u="none" strike="noStrike" dirty="0" smtClean="0">
                        <a:solidFill>
                          <a:srgbClr val="333333"/>
                        </a:solidFill>
                        <a:effectLst/>
                        <a:latin typeface="Corbel" panose="020B0503020204020204" pitchFamily="34" charset="0"/>
                      </a:endParaRPr>
                    </a:p>
                    <a:p>
                      <a:r>
                        <a:rPr lang="es-ES" sz="2400" b="1" u="none" strike="noStrike" dirty="0" smtClean="0">
                          <a:solidFill>
                            <a:srgbClr val="333333"/>
                          </a:solidFill>
                          <a:effectLst/>
                          <a:latin typeface="Corbel" panose="020B0503020204020204" pitchFamily="34" charset="0"/>
                        </a:rPr>
                        <a:t>RECTIFICACIÓN </a:t>
                      </a:r>
                      <a:r>
                        <a:rPr lang="es-ES" sz="2400" b="1" u="none" strike="noStrike" dirty="0">
                          <a:solidFill>
                            <a:srgbClr val="333333"/>
                          </a:solidFill>
                          <a:effectLst/>
                          <a:latin typeface="Corbel" panose="020B0503020204020204" pitchFamily="34" charset="0"/>
                        </a:rPr>
                        <a:t>DE ÁREA Y MEDIDAS PERIMÉTRICAS No procede la inscripción de la rectificación de área y medidas perimétricas de un predio rústico bajo el procedimiento dispuesto por el </a:t>
                      </a:r>
                      <a:r>
                        <a:rPr lang="es-ES" sz="2400" b="1" u="sng" strike="noStrike" dirty="0">
                          <a:solidFill>
                            <a:srgbClr val="333333"/>
                          </a:solidFill>
                          <a:effectLst/>
                          <a:latin typeface="Corbel" panose="020B0503020204020204" pitchFamily="34" charset="0"/>
                        </a:rPr>
                        <a:t>artículo 73 del D.S. 032-2008-vivienda </a:t>
                      </a:r>
                      <a:r>
                        <a:rPr lang="es-ES" sz="2400" b="1" u="none" strike="noStrike" dirty="0">
                          <a:solidFill>
                            <a:srgbClr val="333333"/>
                          </a:solidFill>
                          <a:effectLst/>
                          <a:latin typeface="Corbel" panose="020B0503020204020204" pitchFamily="34" charset="0"/>
                        </a:rPr>
                        <a:t>sobre prevalencia catastral cuando el área </a:t>
                      </a:r>
                      <a:r>
                        <a:rPr lang="es-ES" sz="2400" b="1" u="sng" strike="noStrike" dirty="0">
                          <a:solidFill>
                            <a:srgbClr val="333333"/>
                          </a:solidFill>
                          <a:effectLst/>
                          <a:latin typeface="Corbel" panose="020B0503020204020204" pitchFamily="34" charset="0"/>
                        </a:rPr>
                        <a:t>exceda el rango permitido de tolerancia</a:t>
                      </a:r>
                      <a:r>
                        <a:rPr lang="es-ES" sz="2400" b="1" u="none" strike="noStrike" dirty="0">
                          <a:solidFill>
                            <a:srgbClr val="333333"/>
                          </a:solidFill>
                          <a:effectLst/>
                          <a:latin typeface="Corbel" panose="020B0503020204020204" pitchFamily="34" charset="0"/>
                        </a:rPr>
                        <a:t>. En ese supuesto es aplicación el procedimiento regulado por el artículo 79 del mismo reglamento.</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6851771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Marcador de contenido 1"/>
          <p:cNvGraphicFramePr>
            <a:graphicFrameLocks noGrp="1"/>
          </p:cNvGraphicFramePr>
          <p:nvPr>
            <p:ph idx="1"/>
            <p:extLst>
              <p:ext uri="{D42A27DB-BD31-4B8C-83A1-F6EECF244321}">
                <p14:modId xmlns:p14="http://schemas.microsoft.com/office/powerpoint/2010/main" val="162645337"/>
              </p:ext>
            </p:extLst>
          </p:nvPr>
        </p:nvGraphicFramePr>
        <p:xfrm>
          <a:off x="609600" y="720014"/>
          <a:ext cx="9601200" cy="5305647"/>
        </p:xfrm>
        <a:graphic>
          <a:graphicData uri="http://schemas.openxmlformats.org/drawingml/2006/table">
            <a:tbl>
              <a:tblPr/>
              <a:tblGrid>
                <a:gridCol w="9601200"/>
              </a:tblGrid>
              <a:tr h="924286">
                <a:tc>
                  <a:txBody>
                    <a:bodyPr/>
                    <a:lstStyle/>
                    <a:p>
                      <a:r>
                        <a:rPr lang="es-ES" sz="2400" b="1" u="none" strike="noStrike" dirty="0">
                          <a:solidFill>
                            <a:srgbClr val="000000"/>
                          </a:solidFill>
                          <a:effectLst/>
                          <a:latin typeface="verdana" panose="020B0604030504040204" pitchFamily="34" charset="0"/>
                        </a:rPr>
                        <a:t>Resolución : 1319-2019-SUNARP-TR-L de </a:t>
                      </a:r>
                      <a:r>
                        <a:rPr lang="es-ES" sz="2400" b="1" u="none" strike="noStrike" dirty="0" smtClean="0">
                          <a:solidFill>
                            <a:srgbClr val="000000"/>
                          </a:solidFill>
                          <a:effectLst/>
                          <a:latin typeface="verdana" panose="020B0604030504040204" pitchFamily="34" charset="0"/>
                        </a:rPr>
                        <a:t>23/05/2019</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4381361">
                <a:tc>
                  <a:txBody>
                    <a:bodyPr/>
                    <a:lstStyle/>
                    <a:p>
                      <a:r>
                        <a:rPr lang="es-ES" sz="2400" b="1" u="none" strike="noStrike" dirty="0">
                          <a:solidFill>
                            <a:srgbClr val="000000"/>
                          </a:solidFill>
                          <a:effectLst/>
                          <a:latin typeface="verdana" panose="020B0604030504040204" pitchFamily="34" charset="0"/>
                        </a:rPr>
                        <a:t>Tema de Sumilla : </a:t>
                      </a:r>
                      <a:r>
                        <a:rPr lang="es-ES" sz="2400" b="1" u="none" strike="noStrike" dirty="0">
                          <a:solidFill>
                            <a:srgbClr val="333333"/>
                          </a:solidFill>
                          <a:effectLst/>
                          <a:latin typeface="Corbel" panose="020B0503020204020204" pitchFamily="34" charset="0"/>
                        </a:rPr>
                        <a:t>RECTIFICACIÓN DE ÁREA, LINDEROS Y MEDIDAS PERIMÉTRICAS DE UN </a:t>
                      </a:r>
                      <a:r>
                        <a:rPr lang="es-ES" sz="2400" b="1" u="sng" strike="noStrike" dirty="0">
                          <a:solidFill>
                            <a:srgbClr val="333333"/>
                          </a:solidFill>
                          <a:effectLst/>
                          <a:latin typeface="Corbel" panose="020B0503020204020204" pitchFamily="34" charset="0"/>
                        </a:rPr>
                        <a:t>PREDIO RÚSTICO </a:t>
                      </a:r>
                      <a:r>
                        <a:rPr lang="es-ES" sz="2400" b="1" u="none" strike="noStrike" dirty="0">
                          <a:solidFill>
                            <a:srgbClr val="333333"/>
                          </a:solidFill>
                          <a:effectLst/>
                          <a:latin typeface="Corbel" panose="020B0503020204020204" pitchFamily="34" charset="0"/>
                        </a:rPr>
                        <a:t>La rectificación de área, linderos o medidas perimétricas de un predio rústico se efectuará conforme a los procedimientos previstos en la Ley Nº 28294 o, en el Reglamento del Decreto Legislativo Nº 1089, aprobado por Decreto Supremo Nº 032-2008-VIVIENDA, o en la vía judicial, según corresponda.</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2210295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81708" y="275492"/>
            <a:ext cx="10193215" cy="6417733"/>
          </a:xfrm>
        </p:spPr>
        <p:txBody>
          <a:bodyPr>
            <a:normAutofit fontScale="62500" lnSpcReduction="20000"/>
          </a:bodyPr>
          <a:lstStyle/>
          <a:p>
            <a:pPr marL="0" indent="0">
              <a:buNone/>
            </a:pPr>
            <a:r>
              <a:rPr lang="es-PE" sz="4600" dirty="0" smtClean="0"/>
              <a:t>9) Saneamiento Catastral Registral (</a:t>
            </a:r>
            <a:r>
              <a:rPr lang="es-MX" sz="4600" dirty="0" smtClean="0"/>
              <a:t>Ley 28294</a:t>
            </a:r>
            <a:r>
              <a:rPr lang="es-PE" sz="4600" dirty="0" smtClean="0"/>
              <a:t>).</a:t>
            </a:r>
          </a:p>
          <a:p>
            <a:r>
              <a:rPr lang="es-MX" sz="3500" dirty="0" smtClean="0"/>
              <a:t>Dicho </a:t>
            </a:r>
            <a:r>
              <a:rPr lang="es-MX" sz="3500" dirty="0"/>
              <a:t>saneamiento catastral y registral, según el artículo 60 de la Ley 28294, se aplica en los casos de predios inscritos en el Registro de Predios, ubicados en zonas catastradas o en zonas no catastradas, en éste último caso cuando se hayan acogido a la verificación </a:t>
            </a:r>
            <a:r>
              <a:rPr lang="es-MX" sz="3500" dirty="0" smtClean="0"/>
              <a:t>catastral.</a:t>
            </a:r>
          </a:p>
          <a:p>
            <a:r>
              <a:rPr lang="es-MX" sz="3500" dirty="0"/>
              <a:t>El artículo 24 regula la inscripción del CUC (Código Único Catastral) en el Registro, precisando en su segundo párrafo que en caso  de existir discrepancia la </a:t>
            </a:r>
            <a:r>
              <a:rPr lang="es-MX" sz="3500" dirty="0" err="1"/>
              <a:t>Sunarp</a:t>
            </a:r>
            <a:r>
              <a:rPr lang="es-MX" sz="3500" dirty="0"/>
              <a:t> iniciará el procedimiento de saneamiento catastral y registral.</a:t>
            </a:r>
          </a:p>
          <a:p>
            <a:r>
              <a:rPr lang="es-MX" sz="3500" dirty="0" smtClean="0"/>
              <a:t>El </a:t>
            </a:r>
            <a:r>
              <a:rPr lang="es-MX" sz="3500" dirty="0"/>
              <a:t>procedimiento está a cargo de la </a:t>
            </a:r>
            <a:r>
              <a:rPr lang="es-MX" sz="3500" dirty="0" err="1"/>
              <a:t>Sunarp</a:t>
            </a:r>
            <a:r>
              <a:rPr lang="es-MX" sz="3500" dirty="0"/>
              <a:t>, más precisamente del Registrador, quien podrá contar con el apoyo técnico de las Entidades Generadoras de Catastro (Municipalidades, COFORPI, Ministerio de Agricultura etc.).</a:t>
            </a:r>
          </a:p>
          <a:p>
            <a:r>
              <a:rPr lang="es-MX" sz="3500" dirty="0" smtClean="0"/>
              <a:t>El </a:t>
            </a:r>
            <a:r>
              <a:rPr lang="es-MX" sz="3500" dirty="0"/>
              <a:t>artículo 62 del Reglamento antes mencionado regula el procedimiento de saneamiento en el supuesto de discrepancia entre la información catastral y registral. Dicho procedimiento contempla la anotación preventiva en la partida registral del predio del área, linderos y medidas perimétricas consignadas en el plano presentado, así como la notificación a los titulares de los predios colindantes, la posibilidad de formular oposición y la inscripción definitiva.</a:t>
            </a:r>
          </a:p>
          <a:p>
            <a:pPr marL="0" indent="0">
              <a:buNone/>
            </a:pPr>
            <a:endParaRPr lang="es-PE" sz="3500" dirty="0" smtClean="0"/>
          </a:p>
          <a:p>
            <a:pPr marL="0" indent="0">
              <a:buNone/>
            </a:pPr>
            <a:endParaRPr lang="es-MX" dirty="0"/>
          </a:p>
        </p:txBody>
      </p:sp>
    </p:spTree>
    <p:extLst>
      <p:ext uri="{BB962C8B-B14F-4D97-AF65-F5344CB8AC3E}">
        <p14:creationId xmlns:p14="http://schemas.microsoft.com/office/powerpoint/2010/main" val="31259625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199" y="237067"/>
            <a:ext cx="9231923" cy="6197599"/>
          </a:xfrm>
        </p:spPr>
        <p:txBody>
          <a:bodyPr>
            <a:normAutofit/>
          </a:bodyPr>
          <a:lstStyle/>
          <a:p>
            <a:pPr marL="0" indent="0">
              <a:buNone/>
            </a:pPr>
            <a:r>
              <a:rPr lang="es-PE" sz="2000" b="1" dirty="0" smtClean="0"/>
              <a:t>C.U.C (Código </a:t>
            </a:r>
            <a:r>
              <a:rPr lang="es-PE" sz="2000" b="1" dirty="0" err="1" smtClean="0"/>
              <a:t>Unico</a:t>
            </a:r>
            <a:r>
              <a:rPr lang="es-PE" sz="2000" b="1" dirty="0" smtClean="0"/>
              <a:t> Catastral)</a:t>
            </a:r>
          </a:p>
          <a:p>
            <a:pPr>
              <a:buFontTx/>
              <a:buChar char="-"/>
            </a:pPr>
            <a:r>
              <a:rPr lang="es-PE" dirty="0" smtClean="0"/>
              <a:t>Es un identificador alfanumérico predial compuesto de 12 dígitos que vincula la información catastral con el Registro de Predios.</a:t>
            </a:r>
          </a:p>
          <a:p>
            <a:pPr>
              <a:buFontTx/>
              <a:buChar char="-"/>
            </a:pPr>
            <a:r>
              <a:rPr lang="es-PE" dirty="0" smtClean="0"/>
              <a:t>Es un único número e irrepetible.</a:t>
            </a:r>
          </a:p>
          <a:p>
            <a:pPr>
              <a:buFontTx/>
              <a:buChar char="-"/>
            </a:pPr>
            <a:r>
              <a:rPr lang="es-PE" dirty="0" smtClean="0"/>
              <a:t>Los primeros 8 dígitos corresponden al rango secuencial por distritos aprobados por directiva 01-2006/SNCP/CNC.</a:t>
            </a:r>
          </a:p>
          <a:p>
            <a:pPr>
              <a:buFontTx/>
              <a:buChar char="-"/>
            </a:pPr>
            <a:r>
              <a:rPr lang="es-PE" dirty="0" smtClean="0"/>
              <a:t>Los últimos 4 dígitos corresponden a la numeración secuencial y correlativa del 001 al 9999. Se asignan a las unidades inmobiliarias independientes y predios en propiedad horizontal sujetas a los régimen de la ley 27157.</a:t>
            </a:r>
          </a:p>
          <a:p>
            <a:pPr>
              <a:buFontTx/>
              <a:buChar char="-"/>
            </a:pPr>
            <a:r>
              <a:rPr lang="es-PE" sz="2000" b="1" dirty="0" smtClean="0"/>
              <a:t>C.R.C. (Código de Referencia Catastral)</a:t>
            </a:r>
          </a:p>
          <a:p>
            <a:pPr>
              <a:buFontTx/>
              <a:buChar char="-"/>
            </a:pPr>
            <a:r>
              <a:rPr lang="es-MX" dirty="0"/>
              <a:t>Es la identificación alfanumérica asignada al predio </a:t>
            </a:r>
            <a:r>
              <a:rPr lang="es-MX" dirty="0" smtClean="0"/>
              <a:t>catastrado y que </a:t>
            </a:r>
            <a:r>
              <a:rPr lang="es-MX" dirty="0"/>
              <a:t>vienen usando las Entidades Generadoras de catastro, el mismo que es independientemente al CUC. Su uso es temporal mientras dichas entidades relacionen a través del CUC su información a la BDC del </a:t>
            </a:r>
            <a:r>
              <a:rPr lang="es-MX" dirty="0" smtClean="0"/>
              <a:t>SNCP. (Art.4 numeral 2 de D.S.032-2008-VIVIENDA</a:t>
            </a:r>
          </a:p>
          <a:p>
            <a:pPr>
              <a:buFontTx/>
              <a:buChar char="-"/>
            </a:pPr>
            <a:r>
              <a:rPr lang="es-PE" dirty="0" smtClean="0"/>
              <a:t>Consta de 14 dígitos: 02 (zona geográfica); 06 (a la unidad orgánica constituido por el código de la serie cartográfica a escala 1:10000; y los últimos 06 dígitos (a la unidad catastral correlativa asignada a la Unidad territorial, ámbito, sector o proyecto).</a:t>
            </a:r>
            <a:endParaRPr lang="es-MX" dirty="0"/>
          </a:p>
          <a:p>
            <a:pPr>
              <a:buFontTx/>
              <a:buChar char="-"/>
            </a:pPr>
            <a:endParaRPr lang="es-MX" dirty="0"/>
          </a:p>
        </p:txBody>
      </p:sp>
    </p:spTree>
    <p:extLst>
      <p:ext uri="{BB962C8B-B14F-4D97-AF65-F5344CB8AC3E}">
        <p14:creationId xmlns:p14="http://schemas.microsoft.com/office/powerpoint/2010/main" val="184720393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31800"/>
            <a:ext cx="9278815" cy="6426200"/>
          </a:xfrm>
        </p:spPr>
        <p:txBody>
          <a:bodyPr>
            <a:normAutofit fontScale="85000" lnSpcReduction="20000"/>
          </a:bodyPr>
          <a:lstStyle/>
          <a:p>
            <a:pPr marL="0" indent="0">
              <a:buNone/>
            </a:pPr>
            <a:r>
              <a:rPr lang="es-PE" b="1" dirty="0"/>
              <a:t>Procedimiento: Directiva N° 02-2013- </a:t>
            </a:r>
            <a:r>
              <a:rPr lang="es-PE" b="1" dirty="0" smtClean="0"/>
              <a:t>SUNARP-SN – PARA RECTIFICACIÓN DE ÁREA, LINDEROS Y MEDIDAS PERIMÉTRICAS.</a:t>
            </a:r>
            <a:endParaRPr lang="es-PE" b="1" dirty="0"/>
          </a:p>
          <a:p>
            <a:pPr lvl="0" algn="just"/>
            <a:r>
              <a:rPr lang="es-MX" dirty="0"/>
              <a:t>Solo procede respecto de predios inscritos.</a:t>
            </a:r>
          </a:p>
          <a:p>
            <a:pPr lvl="0" algn="just"/>
            <a:r>
              <a:rPr lang="es-MX" dirty="0"/>
              <a:t> Se procede a la inscripción del CUC previo al informe favorable del área de catastro.</a:t>
            </a:r>
          </a:p>
          <a:p>
            <a:pPr lvl="0" algn="just"/>
            <a:r>
              <a:rPr lang="es-MX" dirty="0"/>
              <a:t>En caso de que la información catastral difiere de la información registral, se inicia al procedimiento de saneamiento catastral. </a:t>
            </a:r>
          </a:p>
          <a:p>
            <a:pPr lvl="0" algn="just"/>
            <a:r>
              <a:rPr lang="es-MX" dirty="0"/>
              <a:t>Se procede con la anotación preventiva del procedimiento dentro del proceso de inscripción del CUC. (Obligatorio)</a:t>
            </a:r>
          </a:p>
          <a:p>
            <a:pPr lvl="0" algn="just"/>
            <a:r>
              <a:rPr lang="es-MX" dirty="0"/>
              <a:t>Se anota por 80 días hábiles contados desde su extensión.</a:t>
            </a:r>
          </a:p>
          <a:p>
            <a:pPr lvl="0" algn="just"/>
            <a:r>
              <a:rPr lang="es-MX" dirty="0"/>
              <a:t>El asiento de anotación preventiva se debe hacer conforme al modelo aprobado para este fin (Anexo 1 de la Directiva 02-2013-SUNARP/SN.</a:t>
            </a:r>
          </a:p>
          <a:p>
            <a:pPr lvl="0" algn="just"/>
            <a:r>
              <a:rPr lang="es-MX" dirty="0"/>
              <a:t>De existir superposiciones ésta constarán en el asiento de anotación preventiva.</a:t>
            </a:r>
          </a:p>
          <a:p>
            <a:pPr lvl="0" algn="just"/>
            <a:r>
              <a:rPr lang="es-MX" dirty="0"/>
              <a:t>Está sujeto a pago de derechos por anotación preventiva y por notificaciones a los titulares de los predios colindantes.</a:t>
            </a:r>
          </a:p>
          <a:p>
            <a:pPr lvl="0" algn="just"/>
            <a:r>
              <a:rPr lang="es-MX" dirty="0"/>
              <a:t>Efectuada la anotación preventiva dentro de los dos días hábiles siguientes el Registrador eleva un informe al Jefe de la Unidad Registral para que efectúe las notificaciones a los titulares de los predios colindantes, conforme al procedimiento establecido en la </a:t>
            </a:r>
            <a:r>
              <a:rPr lang="es-MX" dirty="0" smtClean="0"/>
              <a:t>directiva (Numeral 5.5).</a:t>
            </a:r>
            <a:endParaRPr lang="es-MX" dirty="0"/>
          </a:p>
          <a:p>
            <a:pPr lvl="0" algn="just"/>
            <a:r>
              <a:rPr lang="es-MX" dirty="0"/>
              <a:t>Cumplidas las notificaciones el Jefe de la Unidad Registral remite las notificaciones al Registrador para que las incorpore al título archivado que dio mérito a la anotación preventiva.</a:t>
            </a:r>
          </a:p>
          <a:p>
            <a:pPr lvl="0" algn="just"/>
            <a:r>
              <a:rPr lang="es-MX" dirty="0"/>
              <a:t>Es Oponible: Resuelve la procedencia o no en primera instancia la Unidad registral, y segunda instancia el Tribunal Registral.</a:t>
            </a:r>
          </a:p>
          <a:p>
            <a:pPr lvl="0" algn="just"/>
            <a:r>
              <a:rPr lang="es-MX" dirty="0"/>
              <a:t>Se procede con la inscripción definitiva. El Registrador, previa verificación del transcurso de plazo de 30 días calendarios, contados desde la última publicación, sin haberse formulado oposición o, habiéndose formulado ésta haya sido desestimada en última instancia administrativa.</a:t>
            </a:r>
          </a:p>
          <a:p>
            <a:pPr algn="just"/>
            <a:r>
              <a:rPr lang="es-MX" dirty="0"/>
              <a:t>(-…)</a:t>
            </a:r>
          </a:p>
          <a:p>
            <a:endParaRPr lang="es-MX" dirty="0"/>
          </a:p>
        </p:txBody>
      </p:sp>
    </p:spTree>
    <p:extLst>
      <p:ext uri="{BB962C8B-B14F-4D97-AF65-F5344CB8AC3E}">
        <p14:creationId xmlns:p14="http://schemas.microsoft.com/office/powerpoint/2010/main" val="32851909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316741313"/>
              </p:ext>
            </p:extLst>
          </p:nvPr>
        </p:nvGraphicFramePr>
        <p:xfrm>
          <a:off x="656492" y="548678"/>
          <a:ext cx="9543964" cy="5441814"/>
        </p:xfrm>
        <a:graphic>
          <a:graphicData uri="http://schemas.openxmlformats.org/drawingml/2006/table">
            <a:tbl>
              <a:tblPr/>
              <a:tblGrid>
                <a:gridCol w="9543964"/>
              </a:tblGrid>
              <a:tr h="799100">
                <a:tc>
                  <a:txBody>
                    <a:bodyPr/>
                    <a:lstStyle/>
                    <a:p>
                      <a:r>
                        <a:rPr lang="es-PE" b="1" u="none" strike="noStrike" dirty="0">
                          <a:solidFill>
                            <a:srgbClr val="000000"/>
                          </a:solidFill>
                          <a:effectLst/>
                          <a:latin typeface="verdana"/>
                        </a:rPr>
                        <a:t>Resolución : 1871-2017-SUNARP-TR-L de </a:t>
                      </a:r>
                      <a:r>
                        <a:rPr lang="es-PE" b="1" u="none" strike="noStrike" dirty="0" smtClean="0">
                          <a:solidFill>
                            <a:srgbClr val="000000"/>
                          </a:solidFill>
                          <a:effectLst/>
                          <a:latin typeface="verdana"/>
                        </a:rPr>
                        <a:t>24/08/2017</a:t>
                      </a:r>
                      <a:endParaRPr lang="es-PE" b="1" u="none" strike="noStrike" dirty="0">
                        <a:solidFill>
                          <a:srgbClr val="000000"/>
                        </a:solidFill>
                        <a:effectLst/>
                        <a:latin typeface="verdana"/>
                      </a:endParaRPr>
                    </a:p>
                  </a:txBody>
                  <a:tcPr marL="19050" marR="19050" marT="19050" marB="19050" anchor="ctr">
                    <a:lnL>
                      <a:noFill/>
                    </a:lnL>
                    <a:lnR>
                      <a:noFill/>
                    </a:lnR>
                    <a:lnT>
                      <a:noFill/>
                    </a:lnT>
                    <a:lnB>
                      <a:noFill/>
                    </a:lnB>
                    <a:solidFill>
                      <a:srgbClr val="FFFFFF"/>
                    </a:solidFill>
                  </a:tcPr>
                </a:tc>
              </a:tr>
              <a:tr h="4642714">
                <a:tc>
                  <a:txBody>
                    <a:bodyPr/>
                    <a:lstStyle/>
                    <a:p>
                      <a:pPr algn="just"/>
                      <a:r>
                        <a:rPr lang="es-PE" b="1" u="none" strike="noStrike" dirty="0">
                          <a:solidFill>
                            <a:srgbClr val="000000"/>
                          </a:solidFill>
                          <a:effectLst/>
                          <a:latin typeface="verdana"/>
                        </a:rPr>
                        <a:t>Tema de Sumilla : </a:t>
                      </a:r>
                      <a:endParaRPr lang="es-PE" b="1" u="none" strike="noStrike" dirty="0" smtClean="0">
                        <a:solidFill>
                          <a:srgbClr val="000000"/>
                        </a:solidFill>
                        <a:effectLst/>
                        <a:latin typeface="verdana"/>
                      </a:endParaRPr>
                    </a:p>
                    <a:p>
                      <a:pPr algn="just"/>
                      <a:r>
                        <a:rPr lang="es-PE" b="1" u="none" strike="noStrike" dirty="0" smtClean="0">
                          <a:solidFill>
                            <a:srgbClr val="333333"/>
                          </a:solidFill>
                          <a:effectLst/>
                          <a:latin typeface="Corbel"/>
                        </a:rPr>
                        <a:t>SANEAMIENTO </a:t>
                      </a:r>
                      <a:r>
                        <a:rPr lang="es-PE" b="1" u="none" strike="noStrike" dirty="0">
                          <a:solidFill>
                            <a:srgbClr val="333333"/>
                          </a:solidFill>
                          <a:effectLst/>
                          <a:latin typeface="Corbel"/>
                        </a:rPr>
                        <a:t>CATASTRAL Y REGISTRAL </a:t>
                      </a:r>
                      <a:endParaRPr lang="es-PE" b="1" u="none" strike="noStrike" dirty="0" smtClean="0">
                        <a:solidFill>
                          <a:srgbClr val="333333"/>
                        </a:solidFill>
                        <a:effectLst/>
                        <a:latin typeface="Corbel"/>
                      </a:endParaRPr>
                    </a:p>
                    <a:p>
                      <a:pPr algn="just"/>
                      <a:r>
                        <a:rPr lang="es-PE" sz="2000" b="0" u="none" strike="noStrike" dirty="0" smtClean="0">
                          <a:solidFill>
                            <a:srgbClr val="333333"/>
                          </a:solidFill>
                          <a:effectLst/>
                          <a:latin typeface="Corbel"/>
                        </a:rPr>
                        <a:t>"</a:t>
                      </a:r>
                      <a:r>
                        <a:rPr lang="es-PE" sz="2000" b="0" u="none" strike="noStrike" dirty="0">
                          <a:solidFill>
                            <a:srgbClr val="333333"/>
                          </a:solidFill>
                          <a:effectLst/>
                          <a:latin typeface="Corbel"/>
                        </a:rPr>
                        <a:t>Procede inscribir la </a:t>
                      </a:r>
                      <a:r>
                        <a:rPr lang="es-PE" sz="2000" b="0" u="none" strike="noStrike" dirty="0" smtClean="0">
                          <a:solidFill>
                            <a:srgbClr val="333333"/>
                          </a:solidFill>
                          <a:effectLst/>
                          <a:latin typeface="Corbel"/>
                        </a:rPr>
                        <a:t>conversión </a:t>
                      </a:r>
                      <a:r>
                        <a:rPr lang="es-PE" sz="2000" b="0" u="none" strike="noStrike" dirty="0">
                          <a:solidFill>
                            <a:srgbClr val="333333"/>
                          </a:solidFill>
                          <a:effectLst/>
                          <a:latin typeface="Corbel"/>
                        </a:rPr>
                        <a:t>a definitiva de la </a:t>
                      </a:r>
                      <a:r>
                        <a:rPr lang="es-PE" sz="2000" b="0" u="none" strike="noStrike" dirty="0" smtClean="0">
                          <a:solidFill>
                            <a:srgbClr val="333333"/>
                          </a:solidFill>
                          <a:effectLst/>
                          <a:latin typeface="Corbel"/>
                        </a:rPr>
                        <a:t>anotación </a:t>
                      </a:r>
                      <a:r>
                        <a:rPr lang="es-PE" sz="2000" b="0" u="none" strike="noStrike" dirty="0">
                          <a:solidFill>
                            <a:srgbClr val="333333"/>
                          </a:solidFill>
                          <a:effectLst/>
                          <a:latin typeface="Corbel"/>
                        </a:rPr>
                        <a:t>preventiva de </a:t>
                      </a:r>
                      <a:r>
                        <a:rPr lang="es-PE" sz="2000" b="0" u="none" strike="noStrike" dirty="0" smtClean="0">
                          <a:solidFill>
                            <a:srgbClr val="333333"/>
                          </a:solidFill>
                          <a:effectLst/>
                          <a:latin typeface="Corbel"/>
                        </a:rPr>
                        <a:t>rectificación </a:t>
                      </a:r>
                      <a:r>
                        <a:rPr lang="es-PE" sz="2000" b="0" u="none" strike="noStrike" dirty="0">
                          <a:solidFill>
                            <a:srgbClr val="333333"/>
                          </a:solidFill>
                          <a:effectLst/>
                          <a:latin typeface="Corbel"/>
                        </a:rPr>
                        <a:t>de </a:t>
                      </a:r>
                      <a:r>
                        <a:rPr lang="es-PE" sz="2000" b="0" u="none" strike="noStrike" dirty="0" smtClean="0">
                          <a:solidFill>
                            <a:srgbClr val="333333"/>
                          </a:solidFill>
                          <a:effectLst/>
                          <a:latin typeface="Corbel"/>
                        </a:rPr>
                        <a:t>área, </a:t>
                      </a:r>
                      <a:r>
                        <a:rPr lang="es-PE" sz="2000" b="0" u="none" strike="noStrike" dirty="0">
                          <a:solidFill>
                            <a:srgbClr val="333333"/>
                          </a:solidFill>
                          <a:effectLst/>
                          <a:latin typeface="Corbel"/>
                        </a:rPr>
                        <a:t>linderos y medidas </a:t>
                      </a:r>
                      <a:r>
                        <a:rPr lang="es-PE" sz="2000" b="0" u="none" strike="noStrike" dirty="0" smtClean="0">
                          <a:solidFill>
                            <a:srgbClr val="333333"/>
                          </a:solidFill>
                          <a:effectLst/>
                          <a:latin typeface="Corbel"/>
                        </a:rPr>
                        <a:t>perimétricas, vía </a:t>
                      </a:r>
                      <a:r>
                        <a:rPr lang="es-PE" sz="2000" b="0" u="none" strike="noStrike" dirty="0">
                          <a:solidFill>
                            <a:srgbClr val="333333"/>
                          </a:solidFill>
                          <a:effectLst/>
                          <a:latin typeface="Corbel"/>
                        </a:rPr>
                        <a:t>saneamiento catastral y registral, en virtud de la Ley Nª28294 y normas reglamentarias, aun cuando el </a:t>
                      </a:r>
                      <a:r>
                        <a:rPr lang="es-PE" sz="2000" b="0" u="none" strike="noStrike" dirty="0" smtClean="0">
                          <a:solidFill>
                            <a:srgbClr val="333333"/>
                          </a:solidFill>
                          <a:effectLst/>
                          <a:latin typeface="Corbel"/>
                        </a:rPr>
                        <a:t>título </a:t>
                      </a:r>
                      <a:r>
                        <a:rPr lang="es-PE" sz="2000" b="0" u="none" strike="noStrike" dirty="0">
                          <a:solidFill>
                            <a:srgbClr val="333333"/>
                          </a:solidFill>
                          <a:effectLst/>
                          <a:latin typeface="Corbel"/>
                        </a:rPr>
                        <a:t>conteniendo la solicitud de dicha </a:t>
                      </a:r>
                      <a:r>
                        <a:rPr lang="es-PE" sz="2000" b="0" u="none" strike="noStrike" dirty="0" smtClean="0">
                          <a:solidFill>
                            <a:srgbClr val="333333"/>
                          </a:solidFill>
                          <a:effectLst/>
                          <a:latin typeface="Corbel"/>
                        </a:rPr>
                        <a:t>conversión </a:t>
                      </a:r>
                      <a:r>
                        <a:rPr lang="es-PE" sz="2000" b="0" u="none" strike="noStrike" dirty="0">
                          <a:solidFill>
                            <a:srgbClr val="333333"/>
                          </a:solidFill>
                          <a:effectLst/>
                          <a:latin typeface="Corbel"/>
                        </a:rPr>
                        <a:t>se haya presentado con posterioridad al vencimiento del plazo de vigencia de la </a:t>
                      </a:r>
                      <a:r>
                        <a:rPr lang="es-PE" sz="2000" b="0" u="none" strike="noStrike" dirty="0" smtClean="0">
                          <a:solidFill>
                            <a:srgbClr val="333333"/>
                          </a:solidFill>
                          <a:effectLst/>
                          <a:latin typeface="Corbel"/>
                        </a:rPr>
                        <a:t>anotación </a:t>
                      </a:r>
                      <a:r>
                        <a:rPr lang="es-PE" sz="2000" b="0" u="none" strike="noStrike" dirty="0">
                          <a:solidFill>
                            <a:srgbClr val="333333"/>
                          </a:solidFill>
                          <a:effectLst/>
                          <a:latin typeface="Corbel"/>
                        </a:rPr>
                        <a:t>preventiva, </a:t>
                      </a:r>
                      <a:r>
                        <a:rPr lang="es-PE" sz="2000" b="0" u="sng" strike="noStrike" dirty="0">
                          <a:solidFill>
                            <a:srgbClr val="333333"/>
                          </a:solidFill>
                          <a:effectLst/>
                          <a:latin typeface="Corbel"/>
                        </a:rPr>
                        <a:t>siempre que la demora en la </a:t>
                      </a:r>
                      <a:r>
                        <a:rPr lang="es-PE" sz="2000" b="0" u="sng" strike="noStrike" dirty="0" smtClean="0">
                          <a:solidFill>
                            <a:srgbClr val="333333"/>
                          </a:solidFill>
                          <a:effectLst/>
                          <a:latin typeface="Corbel"/>
                        </a:rPr>
                        <a:t>presentación </a:t>
                      </a:r>
                      <a:r>
                        <a:rPr lang="es-PE" sz="2000" b="0" u="sng" strike="noStrike" dirty="0">
                          <a:solidFill>
                            <a:srgbClr val="333333"/>
                          </a:solidFill>
                          <a:effectLst/>
                          <a:latin typeface="Corbel"/>
                        </a:rPr>
                        <a:t>de la solicitud de </a:t>
                      </a:r>
                      <a:r>
                        <a:rPr lang="es-PE" sz="2000" b="0" u="sng" strike="noStrike" dirty="0" smtClean="0">
                          <a:solidFill>
                            <a:srgbClr val="333333"/>
                          </a:solidFill>
                          <a:effectLst/>
                          <a:latin typeface="Corbel"/>
                        </a:rPr>
                        <a:t>inscripción </a:t>
                      </a:r>
                      <a:r>
                        <a:rPr lang="es-PE" sz="2000" b="0" u="sng" strike="noStrike" dirty="0">
                          <a:solidFill>
                            <a:srgbClr val="333333"/>
                          </a:solidFill>
                          <a:effectLst/>
                          <a:latin typeface="Corbel"/>
                        </a:rPr>
                        <a:t>haya sido causada por defectos en las notificaciones a cargo del Registro</a:t>
                      </a:r>
                      <a:r>
                        <a:rPr lang="es-PE" sz="2000" b="0" u="none" strike="noStrike" dirty="0">
                          <a:solidFill>
                            <a:srgbClr val="333333"/>
                          </a:solidFill>
                          <a:effectLst/>
                          <a:latin typeface="Corbel"/>
                        </a:rPr>
                        <a:t>."</a:t>
                      </a:r>
                      <a:endParaRPr lang="es-PE" sz="2000" b="0" u="none" strike="noStrike" dirty="0">
                        <a:solidFill>
                          <a:srgbClr val="000000"/>
                        </a:solidFill>
                        <a:effectLst/>
                        <a:latin typeface="verdana"/>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8114638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2545492"/>
            <a:ext cx="8974015" cy="2976078"/>
          </a:xfrm>
        </p:spPr>
        <p:txBody>
          <a:bodyPr>
            <a:normAutofit/>
          </a:bodyPr>
          <a:lstStyle/>
          <a:p>
            <a:pPr marL="0" indent="0" algn="ctr">
              <a:buNone/>
            </a:pPr>
            <a:r>
              <a:rPr lang="es-PE" sz="8800" dirty="0" smtClean="0"/>
              <a:t>MUCHAS GRACIAS POR SU TIEMPO</a:t>
            </a:r>
            <a:endParaRPr lang="es-MX" sz="8800" dirty="0"/>
          </a:p>
        </p:txBody>
      </p:sp>
    </p:spTree>
    <p:extLst>
      <p:ext uri="{BB962C8B-B14F-4D97-AF65-F5344CB8AC3E}">
        <p14:creationId xmlns:p14="http://schemas.microsoft.com/office/powerpoint/2010/main" val="4107490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97877" y="675503"/>
            <a:ext cx="9741877" cy="5501460"/>
          </a:xfrm>
        </p:spPr>
        <p:txBody>
          <a:bodyPr>
            <a:normAutofit fontScale="92500" lnSpcReduction="20000"/>
          </a:bodyPr>
          <a:lstStyle/>
          <a:p>
            <a:pPr marL="0" indent="0">
              <a:buNone/>
            </a:pPr>
            <a:r>
              <a:rPr lang="es-PE" sz="4800" b="1" dirty="0"/>
              <a:t>Definición (Rectificación de área):</a:t>
            </a:r>
          </a:p>
          <a:p>
            <a:pPr marL="0" indent="0" algn="just">
              <a:buNone/>
            </a:pPr>
            <a:r>
              <a:rPr lang="es-MX" sz="4000" dirty="0"/>
              <a:t>Con relación a la rectificación de área </a:t>
            </a:r>
            <a:r>
              <a:rPr lang="es-MX" sz="4000" dirty="0" err="1"/>
              <a:t>Gunther</a:t>
            </a:r>
            <a:r>
              <a:rPr lang="es-MX" sz="4000" dirty="0"/>
              <a:t> Gonzales Barrón, sostiene que la rectificación de </a:t>
            </a:r>
            <a:r>
              <a:rPr lang="es-MX" sz="4000" b="1" i="1" dirty="0"/>
              <a:t>área no tiene por finalidad aumentar o disminuir la extensión de un inmueble, sino adecuar las verdaderas dimensiones físicas de la finca a su correlato en el Registro,</a:t>
            </a:r>
            <a:r>
              <a:rPr lang="es-MX" sz="4000" dirty="0"/>
              <a:t> es así que cuando se rectifica la medida superficial contenida en el asiento registral, no se amplía la finca, sólo se busca eliminar una inexactitud. </a:t>
            </a:r>
            <a:endParaRPr lang="es-MX" dirty="0"/>
          </a:p>
        </p:txBody>
      </p:sp>
    </p:spTree>
    <p:extLst>
      <p:ext uri="{BB962C8B-B14F-4D97-AF65-F5344CB8AC3E}">
        <p14:creationId xmlns:p14="http://schemas.microsoft.com/office/powerpoint/2010/main" val="277174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5123" y="460051"/>
            <a:ext cx="10515600" cy="5906530"/>
          </a:xfrm>
        </p:spPr>
        <p:txBody>
          <a:bodyPr>
            <a:normAutofit fontScale="92500"/>
          </a:bodyPr>
          <a:lstStyle/>
          <a:p>
            <a:pPr marL="0" indent="0">
              <a:buNone/>
            </a:pPr>
            <a:r>
              <a:rPr lang="es-MX" sz="4400" b="1" dirty="0"/>
              <a:t>Procedimientos de rectificación de </a:t>
            </a:r>
            <a:r>
              <a:rPr lang="es-MX" sz="4400" b="1" dirty="0" smtClean="0"/>
              <a:t>áreas</a:t>
            </a:r>
            <a:r>
              <a:rPr lang="es-MX" sz="4400" dirty="0" smtClean="0"/>
              <a:t>.</a:t>
            </a:r>
          </a:p>
          <a:p>
            <a:pPr marL="0" indent="0">
              <a:buNone/>
            </a:pPr>
            <a:r>
              <a:rPr lang="es-PE" sz="3200" dirty="0" smtClean="0"/>
              <a:t>1) Mutuo acuerdo.</a:t>
            </a:r>
          </a:p>
          <a:p>
            <a:pPr marL="0" indent="0">
              <a:buNone/>
            </a:pPr>
            <a:r>
              <a:rPr lang="es-PE" sz="3200" dirty="0" smtClean="0"/>
              <a:t>2) Procedimiento notarial no contencioso.</a:t>
            </a:r>
          </a:p>
          <a:p>
            <a:pPr marL="0" indent="0">
              <a:buNone/>
            </a:pPr>
            <a:r>
              <a:rPr lang="es-PE" sz="3200" dirty="0" smtClean="0"/>
              <a:t>3) Judicial.</a:t>
            </a:r>
          </a:p>
          <a:p>
            <a:pPr marL="0" indent="0">
              <a:buNone/>
            </a:pPr>
            <a:r>
              <a:rPr lang="es-PE" sz="3200" dirty="0" smtClean="0"/>
              <a:t>4) Rectificación de área vía saneamiento (D.S. 130-2001-EF).</a:t>
            </a:r>
          </a:p>
          <a:p>
            <a:pPr marL="0" indent="0">
              <a:buNone/>
            </a:pPr>
            <a:r>
              <a:rPr lang="es-PE" sz="3200" dirty="0" smtClean="0"/>
              <a:t>5) Error en el cálculo.</a:t>
            </a:r>
          </a:p>
          <a:p>
            <a:pPr marL="0" indent="0">
              <a:buNone/>
            </a:pPr>
            <a:r>
              <a:rPr lang="es-PE" sz="3200" dirty="0" smtClean="0"/>
              <a:t>6) Rectificación de área unilateral.</a:t>
            </a:r>
          </a:p>
          <a:p>
            <a:pPr marL="0" indent="0">
              <a:buNone/>
            </a:pPr>
            <a:r>
              <a:rPr lang="es-PE" sz="3200" dirty="0" smtClean="0"/>
              <a:t>7) Rectificación de área por D.S. 032-2008-Vivienda</a:t>
            </a:r>
          </a:p>
          <a:p>
            <a:pPr marL="0" indent="0">
              <a:buNone/>
            </a:pPr>
            <a:r>
              <a:rPr lang="es-PE" sz="3200" dirty="0" smtClean="0"/>
              <a:t>8) Saneamiento Catastral (</a:t>
            </a:r>
            <a:r>
              <a:rPr lang="es-MX" sz="3200" dirty="0" smtClean="0"/>
              <a:t>Ley 28294</a:t>
            </a:r>
            <a:r>
              <a:rPr lang="es-PE" sz="3200" dirty="0" smtClean="0"/>
              <a:t>).</a:t>
            </a:r>
          </a:p>
          <a:p>
            <a:pPr>
              <a:buFontTx/>
              <a:buChar char="-"/>
            </a:pPr>
            <a:endParaRPr lang="es-MX" sz="3200" dirty="0"/>
          </a:p>
          <a:p>
            <a:endParaRPr lang="es-MX" dirty="0"/>
          </a:p>
        </p:txBody>
      </p:sp>
    </p:spTree>
    <p:extLst>
      <p:ext uri="{BB962C8B-B14F-4D97-AF65-F5344CB8AC3E}">
        <p14:creationId xmlns:p14="http://schemas.microsoft.com/office/powerpoint/2010/main" val="2535911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5123" y="460051"/>
            <a:ext cx="10515600" cy="5906530"/>
          </a:xfrm>
        </p:spPr>
        <p:txBody>
          <a:bodyPr>
            <a:normAutofit/>
          </a:bodyPr>
          <a:lstStyle/>
          <a:p>
            <a:pPr>
              <a:buFontTx/>
              <a:buChar char="-"/>
            </a:pPr>
            <a:endParaRPr lang="es-MX" sz="3200" dirty="0"/>
          </a:p>
          <a:p>
            <a:endParaRPr lang="es-MX" dirty="0"/>
          </a:p>
        </p:txBody>
      </p:sp>
      <p:graphicFrame>
        <p:nvGraphicFramePr>
          <p:cNvPr id="2" name="Tabla 1"/>
          <p:cNvGraphicFramePr>
            <a:graphicFrameLocks noGrp="1"/>
          </p:cNvGraphicFramePr>
          <p:nvPr>
            <p:extLst>
              <p:ext uri="{D42A27DB-BD31-4B8C-83A1-F6EECF244321}">
                <p14:modId xmlns:p14="http://schemas.microsoft.com/office/powerpoint/2010/main" val="749207125"/>
              </p:ext>
            </p:extLst>
          </p:nvPr>
        </p:nvGraphicFramePr>
        <p:xfrm>
          <a:off x="433753" y="460051"/>
          <a:ext cx="9683261" cy="3733800"/>
        </p:xfrm>
        <a:graphic>
          <a:graphicData uri="http://schemas.openxmlformats.org/drawingml/2006/table">
            <a:tbl>
              <a:tblPr/>
              <a:tblGrid>
                <a:gridCol w="9683261"/>
              </a:tblGrid>
              <a:tr h="893748">
                <a:tc>
                  <a:txBody>
                    <a:bodyPr/>
                    <a:lstStyle/>
                    <a:p>
                      <a:r>
                        <a:rPr lang="es-ES" sz="2400" b="1" u="none" strike="noStrike" dirty="0">
                          <a:solidFill>
                            <a:srgbClr val="000000"/>
                          </a:solidFill>
                          <a:effectLst/>
                          <a:latin typeface="verdana" panose="020B0604030504040204" pitchFamily="34" charset="0"/>
                        </a:rPr>
                        <a:t>Resolución : 1240-2019-SUNARP-TR-L de </a:t>
                      </a:r>
                      <a:r>
                        <a:rPr lang="es-ES" sz="2400" b="1" u="none" strike="noStrike" dirty="0" smtClean="0">
                          <a:solidFill>
                            <a:srgbClr val="000000"/>
                          </a:solidFill>
                          <a:effectLst/>
                          <a:latin typeface="verdana" panose="020B0604030504040204" pitchFamily="34" charset="0"/>
                        </a:rPr>
                        <a:t>14/05/2019</a:t>
                      </a:r>
                    </a:p>
                    <a:p>
                      <a:endParaRPr lang="es-ES" sz="2400" b="1" u="none" strike="noStrike" dirty="0" smtClean="0">
                        <a:solidFill>
                          <a:srgbClr val="000000"/>
                        </a:solidFill>
                        <a:effectLst/>
                        <a:latin typeface="verdana" panose="020B0604030504040204" pitchFamily="34" charset="0"/>
                      </a:endParaRPr>
                    </a:p>
                    <a:p>
                      <a:endParaRPr lang="es-ES" sz="2400" b="1" u="none" strike="noStrike" dirty="0" smtClean="0">
                        <a:solidFill>
                          <a:srgbClr val="000000"/>
                        </a:solidFill>
                        <a:effectLst/>
                        <a:latin typeface="verdana" panose="020B0604030504040204" pitchFamily="34" charset="0"/>
                      </a:endParaRPr>
                    </a:p>
                    <a:p>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2147317">
                <a:tc>
                  <a:txBody>
                    <a:bodyPr/>
                    <a:lstStyle/>
                    <a:p>
                      <a:r>
                        <a:rPr lang="es-ES" sz="2400" b="1" u="none" strike="noStrike" dirty="0">
                          <a:solidFill>
                            <a:srgbClr val="000000"/>
                          </a:solidFill>
                          <a:effectLst/>
                          <a:latin typeface="verdana" panose="020B0604030504040204" pitchFamily="34" charset="0"/>
                        </a:rPr>
                        <a:t>Tema de Sumilla : </a:t>
                      </a:r>
                      <a:r>
                        <a:rPr lang="es-ES" sz="2400" b="1" u="none" strike="noStrike" dirty="0">
                          <a:solidFill>
                            <a:srgbClr val="333333"/>
                          </a:solidFill>
                          <a:effectLst/>
                          <a:latin typeface="Corbel" panose="020B0503020204020204" pitchFamily="34" charset="0"/>
                        </a:rPr>
                        <a:t>RECTIFICACIÓN DE ÁREA, LINDEROS Y MEDIDAS PERIMÉTRICAS A efectos de inscribir la rectificación de área, linderos y medidas perimétricas de un </a:t>
                      </a:r>
                      <a:r>
                        <a:rPr lang="es-ES" sz="2400" b="1" u="sng" strike="noStrike" dirty="0">
                          <a:solidFill>
                            <a:srgbClr val="333333"/>
                          </a:solidFill>
                          <a:effectLst/>
                          <a:latin typeface="Corbel" panose="020B0503020204020204" pitchFamily="34" charset="0"/>
                        </a:rPr>
                        <a:t>predio que se encuentra inscrito junto con otros en una misma partida registral</a:t>
                      </a:r>
                      <a:r>
                        <a:rPr lang="es-ES" sz="2400" b="1" u="none" strike="noStrike" dirty="0">
                          <a:solidFill>
                            <a:srgbClr val="333333"/>
                          </a:solidFill>
                          <a:effectLst/>
                          <a:latin typeface="Corbel" panose="020B0503020204020204" pitchFamily="34" charset="0"/>
                        </a:rPr>
                        <a:t>, vulnerando el principio de especialidad, corresponde que previa o simultáneamente se solicite la independización del mismo.</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070624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45123" y="460051"/>
            <a:ext cx="10515600" cy="5906530"/>
          </a:xfrm>
        </p:spPr>
        <p:txBody>
          <a:bodyPr>
            <a:normAutofit/>
          </a:bodyPr>
          <a:lstStyle/>
          <a:p>
            <a:pPr>
              <a:buFontTx/>
              <a:buChar char="-"/>
            </a:pPr>
            <a:endParaRPr lang="es-MX" sz="3200" dirty="0"/>
          </a:p>
          <a:p>
            <a:endParaRPr lang="es-MX" dirty="0"/>
          </a:p>
        </p:txBody>
      </p:sp>
      <p:graphicFrame>
        <p:nvGraphicFramePr>
          <p:cNvPr id="2" name="Tabla 1"/>
          <p:cNvGraphicFramePr>
            <a:graphicFrameLocks noGrp="1"/>
          </p:cNvGraphicFramePr>
          <p:nvPr>
            <p:extLst>
              <p:ext uri="{D42A27DB-BD31-4B8C-83A1-F6EECF244321}">
                <p14:modId xmlns:p14="http://schemas.microsoft.com/office/powerpoint/2010/main" val="1063723390"/>
              </p:ext>
            </p:extLst>
          </p:nvPr>
        </p:nvGraphicFramePr>
        <p:xfrm>
          <a:off x="433753" y="460051"/>
          <a:ext cx="9941170" cy="5753180"/>
        </p:xfrm>
        <a:graphic>
          <a:graphicData uri="http://schemas.openxmlformats.org/drawingml/2006/table">
            <a:tbl>
              <a:tblPr/>
              <a:tblGrid>
                <a:gridCol w="9941170"/>
              </a:tblGrid>
              <a:tr h="1511998">
                <a:tc>
                  <a:txBody>
                    <a:bodyPr/>
                    <a:lstStyle/>
                    <a:p>
                      <a:r>
                        <a:rPr lang="es-ES" sz="2400" b="1" u="none" strike="noStrike" dirty="0">
                          <a:solidFill>
                            <a:srgbClr val="000000"/>
                          </a:solidFill>
                          <a:effectLst/>
                          <a:latin typeface="verdana" panose="020B0604030504040204" pitchFamily="34" charset="0"/>
                        </a:rPr>
                        <a:t>Resolución : 318-2020-SUNARP-TR-T de </a:t>
                      </a:r>
                      <a:r>
                        <a:rPr lang="es-ES" sz="2400" b="1" u="none" strike="noStrike" dirty="0" smtClean="0">
                          <a:solidFill>
                            <a:srgbClr val="000000"/>
                          </a:solidFill>
                          <a:effectLst/>
                          <a:latin typeface="verdana" panose="020B0604030504040204" pitchFamily="34" charset="0"/>
                        </a:rPr>
                        <a:t>02/07/2020</a:t>
                      </a:r>
                      <a:endParaRPr lang="es-ES" sz="2400" b="1" u="none"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r h="4241182">
                <a:tc>
                  <a:txBody>
                    <a:bodyPr/>
                    <a:lstStyle/>
                    <a:p>
                      <a:r>
                        <a:rPr lang="es-ES" sz="2400" b="1" u="none" strike="noStrike" dirty="0">
                          <a:solidFill>
                            <a:srgbClr val="000000"/>
                          </a:solidFill>
                          <a:effectLst/>
                          <a:latin typeface="verdana" panose="020B0604030504040204" pitchFamily="34" charset="0"/>
                        </a:rPr>
                        <a:t>Tema de Sumilla : </a:t>
                      </a:r>
                      <a:r>
                        <a:rPr lang="es-ES" sz="2400" b="1" u="none" strike="noStrike" dirty="0">
                          <a:solidFill>
                            <a:srgbClr val="333333"/>
                          </a:solidFill>
                          <a:effectLst/>
                          <a:latin typeface="Corbel" panose="020B0503020204020204" pitchFamily="34" charset="0"/>
                        </a:rPr>
                        <a:t>Acciones de saneamiento físico legal sobre área de vías anotada preventivamente bajo los alcances de la Ley n.° 30230 Conforme al artículo 53 numeral 2 de la Ley n.° 30230, que regula los efectos de la anotación preventiva de carga registral de vías, solo las áreas que forman parte del derecho de vía están excluidas de las acciones de saneamiento físico legal por parte de cualquier entidad pública y de privados. Rectificación de área, linderos y medidas perimétricas Si bien las municipalidades son entes generadores de catastro, no son competentes para que a través de una resolución municipal rectifiquen una partida registral en cuanto al área, linderos y medidas perimétricas de un predio, </a:t>
                      </a:r>
                      <a:r>
                        <a:rPr lang="es-ES" sz="2400" b="1" u="sng" strike="noStrike" dirty="0">
                          <a:solidFill>
                            <a:srgbClr val="333333"/>
                          </a:solidFill>
                          <a:effectLst/>
                          <a:latin typeface="Corbel" panose="020B0503020204020204" pitchFamily="34" charset="0"/>
                        </a:rPr>
                        <a:t>salvo se trate del caso de una habilitación urbana de oficio.</a:t>
                      </a:r>
                      <a:endParaRPr lang="es-ES" sz="2400" b="1" u="sng" strike="noStrike" dirty="0">
                        <a:solidFill>
                          <a:srgbClr val="000000"/>
                        </a:solidFill>
                        <a:effectLst/>
                        <a:latin typeface="verdana" panose="020B0604030504040204" pitchFamily="34" charset="0"/>
                      </a:endParaRPr>
                    </a:p>
                  </a:txBody>
                  <a:tcPr marL="19050" marR="19050" marT="19050" marB="1905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591801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621</TotalTime>
  <Words>3307</Words>
  <Application>Microsoft Office PowerPoint</Application>
  <PresentationFormat>Panorámica</PresentationFormat>
  <Paragraphs>244</Paragraphs>
  <Slides>57</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57</vt:i4>
      </vt:variant>
    </vt:vector>
  </HeadingPairs>
  <TitlesOfParts>
    <vt:vector size="65" baseType="lpstr">
      <vt:lpstr>Aharoni</vt:lpstr>
      <vt:lpstr>Arial</vt:lpstr>
      <vt:lpstr>Calibri</vt:lpstr>
      <vt:lpstr>Corbel</vt:lpstr>
      <vt:lpstr>Trebuchet MS</vt:lpstr>
      <vt:lpstr>verdana</vt:lpstr>
      <vt:lpstr>Wingdings 3</vt:lpstr>
      <vt:lpstr>Faceta</vt:lpstr>
      <vt:lpstr>RECTIFICACIÓN DE ÁREA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CVI PLENO Sesión extraordinaria modalidad presencial realizada el día 24 de mayo de 2013.</vt:lpstr>
      <vt:lpstr>CXV PLENO Sesión ordinaria modalidad presencial realizada los días 12 y 13 de diciembre de 2013.</vt:lpstr>
      <vt:lpstr>Presentación de PowerPoint</vt:lpstr>
      <vt:lpstr>Presentación de PowerPoint</vt:lpstr>
      <vt:lpstr>Presentación de PowerPoint</vt:lpstr>
      <vt:lpstr>Presentación de PowerPoint</vt:lpstr>
      <vt:lpstr>Presentación de PowerPoint</vt:lpstr>
      <vt:lpstr>REQUISITOS PARA SU ACCESO AL REGISTRO:</vt:lpstr>
      <vt:lpstr>Presentación de PowerPoint</vt:lpstr>
      <vt:lpstr>CXXX PLENO Sesión ordinaria modalidad presencial realizada el día 08 de junio de 2015.</vt:lpstr>
      <vt:lpstr>Presentación de PowerPoint</vt:lpstr>
      <vt:lpstr>Presentación de PowerPoint</vt:lpstr>
      <vt:lpstr>REQUISITOS PARA SU ACCESO AL REGISTRO:</vt:lpstr>
      <vt:lpstr>Presentación de PowerPoint</vt:lpstr>
      <vt:lpstr>Presentación de PowerPoint</vt:lpstr>
      <vt:lpstr>Presentación de PowerPoint</vt:lpstr>
      <vt:lpstr>REQUISITOS PARA SU ACCESO AL REGISTRO: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REQUISITOS PARA SU ACCESO AL REGISTRO:</vt:lpstr>
      <vt:lpstr>Presentación de PowerPoint</vt:lpstr>
      <vt:lpstr>CXV PLENO Sesión ordinaria modalidad presencial realizada los días 12 y 13 de diciembre de 2013.</vt:lpstr>
      <vt:lpstr>Presentación de PowerPoint</vt:lpstr>
      <vt:lpstr>Presentación de PowerPoint</vt:lpstr>
      <vt:lpstr>Presentación de PowerPoint</vt:lpstr>
      <vt:lpstr>Presentación de PowerPoint</vt:lpstr>
      <vt:lpstr>Presentación de PowerPoint</vt:lpstr>
      <vt:lpstr>Presentación de PowerPoint</vt:lpstr>
      <vt:lpstr>REQUISITOS PARA SU ACCESO AL REGISTRO:</vt:lpstr>
      <vt:lpstr>Presentación de PowerPoint</vt:lpstr>
      <vt:lpstr>D. Legislativo 1089 y D.S. 032-2008- vivienda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RECTIFICACIÓN DE ÁREA</dc:title>
  <dc:creator>EDUARDO</dc:creator>
  <cp:lastModifiedBy>quiño chacon</cp:lastModifiedBy>
  <cp:revision>66</cp:revision>
  <dcterms:created xsi:type="dcterms:W3CDTF">2015-04-12T21:23:00Z</dcterms:created>
  <dcterms:modified xsi:type="dcterms:W3CDTF">2020-08-23T14:07:51Z</dcterms:modified>
</cp:coreProperties>
</file>