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4" r:id="rId5"/>
    <p:sldId id="263" r:id="rId6"/>
    <p:sldId id="262" r:id="rId7"/>
    <p:sldId id="266" r:id="rId8"/>
    <p:sldId id="265" r:id="rId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BAEEB-0554-4957-BB5A-06C0F8DDDE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A177412-9D42-49A3-805D-53FECD930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319DBD3-F1D4-4247-8937-D2CE2E0D2377}"/>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5" name="Marcador de pie de página 4">
            <a:extLst>
              <a:ext uri="{FF2B5EF4-FFF2-40B4-BE49-F238E27FC236}">
                <a16:creationId xmlns:a16="http://schemas.microsoft.com/office/drawing/2014/main" id="{11FF631A-C914-4A7F-A4B7-54C7FECFA45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9F4DB3A-FA90-4097-9F1E-37108E90840A}"/>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86868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C054A-3AB3-4B57-AC6A-E8AE0B892DB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4BA47CBE-89E2-4AAE-B115-37D31B6B9A1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600BDE2-878C-491A-AA81-2E3C4477C752}"/>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5" name="Marcador de pie de página 4">
            <a:extLst>
              <a:ext uri="{FF2B5EF4-FFF2-40B4-BE49-F238E27FC236}">
                <a16:creationId xmlns:a16="http://schemas.microsoft.com/office/drawing/2014/main" id="{D1F82E4F-970E-407D-A730-C689D09BB49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43EF48B-03DC-4534-818E-CC412650D952}"/>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99008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49BE18-73B7-4FF2-8F48-FFFF649AB0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975F0BA-800E-4DAF-A0D8-4828221DF7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519F273-9366-4AC8-A0C7-57CF1AEED7B4}"/>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5" name="Marcador de pie de página 4">
            <a:extLst>
              <a:ext uri="{FF2B5EF4-FFF2-40B4-BE49-F238E27FC236}">
                <a16:creationId xmlns:a16="http://schemas.microsoft.com/office/drawing/2014/main" id="{32BD9847-455C-4203-93AC-DD77E62BB3A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5F3F549-4A92-4924-ABFD-3CEFFBB2E346}"/>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292889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0BB71-D898-4BD1-A047-E6D8CD857F4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35CA57D-6485-48C7-BF96-1FDF96A5012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0C9545F-F559-4BCF-BF01-779191E63249}"/>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5" name="Marcador de pie de página 4">
            <a:extLst>
              <a:ext uri="{FF2B5EF4-FFF2-40B4-BE49-F238E27FC236}">
                <a16:creationId xmlns:a16="http://schemas.microsoft.com/office/drawing/2014/main" id="{0AD32087-74E2-4396-B163-DA7ED8454A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59E737B-153E-43C6-8EC9-C425E223BC73}"/>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121298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17FB9-DFD1-4E4A-8A01-B104BC17AE5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EDFED7C-EC69-457D-97FB-5B3595E6F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532A09A-3A09-4AF3-9997-F524D9A5FC54}"/>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5" name="Marcador de pie de página 4">
            <a:extLst>
              <a:ext uri="{FF2B5EF4-FFF2-40B4-BE49-F238E27FC236}">
                <a16:creationId xmlns:a16="http://schemas.microsoft.com/office/drawing/2014/main" id="{845E1BA8-03E4-41CB-9AFB-AA4D7BF3A71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DF0432F-55BF-4815-AC8A-C0950DC281E0}"/>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234506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C7EDF-176C-4D46-99B3-7E8D7DADCC1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959A78E-751C-40C3-A428-43F8B5F5D8B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459254A-DFA5-46C5-B6C7-C396A0775B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96CDEA5-8529-4ADD-9EC6-994C36F1DEE4}"/>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6" name="Marcador de pie de página 5">
            <a:extLst>
              <a:ext uri="{FF2B5EF4-FFF2-40B4-BE49-F238E27FC236}">
                <a16:creationId xmlns:a16="http://schemas.microsoft.com/office/drawing/2014/main" id="{C9686947-3CCF-4E92-8E28-BD7793C37D9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FF7EEB6-3024-49CA-A2DB-107A55C77DE8}"/>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168850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15881-4639-487A-ACA5-312AEDBA3E3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3A5A1F9-E3D3-4532-8DDD-26969380BF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FD94274-325B-40EB-8A98-ECA5DABF95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7BE34237-5C8B-4983-80ED-32AAF354C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32FC6F-46D4-4B88-A542-A728E391ACB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A58A6CFC-E6B2-42DB-B1D1-60F374CFA7D2}"/>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8" name="Marcador de pie de página 7">
            <a:extLst>
              <a:ext uri="{FF2B5EF4-FFF2-40B4-BE49-F238E27FC236}">
                <a16:creationId xmlns:a16="http://schemas.microsoft.com/office/drawing/2014/main" id="{58F35407-7291-49B5-A963-5A94CC58413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66F4DD77-1E4D-41B2-90E6-A86682616266}"/>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197663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ECAB0-A201-4C77-B13B-94D4DAA7A87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956DB0EF-910D-45EA-AE41-53207787D3BD}"/>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4" name="Marcador de pie de página 3">
            <a:extLst>
              <a:ext uri="{FF2B5EF4-FFF2-40B4-BE49-F238E27FC236}">
                <a16:creationId xmlns:a16="http://schemas.microsoft.com/office/drawing/2014/main" id="{8813275E-DBCA-4671-9255-28C799D5113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20F3940-1925-44BF-AD4B-C90E63D571C5}"/>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126112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158AF3-C4CA-4090-92CD-1053BA693281}"/>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3" name="Marcador de pie de página 2">
            <a:extLst>
              <a:ext uri="{FF2B5EF4-FFF2-40B4-BE49-F238E27FC236}">
                <a16:creationId xmlns:a16="http://schemas.microsoft.com/office/drawing/2014/main" id="{CB260E33-40D9-4363-88A3-8E9DA5988C5C}"/>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39D6C5B-8114-427F-8110-A45DED8CFA79}"/>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146957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2BF89-EAE0-410D-AD81-D559D0D931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7DAEC95-5FC4-438B-844B-C9F175F37F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687DD65C-8827-4968-80F0-90F643CAF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46F1B9-0EAC-412E-9E72-D92BC0416922}"/>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6" name="Marcador de pie de página 5">
            <a:extLst>
              <a:ext uri="{FF2B5EF4-FFF2-40B4-BE49-F238E27FC236}">
                <a16:creationId xmlns:a16="http://schemas.microsoft.com/office/drawing/2014/main" id="{A2950FCF-17BE-4526-8C42-315779968C3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2E87D74-9BE4-45A9-9D77-BC0924290096}"/>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405372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89AD8-31BA-4581-98EC-6598819D77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9DC1909-2F8B-4DA1-8725-CF675DB083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CDC0204-8519-4E63-BD6A-47A10E89E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43F238-E649-4394-B91D-7FEF4CA029E2}"/>
              </a:ext>
            </a:extLst>
          </p:cNvPr>
          <p:cNvSpPr>
            <a:spLocks noGrp="1"/>
          </p:cNvSpPr>
          <p:nvPr>
            <p:ph type="dt" sz="half" idx="10"/>
          </p:nvPr>
        </p:nvSpPr>
        <p:spPr/>
        <p:txBody>
          <a:bodyPr/>
          <a:lstStyle/>
          <a:p>
            <a:fld id="{EF60BE3D-1677-451E-A5BD-CF19E87B099E}" type="datetimeFigureOut">
              <a:rPr lang="es-PE" smtClean="0"/>
              <a:t>3/11/2021</a:t>
            </a:fld>
            <a:endParaRPr lang="es-PE"/>
          </a:p>
        </p:txBody>
      </p:sp>
      <p:sp>
        <p:nvSpPr>
          <p:cNvPr id="6" name="Marcador de pie de página 5">
            <a:extLst>
              <a:ext uri="{FF2B5EF4-FFF2-40B4-BE49-F238E27FC236}">
                <a16:creationId xmlns:a16="http://schemas.microsoft.com/office/drawing/2014/main" id="{733F4179-920D-4E33-BF20-F0F4C609F9E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DDB481D-E265-4C94-8D79-36934E88719E}"/>
              </a:ext>
            </a:extLst>
          </p:cNvPr>
          <p:cNvSpPr>
            <a:spLocks noGrp="1"/>
          </p:cNvSpPr>
          <p:nvPr>
            <p:ph type="sldNum" sz="quarter" idx="12"/>
          </p:nvPr>
        </p:nvSpPr>
        <p:spPr/>
        <p:txBody>
          <a:bodyPr/>
          <a:lstStyle/>
          <a:p>
            <a:fld id="{339C56B3-8F4E-49B9-B0FE-E38EDA6EE50B}" type="slidenum">
              <a:rPr lang="es-PE" smtClean="0"/>
              <a:t>‹Nº›</a:t>
            </a:fld>
            <a:endParaRPr lang="es-PE"/>
          </a:p>
        </p:txBody>
      </p:sp>
    </p:spTree>
    <p:extLst>
      <p:ext uri="{BB962C8B-B14F-4D97-AF65-F5344CB8AC3E}">
        <p14:creationId xmlns:p14="http://schemas.microsoft.com/office/powerpoint/2010/main" val="199394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F38E37D-B22F-4BD7-8332-C7E0FB7A7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12E386D-E26A-4F05-8F11-D14AF55E8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13130AB-E333-4EBF-AAD4-7A66C786B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0BE3D-1677-451E-A5BD-CF19E87B099E}" type="datetimeFigureOut">
              <a:rPr lang="es-PE" smtClean="0"/>
              <a:t>3/11/2021</a:t>
            </a:fld>
            <a:endParaRPr lang="es-PE"/>
          </a:p>
        </p:txBody>
      </p:sp>
      <p:sp>
        <p:nvSpPr>
          <p:cNvPr id="5" name="Marcador de pie de página 4">
            <a:extLst>
              <a:ext uri="{FF2B5EF4-FFF2-40B4-BE49-F238E27FC236}">
                <a16:creationId xmlns:a16="http://schemas.microsoft.com/office/drawing/2014/main" id="{DF2EE45E-48BA-4C3D-9172-93E716F31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DB66A3F-E667-4587-B480-D57819DD2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C56B3-8F4E-49B9-B0FE-E38EDA6EE50B}" type="slidenum">
              <a:rPr lang="es-PE" smtClean="0"/>
              <a:t>‹Nº›</a:t>
            </a:fld>
            <a:endParaRPr lang="es-PE"/>
          </a:p>
        </p:txBody>
      </p:sp>
    </p:spTree>
    <p:extLst>
      <p:ext uri="{BB962C8B-B14F-4D97-AF65-F5344CB8AC3E}">
        <p14:creationId xmlns:p14="http://schemas.microsoft.com/office/powerpoint/2010/main" val="294808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alonsantiagoj@yahoo.com" TargetMode="External"/><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gif"/><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gif"/><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gif"/><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gif"/><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gif"/><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29DACA0-0EA7-446E-8906-DB81F1DBE2CC}"/>
              </a:ext>
            </a:extLst>
          </p:cNvPr>
          <p:cNvPicPr>
            <a:picLocks noChangeAspect="1"/>
          </p:cNvPicPr>
          <p:nvPr/>
        </p:nvPicPr>
        <p:blipFill>
          <a:blip r:embed="rId2">
            <a:duotone>
              <a:schemeClr val="accent1">
                <a:shade val="45000"/>
                <a:satMod val="135000"/>
              </a:schemeClr>
              <a:prstClr val="white"/>
            </a:duotone>
          </a:blip>
          <a:stretch>
            <a:fillRect/>
          </a:stretch>
        </p:blipFill>
        <p:spPr>
          <a:xfrm>
            <a:off x="0" y="0"/>
            <a:ext cx="12192000" cy="6857999"/>
          </a:xfrm>
          <a:prstGeom prst="rect">
            <a:avLst/>
          </a:prstGeom>
        </p:spPr>
      </p:pic>
      <p:pic>
        <p:nvPicPr>
          <p:cNvPr id="7" name="Imagen 6">
            <a:extLst>
              <a:ext uri="{FF2B5EF4-FFF2-40B4-BE49-F238E27FC236}">
                <a16:creationId xmlns:a16="http://schemas.microsoft.com/office/drawing/2014/main" id="{1A3D1F54-FEF4-498B-9809-0646CAF0B53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2805085" y="2115361"/>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ángulo 7">
            <a:extLst>
              <a:ext uri="{FF2B5EF4-FFF2-40B4-BE49-F238E27FC236}">
                <a16:creationId xmlns:a16="http://schemas.microsoft.com/office/drawing/2014/main" id="{45C828FD-C090-4F06-9C7A-A010FA2B817C}"/>
              </a:ext>
            </a:extLst>
          </p:cNvPr>
          <p:cNvSpPr/>
          <p:nvPr/>
        </p:nvSpPr>
        <p:spPr>
          <a:xfrm>
            <a:off x="5828827" y="4103732"/>
            <a:ext cx="5710641" cy="2862322"/>
          </a:xfrm>
          <a:prstGeom prst="rect">
            <a:avLst/>
          </a:prstGeom>
        </p:spPr>
        <p:txBody>
          <a:bodyPr wrap="square">
            <a:spAutoFit/>
          </a:bodyPr>
          <a:lstStyle/>
          <a:p>
            <a:pPr algn="just"/>
            <a:r>
              <a:rPr lang="es-ES" dirty="0">
                <a:solidFill>
                  <a:srgbClr val="1E1E1E"/>
                </a:solidFill>
                <a:latin typeface="Bookman Old Style" panose="02050604050505020204" pitchFamily="18" charset="0"/>
              </a:rPr>
              <a:t>Doctor en Derecho, 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  </a:t>
            </a:r>
            <a:endParaRPr lang="es-MX" dirty="0">
              <a:solidFill>
                <a:srgbClr val="1E1E1E"/>
              </a:solidFill>
              <a:latin typeface="Bookman Old Style" panose="02050604050505020204" pitchFamily="18" charset="0"/>
            </a:endParaRPr>
          </a:p>
        </p:txBody>
      </p:sp>
      <p:sp>
        <p:nvSpPr>
          <p:cNvPr id="9" name="Rectángulo 8">
            <a:extLst>
              <a:ext uri="{FF2B5EF4-FFF2-40B4-BE49-F238E27FC236}">
                <a16:creationId xmlns:a16="http://schemas.microsoft.com/office/drawing/2014/main" id="{E2BAF450-1448-41D8-8B12-91449E0594B1}"/>
              </a:ext>
            </a:extLst>
          </p:cNvPr>
          <p:cNvSpPr/>
          <p:nvPr/>
        </p:nvSpPr>
        <p:spPr>
          <a:xfrm>
            <a:off x="5680719" y="3332414"/>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CuadroTexto 9">
            <a:extLst>
              <a:ext uri="{FF2B5EF4-FFF2-40B4-BE49-F238E27FC236}">
                <a16:creationId xmlns:a16="http://schemas.microsoft.com/office/drawing/2014/main" id="{FD588633-5E1B-493B-94E2-341C86F469B3}"/>
              </a:ext>
            </a:extLst>
          </p:cNvPr>
          <p:cNvSpPr txBox="1"/>
          <p:nvPr/>
        </p:nvSpPr>
        <p:spPr>
          <a:xfrm>
            <a:off x="478739" y="6352673"/>
            <a:ext cx="6096000" cy="369332"/>
          </a:xfrm>
          <a:prstGeom prst="rect">
            <a:avLst/>
          </a:prstGeom>
          <a:noFill/>
        </p:spPr>
        <p:txBody>
          <a:bodyPr wrap="square">
            <a:spAutoFit/>
          </a:bodyPr>
          <a:lstStyle/>
          <a:p>
            <a:r>
              <a:rPr lang="es-PE" b="1" i="0" dirty="0">
                <a:solidFill>
                  <a:srgbClr val="002060"/>
                </a:solidFill>
                <a:effectLst/>
                <a:latin typeface="Arial" panose="020B0604020202020204" pitchFamily="34" charset="0"/>
                <a:hlinkClick r:id="rId5">
                  <a:extLst>
                    <a:ext uri="{A12FA001-AC4F-418D-AE19-62706E023703}">
                      <ahyp:hlinkClr xmlns:ahyp="http://schemas.microsoft.com/office/drawing/2018/hyperlinkcolor" val="tx"/>
                    </a:ext>
                  </a:extLst>
                </a:hlinkClick>
              </a:rPr>
              <a:t>alonsantiagoj@yahoo.com</a:t>
            </a:r>
            <a:endParaRPr lang="es-PE" b="1" dirty="0">
              <a:solidFill>
                <a:srgbClr val="002060"/>
              </a:solidFill>
            </a:endParaRPr>
          </a:p>
        </p:txBody>
      </p:sp>
      <p:sp>
        <p:nvSpPr>
          <p:cNvPr id="11" name="CuadroTexto 10">
            <a:extLst>
              <a:ext uri="{FF2B5EF4-FFF2-40B4-BE49-F238E27FC236}">
                <a16:creationId xmlns:a16="http://schemas.microsoft.com/office/drawing/2014/main" id="{C98F710F-B458-4B66-A5D7-B0C0E3AB37BE}"/>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a:extLst>
              <a:ext uri="{FF2B5EF4-FFF2-40B4-BE49-F238E27FC236}">
                <a16:creationId xmlns:a16="http://schemas.microsoft.com/office/drawing/2014/main" id="{497DFEE0-96D8-4C81-85D8-7A062F808D6B}"/>
              </a:ext>
            </a:extLst>
          </p:cNvPr>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pic>
        <p:nvPicPr>
          <p:cNvPr id="16" name="Imagen 15">
            <a:extLst>
              <a:ext uri="{FF2B5EF4-FFF2-40B4-BE49-F238E27FC236}">
                <a16:creationId xmlns:a16="http://schemas.microsoft.com/office/drawing/2014/main" id="{43D6FD35-6B97-409D-BAA4-1A136A9CE9C9}"/>
              </a:ext>
            </a:extLst>
          </p:cNvPr>
          <p:cNvPicPr>
            <a:picLocks noChangeAspect="1"/>
          </p:cNvPicPr>
          <p:nvPr/>
        </p:nvPicPr>
        <p:blipFill rotWithShape="1">
          <a:blip r:embed="rId8">
            <a:duotone>
              <a:schemeClr val="accent5">
                <a:shade val="45000"/>
                <a:satMod val="135000"/>
              </a:schemeClr>
              <a:prstClr val="white"/>
            </a:duotone>
            <a:extLst>
              <a:ext uri="{BEBA8EAE-BF5A-486C-A8C5-ECC9F3942E4B}">
                <a14:imgProps xmlns:a14="http://schemas.microsoft.com/office/drawing/2010/main">
                  <a14:imgLayer r:embed="rId9">
                    <a14:imgEffect>
                      <a14:backgroundRemoval t="16094" b="85781" l="18438" r="81719">
                        <a14:foregroundMark x1="42969" y1="20781" x2="30781" y2="31250"/>
                        <a14:foregroundMark x1="30781" y1="31250" x2="27187" y2="42656"/>
                        <a14:foregroundMark x1="24375" y1="36094" x2="35781" y2="24531"/>
                        <a14:foregroundMark x1="35781" y1="24531" x2="38281" y2="23438"/>
                        <a14:foregroundMark x1="34531" y1="22813" x2="24531" y2="33281"/>
                        <a14:foregroundMark x1="24531" y1="33281" x2="20313" y2="42031"/>
                        <a14:foregroundMark x1="19063" y1="37656" x2="28281" y2="26094"/>
                        <a14:foregroundMark x1="46563" y1="16094" x2="53438" y2="16406"/>
                        <a14:foregroundMark x1="67188" y1="17969" x2="68594" y2="18438"/>
                        <a14:foregroundMark x1="23281" y1="66094" x2="36250" y2="81719"/>
                        <a14:foregroundMark x1="70469" y1="27344" x2="74063" y2="30000"/>
                        <a14:foregroundMark x1="81719" y1="48906" x2="81094" y2="59531"/>
                        <a14:foregroundMark x1="47969" y1="27187" x2="47969" y2="27187"/>
                        <a14:foregroundMark x1="47344" y1="85781" x2="47344" y2="85781"/>
                        <a14:backgroundMark x1="15937" y1="46875" x2="15937" y2="46875"/>
                      </a14:backgroundRemoval>
                    </a14:imgEffect>
                  </a14:imgLayer>
                </a14:imgProps>
              </a:ext>
              <a:ext uri="{28A0092B-C50C-407E-A947-70E740481C1C}">
                <a14:useLocalDpi xmlns:a14="http://schemas.microsoft.com/office/drawing/2010/main" val="0"/>
              </a:ext>
            </a:extLst>
          </a:blip>
          <a:srcRect l="10806" t="12051" r="12828" b="10657"/>
          <a:stretch/>
        </p:blipFill>
        <p:spPr bwMode="auto">
          <a:xfrm>
            <a:off x="1417471" y="862052"/>
            <a:ext cx="4774781" cy="4813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434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DF3ACA3-FC84-4E4E-BF0E-9B400DFCF86A}"/>
              </a:ext>
            </a:extLst>
          </p:cNvPr>
          <p:cNvPicPr>
            <a:picLocks noChangeAspect="1"/>
          </p:cNvPicPr>
          <p:nvPr/>
        </p:nvPicPr>
        <p:blipFill>
          <a:blip r:embed="rId2">
            <a:duotone>
              <a:schemeClr val="accent1">
                <a:shade val="45000"/>
                <a:satMod val="135000"/>
              </a:schemeClr>
              <a:prstClr val="white"/>
            </a:duotone>
          </a:blip>
          <a:stretch>
            <a:fillRect/>
          </a:stretch>
        </p:blipFill>
        <p:spPr>
          <a:xfrm>
            <a:off x="0" y="0"/>
            <a:ext cx="12192000" cy="6857999"/>
          </a:xfrm>
          <a:prstGeom prst="rect">
            <a:avLst/>
          </a:prstGeom>
        </p:spPr>
      </p:pic>
      <p:sp>
        <p:nvSpPr>
          <p:cNvPr id="10" name="CuadroTexto 9">
            <a:extLst>
              <a:ext uri="{FF2B5EF4-FFF2-40B4-BE49-F238E27FC236}">
                <a16:creationId xmlns:a16="http://schemas.microsoft.com/office/drawing/2014/main" id="{FD588633-5E1B-493B-94E2-341C86F469B3}"/>
              </a:ext>
            </a:extLst>
          </p:cNvPr>
          <p:cNvSpPr txBox="1"/>
          <p:nvPr/>
        </p:nvSpPr>
        <p:spPr>
          <a:xfrm>
            <a:off x="478739" y="6352673"/>
            <a:ext cx="6096000" cy="369332"/>
          </a:xfrm>
          <a:prstGeom prst="rect">
            <a:avLst/>
          </a:prstGeom>
          <a:noFill/>
        </p:spPr>
        <p:txBody>
          <a:bodyPr wrap="square">
            <a:spAutoFit/>
          </a:bodyPr>
          <a:lstStyle/>
          <a:p>
            <a:r>
              <a:rPr lang="es-PE" b="1" dirty="0">
                <a:solidFill>
                  <a:srgbClr val="002060"/>
                </a:solidFill>
                <a:latin typeface="Arial" panose="020B0604020202020204" pitchFamily="34" charset="0"/>
                <a:hlinkClick r:id="rId3">
                  <a:extLst>
                    <a:ext uri="{A12FA001-AC4F-418D-AE19-62706E023703}">
                      <ahyp:hlinkClr xmlns:ahyp="http://schemas.microsoft.com/office/drawing/2018/hyperlinkcolor" val="tx"/>
                    </a:ext>
                  </a:extLst>
                </a:hlinkClick>
              </a:rPr>
              <a:t>alonsantiagoj@yahoo.com</a:t>
            </a:r>
            <a:endParaRPr lang="es-PE" b="1" dirty="0">
              <a:solidFill>
                <a:srgbClr val="002060"/>
              </a:solidFill>
              <a:latin typeface="Arial" panose="020B0604020202020204" pitchFamily="34" charset="0"/>
            </a:endParaRPr>
          </a:p>
        </p:txBody>
      </p:sp>
      <p:sp>
        <p:nvSpPr>
          <p:cNvPr id="11" name="CuadroTexto 10">
            <a:extLst>
              <a:ext uri="{FF2B5EF4-FFF2-40B4-BE49-F238E27FC236}">
                <a16:creationId xmlns:a16="http://schemas.microsoft.com/office/drawing/2014/main" id="{C98F710F-B458-4B66-A5D7-B0C0E3AB37BE}"/>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a:extLst>
              <a:ext uri="{FF2B5EF4-FFF2-40B4-BE49-F238E27FC236}">
                <a16:creationId xmlns:a16="http://schemas.microsoft.com/office/drawing/2014/main" id="{497DFEE0-96D8-4C81-85D8-7A062F808D6B}"/>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18" name="CuadroTexto 17">
            <a:extLst>
              <a:ext uri="{FF2B5EF4-FFF2-40B4-BE49-F238E27FC236}">
                <a16:creationId xmlns:a16="http://schemas.microsoft.com/office/drawing/2014/main" id="{EDE1319B-C4DE-4CBC-8B98-481CF8C2228D}"/>
              </a:ext>
            </a:extLst>
          </p:cNvPr>
          <p:cNvSpPr txBox="1"/>
          <p:nvPr/>
        </p:nvSpPr>
        <p:spPr>
          <a:xfrm>
            <a:off x="859780" y="1573958"/>
            <a:ext cx="10445935" cy="4708981"/>
          </a:xfrm>
          <a:prstGeom prst="rect">
            <a:avLst/>
          </a:prstGeom>
          <a:noFill/>
        </p:spPr>
        <p:txBody>
          <a:bodyPr wrap="square">
            <a:spAutoFit/>
          </a:bodyPr>
          <a:lstStyle/>
          <a:p>
            <a:pPr algn="ctr"/>
            <a:r>
              <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rPr>
              <a:t>Proceso de terminación anticipada [Acuerdo Plenario 5-2009/CJ-116]</a:t>
            </a:r>
          </a:p>
          <a:p>
            <a:pPr algn="ctr">
              <a:spcAft>
                <a:spcPts val="0"/>
              </a:spcAft>
            </a:pPr>
            <a:endParaRPr lang="fr-FR"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s-ES" sz="60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364791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D0C680-2C27-4F3C-98C4-D5529F8A3288}"/>
              </a:ext>
            </a:extLst>
          </p:cNvPr>
          <p:cNvPicPr>
            <a:picLocks noChangeAspect="1"/>
          </p:cNvPicPr>
          <p:nvPr/>
        </p:nvPicPr>
        <p:blipFill>
          <a:blip r:embed="rId2"/>
          <a:stretch>
            <a:fillRect/>
          </a:stretch>
        </p:blipFill>
        <p:spPr>
          <a:xfrm>
            <a:off x="0" y="0"/>
            <a:ext cx="12192000" cy="6857999"/>
          </a:xfrm>
          <a:prstGeom prst="rect">
            <a:avLst/>
          </a:prstGeom>
        </p:spPr>
      </p:pic>
      <p:sp>
        <p:nvSpPr>
          <p:cNvPr id="10" name="CuadroTexto 9">
            <a:extLst>
              <a:ext uri="{FF2B5EF4-FFF2-40B4-BE49-F238E27FC236}">
                <a16:creationId xmlns:a16="http://schemas.microsoft.com/office/drawing/2014/main" id="{FD588633-5E1B-493B-94E2-341C86F469B3}"/>
              </a:ext>
            </a:extLst>
          </p:cNvPr>
          <p:cNvSpPr txBox="1"/>
          <p:nvPr/>
        </p:nvSpPr>
        <p:spPr>
          <a:xfrm>
            <a:off x="478739" y="6352673"/>
            <a:ext cx="6096000" cy="369332"/>
          </a:xfrm>
          <a:prstGeom prst="rect">
            <a:avLst/>
          </a:prstGeom>
          <a:noFill/>
        </p:spPr>
        <p:txBody>
          <a:bodyPr wrap="square">
            <a:spAutoFit/>
          </a:bodyPr>
          <a:lstStyle/>
          <a:p>
            <a:r>
              <a:rPr lang="es-PE" b="1" dirty="0">
                <a:solidFill>
                  <a:srgbClr val="002060"/>
                </a:solidFill>
                <a:latin typeface="Arial" panose="020B0604020202020204" pitchFamily="34" charset="0"/>
                <a:hlinkClick r:id="rId3">
                  <a:extLst>
                    <a:ext uri="{A12FA001-AC4F-418D-AE19-62706E023703}">
                      <ahyp:hlinkClr xmlns:ahyp="http://schemas.microsoft.com/office/drawing/2018/hyperlinkcolor" val="tx"/>
                    </a:ext>
                  </a:extLst>
                </a:hlinkClick>
              </a:rPr>
              <a:t>alonsantiagoj@yahoo.com</a:t>
            </a:r>
            <a:endParaRPr lang="es-PE" b="1" dirty="0">
              <a:solidFill>
                <a:srgbClr val="002060"/>
              </a:solidFill>
              <a:latin typeface="Arial" panose="020B0604020202020204" pitchFamily="34" charset="0"/>
            </a:endParaRPr>
          </a:p>
        </p:txBody>
      </p:sp>
      <p:sp>
        <p:nvSpPr>
          <p:cNvPr id="11" name="CuadroTexto 10">
            <a:extLst>
              <a:ext uri="{FF2B5EF4-FFF2-40B4-BE49-F238E27FC236}">
                <a16:creationId xmlns:a16="http://schemas.microsoft.com/office/drawing/2014/main" id="{C98F710F-B458-4B66-A5D7-B0C0E3AB37BE}"/>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a:extLst>
              <a:ext uri="{FF2B5EF4-FFF2-40B4-BE49-F238E27FC236}">
                <a16:creationId xmlns:a16="http://schemas.microsoft.com/office/drawing/2014/main" id="{497DFEE0-96D8-4C81-85D8-7A062F808D6B}"/>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9" name="CuadroTexto 8">
            <a:extLst>
              <a:ext uri="{FF2B5EF4-FFF2-40B4-BE49-F238E27FC236}">
                <a16:creationId xmlns:a16="http://schemas.microsoft.com/office/drawing/2014/main" id="{66A2D496-FBD9-4C0C-A077-2FC8A3425BE5}"/>
              </a:ext>
            </a:extLst>
          </p:cNvPr>
          <p:cNvSpPr txBox="1"/>
          <p:nvPr/>
        </p:nvSpPr>
        <p:spPr>
          <a:xfrm>
            <a:off x="917712" y="2310633"/>
            <a:ext cx="6606208" cy="2031325"/>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Dentro de la estructura del proceso común, la etapa intermedia es imprescindible. Una de las funciones más importantes que debe cumplir es el control de los resultados de la investigación preparatoria, para lo cual ha de examinar el mérito de la acusación fiscal y los recaudos de la causa con el fin de decidir si procede o no abrir el juicio oral, el procedimiento principal.</a:t>
            </a:r>
          </a:p>
        </p:txBody>
      </p:sp>
      <p:pic>
        <p:nvPicPr>
          <p:cNvPr id="14" name="Imagen 13">
            <a:extLst>
              <a:ext uri="{FF2B5EF4-FFF2-40B4-BE49-F238E27FC236}">
                <a16:creationId xmlns:a16="http://schemas.microsoft.com/office/drawing/2014/main" id="{895842C1-485D-4B1B-891C-1F9CA40C4CF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9982" y="1828713"/>
            <a:ext cx="3875929" cy="3416320"/>
          </a:xfrm>
          <a:prstGeom prst="rect">
            <a:avLst/>
          </a:prstGeom>
        </p:spPr>
      </p:pic>
    </p:spTree>
    <p:extLst>
      <p:ext uri="{BB962C8B-B14F-4D97-AF65-F5344CB8AC3E}">
        <p14:creationId xmlns:p14="http://schemas.microsoft.com/office/powerpoint/2010/main" val="267168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D0C680-2C27-4F3C-98C4-D5529F8A3288}"/>
              </a:ext>
            </a:extLst>
          </p:cNvPr>
          <p:cNvPicPr>
            <a:picLocks noChangeAspect="1"/>
          </p:cNvPicPr>
          <p:nvPr/>
        </p:nvPicPr>
        <p:blipFill>
          <a:blip r:embed="rId2"/>
          <a:stretch>
            <a:fillRect/>
          </a:stretch>
        </p:blipFill>
        <p:spPr>
          <a:xfrm>
            <a:off x="0" y="0"/>
            <a:ext cx="12192000" cy="6857999"/>
          </a:xfrm>
          <a:prstGeom prst="rect">
            <a:avLst/>
          </a:prstGeom>
        </p:spPr>
      </p:pic>
      <p:sp>
        <p:nvSpPr>
          <p:cNvPr id="10" name="CuadroTexto 9">
            <a:extLst>
              <a:ext uri="{FF2B5EF4-FFF2-40B4-BE49-F238E27FC236}">
                <a16:creationId xmlns:a16="http://schemas.microsoft.com/office/drawing/2014/main" id="{FD588633-5E1B-493B-94E2-341C86F469B3}"/>
              </a:ext>
            </a:extLst>
          </p:cNvPr>
          <p:cNvSpPr txBox="1"/>
          <p:nvPr/>
        </p:nvSpPr>
        <p:spPr>
          <a:xfrm>
            <a:off x="478739" y="6352673"/>
            <a:ext cx="6096000" cy="369332"/>
          </a:xfrm>
          <a:prstGeom prst="rect">
            <a:avLst/>
          </a:prstGeom>
          <a:noFill/>
        </p:spPr>
        <p:txBody>
          <a:bodyPr wrap="square">
            <a:spAutoFit/>
          </a:bodyPr>
          <a:lstStyle/>
          <a:p>
            <a:r>
              <a:rPr lang="es-PE" b="1" dirty="0">
                <a:solidFill>
                  <a:srgbClr val="002060"/>
                </a:solidFill>
                <a:latin typeface="Arial" panose="020B0604020202020204" pitchFamily="34" charset="0"/>
                <a:hlinkClick r:id="rId3">
                  <a:extLst>
                    <a:ext uri="{A12FA001-AC4F-418D-AE19-62706E023703}">
                      <ahyp:hlinkClr xmlns:ahyp="http://schemas.microsoft.com/office/drawing/2018/hyperlinkcolor" val="tx"/>
                    </a:ext>
                  </a:extLst>
                </a:hlinkClick>
              </a:rPr>
              <a:t>alonsantiagoj@yahoo.com</a:t>
            </a:r>
            <a:endParaRPr lang="es-PE" b="1" dirty="0">
              <a:solidFill>
                <a:srgbClr val="002060"/>
              </a:solidFill>
              <a:latin typeface="Arial" panose="020B0604020202020204" pitchFamily="34" charset="0"/>
            </a:endParaRPr>
          </a:p>
        </p:txBody>
      </p:sp>
      <p:sp>
        <p:nvSpPr>
          <p:cNvPr id="11" name="CuadroTexto 10">
            <a:extLst>
              <a:ext uri="{FF2B5EF4-FFF2-40B4-BE49-F238E27FC236}">
                <a16:creationId xmlns:a16="http://schemas.microsoft.com/office/drawing/2014/main" id="{C98F710F-B458-4B66-A5D7-B0C0E3AB37BE}"/>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a:extLst>
              <a:ext uri="{FF2B5EF4-FFF2-40B4-BE49-F238E27FC236}">
                <a16:creationId xmlns:a16="http://schemas.microsoft.com/office/drawing/2014/main" id="{497DFEE0-96D8-4C81-85D8-7A062F808D6B}"/>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366F52D1-983D-431B-9C0A-3BB6FCD00668}"/>
              </a:ext>
            </a:extLst>
          </p:cNvPr>
          <p:cNvSpPr txBox="1"/>
          <p:nvPr/>
        </p:nvSpPr>
        <p:spPr>
          <a:xfrm>
            <a:off x="4532243" y="1166841"/>
            <a:ext cx="6943916" cy="4247317"/>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El proceso de terminación anticipada no guarda correspondencia con el proceso común. Es un proceso especial sujeto a sus propias reglas de iniciación y con una estructura singular -etapas propias y actuaciones singulares no equiparables con el proceso común, basado en el principio estructural de contradicción y no en el de consenso que informa al primero-. Además, el proceso de terminación anticipada se insta después de expedida la Disposición de Formalización y Continuación de la Investigación Preparatoria y hasta antes de formularse la acusación fiscal (artículo 468º.1 NCPP) y la audiencia especial y privada está sometida a determinadas pautas y ritos, muy distintos a los que rigen la audiencia de control de la acusación, acto de postulación que, a mayor abundamiento, no existe en la terminación anticipada.</a:t>
            </a:r>
          </a:p>
        </p:txBody>
      </p:sp>
      <p:pic>
        <p:nvPicPr>
          <p:cNvPr id="8" name="Imagen 7">
            <a:extLst>
              <a:ext uri="{FF2B5EF4-FFF2-40B4-BE49-F238E27FC236}">
                <a16:creationId xmlns:a16="http://schemas.microsoft.com/office/drawing/2014/main" id="{5217D9CC-8431-4914-94EA-232CD2BFED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79" y="1318321"/>
            <a:ext cx="4010025" cy="4762500"/>
          </a:xfrm>
          <a:prstGeom prst="rect">
            <a:avLst/>
          </a:prstGeom>
        </p:spPr>
      </p:pic>
    </p:spTree>
    <p:extLst>
      <p:ext uri="{BB962C8B-B14F-4D97-AF65-F5344CB8AC3E}">
        <p14:creationId xmlns:p14="http://schemas.microsoft.com/office/powerpoint/2010/main" val="289060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D0C680-2C27-4F3C-98C4-D5529F8A3288}"/>
              </a:ext>
            </a:extLst>
          </p:cNvPr>
          <p:cNvPicPr>
            <a:picLocks noChangeAspect="1"/>
          </p:cNvPicPr>
          <p:nvPr/>
        </p:nvPicPr>
        <p:blipFill>
          <a:blip r:embed="rId2"/>
          <a:stretch>
            <a:fillRect/>
          </a:stretch>
        </p:blipFill>
        <p:spPr>
          <a:xfrm>
            <a:off x="0" y="0"/>
            <a:ext cx="12192000" cy="6857999"/>
          </a:xfrm>
          <a:prstGeom prst="rect">
            <a:avLst/>
          </a:prstGeom>
        </p:spPr>
      </p:pic>
      <p:sp>
        <p:nvSpPr>
          <p:cNvPr id="10" name="CuadroTexto 9">
            <a:extLst>
              <a:ext uri="{FF2B5EF4-FFF2-40B4-BE49-F238E27FC236}">
                <a16:creationId xmlns:a16="http://schemas.microsoft.com/office/drawing/2014/main" id="{FD588633-5E1B-493B-94E2-341C86F469B3}"/>
              </a:ext>
            </a:extLst>
          </p:cNvPr>
          <p:cNvSpPr txBox="1"/>
          <p:nvPr/>
        </p:nvSpPr>
        <p:spPr>
          <a:xfrm>
            <a:off x="478739" y="6352673"/>
            <a:ext cx="6096000" cy="369332"/>
          </a:xfrm>
          <a:prstGeom prst="rect">
            <a:avLst/>
          </a:prstGeom>
          <a:noFill/>
        </p:spPr>
        <p:txBody>
          <a:bodyPr wrap="square">
            <a:spAutoFit/>
          </a:bodyPr>
          <a:lstStyle/>
          <a:p>
            <a:r>
              <a:rPr lang="es-PE" b="1" dirty="0">
                <a:solidFill>
                  <a:srgbClr val="002060"/>
                </a:solidFill>
                <a:latin typeface="Arial" panose="020B0604020202020204" pitchFamily="34" charset="0"/>
                <a:hlinkClick r:id="rId3">
                  <a:extLst>
                    <a:ext uri="{A12FA001-AC4F-418D-AE19-62706E023703}">
                      <ahyp:hlinkClr xmlns:ahyp="http://schemas.microsoft.com/office/drawing/2018/hyperlinkcolor" val="tx"/>
                    </a:ext>
                  </a:extLst>
                </a:hlinkClick>
              </a:rPr>
              <a:t>alonsantiagoj@yahoo.com</a:t>
            </a:r>
            <a:endParaRPr lang="es-PE" b="1" dirty="0">
              <a:solidFill>
                <a:srgbClr val="002060"/>
              </a:solidFill>
              <a:latin typeface="Arial" panose="020B0604020202020204" pitchFamily="34" charset="0"/>
            </a:endParaRPr>
          </a:p>
        </p:txBody>
      </p:sp>
      <p:sp>
        <p:nvSpPr>
          <p:cNvPr id="11" name="CuadroTexto 10">
            <a:extLst>
              <a:ext uri="{FF2B5EF4-FFF2-40B4-BE49-F238E27FC236}">
                <a16:creationId xmlns:a16="http://schemas.microsoft.com/office/drawing/2014/main" id="{C98F710F-B458-4B66-A5D7-B0C0E3AB37BE}"/>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a:extLst>
              <a:ext uri="{FF2B5EF4-FFF2-40B4-BE49-F238E27FC236}">
                <a16:creationId xmlns:a16="http://schemas.microsoft.com/office/drawing/2014/main" id="{497DFEE0-96D8-4C81-85D8-7A062F808D6B}"/>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637D4837-8FC7-4A69-B51D-036A0C47D969}"/>
              </a:ext>
            </a:extLst>
          </p:cNvPr>
          <p:cNvSpPr txBox="1"/>
          <p:nvPr/>
        </p:nvSpPr>
        <p:spPr>
          <a:xfrm>
            <a:off x="745435" y="2413336"/>
            <a:ext cx="6606208" cy="2031325"/>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El artículo 350°.1 .e) NCPP autoriza a las partes procesales, distintas del Fiscal, instar la aplicación, si fuere el caso, de un criterio de oportunidad, entendido en sentido amplio. Se discute si esta norma permitiría que en sede de etapa intermedia se instaure el proceso de terminación anticipada, bajo el entendido de que este último expresa un criterio de oportunidad procesal.</a:t>
            </a:r>
          </a:p>
        </p:txBody>
      </p:sp>
      <p:pic>
        <p:nvPicPr>
          <p:cNvPr id="8" name="Picture 2" descr="Media GIF - Find on GIFER">
            <a:extLst>
              <a:ext uri="{FF2B5EF4-FFF2-40B4-BE49-F238E27FC236}">
                <a16:creationId xmlns:a16="http://schemas.microsoft.com/office/drawing/2014/main" id="{70DBB7C5-C5A2-48E5-AA46-D1E74BA023B2}"/>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472" y="1731668"/>
            <a:ext cx="3973578" cy="431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7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D0C680-2C27-4F3C-98C4-D5529F8A3288}"/>
              </a:ext>
            </a:extLst>
          </p:cNvPr>
          <p:cNvPicPr>
            <a:picLocks noChangeAspect="1"/>
          </p:cNvPicPr>
          <p:nvPr/>
        </p:nvPicPr>
        <p:blipFill>
          <a:blip r:embed="rId2"/>
          <a:stretch>
            <a:fillRect/>
          </a:stretch>
        </p:blipFill>
        <p:spPr>
          <a:xfrm>
            <a:off x="0" y="0"/>
            <a:ext cx="12192000" cy="6857999"/>
          </a:xfrm>
          <a:prstGeom prst="rect">
            <a:avLst/>
          </a:prstGeom>
        </p:spPr>
      </p:pic>
      <p:sp>
        <p:nvSpPr>
          <p:cNvPr id="10" name="CuadroTexto 9">
            <a:extLst>
              <a:ext uri="{FF2B5EF4-FFF2-40B4-BE49-F238E27FC236}">
                <a16:creationId xmlns:a16="http://schemas.microsoft.com/office/drawing/2014/main" id="{FD588633-5E1B-493B-94E2-341C86F469B3}"/>
              </a:ext>
            </a:extLst>
          </p:cNvPr>
          <p:cNvSpPr txBox="1"/>
          <p:nvPr/>
        </p:nvSpPr>
        <p:spPr>
          <a:xfrm>
            <a:off x="478739" y="6352673"/>
            <a:ext cx="6096000" cy="369332"/>
          </a:xfrm>
          <a:prstGeom prst="rect">
            <a:avLst/>
          </a:prstGeom>
          <a:noFill/>
        </p:spPr>
        <p:txBody>
          <a:bodyPr wrap="square">
            <a:spAutoFit/>
          </a:bodyPr>
          <a:lstStyle/>
          <a:p>
            <a:r>
              <a:rPr lang="es-PE" b="1" dirty="0">
                <a:solidFill>
                  <a:srgbClr val="002060"/>
                </a:solidFill>
                <a:latin typeface="Arial" panose="020B0604020202020204" pitchFamily="34" charset="0"/>
                <a:hlinkClick r:id="rId3">
                  <a:extLst>
                    <a:ext uri="{A12FA001-AC4F-418D-AE19-62706E023703}">
                      <ahyp:hlinkClr xmlns:ahyp="http://schemas.microsoft.com/office/drawing/2018/hyperlinkcolor" val="tx"/>
                    </a:ext>
                  </a:extLst>
                </a:hlinkClick>
              </a:rPr>
              <a:t>alonsantiagoj@yahoo.com</a:t>
            </a:r>
            <a:endParaRPr lang="es-PE" b="1" dirty="0">
              <a:solidFill>
                <a:srgbClr val="002060"/>
              </a:solidFill>
              <a:latin typeface="Arial" panose="020B0604020202020204" pitchFamily="34" charset="0"/>
            </a:endParaRPr>
          </a:p>
        </p:txBody>
      </p:sp>
      <p:sp>
        <p:nvSpPr>
          <p:cNvPr id="11" name="CuadroTexto 10">
            <a:extLst>
              <a:ext uri="{FF2B5EF4-FFF2-40B4-BE49-F238E27FC236}">
                <a16:creationId xmlns:a16="http://schemas.microsoft.com/office/drawing/2014/main" id="{C98F710F-B458-4B66-A5D7-B0C0E3AB37BE}"/>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a:extLst>
              <a:ext uri="{FF2B5EF4-FFF2-40B4-BE49-F238E27FC236}">
                <a16:creationId xmlns:a16="http://schemas.microsoft.com/office/drawing/2014/main" id="{497DFEE0-96D8-4C81-85D8-7A062F808D6B}"/>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CA7AAD69-2BC7-4C13-BB3A-21C0E9A75E64}"/>
              </a:ext>
            </a:extLst>
          </p:cNvPr>
          <p:cNvSpPr txBox="1"/>
          <p:nvPr/>
        </p:nvSpPr>
        <p:spPr>
          <a:xfrm>
            <a:off x="4760843" y="1107588"/>
            <a:ext cx="6606208" cy="480131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Ya se ha dejado sentado las diferencias sustantivas entre el proceso especial de terminación anticipada y la etapa intermedia del proceso común. El primero tiene como eje el principio del consenso y una de sus funciones es la de servir a la celeridad procesal, mientras que la segunda tiene como elemento nuclear el principio de contradicción y el cuestionamiento -en la medida de lo posible y como alternativa más fuerte de la potestad de control de la legalidad de que está investido el órgano jurisdiccional- de la pretensión punitiva del Ministerio Público. El objeto del principio de oportunidad, entonces, es aquel que busca, en clave material, la dispensa de pena o una respuesta distinta de la reacción punitiva propia del sistema de sanciones del Código Penal, y, como tal, según nuestras normas procesales, sólo puede estar destinada a la aplicación de los supuestos o ‘criterios’ contemplados en el artículo 2º NCPP. </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498FCE1B-0660-4AB8-A628-9ED8EE17D57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60131" y="1805016"/>
            <a:ext cx="3050244" cy="3870548"/>
          </a:xfrm>
          <a:prstGeom prst="rect">
            <a:avLst/>
          </a:prstGeom>
        </p:spPr>
      </p:pic>
    </p:spTree>
    <p:extLst>
      <p:ext uri="{BB962C8B-B14F-4D97-AF65-F5344CB8AC3E}">
        <p14:creationId xmlns:p14="http://schemas.microsoft.com/office/powerpoint/2010/main" val="80639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D0C680-2C27-4F3C-98C4-D5529F8A3288}"/>
              </a:ext>
            </a:extLst>
          </p:cNvPr>
          <p:cNvPicPr>
            <a:picLocks noChangeAspect="1"/>
          </p:cNvPicPr>
          <p:nvPr/>
        </p:nvPicPr>
        <p:blipFill>
          <a:blip r:embed="rId2"/>
          <a:stretch>
            <a:fillRect/>
          </a:stretch>
        </p:blipFill>
        <p:spPr>
          <a:xfrm>
            <a:off x="0" y="0"/>
            <a:ext cx="12192000" cy="6857999"/>
          </a:xfrm>
          <a:prstGeom prst="rect">
            <a:avLst/>
          </a:prstGeom>
        </p:spPr>
      </p:pic>
      <p:sp>
        <p:nvSpPr>
          <p:cNvPr id="10" name="CuadroTexto 9">
            <a:extLst>
              <a:ext uri="{FF2B5EF4-FFF2-40B4-BE49-F238E27FC236}">
                <a16:creationId xmlns:a16="http://schemas.microsoft.com/office/drawing/2014/main" id="{FD588633-5E1B-493B-94E2-341C86F469B3}"/>
              </a:ext>
            </a:extLst>
          </p:cNvPr>
          <p:cNvSpPr txBox="1"/>
          <p:nvPr/>
        </p:nvSpPr>
        <p:spPr>
          <a:xfrm>
            <a:off x="478739" y="6352673"/>
            <a:ext cx="6096000" cy="369332"/>
          </a:xfrm>
          <a:prstGeom prst="rect">
            <a:avLst/>
          </a:prstGeom>
          <a:noFill/>
        </p:spPr>
        <p:txBody>
          <a:bodyPr wrap="square">
            <a:spAutoFit/>
          </a:bodyPr>
          <a:lstStyle/>
          <a:p>
            <a:r>
              <a:rPr lang="es-PE" b="1" dirty="0">
                <a:solidFill>
                  <a:srgbClr val="002060"/>
                </a:solidFill>
                <a:latin typeface="Arial" panose="020B0604020202020204" pitchFamily="34" charset="0"/>
                <a:hlinkClick r:id="rId3">
                  <a:extLst>
                    <a:ext uri="{A12FA001-AC4F-418D-AE19-62706E023703}">
                      <ahyp:hlinkClr xmlns:ahyp="http://schemas.microsoft.com/office/drawing/2018/hyperlinkcolor" val="tx"/>
                    </a:ext>
                  </a:extLst>
                </a:hlinkClick>
              </a:rPr>
              <a:t>alonsantiagoj@yahoo.com</a:t>
            </a:r>
            <a:endParaRPr lang="es-PE" b="1" dirty="0">
              <a:solidFill>
                <a:srgbClr val="002060"/>
              </a:solidFill>
              <a:latin typeface="Arial" panose="020B0604020202020204" pitchFamily="34" charset="0"/>
            </a:endParaRPr>
          </a:p>
        </p:txBody>
      </p:sp>
      <p:sp>
        <p:nvSpPr>
          <p:cNvPr id="11" name="CuadroTexto 10">
            <a:extLst>
              <a:ext uri="{FF2B5EF4-FFF2-40B4-BE49-F238E27FC236}">
                <a16:creationId xmlns:a16="http://schemas.microsoft.com/office/drawing/2014/main" id="{C98F710F-B458-4B66-A5D7-B0C0E3AB37BE}"/>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a:extLst>
              <a:ext uri="{FF2B5EF4-FFF2-40B4-BE49-F238E27FC236}">
                <a16:creationId xmlns:a16="http://schemas.microsoft.com/office/drawing/2014/main" id="{497DFEE0-96D8-4C81-85D8-7A062F808D6B}"/>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1678A036-4FE5-4CF6-AF73-D121CA7BFB95}"/>
              </a:ext>
            </a:extLst>
          </p:cNvPr>
          <p:cNvSpPr txBox="1"/>
          <p:nvPr/>
        </p:nvSpPr>
        <p:spPr>
          <a:xfrm>
            <a:off x="1023730" y="2274837"/>
            <a:ext cx="6606208" cy="230832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Los mecanismos alternativos que buscan respuestas basadas en la idea del consenso (terminación anticipada, conformidad procesal y colaboración eficaz), por su propia especificidad y singularidad, unido a los controles jurisdiccionales que corresponde realizar, están sometidos a un procedimiento determinado, que no tiene las características, alcances y metodología de la audiencia preliminar de control de la acusación.[…]</a:t>
            </a:r>
          </a:p>
        </p:txBody>
      </p:sp>
      <p:pic>
        <p:nvPicPr>
          <p:cNvPr id="8" name="Imagen 7">
            <a:extLst>
              <a:ext uri="{FF2B5EF4-FFF2-40B4-BE49-F238E27FC236}">
                <a16:creationId xmlns:a16="http://schemas.microsoft.com/office/drawing/2014/main" id="{5FD42191-F106-4DDB-BF37-DAF698633A01}"/>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9983" y="2274837"/>
            <a:ext cx="3875929" cy="3416320"/>
          </a:xfrm>
          <a:prstGeom prst="rect">
            <a:avLst/>
          </a:prstGeom>
        </p:spPr>
      </p:pic>
    </p:spTree>
    <p:extLst>
      <p:ext uri="{BB962C8B-B14F-4D97-AF65-F5344CB8AC3E}">
        <p14:creationId xmlns:p14="http://schemas.microsoft.com/office/powerpoint/2010/main" val="180088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BD0C680-2C27-4F3C-98C4-D5529F8A3288}"/>
              </a:ext>
            </a:extLst>
          </p:cNvPr>
          <p:cNvPicPr>
            <a:picLocks noChangeAspect="1"/>
          </p:cNvPicPr>
          <p:nvPr/>
        </p:nvPicPr>
        <p:blipFill>
          <a:blip r:embed="rId2"/>
          <a:stretch>
            <a:fillRect/>
          </a:stretch>
        </p:blipFill>
        <p:spPr>
          <a:xfrm>
            <a:off x="0" y="0"/>
            <a:ext cx="12192000" cy="6857999"/>
          </a:xfrm>
          <a:prstGeom prst="rect">
            <a:avLst/>
          </a:prstGeom>
        </p:spPr>
      </p:pic>
      <p:sp>
        <p:nvSpPr>
          <p:cNvPr id="10" name="CuadroTexto 9">
            <a:extLst>
              <a:ext uri="{FF2B5EF4-FFF2-40B4-BE49-F238E27FC236}">
                <a16:creationId xmlns:a16="http://schemas.microsoft.com/office/drawing/2014/main" id="{FD588633-5E1B-493B-94E2-341C86F469B3}"/>
              </a:ext>
            </a:extLst>
          </p:cNvPr>
          <p:cNvSpPr txBox="1"/>
          <p:nvPr/>
        </p:nvSpPr>
        <p:spPr>
          <a:xfrm>
            <a:off x="478739" y="6352673"/>
            <a:ext cx="6096000" cy="369332"/>
          </a:xfrm>
          <a:prstGeom prst="rect">
            <a:avLst/>
          </a:prstGeom>
          <a:noFill/>
        </p:spPr>
        <p:txBody>
          <a:bodyPr wrap="square">
            <a:spAutoFit/>
          </a:bodyPr>
          <a:lstStyle/>
          <a:p>
            <a:r>
              <a:rPr lang="es-PE" b="1" dirty="0">
                <a:solidFill>
                  <a:srgbClr val="002060"/>
                </a:solidFill>
                <a:latin typeface="Arial" panose="020B0604020202020204" pitchFamily="34" charset="0"/>
                <a:hlinkClick r:id="rId3">
                  <a:extLst>
                    <a:ext uri="{A12FA001-AC4F-418D-AE19-62706E023703}">
                      <ahyp:hlinkClr xmlns:ahyp="http://schemas.microsoft.com/office/drawing/2018/hyperlinkcolor" val="tx"/>
                    </a:ext>
                  </a:extLst>
                </a:hlinkClick>
              </a:rPr>
              <a:t>alonsantiagoj@yahoo.com</a:t>
            </a:r>
            <a:endParaRPr lang="es-PE" b="1" dirty="0">
              <a:solidFill>
                <a:srgbClr val="002060"/>
              </a:solidFill>
              <a:latin typeface="Arial" panose="020B0604020202020204" pitchFamily="34" charset="0"/>
            </a:endParaRPr>
          </a:p>
        </p:txBody>
      </p:sp>
      <p:sp>
        <p:nvSpPr>
          <p:cNvPr id="11" name="CuadroTexto 10">
            <a:extLst>
              <a:ext uri="{FF2B5EF4-FFF2-40B4-BE49-F238E27FC236}">
                <a16:creationId xmlns:a16="http://schemas.microsoft.com/office/drawing/2014/main" id="{C98F710F-B458-4B66-A5D7-B0C0E3AB37BE}"/>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a:extLst>
              <a:ext uri="{FF2B5EF4-FFF2-40B4-BE49-F238E27FC236}">
                <a16:creationId xmlns:a16="http://schemas.microsoft.com/office/drawing/2014/main" id="{497DFEE0-96D8-4C81-85D8-7A062F808D6B}"/>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6" name="CuadroTexto 5">
            <a:extLst>
              <a:ext uri="{FF2B5EF4-FFF2-40B4-BE49-F238E27FC236}">
                <a16:creationId xmlns:a16="http://schemas.microsoft.com/office/drawing/2014/main" id="{34727FBA-3019-4571-9B15-B3F4F6CD1AC7}"/>
              </a:ext>
            </a:extLst>
          </p:cNvPr>
          <p:cNvSpPr txBox="1"/>
          <p:nvPr/>
        </p:nvSpPr>
        <p:spPr>
          <a:xfrm>
            <a:off x="2346380" y="3622846"/>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3EF3D073-0F83-44EA-8D82-464A0FD3853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rcRect b="14630"/>
          <a:stretch/>
        </p:blipFill>
        <p:spPr>
          <a:xfrm>
            <a:off x="6424051" y="1736589"/>
            <a:ext cx="4154014" cy="4728379"/>
          </a:xfrm>
          <a:prstGeom prst="rect">
            <a:avLst/>
          </a:prstGeom>
        </p:spPr>
      </p:pic>
    </p:spTree>
    <p:extLst>
      <p:ext uri="{BB962C8B-B14F-4D97-AF65-F5344CB8AC3E}">
        <p14:creationId xmlns:p14="http://schemas.microsoft.com/office/powerpoint/2010/main" val="26890226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700</Words>
  <Application>Microsoft Office PowerPoint</Application>
  <PresentationFormat>Panorámica</PresentationFormat>
  <Paragraphs>26</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1</cp:revision>
  <dcterms:created xsi:type="dcterms:W3CDTF">2021-11-03T13:33:53Z</dcterms:created>
  <dcterms:modified xsi:type="dcterms:W3CDTF">2021-11-03T13:39:21Z</dcterms:modified>
</cp:coreProperties>
</file>