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27" r:id="rId2"/>
    <p:sldId id="524" r:id="rId3"/>
    <p:sldId id="479" r:id="rId4"/>
    <p:sldId id="395" r:id="rId5"/>
    <p:sldId id="526" r:id="rId6"/>
    <p:sldId id="530" r:id="rId7"/>
    <p:sldId id="531" r:id="rId8"/>
    <p:sldId id="528" r:id="rId9"/>
    <p:sldId id="527" r:id="rId10"/>
    <p:sldId id="535" r:id="rId11"/>
    <p:sldId id="533" r:id="rId12"/>
    <p:sldId id="532" r:id="rId13"/>
    <p:sldId id="534" r:id="rId14"/>
    <p:sldId id="529" r:id="rId15"/>
    <p:sldId id="536" r:id="rId16"/>
    <p:sldId id="537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7" r:id="rId27"/>
    <p:sldId id="508" r:id="rId28"/>
    <p:sldId id="509" r:id="rId29"/>
    <p:sldId id="510" r:id="rId30"/>
    <p:sldId id="525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</p:sldIdLst>
  <p:sldSz cx="9144000" cy="5143500" type="screen16x9"/>
  <p:notesSz cx="6858000" cy="9144000"/>
  <p:custDataLst>
    <p:tags r:id="rId4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44D"/>
    <a:srgbClr val="007779"/>
    <a:srgbClr val="C11DB9"/>
    <a:srgbClr val="6AD7D9"/>
    <a:srgbClr val="E8E040"/>
    <a:srgbClr val="D426BB"/>
    <a:srgbClr val="5D6FCB"/>
    <a:srgbClr val="A278CC"/>
    <a:srgbClr val="01A89E"/>
    <a:srgbClr val="061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3787" autoAdjust="0"/>
  </p:normalViewPr>
  <p:slideViewPr>
    <p:cSldViewPr>
      <p:cViewPr varScale="1">
        <p:scale>
          <a:sx n="91" d="100"/>
          <a:sy n="91" d="100"/>
        </p:scale>
        <p:origin x="930" y="6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3E172-90BD-423C-8936-F7D906B78C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F018BF-1EE9-4320-B8AE-4EE5AD8B1CEC}">
      <dgm:prSet phldrT="[Texto]" custT="1"/>
      <dgm:spPr/>
      <dgm:t>
        <a:bodyPr/>
        <a:lstStyle/>
        <a:p>
          <a:r>
            <a:rPr lang="es-ES" sz="1200" dirty="0"/>
            <a:t>Teorización del fenómeno</a:t>
          </a:r>
        </a:p>
      </dgm:t>
    </dgm:pt>
    <dgm:pt modelId="{BF391EFF-30CB-47E6-B049-AFAD3CB2D110}" type="parTrans" cxnId="{838EF7B6-386E-4962-A826-9C0B352F03E7}">
      <dgm:prSet/>
      <dgm:spPr/>
      <dgm:t>
        <a:bodyPr/>
        <a:lstStyle/>
        <a:p>
          <a:endParaRPr lang="es-ES"/>
        </a:p>
      </dgm:t>
    </dgm:pt>
    <dgm:pt modelId="{9251A5DB-1D34-4BF4-8F82-34C9B31BCFE1}" type="sibTrans" cxnId="{838EF7B6-386E-4962-A826-9C0B352F03E7}">
      <dgm:prSet/>
      <dgm:spPr/>
      <dgm:t>
        <a:bodyPr/>
        <a:lstStyle/>
        <a:p>
          <a:endParaRPr lang="es-ES"/>
        </a:p>
      </dgm:t>
    </dgm:pt>
    <dgm:pt modelId="{B0B33647-028F-46DB-91D9-1AEA9BB54322}">
      <dgm:prSet phldrT="[Texto]" custT="1"/>
      <dgm:spPr/>
      <dgm:t>
        <a:bodyPr/>
        <a:lstStyle/>
        <a:p>
          <a:r>
            <a:rPr lang="es-ES" sz="1200" dirty="0" smtClean="0"/>
            <a:t>Antecedentes internacionales</a:t>
          </a:r>
          <a:endParaRPr lang="es-ES" sz="1200" dirty="0"/>
        </a:p>
      </dgm:t>
    </dgm:pt>
    <dgm:pt modelId="{B830AD9F-973A-4DAB-BF65-5572DB40355A}" type="parTrans" cxnId="{6618776D-A8EB-43C6-BF34-8903648CB23E}">
      <dgm:prSet/>
      <dgm:spPr/>
      <dgm:t>
        <a:bodyPr/>
        <a:lstStyle/>
        <a:p>
          <a:endParaRPr lang="es-ES"/>
        </a:p>
      </dgm:t>
    </dgm:pt>
    <dgm:pt modelId="{7FBFA4CF-D079-4813-98CA-26C2E08367DC}" type="sibTrans" cxnId="{6618776D-A8EB-43C6-BF34-8903648CB23E}">
      <dgm:prSet/>
      <dgm:spPr/>
      <dgm:t>
        <a:bodyPr/>
        <a:lstStyle/>
        <a:p>
          <a:endParaRPr lang="es-ES"/>
        </a:p>
      </dgm:t>
    </dgm:pt>
    <dgm:pt modelId="{87E75BA4-AB3A-4E4A-960D-FCB159C4A27A}">
      <dgm:prSet phldrT="[Texto]" custT="1"/>
      <dgm:spPr/>
      <dgm:t>
        <a:bodyPr/>
        <a:lstStyle/>
        <a:p>
          <a:r>
            <a:rPr lang="es-ES" sz="1200" dirty="0" smtClean="0"/>
            <a:t>Antecedentes nacionales</a:t>
          </a:r>
          <a:endParaRPr lang="es-ES" sz="1200" dirty="0"/>
        </a:p>
      </dgm:t>
    </dgm:pt>
    <dgm:pt modelId="{D31F88AA-4EF0-490F-944A-46E7E8D1E769}" type="parTrans" cxnId="{7B4A224F-78C2-4A69-BAA3-1E02C078782D}">
      <dgm:prSet/>
      <dgm:spPr/>
      <dgm:t>
        <a:bodyPr/>
        <a:lstStyle/>
        <a:p>
          <a:endParaRPr lang="es-ES"/>
        </a:p>
      </dgm:t>
    </dgm:pt>
    <dgm:pt modelId="{44CFB26B-14AE-4B20-83E2-5180F7447129}" type="sibTrans" cxnId="{7B4A224F-78C2-4A69-BAA3-1E02C078782D}">
      <dgm:prSet/>
      <dgm:spPr/>
      <dgm:t>
        <a:bodyPr/>
        <a:lstStyle/>
        <a:p>
          <a:endParaRPr lang="es-ES"/>
        </a:p>
      </dgm:t>
    </dgm:pt>
    <dgm:pt modelId="{6907A327-123A-40AD-8A6C-99CA23C0CF8E}">
      <dgm:prSet phldrT="[Texto]" custT="1"/>
      <dgm:spPr/>
      <dgm:t>
        <a:bodyPr/>
        <a:lstStyle/>
        <a:p>
          <a:r>
            <a:rPr lang="es-ES" sz="1400" dirty="0" smtClean="0"/>
            <a:t>Antecedentes locales</a:t>
          </a:r>
          <a:endParaRPr lang="es-ES" sz="1400" dirty="0"/>
        </a:p>
      </dgm:t>
    </dgm:pt>
    <dgm:pt modelId="{3694475C-58AD-4AB3-AA40-99902209375F}" type="parTrans" cxnId="{BDC6848B-59CC-4B6F-894A-96EB826770B3}">
      <dgm:prSet/>
      <dgm:spPr/>
      <dgm:t>
        <a:bodyPr/>
        <a:lstStyle/>
        <a:p>
          <a:endParaRPr lang="es-ES"/>
        </a:p>
      </dgm:t>
    </dgm:pt>
    <dgm:pt modelId="{EDBDF283-F94E-4D7A-8286-5430C61D517E}" type="sibTrans" cxnId="{BDC6848B-59CC-4B6F-894A-96EB826770B3}">
      <dgm:prSet/>
      <dgm:spPr/>
      <dgm:t>
        <a:bodyPr/>
        <a:lstStyle/>
        <a:p>
          <a:endParaRPr lang="es-ES"/>
        </a:p>
      </dgm:t>
    </dgm:pt>
    <dgm:pt modelId="{51CB72E3-2CAF-41B9-8013-D8D8E625EAEA}">
      <dgm:prSet phldrT="[Texto]" custT="1"/>
      <dgm:spPr/>
      <dgm:t>
        <a:bodyPr/>
        <a:lstStyle/>
        <a:p>
          <a:r>
            <a:rPr lang="es-ES" sz="1200" dirty="0" smtClean="0"/>
            <a:t>Situación problemática</a:t>
          </a:r>
          <a:endParaRPr lang="es-ES" sz="1200" dirty="0"/>
        </a:p>
      </dgm:t>
    </dgm:pt>
    <dgm:pt modelId="{A4098501-2EE8-4A95-B43B-E0C10B000BEB}" type="parTrans" cxnId="{71B6CB65-74A0-49B8-8A2C-9CCD31CFD2BD}">
      <dgm:prSet/>
      <dgm:spPr/>
      <dgm:t>
        <a:bodyPr/>
        <a:lstStyle/>
        <a:p>
          <a:endParaRPr lang="es-ES"/>
        </a:p>
      </dgm:t>
    </dgm:pt>
    <dgm:pt modelId="{1CB799E7-FAC3-4FB7-B128-FCEF2EBB292E}" type="sibTrans" cxnId="{71B6CB65-74A0-49B8-8A2C-9CCD31CFD2BD}">
      <dgm:prSet/>
      <dgm:spPr/>
      <dgm:t>
        <a:bodyPr/>
        <a:lstStyle/>
        <a:p>
          <a:endParaRPr lang="es-ES"/>
        </a:p>
      </dgm:t>
    </dgm:pt>
    <dgm:pt modelId="{DF92E044-3157-4B51-9EBF-BDA556E67017}">
      <dgm:prSet custT="1"/>
      <dgm:spPr/>
      <dgm:t>
        <a:bodyPr/>
        <a:lstStyle/>
        <a:p>
          <a:r>
            <a:rPr lang="es-ES" sz="1200" dirty="0" smtClean="0"/>
            <a:t>Pregunta o problema general</a:t>
          </a:r>
          <a:endParaRPr lang="es-ES" sz="1200" dirty="0"/>
        </a:p>
      </dgm:t>
    </dgm:pt>
    <dgm:pt modelId="{4EEF1D40-B5B7-4472-A397-4A51CB3CF07D}" type="parTrans" cxnId="{1CFC7C74-38DB-42E0-BEC1-FE75ECDDDB33}">
      <dgm:prSet/>
      <dgm:spPr/>
      <dgm:t>
        <a:bodyPr/>
        <a:lstStyle/>
        <a:p>
          <a:endParaRPr lang="es-ES"/>
        </a:p>
      </dgm:t>
    </dgm:pt>
    <dgm:pt modelId="{9B3C5E10-CA64-4D65-BE1B-EEBE4E372B25}" type="sibTrans" cxnId="{1CFC7C74-38DB-42E0-BEC1-FE75ECDDDB33}">
      <dgm:prSet/>
      <dgm:spPr/>
      <dgm:t>
        <a:bodyPr/>
        <a:lstStyle/>
        <a:p>
          <a:endParaRPr lang="es-ES"/>
        </a:p>
      </dgm:t>
    </dgm:pt>
    <dgm:pt modelId="{0766C5F0-2F3B-4D1C-8BCA-6C3CB02347D9}" type="pres">
      <dgm:prSet presAssocID="{7233E172-90BD-423C-8936-F7D906B78C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A38BB5-6CB7-40D8-9926-1E577E8C47EF}" type="pres">
      <dgm:prSet presAssocID="{B0F018BF-1EE9-4320-B8AE-4EE5AD8B1C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DF81DF-6B67-4F9D-8610-5FFA73BD3E2A}" type="pres">
      <dgm:prSet presAssocID="{B0F018BF-1EE9-4320-B8AE-4EE5AD8B1CEC}" presName="spNode" presStyleCnt="0"/>
      <dgm:spPr/>
    </dgm:pt>
    <dgm:pt modelId="{D08FA29C-2DD6-476C-8E05-E1967D0C4E89}" type="pres">
      <dgm:prSet presAssocID="{9251A5DB-1D34-4BF4-8F82-34C9B31BCFE1}" presName="sibTrans" presStyleLbl="sibTrans1D1" presStyleIdx="0" presStyleCnt="6"/>
      <dgm:spPr/>
      <dgm:t>
        <a:bodyPr/>
        <a:lstStyle/>
        <a:p>
          <a:endParaRPr lang="es-ES"/>
        </a:p>
      </dgm:t>
    </dgm:pt>
    <dgm:pt modelId="{D5A111CE-0EF2-4F63-A0B7-E4545FBC7B5C}" type="pres">
      <dgm:prSet presAssocID="{B0B33647-028F-46DB-91D9-1AEA9BB54322}" presName="node" presStyleLbl="node1" presStyleIdx="1" presStyleCnt="6" custScaleX="1292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E233BE-E342-496F-A0BB-475B0DF92B9A}" type="pres">
      <dgm:prSet presAssocID="{B0B33647-028F-46DB-91D9-1AEA9BB54322}" presName="spNode" presStyleCnt="0"/>
      <dgm:spPr/>
    </dgm:pt>
    <dgm:pt modelId="{E4D58D1D-DBB4-458B-8731-78B45C280170}" type="pres">
      <dgm:prSet presAssocID="{7FBFA4CF-D079-4813-98CA-26C2E08367DC}" presName="sibTrans" presStyleLbl="sibTrans1D1" presStyleIdx="1" presStyleCnt="6"/>
      <dgm:spPr/>
      <dgm:t>
        <a:bodyPr/>
        <a:lstStyle/>
        <a:p>
          <a:endParaRPr lang="es-ES"/>
        </a:p>
      </dgm:t>
    </dgm:pt>
    <dgm:pt modelId="{FD7B398C-26EE-463E-9636-2BC021025C14}" type="pres">
      <dgm:prSet presAssocID="{87E75BA4-AB3A-4E4A-960D-FCB159C4A27A}" presName="node" presStyleLbl="node1" presStyleIdx="2" presStyleCnt="6" custScaleX="129786" custRadScaleRad="99615" custRadScaleInc="-716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67070D-3979-40DD-BEA0-0FB7F0A8933E}" type="pres">
      <dgm:prSet presAssocID="{87E75BA4-AB3A-4E4A-960D-FCB159C4A27A}" presName="spNode" presStyleCnt="0"/>
      <dgm:spPr/>
    </dgm:pt>
    <dgm:pt modelId="{D16FB79A-C129-4C0A-B8C9-2F5C114E6688}" type="pres">
      <dgm:prSet presAssocID="{44CFB26B-14AE-4B20-83E2-5180F7447129}" presName="sibTrans" presStyleLbl="sibTrans1D1" presStyleIdx="2" presStyleCnt="6"/>
      <dgm:spPr/>
      <dgm:t>
        <a:bodyPr/>
        <a:lstStyle/>
        <a:p>
          <a:endParaRPr lang="es-ES"/>
        </a:p>
      </dgm:t>
    </dgm:pt>
    <dgm:pt modelId="{1879249F-DEB1-4A0B-BDED-C824BAB0E2BD}" type="pres">
      <dgm:prSet presAssocID="{6907A327-123A-40AD-8A6C-99CA23C0CF8E}" presName="node" presStyleLbl="node1" presStyleIdx="3" presStyleCnt="6" custScaleX="135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6BAB4E-7B7E-4901-8E20-12D5CE97EE51}" type="pres">
      <dgm:prSet presAssocID="{6907A327-123A-40AD-8A6C-99CA23C0CF8E}" presName="spNode" presStyleCnt="0"/>
      <dgm:spPr/>
    </dgm:pt>
    <dgm:pt modelId="{648D877C-75AB-474B-8C27-CDAADE94E2D5}" type="pres">
      <dgm:prSet presAssocID="{EDBDF283-F94E-4D7A-8286-5430C61D517E}" presName="sibTrans" presStyleLbl="sibTrans1D1" presStyleIdx="3" presStyleCnt="6"/>
      <dgm:spPr/>
      <dgm:t>
        <a:bodyPr/>
        <a:lstStyle/>
        <a:p>
          <a:endParaRPr lang="es-ES"/>
        </a:p>
      </dgm:t>
    </dgm:pt>
    <dgm:pt modelId="{3762B254-E92A-4E18-8601-5DA8C1851145}" type="pres">
      <dgm:prSet presAssocID="{51CB72E3-2CAF-41B9-8013-D8D8E625EA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D8948-904E-4CE0-96BF-774AA4440574}" type="pres">
      <dgm:prSet presAssocID="{51CB72E3-2CAF-41B9-8013-D8D8E625EAEA}" presName="spNode" presStyleCnt="0"/>
      <dgm:spPr/>
    </dgm:pt>
    <dgm:pt modelId="{DCF6CFA0-D4D7-413D-B9B0-A145B7FCC131}" type="pres">
      <dgm:prSet presAssocID="{1CB799E7-FAC3-4FB7-B128-FCEF2EBB292E}" presName="sibTrans" presStyleLbl="sibTrans1D1" presStyleIdx="4" presStyleCnt="6"/>
      <dgm:spPr/>
      <dgm:t>
        <a:bodyPr/>
        <a:lstStyle/>
        <a:p>
          <a:endParaRPr lang="es-ES"/>
        </a:p>
      </dgm:t>
    </dgm:pt>
    <dgm:pt modelId="{D6015F2B-854C-462D-8158-A96851F3398A}" type="pres">
      <dgm:prSet presAssocID="{DF92E044-3157-4B51-9EBF-BDA556E670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DD2D15-467F-4789-B6D9-1C2709E465F2}" type="pres">
      <dgm:prSet presAssocID="{DF92E044-3157-4B51-9EBF-BDA556E67017}" presName="spNode" presStyleCnt="0"/>
      <dgm:spPr/>
    </dgm:pt>
    <dgm:pt modelId="{F0EC1C79-337B-44DF-AAE1-C7D0EE828C7D}" type="pres">
      <dgm:prSet presAssocID="{9B3C5E10-CA64-4D65-BE1B-EEBE4E372B25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D7A020C7-9918-444A-965D-E863403F6024}" type="presOf" srcId="{EDBDF283-F94E-4D7A-8286-5430C61D517E}" destId="{648D877C-75AB-474B-8C27-CDAADE94E2D5}" srcOrd="0" destOrd="0" presId="urn:microsoft.com/office/officeart/2005/8/layout/cycle6"/>
    <dgm:cxn modelId="{84CACB0B-58AF-451B-A296-22045178A4A1}" type="presOf" srcId="{9B3C5E10-CA64-4D65-BE1B-EEBE4E372B25}" destId="{F0EC1C79-337B-44DF-AAE1-C7D0EE828C7D}" srcOrd="0" destOrd="0" presId="urn:microsoft.com/office/officeart/2005/8/layout/cycle6"/>
    <dgm:cxn modelId="{1138D0CA-D9BD-4FBA-A343-E6A4665B8548}" type="presOf" srcId="{DF92E044-3157-4B51-9EBF-BDA556E67017}" destId="{D6015F2B-854C-462D-8158-A96851F3398A}" srcOrd="0" destOrd="0" presId="urn:microsoft.com/office/officeart/2005/8/layout/cycle6"/>
    <dgm:cxn modelId="{1CFC7C74-38DB-42E0-BEC1-FE75ECDDDB33}" srcId="{7233E172-90BD-423C-8936-F7D906B78CAF}" destId="{DF92E044-3157-4B51-9EBF-BDA556E67017}" srcOrd="5" destOrd="0" parTransId="{4EEF1D40-B5B7-4472-A397-4A51CB3CF07D}" sibTransId="{9B3C5E10-CA64-4D65-BE1B-EEBE4E372B25}"/>
    <dgm:cxn modelId="{66FC75DF-07BE-4053-A8D4-86D3E85600AB}" type="presOf" srcId="{6907A327-123A-40AD-8A6C-99CA23C0CF8E}" destId="{1879249F-DEB1-4A0B-BDED-C824BAB0E2BD}" srcOrd="0" destOrd="0" presId="urn:microsoft.com/office/officeart/2005/8/layout/cycle6"/>
    <dgm:cxn modelId="{76904CBA-55A9-4254-9021-EEA147F444A1}" type="presOf" srcId="{1CB799E7-FAC3-4FB7-B128-FCEF2EBB292E}" destId="{DCF6CFA0-D4D7-413D-B9B0-A145B7FCC131}" srcOrd="0" destOrd="0" presId="urn:microsoft.com/office/officeart/2005/8/layout/cycle6"/>
    <dgm:cxn modelId="{6618776D-A8EB-43C6-BF34-8903648CB23E}" srcId="{7233E172-90BD-423C-8936-F7D906B78CAF}" destId="{B0B33647-028F-46DB-91D9-1AEA9BB54322}" srcOrd="1" destOrd="0" parTransId="{B830AD9F-973A-4DAB-BF65-5572DB40355A}" sibTransId="{7FBFA4CF-D079-4813-98CA-26C2E08367DC}"/>
    <dgm:cxn modelId="{7B4A224F-78C2-4A69-BAA3-1E02C078782D}" srcId="{7233E172-90BD-423C-8936-F7D906B78CAF}" destId="{87E75BA4-AB3A-4E4A-960D-FCB159C4A27A}" srcOrd="2" destOrd="0" parTransId="{D31F88AA-4EF0-490F-944A-46E7E8D1E769}" sibTransId="{44CFB26B-14AE-4B20-83E2-5180F7447129}"/>
    <dgm:cxn modelId="{BDC6848B-59CC-4B6F-894A-96EB826770B3}" srcId="{7233E172-90BD-423C-8936-F7D906B78CAF}" destId="{6907A327-123A-40AD-8A6C-99CA23C0CF8E}" srcOrd="3" destOrd="0" parTransId="{3694475C-58AD-4AB3-AA40-99902209375F}" sibTransId="{EDBDF283-F94E-4D7A-8286-5430C61D517E}"/>
    <dgm:cxn modelId="{0BC9A91A-9D09-4620-BB4B-2A493BF8A092}" type="presOf" srcId="{51CB72E3-2CAF-41B9-8013-D8D8E625EAEA}" destId="{3762B254-E92A-4E18-8601-5DA8C1851145}" srcOrd="0" destOrd="0" presId="urn:microsoft.com/office/officeart/2005/8/layout/cycle6"/>
    <dgm:cxn modelId="{154E3E2B-DC58-430F-9EB0-9A466CBC6682}" type="presOf" srcId="{7233E172-90BD-423C-8936-F7D906B78CAF}" destId="{0766C5F0-2F3B-4D1C-8BCA-6C3CB02347D9}" srcOrd="0" destOrd="0" presId="urn:microsoft.com/office/officeart/2005/8/layout/cycle6"/>
    <dgm:cxn modelId="{EC219AEF-7972-460E-9F1F-483EE45FA21E}" type="presOf" srcId="{7FBFA4CF-D079-4813-98CA-26C2E08367DC}" destId="{E4D58D1D-DBB4-458B-8731-78B45C280170}" srcOrd="0" destOrd="0" presId="urn:microsoft.com/office/officeart/2005/8/layout/cycle6"/>
    <dgm:cxn modelId="{838EF7B6-386E-4962-A826-9C0B352F03E7}" srcId="{7233E172-90BD-423C-8936-F7D906B78CAF}" destId="{B0F018BF-1EE9-4320-B8AE-4EE5AD8B1CEC}" srcOrd="0" destOrd="0" parTransId="{BF391EFF-30CB-47E6-B049-AFAD3CB2D110}" sibTransId="{9251A5DB-1D34-4BF4-8F82-34C9B31BCFE1}"/>
    <dgm:cxn modelId="{44A29637-FB6E-4213-898C-F39EED7FB95E}" type="presOf" srcId="{9251A5DB-1D34-4BF4-8F82-34C9B31BCFE1}" destId="{D08FA29C-2DD6-476C-8E05-E1967D0C4E89}" srcOrd="0" destOrd="0" presId="urn:microsoft.com/office/officeart/2005/8/layout/cycle6"/>
    <dgm:cxn modelId="{01D36E3C-CC82-443D-BAAA-F77DE385480D}" type="presOf" srcId="{B0B33647-028F-46DB-91D9-1AEA9BB54322}" destId="{D5A111CE-0EF2-4F63-A0B7-E4545FBC7B5C}" srcOrd="0" destOrd="0" presId="urn:microsoft.com/office/officeart/2005/8/layout/cycle6"/>
    <dgm:cxn modelId="{3C600435-E29C-48D7-89EB-287DFD317BB4}" type="presOf" srcId="{87E75BA4-AB3A-4E4A-960D-FCB159C4A27A}" destId="{FD7B398C-26EE-463E-9636-2BC021025C14}" srcOrd="0" destOrd="0" presId="urn:microsoft.com/office/officeart/2005/8/layout/cycle6"/>
    <dgm:cxn modelId="{71B6CB65-74A0-49B8-8A2C-9CCD31CFD2BD}" srcId="{7233E172-90BD-423C-8936-F7D906B78CAF}" destId="{51CB72E3-2CAF-41B9-8013-D8D8E625EAEA}" srcOrd="4" destOrd="0" parTransId="{A4098501-2EE8-4A95-B43B-E0C10B000BEB}" sibTransId="{1CB799E7-FAC3-4FB7-B128-FCEF2EBB292E}"/>
    <dgm:cxn modelId="{059D10AA-92BF-41DB-B753-6E95A5C8D591}" type="presOf" srcId="{B0F018BF-1EE9-4320-B8AE-4EE5AD8B1CEC}" destId="{BAA38BB5-6CB7-40D8-9926-1E577E8C47EF}" srcOrd="0" destOrd="0" presId="urn:microsoft.com/office/officeart/2005/8/layout/cycle6"/>
    <dgm:cxn modelId="{3099F328-1702-4FB9-BC2C-12EC1AB60051}" type="presOf" srcId="{44CFB26B-14AE-4B20-83E2-5180F7447129}" destId="{D16FB79A-C129-4C0A-B8C9-2F5C114E6688}" srcOrd="0" destOrd="0" presId="urn:microsoft.com/office/officeart/2005/8/layout/cycle6"/>
    <dgm:cxn modelId="{5848274B-1A60-49CC-82D8-C78F3B8C5709}" type="presParOf" srcId="{0766C5F0-2F3B-4D1C-8BCA-6C3CB02347D9}" destId="{BAA38BB5-6CB7-40D8-9926-1E577E8C47EF}" srcOrd="0" destOrd="0" presId="urn:microsoft.com/office/officeart/2005/8/layout/cycle6"/>
    <dgm:cxn modelId="{715E9C32-389C-4E74-A680-B572F209D67B}" type="presParOf" srcId="{0766C5F0-2F3B-4D1C-8BCA-6C3CB02347D9}" destId="{9EDF81DF-6B67-4F9D-8610-5FFA73BD3E2A}" srcOrd="1" destOrd="0" presId="urn:microsoft.com/office/officeart/2005/8/layout/cycle6"/>
    <dgm:cxn modelId="{2E1A8D84-6A7F-4B82-A6CF-9EE674AABBD5}" type="presParOf" srcId="{0766C5F0-2F3B-4D1C-8BCA-6C3CB02347D9}" destId="{D08FA29C-2DD6-476C-8E05-E1967D0C4E89}" srcOrd="2" destOrd="0" presId="urn:microsoft.com/office/officeart/2005/8/layout/cycle6"/>
    <dgm:cxn modelId="{D733A40E-C1C3-4923-B787-151EF3D66011}" type="presParOf" srcId="{0766C5F0-2F3B-4D1C-8BCA-6C3CB02347D9}" destId="{D5A111CE-0EF2-4F63-A0B7-E4545FBC7B5C}" srcOrd="3" destOrd="0" presId="urn:microsoft.com/office/officeart/2005/8/layout/cycle6"/>
    <dgm:cxn modelId="{A6FEDC1E-0165-42B9-8D2D-2E0C7082F20D}" type="presParOf" srcId="{0766C5F0-2F3B-4D1C-8BCA-6C3CB02347D9}" destId="{79E233BE-E342-496F-A0BB-475B0DF92B9A}" srcOrd="4" destOrd="0" presId="urn:microsoft.com/office/officeart/2005/8/layout/cycle6"/>
    <dgm:cxn modelId="{372CA0AC-DCA2-485E-B457-E13274570EEE}" type="presParOf" srcId="{0766C5F0-2F3B-4D1C-8BCA-6C3CB02347D9}" destId="{E4D58D1D-DBB4-458B-8731-78B45C280170}" srcOrd="5" destOrd="0" presId="urn:microsoft.com/office/officeart/2005/8/layout/cycle6"/>
    <dgm:cxn modelId="{A7231327-2E8C-4F7C-83A6-051A3C256CB2}" type="presParOf" srcId="{0766C5F0-2F3B-4D1C-8BCA-6C3CB02347D9}" destId="{FD7B398C-26EE-463E-9636-2BC021025C14}" srcOrd="6" destOrd="0" presId="urn:microsoft.com/office/officeart/2005/8/layout/cycle6"/>
    <dgm:cxn modelId="{809C5D1C-909E-4ED4-A605-EA3F68A32245}" type="presParOf" srcId="{0766C5F0-2F3B-4D1C-8BCA-6C3CB02347D9}" destId="{B567070D-3979-40DD-BEA0-0FB7F0A8933E}" srcOrd="7" destOrd="0" presId="urn:microsoft.com/office/officeart/2005/8/layout/cycle6"/>
    <dgm:cxn modelId="{BD4AB85C-DB4E-484E-B36A-3C988ED39DFB}" type="presParOf" srcId="{0766C5F0-2F3B-4D1C-8BCA-6C3CB02347D9}" destId="{D16FB79A-C129-4C0A-B8C9-2F5C114E6688}" srcOrd="8" destOrd="0" presId="urn:microsoft.com/office/officeart/2005/8/layout/cycle6"/>
    <dgm:cxn modelId="{BFA2C2F6-6A46-4E12-906E-C4752D311151}" type="presParOf" srcId="{0766C5F0-2F3B-4D1C-8BCA-6C3CB02347D9}" destId="{1879249F-DEB1-4A0B-BDED-C824BAB0E2BD}" srcOrd="9" destOrd="0" presId="urn:microsoft.com/office/officeart/2005/8/layout/cycle6"/>
    <dgm:cxn modelId="{185F0974-FF49-43CE-B07D-E810120D2793}" type="presParOf" srcId="{0766C5F0-2F3B-4D1C-8BCA-6C3CB02347D9}" destId="{846BAB4E-7B7E-4901-8E20-12D5CE97EE51}" srcOrd="10" destOrd="0" presId="urn:microsoft.com/office/officeart/2005/8/layout/cycle6"/>
    <dgm:cxn modelId="{AC6E6929-C25C-4073-9179-72A089556697}" type="presParOf" srcId="{0766C5F0-2F3B-4D1C-8BCA-6C3CB02347D9}" destId="{648D877C-75AB-474B-8C27-CDAADE94E2D5}" srcOrd="11" destOrd="0" presId="urn:microsoft.com/office/officeart/2005/8/layout/cycle6"/>
    <dgm:cxn modelId="{5EF2E742-F0B0-493C-BCC7-8464A9ED38C8}" type="presParOf" srcId="{0766C5F0-2F3B-4D1C-8BCA-6C3CB02347D9}" destId="{3762B254-E92A-4E18-8601-5DA8C1851145}" srcOrd="12" destOrd="0" presId="urn:microsoft.com/office/officeart/2005/8/layout/cycle6"/>
    <dgm:cxn modelId="{A956FF55-D98F-4DC9-9FF7-BE19747334B5}" type="presParOf" srcId="{0766C5F0-2F3B-4D1C-8BCA-6C3CB02347D9}" destId="{18ED8948-904E-4CE0-96BF-774AA4440574}" srcOrd="13" destOrd="0" presId="urn:microsoft.com/office/officeart/2005/8/layout/cycle6"/>
    <dgm:cxn modelId="{005EA338-2711-40B4-86F5-2965815FBFA2}" type="presParOf" srcId="{0766C5F0-2F3B-4D1C-8BCA-6C3CB02347D9}" destId="{DCF6CFA0-D4D7-413D-B9B0-A145B7FCC131}" srcOrd="14" destOrd="0" presId="urn:microsoft.com/office/officeart/2005/8/layout/cycle6"/>
    <dgm:cxn modelId="{77219167-6E54-448F-AB33-1BCCB8F9CC59}" type="presParOf" srcId="{0766C5F0-2F3B-4D1C-8BCA-6C3CB02347D9}" destId="{D6015F2B-854C-462D-8158-A96851F3398A}" srcOrd="15" destOrd="0" presId="urn:microsoft.com/office/officeart/2005/8/layout/cycle6"/>
    <dgm:cxn modelId="{01AB99F7-377F-4823-AB7B-678C68A8CC96}" type="presParOf" srcId="{0766C5F0-2F3B-4D1C-8BCA-6C3CB02347D9}" destId="{E9DD2D15-467F-4789-B6D9-1C2709E465F2}" srcOrd="16" destOrd="0" presId="urn:microsoft.com/office/officeart/2005/8/layout/cycle6"/>
    <dgm:cxn modelId="{735A81A9-FFCB-4A1A-85DD-373891238A5D}" type="presParOf" srcId="{0766C5F0-2F3B-4D1C-8BCA-6C3CB02347D9}" destId="{F0EC1C79-337B-44DF-AAE1-C7D0EE828C7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38BB5-6CB7-40D8-9926-1E577E8C47EF}">
      <dsp:nvSpPr>
        <dsp:cNvPr id="0" name=""/>
        <dsp:cNvSpPr/>
      </dsp:nvSpPr>
      <dsp:spPr>
        <a:xfrm>
          <a:off x="2229467" y="633"/>
          <a:ext cx="999306" cy="64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Teorización del fenómeno</a:t>
          </a:r>
        </a:p>
      </dsp:txBody>
      <dsp:txXfrm>
        <a:off x="2261175" y="32341"/>
        <a:ext cx="935890" cy="586133"/>
      </dsp:txXfrm>
    </dsp:sp>
    <dsp:sp modelId="{D08FA29C-2DD6-476C-8E05-E1967D0C4E89}">
      <dsp:nvSpPr>
        <dsp:cNvPr id="0" name=""/>
        <dsp:cNvSpPr/>
      </dsp:nvSpPr>
      <dsp:spPr>
        <a:xfrm>
          <a:off x="1197507" y="325407"/>
          <a:ext cx="3063226" cy="3063226"/>
        </a:xfrm>
        <a:custGeom>
          <a:avLst/>
          <a:gdLst/>
          <a:ahLst/>
          <a:cxnLst/>
          <a:rect l="0" t="0" r="0" b="0"/>
          <a:pathLst>
            <a:path>
              <a:moveTo>
                <a:pt x="2037666" y="86016"/>
              </a:moveTo>
              <a:arcTo wR="1531613" hR="1531613" stAng="17357603" swAng="15030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111CE-0EF2-4F63-A0B7-E4545FBC7B5C}">
      <dsp:nvSpPr>
        <dsp:cNvPr id="0" name=""/>
        <dsp:cNvSpPr/>
      </dsp:nvSpPr>
      <dsp:spPr>
        <a:xfrm>
          <a:off x="3409584" y="766439"/>
          <a:ext cx="1291903" cy="64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Antecedentes internacionales</a:t>
          </a:r>
          <a:endParaRPr lang="es-ES" sz="1200" kern="1200" dirty="0"/>
        </a:p>
      </dsp:txBody>
      <dsp:txXfrm>
        <a:off x="3441292" y="798147"/>
        <a:ext cx="1228487" cy="586133"/>
      </dsp:txXfrm>
    </dsp:sp>
    <dsp:sp modelId="{E4D58D1D-DBB4-458B-8731-78B45C280170}">
      <dsp:nvSpPr>
        <dsp:cNvPr id="0" name=""/>
        <dsp:cNvSpPr/>
      </dsp:nvSpPr>
      <dsp:spPr>
        <a:xfrm>
          <a:off x="1192634" y="308864"/>
          <a:ext cx="3063226" cy="3063226"/>
        </a:xfrm>
        <a:custGeom>
          <a:avLst/>
          <a:gdLst/>
          <a:ahLst/>
          <a:cxnLst/>
          <a:rect l="0" t="0" r="0" b="0"/>
          <a:pathLst>
            <a:path>
              <a:moveTo>
                <a:pt x="3004690" y="1112231"/>
              </a:moveTo>
              <a:arcTo wR="1531613" hR="1531613" stAng="20646509" swAng="1174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B398C-26EE-463E-9636-2BC021025C14}">
      <dsp:nvSpPr>
        <dsp:cNvPr id="0" name=""/>
        <dsp:cNvSpPr/>
      </dsp:nvSpPr>
      <dsp:spPr>
        <a:xfrm>
          <a:off x="3549685" y="1944213"/>
          <a:ext cx="1296960" cy="64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Antecedentes nacionales</a:t>
          </a:r>
          <a:endParaRPr lang="es-ES" sz="1200" kern="1200" dirty="0"/>
        </a:p>
      </dsp:txBody>
      <dsp:txXfrm>
        <a:off x="3581393" y="1975921"/>
        <a:ext cx="1233544" cy="586133"/>
      </dsp:txXfrm>
    </dsp:sp>
    <dsp:sp modelId="{D16FB79A-C129-4C0A-B8C9-2F5C114E6688}">
      <dsp:nvSpPr>
        <dsp:cNvPr id="0" name=""/>
        <dsp:cNvSpPr/>
      </dsp:nvSpPr>
      <dsp:spPr>
        <a:xfrm>
          <a:off x="1188258" y="330018"/>
          <a:ext cx="3063226" cy="3063226"/>
        </a:xfrm>
        <a:custGeom>
          <a:avLst/>
          <a:gdLst/>
          <a:ahLst/>
          <a:cxnLst/>
          <a:rect l="0" t="0" r="0" b="0"/>
          <a:pathLst>
            <a:path>
              <a:moveTo>
                <a:pt x="2872511" y="2271768"/>
              </a:moveTo>
              <a:arcTo wR="1531613" hR="1531613" stAng="1733880" swAng="20443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9249F-DEB1-4A0B-BDED-C824BAB0E2BD}">
      <dsp:nvSpPr>
        <dsp:cNvPr id="0" name=""/>
        <dsp:cNvSpPr/>
      </dsp:nvSpPr>
      <dsp:spPr>
        <a:xfrm>
          <a:off x="2050491" y="3063859"/>
          <a:ext cx="1357258" cy="64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Antecedentes locales</a:t>
          </a:r>
          <a:endParaRPr lang="es-ES" sz="1400" kern="1200" dirty="0"/>
        </a:p>
      </dsp:txBody>
      <dsp:txXfrm>
        <a:off x="2082199" y="3095567"/>
        <a:ext cx="1293842" cy="586133"/>
      </dsp:txXfrm>
    </dsp:sp>
    <dsp:sp modelId="{648D877C-75AB-474B-8C27-CDAADE94E2D5}">
      <dsp:nvSpPr>
        <dsp:cNvPr id="0" name=""/>
        <dsp:cNvSpPr/>
      </dsp:nvSpPr>
      <dsp:spPr>
        <a:xfrm>
          <a:off x="1197507" y="325407"/>
          <a:ext cx="3063226" cy="3063226"/>
        </a:xfrm>
        <a:custGeom>
          <a:avLst/>
          <a:gdLst/>
          <a:ahLst/>
          <a:cxnLst/>
          <a:rect l="0" t="0" r="0" b="0"/>
          <a:pathLst>
            <a:path>
              <a:moveTo>
                <a:pt x="848621" y="2902510"/>
              </a:moveTo>
              <a:arcTo wR="1531613" hR="1531613" stAng="6988971" swAng="10759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2B254-E92A-4E18-8601-5DA8C1851145}">
      <dsp:nvSpPr>
        <dsp:cNvPr id="0" name=""/>
        <dsp:cNvSpPr/>
      </dsp:nvSpPr>
      <dsp:spPr>
        <a:xfrm>
          <a:off x="903051" y="2298052"/>
          <a:ext cx="999306" cy="64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Situación problemática</a:t>
          </a:r>
          <a:endParaRPr lang="es-ES" sz="1200" kern="1200" dirty="0"/>
        </a:p>
      </dsp:txBody>
      <dsp:txXfrm>
        <a:off x="934759" y="2329760"/>
        <a:ext cx="935890" cy="586133"/>
      </dsp:txXfrm>
    </dsp:sp>
    <dsp:sp modelId="{DCF6CFA0-D4D7-413D-B9B0-A145B7FCC131}">
      <dsp:nvSpPr>
        <dsp:cNvPr id="0" name=""/>
        <dsp:cNvSpPr/>
      </dsp:nvSpPr>
      <dsp:spPr>
        <a:xfrm>
          <a:off x="1197507" y="325407"/>
          <a:ext cx="3063226" cy="3063226"/>
        </a:xfrm>
        <a:custGeom>
          <a:avLst/>
          <a:gdLst/>
          <a:ahLst/>
          <a:cxnLst/>
          <a:rect l="0" t="0" r="0" b="0"/>
          <a:pathLst>
            <a:path>
              <a:moveTo>
                <a:pt x="62356" y="1964190"/>
              </a:moveTo>
              <a:arcTo wR="1531613" hR="1531613" stAng="9815673" swAng="19686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5F2B-854C-462D-8158-A96851F3398A}">
      <dsp:nvSpPr>
        <dsp:cNvPr id="0" name=""/>
        <dsp:cNvSpPr/>
      </dsp:nvSpPr>
      <dsp:spPr>
        <a:xfrm>
          <a:off x="903051" y="766439"/>
          <a:ext cx="999306" cy="64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Pregunta o problema general</a:t>
          </a:r>
          <a:endParaRPr lang="es-ES" sz="1200" kern="1200" dirty="0"/>
        </a:p>
      </dsp:txBody>
      <dsp:txXfrm>
        <a:off x="934759" y="798147"/>
        <a:ext cx="935890" cy="586133"/>
      </dsp:txXfrm>
    </dsp:sp>
    <dsp:sp modelId="{F0EC1C79-337B-44DF-AAE1-C7D0EE828C7D}">
      <dsp:nvSpPr>
        <dsp:cNvPr id="0" name=""/>
        <dsp:cNvSpPr/>
      </dsp:nvSpPr>
      <dsp:spPr>
        <a:xfrm>
          <a:off x="1197507" y="325407"/>
          <a:ext cx="3063226" cy="3063226"/>
        </a:xfrm>
        <a:custGeom>
          <a:avLst/>
          <a:gdLst/>
          <a:ahLst/>
          <a:cxnLst/>
          <a:rect l="0" t="0" r="0" b="0"/>
          <a:pathLst>
            <a:path>
              <a:moveTo>
                <a:pt x="461054" y="436285"/>
              </a:moveTo>
              <a:arcTo wR="1531613" hR="1531613" stAng="13539313" swAng="15030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2021/10/9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486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699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54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570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56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97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01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233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94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-cursor_63438"/>
          <p:cNvSpPr>
            <a:spLocks noChangeAspect="1"/>
          </p:cNvSpPr>
          <p:nvPr userDrawn="1"/>
        </p:nvSpPr>
        <p:spPr bwMode="auto">
          <a:xfrm flipH="1">
            <a:off x="323528" y="214061"/>
            <a:ext cx="304843" cy="303389"/>
          </a:xfrm>
          <a:custGeom>
            <a:avLst/>
            <a:gdLst>
              <a:gd name="connsiteX0" fmla="*/ 36751 w 332960"/>
              <a:gd name="connsiteY0" fmla="*/ 238685 h 331372"/>
              <a:gd name="connsiteX1" fmla="*/ 92688 w 332960"/>
              <a:gd name="connsiteY1" fmla="*/ 294623 h 331372"/>
              <a:gd name="connsiteX2" fmla="*/ 75777 w 332960"/>
              <a:gd name="connsiteY2" fmla="*/ 311534 h 331372"/>
              <a:gd name="connsiteX3" fmla="*/ 38051 w 332960"/>
              <a:gd name="connsiteY3" fmla="*/ 305030 h 331372"/>
              <a:gd name="connsiteX4" fmla="*/ 14636 w 332960"/>
              <a:gd name="connsiteY4" fmla="*/ 328446 h 331372"/>
              <a:gd name="connsiteX5" fmla="*/ 2928 w 332960"/>
              <a:gd name="connsiteY5" fmla="*/ 328446 h 331372"/>
              <a:gd name="connsiteX6" fmla="*/ 2928 w 332960"/>
              <a:gd name="connsiteY6" fmla="*/ 316738 h 331372"/>
              <a:gd name="connsiteX7" fmla="*/ 26344 w 332960"/>
              <a:gd name="connsiteY7" fmla="*/ 293322 h 331372"/>
              <a:gd name="connsiteX8" fmla="*/ 19839 w 332960"/>
              <a:gd name="connsiteY8" fmla="*/ 258198 h 331372"/>
              <a:gd name="connsiteX9" fmla="*/ 21140 w 332960"/>
              <a:gd name="connsiteY9" fmla="*/ 254296 h 331372"/>
              <a:gd name="connsiteX10" fmla="*/ 36751 w 332960"/>
              <a:gd name="connsiteY10" fmla="*/ 238685 h 331372"/>
              <a:gd name="connsiteX11" fmla="*/ 132375 w 332960"/>
              <a:gd name="connsiteY11" fmla="*/ 143435 h 331372"/>
              <a:gd name="connsiteX12" fmla="*/ 187938 w 332960"/>
              <a:gd name="connsiteY12" fmla="*/ 200585 h 331372"/>
              <a:gd name="connsiteX13" fmla="*/ 105388 w 332960"/>
              <a:gd name="connsiteY13" fmla="*/ 281548 h 331372"/>
              <a:gd name="connsiteX14" fmla="*/ 49825 w 332960"/>
              <a:gd name="connsiteY14" fmla="*/ 225985 h 331372"/>
              <a:gd name="connsiteX15" fmla="*/ 209026 w 332960"/>
              <a:gd name="connsiteY15" fmla="*/ 12362 h 331372"/>
              <a:gd name="connsiteX16" fmla="*/ 223221 w 332960"/>
              <a:gd name="connsiteY16" fmla="*/ 12362 h 331372"/>
              <a:gd name="connsiteX17" fmla="*/ 223221 w 332960"/>
              <a:gd name="connsiteY17" fmla="*/ 25246 h 331372"/>
              <a:gd name="connsiteX18" fmla="*/ 216769 w 332960"/>
              <a:gd name="connsiteY18" fmla="*/ 31688 h 331372"/>
              <a:gd name="connsiteX19" fmla="*/ 230964 w 332960"/>
              <a:gd name="connsiteY19" fmla="*/ 45861 h 331372"/>
              <a:gd name="connsiteX20" fmla="*/ 243869 w 332960"/>
              <a:gd name="connsiteY20" fmla="*/ 32976 h 331372"/>
              <a:gd name="connsiteX21" fmla="*/ 246450 w 332960"/>
              <a:gd name="connsiteY21" fmla="*/ 31688 h 331372"/>
              <a:gd name="connsiteX22" fmla="*/ 250321 w 332960"/>
              <a:gd name="connsiteY22" fmla="*/ 32976 h 331372"/>
              <a:gd name="connsiteX23" fmla="*/ 299360 w 332960"/>
              <a:gd name="connsiteY23" fmla="*/ 81936 h 331372"/>
              <a:gd name="connsiteX24" fmla="*/ 299360 w 332960"/>
              <a:gd name="connsiteY24" fmla="*/ 88378 h 331372"/>
              <a:gd name="connsiteX25" fmla="*/ 201283 w 332960"/>
              <a:gd name="connsiteY25" fmla="*/ 186297 h 331372"/>
              <a:gd name="connsiteX26" fmla="*/ 145792 w 332960"/>
              <a:gd name="connsiteY26" fmla="*/ 130895 h 331372"/>
              <a:gd name="connsiteX27" fmla="*/ 206445 w 332960"/>
              <a:gd name="connsiteY27" fmla="*/ 70340 h 331372"/>
              <a:gd name="connsiteX28" fmla="*/ 192249 w 332960"/>
              <a:gd name="connsiteY28" fmla="*/ 56168 h 331372"/>
              <a:gd name="connsiteX29" fmla="*/ 117401 w 332960"/>
              <a:gd name="connsiteY29" fmla="*/ 130895 h 331372"/>
              <a:gd name="connsiteX30" fmla="*/ 110949 w 332960"/>
              <a:gd name="connsiteY30" fmla="*/ 133472 h 331372"/>
              <a:gd name="connsiteX31" fmla="*/ 104497 w 332960"/>
              <a:gd name="connsiteY31" fmla="*/ 130895 h 331372"/>
              <a:gd name="connsiteX32" fmla="*/ 104497 w 332960"/>
              <a:gd name="connsiteY32" fmla="*/ 118011 h 331372"/>
              <a:gd name="connsiteX33" fmla="*/ 209026 w 332960"/>
              <a:gd name="connsiteY33" fmla="*/ 12362 h 331372"/>
              <a:gd name="connsiteX34" fmla="*/ 304689 w 332960"/>
              <a:gd name="connsiteY34" fmla="*/ 0 h 331372"/>
              <a:gd name="connsiteX35" fmla="*/ 323809 w 332960"/>
              <a:gd name="connsiteY35" fmla="*/ 7844 h 331372"/>
              <a:gd name="connsiteX36" fmla="*/ 325116 w 332960"/>
              <a:gd name="connsiteY36" fmla="*/ 9151 h 331372"/>
              <a:gd name="connsiteX37" fmla="*/ 325116 w 332960"/>
              <a:gd name="connsiteY37" fmla="*/ 48372 h 331372"/>
              <a:gd name="connsiteX38" fmla="*/ 308121 w 332960"/>
              <a:gd name="connsiteY38" fmla="*/ 64060 h 331372"/>
              <a:gd name="connsiteX39" fmla="*/ 268900 w 332960"/>
              <a:gd name="connsiteY39" fmla="*/ 24839 h 331372"/>
              <a:gd name="connsiteX40" fmla="*/ 284588 w 332960"/>
              <a:gd name="connsiteY40" fmla="*/ 7844 h 331372"/>
              <a:gd name="connsiteX41" fmla="*/ 304689 w 332960"/>
              <a:gd name="connsiteY41" fmla="*/ 0 h 3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2960" h="331372">
                <a:moveTo>
                  <a:pt x="36751" y="238685"/>
                </a:moveTo>
                <a:cubicBezTo>
                  <a:pt x="36751" y="238685"/>
                  <a:pt x="36751" y="238685"/>
                  <a:pt x="92688" y="294623"/>
                </a:cubicBezTo>
                <a:cubicBezTo>
                  <a:pt x="92688" y="294623"/>
                  <a:pt x="92688" y="294623"/>
                  <a:pt x="75777" y="311534"/>
                </a:cubicBezTo>
                <a:cubicBezTo>
                  <a:pt x="75777" y="311534"/>
                  <a:pt x="75777" y="311534"/>
                  <a:pt x="38051" y="305030"/>
                </a:cubicBezTo>
                <a:cubicBezTo>
                  <a:pt x="38051" y="305030"/>
                  <a:pt x="38051" y="305030"/>
                  <a:pt x="14636" y="328446"/>
                </a:cubicBezTo>
                <a:cubicBezTo>
                  <a:pt x="10733" y="332348"/>
                  <a:pt x="5530" y="332348"/>
                  <a:pt x="2928" y="328446"/>
                </a:cubicBezTo>
                <a:cubicBezTo>
                  <a:pt x="-975" y="325844"/>
                  <a:pt x="-975" y="320640"/>
                  <a:pt x="2928" y="316738"/>
                </a:cubicBezTo>
                <a:cubicBezTo>
                  <a:pt x="2928" y="316738"/>
                  <a:pt x="2928" y="316738"/>
                  <a:pt x="26344" y="293322"/>
                </a:cubicBezTo>
                <a:cubicBezTo>
                  <a:pt x="26344" y="293322"/>
                  <a:pt x="26344" y="293322"/>
                  <a:pt x="19839" y="258198"/>
                </a:cubicBezTo>
                <a:cubicBezTo>
                  <a:pt x="19839" y="256897"/>
                  <a:pt x="19839" y="255597"/>
                  <a:pt x="21140" y="254296"/>
                </a:cubicBezTo>
                <a:cubicBezTo>
                  <a:pt x="21140" y="254296"/>
                  <a:pt x="21140" y="254296"/>
                  <a:pt x="36751" y="238685"/>
                </a:cubicBezTo>
                <a:close/>
                <a:moveTo>
                  <a:pt x="132375" y="143435"/>
                </a:moveTo>
                <a:lnTo>
                  <a:pt x="187938" y="200585"/>
                </a:lnTo>
                <a:lnTo>
                  <a:pt x="105388" y="281548"/>
                </a:lnTo>
                <a:lnTo>
                  <a:pt x="49825" y="225985"/>
                </a:lnTo>
                <a:close/>
                <a:moveTo>
                  <a:pt x="209026" y="12362"/>
                </a:moveTo>
                <a:cubicBezTo>
                  <a:pt x="212897" y="8497"/>
                  <a:pt x="219350" y="8497"/>
                  <a:pt x="223221" y="12362"/>
                </a:cubicBezTo>
                <a:cubicBezTo>
                  <a:pt x="225802" y="16227"/>
                  <a:pt x="225802" y="22669"/>
                  <a:pt x="223221" y="25246"/>
                </a:cubicBezTo>
                <a:cubicBezTo>
                  <a:pt x="223221" y="25246"/>
                  <a:pt x="223221" y="25246"/>
                  <a:pt x="216769" y="31688"/>
                </a:cubicBezTo>
                <a:cubicBezTo>
                  <a:pt x="216769" y="31688"/>
                  <a:pt x="216769" y="31688"/>
                  <a:pt x="230964" y="45861"/>
                </a:cubicBezTo>
                <a:cubicBezTo>
                  <a:pt x="230964" y="45861"/>
                  <a:pt x="230964" y="45861"/>
                  <a:pt x="243869" y="32976"/>
                </a:cubicBezTo>
                <a:cubicBezTo>
                  <a:pt x="245159" y="31688"/>
                  <a:pt x="245159" y="31688"/>
                  <a:pt x="246450" y="31688"/>
                </a:cubicBezTo>
                <a:cubicBezTo>
                  <a:pt x="247740" y="31688"/>
                  <a:pt x="249031" y="31688"/>
                  <a:pt x="250321" y="32976"/>
                </a:cubicBezTo>
                <a:cubicBezTo>
                  <a:pt x="250321" y="32976"/>
                  <a:pt x="250321" y="32976"/>
                  <a:pt x="299360" y="81936"/>
                </a:cubicBezTo>
                <a:cubicBezTo>
                  <a:pt x="300650" y="84513"/>
                  <a:pt x="300650" y="87090"/>
                  <a:pt x="299360" y="88378"/>
                </a:cubicBezTo>
                <a:cubicBezTo>
                  <a:pt x="299360" y="88378"/>
                  <a:pt x="299360" y="88378"/>
                  <a:pt x="201283" y="186297"/>
                </a:cubicBezTo>
                <a:cubicBezTo>
                  <a:pt x="201283" y="186297"/>
                  <a:pt x="201283" y="186297"/>
                  <a:pt x="145792" y="130895"/>
                </a:cubicBezTo>
                <a:cubicBezTo>
                  <a:pt x="145792" y="130895"/>
                  <a:pt x="145792" y="130895"/>
                  <a:pt x="206445" y="70340"/>
                </a:cubicBezTo>
                <a:cubicBezTo>
                  <a:pt x="206445" y="70340"/>
                  <a:pt x="206445" y="70340"/>
                  <a:pt x="192249" y="56168"/>
                </a:cubicBezTo>
                <a:cubicBezTo>
                  <a:pt x="192249" y="56168"/>
                  <a:pt x="192249" y="56168"/>
                  <a:pt x="117401" y="130895"/>
                </a:cubicBezTo>
                <a:cubicBezTo>
                  <a:pt x="116111" y="132184"/>
                  <a:pt x="113530" y="133472"/>
                  <a:pt x="110949" y="133472"/>
                </a:cubicBezTo>
                <a:cubicBezTo>
                  <a:pt x="108368" y="133472"/>
                  <a:pt x="107078" y="132184"/>
                  <a:pt x="104497" y="130895"/>
                </a:cubicBezTo>
                <a:cubicBezTo>
                  <a:pt x="100625" y="127030"/>
                  <a:pt x="100625" y="120588"/>
                  <a:pt x="104497" y="118011"/>
                </a:cubicBezTo>
                <a:cubicBezTo>
                  <a:pt x="104497" y="118011"/>
                  <a:pt x="104497" y="118011"/>
                  <a:pt x="209026" y="12362"/>
                </a:cubicBezTo>
                <a:close/>
                <a:moveTo>
                  <a:pt x="304689" y="0"/>
                </a:moveTo>
                <a:cubicBezTo>
                  <a:pt x="311716" y="0"/>
                  <a:pt x="318579" y="2614"/>
                  <a:pt x="323809" y="7844"/>
                </a:cubicBezTo>
                <a:cubicBezTo>
                  <a:pt x="323809" y="7844"/>
                  <a:pt x="323809" y="7844"/>
                  <a:pt x="325116" y="9151"/>
                </a:cubicBezTo>
                <a:cubicBezTo>
                  <a:pt x="335575" y="19610"/>
                  <a:pt x="335575" y="36605"/>
                  <a:pt x="325116" y="48372"/>
                </a:cubicBezTo>
                <a:lnTo>
                  <a:pt x="308121" y="64060"/>
                </a:lnTo>
                <a:cubicBezTo>
                  <a:pt x="308121" y="64060"/>
                  <a:pt x="308121" y="64060"/>
                  <a:pt x="268900" y="24839"/>
                </a:cubicBezTo>
                <a:cubicBezTo>
                  <a:pt x="268900" y="24839"/>
                  <a:pt x="268900" y="24839"/>
                  <a:pt x="284588" y="7844"/>
                </a:cubicBezTo>
                <a:cubicBezTo>
                  <a:pt x="290472" y="2614"/>
                  <a:pt x="297662" y="0"/>
                  <a:pt x="3046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Jose-Arias-Gonzales" TargetMode="External"/><Relationship Id="rId2" Type="http://schemas.openxmlformats.org/officeDocument/2006/relationships/hyperlink" Target="https://www.tesisconjosearia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07779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3A9E391-DB81-4F13-80B6-F99F03610C47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C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61BDEE73-17F4-45CD-898A-7439EFEB0BE0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F9838BD-1B24-499B-B12E-BC02BFB9ABAF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ECCEE00-8A74-404A-AAE2-E3BFA8073D6D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CFE1304-0B4D-45C7-84F9-0136BD991A6F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0694B747-8CB4-43E5-B1B1-BA8B20057549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B35E376-4C85-4384-B657-D7E877221BFA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56956CCF-11F4-4E86-9E02-1A8520CD0FF8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t="-1000" r="-33000"/>
            </a:stretch>
          </a:blip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C2528BDD-517C-4ED0-A3F1-E4A9800B3609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C28DE111-A0C1-4C02-8913-12AB813E904C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6D48056C-1F4D-4F10-959B-ABA6A340DD66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93A7457-C709-4178-A377-F4A1AA58177E}"/>
              </a:ext>
            </a:extLst>
          </p:cNvPr>
          <p:cNvSpPr/>
          <p:nvPr/>
        </p:nvSpPr>
        <p:spPr>
          <a:xfrm>
            <a:off x="2570548" y="899724"/>
            <a:ext cx="6631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Proyecto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 de </a:t>
            </a:r>
            <a:r>
              <a:rPr lang="en-US" altLang="zh-CN" sz="8000" spc="300" dirty="0" err="1">
                <a:latin typeface="Agency FB" panose="020B0503020202020204" pitchFamily="34" charset="0"/>
                <a:cs typeface="+mn-ea"/>
                <a:sym typeface="+mn-lt"/>
              </a:rPr>
              <a:t>tesis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D6F45685-4449-4F3E-8E88-BEB1CA13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848" y="4731990"/>
            <a:ext cx="2347640" cy="22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José Luis Arias Gonzales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85037"/>
            <a:ext cx="57606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 smtClean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HÁGAMOS UN ÍNDICE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1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ángulo 7"/>
          <p:cNvSpPr/>
          <p:nvPr/>
        </p:nvSpPr>
        <p:spPr>
          <a:xfrm>
            <a:off x="737132" y="584232"/>
            <a:ext cx="66501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El </a:t>
            </a:r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método inductivo</a:t>
            </a: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 consiste en explicar la realidad a partir de su observación. Es un proceso que va desde lo particular hasta lo general. El investigador que usa este método parte de la observación de unos casos concretos y concluye que la realidad debe comportarse de esa manera. En este proceso, habrá formulado un comportamiento o ley que explique el fenómeno estudiado</a:t>
            </a:r>
            <a:r>
              <a:rPr lang="es-MX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s-MX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El </a:t>
            </a:r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método deductivo</a:t>
            </a: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 consiste en explicar la realidad a partir de la lógica. Es un proceso que va desde lo general o abstracto hasta lo particular. Por lo tanto, el investigador que usa este método parte de una idea o premisa que considera apropiada y, a partir de ella, usa la lógica para alcanzar conclusiones. En este proceso, habrá formulado un comportamiento o ley, el cual utilizará en casos similares.</a:t>
            </a:r>
            <a:endParaRPr lang="es-PE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ángulo 7"/>
          <p:cNvSpPr/>
          <p:nvPr/>
        </p:nvSpPr>
        <p:spPr>
          <a:xfrm>
            <a:off x="1907703" y="581165"/>
            <a:ext cx="66501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Ejemplos de razonamientos inductivos y deductivos:</a:t>
            </a:r>
            <a:b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Ejemplos de razonamiento deductivo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mayor: Los seres humanos tienen dos manos y dos pies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menor: John es ser humano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Conclusión: John Tiene dos manos y dos pies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Ejemplos </a:t>
            </a: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de razonamiento inductivo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1: Cuando Juan toca la llama de un encendedor se quema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2: Cuando Juan toca una estufa encendida se quema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3: Cuando Juan toca la jarra de la cafetera caliente se quema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Conclusión: Si tocas un objeto caliente te quemas</a:t>
            </a:r>
            <a:endParaRPr lang="es-PE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ángulo 7"/>
          <p:cNvSpPr/>
          <p:nvPr/>
        </p:nvSpPr>
        <p:spPr>
          <a:xfrm>
            <a:off x="1907703" y="581165"/>
            <a:ext cx="66501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Ejemplos de razonamientos inductivos y deductivos:</a:t>
            </a:r>
            <a:b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Ejemplos de razonamiento deductivo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mayor: Los seres humanos tienen dos manos y dos pies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menor: John es ser humano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Conclusión: John Tiene dos manos y dos pies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Ejemplos de razonamiento inductivo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1: Cuando Juan toca la llama de un encendedor se quema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2: Cuando Juan toca una estufa encendida se quema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Premisa 3: Cuando Juan toca la jarra de la cafetera caliente se quema</a:t>
            </a:r>
            <a:b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1600" dirty="0">
                <a:latin typeface="Helvetica" panose="020B0604020202020204" pitchFamily="34" charset="0"/>
                <a:cs typeface="Helvetica" panose="020B0604020202020204" pitchFamily="34" charset="0"/>
              </a:rPr>
              <a:t>Conclusión: Si tocas un objeto caliente te quemas</a:t>
            </a:r>
            <a:endParaRPr lang="es-PE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2555776" y="897284"/>
            <a:ext cx="4232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dirty="0" err="1">
                <a:latin typeface="Agency FB" panose="020B0503020202020204" pitchFamily="34" charset="0"/>
                <a:cs typeface="+mn-ea"/>
                <a:sym typeface="+mn-lt"/>
              </a:rPr>
              <a:t>Capítulo</a:t>
            </a:r>
            <a:r>
              <a:rPr lang="en-US" altLang="zh-CN" sz="9600" spc="300" dirty="0">
                <a:latin typeface="Agency FB" panose="020B0503020202020204" pitchFamily="34" charset="0"/>
                <a:cs typeface="+mn-ea"/>
                <a:sym typeface="+mn-lt"/>
              </a:rPr>
              <a:t> I</a:t>
            </a:r>
            <a:endParaRPr lang="zh-CN" altLang="en-US" sz="96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510" y="2895966"/>
            <a:ext cx="576063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 smtClean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Planteamiento del problema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4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200" dirty="0" err="1">
                <a:latin typeface="Agency FB" panose="020B0503020202020204" pitchFamily="34" charset="0"/>
              </a:rPr>
              <a:t>Descripción</a:t>
            </a:r>
            <a:r>
              <a:rPr lang="en-US" altLang="zh-CN" sz="3200" dirty="0">
                <a:latin typeface="Agency FB" panose="020B0503020202020204" pitchFamily="34" charset="0"/>
              </a:rPr>
              <a:t> del </a:t>
            </a:r>
            <a:r>
              <a:rPr lang="en-US" altLang="zh-CN" sz="3200" dirty="0" err="1">
                <a:latin typeface="Agency FB" panose="020B0503020202020204" pitchFamily="34" charset="0"/>
              </a:rPr>
              <a:t>problema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E23FEE2E-B87E-446A-BE11-28BC1B60AE09}"/>
              </a:ext>
            </a:extLst>
          </p:cNvPr>
          <p:cNvSpPr txBox="1"/>
          <p:nvPr/>
        </p:nvSpPr>
        <p:spPr>
          <a:xfrm>
            <a:off x="3995936" y="4731990"/>
            <a:ext cx="4987513" cy="373014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r"/>
            <a:r>
              <a:rPr lang="es-PE" sz="1100" dirty="0"/>
              <a:t>Fuente: Arias, J. (2021). Guía para elaborar el planteamiento del problema. El método del hexágono. </a:t>
            </a:r>
            <a:r>
              <a:rPr lang="es-PE" sz="1100" i="1" dirty="0"/>
              <a:t>Revista Orinoco.</a:t>
            </a:r>
            <a:r>
              <a:rPr lang="es-PE" sz="1100" dirty="0"/>
              <a:t>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510" y="2895966"/>
            <a:ext cx="57606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 smtClean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¿Problema= negativo</a:t>
            </a:r>
            <a:r>
              <a:rPr lang="es-MX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?</a:t>
            </a:r>
            <a:endParaRPr lang="es-MX" altLang="zh-CN" sz="4000" b="1" dirty="0" smtClean="0">
              <a:solidFill>
                <a:srgbClr val="0077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0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200" dirty="0" err="1">
                <a:latin typeface="Agency FB" panose="020B0503020202020204" pitchFamily="34" charset="0"/>
              </a:rPr>
              <a:t>Descripción</a:t>
            </a:r>
            <a:r>
              <a:rPr lang="en-US" altLang="zh-CN" sz="3200" dirty="0">
                <a:latin typeface="Agency FB" panose="020B0503020202020204" pitchFamily="34" charset="0"/>
              </a:rPr>
              <a:t> del </a:t>
            </a:r>
            <a:r>
              <a:rPr lang="en-US" altLang="zh-CN" sz="3200" dirty="0" err="1">
                <a:latin typeface="Agency FB" panose="020B0503020202020204" pitchFamily="34" charset="0"/>
              </a:rPr>
              <a:t>problema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E23FEE2E-B87E-446A-BE11-28BC1B60AE09}"/>
              </a:ext>
            </a:extLst>
          </p:cNvPr>
          <p:cNvSpPr txBox="1"/>
          <p:nvPr/>
        </p:nvSpPr>
        <p:spPr>
          <a:xfrm>
            <a:off x="3995936" y="4731990"/>
            <a:ext cx="4987513" cy="373014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r"/>
            <a:r>
              <a:rPr lang="es-PE" sz="1100" dirty="0"/>
              <a:t>Fuente: Arias, J. (2021). Guía para elaborar el planteamiento del problema. El método del hexágono. </a:t>
            </a:r>
            <a:r>
              <a:rPr lang="es-PE" sz="1100" i="1" dirty="0"/>
              <a:t>Revista Orinoco.</a:t>
            </a:r>
            <a:r>
              <a:rPr lang="es-PE" sz="1100" dirty="0"/>
              <a:t>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1858438"/>
            <a:ext cx="576063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 smtClean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Sustento científico y sustento empírico</a:t>
            </a:r>
          </a:p>
        </p:txBody>
      </p:sp>
    </p:spTree>
    <p:extLst>
      <p:ext uri="{BB962C8B-B14F-4D97-AF65-F5344CB8AC3E}">
        <p14:creationId xmlns:p14="http://schemas.microsoft.com/office/powerpoint/2010/main" val="29353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EEE622E-A679-4EB9-82FD-75D0B55C4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537923"/>
              </p:ext>
            </p:extLst>
          </p:nvPr>
        </p:nvGraphicFramePr>
        <p:xfrm>
          <a:off x="1812321" y="843558"/>
          <a:ext cx="5607068" cy="371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200" dirty="0" err="1">
                <a:latin typeface="Agency FB" panose="020B0503020202020204" pitchFamily="34" charset="0"/>
              </a:rPr>
              <a:t>Descripción</a:t>
            </a:r>
            <a:r>
              <a:rPr lang="en-US" altLang="zh-CN" sz="3200" dirty="0">
                <a:latin typeface="Agency FB" panose="020B0503020202020204" pitchFamily="34" charset="0"/>
              </a:rPr>
              <a:t> del </a:t>
            </a:r>
            <a:r>
              <a:rPr lang="en-US" altLang="zh-CN" sz="3200" dirty="0" err="1">
                <a:latin typeface="Agency FB" panose="020B0503020202020204" pitchFamily="34" charset="0"/>
              </a:rPr>
              <a:t>problema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E23FEE2E-B87E-446A-BE11-28BC1B60AE09}"/>
              </a:ext>
            </a:extLst>
          </p:cNvPr>
          <p:cNvSpPr txBox="1"/>
          <p:nvPr/>
        </p:nvSpPr>
        <p:spPr>
          <a:xfrm>
            <a:off x="3995936" y="4731990"/>
            <a:ext cx="4987513" cy="373014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r"/>
            <a:r>
              <a:rPr lang="es-PE" sz="1100" dirty="0"/>
              <a:t>Fuente: Arias, J. (2021). Guía para elaborar el planteamiento del problema. El método del hexágono. </a:t>
            </a:r>
            <a:r>
              <a:rPr lang="es-PE" sz="1100" i="1" dirty="0"/>
              <a:t>Revista Orinoco.</a:t>
            </a:r>
            <a:r>
              <a:rPr lang="es-P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1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rgbClr val="A27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000" dirty="0" err="1">
                <a:latin typeface="Agency FB" panose="020B0503020202020204" pitchFamily="34" charset="0"/>
              </a:rPr>
              <a:t>Título</a:t>
            </a:r>
            <a:r>
              <a:rPr lang="en-US" altLang="zh-CN" sz="4000" dirty="0">
                <a:latin typeface="Agency FB" panose="020B0503020202020204" pitchFamily="34" charset="0"/>
              </a:rPr>
              <a:t> de la </a:t>
            </a:r>
            <a:r>
              <a:rPr lang="en-US" altLang="zh-CN" sz="4000" dirty="0" err="1">
                <a:latin typeface="Agency FB" panose="020B0503020202020204" pitchFamily="34" charset="0"/>
              </a:rPr>
              <a:t>tesis</a:t>
            </a:r>
            <a:endParaRPr lang="zh-CN" altLang="en-US" sz="4000" dirty="0">
              <a:latin typeface="Agency FB" panose="020B0503020202020204" pitchFamily="34" charset="0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A278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A278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A278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588859" y="1063497"/>
            <a:ext cx="2880320" cy="364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título debe tener una extensión máxima de 8 palabras o debe ser menor a 60 caracteres, solamente se debe incluir las variables del estudio y la población de forma concisa, no es recomendable que se coloque la delimitación espacial de forma extensa; en cuanto al momento en el que se plantear, no se ha precisado un momento correcto para su planteamiento; sin embargo, es importante que antes de redactarlo, se identifique el problema de la investigación y las bases teóricas; es menester recalcar que el título puede cambiar sutilmente durante el transcurso el estudio.</a:t>
            </a:r>
            <a:endParaRPr lang="es-PE" sz="1300" dirty="0"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71" y="1063497"/>
            <a:ext cx="5426964" cy="3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2" y="1465187"/>
            <a:ext cx="3308256" cy="201760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21" y="1475044"/>
            <a:ext cx="3579788" cy="2070139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rgbClr val="A27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000" dirty="0" err="1">
                <a:latin typeface="Agency FB" panose="020B0503020202020204" pitchFamily="34" charset="0"/>
              </a:rPr>
              <a:t>Problema</a:t>
            </a:r>
            <a:r>
              <a:rPr lang="en-US" altLang="zh-CN" sz="4000" dirty="0">
                <a:latin typeface="Agency FB" panose="020B0503020202020204" pitchFamily="34" charset="0"/>
              </a:rPr>
              <a:t>, </a:t>
            </a:r>
            <a:r>
              <a:rPr lang="en-US" altLang="zh-CN" sz="4000" dirty="0" err="1">
                <a:latin typeface="Agency FB" panose="020B0503020202020204" pitchFamily="34" charset="0"/>
              </a:rPr>
              <a:t>Objetivo</a:t>
            </a:r>
            <a:endParaRPr lang="zh-CN" altLang="en-US" sz="4000" dirty="0">
              <a:latin typeface="Agency FB" panose="020B0503020202020204" pitchFamily="34" charset="0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151141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A278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718862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283326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A278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404664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A278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矩形 20"/>
          <p:cNvSpPr/>
          <p:nvPr/>
        </p:nvSpPr>
        <p:spPr>
          <a:xfrm>
            <a:off x="707495" y="977081"/>
            <a:ext cx="1917158" cy="418204"/>
          </a:xfrm>
          <a:prstGeom prst="rect">
            <a:avLst/>
          </a:prstGeom>
          <a:solidFill>
            <a:srgbClr val="A27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 err="1"/>
              <a:t>Problema</a:t>
            </a:r>
            <a:r>
              <a:rPr lang="en-US" altLang="zh-CN" b="1" dirty="0"/>
              <a:t> general</a:t>
            </a:r>
            <a:endParaRPr lang="zh-CN" altLang="en-US" b="1" dirty="0"/>
          </a:p>
        </p:txBody>
      </p:sp>
      <p:sp>
        <p:nvSpPr>
          <p:cNvPr id="19" name="矩形 21"/>
          <p:cNvSpPr/>
          <p:nvPr/>
        </p:nvSpPr>
        <p:spPr>
          <a:xfrm>
            <a:off x="707495" y="3437463"/>
            <a:ext cx="3144425" cy="1222519"/>
          </a:xfrm>
          <a:prstGeom prst="rect">
            <a:avLst/>
          </a:prstGeom>
          <a:noFill/>
          <a:ln>
            <a:solidFill>
              <a:srgbClr val="A27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矩形 20"/>
          <p:cNvSpPr/>
          <p:nvPr/>
        </p:nvSpPr>
        <p:spPr>
          <a:xfrm>
            <a:off x="4923505" y="970560"/>
            <a:ext cx="1917158" cy="418204"/>
          </a:xfrm>
          <a:prstGeom prst="rect">
            <a:avLst/>
          </a:prstGeom>
          <a:solidFill>
            <a:srgbClr val="A27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 err="1"/>
              <a:t>Objetivo</a:t>
            </a:r>
            <a:r>
              <a:rPr lang="en-US" altLang="zh-CN" b="1" dirty="0"/>
              <a:t> general</a:t>
            </a:r>
            <a:endParaRPr lang="zh-CN" altLang="en-US" b="1" dirty="0"/>
          </a:p>
        </p:txBody>
      </p:sp>
      <p:sp>
        <p:nvSpPr>
          <p:cNvPr id="21" name="矩形 21"/>
          <p:cNvSpPr/>
          <p:nvPr/>
        </p:nvSpPr>
        <p:spPr>
          <a:xfrm>
            <a:off x="4923506" y="3437463"/>
            <a:ext cx="3227635" cy="1222519"/>
          </a:xfrm>
          <a:prstGeom prst="rect">
            <a:avLst/>
          </a:prstGeom>
          <a:noFill/>
          <a:ln>
            <a:solidFill>
              <a:srgbClr val="A27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CuadroTexto 21"/>
          <p:cNvSpPr txBox="1"/>
          <p:nvPr/>
        </p:nvSpPr>
        <p:spPr>
          <a:xfrm>
            <a:off x="827584" y="3579862"/>
            <a:ext cx="2880320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influye la gestión de almacenamiento basado en la metodología “5S” en la productividad laboral del área de producción de la empresa Distinción E.I.R.L.?</a:t>
            </a:r>
          </a:p>
          <a:p>
            <a:endParaRPr 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097163" y="3502918"/>
            <a:ext cx="2880320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sz="1400" dirty="0"/>
              <a:t>Determinar la influencia de la gestión de almacenamiento basado en la metodología “5S” en la productividad laboral del área de producción de la empresa Distinción E.I.R.L.</a:t>
            </a:r>
          </a:p>
          <a:p>
            <a:endParaRPr 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7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F052595C-0C29-482F-86DB-D4E0E254A624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200" dirty="0">
                <a:latin typeface="Agency FB" panose="020B0503020202020204" pitchFamily="34" charset="0"/>
              </a:rPr>
              <a:t>José Luis Arias Gonzales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373F5B52-BCF3-420F-9F2B-47BAEACC3C42}"/>
              </a:ext>
            </a:extLst>
          </p:cNvPr>
          <p:cNvSpPr>
            <a:spLocks/>
          </p:cNvSpPr>
          <p:nvPr/>
        </p:nvSpPr>
        <p:spPr bwMode="auto">
          <a:xfrm>
            <a:off x="8747928" y="135112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B3D14835-F3DD-4047-87B9-98D2831CF695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0602D79D-F9E4-4969-BA16-88AE1028B396}"/>
              </a:ext>
            </a:extLst>
          </p:cNvPr>
          <p:cNvSpPr>
            <a:spLocks/>
          </p:cNvSpPr>
          <p:nvPr/>
        </p:nvSpPr>
        <p:spPr bwMode="auto">
          <a:xfrm>
            <a:off x="-1548680" y="4085492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E43F46-6BAC-4D58-98A1-272FCD00E298}"/>
              </a:ext>
            </a:extLst>
          </p:cNvPr>
          <p:cNvSpPr txBox="1"/>
          <p:nvPr/>
        </p:nvSpPr>
        <p:spPr>
          <a:xfrm>
            <a:off x="1842546" y="1351120"/>
            <a:ext cx="7220159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50" dirty="0" smtClean="0"/>
              <a:t>-Ingeniero </a:t>
            </a:r>
            <a:r>
              <a:rPr lang="es-MX" sz="1050" dirty="0"/>
              <a:t>Comercial con maestría en Gerencia Social y recursos Humanos </a:t>
            </a:r>
            <a:endParaRPr lang="es-MX" sz="1050" dirty="0" smtClean="0"/>
          </a:p>
          <a:p>
            <a:endParaRPr lang="es-MX" sz="1050" dirty="0" smtClean="0"/>
          </a:p>
          <a:p>
            <a:r>
              <a:rPr lang="es-MX" sz="1050" dirty="0"/>
              <a:t>-</a:t>
            </a:r>
            <a:r>
              <a:rPr lang="es-MX" sz="1050" dirty="0" smtClean="0"/>
              <a:t>Educación </a:t>
            </a:r>
            <a:r>
              <a:rPr lang="es-MX" sz="1050" dirty="0"/>
              <a:t>con mención en investigación y docencia superior.</a:t>
            </a:r>
          </a:p>
          <a:p>
            <a:endParaRPr lang="es-PE" sz="1050" dirty="0"/>
          </a:p>
          <a:p>
            <a:r>
              <a:rPr lang="es-MX" sz="1050" dirty="0" smtClean="0"/>
              <a:t>-D</a:t>
            </a:r>
            <a:r>
              <a:rPr lang="es-PE" sz="1050" dirty="0" err="1"/>
              <a:t>irector</a:t>
            </a:r>
            <a:r>
              <a:rPr lang="es-PE" sz="1050" dirty="0"/>
              <a:t> editorial de la revista Ciencia y </a:t>
            </a:r>
            <a:r>
              <a:rPr lang="es-PE" sz="1050" dirty="0" smtClean="0"/>
              <a:t>Sociedad.</a:t>
            </a:r>
          </a:p>
          <a:p>
            <a:endParaRPr lang="es-PE" sz="1050" dirty="0"/>
          </a:p>
          <a:p>
            <a:r>
              <a:rPr lang="es-PE" sz="1050" dirty="0" smtClean="0"/>
              <a:t>-Editor </a:t>
            </a:r>
            <a:r>
              <a:rPr lang="es-PE" sz="1050" dirty="0"/>
              <a:t>y revisor de artículos científicos en la revista Perspectivas con una temática científica</a:t>
            </a:r>
            <a:r>
              <a:rPr lang="es-PE" sz="1050" dirty="0" smtClean="0"/>
              <a:t>.</a:t>
            </a:r>
          </a:p>
          <a:p>
            <a:endParaRPr lang="es-PE" sz="1050" dirty="0" smtClean="0"/>
          </a:p>
          <a:p>
            <a:r>
              <a:rPr lang="es-PE" sz="1050" b="1" dirty="0">
                <a:solidFill>
                  <a:srgbClr val="007779"/>
                </a:solidFill>
              </a:rPr>
              <a:t>ARTÍCULOS CIENTIFICOS EN REVISTAS ARBITRADAS: </a:t>
            </a:r>
            <a:endParaRPr lang="es-PE" sz="1050" b="1" dirty="0" smtClean="0">
              <a:solidFill>
                <a:srgbClr val="007779"/>
              </a:solidFill>
            </a:endParaRPr>
          </a:p>
          <a:p>
            <a:endParaRPr lang="es-PE" sz="1050" dirty="0">
              <a:solidFill>
                <a:srgbClr val="007779"/>
              </a:solidFill>
            </a:endParaRPr>
          </a:p>
          <a:p>
            <a:r>
              <a:rPr lang="es-PE" sz="1050" dirty="0"/>
              <a:t> </a:t>
            </a:r>
            <a:r>
              <a:rPr lang="es-PE" sz="1050" dirty="0" smtClean="0"/>
              <a:t>-   Estilos </a:t>
            </a:r>
            <a:r>
              <a:rPr lang="es-PE" sz="1050" dirty="0"/>
              <a:t>de liderazgo y </a:t>
            </a:r>
            <a:r>
              <a:rPr lang="es-PE" sz="1050" dirty="0" err="1"/>
              <a:t>engagement</a:t>
            </a:r>
            <a:r>
              <a:rPr lang="es-PE" sz="1050" dirty="0"/>
              <a:t> laboral en analistas de crédito del sector financiero en </a:t>
            </a:r>
            <a:r>
              <a:rPr lang="es-PE" sz="1050" dirty="0" smtClean="0"/>
              <a:t>Arequipa</a:t>
            </a:r>
          </a:p>
          <a:p>
            <a:endParaRPr lang="es-PE" sz="1050" dirty="0">
              <a:solidFill>
                <a:srgbClr val="007779"/>
              </a:solidFill>
            </a:endParaRPr>
          </a:p>
          <a:p>
            <a:pPr marL="171450" indent="-171450">
              <a:buFontTx/>
              <a:buChar char="-"/>
            </a:pPr>
            <a:r>
              <a:rPr lang="es-PE" sz="1050" dirty="0" smtClean="0"/>
              <a:t>Satisfacción </a:t>
            </a:r>
            <a:r>
              <a:rPr lang="es-PE" sz="1050" dirty="0"/>
              <a:t>de los clientes con los canales de atención en una entidad financiera de Arequipa. Estudio en tiempos de la </a:t>
            </a:r>
            <a:r>
              <a:rPr lang="es-PE" sz="1050" dirty="0" err="1"/>
              <a:t>covid</a:t>
            </a:r>
            <a:r>
              <a:rPr lang="es-PE" sz="1050" dirty="0"/>
              <a:t> </a:t>
            </a:r>
            <a:r>
              <a:rPr lang="es-PE" sz="1050" dirty="0" smtClean="0"/>
              <a:t>19</a:t>
            </a:r>
          </a:p>
          <a:p>
            <a:endParaRPr lang="es-PE" sz="1050" dirty="0" smtClean="0"/>
          </a:p>
          <a:p>
            <a:pPr marL="171450" indent="-171450">
              <a:buFontTx/>
              <a:buChar char="-"/>
            </a:pPr>
            <a:r>
              <a:rPr lang="es-PE" sz="1050" dirty="0" smtClean="0"/>
              <a:t>Guía </a:t>
            </a:r>
            <a:r>
              <a:rPr lang="es-PE" sz="1050" dirty="0"/>
              <a:t>para elaborar el planteamiento del problema de una tesis: el método del hexágono</a:t>
            </a:r>
            <a:r>
              <a:rPr lang="es-PE" sz="1050" dirty="0" smtClean="0"/>
              <a:t>.</a:t>
            </a:r>
          </a:p>
          <a:p>
            <a:endParaRPr lang="es-PE" sz="1050" dirty="0">
              <a:solidFill>
                <a:srgbClr val="007779"/>
              </a:solidFill>
            </a:endParaRPr>
          </a:p>
          <a:p>
            <a:pPr marL="171450" indent="-171450">
              <a:buFontTx/>
              <a:buChar char="-"/>
            </a:pPr>
            <a:r>
              <a:rPr lang="es-PE" sz="1050" dirty="0" smtClean="0"/>
              <a:t>Adaptabilidad </a:t>
            </a:r>
            <a:r>
              <a:rPr lang="es-PE" sz="1050" dirty="0"/>
              <a:t>a las tecnologías de la información, comunicación y </a:t>
            </a:r>
            <a:r>
              <a:rPr lang="es-PE" sz="1050" dirty="0" err="1"/>
              <a:t>procrastinación</a:t>
            </a:r>
            <a:r>
              <a:rPr lang="es-PE" sz="1050" dirty="0"/>
              <a:t> laboral en colaboradores del sector público en Arequipa. </a:t>
            </a:r>
            <a:endParaRPr lang="es-PE" sz="1050" dirty="0" smtClean="0"/>
          </a:p>
          <a:p>
            <a:pPr marL="171450" indent="-171450">
              <a:buFontTx/>
              <a:buChar char="-"/>
            </a:pPr>
            <a:endParaRPr lang="es-PE" sz="1050" dirty="0"/>
          </a:p>
          <a:p>
            <a:pPr marL="171450" indent="-171450">
              <a:buFontTx/>
              <a:buChar char="-"/>
            </a:pPr>
            <a:r>
              <a:rPr lang="es-PE" sz="1050" dirty="0" smtClean="0"/>
              <a:t>Formulación </a:t>
            </a:r>
            <a:r>
              <a:rPr lang="es-PE" sz="1050" dirty="0"/>
              <a:t>de los objetivos específicos desde el alcance correlacional en trabajos de investigación</a:t>
            </a:r>
            <a:r>
              <a:rPr lang="es-PE" sz="1050" dirty="0" smtClean="0"/>
              <a:t>.</a:t>
            </a:r>
          </a:p>
          <a:p>
            <a:r>
              <a:rPr lang="es-PE" sz="1050" dirty="0"/>
              <a:t> </a:t>
            </a:r>
          </a:p>
          <a:p>
            <a:r>
              <a:rPr lang="es-PE" sz="1050" dirty="0"/>
              <a:t>Página web: </a:t>
            </a:r>
            <a:r>
              <a:rPr lang="es-PE" sz="1050" u="sng" dirty="0">
                <a:hlinkClick r:id="rId2"/>
              </a:rPr>
              <a:t>https://www.tesisconjosearias.com/</a:t>
            </a:r>
            <a:endParaRPr lang="es-PE" sz="1050" dirty="0"/>
          </a:p>
          <a:p>
            <a:r>
              <a:rPr lang="es-PE" sz="1050" dirty="0"/>
              <a:t>Página profesional: </a:t>
            </a:r>
            <a:r>
              <a:rPr lang="es-PE" sz="1050" u="sng" dirty="0">
                <a:hlinkClick r:id="rId3"/>
              </a:rPr>
              <a:t>https://www.researchgate.net/profile/Jose-Arias-Gonzales</a:t>
            </a:r>
            <a:endParaRPr lang="es-PE" sz="1050" dirty="0"/>
          </a:p>
          <a:p>
            <a:pPr marL="171450" indent="-171450">
              <a:buFontTx/>
              <a:buChar char="-"/>
            </a:pPr>
            <a:endParaRPr lang="es-PE" sz="1050" dirty="0" smtClean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524C51-C2D3-4CA8-8A7F-7D4FD601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85" y="-1172666"/>
            <a:ext cx="4192515" cy="4266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02216"/>
            <a:ext cx="1215195" cy="162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9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2475893" y="904331"/>
            <a:ext cx="4879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dirty="0" err="1">
                <a:latin typeface="Agency FB" panose="020B0503020202020204" pitchFamily="34" charset="0"/>
                <a:cs typeface="+mn-ea"/>
                <a:sym typeface="+mn-lt"/>
              </a:rPr>
              <a:t>Capítulo</a:t>
            </a:r>
            <a:r>
              <a:rPr lang="en-US" altLang="zh-CN" sz="9600" spc="300" dirty="0">
                <a:latin typeface="Agency FB" panose="020B0503020202020204" pitchFamily="34" charset="0"/>
                <a:cs typeface="+mn-ea"/>
                <a:sym typeface="+mn-lt"/>
              </a:rPr>
              <a:t> II</a:t>
            </a:r>
            <a:endParaRPr lang="zh-CN" altLang="en-US" sz="96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510" y="2895966"/>
            <a:ext cx="57606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Marco teórico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3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>
          <a:xfrm>
            <a:off x="836891" y="2995849"/>
            <a:ext cx="1944215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PE" sz="1200" dirty="0">
                <a:solidFill>
                  <a:schemeClr val="tx1"/>
                </a:solidFill>
              </a:rPr>
              <a:t>Debemos buscar tesis o artículos científicos que tengan nuestras mismas o similares variables. Por ejemplo, si mi tema es sobre la autoestima, deberé buscar otros estudios que hablen sobre la autoestima.</a:t>
            </a:r>
          </a:p>
        </p:txBody>
      </p:sp>
      <p:sp>
        <p:nvSpPr>
          <p:cNvPr id="6" name="矩形 10"/>
          <p:cNvSpPr/>
          <p:nvPr/>
        </p:nvSpPr>
        <p:spPr>
          <a:xfrm>
            <a:off x="3312732" y="2697571"/>
            <a:ext cx="2525781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PE" sz="1200" dirty="0">
                <a:solidFill>
                  <a:schemeClr val="tx1"/>
                </a:solidFill>
              </a:rPr>
              <a:t>Se debe tener en cuenta la población que se va a estudiar. No es lo mismo estudiar la satisfacción laboral del personal médico, que la satisfacción laboral de un docente; cada uno de ellos tienen distintos elementos que causan o limitan su satisfacción. Por ello, si tu estudio intenta medir la satisfacción en docentes, trata de que el antecedente que estés buscando mida también la satisfacción en docentes</a:t>
            </a:r>
            <a:r>
              <a:rPr lang="es-PE" sz="1200" dirty="0"/>
              <a:t>.</a:t>
            </a:r>
          </a:p>
        </p:txBody>
      </p:sp>
      <p:sp>
        <p:nvSpPr>
          <p:cNvPr id="7" name="矩形 11"/>
          <p:cNvSpPr/>
          <p:nvPr/>
        </p:nvSpPr>
        <p:spPr>
          <a:xfrm>
            <a:off x="6072801" y="2394598"/>
            <a:ext cx="2525743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PE" sz="1150" dirty="0">
                <a:solidFill>
                  <a:schemeClr val="tx1"/>
                </a:solidFill>
              </a:rPr>
              <a:t>Es importante también que los estudios que busquemos tengan una metodología similar a la nuestra porque eso nos ayudará a discutir los resultados. Si es que en mi estudio voy a aplicar cuestionarios, los cuales me darán resultados estadísticos con tablas de distribución y prueba de hipótesis; entonces, el estudio que encuentre como antecedente debería también tener resultados cuantitativos; lo mismo ocurre si es que en mi estudio aplico entrevistas y lo presento desde un enfoque cualitativo.</a:t>
            </a:r>
          </a:p>
        </p:txBody>
      </p:sp>
      <p:grpSp>
        <p:nvGrpSpPr>
          <p:cNvPr id="8" name="组合 16"/>
          <p:cNvGrpSpPr/>
          <p:nvPr/>
        </p:nvGrpSpPr>
        <p:grpSpPr>
          <a:xfrm>
            <a:off x="539552" y="984216"/>
            <a:ext cx="8065294" cy="972476"/>
            <a:chOff x="539354" y="1167594"/>
            <a:chExt cx="8065294" cy="972476"/>
          </a:xfrm>
        </p:grpSpPr>
        <p:sp>
          <p:nvSpPr>
            <p:cNvPr id="9" name="矩形 6">
              <a:extLst>
                <a:ext uri="{FF2B5EF4-FFF2-40B4-BE49-F238E27FC236}">
                  <a16:creationId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4" y="1812868"/>
              <a:ext cx="2525781" cy="3264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s-PE" sz="2000" b="1" dirty="0">
                  <a:solidFill>
                    <a:schemeClr val="bg1"/>
                  </a:solidFill>
                </a:rPr>
                <a:t>Variables o categorías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534" y="1486379"/>
              <a:ext cx="2525781" cy="32648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s-PE" sz="1400" b="1" dirty="0">
                  <a:solidFill>
                    <a:schemeClr val="bg1"/>
                  </a:solidFill>
                </a:rPr>
                <a:t>Población y contexto de estudio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箭头: 五边形 8">
              <a:extLst>
                <a:ext uri="{FF2B5EF4-FFF2-40B4-BE49-F238E27FC236}">
                  <a16:creationId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713" y="1167594"/>
              <a:ext cx="2518935" cy="326489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s-PE" b="1" dirty="0">
                  <a:solidFill>
                    <a:schemeClr val="bg1"/>
                  </a:solidFill>
                </a:rPr>
                <a:t>Metodología del estudio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任意多边形: 形状 12"/>
            <p:cNvSpPr/>
            <p:nvPr/>
          </p:nvSpPr>
          <p:spPr>
            <a:xfrm>
              <a:off x="3058366" y="1489237"/>
              <a:ext cx="254206" cy="650833"/>
            </a:xfrm>
            <a:custGeom>
              <a:avLst/>
              <a:gdLst>
                <a:gd name="connsiteX0" fmla="*/ 0 w 346710"/>
                <a:gd name="connsiteY0" fmla="*/ 426720 h 853440"/>
                <a:gd name="connsiteX1" fmla="*/ 0 w 346710"/>
                <a:gd name="connsiteY1" fmla="*/ 853440 h 853440"/>
                <a:gd name="connsiteX2" fmla="*/ 346710 w 346710"/>
                <a:gd name="connsiteY2" fmla="*/ 426720 h 853440"/>
                <a:gd name="connsiteX3" fmla="*/ 346710 w 346710"/>
                <a:gd name="connsiteY3" fmla="*/ 0 h 853440"/>
                <a:gd name="connsiteX4" fmla="*/ 0 w 346710"/>
                <a:gd name="connsiteY4" fmla="*/ 426720 h 853440"/>
                <a:gd name="connsiteX0" fmla="*/ 0 w 346710"/>
                <a:gd name="connsiteY0" fmla="*/ 436245 h 862965"/>
                <a:gd name="connsiteX1" fmla="*/ 0 w 346710"/>
                <a:gd name="connsiteY1" fmla="*/ 862965 h 862965"/>
                <a:gd name="connsiteX2" fmla="*/ 346710 w 346710"/>
                <a:gd name="connsiteY2" fmla="*/ 436245 h 862965"/>
                <a:gd name="connsiteX3" fmla="*/ 342900 w 346710"/>
                <a:gd name="connsiteY3" fmla="*/ 0 h 862965"/>
                <a:gd name="connsiteX4" fmla="*/ 0 w 346710"/>
                <a:gd name="connsiteY4" fmla="*/ 436245 h 862965"/>
                <a:gd name="connsiteX0" fmla="*/ 1905 w 348615"/>
                <a:gd name="connsiteY0" fmla="*/ 436245 h 870585"/>
                <a:gd name="connsiteX1" fmla="*/ 0 w 348615"/>
                <a:gd name="connsiteY1" fmla="*/ 870585 h 870585"/>
                <a:gd name="connsiteX2" fmla="*/ 348615 w 348615"/>
                <a:gd name="connsiteY2" fmla="*/ 436245 h 870585"/>
                <a:gd name="connsiteX3" fmla="*/ 344805 w 348615"/>
                <a:gd name="connsiteY3" fmla="*/ 0 h 870585"/>
                <a:gd name="connsiteX4" fmla="*/ 1905 w 348615"/>
                <a:gd name="connsiteY4" fmla="*/ 436245 h 870585"/>
                <a:gd name="connsiteX0" fmla="*/ 0 w 350520"/>
                <a:gd name="connsiteY0" fmla="*/ 438150 h 870585"/>
                <a:gd name="connsiteX1" fmla="*/ 1905 w 350520"/>
                <a:gd name="connsiteY1" fmla="*/ 870585 h 870585"/>
                <a:gd name="connsiteX2" fmla="*/ 350520 w 350520"/>
                <a:gd name="connsiteY2" fmla="*/ 436245 h 870585"/>
                <a:gd name="connsiteX3" fmla="*/ 346710 w 350520"/>
                <a:gd name="connsiteY3" fmla="*/ 0 h 870585"/>
                <a:gd name="connsiteX4" fmla="*/ 0 w 350520"/>
                <a:gd name="connsiteY4" fmla="*/ 438150 h 870585"/>
                <a:gd name="connsiteX0" fmla="*/ 0 w 356235"/>
                <a:gd name="connsiteY0" fmla="*/ 438150 h 870585"/>
                <a:gd name="connsiteX1" fmla="*/ 762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35"/>
                <a:gd name="connsiteY0" fmla="*/ 438150 h 870585"/>
                <a:gd name="connsiteX1" fmla="*/ 381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88"/>
                <a:gd name="connsiteY0" fmla="*/ 434344 h 866779"/>
                <a:gd name="connsiteX1" fmla="*/ 3810 w 356288"/>
                <a:gd name="connsiteY1" fmla="*/ 866779 h 866779"/>
                <a:gd name="connsiteX2" fmla="*/ 356235 w 356288"/>
                <a:gd name="connsiteY2" fmla="*/ 432439 h 866779"/>
                <a:gd name="connsiteX3" fmla="*/ 356288 w 356288"/>
                <a:gd name="connsiteY3" fmla="*/ 0 h 866779"/>
                <a:gd name="connsiteX4" fmla="*/ 0 w 356288"/>
                <a:gd name="connsiteY4" fmla="*/ 434344 h 8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88" h="866779">
                  <a:moveTo>
                    <a:pt x="0" y="434344"/>
                  </a:moveTo>
                  <a:lnTo>
                    <a:pt x="3810" y="866779"/>
                  </a:lnTo>
                  <a:lnTo>
                    <a:pt x="356235" y="432439"/>
                  </a:lnTo>
                  <a:cubicBezTo>
                    <a:pt x="356253" y="288293"/>
                    <a:pt x="356270" y="144146"/>
                    <a:pt x="356288" y="0"/>
                  </a:cubicBezTo>
                  <a:lnTo>
                    <a:pt x="0" y="434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3"/>
            <p:cNvSpPr/>
            <p:nvPr/>
          </p:nvSpPr>
          <p:spPr>
            <a:xfrm>
              <a:off x="5831507" y="1167594"/>
              <a:ext cx="254206" cy="645274"/>
            </a:xfrm>
            <a:custGeom>
              <a:avLst/>
              <a:gdLst>
                <a:gd name="connsiteX0" fmla="*/ 0 w 346710"/>
                <a:gd name="connsiteY0" fmla="*/ 426720 h 853440"/>
                <a:gd name="connsiteX1" fmla="*/ 0 w 346710"/>
                <a:gd name="connsiteY1" fmla="*/ 853440 h 853440"/>
                <a:gd name="connsiteX2" fmla="*/ 346710 w 346710"/>
                <a:gd name="connsiteY2" fmla="*/ 426720 h 853440"/>
                <a:gd name="connsiteX3" fmla="*/ 346710 w 346710"/>
                <a:gd name="connsiteY3" fmla="*/ 0 h 853440"/>
                <a:gd name="connsiteX4" fmla="*/ 0 w 346710"/>
                <a:gd name="connsiteY4" fmla="*/ 426720 h 853440"/>
                <a:gd name="connsiteX0" fmla="*/ 0 w 346710"/>
                <a:gd name="connsiteY0" fmla="*/ 436245 h 862965"/>
                <a:gd name="connsiteX1" fmla="*/ 0 w 346710"/>
                <a:gd name="connsiteY1" fmla="*/ 862965 h 862965"/>
                <a:gd name="connsiteX2" fmla="*/ 346710 w 346710"/>
                <a:gd name="connsiteY2" fmla="*/ 436245 h 862965"/>
                <a:gd name="connsiteX3" fmla="*/ 342900 w 346710"/>
                <a:gd name="connsiteY3" fmla="*/ 0 h 862965"/>
                <a:gd name="connsiteX4" fmla="*/ 0 w 346710"/>
                <a:gd name="connsiteY4" fmla="*/ 436245 h 862965"/>
                <a:gd name="connsiteX0" fmla="*/ 1905 w 348615"/>
                <a:gd name="connsiteY0" fmla="*/ 436245 h 870585"/>
                <a:gd name="connsiteX1" fmla="*/ 0 w 348615"/>
                <a:gd name="connsiteY1" fmla="*/ 870585 h 870585"/>
                <a:gd name="connsiteX2" fmla="*/ 348615 w 348615"/>
                <a:gd name="connsiteY2" fmla="*/ 436245 h 870585"/>
                <a:gd name="connsiteX3" fmla="*/ 344805 w 348615"/>
                <a:gd name="connsiteY3" fmla="*/ 0 h 870585"/>
                <a:gd name="connsiteX4" fmla="*/ 1905 w 348615"/>
                <a:gd name="connsiteY4" fmla="*/ 436245 h 870585"/>
                <a:gd name="connsiteX0" fmla="*/ 0 w 350520"/>
                <a:gd name="connsiteY0" fmla="*/ 438150 h 870585"/>
                <a:gd name="connsiteX1" fmla="*/ 1905 w 350520"/>
                <a:gd name="connsiteY1" fmla="*/ 870585 h 870585"/>
                <a:gd name="connsiteX2" fmla="*/ 350520 w 350520"/>
                <a:gd name="connsiteY2" fmla="*/ 436245 h 870585"/>
                <a:gd name="connsiteX3" fmla="*/ 346710 w 350520"/>
                <a:gd name="connsiteY3" fmla="*/ 0 h 870585"/>
                <a:gd name="connsiteX4" fmla="*/ 0 w 350520"/>
                <a:gd name="connsiteY4" fmla="*/ 438150 h 870585"/>
                <a:gd name="connsiteX0" fmla="*/ 0 w 356235"/>
                <a:gd name="connsiteY0" fmla="*/ 438150 h 870585"/>
                <a:gd name="connsiteX1" fmla="*/ 762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35"/>
                <a:gd name="connsiteY0" fmla="*/ 438150 h 870585"/>
                <a:gd name="connsiteX1" fmla="*/ 381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88"/>
                <a:gd name="connsiteY0" fmla="*/ 434344 h 866779"/>
                <a:gd name="connsiteX1" fmla="*/ 3810 w 356288"/>
                <a:gd name="connsiteY1" fmla="*/ 866779 h 866779"/>
                <a:gd name="connsiteX2" fmla="*/ 356235 w 356288"/>
                <a:gd name="connsiteY2" fmla="*/ 432439 h 866779"/>
                <a:gd name="connsiteX3" fmla="*/ 356288 w 356288"/>
                <a:gd name="connsiteY3" fmla="*/ 0 h 866779"/>
                <a:gd name="connsiteX4" fmla="*/ 0 w 356288"/>
                <a:gd name="connsiteY4" fmla="*/ 434344 h 8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88" h="866779">
                  <a:moveTo>
                    <a:pt x="0" y="434344"/>
                  </a:moveTo>
                  <a:lnTo>
                    <a:pt x="3810" y="866779"/>
                  </a:lnTo>
                  <a:lnTo>
                    <a:pt x="356235" y="432439"/>
                  </a:lnTo>
                  <a:cubicBezTo>
                    <a:pt x="356253" y="288293"/>
                    <a:pt x="356270" y="144146"/>
                    <a:pt x="356288" y="0"/>
                  </a:cubicBezTo>
                  <a:lnTo>
                    <a:pt x="0" y="434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Antecedentes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612955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180676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745140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4868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539552" y="989575"/>
            <a:ext cx="40373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rPr>
              <a:t>Cómo elegir un </a:t>
            </a:r>
            <a:r>
              <a:rPr lang="es-419" sz="2000" b="1" dirty="0" err="1"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rPr>
              <a:t>atecedente</a:t>
            </a:r>
            <a:endParaRPr lang="en-US" sz="2000" b="1" dirty="0">
              <a:solidFill>
                <a:srgbClr val="FFC00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82591"/>
            <a:ext cx="902997" cy="91325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25" y="1792734"/>
            <a:ext cx="885593" cy="91653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84" y="1355283"/>
            <a:ext cx="1009555" cy="10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Antecedentes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39552" y="989575"/>
            <a:ext cx="40373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rPr>
              <a:t>Debe tener lo siguiente</a:t>
            </a:r>
            <a:endParaRPr lang="en-US" sz="2000" b="1" dirty="0">
              <a:solidFill>
                <a:srgbClr val="FFC00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grpSp>
        <p:nvGrpSpPr>
          <p:cNvPr id="46" name="组合 54"/>
          <p:cNvGrpSpPr/>
          <p:nvPr/>
        </p:nvGrpSpPr>
        <p:grpSpPr>
          <a:xfrm>
            <a:off x="1259632" y="1590539"/>
            <a:ext cx="6498045" cy="2810727"/>
            <a:chOff x="641000" y="1569952"/>
            <a:chExt cx="5622535" cy="2432025"/>
          </a:xfrm>
        </p:grpSpPr>
        <p:sp>
          <p:nvSpPr>
            <p:cNvPr id="47" name="Oval 5"/>
            <p:cNvSpPr/>
            <p:nvPr/>
          </p:nvSpPr>
          <p:spPr>
            <a:xfrm>
              <a:off x="641000" y="1569952"/>
              <a:ext cx="568235" cy="5682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06A44D"/>
                </a:solidFill>
              </a:endParaRPr>
            </a:p>
          </p:txBody>
        </p:sp>
        <p:sp>
          <p:nvSpPr>
            <p:cNvPr id="48" name="Oval 9"/>
            <p:cNvSpPr/>
            <p:nvPr/>
          </p:nvSpPr>
          <p:spPr>
            <a:xfrm>
              <a:off x="641000" y="2470689"/>
              <a:ext cx="568235" cy="56823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13"/>
            <p:cNvSpPr/>
            <p:nvPr/>
          </p:nvSpPr>
          <p:spPr>
            <a:xfrm>
              <a:off x="641000" y="3314162"/>
              <a:ext cx="568235" cy="5682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16"/>
            <p:cNvSpPr/>
            <p:nvPr/>
          </p:nvSpPr>
          <p:spPr>
            <a:xfrm>
              <a:off x="3603762" y="1569952"/>
              <a:ext cx="591958" cy="5682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Oval 20"/>
            <p:cNvSpPr/>
            <p:nvPr/>
          </p:nvSpPr>
          <p:spPr>
            <a:xfrm>
              <a:off x="3603762" y="2470689"/>
              <a:ext cx="591959" cy="5682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TextBox 55"/>
            <p:cNvSpPr txBox="1">
              <a:spLocks/>
            </p:cNvSpPr>
            <p:nvPr/>
          </p:nvSpPr>
          <p:spPr>
            <a:xfrm>
              <a:off x="1209235" y="1569952"/>
              <a:ext cx="2053850" cy="625499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/>
              <a:r>
                <a:rPr lang="es-PE" sz="1000" b="1" dirty="0">
                  <a:latin typeface="Agency FB" panose="020B0503020202020204" pitchFamily="34" charset="0"/>
                </a:rPr>
                <a:t>Teniendo en cuenta el tema o el aporte que se va a presentar, siendo tecnológico o industrial, deben buscarse los estudios más actuales, algunos autores consideran que estos no deben ser mayores a 5 años de antigüedad.</a:t>
              </a:r>
            </a:p>
          </p:txBody>
        </p:sp>
        <p:sp>
          <p:nvSpPr>
            <p:cNvPr id="68" name="TextBox 58"/>
            <p:cNvSpPr txBox="1">
              <a:spLocks/>
            </p:cNvSpPr>
            <p:nvPr/>
          </p:nvSpPr>
          <p:spPr>
            <a:xfrm>
              <a:off x="1209235" y="2470689"/>
              <a:ext cx="2053850" cy="662214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/>
              <a:r>
                <a:rPr lang="es-PE" sz="900" b="1" dirty="0">
                  <a:latin typeface="Agency FB" panose="020B0503020202020204" pitchFamily="34" charset="0"/>
                </a:rPr>
                <a:t>La estructura para redactar los antecedentes debe tener: título, objetivo general, metodología, resultados relevantes o conclusión general del estudio, puede ser dividida en párrafos o en un solo bloque.</a:t>
              </a:r>
            </a:p>
          </p:txBody>
        </p:sp>
        <p:sp>
          <p:nvSpPr>
            <p:cNvPr id="66" name="TextBox 61"/>
            <p:cNvSpPr txBox="1">
              <a:spLocks/>
            </p:cNvSpPr>
            <p:nvPr/>
          </p:nvSpPr>
          <p:spPr>
            <a:xfrm>
              <a:off x="1209235" y="3314163"/>
              <a:ext cx="2053850" cy="687814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 fontScale="92500"/>
            </a:bodyPr>
            <a:lstStyle/>
            <a:p>
              <a:pPr lvl="0"/>
              <a:r>
                <a:rPr lang="es-PE" sz="1100" b="1" dirty="0">
                  <a:latin typeface="Agency FB" panose="020B0503020202020204" pitchFamily="34" charset="0"/>
                </a:rPr>
                <a:t>Según la problemática del estudio, se deben presentar al menos 5 estudios relacionados con nuestro tema, esto después de la búsqueda de al menos 50 estudios; deben presentarse los estudios que mejor contribuyan al nuestro.</a:t>
              </a:r>
            </a:p>
          </p:txBody>
        </p:sp>
        <p:sp>
          <p:nvSpPr>
            <p:cNvPr id="64" name="TextBox 64"/>
            <p:cNvSpPr txBox="1">
              <a:spLocks/>
            </p:cNvSpPr>
            <p:nvPr/>
          </p:nvSpPr>
          <p:spPr>
            <a:xfrm>
              <a:off x="4192828" y="1700743"/>
              <a:ext cx="2053850" cy="7110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lvl="0"/>
              <a:r>
                <a:rPr lang="es-PE" sz="1100" b="1" dirty="0">
                  <a:latin typeface="Agency FB" panose="020B0503020202020204" pitchFamily="34" charset="0"/>
                </a:rPr>
                <a:t>La presentación puede dividirse en estudios internacionales, nacionales y regionales.</a:t>
              </a:r>
            </a:p>
          </p:txBody>
        </p:sp>
        <p:sp>
          <p:nvSpPr>
            <p:cNvPr id="62" name="TextBox 67"/>
            <p:cNvSpPr txBox="1">
              <a:spLocks/>
            </p:cNvSpPr>
            <p:nvPr/>
          </p:nvSpPr>
          <p:spPr>
            <a:xfrm>
              <a:off x="4209685" y="2630537"/>
              <a:ext cx="2053850" cy="683625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defTabSz="914377">
                <a:lnSpc>
                  <a:spcPct val="120000"/>
                </a:lnSpc>
                <a:buNone/>
              </a:pPr>
              <a:r>
                <a:rPr lang="es-PE" sz="1100" b="1" dirty="0">
                  <a:latin typeface="Agency FB" panose="020B0503020202020204" pitchFamily="34" charset="0"/>
                </a:rPr>
                <a:t>Cada antecedente presentado no debe ser mayor a 200 palabras </a:t>
              </a:r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latin typeface="Agency FB" panose="020B0503020202020204" pitchFamily="34" charset="0"/>
                </a:rPr>
                <a:t>）</a:t>
              </a:r>
            </a:p>
          </p:txBody>
        </p:sp>
      </p:grpSp>
      <p:sp>
        <p:nvSpPr>
          <p:cNvPr id="71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72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"/>
          <p:cNvGrpSpPr/>
          <p:nvPr/>
        </p:nvGrpSpPr>
        <p:grpSpPr>
          <a:xfrm>
            <a:off x="998338" y="3261045"/>
            <a:ext cx="1917158" cy="1724568"/>
            <a:chOff x="1066734" y="3910939"/>
            <a:chExt cx="2331826" cy="2097580"/>
          </a:xfrm>
        </p:grpSpPr>
        <p:sp>
          <p:nvSpPr>
            <p:cNvPr id="7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 dirty="0" err="1">
                  <a:latin typeface="+mj-lt"/>
                </a:rPr>
                <a:t>Modelos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8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6"/>
            <p:cNvSpPr txBox="1">
              <a:spLocks/>
            </p:cNvSpPr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7"/>
            <p:cNvSpPr txBox="1">
              <a:spLocks/>
            </p:cNvSpPr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矩形 26"/>
            <p:cNvSpPr/>
            <p:nvPr/>
          </p:nvSpPr>
          <p:spPr>
            <a:xfrm>
              <a:off x="106673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MX" sz="2000" dirty="0">
                  <a:latin typeface="Agency FB" panose="020B0503020202020204" pitchFamily="34" charset="0"/>
                </a:rPr>
                <a:t>Según las variables</a:t>
              </a:r>
              <a:endParaRPr lang="es-PE" sz="2000" dirty="0">
                <a:latin typeface="Agency FB" panose="020B0503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900" dirty="0"/>
            </a:p>
          </p:txBody>
        </p:sp>
      </p:grpSp>
      <p:grpSp>
        <p:nvGrpSpPr>
          <p:cNvPr id="14" name="组合 4"/>
          <p:cNvGrpSpPr/>
          <p:nvPr/>
        </p:nvGrpSpPr>
        <p:grpSpPr>
          <a:xfrm>
            <a:off x="3613421" y="3260627"/>
            <a:ext cx="1917158" cy="1725405"/>
            <a:chOff x="3634409" y="3910940"/>
            <a:chExt cx="2331826" cy="2098598"/>
          </a:xfrm>
        </p:grpSpPr>
        <p:sp>
          <p:nvSpPr>
            <p:cNvPr id="15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/>
                <a:t>Bases </a:t>
              </a:r>
              <a:r>
                <a:rPr lang="en-US" altLang="zh-CN" sz="1400" b="1" dirty="0" err="1"/>
                <a:t>epistemólogicas</a:t>
              </a:r>
              <a:endParaRPr lang="zh-CN" altLang="en-US" sz="1400" b="1" dirty="0"/>
            </a:p>
          </p:txBody>
        </p:sp>
        <p:sp>
          <p:nvSpPr>
            <p:cNvPr id="16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3"/>
            <p:cNvSpPr txBox="1">
              <a:spLocks/>
            </p:cNvSpPr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文本框 14"/>
            <p:cNvSpPr txBox="1">
              <a:spLocks/>
            </p:cNvSpPr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矩形 19"/>
            <p:cNvSpPr/>
            <p:nvPr/>
          </p:nvSpPr>
          <p:spPr>
            <a:xfrm>
              <a:off x="3634409" y="4766062"/>
              <a:ext cx="2331826" cy="7078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s-ES" sz="2000" dirty="0">
                  <a:latin typeface="Agency FB" panose="020B0503020202020204" pitchFamily="34" charset="0"/>
                </a:rPr>
                <a:t>Como surgen las variables</a:t>
              </a:r>
              <a:endParaRPr lang="es-PE" sz="2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2" name="组合 5"/>
          <p:cNvGrpSpPr/>
          <p:nvPr/>
        </p:nvGrpSpPr>
        <p:grpSpPr>
          <a:xfrm>
            <a:off x="6228504" y="3261045"/>
            <a:ext cx="1917158" cy="1724568"/>
            <a:chOff x="6215314" y="3910939"/>
            <a:chExt cx="2331826" cy="2097580"/>
          </a:xfrm>
        </p:grpSpPr>
        <p:sp>
          <p:nvSpPr>
            <p:cNvPr id="23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 err="1"/>
                <a:t>Ontología</a:t>
              </a:r>
              <a:r>
                <a:rPr lang="en-US" altLang="zh-CN" sz="1400" b="1" dirty="0"/>
                <a:t> y </a:t>
              </a:r>
              <a:r>
                <a:rPr lang="en-US" altLang="zh-CN" sz="1400" b="1" dirty="0" err="1"/>
                <a:t>taxonomia</a:t>
              </a:r>
              <a:endParaRPr lang="zh-CN" altLang="en-US" sz="1400" b="1" dirty="0"/>
            </a:p>
          </p:txBody>
        </p:sp>
        <p:sp>
          <p:nvSpPr>
            <p:cNvPr id="24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文本框 20"/>
            <p:cNvSpPr txBox="1">
              <a:spLocks/>
            </p:cNvSpPr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文本框 21"/>
            <p:cNvSpPr txBox="1">
              <a:spLocks/>
            </p:cNvSpPr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矩形 12"/>
            <p:cNvSpPr/>
            <p:nvPr/>
          </p:nvSpPr>
          <p:spPr>
            <a:xfrm>
              <a:off x="6215314" y="4766062"/>
              <a:ext cx="2331826" cy="7078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s-PE" dirty="0">
                  <a:latin typeface="Agency FB" panose="020B0503020202020204" pitchFamily="34" charset="0"/>
                </a:rPr>
                <a:t>Variables, dimensiones e indicadores</a:t>
              </a:r>
            </a:p>
          </p:txBody>
        </p:sp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latin typeface="Agency FB" panose="020B0503020202020204" pitchFamily="34" charset="0"/>
              </a:rPr>
              <a:t>Bases </a:t>
            </a:r>
            <a:r>
              <a:rPr lang="en-US" altLang="zh-CN" sz="4800" dirty="0" err="1">
                <a:latin typeface="Agency FB" panose="020B0503020202020204" pitchFamily="34" charset="0"/>
              </a:rPr>
              <a:t>teóricas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460432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32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3" y="1377644"/>
            <a:ext cx="2051526" cy="15802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95285"/>
            <a:ext cx="1157784" cy="15809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2" y="1563638"/>
            <a:ext cx="1567634" cy="14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3528392" cy="678446"/>
          </a:xfrm>
          <a:prstGeom prst="rect">
            <a:avLst/>
          </a:prstGeom>
          <a:solidFill>
            <a:srgbClr val="5D6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latin typeface="Agency FB" panose="020B0503020202020204" pitchFamily="34" charset="0"/>
              </a:rPr>
              <a:t>Bases </a:t>
            </a:r>
            <a:r>
              <a:rPr lang="en-US" altLang="zh-CN" sz="4800" dirty="0" err="1">
                <a:latin typeface="Agency FB" panose="020B0503020202020204" pitchFamily="34" charset="0"/>
              </a:rPr>
              <a:t>teóricas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5D6FC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5D6FC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5D6FC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9552" y="989575"/>
            <a:ext cx="40373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>
                <a:solidFill>
                  <a:srgbClr val="0070C0"/>
                </a:solidFill>
                <a:latin typeface="Agency FB" panose="020B0503020202020204" pitchFamily="34" charset="0"/>
                <a:ea typeface="微软雅黑" pitchFamily="34" charset="-122"/>
              </a:rPr>
              <a:t>Cómo hacerlo</a:t>
            </a:r>
            <a:endParaRPr lang="en-US" sz="2000" b="1" dirty="0">
              <a:solidFill>
                <a:srgbClr val="0070C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grpSp>
        <p:nvGrpSpPr>
          <p:cNvPr id="32" name="组合 4"/>
          <p:cNvGrpSpPr/>
          <p:nvPr/>
        </p:nvGrpSpPr>
        <p:grpSpPr>
          <a:xfrm>
            <a:off x="864320" y="1494566"/>
            <a:ext cx="3863808" cy="2157303"/>
            <a:chOff x="1047926" y="2191005"/>
            <a:chExt cx="5151745" cy="2876404"/>
          </a:xfrm>
        </p:grpSpPr>
        <p:grpSp>
          <p:nvGrpSpPr>
            <p:cNvPr id="33" name="组合 5"/>
            <p:cNvGrpSpPr/>
            <p:nvPr/>
          </p:nvGrpSpPr>
          <p:grpSpPr>
            <a:xfrm>
              <a:off x="1055440" y="2191005"/>
              <a:ext cx="5144231" cy="522234"/>
              <a:chOff x="5403632" y="1804394"/>
              <a:chExt cx="5144231" cy="522234"/>
            </a:xfrm>
          </p:grpSpPr>
          <p:grpSp>
            <p:nvGrpSpPr>
              <p:cNvPr id="48" name="组合 20"/>
              <p:cNvGrpSpPr/>
              <p:nvPr/>
            </p:nvGrpSpPr>
            <p:grpSpPr>
              <a:xfrm>
                <a:off x="5403632" y="1927416"/>
                <a:ext cx="399214" cy="399212"/>
                <a:chOff x="0" y="-195241"/>
                <a:chExt cx="767929" cy="767927"/>
              </a:xfrm>
            </p:grpSpPr>
            <p:sp>
              <p:nvSpPr>
                <p:cNvPr id="52" name="任意多边形: 形状 24"/>
                <p:cNvSpPr/>
                <p:nvPr/>
              </p:nvSpPr>
              <p:spPr>
                <a:xfrm>
                  <a:off x="0" y="-195241"/>
                  <a:ext cx="767929" cy="767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5D6FC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任意多边形: 形状 25"/>
                <p:cNvSpPr/>
                <p:nvPr/>
              </p:nvSpPr>
              <p:spPr>
                <a:xfrm>
                  <a:off x="234639" y="32097"/>
                  <a:ext cx="298654" cy="313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1" name="矩形 23"/>
              <p:cNvSpPr/>
              <p:nvPr/>
            </p:nvSpPr>
            <p:spPr>
              <a:xfrm>
                <a:off x="5802845" y="1804394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25000" lnSpcReduction="20000"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s-PE" sz="4400" dirty="0"/>
                  <a:t>No existe un mínimo o máximo de autores citados; sin embargo, se debe tener en cuenta la comparación de teorías y conceptos para darle confiabilidad a nuestro estudio.</a:t>
                </a:r>
              </a:p>
              <a:p>
                <a:pPr lvl="0">
                  <a:lnSpc>
                    <a:spcPct val="120000"/>
                  </a:lnSpc>
                </a:pPr>
                <a:endParaRPr lang="es-PE" sz="4400" dirty="0"/>
              </a:p>
              <a:p>
                <a:pPr lvl="0">
                  <a:lnSpc>
                    <a:spcPct val="120000"/>
                  </a:lnSpc>
                </a:pPr>
                <a:endParaRPr lang="es-PE" sz="4400" dirty="0"/>
              </a:p>
              <a:p>
                <a:pPr>
                  <a:lnSpc>
                    <a:spcPct val="120000"/>
                  </a:lnSpc>
                </a:pP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组合 6"/>
            <p:cNvGrpSpPr/>
            <p:nvPr/>
          </p:nvGrpSpPr>
          <p:grpSpPr>
            <a:xfrm>
              <a:off x="1047926" y="3404245"/>
              <a:ext cx="5144231" cy="715397"/>
              <a:chOff x="5396118" y="3115342"/>
              <a:chExt cx="5144231" cy="715397"/>
            </a:xfrm>
          </p:grpSpPr>
          <p:grpSp>
            <p:nvGrpSpPr>
              <p:cNvPr id="42" name="组合 14"/>
              <p:cNvGrpSpPr/>
              <p:nvPr/>
            </p:nvGrpSpPr>
            <p:grpSpPr>
              <a:xfrm>
                <a:off x="5396118" y="3115342"/>
                <a:ext cx="399214" cy="399213"/>
                <a:chOff x="-14453" y="93803"/>
                <a:chExt cx="767929" cy="767927"/>
              </a:xfrm>
            </p:grpSpPr>
            <p:sp>
              <p:nvSpPr>
                <p:cNvPr id="46" name="任意多边形: 形状 18"/>
                <p:cNvSpPr/>
                <p:nvPr/>
              </p:nvSpPr>
              <p:spPr>
                <a:xfrm>
                  <a:off x="-14453" y="93803"/>
                  <a:ext cx="767929" cy="767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: 形状 19"/>
                <p:cNvSpPr/>
                <p:nvPr/>
              </p:nvSpPr>
              <p:spPr>
                <a:xfrm>
                  <a:off x="234639" y="306304"/>
                  <a:ext cx="298654" cy="313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5" name="矩形 17"/>
              <p:cNvSpPr/>
              <p:nvPr/>
            </p:nvSpPr>
            <p:spPr>
              <a:xfrm>
                <a:off x="5795331" y="3122423"/>
                <a:ext cx="4745018" cy="708316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 lvl="0"/>
                <a:r>
                  <a:rPr lang="es-PE" sz="1000" dirty="0"/>
                  <a:t>Cada título o subtítulo presentado debe estar contrastado por al menos tres autores diferentes que tengan similar o diferente opinión.</a:t>
                </a:r>
              </a:p>
            </p:txBody>
          </p:sp>
        </p:grpSp>
        <p:grpSp>
          <p:nvGrpSpPr>
            <p:cNvPr id="35" name="组合 7"/>
            <p:cNvGrpSpPr/>
            <p:nvPr/>
          </p:nvGrpSpPr>
          <p:grpSpPr>
            <a:xfrm>
              <a:off x="1066469" y="4364872"/>
              <a:ext cx="5133202" cy="702537"/>
              <a:chOff x="5414661" y="4475001"/>
              <a:chExt cx="5133202" cy="702537"/>
            </a:xfrm>
          </p:grpSpPr>
          <p:grpSp>
            <p:nvGrpSpPr>
              <p:cNvPr id="36" name="组合 8"/>
              <p:cNvGrpSpPr/>
              <p:nvPr/>
            </p:nvGrpSpPr>
            <p:grpSpPr>
              <a:xfrm>
                <a:off x="5414661" y="4475001"/>
                <a:ext cx="399214" cy="399212"/>
                <a:chOff x="21216" y="376577"/>
                <a:chExt cx="767929" cy="767926"/>
              </a:xfrm>
            </p:grpSpPr>
            <p:sp>
              <p:nvSpPr>
                <p:cNvPr id="40" name="任意多边形: 形状 12"/>
                <p:cNvSpPr/>
                <p:nvPr/>
              </p:nvSpPr>
              <p:spPr>
                <a:xfrm>
                  <a:off x="21216" y="376577"/>
                  <a:ext cx="767929" cy="767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5D6FC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任意多边形: 形状 13"/>
                <p:cNvSpPr/>
                <p:nvPr/>
              </p:nvSpPr>
              <p:spPr>
                <a:xfrm>
                  <a:off x="255855" y="603912"/>
                  <a:ext cx="298654" cy="313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矩形 11"/>
              <p:cNvSpPr/>
              <p:nvPr/>
            </p:nvSpPr>
            <p:spPr>
              <a:xfrm>
                <a:off x="5802845" y="4494680"/>
                <a:ext cx="4745018" cy="68285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92500" lnSpcReduction="20000"/>
              </a:bodyPr>
              <a:lstStyle/>
              <a:p>
                <a:pPr lvl="0"/>
                <a:r>
                  <a:rPr lang="es-PE" sz="1050" dirty="0"/>
                  <a:t>Se debe utilizar citas bibliográficas en cada párrafo o texto que sea obtenido de algún otro autor, siguiendo las normas establecidas para la elaboración y presentación de trabajos escritos.</a:t>
                </a:r>
              </a:p>
            </p:txBody>
          </p:sp>
        </p:grpSp>
      </p:grpSp>
      <p:sp>
        <p:nvSpPr>
          <p:cNvPr id="55" name="任意多边形: 形状 18"/>
          <p:cNvSpPr/>
          <p:nvPr/>
        </p:nvSpPr>
        <p:spPr>
          <a:xfrm>
            <a:off x="878227" y="3848241"/>
            <a:ext cx="299410" cy="29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任意多边形: 形状 19"/>
          <p:cNvSpPr/>
          <p:nvPr/>
        </p:nvSpPr>
        <p:spPr>
          <a:xfrm>
            <a:off x="969711" y="3936877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任意多边形: 形状 12"/>
          <p:cNvSpPr/>
          <p:nvPr/>
        </p:nvSpPr>
        <p:spPr>
          <a:xfrm>
            <a:off x="4936054" y="1530922"/>
            <a:ext cx="299410" cy="29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D6FC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任意多边形: 形状 13"/>
          <p:cNvSpPr/>
          <p:nvPr/>
        </p:nvSpPr>
        <p:spPr>
          <a:xfrm>
            <a:off x="5027538" y="1619558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矩形 11"/>
          <p:cNvSpPr/>
          <p:nvPr/>
        </p:nvSpPr>
        <p:spPr>
          <a:xfrm>
            <a:off x="1177637" y="3891579"/>
            <a:ext cx="3558763" cy="512144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 lvl="0"/>
            <a:r>
              <a:rPr lang="es-PE" sz="1000" dirty="0"/>
              <a:t>Se puede realizar una teorización comparativa de autores, estableciendo sus perspectivas con respecto al tema de nuestro estudio.</a:t>
            </a:r>
          </a:p>
        </p:txBody>
      </p:sp>
      <p:sp>
        <p:nvSpPr>
          <p:cNvPr id="61" name="任意多边形: 形状 18"/>
          <p:cNvSpPr/>
          <p:nvPr/>
        </p:nvSpPr>
        <p:spPr>
          <a:xfrm>
            <a:off x="4926113" y="2404496"/>
            <a:ext cx="299410" cy="29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任意多边形: 形状 19"/>
          <p:cNvSpPr/>
          <p:nvPr/>
        </p:nvSpPr>
        <p:spPr>
          <a:xfrm>
            <a:off x="5023232" y="2487349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任意多边形: 形状 12"/>
          <p:cNvSpPr/>
          <p:nvPr/>
        </p:nvSpPr>
        <p:spPr>
          <a:xfrm>
            <a:off x="4940020" y="3124966"/>
            <a:ext cx="299410" cy="299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D6FC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任意多边形: 形状 13"/>
          <p:cNvSpPr/>
          <p:nvPr/>
        </p:nvSpPr>
        <p:spPr>
          <a:xfrm>
            <a:off x="5031504" y="321360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矩形 11"/>
          <p:cNvSpPr/>
          <p:nvPr/>
        </p:nvSpPr>
        <p:spPr>
          <a:xfrm>
            <a:off x="5225523" y="1494566"/>
            <a:ext cx="3558763" cy="512144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 lvl="0"/>
            <a:r>
              <a:rPr lang="es-PE" sz="1000" dirty="0"/>
              <a:t>No existe un mínimo o máximo de hojas; sin embargo, debe tener la teoría suficiente para que el estudio sea confiable y no tenga “huecos” en la información.</a:t>
            </a:r>
          </a:p>
        </p:txBody>
      </p:sp>
      <p:sp>
        <p:nvSpPr>
          <p:cNvPr id="66" name="矩形 11"/>
          <p:cNvSpPr/>
          <p:nvPr/>
        </p:nvSpPr>
        <p:spPr>
          <a:xfrm>
            <a:off x="5235464" y="2409731"/>
            <a:ext cx="3558763" cy="512144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r>
              <a:rPr lang="es-PE" sz="1000" dirty="0"/>
              <a:t>Puede redactarse en tiempo pasado o infinitivo.</a:t>
            </a:r>
          </a:p>
        </p:txBody>
      </p:sp>
      <p:sp>
        <p:nvSpPr>
          <p:cNvPr id="67" name="矩形 11"/>
          <p:cNvSpPr/>
          <p:nvPr/>
        </p:nvSpPr>
        <p:spPr>
          <a:xfrm>
            <a:off x="5235463" y="3134609"/>
            <a:ext cx="3558763" cy="620338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 lvl="0"/>
            <a:r>
              <a:rPr lang="es-PE" sz="1000" dirty="0"/>
              <a:t>Algunos investigadores y directores de tesis mencionan que solo debe citarse a autores de menos de cinco años de antigüedad; sin embargo, dependiendo del aporte del autor para su estudio, puede consignarse teoría de años pasados.</a:t>
            </a:r>
          </a:p>
        </p:txBody>
      </p:sp>
    </p:spTree>
    <p:extLst>
      <p:ext uri="{BB962C8B-B14F-4D97-AF65-F5344CB8AC3E}">
        <p14:creationId xmlns:p14="http://schemas.microsoft.com/office/powerpoint/2010/main" val="24018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5328592" cy="678446"/>
          </a:xfrm>
          <a:prstGeom prst="rect">
            <a:avLst/>
          </a:prstGeom>
          <a:solidFill>
            <a:srgbClr val="5D6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s-PE" altLang="zh-CN" sz="3600" dirty="0" smtClean="0">
                <a:latin typeface="Agency FB" panose="020B0503020202020204" pitchFamily="34" charset="0"/>
              </a:rPr>
              <a:t>Problemas</a:t>
            </a:r>
            <a:r>
              <a:rPr lang="en-US" altLang="zh-CN" sz="3600" dirty="0" smtClean="0">
                <a:latin typeface="Agency FB" panose="020B0503020202020204" pitchFamily="34" charset="0"/>
              </a:rPr>
              <a:t> y </a:t>
            </a:r>
            <a:r>
              <a:rPr lang="en-US" altLang="zh-CN" sz="3600" dirty="0" err="1" smtClean="0">
                <a:latin typeface="Agency FB" panose="020B0503020202020204" pitchFamily="34" charset="0"/>
              </a:rPr>
              <a:t>objetivos</a:t>
            </a:r>
            <a:r>
              <a:rPr lang="en-US" altLang="zh-CN" sz="3600" dirty="0" smtClean="0">
                <a:latin typeface="Agency FB" panose="020B0503020202020204" pitchFamily="34" charset="0"/>
              </a:rPr>
              <a:t> </a:t>
            </a:r>
            <a:r>
              <a:rPr lang="en-US" altLang="zh-CN" sz="3600" dirty="0" err="1">
                <a:latin typeface="Agency FB" panose="020B0503020202020204" pitchFamily="34" charset="0"/>
              </a:rPr>
              <a:t>específicos</a:t>
            </a:r>
            <a:endParaRPr lang="zh-CN" altLang="en-US" sz="3600" dirty="0">
              <a:latin typeface="Agency FB" panose="020B0503020202020204" pitchFamily="34" charset="0"/>
            </a:endParaRPr>
          </a:p>
        </p:txBody>
      </p:sp>
      <p:sp>
        <p:nvSpPr>
          <p:cNvPr id="3" name="Freeform: Shape 48"/>
          <p:cNvSpPr>
            <a:spLocks/>
          </p:cNvSpPr>
          <p:nvPr/>
        </p:nvSpPr>
        <p:spPr bwMode="auto">
          <a:xfrm>
            <a:off x="383862" y="1395285"/>
            <a:ext cx="1125588" cy="1278277"/>
          </a:xfrm>
          <a:prstGeom prst="round2DiagRect">
            <a:avLst/>
          </a:prstGeom>
          <a:solidFill>
            <a:srgbClr val="5D6FCB"/>
          </a:solidFill>
          <a:ln>
            <a:noFill/>
          </a:ln>
          <a:effectLst/>
        </p:spPr>
        <p:txBody>
          <a:bodyPr wrap="square" lIns="60959" tIns="720000" rIns="60959" bIns="288000" anchor="t" anchorCtr="1">
            <a:noAutofit/>
          </a:bodyPr>
          <a:lstStyle/>
          <a:p>
            <a:pPr lvl="0" algn="ctr"/>
            <a:endParaRPr lang="es-PE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779544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5D6FC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347265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911729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5D6FC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5D6FC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22" name="Freeform: Shape 48"/>
          <p:cNvSpPr>
            <a:spLocks/>
          </p:cNvSpPr>
          <p:nvPr/>
        </p:nvSpPr>
        <p:spPr bwMode="auto">
          <a:xfrm>
            <a:off x="2870172" y="1395285"/>
            <a:ext cx="1146406" cy="1298135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60959" tIns="720000" rIns="60959" bIns="288000" anchor="t" anchorCtr="1">
            <a:noAutofit/>
          </a:bodyPr>
          <a:lstStyle/>
          <a:p>
            <a:pPr lvl="0" algn="ctr"/>
            <a:endParaRPr lang="es-PE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40833" y="1614716"/>
            <a:ext cx="9595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Por dimensiones</a:t>
            </a:r>
            <a:endParaRPr lang="es-PE" sz="16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112410" y="1690409"/>
            <a:ext cx="79208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55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Por dimensiones</a:t>
            </a:r>
            <a:endParaRPr lang="es-PE" sz="155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807549" y="1532410"/>
            <a:ext cx="792088" cy="305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420" dirty="0">
                <a:solidFill>
                  <a:schemeClr val="bg1"/>
                </a:solidFill>
                <a:latin typeface="Agency FB" panose="020B0503020202020204" pitchFamily="34" charset="0"/>
              </a:rPr>
              <a:t>¿Cuál es el grado de eficacia (rendimiento y efectividad) de los trabajadores del área de producción de la empresa Distinción E.I.R.L.?</a:t>
            </a:r>
          </a:p>
          <a:p>
            <a:endParaRPr lang="en-US" sz="1420" b="1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222117" y="1450926"/>
            <a:ext cx="792088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550" dirty="0">
                <a:solidFill>
                  <a:schemeClr val="bg1"/>
                </a:solidFill>
                <a:latin typeface="Agency FB" panose="020B0503020202020204" pitchFamily="34" charset="0"/>
              </a:rPr>
              <a:t>¿Cuál es el grado de eficiencia de los trabajadores del área de producción de la empresa Distinción E.I.R.L.?</a:t>
            </a:r>
          </a:p>
          <a:p>
            <a:endParaRPr lang="en-US" sz="1550" b="1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616048" y="1469910"/>
            <a:ext cx="792088" cy="3247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250" dirty="0">
                <a:solidFill>
                  <a:schemeClr val="bg1"/>
                </a:solidFill>
                <a:latin typeface="Agency FB" panose="020B0503020202020204" pitchFamily="34" charset="0"/>
              </a:rPr>
              <a:t>¿Qué grado de relación existe entre la gestión de almacenamiento basado en la metodología “5S” en la productividad laboral del área de producción de la empresa Distinción E.I.R.L.?</a:t>
            </a:r>
          </a:p>
          <a:p>
            <a:endParaRPr lang="en-US" sz="1600" b="1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83862" y="978244"/>
            <a:ext cx="21149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 smtClean="0">
                <a:solidFill>
                  <a:srgbClr val="0070C0"/>
                </a:solidFill>
                <a:latin typeface="Agency FB" panose="020B0503020202020204" pitchFamily="34" charset="0"/>
                <a:ea typeface="微软雅黑" pitchFamily="34" charset="-122"/>
              </a:rPr>
              <a:t>Alcance exploratorio</a:t>
            </a:r>
            <a:endParaRPr lang="en-US" sz="2000" b="1" dirty="0">
              <a:solidFill>
                <a:srgbClr val="0070C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98763" y="987328"/>
            <a:ext cx="21149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 smtClean="0">
                <a:solidFill>
                  <a:srgbClr val="0070C0"/>
                </a:solidFill>
                <a:latin typeface="Agency FB" panose="020B0503020202020204" pitchFamily="34" charset="0"/>
                <a:ea typeface="微软雅黑" pitchFamily="34" charset="-122"/>
              </a:rPr>
              <a:t>Alcance descriptivo</a:t>
            </a:r>
            <a:endParaRPr lang="en-US" sz="2000" b="1" dirty="0">
              <a:solidFill>
                <a:srgbClr val="0070C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1" name="Freeform: Shape 48"/>
          <p:cNvSpPr>
            <a:spLocks/>
          </p:cNvSpPr>
          <p:nvPr/>
        </p:nvSpPr>
        <p:spPr bwMode="auto">
          <a:xfrm>
            <a:off x="4807549" y="1405213"/>
            <a:ext cx="1946097" cy="1278277"/>
          </a:xfrm>
          <a:prstGeom prst="round2DiagRect">
            <a:avLst/>
          </a:prstGeom>
          <a:solidFill>
            <a:srgbClr val="5D6FCB"/>
          </a:solidFill>
          <a:ln>
            <a:noFill/>
          </a:ln>
          <a:effectLst/>
        </p:spPr>
        <p:txBody>
          <a:bodyPr wrap="square" lIns="60959" tIns="720000" rIns="60959" bIns="288000" anchor="t" anchorCtr="1">
            <a:noAutofit/>
          </a:bodyPr>
          <a:lstStyle/>
          <a:p>
            <a:pPr lvl="0" algn="ctr"/>
            <a:endParaRPr lang="es-PE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4" name="Freeform: Shape 48"/>
          <p:cNvSpPr>
            <a:spLocks/>
          </p:cNvSpPr>
          <p:nvPr/>
        </p:nvSpPr>
        <p:spPr bwMode="auto">
          <a:xfrm>
            <a:off x="7547555" y="1395285"/>
            <a:ext cx="1146406" cy="1298135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60959" tIns="720000" rIns="60959" bIns="288000" anchor="t" anchorCtr="1">
            <a:noAutofit/>
          </a:bodyPr>
          <a:lstStyle/>
          <a:p>
            <a:pPr lvl="0" algn="ctr"/>
            <a:endParaRPr lang="es-PE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807549" y="997519"/>
            <a:ext cx="21149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 smtClean="0">
                <a:solidFill>
                  <a:srgbClr val="0070C0"/>
                </a:solidFill>
                <a:latin typeface="Agency FB" panose="020B0503020202020204" pitchFamily="34" charset="0"/>
                <a:ea typeface="微软雅黑" pitchFamily="34" charset="-122"/>
              </a:rPr>
              <a:t>Alcance correlacional</a:t>
            </a:r>
            <a:endParaRPr lang="en-US" sz="2000" b="1" dirty="0">
              <a:solidFill>
                <a:srgbClr val="0070C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117196" y="997519"/>
            <a:ext cx="21149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 smtClean="0">
                <a:solidFill>
                  <a:srgbClr val="0070C0"/>
                </a:solidFill>
                <a:latin typeface="Agency FB" panose="020B0503020202020204" pitchFamily="34" charset="0"/>
                <a:ea typeface="微软雅黑" pitchFamily="34" charset="-122"/>
              </a:rPr>
              <a:t>Alcance explicativo</a:t>
            </a:r>
            <a:endParaRPr lang="en-US" sz="2000" b="1" dirty="0">
              <a:solidFill>
                <a:srgbClr val="0070C0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021599" y="1508480"/>
            <a:ext cx="144006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55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Por dimensiones</a:t>
            </a:r>
          </a:p>
          <a:p>
            <a:pPr lvl="0" algn="ctr"/>
            <a:r>
              <a:rPr lang="es-MX" sz="155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Variables o relacionar dimensiones con variables</a:t>
            </a:r>
            <a:endParaRPr lang="es-PE" sz="155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730653" y="1532410"/>
            <a:ext cx="792088" cy="946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PE" sz="155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Antes, después, comparativo</a:t>
            </a:r>
            <a:endParaRPr lang="es-PE" sz="155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02988" y="3112963"/>
            <a:ext cx="21149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 smtClean="0">
                <a:latin typeface="Agency FB" panose="020B0503020202020204" pitchFamily="34" charset="0"/>
                <a:ea typeface="微软雅黑" pitchFamily="34" charset="-122"/>
              </a:rPr>
              <a:t>EJEMPLOS</a:t>
            </a:r>
            <a:endParaRPr lang="en-US" sz="2000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99431" y="3508900"/>
            <a:ext cx="69307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 smtClean="0">
                <a:solidFill>
                  <a:srgbClr val="7030A0"/>
                </a:solidFill>
                <a:latin typeface="Agency FB" panose="020B0503020202020204" pitchFamily="34" charset="0"/>
                <a:ea typeface="微软雅黑" pitchFamily="34" charset="-122"/>
              </a:rPr>
              <a:t>CHOCOLATE Y RENDIMIENTO FÍSICO </a:t>
            </a:r>
            <a:r>
              <a:rPr lang="es-419" sz="2000" b="1" dirty="0" smtClean="0">
                <a:latin typeface="Agency FB" panose="020B0503020202020204" pitchFamily="34" charset="0"/>
                <a:ea typeface="微软雅黑" pitchFamily="34" charset="-122"/>
              </a:rPr>
              <a:t>EN ADULTOS MAYORES VACUNADOS CONTRA EL COVID 19</a:t>
            </a:r>
            <a:endParaRPr lang="en-US" sz="2000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59472" y="3955491"/>
            <a:ext cx="2333059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1300" dirty="0" smtClean="0">
                <a:latin typeface="Agency FB" panose="020B0503020202020204" pitchFamily="34" charset="0"/>
                <a:ea typeface="微软雅黑" pitchFamily="34" charset="-122"/>
              </a:rPr>
              <a:t>CHOCOLATE</a:t>
            </a:r>
          </a:p>
          <a:p>
            <a:r>
              <a:rPr lang="es-419" sz="1300" dirty="0" smtClean="0">
                <a:latin typeface="Agency FB" panose="020B0503020202020204" pitchFamily="34" charset="0"/>
                <a:ea typeface="微软雅黑" pitchFamily="34" charset="-122"/>
              </a:rPr>
              <a:t>% Cacao, %manteca, %grasa, %lácteos</a:t>
            </a:r>
          </a:p>
          <a:p>
            <a:r>
              <a:rPr lang="es-419" sz="1300" dirty="0" smtClean="0">
                <a:latin typeface="Agency FB" panose="020B0503020202020204" pitchFamily="34" charset="0"/>
                <a:ea typeface="微软雅黑" pitchFamily="34" charset="-122"/>
              </a:rPr>
              <a:t>RENDIMIENTO FÍSICO</a:t>
            </a:r>
          </a:p>
          <a:p>
            <a:r>
              <a:rPr lang="es-419" sz="1300" dirty="0" smtClean="0">
                <a:latin typeface="Agency FB" panose="020B0503020202020204" pitchFamily="34" charset="0"/>
                <a:ea typeface="微软雅黑" pitchFamily="34" charset="-122"/>
              </a:rPr>
              <a:t>Básicas y Compuestas</a:t>
            </a:r>
          </a:p>
          <a:p>
            <a:endParaRPr lang="es-419" sz="1300" dirty="0" smtClean="0">
              <a:latin typeface="Agency FB" panose="020B0503020202020204" pitchFamily="34" charset="0"/>
              <a:ea typeface="微软雅黑" pitchFamily="34" charset="-122"/>
            </a:endParaRPr>
          </a:p>
          <a:p>
            <a:endParaRPr lang="en-US" sz="13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47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5566"/>
            <a:ext cx="7872631" cy="3985904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2664296" cy="678446"/>
          </a:xfrm>
          <a:prstGeom prst="rect">
            <a:avLst/>
          </a:prstGeom>
          <a:solidFill>
            <a:srgbClr val="D42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latin typeface="Agency FB" panose="020B0503020202020204" pitchFamily="34" charset="0"/>
              </a:rPr>
              <a:t>Variables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27" name="任意多边形: 形状 13"/>
          <p:cNvSpPr/>
          <p:nvPr/>
        </p:nvSpPr>
        <p:spPr>
          <a:xfrm>
            <a:off x="5027538" y="1619558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任意多边形: 形状 19"/>
          <p:cNvSpPr/>
          <p:nvPr/>
        </p:nvSpPr>
        <p:spPr>
          <a:xfrm>
            <a:off x="5023232" y="2487349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任意多边形: 形状 13"/>
          <p:cNvSpPr/>
          <p:nvPr/>
        </p:nvSpPr>
        <p:spPr>
          <a:xfrm>
            <a:off x="5031504" y="321360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475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2664296" cy="678446"/>
          </a:xfrm>
          <a:prstGeom prst="rect">
            <a:avLst/>
          </a:prstGeom>
          <a:solidFill>
            <a:srgbClr val="D42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latin typeface="Agency FB" panose="020B0503020202020204" pitchFamily="34" charset="0"/>
              </a:rPr>
              <a:t>Variables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8" name="任意多边形: 形状 13"/>
          <p:cNvSpPr/>
          <p:nvPr/>
        </p:nvSpPr>
        <p:spPr>
          <a:xfrm>
            <a:off x="5027538" y="1619558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19"/>
          <p:cNvSpPr/>
          <p:nvPr/>
        </p:nvSpPr>
        <p:spPr>
          <a:xfrm>
            <a:off x="5023232" y="2487349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任意多边形: 形状 13"/>
          <p:cNvSpPr/>
          <p:nvPr/>
        </p:nvSpPr>
        <p:spPr>
          <a:xfrm>
            <a:off x="5031504" y="321360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任意多边形: 形状 12"/>
          <p:cNvSpPr/>
          <p:nvPr/>
        </p:nvSpPr>
        <p:spPr>
          <a:xfrm>
            <a:off x="744736" y="1423244"/>
            <a:ext cx="299410" cy="29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26B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任意多边形: 形状 13"/>
          <p:cNvSpPr/>
          <p:nvPr/>
        </p:nvSpPr>
        <p:spPr>
          <a:xfrm>
            <a:off x="836220" y="1511880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8"/>
          <p:cNvSpPr/>
          <p:nvPr/>
        </p:nvSpPr>
        <p:spPr>
          <a:xfrm>
            <a:off x="734795" y="2664040"/>
            <a:ext cx="299410" cy="29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任意多边形: 形状 19"/>
          <p:cNvSpPr/>
          <p:nvPr/>
        </p:nvSpPr>
        <p:spPr>
          <a:xfrm>
            <a:off x="831914" y="2746893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2"/>
          <p:cNvSpPr/>
          <p:nvPr/>
        </p:nvSpPr>
        <p:spPr>
          <a:xfrm>
            <a:off x="4643377" y="1377246"/>
            <a:ext cx="299410" cy="299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26B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任意多边形: 形状 13"/>
          <p:cNvSpPr/>
          <p:nvPr/>
        </p:nvSpPr>
        <p:spPr>
          <a:xfrm>
            <a:off x="4734861" y="146588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矩形 11"/>
          <p:cNvSpPr/>
          <p:nvPr/>
        </p:nvSpPr>
        <p:spPr>
          <a:xfrm>
            <a:off x="1059348" y="1415031"/>
            <a:ext cx="3558763" cy="824822"/>
          </a:xfrm>
          <a:prstGeom prst="rect">
            <a:avLst/>
          </a:prstGeom>
        </p:spPr>
        <p:txBody>
          <a:bodyPr wrap="square" lIns="144000" tIns="0" rIns="144000" bIns="0" anchor="t">
            <a:noAutofit/>
          </a:bodyPr>
          <a:lstStyle/>
          <a:p>
            <a:pPr algn="just"/>
            <a:r>
              <a:rPr lang="es-PE" sz="1100" dirty="0"/>
              <a:t>Las variables deben ser planteadas mediante una presentación del problema de la investigación y las dimensiones e indicadores deben ser formuladas bajo una revisión exhaustiva de la teoría; no deben redactarse de forma deliberada.</a:t>
            </a:r>
          </a:p>
        </p:txBody>
      </p:sp>
      <p:sp>
        <p:nvSpPr>
          <p:cNvPr id="18" name="矩形 11"/>
          <p:cNvSpPr/>
          <p:nvPr/>
        </p:nvSpPr>
        <p:spPr>
          <a:xfrm>
            <a:off x="1044146" y="2603488"/>
            <a:ext cx="3558763" cy="2141906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 algn="just"/>
            <a:r>
              <a:rPr lang="es-PE" sz="1100" dirty="0"/>
              <a:t>La </a:t>
            </a:r>
            <a:r>
              <a:rPr lang="es-PE" sz="1100" dirty="0" err="1"/>
              <a:t>operacionalización</a:t>
            </a:r>
            <a:r>
              <a:rPr lang="es-PE" sz="1100" dirty="0"/>
              <a:t> de variables es un proceso que se presenta solamente en el enfoque cuantitativo debido a que las variables deben ser susceptibles a ser observadas y medidas. Este proceso se realiza de forma ordenada; de lo general a lo específico; funciona como una descomposición de las variables en sus partes, que son las dimensiones y la descomposición de las dimensiones en sus partes, que son los indicadores.</a:t>
            </a:r>
          </a:p>
        </p:txBody>
      </p:sp>
      <p:sp>
        <p:nvSpPr>
          <p:cNvPr id="19" name="矩形 11"/>
          <p:cNvSpPr/>
          <p:nvPr/>
        </p:nvSpPr>
        <p:spPr>
          <a:xfrm>
            <a:off x="4938820" y="1386888"/>
            <a:ext cx="3558763" cy="1482144"/>
          </a:xfrm>
          <a:prstGeom prst="rect">
            <a:avLst/>
          </a:prstGeom>
        </p:spPr>
        <p:txBody>
          <a:bodyPr wrap="square" lIns="144000" tIns="0" rIns="144000" bIns="0" anchor="t">
            <a:noAutofit/>
          </a:bodyPr>
          <a:lstStyle/>
          <a:p>
            <a:pPr algn="just"/>
            <a:r>
              <a:rPr lang="es-PE" sz="1100" dirty="0"/>
              <a:t>Las dimensiones e indicadores de una misma variable pueden ser diferentes en otros estudios, eso va a depender del contexto del estudio. Es importante establecer la escala de medición de las variables debido a que permitirá establecer la prueba de hipótesis correcta, además, permitirá seleccionar el tipo de técnicas e instrumentos para recolectar la información para la investigación.</a:t>
            </a:r>
          </a:p>
        </p:txBody>
      </p:sp>
      <p:sp>
        <p:nvSpPr>
          <p:cNvPr id="20" name="任意多边形: 形状 12"/>
          <p:cNvSpPr/>
          <p:nvPr/>
        </p:nvSpPr>
        <p:spPr>
          <a:xfrm>
            <a:off x="4643377" y="2891488"/>
            <a:ext cx="299410" cy="299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任意多边形: 形状 13"/>
          <p:cNvSpPr/>
          <p:nvPr/>
        </p:nvSpPr>
        <p:spPr>
          <a:xfrm>
            <a:off x="4734861" y="2980124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矩形 11"/>
          <p:cNvSpPr/>
          <p:nvPr/>
        </p:nvSpPr>
        <p:spPr>
          <a:xfrm>
            <a:off x="4938820" y="2901130"/>
            <a:ext cx="3558763" cy="1200943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 algn="just"/>
            <a:r>
              <a:rPr lang="es-PE" sz="1100" dirty="0"/>
              <a:t>La </a:t>
            </a:r>
            <a:r>
              <a:rPr lang="es-PE" sz="1100" dirty="0" err="1"/>
              <a:t>operacionalización</a:t>
            </a:r>
            <a:r>
              <a:rPr lang="es-PE" sz="1100" dirty="0"/>
              <a:t> puede presentar la cantidad de variables que vea conveniente el investigador; una, dos o tres; eso va a depender del problema de investigación y de la metodología planteada.</a:t>
            </a:r>
          </a:p>
        </p:txBody>
      </p:sp>
    </p:spTree>
    <p:extLst>
      <p:ext uri="{BB962C8B-B14F-4D97-AF65-F5344CB8AC3E}">
        <p14:creationId xmlns:p14="http://schemas.microsoft.com/office/powerpoint/2010/main" val="41405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23478"/>
            <a:ext cx="2664296" cy="678446"/>
          </a:xfrm>
          <a:prstGeom prst="rect">
            <a:avLst/>
          </a:prstGeom>
          <a:solidFill>
            <a:srgbClr val="D42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Justificación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D42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7" name="任意多边形: 形状 13"/>
          <p:cNvSpPr/>
          <p:nvPr/>
        </p:nvSpPr>
        <p:spPr>
          <a:xfrm>
            <a:off x="5027538" y="1619558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任意多边形: 形状 19"/>
          <p:cNvSpPr/>
          <p:nvPr/>
        </p:nvSpPr>
        <p:spPr>
          <a:xfrm>
            <a:off x="5023232" y="2487349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13"/>
          <p:cNvSpPr/>
          <p:nvPr/>
        </p:nvSpPr>
        <p:spPr>
          <a:xfrm>
            <a:off x="5031504" y="321360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任意多边形: 形状 13"/>
          <p:cNvSpPr/>
          <p:nvPr/>
        </p:nvSpPr>
        <p:spPr>
          <a:xfrm>
            <a:off x="836220" y="1511880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9"/>
          <p:cNvSpPr/>
          <p:nvPr/>
        </p:nvSpPr>
        <p:spPr>
          <a:xfrm>
            <a:off x="831914" y="2379671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3"/>
          <p:cNvSpPr/>
          <p:nvPr/>
        </p:nvSpPr>
        <p:spPr>
          <a:xfrm>
            <a:off x="4734861" y="146588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: 形状 13"/>
          <p:cNvSpPr/>
          <p:nvPr/>
        </p:nvSpPr>
        <p:spPr>
          <a:xfrm>
            <a:off x="4734861" y="2692124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1" y="861843"/>
            <a:ext cx="3649865" cy="41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2259929" y="904331"/>
            <a:ext cx="4879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err="1">
                <a:latin typeface="Agency FB" panose="020B0503020202020204" pitchFamily="34" charset="0"/>
                <a:cs typeface="+mn-ea"/>
                <a:sym typeface="+mn-lt"/>
              </a:rPr>
              <a:t>Capítulo</a:t>
            </a:r>
            <a:r>
              <a:rPr lang="en-US" altLang="zh-CN" sz="9600" spc="300" dirty="0">
                <a:latin typeface="Agency FB" panose="020B0503020202020204" pitchFamily="34" charset="0"/>
                <a:cs typeface="+mn-ea"/>
                <a:sym typeface="+mn-lt"/>
              </a:rPr>
              <a:t> III</a:t>
            </a:r>
            <a:endParaRPr lang="zh-CN" altLang="en-US" sz="96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148" y="2764952"/>
            <a:ext cx="601722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>
                <a:solidFill>
                  <a:srgbClr val="06A4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Metodología del estudio</a:t>
            </a:r>
            <a:endParaRPr lang="zh-CN" altLang="en-US" sz="4000" b="1" dirty="0">
              <a:solidFill>
                <a:srgbClr val="06A4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4605952" y="968169"/>
            <a:ext cx="5262381" cy="4211638"/>
            <a:chOff x="4806253" y="1988840"/>
            <a:chExt cx="4252259" cy="3403208"/>
          </a:xfrm>
        </p:grpSpPr>
        <p:grpSp>
          <p:nvGrpSpPr>
            <p:cNvPr id="9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9"/>
              <p:cNvSpPr>
                <a:spLocks/>
              </p:cNvSpPr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"/>
              <p:cNvSpPr>
                <a:spLocks/>
              </p:cNvSpPr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Group 18"/>
            <p:cNvGrpSpPr>
              <a:grpSpLocks/>
            </p:cNvGrpSpPr>
            <p:nvPr/>
          </p:nvGrpSpPr>
          <p:grpSpPr bwMode="auto">
            <a:xfrm>
              <a:off x="4999337" y="5167445"/>
              <a:ext cx="225387" cy="224603"/>
              <a:chOff x="0" y="0"/>
              <a:chExt cx="577" cy="572"/>
            </a:xfrm>
            <a:solidFill>
              <a:schemeClr val="bg1"/>
            </a:solidFill>
          </p:grpSpPr>
          <p:sp>
            <p:nvSpPr>
              <p:cNvPr id="37" name="Freeform: Shape 19"/>
              <p:cNvSpPr>
                <a:spLocks/>
              </p:cNvSpPr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0"/>
              <p:cNvSpPr>
                <a:spLocks/>
              </p:cNvSpPr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1"/>
              <p:cNvSpPr>
                <a:spLocks/>
              </p:cNvSpPr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3"/>
              <p:cNvSpPr>
                <a:spLocks/>
              </p:cNvSpPr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>
                  <a:spLocks/>
                </p:cNvSpPr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28"/>
                <p:cNvSpPr>
                  <a:spLocks/>
                </p:cNvSpPr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29"/>
                <p:cNvSpPr>
                  <a:spLocks/>
                </p:cNvSpPr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0"/>
                <p:cNvSpPr>
                  <a:spLocks/>
                </p:cNvSpPr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1"/>
                <p:cNvSpPr>
                  <a:spLocks/>
                </p:cNvSpPr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32"/>
                <p:cNvSpPr>
                  <a:spLocks/>
                </p:cNvSpPr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33"/>
                <p:cNvSpPr>
                  <a:spLocks/>
                </p:cNvSpPr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34"/>
                <p:cNvSpPr>
                  <a:spLocks/>
                </p:cNvSpPr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38"/>
            <p:cNvGrpSpPr/>
            <p:nvPr/>
          </p:nvGrpSpPr>
          <p:grpSpPr>
            <a:xfrm>
              <a:off x="5552033" y="2043175"/>
              <a:ext cx="3506479" cy="565931"/>
              <a:chOff x="5505845" y="1952090"/>
              <a:chExt cx="3506479" cy="56593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Autofit/>
              </a:bodyPr>
              <a:lstStyle/>
              <a:p>
                <a:r>
                  <a:rPr lang="es-MX" altLang="zh-CN" sz="2800" b="1" dirty="0">
                    <a:solidFill>
                      <a:schemeClr val="accent1"/>
                    </a:solidFill>
                  </a:rPr>
                  <a:t>Capítulo I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TextBox 36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Planteamiento</a:t>
                </a:r>
                <a:r>
                  <a:rPr lang="en-US" altLang="zh-CN" dirty="0">
                    <a:solidFill>
                      <a:sysClr val="windowText" lastClr="000000"/>
                    </a:solidFill>
                  </a:rPr>
                  <a:t> del </a:t>
                </a: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problema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4" name="Group 39"/>
            <p:cNvGrpSpPr/>
            <p:nvPr/>
          </p:nvGrpSpPr>
          <p:grpSpPr>
            <a:xfrm>
              <a:off x="5552033" y="3036553"/>
              <a:ext cx="3506479" cy="565931"/>
              <a:chOff x="5505845" y="1952090"/>
              <a:chExt cx="3506479" cy="565931"/>
            </a:xfrm>
          </p:grpSpPr>
          <p:sp>
            <p:nvSpPr>
              <p:cNvPr id="21" name="TextBox 40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Autofit/>
              </a:bodyPr>
              <a:lstStyle/>
              <a:p>
                <a:r>
                  <a:rPr lang="en-US" altLang="zh-CN" sz="2800" b="1" dirty="0" err="1">
                    <a:solidFill>
                      <a:schemeClr val="accent2"/>
                    </a:solidFill>
                  </a:rPr>
                  <a:t>Capítulo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 II </a:t>
                </a:r>
                <a:endParaRPr lang="zh-CN" altLang="en-US" sz="28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TextBox 41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ysClr val="windowText" lastClr="000000"/>
                    </a:solidFill>
                  </a:rPr>
                  <a:t>Marco </a:t>
                </a: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teórico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5552033" y="4029931"/>
              <a:ext cx="3506479" cy="565931"/>
              <a:chOff x="5505845" y="1952090"/>
              <a:chExt cx="3506479" cy="565931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Autofit/>
              </a:bodyPr>
              <a:lstStyle/>
              <a:p>
                <a:r>
                  <a:rPr lang="en-US" altLang="zh-CN" sz="2800" b="1" dirty="0" err="1">
                    <a:solidFill>
                      <a:schemeClr val="accent3">
                        <a:lumMod val="100000"/>
                      </a:schemeClr>
                    </a:solidFill>
                  </a:rPr>
                  <a:t>Capítulo</a:t>
                </a:r>
                <a:r>
                  <a:rPr lang="en-US" altLang="zh-CN" sz="2800" b="1" dirty="0">
                    <a:solidFill>
                      <a:schemeClr val="accent3">
                        <a:lumMod val="100000"/>
                      </a:schemeClr>
                    </a:solidFill>
                  </a:rPr>
                  <a:t> III</a:t>
                </a:r>
                <a:endParaRPr lang="zh-CN" altLang="en-US" sz="28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44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Metodología</a:t>
                </a:r>
                <a:r>
                  <a:rPr lang="en-US" altLang="zh-CN" dirty="0">
                    <a:solidFill>
                      <a:sysClr val="windowText" lastClr="000000"/>
                    </a:solidFill>
                  </a:rPr>
                  <a:t> del </a:t>
                </a: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estudio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19D1BEDB-70F7-4871-951F-71E55D88E842}"/>
              </a:ext>
            </a:extLst>
          </p:cNvPr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61A21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DA7B67C4-FA5A-4651-8A23-D500AD578CBB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C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5FF6988F-A3A6-46AC-8E8C-AC150A3E9215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1A8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A44D71AB-8457-46C8-BF3E-7E21AA538343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5">
            <a:extLst>
              <a:ext uri="{FF2B5EF4-FFF2-40B4-BE49-F238E27FC236}">
                <a16:creationId xmlns:a16="http://schemas.microsoft.com/office/drawing/2014/main" id="{4AE2395F-ED25-47EC-AE7E-F4B6F7454738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DDD38627-7FC3-4D5F-9A51-A6C410E1F735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17">
            <a:extLst>
              <a:ext uri="{FF2B5EF4-FFF2-40B4-BE49-F238E27FC236}">
                <a16:creationId xmlns:a16="http://schemas.microsoft.com/office/drawing/2014/main" id="{59DF2DF2-A358-4FA6-850C-CFAAF6B6A2C8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007779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Group 5"/>
          <p:cNvGrpSpPr/>
          <p:nvPr/>
        </p:nvGrpSpPr>
        <p:grpSpPr>
          <a:xfrm>
            <a:off x="1403222" y="1518718"/>
            <a:ext cx="1111765" cy="651353"/>
            <a:chOff x="5352548" y="558010"/>
            <a:chExt cx="1482353" cy="86847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558010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352548" y="674426"/>
              <a:ext cx="1278961" cy="75205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DESAROLLO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DEL 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PROYECTO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2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6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Diseños</a:t>
            </a:r>
            <a:r>
              <a:rPr lang="en-US" altLang="zh-CN" sz="4800" dirty="0">
                <a:latin typeface="Agency FB" panose="020B0503020202020204" pitchFamily="34" charset="0"/>
              </a:rPr>
              <a:t> </a:t>
            </a:r>
            <a:r>
              <a:rPr lang="en-US" altLang="zh-CN" sz="4800" dirty="0" err="1">
                <a:latin typeface="Agency FB" panose="020B0503020202020204" pitchFamily="34" charset="0"/>
              </a:rPr>
              <a:t>experimentales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1" name="Redondear rectángulo de esquina diagonal 40"/>
          <p:cNvSpPr/>
          <p:nvPr/>
        </p:nvSpPr>
        <p:spPr>
          <a:xfrm>
            <a:off x="725848" y="2211710"/>
            <a:ext cx="2021622" cy="2021622"/>
          </a:xfrm>
          <a:prstGeom prst="round2DiagRect">
            <a:avLst/>
          </a:prstGeom>
          <a:solidFill>
            <a:srgbClr val="06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dondear rectángulo de esquina diagonal 41"/>
          <p:cNvSpPr/>
          <p:nvPr/>
        </p:nvSpPr>
        <p:spPr>
          <a:xfrm>
            <a:off x="3116976" y="2211710"/>
            <a:ext cx="2021622" cy="2021622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dondear rectángulo de esquina diagonal 42"/>
          <p:cNvSpPr/>
          <p:nvPr/>
        </p:nvSpPr>
        <p:spPr>
          <a:xfrm>
            <a:off x="5508104" y="2211710"/>
            <a:ext cx="2021622" cy="2021622"/>
          </a:xfrm>
          <a:prstGeom prst="round2DiagRect">
            <a:avLst/>
          </a:prstGeom>
          <a:solidFill>
            <a:srgbClr val="06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43"/>
          <p:cNvSpPr txBox="1"/>
          <p:nvPr/>
        </p:nvSpPr>
        <p:spPr>
          <a:xfrm>
            <a:off x="1198128" y="1635646"/>
            <a:ext cx="1077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2000" b="1" dirty="0" smtClean="0">
                <a:solidFill>
                  <a:srgbClr val="06A44D"/>
                </a:solidFill>
                <a:latin typeface="Agency FB" panose="020B0503020202020204" pitchFamily="34" charset="0"/>
                <a:ea typeface="微软雅黑" pitchFamily="34" charset="-122"/>
              </a:rPr>
              <a:t>Tipo</a:t>
            </a:r>
            <a:endParaRPr lang="en-US" sz="2000" b="1" dirty="0">
              <a:solidFill>
                <a:srgbClr val="06A44D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613556" y="1658021"/>
            <a:ext cx="10347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2000" b="1" dirty="0" smtClean="0">
                <a:solidFill>
                  <a:srgbClr val="06A44D"/>
                </a:solidFill>
                <a:latin typeface="Agency FB" panose="020B0503020202020204" pitchFamily="34" charset="0"/>
                <a:ea typeface="微软雅黑" pitchFamily="34" charset="-122"/>
              </a:rPr>
              <a:t>Niveles</a:t>
            </a:r>
            <a:endParaRPr lang="en-US" sz="2000" b="1" dirty="0">
              <a:solidFill>
                <a:srgbClr val="06A44D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020700" y="1662232"/>
            <a:ext cx="9964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2000" b="1" dirty="0" smtClean="0">
                <a:solidFill>
                  <a:srgbClr val="06A44D"/>
                </a:solidFill>
                <a:latin typeface="Agency FB" panose="020B0503020202020204" pitchFamily="34" charset="0"/>
                <a:ea typeface="微软雅黑" pitchFamily="34" charset="-122"/>
              </a:rPr>
              <a:t>Diseño</a:t>
            </a:r>
            <a:endParaRPr lang="en-US" sz="2000" b="1" dirty="0">
              <a:solidFill>
                <a:srgbClr val="06A44D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934252" y="2427734"/>
            <a:ext cx="1656184" cy="1977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Según </a:t>
            </a:r>
            <a:r>
              <a:rPr lang="es-ES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su fuente: Documenta, de campo, de laboratorio</a:t>
            </a:r>
          </a:p>
          <a:p>
            <a:pPr algn="ctr"/>
            <a:endParaRPr lang="es-ES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ES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Según  </a:t>
            </a:r>
            <a:r>
              <a:rPr lang="es-ES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su finalidad: Básica, </a:t>
            </a:r>
            <a:r>
              <a:rPr lang="es-ES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proyectiva, aplicada</a:t>
            </a:r>
            <a:r>
              <a:rPr lang="es-ES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, evaluativa</a:t>
            </a:r>
          </a:p>
          <a:p>
            <a:pPr algn="ctr"/>
            <a:endParaRPr lang="es-ES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ES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Según </a:t>
            </a:r>
            <a:r>
              <a:rPr lang="es-ES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su temporalidad: Ex post facto </a:t>
            </a:r>
            <a:endParaRPr lang="es-PE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323493" y="2426149"/>
            <a:ext cx="1656184" cy="1592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Exploratorio</a:t>
            </a:r>
          </a:p>
          <a:p>
            <a:pPr algn="ctr"/>
            <a:endParaRPr lang="es-PE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Descriptivo (comparativo</a:t>
            </a:r>
            <a:r>
              <a:rPr lang="es-MX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  <a:p>
            <a:pPr algn="ctr"/>
            <a:endParaRPr lang="es-MX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Correlacional</a:t>
            </a:r>
          </a:p>
          <a:p>
            <a:pPr algn="ctr"/>
            <a:endParaRPr lang="es-MX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Explicativo</a:t>
            </a:r>
          </a:p>
          <a:p>
            <a:endParaRPr 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696497" y="2426149"/>
            <a:ext cx="1656184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No </a:t>
            </a:r>
            <a:r>
              <a:rPr lang="es-MX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Experimental: </a:t>
            </a:r>
          </a:p>
          <a:p>
            <a:pPr algn="ctr"/>
            <a:endParaRPr lang="es-MX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(observacional</a:t>
            </a:r>
            <a:r>
              <a:rPr lang="es-MX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): Transversal y longitudinal</a:t>
            </a:r>
          </a:p>
          <a:p>
            <a:pPr algn="ctr"/>
            <a:endParaRPr lang="es-MX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Experimental: </a:t>
            </a:r>
            <a:endParaRPr lang="es-MX" sz="1250" b="1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endParaRPr lang="es-MX" sz="125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25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pre</a:t>
            </a:r>
            <a:r>
              <a:rPr lang="es-MX" sz="1250" b="1" dirty="0">
                <a:solidFill>
                  <a:schemeClr val="bg1"/>
                </a:solidFill>
                <a:latin typeface="Agency FB" panose="020B0503020202020204" pitchFamily="34" charset="0"/>
              </a:rPr>
              <a:t>, cuasi, pura.</a:t>
            </a:r>
          </a:p>
          <a:p>
            <a:endParaRPr lang="en-US" sz="1250" b="1" dirty="0" smtClean="0">
              <a:solidFill>
                <a:schemeClr val="accent6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37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6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Diseños</a:t>
            </a:r>
            <a:r>
              <a:rPr lang="en-US" altLang="zh-CN" sz="4800" dirty="0">
                <a:latin typeface="Agency FB" panose="020B0503020202020204" pitchFamily="34" charset="0"/>
              </a:rPr>
              <a:t> </a:t>
            </a:r>
            <a:r>
              <a:rPr lang="en-US" altLang="zh-CN" sz="4800" dirty="0" err="1">
                <a:latin typeface="Agency FB" panose="020B0503020202020204" pitchFamily="34" charset="0"/>
              </a:rPr>
              <a:t>experimentales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3132" y="1075502"/>
            <a:ext cx="40373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>
                <a:solidFill>
                  <a:srgbClr val="06A44D"/>
                </a:solidFill>
                <a:latin typeface="Agency FB" panose="020B0503020202020204" pitchFamily="34" charset="0"/>
                <a:ea typeface="微软雅黑" pitchFamily="34" charset="-122"/>
              </a:rPr>
              <a:t>Pre</a:t>
            </a:r>
            <a:endParaRPr lang="en-US" sz="2000" b="1" dirty="0">
              <a:solidFill>
                <a:srgbClr val="06A44D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4" y="2142797"/>
            <a:ext cx="4133096" cy="105461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21" y="3882471"/>
            <a:ext cx="4693930" cy="11856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8904" y="1562743"/>
            <a:ext cx="402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dirty="0"/>
              <a:t>Existen los estudios de un grupo con una sola medición. Se realiza la medición luego de aplicar el tratamiento en tiempos diferentes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71893" y="34363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1200" dirty="0"/>
              <a:t>Existen los estudios de un grupo con dos mediciones (antes y después del tratamiento), se realiza en tres tiempos diferentes</a:t>
            </a:r>
          </a:p>
        </p:txBody>
      </p:sp>
    </p:spTree>
    <p:extLst>
      <p:ext uri="{BB962C8B-B14F-4D97-AF65-F5344CB8AC3E}">
        <p14:creationId xmlns:p14="http://schemas.microsoft.com/office/powerpoint/2010/main" val="2445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61462"/>
            <a:ext cx="7432875" cy="2691064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6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Diseños</a:t>
            </a:r>
            <a:r>
              <a:rPr lang="en-US" altLang="zh-CN" sz="4800" dirty="0">
                <a:latin typeface="Agency FB" panose="020B0503020202020204" pitchFamily="34" charset="0"/>
              </a:rPr>
              <a:t> </a:t>
            </a:r>
            <a:r>
              <a:rPr lang="en-US" altLang="zh-CN" sz="4800" dirty="0" err="1">
                <a:latin typeface="Agency FB" panose="020B0503020202020204" pitchFamily="34" charset="0"/>
              </a:rPr>
              <a:t>experimentales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3132" y="1075502"/>
            <a:ext cx="40373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>
                <a:solidFill>
                  <a:srgbClr val="06A44D"/>
                </a:solidFill>
                <a:latin typeface="Agency FB" panose="020B0503020202020204" pitchFamily="34" charset="0"/>
                <a:ea typeface="微软雅黑" pitchFamily="34" charset="-122"/>
              </a:rPr>
              <a:t>Cuasi</a:t>
            </a:r>
            <a:endParaRPr lang="en-US" sz="2000" b="1" dirty="0">
              <a:solidFill>
                <a:srgbClr val="06A44D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3" y="1575320"/>
            <a:ext cx="7400595" cy="249834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6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Diseños</a:t>
            </a:r>
            <a:r>
              <a:rPr lang="en-US" altLang="zh-CN" sz="4800" dirty="0">
                <a:latin typeface="Agency FB" panose="020B0503020202020204" pitchFamily="34" charset="0"/>
              </a:rPr>
              <a:t> </a:t>
            </a:r>
            <a:r>
              <a:rPr lang="en-US" altLang="zh-CN" sz="4800" dirty="0" err="1">
                <a:latin typeface="Agency FB" panose="020B0503020202020204" pitchFamily="34" charset="0"/>
              </a:rPr>
              <a:t>experimentales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3132" y="1075502"/>
            <a:ext cx="40373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dirty="0">
                <a:solidFill>
                  <a:srgbClr val="06A44D"/>
                </a:solidFill>
                <a:latin typeface="Agency FB" panose="020B0503020202020204" pitchFamily="34" charset="0"/>
                <a:ea typeface="微软雅黑" pitchFamily="34" charset="-122"/>
              </a:rPr>
              <a:t>Puro</a:t>
            </a:r>
            <a:endParaRPr lang="en-US" sz="2000" b="1" dirty="0">
              <a:solidFill>
                <a:srgbClr val="06A44D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Técnicas</a:t>
            </a:r>
            <a:r>
              <a:rPr lang="en-US" altLang="zh-CN" sz="4800" dirty="0">
                <a:latin typeface="Agency FB" panose="020B0503020202020204" pitchFamily="34" charset="0"/>
              </a:rPr>
              <a:t> e </a:t>
            </a:r>
            <a:r>
              <a:rPr lang="en-US" altLang="zh-CN" sz="4800" dirty="0" err="1">
                <a:latin typeface="Agency FB" panose="020B0503020202020204" pitchFamily="34" charset="0"/>
              </a:rPr>
              <a:t>instumentos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72346"/>
              </p:ext>
            </p:extLst>
          </p:nvPr>
        </p:nvGraphicFramePr>
        <p:xfrm>
          <a:off x="1524000" y="1281204"/>
          <a:ext cx="6096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5617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86145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8464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Ciencia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Técnicas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Instrumentos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92427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es-419" sz="1600" dirty="0">
                          <a:latin typeface="Century Gothic" panose="020B0502020202020204" pitchFamily="34" charset="0"/>
                        </a:rPr>
                        <a:t>Ciencias administrativas y económicas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Observación no participante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Ficha de observación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30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Encuesta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Cuestionario cerrado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55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Entrevista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estructurada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Ficha de entrevista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594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Método Delphi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Cuestionario abierto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79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 err="1">
                          <a:latin typeface="Century Gothic" panose="020B0502020202020204" pitchFamily="34" charset="0"/>
                        </a:rPr>
                        <a:t>Focus</a:t>
                      </a:r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419" sz="1200" dirty="0" err="1">
                          <a:latin typeface="Century Gothic" panose="020B0502020202020204" pitchFamily="34" charset="0"/>
                        </a:rPr>
                        <a:t>group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Ficha técnica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569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Análisis publicitario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Cualquiera de los anteriores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575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Análisis de documentos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Ficha de registro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documental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5987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Monitoreo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Ficha de monitoreo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06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3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Técnicas</a:t>
            </a:r>
            <a:r>
              <a:rPr lang="en-US" altLang="zh-CN" sz="4800" dirty="0">
                <a:latin typeface="Agency FB" panose="020B0503020202020204" pitchFamily="34" charset="0"/>
              </a:rPr>
              <a:t> e </a:t>
            </a:r>
            <a:r>
              <a:rPr lang="en-US" altLang="zh-CN" sz="4800" dirty="0" err="1">
                <a:latin typeface="Agency FB" panose="020B0503020202020204" pitchFamily="34" charset="0"/>
              </a:rPr>
              <a:t>instumentos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60077"/>
              </p:ext>
            </p:extLst>
          </p:nvPr>
        </p:nvGraphicFramePr>
        <p:xfrm>
          <a:off x="1524000" y="2114261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5617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86145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8464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Ciencia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Técnicas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Instrumentos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9242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419" sz="1600" dirty="0">
                          <a:latin typeface="Century Gothic" panose="020B0502020202020204" pitchFamily="34" charset="0"/>
                        </a:rPr>
                        <a:t>Ciencias artísticas</a:t>
                      </a:r>
                      <a:br>
                        <a:rPr lang="es-419" sz="1600" dirty="0">
                          <a:latin typeface="Century Gothic" panose="020B0502020202020204" pitchFamily="34" charset="0"/>
                        </a:rPr>
                      </a:br>
                      <a:endParaRPr lang="es-419" sz="16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419" sz="1000" dirty="0">
                          <a:latin typeface="Century Gothic" panose="020B0502020202020204" pitchFamily="34" charset="0"/>
                        </a:rPr>
                        <a:t>Nota: La escucha evaluativa se usa para la disciplina de música 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Observación no participante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Bitácora de trabajo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30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Escucha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evaluativa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Rubrica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de evaluación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55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Observación sistemática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Escala de valoración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5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Técnicas</a:t>
            </a:r>
            <a:r>
              <a:rPr lang="en-US" altLang="zh-CN" sz="4800" dirty="0">
                <a:latin typeface="Agency FB" panose="020B0503020202020204" pitchFamily="34" charset="0"/>
              </a:rPr>
              <a:t> e </a:t>
            </a:r>
            <a:r>
              <a:rPr lang="en-US" altLang="zh-CN" sz="4800" dirty="0" err="1">
                <a:latin typeface="Agency FB" panose="020B0503020202020204" pitchFamily="34" charset="0"/>
              </a:rPr>
              <a:t>instumentos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43746"/>
              </p:ext>
            </p:extLst>
          </p:nvPr>
        </p:nvGraphicFramePr>
        <p:xfrm>
          <a:off x="1475656" y="1851670"/>
          <a:ext cx="60960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5617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86145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8464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Ciencia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Técnicas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Instrumentos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92427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419" sz="1600" dirty="0">
                          <a:latin typeface="Century Gothic" panose="020B0502020202020204" pitchFamily="34" charset="0"/>
                        </a:rPr>
                        <a:t>Ciencias de la educación</a:t>
                      </a:r>
                      <a:r>
                        <a:rPr lang="es-419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Observación participante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Registro anecdótico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30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Lista de corroboración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Escala de caracterización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6305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Escala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de estimación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6728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Encuesta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Rubrica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de evaluación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Técnicas</a:t>
            </a:r>
            <a:r>
              <a:rPr lang="en-US" altLang="zh-CN" sz="4800" dirty="0">
                <a:latin typeface="Agency FB" panose="020B0503020202020204" pitchFamily="34" charset="0"/>
              </a:rPr>
              <a:t> e </a:t>
            </a:r>
            <a:r>
              <a:rPr lang="en-US" altLang="zh-CN" sz="4800" dirty="0" err="1">
                <a:latin typeface="Agency FB" panose="020B0503020202020204" pitchFamily="34" charset="0"/>
              </a:rPr>
              <a:t>instumentos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53915"/>
              </p:ext>
            </p:extLst>
          </p:nvPr>
        </p:nvGraphicFramePr>
        <p:xfrm>
          <a:off x="1524000" y="1528822"/>
          <a:ext cx="6096000" cy="271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5617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86145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8464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Ciencia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Técnicas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Instrumentos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92427"/>
                  </a:ext>
                </a:extLst>
              </a:tr>
              <a:tr h="421248">
                <a:tc rowSpan="5">
                  <a:txBody>
                    <a:bodyPr/>
                    <a:lstStyle/>
                    <a:p>
                      <a:pPr algn="ctr"/>
                      <a:r>
                        <a:rPr lang="es-419" sz="1600" dirty="0">
                          <a:latin typeface="Century Gothic" panose="020B0502020202020204" pitchFamily="34" charset="0"/>
                        </a:rPr>
                        <a:t>Ciencias humanas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Entrevista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a profundidad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Guía de entrevista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30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Sociometría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Test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419" sz="1200" baseline="0" dirty="0" err="1">
                          <a:latin typeface="Century Gothic" panose="020B0502020202020204" pitchFamily="34" charset="0"/>
                        </a:rPr>
                        <a:t>sociométrico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55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Test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Test de personalidad,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rendimiento, proyectivos, etc.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5096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Observación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participante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Guía de observación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6988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Historia de vida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Genograma, línea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de vida, </a:t>
                      </a:r>
                      <a:r>
                        <a:rPr lang="es-419" sz="1200" baseline="0" dirty="0" err="1">
                          <a:latin typeface="Century Gothic" panose="020B0502020202020204" pitchFamily="34" charset="0"/>
                        </a:rPr>
                        <a:t>ecograma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12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771806-E154-4F89-A4B9-6E8FAE9D4EFD}"/>
              </a:ext>
            </a:extLst>
          </p:cNvPr>
          <p:cNvSpPr/>
          <p:nvPr/>
        </p:nvSpPr>
        <p:spPr>
          <a:xfrm>
            <a:off x="179512" y="195486"/>
            <a:ext cx="5040560" cy="784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 err="1">
                <a:latin typeface="Agency FB" panose="020B0503020202020204" pitchFamily="34" charset="0"/>
              </a:rPr>
              <a:t>Técnicas</a:t>
            </a:r>
            <a:r>
              <a:rPr lang="en-US" altLang="zh-CN" sz="4800" dirty="0">
                <a:latin typeface="Agency FB" panose="020B0503020202020204" pitchFamily="34" charset="0"/>
              </a:rPr>
              <a:t> e </a:t>
            </a:r>
            <a:r>
              <a:rPr lang="en-US" altLang="zh-CN" sz="4800" dirty="0" err="1">
                <a:latin typeface="Agency FB" panose="020B0503020202020204" pitchFamily="34" charset="0"/>
              </a:rPr>
              <a:t>instumentos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511279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12734"/>
              </p:ext>
            </p:extLst>
          </p:nvPr>
        </p:nvGraphicFramePr>
        <p:xfrm>
          <a:off x="1524000" y="1814944"/>
          <a:ext cx="6096000" cy="124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5617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86145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8464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Ciencia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Técnicas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800" b="0" dirty="0">
                          <a:latin typeface="Century Gothic" panose="020B0502020202020204" pitchFamily="34" charset="0"/>
                        </a:rPr>
                        <a:t>Instrumentos</a:t>
                      </a:r>
                      <a:endParaRPr lang="en-US" sz="18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92427"/>
                  </a:ext>
                </a:extLst>
              </a:tr>
              <a:tr h="421248">
                <a:tc rowSpan="2">
                  <a:txBody>
                    <a:bodyPr/>
                    <a:lstStyle/>
                    <a:p>
                      <a:pPr algn="ctr"/>
                      <a:r>
                        <a:rPr lang="es-419" sz="1600" dirty="0">
                          <a:latin typeface="Century Gothic" panose="020B0502020202020204" pitchFamily="34" charset="0"/>
                        </a:rPr>
                        <a:t>Ciencias aplicadas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Inspección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Ficha de </a:t>
                      </a:r>
                      <a:r>
                        <a:rPr lang="es-419" sz="1200" dirty="0" err="1">
                          <a:latin typeface="Century Gothic" panose="020B0502020202020204" pitchFamily="34" charset="0"/>
                        </a:rPr>
                        <a:t>comprobacion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30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Análisis de procesos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latin typeface="Century Gothic" panose="020B0502020202020204" pitchFamily="34" charset="0"/>
                        </a:rPr>
                        <a:t>Diagrama de flujo,</a:t>
                      </a:r>
                      <a:r>
                        <a:rPr lang="es-419" sz="1200" baseline="0" dirty="0">
                          <a:latin typeface="Century Gothic" panose="020B0502020202020204" pitchFamily="34" charset="0"/>
                        </a:rPr>
                        <a:t> matrices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3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:a16="http://schemas.microsoft.com/office/drawing/2014/main" id="{8864C403-C0EC-4AE4-96B9-ED5A228E896A}"/>
              </a:ext>
            </a:extLst>
          </p:cNvPr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0B0F0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A9EAB0BC-B214-4938-9221-5594A69D73B4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6AD7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9B25C622-9FC0-4B1D-B48B-8B96A97EB9A2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21CD2DC3-4390-45A8-AE36-C04028DF11D1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842CDA66-5EF9-4965-806D-291DB46864F1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09D2EB10-F38D-4A50-B6FC-F1490DE6A0E3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6FA2DDA5-217B-4613-8C7D-DC383CF61F36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3217B7D-774F-4767-879C-D739B3B3039E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70A1819-720A-4EBF-972A-020A33887369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t="-1000" r="-33000"/>
            </a:stretch>
          </a:blip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08F75E60-C5C1-43E3-A8BA-65809F0D7B06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2245FB5A-CD95-454A-AF5F-31391D0E7BDB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3017E3C9-B421-4AFF-BF7C-29F25C223CF3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C9C7EE08-952B-4980-B17A-EEEF78B4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173" y="2269210"/>
            <a:ext cx="475786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PROYECTO DE TESIS</a:t>
            </a:r>
          </a:p>
          <a:p>
            <a:pPr algn="ctr">
              <a:defRPr/>
            </a:pP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@</a:t>
            </a:r>
            <a:r>
              <a:rPr lang="en-US" altLang="zh-CN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ariasgonzalesjoseluis</a:t>
            </a:r>
            <a:endParaRPr lang="zh-CN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2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510" y="2895966"/>
            <a:ext cx="57606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 smtClean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El método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3B20ACA9-5E17-4E80-AA7D-1B6196EB06DC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C11D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7F86A2A0-E603-4ACE-890C-16DFB5DB4491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32BB703D-CDE8-4564-868C-597925ABC71B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C11D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582B2EEA-211A-4CF1-80EE-0CCD5512D5F9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C11D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8" name="任意多边形: 形状 13">
            <a:extLst>
              <a:ext uri="{FF2B5EF4-FFF2-40B4-BE49-F238E27FC236}">
                <a16:creationId xmlns:a16="http://schemas.microsoft.com/office/drawing/2014/main" id="{375E28B2-59FB-4218-A448-117524974CDF}"/>
              </a:ext>
            </a:extLst>
          </p:cNvPr>
          <p:cNvSpPr/>
          <p:nvPr/>
        </p:nvSpPr>
        <p:spPr>
          <a:xfrm>
            <a:off x="5027538" y="1619558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19">
            <a:extLst>
              <a:ext uri="{FF2B5EF4-FFF2-40B4-BE49-F238E27FC236}">
                <a16:creationId xmlns:a16="http://schemas.microsoft.com/office/drawing/2014/main" id="{1255B53C-75FF-4A21-B819-79537FBCB0F7}"/>
              </a:ext>
            </a:extLst>
          </p:cNvPr>
          <p:cNvSpPr/>
          <p:nvPr/>
        </p:nvSpPr>
        <p:spPr>
          <a:xfrm>
            <a:off x="5023232" y="2487349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任意多边形: 形状 13">
            <a:extLst>
              <a:ext uri="{FF2B5EF4-FFF2-40B4-BE49-F238E27FC236}">
                <a16:creationId xmlns:a16="http://schemas.microsoft.com/office/drawing/2014/main" id="{8E9AAF3A-7782-4A7F-A00B-B97CCB750516}"/>
              </a:ext>
            </a:extLst>
          </p:cNvPr>
          <p:cNvSpPr/>
          <p:nvPr/>
        </p:nvSpPr>
        <p:spPr>
          <a:xfrm>
            <a:off x="5031504" y="321360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E908F1E-5A14-4690-8DA5-2DB1B9089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85" y="160154"/>
            <a:ext cx="5086230" cy="48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>
            <a:extLst>
              <a:ext uri="{FF2B5EF4-FFF2-40B4-BE49-F238E27FC236}">
                <a16:creationId xmlns:a16="http://schemas.microsoft.com/office/drawing/2014/main" id="{94032F49-9709-416F-8A91-854021598368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C11D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E4CCC85F-92E5-42BE-B791-6BFA22CFD84D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E84FBB81-6D1A-4049-8289-C4BF1C979C56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C11D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D5B1CB3-4C7A-4C7E-B03B-88AE26E8799B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C11D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DBCF9029-4C87-4330-9C98-01EF89471711}"/>
              </a:ext>
            </a:extLst>
          </p:cNvPr>
          <p:cNvSpPr/>
          <p:nvPr/>
        </p:nvSpPr>
        <p:spPr>
          <a:xfrm>
            <a:off x="5027538" y="1619558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任意多边形: 形状 19">
            <a:extLst>
              <a:ext uri="{FF2B5EF4-FFF2-40B4-BE49-F238E27FC236}">
                <a16:creationId xmlns:a16="http://schemas.microsoft.com/office/drawing/2014/main" id="{0A142C2C-7FC3-4FFB-BAAF-ED6B09682F72}"/>
              </a:ext>
            </a:extLst>
          </p:cNvPr>
          <p:cNvSpPr/>
          <p:nvPr/>
        </p:nvSpPr>
        <p:spPr>
          <a:xfrm>
            <a:off x="5023232" y="2487349"/>
            <a:ext cx="116443" cy="12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13">
            <a:extLst>
              <a:ext uri="{FF2B5EF4-FFF2-40B4-BE49-F238E27FC236}">
                <a16:creationId xmlns:a16="http://schemas.microsoft.com/office/drawing/2014/main" id="{3FBC8324-0CE2-45BB-A176-1ADB28B2059F}"/>
              </a:ext>
            </a:extLst>
          </p:cNvPr>
          <p:cNvSpPr/>
          <p:nvPr/>
        </p:nvSpPr>
        <p:spPr>
          <a:xfrm>
            <a:off x="5031504" y="3213602"/>
            <a:ext cx="116443" cy="122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3BCE8D-570F-4EC6-9B58-6474CE04D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3" y="0"/>
            <a:ext cx="59653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891D141-54C2-43F1-BEB4-EB59B94E5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6" y="0"/>
            <a:ext cx="7448657" cy="5266726"/>
          </a:xfrm>
          <a:prstGeom prst="rect">
            <a:avLst/>
          </a:prstGeom>
        </p:spPr>
      </p:pic>
      <p:sp>
        <p:nvSpPr>
          <p:cNvPr id="2" name="Freeform 14">
            <a:extLst>
              <a:ext uri="{FF2B5EF4-FFF2-40B4-BE49-F238E27FC236}">
                <a16:creationId xmlns:a16="http://schemas.microsoft.com/office/drawing/2014/main" id="{EA4D5115-0F75-4434-AB5F-FE795D7D259A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7EA82052-7728-4DD9-9ABA-2E2F8EACC964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432364CD-3A2A-4327-A5DD-59ECEF5ACAEF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001C0682-DC8E-4056-99F7-330D103DE481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>
            <a:extLst>
              <a:ext uri="{FF2B5EF4-FFF2-40B4-BE49-F238E27FC236}">
                <a16:creationId xmlns:a16="http://schemas.microsoft.com/office/drawing/2014/main" id="{AFF6BA52-E18D-40E7-B63E-5B4FD0D067A9}"/>
              </a:ext>
            </a:extLst>
          </p:cNvPr>
          <p:cNvSpPr>
            <a:spLocks/>
          </p:cNvSpPr>
          <p:nvPr/>
        </p:nvSpPr>
        <p:spPr bwMode="auto">
          <a:xfrm>
            <a:off x="8460432" y="123532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6A44D"/>
              </a:solidFill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BFBEDB2E-016A-4FE7-A23D-77D6CD712A24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9F2A12C9-2D39-4742-B947-22F4411253ED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D06830E-D827-47DA-AB85-6BAC3147EF1D}"/>
              </a:ext>
            </a:extLst>
          </p:cNvPr>
          <p:cNvSpPr>
            <a:spLocks/>
          </p:cNvSpPr>
          <p:nvPr/>
        </p:nvSpPr>
        <p:spPr bwMode="auto">
          <a:xfrm>
            <a:off x="-1511279" y="3904837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6A4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5D6FCB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D72FBC-90B8-4FD2-8454-33E01D31903B}"/>
              </a:ext>
            </a:extLst>
          </p:cNvPr>
          <p:cNvSpPr txBox="1"/>
          <p:nvPr/>
        </p:nvSpPr>
        <p:spPr>
          <a:xfrm>
            <a:off x="1223628" y="1340643"/>
            <a:ext cx="669674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8000" b="1" dirty="0">
                <a:solidFill>
                  <a:srgbClr val="06A44D"/>
                </a:solidFill>
                <a:latin typeface="ClanOT-Black" panose="02000503040000020004" pitchFamily="2" charset="0"/>
                <a:ea typeface="微软雅黑" pitchFamily="34" charset="-122"/>
              </a:rPr>
              <a:t>PROMOCIÓN</a:t>
            </a:r>
          </a:p>
          <a:p>
            <a:pPr algn="ctr"/>
            <a:r>
              <a:rPr lang="es-MX" sz="8000" b="1" dirty="0">
                <a:solidFill>
                  <a:srgbClr val="06A44D"/>
                </a:solidFill>
                <a:latin typeface="ClanOT-Black" panose="02000503040000020004" pitchFamily="2" charset="0"/>
                <a:ea typeface="微软雅黑" pitchFamily="34" charset="-122"/>
              </a:rPr>
              <a:t>59 DÓLARES</a:t>
            </a:r>
            <a:endParaRPr lang="es-PE" sz="8000" b="1" dirty="0">
              <a:solidFill>
                <a:srgbClr val="06A44D"/>
              </a:solidFill>
              <a:latin typeface="ClanOT-Black" panose="02000503040000020004" pitchFamily="2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0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ángulo 11"/>
          <p:cNvSpPr/>
          <p:nvPr/>
        </p:nvSpPr>
        <p:spPr>
          <a:xfrm>
            <a:off x="714758" y="579270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El método científico es una metodología para obtener nuevos conocimientos, que ha caracterizado históricamente a la ciencia, y que consiste en la observación sistemática, medición, experimentación y la formulación, análisis y modificación de hipótesis</a:t>
            </a:r>
            <a:endParaRPr lang="es-MX" dirty="0" smtClean="0">
              <a:solidFill>
                <a:srgbClr val="3333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dirty="0" smtClean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MX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método científico consiste, por tanto, en una forma para aproximarse a una realidad, y es el resultado de un proceso que es independiente de las creencias del investigador. Incluso, en el tiempo, el conocimiento científico se va perfeccionando y solo trata de encontrar cómo funciona el mundo, siempre en base a evidencia y a un riguroso estudio</a:t>
            </a:r>
            <a:endParaRPr lang="es-P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552450"/>
            <a:ext cx="45910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926379"/>
            <a:ext cx="576063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altLang="zh-CN" sz="4000" b="1" dirty="0" smtClean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Contra el método</a:t>
            </a:r>
          </a:p>
          <a:p>
            <a:pPr algn="ctr">
              <a:defRPr/>
            </a:pPr>
            <a:r>
              <a:rPr lang="es-PE" sz="4000" b="1" dirty="0"/>
              <a:t>Paul </a:t>
            </a:r>
            <a:r>
              <a:rPr lang="es-PE" sz="4000" b="1" dirty="0" smtClean="0"/>
              <a:t>Feyerabend – </a:t>
            </a:r>
          </a:p>
          <a:p>
            <a:pPr algn="ctr">
              <a:defRPr/>
            </a:pPr>
            <a:r>
              <a:rPr lang="es-MX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Karl Popper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7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1473"/>
            <a:ext cx="4032448" cy="36673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03" y="474998"/>
            <a:ext cx="397285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1D62699-520D-4EF3-9644-6984CE6AE103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8952D65E-B350-4EDA-B5DA-87E39A953FD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37DD598-29AA-410F-8ECD-1F7D912849F9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DE2A910-7B6C-48B1-939E-EF0CBDC755A3}"/>
              </a:ext>
            </a:extLst>
          </p:cNvPr>
          <p:cNvSpPr>
            <a:spLocks/>
          </p:cNvSpPr>
          <p:nvPr/>
        </p:nvSpPr>
        <p:spPr bwMode="auto">
          <a:xfrm>
            <a:off x="-1244600" y="389890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0" y="295449"/>
            <a:ext cx="4084215" cy="43570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003" y="471743"/>
            <a:ext cx="4081175" cy="40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7779"/>
      </a:accent1>
      <a:accent2>
        <a:srgbClr val="262626"/>
      </a:accent2>
      <a:accent3>
        <a:srgbClr val="007779"/>
      </a:accent3>
      <a:accent4>
        <a:srgbClr val="262626"/>
      </a:accent4>
      <a:accent5>
        <a:srgbClr val="007779"/>
      </a:accent5>
      <a:accent6>
        <a:srgbClr val="262626"/>
      </a:accent6>
      <a:hlink>
        <a:srgbClr val="007779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10700</TotalTime>
  <Words>1803</Words>
  <Application>Microsoft Office PowerPoint</Application>
  <PresentationFormat>Presentación en pantalla (16:9)</PresentationFormat>
  <Paragraphs>250</Paragraphs>
  <Slides>43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微软雅黑</vt:lpstr>
      <vt:lpstr>宋体</vt:lpstr>
      <vt:lpstr>Agency FB</vt:lpstr>
      <vt:lpstr>Arial</vt:lpstr>
      <vt:lpstr>Calibri</vt:lpstr>
      <vt:lpstr>Century Gothic</vt:lpstr>
      <vt:lpstr>ClanOT-Black</vt:lpstr>
      <vt:lpstr>Helvetica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HP</cp:lastModifiedBy>
  <cp:revision>1054</cp:revision>
  <dcterms:created xsi:type="dcterms:W3CDTF">2015-04-24T01:01:13Z</dcterms:created>
  <dcterms:modified xsi:type="dcterms:W3CDTF">2021-10-10T14:40:16Z</dcterms:modified>
</cp:coreProperties>
</file>