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4" r:id="rId8"/>
    <p:sldId id="265" r:id="rId9"/>
    <p:sldId id="263" r:id="rId10"/>
    <p:sldId id="266" r:id="rId1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F12394-7508-4E7A-8D08-C526EC2B82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172203C7-B50D-4A6F-BA6D-5528A105A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C2FAFBC8-27CA-47C7-A1B6-416CEA168E03}"/>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5" name="Marcador de pie de página 4">
            <a:extLst>
              <a:ext uri="{FF2B5EF4-FFF2-40B4-BE49-F238E27FC236}">
                <a16:creationId xmlns:a16="http://schemas.microsoft.com/office/drawing/2014/main" id="{CBCC07F3-C112-4782-9D85-931906DACFA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D676D24-C121-41D8-81C4-FA4C062E862C}"/>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358753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A3D3D-01F7-49F0-8C58-5F6809EC302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A1E37F2-DFEC-4284-B837-A99ED1C01A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1FFF598-3D0D-4536-80DD-40B590E55D4D}"/>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5" name="Marcador de pie de página 4">
            <a:extLst>
              <a:ext uri="{FF2B5EF4-FFF2-40B4-BE49-F238E27FC236}">
                <a16:creationId xmlns:a16="http://schemas.microsoft.com/office/drawing/2014/main" id="{5E320041-DD21-4FC4-A1B0-B4D48D6E352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B8E0C37-40BB-4B8F-A74E-A60BA5939838}"/>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23926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8FB529-3FEB-4BAC-A2CD-7AC4B36597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AF5157B-37B7-4CCB-B1AA-D3AA2BA0716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2C219DA-2647-48F2-B6C7-C84F3BCA25D4}"/>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5" name="Marcador de pie de página 4">
            <a:extLst>
              <a:ext uri="{FF2B5EF4-FFF2-40B4-BE49-F238E27FC236}">
                <a16:creationId xmlns:a16="http://schemas.microsoft.com/office/drawing/2014/main" id="{9172BC50-76E8-4977-B099-22A70BE82F7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448E94B-6296-4FD5-8309-8D21DD3DF7DF}"/>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11869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ED291-A41D-4256-8994-F19EE145E05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675F01A-43ED-4632-AF82-DEAD6ED0AD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BA94F25-DB80-49D0-ADEC-7AD97DC62027}"/>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5" name="Marcador de pie de página 4">
            <a:extLst>
              <a:ext uri="{FF2B5EF4-FFF2-40B4-BE49-F238E27FC236}">
                <a16:creationId xmlns:a16="http://schemas.microsoft.com/office/drawing/2014/main" id="{D7D0EDDA-9F8A-49FC-A675-489B383B62B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82A2CED-5216-4AAA-B7E6-120B161E0675}"/>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42182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4A3CA-A929-430B-9B97-4260C79E9D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17CEA4A-FD2C-4AB4-9328-A5FE5B3CB2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1235F1B-5217-4020-B70E-87C0A0209EB6}"/>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5" name="Marcador de pie de página 4">
            <a:extLst>
              <a:ext uri="{FF2B5EF4-FFF2-40B4-BE49-F238E27FC236}">
                <a16:creationId xmlns:a16="http://schemas.microsoft.com/office/drawing/2014/main" id="{A3935BD4-4C28-4A70-A400-779C89A391D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EB4B579-E569-4233-B409-92D20A9F1A3A}"/>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378709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D659-4677-4C56-9A28-7103008429A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B1497BE-2990-49E4-B323-B49A9043F65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4EF5D65-A2D5-4BD6-815A-EF7A5E90E45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19968EA-031C-48C1-9211-2AA763B8FE1B}"/>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6" name="Marcador de pie de página 5">
            <a:extLst>
              <a:ext uri="{FF2B5EF4-FFF2-40B4-BE49-F238E27FC236}">
                <a16:creationId xmlns:a16="http://schemas.microsoft.com/office/drawing/2014/main" id="{CE88C4A4-604A-4B44-9B3E-1B8BA1AB331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6B99A17-6AF3-44FC-B545-24D8F57AC755}"/>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125285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DA021-B09F-4B4C-B2E9-800AC1D2E3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C3AF5A-7A05-4BFC-BC57-F42A89612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727E12-C79C-4135-98C3-450AD246BD7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F8EA9F3-9B43-4225-9A54-752FD8FE4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32F894-EBC0-4021-9077-9B45BB71A9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D543E0B-08DF-4D1F-971E-F73CA08C7651}"/>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8" name="Marcador de pie de página 7">
            <a:extLst>
              <a:ext uri="{FF2B5EF4-FFF2-40B4-BE49-F238E27FC236}">
                <a16:creationId xmlns:a16="http://schemas.microsoft.com/office/drawing/2014/main" id="{D008B9C8-6CBB-4DFC-96CC-57B5992783C1}"/>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728FF8E-CBD5-4640-B7EA-E3F8CE974CDD}"/>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107399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82674-7E45-4679-8C4E-4750A5382E8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E18150E-95FF-45A4-828B-32C138A8DDD4}"/>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4" name="Marcador de pie de página 3">
            <a:extLst>
              <a:ext uri="{FF2B5EF4-FFF2-40B4-BE49-F238E27FC236}">
                <a16:creationId xmlns:a16="http://schemas.microsoft.com/office/drawing/2014/main" id="{12F8FED5-08B4-4E78-946F-EE4CFFC0919C}"/>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DA96088-C67C-4AFD-97C6-A0AC4AC07111}"/>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11867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620FCC-B74F-4038-9F20-D75DF372D16A}"/>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3" name="Marcador de pie de página 2">
            <a:extLst>
              <a:ext uri="{FF2B5EF4-FFF2-40B4-BE49-F238E27FC236}">
                <a16:creationId xmlns:a16="http://schemas.microsoft.com/office/drawing/2014/main" id="{1E665A62-A65E-43F0-A408-AD2951816AC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1791B09-EC63-435D-B61B-8DDCCEB693FD}"/>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7775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54DA9-7199-474C-8EF9-71448C4390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645CA07-D6FF-4E08-8D8F-A88CB2F30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CC64EDAB-6538-486B-BCD5-6498FAB96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B34485-F2EE-40F7-8C62-83C9C19E1C2D}"/>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6" name="Marcador de pie de página 5">
            <a:extLst>
              <a:ext uri="{FF2B5EF4-FFF2-40B4-BE49-F238E27FC236}">
                <a16:creationId xmlns:a16="http://schemas.microsoft.com/office/drawing/2014/main" id="{3B99090A-1A1F-488D-94A8-121CAEED6FB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DFD0148-05C8-4A24-BD7C-2BD2884847DA}"/>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345919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4E0DC-60DD-481B-AA57-4DABE4CB0F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9124918A-41E5-4BED-996B-5BD1A3BD07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02CC5152-87F7-46AD-AA94-6F287EDCA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90F22-4A28-4CBE-8D7E-F33968049869}"/>
              </a:ext>
            </a:extLst>
          </p:cNvPr>
          <p:cNvSpPr>
            <a:spLocks noGrp="1"/>
          </p:cNvSpPr>
          <p:nvPr>
            <p:ph type="dt" sz="half" idx="10"/>
          </p:nvPr>
        </p:nvSpPr>
        <p:spPr/>
        <p:txBody>
          <a:bodyPr/>
          <a:lstStyle/>
          <a:p>
            <a:fld id="{6E8F1B5B-C750-42B4-B74F-9BEDC0A7617D}" type="datetimeFigureOut">
              <a:rPr lang="es-PE" smtClean="0"/>
              <a:t>10/02/2022</a:t>
            </a:fld>
            <a:endParaRPr lang="es-PE"/>
          </a:p>
        </p:txBody>
      </p:sp>
      <p:sp>
        <p:nvSpPr>
          <p:cNvPr id="6" name="Marcador de pie de página 5">
            <a:extLst>
              <a:ext uri="{FF2B5EF4-FFF2-40B4-BE49-F238E27FC236}">
                <a16:creationId xmlns:a16="http://schemas.microsoft.com/office/drawing/2014/main" id="{CF6777AE-34F6-42A4-A508-321E6F5AA14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3D3DC67-0BB3-4CE0-B7C2-F2230B161B12}"/>
              </a:ext>
            </a:extLst>
          </p:cNvPr>
          <p:cNvSpPr>
            <a:spLocks noGrp="1"/>
          </p:cNvSpPr>
          <p:nvPr>
            <p:ph type="sldNum" sz="quarter" idx="12"/>
          </p:nvPr>
        </p:nvSpPr>
        <p:spPr/>
        <p:txBody>
          <a:bodyPr/>
          <a:lstStyle/>
          <a:p>
            <a:fld id="{D2E6B71A-5F3B-4E23-BF7A-E1A1C61C3836}" type="slidenum">
              <a:rPr lang="es-PE" smtClean="0"/>
              <a:t>‹Nº›</a:t>
            </a:fld>
            <a:endParaRPr lang="es-PE"/>
          </a:p>
        </p:txBody>
      </p:sp>
    </p:spTree>
    <p:extLst>
      <p:ext uri="{BB962C8B-B14F-4D97-AF65-F5344CB8AC3E}">
        <p14:creationId xmlns:p14="http://schemas.microsoft.com/office/powerpoint/2010/main" val="224663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68D5D3-2212-4769-B487-A07A27E96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DF41F9A-9AB3-46E3-B93F-3BED02A88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B9DCF3B-EC02-4462-8D00-4A9789072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F1B5B-C750-42B4-B74F-9BEDC0A7617D}" type="datetimeFigureOut">
              <a:rPr lang="es-PE" smtClean="0"/>
              <a:t>10/02/2022</a:t>
            </a:fld>
            <a:endParaRPr lang="es-PE"/>
          </a:p>
        </p:txBody>
      </p:sp>
      <p:sp>
        <p:nvSpPr>
          <p:cNvPr id="5" name="Marcador de pie de página 4">
            <a:extLst>
              <a:ext uri="{FF2B5EF4-FFF2-40B4-BE49-F238E27FC236}">
                <a16:creationId xmlns:a16="http://schemas.microsoft.com/office/drawing/2014/main" id="{52CB79FA-94B8-4B29-872F-27CEF462A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5CA458AA-5E32-4202-B126-265B655DC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6B71A-5F3B-4E23-BF7A-E1A1C61C3836}" type="slidenum">
              <a:rPr lang="es-PE" smtClean="0"/>
              <a:t>‹Nº›</a:t>
            </a:fld>
            <a:endParaRPr lang="es-PE"/>
          </a:p>
        </p:txBody>
      </p:sp>
    </p:spTree>
    <p:extLst>
      <p:ext uri="{BB962C8B-B14F-4D97-AF65-F5344CB8AC3E}">
        <p14:creationId xmlns:p14="http://schemas.microsoft.com/office/powerpoint/2010/main" val="154733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lonsantiagoj@yahoo.com"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E59E83F-FB47-4C98-ACBC-6D88DFA606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14400"/>
            <a:ext cx="4587510" cy="4803820"/>
          </a:xfrm>
          <a:prstGeom prst="rect">
            <a:avLst/>
          </a:prstGeom>
        </p:spPr>
      </p:pic>
      <p:pic>
        <p:nvPicPr>
          <p:cNvPr id="8" name="Imagen 7"/>
          <p:cNvPicPr>
            <a:picLocks noChangeAspect="1"/>
          </p:cNvPicPr>
          <p:nvPr/>
        </p:nvPicPr>
        <p:blipFill>
          <a:blip r:embed="rId6">
            <a:extLst>
              <a:ext uri="{BEBA8EAE-BF5A-486C-A8C5-ECC9F3942E4B}">
                <a14:imgProps xmlns:a14="http://schemas.microsoft.com/office/drawing/2010/main">
                  <a14:imgLayer r:embed="rId7">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ángulo 8">
            <a:extLst>
              <a:ext uri="{FF2B5EF4-FFF2-40B4-BE49-F238E27FC236}">
                <a16:creationId xmlns:a16="http://schemas.microsoft.com/office/drawing/2014/main" id="{0901B287-2956-4D1D-AA2F-757C2D443C46}"/>
              </a:ext>
            </a:extLst>
          </p:cNvPr>
          <p:cNvSpPr/>
          <p:nvPr/>
        </p:nvSpPr>
        <p:spPr>
          <a:xfrm>
            <a:off x="5828827" y="3802317"/>
            <a:ext cx="6006858" cy="2781274"/>
          </a:xfrm>
          <a:prstGeom prst="rect">
            <a:avLst/>
          </a:prstGeom>
        </p:spPr>
        <p:txBody>
          <a:bodyPr wrap="square">
            <a:spAutoFit/>
          </a:bodyPr>
          <a:lstStyle/>
          <a:p>
            <a:pPr algn="just">
              <a:lnSpc>
                <a:spcPct val="107000"/>
              </a:lnSpc>
              <a:spcAft>
                <a:spcPts val="800"/>
              </a:spcAft>
            </a:pPr>
            <a:r>
              <a:rPr lang="es-ES" dirty="0">
                <a:solidFill>
                  <a:srgbClr val="1E1E1E"/>
                </a:solidFill>
                <a:latin typeface="Bookman Old Style" panose="02050604050505020204" pitchFamily="18" charset="0"/>
              </a:rPr>
              <a:t>Doctor en Derecho, 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sz="1400" dirty="0">
                <a:solidFill>
                  <a:srgbClr val="1E1E1E"/>
                </a:solidFill>
                <a:latin typeface="Bookman Old Style" panose="02050604050505020204" pitchFamily="18" charset="0"/>
              </a:rPr>
              <a:t>  </a:t>
            </a:r>
            <a:endParaRPr lang="es-MX" sz="1400" dirty="0">
              <a:solidFill>
                <a:srgbClr val="1E1E1E"/>
              </a:solidFill>
              <a:latin typeface="Bookman Old Style" panose="02050604050505020204" pitchFamily="18" charset="0"/>
            </a:endParaRPr>
          </a:p>
        </p:txBody>
      </p:sp>
      <p:sp>
        <p:nvSpPr>
          <p:cNvPr id="10" name="Rectángulo 9">
            <a:extLst>
              <a:ext uri="{FF2B5EF4-FFF2-40B4-BE49-F238E27FC236}">
                <a16:creationId xmlns:a16="http://schemas.microsoft.com/office/drawing/2014/main" id="{D933903B-8E0F-4297-BDCD-778DB06BD7C4}"/>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CuadroTexto 10">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8"/>
              </a:rPr>
              <a:t>alonsantiagoj@yahoo.com</a:t>
            </a:r>
            <a:endParaRPr lang="es-PE" dirty="0"/>
          </a:p>
        </p:txBody>
      </p:sp>
      <p:sp>
        <p:nvSpPr>
          <p:cNvPr id="12" name="CuadroTexto 11">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3" name="Imagen 12" descr="C:\Users\usuario\Pictures\icono-del-vector-correo-email-ejemplo-sobre-símbolo-de-dirección-para-la-web-los-contactos-o-carta-comercial-comunicación-135062044.jpg"/>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216293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4E2EF967-25C8-41CC-95E5-1573E952247E}"/>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5277C39D-3572-4BE2-8973-66216FF132E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317150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Rectángulo 6"/>
          <p:cNvSpPr/>
          <p:nvPr/>
        </p:nvSpPr>
        <p:spPr>
          <a:xfrm>
            <a:off x="1312193" y="2379794"/>
            <a:ext cx="9567613" cy="8402300"/>
          </a:xfrm>
          <a:prstGeom prst="rect">
            <a:avLst/>
          </a:prstGeom>
        </p:spPr>
        <p:txBody>
          <a:bodyPr wrap="square">
            <a:spAutoFit/>
          </a:bodyPr>
          <a:lstStyle/>
          <a:p>
            <a:pPr algn="ctr"/>
            <a:r>
              <a:rPr lang="es-PE" sz="6000" b="1" dirty="0">
                <a:solidFill>
                  <a:srgbClr val="002060"/>
                </a:solidFill>
                <a:effectLst>
                  <a:outerShdw blurRad="38100" dist="38100" dir="2700000" algn="tl">
                    <a:srgbClr val="000000">
                      <a:alpha val="43137"/>
                    </a:srgbClr>
                  </a:outerShdw>
                </a:effectLst>
                <a:latin typeface="Palatino Linotype" panose="02040502050505030304" pitchFamily="18" charset="0"/>
              </a:rPr>
              <a:t>CASACIÓN </a:t>
            </a:r>
            <a:r>
              <a:rPr lang="es-PE" sz="6000" b="1" dirty="0" err="1">
                <a:solidFill>
                  <a:srgbClr val="002060"/>
                </a:solidFill>
                <a:effectLst>
                  <a:outerShdw blurRad="38100" dist="38100" dir="2700000" algn="tl">
                    <a:srgbClr val="000000">
                      <a:alpha val="43137"/>
                    </a:srgbClr>
                  </a:outerShdw>
                </a:effectLst>
                <a:latin typeface="Palatino Linotype" panose="02040502050505030304" pitchFamily="18" charset="0"/>
              </a:rPr>
              <a:t>N.°</a:t>
            </a:r>
            <a:r>
              <a:rPr lang="es-PE" sz="6000" b="1" dirty="0">
                <a:solidFill>
                  <a:srgbClr val="002060"/>
                </a:solidFill>
                <a:effectLst>
                  <a:outerShdw blurRad="38100" dist="38100" dir="2700000" algn="tl">
                    <a:srgbClr val="000000">
                      <a:alpha val="43137"/>
                    </a:srgbClr>
                  </a:outerShdw>
                </a:effectLst>
                <a:latin typeface="Palatino Linotype" panose="02040502050505030304" pitchFamily="18" charset="0"/>
              </a:rPr>
              <a:t> 802-2019 JUNÍN</a:t>
            </a: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r>
              <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rPr>
              <a:t>  </a:t>
            </a: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PE"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366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pic>
        <p:nvPicPr>
          <p:cNvPr id="8" name="Imagen 7">
            <a:extLst>
              <a:ext uri="{FF2B5EF4-FFF2-40B4-BE49-F238E27FC236}">
                <a16:creationId xmlns:a16="http://schemas.microsoft.com/office/drawing/2014/main" id="{63711ED8-947D-4B00-BAA5-7D877CEAFF4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7322051" y="1240303"/>
            <a:ext cx="4838344" cy="4791709"/>
          </a:xfrm>
          <a:prstGeom prst="rect">
            <a:avLst/>
          </a:prstGeom>
        </p:spPr>
      </p:pic>
      <p:sp>
        <p:nvSpPr>
          <p:cNvPr id="10" name="CuadroTexto 9">
            <a:extLst>
              <a:ext uri="{FF2B5EF4-FFF2-40B4-BE49-F238E27FC236}">
                <a16:creationId xmlns:a16="http://schemas.microsoft.com/office/drawing/2014/main" id="{33BE1518-B6DA-46C7-9E49-ED2C05F0CD67}"/>
              </a:ext>
            </a:extLst>
          </p:cNvPr>
          <p:cNvSpPr txBox="1"/>
          <p:nvPr/>
        </p:nvSpPr>
        <p:spPr>
          <a:xfrm>
            <a:off x="1076739" y="2299174"/>
            <a:ext cx="6606208" cy="2585323"/>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El agraviado en el delito de conducción en estado de ebriedad </a:t>
            </a:r>
          </a:p>
          <a:p>
            <a:pPr algn="just"/>
            <a:endParaRPr lang="es-ES" b="1"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En el delito de conducción en estado de ebriedad, el agraviado es la sociedad, representada por el Estado, que interviene en el proceso en defensa de sus intereses a través de la Procuraduría Pública del Ministerio de Transportes y Comunicaciones, con competencia nacional. </a:t>
            </a:r>
            <a:endParaRPr lang="es-PE" dirty="0">
              <a:solidFill>
                <a:srgbClr val="1E1E1E"/>
              </a:solidFill>
              <a:latin typeface="Bookman Old Style" panose="02050604050505020204" pitchFamily="18" charset="0"/>
            </a:endParaRPr>
          </a:p>
        </p:txBody>
      </p:sp>
    </p:spTree>
    <p:extLst>
      <p:ext uri="{BB962C8B-B14F-4D97-AF65-F5344CB8AC3E}">
        <p14:creationId xmlns:p14="http://schemas.microsoft.com/office/powerpoint/2010/main" val="19023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10" name="CuadroTexto 9">
            <a:extLst>
              <a:ext uri="{FF2B5EF4-FFF2-40B4-BE49-F238E27FC236}">
                <a16:creationId xmlns:a16="http://schemas.microsoft.com/office/drawing/2014/main" id="{BD8B35D0-8A09-4A35-BA88-C3BDC3622C02}"/>
              </a:ext>
            </a:extLst>
          </p:cNvPr>
          <p:cNvSpPr txBox="1"/>
          <p:nvPr/>
        </p:nvSpPr>
        <p:spPr>
          <a:xfrm>
            <a:off x="4869951" y="2413337"/>
            <a:ext cx="6606208" cy="923330"/>
          </a:xfrm>
          <a:prstGeom prst="rect">
            <a:avLst/>
          </a:prstGeom>
          <a:noFill/>
        </p:spPr>
        <p:txBody>
          <a:bodyPr wrap="square">
            <a:spAutoFit/>
          </a:bodyPr>
          <a:lstStyle/>
          <a:p>
            <a:r>
              <a:rPr lang="es-ES" dirty="0">
                <a:solidFill>
                  <a:srgbClr val="1E1E1E"/>
                </a:solidFill>
                <a:latin typeface="Bookman Old Style" panose="02050604050505020204" pitchFamily="18" charset="0"/>
              </a:rPr>
              <a:t>El delito de conducción de vehículo motorizado en estado de ebriedad se encuentra previsto en el Código Penal, de la siguiente manera.</a:t>
            </a:r>
            <a:endParaRPr lang="es-PE" dirty="0">
              <a:solidFill>
                <a:srgbClr val="1E1E1E"/>
              </a:solidFill>
              <a:latin typeface="Bookman Old Style" panose="02050604050505020204" pitchFamily="18" charset="0"/>
            </a:endParaRPr>
          </a:p>
        </p:txBody>
      </p:sp>
      <p:sp>
        <p:nvSpPr>
          <p:cNvPr id="11" name="CuadroTexto 10">
            <a:extLst>
              <a:ext uri="{FF2B5EF4-FFF2-40B4-BE49-F238E27FC236}">
                <a16:creationId xmlns:a16="http://schemas.microsoft.com/office/drawing/2014/main" id="{F71B65C3-00C3-444C-B8A6-D5D1C61C09BC}"/>
              </a:ext>
            </a:extLst>
          </p:cNvPr>
          <p:cNvSpPr txBox="1"/>
          <p:nvPr/>
        </p:nvSpPr>
        <p:spPr>
          <a:xfrm>
            <a:off x="4000278" y="5891008"/>
            <a:ext cx="7356608" cy="646331"/>
          </a:xfrm>
          <a:prstGeom prst="rect">
            <a:avLst/>
          </a:prstGeom>
          <a:noFill/>
        </p:spPr>
        <p:txBody>
          <a:bodyPr wrap="square">
            <a:spAutoFit/>
          </a:bodyPr>
          <a:lstStyle/>
          <a:p>
            <a:r>
              <a:rPr lang="es-ES" b="1" dirty="0">
                <a:solidFill>
                  <a:srgbClr val="1E1E1E"/>
                </a:solidFill>
                <a:latin typeface="Bookman Old Style" panose="02050604050505020204" pitchFamily="18" charset="0"/>
              </a:rPr>
              <a:t>Con la última modificación de la Ley número 29439, publicada el diecinueve de noviembre de dos mil nueve.</a:t>
            </a:r>
            <a:endParaRPr lang="es-PE" b="1" dirty="0">
              <a:solidFill>
                <a:srgbClr val="1E1E1E"/>
              </a:solidFill>
              <a:latin typeface="Bookman Old Style" panose="02050604050505020204" pitchFamily="18" charset="0"/>
            </a:endParaRPr>
          </a:p>
        </p:txBody>
      </p:sp>
      <p:pic>
        <p:nvPicPr>
          <p:cNvPr id="12" name="Imagen 11">
            <a:extLst>
              <a:ext uri="{FF2B5EF4-FFF2-40B4-BE49-F238E27FC236}">
                <a16:creationId xmlns:a16="http://schemas.microsoft.com/office/drawing/2014/main" id="{085E46F5-AB74-4809-8C4F-4F2FD575760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64" b="89824" l="6597" r="89931">
                        <a14:foregroundMark x1="38542" y1="10719" x2="38542" y2="10719"/>
                        <a14:foregroundMark x1="39699" y1="7598" x2="39699" y2="7598"/>
                        <a14:foregroundMark x1="42130" y1="5834" x2="42130" y2="5834"/>
                        <a14:foregroundMark x1="42130" y1="3935" x2="42130" y2="3935"/>
                        <a14:foregroundMark x1="42130" y1="3799" x2="42130" y2="3799"/>
                        <a14:foregroundMark x1="35995" y1="6920" x2="35995" y2="6920"/>
                        <a14:foregroundMark x1="33796" y1="7191" x2="33796" y2="7191"/>
                        <a14:foregroundMark x1="6597" y1="28087" x2="6597" y2="28087"/>
                        <a14:foregroundMark x1="44676" y1="89009" x2="44676" y2="89009"/>
                        <a14:foregroundMark x1="41435" y1="88602" x2="41435" y2="88602"/>
                        <a14:foregroundMark x1="40741" y1="89417" x2="40741" y2="89417"/>
                        <a14:backgroundMark x1="34954" y1="2171" x2="34954" y2="2171"/>
                        <a14:backgroundMark x1="39352" y1="2578" x2="39352" y2="2578"/>
                        <a14:backgroundMark x1="42361" y1="2171" x2="42361" y2="2171"/>
                      </a14:backgroundRemoval>
                    </a14:imgEffect>
                  </a14:imgLayer>
                </a14:imgProps>
              </a:ext>
              <a:ext uri="{28A0092B-C50C-407E-A947-70E740481C1C}">
                <a14:useLocalDpi xmlns:a14="http://schemas.microsoft.com/office/drawing/2010/main" val="0"/>
              </a:ext>
            </a:extLst>
          </a:blip>
          <a:stretch>
            <a:fillRect/>
          </a:stretch>
        </p:blipFill>
        <p:spPr>
          <a:xfrm flipH="1">
            <a:off x="478739" y="1278728"/>
            <a:ext cx="4213619" cy="4301913"/>
          </a:xfrm>
          <a:prstGeom prst="rect">
            <a:avLst/>
          </a:prstGeom>
        </p:spPr>
      </p:pic>
    </p:spTree>
    <p:extLst>
      <p:ext uri="{BB962C8B-B14F-4D97-AF65-F5344CB8AC3E}">
        <p14:creationId xmlns:p14="http://schemas.microsoft.com/office/powerpoint/2010/main" val="227550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F3ECFAAD-537D-44CF-A8C1-29A048472FF6}"/>
              </a:ext>
            </a:extLst>
          </p:cNvPr>
          <p:cNvSpPr txBox="1"/>
          <p:nvPr/>
        </p:nvSpPr>
        <p:spPr>
          <a:xfrm>
            <a:off x="675115" y="1856493"/>
            <a:ext cx="6606208" cy="3139321"/>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Artículo 274. </a:t>
            </a:r>
            <a:r>
              <a:rPr lang="es-ES" dirty="0">
                <a:solidFill>
                  <a:srgbClr val="1E1E1E"/>
                </a:solidFill>
                <a:latin typeface="Bookman Old Style" panose="02050604050505020204" pitchFamily="18" charset="0"/>
              </a:rPr>
              <a:t>Conducción en estado de ebriedad o drogadicción El que encontrándose en estado de ebriedad, con presencia de alcohol en la sangre en proporción mayor de 0.5 gramos-litro, o bajo el efecto de drogas tóxicas, estupefacientes, sustancias psicotrópicas o sintéticas, conduce, opera o maniobra vehículo motorizado, será reprimido con pena privativa de la libertad no menor de seis meses ni mayor de dos años o con prestación de servicios comunitarios de cincuenta y dos a ciento cuatro jornadas e inhabilitación, conforme al artículo 36 inciso 7).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1CA81978-40EB-4078-BEDD-E4B6F88158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7903566" y="2214744"/>
            <a:ext cx="3666190" cy="2907867"/>
          </a:xfrm>
          <a:prstGeom prst="rect">
            <a:avLst/>
          </a:prstGeom>
        </p:spPr>
      </p:pic>
    </p:spTree>
    <p:extLst>
      <p:ext uri="{BB962C8B-B14F-4D97-AF65-F5344CB8AC3E}">
        <p14:creationId xmlns:p14="http://schemas.microsoft.com/office/powerpoint/2010/main" val="347400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19D6839C-DD6F-429A-8083-E8D18AFF77A6}"/>
              </a:ext>
            </a:extLst>
          </p:cNvPr>
          <p:cNvSpPr txBox="1"/>
          <p:nvPr/>
        </p:nvSpPr>
        <p:spPr>
          <a:xfrm>
            <a:off x="5068734" y="1645430"/>
            <a:ext cx="6606208"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Se alegó indebida aplicación de la norma de carácter procesal causal de casación, conforme el artículo 429.2 del CPP, específicamente, los siguientes artículos del CPP:</a:t>
            </a:r>
          </a:p>
          <a:p>
            <a:pPr algn="just"/>
            <a:endParaRPr lang="es-ES" dirty="0">
              <a:solidFill>
                <a:srgbClr val="1E1E1E"/>
              </a:solidFill>
              <a:latin typeface="Bookman Old Style" panose="02050604050505020204" pitchFamily="18" charset="0"/>
            </a:endParaRPr>
          </a:p>
          <a:p>
            <a:pPr algn="just"/>
            <a:r>
              <a:rPr lang="es-ES" b="1" dirty="0">
                <a:solidFill>
                  <a:srgbClr val="1E1E1E"/>
                </a:solidFill>
                <a:latin typeface="Bookman Old Style" panose="02050604050505020204" pitchFamily="18" charset="0"/>
              </a:rPr>
              <a:t>Artículo IV del Título Preliminar </a:t>
            </a:r>
          </a:p>
          <a:p>
            <a:pPr algn="just"/>
            <a:r>
              <a:rPr lang="es-ES" dirty="0">
                <a:solidFill>
                  <a:srgbClr val="1E1E1E"/>
                </a:solidFill>
                <a:latin typeface="Bookman Old Style" panose="02050604050505020204" pitchFamily="18" charset="0"/>
              </a:rPr>
              <a:t>1. El Ministerio Público es titular del ejercicio público de la acción penal en los  delitos y tiene el deber de la carga de la prueba. Asume la conducción de la investigación desde su inicio, decidida y proactivamente en defensa de la sociedad.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B33815A0-F50A-4F18-8A54-F5F7F97A7B1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60131" y="1805016"/>
            <a:ext cx="3050244" cy="3870548"/>
          </a:xfrm>
          <a:prstGeom prst="rect">
            <a:avLst/>
          </a:prstGeom>
        </p:spPr>
      </p:pic>
    </p:spTree>
    <p:extLst>
      <p:ext uri="{BB962C8B-B14F-4D97-AF65-F5344CB8AC3E}">
        <p14:creationId xmlns:p14="http://schemas.microsoft.com/office/powerpoint/2010/main" val="63243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2D47F99-269E-45E2-8F1B-E7966AE09D50}"/>
              </a:ext>
            </a:extLst>
          </p:cNvPr>
          <p:cNvSpPr txBox="1"/>
          <p:nvPr/>
        </p:nvSpPr>
        <p:spPr>
          <a:xfrm>
            <a:off x="745435" y="2230019"/>
            <a:ext cx="6606208"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2. El Ministerio Público está obligado a actuar con objetividad, indagando los hechos constitutivos de delito, los que determinen y acrediten la responsabilidad o inocencia del imputado. Con esta finalidad conduce y controla jurídicamente los actos de investigación que realiza la Policía Nacional.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3FCFABD9-66BD-4685-860B-1D615EA1E41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8192" y="2020592"/>
            <a:ext cx="3875929" cy="3416320"/>
          </a:xfrm>
          <a:prstGeom prst="rect">
            <a:avLst/>
          </a:prstGeom>
        </p:spPr>
      </p:pic>
    </p:spTree>
    <p:extLst>
      <p:ext uri="{BB962C8B-B14F-4D97-AF65-F5344CB8AC3E}">
        <p14:creationId xmlns:p14="http://schemas.microsoft.com/office/powerpoint/2010/main" val="264733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53D706B9-60D7-4150-A38C-C3EDD5C9BE66}"/>
              </a:ext>
            </a:extLst>
          </p:cNvPr>
          <p:cNvSpPr txBox="1"/>
          <p:nvPr/>
        </p:nvSpPr>
        <p:spPr>
          <a:xfrm>
            <a:off x="5123691" y="2022175"/>
            <a:ext cx="6606208" cy="2308324"/>
          </a:xfrm>
          <a:prstGeom prst="rect">
            <a:avLst/>
          </a:prstGeom>
          <a:noFill/>
        </p:spPr>
        <p:txBody>
          <a:bodyPr wrap="square">
            <a:spAutoFit/>
          </a:bodyPr>
          <a:lstStyle>
            <a:defPPr>
              <a:defRPr lang="es-PE"/>
            </a:defPPr>
            <a:lvl1pPr algn="just">
              <a:defRPr>
                <a:solidFill>
                  <a:srgbClr val="1E1E1E"/>
                </a:solidFill>
                <a:latin typeface="Bookman Old Style" panose="02050604050505020204" pitchFamily="18" charset="0"/>
              </a:defRPr>
            </a:lvl1pPr>
          </a:lstStyle>
          <a:p>
            <a:r>
              <a:rPr lang="es-ES" b="1" dirty="0"/>
              <a:t>Artículo 11 </a:t>
            </a:r>
          </a:p>
          <a:p>
            <a:endParaRPr lang="es-ES" dirty="0"/>
          </a:p>
          <a:p>
            <a:r>
              <a:rPr lang="es-ES" dirty="0"/>
              <a:t>1. El ejercicio de la acción civil derivada del hecho punible corresponde al Ministerio Público y, especialmente, al perjudicado por el delito. Si el perjudicado se constituye en actor civil, cesa la legitimación del Ministerio Público para intervenir en el objeto civil del proceso. </a:t>
            </a:r>
            <a:endParaRPr lang="es-PE" dirty="0"/>
          </a:p>
        </p:txBody>
      </p:sp>
      <p:pic>
        <p:nvPicPr>
          <p:cNvPr id="10" name="Imagen 9">
            <a:extLst>
              <a:ext uri="{FF2B5EF4-FFF2-40B4-BE49-F238E27FC236}">
                <a16:creationId xmlns:a16="http://schemas.microsoft.com/office/drawing/2014/main" id="{51E3472D-56B3-48B5-9863-6E922EB68F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a:off x="929844" y="1605801"/>
            <a:ext cx="3343442" cy="3984779"/>
          </a:xfrm>
          <a:prstGeom prst="rect">
            <a:avLst/>
          </a:prstGeom>
        </p:spPr>
      </p:pic>
    </p:spTree>
    <p:extLst>
      <p:ext uri="{BB962C8B-B14F-4D97-AF65-F5344CB8AC3E}">
        <p14:creationId xmlns:p14="http://schemas.microsoft.com/office/powerpoint/2010/main" val="207962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94EE4344-D447-4894-AB86-3C0DE763BE50}"/>
              </a:ext>
            </a:extLst>
          </p:cNvPr>
          <p:cNvSpPr txBox="1"/>
          <p:nvPr/>
        </p:nvSpPr>
        <p:spPr>
          <a:xfrm>
            <a:off x="1191949" y="1801518"/>
            <a:ext cx="6606208" cy="3416320"/>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Artículo 446 </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1. El Fiscal debe solicitar la incoación del proceso inmediato, bajo responsabilidad, cuando se presente alguno de los siguientes supuestos: </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Independientemente de lo señalado en los numerales anteriores, el Fiscal también deberá solicitar la incoación del proceso inmediato para los delitos de omisión de asistencia familiar y los de conducción en estado de ebriedad o drogadicción, sin perjuicio de lo señalado en el numeral 3 del artículo 447 del presente Código. </a:t>
            </a:r>
            <a:endParaRPr lang="es-PE" dirty="0">
              <a:solidFill>
                <a:srgbClr val="1E1E1E"/>
              </a:solidFill>
              <a:latin typeface="Bookman Old Style" panose="02050604050505020204" pitchFamily="18" charset="0"/>
            </a:endParaRPr>
          </a:p>
        </p:txBody>
      </p:sp>
      <p:pic>
        <p:nvPicPr>
          <p:cNvPr id="8" name="Picture 2" descr="Media GIF - Find on GIFER">
            <a:extLst>
              <a:ext uri="{FF2B5EF4-FFF2-40B4-BE49-F238E27FC236}">
                <a16:creationId xmlns:a16="http://schemas.microsoft.com/office/drawing/2014/main" id="{F13A9143-358F-4E31-8827-1414EEC3FDCA}"/>
              </a:ext>
            </a:extLst>
          </p:cNvPr>
          <p:cNvPicPr>
            <a:picLocks noChangeAspect="1" noChangeArrowheads="1" noCrop="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472" y="1731668"/>
            <a:ext cx="3973578" cy="431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586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666</Words>
  <Application>Microsoft Office PowerPoint</Application>
  <PresentationFormat>Panorámica</PresentationFormat>
  <Paragraphs>49</Paragraphs>
  <Slides>10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1</cp:revision>
  <dcterms:created xsi:type="dcterms:W3CDTF">2022-02-11T01:58:06Z</dcterms:created>
  <dcterms:modified xsi:type="dcterms:W3CDTF">2022-02-11T02:08:01Z</dcterms:modified>
</cp:coreProperties>
</file>