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7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3" d="100"/>
          <a:sy n="93" d="100"/>
        </p:scale>
        <p:origin x="-128" y="-2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AAD347D-5ACD-4C99-B74B-A9C85AD731AF}" type="datetimeFigureOut">
              <a:rPr lang="en-US" smtClean="0"/>
              <a:t>4/06/22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827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4/06/22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607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4/06/22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9421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4/06/22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519452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4/06/22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8827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4/06/22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91815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4/06/22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57162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4/06/22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4483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4/06/22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472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4/06/22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140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4/06/22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333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4/06/22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096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4/06/22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651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4/06/22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251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4/06/22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782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4/06/22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435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4/06/22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655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4/06/22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2691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ercysantos@Gmail.com" TargetMode="External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erecho - Ley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985" y="1"/>
            <a:ext cx="12205985" cy="69271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8398265" y="4952133"/>
            <a:ext cx="33903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4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PERCY SANTOS</a:t>
            </a:r>
          </a:p>
          <a:p>
            <a:r>
              <a:rPr lang="es-PE" sz="2400" b="1" dirty="0" smtClean="0">
                <a:solidFill>
                  <a:schemeClr val="accent2">
                    <a:lumMod val="75000"/>
                  </a:schemeClr>
                </a:solidFill>
                <a:hlinkClick r:id="rId3"/>
              </a:rPr>
              <a:t> percysantos@Gmail.com</a:t>
            </a:r>
            <a:endParaRPr lang="es-PE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s-PE" sz="2400" b="1" dirty="0" smtClean="0">
                <a:solidFill>
                  <a:schemeClr val="bg1"/>
                </a:solidFill>
              </a:rPr>
              <a:t>961 796 321</a:t>
            </a:r>
            <a:endParaRPr lang="es-PE" sz="2400" b="1" dirty="0">
              <a:solidFill>
                <a:schemeClr val="bg1"/>
              </a:solidFill>
            </a:endParaRPr>
          </a:p>
        </p:txBody>
      </p:sp>
      <p:sp>
        <p:nvSpPr>
          <p:cNvPr id="6" name="AutoShape 4" descr="Paso a paso: cómo integrar otros servicios de correo electrónico en Gmai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7" name="AutoShape 6" descr="Paso a paso: cómo integrar otros servicios de correo electrónico en Gmail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03783" y="5778535"/>
            <a:ext cx="394482" cy="285402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02696" y="6163288"/>
            <a:ext cx="259154" cy="259154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872197" y="661181"/>
            <a:ext cx="30667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3200" dirty="0" smtClean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EXPONENTE:</a:t>
            </a:r>
            <a:endParaRPr lang="es-PE" sz="3200" dirty="0">
              <a:solidFill>
                <a:srgbClr val="002060"/>
              </a:solidFill>
              <a:latin typeface="Bahnschrift SemiBold SemiConden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529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redondeado 6"/>
          <p:cNvSpPr/>
          <p:nvPr/>
        </p:nvSpPr>
        <p:spPr>
          <a:xfrm>
            <a:off x="3154104" y="193182"/>
            <a:ext cx="2306749" cy="39874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400" b="1" dirty="0" smtClean="0">
                <a:solidFill>
                  <a:schemeClr val="bg1"/>
                </a:solidFill>
                <a:latin typeface="AR CENA" panose="02000000000000000000" pitchFamily="2" charset="0"/>
              </a:rPr>
              <a:t>APELACIÓN</a:t>
            </a:r>
            <a:endParaRPr lang="es-PE" sz="2400" b="1" dirty="0">
              <a:solidFill>
                <a:schemeClr val="bg1"/>
              </a:solidFill>
              <a:latin typeface="AR CENA" panose="02000000000000000000" pitchFamily="2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1206772" y="1085685"/>
            <a:ext cx="763696" cy="523220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E" sz="2800" dirty="0" smtClean="0">
                <a:solidFill>
                  <a:schemeClr val="bg1"/>
                </a:solidFill>
              </a:rPr>
              <a:t>R.A.</a:t>
            </a:r>
            <a:endParaRPr lang="es-PE" sz="2800" dirty="0">
              <a:solidFill>
                <a:schemeClr val="bg1"/>
              </a:solidFill>
            </a:endParaRPr>
          </a:p>
        </p:txBody>
      </p:sp>
      <p:cxnSp>
        <p:nvCxnSpPr>
          <p:cNvPr id="12" name="Conector recto 11"/>
          <p:cNvCxnSpPr/>
          <p:nvPr/>
        </p:nvCxnSpPr>
        <p:spPr>
          <a:xfrm flipH="1">
            <a:off x="3349855" y="2516195"/>
            <a:ext cx="1" cy="31100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CuadroTexto 13"/>
          <p:cNvSpPr txBox="1"/>
          <p:nvPr/>
        </p:nvSpPr>
        <p:spPr>
          <a:xfrm>
            <a:off x="2195700" y="1958360"/>
            <a:ext cx="2294012" cy="461665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E" sz="2400" b="1" dirty="0" smtClean="0">
                <a:solidFill>
                  <a:schemeClr val="bg1"/>
                </a:solidFill>
              </a:rPr>
              <a:t>SUSTENTAR</a:t>
            </a:r>
            <a:endParaRPr lang="es-PE" sz="2400" b="1" dirty="0">
              <a:solidFill>
                <a:schemeClr val="bg1"/>
              </a:solidFill>
            </a:endParaRPr>
          </a:p>
        </p:txBody>
      </p:sp>
      <p:cxnSp>
        <p:nvCxnSpPr>
          <p:cNvPr id="22" name="Conector recto 21"/>
          <p:cNvCxnSpPr>
            <a:stCxn id="13" idx="3"/>
          </p:cNvCxnSpPr>
          <p:nvPr/>
        </p:nvCxnSpPr>
        <p:spPr>
          <a:xfrm>
            <a:off x="4010548" y="3068768"/>
            <a:ext cx="62534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Rectángulo redondeado 31"/>
          <p:cNvSpPr/>
          <p:nvPr/>
        </p:nvSpPr>
        <p:spPr>
          <a:xfrm>
            <a:off x="5092248" y="2293233"/>
            <a:ext cx="993593" cy="38323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 smtClean="0">
                <a:solidFill>
                  <a:schemeClr val="bg1"/>
                </a:solidFill>
              </a:rPr>
              <a:t>HECHO</a:t>
            </a:r>
            <a:endParaRPr lang="es-PE" dirty="0">
              <a:solidFill>
                <a:schemeClr val="bg1"/>
              </a:solidFill>
            </a:endParaRPr>
          </a:p>
        </p:txBody>
      </p:sp>
      <p:cxnSp>
        <p:nvCxnSpPr>
          <p:cNvPr id="3" name="Conector recto de flecha 2"/>
          <p:cNvCxnSpPr>
            <a:stCxn id="10" idx="3"/>
          </p:cNvCxnSpPr>
          <p:nvPr/>
        </p:nvCxnSpPr>
        <p:spPr>
          <a:xfrm flipV="1">
            <a:off x="1970468" y="1339403"/>
            <a:ext cx="321971" cy="78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CuadroTexto 3"/>
          <p:cNvSpPr txBox="1"/>
          <p:nvPr/>
        </p:nvSpPr>
        <p:spPr>
          <a:xfrm>
            <a:off x="2297659" y="1151985"/>
            <a:ext cx="1712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 smtClean="0">
                <a:solidFill>
                  <a:schemeClr val="bg1"/>
                </a:solidFill>
              </a:rPr>
              <a:t>PROCEDE</a:t>
            </a:r>
            <a:endParaRPr lang="es-PE" dirty="0">
              <a:solidFill>
                <a:schemeClr val="bg1"/>
              </a:solidFill>
            </a:endParaRPr>
          </a:p>
        </p:txBody>
      </p:sp>
      <p:cxnSp>
        <p:nvCxnSpPr>
          <p:cNvPr id="20" name="Conector recto de flecha 19"/>
          <p:cNvCxnSpPr/>
          <p:nvPr/>
        </p:nvCxnSpPr>
        <p:spPr>
          <a:xfrm flipV="1">
            <a:off x="3475150" y="1324705"/>
            <a:ext cx="321971" cy="78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Elipse 4"/>
          <p:cNvSpPr/>
          <p:nvPr/>
        </p:nvSpPr>
        <p:spPr>
          <a:xfrm>
            <a:off x="3979067" y="1104137"/>
            <a:ext cx="656822" cy="45692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 smtClean="0">
                <a:solidFill>
                  <a:schemeClr val="bg1"/>
                </a:solidFill>
              </a:rPr>
              <a:t>S</a:t>
            </a:r>
            <a:endParaRPr lang="es-PE" dirty="0">
              <a:solidFill>
                <a:schemeClr val="bg1"/>
              </a:solidFill>
            </a:endParaRPr>
          </a:p>
        </p:txBody>
      </p:sp>
      <p:sp>
        <p:nvSpPr>
          <p:cNvPr id="23" name="Elipse 22"/>
          <p:cNvSpPr/>
          <p:nvPr/>
        </p:nvSpPr>
        <p:spPr>
          <a:xfrm>
            <a:off x="5188040" y="1118626"/>
            <a:ext cx="656822" cy="45692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768550" y="1234377"/>
            <a:ext cx="206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 smtClean="0">
                <a:solidFill>
                  <a:schemeClr val="bg1"/>
                </a:solidFill>
              </a:rPr>
              <a:t>Y</a:t>
            </a:r>
            <a:endParaRPr lang="es-PE" dirty="0">
              <a:solidFill>
                <a:schemeClr val="bg1"/>
              </a:solidFill>
            </a:endParaRPr>
          </a:p>
        </p:txBody>
      </p:sp>
      <p:cxnSp>
        <p:nvCxnSpPr>
          <p:cNvPr id="11" name="Conector angular 10"/>
          <p:cNvCxnSpPr>
            <a:stCxn id="10" idx="2"/>
          </p:cNvCxnSpPr>
          <p:nvPr/>
        </p:nvCxnSpPr>
        <p:spPr>
          <a:xfrm rot="16200000" flipH="1">
            <a:off x="1640618" y="1556906"/>
            <a:ext cx="438836" cy="542833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CuadroTexto 12"/>
          <p:cNvSpPr txBox="1"/>
          <p:nvPr/>
        </p:nvSpPr>
        <p:spPr>
          <a:xfrm>
            <a:off x="2818495" y="2868713"/>
            <a:ext cx="11920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000" dirty="0" smtClean="0">
                <a:solidFill>
                  <a:schemeClr val="bg1"/>
                </a:solidFill>
              </a:rPr>
              <a:t>ERRORES</a:t>
            </a:r>
            <a:endParaRPr lang="es-PE" sz="2000" dirty="0">
              <a:solidFill>
                <a:schemeClr val="bg1"/>
              </a:solidFill>
            </a:endParaRPr>
          </a:p>
        </p:txBody>
      </p:sp>
      <p:sp>
        <p:nvSpPr>
          <p:cNvPr id="15" name="Abrir llave 14"/>
          <p:cNvSpPr/>
          <p:nvPr/>
        </p:nvSpPr>
        <p:spPr>
          <a:xfrm>
            <a:off x="4706071" y="2520324"/>
            <a:ext cx="331020" cy="1007315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36" name="Rectángulo redondeado 35"/>
          <p:cNvSpPr/>
          <p:nvPr/>
        </p:nvSpPr>
        <p:spPr>
          <a:xfrm>
            <a:off x="5092247" y="3235995"/>
            <a:ext cx="1301059" cy="38323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 smtClean="0">
                <a:solidFill>
                  <a:schemeClr val="bg1"/>
                </a:solidFill>
              </a:rPr>
              <a:t>DERECHO</a:t>
            </a:r>
            <a:endParaRPr lang="es-PE" dirty="0">
              <a:solidFill>
                <a:schemeClr val="bg1"/>
              </a:solidFill>
            </a:endParaRPr>
          </a:p>
        </p:txBody>
      </p:sp>
      <p:cxnSp>
        <p:nvCxnSpPr>
          <p:cNvPr id="19" name="Conector recto de flecha 18"/>
          <p:cNvCxnSpPr/>
          <p:nvPr/>
        </p:nvCxnSpPr>
        <p:spPr>
          <a:xfrm>
            <a:off x="6111025" y="2516195"/>
            <a:ext cx="2822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CuadroTexto 24"/>
          <p:cNvSpPr txBox="1"/>
          <p:nvPr/>
        </p:nvSpPr>
        <p:spPr>
          <a:xfrm>
            <a:off x="6440613" y="2110444"/>
            <a:ext cx="27752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 smtClean="0">
                <a:solidFill>
                  <a:schemeClr val="bg1"/>
                </a:solidFill>
              </a:rPr>
              <a:t> Mala valoración de los medios probatorios.</a:t>
            </a:r>
            <a:endParaRPr lang="es-PE" dirty="0">
              <a:solidFill>
                <a:schemeClr val="bg1"/>
              </a:solidFill>
            </a:endParaRPr>
          </a:p>
        </p:txBody>
      </p:sp>
      <p:sp>
        <p:nvSpPr>
          <p:cNvPr id="27" name="Abrir llave 26"/>
          <p:cNvSpPr/>
          <p:nvPr/>
        </p:nvSpPr>
        <p:spPr>
          <a:xfrm rot="5400000">
            <a:off x="5484661" y="1073805"/>
            <a:ext cx="516228" cy="6091707"/>
          </a:xfrm>
          <a:prstGeom prst="leftBrac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38" name="CuadroTexto 37"/>
          <p:cNvSpPr txBox="1"/>
          <p:nvPr/>
        </p:nvSpPr>
        <p:spPr>
          <a:xfrm>
            <a:off x="1945970" y="4457769"/>
            <a:ext cx="1491427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E" dirty="0" smtClean="0">
                <a:solidFill>
                  <a:schemeClr val="bg1"/>
                </a:solidFill>
              </a:rPr>
              <a:t>Material </a:t>
            </a:r>
            <a:endParaRPr lang="es-PE" dirty="0">
              <a:solidFill>
                <a:schemeClr val="bg1"/>
              </a:solidFill>
            </a:endParaRPr>
          </a:p>
        </p:txBody>
      </p:sp>
      <p:sp>
        <p:nvSpPr>
          <p:cNvPr id="40" name="Rectángulo 39"/>
          <p:cNvSpPr/>
          <p:nvPr/>
        </p:nvSpPr>
        <p:spPr>
          <a:xfrm>
            <a:off x="8310249" y="4366528"/>
            <a:ext cx="946285" cy="369332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r>
              <a:rPr lang="es-PE" dirty="0" smtClean="0">
                <a:solidFill>
                  <a:schemeClr val="bg1"/>
                </a:solidFill>
              </a:rPr>
              <a:t>Procesal</a:t>
            </a:r>
            <a:endParaRPr lang="es-PE" dirty="0"/>
          </a:p>
        </p:txBody>
      </p:sp>
      <p:sp>
        <p:nvSpPr>
          <p:cNvPr id="41" name="Abrir corchete 40"/>
          <p:cNvSpPr/>
          <p:nvPr/>
        </p:nvSpPr>
        <p:spPr>
          <a:xfrm>
            <a:off x="1970468" y="5035639"/>
            <a:ext cx="225232" cy="1481071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42" name="CuadroTexto 41"/>
          <p:cNvSpPr txBox="1"/>
          <p:nvPr/>
        </p:nvSpPr>
        <p:spPr>
          <a:xfrm>
            <a:off x="2252781" y="4864940"/>
            <a:ext cx="23234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000" b="1" dirty="0" smtClean="0"/>
              <a:t>Aplicación</a:t>
            </a:r>
            <a:r>
              <a:rPr lang="es-PE" sz="2000" dirty="0" smtClean="0"/>
              <a:t> </a:t>
            </a:r>
            <a:r>
              <a:rPr lang="es-PE" sz="2000" b="1" dirty="0" smtClean="0"/>
              <a:t>indebida</a:t>
            </a:r>
            <a:endParaRPr lang="es-PE" sz="2000" b="1" dirty="0"/>
          </a:p>
        </p:txBody>
      </p:sp>
      <p:sp>
        <p:nvSpPr>
          <p:cNvPr id="43" name="CuadroTexto 42"/>
          <p:cNvSpPr txBox="1"/>
          <p:nvPr/>
        </p:nvSpPr>
        <p:spPr>
          <a:xfrm>
            <a:off x="2232242" y="5353011"/>
            <a:ext cx="259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000" b="1" dirty="0" smtClean="0"/>
              <a:t>Interpretación errónea</a:t>
            </a:r>
            <a:endParaRPr lang="es-PE" sz="2000" b="1" dirty="0"/>
          </a:p>
        </p:txBody>
      </p:sp>
      <p:sp>
        <p:nvSpPr>
          <p:cNvPr id="44" name="CuadroTexto 43"/>
          <p:cNvSpPr txBox="1"/>
          <p:nvPr/>
        </p:nvSpPr>
        <p:spPr>
          <a:xfrm>
            <a:off x="2207359" y="6013704"/>
            <a:ext cx="33613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000" b="1" dirty="0" smtClean="0"/>
              <a:t>Inaplicación </a:t>
            </a:r>
            <a:endParaRPr lang="es-PE" sz="2000" b="1" dirty="0"/>
          </a:p>
        </p:txBody>
      </p:sp>
      <p:sp>
        <p:nvSpPr>
          <p:cNvPr id="45" name="Abrir corchete 44"/>
          <p:cNvSpPr/>
          <p:nvPr/>
        </p:nvSpPr>
        <p:spPr>
          <a:xfrm>
            <a:off x="7738080" y="4952479"/>
            <a:ext cx="180304" cy="1201174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47" name="CuadroTexto 46"/>
          <p:cNvSpPr txBox="1"/>
          <p:nvPr/>
        </p:nvSpPr>
        <p:spPr>
          <a:xfrm>
            <a:off x="8177429" y="4849153"/>
            <a:ext cx="2653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 smtClean="0"/>
              <a:t>Contravención de formas esenciales.</a:t>
            </a:r>
            <a:endParaRPr lang="es-PE" dirty="0"/>
          </a:p>
        </p:txBody>
      </p:sp>
      <p:sp>
        <p:nvSpPr>
          <p:cNvPr id="48" name="CuadroTexto 47"/>
          <p:cNvSpPr txBox="1"/>
          <p:nvPr/>
        </p:nvSpPr>
        <p:spPr>
          <a:xfrm>
            <a:off x="8039478" y="5853571"/>
            <a:ext cx="304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 smtClean="0"/>
              <a:t>Afectación al debido proceso.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94227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/>
          <p:cNvSpPr/>
          <p:nvPr/>
        </p:nvSpPr>
        <p:spPr>
          <a:xfrm>
            <a:off x="3054977" y="783853"/>
            <a:ext cx="959475" cy="41355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PE" dirty="0" smtClean="0">
              <a:solidFill>
                <a:schemeClr val="bg1"/>
              </a:solidFill>
            </a:endParaRPr>
          </a:p>
          <a:p>
            <a:pPr algn="ctr"/>
            <a:r>
              <a:rPr lang="es-PE" dirty="0" smtClean="0">
                <a:solidFill>
                  <a:schemeClr val="bg1"/>
                </a:solidFill>
              </a:rPr>
              <a:t>S</a:t>
            </a:r>
            <a:endParaRPr lang="es-PE" dirty="0">
              <a:solidFill>
                <a:schemeClr val="bg1"/>
              </a:solidFill>
            </a:endParaRPr>
          </a:p>
          <a:p>
            <a:pPr algn="ctr"/>
            <a:endParaRPr lang="es-PE" dirty="0" smtClean="0">
              <a:solidFill>
                <a:schemeClr val="bg1"/>
              </a:solidFill>
            </a:endParaRPr>
          </a:p>
        </p:txBody>
      </p:sp>
      <p:sp>
        <p:nvSpPr>
          <p:cNvPr id="7" name="Abrir llave 6"/>
          <p:cNvSpPr/>
          <p:nvPr/>
        </p:nvSpPr>
        <p:spPr>
          <a:xfrm>
            <a:off x="2296848" y="765813"/>
            <a:ext cx="523625" cy="1809293"/>
          </a:xfrm>
          <a:prstGeom prst="leftBrace">
            <a:avLst>
              <a:gd name="adj1" fmla="val 11666"/>
              <a:gd name="adj2" fmla="val 50000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6" name="Flecha derecha 35"/>
          <p:cNvSpPr/>
          <p:nvPr/>
        </p:nvSpPr>
        <p:spPr>
          <a:xfrm>
            <a:off x="4310720" y="944991"/>
            <a:ext cx="544972" cy="132171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bg1"/>
              </a:solidFill>
            </a:endParaRPr>
          </a:p>
        </p:txBody>
      </p:sp>
      <p:sp>
        <p:nvSpPr>
          <p:cNvPr id="26" name="CuadroTexto 25"/>
          <p:cNvSpPr txBox="1"/>
          <p:nvPr/>
        </p:nvSpPr>
        <p:spPr>
          <a:xfrm>
            <a:off x="1206772" y="1085685"/>
            <a:ext cx="855572" cy="584775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E" sz="3200" dirty="0" smtClean="0">
                <a:solidFill>
                  <a:schemeClr val="bg1"/>
                </a:solidFill>
              </a:rPr>
              <a:t>R.A.</a:t>
            </a:r>
            <a:endParaRPr lang="es-PE" sz="3200" dirty="0">
              <a:solidFill>
                <a:schemeClr val="bg1"/>
              </a:solidFill>
            </a:endParaRPr>
          </a:p>
        </p:txBody>
      </p:sp>
      <p:sp>
        <p:nvSpPr>
          <p:cNvPr id="27" name="Rectángulo redondeado 26"/>
          <p:cNvSpPr/>
          <p:nvPr/>
        </p:nvSpPr>
        <p:spPr>
          <a:xfrm>
            <a:off x="3012584" y="2068035"/>
            <a:ext cx="1137336" cy="58007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400" dirty="0" smtClean="0">
                <a:solidFill>
                  <a:schemeClr val="bg1"/>
                </a:solidFill>
              </a:rPr>
              <a:t>Autos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5068849" y="621826"/>
            <a:ext cx="2242353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s-PE" dirty="0" smtClean="0">
                <a:solidFill>
                  <a:schemeClr val="bg1"/>
                </a:solidFill>
              </a:rPr>
              <a:t>Se concede con afecto suspensivo.</a:t>
            </a:r>
            <a:endParaRPr lang="es-PE" dirty="0">
              <a:solidFill>
                <a:schemeClr val="bg1"/>
              </a:solidFill>
            </a:endParaRPr>
          </a:p>
        </p:txBody>
      </p:sp>
      <p:cxnSp>
        <p:nvCxnSpPr>
          <p:cNvPr id="16" name="Conector recto 15"/>
          <p:cNvCxnSpPr/>
          <p:nvPr/>
        </p:nvCxnSpPr>
        <p:spPr>
          <a:xfrm>
            <a:off x="3600034" y="2828413"/>
            <a:ext cx="0" cy="9322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ector recto de flecha 28"/>
          <p:cNvCxnSpPr/>
          <p:nvPr/>
        </p:nvCxnSpPr>
        <p:spPr>
          <a:xfrm>
            <a:off x="3876541" y="3013656"/>
            <a:ext cx="888642" cy="128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Conector recto de flecha 33"/>
          <p:cNvCxnSpPr/>
          <p:nvPr/>
        </p:nvCxnSpPr>
        <p:spPr>
          <a:xfrm>
            <a:off x="3876541" y="3642574"/>
            <a:ext cx="888642" cy="128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CuadroTexto 29"/>
          <p:cNvSpPr txBox="1"/>
          <p:nvPr/>
        </p:nvSpPr>
        <p:spPr>
          <a:xfrm>
            <a:off x="5068849" y="2782823"/>
            <a:ext cx="2813021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s-PE" sz="2400" dirty="0" smtClean="0">
                <a:solidFill>
                  <a:schemeClr val="bg1"/>
                </a:solidFill>
              </a:rPr>
              <a:t>Ponen </a:t>
            </a:r>
            <a:r>
              <a:rPr lang="es-PE" sz="2400" dirty="0" smtClean="0">
                <a:solidFill>
                  <a:schemeClr val="bg1"/>
                </a:solidFill>
              </a:rPr>
              <a:t>fin al proceso</a:t>
            </a:r>
            <a:endParaRPr lang="es-PE" sz="2400" dirty="0">
              <a:solidFill>
                <a:schemeClr val="bg1"/>
              </a:solidFill>
            </a:endParaRPr>
          </a:p>
        </p:txBody>
      </p:sp>
      <p:cxnSp>
        <p:nvCxnSpPr>
          <p:cNvPr id="46" name="Conector recto 45"/>
          <p:cNvCxnSpPr/>
          <p:nvPr/>
        </p:nvCxnSpPr>
        <p:spPr>
          <a:xfrm>
            <a:off x="8036417" y="3013655"/>
            <a:ext cx="47651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 flipV="1">
            <a:off x="8512935" y="944991"/>
            <a:ext cx="0" cy="20686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Conector recto de flecha 49"/>
          <p:cNvCxnSpPr/>
          <p:nvPr/>
        </p:nvCxnSpPr>
        <p:spPr>
          <a:xfrm flipH="1">
            <a:off x="7534141" y="944991"/>
            <a:ext cx="97879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CuadroTexto 50"/>
          <p:cNvSpPr txBox="1"/>
          <p:nvPr/>
        </p:nvSpPr>
        <p:spPr>
          <a:xfrm>
            <a:off x="5068849" y="3642574"/>
            <a:ext cx="2813021" cy="8309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s-PE" sz="2400" dirty="0" smtClean="0">
                <a:solidFill>
                  <a:schemeClr val="bg1"/>
                </a:solidFill>
              </a:rPr>
              <a:t>No </a:t>
            </a:r>
            <a:r>
              <a:rPr lang="es-PE" sz="2400" dirty="0" smtClean="0">
                <a:solidFill>
                  <a:schemeClr val="bg1"/>
                </a:solidFill>
              </a:rPr>
              <a:t>ponen </a:t>
            </a:r>
            <a:r>
              <a:rPr lang="es-PE" sz="2400" dirty="0" smtClean="0">
                <a:solidFill>
                  <a:schemeClr val="bg1"/>
                </a:solidFill>
              </a:rPr>
              <a:t>fin al proceso</a:t>
            </a:r>
            <a:endParaRPr lang="es-PE" sz="2400" dirty="0">
              <a:solidFill>
                <a:schemeClr val="bg1"/>
              </a:solidFill>
            </a:endParaRPr>
          </a:p>
        </p:txBody>
      </p:sp>
      <p:sp>
        <p:nvSpPr>
          <p:cNvPr id="52" name="CuadroTexto 51"/>
          <p:cNvSpPr txBox="1"/>
          <p:nvPr/>
        </p:nvSpPr>
        <p:spPr>
          <a:xfrm>
            <a:off x="5291788" y="5067595"/>
            <a:ext cx="2891140" cy="132343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s-PE" sz="2000" dirty="0" smtClean="0">
                <a:solidFill>
                  <a:schemeClr val="bg1"/>
                </a:solidFill>
              </a:rPr>
              <a:t>Se concede sin afecto suspensivo (y a su vez, CON o SIN LA CALIDAD DE DIFERIDA).</a:t>
            </a:r>
            <a:endParaRPr lang="es-PE" sz="2000" dirty="0">
              <a:solidFill>
                <a:schemeClr val="bg1"/>
              </a:solidFill>
            </a:endParaRPr>
          </a:p>
        </p:txBody>
      </p:sp>
      <p:cxnSp>
        <p:nvCxnSpPr>
          <p:cNvPr id="53" name="Conector recto de flecha 52"/>
          <p:cNvCxnSpPr/>
          <p:nvPr/>
        </p:nvCxnSpPr>
        <p:spPr>
          <a:xfrm flipH="1">
            <a:off x="6399369" y="4503141"/>
            <a:ext cx="1" cy="3685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1995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647694" y="556158"/>
            <a:ext cx="71374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 </a:t>
            </a:r>
            <a:endParaRPr lang="es-PE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  <p:cxnSp>
        <p:nvCxnSpPr>
          <p:cNvPr id="13" name="Conector recto de flecha 12"/>
          <p:cNvCxnSpPr/>
          <p:nvPr/>
        </p:nvCxnSpPr>
        <p:spPr>
          <a:xfrm flipH="1">
            <a:off x="1634558" y="1856089"/>
            <a:ext cx="13356" cy="70404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CuadroTexto 13"/>
          <p:cNvSpPr txBox="1"/>
          <p:nvPr/>
        </p:nvSpPr>
        <p:spPr>
          <a:xfrm>
            <a:off x="702734" y="2786961"/>
            <a:ext cx="2044044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E" sz="24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Se sustenta</a:t>
            </a:r>
            <a:endParaRPr lang="es-PE" sz="2400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3979277" y="3444860"/>
            <a:ext cx="42460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s-PE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Infracción </a:t>
            </a:r>
            <a:r>
              <a:rPr lang="es-PE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normativa</a:t>
            </a:r>
          </a:p>
        </p:txBody>
      </p:sp>
      <p:sp>
        <p:nvSpPr>
          <p:cNvPr id="12" name="Rectángulo redondeado 11"/>
          <p:cNvSpPr/>
          <p:nvPr/>
        </p:nvSpPr>
        <p:spPr>
          <a:xfrm>
            <a:off x="4413948" y="129860"/>
            <a:ext cx="2306749" cy="39874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400" b="1" dirty="0" smtClean="0">
                <a:solidFill>
                  <a:schemeClr val="bg1"/>
                </a:solidFill>
                <a:latin typeface="AR CENA" panose="02000000000000000000" pitchFamily="2" charset="0"/>
              </a:rPr>
              <a:t>CASACIÓN</a:t>
            </a:r>
            <a:endParaRPr lang="es-PE" sz="2400" b="1" dirty="0">
              <a:solidFill>
                <a:schemeClr val="bg1"/>
              </a:solidFill>
              <a:latin typeface="AR CENA" panose="02000000000000000000" pitchFamily="2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1206772" y="1085685"/>
            <a:ext cx="855572" cy="584775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E" sz="3200" dirty="0" smtClean="0">
                <a:solidFill>
                  <a:schemeClr val="bg1"/>
                </a:solidFill>
              </a:rPr>
              <a:t>R.C.</a:t>
            </a:r>
            <a:endParaRPr lang="es-PE" sz="3200" dirty="0">
              <a:solidFill>
                <a:schemeClr val="bg1"/>
              </a:solidFill>
            </a:endParaRPr>
          </a:p>
        </p:txBody>
      </p:sp>
      <p:sp>
        <p:nvSpPr>
          <p:cNvPr id="17" name="Elipse 16"/>
          <p:cNvSpPr/>
          <p:nvPr/>
        </p:nvSpPr>
        <p:spPr>
          <a:xfrm>
            <a:off x="2746778" y="1116180"/>
            <a:ext cx="656822" cy="45692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 smtClean="0">
                <a:solidFill>
                  <a:schemeClr val="bg1"/>
                </a:solidFill>
              </a:rPr>
              <a:t>S</a:t>
            </a:r>
            <a:endParaRPr lang="es-PE" dirty="0">
              <a:solidFill>
                <a:schemeClr val="bg1"/>
              </a:solidFill>
            </a:endParaRPr>
          </a:p>
        </p:txBody>
      </p:sp>
      <p:sp>
        <p:nvSpPr>
          <p:cNvPr id="18" name="Elipse 17"/>
          <p:cNvSpPr/>
          <p:nvPr/>
        </p:nvSpPr>
        <p:spPr>
          <a:xfrm>
            <a:off x="3979067" y="1128557"/>
            <a:ext cx="656822" cy="45692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2" name="Rectángulo 1"/>
          <p:cNvSpPr/>
          <p:nvPr/>
        </p:nvSpPr>
        <p:spPr>
          <a:xfrm>
            <a:off x="3535681" y="1301128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dirty="0">
                <a:solidFill>
                  <a:schemeClr val="bg1"/>
                </a:solidFill>
              </a:rPr>
              <a:t>Y</a:t>
            </a:r>
          </a:p>
        </p:txBody>
      </p:sp>
      <p:cxnSp>
        <p:nvCxnSpPr>
          <p:cNvPr id="10" name="Conector recto de flecha 9"/>
          <p:cNvCxnSpPr/>
          <p:nvPr/>
        </p:nvCxnSpPr>
        <p:spPr>
          <a:xfrm flipV="1">
            <a:off x="2099733" y="1344640"/>
            <a:ext cx="398768" cy="123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CuadroTexto 19"/>
          <p:cNvSpPr txBox="1"/>
          <p:nvPr/>
        </p:nvSpPr>
        <p:spPr>
          <a:xfrm>
            <a:off x="5685848" y="1027662"/>
            <a:ext cx="2099257" cy="646331"/>
          </a:xfrm>
          <a:prstGeom prst="rect">
            <a:avLst/>
          </a:prstGeom>
          <a:noFill/>
          <a:ln>
            <a:solidFill>
              <a:schemeClr val="bg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PE" dirty="0" smtClean="0">
                <a:solidFill>
                  <a:schemeClr val="bg1"/>
                </a:solidFill>
              </a:rPr>
              <a:t>Que pongan fin al proceso</a:t>
            </a:r>
            <a:endParaRPr lang="es-PE" dirty="0">
              <a:solidFill>
                <a:schemeClr val="bg1"/>
              </a:solidFill>
            </a:endParaRPr>
          </a:p>
        </p:txBody>
      </p:sp>
      <p:sp>
        <p:nvSpPr>
          <p:cNvPr id="21" name="Flecha abajo 20"/>
          <p:cNvSpPr/>
          <p:nvPr/>
        </p:nvSpPr>
        <p:spPr>
          <a:xfrm rot="16200000">
            <a:off x="5033860" y="1122908"/>
            <a:ext cx="178967" cy="565574"/>
          </a:xfrm>
          <a:prstGeom prst="downArrow">
            <a:avLst>
              <a:gd name="adj1" fmla="val 50000"/>
              <a:gd name="adj2" fmla="val 37305"/>
            </a:avLst>
          </a:prstGeom>
          <a:solidFill>
            <a:schemeClr val="bg2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cxnSp>
        <p:nvCxnSpPr>
          <p:cNvPr id="23" name="Conector recto de flecha 22"/>
          <p:cNvCxnSpPr/>
          <p:nvPr/>
        </p:nvCxnSpPr>
        <p:spPr>
          <a:xfrm flipV="1">
            <a:off x="2875805" y="3005416"/>
            <a:ext cx="398768" cy="123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CuadroTexto 23"/>
          <p:cNvSpPr txBox="1"/>
          <p:nvPr/>
        </p:nvSpPr>
        <p:spPr>
          <a:xfrm>
            <a:off x="3450217" y="2716140"/>
            <a:ext cx="1057699" cy="461665"/>
          </a:xfrm>
          <a:prstGeom prst="rect">
            <a:avLst/>
          </a:prstGeom>
          <a:noFill/>
          <a:ln>
            <a:solidFill>
              <a:schemeClr val="bg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E" sz="2400" dirty="0" smtClean="0">
                <a:solidFill>
                  <a:schemeClr val="bg1"/>
                </a:solidFill>
              </a:rPr>
              <a:t>Errores</a:t>
            </a:r>
            <a:endParaRPr lang="es-PE" sz="2400" dirty="0">
              <a:solidFill>
                <a:schemeClr val="bg1"/>
              </a:solidFill>
            </a:endParaRPr>
          </a:p>
        </p:txBody>
      </p:sp>
      <p:sp>
        <p:nvSpPr>
          <p:cNvPr id="25" name="Rectángulo 24"/>
          <p:cNvSpPr/>
          <p:nvPr/>
        </p:nvSpPr>
        <p:spPr>
          <a:xfrm>
            <a:off x="3979066" y="4172795"/>
            <a:ext cx="36395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s-PE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Apartamiento inmotivado del precedente judicial </a:t>
            </a:r>
            <a:endParaRPr lang="es-PE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Abrir corchete 25"/>
          <p:cNvSpPr/>
          <p:nvPr/>
        </p:nvSpPr>
        <p:spPr>
          <a:xfrm>
            <a:off x="3737945" y="3444860"/>
            <a:ext cx="155652" cy="1461991"/>
          </a:xfrm>
          <a:prstGeom prst="leftBracket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27" name="Flecha abajo 26"/>
          <p:cNvSpPr/>
          <p:nvPr/>
        </p:nvSpPr>
        <p:spPr>
          <a:xfrm rot="16200000">
            <a:off x="7811945" y="3354829"/>
            <a:ext cx="178967" cy="565574"/>
          </a:xfrm>
          <a:prstGeom prst="downArrow">
            <a:avLst>
              <a:gd name="adj1" fmla="val 50000"/>
              <a:gd name="adj2" fmla="val 37305"/>
            </a:avLst>
          </a:prstGeom>
          <a:solidFill>
            <a:schemeClr val="bg2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28" name="CuadroTexto 27"/>
          <p:cNvSpPr txBox="1"/>
          <p:nvPr/>
        </p:nvSpPr>
        <p:spPr>
          <a:xfrm>
            <a:off x="8310998" y="3352526"/>
            <a:ext cx="2343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 smtClean="0"/>
              <a:t>Errores in judicando.</a:t>
            </a:r>
          </a:p>
          <a:p>
            <a:r>
              <a:rPr lang="es-PE" dirty="0" smtClean="0"/>
              <a:t>Errores in procedendo.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666336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456019" y="527508"/>
            <a:ext cx="71769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REQUISITOS</a:t>
            </a:r>
            <a:endParaRPr lang="es-PE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1592821" y="1764856"/>
            <a:ext cx="2064780" cy="40011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E" sz="2000" dirty="0">
                <a:solidFill>
                  <a:schemeClr val="bg1"/>
                </a:solidFill>
              </a:rPr>
              <a:t>De Admisibilidad</a:t>
            </a:r>
          </a:p>
        </p:txBody>
      </p:sp>
      <p:sp>
        <p:nvSpPr>
          <p:cNvPr id="9" name="Abrir llave 8"/>
          <p:cNvSpPr/>
          <p:nvPr/>
        </p:nvSpPr>
        <p:spPr>
          <a:xfrm rot="5400000">
            <a:off x="5938287" y="-2223555"/>
            <a:ext cx="387213" cy="7351746"/>
          </a:xfrm>
          <a:prstGeom prst="leftBrac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0" name="CuadroTexto 9"/>
          <p:cNvSpPr txBox="1"/>
          <p:nvPr/>
        </p:nvSpPr>
        <p:spPr>
          <a:xfrm>
            <a:off x="1459753" y="2786761"/>
            <a:ext cx="2746033" cy="298543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s-PE" sz="2400" dirty="0" smtClean="0">
                <a:solidFill>
                  <a:schemeClr val="bg1"/>
                </a:solidFill>
              </a:rPr>
              <a:t>Plazo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s-PE" sz="2400" dirty="0" smtClean="0">
                <a:solidFill>
                  <a:schemeClr val="bg1"/>
                </a:solidFill>
              </a:rPr>
              <a:t>Tasa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s-PE" sz="2400" dirty="0" smtClean="0">
                <a:solidFill>
                  <a:schemeClr val="bg1"/>
                </a:solidFill>
              </a:rPr>
              <a:t>Presentarlo ante la misma Sala Superior, o ante la Corte Suprema.</a:t>
            </a:r>
          </a:p>
          <a:p>
            <a:endParaRPr lang="es-PE" sz="2000" dirty="0">
              <a:solidFill>
                <a:schemeClr val="bg1"/>
              </a:solidFill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6503831" y="2570940"/>
            <a:ext cx="5286189" cy="286232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s-PE" sz="2000" dirty="0" smtClean="0">
                <a:solidFill>
                  <a:schemeClr val="bg1"/>
                </a:solidFill>
              </a:rPr>
              <a:t>No haber consentido la resolución adversa de primera instancia, si esta fuera confirmada por el Superior.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s-PE" sz="2000" dirty="0" smtClean="0">
                <a:solidFill>
                  <a:schemeClr val="bg1"/>
                </a:solidFill>
              </a:rPr>
              <a:t>Sustento claro y preciso de la causal.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s-PE" sz="2000" dirty="0" smtClean="0">
                <a:solidFill>
                  <a:schemeClr val="bg1"/>
                </a:solidFill>
              </a:rPr>
              <a:t>Demostrar la incidencia de la causal, en la decisión impugnada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s-PE" sz="2000" dirty="0" smtClean="0">
              <a:solidFill>
                <a:schemeClr val="bg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s-PE" sz="2000" dirty="0">
              <a:solidFill>
                <a:schemeClr val="bg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s-PE" sz="2000" dirty="0" smtClean="0">
                <a:solidFill>
                  <a:schemeClr val="bg1"/>
                </a:solidFill>
              </a:rPr>
              <a:t>Señalar el efecto</a:t>
            </a:r>
            <a:endParaRPr lang="es-PE" dirty="0">
              <a:solidFill>
                <a:schemeClr val="bg1"/>
              </a:solidFill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9213887" y="1764856"/>
            <a:ext cx="1780937" cy="40011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r>
              <a:rPr lang="es-PE" sz="2000" dirty="0">
                <a:solidFill>
                  <a:schemeClr val="bg1"/>
                </a:solidFill>
              </a:rPr>
              <a:t>De </a:t>
            </a:r>
            <a:r>
              <a:rPr lang="es-PE" sz="2000" dirty="0" smtClean="0">
                <a:solidFill>
                  <a:schemeClr val="bg1"/>
                </a:solidFill>
              </a:rPr>
              <a:t>Procedencia</a:t>
            </a:r>
            <a:endParaRPr lang="es-PE" sz="2000" dirty="0">
              <a:solidFill>
                <a:schemeClr val="bg1"/>
              </a:solidFill>
            </a:endParaRPr>
          </a:p>
        </p:txBody>
      </p:sp>
      <p:sp>
        <p:nvSpPr>
          <p:cNvPr id="3" name="Abrir llave 2"/>
          <p:cNvSpPr/>
          <p:nvPr/>
        </p:nvSpPr>
        <p:spPr>
          <a:xfrm>
            <a:off x="8863589" y="4852589"/>
            <a:ext cx="283336" cy="540913"/>
          </a:xfrm>
          <a:prstGeom prst="leftBrac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6" name="CuadroTexto 5"/>
          <p:cNvSpPr txBox="1"/>
          <p:nvPr/>
        </p:nvSpPr>
        <p:spPr>
          <a:xfrm>
            <a:off x="9199903" y="4667923"/>
            <a:ext cx="12106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 smtClean="0">
                <a:solidFill>
                  <a:schemeClr val="bg1"/>
                </a:solidFill>
              </a:rPr>
              <a:t>Anulatorio</a:t>
            </a:r>
            <a:endParaRPr lang="es-PE" dirty="0">
              <a:solidFill>
                <a:schemeClr val="bg1"/>
              </a:solidFill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9141948" y="5083810"/>
            <a:ext cx="1326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 smtClean="0">
                <a:solidFill>
                  <a:schemeClr val="bg1"/>
                </a:solidFill>
              </a:rPr>
              <a:t>Revocatorio</a:t>
            </a:r>
            <a:endParaRPr lang="es-PE" dirty="0">
              <a:solidFill>
                <a:schemeClr val="bg1"/>
              </a:solidFill>
            </a:endParaRPr>
          </a:p>
        </p:txBody>
      </p:sp>
      <p:cxnSp>
        <p:nvCxnSpPr>
          <p:cNvPr id="13" name="Conector recto de flecha 12"/>
          <p:cNvCxnSpPr/>
          <p:nvPr/>
        </p:nvCxnSpPr>
        <p:spPr>
          <a:xfrm>
            <a:off x="2625211" y="2232969"/>
            <a:ext cx="0" cy="4250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Conector recto de flecha 19"/>
          <p:cNvCxnSpPr/>
          <p:nvPr/>
        </p:nvCxnSpPr>
        <p:spPr>
          <a:xfrm>
            <a:off x="9846771" y="2232969"/>
            <a:ext cx="0" cy="3379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5015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334325" y="268863"/>
            <a:ext cx="79367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Procedencia excepcional de la casación </a:t>
            </a:r>
            <a:endParaRPr lang="es-PE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  <p:cxnSp>
        <p:nvCxnSpPr>
          <p:cNvPr id="8" name="Conector recto 7"/>
          <p:cNvCxnSpPr/>
          <p:nvPr/>
        </p:nvCxnSpPr>
        <p:spPr>
          <a:xfrm>
            <a:off x="2713567" y="1891840"/>
            <a:ext cx="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CuadroTexto 19"/>
          <p:cNvSpPr txBox="1"/>
          <p:nvPr/>
        </p:nvSpPr>
        <p:spPr>
          <a:xfrm>
            <a:off x="742295" y="1720043"/>
            <a:ext cx="4280466" cy="1323439"/>
          </a:xfrm>
          <a:prstGeom prst="rect">
            <a:avLst/>
          </a:prstGeom>
          <a:noFill/>
          <a:ln>
            <a:solidFill>
              <a:schemeClr val="bg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s-PE" sz="2000" dirty="0" smtClean="0">
                <a:solidFill>
                  <a:schemeClr val="bg1"/>
                </a:solidFill>
              </a:rPr>
              <a:t>Permite la procedencia del recurso que debió ser rechazado.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s-PE" sz="2000" dirty="0" smtClean="0">
                <a:solidFill>
                  <a:schemeClr val="bg1"/>
                </a:solidFill>
              </a:rPr>
              <a:t>En doctrina se conoce como EL CERTIORARI.</a:t>
            </a:r>
            <a:endParaRPr lang="es-PE" sz="2000" dirty="0">
              <a:solidFill>
                <a:schemeClr val="bg1"/>
              </a:solidFill>
            </a:endParaRPr>
          </a:p>
        </p:txBody>
      </p:sp>
      <p:sp>
        <p:nvSpPr>
          <p:cNvPr id="2" name="Abrir llave 1"/>
          <p:cNvSpPr/>
          <p:nvPr/>
        </p:nvSpPr>
        <p:spPr>
          <a:xfrm flipH="1">
            <a:off x="6302719" y="1720041"/>
            <a:ext cx="399246" cy="1133341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3" name="CuadroTexto 2"/>
          <p:cNvSpPr txBox="1"/>
          <p:nvPr/>
        </p:nvSpPr>
        <p:spPr>
          <a:xfrm>
            <a:off x="7208844" y="1702818"/>
            <a:ext cx="2646819" cy="8309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E" sz="2400" dirty="0" smtClean="0">
                <a:solidFill>
                  <a:schemeClr val="bg1"/>
                </a:solidFill>
              </a:rPr>
              <a:t>Se justifica en los fines del recurso.</a:t>
            </a:r>
            <a:endParaRPr lang="es-PE" sz="2400" dirty="0">
              <a:solidFill>
                <a:schemeClr val="bg1"/>
              </a:solidFill>
            </a:endParaRPr>
          </a:p>
        </p:txBody>
      </p:sp>
      <p:cxnSp>
        <p:nvCxnSpPr>
          <p:cNvPr id="7" name="Conector recto 6"/>
          <p:cNvCxnSpPr/>
          <p:nvPr/>
        </p:nvCxnSpPr>
        <p:spPr>
          <a:xfrm>
            <a:off x="8532254" y="3043482"/>
            <a:ext cx="0" cy="19575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ector recto de flecha 9"/>
          <p:cNvCxnSpPr/>
          <p:nvPr/>
        </p:nvCxnSpPr>
        <p:spPr>
          <a:xfrm flipH="1">
            <a:off x="6949136" y="3700165"/>
            <a:ext cx="113829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ector recto de flecha 22"/>
          <p:cNvCxnSpPr/>
          <p:nvPr/>
        </p:nvCxnSpPr>
        <p:spPr>
          <a:xfrm flipH="1">
            <a:off x="6991737" y="4247881"/>
            <a:ext cx="113829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ector recto de flecha 23"/>
          <p:cNvCxnSpPr/>
          <p:nvPr/>
        </p:nvCxnSpPr>
        <p:spPr>
          <a:xfrm flipH="1">
            <a:off x="6991737" y="4748011"/>
            <a:ext cx="113829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CuadroTexto 10"/>
          <p:cNvSpPr txBox="1"/>
          <p:nvPr/>
        </p:nvSpPr>
        <p:spPr>
          <a:xfrm>
            <a:off x="4966503" y="3483911"/>
            <a:ext cx="1721805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E" dirty="0" smtClean="0">
                <a:solidFill>
                  <a:schemeClr val="bg1"/>
                </a:solidFill>
              </a:rPr>
              <a:t>Fin nomofiláctico</a:t>
            </a:r>
            <a:endParaRPr lang="es-PE" dirty="0">
              <a:solidFill>
                <a:schemeClr val="bg1"/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5022762" y="4034788"/>
            <a:ext cx="1566750" cy="382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E" dirty="0" smtClean="0">
                <a:solidFill>
                  <a:schemeClr val="bg1"/>
                </a:solidFill>
              </a:rPr>
              <a:t>Fin dikelógico</a:t>
            </a:r>
            <a:endParaRPr lang="es-PE" dirty="0">
              <a:solidFill>
                <a:schemeClr val="bg1"/>
              </a:solidFill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5025236" y="4572013"/>
            <a:ext cx="1564275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E" dirty="0" smtClean="0">
                <a:solidFill>
                  <a:schemeClr val="bg1"/>
                </a:solidFill>
              </a:rPr>
              <a:t>Fin unificador</a:t>
            </a:r>
            <a:endParaRPr lang="es-P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837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o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o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o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Circuito</Template>
  <TotalTime>504</TotalTime>
  <Words>215</Words>
  <Application>Microsoft Macintosh PowerPoint</Application>
  <PresentationFormat>Personalizado</PresentationFormat>
  <Paragraphs>64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Circuito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Manager/>
  <Company>Hewlett-Packard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Cuenta Microsoft</dc:creator>
  <cp:keywords/>
  <dc:description/>
  <cp:lastModifiedBy>Percy Santos</cp:lastModifiedBy>
  <cp:revision>40</cp:revision>
  <dcterms:created xsi:type="dcterms:W3CDTF">2021-06-20T22:49:09Z</dcterms:created>
  <dcterms:modified xsi:type="dcterms:W3CDTF">2022-06-04T17:06:51Z</dcterms:modified>
  <cp:category/>
</cp:coreProperties>
</file>