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8" r:id="rId5"/>
    <p:sldId id="259" r:id="rId6"/>
    <p:sldId id="260" r:id="rId7"/>
    <p:sldId id="261" r:id="rId8"/>
    <p:sldId id="262" r:id="rId9"/>
    <p:sldId id="263" r:id="rId10"/>
    <p:sldId id="264" r:id="rId11"/>
    <p:sldId id="265" r:id="rId12"/>
    <p:sldId id="266" r:id="rId13"/>
    <p:sldId id="267" r:id="rId14"/>
    <p:sldId id="279" r:id="rId15"/>
    <p:sldId id="268" r:id="rId16"/>
    <p:sldId id="269" r:id="rId17"/>
    <p:sldId id="270" r:id="rId18"/>
    <p:sldId id="271" r:id="rId19"/>
    <p:sldId id="272" r:id="rId20"/>
    <p:sldId id="273" r:id="rId21"/>
    <p:sldId id="274" r:id="rId22"/>
    <p:sldId id="275" r:id="rId23"/>
    <p:sldId id="276" r:id="rId24"/>
    <p:sldId id="282" r:id="rId25"/>
    <p:sldId id="283" r:id="rId26"/>
    <p:sldId id="277" r:id="rId27"/>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53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67DB3C-989E-4C8A-A07C-08976752BB2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22EC92F-A19C-472C-A73F-DFFF17423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B6079E34-2B58-4DAD-B773-1228358C25CC}"/>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56532000-6F2D-4AB5-9A35-7CE246EE7CA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4659E52-86BD-400C-A5A2-336E4497C5F0}"/>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260448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9BEE6-7259-4955-9DC6-69C3738E6A9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B654D97-F0DC-4AB6-9594-53D91D2FFCF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B5058293-8A94-4CFD-B738-CAFF71D9CB4F}"/>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1D5F3820-FC81-4C57-8B91-7C1966D8CA2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51D314D-E62C-4BC3-80FD-02B604E1DB25}"/>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17036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DB7AECF-5BC1-4695-B188-58120AFE332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070BDA1-E948-4DE1-9036-0FD4E139919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79485FA-70AD-4B2D-94C2-F2DFB175A1E0}"/>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6839D20F-4EB1-4D08-9E21-A0C287DFD49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BE76334-8D4D-4F62-BB4B-287D7444B3AB}"/>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86325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35F29A-305B-4AE6-88AA-CB00C68BFFBD}"/>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CD46145F-035F-406B-879C-550AD61540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D4C28140-1E11-471C-94A2-FB860B4BF0F5}"/>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66F29749-EFF3-464E-BAF9-AF6D617F166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79CF609-68A3-4325-AE53-BAC053BF9F8C}"/>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4260877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5B7496-603E-49F3-AC41-E729207CB3F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25CC4B61-237F-45EA-A0D9-A746267921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A426F9-EF90-4C10-A0EF-B551FE16A93C}"/>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5994209D-499A-4639-B941-AD875D3AD4F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FD998D5-AE4D-4E49-9270-F70DF666E761}"/>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27203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683ED9-33DB-411F-8951-BF5AF4CA512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622402D-13A8-491D-BB99-CB9D94221B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BF7FC68A-14C0-45BA-A0B7-D46A945339F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6E3C44F7-4535-4001-BBD8-7E7DFDFF0AEF}"/>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6" name="Marcador de pie de página 5">
            <a:extLst>
              <a:ext uri="{FF2B5EF4-FFF2-40B4-BE49-F238E27FC236}">
                <a16:creationId xmlns:a16="http://schemas.microsoft.com/office/drawing/2014/main" id="{A0D6A52E-5A0B-4F45-8E94-3D5E695A2CA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3F8DAF5F-6DF3-4C53-A440-2D0094877271}"/>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464162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D1B62-C9F8-4D46-88D8-3B8583EF0EE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FE891CAD-91D3-4C4F-A1EC-BB45A5BEBF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B1A020B-E2FA-44EC-A204-A6205BCDE0E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D7D9C98F-544C-4284-8E9C-CA33CE65FC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E1A21E-BF6E-4AAE-BCD4-E6E44DE051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EFAF2AE2-AAB2-408C-A4CA-D9B574331FE7}"/>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8" name="Marcador de pie de página 7">
            <a:extLst>
              <a:ext uri="{FF2B5EF4-FFF2-40B4-BE49-F238E27FC236}">
                <a16:creationId xmlns:a16="http://schemas.microsoft.com/office/drawing/2014/main" id="{0CAD2F3C-7086-4BE1-96E9-D96DA749F1C2}"/>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EA0EC7D5-ED5D-4F05-A075-FD3DB704371F}"/>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1246289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081E48-B4E0-4FB9-AE77-9BBED3B8FB2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DF3B017-B650-4F26-BFC7-9AC22DEFD181}"/>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4" name="Marcador de pie de página 3">
            <a:extLst>
              <a:ext uri="{FF2B5EF4-FFF2-40B4-BE49-F238E27FC236}">
                <a16:creationId xmlns:a16="http://schemas.microsoft.com/office/drawing/2014/main" id="{4D3232D5-C28D-470A-86AB-FC0072F1B250}"/>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D7C4AE9B-2B2F-445F-BB49-7DEF80F58775}"/>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511865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60730C7-DA1A-424D-BADD-4DAA777BECD9}"/>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3" name="Marcador de pie de página 2">
            <a:extLst>
              <a:ext uri="{FF2B5EF4-FFF2-40B4-BE49-F238E27FC236}">
                <a16:creationId xmlns:a16="http://schemas.microsoft.com/office/drawing/2014/main" id="{2CD6E2CB-A1D2-4AB3-A5EC-AC2BAD3B2867}"/>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11918012-711D-4107-9A03-DF9C6B3DF599}"/>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106125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BD6D38-6F70-4767-AB60-0CBCF36D3EA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A7DFBC0-4667-4128-B0FA-276FE384F3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634982B4-169F-4CEB-A537-61C1BE669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6BB5796-CF7F-43EE-B4AE-F8E0E531E6DF}"/>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6" name="Marcador de pie de página 5">
            <a:extLst>
              <a:ext uri="{FF2B5EF4-FFF2-40B4-BE49-F238E27FC236}">
                <a16:creationId xmlns:a16="http://schemas.microsoft.com/office/drawing/2014/main" id="{52C868A7-D57F-4FD1-B232-48FFF3A88B78}"/>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7AF71EC-D3BB-4A9B-B813-F49DCABD3233}"/>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1669994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A47E0C-2357-4581-87B5-9A882D8F7E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63B0380-C7FD-4224-B670-0AF0F8610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438DECE4-3F5B-40A7-8F48-1C88FA855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2391F1-C5C2-4B33-8F8C-BCF9CCA2C471}"/>
              </a:ext>
            </a:extLst>
          </p:cNvPr>
          <p:cNvSpPr>
            <a:spLocks noGrp="1"/>
          </p:cNvSpPr>
          <p:nvPr>
            <p:ph type="dt" sz="half" idx="10"/>
          </p:nvPr>
        </p:nvSpPr>
        <p:spPr/>
        <p:txBody>
          <a:bodyPr/>
          <a:lstStyle/>
          <a:p>
            <a:fld id="{01543393-A638-4045-9B50-335270014835}" type="datetimeFigureOut">
              <a:rPr lang="es-PE" smtClean="0"/>
              <a:pPr/>
              <a:t>26/06/2021</a:t>
            </a:fld>
            <a:endParaRPr lang="es-PE"/>
          </a:p>
        </p:txBody>
      </p:sp>
      <p:sp>
        <p:nvSpPr>
          <p:cNvPr id="6" name="Marcador de pie de página 5">
            <a:extLst>
              <a:ext uri="{FF2B5EF4-FFF2-40B4-BE49-F238E27FC236}">
                <a16:creationId xmlns:a16="http://schemas.microsoft.com/office/drawing/2014/main" id="{91EB14C3-DBA6-4C94-AD31-B7977912A24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A25E143-6F16-4619-A981-8311418F1653}"/>
              </a:ext>
            </a:extLst>
          </p:cNvPr>
          <p:cNvSpPr>
            <a:spLocks noGrp="1"/>
          </p:cNvSpPr>
          <p:nvPr>
            <p:ph type="sldNum" sz="quarter" idx="12"/>
          </p:nvPr>
        </p:nvSpPr>
        <p:spPr/>
        <p:txBody>
          <a:bodyPr/>
          <a:lstStyle/>
          <a:p>
            <a:fld id="{19D0D2B4-30F6-46B8-878E-D0484296E1B6}" type="slidenum">
              <a:rPr lang="es-PE" smtClean="0"/>
              <a:pPr/>
              <a:t>‹Nº›</a:t>
            </a:fld>
            <a:endParaRPr lang="es-PE"/>
          </a:p>
        </p:txBody>
      </p:sp>
    </p:spTree>
    <p:extLst>
      <p:ext uri="{BB962C8B-B14F-4D97-AF65-F5344CB8AC3E}">
        <p14:creationId xmlns:p14="http://schemas.microsoft.com/office/powerpoint/2010/main" val="381663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DEB1FF1-B4A6-40B3-8353-1A3645998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95B60E2-1D46-4A4D-A406-CC859F775B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846F507-85E3-4F06-869E-9844AD4DA4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43393-A638-4045-9B50-335270014835}" type="datetimeFigureOut">
              <a:rPr lang="es-PE" smtClean="0"/>
              <a:pPr/>
              <a:t>26/06/2021</a:t>
            </a:fld>
            <a:endParaRPr lang="es-PE"/>
          </a:p>
        </p:txBody>
      </p:sp>
      <p:sp>
        <p:nvSpPr>
          <p:cNvPr id="5" name="Marcador de pie de página 4">
            <a:extLst>
              <a:ext uri="{FF2B5EF4-FFF2-40B4-BE49-F238E27FC236}">
                <a16:creationId xmlns:a16="http://schemas.microsoft.com/office/drawing/2014/main" id="{3CFC0825-B458-4DA6-A14C-38E5DD8B1B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595EC84F-75EF-4444-81F6-FB5988789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D0D2B4-30F6-46B8-878E-D0484296E1B6}" type="slidenum">
              <a:rPr lang="es-PE" smtClean="0"/>
              <a:pPr/>
              <a:t>‹Nº›</a:t>
            </a:fld>
            <a:endParaRPr lang="es-PE"/>
          </a:p>
        </p:txBody>
      </p:sp>
    </p:spTree>
    <p:extLst>
      <p:ext uri="{BB962C8B-B14F-4D97-AF65-F5344CB8AC3E}">
        <p14:creationId xmlns:p14="http://schemas.microsoft.com/office/powerpoint/2010/main" val="204205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8.wdp"/><Relationship Id="rId5" Type="http://schemas.openxmlformats.org/officeDocument/2006/relationships/image" Target="../media/image10.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lpderecho.pe/casacion-n-628-2015-lima-importancia-de-la-motivacion-de-sentencia-en-la-prueba-indiciaria/" TargetMode="Externa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9.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9.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9.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9.wdp"/><Relationship Id="rId5" Type="http://schemas.openxmlformats.org/officeDocument/2006/relationships/image" Target="../media/image11.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8.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7.wdp"/><Relationship Id="rId5" Type="http://schemas.openxmlformats.org/officeDocument/2006/relationships/image" Target="../media/image9.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531F3AB-883F-4D14-9ADF-233286BA8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2" descr="Fondo azul abstracto de la tecnología geométrica de los círculos ...">
            <a:extLst>
              <a:ext uri="{FF2B5EF4-FFF2-40B4-BE49-F238E27FC236}">
                <a16:creationId xmlns:a16="http://schemas.microsoft.com/office/drawing/2014/main" id="{D24002DC-C42B-4949-8439-FEA79B124E8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04353" y="767942"/>
            <a:ext cx="7336220" cy="4524133"/>
          </a:xfrm>
          <a:prstGeom prst="ellipse">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5E58D2C9-4935-4903-9BDA-5F6BC8A201F5}"/>
              </a:ext>
            </a:extLst>
          </p:cNvPr>
          <p:cNvSpPr/>
          <p:nvPr/>
        </p:nvSpPr>
        <p:spPr>
          <a:xfrm>
            <a:off x="3102008" y="5327740"/>
            <a:ext cx="6521667" cy="4827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2400" b="1" dirty="0">
                <a:solidFill>
                  <a:srgbClr val="002060"/>
                </a:solidFill>
                <a:effectLst>
                  <a:outerShdw blurRad="38100" dist="38100" dir="2700000" algn="tl">
                    <a:srgbClr val="000000">
                      <a:alpha val="43137"/>
                    </a:srgbClr>
                  </a:outerShdw>
                </a:effectLst>
                <a:latin typeface="Palatino Linotype" panose="02040502050505030304" pitchFamily="18" charset="0"/>
              </a:rPr>
              <a:t> 𝐃𝐑. 𝐀𝐋𝐎𝐍𝐒𝐎 𝐏𝐄𝐍̃𝐀 𝐂𝐀𝐁𝐑𝐄𝐑𝐀 𝐅𝐑𝐄𝐘𝐑𝐄</a:t>
            </a:r>
            <a:endParaRPr lang="es-PE"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a:p>
            <a:pPr algn="ctr"/>
            <a:endParaRPr lang="en-US" sz="2400" b="1" dirty="0">
              <a:solidFill>
                <a:srgbClr val="002060"/>
              </a:solidFill>
              <a:effectLst>
                <a:outerShdw blurRad="38100" dist="38100" dir="2700000" algn="tl">
                  <a:srgbClr val="000000">
                    <a:alpha val="43137"/>
                  </a:srgbClr>
                </a:outerShdw>
              </a:effectLst>
              <a:latin typeface="Palatino Linotype" panose="02040502050505030304" pitchFamily="18" charset="0"/>
            </a:endParaRPr>
          </a:p>
        </p:txBody>
      </p:sp>
      <p:sp>
        <p:nvSpPr>
          <p:cNvPr id="7" name="Rectángulo 6">
            <a:extLst>
              <a:ext uri="{FF2B5EF4-FFF2-40B4-BE49-F238E27FC236}">
                <a16:creationId xmlns:a16="http://schemas.microsoft.com/office/drawing/2014/main" id="{6C040B82-2400-406E-B027-B9DF2545B9B8}"/>
              </a:ext>
            </a:extLst>
          </p:cNvPr>
          <p:cNvSpPr/>
          <p:nvPr/>
        </p:nvSpPr>
        <p:spPr>
          <a:xfrm>
            <a:off x="810125" y="5589553"/>
            <a:ext cx="10571748" cy="1323439"/>
          </a:xfrm>
          <a:prstGeom prst="rect">
            <a:avLst/>
          </a:prstGeom>
        </p:spPr>
        <p:txBody>
          <a:bodyPr wrap="square">
            <a:spAutoFit/>
          </a:bodyPr>
          <a:lstStyle/>
          <a:p>
            <a:pPr algn="just"/>
            <a:r>
              <a:rPr lang="es-ES" sz="1600" dirty="0">
                <a:solidFill>
                  <a:srgbClr val="1E1E1E"/>
                </a:solidFill>
                <a:latin typeface="Bookman Old Style" panose="02050604050505020204" pitchFamily="18" charset="0"/>
                <a:cs typeface="Times New Roman" panose="02020603050405020304" pitchFamily="18" charset="0"/>
              </a:rPr>
              <a:t>Abogado por la Universidad San Martín de Porres (USMP), con Maestría en Ciencias Penales en la Universidad Nacional Mayor de San Marcos (UNMSM). Realizó estudios de postgrado en la Universidad Castilla La Mancha (UCLM), España. Es profesor de Derecho Procesal Penal en la UNMSM, profesor de la Academia de la Magistratura, Fiscal Superior Penal.</a:t>
            </a:r>
            <a:endParaRPr lang="es-PE" sz="1600" dirty="0">
              <a:solidFill>
                <a:srgbClr val="1E1E1E"/>
              </a:solidFill>
              <a:latin typeface="Bookman Old Style" panose="02050604050505020204" pitchFamily="18" charset="0"/>
              <a:cs typeface="Times New Roman" panose="02020603050405020304" pitchFamily="18" charset="0"/>
            </a:endParaRPr>
          </a:p>
          <a:p>
            <a:pPr algn="just"/>
            <a:r>
              <a:rPr lang="es-ES" sz="1600" dirty="0"/>
              <a:t>  </a:t>
            </a:r>
            <a:endParaRPr lang="es-MX" sz="1600" dirty="0"/>
          </a:p>
        </p:txBody>
      </p:sp>
      <p:pic>
        <p:nvPicPr>
          <p:cNvPr id="8" name="Picture 2" descr="C:\Users\usuario\Pictures\ALONSO PEÑA CABRERA.jpg">
            <a:extLst>
              <a:ext uri="{FF2B5EF4-FFF2-40B4-BE49-F238E27FC236}">
                <a16:creationId xmlns:a16="http://schemas.microsoft.com/office/drawing/2014/main" id="{086F53D6-D6E4-4199-8A39-03BF9FA0F1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4469" y="1950942"/>
            <a:ext cx="2236744" cy="2158132"/>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98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8" name="CuadroTexto 7">
            <a:extLst>
              <a:ext uri="{FF2B5EF4-FFF2-40B4-BE49-F238E27FC236}">
                <a16:creationId xmlns:a16="http://schemas.microsoft.com/office/drawing/2014/main" id="{6677C100-E0BF-4145-BA66-DDB7E6D6B0B3}"/>
              </a:ext>
            </a:extLst>
          </p:cNvPr>
          <p:cNvSpPr txBox="1"/>
          <p:nvPr/>
        </p:nvSpPr>
        <p:spPr>
          <a:xfrm>
            <a:off x="4515679" y="2299174"/>
            <a:ext cx="6672468" cy="1754326"/>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Asimismo, respecto a la valoración de la prueba el artículo 158° establece en el inciso 1°, “que en la valoración de la Prueba el Juez deberá observar las reglas de la lógica, la ciencia y las máximas de la experiencia y expondrá los resultados obtenidos y los criterios adoptados”.</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DF88B89E-479B-4250-8D7C-60BFDAFB89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664" b="89824" l="6597" r="89931">
                        <a14:foregroundMark x1="38542" y1="10719" x2="38542" y2="10719"/>
                        <a14:foregroundMark x1="39699" y1="7598" x2="39699" y2="7598"/>
                        <a14:foregroundMark x1="42130" y1="5834" x2="42130" y2="5834"/>
                        <a14:foregroundMark x1="42130" y1="3935" x2="42130" y2="3935"/>
                        <a14:foregroundMark x1="42130" y1="3799" x2="42130" y2="3799"/>
                        <a14:foregroundMark x1="35995" y1="6920" x2="35995" y2="6920"/>
                        <a14:foregroundMark x1="33796" y1="7191" x2="33796" y2="7191"/>
                        <a14:foregroundMark x1="6597" y1="28087" x2="6597" y2="28087"/>
                        <a14:foregroundMark x1="44676" y1="89009" x2="44676" y2="89009"/>
                        <a14:foregroundMark x1="41435" y1="88602" x2="41435" y2="88602"/>
                        <a14:foregroundMark x1="40741" y1="89417" x2="40741" y2="89417"/>
                        <a14:backgroundMark x1="34954" y1="2171" x2="34954" y2="2171"/>
                        <a14:backgroundMark x1="39352" y1="2578" x2="39352" y2="2578"/>
                        <a14:backgroundMark x1="42361" y1="2171" x2="42361" y2="2171"/>
                      </a14:backgroundRemoval>
                    </a14:imgEffect>
                  </a14:imgLayer>
                </a14:imgProps>
              </a:ext>
              <a:ext uri="{28A0092B-C50C-407E-A947-70E740481C1C}">
                <a14:useLocalDpi xmlns:a14="http://schemas.microsoft.com/office/drawing/2010/main" val="0"/>
              </a:ext>
            </a:extLst>
          </a:blip>
          <a:stretch>
            <a:fillRect/>
          </a:stretch>
        </p:blipFill>
        <p:spPr>
          <a:xfrm flipH="1">
            <a:off x="346217" y="1057884"/>
            <a:ext cx="3593960" cy="3309582"/>
          </a:xfrm>
          <a:prstGeom prst="rect">
            <a:avLst/>
          </a:prstGeom>
        </p:spPr>
      </p:pic>
    </p:spTree>
    <p:extLst>
      <p:ext uri="{BB962C8B-B14F-4D97-AF65-F5344CB8AC3E}">
        <p14:creationId xmlns:p14="http://schemas.microsoft.com/office/powerpoint/2010/main" val="4042246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C3E67509-4FCC-4A3F-A0AC-286C01244FCD}"/>
              </a:ext>
            </a:extLst>
          </p:cNvPr>
          <p:cNvSpPr txBox="1"/>
          <p:nvPr/>
        </p:nvSpPr>
        <p:spPr>
          <a:xfrm>
            <a:off x="606287" y="2138843"/>
            <a:ext cx="6672468" cy="1754326"/>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 El principio de presunción de inocencia se encuentra amparado en nuestra Carta Magna en el artículo 2.24.e: “Toda persona tiene derecho a la libertad y seguridad personales. En consecuencia, toda persona es considerada inocente mientras no se haya declarado judicialmente su responsabilidad”.</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E1B49221-FEE4-4AA8-9D5A-50E408FEB6F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a:off x="7240659" y="1533962"/>
            <a:ext cx="3727174" cy="2964088"/>
          </a:xfrm>
          <a:prstGeom prst="rect">
            <a:avLst/>
          </a:prstGeom>
        </p:spPr>
      </p:pic>
    </p:spTree>
    <p:extLst>
      <p:ext uri="{BB962C8B-B14F-4D97-AF65-F5344CB8AC3E}">
        <p14:creationId xmlns:p14="http://schemas.microsoft.com/office/powerpoint/2010/main" val="3586277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E389C2F5-E2F7-407F-BA6F-A8A1427D2DC1}"/>
              </a:ext>
            </a:extLst>
          </p:cNvPr>
          <p:cNvSpPr txBox="1"/>
          <p:nvPr/>
        </p:nvSpPr>
        <p:spPr>
          <a:xfrm>
            <a:off x="1285460" y="815404"/>
            <a:ext cx="9329531" cy="4401205"/>
          </a:xfrm>
          <a:prstGeom prst="rect">
            <a:avLst/>
          </a:prstGeom>
          <a:noFill/>
        </p:spPr>
        <p:txBody>
          <a:bodyPr wrap="square">
            <a:spAutoFit/>
          </a:bodyPr>
          <a:lstStyle/>
          <a:p>
            <a:pPr algn="ctr"/>
            <a:r>
              <a:rPr lang="es-ES" sz="4000" b="1" dirty="0">
                <a:solidFill>
                  <a:schemeClr val="accent1">
                    <a:lumMod val="50000"/>
                  </a:schemeClr>
                </a:solidFill>
                <a:latin typeface="Aharoni" panose="02010803020104030203" pitchFamily="2" charset="-79"/>
                <a:cs typeface="Aharoni" panose="02010803020104030203" pitchFamily="2" charset="-79"/>
              </a:rPr>
              <a:t>La Sala Penal Transitoria de la Corte Suprema de Justicia de la República mediante </a:t>
            </a:r>
            <a:r>
              <a:rPr lang="es-ES" sz="4000" dirty="0">
                <a:latin typeface="Aharoni" panose="02010803020104030203" pitchFamily="2" charset="-79"/>
                <a:cs typeface="Aharoni" panose="02010803020104030203" pitchFamily="2" charset="-79"/>
                <a:hlinkClick r:id="rId5">
                  <a:extLst>
                    <a:ext uri="{A12FA001-AC4F-418D-AE19-62706E023703}">
                      <ahyp:hlinkClr xmlns="" xmlns:ahyp="http://schemas.microsoft.com/office/drawing/2018/hyperlinkcolor" val="tx"/>
                    </a:ext>
                  </a:extLst>
                </a:hlinkClick>
              </a:rPr>
              <a:t>CASACIÓN 628-2015, LIMA</a:t>
            </a:r>
            <a:r>
              <a:rPr lang="es-ES" sz="4000" dirty="0">
                <a:latin typeface="Aharoni" panose="02010803020104030203" pitchFamily="2" charset="-79"/>
                <a:cs typeface="Aharoni" panose="02010803020104030203" pitchFamily="2" charset="-79"/>
              </a:rPr>
              <a:t> </a:t>
            </a:r>
            <a:r>
              <a:rPr lang="es-ES" sz="4000" b="1" dirty="0">
                <a:solidFill>
                  <a:schemeClr val="accent1">
                    <a:lumMod val="50000"/>
                  </a:schemeClr>
                </a:solidFill>
                <a:latin typeface="Aharoni" panose="02010803020104030203" pitchFamily="2" charset="-79"/>
                <a:cs typeface="Aharoni" panose="02010803020104030203" pitchFamily="2" charset="-79"/>
              </a:rPr>
              <a:t>ha desarrollado la importancia de la motivación de sentencia en la prueba indiciaria, señalando en el apartado quinto lo siguiente:</a:t>
            </a:r>
            <a:endParaRPr lang="es-PE" sz="4000" b="1" dirty="0">
              <a:solidFill>
                <a:schemeClr val="accent1">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721038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7"/>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93B855AF-49D9-4417-B217-F0C524FF5B18}"/>
              </a:ext>
            </a:extLst>
          </p:cNvPr>
          <p:cNvSpPr txBox="1"/>
          <p:nvPr/>
        </p:nvSpPr>
        <p:spPr>
          <a:xfrm>
            <a:off x="1096617" y="1699780"/>
            <a:ext cx="6920948" cy="2031325"/>
          </a:xfrm>
          <a:prstGeom prst="rect">
            <a:avLst/>
          </a:prstGeom>
          <a:noFill/>
        </p:spPr>
        <p:txBody>
          <a:bodyPr wrap="square">
            <a:spAutoFit/>
          </a:bodyPr>
          <a:lstStyle/>
          <a:p>
            <a:pPr algn="just"/>
            <a:r>
              <a:rPr lang="es-ES" b="1" dirty="0">
                <a:solidFill>
                  <a:srgbClr val="1E1E1E"/>
                </a:solidFill>
                <a:latin typeface="Bookman Old Style" panose="02050604050505020204" pitchFamily="18" charset="0"/>
                <a:cs typeface="Times New Roman" panose="02020603050405020304" pitchFamily="18" charset="0"/>
              </a:rPr>
              <a:t>Quinto: </a:t>
            </a:r>
            <a:r>
              <a:rPr lang="es-ES" dirty="0">
                <a:solidFill>
                  <a:srgbClr val="1E1E1E"/>
                </a:solidFill>
                <a:latin typeface="Bookman Old Style" panose="02050604050505020204" pitchFamily="18" charset="0"/>
                <a:cs typeface="Times New Roman" panose="02020603050405020304" pitchFamily="18" charset="0"/>
              </a:rPr>
              <a:t>Que, en atención a la relación entre motivación fáctica y presunción de inocencia, es de acotar que el examen de esta última garantía importa un triple control: juicio sobre la prueba, juicio sobre la suficiencia y juicio sobre la motivación y su razonabilidad. </a:t>
            </a:r>
          </a:p>
          <a:p>
            <a:pPr algn="just"/>
            <a:endParaRPr lang="es-ES" dirty="0">
              <a:solidFill>
                <a:srgbClr val="1E1E1E"/>
              </a:solidFill>
              <a:latin typeface="Bookman Old Style" panose="02050604050505020204" pitchFamily="18" charset="0"/>
              <a:cs typeface="Times New Roman" panose="02020603050405020304" pitchFamily="18" charset="0"/>
            </a:endParaRPr>
          </a:p>
          <a:p>
            <a:pPr algn="just"/>
            <a:endParaRPr lang="es-ES" dirty="0">
              <a:solidFill>
                <a:srgbClr val="1E1E1E"/>
              </a:solidFill>
              <a:latin typeface="Bookman Old Style" panose="020506040505050202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87D4A3FE-951C-4DDE-8748-AB957AA561E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8017565" y="1515464"/>
            <a:ext cx="4063104" cy="3488703"/>
          </a:xfrm>
          <a:prstGeom prst="rect">
            <a:avLst/>
          </a:prstGeom>
        </p:spPr>
      </p:pic>
    </p:spTree>
    <p:extLst>
      <p:ext uri="{BB962C8B-B14F-4D97-AF65-F5344CB8AC3E}">
        <p14:creationId xmlns:p14="http://schemas.microsoft.com/office/powerpoint/2010/main" val="212990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67"/>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9" name="CuadroTexto 8">
            <a:extLst>
              <a:ext uri="{FF2B5EF4-FFF2-40B4-BE49-F238E27FC236}">
                <a16:creationId xmlns:a16="http://schemas.microsoft.com/office/drawing/2014/main" id="{166B1C6D-6EB5-40AD-8C8D-5A567F31E894}"/>
              </a:ext>
            </a:extLst>
          </p:cNvPr>
          <p:cNvSpPr txBox="1"/>
          <p:nvPr/>
        </p:nvSpPr>
        <p:spPr>
          <a:xfrm>
            <a:off x="4737429" y="2699627"/>
            <a:ext cx="6672468" cy="120032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La corrección de la prueba indiciaria se encuentra en el juicio sobre la suficiencia probatoria, mientras que la corrección de la motivación se encuentra en el juicio de razonabilidad.</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8F8B879F-84EC-4D8F-A451-638C39AB2EA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flipH="1">
            <a:off x="501865" y="1550211"/>
            <a:ext cx="4235563" cy="4179079"/>
          </a:xfrm>
          <a:prstGeom prst="rect">
            <a:avLst/>
          </a:prstGeom>
        </p:spPr>
      </p:pic>
    </p:spTree>
    <p:extLst>
      <p:ext uri="{BB962C8B-B14F-4D97-AF65-F5344CB8AC3E}">
        <p14:creationId xmlns:p14="http://schemas.microsoft.com/office/powerpoint/2010/main" val="338232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0AEF1822-8B01-452B-BB89-BA2A804AA004}"/>
              </a:ext>
            </a:extLst>
          </p:cNvPr>
          <p:cNvSpPr txBox="1"/>
          <p:nvPr/>
        </p:nvSpPr>
        <p:spPr>
          <a:xfrm>
            <a:off x="1485905" y="1757425"/>
            <a:ext cx="9515060" cy="2554545"/>
          </a:xfrm>
          <a:prstGeom prst="rect">
            <a:avLst/>
          </a:prstGeom>
          <a:noFill/>
        </p:spPr>
        <p:txBody>
          <a:bodyPr wrap="square">
            <a:spAutoFit/>
          </a:bodyPr>
          <a:lstStyle/>
          <a:p>
            <a:pPr algn="ctr"/>
            <a:r>
              <a:rPr lang="es-ES" sz="4000" b="1" dirty="0">
                <a:solidFill>
                  <a:schemeClr val="accent1">
                    <a:lumMod val="50000"/>
                  </a:schemeClr>
                </a:solidFill>
                <a:latin typeface="Aharoni" panose="02010803020104030203" pitchFamily="2" charset="-79"/>
                <a:cs typeface="Aharoni" panose="02010803020104030203" pitchFamily="2" charset="-79"/>
              </a:rPr>
              <a:t>EN MATERIA DE PRUEBA INDICIARÍA, PARA QUE LA CONCLUSIÓN INCRIMINATORIA PUEDA SER TENIDA POR VÁLIDA ES PRECISO: </a:t>
            </a:r>
            <a:endParaRPr lang="es-PE" sz="4000" b="1" dirty="0">
              <a:solidFill>
                <a:schemeClr val="accent1">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00592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9D10F990-49F1-4E63-9E84-0CD798E1D931}"/>
              </a:ext>
            </a:extLst>
          </p:cNvPr>
          <p:cNvSpPr txBox="1"/>
          <p:nvPr/>
        </p:nvSpPr>
        <p:spPr>
          <a:xfrm>
            <a:off x="4195626" y="1951672"/>
            <a:ext cx="6672468" cy="1477328"/>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1. Que los hechos indicadores o hechos-base sean varios y viertan sobre el hecho objeto de imputación o nuclear -deben estar, por lo demás, interrelacionados y ser convergentes: deben reforzarse entre sí y ser periféricos o concomitantes con el hecho a probar.</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E21173A4-2FED-418A-A904-CC46F7D05B2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184672" y="1687743"/>
            <a:ext cx="4063104" cy="3488703"/>
          </a:xfrm>
          <a:prstGeom prst="rect">
            <a:avLst/>
          </a:prstGeom>
        </p:spPr>
      </p:pic>
    </p:spTree>
    <p:extLst>
      <p:ext uri="{BB962C8B-B14F-4D97-AF65-F5344CB8AC3E}">
        <p14:creationId xmlns:p14="http://schemas.microsoft.com/office/powerpoint/2010/main" val="1149000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C930DEA8-88B8-49D1-AB1E-A127E72EEC6D}"/>
              </a:ext>
            </a:extLst>
          </p:cNvPr>
          <p:cNvSpPr txBox="1"/>
          <p:nvPr/>
        </p:nvSpPr>
        <p:spPr>
          <a:xfrm>
            <a:off x="1215888" y="2849858"/>
            <a:ext cx="5226329" cy="646331"/>
          </a:xfrm>
          <a:prstGeom prst="rect">
            <a:avLst/>
          </a:prstGeom>
          <a:noFill/>
        </p:spPr>
        <p:txBody>
          <a:bodyPr wrap="square">
            <a:spAutoFit/>
          </a:bodyPr>
          <a:lstStyle/>
          <a:p>
            <a:pPr algn="just"/>
            <a:r>
              <a:rPr lang="es-ES" b="0" i="0" dirty="0">
                <a:solidFill>
                  <a:srgbClr val="000000"/>
                </a:solidFill>
                <a:effectLst/>
                <a:latin typeface="Roboto"/>
              </a:rPr>
              <a:t> </a:t>
            </a:r>
            <a:r>
              <a:rPr lang="es-ES" dirty="0">
                <a:solidFill>
                  <a:srgbClr val="1E1E1E"/>
                </a:solidFill>
                <a:latin typeface="Bookman Old Style" panose="02050604050505020204" pitchFamily="18" charset="0"/>
                <a:cs typeface="Times New Roman" panose="02020603050405020304" pitchFamily="18" charset="0"/>
              </a:rPr>
              <a:t>2. Que los indicios estén probatoriamente bien y definitivamente acreditados. </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B58B63C2-375C-4D15-83CB-52D50421B92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flipH="1">
            <a:off x="7238114" y="1796193"/>
            <a:ext cx="2969595" cy="3265614"/>
          </a:xfrm>
          <a:prstGeom prst="rect">
            <a:avLst/>
          </a:prstGeom>
        </p:spPr>
      </p:pic>
    </p:spTree>
    <p:extLst>
      <p:ext uri="{BB962C8B-B14F-4D97-AF65-F5344CB8AC3E}">
        <p14:creationId xmlns:p14="http://schemas.microsoft.com/office/powerpoint/2010/main" val="3884824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6CDC6E9B-DCA9-4708-947F-868AFC3960A5}"/>
              </a:ext>
            </a:extLst>
          </p:cNvPr>
          <p:cNvSpPr txBox="1"/>
          <p:nvPr/>
        </p:nvSpPr>
        <p:spPr>
          <a:xfrm>
            <a:off x="4330148" y="2000344"/>
            <a:ext cx="6672468" cy="2031325"/>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3. Que la inferencia realizada a partir de aquéllos, por su suficiencia, sea racional, fundada en máximas de experiencia fiables entre los hechos indicadores y su consecuencia, el hecho indicado, debe existir una armonía que descarte toda irracionalidad de modo que la deducción pueda considerarse lógica: el enlace ha de ser preciso y directo.</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38005860-355C-4AA2-8B27-7AFE70452A1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flipH="1">
            <a:off x="437964" y="1342869"/>
            <a:ext cx="3892184" cy="2964088"/>
          </a:xfrm>
          <a:prstGeom prst="rect">
            <a:avLst/>
          </a:prstGeom>
        </p:spPr>
      </p:pic>
    </p:spTree>
    <p:extLst>
      <p:ext uri="{BB962C8B-B14F-4D97-AF65-F5344CB8AC3E}">
        <p14:creationId xmlns:p14="http://schemas.microsoft.com/office/powerpoint/2010/main" val="392781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E890D8A4-0F4B-4FE3-9D9B-B997B32B71C4}"/>
              </a:ext>
            </a:extLst>
          </p:cNvPr>
          <p:cNvSpPr txBox="1"/>
          <p:nvPr/>
        </p:nvSpPr>
        <p:spPr>
          <a:xfrm>
            <a:off x="606288" y="2277342"/>
            <a:ext cx="6934199" cy="1754326"/>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4. Que cuente con motivación suficiente, en cuya virtud el órgano jurisdiccional deberá expresar en la motivación los grandes hitos o líneas que lo condujeron a la deducción conforme al:</a:t>
            </a:r>
          </a:p>
          <a:p>
            <a:pPr algn="just"/>
            <a:endParaRPr lang="es-ES" dirty="0">
              <a:solidFill>
                <a:srgbClr val="1E1E1E"/>
              </a:solidFill>
              <a:latin typeface="Bookman Old Style" panose="02050604050505020204" pitchFamily="18" charset="0"/>
              <a:cs typeface="Times New Roman" panose="02020603050405020304" pitchFamily="18" charset="0"/>
            </a:endParaRPr>
          </a:p>
          <a:p>
            <a:pPr algn="just"/>
            <a:endParaRPr lang="es-ES" dirty="0">
              <a:solidFill>
                <a:srgbClr val="1E1E1E"/>
              </a:solidFill>
              <a:latin typeface="Bookman Old Style" panose="020506040505050202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7CFC3217-5490-4B57-9F2E-B164872F4F4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7834691" y="1684648"/>
            <a:ext cx="4063104" cy="3488703"/>
          </a:xfrm>
          <a:prstGeom prst="rect">
            <a:avLst/>
          </a:prstGeom>
        </p:spPr>
      </p:pic>
    </p:spTree>
    <p:extLst>
      <p:ext uri="{BB962C8B-B14F-4D97-AF65-F5344CB8AC3E}">
        <p14:creationId xmlns:p14="http://schemas.microsoft.com/office/powerpoint/2010/main" val="188536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Rectángulo 2">
            <a:extLst>
              <a:ext uri="{FF2B5EF4-FFF2-40B4-BE49-F238E27FC236}">
                <a16:creationId xmlns:a16="http://schemas.microsoft.com/office/drawing/2014/main" id="{CF088D39-72CB-47A8-BB09-3F2E0334217D}"/>
              </a:ext>
            </a:extLst>
          </p:cNvPr>
          <p:cNvSpPr/>
          <p:nvPr/>
        </p:nvSpPr>
        <p:spPr>
          <a:xfrm>
            <a:off x="2202705" y="2582779"/>
            <a:ext cx="7463866" cy="143103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s-ES" sz="4800" b="1" dirty="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s-PE" sz="4000" b="1" dirty="0">
                <a:solidFill>
                  <a:schemeClr val="accent1">
                    <a:lumMod val="50000"/>
                  </a:schemeClr>
                </a:solidFill>
                <a:effectLst/>
                <a:latin typeface="Aharoni" panose="02010803020104030203" pitchFamily="2" charset="-79"/>
                <a:ea typeface="Calibri" panose="020F0502020204030204" pitchFamily="34" charset="0"/>
                <a:cs typeface="Aharoni" panose="02010803020104030203" pitchFamily="2" charset="-79"/>
              </a:rPr>
              <a:t>PRUEBA INDICIARIA </a:t>
            </a:r>
            <a:endParaRPr lang="en-US" sz="4800" b="1" dirty="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Tree>
    <p:extLst>
      <p:ext uri="{BB962C8B-B14F-4D97-AF65-F5344CB8AC3E}">
        <p14:creationId xmlns:p14="http://schemas.microsoft.com/office/powerpoint/2010/main" val="4069305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5361B966-00E1-4C71-BA39-5F47EBB080F8}"/>
              </a:ext>
            </a:extLst>
          </p:cNvPr>
          <p:cNvSpPr txBox="1"/>
          <p:nvPr/>
        </p:nvSpPr>
        <p:spPr>
          <a:xfrm>
            <a:off x="4383157" y="2117012"/>
            <a:ext cx="6672468" cy="1477328"/>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Artículo 158° apartado 3 del Nuevo Código Procesal Penal tiene que exteriorizar los hechos que están acreditados, o indicios, y sobre todo que explicite el razonamiento o engarce lógico entre el hecho base y el hecho consecuencia. </a:t>
            </a:r>
          </a:p>
        </p:txBody>
      </p:sp>
      <p:pic>
        <p:nvPicPr>
          <p:cNvPr id="8" name="Imagen 7">
            <a:extLst>
              <a:ext uri="{FF2B5EF4-FFF2-40B4-BE49-F238E27FC236}">
                <a16:creationId xmlns:a16="http://schemas.microsoft.com/office/drawing/2014/main" id="{2346C457-37E2-4D08-BFA3-D1C075DF989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flipH="1">
            <a:off x="1136375" y="1110751"/>
            <a:ext cx="2652920" cy="2857500"/>
          </a:xfrm>
          <a:prstGeom prst="rect">
            <a:avLst/>
          </a:prstGeom>
        </p:spPr>
      </p:pic>
    </p:spTree>
    <p:extLst>
      <p:ext uri="{BB962C8B-B14F-4D97-AF65-F5344CB8AC3E}">
        <p14:creationId xmlns:p14="http://schemas.microsoft.com/office/powerpoint/2010/main" val="1540076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8" name="CuadroTexto 7">
            <a:extLst>
              <a:ext uri="{FF2B5EF4-FFF2-40B4-BE49-F238E27FC236}">
                <a16:creationId xmlns:a16="http://schemas.microsoft.com/office/drawing/2014/main" id="{F88791D2-E7CC-4EC0-A9F7-4337B8787076}"/>
              </a:ext>
            </a:extLst>
          </p:cNvPr>
          <p:cNvSpPr txBox="1"/>
          <p:nvPr/>
        </p:nvSpPr>
        <p:spPr>
          <a:xfrm>
            <a:off x="1401195" y="2171895"/>
            <a:ext cx="6672468" cy="1754326"/>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Finalmente, que este razonamiento esté asentado en las reglas del criterio humano o en las reglas de experiencia común o en una comprensión razonable de la realidad normalmente vivida y apreciada conforme a los criterios colectivos vigentes (STCE ciento veinticuatro diagonal dos mil uno, de cuatro de junio)</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9" name="Imagen 8">
            <a:extLst>
              <a:ext uri="{FF2B5EF4-FFF2-40B4-BE49-F238E27FC236}">
                <a16:creationId xmlns:a16="http://schemas.microsoft.com/office/drawing/2014/main" id="{45C3BAE7-8ECF-48C3-AE23-C9BC330FB53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flipH="1">
            <a:off x="7821210" y="1796193"/>
            <a:ext cx="2969595" cy="3265614"/>
          </a:xfrm>
          <a:prstGeom prst="rect">
            <a:avLst/>
          </a:prstGeom>
        </p:spPr>
      </p:pic>
    </p:spTree>
    <p:extLst>
      <p:ext uri="{BB962C8B-B14F-4D97-AF65-F5344CB8AC3E}">
        <p14:creationId xmlns:p14="http://schemas.microsoft.com/office/powerpoint/2010/main" val="199734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1D6CAC74-72EB-4472-BCD4-A57753402D69}"/>
              </a:ext>
            </a:extLst>
          </p:cNvPr>
          <p:cNvSpPr txBox="1"/>
          <p:nvPr/>
        </p:nvSpPr>
        <p:spPr>
          <a:xfrm>
            <a:off x="1401195" y="1547984"/>
            <a:ext cx="6672468" cy="2031325"/>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A final de cuentas, la deducción realizada por el tribunal sentenciador debe implicar un raciocinio lógico e inteligible que a través de varios indicios objetivos sobre hechos no delictivos -datos objetivos fiables-, permite llegar al hecho consecuencia ya conculcador del precepto penal (STSE de quince de abril de mil novecientos noventa y siete).</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8" name="Imagen 7">
            <a:extLst>
              <a:ext uri="{FF2B5EF4-FFF2-40B4-BE49-F238E27FC236}">
                <a16:creationId xmlns:a16="http://schemas.microsoft.com/office/drawing/2014/main" id="{674E5C3F-D0A5-4C4F-B1BA-F4D9D7E000E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5950424" y="3286246"/>
            <a:ext cx="5268914" cy="4179079"/>
          </a:xfrm>
          <a:prstGeom prst="rect">
            <a:avLst/>
          </a:prstGeom>
        </p:spPr>
      </p:pic>
    </p:spTree>
    <p:extLst>
      <p:ext uri="{BB962C8B-B14F-4D97-AF65-F5344CB8AC3E}">
        <p14:creationId xmlns:p14="http://schemas.microsoft.com/office/powerpoint/2010/main" val="899723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55"/>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82CC2028-5088-4600-8BE3-D9C09CFB112F}"/>
              </a:ext>
            </a:extLst>
          </p:cNvPr>
          <p:cNvSpPr txBox="1"/>
          <p:nvPr/>
        </p:nvSpPr>
        <p:spPr>
          <a:xfrm>
            <a:off x="1485905" y="1757425"/>
            <a:ext cx="9515060" cy="707886"/>
          </a:xfrm>
          <a:prstGeom prst="rect">
            <a:avLst/>
          </a:prstGeom>
          <a:noFill/>
        </p:spPr>
        <p:txBody>
          <a:bodyPr wrap="square">
            <a:spAutoFit/>
          </a:bodyPr>
          <a:lstStyle/>
          <a:p>
            <a:pPr algn="just"/>
            <a:r>
              <a:rPr lang="es-ES" sz="4000" b="1" dirty="0">
                <a:solidFill>
                  <a:schemeClr val="accent1">
                    <a:lumMod val="50000"/>
                  </a:schemeClr>
                </a:solidFill>
                <a:latin typeface="Aharoni" panose="02010803020104030203" pitchFamily="2" charset="-79"/>
                <a:cs typeface="Aharoni" panose="02010803020104030203" pitchFamily="2" charset="-79"/>
              </a:rPr>
              <a:t>CLASES DE INDICIOS PROBATORIOS</a:t>
            </a:r>
            <a:endParaRPr lang="es-PE" sz="4000" b="1" dirty="0">
              <a:solidFill>
                <a:schemeClr val="accent1">
                  <a:lumMod val="50000"/>
                </a:schemeClr>
              </a:solidFill>
              <a:latin typeface="Aharoni" panose="02010803020104030203" pitchFamily="2" charset="-79"/>
              <a:cs typeface="Aharoni" panose="02010803020104030203" pitchFamily="2" charset="-79"/>
            </a:endParaRPr>
          </a:p>
        </p:txBody>
      </p:sp>
      <p:sp>
        <p:nvSpPr>
          <p:cNvPr id="8" name="CuadroTexto 7">
            <a:extLst>
              <a:ext uri="{FF2B5EF4-FFF2-40B4-BE49-F238E27FC236}">
                <a16:creationId xmlns:a16="http://schemas.microsoft.com/office/drawing/2014/main" id="{3C4C03AA-B084-4CFD-95B6-0AA7F27F6E7D}"/>
              </a:ext>
            </a:extLst>
          </p:cNvPr>
          <p:cNvSpPr txBox="1"/>
          <p:nvPr/>
        </p:nvSpPr>
        <p:spPr>
          <a:xfrm>
            <a:off x="2236305" y="2934576"/>
            <a:ext cx="6672468" cy="2308324"/>
          </a:xfrm>
          <a:prstGeom prst="rect">
            <a:avLst/>
          </a:prstGeom>
          <a:noFill/>
        </p:spPr>
        <p:txBody>
          <a:bodyPr wrap="square">
            <a:spAutoFit/>
          </a:bodyPr>
          <a:lstStyle/>
          <a:p>
            <a:pPr marL="342900" indent="-342900">
              <a:buFont typeface="+mj-lt"/>
              <a:buAutoNum type="arabicPeriod"/>
            </a:pPr>
            <a:r>
              <a:rPr lang="es-PE" b="1" dirty="0">
                <a:solidFill>
                  <a:srgbClr val="1E1E1E"/>
                </a:solidFill>
                <a:latin typeface="Bookman Old Style" panose="02050604050505020204" pitchFamily="18" charset="0"/>
                <a:cs typeface="Times New Roman" panose="02020603050405020304" pitchFamily="18" charset="0"/>
              </a:rPr>
              <a:t>INDICIO DE OPORTUNIDAD.</a:t>
            </a:r>
          </a:p>
          <a:p>
            <a:pPr marL="342900" indent="-342900">
              <a:buFont typeface="+mj-lt"/>
              <a:buAutoNum type="arabicPeriod"/>
            </a:pPr>
            <a:r>
              <a:rPr lang="es-PE" b="1" dirty="0">
                <a:solidFill>
                  <a:srgbClr val="1E1E1E"/>
                </a:solidFill>
                <a:latin typeface="Bookman Old Style" panose="02050604050505020204" pitchFamily="18" charset="0"/>
                <a:cs typeface="Times New Roman" panose="02020603050405020304" pitchFamily="18" charset="0"/>
              </a:rPr>
              <a:t>INDICIO DE MÓVIL.</a:t>
            </a:r>
          </a:p>
          <a:p>
            <a:pPr marL="342900" indent="-342900">
              <a:buFont typeface="+mj-lt"/>
              <a:buAutoNum type="arabicPeriod"/>
            </a:pPr>
            <a:r>
              <a:rPr lang="es-PE" b="1" dirty="0">
                <a:solidFill>
                  <a:srgbClr val="1E1E1E"/>
                </a:solidFill>
                <a:latin typeface="Bookman Old Style" panose="02050604050505020204" pitchFamily="18" charset="0"/>
                <a:cs typeface="Times New Roman" panose="02020603050405020304" pitchFamily="18" charset="0"/>
              </a:rPr>
              <a:t>INDICIO DE MALA JUSTIFICACIÓN. </a:t>
            </a:r>
          </a:p>
          <a:p>
            <a:pPr marL="342900" indent="-342900">
              <a:buFont typeface="+mj-lt"/>
              <a:buAutoNum type="arabicPeriod"/>
            </a:pPr>
            <a:r>
              <a:rPr lang="es-PE" b="1" dirty="0">
                <a:solidFill>
                  <a:srgbClr val="1E1E1E"/>
                </a:solidFill>
                <a:latin typeface="Bookman Old Style" panose="02050604050505020204" pitchFamily="18" charset="0"/>
                <a:cs typeface="Times New Roman" panose="02020603050405020304" pitchFamily="18" charset="0"/>
              </a:rPr>
              <a:t>INDICIO NECESARIO.</a:t>
            </a:r>
          </a:p>
          <a:p>
            <a:pPr marL="342900" indent="-342900">
              <a:buFont typeface="+mj-lt"/>
              <a:buAutoNum type="arabicPeriod"/>
            </a:pPr>
            <a:r>
              <a:rPr lang="es-PE" b="1" dirty="0">
                <a:solidFill>
                  <a:srgbClr val="1E1E1E"/>
                </a:solidFill>
                <a:latin typeface="Bookman Old Style" panose="02050604050505020204" pitchFamily="18" charset="0"/>
                <a:cs typeface="Times New Roman" panose="02020603050405020304" pitchFamily="18" charset="0"/>
              </a:rPr>
              <a:t>INDICIO CONTINGENTE. </a:t>
            </a:r>
          </a:p>
          <a:p>
            <a:pPr marL="342900" indent="-342900">
              <a:buFont typeface="+mj-lt"/>
              <a:buAutoNum type="arabicPeriod"/>
            </a:pPr>
            <a:r>
              <a:rPr lang="es-PE" b="1" dirty="0">
                <a:solidFill>
                  <a:srgbClr val="1E1E1E"/>
                </a:solidFill>
                <a:latin typeface="Bookman Old Style" panose="02050604050505020204" pitchFamily="18" charset="0"/>
                <a:cs typeface="Times New Roman" panose="02020603050405020304" pitchFamily="18" charset="0"/>
              </a:rPr>
              <a:t>INDICIO CONCOMINANTE.</a:t>
            </a:r>
          </a:p>
          <a:p>
            <a:pPr marL="342900" indent="-342900">
              <a:buFont typeface="+mj-lt"/>
              <a:buAutoNum type="arabicPeriod"/>
            </a:pPr>
            <a:r>
              <a:rPr lang="es-PE" b="1" dirty="0">
                <a:solidFill>
                  <a:srgbClr val="1E1E1E"/>
                </a:solidFill>
                <a:latin typeface="Bookman Old Style" panose="02050604050505020204" pitchFamily="18" charset="0"/>
                <a:cs typeface="Times New Roman" panose="02020603050405020304" pitchFamily="18" charset="0"/>
              </a:rPr>
              <a:t>INDICIO DE PRESENCIA. </a:t>
            </a:r>
          </a:p>
          <a:p>
            <a:pPr marL="342900" indent="-342900">
              <a:buFont typeface="+mj-lt"/>
              <a:buAutoNum type="arabicPeriod"/>
            </a:pPr>
            <a:r>
              <a:rPr lang="es-PE" b="1" dirty="0">
                <a:solidFill>
                  <a:srgbClr val="1E1E1E"/>
                </a:solidFill>
                <a:latin typeface="Bookman Old Style" panose="02050604050505020204" pitchFamily="18" charset="0"/>
                <a:cs typeface="Times New Roman" panose="02020603050405020304" pitchFamily="18" charset="0"/>
              </a:rPr>
              <a:t>INDICIO DE </a:t>
            </a:r>
            <a:r>
              <a:rPr lang="es-PE" b="1" dirty="0">
                <a:latin typeface="Bookman Old Style" panose="02050604050505020204" pitchFamily="18" charset="0"/>
                <a:cs typeface="Times New Roman" panose="02020603050405020304" pitchFamily="18" charset="0"/>
              </a:rPr>
              <a:t>PARTICIPACIÓN</a:t>
            </a:r>
            <a:r>
              <a:rPr lang="es-PE" b="1" dirty="0">
                <a:solidFill>
                  <a:srgbClr val="1E1E1E"/>
                </a:solidFill>
                <a:latin typeface="Bookman Old Style" panose="02050604050505020204" pitchFamily="18" charset="0"/>
                <a:cs typeface="Times New Roman" panose="02020603050405020304" pitchFamily="18" charset="0"/>
              </a:rPr>
              <a:t>.</a:t>
            </a:r>
          </a:p>
        </p:txBody>
      </p:sp>
      <p:pic>
        <p:nvPicPr>
          <p:cNvPr id="9" name="Imagen 8">
            <a:extLst>
              <a:ext uri="{FF2B5EF4-FFF2-40B4-BE49-F238E27FC236}">
                <a16:creationId xmlns:a16="http://schemas.microsoft.com/office/drawing/2014/main" id="{47915239-E9C6-4B6A-ABE4-7DD27E2118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a:off x="7610005" y="2465311"/>
            <a:ext cx="2597536" cy="2857500"/>
          </a:xfrm>
          <a:prstGeom prst="rect">
            <a:avLst/>
          </a:prstGeom>
        </p:spPr>
      </p:pic>
    </p:spTree>
    <p:extLst>
      <p:ext uri="{BB962C8B-B14F-4D97-AF65-F5344CB8AC3E}">
        <p14:creationId xmlns:p14="http://schemas.microsoft.com/office/powerpoint/2010/main" val="2673491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55"/>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9" name="Imagen 8">
            <a:extLst>
              <a:ext uri="{FF2B5EF4-FFF2-40B4-BE49-F238E27FC236}">
                <a16:creationId xmlns:a16="http://schemas.microsoft.com/office/drawing/2014/main" id="{47915239-E9C6-4B6A-ABE4-7DD27E2118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a:off x="8070571" y="2000250"/>
            <a:ext cx="2597536" cy="2857500"/>
          </a:xfrm>
          <a:prstGeom prst="rect">
            <a:avLst/>
          </a:prstGeom>
        </p:spPr>
      </p:pic>
      <p:sp>
        <p:nvSpPr>
          <p:cNvPr id="10" name="CuadroTexto 9">
            <a:extLst>
              <a:ext uri="{FF2B5EF4-FFF2-40B4-BE49-F238E27FC236}">
                <a16:creationId xmlns:a16="http://schemas.microsoft.com/office/drawing/2014/main" id="{D35C0311-3794-4B61-8AAA-CC29A8F66E83}"/>
              </a:ext>
            </a:extLst>
          </p:cNvPr>
          <p:cNvSpPr txBox="1"/>
          <p:nvPr/>
        </p:nvSpPr>
        <p:spPr>
          <a:xfrm>
            <a:off x="699052" y="2465311"/>
            <a:ext cx="6672468" cy="2308324"/>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Así también su clasificación, partiendo entre prueba directa y prueba indirecta, en esta última concepción da cobertura a la llamada "prueba indiciaria", de notable utilidad hoy en día, en orden a probar una serie de delitos que se cometen en la clandestinidad, distinto a lo que se conoce como "delito flagrante".</a:t>
            </a:r>
          </a:p>
          <a:p>
            <a:pPr algn="just"/>
            <a:endParaRPr lang="es-ES" dirty="0"/>
          </a:p>
          <a:p>
            <a:pPr algn="just"/>
            <a:r>
              <a:rPr lang="es-ES" dirty="0"/>
              <a:t> </a:t>
            </a:r>
            <a:endParaRPr lang="es-PE" dirty="0"/>
          </a:p>
        </p:txBody>
      </p:sp>
    </p:spTree>
    <p:extLst>
      <p:ext uri="{BB962C8B-B14F-4D97-AF65-F5344CB8AC3E}">
        <p14:creationId xmlns:p14="http://schemas.microsoft.com/office/powerpoint/2010/main" val="910446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6155"/>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pic>
        <p:nvPicPr>
          <p:cNvPr id="9" name="Imagen 8">
            <a:extLst>
              <a:ext uri="{FF2B5EF4-FFF2-40B4-BE49-F238E27FC236}">
                <a16:creationId xmlns:a16="http://schemas.microsoft.com/office/drawing/2014/main" id="{47915239-E9C6-4B6A-ABE4-7DD27E21189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flipH="1">
            <a:off x="1514115" y="1974095"/>
            <a:ext cx="2661980" cy="2857500"/>
          </a:xfrm>
          <a:prstGeom prst="rect">
            <a:avLst/>
          </a:prstGeom>
        </p:spPr>
      </p:pic>
      <p:sp>
        <p:nvSpPr>
          <p:cNvPr id="11" name="CuadroTexto 10">
            <a:extLst>
              <a:ext uri="{FF2B5EF4-FFF2-40B4-BE49-F238E27FC236}">
                <a16:creationId xmlns:a16="http://schemas.microsoft.com/office/drawing/2014/main" id="{521E2BF5-652D-4FD8-9588-8D5F0B8124C7}"/>
              </a:ext>
            </a:extLst>
          </p:cNvPr>
          <p:cNvSpPr txBox="1"/>
          <p:nvPr/>
        </p:nvSpPr>
        <p:spPr>
          <a:xfrm>
            <a:off x="5006008" y="2315314"/>
            <a:ext cx="6672468" cy="1477328"/>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El examen, revisión y análisis de la prueba indiciaria, es un objetivo trascendental en el estudio de la prueba penal, sometiéndola a determinados procesos de inferencia deductiva, propia de la lógica y de las máximas de experiencia.</a:t>
            </a:r>
            <a:endParaRPr lang="es-PE" dirty="0">
              <a:solidFill>
                <a:srgbClr val="1E1E1E"/>
              </a:solidFill>
              <a:latin typeface="Bookman Old Style" panose="02050604050505020204" pitchFamily="18" charset="0"/>
              <a:cs typeface="Times New Roman" panose="02020603050405020304" pitchFamily="18" charset="0"/>
            </a:endParaRPr>
          </a:p>
        </p:txBody>
      </p:sp>
    </p:spTree>
    <p:extLst>
      <p:ext uri="{BB962C8B-B14F-4D97-AF65-F5344CB8AC3E}">
        <p14:creationId xmlns:p14="http://schemas.microsoft.com/office/powerpoint/2010/main" val="211559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7" name="CuadroTexto 6">
            <a:extLst>
              <a:ext uri="{FF2B5EF4-FFF2-40B4-BE49-F238E27FC236}">
                <a16:creationId xmlns:a16="http://schemas.microsoft.com/office/drawing/2014/main" id="{782F97FC-E621-41B3-A5B1-2414EA078B88}"/>
              </a:ext>
            </a:extLst>
          </p:cNvPr>
          <p:cNvSpPr txBox="1"/>
          <p:nvPr/>
        </p:nvSpPr>
        <p:spPr>
          <a:xfrm>
            <a:off x="3228691" y="2884911"/>
            <a:ext cx="4838364" cy="582852"/>
          </a:xfrm>
          <a:prstGeom prst="rect">
            <a:avLst/>
          </a:prstGeom>
          <a:noFill/>
        </p:spPr>
        <p:txBody>
          <a:bodyPr wrap="square">
            <a:spAutoFit/>
          </a:bodyPr>
          <a:lstStyle/>
          <a:p>
            <a:pPr algn="just">
              <a:lnSpc>
                <a:spcPts val="1875"/>
              </a:lnSpc>
              <a:spcAft>
                <a:spcPts val="1950"/>
              </a:spcAft>
            </a:pPr>
            <a:r>
              <a:rPr lang="es-PE" sz="8000" b="1" dirty="0">
                <a:solidFill>
                  <a:schemeClr val="accent1">
                    <a:lumMod val="50000"/>
                  </a:schemeClr>
                </a:solidFill>
                <a:latin typeface="Aharoni" panose="02010803020104030203" pitchFamily="2" charset="-79"/>
                <a:cs typeface="Aharoni" panose="02010803020104030203" pitchFamily="2" charset="-79"/>
              </a:rPr>
              <a:t>GRACIAS</a:t>
            </a:r>
            <a:r>
              <a:rPr lang="es-PE" sz="4400" b="1" dirty="0">
                <a:solidFill>
                  <a:srgbClr val="1E1E1E"/>
                </a:solidFill>
                <a:effectLst/>
                <a:latin typeface="Bookman Old Style" panose="02050604050505020204" pitchFamily="18" charset="0"/>
                <a:ea typeface="Times New Roman" panose="02020603050405020304" pitchFamily="18" charset="0"/>
              </a:rPr>
              <a:t> </a:t>
            </a:r>
            <a:endParaRPr lang="es-PE" sz="4400" dirty="0">
              <a:effectLst/>
              <a:latin typeface="Times New Roman" panose="02020603050405020304" pitchFamily="18" charset="0"/>
              <a:ea typeface="Times New Roman" panose="02020603050405020304" pitchFamily="18" charset="0"/>
            </a:endParaRPr>
          </a:p>
        </p:txBody>
      </p:sp>
      <p:pic>
        <p:nvPicPr>
          <p:cNvPr id="8" name="Imagen 7">
            <a:extLst>
              <a:ext uri="{FF2B5EF4-FFF2-40B4-BE49-F238E27FC236}">
                <a16:creationId xmlns:a16="http://schemas.microsoft.com/office/drawing/2014/main" id="{499EB8F0-3D95-4C09-9878-B34AFF940D9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400" b="90000" l="9867" r="89867">
                        <a14:foregroundMark x1="22400" y1="79600" x2="22400" y2="79600"/>
                        <a14:foregroundMark x1="43200" y1="5400" x2="43200" y2="5400"/>
                        <a14:foregroundMark x1="64800" y1="2400" x2="64800" y2="2400"/>
                      </a14:backgroundRemoval>
                    </a14:imgEffect>
                  </a14:imgLayer>
                </a14:imgProps>
              </a:ext>
              <a:ext uri="{28A0092B-C50C-407E-A947-70E740481C1C}">
                <a14:useLocalDpi xmlns:a14="http://schemas.microsoft.com/office/drawing/2010/main" val="0"/>
              </a:ext>
            </a:extLst>
          </a:blip>
          <a:stretch>
            <a:fillRect/>
          </a:stretch>
        </p:blipFill>
        <p:spPr>
          <a:xfrm>
            <a:off x="7306362" y="998654"/>
            <a:ext cx="4154014" cy="5538685"/>
          </a:xfrm>
          <a:prstGeom prst="rect">
            <a:avLst/>
          </a:prstGeom>
        </p:spPr>
      </p:pic>
    </p:spTree>
    <p:extLst>
      <p:ext uri="{BB962C8B-B14F-4D97-AF65-F5344CB8AC3E}">
        <p14:creationId xmlns:p14="http://schemas.microsoft.com/office/powerpoint/2010/main" val="3097629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8" name="CuadroTexto 7">
            <a:extLst>
              <a:ext uri="{FF2B5EF4-FFF2-40B4-BE49-F238E27FC236}">
                <a16:creationId xmlns:a16="http://schemas.microsoft.com/office/drawing/2014/main" id="{B8443CBA-FABC-4A9E-9795-50FA53B7E69F}"/>
              </a:ext>
            </a:extLst>
          </p:cNvPr>
          <p:cNvSpPr txBox="1"/>
          <p:nvPr/>
        </p:nvSpPr>
        <p:spPr>
          <a:xfrm>
            <a:off x="5085522" y="1951672"/>
            <a:ext cx="6672468" cy="1754326"/>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La prueba indiciaria puede justificar se enerve legítimamente el principio de presunción de inocencia pero para ello debe cumplir acabadamente ciertos requisitos entre ellos, deben estar debidamente probados: graves, plurales concomitantes y convergentes entre si y sin contraindicios consistentes.</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0D149347-B9C7-4277-8417-BCD03685B3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flipH="1">
            <a:off x="848139" y="1533962"/>
            <a:ext cx="3889290" cy="2964088"/>
          </a:xfrm>
          <a:prstGeom prst="rect">
            <a:avLst/>
          </a:prstGeom>
        </p:spPr>
      </p:pic>
    </p:spTree>
    <p:extLst>
      <p:ext uri="{BB962C8B-B14F-4D97-AF65-F5344CB8AC3E}">
        <p14:creationId xmlns:p14="http://schemas.microsoft.com/office/powerpoint/2010/main" val="3986422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10" name="CuadroTexto 9">
            <a:extLst>
              <a:ext uri="{FF2B5EF4-FFF2-40B4-BE49-F238E27FC236}">
                <a16:creationId xmlns:a16="http://schemas.microsoft.com/office/drawing/2014/main" id="{3B7641A6-532B-4C9C-AA6C-58A9D7EFDD2B}"/>
              </a:ext>
            </a:extLst>
          </p:cNvPr>
          <p:cNvSpPr txBox="1"/>
          <p:nvPr/>
        </p:nvSpPr>
        <p:spPr>
          <a:xfrm>
            <a:off x="1175908" y="1513472"/>
            <a:ext cx="6672468" cy="1754326"/>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Prueba indiciaria “es aquella que se dirige a mostrar la certeza de unos hechos (indicios) que no son los constitutivos del delito, pero de los que pueden inferirse estos y la participación del acusado por medio de un razonamiento basado en el nexo causal y lógico existente entre los hechos probados y los que se trata de probar”</a:t>
            </a:r>
            <a:endParaRPr lang="es-PE" dirty="0">
              <a:solidFill>
                <a:srgbClr val="1E1E1E"/>
              </a:solidFill>
              <a:latin typeface="Bookman Old Style" panose="020506040505050202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3AF72B56-38F5-4138-9AF7-9D95FD94DF01}"/>
              </a:ext>
            </a:extLst>
          </p:cNvPr>
          <p:cNvSpPr txBox="1"/>
          <p:nvPr/>
        </p:nvSpPr>
        <p:spPr>
          <a:xfrm>
            <a:off x="4160610" y="5954768"/>
            <a:ext cx="6672468" cy="646331"/>
          </a:xfrm>
          <a:prstGeom prst="rect">
            <a:avLst/>
          </a:prstGeom>
          <a:noFill/>
        </p:spPr>
        <p:txBody>
          <a:bodyPr wrap="square">
            <a:spAutoFit/>
          </a:bodyPr>
          <a:lstStyle/>
          <a:p>
            <a:r>
              <a:rPr lang="es-ES" dirty="0">
                <a:solidFill>
                  <a:srgbClr val="1E1E1E"/>
                </a:solidFill>
                <a:latin typeface="Bookman Old Style" panose="02050604050505020204" pitchFamily="18" charset="0"/>
                <a:cs typeface="Times New Roman" panose="02020603050405020304" pitchFamily="18" charset="0"/>
              </a:rPr>
              <a:t>PICÓ I JUNOY, Joan. Las garantías constitucionales del proceso. J.M Bosch, Barcelona, 1997, p. 159.</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D8960565-B84C-47C4-9E23-839F916947B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37" b="89641" l="9167" r="90667">
                        <a14:foregroundMark x1="90833" y1="23467" x2="90833" y2="23467"/>
                        <a14:foregroundMark x1="9167" y1="52854" x2="9167" y2="52854"/>
                      </a14:backgroundRemoval>
                    </a14:imgEffect>
                  </a14:imgLayer>
                </a14:imgProps>
              </a:ext>
              <a:ext uri="{28A0092B-C50C-407E-A947-70E740481C1C}">
                <a14:useLocalDpi xmlns:a14="http://schemas.microsoft.com/office/drawing/2010/main" val="0"/>
              </a:ext>
            </a:extLst>
          </a:blip>
          <a:stretch>
            <a:fillRect/>
          </a:stretch>
        </p:blipFill>
        <p:spPr>
          <a:xfrm>
            <a:off x="6740072" y="2041066"/>
            <a:ext cx="5268914" cy="4179079"/>
          </a:xfrm>
          <a:prstGeom prst="rect">
            <a:avLst/>
          </a:prstGeom>
        </p:spPr>
      </p:pic>
    </p:spTree>
    <p:extLst>
      <p:ext uri="{BB962C8B-B14F-4D97-AF65-F5344CB8AC3E}">
        <p14:creationId xmlns:p14="http://schemas.microsoft.com/office/powerpoint/2010/main" val="63878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9" name="CuadroTexto 8">
            <a:extLst>
              <a:ext uri="{FF2B5EF4-FFF2-40B4-BE49-F238E27FC236}">
                <a16:creationId xmlns:a16="http://schemas.microsoft.com/office/drawing/2014/main" id="{9A8B444E-67A6-4F3B-92EA-D90B2345D80C}"/>
              </a:ext>
            </a:extLst>
          </p:cNvPr>
          <p:cNvSpPr txBox="1"/>
          <p:nvPr/>
        </p:nvSpPr>
        <p:spPr>
          <a:xfrm>
            <a:off x="4899992" y="5891008"/>
            <a:ext cx="6672468" cy="646331"/>
          </a:xfrm>
          <a:prstGeom prst="rect">
            <a:avLst/>
          </a:prstGeom>
          <a:noFill/>
        </p:spPr>
        <p:txBody>
          <a:bodyPr wrap="square">
            <a:spAutoFit/>
          </a:bodyPr>
          <a:lstStyle/>
          <a:p>
            <a:r>
              <a:rPr lang="es-ES" dirty="0">
                <a:solidFill>
                  <a:srgbClr val="1E1E1E"/>
                </a:solidFill>
                <a:latin typeface="Bookman Old Style" panose="02050604050505020204" pitchFamily="18" charset="0"/>
                <a:cs typeface="Times New Roman" panose="02020603050405020304" pitchFamily="18" charset="0"/>
              </a:rPr>
              <a:t>SAN MARTIN CASTRO, Cesar. Derecho Procesal Penal, editorial Grijley, volumen II, p. 631.</a:t>
            </a:r>
            <a:endParaRPr lang="es-PE" dirty="0">
              <a:solidFill>
                <a:srgbClr val="1E1E1E"/>
              </a:solidFill>
              <a:latin typeface="Bookman Old Style" panose="020506040505050202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6038BD65-F83B-4643-8ABF-2F102C5B77F7}"/>
              </a:ext>
            </a:extLst>
          </p:cNvPr>
          <p:cNvSpPr txBox="1"/>
          <p:nvPr/>
        </p:nvSpPr>
        <p:spPr>
          <a:xfrm>
            <a:off x="5049078" y="2238720"/>
            <a:ext cx="6374296" cy="1477328"/>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Por medio de la prueba indiciaria lo que se hace es probar directamente los hechos mediatos para deducir de estos aquellos que tienen una significación inmediata para la causa, en tal virtud.</a:t>
            </a:r>
          </a:p>
          <a:p>
            <a:pPr algn="just"/>
            <a:endParaRPr lang="es-ES" dirty="0">
              <a:solidFill>
                <a:srgbClr val="1E1E1E"/>
              </a:solidFill>
              <a:latin typeface="Bookman Old Style" panose="02050604050505020204" pitchFamily="18" charset="0"/>
              <a:cs typeface="Times New Roman" panose="02020603050405020304" pitchFamily="18" charset="0"/>
            </a:endParaRPr>
          </a:p>
        </p:txBody>
      </p:sp>
      <p:pic>
        <p:nvPicPr>
          <p:cNvPr id="13" name="Imagen 12">
            <a:extLst>
              <a:ext uri="{FF2B5EF4-FFF2-40B4-BE49-F238E27FC236}">
                <a16:creationId xmlns:a16="http://schemas.microsoft.com/office/drawing/2014/main" id="{5BDFD8B7-F332-44B2-BF1F-DC9F5D1C776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flipH="1">
            <a:off x="1402135" y="1546810"/>
            <a:ext cx="2652920" cy="2857500"/>
          </a:xfrm>
          <a:prstGeom prst="rect">
            <a:avLst/>
          </a:prstGeom>
        </p:spPr>
      </p:pic>
    </p:spTree>
    <p:extLst>
      <p:ext uri="{BB962C8B-B14F-4D97-AF65-F5344CB8AC3E}">
        <p14:creationId xmlns:p14="http://schemas.microsoft.com/office/powerpoint/2010/main" val="3030651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9" name="CuadroTexto 8">
            <a:extLst>
              <a:ext uri="{FF2B5EF4-FFF2-40B4-BE49-F238E27FC236}">
                <a16:creationId xmlns:a16="http://schemas.microsoft.com/office/drawing/2014/main" id="{9A8B444E-67A6-4F3B-92EA-D90B2345D80C}"/>
              </a:ext>
            </a:extLst>
          </p:cNvPr>
          <p:cNvSpPr txBox="1"/>
          <p:nvPr/>
        </p:nvSpPr>
        <p:spPr>
          <a:xfrm>
            <a:off x="4276086" y="5954768"/>
            <a:ext cx="6672468" cy="646331"/>
          </a:xfrm>
          <a:prstGeom prst="rect">
            <a:avLst/>
          </a:prstGeom>
          <a:noFill/>
        </p:spPr>
        <p:txBody>
          <a:bodyPr wrap="square">
            <a:spAutoFit/>
          </a:bodyPr>
          <a:lstStyle/>
          <a:p>
            <a:r>
              <a:rPr lang="es-ES" dirty="0">
                <a:solidFill>
                  <a:srgbClr val="1E1E1E"/>
                </a:solidFill>
                <a:latin typeface="Bookman Old Style" panose="02050604050505020204" pitchFamily="18" charset="0"/>
                <a:cs typeface="Times New Roman" panose="02020603050405020304" pitchFamily="18" charset="0"/>
              </a:rPr>
              <a:t>SAN MARTIN CASTRO, Cesar. Derecho Procesal Penal, editorial Grijley, volumen II, p. 631.</a:t>
            </a:r>
            <a:endParaRPr lang="es-PE" dirty="0">
              <a:solidFill>
                <a:srgbClr val="1E1E1E"/>
              </a:solidFill>
              <a:latin typeface="Bookman Old Style" panose="020506040505050202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7A513383-F594-4419-A471-1F5AA937C487}"/>
              </a:ext>
            </a:extLst>
          </p:cNvPr>
          <p:cNvSpPr txBox="1"/>
          <p:nvPr/>
        </p:nvSpPr>
        <p:spPr>
          <a:xfrm>
            <a:off x="1083365" y="2228671"/>
            <a:ext cx="6231835" cy="1200329"/>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Con </a:t>
            </a:r>
            <a:r>
              <a:rPr lang="es-ES" b="1" dirty="0">
                <a:solidFill>
                  <a:srgbClr val="1E1E1E"/>
                </a:solidFill>
                <a:latin typeface="Bookman Old Style" panose="02050604050505020204" pitchFamily="18" charset="0"/>
                <a:cs typeface="Times New Roman" panose="02020603050405020304" pitchFamily="18" charset="0"/>
              </a:rPr>
              <a:t>RIVES SEVA, </a:t>
            </a:r>
            <a:r>
              <a:rPr lang="es-ES" dirty="0">
                <a:solidFill>
                  <a:srgbClr val="1E1E1E"/>
                </a:solidFill>
                <a:latin typeface="Bookman Old Style" panose="02050604050505020204" pitchFamily="18" charset="0"/>
                <a:cs typeface="Times New Roman" panose="02020603050405020304" pitchFamily="18" charset="0"/>
              </a:rPr>
              <a:t>podemos definir la Prueba Indiciaria como: “aquella que se dirige a demostrar la certeza de unos hechos (indicios) que no son constitutivos de delito objeto de acusación.</a:t>
            </a:r>
          </a:p>
        </p:txBody>
      </p:sp>
      <p:pic>
        <p:nvPicPr>
          <p:cNvPr id="12" name="Imagen 11">
            <a:extLst>
              <a:ext uri="{FF2B5EF4-FFF2-40B4-BE49-F238E27FC236}">
                <a16:creationId xmlns:a16="http://schemas.microsoft.com/office/drawing/2014/main" id="{0DDB4D16-12D9-4D99-B39E-61757064312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333" b="89815" l="9871" r="89700">
                        <a14:foregroundMark x1="50644" y1="10648" x2="50644" y2="10648"/>
                        <a14:foregroundMark x1="49356" y1="8333" x2="49356" y2="8333"/>
                        <a14:foregroundMark x1="45494" y1="8333" x2="45494" y2="8333"/>
                        <a14:foregroundMark x1="43777" y1="8333" x2="43777" y2="8333"/>
                        <a14:foregroundMark x1="41202" y1="8333" x2="41202" y2="8333"/>
                        <a14:foregroundMark x1="31330" y1="85185" x2="31330" y2="85185"/>
                        <a14:foregroundMark x1="30043" y1="81944" x2="30043" y2="81944"/>
                        <a14:foregroundMark x1="28755" y1="83796" x2="28755" y2="83796"/>
                        <a14:foregroundMark x1="28755" y1="81019" x2="28755" y2="81019"/>
                      </a14:backgroundRemoval>
                    </a14:imgEffect>
                  </a14:imgLayer>
                </a14:imgProps>
              </a:ext>
              <a:ext uri="{28A0092B-C50C-407E-A947-70E740481C1C}">
                <a14:useLocalDpi xmlns:a14="http://schemas.microsoft.com/office/drawing/2010/main" val="0"/>
              </a:ext>
            </a:extLst>
          </a:blip>
          <a:stretch>
            <a:fillRect/>
          </a:stretch>
        </p:blipFill>
        <p:spPr>
          <a:xfrm>
            <a:off x="8398564" y="1828604"/>
            <a:ext cx="3348761" cy="2688800"/>
          </a:xfrm>
          <a:prstGeom prst="rect">
            <a:avLst/>
          </a:prstGeom>
        </p:spPr>
      </p:pic>
    </p:spTree>
    <p:extLst>
      <p:ext uri="{BB962C8B-B14F-4D97-AF65-F5344CB8AC3E}">
        <p14:creationId xmlns:p14="http://schemas.microsoft.com/office/powerpoint/2010/main" val="186384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9" name="CuadroTexto 8">
            <a:extLst>
              <a:ext uri="{FF2B5EF4-FFF2-40B4-BE49-F238E27FC236}">
                <a16:creationId xmlns:a16="http://schemas.microsoft.com/office/drawing/2014/main" id="{9A8B444E-67A6-4F3B-92EA-D90B2345D80C}"/>
              </a:ext>
            </a:extLst>
          </p:cNvPr>
          <p:cNvSpPr txBox="1"/>
          <p:nvPr/>
        </p:nvSpPr>
        <p:spPr>
          <a:xfrm>
            <a:off x="4276086" y="5954768"/>
            <a:ext cx="6672468" cy="646331"/>
          </a:xfrm>
          <a:prstGeom prst="rect">
            <a:avLst/>
          </a:prstGeom>
          <a:noFill/>
        </p:spPr>
        <p:txBody>
          <a:bodyPr wrap="square">
            <a:spAutoFit/>
          </a:bodyPr>
          <a:lstStyle/>
          <a:p>
            <a:r>
              <a:rPr lang="es-ES" dirty="0">
                <a:solidFill>
                  <a:srgbClr val="1E1E1E"/>
                </a:solidFill>
                <a:latin typeface="Bookman Old Style" panose="02050604050505020204" pitchFamily="18" charset="0"/>
                <a:cs typeface="Times New Roman" panose="02020603050405020304" pitchFamily="18" charset="0"/>
              </a:rPr>
              <a:t>SAN MARTIN CASTRO, Cesar. Derecho Procesal Penal, editorial Grijley, volumen II, p. 631.</a:t>
            </a:r>
            <a:endParaRPr lang="es-PE" dirty="0">
              <a:solidFill>
                <a:srgbClr val="1E1E1E"/>
              </a:solidFill>
              <a:latin typeface="Bookman Old Style" panose="02050604050505020204" pitchFamily="18" charset="0"/>
              <a:cs typeface="Times New Roman" panose="02020603050405020304" pitchFamily="18" charset="0"/>
            </a:endParaRPr>
          </a:p>
        </p:txBody>
      </p:sp>
      <p:sp>
        <p:nvSpPr>
          <p:cNvPr id="8" name="CuadroTexto 7">
            <a:extLst>
              <a:ext uri="{FF2B5EF4-FFF2-40B4-BE49-F238E27FC236}">
                <a16:creationId xmlns:a16="http://schemas.microsoft.com/office/drawing/2014/main" id="{893B42F0-D039-4149-A78E-4FB97EC68E29}"/>
              </a:ext>
            </a:extLst>
          </p:cNvPr>
          <p:cNvSpPr txBox="1"/>
          <p:nvPr/>
        </p:nvSpPr>
        <p:spPr>
          <a:xfrm>
            <a:off x="4737429" y="2061599"/>
            <a:ext cx="6672468" cy="1754326"/>
          </a:xfrm>
          <a:prstGeom prst="rect">
            <a:avLst/>
          </a:prstGeom>
          <a:noFill/>
        </p:spPr>
        <p:txBody>
          <a:bodyPr wrap="square">
            <a:spAutoFit/>
          </a:bodyPr>
          <a:lstStyle/>
          <a:p>
            <a:pPr algn="just"/>
            <a:endParaRPr lang="es-ES" dirty="0">
              <a:solidFill>
                <a:srgbClr val="1E1E1E"/>
              </a:solidFill>
              <a:latin typeface="Bookman Old Style" panose="02050604050505020204" pitchFamily="18" charset="0"/>
              <a:cs typeface="Times New Roman" panose="02020603050405020304" pitchFamily="18" charset="0"/>
            </a:endParaRPr>
          </a:p>
          <a:p>
            <a:pPr algn="just"/>
            <a:r>
              <a:rPr lang="es-ES" dirty="0">
                <a:solidFill>
                  <a:srgbClr val="1E1E1E"/>
                </a:solidFill>
                <a:latin typeface="Bookman Old Style" panose="02050604050505020204" pitchFamily="18" charset="0"/>
                <a:cs typeface="Times New Roman" panose="02020603050405020304" pitchFamily="18" charset="0"/>
              </a:rPr>
              <a:t> Pero de los que a través de la Lógica y de las reglas de la experiencia, pueden inferirse los hechos delictivos y la participación del acusado; que ha de motivarse en función de un nexo causal y coherente entre los hechos probados  indicios y el que se trate de probar delito.</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EC56D057-39D2-406C-B0DF-C9ECBB08100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8494" b="89961" l="9794" r="89691">
                        <a14:foregroundMark x1="26804" y1="42857" x2="26804" y2="42857"/>
                        <a14:foregroundMark x1="36598" y1="15830" x2="36598" y2="15830"/>
                        <a14:foregroundMark x1="41753" y1="11583" x2="41753" y2="11583"/>
                        <a14:foregroundMark x1="44845" y1="10425" x2="44845" y2="10425"/>
                        <a14:foregroundMark x1="45361" y1="9653" x2="45361" y2="9653"/>
                        <a14:foregroundMark x1="38144" y1="8494" x2="38144" y2="8494"/>
                        <a14:foregroundMark x1="33505" y1="86486" x2="33505" y2="86486"/>
                        <a14:foregroundMark x1="74742" y1="47104" x2="74742" y2="47104"/>
                      </a14:backgroundRemoval>
                    </a14:imgEffect>
                  </a14:imgLayer>
                </a14:imgProps>
              </a:ext>
              <a:ext uri="{28A0092B-C50C-407E-A947-70E740481C1C}">
                <a14:useLocalDpi xmlns:a14="http://schemas.microsoft.com/office/drawing/2010/main" val="0"/>
              </a:ext>
            </a:extLst>
          </a:blip>
          <a:stretch>
            <a:fillRect/>
          </a:stretch>
        </p:blipFill>
        <p:spPr>
          <a:xfrm>
            <a:off x="1302073" y="1403351"/>
            <a:ext cx="2477841" cy="2953139"/>
          </a:xfrm>
          <a:prstGeom prst="rect">
            <a:avLst/>
          </a:prstGeom>
        </p:spPr>
      </p:pic>
    </p:spTree>
    <p:extLst>
      <p:ext uri="{BB962C8B-B14F-4D97-AF65-F5344CB8AC3E}">
        <p14:creationId xmlns:p14="http://schemas.microsoft.com/office/powerpoint/2010/main" val="303225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8" name="CuadroTexto 7">
            <a:extLst>
              <a:ext uri="{FF2B5EF4-FFF2-40B4-BE49-F238E27FC236}">
                <a16:creationId xmlns:a16="http://schemas.microsoft.com/office/drawing/2014/main" id="{15E5E252-F53B-4ABA-A55F-1EDA7BF7797B}"/>
              </a:ext>
            </a:extLst>
          </p:cNvPr>
          <p:cNvSpPr txBox="1"/>
          <p:nvPr/>
        </p:nvSpPr>
        <p:spPr>
          <a:xfrm>
            <a:off x="4611756" y="2277342"/>
            <a:ext cx="7129669" cy="1477328"/>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Lo señalado por JAUCHEN tiene concordancia con en el artículo 157° del NCPP que señala: “Que los hechos objetos de prueba pueden ser acreditados por cualquier medio de prueba permitido por la Ley. </a:t>
            </a:r>
          </a:p>
          <a:p>
            <a:pPr algn="just"/>
            <a:endParaRPr lang="es-ES" dirty="0">
              <a:solidFill>
                <a:srgbClr val="1E1E1E"/>
              </a:solidFill>
              <a:latin typeface="Bookman Old Style" panose="020506040505050202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2BC87491-54D8-4ECA-B6DB-91797E5A4BD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8381" r="89905">
                        <a14:foregroundMark x1="54667" y1="17429" x2="54667" y2="17429"/>
                        <a14:foregroundMark x1="54095" y1="15429" x2="54095" y2="15429"/>
                        <a14:foregroundMark x1="53333" y1="15714" x2="53333" y2="15714"/>
                        <a14:foregroundMark x1="53333" y1="15143" x2="53333" y2="15143"/>
                        <a14:foregroundMark x1="53714" y1="14000" x2="53714" y2="14000"/>
                        <a14:foregroundMark x1="57143" y1="14571" x2="57143" y2="14571"/>
                        <a14:foregroundMark x1="8381" y1="70286" x2="8381" y2="70286"/>
                      </a14:backgroundRemoval>
                    </a14:imgEffect>
                  </a14:imgLayer>
                </a14:imgProps>
              </a:ext>
              <a:ext uri="{28A0092B-C50C-407E-A947-70E740481C1C}">
                <a14:useLocalDpi xmlns:a14="http://schemas.microsoft.com/office/drawing/2010/main" val="0"/>
              </a:ext>
            </a:extLst>
          </a:blip>
          <a:stretch>
            <a:fillRect/>
          </a:stretch>
        </p:blipFill>
        <p:spPr>
          <a:xfrm>
            <a:off x="548652" y="1364107"/>
            <a:ext cx="4063104" cy="3488703"/>
          </a:xfrm>
          <a:prstGeom prst="rect">
            <a:avLst/>
          </a:prstGeom>
        </p:spPr>
      </p:pic>
    </p:spTree>
    <p:extLst>
      <p:ext uri="{BB962C8B-B14F-4D97-AF65-F5344CB8AC3E}">
        <p14:creationId xmlns:p14="http://schemas.microsoft.com/office/powerpoint/2010/main" val="804188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73CB1F2-04F5-4F6B-B657-D26248B87E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Imagen 4">
            <a:extLst>
              <a:ext uri="{FF2B5EF4-FFF2-40B4-BE49-F238E27FC236}">
                <a16:creationId xmlns:a16="http://schemas.microsoft.com/office/drawing/2014/main" id="{037F949D-33AF-470F-8CCE-A19AB98DB43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55500" y1="54375" x2="55500" y2="54375"/>
                        <a14:foregroundMark x1="45750" y1="38125" x2="66875" y2="70500"/>
                        <a14:foregroundMark x1="34500" y1="26875" x2="66875" y2="64125"/>
                        <a14:foregroundMark x1="58750" y1="28375" x2="62000" y2="46250"/>
                        <a14:foregroundMark x1="50625" y1="23625" x2="50625" y2="23625"/>
                        <a14:foregroundMark x1="68500" y1="30000" x2="68500" y2="30000"/>
                        <a14:foregroundMark x1="42500" y1="57625" x2="42500" y2="57625"/>
                        <a14:foregroundMark x1="31250" y1="57625" x2="40875" y2="70500"/>
                        <a14:foregroundMark x1="65250" y1="30000" x2="65250" y2="30000"/>
                      </a14:backgroundRemoval>
                    </a14:imgEffect>
                  </a14:imgLayer>
                </a14:imgProps>
              </a:ext>
              <a:ext uri="{28A0092B-C50C-407E-A947-70E740481C1C}">
                <a14:useLocalDpi xmlns:a14="http://schemas.microsoft.com/office/drawing/2010/main" val="0"/>
              </a:ext>
            </a:extLst>
          </a:blip>
          <a:stretch>
            <a:fillRect/>
          </a:stretch>
        </p:blipFill>
        <p:spPr>
          <a:xfrm>
            <a:off x="-132522" y="6220145"/>
            <a:ext cx="634388" cy="634388"/>
          </a:xfrm>
          <a:prstGeom prst="rect">
            <a:avLst/>
          </a:prstGeom>
        </p:spPr>
      </p:pic>
      <p:sp>
        <p:nvSpPr>
          <p:cNvPr id="6" name="CuadroTexto 5">
            <a:extLst>
              <a:ext uri="{FF2B5EF4-FFF2-40B4-BE49-F238E27FC236}">
                <a16:creationId xmlns:a16="http://schemas.microsoft.com/office/drawing/2014/main" id="{FA995285-3023-4BD6-8CE3-2DC2341A294D}"/>
              </a:ext>
            </a:extLst>
          </p:cNvPr>
          <p:cNvSpPr txBox="1"/>
          <p:nvPr/>
        </p:nvSpPr>
        <p:spPr>
          <a:xfrm>
            <a:off x="-1054627" y="6032012"/>
            <a:ext cx="5792056" cy="307777"/>
          </a:xfrm>
          <a:prstGeom prst="rect">
            <a:avLst/>
          </a:prstGeom>
          <a:noFill/>
        </p:spPr>
        <p:txBody>
          <a:bodyPr wrap="square">
            <a:spAutoFit/>
          </a:bodyPr>
          <a:lstStyle/>
          <a:p>
            <a:pPr algn="ctr"/>
            <a:r>
              <a:rPr lang="es-ES" sz="1400" b="1" i="0" dirty="0">
                <a:solidFill>
                  <a:srgbClr val="050505"/>
                </a:solidFill>
                <a:effectLst/>
                <a:latin typeface="Segoe UI Historic" panose="020B0502040204020203" pitchFamily="34" charset="0"/>
              </a:rPr>
              <a:t>Dr. Alonso Raúl Peña Cabrera Freyre</a:t>
            </a:r>
          </a:p>
        </p:txBody>
      </p:sp>
      <p:sp>
        <p:nvSpPr>
          <p:cNvPr id="8" name="CuadroTexto 7">
            <a:extLst>
              <a:ext uri="{FF2B5EF4-FFF2-40B4-BE49-F238E27FC236}">
                <a16:creationId xmlns:a16="http://schemas.microsoft.com/office/drawing/2014/main" id="{A04F5BDB-0022-4B4D-A359-5D4A8168AD36}"/>
              </a:ext>
            </a:extLst>
          </p:cNvPr>
          <p:cNvSpPr txBox="1"/>
          <p:nvPr/>
        </p:nvSpPr>
        <p:spPr>
          <a:xfrm>
            <a:off x="501866" y="2299174"/>
            <a:ext cx="6672468" cy="1754326"/>
          </a:xfrm>
          <a:prstGeom prst="rect">
            <a:avLst/>
          </a:prstGeom>
          <a:noFill/>
        </p:spPr>
        <p:txBody>
          <a:bodyPr wrap="square">
            <a:spAutoFit/>
          </a:bodyPr>
          <a:lstStyle/>
          <a:p>
            <a:pPr algn="just"/>
            <a:r>
              <a:rPr lang="es-ES" dirty="0">
                <a:solidFill>
                  <a:srgbClr val="1E1E1E"/>
                </a:solidFill>
                <a:latin typeface="Bookman Old Style" panose="02050604050505020204" pitchFamily="18" charset="0"/>
                <a:cs typeface="Times New Roman" panose="02020603050405020304" pitchFamily="18" charset="0"/>
              </a:rPr>
              <a:t>Excepcionalmente, pueden utilizarse otros distintos, siempre que no vulneren los derechos y garantías de las personas, así como las facultades de los sujetos procesales reconocidas por la Ley. La forma de su incorporación se adecuará al medio de prueba más análogo, de los previstos en los posible”.</a:t>
            </a:r>
            <a:endParaRPr lang="es-PE" dirty="0">
              <a:solidFill>
                <a:srgbClr val="1E1E1E"/>
              </a:solidFill>
              <a:latin typeface="Bookman Old Style" panose="020506040505050202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5223F5C1-3E03-4459-ADBB-134B8D52E447}"/>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33" b="89778" l="3556" r="96000">
                        <a14:foregroundMark x1="91556" y1="79556" x2="91556" y2="79556"/>
                        <a14:foregroundMark x1="92000" y1="85333" x2="92000" y2="85333"/>
                        <a14:foregroundMark x1="96444" y1="80889" x2="96444" y2="80889"/>
                        <a14:foregroundMark x1="96444" y1="79556" x2="96444" y2="79556"/>
                        <a14:foregroundMark x1="81333" y1="44444" x2="81333" y2="44444"/>
                        <a14:foregroundMark x1="20000" y1="32000" x2="20000" y2="32000"/>
                        <a14:foregroundMark x1="16000" y1="24444" x2="16000" y2="24444"/>
                        <a14:foregroundMark x1="7556" y1="22667" x2="7556" y2="22667"/>
                        <a14:foregroundMark x1="3556" y1="26222" x2="3556" y2="26222"/>
                        <a14:foregroundMark x1="21333" y1="40444" x2="21333" y2="40444"/>
                        <a14:foregroundMark x1="22222" y1="38667" x2="22222" y2="38667"/>
                        <a14:foregroundMark x1="23556" y1="38667" x2="23556" y2="38667"/>
                        <a14:foregroundMark x1="21333" y1="40889" x2="21333" y2="40889"/>
                        <a14:foregroundMark x1="46222" y1="10222" x2="46222" y2="10222"/>
                        <a14:foregroundMark x1="38222" y1="9333" x2="38222" y2="9333"/>
                        <a14:foregroundMark x1="38222" y1="8889" x2="38222" y2="8889"/>
                        <a14:foregroundMark x1="39556" y1="7556" x2="39556" y2="7556"/>
                        <a14:foregroundMark x1="39111" y1="7111" x2="39111" y2="7111"/>
                        <a14:foregroundMark x1="42222" y1="6667" x2="42222" y2="6667"/>
                        <a14:foregroundMark x1="44444" y1="6667" x2="44444" y2="6667"/>
                        <a14:foregroundMark x1="46222" y1="6222" x2="46222" y2="6222"/>
                        <a14:foregroundMark x1="45333" y1="5778" x2="45333" y2="5778"/>
                        <a14:foregroundMark x1="41778" y1="5333" x2="41778" y2="5333"/>
                        <a14:foregroundMark x1="40889" y1="5333" x2="40889" y2="5333"/>
                        <a14:foregroundMark x1="40444" y1="4889" x2="40444" y2="4889"/>
                        <a14:foregroundMark x1="37778" y1="5778" x2="37778" y2="5778"/>
                        <a14:foregroundMark x1="36889" y1="5778" x2="36000" y2="5778"/>
                        <a14:foregroundMark x1="35111" y1="5778" x2="35111" y2="5778"/>
                        <a14:foregroundMark x1="34222" y1="7556" x2="34222" y2="7556"/>
                        <a14:foregroundMark x1="33333" y1="8444" x2="33333" y2="8444"/>
                        <a14:foregroundMark x1="30667" y1="9778" x2="30667" y2="9778"/>
                        <a14:foregroundMark x1="29333" y1="9778" x2="29333" y2="9778"/>
                        <a14:foregroundMark x1="29333" y1="8444" x2="29333" y2="8444"/>
                        <a14:foregroundMark x1="29778" y1="7111" x2="29778" y2="7111"/>
                        <a14:backgroundMark x1="31111" y1="41778" x2="31111" y2="41778"/>
                        <a14:backgroundMark x1="22667" y1="40444" x2="22667" y2="40444"/>
                        <a14:backgroundMark x1="23556" y1="36000" x2="23556" y2="36000"/>
                        <a14:backgroundMark x1="22222" y1="38222" x2="22222" y2="38222"/>
                        <a14:backgroundMark x1="32000" y1="7111" x2="32000" y2="7111"/>
                        <a14:backgroundMark x1="29333" y1="9778" x2="29333" y2="9778"/>
                        <a14:backgroundMark x1="29778" y1="8444" x2="29778" y2="8444"/>
                        <a14:backgroundMark x1="31556" y1="8444" x2="31556" y2="8444"/>
                        <a14:backgroundMark x1="36444" y1="6222" x2="36444" y2="6222"/>
                      </a14:backgroundRemoval>
                    </a14:imgEffect>
                  </a14:imgLayer>
                </a14:imgProps>
              </a:ext>
              <a:ext uri="{28A0092B-C50C-407E-A947-70E740481C1C}">
                <a14:useLocalDpi xmlns:a14="http://schemas.microsoft.com/office/drawing/2010/main" val="0"/>
              </a:ext>
            </a:extLst>
          </a:blip>
          <a:stretch>
            <a:fillRect/>
          </a:stretch>
        </p:blipFill>
        <p:spPr>
          <a:xfrm>
            <a:off x="7964445" y="1522300"/>
            <a:ext cx="2902338" cy="3208726"/>
          </a:xfrm>
          <a:prstGeom prst="rect">
            <a:avLst/>
          </a:prstGeom>
        </p:spPr>
      </p:pic>
    </p:spTree>
    <p:extLst>
      <p:ext uri="{BB962C8B-B14F-4D97-AF65-F5344CB8AC3E}">
        <p14:creationId xmlns:p14="http://schemas.microsoft.com/office/powerpoint/2010/main" val="133264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1132</Words>
  <Application>Microsoft Office PowerPoint</Application>
  <PresentationFormat>Panorámica</PresentationFormat>
  <Paragraphs>68</Paragraphs>
  <Slides>26</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Aharoni</vt:lpstr>
      <vt:lpstr>Arial</vt:lpstr>
      <vt:lpstr>Bookman Old Style</vt:lpstr>
      <vt:lpstr>Calibri</vt:lpstr>
      <vt:lpstr>Calibri Light</vt:lpstr>
      <vt:lpstr>Palatino Linotype</vt:lpstr>
      <vt:lpstr>Roboto</vt:lpstr>
      <vt:lpstr>Segoe UI Historic</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ANDERSON</dc:creator>
  <cp:lastModifiedBy>user1</cp:lastModifiedBy>
  <cp:revision>8</cp:revision>
  <dcterms:created xsi:type="dcterms:W3CDTF">2021-04-03T20:21:30Z</dcterms:created>
  <dcterms:modified xsi:type="dcterms:W3CDTF">2021-06-27T02:40:14Z</dcterms:modified>
</cp:coreProperties>
</file>