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974BA-68A4-4E14-A71D-BD6A73F9A2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16B3B0A-DBF6-4E59-A941-965AA903D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083A1452-8EF5-44AF-8318-11145D8952D6}"/>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70171418-7F79-4726-9257-D73F2A6E36D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0294A7E-DACC-494C-8C72-168CF4C5632B}"/>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7022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8C7AC-7595-4F78-B4D7-D9CDD5A4A51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D35429C-BC81-481E-B00E-B6D9AAB06B4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E0D2164-F516-447C-914D-457F0963BC89}"/>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FAD47190-1B0B-4D50-8D73-77E44F503B5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AEAE471-B747-4D16-AD1D-AD813310ECF9}"/>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25665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B5DA29A-0441-4A7C-835C-15A8EFD14F3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9468C68-CB73-44F2-AC34-37D0FA55AC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FDC3833-013F-45C4-85C3-C56A9027A7C7}"/>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EAEAFC82-2B6C-4DC8-83FC-D448904122D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92FFF36-48D5-44E8-96A5-44A67DB70115}"/>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214183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9A2FE-FA12-4A43-98B8-40DC2E588B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C3F6E95-A25A-48DA-A31F-AAF859928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4714273-7300-49CD-B165-5E433C5A23C1}"/>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5DEF9861-64FD-4E1F-820A-126C69B22C6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2DBFA6F-ADF1-499B-BD1E-26970D29EE9C}"/>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291022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1DA42-4352-42A3-A2C3-7A77BCBE74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33C882A-F0CF-4196-9221-B6C23B19A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C93E7A5-9EE4-466B-9CEC-EA5085D27449}"/>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E33B81B9-1B6E-4470-B88A-AD10CF2D208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BEF3CC-56E9-48D4-8993-272E46B5C479}"/>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50982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77290-37BF-4174-9F6F-9FE7749C43C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202E53E-0C36-4DA8-B867-C5DD386002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A578ACE-13EA-4130-9490-1F2A1D98F1E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27AAD8E-5BB3-40D9-A199-CF8219571FD7}"/>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6" name="Marcador de pie de página 5">
            <a:extLst>
              <a:ext uri="{FF2B5EF4-FFF2-40B4-BE49-F238E27FC236}">
                <a16:creationId xmlns:a16="http://schemas.microsoft.com/office/drawing/2014/main" id="{62E9AE40-13A2-4D01-8390-81160ED9387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D87199E-7A93-498D-A7FC-7FBC5FB9674D}"/>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236429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E5406-53BD-44C6-A537-3B0322890D8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DC93CC8-4147-499F-B2FD-C015F7D8AE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9478CCF-06E8-44A0-A9C9-70C6F08F26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CD4E8AD-8DE8-4EDE-8A1E-3A09147FF4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4E6090A-F156-4BF1-989D-2E57D25AB8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A4BEB2D2-14DD-4E36-9389-CEA166F5DFA9}"/>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8" name="Marcador de pie de página 7">
            <a:extLst>
              <a:ext uri="{FF2B5EF4-FFF2-40B4-BE49-F238E27FC236}">
                <a16:creationId xmlns:a16="http://schemas.microsoft.com/office/drawing/2014/main" id="{DE7C3564-E706-4570-94BC-58FB7F6DF0A9}"/>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A2A4A716-0030-4AF2-9EBA-BDC35649F21F}"/>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223549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92E65-FAD4-4B98-8C3B-01876325C9E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DE2B399-D3A0-4D15-AEB4-1909AD5D38DF}"/>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4" name="Marcador de pie de página 3">
            <a:extLst>
              <a:ext uri="{FF2B5EF4-FFF2-40B4-BE49-F238E27FC236}">
                <a16:creationId xmlns:a16="http://schemas.microsoft.com/office/drawing/2014/main" id="{BF72B66B-54E5-41D3-BB42-6BA5DD3459E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B29BCDF-727B-4F7A-B428-2912DE3C8579}"/>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386210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2E5FBD-9E61-4C2D-89E6-6D3084E45976}"/>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3" name="Marcador de pie de página 2">
            <a:extLst>
              <a:ext uri="{FF2B5EF4-FFF2-40B4-BE49-F238E27FC236}">
                <a16:creationId xmlns:a16="http://schemas.microsoft.com/office/drawing/2014/main" id="{68E29D3E-3AE3-4477-B1E4-FD47D10AD41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B62420D9-E052-41A9-98FE-A2A8EB9A128A}"/>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95579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5DA46-3997-4DF2-9DE6-3B24A66FE4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33CDFA6-34EB-4A05-A9B2-7717BF5C5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2FEEC60-08EC-42AB-8F2C-A5116A91D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5E3122-D836-46D9-9962-C332D172228A}"/>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6" name="Marcador de pie de página 5">
            <a:extLst>
              <a:ext uri="{FF2B5EF4-FFF2-40B4-BE49-F238E27FC236}">
                <a16:creationId xmlns:a16="http://schemas.microsoft.com/office/drawing/2014/main" id="{FF6AA919-565E-4DDF-B1BB-E0291720AA9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8A33A53-45AA-4BDF-BEDE-97207E01D6EF}"/>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232945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38CF0-BFC5-42D6-8388-C31A6FA40B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7C407D0-DECD-4734-8CC2-DECFFDDC0E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CF28ED0-7B8C-47C5-AD5A-541367BD5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37AC4E-EC31-44B9-84A4-AE2EECEAE8EB}"/>
              </a:ext>
            </a:extLst>
          </p:cNvPr>
          <p:cNvSpPr>
            <a:spLocks noGrp="1"/>
          </p:cNvSpPr>
          <p:nvPr>
            <p:ph type="dt" sz="half" idx="10"/>
          </p:nvPr>
        </p:nvSpPr>
        <p:spPr/>
        <p:txBody>
          <a:bodyPr/>
          <a:lstStyle/>
          <a:p>
            <a:fld id="{5EAE76BE-9DA4-43F4-8020-E4737BF32D1F}" type="datetimeFigureOut">
              <a:rPr lang="es-PE" smtClean="0"/>
              <a:pPr/>
              <a:t>26/06/2021</a:t>
            </a:fld>
            <a:endParaRPr lang="es-PE"/>
          </a:p>
        </p:txBody>
      </p:sp>
      <p:sp>
        <p:nvSpPr>
          <p:cNvPr id="6" name="Marcador de pie de página 5">
            <a:extLst>
              <a:ext uri="{FF2B5EF4-FFF2-40B4-BE49-F238E27FC236}">
                <a16:creationId xmlns:a16="http://schemas.microsoft.com/office/drawing/2014/main" id="{59968E89-4DC8-41E5-B1EB-AF7D1DB5D4B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BE49DD3-34F9-44D8-973C-F822F51D23D4}"/>
              </a:ext>
            </a:extLst>
          </p:cNvPr>
          <p:cNvSpPr>
            <a:spLocks noGrp="1"/>
          </p:cNvSpPr>
          <p:nvPr>
            <p:ph type="sldNum" sz="quarter" idx="12"/>
          </p:nvPr>
        </p:nvSpPr>
        <p:spPr/>
        <p:txBody>
          <a:bodyPr/>
          <a:lstStyle/>
          <a:p>
            <a:fld id="{C68E76F3-48E4-4EE6-B488-847A515192BB}" type="slidenum">
              <a:rPr lang="es-PE" smtClean="0"/>
              <a:pPr/>
              <a:t>‹Nº›</a:t>
            </a:fld>
            <a:endParaRPr lang="es-PE"/>
          </a:p>
        </p:txBody>
      </p:sp>
    </p:spTree>
    <p:extLst>
      <p:ext uri="{BB962C8B-B14F-4D97-AF65-F5344CB8AC3E}">
        <p14:creationId xmlns:p14="http://schemas.microsoft.com/office/powerpoint/2010/main" val="117826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D692A0-9251-4749-AD32-F4738415E8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87FF6DE-CAF8-45A3-8218-41567F231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1812CF1-1E61-46A3-9D4D-12A06DC3A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E76BE-9DA4-43F4-8020-E4737BF32D1F}"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0C063AE2-F451-4524-A7CF-D18A0EA60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F07CF5E-DC95-4F75-906B-674B81278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E76F3-48E4-4EE6-B488-847A515192BB}" type="slidenum">
              <a:rPr lang="es-PE" smtClean="0"/>
              <a:pPr/>
              <a:t>‹Nº›</a:t>
            </a:fld>
            <a:endParaRPr lang="es-PE"/>
          </a:p>
        </p:txBody>
      </p:sp>
    </p:spTree>
    <p:extLst>
      <p:ext uri="{BB962C8B-B14F-4D97-AF65-F5344CB8AC3E}">
        <p14:creationId xmlns:p14="http://schemas.microsoft.com/office/powerpoint/2010/main" val="9948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1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DCA817-B409-4611-8AA9-DD9DE80D3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2" descr="Fondo azul abstracto de la tecnología geométrica de los círculos ...">
            <a:extLst>
              <a:ext uri="{FF2B5EF4-FFF2-40B4-BE49-F238E27FC236}">
                <a16:creationId xmlns:a16="http://schemas.microsoft.com/office/drawing/2014/main" id="{9E72D673-FD23-40B4-8251-80987B3270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04353" y="767942"/>
            <a:ext cx="7336220" cy="4524133"/>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D80B964-05EE-416C-8C48-9EB0A3FDA7CA}"/>
              </a:ext>
            </a:extLst>
          </p:cNvPr>
          <p:cNvSpPr/>
          <p:nvPr/>
        </p:nvSpPr>
        <p:spPr>
          <a:xfrm>
            <a:off x="3102008" y="5327740"/>
            <a:ext cx="6521667"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𝐏𝐄𝐍̃𝐀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6" name="Rectángulo 5">
            <a:extLst>
              <a:ext uri="{FF2B5EF4-FFF2-40B4-BE49-F238E27FC236}">
                <a16:creationId xmlns:a16="http://schemas.microsoft.com/office/drawing/2014/main" id="{EB72D3BE-7873-4302-9406-383557AF1603}"/>
              </a:ext>
            </a:extLst>
          </p:cNvPr>
          <p:cNvSpPr/>
          <p:nvPr/>
        </p:nvSpPr>
        <p:spPr>
          <a:xfrm>
            <a:off x="834189" y="5781728"/>
            <a:ext cx="10571748" cy="1077218"/>
          </a:xfrm>
          <a:prstGeom prst="rect">
            <a:avLst/>
          </a:prstGeom>
        </p:spPr>
        <p:txBody>
          <a:bodyPr wrap="square">
            <a:spAutoFit/>
          </a:bodyPr>
          <a:lstStyle/>
          <a:p>
            <a:pPr algn="just"/>
            <a:r>
              <a:rPr lang="es-ES" sz="1600" dirty="0"/>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sz="1600" dirty="0"/>
          </a:p>
          <a:p>
            <a:pPr algn="just"/>
            <a:r>
              <a:rPr lang="es-ES" sz="1600" dirty="0"/>
              <a:t>  </a:t>
            </a:r>
            <a:endParaRPr lang="es-MX" sz="1600" dirty="0"/>
          </a:p>
        </p:txBody>
      </p:sp>
      <p:pic>
        <p:nvPicPr>
          <p:cNvPr id="7" name="Picture 2" descr="C:\Users\usuario\Pictures\ALONSO PEÑA CABRERA.jpg">
            <a:extLst>
              <a:ext uri="{FF2B5EF4-FFF2-40B4-BE49-F238E27FC236}">
                <a16:creationId xmlns:a16="http://schemas.microsoft.com/office/drawing/2014/main" id="{F4A2A5D2-8897-4614-86B4-62BA4BB24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4469" y="1950942"/>
            <a:ext cx="2236744" cy="2158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8CAE6142-8B90-4E09-8C88-C2E98D281CDF}"/>
              </a:ext>
            </a:extLst>
          </p:cNvPr>
          <p:cNvSpPr txBox="1"/>
          <p:nvPr/>
        </p:nvSpPr>
        <p:spPr>
          <a:xfrm>
            <a:off x="1073426" y="1022141"/>
            <a:ext cx="10442713" cy="335989"/>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Debe precisarse que el delito de negociación incompatible es un delito de peligro concreto. </a:t>
            </a:r>
            <a:endParaRPr lang="es-PE" sz="18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id="{4B8F9547-29CD-4CC7-951D-58754402EE33}"/>
              </a:ext>
            </a:extLst>
          </p:cNvPr>
          <p:cNvSpPr txBox="1"/>
          <p:nvPr/>
        </p:nvSpPr>
        <p:spPr>
          <a:xfrm>
            <a:off x="1278142" y="2519078"/>
            <a:ext cx="6596270" cy="2031325"/>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E</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llo significa que la acción definida en el tipo penal debe producir una situación real y efectiva de riesgo para el bien jurídico – el correcto funcionamiento de la administración 	pública-. Su perturbación funcional ante la superposición de los intereses particulares del INTRANEUS CUALIFICADO sobre los estrictamente generales.</a:t>
            </a:r>
            <a:endParaRPr lang="es-PE" dirty="0"/>
          </a:p>
        </p:txBody>
      </p:sp>
      <p:pic>
        <p:nvPicPr>
          <p:cNvPr id="5" name="Imagen 4">
            <a:extLst>
              <a:ext uri="{FF2B5EF4-FFF2-40B4-BE49-F238E27FC236}">
                <a16:creationId xmlns:a16="http://schemas.microsoft.com/office/drawing/2014/main" id="{62DAE3BF-D071-4F9D-9FAA-D15FCBC7404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64" b="89824" l="6597" r="89931">
                        <a14:foregroundMark x1="38542" y1="10719" x2="38542" y2="10719"/>
                        <a14:foregroundMark x1="39699" y1="7598" x2="39699" y2="7598"/>
                        <a14:foregroundMark x1="42130" y1="5834" x2="42130" y2="5834"/>
                        <a14:foregroundMark x1="42130" y1="3935" x2="42130" y2="3935"/>
                        <a14:foregroundMark x1="42130" y1="3799" x2="42130" y2="3799"/>
                        <a14:foregroundMark x1="35995" y1="6920" x2="35995" y2="6920"/>
                        <a14:foregroundMark x1="33796" y1="7191" x2="33796" y2="7191"/>
                        <a14:foregroundMark x1="6597" y1="28087" x2="6597" y2="28087"/>
                        <a14:foregroundMark x1="44676" y1="89009" x2="44676" y2="89009"/>
                        <a14:foregroundMark x1="41435" y1="88602" x2="41435" y2="88602"/>
                        <a14:foregroundMark x1="40741" y1="89417" x2="40741" y2="89417"/>
                        <a14:backgroundMark x1="34954" y1="2171" x2="34954" y2="2171"/>
                        <a14:backgroundMark x1="39352" y1="2578" x2="39352" y2="2578"/>
                        <a14:backgroundMark x1="42361" y1="2171" x2="42361" y2="2171"/>
                      </a14:backgroundRemoval>
                    </a14:imgEffect>
                  </a14:imgLayer>
                </a14:imgProps>
              </a:ext>
              <a:ext uri="{28A0092B-C50C-407E-A947-70E740481C1C}">
                <a14:useLocalDpi xmlns:a14="http://schemas.microsoft.com/office/drawing/2010/main" val="0"/>
              </a:ext>
            </a:extLst>
          </a:blip>
          <a:stretch>
            <a:fillRect/>
          </a:stretch>
        </p:blipFill>
        <p:spPr>
          <a:xfrm>
            <a:off x="7874412" y="1296417"/>
            <a:ext cx="3879890" cy="3309582"/>
          </a:xfrm>
          <a:prstGeom prst="rect">
            <a:avLst/>
          </a:prstGeom>
        </p:spPr>
      </p:pic>
    </p:spTree>
    <p:extLst>
      <p:ext uri="{BB962C8B-B14F-4D97-AF65-F5344CB8AC3E}">
        <p14:creationId xmlns:p14="http://schemas.microsoft.com/office/powerpoint/2010/main" val="84115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A8348EFF-284E-4779-BFD2-CF29F729384F}"/>
              </a:ext>
            </a:extLst>
          </p:cNvPr>
          <p:cNvSpPr txBox="1"/>
          <p:nvPr/>
        </p:nvSpPr>
        <p:spPr>
          <a:xfrm>
            <a:off x="1421295" y="1024702"/>
            <a:ext cx="6606208" cy="335989"/>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Como lo ha señalado un sector de la doctrina. </a:t>
            </a:r>
            <a:endParaRPr lang="es-PE" sz="18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id="{083D9E60-7A00-4B1D-B13A-5410995B7037}"/>
              </a:ext>
            </a:extLst>
          </p:cNvPr>
          <p:cNvSpPr txBox="1"/>
          <p:nvPr/>
        </p:nvSpPr>
        <p:spPr>
          <a:xfrm>
            <a:off x="1351721" y="1682861"/>
            <a:ext cx="7643191" cy="923330"/>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L</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o que también es acogido por este Supremo Tribunal, al constituirse el delito en uno de peligro concreto, 	debe respetarse el principio de lesividad, en ese sentido.</a:t>
            </a:r>
            <a:endParaRPr lang="es-PE" dirty="0"/>
          </a:p>
        </p:txBody>
      </p:sp>
      <p:sp>
        <p:nvSpPr>
          <p:cNvPr id="13" name="CuadroTexto 12">
            <a:extLst>
              <a:ext uri="{FF2B5EF4-FFF2-40B4-BE49-F238E27FC236}">
                <a16:creationId xmlns:a16="http://schemas.microsoft.com/office/drawing/2014/main" id="{40CD69F9-FA26-4A04-B2A8-BFB4342113D8}"/>
              </a:ext>
            </a:extLst>
          </p:cNvPr>
          <p:cNvSpPr txBox="1"/>
          <p:nvPr/>
        </p:nvSpPr>
        <p:spPr>
          <a:xfrm>
            <a:off x="1351721" y="3139177"/>
            <a:ext cx="9488556" cy="579646"/>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La represión de la acción debe estar condicionada a la creación de un riesgo (resultado) </a:t>
            </a:r>
            <a:endParaRPr lang="es-PE" sz="1800" dirty="0">
              <a:effectLst/>
              <a:latin typeface="Times New Roman" panose="02020603050405020304" pitchFamily="18" charset="0"/>
              <a:ea typeface="Times New Roman" panose="02020603050405020304" pitchFamily="18" charset="0"/>
            </a:endParaRPr>
          </a:p>
        </p:txBody>
      </p:sp>
      <p:sp>
        <p:nvSpPr>
          <p:cNvPr id="15" name="CuadroTexto 14">
            <a:extLst>
              <a:ext uri="{FF2B5EF4-FFF2-40B4-BE49-F238E27FC236}">
                <a16:creationId xmlns:a16="http://schemas.microsoft.com/office/drawing/2014/main" id="{D1C995FB-C995-445F-8C8D-5EF63BF0D868}"/>
              </a:ext>
            </a:extLst>
          </p:cNvPr>
          <p:cNvSpPr txBox="1"/>
          <p:nvPr/>
        </p:nvSpPr>
        <p:spPr>
          <a:xfrm>
            <a:off x="1351721" y="4064263"/>
            <a:ext cx="9594575" cy="1554272"/>
          </a:xfrm>
          <a:prstGeom prst="rect">
            <a:avLst/>
          </a:prstGeom>
          <a:noFill/>
        </p:spPr>
        <p:txBody>
          <a:bodyPr wrap="square">
            <a:spAutoFit/>
          </a:bodyPr>
          <a:lstStyle/>
          <a:p>
            <a:pPr algn="just">
              <a:lnSpc>
                <a:spcPts val="1875"/>
              </a:lnSpc>
              <a:spcAft>
                <a:spcPts val="1950"/>
              </a:spcAft>
            </a:pPr>
            <a:r>
              <a:rPr lang="es-PE" dirty="0">
                <a:solidFill>
                  <a:srgbClr val="1E1E1E"/>
                </a:solidFill>
                <a:latin typeface="Bookman Old Style" panose="02050604050505020204" pitchFamily="18" charset="0"/>
                <a:ea typeface="Times New Roman" panose="02020603050405020304" pitchFamily="18" charset="0"/>
              </a:rPr>
              <a:t>C</a:t>
            </a:r>
            <a:r>
              <a:rPr lang="es-PE" sz="1800" dirty="0">
                <a:solidFill>
                  <a:srgbClr val="1E1E1E"/>
                </a:solidFill>
                <a:effectLst/>
                <a:latin typeface="Bookman Old Style" panose="02050604050505020204" pitchFamily="18" charset="0"/>
                <a:ea typeface="Times New Roman" panose="02020603050405020304" pitchFamily="18" charset="0"/>
              </a:rPr>
              <a:t>uya existencia debe ser probada para considerar consumada la infracción. Debido a ello, el delito de negociación incompatible no debe sancionar cualquier tipo de acciones, que puedan significar el incumplimiento de alguna normativa de carácter administrativo, del cual se deduzca la orientación de un “interés indebido”, </a:t>
            </a:r>
            <a:r>
              <a:rPr lang="es-PE" sz="1800" b="1" i="1" dirty="0">
                <a:solidFill>
                  <a:srgbClr val="1E1E1E"/>
                </a:solidFill>
                <a:effectLst/>
                <a:latin typeface="Bookman Old Style" panose="02050604050505020204" pitchFamily="18" charset="0"/>
                <a:ea typeface="Times New Roman" panose="02020603050405020304" pitchFamily="18" charset="0"/>
              </a:rPr>
              <a:t>sino solo aquellas conductas que por su magnitud supongan un daño inminente para la administración pública</a:t>
            </a:r>
            <a:r>
              <a:rPr lang="es-PE" sz="1800" dirty="0">
                <a:solidFill>
                  <a:srgbClr val="1E1E1E"/>
                </a:solidFill>
                <a:effectLst/>
                <a:latin typeface="Bookman Old Style" panose="02050604050505020204" pitchFamily="18" charset="0"/>
                <a:ea typeface="Times New Roman" panose="02020603050405020304" pitchFamily="18" charset="0"/>
              </a:rPr>
              <a:t>.</a:t>
            </a:r>
            <a:endParaRPr lang="es-PE" sz="18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60555486-3F58-4321-8963-FE5FF2B69FE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8598090" y="450377"/>
            <a:ext cx="3348761" cy="2688800"/>
          </a:xfrm>
          <a:prstGeom prst="rect">
            <a:avLst/>
          </a:prstGeom>
        </p:spPr>
      </p:pic>
    </p:spTree>
    <p:extLst>
      <p:ext uri="{BB962C8B-B14F-4D97-AF65-F5344CB8AC3E}">
        <p14:creationId xmlns:p14="http://schemas.microsoft.com/office/powerpoint/2010/main" val="96666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328AE049-5AAB-4CF3-B2B1-8FF8FC81368B}"/>
              </a:ext>
            </a:extLst>
          </p:cNvPr>
          <p:cNvSpPr txBox="1"/>
          <p:nvPr/>
        </p:nvSpPr>
        <p:spPr>
          <a:xfrm>
            <a:off x="887897" y="2699283"/>
            <a:ext cx="10164418" cy="1323439"/>
          </a:xfrm>
          <a:prstGeom prst="rect">
            <a:avLst/>
          </a:prstGeom>
          <a:noFill/>
        </p:spPr>
        <p:txBody>
          <a:bodyPr wrap="square">
            <a:spAutoFit/>
          </a:bodyPr>
          <a:lstStyle/>
          <a:p>
            <a:pPr algn="ctr"/>
            <a:r>
              <a:rPr lang="es-PE" sz="4000" b="1" dirty="0">
                <a:solidFill>
                  <a:schemeClr val="accent1">
                    <a:lumMod val="50000"/>
                  </a:schemeClr>
                </a:solidFill>
                <a:latin typeface="Aharoni" panose="02010803020104030203" pitchFamily="2" charset="-79"/>
                <a:cs typeface="Aharoni" panose="02010803020104030203" pitchFamily="2" charset="-79"/>
              </a:rPr>
              <a:t>PRINCIPIOS DE LESIVIDAD Y DE MÍNIMA INTERVENCIÓN</a:t>
            </a:r>
          </a:p>
        </p:txBody>
      </p:sp>
    </p:spTree>
    <p:extLst>
      <p:ext uri="{BB962C8B-B14F-4D97-AF65-F5344CB8AC3E}">
        <p14:creationId xmlns:p14="http://schemas.microsoft.com/office/powerpoint/2010/main" val="160144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122F0031-8D4F-4B1E-B48C-EF83E19A8E4E}"/>
              </a:ext>
            </a:extLst>
          </p:cNvPr>
          <p:cNvSpPr txBox="1"/>
          <p:nvPr/>
        </p:nvSpPr>
        <p:spPr>
          <a:xfrm>
            <a:off x="2083904" y="995637"/>
            <a:ext cx="8570844" cy="335989"/>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En consecuencia, </a:t>
            </a:r>
            <a:r>
              <a:rPr lang="es-PE" sz="1800" b="1" i="1" dirty="0">
                <a:solidFill>
                  <a:srgbClr val="1E1E1E"/>
                </a:solidFill>
                <a:effectLst/>
                <a:latin typeface="Bookman Old Style" panose="02050604050505020204" pitchFamily="18" charset="0"/>
                <a:ea typeface="Times New Roman" panose="02020603050405020304" pitchFamily="18" charset="0"/>
              </a:rPr>
              <a:t>este ilícito penal, debe ser interpretado </a:t>
            </a:r>
            <a:endParaRPr lang="es-PE" sz="18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id="{94753B14-FD29-42D8-BF2D-E2B9BA4C4390}"/>
              </a:ext>
            </a:extLst>
          </p:cNvPr>
          <p:cNvSpPr txBox="1"/>
          <p:nvPr/>
        </p:nvSpPr>
        <p:spPr>
          <a:xfrm>
            <a:off x="1643270" y="2327263"/>
            <a:ext cx="9011478" cy="1477328"/>
          </a:xfrm>
          <a:prstGeom prst="rect">
            <a:avLst/>
          </a:prstGeom>
          <a:noFill/>
        </p:spPr>
        <p:txBody>
          <a:bodyPr wrap="square">
            <a:spAutoFit/>
          </a:bodyPr>
          <a:lstStyle/>
          <a:p>
            <a:pPr algn="just"/>
            <a:r>
              <a:rPr lang="es-PE" b="1" i="1"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R</a:t>
            </a:r>
            <a:r>
              <a:rPr lang="es-PE" sz="1800" b="1" i="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estrictivamente, en tanto que, el solo incumplimiento o desobediencia a una normativa que regula las contrataciones con el Estado -como se alega en la mayoría de casos en que se presume la comisión de este delito-, que no produzca siquiera un riesgo, o que este no sea inminente para el correcto funcionamiento de la administración pública. </a:t>
            </a:r>
            <a:endParaRPr lang="es-PE" dirty="0"/>
          </a:p>
        </p:txBody>
      </p:sp>
      <p:pic>
        <p:nvPicPr>
          <p:cNvPr id="13" name="Imagen 12">
            <a:extLst>
              <a:ext uri="{FF2B5EF4-FFF2-40B4-BE49-F238E27FC236}">
                <a16:creationId xmlns:a16="http://schemas.microsoft.com/office/drawing/2014/main" id="{9FA58ADE-8F63-40FD-9D8C-8989D681DCF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5950424" y="3286246"/>
            <a:ext cx="5268914" cy="4179079"/>
          </a:xfrm>
          <a:prstGeom prst="rect">
            <a:avLst/>
          </a:prstGeom>
        </p:spPr>
      </p:pic>
    </p:spTree>
    <p:extLst>
      <p:ext uri="{BB962C8B-B14F-4D97-AF65-F5344CB8AC3E}">
        <p14:creationId xmlns:p14="http://schemas.microsoft.com/office/powerpoint/2010/main" val="45026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25B6907F-0E0A-4C65-A927-9285068C0C99}"/>
              </a:ext>
            </a:extLst>
          </p:cNvPr>
          <p:cNvSpPr txBox="1"/>
          <p:nvPr/>
        </p:nvSpPr>
        <p:spPr>
          <a:xfrm>
            <a:off x="634388" y="847304"/>
            <a:ext cx="10788986" cy="579646"/>
          </a:xfrm>
          <a:prstGeom prst="rect">
            <a:avLst/>
          </a:prstGeom>
          <a:noFill/>
        </p:spPr>
        <p:txBody>
          <a:bodyPr wrap="square">
            <a:spAutoFit/>
          </a:bodyPr>
          <a:lstStyle/>
          <a:p>
            <a:pPr algn="just">
              <a:lnSpc>
                <a:spcPts val="1875"/>
              </a:lnSpc>
              <a:spcAft>
                <a:spcPts val="1950"/>
              </a:spcAft>
            </a:pPr>
            <a:r>
              <a:rPr lang="es-PE" sz="1800" b="1" dirty="0">
                <a:solidFill>
                  <a:srgbClr val="1E1E1E"/>
                </a:solidFill>
                <a:effectLst/>
                <a:latin typeface="Bookman Old Style" panose="02050604050505020204" pitchFamily="18" charset="0"/>
                <a:ea typeface="Times New Roman" panose="02020603050405020304" pitchFamily="18" charset="0"/>
              </a:rPr>
              <a:t>No puede ser reprimido, una interpretación contraria a ello, significaría castigar una conducta (PRESUNCIÓN INDICIARIA)</a:t>
            </a:r>
            <a:endParaRPr lang="es-PE" sz="18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id="{58BDDB59-CE11-4F80-A43F-2FBC15CBC2F4}"/>
              </a:ext>
            </a:extLst>
          </p:cNvPr>
          <p:cNvSpPr txBox="1"/>
          <p:nvPr/>
        </p:nvSpPr>
        <p:spPr>
          <a:xfrm>
            <a:off x="727153" y="2151607"/>
            <a:ext cx="10934760" cy="646331"/>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P</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or la sola apariencia de interés; ello, 	conllevaría a que el juzgador incurra en una valoración subjetiva de los hechos, lo que, resulta a todas luces contrario con el sistema de sana crítica</a:t>
            </a:r>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a:t>
            </a:r>
            <a:endParaRPr lang="es-PE" dirty="0"/>
          </a:p>
        </p:txBody>
      </p:sp>
      <p:sp>
        <p:nvSpPr>
          <p:cNvPr id="13" name="CuadroTexto 12">
            <a:extLst>
              <a:ext uri="{FF2B5EF4-FFF2-40B4-BE49-F238E27FC236}">
                <a16:creationId xmlns:a16="http://schemas.microsoft.com/office/drawing/2014/main" id="{B5A20376-C1FC-4854-8ADF-FF76FB2D1EEC}"/>
              </a:ext>
            </a:extLst>
          </p:cNvPr>
          <p:cNvSpPr txBox="1"/>
          <p:nvPr/>
        </p:nvSpPr>
        <p:spPr>
          <a:xfrm>
            <a:off x="727153" y="3223711"/>
            <a:ext cx="10934760" cy="646331"/>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A</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l cual se adscribe nuestro modelo acusatorio, de ahí que el delito de negociación incompatible.	</a:t>
            </a:r>
            <a:endParaRPr lang="es-PE" dirty="0"/>
          </a:p>
        </p:txBody>
      </p:sp>
      <p:sp>
        <p:nvSpPr>
          <p:cNvPr id="15" name="CuadroTexto 14">
            <a:extLst>
              <a:ext uri="{FF2B5EF4-FFF2-40B4-BE49-F238E27FC236}">
                <a16:creationId xmlns:a16="http://schemas.microsoft.com/office/drawing/2014/main" id="{BFA3285E-9F25-421B-8DDC-8FBA0DB1E17B}"/>
              </a:ext>
            </a:extLst>
          </p:cNvPr>
          <p:cNvSpPr txBox="1"/>
          <p:nvPr/>
        </p:nvSpPr>
        <p:spPr>
          <a:xfrm>
            <a:off x="727153" y="4058355"/>
            <a:ext cx="10934760" cy="923330"/>
          </a:xfrm>
          <a:prstGeom prst="rect">
            <a:avLst/>
          </a:prstGeom>
          <a:noFill/>
        </p:spPr>
        <p:txBody>
          <a:bodyPr wrap="square">
            <a:spAutoFit/>
          </a:bodyPr>
          <a:lstStyle/>
          <a:p>
            <a:pPr algn="just"/>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Asimismo</a:t>
            </a:r>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 </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aprovechamiento indebido del cargo, debe ser interpretado de conformidad con los principios de lesividad, ultima ratio (subsidiariedad y fragmentariedad y la proporcionalidad de la represión penal.</a:t>
            </a:r>
            <a:endParaRPr lang="es-PE" dirty="0"/>
          </a:p>
        </p:txBody>
      </p:sp>
    </p:spTree>
    <p:extLst>
      <p:ext uri="{BB962C8B-B14F-4D97-AF65-F5344CB8AC3E}">
        <p14:creationId xmlns:p14="http://schemas.microsoft.com/office/powerpoint/2010/main" val="64627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8" name="CuadroTexto 7">
            <a:extLst>
              <a:ext uri="{FF2B5EF4-FFF2-40B4-BE49-F238E27FC236}">
                <a16:creationId xmlns:a16="http://schemas.microsoft.com/office/drawing/2014/main" id="{B2B87F11-98A1-4491-813D-5D2AA3DEC35F}"/>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6F815A75-96AA-4D3C-B9BC-8627D13BD83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46187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ctángulo 4">
            <a:extLst>
              <a:ext uri="{FF2B5EF4-FFF2-40B4-BE49-F238E27FC236}">
                <a16:creationId xmlns:a16="http://schemas.microsoft.com/office/drawing/2014/main" id="{7D80B964-05EE-416C-8C48-9EB0A3FDA7CA}"/>
              </a:ext>
            </a:extLst>
          </p:cNvPr>
          <p:cNvSpPr/>
          <p:nvPr/>
        </p:nvSpPr>
        <p:spPr>
          <a:xfrm>
            <a:off x="2335227" y="2582779"/>
            <a:ext cx="7463866" cy="14310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4800" b="1"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PE" sz="4000" b="1" dirty="0">
                <a:solidFill>
                  <a:schemeClr val="accent1">
                    <a:lumMod val="50000"/>
                  </a:schemeClr>
                </a:solidFill>
                <a:effectLst/>
                <a:latin typeface="Aharoni" panose="02010803020104030203" pitchFamily="2" charset="-79"/>
                <a:ea typeface="Calibri" panose="020F0502020204030204" pitchFamily="34" charset="0"/>
                <a:cs typeface="Aharoni" panose="02010803020104030203" pitchFamily="2" charset="-79"/>
              </a:rPr>
              <a:t>EL DELITO DE NEGOCIACIÓN INCOMPATIBLE CON EL CARGO</a:t>
            </a:r>
            <a:endParaRPr lang="en-US" sz="4800" b="1"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Tree>
    <p:extLst>
      <p:ext uri="{BB962C8B-B14F-4D97-AF65-F5344CB8AC3E}">
        <p14:creationId xmlns:p14="http://schemas.microsoft.com/office/powerpoint/2010/main" val="186513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92"/>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8" name="CuadroTexto 7">
            <a:extLst>
              <a:ext uri="{FF2B5EF4-FFF2-40B4-BE49-F238E27FC236}">
                <a16:creationId xmlns:a16="http://schemas.microsoft.com/office/drawing/2014/main" id="{CB1ABF41-72BD-44D2-B422-0E585C808F36}"/>
              </a:ext>
            </a:extLst>
          </p:cNvPr>
          <p:cNvSpPr txBox="1"/>
          <p:nvPr/>
        </p:nvSpPr>
        <p:spPr>
          <a:xfrm>
            <a:off x="1364776" y="939253"/>
            <a:ext cx="10110691" cy="1200329"/>
          </a:xfrm>
          <a:prstGeom prst="rect">
            <a:avLst/>
          </a:prstGeom>
          <a:noFill/>
        </p:spPr>
        <p:txBody>
          <a:bodyPr wrap="square">
            <a:spAutoFit/>
          </a:bodyPr>
          <a:lstStyle/>
          <a:p>
            <a:pPr algn="just"/>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En la sentencia de </a:t>
            </a:r>
            <a:r>
              <a:rPr lang="es-PE" sz="1800" b="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Casación N° 231-2017, Puno </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sobre el delito de </a:t>
            </a:r>
            <a:r>
              <a:rPr lang="es-PE" sz="1800" b="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negociación incompatible </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recaída en el Expediente Nº 00229-2016-11-2111-SP-PE-01, deja en claro la tesis equivocada de la fiscalía y el juzgado (primera y segunda instancia) de que no se debe entender que solo basta que </a:t>
            </a:r>
            <a:r>
              <a:rPr lang="es-PE" sz="1800" b="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 </a:t>
            </a:r>
            <a:endParaRPr lang="es-PE" dirty="0"/>
          </a:p>
        </p:txBody>
      </p:sp>
      <p:sp>
        <p:nvSpPr>
          <p:cNvPr id="11" name="CuadroTexto 10">
            <a:extLst>
              <a:ext uri="{FF2B5EF4-FFF2-40B4-BE49-F238E27FC236}">
                <a16:creationId xmlns:a16="http://schemas.microsoft.com/office/drawing/2014/main" id="{CCADF0AE-EB3E-48BE-87C1-5A78E6284AA5}"/>
              </a:ext>
            </a:extLst>
          </p:cNvPr>
          <p:cNvSpPr txBox="1"/>
          <p:nvPr/>
        </p:nvSpPr>
        <p:spPr>
          <a:xfrm>
            <a:off x="4869951" y="2491801"/>
            <a:ext cx="6605516" cy="1754326"/>
          </a:xfrm>
          <a:prstGeom prst="rect">
            <a:avLst/>
          </a:prstGeom>
          <a:noFill/>
        </p:spPr>
        <p:txBody>
          <a:bodyPr wrap="square">
            <a:spAutoFit/>
          </a:bodyPr>
          <a:lstStyle/>
          <a:p>
            <a:pPr algn="just"/>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a:t>
            </a:r>
            <a:r>
              <a:rPr lang="es-PE" sz="1800" b="1" i="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el funcionario público se interese indebidamente en los actos de administración, pese a que no logre ser parte del contrato u operación para que este se entienda consumado. Interesarse indebidamente conlleva a la gestión de actos que no corresponden con el rol de un funcionario público</a:t>
            </a:r>
            <a:r>
              <a:rPr lang="es-PE" sz="1800" b="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es-PE" dirty="0"/>
          </a:p>
        </p:txBody>
      </p:sp>
      <p:sp>
        <p:nvSpPr>
          <p:cNvPr id="13" name="CuadroTexto 12">
            <a:extLst>
              <a:ext uri="{FF2B5EF4-FFF2-40B4-BE49-F238E27FC236}">
                <a16:creationId xmlns:a16="http://schemas.microsoft.com/office/drawing/2014/main" id="{2F9FEBDB-3EF9-455F-8509-B202B5655494}"/>
              </a:ext>
            </a:extLst>
          </p:cNvPr>
          <p:cNvSpPr txBox="1"/>
          <p:nvPr/>
        </p:nvSpPr>
        <p:spPr>
          <a:xfrm>
            <a:off x="1364775" y="4483762"/>
            <a:ext cx="10110691" cy="823302"/>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Esta sentencia casatoria indica que se debe concebir al delito de </a:t>
            </a:r>
            <a:r>
              <a:rPr lang="es-PE" sz="1800" b="1" dirty="0">
                <a:solidFill>
                  <a:srgbClr val="1E1E1E"/>
                </a:solidFill>
                <a:effectLst/>
                <a:latin typeface="Bookman Old Style" panose="02050604050505020204" pitchFamily="18" charset="0"/>
                <a:ea typeface="Times New Roman" panose="02020603050405020304" pitchFamily="18" charset="0"/>
              </a:rPr>
              <a:t>negociación incompatible </a:t>
            </a:r>
            <a:r>
              <a:rPr lang="es-PE" sz="1800" dirty="0">
                <a:solidFill>
                  <a:srgbClr val="1E1E1E"/>
                </a:solidFill>
                <a:effectLst/>
                <a:latin typeface="Bookman Old Style" panose="02050604050505020204" pitchFamily="18" charset="0"/>
                <a:ea typeface="Times New Roman" panose="02020603050405020304" pitchFamily="18" charset="0"/>
              </a:rPr>
              <a:t>como un delito de </a:t>
            </a:r>
            <a:r>
              <a:rPr lang="es-PE" sz="1800" b="1" dirty="0">
                <a:solidFill>
                  <a:srgbClr val="1E1E1E"/>
                </a:solidFill>
                <a:effectLst/>
                <a:latin typeface="Bookman Old Style" panose="02050604050505020204" pitchFamily="18" charset="0"/>
                <a:ea typeface="Times New Roman" panose="02020603050405020304" pitchFamily="18" charset="0"/>
              </a:rPr>
              <a:t>peligro concreto</a:t>
            </a:r>
            <a:r>
              <a:rPr lang="es-PE" sz="1800" dirty="0">
                <a:solidFill>
                  <a:srgbClr val="1E1E1E"/>
                </a:solidFill>
                <a:effectLst/>
                <a:latin typeface="Bookman Old Style" panose="02050604050505020204" pitchFamily="18" charset="0"/>
                <a:ea typeface="Times New Roman" panose="02020603050405020304" pitchFamily="18" charset="0"/>
              </a:rPr>
              <a:t> y que, de acuerdo con el principio de </a:t>
            </a:r>
            <a:r>
              <a:rPr lang="es-PE" sz="1800" b="1" dirty="0">
                <a:solidFill>
                  <a:srgbClr val="1E1E1E"/>
                </a:solidFill>
                <a:effectLst/>
                <a:latin typeface="Bookman Old Style" panose="02050604050505020204" pitchFamily="18" charset="0"/>
                <a:ea typeface="Times New Roman" panose="02020603050405020304" pitchFamily="18" charset="0"/>
              </a:rPr>
              <a:t>lesividad</a:t>
            </a:r>
            <a:r>
              <a:rPr lang="es-PE" sz="1800" dirty="0">
                <a:solidFill>
                  <a:srgbClr val="1E1E1E"/>
                </a:solidFill>
                <a:effectLst/>
                <a:latin typeface="Bookman Old Style" panose="02050604050505020204" pitchFamily="18" charset="0"/>
                <a:ea typeface="Times New Roman" panose="02020603050405020304" pitchFamily="18" charset="0"/>
              </a:rPr>
              <a:t>, su configuración está condicionada a la creación de un riesgo (resultado). </a:t>
            </a:r>
            <a:endParaRPr lang="es-PE" sz="1800" dirty="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F6E2931B-1DDA-4809-A86A-A0A427A36CBF}"/>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10000" b="90000" l="6961" r="62649"/>
                    </a14:imgEffect>
                  </a14:imgLayer>
                </a14:imgProps>
              </a:ext>
              <a:ext uri="{28A0092B-C50C-407E-A947-70E740481C1C}">
                <a14:useLocalDpi xmlns:a14="http://schemas.microsoft.com/office/drawing/2010/main" val="0"/>
              </a:ext>
            </a:extLst>
          </a:blip>
          <a:srcRect r="30390"/>
          <a:stretch/>
        </p:blipFill>
        <p:spPr>
          <a:xfrm>
            <a:off x="4056865" y="2501835"/>
            <a:ext cx="1031613" cy="1697494"/>
          </a:xfrm>
          <a:prstGeom prst="rect">
            <a:avLst/>
          </a:prstGeom>
        </p:spPr>
      </p:pic>
    </p:spTree>
    <p:extLst>
      <p:ext uri="{BB962C8B-B14F-4D97-AF65-F5344CB8AC3E}">
        <p14:creationId xmlns:p14="http://schemas.microsoft.com/office/powerpoint/2010/main" val="46717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C3ADF1FB-F1A8-47BB-810C-587CF46CA747}"/>
              </a:ext>
            </a:extLst>
          </p:cNvPr>
          <p:cNvSpPr txBox="1"/>
          <p:nvPr/>
        </p:nvSpPr>
        <p:spPr>
          <a:xfrm>
            <a:off x="896201" y="674347"/>
            <a:ext cx="10399595" cy="823302"/>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Por lo tanto, el </a:t>
            </a:r>
            <a:r>
              <a:rPr lang="es-PE" sz="1800" b="1" dirty="0">
                <a:solidFill>
                  <a:srgbClr val="1E1E1E"/>
                </a:solidFill>
                <a:effectLst/>
                <a:latin typeface="Bookman Old Style" panose="02050604050505020204" pitchFamily="18" charset="0"/>
                <a:ea typeface="Times New Roman" panose="02020603050405020304" pitchFamily="18" charset="0"/>
              </a:rPr>
              <a:t>interés indebido</a:t>
            </a:r>
            <a:r>
              <a:rPr lang="es-PE" sz="1800" dirty="0">
                <a:solidFill>
                  <a:srgbClr val="1E1E1E"/>
                </a:solidFill>
                <a:effectLst/>
                <a:latin typeface="Bookman Old Style" panose="02050604050505020204" pitchFamily="18" charset="0"/>
                <a:ea typeface="Times New Roman" panose="02020603050405020304" pitchFamily="18" charset="0"/>
              </a:rPr>
              <a:t> sobre un contrato u operación es el elemento que sintetiza o establece la </a:t>
            </a:r>
            <a:r>
              <a:rPr lang="es-PE" sz="1800" b="1" i="1" dirty="0">
                <a:solidFill>
                  <a:srgbClr val="1E1E1E"/>
                </a:solidFill>
                <a:effectLst/>
                <a:latin typeface="Bookman Old Style" panose="02050604050505020204" pitchFamily="18" charset="0"/>
                <a:ea typeface="Times New Roman" panose="02020603050405020304" pitchFamily="18" charset="0"/>
              </a:rPr>
              <a:t>tipicidad subjetiva y se constituye como un elemento subjetivo de trascendencia interna adicional al dolo</a:t>
            </a:r>
            <a:r>
              <a:rPr lang="es-PE" sz="1800" dirty="0">
                <a:solidFill>
                  <a:srgbClr val="1E1E1E"/>
                </a:solidFill>
                <a:effectLst/>
                <a:latin typeface="Bookman Old Style" panose="02050604050505020204" pitchFamily="18" charset="0"/>
                <a:ea typeface="Times New Roman" panose="02020603050405020304" pitchFamily="18" charset="0"/>
              </a:rPr>
              <a:t>.</a:t>
            </a:r>
            <a:endParaRPr lang="es-PE" sz="18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id="{BEF339EC-A4DB-4BBB-93B1-C0B431464D25}"/>
              </a:ext>
            </a:extLst>
          </p:cNvPr>
          <p:cNvSpPr txBox="1"/>
          <p:nvPr/>
        </p:nvSpPr>
        <p:spPr>
          <a:xfrm>
            <a:off x="896200" y="1949047"/>
            <a:ext cx="10399596" cy="823302"/>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En consecuencia, el solo quebrantamiento del «deber institucional» o el incumplimiento o desobediencia a una normativa que regula las contrataciones con el Estado, no constituiría delito, </a:t>
            </a:r>
            <a:endParaRPr lang="es-PE" sz="18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5991F211-F00B-4B78-BBBE-009A54E2F50D}"/>
              </a:ext>
            </a:extLst>
          </p:cNvPr>
          <p:cNvSpPr txBox="1"/>
          <p:nvPr/>
        </p:nvSpPr>
        <p:spPr>
          <a:xfrm>
            <a:off x="4690280" y="2969634"/>
            <a:ext cx="6605516" cy="3503523"/>
          </a:xfrm>
          <a:prstGeom prst="rect">
            <a:avLst/>
          </a:prstGeom>
          <a:noFill/>
        </p:spPr>
        <p:txBody>
          <a:bodyPr wrap="square">
            <a:spAutoFit/>
          </a:bodyPr>
          <a:lstStyle/>
          <a:p>
            <a:pPr algn="just">
              <a:lnSpc>
                <a:spcPts val="1875"/>
              </a:lnSpc>
              <a:spcAft>
                <a:spcPts val="1950"/>
              </a:spcAft>
            </a:pPr>
            <a:r>
              <a:rPr lang="es-PE" dirty="0">
                <a:solidFill>
                  <a:srgbClr val="1E1E1E"/>
                </a:solidFill>
                <a:latin typeface="Bookman Old Style" panose="02050604050505020204" pitchFamily="18" charset="0"/>
                <a:ea typeface="Times New Roman" panose="02020603050405020304" pitchFamily="18" charset="0"/>
              </a:rPr>
              <a:t>P</a:t>
            </a:r>
            <a:r>
              <a:rPr lang="es-PE" sz="1800" dirty="0">
                <a:solidFill>
                  <a:srgbClr val="1E1E1E"/>
                </a:solidFill>
                <a:effectLst/>
                <a:latin typeface="Bookman Old Style" panose="02050604050505020204" pitchFamily="18" charset="0"/>
                <a:ea typeface="Times New Roman" panose="02020603050405020304" pitchFamily="18" charset="0"/>
              </a:rPr>
              <a:t>or lo que debe ser interpretado restrictivamente, conforme a los principios de lesividad, </a:t>
            </a:r>
            <a:r>
              <a:rPr lang="es-PE" sz="1800" i="1" dirty="0">
                <a:solidFill>
                  <a:srgbClr val="1E1E1E"/>
                </a:solidFill>
                <a:effectLst/>
                <a:latin typeface="Bookman Old Style" panose="02050604050505020204" pitchFamily="18" charset="0"/>
                <a:ea typeface="Times New Roman" panose="02020603050405020304" pitchFamily="18" charset="0"/>
              </a:rPr>
              <a:t>ultima ratio</a:t>
            </a:r>
            <a:r>
              <a:rPr lang="es-PE" sz="1800" dirty="0">
                <a:solidFill>
                  <a:srgbClr val="1E1E1E"/>
                </a:solidFill>
                <a:effectLst/>
                <a:latin typeface="Bookman Old Style" panose="02050604050505020204" pitchFamily="18" charset="0"/>
                <a:ea typeface="Times New Roman" panose="02020603050405020304" pitchFamily="18" charset="0"/>
              </a:rPr>
              <a:t> (subsidiariedad y fragmentariedad) y, respectivamente, probando el dolo y el elemento trascendental adicional, para tener por acreditada la conducta típica, de presentar este elemento subjetivo. En concreto el resultado se debe materializar y debe existir para ser probado y tener por consumada la infracción. Por ello la </a:t>
            </a:r>
            <a:r>
              <a:rPr lang="es-PE" sz="1800" b="1" dirty="0">
                <a:solidFill>
                  <a:srgbClr val="1E1E1E"/>
                </a:solidFill>
                <a:effectLst/>
                <a:latin typeface="Bookman Old Style" panose="02050604050505020204" pitchFamily="18" charset="0"/>
                <a:ea typeface="Times New Roman" panose="02020603050405020304" pitchFamily="18" charset="0"/>
              </a:rPr>
              <a:t>Cas. N° 231-2017, Puno</a:t>
            </a:r>
            <a:r>
              <a:rPr lang="es-PE" sz="1800" dirty="0">
                <a:solidFill>
                  <a:srgbClr val="1E1E1E"/>
                </a:solidFill>
                <a:effectLst/>
                <a:latin typeface="Bookman Old Style" panose="02050604050505020204" pitchFamily="18" charset="0"/>
                <a:ea typeface="Times New Roman" panose="02020603050405020304" pitchFamily="18" charset="0"/>
              </a:rPr>
              <a:t>, indica que “</a:t>
            </a:r>
            <a:r>
              <a:rPr lang="es-PE" sz="1800" i="1" dirty="0">
                <a:solidFill>
                  <a:srgbClr val="1E1E1E"/>
                </a:solidFill>
                <a:effectLst/>
                <a:latin typeface="Bookman Old Style" panose="02050604050505020204" pitchFamily="18" charset="0"/>
                <a:ea typeface="Times New Roman" panose="02020603050405020304" pitchFamily="18" charset="0"/>
              </a:rPr>
              <a:t>no corresponde sancionar cualquier tipo de acciones que signifiquen el incumplimiento de alguna normativa de carácter administrativo, sino que serán típicas aquellas conductas que por su magnitud supongan un daño inminente para la administración pública</a:t>
            </a:r>
            <a:r>
              <a:rPr lang="es-PE" sz="1800" dirty="0">
                <a:solidFill>
                  <a:srgbClr val="1E1E1E"/>
                </a:solidFill>
                <a:effectLst/>
                <a:latin typeface="Bookman Old Style" panose="02050604050505020204" pitchFamily="18" charset="0"/>
                <a:ea typeface="Times New Roman" panose="02020603050405020304" pitchFamily="18" charset="0"/>
              </a:rPr>
              <a:t>”</a:t>
            </a:r>
            <a:endParaRPr lang="es-PE" sz="1800" dirty="0">
              <a:effectLst/>
              <a:latin typeface="Times New Roman" panose="02020603050405020304" pitchFamily="18" charset="0"/>
              <a:ea typeface="Times New Roman" panose="02020603050405020304" pitchFamily="18" charset="0"/>
            </a:endParaRPr>
          </a:p>
        </p:txBody>
      </p:sp>
      <p:pic>
        <p:nvPicPr>
          <p:cNvPr id="3" name="Imagen 2">
            <a:extLst>
              <a:ext uri="{FF2B5EF4-FFF2-40B4-BE49-F238E27FC236}">
                <a16:creationId xmlns:a16="http://schemas.microsoft.com/office/drawing/2014/main" id="{E90E405B-FE26-4779-BBE6-BF85F18F3D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flipH="1">
            <a:off x="1335874" y="3072073"/>
            <a:ext cx="2652920" cy="2857500"/>
          </a:xfrm>
          <a:prstGeom prst="rect">
            <a:avLst/>
          </a:prstGeom>
        </p:spPr>
      </p:pic>
    </p:spTree>
    <p:extLst>
      <p:ext uri="{BB962C8B-B14F-4D97-AF65-F5344CB8AC3E}">
        <p14:creationId xmlns:p14="http://schemas.microsoft.com/office/powerpoint/2010/main" val="228012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51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53D5EF9A-A8E8-4E2B-B5DB-FF928CD8039F}"/>
              </a:ext>
            </a:extLst>
          </p:cNvPr>
          <p:cNvSpPr txBox="1"/>
          <p:nvPr/>
        </p:nvSpPr>
        <p:spPr>
          <a:xfrm>
            <a:off x="634388" y="712884"/>
            <a:ext cx="10897970" cy="1384995"/>
          </a:xfrm>
          <a:prstGeom prst="rect">
            <a:avLst/>
          </a:prstGeom>
          <a:noFill/>
        </p:spPr>
        <p:txBody>
          <a:bodyPr wrap="square">
            <a:spAutoFit/>
          </a:bodyPr>
          <a:lstStyle/>
          <a:p>
            <a:pPr algn="ctr">
              <a:spcAft>
                <a:spcPts val="1950"/>
              </a:spcAft>
            </a:pPr>
            <a:r>
              <a:rPr lang="es-PE" sz="2800" b="1" dirty="0">
                <a:solidFill>
                  <a:schemeClr val="accent1">
                    <a:lumMod val="50000"/>
                  </a:schemeClr>
                </a:solidFill>
                <a:latin typeface="Aharoni" panose="02010803020104030203" pitchFamily="2" charset="-79"/>
                <a:cs typeface="Aharoni" panose="02010803020104030203" pitchFamily="2" charset="-79"/>
              </a:rPr>
              <a:t>EL DELITO DE NEGOCIACIÓN INCOMPATIBLE O APROVECHAMIENTO INDEBIDO DE CARGO TIENE COMO VERBO RECTOR DEL TIPO PENAL </a:t>
            </a:r>
          </a:p>
        </p:txBody>
      </p:sp>
      <p:sp>
        <p:nvSpPr>
          <p:cNvPr id="11" name="CuadroTexto 10">
            <a:extLst>
              <a:ext uri="{FF2B5EF4-FFF2-40B4-BE49-F238E27FC236}">
                <a16:creationId xmlns:a16="http://schemas.microsoft.com/office/drawing/2014/main" id="{5DF053D1-E0FE-42EE-B2D1-934BEE2AD688}"/>
              </a:ext>
            </a:extLst>
          </p:cNvPr>
          <p:cNvSpPr txBox="1"/>
          <p:nvPr/>
        </p:nvSpPr>
        <p:spPr>
          <a:xfrm>
            <a:off x="634388" y="2420792"/>
            <a:ext cx="10897970" cy="646331"/>
          </a:xfrm>
          <a:prstGeom prst="rect">
            <a:avLst/>
          </a:prstGeom>
          <a:noFill/>
        </p:spPr>
        <p:txBody>
          <a:bodyPr wrap="square">
            <a:spAutoFit/>
          </a:bodyPr>
          <a:lstStyle/>
          <a:p>
            <a:pPr algn="just"/>
            <a:r>
              <a:rPr lang="es-PE" dirty="0">
                <a:latin typeface="Bookman Old Style" panose="02050604050505020204" pitchFamily="18" charset="0"/>
                <a:ea typeface="Calibri" panose="020F0502020204030204" pitchFamily="34" charset="0"/>
                <a:cs typeface="Times New Roman" panose="02020603050405020304" pitchFamily="18" charset="0"/>
              </a:rPr>
              <a:t>E</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l término interesar, que significa “atañer”, </a:t>
            </a:r>
            <a:r>
              <a:rPr lang="es-PE" dirty="0">
                <a:latin typeface="Bookman Old Style" panose="02050604050505020204" pitchFamily="18" charset="0"/>
                <a:ea typeface="Calibri" panose="020F0502020204030204" pitchFamily="34" charset="0"/>
                <a:cs typeface="Times New Roman" panose="02020603050405020304" pitchFamily="18" charset="0"/>
              </a:rPr>
              <a:t>“</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concernir”, “incumbir</a:t>
            </a:r>
            <a:r>
              <a:rPr lang="es-PE" dirty="0">
                <a:latin typeface="Bookman Old Style" panose="02050604050505020204" pitchFamily="18" charset="0"/>
                <a:ea typeface="Calibri" panose="020F0502020204030204" pitchFamily="34" charset="0"/>
                <a:cs typeface="Times New Roman" panose="02020603050405020304" pitchFamily="18" charset="0"/>
              </a:rPr>
              <a:t>”</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PE" dirty="0">
                <a:latin typeface="Bookman Old Style" panose="02050604050505020204" pitchFamily="18" charset="0"/>
                <a:ea typeface="Calibri" panose="020F0502020204030204" pitchFamily="34" charset="0"/>
                <a:cs typeface="Times New Roman" panose="02020603050405020304" pitchFamily="18" charset="0"/>
              </a:rPr>
              <a:t>“</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comprometer” o </a:t>
            </a:r>
            <a:r>
              <a:rPr lang="es-PE" dirty="0">
                <a:latin typeface="Bookman Old Style" panose="02050604050505020204" pitchFamily="18" charset="0"/>
                <a:ea typeface="Calibri" panose="020F0502020204030204" pitchFamily="34" charset="0"/>
                <a:cs typeface="Times New Roman" panose="02020603050405020304" pitchFamily="18" charset="0"/>
              </a:rPr>
              <a:t>“</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importar algo” y, por ello, se destina nuestra voluntad a conseguirlo u </a:t>
            </a:r>
            <a:r>
              <a:rPr lang="es-PE" dirty="0">
                <a:latin typeface="Bookman Old Style" panose="02050604050505020204" pitchFamily="18" charset="0"/>
                <a:ea typeface="Calibri" panose="020F0502020204030204" pitchFamily="34" charset="0"/>
                <a:cs typeface="Times New Roman" panose="02020603050405020304" pitchFamily="18" charset="0"/>
              </a:rPr>
              <a:t> </a:t>
            </a:r>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obtenerlo.</a:t>
            </a:r>
            <a:endParaRPr lang="es-PE" dirty="0"/>
          </a:p>
        </p:txBody>
      </p:sp>
      <p:sp>
        <p:nvSpPr>
          <p:cNvPr id="13" name="CuadroTexto 12">
            <a:extLst>
              <a:ext uri="{FF2B5EF4-FFF2-40B4-BE49-F238E27FC236}">
                <a16:creationId xmlns:a16="http://schemas.microsoft.com/office/drawing/2014/main" id="{41EC58DC-6341-4352-BA84-2AFEAABD56D5}"/>
              </a:ext>
            </a:extLst>
          </p:cNvPr>
          <p:cNvSpPr txBox="1"/>
          <p:nvPr/>
        </p:nvSpPr>
        <p:spPr>
          <a:xfrm>
            <a:off x="634388" y="3323777"/>
            <a:ext cx="11007151" cy="923330"/>
          </a:xfrm>
          <a:prstGeom prst="rect">
            <a:avLst/>
          </a:prstGeom>
          <a:noFill/>
        </p:spPr>
        <p:txBody>
          <a:bodyPr wrap="square">
            <a:spAutoFit/>
          </a:bodyPr>
          <a:lstStyle/>
          <a:p>
            <a:r>
              <a:rPr lang="es-PE" sz="1800" dirty="0">
                <a:effectLst/>
                <a:latin typeface="Bookman Old Style" panose="02050604050505020204" pitchFamily="18" charset="0"/>
                <a:ea typeface="Calibri" panose="020F0502020204030204" pitchFamily="34" charset="0"/>
                <a:cs typeface="Times New Roman" panose="02020603050405020304" pitchFamily="18" charset="0"/>
              </a:rPr>
              <a:t>Es decir, este importar o interesar es en un contrato u operaciones que realiza el Estado con terceros con la finalidad de obtener un provecho económico indebido en su favor o a favor de otros.</a:t>
            </a:r>
            <a:endParaRPr lang="es-PE" dirty="0"/>
          </a:p>
        </p:txBody>
      </p:sp>
      <p:pic>
        <p:nvPicPr>
          <p:cNvPr id="3" name="Imagen 2">
            <a:extLst>
              <a:ext uri="{FF2B5EF4-FFF2-40B4-BE49-F238E27FC236}">
                <a16:creationId xmlns:a16="http://schemas.microsoft.com/office/drawing/2014/main" id="{86D9F4F2-B05D-41E6-BCF5-0D4245D301B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5950424" y="3286246"/>
            <a:ext cx="5268914" cy="4179079"/>
          </a:xfrm>
          <a:prstGeom prst="rect">
            <a:avLst/>
          </a:prstGeom>
        </p:spPr>
      </p:pic>
    </p:spTree>
    <p:extLst>
      <p:ext uri="{BB962C8B-B14F-4D97-AF65-F5344CB8AC3E}">
        <p14:creationId xmlns:p14="http://schemas.microsoft.com/office/powerpoint/2010/main" val="148035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6"/>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DBE9396B-A06D-4CEC-8D92-1F2F63C8F1CC}"/>
              </a:ext>
            </a:extLst>
          </p:cNvPr>
          <p:cNvSpPr txBox="1"/>
          <p:nvPr/>
        </p:nvSpPr>
        <p:spPr>
          <a:xfrm>
            <a:off x="1012208" y="706502"/>
            <a:ext cx="10167582" cy="954107"/>
          </a:xfrm>
          <a:prstGeom prst="rect">
            <a:avLst/>
          </a:prstGeom>
          <a:noFill/>
        </p:spPr>
        <p:txBody>
          <a:bodyPr wrap="square">
            <a:spAutoFit/>
          </a:bodyPr>
          <a:lstStyle/>
          <a:p>
            <a:pPr algn="ctr"/>
            <a:r>
              <a:rPr lang="es-PE" sz="2800" b="1" dirty="0">
                <a:solidFill>
                  <a:schemeClr val="accent1">
                    <a:lumMod val="50000"/>
                  </a:schemeClr>
                </a:solidFill>
                <a:latin typeface="Aharoni" panose="02010803020104030203" pitchFamily="2" charset="-79"/>
                <a:cs typeface="Aharoni" panose="02010803020104030203" pitchFamily="2" charset="-79"/>
              </a:rPr>
              <a:t>EL INTERESARSE INDEBIDAMENTE DEBE ENTENDERSE COMO UN DESDOBLAMIENTO </a:t>
            </a:r>
          </a:p>
        </p:txBody>
      </p:sp>
      <p:sp>
        <p:nvSpPr>
          <p:cNvPr id="11" name="CuadroTexto 10">
            <a:extLst>
              <a:ext uri="{FF2B5EF4-FFF2-40B4-BE49-F238E27FC236}">
                <a16:creationId xmlns:a16="http://schemas.microsoft.com/office/drawing/2014/main" id="{398F747B-8345-49D8-B5DE-99858D7FD5EF}"/>
              </a:ext>
            </a:extLst>
          </p:cNvPr>
          <p:cNvSpPr txBox="1"/>
          <p:nvPr/>
        </p:nvSpPr>
        <p:spPr>
          <a:xfrm>
            <a:off x="1126435" y="2290106"/>
            <a:ext cx="10535478" cy="923330"/>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E</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n el actuar del agente del delito de negociación 	incompatible, pues, dentro del contexto del contrato u operación en el que interviene, el agente actúa como funcionario representante de la administración pública.</a:t>
            </a:r>
            <a:endParaRPr lang="es-PE" dirty="0"/>
          </a:p>
        </p:txBody>
      </p:sp>
      <p:sp>
        <p:nvSpPr>
          <p:cNvPr id="13" name="CuadroTexto 12">
            <a:extLst>
              <a:ext uri="{FF2B5EF4-FFF2-40B4-BE49-F238E27FC236}">
                <a16:creationId xmlns:a16="http://schemas.microsoft.com/office/drawing/2014/main" id="{6343A66F-B7F2-4661-9DA4-37DDD19B8001}"/>
              </a:ext>
            </a:extLst>
          </p:cNvPr>
          <p:cNvSpPr txBox="1"/>
          <p:nvPr/>
        </p:nvSpPr>
        <p:spPr>
          <a:xfrm>
            <a:off x="1126435" y="3422394"/>
            <a:ext cx="10416208" cy="646331"/>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P</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ero, a la vez, representa intereses particulares, con los cuales pretende sacar un provecho personal o a favor de tercero.</a:t>
            </a:r>
            <a:endParaRPr lang="es-PE" dirty="0"/>
          </a:p>
        </p:txBody>
      </p:sp>
      <p:sp>
        <p:nvSpPr>
          <p:cNvPr id="15" name="CuadroTexto 14">
            <a:extLst>
              <a:ext uri="{FF2B5EF4-FFF2-40B4-BE49-F238E27FC236}">
                <a16:creationId xmlns:a16="http://schemas.microsoft.com/office/drawing/2014/main" id="{5395883D-59F6-4B56-9A28-DA09B0223C83}"/>
              </a:ext>
            </a:extLst>
          </p:cNvPr>
          <p:cNvSpPr txBox="1"/>
          <p:nvPr/>
        </p:nvSpPr>
        <p:spPr>
          <a:xfrm>
            <a:off x="1126434" y="4224982"/>
            <a:ext cx="10787269" cy="646331"/>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Y</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 es precisamente este último lo que denota el carácter económico de su accionar y que implica una probable afectación del patrimonio de la administración pública.</a:t>
            </a:r>
            <a:endParaRPr lang="es-PE" dirty="0"/>
          </a:p>
        </p:txBody>
      </p:sp>
    </p:spTree>
    <p:extLst>
      <p:ext uri="{BB962C8B-B14F-4D97-AF65-F5344CB8AC3E}">
        <p14:creationId xmlns:p14="http://schemas.microsoft.com/office/powerpoint/2010/main" val="165876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7"/>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31D0F2ED-F4E5-49DC-B512-B4A2A7F32621}"/>
              </a:ext>
            </a:extLst>
          </p:cNvPr>
          <p:cNvSpPr txBox="1"/>
          <p:nvPr/>
        </p:nvSpPr>
        <p:spPr>
          <a:xfrm>
            <a:off x="1086679" y="796855"/>
            <a:ext cx="10376451" cy="954107"/>
          </a:xfrm>
          <a:prstGeom prst="rect">
            <a:avLst/>
          </a:prstGeom>
          <a:noFill/>
        </p:spPr>
        <p:txBody>
          <a:bodyPr wrap="square">
            <a:spAutoFit/>
          </a:bodyPr>
          <a:lstStyle/>
          <a:p>
            <a:pPr algn="just">
              <a:spcAft>
                <a:spcPts val="1950"/>
              </a:spcAft>
            </a:pPr>
            <a:r>
              <a:rPr lang="es-PE" sz="2800" b="1" dirty="0">
                <a:solidFill>
                  <a:schemeClr val="accent1">
                    <a:lumMod val="50000"/>
                  </a:schemeClr>
                </a:solidFill>
                <a:latin typeface="Aharoni" panose="02010803020104030203" pitchFamily="2" charset="-79"/>
                <a:cs typeface="Aharoni" panose="02010803020104030203" pitchFamily="2" charset="-79"/>
              </a:rPr>
              <a:t>AMBITO DE EJECUCION (CONRACTUAL ADMINISTRATIVO DEL DELITO)</a:t>
            </a:r>
          </a:p>
        </p:txBody>
      </p:sp>
      <p:sp>
        <p:nvSpPr>
          <p:cNvPr id="11" name="CuadroTexto 10">
            <a:extLst>
              <a:ext uri="{FF2B5EF4-FFF2-40B4-BE49-F238E27FC236}">
                <a16:creationId xmlns:a16="http://schemas.microsoft.com/office/drawing/2014/main" id="{D3F631BF-50CD-4D9E-AD0E-E841874B452F}"/>
              </a:ext>
            </a:extLst>
          </p:cNvPr>
          <p:cNvSpPr txBox="1"/>
          <p:nvPr/>
        </p:nvSpPr>
        <p:spPr>
          <a:xfrm>
            <a:off x="1166191" y="1989551"/>
            <a:ext cx="9806608" cy="335989"/>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El delito puede cometerse en cualquier etapa del contrato o la operación</a:t>
            </a:r>
            <a:r>
              <a:rPr lang="es-PE" b="1" dirty="0">
                <a:solidFill>
                  <a:srgbClr val="1E1E1E"/>
                </a:solidFill>
                <a:latin typeface="Bookman Old Style" panose="02050604050505020204" pitchFamily="18" charset="0"/>
                <a:ea typeface="Times New Roman" panose="02020603050405020304" pitchFamily="18" charset="0"/>
              </a:rPr>
              <a:t>.</a:t>
            </a:r>
            <a:r>
              <a:rPr lang="es-PE" sz="1800" b="1" dirty="0">
                <a:solidFill>
                  <a:srgbClr val="1E1E1E"/>
                </a:solidFill>
                <a:effectLst/>
                <a:latin typeface="Bookman Old Style" panose="02050604050505020204" pitchFamily="18" charset="0"/>
                <a:ea typeface="Times New Roman" panose="02020603050405020304" pitchFamily="18" charset="0"/>
              </a:rPr>
              <a:t> </a:t>
            </a:r>
            <a:endParaRPr lang="es-PE" sz="18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19DA3A70-1F62-4B24-9E77-4DB99C59DD7E}"/>
              </a:ext>
            </a:extLst>
          </p:cNvPr>
          <p:cNvSpPr txBox="1"/>
          <p:nvPr/>
        </p:nvSpPr>
        <p:spPr>
          <a:xfrm>
            <a:off x="4598504" y="3055133"/>
            <a:ext cx="6811616" cy="1477328"/>
          </a:xfrm>
          <a:prstGeom prst="rect">
            <a:avLst/>
          </a:prstGeom>
          <a:noFill/>
        </p:spPr>
        <p:txBody>
          <a:bodyPr wrap="square">
            <a:spAutoFit/>
          </a:bodyPr>
          <a:lstStyle/>
          <a:p>
            <a:pPr algn="just"/>
            <a:r>
              <a:rPr lang="es-PE" b="1"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P</a:t>
            </a:r>
            <a:r>
              <a:rPr lang="es-PE" sz="1800" b="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or ello el interés que se revela a través de actos objetivos puede darse en la etapa de la negociación, durante la suscripción, en su ejecución o en la liquidación del contrato u operación (igual sucede en el caso del delito de COLUSIÓN ILEGAL)</a:t>
            </a:r>
            <a:endParaRPr lang="es-PE" dirty="0"/>
          </a:p>
        </p:txBody>
      </p:sp>
      <p:pic>
        <p:nvPicPr>
          <p:cNvPr id="6" name="Imagen 5">
            <a:extLst>
              <a:ext uri="{FF2B5EF4-FFF2-40B4-BE49-F238E27FC236}">
                <a16:creationId xmlns:a16="http://schemas.microsoft.com/office/drawing/2014/main" id="{7AE7FE8F-5B58-43FA-934E-D4EFBBF6CAB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a:off x="1801503" y="2564129"/>
            <a:ext cx="2477841" cy="2953139"/>
          </a:xfrm>
          <a:prstGeom prst="rect">
            <a:avLst/>
          </a:prstGeom>
        </p:spPr>
      </p:pic>
    </p:spTree>
    <p:extLst>
      <p:ext uri="{BB962C8B-B14F-4D97-AF65-F5344CB8AC3E}">
        <p14:creationId xmlns:p14="http://schemas.microsoft.com/office/powerpoint/2010/main" val="51268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6036E911-938A-4364-92E4-C984595B7FA8}"/>
              </a:ext>
            </a:extLst>
          </p:cNvPr>
          <p:cNvSpPr txBox="1"/>
          <p:nvPr/>
        </p:nvSpPr>
        <p:spPr>
          <a:xfrm>
            <a:off x="940905" y="810107"/>
            <a:ext cx="10601739" cy="579646"/>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El bien jurídico que protege es el normal y correcto funcionamiento de la Administración Pública. </a:t>
            </a:r>
            <a:endParaRPr lang="es-PE" sz="1800" dirty="0">
              <a:effectLst/>
              <a:latin typeface="Times New Roman" panose="02020603050405020304" pitchFamily="18" charset="0"/>
              <a:ea typeface="Times New Roman" panose="02020603050405020304" pitchFamily="18" charset="0"/>
            </a:endParaRPr>
          </a:p>
        </p:txBody>
      </p:sp>
      <p:sp>
        <p:nvSpPr>
          <p:cNvPr id="11" name="CuadroTexto 10">
            <a:extLst>
              <a:ext uri="{FF2B5EF4-FFF2-40B4-BE49-F238E27FC236}">
                <a16:creationId xmlns:a16="http://schemas.microsoft.com/office/drawing/2014/main" id="{513C81CC-61C1-419F-87C2-5B7F038C774C}"/>
              </a:ext>
            </a:extLst>
          </p:cNvPr>
          <p:cNvSpPr txBox="1"/>
          <p:nvPr/>
        </p:nvSpPr>
        <p:spPr>
          <a:xfrm>
            <a:off x="1000317" y="1980892"/>
            <a:ext cx="6606208" cy="2308324"/>
          </a:xfrm>
          <a:prstGeom prst="rect">
            <a:avLst/>
          </a:prstGeom>
          <a:noFill/>
        </p:spPr>
        <p:txBody>
          <a:bodyPr wrap="square">
            <a:spAutoFit/>
          </a:bodyPr>
          <a:lstStyle/>
          <a:p>
            <a:pPr algn="just"/>
            <a:r>
              <a:rPr lang="es-PE"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N</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o exige que exista un perjuicio efectivo al patrimonio del Estado, </a:t>
            </a:r>
            <a:r>
              <a:rPr lang="es-PE" sz="1800" b="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tutela la transparencia e imparcialidad de los funcionarios y servidores públicos en la toma de decisiones, con la finalidad de preservar la administración estatal del interés privado de quienes la representan, preservando la integridad y rectitud del funcionari</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o. Si el delito de COLUSION  ILEGAL TIPO AGRAVADO.</a:t>
            </a:r>
            <a:endParaRPr lang="es-PE" dirty="0"/>
          </a:p>
        </p:txBody>
      </p:sp>
      <p:sp>
        <p:nvSpPr>
          <p:cNvPr id="13" name="CuadroTexto 12">
            <a:extLst>
              <a:ext uri="{FF2B5EF4-FFF2-40B4-BE49-F238E27FC236}">
                <a16:creationId xmlns:a16="http://schemas.microsoft.com/office/drawing/2014/main" id="{32326CAA-6DF2-420C-A1B4-09C6C12A8558}"/>
              </a:ext>
            </a:extLst>
          </p:cNvPr>
          <p:cNvSpPr txBox="1"/>
          <p:nvPr/>
        </p:nvSpPr>
        <p:spPr>
          <a:xfrm>
            <a:off x="1000318" y="4588633"/>
            <a:ext cx="10741108" cy="579646"/>
          </a:xfrm>
          <a:prstGeom prst="rect">
            <a:avLst/>
          </a:prstGeom>
          <a:noFill/>
        </p:spPr>
        <p:txBody>
          <a:bodyPr wrap="square">
            <a:spAutoFit/>
          </a:bodyPr>
          <a:lstStyle/>
          <a:p>
            <a:pPr algn="just">
              <a:lnSpc>
                <a:spcPts val="1875"/>
              </a:lnSpc>
              <a:spcAft>
                <a:spcPts val="1950"/>
              </a:spcAft>
            </a:pPr>
            <a:r>
              <a:rPr lang="es-PE" sz="1800" dirty="0">
                <a:solidFill>
                  <a:srgbClr val="1E1E1E"/>
                </a:solidFill>
                <a:effectLst/>
                <a:latin typeface="Bookman Old Style" panose="02050604050505020204" pitchFamily="18" charset="0"/>
                <a:ea typeface="Times New Roman" panose="02020603050405020304" pitchFamily="18" charset="0"/>
              </a:rPr>
              <a:t>La norma busca evitar cualquier tipo de intromisión ajena al interés de la Administración Pública que pueda significar un riesgo para ella.</a:t>
            </a:r>
            <a:endParaRPr lang="es-PE" sz="1800" dirty="0">
              <a:effectLst/>
              <a:latin typeface="Times New Roman" panose="02020603050405020304" pitchFamily="18" charset="0"/>
              <a:ea typeface="Times New Roman" panose="02020603050405020304" pitchFamily="18" charset="0"/>
            </a:endParaRPr>
          </a:p>
        </p:txBody>
      </p:sp>
      <p:pic>
        <p:nvPicPr>
          <p:cNvPr id="6" name="Imagen 5">
            <a:extLst>
              <a:ext uri="{FF2B5EF4-FFF2-40B4-BE49-F238E27FC236}">
                <a16:creationId xmlns:a16="http://schemas.microsoft.com/office/drawing/2014/main" id="{E8E75078-8C27-4AA1-9761-82B117C69EB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7903609" y="1390702"/>
            <a:ext cx="4063104" cy="3488703"/>
          </a:xfrm>
          <a:prstGeom prst="rect">
            <a:avLst/>
          </a:prstGeom>
        </p:spPr>
      </p:pic>
    </p:spTree>
    <p:extLst>
      <p:ext uri="{BB962C8B-B14F-4D97-AF65-F5344CB8AC3E}">
        <p14:creationId xmlns:p14="http://schemas.microsoft.com/office/powerpoint/2010/main" val="307905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B96338D-E662-4525-906C-01F63C9B0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2" name="Imagen 11">
            <a:extLst>
              <a:ext uri="{FF2B5EF4-FFF2-40B4-BE49-F238E27FC236}">
                <a16:creationId xmlns:a16="http://schemas.microsoft.com/office/drawing/2014/main" id="{6CF20374-EA7C-4444-8538-345FCEE7634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0" y="6220145"/>
            <a:ext cx="634388" cy="634388"/>
          </a:xfrm>
          <a:prstGeom prst="rect">
            <a:avLst/>
          </a:prstGeom>
        </p:spPr>
      </p:pic>
      <p:sp>
        <p:nvSpPr>
          <p:cNvPr id="14" name="CuadroTexto 13">
            <a:extLst>
              <a:ext uri="{FF2B5EF4-FFF2-40B4-BE49-F238E27FC236}">
                <a16:creationId xmlns:a16="http://schemas.microsoft.com/office/drawing/2014/main" id="{3A8C4332-A722-4952-B192-A8E29F18C96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842F2C64-BC65-4291-8DEA-86548B984E2E}"/>
              </a:ext>
            </a:extLst>
          </p:cNvPr>
          <p:cNvSpPr txBox="1"/>
          <p:nvPr/>
        </p:nvSpPr>
        <p:spPr>
          <a:xfrm>
            <a:off x="634388" y="1181168"/>
            <a:ext cx="11054029" cy="954107"/>
          </a:xfrm>
          <a:prstGeom prst="rect">
            <a:avLst/>
          </a:prstGeom>
          <a:noFill/>
        </p:spPr>
        <p:txBody>
          <a:bodyPr wrap="square">
            <a:spAutoFit/>
          </a:bodyPr>
          <a:lstStyle/>
          <a:p>
            <a:pPr algn="just">
              <a:spcAft>
                <a:spcPts val="1950"/>
              </a:spcAft>
            </a:pPr>
            <a:r>
              <a:rPr lang="es-PE" sz="2800" b="1" dirty="0">
                <a:solidFill>
                  <a:schemeClr val="accent1">
                    <a:lumMod val="50000"/>
                  </a:schemeClr>
                </a:solidFill>
                <a:latin typeface="Aharoni" panose="02010803020104030203" pitchFamily="2" charset="-79"/>
                <a:cs typeface="Aharoni" panose="02010803020104030203" pitchFamily="2" charset="-79"/>
              </a:rPr>
              <a:t>DEBIDO A QUE EL TIPO NO EXIGE UN PERJUICIO EFECTIVO PARA LA ADMINISTRACIÓN, </a:t>
            </a:r>
          </a:p>
        </p:txBody>
      </p:sp>
      <p:sp>
        <p:nvSpPr>
          <p:cNvPr id="11" name="CuadroTexto 10">
            <a:extLst>
              <a:ext uri="{FF2B5EF4-FFF2-40B4-BE49-F238E27FC236}">
                <a16:creationId xmlns:a16="http://schemas.microsoft.com/office/drawing/2014/main" id="{5A7FC267-FEB4-4850-AC77-386CCEEE1482}"/>
              </a:ext>
            </a:extLst>
          </p:cNvPr>
          <p:cNvSpPr txBox="1"/>
          <p:nvPr/>
        </p:nvSpPr>
        <p:spPr>
          <a:xfrm>
            <a:off x="2388704" y="2742311"/>
            <a:ext cx="7364895" cy="1477328"/>
          </a:xfrm>
          <a:prstGeom prst="rect">
            <a:avLst/>
          </a:prstGeom>
          <a:noFill/>
        </p:spPr>
        <p:txBody>
          <a:bodyPr wrap="square">
            <a:spAutoFit/>
          </a:bodyPr>
          <a:lstStyle/>
          <a:p>
            <a:pPr algn="just"/>
            <a:r>
              <a:rPr lang="es-PE" b="1" dirty="0">
                <a:solidFill>
                  <a:srgbClr val="1E1E1E"/>
                </a:solidFill>
                <a:latin typeface="Bookman Old Style" panose="02050604050505020204" pitchFamily="18" charset="0"/>
                <a:ea typeface="Calibri" panose="020F0502020204030204" pitchFamily="34" charset="0"/>
                <a:cs typeface="Times New Roman" panose="02020603050405020304" pitchFamily="18" charset="0"/>
              </a:rPr>
              <a:t>S</a:t>
            </a:r>
            <a:r>
              <a:rPr lang="es-PE" sz="1800" b="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e constituye en un delito de peligro, que importa un adelantamiento de las barreras de protección del Derecho Penal, con el objeto de prevenir que el funcionario o servidor público atente contra el </a:t>
            </a:r>
            <a:r>
              <a:rPr lang="es-PE" sz="1800" b="1" i="1"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patrimonio estatal, aprovechándose de la función pública</a:t>
            </a:r>
            <a:r>
              <a:rPr lang="es-PE" sz="1800" dirty="0">
                <a:solidFill>
                  <a:srgbClr val="1E1E1E"/>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es-PE" dirty="0"/>
          </a:p>
        </p:txBody>
      </p:sp>
      <p:pic>
        <p:nvPicPr>
          <p:cNvPr id="13" name="Imagen 12">
            <a:extLst>
              <a:ext uri="{FF2B5EF4-FFF2-40B4-BE49-F238E27FC236}">
                <a16:creationId xmlns:a16="http://schemas.microsoft.com/office/drawing/2014/main" id="{F0ECDE8E-5754-4325-AF79-4F07EF8E6FB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5950424" y="3286246"/>
            <a:ext cx="5268914" cy="4179079"/>
          </a:xfrm>
          <a:prstGeom prst="rect">
            <a:avLst/>
          </a:prstGeom>
        </p:spPr>
      </p:pic>
    </p:spTree>
    <p:extLst>
      <p:ext uri="{BB962C8B-B14F-4D97-AF65-F5344CB8AC3E}">
        <p14:creationId xmlns:p14="http://schemas.microsoft.com/office/powerpoint/2010/main" val="7383164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955</Words>
  <Application>Microsoft Office PowerPoint</Application>
  <PresentationFormat>Panorámica</PresentationFormat>
  <Paragraphs>53</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user1</cp:lastModifiedBy>
  <cp:revision>23</cp:revision>
  <dcterms:created xsi:type="dcterms:W3CDTF">2021-03-08T02:54:27Z</dcterms:created>
  <dcterms:modified xsi:type="dcterms:W3CDTF">2021-06-27T02:38:58Z</dcterms:modified>
</cp:coreProperties>
</file>