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57" d="100"/>
          <a:sy n="57" d="100"/>
        </p:scale>
        <p:origin x="-1224" y="-4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19481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207156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653950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4D6018-6450-441A-BF96-D92878248640}" type="slidenum">
              <a:rPr lang="es-PE" smtClean="0"/>
              <a:pPr/>
              <a:t>‹Nº›</a:t>
            </a:fld>
            <a:endParaRPr lang="es-PE"/>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2550174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1196822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685169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2257273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2625366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259027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2471994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132292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414965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246249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99424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139253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386597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DCEAA-A46E-4947-99C7-15AB89EA9C0D}" type="datetimeFigureOut">
              <a:rPr lang="es-PE" smtClean="0"/>
              <a:pPr/>
              <a:t>15/01/2021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154722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8DCEAA-A46E-4947-99C7-15AB89EA9C0D}" type="datetimeFigureOut">
              <a:rPr lang="es-PE" smtClean="0"/>
              <a:pPr/>
              <a:t>15/01/2021</a:t>
            </a:fld>
            <a:endParaRPr lang="es-PE"/>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D4D6018-6450-441A-BF96-D92878248640}" type="slidenum">
              <a:rPr lang="es-PE" smtClean="0"/>
              <a:pPr/>
              <a:t>‹Nº›</a:t>
            </a:fld>
            <a:endParaRPr lang="es-PE"/>
          </a:p>
        </p:txBody>
      </p:sp>
    </p:spTree>
    <p:extLst>
      <p:ext uri="{BB962C8B-B14F-4D97-AF65-F5344CB8AC3E}">
        <p14:creationId xmlns="" xmlns:p14="http://schemas.microsoft.com/office/powerpoint/2010/main" val="1353433167"/>
      </p:ext>
    </p:extLst>
  </p:cSld>
  <p:clrMap bg1="dk1" tx1="lt1" bg2="dk2" tx2="lt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 id="214748389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49325"/>
          </a:xfrm>
        </p:spPr>
        <p:txBody>
          <a:bodyPr>
            <a:normAutofit fontScale="90000"/>
          </a:bodyPr>
          <a:lstStyle/>
          <a:p>
            <a:pPr algn="just"/>
            <a:r>
              <a:rPr lang="es-PE" sz="3200" b="1" dirty="0" smtClean="0"/>
              <a:t>LA CATEGORÍA DOGMÁTICA DE LA CULPABILIDAD: CONCEPTO Y CONTENIDO</a:t>
            </a:r>
            <a:endParaRPr lang="es-PE" sz="3200" b="1" dirty="0"/>
          </a:p>
        </p:txBody>
      </p:sp>
      <p:sp>
        <p:nvSpPr>
          <p:cNvPr id="3" name="Subtítulo 2"/>
          <p:cNvSpPr>
            <a:spLocks noGrp="1"/>
          </p:cNvSpPr>
          <p:nvPr>
            <p:ph type="subTitle" idx="1"/>
          </p:nvPr>
        </p:nvSpPr>
        <p:spPr>
          <a:xfrm>
            <a:off x="1524000" y="2228850"/>
            <a:ext cx="9144000" cy="4057649"/>
          </a:xfrm>
        </p:spPr>
        <p:txBody>
          <a:bodyPr>
            <a:normAutofit fontScale="85000" lnSpcReduction="10000"/>
          </a:bodyPr>
          <a:lstStyle/>
          <a:p>
            <a:pPr algn="just"/>
            <a:r>
              <a:rPr lang="es-PE" dirty="0" smtClean="0"/>
              <a:t>Donde el análisis del grado de “</a:t>
            </a:r>
            <a:r>
              <a:rPr lang="es-PE" dirty="0" err="1" smtClean="0"/>
              <a:t>reprochabilidad</a:t>
            </a:r>
            <a:r>
              <a:rPr lang="es-PE" dirty="0" smtClean="0"/>
              <a:t>” (culpabilidad) atribuible al agente (como autor y/o participe) ha de tomar luego de la comprobación del injusto penal (acción u omisión típica y penalmente antijurídica). Un reproche estrictamente personal e individualizado, que desde un plano ontológico importa escudriñar en todos los factores que hacen del sujeto responsable menos o mas accesible al sistema del Estado de Derecho, dependiendo de su grado de socialización, culturalización y educación; lo que nunca puede perderse en el análisis (determinación e individualización judicial de la pena) en Estados como el peruano prototipo de la multiculturalidad, donde la heterogeneidad es propia de la particularidad de nuestra sociedad, aplicable en el contexto del “COVID 19”. </a:t>
            </a:r>
            <a:endParaRPr lang="es-PE" dirty="0"/>
          </a:p>
        </p:txBody>
      </p:sp>
    </p:spTree>
    <p:extLst>
      <p:ext uri="{BB962C8B-B14F-4D97-AF65-F5344CB8AC3E}">
        <p14:creationId xmlns="" xmlns:p14="http://schemas.microsoft.com/office/powerpoint/2010/main" val="273370563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128714"/>
            <a:ext cx="10515600" cy="5048250"/>
          </a:xfrm>
        </p:spPr>
        <p:txBody>
          <a:bodyPr>
            <a:noAutofit/>
          </a:bodyPr>
          <a:lstStyle/>
          <a:p>
            <a:pPr algn="just"/>
            <a:r>
              <a:rPr lang="es-PE" sz="2800" dirty="0" smtClean="0"/>
              <a:t>Ello ante las personas desposeídas que no cuentan con condiciones de como cumplir con tantas disposiciones legales que se han emitido en el actual Estado de Emergencia. Un plano de plena singularidad, nunca de generalización. Y desde en aspecto normativo, la motivación del agente </a:t>
            </a:r>
            <a:r>
              <a:rPr lang="es-PE" sz="2800" smtClean="0"/>
              <a:t>al </a:t>
            </a:r>
            <a:r>
              <a:rPr lang="es-PE" sz="2800" smtClean="0"/>
              <a:t>directivo de </a:t>
            </a:r>
            <a:r>
              <a:rPr lang="es-PE" sz="2800" dirty="0" smtClean="0"/>
              <a:t>conducta plasmado en la ley penal, peses a poder hacerlo opto por el camino de la desviación conductiva, baso en la “imputabilidad” y otros elementos categoriales que se desprenden de este supra-concepto de la teoría del delito.</a:t>
            </a:r>
          </a:p>
        </p:txBody>
      </p:sp>
    </p:spTree>
    <p:extLst>
      <p:ext uri="{BB962C8B-B14F-4D97-AF65-F5344CB8AC3E}">
        <p14:creationId xmlns="" xmlns:p14="http://schemas.microsoft.com/office/powerpoint/2010/main" val="208929781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13795" y="1485900"/>
            <a:ext cx="10353762" cy="4305300"/>
          </a:xfrm>
        </p:spPr>
        <p:txBody>
          <a:bodyPr>
            <a:normAutofit/>
          </a:bodyPr>
          <a:lstStyle/>
          <a:p>
            <a:pPr algn="just"/>
            <a:r>
              <a:rPr lang="es-PE" sz="2800" dirty="0"/>
              <a:t>El derecho penal presupone el acto de mayor grado de afectación a las libertades fundamentales de los justiciables, como tal en un orden democrático de derecho exige que solo las conductas mas insoportables en sociedad sean penada, que por su intrínseca lesividad demande por la sociedad de castigo. Entonces ello implica una culpabilidad por el acto de sintonía con un Derecho penal de acto.</a:t>
            </a:r>
          </a:p>
          <a:p>
            <a:pPr algn="just"/>
            <a:endParaRPr lang="es-PE" sz="2800" dirty="0"/>
          </a:p>
          <a:p>
            <a:endParaRPr lang="es-PE" sz="2800" dirty="0"/>
          </a:p>
        </p:txBody>
      </p:sp>
    </p:spTree>
    <p:extLst>
      <p:ext uri="{BB962C8B-B14F-4D97-AF65-F5344CB8AC3E}">
        <p14:creationId xmlns="" xmlns:p14="http://schemas.microsoft.com/office/powerpoint/2010/main" val="1230620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85825"/>
            <a:ext cx="10515600" cy="5291137"/>
          </a:xfrm>
        </p:spPr>
        <p:txBody>
          <a:bodyPr>
            <a:noAutofit/>
          </a:bodyPr>
          <a:lstStyle/>
          <a:p>
            <a:pPr algn="just"/>
            <a:r>
              <a:rPr lang="es-PE" sz="2400" dirty="0" smtClean="0"/>
              <a:t>La responsabilidad penal constituye una atribución por un hecho (acción u omisión), que lesiona o pone en peligro un bien jurídico tutelado por la ley penal-que únicamente puede recaer sobre una persona física portadora de culpabilidad y de acción; conceptos ambos que no pueden ser despojados de un contenido “ontológico”. Por tanto, la persona jurídica (“empresa”), solo puede responder como tercero civil responsable y como sujeto de imputación de consecuencias accesorias al delito (así, ver la Ley número 30424 de abril de 2016, que solo reconoce la “Responsabilidad Administrativa Autónoma de la Persona Jurídica”).</a:t>
            </a:r>
            <a:endParaRPr lang="es-PE" sz="2400" dirty="0"/>
          </a:p>
        </p:txBody>
      </p:sp>
    </p:spTree>
    <p:extLst>
      <p:ext uri="{BB962C8B-B14F-4D97-AF65-F5344CB8AC3E}">
        <p14:creationId xmlns="" xmlns:p14="http://schemas.microsoft.com/office/powerpoint/2010/main" val="131297760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014413"/>
            <a:ext cx="10515600" cy="5162550"/>
          </a:xfrm>
        </p:spPr>
        <p:txBody>
          <a:bodyPr>
            <a:normAutofit/>
          </a:bodyPr>
          <a:lstStyle/>
          <a:p>
            <a:pPr algn="just"/>
            <a:r>
              <a:rPr lang="es-PE" sz="2400" dirty="0" smtClean="0"/>
              <a:t>Lo dicho significa anclar la imputación jurídico penal a un acto, en sintonía con una culpabilidad por el acto, de manera que la represión punitiva debe recoger un hecho histórico, ya sucedido que ingresa al ámbito de protección de la norma, por lo que resulta proscrito pretender penalizar pensamientos o ideas que no se materializan en la realidad social, al margen de la apología al delito y la conspiración a delinquir.</a:t>
            </a:r>
          </a:p>
          <a:p>
            <a:pPr algn="just"/>
            <a:r>
              <a:rPr lang="es-PE" sz="2400" dirty="0" smtClean="0"/>
              <a:t>La persona no puede construirse a partir del derecho sino a la inversa el derecho debe construirse a partir del concepto natural de persona.</a:t>
            </a:r>
            <a:endParaRPr lang="es-PE" sz="2400" dirty="0"/>
          </a:p>
        </p:txBody>
      </p:sp>
    </p:spTree>
    <p:extLst>
      <p:ext uri="{BB962C8B-B14F-4D97-AF65-F5344CB8AC3E}">
        <p14:creationId xmlns="" xmlns:p14="http://schemas.microsoft.com/office/powerpoint/2010/main" val="394527179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771526"/>
            <a:ext cx="10515600" cy="5405438"/>
          </a:xfrm>
        </p:spPr>
        <p:txBody>
          <a:bodyPr>
            <a:noAutofit/>
          </a:bodyPr>
          <a:lstStyle/>
          <a:p>
            <a:pPr algn="just"/>
            <a:r>
              <a:rPr lang="es-PE" sz="2800" dirty="0" smtClean="0"/>
              <a:t>La acción que interesa al Derecho Penal es solo aquella que manifiesta la voluntad personal del autor, mas como bien alega KANT no puede haber imputación jurídica sin libertad del agente.</a:t>
            </a:r>
          </a:p>
          <a:p>
            <a:pPr algn="just"/>
            <a:r>
              <a:rPr lang="es-PE" sz="2800" dirty="0" smtClean="0"/>
              <a:t>De cuenta de una valoración jurídico-penal </a:t>
            </a:r>
            <a:r>
              <a:rPr lang="es-PE" sz="2800" dirty="0" err="1" smtClean="0"/>
              <a:t>exteriorizable</a:t>
            </a:r>
            <a:r>
              <a:rPr lang="es-PE" sz="2800" dirty="0" smtClean="0"/>
              <a:t> en el mundo exterior, en cuanto la lesión o la puesta en peligro de un bien jurídico tutelado por la ley penal (“principio de lesividad”).</a:t>
            </a:r>
          </a:p>
          <a:p>
            <a:pPr algn="just"/>
            <a:r>
              <a:rPr lang="es-PE" sz="2800" dirty="0" smtClean="0"/>
              <a:t>Con ello damos un significado personal-social-normativo de la acción en sentido jurídico penal.</a:t>
            </a:r>
            <a:endParaRPr lang="es-PE" sz="2800" dirty="0"/>
          </a:p>
        </p:txBody>
      </p:sp>
    </p:spTree>
    <p:extLst>
      <p:ext uri="{BB962C8B-B14F-4D97-AF65-F5344CB8AC3E}">
        <p14:creationId xmlns="" xmlns:p14="http://schemas.microsoft.com/office/powerpoint/2010/main" val="325105346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00075"/>
            <a:ext cx="10515600" cy="5576889"/>
          </a:xfrm>
        </p:spPr>
        <p:txBody>
          <a:bodyPr>
            <a:noAutofit/>
          </a:bodyPr>
          <a:lstStyle/>
          <a:p>
            <a:pPr algn="just"/>
            <a:r>
              <a:rPr lang="es-PE" sz="2400" dirty="0" smtClean="0"/>
              <a:t> </a:t>
            </a:r>
            <a:r>
              <a:rPr lang="es-PE" sz="2200" dirty="0"/>
              <a:t>Resulta importante destacar o mejor dicho destacar la institución del “Error de Prohibición”, en cuanto al desconocimiento de la </a:t>
            </a:r>
            <a:r>
              <a:rPr lang="es-PE" sz="2200" dirty="0" err="1"/>
              <a:t>antijuricidad</a:t>
            </a:r>
            <a:r>
              <a:rPr lang="es-PE" sz="2200" dirty="0"/>
              <a:t> (ubicado en la categoría dogmática de la “Culpabilidad”, desde un concepto amplio del mismo), en la medida que en menos de tres semanas, el Gobierno Nacional (marco del Estado de Emergencia-COVID-19) ha expedido una serie de normativas (Decretos Supremos y de Urgencia), que importan limitaciones a derechos constitucionales). Ello supone la exigencia de acatarlos por parte de todos los ciudadanos, mas la “exigibilidad normativa”, requiere previamente del conocimiento de lo prohibido, así la persona interioriza el mensaje y se comporta conforme al directivo de conducta plasmado en el dispositivo legal. Normatividad que sea anunciado día a día por todos los medios de comunicación social y luego publicado en el diario Oficial El </a:t>
            </a:r>
            <a:r>
              <a:rPr lang="es-PE" sz="2200" dirty="0" smtClean="0"/>
              <a:t>Peruano.</a:t>
            </a:r>
            <a:endParaRPr lang="es-PE" sz="2200" dirty="0"/>
          </a:p>
        </p:txBody>
      </p:sp>
    </p:spTree>
    <p:extLst>
      <p:ext uri="{BB962C8B-B14F-4D97-AF65-F5344CB8AC3E}">
        <p14:creationId xmlns="" xmlns:p14="http://schemas.microsoft.com/office/powerpoint/2010/main" val="418379403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71514"/>
            <a:ext cx="10515600" cy="5505450"/>
          </a:xfrm>
        </p:spPr>
        <p:txBody>
          <a:bodyPr>
            <a:noAutofit/>
          </a:bodyPr>
          <a:lstStyle/>
          <a:p>
            <a:pPr algn="just"/>
            <a:r>
              <a:rPr lang="es-PE" sz="2800" dirty="0" smtClean="0"/>
              <a:t>La pregunta está: ¿será que todos los ciudadanos que habitan en territorio nacional están en posibilidad de enterarse a tiempo de estas medidas normativas?</a:t>
            </a:r>
          </a:p>
          <a:p>
            <a:pPr marL="0" indent="0" algn="just">
              <a:buNone/>
            </a:pPr>
            <a:r>
              <a:rPr lang="es-PE" sz="2800" dirty="0" smtClean="0"/>
              <a:t>Puede que no, carencias de acceso a la noticia diaria, gente de escasos recursos económicos y de bajo nivel socio cultural, que a las justas reciben un poco de agua y comida en esta situación de Emergencia, pueden no recibir conocimientos de estas restricciones ciudadanas así acatarlas de inmediato, por lo que si ello se verifica (desconocimiento de la “prohibición”) pueden estar incursos en un Error de prohibición (vencible o invencible-artículo 14 del CP).</a:t>
            </a:r>
            <a:endParaRPr lang="es-PE" sz="2800" dirty="0"/>
          </a:p>
        </p:txBody>
      </p:sp>
    </p:spTree>
    <p:extLst>
      <p:ext uri="{BB962C8B-B14F-4D97-AF65-F5344CB8AC3E}">
        <p14:creationId xmlns="" xmlns:p14="http://schemas.microsoft.com/office/powerpoint/2010/main" val="204827751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Damasco</Template>
  <TotalTime>1105</TotalTime>
  <Words>858</Words>
  <Application>Microsoft Office PowerPoint</Application>
  <PresentationFormat>Personalizado</PresentationFormat>
  <Paragraphs>13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Damask</vt:lpstr>
      <vt:lpstr>LA CATEGORÍA DOGMÁTICA DE LA CULPABILIDAD: CONCEPTO Y CONTENIDO</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CATEGORÍA DOGMÁTICA DE LA CULPABILIDAD: CONCEPTO Y CONTENIDO a categoría dogmatica de la culpabilidad: concepto y contenido</dc:title>
  <dc:creator>lenovo</dc:creator>
  <cp:lastModifiedBy>Alonso</cp:lastModifiedBy>
  <cp:revision>14</cp:revision>
  <dcterms:created xsi:type="dcterms:W3CDTF">2020-07-14T21:24:22Z</dcterms:created>
  <dcterms:modified xsi:type="dcterms:W3CDTF">2021-01-16T16:40:28Z</dcterms:modified>
</cp:coreProperties>
</file>