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  <p:sldId id="291" r:id="rId3"/>
    <p:sldId id="346" r:id="rId4"/>
    <p:sldId id="301" r:id="rId5"/>
    <p:sldId id="317" r:id="rId6"/>
    <p:sldId id="347" r:id="rId7"/>
    <p:sldId id="308" r:id="rId8"/>
    <p:sldId id="348" r:id="rId9"/>
    <p:sldId id="312" r:id="rId10"/>
    <p:sldId id="313" r:id="rId11"/>
    <p:sldId id="349" r:id="rId12"/>
    <p:sldId id="306" r:id="rId13"/>
    <p:sldId id="323" r:id="rId14"/>
    <p:sldId id="324" r:id="rId15"/>
    <p:sldId id="350" r:id="rId16"/>
    <p:sldId id="351" r:id="rId17"/>
    <p:sldId id="352" r:id="rId18"/>
    <p:sldId id="30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2E2E"/>
    <a:srgbClr val="13492F"/>
    <a:srgbClr val="C7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38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33E172-90BD-423C-8936-F7D906B78CAF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0F018BF-1EE9-4320-B8AE-4EE5AD8B1CEC}">
      <dgm:prSet phldrT="[Texto]"/>
      <dgm:spPr/>
      <dgm:t>
        <a:bodyPr/>
        <a:lstStyle/>
        <a:p>
          <a:r>
            <a:rPr lang="es-ES" dirty="0" smtClean="0"/>
            <a:t>Teorización del fenómeno</a:t>
          </a:r>
          <a:endParaRPr lang="es-ES" dirty="0"/>
        </a:p>
      </dgm:t>
    </dgm:pt>
    <dgm:pt modelId="{BF391EFF-30CB-47E6-B049-AFAD3CB2D110}" type="parTrans" cxnId="{838EF7B6-386E-4962-A826-9C0B352F03E7}">
      <dgm:prSet/>
      <dgm:spPr/>
      <dgm:t>
        <a:bodyPr/>
        <a:lstStyle/>
        <a:p>
          <a:endParaRPr lang="es-ES"/>
        </a:p>
      </dgm:t>
    </dgm:pt>
    <dgm:pt modelId="{9251A5DB-1D34-4BF4-8F82-34C9B31BCFE1}" type="sibTrans" cxnId="{838EF7B6-386E-4962-A826-9C0B352F03E7}">
      <dgm:prSet/>
      <dgm:spPr/>
      <dgm:t>
        <a:bodyPr/>
        <a:lstStyle/>
        <a:p>
          <a:endParaRPr lang="es-ES"/>
        </a:p>
      </dgm:t>
    </dgm:pt>
    <dgm:pt modelId="{B0B33647-028F-46DB-91D9-1AEA9BB54322}">
      <dgm:prSet phldrT="[Texto]"/>
      <dgm:spPr/>
      <dgm:t>
        <a:bodyPr/>
        <a:lstStyle/>
        <a:p>
          <a:r>
            <a:rPr lang="es-ES" dirty="0" smtClean="0"/>
            <a:t>Antecedentes del estudio</a:t>
          </a:r>
          <a:endParaRPr lang="es-ES" dirty="0"/>
        </a:p>
      </dgm:t>
    </dgm:pt>
    <dgm:pt modelId="{B830AD9F-973A-4DAB-BF65-5572DB40355A}" type="parTrans" cxnId="{6618776D-A8EB-43C6-BF34-8903648CB23E}">
      <dgm:prSet/>
      <dgm:spPr/>
      <dgm:t>
        <a:bodyPr/>
        <a:lstStyle/>
        <a:p>
          <a:endParaRPr lang="es-ES"/>
        </a:p>
      </dgm:t>
    </dgm:pt>
    <dgm:pt modelId="{7FBFA4CF-D079-4813-98CA-26C2E08367DC}" type="sibTrans" cxnId="{6618776D-A8EB-43C6-BF34-8903648CB23E}">
      <dgm:prSet/>
      <dgm:spPr/>
      <dgm:t>
        <a:bodyPr/>
        <a:lstStyle/>
        <a:p>
          <a:endParaRPr lang="es-ES"/>
        </a:p>
      </dgm:t>
    </dgm:pt>
    <dgm:pt modelId="{87E75BA4-AB3A-4E4A-960D-FCB159C4A27A}">
      <dgm:prSet phldrT="[Texto]"/>
      <dgm:spPr/>
      <dgm:t>
        <a:bodyPr/>
        <a:lstStyle/>
        <a:p>
          <a:r>
            <a:rPr lang="es-ES" dirty="0" smtClean="0"/>
            <a:t>Importancia del estudio</a:t>
          </a:r>
          <a:endParaRPr lang="es-ES" dirty="0"/>
        </a:p>
      </dgm:t>
    </dgm:pt>
    <dgm:pt modelId="{D31F88AA-4EF0-490F-944A-46E7E8D1E769}" type="parTrans" cxnId="{7B4A224F-78C2-4A69-BAA3-1E02C078782D}">
      <dgm:prSet/>
      <dgm:spPr/>
      <dgm:t>
        <a:bodyPr/>
        <a:lstStyle/>
        <a:p>
          <a:endParaRPr lang="es-ES"/>
        </a:p>
      </dgm:t>
    </dgm:pt>
    <dgm:pt modelId="{44CFB26B-14AE-4B20-83E2-5180F7447129}" type="sibTrans" cxnId="{7B4A224F-78C2-4A69-BAA3-1E02C078782D}">
      <dgm:prSet/>
      <dgm:spPr/>
      <dgm:t>
        <a:bodyPr/>
        <a:lstStyle/>
        <a:p>
          <a:endParaRPr lang="es-ES"/>
        </a:p>
      </dgm:t>
    </dgm:pt>
    <dgm:pt modelId="{6907A327-123A-40AD-8A6C-99CA23C0CF8E}">
      <dgm:prSet phldrT="[Texto]"/>
      <dgm:spPr/>
      <dgm:t>
        <a:bodyPr/>
        <a:lstStyle/>
        <a:p>
          <a:r>
            <a:rPr lang="es-ES" dirty="0" smtClean="0"/>
            <a:t>Propósito del autor</a:t>
          </a:r>
          <a:endParaRPr lang="es-ES" dirty="0"/>
        </a:p>
      </dgm:t>
    </dgm:pt>
    <dgm:pt modelId="{3694475C-58AD-4AB3-AA40-99902209375F}" type="parTrans" cxnId="{BDC6848B-59CC-4B6F-894A-96EB826770B3}">
      <dgm:prSet/>
      <dgm:spPr/>
      <dgm:t>
        <a:bodyPr/>
        <a:lstStyle/>
        <a:p>
          <a:endParaRPr lang="es-ES"/>
        </a:p>
      </dgm:t>
    </dgm:pt>
    <dgm:pt modelId="{EDBDF283-F94E-4D7A-8286-5430C61D517E}" type="sibTrans" cxnId="{BDC6848B-59CC-4B6F-894A-96EB826770B3}">
      <dgm:prSet/>
      <dgm:spPr/>
      <dgm:t>
        <a:bodyPr/>
        <a:lstStyle/>
        <a:p>
          <a:endParaRPr lang="es-ES"/>
        </a:p>
      </dgm:t>
    </dgm:pt>
    <dgm:pt modelId="{51CB72E3-2CAF-41B9-8013-D8D8E625EAEA}">
      <dgm:prSet phldrT="[Texto]"/>
      <dgm:spPr/>
      <dgm:t>
        <a:bodyPr/>
        <a:lstStyle/>
        <a:p>
          <a:r>
            <a:rPr lang="es-ES" dirty="0" smtClean="0"/>
            <a:t>Pregunta o problema general</a:t>
          </a:r>
          <a:endParaRPr lang="es-ES" dirty="0"/>
        </a:p>
      </dgm:t>
    </dgm:pt>
    <dgm:pt modelId="{A4098501-2EE8-4A95-B43B-E0C10B000BEB}" type="parTrans" cxnId="{71B6CB65-74A0-49B8-8A2C-9CCD31CFD2BD}">
      <dgm:prSet/>
      <dgm:spPr/>
      <dgm:t>
        <a:bodyPr/>
        <a:lstStyle/>
        <a:p>
          <a:endParaRPr lang="es-ES"/>
        </a:p>
      </dgm:t>
    </dgm:pt>
    <dgm:pt modelId="{1CB799E7-FAC3-4FB7-B128-FCEF2EBB292E}" type="sibTrans" cxnId="{71B6CB65-74A0-49B8-8A2C-9CCD31CFD2BD}">
      <dgm:prSet/>
      <dgm:spPr/>
      <dgm:t>
        <a:bodyPr/>
        <a:lstStyle/>
        <a:p>
          <a:endParaRPr lang="es-ES"/>
        </a:p>
      </dgm:t>
    </dgm:pt>
    <dgm:pt modelId="{DF92E044-3157-4B51-9EBF-BDA556E67017}">
      <dgm:prSet/>
      <dgm:spPr/>
      <dgm:t>
        <a:bodyPr/>
        <a:lstStyle/>
        <a:p>
          <a:r>
            <a:rPr lang="es-ES" dirty="0" smtClean="0"/>
            <a:t>Situación problemática</a:t>
          </a:r>
          <a:endParaRPr lang="es-ES" dirty="0"/>
        </a:p>
      </dgm:t>
    </dgm:pt>
    <dgm:pt modelId="{4EEF1D40-B5B7-4472-A397-4A51CB3CF07D}" type="parTrans" cxnId="{1CFC7C74-38DB-42E0-BEC1-FE75ECDDDB33}">
      <dgm:prSet/>
      <dgm:spPr/>
      <dgm:t>
        <a:bodyPr/>
        <a:lstStyle/>
        <a:p>
          <a:endParaRPr lang="es-ES"/>
        </a:p>
      </dgm:t>
    </dgm:pt>
    <dgm:pt modelId="{9B3C5E10-CA64-4D65-BE1B-EEBE4E372B25}" type="sibTrans" cxnId="{1CFC7C74-38DB-42E0-BEC1-FE75ECDDDB33}">
      <dgm:prSet/>
      <dgm:spPr/>
      <dgm:t>
        <a:bodyPr/>
        <a:lstStyle/>
        <a:p>
          <a:endParaRPr lang="es-ES"/>
        </a:p>
      </dgm:t>
    </dgm:pt>
    <dgm:pt modelId="{0766C5F0-2F3B-4D1C-8BCA-6C3CB02347D9}" type="pres">
      <dgm:prSet presAssocID="{7233E172-90BD-423C-8936-F7D906B78CAF}" presName="cycle" presStyleCnt="0">
        <dgm:presLayoutVars>
          <dgm:dir/>
          <dgm:resizeHandles val="exact"/>
        </dgm:presLayoutVars>
      </dgm:prSet>
      <dgm:spPr/>
    </dgm:pt>
    <dgm:pt modelId="{BAA38BB5-6CB7-40D8-9926-1E577E8C47EF}" type="pres">
      <dgm:prSet presAssocID="{B0F018BF-1EE9-4320-B8AE-4EE5AD8B1CEC}" presName="node" presStyleLbl="node1" presStyleIdx="0" presStyleCnt="6">
        <dgm:presLayoutVars>
          <dgm:bulletEnabled val="1"/>
        </dgm:presLayoutVars>
      </dgm:prSet>
      <dgm:spPr/>
    </dgm:pt>
    <dgm:pt modelId="{9EDF81DF-6B67-4F9D-8610-5FFA73BD3E2A}" type="pres">
      <dgm:prSet presAssocID="{B0F018BF-1EE9-4320-B8AE-4EE5AD8B1CEC}" presName="spNode" presStyleCnt="0"/>
      <dgm:spPr/>
    </dgm:pt>
    <dgm:pt modelId="{D08FA29C-2DD6-476C-8E05-E1967D0C4E89}" type="pres">
      <dgm:prSet presAssocID="{9251A5DB-1D34-4BF4-8F82-34C9B31BCFE1}" presName="sibTrans" presStyleLbl="sibTrans1D1" presStyleIdx="0" presStyleCnt="6"/>
      <dgm:spPr/>
    </dgm:pt>
    <dgm:pt modelId="{D5A111CE-0EF2-4F63-A0B7-E4545FBC7B5C}" type="pres">
      <dgm:prSet presAssocID="{B0B33647-028F-46DB-91D9-1AEA9BB54322}" presName="node" presStyleLbl="node1" presStyleIdx="1" presStyleCnt="6">
        <dgm:presLayoutVars>
          <dgm:bulletEnabled val="1"/>
        </dgm:presLayoutVars>
      </dgm:prSet>
      <dgm:spPr/>
    </dgm:pt>
    <dgm:pt modelId="{79E233BE-E342-496F-A0BB-475B0DF92B9A}" type="pres">
      <dgm:prSet presAssocID="{B0B33647-028F-46DB-91D9-1AEA9BB54322}" presName="spNode" presStyleCnt="0"/>
      <dgm:spPr/>
    </dgm:pt>
    <dgm:pt modelId="{E4D58D1D-DBB4-458B-8731-78B45C280170}" type="pres">
      <dgm:prSet presAssocID="{7FBFA4CF-D079-4813-98CA-26C2E08367DC}" presName="sibTrans" presStyleLbl="sibTrans1D1" presStyleIdx="1" presStyleCnt="6"/>
      <dgm:spPr/>
    </dgm:pt>
    <dgm:pt modelId="{FD7B398C-26EE-463E-9636-2BC021025C14}" type="pres">
      <dgm:prSet presAssocID="{87E75BA4-AB3A-4E4A-960D-FCB159C4A27A}" presName="node" presStyleLbl="node1" presStyleIdx="2" presStyleCnt="6">
        <dgm:presLayoutVars>
          <dgm:bulletEnabled val="1"/>
        </dgm:presLayoutVars>
      </dgm:prSet>
      <dgm:spPr/>
    </dgm:pt>
    <dgm:pt modelId="{B567070D-3979-40DD-BEA0-0FB7F0A8933E}" type="pres">
      <dgm:prSet presAssocID="{87E75BA4-AB3A-4E4A-960D-FCB159C4A27A}" presName="spNode" presStyleCnt="0"/>
      <dgm:spPr/>
    </dgm:pt>
    <dgm:pt modelId="{D16FB79A-C129-4C0A-B8C9-2F5C114E6688}" type="pres">
      <dgm:prSet presAssocID="{44CFB26B-14AE-4B20-83E2-5180F7447129}" presName="sibTrans" presStyleLbl="sibTrans1D1" presStyleIdx="2" presStyleCnt="6"/>
      <dgm:spPr/>
    </dgm:pt>
    <dgm:pt modelId="{1879249F-DEB1-4A0B-BDED-C824BAB0E2BD}" type="pres">
      <dgm:prSet presAssocID="{6907A327-123A-40AD-8A6C-99CA23C0CF8E}" presName="node" presStyleLbl="node1" presStyleIdx="3" presStyleCnt="6">
        <dgm:presLayoutVars>
          <dgm:bulletEnabled val="1"/>
        </dgm:presLayoutVars>
      </dgm:prSet>
      <dgm:spPr/>
    </dgm:pt>
    <dgm:pt modelId="{846BAB4E-7B7E-4901-8E20-12D5CE97EE51}" type="pres">
      <dgm:prSet presAssocID="{6907A327-123A-40AD-8A6C-99CA23C0CF8E}" presName="spNode" presStyleCnt="0"/>
      <dgm:spPr/>
    </dgm:pt>
    <dgm:pt modelId="{648D877C-75AB-474B-8C27-CDAADE94E2D5}" type="pres">
      <dgm:prSet presAssocID="{EDBDF283-F94E-4D7A-8286-5430C61D517E}" presName="sibTrans" presStyleLbl="sibTrans1D1" presStyleIdx="3" presStyleCnt="6"/>
      <dgm:spPr/>
    </dgm:pt>
    <dgm:pt modelId="{3762B254-E92A-4E18-8601-5DA8C1851145}" type="pres">
      <dgm:prSet presAssocID="{51CB72E3-2CAF-41B9-8013-D8D8E625EAEA}" presName="node" presStyleLbl="node1" presStyleIdx="4" presStyleCnt="6">
        <dgm:presLayoutVars>
          <dgm:bulletEnabled val="1"/>
        </dgm:presLayoutVars>
      </dgm:prSet>
      <dgm:spPr/>
    </dgm:pt>
    <dgm:pt modelId="{18ED8948-904E-4CE0-96BF-774AA4440574}" type="pres">
      <dgm:prSet presAssocID="{51CB72E3-2CAF-41B9-8013-D8D8E625EAEA}" presName="spNode" presStyleCnt="0"/>
      <dgm:spPr/>
    </dgm:pt>
    <dgm:pt modelId="{DCF6CFA0-D4D7-413D-B9B0-A145B7FCC131}" type="pres">
      <dgm:prSet presAssocID="{1CB799E7-FAC3-4FB7-B128-FCEF2EBB292E}" presName="sibTrans" presStyleLbl="sibTrans1D1" presStyleIdx="4" presStyleCnt="6"/>
      <dgm:spPr/>
    </dgm:pt>
    <dgm:pt modelId="{D6015F2B-854C-462D-8158-A96851F3398A}" type="pres">
      <dgm:prSet presAssocID="{DF92E044-3157-4B51-9EBF-BDA556E67017}" presName="node" presStyleLbl="node1" presStyleIdx="5" presStyleCnt="6">
        <dgm:presLayoutVars>
          <dgm:bulletEnabled val="1"/>
        </dgm:presLayoutVars>
      </dgm:prSet>
      <dgm:spPr/>
    </dgm:pt>
    <dgm:pt modelId="{E9DD2D15-467F-4789-B6D9-1C2709E465F2}" type="pres">
      <dgm:prSet presAssocID="{DF92E044-3157-4B51-9EBF-BDA556E67017}" presName="spNode" presStyleCnt="0"/>
      <dgm:spPr/>
    </dgm:pt>
    <dgm:pt modelId="{F0EC1C79-337B-44DF-AAE1-C7D0EE828C7D}" type="pres">
      <dgm:prSet presAssocID="{9B3C5E10-CA64-4D65-BE1B-EEBE4E372B25}" presName="sibTrans" presStyleLbl="sibTrans1D1" presStyleIdx="5" presStyleCnt="6"/>
      <dgm:spPr/>
    </dgm:pt>
  </dgm:ptLst>
  <dgm:cxnLst>
    <dgm:cxn modelId="{D7A020C7-9918-444A-965D-E863403F6024}" type="presOf" srcId="{EDBDF283-F94E-4D7A-8286-5430C61D517E}" destId="{648D877C-75AB-474B-8C27-CDAADE94E2D5}" srcOrd="0" destOrd="0" presId="urn:microsoft.com/office/officeart/2005/8/layout/cycle6"/>
    <dgm:cxn modelId="{84CACB0B-58AF-451B-A296-22045178A4A1}" type="presOf" srcId="{9B3C5E10-CA64-4D65-BE1B-EEBE4E372B25}" destId="{F0EC1C79-337B-44DF-AAE1-C7D0EE828C7D}" srcOrd="0" destOrd="0" presId="urn:microsoft.com/office/officeart/2005/8/layout/cycle6"/>
    <dgm:cxn modelId="{1138D0CA-D9BD-4FBA-A343-E6A4665B8548}" type="presOf" srcId="{DF92E044-3157-4B51-9EBF-BDA556E67017}" destId="{D6015F2B-854C-462D-8158-A96851F3398A}" srcOrd="0" destOrd="0" presId="urn:microsoft.com/office/officeart/2005/8/layout/cycle6"/>
    <dgm:cxn modelId="{1CFC7C74-38DB-42E0-BEC1-FE75ECDDDB33}" srcId="{7233E172-90BD-423C-8936-F7D906B78CAF}" destId="{DF92E044-3157-4B51-9EBF-BDA556E67017}" srcOrd="5" destOrd="0" parTransId="{4EEF1D40-B5B7-4472-A397-4A51CB3CF07D}" sibTransId="{9B3C5E10-CA64-4D65-BE1B-EEBE4E372B25}"/>
    <dgm:cxn modelId="{66FC75DF-07BE-4053-A8D4-86D3E85600AB}" type="presOf" srcId="{6907A327-123A-40AD-8A6C-99CA23C0CF8E}" destId="{1879249F-DEB1-4A0B-BDED-C824BAB0E2BD}" srcOrd="0" destOrd="0" presId="urn:microsoft.com/office/officeart/2005/8/layout/cycle6"/>
    <dgm:cxn modelId="{76904CBA-55A9-4254-9021-EEA147F444A1}" type="presOf" srcId="{1CB799E7-FAC3-4FB7-B128-FCEF2EBB292E}" destId="{DCF6CFA0-D4D7-413D-B9B0-A145B7FCC131}" srcOrd="0" destOrd="0" presId="urn:microsoft.com/office/officeart/2005/8/layout/cycle6"/>
    <dgm:cxn modelId="{6618776D-A8EB-43C6-BF34-8903648CB23E}" srcId="{7233E172-90BD-423C-8936-F7D906B78CAF}" destId="{B0B33647-028F-46DB-91D9-1AEA9BB54322}" srcOrd="1" destOrd="0" parTransId="{B830AD9F-973A-4DAB-BF65-5572DB40355A}" sibTransId="{7FBFA4CF-D079-4813-98CA-26C2E08367DC}"/>
    <dgm:cxn modelId="{7B4A224F-78C2-4A69-BAA3-1E02C078782D}" srcId="{7233E172-90BD-423C-8936-F7D906B78CAF}" destId="{87E75BA4-AB3A-4E4A-960D-FCB159C4A27A}" srcOrd="2" destOrd="0" parTransId="{D31F88AA-4EF0-490F-944A-46E7E8D1E769}" sibTransId="{44CFB26B-14AE-4B20-83E2-5180F7447129}"/>
    <dgm:cxn modelId="{BDC6848B-59CC-4B6F-894A-96EB826770B3}" srcId="{7233E172-90BD-423C-8936-F7D906B78CAF}" destId="{6907A327-123A-40AD-8A6C-99CA23C0CF8E}" srcOrd="3" destOrd="0" parTransId="{3694475C-58AD-4AB3-AA40-99902209375F}" sibTransId="{EDBDF283-F94E-4D7A-8286-5430C61D517E}"/>
    <dgm:cxn modelId="{0BC9A91A-9D09-4620-BB4B-2A493BF8A092}" type="presOf" srcId="{51CB72E3-2CAF-41B9-8013-D8D8E625EAEA}" destId="{3762B254-E92A-4E18-8601-5DA8C1851145}" srcOrd="0" destOrd="0" presId="urn:microsoft.com/office/officeart/2005/8/layout/cycle6"/>
    <dgm:cxn modelId="{154E3E2B-DC58-430F-9EB0-9A466CBC6682}" type="presOf" srcId="{7233E172-90BD-423C-8936-F7D906B78CAF}" destId="{0766C5F0-2F3B-4D1C-8BCA-6C3CB02347D9}" srcOrd="0" destOrd="0" presId="urn:microsoft.com/office/officeart/2005/8/layout/cycle6"/>
    <dgm:cxn modelId="{EC219AEF-7972-460E-9F1F-483EE45FA21E}" type="presOf" srcId="{7FBFA4CF-D079-4813-98CA-26C2E08367DC}" destId="{E4D58D1D-DBB4-458B-8731-78B45C280170}" srcOrd="0" destOrd="0" presId="urn:microsoft.com/office/officeart/2005/8/layout/cycle6"/>
    <dgm:cxn modelId="{838EF7B6-386E-4962-A826-9C0B352F03E7}" srcId="{7233E172-90BD-423C-8936-F7D906B78CAF}" destId="{B0F018BF-1EE9-4320-B8AE-4EE5AD8B1CEC}" srcOrd="0" destOrd="0" parTransId="{BF391EFF-30CB-47E6-B049-AFAD3CB2D110}" sibTransId="{9251A5DB-1D34-4BF4-8F82-34C9B31BCFE1}"/>
    <dgm:cxn modelId="{44A29637-FB6E-4213-898C-F39EED7FB95E}" type="presOf" srcId="{9251A5DB-1D34-4BF4-8F82-34C9B31BCFE1}" destId="{D08FA29C-2DD6-476C-8E05-E1967D0C4E89}" srcOrd="0" destOrd="0" presId="urn:microsoft.com/office/officeart/2005/8/layout/cycle6"/>
    <dgm:cxn modelId="{01D36E3C-CC82-443D-BAAA-F77DE385480D}" type="presOf" srcId="{B0B33647-028F-46DB-91D9-1AEA9BB54322}" destId="{D5A111CE-0EF2-4F63-A0B7-E4545FBC7B5C}" srcOrd="0" destOrd="0" presId="urn:microsoft.com/office/officeart/2005/8/layout/cycle6"/>
    <dgm:cxn modelId="{3C600435-E29C-48D7-89EB-287DFD317BB4}" type="presOf" srcId="{87E75BA4-AB3A-4E4A-960D-FCB159C4A27A}" destId="{FD7B398C-26EE-463E-9636-2BC021025C14}" srcOrd="0" destOrd="0" presId="urn:microsoft.com/office/officeart/2005/8/layout/cycle6"/>
    <dgm:cxn modelId="{71B6CB65-74A0-49B8-8A2C-9CCD31CFD2BD}" srcId="{7233E172-90BD-423C-8936-F7D906B78CAF}" destId="{51CB72E3-2CAF-41B9-8013-D8D8E625EAEA}" srcOrd="4" destOrd="0" parTransId="{A4098501-2EE8-4A95-B43B-E0C10B000BEB}" sibTransId="{1CB799E7-FAC3-4FB7-B128-FCEF2EBB292E}"/>
    <dgm:cxn modelId="{059D10AA-92BF-41DB-B753-6E95A5C8D591}" type="presOf" srcId="{B0F018BF-1EE9-4320-B8AE-4EE5AD8B1CEC}" destId="{BAA38BB5-6CB7-40D8-9926-1E577E8C47EF}" srcOrd="0" destOrd="0" presId="urn:microsoft.com/office/officeart/2005/8/layout/cycle6"/>
    <dgm:cxn modelId="{3099F328-1702-4FB9-BC2C-12EC1AB60051}" type="presOf" srcId="{44CFB26B-14AE-4B20-83E2-5180F7447129}" destId="{D16FB79A-C129-4C0A-B8C9-2F5C114E6688}" srcOrd="0" destOrd="0" presId="urn:microsoft.com/office/officeart/2005/8/layout/cycle6"/>
    <dgm:cxn modelId="{5848274B-1A60-49CC-82D8-C78F3B8C5709}" type="presParOf" srcId="{0766C5F0-2F3B-4D1C-8BCA-6C3CB02347D9}" destId="{BAA38BB5-6CB7-40D8-9926-1E577E8C47EF}" srcOrd="0" destOrd="0" presId="urn:microsoft.com/office/officeart/2005/8/layout/cycle6"/>
    <dgm:cxn modelId="{715E9C32-389C-4E74-A680-B572F209D67B}" type="presParOf" srcId="{0766C5F0-2F3B-4D1C-8BCA-6C3CB02347D9}" destId="{9EDF81DF-6B67-4F9D-8610-5FFA73BD3E2A}" srcOrd="1" destOrd="0" presId="urn:microsoft.com/office/officeart/2005/8/layout/cycle6"/>
    <dgm:cxn modelId="{2E1A8D84-6A7F-4B82-A6CF-9EE674AABBD5}" type="presParOf" srcId="{0766C5F0-2F3B-4D1C-8BCA-6C3CB02347D9}" destId="{D08FA29C-2DD6-476C-8E05-E1967D0C4E89}" srcOrd="2" destOrd="0" presId="urn:microsoft.com/office/officeart/2005/8/layout/cycle6"/>
    <dgm:cxn modelId="{D733A40E-C1C3-4923-B787-151EF3D66011}" type="presParOf" srcId="{0766C5F0-2F3B-4D1C-8BCA-6C3CB02347D9}" destId="{D5A111CE-0EF2-4F63-A0B7-E4545FBC7B5C}" srcOrd="3" destOrd="0" presId="urn:microsoft.com/office/officeart/2005/8/layout/cycle6"/>
    <dgm:cxn modelId="{A6FEDC1E-0165-42B9-8D2D-2E0C7082F20D}" type="presParOf" srcId="{0766C5F0-2F3B-4D1C-8BCA-6C3CB02347D9}" destId="{79E233BE-E342-496F-A0BB-475B0DF92B9A}" srcOrd="4" destOrd="0" presId="urn:microsoft.com/office/officeart/2005/8/layout/cycle6"/>
    <dgm:cxn modelId="{372CA0AC-DCA2-485E-B457-E13274570EEE}" type="presParOf" srcId="{0766C5F0-2F3B-4D1C-8BCA-6C3CB02347D9}" destId="{E4D58D1D-DBB4-458B-8731-78B45C280170}" srcOrd="5" destOrd="0" presId="urn:microsoft.com/office/officeart/2005/8/layout/cycle6"/>
    <dgm:cxn modelId="{A7231327-2E8C-4F7C-83A6-051A3C256CB2}" type="presParOf" srcId="{0766C5F0-2F3B-4D1C-8BCA-6C3CB02347D9}" destId="{FD7B398C-26EE-463E-9636-2BC021025C14}" srcOrd="6" destOrd="0" presId="urn:microsoft.com/office/officeart/2005/8/layout/cycle6"/>
    <dgm:cxn modelId="{809C5D1C-909E-4ED4-A605-EA3F68A32245}" type="presParOf" srcId="{0766C5F0-2F3B-4D1C-8BCA-6C3CB02347D9}" destId="{B567070D-3979-40DD-BEA0-0FB7F0A8933E}" srcOrd="7" destOrd="0" presId="urn:microsoft.com/office/officeart/2005/8/layout/cycle6"/>
    <dgm:cxn modelId="{BD4AB85C-DB4E-484E-B36A-3C988ED39DFB}" type="presParOf" srcId="{0766C5F0-2F3B-4D1C-8BCA-6C3CB02347D9}" destId="{D16FB79A-C129-4C0A-B8C9-2F5C114E6688}" srcOrd="8" destOrd="0" presId="urn:microsoft.com/office/officeart/2005/8/layout/cycle6"/>
    <dgm:cxn modelId="{BFA2C2F6-6A46-4E12-906E-C4752D311151}" type="presParOf" srcId="{0766C5F0-2F3B-4D1C-8BCA-6C3CB02347D9}" destId="{1879249F-DEB1-4A0B-BDED-C824BAB0E2BD}" srcOrd="9" destOrd="0" presId="urn:microsoft.com/office/officeart/2005/8/layout/cycle6"/>
    <dgm:cxn modelId="{185F0974-FF49-43CE-B07D-E810120D2793}" type="presParOf" srcId="{0766C5F0-2F3B-4D1C-8BCA-6C3CB02347D9}" destId="{846BAB4E-7B7E-4901-8E20-12D5CE97EE51}" srcOrd="10" destOrd="0" presId="urn:microsoft.com/office/officeart/2005/8/layout/cycle6"/>
    <dgm:cxn modelId="{AC6E6929-C25C-4073-9179-72A089556697}" type="presParOf" srcId="{0766C5F0-2F3B-4D1C-8BCA-6C3CB02347D9}" destId="{648D877C-75AB-474B-8C27-CDAADE94E2D5}" srcOrd="11" destOrd="0" presId="urn:microsoft.com/office/officeart/2005/8/layout/cycle6"/>
    <dgm:cxn modelId="{5EF2E742-F0B0-493C-BCC7-8464A9ED38C8}" type="presParOf" srcId="{0766C5F0-2F3B-4D1C-8BCA-6C3CB02347D9}" destId="{3762B254-E92A-4E18-8601-5DA8C1851145}" srcOrd="12" destOrd="0" presId="urn:microsoft.com/office/officeart/2005/8/layout/cycle6"/>
    <dgm:cxn modelId="{A956FF55-D98F-4DC9-9FF7-BE19747334B5}" type="presParOf" srcId="{0766C5F0-2F3B-4D1C-8BCA-6C3CB02347D9}" destId="{18ED8948-904E-4CE0-96BF-774AA4440574}" srcOrd="13" destOrd="0" presId="urn:microsoft.com/office/officeart/2005/8/layout/cycle6"/>
    <dgm:cxn modelId="{005EA338-2711-40B4-86F5-2965815FBFA2}" type="presParOf" srcId="{0766C5F0-2F3B-4D1C-8BCA-6C3CB02347D9}" destId="{DCF6CFA0-D4D7-413D-B9B0-A145B7FCC131}" srcOrd="14" destOrd="0" presId="urn:microsoft.com/office/officeart/2005/8/layout/cycle6"/>
    <dgm:cxn modelId="{77219167-6E54-448F-AB33-1BCCB8F9CC59}" type="presParOf" srcId="{0766C5F0-2F3B-4D1C-8BCA-6C3CB02347D9}" destId="{D6015F2B-854C-462D-8158-A96851F3398A}" srcOrd="15" destOrd="0" presId="urn:microsoft.com/office/officeart/2005/8/layout/cycle6"/>
    <dgm:cxn modelId="{01AB99F7-377F-4823-AB7B-678C68A8CC96}" type="presParOf" srcId="{0766C5F0-2F3B-4D1C-8BCA-6C3CB02347D9}" destId="{E9DD2D15-467F-4789-B6D9-1C2709E465F2}" srcOrd="16" destOrd="0" presId="urn:microsoft.com/office/officeart/2005/8/layout/cycle6"/>
    <dgm:cxn modelId="{735A81A9-FFCB-4A1A-85DD-373891238A5D}" type="presParOf" srcId="{0766C5F0-2F3B-4D1C-8BCA-6C3CB02347D9}" destId="{F0EC1C79-337B-44DF-AAE1-C7D0EE828C7D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A38BB5-6CB7-40D8-9926-1E577E8C47EF}">
      <dsp:nvSpPr>
        <dsp:cNvPr id="0" name=""/>
        <dsp:cNvSpPr/>
      </dsp:nvSpPr>
      <dsp:spPr>
        <a:xfrm>
          <a:off x="3334742" y="2620"/>
          <a:ext cx="1458515" cy="9480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Teorización del fenómeno</a:t>
          </a:r>
          <a:endParaRPr lang="es-ES" sz="1600" kern="1200" dirty="0"/>
        </a:p>
      </dsp:txBody>
      <dsp:txXfrm>
        <a:off x="3381021" y="48899"/>
        <a:ext cx="1365957" cy="855477"/>
      </dsp:txXfrm>
    </dsp:sp>
    <dsp:sp modelId="{D08FA29C-2DD6-476C-8E05-E1967D0C4E89}">
      <dsp:nvSpPr>
        <dsp:cNvPr id="0" name=""/>
        <dsp:cNvSpPr/>
      </dsp:nvSpPr>
      <dsp:spPr>
        <a:xfrm>
          <a:off x="1831304" y="476638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2971264" y="125696"/>
              </a:moveTo>
              <a:arcTo wR="2232695" hR="2232695" stAng="17359031" swAng="1500410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A111CE-0EF2-4F63-A0B7-E4545FBC7B5C}">
      <dsp:nvSpPr>
        <dsp:cNvPr id="0" name=""/>
        <dsp:cNvSpPr/>
      </dsp:nvSpPr>
      <dsp:spPr>
        <a:xfrm>
          <a:off x="5268312" y="1118968"/>
          <a:ext cx="1458515" cy="9480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Antecedentes del estudio</a:t>
          </a:r>
          <a:endParaRPr lang="es-ES" sz="1600" kern="1200" dirty="0"/>
        </a:p>
      </dsp:txBody>
      <dsp:txXfrm>
        <a:off x="5314591" y="1165247"/>
        <a:ext cx="1365957" cy="855477"/>
      </dsp:txXfrm>
    </dsp:sp>
    <dsp:sp modelId="{E4D58D1D-DBB4-458B-8731-78B45C280170}">
      <dsp:nvSpPr>
        <dsp:cNvPr id="0" name=""/>
        <dsp:cNvSpPr/>
      </dsp:nvSpPr>
      <dsp:spPr>
        <a:xfrm>
          <a:off x="1831304" y="476638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4374658" y="1602679"/>
              </a:moveTo>
              <a:arcTo wR="2232695" hR="2232695" stAng="20616588" swAng="1966824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7B398C-26EE-463E-9636-2BC021025C14}">
      <dsp:nvSpPr>
        <dsp:cNvPr id="0" name=""/>
        <dsp:cNvSpPr/>
      </dsp:nvSpPr>
      <dsp:spPr>
        <a:xfrm>
          <a:off x="5268312" y="3351663"/>
          <a:ext cx="1458515" cy="9480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Importancia del estudio</a:t>
          </a:r>
          <a:endParaRPr lang="es-ES" sz="1600" kern="1200" dirty="0"/>
        </a:p>
      </dsp:txBody>
      <dsp:txXfrm>
        <a:off x="5314591" y="3397942"/>
        <a:ext cx="1365957" cy="855477"/>
      </dsp:txXfrm>
    </dsp:sp>
    <dsp:sp modelId="{D16FB79A-C129-4C0A-B8C9-2F5C114E6688}">
      <dsp:nvSpPr>
        <dsp:cNvPr id="0" name=""/>
        <dsp:cNvSpPr/>
      </dsp:nvSpPr>
      <dsp:spPr>
        <a:xfrm>
          <a:off x="1831304" y="476638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3792713" y="3829964"/>
              </a:moveTo>
              <a:arcTo wR="2232695" hR="2232695" stAng="2740559" swAng="1500410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79249F-DEB1-4A0B-BDED-C824BAB0E2BD}">
      <dsp:nvSpPr>
        <dsp:cNvPr id="0" name=""/>
        <dsp:cNvSpPr/>
      </dsp:nvSpPr>
      <dsp:spPr>
        <a:xfrm>
          <a:off x="3334742" y="4468010"/>
          <a:ext cx="1458515" cy="9480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Propósito del autor</a:t>
          </a:r>
          <a:endParaRPr lang="es-ES" sz="1600" kern="1200" dirty="0"/>
        </a:p>
      </dsp:txBody>
      <dsp:txXfrm>
        <a:off x="3381021" y="4514289"/>
        <a:ext cx="1365957" cy="855477"/>
      </dsp:txXfrm>
    </dsp:sp>
    <dsp:sp modelId="{648D877C-75AB-474B-8C27-CDAADE94E2D5}">
      <dsp:nvSpPr>
        <dsp:cNvPr id="0" name=""/>
        <dsp:cNvSpPr/>
      </dsp:nvSpPr>
      <dsp:spPr>
        <a:xfrm>
          <a:off x="1831304" y="476638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1494125" y="4339693"/>
              </a:moveTo>
              <a:arcTo wR="2232695" hR="2232695" stAng="6559031" swAng="1500410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62B254-E92A-4E18-8601-5DA8C1851145}">
      <dsp:nvSpPr>
        <dsp:cNvPr id="0" name=""/>
        <dsp:cNvSpPr/>
      </dsp:nvSpPr>
      <dsp:spPr>
        <a:xfrm>
          <a:off x="1401171" y="3351663"/>
          <a:ext cx="1458515" cy="9480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Pregunta o problema general</a:t>
          </a:r>
          <a:endParaRPr lang="es-ES" sz="1600" kern="1200" dirty="0"/>
        </a:p>
      </dsp:txBody>
      <dsp:txXfrm>
        <a:off x="1447450" y="3397942"/>
        <a:ext cx="1365957" cy="855477"/>
      </dsp:txXfrm>
    </dsp:sp>
    <dsp:sp modelId="{DCF6CFA0-D4D7-413D-B9B0-A145B7FCC131}">
      <dsp:nvSpPr>
        <dsp:cNvPr id="0" name=""/>
        <dsp:cNvSpPr/>
      </dsp:nvSpPr>
      <dsp:spPr>
        <a:xfrm>
          <a:off x="1831304" y="476638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90731" y="2862710"/>
              </a:moveTo>
              <a:arcTo wR="2232695" hR="2232695" stAng="9816588" swAng="1966824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015F2B-854C-462D-8158-A96851F3398A}">
      <dsp:nvSpPr>
        <dsp:cNvPr id="0" name=""/>
        <dsp:cNvSpPr/>
      </dsp:nvSpPr>
      <dsp:spPr>
        <a:xfrm>
          <a:off x="1401171" y="1118968"/>
          <a:ext cx="1458515" cy="9480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Situación problemática</a:t>
          </a:r>
          <a:endParaRPr lang="es-ES" sz="1600" kern="1200" dirty="0"/>
        </a:p>
      </dsp:txBody>
      <dsp:txXfrm>
        <a:off x="1447450" y="1165247"/>
        <a:ext cx="1365957" cy="855477"/>
      </dsp:txXfrm>
    </dsp:sp>
    <dsp:sp modelId="{F0EC1C79-337B-44DF-AAE1-C7D0EE828C7D}">
      <dsp:nvSpPr>
        <dsp:cNvPr id="0" name=""/>
        <dsp:cNvSpPr/>
      </dsp:nvSpPr>
      <dsp:spPr>
        <a:xfrm>
          <a:off x="1831304" y="476638"/>
          <a:ext cx="4465390" cy="4465390"/>
        </a:xfrm>
        <a:custGeom>
          <a:avLst/>
          <a:gdLst/>
          <a:ahLst/>
          <a:cxnLst/>
          <a:rect l="0" t="0" r="0" b="0"/>
          <a:pathLst>
            <a:path>
              <a:moveTo>
                <a:pt x="672677" y="635425"/>
              </a:moveTo>
              <a:arcTo wR="2232695" hR="2232695" stAng="13540559" swAng="1500410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098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995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569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106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6111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5119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252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0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744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168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538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193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2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444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168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98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6867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3129130" y="633651"/>
            <a:ext cx="4814048" cy="138131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800" dirty="0" smtClean="0">
                <a:solidFill>
                  <a:schemeClr val="tx1"/>
                </a:solidFill>
              </a:rPr>
              <a:t>DESARROLLO DE LA TESIS</a:t>
            </a:r>
            <a:endParaRPr lang="es-PE" dirty="0"/>
          </a:p>
        </p:txBody>
      </p:sp>
      <p:sp>
        <p:nvSpPr>
          <p:cNvPr id="29" name="Rectángulo 28"/>
          <p:cNvSpPr/>
          <p:nvPr/>
        </p:nvSpPr>
        <p:spPr>
          <a:xfrm>
            <a:off x="755147" y="2369049"/>
            <a:ext cx="3673161" cy="1106678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200" dirty="0" smtClean="0">
                <a:solidFill>
                  <a:schemeClr val="tx1"/>
                </a:solidFill>
              </a:rPr>
              <a:t>Capítulo I Planteamiento del problema</a:t>
            </a:r>
            <a:endParaRPr lang="es-PE" sz="2200" dirty="0" smtClean="0">
              <a:solidFill>
                <a:schemeClr val="tx1"/>
              </a:solidFill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6341695" y="2369049"/>
            <a:ext cx="3673161" cy="1106678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200" dirty="0" smtClean="0">
                <a:solidFill>
                  <a:schemeClr val="tx1"/>
                </a:solidFill>
              </a:rPr>
              <a:t>Capítulo II Marco teórico</a:t>
            </a:r>
            <a:endParaRPr lang="es-PE" sz="2200" dirty="0" smtClean="0">
              <a:solidFill>
                <a:schemeClr val="tx1"/>
              </a:solidFill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755146" y="4008537"/>
            <a:ext cx="3673161" cy="1106678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200" dirty="0" smtClean="0">
                <a:solidFill>
                  <a:schemeClr val="tx1"/>
                </a:solidFill>
              </a:rPr>
              <a:t>Capítulo II Metodología del estudio</a:t>
            </a:r>
            <a:endParaRPr lang="es-PE" sz="2200" dirty="0" smtClean="0">
              <a:solidFill>
                <a:schemeClr val="tx1"/>
              </a:solidFill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6341693" y="4008537"/>
            <a:ext cx="3673161" cy="1106678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200" dirty="0" smtClean="0">
                <a:solidFill>
                  <a:schemeClr val="tx1"/>
                </a:solidFill>
              </a:rPr>
              <a:t>Capítulo V Resultados</a:t>
            </a:r>
            <a:endParaRPr lang="es-PE" sz="2200" dirty="0" smtClean="0">
              <a:solidFill>
                <a:schemeClr val="tx1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3533180" y="5648025"/>
            <a:ext cx="3673161" cy="1106678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200" dirty="0" smtClean="0">
                <a:solidFill>
                  <a:schemeClr val="tx1"/>
                </a:solidFill>
              </a:rPr>
              <a:t>Conclusiones y Recomendaciones</a:t>
            </a:r>
            <a:endParaRPr lang="es-PE" sz="2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443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9" grpId="0" animBg="1"/>
      <p:bldP spid="13" grpId="0" animBg="1"/>
      <p:bldP spid="15" grpId="0" animBg="1"/>
      <p:bldP spid="24" grpId="0" animBg="1"/>
      <p:bldP spid="2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3934191" y="216441"/>
            <a:ext cx="4546644" cy="93123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200" dirty="0" smtClean="0">
                <a:solidFill>
                  <a:schemeClr val="tx1"/>
                </a:solidFill>
              </a:rPr>
              <a:t>Problemas específicos</a:t>
            </a:r>
            <a:endParaRPr lang="es-PE" sz="2200" dirty="0"/>
          </a:p>
        </p:txBody>
      </p:sp>
      <p:sp>
        <p:nvSpPr>
          <p:cNvPr id="4" name="Documento 3"/>
          <p:cNvSpPr/>
          <p:nvPr/>
        </p:nvSpPr>
        <p:spPr>
          <a:xfrm>
            <a:off x="663031" y="1263059"/>
            <a:ext cx="3089183" cy="946748"/>
          </a:xfrm>
          <a:prstGeom prst="flowChartDocumen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/>
              <a:t>Objetivos específicos</a:t>
            </a:r>
            <a:endParaRPr lang="es-MX" sz="2400" dirty="0"/>
          </a:p>
        </p:txBody>
      </p:sp>
      <p:sp>
        <p:nvSpPr>
          <p:cNvPr id="3" name="Llamada con línea 2 (borde y barra de énfasis) 2"/>
          <p:cNvSpPr/>
          <p:nvPr/>
        </p:nvSpPr>
        <p:spPr>
          <a:xfrm>
            <a:off x="280720" y="2312126"/>
            <a:ext cx="1515202" cy="3256951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26786"/>
              <a:gd name="adj6" fmla="val -17913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/>
            <a:r>
              <a:rPr lang="es-PE" dirty="0"/>
              <a:t>Conocer el proceso de recepción de la mercancía en el área de almacén de la empresa Distinción E.I.R.L.</a:t>
            </a:r>
          </a:p>
        </p:txBody>
      </p:sp>
      <p:sp>
        <p:nvSpPr>
          <p:cNvPr id="6" name="Flecha abajo 5"/>
          <p:cNvSpPr/>
          <p:nvPr/>
        </p:nvSpPr>
        <p:spPr>
          <a:xfrm>
            <a:off x="663031" y="5621356"/>
            <a:ext cx="822960" cy="5878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Flecha abajo 15"/>
          <p:cNvSpPr/>
          <p:nvPr/>
        </p:nvSpPr>
        <p:spPr>
          <a:xfrm>
            <a:off x="2608922" y="5621356"/>
            <a:ext cx="822960" cy="5878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Llamada con línea 2 (borde y barra de énfasis) 9"/>
          <p:cNvSpPr/>
          <p:nvPr/>
        </p:nvSpPr>
        <p:spPr>
          <a:xfrm>
            <a:off x="2088160" y="2312126"/>
            <a:ext cx="1652718" cy="3228617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26786"/>
              <a:gd name="adj6" fmla="val -17913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/>
            <a:r>
              <a:rPr lang="es-PE" dirty="0"/>
              <a:t>Conocer el proceso de internamiento de la mercancía en el área de almacén de la empresa Distinción E.I.R.L.</a:t>
            </a:r>
          </a:p>
        </p:txBody>
      </p:sp>
      <p:sp>
        <p:nvSpPr>
          <p:cNvPr id="12" name="Llamada con línea 2 (borde y barra de énfasis) 11"/>
          <p:cNvSpPr/>
          <p:nvPr/>
        </p:nvSpPr>
        <p:spPr>
          <a:xfrm>
            <a:off x="4050310" y="2312126"/>
            <a:ext cx="1783332" cy="3242785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26786"/>
              <a:gd name="adj6" fmla="val -17913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/>
            <a:r>
              <a:rPr lang="es-PE" dirty="0"/>
              <a:t>Conocer el proceso de custodia y mantenimiento de la mercancía en el área de almacén de la empresa Distinción E.I.R.L.</a:t>
            </a:r>
          </a:p>
        </p:txBody>
      </p:sp>
      <p:sp>
        <p:nvSpPr>
          <p:cNvPr id="15" name="Llamada con línea 2 (borde y barra de énfasis) 14"/>
          <p:cNvSpPr/>
          <p:nvPr/>
        </p:nvSpPr>
        <p:spPr>
          <a:xfrm>
            <a:off x="6175170" y="2312126"/>
            <a:ext cx="1803192" cy="3261251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26786"/>
              <a:gd name="adj6" fmla="val -17913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/>
            <a:r>
              <a:rPr lang="es-PE" dirty="0"/>
              <a:t>Establecer el grado de eficacia (rendimiento y efectividad) de los trabajadores del área de producción de la empresa Distinción E.I.R.L.</a:t>
            </a:r>
          </a:p>
        </p:txBody>
      </p:sp>
      <p:sp>
        <p:nvSpPr>
          <p:cNvPr id="18" name="Llamada con línea 2 (borde y barra de énfasis) 17"/>
          <p:cNvSpPr/>
          <p:nvPr/>
        </p:nvSpPr>
        <p:spPr>
          <a:xfrm>
            <a:off x="8319890" y="2312126"/>
            <a:ext cx="1633375" cy="3228617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26786"/>
              <a:gd name="adj6" fmla="val -17913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/>
            <a:r>
              <a:rPr lang="es-PE" dirty="0"/>
              <a:t>Establecer el grado de eficiencia de los trabajadores del área de producción de la empresa Distinción E.I.R.L.</a:t>
            </a:r>
          </a:p>
        </p:txBody>
      </p:sp>
      <p:sp>
        <p:nvSpPr>
          <p:cNvPr id="19" name="Flecha abajo 18"/>
          <p:cNvSpPr/>
          <p:nvPr/>
        </p:nvSpPr>
        <p:spPr>
          <a:xfrm>
            <a:off x="4440032" y="5621355"/>
            <a:ext cx="822960" cy="5878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Flecha abajo 19"/>
          <p:cNvSpPr/>
          <p:nvPr/>
        </p:nvSpPr>
        <p:spPr>
          <a:xfrm>
            <a:off x="8955757" y="5569077"/>
            <a:ext cx="822960" cy="5878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Flecha abajo 20"/>
          <p:cNvSpPr/>
          <p:nvPr/>
        </p:nvSpPr>
        <p:spPr>
          <a:xfrm>
            <a:off x="10901648" y="5919543"/>
            <a:ext cx="822960" cy="5878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Llamada con línea 2 (borde y barra de énfasis) 21"/>
          <p:cNvSpPr/>
          <p:nvPr/>
        </p:nvSpPr>
        <p:spPr>
          <a:xfrm>
            <a:off x="10133393" y="2209807"/>
            <a:ext cx="2054078" cy="3590102"/>
          </a:xfrm>
          <a:prstGeom prst="accentBorderCallout2">
            <a:avLst>
              <a:gd name="adj1" fmla="val 18750"/>
              <a:gd name="adj2" fmla="val -8333"/>
              <a:gd name="adj3" fmla="val 19164"/>
              <a:gd name="adj4" fmla="val -8400"/>
              <a:gd name="adj5" fmla="val 116013"/>
              <a:gd name="adj6" fmla="val -9646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/>
            <a:r>
              <a:rPr lang="es-PE" dirty="0"/>
              <a:t>Determinar el grado de relación que existe entre la gestión de almacenamiento basado en la metodología “5S” en la productividad laboral del área de producción de la empresa Distinción E.I.R.L.</a:t>
            </a:r>
          </a:p>
        </p:txBody>
      </p:sp>
      <p:sp>
        <p:nvSpPr>
          <p:cNvPr id="23" name="Flecha abajo 22"/>
          <p:cNvSpPr/>
          <p:nvPr/>
        </p:nvSpPr>
        <p:spPr>
          <a:xfrm>
            <a:off x="6925630" y="5621355"/>
            <a:ext cx="822960" cy="5878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1012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4752906" y="92006"/>
            <a:ext cx="3171235" cy="414815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VARIABLES</a:t>
            </a:r>
            <a:endParaRPr lang="es-PE" sz="1600" dirty="0"/>
          </a:p>
        </p:txBody>
      </p:sp>
      <p:sp>
        <p:nvSpPr>
          <p:cNvPr id="9" name="Rectángulo 8"/>
          <p:cNvSpPr/>
          <p:nvPr/>
        </p:nvSpPr>
        <p:spPr>
          <a:xfrm>
            <a:off x="6309360" y="718458"/>
            <a:ext cx="5882640" cy="5930536"/>
          </a:xfrm>
          <a:prstGeom prst="rect">
            <a:avLst/>
          </a:prstGeom>
          <a:solidFill>
            <a:schemeClr val="bg2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PE" sz="1600" dirty="0"/>
              <a:t>Las variables deben ser planteadas mediante una presentación del problema de la investigación y las dimensiones e indicadores deben ser formuladas bajo una revisión exhaustiva de la teoría; no deben redactarse de forma deliberada.</a:t>
            </a:r>
          </a:p>
          <a:p>
            <a:pPr algn="just"/>
            <a:r>
              <a:rPr lang="es-PE" sz="1600" dirty="0"/>
              <a:t>La operacionalización de variables es un proceso que se presenta solamente en el enfoque cuantitativo debido a que las variables deben ser susceptibles a ser observadas y medidas. Este proceso se realiza de forma ordenada; de lo general a lo específico; funciona como una descomposición de las variables en sus partes, que son las dimensiones y la descomposición de las dimensiones en sus partes, que son los indicadores.</a:t>
            </a:r>
          </a:p>
          <a:p>
            <a:pPr algn="just"/>
            <a:r>
              <a:rPr lang="es-PE" sz="1600" dirty="0"/>
              <a:t>Las dimensiones e indicadores de una misma variable pueden ser diferentes en otros estudios, eso va a depender del contexto del estudio. Es importante establecer la escala de medición de las variables debido a que permitirá establecer la prueba de hipótesis correcta, además, permitirá seleccionar el tipo de técnicas e instrumentos para recolectar la información para la investigación.</a:t>
            </a:r>
          </a:p>
          <a:p>
            <a:pPr algn="just"/>
            <a:r>
              <a:rPr lang="es-PE" sz="1600" dirty="0"/>
              <a:t>La operacionalización puede presentar la cantidad de variables que vea conveniente el investigador; una, dos o tres; eso va a depender del problema de investigación y de la metodología planteada.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755" y="718458"/>
            <a:ext cx="5995852" cy="593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95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3751311" y="125392"/>
            <a:ext cx="4546644" cy="619191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200" dirty="0" smtClean="0">
                <a:solidFill>
                  <a:schemeClr val="tx1"/>
                </a:solidFill>
              </a:rPr>
              <a:t>JUSTIFICACIÓN</a:t>
            </a:r>
            <a:endParaRPr lang="es-PE" sz="22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8512" y="888274"/>
            <a:ext cx="6492241" cy="5969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462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4012951" y="232830"/>
            <a:ext cx="4546644" cy="851387"/>
          </a:xfrm>
          <a:prstGeom prst="rect">
            <a:avLst/>
          </a:prstGeom>
          <a:solidFill>
            <a:srgbClr val="FA2E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800" dirty="0" smtClean="0">
                <a:solidFill>
                  <a:schemeClr val="tx1"/>
                </a:solidFill>
              </a:rPr>
              <a:t>CAPITULO III METODOLOGÍA DEL ESTUDIO</a:t>
            </a:r>
            <a:endParaRPr lang="es-PE" sz="2800" dirty="0"/>
          </a:p>
        </p:txBody>
      </p:sp>
      <p:sp>
        <p:nvSpPr>
          <p:cNvPr id="15" name="Rectángulo 14"/>
          <p:cNvSpPr/>
          <p:nvPr/>
        </p:nvSpPr>
        <p:spPr>
          <a:xfrm>
            <a:off x="841716" y="1988063"/>
            <a:ext cx="3171235" cy="414815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TIPO</a:t>
            </a:r>
            <a:endParaRPr lang="es-PE" sz="1600" dirty="0"/>
          </a:p>
        </p:txBody>
      </p:sp>
      <p:sp>
        <p:nvSpPr>
          <p:cNvPr id="18" name="Rectángulo 17"/>
          <p:cNvSpPr/>
          <p:nvPr/>
        </p:nvSpPr>
        <p:spPr>
          <a:xfrm>
            <a:off x="758492" y="2783643"/>
            <a:ext cx="3591440" cy="2807259"/>
          </a:xfrm>
          <a:prstGeom prst="rect">
            <a:avLst/>
          </a:prstGeom>
          <a:solidFill>
            <a:schemeClr val="bg2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dirty="0" smtClean="0"/>
              <a:t>Según su fuente: Documenta, de campo, de laboratorio</a:t>
            </a:r>
          </a:p>
          <a:p>
            <a:pPr algn="just"/>
            <a:endParaRPr lang="es-ES" dirty="0"/>
          </a:p>
          <a:p>
            <a:pPr algn="just"/>
            <a:r>
              <a:rPr lang="es-ES" dirty="0" smtClean="0"/>
              <a:t>Según  su finalidad: Básica, proyectiva, aplicada, evaluativa</a:t>
            </a:r>
          </a:p>
          <a:p>
            <a:pPr algn="just"/>
            <a:endParaRPr lang="es-ES" dirty="0"/>
          </a:p>
          <a:p>
            <a:pPr algn="just"/>
            <a:r>
              <a:rPr lang="es-ES" dirty="0" smtClean="0"/>
              <a:t>Según su temporalidad: Ex post facto </a:t>
            </a:r>
            <a:endParaRPr lang="es-PE" dirty="0"/>
          </a:p>
        </p:txBody>
      </p:sp>
      <p:sp>
        <p:nvSpPr>
          <p:cNvPr id="6" name="Rectángulo 5"/>
          <p:cNvSpPr/>
          <p:nvPr/>
        </p:nvSpPr>
        <p:spPr>
          <a:xfrm>
            <a:off x="4700655" y="1986121"/>
            <a:ext cx="3171235" cy="414815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NIVELES</a:t>
            </a:r>
            <a:endParaRPr lang="es-PE" sz="1600" dirty="0"/>
          </a:p>
        </p:txBody>
      </p:sp>
      <p:sp>
        <p:nvSpPr>
          <p:cNvPr id="7" name="Rectángulo 6"/>
          <p:cNvSpPr/>
          <p:nvPr/>
        </p:nvSpPr>
        <p:spPr>
          <a:xfrm>
            <a:off x="4700655" y="2783642"/>
            <a:ext cx="3171235" cy="2807259"/>
          </a:xfrm>
          <a:prstGeom prst="rect">
            <a:avLst/>
          </a:prstGeom>
          <a:solidFill>
            <a:schemeClr val="bg2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PE" dirty="0" smtClean="0"/>
              <a:t>Exploratorio</a:t>
            </a:r>
          </a:p>
          <a:p>
            <a:r>
              <a:rPr lang="es-MX" dirty="0" smtClean="0"/>
              <a:t>Descriptivo (comparativo)</a:t>
            </a:r>
          </a:p>
          <a:p>
            <a:r>
              <a:rPr lang="es-MX" dirty="0" smtClean="0"/>
              <a:t>Correlacional</a:t>
            </a:r>
          </a:p>
          <a:p>
            <a:r>
              <a:rPr lang="es-MX" dirty="0" smtClean="0"/>
              <a:t>Explicativo</a:t>
            </a:r>
          </a:p>
        </p:txBody>
      </p:sp>
      <p:sp>
        <p:nvSpPr>
          <p:cNvPr id="8" name="Rectángulo 7"/>
          <p:cNvSpPr/>
          <p:nvPr/>
        </p:nvSpPr>
        <p:spPr>
          <a:xfrm>
            <a:off x="8301649" y="1986121"/>
            <a:ext cx="3171235" cy="414815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DISEÑOS</a:t>
            </a:r>
            <a:endParaRPr lang="es-PE" sz="1600" dirty="0"/>
          </a:p>
        </p:txBody>
      </p:sp>
      <p:sp>
        <p:nvSpPr>
          <p:cNvPr id="9" name="Rectángulo 8"/>
          <p:cNvSpPr/>
          <p:nvPr/>
        </p:nvSpPr>
        <p:spPr>
          <a:xfrm>
            <a:off x="8222613" y="2783641"/>
            <a:ext cx="3171235" cy="2807259"/>
          </a:xfrm>
          <a:prstGeom prst="rect">
            <a:avLst/>
          </a:prstGeom>
          <a:solidFill>
            <a:schemeClr val="bg2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dirty="0" smtClean="0"/>
              <a:t>No Experimental (observacional): Transversal y longitudinal</a:t>
            </a:r>
          </a:p>
          <a:p>
            <a:endParaRPr lang="es-MX" dirty="0"/>
          </a:p>
          <a:p>
            <a:r>
              <a:rPr lang="es-MX" dirty="0" smtClean="0"/>
              <a:t>Experimental: pre, cuasi, pura.</a:t>
            </a:r>
          </a:p>
        </p:txBody>
      </p:sp>
    </p:spTree>
    <p:extLst>
      <p:ext uri="{BB962C8B-B14F-4D97-AF65-F5344CB8AC3E}">
        <p14:creationId xmlns:p14="http://schemas.microsoft.com/office/powerpoint/2010/main" val="2292327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8" grpId="0" animBg="1"/>
      <p:bldP spid="7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/>
          <p:cNvSpPr/>
          <p:nvPr/>
        </p:nvSpPr>
        <p:spPr>
          <a:xfrm>
            <a:off x="4767126" y="316359"/>
            <a:ext cx="3171235" cy="414815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DISEÑOS EXPERIMENTALES</a:t>
            </a:r>
            <a:endParaRPr lang="es-PE" sz="16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176" y="1540464"/>
            <a:ext cx="4552950" cy="4977902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9978" y="1540464"/>
            <a:ext cx="6566590" cy="2143262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9978" y="4211682"/>
            <a:ext cx="6732004" cy="2306683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1196613" y="1110941"/>
            <a:ext cx="2186668" cy="259360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PRE</a:t>
            </a:r>
            <a:endParaRPr lang="es-PE" sz="1600" dirty="0"/>
          </a:p>
        </p:txBody>
      </p:sp>
      <p:sp>
        <p:nvSpPr>
          <p:cNvPr id="11" name="Rectángulo 10"/>
          <p:cNvSpPr/>
          <p:nvPr/>
        </p:nvSpPr>
        <p:spPr>
          <a:xfrm>
            <a:off x="7532646" y="1104233"/>
            <a:ext cx="2186668" cy="259360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CUASI</a:t>
            </a:r>
            <a:endParaRPr lang="es-PE" sz="1600" dirty="0"/>
          </a:p>
        </p:txBody>
      </p:sp>
      <p:sp>
        <p:nvSpPr>
          <p:cNvPr id="12" name="Rectángulo 11"/>
          <p:cNvSpPr/>
          <p:nvPr/>
        </p:nvSpPr>
        <p:spPr>
          <a:xfrm>
            <a:off x="7532646" y="3856259"/>
            <a:ext cx="2186668" cy="259360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PURO</a:t>
            </a:r>
            <a:endParaRPr lang="es-PE" sz="1600" dirty="0"/>
          </a:p>
        </p:txBody>
      </p:sp>
    </p:spTree>
    <p:extLst>
      <p:ext uri="{BB962C8B-B14F-4D97-AF65-F5344CB8AC3E}">
        <p14:creationId xmlns:p14="http://schemas.microsoft.com/office/powerpoint/2010/main" val="129491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/>
          <p:cNvSpPr/>
          <p:nvPr/>
        </p:nvSpPr>
        <p:spPr>
          <a:xfrm>
            <a:off x="4806314" y="146542"/>
            <a:ext cx="3171235" cy="414815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TÉCNIAS E INTRUMENTOS</a:t>
            </a:r>
            <a:endParaRPr lang="es-PE" sz="16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3381" y="774327"/>
            <a:ext cx="7707087" cy="6083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70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/>
          <p:cNvSpPr/>
          <p:nvPr/>
        </p:nvSpPr>
        <p:spPr>
          <a:xfrm>
            <a:off x="4806314" y="146542"/>
            <a:ext cx="3171235" cy="414815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TÉCNIAS E INTRUMENTOS</a:t>
            </a:r>
            <a:endParaRPr lang="es-PE" sz="16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0725" y="736147"/>
            <a:ext cx="6942412" cy="6020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95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/>
          <p:cNvSpPr/>
          <p:nvPr/>
        </p:nvSpPr>
        <p:spPr>
          <a:xfrm>
            <a:off x="4806314" y="146542"/>
            <a:ext cx="3171235" cy="414815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TÉCNIAS E INTRUMENTOS</a:t>
            </a:r>
            <a:endParaRPr lang="es-PE" sz="16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1529" y="799147"/>
            <a:ext cx="7106242" cy="6231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99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3" y="618517"/>
            <a:ext cx="9905998" cy="5730031"/>
          </a:xfrm>
        </p:spPr>
        <p:txBody>
          <a:bodyPr/>
          <a:lstStyle/>
          <a:p>
            <a:pPr algn="ctr"/>
            <a:r>
              <a:rPr lang="es-MX" sz="6000" dirty="0" smtClean="0">
                <a:solidFill>
                  <a:schemeClr val="tx1"/>
                </a:solidFill>
              </a:rPr>
              <a:t>GRACIAS</a:t>
            </a:r>
            <a:endParaRPr lang="es-MX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572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616224" y="1242803"/>
            <a:ext cx="3354885" cy="742751"/>
          </a:xfrm>
          <a:prstGeom prst="rect">
            <a:avLst/>
          </a:prstGeom>
          <a:solidFill>
            <a:schemeClr val="accent5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200" dirty="0" smtClean="0">
                <a:solidFill>
                  <a:schemeClr val="tx1"/>
                </a:solidFill>
              </a:rPr>
              <a:t>Descripción del problema</a:t>
            </a:r>
            <a:endParaRPr lang="es-PE" sz="2200" dirty="0"/>
          </a:p>
        </p:txBody>
      </p:sp>
      <p:sp>
        <p:nvSpPr>
          <p:cNvPr id="9" name="Rectángulo 8"/>
          <p:cNvSpPr/>
          <p:nvPr/>
        </p:nvSpPr>
        <p:spPr>
          <a:xfrm>
            <a:off x="3410890" y="114472"/>
            <a:ext cx="4974679" cy="851387"/>
          </a:xfrm>
          <a:prstGeom prst="rect">
            <a:avLst/>
          </a:prstGeom>
          <a:solidFill>
            <a:srgbClr val="FA2E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800" dirty="0" smtClean="0">
                <a:solidFill>
                  <a:schemeClr val="tx1"/>
                </a:solidFill>
              </a:rPr>
              <a:t>CAPITULO I PLANTEAMIENTO DEL PROBLEMA</a:t>
            </a:r>
            <a:endParaRPr lang="es-PE" sz="2800" dirty="0"/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354060567"/>
              </p:ext>
            </p:extLst>
          </p:nvPr>
        </p:nvGraphicFramePr>
        <p:xfrm>
          <a:off x="3720172" y="113522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ángulo 2"/>
          <p:cNvSpPr/>
          <p:nvPr/>
        </p:nvSpPr>
        <p:spPr>
          <a:xfrm>
            <a:off x="368661" y="6561679"/>
            <a:ext cx="1049575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PE" sz="1500" dirty="0" smtClean="0"/>
              <a:t>Fuente: Arias, J. (2021). Guía para elaborar el planteamiento del problema. El método del hexágono. </a:t>
            </a:r>
            <a:r>
              <a:rPr lang="es-PE" sz="1500" i="1" dirty="0" smtClean="0"/>
              <a:t>Revista Orinoco.</a:t>
            </a:r>
            <a:r>
              <a:rPr lang="es-PE" sz="1500" dirty="0" smtClean="0"/>
              <a:t> </a:t>
            </a:r>
            <a:endParaRPr lang="es-PE" sz="1500" dirty="0"/>
          </a:p>
        </p:txBody>
      </p:sp>
    </p:spTree>
    <p:extLst>
      <p:ext uri="{BB962C8B-B14F-4D97-AF65-F5344CB8AC3E}">
        <p14:creationId xmlns:p14="http://schemas.microsoft.com/office/powerpoint/2010/main" val="1760219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616225" y="1242803"/>
            <a:ext cx="2794666" cy="438079"/>
          </a:xfrm>
          <a:prstGeom prst="rect">
            <a:avLst/>
          </a:prstGeom>
          <a:solidFill>
            <a:schemeClr val="accent5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200" dirty="0" smtClean="0">
                <a:solidFill>
                  <a:schemeClr val="tx1"/>
                </a:solidFill>
              </a:rPr>
              <a:t>Titulo de la tesis</a:t>
            </a:r>
            <a:endParaRPr lang="es-PE" sz="2200" dirty="0"/>
          </a:p>
        </p:txBody>
      </p:sp>
      <p:sp>
        <p:nvSpPr>
          <p:cNvPr id="9" name="Rectángulo 8"/>
          <p:cNvSpPr/>
          <p:nvPr/>
        </p:nvSpPr>
        <p:spPr>
          <a:xfrm>
            <a:off x="3410890" y="114472"/>
            <a:ext cx="4974679" cy="851387"/>
          </a:xfrm>
          <a:prstGeom prst="rect">
            <a:avLst/>
          </a:prstGeom>
          <a:solidFill>
            <a:srgbClr val="FA2E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800" dirty="0" smtClean="0">
                <a:solidFill>
                  <a:schemeClr val="tx1"/>
                </a:solidFill>
              </a:rPr>
              <a:t>CAPITULO I PLANTEAMIENTO DEL PROBLEMA</a:t>
            </a:r>
            <a:endParaRPr lang="es-PE" sz="2800" dirty="0"/>
          </a:p>
        </p:txBody>
      </p:sp>
      <p:pic>
        <p:nvPicPr>
          <p:cNvPr id="6" name="Imagen 5"/>
          <p:cNvPicPr/>
          <p:nvPr/>
        </p:nvPicPr>
        <p:blipFill>
          <a:blip r:embed="rId2"/>
          <a:stretch>
            <a:fillRect/>
          </a:stretch>
        </p:blipFill>
        <p:spPr>
          <a:xfrm>
            <a:off x="5297019" y="1461842"/>
            <a:ext cx="6778439" cy="4620503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616225" y="1722396"/>
            <a:ext cx="4572181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s-PE" sz="1900" dirty="0">
                <a:latin typeface="Helvetica" panose="020B0604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El título debe tener una extensión máxima de 8 palabras o debe ser menor a 60 caracteres, solamente se debe incluir las variables del estudio y la población de forma concisa, no es recomendable que se coloque la delimitación espacial de forma extensa; en cuanto al momento en el que se plantear, no se ha precisado un momento correcto para su planteamiento; sin embargo, es importante que antes de redactarlo, se identifique el problema de la investigación y las bases teóricas; es menester recalcar que el título puede cambiar sutilmente durante el transcurso el estudio.</a:t>
            </a:r>
            <a:endParaRPr lang="es-PE" sz="1900" dirty="0">
              <a:latin typeface="Helvetica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898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3934191" y="216441"/>
            <a:ext cx="4546644" cy="931235"/>
          </a:xfrm>
          <a:prstGeom prst="rect">
            <a:avLst/>
          </a:prstGeom>
          <a:solidFill>
            <a:schemeClr val="accent5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200" dirty="0" smtClean="0">
                <a:solidFill>
                  <a:schemeClr val="tx1"/>
                </a:solidFill>
              </a:rPr>
              <a:t>Problema, objetivo</a:t>
            </a:r>
            <a:endParaRPr lang="es-PE" sz="2200" dirty="0"/>
          </a:p>
        </p:txBody>
      </p:sp>
      <p:sp>
        <p:nvSpPr>
          <p:cNvPr id="18" name="Rectángulo 17"/>
          <p:cNvSpPr/>
          <p:nvPr/>
        </p:nvSpPr>
        <p:spPr>
          <a:xfrm>
            <a:off x="540186" y="5512525"/>
            <a:ext cx="5703859" cy="1116873"/>
          </a:xfrm>
          <a:prstGeom prst="rect">
            <a:avLst/>
          </a:prstGeom>
          <a:solidFill>
            <a:schemeClr val="bg2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/>
              <a:t>¿Cómo influye la gestión de almacenamiento basado en la metodología “5S” en la productividad laboral del área de producción de la empresa Distinción E.I.R.L.?</a:t>
            </a:r>
          </a:p>
        </p:txBody>
      </p:sp>
      <p:sp>
        <p:nvSpPr>
          <p:cNvPr id="4" name="Documento 3"/>
          <p:cNvSpPr/>
          <p:nvPr/>
        </p:nvSpPr>
        <p:spPr>
          <a:xfrm>
            <a:off x="540186" y="1183094"/>
            <a:ext cx="2764717" cy="645706"/>
          </a:xfrm>
          <a:prstGeom prst="flowChartDocumen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/>
              <a:t>Problema general</a:t>
            </a:r>
            <a:endParaRPr lang="es-MX" sz="2400" dirty="0"/>
          </a:p>
        </p:txBody>
      </p:sp>
      <p:sp>
        <p:nvSpPr>
          <p:cNvPr id="15" name="Documento 14"/>
          <p:cNvSpPr/>
          <p:nvPr/>
        </p:nvSpPr>
        <p:spPr>
          <a:xfrm>
            <a:off x="8229355" y="1239064"/>
            <a:ext cx="2784385" cy="609298"/>
          </a:xfrm>
          <a:prstGeom prst="flowChartDocumen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/>
              <a:t>Objetivo general</a:t>
            </a:r>
            <a:endParaRPr lang="es-MX" sz="2400" dirty="0"/>
          </a:p>
        </p:txBody>
      </p:sp>
      <p:sp>
        <p:nvSpPr>
          <p:cNvPr id="9" name="Rectángulo 8"/>
          <p:cNvSpPr/>
          <p:nvPr/>
        </p:nvSpPr>
        <p:spPr>
          <a:xfrm>
            <a:off x="6715818" y="5512525"/>
            <a:ext cx="5106067" cy="1116874"/>
          </a:xfrm>
          <a:prstGeom prst="rect">
            <a:avLst/>
          </a:prstGeom>
          <a:solidFill>
            <a:schemeClr val="bg2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/>
              <a:t>Determinar la influencia de la gestión de almacenamiento basado en la metodología “5S” en la productividad laboral del área de producción de la empresa Distinción E.I.R.L.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186" y="1987739"/>
            <a:ext cx="5086350" cy="3228975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1293" y="1923987"/>
            <a:ext cx="490537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521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4012951" y="232830"/>
            <a:ext cx="4546644" cy="851387"/>
          </a:xfrm>
          <a:prstGeom prst="rect">
            <a:avLst/>
          </a:prstGeom>
          <a:solidFill>
            <a:srgbClr val="FA2E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800" dirty="0" smtClean="0">
                <a:solidFill>
                  <a:schemeClr val="tx1"/>
                </a:solidFill>
              </a:rPr>
              <a:t>CAPITULO II MARCO TEÓRICO</a:t>
            </a:r>
            <a:endParaRPr lang="es-PE" sz="2800" dirty="0"/>
          </a:p>
        </p:txBody>
      </p:sp>
      <p:sp>
        <p:nvSpPr>
          <p:cNvPr id="24" name="Rectángulo 23"/>
          <p:cNvSpPr/>
          <p:nvPr/>
        </p:nvSpPr>
        <p:spPr>
          <a:xfrm>
            <a:off x="4431643" y="1241287"/>
            <a:ext cx="3709263" cy="55645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400" dirty="0" smtClean="0">
                <a:solidFill>
                  <a:schemeClr val="tx1"/>
                </a:solidFill>
              </a:rPr>
              <a:t>ANTECEDENTES</a:t>
            </a:r>
            <a:endParaRPr lang="es-PE" sz="1600" dirty="0"/>
          </a:p>
        </p:txBody>
      </p:sp>
      <p:sp>
        <p:nvSpPr>
          <p:cNvPr id="15" name="Rectángulo 14"/>
          <p:cNvSpPr/>
          <p:nvPr/>
        </p:nvSpPr>
        <p:spPr>
          <a:xfrm>
            <a:off x="172856" y="1856181"/>
            <a:ext cx="3629867" cy="41481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dirty="0" smtClean="0"/>
              <a:t>Cómo elegir un antecedente</a:t>
            </a:r>
            <a:endParaRPr lang="es-PE" sz="1600" dirty="0"/>
          </a:p>
        </p:txBody>
      </p:sp>
      <p:sp>
        <p:nvSpPr>
          <p:cNvPr id="18" name="Rectángulo 17"/>
          <p:cNvSpPr/>
          <p:nvPr/>
        </p:nvSpPr>
        <p:spPr>
          <a:xfrm>
            <a:off x="172856" y="2376726"/>
            <a:ext cx="11570653" cy="436371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b="1" dirty="0" smtClean="0"/>
          </a:p>
          <a:p>
            <a:pPr lvl="0"/>
            <a:endParaRPr lang="es-PE" dirty="0" smtClean="0"/>
          </a:p>
          <a:p>
            <a:pPr lvl="0"/>
            <a:r>
              <a:rPr lang="es-PE" dirty="0" smtClean="0"/>
              <a:t>Las </a:t>
            </a:r>
            <a:r>
              <a:rPr lang="es-PE" dirty="0"/>
              <a:t>variables o categorías: debemos buscar tesis o artículos científicos que tengan nuestras mismas o similares variables. Por ejemplo, si mi tema es sobre la autoestima, deberé buscar otros estudios que hablen sobre la autoestima</a:t>
            </a:r>
            <a:r>
              <a:rPr lang="es-PE" dirty="0" smtClean="0"/>
              <a:t>.</a:t>
            </a:r>
          </a:p>
          <a:p>
            <a:pPr lvl="0"/>
            <a:endParaRPr lang="es-PE" dirty="0"/>
          </a:p>
          <a:p>
            <a:pPr lvl="0"/>
            <a:r>
              <a:rPr lang="es-PE" dirty="0"/>
              <a:t>La población y contexto de estudio: se debe tener en cuenta la población que se va a estudiar. No es lo mismo estudiar la satisfacción laboral del personal médico, que la satisfacción laboral de un docente; cada uno de ellos tienen distintos elementos que causan o limitan su satisfacción. Por ello, si tu estudio intenta medir la satisfacción en docentes, trata de que el antecedente que estés buscando mida también la satisfacción en docentes</a:t>
            </a:r>
            <a:r>
              <a:rPr lang="es-PE" dirty="0" smtClean="0"/>
              <a:t>.</a:t>
            </a:r>
          </a:p>
          <a:p>
            <a:pPr lvl="0"/>
            <a:endParaRPr lang="es-PE" dirty="0"/>
          </a:p>
          <a:p>
            <a:pPr lvl="0"/>
            <a:r>
              <a:rPr lang="es-PE" dirty="0"/>
              <a:t>La metodología del estudio: es importante también que los estudios que busquemos tengan una metodología similar a la nuestra porque eso nos ayudará a discutir los resultados. Si es que en mi estudio voy a aplicar cuestionarios, los cuales me darán resultados estadísticos con tablas de distribución y prueba de hipótesis; entonces, el estudio que encuentre como antecedente debería también tener resultados cuantitativos; lo mismo ocurre si es que en mi estudio aplico entrevistas y lo presento desde un enfoque cualitativo.</a:t>
            </a:r>
          </a:p>
          <a:p>
            <a:endParaRPr lang="es-PE" dirty="0"/>
          </a:p>
          <a:p>
            <a:pPr algn="ctr"/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44022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4012951" y="232830"/>
            <a:ext cx="4546644" cy="851387"/>
          </a:xfrm>
          <a:prstGeom prst="rect">
            <a:avLst/>
          </a:prstGeom>
          <a:solidFill>
            <a:srgbClr val="FA2E2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800" dirty="0" smtClean="0">
                <a:solidFill>
                  <a:schemeClr val="tx1"/>
                </a:solidFill>
              </a:rPr>
              <a:t>CAPITULO II MARCO TEÓRICO</a:t>
            </a:r>
            <a:endParaRPr lang="es-PE" sz="2800" dirty="0"/>
          </a:p>
        </p:txBody>
      </p:sp>
      <p:sp>
        <p:nvSpPr>
          <p:cNvPr id="24" name="Rectángulo 23"/>
          <p:cNvSpPr/>
          <p:nvPr/>
        </p:nvSpPr>
        <p:spPr>
          <a:xfrm>
            <a:off x="4431643" y="1241287"/>
            <a:ext cx="3709263" cy="55645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400" dirty="0" smtClean="0">
                <a:solidFill>
                  <a:schemeClr val="tx1"/>
                </a:solidFill>
              </a:rPr>
              <a:t>ANTECEDENTES</a:t>
            </a:r>
            <a:endParaRPr lang="es-PE" sz="1600" dirty="0"/>
          </a:p>
        </p:txBody>
      </p:sp>
      <p:sp>
        <p:nvSpPr>
          <p:cNvPr id="15" name="Rectángulo 14"/>
          <p:cNvSpPr/>
          <p:nvPr/>
        </p:nvSpPr>
        <p:spPr>
          <a:xfrm>
            <a:off x="172856" y="1856181"/>
            <a:ext cx="3629867" cy="41481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dirty="0" smtClean="0"/>
              <a:t>Debe tener lo siguiente:</a:t>
            </a:r>
            <a:endParaRPr lang="es-PE" sz="1600" dirty="0"/>
          </a:p>
        </p:txBody>
      </p:sp>
      <p:sp>
        <p:nvSpPr>
          <p:cNvPr id="18" name="Rectángulo 17"/>
          <p:cNvSpPr/>
          <p:nvPr/>
        </p:nvSpPr>
        <p:spPr>
          <a:xfrm>
            <a:off x="172856" y="2376726"/>
            <a:ext cx="11570653" cy="436371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b="1" dirty="0" smtClean="0"/>
          </a:p>
          <a:p>
            <a:pPr lvl="0"/>
            <a:r>
              <a:rPr lang="es-PE" dirty="0"/>
              <a:t>Teniendo en cuenta el tema o el aporte que se va a presentar, siendo tecnológico o industrial, deben buscarse los estudios más actuales, algunos autores consideran que estos no deben ser mayores a 5 años de antigüedad.</a:t>
            </a:r>
          </a:p>
          <a:p>
            <a:pPr lvl="0"/>
            <a:endParaRPr lang="es-PE" dirty="0" smtClean="0"/>
          </a:p>
          <a:p>
            <a:pPr lvl="0"/>
            <a:r>
              <a:rPr lang="es-PE" dirty="0" smtClean="0"/>
              <a:t>La </a:t>
            </a:r>
            <a:r>
              <a:rPr lang="es-PE" dirty="0"/>
              <a:t>estructura para redactar los antecedentes debe tener: título, objetivo general, metodología, resultados relevantes o conclusión general del estudio, puede ser dividida en párrafos o en un solo bloque.</a:t>
            </a:r>
          </a:p>
          <a:p>
            <a:pPr lvl="0"/>
            <a:endParaRPr lang="es-PE" dirty="0" smtClean="0"/>
          </a:p>
          <a:p>
            <a:pPr lvl="0"/>
            <a:r>
              <a:rPr lang="es-PE" dirty="0" smtClean="0"/>
              <a:t>Según </a:t>
            </a:r>
            <a:r>
              <a:rPr lang="es-PE" dirty="0"/>
              <a:t>la problemática del estudio, se deben presentar al menos 5 estudios relacionados con nuestro tema, esto después de la búsqueda de al menos 50 estudios; deben presentarse los estudios que mejor contribuyan al nuestro.</a:t>
            </a:r>
          </a:p>
          <a:p>
            <a:pPr lvl="0"/>
            <a:endParaRPr lang="es-PE" dirty="0" smtClean="0"/>
          </a:p>
          <a:p>
            <a:pPr lvl="0"/>
            <a:r>
              <a:rPr lang="es-PE" dirty="0" smtClean="0"/>
              <a:t>La </a:t>
            </a:r>
            <a:r>
              <a:rPr lang="es-PE" dirty="0"/>
              <a:t>presentación puede dividirse en estudios internacionales, nacionales y regionales.</a:t>
            </a:r>
          </a:p>
          <a:p>
            <a:pPr lvl="0"/>
            <a:endParaRPr lang="es-PE" dirty="0" smtClean="0"/>
          </a:p>
          <a:p>
            <a:pPr lvl="0"/>
            <a:r>
              <a:rPr lang="es-PE" dirty="0" smtClean="0"/>
              <a:t>Cada </a:t>
            </a:r>
            <a:r>
              <a:rPr lang="es-PE" dirty="0"/>
              <a:t>antecedente presentado no debe ser mayor a 200 palabras.</a:t>
            </a:r>
          </a:p>
          <a:p>
            <a:endParaRPr lang="es-PE" dirty="0"/>
          </a:p>
          <a:p>
            <a:pPr algn="ctr"/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7979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ángulo 23"/>
          <p:cNvSpPr/>
          <p:nvPr/>
        </p:nvSpPr>
        <p:spPr>
          <a:xfrm>
            <a:off x="4180408" y="493391"/>
            <a:ext cx="3709263" cy="556454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400" dirty="0" smtClean="0">
                <a:solidFill>
                  <a:schemeClr val="tx1"/>
                </a:solidFill>
              </a:rPr>
              <a:t>BASES TEÓRICAS</a:t>
            </a:r>
            <a:endParaRPr lang="es-PE" sz="1600" dirty="0"/>
          </a:p>
        </p:txBody>
      </p:sp>
      <p:sp>
        <p:nvSpPr>
          <p:cNvPr id="15" name="Rectángulo 14"/>
          <p:cNvSpPr/>
          <p:nvPr/>
        </p:nvSpPr>
        <p:spPr>
          <a:xfrm>
            <a:off x="340437" y="1891660"/>
            <a:ext cx="3629867" cy="41481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Modelos</a:t>
            </a:r>
            <a:endParaRPr lang="es-PE" sz="1600" dirty="0"/>
          </a:p>
        </p:txBody>
      </p:sp>
      <p:sp>
        <p:nvSpPr>
          <p:cNvPr id="18" name="Rectángulo 17"/>
          <p:cNvSpPr/>
          <p:nvPr/>
        </p:nvSpPr>
        <p:spPr>
          <a:xfrm>
            <a:off x="340437" y="2632331"/>
            <a:ext cx="3629867" cy="157390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Según las variables</a:t>
            </a:r>
            <a:endParaRPr lang="es-PE" dirty="0"/>
          </a:p>
        </p:txBody>
      </p:sp>
      <p:sp>
        <p:nvSpPr>
          <p:cNvPr id="8" name="Rectángulo 7"/>
          <p:cNvSpPr/>
          <p:nvPr/>
        </p:nvSpPr>
        <p:spPr>
          <a:xfrm>
            <a:off x="4259804" y="2632331"/>
            <a:ext cx="3629867" cy="157390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Como surgen las variables</a:t>
            </a:r>
            <a:endParaRPr lang="es-PE" dirty="0"/>
          </a:p>
        </p:txBody>
      </p:sp>
      <p:sp>
        <p:nvSpPr>
          <p:cNvPr id="10" name="Rectángulo 9"/>
          <p:cNvSpPr/>
          <p:nvPr/>
        </p:nvSpPr>
        <p:spPr>
          <a:xfrm>
            <a:off x="8179171" y="2632331"/>
            <a:ext cx="3629867" cy="157390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 smtClean="0"/>
              <a:t>Variables, dimensiones e indicadores</a:t>
            </a:r>
            <a:endParaRPr lang="es-PE" dirty="0"/>
          </a:p>
        </p:txBody>
      </p:sp>
      <p:sp>
        <p:nvSpPr>
          <p:cNvPr id="7" name="Rectángulo 6"/>
          <p:cNvSpPr/>
          <p:nvPr/>
        </p:nvSpPr>
        <p:spPr>
          <a:xfrm>
            <a:off x="4259804" y="1891660"/>
            <a:ext cx="3629867" cy="41481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Bases epistemológicas</a:t>
            </a:r>
            <a:endParaRPr lang="es-PE" sz="1600" dirty="0"/>
          </a:p>
        </p:txBody>
      </p:sp>
      <p:sp>
        <p:nvSpPr>
          <p:cNvPr id="9" name="Rectángulo 8"/>
          <p:cNvSpPr/>
          <p:nvPr/>
        </p:nvSpPr>
        <p:spPr>
          <a:xfrm>
            <a:off x="8179171" y="1891660"/>
            <a:ext cx="3629867" cy="41481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Ontología y </a:t>
            </a:r>
            <a:r>
              <a:rPr lang="es-MX" sz="1600" dirty="0" err="1" smtClean="0"/>
              <a:t>taxonomia</a:t>
            </a:r>
            <a:endParaRPr lang="es-PE" sz="1600" dirty="0"/>
          </a:p>
        </p:txBody>
      </p:sp>
    </p:spTree>
    <p:extLst>
      <p:ext uri="{BB962C8B-B14F-4D97-AF65-F5344CB8AC3E}">
        <p14:creationId xmlns:p14="http://schemas.microsoft.com/office/powerpoint/2010/main" val="420020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8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/>
          <p:cNvSpPr/>
          <p:nvPr/>
        </p:nvSpPr>
        <p:spPr>
          <a:xfrm>
            <a:off x="172856" y="769782"/>
            <a:ext cx="3629867" cy="41481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dirty="0" smtClean="0"/>
              <a:t>Cómo hacerlo:</a:t>
            </a:r>
            <a:endParaRPr lang="es-PE" sz="1600" dirty="0"/>
          </a:p>
        </p:txBody>
      </p:sp>
      <p:sp>
        <p:nvSpPr>
          <p:cNvPr id="18" name="Rectángulo 17"/>
          <p:cNvSpPr/>
          <p:nvPr/>
        </p:nvSpPr>
        <p:spPr>
          <a:xfrm>
            <a:off x="172856" y="1311103"/>
            <a:ext cx="11570653" cy="5529711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b="1" dirty="0" smtClean="0"/>
          </a:p>
          <a:p>
            <a:pPr lvl="0"/>
            <a:r>
              <a:rPr lang="es-PE" sz="1700" dirty="0"/>
              <a:t>No existe un mínimo o máximo de autores citados; sin embargo, se debe tener en cuenta la comparación de teorías y conceptos para darle confiabilidad a nuestro estudio</a:t>
            </a:r>
            <a:r>
              <a:rPr lang="es-PE" sz="1700" dirty="0" smtClean="0"/>
              <a:t>.</a:t>
            </a:r>
          </a:p>
          <a:p>
            <a:pPr lvl="0"/>
            <a:endParaRPr lang="es-PE" sz="1700" dirty="0"/>
          </a:p>
          <a:p>
            <a:pPr lvl="0"/>
            <a:r>
              <a:rPr lang="es-PE" sz="1700" dirty="0"/>
              <a:t>Cada título o subtítulo presentado debe estar contrastado por </a:t>
            </a:r>
            <a:r>
              <a:rPr lang="es-PE" sz="1700" dirty="0" smtClean="0"/>
              <a:t>al </a:t>
            </a:r>
            <a:r>
              <a:rPr lang="es-PE" sz="1700" dirty="0"/>
              <a:t>menos tres autores diferentes que tengan similar o diferente opinión</a:t>
            </a:r>
            <a:r>
              <a:rPr lang="es-PE" sz="1700" dirty="0" smtClean="0"/>
              <a:t>.</a:t>
            </a:r>
          </a:p>
          <a:p>
            <a:pPr lvl="0"/>
            <a:endParaRPr lang="es-PE" sz="1700" dirty="0"/>
          </a:p>
          <a:p>
            <a:pPr lvl="0"/>
            <a:r>
              <a:rPr lang="es-PE" sz="1700" dirty="0"/>
              <a:t>Se debe utilizar citas bibliográficas en cada párrafo o texto que sea obtenido de algún otro autor, siguiendo las normas establecidas para la elaboración y presentación de trabajos escritos</a:t>
            </a:r>
            <a:r>
              <a:rPr lang="es-PE" sz="1700" dirty="0" smtClean="0"/>
              <a:t>.</a:t>
            </a:r>
          </a:p>
          <a:p>
            <a:pPr lvl="0"/>
            <a:endParaRPr lang="es-PE" sz="1700" dirty="0"/>
          </a:p>
          <a:p>
            <a:pPr lvl="0"/>
            <a:r>
              <a:rPr lang="es-PE" sz="1700" dirty="0" smtClean="0"/>
              <a:t>Se </a:t>
            </a:r>
            <a:r>
              <a:rPr lang="es-PE" sz="1700" dirty="0"/>
              <a:t>puede realizar una teorización comparativa de autores, estableciendo sus perspectivas con respecto al tema de nuestro estudio</a:t>
            </a:r>
            <a:r>
              <a:rPr lang="es-PE" sz="1700" dirty="0" smtClean="0"/>
              <a:t>.</a:t>
            </a:r>
          </a:p>
          <a:p>
            <a:pPr lvl="0"/>
            <a:endParaRPr lang="es-PE" sz="1700" dirty="0"/>
          </a:p>
          <a:p>
            <a:pPr lvl="0"/>
            <a:r>
              <a:rPr lang="es-PE" sz="1700" dirty="0"/>
              <a:t>No existe un mínimo o máximo de hojas; sin embargo, debe tener la teoría suficiente para que el estudio sea confiable y no tenga “huecos” en la información</a:t>
            </a:r>
            <a:r>
              <a:rPr lang="es-PE" sz="1700" dirty="0" smtClean="0"/>
              <a:t>.</a:t>
            </a:r>
          </a:p>
          <a:p>
            <a:pPr lvl="0"/>
            <a:endParaRPr lang="es-PE" sz="1700" dirty="0"/>
          </a:p>
          <a:p>
            <a:pPr lvl="0"/>
            <a:r>
              <a:rPr lang="es-PE" sz="1700" dirty="0"/>
              <a:t>Puede redactarse en tiempo pasado o </a:t>
            </a:r>
            <a:r>
              <a:rPr lang="es-PE" sz="1700" dirty="0" smtClean="0"/>
              <a:t>infinitivo</a:t>
            </a:r>
          </a:p>
          <a:p>
            <a:pPr lvl="0"/>
            <a:endParaRPr lang="es-PE" sz="1700" dirty="0"/>
          </a:p>
          <a:p>
            <a:pPr lvl="0"/>
            <a:r>
              <a:rPr lang="es-PE" sz="1700" dirty="0"/>
              <a:t>Algunos investigadores y directores de tesis mencionan que solo debe citarse a autores de menos de cinco años de antigüedad; sin embargo, dependiendo del aporte del autor para su estudio, puede consignarse teoría de años pasados.</a:t>
            </a:r>
          </a:p>
          <a:p>
            <a:endParaRPr lang="es-PE" dirty="0"/>
          </a:p>
          <a:p>
            <a:pPr algn="ctr"/>
            <a:endParaRPr lang="es-PE" dirty="0"/>
          </a:p>
        </p:txBody>
      </p:sp>
      <p:sp>
        <p:nvSpPr>
          <p:cNvPr id="6" name="Rectángulo 5"/>
          <p:cNvSpPr/>
          <p:nvPr/>
        </p:nvSpPr>
        <p:spPr>
          <a:xfrm>
            <a:off x="4219597" y="245197"/>
            <a:ext cx="3709263" cy="556454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400" dirty="0" smtClean="0">
                <a:solidFill>
                  <a:schemeClr val="tx1"/>
                </a:solidFill>
              </a:rPr>
              <a:t>BASES TEÓRICAS</a:t>
            </a:r>
            <a:endParaRPr lang="es-PE" sz="1600" dirty="0"/>
          </a:p>
        </p:txBody>
      </p:sp>
    </p:spTree>
    <p:extLst>
      <p:ext uri="{BB962C8B-B14F-4D97-AF65-F5344CB8AC3E}">
        <p14:creationId xmlns:p14="http://schemas.microsoft.com/office/powerpoint/2010/main" val="222902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3934191" y="216441"/>
            <a:ext cx="4546644" cy="93123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200" dirty="0" smtClean="0">
                <a:solidFill>
                  <a:schemeClr val="tx1"/>
                </a:solidFill>
              </a:rPr>
              <a:t>Problemas específicos</a:t>
            </a:r>
            <a:endParaRPr lang="es-PE" sz="2200" dirty="0"/>
          </a:p>
        </p:txBody>
      </p:sp>
      <p:sp>
        <p:nvSpPr>
          <p:cNvPr id="4" name="Documento 3"/>
          <p:cNvSpPr/>
          <p:nvPr/>
        </p:nvSpPr>
        <p:spPr>
          <a:xfrm>
            <a:off x="663031" y="1263059"/>
            <a:ext cx="3089183" cy="946748"/>
          </a:xfrm>
          <a:prstGeom prst="flowChartDocumen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/>
              <a:t>Problemas específicos</a:t>
            </a:r>
            <a:endParaRPr lang="es-MX" sz="2400" dirty="0"/>
          </a:p>
        </p:txBody>
      </p:sp>
      <p:sp>
        <p:nvSpPr>
          <p:cNvPr id="3" name="Llamada con línea 2 (borde y barra de énfasis) 2"/>
          <p:cNvSpPr/>
          <p:nvPr/>
        </p:nvSpPr>
        <p:spPr>
          <a:xfrm>
            <a:off x="280720" y="2444942"/>
            <a:ext cx="1515202" cy="3124135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26786"/>
              <a:gd name="adj6" fmla="val -17913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PE" sz="1700" dirty="0"/>
              <a:t>¿Cómo es </a:t>
            </a:r>
            <a:r>
              <a:rPr lang="es-PE" sz="1700" dirty="0" smtClean="0"/>
              <a:t>proceso </a:t>
            </a:r>
            <a:r>
              <a:rPr lang="es-PE" sz="1700" dirty="0"/>
              <a:t>de </a:t>
            </a:r>
            <a:r>
              <a:rPr lang="es-PE" sz="1700" dirty="0" smtClean="0"/>
              <a:t>recepción </a:t>
            </a:r>
            <a:r>
              <a:rPr lang="es-PE" sz="1700" dirty="0"/>
              <a:t>de la mercancía en el área de almacén de la empresa Distinción E.I.R.L.?</a:t>
            </a:r>
          </a:p>
        </p:txBody>
      </p:sp>
      <p:sp>
        <p:nvSpPr>
          <p:cNvPr id="6" name="Flecha abajo 5"/>
          <p:cNvSpPr/>
          <p:nvPr/>
        </p:nvSpPr>
        <p:spPr>
          <a:xfrm>
            <a:off x="663031" y="5621356"/>
            <a:ext cx="822960" cy="5878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Flecha abajo 15"/>
          <p:cNvSpPr/>
          <p:nvPr/>
        </p:nvSpPr>
        <p:spPr>
          <a:xfrm>
            <a:off x="2608922" y="5621356"/>
            <a:ext cx="822960" cy="5878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Llamada con línea 2 (borde y barra de énfasis) 9"/>
          <p:cNvSpPr/>
          <p:nvPr/>
        </p:nvSpPr>
        <p:spPr>
          <a:xfrm>
            <a:off x="2088160" y="2416611"/>
            <a:ext cx="1652718" cy="3124132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26786"/>
              <a:gd name="adj6" fmla="val -17913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PE" sz="1700" dirty="0"/>
              <a:t>¿Cómo es el proceso de internamiento de la mercancía en el área de almacén de la empresa Distinción E.I.R.L.?</a:t>
            </a:r>
          </a:p>
        </p:txBody>
      </p:sp>
      <p:sp>
        <p:nvSpPr>
          <p:cNvPr id="12" name="Llamada con línea 2 (borde y barra de énfasis) 11"/>
          <p:cNvSpPr/>
          <p:nvPr/>
        </p:nvSpPr>
        <p:spPr>
          <a:xfrm>
            <a:off x="4050310" y="2430778"/>
            <a:ext cx="1783332" cy="3124133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26786"/>
              <a:gd name="adj6" fmla="val -17913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PE" sz="1700" dirty="0"/>
              <a:t>¿Cómo el proceso de custodia y mantenimiento de la mercancía en el área de almacén de la empresa Distinción E.I.R.L.?</a:t>
            </a:r>
          </a:p>
        </p:txBody>
      </p:sp>
      <p:sp>
        <p:nvSpPr>
          <p:cNvPr id="15" name="Llamada con línea 2 (borde y barra de énfasis) 14"/>
          <p:cNvSpPr/>
          <p:nvPr/>
        </p:nvSpPr>
        <p:spPr>
          <a:xfrm>
            <a:off x="6175170" y="2449242"/>
            <a:ext cx="1803192" cy="3124135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26786"/>
              <a:gd name="adj6" fmla="val -17913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PE" sz="1700" dirty="0"/>
              <a:t>¿Cuál es el grado de eficacia (rendimiento y efectividad) de los trabajadores del área de producción de la empresa Distinción E.I.R.L.?</a:t>
            </a:r>
          </a:p>
        </p:txBody>
      </p:sp>
      <p:sp>
        <p:nvSpPr>
          <p:cNvPr id="18" name="Llamada con línea 2 (borde y barra de énfasis) 17"/>
          <p:cNvSpPr/>
          <p:nvPr/>
        </p:nvSpPr>
        <p:spPr>
          <a:xfrm>
            <a:off x="8319890" y="2416610"/>
            <a:ext cx="1633375" cy="3124133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26786"/>
              <a:gd name="adj6" fmla="val -17913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PE" sz="1700" dirty="0"/>
              <a:t>¿Cuál es el grado de eficiencia de los trabajadores del área de producción de la empresa Distinción E.I.R.L.?</a:t>
            </a:r>
          </a:p>
        </p:txBody>
      </p:sp>
      <p:sp>
        <p:nvSpPr>
          <p:cNvPr id="19" name="Flecha abajo 18"/>
          <p:cNvSpPr/>
          <p:nvPr/>
        </p:nvSpPr>
        <p:spPr>
          <a:xfrm>
            <a:off x="4440032" y="5621355"/>
            <a:ext cx="822960" cy="5878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Flecha abajo 19"/>
          <p:cNvSpPr/>
          <p:nvPr/>
        </p:nvSpPr>
        <p:spPr>
          <a:xfrm>
            <a:off x="8955757" y="5569077"/>
            <a:ext cx="822960" cy="5878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Flecha abajo 20"/>
          <p:cNvSpPr/>
          <p:nvPr/>
        </p:nvSpPr>
        <p:spPr>
          <a:xfrm>
            <a:off x="10856642" y="5621355"/>
            <a:ext cx="822960" cy="5878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Llamada con línea 2 (borde y barra de énfasis) 21"/>
          <p:cNvSpPr/>
          <p:nvPr/>
        </p:nvSpPr>
        <p:spPr>
          <a:xfrm>
            <a:off x="10133393" y="2430777"/>
            <a:ext cx="2054078" cy="3152464"/>
          </a:xfrm>
          <a:prstGeom prst="accentBorderCallout2">
            <a:avLst>
              <a:gd name="adj1" fmla="val 18750"/>
              <a:gd name="adj2" fmla="val -8333"/>
              <a:gd name="adj3" fmla="val 19164"/>
              <a:gd name="adj4" fmla="val -8400"/>
              <a:gd name="adj5" fmla="val 116013"/>
              <a:gd name="adj6" fmla="val -9646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PE" sz="1700" dirty="0"/>
              <a:t>¿Qué grado de relación existe entre la gestión de almacenamiento basado en la metodología “5S” en la productividad laboral del área de producción de la empresa Distinción E.I.R.L.?</a:t>
            </a:r>
          </a:p>
        </p:txBody>
      </p:sp>
      <p:sp>
        <p:nvSpPr>
          <p:cNvPr id="23" name="Flecha abajo 22"/>
          <p:cNvSpPr/>
          <p:nvPr/>
        </p:nvSpPr>
        <p:spPr>
          <a:xfrm>
            <a:off x="6925630" y="5621355"/>
            <a:ext cx="822960" cy="5878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5618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851</TotalTime>
  <Words>1392</Words>
  <Application>Microsoft Office PowerPoint</Application>
  <PresentationFormat>Panorámica</PresentationFormat>
  <Paragraphs>115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4" baseType="lpstr">
      <vt:lpstr>Arial</vt:lpstr>
      <vt:lpstr>Calibri</vt:lpstr>
      <vt:lpstr>Helvetica</vt:lpstr>
      <vt:lpstr>Trebuchet MS</vt:lpstr>
      <vt:lpstr>Wingdings 3</vt:lpstr>
      <vt:lpstr>Faceta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GRACIAS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Dayssi Zegarra</dc:creator>
  <cp:lastModifiedBy>HP</cp:lastModifiedBy>
  <cp:revision>88</cp:revision>
  <dcterms:created xsi:type="dcterms:W3CDTF">2019-02-26T18:00:36Z</dcterms:created>
  <dcterms:modified xsi:type="dcterms:W3CDTF">2021-05-20T13:43:22Z</dcterms:modified>
</cp:coreProperties>
</file>