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67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92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48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19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95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42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89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54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335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10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18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56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80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58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77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062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7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98507F-71FE-42BE-A9D1-B3DBD733E0CB}" type="datetimeFigureOut">
              <a:rPr lang="es-MX" smtClean="0"/>
              <a:t>14/11/2022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C2DF0C-E477-42F0-A0F9-2FB36AADB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09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6253F-2AB9-46D5-8445-CA015835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501555"/>
            <a:ext cx="9469228" cy="2927445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TE</a:t>
            </a:r>
            <a:r>
              <a:rPr lang="es-MX" u="sng" dirty="0"/>
              <a:t>ORIA DE LA PRUEBA, PRUEBA ILICITA, LIMITES Y EXCEPCIONES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95852F-5559-4E06-A2C6-4419D60AC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637" y="4343400"/>
            <a:ext cx="3509321" cy="1600200"/>
          </a:xfrm>
        </p:spPr>
        <p:txBody>
          <a:bodyPr>
            <a:normAutofit fontScale="92500" lnSpcReduction="20000"/>
          </a:bodyPr>
          <a:lstStyle/>
          <a:p>
            <a:endParaRPr lang="es-MX" dirty="0"/>
          </a:p>
          <a:p>
            <a:r>
              <a:rPr lang="es-MX" dirty="0">
                <a:solidFill>
                  <a:schemeClr val="bg1"/>
                </a:solidFill>
              </a:rPr>
              <a:t>WILLIAM QUIROZ SALAZAR</a:t>
            </a:r>
          </a:p>
          <a:p>
            <a:r>
              <a:rPr lang="es-MX" dirty="0">
                <a:solidFill>
                  <a:schemeClr val="bg1"/>
                </a:solidFill>
              </a:rPr>
              <a:t>DOCTOR EN DERECHO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A2C21F-5F7A-4791-B1AB-63E2AB3584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r="7313"/>
          <a:stretch/>
        </p:blipFill>
        <p:spPr>
          <a:xfrm rot="5400000">
            <a:off x="6392650" y="3252785"/>
            <a:ext cx="3428999" cy="3781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65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5DB31-67FC-48C4-BC1B-B1F7806C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 SOBREVINIENTE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4F0F1-42A7-4AB9-A807-54B07186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4000" dirty="0">
                <a:solidFill>
                  <a:schemeClr val="accent1"/>
                </a:solidFill>
                <a:latin typeface="Bahnschrift" panose="020B0502040204020203" pitchFamily="34" charset="0"/>
              </a:rPr>
              <a:t>9. </a:t>
            </a:r>
            <a:r>
              <a:rPr lang="es-MX" dirty="0">
                <a:latin typeface="Bahnschrift" panose="020B0502040204020203" pitchFamily="34" charset="0"/>
              </a:rPr>
              <a:t>Recepción de la prueba sobreviniente (refutación o contra refutación 385.2)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0685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6A6D8-886B-4D58-A8BC-54AC4F21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CONFESION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945F8F-2D2D-4E08-A248-BDA75905F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4000" dirty="0">
                <a:solidFill>
                  <a:schemeClr val="accent1"/>
                </a:solidFill>
                <a:latin typeface="Bahnschrift" panose="020B0502040204020203" pitchFamily="34" charset="0"/>
              </a:rPr>
              <a:t>10.</a:t>
            </a:r>
            <a:r>
              <a:rPr lang="es-MX" dirty="0">
                <a:latin typeface="Bahnschrift" panose="020B0502040204020203" pitchFamily="34" charset="0"/>
              </a:rPr>
              <a:t> La confesión [CON corroboración]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2049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DF677-54E2-4D4B-9EA8-E16CB541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243"/>
          </a:xfrm>
        </p:spPr>
        <p:txBody>
          <a:bodyPr/>
          <a:lstStyle/>
          <a:p>
            <a:r>
              <a:rPr lang="es-MX" dirty="0">
                <a:latin typeface="Bahnschrift" panose="020B0502040204020203" pitchFamily="34" charset="0"/>
              </a:rPr>
              <a:t>				</a:t>
            </a:r>
            <a:r>
              <a:rPr lang="es-MX" sz="3600" b="1" dirty="0">
                <a:latin typeface="Bahnschrift" panose="020B0502040204020203" pitchFamily="34" charset="0"/>
              </a:rPr>
              <a:t>SUMARIO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A83F9C-2E6F-416A-8526-0CBC9A0EF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83" y="1187134"/>
            <a:ext cx="10515600" cy="47168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Actuación probatoria en el juicio oral: nociones, reglas básicas, atributos, propiedades para ser calificada como prueba jurídica 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LA REGLA ES QUE TODA LOS MEDIOS DE PRUEBA ADMITIDOS DEBEN SER ACTUADOS SIN EXCEPCION, SALVO LA IMPOSIBILIDAD FISICA MATERIAL DE LOS ORGANOS DE PRUEBA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Excepcionalidad a la regla de la práctica de la prueba: la oralización de fuente de prueba documental “admitida en la etapa intermedia” NO ACTUADA en el juicio (art. 383.2) Imposibilidad material de la concurrencia de prueba personal (art. 383.1)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EL JUEZ DE CONOCIMIENTO (UNIPERSONAL O COLEGIADO) SOLO DEBE VALORAR LA PRUEBA ACTUADA (art. 393.1). SI VALORA LO NO ACTUADO ES PRUEBA ILEGAL </a:t>
            </a:r>
          </a:p>
          <a:p>
            <a:pPr marL="514350" indent="-514350" algn="just">
              <a:buAutoNum type="arabicPeriod"/>
            </a:pP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endParaRPr lang="es-MX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1B004-0226-487C-9B92-25E0BDDB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 TESTIMONIAL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31AA3-04CA-403C-9D12-41FABACE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s-MX" dirty="0">
              <a:latin typeface="Bahnschrift" panose="020B0502040204020203" pitchFamily="34" charset="0"/>
            </a:endParaRPr>
          </a:p>
          <a:p>
            <a:pPr marL="457200" indent="-457200" algn="just">
              <a:buAutoNum type="arabicPeriod"/>
            </a:pPr>
            <a:r>
              <a:rPr lang="es-MX" dirty="0">
                <a:latin typeface="Bahnschrift" panose="020B0502040204020203" pitchFamily="34" charset="0"/>
              </a:rPr>
              <a:t>Recepción de la prueba testimonial: hay testigos de comprobación del hecho, testigo de acreditación, testigo experto, testigo perito que es diferente al perito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{Factores de configuración: percepción, memoria, rememoración para los testigos que califican como presenciales]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EN TODO EL INTERROGATORIO CRUZADO DEBE utilizarse TODOS los datos insertados en las actas, informes periciales forenses, y LOS QUE CALIFIQUEN COMO prueba pre constituida, </a:t>
            </a:r>
            <a:r>
              <a:rPr lang="es-MX" dirty="0" err="1">
                <a:latin typeface="Bahnschrift" panose="020B0502040204020203" pitchFamily="34" charset="0"/>
              </a:rPr>
              <a:t>etc</a:t>
            </a: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LOS ATRIBUTOS O PROPIEDADES DE LA PRUEBA TESTIMONIAL que DEBE ACREDITARSE SON: LOS DE FIABILIDAD (precisión, exactitud acorde con la correspondencia con los hechos que sucedieron en la realidad, CREDIBILIDAD del testigo y testimonio Y RELEVANCIA PROBATORIA)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5310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198C5-D608-4BE8-B008-C4CBB6BD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 PERICIAL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567F6-59CF-40F1-ABAE-0E2E947A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s-MX" sz="4000" dirty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MX" sz="4000" dirty="0">
                <a:solidFill>
                  <a:schemeClr val="accent1"/>
                </a:solidFill>
                <a:latin typeface="Bahnschrift" panose="020B0502040204020203" pitchFamily="34" charset="0"/>
              </a:rPr>
              <a:t>2.</a:t>
            </a:r>
            <a:r>
              <a:rPr lang="es-MX" dirty="0">
                <a:latin typeface="Bahnschrift" panose="020B0502040204020203" pitchFamily="34" charset="0"/>
              </a:rPr>
              <a:t> Recepción de la prueba pericial o del testimonio </a:t>
            </a:r>
            <a:r>
              <a:rPr lang="es-MX" dirty="0" err="1">
                <a:latin typeface="Bahnschrift" panose="020B0502040204020203" pitchFamily="34" charset="0"/>
              </a:rPr>
              <a:t>cientifico</a:t>
            </a:r>
            <a:r>
              <a:rPr lang="es-MX" dirty="0">
                <a:latin typeface="Bahnschrift" panose="020B0502040204020203" pitchFamily="34" charset="0"/>
              </a:rPr>
              <a:t> [debate pericial, criterios, adhesión a la apreciaciones del juez al informe pericial] 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NO ES RATIFICACION PERICIAL COMO ALGUNOS LOS POSTULAN SINO EXAMEN PERICIAL al profesional perito DURANTE EL INTERROGATORIO CRUZADO [utilización de TODOS los datos insertados en las actas, informes periciales forenses, </a:t>
            </a:r>
            <a:r>
              <a:rPr lang="es-MX" dirty="0" err="1">
                <a:latin typeface="Bahnschrift" panose="020B0502040204020203" pitchFamily="34" charset="0"/>
              </a:rPr>
              <a:t>etc</a:t>
            </a:r>
            <a:r>
              <a:rPr lang="es-MX" dirty="0">
                <a:latin typeface="Bahnschrift" panose="020B0502040204020203" pitchFamily="34" charset="0"/>
              </a:rPr>
              <a:t>]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LOS ATRIBUTOS O PROPIEDADES DE LA PRUEBA pericial que DEBE ACREDITARSE SON: LOS DE FIABILIDAD (CIENTIFICIDAD, RIGUROSIDAD, CRITERIOS DAUBERT, METODOS E INSTRUMENTOS CIENTIFICOS UTILIZADOS EN LA PERICIA, sustento de la apreciación técnico profesionales en la corrientes o concepciones científico profesionales del perito), CREDIBILIDAD del PERITO (COMPETENCIAS GENERICAS Y ESPECIFICAS) Y RELEVANCIA PROBATORIA (APORTE )</a:t>
            </a:r>
          </a:p>
          <a:p>
            <a:pPr marL="0" indent="0" algn="just">
              <a:buNone/>
            </a:pP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319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579F5-E6A3-45DD-B6BD-CAEE01A9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 DOCUMENTAL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C0CE7-6539-4C68-BC2F-E50388C0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4000" dirty="0">
                <a:solidFill>
                  <a:schemeClr val="accent1"/>
                </a:solidFill>
                <a:latin typeface="Bahnschrift" panose="020B0502040204020203" pitchFamily="34" charset="0"/>
              </a:rPr>
              <a:t>3.</a:t>
            </a:r>
            <a:r>
              <a:rPr lang="es-MX" dirty="0">
                <a:latin typeface="Bahnschrift" panose="020B0502040204020203" pitchFamily="34" charset="0"/>
              </a:rPr>
              <a:t> Recepción de la prueba documental: escrita y electrónica </a:t>
            </a:r>
          </a:p>
          <a:p>
            <a:pPr marL="0" indent="0" algn="just">
              <a:buNone/>
            </a:pPr>
            <a:r>
              <a:rPr lang="es-MX" dirty="0">
                <a:latin typeface="Bahnschrift" panose="020B0502040204020203" pitchFamily="34" charset="0"/>
              </a:rPr>
              <a:t>[diversos formatos de presentación]</a:t>
            </a:r>
          </a:p>
          <a:p>
            <a:pPr marL="0" indent="0">
              <a:buNone/>
            </a:pPr>
            <a:r>
              <a:rPr lang="es-MX" dirty="0">
                <a:latin typeface="Bahnschrift" panose="020B0502040204020203" pitchFamily="34" charset="0"/>
              </a:rPr>
              <a:t>LOS ATRIBUTOS O PROPIEDADES DE LA PRUEBA documental escrita que DEBE ACREDITARSE en el juicio oral SON: veracidad, legitimidad, originalidad</a:t>
            </a:r>
          </a:p>
          <a:p>
            <a:pPr marL="0" indent="0">
              <a:buNone/>
            </a:pPr>
            <a:r>
              <a:rPr lang="es-MX" dirty="0">
                <a:latin typeface="Bahnschrift" panose="020B0502040204020203" pitchFamily="34" charset="0"/>
              </a:rPr>
              <a:t>LOS ATRIBUTOS O PROPIEDADES DE LA PRUEBA documental </a:t>
            </a:r>
            <a:r>
              <a:rPr lang="es-MX" dirty="0" err="1">
                <a:latin typeface="Bahnschrift" panose="020B0502040204020203" pitchFamily="34" charset="0"/>
              </a:rPr>
              <a:t>electronica</a:t>
            </a:r>
            <a:r>
              <a:rPr lang="es-MX" dirty="0">
                <a:latin typeface="Bahnschrift" panose="020B0502040204020203" pitchFamily="34" charset="0"/>
              </a:rPr>
              <a:t> que DEBE ACREDITARSE en el juicio oral SON: autenticidad, licitud, integridad. Y seguridad informática en caso de existir incidente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303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923AF-0617-439C-9061-022A60B2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 TECNICA O MATERIAL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1F1EA-94B4-4016-A053-946CB2D7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4000" dirty="0">
                <a:solidFill>
                  <a:schemeClr val="accent1"/>
                </a:solidFill>
                <a:latin typeface="Bahnschrift" panose="020B0502040204020203" pitchFamily="34" charset="0"/>
              </a:rPr>
              <a:t>4.</a:t>
            </a:r>
            <a:r>
              <a:rPr lang="es-MX" dirty="0">
                <a:latin typeface="Bahnschrift" panose="020B0502040204020203" pitchFamily="34" charset="0"/>
              </a:rPr>
              <a:t> Recepción de la prueba técnica o material [descubrimiento, presentación y exhibición durante el interrogatorio cruzado]</a:t>
            </a:r>
          </a:p>
          <a:p>
            <a:pPr marL="0" indent="0">
              <a:buNone/>
            </a:pPr>
            <a:r>
              <a:rPr lang="es-MX" dirty="0" err="1">
                <a:latin typeface="Bahnschrift" panose="020B0502040204020203" pitchFamily="34" charset="0"/>
              </a:rPr>
              <a:t>Preservacion</a:t>
            </a:r>
            <a:r>
              <a:rPr lang="es-MX" dirty="0">
                <a:latin typeface="Bahnschrift" panose="020B0502040204020203" pitchFamily="34" charset="0"/>
              </a:rPr>
              <a:t>, conservación a través de la cadena de custodia</a:t>
            </a:r>
          </a:p>
          <a:p>
            <a:pPr marL="0" indent="0">
              <a:buNone/>
            </a:pPr>
            <a:r>
              <a:rPr lang="es-MX" dirty="0">
                <a:latin typeface="Bahnschrift" panose="020B0502040204020203" pitchFamily="34" charset="0"/>
              </a:rPr>
              <a:t>Procedimiento en el juicio oral</a:t>
            </a:r>
          </a:p>
          <a:p>
            <a:pPr marL="0" indent="0">
              <a:buNone/>
            </a:pPr>
            <a:r>
              <a:rPr lang="es-MX" dirty="0">
                <a:latin typeface="Bahnschrift" panose="020B0502040204020203" pitchFamily="34" charset="0"/>
              </a:rPr>
              <a:t>Principio de mismidad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0633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8FFDC-0F24-4DA9-89CB-01705C9A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RECONOCIMIENTO PROCESAL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22A4A-E607-44B0-AB2D-9EE26AA3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6224" y="2861011"/>
            <a:ext cx="10396883" cy="331118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5"/>
            </a:pP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MX" sz="4700" dirty="0">
                <a:solidFill>
                  <a:schemeClr val="accent1"/>
                </a:solidFill>
                <a:latin typeface="Bahnschrift" panose="020B0502040204020203" pitchFamily="34" charset="0"/>
              </a:rPr>
              <a:t>6.</a:t>
            </a:r>
            <a:r>
              <a:rPr lang="es-MX" dirty="0">
                <a:latin typeface="Bahnschrift" panose="020B0502040204020203" pitchFamily="34" charset="0"/>
              </a:rPr>
              <a:t> Recepción de la prueba de reconocimiento procesal (judicial)[reglas para el reconocimiento de personas, objetos, cosas, </a:t>
            </a:r>
            <a:r>
              <a:rPr lang="es-MX" dirty="0" err="1">
                <a:latin typeface="Bahnschrift" panose="020B0502040204020203" pitchFamily="34" charset="0"/>
              </a:rPr>
              <a:t>etc</a:t>
            </a:r>
            <a:r>
              <a:rPr lang="es-MX" dirty="0">
                <a:latin typeface="Bahnschrift" panose="020B0502040204020203" pitchFamily="34" charset="0"/>
              </a:rPr>
              <a:t>] [reproducción visual o auditiva]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28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64952-D79B-4D77-A816-8FD48017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PRUEBA COMPLEMENTARIA: INSPECCION  Y RECONSTRUCCION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C6D5FB-88D8-40DB-8E2E-D270902D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MX" sz="4000" dirty="0">
                <a:solidFill>
                  <a:schemeClr val="accent1"/>
                </a:solidFill>
                <a:latin typeface="Bahnschrift" panose="020B0502040204020203" pitchFamily="34" charset="0"/>
              </a:rPr>
              <a:t>7.</a:t>
            </a:r>
            <a:r>
              <a:rPr lang="es-MX" dirty="0">
                <a:latin typeface="Bahnschrift" panose="020B0502040204020203" pitchFamily="34" charset="0"/>
              </a:rPr>
              <a:t> Recepción de la prueba inspección, reconstrucción (complementaria 385.1)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1129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1A687-2BB2-4659-9B2D-4603ED00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CAREO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848C9C-09F9-495F-B599-2E28B6594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MX" sz="4000" dirty="0">
                <a:solidFill>
                  <a:schemeClr val="accent1"/>
                </a:solidFill>
                <a:latin typeface="Bahnschrift" panose="020B0502040204020203" pitchFamily="34" charset="0"/>
              </a:rPr>
              <a:t>8. </a:t>
            </a:r>
            <a:r>
              <a:rPr lang="es-MX" dirty="0">
                <a:latin typeface="Bahnschrift" panose="020B0502040204020203" pitchFamily="34" charset="0"/>
              </a:rPr>
              <a:t>Recepción de la prueba del careo [subsidiario]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2401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224</TotalTime>
  <Words>581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Bahnschrift</vt:lpstr>
      <vt:lpstr>Impact</vt:lpstr>
      <vt:lpstr>Evento principal</vt:lpstr>
      <vt:lpstr>   TEORIA DE LA PRUEBA, PRUEBA ILICITA, LIMITES Y EXCEPCIONES</vt:lpstr>
      <vt:lpstr>    SUMARIO</vt:lpstr>
      <vt:lpstr>PRUEBA TESTIMONIAL</vt:lpstr>
      <vt:lpstr>PRUEBA PERICIAL</vt:lpstr>
      <vt:lpstr>PRUEBA DOCUMENTAL</vt:lpstr>
      <vt:lpstr>PRUEBA TECNICA O MATERIAL</vt:lpstr>
      <vt:lpstr>RECONOCIMIENTO PROCESAL</vt:lpstr>
      <vt:lpstr>PRUEBA COMPLEMENTARIA: INSPECCION  Y RECONSTRUCCION</vt:lpstr>
      <vt:lpstr>CAREO</vt:lpstr>
      <vt:lpstr>PRUEBA SOBREVINIENTE</vt:lpstr>
      <vt:lpstr>LA CONFESION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PRUEBA: Práctica o recepción de la prueba durante el juzgamiento</dc:title>
  <dc:creator>William Fernando Quiroz Salazar</dc:creator>
  <cp:lastModifiedBy>user1</cp:lastModifiedBy>
  <cp:revision>28</cp:revision>
  <dcterms:created xsi:type="dcterms:W3CDTF">2020-09-18T21:27:04Z</dcterms:created>
  <dcterms:modified xsi:type="dcterms:W3CDTF">2022-11-14T22:29:20Z</dcterms:modified>
</cp:coreProperties>
</file>