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85"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4" r:id="rId25"/>
    <p:sldId id="278" r:id="rId26"/>
    <p:sldId id="279" r:id="rId27"/>
    <p:sldId id="280" r:id="rId28"/>
    <p:sldId id="281" r:id="rId29"/>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4" d="100"/>
          <a:sy n="74" d="100"/>
        </p:scale>
        <p:origin x="58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PE"/>
          </a:p>
        </p:txBody>
      </p:sp>
      <p:sp>
        <p:nvSpPr>
          <p:cNvPr id="4" name="Marcador de fecha 3"/>
          <p:cNvSpPr>
            <a:spLocks noGrp="1"/>
          </p:cNvSpPr>
          <p:nvPr>
            <p:ph type="dt" sz="half" idx="10"/>
          </p:nvPr>
        </p:nvSpPr>
        <p:spPr/>
        <p:txBody>
          <a:bodyPr/>
          <a:lstStyle/>
          <a:p>
            <a:fld id="{6F5E723D-58C6-4B32-BE4E-A4AECD5EF122}" type="datetimeFigureOut">
              <a:rPr lang="es-PE" smtClean="0"/>
              <a:t>07/04/2021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865F7415-AD8A-440C-9EE8-B87B08811076}" type="slidenum">
              <a:rPr lang="es-PE" smtClean="0"/>
              <a:t>‹Nº›</a:t>
            </a:fld>
            <a:endParaRPr lang="es-PE"/>
          </a:p>
        </p:txBody>
      </p:sp>
    </p:spTree>
    <p:extLst>
      <p:ext uri="{BB962C8B-B14F-4D97-AF65-F5344CB8AC3E}">
        <p14:creationId xmlns:p14="http://schemas.microsoft.com/office/powerpoint/2010/main" val="1379990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6F5E723D-58C6-4B32-BE4E-A4AECD5EF122}" type="datetimeFigureOut">
              <a:rPr lang="es-PE" smtClean="0"/>
              <a:t>07/04/2021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865F7415-AD8A-440C-9EE8-B87B08811076}" type="slidenum">
              <a:rPr lang="es-PE" smtClean="0"/>
              <a:t>‹Nº›</a:t>
            </a:fld>
            <a:endParaRPr lang="es-PE"/>
          </a:p>
        </p:txBody>
      </p:sp>
    </p:spTree>
    <p:extLst>
      <p:ext uri="{BB962C8B-B14F-4D97-AF65-F5344CB8AC3E}">
        <p14:creationId xmlns:p14="http://schemas.microsoft.com/office/powerpoint/2010/main" val="338135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6F5E723D-58C6-4B32-BE4E-A4AECD5EF122}" type="datetimeFigureOut">
              <a:rPr lang="es-PE" smtClean="0"/>
              <a:t>07/04/2021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865F7415-AD8A-440C-9EE8-B87B08811076}" type="slidenum">
              <a:rPr lang="es-PE" smtClean="0"/>
              <a:t>‹Nº›</a:t>
            </a:fld>
            <a:endParaRPr lang="es-PE"/>
          </a:p>
        </p:txBody>
      </p:sp>
    </p:spTree>
    <p:extLst>
      <p:ext uri="{BB962C8B-B14F-4D97-AF65-F5344CB8AC3E}">
        <p14:creationId xmlns:p14="http://schemas.microsoft.com/office/powerpoint/2010/main" val="15123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6F5E723D-58C6-4B32-BE4E-A4AECD5EF122}" type="datetimeFigureOut">
              <a:rPr lang="es-PE" smtClean="0"/>
              <a:t>07/04/2021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865F7415-AD8A-440C-9EE8-B87B08811076}" type="slidenum">
              <a:rPr lang="es-PE" smtClean="0"/>
              <a:t>‹Nº›</a:t>
            </a:fld>
            <a:endParaRPr lang="es-PE"/>
          </a:p>
        </p:txBody>
      </p:sp>
    </p:spTree>
    <p:extLst>
      <p:ext uri="{BB962C8B-B14F-4D97-AF65-F5344CB8AC3E}">
        <p14:creationId xmlns:p14="http://schemas.microsoft.com/office/powerpoint/2010/main" val="50448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6F5E723D-58C6-4B32-BE4E-A4AECD5EF122}" type="datetimeFigureOut">
              <a:rPr lang="es-PE" smtClean="0"/>
              <a:t>07/04/2021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865F7415-AD8A-440C-9EE8-B87B08811076}" type="slidenum">
              <a:rPr lang="es-PE" smtClean="0"/>
              <a:t>‹Nº›</a:t>
            </a:fld>
            <a:endParaRPr lang="es-PE"/>
          </a:p>
        </p:txBody>
      </p:sp>
    </p:spTree>
    <p:extLst>
      <p:ext uri="{BB962C8B-B14F-4D97-AF65-F5344CB8AC3E}">
        <p14:creationId xmlns:p14="http://schemas.microsoft.com/office/powerpoint/2010/main" val="297839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fld id="{6F5E723D-58C6-4B32-BE4E-A4AECD5EF122}" type="datetimeFigureOut">
              <a:rPr lang="es-PE" smtClean="0"/>
              <a:t>07/04/2021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865F7415-AD8A-440C-9EE8-B87B08811076}" type="slidenum">
              <a:rPr lang="es-PE" smtClean="0"/>
              <a:t>‹Nº›</a:t>
            </a:fld>
            <a:endParaRPr lang="es-PE"/>
          </a:p>
        </p:txBody>
      </p:sp>
    </p:spTree>
    <p:extLst>
      <p:ext uri="{BB962C8B-B14F-4D97-AF65-F5344CB8AC3E}">
        <p14:creationId xmlns:p14="http://schemas.microsoft.com/office/powerpoint/2010/main" val="296424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fld id="{6F5E723D-58C6-4B32-BE4E-A4AECD5EF122}" type="datetimeFigureOut">
              <a:rPr lang="es-PE" smtClean="0"/>
              <a:t>07/04/2021</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865F7415-AD8A-440C-9EE8-B87B08811076}" type="slidenum">
              <a:rPr lang="es-PE" smtClean="0"/>
              <a:t>‹Nº›</a:t>
            </a:fld>
            <a:endParaRPr lang="es-PE"/>
          </a:p>
        </p:txBody>
      </p:sp>
    </p:spTree>
    <p:extLst>
      <p:ext uri="{BB962C8B-B14F-4D97-AF65-F5344CB8AC3E}">
        <p14:creationId xmlns:p14="http://schemas.microsoft.com/office/powerpoint/2010/main" val="123716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6F5E723D-58C6-4B32-BE4E-A4AECD5EF122}" type="datetimeFigureOut">
              <a:rPr lang="es-PE" smtClean="0"/>
              <a:t>07/04/2021</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865F7415-AD8A-440C-9EE8-B87B08811076}" type="slidenum">
              <a:rPr lang="es-PE" smtClean="0"/>
              <a:t>‹Nº›</a:t>
            </a:fld>
            <a:endParaRPr lang="es-PE"/>
          </a:p>
        </p:txBody>
      </p:sp>
    </p:spTree>
    <p:extLst>
      <p:ext uri="{BB962C8B-B14F-4D97-AF65-F5344CB8AC3E}">
        <p14:creationId xmlns:p14="http://schemas.microsoft.com/office/powerpoint/2010/main" val="571421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F5E723D-58C6-4B32-BE4E-A4AECD5EF122}" type="datetimeFigureOut">
              <a:rPr lang="es-PE" smtClean="0"/>
              <a:t>07/04/2021</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865F7415-AD8A-440C-9EE8-B87B08811076}" type="slidenum">
              <a:rPr lang="es-PE" smtClean="0"/>
              <a:t>‹Nº›</a:t>
            </a:fld>
            <a:endParaRPr lang="es-PE"/>
          </a:p>
        </p:txBody>
      </p:sp>
    </p:spTree>
    <p:extLst>
      <p:ext uri="{BB962C8B-B14F-4D97-AF65-F5344CB8AC3E}">
        <p14:creationId xmlns:p14="http://schemas.microsoft.com/office/powerpoint/2010/main" val="2209613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F5E723D-58C6-4B32-BE4E-A4AECD5EF122}" type="datetimeFigureOut">
              <a:rPr lang="es-PE" smtClean="0"/>
              <a:t>07/04/2021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865F7415-AD8A-440C-9EE8-B87B08811076}" type="slidenum">
              <a:rPr lang="es-PE" smtClean="0"/>
              <a:t>‹Nº›</a:t>
            </a:fld>
            <a:endParaRPr lang="es-PE"/>
          </a:p>
        </p:txBody>
      </p:sp>
    </p:spTree>
    <p:extLst>
      <p:ext uri="{BB962C8B-B14F-4D97-AF65-F5344CB8AC3E}">
        <p14:creationId xmlns:p14="http://schemas.microsoft.com/office/powerpoint/2010/main" val="3796327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F5E723D-58C6-4B32-BE4E-A4AECD5EF122}" type="datetimeFigureOut">
              <a:rPr lang="es-PE" smtClean="0"/>
              <a:t>07/04/2021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865F7415-AD8A-440C-9EE8-B87B08811076}" type="slidenum">
              <a:rPr lang="es-PE" smtClean="0"/>
              <a:t>‹Nº›</a:t>
            </a:fld>
            <a:endParaRPr lang="es-PE"/>
          </a:p>
        </p:txBody>
      </p:sp>
    </p:spTree>
    <p:extLst>
      <p:ext uri="{BB962C8B-B14F-4D97-AF65-F5344CB8AC3E}">
        <p14:creationId xmlns:p14="http://schemas.microsoft.com/office/powerpoint/2010/main" val="2040135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E723D-58C6-4B32-BE4E-A4AECD5EF122}" type="datetimeFigureOut">
              <a:rPr lang="es-PE" smtClean="0"/>
              <a:t>07/04/2021</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5F7415-AD8A-440C-9EE8-B87B08811076}" type="slidenum">
              <a:rPr lang="es-PE" smtClean="0"/>
              <a:t>‹Nº›</a:t>
            </a:fld>
            <a:endParaRPr lang="es-PE"/>
          </a:p>
        </p:txBody>
      </p:sp>
    </p:spTree>
    <p:extLst>
      <p:ext uri="{BB962C8B-B14F-4D97-AF65-F5344CB8AC3E}">
        <p14:creationId xmlns:p14="http://schemas.microsoft.com/office/powerpoint/2010/main" val="1482907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10.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5.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4.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11.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5.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12.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6.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7.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8.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10.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9.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7.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11.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8.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12.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6.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5.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13.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4.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5.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6.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7.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8.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9.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a:blip r:embed="rId3">
            <a:extLst>
              <a:ext uri="{BEBA8EAE-BF5A-486C-A8C5-ECC9F3942E4B}">
                <a14:imgProps xmlns:a14="http://schemas.microsoft.com/office/drawing/2010/main">
                  <a14:imgLayer r:embed="rId4">
                    <a14:imgEffect>
                      <a14:backgroundRemoval t="7120" b="89904" l="10000" r="90000">
                        <a14:foregroundMark x1="70326" y1="76302" x2="70326" y2="76302"/>
                        <a14:foregroundMark x1="67283" y1="78002" x2="75000" y2="74283"/>
                        <a14:foregroundMark x1="67935" y1="71945" x2="78696" y2="73220"/>
                        <a14:foregroundMark x1="67065" y1="23167" x2="78913" y2="32412"/>
                        <a14:foregroundMark x1="75652" y1="23592" x2="83043" y2="31137"/>
                        <a14:foregroundMark x1="81739" y1="23379" x2="88587" y2="32625"/>
                      </a14:backgroundRemoval>
                    </a14:imgEffect>
                  </a14:imgLayer>
                </a14:imgProps>
              </a:ext>
              <a:ext uri="{28A0092B-C50C-407E-A947-70E740481C1C}">
                <a14:useLocalDpi xmlns:a14="http://schemas.microsoft.com/office/drawing/2010/main" val="0"/>
              </a:ext>
            </a:extLst>
          </a:blip>
          <a:stretch>
            <a:fillRect/>
          </a:stretch>
        </p:blipFill>
        <p:spPr>
          <a:xfrm>
            <a:off x="1893521" y="914400"/>
            <a:ext cx="4587510" cy="4803820"/>
          </a:xfrm>
          <a:prstGeom prst="rect">
            <a:avLst/>
          </a:prstGeom>
        </p:spPr>
      </p:pic>
      <p:pic>
        <p:nvPicPr>
          <p:cNvPr id="6" name="Imagen 5"/>
          <p:cNvPicPr>
            <a:picLocks noChangeAspect="1"/>
          </p:cNvPicPr>
          <p:nvPr/>
        </p:nvPicPr>
        <p:blipFill>
          <a:blip r:embed="rId5">
            <a:extLst>
              <a:ext uri="{BEBA8EAE-BF5A-486C-A8C5-ECC9F3942E4B}">
                <a14:imgProps xmlns:a14="http://schemas.microsoft.com/office/drawing/2010/main">
                  <a14:imgLayer r:embed="rId6">
                    <a14:imgEffect>
                      <a14:backgroundRemoval t="0" b="98953" l="976" r="98537"/>
                    </a14:imgEffect>
                  </a14:imgLayer>
                </a14:imgProps>
              </a:ext>
              <a:ext uri="{28A0092B-C50C-407E-A947-70E740481C1C}">
                <a14:useLocalDpi xmlns:a14="http://schemas.microsoft.com/office/drawing/2010/main" val="0"/>
              </a:ext>
            </a:extLst>
          </a:blip>
          <a:stretch>
            <a:fillRect/>
          </a:stretch>
        </p:blipFill>
        <p:spPr>
          <a:xfrm>
            <a:off x="3238219" y="2102477"/>
            <a:ext cx="2347633" cy="2343954"/>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ángulo 6">
            <a:extLst>
              <a:ext uri="{FF2B5EF4-FFF2-40B4-BE49-F238E27FC236}">
                <a16:creationId xmlns:a16="http://schemas.microsoft.com/office/drawing/2014/main" id="{0901B287-2956-4D1D-AA2F-757C2D443C46}"/>
              </a:ext>
            </a:extLst>
          </p:cNvPr>
          <p:cNvSpPr/>
          <p:nvPr/>
        </p:nvSpPr>
        <p:spPr>
          <a:xfrm>
            <a:off x="5828827" y="4090848"/>
            <a:ext cx="5710641" cy="2585323"/>
          </a:xfrm>
          <a:prstGeom prst="rect">
            <a:avLst/>
          </a:prstGeom>
        </p:spPr>
        <p:txBody>
          <a:bodyPr wrap="square">
            <a:spAutoFit/>
          </a:bodyPr>
          <a:lstStyle/>
          <a:p>
            <a:pPr algn="just"/>
            <a:r>
              <a:rPr lang="es-ES" dirty="0">
                <a:solidFill>
                  <a:srgbClr val="1E1E1E"/>
                </a:solidFill>
                <a:latin typeface="Bookman Old Style" panose="02050604050505020204" pitchFamily="18" charset="0"/>
              </a:rPr>
              <a:t>Abogado por la Universidad San Martín de Porres (USMP), con Maestría en Ciencias Penales en la Universidad Nacional Mayor de San Marcos (</a:t>
            </a:r>
            <a:r>
              <a:rPr lang="es-ES" dirty="0">
                <a:solidFill>
                  <a:srgbClr val="1E1E1E"/>
                </a:solidFill>
                <a:latin typeface="Bookman Old Style" panose="02050604050505020204" pitchFamily="18" charset="0"/>
              </a:rPr>
              <a:t>UNMSM</a:t>
            </a:r>
            <a:r>
              <a:rPr lang="es-ES" dirty="0">
                <a:solidFill>
                  <a:srgbClr val="1E1E1E"/>
                </a:solidFill>
                <a:latin typeface="Bookman Old Style" panose="02050604050505020204" pitchFamily="18" charset="0"/>
              </a:rPr>
              <a:t>). Realizó estudios de postgrado en la Universidad Castilla La Mancha (UCLM), España. Es profesor de Derecho Procesal Penal en la UNMSM, profesor de la Academia de la Magistratura, Fiscal Superior Penal.</a:t>
            </a:r>
            <a:endParaRPr lang="es-PE" dirty="0">
              <a:solidFill>
                <a:srgbClr val="1E1E1E"/>
              </a:solidFill>
              <a:latin typeface="Bookman Old Style" panose="02050604050505020204" pitchFamily="18" charset="0"/>
            </a:endParaRPr>
          </a:p>
          <a:p>
            <a:pPr algn="just"/>
            <a:r>
              <a:rPr lang="es-ES" dirty="0">
                <a:solidFill>
                  <a:srgbClr val="1E1E1E"/>
                </a:solidFill>
                <a:latin typeface="Bookman Old Style" panose="02050604050505020204" pitchFamily="18" charset="0"/>
              </a:rPr>
              <a:t>  </a:t>
            </a:r>
            <a:endParaRPr lang="es-MX" dirty="0">
              <a:solidFill>
                <a:srgbClr val="1E1E1E"/>
              </a:solidFill>
              <a:latin typeface="Bookman Old Style" panose="02050604050505020204" pitchFamily="18" charset="0"/>
            </a:endParaRPr>
          </a:p>
        </p:txBody>
      </p:sp>
      <p:sp>
        <p:nvSpPr>
          <p:cNvPr id="8" name="Rectángulo 7">
            <a:extLst>
              <a:ext uri="{FF2B5EF4-FFF2-40B4-BE49-F238E27FC236}">
                <a16:creationId xmlns:a16="http://schemas.microsoft.com/office/drawing/2014/main" id="{D933903B-8E0F-4297-BDCD-778DB06BD7C4}"/>
              </a:ext>
            </a:extLst>
          </p:cNvPr>
          <p:cNvSpPr/>
          <p:nvPr/>
        </p:nvSpPr>
        <p:spPr>
          <a:xfrm>
            <a:off x="5680719" y="3319530"/>
            <a:ext cx="6006858" cy="4827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 𝐃𝐑. 𝐀𝐋𝐎𝐍𝐒𝐎 </a:t>
            </a:r>
            <a:r>
              <a:rPr lang="es-ES" sz="2400" b="1" dirty="0" smtClean="0">
                <a:solidFill>
                  <a:srgbClr val="002060"/>
                </a:solidFill>
                <a:effectLst>
                  <a:outerShdw blurRad="38100" dist="38100" dir="2700000" algn="tl">
                    <a:srgbClr val="000000">
                      <a:alpha val="43137"/>
                    </a:srgbClr>
                  </a:outerShdw>
                </a:effectLst>
                <a:latin typeface="Palatino Linotype" panose="02040502050505030304" pitchFamily="18" charset="0"/>
              </a:rPr>
              <a:t>𝐏𝐄</a:t>
            </a:r>
            <a:r>
              <a:rPr lang="es-ES" sz="2000" b="1" dirty="0" smtClean="0">
                <a:solidFill>
                  <a:srgbClr val="002060"/>
                </a:solidFill>
                <a:effectLst>
                  <a:outerShdw blurRad="38100" dist="38100" dir="2700000" algn="tl">
                    <a:srgbClr val="000000">
                      <a:alpha val="43137"/>
                    </a:srgbClr>
                  </a:outerShdw>
                </a:effectLst>
                <a:latin typeface="Palatino Linotype" panose="02040502050505030304" pitchFamily="18" charset="0"/>
              </a:rPr>
              <a:t>Ñ</a:t>
            </a:r>
            <a:r>
              <a:rPr lang="es-ES" sz="2400" b="1" dirty="0" smtClean="0">
                <a:solidFill>
                  <a:srgbClr val="002060"/>
                </a:solidFill>
                <a:effectLst>
                  <a:outerShdw blurRad="38100" dist="38100" dir="2700000" algn="tl">
                    <a:srgbClr val="000000">
                      <a:alpha val="43137"/>
                    </a:srgbClr>
                  </a:outerShdw>
                </a:effectLst>
                <a:latin typeface="Palatino Linotype" panose="02040502050505030304" pitchFamily="18" charset="0"/>
              </a:rPr>
              <a:t>𝐀 </a:t>
            </a: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𝐂𝐀𝐁𝐑𝐄𝐑𝐀 𝐅𝐑𝐄𝐘𝐑𝐄</a:t>
            </a:r>
            <a:endParaRPr lang="es-PE"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n-US"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
        <p:nvSpPr>
          <p:cNvPr id="9" name="CuadroTexto 8">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7"/>
              </a:rPr>
              <a:t>alonsantiagoj@yahoo.com</a:t>
            </a:r>
            <a:endParaRPr lang="es-PE" dirty="0"/>
          </a:p>
        </p:txBody>
      </p:sp>
      <p:sp>
        <p:nvSpPr>
          <p:cNvPr id="10" name="CuadroTexto 9">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1" name="Imagen 10" descr="C:\Users\usuario\Pictures\icono-del-vector-correo-email-ejemplo-sobre-símbolo-de-dirección-para-la-web-los-contactos-o-carta-comercial-comunicación-135062044.jpg"/>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Tree>
    <p:extLst>
      <p:ext uri="{BB962C8B-B14F-4D97-AF65-F5344CB8AC3E}">
        <p14:creationId xmlns:p14="http://schemas.microsoft.com/office/powerpoint/2010/main" val="2674003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2" name="Rectángulo 1"/>
          <p:cNvSpPr/>
          <p:nvPr/>
        </p:nvSpPr>
        <p:spPr>
          <a:xfrm>
            <a:off x="5198771" y="1634063"/>
            <a:ext cx="6096000" cy="2862322"/>
          </a:xfrm>
          <a:prstGeom prst="rect">
            <a:avLst/>
          </a:prstGeom>
        </p:spPr>
        <p:txBody>
          <a:bodyPr>
            <a:spAutoFit/>
          </a:bodyPr>
          <a:lstStyle/>
          <a:p>
            <a:pPr algn="just"/>
            <a:r>
              <a:rPr lang="es-PE" dirty="0">
                <a:latin typeface="Bookman Old Style" panose="02050604050505020204" pitchFamily="18" charset="0"/>
                <a:ea typeface="Calibri" panose="020F0502020204030204" pitchFamily="34" charset="0"/>
                <a:cs typeface="Open Sans"/>
              </a:rPr>
              <a:t>En otras palabras, la prohibición de regreso es una teoría excluyente de la intervención delictiva de quien obra conforme con un rol estereotipado dentro de un contexto de intervención plural de personas en un hecho susceptible de imputación. </a:t>
            </a:r>
            <a:endParaRPr lang="es-PE" dirty="0" smtClean="0">
              <a:latin typeface="Bookman Old Style" panose="02050604050505020204" pitchFamily="18" charset="0"/>
              <a:ea typeface="Calibri" panose="020F0502020204030204" pitchFamily="34" charset="0"/>
              <a:cs typeface="Open Sans"/>
            </a:endParaRPr>
          </a:p>
          <a:p>
            <a:pPr algn="just"/>
            <a:endParaRPr lang="es-PE" dirty="0">
              <a:latin typeface="Bookman Old Style" panose="02050604050505020204" pitchFamily="18" charset="0"/>
              <a:ea typeface="Calibri" panose="020F0502020204030204" pitchFamily="34" charset="0"/>
              <a:cs typeface="Open Sans"/>
            </a:endParaRPr>
          </a:p>
          <a:p>
            <a:pPr algn="just"/>
            <a:r>
              <a:rPr lang="es-PE" dirty="0" smtClean="0">
                <a:latin typeface="Bookman Old Style" panose="02050604050505020204" pitchFamily="18" charset="0"/>
                <a:ea typeface="Calibri" panose="020F0502020204030204" pitchFamily="34" charset="0"/>
                <a:cs typeface="Open Sans"/>
              </a:rPr>
              <a:t>Con </a:t>
            </a:r>
            <a:r>
              <a:rPr lang="es-PE" dirty="0">
                <a:latin typeface="Bookman Old Style" panose="02050604050505020204" pitchFamily="18" charset="0"/>
                <a:ea typeface="Calibri" panose="020F0502020204030204" pitchFamily="34" charset="0"/>
                <a:cs typeface="Open Sans"/>
              </a:rPr>
              <a:t>esto se desprende que la prohibición de regreso se basa en un elemento fundamental: la neutralidad de una conducta realizada en el seno del ejercicio de un rol social.</a:t>
            </a:r>
            <a:endParaRPr lang="es-PE" dirty="0"/>
          </a:p>
        </p:txBody>
      </p:sp>
      <p:pic>
        <p:nvPicPr>
          <p:cNvPr id="8" name="Imagen 7" descr="C:\Users\usuario\Pictures\imagenes PPT\aa0e7207a9cca0cb4dcead11e04b2f2d.jpg"/>
          <p:cNvPicPr/>
          <p:nvPr/>
        </p:nvPicPr>
        <p:blipFill>
          <a:blip r:embed="rId6">
            <a:extLst>
              <a:ext uri="{BEBA8EAE-BF5A-486C-A8C5-ECC9F3942E4B}">
                <a14:imgProps xmlns:a14="http://schemas.microsoft.com/office/drawing/2010/main">
                  <a14:imgLayer r:embed="rId7">
                    <a14:imgEffect>
                      <a14:backgroundRemoval t="0" b="100000" l="0" r="100000">
                        <a14:foregroundMark x1="26750" y1="13250" x2="65000" y2="17000"/>
                        <a14:foregroundMark x1="59000" y1="14500" x2="69500" y2="17000"/>
                      </a14:backgroundRemoval>
                    </a14:imgEffect>
                  </a14:imgLayer>
                </a14:imgProps>
              </a:ext>
              <a:ext uri="{28A0092B-C50C-407E-A947-70E740481C1C}">
                <a14:useLocalDpi xmlns:a14="http://schemas.microsoft.com/office/drawing/2010/main" val="0"/>
              </a:ext>
            </a:extLst>
          </a:blip>
          <a:srcRect/>
          <a:stretch>
            <a:fillRect/>
          </a:stretch>
        </p:blipFill>
        <p:spPr bwMode="auto">
          <a:xfrm>
            <a:off x="1211083" y="1574459"/>
            <a:ext cx="3232127" cy="3206974"/>
          </a:xfrm>
          <a:prstGeom prst="rect">
            <a:avLst/>
          </a:prstGeom>
          <a:noFill/>
          <a:ln>
            <a:noFill/>
          </a:ln>
        </p:spPr>
      </p:pic>
    </p:spTree>
    <p:extLst>
      <p:ext uri="{BB962C8B-B14F-4D97-AF65-F5344CB8AC3E}">
        <p14:creationId xmlns:p14="http://schemas.microsoft.com/office/powerpoint/2010/main" val="2746863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2" name="Rectángulo 1"/>
          <p:cNvSpPr/>
          <p:nvPr/>
        </p:nvSpPr>
        <p:spPr>
          <a:xfrm>
            <a:off x="635358" y="2415842"/>
            <a:ext cx="6096000" cy="1200329"/>
          </a:xfrm>
          <a:prstGeom prst="rect">
            <a:avLst/>
          </a:prstGeom>
        </p:spPr>
        <p:txBody>
          <a:bodyPr>
            <a:spAutoFit/>
          </a:bodyPr>
          <a:lstStyle/>
          <a:p>
            <a:pPr algn="just"/>
            <a:r>
              <a:rPr lang="es-PE" dirty="0">
                <a:latin typeface="Bookman Old Style" panose="02050604050505020204" pitchFamily="18" charset="0"/>
                <a:ea typeface="Calibri" panose="020F0502020204030204" pitchFamily="34" charset="0"/>
                <a:cs typeface="Open Sans"/>
              </a:rPr>
              <a:t>Así lo ha señalado la Sala Penal Transitoria de la Corte Suprema al resolver el </a:t>
            </a:r>
            <a:r>
              <a:rPr lang="es-PE" b="1" dirty="0">
                <a:latin typeface="Bookman Old Style" panose="02050604050505020204" pitchFamily="18" charset="0"/>
                <a:ea typeface="Calibri" panose="020F0502020204030204" pitchFamily="34" charset="0"/>
                <a:cs typeface="Open Sans"/>
              </a:rPr>
              <a:t>Recurso de Nulidad N° 1645-2018-Santa</a:t>
            </a:r>
            <a:r>
              <a:rPr lang="es-PE" dirty="0">
                <a:latin typeface="Bookman Old Style" panose="02050604050505020204" pitchFamily="18" charset="0"/>
                <a:ea typeface="Calibri" panose="020F0502020204030204" pitchFamily="34" charset="0"/>
                <a:cs typeface="Open Sans"/>
              </a:rPr>
              <a:t>, en su sentencia </a:t>
            </a:r>
            <a:r>
              <a:rPr lang="es-PE" b="1" dirty="0">
                <a:latin typeface="Bookman Old Style" panose="02050604050505020204" pitchFamily="18" charset="0"/>
                <a:ea typeface="Calibri" panose="020F0502020204030204" pitchFamily="34" charset="0"/>
                <a:cs typeface="Open Sans"/>
              </a:rPr>
              <a:t>expedida el 9 de enero de 2019. </a:t>
            </a:r>
            <a:endParaRPr lang="es-PE" b="1" dirty="0"/>
          </a:p>
        </p:txBody>
      </p:sp>
      <p:pic>
        <p:nvPicPr>
          <p:cNvPr id="8" name="Imagen 7" descr="C:\Users\usuario\Pictures\imagenes PPT\3d5cc1ff793a02a5c65543bc82f20d22.jpg"/>
          <p:cNvPicPr/>
          <p:nvPr/>
        </p:nvPicPr>
        <p:blipFill>
          <a:blip r:embed="rId6">
            <a:extLst>
              <a:ext uri="{BEBA8EAE-BF5A-486C-A8C5-ECC9F3942E4B}">
                <a14:imgProps xmlns:a14="http://schemas.microsoft.com/office/drawing/2010/main">
                  <a14:imgLayer r:embed="rId7">
                    <a14:imgEffect>
                      <a14:backgroundRemoval t="0" b="100000" l="0" r="100000">
                        <a14:foregroundMark x1="19500" y1="10684" x2="31500" y2="29060"/>
                        <a14:foregroundMark x1="17500" y1="5983" x2="23000" y2="20513"/>
                        <a14:foregroundMark x1="31500" y1="7265" x2="35000" y2="16667"/>
                        <a14:foregroundMark x1="45500" y1="93590" x2="45500" y2="93590"/>
                        <a14:foregroundMark x1="71000" y1="93590" x2="71000" y2="93590"/>
                        <a14:backgroundMark x1="56500" y1="91880" x2="57500" y2="98718"/>
                      </a14:backgroundRemoval>
                    </a14:imgEffect>
                  </a14:imgLayer>
                </a14:imgProps>
              </a:ext>
              <a:ext uri="{28A0092B-C50C-407E-A947-70E740481C1C}">
                <a14:useLocalDpi xmlns:a14="http://schemas.microsoft.com/office/drawing/2010/main" val="0"/>
              </a:ext>
            </a:extLst>
          </a:blip>
          <a:srcRect/>
          <a:stretch>
            <a:fillRect/>
          </a:stretch>
        </p:blipFill>
        <p:spPr bwMode="auto">
          <a:xfrm>
            <a:off x="7653463" y="1611544"/>
            <a:ext cx="2621656" cy="3050608"/>
          </a:xfrm>
          <a:prstGeom prst="rect">
            <a:avLst/>
          </a:prstGeom>
          <a:noFill/>
          <a:ln>
            <a:noFill/>
          </a:ln>
        </p:spPr>
      </p:pic>
    </p:spTree>
    <p:extLst>
      <p:ext uri="{BB962C8B-B14F-4D97-AF65-F5344CB8AC3E}">
        <p14:creationId xmlns:p14="http://schemas.microsoft.com/office/powerpoint/2010/main" val="3239618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2" name="Rectángulo 1"/>
          <p:cNvSpPr/>
          <p:nvPr/>
        </p:nvSpPr>
        <p:spPr>
          <a:xfrm>
            <a:off x="5044226" y="2299174"/>
            <a:ext cx="6096000" cy="1754326"/>
          </a:xfrm>
          <a:prstGeom prst="rect">
            <a:avLst/>
          </a:prstGeom>
        </p:spPr>
        <p:txBody>
          <a:bodyPr>
            <a:spAutoFit/>
          </a:bodyPr>
          <a:lstStyle/>
          <a:p>
            <a:pPr algn="just"/>
            <a:r>
              <a:rPr lang="es-PE" dirty="0">
                <a:latin typeface="Bookman Old Style" panose="02050604050505020204" pitchFamily="18" charset="0"/>
                <a:ea typeface="Calibri" panose="020F0502020204030204" pitchFamily="34" charset="0"/>
                <a:cs typeface="Open Sans"/>
              </a:rPr>
              <a:t>En dicha resolución, la Corte Suprema declaró la nulidad del extremo de la sentencia que condenó a ocho años de prisión al recurrente como cómplice primario del delito contra el patrimonio en la modalidad de robo agravado, y, reformándola, lo absolvió de la acusación fiscal en su contra.</a:t>
            </a:r>
            <a:endParaRPr lang="es-PE" dirty="0"/>
          </a:p>
        </p:txBody>
      </p:sp>
      <p:pic>
        <p:nvPicPr>
          <p:cNvPr id="7" name="Imagen 6" descr="C:\Users\usuario\Pictures\imagenes PPT\36958dc26221f10c924affbc2910462e.jpg"/>
          <p:cNvPicPr/>
          <p:nvPr/>
        </p:nvPicPr>
        <p:blipFill>
          <a:blip r:embed="rId6">
            <a:extLst>
              <a:ext uri="{BEBA8EAE-BF5A-486C-A8C5-ECC9F3942E4B}">
                <a14:imgProps xmlns:a14="http://schemas.microsoft.com/office/drawing/2010/main">
                  <a14:imgLayer r:embed="rId7">
                    <a14:imgEffect>
                      <a14:backgroundRemoval t="222" b="98889" l="0" r="100000">
                        <a14:foregroundMark x1="67857" y1="26222" x2="84821" y2="66444"/>
                        <a14:foregroundMark x1="64509" y1="23778" x2="89286" y2="22222"/>
                        <a14:foregroundMark x1="61607" y1="50444" x2="61384" y2="65778"/>
                        <a14:foregroundMark x1="34598" y1="69778" x2="39286" y2="83111"/>
                      </a14:backgroundRemoval>
                    </a14:imgEffect>
                  </a14:imgLayer>
                </a14:imgProps>
              </a:ext>
              <a:ext uri="{28A0092B-C50C-407E-A947-70E740481C1C}">
                <a14:useLocalDpi xmlns:a14="http://schemas.microsoft.com/office/drawing/2010/main" val="0"/>
              </a:ext>
            </a:extLst>
          </a:blip>
          <a:srcRect/>
          <a:stretch>
            <a:fillRect/>
          </a:stretch>
        </p:blipFill>
        <p:spPr bwMode="auto">
          <a:xfrm>
            <a:off x="1080120" y="1501334"/>
            <a:ext cx="3503054" cy="3855331"/>
          </a:xfrm>
          <a:prstGeom prst="rect">
            <a:avLst/>
          </a:prstGeom>
          <a:noFill/>
          <a:ln>
            <a:noFill/>
          </a:ln>
        </p:spPr>
      </p:pic>
    </p:spTree>
    <p:extLst>
      <p:ext uri="{BB962C8B-B14F-4D97-AF65-F5344CB8AC3E}">
        <p14:creationId xmlns:p14="http://schemas.microsoft.com/office/powerpoint/2010/main" val="1858000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2" name="Rectángulo 1"/>
          <p:cNvSpPr/>
          <p:nvPr/>
        </p:nvSpPr>
        <p:spPr>
          <a:xfrm>
            <a:off x="1193442" y="1907687"/>
            <a:ext cx="6096000" cy="3416320"/>
          </a:xfrm>
          <a:prstGeom prst="rect">
            <a:avLst/>
          </a:prstGeom>
        </p:spPr>
        <p:txBody>
          <a:bodyPr>
            <a:spAutoFit/>
          </a:bodyPr>
          <a:lstStyle/>
          <a:p>
            <a:pPr algn="just"/>
            <a:r>
              <a:rPr lang="es-PE" dirty="0">
                <a:latin typeface="Bookman Old Style" panose="02050604050505020204" pitchFamily="18" charset="0"/>
                <a:ea typeface="Calibri" panose="020F0502020204030204" pitchFamily="34" charset="0"/>
                <a:cs typeface="Open Sans"/>
              </a:rPr>
              <a:t>Repasemos los hechos: cuarenta personas abordaron de forma violenta la embarcación pesquera María Eugenia, que se encontraba fondeada cerca al muelle </a:t>
            </a:r>
            <a:r>
              <a:rPr lang="es-PE" dirty="0" err="1">
                <a:latin typeface="Bookman Old Style" panose="02050604050505020204" pitchFamily="18" charset="0"/>
                <a:ea typeface="Calibri" panose="020F0502020204030204" pitchFamily="34" charset="0"/>
                <a:cs typeface="Open Sans"/>
              </a:rPr>
              <a:t>Gildemeister</a:t>
            </a:r>
            <a:r>
              <a:rPr lang="es-PE" dirty="0">
                <a:latin typeface="Bookman Old Style" panose="02050604050505020204" pitchFamily="18" charset="0"/>
                <a:ea typeface="Calibri" panose="020F0502020204030204" pitchFamily="34" charset="0"/>
                <a:cs typeface="Open Sans"/>
              </a:rPr>
              <a:t>, en Chimbote</a:t>
            </a:r>
            <a:r>
              <a:rPr lang="es-PE" dirty="0" smtClean="0">
                <a:latin typeface="Bookman Old Style" panose="02050604050505020204" pitchFamily="18" charset="0"/>
                <a:ea typeface="Calibri" panose="020F0502020204030204" pitchFamily="34" charset="0"/>
                <a:cs typeface="Open Sans"/>
              </a:rPr>
              <a:t>.</a:t>
            </a:r>
          </a:p>
          <a:p>
            <a:pPr algn="just"/>
            <a:endParaRPr lang="es-PE" dirty="0">
              <a:latin typeface="Bookman Old Style" panose="02050604050505020204" pitchFamily="18" charset="0"/>
              <a:ea typeface="Calibri" panose="020F0502020204030204" pitchFamily="34" charset="0"/>
              <a:cs typeface="Open Sans"/>
            </a:endParaRPr>
          </a:p>
          <a:p>
            <a:pPr algn="just"/>
            <a:endParaRPr lang="es-PE" dirty="0" smtClean="0">
              <a:latin typeface="Bookman Old Style" panose="02050604050505020204" pitchFamily="18" charset="0"/>
              <a:ea typeface="Calibri" panose="020F0502020204030204" pitchFamily="34" charset="0"/>
              <a:cs typeface="Open Sans"/>
            </a:endParaRPr>
          </a:p>
          <a:p>
            <a:pPr algn="just"/>
            <a:r>
              <a:rPr lang="es-PE" dirty="0" smtClean="0">
                <a:latin typeface="Bookman Old Style" panose="02050604050505020204" pitchFamily="18" charset="0"/>
                <a:ea typeface="Calibri" panose="020F0502020204030204" pitchFamily="34" charset="0"/>
                <a:cs typeface="Open Sans"/>
              </a:rPr>
              <a:t> </a:t>
            </a:r>
            <a:r>
              <a:rPr lang="es-PE" dirty="0">
                <a:latin typeface="Bookman Old Style" panose="02050604050505020204" pitchFamily="18" charset="0"/>
                <a:ea typeface="Calibri" panose="020F0502020204030204" pitchFamily="34" charset="0"/>
                <a:cs typeface="Open Sans"/>
              </a:rPr>
              <a:t>Ante ello, la capitanía de Guardacostas Marítima de Chimbote coordinó con la Unidad de Guardacostas BAP Río </a:t>
            </a:r>
            <a:r>
              <a:rPr lang="es-PE" dirty="0" err="1">
                <a:latin typeface="Bookman Old Style" panose="02050604050505020204" pitchFamily="18" charset="0"/>
                <a:ea typeface="Calibri" panose="020F0502020204030204" pitchFamily="34" charset="0"/>
                <a:cs typeface="Open Sans"/>
              </a:rPr>
              <a:t>Zaña</a:t>
            </a:r>
            <a:r>
              <a:rPr lang="es-PE" dirty="0">
                <a:latin typeface="Bookman Old Style" panose="02050604050505020204" pitchFamily="18" charset="0"/>
                <a:ea typeface="Calibri" panose="020F0502020204030204" pitchFamily="34" charset="0"/>
                <a:cs typeface="Open Sans"/>
              </a:rPr>
              <a:t>, quienes intervinieron en el mar, con disparos al aire, a la embarcación pesquera con todos sus tripulantes, entre los cuales se encontraban el recurrente.</a:t>
            </a:r>
            <a:endParaRPr lang="es-PE" dirty="0"/>
          </a:p>
        </p:txBody>
      </p:sp>
      <p:pic>
        <p:nvPicPr>
          <p:cNvPr id="7" name="Imagen 6" descr="C:\Users\usuario\Pictures\imagenes PPT\c34808fc58a77e366ac8986749bbc054.jpg"/>
          <p:cNvPicPr/>
          <p:nvPr/>
        </p:nvPicPr>
        <p:blipFill>
          <a:blip r:embed="rId6">
            <a:extLst>
              <a:ext uri="{BEBA8EAE-BF5A-486C-A8C5-ECC9F3942E4B}">
                <a14:imgProps xmlns:a14="http://schemas.microsoft.com/office/drawing/2010/main">
                  <a14:imgLayer r:embed="rId7">
                    <a14:imgEffect>
                      <a14:backgroundRemoval t="889" b="100000" l="9778" r="89778"/>
                    </a14:imgEffect>
                  </a14:imgLayer>
                </a14:imgProps>
              </a:ext>
              <a:ext uri="{28A0092B-C50C-407E-A947-70E740481C1C}">
                <a14:useLocalDpi xmlns:a14="http://schemas.microsoft.com/office/drawing/2010/main" val="0"/>
              </a:ext>
            </a:extLst>
          </a:blip>
          <a:srcRect/>
          <a:stretch>
            <a:fillRect/>
          </a:stretch>
        </p:blipFill>
        <p:spPr bwMode="auto">
          <a:xfrm>
            <a:off x="7443989" y="1567600"/>
            <a:ext cx="3580326" cy="4008952"/>
          </a:xfrm>
          <a:prstGeom prst="rect">
            <a:avLst/>
          </a:prstGeom>
          <a:noFill/>
          <a:ln>
            <a:noFill/>
          </a:ln>
        </p:spPr>
      </p:pic>
    </p:spTree>
    <p:extLst>
      <p:ext uri="{BB962C8B-B14F-4D97-AF65-F5344CB8AC3E}">
        <p14:creationId xmlns:p14="http://schemas.microsoft.com/office/powerpoint/2010/main" val="3189412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2" name="Rectángulo 1"/>
          <p:cNvSpPr/>
          <p:nvPr/>
        </p:nvSpPr>
        <p:spPr>
          <a:xfrm>
            <a:off x="4748012" y="2022175"/>
            <a:ext cx="6096000" cy="2308324"/>
          </a:xfrm>
          <a:prstGeom prst="rect">
            <a:avLst/>
          </a:prstGeom>
        </p:spPr>
        <p:txBody>
          <a:bodyPr>
            <a:spAutoFit/>
          </a:bodyPr>
          <a:lstStyle/>
          <a:p>
            <a:pPr algn="just"/>
            <a:r>
              <a:rPr lang="es-PE" dirty="0">
                <a:latin typeface="Bookman Old Style" panose="02050604050505020204" pitchFamily="18" charset="0"/>
                <a:ea typeface="Calibri" panose="020F0502020204030204" pitchFamily="34" charset="0"/>
                <a:cs typeface="Open Sans"/>
              </a:rPr>
              <a:t>Este, en su condición de patrón de la embarcación pesquera, fue quien condujo la nave que había sido sustraída. Por ello, la fiscalía le imputó complicidad primaria en la medida que de no ser por su aporte especializado en su condición de “conductor de naves-patrón”, hubiese sido imposible que esa embarcación emprenda la marcha con los cuarenta y siete tripulantes que fueron intervenidos a bordo.</a:t>
            </a:r>
            <a:endParaRPr lang="es-PE" dirty="0"/>
          </a:p>
        </p:txBody>
      </p:sp>
      <p:pic>
        <p:nvPicPr>
          <p:cNvPr id="7" name="Imagen 6" descr="C:\Users\usuario\Pictures\imagenes PPT\3d5cc1ff793a02a5c65543bc82f20d22.jpg"/>
          <p:cNvPicPr/>
          <p:nvPr/>
        </p:nvPicPr>
        <p:blipFill>
          <a:blip r:embed="rId6">
            <a:extLst>
              <a:ext uri="{BEBA8EAE-BF5A-486C-A8C5-ECC9F3942E4B}">
                <a14:imgProps xmlns:a14="http://schemas.microsoft.com/office/drawing/2010/main">
                  <a14:imgLayer r:embed="rId7">
                    <a14:imgEffect>
                      <a14:backgroundRemoval t="0" b="100000" l="0" r="100000">
                        <a14:foregroundMark x1="19500" y1="10684" x2="31500" y2="29060"/>
                        <a14:foregroundMark x1="17500" y1="5983" x2="23000" y2="20513"/>
                        <a14:foregroundMark x1="31500" y1="7265" x2="35000" y2="16667"/>
                        <a14:foregroundMark x1="45500" y1="93590" x2="45500" y2="93590"/>
                        <a14:foregroundMark x1="71000" y1="93590" x2="71000" y2="93590"/>
                        <a14:backgroundMark x1="56500" y1="91880" x2="57500" y2="98718"/>
                      </a14:backgroundRemoval>
                    </a14:imgEffect>
                  </a14:imgLayer>
                </a14:imgProps>
              </a:ext>
              <a:ext uri="{28A0092B-C50C-407E-A947-70E740481C1C}">
                <a14:useLocalDpi xmlns:a14="http://schemas.microsoft.com/office/drawing/2010/main" val="0"/>
              </a:ext>
            </a:extLst>
          </a:blip>
          <a:srcRect/>
          <a:stretch>
            <a:fillRect/>
          </a:stretch>
        </p:blipFill>
        <p:spPr bwMode="auto">
          <a:xfrm>
            <a:off x="1579444" y="1857095"/>
            <a:ext cx="2707515" cy="2638484"/>
          </a:xfrm>
          <a:prstGeom prst="rect">
            <a:avLst/>
          </a:prstGeom>
          <a:noFill/>
          <a:ln>
            <a:noFill/>
          </a:ln>
        </p:spPr>
      </p:pic>
    </p:spTree>
    <p:extLst>
      <p:ext uri="{BB962C8B-B14F-4D97-AF65-F5344CB8AC3E}">
        <p14:creationId xmlns:p14="http://schemas.microsoft.com/office/powerpoint/2010/main" val="779945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2" name="Rectángulo 1"/>
          <p:cNvSpPr/>
          <p:nvPr/>
        </p:nvSpPr>
        <p:spPr>
          <a:xfrm>
            <a:off x="1129048" y="2015250"/>
            <a:ext cx="6096000" cy="2322174"/>
          </a:xfrm>
          <a:prstGeom prst="rect">
            <a:avLst/>
          </a:prstGeom>
        </p:spPr>
        <p:txBody>
          <a:bodyPr>
            <a:spAutoFit/>
          </a:bodyPr>
          <a:lstStyle/>
          <a:p>
            <a:pPr algn="just">
              <a:lnSpc>
                <a:spcPct val="115000"/>
              </a:lnSpc>
              <a:spcBef>
                <a:spcPts val="2475"/>
              </a:spcBef>
              <a:spcAft>
                <a:spcPts val="1725"/>
              </a:spcAft>
            </a:pPr>
            <a:r>
              <a:rPr lang="es-PE" dirty="0">
                <a:latin typeface="Bookman Old Style" panose="02050604050505020204" pitchFamily="18" charset="0"/>
                <a:ea typeface="Calibri" panose="020F0502020204030204" pitchFamily="34" charset="0"/>
                <a:cs typeface="Open Sans"/>
              </a:rPr>
              <a:t>No obstante, la Sala Suprema señaló que quedó acreditado en autos que el recurrente "</a:t>
            </a:r>
            <a:r>
              <a:rPr lang="es-PE" b="1" dirty="0">
                <a:latin typeface="Bookman Old Style" panose="02050604050505020204" pitchFamily="18" charset="0"/>
                <a:ea typeface="Calibri" panose="020F0502020204030204" pitchFamily="34" charset="0"/>
                <a:cs typeface="Open Sans"/>
              </a:rPr>
              <a:t>se limitó a desempeñar su rol de patrón de embarcación, el cual podríamos calificar de inocuo</a:t>
            </a:r>
            <a:r>
              <a:rPr lang="es-PE" dirty="0">
                <a:latin typeface="Bookman Old Style" panose="02050604050505020204" pitchFamily="18" charset="0"/>
                <a:ea typeface="Calibri" panose="020F0502020204030204" pitchFamily="34" charset="0"/>
                <a:cs typeface="Open Sans"/>
              </a:rPr>
              <a:t>, ya que no es equivalente por sí mismo, ni siquiera en el plano valorativo, al de un interviniente delictivo en el delito de robo agravado".</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descr="C:\Users\usuario\Pictures\imagenes PPT\43ab9002daef9d2be7a545fe5f2f3ed3.jpg"/>
          <p:cNvPicPr/>
          <p:nvPr/>
        </p:nvPicPr>
        <p:blipFill>
          <a:blip r:embed="rId6">
            <a:extLst>
              <a:ext uri="{BEBA8EAE-BF5A-486C-A8C5-ECC9F3942E4B}">
                <a14:imgProps xmlns:a14="http://schemas.microsoft.com/office/drawing/2010/main">
                  <a14:imgLayer r:embed="rId7">
                    <a14:imgEffect>
                      <a14:backgroundRemoval t="356" b="98577" l="9172" r="99704"/>
                    </a14:imgEffect>
                  </a14:imgLayer>
                </a14:imgProps>
              </a:ext>
              <a:ext uri="{28A0092B-C50C-407E-A947-70E740481C1C}">
                <a14:useLocalDpi xmlns:a14="http://schemas.microsoft.com/office/drawing/2010/main" val="0"/>
              </a:ext>
            </a:extLst>
          </a:blip>
          <a:srcRect/>
          <a:stretch>
            <a:fillRect/>
          </a:stretch>
        </p:blipFill>
        <p:spPr bwMode="auto">
          <a:xfrm>
            <a:off x="7493961" y="1674926"/>
            <a:ext cx="2894116" cy="3002822"/>
          </a:xfrm>
          <a:prstGeom prst="rect">
            <a:avLst/>
          </a:prstGeom>
          <a:noFill/>
          <a:ln>
            <a:noFill/>
          </a:ln>
        </p:spPr>
      </p:pic>
    </p:spTree>
    <p:extLst>
      <p:ext uri="{BB962C8B-B14F-4D97-AF65-F5344CB8AC3E}">
        <p14:creationId xmlns:p14="http://schemas.microsoft.com/office/powerpoint/2010/main" val="520115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2" name="Rectángulo 1"/>
          <p:cNvSpPr/>
          <p:nvPr/>
        </p:nvSpPr>
        <p:spPr>
          <a:xfrm>
            <a:off x="4869951" y="1637250"/>
            <a:ext cx="6585397" cy="3139321"/>
          </a:xfrm>
          <a:prstGeom prst="rect">
            <a:avLst/>
          </a:prstGeom>
        </p:spPr>
        <p:txBody>
          <a:bodyPr wrap="square">
            <a:spAutoFit/>
          </a:bodyPr>
          <a:lstStyle/>
          <a:p>
            <a:pPr algn="just"/>
            <a:r>
              <a:rPr lang="es-PE" dirty="0">
                <a:latin typeface="Bookman Old Style" panose="02050604050505020204" pitchFamily="18" charset="0"/>
                <a:ea typeface="Calibri" panose="020F0502020204030204" pitchFamily="34" charset="0"/>
                <a:cs typeface="Open Sans"/>
              </a:rPr>
              <a:t>Asimismo, la Corte señaló que estaba demostrado que el encausado intervino en los hechos susceptible de imputación, "pero su actuación se limitó a desempeñar el rol de patrón de </a:t>
            </a:r>
            <a:r>
              <a:rPr lang="es-PE" dirty="0" smtClean="0">
                <a:latin typeface="Bookman Old Style" panose="02050604050505020204" pitchFamily="18" charset="0"/>
                <a:ea typeface="Calibri" panose="020F0502020204030204" pitchFamily="34" charset="0"/>
                <a:cs typeface="Open Sans"/>
              </a:rPr>
              <a:t>embarcación, de </a:t>
            </a:r>
            <a:r>
              <a:rPr lang="es-PE" dirty="0">
                <a:latin typeface="Bookman Old Style" panose="02050604050505020204" pitchFamily="18" charset="0"/>
                <a:ea typeface="Calibri" panose="020F0502020204030204" pitchFamily="34" charset="0"/>
                <a:cs typeface="Open Sans"/>
              </a:rPr>
              <a:t>modo que aun cuando el comportamiento de los demás sujetos haya sido la de quebrantar las expectativas sociales contenidas en el tipo penal de robo </a:t>
            </a:r>
            <a:r>
              <a:rPr lang="es-PE" dirty="0" smtClean="0">
                <a:latin typeface="Bookman Old Style" panose="02050604050505020204" pitchFamily="18" charset="0"/>
                <a:ea typeface="Calibri" panose="020F0502020204030204" pitchFamily="34" charset="0"/>
                <a:cs typeface="Open Sans"/>
              </a:rPr>
              <a:t>agravado,</a:t>
            </a:r>
            <a:r>
              <a:rPr lang="es-PE" dirty="0">
                <a:latin typeface="Bookman Old Style" panose="02050604050505020204" pitchFamily="18" charset="0"/>
                <a:ea typeface="Calibri" panose="020F0502020204030204" pitchFamily="34" charset="0"/>
                <a:cs typeface="Open Sans"/>
              </a:rPr>
              <a:t> </a:t>
            </a:r>
            <a:r>
              <a:rPr lang="es-PE" b="1" dirty="0">
                <a:latin typeface="Bookman Old Style" panose="02050604050505020204" pitchFamily="18" charset="0"/>
                <a:ea typeface="Calibri" panose="020F0502020204030204" pitchFamily="34" charset="0"/>
                <a:cs typeface="Open Sans"/>
              </a:rPr>
              <a:t>el resultado lesivo no le es imputable en virtud a la prohibición de regreso</a:t>
            </a:r>
            <a:r>
              <a:rPr lang="es-PE" dirty="0">
                <a:latin typeface="Bookman Old Style" panose="02050604050505020204" pitchFamily="18" charset="0"/>
                <a:ea typeface="Calibri" panose="020F0502020204030204" pitchFamily="34" charset="0"/>
                <a:cs typeface="Open Sans"/>
              </a:rPr>
              <a:t>, lo que determina que su comportamiento social resulta neutral y se encuentra libre de responsabilidad penal".</a:t>
            </a:r>
            <a:endParaRPr lang="es-PE" dirty="0"/>
          </a:p>
        </p:txBody>
      </p:sp>
      <p:pic>
        <p:nvPicPr>
          <p:cNvPr id="7" name="Imagen 6" descr="C:\Users\usuario\Pictures\imagenes PPT\lectura-facil.jpg"/>
          <p:cNvPicPr/>
          <p:nvPr/>
        </p:nvPicPr>
        <p:blipFill>
          <a:blip r:embed="rId6">
            <a:extLst>
              <a:ext uri="{BEBA8EAE-BF5A-486C-A8C5-ECC9F3942E4B}">
                <a14:imgProps xmlns:a14="http://schemas.microsoft.com/office/drawing/2010/main">
                  <a14:imgLayer r:embed="rId7">
                    <a14:imgEffect>
                      <a14:backgroundRemoval t="0" b="100000" l="10000" r="90000">
                        <a14:foregroundMark x1="49306" y1="7639" x2="61111" y2="12500"/>
                      </a14:backgroundRemoval>
                    </a14:imgEffect>
                  </a14:imgLayer>
                </a14:imgProps>
              </a:ext>
              <a:ext uri="{28A0092B-C50C-407E-A947-70E740481C1C}">
                <a14:useLocalDpi xmlns:a14="http://schemas.microsoft.com/office/drawing/2010/main" val="0"/>
              </a:ext>
            </a:extLst>
          </a:blip>
          <a:srcRect/>
          <a:stretch>
            <a:fillRect/>
          </a:stretch>
        </p:blipFill>
        <p:spPr bwMode="auto">
          <a:xfrm>
            <a:off x="541749" y="1495425"/>
            <a:ext cx="3867150" cy="3867150"/>
          </a:xfrm>
          <a:prstGeom prst="rect">
            <a:avLst/>
          </a:prstGeom>
          <a:noFill/>
          <a:ln>
            <a:noFill/>
          </a:ln>
        </p:spPr>
      </p:pic>
    </p:spTree>
    <p:extLst>
      <p:ext uri="{BB962C8B-B14F-4D97-AF65-F5344CB8AC3E}">
        <p14:creationId xmlns:p14="http://schemas.microsoft.com/office/powerpoint/2010/main" val="2405761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2" name="Rectángulo 1"/>
          <p:cNvSpPr/>
          <p:nvPr/>
        </p:nvSpPr>
        <p:spPr>
          <a:xfrm>
            <a:off x="3167955" y="2591561"/>
            <a:ext cx="5856090" cy="584775"/>
          </a:xfrm>
          <a:prstGeom prst="rect">
            <a:avLst/>
          </a:prstGeom>
        </p:spPr>
        <p:txBody>
          <a:bodyPr wrap="none">
            <a:spAutoFit/>
          </a:bodyPr>
          <a:lstStyle/>
          <a:p>
            <a:r>
              <a:rPr lang="es-PE" sz="3200" b="1" dirty="0">
                <a:solidFill>
                  <a:srgbClr val="002060"/>
                </a:solidFill>
                <a:effectLst>
                  <a:outerShdw blurRad="38100" dist="38100" dir="2700000" algn="tl">
                    <a:srgbClr val="000000">
                      <a:alpha val="43137"/>
                    </a:srgbClr>
                  </a:outerShdw>
                </a:effectLst>
                <a:latin typeface="Palatino Linotype" panose="02040502050505030304" pitchFamily="18" charset="0"/>
              </a:rPr>
              <a:t>PRINCIPIO DE CONFIANZA</a:t>
            </a:r>
          </a:p>
        </p:txBody>
      </p:sp>
    </p:spTree>
    <p:extLst>
      <p:ext uri="{BB962C8B-B14F-4D97-AF65-F5344CB8AC3E}">
        <p14:creationId xmlns:p14="http://schemas.microsoft.com/office/powerpoint/2010/main" val="2552727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2" name="Rectángulo 1"/>
          <p:cNvSpPr/>
          <p:nvPr/>
        </p:nvSpPr>
        <p:spPr>
          <a:xfrm>
            <a:off x="901521" y="1856493"/>
            <a:ext cx="6439436" cy="3139321"/>
          </a:xfrm>
          <a:prstGeom prst="rect">
            <a:avLst/>
          </a:prstGeom>
        </p:spPr>
        <p:txBody>
          <a:bodyPr wrap="square">
            <a:spAutoFit/>
          </a:bodyPr>
          <a:lstStyle/>
          <a:p>
            <a:pPr algn="just"/>
            <a:r>
              <a:rPr lang="es-PE" dirty="0">
                <a:latin typeface="Bookman Old Style" panose="02050604050505020204" pitchFamily="18" charset="0"/>
                <a:ea typeface="Calibri" panose="020F0502020204030204" pitchFamily="34" charset="0"/>
                <a:cs typeface="Times New Roman" panose="02020603050405020304" pitchFamily="18" charset="0"/>
              </a:rPr>
              <a:t>Ahora bien, en los delitos de dominio, como el de lavado de activos, bajo una inculpación contra la procesada López Melgarejo de Costa consistente en haber trasladado diversos montos, remitidos previamente por quien habría realizado una actividad criminal para conseguir determinados activos (inculpado Costa Alva) </a:t>
            </a:r>
            <a:r>
              <a:rPr lang="es-PE" dirty="0" smtClean="0">
                <a:latin typeface="Bookman Old Style" panose="02050604050505020204" pitchFamily="18" charset="0"/>
                <a:ea typeface="Calibri" panose="020F0502020204030204" pitchFamily="34" charset="0"/>
                <a:cs typeface="Times New Roman" panose="02020603050405020304" pitchFamily="18" charset="0"/>
              </a:rPr>
              <a:t>parte </a:t>
            </a:r>
            <a:r>
              <a:rPr lang="es-PE" dirty="0">
                <a:latin typeface="Bookman Old Style" panose="02050604050505020204" pitchFamily="18" charset="0"/>
                <a:ea typeface="Calibri" panose="020F0502020204030204" pitchFamily="34" charset="0"/>
                <a:cs typeface="Times New Roman" panose="02020603050405020304" pitchFamily="18" charset="0"/>
              </a:rPr>
              <a:t>de los cuales transfirió vía bancaria a la citada </a:t>
            </a:r>
            <a:r>
              <a:rPr lang="es-PE" dirty="0" smtClean="0">
                <a:latin typeface="Bookman Old Style" panose="02050604050505020204" pitchFamily="18" charset="0"/>
                <a:ea typeface="Calibri" panose="020F0502020204030204" pitchFamily="34" charset="0"/>
                <a:cs typeface="Times New Roman" panose="02020603050405020304" pitchFamily="18" charset="0"/>
              </a:rPr>
              <a:t>encausada, </a:t>
            </a:r>
            <a:r>
              <a:rPr lang="es-PE" dirty="0">
                <a:latin typeface="Bookman Old Style" panose="02050604050505020204" pitchFamily="18" charset="0"/>
                <a:ea typeface="Calibri" panose="020F0502020204030204" pitchFamily="34" charset="0"/>
                <a:cs typeface="Times New Roman" panose="02020603050405020304" pitchFamily="18" charset="0"/>
              </a:rPr>
              <a:t>la misma que a su vez efectuó cesiones de esos activos a diversas cuentas suyas por dos conceptos: depósitos a plazo y fondos </a:t>
            </a:r>
            <a:r>
              <a:rPr lang="es-PE" dirty="0" smtClean="0">
                <a:latin typeface="Bookman Old Style" panose="02050604050505020204" pitchFamily="18" charset="0"/>
                <a:ea typeface="Calibri" panose="020F0502020204030204" pitchFamily="34" charset="0"/>
                <a:cs typeface="Times New Roman" panose="02020603050405020304" pitchFamily="18" charset="0"/>
              </a:rPr>
              <a:t>mutuos</a:t>
            </a:r>
            <a:r>
              <a:rPr lang="es-PE" dirty="0">
                <a:latin typeface="Bookman Old Style" panose="02050604050505020204" pitchFamily="18" charset="0"/>
                <a:ea typeface="Calibri" panose="020F0502020204030204" pitchFamily="34" charset="0"/>
                <a:cs typeface="Times New Roman" panose="02020603050405020304" pitchFamily="18" charset="0"/>
              </a:rPr>
              <a:t>.</a:t>
            </a:r>
            <a:endParaRPr lang="es-PE" dirty="0"/>
          </a:p>
        </p:txBody>
      </p:sp>
      <p:pic>
        <p:nvPicPr>
          <p:cNvPr id="7" name="Imagen 6" descr="C:\Users\usuario\Pictures\imagenes PPT\cee650c04a5a135b6d9f597b990fbe17.png"/>
          <p:cNvPicPr/>
          <p:nvPr/>
        </p:nvPicPr>
        <p:blipFill>
          <a:blip r:embed="rId6">
            <a:extLst>
              <a:ext uri="{BEBA8EAE-BF5A-486C-A8C5-ECC9F3942E4B}">
                <a14:imgProps xmlns:a14="http://schemas.microsoft.com/office/drawing/2010/main">
                  <a14:imgLayer r:embed="rId7">
                    <a14:imgEffect>
                      <a14:backgroundRemoval t="424" b="100000" l="851" r="100000">
                        <a14:foregroundMark x1="28511" y1="35593" x2="51915" y2="56780"/>
                        <a14:foregroundMark x1="20000" y1="32627" x2="41702" y2="52119"/>
                      </a14:backgroundRemoval>
                    </a14:imgEffect>
                  </a14:imgLayer>
                </a14:imgProps>
              </a:ext>
              <a:ext uri="{28A0092B-C50C-407E-A947-70E740481C1C}">
                <a14:useLocalDpi xmlns:a14="http://schemas.microsoft.com/office/drawing/2010/main" val="0"/>
              </a:ext>
            </a:extLst>
          </a:blip>
          <a:srcRect/>
          <a:stretch>
            <a:fillRect/>
          </a:stretch>
        </p:blipFill>
        <p:spPr bwMode="auto">
          <a:xfrm>
            <a:off x="7753083" y="1578302"/>
            <a:ext cx="3593204" cy="3417511"/>
          </a:xfrm>
          <a:prstGeom prst="rect">
            <a:avLst/>
          </a:prstGeom>
          <a:noFill/>
          <a:ln>
            <a:noFill/>
          </a:ln>
        </p:spPr>
      </p:pic>
    </p:spTree>
    <p:extLst>
      <p:ext uri="{BB962C8B-B14F-4D97-AF65-F5344CB8AC3E}">
        <p14:creationId xmlns:p14="http://schemas.microsoft.com/office/powerpoint/2010/main" val="3685447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2" name="Rectángulo 1"/>
          <p:cNvSpPr/>
          <p:nvPr/>
        </p:nvSpPr>
        <p:spPr>
          <a:xfrm>
            <a:off x="1973923" y="1097613"/>
            <a:ext cx="8349803" cy="410882"/>
          </a:xfrm>
          <a:prstGeom prst="rect">
            <a:avLst/>
          </a:prstGeom>
        </p:spPr>
        <p:txBody>
          <a:bodyPr wrap="square">
            <a:spAutoFit/>
          </a:bodyPr>
          <a:lstStyle/>
          <a:p>
            <a:pPr algn="just">
              <a:lnSpc>
                <a:spcPct val="115000"/>
              </a:lnSpc>
              <a:spcBef>
                <a:spcPts val="2475"/>
              </a:spcBef>
              <a:spcAft>
                <a:spcPts val="1725"/>
              </a:spcAft>
            </a:pPr>
            <a:r>
              <a:rPr lang="es-PE" b="1" dirty="0" smtClean="0">
                <a:latin typeface="Bookman Old Style" panose="02050604050505020204" pitchFamily="18" charset="0"/>
                <a:ea typeface="Calibri" panose="020F0502020204030204" pitchFamily="34" charset="0"/>
                <a:cs typeface="Times New Roman" panose="02020603050405020304" pitchFamily="18" charset="0"/>
              </a:rPr>
              <a:t>Es </a:t>
            </a:r>
            <a:r>
              <a:rPr lang="es-PE" b="1" dirty="0">
                <a:latin typeface="Bookman Old Style" panose="02050604050505020204" pitchFamily="18" charset="0"/>
                <a:ea typeface="Calibri" panose="020F0502020204030204" pitchFamily="34" charset="0"/>
                <a:cs typeface="Times New Roman" panose="02020603050405020304" pitchFamily="18" charset="0"/>
              </a:rPr>
              <a:t>de tener presente, a los efectos del juicio de imputación </a:t>
            </a:r>
            <a:r>
              <a:rPr lang="es-PE" b="1" dirty="0" smtClean="0">
                <a:latin typeface="Bookman Old Style" panose="02050604050505020204" pitchFamily="18" charset="0"/>
                <a:ea typeface="Calibri" panose="020F0502020204030204" pitchFamily="34" charset="0"/>
                <a:cs typeface="Times New Roman" panose="02020603050405020304" pitchFamily="18" charset="0"/>
              </a:rPr>
              <a:t>objetiva</a:t>
            </a:r>
            <a:r>
              <a:rPr lang="es-PE" dirty="0">
                <a:latin typeface="Bookman Old Style" panose="02050604050505020204" pitchFamily="18" charset="0"/>
                <a:ea typeface="Calibri" panose="020F0502020204030204" pitchFamily="34" charset="0"/>
                <a:cs typeface="Times New Roman" panose="02020603050405020304" pitchFamily="18" charset="0"/>
              </a:rPr>
              <a:t>:</a:t>
            </a:r>
            <a:r>
              <a:rPr lang="es-PE" dirty="0" smtClean="0">
                <a:latin typeface="Bookman Old Style" panose="02050604050505020204" pitchFamily="18" charset="0"/>
                <a:ea typeface="Calibri" panose="020F0502020204030204" pitchFamily="34" charset="0"/>
                <a:cs typeface="Times New Roman" panose="02020603050405020304" pitchFamily="18" charset="0"/>
              </a:rPr>
              <a:t> </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5443471" y="2453256"/>
            <a:ext cx="6096000" cy="1477328"/>
          </a:xfrm>
          <a:prstGeom prst="rect">
            <a:avLst/>
          </a:prstGeom>
        </p:spPr>
        <p:txBody>
          <a:bodyPr>
            <a:spAutoFit/>
          </a:bodyPr>
          <a:lstStyle/>
          <a:p>
            <a:pPr algn="just"/>
            <a:r>
              <a:rPr lang="es-PE" dirty="0">
                <a:latin typeface="Bookman Old Style" panose="02050604050505020204" pitchFamily="18" charset="0"/>
                <a:ea typeface="Calibri" panose="020F0502020204030204" pitchFamily="34" charset="0"/>
                <a:cs typeface="Times New Roman" panose="02020603050405020304" pitchFamily="18" charset="0"/>
              </a:rPr>
              <a:t>(i) no solo la realización de un riesgo penalmente relevante, concretado en lo arriba expuesto (riesgo penalmente prohibido a cargo de López Melgarejo de Costa) –dato normativo no cuestionado al deducirse la excepción de improcedencia de </a:t>
            </a:r>
            <a:r>
              <a:rPr lang="es-PE" dirty="0" smtClean="0">
                <a:latin typeface="Bookman Old Style" panose="02050604050505020204" pitchFamily="18" charset="0"/>
                <a:ea typeface="Calibri" panose="020F0502020204030204" pitchFamily="34" charset="0"/>
                <a:cs typeface="Times New Roman" panose="02020603050405020304" pitchFamily="18" charset="0"/>
              </a:rPr>
              <a:t>acción.</a:t>
            </a:r>
            <a:endParaRPr lang="es-PE" dirty="0"/>
          </a:p>
        </p:txBody>
      </p:sp>
      <p:pic>
        <p:nvPicPr>
          <p:cNvPr id="8" name="Imagen 7" descr="C:\Users\usuario\Pictures\imagenes PPT\423141174ea55a5636dea8cd2d329f4a.jpg"/>
          <p:cNvPicPr/>
          <p:nvPr/>
        </p:nvPicPr>
        <p:blipFill>
          <a:blip r:embed="rId6">
            <a:extLst>
              <a:ext uri="{BEBA8EAE-BF5A-486C-A8C5-ECC9F3942E4B}">
                <a14:imgProps xmlns:a14="http://schemas.microsoft.com/office/drawing/2010/main">
                  <a14:imgLayer r:embed="rId7">
                    <a14:imgEffect>
                      <a14:backgroundRemoval t="596" b="100000" l="9790" r="89685">
                        <a14:foregroundMark x1="42657" y1="11204" x2="54021" y2="13468"/>
                      </a14:backgroundRemoval>
                    </a14:imgEffect>
                  </a14:imgLayer>
                </a14:imgProps>
              </a:ext>
              <a:ext uri="{28A0092B-C50C-407E-A947-70E740481C1C}">
                <a14:useLocalDpi xmlns:a14="http://schemas.microsoft.com/office/drawing/2010/main" val="0"/>
              </a:ext>
            </a:extLst>
          </a:blip>
          <a:srcRect/>
          <a:stretch>
            <a:fillRect/>
          </a:stretch>
        </p:blipFill>
        <p:spPr bwMode="auto">
          <a:xfrm>
            <a:off x="1401651" y="1818495"/>
            <a:ext cx="2640169" cy="3582857"/>
          </a:xfrm>
          <a:prstGeom prst="rect">
            <a:avLst/>
          </a:prstGeom>
          <a:noFill/>
          <a:ln>
            <a:noFill/>
          </a:ln>
        </p:spPr>
      </p:pic>
    </p:spTree>
    <p:extLst>
      <p:ext uri="{BB962C8B-B14F-4D97-AF65-F5344CB8AC3E}">
        <p14:creationId xmlns:p14="http://schemas.microsoft.com/office/powerpoint/2010/main" val="57707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13" name="Rectángulo 12"/>
          <p:cNvSpPr/>
          <p:nvPr/>
        </p:nvSpPr>
        <p:spPr>
          <a:xfrm>
            <a:off x="2577921" y="2523023"/>
            <a:ext cx="7319493" cy="1077218"/>
          </a:xfrm>
          <a:prstGeom prst="rect">
            <a:avLst/>
          </a:prstGeom>
        </p:spPr>
        <p:txBody>
          <a:bodyPr wrap="square">
            <a:spAutoFit/>
          </a:bodyPr>
          <a:lstStyle/>
          <a:p>
            <a:pPr algn="ctr"/>
            <a:r>
              <a:rPr lang="es-PE" sz="3200" b="1" dirty="0" smtClean="0">
                <a:solidFill>
                  <a:srgbClr val="002060"/>
                </a:solidFill>
                <a:effectLst>
                  <a:outerShdw blurRad="38100" dist="38100" dir="2700000" algn="tl">
                    <a:srgbClr val="000000">
                      <a:alpha val="43137"/>
                    </a:srgbClr>
                  </a:outerShdw>
                </a:effectLst>
                <a:latin typeface="Palatino Linotype" panose="02040502050505030304" pitchFamily="18" charset="0"/>
              </a:rPr>
              <a:t>LA </a:t>
            </a:r>
            <a:r>
              <a:rPr lang="es-PE" sz="3200" b="1" dirty="0">
                <a:solidFill>
                  <a:srgbClr val="002060"/>
                </a:solidFill>
                <a:effectLst>
                  <a:outerShdw blurRad="38100" dist="38100" dir="2700000" algn="tl">
                    <a:srgbClr val="000000">
                      <a:alpha val="43137"/>
                    </a:srgbClr>
                  </a:outerShdw>
                </a:effectLst>
                <a:latin typeface="Palatino Linotype" panose="02040502050505030304" pitchFamily="18" charset="0"/>
              </a:rPr>
              <a:t>PROHIBICIÓN DE REGRESO</a:t>
            </a:r>
          </a:p>
          <a:p>
            <a:pPr algn="ctr"/>
            <a:endParaRPr lang="es-PE" sz="32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2990839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2" name="Rectángulo 1"/>
          <p:cNvSpPr/>
          <p:nvPr/>
        </p:nvSpPr>
        <p:spPr>
          <a:xfrm>
            <a:off x="832834" y="1861844"/>
            <a:ext cx="6096000" cy="1754326"/>
          </a:xfrm>
          <a:prstGeom prst="rect">
            <a:avLst/>
          </a:prstGeom>
        </p:spPr>
        <p:txBody>
          <a:bodyPr>
            <a:spAutoFit/>
          </a:bodyPr>
          <a:lstStyle/>
          <a:p>
            <a:pPr algn="just"/>
            <a:r>
              <a:rPr lang="es-PE" dirty="0">
                <a:latin typeface="Bookman Old Style" panose="02050604050505020204" pitchFamily="18" charset="0"/>
                <a:ea typeface="Calibri" panose="020F0502020204030204" pitchFamily="34" charset="0"/>
                <a:cs typeface="Times New Roman" panose="02020603050405020304" pitchFamily="18" charset="0"/>
              </a:rPr>
              <a:t>(ii) sino también si su creación puede imputarse penalmente al que lo ha producido o pudo evitarlo –la encausada López Melgarejo de Costa–. Es en este último punto donde, entre otros, el principio de confianza se erige como institución dogmática </a:t>
            </a:r>
            <a:r>
              <a:rPr lang="es-PE" dirty="0" smtClean="0">
                <a:latin typeface="Bookman Old Style" panose="02050604050505020204" pitchFamily="18" charset="0"/>
                <a:ea typeface="Calibri" panose="020F0502020204030204" pitchFamily="34" charset="0"/>
                <a:cs typeface="Times New Roman" panose="02020603050405020304" pitchFamily="18" charset="0"/>
              </a:rPr>
              <a:t>imprescindible.</a:t>
            </a:r>
            <a:endParaRPr lang="es-PE" dirty="0"/>
          </a:p>
        </p:txBody>
      </p:sp>
      <p:sp>
        <p:nvSpPr>
          <p:cNvPr id="3" name="Rectángulo 2"/>
          <p:cNvSpPr/>
          <p:nvPr/>
        </p:nvSpPr>
        <p:spPr>
          <a:xfrm>
            <a:off x="4284372" y="6075674"/>
            <a:ext cx="7332372" cy="646331"/>
          </a:xfrm>
          <a:prstGeom prst="rect">
            <a:avLst/>
          </a:prstGeom>
        </p:spPr>
        <p:txBody>
          <a:bodyPr wrap="square">
            <a:spAutoFit/>
          </a:bodyPr>
          <a:lstStyle/>
          <a:p>
            <a:r>
              <a:rPr lang="es-PE" b="1" dirty="0" smtClean="0">
                <a:latin typeface="Bookman Old Style" panose="02050604050505020204" pitchFamily="18" charset="0"/>
                <a:ea typeface="Calibri" panose="020F0502020204030204" pitchFamily="34" charset="0"/>
                <a:cs typeface="Times New Roman" panose="02020603050405020304" pitchFamily="18" charset="0"/>
              </a:rPr>
              <a:t> [GARCÍA CAVERO, PERCY: Derecho Penal – Parte General, Lima, 2019, pp. 425, 431/432]. </a:t>
            </a:r>
            <a:endParaRPr lang="es-PE" b="1" dirty="0"/>
          </a:p>
        </p:txBody>
      </p:sp>
      <p:pic>
        <p:nvPicPr>
          <p:cNvPr id="8" name="Imagen 7" descr="C:\Users\usuario\Pictures\imagenes PPT\aa0e7207a9cca0cb4dcead11e04b2f2d.jpg"/>
          <p:cNvPicPr/>
          <p:nvPr/>
        </p:nvPicPr>
        <p:blipFill>
          <a:blip r:embed="rId6">
            <a:extLst>
              <a:ext uri="{BEBA8EAE-BF5A-486C-A8C5-ECC9F3942E4B}">
                <a14:imgProps xmlns:a14="http://schemas.microsoft.com/office/drawing/2010/main">
                  <a14:imgLayer r:embed="rId7">
                    <a14:imgEffect>
                      <a14:backgroundRemoval t="0" b="100000" l="0" r="100000">
                        <a14:foregroundMark x1="26750" y1="13250" x2="65000" y2="17000"/>
                        <a14:foregroundMark x1="59000" y1="14500" x2="69500" y2="17000"/>
                      </a14:backgroundRemoval>
                    </a14:imgEffect>
                  </a14:imgLayer>
                </a14:imgProps>
              </a:ext>
              <a:ext uri="{28A0092B-C50C-407E-A947-70E740481C1C}">
                <a14:useLocalDpi xmlns:a14="http://schemas.microsoft.com/office/drawing/2010/main" val="0"/>
              </a:ext>
            </a:extLst>
          </a:blip>
          <a:srcRect/>
          <a:stretch>
            <a:fillRect/>
          </a:stretch>
        </p:blipFill>
        <p:spPr bwMode="auto">
          <a:xfrm>
            <a:off x="8109866" y="1403797"/>
            <a:ext cx="2747024" cy="2781837"/>
          </a:xfrm>
          <a:prstGeom prst="rect">
            <a:avLst/>
          </a:prstGeom>
          <a:noFill/>
          <a:ln>
            <a:noFill/>
          </a:ln>
        </p:spPr>
      </p:pic>
    </p:spTree>
    <p:extLst>
      <p:ext uri="{BB962C8B-B14F-4D97-AF65-F5344CB8AC3E}">
        <p14:creationId xmlns:p14="http://schemas.microsoft.com/office/powerpoint/2010/main" val="4102164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2" name="Rectángulo 1"/>
          <p:cNvSpPr/>
          <p:nvPr/>
        </p:nvSpPr>
        <p:spPr>
          <a:xfrm>
            <a:off x="4869951" y="1883675"/>
            <a:ext cx="6096000" cy="2585323"/>
          </a:xfrm>
          <a:prstGeom prst="rect">
            <a:avLst/>
          </a:prstGeom>
        </p:spPr>
        <p:txBody>
          <a:bodyPr>
            <a:spAutoFit/>
          </a:bodyPr>
          <a:lstStyle/>
          <a:p>
            <a:pPr algn="just"/>
            <a:r>
              <a:rPr lang="es-PE" dirty="0">
                <a:latin typeface="Bookman Old Style" panose="02050604050505020204" pitchFamily="18" charset="0"/>
                <a:ea typeface="Calibri" panose="020F0502020204030204" pitchFamily="34" charset="0"/>
                <a:cs typeface="Times New Roman" panose="02020603050405020304" pitchFamily="18" charset="0"/>
              </a:rPr>
              <a:t>La competencia por el riesgo prohibido no necesariamente debe corresponder al titular del ámbito de organización del que se deriva fácticamente el riesgo prohibido (la encausada López Melgarejo de Costa), sino que puede recaer también sobre terceros –en este caso el esposo (Costa Alva), quien fue el que, según los cargos, habría efectuado maniobras delictivas para obtener los activos que se transfirió a la primera. </a:t>
            </a:r>
            <a:endParaRPr lang="es-PE" dirty="0"/>
          </a:p>
        </p:txBody>
      </p:sp>
      <p:pic>
        <p:nvPicPr>
          <p:cNvPr id="7" name="Imagen 6" descr="C:\Users\usuario\Pictures\imagenes PPT\unnamed.jpg"/>
          <p:cNvPicPr/>
          <p:nvPr/>
        </p:nvPicPr>
        <p:blipFill>
          <a:blip r:embed="rId6">
            <a:extLst>
              <a:ext uri="{BEBA8EAE-BF5A-486C-A8C5-ECC9F3942E4B}">
                <a14:imgProps xmlns:a14="http://schemas.microsoft.com/office/drawing/2010/main">
                  <a14:imgLayer r:embed="rId7">
                    <a14:imgEffect>
                      <a14:backgroundRemoval t="0" b="96364" l="10000" r="90000">
                        <a14:foregroundMark x1="26818" y1="35455" x2="31818" y2="4318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04245" y="1540595"/>
            <a:ext cx="3704653" cy="3477325"/>
          </a:xfrm>
          <a:prstGeom prst="rect">
            <a:avLst/>
          </a:prstGeom>
          <a:noFill/>
          <a:ln>
            <a:noFill/>
          </a:ln>
        </p:spPr>
      </p:pic>
    </p:spTree>
    <p:extLst>
      <p:ext uri="{BB962C8B-B14F-4D97-AF65-F5344CB8AC3E}">
        <p14:creationId xmlns:p14="http://schemas.microsoft.com/office/powerpoint/2010/main" val="281337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2" name="Rectángulo 1"/>
          <p:cNvSpPr/>
          <p:nvPr/>
        </p:nvSpPr>
        <p:spPr>
          <a:xfrm>
            <a:off x="871470" y="2299174"/>
            <a:ext cx="6096000" cy="1477328"/>
          </a:xfrm>
          <a:prstGeom prst="rect">
            <a:avLst/>
          </a:prstGeom>
        </p:spPr>
        <p:txBody>
          <a:bodyPr>
            <a:spAutoFit/>
          </a:bodyPr>
          <a:lstStyle/>
          <a:p>
            <a:pPr algn="just"/>
            <a:r>
              <a:rPr lang="es-PE" dirty="0">
                <a:latin typeface="Bookman Old Style" panose="02050604050505020204" pitchFamily="18" charset="0"/>
                <a:ea typeface="Calibri" panose="020F0502020204030204" pitchFamily="34" charset="0"/>
                <a:cs typeface="Times New Roman" panose="02020603050405020304" pitchFamily="18" charset="0"/>
              </a:rPr>
              <a:t>Tratándose del principio de confianza, como el desarrollo del suceso depende de otras personas y se trata de una exigencia normativa –presupuesto de su aplicación–, se ha de establecer si se mantiene la confianza del tercero o si ésta </a:t>
            </a:r>
            <a:r>
              <a:rPr lang="es-PE" dirty="0" smtClean="0">
                <a:latin typeface="Bookman Old Style" panose="02050604050505020204" pitchFamily="18" charset="0"/>
                <a:ea typeface="Calibri" panose="020F0502020204030204" pitchFamily="34" charset="0"/>
                <a:cs typeface="Times New Roman" panose="02020603050405020304" pitchFamily="18" charset="0"/>
              </a:rPr>
              <a:t>decae.</a:t>
            </a:r>
            <a:endParaRPr lang="es-PE" dirty="0"/>
          </a:p>
        </p:txBody>
      </p:sp>
      <p:sp>
        <p:nvSpPr>
          <p:cNvPr id="3" name="Rectángulo 2"/>
          <p:cNvSpPr/>
          <p:nvPr/>
        </p:nvSpPr>
        <p:spPr>
          <a:xfrm>
            <a:off x="5116395" y="6292579"/>
            <a:ext cx="6128601" cy="369332"/>
          </a:xfrm>
          <a:prstGeom prst="rect">
            <a:avLst/>
          </a:prstGeom>
        </p:spPr>
        <p:txBody>
          <a:bodyPr wrap="none">
            <a:spAutoFit/>
          </a:bodyPr>
          <a:lstStyle/>
          <a:p>
            <a:pPr algn="just"/>
            <a:r>
              <a:rPr lang="es-PE" b="1" dirty="0" smtClean="0">
                <a:latin typeface="Bookman Old Style" panose="02050604050505020204" pitchFamily="18" charset="0"/>
                <a:ea typeface="Calibri" panose="020F0502020204030204" pitchFamily="34" charset="0"/>
                <a:cs typeface="Times New Roman" panose="02020603050405020304" pitchFamily="18" charset="0"/>
              </a:rPr>
              <a:t>[GARCÍA CAVERO, PERCY, Ob. Cit., p. 431/435]. </a:t>
            </a:r>
            <a:endParaRPr lang="es-PE" b="1" dirty="0"/>
          </a:p>
        </p:txBody>
      </p:sp>
      <p:pic>
        <p:nvPicPr>
          <p:cNvPr id="8" name="Imagen 7" descr="C:\Users\usuario\Pictures\imagenes PPT\cee650c04a5a135b6d9f597b990fbe17.png"/>
          <p:cNvPicPr/>
          <p:nvPr/>
        </p:nvPicPr>
        <p:blipFill>
          <a:blip r:embed="rId6">
            <a:extLst>
              <a:ext uri="{BEBA8EAE-BF5A-486C-A8C5-ECC9F3942E4B}">
                <a14:imgProps xmlns:a14="http://schemas.microsoft.com/office/drawing/2010/main">
                  <a14:imgLayer r:embed="rId7">
                    <a14:imgEffect>
                      <a14:backgroundRemoval t="424" b="100000" l="851" r="100000">
                        <a14:foregroundMark x1="28511" y1="35593" x2="51915" y2="56780"/>
                        <a14:foregroundMark x1="20000" y1="32627" x2="41702" y2="52119"/>
                      </a14:backgroundRemoval>
                    </a14:imgEffect>
                  </a14:imgLayer>
                </a14:imgProps>
              </a:ext>
              <a:ext uri="{28A0092B-C50C-407E-A947-70E740481C1C}">
                <a14:useLocalDpi xmlns:a14="http://schemas.microsoft.com/office/drawing/2010/main" val="0"/>
              </a:ext>
            </a:extLst>
          </a:blip>
          <a:srcRect/>
          <a:stretch>
            <a:fillRect/>
          </a:stretch>
        </p:blipFill>
        <p:spPr bwMode="auto">
          <a:xfrm>
            <a:off x="7584552" y="1604112"/>
            <a:ext cx="3285218" cy="3084356"/>
          </a:xfrm>
          <a:prstGeom prst="rect">
            <a:avLst/>
          </a:prstGeom>
          <a:noFill/>
          <a:ln>
            <a:noFill/>
          </a:ln>
        </p:spPr>
      </p:pic>
    </p:spTree>
    <p:extLst>
      <p:ext uri="{BB962C8B-B14F-4D97-AF65-F5344CB8AC3E}">
        <p14:creationId xmlns:p14="http://schemas.microsoft.com/office/powerpoint/2010/main" val="4231836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2" name="Rectángulo 1"/>
          <p:cNvSpPr/>
          <p:nvPr/>
        </p:nvSpPr>
        <p:spPr>
          <a:xfrm>
            <a:off x="5327560" y="2160674"/>
            <a:ext cx="6096000" cy="2031325"/>
          </a:xfrm>
          <a:prstGeom prst="rect">
            <a:avLst/>
          </a:prstGeom>
        </p:spPr>
        <p:txBody>
          <a:bodyPr>
            <a:spAutoFit/>
          </a:bodyPr>
          <a:lstStyle/>
          <a:p>
            <a:pPr algn="just"/>
            <a:r>
              <a:rPr lang="es-PE" b="1" dirty="0">
                <a:latin typeface="Bookman Old Style" panose="02050604050505020204" pitchFamily="18" charset="0"/>
                <a:ea typeface="Calibri" panose="020F0502020204030204" pitchFamily="34" charset="0"/>
                <a:cs typeface="Times New Roman" panose="02020603050405020304" pitchFamily="18" charset="0"/>
              </a:rPr>
              <a:t>SEXTO. </a:t>
            </a:r>
            <a:r>
              <a:rPr lang="es-PE" dirty="0">
                <a:latin typeface="Bookman Old Style" panose="02050604050505020204" pitchFamily="18" charset="0"/>
                <a:ea typeface="Calibri" panose="020F0502020204030204" pitchFamily="34" charset="0"/>
                <a:cs typeface="Times New Roman" panose="02020603050405020304" pitchFamily="18" charset="0"/>
              </a:rPr>
              <a:t>Que, según la descripción de los hechos materia del acto de imputación fiscal, el encausado Costa Alva fue quien preparó previamente la situación concreta (la obtención de los activos que se reputan maculados). La inculpación formal de la Fiscalía </a:t>
            </a:r>
            <a:r>
              <a:rPr lang="es-PE" dirty="0" smtClean="0">
                <a:latin typeface="Bookman Old Style" panose="02050604050505020204" pitchFamily="18" charset="0"/>
                <a:ea typeface="Calibri" panose="020F0502020204030204" pitchFamily="34" charset="0"/>
                <a:cs typeface="Times New Roman" panose="02020603050405020304" pitchFamily="18" charset="0"/>
              </a:rPr>
              <a:t>señala:</a:t>
            </a:r>
          </a:p>
          <a:p>
            <a:pPr algn="just"/>
            <a:endParaRPr lang="es-PE" dirty="0" smtClean="0">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7" name="Imagen 6" descr="C:\Users\usuario\Pictures\imagenes PPT\c34808fc58a77e366ac8986749bbc054.jpg"/>
          <p:cNvPicPr/>
          <p:nvPr/>
        </p:nvPicPr>
        <p:blipFill>
          <a:blip r:embed="rId6">
            <a:extLst>
              <a:ext uri="{BEBA8EAE-BF5A-486C-A8C5-ECC9F3942E4B}">
                <a14:imgProps xmlns:a14="http://schemas.microsoft.com/office/drawing/2010/main">
                  <a14:imgLayer r:embed="rId7">
                    <a14:imgEffect>
                      <a14:backgroundRemoval t="889" b="100000" l="9778" r="89778"/>
                    </a14:imgEffect>
                  </a14:imgLayer>
                </a14:imgProps>
              </a:ext>
              <a:ext uri="{28A0092B-C50C-407E-A947-70E740481C1C}">
                <a14:useLocalDpi xmlns:a14="http://schemas.microsoft.com/office/drawing/2010/main" val="0"/>
              </a:ext>
            </a:extLst>
          </a:blip>
          <a:srcRect/>
          <a:stretch>
            <a:fillRect/>
          </a:stretch>
        </p:blipFill>
        <p:spPr bwMode="auto">
          <a:xfrm flipH="1">
            <a:off x="1304186" y="1327063"/>
            <a:ext cx="3035993" cy="3377887"/>
          </a:xfrm>
          <a:prstGeom prst="rect">
            <a:avLst/>
          </a:prstGeom>
          <a:noFill/>
          <a:ln>
            <a:noFill/>
          </a:ln>
        </p:spPr>
      </p:pic>
    </p:spTree>
    <p:extLst>
      <p:ext uri="{BB962C8B-B14F-4D97-AF65-F5344CB8AC3E}">
        <p14:creationId xmlns:p14="http://schemas.microsoft.com/office/powerpoint/2010/main" val="3183632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3" name="Rectángulo 2"/>
          <p:cNvSpPr/>
          <p:nvPr/>
        </p:nvSpPr>
        <p:spPr>
          <a:xfrm>
            <a:off x="910107" y="2007550"/>
            <a:ext cx="6096000" cy="2585323"/>
          </a:xfrm>
          <a:prstGeom prst="rect">
            <a:avLst/>
          </a:prstGeom>
        </p:spPr>
        <p:txBody>
          <a:bodyPr>
            <a:spAutoFit/>
          </a:bodyPr>
          <a:lstStyle/>
          <a:p>
            <a:pPr marL="400050" indent="-400050">
              <a:buAutoNum type="romanLcParenBoth"/>
            </a:pPr>
            <a:r>
              <a:rPr lang="es-PE" dirty="0" smtClean="0">
                <a:latin typeface="Bookman Old Style" panose="02050604050505020204" pitchFamily="18" charset="0"/>
                <a:ea typeface="Calibri" panose="020F0502020204030204" pitchFamily="34" charset="0"/>
                <a:cs typeface="Times New Roman" panose="02020603050405020304" pitchFamily="18" charset="0"/>
              </a:rPr>
              <a:t>que el encausado Costa Alva es esposo de la procesada impugnante. </a:t>
            </a:r>
          </a:p>
          <a:p>
            <a:pPr marL="400050" indent="-400050">
              <a:buAutoNum type="romanLcParenBoth"/>
            </a:pPr>
            <a:endParaRPr lang="es-PE" dirty="0" smtClean="0">
              <a:latin typeface="Bookman Old Style" panose="02050604050505020204" pitchFamily="18" charset="0"/>
              <a:ea typeface="Calibri" panose="020F0502020204030204" pitchFamily="34" charset="0"/>
              <a:cs typeface="Times New Roman" panose="02020603050405020304" pitchFamily="18" charset="0"/>
            </a:endParaRPr>
          </a:p>
          <a:p>
            <a:r>
              <a:rPr lang="es-PE" dirty="0" smtClean="0">
                <a:latin typeface="Bookman Old Style" panose="02050604050505020204" pitchFamily="18" charset="0"/>
                <a:ea typeface="Calibri" panose="020F0502020204030204" pitchFamily="34" charset="0"/>
                <a:cs typeface="Times New Roman" panose="02020603050405020304" pitchFamily="18" charset="0"/>
              </a:rPr>
              <a:t>(ii) que la entrega de los activos cuestionados se realizó utilizando el sistema financiero.</a:t>
            </a:r>
          </a:p>
          <a:p>
            <a:endParaRPr lang="es-PE" dirty="0" smtClean="0">
              <a:latin typeface="Bookman Old Style" panose="02050604050505020204" pitchFamily="18" charset="0"/>
              <a:ea typeface="Calibri" panose="020F0502020204030204" pitchFamily="34" charset="0"/>
              <a:cs typeface="Times New Roman" panose="02020603050405020304" pitchFamily="18" charset="0"/>
            </a:endParaRPr>
          </a:p>
          <a:p>
            <a:r>
              <a:rPr lang="es-PE" dirty="0" smtClean="0">
                <a:latin typeface="Bookman Old Style" panose="02050604050505020204" pitchFamily="18" charset="0"/>
                <a:ea typeface="Calibri" panose="020F0502020204030204" pitchFamily="34" charset="0"/>
                <a:cs typeface="Times New Roman" panose="02020603050405020304" pitchFamily="18" charset="0"/>
              </a:rPr>
              <a:t>(iii) que la circulación de los mismos por la sindicada López Melgarejo de Costa se concretó a nombre de ella y en el ámbito bancario nacional</a:t>
            </a:r>
            <a:endParaRPr lang="es-PE" dirty="0"/>
          </a:p>
        </p:txBody>
      </p:sp>
      <p:pic>
        <p:nvPicPr>
          <p:cNvPr id="8" name="Imagen 7" descr="C:\Users\usuario\Pictures\imagenes PPT\423141174ea55a5636dea8cd2d329f4a.jpg"/>
          <p:cNvPicPr/>
          <p:nvPr/>
        </p:nvPicPr>
        <p:blipFill>
          <a:blip r:embed="rId6">
            <a:extLst>
              <a:ext uri="{BEBA8EAE-BF5A-486C-A8C5-ECC9F3942E4B}">
                <a14:imgProps xmlns:a14="http://schemas.microsoft.com/office/drawing/2010/main">
                  <a14:imgLayer r:embed="rId7">
                    <a14:imgEffect>
                      <a14:backgroundRemoval t="596" b="100000" l="9790" r="89685">
                        <a14:foregroundMark x1="42657" y1="11204" x2="54021" y2="1346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355572" y="1376485"/>
            <a:ext cx="2483887" cy="3350061"/>
          </a:xfrm>
          <a:prstGeom prst="rect">
            <a:avLst/>
          </a:prstGeom>
          <a:noFill/>
          <a:ln>
            <a:noFill/>
          </a:ln>
        </p:spPr>
      </p:pic>
    </p:spTree>
    <p:extLst>
      <p:ext uri="{BB962C8B-B14F-4D97-AF65-F5344CB8AC3E}">
        <p14:creationId xmlns:p14="http://schemas.microsoft.com/office/powerpoint/2010/main" val="492130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2" name="Rectángulo 1"/>
          <p:cNvSpPr/>
          <p:nvPr/>
        </p:nvSpPr>
        <p:spPr>
          <a:xfrm>
            <a:off x="5520741" y="2068774"/>
            <a:ext cx="6096000" cy="3108543"/>
          </a:xfrm>
          <a:prstGeom prst="rect">
            <a:avLst/>
          </a:prstGeom>
        </p:spPr>
        <p:txBody>
          <a:bodyPr>
            <a:spAutoFit/>
          </a:bodyPr>
          <a:lstStyle/>
          <a:p>
            <a:pPr algn="just"/>
            <a:r>
              <a:rPr lang="es-PE" b="1" dirty="0">
                <a:latin typeface="Bookman Old Style" panose="02050604050505020204" pitchFamily="18" charset="0"/>
                <a:ea typeface="Calibri" panose="020F0502020204030204" pitchFamily="34" charset="0"/>
                <a:cs typeface="Times New Roman" panose="02020603050405020304" pitchFamily="18" charset="0"/>
              </a:rPr>
              <a:t>Es de </a:t>
            </a:r>
            <a:r>
              <a:rPr lang="es-PE" b="1" dirty="0" smtClean="0">
                <a:latin typeface="Bookman Old Style" panose="02050604050505020204" pitchFamily="18" charset="0"/>
                <a:ea typeface="Calibri" panose="020F0502020204030204" pitchFamily="34" charset="0"/>
                <a:cs typeface="Times New Roman" panose="02020603050405020304" pitchFamily="18" charset="0"/>
              </a:rPr>
              <a:t>destacar:</a:t>
            </a:r>
          </a:p>
          <a:p>
            <a:pPr algn="just"/>
            <a:endParaRPr lang="es-PE" dirty="0" smtClean="0">
              <a:latin typeface="Bookman Old Style" panose="02050604050505020204" pitchFamily="18" charset="0"/>
              <a:ea typeface="Calibri" panose="020F0502020204030204" pitchFamily="34" charset="0"/>
              <a:cs typeface="Times New Roman" panose="02020603050405020304" pitchFamily="18" charset="0"/>
            </a:endParaRPr>
          </a:p>
          <a:p>
            <a:pPr algn="just"/>
            <a:r>
              <a:rPr lang="es-PE" dirty="0" smtClean="0">
                <a:latin typeface="Bookman Old Style" panose="02050604050505020204" pitchFamily="18" charset="0"/>
                <a:ea typeface="Calibri" panose="020F0502020204030204" pitchFamily="34" charset="0"/>
                <a:cs typeface="Times New Roman" panose="02020603050405020304" pitchFamily="18" charset="0"/>
              </a:rPr>
              <a:t>1</a:t>
            </a:r>
            <a:r>
              <a:rPr lang="es-PE" dirty="0">
                <a:latin typeface="Bookman Old Style" panose="02050604050505020204" pitchFamily="18" charset="0"/>
                <a:ea typeface="Calibri" panose="020F0502020204030204" pitchFamily="34" charset="0"/>
                <a:cs typeface="Times New Roman" panose="02020603050405020304" pitchFamily="18" charset="0"/>
              </a:rPr>
              <a:t>. Que entre ambos imputados son esposos. </a:t>
            </a:r>
            <a:endParaRPr lang="es-PE" dirty="0" smtClean="0">
              <a:latin typeface="Bookman Old Style" panose="02050604050505020204" pitchFamily="18" charset="0"/>
              <a:ea typeface="Calibri" panose="020F0502020204030204" pitchFamily="34" charset="0"/>
              <a:cs typeface="Times New Roman" panose="02020603050405020304" pitchFamily="18" charset="0"/>
            </a:endParaRPr>
          </a:p>
          <a:p>
            <a:pPr algn="just"/>
            <a:endParaRPr lang="es-PE" dirty="0">
              <a:latin typeface="Bookman Old Style" panose="02050604050505020204" pitchFamily="18" charset="0"/>
              <a:ea typeface="Calibri" panose="020F0502020204030204" pitchFamily="34" charset="0"/>
              <a:cs typeface="Times New Roman" panose="02020603050405020304" pitchFamily="18" charset="0"/>
            </a:endParaRPr>
          </a:p>
          <a:p>
            <a:pPr algn="just"/>
            <a:r>
              <a:rPr lang="es-PE" dirty="0" smtClean="0">
                <a:latin typeface="Bookman Old Style" panose="02050604050505020204" pitchFamily="18" charset="0"/>
                <a:ea typeface="Calibri" panose="020F0502020204030204" pitchFamily="34" charset="0"/>
                <a:cs typeface="Times New Roman" panose="02020603050405020304" pitchFamily="18" charset="0"/>
              </a:rPr>
              <a:t>2</a:t>
            </a:r>
            <a:r>
              <a:rPr lang="es-PE" dirty="0">
                <a:latin typeface="Bookman Old Style" panose="02050604050505020204" pitchFamily="18" charset="0"/>
                <a:ea typeface="Calibri" panose="020F0502020204030204" pitchFamily="34" charset="0"/>
                <a:cs typeface="Times New Roman" panose="02020603050405020304" pitchFamily="18" charset="0"/>
              </a:rPr>
              <a:t>. Que la recurrente no realizaba actividades comerciales con su esposo ni tuvo injerencia en el comportamiento que éste desplegó para la obtención de los activos calificados como maculados –nada en contrario se expone en la Disposición de Formalización y Continuación de la Investigación </a:t>
            </a:r>
            <a:r>
              <a:rPr lang="es-PE" sz="1600" dirty="0" smtClean="0">
                <a:effectLst/>
                <a:latin typeface="Bookman Old Style" panose="02050604050505020204" pitchFamily="18" charset="0"/>
                <a:ea typeface="Calibri" panose="020F0502020204030204" pitchFamily="34" charset="0"/>
                <a:cs typeface="Times New Roman" panose="02020603050405020304" pitchFamily="18" charset="0"/>
              </a:rPr>
              <a:t>Preparatoria. </a:t>
            </a:r>
            <a:endParaRPr lang="es-PE" dirty="0"/>
          </a:p>
        </p:txBody>
      </p:sp>
      <p:pic>
        <p:nvPicPr>
          <p:cNvPr id="7" name="Imagen 6" descr="C:\Users\usuario\Pictures\imagenes PPT\43ab9002daef9d2be7a545fe5f2f3ed3.jpg"/>
          <p:cNvPicPr/>
          <p:nvPr/>
        </p:nvPicPr>
        <p:blipFill>
          <a:blip r:embed="rId6">
            <a:extLst>
              <a:ext uri="{BEBA8EAE-BF5A-486C-A8C5-ECC9F3942E4B}">
                <a14:imgProps xmlns:a14="http://schemas.microsoft.com/office/drawing/2010/main">
                  <a14:imgLayer r:embed="rId7">
                    <a14:imgEffect>
                      <a14:backgroundRemoval t="356" b="98577" l="9172" r="99704"/>
                    </a14:imgEffect>
                  </a14:imgLayer>
                </a14:imgProps>
              </a:ext>
              <a:ext uri="{28A0092B-C50C-407E-A947-70E740481C1C}">
                <a14:useLocalDpi xmlns:a14="http://schemas.microsoft.com/office/drawing/2010/main" val="0"/>
              </a:ext>
            </a:extLst>
          </a:blip>
          <a:srcRect/>
          <a:stretch>
            <a:fillRect/>
          </a:stretch>
        </p:blipFill>
        <p:spPr bwMode="auto">
          <a:xfrm flipH="1">
            <a:off x="1716346" y="1829423"/>
            <a:ext cx="3905049" cy="3157368"/>
          </a:xfrm>
          <a:prstGeom prst="rect">
            <a:avLst/>
          </a:prstGeom>
          <a:noFill/>
          <a:ln>
            <a:noFill/>
          </a:ln>
        </p:spPr>
      </p:pic>
    </p:spTree>
    <p:extLst>
      <p:ext uri="{BB962C8B-B14F-4D97-AF65-F5344CB8AC3E}">
        <p14:creationId xmlns:p14="http://schemas.microsoft.com/office/powerpoint/2010/main" val="3331288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2" name="Rectángulo 1"/>
          <p:cNvSpPr/>
          <p:nvPr/>
        </p:nvSpPr>
        <p:spPr>
          <a:xfrm>
            <a:off x="1103291" y="2022175"/>
            <a:ext cx="6096000" cy="2308324"/>
          </a:xfrm>
          <a:prstGeom prst="rect">
            <a:avLst/>
          </a:prstGeom>
        </p:spPr>
        <p:txBody>
          <a:bodyPr>
            <a:spAutoFit/>
          </a:bodyPr>
          <a:lstStyle/>
          <a:p>
            <a:pPr algn="just"/>
            <a:r>
              <a:rPr lang="es-PE" dirty="0">
                <a:latin typeface="Bookman Old Style" panose="02050604050505020204" pitchFamily="18" charset="0"/>
                <a:ea typeface="Calibri" panose="020F0502020204030204" pitchFamily="34" charset="0"/>
                <a:cs typeface="Times New Roman" panose="02020603050405020304" pitchFamily="18" charset="0"/>
              </a:rPr>
              <a:t>3. Que, fundamentalmente, no se incorporó expresamente como una circunstancia relevante del caso; es decir, no se afirmó, que, en las relaciones entre ambos imputados, el segundo realizó conductas que objetivamente permitieran a la primera poner en tela de juicio la confianza de ella sobre la conformidad a Derecho del comportamiento de su esposo, el encausado Costa Alva. </a:t>
            </a:r>
            <a:endParaRPr lang="es-PE" dirty="0"/>
          </a:p>
        </p:txBody>
      </p:sp>
      <p:pic>
        <p:nvPicPr>
          <p:cNvPr id="7" name="Imagen 6" descr="C:\Users\usuario\Pictures\imagenes PPT\lectura-facil.jpg"/>
          <p:cNvPicPr/>
          <p:nvPr/>
        </p:nvPicPr>
        <p:blipFill>
          <a:blip r:embed="rId6">
            <a:extLst>
              <a:ext uri="{BEBA8EAE-BF5A-486C-A8C5-ECC9F3942E4B}">
                <a14:imgProps xmlns:a14="http://schemas.microsoft.com/office/drawing/2010/main">
                  <a14:imgLayer r:embed="rId7">
                    <a14:imgEffect>
                      <a14:backgroundRemoval t="0" b="100000" l="10000" r="90000">
                        <a14:foregroundMark x1="49306" y1="7639" x2="61111" y2="125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437147" y="1070422"/>
            <a:ext cx="3806110" cy="3867150"/>
          </a:xfrm>
          <a:prstGeom prst="rect">
            <a:avLst/>
          </a:prstGeom>
          <a:noFill/>
          <a:ln>
            <a:noFill/>
          </a:ln>
        </p:spPr>
      </p:pic>
    </p:spTree>
    <p:extLst>
      <p:ext uri="{BB962C8B-B14F-4D97-AF65-F5344CB8AC3E}">
        <p14:creationId xmlns:p14="http://schemas.microsoft.com/office/powerpoint/2010/main" val="3859467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2" name="Rectángulo 1"/>
          <p:cNvSpPr/>
          <p:nvPr/>
        </p:nvSpPr>
        <p:spPr>
          <a:xfrm>
            <a:off x="4869951" y="2477458"/>
            <a:ext cx="6096000" cy="1695336"/>
          </a:xfrm>
          <a:prstGeom prst="rect">
            <a:avLst/>
          </a:prstGeom>
        </p:spPr>
        <p:txBody>
          <a:bodyPr>
            <a:spAutoFit/>
          </a:bodyPr>
          <a:lstStyle/>
          <a:p>
            <a:pPr algn="just">
              <a:spcBef>
                <a:spcPts val="2475"/>
              </a:spcBef>
              <a:spcAft>
                <a:spcPts val="1725"/>
              </a:spcAft>
            </a:pPr>
            <a:r>
              <a:rPr lang="es-PE" dirty="0">
                <a:latin typeface="Bookman Old Style" panose="02050604050505020204" pitchFamily="18" charset="0"/>
                <a:ea typeface="Calibri" panose="020F0502020204030204" pitchFamily="34" charset="0"/>
                <a:cs typeface="Times New Roman" panose="02020603050405020304" pitchFamily="18" charset="0"/>
              </a:rPr>
              <a:t>El principio de confianza, en consecuencia, es plenamente aplicable. No se presenta la imputación objetiva del delito de lavado de activos respecto de la encausada López Melgarejo de Costa.</a:t>
            </a:r>
            <a:endParaRPr lang="es-PE"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s-PE" dirty="0">
                <a:latin typeface="Bookman Old Style" panose="02050604050505020204" pitchFamily="18" charset="0"/>
                <a:ea typeface="Calibri" panose="020F0502020204030204" pitchFamily="34" charset="0"/>
                <a:cs typeface="Times New Roman" panose="02020603050405020304" pitchFamily="18" charset="0"/>
              </a:rPr>
              <a:t> </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descr="C:\Users\usuario\Pictures\imagenes PPT\3d5cc1ff793a02a5c65543bc82f20d22.jpg"/>
          <p:cNvPicPr/>
          <p:nvPr/>
        </p:nvPicPr>
        <p:blipFill>
          <a:blip r:embed="rId6">
            <a:extLst>
              <a:ext uri="{BEBA8EAE-BF5A-486C-A8C5-ECC9F3942E4B}">
                <a14:imgProps xmlns:a14="http://schemas.microsoft.com/office/drawing/2010/main">
                  <a14:imgLayer r:embed="rId7">
                    <a14:imgEffect>
                      <a14:backgroundRemoval t="0" b="100000" l="0" r="100000">
                        <a14:foregroundMark x1="19500" y1="10684" x2="31500" y2="29060"/>
                        <a14:foregroundMark x1="17500" y1="5983" x2="23000" y2="20513"/>
                        <a14:foregroundMark x1="31500" y1="7265" x2="35000" y2="16667"/>
                        <a14:foregroundMark x1="45500" y1="93590" x2="45500" y2="93590"/>
                        <a14:foregroundMark x1="71000" y1="93590" x2="71000" y2="93590"/>
                        <a14:backgroundMark x1="56500" y1="91880" x2="57500" y2="98718"/>
                      </a14:backgroundRemoval>
                    </a14:imgEffect>
                  </a14:imgLayer>
                </a14:imgProps>
              </a:ext>
              <a:ext uri="{28A0092B-C50C-407E-A947-70E740481C1C}">
                <a14:useLocalDpi xmlns:a14="http://schemas.microsoft.com/office/drawing/2010/main" val="0"/>
              </a:ext>
            </a:extLst>
          </a:blip>
          <a:srcRect/>
          <a:stretch>
            <a:fillRect/>
          </a:stretch>
        </p:blipFill>
        <p:spPr bwMode="auto">
          <a:xfrm>
            <a:off x="1512462" y="1444860"/>
            <a:ext cx="2801961" cy="3142293"/>
          </a:xfrm>
          <a:prstGeom prst="rect">
            <a:avLst/>
          </a:prstGeom>
          <a:noFill/>
          <a:ln>
            <a:noFill/>
          </a:ln>
        </p:spPr>
      </p:pic>
    </p:spTree>
    <p:extLst>
      <p:ext uri="{BB962C8B-B14F-4D97-AF65-F5344CB8AC3E}">
        <p14:creationId xmlns:p14="http://schemas.microsoft.com/office/powerpoint/2010/main" val="2732033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6" name="CuadroTexto 5">
            <a:extLst>
              <a:ext uri="{FF2B5EF4-FFF2-40B4-BE49-F238E27FC236}">
                <a16:creationId xmlns:a16="http://schemas.microsoft.com/office/drawing/2014/main" id="{08304924-BF5A-4A51-8DB9-2EEFBEE51EC0}"/>
              </a:ext>
            </a:extLst>
          </p:cNvPr>
          <p:cNvSpPr txBox="1"/>
          <p:nvPr/>
        </p:nvSpPr>
        <p:spPr>
          <a:xfrm>
            <a:off x="3228691" y="2884911"/>
            <a:ext cx="4838364" cy="582852"/>
          </a:xfrm>
          <a:prstGeom prst="rect">
            <a:avLst/>
          </a:prstGeom>
          <a:noFill/>
        </p:spPr>
        <p:txBody>
          <a:bodyPr wrap="square">
            <a:spAutoFit/>
          </a:bodyPr>
          <a:lstStyle/>
          <a:p>
            <a:pPr algn="just">
              <a:lnSpc>
                <a:spcPts val="1875"/>
              </a:lnSpc>
              <a:spcAft>
                <a:spcPts val="1950"/>
              </a:spcAft>
            </a:pPr>
            <a:r>
              <a:rPr lang="es-PE" sz="8000" b="1" dirty="0">
                <a:solidFill>
                  <a:schemeClr val="accent1">
                    <a:lumMod val="50000"/>
                  </a:schemeClr>
                </a:solidFill>
                <a:latin typeface="Aharoni" panose="02010803020104030203" pitchFamily="2" charset="-79"/>
                <a:cs typeface="Aharoni" panose="02010803020104030203" pitchFamily="2" charset="-79"/>
              </a:rPr>
              <a:t>GRACIAS</a:t>
            </a:r>
            <a:r>
              <a:rPr lang="es-PE" sz="4400" b="1" dirty="0">
                <a:solidFill>
                  <a:srgbClr val="1E1E1E"/>
                </a:solidFill>
                <a:effectLst/>
                <a:latin typeface="Bookman Old Style" panose="02050604050505020204" pitchFamily="18" charset="0"/>
                <a:ea typeface="Times New Roman" panose="02020603050405020304" pitchFamily="18" charset="0"/>
              </a:rPr>
              <a:t> </a:t>
            </a:r>
            <a:endParaRPr lang="es-PE" sz="4400" dirty="0">
              <a:effectLst/>
              <a:latin typeface="Times New Roman" panose="02020603050405020304" pitchFamily="18" charset="0"/>
              <a:ea typeface="Times New Roman" panose="02020603050405020304" pitchFamily="18" charset="0"/>
            </a:endParaRPr>
          </a:p>
        </p:txBody>
      </p:sp>
      <p:pic>
        <p:nvPicPr>
          <p:cNvPr id="7" name="Imagen 6">
            <a:extLst>
              <a:ext uri="{FF2B5EF4-FFF2-40B4-BE49-F238E27FC236}">
                <a16:creationId xmlns:a16="http://schemas.microsoft.com/office/drawing/2014/main" id="{76D44251-B96F-44A8-B3D9-EC5688A5BB4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400" b="90000" l="9867" r="89867">
                        <a14:foregroundMark x1="22400" y1="79600" x2="22400" y2="79600"/>
                        <a14:foregroundMark x1="43200" y1="5400" x2="43200" y2="5400"/>
                        <a14:foregroundMark x1="64800" y1="2400" x2="64800" y2="2400"/>
                      </a14:backgroundRemoval>
                    </a14:imgEffect>
                  </a14:imgLayer>
                </a14:imgProps>
              </a:ext>
              <a:ext uri="{28A0092B-C50C-407E-A947-70E740481C1C}">
                <a14:useLocalDpi xmlns:a14="http://schemas.microsoft.com/office/drawing/2010/main" val="0"/>
              </a:ext>
            </a:extLst>
          </a:blip>
          <a:stretch>
            <a:fillRect/>
          </a:stretch>
        </p:blipFill>
        <p:spPr>
          <a:xfrm>
            <a:off x="7306362" y="998654"/>
            <a:ext cx="4154014" cy="5538685"/>
          </a:xfrm>
          <a:prstGeom prst="rect">
            <a:avLst/>
          </a:prstGeom>
        </p:spPr>
      </p:pic>
    </p:spTree>
    <p:extLst>
      <p:ext uri="{BB962C8B-B14F-4D97-AF65-F5344CB8AC3E}">
        <p14:creationId xmlns:p14="http://schemas.microsoft.com/office/powerpoint/2010/main" val="2579624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2" name="Rectángulo 1"/>
          <p:cNvSpPr/>
          <p:nvPr/>
        </p:nvSpPr>
        <p:spPr>
          <a:xfrm>
            <a:off x="3264040" y="2591561"/>
            <a:ext cx="6147004" cy="584775"/>
          </a:xfrm>
          <a:prstGeom prst="rect">
            <a:avLst/>
          </a:prstGeom>
        </p:spPr>
        <p:txBody>
          <a:bodyPr wrap="none">
            <a:spAutoFit/>
          </a:bodyPr>
          <a:lstStyle/>
          <a:p>
            <a:r>
              <a:rPr lang="es-PE" sz="3200" b="1" dirty="0" smtClean="0">
                <a:solidFill>
                  <a:srgbClr val="002060"/>
                </a:solidFill>
                <a:effectLst>
                  <a:outerShdw blurRad="38100" dist="38100" dir="2700000" algn="tl">
                    <a:srgbClr val="000000">
                      <a:alpha val="43137"/>
                    </a:srgbClr>
                  </a:outerShdw>
                </a:effectLst>
                <a:latin typeface="Palatino Linotype" panose="02040502050505030304" pitchFamily="18" charset="0"/>
              </a:rPr>
              <a:t>FUNDAMENTO DESTACADO</a:t>
            </a:r>
            <a:endParaRPr lang="es-PE" sz="32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142360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3" name="Rectángulo 2"/>
          <p:cNvSpPr/>
          <p:nvPr/>
        </p:nvSpPr>
        <p:spPr>
          <a:xfrm>
            <a:off x="5379076" y="2474564"/>
            <a:ext cx="6096000" cy="1200329"/>
          </a:xfrm>
          <a:prstGeom prst="rect">
            <a:avLst/>
          </a:prstGeom>
        </p:spPr>
        <p:txBody>
          <a:bodyPr>
            <a:spAutoFit/>
          </a:bodyPr>
          <a:lstStyle/>
          <a:p>
            <a:pPr algn="just">
              <a:spcBef>
                <a:spcPts val="2475"/>
              </a:spcBef>
              <a:spcAft>
                <a:spcPts val="1725"/>
              </a:spcAft>
            </a:pPr>
            <a:r>
              <a:rPr lang="es-PE" b="1" dirty="0">
                <a:solidFill>
                  <a:srgbClr val="1E1E1E"/>
                </a:solidFill>
                <a:latin typeface="Bookman Old Style" panose="02050604050505020204" pitchFamily="18" charset="0"/>
              </a:rPr>
              <a:t>Tercero.</a:t>
            </a:r>
            <a:r>
              <a:rPr lang="es-PE" dirty="0">
                <a:solidFill>
                  <a:srgbClr val="1E1E1E"/>
                </a:solidFill>
                <a:latin typeface="Bookman Old Style" panose="02050604050505020204" pitchFamily="18" charset="0"/>
              </a:rPr>
              <a:t> </a:t>
            </a:r>
            <a:r>
              <a:rPr lang="es-PE" dirty="0">
                <a:solidFill>
                  <a:srgbClr val="1E1E1E"/>
                </a:solidFill>
                <a:latin typeface="Bookman Old Style" panose="02050604050505020204" pitchFamily="18" charset="0"/>
              </a:rPr>
              <a:t>Que es pertinente aplicar al caso de autos los principios normativos de imputación objetiva, que se refieren al </a:t>
            </a:r>
            <a:r>
              <a:rPr lang="es-PE" dirty="0" smtClean="0">
                <a:solidFill>
                  <a:srgbClr val="1E1E1E"/>
                </a:solidFill>
                <a:latin typeface="Bookman Old Style" panose="02050604050505020204" pitchFamily="18" charset="0"/>
              </a:rPr>
              <a:t>riesgo </a:t>
            </a:r>
            <a:r>
              <a:rPr lang="es-PE" dirty="0">
                <a:solidFill>
                  <a:srgbClr val="1E1E1E"/>
                </a:solidFill>
                <a:latin typeface="Bookman Old Style" panose="02050604050505020204" pitchFamily="18" charset="0"/>
              </a:rPr>
              <a:t>permitido y al principio de </a:t>
            </a:r>
            <a:r>
              <a:rPr lang="es-PE" dirty="0" smtClean="0">
                <a:solidFill>
                  <a:srgbClr val="1E1E1E"/>
                </a:solidFill>
                <a:latin typeface="Bookman Old Style" panose="02050604050505020204" pitchFamily="18" charset="0"/>
              </a:rPr>
              <a:t>confianza. </a:t>
            </a:r>
            <a:endParaRPr lang="es-PE" dirty="0">
              <a:solidFill>
                <a:srgbClr val="1E1E1E"/>
              </a:solidFill>
              <a:latin typeface="Bookman Old Style" panose="02050604050505020204" pitchFamily="18" charset="0"/>
            </a:endParaRPr>
          </a:p>
        </p:txBody>
      </p:sp>
      <p:pic>
        <p:nvPicPr>
          <p:cNvPr id="13" name="Imagen 12" descr="C:\Users\usuario\Pictures\imagenes PPT\36958dc26221f10c924affbc2910462e.jpg"/>
          <p:cNvPicPr/>
          <p:nvPr/>
        </p:nvPicPr>
        <p:blipFill>
          <a:blip r:embed="rId6">
            <a:extLst>
              <a:ext uri="{BEBA8EAE-BF5A-486C-A8C5-ECC9F3942E4B}">
                <a14:imgProps xmlns:a14="http://schemas.microsoft.com/office/drawing/2010/main">
                  <a14:imgLayer r:embed="rId7">
                    <a14:imgEffect>
                      <a14:backgroundRemoval t="222" b="98889" l="0" r="100000">
                        <a14:foregroundMark x1="67857" y1="26222" x2="84821" y2="66444"/>
                        <a14:foregroundMark x1="64509" y1="23778" x2="89286" y2="22222"/>
                        <a14:foregroundMark x1="61607" y1="50444" x2="61384" y2="65778"/>
                        <a14:foregroundMark x1="34598" y1="69778" x2="39286" y2="83111"/>
                      </a14:backgroundRemoval>
                    </a14:imgEffect>
                  </a14:imgLayer>
                </a14:imgProps>
              </a:ext>
              <a:ext uri="{28A0092B-C50C-407E-A947-70E740481C1C}">
                <a14:useLocalDpi xmlns:a14="http://schemas.microsoft.com/office/drawing/2010/main" val="0"/>
              </a:ext>
            </a:extLst>
          </a:blip>
          <a:srcRect/>
          <a:stretch>
            <a:fillRect/>
          </a:stretch>
        </p:blipFill>
        <p:spPr bwMode="auto">
          <a:xfrm>
            <a:off x="1017431" y="1511025"/>
            <a:ext cx="3284112" cy="3511736"/>
          </a:xfrm>
          <a:prstGeom prst="rect">
            <a:avLst/>
          </a:prstGeom>
          <a:noFill/>
          <a:ln>
            <a:noFill/>
          </a:ln>
        </p:spPr>
      </p:pic>
    </p:spTree>
    <p:extLst>
      <p:ext uri="{BB962C8B-B14F-4D97-AF65-F5344CB8AC3E}">
        <p14:creationId xmlns:p14="http://schemas.microsoft.com/office/powerpoint/2010/main" val="3004392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2" name="Rectángulo 1"/>
          <p:cNvSpPr/>
          <p:nvPr/>
        </p:nvSpPr>
        <p:spPr>
          <a:xfrm>
            <a:off x="683064" y="2000344"/>
            <a:ext cx="5891675" cy="2031325"/>
          </a:xfrm>
          <a:prstGeom prst="rect">
            <a:avLst/>
          </a:prstGeom>
        </p:spPr>
        <p:txBody>
          <a:bodyPr wrap="square">
            <a:spAutoFit/>
          </a:bodyPr>
          <a:lstStyle/>
          <a:p>
            <a:pPr algn="just">
              <a:spcBef>
                <a:spcPts val="2475"/>
              </a:spcBef>
              <a:spcAft>
                <a:spcPts val="1725"/>
              </a:spcAft>
            </a:pPr>
            <a:r>
              <a:rPr lang="es-PE" dirty="0" smtClean="0">
                <a:solidFill>
                  <a:srgbClr val="1E1E1E"/>
                </a:solidFill>
                <a:latin typeface="Bookman Old Style" panose="02050604050505020204" pitchFamily="18" charset="0"/>
              </a:rPr>
              <a:t>Ya </a:t>
            </a:r>
            <a:r>
              <a:rPr lang="es-PE" dirty="0">
                <a:solidFill>
                  <a:srgbClr val="1E1E1E"/>
                </a:solidFill>
                <a:latin typeface="Bookman Old Style" panose="02050604050505020204" pitchFamily="18" charset="0"/>
              </a:rPr>
              <a:t>que el acusado dentro de su rol de chofer realizó un comportamiento 	que genera un riesgo permitido dentro de los estándares objetivos </a:t>
            </a:r>
            <a:r>
              <a:rPr lang="es-PE" dirty="0" smtClean="0">
                <a:solidFill>
                  <a:srgbClr val="1E1E1E"/>
                </a:solidFill>
                <a:latin typeface="Bookman Old Style" panose="02050604050505020204" pitchFamily="18" charset="0"/>
              </a:rPr>
              <a:t>predeterminados </a:t>
            </a:r>
            <a:r>
              <a:rPr lang="es-PE" dirty="0">
                <a:solidFill>
                  <a:srgbClr val="1E1E1E"/>
                </a:solidFill>
                <a:latin typeface="Bookman Old Style" panose="02050604050505020204" pitchFamily="18" charset="0"/>
              </a:rPr>
              <a:t>por la sociedad, y por tanto, no le es imputable el 	resultado (prohibición de regreso) al </a:t>
            </a:r>
            <a:r>
              <a:rPr lang="es-PE" dirty="0" smtClean="0">
                <a:solidFill>
                  <a:srgbClr val="1E1E1E"/>
                </a:solidFill>
                <a:latin typeface="Bookman Old Style" panose="02050604050505020204" pitchFamily="18" charset="0"/>
              </a:rPr>
              <a:t>aceptar transportar </a:t>
            </a:r>
            <a:r>
              <a:rPr lang="es-PE" dirty="0">
                <a:solidFill>
                  <a:srgbClr val="1E1E1E"/>
                </a:solidFill>
                <a:latin typeface="Bookman Old Style" panose="02050604050505020204" pitchFamily="18" charset="0"/>
              </a:rPr>
              <a:t>la carga de sus </a:t>
            </a:r>
            <a:r>
              <a:rPr lang="es-PE" dirty="0" err="1" smtClean="0">
                <a:solidFill>
                  <a:srgbClr val="1E1E1E"/>
                </a:solidFill>
                <a:latin typeface="Bookman Old Style" panose="02050604050505020204" pitchFamily="18" charset="0"/>
              </a:rPr>
              <a:t>coprocesados</a:t>
            </a:r>
            <a:r>
              <a:rPr lang="es-PE" dirty="0">
                <a:solidFill>
                  <a:srgbClr val="1E1E1E"/>
                </a:solidFill>
                <a:latin typeface="Bookman Old Style" panose="02050604050505020204" pitchFamily="18" charset="0"/>
              </a:rPr>
              <a:t> H.L.M. y M.U.C. </a:t>
            </a:r>
          </a:p>
        </p:txBody>
      </p:sp>
      <p:pic>
        <p:nvPicPr>
          <p:cNvPr id="8" name="Imagen 7" descr="C:\Users\usuario\Pictures\imagenes PPT\3d5cc1ff793a02a5c65543bc82f20d22.jpg"/>
          <p:cNvPicPr/>
          <p:nvPr/>
        </p:nvPicPr>
        <p:blipFill>
          <a:blip r:embed="rId6">
            <a:extLst>
              <a:ext uri="{BEBA8EAE-BF5A-486C-A8C5-ECC9F3942E4B}">
                <a14:imgProps xmlns:a14="http://schemas.microsoft.com/office/drawing/2010/main">
                  <a14:imgLayer r:embed="rId7">
                    <a14:imgEffect>
                      <a14:backgroundRemoval t="0" b="100000" l="0" r="100000">
                        <a14:foregroundMark x1="19500" y1="10684" x2="31500" y2="29060"/>
                        <a14:foregroundMark x1="17500" y1="5983" x2="23000" y2="20513"/>
                        <a14:foregroundMark x1="31500" y1="7265" x2="35000" y2="16667"/>
                        <a14:foregroundMark x1="45500" y1="93590" x2="45500" y2="93590"/>
                        <a14:foregroundMark x1="71000" y1="93590" x2="71000" y2="93590"/>
                        <a14:backgroundMark x1="56500" y1="91880" x2="57500" y2="98718"/>
                      </a14:backgroundRemoval>
                    </a14:imgEffect>
                  </a14:imgLayer>
                </a14:imgProps>
              </a:ext>
              <a:ext uri="{28A0092B-C50C-407E-A947-70E740481C1C}">
                <a14:useLocalDpi xmlns:a14="http://schemas.microsoft.com/office/drawing/2010/main" val="0"/>
              </a:ext>
            </a:extLst>
          </a:blip>
          <a:srcRect/>
          <a:stretch>
            <a:fillRect/>
          </a:stretch>
        </p:blipFill>
        <p:spPr bwMode="auto">
          <a:xfrm>
            <a:off x="7426568" y="1452065"/>
            <a:ext cx="3291357" cy="3127881"/>
          </a:xfrm>
          <a:prstGeom prst="rect">
            <a:avLst/>
          </a:prstGeom>
          <a:noFill/>
          <a:ln>
            <a:noFill/>
          </a:ln>
        </p:spPr>
      </p:pic>
    </p:spTree>
    <p:extLst>
      <p:ext uri="{BB962C8B-B14F-4D97-AF65-F5344CB8AC3E}">
        <p14:creationId xmlns:p14="http://schemas.microsoft.com/office/powerpoint/2010/main" val="2295569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2" name="Rectángulo 1"/>
          <p:cNvSpPr/>
          <p:nvPr/>
        </p:nvSpPr>
        <p:spPr>
          <a:xfrm>
            <a:off x="5250289" y="1883675"/>
            <a:ext cx="6096000" cy="2585323"/>
          </a:xfrm>
          <a:prstGeom prst="rect">
            <a:avLst/>
          </a:prstGeom>
        </p:spPr>
        <p:txBody>
          <a:bodyPr>
            <a:spAutoFit/>
          </a:bodyPr>
          <a:lstStyle/>
          <a:p>
            <a:pPr algn="just"/>
            <a:r>
              <a:rPr lang="es-PE" dirty="0">
                <a:solidFill>
                  <a:srgbClr val="1E1E1E"/>
                </a:solidFill>
                <a:latin typeface="Bookman Old Style" panose="02050604050505020204" pitchFamily="18" charset="0"/>
              </a:rPr>
              <a:t>Y al hacerlo en la confianza de la buena fe en negocios y que los demás </a:t>
            </a:r>
            <a:r>
              <a:rPr lang="es-PE" dirty="0" smtClean="0">
                <a:solidFill>
                  <a:srgbClr val="1E1E1E"/>
                </a:solidFill>
                <a:latin typeface="Bookman Old Style" panose="02050604050505020204" pitchFamily="18" charset="0"/>
              </a:rPr>
              <a:t>realizan una </a:t>
            </a:r>
            <a:r>
              <a:rPr lang="es-PE" dirty="0">
                <a:solidFill>
                  <a:srgbClr val="1E1E1E"/>
                </a:solidFill>
                <a:latin typeface="Bookman Old Style" panose="02050604050505020204" pitchFamily="18" charset="0"/>
              </a:rPr>
              <a:t>conducta ilícita; no habiéndose acreditado con prueba un </a:t>
            </a:r>
            <a:r>
              <a:rPr lang="es-PE" dirty="0" smtClean="0">
                <a:solidFill>
                  <a:srgbClr val="1E1E1E"/>
                </a:solidFill>
                <a:latin typeface="Bookman Old Style" panose="02050604050505020204" pitchFamily="18" charset="0"/>
              </a:rPr>
              <a:t>concierto </a:t>
            </a:r>
            <a:r>
              <a:rPr lang="es-PE" dirty="0">
                <a:solidFill>
                  <a:srgbClr val="1E1E1E"/>
                </a:solidFill>
                <a:latin typeface="Bookman Old Style" panose="02050604050505020204" pitchFamily="18" charset="0"/>
              </a:rPr>
              <a:t>de voluntades con los comitentes y estando limitado su deber de control sobre los demás en tanto no era el transportista, dueño del camión 	sino sólo el chofer asalariado del mismo, estando además los paquetes de hojas de coca camuflados dentro de bultos </a:t>
            </a:r>
            <a:r>
              <a:rPr lang="es-PE" dirty="0" smtClean="0">
                <a:solidFill>
                  <a:srgbClr val="1E1E1E"/>
                </a:solidFill>
                <a:latin typeface="Bookman Old Style" panose="02050604050505020204" pitchFamily="18" charset="0"/>
              </a:rPr>
              <a:t>cerrados.</a:t>
            </a:r>
            <a:endParaRPr lang="es-PE" dirty="0">
              <a:solidFill>
                <a:srgbClr val="1E1E1E"/>
              </a:solidFill>
              <a:latin typeface="Bookman Old Style" panose="02050604050505020204" pitchFamily="18" charset="0"/>
            </a:endParaRPr>
          </a:p>
        </p:txBody>
      </p:sp>
      <p:pic>
        <p:nvPicPr>
          <p:cNvPr id="8" name="Imagen 7" descr="C:\Users\usuario\Pictures\imagenes PPT\lectura-facil.jpg"/>
          <p:cNvPicPr/>
          <p:nvPr/>
        </p:nvPicPr>
        <p:blipFill>
          <a:blip r:embed="rId6">
            <a:extLst>
              <a:ext uri="{BEBA8EAE-BF5A-486C-A8C5-ECC9F3942E4B}">
                <a14:imgProps xmlns:a14="http://schemas.microsoft.com/office/drawing/2010/main">
                  <a14:imgLayer r:embed="rId7">
                    <a14:imgEffect>
                      <a14:backgroundRemoval t="0" b="100000" l="10000" r="90000">
                        <a14:foregroundMark x1="49306" y1="7639" x2="61111" y2="12500"/>
                      </a14:backgroundRemoval>
                    </a14:imgEffect>
                  </a14:imgLayer>
                </a14:imgProps>
              </a:ext>
              <a:ext uri="{28A0092B-C50C-407E-A947-70E740481C1C}">
                <a14:useLocalDpi xmlns:a14="http://schemas.microsoft.com/office/drawing/2010/main" val="0"/>
              </a:ext>
            </a:extLst>
          </a:blip>
          <a:srcRect/>
          <a:stretch>
            <a:fillRect/>
          </a:stretch>
        </p:blipFill>
        <p:spPr bwMode="auto">
          <a:xfrm>
            <a:off x="946994" y="1316381"/>
            <a:ext cx="3867150" cy="3867150"/>
          </a:xfrm>
          <a:prstGeom prst="rect">
            <a:avLst/>
          </a:prstGeom>
          <a:noFill/>
          <a:ln>
            <a:noFill/>
          </a:ln>
        </p:spPr>
      </p:pic>
    </p:spTree>
    <p:extLst>
      <p:ext uri="{BB962C8B-B14F-4D97-AF65-F5344CB8AC3E}">
        <p14:creationId xmlns:p14="http://schemas.microsoft.com/office/powerpoint/2010/main" val="4118671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2" name="Rectángulo 1"/>
          <p:cNvSpPr/>
          <p:nvPr/>
        </p:nvSpPr>
        <p:spPr>
          <a:xfrm>
            <a:off x="635358" y="1612776"/>
            <a:ext cx="6096000" cy="2862322"/>
          </a:xfrm>
          <a:prstGeom prst="rect">
            <a:avLst/>
          </a:prstGeom>
        </p:spPr>
        <p:txBody>
          <a:bodyPr>
            <a:spAutoFit/>
          </a:bodyPr>
          <a:lstStyle/>
          <a:p>
            <a:pPr algn="just">
              <a:spcBef>
                <a:spcPts val="2475"/>
              </a:spcBef>
              <a:spcAft>
                <a:spcPts val="1725"/>
              </a:spcAft>
            </a:pPr>
            <a:r>
              <a:rPr lang="es-PE" dirty="0" smtClean="0">
                <a:latin typeface="Bookman Old Style" panose="02050604050505020204" pitchFamily="18" charset="0"/>
                <a:ea typeface="Calibri" panose="020F0502020204030204" pitchFamily="34" charset="0"/>
                <a:cs typeface="Open Sans"/>
              </a:rPr>
              <a:t>Aclarando </a:t>
            </a:r>
            <a:r>
              <a:rPr lang="es-PE" dirty="0">
                <a:latin typeface="Bookman Old Style" panose="02050604050505020204" pitchFamily="18" charset="0"/>
                <a:ea typeface="Calibri" panose="020F0502020204030204" pitchFamily="34" charset="0"/>
                <a:cs typeface="Open Sans"/>
              </a:rPr>
              <a:t>que el conocimiento exigido no es el del experto sino por el contrario de un conocimiento estandarizado socialmente y dentro de un contexto que no implique un riesgo no permitido o altamente criminógeno; y en aplicación del artículo ciento treinta y nueve inciso once de la Constitución Política; concordante con el artículo doscientos ochenta y cuatro del Código de Procedimientos Penales; siendo esto así, el fallo emitido se encuentra con arreglo a </a:t>
            </a:r>
            <a:r>
              <a:rPr lang="es-PE" dirty="0" smtClean="0">
                <a:latin typeface="Bookman Old Style" panose="02050604050505020204" pitchFamily="18" charset="0"/>
                <a:ea typeface="Calibri" panose="020F0502020204030204" pitchFamily="34" charset="0"/>
                <a:cs typeface="Open Sans"/>
              </a:rPr>
              <a:t>ley.</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descr="C:\Users\usuario\Pictures\imagenes PPT\cee650c04a5a135b6d9f597b990fbe17.png"/>
          <p:cNvPicPr/>
          <p:nvPr/>
        </p:nvPicPr>
        <p:blipFill>
          <a:blip r:embed="rId6">
            <a:extLst>
              <a:ext uri="{BEBA8EAE-BF5A-486C-A8C5-ECC9F3942E4B}">
                <a14:imgProps xmlns:a14="http://schemas.microsoft.com/office/drawing/2010/main">
                  <a14:imgLayer r:embed="rId7">
                    <a14:imgEffect>
                      <a14:backgroundRemoval t="424" b="100000" l="851" r="100000">
                        <a14:foregroundMark x1="28511" y1="35593" x2="51915" y2="56780"/>
                        <a14:foregroundMark x1="20000" y1="32627" x2="41702" y2="52119"/>
                      </a14:backgroundRemoval>
                    </a14:imgEffect>
                  </a14:imgLayer>
                </a14:imgProps>
              </a:ext>
              <a:ext uri="{28A0092B-C50C-407E-A947-70E740481C1C}">
                <a14:useLocalDpi xmlns:a14="http://schemas.microsoft.com/office/drawing/2010/main" val="0"/>
              </a:ext>
            </a:extLst>
          </a:blip>
          <a:srcRect/>
          <a:stretch>
            <a:fillRect/>
          </a:stretch>
        </p:blipFill>
        <p:spPr bwMode="auto">
          <a:xfrm>
            <a:off x="7460280" y="1528542"/>
            <a:ext cx="3525398" cy="3800916"/>
          </a:xfrm>
          <a:prstGeom prst="rect">
            <a:avLst/>
          </a:prstGeom>
          <a:noFill/>
          <a:ln>
            <a:noFill/>
          </a:ln>
        </p:spPr>
      </p:pic>
    </p:spTree>
    <p:extLst>
      <p:ext uri="{BB962C8B-B14F-4D97-AF65-F5344CB8AC3E}">
        <p14:creationId xmlns:p14="http://schemas.microsoft.com/office/powerpoint/2010/main" val="809450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2" name="Rectángulo 1"/>
          <p:cNvSpPr/>
          <p:nvPr/>
        </p:nvSpPr>
        <p:spPr>
          <a:xfrm>
            <a:off x="4923203" y="2228671"/>
            <a:ext cx="6096000" cy="1200329"/>
          </a:xfrm>
          <a:prstGeom prst="rect">
            <a:avLst/>
          </a:prstGeom>
        </p:spPr>
        <p:txBody>
          <a:bodyPr>
            <a:spAutoFit/>
          </a:bodyPr>
          <a:lstStyle/>
          <a:p>
            <a:pPr algn="just">
              <a:spcBef>
                <a:spcPts val="2475"/>
              </a:spcBef>
              <a:spcAft>
                <a:spcPts val="1725"/>
              </a:spcAft>
            </a:pPr>
            <a:r>
              <a:rPr lang="es-PE" dirty="0">
                <a:latin typeface="Bookman Old Style" panose="02050604050505020204" pitchFamily="18" charset="0"/>
                <a:ea typeface="Calibri" panose="020F0502020204030204" pitchFamily="34" charset="0"/>
                <a:cs typeface="Open Sans"/>
              </a:rPr>
              <a:t>Entre las instituciones delimitadoras de la responsabilidad penal, que se ocupan de ser el filtro para dotar a un determinado comportamiento como típico, se encuentra la prohibición de regreso. </a:t>
            </a:r>
            <a:endParaRPr lang="es-PE" dirty="0" smtClean="0">
              <a:latin typeface="Bookman Old Style" panose="02050604050505020204" pitchFamily="18" charset="0"/>
              <a:ea typeface="Calibri" panose="020F0502020204030204" pitchFamily="34" charset="0"/>
              <a:cs typeface="Open Sans"/>
            </a:endParaRPr>
          </a:p>
        </p:txBody>
      </p:sp>
      <p:pic>
        <p:nvPicPr>
          <p:cNvPr id="8" name="Imagen 7" descr="C:\Users\usuario\Pictures\imagenes PPT\423141174ea55a5636dea8cd2d329f4a.jpg"/>
          <p:cNvPicPr/>
          <p:nvPr/>
        </p:nvPicPr>
        <p:blipFill>
          <a:blip r:embed="rId6">
            <a:extLst>
              <a:ext uri="{BEBA8EAE-BF5A-486C-A8C5-ECC9F3942E4B}">
                <a14:imgProps xmlns:a14="http://schemas.microsoft.com/office/drawing/2010/main">
                  <a14:imgLayer r:embed="rId7">
                    <a14:imgEffect>
                      <a14:backgroundRemoval t="596" b="100000" l="9790" r="89685">
                        <a14:foregroundMark x1="42657" y1="11204" x2="54021" y2="13468"/>
                      </a14:backgroundRemoval>
                    </a14:imgEffect>
                  </a14:imgLayer>
                </a14:imgProps>
              </a:ext>
              <a:ext uri="{28A0092B-C50C-407E-A947-70E740481C1C}">
                <a14:useLocalDpi xmlns:a14="http://schemas.microsoft.com/office/drawing/2010/main" val="0"/>
              </a:ext>
            </a:extLst>
          </a:blip>
          <a:srcRect/>
          <a:stretch>
            <a:fillRect/>
          </a:stretch>
        </p:blipFill>
        <p:spPr bwMode="auto">
          <a:xfrm>
            <a:off x="1484526" y="1557406"/>
            <a:ext cx="2896028" cy="3743188"/>
          </a:xfrm>
          <a:prstGeom prst="rect">
            <a:avLst/>
          </a:prstGeom>
          <a:noFill/>
          <a:ln>
            <a:noFill/>
          </a:ln>
        </p:spPr>
      </p:pic>
    </p:spTree>
    <p:extLst>
      <p:ext uri="{BB962C8B-B14F-4D97-AF65-F5344CB8AC3E}">
        <p14:creationId xmlns:p14="http://schemas.microsoft.com/office/powerpoint/2010/main" val="1381575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3" name="Rectángulo 2"/>
          <p:cNvSpPr/>
          <p:nvPr/>
        </p:nvSpPr>
        <p:spPr>
          <a:xfrm>
            <a:off x="1180563" y="2274838"/>
            <a:ext cx="6096000" cy="2308324"/>
          </a:xfrm>
          <a:prstGeom prst="rect">
            <a:avLst/>
          </a:prstGeom>
        </p:spPr>
        <p:txBody>
          <a:bodyPr>
            <a:spAutoFit/>
          </a:bodyPr>
          <a:lstStyle/>
          <a:p>
            <a:pPr algn="just">
              <a:spcBef>
                <a:spcPts val="2475"/>
              </a:spcBef>
              <a:spcAft>
                <a:spcPts val="1725"/>
              </a:spcAft>
            </a:pPr>
            <a:r>
              <a:rPr lang="es-PE" dirty="0" smtClean="0">
                <a:latin typeface="Bookman Old Style" panose="02050604050505020204" pitchFamily="18" charset="0"/>
                <a:ea typeface="Calibri" panose="020F0502020204030204" pitchFamily="34" charset="0"/>
                <a:cs typeface="Open Sans"/>
              </a:rPr>
              <a:t>Esta implica que no se puede responsabilizar a una persona por un ilícito que causó o favoreció en su comisión mediante un comportamiento gestado como parte de su rol social (vínculo estereotipado-inocuo, esto es: conductas neutrales o carentes de relevancia penal), a pesar que el otro sujeto emplee esa conducta en su beneficio concediéndole un sentido delictivo.</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descr="C:\Users\usuario\Pictures\imagenes PPT\unnamed.jpg"/>
          <p:cNvPicPr/>
          <p:nvPr/>
        </p:nvPicPr>
        <p:blipFill>
          <a:blip r:embed="rId6">
            <a:extLst>
              <a:ext uri="{BEBA8EAE-BF5A-486C-A8C5-ECC9F3942E4B}">
                <a14:imgProps xmlns:a14="http://schemas.microsoft.com/office/drawing/2010/main">
                  <a14:imgLayer r:embed="rId7">
                    <a14:imgEffect>
                      <a14:backgroundRemoval t="0" b="96364" l="10000" r="90000">
                        <a14:foregroundMark x1="26818" y1="35455" x2="31818" y2="43182"/>
                      </a14:backgroundRemoval>
                    </a14:imgEffect>
                  </a14:imgLayer>
                </a14:imgProps>
              </a:ext>
              <a:ext uri="{28A0092B-C50C-407E-A947-70E740481C1C}">
                <a14:useLocalDpi xmlns:a14="http://schemas.microsoft.com/office/drawing/2010/main" val="0"/>
              </a:ext>
            </a:extLst>
          </a:blip>
          <a:srcRect/>
          <a:stretch>
            <a:fillRect/>
          </a:stretch>
        </p:blipFill>
        <p:spPr bwMode="auto">
          <a:xfrm>
            <a:off x="7109138" y="1143603"/>
            <a:ext cx="4198513" cy="4239766"/>
          </a:xfrm>
          <a:prstGeom prst="rect">
            <a:avLst/>
          </a:prstGeom>
          <a:noFill/>
          <a:ln>
            <a:noFill/>
          </a:ln>
        </p:spPr>
      </p:pic>
    </p:spTree>
    <p:extLst>
      <p:ext uri="{BB962C8B-B14F-4D97-AF65-F5344CB8AC3E}">
        <p14:creationId xmlns:p14="http://schemas.microsoft.com/office/powerpoint/2010/main" val="397757986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1375</Words>
  <Application>Microsoft Office PowerPoint</Application>
  <PresentationFormat>Panorámica</PresentationFormat>
  <Paragraphs>103</Paragraphs>
  <Slides>28</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28</vt:i4>
      </vt:variant>
    </vt:vector>
  </HeadingPairs>
  <TitlesOfParts>
    <vt:vector size="38" baseType="lpstr">
      <vt:lpstr>Aharoni</vt:lpstr>
      <vt:lpstr>Arial</vt:lpstr>
      <vt:lpstr>Bookman Old Style</vt:lpstr>
      <vt:lpstr>Calibri</vt:lpstr>
      <vt:lpstr>Calibri Light</vt:lpstr>
      <vt:lpstr>Open Sans</vt:lpstr>
      <vt:lpstr>Palatino Linotype</vt:lpstr>
      <vt:lpstr>Segoe UI Historic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Luffi</cp:lastModifiedBy>
  <cp:revision>7</cp:revision>
  <dcterms:created xsi:type="dcterms:W3CDTF">2021-04-07T15:14:08Z</dcterms:created>
  <dcterms:modified xsi:type="dcterms:W3CDTF">2021-04-07T16:15:11Z</dcterms:modified>
</cp:coreProperties>
</file>