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70" r:id="rId4"/>
    <p:sldId id="289" r:id="rId5"/>
    <p:sldId id="271" r:id="rId6"/>
    <p:sldId id="296" r:id="rId7"/>
    <p:sldId id="259" r:id="rId8"/>
    <p:sldId id="257" r:id="rId9"/>
    <p:sldId id="286" r:id="rId10"/>
    <p:sldId id="285" r:id="rId11"/>
    <p:sldId id="260" r:id="rId12"/>
    <p:sldId id="278" r:id="rId13"/>
    <p:sldId id="279" r:id="rId14"/>
    <p:sldId id="280" r:id="rId15"/>
    <p:sldId id="287" r:id="rId16"/>
    <p:sldId id="261" r:id="rId17"/>
    <p:sldId id="275" r:id="rId18"/>
    <p:sldId id="281" r:id="rId19"/>
    <p:sldId id="282" r:id="rId20"/>
    <p:sldId id="262" r:id="rId21"/>
    <p:sldId id="277" r:id="rId22"/>
    <p:sldId id="263" r:id="rId23"/>
    <p:sldId id="264" r:id="rId24"/>
    <p:sldId id="265" r:id="rId25"/>
    <p:sldId id="266" r:id="rId26"/>
    <p:sldId id="267" r:id="rId27"/>
    <p:sldId id="292" r:id="rId28"/>
    <p:sldId id="293" r:id="rId29"/>
    <p:sldId id="294" r:id="rId30"/>
    <p:sldId id="295" r:id="rId31"/>
    <p:sldId id="283" r:id="rId32"/>
    <p:sldId id="284" r:id="rId33"/>
    <p:sldId id="273" r:id="rId34"/>
    <p:sldId id="268" r:id="rId35"/>
    <p:sldId id="288" r:id="rId36"/>
    <p:sldId id="269" r:id="rId37"/>
    <p:sldId id="291" r:id="rId38"/>
    <p:sldId id="272" r:id="rId39"/>
    <p:sldId id="290" r:id="rId40"/>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2" d="100"/>
          <a:sy n="42" d="100"/>
        </p:scale>
        <p:origin x="672"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51A3AEE-9DDA-45BC-A30A-22F17E1768A7}" type="doc">
      <dgm:prSet loTypeId="urn:microsoft.com/office/officeart/2009/3/layout/StepUpProcess" loCatId="process" qsTypeId="urn:microsoft.com/office/officeart/2005/8/quickstyle/simple1" qsCatId="simple" csTypeId="urn:microsoft.com/office/officeart/2005/8/colors/accent1_2" csCatId="accent1" phldr="1"/>
      <dgm:spPr/>
      <dgm:t>
        <a:bodyPr/>
        <a:lstStyle/>
        <a:p>
          <a:endParaRPr lang="es-ES"/>
        </a:p>
      </dgm:t>
    </dgm:pt>
    <dgm:pt modelId="{FA48AF34-2FFC-4895-9D7F-4600184B7720}">
      <dgm:prSet phldrT="[Texto]" custT="1"/>
      <dgm:spPr/>
      <dgm:t>
        <a:bodyPr/>
        <a:lstStyle/>
        <a:p>
          <a:r>
            <a:rPr lang="es-PE" sz="1800" i="1" dirty="0"/>
            <a:t>“…por lo que corresponde al legislador establecer los requisitos que deben cumplirse para que sean admitidos, además de prefigurar el procedimiento que deben seguir.</a:t>
          </a:r>
          <a:endParaRPr lang="es-ES" sz="1800" dirty="0"/>
        </a:p>
      </dgm:t>
    </dgm:pt>
    <dgm:pt modelId="{6067B666-EA2D-44E4-A577-71EB768CE35C}" type="parTrans" cxnId="{778FC3E7-84B7-41C9-A3BC-4E4E458EF1CC}">
      <dgm:prSet/>
      <dgm:spPr/>
      <dgm:t>
        <a:bodyPr/>
        <a:lstStyle/>
        <a:p>
          <a:endParaRPr lang="es-ES"/>
        </a:p>
      </dgm:t>
    </dgm:pt>
    <dgm:pt modelId="{1ABC106F-11A2-49C8-A13C-4D3F216C0017}" type="sibTrans" cxnId="{778FC3E7-84B7-41C9-A3BC-4E4E458EF1CC}">
      <dgm:prSet/>
      <dgm:spPr/>
      <dgm:t>
        <a:bodyPr/>
        <a:lstStyle/>
        <a:p>
          <a:endParaRPr lang="es-ES"/>
        </a:p>
      </dgm:t>
    </dgm:pt>
    <dgm:pt modelId="{EF119ED5-DA46-4CA9-8E41-6B6D3E7A30B5}">
      <dgm:prSet phldrT="[Texto]" custT="1"/>
      <dgm:spPr/>
      <dgm:t>
        <a:bodyPr/>
        <a:lstStyle/>
        <a:p>
          <a:pPr algn="l"/>
          <a:r>
            <a:rPr lang="es-PE" sz="1800" i="1" dirty="0"/>
            <a:t>Su contenido constitucionalmente protegido garantiza, entonces, que no se establezcan y apliquen condiciones de acceso que tengan el propósito de disuadir, entorpecer o impedir irrazonable y desproporcionadamente su ejercicio. </a:t>
          </a:r>
          <a:endParaRPr lang="es-ES" sz="1800" dirty="0"/>
        </a:p>
      </dgm:t>
    </dgm:pt>
    <dgm:pt modelId="{D042406C-BF6E-400A-AED6-4B77E02513A5}" type="parTrans" cxnId="{BF1B1365-5242-464F-AABC-AD175F3653D1}">
      <dgm:prSet/>
      <dgm:spPr/>
      <dgm:t>
        <a:bodyPr/>
        <a:lstStyle/>
        <a:p>
          <a:endParaRPr lang="es-ES"/>
        </a:p>
      </dgm:t>
    </dgm:pt>
    <dgm:pt modelId="{C11ACC45-07BA-4901-9488-A8344945F39A}" type="sibTrans" cxnId="{BF1B1365-5242-464F-AABC-AD175F3653D1}">
      <dgm:prSet/>
      <dgm:spPr/>
      <dgm:t>
        <a:bodyPr/>
        <a:lstStyle/>
        <a:p>
          <a:endParaRPr lang="es-ES"/>
        </a:p>
      </dgm:t>
    </dgm:pt>
    <dgm:pt modelId="{17A0432B-DDDA-4B34-811E-77AE74290A00}">
      <dgm:prSet phldrT="[Texto]" custT="1"/>
      <dgm:spPr/>
      <dgm:t>
        <a:bodyPr/>
        <a:lstStyle/>
        <a:p>
          <a:r>
            <a:rPr lang="es-PE" sz="2400" i="1" u="sng" dirty="0"/>
            <a:t>Sin embargo, queda excluida de ese ámbito de protección la evaluación judicial practicada en torno al cumplimiento o no de las condiciones o requisitos legalmente previsto</a:t>
          </a:r>
          <a:r>
            <a:rPr lang="es-PE" sz="2400" i="1" dirty="0"/>
            <a:t>s</a:t>
          </a:r>
          <a:r>
            <a:rPr lang="es-PE" sz="2400" dirty="0"/>
            <a:t>”</a:t>
          </a:r>
          <a:endParaRPr lang="es-ES" sz="2400" dirty="0"/>
        </a:p>
      </dgm:t>
    </dgm:pt>
    <dgm:pt modelId="{43D22561-2F9C-4924-9A8C-542AB29CF11C}" type="parTrans" cxnId="{98BBA148-F4DD-49A2-9ECF-B2A7D4406801}">
      <dgm:prSet/>
      <dgm:spPr/>
      <dgm:t>
        <a:bodyPr/>
        <a:lstStyle/>
        <a:p>
          <a:endParaRPr lang="es-ES"/>
        </a:p>
      </dgm:t>
    </dgm:pt>
    <dgm:pt modelId="{422338DC-6A65-4610-B513-B783F240E412}" type="sibTrans" cxnId="{98BBA148-F4DD-49A2-9ECF-B2A7D4406801}">
      <dgm:prSet/>
      <dgm:spPr/>
      <dgm:t>
        <a:bodyPr/>
        <a:lstStyle/>
        <a:p>
          <a:endParaRPr lang="es-ES"/>
        </a:p>
      </dgm:t>
    </dgm:pt>
    <dgm:pt modelId="{C9DE57D3-F804-4382-A7A6-35262BB7C53B}" type="pres">
      <dgm:prSet presAssocID="{651A3AEE-9DDA-45BC-A30A-22F17E1768A7}" presName="rootnode" presStyleCnt="0">
        <dgm:presLayoutVars>
          <dgm:chMax/>
          <dgm:chPref/>
          <dgm:dir/>
          <dgm:animLvl val="lvl"/>
        </dgm:presLayoutVars>
      </dgm:prSet>
      <dgm:spPr/>
    </dgm:pt>
    <dgm:pt modelId="{E3D6356A-C186-474F-A7E2-DC7269F889C3}" type="pres">
      <dgm:prSet presAssocID="{FA48AF34-2FFC-4895-9D7F-4600184B7720}" presName="composite" presStyleCnt="0"/>
      <dgm:spPr/>
    </dgm:pt>
    <dgm:pt modelId="{9A3AF98A-0D64-4F4E-8C42-6AAD91003E87}" type="pres">
      <dgm:prSet presAssocID="{FA48AF34-2FFC-4895-9D7F-4600184B7720}" presName="LShape" presStyleLbl="alignNode1" presStyleIdx="0" presStyleCnt="5"/>
      <dgm:spPr/>
    </dgm:pt>
    <dgm:pt modelId="{F1FDCB9D-7B43-4CDE-85D2-8B0475F393BF}" type="pres">
      <dgm:prSet presAssocID="{FA48AF34-2FFC-4895-9D7F-4600184B7720}" presName="ParentText" presStyleLbl="revTx" presStyleIdx="0" presStyleCnt="3">
        <dgm:presLayoutVars>
          <dgm:chMax val="0"/>
          <dgm:chPref val="0"/>
          <dgm:bulletEnabled val="1"/>
        </dgm:presLayoutVars>
      </dgm:prSet>
      <dgm:spPr/>
    </dgm:pt>
    <dgm:pt modelId="{6AE06198-89A1-45B2-A2E5-8743570ACB54}" type="pres">
      <dgm:prSet presAssocID="{FA48AF34-2FFC-4895-9D7F-4600184B7720}" presName="Triangle" presStyleLbl="alignNode1" presStyleIdx="1" presStyleCnt="5"/>
      <dgm:spPr/>
    </dgm:pt>
    <dgm:pt modelId="{431A1849-29B7-404B-B2B1-35015C61608E}" type="pres">
      <dgm:prSet presAssocID="{1ABC106F-11A2-49C8-A13C-4D3F216C0017}" presName="sibTrans" presStyleCnt="0"/>
      <dgm:spPr/>
    </dgm:pt>
    <dgm:pt modelId="{DD5062EF-A191-47EB-A3BB-08F0D85BCE88}" type="pres">
      <dgm:prSet presAssocID="{1ABC106F-11A2-49C8-A13C-4D3F216C0017}" presName="space" presStyleCnt="0"/>
      <dgm:spPr/>
    </dgm:pt>
    <dgm:pt modelId="{FCE45E5B-F960-4DED-8003-CC091069BB43}" type="pres">
      <dgm:prSet presAssocID="{EF119ED5-DA46-4CA9-8E41-6B6D3E7A30B5}" presName="composite" presStyleCnt="0"/>
      <dgm:spPr/>
    </dgm:pt>
    <dgm:pt modelId="{1A858693-AB39-4884-B38C-4F917EDB9BDE}" type="pres">
      <dgm:prSet presAssocID="{EF119ED5-DA46-4CA9-8E41-6B6D3E7A30B5}" presName="LShape" presStyleLbl="alignNode1" presStyleIdx="2" presStyleCnt="5"/>
      <dgm:spPr/>
    </dgm:pt>
    <dgm:pt modelId="{0DBDF8C3-7EA6-4BF6-8C81-8D7AB0A06EF4}" type="pres">
      <dgm:prSet presAssocID="{EF119ED5-DA46-4CA9-8E41-6B6D3E7A30B5}" presName="ParentText" presStyleLbl="revTx" presStyleIdx="1" presStyleCnt="3" custScaleY="157017" custLinFactNeighborX="2229" custLinFactNeighborY="33470">
        <dgm:presLayoutVars>
          <dgm:chMax val="0"/>
          <dgm:chPref val="0"/>
          <dgm:bulletEnabled val="1"/>
        </dgm:presLayoutVars>
      </dgm:prSet>
      <dgm:spPr/>
    </dgm:pt>
    <dgm:pt modelId="{FF0FE94D-6B0A-4A42-BA38-0FAFDCB5BFA1}" type="pres">
      <dgm:prSet presAssocID="{EF119ED5-DA46-4CA9-8E41-6B6D3E7A30B5}" presName="Triangle" presStyleLbl="alignNode1" presStyleIdx="3" presStyleCnt="5"/>
      <dgm:spPr/>
    </dgm:pt>
    <dgm:pt modelId="{C25AC897-1328-4EDB-BC94-2BC3A2D5AE17}" type="pres">
      <dgm:prSet presAssocID="{C11ACC45-07BA-4901-9488-A8344945F39A}" presName="sibTrans" presStyleCnt="0"/>
      <dgm:spPr/>
    </dgm:pt>
    <dgm:pt modelId="{9D2D4CEF-AAB8-4E3E-9C5A-C1E15FE31FAC}" type="pres">
      <dgm:prSet presAssocID="{C11ACC45-07BA-4901-9488-A8344945F39A}" presName="space" presStyleCnt="0"/>
      <dgm:spPr/>
    </dgm:pt>
    <dgm:pt modelId="{7790540A-DAF7-474F-BDDF-814A5EE3C403}" type="pres">
      <dgm:prSet presAssocID="{17A0432B-DDDA-4B34-811E-77AE74290A00}" presName="composite" presStyleCnt="0"/>
      <dgm:spPr/>
    </dgm:pt>
    <dgm:pt modelId="{17BFB185-982A-4867-BA87-4E01A5EC39EB}" type="pres">
      <dgm:prSet presAssocID="{17A0432B-DDDA-4B34-811E-77AE74290A00}" presName="LShape" presStyleLbl="alignNode1" presStyleIdx="4" presStyleCnt="5"/>
      <dgm:spPr/>
    </dgm:pt>
    <dgm:pt modelId="{86F43803-DB3B-4C13-8054-B334878E63D6}" type="pres">
      <dgm:prSet presAssocID="{17A0432B-DDDA-4B34-811E-77AE74290A00}" presName="ParentText" presStyleLbl="revTx" presStyleIdx="2" presStyleCnt="3">
        <dgm:presLayoutVars>
          <dgm:chMax val="0"/>
          <dgm:chPref val="0"/>
          <dgm:bulletEnabled val="1"/>
        </dgm:presLayoutVars>
      </dgm:prSet>
      <dgm:spPr/>
    </dgm:pt>
  </dgm:ptLst>
  <dgm:cxnLst>
    <dgm:cxn modelId="{BF1B1365-5242-464F-AABC-AD175F3653D1}" srcId="{651A3AEE-9DDA-45BC-A30A-22F17E1768A7}" destId="{EF119ED5-DA46-4CA9-8E41-6B6D3E7A30B5}" srcOrd="1" destOrd="0" parTransId="{D042406C-BF6E-400A-AED6-4B77E02513A5}" sibTransId="{C11ACC45-07BA-4901-9488-A8344945F39A}"/>
    <dgm:cxn modelId="{98BBA148-F4DD-49A2-9ECF-B2A7D4406801}" srcId="{651A3AEE-9DDA-45BC-A30A-22F17E1768A7}" destId="{17A0432B-DDDA-4B34-811E-77AE74290A00}" srcOrd="2" destOrd="0" parTransId="{43D22561-2F9C-4924-9A8C-542AB29CF11C}" sibTransId="{422338DC-6A65-4610-B513-B783F240E412}"/>
    <dgm:cxn modelId="{96D37A4A-9D75-45AB-A81A-6AE6A1C9F07F}" type="presOf" srcId="{651A3AEE-9DDA-45BC-A30A-22F17E1768A7}" destId="{C9DE57D3-F804-4382-A7A6-35262BB7C53B}" srcOrd="0" destOrd="0" presId="urn:microsoft.com/office/officeart/2009/3/layout/StepUpProcess"/>
    <dgm:cxn modelId="{0E67A6B6-2E8F-4741-929E-88F7CFB6A43E}" type="presOf" srcId="{FA48AF34-2FFC-4895-9D7F-4600184B7720}" destId="{F1FDCB9D-7B43-4CDE-85D2-8B0475F393BF}" srcOrd="0" destOrd="0" presId="urn:microsoft.com/office/officeart/2009/3/layout/StepUpProcess"/>
    <dgm:cxn modelId="{00FB69C0-1BD8-4325-A201-B83A6443C890}" type="presOf" srcId="{EF119ED5-DA46-4CA9-8E41-6B6D3E7A30B5}" destId="{0DBDF8C3-7EA6-4BF6-8C81-8D7AB0A06EF4}" srcOrd="0" destOrd="0" presId="urn:microsoft.com/office/officeart/2009/3/layout/StepUpProcess"/>
    <dgm:cxn modelId="{778FC3E7-84B7-41C9-A3BC-4E4E458EF1CC}" srcId="{651A3AEE-9DDA-45BC-A30A-22F17E1768A7}" destId="{FA48AF34-2FFC-4895-9D7F-4600184B7720}" srcOrd="0" destOrd="0" parTransId="{6067B666-EA2D-44E4-A577-71EB768CE35C}" sibTransId="{1ABC106F-11A2-49C8-A13C-4D3F216C0017}"/>
    <dgm:cxn modelId="{52ACD5F6-D1DD-46AC-ABFF-B148ECDFF5DE}" type="presOf" srcId="{17A0432B-DDDA-4B34-811E-77AE74290A00}" destId="{86F43803-DB3B-4C13-8054-B334878E63D6}" srcOrd="0" destOrd="0" presId="urn:microsoft.com/office/officeart/2009/3/layout/StepUpProcess"/>
    <dgm:cxn modelId="{435B2A0C-BF69-4793-AE2E-8ABC9B00224D}" type="presParOf" srcId="{C9DE57D3-F804-4382-A7A6-35262BB7C53B}" destId="{E3D6356A-C186-474F-A7E2-DC7269F889C3}" srcOrd="0" destOrd="0" presId="urn:microsoft.com/office/officeart/2009/3/layout/StepUpProcess"/>
    <dgm:cxn modelId="{5CBB5576-3FB1-4DD9-87B7-C338648A051E}" type="presParOf" srcId="{E3D6356A-C186-474F-A7E2-DC7269F889C3}" destId="{9A3AF98A-0D64-4F4E-8C42-6AAD91003E87}" srcOrd="0" destOrd="0" presId="urn:microsoft.com/office/officeart/2009/3/layout/StepUpProcess"/>
    <dgm:cxn modelId="{0E72FA37-3709-4F3F-8D4E-DAF1AE83E18C}" type="presParOf" srcId="{E3D6356A-C186-474F-A7E2-DC7269F889C3}" destId="{F1FDCB9D-7B43-4CDE-85D2-8B0475F393BF}" srcOrd="1" destOrd="0" presId="urn:microsoft.com/office/officeart/2009/3/layout/StepUpProcess"/>
    <dgm:cxn modelId="{20EE1989-8337-420C-B788-120D56C74EFD}" type="presParOf" srcId="{E3D6356A-C186-474F-A7E2-DC7269F889C3}" destId="{6AE06198-89A1-45B2-A2E5-8743570ACB54}" srcOrd="2" destOrd="0" presId="urn:microsoft.com/office/officeart/2009/3/layout/StepUpProcess"/>
    <dgm:cxn modelId="{BC667C56-0066-4795-82BE-09DE2805DAE0}" type="presParOf" srcId="{C9DE57D3-F804-4382-A7A6-35262BB7C53B}" destId="{431A1849-29B7-404B-B2B1-35015C61608E}" srcOrd="1" destOrd="0" presId="urn:microsoft.com/office/officeart/2009/3/layout/StepUpProcess"/>
    <dgm:cxn modelId="{2C574C5B-F713-4D72-9911-A20EBCE94777}" type="presParOf" srcId="{431A1849-29B7-404B-B2B1-35015C61608E}" destId="{DD5062EF-A191-47EB-A3BB-08F0D85BCE88}" srcOrd="0" destOrd="0" presId="urn:microsoft.com/office/officeart/2009/3/layout/StepUpProcess"/>
    <dgm:cxn modelId="{EC9FED38-8A75-47AD-BD0B-8771139D9C81}" type="presParOf" srcId="{C9DE57D3-F804-4382-A7A6-35262BB7C53B}" destId="{FCE45E5B-F960-4DED-8003-CC091069BB43}" srcOrd="2" destOrd="0" presId="urn:microsoft.com/office/officeart/2009/3/layout/StepUpProcess"/>
    <dgm:cxn modelId="{087116A0-F511-4122-987A-FB1293AA0862}" type="presParOf" srcId="{FCE45E5B-F960-4DED-8003-CC091069BB43}" destId="{1A858693-AB39-4884-B38C-4F917EDB9BDE}" srcOrd="0" destOrd="0" presId="urn:microsoft.com/office/officeart/2009/3/layout/StepUpProcess"/>
    <dgm:cxn modelId="{4F7E609D-EC22-402B-B130-1125268388B3}" type="presParOf" srcId="{FCE45E5B-F960-4DED-8003-CC091069BB43}" destId="{0DBDF8C3-7EA6-4BF6-8C81-8D7AB0A06EF4}" srcOrd="1" destOrd="0" presId="urn:microsoft.com/office/officeart/2009/3/layout/StepUpProcess"/>
    <dgm:cxn modelId="{A1017550-E2AD-4216-A1DA-2241FD86A6C7}" type="presParOf" srcId="{FCE45E5B-F960-4DED-8003-CC091069BB43}" destId="{FF0FE94D-6B0A-4A42-BA38-0FAFDCB5BFA1}" srcOrd="2" destOrd="0" presId="urn:microsoft.com/office/officeart/2009/3/layout/StepUpProcess"/>
    <dgm:cxn modelId="{B721417C-CA5B-41CD-A89A-4CA483225D3D}" type="presParOf" srcId="{C9DE57D3-F804-4382-A7A6-35262BB7C53B}" destId="{C25AC897-1328-4EDB-BC94-2BC3A2D5AE17}" srcOrd="3" destOrd="0" presId="urn:microsoft.com/office/officeart/2009/3/layout/StepUpProcess"/>
    <dgm:cxn modelId="{4D9008EC-354D-417C-9779-C9A6D3DB8F3E}" type="presParOf" srcId="{C25AC897-1328-4EDB-BC94-2BC3A2D5AE17}" destId="{9D2D4CEF-AAB8-4E3E-9C5A-C1E15FE31FAC}" srcOrd="0" destOrd="0" presId="urn:microsoft.com/office/officeart/2009/3/layout/StepUpProcess"/>
    <dgm:cxn modelId="{8FBCC025-5BCB-42C8-9CBE-91AF92914971}" type="presParOf" srcId="{C9DE57D3-F804-4382-A7A6-35262BB7C53B}" destId="{7790540A-DAF7-474F-BDDF-814A5EE3C403}" srcOrd="4" destOrd="0" presId="urn:microsoft.com/office/officeart/2009/3/layout/StepUpProcess"/>
    <dgm:cxn modelId="{0C57A7F4-014D-4D28-8C18-6BD6422CAF77}" type="presParOf" srcId="{7790540A-DAF7-474F-BDDF-814A5EE3C403}" destId="{17BFB185-982A-4867-BA87-4E01A5EC39EB}" srcOrd="0" destOrd="0" presId="urn:microsoft.com/office/officeart/2009/3/layout/StepUpProcess"/>
    <dgm:cxn modelId="{1DA14DCB-52C0-48CB-ABFC-E2C1E9842C65}" type="presParOf" srcId="{7790540A-DAF7-474F-BDDF-814A5EE3C403}" destId="{86F43803-DB3B-4C13-8054-B334878E63D6}" srcOrd="1" destOrd="0" presId="urn:microsoft.com/office/officeart/2009/3/layout/StepU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6B75561E-95BA-4127-9BBA-20D39B978A64}" type="doc">
      <dgm:prSet loTypeId="urn:microsoft.com/office/officeart/2005/8/layout/list1" loCatId="list" qsTypeId="urn:microsoft.com/office/officeart/2005/8/quickstyle/simple1" qsCatId="simple" csTypeId="urn:microsoft.com/office/officeart/2005/8/colors/accent2_2" csCatId="accent2" phldr="1"/>
      <dgm:spPr/>
      <dgm:t>
        <a:bodyPr/>
        <a:lstStyle/>
        <a:p>
          <a:endParaRPr lang="es-ES"/>
        </a:p>
      </dgm:t>
    </dgm:pt>
    <dgm:pt modelId="{160FCBC7-CE8B-4800-A8A8-CAAD8157E4F1}">
      <dgm:prSet phldrT="[Texto]" custT="1"/>
      <dgm:spPr/>
      <dgm:t>
        <a:bodyPr/>
        <a:lstStyle/>
        <a:p>
          <a:r>
            <a:rPr lang="es-PE" sz="2000" b="1" dirty="0"/>
            <a:t>Sentencia del Tribunal Constitucional de fecha 28 de noviembre de 2017, EXP N.° 00683-2014-PHC/TC-LAMBAYEQUE, en el caso SOIMER MONTENEGRO CARRASCO, representado por MODESTO MONTENEGRO PITA </a:t>
          </a:r>
          <a:endParaRPr lang="es-ES" sz="2000" b="1" dirty="0"/>
        </a:p>
      </dgm:t>
    </dgm:pt>
    <dgm:pt modelId="{C8693F60-42B1-42EA-9149-AAE9CAC9A507}" type="parTrans" cxnId="{DC86C05D-48CB-4BCD-8F81-D726696DDE76}">
      <dgm:prSet/>
      <dgm:spPr/>
      <dgm:t>
        <a:bodyPr/>
        <a:lstStyle/>
        <a:p>
          <a:endParaRPr lang="es-ES"/>
        </a:p>
      </dgm:t>
    </dgm:pt>
    <dgm:pt modelId="{C6AA5989-1E42-467D-B507-D9D2A789826D}" type="sibTrans" cxnId="{DC86C05D-48CB-4BCD-8F81-D726696DDE76}">
      <dgm:prSet/>
      <dgm:spPr/>
      <dgm:t>
        <a:bodyPr/>
        <a:lstStyle/>
        <a:p>
          <a:endParaRPr lang="es-ES"/>
        </a:p>
      </dgm:t>
    </dgm:pt>
    <dgm:pt modelId="{F21DCF73-4526-47B6-ACDB-3CE898651FA4}">
      <dgm:prSet phldrT="[Texto]" custT="1"/>
      <dgm:spPr/>
      <dgm:t>
        <a:bodyPr/>
        <a:lstStyle/>
        <a:p>
          <a:pPr algn="just"/>
          <a:r>
            <a:rPr lang="es-PE" sz="2000" dirty="0"/>
            <a:t>«6. Del escrito de apelación de sentencia, este Tribunal advierte que, en realidad, el favorecido no precisa ni argumenta debidamente los agravios que la sentencia condenatoria le causaría; es decir, no expresa de forma clara y precisa cómo lo afectan los considerandos de la sentencia condenatoria.</a:t>
          </a:r>
          <a:endParaRPr lang="es-ES" sz="2000" dirty="0"/>
        </a:p>
      </dgm:t>
    </dgm:pt>
    <dgm:pt modelId="{8B27E8FA-FFD3-4D59-8E8D-210CCF682E36}" type="parTrans" cxnId="{4BE79B1D-8096-4B55-A813-5F764009C3C7}">
      <dgm:prSet/>
      <dgm:spPr/>
      <dgm:t>
        <a:bodyPr/>
        <a:lstStyle/>
        <a:p>
          <a:endParaRPr lang="es-ES"/>
        </a:p>
      </dgm:t>
    </dgm:pt>
    <dgm:pt modelId="{ACA55092-6CEA-4FC8-A244-E5A8D0913FFA}" type="sibTrans" cxnId="{4BE79B1D-8096-4B55-A813-5F764009C3C7}">
      <dgm:prSet/>
      <dgm:spPr/>
      <dgm:t>
        <a:bodyPr/>
        <a:lstStyle/>
        <a:p>
          <a:endParaRPr lang="es-ES"/>
        </a:p>
      </dgm:t>
    </dgm:pt>
    <dgm:pt modelId="{F8CCB3F0-038E-401F-B1CA-71B9361C96B0}">
      <dgm:prSet phldrT="[Texto]" custT="1"/>
      <dgm:spPr/>
      <dgm:t>
        <a:bodyPr/>
        <a:lstStyle/>
        <a:p>
          <a:pPr algn="just"/>
          <a:r>
            <a:rPr lang="es-PE" sz="1600" b="1" i="1" dirty="0"/>
            <a:t>También resulta contradictoria la solicitud de absolución con respecto a la rebaja de la pena impuesta por debajo del mínimo legal (imposición de cinco años de pena privativa de la libertad), lo cual significa que se ha expresado un petitorio impreciso que no permite delimitar correctamente la materia impugnatoria, incumpliéndose así un mandato contenido en una norma de carácter procesal (artículo 405, numeral 1, literal c), del Nuevo Código Procesal Penal), por lo cual se ha rechazado correctamente el medio impugnatorio de apelación de sentencia»</a:t>
          </a:r>
          <a:r>
            <a:rPr lang="es-PE" sz="1600" dirty="0"/>
            <a:t>. </a:t>
          </a:r>
          <a:endParaRPr lang="es-ES" sz="1600" dirty="0"/>
        </a:p>
      </dgm:t>
    </dgm:pt>
    <dgm:pt modelId="{1A607111-F54F-4830-B519-46AA0F510395}" type="parTrans" cxnId="{82E2B64A-B411-4DF2-87E2-7CD7D51C1909}">
      <dgm:prSet/>
      <dgm:spPr/>
      <dgm:t>
        <a:bodyPr/>
        <a:lstStyle/>
        <a:p>
          <a:endParaRPr lang="es-ES"/>
        </a:p>
      </dgm:t>
    </dgm:pt>
    <dgm:pt modelId="{732F387A-2FF9-4E9A-B47A-6A16F69C4D68}" type="sibTrans" cxnId="{82E2B64A-B411-4DF2-87E2-7CD7D51C1909}">
      <dgm:prSet/>
      <dgm:spPr/>
      <dgm:t>
        <a:bodyPr/>
        <a:lstStyle/>
        <a:p>
          <a:endParaRPr lang="es-ES"/>
        </a:p>
      </dgm:t>
    </dgm:pt>
    <dgm:pt modelId="{754A6390-EBC7-4E7C-85A9-CF6CE3042FEA}" type="pres">
      <dgm:prSet presAssocID="{6B75561E-95BA-4127-9BBA-20D39B978A64}" presName="linear" presStyleCnt="0">
        <dgm:presLayoutVars>
          <dgm:dir/>
          <dgm:animLvl val="lvl"/>
          <dgm:resizeHandles val="exact"/>
        </dgm:presLayoutVars>
      </dgm:prSet>
      <dgm:spPr/>
    </dgm:pt>
    <dgm:pt modelId="{980F9497-D987-4089-9D30-7A8C5B3AC670}" type="pres">
      <dgm:prSet presAssocID="{160FCBC7-CE8B-4800-A8A8-CAAD8157E4F1}" presName="parentLin" presStyleCnt="0"/>
      <dgm:spPr/>
    </dgm:pt>
    <dgm:pt modelId="{D77A0E4B-2D17-49DA-8285-F7285E4DA5AB}" type="pres">
      <dgm:prSet presAssocID="{160FCBC7-CE8B-4800-A8A8-CAAD8157E4F1}" presName="parentLeftMargin" presStyleLbl="node1" presStyleIdx="0" presStyleCnt="3"/>
      <dgm:spPr/>
    </dgm:pt>
    <dgm:pt modelId="{CEB5D4EB-DC3B-4781-99AD-9EB1471FAE18}" type="pres">
      <dgm:prSet presAssocID="{160FCBC7-CE8B-4800-A8A8-CAAD8157E4F1}" presName="parentText" presStyleLbl="node1" presStyleIdx="0" presStyleCnt="3" custScaleX="128809" custScaleY="87666">
        <dgm:presLayoutVars>
          <dgm:chMax val="0"/>
          <dgm:bulletEnabled val="1"/>
        </dgm:presLayoutVars>
      </dgm:prSet>
      <dgm:spPr/>
    </dgm:pt>
    <dgm:pt modelId="{55446C11-473D-4AEE-8E67-467E6BC6E979}" type="pres">
      <dgm:prSet presAssocID="{160FCBC7-CE8B-4800-A8A8-CAAD8157E4F1}" presName="negativeSpace" presStyleCnt="0"/>
      <dgm:spPr/>
    </dgm:pt>
    <dgm:pt modelId="{0B1BD1EB-741C-4130-A949-4133877CEA8A}" type="pres">
      <dgm:prSet presAssocID="{160FCBC7-CE8B-4800-A8A8-CAAD8157E4F1}" presName="childText" presStyleLbl="conFgAcc1" presStyleIdx="0" presStyleCnt="3">
        <dgm:presLayoutVars>
          <dgm:bulletEnabled val="1"/>
        </dgm:presLayoutVars>
      </dgm:prSet>
      <dgm:spPr/>
    </dgm:pt>
    <dgm:pt modelId="{F27BAAA9-1C63-43A6-96C3-2BA528C87385}" type="pres">
      <dgm:prSet presAssocID="{C6AA5989-1E42-467D-B507-D9D2A789826D}" presName="spaceBetweenRectangles" presStyleCnt="0"/>
      <dgm:spPr/>
    </dgm:pt>
    <dgm:pt modelId="{E16EA867-8F6B-4E12-9BB8-FFD8F3FFBAF2}" type="pres">
      <dgm:prSet presAssocID="{F21DCF73-4526-47B6-ACDB-3CE898651FA4}" presName="parentLin" presStyleCnt="0"/>
      <dgm:spPr/>
    </dgm:pt>
    <dgm:pt modelId="{88208175-B76E-4A6D-B05B-FD7A3407ED1C}" type="pres">
      <dgm:prSet presAssocID="{F21DCF73-4526-47B6-ACDB-3CE898651FA4}" presName="parentLeftMargin" presStyleLbl="node1" presStyleIdx="0" presStyleCnt="3"/>
      <dgm:spPr/>
    </dgm:pt>
    <dgm:pt modelId="{701084AC-1DE8-42F4-8316-878CE281F0B4}" type="pres">
      <dgm:prSet presAssocID="{F21DCF73-4526-47B6-ACDB-3CE898651FA4}" presName="parentText" presStyleLbl="node1" presStyleIdx="1" presStyleCnt="3" custScaleX="133086" custScaleY="104078">
        <dgm:presLayoutVars>
          <dgm:chMax val="0"/>
          <dgm:bulletEnabled val="1"/>
        </dgm:presLayoutVars>
      </dgm:prSet>
      <dgm:spPr/>
    </dgm:pt>
    <dgm:pt modelId="{22DBA8AD-6604-47E7-BC88-95D30D09E9BD}" type="pres">
      <dgm:prSet presAssocID="{F21DCF73-4526-47B6-ACDB-3CE898651FA4}" presName="negativeSpace" presStyleCnt="0"/>
      <dgm:spPr/>
    </dgm:pt>
    <dgm:pt modelId="{D8EEF625-E211-48DB-813C-769C11B01BCD}" type="pres">
      <dgm:prSet presAssocID="{F21DCF73-4526-47B6-ACDB-3CE898651FA4}" presName="childText" presStyleLbl="conFgAcc1" presStyleIdx="1" presStyleCnt="3">
        <dgm:presLayoutVars>
          <dgm:bulletEnabled val="1"/>
        </dgm:presLayoutVars>
      </dgm:prSet>
      <dgm:spPr/>
    </dgm:pt>
    <dgm:pt modelId="{3C01ED2B-051B-4ECA-82DF-68AE344768E5}" type="pres">
      <dgm:prSet presAssocID="{ACA55092-6CEA-4FC8-A244-E5A8D0913FFA}" presName="spaceBetweenRectangles" presStyleCnt="0"/>
      <dgm:spPr/>
    </dgm:pt>
    <dgm:pt modelId="{E21A50BA-8EBE-494E-B5F1-B5A7CFCC0E9C}" type="pres">
      <dgm:prSet presAssocID="{F8CCB3F0-038E-401F-B1CA-71B9361C96B0}" presName="parentLin" presStyleCnt="0"/>
      <dgm:spPr/>
    </dgm:pt>
    <dgm:pt modelId="{8FBA8836-EB27-47A9-829C-59701E58EFD2}" type="pres">
      <dgm:prSet presAssocID="{F8CCB3F0-038E-401F-B1CA-71B9361C96B0}" presName="parentLeftMargin" presStyleLbl="node1" presStyleIdx="1" presStyleCnt="3"/>
      <dgm:spPr/>
    </dgm:pt>
    <dgm:pt modelId="{9D4F2AC0-0903-4B79-85B6-3452266154F6}" type="pres">
      <dgm:prSet presAssocID="{F8CCB3F0-038E-401F-B1CA-71B9361C96B0}" presName="parentText" presStyleLbl="node1" presStyleIdx="2" presStyleCnt="3" custScaleX="132314" custScaleY="148149">
        <dgm:presLayoutVars>
          <dgm:chMax val="0"/>
          <dgm:bulletEnabled val="1"/>
        </dgm:presLayoutVars>
      </dgm:prSet>
      <dgm:spPr/>
    </dgm:pt>
    <dgm:pt modelId="{05F9E458-B8DD-4497-A57C-9C30EAF1060C}" type="pres">
      <dgm:prSet presAssocID="{F8CCB3F0-038E-401F-B1CA-71B9361C96B0}" presName="negativeSpace" presStyleCnt="0"/>
      <dgm:spPr/>
    </dgm:pt>
    <dgm:pt modelId="{3050F04F-D4AB-4B67-A8E4-C1C8073BBBEF}" type="pres">
      <dgm:prSet presAssocID="{F8CCB3F0-038E-401F-B1CA-71B9361C96B0}" presName="childText" presStyleLbl="conFgAcc1" presStyleIdx="2" presStyleCnt="3">
        <dgm:presLayoutVars>
          <dgm:bulletEnabled val="1"/>
        </dgm:presLayoutVars>
      </dgm:prSet>
      <dgm:spPr/>
    </dgm:pt>
  </dgm:ptLst>
  <dgm:cxnLst>
    <dgm:cxn modelId="{E8132904-EAA2-4602-8352-09F1FB19B20A}" type="presOf" srcId="{6B75561E-95BA-4127-9BBA-20D39B978A64}" destId="{754A6390-EBC7-4E7C-85A9-CF6CE3042FEA}" srcOrd="0" destOrd="0" presId="urn:microsoft.com/office/officeart/2005/8/layout/list1"/>
    <dgm:cxn modelId="{4BE79B1D-8096-4B55-A813-5F764009C3C7}" srcId="{6B75561E-95BA-4127-9BBA-20D39B978A64}" destId="{F21DCF73-4526-47B6-ACDB-3CE898651FA4}" srcOrd="1" destOrd="0" parTransId="{8B27E8FA-FFD3-4D59-8E8D-210CCF682E36}" sibTransId="{ACA55092-6CEA-4FC8-A244-E5A8D0913FFA}"/>
    <dgm:cxn modelId="{32D37228-4DB7-4D49-A5C9-C0B1BBA2E879}" type="presOf" srcId="{F21DCF73-4526-47B6-ACDB-3CE898651FA4}" destId="{88208175-B76E-4A6D-B05B-FD7A3407ED1C}" srcOrd="0" destOrd="0" presId="urn:microsoft.com/office/officeart/2005/8/layout/list1"/>
    <dgm:cxn modelId="{DC86C05D-48CB-4BCD-8F81-D726696DDE76}" srcId="{6B75561E-95BA-4127-9BBA-20D39B978A64}" destId="{160FCBC7-CE8B-4800-A8A8-CAAD8157E4F1}" srcOrd="0" destOrd="0" parTransId="{C8693F60-42B1-42EA-9149-AAE9CAC9A507}" sibTransId="{C6AA5989-1E42-467D-B507-D9D2A789826D}"/>
    <dgm:cxn modelId="{93C66769-3FF2-4207-BCD9-1105502B12D6}" type="presOf" srcId="{F21DCF73-4526-47B6-ACDB-3CE898651FA4}" destId="{701084AC-1DE8-42F4-8316-878CE281F0B4}" srcOrd="1" destOrd="0" presId="urn:microsoft.com/office/officeart/2005/8/layout/list1"/>
    <dgm:cxn modelId="{82E2B64A-B411-4DF2-87E2-7CD7D51C1909}" srcId="{6B75561E-95BA-4127-9BBA-20D39B978A64}" destId="{F8CCB3F0-038E-401F-B1CA-71B9361C96B0}" srcOrd="2" destOrd="0" parTransId="{1A607111-F54F-4830-B519-46AA0F510395}" sibTransId="{732F387A-2FF9-4E9A-B47A-6A16F69C4D68}"/>
    <dgm:cxn modelId="{ED0A6882-E834-4A24-9AF3-CE099B41BA0F}" type="presOf" srcId="{160FCBC7-CE8B-4800-A8A8-CAAD8157E4F1}" destId="{CEB5D4EB-DC3B-4781-99AD-9EB1471FAE18}" srcOrd="1" destOrd="0" presId="urn:microsoft.com/office/officeart/2005/8/layout/list1"/>
    <dgm:cxn modelId="{5A8E3387-7869-4C72-91A2-3CB4F185DD07}" type="presOf" srcId="{F8CCB3F0-038E-401F-B1CA-71B9361C96B0}" destId="{9D4F2AC0-0903-4B79-85B6-3452266154F6}" srcOrd="1" destOrd="0" presId="urn:microsoft.com/office/officeart/2005/8/layout/list1"/>
    <dgm:cxn modelId="{E1E395ED-ADF0-4206-8D9B-0C442C4381F6}" type="presOf" srcId="{F8CCB3F0-038E-401F-B1CA-71B9361C96B0}" destId="{8FBA8836-EB27-47A9-829C-59701E58EFD2}" srcOrd="0" destOrd="0" presId="urn:microsoft.com/office/officeart/2005/8/layout/list1"/>
    <dgm:cxn modelId="{4EBF8EFD-55F6-4EA7-B5E6-ABDE3D2CF8F4}" type="presOf" srcId="{160FCBC7-CE8B-4800-A8A8-CAAD8157E4F1}" destId="{D77A0E4B-2D17-49DA-8285-F7285E4DA5AB}" srcOrd="0" destOrd="0" presId="urn:microsoft.com/office/officeart/2005/8/layout/list1"/>
    <dgm:cxn modelId="{66761D79-54C2-4998-A117-47AE131EB128}" type="presParOf" srcId="{754A6390-EBC7-4E7C-85A9-CF6CE3042FEA}" destId="{980F9497-D987-4089-9D30-7A8C5B3AC670}" srcOrd="0" destOrd="0" presId="urn:microsoft.com/office/officeart/2005/8/layout/list1"/>
    <dgm:cxn modelId="{1803F729-0F92-49D6-8EAD-23061F30A3C6}" type="presParOf" srcId="{980F9497-D987-4089-9D30-7A8C5B3AC670}" destId="{D77A0E4B-2D17-49DA-8285-F7285E4DA5AB}" srcOrd="0" destOrd="0" presId="urn:microsoft.com/office/officeart/2005/8/layout/list1"/>
    <dgm:cxn modelId="{A125BD65-8EAB-4375-B7A6-2EE8418B8EE0}" type="presParOf" srcId="{980F9497-D987-4089-9D30-7A8C5B3AC670}" destId="{CEB5D4EB-DC3B-4781-99AD-9EB1471FAE18}" srcOrd="1" destOrd="0" presId="urn:microsoft.com/office/officeart/2005/8/layout/list1"/>
    <dgm:cxn modelId="{24C92764-2944-46D0-92EF-525127725DCA}" type="presParOf" srcId="{754A6390-EBC7-4E7C-85A9-CF6CE3042FEA}" destId="{55446C11-473D-4AEE-8E67-467E6BC6E979}" srcOrd="1" destOrd="0" presId="urn:microsoft.com/office/officeart/2005/8/layout/list1"/>
    <dgm:cxn modelId="{97F4AFF1-57D4-4D4C-AC4E-814CFB704ECB}" type="presParOf" srcId="{754A6390-EBC7-4E7C-85A9-CF6CE3042FEA}" destId="{0B1BD1EB-741C-4130-A949-4133877CEA8A}" srcOrd="2" destOrd="0" presId="urn:microsoft.com/office/officeart/2005/8/layout/list1"/>
    <dgm:cxn modelId="{18FD12B4-64DC-45C7-8F4B-3B709AC4C7E7}" type="presParOf" srcId="{754A6390-EBC7-4E7C-85A9-CF6CE3042FEA}" destId="{F27BAAA9-1C63-43A6-96C3-2BA528C87385}" srcOrd="3" destOrd="0" presId="urn:microsoft.com/office/officeart/2005/8/layout/list1"/>
    <dgm:cxn modelId="{45E36345-E76D-4B26-B087-4BF5A3DA3646}" type="presParOf" srcId="{754A6390-EBC7-4E7C-85A9-CF6CE3042FEA}" destId="{E16EA867-8F6B-4E12-9BB8-FFD8F3FFBAF2}" srcOrd="4" destOrd="0" presId="urn:microsoft.com/office/officeart/2005/8/layout/list1"/>
    <dgm:cxn modelId="{D1DD9C15-7BCE-471E-AD3D-25FEC53B4F6C}" type="presParOf" srcId="{E16EA867-8F6B-4E12-9BB8-FFD8F3FFBAF2}" destId="{88208175-B76E-4A6D-B05B-FD7A3407ED1C}" srcOrd="0" destOrd="0" presId="urn:microsoft.com/office/officeart/2005/8/layout/list1"/>
    <dgm:cxn modelId="{ED6493D9-A339-4CA5-ADCB-A1717AAF7FAA}" type="presParOf" srcId="{E16EA867-8F6B-4E12-9BB8-FFD8F3FFBAF2}" destId="{701084AC-1DE8-42F4-8316-878CE281F0B4}" srcOrd="1" destOrd="0" presId="urn:microsoft.com/office/officeart/2005/8/layout/list1"/>
    <dgm:cxn modelId="{456FC883-E1BD-487F-AFDF-4A3843E2B80D}" type="presParOf" srcId="{754A6390-EBC7-4E7C-85A9-CF6CE3042FEA}" destId="{22DBA8AD-6604-47E7-BC88-95D30D09E9BD}" srcOrd="5" destOrd="0" presId="urn:microsoft.com/office/officeart/2005/8/layout/list1"/>
    <dgm:cxn modelId="{19EA19F1-9CDE-4F22-BAA4-DA18EA258B9B}" type="presParOf" srcId="{754A6390-EBC7-4E7C-85A9-CF6CE3042FEA}" destId="{D8EEF625-E211-48DB-813C-769C11B01BCD}" srcOrd="6" destOrd="0" presId="urn:microsoft.com/office/officeart/2005/8/layout/list1"/>
    <dgm:cxn modelId="{CD853C19-4023-4425-9E70-A55C73DD91C4}" type="presParOf" srcId="{754A6390-EBC7-4E7C-85A9-CF6CE3042FEA}" destId="{3C01ED2B-051B-4ECA-82DF-68AE344768E5}" srcOrd="7" destOrd="0" presId="urn:microsoft.com/office/officeart/2005/8/layout/list1"/>
    <dgm:cxn modelId="{FEB48B4A-D1BE-49C1-80BF-979F15DBEB78}" type="presParOf" srcId="{754A6390-EBC7-4E7C-85A9-CF6CE3042FEA}" destId="{E21A50BA-8EBE-494E-B5F1-B5A7CFCC0E9C}" srcOrd="8" destOrd="0" presId="urn:microsoft.com/office/officeart/2005/8/layout/list1"/>
    <dgm:cxn modelId="{9BD61E07-7E9D-49DF-8A70-9979CEBBDD03}" type="presParOf" srcId="{E21A50BA-8EBE-494E-B5F1-B5A7CFCC0E9C}" destId="{8FBA8836-EB27-47A9-829C-59701E58EFD2}" srcOrd="0" destOrd="0" presId="urn:microsoft.com/office/officeart/2005/8/layout/list1"/>
    <dgm:cxn modelId="{24DC3217-6B61-4AE5-86EF-C03E35A4F5FE}" type="presParOf" srcId="{E21A50BA-8EBE-494E-B5F1-B5A7CFCC0E9C}" destId="{9D4F2AC0-0903-4B79-85B6-3452266154F6}" srcOrd="1" destOrd="0" presId="urn:microsoft.com/office/officeart/2005/8/layout/list1"/>
    <dgm:cxn modelId="{CB4C5B0D-2B84-49E7-A7FB-DEA011787FDE}" type="presParOf" srcId="{754A6390-EBC7-4E7C-85A9-CF6CE3042FEA}" destId="{05F9E458-B8DD-4497-A57C-9C30EAF1060C}" srcOrd="9" destOrd="0" presId="urn:microsoft.com/office/officeart/2005/8/layout/list1"/>
    <dgm:cxn modelId="{2F64F69F-F5E3-4C05-8F00-4B5E448AFF19}" type="presParOf" srcId="{754A6390-EBC7-4E7C-85A9-CF6CE3042FEA}" destId="{3050F04F-D4AB-4B67-A8E4-C1C8073BBBEF}"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3E6891BA-181E-45AB-8419-6D0C11BAB623}" type="doc">
      <dgm:prSet loTypeId="urn:microsoft.com/office/officeart/2005/8/layout/cycle6" loCatId="cycle" qsTypeId="urn:microsoft.com/office/officeart/2005/8/quickstyle/simple1" qsCatId="simple" csTypeId="urn:microsoft.com/office/officeart/2005/8/colors/accent1_2" csCatId="accent1" phldr="1"/>
      <dgm:spPr/>
      <dgm:t>
        <a:bodyPr/>
        <a:lstStyle/>
        <a:p>
          <a:endParaRPr lang="es-ES"/>
        </a:p>
      </dgm:t>
    </dgm:pt>
    <dgm:pt modelId="{4D626364-6698-45F3-828B-D1D395B7F2AA}">
      <dgm:prSet phldrT="[Texto]" custT="1"/>
      <dgm:spPr/>
      <dgm:t>
        <a:bodyPr/>
        <a:lstStyle/>
        <a:p>
          <a:r>
            <a:rPr lang="es-PE" sz="1600" b="1" dirty="0"/>
            <a:t>EL “AUTO-CONTROL” DE ADMISIBILIDAD DE LOS RECURSOS DE APELACIÓN. </a:t>
          </a:r>
        </a:p>
        <a:p>
          <a:endParaRPr lang="es-ES" sz="1100" dirty="0"/>
        </a:p>
      </dgm:t>
    </dgm:pt>
    <dgm:pt modelId="{E0BFD109-C19D-4B2F-80D6-05D6D7925CC5}" type="parTrans" cxnId="{AAD10F7D-03B4-4DD5-8777-1EC5647EB51D}">
      <dgm:prSet/>
      <dgm:spPr/>
      <dgm:t>
        <a:bodyPr/>
        <a:lstStyle/>
        <a:p>
          <a:endParaRPr lang="es-ES"/>
        </a:p>
      </dgm:t>
    </dgm:pt>
    <dgm:pt modelId="{34D0D429-D09D-42FD-93B8-599A45787B49}" type="sibTrans" cxnId="{AAD10F7D-03B4-4DD5-8777-1EC5647EB51D}">
      <dgm:prSet/>
      <dgm:spPr/>
      <dgm:t>
        <a:bodyPr/>
        <a:lstStyle/>
        <a:p>
          <a:endParaRPr lang="es-ES"/>
        </a:p>
      </dgm:t>
    </dgm:pt>
    <dgm:pt modelId="{65EE4DD5-5865-4534-A0BA-E7EA9C828ADE}">
      <dgm:prSet phldrT="[Texto]" custT="1"/>
      <dgm:spPr/>
      <dgm:t>
        <a:bodyPr/>
        <a:lstStyle/>
        <a:p>
          <a:r>
            <a:rPr lang="es-PE" sz="1800" dirty="0"/>
            <a:t>El artículo 424°, inciso 2 del Código Procesal penal señala: </a:t>
          </a:r>
          <a:endParaRPr lang="es-ES" sz="1800" dirty="0"/>
        </a:p>
      </dgm:t>
    </dgm:pt>
    <dgm:pt modelId="{249438B2-68C2-4D32-9FE4-C2D3EBA835F8}" type="parTrans" cxnId="{5112A83D-821E-4642-9735-0E7F3C9FB431}">
      <dgm:prSet/>
      <dgm:spPr/>
      <dgm:t>
        <a:bodyPr/>
        <a:lstStyle/>
        <a:p>
          <a:endParaRPr lang="es-ES"/>
        </a:p>
      </dgm:t>
    </dgm:pt>
    <dgm:pt modelId="{669466EC-7C26-41B7-AB9C-563FA3FAB8D5}" type="sibTrans" cxnId="{5112A83D-821E-4642-9735-0E7F3C9FB431}">
      <dgm:prSet/>
      <dgm:spPr/>
      <dgm:t>
        <a:bodyPr/>
        <a:lstStyle/>
        <a:p>
          <a:endParaRPr lang="es-ES"/>
        </a:p>
      </dgm:t>
    </dgm:pt>
    <dgm:pt modelId="{1D974F7D-6ECF-4AEF-B874-F6FD147D850A}">
      <dgm:prSet phldrT="[Texto]" custT="1"/>
      <dgm:spPr/>
      <dgm:t>
        <a:bodyPr/>
        <a:lstStyle/>
        <a:p>
          <a:r>
            <a:rPr lang="es-PE" sz="2000" i="1" dirty="0"/>
            <a:t>“Al iniciar el debate se hará una </a:t>
          </a:r>
          <a:r>
            <a:rPr lang="es-PE" sz="2400" i="1" dirty="0"/>
            <a:t>relación</a:t>
          </a:r>
          <a:r>
            <a:rPr lang="es-PE" sz="2000" i="1" dirty="0"/>
            <a:t> de la sentencia recurrida y de</a:t>
          </a:r>
          <a:r>
            <a:rPr lang="es-PE" sz="2000" b="1" i="1" dirty="0"/>
            <a:t> </a:t>
          </a:r>
          <a:r>
            <a:rPr lang="es-PE" sz="2000" i="1" dirty="0"/>
            <a:t>las impugnaciones correspondientes. Acto seguido, se dará la oportu­nidad a las partes para </a:t>
          </a:r>
          <a:r>
            <a:rPr lang="es-PE" sz="2000" b="1" i="1" u="sng" dirty="0"/>
            <a:t>desistirse </a:t>
          </a:r>
          <a:r>
            <a:rPr lang="es-PE" sz="2000" b="1" i="1" dirty="0"/>
            <a:t>total</a:t>
          </a:r>
          <a:r>
            <a:rPr lang="es-PE" sz="2000" b="1" i="1" u="sng" dirty="0"/>
            <a:t> o parcialmente</a:t>
          </a:r>
          <a:r>
            <a:rPr lang="es-PE" sz="2000" b="1" i="1" dirty="0"/>
            <a:t> de la apelación interpuesta, así como para que ratifiquen los motivos de la apelación</a:t>
          </a:r>
          <a:r>
            <a:rPr lang="es-PE" sz="2000" i="1" dirty="0"/>
            <a:t>”</a:t>
          </a:r>
          <a:r>
            <a:rPr lang="es-PE" sz="2000" dirty="0"/>
            <a:t>. </a:t>
          </a:r>
          <a:endParaRPr lang="es-ES" sz="2000" dirty="0"/>
        </a:p>
      </dgm:t>
    </dgm:pt>
    <dgm:pt modelId="{73DB522E-70DB-4F43-8AE4-7B4BCFCEB28E}" type="parTrans" cxnId="{DC5013D4-8869-47A3-8D1B-E213C0FC8FDC}">
      <dgm:prSet/>
      <dgm:spPr/>
      <dgm:t>
        <a:bodyPr/>
        <a:lstStyle/>
        <a:p>
          <a:endParaRPr lang="es-ES"/>
        </a:p>
      </dgm:t>
    </dgm:pt>
    <dgm:pt modelId="{0501F27F-BCD9-4599-8B5A-948A42401650}" type="sibTrans" cxnId="{DC5013D4-8869-47A3-8D1B-E213C0FC8FDC}">
      <dgm:prSet/>
      <dgm:spPr/>
      <dgm:t>
        <a:bodyPr/>
        <a:lstStyle/>
        <a:p>
          <a:endParaRPr lang="es-ES"/>
        </a:p>
      </dgm:t>
    </dgm:pt>
    <dgm:pt modelId="{F4869BD5-9338-4D75-AF19-A975BF128A75}">
      <dgm:prSet phldrT="[Texto]"/>
      <dgm:spPr/>
      <dgm:t>
        <a:bodyPr/>
        <a:lstStyle/>
        <a:p>
          <a:r>
            <a:rPr lang="es-PE" b="1" dirty="0"/>
            <a:t>Recursos impugnatorios contra la decisión que resuelve el control de admisibilidad de la apelación</a:t>
          </a:r>
          <a:endParaRPr lang="es-ES" dirty="0"/>
        </a:p>
      </dgm:t>
    </dgm:pt>
    <dgm:pt modelId="{FB4483E9-B2DA-4919-9711-F4ECF01E7676}" type="parTrans" cxnId="{62CECE48-3A8F-403E-9225-3884AD4EB108}">
      <dgm:prSet/>
      <dgm:spPr/>
      <dgm:t>
        <a:bodyPr/>
        <a:lstStyle/>
        <a:p>
          <a:endParaRPr lang="es-ES"/>
        </a:p>
      </dgm:t>
    </dgm:pt>
    <dgm:pt modelId="{C3D6D944-D0A7-49E1-8880-17ED3E698058}" type="sibTrans" cxnId="{62CECE48-3A8F-403E-9225-3884AD4EB108}">
      <dgm:prSet/>
      <dgm:spPr/>
      <dgm:t>
        <a:bodyPr/>
        <a:lstStyle/>
        <a:p>
          <a:endParaRPr lang="es-ES"/>
        </a:p>
      </dgm:t>
    </dgm:pt>
    <dgm:pt modelId="{6462F6EA-3C47-4D14-BEBA-064847A51CF4}" type="pres">
      <dgm:prSet presAssocID="{3E6891BA-181E-45AB-8419-6D0C11BAB623}" presName="cycle" presStyleCnt="0">
        <dgm:presLayoutVars>
          <dgm:dir/>
          <dgm:resizeHandles val="exact"/>
        </dgm:presLayoutVars>
      </dgm:prSet>
      <dgm:spPr/>
    </dgm:pt>
    <dgm:pt modelId="{6C3999D5-B79B-4623-BE2B-23823A4B7129}" type="pres">
      <dgm:prSet presAssocID="{4D626364-6698-45F3-828B-D1D395B7F2AA}" presName="node" presStyleLbl="node1" presStyleIdx="0" presStyleCnt="4">
        <dgm:presLayoutVars>
          <dgm:bulletEnabled val="1"/>
        </dgm:presLayoutVars>
      </dgm:prSet>
      <dgm:spPr/>
    </dgm:pt>
    <dgm:pt modelId="{35ED8EF6-9C07-4A21-808C-58B18E119233}" type="pres">
      <dgm:prSet presAssocID="{4D626364-6698-45F3-828B-D1D395B7F2AA}" presName="spNode" presStyleCnt="0"/>
      <dgm:spPr/>
    </dgm:pt>
    <dgm:pt modelId="{5CFBB392-B5E0-4F01-99DA-4A11527C28B2}" type="pres">
      <dgm:prSet presAssocID="{34D0D429-D09D-42FD-93B8-599A45787B49}" presName="sibTrans" presStyleLbl="sibTrans1D1" presStyleIdx="0" presStyleCnt="4"/>
      <dgm:spPr/>
    </dgm:pt>
    <dgm:pt modelId="{67675238-4F15-4A38-BC9A-B5AC64DB4E66}" type="pres">
      <dgm:prSet presAssocID="{65EE4DD5-5865-4534-A0BA-E7EA9C828ADE}" presName="node" presStyleLbl="node1" presStyleIdx="1" presStyleCnt="4" custRadScaleRad="101257" custRadScaleInc="-17672">
        <dgm:presLayoutVars>
          <dgm:bulletEnabled val="1"/>
        </dgm:presLayoutVars>
      </dgm:prSet>
      <dgm:spPr/>
    </dgm:pt>
    <dgm:pt modelId="{1207664D-54F7-4007-9EC0-4636F1BA71F5}" type="pres">
      <dgm:prSet presAssocID="{65EE4DD5-5865-4534-A0BA-E7EA9C828ADE}" presName="spNode" presStyleCnt="0"/>
      <dgm:spPr/>
    </dgm:pt>
    <dgm:pt modelId="{92B6402B-E734-4359-B5C8-B17194944B5B}" type="pres">
      <dgm:prSet presAssocID="{669466EC-7C26-41B7-AB9C-563FA3FAB8D5}" presName="sibTrans" presStyleLbl="sibTrans1D1" presStyleIdx="1" presStyleCnt="4"/>
      <dgm:spPr/>
    </dgm:pt>
    <dgm:pt modelId="{1E158AA4-B978-40D2-81D1-7212FF4F521A}" type="pres">
      <dgm:prSet presAssocID="{1D974F7D-6ECF-4AEF-B874-F6FD147D850A}" presName="node" presStyleLbl="node1" presStyleIdx="2" presStyleCnt="4" custScaleX="193388" custScaleY="148555" custRadScaleRad="89900" custRadScaleInc="3354">
        <dgm:presLayoutVars>
          <dgm:bulletEnabled val="1"/>
        </dgm:presLayoutVars>
      </dgm:prSet>
      <dgm:spPr/>
    </dgm:pt>
    <dgm:pt modelId="{B3FECBC0-C397-4BC3-98D2-DAFAB8EEA141}" type="pres">
      <dgm:prSet presAssocID="{1D974F7D-6ECF-4AEF-B874-F6FD147D850A}" presName="spNode" presStyleCnt="0"/>
      <dgm:spPr/>
    </dgm:pt>
    <dgm:pt modelId="{7B254330-D6D6-4334-B77B-422CF1549802}" type="pres">
      <dgm:prSet presAssocID="{0501F27F-BCD9-4599-8B5A-948A42401650}" presName="sibTrans" presStyleLbl="sibTrans1D1" presStyleIdx="2" presStyleCnt="4"/>
      <dgm:spPr/>
    </dgm:pt>
    <dgm:pt modelId="{3F1E4B99-0632-442A-8376-C57FFA27CE5E}" type="pres">
      <dgm:prSet presAssocID="{F4869BD5-9338-4D75-AF19-A975BF128A75}" presName="node" presStyleLbl="node1" presStyleIdx="3" presStyleCnt="4" custRadScaleRad="104726" custRadScaleInc="22775">
        <dgm:presLayoutVars>
          <dgm:bulletEnabled val="1"/>
        </dgm:presLayoutVars>
      </dgm:prSet>
      <dgm:spPr/>
    </dgm:pt>
    <dgm:pt modelId="{BC024CF5-EFC8-407D-8D4C-7E39FA06FC07}" type="pres">
      <dgm:prSet presAssocID="{F4869BD5-9338-4D75-AF19-A975BF128A75}" presName="spNode" presStyleCnt="0"/>
      <dgm:spPr/>
    </dgm:pt>
    <dgm:pt modelId="{B8276196-DE8A-45DF-88BA-79391DB96C79}" type="pres">
      <dgm:prSet presAssocID="{C3D6D944-D0A7-49E1-8880-17ED3E698058}" presName="sibTrans" presStyleLbl="sibTrans1D1" presStyleIdx="3" presStyleCnt="4"/>
      <dgm:spPr/>
    </dgm:pt>
  </dgm:ptLst>
  <dgm:cxnLst>
    <dgm:cxn modelId="{ADFC340D-CD8B-4A71-A9EA-B35E73F18C7E}" type="presOf" srcId="{0501F27F-BCD9-4599-8B5A-948A42401650}" destId="{7B254330-D6D6-4334-B77B-422CF1549802}" srcOrd="0" destOrd="0" presId="urn:microsoft.com/office/officeart/2005/8/layout/cycle6"/>
    <dgm:cxn modelId="{C8DE4738-49E2-47F7-83BE-C8341A72AE05}" type="presOf" srcId="{C3D6D944-D0A7-49E1-8880-17ED3E698058}" destId="{B8276196-DE8A-45DF-88BA-79391DB96C79}" srcOrd="0" destOrd="0" presId="urn:microsoft.com/office/officeart/2005/8/layout/cycle6"/>
    <dgm:cxn modelId="{5112A83D-821E-4642-9735-0E7F3C9FB431}" srcId="{3E6891BA-181E-45AB-8419-6D0C11BAB623}" destId="{65EE4DD5-5865-4534-A0BA-E7EA9C828ADE}" srcOrd="1" destOrd="0" parTransId="{249438B2-68C2-4D32-9FE4-C2D3EBA835F8}" sibTransId="{669466EC-7C26-41B7-AB9C-563FA3FAB8D5}"/>
    <dgm:cxn modelId="{8640C744-5586-4EC6-903B-5B922D88C6BF}" type="presOf" srcId="{3E6891BA-181E-45AB-8419-6D0C11BAB623}" destId="{6462F6EA-3C47-4D14-BEBA-064847A51CF4}" srcOrd="0" destOrd="0" presId="urn:microsoft.com/office/officeart/2005/8/layout/cycle6"/>
    <dgm:cxn modelId="{EF135247-017F-4DF1-A999-D47D476873C6}" type="presOf" srcId="{1D974F7D-6ECF-4AEF-B874-F6FD147D850A}" destId="{1E158AA4-B978-40D2-81D1-7212FF4F521A}" srcOrd="0" destOrd="0" presId="urn:microsoft.com/office/officeart/2005/8/layout/cycle6"/>
    <dgm:cxn modelId="{62CECE48-3A8F-403E-9225-3884AD4EB108}" srcId="{3E6891BA-181E-45AB-8419-6D0C11BAB623}" destId="{F4869BD5-9338-4D75-AF19-A975BF128A75}" srcOrd="3" destOrd="0" parTransId="{FB4483E9-B2DA-4919-9711-F4ECF01E7676}" sibTransId="{C3D6D944-D0A7-49E1-8880-17ED3E698058}"/>
    <dgm:cxn modelId="{2F92844C-2B4E-4BC0-9092-5CD44BC58F08}" type="presOf" srcId="{65EE4DD5-5865-4534-A0BA-E7EA9C828ADE}" destId="{67675238-4F15-4A38-BC9A-B5AC64DB4E66}" srcOrd="0" destOrd="0" presId="urn:microsoft.com/office/officeart/2005/8/layout/cycle6"/>
    <dgm:cxn modelId="{AAD10F7D-03B4-4DD5-8777-1EC5647EB51D}" srcId="{3E6891BA-181E-45AB-8419-6D0C11BAB623}" destId="{4D626364-6698-45F3-828B-D1D395B7F2AA}" srcOrd="0" destOrd="0" parTransId="{E0BFD109-C19D-4B2F-80D6-05D6D7925CC5}" sibTransId="{34D0D429-D09D-42FD-93B8-599A45787B49}"/>
    <dgm:cxn modelId="{5C472281-2345-4415-952C-C8FFED5DE23F}" type="presOf" srcId="{4D626364-6698-45F3-828B-D1D395B7F2AA}" destId="{6C3999D5-B79B-4623-BE2B-23823A4B7129}" srcOrd="0" destOrd="0" presId="urn:microsoft.com/office/officeart/2005/8/layout/cycle6"/>
    <dgm:cxn modelId="{E7C9BA8D-6B7F-41E8-B6EB-2B581CE3CDB3}" type="presOf" srcId="{34D0D429-D09D-42FD-93B8-599A45787B49}" destId="{5CFBB392-B5E0-4F01-99DA-4A11527C28B2}" srcOrd="0" destOrd="0" presId="urn:microsoft.com/office/officeart/2005/8/layout/cycle6"/>
    <dgm:cxn modelId="{DC5013D4-8869-47A3-8D1B-E213C0FC8FDC}" srcId="{3E6891BA-181E-45AB-8419-6D0C11BAB623}" destId="{1D974F7D-6ECF-4AEF-B874-F6FD147D850A}" srcOrd="2" destOrd="0" parTransId="{73DB522E-70DB-4F43-8AE4-7B4BCFCEB28E}" sibTransId="{0501F27F-BCD9-4599-8B5A-948A42401650}"/>
    <dgm:cxn modelId="{7B71F3DE-27CD-4853-8D7A-F642FD2BE089}" type="presOf" srcId="{F4869BD5-9338-4D75-AF19-A975BF128A75}" destId="{3F1E4B99-0632-442A-8376-C57FFA27CE5E}" srcOrd="0" destOrd="0" presId="urn:microsoft.com/office/officeart/2005/8/layout/cycle6"/>
    <dgm:cxn modelId="{378EFEEF-FA9F-4210-B877-D2127D176988}" type="presOf" srcId="{669466EC-7C26-41B7-AB9C-563FA3FAB8D5}" destId="{92B6402B-E734-4359-B5C8-B17194944B5B}" srcOrd="0" destOrd="0" presId="urn:microsoft.com/office/officeart/2005/8/layout/cycle6"/>
    <dgm:cxn modelId="{25897F07-C7DD-4F95-A0FB-BE20CB612AB9}" type="presParOf" srcId="{6462F6EA-3C47-4D14-BEBA-064847A51CF4}" destId="{6C3999D5-B79B-4623-BE2B-23823A4B7129}" srcOrd="0" destOrd="0" presId="urn:microsoft.com/office/officeart/2005/8/layout/cycle6"/>
    <dgm:cxn modelId="{A4E07A4B-D7D6-4EF1-9A7E-9AED2DBF7630}" type="presParOf" srcId="{6462F6EA-3C47-4D14-BEBA-064847A51CF4}" destId="{35ED8EF6-9C07-4A21-808C-58B18E119233}" srcOrd="1" destOrd="0" presId="urn:microsoft.com/office/officeart/2005/8/layout/cycle6"/>
    <dgm:cxn modelId="{18B733D8-849A-4582-BDA6-FFD4D49B5EF1}" type="presParOf" srcId="{6462F6EA-3C47-4D14-BEBA-064847A51CF4}" destId="{5CFBB392-B5E0-4F01-99DA-4A11527C28B2}" srcOrd="2" destOrd="0" presId="urn:microsoft.com/office/officeart/2005/8/layout/cycle6"/>
    <dgm:cxn modelId="{AB895F68-D02C-450E-807D-C2AAD2A6C4FB}" type="presParOf" srcId="{6462F6EA-3C47-4D14-BEBA-064847A51CF4}" destId="{67675238-4F15-4A38-BC9A-B5AC64DB4E66}" srcOrd="3" destOrd="0" presId="urn:microsoft.com/office/officeart/2005/8/layout/cycle6"/>
    <dgm:cxn modelId="{A4E62732-DDCA-429F-AD69-ACA43E2597F5}" type="presParOf" srcId="{6462F6EA-3C47-4D14-BEBA-064847A51CF4}" destId="{1207664D-54F7-4007-9EC0-4636F1BA71F5}" srcOrd="4" destOrd="0" presId="urn:microsoft.com/office/officeart/2005/8/layout/cycle6"/>
    <dgm:cxn modelId="{3175EC33-BDAF-4002-9EBA-28094307A3EC}" type="presParOf" srcId="{6462F6EA-3C47-4D14-BEBA-064847A51CF4}" destId="{92B6402B-E734-4359-B5C8-B17194944B5B}" srcOrd="5" destOrd="0" presId="urn:microsoft.com/office/officeart/2005/8/layout/cycle6"/>
    <dgm:cxn modelId="{2E65A94C-01DE-4056-915F-37A5E6A97969}" type="presParOf" srcId="{6462F6EA-3C47-4D14-BEBA-064847A51CF4}" destId="{1E158AA4-B978-40D2-81D1-7212FF4F521A}" srcOrd="6" destOrd="0" presId="urn:microsoft.com/office/officeart/2005/8/layout/cycle6"/>
    <dgm:cxn modelId="{772C3289-15E7-4615-9702-E47997BEBD84}" type="presParOf" srcId="{6462F6EA-3C47-4D14-BEBA-064847A51CF4}" destId="{B3FECBC0-C397-4BC3-98D2-DAFAB8EEA141}" srcOrd="7" destOrd="0" presId="urn:microsoft.com/office/officeart/2005/8/layout/cycle6"/>
    <dgm:cxn modelId="{B055EB84-D1C3-46FB-A50F-519ACE294466}" type="presParOf" srcId="{6462F6EA-3C47-4D14-BEBA-064847A51CF4}" destId="{7B254330-D6D6-4334-B77B-422CF1549802}" srcOrd="8" destOrd="0" presId="urn:microsoft.com/office/officeart/2005/8/layout/cycle6"/>
    <dgm:cxn modelId="{5884140A-C99B-46CE-8FCA-95C7B94A1247}" type="presParOf" srcId="{6462F6EA-3C47-4D14-BEBA-064847A51CF4}" destId="{3F1E4B99-0632-442A-8376-C57FFA27CE5E}" srcOrd="9" destOrd="0" presId="urn:microsoft.com/office/officeart/2005/8/layout/cycle6"/>
    <dgm:cxn modelId="{533C4D51-87C5-4F1F-83DC-BE3138891D7B}" type="presParOf" srcId="{6462F6EA-3C47-4D14-BEBA-064847A51CF4}" destId="{BC024CF5-EFC8-407D-8D4C-7E39FA06FC07}" srcOrd="10" destOrd="0" presId="urn:microsoft.com/office/officeart/2005/8/layout/cycle6"/>
    <dgm:cxn modelId="{D992B047-BC85-4894-AE35-C90364E0B55F}" type="presParOf" srcId="{6462F6EA-3C47-4D14-BEBA-064847A51CF4}" destId="{B8276196-DE8A-45DF-88BA-79391DB96C79}" srcOrd="11"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FCC2C921-1C3C-495B-A796-7BE558EE3C18}" type="doc">
      <dgm:prSet loTypeId="urn:microsoft.com/office/officeart/2005/8/layout/pyramid4" loCatId="pyramid" qsTypeId="urn:microsoft.com/office/officeart/2005/8/quickstyle/simple1" qsCatId="simple" csTypeId="urn:microsoft.com/office/officeart/2005/8/colors/accent2_2" csCatId="accent2" phldr="1"/>
      <dgm:spPr/>
      <dgm:t>
        <a:bodyPr/>
        <a:lstStyle/>
        <a:p>
          <a:endParaRPr lang="es-ES"/>
        </a:p>
      </dgm:t>
    </dgm:pt>
    <dgm:pt modelId="{BC2FA102-AF11-4F0D-8FC2-6BC35C2E92C5}">
      <dgm:prSet phldrT="[Texto]" custT="1"/>
      <dgm:spPr/>
      <dgm:t>
        <a:bodyPr/>
        <a:lstStyle/>
        <a:p>
          <a:r>
            <a:rPr lang="es-PE" sz="1400" dirty="0"/>
            <a:t>La postura inti-convencional</a:t>
          </a:r>
          <a:endParaRPr lang="es-ES" sz="1400" dirty="0"/>
        </a:p>
      </dgm:t>
    </dgm:pt>
    <dgm:pt modelId="{8A606D3C-22B6-433E-A0BF-A5F0E4587C96}" type="parTrans" cxnId="{03819947-83AB-4816-B1AF-05A454BD44F3}">
      <dgm:prSet/>
      <dgm:spPr/>
      <dgm:t>
        <a:bodyPr/>
        <a:lstStyle/>
        <a:p>
          <a:endParaRPr lang="es-ES"/>
        </a:p>
      </dgm:t>
    </dgm:pt>
    <dgm:pt modelId="{374068AB-5EE7-470D-BEA8-D713935A4070}" type="sibTrans" cxnId="{03819947-83AB-4816-B1AF-05A454BD44F3}">
      <dgm:prSet/>
      <dgm:spPr/>
      <dgm:t>
        <a:bodyPr/>
        <a:lstStyle/>
        <a:p>
          <a:endParaRPr lang="es-ES"/>
        </a:p>
      </dgm:t>
    </dgm:pt>
    <dgm:pt modelId="{248D85E8-A3E5-46B0-915F-2B3C53C6B854}">
      <dgm:prSet phldrT="[Texto]" custT="1"/>
      <dgm:spPr/>
      <dgm:t>
        <a:bodyPr/>
        <a:lstStyle/>
        <a:p>
          <a:r>
            <a:rPr lang="es-PE" sz="1600" dirty="0"/>
            <a:t>Interpretación extensiva para cuando se otorgue Derechos a los justiciables.</a:t>
          </a:r>
          <a:endParaRPr lang="es-ES" sz="1600" dirty="0"/>
        </a:p>
      </dgm:t>
    </dgm:pt>
    <dgm:pt modelId="{6470B5A1-562F-44E6-8911-A20526F7499D}" type="parTrans" cxnId="{E71658E5-14A7-44D4-A386-ED9E28B5ECE6}">
      <dgm:prSet/>
      <dgm:spPr/>
      <dgm:t>
        <a:bodyPr/>
        <a:lstStyle/>
        <a:p>
          <a:endParaRPr lang="es-ES"/>
        </a:p>
      </dgm:t>
    </dgm:pt>
    <dgm:pt modelId="{426FA1BA-4349-4D77-9FF4-6BC7984C923F}" type="sibTrans" cxnId="{E71658E5-14A7-44D4-A386-ED9E28B5ECE6}">
      <dgm:prSet/>
      <dgm:spPr/>
      <dgm:t>
        <a:bodyPr/>
        <a:lstStyle/>
        <a:p>
          <a:endParaRPr lang="es-ES"/>
        </a:p>
      </dgm:t>
    </dgm:pt>
    <dgm:pt modelId="{70AC3F2A-6BDA-4708-95D4-71A3473F5C35}">
      <dgm:prSet phldrT="[Texto]" custT="1"/>
      <dgm:spPr/>
      <dgm:t>
        <a:bodyPr/>
        <a:lstStyle/>
        <a:p>
          <a:r>
            <a:rPr lang="es-PE" sz="2000" dirty="0"/>
            <a:t>El principio </a:t>
          </a:r>
          <a:r>
            <a:rPr lang="es-PE" sz="2000" i="1" dirty="0"/>
            <a:t>pro </a:t>
          </a:r>
          <a:r>
            <a:rPr lang="es-PE" sz="2000" i="1" dirty="0" err="1"/>
            <a:t>actione</a:t>
          </a:r>
          <a:r>
            <a:rPr lang="es-PE" sz="2000" i="1" dirty="0"/>
            <a:t>.</a:t>
          </a:r>
          <a:endParaRPr lang="es-ES" sz="2000" dirty="0"/>
        </a:p>
      </dgm:t>
    </dgm:pt>
    <dgm:pt modelId="{BD821DA4-8D5A-4DAE-9A80-34025DEFE832}" type="parTrans" cxnId="{C2C6530D-08DF-4ADC-B1BC-4E8312212B83}">
      <dgm:prSet/>
      <dgm:spPr/>
      <dgm:t>
        <a:bodyPr/>
        <a:lstStyle/>
        <a:p>
          <a:endParaRPr lang="es-ES"/>
        </a:p>
      </dgm:t>
    </dgm:pt>
    <dgm:pt modelId="{29552024-4D74-498B-8FB7-82B287B88BCF}" type="sibTrans" cxnId="{C2C6530D-08DF-4ADC-B1BC-4E8312212B83}">
      <dgm:prSet/>
      <dgm:spPr/>
      <dgm:t>
        <a:bodyPr/>
        <a:lstStyle/>
        <a:p>
          <a:endParaRPr lang="es-ES"/>
        </a:p>
      </dgm:t>
    </dgm:pt>
    <dgm:pt modelId="{C29DDD52-2B44-457A-AE54-E40C83F0E70C}">
      <dgm:prSet phldrT="[Texto]" custT="1"/>
      <dgm:spPr/>
      <dgm:t>
        <a:bodyPr/>
        <a:lstStyle/>
        <a:p>
          <a:r>
            <a:rPr lang="es-PE" sz="1400" dirty="0"/>
            <a:t>Preponderancia del valor justicia sobre el criterio formalidad. Aplicación del principio </a:t>
          </a:r>
          <a:r>
            <a:rPr lang="es-PE" sz="1400" i="1" dirty="0" err="1"/>
            <a:t>iura</a:t>
          </a:r>
          <a:r>
            <a:rPr lang="es-PE" sz="1400" i="1" dirty="0"/>
            <a:t> </a:t>
          </a:r>
          <a:r>
            <a:rPr lang="es-PE" sz="1400" i="1" dirty="0" err="1"/>
            <a:t>novit</a:t>
          </a:r>
          <a:r>
            <a:rPr lang="es-PE" sz="1400" i="1" dirty="0"/>
            <a:t> curia</a:t>
          </a:r>
          <a:r>
            <a:rPr lang="es-PE" sz="1400" dirty="0"/>
            <a:t>.</a:t>
          </a:r>
          <a:endParaRPr lang="es-ES" sz="1400" dirty="0"/>
        </a:p>
      </dgm:t>
    </dgm:pt>
    <dgm:pt modelId="{34CE50B8-D5BC-4AB6-9FD8-2BDE301A8EF9}" type="parTrans" cxnId="{03CCDF59-D43F-4566-BB96-E778547701BE}">
      <dgm:prSet/>
      <dgm:spPr/>
      <dgm:t>
        <a:bodyPr/>
        <a:lstStyle/>
        <a:p>
          <a:endParaRPr lang="es-ES"/>
        </a:p>
      </dgm:t>
    </dgm:pt>
    <dgm:pt modelId="{5EBA1896-A48F-4ECD-92E4-FB5F5C88C129}" type="sibTrans" cxnId="{03CCDF59-D43F-4566-BB96-E778547701BE}">
      <dgm:prSet/>
      <dgm:spPr/>
      <dgm:t>
        <a:bodyPr/>
        <a:lstStyle/>
        <a:p>
          <a:endParaRPr lang="es-ES"/>
        </a:p>
      </dgm:t>
    </dgm:pt>
    <dgm:pt modelId="{9B2AEFFB-1B5D-4126-ACC7-F5EEA9D1F5A4}" type="pres">
      <dgm:prSet presAssocID="{FCC2C921-1C3C-495B-A796-7BE558EE3C18}" presName="compositeShape" presStyleCnt="0">
        <dgm:presLayoutVars>
          <dgm:chMax val="9"/>
          <dgm:dir/>
          <dgm:resizeHandles val="exact"/>
        </dgm:presLayoutVars>
      </dgm:prSet>
      <dgm:spPr/>
    </dgm:pt>
    <dgm:pt modelId="{E408F488-8A92-4FDD-92BC-F61836CADE98}" type="pres">
      <dgm:prSet presAssocID="{FCC2C921-1C3C-495B-A796-7BE558EE3C18}" presName="triangle1" presStyleLbl="node1" presStyleIdx="0" presStyleCnt="4">
        <dgm:presLayoutVars>
          <dgm:bulletEnabled val="1"/>
        </dgm:presLayoutVars>
      </dgm:prSet>
      <dgm:spPr/>
    </dgm:pt>
    <dgm:pt modelId="{8A62BE6A-70BD-434D-9B54-1D0879F6CC7A}" type="pres">
      <dgm:prSet presAssocID="{FCC2C921-1C3C-495B-A796-7BE558EE3C18}" presName="triangle2" presStyleLbl="node1" presStyleIdx="1" presStyleCnt="4">
        <dgm:presLayoutVars>
          <dgm:bulletEnabled val="1"/>
        </dgm:presLayoutVars>
      </dgm:prSet>
      <dgm:spPr/>
    </dgm:pt>
    <dgm:pt modelId="{C1F367F9-E3E4-4314-A28A-A2B7BBFBBA0A}" type="pres">
      <dgm:prSet presAssocID="{FCC2C921-1C3C-495B-A796-7BE558EE3C18}" presName="triangle3" presStyleLbl="node1" presStyleIdx="2" presStyleCnt="4">
        <dgm:presLayoutVars>
          <dgm:bulletEnabled val="1"/>
        </dgm:presLayoutVars>
      </dgm:prSet>
      <dgm:spPr/>
    </dgm:pt>
    <dgm:pt modelId="{532937C0-B8C0-42D4-8A38-F1E3592246E3}" type="pres">
      <dgm:prSet presAssocID="{FCC2C921-1C3C-495B-A796-7BE558EE3C18}" presName="triangle4" presStyleLbl="node1" presStyleIdx="3" presStyleCnt="4" custLinFactNeighborX="-1366" custLinFactNeighborY="-1067">
        <dgm:presLayoutVars>
          <dgm:bulletEnabled val="1"/>
        </dgm:presLayoutVars>
      </dgm:prSet>
      <dgm:spPr/>
    </dgm:pt>
  </dgm:ptLst>
  <dgm:cxnLst>
    <dgm:cxn modelId="{57C3EB06-24A8-488C-94D5-70F08DE1E348}" type="presOf" srcId="{70AC3F2A-6BDA-4708-95D4-71A3473F5C35}" destId="{C1F367F9-E3E4-4314-A28A-A2B7BBFBBA0A}" srcOrd="0" destOrd="0" presId="urn:microsoft.com/office/officeart/2005/8/layout/pyramid4"/>
    <dgm:cxn modelId="{C2C6530D-08DF-4ADC-B1BC-4E8312212B83}" srcId="{FCC2C921-1C3C-495B-A796-7BE558EE3C18}" destId="{70AC3F2A-6BDA-4708-95D4-71A3473F5C35}" srcOrd="2" destOrd="0" parTransId="{BD821DA4-8D5A-4DAE-9A80-34025DEFE832}" sibTransId="{29552024-4D74-498B-8FB7-82B287B88BCF}"/>
    <dgm:cxn modelId="{B8F2881E-A1A6-40C2-8486-1780A27ADCD9}" type="presOf" srcId="{248D85E8-A3E5-46B0-915F-2B3C53C6B854}" destId="{8A62BE6A-70BD-434D-9B54-1D0879F6CC7A}" srcOrd="0" destOrd="0" presId="urn:microsoft.com/office/officeart/2005/8/layout/pyramid4"/>
    <dgm:cxn modelId="{E4CE1229-85AC-4A0B-98C4-D1BBF0593ED9}" type="presOf" srcId="{FCC2C921-1C3C-495B-A796-7BE558EE3C18}" destId="{9B2AEFFB-1B5D-4126-ACC7-F5EEA9D1F5A4}" srcOrd="0" destOrd="0" presId="urn:microsoft.com/office/officeart/2005/8/layout/pyramid4"/>
    <dgm:cxn modelId="{03819947-83AB-4816-B1AF-05A454BD44F3}" srcId="{FCC2C921-1C3C-495B-A796-7BE558EE3C18}" destId="{BC2FA102-AF11-4F0D-8FC2-6BC35C2E92C5}" srcOrd="0" destOrd="0" parTransId="{8A606D3C-22B6-433E-A0BF-A5F0E4587C96}" sibTransId="{374068AB-5EE7-470D-BEA8-D713935A4070}"/>
    <dgm:cxn modelId="{03CCDF59-D43F-4566-BB96-E778547701BE}" srcId="{FCC2C921-1C3C-495B-A796-7BE558EE3C18}" destId="{C29DDD52-2B44-457A-AE54-E40C83F0E70C}" srcOrd="3" destOrd="0" parTransId="{34CE50B8-D5BC-4AB6-9FD8-2BDE301A8EF9}" sibTransId="{5EBA1896-A48F-4ECD-92E4-FB5F5C88C129}"/>
    <dgm:cxn modelId="{1946449D-9D26-4242-93AE-9777AEF475B5}" type="presOf" srcId="{C29DDD52-2B44-457A-AE54-E40C83F0E70C}" destId="{532937C0-B8C0-42D4-8A38-F1E3592246E3}" srcOrd="0" destOrd="0" presId="urn:microsoft.com/office/officeart/2005/8/layout/pyramid4"/>
    <dgm:cxn modelId="{E71658E5-14A7-44D4-A386-ED9E28B5ECE6}" srcId="{FCC2C921-1C3C-495B-A796-7BE558EE3C18}" destId="{248D85E8-A3E5-46B0-915F-2B3C53C6B854}" srcOrd="1" destOrd="0" parTransId="{6470B5A1-562F-44E6-8911-A20526F7499D}" sibTransId="{426FA1BA-4349-4D77-9FF4-6BC7984C923F}"/>
    <dgm:cxn modelId="{202CF5FB-B903-46FA-81A8-42A03D1DF588}" type="presOf" srcId="{BC2FA102-AF11-4F0D-8FC2-6BC35C2E92C5}" destId="{E408F488-8A92-4FDD-92BC-F61836CADE98}" srcOrd="0" destOrd="0" presId="urn:microsoft.com/office/officeart/2005/8/layout/pyramid4"/>
    <dgm:cxn modelId="{B41CC582-1B32-4441-AA7F-24801BF34461}" type="presParOf" srcId="{9B2AEFFB-1B5D-4126-ACC7-F5EEA9D1F5A4}" destId="{E408F488-8A92-4FDD-92BC-F61836CADE98}" srcOrd="0" destOrd="0" presId="urn:microsoft.com/office/officeart/2005/8/layout/pyramid4"/>
    <dgm:cxn modelId="{42D83FD0-03F1-4D4B-ABF3-F68DBCFBE4BA}" type="presParOf" srcId="{9B2AEFFB-1B5D-4126-ACC7-F5EEA9D1F5A4}" destId="{8A62BE6A-70BD-434D-9B54-1D0879F6CC7A}" srcOrd="1" destOrd="0" presId="urn:microsoft.com/office/officeart/2005/8/layout/pyramid4"/>
    <dgm:cxn modelId="{6A745895-D30B-45D0-BC9E-096E18FB35EA}" type="presParOf" srcId="{9B2AEFFB-1B5D-4126-ACC7-F5EEA9D1F5A4}" destId="{C1F367F9-E3E4-4314-A28A-A2B7BBFBBA0A}" srcOrd="2" destOrd="0" presId="urn:microsoft.com/office/officeart/2005/8/layout/pyramid4"/>
    <dgm:cxn modelId="{14F3A70D-50C1-475D-823C-A6DEC693CF84}" type="presParOf" srcId="{9B2AEFFB-1B5D-4126-ACC7-F5EEA9D1F5A4}" destId="{532937C0-B8C0-42D4-8A38-F1E3592246E3}" srcOrd="3" destOrd="0" presId="urn:microsoft.com/office/officeart/2005/8/layout/pyramid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CB13B75-A2FA-417F-8976-35E9662876DF}" type="doc">
      <dgm:prSet loTypeId="urn:microsoft.com/office/officeart/2008/layout/LinedList" loCatId="hierarchy" qsTypeId="urn:microsoft.com/office/officeart/2005/8/quickstyle/simple1" qsCatId="simple" csTypeId="urn:microsoft.com/office/officeart/2005/8/colors/accent1_2" csCatId="accent1" phldr="1"/>
      <dgm:spPr/>
      <dgm:t>
        <a:bodyPr/>
        <a:lstStyle/>
        <a:p>
          <a:endParaRPr lang="es-ES"/>
        </a:p>
      </dgm:t>
    </dgm:pt>
    <dgm:pt modelId="{9AD056E2-3998-4535-BA27-EC8709E666A2}">
      <dgm:prSet phldrT="[Texto]" custT="1"/>
      <dgm:spPr/>
      <dgm:t>
        <a:bodyPr/>
        <a:lstStyle/>
        <a:p>
          <a:r>
            <a:rPr lang="es-PE" sz="2000" b="1" dirty="0"/>
            <a:t>(</a:t>
          </a:r>
          <a:r>
            <a:rPr lang="es-PE" sz="2000" b="1" dirty="0" err="1"/>
            <a:t>Exp</a:t>
          </a:r>
          <a:r>
            <a:rPr lang="es-PE" sz="2000" b="1" dirty="0"/>
            <a:t>. N° 01470-2017-PA/TC Lima, </a:t>
          </a:r>
          <a:r>
            <a:rPr lang="es-PE" sz="2000" b="1" dirty="0" err="1"/>
            <a:t>ff,j</a:t>
          </a:r>
          <a:r>
            <a:rPr lang="es-PE" sz="2000" b="1" dirty="0"/>
            <a:t> </a:t>
          </a:r>
          <a:r>
            <a:rPr lang="es-PE" sz="2000" b="1" dirty="0" err="1"/>
            <a:t>j.n</a:t>
          </a:r>
          <a:r>
            <a:rPr lang="es-PE" sz="2000" b="1" dirty="0"/>
            <a:t>. 5-8).</a:t>
          </a:r>
          <a:endParaRPr lang="es-ES" sz="2000" b="1" dirty="0"/>
        </a:p>
      </dgm:t>
    </dgm:pt>
    <dgm:pt modelId="{173428BC-A897-48F4-B61B-41A8B4BEE96C}" type="parTrans" cxnId="{FF3ACE32-437E-4C55-8072-4DF1EB050DE7}">
      <dgm:prSet/>
      <dgm:spPr/>
      <dgm:t>
        <a:bodyPr/>
        <a:lstStyle/>
        <a:p>
          <a:endParaRPr lang="es-ES"/>
        </a:p>
      </dgm:t>
    </dgm:pt>
    <dgm:pt modelId="{6BF0B9F1-784D-4FEB-A6BB-3C75083D3663}" type="sibTrans" cxnId="{FF3ACE32-437E-4C55-8072-4DF1EB050DE7}">
      <dgm:prSet/>
      <dgm:spPr/>
      <dgm:t>
        <a:bodyPr/>
        <a:lstStyle/>
        <a:p>
          <a:endParaRPr lang="es-ES"/>
        </a:p>
      </dgm:t>
    </dgm:pt>
    <dgm:pt modelId="{3CB86122-456A-4F50-B09A-71956F8AD0C3}">
      <dgm:prSet phldrT="[Texto]"/>
      <dgm:spPr/>
      <dgm:t>
        <a:bodyPr/>
        <a:lstStyle/>
        <a:p>
          <a:pPr algn="just"/>
          <a:r>
            <a:rPr lang="es-PE" i="1" dirty="0"/>
            <a:t>«En líneas generales, aduce que al haberse denegado su impugnación por la </a:t>
          </a:r>
          <a:r>
            <a:rPr lang="es-PE" b="1" i="1" u="sng" dirty="0"/>
            <a:t>inadvertencia de observar las formalidades del recurso de apelación se ha vulnerado su derecho de libre acceso al órgano jurisdiccional, evitando así que obtenga una decisión fundada en hecho y derecho luego de ser revisada la decisión y consideraciones del juez que valido formalmente el requerimiento acusatorio</a:t>
          </a:r>
          <a:r>
            <a:rPr lang="es-PE" b="1" i="1" dirty="0"/>
            <a:t>.</a:t>
          </a:r>
          <a:endParaRPr lang="es-ES" dirty="0"/>
        </a:p>
      </dgm:t>
    </dgm:pt>
    <dgm:pt modelId="{ADEF908B-A7D4-4217-BC6A-6AA2EF681359}" type="parTrans" cxnId="{5C43A7A8-9AA4-4AED-9A79-5CC17B881293}">
      <dgm:prSet/>
      <dgm:spPr/>
      <dgm:t>
        <a:bodyPr/>
        <a:lstStyle/>
        <a:p>
          <a:endParaRPr lang="es-ES"/>
        </a:p>
      </dgm:t>
    </dgm:pt>
    <dgm:pt modelId="{FD8F82E0-08AC-4DD8-B089-DF07808D99E2}" type="sibTrans" cxnId="{5C43A7A8-9AA4-4AED-9A79-5CC17B881293}">
      <dgm:prSet/>
      <dgm:spPr/>
      <dgm:t>
        <a:bodyPr/>
        <a:lstStyle/>
        <a:p>
          <a:endParaRPr lang="es-ES"/>
        </a:p>
      </dgm:t>
    </dgm:pt>
    <dgm:pt modelId="{6916B0A4-F961-46CF-B24A-1E909E5D5CE7}">
      <dgm:prSet phldrT="[Texto]"/>
      <dgm:spPr/>
      <dgm:t>
        <a:bodyPr/>
        <a:lstStyle/>
        <a:p>
          <a:r>
            <a:rPr lang="es-PE" i="1" dirty="0"/>
            <a:t>Por consiguiente, considera que se han violado sus derechos fundamentales a la tutela jurisdiccional efectiva y al debido proceso en sus manifestaciones del derecho de defensa, a la motivación de las resoluciones judiciales y a la pluralidad de instancias.</a:t>
          </a:r>
          <a:endParaRPr lang="es-ES" dirty="0"/>
        </a:p>
      </dgm:t>
    </dgm:pt>
    <dgm:pt modelId="{5045BF14-A760-46AC-BEBD-CDD3838B3AB2}" type="parTrans" cxnId="{E07EE714-5079-4EE2-ADAB-0A22B58A5064}">
      <dgm:prSet/>
      <dgm:spPr/>
      <dgm:t>
        <a:bodyPr/>
        <a:lstStyle/>
        <a:p>
          <a:endParaRPr lang="es-ES"/>
        </a:p>
      </dgm:t>
    </dgm:pt>
    <dgm:pt modelId="{3EF86F17-614C-45D2-B2A6-A291AF7FFB2F}" type="sibTrans" cxnId="{E07EE714-5079-4EE2-ADAB-0A22B58A5064}">
      <dgm:prSet/>
      <dgm:spPr/>
      <dgm:t>
        <a:bodyPr/>
        <a:lstStyle/>
        <a:p>
          <a:endParaRPr lang="es-ES"/>
        </a:p>
      </dgm:t>
    </dgm:pt>
    <dgm:pt modelId="{B1CB5F09-981C-4CEA-90C7-7BC26BEF33BB}">
      <dgm:prSet phldrT="[Texto]"/>
      <dgm:spPr/>
      <dgm:t>
        <a:bodyPr/>
        <a:lstStyle/>
        <a:p>
          <a:r>
            <a:rPr lang="es-PE" i="1" dirty="0"/>
            <a:t>Sin embargo, lo concretamente argüido no encuentra respaldo directo en el contenido constitucionalmente protegido del derecho fundamental al debido proceso, .(…) </a:t>
          </a:r>
          <a:r>
            <a:rPr lang="es-PE" b="1" i="1" u="sng" dirty="0"/>
            <a:t>sino conforme al principio de </a:t>
          </a:r>
          <a:r>
            <a:rPr lang="es-PE" b="1" i="1" u="sng" dirty="0" err="1"/>
            <a:t>taxatividad</a:t>
          </a:r>
          <a:r>
            <a:rPr lang="es-PE" b="1" i="1" u="sng" dirty="0"/>
            <a:t> de los medios impugnatorios». </a:t>
          </a:r>
          <a:endParaRPr lang="es-ES" dirty="0"/>
        </a:p>
      </dgm:t>
    </dgm:pt>
    <dgm:pt modelId="{CDE9F3B4-3CEE-473A-AA4E-76A5302958A0}" type="parTrans" cxnId="{3324E2BC-7656-4EED-9968-7F4CD5068608}">
      <dgm:prSet/>
      <dgm:spPr/>
      <dgm:t>
        <a:bodyPr/>
        <a:lstStyle/>
        <a:p>
          <a:endParaRPr lang="es-ES"/>
        </a:p>
      </dgm:t>
    </dgm:pt>
    <dgm:pt modelId="{21E5635F-8949-48A6-8ECF-240F24259194}" type="sibTrans" cxnId="{3324E2BC-7656-4EED-9968-7F4CD5068608}">
      <dgm:prSet/>
      <dgm:spPr/>
      <dgm:t>
        <a:bodyPr/>
        <a:lstStyle/>
        <a:p>
          <a:endParaRPr lang="es-ES"/>
        </a:p>
      </dgm:t>
    </dgm:pt>
    <dgm:pt modelId="{50C7096F-CCCA-432B-8943-AB59E61EB614}" type="pres">
      <dgm:prSet presAssocID="{2CB13B75-A2FA-417F-8976-35E9662876DF}" presName="vert0" presStyleCnt="0">
        <dgm:presLayoutVars>
          <dgm:dir/>
          <dgm:animOne val="branch"/>
          <dgm:animLvl val="lvl"/>
        </dgm:presLayoutVars>
      </dgm:prSet>
      <dgm:spPr/>
    </dgm:pt>
    <dgm:pt modelId="{BBD71735-2989-4F7F-B96A-BA1C5EA4F82C}" type="pres">
      <dgm:prSet presAssocID="{9AD056E2-3998-4535-BA27-EC8709E666A2}" presName="thickLine" presStyleLbl="alignNode1" presStyleIdx="0" presStyleCnt="1"/>
      <dgm:spPr/>
    </dgm:pt>
    <dgm:pt modelId="{3B2B1AE8-BDB2-4DEF-B59B-1921F2410523}" type="pres">
      <dgm:prSet presAssocID="{9AD056E2-3998-4535-BA27-EC8709E666A2}" presName="horz1" presStyleCnt="0"/>
      <dgm:spPr/>
    </dgm:pt>
    <dgm:pt modelId="{CBEE5202-D46B-4D91-A36B-3A1D90BF3565}" type="pres">
      <dgm:prSet presAssocID="{9AD056E2-3998-4535-BA27-EC8709E666A2}" presName="tx1" presStyleLbl="revTx" presStyleIdx="0" presStyleCnt="4" custScaleY="50152" custLinFactNeighborY="25228"/>
      <dgm:spPr/>
    </dgm:pt>
    <dgm:pt modelId="{83755825-4353-4B60-9305-29B6ED4FBFB2}" type="pres">
      <dgm:prSet presAssocID="{9AD056E2-3998-4535-BA27-EC8709E666A2}" presName="vert1" presStyleCnt="0"/>
      <dgm:spPr/>
    </dgm:pt>
    <dgm:pt modelId="{5F51D88E-59A0-4A9F-B5F8-0CB4AF0EDD47}" type="pres">
      <dgm:prSet presAssocID="{3CB86122-456A-4F50-B09A-71956F8AD0C3}" presName="vertSpace2a" presStyleCnt="0"/>
      <dgm:spPr/>
    </dgm:pt>
    <dgm:pt modelId="{156C8DAC-F65B-4681-9B9D-1CAC555E5DA2}" type="pres">
      <dgm:prSet presAssocID="{3CB86122-456A-4F50-B09A-71956F8AD0C3}" presName="horz2" presStyleCnt="0"/>
      <dgm:spPr/>
    </dgm:pt>
    <dgm:pt modelId="{D7E7FFB7-CB5D-4AA5-AC68-AD5FAB0405B4}" type="pres">
      <dgm:prSet presAssocID="{3CB86122-456A-4F50-B09A-71956F8AD0C3}" presName="horzSpace2" presStyleCnt="0"/>
      <dgm:spPr/>
    </dgm:pt>
    <dgm:pt modelId="{C9D3B115-3BFD-438E-A35B-82F68F1BC6BF}" type="pres">
      <dgm:prSet presAssocID="{3CB86122-456A-4F50-B09A-71956F8AD0C3}" presName="tx2" presStyleLbl="revTx" presStyleIdx="1" presStyleCnt="4" custScaleX="102515" custScaleY="70832" custLinFactNeighborX="-737" custLinFactNeighborY="402"/>
      <dgm:spPr/>
    </dgm:pt>
    <dgm:pt modelId="{233A407A-5E36-4E2C-8B24-370A66BC212F}" type="pres">
      <dgm:prSet presAssocID="{3CB86122-456A-4F50-B09A-71956F8AD0C3}" presName="vert2" presStyleCnt="0"/>
      <dgm:spPr/>
    </dgm:pt>
    <dgm:pt modelId="{E31C7330-CB1F-4960-B009-517FB124219F}" type="pres">
      <dgm:prSet presAssocID="{3CB86122-456A-4F50-B09A-71956F8AD0C3}" presName="thinLine2b" presStyleLbl="callout" presStyleIdx="0" presStyleCnt="3"/>
      <dgm:spPr/>
    </dgm:pt>
    <dgm:pt modelId="{7E0B5EC8-B874-4F6C-83F3-DAA0351E9B35}" type="pres">
      <dgm:prSet presAssocID="{3CB86122-456A-4F50-B09A-71956F8AD0C3}" presName="vertSpace2b" presStyleCnt="0"/>
      <dgm:spPr/>
    </dgm:pt>
    <dgm:pt modelId="{45DF6AE3-DE6E-472F-ACDD-D27A41C8453B}" type="pres">
      <dgm:prSet presAssocID="{6916B0A4-F961-46CF-B24A-1E909E5D5CE7}" presName="horz2" presStyleCnt="0"/>
      <dgm:spPr/>
    </dgm:pt>
    <dgm:pt modelId="{E727C98B-52DF-436C-BDC3-576A13344344}" type="pres">
      <dgm:prSet presAssocID="{6916B0A4-F961-46CF-B24A-1E909E5D5CE7}" presName="horzSpace2" presStyleCnt="0"/>
      <dgm:spPr/>
    </dgm:pt>
    <dgm:pt modelId="{95FC94F8-E39C-4080-897A-87D5527A57FC}" type="pres">
      <dgm:prSet presAssocID="{6916B0A4-F961-46CF-B24A-1E909E5D5CE7}" presName="tx2" presStyleLbl="revTx" presStyleIdx="2" presStyleCnt="4" custScaleY="54143"/>
      <dgm:spPr/>
    </dgm:pt>
    <dgm:pt modelId="{C2E4EFAC-9A66-444D-8637-DF5995768218}" type="pres">
      <dgm:prSet presAssocID="{6916B0A4-F961-46CF-B24A-1E909E5D5CE7}" presName="vert2" presStyleCnt="0"/>
      <dgm:spPr/>
    </dgm:pt>
    <dgm:pt modelId="{88C4FCAD-13A5-46F4-B812-8E225666F7EF}" type="pres">
      <dgm:prSet presAssocID="{6916B0A4-F961-46CF-B24A-1E909E5D5CE7}" presName="thinLine2b" presStyleLbl="callout" presStyleIdx="1" presStyleCnt="3"/>
      <dgm:spPr/>
    </dgm:pt>
    <dgm:pt modelId="{09F900DE-48FF-4670-B15B-5C3ED13731B3}" type="pres">
      <dgm:prSet presAssocID="{6916B0A4-F961-46CF-B24A-1E909E5D5CE7}" presName="vertSpace2b" presStyleCnt="0"/>
      <dgm:spPr/>
    </dgm:pt>
    <dgm:pt modelId="{E7FD5FC8-0E86-47E5-96D0-881AF5C9C00A}" type="pres">
      <dgm:prSet presAssocID="{B1CB5F09-981C-4CEA-90C7-7BC26BEF33BB}" presName="horz2" presStyleCnt="0"/>
      <dgm:spPr/>
    </dgm:pt>
    <dgm:pt modelId="{F5A1DE23-7AC6-4B41-A683-03D3760C9F82}" type="pres">
      <dgm:prSet presAssocID="{B1CB5F09-981C-4CEA-90C7-7BC26BEF33BB}" presName="horzSpace2" presStyleCnt="0"/>
      <dgm:spPr/>
    </dgm:pt>
    <dgm:pt modelId="{A6B7031A-640F-4115-A898-73D9FCA12CFA}" type="pres">
      <dgm:prSet presAssocID="{B1CB5F09-981C-4CEA-90C7-7BC26BEF33BB}" presName="tx2" presStyleLbl="revTx" presStyleIdx="3" presStyleCnt="4" custScaleY="58289" custLinFactNeighborX="373" custLinFactNeighborY="3088"/>
      <dgm:spPr/>
    </dgm:pt>
    <dgm:pt modelId="{6BA7907F-7E62-4B13-BC94-7448E3C0E740}" type="pres">
      <dgm:prSet presAssocID="{B1CB5F09-981C-4CEA-90C7-7BC26BEF33BB}" presName="vert2" presStyleCnt="0"/>
      <dgm:spPr/>
    </dgm:pt>
    <dgm:pt modelId="{A1128825-8940-469C-90D0-D1C21FE3BFFF}" type="pres">
      <dgm:prSet presAssocID="{B1CB5F09-981C-4CEA-90C7-7BC26BEF33BB}" presName="thinLine2b" presStyleLbl="callout" presStyleIdx="2" presStyleCnt="3"/>
      <dgm:spPr/>
    </dgm:pt>
    <dgm:pt modelId="{733833D6-76B7-48AE-81F4-0754AE229048}" type="pres">
      <dgm:prSet presAssocID="{B1CB5F09-981C-4CEA-90C7-7BC26BEF33BB}" presName="vertSpace2b" presStyleCnt="0"/>
      <dgm:spPr/>
    </dgm:pt>
  </dgm:ptLst>
  <dgm:cxnLst>
    <dgm:cxn modelId="{30415704-2B55-4509-8842-A06CBF75108E}" type="presOf" srcId="{B1CB5F09-981C-4CEA-90C7-7BC26BEF33BB}" destId="{A6B7031A-640F-4115-A898-73D9FCA12CFA}" srcOrd="0" destOrd="0" presId="urn:microsoft.com/office/officeart/2008/layout/LinedList"/>
    <dgm:cxn modelId="{E07EE714-5079-4EE2-ADAB-0A22B58A5064}" srcId="{9AD056E2-3998-4535-BA27-EC8709E666A2}" destId="{6916B0A4-F961-46CF-B24A-1E909E5D5CE7}" srcOrd="1" destOrd="0" parTransId="{5045BF14-A760-46AC-BEBD-CDD3838B3AB2}" sibTransId="{3EF86F17-614C-45D2-B2A6-A291AF7FFB2F}"/>
    <dgm:cxn modelId="{57D7A91F-6AE6-4547-996A-BAA230FD9739}" type="presOf" srcId="{3CB86122-456A-4F50-B09A-71956F8AD0C3}" destId="{C9D3B115-3BFD-438E-A35B-82F68F1BC6BF}" srcOrd="0" destOrd="0" presId="urn:microsoft.com/office/officeart/2008/layout/LinedList"/>
    <dgm:cxn modelId="{FF3ACE32-437E-4C55-8072-4DF1EB050DE7}" srcId="{2CB13B75-A2FA-417F-8976-35E9662876DF}" destId="{9AD056E2-3998-4535-BA27-EC8709E666A2}" srcOrd="0" destOrd="0" parTransId="{173428BC-A897-48F4-B61B-41A8B4BEE96C}" sibTransId="{6BF0B9F1-784D-4FEB-A6BB-3C75083D3663}"/>
    <dgm:cxn modelId="{E11FC36D-DBF4-4C85-A97E-A52CD8AD4B3D}" type="presOf" srcId="{6916B0A4-F961-46CF-B24A-1E909E5D5CE7}" destId="{95FC94F8-E39C-4080-897A-87D5527A57FC}" srcOrd="0" destOrd="0" presId="urn:microsoft.com/office/officeart/2008/layout/LinedList"/>
    <dgm:cxn modelId="{CB204678-9FBB-4C30-8750-2517D2E86257}" type="presOf" srcId="{9AD056E2-3998-4535-BA27-EC8709E666A2}" destId="{CBEE5202-D46B-4D91-A36B-3A1D90BF3565}" srcOrd="0" destOrd="0" presId="urn:microsoft.com/office/officeart/2008/layout/LinedList"/>
    <dgm:cxn modelId="{A5DE4E7E-EDB8-48DE-BFDE-3AD083554488}" type="presOf" srcId="{2CB13B75-A2FA-417F-8976-35E9662876DF}" destId="{50C7096F-CCCA-432B-8943-AB59E61EB614}" srcOrd="0" destOrd="0" presId="urn:microsoft.com/office/officeart/2008/layout/LinedList"/>
    <dgm:cxn modelId="{5C43A7A8-9AA4-4AED-9A79-5CC17B881293}" srcId="{9AD056E2-3998-4535-BA27-EC8709E666A2}" destId="{3CB86122-456A-4F50-B09A-71956F8AD0C3}" srcOrd="0" destOrd="0" parTransId="{ADEF908B-A7D4-4217-BC6A-6AA2EF681359}" sibTransId="{FD8F82E0-08AC-4DD8-B089-DF07808D99E2}"/>
    <dgm:cxn modelId="{3324E2BC-7656-4EED-9968-7F4CD5068608}" srcId="{9AD056E2-3998-4535-BA27-EC8709E666A2}" destId="{B1CB5F09-981C-4CEA-90C7-7BC26BEF33BB}" srcOrd="2" destOrd="0" parTransId="{CDE9F3B4-3CEE-473A-AA4E-76A5302958A0}" sibTransId="{21E5635F-8949-48A6-8ECF-240F24259194}"/>
    <dgm:cxn modelId="{FAE7879D-931F-40CB-86CD-7AB1DF8A08AB}" type="presParOf" srcId="{50C7096F-CCCA-432B-8943-AB59E61EB614}" destId="{BBD71735-2989-4F7F-B96A-BA1C5EA4F82C}" srcOrd="0" destOrd="0" presId="urn:microsoft.com/office/officeart/2008/layout/LinedList"/>
    <dgm:cxn modelId="{49D3DEC7-AED6-4025-9162-DF774DB067D9}" type="presParOf" srcId="{50C7096F-CCCA-432B-8943-AB59E61EB614}" destId="{3B2B1AE8-BDB2-4DEF-B59B-1921F2410523}" srcOrd="1" destOrd="0" presId="urn:microsoft.com/office/officeart/2008/layout/LinedList"/>
    <dgm:cxn modelId="{DA8B4CD0-C58E-497B-B443-1AC60CE753A1}" type="presParOf" srcId="{3B2B1AE8-BDB2-4DEF-B59B-1921F2410523}" destId="{CBEE5202-D46B-4D91-A36B-3A1D90BF3565}" srcOrd="0" destOrd="0" presId="urn:microsoft.com/office/officeart/2008/layout/LinedList"/>
    <dgm:cxn modelId="{D650628D-71B2-4E07-81B2-AE8665124BE6}" type="presParOf" srcId="{3B2B1AE8-BDB2-4DEF-B59B-1921F2410523}" destId="{83755825-4353-4B60-9305-29B6ED4FBFB2}" srcOrd="1" destOrd="0" presId="urn:microsoft.com/office/officeart/2008/layout/LinedList"/>
    <dgm:cxn modelId="{06328EC5-EDEC-4797-995C-14EBA0A49C00}" type="presParOf" srcId="{83755825-4353-4B60-9305-29B6ED4FBFB2}" destId="{5F51D88E-59A0-4A9F-B5F8-0CB4AF0EDD47}" srcOrd="0" destOrd="0" presId="urn:microsoft.com/office/officeart/2008/layout/LinedList"/>
    <dgm:cxn modelId="{68F02D61-B05B-485F-864D-8D019152D8A4}" type="presParOf" srcId="{83755825-4353-4B60-9305-29B6ED4FBFB2}" destId="{156C8DAC-F65B-4681-9B9D-1CAC555E5DA2}" srcOrd="1" destOrd="0" presId="urn:microsoft.com/office/officeart/2008/layout/LinedList"/>
    <dgm:cxn modelId="{E2181987-6ED9-4D52-ADBC-9B9EB2ADCC76}" type="presParOf" srcId="{156C8DAC-F65B-4681-9B9D-1CAC555E5DA2}" destId="{D7E7FFB7-CB5D-4AA5-AC68-AD5FAB0405B4}" srcOrd="0" destOrd="0" presId="urn:microsoft.com/office/officeart/2008/layout/LinedList"/>
    <dgm:cxn modelId="{F805CEFA-BEB6-49C5-AF65-D02E42BF169E}" type="presParOf" srcId="{156C8DAC-F65B-4681-9B9D-1CAC555E5DA2}" destId="{C9D3B115-3BFD-438E-A35B-82F68F1BC6BF}" srcOrd="1" destOrd="0" presId="urn:microsoft.com/office/officeart/2008/layout/LinedList"/>
    <dgm:cxn modelId="{566D222C-052D-424C-A00F-4F02493E3A32}" type="presParOf" srcId="{156C8DAC-F65B-4681-9B9D-1CAC555E5DA2}" destId="{233A407A-5E36-4E2C-8B24-370A66BC212F}" srcOrd="2" destOrd="0" presId="urn:microsoft.com/office/officeart/2008/layout/LinedList"/>
    <dgm:cxn modelId="{F7937A11-F623-4DD3-8651-6AB56A210EA6}" type="presParOf" srcId="{83755825-4353-4B60-9305-29B6ED4FBFB2}" destId="{E31C7330-CB1F-4960-B009-517FB124219F}" srcOrd="2" destOrd="0" presId="urn:microsoft.com/office/officeart/2008/layout/LinedList"/>
    <dgm:cxn modelId="{6F0C3B98-A672-466F-93F9-5F13F5BADD47}" type="presParOf" srcId="{83755825-4353-4B60-9305-29B6ED4FBFB2}" destId="{7E0B5EC8-B874-4F6C-83F3-DAA0351E9B35}" srcOrd="3" destOrd="0" presId="urn:microsoft.com/office/officeart/2008/layout/LinedList"/>
    <dgm:cxn modelId="{053034E5-B8A1-40D1-BEDC-85D081A06CBD}" type="presParOf" srcId="{83755825-4353-4B60-9305-29B6ED4FBFB2}" destId="{45DF6AE3-DE6E-472F-ACDD-D27A41C8453B}" srcOrd="4" destOrd="0" presId="urn:microsoft.com/office/officeart/2008/layout/LinedList"/>
    <dgm:cxn modelId="{F23EC1DA-D0A1-4239-A012-112D0E41E934}" type="presParOf" srcId="{45DF6AE3-DE6E-472F-ACDD-D27A41C8453B}" destId="{E727C98B-52DF-436C-BDC3-576A13344344}" srcOrd="0" destOrd="0" presId="urn:microsoft.com/office/officeart/2008/layout/LinedList"/>
    <dgm:cxn modelId="{33C9465E-3BAE-4023-9678-01E213E2999F}" type="presParOf" srcId="{45DF6AE3-DE6E-472F-ACDD-D27A41C8453B}" destId="{95FC94F8-E39C-4080-897A-87D5527A57FC}" srcOrd="1" destOrd="0" presId="urn:microsoft.com/office/officeart/2008/layout/LinedList"/>
    <dgm:cxn modelId="{50ADA26C-7541-41E1-BC40-292F4601E5DC}" type="presParOf" srcId="{45DF6AE3-DE6E-472F-ACDD-D27A41C8453B}" destId="{C2E4EFAC-9A66-444D-8637-DF5995768218}" srcOrd="2" destOrd="0" presId="urn:microsoft.com/office/officeart/2008/layout/LinedList"/>
    <dgm:cxn modelId="{62A024D3-76C3-404D-BCAB-4F2FE23A0A49}" type="presParOf" srcId="{83755825-4353-4B60-9305-29B6ED4FBFB2}" destId="{88C4FCAD-13A5-46F4-B812-8E225666F7EF}" srcOrd="5" destOrd="0" presId="urn:microsoft.com/office/officeart/2008/layout/LinedList"/>
    <dgm:cxn modelId="{7932EBF3-75C4-430D-AD0F-E7CE90C1F75E}" type="presParOf" srcId="{83755825-4353-4B60-9305-29B6ED4FBFB2}" destId="{09F900DE-48FF-4670-B15B-5C3ED13731B3}" srcOrd="6" destOrd="0" presId="urn:microsoft.com/office/officeart/2008/layout/LinedList"/>
    <dgm:cxn modelId="{D4F14701-CCDE-4D47-B29B-07CC149747C5}" type="presParOf" srcId="{83755825-4353-4B60-9305-29B6ED4FBFB2}" destId="{E7FD5FC8-0E86-47E5-96D0-881AF5C9C00A}" srcOrd="7" destOrd="0" presId="urn:microsoft.com/office/officeart/2008/layout/LinedList"/>
    <dgm:cxn modelId="{313CADE7-ECA6-45F0-90C4-DDC7D6D4BC05}" type="presParOf" srcId="{E7FD5FC8-0E86-47E5-96D0-881AF5C9C00A}" destId="{F5A1DE23-7AC6-4B41-A683-03D3760C9F82}" srcOrd="0" destOrd="0" presId="urn:microsoft.com/office/officeart/2008/layout/LinedList"/>
    <dgm:cxn modelId="{2AB3D868-53E3-40C0-866D-22541F4DCE85}" type="presParOf" srcId="{E7FD5FC8-0E86-47E5-96D0-881AF5C9C00A}" destId="{A6B7031A-640F-4115-A898-73D9FCA12CFA}" srcOrd="1" destOrd="0" presId="urn:microsoft.com/office/officeart/2008/layout/LinedList"/>
    <dgm:cxn modelId="{808DACEC-5497-4FD1-BE41-B5C18BDC3C0B}" type="presParOf" srcId="{E7FD5FC8-0E86-47E5-96D0-881AF5C9C00A}" destId="{6BA7907F-7E62-4B13-BC94-7448E3C0E740}" srcOrd="2" destOrd="0" presId="urn:microsoft.com/office/officeart/2008/layout/LinedList"/>
    <dgm:cxn modelId="{5770AA9D-5DFF-4AA6-84AF-A490746DFC6F}" type="presParOf" srcId="{83755825-4353-4B60-9305-29B6ED4FBFB2}" destId="{A1128825-8940-469C-90D0-D1C21FE3BFFF}" srcOrd="8" destOrd="0" presId="urn:microsoft.com/office/officeart/2008/layout/LinedList"/>
    <dgm:cxn modelId="{29E24F97-36D3-4E3D-8C2F-4391F52C0AF6}" type="presParOf" srcId="{83755825-4353-4B60-9305-29B6ED4FBFB2}" destId="{733833D6-76B7-48AE-81F4-0754AE229048}" srcOrd="9"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E87E462-0752-46A6-98B4-BEFD3DBF21AF}"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s-ES"/>
        </a:p>
      </dgm:t>
    </dgm:pt>
    <dgm:pt modelId="{2B1A9BB5-F457-451A-87FD-E19B35C0FCAE}">
      <dgm:prSet phldrT="[Texto]" custT="1"/>
      <dgm:spPr/>
      <dgm:t>
        <a:bodyPr/>
        <a:lstStyle/>
        <a:p>
          <a:r>
            <a:rPr lang="es-PE" sz="2800" b="1" dirty="0">
              <a:solidFill>
                <a:srgbClr val="C00000"/>
              </a:solidFill>
            </a:rPr>
            <a:t>Artículo 405˚.- Formalidades del recurso (CPP Perú)</a:t>
          </a:r>
          <a:endParaRPr lang="es-ES" sz="2800" dirty="0"/>
        </a:p>
      </dgm:t>
    </dgm:pt>
    <dgm:pt modelId="{C77EC9FC-4600-43FF-899D-E3C0AE232BA8}" type="parTrans" cxnId="{2CF51D3D-196B-426C-A570-28707E0E1D0A}">
      <dgm:prSet/>
      <dgm:spPr/>
      <dgm:t>
        <a:bodyPr/>
        <a:lstStyle/>
        <a:p>
          <a:endParaRPr lang="es-ES"/>
        </a:p>
      </dgm:t>
    </dgm:pt>
    <dgm:pt modelId="{2B1FD326-B932-4D35-A10D-BB8A5EAC14EB}" type="sibTrans" cxnId="{2CF51D3D-196B-426C-A570-28707E0E1D0A}">
      <dgm:prSet/>
      <dgm:spPr/>
      <dgm:t>
        <a:bodyPr/>
        <a:lstStyle/>
        <a:p>
          <a:endParaRPr lang="es-ES"/>
        </a:p>
      </dgm:t>
    </dgm:pt>
    <dgm:pt modelId="{81690FDC-B7A1-4EE5-B78A-029AB17B9DE8}" type="asst">
      <dgm:prSet phldrT="[Texto]"/>
      <dgm:spPr/>
      <dgm:t>
        <a:bodyPr/>
        <a:lstStyle/>
        <a:p>
          <a:r>
            <a:rPr lang="es-PE" dirty="0"/>
            <a:t>1. Para la admisión del recurso se requiere: </a:t>
          </a:r>
          <a:endParaRPr lang="es-ES" dirty="0"/>
        </a:p>
      </dgm:t>
    </dgm:pt>
    <dgm:pt modelId="{583A4190-D036-46CE-BA41-4E5568667938}" type="parTrans" cxnId="{D60919AD-394F-45DB-97C2-EE89D5614DC6}">
      <dgm:prSet/>
      <dgm:spPr/>
      <dgm:t>
        <a:bodyPr/>
        <a:lstStyle/>
        <a:p>
          <a:endParaRPr lang="es-ES"/>
        </a:p>
      </dgm:t>
    </dgm:pt>
    <dgm:pt modelId="{36158858-059B-4A51-8AB7-14A5BCC3597F}" type="sibTrans" cxnId="{D60919AD-394F-45DB-97C2-EE89D5614DC6}">
      <dgm:prSet/>
      <dgm:spPr/>
      <dgm:t>
        <a:bodyPr/>
        <a:lstStyle/>
        <a:p>
          <a:endParaRPr lang="es-ES"/>
        </a:p>
      </dgm:t>
    </dgm:pt>
    <dgm:pt modelId="{D64A33E5-4E5E-4494-959A-158891B561C9}">
      <dgm:prSet phldrT="[Texto]"/>
      <dgm:spPr/>
      <dgm:t>
        <a:bodyPr/>
        <a:lstStyle/>
        <a:p>
          <a:r>
            <a:rPr lang="es-PE">
              <a:solidFill>
                <a:schemeClr val="tx1"/>
              </a:solidFill>
            </a:rPr>
            <a:t>a) Que sea presentado por quien resulte agraviado por la resolución, tenga interés directo y se halle facultado legalmente para ello. El Ministerio Público puede recurrir incluso a favor del imputado. </a:t>
          </a:r>
          <a:endParaRPr lang="es-ES" dirty="0">
            <a:solidFill>
              <a:schemeClr val="tx1"/>
            </a:solidFill>
          </a:endParaRPr>
        </a:p>
      </dgm:t>
    </dgm:pt>
    <dgm:pt modelId="{851C605C-2178-4B2D-ADB6-AA3DAC962EAB}" type="parTrans" cxnId="{862BFF34-E4C4-444E-B86B-318E36A4E3C8}">
      <dgm:prSet/>
      <dgm:spPr/>
      <dgm:t>
        <a:bodyPr/>
        <a:lstStyle/>
        <a:p>
          <a:endParaRPr lang="es-ES"/>
        </a:p>
      </dgm:t>
    </dgm:pt>
    <dgm:pt modelId="{28B570D0-FD9F-4E0B-A771-1566149F462D}" type="sibTrans" cxnId="{862BFF34-E4C4-444E-B86B-318E36A4E3C8}">
      <dgm:prSet/>
      <dgm:spPr/>
      <dgm:t>
        <a:bodyPr/>
        <a:lstStyle/>
        <a:p>
          <a:endParaRPr lang="es-ES"/>
        </a:p>
      </dgm:t>
    </dgm:pt>
    <dgm:pt modelId="{A4623B58-143F-4596-BC87-DD982E8267A1}">
      <dgm:prSet phldrT="[Texto]"/>
      <dgm:spPr/>
      <dgm:t>
        <a:bodyPr/>
        <a:lstStyle/>
        <a:p>
          <a:r>
            <a:rPr lang="es-PE">
              <a:solidFill>
                <a:schemeClr val="tx1"/>
              </a:solidFill>
            </a:rPr>
            <a:t>b) Que sea interpuesto por escrito y en el plazo previsto por la Ley. También puede ser interpuesto en forma oral, cuando se trata de resoluciones expedidas en el curso de la audiencia, en cuyo caso el recurso se interpondrá en el mismo acto en que se lee la resolución que lo motiva. </a:t>
          </a:r>
          <a:endParaRPr lang="es-ES" dirty="0">
            <a:solidFill>
              <a:schemeClr val="tx1"/>
            </a:solidFill>
          </a:endParaRPr>
        </a:p>
      </dgm:t>
    </dgm:pt>
    <dgm:pt modelId="{E1B80F6A-1936-42C5-9597-09B407B5A0C2}" type="parTrans" cxnId="{A74014FE-BABD-4D08-BABC-58222C211E8D}">
      <dgm:prSet/>
      <dgm:spPr/>
      <dgm:t>
        <a:bodyPr/>
        <a:lstStyle/>
        <a:p>
          <a:endParaRPr lang="es-ES"/>
        </a:p>
      </dgm:t>
    </dgm:pt>
    <dgm:pt modelId="{0F330052-16A4-4E87-B46C-9DA04B414833}" type="sibTrans" cxnId="{A74014FE-BABD-4D08-BABC-58222C211E8D}">
      <dgm:prSet/>
      <dgm:spPr/>
      <dgm:t>
        <a:bodyPr/>
        <a:lstStyle/>
        <a:p>
          <a:endParaRPr lang="es-ES"/>
        </a:p>
      </dgm:t>
    </dgm:pt>
    <dgm:pt modelId="{8EF95830-7490-4107-8BEA-EEBC4A8764BF}">
      <dgm:prSet phldrT="[Texto]"/>
      <dgm:spPr/>
      <dgm:t>
        <a:bodyPr/>
        <a:lstStyle/>
        <a:p>
          <a:r>
            <a:rPr lang="es-PE" b="1">
              <a:solidFill>
                <a:schemeClr val="tx1"/>
              </a:solidFill>
            </a:rPr>
            <a:t>c) </a:t>
          </a:r>
          <a:r>
            <a:rPr lang="es-PE" b="1" u="sng">
              <a:solidFill>
                <a:schemeClr val="tx1"/>
              </a:solidFill>
            </a:rPr>
            <a:t>Que se precise las partes o puntos de la decisión a los que se refiere la impugnación, y se expresen los fundamentos, con indicación específica de los fundamentos de hecho y de derecho que lo apoyen. El recurso deberá concluir formulando una pretensión concreta</a:t>
          </a:r>
          <a:endParaRPr lang="es-ES" b="1" dirty="0">
            <a:solidFill>
              <a:schemeClr val="tx1"/>
            </a:solidFill>
          </a:endParaRPr>
        </a:p>
      </dgm:t>
    </dgm:pt>
    <dgm:pt modelId="{EF1CF242-AE00-4302-86CF-C808FED61F1C}" type="parTrans" cxnId="{A1ED18D5-43B3-45A6-A0AD-68B80E0F6102}">
      <dgm:prSet/>
      <dgm:spPr/>
      <dgm:t>
        <a:bodyPr/>
        <a:lstStyle/>
        <a:p>
          <a:endParaRPr lang="es-ES"/>
        </a:p>
      </dgm:t>
    </dgm:pt>
    <dgm:pt modelId="{A0B9BDF5-C416-40FB-B250-8ED4173C60E9}" type="sibTrans" cxnId="{A1ED18D5-43B3-45A6-A0AD-68B80E0F6102}">
      <dgm:prSet/>
      <dgm:spPr/>
      <dgm:t>
        <a:bodyPr/>
        <a:lstStyle/>
        <a:p>
          <a:endParaRPr lang="es-ES"/>
        </a:p>
      </dgm:t>
    </dgm:pt>
    <dgm:pt modelId="{57CDDA85-7EA3-442C-A107-6D19A8194AA1}" type="pres">
      <dgm:prSet presAssocID="{FE87E462-0752-46A6-98B4-BEFD3DBF21AF}" presName="hierChild1" presStyleCnt="0">
        <dgm:presLayoutVars>
          <dgm:orgChart val="1"/>
          <dgm:chPref val="1"/>
          <dgm:dir/>
          <dgm:animOne val="branch"/>
          <dgm:animLvl val="lvl"/>
          <dgm:resizeHandles/>
        </dgm:presLayoutVars>
      </dgm:prSet>
      <dgm:spPr/>
    </dgm:pt>
    <dgm:pt modelId="{1D2442C3-8526-4AF6-81FF-BCE0C4F1958D}" type="pres">
      <dgm:prSet presAssocID="{2B1A9BB5-F457-451A-87FD-E19B35C0FCAE}" presName="hierRoot1" presStyleCnt="0">
        <dgm:presLayoutVars>
          <dgm:hierBranch val="init"/>
        </dgm:presLayoutVars>
      </dgm:prSet>
      <dgm:spPr/>
    </dgm:pt>
    <dgm:pt modelId="{42447D16-9005-4360-A65E-2E078E0E04A2}" type="pres">
      <dgm:prSet presAssocID="{2B1A9BB5-F457-451A-87FD-E19B35C0FCAE}" presName="rootComposite1" presStyleCnt="0"/>
      <dgm:spPr/>
    </dgm:pt>
    <dgm:pt modelId="{470DF1E7-02A3-437C-AEA8-2892E6A0F804}" type="pres">
      <dgm:prSet presAssocID="{2B1A9BB5-F457-451A-87FD-E19B35C0FCAE}" presName="rootText1" presStyleLbl="node0" presStyleIdx="0" presStyleCnt="1" custScaleX="282038" custLinFactNeighborX="146" custLinFactNeighborY="-64860">
        <dgm:presLayoutVars>
          <dgm:chPref val="3"/>
        </dgm:presLayoutVars>
      </dgm:prSet>
      <dgm:spPr/>
    </dgm:pt>
    <dgm:pt modelId="{3C9C6E39-998D-4580-A772-B265ACD82CC5}" type="pres">
      <dgm:prSet presAssocID="{2B1A9BB5-F457-451A-87FD-E19B35C0FCAE}" presName="rootConnector1" presStyleLbl="node1" presStyleIdx="0" presStyleCnt="0"/>
      <dgm:spPr/>
    </dgm:pt>
    <dgm:pt modelId="{3F7436C1-C432-45A2-A9F1-56077CAB6F7A}" type="pres">
      <dgm:prSet presAssocID="{2B1A9BB5-F457-451A-87FD-E19B35C0FCAE}" presName="hierChild2" presStyleCnt="0"/>
      <dgm:spPr/>
    </dgm:pt>
    <dgm:pt modelId="{53C2B056-2DCC-40D7-B2A5-2C0719908A3A}" type="pres">
      <dgm:prSet presAssocID="{851C605C-2178-4B2D-ADB6-AA3DAC962EAB}" presName="Name37" presStyleLbl="parChTrans1D2" presStyleIdx="0" presStyleCnt="4"/>
      <dgm:spPr/>
    </dgm:pt>
    <dgm:pt modelId="{9CCDF49D-EF1E-4E0C-A5BE-FE75481644B1}" type="pres">
      <dgm:prSet presAssocID="{D64A33E5-4E5E-4494-959A-158891B561C9}" presName="hierRoot2" presStyleCnt="0">
        <dgm:presLayoutVars>
          <dgm:hierBranch val="init"/>
        </dgm:presLayoutVars>
      </dgm:prSet>
      <dgm:spPr/>
    </dgm:pt>
    <dgm:pt modelId="{59613CBA-952A-4D08-81C3-790B83AF66F9}" type="pres">
      <dgm:prSet presAssocID="{D64A33E5-4E5E-4494-959A-158891B561C9}" presName="rootComposite" presStyleCnt="0"/>
      <dgm:spPr/>
    </dgm:pt>
    <dgm:pt modelId="{7A30A69B-9CC1-4002-B11C-8116308E02F4}" type="pres">
      <dgm:prSet presAssocID="{D64A33E5-4E5E-4494-959A-158891B561C9}" presName="rootText" presStyleLbl="node2" presStyleIdx="0" presStyleCnt="3" custScaleY="202116" custLinFactNeighborX="-757" custLinFactNeighborY="-272">
        <dgm:presLayoutVars>
          <dgm:chPref val="3"/>
        </dgm:presLayoutVars>
      </dgm:prSet>
      <dgm:spPr/>
    </dgm:pt>
    <dgm:pt modelId="{EE988AC1-0FD4-412B-86D4-5997890C410B}" type="pres">
      <dgm:prSet presAssocID="{D64A33E5-4E5E-4494-959A-158891B561C9}" presName="rootConnector" presStyleLbl="node2" presStyleIdx="0" presStyleCnt="3"/>
      <dgm:spPr/>
    </dgm:pt>
    <dgm:pt modelId="{02B32636-26ED-430E-BC27-8AA7F5AB84AB}" type="pres">
      <dgm:prSet presAssocID="{D64A33E5-4E5E-4494-959A-158891B561C9}" presName="hierChild4" presStyleCnt="0"/>
      <dgm:spPr/>
    </dgm:pt>
    <dgm:pt modelId="{E4F2B115-1A51-4C3E-89E5-29454B3CEDA4}" type="pres">
      <dgm:prSet presAssocID="{D64A33E5-4E5E-4494-959A-158891B561C9}" presName="hierChild5" presStyleCnt="0"/>
      <dgm:spPr/>
    </dgm:pt>
    <dgm:pt modelId="{8F42A320-E7FC-4BA2-8A13-58E32D06B195}" type="pres">
      <dgm:prSet presAssocID="{E1B80F6A-1936-42C5-9597-09B407B5A0C2}" presName="Name37" presStyleLbl="parChTrans1D2" presStyleIdx="1" presStyleCnt="4"/>
      <dgm:spPr/>
    </dgm:pt>
    <dgm:pt modelId="{0DDF45B0-2D8E-4195-BCA3-14B8873C6F55}" type="pres">
      <dgm:prSet presAssocID="{A4623B58-143F-4596-BC87-DD982E8267A1}" presName="hierRoot2" presStyleCnt="0">
        <dgm:presLayoutVars>
          <dgm:hierBranch val="init"/>
        </dgm:presLayoutVars>
      </dgm:prSet>
      <dgm:spPr/>
    </dgm:pt>
    <dgm:pt modelId="{F0FF792B-1875-4791-BF04-F2559709B84E}" type="pres">
      <dgm:prSet presAssocID="{A4623B58-143F-4596-BC87-DD982E8267A1}" presName="rootComposite" presStyleCnt="0"/>
      <dgm:spPr/>
    </dgm:pt>
    <dgm:pt modelId="{294D33ED-D2E6-4974-BDB1-CC81CEA95315}" type="pres">
      <dgm:prSet presAssocID="{A4623B58-143F-4596-BC87-DD982E8267A1}" presName="rootText" presStyleLbl="node2" presStyleIdx="1" presStyleCnt="3" custScaleY="222893" custLinFactNeighborX="1371" custLinFactNeighborY="12242">
        <dgm:presLayoutVars>
          <dgm:chPref val="3"/>
        </dgm:presLayoutVars>
      </dgm:prSet>
      <dgm:spPr/>
    </dgm:pt>
    <dgm:pt modelId="{DCE0AF1C-4BB8-4556-A7FD-C4E2D07B27CE}" type="pres">
      <dgm:prSet presAssocID="{A4623B58-143F-4596-BC87-DD982E8267A1}" presName="rootConnector" presStyleLbl="node2" presStyleIdx="1" presStyleCnt="3"/>
      <dgm:spPr/>
    </dgm:pt>
    <dgm:pt modelId="{F51D246E-5888-403B-8488-549C1C26FB87}" type="pres">
      <dgm:prSet presAssocID="{A4623B58-143F-4596-BC87-DD982E8267A1}" presName="hierChild4" presStyleCnt="0"/>
      <dgm:spPr/>
    </dgm:pt>
    <dgm:pt modelId="{FA34CD65-9CB6-4572-B5F0-212D8BDB3946}" type="pres">
      <dgm:prSet presAssocID="{A4623B58-143F-4596-BC87-DD982E8267A1}" presName="hierChild5" presStyleCnt="0"/>
      <dgm:spPr/>
    </dgm:pt>
    <dgm:pt modelId="{220E66A3-0A63-468B-B3BA-B37E07255EC8}" type="pres">
      <dgm:prSet presAssocID="{EF1CF242-AE00-4302-86CF-C808FED61F1C}" presName="Name37" presStyleLbl="parChTrans1D2" presStyleIdx="2" presStyleCnt="4"/>
      <dgm:spPr/>
    </dgm:pt>
    <dgm:pt modelId="{4C8B7FA4-ACF2-4BDC-88E8-9DCF94EF73F1}" type="pres">
      <dgm:prSet presAssocID="{8EF95830-7490-4107-8BEA-EEBC4A8764BF}" presName="hierRoot2" presStyleCnt="0">
        <dgm:presLayoutVars>
          <dgm:hierBranch val="init"/>
        </dgm:presLayoutVars>
      </dgm:prSet>
      <dgm:spPr/>
    </dgm:pt>
    <dgm:pt modelId="{6C3551B1-44C7-4FDF-A4C7-8508794C3A25}" type="pres">
      <dgm:prSet presAssocID="{8EF95830-7490-4107-8BEA-EEBC4A8764BF}" presName="rootComposite" presStyleCnt="0"/>
      <dgm:spPr/>
    </dgm:pt>
    <dgm:pt modelId="{25D7CF19-A950-4E02-99DE-5B6CBEEE8521}" type="pres">
      <dgm:prSet presAssocID="{8EF95830-7490-4107-8BEA-EEBC4A8764BF}" presName="rootText" presStyleLbl="node2" presStyleIdx="2" presStyleCnt="3" custScaleY="235908" custLinFactNeighborX="-3496" custLinFactNeighborY="-1065">
        <dgm:presLayoutVars>
          <dgm:chPref val="3"/>
        </dgm:presLayoutVars>
      </dgm:prSet>
      <dgm:spPr/>
    </dgm:pt>
    <dgm:pt modelId="{2B617976-12AE-47B4-AE98-B869B80F538D}" type="pres">
      <dgm:prSet presAssocID="{8EF95830-7490-4107-8BEA-EEBC4A8764BF}" presName="rootConnector" presStyleLbl="node2" presStyleIdx="2" presStyleCnt="3"/>
      <dgm:spPr/>
    </dgm:pt>
    <dgm:pt modelId="{B0553ACE-466E-4F51-98A7-1A821E5D3A23}" type="pres">
      <dgm:prSet presAssocID="{8EF95830-7490-4107-8BEA-EEBC4A8764BF}" presName="hierChild4" presStyleCnt="0"/>
      <dgm:spPr/>
    </dgm:pt>
    <dgm:pt modelId="{C1CE5AFF-66B1-400F-A29F-B43DB11CB8F0}" type="pres">
      <dgm:prSet presAssocID="{8EF95830-7490-4107-8BEA-EEBC4A8764BF}" presName="hierChild5" presStyleCnt="0"/>
      <dgm:spPr/>
    </dgm:pt>
    <dgm:pt modelId="{59DCE075-F829-4B8B-AADA-366735301B10}" type="pres">
      <dgm:prSet presAssocID="{2B1A9BB5-F457-451A-87FD-E19B35C0FCAE}" presName="hierChild3" presStyleCnt="0"/>
      <dgm:spPr/>
    </dgm:pt>
    <dgm:pt modelId="{5F396CBD-E19F-46C0-A734-769DC469D992}" type="pres">
      <dgm:prSet presAssocID="{583A4190-D036-46CE-BA41-4E5568667938}" presName="Name111" presStyleLbl="parChTrans1D2" presStyleIdx="3" presStyleCnt="4"/>
      <dgm:spPr/>
    </dgm:pt>
    <dgm:pt modelId="{F8BF8D60-067C-4262-ACA5-2F1C52B25575}" type="pres">
      <dgm:prSet presAssocID="{81690FDC-B7A1-4EE5-B78A-029AB17B9DE8}" presName="hierRoot3" presStyleCnt="0">
        <dgm:presLayoutVars>
          <dgm:hierBranch val="init"/>
        </dgm:presLayoutVars>
      </dgm:prSet>
      <dgm:spPr/>
    </dgm:pt>
    <dgm:pt modelId="{294A04C1-DACA-4986-B64A-6CBB78260F45}" type="pres">
      <dgm:prSet presAssocID="{81690FDC-B7A1-4EE5-B78A-029AB17B9DE8}" presName="rootComposite3" presStyleCnt="0"/>
      <dgm:spPr/>
    </dgm:pt>
    <dgm:pt modelId="{4D80894C-4A0B-4DDB-985C-120C12DD484E}" type="pres">
      <dgm:prSet presAssocID="{81690FDC-B7A1-4EE5-B78A-029AB17B9DE8}" presName="rootText3" presStyleLbl="asst1" presStyleIdx="0" presStyleCnt="1" custScaleX="167039" custLinFactNeighborX="-1122" custLinFactNeighborY="-3006">
        <dgm:presLayoutVars>
          <dgm:chPref val="3"/>
        </dgm:presLayoutVars>
      </dgm:prSet>
      <dgm:spPr/>
    </dgm:pt>
    <dgm:pt modelId="{E94DB939-B595-4095-9613-E44048A0599C}" type="pres">
      <dgm:prSet presAssocID="{81690FDC-B7A1-4EE5-B78A-029AB17B9DE8}" presName="rootConnector3" presStyleLbl="asst1" presStyleIdx="0" presStyleCnt="1"/>
      <dgm:spPr/>
    </dgm:pt>
    <dgm:pt modelId="{E9B7D88B-EE6F-4F75-A4CF-E2934EA5A1E7}" type="pres">
      <dgm:prSet presAssocID="{81690FDC-B7A1-4EE5-B78A-029AB17B9DE8}" presName="hierChild6" presStyleCnt="0"/>
      <dgm:spPr/>
    </dgm:pt>
    <dgm:pt modelId="{B77C1981-EF7C-4E86-9B41-00263C36EA21}" type="pres">
      <dgm:prSet presAssocID="{81690FDC-B7A1-4EE5-B78A-029AB17B9DE8}" presName="hierChild7" presStyleCnt="0"/>
      <dgm:spPr/>
    </dgm:pt>
  </dgm:ptLst>
  <dgm:cxnLst>
    <dgm:cxn modelId="{62F47D26-6A98-4A16-9D50-CC5031E9A6B1}" type="presOf" srcId="{D64A33E5-4E5E-4494-959A-158891B561C9}" destId="{EE988AC1-0FD4-412B-86D4-5997890C410B}" srcOrd="1" destOrd="0" presId="urn:microsoft.com/office/officeart/2005/8/layout/orgChart1"/>
    <dgm:cxn modelId="{0C910C31-12AF-4A0D-AFC0-6463F9CD9092}" type="presOf" srcId="{A4623B58-143F-4596-BC87-DD982E8267A1}" destId="{DCE0AF1C-4BB8-4556-A7FD-C4E2D07B27CE}" srcOrd="1" destOrd="0" presId="urn:microsoft.com/office/officeart/2005/8/layout/orgChart1"/>
    <dgm:cxn modelId="{862BFF34-E4C4-444E-B86B-318E36A4E3C8}" srcId="{2B1A9BB5-F457-451A-87FD-E19B35C0FCAE}" destId="{D64A33E5-4E5E-4494-959A-158891B561C9}" srcOrd="1" destOrd="0" parTransId="{851C605C-2178-4B2D-ADB6-AA3DAC962EAB}" sibTransId="{28B570D0-FD9F-4E0B-A771-1566149F462D}"/>
    <dgm:cxn modelId="{2CF51D3D-196B-426C-A570-28707E0E1D0A}" srcId="{FE87E462-0752-46A6-98B4-BEFD3DBF21AF}" destId="{2B1A9BB5-F457-451A-87FD-E19B35C0FCAE}" srcOrd="0" destOrd="0" parTransId="{C77EC9FC-4600-43FF-899D-E3C0AE232BA8}" sibTransId="{2B1FD326-B932-4D35-A10D-BB8A5EAC14EB}"/>
    <dgm:cxn modelId="{A027E961-0E21-4627-A891-F2F47111C251}" type="presOf" srcId="{81690FDC-B7A1-4EE5-B78A-029AB17B9DE8}" destId="{E94DB939-B595-4095-9613-E44048A0599C}" srcOrd="1" destOrd="0" presId="urn:microsoft.com/office/officeart/2005/8/layout/orgChart1"/>
    <dgm:cxn modelId="{13372742-C279-468E-89BA-151710ABF636}" type="presOf" srcId="{FE87E462-0752-46A6-98B4-BEFD3DBF21AF}" destId="{57CDDA85-7EA3-442C-A107-6D19A8194AA1}" srcOrd="0" destOrd="0" presId="urn:microsoft.com/office/officeart/2005/8/layout/orgChart1"/>
    <dgm:cxn modelId="{81A1EA68-CED3-4EDF-8DBE-1517496D823E}" type="presOf" srcId="{D64A33E5-4E5E-4494-959A-158891B561C9}" destId="{7A30A69B-9CC1-4002-B11C-8116308E02F4}" srcOrd="0" destOrd="0" presId="urn:microsoft.com/office/officeart/2005/8/layout/orgChart1"/>
    <dgm:cxn modelId="{5014BC4B-C79D-4676-9354-1EF00D6D2974}" type="presOf" srcId="{851C605C-2178-4B2D-ADB6-AA3DAC962EAB}" destId="{53C2B056-2DCC-40D7-B2A5-2C0719908A3A}" srcOrd="0" destOrd="0" presId="urn:microsoft.com/office/officeart/2005/8/layout/orgChart1"/>
    <dgm:cxn modelId="{4B81C06E-234F-4961-9225-F2125C99EC9B}" type="presOf" srcId="{2B1A9BB5-F457-451A-87FD-E19B35C0FCAE}" destId="{3C9C6E39-998D-4580-A772-B265ACD82CC5}" srcOrd="1" destOrd="0" presId="urn:microsoft.com/office/officeart/2005/8/layout/orgChart1"/>
    <dgm:cxn modelId="{117B6C76-523F-4DA0-AA75-D42BDC323E2E}" type="presOf" srcId="{8EF95830-7490-4107-8BEA-EEBC4A8764BF}" destId="{25D7CF19-A950-4E02-99DE-5B6CBEEE8521}" srcOrd="0" destOrd="0" presId="urn:microsoft.com/office/officeart/2005/8/layout/orgChart1"/>
    <dgm:cxn modelId="{9DCE8257-0B09-42C8-B7C1-0D00A07AABF0}" type="presOf" srcId="{583A4190-D036-46CE-BA41-4E5568667938}" destId="{5F396CBD-E19F-46C0-A734-769DC469D992}" srcOrd="0" destOrd="0" presId="urn:microsoft.com/office/officeart/2005/8/layout/orgChart1"/>
    <dgm:cxn modelId="{DA919D7D-1219-4A2C-897D-A8A494F7348C}" type="presOf" srcId="{2B1A9BB5-F457-451A-87FD-E19B35C0FCAE}" destId="{470DF1E7-02A3-437C-AEA8-2892E6A0F804}" srcOrd="0" destOrd="0" presId="urn:microsoft.com/office/officeart/2005/8/layout/orgChart1"/>
    <dgm:cxn modelId="{06831B97-9483-47DA-A404-B87F02646AD3}" type="presOf" srcId="{81690FDC-B7A1-4EE5-B78A-029AB17B9DE8}" destId="{4D80894C-4A0B-4DDB-985C-120C12DD484E}" srcOrd="0" destOrd="0" presId="urn:microsoft.com/office/officeart/2005/8/layout/orgChart1"/>
    <dgm:cxn modelId="{EF1B9CA2-7775-4F87-A70B-2148C0205E73}" type="presOf" srcId="{8EF95830-7490-4107-8BEA-EEBC4A8764BF}" destId="{2B617976-12AE-47B4-AE98-B869B80F538D}" srcOrd="1" destOrd="0" presId="urn:microsoft.com/office/officeart/2005/8/layout/orgChart1"/>
    <dgm:cxn modelId="{D60919AD-394F-45DB-97C2-EE89D5614DC6}" srcId="{2B1A9BB5-F457-451A-87FD-E19B35C0FCAE}" destId="{81690FDC-B7A1-4EE5-B78A-029AB17B9DE8}" srcOrd="0" destOrd="0" parTransId="{583A4190-D036-46CE-BA41-4E5568667938}" sibTransId="{36158858-059B-4A51-8AB7-14A5BCC3597F}"/>
    <dgm:cxn modelId="{DF9C73B6-73CF-48EE-B647-C5A5633400C3}" type="presOf" srcId="{EF1CF242-AE00-4302-86CF-C808FED61F1C}" destId="{220E66A3-0A63-468B-B3BA-B37E07255EC8}" srcOrd="0" destOrd="0" presId="urn:microsoft.com/office/officeart/2005/8/layout/orgChart1"/>
    <dgm:cxn modelId="{0E01D0BE-485A-47C5-83EA-935DD5102260}" type="presOf" srcId="{A4623B58-143F-4596-BC87-DD982E8267A1}" destId="{294D33ED-D2E6-4974-BDB1-CC81CEA95315}" srcOrd="0" destOrd="0" presId="urn:microsoft.com/office/officeart/2005/8/layout/orgChart1"/>
    <dgm:cxn modelId="{10ADC6CD-E780-449A-9157-A7C124CE4555}" type="presOf" srcId="{E1B80F6A-1936-42C5-9597-09B407B5A0C2}" destId="{8F42A320-E7FC-4BA2-8A13-58E32D06B195}" srcOrd="0" destOrd="0" presId="urn:microsoft.com/office/officeart/2005/8/layout/orgChart1"/>
    <dgm:cxn modelId="{A1ED18D5-43B3-45A6-A0AD-68B80E0F6102}" srcId="{2B1A9BB5-F457-451A-87FD-E19B35C0FCAE}" destId="{8EF95830-7490-4107-8BEA-EEBC4A8764BF}" srcOrd="3" destOrd="0" parTransId="{EF1CF242-AE00-4302-86CF-C808FED61F1C}" sibTransId="{A0B9BDF5-C416-40FB-B250-8ED4173C60E9}"/>
    <dgm:cxn modelId="{A74014FE-BABD-4D08-BABC-58222C211E8D}" srcId="{2B1A9BB5-F457-451A-87FD-E19B35C0FCAE}" destId="{A4623B58-143F-4596-BC87-DD982E8267A1}" srcOrd="2" destOrd="0" parTransId="{E1B80F6A-1936-42C5-9597-09B407B5A0C2}" sibTransId="{0F330052-16A4-4E87-B46C-9DA04B414833}"/>
    <dgm:cxn modelId="{A56C74B3-78C1-479A-B3F0-8203A3F69E83}" type="presParOf" srcId="{57CDDA85-7EA3-442C-A107-6D19A8194AA1}" destId="{1D2442C3-8526-4AF6-81FF-BCE0C4F1958D}" srcOrd="0" destOrd="0" presId="urn:microsoft.com/office/officeart/2005/8/layout/orgChart1"/>
    <dgm:cxn modelId="{FE5CC08B-243A-405E-B880-9C12AD51C637}" type="presParOf" srcId="{1D2442C3-8526-4AF6-81FF-BCE0C4F1958D}" destId="{42447D16-9005-4360-A65E-2E078E0E04A2}" srcOrd="0" destOrd="0" presId="urn:microsoft.com/office/officeart/2005/8/layout/orgChart1"/>
    <dgm:cxn modelId="{AF84DA81-CD9A-4881-9479-9F955FEC8BDC}" type="presParOf" srcId="{42447D16-9005-4360-A65E-2E078E0E04A2}" destId="{470DF1E7-02A3-437C-AEA8-2892E6A0F804}" srcOrd="0" destOrd="0" presId="urn:microsoft.com/office/officeart/2005/8/layout/orgChart1"/>
    <dgm:cxn modelId="{F77CBB92-6344-4A5B-AEC0-635C9F7FB2E8}" type="presParOf" srcId="{42447D16-9005-4360-A65E-2E078E0E04A2}" destId="{3C9C6E39-998D-4580-A772-B265ACD82CC5}" srcOrd="1" destOrd="0" presId="urn:microsoft.com/office/officeart/2005/8/layout/orgChart1"/>
    <dgm:cxn modelId="{60DAF4E2-4CE2-41D3-9658-3E1E2C273E7B}" type="presParOf" srcId="{1D2442C3-8526-4AF6-81FF-BCE0C4F1958D}" destId="{3F7436C1-C432-45A2-A9F1-56077CAB6F7A}" srcOrd="1" destOrd="0" presId="urn:microsoft.com/office/officeart/2005/8/layout/orgChart1"/>
    <dgm:cxn modelId="{70C41E58-154B-4392-8846-C1ED774CE17F}" type="presParOf" srcId="{3F7436C1-C432-45A2-A9F1-56077CAB6F7A}" destId="{53C2B056-2DCC-40D7-B2A5-2C0719908A3A}" srcOrd="0" destOrd="0" presId="urn:microsoft.com/office/officeart/2005/8/layout/orgChart1"/>
    <dgm:cxn modelId="{111B7519-24AC-4454-95FB-0E8D06F34BB1}" type="presParOf" srcId="{3F7436C1-C432-45A2-A9F1-56077CAB6F7A}" destId="{9CCDF49D-EF1E-4E0C-A5BE-FE75481644B1}" srcOrd="1" destOrd="0" presId="urn:microsoft.com/office/officeart/2005/8/layout/orgChart1"/>
    <dgm:cxn modelId="{8AC25637-C066-45FE-BFCF-696EEF54E3A7}" type="presParOf" srcId="{9CCDF49D-EF1E-4E0C-A5BE-FE75481644B1}" destId="{59613CBA-952A-4D08-81C3-790B83AF66F9}" srcOrd="0" destOrd="0" presId="urn:microsoft.com/office/officeart/2005/8/layout/orgChart1"/>
    <dgm:cxn modelId="{B1EFF73A-76B0-49DF-A707-1EC5ACEFC993}" type="presParOf" srcId="{59613CBA-952A-4D08-81C3-790B83AF66F9}" destId="{7A30A69B-9CC1-4002-B11C-8116308E02F4}" srcOrd="0" destOrd="0" presId="urn:microsoft.com/office/officeart/2005/8/layout/orgChart1"/>
    <dgm:cxn modelId="{C51165C4-9766-4815-9658-3B5EA0D15D41}" type="presParOf" srcId="{59613CBA-952A-4D08-81C3-790B83AF66F9}" destId="{EE988AC1-0FD4-412B-86D4-5997890C410B}" srcOrd="1" destOrd="0" presId="urn:microsoft.com/office/officeart/2005/8/layout/orgChart1"/>
    <dgm:cxn modelId="{A729D6CA-D34C-4EF0-8663-2E2A88A1BF21}" type="presParOf" srcId="{9CCDF49D-EF1E-4E0C-A5BE-FE75481644B1}" destId="{02B32636-26ED-430E-BC27-8AA7F5AB84AB}" srcOrd="1" destOrd="0" presId="urn:microsoft.com/office/officeart/2005/8/layout/orgChart1"/>
    <dgm:cxn modelId="{805D0CCB-57C8-4765-A96C-9B9161FB0529}" type="presParOf" srcId="{9CCDF49D-EF1E-4E0C-A5BE-FE75481644B1}" destId="{E4F2B115-1A51-4C3E-89E5-29454B3CEDA4}" srcOrd="2" destOrd="0" presId="urn:microsoft.com/office/officeart/2005/8/layout/orgChart1"/>
    <dgm:cxn modelId="{0203A0F9-F0FF-4D89-9892-1356C3FE9A14}" type="presParOf" srcId="{3F7436C1-C432-45A2-A9F1-56077CAB6F7A}" destId="{8F42A320-E7FC-4BA2-8A13-58E32D06B195}" srcOrd="2" destOrd="0" presId="urn:microsoft.com/office/officeart/2005/8/layout/orgChart1"/>
    <dgm:cxn modelId="{2B41F337-1B85-4FDB-BCD1-28F6537A8601}" type="presParOf" srcId="{3F7436C1-C432-45A2-A9F1-56077CAB6F7A}" destId="{0DDF45B0-2D8E-4195-BCA3-14B8873C6F55}" srcOrd="3" destOrd="0" presId="urn:microsoft.com/office/officeart/2005/8/layout/orgChart1"/>
    <dgm:cxn modelId="{1F939430-7342-4611-A39B-5E253B38E03E}" type="presParOf" srcId="{0DDF45B0-2D8E-4195-BCA3-14B8873C6F55}" destId="{F0FF792B-1875-4791-BF04-F2559709B84E}" srcOrd="0" destOrd="0" presId="urn:microsoft.com/office/officeart/2005/8/layout/orgChart1"/>
    <dgm:cxn modelId="{659BBEE1-AF20-4317-865B-84BE1FE38955}" type="presParOf" srcId="{F0FF792B-1875-4791-BF04-F2559709B84E}" destId="{294D33ED-D2E6-4974-BDB1-CC81CEA95315}" srcOrd="0" destOrd="0" presId="urn:microsoft.com/office/officeart/2005/8/layout/orgChart1"/>
    <dgm:cxn modelId="{53C7B42C-C667-4CE3-87B5-B8ED99ED20E9}" type="presParOf" srcId="{F0FF792B-1875-4791-BF04-F2559709B84E}" destId="{DCE0AF1C-4BB8-4556-A7FD-C4E2D07B27CE}" srcOrd="1" destOrd="0" presId="urn:microsoft.com/office/officeart/2005/8/layout/orgChart1"/>
    <dgm:cxn modelId="{63BFC7A4-1820-40BF-9D18-1C17A7C8C743}" type="presParOf" srcId="{0DDF45B0-2D8E-4195-BCA3-14B8873C6F55}" destId="{F51D246E-5888-403B-8488-549C1C26FB87}" srcOrd="1" destOrd="0" presId="urn:microsoft.com/office/officeart/2005/8/layout/orgChart1"/>
    <dgm:cxn modelId="{E60F3135-B009-4D57-9A90-540BC6D10F19}" type="presParOf" srcId="{0DDF45B0-2D8E-4195-BCA3-14B8873C6F55}" destId="{FA34CD65-9CB6-4572-B5F0-212D8BDB3946}" srcOrd="2" destOrd="0" presId="urn:microsoft.com/office/officeart/2005/8/layout/orgChart1"/>
    <dgm:cxn modelId="{59355274-90DA-4A91-AA77-ECCEFBFC9319}" type="presParOf" srcId="{3F7436C1-C432-45A2-A9F1-56077CAB6F7A}" destId="{220E66A3-0A63-468B-B3BA-B37E07255EC8}" srcOrd="4" destOrd="0" presId="urn:microsoft.com/office/officeart/2005/8/layout/orgChart1"/>
    <dgm:cxn modelId="{A198B520-2618-4C37-8804-6F215493C049}" type="presParOf" srcId="{3F7436C1-C432-45A2-A9F1-56077CAB6F7A}" destId="{4C8B7FA4-ACF2-4BDC-88E8-9DCF94EF73F1}" srcOrd="5" destOrd="0" presId="urn:microsoft.com/office/officeart/2005/8/layout/orgChart1"/>
    <dgm:cxn modelId="{428D7B95-A7D1-4498-B3CE-EC9E73F80096}" type="presParOf" srcId="{4C8B7FA4-ACF2-4BDC-88E8-9DCF94EF73F1}" destId="{6C3551B1-44C7-4FDF-A4C7-8508794C3A25}" srcOrd="0" destOrd="0" presId="urn:microsoft.com/office/officeart/2005/8/layout/orgChart1"/>
    <dgm:cxn modelId="{DA8772A4-D470-4FFC-86AA-BEAA24C3650F}" type="presParOf" srcId="{6C3551B1-44C7-4FDF-A4C7-8508794C3A25}" destId="{25D7CF19-A950-4E02-99DE-5B6CBEEE8521}" srcOrd="0" destOrd="0" presId="urn:microsoft.com/office/officeart/2005/8/layout/orgChart1"/>
    <dgm:cxn modelId="{D155A889-A95F-4C6A-B1F1-3DB05BE0ACDB}" type="presParOf" srcId="{6C3551B1-44C7-4FDF-A4C7-8508794C3A25}" destId="{2B617976-12AE-47B4-AE98-B869B80F538D}" srcOrd="1" destOrd="0" presId="urn:microsoft.com/office/officeart/2005/8/layout/orgChart1"/>
    <dgm:cxn modelId="{EB6882AD-5AD7-4944-BEE3-4DAF17322B0D}" type="presParOf" srcId="{4C8B7FA4-ACF2-4BDC-88E8-9DCF94EF73F1}" destId="{B0553ACE-466E-4F51-98A7-1A821E5D3A23}" srcOrd="1" destOrd="0" presId="urn:microsoft.com/office/officeart/2005/8/layout/orgChart1"/>
    <dgm:cxn modelId="{3155FCA7-0CC0-4FE6-A7B4-25724F44C673}" type="presParOf" srcId="{4C8B7FA4-ACF2-4BDC-88E8-9DCF94EF73F1}" destId="{C1CE5AFF-66B1-400F-A29F-B43DB11CB8F0}" srcOrd="2" destOrd="0" presId="urn:microsoft.com/office/officeart/2005/8/layout/orgChart1"/>
    <dgm:cxn modelId="{90B14944-D266-4C41-BA77-570666ADB922}" type="presParOf" srcId="{1D2442C3-8526-4AF6-81FF-BCE0C4F1958D}" destId="{59DCE075-F829-4B8B-AADA-366735301B10}" srcOrd="2" destOrd="0" presId="urn:microsoft.com/office/officeart/2005/8/layout/orgChart1"/>
    <dgm:cxn modelId="{9551150C-CFF4-4ED5-9EFA-A3140084E90D}" type="presParOf" srcId="{59DCE075-F829-4B8B-AADA-366735301B10}" destId="{5F396CBD-E19F-46C0-A734-769DC469D992}" srcOrd="0" destOrd="0" presId="urn:microsoft.com/office/officeart/2005/8/layout/orgChart1"/>
    <dgm:cxn modelId="{B4430CB5-AB58-4574-BA3B-B57E4819B2C6}" type="presParOf" srcId="{59DCE075-F829-4B8B-AADA-366735301B10}" destId="{F8BF8D60-067C-4262-ACA5-2F1C52B25575}" srcOrd="1" destOrd="0" presId="urn:microsoft.com/office/officeart/2005/8/layout/orgChart1"/>
    <dgm:cxn modelId="{CE21BA94-F204-4C11-AF2D-3D6974C742FC}" type="presParOf" srcId="{F8BF8D60-067C-4262-ACA5-2F1C52B25575}" destId="{294A04C1-DACA-4986-B64A-6CBB78260F45}" srcOrd="0" destOrd="0" presId="urn:microsoft.com/office/officeart/2005/8/layout/orgChart1"/>
    <dgm:cxn modelId="{C8EE38E3-84D4-4F82-8BB0-CC782B8458DB}" type="presParOf" srcId="{294A04C1-DACA-4986-B64A-6CBB78260F45}" destId="{4D80894C-4A0B-4DDB-985C-120C12DD484E}" srcOrd="0" destOrd="0" presId="urn:microsoft.com/office/officeart/2005/8/layout/orgChart1"/>
    <dgm:cxn modelId="{483B40D1-B423-4E04-AE48-AAB1353EAA12}" type="presParOf" srcId="{294A04C1-DACA-4986-B64A-6CBB78260F45}" destId="{E94DB939-B595-4095-9613-E44048A0599C}" srcOrd="1" destOrd="0" presId="urn:microsoft.com/office/officeart/2005/8/layout/orgChart1"/>
    <dgm:cxn modelId="{D16F1425-63DC-4B0B-9829-FD40B71A2D0F}" type="presParOf" srcId="{F8BF8D60-067C-4262-ACA5-2F1C52B25575}" destId="{E9B7D88B-EE6F-4F75-A4CF-E2934EA5A1E7}" srcOrd="1" destOrd="0" presId="urn:microsoft.com/office/officeart/2005/8/layout/orgChart1"/>
    <dgm:cxn modelId="{1407AE27-98A9-4CAB-9A8D-984EDC2379A7}" type="presParOf" srcId="{F8BF8D60-067C-4262-ACA5-2F1C52B25575}" destId="{B77C1981-EF7C-4E86-9B41-00263C36EA21}"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DC468C7-27E4-4DB5-B498-D1AE773B8683}" type="doc">
      <dgm:prSet loTypeId="urn:microsoft.com/office/officeart/2005/8/layout/hList9" loCatId="list" qsTypeId="urn:microsoft.com/office/officeart/2005/8/quickstyle/simple1" qsCatId="simple" csTypeId="urn:microsoft.com/office/officeart/2005/8/colors/accent2_2" csCatId="accent2" phldr="1"/>
      <dgm:spPr/>
      <dgm:t>
        <a:bodyPr/>
        <a:lstStyle/>
        <a:p>
          <a:endParaRPr lang="es-ES"/>
        </a:p>
      </dgm:t>
    </dgm:pt>
    <dgm:pt modelId="{30566B30-2585-4B57-A120-CB30CFEEF54F}">
      <dgm:prSet phldrT="[Texto]"/>
      <dgm:spPr/>
      <dgm:t>
        <a:bodyPr/>
        <a:lstStyle/>
        <a:p>
          <a:r>
            <a:rPr lang="es-PE" dirty="0"/>
            <a:t>Artículo 405°, párrafo tercero, del Código Procesal Penal</a:t>
          </a:r>
          <a:endParaRPr lang="es-ES" dirty="0"/>
        </a:p>
      </dgm:t>
    </dgm:pt>
    <dgm:pt modelId="{64003116-A61D-43FF-9841-391EFEB7C0E2}" type="parTrans" cxnId="{9CC0B90C-FE66-4E4F-8557-3B18EE77A99C}">
      <dgm:prSet/>
      <dgm:spPr/>
      <dgm:t>
        <a:bodyPr/>
        <a:lstStyle/>
        <a:p>
          <a:endParaRPr lang="es-ES"/>
        </a:p>
      </dgm:t>
    </dgm:pt>
    <dgm:pt modelId="{EAE4BB66-9A5D-4E3F-B74D-7C029B702A60}" type="sibTrans" cxnId="{9CC0B90C-FE66-4E4F-8557-3B18EE77A99C}">
      <dgm:prSet/>
      <dgm:spPr/>
      <dgm:t>
        <a:bodyPr/>
        <a:lstStyle/>
        <a:p>
          <a:endParaRPr lang="es-ES"/>
        </a:p>
      </dgm:t>
    </dgm:pt>
    <dgm:pt modelId="{77347D7C-427C-436B-B8D2-5A9FFB1FF7C5}">
      <dgm:prSet phldrT="[Texto]" custT="1"/>
      <dgm:spPr/>
      <dgm:t>
        <a:bodyPr/>
        <a:lstStyle/>
        <a:p>
          <a:r>
            <a:rPr lang="es-PE" sz="2000" dirty="0"/>
            <a:t>«</a:t>
          </a:r>
          <a:r>
            <a:rPr lang="es-PE" sz="2000" i="1" dirty="0"/>
            <a:t>El Juez que emitió la resolución impugnada, se pronunciará sobre la admisión del recurso y notificará su decisión a todas las partes, luego de lo cual inmediatamente elevará los actuados al órgano jurisdic­cional competente. </a:t>
          </a:r>
          <a:r>
            <a:rPr lang="es-PE" sz="2000" b="1" i="1" u="sng" dirty="0"/>
            <a:t>El Juez que deba conocer la impugnación, aún de oficio, podrá controlar la admisibilidad del recurso y, en su caso, podrá anular el </a:t>
          </a:r>
          <a:r>
            <a:rPr lang="es-PE" sz="2000" b="1" i="1" u="sng" dirty="0" err="1"/>
            <a:t>concesorio</a:t>
          </a:r>
          <a:r>
            <a:rPr lang="es-PE" sz="2000" b="1" i="1" u="sng" dirty="0"/>
            <a:t>.»</a:t>
          </a:r>
          <a:endParaRPr lang="es-ES" sz="2000" dirty="0"/>
        </a:p>
      </dgm:t>
    </dgm:pt>
    <dgm:pt modelId="{BEC172E4-5E53-4B23-AE14-B67C023F465C}" type="parTrans" cxnId="{EA94A38A-350F-4B06-A365-DBBFF575629F}">
      <dgm:prSet/>
      <dgm:spPr/>
      <dgm:t>
        <a:bodyPr/>
        <a:lstStyle/>
        <a:p>
          <a:endParaRPr lang="es-ES"/>
        </a:p>
      </dgm:t>
    </dgm:pt>
    <dgm:pt modelId="{A41B013A-AEB2-45C8-87F6-F57E5EF7CBC8}" type="sibTrans" cxnId="{EA94A38A-350F-4B06-A365-DBBFF575629F}">
      <dgm:prSet/>
      <dgm:spPr/>
      <dgm:t>
        <a:bodyPr/>
        <a:lstStyle/>
        <a:p>
          <a:endParaRPr lang="es-ES"/>
        </a:p>
      </dgm:t>
    </dgm:pt>
    <dgm:pt modelId="{D009C1CC-D5AA-42A1-8B74-907FFD790032}">
      <dgm:prSet phldrT="[Texto]" custT="1"/>
      <dgm:spPr/>
      <dgm:t>
        <a:bodyPr/>
        <a:lstStyle/>
        <a:p>
          <a:r>
            <a:rPr lang="es-PE" sz="1800" dirty="0"/>
            <a:t>El Código Procesal Civil del Perú en el artículo 366° </a:t>
          </a:r>
          <a:endParaRPr lang="es-ES" sz="1800" dirty="0"/>
        </a:p>
      </dgm:t>
    </dgm:pt>
    <dgm:pt modelId="{30CF32DA-15A7-4D2F-9FCF-727B93D70E0A}" type="parTrans" cxnId="{30E14163-BF89-4BE1-AAED-0BFF6EEB5DF5}">
      <dgm:prSet/>
      <dgm:spPr/>
      <dgm:t>
        <a:bodyPr/>
        <a:lstStyle/>
        <a:p>
          <a:endParaRPr lang="es-ES"/>
        </a:p>
      </dgm:t>
    </dgm:pt>
    <dgm:pt modelId="{E962D38A-99BF-42C2-A0F8-9BD6ABD0F3A9}" type="sibTrans" cxnId="{30E14163-BF89-4BE1-AAED-0BFF6EEB5DF5}">
      <dgm:prSet/>
      <dgm:spPr/>
      <dgm:t>
        <a:bodyPr/>
        <a:lstStyle/>
        <a:p>
          <a:endParaRPr lang="es-ES"/>
        </a:p>
      </dgm:t>
    </dgm:pt>
    <dgm:pt modelId="{5E9EABA8-C0CE-4F58-9F4F-D3A6C8B0A8D9}">
      <dgm:prSet phldrT="[Texto]"/>
      <dgm:spPr/>
      <dgm:t>
        <a:bodyPr/>
        <a:lstStyle/>
        <a:p>
          <a:r>
            <a:rPr lang="es-PE" i="1" dirty="0"/>
            <a:t>“El que interpone apelación debe </a:t>
          </a:r>
          <a:r>
            <a:rPr lang="es-PE" b="1" i="1" dirty="0"/>
            <a:t>fundamentarla, indicando el error de hecho o de derecho incurrido en la resolución, precisando la naturaleza del agravio y sustentando su pretensión impugnatoria</a:t>
          </a:r>
          <a:r>
            <a:rPr lang="es-PE" dirty="0"/>
            <a:t>”. </a:t>
          </a:r>
          <a:endParaRPr lang="es-ES" dirty="0"/>
        </a:p>
      </dgm:t>
    </dgm:pt>
    <dgm:pt modelId="{825D2133-4FFE-4020-B865-45E116EF1F61}" type="parTrans" cxnId="{21660502-5BEB-4749-B748-2865B3AD8206}">
      <dgm:prSet/>
      <dgm:spPr/>
      <dgm:t>
        <a:bodyPr/>
        <a:lstStyle/>
        <a:p>
          <a:endParaRPr lang="es-ES"/>
        </a:p>
      </dgm:t>
    </dgm:pt>
    <dgm:pt modelId="{5E6BFCD1-1CE0-4B84-A784-8AFBC8EAFEC8}" type="sibTrans" cxnId="{21660502-5BEB-4749-B748-2865B3AD8206}">
      <dgm:prSet/>
      <dgm:spPr/>
      <dgm:t>
        <a:bodyPr/>
        <a:lstStyle/>
        <a:p>
          <a:endParaRPr lang="es-ES"/>
        </a:p>
      </dgm:t>
    </dgm:pt>
    <dgm:pt modelId="{63C96D22-2508-4C51-A059-576620050A12}" type="pres">
      <dgm:prSet presAssocID="{9DC468C7-27E4-4DB5-B498-D1AE773B8683}" presName="list" presStyleCnt="0">
        <dgm:presLayoutVars>
          <dgm:dir/>
          <dgm:animLvl val="lvl"/>
        </dgm:presLayoutVars>
      </dgm:prSet>
      <dgm:spPr/>
    </dgm:pt>
    <dgm:pt modelId="{475F2710-96CF-4028-852C-B41A04088079}" type="pres">
      <dgm:prSet presAssocID="{30566B30-2585-4B57-A120-CB30CFEEF54F}" presName="posSpace" presStyleCnt="0"/>
      <dgm:spPr/>
    </dgm:pt>
    <dgm:pt modelId="{5C8177D0-A3A8-450D-B816-FD1BA6A0D76A}" type="pres">
      <dgm:prSet presAssocID="{30566B30-2585-4B57-A120-CB30CFEEF54F}" presName="vertFlow" presStyleCnt="0"/>
      <dgm:spPr/>
    </dgm:pt>
    <dgm:pt modelId="{3C6ED49C-F228-4A92-A8BA-72E4C8841BE2}" type="pres">
      <dgm:prSet presAssocID="{30566B30-2585-4B57-A120-CB30CFEEF54F}" presName="topSpace" presStyleCnt="0"/>
      <dgm:spPr/>
    </dgm:pt>
    <dgm:pt modelId="{7F720CE4-7688-415E-9864-74F09DEBFF30}" type="pres">
      <dgm:prSet presAssocID="{30566B30-2585-4B57-A120-CB30CFEEF54F}" presName="firstComp" presStyleCnt="0"/>
      <dgm:spPr/>
    </dgm:pt>
    <dgm:pt modelId="{627C88C6-0186-43AC-87F4-B228AFFB5DF7}" type="pres">
      <dgm:prSet presAssocID="{30566B30-2585-4B57-A120-CB30CFEEF54F}" presName="firstChild" presStyleLbl="bgAccFollowNode1" presStyleIdx="0" presStyleCnt="2" custScaleY="317191"/>
      <dgm:spPr/>
    </dgm:pt>
    <dgm:pt modelId="{DCEEA4F8-7829-4327-B838-FFC1FFF6B3FD}" type="pres">
      <dgm:prSet presAssocID="{30566B30-2585-4B57-A120-CB30CFEEF54F}" presName="firstChildTx" presStyleLbl="bgAccFollowNode1" presStyleIdx="0" presStyleCnt="2">
        <dgm:presLayoutVars>
          <dgm:bulletEnabled val="1"/>
        </dgm:presLayoutVars>
      </dgm:prSet>
      <dgm:spPr/>
    </dgm:pt>
    <dgm:pt modelId="{45EDFE25-18F9-4B76-89EB-21E1EA94DC6F}" type="pres">
      <dgm:prSet presAssocID="{30566B30-2585-4B57-A120-CB30CFEEF54F}" presName="negSpace" presStyleCnt="0"/>
      <dgm:spPr/>
    </dgm:pt>
    <dgm:pt modelId="{0FB71939-59E3-44B4-BA87-D9D192BE8ADC}" type="pres">
      <dgm:prSet presAssocID="{30566B30-2585-4B57-A120-CB30CFEEF54F}" presName="circle" presStyleLbl="node1" presStyleIdx="0" presStyleCnt="2"/>
      <dgm:spPr/>
    </dgm:pt>
    <dgm:pt modelId="{BD9706E2-E7D3-4316-8111-282D9C25BFF6}" type="pres">
      <dgm:prSet presAssocID="{EAE4BB66-9A5D-4E3F-B74D-7C029B702A60}" presName="transSpace" presStyleCnt="0"/>
      <dgm:spPr/>
    </dgm:pt>
    <dgm:pt modelId="{9BF1D9D2-720E-40AB-BEB5-CC88146070BC}" type="pres">
      <dgm:prSet presAssocID="{D009C1CC-D5AA-42A1-8B74-907FFD790032}" presName="posSpace" presStyleCnt="0"/>
      <dgm:spPr/>
    </dgm:pt>
    <dgm:pt modelId="{E81ADB2D-D501-4A38-9A29-06A571722D6F}" type="pres">
      <dgm:prSet presAssocID="{D009C1CC-D5AA-42A1-8B74-907FFD790032}" presName="vertFlow" presStyleCnt="0"/>
      <dgm:spPr/>
    </dgm:pt>
    <dgm:pt modelId="{83372665-4ABE-421E-9872-D13B80755183}" type="pres">
      <dgm:prSet presAssocID="{D009C1CC-D5AA-42A1-8B74-907FFD790032}" presName="topSpace" presStyleCnt="0"/>
      <dgm:spPr/>
    </dgm:pt>
    <dgm:pt modelId="{52AC77B8-E60D-418B-B520-BFCF7A50E76F}" type="pres">
      <dgm:prSet presAssocID="{D009C1CC-D5AA-42A1-8B74-907FFD790032}" presName="firstComp" presStyleCnt="0"/>
      <dgm:spPr/>
    </dgm:pt>
    <dgm:pt modelId="{DE6FC036-09A8-46CA-AF8D-CC1590805939}" type="pres">
      <dgm:prSet presAssocID="{D009C1CC-D5AA-42A1-8B74-907FFD790032}" presName="firstChild" presStyleLbl="bgAccFollowNode1" presStyleIdx="1" presStyleCnt="2" custScaleY="257224"/>
      <dgm:spPr/>
    </dgm:pt>
    <dgm:pt modelId="{23F79AA4-5B46-438A-AABA-5D0A3A82C199}" type="pres">
      <dgm:prSet presAssocID="{D009C1CC-D5AA-42A1-8B74-907FFD790032}" presName="firstChildTx" presStyleLbl="bgAccFollowNode1" presStyleIdx="1" presStyleCnt="2">
        <dgm:presLayoutVars>
          <dgm:bulletEnabled val="1"/>
        </dgm:presLayoutVars>
      </dgm:prSet>
      <dgm:spPr/>
    </dgm:pt>
    <dgm:pt modelId="{9ED5FF42-F518-4E3B-B404-86FFCCA30B08}" type="pres">
      <dgm:prSet presAssocID="{D009C1CC-D5AA-42A1-8B74-907FFD790032}" presName="negSpace" presStyleCnt="0"/>
      <dgm:spPr/>
    </dgm:pt>
    <dgm:pt modelId="{FABFF302-9CD1-48A0-AE4A-EF0710AF9312}" type="pres">
      <dgm:prSet presAssocID="{D009C1CC-D5AA-42A1-8B74-907FFD790032}" presName="circle" presStyleLbl="node1" presStyleIdx="1" presStyleCnt="2"/>
      <dgm:spPr/>
    </dgm:pt>
  </dgm:ptLst>
  <dgm:cxnLst>
    <dgm:cxn modelId="{21660502-5BEB-4749-B748-2865B3AD8206}" srcId="{D009C1CC-D5AA-42A1-8B74-907FFD790032}" destId="{5E9EABA8-C0CE-4F58-9F4F-D3A6C8B0A8D9}" srcOrd="0" destOrd="0" parTransId="{825D2133-4FFE-4020-B865-45E116EF1F61}" sibTransId="{5E6BFCD1-1CE0-4B84-A784-8AFBC8EAFEC8}"/>
    <dgm:cxn modelId="{9CC0B90C-FE66-4E4F-8557-3B18EE77A99C}" srcId="{9DC468C7-27E4-4DB5-B498-D1AE773B8683}" destId="{30566B30-2585-4B57-A120-CB30CFEEF54F}" srcOrd="0" destOrd="0" parTransId="{64003116-A61D-43FF-9841-391EFEB7C0E2}" sibTransId="{EAE4BB66-9A5D-4E3F-B74D-7C029B702A60}"/>
    <dgm:cxn modelId="{FBB09C33-3032-4293-B1AD-D4AEC4125926}" type="presOf" srcId="{77347D7C-427C-436B-B8D2-5A9FFB1FF7C5}" destId="{627C88C6-0186-43AC-87F4-B228AFFB5DF7}" srcOrd="0" destOrd="0" presId="urn:microsoft.com/office/officeart/2005/8/layout/hList9"/>
    <dgm:cxn modelId="{425D433D-5C12-4967-8D1C-C84FBA3922E8}" type="presOf" srcId="{5E9EABA8-C0CE-4F58-9F4F-D3A6C8B0A8D9}" destId="{DE6FC036-09A8-46CA-AF8D-CC1590805939}" srcOrd="0" destOrd="0" presId="urn:microsoft.com/office/officeart/2005/8/layout/hList9"/>
    <dgm:cxn modelId="{30E14163-BF89-4BE1-AAED-0BFF6EEB5DF5}" srcId="{9DC468C7-27E4-4DB5-B498-D1AE773B8683}" destId="{D009C1CC-D5AA-42A1-8B74-907FFD790032}" srcOrd="1" destOrd="0" parTransId="{30CF32DA-15A7-4D2F-9FCF-727B93D70E0A}" sibTransId="{E962D38A-99BF-42C2-A0F8-9BD6ABD0F3A9}"/>
    <dgm:cxn modelId="{2B55CA68-8119-4948-B5AF-2D7AEFB38457}" type="presOf" srcId="{9DC468C7-27E4-4DB5-B498-D1AE773B8683}" destId="{63C96D22-2508-4C51-A059-576620050A12}" srcOrd="0" destOrd="0" presId="urn:microsoft.com/office/officeart/2005/8/layout/hList9"/>
    <dgm:cxn modelId="{B3AC064E-FE07-48E5-AD70-7140DE8C055C}" type="presOf" srcId="{D009C1CC-D5AA-42A1-8B74-907FFD790032}" destId="{FABFF302-9CD1-48A0-AE4A-EF0710AF9312}" srcOrd="0" destOrd="0" presId="urn:microsoft.com/office/officeart/2005/8/layout/hList9"/>
    <dgm:cxn modelId="{F29F9972-0925-4D09-A283-011E758B8541}" type="presOf" srcId="{5E9EABA8-C0CE-4F58-9F4F-D3A6C8B0A8D9}" destId="{23F79AA4-5B46-438A-AABA-5D0A3A82C199}" srcOrd="1" destOrd="0" presId="urn:microsoft.com/office/officeart/2005/8/layout/hList9"/>
    <dgm:cxn modelId="{E5CF307C-B2E1-4636-B86C-7DA2667912A7}" type="presOf" srcId="{30566B30-2585-4B57-A120-CB30CFEEF54F}" destId="{0FB71939-59E3-44B4-BA87-D9D192BE8ADC}" srcOrd="0" destOrd="0" presId="urn:microsoft.com/office/officeart/2005/8/layout/hList9"/>
    <dgm:cxn modelId="{EA94A38A-350F-4B06-A365-DBBFF575629F}" srcId="{30566B30-2585-4B57-A120-CB30CFEEF54F}" destId="{77347D7C-427C-436B-B8D2-5A9FFB1FF7C5}" srcOrd="0" destOrd="0" parTransId="{BEC172E4-5E53-4B23-AE14-B67C023F465C}" sibTransId="{A41B013A-AEB2-45C8-87F6-F57E5EF7CBC8}"/>
    <dgm:cxn modelId="{09D882FA-6139-41FC-85A9-48AEC029B762}" type="presOf" srcId="{77347D7C-427C-436B-B8D2-5A9FFB1FF7C5}" destId="{DCEEA4F8-7829-4327-B838-FFC1FFF6B3FD}" srcOrd="1" destOrd="0" presId="urn:microsoft.com/office/officeart/2005/8/layout/hList9"/>
    <dgm:cxn modelId="{7D60AF59-1402-469A-A588-E51467DEA2FD}" type="presParOf" srcId="{63C96D22-2508-4C51-A059-576620050A12}" destId="{475F2710-96CF-4028-852C-B41A04088079}" srcOrd="0" destOrd="0" presId="urn:microsoft.com/office/officeart/2005/8/layout/hList9"/>
    <dgm:cxn modelId="{89D5F0E6-3D8D-4BC2-BC6F-3BADF9F2D1EC}" type="presParOf" srcId="{63C96D22-2508-4C51-A059-576620050A12}" destId="{5C8177D0-A3A8-450D-B816-FD1BA6A0D76A}" srcOrd="1" destOrd="0" presId="urn:microsoft.com/office/officeart/2005/8/layout/hList9"/>
    <dgm:cxn modelId="{96C9DFC4-0100-485C-A162-9FB0E5059D22}" type="presParOf" srcId="{5C8177D0-A3A8-450D-B816-FD1BA6A0D76A}" destId="{3C6ED49C-F228-4A92-A8BA-72E4C8841BE2}" srcOrd="0" destOrd="0" presId="urn:microsoft.com/office/officeart/2005/8/layout/hList9"/>
    <dgm:cxn modelId="{1D249CBC-97F1-41CB-AD8B-0D7F47D5B886}" type="presParOf" srcId="{5C8177D0-A3A8-450D-B816-FD1BA6A0D76A}" destId="{7F720CE4-7688-415E-9864-74F09DEBFF30}" srcOrd="1" destOrd="0" presId="urn:microsoft.com/office/officeart/2005/8/layout/hList9"/>
    <dgm:cxn modelId="{C1FBFA2B-AE4C-4E9E-B0A4-BB412E6E944A}" type="presParOf" srcId="{7F720CE4-7688-415E-9864-74F09DEBFF30}" destId="{627C88C6-0186-43AC-87F4-B228AFFB5DF7}" srcOrd="0" destOrd="0" presId="urn:microsoft.com/office/officeart/2005/8/layout/hList9"/>
    <dgm:cxn modelId="{DF9CCAE4-1B41-480D-97F9-F5D8A655B390}" type="presParOf" srcId="{7F720CE4-7688-415E-9864-74F09DEBFF30}" destId="{DCEEA4F8-7829-4327-B838-FFC1FFF6B3FD}" srcOrd="1" destOrd="0" presId="urn:microsoft.com/office/officeart/2005/8/layout/hList9"/>
    <dgm:cxn modelId="{BAF52F71-00CE-4091-9DDD-CD875A2569BB}" type="presParOf" srcId="{63C96D22-2508-4C51-A059-576620050A12}" destId="{45EDFE25-18F9-4B76-89EB-21E1EA94DC6F}" srcOrd="2" destOrd="0" presId="urn:microsoft.com/office/officeart/2005/8/layout/hList9"/>
    <dgm:cxn modelId="{4A0D1332-3192-4C48-9A62-53AC56005111}" type="presParOf" srcId="{63C96D22-2508-4C51-A059-576620050A12}" destId="{0FB71939-59E3-44B4-BA87-D9D192BE8ADC}" srcOrd="3" destOrd="0" presId="urn:microsoft.com/office/officeart/2005/8/layout/hList9"/>
    <dgm:cxn modelId="{91D8F540-ABAB-451E-A020-85F87CA14AE3}" type="presParOf" srcId="{63C96D22-2508-4C51-A059-576620050A12}" destId="{BD9706E2-E7D3-4316-8111-282D9C25BFF6}" srcOrd="4" destOrd="0" presId="urn:microsoft.com/office/officeart/2005/8/layout/hList9"/>
    <dgm:cxn modelId="{B8AFC5FA-3FF8-4162-909B-92E8607B49C2}" type="presParOf" srcId="{63C96D22-2508-4C51-A059-576620050A12}" destId="{9BF1D9D2-720E-40AB-BEB5-CC88146070BC}" srcOrd="5" destOrd="0" presId="urn:microsoft.com/office/officeart/2005/8/layout/hList9"/>
    <dgm:cxn modelId="{0E4F03D0-8BD5-48EE-9E2E-54B0E4CD2267}" type="presParOf" srcId="{63C96D22-2508-4C51-A059-576620050A12}" destId="{E81ADB2D-D501-4A38-9A29-06A571722D6F}" srcOrd="6" destOrd="0" presId="urn:microsoft.com/office/officeart/2005/8/layout/hList9"/>
    <dgm:cxn modelId="{3E5CA0AF-4810-4A90-8608-E293D6DAB528}" type="presParOf" srcId="{E81ADB2D-D501-4A38-9A29-06A571722D6F}" destId="{83372665-4ABE-421E-9872-D13B80755183}" srcOrd="0" destOrd="0" presId="urn:microsoft.com/office/officeart/2005/8/layout/hList9"/>
    <dgm:cxn modelId="{50166385-DFFF-4A43-81D9-31355B2EE0B1}" type="presParOf" srcId="{E81ADB2D-D501-4A38-9A29-06A571722D6F}" destId="{52AC77B8-E60D-418B-B520-BFCF7A50E76F}" srcOrd="1" destOrd="0" presId="urn:microsoft.com/office/officeart/2005/8/layout/hList9"/>
    <dgm:cxn modelId="{64D74408-C1AC-4AAE-B6C1-8E267DB0887D}" type="presParOf" srcId="{52AC77B8-E60D-418B-B520-BFCF7A50E76F}" destId="{DE6FC036-09A8-46CA-AF8D-CC1590805939}" srcOrd="0" destOrd="0" presId="urn:microsoft.com/office/officeart/2005/8/layout/hList9"/>
    <dgm:cxn modelId="{AE585B30-D391-459A-BD47-046D3701F9F3}" type="presParOf" srcId="{52AC77B8-E60D-418B-B520-BFCF7A50E76F}" destId="{23F79AA4-5B46-438A-AABA-5D0A3A82C199}" srcOrd="1" destOrd="0" presId="urn:microsoft.com/office/officeart/2005/8/layout/hList9"/>
    <dgm:cxn modelId="{8657E655-A678-4F6D-A000-6E174B393F02}" type="presParOf" srcId="{63C96D22-2508-4C51-A059-576620050A12}" destId="{9ED5FF42-F518-4E3B-B404-86FFCCA30B08}" srcOrd="7" destOrd="0" presId="urn:microsoft.com/office/officeart/2005/8/layout/hList9"/>
    <dgm:cxn modelId="{9E964B19-8FDA-4ECD-9F9B-CF1619017A38}" type="presParOf" srcId="{63C96D22-2508-4C51-A059-576620050A12}" destId="{FABFF302-9CD1-48A0-AE4A-EF0710AF9312}" srcOrd="8" destOrd="0" presId="urn:microsoft.com/office/officeart/2005/8/layout/hList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C92D626-4882-4BEA-8DDD-CA5E79C697E8}" type="doc">
      <dgm:prSet loTypeId="urn:microsoft.com/office/officeart/2009/3/layout/HorizontalOrganizationChart" loCatId="hierarchy" qsTypeId="urn:microsoft.com/office/officeart/2005/8/quickstyle/simple1" qsCatId="simple" csTypeId="urn:microsoft.com/office/officeart/2005/8/colors/accent1_2" csCatId="accent1" phldr="1"/>
      <dgm:spPr/>
      <dgm:t>
        <a:bodyPr/>
        <a:lstStyle/>
        <a:p>
          <a:endParaRPr lang="es-ES"/>
        </a:p>
      </dgm:t>
    </dgm:pt>
    <dgm:pt modelId="{027A0889-2A51-445D-9060-692C3480A2C1}">
      <dgm:prSet phldrT="[Texto]"/>
      <dgm:spPr/>
      <dgm:t>
        <a:bodyPr/>
        <a:lstStyle/>
        <a:p>
          <a:r>
            <a:rPr lang="es-PE" b="1" dirty="0"/>
            <a:t>¿Momento que debe hacerse el control de admisibilidad del recurso?</a:t>
          </a:r>
          <a:endParaRPr lang="es-ES" dirty="0"/>
        </a:p>
      </dgm:t>
    </dgm:pt>
    <dgm:pt modelId="{346C8F71-3385-4EA9-B987-3C3BA8B4F374}" type="parTrans" cxnId="{DA3F940E-BB73-4F2D-BC3E-2584B318950F}">
      <dgm:prSet/>
      <dgm:spPr/>
      <dgm:t>
        <a:bodyPr/>
        <a:lstStyle/>
        <a:p>
          <a:endParaRPr lang="es-ES"/>
        </a:p>
      </dgm:t>
    </dgm:pt>
    <dgm:pt modelId="{E7DD7990-0292-46AB-8233-96605A2460BD}" type="sibTrans" cxnId="{DA3F940E-BB73-4F2D-BC3E-2584B318950F}">
      <dgm:prSet/>
      <dgm:spPr/>
      <dgm:t>
        <a:bodyPr/>
        <a:lstStyle/>
        <a:p>
          <a:endParaRPr lang="es-ES"/>
        </a:p>
      </dgm:t>
    </dgm:pt>
    <dgm:pt modelId="{3396ECE1-2842-40DC-80E2-3A5447FC5174}" type="asst">
      <dgm:prSet phldrT="[Texto]"/>
      <dgm:spPr/>
      <dgm:t>
        <a:bodyPr/>
        <a:lstStyle/>
        <a:p>
          <a:r>
            <a:rPr lang="es-PE" dirty="0"/>
            <a:t>El artículo 405°, párrafo tercero, del Código Procesal Penal que a la letra dice: </a:t>
          </a:r>
          <a:endParaRPr lang="es-ES" dirty="0"/>
        </a:p>
      </dgm:t>
    </dgm:pt>
    <dgm:pt modelId="{1FADAAB5-8C89-4DF6-AA51-987500B8D435}" type="parTrans" cxnId="{5EF4BF5E-DA56-4EEE-92C8-7FD0F22D8C74}">
      <dgm:prSet/>
      <dgm:spPr/>
      <dgm:t>
        <a:bodyPr/>
        <a:lstStyle/>
        <a:p>
          <a:endParaRPr lang="es-ES"/>
        </a:p>
      </dgm:t>
    </dgm:pt>
    <dgm:pt modelId="{74719EEF-B7B7-4717-8592-FB804DEEEC0C}" type="sibTrans" cxnId="{5EF4BF5E-DA56-4EEE-92C8-7FD0F22D8C74}">
      <dgm:prSet/>
      <dgm:spPr/>
      <dgm:t>
        <a:bodyPr/>
        <a:lstStyle/>
        <a:p>
          <a:endParaRPr lang="es-ES"/>
        </a:p>
      </dgm:t>
    </dgm:pt>
    <dgm:pt modelId="{BD4F73CB-41B1-4C94-9817-26DE103CCC9F}">
      <dgm:prSet phldrT="[Texto]"/>
      <dgm:spPr/>
      <dgm:t>
        <a:bodyPr/>
        <a:lstStyle/>
        <a:p>
          <a:r>
            <a:rPr lang="es-PE" dirty="0"/>
            <a:t>«</a:t>
          </a:r>
          <a:r>
            <a:rPr lang="es-PE" b="1" i="1" u="sng" dirty="0"/>
            <a:t>El Juez que emitió la resolución impugnada, se pronunciará sobre la admisión del recurso </a:t>
          </a:r>
          <a:r>
            <a:rPr lang="es-PE" i="1" dirty="0"/>
            <a:t>y notificará su decisión a todas las partes, luego de lo cual inmediatamente elevará los actuados al órgano jurisdic­cional competente. </a:t>
          </a:r>
          <a:endParaRPr lang="es-ES" dirty="0"/>
        </a:p>
      </dgm:t>
    </dgm:pt>
    <dgm:pt modelId="{46D0AB3A-FE18-434D-AF16-93B6F9495E82}" type="parTrans" cxnId="{1242E39F-8A8D-4F5C-8D5D-6BBAEE665488}">
      <dgm:prSet/>
      <dgm:spPr/>
      <dgm:t>
        <a:bodyPr/>
        <a:lstStyle/>
        <a:p>
          <a:endParaRPr lang="es-ES"/>
        </a:p>
      </dgm:t>
    </dgm:pt>
    <dgm:pt modelId="{B3E9A023-E03C-4DF9-8ACF-F8A9D69D43C3}" type="sibTrans" cxnId="{1242E39F-8A8D-4F5C-8D5D-6BBAEE665488}">
      <dgm:prSet/>
      <dgm:spPr/>
      <dgm:t>
        <a:bodyPr/>
        <a:lstStyle/>
        <a:p>
          <a:endParaRPr lang="es-ES"/>
        </a:p>
      </dgm:t>
    </dgm:pt>
    <dgm:pt modelId="{EE8B6039-CCB0-4FE6-8C4F-18F10F255809}">
      <dgm:prSet phldrT="[Texto]" custT="1"/>
      <dgm:spPr/>
      <dgm:t>
        <a:bodyPr/>
        <a:lstStyle/>
        <a:p>
          <a:r>
            <a:rPr lang="es-PE" sz="2000" b="1" i="1" u="sng" dirty="0"/>
            <a:t>«El Juez que deba conocer la impugnación, aún de oficio, podrá controlar la admisibilidad del recurso </a:t>
          </a:r>
          <a:r>
            <a:rPr lang="es-PE" sz="2000" i="1" u="sng" dirty="0"/>
            <a:t>y, en su caso, podrá anular el </a:t>
          </a:r>
          <a:r>
            <a:rPr lang="es-PE" sz="2000" i="1" u="sng" dirty="0" err="1"/>
            <a:t>concesorio</a:t>
          </a:r>
          <a:r>
            <a:rPr lang="es-PE" sz="2000" i="1" u="sng" dirty="0"/>
            <a:t>.»</a:t>
          </a:r>
          <a:endParaRPr lang="es-ES" sz="2000" dirty="0"/>
        </a:p>
      </dgm:t>
    </dgm:pt>
    <dgm:pt modelId="{0C20F833-1FEE-4F80-9A76-256E162549A5}" type="parTrans" cxnId="{671FF4BE-B7E9-4FFC-BE96-D8F54D082458}">
      <dgm:prSet/>
      <dgm:spPr/>
      <dgm:t>
        <a:bodyPr/>
        <a:lstStyle/>
        <a:p>
          <a:endParaRPr lang="es-ES"/>
        </a:p>
      </dgm:t>
    </dgm:pt>
    <dgm:pt modelId="{19D68BAA-048D-40C6-A643-CEE92094934E}" type="sibTrans" cxnId="{671FF4BE-B7E9-4FFC-BE96-D8F54D082458}">
      <dgm:prSet/>
      <dgm:spPr/>
      <dgm:t>
        <a:bodyPr/>
        <a:lstStyle/>
        <a:p>
          <a:endParaRPr lang="es-ES"/>
        </a:p>
      </dgm:t>
    </dgm:pt>
    <dgm:pt modelId="{BB2282D7-8733-41BE-992A-F763326AE935}" type="pres">
      <dgm:prSet presAssocID="{CC92D626-4882-4BEA-8DDD-CA5E79C697E8}" presName="hierChild1" presStyleCnt="0">
        <dgm:presLayoutVars>
          <dgm:orgChart val="1"/>
          <dgm:chPref val="1"/>
          <dgm:dir/>
          <dgm:animOne val="branch"/>
          <dgm:animLvl val="lvl"/>
          <dgm:resizeHandles/>
        </dgm:presLayoutVars>
      </dgm:prSet>
      <dgm:spPr/>
    </dgm:pt>
    <dgm:pt modelId="{57749FB9-7ADB-4AF1-B3D0-5DCB7F144D20}" type="pres">
      <dgm:prSet presAssocID="{027A0889-2A51-445D-9060-692C3480A2C1}" presName="hierRoot1" presStyleCnt="0">
        <dgm:presLayoutVars>
          <dgm:hierBranch val="init"/>
        </dgm:presLayoutVars>
      </dgm:prSet>
      <dgm:spPr/>
    </dgm:pt>
    <dgm:pt modelId="{B83BE783-2EEF-4153-913B-50805770ED2E}" type="pres">
      <dgm:prSet presAssocID="{027A0889-2A51-445D-9060-692C3480A2C1}" presName="rootComposite1" presStyleCnt="0"/>
      <dgm:spPr/>
    </dgm:pt>
    <dgm:pt modelId="{A3A9D6BF-D827-4C98-9FC6-C16257B9C53A}" type="pres">
      <dgm:prSet presAssocID="{027A0889-2A51-445D-9060-692C3480A2C1}" presName="rootText1" presStyleLbl="node0" presStyleIdx="0" presStyleCnt="1" custScaleY="212329">
        <dgm:presLayoutVars>
          <dgm:chPref val="3"/>
        </dgm:presLayoutVars>
      </dgm:prSet>
      <dgm:spPr/>
    </dgm:pt>
    <dgm:pt modelId="{DAB71390-B9FC-4DA9-A88A-66A10BCF50B2}" type="pres">
      <dgm:prSet presAssocID="{027A0889-2A51-445D-9060-692C3480A2C1}" presName="rootConnector1" presStyleLbl="node1" presStyleIdx="0" presStyleCnt="0"/>
      <dgm:spPr/>
    </dgm:pt>
    <dgm:pt modelId="{7E7582FB-774B-42D4-9B16-54D6A08533F3}" type="pres">
      <dgm:prSet presAssocID="{027A0889-2A51-445D-9060-692C3480A2C1}" presName="hierChild2" presStyleCnt="0"/>
      <dgm:spPr/>
    </dgm:pt>
    <dgm:pt modelId="{2A70C29A-7B6C-4539-B818-1304E47808AD}" type="pres">
      <dgm:prSet presAssocID="{46D0AB3A-FE18-434D-AF16-93B6F9495E82}" presName="Name64" presStyleLbl="parChTrans1D2" presStyleIdx="0" presStyleCnt="3"/>
      <dgm:spPr/>
    </dgm:pt>
    <dgm:pt modelId="{9F65C26A-1D84-4385-85F3-0D5878771C9D}" type="pres">
      <dgm:prSet presAssocID="{BD4F73CB-41B1-4C94-9817-26DE103CCC9F}" presName="hierRoot2" presStyleCnt="0">
        <dgm:presLayoutVars>
          <dgm:hierBranch val="init"/>
        </dgm:presLayoutVars>
      </dgm:prSet>
      <dgm:spPr/>
    </dgm:pt>
    <dgm:pt modelId="{6D484C30-2FA3-4589-997C-C6AE43AB6D9C}" type="pres">
      <dgm:prSet presAssocID="{BD4F73CB-41B1-4C94-9817-26DE103CCC9F}" presName="rootComposite" presStyleCnt="0"/>
      <dgm:spPr/>
    </dgm:pt>
    <dgm:pt modelId="{D1E69256-9D97-4A9A-B81D-0813E9B90A87}" type="pres">
      <dgm:prSet presAssocID="{BD4F73CB-41B1-4C94-9817-26DE103CCC9F}" presName="rootText" presStyleLbl="node2" presStyleIdx="0" presStyleCnt="2" custScaleY="290725" custLinFactNeighborX="-273" custLinFactNeighborY="-98632">
        <dgm:presLayoutVars>
          <dgm:chPref val="3"/>
        </dgm:presLayoutVars>
      </dgm:prSet>
      <dgm:spPr/>
    </dgm:pt>
    <dgm:pt modelId="{EA8AB086-8661-46E3-A6AD-01CFC7BD8414}" type="pres">
      <dgm:prSet presAssocID="{BD4F73CB-41B1-4C94-9817-26DE103CCC9F}" presName="rootConnector" presStyleLbl="node2" presStyleIdx="0" presStyleCnt="2"/>
      <dgm:spPr/>
    </dgm:pt>
    <dgm:pt modelId="{34E578FC-1B73-4694-A766-5E2903795824}" type="pres">
      <dgm:prSet presAssocID="{BD4F73CB-41B1-4C94-9817-26DE103CCC9F}" presName="hierChild4" presStyleCnt="0"/>
      <dgm:spPr/>
    </dgm:pt>
    <dgm:pt modelId="{629BB4BC-A049-4C79-A592-0E9A4B6390B0}" type="pres">
      <dgm:prSet presAssocID="{BD4F73CB-41B1-4C94-9817-26DE103CCC9F}" presName="hierChild5" presStyleCnt="0"/>
      <dgm:spPr/>
    </dgm:pt>
    <dgm:pt modelId="{1B4069FC-746D-44A2-88B1-82D78ED692BA}" type="pres">
      <dgm:prSet presAssocID="{0C20F833-1FEE-4F80-9A76-256E162549A5}" presName="Name64" presStyleLbl="parChTrans1D2" presStyleIdx="1" presStyleCnt="3"/>
      <dgm:spPr/>
    </dgm:pt>
    <dgm:pt modelId="{4DB41176-FEF2-433A-9E53-7D7C0DD926C6}" type="pres">
      <dgm:prSet presAssocID="{EE8B6039-CCB0-4FE6-8C4F-18F10F255809}" presName="hierRoot2" presStyleCnt="0">
        <dgm:presLayoutVars>
          <dgm:hierBranch val="init"/>
        </dgm:presLayoutVars>
      </dgm:prSet>
      <dgm:spPr/>
    </dgm:pt>
    <dgm:pt modelId="{2EC23BF9-AB4D-4683-8F32-989616AA3BD9}" type="pres">
      <dgm:prSet presAssocID="{EE8B6039-CCB0-4FE6-8C4F-18F10F255809}" presName="rootComposite" presStyleCnt="0"/>
      <dgm:spPr/>
    </dgm:pt>
    <dgm:pt modelId="{42A8AADD-B97C-47A4-A968-B4781E1CC784}" type="pres">
      <dgm:prSet presAssocID="{EE8B6039-CCB0-4FE6-8C4F-18F10F255809}" presName="rootText" presStyleLbl="node2" presStyleIdx="1" presStyleCnt="2" custScaleY="320561">
        <dgm:presLayoutVars>
          <dgm:chPref val="3"/>
        </dgm:presLayoutVars>
      </dgm:prSet>
      <dgm:spPr/>
    </dgm:pt>
    <dgm:pt modelId="{43943713-764E-4D0A-A5AF-59411E1C5F07}" type="pres">
      <dgm:prSet presAssocID="{EE8B6039-CCB0-4FE6-8C4F-18F10F255809}" presName="rootConnector" presStyleLbl="node2" presStyleIdx="1" presStyleCnt="2"/>
      <dgm:spPr/>
    </dgm:pt>
    <dgm:pt modelId="{CC5B9F82-4741-4452-8F2B-D226790BD0D9}" type="pres">
      <dgm:prSet presAssocID="{EE8B6039-CCB0-4FE6-8C4F-18F10F255809}" presName="hierChild4" presStyleCnt="0"/>
      <dgm:spPr/>
    </dgm:pt>
    <dgm:pt modelId="{7D40CFA6-34FC-4632-BE9B-765258C190BF}" type="pres">
      <dgm:prSet presAssocID="{EE8B6039-CCB0-4FE6-8C4F-18F10F255809}" presName="hierChild5" presStyleCnt="0"/>
      <dgm:spPr/>
    </dgm:pt>
    <dgm:pt modelId="{D3A7A9DF-20BB-4ED1-8EEA-72A39BD6BE05}" type="pres">
      <dgm:prSet presAssocID="{027A0889-2A51-445D-9060-692C3480A2C1}" presName="hierChild3" presStyleCnt="0"/>
      <dgm:spPr/>
    </dgm:pt>
    <dgm:pt modelId="{40F99C64-697C-46C1-836C-BEEA7B5F6E84}" type="pres">
      <dgm:prSet presAssocID="{1FADAAB5-8C89-4DF6-AA51-987500B8D435}" presName="Name115" presStyleLbl="parChTrans1D2" presStyleIdx="2" presStyleCnt="3"/>
      <dgm:spPr/>
    </dgm:pt>
    <dgm:pt modelId="{81F3BBAB-DAFD-4F7E-A153-B0B888DD630C}" type="pres">
      <dgm:prSet presAssocID="{3396ECE1-2842-40DC-80E2-3A5447FC5174}" presName="hierRoot3" presStyleCnt="0">
        <dgm:presLayoutVars>
          <dgm:hierBranch val="init"/>
        </dgm:presLayoutVars>
      </dgm:prSet>
      <dgm:spPr/>
    </dgm:pt>
    <dgm:pt modelId="{A7001E9D-5E3E-4831-838C-2057EEF5A096}" type="pres">
      <dgm:prSet presAssocID="{3396ECE1-2842-40DC-80E2-3A5447FC5174}" presName="rootComposite3" presStyleCnt="0"/>
      <dgm:spPr/>
    </dgm:pt>
    <dgm:pt modelId="{D0642C36-14C2-4D5B-B532-032C03771A54}" type="pres">
      <dgm:prSet presAssocID="{3396ECE1-2842-40DC-80E2-3A5447FC5174}" presName="rootText3" presStyleLbl="asst1" presStyleIdx="0" presStyleCnt="1" custScaleY="140495">
        <dgm:presLayoutVars>
          <dgm:chPref val="3"/>
        </dgm:presLayoutVars>
      </dgm:prSet>
      <dgm:spPr/>
    </dgm:pt>
    <dgm:pt modelId="{79850B59-DA7C-4DAE-B7B4-5495D1013A22}" type="pres">
      <dgm:prSet presAssocID="{3396ECE1-2842-40DC-80E2-3A5447FC5174}" presName="rootConnector3" presStyleLbl="asst1" presStyleIdx="0" presStyleCnt="1"/>
      <dgm:spPr/>
    </dgm:pt>
    <dgm:pt modelId="{F8B9B03C-6F2F-4BDA-BA32-D2D8772C4ED9}" type="pres">
      <dgm:prSet presAssocID="{3396ECE1-2842-40DC-80E2-3A5447FC5174}" presName="hierChild6" presStyleCnt="0"/>
      <dgm:spPr/>
    </dgm:pt>
    <dgm:pt modelId="{9527E00F-C2FD-46FD-A66E-0D7BD988DDCD}" type="pres">
      <dgm:prSet presAssocID="{3396ECE1-2842-40DC-80E2-3A5447FC5174}" presName="hierChild7" presStyleCnt="0"/>
      <dgm:spPr/>
    </dgm:pt>
  </dgm:ptLst>
  <dgm:cxnLst>
    <dgm:cxn modelId="{8DFE6C05-AB93-4500-90FB-7E8215B077D4}" type="presOf" srcId="{1FADAAB5-8C89-4DF6-AA51-987500B8D435}" destId="{40F99C64-697C-46C1-836C-BEEA7B5F6E84}" srcOrd="0" destOrd="0" presId="urn:microsoft.com/office/officeart/2009/3/layout/HorizontalOrganizationChart"/>
    <dgm:cxn modelId="{DA3F940E-BB73-4F2D-BC3E-2584B318950F}" srcId="{CC92D626-4882-4BEA-8DDD-CA5E79C697E8}" destId="{027A0889-2A51-445D-9060-692C3480A2C1}" srcOrd="0" destOrd="0" parTransId="{346C8F71-3385-4EA9-B987-3C3BA8B4F374}" sibTransId="{E7DD7990-0292-46AB-8233-96605A2460BD}"/>
    <dgm:cxn modelId="{F4E7251E-4FA0-4C9D-B550-0175053458D7}" type="presOf" srcId="{EE8B6039-CCB0-4FE6-8C4F-18F10F255809}" destId="{43943713-764E-4D0A-A5AF-59411E1C5F07}" srcOrd="1" destOrd="0" presId="urn:microsoft.com/office/officeart/2009/3/layout/HorizontalOrganizationChart"/>
    <dgm:cxn modelId="{5EF4BF5E-DA56-4EEE-92C8-7FD0F22D8C74}" srcId="{027A0889-2A51-445D-9060-692C3480A2C1}" destId="{3396ECE1-2842-40DC-80E2-3A5447FC5174}" srcOrd="0" destOrd="0" parTransId="{1FADAAB5-8C89-4DF6-AA51-987500B8D435}" sibTransId="{74719EEF-B7B7-4717-8592-FB804DEEEC0C}"/>
    <dgm:cxn modelId="{00C92967-386F-4833-B14B-52EF287C057B}" type="presOf" srcId="{CC92D626-4882-4BEA-8DDD-CA5E79C697E8}" destId="{BB2282D7-8733-41BE-992A-F763326AE935}" srcOrd="0" destOrd="0" presId="urn:microsoft.com/office/officeart/2009/3/layout/HorizontalOrganizationChart"/>
    <dgm:cxn modelId="{AB424054-ED46-459E-9A67-0D03BA6995F8}" type="presOf" srcId="{027A0889-2A51-445D-9060-692C3480A2C1}" destId="{DAB71390-B9FC-4DA9-A88A-66A10BCF50B2}" srcOrd="1" destOrd="0" presId="urn:microsoft.com/office/officeart/2009/3/layout/HorizontalOrganizationChart"/>
    <dgm:cxn modelId="{52FFD780-6D53-494F-8699-1002C741AD1B}" type="presOf" srcId="{46D0AB3A-FE18-434D-AF16-93B6F9495E82}" destId="{2A70C29A-7B6C-4539-B818-1304E47808AD}" srcOrd="0" destOrd="0" presId="urn:microsoft.com/office/officeart/2009/3/layout/HorizontalOrganizationChart"/>
    <dgm:cxn modelId="{47AE9C84-1E28-44EB-88C7-6492F6CCCC87}" type="presOf" srcId="{3396ECE1-2842-40DC-80E2-3A5447FC5174}" destId="{D0642C36-14C2-4D5B-B532-032C03771A54}" srcOrd="0" destOrd="0" presId="urn:microsoft.com/office/officeart/2009/3/layout/HorizontalOrganizationChart"/>
    <dgm:cxn modelId="{1242E39F-8A8D-4F5C-8D5D-6BBAEE665488}" srcId="{027A0889-2A51-445D-9060-692C3480A2C1}" destId="{BD4F73CB-41B1-4C94-9817-26DE103CCC9F}" srcOrd="1" destOrd="0" parTransId="{46D0AB3A-FE18-434D-AF16-93B6F9495E82}" sibTransId="{B3E9A023-E03C-4DF9-8ACF-F8A9D69D43C3}"/>
    <dgm:cxn modelId="{86D161B3-8439-4A95-ADB6-36AC8F1051A5}" type="presOf" srcId="{0C20F833-1FEE-4F80-9A76-256E162549A5}" destId="{1B4069FC-746D-44A2-88B1-82D78ED692BA}" srcOrd="0" destOrd="0" presId="urn:microsoft.com/office/officeart/2009/3/layout/HorizontalOrganizationChart"/>
    <dgm:cxn modelId="{671FF4BE-B7E9-4FFC-BE96-D8F54D082458}" srcId="{027A0889-2A51-445D-9060-692C3480A2C1}" destId="{EE8B6039-CCB0-4FE6-8C4F-18F10F255809}" srcOrd="2" destOrd="0" parTransId="{0C20F833-1FEE-4F80-9A76-256E162549A5}" sibTransId="{19D68BAA-048D-40C6-A643-CEE92094934E}"/>
    <dgm:cxn modelId="{30B983BF-19C8-4F50-A79D-B702FD50DC0C}" type="presOf" srcId="{027A0889-2A51-445D-9060-692C3480A2C1}" destId="{A3A9D6BF-D827-4C98-9FC6-C16257B9C53A}" srcOrd="0" destOrd="0" presId="urn:microsoft.com/office/officeart/2009/3/layout/HorizontalOrganizationChart"/>
    <dgm:cxn modelId="{8A2989C6-BCDB-4539-AF86-5BD01B6DC727}" type="presOf" srcId="{3396ECE1-2842-40DC-80E2-3A5447FC5174}" destId="{79850B59-DA7C-4DAE-B7B4-5495D1013A22}" srcOrd="1" destOrd="0" presId="urn:microsoft.com/office/officeart/2009/3/layout/HorizontalOrganizationChart"/>
    <dgm:cxn modelId="{E61841CB-A9E9-4172-81D3-EE0DA3621824}" type="presOf" srcId="{BD4F73CB-41B1-4C94-9817-26DE103CCC9F}" destId="{EA8AB086-8661-46E3-A6AD-01CFC7BD8414}" srcOrd="1" destOrd="0" presId="urn:microsoft.com/office/officeart/2009/3/layout/HorizontalOrganizationChart"/>
    <dgm:cxn modelId="{03D15FD2-49CB-41E9-A25B-9B34E6FC667C}" type="presOf" srcId="{EE8B6039-CCB0-4FE6-8C4F-18F10F255809}" destId="{42A8AADD-B97C-47A4-A968-B4781E1CC784}" srcOrd="0" destOrd="0" presId="urn:microsoft.com/office/officeart/2009/3/layout/HorizontalOrganizationChart"/>
    <dgm:cxn modelId="{8F6BD7D4-EC1F-4D7F-BBE4-4DF340D5C863}" type="presOf" srcId="{BD4F73CB-41B1-4C94-9817-26DE103CCC9F}" destId="{D1E69256-9D97-4A9A-B81D-0813E9B90A87}" srcOrd="0" destOrd="0" presId="urn:microsoft.com/office/officeart/2009/3/layout/HorizontalOrganizationChart"/>
    <dgm:cxn modelId="{E549A9A6-F86A-4AA9-8E49-6CB31A2724AC}" type="presParOf" srcId="{BB2282D7-8733-41BE-992A-F763326AE935}" destId="{57749FB9-7ADB-4AF1-B3D0-5DCB7F144D20}" srcOrd="0" destOrd="0" presId="urn:microsoft.com/office/officeart/2009/3/layout/HorizontalOrganizationChart"/>
    <dgm:cxn modelId="{DDECB3B0-EBC4-49BF-9E8C-F2EA49E90872}" type="presParOf" srcId="{57749FB9-7ADB-4AF1-B3D0-5DCB7F144D20}" destId="{B83BE783-2EEF-4153-913B-50805770ED2E}" srcOrd="0" destOrd="0" presId="urn:microsoft.com/office/officeart/2009/3/layout/HorizontalOrganizationChart"/>
    <dgm:cxn modelId="{4B7387CC-064F-4961-957C-2B56A436DF8A}" type="presParOf" srcId="{B83BE783-2EEF-4153-913B-50805770ED2E}" destId="{A3A9D6BF-D827-4C98-9FC6-C16257B9C53A}" srcOrd="0" destOrd="0" presId="urn:microsoft.com/office/officeart/2009/3/layout/HorizontalOrganizationChart"/>
    <dgm:cxn modelId="{D82E99EE-B999-4FB1-B8A8-6C2D225E620D}" type="presParOf" srcId="{B83BE783-2EEF-4153-913B-50805770ED2E}" destId="{DAB71390-B9FC-4DA9-A88A-66A10BCF50B2}" srcOrd="1" destOrd="0" presId="urn:microsoft.com/office/officeart/2009/3/layout/HorizontalOrganizationChart"/>
    <dgm:cxn modelId="{B7B61DDF-20F2-4E3F-A705-7C6280AD24C5}" type="presParOf" srcId="{57749FB9-7ADB-4AF1-B3D0-5DCB7F144D20}" destId="{7E7582FB-774B-42D4-9B16-54D6A08533F3}" srcOrd="1" destOrd="0" presId="urn:microsoft.com/office/officeart/2009/3/layout/HorizontalOrganizationChart"/>
    <dgm:cxn modelId="{0B2FB638-77A7-41A9-8C9B-177922719E6E}" type="presParOf" srcId="{7E7582FB-774B-42D4-9B16-54D6A08533F3}" destId="{2A70C29A-7B6C-4539-B818-1304E47808AD}" srcOrd="0" destOrd="0" presId="urn:microsoft.com/office/officeart/2009/3/layout/HorizontalOrganizationChart"/>
    <dgm:cxn modelId="{93782DF1-3D80-47B8-8087-9572616016A7}" type="presParOf" srcId="{7E7582FB-774B-42D4-9B16-54D6A08533F3}" destId="{9F65C26A-1D84-4385-85F3-0D5878771C9D}" srcOrd="1" destOrd="0" presId="urn:microsoft.com/office/officeart/2009/3/layout/HorizontalOrganizationChart"/>
    <dgm:cxn modelId="{C4A75201-7290-4F11-8F15-33EDEDD10CA2}" type="presParOf" srcId="{9F65C26A-1D84-4385-85F3-0D5878771C9D}" destId="{6D484C30-2FA3-4589-997C-C6AE43AB6D9C}" srcOrd="0" destOrd="0" presId="urn:microsoft.com/office/officeart/2009/3/layout/HorizontalOrganizationChart"/>
    <dgm:cxn modelId="{F1CEFE0A-D4C6-4938-8FB5-B88E23EA8031}" type="presParOf" srcId="{6D484C30-2FA3-4589-997C-C6AE43AB6D9C}" destId="{D1E69256-9D97-4A9A-B81D-0813E9B90A87}" srcOrd="0" destOrd="0" presId="urn:microsoft.com/office/officeart/2009/3/layout/HorizontalOrganizationChart"/>
    <dgm:cxn modelId="{4477CB28-956C-44DE-8FE4-466A168481C0}" type="presParOf" srcId="{6D484C30-2FA3-4589-997C-C6AE43AB6D9C}" destId="{EA8AB086-8661-46E3-A6AD-01CFC7BD8414}" srcOrd="1" destOrd="0" presId="urn:microsoft.com/office/officeart/2009/3/layout/HorizontalOrganizationChart"/>
    <dgm:cxn modelId="{40D20035-5940-4E3B-BFC5-CF80301568CF}" type="presParOf" srcId="{9F65C26A-1D84-4385-85F3-0D5878771C9D}" destId="{34E578FC-1B73-4694-A766-5E2903795824}" srcOrd="1" destOrd="0" presId="urn:microsoft.com/office/officeart/2009/3/layout/HorizontalOrganizationChart"/>
    <dgm:cxn modelId="{6B258521-5142-4365-9055-43208DED8504}" type="presParOf" srcId="{9F65C26A-1D84-4385-85F3-0D5878771C9D}" destId="{629BB4BC-A049-4C79-A592-0E9A4B6390B0}" srcOrd="2" destOrd="0" presId="urn:microsoft.com/office/officeart/2009/3/layout/HorizontalOrganizationChart"/>
    <dgm:cxn modelId="{4B082C0E-F9EF-4A4A-9839-7559260D72F5}" type="presParOf" srcId="{7E7582FB-774B-42D4-9B16-54D6A08533F3}" destId="{1B4069FC-746D-44A2-88B1-82D78ED692BA}" srcOrd="2" destOrd="0" presId="urn:microsoft.com/office/officeart/2009/3/layout/HorizontalOrganizationChart"/>
    <dgm:cxn modelId="{E9C4EE3B-07B3-4901-916C-26C77E0F0B47}" type="presParOf" srcId="{7E7582FB-774B-42D4-9B16-54D6A08533F3}" destId="{4DB41176-FEF2-433A-9E53-7D7C0DD926C6}" srcOrd="3" destOrd="0" presId="urn:microsoft.com/office/officeart/2009/3/layout/HorizontalOrganizationChart"/>
    <dgm:cxn modelId="{FF17B79A-8A64-4C1B-BEA4-3D09D0006A3A}" type="presParOf" srcId="{4DB41176-FEF2-433A-9E53-7D7C0DD926C6}" destId="{2EC23BF9-AB4D-4683-8F32-989616AA3BD9}" srcOrd="0" destOrd="0" presId="urn:microsoft.com/office/officeart/2009/3/layout/HorizontalOrganizationChart"/>
    <dgm:cxn modelId="{D88133EC-8E4C-4877-891E-B63AD9E8454F}" type="presParOf" srcId="{2EC23BF9-AB4D-4683-8F32-989616AA3BD9}" destId="{42A8AADD-B97C-47A4-A968-B4781E1CC784}" srcOrd="0" destOrd="0" presId="urn:microsoft.com/office/officeart/2009/3/layout/HorizontalOrganizationChart"/>
    <dgm:cxn modelId="{FB338662-E453-4737-BB85-09A4FDFD892F}" type="presParOf" srcId="{2EC23BF9-AB4D-4683-8F32-989616AA3BD9}" destId="{43943713-764E-4D0A-A5AF-59411E1C5F07}" srcOrd="1" destOrd="0" presId="urn:microsoft.com/office/officeart/2009/3/layout/HorizontalOrganizationChart"/>
    <dgm:cxn modelId="{CC7D2E0F-A0B0-4C36-B393-C703BBD3A39C}" type="presParOf" srcId="{4DB41176-FEF2-433A-9E53-7D7C0DD926C6}" destId="{CC5B9F82-4741-4452-8F2B-D226790BD0D9}" srcOrd="1" destOrd="0" presId="urn:microsoft.com/office/officeart/2009/3/layout/HorizontalOrganizationChart"/>
    <dgm:cxn modelId="{14DA1019-8D68-4AA4-BF13-5693DF54CFEE}" type="presParOf" srcId="{4DB41176-FEF2-433A-9E53-7D7C0DD926C6}" destId="{7D40CFA6-34FC-4632-BE9B-765258C190BF}" srcOrd="2" destOrd="0" presId="urn:microsoft.com/office/officeart/2009/3/layout/HorizontalOrganizationChart"/>
    <dgm:cxn modelId="{3613CDAC-7662-4C7D-89C7-6E4A9E214D69}" type="presParOf" srcId="{57749FB9-7ADB-4AF1-B3D0-5DCB7F144D20}" destId="{D3A7A9DF-20BB-4ED1-8EEA-72A39BD6BE05}" srcOrd="2" destOrd="0" presId="urn:microsoft.com/office/officeart/2009/3/layout/HorizontalOrganizationChart"/>
    <dgm:cxn modelId="{F54E27AF-7785-4A48-9912-6FA08ED8FB5A}" type="presParOf" srcId="{D3A7A9DF-20BB-4ED1-8EEA-72A39BD6BE05}" destId="{40F99C64-697C-46C1-836C-BEEA7B5F6E84}" srcOrd="0" destOrd="0" presId="urn:microsoft.com/office/officeart/2009/3/layout/HorizontalOrganizationChart"/>
    <dgm:cxn modelId="{65AD65BE-EF0A-4C84-84B3-48886DABBDEA}" type="presParOf" srcId="{D3A7A9DF-20BB-4ED1-8EEA-72A39BD6BE05}" destId="{81F3BBAB-DAFD-4F7E-A153-B0B888DD630C}" srcOrd="1" destOrd="0" presId="urn:microsoft.com/office/officeart/2009/3/layout/HorizontalOrganizationChart"/>
    <dgm:cxn modelId="{3810A265-9076-483D-90B1-B299A8173C67}" type="presParOf" srcId="{81F3BBAB-DAFD-4F7E-A153-B0B888DD630C}" destId="{A7001E9D-5E3E-4831-838C-2057EEF5A096}" srcOrd="0" destOrd="0" presId="urn:microsoft.com/office/officeart/2009/3/layout/HorizontalOrganizationChart"/>
    <dgm:cxn modelId="{FA205FA2-3545-4E39-BEE4-213C053897F6}" type="presParOf" srcId="{A7001E9D-5E3E-4831-838C-2057EEF5A096}" destId="{D0642C36-14C2-4D5B-B532-032C03771A54}" srcOrd="0" destOrd="0" presId="urn:microsoft.com/office/officeart/2009/3/layout/HorizontalOrganizationChart"/>
    <dgm:cxn modelId="{C58D7A03-5152-4510-8ED0-E4AC5DFCBDC0}" type="presParOf" srcId="{A7001E9D-5E3E-4831-838C-2057EEF5A096}" destId="{79850B59-DA7C-4DAE-B7B4-5495D1013A22}" srcOrd="1" destOrd="0" presId="urn:microsoft.com/office/officeart/2009/3/layout/HorizontalOrganizationChart"/>
    <dgm:cxn modelId="{49E0C896-8373-4C7E-8946-7DA95EA0770F}" type="presParOf" srcId="{81F3BBAB-DAFD-4F7E-A153-B0B888DD630C}" destId="{F8B9B03C-6F2F-4BDA-BA32-D2D8772C4ED9}" srcOrd="1" destOrd="0" presId="urn:microsoft.com/office/officeart/2009/3/layout/HorizontalOrganizationChart"/>
    <dgm:cxn modelId="{E64C3809-2666-4426-A8F5-9EE03D89ECE7}" type="presParOf" srcId="{81F3BBAB-DAFD-4F7E-A153-B0B888DD630C}" destId="{9527E00F-C2FD-46FD-A66E-0D7BD988DDCD}" srcOrd="2" destOrd="0" presId="urn:microsoft.com/office/officeart/2009/3/layout/Horizontal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BE08F13-7F37-4A6A-8AEE-728066312F85}" type="doc">
      <dgm:prSet loTypeId="urn:microsoft.com/office/officeart/2005/8/layout/hProcess9" loCatId="process" qsTypeId="urn:microsoft.com/office/officeart/2005/8/quickstyle/simple1" qsCatId="simple" csTypeId="urn:microsoft.com/office/officeart/2005/8/colors/accent2_2" csCatId="accent2" phldr="1"/>
      <dgm:spPr/>
    </dgm:pt>
    <dgm:pt modelId="{3E366078-414B-4E5F-A92E-A3EC45471650}">
      <dgm:prSet phldrT="[Texto]" custT="1"/>
      <dgm:spPr/>
      <dgm:t>
        <a:bodyPr/>
        <a:lstStyle/>
        <a:p>
          <a:r>
            <a:rPr lang="es-PE" sz="2000" dirty="0"/>
            <a:t>Casación Nro. 546-2015-Arequipa de fecha 10 de mayo del 2017, Sala Penal Permanente, Ponente </a:t>
          </a:r>
          <a:r>
            <a:rPr lang="es-PE" sz="2000" dirty="0" err="1"/>
            <a:t>Neyra</a:t>
          </a:r>
          <a:r>
            <a:rPr lang="es-PE" sz="2000" dirty="0"/>
            <a:t> Flores</a:t>
          </a:r>
          <a:endParaRPr lang="es-ES" sz="2000" dirty="0"/>
        </a:p>
      </dgm:t>
    </dgm:pt>
    <dgm:pt modelId="{50CA68BE-1DB3-4CD9-9C75-2F81C63E4922}" type="parTrans" cxnId="{A0229A58-33ED-47F6-82F6-508BB4BF302C}">
      <dgm:prSet/>
      <dgm:spPr/>
      <dgm:t>
        <a:bodyPr/>
        <a:lstStyle/>
        <a:p>
          <a:endParaRPr lang="es-ES"/>
        </a:p>
      </dgm:t>
    </dgm:pt>
    <dgm:pt modelId="{9908966A-6CF2-47E9-9A7C-D48430022D0C}" type="sibTrans" cxnId="{A0229A58-33ED-47F6-82F6-508BB4BF302C}">
      <dgm:prSet/>
      <dgm:spPr/>
      <dgm:t>
        <a:bodyPr/>
        <a:lstStyle/>
        <a:p>
          <a:endParaRPr lang="es-ES"/>
        </a:p>
      </dgm:t>
    </dgm:pt>
    <dgm:pt modelId="{68E7E867-761B-48FD-B43C-2D0B9BD99871}">
      <dgm:prSet phldrT="[Texto]" custT="1"/>
      <dgm:spPr/>
      <dgm:t>
        <a:bodyPr/>
        <a:lstStyle/>
        <a:p>
          <a:r>
            <a:rPr lang="es-PE" sz="1600" dirty="0"/>
            <a:t>“</a:t>
          </a:r>
          <a:r>
            <a:rPr lang="es-PE" sz="1600" i="1" dirty="0"/>
            <a:t>Existiendo un doble control de admisibilidad puesto que lo que se quiere es depurar las cosas que no corresponda su conocimiento por falta de requisitos formales de medio impugnatorio interpuesto. Inicialmente y en forma general antes del señalamiento de día y hora de la audiencia de apelación también debe declararse la </a:t>
          </a:r>
          <a:r>
            <a:rPr lang="es-PE" sz="1800" i="1" dirty="0"/>
            <a:t>inadmisibilidad:</a:t>
          </a:r>
          <a:endParaRPr lang="es-ES" sz="1800" dirty="0"/>
        </a:p>
      </dgm:t>
    </dgm:pt>
    <dgm:pt modelId="{B2DDB622-A5C5-4256-9D22-2E751297CD63}" type="parTrans" cxnId="{5C1561B7-77F6-4B8D-BC2A-F718202702E9}">
      <dgm:prSet/>
      <dgm:spPr/>
      <dgm:t>
        <a:bodyPr/>
        <a:lstStyle/>
        <a:p>
          <a:endParaRPr lang="es-ES"/>
        </a:p>
      </dgm:t>
    </dgm:pt>
    <dgm:pt modelId="{22C043CB-3EE3-475E-A63C-C5C149780EEC}" type="sibTrans" cxnId="{5C1561B7-77F6-4B8D-BC2A-F718202702E9}">
      <dgm:prSet/>
      <dgm:spPr/>
      <dgm:t>
        <a:bodyPr/>
        <a:lstStyle/>
        <a:p>
          <a:endParaRPr lang="es-ES"/>
        </a:p>
      </dgm:t>
    </dgm:pt>
    <dgm:pt modelId="{42255DFC-A924-4EFE-A82C-1008007F4590}">
      <dgm:prSet phldrT="[Texto]" custT="1"/>
      <dgm:spPr/>
      <dgm:t>
        <a:bodyPr/>
        <a:lstStyle/>
        <a:p>
          <a:r>
            <a:rPr lang="es-PE" sz="1600" i="1" dirty="0"/>
            <a:t>a) Porque </a:t>
          </a:r>
          <a:r>
            <a:rPr lang="es-PE" sz="1600" b="1" i="1" dirty="0"/>
            <a:t>“los requisitos de admisibilidad de un acto procesal están dadas por los elementos que determinan la aptitud de este para producir efectos al anterior del proceso</a:t>
          </a:r>
          <a:r>
            <a:rPr lang="es-PE" sz="1600" i="1" dirty="0"/>
            <a:t>” </a:t>
          </a:r>
          <a:r>
            <a:rPr lang="es-PE" sz="1600" dirty="0"/>
            <a:t>[…]</a:t>
          </a:r>
          <a:r>
            <a:rPr lang="es-PE" sz="1600" i="1" dirty="0"/>
            <a:t> </a:t>
          </a:r>
          <a:r>
            <a:rPr lang="es-PE" sz="1600" b="1" i="1" dirty="0"/>
            <a:t>Por lo que es posible declarar la inadmisibilidad del recurso también excepcionalmente dentro de la audiencia”.</a:t>
          </a:r>
          <a:endParaRPr lang="es-ES" sz="1600" dirty="0"/>
        </a:p>
      </dgm:t>
    </dgm:pt>
    <dgm:pt modelId="{0E6076E2-44F6-45EA-AF69-7D3A8FDF3FC2}" type="parTrans" cxnId="{358DB42A-B590-43EF-AD0B-05B8BAA4E268}">
      <dgm:prSet/>
      <dgm:spPr/>
      <dgm:t>
        <a:bodyPr/>
        <a:lstStyle/>
        <a:p>
          <a:endParaRPr lang="es-ES"/>
        </a:p>
      </dgm:t>
    </dgm:pt>
    <dgm:pt modelId="{267021C6-2405-4DDB-A8A4-BD31F243F401}" type="sibTrans" cxnId="{358DB42A-B590-43EF-AD0B-05B8BAA4E268}">
      <dgm:prSet/>
      <dgm:spPr/>
      <dgm:t>
        <a:bodyPr/>
        <a:lstStyle/>
        <a:p>
          <a:endParaRPr lang="es-ES"/>
        </a:p>
      </dgm:t>
    </dgm:pt>
    <dgm:pt modelId="{D12E376E-0482-4DBF-BF09-2234DC367DE1}" type="pres">
      <dgm:prSet presAssocID="{0BE08F13-7F37-4A6A-8AEE-728066312F85}" presName="CompostProcess" presStyleCnt="0">
        <dgm:presLayoutVars>
          <dgm:dir/>
          <dgm:resizeHandles val="exact"/>
        </dgm:presLayoutVars>
      </dgm:prSet>
      <dgm:spPr/>
    </dgm:pt>
    <dgm:pt modelId="{5EB42C4F-D29E-49A4-AC7B-05F9DCC5661C}" type="pres">
      <dgm:prSet presAssocID="{0BE08F13-7F37-4A6A-8AEE-728066312F85}" presName="arrow" presStyleLbl="bgShp" presStyleIdx="0" presStyleCnt="1"/>
      <dgm:spPr/>
    </dgm:pt>
    <dgm:pt modelId="{0846EEB1-BC0D-4AE8-81EE-A4A1C670842C}" type="pres">
      <dgm:prSet presAssocID="{0BE08F13-7F37-4A6A-8AEE-728066312F85}" presName="linearProcess" presStyleCnt="0"/>
      <dgm:spPr/>
    </dgm:pt>
    <dgm:pt modelId="{BE84DE86-FD92-4731-873B-E26D95483F0D}" type="pres">
      <dgm:prSet presAssocID="{3E366078-414B-4E5F-A92E-A3EC45471650}" presName="textNode" presStyleLbl="node1" presStyleIdx="0" presStyleCnt="3" custScaleY="125000">
        <dgm:presLayoutVars>
          <dgm:bulletEnabled val="1"/>
        </dgm:presLayoutVars>
      </dgm:prSet>
      <dgm:spPr/>
    </dgm:pt>
    <dgm:pt modelId="{C18001B8-4026-4F40-A8D6-B8DCEAE43872}" type="pres">
      <dgm:prSet presAssocID="{9908966A-6CF2-47E9-9A7C-D48430022D0C}" presName="sibTrans" presStyleCnt="0"/>
      <dgm:spPr/>
    </dgm:pt>
    <dgm:pt modelId="{5A989B56-73F0-414F-9168-A2D63D4AC30A}" type="pres">
      <dgm:prSet presAssocID="{68E7E867-761B-48FD-B43C-2D0B9BD99871}" presName="textNode" presStyleLbl="node1" presStyleIdx="1" presStyleCnt="3" custScaleY="168750">
        <dgm:presLayoutVars>
          <dgm:bulletEnabled val="1"/>
        </dgm:presLayoutVars>
      </dgm:prSet>
      <dgm:spPr/>
    </dgm:pt>
    <dgm:pt modelId="{82D3DD81-78E1-4284-9D1C-B291B9DCA99E}" type="pres">
      <dgm:prSet presAssocID="{22C043CB-3EE3-475E-A63C-C5C149780EEC}" presName="sibTrans" presStyleCnt="0"/>
      <dgm:spPr/>
    </dgm:pt>
    <dgm:pt modelId="{40BD8217-6E30-4653-B8DB-A39791E89B32}" type="pres">
      <dgm:prSet presAssocID="{42255DFC-A924-4EFE-A82C-1008007F4590}" presName="textNode" presStyleLbl="node1" presStyleIdx="2" presStyleCnt="3" custScaleY="131250">
        <dgm:presLayoutVars>
          <dgm:bulletEnabled val="1"/>
        </dgm:presLayoutVars>
      </dgm:prSet>
      <dgm:spPr/>
    </dgm:pt>
  </dgm:ptLst>
  <dgm:cxnLst>
    <dgm:cxn modelId="{358DB42A-B590-43EF-AD0B-05B8BAA4E268}" srcId="{0BE08F13-7F37-4A6A-8AEE-728066312F85}" destId="{42255DFC-A924-4EFE-A82C-1008007F4590}" srcOrd="2" destOrd="0" parTransId="{0E6076E2-44F6-45EA-AF69-7D3A8FDF3FC2}" sibTransId="{267021C6-2405-4DDB-A8A4-BD31F243F401}"/>
    <dgm:cxn modelId="{75641830-1DF3-42F0-BB33-C5C48E8CB7CC}" type="presOf" srcId="{68E7E867-761B-48FD-B43C-2D0B9BD99871}" destId="{5A989B56-73F0-414F-9168-A2D63D4AC30A}" srcOrd="0" destOrd="0" presId="urn:microsoft.com/office/officeart/2005/8/layout/hProcess9"/>
    <dgm:cxn modelId="{90639A30-6900-4240-9E9E-51F5A93AD799}" type="presOf" srcId="{0BE08F13-7F37-4A6A-8AEE-728066312F85}" destId="{D12E376E-0482-4DBF-BF09-2234DC367DE1}" srcOrd="0" destOrd="0" presId="urn:microsoft.com/office/officeart/2005/8/layout/hProcess9"/>
    <dgm:cxn modelId="{A0229A58-33ED-47F6-82F6-508BB4BF302C}" srcId="{0BE08F13-7F37-4A6A-8AEE-728066312F85}" destId="{3E366078-414B-4E5F-A92E-A3EC45471650}" srcOrd="0" destOrd="0" parTransId="{50CA68BE-1DB3-4CD9-9C75-2F81C63E4922}" sibTransId="{9908966A-6CF2-47E9-9A7C-D48430022D0C}"/>
    <dgm:cxn modelId="{1664EBAE-9517-4CB0-95D9-FCBF3B80DD89}" type="presOf" srcId="{42255DFC-A924-4EFE-A82C-1008007F4590}" destId="{40BD8217-6E30-4653-B8DB-A39791E89B32}" srcOrd="0" destOrd="0" presId="urn:microsoft.com/office/officeart/2005/8/layout/hProcess9"/>
    <dgm:cxn modelId="{C46500B1-F1BD-4BD8-983B-C307B0DD6032}" type="presOf" srcId="{3E366078-414B-4E5F-A92E-A3EC45471650}" destId="{BE84DE86-FD92-4731-873B-E26D95483F0D}" srcOrd="0" destOrd="0" presId="urn:microsoft.com/office/officeart/2005/8/layout/hProcess9"/>
    <dgm:cxn modelId="{5C1561B7-77F6-4B8D-BC2A-F718202702E9}" srcId="{0BE08F13-7F37-4A6A-8AEE-728066312F85}" destId="{68E7E867-761B-48FD-B43C-2D0B9BD99871}" srcOrd="1" destOrd="0" parTransId="{B2DDB622-A5C5-4256-9D22-2E751297CD63}" sibTransId="{22C043CB-3EE3-475E-A63C-C5C149780EEC}"/>
    <dgm:cxn modelId="{137715A9-EAC0-487D-AB1B-95BED76AA947}" type="presParOf" srcId="{D12E376E-0482-4DBF-BF09-2234DC367DE1}" destId="{5EB42C4F-D29E-49A4-AC7B-05F9DCC5661C}" srcOrd="0" destOrd="0" presId="urn:microsoft.com/office/officeart/2005/8/layout/hProcess9"/>
    <dgm:cxn modelId="{49ABAD7A-ED42-4BEF-8EB2-4CDF691007BE}" type="presParOf" srcId="{D12E376E-0482-4DBF-BF09-2234DC367DE1}" destId="{0846EEB1-BC0D-4AE8-81EE-A4A1C670842C}" srcOrd="1" destOrd="0" presId="urn:microsoft.com/office/officeart/2005/8/layout/hProcess9"/>
    <dgm:cxn modelId="{F1422901-739D-4814-8522-A1656BFA3787}" type="presParOf" srcId="{0846EEB1-BC0D-4AE8-81EE-A4A1C670842C}" destId="{BE84DE86-FD92-4731-873B-E26D95483F0D}" srcOrd="0" destOrd="0" presId="urn:microsoft.com/office/officeart/2005/8/layout/hProcess9"/>
    <dgm:cxn modelId="{F1620711-51E4-4BC1-BC0A-4F02B0D56B01}" type="presParOf" srcId="{0846EEB1-BC0D-4AE8-81EE-A4A1C670842C}" destId="{C18001B8-4026-4F40-A8D6-B8DCEAE43872}" srcOrd="1" destOrd="0" presId="urn:microsoft.com/office/officeart/2005/8/layout/hProcess9"/>
    <dgm:cxn modelId="{C6FE3565-4C13-42E8-B541-43BB337FD0FE}" type="presParOf" srcId="{0846EEB1-BC0D-4AE8-81EE-A4A1C670842C}" destId="{5A989B56-73F0-414F-9168-A2D63D4AC30A}" srcOrd="2" destOrd="0" presId="urn:microsoft.com/office/officeart/2005/8/layout/hProcess9"/>
    <dgm:cxn modelId="{039AB70D-09F9-4C38-8806-A25413490331}" type="presParOf" srcId="{0846EEB1-BC0D-4AE8-81EE-A4A1C670842C}" destId="{82D3DD81-78E1-4284-9D1C-B291B9DCA99E}" srcOrd="3" destOrd="0" presId="urn:microsoft.com/office/officeart/2005/8/layout/hProcess9"/>
    <dgm:cxn modelId="{F4A525B8-C67A-4B68-99CF-A977C1D4991F}" type="presParOf" srcId="{0846EEB1-BC0D-4AE8-81EE-A4A1C670842C}" destId="{40BD8217-6E30-4653-B8DB-A39791E89B32}"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DF103FB-8182-47CD-8B4B-E9C3445A2E6A}"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s-ES"/>
        </a:p>
      </dgm:t>
    </dgm:pt>
    <dgm:pt modelId="{BC2378F4-5E0C-4A13-9FA9-4F06E810CEF9}">
      <dgm:prSet phldrT="[Texto]"/>
      <dgm:spPr/>
      <dgm:t>
        <a:bodyPr/>
        <a:lstStyle/>
        <a:p>
          <a:r>
            <a:rPr lang="es-PE" b="1"/>
            <a:t>1. </a:t>
          </a:r>
          <a:r>
            <a:rPr lang="es-PE" b="1" u="sng"/>
            <a:t>RAZONAMIENTO ERRADO DEL JUEZ </a:t>
          </a:r>
          <a:endParaRPr lang="es-ES" dirty="0"/>
        </a:p>
      </dgm:t>
    </dgm:pt>
    <dgm:pt modelId="{4FAECC3B-A354-467D-AE67-6C4A1C323113}" type="parTrans" cxnId="{48ED83C3-1E3C-47B5-9FB8-FEEF9E304E0E}">
      <dgm:prSet/>
      <dgm:spPr/>
      <dgm:t>
        <a:bodyPr/>
        <a:lstStyle/>
        <a:p>
          <a:endParaRPr lang="es-ES"/>
        </a:p>
      </dgm:t>
    </dgm:pt>
    <dgm:pt modelId="{DF866F3D-EC22-48C1-BAFE-17A4BDF31DA5}" type="sibTrans" cxnId="{48ED83C3-1E3C-47B5-9FB8-FEEF9E304E0E}">
      <dgm:prSet/>
      <dgm:spPr/>
      <dgm:t>
        <a:bodyPr/>
        <a:lstStyle/>
        <a:p>
          <a:endParaRPr lang="es-ES"/>
        </a:p>
      </dgm:t>
    </dgm:pt>
    <dgm:pt modelId="{E905D90A-3D3D-4B88-B67D-3E21CCCCD6D7}">
      <dgm:prSet phldrT="[Texto]"/>
      <dgm:spPr/>
      <dgm:t>
        <a:bodyPr/>
        <a:lstStyle/>
        <a:p>
          <a:pPr algn="l"/>
          <a:r>
            <a:rPr lang="es-PE" b="1" dirty="0"/>
            <a:t>1.1. Precisión sobre las “partes” o “puntos” del razonamiento equivocado del Juez.</a:t>
          </a:r>
          <a:endParaRPr lang="es-ES" dirty="0"/>
        </a:p>
      </dgm:t>
    </dgm:pt>
    <dgm:pt modelId="{2D2CEF9F-5EF9-4A43-B56B-E168EAFBB0A8}" type="parTrans" cxnId="{25646C4D-EDAD-4DFF-862C-E14838BD46B1}">
      <dgm:prSet/>
      <dgm:spPr/>
      <dgm:t>
        <a:bodyPr/>
        <a:lstStyle/>
        <a:p>
          <a:endParaRPr lang="es-ES"/>
        </a:p>
      </dgm:t>
    </dgm:pt>
    <dgm:pt modelId="{0C9B8FBF-6B17-4784-8C48-9B15A0BCF8C3}" type="sibTrans" cxnId="{25646C4D-EDAD-4DFF-862C-E14838BD46B1}">
      <dgm:prSet/>
      <dgm:spPr/>
      <dgm:t>
        <a:bodyPr/>
        <a:lstStyle/>
        <a:p>
          <a:endParaRPr lang="es-ES"/>
        </a:p>
      </dgm:t>
    </dgm:pt>
    <dgm:pt modelId="{E5A64063-CC19-4FF3-9DF7-5A3BAD2A53D8}">
      <dgm:prSet phldrT="[Texto]"/>
      <dgm:spPr/>
      <dgm:t>
        <a:bodyPr/>
        <a:lstStyle/>
        <a:p>
          <a:r>
            <a:rPr lang="es-PE" dirty="0"/>
            <a:t>Al respecto el Tribunal Constitucional ha establecido </a:t>
          </a:r>
          <a:endParaRPr lang="es-ES" dirty="0"/>
        </a:p>
      </dgm:t>
    </dgm:pt>
    <dgm:pt modelId="{CF1F205A-4D06-42BF-A30C-D8823310AF2F}" type="parTrans" cxnId="{63FB7B85-0726-4B4C-86C8-73958CC04554}">
      <dgm:prSet/>
      <dgm:spPr/>
      <dgm:t>
        <a:bodyPr/>
        <a:lstStyle/>
        <a:p>
          <a:endParaRPr lang="es-ES"/>
        </a:p>
      </dgm:t>
    </dgm:pt>
    <dgm:pt modelId="{03AE5844-BC98-4EA9-BF62-1AC1A1FEFAA3}" type="sibTrans" cxnId="{63FB7B85-0726-4B4C-86C8-73958CC04554}">
      <dgm:prSet/>
      <dgm:spPr/>
      <dgm:t>
        <a:bodyPr/>
        <a:lstStyle/>
        <a:p>
          <a:endParaRPr lang="es-ES"/>
        </a:p>
      </dgm:t>
    </dgm:pt>
    <dgm:pt modelId="{17479EEA-4A12-4A7E-B303-493D7D08A959}">
      <dgm:prSet phldrT="[Texto]"/>
      <dgm:spPr/>
      <dgm:t>
        <a:bodyPr/>
        <a:lstStyle/>
        <a:p>
          <a:r>
            <a:rPr lang="es-PE" i="1" dirty="0"/>
            <a:t>“…en el escrito que se provee </a:t>
          </a:r>
          <a:r>
            <a:rPr lang="es-PE" b="1" i="1" dirty="0"/>
            <a:t>no se precisa los puntos controvertidos, sino más se insiste en la existencia de la Libertad Anticipada, pero sin indicar porqué dice eso. </a:t>
          </a:r>
          <a:endParaRPr lang="es-ES" dirty="0"/>
        </a:p>
      </dgm:t>
    </dgm:pt>
    <dgm:pt modelId="{68EFF996-59B7-49AE-AF1C-B79A3A54B0D2}" type="parTrans" cxnId="{D7D87E89-F3AA-4525-95D3-D6019792EDFD}">
      <dgm:prSet/>
      <dgm:spPr/>
      <dgm:t>
        <a:bodyPr/>
        <a:lstStyle/>
        <a:p>
          <a:endParaRPr lang="es-ES"/>
        </a:p>
      </dgm:t>
    </dgm:pt>
    <dgm:pt modelId="{498BA021-2A0F-4511-B4D6-71A3A21F65AA}" type="sibTrans" cxnId="{D7D87E89-F3AA-4525-95D3-D6019792EDFD}">
      <dgm:prSet/>
      <dgm:spPr/>
      <dgm:t>
        <a:bodyPr/>
        <a:lstStyle/>
        <a:p>
          <a:endParaRPr lang="es-ES"/>
        </a:p>
      </dgm:t>
    </dgm:pt>
    <dgm:pt modelId="{4448E2B8-5282-4CDF-A5FF-A7ABE244C305}">
      <dgm:prSet phldrT="[Texto]"/>
      <dgm:spPr/>
      <dgm:t>
        <a:bodyPr/>
        <a:lstStyle/>
        <a:p>
          <a:r>
            <a:rPr lang="es-PE" dirty="0"/>
            <a:t>1.2. </a:t>
          </a:r>
          <a:r>
            <a:rPr lang="es-PE" b="1" dirty="0"/>
            <a:t>Delimitación de la competencia del Órgano revisor en función a las “partes” o “puntos” del razonamiento errado del Juez. </a:t>
          </a:r>
          <a:endParaRPr lang="es-ES" dirty="0"/>
        </a:p>
      </dgm:t>
    </dgm:pt>
    <dgm:pt modelId="{F804772C-E9C8-4C1D-936B-08E171E403DD}" type="parTrans" cxnId="{464C06D9-9D1C-46AB-9D01-DD61D77A1700}">
      <dgm:prSet/>
      <dgm:spPr/>
      <dgm:t>
        <a:bodyPr/>
        <a:lstStyle/>
        <a:p>
          <a:endParaRPr lang="es-ES"/>
        </a:p>
      </dgm:t>
    </dgm:pt>
    <dgm:pt modelId="{98B0CBD7-2E84-449F-A258-F088826149EE}" type="sibTrans" cxnId="{464C06D9-9D1C-46AB-9D01-DD61D77A1700}">
      <dgm:prSet/>
      <dgm:spPr/>
      <dgm:t>
        <a:bodyPr/>
        <a:lstStyle/>
        <a:p>
          <a:endParaRPr lang="es-ES"/>
        </a:p>
      </dgm:t>
    </dgm:pt>
    <dgm:pt modelId="{36E5EB0C-F513-4256-93CC-DCEC6153533B}" type="pres">
      <dgm:prSet presAssocID="{BDF103FB-8182-47CD-8B4B-E9C3445A2E6A}" presName="diagram" presStyleCnt="0">
        <dgm:presLayoutVars>
          <dgm:chPref val="1"/>
          <dgm:dir/>
          <dgm:animOne val="branch"/>
          <dgm:animLvl val="lvl"/>
          <dgm:resizeHandles val="exact"/>
        </dgm:presLayoutVars>
      </dgm:prSet>
      <dgm:spPr/>
    </dgm:pt>
    <dgm:pt modelId="{6F6F40DC-05F2-40D4-B591-3DC7A146683C}" type="pres">
      <dgm:prSet presAssocID="{BC2378F4-5E0C-4A13-9FA9-4F06E810CEF9}" presName="root1" presStyleCnt="0"/>
      <dgm:spPr/>
    </dgm:pt>
    <dgm:pt modelId="{72AC55D4-F0A7-47F6-B5AD-BDE545DA19E7}" type="pres">
      <dgm:prSet presAssocID="{BC2378F4-5E0C-4A13-9FA9-4F06E810CEF9}" presName="LevelOneTextNode" presStyleLbl="node0" presStyleIdx="0" presStyleCnt="1">
        <dgm:presLayoutVars>
          <dgm:chPref val="3"/>
        </dgm:presLayoutVars>
      </dgm:prSet>
      <dgm:spPr/>
    </dgm:pt>
    <dgm:pt modelId="{ADBF0D6E-DF04-4785-A745-F2685F6498E3}" type="pres">
      <dgm:prSet presAssocID="{BC2378F4-5E0C-4A13-9FA9-4F06E810CEF9}" presName="level2hierChild" presStyleCnt="0"/>
      <dgm:spPr/>
    </dgm:pt>
    <dgm:pt modelId="{DB780DCA-3CB8-4CF6-BF2A-01B9FF1B9F34}" type="pres">
      <dgm:prSet presAssocID="{2D2CEF9F-5EF9-4A43-B56B-E168EAFBB0A8}" presName="conn2-1" presStyleLbl="parChTrans1D2" presStyleIdx="0" presStyleCnt="2"/>
      <dgm:spPr/>
    </dgm:pt>
    <dgm:pt modelId="{4DA66F5B-C0FA-4063-81EE-0DE9F75FCEF9}" type="pres">
      <dgm:prSet presAssocID="{2D2CEF9F-5EF9-4A43-B56B-E168EAFBB0A8}" presName="connTx" presStyleLbl="parChTrans1D2" presStyleIdx="0" presStyleCnt="2"/>
      <dgm:spPr/>
    </dgm:pt>
    <dgm:pt modelId="{7ECEF00F-5BF6-4570-BB16-EFC1B34407E4}" type="pres">
      <dgm:prSet presAssocID="{E905D90A-3D3D-4B88-B67D-3E21CCCCD6D7}" presName="root2" presStyleCnt="0"/>
      <dgm:spPr/>
    </dgm:pt>
    <dgm:pt modelId="{3D3A01D1-ABD1-42B7-B559-899B43B83F6F}" type="pres">
      <dgm:prSet presAssocID="{E905D90A-3D3D-4B88-B67D-3E21CCCCD6D7}" presName="LevelTwoTextNode" presStyleLbl="node2" presStyleIdx="0" presStyleCnt="2" custScaleX="88676" custScaleY="155974" custLinFactNeighborX="-1795" custLinFactNeighborY="-48668">
        <dgm:presLayoutVars>
          <dgm:chPref val="3"/>
        </dgm:presLayoutVars>
      </dgm:prSet>
      <dgm:spPr/>
    </dgm:pt>
    <dgm:pt modelId="{0F104E66-E92B-49CF-8903-08AD2A629472}" type="pres">
      <dgm:prSet presAssocID="{E905D90A-3D3D-4B88-B67D-3E21CCCCD6D7}" presName="level3hierChild" presStyleCnt="0"/>
      <dgm:spPr/>
    </dgm:pt>
    <dgm:pt modelId="{C30248CD-5AFD-4A8B-BAF9-5362F9204A73}" type="pres">
      <dgm:prSet presAssocID="{CF1F205A-4D06-42BF-A30C-D8823310AF2F}" presName="conn2-1" presStyleLbl="parChTrans1D3" presStyleIdx="0" presStyleCnt="2"/>
      <dgm:spPr/>
    </dgm:pt>
    <dgm:pt modelId="{E850D788-F077-415B-966D-FCC1B96A51ED}" type="pres">
      <dgm:prSet presAssocID="{CF1F205A-4D06-42BF-A30C-D8823310AF2F}" presName="connTx" presStyleLbl="parChTrans1D3" presStyleIdx="0" presStyleCnt="2"/>
      <dgm:spPr/>
    </dgm:pt>
    <dgm:pt modelId="{9381A2A0-9703-47C4-8A88-054D8370C009}" type="pres">
      <dgm:prSet presAssocID="{E5A64063-CC19-4FF3-9DF7-5A3BAD2A53D8}" presName="root2" presStyleCnt="0"/>
      <dgm:spPr/>
    </dgm:pt>
    <dgm:pt modelId="{A10DA44C-E38A-4E54-BE67-8CA8D0F13332}" type="pres">
      <dgm:prSet presAssocID="{E5A64063-CC19-4FF3-9DF7-5A3BAD2A53D8}" presName="LevelTwoTextNode" presStyleLbl="node3" presStyleIdx="0" presStyleCnt="2" custLinFactNeighborX="1777" custLinFactNeighborY="1740">
        <dgm:presLayoutVars>
          <dgm:chPref val="3"/>
        </dgm:presLayoutVars>
      </dgm:prSet>
      <dgm:spPr/>
    </dgm:pt>
    <dgm:pt modelId="{872AE1B4-B98D-4F4E-9610-84626EF31D84}" type="pres">
      <dgm:prSet presAssocID="{E5A64063-CC19-4FF3-9DF7-5A3BAD2A53D8}" presName="level3hierChild" presStyleCnt="0"/>
      <dgm:spPr/>
    </dgm:pt>
    <dgm:pt modelId="{7B2C0AA8-ECCE-46E1-8365-766CCF2A8B47}" type="pres">
      <dgm:prSet presAssocID="{68EFF996-59B7-49AE-AF1C-B79A3A54B0D2}" presName="conn2-1" presStyleLbl="parChTrans1D3" presStyleIdx="1" presStyleCnt="2"/>
      <dgm:spPr/>
    </dgm:pt>
    <dgm:pt modelId="{1F7265E6-B605-4492-8177-6176A05674CE}" type="pres">
      <dgm:prSet presAssocID="{68EFF996-59B7-49AE-AF1C-B79A3A54B0D2}" presName="connTx" presStyleLbl="parChTrans1D3" presStyleIdx="1" presStyleCnt="2"/>
      <dgm:spPr/>
    </dgm:pt>
    <dgm:pt modelId="{30B1B189-9CA8-4CC1-835A-DB7600C67780}" type="pres">
      <dgm:prSet presAssocID="{17479EEA-4A12-4A7E-B303-493D7D08A959}" presName="root2" presStyleCnt="0"/>
      <dgm:spPr/>
    </dgm:pt>
    <dgm:pt modelId="{2BCEED27-5918-487A-9F3C-111CB5AD0DC0}" type="pres">
      <dgm:prSet presAssocID="{17479EEA-4A12-4A7E-B303-493D7D08A959}" presName="LevelTwoTextNode" presStyleLbl="node3" presStyleIdx="1" presStyleCnt="2" custScaleY="178696" custLinFactNeighborX="-1298" custLinFactNeighborY="34366">
        <dgm:presLayoutVars>
          <dgm:chPref val="3"/>
        </dgm:presLayoutVars>
      </dgm:prSet>
      <dgm:spPr/>
    </dgm:pt>
    <dgm:pt modelId="{21F32B63-0DB1-4646-8DC0-3DF07E55628E}" type="pres">
      <dgm:prSet presAssocID="{17479EEA-4A12-4A7E-B303-493D7D08A959}" presName="level3hierChild" presStyleCnt="0"/>
      <dgm:spPr/>
    </dgm:pt>
    <dgm:pt modelId="{FEAF3CCE-0F3C-4868-9DE7-370DD2B77907}" type="pres">
      <dgm:prSet presAssocID="{F804772C-E9C8-4C1D-936B-08E171E403DD}" presName="conn2-1" presStyleLbl="parChTrans1D2" presStyleIdx="1" presStyleCnt="2"/>
      <dgm:spPr/>
    </dgm:pt>
    <dgm:pt modelId="{15B4433B-0ADC-4AB7-8BE6-9EED3B3E58B8}" type="pres">
      <dgm:prSet presAssocID="{F804772C-E9C8-4C1D-936B-08E171E403DD}" presName="connTx" presStyleLbl="parChTrans1D2" presStyleIdx="1" presStyleCnt="2"/>
      <dgm:spPr/>
    </dgm:pt>
    <dgm:pt modelId="{3015F515-FDF7-471C-B86C-B97F8FB36193}" type="pres">
      <dgm:prSet presAssocID="{4448E2B8-5282-4CDF-A5FF-A7ABE244C305}" presName="root2" presStyleCnt="0"/>
      <dgm:spPr/>
    </dgm:pt>
    <dgm:pt modelId="{7885590E-A417-4A52-B78E-B1DDB0145E56}" type="pres">
      <dgm:prSet presAssocID="{4448E2B8-5282-4CDF-A5FF-A7ABE244C305}" presName="LevelTwoTextNode" presStyleLbl="node2" presStyleIdx="1" presStyleCnt="2" custScaleY="149815">
        <dgm:presLayoutVars>
          <dgm:chPref val="3"/>
        </dgm:presLayoutVars>
      </dgm:prSet>
      <dgm:spPr/>
    </dgm:pt>
    <dgm:pt modelId="{DA7D93B3-1FAD-4448-8269-5686E5A9C7AF}" type="pres">
      <dgm:prSet presAssocID="{4448E2B8-5282-4CDF-A5FF-A7ABE244C305}" presName="level3hierChild" presStyleCnt="0"/>
      <dgm:spPr/>
    </dgm:pt>
  </dgm:ptLst>
  <dgm:cxnLst>
    <dgm:cxn modelId="{76ED8513-59CE-41F1-B2D6-C924D352BC15}" type="presOf" srcId="{CF1F205A-4D06-42BF-A30C-D8823310AF2F}" destId="{E850D788-F077-415B-966D-FCC1B96A51ED}" srcOrd="1" destOrd="0" presId="urn:microsoft.com/office/officeart/2005/8/layout/hierarchy2"/>
    <dgm:cxn modelId="{2CC35131-0D45-45B7-88E2-D06582954E57}" type="presOf" srcId="{2D2CEF9F-5EF9-4A43-B56B-E168EAFBB0A8}" destId="{DB780DCA-3CB8-4CF6-BF2A-01B9FF1B9F34}" srcOrd="0" destOrd="0" presId="urn:microsoft.com/office/officeart/2005/8/layout/hierarchy2"/>
    <dgm:cxn modelId="{AC5D7D5D-B123-4EB8-936E-B8F0A950CF4C}" type="presOf" srcId="{F804772C-E9C8-4C1D-936B-08E171E403DD}" destId="{15B4433B-0ADC-4AB7-8BE6-9EED3B3E58B8}" srcOrd="1" destOrd="0" presId="urn:microsoft.com/office/officeart/2005/8/layout/hierarchy2"/>
    <dgm:cxn modelId="{5C5F9E64-D800-4A63-89A4-39B59A286526}" type="presOf" srcId="{BC2378F4-5E0C-4A13-9FA9-4F06E810CEF9}" destId="{72AC55D4-F0A7-47F6-B5AD-BDE545DA19E7}" srcOrd="0" destOrd="0" presId="urn:microsoft.com/office/officeart/2005/8/layout/hierarchy2"/>
    <dgm:cxn modelId="{6276DB49-4897-43FA-A840-5F4166C5784F}" type="presOf" srcId="{BDF103FB-8182-47CD-8B4B-E9C3445A2E6A}" destId="{36E5EB0C-F513-4256-93CC-DCEC6153533B}" srcOrd="0" destOrd="0" presId="urn:microsoft.com/office/officeart/2005/8/layout/hierarchy2"/>
    <dgm:cxn modelId="{25646C4D-EDAD-4DFF-862C-E14838BD46B1}" srcId="{BC2378F4-5E0C-4A13-9FA9-4F06E810CEF9}" destId="{E905D90A-3D3D-4B88-B67D-3E21CCCCD6D7}" srcOrd="0" destOrd="0" parTransId="{2D2CEF9F-5EF9-4A43-B56B-E168EAFBB0A8}" sibTransId="{0C9B8FBF-6B17-4784-8C48-9B15A0BCF8C3}"/>
    <dgm:cxn modelId="{65CF984E-5B7B-4E83-91D2-DD2D17890645}" type="presOf" srcId="{2D2CEF9F-5EF9-4A43-B56B-E168EAFBB0A8}" destId="{4DA66F5B-C0FA-4063-81EE-0DE9F75FCEF9}" srcOrd="1" destOrd="0" presId="urn:microsoft.com/office/officeart/2005/8/layout/hierarchy2"/>
    <dgm:cxn modelId="{9977BC50-B8FB-43B9-BE36-13C33937D8B5}" type="presOf" srcId="{E5A64063-CC19-4FF3-9DF7-5A3BAD2A53D8}" destId="{A10DA44C-E38A-4E54-BE67-8CA8D0F13332}" srcOrd="0" destOrd="0" presId="urn:microsoft.com/office/officeart/2005/8/layout/hierarchy2"/>
    <dgm:cxn modelId="{AB3C3154-A41D-4B06-ABEA-623CDBE0E111}" type="presOf" srcId="{68EFF996-59B7-49AE-AF1C-B79A3A54B0D2}" destId="{7B2C0AA8-ECCE-46E1-8365-766CCF2A8B47}" srcOrd="0" destOrd="0" presId="urn:microsoft.com/office/officeart/2005/8/layout/hierarchy2"/>
    <dgm:cxn modelId="{01BD9257-E680-40CC-AC19-E4320B626869}" type="presOf" srcId="{4448E2B8-5282-4CDF-A5FF-A7ABE244C305}" destId="{7885590E-A417-4A52-B78E-B1DDB0145E56}" srcOrd="0" destOrd="0" presId="urn:microsoft.com/office/officeart/2005/8/layout/hierarchy2"/>
    <dgm:cxn modelId="{8C88307D-A889-4C9C-9869-2DEC12C213C6}" type="presOf" srcId="{68EFF996-59B7-49AE-AF1C-B79A3A54B0D2}" destId="{1F7265E6-B605-4492-8177-6176A05674CE}" srcOrd="1" destOrd="0" presId="urn:microsoft.com/office/officeart/2005/8/layout/hierarchy2"/>
    <dgm:cxn modelId="{63FB7B85-0726-4B4C-86C8-73958CC04554}" srcId="{E905D90A-3D3D-4B88-B67D-3E21CCCCD6D7}" destId="{E5A64063-CC19-4FF3-9DF7-5A3BAD2A53D8}" srcOrd="0" destOrd="0" parTransId="{CF1F205A-4D06-42BF-A30C-D8823310AF2F}" sibTransId="{03AE5844-BC98-4EA9-BF62-1AC1A1FEFAA3}"/>
    <dgm:cxn modelId="{EF97FE87-B5AD-4164-A580-1949C9EBF800}" type="presOf" srcId="{CF1F205A-4D06-42BF-A30C-D8823310AF2F}" destId="{C30248CD-5AFD-4A8B-BAF9-5362F9204A73}" srcOrd="0" destOrd="0" presId="urn:microsoft.com/office/officeart/2005/8/layout/hierarchy2"/>
    <dgm:cxn modelId="{D7D87E89-F3AA-4525-95D3-D6019792EDFD}" srcId="{E905D90A-3D3D-4B88-B67D-3E21CCCCD6D7}" destId="{17479EEA-4A12-4A7E-B303-493D7D08A959}" srcOrd="1" destOrd="0" parTransId="{68EFF996-59B7-49AE-AF1C-B79A3A54B0D2}" sibTransId="{498BA021-2A0F-4511-B4D6-71A3A21F65AA}"/>
    <dgm:cxn modelId="{0B28A790-2B48-44C9-A54E-50304EA17ADA}" type="presOf" srcId="{17479EEA-4A12-4A7E-B303-493D7D08A959}" destId="{2BCEED27-5918-487A-9F3C-111CB5AD0DC0}" srcOrd="0" destOrd="0" presId="urn:microsoft.com/office/officeart/2005/8/layout/hierarchy2"/>
    <dgm:cxn modelId="{A3561CB2-FD15-413A-9601-57316C84384E}" type="presOf" srcId="{E905D90A-3D3D-4B88-B67D-3E21CCCCD6D7}" destId="{3D3A01D1-ABD1-42B7-B559-899B43B83F6F}" srcOrd="0" destOrd="0" presId="urn:microsoft.com/office/officeart/2005/8/layout/hierarchy2"/>
    <dgm:cxn modelId="{48ED83C3-1E3C-47B5-9FB8-FEEF9E304E0E}" srcId="{BDF103FB-8182-47CD-8B4B-E9C3445A2E6A}" destId="{BC2378F4-5E0C-4A13-9FA9-4F06E810CEF9}" srcOrd="0" destOrd="0" parTransId="{4FAECC3B-A354-467D-AE67-6C4A1C323113}" sibTransId="{DF866F3D-EC22-48C1-BAFE-17A4BDF31DA5}"/>
    <dgm:cxn modelId="{464C06D9-9D1C-46AB-9D01-DD61D77A1700}" srcId="{BC2378F4-5E0C-4A13-9FA9-4F06E810CEF9}" destId="{4448E2B8-5282-4CDF-A5FF-A7ABE244C305}" srcOrd="1" destOrd="0" parTransId="{F804772C-E9C8-4C1D-936B-08E171E403DD}" sibTransId="{98B0CBD7-2E84-449F-A258-F088826149EE}"/>
    <dgm:cxn modelId="{70CB7FFB-79C3-46DD-88C2-E866862BA83B}" type="presOf" srcId="{F804772C-E9C8-4C1D-936B-08E171E403DD}" destId="{FEAF3CCE-0F3C-4868-9DE7-370DD2B77907}" srcOrd="0" destOrd="0" presId="urn:microsoft.com/office/officeart/2005/8/layout/hierarchy2"/>
    <dgm:cxn modelId="{5E25349F-CC61-4683-9EC1-728927CE1665}" type="presParOf" srcId="{36E5EB0C-F513-4256-93CC-DCEC6153533B}" destId="{6F6F40DC-05F2-40D4-B591-3DC7A146683C}" srcOrd="0" destOrd="0" presId="urn:microsoft.com/office/officeart/2005/8/layout/hierarchy2"/>
    <dgm:cxn modelId="{25F43DD1-E919-4F4A-94E3-50E45CDDCE6B}" type="presParOf" srcId="{6F6F40DC-05F2-40D4-B591-3DC7A146683C}" destId="{72AC55D4-F0A7-47F6-B5AD-BDE545DA19E7}" srcOrd="0" destOrd="0" presId="urn:microsoft.com/office/officeart/2005/8/layout/hierarchy2"/>
    <dgm:cxn modelId="{CEE37B77-FA96-403B-90CA-69C1721D223F}" type="presParOf" srcId="{6F6F40DC-05F2-40D4-B591-3DC7A146683C}" destId="{ADBF0D6E-DF04-4785-A745-F2685F6498E3}" srcOrd="1" destOrd="0" presId="urn:microsoft.com/office/officeart/2005/8/layout/hierarchy2"/>
    <dgm:cxn modelId="{F9F43F38-5904-469E-85AC-93347B038D46}" type="presParOf" srcId="{ADBF0D6E-DF04-4785-A745-F2685F6498E3}" destId="{DB780DCA-3CB8-4CF6-BF2A-01B9FF1B9F34}" srcOrd="0" destOrd="0" presId="urn:microsoft.com/office/officeart/2005/8/layout/hierarchy2"/>
    <dgm:cxn modelId="{51193630-10D9-4F57-A56B-F139BB7EF34B}" type="presParOf" srcId="{DB780DCA-3CB8-4CF6-BF2A-01B9FF1B9F34}" destId="{4DA66F5B-C0FA-4063-81EE-0DE9F75FCEF9}" srcOrd="0" destOrd="0" presId="urn:microsoft.com/office/officeart/2005/8/layout/hierarchy2"/>
    <dgm:cxn modelId="{DB807C6C-1702-4487-A621-8222E72D0FB8}" type="presParOf" srcId="{ADBF0D6E-DF04-4785-A745-F2685F6498E3}" destId="{7ECEF00F-5BF6-4570-BB16-EFC1B34407E4}" srcOrd="1" destOrd="0" presId="urn:microsoft.com/office/officeart/2005/8/layout/hierarchy2"/>
    <dgm:cxn modelId="{A1653D28-1AE9-44E9-A130-851ED34F57E3}" type="presParOf" srcId="{7ECEF00F-5BF6-4570-BB16-EFC1B34407E4}" destId="{3D3A01D1-ABD1-42B7-B559-899B43B83F6F}" srcOrd="0" destOrd="0" presId="urn:microsoft.com/office/officeart/2005/8/layout/hierarchy2"/>
    <dgm:cxn modelId="{12A19BA2-7770-4E80-92BF-AA8EEF7C42B7}" type="presParOf" srcId="{7ECEF00F-5BF6-4570-BB16-EFC1B34407E4}" destId="{0F104E66-E92B-49CF-8903-08AD2A629472}" srcOrd="1" destOrd="0" presId="urn:microsoft.com/office/officeart/2005/8/layout/hierarchy2"/>
    <dgm:cxn modelId="{024DC05C-34E8-4076-94BA-095EADC4A2D8}" type="presParOf" srcId="{0F104E66-E92B-49CF-8903-08AD2A629472}" destId="{C30248CD-5AFD-4A8B-BAF9-5362F9204A73}" srcOrd="0" destOrd="0" presId="urn:microsoft.com/office/officeart/2005/8/layout/hierarchy2"/>
    <dgm:cxn modelId="{200CC038-9438-44FF-8607-381814CD5DB9}" type="presParOf" srcId="{C30248CD-5AFD-4A8B-BAF9-5362F9204A73}" destId="{E850D788-F077-415B-966D-FCC1B96A51ED}" srcOrd="0" destOrd="0" presId="urn:microsoft.com/office/officeart/2005/8/layout/hierarchy2"/>
    <dgm:cxn modelId="{F46BA3F8-DFA5-43E0-8413-FCCBAA98E624}" type="presParOf" srcId="{0F104E66-E92B-49CF-8903-08AD2A629472}" destId="{9381A2A0-9703-47C4-8A88-054D8370C009}" srcOrd="1" destOrd="0" presId="urn:microsoft.com/office/officeart/2005/8/layout/hierarchy2"/>
    <dgm:cxn modelId="{7CEBC824-7FDC-42FB-B321-7694E6BFA4A0}" type="presParOf" srcId="{9381A2A0-9703-47C4-8A88-054D8370C009}" destId="{A10DA44C-E38A-4E54-BE67-8CA8D0F13332}" srcOrd="0" destOrd="0" presId="urn:microsoft.com/office/officeart/2005/8/layout/hierarchy2"/>
    <dgm:cxn modelId="{053EE916-A2CF-4994-839C-A5446C931C38}" type="presParOf" srcId="{9381A2A0-9703-47C4-8A88-054D8370C009}" destId="{872AE1B4-B98D-4F4E-9610-84626EF31D84}" srcOrd="1" destOrd="0" presId="urn:microsoft.com/office/officeart/2005/8/layout/hierarchy2"/>
    <dgm:cxn modelId="{011E77B7-35D8-4C7C-92CB-8A8A41A051EF}" type="presParOf" srcId="{0F104E66-E92B-49CF-8903-08AD2A629472}" destId="{7B2C0AA8-ECCE-46E1-8365-766CCF2A8B47}" srcOrd="2" destOrd="0" presId="urn:microsoft.com/office/officeart/2005/8/layout/hierarchy2"/>
    <dgm:cxn modelId="{D7B963B6-5446-4F68-AAC9-ECD8E91F4CC4}" type="presParOf" srcId="{7B2C0AA8-ECCE-46E1-8365-766CCF2A8B47}" destId="{1F7265E6-B605-4492-8177-6176A05674CE}" srcOrd="0" destOrd="0" presId="urn:microsoft.com/office/officeart/2005/8/layout/hierarchy2"/>
    <dgm:cxn modelId="{E34D037C-45FF-4925-8712-0BE4B017D044}" type="presParOf" srcId="{0F104E66-E92B-49CF-8903-08AD2A629472}" destId="{30B1B189-9CA8-4CC1-835A-DB7600C67780}" srcOrd="3" destOrd="0" presId="urn:microsoft.com/office/officeart/2005/8/layout/hierarchy2"/>
    <dgm:cxn modelId="{BD5F2CDC-6F2C-4216-AE0F-0DD892668752}" type="presParOf" srcId="{30B1B189-9CA8-4CC1-835A-DB7600C67780}" destId="{2BCEED27-5918-487A-9F3C-111CB5AD0DC0}" srcOrd="0" destOrd="0" presId="urn:microsoft.com/office/officeart/2005/8/layout/hierarchy2"/>
    <dgm:cxn modelId="{C8028A10-CDC4-438A-BB74-5C6CAC1A1404}" type="presParOf" srcId="{30B1B189-9CA8-4CC1-835A-DB7600C67780}" destId="{21F32B63-0DB1-4646-8DC0-3DF07E55628E}" srcOrd="1" destOrd="0" presId="urn:microsoft.com/office/officeart/2005/8/layout/hierarchy2"/>
    <dgm:cxn modelId="{6CABBD5A-CC01-4249-A790-C1F4DE70630E}" type="presParOf" srcId="{ADBF0D6E-DF04-4785-A745-F2685F6498E3}" destId="{FEAF3CCE-0F3C-4868-9DE7-370DD2B77907}" srcOrd="2" destOrd="0" presId="urn:microsoft.com/office/officeart/2005/8/layout/hierarchy2"/>
    <dgm:cxn modelId="{CCF227DF-6827-42B0-85DB-BAC62DA87669}" type="presParOf" srcId="{FEAF3CCE-0F3C-4868-9DE7-370DD2B77907}" destId="{15B4433B-0ADC-4AB7-8BE6-9EED3B3E58B8}" srcOrd="0" destOrd="0" presId="urn:microsoft.com/office/officeart/2005/8/layout/hierarchy2"/>
    <dgm:cxn modelId="{281317B5-BC12-4F68-BFF5-224DE128D579}" type="presParOf" srcId="{ADBF0D6E-DF04-4785-A745-F2685F6498E3}" destId="{3015F515-FDF7-471C-B86C-B97F8FB36193}" srcOrd="3" destOrd="0" presId="urn:microsoft.com/office/officeart/2005/8/layout/hierarchy2"/>
    <dgm:cxn modelId="{6F993AA1-1617-4296-87D1-FF30B72C86B0}" type="presParOf" srcId="{3015F515-FDF7-471C-B86C-B97F8FB36193}" destId="{7885590E-A417-4A52-B78E-B1DDB0145E56}" srcOrd="0" destOrd="0" presId="urn:microsoft.com/office/officeart/2005/8/layout/hierarchy2"/>
    <dgm:cxn modelId="{B9258DD7-D9EE-463B-B270-3EB5C43B0259}" type="presParOf" srcId="{3015F515-FDF7-471C-B86C-B97F8FB36193}" destId="{DA7D93B3-1FAD-4448-8269-5686E5A9C7AF}"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7BD33BA-02F4-438C-911B-691B29CAC43E}" type="doc">
      <dgm:prSet loTypeId="urn:microsoft.com/office/officeart/2005/8/layout/hierarchy2" loCatId="hierarchy" qsTypeId="urn:microsoft.com/office/officeart/2005/8/quickstyle/simple1" qsCatId="simple" csTypeId="urn:microsoft.com/office/officeart/2005/8/colors/accent2_2" csCatId="accent2" phldr="1"/>
      <dgm:spPr/>
      <dgm:t>
        <a:bodyPr/>
        <a:lstStyle/>
        <a:p>
          <a:endParaRPr lang="es-ES"/>
        </a:p>
      </dgm:t>
    </dgm:pt>
    <dgm:pt modelId="{8AE9067A-DA47-4C05-8E8C-C1CD4CB80FB5}">
      <dgm:prSet phldrT="[Texto]" custT="1"/>
      <dgm:spPr/>
      <dgm:t>
        <a:bodyPr/>
        <a:lstStyle/>
        <a:p>
          <a:r>
            <a:rPr lang="es-PE" sz="1800" b="1" dirty="0">
              <a:solidFill>
                <a:schemeClr val="bg1"/>
              </a:solidFill>
            </a:rPr>
            <a:t>2.  </a:t>
          </a:r>
          <a:r>
            <a:rPr lang="es-PE" sz="1800" b="1" u="sng" dirty="0">
              <a:solidFill>
                <a:schemeClr val="bg1"/>
              </a:solidFill>
            </a:rPr>
            <a:t>RAZONAMIENTO DEL IMPUGNANTE FUNDADO EN HECHO Y EN DERECHO</a:t>
          </a:r>
          <a:endParaRPr lang="es-ES" sz="1800" dirty="0">
            <a:solidFill>
              <a:schemeClr val="bg1"/>
            </a:solidFill>
          </a:endParaRPr>
        </a:p>
      </dgm:t>
    </dgm:pt>
    <dgm:pt modelId="{1780D3F3-23ED-44E3-9B91-230B0E154E3E}" type="parTrans" cxnId="{D7149DED-B846-478C-8A86-49FEC88E62C1}">
      <dgm:prSet/>
      <dgm:spPr/>
      <dgm:t>
        <a:bodyPr/>
        <a:lstStyle/>
        <a:p>
          <a:endParaRPr lang="es-ES"/>
        </a:p>
      </dgm:t>
    </dgm:pt>
    <dgm:pt modelId="{43B3EDBF-F5B7-4734-8601-1D0E06A5CFD2}" type="sibTrans" cxnId="{D7149DED-B846-478C-8A86-49FEC88E62C1}">
      <dgm:prSet/>
      <dgm:spPr/>
      <dgm:t>
        <a:bodyPr/>
        <a:lstStyle/>
        <a:p>
          <a:endParaRPr lang="es-ES"/>
        </a:p>
      </dgm:t>
    </dgm:pt>
    <dgm:pt modelId="{8065CD8A-4DFF-4545-8CD0-2F9DA9913F46}">
      <dgm:prSet phldrT="[Texto]" custT="1"/>
      <dgm:spPr/>
      <dgm:t>
        <a:bodyPr/>
        <a:lstStyle/>
        <a:p>
          <a:r>
            <a:rPr lang="es-PE" sz="1800" b="1" dirty="0"/>
            <a:t>2.1. Identificación de agravios</a:t>
          </a:r>
          <a:endParaRPr lang="es-ES" sz="1800" dirty="0"/>
        </a:p>
      </dgm:t>
    </dgm:pt>
    <dgm:pt modelId="{3149F97F-09F6-4FBF-9292-9C68527B3A03}" type="parTrans" cxnId="{BBD79819-D5A2-44F8-A3B8-CD3D4FCDB7EE}">
      <dgm:prSet/>
      <dgm:spPr/>
      <dgm:t>
        <a:bodyPr/>
        <a:lstStyle/>
        <a:p>
          <a:endParaRPr lang="es-ES"/>
        </a:p>
      </dgm:t>
    </dgm:pt>
    <dgm:pt modelId="{90AE30CF-C086-40CD-A119-A8E32F672C36}" type="sibTrans" cxnId="{BBD79819-D5A2-44F8-A3B8-CD3D4FCDB7EE}">
      <dgm:prSet/>
      <dgm:spPr/>
      <dgm:t>
        <a:bodyPr/>
        <a:lstStyle/>
        <a:p>
          <a:endParaRPr lang="es-ES"/>
        </a:p>
      </dgm:t>
    </dgm:pt>
    <dgm:pt modelId="{3B201F2B-4C3F-4301-A86C-02FC869FBFBB}">
      <dgm:prSet phldrT="[Texto]" custT="1"/>
      <dgm:spPr/>
      <dgm:t>
        <a:bodyPr/>
        <a:lstStyle/>
        <a:p>
          <a:r>
            <a:rPr lang="es-PE" sz="1600" dirty="0"/>
            <a:t>Sentencia del Tribunal Constitucional de fecha 19 de Abril del 2017, recaído en el Expediente Nro. 051-2015-PHC/TC-Lambayeque, en el caso “Fermín Pérez Fernández”. Fundamento 11.</a:t>
          </a:r>
          <a:endParaRPr lang="es-ES" sz="1600" dirty="0"/>
        </a:p>
      </dgm:t>
    </dgm:pt>
    <dgm:pt modelId="{C7F38EBB-DBEF-44D3-8DD2-3BF7803DEF38}" type="parTrans" cxnId="{BB307539-45DA-40A2-8BEE-6FEDBA31673B}">
      <dgm:prSet/>
      <dgm:spPr/>
      <dgm:t>
        <a:bodyPr/>
        <a:lstStyle/>
        <a:p>
          <a:endParaRPr lang="es-ES"/>
        </a:p>
      </dgm:t>
    </dgm:pt>
    <dgm:pt modelId="{C5F51F3C-BC51-49C4-8BC5-584CE80BDB78}" type="sibTrans" cxnId="{BB307539-45DA-40A2-8BEE-6FEDBA31673B}">
      <dgm:prSet/>
      <dgm:spPr/>
      <dgm:t>
        <a:bodyPr/>
        <a:lstStyle/>
        <a:p>
          <a:endParaRPr lang="es-ES"/>
        </a:p>
      </dgm:t>
    </dgm:pt>
    <dgm:pt modelId="{35678859-FF02-4192-AE43-D2334AA6293E}">
      <dgm:prSet phldrT="[Texto]" custT="1"/>
      <dgm:spPr/>
      <dgm:t>
        <a:bodyPr/>
        <a:lstStyle/>
        <a:p>
          <a:r>
            <a:rPr lang="es-PE" sz="1600" b="1" i="1" u="sng" dirty="0"/>
            <a:t>(…) Es decir, no existe una indicación específica de los fundamentos de hecho y de derecho que apoyen su pretensión impugnatoria; por lo cual, a criterio de este Tribunal, no se ha vulnerado el derecho fundamental de acceso a los recursos del recurrente</a:t>
          </a:r>
          <a:r>
            <a:rPr lang="es-PE" sz="1600" i="1" dirty="0"/>
            <a:t> […].</a:t>
          </a:r>
          <a:endParaRPr lang="es-ES" sz="1600" dirty="0"/>
        </a:p>
      </dgm:t>
    </dgm:pt>
    <dgm:pt modelId="{355E1704-F70E-49CC-9DBA-8224116954FD}" type="parTrans" cxnId="{EAA64981-CCE1-46D8-9ACF-1D89F6A1C476}">
      <dgm:prSet/>
      <dgm:spPr/>
      <dgm:t>
        <a:bodyPr/>
        <a:lstStyle/>
        <a:p>
          <a:endParaRPr lang="es-ES"/>
        </a:p>
      </dgm:t>
    </dgm:pt>
    <dgm:pt modelId="{1A6A2687-DE19-491D-BB87-11528E702799}" type="sibTrans" cxnId="{EAA64981-CCE1-46D8-9ACF-1D89F6A1C476}">
      <dgm:prSet/>
      <dgm:spPr/>
      <dgm:t>
        <a:bodyPr/>
        <a:lstStyle/>
        <a:p>
          <a:endParaRPr lang="es-ES"/>
        </a:p>
      </dgm:t>
    </dgm:pt>
    <dgm:pt modelId="{EC330093-D948-4943-9638-4387B14280A6}">
      <dgm:prSet phldrT="[Texto]"/>
      <dgm:spPr/>
      <dgm:t>
        <a:bodyPr/>
        <a:lstStyle/>
        <a:p>
          <a:r>
            <a:rPr lang="es-PE" dirty="0"/>
            <a:t>¿El impugnante puede realizar en su recurso una «propuesta de solución en hecho o en Derecho» al caso sub materia?</a:t>
          </a:r>
          <a:endParaRPr lang="es-ES" dirty="0"/>
        </a:p>
      </dgm:t>
    </dgm:pt>
    <dgm:pt modelId="{F0A7CFA9-905A-4C66-AE7F-5B539DE33ECF}" type="parTrans" cxnId="{BE9435AC-B344-4D21-98CD-9C58E36563D9}">
      <dgm:prSet/>
      <dgm:spPr/>
      <dgm:t>
        <a:bodyPr/>
        <a:lstStyle/>
        <a:p>
          <a:endParaRPr lang="es-ES"/>
        </a:p>
      </dgm:t>
    </dgm:pt>
    <dgm:pt modelId="{40DF8206-CDC5-466F-9AEB-0B50B318C9B5}" type="sibTrans" cxnId="{BE9435AC-B344-4D21-98CD-9C58E36563D9}">
      <dgm:prSet/>
      <dgm:spPr/>
      <dgm:t>
        <a:bodyPr/>
        <a:lstStyle/>
        <a:p>
          <a:endParaRPr lang="es-ES"/>
        </a:p>
      </dgm:t>
    </dgm:pt>
    <dgm:pt modelId="{B9759228-62AD-4FF6-B707-61527B8F1410}" type="pres">
      <dgm:prSet presAssocID="{F7BD33BA-02F4-438C-911B-691B29CAC43E}" presName="diagram" presStyleCnt="0">
        <dgm:presLayoutVars>
          <dgm:chPref val="1"/>
          <dgm:dir/>
          <dgm:animOne val="branch"/>
          <dgm:animLvl val="lvl"/>
          <dgm:resizeHandles val="exact"/>
        </dgm:presLayoutVars>
      </dgm:prSet>
      <dgm:spPr/>
    </dgm:pt>
    <dgm:pt modelId="{AD2A3EAC-AF91-4C63-BC87-2620284FDDB9}" type="pres">
      <dgm:prSet presAssocID="{8AE9067A-DA47-4C05-8E8C-C1CD4CB80FB5}" presName="root1" presStyleCnt="0"/>
      <dgm:spPr/>
    </dgm:pt>
    <dgm:pt modelId="{0949A7C2-1D36-4E81-9CC9-28D26AC36F9B}" type="pres">
      <dgm:prSet presAssocID="{8AE9067A-DA47-4C05-8E8C-C1CD4CB80FB5}" presName="LevelOneTextNode" presStyleLbl="node0" presStyleIdx="0" presStyleCnt="1">
        <dgm:presLayoutVars>
          <dgm:chPref val="3"/>
        </dgm:presLayoutVars>
      </dgm:prSet>
      <dgm:spPr/>
    </dgm:pt>
    <dgm:pt modelId="{8D4F16DF-83DB-419C-8383-3CA263AD1254}" type="pres">
      <dgm:prSet presAssocID="{8AE9067A-DA47-4C05-8E8C-C1CD4CB80FB5}" presName="level2hierChild" presStyleCnt="0"/>
      <dgm:spPr/>
    </dgm:pt>
    <dgm:pt modelId="{0EEDCEAB-D3BA-4551-BA50-CCA780F1D921}" type="pres">
      <dgm:prSet presAssocID="{3149F97F-09F6-4FBF-9292-9C68527B3A03}" presName="conn2-1" presStyleLbl="parChTrans1D2" presStyleIdx="0" presStyleCnt="2"/>
      <dgm:spPr/>
    </dgm:pt>
    <dgm:pt modelId="{D8A76AAD-6A0A-463D-8A23-8C1E4A56F7F3}" type="pres">
      <dgm:prSet presAssocID="{3149F97F-09F6-4FBF-9292-9C68527B3A03}" presName="connTx" presStyleLbl="parChTrans1D2" presStyleIdx="0" presStyleCnt="2"/>
      <dgm:spPr/>
    </dgm:pt>
    <dgm:pt modelId="{A3ECA882-2B8B-40FE-AFC1-A1044AB65816}" type="pres">
      <dgm:prSet presAssocID="{8065CD8A-4DFF-4545-8CD0-2F9DA9913F46}" presName="root2" presStyleCnt="0"/>
      <dgm:spPr/>
    </dgm:pt>
    <dgm:pt modelId="{FD2B3035-1AFB-4A05-954D-542FFEABB1E5}" type="pres">
      <dgm:prSet presAssocID="{8065CD8A-4DFF-4545-8CD0-2F9DA9913F46}" presName="LevelTwoTextNode" presStyleLbl="node2" presStyleIdx="0" presStyleCnt="2" custLinFactNeighborX="163" custLinFactNeighborY="-79422">
        <dgm:presLayoutVars>
          <dgm:chPref val="3"/>
        </dgm:presLayoutVars>
      </dgm:prSet>
      <dgm:spPr/>
    </dgm:pt>
    <dgm:pt modelId="{F8D4428B-F157-474A-8EB4-4475AED468BB}" type="pres">
      <dgm:prSet presAssocID="{8065CD8A-4DFF-4545-8CD0-2F9DA9913F46}" presName="level3hierChild" presStyleCnt="0"/>
      <dgm:spPr/>
    </dgm:pt>
    <dgm:pt modelId="{9EB571BF-C2F5-4138-81E3-2583887141C2}" type="pres">
      <dgm:prSet presAssocID="{C7F38EBB-DBEF-44D3-8DD2-3BF7803DEF38}" presName="conn2-1" presStyleLbl="parChTrans1D3" presStyleIdx="0" presStyleCnt="2"/>
      <dgm:spPr/>
    </dgm:pt>
    <dgm:pt modelId="{E9747E21-9416-4042-B722-ABA2DF5AF82C}" type="pres">
      <dgm:prSet presAssocID="{C7F38EBB-DBEF-44D3-8DD2-3BF7803DEF38}" presName="connTx" presStyleLbl="parChTrans1D3" presStyleIdx="0" presStyleCnt="2"/>
      <dgm:spPr/>
    </dgm:pt>
    <dgm:pt modelId="{B6932930-58FC-4587-9819-F14E4A7B1BCE}" type="pres">
      <dgm:prSet presAssocID="{3B201F2B-4C3F-4301-A86C-02FC869FBFBB}" presName="root2" presStyleCnt="0"/>
      <dgm:spPr/>
    </dgm:pt>
    <dgm:pt modelId="{CB620779-7E13-45A0-A714-FD91F30E8010}" type="pres">
      <dgm:prSet presAssocID="{3B201F2B-4C3F-4301-A86C-02FC869FBFBB}" presName="LevelTwoTextNode" presStyleLbl="node3" presStyleIdx="0" presStyleCnt="2" custScaleY="165322" custLinFactNeighborX="-2786" custLinFactNeighborY="-90447">
        <dgm:presLayoutVars>
          <dgm:chPref val="3"/>
        </dgm:presLayoutVars>
      </dgm:prSet>
      <dgm:spPr/>
    </dgm:pt>
    <dgm:pt modelId="{9897D7C7-86E6-4206-AD3B-6361F2595B45}" type="pres">
      <dgm:prSet presAssocID="{3B201F2B-4C3F-4301-A86C-02FC869FBFBB}" presName="level3hierChild" presStyleCnt="0"/>
      <dgm:spPr/>
    </dgm:pt>
    <dgm:pt modelId="{BA701AE6-C9CA-40AA-88A5-C3CEFFE8DFFB}" type="pres">
      <dgm:prSet presAssocID="{355E1704-F70E-49CC-9DBA-8224116954FD}" presName="conn2-1" presStyleLbl="parChTrans1D3" presStyleIdx="1" presStyleCnt="2"/>
      <dgm:spPr/>
    </dgm:pt>
    <dgm:pt modelId="{B5E63AB0-9871-4B41-A66E-C0B849D4BE89}" type="pres">
      <dgm:prSet presAssocID="{355E1704-F70E-49CC-9DBA-8224116954FD}" presName="connTx" presStyleLbl="parChTrans1D3" presStyleIdx="1" presStyleCnt="2"/>
      <dgm:spPr/>
    </dgm:pt>
    <dgm:pt modelId="{EA42AFC4-B825-4CF2-837A-B4D5C50D065A}" type="pres">
      <dgm:prSet presAssocID="{35678859-FF02-4192-AE43-D2334AA6293E}" presName="root2" presStyleCnt="0"/>
      <dgm:spPr/>
    </dgm:pt>
    <dgm:pt modelId="{F28BA181-FCBF-4AC5-8830-3AF2F2915484}" type="pres">
      <dgm:prSet presAssocID="{35678859-FF02-4192-AE43-D2334AA6293E}" presName="LevelTwoTextNode" presStyleLbl="node3" presStyleIdx="1" presStyleCnt="2" custScaleY="249197" custLinFactNeighborX="-2700" custLinFactNeighborY="-11647">
        <dgm:presLayoutVars>
          <dgm:chPref val="3"/>
        </dgm:presLayoutVars>
      </dgm:prSet>
      <dgm:spPr/>
    </dgm:pt>
    <dgm:pt modelId="{94F31223-D50E-4939-8318-DBC4ED168033}" type="pres">
      <dgm:prSet presAssocID="{35678859-FF02-4192-AE43-D2334AA6293E}" presName="level3hierChild" presStyleCnt="0"/>
      <dgm:spPr/>
    </dgm:pt>
    <dgm:pt modelId="{FDF32127-4220-4378-A5C9-98B1A94E7485}" type="pres">
      <dgm:prSet presAssocID="{F0A7CFA9-905A-4C66-AE7F-5B539DE33ECF}" presName="conn2-1" presStyleLbl="parChTrans1D2" presStyleIdx="1" presStyleCnt="2"/>
      <dgm:spPr/>
    </dgm:pt>
    <dgm:pt modelId="{A39050C7-E028-4CC8-A81B-E96E834C85E8}" type="pres">
      <dgm:prSet presAssocID="{F0A7CFA9-905A-4C66-AE7F-5B539DE33ECF}" presName="connTx" presStyleLbl="parChTrans1D2" presStyleIdx="1" presStyleCnt="2"/>
      <dgm:spPr/>
    </dgm:pt>
    <dgm:pt modelId="{41A2C909-B001-478A-9ACC-1F1D861BB304}" type="pres">
      <dgm:prSet presAssocID="{EC330093-D948-4943-9638-4387B14280A6}" presName="root2" presStyleCnt="0"/>
      <dgm:spPr/>
    </dgm:pt>
    <dgm:pt modelId="{46FCD34D-CCE1-4207-9064-03561A132B7C}" type="pres">
      <dgm:prSet presAssocID="{EC330093-D948-4943-9638-4387B14280A6}" presName="LevelTwoTextNode" presStyleLbl="node2" presStyleIdx="1" presStyleCnt="2">
        <dgm:presLayoutVars>
          <dgm:chPref val="3"/>
        </dgm:presLayoutVars>
      </dgm:prSet>
      <dgm:spPr/>
    </dgm:pt>
    <dgm:pt modelId="{E0884E19-9E35-4D26-8039-52FBC4B02D81}" type="pres">
      <dgm:prSet presAssocID="{EC330093-D948-4943-9638-4387B14280A6}" presName="level3hierChild" presStyleCnt="0"/>
      <dgm:spPr/>
    </dgm:pt>
  </dgm:ptLst>
  <dgm:cxnLst>
    <dgm:cxn modelId="{BBD79819-D5A2-44F8-A3B8-CD3D4FCDB7EE}" srcId="{8AE9067A-DA47-4C05-8E8C-C1CD4CB80FB5}" destId="{8065CD8A-4DFF-4545-8CD0-2F9DA9913F46}" srcOrd="0" destOrd="0" parTransId="{3149F97F-09F6-4FBF-9292-9C68527B3A03}" sibTransId="{90AE30CF-C086-40CD-A119-A8E32F672C36}"/>
    <dgm:cxn modelId="{FD714C29-BC70-4413-A0CB-CB3A582FE666}" type="presOf" srcId="{EC330093-D948-4943-9638-4387B14280A6}" destId="{46FCD34D-CCE1-4207-9064-03561A132B7C}" srcOrd="0" destOrd="0" presId="urn:microsoft.com/office/officeart/2005/8/layout/hierarchy2"/>
    <dgm:cxn modelId="{BB307539-45DA-40A2-8BEE-6FEDBA31673B}" srcId="{8065CD8A-4DFF-4545-8CD0-2F9DA9913F46}" destId="{3B201F2B-4C3F-4301-A86C-02FC869FBFBB}" srcOrd="0" destOrd="0" parTransId="{C7F38EBB-DBEF-44D3-8DD2-3BF7803DEF38}" sibTransId="{C5F51F3C-BC51-49C4-8BC5-584CE80BDB78}"/>
    <dgm:cxn modelId="{AA67A955-D272-4C56-8C16-1E0D65A87C8A}" type="presOf" srcId="{3149F97F-09F6-4FBF-9292-9C68527B3A03}" destId="{D8A76AAD-6A0A-463D-8A23-8C1E4A56F7F3}" srcOrd="1" destOrd="0" presId="urn:microsoft.com/office/officeart/2005/8/layout/hierarchy2"/>
    <dgm:cxn modelId="{1710BA78-CA68-4C36-9420-A0F57EB9EA3D}" type="presOf" srcId="{F7BD33BA-02F4-438C-911B-691B29CAC43E}" destId="{B9759228-62AD-4FF6-B707-61527B8F1410}" srcOrd="0" destOrd="0" presId="urn:microsoft.com/office/officeart/2005/8/layout/hierarchy2"/>
    <dgm:cxn modelId="{EAA64981-CCE1-46D8-9ACF-1D89F6A1C476}" srcId="{8065CD8A-4DFF-4545-8CD0-2F9DA9913F46}" destId="{35678859-FF02-4192-AE43-D2334AA6293E}" srcOrd="1" destOrd="0" parTransId="{355E1704-F70E-49CC-9DBA-8224116954FD}" sibTransId="{1A6A2687-DE19-491D-BB87-11528E702799}"/>
    <dgm:cxn modelId="{A9CCA99E-5232-4AF0-845F-F41C2219370C}" type="presOf" srcId="{3149F97F-09F6-4FBF-9292-9C68527B3A03}" destId="{0EEDCEAB-D3BA-4551-BA50-CCA780F1D921}" srcOrd="0" destOrd="0" presId="urn:microsoft.com/office/officeart/2005/8/layout/hierarchy2"/>
    <dgm:cxn modelId="{89E8729F-B4A1-4778-83C5-0D4FCBCAB1BE}" type="presOf" srcId="{8AE9067A-DA47-4C05-8E8C-C1CD4CB80FB5}" destId="{0949A7C2-1D36-4E81-9CC9-28D26AC36F9B}" srcOrd="0" destOrd="0" presId="urn:microsoft.com/office/officeart/2005/8/layout/hierarchy2"/>
    <dgm:cxn modelId="{BE9435AC-B344-4D21-98CD-9C58E36563D9}" srcId="{8AE9067A-DA47-4C05-8E8C-C1CD4CB80FB5}" destId="{EC330093-D948-4943-9638-4387B14280A6}" srcOrd="1" destOrd="0" parTransId="{F0A7CFA9-905A-4C66-AE7F-5B539DE33ECF}" sibTransId="{40DF8206-CDC5-466F-9AEB-0B50B318C9B5}"/>
    <dgm:cxn modelId="{0F078BAD-2D45-45D4-BD1D-E79A612A877B}" type="presOf" srcId="{C7F38EBB-DBEF-44D3-8DD2-3BF7803DEF38}" destId="{E9747E21-9416-4042-B722-ABA2DF5AF82C}" srcOrd="1" destOrd="0" presId="urn:microsoft.com/office/officeart/2005/8/layout/hierarchy2"/>
    <dgm:cxn modelId="{45113AB0-EAB2-4BC8-A2A4-541AEFEC9992}" type="presOf" srcId="{355E1704-F70E-49CC-9DBA-8224116954FD}" destId="{B5E63AB0-9871-4B41-A66E-C0B849D4BE89}" srcOrd="1" destOrd="0" presId="urn:microsoft.com/office/officeart/2005/8/layout/hierarchy2"/>
    <dgm:cxn modelId="{6AE3EBBF-0112-4DE8-96CB-CBC8423AD13A}" type="presOf" srcId="{355E1704-F70E-49CC-9DBA-8224116954FD}" destId="{BA701AE6-C9CA-40AA-88A5-C3CEFFE8DFFB}" srcOrd="0" destOrd="0" presId="urn:microsoft.com/office/officeart/2005/8/layout/hierarchy2"/>
    <dgm:cxn modelId="{C554FBC6-DE63-4E1E-9086-EC6E7787F2E0}" type="presOf" srcId="{F0A7CFA9-905A-4C66-AE7F-5B539DE33ECF}" destId="{FDF32127-4220-4378-A5C9-98B1A94E7485}" srcOrd="0" destOrd="0" presId="urn:microsoft.com/office/officeart/2005/8/layout/hierarchy2"/>
    <dgm:cxn modelId="{2B5D09C7-7231-4103-AF33-2AACDB454AA9}" type="presOf" srcId="{3B201F2B-4C3F-4301-A86C-02FC869FBFBB}" destId="{CB620779-7E13-45A0-A714-FD91F30E8010}" srcOrd="0" destOrd="0" presId="urn:microsoft.com/office/officeart/2005/8/layout/hierarchy2"/>
    <dgm:cxn modelId="{0887A1CD-FEC3-4F22-B809-E1E8E758DDF1}" type="presOf" srcId="{F0A7CFA9-905A-4C66-AE7F-5B539DE33ECF}" destId="{A39050C7-E028-4CC8-A81B-E96E834C85E8}" srcOrd="1" destOrd="0" presId="urn:microsoft.com/office/officeart/2005/8/layout/hierarchy2"/>
    <dgm:cxn modelId="{E242E1D4-0083-4298-BDA7-79DDCE1F954C}" type="presOf" srcId="{35678859-FF02-4192-AE43-D2334AA6293E}" destId="{F28BA181-FCBF-4AC5-8830-3AF2F2915484}" srcOrd="0" destOrd="0" presId="urn:microsoft.com/office/officeart/2005/8/layout/hierarchy2"/>
    <dgm:cxn modelId="{224AEFD7-D4C9-44BC-89D6-6AAE3C7ACD1A}" type="presOf" srcId="{8065CD8A-4DFF-4545-8CD0-2F9DA9913F46}" destId="{FD2B3035-1AFB-4A05-954D-542FFEABB1E5}" srcOrd="0" destOrd="0" presId="urn:microsoft.com/office/officeart/2005/8/layout/hierarchy2"/>
    <dgm:cxn modelId="{D7149DED-B846-478C-8A86-49FEC88E62C1}" srcId="{F7BD33BA-02F4-438C-911B-691B29CAC43E}" destId="{8AE9067A-DA47-4C05-8E8C-C1CD4CB80FB5}" srcOrd="0" destOrd="0" parTransId="{1780D3F3-23ED-44E3-9B91-230B0E154E3E}" sibTransId="{43B3EDBF-F5B7-4734-8601-1D0E06A5CFD2}"/>
    <dgm:cxn modelId="{B09DC5FC-A47A-4D3A-9C28-ECE46A2EA8E0}" type="presOf" srcId="{C7F38EBB-DBEF-44D3-8DD2-3BF7803DEF38}" destId="{9EB571BF-C2F5-4138-81E3-2583887141C2}" srcOrd="0" destOrd="0" presId="urn:microsoft.com/office/officeart/2005/8/layout/hierarchy2"/>
    <dgm:cxn modelId="{A39AB3F0-D5BC-4F5C-8A1D-171D4D621A0B}" type="presParOf" srcId="{B9759228-62AD-4FF6-B707-61527B8F1410}" destId="{AD2A3EAC-AF91-4C63-BC87-2620284FDDB9}" srcOrd="0" destOrd="0" presId="urn:microsoft.com/office/officeart/2005/8/layout/hierarchy2"/>
    <dgm:cxn modelId="{E7CFAE1F-A63E-49C1-A479-8153254CA079}" type="presParOf" srcId="{AD2A3EAC-AF91-4C63-BC87-2620284FDDB9}" destId="{0949A7C2-1D36-4E81-9CC9-28D26AC36F9B}" srcOrd="0" destOrd="0" presId="urn:microsoft.com/office/officeart/2005/8/layout/hierarchy2"/>
    <dgm:cxn modelId="{209B80DB-786B-4E2F-BB58-789B2F3746DA}" type="presParOf" srcId="{AD2A3EAC-AF91-4C63-BC87-2620284FDDB9}" destId="{8D4F16DF-83DB-419C-8383-3CA263AD1254}" srcOrd="1" destOrd="0" presId="urn:microsoft.com/office/officeart/2005/8/layout/hierarchy2"/>
    <dgm:cxn modelId="{5725EA3C-D72C-418E-A1F2-CBD66A23A2DE}" type="presParOf" srcId="{8D4F16DF-83DB-419C-8383-3CA263AD1254}" destId="{0EEDCEAB-D3BA-4551-BA50-CCA780F1D921}" srcOrd="0" destOrd="0" presId="urn:microsoft.com/office/officeart/2005/8/layout/hierarchy2"/>
    <dgm:cxn modelId="{9DF71B15-F509-4F1F-8D2B-0E304AEDDB39}" type="presParOf" srcId="{0EEDCEAB-D3BA-4551-BA50-CCA780F1D921}" destId="{D8A76AAD-6A0A-463D-8A23-8C1E4A56F7F3}" srcOrd="0" destOrd="0" presId="urn:microsoft.com/office/officeart/2005/8/layout/hierarchy2"/>
    <dgm:cxn modelId="{3A2E8790-60EE-4944-B450-2273FC8D78DE}" type="presParOf" srcId="{8D4F16DF-83DB-419C-8383-3CA263AD1254}" destId="{A3ECA882-2B8B-40FE-AFC1-A1044AB65816}" srcOrd="1" destOrd="0" presId="urn:microsoft.com/office/officeart/2005/8/layout/hierarchy2"/>
    <dgm:cxn modelId="{AE6A9AC5-A596-424E-9B24-DE798F3F321F}" type="presParOf" srcId="{A3ECA882-2B8B-40FE-AFC1-A1044AB65816}" destId="{FD2B3035-1AFB-4A05-954D-542FFEABB1E5}" srcOrd="0" destOrd="0" presId="urn:microsoft.com/office/officeart/2005/8/layout/hierarchy2"/>
    <dgm:cxn modelId="{A1A38E4F-DED5-46B4-8242-112C67C757F8}" type="presParOf" srcId="{A3ECA882-2B8B-40FE-AFC1-A1044AB65816}" destId="{F8D4428B-F157-474A-8EB4-4475AED468BB}" srcOrd="1" destOrd="0" presId="urn:microsoft.com/office/officeart/2005/8/layout/hierarchy2"/>
    <dgm:cxn modelId="{748B3F18-0B03-4461-B867-9C220D62374E}" type="presParOf" srcId="{F8D4428B-F157-474A-8EB4-4475AED468BB}" destId="{9EB571BF-C2F5-4138-81E3-2583887141C2}" srcOrd="0" destOrd="0" presId="urn:microsoft.com/office/officeart/2005/8/layout/hierarchy2"/>
    <dgm:cxn modelId="{863C2F84-2C6C-4908-A600-3C8E5A376BEC}" type="presParOf" srcId="{9EB571BF-C2F5-4138-81E3-2583887141C2}" destId="{E9747E21-9416-4042-B722-ABA2DF5AF82C}" srcOrd="0" destOrd="0" presId="urn:microsoft.com/office/officeart/2005/8/layout/hierarchy2"/>
    <dgm:cxn modelId="{42CD815A-5CC8-4EAA-BDAB-CCE447148168}" type="presParOf" srcId="{F8D4428B-F157-474A-8EB4-4475AED468BB}" destId="{B6932930-58FC-4587-9819-F14E4A7B1BCE}" srcOrd="1" destOrd="0" presId="urn:microsoft.com/office/officeart/2005/8/layout/hierarchy2"/>
    <dgm:cxn modelId="{4FC9904E-6453-48B4-98F4-30F44E9AF2CF}" type="presParOf" srcId="{B6932930-58FC-4587-9819-F14E4A7B1BCE}" destId="{CB620779-7E13-45A0-A714-FD91F30E8010}" srcOrd="0" destOrd="0" presId="urn:microsoft.com/office/officeart/2005/8/layout/hierarchy2"/>
    <dgm:cxn modelId="{349B9A79-699E-4CCA-97FD-CE86E3310B6A}" type="presParOf" srcId="{B6932930-58FC-4587-9819-F14E4A7B1BCE}" destId="{9897D7C7-86E6-4206-AD3B-6361F2595B45}" srcOrd="1" destOrd="0" presId="urn:microsoft.com/office/officeart/2005/8/layout/hierarchy2"/>
    <dgm:cxn modelId="{D61E1B89-96C7-4D56-99E0-39B53D82A71C}" type="presParOf" srcId="{F8D4428B-F157-474A-8EB4-4475AED468BB}" destId="{BA701AE6-C9CA-40AA-88A5-C3CEFFE8DFFB}" srcOrd="2" destOrd="0" presId="urn:microsoft.com/office/officeart/2005/8/layout/hierarchy2"/>
    <dgm:cxn modelId="{A3C99905-7485-4E1C-AAD5-C80BA97F2309}" type="presParOf" srcId="{BA701AE6-C9CA-40AA-88A5-C3CEFFE8DFFB}" destId="{B5E63AB0-9871-4B41-A66E-C0B849D4BE89}" srcOrd="0" destOrd="0" presId="urn:microsoft.com/office/officeart/2005/8/layout/hierarchy2"/>
    <dgm:cxn modelId="{8630DC8D-D8D4-4EC0-874A-7C01115D8CFB}" type="presParOf" srcId="{F8D4428B-F157-474A-8EB4-4475AED468BB}" destId="{EA42AFC4-B825-4CF2-837A-B4D5C50D065A}" srcOrd="3" destOrd="0" presId="urn:microsoft.com/office/officeart/2005/8/layout/hierarchy2"/>
    <dgm:cxn modelId="{D6E84BC3-A1EC-46DA-BAA9-0869D8087D7D}" type="presParOf" srcId="{EA42AFC4-B825-4CF2-837A-B4D5C50D065A}" destId="{F28BA181-FCBF-4AC5-8830-3AF2F2915484}" srcOrd="0" destOrd="0" presId="urn:microsoft.com/office/officeart/2005/8/layout/hierarchy2"/>
    <dgm:cxn modelId="{545BBD9B-0E82-49A1-9CB6-431397859F5C}" type="presParOf" srcId="{EA42AFC4-B825-4CF2-837A-B4D5C50D065A}" destId="{94F31223-D50E-4939-8318-DBC4ED168033}" srcOrd="1" destOrd="0" presId="urn:microsoft.com/office/officeart/2005/8/layout/hierarchy2"/>
    <dgm:cxn modelId="{DA086791-D294-4D73-9084-6775C7F8D4D2}" type="presParOf" srcId="{8D4F16DF-83DB-419C-8383-3CA263AD1254}" destId="{FDF32127-4220-4378-A5C9-98B1A94E7485}" srcOrd="2" destOrd="0" presId="urn:microsoft.com/office/officeart/2005/8/layout/hierarchy2"/>
    <dgm:cxn modelId="{832C0393-E84E-4EAC-B0C4-9EF6F763B100}" type="presParOf" srcId="{FDF32127-4220-4378-A5C9-98B1A94E7485}" destId="{A39050C7-E028-4CC8-A81B-E96E834C85E8}" srcOrd="0" destOrd="0" presId="urn:microsoft.com/office/officeart/2005/8/layout/hierarchy2"/>
    <dgm:cxn modelId="{73B7F0F4-496D-4DF9-B247-04B9F5CA2D02}" type="presParOf" srcId="{8D4F16DF-83DB-419C-8383-3CA263AD1254}" destId="{41A2C909-B001-478A-9ACC-1F1D861BB304}" srcOrd="3" destOrd="0" presId="urn:microsoft.com/office/officeart/2005/8/layout/hierarchy2"/>
    <dgm:cxn modelId="{C813993F-29D8-4E7E-947D-66A7013C9E5F}" type="presParOf" srcId="{41A2C909-B001-478A-9ACC-1F1D861BB304}" destId="{46FCD34D-CCE1-4207-9064-03561A132B7C}" srcOrd="0" destOrd="0" presId="urn:microsoft.com/office/officeart/2005/8/layout/hierarchy2"/>
    <dgm:cxn modelId="{5486FF04-86E0-4498-BB2A-C8982F854F6F}" type="presParOf" srcId="{41A2C909-B001-478A-9ACC-1F1D861BB304}" destId="{E0884E19-9E35-4D26-8039-52FBC4B02D81}"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74CBB3B-1C5F-4B0B-BA3A-B87F732DB16F}" type="doc">
      <dgm:prSet loTypeId="urn:microsoft.com/office/officeart/2009/3/layout/HorizontalOrganizationChart" loCatId="hierarchy" qsTypeId="urn:microsoft.com/office/officeart/2005/8/quickstyle/simple1" qsCatId="simple" csTypeId="urn:microsoft.com/office/officeart/2005/8/colors/accent1_2" csCatId="accent1" phldr="1"/>
      <dgm:spPr/>
      <dgm:t>
        <a:bodyPr/>
        <a:lstStyle/>
        <a:p>
          <a:endParaRPr lang="es-ES"/>
        </a:p>
      </dgm:t>
    </dgm:pt>
    <dgm:pt modelId="{28A90AC0-C96B-4484-804F-6B133F4F3750}">
      <dgm:prSet phldrT="[Texto]"/>
      <dgm:spPr/>
      <dgm:t>
        <a:bodyPr/>
        <a:lstStyle/>
        <a:p>
          <a:r>
            <a:rPr lang="es-PE" b="1" dirty="0"/>
            <a:t>3.  </a:t>
          </a:r>
          <a:r>
            <a:rPr lang="es-PE" b="1" u="sng" dirty="0"/>
            <a:t>PRETENSIÓN CONCRETA</a:t>
          </a:r>
          <a:r>
            <a:rPr lang="es-PE" b="1" dirty="0"/>
            <a:t>.</a:t>
          </a:r>
          <a:endParaRPr lang="es-ES" dirty="0"/>
        </a:p>
      </dgm:t>
    </dgm:pt>
    <dgm:pt modelId="{1AFEBAEB-1D53-4965-9723-4C7068D442AB}" type="parTrans" cxnId="{FA48F430-6E50-476D-BA4A-CCCE77F09C32}">
      <dgm:prSet/>
      <dgm:spPr/>
      <dgm:t>
        <a:bodyPr/>
        <a:lstStyle/>
        <a:p>
          <a:endParaRPr lang="es-ES"/>
        </a:p>
      </dgm:t>
    </dgm:pt>
    <dgm:pt modelId="{402726D8-C3D0-4370-92EB-0F3588AD7A4C}" type="sibTrans" cxnId="{FA48F430-6E50-476D-BA4A-CCCE77F09C32}">
      <dgm:prSet/>
      <dgm:spPr/>
      <dgm:t>
        <a:bodyPr/>
        <a:lstStyle/>
        <a:p>
          <a:endParaRPr lang="es-ES"/>
        </a:p>
      </dgm:t>
    </dgm:pt>
    <dgm:pt modelId="{607294E1-6950-421E-9345-D6E0731B48FE}">
      <dgm:prSet phldrT="[Texto]"/>
      <dgm:spPr/>
      <dgm:t>
        <a:bodyPr/>
        <a:lstStyle/>
        <a:p>
          <a:r>
            <a:rPr lang="es-PE" dirty="0"/>
            <a:t>3.1.   Petitorio: «revocación»  «Nulidad»</a:t>
          </a:r>
          <a:endParaRPr lang="es-ES" dirty="0"/>
        </a:p>
      </dgm:t>
    </dgm:pt>
    <dgm:pt modelId="{A2C16F4A-10AD-402D-8AAB-2012E9AA0D25}" type="parTrans" cxnId="{A85021AB-ECA9-4626-945D-C0F6ECB6FB60}">
      <dgm:prSet/>
      <dgm:spPr/>
      <dgm:t>
        <a:bodyPr/>
        <a:lstStyle/>
        <a:p>
          <a:endParaRPr lang="es-ES"/>
        </a:p>
      </dgm:t>
    </dgm:pt>
    <dgm:pt modelId="{A383C227-5649-4D76-B506-2DA19C685A2E}" type="sibTrans" cxnId="{A85021AB-ECA9-4626-945D-C0F6ECB6FB60}">
      <dgm:prSet/>
      <dgm:spPr/>
      <dgm:t>
        <a:bodyPr/>
        <a:lstStyle/>
        <a:p>
          <a:endParaRPr lang="es-ES"/>
        </a:p>
      </dgm:t>
    </dgm:pt>
    <dgm:pt modelId="{80368E4B-01DD-4C25-A920-BB8788B2A39C}">
      <dgm:prSet phldrT="[Texto]"/>
      <dgm:spPr/>
      <dgm:t>
        <a:bodyPr/>
        <a:lstStyle/>
        <a:p>
          <a:r>
            <a:rPr lang="es-PE" dirty="0"/>
            <a:t>3.2.   Remedio o reforma posible jurídicamente.  </a:t>
          </a:r>
          <a:endParaRPr lang="es-ES" dirty="0"/>
        </a:p>
      </dgm:t>
    </dgm:pt>
    <dgm:pt modelId="{C412E2B8-A21F-409B-8140-8CDE76468728}" type="parTrans" cxnId="{C17E74D4-0DE0-4523-9288-6B82D22F1DD8}">
      <dgm:prSet/>
      <dgm:spPr/>
      <dgm:t>
        <a:bodyPr/>
        <a:lstStyle/>
        <a:p>
          <a:endParaRPr lang="es-ES"/>
        </a:p>
      </dgm:t>
    </dgm:pt>
    <dgm:pt modelId="{052E8032-82CE-4711-BE98-C2D9F857B738}" type="sibTrans" cxnId="{C17E74D4-0DE0-4523-9288-6B82D22F1DD8}">
      <dgm:prSet/>
      <dgm:spPr/>
      <dgm:t>
        <a:bodyPr/>
        <a:lstStyle/>
        <a:p>
          <a:endParaRPr lang="es-ES"/>
        </a:p>
      </dgm:t>
    </dgm:pt>
    <dgm:pt modelId="{BBC571DA-027E-4857-937F-961675A38EFC}" type="pres">
      <dgm:prSet presAssocID="{774CBB3B-1C5F-4B0B-BA3A-B87F732DB16F}" presName="hierChild1" presStyleCnt="0">
        <dgm:presLayoutVars>
          <dgm:orgChart val="1"/>
          <dgm:chPref val="1"/>
          <dgm:dir/>
          <dgm:animOne val="branch"/>
          <dgm:animLvl val="lvl"/>
          <dgm:resizeHandles/>
        </dgm:presLayoutVars>
      </dgm:prSet>
      <dgm:spPr/>
    </dgm:pt>
    <dgm:pt modelId="{06AC2A90-3D04-4E85-B99C-73DDEF5DB414}" type="pres">
      <dgm:prSet presAssocID="{28A90AC0-C96B-4484-804F-6B133F4F3750}" presName="hierRoot1" presStyleCnt="0">
        <dgm:presLayoutVars>
          <dgm:hierBranch val="init"/>
        </dgm:presLayoutVars>
      </dgm:prSet>
      <dgm:spPr/>
    </dgm:pt>
    <dgm:pt modelId="{E512233B-23CA-4867-B281-AC1B966CA207}" type="pres">
      <dgm:prSet presAssocID="{28A90AC0-C96B-4484-804F-6B133F4F3750}" presName="rootComposite1" presStyleCnt="0"/>
      <dgm:spPr/>
    </dgm:pt>
    <dgm:pt modelId="{8A7AD05C-EFF1-4591-B301-CAC9E78C0BAB}" type="pres">
      <dgm:prSet presAssocID="{28A90AC0-C96B-4484-804F-6B133F4F3750}" presName="rootText1" presStyleLbl="node0" presStyleIdx="0" presStyleCnt="1" custScaleY="126616">
        <dgm:presLayoutVars>
          <dgm:chPref val="3"/>
        </dgm:presLayoutVars>
      </dgm:prSet>
      <dgm:spPr/>
    </dgm:pt>
    <dgm:pt modelId="{522BA2DC-A01B-42D2-9F66-2BC16E122040}" type="pres">
      <dgm:prSet presAssocID="{28A90AC0-C96B-4484-804F-6B133F4F3750}" presName="rootConnector1" presStyleLbl="node1" presStyleIdx="0" presStyleCnt="0"/>
      <dgm:spPr/>
    </dgm:pt>
    <dgm:pt modelId="{556E392C-7DA2-49A3-A988-D70F80385960}" type="pres">
      <dgm:prSet presAssocID="{28A90AC0-C96B-4484-804F-6B133F4F3750}" presName="hierChild2" presStyleCnt="0"/>
      <dgm:spPr/>
    </dgm:pt>
    <dgm:pt modelId="{A294095E-B0BA-41CA-994B-F7F61412AA10}" type="pres">
      <dgm:prSet presAssocID="{A2C16F4A-10AD-402D-8AAB-2012E9AA0D25}" presName="Name64" presStyleLbl="parChTrans1D2" presStyleIdx="0" presStyleCnt="2"/>
      <dgm:spPr/>
    </dgm:pt>
    <dgm:pt modelId="{1059ADAF-5FEB-40E0-BEDB-9C86F62BEAC4}" type="pres">
      <dgm:prSet presAssocID="{607294E1-6950-421E-9345-D6E0731B48FE}" presName="hierRoot2" presStyleCnt="0">
        <dgm:presLayoutVars>
          <dgm:hierBranch val="init"/>
        </dgm:presLayoutVars>
      </dgm:prSet>
      <dgm:spPr/>
    </dgm:pt>
    <dgm:pt modelId="{15BE5D69-C947-46A4-B0B9-58F3B4D0C37A}" type="pres">
      <dgm:prSet presAssocID="{607294E1-6950-421E-9345-D6E0731B48FE}" presName="rootComposite" presStyleCnt="0"/>
      <dgm:spPr/>
    </dgm:pt>
    <dgm:pt modelId="{0A8F7671-B422-47E2-AA32-0BDD24621249}" type="pres">
      <dgm:prSet presAssocID="{607294E1-6950-421E-9345-D6E0731B48FE}" presName="rootText" presStyleLbl="node2" presStyleIdx="0" presStyleCnt="2">
        <dgm:presLayoutVars>
          <dgm:chPref val="3"/>
        </dgm:presLayoutVars>
      </dgm:prSet>
      <dgm:spPr/>
    </dgm:pt>
    <dgm:pt modelId="{B0F501E8-DCE8-4F80-BADB-C88912C98972}" type="pres">
      <dgm:prSet presAssocID="{607294E1-6950-421E-9345-D6E0731B48FE}" presName="rootConnector" presStyleLbl="node2" presStyleIdx="0" presStyleCnt="2"/>
      <dgm:spPr/>
    </dgm:pt>
    <dgm:pt modelId="{84C3EDDB-CE58-4AD0-A538-6DEAF8246F1E}" type="pres">
      <dgm:prSet presAssocID="{607294E1-6950-421E-9345-D6E0731B48FE}" presName="hierChild4" presStyleCnt="0"/>
      <dgm:spPr/>
    </dgm:pt>
    <dgm:pt modelId="{E4C30590-DA2F-47EF-ADE4-ECFFCD49A67D}" type="pres">
      <dgm:prSet presAssocID="{607294E1-6950-421E-9345-D6E0731B48FE}" presName="hierChild5" presStyleCnt="0"/>
      <dgm:spPr/>
    </dgm:pt>
    <dgm:pt modelId="{0577DF88-DB2C-4E5A-8D94-7B4F61BE57BF}" type="pres">
      <dgm:prSet presAssocID="{C412E2B8-A21F-409B-8140-8CDE76468728}" presName="Name64" presStyleLbl="parChTrans1D2" presStyleIdx="1" presStyleCnt="2"/>
      <dgm:spPr/>
    </dgm:pt>
    <dgm:pt modelId="{7F1F034A-5A23-4A89-9D5E-0F93760B9EB1}" type="pres">
      <dgm:prSet presAssocID="{80368E4B-01DD-4C25-A920-BB8788B2A39C}" presName="hierRoot2" presStyleCnt="0">
        <dgm:presLayoutVars>
          <dgm:hierBranch val="init"/>
        </dgm:presLayoutVars>
      </dgm:prSet>
      <dgm:spPr/>
    </dgm:pt>
    <dgm:pt modelId="{A78714D0-91A9-4EAD-ACF4-83F725B2F762}" type="pres">
      <dgm:prSet presAssocID="{80368E4B-01DD-4C25-A920-BB8788B2A39C}" presName="rootComposite" presStyleCnt="0"/>
      <dgm:spPr/>
    </dgm:pt>
    <dgm:pt modelId="{718AA7E1-9A85-44D3-9F85-4E9DE096E4B4}" type="pres">
      <dgm:prSet presAssocID="{80368E4B-01DD-4C25-A920-BB8788B2A39C}" presName="rootText" presStyleLbl="node2" presStyleIdx="1" presStyleCnt="2" custScaleY="128842">
        <dgm:presLayoutVars>
          <dgm:chPref val="3"/>
        </dgm:presLayoutVars>
      </dgm:prSet>
      <dgm:spPr/>
    </dgm:pt>
    <dgm:pt modelId="{B2CBC873-6629-4BF8-83E2-4B6869BCE89E}" type="pres">
      <dgm:prSet presAssocID="{80368E4B-01DD-4C25-A920-BB8788B2A39C}" presName="rootConnector" presStyleLbl="node2" presStyleIdx="1" presStyleCnt="2"/>
      <dgm:spPr/>
    </dgm:pt>
    <dgm:pt modelId="{EB46AE80-B2F8-4AAD-A205-1C5135F28714}" type="pres">
      <dgm:prSet presAssocID="{80368E4B-01DD-4C25-A920-BB8788B2A39C}" presName="hierChild4" presStyleCnt="0"/>
      <dgm:spPr/>
    </dgm:pt>
    <dgm:pt modelId="{71F3A72B-4033-4816-93E2-3BCF123F3BC8}" type="pres">
      <dgm:prSet presAssocID="{80368E4B-01DD-4C25-A920-BB8788B2A39C}" presName="hierChild5" presStyleCnt="0"/>
      <dgm:spPr/>
    </dgm:pt>
    <dgm:pt modelId="{93B87A2D-4568-4C08-86D8-B0B36DFC25EC}" type="pres">
      <dgm:prSet presAssocID="{28A90AC0-C96B-4484-804F-6B133F4F3750}" presName="hierChild3" presStyleCnt="0"/>
      <dgm:spPr/>
    </dgm:pt>
  </dgm:ptLst>
  <dgm:cxnLst>
    <dgm:cxn modelId="{10C57003-BA98-459D-8E58-034BF3AE8554}" type="presOf" srcId="{774CBB3B-1C5F-4B0B-BA3A-B87F732DB16F}" destId="{BBC571DA-027E-4857-937F-961675A38EFC}" srcOrd="0" destOrd="0" presId="urn:microsoft.com/office/officeart/2009/3/layout/HorizontalOrganizationChart"/>
    <dgm:cxn modelId="{BFB3E30D-125A-4B3D-8725-DEB1CA9882AB}" type="presOf" srcId="{A2C16F4A-10AD-402D-8AAB-2012E9AA0D25}" destId="{A294095E-B0BA-41CA-994B-F7F61412AA10}" srcOrd="0" destOrd="0" presId="urn:microsoft.com/office/officeart/2009/3/layout/HorizontalOrganizationChart"/>
    <dgm:cxn modelId="{96B7C810-ABBC-42B9-BCF8-B6761DD15A78}" type="presOf" srcId="{28A90AC0-C96B-4484-804F-6B133F4F3750}" destId="{8A7AD05C-EFF1-4591-B301-CAC9E78C0BAB}" srcOrd="0" destOrd="0" presId="urn:microsoft.com/office/officeart/2009/3/layout/HorizontalOrganizationChart"/>
    <dgm:cxn modelId="{FA48F430-6E50-476D-BA4A-CCCE77F09C32}" srcId="{774CBB3B-1C5F-4B0B-BA3A-B87F732DB16F}" destId="{28A90AC0-C96B-4484-804F-6B133F4F3750}" srcOrd="0" destOrd="0" parTransId="{1AFEBAEB-1D53-4965-9723-4C7068D442AB}" sibTransId="{402726D8-C3D0-4370-92EB-0F3588AD7A4C}"/>
    <dgm:cxn modelId="{FC22ED31-73C1-457D-A5CA-1AA32B292276}" type="presOf" srcId="{28A90AC0-C96B-4484-804F-6B133F4F3750}" destId="{522BA2DC-A01B-42D2-9F66-2BC16E122040}" srcOrd="1" destOrd="0" presId="urn:microsoft.com/office/officeart/2009/3/layout/HorizontalOrganizationChart"/>
    <dgm:cxn modelId="{E7369C34-0D16-44D1-AA68-95367A38670D}" type="presOf" srcId="{607294E1-6950-421E-9345-D6E0731B48FE}" destId="{B0F501E8-DCE8-4F80-BADB-C88912C98972}" srcOrd="1" destOrd="0" presId="urn:microsoft.com/office/officeart/2009/3/layout/HorizontalOrganizationChart"/>
    <dgm:cxn modelId="{CAC6108C-34DB-4B2A-8C00-990CB52E6826}" type="presOf" srcId="{C412E2B8-A21F-409B-8140-8CDE76468728}" destId="{0577DF88-DB2C-4E5A-8D94-7B4F61BE57BF}" srcOrd="0" destOrd="0" presId="urn:microsoft.com/office/officeart/2009/3/layout/HorizontalOrganizationChart"/>
    <dgm:cxn modelId="{3C08B590-5DE2-4829-B667-7312EE580129}" type="presOf" srcId="{607294E1-6950-421E-9345-D6E0731B48FE}" destId="{0A8F7671-B422-47E2-AA32-0BDD24621249}" srcOrd="0" destOrd="0" presId="urn:microsoft.com/office/officeart/2009/3/layout/HorizontalOrganizationChart"/>
    <dgm:cxn modelId="{A85021AB-ECA9-4626-945D-C0F6ECB6FB60}" srcId="{28A90AC0-C96B-4484-804F-6B133F4F3750}" destId="{607294E1-6950-421E-9345-D6E0731B48FE}" srcOrd="0" destOrd="0" parTransId="{A2C16F4A-10AD-402D-8AAB-2012E9AA0D25}" sibTransId="{A383C227-5649-4D76-B506-2DA19C685A2E}"/>
    <dgm:cxn modelId="{6B6551B7-3824-4444-BDBE-531B0024D2BF}" type="presOf" srcId="{80368E4B-01DD-4C25-A920-BB8788B2A39C}" destId="{718AA7E1-9A85-44D3-9F85-4E9DE096E4B4}" srcOrd="0" destOrd="0" presId="urn:microsoft.com/office/officeart/2009/3/layout/HorizontalOrganizationChart"/>
    <dgm:cxn modelId="{40917FCE-340F-4CEB-BA64-A99D941903A1}" type="presOf" srcId="{80368E4B-01DD-4C25-A920-BB8788B2A39C}" destId="{B2CBC873-6629-4BF8-83E2-4B6869BCE89E}" srcOrd="1" destOrd="0" presId="urn:microsoft.com/office/officeart/2009/3/layout/HorizontalOrganizationChart"/>
    <dgm:cxn modelId="{C17E74D4-0DE0-4523-9288-6B82D22F1DD8}" srcId="{28A90AC0-C96B-4484-804F-6B133F4F3750}" destId="{80368E4B-01DD-4C25-A920-BB8788B2A39C}" srcOrd="1" destOrd="0" parTransId="{C412E2B8-A21F-409B-8140-8CDE76468728}" sibTransId="{052E8032-82CE-4711-BE98-C2D9F857B738}"/>
    <dgm:cxn modelId="{11744772-D8D1-402E-9BE6-EFEB94229B33}" type="presParOf" srcId="{BBC571DA-027E-4857-937F-961675A38EFC}" destId="{06AC2A90-3D04-4E85-B99C-73DDEF5DB414}" srcOrd="0" destOrd="0" presId="urn:microsoft.com/office/officeart/2009/3/layout/HorizontalOrganizationChart"/>
    <dgm:cxn modelId="{52464B5E-C773-4C7C-9389-E46C10BE8974}" type="presParOf" srcId="{06AC2A90-3D04-4E85-B99C-73DDEF5DB414}" destId="{E512233B-23CA-4867-B281-AC1B966CA207}" srcOrd="0" destOrd="0" presId="urn:microsoft.com/office/officeart/2009/3/layout/HorizontalOrganizationChart"/>
    <dgm:cxn modelId="{24EFC4E7-F005-4506-942F-E71CBD6B2C51}" type="presParOf" srcId="{E512233B-23CA-4867-B281-AC1B966CA207}" destId="{8A7AD05C-EFF1-4591-B301-CAC9E78C0BAB}" srcOrd="0" destOrd="0" presId="urn:microsoft.com/office/officeart/2009/3/layout/HorizontalOrganizationChart"/>
    <dgm:cxn modelId="{94BD4176-4F2A-4881-950A-36666C00AAAB}" type="presParOf" srcId="{E512233B-23CA-4867-B281-AC1B966CA207}" destId="{522BA2DC-A01B-42D2-9F66-2BC16E122040}" srcOrd="1" destOrd="0" presId="urn:microsoft.com/office/officeart/2009/3/layout/HorizontalOrganizationChart"/>
    <dgm:cxn modelId="{DA9A259E-CD4A-49B7-B8FC-7073179A4A3B}" type="presParOf" srcId="{06AC2A90-3D04-4E85-B99C-73DDEF5DB414}" destId="{556E392C-7DA2-49A3-A988-D70F80385960}" srcOrd="1" destOrd="0" presId="urn:microsoft.com/office/officeart/2009/3/layout/HorizontalOrganizationChart"/>
    <dgm:cxn modelId="{81FB4B11-4D7B-44C8-9416-DEAAF3B13DBB}" type="presParOf" srcId="{556E392C-7DA2-49A3-A988-D70F80385960}" destId="{A294095E-B0BA-41CA-994B-F7F61412AA10}" srcOrd="0" destOrd="0" presId="urn:microsoft.com/office/officeart/2009/3/layout/HorizontalOrganizationChart"/>
    <dgm:cxn modelId="{C7228063-C57C-49E9-BFF6-53B311E45180}" type="presParOf" srcId="{556E392C-7DA2-49A3-A988-D70F80385960}" destId="{1059ADAF-5FEB-40E0-BEDB-9C86F62BEAC4}" srcOrd="1" destOrd="0" presId="urn:microsoft.com/office/officeart/2009/3/layout/HorizontalOrganizationChart"/>
    <dgm:cxn modelId="{99D74FE0-33E2-424B-869A-4FAAFF77D99C}" type="presParOf" srcId="{1059ADAF-5FEB-40E0-BEDB-9C86F62BEAC4}" destId="{15BE5D69-C947-46A4-B0B9-58F3B4D0C37A}" srcOrd="0" destOrd="0" presId="urn:microsoft.com/office/officeart/2009/3/layout/HorizontalOrganizationChart"/>
    <dgm:cxn modelId="{972C002D-31EC-4706-AB4E-0AC35E581612}" type="presParOf" srcId="{15BE5D69-C947-46A4-B0B9-58F3B4D0C37A}" destId="{0A8F7671-B422-47E2-AA32-0BDD24621249}" srcOrd="0" destOrd="0" presId="urn:microsoft.com/office/officeart/2009/3/layout/HorizontalOrganizationChart"/>
    <dgm:cxn modelId="{568239AC-48A3-427A-875A-5501CDA8696C}" type="presParOf" srcId="{15BE5D69-C947-46A4-B0B9-58F3B4D0C37A}" destId="{B0F501E8-DCE8-4F80-BADB-C88912C98972}" srcOrd="1" destOrd="0" presId="urn:microsoft.com/office/officeart/2009/3/layout/HorizontalOrganizationChart"/>
    <dgm:cxn modelId="{9E2AF24E-464B-4F32-8A50-13BF5F313D72}" type="presParOf" srcId="{1059ADAF-5FEB-40E0-BEDB-9C86F62BEAC4}" destId="{84C3EDDB-CE58-4AD0-A538-6DEAF8246F1E}" srcOrd="1" destOrd="0" presId="urn:microsoft.com/office/officeart/2009/3/layout/HorizontalOrganizationChart"/>
    <dgm:cxn modelId="{DA2B4B2F-D627-4CE9-A7EC-CD834B184A00}" type="presParOf" srcId="{1059ADAF-5FEB-40E0-BEDB-9C86F62BEAC4}" destId="{E4C30590-DA2F-47EF-ADE4-ECFFCD49A67D}" srcOrd="2" destOrd="0" presId="urn:microsoft.com/office/officeart/2009/3/layout/HorizontalOrganizationChart"/>
    <dgm:cxn modelId="{A8E4E8A4-5777-4CE7-BF92-7C13DE8AC2AB}" type="presParOf" srcId="{556E392C-7DA2-49A3-A988-D70F80385960}" destId="{0577DF88-DB2C-4E5A-8D94-7B4F61BE57BF}" srcOrd="2" destOrd="0" presId="urn:microsoft.com/office/officeart/2009/3/layout/HorizontalOrganizationChart"/>
    <dgm:cxn modelId="{A130CA6D-C360-43FA-9BB6-E530F6B44F8D}" type="presParOf" srcId="{556E392C-7DA2-49A3-A988-D70F80385960}" destId="{7F1F034A-5A23-4A89-9D5E-0F93760B9EB1}" srcOrd="3" destOrd="0" presId="urn:microsoft.com/office/officeart/2009/3/layout/HorizontalOrganizationChart"/>
    <dgm:cxn modelId="{FA48877D-C478-4033-901D-229A81BED089}" type="presParOf" srcId="{7F1F034A-5A23-4A89-9D5E-0F93760B9EB1}" destId="{A78714D0-91A9-4EAD-ACF4-83F725B2F762}" srcOrd="0" destOrd="0" presId="urn:microsoft.com/office/officeart/2009/3/layout/HorizontalOrganizationChart"/>
    <dgm:cxn modelId="{7C2BA54A-BB3C-4A5A-B731-BFA4345FD552}" type="presParOf" srcId="{A78714D0-91A9-4EAD-ACF4-83F725B2F762}" destId="{718AA7E1-9A85-44D3-9F85-4E9DE096E4B4}" srcOrd="0" destOrd="0" presId="urn:microsoft.com/office/officeart/2009/3/layout/HorizontalOrganizationChart"/>
    <dgm:cxn modelId="{262E9221-97B8-4A70-899C-1B7E5D62DE26}" type="presParOf" srcId="{A78714D0-91A9-4EAD-ACF4-83F725B2F762}" destId="{B2CBC873-6629-4BF8-83E2-4B6869BCE89E}" srcOrd="1" destOrd="0" presId="urn:microsoft.com/office/officeart/2009/3/layout/HorizontalOrganizationChart"/>
    <dgm:cxn modelId="{045F8079-57ED-424B-8B8E-68ADB908A70F}" type="presParOf" srcId="{7F1F034A-5A23-4A89-9D5E-0F93760B9EB1}" destId="{EB46AE80-B2F8-4AAD-A205-1C5135F28714}" srcOrd="1" destOrd="0" presId="urn:microsoft.com/office/officeart/2009/3/layout/HorizontalOrganizationChart"/>
    <dgm:cxn modelId="{DEF2537D-326B-4ADE-A57D-E29A28243200}" type="presParOf" srcId="{7F1F034A-5A23-4A89-9D5E-0F93760B9EB1}" destId="{71F3A72B-4033-4816-93E2-3BCF123F3BC8}" srcOrd="2" destOrd="0" presId="urn:microsoft.com/office/officeart/2009/3/layout/HorizontalOrganizationChart"/>
    <dgm:cxn modelId="{C3763AEA-F04B-4196-A3FE-5DB384C8B700}" type="presParOf" srcId="{06AC2A90-3D04-4E85-B99C-73DDEF5DB414}" destId="{93B87A2D-4568-4C08-86D8-B0B36DFC25EC}" srcOrd="2" destOrd="0" presId="urn:microsoft.com/office/officeart/2009/3/layout/Horizontal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3AF98A-0D64-4F4E-8C42-6AAD91003E87}">
      <dsp:nvSpPr>
        <dsp:cNvPr id="0" name=""/>
        <dsp:cNvSpPr/>
      </dsp:nvSpPr>
      <dsp:spPr>
        <a:xfrm rot="5400000">
          <a:off x="533001" y="1953298"/>
          <a:ext cx="1587324" cy="2641271"/>
        </a:xfrm>
        <a:prstGeom prst="corner">
          <a:avLst>
            <a:gd name="adj1" fmla="val 16120"/>
            <a:gd name="adj2" fmla="val 16110"/>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1FDCB9D-7B43-4CDE-85D2-8B0475F393BF}">
      <dsp:nvSpPr>
        <dsp:cNvPr id="0" name=""/>
        <dsp:cNvSpPr/>
      </dsp:nvSpPr>
      <dsp:spPr>
        <a:xfrm>
          <a:off x="268038" y="2742469"/>
          <a:ext cx="2384555" cy="20902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s-PE" sz="1800" i="1" kern="1200" dirty="0"/>
            <a:t>“…por lo que corresponde al legislador establecer los requisitos que deben cumplirse para que sean admitidos, además de prefigurar el procedimiento que deben seguir.</a:t>
          </a:r>
          <a:endParaRPr lang="es-ES" sz="1800" kern="1200" dirty="0"/>
        </a:p>
      </dsp:txBody>
      <dsp:txXfrm>
        <a:off x="268038" y="2742469"/>
        <a:ext cx="2384555" cy="2090202"/>
      </dsp:txXfrm>
    </dsp:sp>
    <dsp:sp modelId="{6AE06198-89A1-45B2-A2E5-8743570ACB54}">
      <dsp:nvSpPr>
        <dsp:cNvPr id="0" name=""/>
        <dsp:cNvSpPr/>
      </dsp:nvSpPr>
      <dsp:spPr>
        <a:xfrm>
          <a:off x="2202677" y="1758844"/>
          <a:ext cx="449916" cy="449916"/>
        </a:xfrm>
        <a:prstGeom prst="triangle">
          <a:avLst>
            <a:gd name="adj" fmla="val 100000"/>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A858693-AB39-4884-B38C-4F917EDB9BDE}">
      <dsp:nvSpPr>
        <dsp:cNvPr id="0" name=""/>
        <dsp:cNvSpPr/>
      </dsp:nvSpPr>
      <dsp:spPr>
        <a:xfrm rot="5400000">
          <a:off x="3452163" y="635063"/>
          <a:ext cx="1587324" cy="2641271"/>
        </a:xfrm>
        <a:prstGeom prst="corner">
          <a:avLst>
            <a:gd name="adj1" fmla="val 16120"/>
            <a:gd name="adj2" fmla="val 16110"/>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DBDF8C3-7EA6-4BF6-8C81-8D7AB0A06EF4}">
      <dsp:nvSpPr>
        <dsp:cNvPr id="0" name=""/>
        <dsp:cNvSpPr/>
      </dsp:nvSpPr>
      <dsp:spPr>
        <a:xfrm>
          <a:off x="3240351" y="1527940"/>
          <a:ext cx="2384555" cy="32819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s-PE" sz="1800" i="1" kern="1200" dirty="0"/>
            <a:t>Su contenido constitucionalmente protegido garantiza, entonces, que no se establezcan y apliquen condiciones de acceso que tengan el propósito de disuadir, entorpecer o impedir irrazonable y desproporcionadamente su ejercicio. </a:t>
          </a:r>
          <a:endParaRPr lang="es-ES" sz="1800" kern="1200" dirty="0"/>
        </a:p>
      </dsp:txBody>
      <dsp:txXfrm>
        <a:off x="3240351" y="1527940"/>
        <a:ext cx="2384555" cy="3281973"/>
      </dsp:txXfrm>
    </dsp:sp>
    <dsp:sp modelId="{FF0FE94D-6B0A-4A42-BA38-0FAFDCB5BFA1}">
      <dsp:nvSpPr>
        <dsp:cNvPr id="0" name=""/>
        <dsp:cNvSpPr/>
      </dsp:nvSpPr>
      <dsp:spPr>
        <a:xfrm>
          <a:off x="5121838" y="440610"/>
          <a:ext cx="449916" cy="449916"/>
        </a:xfrm>
        <a:prstGeom prst="triangle">
          <a:avLst>
            <a:gd name="adj" fmla="val 100000"/>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7BFB185-982A-4867-BA87-4E01A5EC39EB}">
      <dsp:nvSpPr>
        <dsp:cNvPr id="0" name=""/>
        <dsp:cNvSpPr/>
      </dsp:nvSpPr>
      <dsp:spPr>
        <a:xfrm rot="5400000">
          <a:off x="6371324" y="-87285"/>
          <a:ext cx="1587324" cy="2641271"/>
        </a:xfrm>
        <a:prstGeom prst="corner">
          <a:avLst>
            <a:gd name="adj1" fmla="val 16120"/>
            <a:gd name="adj2" fmla="val 16110"/>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6F43803-DB3B-4C13-8054-B334878E63D6}">
      <dsp:nvSpPr>
        <dsp:cNvPr id="0" name=""/>
        <dsp:cNvSpPr/>
      </dsp:nvSpPr>
      <dsp:spPr>
        <a:xfrm>
          <a:off x="6106360" y="701885"/>
          <a:ext cx="2384555" cy="20902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s-PE" sz="2400" i="1" u="sng" kern="1200" dirty="0"/>
            <a:t>Sin embargo, queda excluida de ese ámbito de protección la evaluación judicial practicada en torno al cumplimiento o no de las condiciones o requisitos legalmente previsto</a:t>
          </a:r>
          <a:r>
            <a:rPr lang="es-PE" sz="2400" i="1" kern="1200" dirty="0"/>
            <a:t>s</a:t>
          </a:r>
          <a:r>
            <a:rPr lang="es-PE" sz="2400" kern="1200" dirty="0"/>
            <a:t>”</a:t>
          </a:r>
          <a:endParaRPr lang="es-ES" sz="2400" kern="1200" dirty="0"/>
        </a:p>
      </dsp:txBody>
      <dsp:txXfrm>
        <a:off x="6106360" y="701885"/>
        <a:ext cx="2384555" cy="209020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1BD1EB-741C-4130-A949-4133877CEA8A}">
      <dsp:nvSpPr>
        <dsp:cNvPr id="0" name=""/>
        <dsp:cNvSpPr/>
      </dsp:nvSpPr>
      <dsp:spPr>
        <a:xfrm>
          <a:off x="0" y="523547"/>
          <a:ext cx="8640960" cy="1108800"/>
        </a:xfrm>
        <a:prstGeom prst="rect">
          <a:avLst/>
        </a:prstGeom>
        <a:solidFill>
          <a:schemeClr val="lt1">
            <a:alpha val="90000"/>
            <a:hueOff val="0"/>
            <a:satOff val="0"/>
            <a:lumOff val="0"/>
            <a:alphaOff val="0"/>
          </a:schemeClr>
        </a:solidFill>
        <a:ln w="1905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EB5D4EB-DC3B-4781-99AD-9EB1471FAE18}">
      <dsp:nvSpPr>
        <dsp:cNvPr id="0" name=""/>
        <dsp:cNvSpPr/>
      </dsp:nvSpPr>
      <dsp:spPr>
        <a:xfrm>
          <a:off x="432048" y="34310"/>
          <a:ext cx="7791233" cy="1138676"/>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25" tIns="0" rIns="228625" bIns="0" numCol="1" spcCol="1270" anchor="ctr" anchorCtr="0">
          <a:noAutofit/>
        </a:bodyPr>
        <a:lstStyle/>
        <a:p>
          <a:pPr marL="0" lvl="0" indent="0" algn="l" defTabSz="889000">
            <a:lnSpc>
              <a:spcPct val="90000"/>
            </a:lnSpc>
            <a:spcBef>
              <a:spcPct val="0"/>
            </a:spcBef>
            <a:spcAft>
              <a:spcPct val="35000"/>
            </a:spcAft>
            <a:buNone/>
          </a:pPr>
          <a:r>
            <a:rPr lang="es-PE" sz="2000" b="1" kern="1200" dirty="0"/>
            <a:t>Sentencia del Tribunal Constitucional de fecha 28 de noviembre de 2017, EXP N.° 00683-2014-PHC/TC-LAMBAYEQUE, en el caso SOIMER MONTENEGRO CARRASCO, representado por MODESTO MONTENEGRO PITA </a:t>
          </a:r>
          <a:endParaRPr lang="es-ES" sz="2000" b="1" kern="1200" dirty="0"/>
        </a:p>
      </dsp:txBody>
      <dsp:txXfrm>
        <a:off x="487634" y="89896"/>
        <a:ext cx="7680061" cy="1027504"/>
      </dsp:txXfrm>
    </dsp:sp>
    <dsp:sp modelId="{D8EEF625-E211-48DB-813C-769C11B01BCD}">
      <dsp:nvSpPr>
        <dsp:cNvPr id="0" name=""/>
        <dsp:cNvSpPr/>
      </dsp:nvSpPr>
      <dsp:spPr>
        <a:xfrm>
          <a:off x="0" y="2572355"/>
          <a:ext cx="8640960" cy="1108800"/>
        </a:xfrm>
        <a:prstGeom prst="rect">
          <a:avLst/>
        </a:prstGeom>
        <a:solidFill>
          <a:schemeClr val="lt1">
            <a:alpha val="90000"/>
            <a:hueOff val="0"/>
            <a:satOff val="0"/>
            <a:lumOff val="0"/>
            <a:alphaOff val="0"/>
          </a:schemeClr>
        </a:solidFill>
        <a:ln w="1905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01084AC-1DE8-42F4-8316-878CE281F0B4}">
      <dsp:nvSpPr>
        <dsp:cNvPr id="0" name=""/>
        <dsp:cNvSpPr/>
      </dsp:nvSpPr>
      <dsp:spPr>
        <a:xfrm>
          <a:off x="432048" y="1869947"/>
          <a:ext cx="8049935" cy="1351848"/>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25" tIns="0" rIns="228625" bIns="0" numCol="1" spcCol="1270" anchor="ctr" anchorCtr="0">
          <a:noAutofit/>
        </a:bodyPr>
        <a:lstStyle/>
        <a:p>
          <a:pPr marL="0" lvl="0" indent="0" algn="just" defTabSz="889000">
            <a:lnSpc>
              <a:spcPct val="90000"/>
            </a:lnSpc>
            <a:spcBef>
              <a:spcPct val="0"/>
            </a:spcBef>
            <a:spcAft>
              <a:spcPct val="35000"/>
            </a:spcAft>
            <a:buNone/>
          </a:pPr>
          <a:r>
            <a:rPr lang="es-PE" sz="2000" kern="1200" dirty="0"/>
            <a:t>«6. Del escrito de apelación de sentencia, este Tribunal advierte que, en realidad, el favorecido no precisa ni argumenta debidamente los agravios que la sentencia condenatoria le causaría; es decir, no expresa de forma clara y precisa cómo lo afectan los considerandos de la sentencia condenatoria.</a:t>
          </a:r>
          <a:endParaRPr lang="es-ES" sz="2000" kern="1200" dirty="0"/>
        </a:p>
      </dsp:txBody>
      <dsp:txXfrm>
        <a:off x="498040" y="1935939"/>
        <a:ext cx="7917951" cy="1219864"/>
      </dsp:txXfrm>
    </dsp:sp>
    <dsp:sp modelId="{3050F04F-D4AB-4B67-A8E4-C1C8073BBBEF}">
      <dsp:nvSpPr>
        <dsp:cNvPr id="0" name=""/>
        <dsp:cNvSpPr/>
      </dsp:nvSpPr>
      <dsp:spPr>
        <a:xfrm>
          <a:off x="0" y="5193593"/>
          <a:ext cx="8640960" cy="1108800"/>
        </a:xfrm>
        <a:prstGeom prst="rect">
          <a:avLst/>
        </a:prstGeom>
        <a:solidFill>
          <a:schemeClr val="lt1">
            <a:alpha val="90000"/>
            <a:hueOff val="0"/>
            <a:satOff val="0"/>
            <a:lumOff val="0"/>
            <a:alphaOff val="0"/>
          </a:schemeClr>
        </a:solidFill>
        <a:ln w="1905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D4F2AC0-0903-4B79-85B6-3452266154F6}">
      <dsp:nvSpPr>
        <dsp:cNvPr id="0" name=""/>
        <dsp:cNvSpPr/>
      </dsp:nvSpPr>
      <dsp:spPr>
        <a:xfrm>
          <a:off x="432048" y="3918755"/>
          <a:ext cx="8003239" cy="1924277"/>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25" tIns="0" rIns="228625" bIns="0" numCol="1" spcCol="1270" anchor="ctr" anchorCtr="0">
          <a:noAutofit/>
        </a:bodyPr>
        <a:lstStyle/>
        <a:p>
          <a:pPr marL="0" lvl="0" indent="0" algn="just" defTabSz="711200">
            <a:lnSpc>
              <a:spcPct val="90000"/>
            </a:lnSpc>
            <a:spcBef>
              <a:spcPct val="0"/>
            </a:spcBef>
            <a:spcAft>
              <a:spcPct val="35000"/>
            </a:spcAft>
            <a:buNone/>
          </a:pPr>
          <a:r>
            <a:rPr lang="es-PE" sz="1600" b="1" i="1" kern="1200" dirty="0"/>
            <a:t>También resulta contradictoria la solicitud de absolución con respecto a la rebaja de la pena impuesta por debajo del mínimo legal (imposición de cinco años de pena privativa de la libertad), lo cual significa que se ha expresado un petitorio impreciso que no permite delimitar correctamente la materia impugnatoria, incumpliéndose así un mandato contenido en una norma de carácter procesal (artículo 405, numeral 1, literal c), del Nuevo Código Procesal Penal), por lo cual se ha rechazado correctamente el medio impugnatorio de apelación de sentencia»</a:t>
          </a:r>
          <a:r>
            <a:rPr lang="es-PE" sz="1600" kern="1200" dirty="0"/>
            <a:t>. </a:t>
          </a:r>
          <a:endParaRPr lang="es-ES" sz="1600" kern="1200" dirty="0"/>
        </a:p>
      </dsp:txBody>
      <dsp:txXfrm>
        <a:off x="525983" y="4012690"/>
        <a:ext cx="7815369" cy="1736407"/>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3999D5-B79B-4623-BE2B-23823A4B7129}">
      <dsp:nvSpPr>
        <dsp:cNvPr id="0" name=""/>
        <dsp:cNvSpPr/>
      </dsp:nvSpPr>
      <dsp:spPr>
        <a:xfrm>
          <a:off x="3204988" y="-168180"/>
          <a:ext cx="2158974" cy="1403333"/>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PE" sz="1600" b="1" kern="1200" dirty="0"/>
            <a:t>EL “AUTO-CONTROL” DE ADMISIBILIDAD DE LOS RECURSOS DE APELACIÓN. </a:t>
          </a:r>
        </a:p>
        <a:p>
          <a:pPr marL="0" lvl="0" indent="0" algn="ctr" defTabSz="711200">
            <a:lnSpc>
              <a:spcPct val="90000"/>
            </a:lnSpc>
            <a:spcBef>
              <a:spcPct val="0"/>
            </a:spcBef>
            <a:spcAft>
              <a:spcPct val="35000"/>
            </a:spcAft>
            <a:buNone/>
          </a:pPr>
          <a:endParaRPr lang="es-ES" sz="1100" kern="1200" dirty="0"/>
        </a:p>
      </dsp:txBody>
      <dsp:txXfrm>
        <a:off x="3273493" y="-99675"/>
        <a:ext cx="2021964" cy="1266323"/>
      </dsp:txXfrm>
    </dsp:sp>
    <dsp:sp modelId="{5CFBB392-B5E0-4F01-99DA-4A11527C28B2}">
      <dsp:nvSpPr>
        <dsp:cNvPr id="0" name=""/>
        <dsp:cNvSpPr/>
      </dsp:nvSpPr>
      <dsp:spPr>
        <a:xfrm>
          <a:off x="2004869" y="554463"/>
          <a:ext cx="4641005" cy="4641005"/>
        </a:xfrm>
        <a:custGeom>
          <a:avLst/>
          <a:gdLst/>
          <a:ahLst/>
          <a:cxnLst/>
          <a:rect l="0" t="0" r="0" b="0"/>
          <a:pathLst>
            <a:path>
              <a:moveTo>
                <a:pt x="3373101" y="252467"/>
              </a:moveTo>
              <a:arcTo wR="2320502" hR="2320502" stAng="17818525" swAng="2324848"/>
            </a:path>
          </a:pathLst>
        </a:custGeom>
        <a:noFill/>
        <a:ln w="10000"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67675238-4F15-4A38-BC9A-B5AC64DB4E66}">
      <dsp:nvSpPr>
        <dsp:cNvPr id="0" name=""/>
        <dsp:cNvSpPr/>
      </dsp:nvSpPr>
      <dsp:spPr>
        <a:xfrm>
          <a:off x="5544608" y="1935216"/>
          <a:ext cx="2158974" cy="1403333"/>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PE" sz="1800" kern="1200" dirty="0"/>
            <a:t>El artículo 424°, inciso 2 del Código Procesal penal señala: </a:t>
          </a:r>
          <a:endParaRPr lang="es-ES" sz="1800" kern="1200" dirty="0"/>
        </a:p>
      </dsp:txBody>
      <dsp:txXfrm>
        <a:off x="5613113" y="2003721"/>
        <a:ext cx="2021964" cy="1266323"/>
      </dsp:txXfrm>
    </dsp:sp>
    <dsp:sp modelId="{92B6402B-E734-4359-B5C8-B17194944B5B}">
      <dsp:nvSpPr>
        <dsp:cNvPr id="0" name=""/>
        <dsp:cNvSpPr/>
      </dsp:nvSpPr>
      <dsp:spPr>
        <a:xfrm>
          <a:off x="1700671" y="-343727"/>
          <a:ext cx="4641005" cy="4641005"/>
        </a:xfrm>
        <a:custGeom>
          <a:avLst/>
          <a:gdLst/>
          <a:ahLst/>
          <a:cxnLst/>
          <a:rect l="0" t="0" r="0" b="0"/>
          <a:pathLst>
            <a:path>
              <a:moveTo>
                <a:pt x="4194688" y="3688771"/>
              </a:moveTo>
              <a:arcTo wR="2320502" hR="2320502" stAng="2167902" swAng="1171948"/>
            </a:path>
          </a:pathLst>
        </a:custGeom>
        <a:noFill/>
        <a:ln w="10000"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1E158AA4-B978-40D2-81D1-7212FF4F521A}">
      <dsp:nvSpPr>
        <dsp:cNvPr id="0" name=""/>
        <dsp:cNvSpPr/>
      </dsp:nvSpPr>
      <dsp:spPr>
        <a:xfrm>
          <a:off x="2160243" y="3897438"/>
          <a:ext cx="4175197" cy="2084721"/>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PE" sz="2000" i="1" kern="1200" dirty="0"/>
            <a:t>“Al iniciar el debate se hará una </a:t>
          </a:r>
          <a:r>
            <a:rPr lang="es-PE" sz="2400" i="1" kern="1200" dirty="0"/>
            <a:t>relación</a:t>
          </a:r>
          <a:r>
            <a:rPr lang="es-PE" sz="2000" i="1" kern="1200" dirty="0"/>
            <a:t> de la sentencia recurrida y de</a:t>
          </a:r>
          <a:r>
            <a:rPr lang="es-PE" sz="2000" b="1" i="1" kern="1200" dirty="0"/>
            <a:t> </a:t>
          </a:r>
          <a:r>
            <a:rPr lang="es-PE" sz="2000" i="1" kern="1200" dirty="0"/>
            <a:t>las impugnaciones correspondientes. Acto seguido, se dará la oportu­nidad a las partes para </a:t>
          </a:r>
          <a:r>
            <a:rPr lang="es-PE" sz="2000" b="1" i="1" u="sng" kern="1200" dirty="0"/>
            <a:t>desistirse </a:t>
          </a:r>
          <a:r>
            <a:rPr lang="es-PE" sz="2000" b="1" i="1" kern="1200" dirty="0"/>
            <a:t>total</a:t>
          </a:r>
          <a:r>
            <a:rPr lang="es-PE" sz="2000" b="1" i="1" u="sng" kern="1200" dirty="0"/>
            <a:t> o parcialmente</a:t>
          </a:r>
          <a:r>
            <a:rPr lang="es-PE" sz="2000" b="1" i="1" kern="1200" dirty="0"/>
            <a:t> de la apelación interpuesta, así como para que ratifiquen los motivos de la apelación</a:t>
          </a:r>
          <a:r>
            <a:rPr lang="es-PE" sz="2000" i="1" kern="1200" dirty="0"/>
            <a:t>”</a:t>
          </a:r>
          <a:r>
            <a:rPr lang="es-PE" sz="2000" kern="1200" dirty="0"/>
            <a:t>. </a:t>
          </a:r>
          <a:endParaRPr lang="es-ES" sz="2000" kern="1200" dirty="0"/>
        </a:p>
      </dsp:txBody>
      <dsp:txXfrm>
        <a:off x="2262011" y="3999206"/>
        <a:ext cx="3971661" cy="1881185"/>
      </dsp:txXfrm>
    </dsp:sp>
    <dsp:sp modelId="{7B254330-D6D6-4334-B77B-422CF1549802}">
      <dsp:nvSpPr>
        <dsp:cNvPr id="0" name=""/>
        <dsp:cNvSpPr/>
      </dsp:nvSpPr>
      <dsp:spPr>
        <a:xfrm>
          <a:off x="2178514" y="-349189"/>
          <a:ext cx="4641005" cy="4641005"/>
        </a:xfrm>
        <a:custGeom>
          <a:avLst/>
          <a:gdLst/>
          <a:ahLst/>
          <a:cxnLst/>
          <a:rect l="0" t="0" r="0" b="0"/>
          <a:pathLst>
            <a:path>
              <a:moveTo>
                <a:pt x="1018972" y="4241635"/>
              </a:moveTo>
              <a:arcTo wR="2320502" hR="2320502" stAng="7447012" swAng="1304012"/>
            </a:path>
          </a:pathLst>
        </a:custGeom>
        <a:noFill/>
        <a:ln w="10000"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F1E4B99-0632-442A-8376-C57FFA27CE5E}">
      <dsp:nvSpPr>
        <dsp:cNvPr id="0" name=""/>
        <dsp:cNvSpPr/>
      </dsp:nvSpPr>
      <dsp:spPr>
        <a:xfrm>
          <a:off x="792077" y="1863211"/>
          <a:ext cx="2158974" cy="1403333"/>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s-PE" sz="1500" b="1" kern="1200" dirty="0"/>
            <a:t>Recursos impugnatorios contra la decisión que resuelve el control de admisibilidad de la apelación</a:t>
          </a:r>
          <a:endParaRPr lang="es-ES" sz="1500" kern="1200" dirty="0"/>
        </a:p>
      </dsp:txBody>
      <dsp:txXfrm>
        <a:off x="860582" y="1931716"/>
        <a:ext cx="2021964" cy="1266323"/>
      </dsp:txXfrm>
    </dsp:sp>
    <dsp:sp modelId="{B8276196-DE8A-45DF-88BA-79391DB96C79}">
      <dsp:nvSpPr>
        <dsp:cNvPr id="0" name=""/>
        <dsp:cNvSpPr/>
      </dsp:nvSpPr>
      <dsp:spPr>
        <a:xfrm>
          <a:off x="1805913" y="609077"/>
          <a:ext cx="4641005" cy="4641005"/>
        </a:xfrm>
        <a:custGeom>
          <a:avLst/>
          <a:gdLst/>
          <a:ahLst/>
          <a:cxnLst/>
          <a:rect l="0" t="0" r="0" b="0"/>
          <a:pathLst>
            <a:path>
              <a:moveTo>
                <a:pt x="266743" y="1240315"/>
              </a:moveTo>
              <a:arcTo wR="2320502" hR="2320502" stAng="12464544" swAng="2308616"/>
            </a:path>
          </a:pathLst>
        </a:custGeom>
        <a:noFill/>
        <a:ln w="10000"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08F488-8A92-4FDD-92BC-F61836CADE98}">
      <dsp:nvSpPr>
        <dsp:cNvPr id="0" name=""/>
        <dsp:cNvSpPr/>
      </dsp:nvSpPr>
      <dsp:spPr>
        <a:xfrm>
          <a:off x="2894378" y="0"/>
          <a:ext cx="2636180" cy="2636180"/>
        </a:xfrm>
        <a:prstGeom prst="triangle">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PE" sz="1400" kern="1200" dirty="0"/>
            <a:t>La postura inti-convencional</a:t>
          </a:r>
          <a:endParaRPr lang="es-ES" sz="1400" kern="1200" dirty="0"/>
        </a:p>
      </dsp:txBody>
      <dsp:txXfrm>
        <a:off x="3553423" y="1318090"/>
        <a:ext cx="1318090" cy="1318090"/>
      </dsp:txXfrm>
    </dsp:sp>
    <dsp:sp modelId="{8A62BE6A-70BD-434D-9B54-1D0879F6CC7A}">
      <dsp:nvSpPr>
        <dsp:cNvPr id="0" name=""/>
        <dsp:cNvSpPr/>
      </dsp:nvSpPr>
      <dsp:spPr>
        <a:xfrm>
          <a:off x="1576288" y="2636180"/>
          <a:ext cx="2636180" cy="2636180"/>
        </a:xfrm>
        <a:prstGeom prst="triangle">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PE" sz="1600" kern="1200" dirty="0"/>
            <a:t>Interpretación extensiva para cuando se otorgue Derechos a los justiciables.</a:t>
          </a:r>
          <a:endParaRPr lang="es-ES" sz="1600" kern="1200" dirty="0"/>
        </a:p>
      </dsp:txBody>
      <dsp:txXfrm>
        <a:off x="2235333" y="3954270"/>
        <a:ext cx="1318090" cy="1318090"/>
      </dsp:txXfrm>
    </dsp:sp>
    <dsp:sp modelId="{C1F367F9-E3E4-4314-A28A-A2B7BBFBBA0A}">
      <dsp:nvSpPr>
        <dsp:cNvPr id="0" name=""/>
        <dsp:cNvSpPr/>
      </dsp:nvSpPr>
      <dsp:spPr>
        <a:xfrm rot="10800000">
          <a:off x="2894378" y="2636180"/>
          <a:ext cx="2636180" cy="2636180"/>
        </a:xfrm>
        <a:prstGeom prst="triangle">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PE" sz="2000" kern="1200" dirty="0"/>
            <a:t>El principio </a:t>
          </a:r>
          <a:r>
            <a:rPr lang="es-PE" sz="2000" i="1" kern="1200" dirty="0"/>
            <a:t>pro </a:t>
          </a:r>
          <a:r>
            <a:rPr lang="es-PE" sz="2000" i="1" kern="1200" dirty="0" err="1"/>
            <a:t>actione</a:t>
          </a:r>
          <a:r>
            <a:rPr lang="es-PE" sz="2000" i="1" kern="1200" dirty="0"/>
            <a:t>.</a:t>
          </a:r>
          <a:endParaRPr lang="es-ES" sz="2000" kern="1200" dirty="0"/>
        </a:p>
      </dsp:txBody>
      <dsp:txXfrm rot="10800000">
        <a:off x="3553423" y="2636180"/>
        <a:ext cx="1318090" cy="1318090"/>
      </dsp:txXfrm>
    </dsp:sp>
    <dsp:sp modelId="{532937C0-B8C0-42D4-8A38-F1E3592246E3}">
      <dsp:nvSpPr>
        <dsp:cNvPr id="0" name=""/>
        <dsp:cNvSpPr/>
      </dsp:nvSpPr>
      <dsp:spPr>
        <a:xfrm>
          <a:off x="4176457" y="2608051"/>
          <a:ext cx="2636180" cy="2636180"/>
        </a:xfrm>
        <a:prstGeom prst="triangle">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PE" sz="1400" kern="1200" dirty="0"/>
            <a:t>Preponderancia del valor justicia sobre el criterio formalidad. Aplicación del principio </a:t>
          </a:r>
          <a:r>
            <a:rPr lang="es-PE" sz="1400" i="1" kern="1200" dirty="0" err="1"/>
            <a:t>iura</a:t>
          </a:r>
          <a:r>
            <a:rPr lang="es-PE" sz="1400" i="1" kern="1200" dirty="0"/>
            <a:t> </a:t>
          </a:r>
          <a:r>
            <a:rPr lang="es-PE" sz="1400" i="1" kern="1200" dirty="0" err="1"/>
            <a:t>novit</a:t>
          </a:r>
          <a:r>
            <a:rPr lang="es-PE" sz="1400" i="1" kern="1200" dirty="0"/>
            <a:t> curia</a:t>
          </a:r>
          <a:r>
            <a:rPr lang="es-PE" sz="1400" kern="1200" dirty="0"/>
            <a:t>.</a:t>
          </a:r>
          <a:endParaRPr lang="es-ES" sz="1400" kern="1200" dirty="0"/>
        </a:p>
      </dsp:txBody>
      <dsp:txXfrm>
        <a:off x="4835502" y="3926141"/>
        <a:ext cx="1318090" cy="131809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D71735-2989-4F7F-B96A-BA1C5EA4F82C}">
      <dsp:nvSpPr>
        <dsp:cNvPr id="0" name=""/>
        <dsp:cNvSpPr/>
      </dsp:nvSpPr>
      <dsp:spPr>
        <a:xfrm>
          <a:off x="0" y="1436"/>
          <a:ext cx="8424936"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BEE5202-D46B-4D91-A36B-3A1D90BF3565}">
      <dsp:nvSpPr>
        <dsp:cNvPr id="0" name=""/>
        <dsp:cNvSpPr/>
      </dsp:nvSpPr>
      <dsp:spPr>
        <a:xfrm>
          <a:off x="0" y="1313381"/>
          <a:ext cx="1652077" cy="26080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s-PE" sz="2000" b="1" kern="1200" dirty="0"/>
            <a:t>(</a:t>
          </a:r>
          <a:r>
            <a:rPr lang="es-PE" sz="2000" b="1" kern="1200" dirty="0" err="1"/>
            <a:t>Exp</a:t>
          </a:r>
          <a:r>
            <a:rPr lang="es-PE" sz="2000" b="1" kern="1200" dirty="0"/>
            <a:t>. N° 01470-2017-PA/TC Lima, </a:t>
          </a:r>
          <a:r>
            <a:rPr lang="es-PE" sz="2000" b="1" kern="1200" dirty="0" err="1"/>
            <a:t>ff,j</a:t>
          </a:r>
          <a:r>
            <a:rPr lang="es-PE" sz="2000" b="1" kern="1200" dirty="0"/>
            <a:t> </a:t>
          </a:r>
          <a:r>
            <a:rPr lang="es-PE" sz="2000" b="1" kern="1200" dirty="0" err="1"/>
            <a:t>j.n</a:t>
          </a:r>
          <a:r>
            <a:rPr lang="es-PE" sz="2000" b="1" kern="1200" dirty="0"/>
            <a:t>. 5-8).</a:t>
          </a:r>
          <a:endParaRPr lang="es-ES" sz="2000" b="1" kern="1200" dirty="0"/>
        </a:p>
      </dsp:txBody>
      <dsp:txXfrm>
        <a:off x="0" y="1313381"/>
        <a:ext cx="1652077" cy="2608080"/>
      </dsp:txXfrm>
    </dsp:sp>
    <dsp:sp modelId="{C9D3B115-3BFD-438E-A35B-82F68F1BC6BF}">
      <dsp:nvSpPr>
        <dsp:cNvPr id="0" name=""/>
        <dsp:cNvSpPr/>
      </dsp:nvSpPr>
      <dsp:spPr>
        <a:xfrm>
          <a:off x="1728193" y="139566"/>
          <a:ext cx="6647486" cy="18111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just" defTabSz="800100">
            <a:lnSpc>
              <a:spcPct val="90000"/>
            </a:lnSpc>
            <a:spcBef>
              <a:spcPct val="0"/>
            </a:spcBef>
            <a:spcAft>
              <a:spcPct val="35000"/>
            </a:spcAft>
            <a:buNone/>
          </a:pPr>
          <a:r>
            <a:rPr lang="es-PE" sz="1800" i="1" kern="1200" dirty="0"/>
            <a:t>«En líneas generales, aduce que al haberse denegado su impugnación por la </a:t>
          </a:r>
          <a:r>
            <a:rPr lang="es-PE" sz="1800" b="1" i="1" u="sng" kern="1200" dirty="0"/>
            <a:t>inadvertencia de observar las formalidades del recurso de apelación se ha vulnerado su derecho de libre acceso al órgano jurisdiccional, evitando así que obtenga una decisión fundada en hecho y derecho luego de ser revisada la decisión y consideraciones del juez que valido formalmente el requerimiento acusatorio</a:t>
          </a:r>
          <a:r>
            <a:rPr lang="es-PE" sz="1800" b="1" i="1" kern="1200" dirty="0"/>
            <a:t>.</a:t>
          </a:r>
          <a:endParaRPr lang="es-ES" sz="1800" kern="1200" dirty="0"/>
        </a:p>
      </dsp:txBody>
      <dsp:txXfrm>
        <a:off x="1728193" y="139566"/>
        <a:ext cx="6647486" cy="1811180"/>
      </dsp:txXfrm>
    </dsp:sp>
    <dsp:sp modelId="{E31C7330-CB1F-4960-B009-517FB124219F}">
      <dsp:nvSpPr>
        <dsp:cNvPr id="0" name=""/>
        <dsp:cNvSpPr/>
      </dsp:nvSpPr>
      <dsp:spPr>
        <a:xfrm>
          <a:off x="1652077" y="1940467"/>
          <a:ext cx="6608309"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5FC94F8-E39C-4080-897A-87D5527A57FC}">
      <dsp:nvSpPr>
        <dsp:cNvPr id="0" name=""/>
        <dsp:cNvSpPr/>
      </dsp:nvSpPr>
      <dsp:spPr>
        <a:xfrm>
          <a:off x="1775983" y="2068318"/>
          <a:ext cx="6484403" cy="13844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s-PE" sz="1800" i="1" kern="1200" dirty="0"/>
            <a:t>Por consiguiente, considera que se han violado sus derechos fundamentales a la tutela jurisdiccional efectiva y al debido proceso en sus manifestaciones del derecho de defensa, a la motivación de las resoluciones judiciales y a la pluralidad de instancias.</a:t>
          </a:r>
          <a:endParaRPr lang="es-ES" sz="1800" kern="1200" dirty="0"/>
        </a:p>
      </dsp:txBody>
      <dsp:txXfrm>
        <a:off x="1775983" y="2068318"/>
        <a:ext cx="6484403" cy="1384441"/>
      </dsp:txXfrm>
    </dsp:sp>
    <dsp:sp modelId="{88C4FCAD-13A5-46F4-B812-8E225666F7EF}">
      <dsp:nvSpPr>
        <dsp:cNvPr id="0" name=""/>
        <dsp:cNvSpPr/>
      </dsp:nvSpPr>
      <dsp:spPr>
        <a:xfrm>
          <a:off x="1652077" y="3452759"/>
          <a:ext cx="6608309"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6B7031A-640F-4115-A898-73D9FCA12CFA}">
      <dsp:nvSpPr>
        <dsp:cNvPr id="0" name=""/>
        <dsp:cNvSpPr/>
      </dsp:nvSpPr>
      <dsp:spPr>
        <a:xfrm>
          <a:off x="1800169" y="3659570"/>
          <a:ext cx="6484403" cy="14904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s-PE" sz="1800" i="1" kern="1200" dirty="0"/>
            <a:t>Sin embargo, lo concretamente argüido no encuentra respaldo directo en el contenido constitucionalmente protegido del derecho fundamental al debido proceso, .(…) </a:t>
          </a:r>
          <a:r>
            <a:rPr lang="es-PE" sz="1800" b="1" i="1" u="sng" kern="1200" dirty="0"/>
            <a:t>sino conforme al principio de </a:t>
          </a:r>
          <a:r>
            <a:rPr lang="es-PE" sz="1800" b="1" i="1" u="sng" kern="1200" dirty="0" err="1"/>
            <a:t>taxatividad</a:t>
          </a:r>
          <a:r>
            <a:rPr lang="es-PE" sz="1800" b="1" i="1" u="sng" kern="1200" dirty="0"/>
            <a:t> de los medios impugnatorios». </a:t>
          </a:r>
          <a:endParaRPr lang="es-ES" sz="1800" kern="1200" dirty="0"/>
        </a:p>
      </dsp:txBody>
      <dsp:txXfrm>
        <a:off x="1800169" y="3659570"/>
        <a:ext cx="6484403" cy="1490454"/>
      </dsp:txXfrm>
    </dsp:sp>
    <dsp:sp modelId="{A1128825-8940-469C-90D0-D1C21FE3BFFF}">
      <dsp:nvSpPr>
        <dsp:cNvPr id="0" name=""/>
        <dsp:cNvSpPr/>
      </dsp:nvSpPr>
      <dsp:spPr>
        <a:xfrm>
          <a:off x="1652077" y="5071064"/>
          <a:ext cx="6608309"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396CBD-E19F-46C0-A734-769DC469D992}">
      <dsp:nvSpPr>
        <dsp:cNvPr id="0" name=""/>
        <dsp:cNvSpPr/>
      </dsp:nvSpPr>
      <dsp:spPr>
        <a:xfrm>
          <a:off x="4121588" y="1190610"/>
          <a:ext cx="280222" cy="1060875"/>
        </a:xfrm>
        <a:custGeom>
          <a:avLst/>
          <a:gdLst/>
          <a:ahLst/>
          <a:cxnLst/>
          <a:rect l="0" t="0" r="0" b="0"/>
          <a:pathLst>
            <a:path>
              <a:moveTo>
                <a:pt x="280222" y="0"/>
              </a:moveTo>
              <a:lnTo>
                <a:pt x="280222" y="1060875"/>
              </a:lnTo>
              <a:lnTo>
                <a:pt x="0" y="1060875"/>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20E66A3-0A63-468B-B3BA-B37E07255EC8}">
      <dsp:nvSpPr>
        <dsp:cNvPr id="0" name=""/>
        <dsp:cNvSpPr/>
      </dsp:nvSpPr>
      <dsp:spPr>
        <a:xfrm>
          <a:off x="4401810" y="1190610"/>
          <a:ext cx="2794554" cy="2179347"/>
        </a:xfrm>
        <a:custGeom>
          <a:avLst/>
          <a:gdLst/>
          <a:ahLst/>
          <a:cxnLst/>
          <a:rect l="0" t="0" r="0" b="0"/>
          <a:pathLst>
            <a:path>
              <a:moveTo>
                <a:pt x="0" y="0"/>
              </a:moveTo>
              <a:lnTo>
                <a:pt x="0" y="1929319"/>
              </a:lnTo>
              <a:lnTo>
                <a:pt x="2794554" y="1929319"/>
              </a:lnTo>
              <a:lnTo>
                <a:pt x="2794554" y="2179347"/>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F42A320-E7FC-4BA2-8A13-58E32D06B195}">
      <dsp:nvSpPr>
        <dsp:cNvPr id="0" name=""/>
        <dsp:cNvSpPr/>
      </dsp:nvSpPr>
      <dsp:spPr>
        <a:xfrm>
          <a:off x="4356090" y="1190610"/>
          <a:ext cx="91440" cy="2337782"/>
        </a:xfrm>
        <a:custGeom>
          <a:avLst/>
          <a:gdLst/>
          <a:ahLst/>
          <a:cxnLst/>
          <a:rect l="0" t="0" r="0" b="0"/>
          <a:pathLst>
            <a:path>
              <a:moveTo>
                <a:pt x="45720" y="0"/>
              </a:moveTo>
              <a:lnTo>
                <a:pt x="45720" y="2087753"/>
              </a:lnTo>
              <a:lnTo>
                <a:pt x="74889" y="2087753"/>
              </a:lnTo>
              <a:lnTo>
                <a:pt x="74889" y="2337782"/>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3C2B056-2DCC-40D7-B2A5-2C0719908A3A}">
      <dsp:nvSpPr>
        <dsp:cNvPr id="0" name=""/>
        <dsp:cNvSpPr/>
      </dsp:nvSpPr>
      <dsp:spPr>
        <a:xfrm>
          <a:off x="1499030" y="1190610"/>
          <a:ext cx="2902780" cy="2188789"/>
        </a:xfrm>
        <a:custGeom>
          <a:avLst/>
          <a:gdLst/>
          <a:ahLst/>
          <a:cxnLst/>
          <a:rect l="0" t="0" r="0" b="0"/>
          <a:pathLst>
            <a:path>
              <a:moveTo>
                <a:pt x="2902780" y="0"/>
              </a:moveTo>
              <a:lnTo>
                <a:pt x="2902780" y="1938760"/>
              </a:lnTo>
              <a:lnTo>
                <a:pt x="0" y="1938760"/>
              </a:lnTo>
              <a:lnTo>
                <a:pt x="0" y="2188789"/>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70DF1E7-02A3-437C-AEA8-2892E6A0F804}">
      <dsp:nvSpPr>
        <dsp:cNvPr id="0" name=""/>
        <dsp:cNvSpPr/>
      </dsp:nvSpPr>
      <dsp:spPr>
        <a:xfrm>
          <a:off x="1043835" y="0"/>
          <a:ext cx="6715949" cy="1190610"/>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s-PE" sz="2800" b="1" kern="1200" dirty="0">
              <a:solidFill>
                <a:srgbClr val="C00000"/>
              </a:solidFill>
            </a:rPr>
            <a:t>Artículo 405˚.- Formalidades del recurso (CPP Perú)</a:t>
          </a:r>
          <a:endParaRPr lang="es-ES" sz="2800" kern="1200" dirty="0"/>
        </a:p>
      </dsp:txBody>
      <dsp:txXfrm>
        <a:off x="1043835" y="0"/>
        <a:ext cx="6715949" cy="1190610"/>
      </dsp:txXfrm>
    </dsp:sp>
    <dsp:sp modelId="{7A30A69B-9CC1-4002-B11C-8116308E02F4}">
      <dsp:nvSpPr>
        <dsp:cNvPr id="0" name=""/>
        <dsp:cNvSpPr/>
      </dsp:nvSpPr>
      <dsp:spPr>
        <a:xfrm>
          <a:off x="308419" y="3379399"/>
          <a:ext cx="2381221" cy="2406414"/>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s-PE" sz="1700" kern="1200">
              <a:solidFill>
                <a:schemeClr val="tx1"/>
              </a:solidFill>
            </a:rPr>
            <a:t>a) Que sea presentado por quien resulte agraviado por la resolución, tenga interés directo y se halle facultado legalmente para ello. El Ministerio Público puede recurrir incluso a favor del imputado. </a:t>
          </a:r>
          <a:endParaRPr lang="es-ES" sz="1700" kern="1200" dirty="0">
            <a:solidFill>
              <a:schemeClr val="tx1"/>
            </a:solidFill>
          </a:endParaRPr>
        </a:p>
      </dsp:txBody>
      <dsp:txXfrm>
        <a:off x="308419" y="3379399"/>
        <a:ext cx="2381221" cy="2406414"/>
      </dsp:txXfrm>
    </dsp:sp>
    <dsp:sp modelId="{294D33ED-D2E6-4974-BDB1-CC81CEA95315}">
      <dsp:nvSpPr>
        <dsp:cNvPr id="0" name=""/>
        <dsp:cNvSpPr/>
      </dsp:nvSpPr>
      <dsp:spPr>
        <a:xfrm>
          <a:off x="3240369" y="3528392"/>
          <a:ext cx="2381221" cy="2653788"/>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s-PE" sz="1700" kern="1200">
              <a:solidFill>
                <a:schemeClr val="tx1"/>
              </a:solidFill>
            </a:rPr>
            <a:t>b) Que sea interpuesto por escrito y en el plazo previsto por la Ley. También puede ser interpuesto en forma oral, cuando se trata de resoluciones expedidas en el curso de la audiencia, en cuyo caso el recurso se interpondrá en el mismo acto en que se lee la resolución que lo motiva. </a:t>
          </a:r>
          <a:endParaRPr lang="es-ES" sz="1700" kern="1200" dirty="0">
            <a:solidFill>
              <a:schemeClr val="tx1"/>
            </a:solidFill>
          </a:endParaRPr>
        </a:p>
      </dsp:txBody>
      <dsp:txXfrm>
        <a:off x="3240369" y="3528392"/>
        <a:ext cx="2381221" cy="2653788"/>
      </dsp:txXfrm>
    </dsp:sp>
    <dsp:sp modelId="{25D7CF19-A950-4E02-99DE-5B6CBEEE8521}">
      <dsp:nvSpPr>
        <dsp:cNvPr id="0" name=""/>
        <dsp:cNvSpPr/>
      </dsp:nvSpPr>
      <dsp:spPr>
        <a:xfrm>
          <a:off x="6005753" y="3369958"/>
          <a:ext cx="2381221" cy="2808746"/>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s-PE" sz="1700" b="1" kern="1200">
              <a:solidFill>
                <a:schemeClr val="tx1"/>
              </a:solidFill>
            </a:rPr>
            <a:t>c) </a:t>
          </a:r>
          <a:r>
            <a:rPr lang="es-PE" sz="1700" b="1" u="sng" kern="1200">
              <a:solidFill>
                <a:schemeClr val="tx1"/>
              </a:solidFill>
            </a:rPr>
            <a:t>Que se precise las partes o puntos de la decisión a los que se refiere la impugnación, y se expresen los fundamentos, con indicación específica de los fundamentos de hecho y de derecho que lo apoyen. El recurso deberá concluir formulando una pretensión concreta</a:t>
          </a:r>
          <a:endParaRPr lang="es-ES" sz="1700" b="1" kern="1200" dirty="0">
            <a:solidFill>
              <a:schemeClr val="tx1"/>
            </a:solidFill>
          </a:endParaRPr>
        </a:p>
      </dsp:txBody>
      <dsp:txXfrm>
        <a:off x="6005753" y="3369958"/>
        <a:ext cx="2381221" cy="2808746"/>
      </dsp:txXfrm>
    </dsp:sp>
    <dsp:sp modelId="{4D80894C-4A0B-4DDB-985C-120C12DD484E}">
      <dsp:nvSpPr>
        <dsp:cNvPr id="0" name=""/>
        <dsp:cNvSpPr/>
      </dsp:nvSpPr>
      <dsp:spPr>
        <a:xfrm>
          <a:off x="144019" y="1656181"/>
          <a:ext cx="3977568" cy="1190610"/>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s-PE" sz="1700" kern="1200" dirty="0"/>
            <a:t>1. Para la admisión del recurso se requiere: </a:t>
          </a:r>
          <a:endParaRPr lang="es-ES" sz="1700" kern="1200" dirty="0"/>
        </a:p>
      </dsp:txBody>
      <dsp:txXfrm>
        <a:off x="144019" y="1656181"/>
        <a:ext cx="3977568" cy="119061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7C88C6-0186-43AC-87F4-B228AFFB5DF7}">
      <dsp:nvSpPr>
        <dsp:cNvPr id="0" name=""/>
        <dsp:cNvSpPr/>
      </dsp:nvSpPr>
      <dsp:spPr>
        <a:xfrm>
          <a:off x="1393242" y="792089"/>
          <a:ext cx="2609270" cy="5520339"/>
        </a:xfrm>
        <a:prstGeom prst="rect">
          <a:avLst/>
        </a:prstGeom>
        <a:solidFill>
          <a:schemeClr val="accent2">
            <a:alpha val="90000"/>
            <a:tint val="40000"/>
            <a:hueOff val="0"/>
            <a:satOff val="0"/>
            <a:lumOff val="0"/>
            <a:alphaOff val="0"/>
          </a:schemeClr>
        </a:solidFill>
        <a:ln w="1905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42240" rIns="142240" bIns="142240" numCol="1" spcCol="1270" anchor="ctr" anchorCtr="0">
          <a:noAutofit/>
        </a:bodyPr>
        <a:lstStyle/>
        <a:p>
          <a:pPr marL="0" lvl="0" indent="0" algn="l" defTabSz="889000">
            <a:lnSpc>
              <a:spcPct val="90000"/>
            </a:lnSpc>
            <a:spcBef>
              <a:spcPct val="0"/>
            </a:spcBef>
            <a:spcAft>
              <a:spcPct val="35000"/>
            </a:spcAft>
            <a:buNone/>
          </a:pPr>
          <a:r>
            <a:rPr lang="es-PE" sz="2000" kern="1200" dirty="0"/>
            <a:t>«</a:t>
          </a:r>
          <a:r>
            <a:rPr lang="es-PE" sz="2000" i="1" kern="1200" dirty="0"/>
            <a:t>El Juez que emitió la resolución impugnada, se pronunciará sobre la admisión del recurso y notificará su decisión a todas las partes, luego de lo cual inmediatamente elevará los actuados al órgano jurisdic­cional competente. </a:t>
          </a:r>
          <a:r>
            <a:rPr lang="es-PE" sz="2000" b="1" i="1" u="sng" kern="1200" dirty="0"/>
            <a:t>El Juez que deba conocer la impugnación, aún de oficio, podrá controlar la admisibilidad del recurso y, en su caso, podrá anular el </a:t>
          </a:r>
          <a:r>
            <a:rPr lang="es-PE" sz="2000" b="1" i="1" u="sng" kern="1200" dirty="0" err="1"/>
            <a:t>concesorio</a:t>
          </a:r>
          <a:r>
            <a:rPr lang="es-PE" sz="2000" b="1" i="1" u="sng" kern="1200" dirty="0"/>
            <a:t>.»</a:t>
          </a:r>
          <a:endParaRPr lang="es-ES" sz="2000" kern="1200" dirty="0"/>
        </a:p>
      </dsp:txBody>
      <dsp:txXfrm>
        <a:off x="1810725" y="792089"/>
        <a:ext cx="2191787" cy="5520339"/>
      </dsp:txXfrm>
    </dsp:sp>
    <dsp:sp modelId="{0FB71939-59E3-44B4-BA87-D9D192BE8ADC}">
      <dsp:nvSpPr>
        <dsp:cNvPr id="0" name=""/>
        <dsp:cNvSpPr/>
      </dsp:nvSpPr>
      <dsp:spPr>
        <a:xfrm>
          <a:off x="1631" y="96283"/>
          <a:ext cx="1739513" cy="1739513"/>
        </a:xfrm>
        <a:prstGeom prst="ellipse">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s-PE" sz="1600" kern="1200" dirty="0"/>
            <a:t>Artículo 405°, párrafo tercero, del Código Procesal Penal</a:t>
          </a:r>
          <a:endParaRPr lang="es-ES" sz="1600" kern="1200" dirty="0"/>
        </a:p>
      </dsp:txBody>
      <dsp:txXfrm>
        <a:off x="256377" y="351029"/>
        <a:ext cx="1230021" cy="1230021"/>
      </dsp:txXfrm>
    </dsp:sp>
    <dsp:sp modelId="{DE6FC036-09A8-46CA-AF8D-CC1590805939}">
      <dsp:nvSpPr>
        <dsp:cNvPr id="0" name=""/>
        <dsp:cNvSpPr/>
      </dsp:nvSpPr>
      <dsp:spPr>
        <a:xfrm>
          <a:off x="5742026" y="792089"/>
          <a:ext cx="2609270" cy="4476683"/>
        </a:xfrm>
        <a:prstGeom prst="rect">
          <a:avLst/>
        </a:prstGeom>
        <a:solidFill>
          <a:schemeClr val="accent2">
            <a:alpha val="90000"/>
            <a:tint val="40000"/>
            <a:hueOff val="0"/>
            <a:satOff val="0"/>
            <a:lumOff val="0"/>
            <a:alphaOff val="0"/>
          </a:schemeClr>
        </a:solidFill>
        <a:ln w="1905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63576" rIns="163576" bIns="163576" numCol="1" spcCol="1270" anchor="ctr" anchorCtr="0">
          <a:noAutofit/>
        </a:bodyPr>
        <a:lstStyle/>
        <a:p>
          <a:pPr marL="0" lvl="0" indent="0" algn="l" defTabSz="1022350">
            <a:lnSpc>
              <a:spcPct val="90000"/>
            </a:lnSpc>
            <a:spcBef>
              <a:spcPct val="0"/>
            </a:spcBef>
            <a:spcAft>
              <a:spcPct val="35000"/>
            </a:spcAft>
            <a:buNone/>
          </a:pPr>
          <a:r>
            <a:rPr lang="es-PE" sz="2300" i="1" kern="1200" dirty="0"/>
            <a:t>“El que interpone apelación debe </a:t>
          </a:r>
          <a:r>
            <a:rPr lang="es-PE" sz="2300" b="1" i="1" kern="1200" dirty="0"/>
            <a:t>fundamentarla, indicando el error de hecho o de derecho incurrido en la resolución, precisando la naturaleza del agravio y sustentando su pretensión impugnatoria</a:t>
          </a:r>
          <a:r>
            <a:rPr lang="es-PE" sz="2300" kern="1200" dirty="0"/>
            <a:t>”. </a:t>
          </a:r>
          <a:endParaRPr lang="es-ES" sz="2300" kern="1200" dirty="0"/>
        </a:p>
      </dsp:txBody>
      <dsp:txXfrm>
        <a:off x="6159509" y="792089"/>
        <a:ext cx="2191787" cy="4476683"/>
      </dsp:txXfrm>
    </dsp:sp>
    <dsp:sp modelId="{FABFF302-9CD1-48A0-AE4A-EF0710AF9312}">
      <dsp:nvSpPr>
        <dsp:cNvPr id="0" name=""/>
        <dsp:cNvSpPr/>
      </dsp:nvSpPr>
      <dsp:spPr>
        <a:xfrm>
          <a:off x="4350415" y="96283"/>
          <a:ext cx="1739513" cy="1739513"/>
        </a:xfrm>
        <a:prstGeom prst="ellipse">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r>
            <a:rPr lang="es-PE" sz="1800" kern="1200" dirty="0"/>
            <a:t>El Código Procesal Civil del Perú en el artículo 366° </a:t>
          </a:r>
          <a:endParaRPr lang="es-ES" sz="1800" kern="1200" dirty="0"/>
        </a:p>
      </dsp:txBody>
      <dsp:txXfrm>
        <a:off x="4605161" y="351029"/>
        <a:ext cx="1230021" cy="123002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F99C64-697C-46C1-836C-BEEA7B5F6E84}">
      <dsp:nvSpPr>
        <dsp:cNvPr id="0" name=""/>
        <dsp:cNvSpPr/>
      </dsp:nvSpPr>
      <dsp:spPr>
        <a:xfrm>
          <a:off x="2585251" y="2474819"/>
          <a:ext cx="1807236" cy="161360"/>
        </a:xfrm>
        <a:custGeom>
          <a:avLst/>
          <a:gdLst/>
          <a:ahLst/>
          <a:cxnLst/>
          <a:rect l="0" t="0" r="0" b="0"/>
          <a:pathLst>
            <a:path>
              <a:moveTo>
                <a:pt x="0" y="161360"/>
              </a:moveTo>
              <a:lnTo>
                <a:pt x="1807236" y="161360"/>
              </a:lnTo>
              <a:lnTo>
                <a:pt x="1807236" y="0"/>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B4069FC-746D-44A2-88B1-82D78ED692BA}">
      <dsp:nvSpPr>
        <dsp:cNvPr id="0" name=""/>
        <dsp:cNvSpPr/>
      </dsp:nvSpPr>
      <dsp:spPr>
        <a:xfrm>
          <a:off x="2585251" y="2636180"/>
          <a:ext cx="3614472" cy="1306001"/>
        </a:xfrm>
        <a:custGeom>
          <a:avLst/>
          <a:gdLst/>
          <a:ahLst/>
          <a:cxnLst/>
          <a:rect l="0" t="0" r="0" b="0"/>
          <a:pathLst>
            <a:path>
              <a:moveTo>
                <a:pt x="0" y="0"/>
              </a:moveTo>
              <a:lnTo>
                <a:pt x="3356296" y="0"/>
              </a:lnTo>
              <a:lnTo>
                <a:pt x="3356296" y="1306001"/>
              </a:lnTo>
              <a:lnTo>
                <a:pt x="3614472" y="1306001"/>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A70C29A-7B6C-4539-B818-1304E47808AD}">
      <dsp:nvSpPr>
        <dsp:cNvPr id="0" name=""/>
        <dsp:cNvSpPr/>
      </dsp:nvSpPr>
      <dsp:spPr>
        <a:xfrm>
          <a:off x="2585251" y="1144640"/>
          <a:ext cx="3607424" cy="1491539"/>
        </a:xfrm>
        <a:custGeom>
          <a:avLst/>
          <a:gdLst/>
          <a:ahLst/>
          <a:cxnLst/>
          <a:rect l="0" t="0" r="0" b="0"/>
          <a:pathLst>
            <a:path>
              <a:moveTo>
                <a:pt x="0" y="1491539"/>
              </a:moveTo>
              <a:lnTo>
                <a:pt x="3349247" y="1491539"/>
              </a:lnTo>
              <a:lnTo>
                <a:pt x="3349247" y="0"/>
              </a:lnTo>
              <a:lnTo>
                <a:pt x="3607424" y="0"/>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3A9D6BF-D827-4C98-9FC6-C16257B9C53A}">
      <dsp:nvSpPr>
        <dsp:cNvPr id="0" name=""/>
        <dsp:cNvSpPr/>
      </dsp:nvSpPr>
      <dsp:spPr>
        <a:xfrm>
          <a:off x="3485" y="1800199"/>
          <a:ext cx="2581766" cy="1671960"/>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s-PE" sz="1800" b="1" kern="1200" dirty="0"/>
            <a:t>¿Momento que debe hacerse el control de admisibilidad del recurso?</a:t>
          </a:r>
          <a:endParaRPr lang="es-ES" sz="1800" kern="1200" dirty="0"/>
        </a:p>
      </dsp:txBody>
      <dsp:txXfrm>
        <a:off x="3485" y="1800199"/>
        <a:ext cx="2581766" cy="1671960"/>
      </dsp:txXfrm>
    </dsp:sp>
    <dsp:sp modelId="{D1E69256-9D97-4A9A-B81D-0813E9B90A87}">
      <dsp:nvSpPr>
        <dsp:cNvPr id="0" name=""/>
        <dsp:cNvSpPr/>
      </dsp:nvSpPr>
      <dsp:spPr>
        <a:xfrm>
          <a:off x="6192676" y="0"/>
          <a:ext cx="2581766" cy="2289281"/>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s-PE" sz="1800" kern="1200" dirty="0"/>
            <a:t>«</a:t>
          </a:r>
          <a:r>
            <a:rPr lang="es-PE" sz="1800" b="1" i="1" u="sng" kern="1200" dirty="0"/>
            <a:t>El Juez que emitió la resolución impugnada, se pronunciará sobre la admisión del recurso </a:t>
          </a:r>
          <a:r>
            <a:rPr lang="es-PE" sz="1800" i="1" kern="1200" dirty="0"/>
            <a:t>y notificará su decisión a todas las partes, luego de lo cual inmediatamente elevará los actuados al órgano jurisdic­cional competente. </a:t>
          </a:r>
          <a:endParaRPr lang="es-ES" sz="1800" kern="1200" dirty="0"/>
        </a:p>
      </dsp:txBody>
      <dsp:txXfrm>
        <a:off x="6192676" y="0"/>
        <a:ext cx="2581766" cy="2289281"/>
      </dsp:txXfrm>
    </dsp:sp>
    <dsp:sp modelId="{42A8AADD-B97C-47A4-A968-B4781E1CC784}">
      <dsp:nvSpPr>
        <dsp:cNvPr id="0" name=""/>
        <dsp:cNvSpPr/>
      </dsp:nvSpPr>
      <dsp:spPr>
        <a:xfrm>
          <a:off x="6199724" y="2680070"/>
          <a:ext cx="2581766" cy="2524221"/>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s-PE" sz="2000" b="1" i="1" u="sng" kern="1200" dirty="0"/>
            <a:t>«El Juez que deba conocer la impugnación, aún de oficio, podrá controlar la admisibilidad del recurso </a:t>
          </a:r>
          <a:r>
            <a:rPr lang="es-PE" sz="2000" i="1" u="sng" kern="1200" dirty="0"/>
            <a:t>y, en su caso, podrá anular el </a:t>
          </a:r>
          <a:r>
            <a:rPr lang="es-PE" sz="2000" i="1" u="sng" kern="1200" dirty="0" err="1"/>
            <a:t>concesorio</a:t>
          </a:r>
          <a:r>
            <a:rPr lang="es-PE" sz="2000" i="1" u="sng" kern="1200" dirty="0"/>
            <a:t>.»</a:t>
          </a:r>
          <a:endParaRPr lang="es-ES" sz="2000" kern="1200" dirty="0"/>
        </a:p>
      </dsp:txBody>
      <dsp:txXfrm>
        <a:off x="6199724" y="2680070"/>
        <a:ext cx="2581766" cy="2524221"/>
      </dsp:txXfrm>
    </dsp:sp>
    <dsp:sp modelId="{D0642C36-14C2-4D5B-B532-032C03771A54}">
      <dsp:nvSpPr>
        <dsp:cNvPr id="0" name=""/>
        <dsp:cNvSpPr/>
      </dsp:nvSpPr>
      <dsp:spPr>
        <a:xfrm>
          <a:off x="3101604" y="1368507"/>
          <a:ext cx="2581766" cy="1106312"/>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s-PE" sz="1800" kern="1200" dirty="0"/>
            <a:t>El artículo 405°, párrafo tercero, del Código Procesal Penal que a la letra dice: </a:t>
          </a:r>
          <a:endParaRPr lang="es-ES" sz="1800" kern="1200" dirty="0"/>
        </a:p>
      </dsp:txBody>
      <dsp:txXfrm>
        <a:off x="3101604" y="1368507"/>
        <a:ext cx="2581766" cy="110631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B42C4F-D29E-49A4-AC7B-05F9DCC5661C}">
      <dsp:nvSpPr>
        <dsp:cNvPr id="0" name=""/>
        <dsp:cNvSpPr/>
      </dsp:nvSpPr>
      <dsp:spPr>
        <a:xfrm>
          <a:off x="637270" y="0"/>
          <a:ext cx="7222402" cy="5760640"/>
        </a:xfrm>
        <a:prstGeom prst="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E84DE86-FD92-4731-873B-E26D95483F0D}">
      <dsp:nvSpPr>
        <dsp:cNvPr id="0" name=""/>
        <dsp:cNvSpPr/>
      </dsp:nvSpPr>
      <dsp:spPr>
        <a:xfrm>
          <a:off x="149155" y="1440160"/>
          <a:ext cx="2490858" cy="2880320"/>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PE" sz="2000" kern="1200" dirty="0"/>
            <a:t>Casación Nro. 546-2015-Arequipa de fecha 10 de mayo del 2017, Sala Penal Permanente, Ponente </a:t>
          </a:r>
          <a:r>
            <a:rPr lang="es-PE" sz="2000" kern="1200" dirty="0" err="1"/>
            <a:t>Neyra</a:t>
          </a:r>
          <a:r>
            <a:rPr lang="es-PE" sz="2000" kern="1200" dirty="0"/>
            <a:t> Flores</a:t>
          </a:r>
          <a:endParaRPr lang="es-ES" sz="2000" kern="1200" dirty="0"/>
        </a:p>
      </dsp:txBody>
      <dsp:txXfrm>
        <a:off x="270749" y="1561754"/>
        <a:ext cx="2247670" cy="2637132"/>
      </dsp:txXfrm>
    </dsp:sp>
    <dsp:sp modelId="{5A989B56-73F0-414F-9168-A2D63D4AC30A}">
      <dsp:nvSpPr>
        <dsp:cNvPr id="0" name=""/>
        <dsp:cNvSpPr/>
      </dsp:nvSpPr>
      <dsp:spPr>
        <a:xfrm>
          <a:off x="3003042" y="936104"/>
          <a:ext cx="2490858" cy="3888432"/>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PE" sz="1600" kern="1200" dirty="0"/>
            <a:t>“</a:t>
          </a:r>
          <a:r>
            <a:rPr lang="es-PE" sz="1600" i="1" kern="1200" dirty="0"/>
            <a:t>Existiendo un doble control de admisibilidad puesto que lo que se quiere es depurar las cosas que no corresponda su conocimiento por falta de requisitos formales de medio impugnatorio interpuesto. Inicialmente y en forma general antes del señalamiento de día y hora de la audiencia de apelación también debe declararse la </a:t>
          </a:r>
          <a:r>
            <a:rPr lang="es-PE" sz="1800" i="1" kern="1200" dirty="0"/>
            <a:t>inadmisibilidad:</a:t>
          </a:r>
          <a:endParaRPr lang="es-ES" sz="1800" kern="1200" dirty="0"/>
        </a:p>
      </dsp:txBody>
      <dsp:txXfrm>
        <a:off x="3124636" y="1057698"/>
        <a:ext cx="2247670" cy="3645244"/>
      </dsp:txXfrm>
    </dsp:sp>
    <dsp:sp modelId="{40BD8217-6E30-4653-B8DB-A39791E89B32}">
      <dsp:nvSpPr>
        <dsp:cNvPr id="0" name=""/>
        <dsp:cNvSpPr/>
      </dsp:nvSpPr>
      <dsp:spPr>
        <a:xfrm>
          <a:off x="5856929" y="1368151"/>
          <a:ext cx="2490858" cy="3024336"/>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PE" sz="1600" i="1" kern="1200" dirty="0"/>
            <a:t>a) Porque </a:t>
          </a:r>
          <a:r>
            <a:rPr lang="es-PE" sz="1600" b="1" i="1" kern="1200" dirty="0"/>
            <a:t>“los requisitos de admisibilidad de un acto procesal están dadas por los elementos que determinan la aptitud de este para producir efectos al anterior del proceso</a:t>
          </a:r>
          <a:r>
            <a:rPr lang="es-PE" sz="1600" i="1" kern="1200" dirty="0"/>
            <a:t>” </a:t>
          </a:r>
          <a:r>
            <a:rPr lang="es-PE" sz="1600" kern="1200" dirty="0"/>
            <a:t>[…]</a:t>
          </a:r>
          <a:r>
            <a:rPr lang="es-PE" sz="1600" i="1" kern="1200" dirty="0"/>
            <a:t> </a:t>
          </a:r>
          <a:r>
            <a:rPr lang="es-PE" sz="1600" b="1" i="1" kern="1200" dirty="0"/>
            <a:t>Por lo que es posible declarar la inadmisibilidad del recurso también excepcionalmente dentro de la audiencia”.</a:t>
          </a:r>
          <a:endParaRPr lang="es-ES" sz="1600" kern="1200" dirty="0"/>
        </a:p>
      </dsp:txBody>
      <dsp:txXfrm>
        <a:off x="5978523" y="1489745"/>
        <a:ext cx="2247670" cy="278114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AC55D4-F0A7-47F6-B5AD-BDE545DA19E7}">
      <dsp:nvSpPr>
        <dsp:cNvPr id="0" name=""/>
        <dsp:cNvSpPr/>
      </dsp:nvSpPr>
      <dsp:spPr>
        <a:xfrm>
          <a:off x="4557" y="2381906"/>
          <a:ext cx="2341309" cy="1170654"/>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s-PE" sz="1500" b="1" kern="1200"/>
            <a:t>1. </a:t>
          </a:r>
          <a:r>
            <a:rPr lang="es-PE" sz="1500" b="1" u="sng" kern="1200"/>
            <a:t>RAZONAMIENTO ERRADO DEL JUEZ </a:t>
          </a:r>
          <a:endParaRPr lang="es-ES" sz="1500" kern="1200" dirty="0"/>
        </a:p>
      </dsp:txBody>
      <dsp:txXfrm>
        <a:off x="38844" y="2416193"/>
        <a:ext cx="2272735" cy="1102080"/>
      </dsp:txXfrm>
    </dsp:sp>
    <dsp:sp modelId="{DB780DCA-3CB8-4CF6-BF2A-01B9FF1B9F34}">
      <dsp:nvSpPr>
        <dsp:cNvPr id="0" name=""/>
        <dsp:cNvSpPr/>
      </dsp:nvSpPr>
      <dsp:spPr>
        <a:xfrm rot="18014394">
          <a:off x="1905050" y="2179469"/>
          <a:ext cx="1776129" cy="41088"/>
        </a:xfrm>
        <a:custGeom>
          <a:avLst/>
          <a:gdLst/>
          <a:ahLst/>
          <a:cxnLst/>
          <a:rect l="0" t="0" r="0" b="0"/>
          <a:pathLst>
            <a:path>
              <a:moveTo>
                <a:pt x="0" y="20544"/>
              </a:moveTo>
              <a:lnTo>
                <a:pt x="1776129" y="20544"/>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es-ES" sz="700" kern="1200"/>
        </a:p>
      </dsp:txBody>
      <dsp:txXfrm>
        <a:off x="2748711" y="2155610"/>
        <a:ext cx="88806" cy="88806"/>
      </dsp:txXfrm>
    </dsp:sp>
    <dsp:sp modelId="{3D3A01D1-ABD1-42B7-B559-899B43B83F6F}">
      <dsp:nvSpPr>
        <dsp:cNvPr id="0" name=""/>
        <dsp:cNvSpPr/>
      </dsp:nvSpPr>
      <dsp:spPr>
        <a:xfrm>
          <a:off x="3240363" y="519834"/>
          <a:ext cx="2076179" cy="1825916"/>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l" defTabSz="711200">
            <a:lnSpc>
              <a:spcPct val="90000"/>
            </a:lnSpc>
            <a:spcBef>
              <a:spcPct val="0"/>
            </a:spcBef>
            <a:spcAft>
              <a:spcPct val="35000"/>
            </a:spcAft>
            <a:buNone/>
          </a:pPr>
          <a:r>
            <a:rPr lang="es-PE" sz="1600" b="1" kern="1200" dirty="0"/>
            <a:t>1.1. Precisión sobre las “partes” o “puntos” del razonamiento equivocado del Juez.</a:t>
          </a:r>
          <a:endParaRPr lang="es-ES" sz="1600" kern="1200" dirty="0"/>
        </a:p>
      </dsp:txBody>
      <dsp:txXfrm>
        <a:off x="3293842" y="573313"/>
        <a:ext cx="1969221" cy="1718958"/>
      </dsp:txXfrm>
    </dsp:sp>
    <dsp:sp modelId="{C30248CD-5AFD-4A8B-BAF9-5362F9204A73}">
      <dsp:nvSpPr>
        <dsp:cNvPr id="0" name=""/>
        <dsp:cNvSpPr/>
      </dsp:nvSpPr>
      <dsp:spPr>
        <a:xfrm rot="19863461">
          <a:off x="5246390" y="1140422"/>
          <a:ext cx="1123413" cy="41088"/>
        </a:xfrm>
        <a:custGeom>
          <a:avLst/>
          <a:gdLst/>
          <a:ahLst/>
          <a:cxnLst/>
          <a:rect l="0" t="0" r="0" b="0"/>
          <a:pathLst>
            <a:path>
              <a:moveTo>
                <a:pt x="0" y="20544"/>
              </a:moveTo>
              <a:lnTo>
                <a:pt x="1123413" y="20544"/>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S" sz="500" kern="1200"/>
        </a:p>
      </dsp:txBody>
      <dsp:txXfrm>
        <a:off x="5780011" y="1132881"/>
        <a:ext cx="56170" cy="56170"/>
      </dsp:txXfrm>
    </dsp:sp>
    <dsp:sp modelId="{A10DA44C-E38A-4E54-BE67-8CA8D0F13332}">
      <dsp:nvSpPr>
        <dsp:cNvPr id="0" name=""/>
        <dsp:cNvSpPr/>
      </dsp:nvSpPr>
      <dsp:spPr>
        <a:xfrm>
          <a:off x="6299650" y="303813"/>
          <a:ext cx="2341309" cy="1170654"/>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s-PE" sz="1600" kern="1200" dirty="0"/>
            <a:t>Al respecto el Tribunal Constitucional ha establecido </a:t>
          </a:r>
          <a:endParaRPr lang="es-ES" sz="1600" kern="1200" dirty="0"/>
        </a:p>
      </dsp:txBody>
      <dsp:txXfrm>
        <a:off x="6333937" y="338100"/>
        <a:ext cx="2272735" cy="1102080"/>
      </dsp:txXfrm>
    </dsp:sp>
    <dsp:sp modelId="{7B2C0AA8-ECCE-46E1-8365-766CCF2A8B47}">
      <dsp:nvSpPr>
        <dsp:cNvPr id="0" name=""/>
        <dsp:cNvSpPr/>
      </dsp:nvSpPr>
      <dsp:spPr>
        <a:xfrm rot="3602631">
          <a:off x="4841204" y="2234832"/>
          <a:ext cx="1898837" cy="41088"/>
        </a:xfrm>
        <a:custGeom>
          <a:avLst/>
          <a:gdLst/>
          <a:ahLst/>
          <a:cxnLst/>
          <a:rect l="0" t="0" r="0" b="0"/>
          <a:pathLst>
            <a:path>
              <a:moveTo>
                <a:pt x="0" y="20544"/>
              </a:moveTo>
              <a:lnTo>
                <a:pt x="1898837" y="20544"/>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es-ES" sz="700" kern="1200"/>
        </a:p>
      </dsp:txBody>
      <dsp:txXfrm>
        <a:off x="5743152" y="2207905"/>
        <a:ext cx="94941" cy="94941"/>
      </dsp:txXfrm>
    </dsp:sp>
    <dsp:sp modelId="{2BCEED27-5918-487A-9F3C-111CB5AD0DC0}">
      <dsp:nvSpPr>
        <dsp:cNvPr id="0" name=""/>
        <dsp:cNvSpPr/>
      </dsp:nvSpPr>
      <dsp:spPr>
        <a:xfrm>
          <a:off x="6264703" y="2032004"/>
          <a:ext cx="2341309" cy="2091913"/>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s-PE" sz="1600" i="1" kern="1200" dirty="0"/>
            <a:t>“…en el escrito que se provee </a:t>
          </a:r>
          <a:r>
            <a:rPr lang="es-PE" sz="1600" b="1" i="1" kern="1200" dirty="0"/>
            <a:t>no se precisa los puntos controvertidos, sino más se insiste en la existencia de la Libertad Anticipada, pero sin indicar porqué dice eso. </a:t>
          </a:r>
          <a:endParaRPr lang="es-ES" sz="1600" kern="1200" dirty="0"/>
        </a:p>
      </dsp:txBody>
      <dsp:txXfrm>
        <a:off x="6325973" y="2093274"/>
        <a:ext cx="2218769" cy="1969373"/>
      </dsp:txXfrm>
    </dsp:sp>
    <dsp:sp modelId="{FEAF3CCE-0F3C-4868-9DE7-370DD2B77907}">
      <dsp:nvSpPr>
        <dsp:cNvPr id="0" name=""/>
        <dsp:cNvSpPr/>
      </dsp:nvSpPr>
      <dsp:spPr>
        <a:xfrm rot="2813943">
          <a:off x="2128819" y="3447068"/>
          <a:ext cx="1370617" cy="41088"/>
        </a:xfrm>
        <a:custGeom>
          <a:avLst/>
          <a:gdLst/>
          <a:ahLst/>
          <a:cxnLst/>
          <a:rect l="0" t="0" r="0" b="0"/>
          <a:pathLst>
            <a:path>
              <a:moveTo>
                <a:pt x="0" y="20544"/>
              </a:moveTo>
              <a:lnTo>
                <a:pt x="1370617" y="20544"/>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S" sz="500" kern="1200"/>
        </a:p>
      </dsp:txBody>
      <dsp:txXfrm>
        <a:off x="2779862" y="3433347"/>
        <a:ext cx="68530" cy="68530"/>
      </dsp:txXfrm>
    </dsp:sp>
    <dsp:sp modelId="{7885590E-A417-4A52-B78E-B1DDB0145E56}">
      <dsp:nvSpPr>
        <dsp:cNvPr id="0" name=""/>
        <dsp:cNvSpPr/>
      </dsp:nvSpPr>
      <dsp:spPr>
        <a:xfrm>
          <a:off x="3282390" y="3091083"/>
          <a:ext cx="2341309" cy="1753816"/>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s-PE" sz="1500" kern="1200" dirty="0"/>
            <a:t>1.2. </a:t>
          </a:r>
          <a:r>
            <a:rPr lang="es-PE" sz="1500" b="1" kern="1200" dirty="0"/>
            <a:t>Delimitación de la competencia del Órgano revisor en función a las “partes” o “puntos” del razonamiento errado del Juez. </a:t>
          </a:r>
          <a:endParaRPr lang="es-ES" sz="1500" kern="1200" dirty="0"/>
        </a:p>
      </dsp:txBody>
      <dsp:txXfrm>
        <a:off x="3333758" y="3142451"/>
        <a:ext cx="2238573" cy="165108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49A7C2-1D36-4E81-9CC9-28D26AC36F9B}">
      <dsp:nvSpPr>
        <dsp:cNvPr id="0" name=""/>
        <dsp:cNvSpPr/>
      </dsp:nvSpPr>
      <dsp:spPr>
        <a:xfrm>
          <a:off x="4345" y="2722788"/>
          <a:ext cx="2309548" cy="1154774"/>
        </a:xfrm>
        <a:prstGeom prst="roundRect">
          <a:avLst>
            <a:gd name="adj" fmla="val 10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s-PE" sz="1800" b="1" kern="1200" dirty="0">
              <a:solidFill>
                <a:schemeClr val="bg1"/>
              </a:solidFill>
            </a:rPr>
            <a:t>2.  </a:t>
          </a:r>
          <a:r>
            <a:rPr lang="es-PE" sz="1800" b="1" u="sng" kern="1200" dirty="0">
              <a:solidFill>
                <a:schemeClr val="bg1"/>
              </a:solidFill>
            </a:rPr>
            <a:t>RAZONAMIENTO DEL IMPUGNANTE FUNDADO EN HECHO Y EN DERECHO</a:t>
          </a:r>
          <a:endParaRPr lang="es-ES" sz="1800" kern="1200" dirty="0">
            <a:solidFill>
              <a:schemeClr val="bg1"/>
            </a:solidFill>
          </a:endParaRPr>
        </a:p>
      </dsp:txBody>
      <dsp:txXfrm>
        <a:off x="38167" y="2756610"/>
        <a:ext cx="2241904" cy="1087130"/>
      </dsp:txXfrm>
    </dsp:sp>
    <dsp:sp modelId="{0EEDCEAB-D3BA-4551-BA50-CCA780F1D921}">
      <dsp:nvSpPr>
        <dsp:cNvPr id="0" name=""/>
        <dsp:cNvSpPr/>
      </dsp:nvSpPr>
      <dsp:spPr>
        <a:xfrm rot="18023894">
          <a:off x="1861114" y="2489893"/>
          <a:ext cx="1833143" cy="39424"/>
        </a:xfrm>
        <a:custGeom>
          <a:avLst/>
          <a:gdLst/>
          <a:ahLst/>
          <a:cxnLst/>
          <a:rect l="0" t="0" r="0" b="0"/>
          <a:pathLst>
            <a:path>
              <a:moveTo>
                <a:pt x="0" y="19712"/>
              </a:moveTo>
              <a:lnTo>
                <a:pt x="1833143" y="19712"/>
              </a:lnTo>
            </a:path>
          </a:pathLst>
        </a:custGeom>
        <a:noFill/>
        <a:ln w="1905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es-ES" sz="700" kern="1200"/>
        </a:p>
      </dsp:txBody>
      <dsp:txXfrm>
        <a:off x="2731857" y="2463776"/>
        <a:ext cx="91657" cy="91657"/>
      </dsp:txXfrm>
    </dsp:sp>
    <dsp:sp modelId="{FD2B3035-1AFB-4A05-954D-542FFEABB1E5}">
      <dsp:nvSpPr>
        <dsp:cNvPr id="0" name=""/>
        <dsp:cNvSpPr/>
      </dsp:nvSpPr>
      <dsp:spPr>
        <a:xfrm>
          <a:off x="3241478" y="1141647"/>
          <a:ext cx="2309548" cy="1154774"/>
        </a:xfrm>
        <a:prstGeom prst="roundRect">
          <a:avLst>
            <a:gd name="adj" fmla="val 10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s-PE" sz="1800" b="1" kern="1200" dirty="0"/>
            <a:t>2.1. Identificación de agravios</a:t>
          </a:r>
          <a:endParaRPr lang="es-ES" sz="1800" kern="1200" dirty="0"/>
        </a:p>
      </dsp:txBody>
      <dsp:txXfrm>
        <a:off x="3275300" y="1175469"/>
        <a:ext cx="2241904" cy="1087130"/>
      </dsp:txXfrm>
    </dsp:sp>
    <dsp:sp modelId="{9EB571BF-C2F5-4138-81E3-2583887141C2}">
      <dsp:nvSpPr>
        <dsp:cNvPr id="0" name=""/>
        <dsp:cNvSpPr/>
      </dsp:nvSpPr>
      <dsp:spPr>
        <a:xfrm rot="19093355">
          <a:off x="5405148" y="1317079"/>
          <a:ext cx="1147467" cy="39424"/>
        </a:xfrm>
        <a:custGeom>
          <a:avLst/>
          <a:gdLst/>
          <a:ahLst/>
          <a:cxnLst/>
          <a:rect l="0" t="0" r="0" b="0"/>
          <a:pathLst>
            <a:path>
              <a:moveTo>
                <a:pt x="0" y="19712"/>
              </a:moveTo>
              <a:lnTo>
                <a:pt x="1147467" y="19712"/>
              </a:lnTo>
            </a:path>
          </a:pathLst>
        </a:custGeom>
        <a:noFill/>
        <a:ln w="1905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S" sz="500" kern="1200"/>
        </a:p>
      </dsp:txBody>
      <dsp:txXfrm>
        <a:off x="5950195" y="1308104"/>
        <a:ext cx="57373" cy="57373"/>
      </dsp:txXfrm>
    </dsp:sp>
    <dsp:sp modelId="{CB620779-7E13-45A0-A714-FD91F30E8010}">
      <dsp:nvSpPr>
        <dsp:cNvPr id="0" name=""/>
        <dsp:cNvSpPr/>
      </dsp:nvSpPr>
      <dsp:spPr>
        <a:xfrm>
          <a:off x="6406737" y="0"/>
          <a:ext cx="2309548" cy="1909096"/>
        </a:xfrm>
        <a:prstGeom prst="roundRect">
          <a:avLst>
            <a:gd name="adj" fmla="val 10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s-PE" sz="1600" kern="1200" dirty="0"/>
            <a:t>Sentencia del Tribunal Constitucional de fecha 19 de Abril del 2017, recaído en el Expediente Nro. 051-2015-PHC/TC-Lambayeque, en el caso “Fermín Pérez Fernández”. Fundamento 11.</a:t>
          </a:r>
          <a:endParaRPr lang="es-ES" sz="1600" kern="1200" dirty="0"/>
        </a:p>
      </dsp:txBody>
      <dsp:txXfrm>
        <a:off x="6462653" y="55916"/>
        <a:ext cx="2197716" cy="1797264"/>
      </dsp:txXfrm>
    </dsp:sp>
    <dsp:sp modelId="{BA701AE6-C9CA-40AA-88A5-C3CEFFE8DFFB}">
      <dsp:nvSpPr>
        <dsp:cNvPr id="0" name=""/>
        <dsp:cNvSpPr/>
      </dsp:nvSpPr>
      <dsp:spPr>
        <a:xfrm rot="3888803">
          <a:off x="4972166" y="2611225"/>
          <a:ext cx="2015417" cy="39424"/>
        </a:xfrm>
        <a:custGeom>
          <a:avLst/>
          <a:gdLst/>
          <a:ahLst/>
          <a:cxnLst/>
          <a:rect l="0" t="0" r="0" b="0"/>
          <a:pathLst>
            <a:path>
              <a:moveTo>
                <a:pt x="0" y="19712"/>
              </a:moveTo>
              <a:lnTo>
                <a:pt x="2015417" y="19712"/>
              </a:lnTo>
            </a:path>
          </a:pathLst>
        </a:custGeom>
        <a:noFill/>
        <a:ln w="1905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es-ES" sz="800" kern="1200"/>
        </a:p>
      </dsp:txBody>
      <dsp:txXfrm>
        <a:off x="5929490" y="2580551"/>
        <a:ext cx="100770" cy="100770"/>
      </dsp:txXfrm>
    </dsp:sp>
    <dsp:sp modelId="{F28BA181-FCBF-4AC5-8830-3AF2F2915484}">
      <dsp:nvSpPr>
        <dsp:cNvPr id="0" name=""/>
        <dsp:cNvSpPr/>
      </dsp:nvSpPr>
      <dsp:spPr>
        <a:xfrm>
          <a:off x="6408723" y="2104008"/>
          <a:ext cx="2309548" cy="2877662"/>
        </a:xfrm>
        <a:prstGeom prst="roundRect">
          <a:avLst>
            <a:gd name="adj" fmla="val 10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s-PE" sz="1600" b="1" i="1" u="sng" kern="1200" dirty="0"/>
            <a:t>(…) Es decir, no existe una indicación específica de los fundamentos de hecho y de derecho que apoyen su pretensión impugnatoria; por lo cual, a criterio de este Tribunal, no se ha vulnerado el derecho fundamental de acceso a los recursos del recurrente</a:t>
          </a:r>
          <a:r>
            <a:rPr lang="es-PE" sz="1600" i="1" kern="1200" dirty="0"/>
            <a:t> […].</a:t>
          </a:r>
          <a:endParaRPr lang="es-ES" sz="1600" kern="1200" dirty="0"/>
        </a:p>
      </dsp:txBody>
      <dsp:txXfrm>
        <a:off x="6476367" y="2171652"/>
        <a:ext cx="2174260" cy="2742374"/>
      </dsp:txXfrm>
    </dsp:sp>
    <dsp:sp modelId="{FDF32127-4220-4378-A5C9-98B1A94E7485}">
      <dsp:nvSpPr>
        <dsp:cNvPr id="0" name=""/>
        <dsp:cNvSpPr/>
      </dsp:nvSpPr>
      <dsp:spPr>
        <a:xfrm rot="2142401">
          <a:off x="2206960" y="3612460"/>
          <a:ext cx="1137687" cy="39424"/>
        </a:xfrm>
        <a:custGeom>
          <a:avLst/>
          <a:gdLst/>
          <a:ahLst/>
          <a:cxnLst/>
          <a:rect l="0" t="0" r="0" b="0"/>
          <a:pathLst>
            <a:path>
              <a:moveTo>
                <a:pt x="0" y="19712"/>
              </a:moveTo>
              <a:lnTo>
                <a:pt x="1137687" y="19712"/>
              </a:lnTo>
            </a:path>
          </a:pathLst>
        </a:custGeom>
        <a:noFill/>
        <a:ln w="1905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S" sz="500" kern="1200"/>
        </a:p>
      </dsp:txBody>
      <dsp:txXfrm>
        <a:off x="2747361" y="3603730"/>
        <a:ext cx="56884" cy="56884"/>
      </dsp:txXfrm>
    </dsp:sp>
    <dsp:sp modelId="{46FCD34D-CCE1-4207-9064-03561A132B7C}">
      <dsp:nvSpPr>
        <dsp:cNvPr id="0" name=""/>
        <dsp:cNvSpPr/>
      </dsp:nvSpPr>
      <dsp:spPr>
        <a:xfrm>
          <a:off x="3237713" y="3386783"/>
          <a:ext cx="2309548" cy="1154774"/>
        </a:xfrm>
        <a:prstGeom prst="roundRect">
          <a:avLst>
            <a:gd name="adj" fmla="val 10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s-PE" sz="1700" kern="1200" dirty="0"/>
            <a:t>¿El impugnante puede realizar en su recurso una «propuesta de solución en hecho o en Derecho» al caso sub materia?</a:t>
          </a:r>
          <a:endParaRPr lang="es-ES" sz="1700" kern="1200" dirty="0"/>
        </a:p>
      </dsp:txBody>
      <dsp:txXfrm>
        <a:off x="3271535" y="3420605"/>
        <a:ext cx="2241904" cy="108713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77DF88-DB2C-4E5A-8D94-7B4F61BE57BF}">
      <dsp:nvSpPr>
        <dsp:cNvPr id="0" name=""/>
        <dsp:cNvSpPr/>
      </dsp:nvSpPr>
      <dsp:spPr>
        <a:xfrm>
          <a:off x="3960826" y="2564172"/>
          <a:ext cx="791314" cy="850663"/>
        </a:xfrm>
        <a:custGeom>
          <a:avLst/>
          <a:gdLst/>
          <a:ahLst/>
          <a:cxnLst/>
          <a:rect l="0" t="0" r="0" b="0"/>
          <a:pathLst>
            <a:path>
              <a:moveTo>
                <a:pt x="0" y="0"/>
              </a:moveTo>
              <a:lnTo>
                <a:pt x="395657" y="0"/>
              </a:lnTo>
              <a:lnTo>
                <a:pt x="395657" y="850663"/>
              </a:lnTo>
              <a:lnTo>
                <a:pt x="791314" y="850663"/>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294095E-B0BA-41CA-994B-F7F61412AA10}">
      <dsp:nvSpPr>
        <dsp:cNvPr id="0" name=""/>
        <dsp:cNvSpPr/>
      </dsp:nvSpPr>
      <dsp:spPr>
        <a:xfrm>
          <a:off x="3960826" y="1539482"/>
          <a:ext cx="791314" cy="1024689"/>
        </a:xfrm>
        <a:custGeom>
          <a:avLst/>
          <a:gdLst/>
          <a:ahLst/>
          <a:cxnLst/>
          <a:rect l="0" t="0" r="0" b="0"/>
          <a:pathLst>
            <a:path>
              <a:moveTo>
                <a:pt x="0" y="1024689"/>
              </a:moveTo>
              <a:lnTo>
                <a:pt x="395657" y="1024689"/>
              </a:lnTo>
              <a:lnTo>
                <a:pt x="395657" y="0"/>
              </a:lnTo>
              <a:lnTo>
                <a:pt x="791314" y="0"/>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A7AD05C-EFF1-4591-B301-CAC9E78C0BAB}">
      <dsp:nvSpPr>
        <dsp:cNvPr id="0" name=""/>
        <dsp:cNvSpPr/>
      </dsp:nvSpPr>
      <dsp:spPr>
        <a:xfrm>
          <a:off x="4254" y="1800199"/>
          <a:ext cx="3956572" cy="1527944"/>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marL="0" lvl="0" indent="0" algn="ctr" defTabSz="1377950">
            <a:lnSpc>
              <a:spcPct val="90000"/>
            </a:lnSpc>
            <a:spcBef>
              <a:spcPct val="0"/>
            </a:spcBef>
            <a:spcAft>
              <a:spcPct val="35000"/>
            </a:spcAft>
            <a:buNone/>
          </a:pPr>
          <a:r>
            <a:rPr lang="es-PE" sz="3100" b="1" kern="1200" dirty="0"/>
            <a:t>3.  </a:t>
          </a:r>
          <a:r>
            <a:rPr lang="es-PE" sz="3100" b="1" u="sng" kern="1200" dirty="0"/>
            <a:t>PRETENSIÓN CONCRETA</a:t>
          </a:r>
          <a:r>
            <a:rPr lang="es-PE" sz="3100" b="1" kern="1200" dirty="0"/>
            <a:t>.</a:t>
          </a:r>
          <a:endParaRPr lang="es-ES" sz="3100" kern="1200" dirty="0"/>
        </a:p>
      </dsp:txBody>
      <dsp:txXfrm>
        <a:off x="4254" y="1800199"/>
        <a:ext cx="3956572" cy="1527944"/>
      </dsp:txXfrm>
    </dsp:sp>
    <dsp:sp modelId="{0A8F7671-B422-47E2-AA32-0BDD24621249}">
      <dsp:nvSpPr>
        <dsp:cNvPr id="0" name=""/>
        <dsp:cNvSpPr/>
      </dsp:nvSpPr>
      <dsp:spPr>
        <a:xfrm>
          <a:off x="4752141" y="936105"/>
          <a:ext cx="3956572" cy="1206754"/>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marL="0" lvl="0" indent="0" algn="ctr" defTabSz="1377950">
            <a:lnSpc>
              <a:spcPct val="90000"/>
            </a:lnSpc>
            <a:spcBef>
              <a:spcPct val="0"/>
            </a:spcBef>
            <a:spcAft>
              <a:spcPct val="35000"/>
            </a:spcAft>
            <a:buNone/>
          </a:pPr>
          <a:r>
            <a:rPr lang="es-PE" sz="3100" kern="1200" dirty="0"/>
            <a:t>3.1.   Petitorio: «revocación»  «Nulidad»</a:t>
          </a:r>
          <a:endParaRPr lang="es-ES" sz="3100" kern="1200" dirty="0"/>
        </a:p>
      </dsp:txBody>
      <dsp:txXfrm>
        <a:off x="4752141" y="936105"/>
        <a:ext cx="3956572" cy="1206754"/>
      </dsp:txXfrm>
    </dsp:sp>
    <dsp:sp modelId="{718AA7E1-9A85-44D3-9F85-4E9DE096E4B4}">
      <dsp:nvSpPr>
        <dsp:cNvPr id="0" name=""/>
        <dsp:cNvSpPr/>
      </dsp:nvSpPr>
      <dsp:spPr>
        <a:xfrm>
          <a:off x="4752141" y="2637431"/>
          <a:ext cx="3956572" cy="1554806"/>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marL="0" lvl="0" indent="0" algn="ctr" defTabSz="1377950">
            <a:lnSpc>
              <a:spcPct val="90000"/>
            </a:lnSpc>
            <a:spcBef>
              <a:spcPct val="0"/>
            </a:spcBef>
            <a:spcAft>
              <a:spcPct val="35000"/>
            </a:spcAft>
            <a:buNone/>
          </a:pPr>
          <a:r>
            <a:rPr lang="es-PE" sz="3100" kern="1200" dirty="0"/>
            <a:t>3.2.   Remedio o reforma posible jurídicamente.  </a:t>
          </a:r>
          <a:endParaRPr lang="es-ES" sz="3100" kern="1200" dirty="0"/>
        </a:p>
      </dsp:txBody>
      <dsp:txXfrm>
        <a:off x="4752141" y="2637431"/>
        <a:ext cx="3956572" cy="1554806"/>
      </dsp:txXfrm>
    </dsp:sp>
  </dsp:spTree>
</dsp:drawing>
</file>

<file path=ppt/diagrams/layout1.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2"/>
      </p:bgRef>
    </p:bg>
    <p:spTree>
      <p:nvGrpSpPr>
        <p:cNvPr id="1" name=""/>
        <p:cNvGrpSpPr/>
        <p:nvPr/>
      </p:nvGrpSpPr>
      <p:grpSpPr>
        <a:xfrm>
          <a:off x="0" y="0"/>
          <a:ext cx="0" cy="0"/>
          <a:chOff x="0" y="0"/>
          <a:chExt cx="0" cy="0"/>
        </a:xfrm>
      </p:grpSpPr>
      <p:sp>
        <p:nvSpPr>
          <p:cNvPr id="7" name="6 Rectángulo"/>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2362200" y="4038600"/>
            <a:ext cx="6477000" cy="1828800"/>
          </a:xfrm>
        </p:spPr>
        <p:txBody>
          <a:bodyPr anchor="b"/>
          <a:lstStyle>
            <a:lvl1pPr>
              <a:defRPr cap="all" baseline="0"/>
            </a:lvl1pPr>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28" name="27 Marcador de fecha"/>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FA3D4BEC-2841-4347-996B-6F05EB57B005}" type="datetimeFigureOut">
              <a:rPr lang="es-ES" smtClean="0"/>
              <a:t>21/01/2022</a:t>
            </a:fld>
            <a:endParaRPr lang="es-ES"/>
          </a:p>
        </p:txBody>
      </p:sp>
      <p:sp>
        <p:nvSpPr>
          <p:cNvPr id="17" name="16 Marcador de pie de página"/>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s-ES"/>
          </a:p>
        </p:txBody>
      </p:sp>
      <p:sp>
        <p:nvSpPr>
          <p:cNvPr id="29" name="28 Marcador de número de diapositiva"/>
          <p:cNvSpPr>
            <a:spLocks noGrp="1"/>
          </p:cNvSpPr>
          <p:nvPr>
            <p:ph type="sldNum" sz="quarter" idx="12"/>
          </p:nvPr>
        </p:nvSpPr>
        <p:spPr>
          <a:xfrm>
            <a:off x="8001000" y="228600"/>
            <a:ext cx="838200" cy="381000"/>
          </a:xfrm>
        </p:spPr>
        <p:txBody>
          <a:bodyPr/>
          <a:lstStyle>
            <a:lvl1pPr>
              <a:defRPr>
                <a:solidFill>
                  <a:schemeClr val="tx2"/>
                </a:solidFill>
              </a:defRPr>
            </a:lvl1pPr>
          </a:lstStyle>
          <a:p>
            <a:fld id="{05E74AF7-78B6-4174-BC8D-FCA5C6A4CB3E}" type="slidenum">
              <a:rPr lang="es-ES" smtClean="0"/>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FA3D4BEC-2841-4347-996B-6F05EB57B005}" type="datetimeFigureOut">
              <a:rPr lang="es-ES" smtClean="0"/>
              <a:t>21/01/2022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5E74AF7-78B6-4174-BC8D-FCA5C6A4CB3E}"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bg>
      <p:bgRef idx="1001">
        <a:schemeClr val="bg1"/>
      </p:bgRef>
    </p:bg>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53200" y="609600"/>
            <a:ext cx="2057400" cy="5516563"/>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609600"/>
            <a:ext cx="5562600" cy="5516564"/>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a:xfrm>
            <a:off x="6553200" y="6248402"/>
            <a:ext cx="2209800" cy="365125"/>
          </a:xfrm>
        </p:spPr>
        <p:txBody>
          <a:bodyPr/>
          <a:lstStyle/>
          <a:p>
            <a:fld id="{FA3D4BEC-2841-4347-996B-6F05EB57B005}" type="datetimeFigureOut">
              <a:rPr lang="es-ES" smtClean="0"/>
              <a:t>21/01/2022</a:t>
            </a:fld>
            <a:endParaRPr lang="es-ES"/>
          </a:p>
        </p:txBody>
      </p:sp>
      <p:sp>
        <p:nvSpPr>
          <p:cNvPr id="5" name="4 Marcador de pie de página"/>
          <p:cNvSpPr>
            <a:spLocks noGrp="1"/>
          </p:cNvSpPr>
          <p:nvPr>
            <p:ph type="ftr" sz="quarter" idx="11"/>
          </p:nvPr>
        </p:nvSpPr>
        <p:spPr>
          <a:xfrm>
            <a:off x="457201" y="6248207"/>
            <a:ext cx="5573483" cy="365125"/>
          </a:xfrm>
        </p:spPr>
        <p:txBody>
          <a:bodyPr/>
          <a:lstStyle/>
          <a:p>
            <a:endParaRPr lang="es-ES"/>
          </a:p>
        </p:txBody>
      </p:sp>
      <p:sp>
        <p:nvSpPr>
          <p:cNvPr id="7" name="6 Rectángulo"/>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7 Rectángulo"/>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8 Rectángulo"/>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5 Marcador de número de diapositiva"/>
          <p:cNvSpPr>
            <a:spLocks noGrp="1"/>
          </p:cNvSpPr>
          <p:nvPr>
            <p:ph type="sldNum" sz="quarter" idx="12"/>
          </p:nvPr>
        </p:nvSpPr>
        <p:spPr>
          <a:xfrm rot="5400000">
            <a:off x="5989638" y="144462"/>
            <a:ext cx="533400" cy="244476"/>
          </a:xfrm>
        </p:spPr>
        <p:txBody>
          <a:bodyPr/>
          <a:lstStyle/>
          <a:p>
            <a:fld id="{05E74AF7-78B6-4174-BC8D-FCA5C6A4CB3E}" type="slidenum">
              <a:rPr lang="es-ES" smtClean="0"/>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612648" y="228600"/>
            <a:ext cx="8153400" cy="990600"/>
          </a:xfrm>
        </p:spPr>
        <p:txBody>
          <a:bodyPr/>
          <a:lstStyle/>
          <a:p>
            <a:r>
              <a:rPr kumimoji="0" lang="es-ES"/>
              <a:t>Haga clic para modificar el estilo de título del patrón</a:t>
            </a:r>
            <a:endParaRPr kumimoji="0" lang="en-US"/>
          </a:p>
        </p:txBody>
      </p:sp>
      <p:sp>
        <p:nvSpPr>
          <p:cNvPr id="4" name="3 Marcador de fecha"/>
          <p:cNvSpPr>
            <a:spLocks noGrp="1"/>
          </p:cNvSpPr>
          <p:nvPr>
            <p:ph type="dt" sz="half" idx="10"/>
          </p:nvPr>
        </p:nvSpPr>
        <p:spPr/>
        <p:txBody>
          <a:bodyPr/>
          <a:lstStyle/>
          <a:p>
            <a:fld id="{FA3D4BEC-2841-4347-996B-6F05EB57B005}" type="datetimeFigureOut">
              <a:rPr lang="es-ES" smtClean="0"/>
              <a:t>21/01/2022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lvl1pPr>
              <a:defRPr>
                <a:solidFill>
                  <a:srgbClr val="FFFFFF"/>
                </a:solidFill>
              </a:defRPr>
            </a:lvl1pPr>
          </a:lstStyle>
          <a:p>
            <a:fld id="{05E74AF7-78B6-4174-BC8D-FCA5C6A4CB3E}" type="slidenum">
              <a:rPr lang="es-ES" smtClean="0"/>
              <a:t>‹Nº›</a:t>
            </a:fld>
            <a:endParaRPr lang="es-ES"/>
          </a:p>
        </p:txBody>
      </p:sp>
      <p:sp>
        <p:nvSpPr>
          <p:cNvPr id="8" name="7 Marcador de contenido"/>
          <p:cNvSpPr>
            <a:spLocks noGrp="1"/>
          </p:cNvSpPr>
          <p:nvPr>
            <p:ph sz="quarter" idx="1"/>
          </p:nvPr>
        </p:nvSpPr>
        <p:spPr>
          <a:xfrm>
            <a:off x="612648" y="1600200"/>
            <a:ext cx="8153400" cy="4495800"/>
          </a:xfrm>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1"/>
      </p:bgRef>
    </p:bg>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7" name="6 Rectángulo"/>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A3D4BEC-2841-4347-996B-6F05EB57B005}" type="datetimeFigureOut">
              <a:rPr lang="es-ES" smtClean="0"/>
              <a:t>21/01/2022</a:t>
            </a:fld>
            <a:endParaRPr lang="es-ES"/>
          </a:p>
        </p:txBody>
      </p:sp>
      <p:sp>
        <p:nvSpPr>
          <p:cNvPr id="13" name="12 Marcador de número de diapositiva"/>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05E74AF7-78B6-4174-BC8D-FCA5C6A4CB3E}" type="slidenum">
              <a:rPr lang="es-ES" smtClean="0"/>
              <a:t>‹Nº›</a:t>
            </a:fld>
            <a:endParaRPr lang="es-ES"/>
          </a:p>
        </p:txBody>
      </p:sp>
      <p:sp>
        <p:nvSpPr>
          <p:cNvPr id="14" name="13 Marcador de pie de página"/>
          <p:cNvSpPr>
            <a:spLocks noGrp="1"/>
          </p:cNvSpPr>
          <p:nvPr>
            <p:ph type="ftr" sz="quarter" idx="12"/>
          </p:nvPr>
        </p:nvSpPr>
        <p:spPr/>
        <p:txBody>
          <a:bodyPr/>
          <a:lstStyle/>
          <a:p>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9" name="8 Marcador de contenido"/>
          <p:cNvSpPr>
            <a:spLocks noGrp="1"/>
          </p:cNvSpPr>
          <p:nvPr>
            <p:ph sz="quarter" idx="1"/>
          </p:nvPr>
        </p:nvSpPr>
        <p:spPr>
          <a:xfrm>
            <a:off x="609600" y="1589567"/>
            <a:ext cx="3886200" cy="4572000"/>
          </a:xfrm>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1" name="10 Marcador de contenido"/>
          <p:cNvSpPr>
            <a:spLocks noGrp="1"/>
          </p:cNvSpPr>
          <p:nvPr>
            <p:ph sz="quarter" idx="2"/>
          </p:nvPr>
        </p:nvSpPr>
        <p:spPr>
          <a:xfrm>
            <a:off x="4844901" y="1589567"/>
            <a:ext cx="3886200" cy="4572000"/>
          </a:xfrm>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8" name="7 Marcador de fecha"/>
          <p:cNvSpPr>
            <a:spLocks noGrp="1"/>
          </p:cNvSpPr>
          <p:nvPr>
            <p:ph type="dt" sz="half" idx="15"/>
          </p:nvPr>
        </p:nvSpPr>
        <p:spPr/>
        <p:txBody>
          <a:bodyPr rtlCol="0"/>
          <a:lstStyle/>
          <a:p>
            <a:fld id="{FA3D4BEC-2841-4347-996B-6F05EB57B005}" type="datetimeFigureOut">
              <a:rPr lang="es-ES" smtClean="0"/>
              <a:t>21/01/2022</a:t>
            </a:fld>
            <a:endParaRPr lang="es-ES"/>
          </a:p>
        </p:txBody>
      </p:sp>
      <p:sp>
        <p:nvSpPr>
          <p:cNvPr id="10" name="9 Marcador de número de diapositiva"/>
          <p:cNvSpPr>
            <a:spLocks noGrp="1"/>
          </p:cNvSpPr>
          <p:nvPr>
            <p:ph type="sldNum" sz="quarter" idx="16"/>
          </p:nvPr>
        </p:nvSpPr>
        <p:spPr/>
        <p:txBody>
          <a:bodyPr rtlCol="0"/>
          <a:lstStyle/>
          <a:p>
            <a:fld id="{05E74AF7-78B6-4174-BC8D-FCA5C6A4CB3E}" type="slidenum">
              <a:rPr lang="es-ES" smtClean="0"/>
              <a:t>‹Nº›</a:t>
            </a:fld>
            <a:endParaRPr lang="es-ES"/>
          </a:p>
        </p:txBody>
      </p:sp>
      <p:sp>
        <p:nvSpPr>
          <p:cNvPr id="12" name="11 Marcador de pie de página"/>
          <p:cNvSpPr>
            <a:spLocks noGrp="1"/>
          </p:cNvSpPr>
          <p:nvPr>
            <p:ph type="ftr" sz="quarter" idx="17"/>
          </p:nvPr>
        </p:nvSpPr>
        <p:spPr/>
        <p:txBody>
          <a:bodyPr rtlCol="0"/>
          <a:lstStyle/>
          <a:p>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533400" y="273050"/>
            <a:ext cx="8153400" cy="869950"/>
          </a:xfrm>
        </p:spPr>
        <p:txBody>
          <a:bodyPr anchor="ctr"/>
          <a:lstStyle>
            <a:lvl1pPr>
              <a:defRPr/>
            </a:lvl1pPr>
          </a:lstStyle>
          <a:p>
            <a:r>
              <a:rPr kumimoji="0" lang="es-ES"/>
              <a:t>Haga clic para modificar el estilo de título del patrón</a:t>
            </a:r>
            <a:endParaRPr kumimoji="0" lang="en-US"/>
          </a:p>
        </p:txBody>
      </p:sp>
      <p:sp>
        <p:nvSpPr>
          <p:cNvPr id="11" name="10 Marcador de contenido"/>
          <p:cNvSpPr>
            <a:spLocks noGrp="1"/>
          </p:cNvSpPr>
          <p:nvPr>
            <p:ph sz="quarter" idx="2"/>
          </p:nvPr>
        </p:nvSpPr>
        <p:spPr>
          <a:xfrm>
            <a:off x="609600" y="2438400"/>
            <a:ext cx="3886200" cy="3581400"/>
          </a:xfrm>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3" name="12 Marcador de contenido"/>
          <p:cNvSpPr>
            <a:spLocks noGrp="1"/>
          </p:cNvSpPr>
          <p:nvPr>
            <p:ph sz="quarter" idx="4"/>
          </p:nvPr>
        </p:nvSpPr>
        <p:spPr>
          <a:xfrm>
            <a:off x="4800600" y="2438400"/>
            <a:ext cx="3886200" cy="3581400"/>
          </a:xfrm>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5"/>
          </p:nvPr>
        </p:nvSpPr>
        <p:spPr/>
        <p:txBody>
          <a:bodyPr rtlCol="0"/>
          <a:lstStyle/>
          <a:p>
            <a:fld id="{FA3D4BEC-2841-4347-996B-6F05EB57B005}" type="datetimeFigureOut">
              <a:rPr lang="es-ES" smtClean="0"/>
              <a:t>21/01/2022</a:t>
            </a:fld>
            <a:endParaRPr lang="es-ES"/>
          </a:p>
        </p:txBody>
      </p:sp>
      <p:sp>
        <p:nvSpPr>
          <p:cNvPr id="12" name="11 Marcador de número de diapositiva"/>
          <p:cNvSpPr>
            <a:spLocks noGrp="1"/>
          </p:cNvSpPr>
          <p:nvPr>
            <p:ph type="sldNum" sz="quarter" idx="16"/>
          </p:nvPr>
        </p:nvSpPr>
        <p:spPr/>
        <p:txBody>
          <a:bodyPr rtlCol="0"/>
          <a:lstStyle/>
          <a:p>
            <a:fld id="{05E74AF7-78B6-4174-BC8D-FCA5C6A4CB3E}" type="slidenum">
              <a:rPr lang="es-ES" smtClean="0"/>
              <a:t>‹Nº›</a:t>
            </a:fld>
            <a:endParaRPr lang="es-ES"/>
          </a:p>
        </p:txBody>
      </p:sp>
      <p:sp>
        <p:nvSpPr>
          <p:cNvPr id="14" name="13 Marcador de pie de página"/>
          <p:cNvSpPr>
            <a:spLocks noGrp="1"/>
          </p:cNvSpPr>
          <p:nvPr>
            <p:ph type="ftr" sz="quarter" idx="17"/>
          </p:nvPr>
        </p:nvSpPr>
        <p:spPr/>
        <p:txBody>
          <a:bodyPr rtlCol="0"/>
          <a:lstStyle/>
          <a:p>
            <a:endParaRPr lang="es-ES"/>
          </a:p>
        </p:txBody>
      </p:sp>
      <p:sp>
        <p:nvSpPr>
          <p:cNvPr id="16" name="15 Marcador de texto"/>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s-ES"/>
              <a:t>Haga clic para modificar el estilo de texto del patrón</a:t>
            </a:r>
          </a:p>
        </p:txBody>
      </p:sp>
      <p:sp>
        <p:nvSpPr>
          <p:cNvPr id="15" name="14 Marcador de texto"/>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s-ES"/>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fecha"/>
          <p:cNvSpPr>
            <a:spLocks noGrp="1"/>
          </p:cNvSpPr>
          <p:nvPr>
            <p:ph type="dt" sz="half" idx="10"/>
          </p:nvPr>
        </p:nvSpPr>
        <p:spPr/>
        <p:txBody>
          <a:bodyPr/>
          <a:lstStyle/>
          <a:p>
            <a:fld id="{FA3D4BEC-2841-4347-996B-6F05EB57B005}" type="datetimeFigureOut">
              <a:rPr lang="es-ES" smtClean="0"/>
              <a:t>21/01/2022</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lvl1pPr>
              <a:defRPr>
                <a:solidFill>
                  <a:srgbClr val="FFFFFF"/>
                </a:solidFill>
              </a:defRPr>
            </a:lvl1pPr>
          </a:lstStyle>
          <a:p>
            <a:fld id="{05E74AF7-78B6-4174-BC8D-FCA5C6A4CB3E}"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FA3D4BEC-2841-4347-996B-6F05EB57B005}" type="datetimeFigureOut">
              <a:rPr lang="es-ES" smtClean="0"/>
              <a:t>21/01/2022</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a:xfrm>
            <a:off x="0" y="6248400"/>
            <a:ext cx="533400" cy="381000"/>
          </a:xfrm>
        </p:spPr>
        <p:txBody>
          <a:bodyPr/>
          <a:lstStyle>
            <a:lvl1pPr>
              <a:defRPr>
                <a:solidFill>
                  <a:schemeClr val="tx2"/>
                </a:solidFill>
              </a:defRPr>
            </a:lvl1pPr>
          </a:lstStyle>
          <a:p>
            <a:fld id="{05E74AF7-78B6-4174-BC8D-FCA5C6A4CB3E}"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3050"/>
            <a:ext cx="8077200" cy="869950"/>
          </a:xfrm>
        </p:spPr>
        <p:txBody>
          <a:bodyPr anchor="ctr"/>
          <a:lstStyle>
            <a:lvl1pPr algn="l">
              <a:buNone/>
              <a:defRPr sz="4400" b="0"/>
            </a:lvl1pPr>
          </a:lstStyle>
          <a:p>
            <a:r>
              <a:rPr kumimoji="0" lang="es-ES"/>
              <a:t>Haga clic para modificar el estilo de título del patrón</a:t>
            </a:r>
            <a:endParaRPr kumimoji="0" lang="en-US"/>
          </a:p>
        </p:txBody>
      </p:sp>
      <p:sp>
        <p:nvSpPr>
          <p:cNvPr id="5" name="4 Marcador de fecha"/>
          <p:cNvSpPr>
            <a:spLocks noGrp="1"/>
          </p:cNvSpPr>
          <p:nvPr>
            <p:ph type="dt" sz="half" idx="10"/>
          </p:nvPr>
        </p:nvSpPr>
        <p:spPr/>
        <p:txBody>
          <a:bodyPr/>
          <a:lstStyle/>
          <a:p>
            <a:fld id="{FA3D4BEC-2841-4347-996B-6F05EB57B005}" type="datetimeFigureOut">
              <a:rPr lang="es-ES" smtClean="0"/>
              <a:t>21/01/2022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lvl1pPr>
              <a:defRPr>
                <a:solidFill>
                  <a:srgbClr val="FFFFFF"/>
                </a:solidFill>
              </a:defRPr>
            </a:lvl1pPr>
          </a:lstStyle>
          <a:p>
            <a:fld id="{05E74AF7-78B6-4174-BC8D-FCA5C6A4CB3E}" type="slidenum">
              <a:rPr lang="es-ES" smtClean="0"/>
              <a:t>‹Nº›</a:t>
            </a:fld>
            <a:endParaRPr lang="es-ES"/>
          </a:p>
        </p:txBody>
      </p:sp>
      <p:sp>
        <p:nvSpPr>
          <p:cNvPr id="3" name="2 Marcador de texto"/>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9" name="8 Marcador de contenido"/>
          <p:cNvSpPr>
            <a:spLocks noGrp="1"/>
          </p:cNvSpPr>
          <p:nvPr>
            <p:ph sz="quarter" idx="1"/>
          </p:nvPr>
        </p:nvSpPr>
        <p:spPr>
          <a:xfrm>
            <a:off x="2362200" y="1752600"/>
            <a:ext cx="6400800" cy="4419600"/>
          </a:xfrm>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3">
        <a:schemeClr val="bg2"/>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s-ES"/>
              <a:t>Haga clic para modificar el estilo de texto del patrón</a:t>
            </a:r>
          </a:p>
        </p:txBody>
      </p:sp>
      <p:sp>
        <p:nvSpPr>
          <p:cNvPr id="8" name="7 Rectángulo"/>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s-ES"/>
              <a:t>Haga clic para modificar el estilo de título del patrón</a:t>
            </a:r>
            <a:endParaRPr kumimoji="0" lang="en-US"/>
          </a:p>
        </p:txBody>
      </p:sp>
      <p:sp>
        <p:nvSpPr>
          <p:cNvPr id="11" name="10 Rectángulo"/>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Marcador de fecha"/>
          <p:cNvSpPr>
            <a:spLocks noGrp="1"/>
          </p:cNvSpPr>
          <p:nvPr>
            <p:ph type="dt" sz="half" idx="10"/>
          </p:nvPr>
        </p:nvSpPr>
        <p:spPr>
          <a:xfrm>
            <a:off x="6248400" y="6248400"/>
            <a:ext cx="2667000" cy="365125"/>
          </a:xfrm>
        </p:spPr>
        <p:txBody>
          <a:bodyPr rtlCol="0"/>
          <a:lstStyle/>
          <a:p>
            <a:fld id="{FA3D4BEC-2841-4347-996B-6F05EB57B005}" type="datetimeFigureOut">
              <a:rPr lang="es-ES" smtClean="0"/>
              <a:t>21/01/2022</a:t>
            </a:fld>
            <a:endParaRPr lang="es-ES"/>
          </a:p>
        </p:txBody>
      </p:sp>
      <p:sp>
        <p:nvSpPr>
          <p:cNvPr id="13" name="12 Marcador de número de diapositiva"/>
          <p:cNvSpPr>
            <a:spLocks noGrp="1"/>
          </p:cNvSpPr>
          <p:nvPr>
            <p:ph type="sldNum" sz="quarter" idx="11"/>
          </p:nvPr>
        </p:nvSpPr>
        <p:spPr>
          <a:xfrm>
            <a:off x="0" y="4667249"/>
            <a:ext cx="1447800" cy="663578"/>
          </a:xfrm>
        </p:spPr>
        <p:txBody>
          <a:bodyPr rtlCol="0"/>
          <a:lstStyle>
            <a:lvl1pPr>
              <a:defRPr sz="2800"/>
            </a:lvl1pPr>
          </a:lstStyle>
          <a:p>
            <a:fld id="{05E74AF7-78B6-4174-BC8D-FCA5C6A4CB3E}" type="slidenum">
              <a:rPr lang="es-ES" smtClean="0"/>
              <a:t>‹Nº›</a:t>
            </a:fld>
            <a:endParaRPr lang="es-ES"/>
          </a:p>
        </p:txBody>
      </p:sp>
      <p:sp>
        <p:nvSpPr>
          <p:cNvPr id="14" name="13 Marcador de pie de página"/>
          <p:cNvSpPr>
            <a:spLocks noGrp="1"/>
          </p:cNvSpPr>
          <p:nvPr>
            <p:ph type="ftr" sz="quarter" idx="12"/>
          </p:nvPr>
        </p:nvSpPr>
        <p:spPr>
          <a:xfrm>
            <a:off x="1600200" y="6248206"/>
            <a:ext cx="4572000" cy="365125"/>
          </a:xfrm>
        </p:spPr>
        <p:txBody>
          <a:bodyPr rtlCol="0"/>
          <a:lstStyle/>
          <a:p>
            <a:endParaRPr lang="es-ES"/>
          </a:p>
        </p:txBody>
      </p:sp>
      <p:sp>
        <p:nvSpPr>
          <p:cNvPr id="3" name="2 Marcador de posición de imagen"/>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s-ES"/>
              <a:t>Haga clic en el icono para agregar una imagen</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Marcador de título"/>
          <p:cNvSpPr>
            <a:spLocks noGrp="1"/>
          </p:cNvSpPr>
          <p:nvPr>
            <p:ph type="title"/>
          </p:nvPr>
        </p:nvSpPr>
        <p:spPr>
          <a:xfrm>
            <a:off x="609600" y="228600"/>
            <a:ext cx="8153400" cy="990600"/>
          </a:xfrm>
          <a:prstGeom prst="rect">
            <a:avLst/>
          </a:prstGeom>
        </p:spPr>
        <p:txBody>
          <a:bodyPr vert="horz" anchor="ctr">
            <a:normAutofit/>
          </a:body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s-ES"/>
              <a:t>Haga clic para modificar el estilo de texto del patrón</a:t>
            </a:r>
          </a:p>
          <a:p>
            <a:pPr lvl="1" eaLnBrk="1" latinLnBrk="0" hangingPunct="1"/>
            <a:r>
              <a:rPr kumimoji="0" lang="es-ES"/>
              <a:t>Segundo nivel</a:t>
            </a:r>
          </a:p>
          <a:p>
            <a:pPr lvl="2" eaLnBrk="1" latinLnBrk="0" hangingPunct="1"/>
            <a:r>
              <a:rPr kumimoji="0" lang="es-ES"/>
              <a:t>Tercer nivel</a:t>
            </a:r>
          </a:p>
          <a:p>
            <a:pPr lvl="3" eaLnBrk="1" latinLnBrk="0" hangingPunct="1"/>
            <a:r>
              <a:rPr kumimoji="0" lang="es-ES"/>
              <a:t>Cuarto nivel</a:t>
            </a:r>
          </a:p>
          <a:p>
            <a:pPr lvl="4" eaLnBrk="1" latinLnBrk="0" hangingPunct="1"/>
            <a:r>
              <a:rPr kumimoji="0" lang="es-ES"/>
              <a:t>Quinto nivel</a:t>
            </a:r>
            <a:endParaRPr kumimoji="0" lang="en-US"/>
          </a:p>
        </p:txBody>
      </p:sp>
      <p:sp>
        <p:nvSpPr>
          <p:cNvPr id="14" name="13 Marcador de fecha"/>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FA3D4BEC-2841-4347-996B-6F05EB57B005}" type="datetimeFigureOut">
              <a:rPr lang="es-ES" smtClean="0"/>
              <a:t>21/01/2022</a:t>
            </a:fld>
            <a:endParaRPr lang="es-ES"/>
          </a:p>
        </p:txBody>
      </p:sp>
      <p:sp>
        <p:nvSpPr>
          <p:cNvPr id="3" name="2 Marcador de pie de página"/>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s-ES"/>
          </a:p>
        </p:txBody>
      </p:sp>
      <p:sp>
        <p:nvSpPr>
          <p:cNvPr id="7" name="6 Rectángulo"/>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Marcador de número de diapositiva"/>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05E74AF7-78B6-4174-BC8D-FCA5C6A4CB3E}"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legis.pe/control-admisibilidad-recursos-impugnatorios-acuerdo-5-2017-sps-csjll-legis-pe/"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p:txBody>
          <a:bodyPr>
            <a:normAutofit fontScale="25000" lnSpcReduction="20000"/>
          </a:bodyPr>
          <a:lstStyle/>
          <a:p>
            <a:endParaRPr lang="es-PE" sz="2800" b="1" dirty="0">
              <a:solidFill>
                <a:schemeClr val="tx1"/>
              </a:solidFill>
            </a:endParaRPr>
          </a:p>
          <a:p>
            <a:r>
              <a:rPr lang="es-PE" sz="9800" b="1" dirty="0">
                <a:solidFill>
                  <a:schemeClr val="tx1"/>
                </a:solidFill>
              </a:rPr>
              <a:t>Prof. Dr. Dr. h. c. James Reátegui Sánchez</a:t>
            </a:r>
          </a:p>
          <a:p>
            <a:endParaRPr lang="es-ES" dirty="0"/>
          </a:p>
        </p:txBody>
      </p:sp>
      <p:sp>
        <p:nvSpPr>
          <p:cNvPr id="5" name="4 Rectángulo"/>
          <p:cNvSpPr/>
          <p:nvPr/>
        </p:nvSpPr>
        <p:spPr>
          <a:xfrm>
            <a:off x="467544" y="764704"/>
            <a:ext cx="8136904" cy="2554545"/>
          </a:xfrm>
          <a:prstGeom prst="rect">
            <a:avLst/>
          </a:prstGeom>
          <a:noFill/>
        </p:spPr>
        <p:txBody>
          <a:bodyPr wrap="square" lIns="91440" tIns="45720" rIns="91440" bIns="45720">
            <a:spAutoFit/>
          </a:bodyPr>
          <a:lstStyle/>
          <a:p>
            <a:pPr algn="ctr"/>
            <a:r>
              <a:rPr lang="es-PE" sz="4000" b="1" dirty="0">
                <a:solidFill>
                  <a:schemeClr val="tx1"/>
                </a:solidFill>
                <a:effectLst>
                  <a:outerShdw blurRad="38100" dist="38100" dir="2700000" algn="tl">
                    <a:srgbClr val="000000">
                      <a:alpha val="43137"/>
                    </a:srgbClr>
                  </a:outerShdw>
                </a:effectLst>
              </a:rPr>
              <a:t>LOS RECURSOS </a:t>
            </a:r>
            <a:br>
              <a:rPr lang="es-PE" sz="4000" b="1" dirty="0">
                <a:solidFill>
                  <a:schemeClr val="tx1"/>
                </a:solidFill>
                <a:effectLst>
                  <a:outerShdw blurRad="38100" dist="38100" dir="2700000" algn="tl">
                    <a:srgbClr val="000000">
                      <a:alpha val="43137"/>
                    </a:srgbClr>
                  </a:outerShdw>
                </a:effectLst>
              </a:rPr>
            </a:br>
            <a:r>
              <a:rPr lang="es-PE" sz="4000" b="1" dirty="0">
                <a:solidFill>
                  <a:schemeClr val="tx1"/>
                </a:solidFill>
                <a:effectLst>
                  <a:outerShdw blurRad="38100" dist="38100" dir="2700000" algn="tl">
                    <a:srgbClr val="000000">
                      <a:alpha val="43137"/>
                    </a:srgbClr>
                  </a:outerShdw>
                </a:effectLst>
              </a:rPr>
              <a:t> Y SU REGULACIÓN </a:t>
            </a:r>
            <a:br>
              <a:rPr lang="es-PE" sz="4000" b="1" dirty="0">
                <a:solidFill>
                  <a:schemeClr val="tx1"/>
                </a:solidFill>
                <a:effectLst>
                  <a:outerShdw blurRad="38100" dist="38100" dir="2700000" algn="tl">
                    <a:srgbClr val="000000">
                      <a:alpha val="43137"/>
                    </a:srgbClr>
                  </a:outerShdw>
                </a:effectLst>
              </a:rPr>
            </a:br>
            <a:r>
              <a:rPr lang="es-PE" sz="4000" b="1" dirty="0">
                <a:solidFill>
                  <a:schemeClr val="tx1"/>
                </a:solidFill>
                <a:effectLst>
                  <a:outerShdw blurRad="38100" dist="38100" dir="2700000" algn="tl">
                    <a:srgbClr val="000000">
                      <a:alpha val="43137"/>
                    </a:srgbClr>
                  </a:outerShdw>
                </a:effectLst>
              </a:rPr>
              <a:t>EN EL CÓDIGO PROCESAL PENAL</a:t>
            </a:r>
            <a:endParaRPr lang="es-ES" sz="40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extLst>
      <p:ext uri="{BB962C8B-B14F-4D97-AF65-F5344CB8AC3E}">
        <p14:creationId xmlns:p14="http://schemas.microsoft.com/office/powerpoint/2010/main" val="33870922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PE"/>
          </a:p>
        </p:txBody>
      </p:sp>
      <p:sp>
        <p:nvSpPr>
          <p:cNvPr id="3" name="2 Marcador de contenido"/>
          <p:cNvSpPr>
            <a:spLocks noGrp="1"/>
          </p:cNvSpPr>
          <p:nvPr>
            <p:ph sz="quarter" idx="1"/>
          </p:nvPr>
        </p:nvSpPr>
        <p:spPr>
          <a:xfrm>
            <a:off x="179512" y="1268760"/>
            <a:ext cx="8640960" cy="5256584"/>
          </a:xfrm>
        </p:spPr>
        <p:txBody>
          <a:bodyPr>
            <a:normAutofit fontScale="70000" lnSpcReduction="20000"/>
          </a:bodyPr>
          <a:lstStyle/>
          <a:p>
            <a:pPr marL="0" indent="0" algn="just">
              <a:buNone/>
            </a:pPr>
            <a:r>
              <a:rPr lang="es-PE" dirty="0"/>
              <a:t>La Corte Suprema que: “</a:t>
            </a:r>
            <a:r>
              <a:rPr lang="es-PE" i="1" dirty="0"/>
              <a:t>QUINTO: </a:t>
            </a:r>
          </a:p>
          <a:p>
            <a:pPr marL="0" indent="0" algn="just">
              <a:buNone/>
            </a:pPr>
            <a:r>
              <a:rPr lang="es-PE" b="1" i="1" u="sng" dirty="0"/>
              <a:t>En tal sentido, se verifica que el recurso de apelación interpuesto por el tercero civilmente responsable, expreso mínimamente los agravios y la pretensión impugnatoria,</a:t>
            </a:r>
            <a:r>
              <a:rPr lang="es-PE" i="1" dirty="0"/>
              <a:t> cuestionando la reparación civil impuesta, tal como en su interés procesal; cumpliendo con los requisitos exigidos por el ordenamiento jurídico; por lo tanto, la resolución impugnada ha vulnerado la garantía de la pluralidad de instancia, al </a:t>
            </a:r>
            <a:r>
              <a:rPr lang="es-PE" i="1" dirty="0" err="1"/>
              <a:t>denegante</a:t>
            </a:r>
            <a:r>
              <a:rPr lang="es-PE" i="1" dirty="0"/>
              <a:t> que la resolución judicial que lo perjudica sea revisada por el órgano jerárquico superior; afectándose a su vez su derecho de defensa, pues su contenido esencial quedo afectado cuando, durante el proceso judicial, se le impidió al tercero civilmente responsable, por concretos actos de los órganos judiciales, de ejercer los medios necesarios, suficientes y eficaces para defender sus derechos e intereses legítimos (véase Sentencia del Tribunal Constitucional Nº 6253-2006-HC/TC, fundamento jurídico 2)”</a:t>
            </a:r>
          </a:p>
          <a:p>
            <a:endParaRPr lang="es-PE" i="1" dirty="0"/>
          </a:p>
          <a:p>
            <a:endParaRPr lang="es-PE" i="1" dirty="0"/>
          </a:p>
          <a:p>
            <a:pPr marL="0" indent="0" algn="just">
              <a:buNone/>
            </a:pPr>
            <a:r>
              <a:rPr lang="es-PE" b="1" dirty="0"/>
              <a:t>Ejecutoria Suprema de 20 de Abril 2015, recaído en el </a:t>
            </a:r>
            <a:r>
              <a:rPr lang="es-ES" b="1" dirty="0" err="1"/>
              <a:t>R.N.Nº</a:t>
            </a:r>
            <a:r>
              <a:rPr lang="es-ES" b="1" dirty="0"/>
              <a:t> 2742-2013- AREQUIPA- Sala Penal Permanente.</a:t>
            </a:r>
            <a:endParaRPr lang="es-PE" b="1" dirty="0"/>
          </a:p>
        </p:txBody>
      </p:sp>
    </p:spTree>
    <p:extLst>
      <p:ext uri="{BB962C8B-B14F-4D97-AF65-F5344CB8AC3E}">
        <p14:creationId xmlns:p14="http://schemas.microsoft.com/office/powerpoint/2010/main" val="31882165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Diagrama"/>
          <p:cNvGraphicFramePr/>
          <p:nvPr>
            <p:extLst>
              <p:ext uri="{D42A27DB-BD31-4B8C-83A1-F6EECF244321}">
                <p14:modId xmlns:p14="http://schemas.microsoft.com/office/powerpoint/2010/main" val="1565576840"/>
              </p:ext>
            </p:extLst>
          </p:nvPr>
        </p:nvGraphicFramePr>
        <p:xfrm>
          <a:off x="251520" y="188640"/>
          <a:ext cx="8640960" cy="6192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775431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PE"/>
          </a:p>
        </p:txBody>
      </p:sp>
      <p:sp>
        <p:nvSpPr>
          <p:cNvPr id="3" name="2 Marcador de contenido"/>
          <p:cNvSpPr>
            <a:spLocks noGrp="1"/>
          </p:cNvSpPr>
          <p:nvPr>
            <p:ph sz="quarter" idx="1"/>
          </p:nvPr>
        </p:nvSpPr>
        <p:spPr>
          <a:xfrm>
            <a:off x="683568" y="1628800"/>
            <a:ext cx="8153400" cy="4495800"/>
          </a:xfrm>
        </p:spPr>
        <p:txBody>
          <a:bodyPr/>
          <a:lstStyle/>
          <a:p>
            <a:pPr marL="0" indent="0" algn="ctr">
              <a:buNone/>
            </a:pPr>
            <a:endParaRPr lang="es-PE" b="1" dirty="0"/>
          </a:p>
          <a:p>
            <a:pPr marL="0" indent="0" algn="ctr">
              <a:buNone/>
            </a:pPr>
            <a:endParaRPr lang="es-PE" b="1" dirty="0"/>
          </a:p>
          <a:p>
            <a:pPr marL="0" indent="0" algn="ctr">
              <a:buNone/>
            </a:pPr>
            <a:endParaRPr lang="es-PE" b="1" dirty="0"/>
          </a:p>
          <a:p>
            <a:pPr marL="0" indent="0" algn="ctr">
              <a:buNone/>
            </a:pPr>
            <a:r>
              <a:rPr lang="es-PE" b="1" dirty="0"/>
              <a:t>LEGISLACIÒN PROCESAL PENAL COMPARADA</a:t>
            </a:r>
          </a:p>
        </p:txBody>
      </p:sp>
    </p:spTree>
    <p:extLst>
      <p:ext uri="{BB962C8B-B14F-4D97-AF65-F5344CB8AC3E}">
        <p14:creationId xmlns:p14="http://schemas.microsoft.com/office/powerpoint/2010/main" val="24876786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PE"/>
          </a:p>
        </p:txBody>
      </p:sp>
      <p:sp>
        <p:nvSpPr>
          <p:cNvPr id="3" name="2 Marcador de contenido"/>
          <p:cNvSpPr>
            <a:spLocks noGrp="1"/>
          </p:cNvSpPr>
          <p:nvPr>
            <p:ph sz="quarter" idx="1"/>
          </p:nvPr>
        </p:nvSpPr>
        <p:spPr>
          <a:xfrm>
            <a:off x="179512" y="1484784"/>
            <a:ext cx="8586536" cy="5040560"/>
          </a:xfrm>
        </p:spPr>
        <p:txBody>
          <a:bodyPr>
            <a:normAutofit fontScale="92500" lnSpcReduction="20000"/>
          </a:bodyPr>
          <a:lstStyle/>
          <a:p>
            <a:pPr marL="0" indent="0" algn="just">
              <a:buNone/>
            </a:pPr>
            <a:r>
              <a:rPr lang="es-PE" dirty="0"/>
              <a:t>El Código Procesal penal de </a:t>
            </a:r>
            <a:r>
              <a:rPr lang="es-PE" b="1" dirty="0"/>
              <a:t>CHILE</a:t>
            </a:r>
            <a:r>
              <a:rPr lang="es-PE" dirty="0"/>
              <a:t>, (Recurso de Nulidad que según artículo 372 se señala que el recurso de nulidad se concede para invalidar el juicio oral y la sentencia definitiva, o solamente ésta, por las causales expresamente señaladas en la ley) </a:t>
            </a:r>
          </a:p>
          <a:p>
            <a:pPr marL="0" indent="0">
              <a:buNone/>
            </a:pPr>
            <a:endParaRPr lang="es-PE" b="1" dirty="0"/>
          </a:p>
          <a:p>
            <a:pPr marL="0" indent="0" algn="just">
              <a:buNone/>
            </a:pPr>
            <a:r>
              <a:rPr lang="es-PE" dirty="0"/>
              <a:t>Así en el artículo 383º </a:t>
            </a:r>
            <a:r>
              <a:rPr lang="es-PE" dirty="0" err="1"/>
              <a:t>cpp</a:t>
            </a:r>
            <a:r>
              <a:rPr lang="es-PE" dirty="0"/>
              <a:t>, Admisibilidad del recurso en el tribunal ad </a:t>
            </a:r>
            <a:r>
              <a:rPr lang="es-PE" dirty="0" err="1"/>
              <a:t>quem</a:t>
            </a:r>
            <a:r>
              <a:rPr lang="es-PE" dirty="0"/>
              <a:t>:  </a:t>
            </a:r>
            <a:r>
              <a:rPr lang="es-PE" b="1" dirty="0"/>
              <a:t>“</a:t>
            </a:r>
            <a:r>
              <a:rPr lang="es-PE" b="1" i="1" dirty="0"/>
              <a:t>Transcurrido el plazo previsto en el artículo anterior, el tribunal ad </a:t>
            </a:r>
            <a:r>
              <a:rPr lang="es-PE" b="1" i="1" dirty="0" err="1"/>
              <a:t>quem</a:t>
            </a:r>
            <a:r>
              <a:rPr lang="es-PE" b="1" i="1" dirty="0"/>
              <a:t> se pronunciará en cuenta acerca de la admisibilidad del recurso. </a:t>
            </a:r>
            <a:r>
              <a:rPr lang="es-PE" b="1" i="1" u="sng" dirty="0"/>
              <a:t>Lo declarará inadmisible </a:t>
            </a:r>
            <a:r>
              <a:rPr lang="es-PE" b="1" i="1" dirty="0"/>
              <a:t>si concurrieren las razones contempladas en el artículo 380, el escrito de interposición careciere de fundamentos de hecho y de derecho o de peticiones concretas, o el recurso no se hubiere preparado oportunamente”</a:t>
            </a:r>
            <a:r>
              <a:rPr lang="es-PE" b="1" dirty="0"/>
              <a:t>.</a:t>
            </a:r>
            <a:endParaRPr lang="es-PE" dirty="0"/>
          </a:p>
        </p:txBody>
      </p:sp>
    </p:spTree>
    <p:extLst>
      <p:ext uri="{BB962C8B-B14F-4D97-AF65-F5344CB8AC3E}">
        <p14:creationId xmlns:p14="http://schemas.microsoft.com/office/powerpoint/2010/main" val="21783805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PE"/>
          </a:p>
        </p:txBody>
      </p:sp>
      <p:sp>
        <p:nvSpPr>
          <p:cNvPr id="3" name="2 Marcador de contenido"/>
          <p:cNvSpPr>
            <a:spLocks noGrp="1"/>
          </p:cNvSpPr>
          <p:nvPr>
            <p:ph sz="quarter" idx="1"/>
          </p:nvPr>
        </p:nvSpPr>
        <p:spPr>
          <a:xfrm>
            <a:off x="251520" y="1412776"/>
            <a:ext cx="8496944" cy="5040560"/>
          </a:xfrm>
        </p:spPr>
        <p:txBody>
          <a:bodyPr>
            <a:normAutofit fontScale="77500" lnSpcReduction="20000"/>
          </a:bodyPr>
          <a:lstStyle/>
          <a:p>
            <a:pPr marL="0" lvl="0" indent="0" algn="just">
              <a:buNone/>
            </a:pPr>
            <a:r>
              <a:rPr lang="es-PE" dirty="0"/>
              <a:t>El Código Procesal penal de la Nación </a:t>
            </a:r>
            <a:r>
              <a:rPr lang="es-PE" b="1" dirty="0"/>
              <a:t>ARGENTINA</a:t>
            </a:r>
            <a:r>
              <a:rPr lang="es-PE" dirty="0"/>
              <a:t> en cuanto se refiere a las condiciones de interposición de la apelación, se tiene el Art. 438° que prevé lo siguiente: </a:t>
            </a:r>
          </a:p>
          <a:p>
            <a:pPr marL="0" indent="0" algn="just">
              <a:buNone/>
            </a:pPr>
            <a:endParaRPr lang="es-PE" dirty="0"/>
          </a:p>
          <a:p>
            <a:pPr marL="0" indent="0" algn="just">
              <a:buNone/>
            </a:pPr>
            <a:r>
              <a:rPr lang="es-PE" dirty="0"/>
              <a:t>“</a:t>
            </a:r>
            <a:r>
              <a:rPr lang="es-PE" i="1" dirty="0"/>
              <a:t>Los recursos deberán ser interpuestos, bajo pena de inadmisibilidad, en las condiciones de tiempo y forma que se determinan, </a:t>
            </a:r>
            <a:r>
              <a:rPr lang="es-PE" b="1" i="1" dirty="0"/>
              <a:t>con específica indicación de los motivos en que se basen”</a:t>
            </a:r>
            <a:r>
              <a:rPr lang="es-PE" i="1" dirty="0"/>
              <a:t>. </a:t>
            </a:r>
            <a:r>
              <a:rPr lang="es-PE" b="1" dirty="0"/>
              <a:t>(las negritas son mías).</a:t>
            </a:r>
            <a:r>
              <a:rPr lang="es-PE" i="1" dirty="0"/>
              <a:t> </a:t>
            </a:r>
            <a:endParaRPr lang="es-PE" dirty="0"/>
          </a:p>
          <a:p>
            <a:pPr marL="0" indent="0" algn="just">
              <a:buNone/>
            </a:pPr>
            <a:endParaRPr lang="es-PE" i="1" dirty="0"/>
          </a:p>
          <a:p>
            <a:pPr marL="0" indent="0" algn="just">
              <a:buNone/>
            </a:pPr>
            <a:r>
              <a:rPr lang="es-PE" dirty="0"/>
              <a:t>Por su parte, art. 444 del mismo cuerpo legal dispone el rechazo del recurso: </a:t>
            </a:r>
          </a:p>
          <a:p>
            <a:pPr marL="0" indent="0" algn="just">
              <a:buNone/>
            </a:pPr>
            <a:endParaRPr lang="es-PE" dirty="0"/>
          </a:p>
          <a:p>
            <a:pPr marL="0" indent="0" algn="just">
              <a:buNone/>
            </a:pPr>
            <a:r>
              <a:rPr lang="es-PE" dirty="0"/>
              <a:t>“</a:t>
            </a:r>
            <a:r>
              <a:rPr lang="es-PE" i="1" dirty="0"/>
              <a:t>El tribunal que dictó la resolución impugnada denegará el recurso cuando sea interpuesto por quien no tenga derecho, o fuera de término, </a:t>
            </a:r>
            <a:r>
              <a:rPr lang="es-PE" b="1" i="1" dirty="0"/>
              <a:t>o sin observar las formas prescriptas</a:t>
            </a:r>
            <a:r>
              <a:rPr lang="es-PE" dirty="0"/>
              <a:t>, o cuando aquélla sea irrecurrible. Si el recurso hubiere sido concedido erróneamente</a:t>
            </a:r>
            <a:r>
              <a:rPr lang="es-PE" i="1" dirty="0"/>
              <a:t> el tribunal de alzada deberá declararlo así, sin pronunciarse sobre el fondo”</a:t>
            </a:r>
            <a:r>
              <a:rPr lang="es-PE" dirty="0"/>
              <a:t>.</a:t>
            </a:r>
          </a:p>
        </p:txBody>
      </p:sp>
    </p:spTree>
    <p:extLst>
      <p:ext uri="{BB962C8B-B14F-4D97-AF65-F5344CB8AC3E}">
        <p14:creationId xmlns:p14="http://schemas.microsoft.com/office/powerpoint/2010/main" val="11724020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PE"/>
          </a:p>
        </p:txBody>
      </p:sp>
      <p:sp>
        <p:nvSpPr>
          <p:cNvPr id="3" name="2 Marcador de contenido"/>
          <p:cNvSpPr>
            <a:spLocks noGrp="1"/>
          </p:cNvSpPr>
          <p:nvPr>
            <p:ph sz="quarter" idx="1"/>
          </p:nvPr>
        </p:nvSpPr>
        <p:spPr/>
        <p:txBody>
          <a:bodyPr/>
          <a:lstStyle/>
          <a:p>
            <a:pPr marL="0" indent="0" algn="ctr">
              <a:buNone/>
            </a:pPr>
            <a:endParaRPr lang="es-PE" b="1" dirty="0"/>
          </a:p>
          <a:p>
            <a:pPr marL="0" indent="0" algn="ctr">
              <a:buNone/>
            </a:pPr>
            <a:endParaRPr lang="es-PE" sz="3200" b="1" dirty="0"/>
          </a:p>
          <a:p>
            <a:pPr marL="0" indent="0" algn="ctr">
              <a:buNone/>
            </a:pPr>
            <a:r>
              <a:rPr lang="es-PE" sz="3200" b="1" dirty="0"/>
              <a:t>REGRESEMOS AL CÓDIGO PROCESAL PENAL DEL PERÚ</a:t>
            </a:r>
          </a:p>
        </p:txBody>
      </p:sp>
    </p:spTree>
    <p:extLst>
      <p:ext uri="{BB962C8B-B14F-4D97-AF65-F5344CB8AC3E}">
        <p14:creationId xmlns:p14="http://schemas.microsoft.com/office/powerpoint/2010/main" val="27498826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Diagrama"/>
          <p:cNvGraphicFramePr/>
          <p:nvPr>
            <p:extLst>
              <p:ext uri="{D42A27DB-BD31-4B8C-83A1-F6EECF244321}">
                <p14:modId xmlns:p14="http://schemas.microsoft.com/office/powerpoint/2010/main" val="878485492"/>
              </p:ext>
            </p:extLst>
          </p:nvPr>
        </p:nvGraphicFramePr>
        <p:xfrm>
          <a:off x="467544" y="188640"/>
          <a:ext cx="8352928" cy="64087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980326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PE"/>
          </a:p>
        </p:txBody>
      </p:sp>
      <p:sp>
        <p:nvSpPr>
          <p:cNvPr id="3" name="2 Marcador de contenido"/>
          <p:cNvSpPr>
            <a:spLocks noGrp="1"/>
          </p:cNvSpPr>
          <p:nvPr>
            <p:ph sz="quarter" idx="1"/>
          </p:nvPr>
        </p:nvSpPr>
        <p:spPr>
          <a:xfrm>
            <a:off x="179512" y="1340768"/>
            <a:ext cx="8712968" cy="5328592"/>
          </a:xfrm>
        </p:spPr>
        <p:txBody>
          <a:bodyPr>
            <a:normAutofit/>
          </a:bodyPr>
          <a:lstStyle/>
          <a:p>
            <a:pPr marL="0" lvl="0" indent="0" algn="just">
              <a:buNone/>
            </a:pPr>
            <a:r>
              <a:rPr lang="es-PE" dirty="0"/>
              <a:t>El Código Procesal Civil del Perú, en el artículo 367° contiene normas respecto a la Admisibilidad e improcedencia de los recurso de impugnación: </a:t>
            </a:r>
          </a:p>
          <a:p>
            <a:pPr marL="0" lvl="0" indent="0">
              <a:buNone/>
            </a:pPr>
            <a:endParaRPr lang="es-PE" dirty="0"/>
          </a:p>
          <a:p>
            <a:pPr marL="0" lvl="0" indent="0" algn="just">
              <a:buNone/>
            </a:pPr>
            <a:r>
              <a:rPr lang="es-PE" sz="2600" i="1" dirty="0"/>
              <a:t>[…] La apelación o adhesión que no acompañen el recibo de la tasa, se interpongan fuera del plazo, </a:t>
            </a:r>
            <a:r>
              <a:rPr lang="es-PE" sz="2600" b="1" i="1" dirty="0"/>
              <a:t>que no tengan fundamento o no precisen el agravio, serán de plano declaradas inadmisibles o improcedentes, según sea el caso</a:t>
            </a:r>
            <a:r>
              <a:rPr lang="es-PE" sz="2600" i="1" dirty="0"/>
              <a:t>. […]. </a:t>
            </a:r>
            <a:r>
              <a:rPr lang="es-PE" sz="2600" b="1" i="1" dirty="0"/>
              <a:t>El superior también puede declarar inadmisible o improcedente la apelación, si advierte que no se han cumplido los requisitos para su concesión. En este caso, además, declarará nulo el </a:t>
            </a:r>
            <a:r>
              <a:rPr lang="es-PE" sz="2600" b="1" i="1" dirty="0" err="1"/>
              <a:t>concesorio</a:t>
            </a:r>
            <a:r>
              <a:rPr lang="es-PE" sz="2600" b="1" i="1" dirty="0"/>
              <a:t>”. </a:t>
            </a:r>
            <a:endParaRPr lang="es-PE" sz="2600" dirty="0"/>
          </a:p>
          <a:p>
            <a:endParaRPr lang="es-PE" dirty="0"/>
          </a:p>
        </p:txBody>
      </p:sp>
    </p:spTree>
    <p:extLst>
      <p:ext uri="{BB962C8B-B14F-4D97-AF65-F5344CB8AC3E}">
        <p14:creationId xmlns:p14="http://schemas.microsoft.com/office/powerpoint/2010/main" val="25763326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260648"/>
            <a:ext cx="8513440" cy="1062608"/>
          </a:xfrm>
        </p:spPr>
        <p:txBody>
          <a:bodyPr>
            <a:normAutofit fontScale="90000"/>
          </a:bodyPr>
          <a:lstStyle/>
          <a:p>
            <a:br>
              <a:rPr lang="es-PE" sz="2700" dirty="0">
                <a:solidFill>
                  <a:srgbClr val="C00000"/>
                </a:solidFill>
              </a:rPr>
            </a:br>
            <a:br>
              <a:rPr lang="es-PE" sz="2700" dirty="0">
                <a:solidFill>
                  <a:srgbClr val="C00000"/>
                </a:solidFill>
              </a:rPr>
            </a:br>
            <a:r>
              <a:rPr lang="es-PE" sz="2700" b="1" dirty="0">
                <a:solidFill>
                  <a:srgbClr val="C00000"/>
                </a:solidFill>
              </a:rPr>
              <a:t>La doble fase del procedimiento </a:t>
            </a:r>
            <a:r>
              <a:rPr lang="es-PE" sz="2700" b="1" dirty="0" err="1">
                <a:solidFill>
                  <a:srgbClr val="C00000"/>
                </a:solidFill>
              </a:rPr>
              <a:t>recursal</a:t>
            </a:r>
            <a:r>
              <a:rPr lang="es-PE" sz="2700" b="1" dirty="0">
                <a:solidFill>
                  <a:srgbClr val="C00000"/>
                </a:solidFill>
              </a:rPr>
              <a:t> en el ámbito procesal penal</a:t>
            </a:r>
            <a:r>
              <a:rPr lang="es-PE" b="1" dirty="0">
                <a:solidFill>
                  <a:srgbClr val="C00000"/>
                </a:solidFill>
              </a:rPr>
              <a:t>. </a:t>
            </a:r>
            <a:br>
              <a:rPr lang="es-PE" dirty="0"/>
            </a:br>
            <a:endParaRPr lang="es-PE" dirty="0"/>
          </a:p>
        </p:txBody>
      </p:sp>
      <p:sp>
        <p:nvSpPr>
          <p:cNvPr id="3" name="2 Marcador de contenido"/>
          <p:cNvSpPr>
            <a:spLocks noGrp="1"/>
          </p:cNvSpPr>
          <p:nvPr>
            <p:ph sz="quarter" idx="1"/>
          </p:nvPr>
        </p:nvSpPr>
        <p:spPr>
          <a:xfrm>
            <a:off x="107504" y="1124744"/>
            <a:ext cx="8856984" cy="5544616"/>
          </a:xfrm>
        </p:spPr>
        <p:txBody>
          <a:bodyPr>
            <a:normAutofit fontScale="92500" lnSpcReduction="20000"/>
          </a:bodyPr>
          <a:lstStyle/>
          <a:p>
            <a:pPr marL="0" indent="0" algn="just">
              <a:buNone/>
            </a:pPr>
            <a:endParaRPr lang="es-ES" sz="3200" b="1" dirty="0"/>
          </a:p>
          <a:p>
            <a:pPr marL="0" indent="0" algn="just">
              <a:buNone/>
            </a:pPr>
            <a:r>
              <a:rPr lang="es-ES" sz="3200" b="1" dirty="0"/>
              <a:t>Fase de admisibilidad</a:t>
            </a:r>
            <a:r>
              <a:rPr lang="es-ES" sz="3200" dirty="0"/>
              <a:t> en la segunda Instancia judicial –concretamente en la Apelación de Sentencia- comprende concretamente dos fases de carácter sucesivo y </a:t>
            </a:r>
            <a:r>
              <a:rPr lang="es-ES" sz="3200" dirty="0" err="1"/>
              <a:t>preclusivo</a:t>
            </a:r>
            <a:r>
              <a:rPr lang="es-ES" sz="3200" dirty="0"/>
              <a:t>: </a:t>
            </a:r>
            <a:endParaRPr lang="es-PE" sz="2800" dirty="0"/>
          </a:p>
          <a:p>
            <a:endParaRPr lang="es-PE" sz="2800" dirty="0"/>
          </a:p>
          <a:p>
            <a:pPr lvl="1" algn="just"/>
            <a:r>
              <a:rPr lang="es-ES" sz="2800" dirty="0"/>
              <a:t>Aquella que comprende a la “admisión” del recurso propiamente dicho (art. 405, numeral 1, letra, “a”, “b” y “c”, CPP).</a:t>
            </a:r>
            <a:endParaRPr lang="es-PE" sz="2400" dirty="0"/>
          </a:p>
          <a:p>
            <a:pPr marL="0" indent="0" algn="just">
              <a:buNone/>
            </a:pPr>
            <a:r>
              <a:rPr lang="es-ES" sz="3200" dirty="0"/>
              <a:t> </a:t>
            </a:r>
            <a:endParaRPr lang="es-PE" sz="2800" dirty="0"/>
          </a:p>
          <a:p>
            <a:pPr lvl="1" algn="just"/>
            <a:r>
              <a:rPr lang="es-ES" sz="2800" dirty="0"/>
              <a:t>Luego de superado la primera fase, existe una segunda etapa de “admisión” que comprende a las pruebas que las partes impugnantes quieran ofrecer (art. 422º, numeral 1 y 2, CPP). </a:t>
            </a:r>
            <a:endParaRPr lang="es-PE" sz="2400" dirty="0"/>
          </a:p>
          <a:p>
            <a:endParaRPr lang="es-PE" dirty="0"/>
          </a:p>
        </p:txBody>
      </p:sp>
    </p:spTree>
    <p:extLst>
      <p:ext uri="{BB962C8B-B14F-4D97-AF65-F5344CB8AC3E}">
        <p14:creationId xmlns:p14="http://schemas.microsoft.com/office/powerpoint/2010/main" val="42618898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br>
              <a:rPr lang="es-PE" sz="2700" b="1" dirty="0">
                <a:solidFill>
                  <a:srgbClr val="C00000"/>
                </a:solidFill>
              </a:rPr>
            </a:br>
            <a:br>
              <a:rPr lang="es-PE" sz="2700" b="1" dirty="0">
                <a:solidFill>
                  <a:srgbClr val="C00000"/>
                </a:solidFill>
              </a:rPr>
            </a:br>
            <a:r>
              <a:rPr lang="es-PE" sz="2700" b="1" dirty="0">
                <a:solidFill>
                  <a:srgbClr val="C00000"/>
                </a:solidFill>
              </a:rPr>
              <a:t>La doble fase del procedimiento </a:t>
            </a:r>
            <a:r>
              <a:rPr lang="es-PE" sz="2700" b="1" dirty="0" err="1">
                <a:solidFill>
                  <a:srgbClr val="C00000"/>
                </a:solidFill>
              </a:rPr>
              <a:t>recursal</a:t>
            </a:r>
            <a:r>
              <a:rPr lang="es-PE" sz="2700" b="1" dirty="0">
                <a:solidFill>
                  <a:srgbClr val="C00000"/>
                </a:solidFill>
              </a:rPr>
              <a:t> en el ámbito procesal penal. </a:t>
            </a:r>
            <a:br>
              <a:rPr lang="es-PE" dirty="0"/>
            </a:br>
            <a:endParaRPr lang="es-PE" dirty="0"/>
          </a:p>
        </p:txBody>
      </p:sp>
      <p:sp>
        <p:nvSpPr>
          <p:cNvPr id="3" name="2 Marcador de contenido"/>
          <p:cNvSpPr>
            <a:spLocks noGrp="1"/>
          </p:cNvSpPr>
          <p:nvPr>
            <p:ph sz="quarter" idx="1"/>
          </p:nvPr>
        </p:nvSpPr>
        <p:spPr>
          <a:xfrm>
            <a:off x="251520" y="1196752"/>
            <a:ext cx="8712968" cy="5400600"/>
          </a:xfrm>
        </p:spPr>
        <p:txBody>
          <a:bodyPr>
            <a:normAutofit fontScale="77500" lnSpcReduction="20000"/>
          </a:bodyPr>
          <a:lstStyle/>
          <a:p>
            <a:pPr marL="0" indent="0" algn="just">
              <a:buNone/>
            </a:pPr>
            <a:r>
              <a:rPr lang="es-ES" dirty="0"/>
              <a:t>Luego de afirmado las dos fases de admisibilidad, se pasará recién a la </a:t>
            </a:r>
            <a:r>
              <a:rPr lang="es-ES" b="1" dirty="0"/>
              <a:t>fase de fundabilidad</a:t>
            </a:r>
            <a:r>
              <a:rPr lang="es-ES" dirty="0"/>
              <a:t> –juicio de fondo según los agravios presentados- en la fase impugnativa que comprende, a su vez, tres fases: </a:t>
            </a:r>
            <a:endParaRPr lang="es-PE" dirty="0"/>
          </a:p>
          <a:p>
            <a:pPr algn="just"/>
            <a:endParaRPr lang="es-PE" dirty="0"/>
          </a:p>
          <a:p>
            <a:pPr lvl="0" algn="just"/>
            <a:r>
              <a:rPr lang="es-ES" dirty="0"/>
              <a:t>En primer lugar, las reglas expresas respecto a la “asistencia del o los impugnantes” para el inicio de la Audiencia de Apelación de Sentencia en Segunda Instancia (art. 423º, CPP)</a:t>
            </a:r>
            <a:r>
              <a:rPr lang="es-PE" dirty="0"/>
              <a:t>. En consecuencia, por regla general del modelo procesal acusatorio, y, por sentido común, la parte apelante tiene la obligación de asistir a su audiencia y </a:t>
            </a:r>
            <a:r>
              <a:rPr lang="es-PE" dirty="0" err="1"/>
              <a:t>oralizar</a:t>
            </a:r>
            <a:r>
              <a:rPr lang="es-PE" dirty="0"/>
              <a:t> su pretensión impugnatoria.</a:t>
            </a:r>
          </a:p>
          <a:p>
            <a:pPr algn="just"/>
            <a:endParaRPr lang="es-PE" dirty="0"/>
          </a:p>
          <a:p>
            <a:pPr lvl="0" algn="just"/>
            <a:r>
              <a:rPr lang="es-ES" dirty="0"/>
              <a:t>En segundo lugar, las reglas expresas para la “actuación probatoria” (art. 424º CPP).</a:t>
            </a:r>
            <a:endParaRPr lang="es-PE" dirty="0"/>
          </a:p>
          <a:p>
            <a:pPr marL="0" indent="0" algn="just">
              <a:buNone/>
            </a:pPr>
            <a:endParaRPr lang="es-PE" dirty="0"/>
          </a:p>
          <a:p>
            <a:pPr lvl="0" algn="just"/>
            <a:r>
              <a:rPr lang="es-ES" dirty="0"/>
              <a:t>En tercer lugar, las reglas expresas de “valoración y deliberación” de la prueba para la fase de Segunda Instancia (art. 425º, CPP)</a:t>
            </a:r>
            <a:endParaRPr lang="es-PE" dirty="0"/>
          </a:p>
          <a:p>
            <a:endParaRPr lang="es-PE" dirty="0"/>
          </a:p>
        </p:txBody>
      </p:sp>
    </p:spTree>
    <p:extLst>
      <p:ext uri="{BB962C8B-B14F-4D97-AF65-F5344CB8AC3E}">
        <p14:creationId xmlns:p14="http://schemas.microsoft.com/office/powerpoint/2010/main" val="24578120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Llamada de nube"/>
          <p:cNvSpPr/>
          <p:nvPr/>
        </p:nvSpPr>
        <p:spPr>
          <a:xfrm>
            <a:off x="539552" y="1124744"/>
            <a:ext cx="7920880" cy="4896544"/>
          </a:xfrm>
          <a:prstGeom prst="cloudCallout">
            <a:avLst/>
          </a:prstGeom>
        </p:spPr>
        <p:style>
          <a:lnRef idx="3">
            <a:schemeClr val="lt1"/>
          </a:lnRef>
          <a:fillRef idx="1">
            <a:schemeClr val="accent2"/>
          </a:fillRef>
          <a:effectRef idx="1">
            <a:schemeClr val="accent2"/>
          </a:effectRef>
          <a:fontRef idx="minor">
            <a:schemeClr val="lt1"/>
          </a:fontRef>
        </p:style>
        <p:txBody>
          <a:bodyPr rtlCol="0" anchor="ctr"/>
          <a:lstStyle/>
          <a:p>
            <a:pPr lvl="0" algn="ctr"/>
            <a:r>
              <a:rPr lang="es-PE" sz="3200" b="1" dirty="0">
                <a:solidFill>
                  <a:schemeClr val="tx1"/>
                </a:solidFill>
              </a:rPr>
              <a:t>¿Todos los sujetos procesales pueden acceder a la pluralidad de instancia, por el sólo hecho de presentar un recurso?</a:t>
            </a:r>
            <a:endParaRPr lang="es-PE" sz="3200" dirty="0">
              <a:solidFill>
                <a:schemeClr val="tx1"/>
              </a:solidFill>
            </a:endParaRPr>
          </a:p>
        </p:txBody>
      </p:sp>
    </p:spTree>
    <p:extLst>
      <p:ext uri="{BB962C8B-B14F-4D97-AF65-F5344CB8AC3E}">
        <p14:creationId xmlns:p14="http://schemas.microsoft.com/office/powerpoint/2010/main" val="32807763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512" y="228600"/>
            <a:ext cx="8784976" cy="990600"/>
          </a:xfrm>
        </p:spPr>
        <p:txBody>
          <a:bodyPr>
            <a:normAutofit fontScale="90000"/>
          </a:bodyPr>
          <a:lstStyle/>
          <a:p>
            <a:pPr lvl="0"/>
            <a:br>
              <a:rPr lang="es-PE" sz="3600" dirty="0">
                <a:solidFill>
                  <a:srgbClr val="C00000"/>
                </a:solidFill>
              </a:rPr>
            </a:br>
            <a:endParaRPr lang="es-ES" dirty="0"/>
          </a:p>
        </p:txBody>
      </p:sp>
      <p:graphicFrame>
        <p:nvGraphicFramePr>
          <p:cNvPr id="4" name="3 Diagrama"/>
          <p:cNvGraphicFramePr/>
          <p:nvPr>
            <p:extLst>
              <p:ext uri="{D42A27DB-BD31-4B8C-83A1-F6EECF244321}">
                <p14:modId xmlns:p14="http://schemas.microsoft.com/office/powerpoint/2010/main" val="4238236057"/>
              </p:ext>
            </p:extLst>
          </p:nvPr>
        </p:nvGraphicFramePr>
        <p:xfrm>
          <a:off x="179512" y="908720"/>
          <a:ext cx="8784976" cy="5272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079300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PE"/>
          </a:p>
        </p:txBody>
      </p:sp>
      <p:sp>
        <p:nvSpPr>
          <p:cNvPr id="3" name="2 Marcador de contenido"/>
          <p:cNvSpPr>
            <a:spLocks noGrp="1"/>
          </p:cNvSpPr>
          <p:nvPr>
            <p:ph sz="quarter" idx="1"/>
          </p:nvPr>
        </p:nvSpPr>
        <p:spPr>
          <a:xfrm>
            <a:off x="107504" y="1052736"/>
            <a:ext cx="8856984" cy="5400600"/>
          </a:xfrm>
        </p:spPr>
        <p:txBody>
          <a:bodyPr>
            <a:normAutofit lnSpcReduction="10000"/>
          </a:bodyPr>
          <a:lstStyle/>
          <a:p>
            <a:pPr marL="0" indent="0" algn="just">
              <a:buNone/>
            </a:pPr>
            <a:r>
              <a:rPr lang="es-PE" dirty="0"/>
              <a:t>Tratándose de </a:t>
            </a:r>
            <a:r>
              <a:rPr lang="es-PE" b="1" u="sng" dirty="0"/>
              <a:t>apelación de autos </a:t>
            </a:r>
            <a:r>
              <a:rPr lang="es-PE" dirty="0"/>
              <a:t>judiciales se debe regir bajo las normas del artículo 420˚ del Código Procesal Penal, pues ahí se regula el tema del trámite </a:t>
            </a:r>
            <a:r>
              <a:rPr lang="es-PE" dirty="0" err="1"/>
              <a:t>recursal</a:t>
            </a:r>
            <a:r>
              <a:rPr lang="es-PE" dirty="0"/>
              <a:t> en segunda instancia: </a:t>
            </a:r>
          </a:p>
          <a:p>
            <a:pPr marL="0" indent="0" algn="just">
              <a:buNone/>
            </a:pPr>
            <a:endParaRPr lang="es-PE" dirty="0"/>
          </a:p>
          <a:p>
            <a:pPr marL="0" indent="0" algn="just">
              <a:buNone/>
            </a:pPr>
            <a:r>
              <a:rPr lang="es-PE" sz="2600" dirty="0"/>
              <a:t>“</a:t>
            </a:r>
            <a:r>
              <a:rPr lang="es-PE" sz="2600" i="1" dirty="0"/>
              <a:t>1. Recibidos los autos, salvo los casos expresamente previstos en este Código, la Sala conferirá traslado del escrito de fundamentación del recurso de apelación al Ministerio Público y a los demás sujetos proce­sales por el plazo de cinco días</a:t>
            </a:r>
            <a:r>
              <a:rPr lang="es-PE" sz="2600" i="1" u="sng" dirty="0"/>
              <a:t>.  </a:t>
            </a:r>
            <a:r>
              <a:rPr lang="es-PE" sz="2600" b="1" i="1" u="sng" dirty="0"/>
              <a:t>2. Absuelto el traslado o vencido el plazo para hacerlo, si la Sala Penal Superior estima inadmisible el recurso podrá rechazarlo de plano. En caso contrario, la causa queda expedita para ser resuelta, y se señala­rá día y hora para la audiencia de apelación”</a:t>
            </a:r>
            <a:r>
              <a:rPr lang="es-PE" sz="2600" i="1" u="sng" dirty="0"/>
              <a:t>.</a:t>
            </a:r>
            <a:endParaRPr lang="es-PE" sz="2600" u="sng" dirty="0"/>
          </a:p>
        </p:txBody>
      </p:sp>
    </p:spTree>
    <p:extLst>
      <p:ext uri="{BB962C8B-B14F-4D97-AF65-F5344CB8AC3E}">
        <p14:creationId xmlns:p14="http://schemas.microsoft.com/office/powerpoint/2010/main" val="16209603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Diagrama"/>
          <p:cNvGraphicFramePr/>
          <p:nvPr>
            <p:extLst>
              <p:ext uri="{D42A27DB-BD31-4B8C-83A1-F6EECF244321}">
                <p14:modId xmlns:p14="http://schemas.microsoft.com/office/powerpoint/2010/main" val="1669440678"/>
              </p:ext>
            </p:extLst>
          </p:nvPr>
        </p:nvGraphicFramePr>
        <p:xfrm>
          <a:off x="323528" y="476672"/>
          <a:ext cx="8496944" cy="57606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232865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1520" y="228600"/>
            <a:ext cx="8712968" cy="990600"/>
          </a:xfrm>
        </p:spPr>
        <p:txBody>
          <a:bodyPr>
            <a:normAutofit fontScale="90000"/>
          </a:bodyPr>
          <a:lstStyle/>
          <a:p>
            <a:pPr marL="64008" lvl="0" indent="0"/>
            <a:br>
              <a:rPr lang="es-PE" sz="2700" b="1" u="sng" dirty="0">
                <a:solidFill>
                  <a:srgbClr val="FF0000"/>
                </a:solidFill>
              </a:rPr>
            </a:br>
            <a:r>
              <a:rPr lang="es-PE" sz="2700" b="1" u="sng" dirty="0">
                <a:solidFill>
                  <a:srgbClr val="C00000"/>
                </a:solidFill>
              </a:rPr>
              <a:t>PRESUPUESTOS PARALA ADMISIÓN DE CUALQUIER RECURSO </a:t>
            </a:r>
            <a:br>
              <a:rPr lang="es-PE" sz="2700" b="1" u="sng" dirty="0">
                <a:solidFill>
                  <a:srgbClr val="C00000"/>
                </a:solidFill>
              </a:rPr>
            </a:br>
            <a:r>
              <a:rPr lang="es-PE" sz="2700" b="1" u="sng" dirty="0">
                <a:solidFill>
                  <a:srgbClr val="C00000"/>
                </a:solidFill>
              </a:rPr>
              <a:t>(</a:t>
            </a:r>
            <a:r>
              <a:rPr lang="es-PE" sz="2700" b="1" dirty="0">
                <a:solidFill>
                  <a:srgbClr val="C00000"/>
                </a:solidFill>
              </a:rPr>
              <a:t>Art. 405, </a:t>
            </a:r>
            <a:r>
              <a:rPr lang="es-PE" sz="2700" b="1" dirty="0" err="1">
                <a:solidFill>
                  <a:srgbClr val="C00000"/>
                </a:solidFill>
              </a:rPr>
              <a:t>Num</a:t>
            </a:r>
            <a:r>
              <a:rPr lang="es-PE" sz="2700" b="1" dirty="0">
                <a:solidFill>
                  <a:srgbClr val="C00000"/>
                </a:solidFill>
              </a:rPr>
              <a:t>. 1.C)</a:t>
            </a:r>
            <a:br>
              <a:rPr lang="es-PE" b="1" dirty="0">
                <a:solidFill>
                  <a:srgbClr val="FF0000"/>
                </a:solidFill>
              </a:rPr>
            </a:br>
            <a:endParaRPr lang="es-ES" dirty="0"/>
          </a:p>
        </p:txBody>
      </p:sp>
      <p:graphicFrame>
        <p:nvGraphicFramePr>
          <p:cNvPr id="6" name="5 Diagrama"/>
          <p:cNvGraphicFramePr/>
          <p:nvPr>
            <p:extLst>
              <p:ext uri="{D42A27DB-BD31-4B8C-83A1-F6EECF244321}">
                <p14:modId xmlns:p14="http://schemas.microsoft.com/office/powerpoint/2010/main" val="3417827281"/>
              </p:ext>
            </p:extLst>
          </p:nvPr>
        </p:nvGraphicFramePr>
        <p:xfrm>
          <a:off x="251520" y="1397000"/>
          <a:ext cx="8640960" cy="51283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556519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7504" y="228600"/>
            <a:ext cx="8928992" cy="990600"/>
          </a:xfrm>
        </p:spPr>
        <p:txBody>
          <a:bodyPr>
            <a:noAutofit/>
          </a:bodyPr>
          <a:lstStyle/>
          <a:p>
            <a:r>
              <a:rPr lang="es-PE" sz="2400" b="1" u="sng" dirty="0">
                <a:solidFill>
                  <a:srgbClr val="C00000"/>
                </a:solidFill>
              </a:rPr>
              <a:t>PRESUPUESTOS PARALA ADMISIÓN DE CUALQUIER RECURSO </a:t>
            </a:r>
            <a:br>
              <a:rPr lang="es-PE" sz="2400" b="1" u="sng" dirty="0">
                <a:solidFill>
                  <a:srgbClr val="C00000"/>
                </a:solidFill>
              </a:rPr>
            </a:br>
            <a:r>
              <a:rPr lang="es-PE" sz="2400" b="1" u="sng" dirty="0">
                <a:solidFill>
                  <a:srgbClr val="C00000"/>
                </a:solidFill>
              </a:rPr>
              <a:t>(</a:t>
            </a:r>
            <a:r>
              <a:rPr lang="es-PE" sz="2400" b="1" dirty="0">
                <a:solidFill>
                  <a:srgbClr val="C00000"/>
                </a:solidFill>
              </a:rPr>
              <a:t>Art. 405, </a:t>
            </a:r>
            <a:r>
              <a:rPr lang="es-PE" sz="2400" b="1" dirty="0" err="1">
                <a:solidFill>
                  <a:srgbClr val="C00000"/>
                </a:solidFill>
              </a:rPr>
              <a:t>Num</a:t>
            </a:r>
            <a:r>
              <a:rPr lang="es-PE" sz="2400" b="1" dirty="0">
                <a:solidFill>
                  <a:srgbClr val="C00000"/>
                </a:solidFill>
              </a:rPr>
              <a:t>. 1.C)</a:t>
            </a:r>
            <a:endParaRPr lang="es-ES" sz="2400" dirty="0"/>
          </a:p>
        </p:txBody>
      </p:sp>
      <p:graphicFrame>
        <p:nvGraphicFramePr>
          <p:cNvPr id="4" name="3 Diagrama"/>
          <p:cNvGraphicFramePr/>
          <p:nvPr>
            <p:extLst>
              <p:ext uri="{D42A27DB-BD31-4B8C-83A1-F6EECF244321}">
                <p14:modId xmlns:p14="http://schemas.microsoft.com/office/powerpoint/2010/main" val="720587116"/>
              </p:ext>
            </p:extLst>
          </p:nvPr>
        </p:nvGraphicFramePr>
        <p:xfrm>
          <a:off x="251520" y="1397000"/>
          <a:ext cx="8784976" cy="5272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461981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512" y="228600"/>
            <a:ext cx="8856984" cy="990600"/>
          </a:xfrm>
        </p:spPr>
        <p:txBody>
          <a:bodyPr>
            <a:noAutofit/>
          </a:bodyPr>
          <a:lstStyle/>
          <a:p>
            <a:r>
              <a:rPr lang="es-PE" sz="2400" b="1" u="sng" dirty="0">
                <a:solidFill>
                  <a:srgbClr val="C00000"/>
                </a:solidFill>
              </a:rPr>
              <a:t>PRESUPUESTOS PARA LA ADMISIÓN DE CUALQUIER RECURSO </a:t>
            </a:r>
            <a:br>
              <a:rPr lang="es-PE" sz="2400" b="1" u="sng" dirty="0">
                <a:solidFill>
                  <a:srgbClr val="C00000"/>
                </a:solidFill>
              </a:rPr>
            </a:br>
            <a:r>
              <a:rPr lang="es-PE" sz="2400" b="1" u="sng" dirty="0">
                <a:solidFill>
                  <a:srgbClr val="C00000"/>
                </a:solidFill>
              </a:rPr>
              <a:t>(</a:t>
            </a:r>
            <a:r>
              <a:rPr lang="es-PE" sz="2400" b="1" dirty="0">
                <a:solidFill>
                  <a:srgbClr val="C00000"/>
                </a:solidFill>
              </a:rPr>
              <a:t>Art. 405, </a:t>
            </a:r>
            <a:r>
              <a:rPr lang="es-PE" sz="2400" b="1" dirty="0" err="1">
                <a:solidFill>
                  <a:srgbClr val="C00000"/>
                </a:solidFill>
              </a:rPr>
              <a:t>Num</a:t>
            </a:r>
            <a:r>
              <a:rPr lang="es-PE" sz="2400" b="1" dirty="0">
                <a:solidFill>
                  <a:srgbClr val="C00000"/>
                </a:solidFill>
              </a:rPr>
              <a:t>. 1.C)</a:t>
            </a:r>
            <a:endParaRPr lang="es-ES" sz="2400" dirty="0"/>
          </a:p>
        </p:txBody>
      </p:sp>
      <p:graphicFrame>
        <p:nvGraphicFramePr>
          <p:cNvPr id="4" name="3 Diagrama"/>
          <p:cNvGraphicFramePr/>
          <p:nvPr>
            <p:extLst>
              <p:ext uri="{D42A27DB-BD31-4B8C-83A1-F6EECF244321}">
                <p14:modId xmlns:p14="http://schemas.microsoft.com/office/powerpoint/2010/main" val="4033165072"/>
              </p:ext>
            </p:extLst>
          </p:nvPr>
        </p:nvGraphicFramePr>
        <p:xfrm>
          <a:off x="251520" y="1397000"/>
          <a:ext cx="8712968" cy="51283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115240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Diagrama"/>
          <p:cNvGraphicFramePr/>
          <p:nvPr>
            <p:extLst>
              <p:ext uri="{D42A27DB-BD31-4B8C-83A1-F6EECF244321}">
                <p14:modId xmlns:p14="http://schemas.microsoft.com/office/powerpoint/2010/main" val="3157803771"/>
              </p:ext>
            </p:extLst>
          </p:nvPr>
        </p:nvGraphicFramePr>
        <p:xfrm>
          <a:off x="251520" y="260648"/>
          <a:ext cx="8640960" cy="63367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621725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PE"/>
          </a:p>
        </p:txBody>
      </p:sp>
      <p:sp>
        <p:nvSpPr>
          <p:cNvPr id="3" name="2 Marcador de contenido"/>
          <p:cNvSpPr>
            <a:spLocks noGrp="1"/>
          </p:cNvSpPr>
          <p:nvPr>
            <p:ph sz="quarter" idx="1"/>
          </p:nvPr>
        </p:nvSpPr>
        <p:spPr>
          <a:xfrm>
            <a:off x="107504" y="836712"/>
            <a:ext cx="8856984" cy="5688632"/>
          </a:xfrm>
        </p:spPr>
        <p:txBody>
          <a:bodyPr>
            <a:normAutofit fontScale="92500" lnSpcReduction="10000"/>
          </a:bodyPr>
          <a:lstStyle/>
          <a:p>
            <a:pPr marL="0" indent="0" algn="just">
              <a:buNone/>
            </a:pPr>
            <a:r>
              <a:rPr lang="es-PE" sz="2300" i="1" dirty="0"/>
              <a:t>“De la revisión del recurso de apelación presentado por el recurrente, se aprecia que no se invocó argumento alguno destinado a cuestionar los fundamentos que sustentaron la sentencia recurrida. El único argumento esgrimido está referido a que se restringió su derecho de defensa al no haber brindado su declaración en juicio oral pese a que inicialmente expresó su voluntad de hacerlo al final de la audiencia; sin embargo, no se indica en qué sentido la vulneración invocada sería causal de nulidad del juicio oral, ni que la declaración fuera de tal transcendencia que serviría de fundamento suficiente para desvirtuar los fundamentos de la sentencia cuestionada</a:t>
            </a:r>
            <a:r>
              <a:rPr lang="es-PE" sz="2300" dirty="0"/>
              <a:t>”. </a:t>
            </a:r>
            <a:r>
              <a:rPr lang="es-PE" b="1" i="1" dirty="0"/>
              <a:t>Es decir, no existe una indicación específica de los fundamentos de hecho y de derecho que apoyen su pretensión impugnatoria; por lo cual, a criterio de este Tribunal, no se ha vulnerado el derecho fundamental de acceso a los recursos del recurrente</a:t>
            </a:r>
            <a:r>
              <a:rPr lang="es-PE" i="1" dirty="0"/>
              <a:t>. </a:t>
            </a:r>
          </a:p>
          <a:p>
            <a:endParaRPr lang="es-PE" i="1" dirty="0"/>
          </a:p>
          <a:p>
            <a:pPr marL="0" indent="0" algn="just">
              <a:buNone/>
            </a:pPr>
            <a:r>
              <a:rPr lang="es-ES" sz="1900" dirty="0"/>
              <a:t>Sentencia del Tribunal Constitucional de fecha 19 de Abril del 2017, recaído en el Expediente Nro. 051-2015-PHC/TC-Lambayeque, en el caso “Fermín Pérez  Fernández”. Fundamento 11.</a:t>
            </a:r>
            <a:endParaRPr lang="es-PE" sz="1900" dirty="0"/>
          </a:p>
          <a:p>
            <a:endParaRPr lang="es-PE" sz="2300" dirty="0"/>
          </a:p>
        </p:txBody>
      </p:sp>
    </p:spTree>
    <p:extLst>
      <p:ext uri="{BB962C8B-B14F-4D97-AF65-F5344CB8AC3E}">
        <p14:creationId xmlns:p14="http://schemas.microsoft.com/office/powerpoint/2010/main" val="18711018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PE"/>
          </a:p>
        </p:txBody>
      </p:sp>
      <p:sp>
        <p:nvSpPr>
          <p:cNvPr id="3" name="2 Marcador de contenido"/>
          <p:cNvSpPr>
            <a:spLocks noGrp="1"/>
          </p:cNvSpPr>
          <p:nvPr>
            <p:ph sz="quarter" idx="1"/>
          </p:nvPr>
        </p:nvSpPr>
        <p:spPr>
          <a:xfrm>
            <a:off x="107504" y="764704"/>
            <a:ext cx="8712968" cy="6093296"/>
          </a:xfrm>
        </p:spPr>
        <p:txBody>
          <a:bodyPr>
            <a:normAutofit fontScale="62500" lnSpcReduction="20000"/>
          </a:bodyPr>
          <a:lstStyle/>
          <a:p>
            <a:pPr marL="0" indent="0" algn="just">
              <a:buNone/>
            </a:pPr>
            <a:r>
              <a:rPr lang="es-PE" dirty="0"/>
              <a:t>El Tribunal Constitucional considera que: </a:t>
            </a:r>
          </a:p>
          <a:p>
            <a:pPr marL="0" indent="0" algn="just">
              <a:buNone/>
            </a:pPr>
            <a:endParaRPr lang="es-PE" i="1" dirty="0"/>
          </a:p>
          <a:p>
            <a:pPr marL="0" indent="0" algn="just">
              <a:buNone/>
            </a:pPr>
            <a:r>
              <a:rPr lang="es-PE" i="1" dirty="0"/>
              <a:t>“…en el presente caso se rechazó correctamente el medio impugnatorio de apelación, </a:t>
            </a:r>
            <a:r>
              <a:rPr lang="es-PE" sz="3400" b="1" i="1" dirty="0"/>
              <a:t>porque el actor incumplió con un mandato contenido en una norma de carácter procesal que le exigía el cumplimiento de ciertos requisitos necesarios para la procedencia de su impugnación, como fue que no precisó los puntos controvertidos o los agravios que a su criterio le habría causado la Resolución 3, de fecha 27 de agosto del 2015.</a:t>
            </a:r>
            <a:r>
              <a:rPr lang="es-PE" sz="3400" i="1" dirty="0"/>
              <a:t> </a:t>
            </a:r>
            <a:r>
              <a:rPr lang="es-PE" i="1" dirty="0"/>
              <a:t>En efecto, este Tribunal aprecia a fojas 13 de autos que si bien en el recurso de apelación presentado por el recurrente se enumeran los partes o puntos de la decisión a los que se refiere su impugnación, </a:t>
            </a:r>
            <a:r>
              <a:rPr lang="es-PE" sz="3400" b="1" i="1" dirty="0"/>
              <a:t>no se explica ni se desarrolla una línea argumentativa que sustente dichos puntos.</a:t>
            </a:r>
            <a:r>
              <a:rPr lang="es-PE" sz="3400" i="1" dirty="0"/>
              <a:t> </a:t>
            </a:r>
            <a:r>
              <a:rPr lang="es-PE" i="1" dirty="0"/>
              <a:t>De igual forma, en cuanto a los fundamentos de hecho también se realiza un listado a los cuestionamientos sin mayor fundamentación al respecto. Así, se señala que "[...] ha debido verificar que la prueba no trasgreda el principio de legalidad, la sentencia ha sido dictada sobre la base de conjeturas [...] ha hecho una mala valoración probatoria [...] los hechos no responden al tipo penal de robo sino de hurto”</a:t>
            </a:r>
            <a:endParaRPr lang="es-PE" dirty="0"/>
          </a:p>
          <a:p>
            <a:pPr marL="0" indent="0">
              <a:buNone/>
            </a:pPr>
            <a:endParaRPr lang="es-ES" dirty="0"/>
          </a:p>
          <a:p>
            <a:pPr marL="0" indent="0">
              <a:buNone/>
            </a:pPr>
            <a:endParaRPr lang="es-ES" dirty="0"/>
          </a:p>
          <a:p>
            <a:pPr marL="0" indent="0" algn="just">
              <a:buNone/>
            </a:pPr>
            <a:r>
              <a:rPr lang="es-ES" sz="2600" b="1" dirty="0"/>
              <a:t>Sentencia del Tribunal Constitucional de fecha 21 días del mes de noviembre de 2018, recaído en el EXP N° 01443-2016-PHC/TC LAMBAYEQUE, en el caso “Jorge Luis Castro Becerra Representado Por Silverio Alvarado </a:t>
            </a:r>
            <a:r>
              <a:rPr lang="es-ES" sz="2600" b="1" dirty="0" err="1"/>
              <a:t>Puluche</a:t>
            </a:r>
            <a:r>
              <a:rPr lang="es-ES" sz="2600" b="1" dirty="0"/>
              <a:t> – Abogado”.  </a:t>
            </a:r>
            <a:endParaRPr lang="es-PE" sz="2600" b="1" dirty="0"/>
          </a:p>
          <a:p>
            <a:endParaRPr lang="es-PE" dirty="0"/>
          </a:p>
        </p:txBody>
      </p:sp>
    </p:spTree>
    <p:extLst>
      <p:ext uri="{BB962C8B-B14F-4D97-AF65-F5344CB8AC3E}">
        <p14:creationId xmlns:p14="http://schemas.microsoft.com/office/powerpoint/2010/main" val="28328263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PE"/>
          </a:p>
        </p:txBody>
      </p:sp>
      <p:sp>
        <p:nvSpPr>
          <p:cNvPr id="3" name="2 Marcador de contenido"/>
          <p:cNvSpPr>
            <a:spLocks noGrp="1"/>
          </p:cNvSpPr>
          <p:nvPr>
            <p:ph sz="quarter" idx="1"/>
          </p:nvPr>
        </p:nvSpPr>
        <p:spPr>
          <a:xfrm>
            <a:off x="107504" y="908720"/>
            <a:ext cx="8856984" cy="5949280"/>
          </a:xfrm>
        </p:spPr>
        <p:txBody>
          <a:bodyPr>
            <a:normAutofit fontScale="77500" lnSpcReduction="20000"/>
          </a:bodyPr>
          <a:lstStyle/>
          <a:p>
            <a:pPr marL="0" indent="0" algn="just">
              <a:buNone/>
            </a:pPr>
            <a:r>
              <a:rPr lang="es-PE" i="1" dirty="0"/>
              <a:t>5. </a:t>
            </a:r>
            <a:r>
              <a:rPr lang="es-PE" sz="3400" b="1" i="1" dirty="0"/>
              <a:t>Al respecto, esta Sala aprecia que lo que se pretende es una revaloración del cumplimiento de las formalidades del recurso establecido en el artículo 405, numeral 1, literal c), del Nuevo Código Procesal Penal, pues conforme se reconoce de autos (fojas 1 y 190), la falta de fundamentación de los agravios del recurso de apelación se debió a una deficiente defensa por parte de los anteriores abogados de libre elección del favorecido</a:t>
            </a:r>
            <a:r>
              <a:rPr lang="es-PE" i="1" dirty="0"/>
              <a:t>. </a:t>
            </a:r>
          </a:p>
          <a:p>
            <a:pPr marL="0" indent="0" algn="just">
              <a:buNone/>
            </a:pPr>
            <a:r>
              <a:rPr lang="es-PE" i="1" dirty="0"/>
              <a:t>6. En consecuencia, y de lo expuesto en los fundamentos 2 a 5 supra, se verifica que el presente recurso de agravio ha incurrido en la causal de rechazo prevista en el acápite b) del fundamento 49 de la sentencia emitida en el Expediente 00987-2014-PA/TC y en el inciso b) del artículo 11 del Reglamento Normativo del Tribunal Constitucional. </a:t>
            </a:r>
            <a:r>
              <a:rPr lang="es-PE" sz="3400" b="1" i="1" dirty="0"/>
              <a:t>Por esta razón, corresponde declarar, sin más trámite, improcedente el recurso de agravio constitucional”</a:t>
            </a:r>
            <a:r>
              <a:rPr lang="es-PE" sz="3400" b="1" dirty="0"/>
              <a:t>.</a:t>
            </a:r>
          </a:p>
          <a:p>
            <a:pPr marL="0" indent="0">
              <a:buNone/>
            </a:pPr>
            <a:endParaRPr lang="es-PE" dirty="0"/>
          </a:p>
          <a:p>
            <a:pPr marL="0" indent="0">
              <a:buNone/>
            </a:pPr>
            <a:endParaRPr lang="es-PE" dirty="0"/>
          </a:p>
          <a:p>
            <a:pPr marL="0" indent="0" algn="just">
              <a:buNone/>
            </a:pPr>
            <a:r>
              <a:rPr lang="es-ES" sz="2300" dirty="0"/>
              <a:t>Sentencia Interlocutoria del Tribunal Constitucional 2 de mayo de 2018, recaído en el </a:t>
            </a:r>
            <a:r>
              <a:rPr lang="es-ES" sz="2300" dirty="0" err="1"/>
              <a:t>Exp</a:t>
            </a:r>
            <a:r>
              <a:rPr lang="es-ES" sz="2300" dirty="0"/>
              <a:t> N.° 00411 -2017-PHC/TC UCAYALI, en el caso “</a:t>
            </a:r>
            <a:r>
              <a:rPr lang="es-ES" sz="2300" dirty="0" err="1"/>
              <a:t>Alexánder</a:t>
            </a:r>
            <a:r>
              <a:rPr lang="es-ES" sz="2300" dirty="0"/>
              <a:t> Walter Espinoza Mendoza, Representado Por Fermín Florentino Robles Ventura”. (las negritas son mías).</a:t>
            </a:r>
            <a:endParaRPr lang="es-PE" sz="2300" dirty="0"/>
          </a:p>
          <a:p>
            <a:endParaRPr lang="es-PE" sz="2300" dirty="0"/>
          </a:p>
        </p:txBody>
      </p:sp>
    </p:spTree>
    <p:extLst>
      <p:ext uri="{BB962C8B-B14F-4D97-AF65-F5344CB8AC3E}">
        <p14:creationId xmlns:p14="http://schemas.microsoft.com/office/powerpoint/2010/main" val="32100250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PE"/>
          </a:p>
        </p:txBody>
      </p:sp>
      <p:sp>
        <p:nvSpPr>
          <p:cNvPr id="3" name="2 Marcador de contenido"/>
          <p:cNvSpPr>
            <a:spLocks noGrp="1"/>
          </p:cNvSpPr>
          <p:nvPr>
            <p:ph sz="quarter" idx="1"/>
          </p:nvPr>
        </p:nvSpPr>
        <p:spPr>
          <a:xfrm>
            <a:off x="0" y="1196752"/>
            <a:ext cx="8658544" cy="5184576"/>
          </a:xfrm>
        </p:spPr>
        <p:txBody>
          <a:bodyPr>
            <a:normAutofit/>
          </a:bodyPr>
          <a:lstStyle/>
          <a:p>
            <a:pPr marL="0" indent="0" algn="just">
              <a:buNone/>
            </a:pPr>
            <a:r>
              <a:rPr lang="es-PE" b="1" dirty="0"/>
              <a:t>PRINCIPIOS RECTORES DEL PROCESO RECURSIVO.</a:t>
            </a:r>
          </a:p>
          <a:p>
            <a:pPr marL="0" indent="0" algn="just">
              <a:buNone/>
            </a:pPr>
            <a:endParaRPr lang="es-PE" b="1" dirty="0"/>
          </a:p>
          <a:p>
            <a:pPr marL="0" lvl="0" indent="0" algn="just">
              <a:buNone/>
            </a:pPr>
            <a:r>
              <a:rPr lang="es-PE" b="1" dirty="0"/>
              <a:t>A) Principio de legalidad </a:t>
            </a:r>
            <a:r>
              <a:rPr lang="es-PE" b="1" dirty="0" err="1"/>
              <a:t>recursal</a:t>
            </a:r>
            <a:r>
              <a:rPr lang="es-PE" b="1" dirty="0"/>
              <a:t>. </a:t>
            </a:r>
            <a:r>
              <a:rPr lang="es-PE" b="1" dirty="0" err="1"/>
              <a:t>Taxatividad</a:t>
            </a:r>
            <a:r>
              <a:rPr lang="es-PE" b="1" dirty="0"/>
              <a:t> </a:t>
            </a:r>
          </a:p>
          <a:p>
            <a:pPr marL="0" lvl="0" indent="0" algn="just">
              <a:buNone/>
            </a:pPr>
            <a:endParaRPr lang="es-PE" dirty="0"/>
          </a:p>
          <a:p>
            <a:pPr marL="0" lvl="0" indent="0" algn="just">
              <a:buNone/>
            </a:pPr>
            <a:r>
              <a:rPr lang="es-PE" sz="2200" dirty="0"/>
              <a:t>ACUERDO PLENARIO 05 - 2009 – Terminación Anticipada: </a:t>
            </a:r>
          </a:p>
          <a:p>
            <a:pPr marL="0" lvl="0" indent="0" algn="just">
              <a:buNone/>
            </a:pPr>
            <a:endParaRPr lang="es-PE" sz="2200" dirty="0"/>
          </a:p>
          <a:p>
            <a:pPr marL="0" lvl="0" indent="0" algn="just">
              <a:buNone/>
            </a:pPr>
            <a:r>
              <a:rPr lang="es-PE" sz="2700" i="1" dirty="0"/>
              <a:t>“Uno de los principios que regulan el régimen jurídico de los recursos es el de </a:t>
            </a:r>
            <a:r>
              <a:rPr lang="es-PE" sz="2700" i="1" dirty="0" err="1"/>
              <a:t>taxatividad</a:t>
            </a:r>
            <a:r>
              <a:rPr lang="es-PE" sz="2700" i="1" dirty="0"/>
              <a:t>, </a:t>
            </a:r>
            <a:r>
              <a:rPr lang="es-PE" sz="2700" b="1" i="1" u="sng" dirty="0"/>
              <a:t>que estipula que la admisión de todo recurso está condicionada a que se encuentre taxativa o expresamente previsto en la ley</a:t>
            </a:r>
            <a:r>
              <a:rPr lang="es-PE" sz="2700" i="1" dirty="0"/>
              <a:t>. Integra el presupuesto procesal objetivo del recurso”.</a:t>
            </a:r>
          </a:p>
          <a:p>
            <a:pPr marL="0" lvl="0" indent="0" algn="just">
              <a:buNone/>
            </a:pPr>
            <a:endParaRPr lang="es-PE" dirty="0"/>
          </a:p>
          <a:p>
            <a:pPr marL="0" lvl="0" indent="0" algn="just">
              <a:buNone/>
            </a:pPr>
            <a:endParaRPr lang="es-PE" dirty="0"/>
          </a:p>
          <a:p>
            <a:pPr marL="0" indent="0" algn="just">
              <a:buNone/>
            </a:pPr>
            <a:endParaRPr lang="es-PE" b="1" dirty="0"/>
          </a:p>
        </p:txBody>
      </p:sp>
    </p:spTree>
    <p:extLst>
      <p:ext uri="{BB962C8B-B14F-4D97-AF65-F5344CB8AC3E}">
        <p14:creationId xmlns:p14="http://schemas.microsoft.com/office/powerpoint/2010/main" val="5332653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PE"/>
          </a:p>
        </p:txBody>
      </p:sp>
      <p:sp>
        <p:nvSpPr>
          <p:cNvPr id="3" name="2 Marcador de contenido"/>
          <p:cNvSpPr>
            <a:spLocks noGrp="1"/>
          </p:cNvSpPr>
          <p:nvPr>
            <p:ph sz="quarter" idx="1"/>
          </p:nvPr>
        </p:nvSpPr>
        <p:spPr>
          <a:xfrm>
            <a:off x="179512" y="1196752"/>
            <a:ext cx="8640960" cy="5400600"/>
          </a:xfrm>
        </p:spPr>
        <p:txBody>
          <a:bodyPr>
            <a:normAutofit/>
          </a:bodyPr>
          <a:lstStyle/>
          <a:p>
            <a:pPr marL="0" indent="0">
              <a:buNone/>
            </a:pPr>
            <a:endParaRPr lang="es-PE" dirty="0"/>
          </a:p>
          <a:p>
            <a:pPr marL="0" indent="0" algn="just">
              <a:buNone/>
            </a:pPr>
            <a:r>
              <a:rPr lang="es-PE" dirty="0"/>
              <a:t>El Tribunal Constitucional peruano ha señalado en sendas resoluciones que cuando la pretensión en el recurso es </a:t>
            </a:r>
            <a:r>
              <a:rPr lang="es-PE" sz="3100" b="1" i="1" dirty="0"/>
              <a:t>“vaga o incoherente, definitivamente conlleva a que se declare inadmisible”. </a:t>
            </a:r>
          </a:p>
          <a:p>
            <a:pPr marL="0" indent="0">
              <a:buNone/>
            </a:pPr>
            <a:endParaRPr lang="es-PE" dirty="0"/>
          </a:p>
          <a:p>
            <a:pPr marL="0" indent="0">
              <a:buNone/>
            </a:pPr>
            <a:endParaRPr lang="es-PE" dirty="0"/>
          </a:p>
          <a:p>
            <a:pPr marL="0" indent="0" algn="just">
              <a:buNone/>
            </a:pPr>
            <a:r>
              <a:rPr lang="es-ES" sz="2000" dirty="0"/>
              <a:t>Véase, la Sentencia del Tribunal Constitucional de fecha 18 de Marzo del 2014, en el </a:t>
            </a:r>
            <a:r>
              <a:rPr lang="es-ES" sz="2000" dirty="0" err="1"/>
              <a:t>Exp</a:t>
            </a:r>
            <a:r>
              <a:rPr lang="es-ES" sz="2000" dirty="0"/>
              <a:t>. 5410-2013-PHC/TC-La Libertad, en el caso “Roberto Carlos Flores </a:t>
            </a:r>
            <a:r>
              <a:rPr lang="es-ES" sz="2000" dirty="0" err="1"/>
              <a:t>Paiva</a:t>
            </a:r>
            <a:r>
              <a:rPr lang="es-ES" sz="2000" dirty="0"/>
              <a:t>”.</a:t>
            </a:r>
            <a:endParaRPr lang="es-PE" sz="2000" dirty="0"/>
          </a:p>
          <a:p>
            <a:endParaRPr lang="es-PE" dirty="0"/>
          </a:p>
        </p:txBody>
      </p:sp>
    </p:spTree>
    <p:extLst>
      <p:ext uri="{BB962C8B-B14F-4D97-AF65-F5344CB8AC3E}">
        <p14:creationId xmlns:p14="http://schemas.microsoft.com/office/powerpoint/2010/main" val="15588311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PE"/>
          </a:p>
        </p:txBody>
      </p:sp>
      <p:sp>
        <p:nvSpPr>
          <p:cNvPr id="3" name="2 Marcador de contenido"/>
          <p:cNvSpPr>
            <a:spLocks noGrp="1"/>
          </p:cNvSpPr>
          <p:nvPr>
            <p:ph sz="quarter" idx="1"/>
          </p:nvPr>
        </p:nvSpPr>
        <p:spPr>
          <a:xfrm>
            <a:off x="179512" y="1484784"/>
            <a:ext cx="8640960" cy="5043264"/>
          </a:xfrm>
        </p:spPr>
        <p:txBody>
          <a:bodyPr>
            <a:normAutofit/>
          </a:bodyPr>
          <a:lstStyle/>
          <a:p>
            <a:pPr marL="0" indent="0" algn="just">
              <a:buNone/>
            </a:pPr>
            <a:endParaRPr lang="es-PE" dirty="0"/>
          </a:p>
          <a:p>
            <a:pPr marL="0" indent="0" algn="just">
              <a:buNone/>
            </a:pPr>
            <a:r>
              <a:rPr lang="es-PE" dirty="0"/>
              <a:t>La pretensión impugnatoria puede formularse –por escrito- tanto Nulidad </a:t>
            </a:r>
            <a:r>
              <a:rPr lang="es-PE" b="1" dirty="0"/>
              <a:t>como Revocatoria en forma conjunta o alternativa;</a:t>
            </a:r>
            <a:r>
              <a:rPr lang="es-PE" dirty="0"/>
              <a:t> en este punto citaremos por ejemplo el </a:t>
            </a:r>
            <a:r>
              <a:rPr lang="es-PE" b="1" dirty="0">
                <a:hlinkClick r:id="rId2"/>
              </a:rPr>
              <a:t>Acuerdo N° 5-2017-Corte Superior de Justicia de la Libertad</a:t>
            </a:r>
            <a:r>
              <a:rPr lang="es-PE" b="1" u="sng" dirty="0">
                <a:hlinkClick r:id="rId2"/>
              </a:rPr>
              <a:t> </a:t>
            </a:r>
            <a:r>
              <a:rPr lang="es-PE" dirty="0"/>
              <a:t> de dos de agosto del 2017, adoptado por los Jueces Titulares de las Salas Penales Superiores de la Corte Superior de Justicia de La Libertad.</a:t>
            </a:r>
          </a:p>
        </p:txBody>
      </p:sp>
    </p:spTree>
    <p:extLst>
      <p:ext uri="{BB962C8B-B14F-4D97-AF65-F5344CB8AC3E}">
        <p14:creationId xmlns:p14="http://schemas.microsoft.com/office/powerpoint/2010/main" val="42842160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PE"/>
          </a:p>
        </p:txBody>
      </p:sp>
      <p:sp>
        <p:nvSpPr>
          <p:cNvPr id="3" name="2 Marcador de contenido"/>
          <p:cNvSpPr>
            <a:spLocks noGrp="1"/>
          </p:cNvSpPr>
          <p:nvPr>
            <p:ph sz="quarter" idx="1"/>
          </p:nvPr>
        </p:nvSpPr>
        <p:spPr>
          <a:xfrm>
            <a:off x="251520" y="1628800"/>
            <a:ext cx="8514528" cy="4467200"/>
          </a:xfrm>
        </p:spPr>
        <p:txBody>
          <a:bodyPr/>
          <a:lstStyle/>
          <a:p>
            <a:pPr marL="0" indent="0">
              <a:buNone/>
            </a:pPr>
            <a:endParaRPr lang="es-PE" dirty="0"/>
          </a:p>
          <a:p>
            <a:pPr marL="0" indent="0" algn="just">
              <a:buNone/>
            </a:pPr>
            <a:r>
              <a:rPr lang="es-PE" sz="3200" dirty="0"/>
              <a:t>Art. 405°, inciso 3 del Código Procesal Penal señala textualmente lo siguiente</a:t>
            </a:r>
            <a:r>
              <a:rPr lang="es-PE" sz="3200" i="1" dirty="0"/>
              <a:t>: […]. </a:t>
            </a:r>
            <a:r>
              <a:rPr lang="es-PE" sz="3200" b="1" i="1" dirty="0"/>
              <a:t>El recurso deberá concluir formulando una </a:t>
            </a:r>
            <a:r>
              <a:rPr lang="es-PE" sz="3200" b="1" i="1" u="sng" dirty="0"/>
              <a:t>pretensión concreta</a:t>
            </a:r>
            <a:r>
              <a:rPr lang="es-PE" sz="3200" dirty="0"/>
              <a:t>”; </a:t>
            </a:r>
          </a:p>
        </p:txBody>
      </p:sp>
    </p:spTree>
    <p:extLst>
      <p:ext uri="{BB962C8B-B14F-4D97-AF65-F5344CB8AC3E}">
        <p14:creationId xmlns:p14="http://schemas.microsoft.com/office/powerpoint/2010/main" val="35853867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PE"/>
          </a:p>
        </p:txBody>
      </p:sp>
      <p:sp>
        <p:nvSpPr>
          <p:cNvPr id="3" name="2 Marcador de contenido"/>
          <p:cNvSpPr>
            <a:spLocks noGrp="1"/>
          </p:cNvSpPr>
          <p:nvPr>
            <p:ph sz="quarter" idx="1"/>
          </p:nvPr>
        </p:nvSpPr>
        <p:spPr>
          <a:xfrm>
            <a:off x="179512" y="1484784"/>
            <a:ext cx="8441432" cy="5112568"/>
          </a:xfrm>
        </p:spPr>
        <p:txBody>
          <a:bodyPr>
            <a:normAutofit fontScale="92500"/>
          </a:bodyPr>
          <a:lstStyle/>
          <a:p>
            <a:pPr marL="0" indent="0" algn="just">
              <a:buNone/>
            </a:pPr>
            <a:r>
              <a:rPr lang="es-PE" dirty="0"/>
              <a:t>El control de admisibilidad de los recursos también debe hacerse en procedimientos penales céleres como el reformado </a:t>
            </a:r>
            <a:r>
              <a:rPr lang="es-PE" b="1" dirty="0"/>
              <a:t>proceso inmediato</a:t>
            </a:r>
            <a:r>
              <a:rPr lang="es-PE" dirty="0"/>
              <a:t>, más aún cuando el propio Acuerdo Plenario Extraordinario Nro. 02-2016 –Proceso inmediato reformado- lo diga aunque de manera indirecta. </a:t>
            </a:r>
          </a:p>
          <a:p>
            <a:pPr marL="0" indent="0" algn="just">
              <a:buNone/>
            </a:pPr>
            <a:endParaRPr lang="es-PE" dirty="0"/>
          </a:p>
          <a:p>
            <a:pPr marL="0" indent="0" algn="just">
              <a:buNone/>
            </a:pPr>
            <a:r>
              <a:rPr lang="es-PE" dirty="0"/>
              <a:t>Así en el punto 24 de dicho Acuerdo se ha dicho lo siguiente: </a:t>
            </a:r>
            <a:r>
              <a:rPr lang="es-PE" sz="2600" i="1" dirty="0"/>
              <a:t>“Por último, la Sección Primera del Libro Quinto del NCPP no fijó un procedimiento específico, acelerado, de apelación. </a:t>
            </a:r>
            <a:r>
              <a:rPr lang="es-PE" sz="2600" i="1" u="sng" dirty="0"/>
              <a:t>En consecuencia, rige el conjunto de las normas generales sobre la materia que tiene establecidas en el Libro Cuarto del NCPP”.</a:t>
            </a:r>
          </a:p>
        </p:txBody>
      </p:sp>
    </p:spTree>
    <p:extLst>
      <p:ext uri="{BB962C8B-B14F-4D97-AF65-F5344CB8AC3E}">
        <p14:creationId xmlns:p14="http://schemas.microsoft.com/office/powerpoint/2010/main" val="41258974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Diagrama"/>
          <p:cNvGraphicFramePr/>
          <p:nvPr>
            <p:extLst>
              <p:ext uri="{D42A27DB-BD31-4B8C-83A1-F6EECF244321}">
                <p14:modId xmlns:p14="http://schemas.microsoft.com/office/powerpoint/2010/main" val="2841630812"/>
              </p:ext>
            </p:extLst>
          </p:nvPr>
        </p:nvGraphicFramePr>
        <p:xfrm>
          <a:off x="323528" y="548680"/>
          <a:ext cx="8568952" cy="60486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9016140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7504" y="260648"/>
            <a:ext cx="8856984" cy="958552"/>
          </a:xfrm>
        </p:spPr>
        <p:txBody>
          <a:bodyPr>
            <a:normAutofit/>
          </a:bodyPr>
          <a:lstStyle/>
          <a:p>
            <a:r>
              <a:rPr lang="es-PE" sz="3200" b="1" dirty="0"/>
              <a:t>PRINCIPIO DE UNIDAD DE ALEGACIONES </a:t>
            </a:r>
          </a:p>
        </p:txBody>
      </p:sp>
      <p:sp>
        <p:nvSpPr>
          <p:cNvPr id="3" name="2 Marcador de contenido"/>
          <p:cNvSpPr>
            <a:spLocks noGrp="1"/>
          </p:cNvSpPr>
          <p:nvPr>
            <p:ph sz="quarter" idx="1"/>
          </p:nvPr>
        </p:nvSpPr>
        <p:spPr>
          <a:xfrm>
            <a:off x="0" y="1196752"/>
            <a:ext cx="8892480" cy="5400600"/>
          </a:xfrm>
        </p:spPr>
        <p:txBody>
          <a:bodyPr>
            <a:normAutofit fontScale="77500" lnSpcReduction="20000"/>
          </a:bodyPr>
          <a:lstStyle/>
          <a:p>
            <a:pPr marL="0" indent="0">
              <a:buNone/>
            </a:pPr>
            <a:endParaRPr lang="es-PE" dirty="0"/>
          </a:p>
          <a:p>
            <a:pPr marL="0" indent="0">
              <a:buNone/>
            </a:pPr>
            <a:r>
              <a:rPr lang="es-PE" b="1" dirty="0"/>
              <a:t>RECURSO DE CASACIÓN N.º 111-2020 HUÁNUCO</a:t>
            </a:r>
            <a:endParaRPr lang="es-PE" dirty="0"/>
          </a:p>
          <a:p>
            <a:pPr marL="0" indent="0">
              <a:buNone/>
            </a:pPr>
            <a:endParaRPr lang="es-PE" dirty="0"/>
          </a:p>
          <a:p>
            <a:pPr marL="0" indent="0" algn="just">
              <a:buNone/>
            </a:pPr>
            <a:r>
              <a:rPr lang="es-PE" dirty="0"/>
              <a:t>La Corte Suprema ha establecido que el principio de unidad de alegaciones al que hace referencia el artículo 424, inciso 2, del Código Procesal Penal, con la expresión:</a:t>
            </a:r>
          </a:p>
          <a:p>
            <a:pPr marL="0" indent="0" algn="just">
              <a:buNone/>
            </a:pPr>
            <a:endParaRPr lang="es-PE" i="1" dirty="0"/>
          </a:p>
          <a:p>
            <a:pPr marL="0" indent="0" algn="just">
              <a:buNone/>
            </a:pPr>
            <a:r>
              <a:rPr lang="es-PE" i="1" dirty="0"/>
              <a:t>“Se dará la oportunidad a las partes […] para que ratifiquen los motivos de apelación”, implica la existencia de un ajuste entre el recurso formalizado y el alegato efectuado en el juicio de apelación. </a:t>
            </a:r>
            <a:r>
              <a:rPr lang="es-PE" b="1" i="1" u="sng" dirty="0"/>
              <a:t>No solo no se puede variar la pretensión impugnativa, sino que no se pueden cargar datos o puntos menos en relación con el recurso formalizado. Aquel consistirá, en todo caso, en formular precisiones o ampliaciones a los argumentos impugnativos ya presentados (del recurso escrito)</a:t>
            </a:r>
            <a:r>
              <a:rPr lang="es-PE" dirty="0"/>
              <a:t>, </a:t>
            </a:r>
          </a:p>
          <a:p>
            <a:pPr marL="0" indent="0" algn="just">
              <a:buNone/>
            </a:pPr>
            <a:endParaRPr lang="es-PE" dirty="0"/>
          </a:p>
          <a:p>
            <a:pPr marL="0" indent="0" algn="just">
              <a:buNone/>
            </a:pPr>
            <a:r>
              <a:rPr lang="es-PE" dirty="0"/>
              <a:t>No nuevos argumentos que apuntan a otra pretensión y, menos aún, ofrecer algún aporte adicional frente a lo no expuesto.</a:t>
            </a:r>
          </a:p>
        </p:txBody>
      </p:sp>
    </p:spTree>
    <p:extLst>
      <p:ext uri="{BB962C8B-B14F-4D97-AF65-F5344CB8AC3E}">
        <p14:creationId xmlns:p14="http://schemas.microsoft.com/office/powerpoint/2010/main" val="409741526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Diagrama"/>
          <p:cNvGraphicFramePr/>
          <p:nvPr>
            <p:extLst>
              <p:ext uri="{D42A27DB-BD31-4B8C-83A1-F6EECF244321}">
                <p14:modId xmlns:p14="http://schemas.microsoft.com/office/powerpoint/2010/main" val="903392503"/>
              </p:ext>
            </p:extLst>
          </p:nvPr>
        </p:nvGraphicFramePr>
        <p:xfrm>
          <a:off x="467544" y="1397000"/>
          <a:ext cx="8424936" cy="5272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1 Título"/>
          <p:cNvSpPr>
            <a:spLocks noGrp="1"/>
          </p:cNvSpPr>
          <p:nvPr>
            <p:ph type="title"/>
          </p:nvPr>
        </p:nvSpPr>
        <p:spPr>
          <a:xfrm>
            <a:off x="179512" y="228600"/>
            <a:ext cx="8856984" cy="990600"/>
          </a:xfrm>
        </p:spPr>
        <p:txBody>
          <a:bodyPr>
            <a:noAutofit/>
          </a:bodyPr>
          <a:lstStyle/>
          <a:p>
            <a:pPr marL="64008" indent="0"/>
            <a:r>
              <a:rPr lang="es-PE" sz="2400" b="1" dirty="0">
                <a:solidFill>
                  <a:srgbClr val="C00000"/>
                </a:solidFill>
              </a:rPr>
              <a:t>POSTURAS EN CONTRA DE LA APLICACIÓN DEL CONTROL DE ADMISIBILIDAD DEL RECURSO. </a:t>
            </a:r>
            <a:endParaRPr lang="es-PE" sz="2000" i="1" dirty="0">
              <a:solidFill>
                <a:srgbClr val="C00000"/>
              </a:solidFill>
            </a:endParaRPr>
          </a:p>
        </p:txBody>
      </p:sp>
    </p:spTree>
    <p:extLst>
      <p:ext uri="{BB962C8B-B14F-4D97-AF65-F5344CB8AC3E}">
        <p14:creationId xmlns:p14="http://schemas.microsoft.com/office/powerpoint/2010/main" val="390768825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PE"/>
          </a:p>
        </p:txBody>
      </p:sp>
      <p:sp>
        <p:nvSpPr>
          <p:cNvPr id="3" name="2 Marcador de contenido"/>
          <p:cNvSpPr>
            <a:spLocks noGrp="1"/>
          </p:cNvSpPr>
          <p:nvPr>
            <p:ph sz="quarter" idx="1"/>
          </p:nvPr>
        </p:nvSpPr>
        <p:spPr/>
        <p:txBody>
          <a:bodyPr/>
          <a:lstStyle/>
          <a:p>
            <a:pPr marL="0" lvl="0" indent="0">
              <a:buNone/>
            </a:pPr>
            <a:endParaRPr lang="es-PE" sz="3200" dirty="0"/>
          </a:p>
          <a:p>
            <a:pPr marL="0" lvl="0" indent="0">
              <a:buNone/>
            </a:pPr>
            <a:endParaRPr lang="es-PE" sz="3200" dirty="0"/>
          </a:p>
          <a:p>
            <a:pPr marL="0" lvl="0" indent="0" algn="ctr">
              <a:buNone/>
            </a:pPr>
            <a:r>
              <a:rPr lang="es-PE" sz="3200" b="1" dirty="0"/>
              <a:t>La aplicación de la preponderancia del valor justicia sobre el criterio formalidad. </a:t>
            </a:r>
            <a:endParaRPr lang="es-PE" dirty="0"/>
          </a:p>
        </p:txBody>
      </p:sp>
    </p:spTree>
    <p:extLst>
      <p:ext uri="{BB962C8B-B14F-4D97-AF65-F5344CB8AC3E}">
        <p14:creationId xmlns:p14="http://schemas.microsoft.com/office/powerpoint/2010/main" val="21914127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PE"/>
          </a:p>
        </p:txBody>
      </p:sp>
      <p:sp>
        <p:nvSpPr>
          <p:cNvPr id="3" name="2 Marcador de contenido"/>
          <p:cNvSpPr>
            <a:spLocks noGrp="1"/>
          </p:cNvSpPr>
          <p:nvPr>
            <p:ph sz="quarter" idx="1"/>
          </p:nvPr>
        </p:nvSpPr>
        <p:spPr>
          <a:xfrm>
            <a:off x="107504" y="1268760"/>
            <a:ext cx="8658544" cy="5589240"/>
          </a:xfrm>
        </p:spPr>
        <p:txBody>
          <a:bodyPr>
            <a:normAutofit fontScale="77500" lnSpcReduction="20000"/>
          </a:bodyPr>
          <a:lstStyle/>
          <a:p>
            <a:pPr marL="0" indent="0" algn="just">
              <a:buNone/>
            </a:pPr>
            <a:endParaRPr lang="es-MX" i="1" dirty="0"/>
          </a:p>
          <a:p>
            <a:pPr marL="0" indent="0" algn="just">
              <a:buNone/>
            </a:pPr>
            <a:r>
              <a:rPr lang="es-MX" dirty="0"/>
              <a:t>Ejecutoria se puede observar lo siguiente: </a:t>
            </a:r>
          </a:p>
          <a:p>
            <a:pPr marL="0" indent="0" algn="just">
              <a:buNone/>
            </a:pPr>
            <a:endParaRPr lang="es-MX" i="1" dirty="0"/>
          </a:p>
          <a:p>
            <a:pPr marL="0" indent="0" algn="just">
              <a:buNone/>
            </a:pPr>
            <a:r>
              <a:rPr lang="es-MX" i="1" dirty="0"/>
              <a:t>“2.3. </a:t>
            </a:r>
            <a:r>
              <a:rPr lang="es-MX" b="1" i="1" u="sng" dirty="0"/>
              <a:t>Declarar la inadmisibilidad de una apelación por el incumplimiento de una exigencia formal cuya trascendencia no es tal constituye una vulneración sustancial del derecho de acceso al recurso</a:t>
            </a:r>
            <a:r>
              <a:rPr lang="es-MX" i="1" dirty="0"/>
              <a:t>. No puede omitirse el argumento de las partes y en todo momento se ha de procurar la debida aplicación de los recursos para dotarlos de efectividad y cumplir debidamente el artículo 25.1 de la Convención Americana Sobre Derechos Humanos -toda persona tiene derecho a un recurso sencillo y rápido-. 2.4. El Código Procesal se debe leer, interpretar y aplicar garantizando los derechos de las partes procesales. Ni la norma adjetiva ni los jueces han de ser formalistas”. </a:t>
            </a:r>
          </a:p>
          <a:p>
            <a:pPr marL="0" indent="0" algn="just">
              <a:buNone/>
            </a:pPr>
            <a:endParaRPr lang="es-MX" i="1" dirty="0"/>
          </a:p>
          <a:p>
            <a:pPr marL="0" indent="0" algn="just">
              <a:buNone/>
            </a:pPr>
            <a:r>
              <a:rPr lang="es-ES" b="1" dirty="0"/>
              <a:t>Ejecutoria Suprema de fecha 10 de Septiembre del 2020, recaído en la Casación Nro. 311-2019-Cusco. Sala Penal Permanente. </a:t>
            </a:r>
            <a:endParaRPr lang="es-PE" b="1" dirty="0"/>
          </a:p>
          <a:p>
            <a:pPr marL="0" indent="0" algn="just">
              <a:buNone/>
            </a:pPr>
            <a:endParaRPr lang="es-PE" dirty="0"/>
          </a:p>
        </p:txBody>
      </p:sp>
    </p:spTree>
    <p:extLst>
      <p:ext uri="{BB962C8B-B14F-4D97-AF65-F5344CB8AC3E}">
        <p14:creationId xmlns:p14="http://schemas.microsoft.com/office/powerpoint/2010/main" val="141328837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PE"/>
          </a:p>
        </p:txBody>
      </p:sp>
      <p:sp>
        <p:nvSpPr>
          <p:cNvPr id="3" name="2 Marcador de contenido"/>
          <p:cNvSpPr>
            <a:spLocks noGrp="1"/>
          </p:cNvSpPr>
          <p:nvPr>
            <p:ph sz="quarter" idx="1"/>
          </p:nvPr>
        </p:nvSpPr>
        <p:spPr>
          <a:xfrm>
            <a:off x="107504" y="836712"/>
            <a:ext cx="8784976" cy="6021288"/>
          </a:xfrm>
        </p:spPr>
        <p:txBody>
          <a:bodyPr>
            <a:normAutofit fontScale="85000" lnSpcReduction="20000"/>
          </a:bodyPr>
          <a:lstStyle/>
          <a:p>
            <a:pPr marL="0" indent="0" algn="just">
              <a:buNone/>
            </a:pPr>
            <a:r>
              <a:rPr lang="es-PE" sz="2700" i="1" dirty="0"/>
              <a:t>“La regla constitucional, como exigencia del Pacto Internacional de Derecho Civiles y Políticos –artículo 14.5- es que toda persona declarada culpable de un delito tenga derecho a que el fallo condenatorio y la pena impuesta sea sometidos a un Tribunal Superior. NO es válida asumir un criterio interpretativo formalista donde la ley no hace la distinción. La invocación de vulneración de garantías constitucionales y falta de prueba suficiente para sustentar un juicio de condena forman parte de la fundamentación del recuso, que como se insiste puede abarcar todos los extremos que se consideren inobservados. Corresponderá al Tribunal de Apelaciones, sobre la base de la aplicación del principio </a:t>
            </a:r>
            <a:r>
              <a:rPr lang="es-PE" sz="2700" i="1" dirty="0" err="1"/>
              <a:t>iura</a:t>
            </a:r>
            <a:r>
              <a:rPr lang="es-PE" sz="2700" i="1" dirty="0"/>
              <a:t> </a:t>
            </a:r>
            <a:r>
              <a:rPr lang="es-PE" sz="2700" i="1" dirty="0" err="1"/>
              <a:t>novit</a:t>
            </a:r>
            <a:r>
              <a:rPr lang="es-PE" sz="2700" i="1" dirty="0"/>
              <a:t> curia</a:t>
            </a:r>
            <a:r>
              <a:rPr lang="es-PE" i="1" dirty="0"/>
              <a:t>, </a:t>
            </a:r>
            <a:r>
              <a:rPr lang="es-PE" sz="3100" b="1" i="1" u="sng" dirty="0"/>
              <a:t>decidir cuál es la respuesta jurídica adecuada y ha de insistir en que un criterio restrictivo formalista no puede primar sobre el valor justicia que entraña el reconocimiento de la fiabilidad humana y la necesaria certeza de las resoluciones judiciales –fundamento del derecho al recurso</a:t>
            </a:r>
            <a:r>
              <a:rPr lang="es-PE" sz="3100" i="1" u="sng" dirty="0"/>
              <a:t>”</a:t>
            </a:r>
            <a:r>
              <a:rPr lang="es-PE" sz="3100" u="sng" dirty="0"/>
              <a:t>. </a:t>
            </a:r>
          </a:p>
          <a:p>
            <a:pPr marL="0" indent="0">
              <a:buNone/>
            </a:pPr>
            <a:endParaRPr lang="es-PE" dirty="0"/>
          </a:p>
          <a:p>
            <a:pPr marL="0" indent="0" algn="just">
              <a:buNone/>
            </a:pPr>
            <a:r>
              <a:rPr lang="es-ES" sz="2300" dirty="0"/>
              <a:t>Ejecutoria Suprema de fecha 13 de Mayo del 2019, recaído en la Queja NCPP 869-2018-Cañete, expedido por la Sala Penal Permanente de la Corte Suprema de la República. </a:t>
            </a:r>
            <a:endParaRPr lang="es-PE" sz="2300" dirty="0"/>
          </a:p>
          <a:p>
            <a:pPr marL="0" indent="0">
              <a:buNone/>
            </a:pPr>
            <a:endParaRPr lang="es-PE" sz="2300" dirty="0"/>
          </a:p>
        </p:txBody>
      </p:sp>
    </p:spTree>
    <p:extLst>
      <p:ext uri="{BB962C8B-B14F-4D97-AF65-F5344CB8AC3E}">
        <p14:creationId xmlns:p14="http://schemas.microsoft.com/office/powerpoint/2010/main" val="12673259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PE"/>
          </a:p>
        </p:txBody>
      </p:sp>
      <p:sp>
        <p:nvSpPr>
          <p:cNvPr id="3" name="2 Marcador de contenido"/>
          <p:cNvSpPr>
            <a:spLocks noGrp="1"/>
          </p:cNvSpPr>
          <p:nvPr>
            <p:ph sz="quarter" idx="1"/>
          </p:nvPr>
        </p:nvSpPr>
        <p:spPr>
          <a:xfrm>
            <a:off x="107504" y="1628800"/>
            <a:ext cx="8712968" cy="4968552"/>
          </a:xfrm>
        </p:spPr>
        <p:txBody>
          <a:bodyPr>
            <a:normAutofit fontScale="77500" lnSpcReduction="20000"/>
          </a:bodyPr>
          <a:lstStyle/>
          <a:p>
            <a:pPr marL="0" indent="0" algn="just">
              <a:buNone/>
            </a:pPr>
            <a:r>
              <a:rPr lang="es-ES_tradnl" dirty="0"/>
              <a:t>B) </a:t>
            </a:r>
            <a:r>
              <a:rPr lang="es-ES_tradnl" b="1" dirty="0"/>
              <a:t>Principio de Formalidad.</a:t>
            </a:r>
          </a:p>
          <a:p>
            <a:pPr marL="0" indent="0" algn="just">
              <a:buNone/>
            </a:pPr>
            <a:endParaRPr lang="es-ES_tradnl" dirty="0"/>
          </a:p>
          <a:p>
            <a:pPr marL="0" indent="0" algn="just">
              <a:buNone/>
            </a:pPr>
            <a:endParaRPr lang="es-ES_tradnl" b="1" dirty="0"/>
          </a:p>
          <a:p>
            <a:pPr marL="0" lvl="0" indent="0" algn="just">
              <a:buNone/>
            </a:pPr>
            <a:r>
              <a:rPr lang="es-PE" b="1" dirty="0"/>
              <a:t>c)  Principio de unicidad.</a:t>
            </a:r>
          </a:p>
          <a:p>
            <a:pPr marL="0" indent="0" algn="just">
              <a:buNone/>
            </a:pPr>
            <a:endParaRPr lang="es-PE" dirty="0"/>
          </a:p>
          <a:p>
            <a:pPr marL="0" lvl="0" indent="0" algn="just">
              <a:buNone/>
            </a:pPr>
            <a:r>
              <a:rPr lang="es-PE" sz="3200" dirty="0"/>
              <a:t>ACUERDO PLENARIO 05 - 2009 – Terminación Anticipada: </a:t>
            </a:r>
          </a:p>
          <a:p>
            <a:pPr marL="0" indent="0" algn="just">
              <a:buNone/>
            </a:pPr>
            <a:endParaRPr lang="es-PE" dirty="0"/>
          </a:p>
          <a:p>
            <a:pPr marL="0" indent="0" algn="just">
              <a:buNone/>
            </a:pPr>
            <a:r>
              <a:rPr lang="es-PE" dirty="0"/>
              <a:t>“cada recurso tiene su propia regulación, pues está diseñado para cada situación específica, en cuya virtud no se admite un recurso cuando corresponde otro, lo que es propio del principio de singularidad”.</a:t>
            </a:r>
          </a:p>
          <a:p>
            <a:pPr marL="0" indent="0" algn="just">
              <a:buNone/>
            </a:pPr>
            <a:endParaRPr lang="es-PE" dirty="0"/>
          </a:p>
          <a:p>
            <a:pPr marL="0" indent="0" algn="just">
              <a:buNone/>
            </a:pPr>
            <a:endParaRPr lang="es-PE" b="1" i="1" dirty="0"/>
          </a:p>
          <a:p>
            <a:pPr marL="0" indent="0" algn="just">
              <a:buNone/>
            </a:pPr>
            <a:r>
              <a:rPr lang="es-PE" b="1" i="1" dirty="0"/>
              <a:t>¿El principio de </a:t>
            </a:r>
            <a:r>
              <a:rPr lang="es-PE" b="1" i="1" dirty="0" err="1"/>
              <a:t>canjeabilidad</a:t>
            </a:r>
            <a:r>
              <a:rPr lang="es-PE" b="1" i="1" dirty="0"/>
              <a:t>?</a:t>
            </a:r>
            <a:r>
              <a:rPr lang="es-PE" dirty="0"/>
              <a:t> </a:t>
            </a:r>
          </a:p>
          <a:p>
            <a:pPr marL="0" indent="0" algn="just">
              <a:buNone/>
            </a:pPr>
            <a:endParaRPr lang="es-PE" dirty="0"/>
          </a:p>
        </p:txBody>
      </p:sp>
    </p:spTree>
    <p:extLst>
      <p:ext uri="{BB962C8B-B14F-4D97-AF65-F5344CB8AC3E}">
        <p14:creationId xmlns:p14="http://schemas.microsoft.com/office/powerpoint/2010/main" val="4261490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PE"/>
          </a:p>
        </p:txBody>
      </p:sp>
      <p:sp>
        <p:nvSpPr>
          <p:cNvPr id="3" name="2 Marcador de contenido"/>
          <p:cNvSpPr>
            <a:spLocks noGrp="1"/>
          </p:cNvSpPr>
          <p:nvPr>
            <p:ph sz="quarter" idx="1"/>
          </p:nvPr>
        </p:nvSpPr>
        <p:spPr>
          <a:xfrm>
            <a:off x="323528" y="1412776"/>
            <a:ext cx="8442520" cy="4968552"/>
          </a:xfrm>
        </p:spPr>
        <p:txBody>
          <a:bodyPr/>
          <a:lstStyle/>
          <a:p>
            <a:pPr marL="0" lvl="0" indent="0">
              <a:buNone/>
            </a:pPr>
            <a:r>
              <a:rPr lang="es-PE" b="1" dirty="0"/>
              <a:t>D)  Principio de congruencia.</a:t>
            </a:r>
          </a:p>
          <a:p>
            <a:endParaRPr lang="es-PE" b="1" dirty="0"/>
          </a:p>
          <a:p>
            <a:pPr marL="0" lvl="0" indent="0">
              <a:buNone/>
            </a:pPr>
            <a:r>
              <a:rPr lang="es-PE" b="1" dirty="0"/>
              <a:t>E)  Principio de trascendencia. </a:t>
            </a:r>
          </a:p>
          <a:p>
            <a:pPr marL="0" lvl="0" indent="0">
              <a:buNone/>
            </a:pPr>
            <a:endParaRPr lang="es-PE" b="1" dirty="0"/>
          </a:p>
          <a:p>
            <a:pPr marL="0" lvl="0" indent="0">
              <a:buNone/>
            </a:pPr>
            <a:r>
              <a:rPr lang="es-PE" b="1" dirty="0"/>
              <a:t>F) Principio dispositivo. </a:t>
            </a:r>
          </a:p>
          <a:p>
            <a:pPr marL="514350" lvl="0" indent="-514350">
              <a:buAutoNum type="alphaUcParenR" startAt="6"/>
            </a:pPr>
            <a:endParaRPr lang="es-PE" b="1" dirty="0"/>
          </a:p>
          <a:p>
            <a:pPr marL="0" lvl="0" indent="0">
              <a:buNone/>
            </a:pPr>
            <a:r>
              <a:rPr lang="es-ES_tradnl" b="1" dirty="0"/>
              <a:t>G) Principio de proscripción de la reforma en peor</a:t>
            </a:r>
            <a:endParaRPr lang="es-PE" b="1" dirty="0"/>
          </a:p>
          <a:p>
            <a:endParaRPr lang="es-PE" dirty="0"/>
          </a:p>
        </p:txBody>
      </p:sp>
    </p:spTree>
    <p:extLst>
      <p:ext uri="{BB962C8B-B14F-4D97-AF65-F5344CB8AC3E}">
        <p14:creationId xmlns:p14="http://schemas.microsoft.com/office/powerpoint/2010/main" val="40119620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260648"/>
            <a:ext cx="9036496" cy="958552"/>
          </a:xfrm>
        </p:spPr>
        <p:txBody>
          <a:bodyPr>
            <a:normAutofit fontScale="90000"/>
          </a:bodyPr>
          <a:lstStyle/>
          <a:p>
            <a:pPr marL="0" lvl="0" indent="0" algn="just"/>
            <a:br>
              <a:rPr lang="es-PE" dirty="0"/>
            </a:br>
            <a:br>
              <a:rPr lang="es-PE" dirty="0"/>
            </a:br>
            <a:r>
              <a:rPr lang="es-PE" sz="3100" b="1" dirty="0"/>
              <a:t>ACUERDO PLENARIO 05 - 2009 – Terminación Anticipada. FUNDAMENTO 15, segundo párrafo. </a:t>
            </a:r>
            <a:br>
              <a:rPr lang="es-PE" dirty="0"/>
            </a:br>
            <a:br>
              <a:rPr lang="es-PE" dirty="0"/>
            </a:br>
            <a:endParaRPr lang="es-PE" dirty="0"/>
          </a:p>
        </p:txBody>
      </p:sp>
      <p:sp>
        <p:nvSpPr>
          <p:cNvPr id="3" name="2 Marcador de contenido"/>
          <p:cNvSpPr>
            <a:spLocks noGrp="1"/>
          </p:cNvSpPr>
          <p:nvPr>
            <p:ph sz="quarter" idx="1"/>
          </p:nvPr>
        </p:nvSpPr>
        <p:spPr>
          <a:xfrm>
            <a:off x="107504" y="1556792"/>
            <a:ext cx="8640960" cy="5184576"/>
          </a:xfrm>
        </p:spPr>
        <p:txBody>
          <a:bodyPr>
            <a:noAutofit/>
          </a:bodyPr>
          <a:lstStyle/>
          <a:p>
            <a:pPr algn="just">
              <a:buFont typeface="Wingdings" panose="05000000000000000000" pitchFamily="2" charset="2"/>
              <a:buChar char="Ø"/>
            </a:pPr>
            <a:r>
              <a:rPr lang="es-PE" sz="2500" dirty="0"/>
              <a:t>El </a:t>
            </a:r>
            <a:r>
              <a:rPr lang="es-PE" sz="2500" b="1" u="sng" dirty="0"/>
              <a:t>gravamen o agravio </a:t>
            </a:r>
            <a:r>
              <a:rPr lang="es-PE" sz="2500" dirty="0"/>
              <a:t>integra el presupuesto procesal de carácter subjetivo del recurso. </a:t>
            </a:r>
          </a:p>
          <a:p>
            <a:pPr algn="just">
              <a:buFont typeface="Wingdings" panose="05000000000000000000" pitchFamily="2" charset="2"/>
              <a:buChar char="Ø"/>
            </a:pPr>
            <a:endParaRPr lang="es-PE" sz="2500" dirty="0"/>
          </a:p>
          <a:p>
            <a:pPr algn="just">
              <a:buFont typeface="Wingdings" panose="05000000000000000000" pitchFamily="2" charset="2"/>
              <a:buChar char="Ø"/>
            </a:pPr>
            <a:r>
              <a:rPr lang="es-PE" sz="2500" b="1" u="sng" dirty="0"/>
              <a:t>La admisión de un recurso está condicionada a que perjudique el derecho o interés legítimo de la parte procesal concernida o impugnante. </a:t>
            </a:r>
          </a:p>
          <a:p>
            <a:pPr marL="0" indent="0" algn="just">
              <a:buNone/>
            </a:pPr>
            <a:endParaRPr lang="es-PE" sz="2500" dirty="0"/>
          </a:p>
          <a:p>
            <a:pPr algn="just">
              <a:buFont typeface="Wingdings" panose="05000000000000000000" pitchFamily="2" charset="2"/>
              <a:buChar char="Ø"/>
            </a:pPr>
            <a:r>
              <a:rPr lang="es-PE" sz="2500" dirty="0"/>
              <a:t>Debe demostrar </a:t>
            </a:r>
            <a:r>
              <a:rPr lang="es-PE" sz="2500" b="1" u="sng" dirty="0"/>
              <a:t>argumentalmente</a:t>
            </a:r>
            <a:r>
              <a:rPr lang="es-PE" sz="2500" dirty="0"/>
              <a:t> el perjuicio o agravio sufrido por la resolución que impugna y el recurso ha de presentarse como el remedio capaz de excluir el perjuicio invocado, </a:t>
            </a:r>
            <a:r>
              <a:rPr lang="es-PE" sz="2500" b="1" u="sng" dirty="0"/>
              <a:t>que debe provenir de la parte resolutiva de la resolución judicial.</a:t>
            </a:r>
          </a:p>
        </p:txBody>
      </p:sp>
    </p:spTree>
    <p:extLst>
      <p:ext uri="{BB962C8B-B14F-4D97-AF65-F5344CB8AC3E}">
        <p14:creationId xmlns:p14="http://schemas.microsoft.com/office/powerpoint/2010/main" val="24844557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7504" y="476672"/>
            <a:ext cx="8928992" cy="990600"/>
          </a:xfrm>
        </p:spPr>
        <p:txBody>
          <a:bodyPr>
            <a:noAutofit/>
          </a:bodyPr>
          <a:lstStyle/>
          <a:p>
            <a:r>
              <a:rPr lang="es-PE" sz="2400" dirty="0">
                <a:solidFill>
                  <a:srgbClr val="C00000"/>
                </a:solidFill>
              </a:rPr>
              <a:t>El Tribunal Constitucional, en el </a:t>
            </a:r>
            <a:r>
              <a:rPr lang="es-PE" sz="2400" b="1" dirty="0">
                <a:solidFill>
                  <a:srgbClr val="C00000"/>
                </a:solidFill>
              </a:rPr>
              <a:t>Expediente 5194-2005-PA/TC </a:t>
            </a:r>
            <a:r>
              <a:rPr lang="es-PE" sz="2400" dirty="0">
                <a:solidFill>
                  <a:srgbClr val="C00000"/>
                </a:solidFill>
              </a:rPr>
              <a:t>precisó que el derecho de acceso a los recursos es uno de configuración legal:</a:t>
            </a:r>
            <a:br>
              <a:rPr lang="es-PE" sz="2800" dirty="0">
                <a:solidFill>
                  <a:srgbClr val="C00000"/>
                </a:solidFill>
              </a:rPr>
            </a:br>
            <a:endParaRPr lang="es-ES" sz="2800" dirty="0">
              <a:solidFill>
                <a:srgbClr val="C00000"/>
              </a:solidFill>
            </a:endParaRPr>
          </a:p>
        </p:txBody>
      </p:sp>
      <p:graphicFrame>
        <p:nvGraphicFramePr>
          <p:cNvPr id="4" name="3 Diagrama"/>
          <p:cNvGraphicFramePr/>
          <p:nvPr>
            <p:extLst>
              <p:ext uri="{D42A27DB-BD31-4B8C-83A1-F6EECF244321}">
                <p14:modId xmlns:p14="http://schemas.microsoft.com/office/powerpoint/2010/main" val="760921930"/>
              </p:ext>
            </p:extLst>
          </p:nvPr>
        </p:nvGraphicFramePr>
        <p:xfrm>
          <a:off x="395536" y="1397000"/>
          <a:ext cx="8496944" cy="5272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221789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228600"/>
            <a:ext cx="9036496" cy="990600"/>
          </a:xfrm>
        </p:spPr>
        <p:txBody>
          <a:bodyPr>
            <a:normAutofit fontScale="90000"/>
          </a:bodyPr>
          <a:lstStyle/>
          <a:p>
            <a:pPr algn="ctr"/>
            <a:br>
              <a:rPr lang="es-PE" b="1" dirty="0">
                <a:solidFill>
                  <a:srgbClr val="FF0000"/>
                </a:solidFill>
              </a:rPr>
            </a:br>
            <a:r>
              <a:rPr lang="es-PE" sz="4000" b="1" dirty="0">
                <a:solidFill>
                  <a:srgbClr val="FF0000"/>
                </a:solidFill>
              </a:rPr>
              <a:t>El Derecho al recurso y su configuración legal</a:t>
            </a:r>
            <a:br>
              <a:rPr lang="es-PE" b="1" dirty="0">
                <a:solidFill>
                  <a:srgbClr val="FF0000"/>
                </a:solidFill>
              </a:rPr>
            </a:br>
            <a:endParaRPr lang="es-ES" dirty="0"/>
          </a:p>
        </p:txBody>
      </p:sp>
      <p:graphicFrame>
        <p:nvGraphicFramePr>
          <p:cNvPr id="5" name="4 Diagrama"/>
          <p:cNvGraphicFramePr/>
          <p:nvPr>
            <p:extLst>
              <p:ext uri="{D42A27DB-BD31-4B8C-83A1-F6EECF244321}">
                <p14:modId xmlns:p14="http://schemas.microsoft.com/office/powerpoint/2010/main" val="738795062"/>
              </p:ext>
            </p:extLst>
          </p:nvPr>
        </p:nvGraphicFramePr>
        <p:xfrm>
          <a:off x="395536" y="1397000"/>
          <a:ext cx="8424936" cy="52003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657998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PE"/>
          </a:p>
        </p:txBody>
      </p:sp>
      <p:sp>
        <p:nvSpPr>
          <p:cNvPr id="3" name="2 Marcador de contenido"/>
          <p:cNvSpPr>
            <a:spLocks noGrp="1"/>
          </p:cNvSpPr>
          <p:nvPr>
            <p:ph sz="quarter" idx="1"/>
          </p:nvPr>
        </p:nvSpPr>
        <p:spPr>
          <a:xfrm>
            <a:off x="107504" y="980728"/>
            <a:ext cx="8856984" cy="5400600"/>
          </a:xfrm>
        </p:spPr>
        <p:txBody>
          <a:bodyPr>
            <a:normAutofit fontScale="92500"/>
          </a:bodyPr>
          <a:lstStyle/>
          <a:p>
            <a:pPr marL="0" indent="0" algn="just">
              <a:buNone/>
            </a:pPr>
            <a:r>
              <a:rPr lang="es-PE" dirty="0"/>
              <a:t>La </a:t>
            </a:r>
            <a:r>
              <a:rPr lang="es-PE" b="1" dirty="0"/>
              <a:t>Ley Nº 27454</a:t>
            </a:r>
            <a:r>
              <a:rPr lang="es-PE" dirty="0"/>
              <a:t>, de 24 de Mayo de 2001, modificó el antiguo art. 300º -ámbito del recurso de Nulidad- del Código de Procedimientos Penales de 1940, estableciendo -solo para el caso de sentencias- un plazo adicional de 10 días para </a:t>
            </a:r>
            <a:r>
              <a:rPr lang="es-PE" b="1" dirty="0"/>
              <a:t>“fundamentar los agravios”</a:t>
            </a:r>
            <a:r>
              <a:rPr lang="es-PE" dirty="0"/>
              <a:t>, y la consecuencia de tal incumplimiento “</a:t>
            </a:r>
            <a:r>
              <a:rPr lang="es-PE" b="1" dirty="0"/>
              <a:t>se declarará improcedente el recurso”</a:t>
            </a:r>
            <a:r>
              <a:rPr lang="es-PE" dirty="0"/>
              <a:t>. </a:t>
            </a:r>
          </a:p>
          <a:p>
            <a:pPr marL="0" indent="0" algn="just">
              <a:buNone/>
            </a:pPr>
            <a:endParaRPr lang="es-PE" dirty="0"/>
          </a:p>
          <a:p>
            <a:pPr marL="0" indent="0" algn="just">
              <a:buNone/>
            </a:pPr>
            <a:endParaRPr lang="es-PE" dirty="0"/>
          </a:p>
          <a:p>
            <a:pPr marL="0" indent="0" algn="just">
              <a:buNone/>
            </a:pPr>
            <a:r>
              <a:rPr lang="es-PE" dirty="0"/>
              <a:t>Inclusive el inciso 6 del citado art. 300º del Código de Procedimientos Penales extiende las obligaciones de </a:t>
            </a:r>
            <a:r>
              <a:rPr lang="es-PE" b="1" dirty="0"/>
              <a:t>fundamentación del recurso también hacia el proceso penal sumario (Decreto Legislativo Nro. 124).</a:t>
            </a:r>
          </a:p>
          <a:p>
            <a:endParaRPr lang="es-PE" dirty="0"/>
          </a:p>
        </p:txBody>
      </p:sp>
    </p:spTree>
    <p:extLst>
      <p:ext uri="{BB962C8B-B14F-4D97-AF65-F5344CB8AC3E}">
        <p14:creationId xmlns:p14="http://schemas.microsoft.com/office/powerpoint/2010/main" val="294770009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rmedio">
  <a:themeElements>
    <a:clrScheme name="Intermedio">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Intermedio">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rmedio">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440</TotalTime>
  <Words>3833</Words>
  <Application>Microsoft Office PowerPoint</Application>
  <PresentationFormat>Presentación en pantalla (4:3)</PresentationFormat>
  <Paragraphs>184</Paragraphs>
  <Slides>39</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39</vt:i4>
      </vt:variant>
    </vt:vector>
  </HeadingPairs>
  <TitlesOfParts>
    <vt:vector size="43" baseType="lpstr">
      <vt:lpstr>Tw Cen MT</vt:lpstr>
      <vt:lpstr>Wingdings</vt:lpstr>
      <vt:lpstr>Wingdings 2</vt:lpstr>
      <vt:lpstr>Intermedio</vt:lpstr>
      <vt:lpstr>Presentación de PowerPoint</vt:lpstr>
      <vt:lpstr>Presentación de PowerPoint</vt:lpstr>
      <vt:lpstr>Presentación de PowerPoint</vt:lpstr>
      <vt:lpstr>Presentación de PowerPoint</vt:lpstr>
      <vt:lpstr>Presentación de PowerPoint</vt:lpstr>
      <vt:lpstr>  ACUERDO PLENARIO 05 - 2009 – Terminación Anticipada. FUNDAMENTO 15, segundo párrafo.   </vt:lpstr>
      <vt:lpstr>El Tribunal Constitucional, en el Expediente 5194-2005-PA/TC precisó que el derecho de acceso a los recursos es uno de configuración legal: </vt:lpstr>
      <vt:lpstr> El Derecho al recurso y su configuración legal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  La doble fase del procedimiento recursal en el ámbito procesal penal.  </vt:lpstr>
      <vt:lpstr>  La doble fase del procedimiento recursal en el ámbito procesal penal.  </vt:lpstr>
      <vt:lpstr> </vt:lpstr>
      <vt:lpstr>Presentación de PowerPoint</vt:lpstr>
      <vt:lpstr>Presentación de PowerPoint</vt:lpstr>
      <vt:lpstr> PRESUPUESTOS PARALA ADMISIÓN DE CUALQUIER RECURSO  (Art. 405, Num. 1.C) </vt:lpstr>
      <vt:lpstr>PRESUPUESTOS PARALA ADMISIÓN DE CUALQUIER RECURSO  (Art. 405, Num. 1.C)</vt:lpstr>
      <vt:lpstr>PRESUPUESTOS PARA LA ADMISIÓN DE CUALQUIER RECURSO  (Art. 405, Num. 1.C)</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PRINCIPIO DE UNIDAD DE ALEGACIONES </vt:lpstr>
      <vt:lpstr>POSTURAS EN CONTRA DE LA APLICACIÓN DEL CONTROL DE ADMISIBILIDAD DEL RECURSO. </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dc:creator>
  <cp:lastModifiedBy>USUARIO</cp:lastModifiedBy>
  <cp:revision>41</cp:revision>
  <dcterms:created xsi:type="dcterms:W3CDTF">2021-03-27T23:54:09Z</dcterms:created>
  <dcterms:modified xsi:type="dcterms:W3CDTF">2022-01-21T16:49:18Z</dcterms:modified>
</cp:coreProperties>
</file>