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1" r:id="rId6"/>
    <p:sldId id="264" r:id="rId7"/>
    <p:sldId id="263" r:id="rId8"/>
    <p:sldId id="260" r:id="rId9"/>
    <p:sldId id="266" r:id="rId10"/>
    <p:sldId id="267" r:id="rId11"/>
    <p:sldId id="265" r:id="rId12"/>
    <p:sldId id="269" r:id="rId13"/>
    <p:sldId id="268" r:id="rId14"/>
    <p:sldId id="270" r:id="rId15"/>
    <p:sldId id="272" r:id="rId16"/>
    <p:sldId id="274" r:id="rId17"/>
    <p:sldId id="275" r:id="rId18"/>
    <p:sldId id="277" r:id="rId19"/>
    <p:sldId id="273" r:id="rId2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74" autoAdjust="0"/>
    <p:restoredTop sz="94660"/>
  </p:normalViewPr>
  <p:slideViewPr>
    <p:cSldViewPr snapToGrid="0">
      <p:cViewPr varScale="1">
        <p:scale>
          <a:sx n="68" d="100"/>
          <a:sy n="68"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B4543-F8EA-4222-8E65-D0137D84A4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3E6D3F6-975B-49DD-BB32-F86D136DA9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322340E5-BDBE-4AB5-AC88-ED8457C7D2B5}"/>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5" name="Marcador de pie de página 4">
            <a:extLst>
              <a:ext uri="{FF2B5EF4-FFF2-40B4-BE49-F238E27FC236}">
                <a16:creationId xmlns:a16="http://schemas.microsoft.com/office/drawing/2014/main" id="{4E8D3A83-9927-444F-B602-94C05B01D6C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DFD5FF8-74F6-4140-AAA8-6CF17261BC6C}"/>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162545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958EB-95F9-447C-975F-2B6047884FE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6CB93E8-A71E-44D2-BC61-BFD624B012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C6C1203-A8C7-42A6-A0E7-0FE1DAD2C9D2}"/>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5" name="Marcador de pie de página 4">
            <a:extLst>
              <a:ext uri="{FF2B5EF4-FFF2-40B4-BE49-F238E27FC236}">
                <a16:creationId xmlns:a16="http://schemas.microsoft.com/office/drawing/2014/main" id="{68B831C1-360A-44C7-A010-AD3429D6F11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9D8F31E-D1F0-42BF-97A8-2CD1032084FC}"/>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2514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0BD789A-0040-4232-93F2-76FC95385A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8088357-91BA-4636-9705-EC35B112F6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BF406E0-C0B4-40B9-803B-F87EA5A10E67}"/>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5" name="Marcador de pie de página 4">
            <a:extLst>
              <a:ext uri="{FF2B5EF4-FFF2-40B4-BE49-F238E27FC236}">
                <a16:creationId xmlns:a16="http://schemas.microsoft.com/office/drawing/2014/main" id="{7E7B8827-6AFB-4F7A-91D9-B91FA593377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61A06FC-A7F1-4450-B2F8-5B41E7BE37D5}"/>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353902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E912B-D426-45C3-9D5B-DB0D1920FAC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70A04E5-A8D8-4B2E-A80D-CF41111BAF0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C3E69C6-A4F8-4F2A-A3CF-5F387A56D1A4}"/>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5" name="Marcador de pie de página 4">
            <a:extLst>
              <a:ext uri="{FF2B5EF4-FFF2-40B4-BE49-F238E27FC236}">
                <a16:creationId xmlns:a16="http://schemas.microsoft.com/office/drawing/2014/main" id="{7EC3993B-9E59-424C-96E3-54833E30F7A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5374327-3A7C-4337-BE47-082C45F66629}"/>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428198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173A5-49F7-4832-BF8F-53000A6F4D2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15A180C-E3C2-4D2B-B32A-F6D7E73C70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B8E5C4B-EBD5-49F2-BEBD-F8810FFAE2C0}"/>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5" name="Marcador de pie de página 4">
            <a:extLst>
              <a:ext uri="{FF2B5EF4-FFF2-40B4-BE49-F238E27FC236}">
                <a16:creationId xmlns:a16="http://schemas.microsoft.com/office/drawing/2014/main" id="{15A3E484-06F4-47A3-9B50-8F60CD5C0B7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827E412-0BE2-41C3-A40D-805AC313D865}"/>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402593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6AEA7-703C-4D6E-8C77-B08B564E52F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AC49536-0444-4D0E-A61A-2CC548A55FB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B57E542D-6AF6-4BF7-9090-EFB5E4CFFF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764CA6B1-2647-4374-8592-10362511B946}"/>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6" name="Marcador de pie de página 5">
            <a:extLst>
              <a:ext uri="{FF2B5EF4-FFF2-40B4-BE49-F238E27FC236}">
                <a16:creationId xmlns:a16="http://schemas.microsoft.com/office/drawing/2014/main" id="{0ABAB238-9AFD-4D31-B210-3F6EFFE09D2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2DEFD4E-DF88-481A-8D45-41F2CA07C1C5}"/>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15026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6CE25-ED94-4E36-941D-F59BB739630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05B97EE-2051-4D11-8434-58462F5CD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7675D27-F1ED-43A2-9970-AC78A09171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B0F44EE7-F098-42F2-A5E9-E6F923BC2F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2DF453-13D3-4680-89A1-A1BF15435A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FFC8059F-0C6E-4CFA-B4EB-01F6F9D5AE0E}"/>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8" name="Marcador de pie de página 7">
            <a:extLst>
              <a:ext uri="{FF2B5EF4-FFF2-40B4-BE49-F238E27FC236}">
                <a16:creationId xmlns:a16="http://schemas.microsoft.com/office/drawing/2014/main" id="{45849A40-6CB9-4F88-9BD5-0117513A3A26}"/>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E871540-61C1-4F3A-AC2D-E0C7623F623C}"/>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401893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48732-C2B6-4001-AC8B-CA69FB6BE85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52757F25-CCBA-4E4B-8A3D-2437334B8211}"/>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4" name="Marcador de pie de página 3">
            <a:extLst>
              <a:ext uri="{FF2B5EF4-FFF2-40B4-BE49-F238E27FC236}">
                <a16:creationId xmlns:a16="http://schemas.microsoft.com/office/drawing/2014/main" id="{2A6302EA-1A75-4DE8-B966-3939ACE2FC2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F8447F11-ACD7-458A-AC3E-5FB8DA43778B}"/>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104597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751F06-9E27-44C5-86CE-5887F9562EA3}"/>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3" name="Marcador de pie de página 2">
            <a:extLst>
              <a:ext uri="{FF2B5EF4-FFF2-40B4-BE49-F238E27FC236}">
                <a16:creationId xmlns:a16="http://schemas.microsoft.com/office/drawing/2014/main" id="{94F59E7C-998E-41C0-BA6D-B2C806889EB7}"/>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2CF7200-5D36-4B66-9E54-371A0B8CD883}"/>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101364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B0CDD-C9E3-4118-B8BA-BE4D278C16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077581A-6FBF-4CE2-8C98-E77F736BA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1829448-036F-4B42-B85B-07054195A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31C081-EE19-438C-B0D8-002D6E0FAA26}"/>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6" name="Marcador de pie de página 5">
            <a:extLst>
              <a:ext uri="{FF2B5EF4-FFF2-40B4-BE49-F238E27FC236}">
                <a16:creationId xmlns:a16="http://schemas.microsoft.com/office/drawing/2014/main" id="{423D6857-92CB-42C6-B255-682A06803E0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FAC71AA-4341-4B8E-B38B-ABE23D9AF1F1}"/>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302992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4290B-3865-4A54-93F5-F09E7E3151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02C80761-F69F-4E0C-9E79-C4C577A5B7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297B5F1D-8D7B-42EE-846A-61661AE0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143B3ED-3725-488F-B8FF-A53AA9A9DCC1}"/>
              </a:ext>
            </a:extLst>
          </p:cNvPr>
          <p:cNvSpPr>
            <a:spLocks noGrp="1"/>
          </p:cNvSpPr>
          <p:nvPr>
            <p:ph type="dt" sz="half" idx="10"/>
          </p:nvPr>
        </p:nvSpPr>
        <p:spPr/>
        <p:txBody>
          <a:bodyPr/>
          <a:lstStyle/>
          <a:p>
            <a:fld id="{D76C5C9F-2261-470C-AFC5-BDEA3FF11D6F}" type="datetimeFigureOut">
              <a:rPr lang="es-PE" smtClean="0"/>
              <a:t>3/07/2021</a:t>
            </a:fld>
            <a:endParaRPr lang="es-PE"/>
          </a:p>
        </p:txBody>
      </p:sp>
      <p:sp>
        <p:nvSpPr>
          <p:cNvPr id="6" name="Marcador de pie de página 5">
            <a:extLst>
              <a:ext uri="{FF2B5EF4-FFF2-40B4-BE49-F238E27FC236}">
                <a16:creationId xmlns:a16="http://schemas.microsoft.com/office/drawing/2014/main" id="{9C500FCD-517B-4164-83C7-B22C9978622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0EEA0DB-55D8-4BD0-9EEB-DB631E045371}"/>
              </a:ext>
            </a:extLst>
          </p:cNvPr>
          <p:cNvSpPr>
            <a:spLocks noGrp="1"/>
          </p:cNvSpPr>
          <p:nvPr>
            <p:ph type="sldNum" sz="quarter" idx="12"/>
          </p:nvPr>
        </p:nvSpPr>
        <p:spPr/>
        <p:txBody>
          <a:bodyPr/>
          <a:lstStyle/>
          <a:p>
            <a:fld id="{D3C5636F-7AFE-4D4A-A334-B6F52D79CD81}" type="slidenum">
              <a:rPr lang="es-PE" smtClean="0"/>
              <a:t>‹Nº›</a:t>
            </a:fld>
            <a:endParaRPr lang="es-PE"/>
          </a:p>
        </p:txBody>
      </p:sp>
    </p:spTree>
    <p:extLst>
      <p:ext uri="{BB962C8B-B14F-4D97-AF65-F5344CB8AC3E}">
        <p14:creationId xmlns:p14="http://schemas.microsoft.com/office/powerpoint/2010/main" val="341636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0AD66E-2A7D-40A9-B87D-B776CF8E7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EF08617-35DF-4F93-BCD7-8A64046DE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1E416CA-8DA7-4128-967F-CB826CF8C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C5C9F-2261-470C-AFC5-BDEA3FF11D6F}" type="datetimeFigureOut">
              <a:rPr lang="es-PE" smtClean="0"/>
              <a:t>3/07/2021</a:t>
            </a:fld>
            <a:endParaRPr lang="es-PE"/>
          </a:p>
        </p:txBody>
      </p:sp>
      <p:sp>
        <p:nvSpPr>
          <p:cNvPr id="5" name="Marcador de pie de página 4">
            <a:extLst>
              <a:ext uri="{FF2B5EF4-FFF2-40B4-BE49-F238E27FC236}">
                <a16:creationId xmlns:a16="http://schemas.microsoft.com/office/drawing/2014/main" id="{BECA134E-9420-4F76-B2E6-72B23711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F2C03A22-FEAF-43E3-BF40-451A403FC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5636F-7AFE-4D4A-A334-B6F52D79CD81}" type="slidenum">
              <a:rPr lang="es-PE" smtClean="0"/>
              <a:t>‹Nº›</a:t>
            </a:fld>
            <a:endParaRPr lang="es-PE"/>
          </a:p>
        </p:txBody>
      </p:sp>
    </p:spTree>
    <p:extLst>
      <p:ext uri="{BB962C8B-B14F-4D97-AF65-F5344CB8AC3E}">
        <p14:creationId xmlns:p14="http://schemas.microsoft.com/office/powerpoint/2010/main" val="41897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gif"/><Relationship Id="rId5" Type="http://schemas.microsoft.com/office/2007/relationships/hdphoto" Target="../media/hdphoto3.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gif"/><Relationship Id="rId5" Type="http://schemas.microsoft.com/office/2007/relationships/hdphoto" Target="../media/hdphoto3.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gif"/><Relationship Id="rId5" Type="http://schemas.microsoft.com/office/2007/relationships/hdphoto" Target="../media/hdphoto3.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gif"/><Relationship Id="rId5" Type="http://schemas.microsoft.com/office/2007/relationships/hdphoto" Target="../media/hdphoto3.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gif"/><Relationship Id="rId5" Type="http://schemas.microsoft.com/office/2007/relationships/hdphoto" Target="../media/hdphoto3.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microsoft.com/office/2007/relationships/hdphoto" Target="../media/hdphoto3.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gif"/><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gif"/><Relationship Id="rId5" Type="http://schemas.microsoft.com/office/2007/relationships/hdphoto" Target="../media/hdphoto3.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gif"/><Relationship Id="rId5" Type="http://schemas.microsoft.com/office/2007/relationships/hdphoto" Target="../media/hdphoto3.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gif"/><Relationship Id="rId5" Type="http://schemas.microsoft.com/office/2007/relationships/hdphoto" Target="../media/hdphoto3.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microsoft.com/office/2007/relationships/hdphoto" Target="../media/hdphoto3.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gif"/><Relationship Id="rId5" Type="http://schemas.microsoft.com/office/2007/relationships/hdphoto" Target="../media/hdphoto3.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47EB7F-C588-4427-B7DE-7C5B86F1F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84"/>
            <a:ext cx="12192000" cy="6858000"/>
          </a:xfrm>
          <a:prstGeom prst="rect">
            <a:avLst/>
          </a:prstGeom>
        </p:spPr>
      </p:pic>
      <p:pic>
        <p:nvPicPr>
          <p:cNvPr id="5" name="Imagen 4">
            <a:extLst>
              <a:ext uri="{FF2B5EF4-FFF2-40B4-BE49-F238E27FC236}">
                <a16:creationId xmlns:a16="http://schemas.microsoft.com/office/drawing/2014/main" id="{9D72F6F3-5915-4015-93B5-FDF03DCB03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27284"/>
            <a:ext cx="4587510" cy="4803820"/>
          </a:xfrm>
          <a:prstGeom prst="rect">
            <a:avLst/>
          </a:prstGeom>
        </p:spPr>
      </p:pic>
      <p:pic>
        <p:nvPicPr>
          <p:cNvPr id="6" name="Imagen 5">
            <a:extLst>
              <a:ext uri="{FF2B5EF4-FFF2-40B4-BE49-F238E27FC236}">
                <a16:creationId xmlns:a16="http://schemas.microsoft.com/office/drawing/2014/main" id="{441DDC81-4440-4593-97D3-DD7455D34C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15361"/>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ángulo 6">
            <a:extLst>
              <a:ext uri="{FF2B5EF4-FFF2-40B4-BE49-F238E27FC236}">
                <a16:creationId xmlns:a16="http://schemas.microsoft.com/office/drawing/2014/main" id="{1883CA09-58F7-4CB2-8396-A20E1EF7A4E9}"/>
              </a:ext>
            </a:extLst>
          </p:cNvPr>
          <p:cNvSpPr/>
          <p:nvPr/>
        </p:nvSpPr>
        <p:spPr>
          <a:xfrm>
            <a:off x="5828827" y="4103732"/>
            <a:ext cx="5710641" cy="2585323"/>
          </a:xfrm>
          <a:prstGeom prst="rect">
            <a:avLst/>
          </a:prstGeom>
        </p:spPr>
        <p:txBody>
          <a:bodyPr wrap="square">
            <a:spAutoFit/>
          </a:bodyPr>
          <a:lstStyle/>
          <a:p>
            <a:pPr algn="just"/>
            <a:r>
              <a:rPr lang="es-ES" dirty="0">
                <a:solidFill>
                  <a:srgbClr val="1E1E1E"/>
                </a:solidFill>
                <a:latin typeface="Bookman Old Style" panose="02050604050505020204" pitchFamily="18" charset="0"/>
              </a:rPr>
              <a:t>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  </a:t>
            </a:r>
            <a:endParaRPr lang="es-MX" dirty="0">
              <a:solidFill>
                <a:srgbClr val="1E1E1E"/>
              </a:solidFill>
              <a:latin typeface="Bookman Old Style" panose="02050604050505020204" pitchFamily="18" charset="0"/>
            </a:endParaRPr>
          </a:p>
        </p:txBody>
      </p:sp>
      <p:sp>
        <p:nvSpPr>
          <p:cNvPr id="8" name="Rectángulo 7">
            <a:extLst>
              <a:ext uri="{FF2B5EF4-FFF2-40B4-BE49-F238E27FC236}">
                <a16:creationId xmlns:a16="http://schemas.microsoft.com/office/drawing/2014/main" id="{6300AC3C-54CB-4360-9391-A5335240DAE8}"/>
              </a:ext>
            </a:extLst>
          </p:cNvPr>
          <p:cNvSpPr/>
          <p:nvPr/>
        </p:nvSpPr>
        <p:spPr>
          <a:xfrm>
            <a:off x="5680719" y="3332414"/>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9" name="CuadroTexto 8">
            <a:extLst>
              <a:ext uri="{FF2B5EF4-FFF2-40B4-BE49-F238E27FC236}">
                <a16:creationId xmlns:a16="http://schemas.microsoft.com/office/drawing/2014/main" id="{3DDE8F5E-F5CE-4CA6-9264-709AE2562BE0}"/>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7"/>
              </a:rPr>
              <a:t>alonsantiagoj@yahoo.com</a:t>
            </a:r>
            <a:endParaRPr lang="es-PE" dirty="0"/>
          </a:p>
        </p:txBody>
      </p:sp>
      <p:sp>
        <p:nvSpPr>
          <p:cNvPr id="10" name="CuadroTexto 9">
            <a:extLst>
              <a:ext uri="{FF2B5EF4-FFF2-40B4-BE49-F238E27FC236}">
                <a16:creationId xmlns:a16="http://schemas.microsoft.com/office/drawing/2014/main" id="{04FB8A99-4DE0-44CE-A569-C0EB22850B78}"/>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1" name="Imagen 10" descr="C:\Users\usuario\Pictures\icono-del-vector-correo-email-ejemplo-sobre-símbolo-de-dirección-para-la-web-los-contactos-o-carta-comercial-comunicación-135062044.jpg">
            <a:extLst>
              <a:ext uri="{FF2B5EF4-FFF2-40B4-BE49-F238E27FC236}">
                <a16:creationId xmlns:a16="http://schemas.microsoft.com/office/drawing/2014/main" id="{E8AB6693-1D34-4BF5-8FB3-5C3E79E688DD}"/>
              </a:ext>
            </a:extLst>
          </p:cNvPr>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425179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C277BC29-C33E-4B84-B42D-54F491149CAD}"/>
              </a:ext>
            </a:extLst>
          </p:cNvPr>
          <p:cNvSpPr txBox="1"/>
          <p:nvPr/>
        </p:nvSpPr>
        <p:spPr>
          <a:xfrm>
            <a:off x="4543865" y="1166842"/>
            <a:ext cx="6822829" cy="4247317"/>
          </a:xfrm>
          <a:prstGeom prst="rect">
            <a:avLst/>
          </a:prstGeom>
          <a:noFill/>
        </p:spPr>
        <p:txBody>
          <a:bodyPr wrap="square">
            <a:spAutoFit/>
          </a:bodyPr>
          <a:lstStyle/>
          <a:p>
            <a:pPr algn="just"/>
            <a:r>
              <a:rPr lang="es-ES" b="1" dirty="0">
                <a:solidFill>
                  <a:srgbClr val="000000"/>
                </a:solidFill>
                <a:latin typeface=" Bookman Old Style"/>
              </a:rPr>
              <a:t>4. Fin de protección de la norma penal. </a:t>
            </a:r>
            <a:r>
              <a:rPr lang="es-ES" dirty="0">
                <a:solidFill>
                  <a:srgbClr val="000000"/>
                </a:solidFill>
                <a:latin typeface=" Bookman Old Style"/>
              </a:rPr>
              <a:t>La tesis central del criterio del fin de protección de la norma es que, si el resultado producido pertenecer a la clase de aquellos resultados que la norme que prohíbe el riesgo busca impedir, entonces deberá afirmarse la relación de imputación, aunque cualquier otro comportamiento alternativo tampoco hubiese podido evitar su producción. </a:t>
            </a:r>
          </a:p>
          <a:p>
            <a:pPr algn="just"/>
            <a:endParaRPr lang="es-ES" dirty="0">
              <a:solidFill>
                <a:srgbClr val="000000"/>
              </a:solidFill>
              <a:latin typeface=" Bookman Old Style"/>
            </a:endParaRPr>
          </a:p>
          <a:p>
            <a:pPr algn="just"/>
            <a:r>
              <a:rPr lang="es-ES" dirty="0">
                <a:solidFill>
                  <a:srgbClr val="000000"/>
                </a:solidFill>
                <a:latin typeface=" Bookman Old Style"/>
              </a:rPr>
              <a:t>En el ejemplo del sujeto que mata a otro y la anciana madre de la víctima, al recibir la noticia de su muerte, fallece de una falla cardíaca. La muerte de la madre no le es imputable objetivamente al autor pues «la norma penal que tipifica el delito de homicidio pretende proteger la vida, pero solo en una esfera de inmedia­tez con las acciones típicas».</a:t>
            </a:r>
          </a:p>
        </p:txBody>
      </p:sp>
      <p:pic>
        <p:nvPicPr>
          <p:cNvPr id="8" name="Imagen 7">
            <a:extLst>
              <a:ext uri="{FF2B5EF4-FFF2-40B4-BE49-F238E27FC236}">
                <a16:creationId xmlns:a16="http://schemas.microsoft.com/office/drawing/2014/main" id="{845C0167-749C-4FB1-BC08-DB8D3ECEEE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39" y="941733"/>
            <a:ext cx="4010025" cy="4762500"/>
          </a:xfrm>
          <a:prstGeom prst="rect">
            <a:avLst/>
          </a:prstGeom>
        </p:spPr>
      </p:pic>
    </p:spTree>
    <p:extLst>
      <p:ext uri="{BB962C8B-B14F-4D97-AF65-F5344CB8AC3E}">
        <p14:creationId xmlns:p14="http://schemas.microsoft.com/office/powerpoint/2010/main" val="175013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2A994D35-F08C-4482-ABAD-F12B9D19B2B1}"/>
              </a:ext>
            </a:extLst>
          </p:cNvPr>
          <p:cNvSpPr txBox="1"/>
          <p:nvPr/>
        </p:nvSpPr>
        <p:spPr>
          <a:xfrm>
            <a:off x="1491176" y="1632103"/>
            <a:ext cx="9551963" cy="3416320"/>
          </a:xfrm>
          <a:prstGeom prst="rect">
            <a:avLst/>
          </a:prstGeom>
          <a:noFill/>
        </p:spPr>
        <p:txBody>
          <a:bodyPr wrap="square">
            <a:spAutoFit/>
          </a:bodyPr>
          <a:lstStyle/>
          <a:p>
            <a:pPr algn="ctr"/>
            <a:r>
              <a:rPr lang="es-ES" sz="5400" b="1" dirty="0">
                <a:solidFill>
                  <a:srgbClr val="002060"/>
                </a:solidFill>
                <a:effectLst>
                  <a:outerShdw blurRad="38100" dist="38100" dir="2700000" algn="tl">
                    <a:srgbClr val="000000">
                      <a:alpha val="43137"/>
                    </a:srgbClr>
                  </a:outerShdw>
                </a:effectLst>
                <a:latin typeface="Palatino Linotype" panose="02040502050505030304" pitchFamily="18" charset="0"/>
              </a:rPr>
              <a:t>Homicidio culposo: criterios característicos de la lex </a:t>
            </a:r>
            <a:r>
              <a:rPr lang="es-ES" sz="5400" b="1" dirty="0" err="1">
                <a:solidFill>
                  <a:srgbClr val="002060"/>
                </a:solidFill>
                <a:effectLst>
                  <a:outerShdw blurRad="38100" dist="38100" dir="2700000" algn="tl">
                    <a:srgbClr val="000000">
                      <a:alpha val="43137"/>
                    </a:srgbClr>
                  </a:outerShdw>
                </a:effectLst>
                <a:latin typeface="Palatino Linotype" panose="02040502050505030304" pitchFamily="18" charset="0"/>
              </a:rPr>
              <a:t>artis</a:t>
            </a:r>
            <a:r>
              <a:rPr lang="es-ES" sz="5400" b="1" dirty="0">
                <a:solidFill>
                  <a:srgbClr val="002060"/>
                </a:solidFill>
                <a:effectLst>
                  <a:outerShdw blurRad="38100" dist="38100" dir="2700000" algn="tl">
                    <a:srgbClr val="000000">
                      <a:alpha val="43137"/>
                    </a:srgbClr>
                  </a:outerShdw>
                </a:effectLst>
                <a:latin typeface="Palatino Linotype" panose="02040502050505030304" pitchFamily="18" charset="0"/>
              </a:rPr>
              <a:t> ad hoc en el acto médico [Casación 334-2019, Ica]</a:t>
            </a:r>
          </a:p>
        </p:txBody>
      </p:sp>
    </p:spTree>
    <p:extLst>
      <p:ext uri="{BB962C8B-B14F-4D97-AF65-F5344CB8AC3E}">
        <p14:creationId xmlns:p14="http://schemas.microsoft.com/office/powerpoint/2010/main" val="213862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FFB7CDC8-8B9C-4BAA-909E-C5C02C1D55D3}"/>
              </a:ext>
            </a:extLst>
          </p:cNvPr>
          <p:cNvSpPr txBox="1"/>
          <p:nvPr/>
        </p:nvSpPr>
        <p:spPr>
          <a:xfrm>
            <a:off x="1041009" y="2024352"/>
            <a:ext cx="9814560" cy="2585323"/>
          </a:xfrm>
          <a:prstGeom prst="rect">
            <a:avLst/>
          </a:prstGeom>
          <a:noFill/>
        </p:spPr>
        <p:txBody>
          <a:bodyPr wrap="square">
            <a:spAutoFit/>
          </a:bodyPr>
          <a:lstStyle/>
          <a:p>
            <a:pPr algn="ctr"/>
            <a:r>
              <a:rPr lang="es-ES" sz="5400" b="1" dirty="0">
                <a:solidFill>
                  <a:srgbClr val="002060"/>
                </a:solidFill>
                <a:effectLst>
                  <a:outerShdw blurRad="38100" dist="38100" dir="2700000" algn="tl">
                    <a:srgbClr val="000000">
                      <a:alpha val="43137"/>
                    </a:srgbClr>
                  </a:outerShdw>
                </a:effectLst>
                <a:latin typeface="Palatino Linotype" panose="02040502050505030304" pitchFamily="18" charset="0"/>
              </a:rPr>
              <a:t>Homicidio culposo: criterios característicos de la Lex </a:t>
            </a:r>
            <a:r>
              <a:rPr lang="es-ES" sz="5400" b="1" dirty="0" err="1">
                <a:solidFill>
                  <a:srgbClr val="002060"/>
                </a:solidFill>
                <a:effectLst>
                  <a:outerShdw blurRad="38100" dist="38100" dir="2700000" algn="tl">
                    <a:srgbClr val="000000">
                      <a:alpha val="43137"/>
                    </a:srgbClr>
                  </a:outerShdw>
                </a:effectLst>
                <a:latin typeface="Palatino Linotype" panose="02040502050505030304" pitchFamily="18" charset="0"/>
              </a:rPr>
              <a:t>artis</a:t>
            </a:r>
            <a:r>
              <a:rPr lang="es-ES" sz="5400" b="1" dirty="0">
                <a:solidFill>
                  <a:srgbClr val="002060"/>
                </a:solidFill>
                <a:effectLst>
                  <a:outerShdw blurRad="38100" dist="38100" dir="2700000" algn="tl">
                    <a:srgbClr val="000000">
                      <a:alpha val="43137"/>
                    </a:srgbClr>
                  </a:outerShdw>
                </a:effectLst>
                <a:latin typeface="Palatino Linotype" panose="02040502050505030304" pitchFamily="18" charset="0"/>
              </a:rPr>
              <a:t> ad hoc en el acto médico</a:t>
            </a:r>
          </a:p>
        </p:txBody>
      </p:sp>
    </p:spTree>
    <p:extLst>
      <p:ext uri="{BB962C8B-B14F-4D97-AF65-F5344CB8AC3E}">
        <p14:creationId xmlns:p14="http://schemas.microsoft.com/office/powerpoint/2010/main" val="268192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87C9A50B-C49F-4C17-93CE-9F4D5B30928D}"/>
              </a:ext>
            </a:extLst>
          </p:cNvPr>
          <p:cNvSpPr txBox="1"/>
          <p:nvPr/>
        </p:nvSpPr>
        <p:spPr>
          <a:xfrm>
            <a:off x="635358" y="2022175"/>
            <a:ext cx="6611814" cy="2308324"/>
          </a:xfrm>
          <a:prstGeom prst="rect">
            <a:avLst/>
          </a:prstGeom>
          <a:noFill/>
        </p:spPr>
        <p:txBody>
          <a:bodyPr wrap="square">
            <a:spAutoFit/>
          </a:bodyPr>
          <a:lstStyle/>
          <a:p>
            <a:pPr algn="just"/>
            <a:r>
              <a:rPr lang="es-ES" dirty="0">
                <a:solidFill>
                  <a:srgbClr val="000000"/>
                </a:solidFill>
                <a:latin typeface=" Bookman Old Style"/>
              </a:rPr>
              <a:t>En los delitos culposos, en particular el de homicidio, el juicio de tipicidad objetiva debe realizarse con base en criterios de imputación objetiva. Si la acusación es por homicidio culposo, en el contexto de la actividad médica, estos criterios permitirán establecer si el resultado dañoso puede imputarse objetivamente a una conducta, como consecuencia de la vulneración del deber de cuidado, objetivado en la lex </a:t>
            </a:r>
            <a:r>
              <a:rPr lang="es-ES" dirty="0" err="1">
                <a:solidFill>
                  <a:srgbClr val="000000"/>
                </a:solidFill>
                <a:latin typeface=" Bookman Old Style"/>
              </a:rPr>
              <a:t>artis</a:t>
            </a:r>
            <a:r>
              <a:rPr lang="es-ES" dirty="0">
                <a:solidFill>
                  <a:srgbClr val="000000"/>
                </a:solidFill>
                <a:latin typeface=" Bookman Old Style"/>
              </a:rPr>
              <a:t> ad hoc.</a:t>
            </a:r>
          </a:p>
        </p:txBody>
      </p:sp>
      <p:pic>
        <p:nvPicPr>
          <p:cNvPr id="8" name="Imagen 7">
            <a:extLst>
              <a:ext uri="{FF2B5EF4-FFF2-40B4-BE49-F238E27FC236}">
                <a16:creationId xmlns:a16="http://schemas.microsoft.com/office/drawing/2014/main" id="{EA47E05A-43FD-4473-BF26-05F9C1325FA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2530" y="2022175"/>
            <a:ext cx="3875929" cy="3416320"/>
          </a:xfrm>
          <a:prstGeom prst="rect">
            <a:avLst/>
          </a:prstGeom>
        </p:spPr>
      </p:pic>
    </p:spTree>
    <p:extLst>
      <p:ext uri="{BB962C8B-B14F-4D97-AF65-F5344CB8AC3E}">
        <p14:creationId xmlns:p14="http://schemas.microsoft.com/office/powerpoint/2010/main" val="359975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D262E18-35E4-447C-8B52-F674B878FEFE}"/>
              </a:ext>
            </a:extLst>
          </p:cNvPr>
          <p:cNvSpPr txBox="1"/>
          <p:nvPr/>
        </p:nvSpPr>
        <p:spPr>
          <a:xfrm>
            <a:off x="4121833" y="1042037"/>
            <a:ext cx="6611814" cy="4524315"/>
          </a:xfrm>
          <a:prstGeom prst="rect">
            <a:avLst/>
          </a:prstGeom>
          <a:noFill/>
        </p:spPr>
        <p:txBody>
          <a:bodyPr wrap="square">
            <a:spAutoFit/>
          </a:bodyPr>
          <a:lstStyle/>
          <a:p>
            <a:pPr algn="just"/>
            <a:r>
              <a:rPr lang="es-ES" dirty="0">
                <a:solidFill>
                  <a:srgbClr val="000000"/>
                </a:solidFill>
                <a:latin typeface=" Bookman Old Style"/>
              </a:rPr>
              <a:t> </a:t>
            </a:r>
          </a:p>
          <a:p>
            <a:pPr algn="just"/>
            <a:r>
              <a:rPr lang="es-ES" dirty="0">
                <a:solidFill>
                  <a:srgbClr val="000000"/>
                </a:solidFill>
                <a:latin typeface=" Bookman Old Style"/>
              </a:rPr>
              <a:t>La lex </a:t>
            </a:r>
            <a:r>
              <a:rPr lang="es-ES" dirty="0" err="1">
                <a:solidFill>
                  <a:srgbClr val="000000"/>
                </a:solidFill>
                <a:latin typeface=" Bookman Old Style"/>
              </a:rPr>
              <a:t>artis</a:t>
            </a:r>
            <a:r>
              <a:rPr lang="es-ES" dirty="0">
                <a:solidFill>
                  <a:srgbClr val="000000"/>
                </a:solidFill>
                <a:latin typeface=" Bookman Old Style"/>
              </a:rPr>
              <a:t> ad hoc es un concepto relativamente indeterminado, que debe ser precisado por el juzgador en función de las siguientes características: </a:t>
            </a:r>
          </a:p>
          <a:p>
            <a:pPr algn="just"/>
            <a:endParaRPr lang="es-ES" dirty="0">
              <a:solidFill>
                <a:srgbClr val="000000"/>
              </a:solidFill>
              <a:latin typeface=" Bookman Old Style"/>
            </a:endParaRPr>
          </a:p>
          <a:p>
            <a:pPr algn="just"/>
            <a:r>
              <a:rPr lang="es-ES" dirty="0">
                <a:solidFill>
                  <a:srgbClr val="000000"/>
                </a:solidFill>
                <a:latin typeface=" Bookman Old Style"/>
              </a:rPr>
              <a:t>1. contenido semántico.</a:t>
            </a:r>
          </a:p>
          <a:p>
            <a:pPr algn="just"/>
            <a:r>
              <a:rPr lang="es-ES" dirty="0">
                <a:solidFill>
                  <a:srgbClr val="000000"/>
                </a:solidFill>
                <a:latin typeface=" Bookman Old Style"/>
              </a:rPr>
              <a:t>2. flexibilidad.</a:t>
            </a:r>
          </a:p>
          <a:p>
            <a:pPr algn="just"/>
            <a:r>
              <a:rPr lang="es-ES" dirty="0">
                <a:solidFill>
                  <a:srgbClr val="000000"/>
                </a:solidFill>
                <a:latin typeface=" Bookman Old Style"/>
              </a:rPr>
              <a:t>3. ámbito de aplicación. </a:t>
            </a:r>
          </a:p>
          <a:p>
            <a:pPr algn="just"/>
            <a:r>
              <a:rPr lang="es-ES" dirty="0">
                <a:solidFill>
                  <a:srgbClr val="000000"/>
                </a:solidFill>
                <a:latin typeface=" Bookman Old Style"/>
              </a:rPr>
              <a:t>4. naturaleza normativa.</a:t>
            </a:r>
          </a:p>
          <a:p>
            <a:pPr algn="just"/>
            <a:r>
              <a:rPr lang="es-ES" dirty="0">
                <a:solidFill>
                  <a:srgbClr val="000000"/>
                </a:solidFill>
                <a:latin typeface=" Bookman Old Style"/>
              </a:rPr>
              <a:t>5. sentido práctico y deontológico.</a:t>
            </a:r>
          </a:p>
          <a:p>
            <a:pPr algn="just"/>
            <a:r>
              <a:rPr lang="es-ES" dirty="0">
                <a:solidFill>
                  <a:srgbClr val="000000"/>
                </a:solidFill>
                <a:latin typeface=" Bookman Old Style"/>
              </a:rPr>
              <a:t>6. carácter dinámico.</a:t>
            </a:r>
          </a:p>
          <a:p>
            <a:pPr algn="just"/>
            <a:r>
              <a:rPr lang="es-ES" dirty="0">
                <a:solidFill>
                  <a:srgbClr val="000000"/>
                </a:solidFill>
                <a:latin typeface=" Bookman Old Style"/>
              </a:rPr>
              <a:t>7. aplicación relativa.</a:t>
            </a:r>
          </a:p>
          <a:p>
            <a:pPr algn="just"/>
            <a:r>
              <a:rPr lang="es-ES" dirty="0">
                <a:solidFill>
                  <a:srgbClr val="000000"/>
                </a:solidFill>
                <a:latin typeface=" Bookman Old Style"/>
              </a:rPr>
              <a:t>8. regula actividades.</a:t>
            </a:r>
          </a:p>
          <a:p>
            <a:pPr algn="just"/>
            <a:r>
              <a:rPr lang="es-ES" dirty="0">
                <a:solidFill>
                  <a:srgbClr val="000000"/>
                </a:solidFill>
                <a:latin typeface=" Bookman Old Style"/>
              </a:rPr>
              <a:t>9. inherente a la actividad médica.</a:t>
            </a:r>
          </a:p>
          <a:p>
            <a:pPr algn="just"/>
            <a:r>
              <a:rPr lang="es-ES" dirty="0">
                <a:solidFill>
                  <a:srgbClr val="000000"/>
                </a:solidFill>
                <a:latin typeface=" Bookman Old Style"/>
              </a:rPr>
              <a:t>10. finalidad benefactora.</a:t>
            </a:r>
          </a:p>
          <a:p>
            <a:pPr algn="just"/>
            <a:r>
              <a:rPr lang="es-ES" dirty="0">
                <a:solidFill>
                  <a:srgbClr val="000000"/>
                </a:solidFill>
                <a:latin typeface=" Bookman Old Style"/>
              </a:rPr>
              <a:t>11. enfocado en el método no en los resultados.</a:t>
            </a:r>
          </a:p>
        </p:txBody>
      </p:sp>
      <p:pic>
        <p:nvPicPr>
          <p:cNvPr id="8" name="Imagen 7">
            <a:extLst>
              <a:ext uri="{FF2B5EF4-FFF2-40B4-BE49-F238E27FC236}">
                <a16:creationId xmlns:a16="http://schemas.microsoft.com/office/drawing/2014/main" id="{42CCB817-2263-4CEC-807C-B8FEC58482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79" y="1590173"/>
            <a:ext cx="4010025" cy="4762500"/>
          </a:xfrm>
          <a:prstGeom prst="rect">
            <a:avLst/>
          </a:prstGeom>
        </p:spPr>
      </p:pic>
    </p:spTree>
    <p:extLst>
      <p:ext uri="{BB962C8B-B14F-4D97-AF65-F5344CB8AC3E}">
        <p14:creationId xmlns:p14="http://schemas.microsoft.com/office/powerpoint/2010/main" val="273144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17CA7685-E0FE-40CA-904C-DB64D474B6AA}"/>
              </a:ext>
            </a:extLst>
          </p:cNvPr>
          <p:cNvSpPr txBox="1"/>
          <p:nvPr/>
        </p:nvSpPr>
        <p:spPr>
          <a:xfrm>
            <a:off x="829994" y="2413337"/>
            <a:ext cx="6611814" cy="2031325"/>
          </a:xfrm>
          <a:prstGeom prst="rect">
            <a:avLst/>
          </a:prstGeom>
          <a:noFill/>
        </p:spPr>
        <p:txBody>
          <a:bodyPr wrap="square">
            <a:spAutoFit/>
          </a:bodyPr>
          <a:lstStyle/>
          <a:p>
            <a:pPr algn="just"/>
            <a:r>
              <a:rPr lang="es-ES" dirty="0">
                <a:solidFill>
                  <a:srgbClr val="000000"/>
                </a:solidFill>
                <a:latin typeface=" Bookman Old Style"/>
              </a:rPr>
              <a:t>En la sentencia de vista, la Sala de Apelaciones no fundamentó de manera acabada los criterios para proceder a la absolución del acusado, y se limitó a explicar su decisión en función de criterios de culpabilidad, obviando desarrollar con anterioridad el juicio de tipicidad objetiva sobre la observancia del deber de cuidado, conforme a la lex </a:t>
            </a:r>
            <a:r>
              <a:rPr lang="es-ES" dirty="0" err="1">
                <a:solidFill>
                  <a:srgbClr val="000000"/>
                </a:solidFill>
                <a:latin typeface=" Bookman Old Style"/>
              </a:rPr>
              <a:t>artis</a:t>
            </a:r>
            <a:r>
              <a:rPr lang="es-ES" dirty="0">
                <a:solidFill>
                  <a:srgbClr val="000000"/>
                </a:solidFill>
                <a:latin typeface=" Bookman Old Style"/>
              </a:rPr>
              <a:t> ad hoc</a:t>
            </a:r>
          </a:p>
        </p:txBody>
      </p:sp>
      <p:pic>
        <p:nvPicPr>
          <p:cNvPr id="8" name="Picture 2" descr="Media GIF - Find on GIFER">
            <a:extLst>
              <a:ext uri="{FF2B5EF4-FFF2-40B4-BE49-F238E27FC236}">
                <a16:creationId xmlns:a16="http://schemas.microsoft.com/office/drawing/2014/main" id="{7ECFA5EA-4507-4CFC-BC40-8B85E54A233E}"/>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0115" y="1718784"/>
            <a:ext cx="3973578" cy="431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26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9" name="CuadroTexto 8">
            <a:extLst>
              <a:ext uri="{FF2B5EF4-FFF2-40B4-BE49-F238E27FC236}">
                <a16:creationId xmlns:a16="http://schemas.microsoft.com/office/drawing/2014/main" id="{17E27BED-0393-42F7-97E5-E7110C41B2E4}"/>
              </a:ext>
            </a:extLst>
          </p:cNvPr>
          <p:cNvSpPr txBox="1"/>
          <p:nvPr/>
        </p:nvSpPr>
        <p:spPr>
          <a:xfrm>
            <a:off x="1296977" y="989486"/>
            <a:ext cx="9844635" cy="4524315"/>
          </a:xfrm>
          <a:prstGeom prst="rect">
            <a:avLst/>
          </a:prstGeom>
          <a:noFill/>
        </p:spPr>
        <p:txBody>
          <a:bodyPr wrap="square">
            <a:spAutoFit/>
          </a:bodyPr>
          <a:lstStyle/>
          <a:p>
            <a:pPr algn="ctr"/>
            <a:r>
              <a:rPr lang="es-ES" sz="4800" b="1" dirty="0">
                <a:solidFill>
                  <a:srgbClr val="002060"/>
                </a:solidFill>
                <a:effectLst>
                  <a:outerShdw blurRad="38100" dist="38100" dir="2700000" algn="tl">
                    <a:srgbClr val="000000">
                      <a:alpha val="43137"/>
                    </a:srgbClr>
                  </a:outerShdw>
                </a:effectLst>
                <a:latin typeface="Palatino Linotype" panose="02040502050505030304" pitchFamily="18" charset="0"/>
              </a:rPr>
              <a:t>Puede variarse de lesiones a homicidio culposo si víctima fallece antes de acusación fiscal (doctrina jurisprudencial vinculante) [Casación 912-2016, San Martín]</a:t>
            </a:r>
          </a:p>
        </p:txBody>
      </p:sp>
    </p:spTree>
    <p:extLst>
      <p:ext uri="{BB962C8B-B14F-4D97-AF65-F5344CB8AC3E}">
        <p14:creationId xmlns:p14="http://schemas.microsoft.com/office/powerpoint/2010/main" val="109700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3FBABF50-79ED-4859-BD5A-DEFA665E6616}"/>
              </a:ext>
            </a:extLst>
          </p:cNvPr>
          <p:cNvSpPr txBox="1"/>
          <p:nvPr/>
        </p:nvSpPr>
        <p:spPr>
          <a:xfrm>
            <a:off x="759656" y="2022175"/>
            <a:ext cx="6611814" cy="2862322"/>
          </a:xfrm>
          <a:prstGeom prst="rect">
            <a:avLst/>
          </a:prstGeom>
          <a:noFill/>
        </p:spPr>
        <p:txBody>
          <a:bodyPr wrap="square">
            <a:spAutoFit/>
          </a:bodyPr>
          <a:lstStyle/>
          <a:p>
            <a:pPr algn="just"/>
            <a:r>
              <a:rPr lang="es-ES" dirty="0">
                <a:solidFill>
                  <a:srgbClr val="000000"/>
                </a:solidFill>
                <a:latin typeface=" Bookman Old Style"/>
              </a:rPr>
              <a:t>Así, a efectos de la configuración del delito de homicidio culposo no se exige que la muerte de la víctima sea inmediata, pudiendo darse en un tiempo posterior -horas, días-. Lo que importa, es que el deceso sea consecuencia directa del quebrantamiento del deber de cuidado del sujeto activo.</a:t>
            </a:r>
          </a:p>
          <a:p>
            <a:pPr algn="just"/>
            <a:endParaRPr lang="es-ES" dirty="0">
              <a:solidFill>
                <a:srgbClr val="000000"/>
              </a:solidFill>
              <a:latin typeface=" Bookman Old Style"/>
            </a:endParaRPr>
          </a:p>
          <a:p>
            <a:pPr algn="just"/>
            <a:r>
              <a:rPr lang="es-ES" dirty="0">
                <a:solidFill>
                  <a:srgbClr val="000000"/>
                </a:solidFill>
                <a:latin typeface=" Bookman Old Style"/>
              </a:rPr>
              <a:t>Descartándose, que la muerte se haya generado por factores externos -negligencia médica, etc.- que extingan la responsabilidad por el resultado del sujeto activo.</a:t>
            </a:r>
            <a:endParaRPr lang="es-PE" dirty="0">
              <a:solidFill>
                <a:srgbClr val="000000"/>
              </a:solidFill>
              <a:latin typeface=" Bookman Old Style"/>
            </a:endParaRPr>
          </a:p>
        </p:txBody>
      </p:sp>
      <p:pic>
        <p:nvPicPr>
          <p:cNvPr id="8" name="Imagen 7">
            <a:extLst>
              <a:ext uri="{FF2B5EF4-FFF2-40B4-BE49-F238E27FC236}">
                <a16:creationId xmlns:a16="http://schemas.microsoft.com/office/drawing/2014/main" id="{DA46B9D0-4A37-4F9C-A39D-875C69E94ACD}"/>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2530" y="2022175"/>
            <a:ext cx="3875929" cy="3416320"/>
          </a:xfrm>
          <a:prstGeom prst="rect">
            <a:avLst/>
          </a:prstGeom>
        </p:spPr>
      </p:pic>
    </p:spTree>
    <p:extLst>
      <p:ext uri="{BB962C8B-B14F-4D97-AF65-F5344CB8AC3E}">
        <p14:creationId xmlns:p14="http://schemas.microsoft.com/office/powerpoint/2010/main" val="153885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66D03169-BDF8-47B9-80B0-4720329A9D1E}"/>
              </a:ext>
            </a:extLst>
          </p:cNvPr>
          <p:cNvSpPr txBox="1"/>
          <p:nvPr/>
        </p:nvSpPr>
        <p:spPr>
          <a:xfrm>
            <a:off x="4037427" y="1166842"/>
            <a:ext cx="7526215" cy="4801314"/>
          </a:xfrm>
          <a:prstGeom prst="rect">
            <a:avLst/>
          </a:prstGeom>
          <a:noFill/>
        </p:spPr>
        <p:txBody>
          <a:bodyPr wrap="square">
            <a:spAutoFit/>
          </a:bodyPr>
          <a:lstStyle/>
          <a:p>
            <a:pPr algn="just"/>
            <a:r>
              <a:rPr lang="es-ES" dirty="0">
                <a:solidFill>
                  <a:srgbClr val="000000"/>
                </a:solidFill>
                <a:latin typeface=" Bookman Old Style"/>
              </a:rPr>
              <a:t>Efectos procesales.- Considerando lo anterior, se requiere precisar que los conceptos dogmáticos deben ser adecuados al trámite procesal del caso concreto. En ese sentido, el proceso penal debe cumplir con ciertas etapas que se ejecutan dentro de plazos legalmente establecidos. </a:t>
            </a:r>
          </a:p>
          <a:p>
            <a:pPr algn="just"/>
            <a:endParaRPr lang="es-ES" dirty="0">
              <a:solidFill>
                <a:srgbClr val="000000"/>
              </a:solidFill>
              <a:latin typeface=" Bookman Old Style"/>
            </a:endParaRPr>
          </a:p>
          <a:p>
            <a:pPr algn="just"/>
            <a:r>
              <a:rPr lang="es-ES" dirty="0">
                <a:solidFill>
                  <a:srgbClr val="000000"/>
                </a:solidFill>
                <a:latin typeface=" Bookman Old Style"/>
              </a:rPr>
              <a:t>Así, cuando producto de un accidente -generado por actuar negligente- el sujeto pasivo resulta con lesiones graves y estos en el transcurso de las investigaciones no generan la muerte del agraviado, la imputación que deberá realizar el Ministerio Público deberá limitarse al resultado lesivo que puede constatar en el momento; es decir lesiones – graves-. Por otro lado, si antes de efectuar la acusación fiscal se ha podido constatar que el sujeto pasivo ha fallecido producto del actuar negligente del sujeto activo, se imputará el delito de homicidio culposo -sin importar que la muerte se genere al instante o tiempo después del accidente-.</a:t>
            </a:r>
            <a:endParaRPr lang="es-PE" dirty="0">
              <a:solidFill>
                <a:srgbClr val="000000"/>
              </a:solidFill>
              <a:latin typeface=" Bookman Old Style"/>
            </a:endParaRPr>
          </a:p>
        </p:txBody>
      </p:sp>
      <p:pic>
        <p:nvPicPr>
          <p:cNvPr id="8" name="Imagen 7">
            <a:extLst>
              <a:ext uri="{FF2B5EF4-FFF2-40B4-BE49-F238E27FC236}">
                <a16:creationId xmlns:a16="http://schemas.microsoft.com/office/drawing/2014/main" id="{65FCDBBA-3E81-4E4A-9981-110B2B7F113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78739" y="1328760"/>
            <a:ext cx="3753160" cy="4762500"/>
          </a:xfrm>
          <a:prstGeom prst="rect">
            <a:avLst/>
          </a:prstGeom>
        </p:spPr>
      </p:pic>
    </p:spTree>
    <p:extLst>
      <p:ext uri="{BB962C8B-B14F-4D97-AF65-F5344CB8AC3E}">
        <p14:creationId xmlns:p14="http://schemas.microsoft.com/office/powerpoint/2010/main" val="154697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6" name="CuadroTexto 5">
            <a:extLst>
              <a:ext uri="{FF2B5EF4-FFF2-40B4-BE49-F238E27FC236}">
                <a16:creationId xmlns:a16="http://schemas.microsoft.com/office/drawing/2014/main" id="{67A667E3-BE3F-4460-B5A0-9D0097724A9C}"/>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55E1DC51-D927-4841-9CD3-01820D26AC4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334659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1B64D6B-8605-4831-BB2F-0FF421B16CE6}"/>
              </a:ext>
            </a:extLst>
          </p:cNvPr>
          <p:cNvSpPr txBox="1"/>
          <p:nvPr/>
        </p:nvSpPr>
        <p:spPr>
          <a:xfrm>
            <a:off x="635358" y="2255511"/>
            <a:ext cx="10914217" cy="3785652"/>
          </a:xfrm>
          <a:prstGeom prst="rect">
            <a:avLst/>
          </a:prstGeom>
          <a:noFill/>
        </p:spPr>
        <p:txBody>
          <a:bodyPr wrap="square">
            <a:spAutoFit/>
          </a:bodyPr>
          <a:lstStyle/>
          <a:p>
            <a:pPr algn="ctr"/>
            <a:r>
              <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rPr>
              <a:t>Jurisprudencia actual y relevante sobre imputación objetiva</a:t>
            </a:r>
          </a:p>
          <a:p>
            <a:endParaRPr lang="es-PE"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32062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id="{29888F67-3C67-4847-9DA0-EACB3FA853A1}"/>
              </a:ext>
            </a:extLst>
          </p:cNvPr>
          <p:cNvSpPr txBox="1"/>
          <p:nvPr/>
        </p:nvSpPr>
        <p:spPr>
          <a:xfrm>
            <a:off x="900332" y="2572763"/>
            <a:ext cx="6611814" cy="1477328"/>
          </a:xfrm>
          <a:prstGeom prst="rect">
            <a:avLst/>
          </a:prstGeom>
          <a:noFill/>
        </p:spPr>
        <p:txBody>
          <a:bodyPr wrap="square">
            <a:spAutoFit/>
          </a:bodyPr>
          <a:lstStyle/>
          <a:p>
            <a:pPr algn="just"/>
            <a:r>
              <a:rPr lang="es-ES" b="0" i="0" dirty="0">
                <a:solidFill>
                  <a:srgbClr val="000000"/>
                </a:solidFill>
                <a:effectLst/>
                <a:latin typeface=" Bookman Old Style"/>
              </a:rPr>
              <a:t>La </a:t>
            </a:r>
            <a:r>
              <a:rPr lang="es-ES" b="1" i="0" dirty="0">
                <a:solidFill>
                  <a:srgbClr val="000000"/>
                </a:solidFill>
                <a:effectLst/>
                <a:latin typeface=" Bookman Old Style"/>
              </a:rPr>
              <a:t>imputación objetiva</a:t>
            </a:r>
            <a:r>
              <a:rPr lang="es-ES" b="0" i="0" dirty="0">
                <a:solidFill>
                  <a:srgbClr val="000000"/>
                </a:solidFill>
                <a:effectLst/>
                <a:latin typeface=" Bookman Old Style"/>
              </a:rPr>
              <a:t> es un instrumento dogmático que establece límites al contenido y a los alcances de la tipicidad de un delito determinado, podríamos conceptualizarlo en cierto modo como un </a:t>
            </a:r>
            <a:r>
              <a:rPr lang="es-ES" b="1" i="0" dirty="0">
                <a:solidFill>
                  <a:srgbClr val="000000"/>
                </a:solidFill>
                <a:effectLst/>
                <a:latin typeface=" Bookman Old Style"/>
              </a:rPr>
              <a:t>filtro jurídico-penal</a:t>
            </a:r>
            <a:r>
              <a:rPr lang="es-ES" b="0" i="0" dirty="0">
                <a:solidFill>
                  <a:srgbClr val="000000"/>
                </a:solidFill>
                <a:effectLst/>
                <a:latin typeface="Roboto" panose="02000000000000000000" pitchFamily="2" charset="0"/>
              </a:rPr>
              <a:t>.</a:t>
            </a:r>
            <a:endParaRPr lang="es-PE" dirty="0"/>
          </a:p>
        </p:txBody>
      </p:sp>
      <p:pic>
        <p:nvPicPr>
          <p:cNvPr id="9" name="Imagen 8">
            <a:extLst>
              <a:ext uri="{FF2B5EF4-FFF2-40B4-BE49-F238E27FC236}">
                <a16:creationId xmlns:a16="http://schemas.microsoft.com/office/drawing/2014/main" id="{6A42FD8F-1F89-418E-B2B2-B178029C1BC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8893" y="1176228"/>
            <a:ext cx="3152775" cy="4762500"/>
          </a:xfrm>
          <a:prstGeom prst="rect">
            <a:avLst/>
          </a:prstGeom>
        </p:spPr>
      </p:pic>
    </p:spTree>
    <p:extLst>
      <p:ext uri="{BB962C8B-B14F-4D97-AF65-F5344CB8AC3E}">
        <p14:creationId xmlns:p14="http://schemas.microsoft.com/office/powerpoint/2010/main" val="41388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7711C7FC-4AE2-4B56-9E2E-B788C8E070B3}"/>
              </a:ext>
            </a:extLst>
          </p:cNvPr>
          <p:cNvSpPr txBox="1"/>
          <p:nvPr/>
        </p:nvSpPr>
        <p:spPr>
          <a:xfrm>
            <a:off x="4572000" y="2437673"/>
            <a:ext cx="6611814" cy="1477328"/>
          </a:xfrm>
          <a:prstGeom prst="rect">
            <a:avLst/>
          </a:prstGeom>
          <a:noFill/>
        </p:spPr>
        <p:txBody>
          <a:bodyPr wrap="square">
            <a:spAutoFit/>
          </a:bodyPr>
          <a:lstStyle/>
          <a:p>
            <a:pPr algn="just"/>
            <a:r>
              <a:rPr lang="es-ES" dirty="0">
                <a:solidFill>
                  <a:srgbClr val="000000"/>
                </a:solidFill>
                <a:latin typeface=" Bookman Old Style"/>
              </a:rPr>
              <a:t>La idea central es que, a nivel del tipo objetivo, no se trata solamente de constatar realidades empíricas, sino de imputar objetivamente a una persona la realización de un comportamiento intolerable y, dado el caso, la producción de un resultado socialmente desvalorado.</a:t>
            </a:r>
            <a:endParaRPr lang="es-PE" dirty="0">
              <a:solidFill>
                <a:srgbClr val="000000"/>
              </a:solidFill>
              <a:latin typeface=" Bookman Old Style"/>
            </a:endParaRPr>
          </a:p>
        </p:txBody>
      </p:sp>
      <p:pic>
        <p:nvPicPr>
          <p:cNvPr id="8" name="Picture 2" descr="Media GIF - Find on GIFER">
            <a:extLst>
              <a:ext uri="{FF2B5EF4-FFF2-40B4-BE49-F238E27FC236}">
                <a16:creationId xmlns:a16="http://schemas.microsoft.com/office/drawing/2014/main" id="{F6A057DE-6E5A-4A4B-9FB6-A17BF95F06C2}"/>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22044" y="1571626"/>
            <a:ext cx="3988904" cy="394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8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7427387A-5CE8-4F59-A022-2A5890927F9B}"/>
              </a:ext>
            </a:extLst>
          </p:cNvPr>
          <p:cNvSpPr txBox="1"/>
          <p:nvPr/>
        </p:nvSpPr>
        <p:spPr>
          <a:xfrm>
            <a:off x="635358" y="2136338"/>
            <a:ext cx="6611814" cy="2585323"/>
          </a:xfrm>
          <a:prstGeom prst="rect">
            <a:avLst/>
          </a:prstGeom>
          <a:noFill/>
        </p:spPr>
        <p:txBody>
          <a:bodyPr wrap="square">
            <a:spAutoFit/>
          </a:bodyPr>
          <a:lstStyle/>
          <a:p>
            <a:pPr algn="just"/>
            <a:r>
              <a:rPr lang="es-ES" dirty="0">
                <a:solidFill>
                  <a:srgbClr val="000000"/>
                </a:solidFill>
                <a:latin typeface=" Bookman Old Style"/>
              </a:rPr>
              <a:t>Es bastante aceptado que luego de verificada la causalidad natural, la imputación requiere comprobar, primero, si la acción ha creado un peligro jurídicamente desaprobado  y, segundo, si el resultado es producto del mismo peligro. Estos dos criterios son la base para la determinación de la imputación objetiva. A partir de estos dos principios es posible diferenciar entre imputación objetiva de la conducta e imputación objetiva del resultado</a:t>
            </a:r>
            <a:endParaRPr lang="es-PE" dirty="0">
              <a:solidFill>
                <a:srgbClr val="000000"/>
              </a:solidFill>
              <a:latin typeface=" Bookman Old Style"/>
            </a:endParaRPr>
          </a:p>
        </p:txBody>
      </p:sp>
      <p:pic>
        <p:nvPicPr>
          <p:cNvPr id="8" name="Imagen 7">
            <a:extLst>
              <a:ext uri="{FF2B5EF4-FFF2-40B4-BE49-F238E27FC236}">
                <a16:creationId xmlns:a16="http://schemas.microsoft.com/office/drawing/2014/main" id="{9FF5CCB8-926E-4E8D-8839-3D6C8BA52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9277" y="1457324"/>
            <a:ext cx="3600450" cy="3943349"/>
          </a:xfrm>
          <a:prstGeom prst="rect">
            <a:avLst/>
          </a:prstGeom>
        </p:spPr>
      </p:pic>
    </p:spTree>
    <p:extLst>
      <p:ext uri="{BB962C8B-B14F-4D97-AF65-F5344CB8AC3E}">
        <p14:creationId xmlns:p14="http://schemas.microsoft.com/office/powerpoint/2010/main" val="101866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1F1B91CD-8818-4C3F-8CD5-2A5940BC7BCF}"/>
              </a:ext>
            </a:extLst>
          </p:cNvPr>
          <p:cNvSpPr txBox="1"/>
          <p:nvPr/>
        </p:nvSpPr>
        <p:spPr>
          <a:xfrm>
            <a:off x="4276577" y="1698805"/>
            <a:ext cx="6921305" cy="3139321"/>
          </a:xfrm>
          <a:prstGeom prst="rect">
            <a:avLst/>
          </a:prstGeom>
          <a:noFill/>
        </p:spPr>
        <p:txBody>
          <a:bodyPr wrap="square">
            <a:spAutoFit/>
          </a:bodyPr>
          <a:lstStyle/>
          <a:p>
            <a:pPr algn="just"/>
            <a:r>
              <a:rPr lang="es-ES" b="1" dirty="0">
                <a:solidFill>
                  <a:srgbClr val="000000"/>
                </a:solidFill>
                <a:latin typeface=" Bookman Old Style"/>
              </a:rPr>
              <a:t>Entre las principales causales de exclusión de imputación objetiva de la conducta tenemos:</a:t>
            </a:r>
          </a:p>
          <a:p>
            <a:pPr algn="just"/>
            <a:endParaRPr lang="es-ES" dirty="0">
              <a:solidFill>
                <a:srgbClr val="000000"/>
              </a:solidFill>
              <a:latin typeface=" Bookman Old Style"/>
            </a:endParaRPr>
          </a:p>
          <a:p>
            <a:pPr algn="just"/>
            <a:r>
              <a:rPr lang="es-ES" b="1" dirty="0">
                <a:solidFill>
                  <a:srgbClr val="000000"/>
                </a:solidFill>
                <a:latin typeface=" Bookman Old Style"/>
              </a:rPr>
              <a:t>1. Riesgo permitido. </a:t>
            </a:r>
            <a:r>
              <a:rPr lang="es-ES" dirty="0">
                <a:solidFill>
                  <a:srgbClr val="000000"/>
                </a:solidFill>
                <a:latin typeface=" Bookman Old Style"/>
              </a:rPr>
              <a:t>El peligro creado por el sujeto activo debe ser un riesgo típicamente relevante y no debe estar comprendido dentro del ámbito del riesgo permitido.</a:t>
            </a:r>
          </a:p>
          <a:p>
            <a:pPr algn="just"/>
            <a:endParaRPr lang="es-ES" dirty="0">
              <a:solidFill>
                <a:srgbClr val="000000"/>
              </a:solidFill>
              <a:latin typeface=" Bookman Old Style"/>
            </a:endParaRPr>
          </a:p>
          <a:p>
            <a:pPr algn="just"/>
            <a:r>
              <a:rPr lang="es-ES" b="1" dirty="0">
                <a:solidFill>
                  <a:srgbClr val="000000"/>
                </a:solidFill>
                <a:latin typeface=" Bookman Old Style"/>
              </a:rPr>
              <a:t>2. Principio de confianza. </a:t>
            </a:r>
            <a:r>
              <a:rPr lang="es-ES" dirty="0">
                <a:solidFill>
                  <a:srgbClr val="000000"/>
                </a:solidFill>
                <a:latin typeface=" Bookman Old Style"/>
              </a:rPr>
              <a:t>De acuerdo con este principio no se imputarán objetivamente los resultados producidos por quien ha obrado confiando en que otras se mantendrán dentro de los límites del riesgo permitido.</a:t>
            </a:r>
          </a:p>
        </p:txBody>
      </p:sp>
      <p:pic>
        <p:nvPicPr>
          <p:cNvPr id="8" name="Imagen 7">
            <a:extLst>
              <a:ext uri="{FF2B5EF4-FFF2-40B4-BE49-F238E27FC236}">
                <a16:creationId xmlns:a16="http://schemas.microsoft.com/office/drawing/2014/main" id="{6228670B-C1A2-4C2D-B854-F8F2E80B5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79" y="1143759"/>
            <a:ext cx="4010025" cy="4762500"/>
          </a:xfrm>
          <a:prstGeom prst="rect">
            <a:avLst/>
          </a:prstGeom>
        </p:spPr>
      </p:pic>
    </p:spTree>
    <p:extLst>
      <p:ext uri="{BB962C8B-B14F-4D97-AF65-F5344CB8AC3E}">
        <p14:creationId xmlns:p14="http://schemas.microsoft.com/office/powerpoint/2010/main" val="11676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4" y="-32368"/>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B020FFDE-1BDF-40DA-A6AB-6B7F2946DBEC}"/>
              </a:ext>
            </a:extLst>
          </p:cNvPr>
          <p:cNvSpPr txBox="1"/>
          <p:nvPr/>
        </p:nvSpPr>
        <p:spPr>
          <a:xfrm>
            <a:off x="956603" y="1320231"/>
            <a:ext cx="6611814" cy="3693319"/>
          </a:xfrm>
          <a:prstGeom prst="rect">
            <a:avLst/>
          </a:prstGeom>
          <a:noFill/>
        </p:spPr>
        <p:txBody>
          <a:bodyPr wrap="square">
            <a:spAutoFit/>
          </a:bodyPr>
          <a:lstStyle/>
          <a:p>
            <a:pPr algn="just"/>
            <a:r>
              <a:rPr lang="es-ES" b="1" dirty="0">
                <a:solidFill>
                  <a:srgbClr val="000000"/>
                </a:solidFill>
                <a:latin typeface=" Bookman Old Style"/>
              </a:rPr>
              <a:t>3. Prohibición de regreso</a:t>
            </a:r>
            <a:r>
              <a:rPr lang="es-ES" dirty="0">
                <a:solidFill>
                  <a:srgbClr val="000000"/>
                </a:solidFill>
                <a:latin typeface=" Bookman Old Style"/>
              </a:rPr>
              <a:t>. La prohibición de regreso implica que no se puede responsabilizar a una persona por un ilícito que causó o favoreció en su comisión mediante un comportamiento gestado como parte de su rol social (vínculo estereotipado-inocuo, esto es: conductas neutrales o carentes de relevancia penal), a pesar de que el otro sujeto emplee esa conducta en su beneficio concediéndole un sentido delictivo.</a:t>
            </a:r>
          </a:p>
          <a:p>
            <a:pPr algn="just"/>
            <a:endParaRPr lang="es-ES" dirty="0">
              <a:solidFill>
                <a:srgbClr val="000000"/>
              </a:solidFill>
              <a:latin typeface=" Bookman Old Style"/>
            </a:endParaRPr>
          </a:p>
          <a:p>
            <a:pPr algn="just"/>
            <a:r>
              <a:rPr lang="es-ES" b="1" dirty="0">
                <a:solidFill>
                  <a:srgbClr val="000000"/>
                </a:solidFill>
                <a:latin typeface=" Bookman Old Style"/>
              </a:rPr>
              <a:t>4. Competencia de la víctima o auto puesta en peligro. </a:t>
            </a:r>
            <a:r>
              <a:rPr lang="es-ES" dirty="0">
                <a:solidFill>
                  <a:srgbClr val="000000"/>
                </a:solidFill>
                <a:latin typeface=" Bookman Old Style"/>
              </a:rPr>
              <a:t>Excluye de responsabilidad al autor cuando la víctima decide voluntaria y libremente hacer frente al peligro asumiendo sus consecuencias.</a:t>
            </a:r>
          </a:p>
        </p:txBody>
      </p:sp>
      <p:pic>
        <p:nvPicPr>
          <p:cNvPr id="8" name="Imagen 7">
            <a:extLst>
              <a:ext uri="{FF2B5EF4-FFF2-40B4-BE49-F238E27FC236}">
                <a16:creationId xmlns:a16="http://schemas.microsoft.com/office/drawing/2014/main" id="{994F2518-1952-4EDF-B309-A1765215E0A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1481" y="2175029"/>
            <a:ext cx="3875929" cy="3416320"/>
          </a:xfrm>
          <a:prstGeom prst="rect">
            <a:avLst/>
          </a:prstGeom>
        </p:spPr>
      </p:pic>
    </p:spTree>
    <p:extLst>
      <p:ext uri="{BB962C8B-B14F-4D97-AF65-F5344CB8AC3E}">
        <p14:creationId xmlns:p14="http://schemas.microsoft.com/office/powerpoint/2010/main" val="201252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3CF2E3B-AF9E-414B-883C-8D7D8DCC20FC}"/>
              </a:ext>
            </a:extLst>
          </p:cNvPr>
          <p:cNvSpPr txBox="1"/>
          <p:nvPr/>
        </p:nvSpPr>
        <p:spPr>
          <a:xfrm>
            <a:off x="4290646" y="1107587"/>
            <a:ext cx="7090116" cy="4801314"/>
          </a:xfrm>
          <a:prstGeom prst="rect">
            <a:avLst/>
          </a:prstGeom>
          <a:noFill/>
        </p:spPr>
        <p:txBody>
          <a:bodyPr wrap="square">
            <a:spAutoFit/>
          </a:bodyPr>
          <a:lstStyle/>
          <a:p>
            <a:pPr algn="just"/>
            <a:r>
              <a:rPr lang="es-ES" b="1" dirty="0">
                <a:solidFill>
                  <a:srgbClr val="000000"/>
                </a:solidFill>
                <a:latin typeface=" Bookman Old Style"/>
              </a:rPr>
              <a:t>Por otro lado, las principales causales de exclusión de imputación objetiva del resultado son:</a:t>
            </a:r>
          </a:p>
          <a:p>
            <a:pPr algn="just"/>
            <a:endParaRPr lang="es-ES" dirty="0">
              <a:solidFill>
                <a:srgbClr val="000000"/>
              </a:solidFill>
              <a:latin typeface=" Bookman Old Style"/>
            </a:endParaRPr>
          </a:p>
          <a:p>
            <a:pPr marL="342900" indent="-342900" algn="just">
              <a:buAutoNum type="arabicPeriod"/>
            </a:pPr>
            <a:r>
              <a:rPr lang="es-ES" b="1" dirty="0">
                <a:solidFill>
                  <a:srgbClr val="000000"/>
                </a:solidFill>
                <a:latin typeface=" Bookman Old Style"/>
              </a:rPr>
              <a:t>Relación de riesgo. </a:t>
            </a:r>
            <a:r>
              <a:rPr lang="es-ES" dirty="0">
                <a:solidFill>
                  <a:srgbClr val="000000"/>
                </a:solidFill>
                <a:latin typeface=" Bookman Old Style"/>
              </a:rPr>
              <a:t>Son supuestos en que a pesar que el resultado ha sido causado por una conducta que creó un riesgo prohibido, sin embargo el resultado final es producto de otro riesgo ajeno al sujeto (riesgos concurrentes) como por ejemplo cuando el que dispara a matar a otro, solo lo lesiona, y luego muere producto de un incendio ocurrido posteriormente en el hospital.</a:t>
            </a:r>
          </a:p>
          <a:p>
            <a:pPr marL="342900" indent="-342900" algn="just">
              <a:buAutoNum type="arabicPeriod"/>
            </a:pPr>
            <a:endParaRPr lang="es-ES" dirty="0">
              <a:solidFill>
                <a:srgbClr val="000000"/>
              </a:solidFill>
              <a:latin typeface=" Bookman Old Style"/>
            </a:endParaRPr>
          </a:p>
          <a:p>
            <a:pPr marL="342900" indent="-342900" algn="just">
              <a:buAutoNum type="arabicPeriod"/>
            </a:pPr>
            <a:r>
              <a:rPr lang="es-ES" b="1" dirty="0">
                <a:solidFill>
                  <a:srgbClr val="000000"/>
                </a:solidFill>
                <a:latin typeface=" Bookman Old Style"/>
              </a:rPr>
              <a:t>Los nexos </a:t>
            </a:r>
            <a:r>
              <a:rPr lang="es-ES" dirty="0">
                <a:solidFill>
                  <a:srgbClr val="000000"/>
                </a:solidFill>
                <a:latin typeface=" Bookman Old Style"/>
              </a:rPr>
              <a:t>causales desviados. Esta estructura normativa o regla exige verificar si el supuesto se desarrolló dentro de los márgenes del riesgo que objetivamente existían durante la realización del riesgo en el resultado, no lo que él se haya imaginado sobre las consecuencias de su conducta.</a:t>
            </a:r>
          </a:p>
        </p:txBody>
      </p:sp>
      <p:pic>
        <p:nvPicPr>
          <p:cNvPr id="8" name="Imagen 7">
            <a:extLst>
              <a:ext uri="{FF2B5EF4-FFF2-40B4-BE49-F238E27FC236}">
                <a16:creationId xmlns:a16="http://schemas.microsoft.com/office/drawing/2014/main" id="{67975CF1-2D6E-4AD8-8B8A-BCC3EC127B7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35358" y="1315810"/>
            <a:ext cx="3753160" cy="4762500"/>
          </a:xfrm>
          <a:prstGeom prst="rect">
            <a:avLst/>
          </a:prstGeom>
        </p:spPr>
      </p:pic>
    </p:spTree>
    <p:extLst>
      <p:ext uri="{BB962C8B-B14F-4D97-AF65-F5344CB8AC3E}">
        <p14:creationId xmlns:p14="http://schemas.microsoft.com/office/powerpoint/2010/main" val="225754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C3417584-F6BC-49F0-AD1A-98DC47BF57D7}"/>
              </a:ext>
            </a:extLst>
          </p:cNvPr>
          <p:cNvSpPr txBox="1"/>
          <p:nvPr/>
        </p:nvSpPr>
        <p:spPr>
          <a:xfrm>
            <a:off x="478739" y="1698805"/>
            <a:ext cx="6611814" cy="3416320"/>
          </a:xfrm>
          <a:prstGeom prst="rect">
            <a:avLst/>
          </a:prstGeom>
          <a:noFill/>
        </p:spPr>
        <p:txBody>
          <a:bodyPr wrap="square">
            <a:spAutoFit/>
          </a:bodyPr>
          <a:lstStyle/>
          <a:p>
            <a:pPr algn="just"/>
            <a:r>
              <a:rPr lang="es-ES" b="1" dirty="0">
                <a:solidFill>
                  <a:srgbClr val="000000"/>
                </a:solidFill>
                <a:latin typeface=" Bookman Old Style"/>
              </a:rPr>
              <a:t>3. Interrupción del nexo causal. </a:t>
            </a:r>
          </a:p>
          <a:p>
            <a:pPr algn="just"/>
            <a:endParaRPr lang="es-ES" b="1" dirty="0">
              <a:solidFill>
                <a:srgbClr val="000000"/>
              </a:solidFill>
              <a:latin typeface=" Bookman Old Style"/>
            </a:endParaRPr>
          </a:p>
          <a:p>
            <a:pPr algn="just"/>
            <a:r>
              <a:rPr lang="es-ES" dirty="0">
                <a:solidFill>
                  <a:srgbClr val="000000"/>
                </a:solidFill>
                <a:latin typeface=" Bookman Old Style"/>
              </a:rPr>
              <a:t>La víctima que está herida de bala producto de un enfrentamiento, recibe un nuevo disparo de un tercero (el cual no le había propinado el primer balazo), y a consecuencia de este disparo fallece.</a:t>
            </a:r>
          </a:p>
          <a:p>
            <a:pPr algn="just"/>
            <a:endParaRPr lang="es-ES" dirty="0">
              <a:solidFill>
                <a:srgbClr val="000000"/>
              </a:solidFill>
              <a:latin typeface=" Bookman Old Style"/>
            </a:endParaRPr>
          </a:p>
          <a:p>
            <a:pPr algn="just"/>
            <a:r>
              <a:rPr lang="es-ES" dirty="0">
                <a:solidFill>
                  <a:srgbClr val="000000"/>
                </a:solidFill>
                <a:latin typeface=" Bookman Old Style"/>
              </a:rPr>
              <a:t>Se produce en estos casos una desviación del curso causal que, en cuanto no quepa contar el ex ante, no puede imputarse a la conducta inicial, por mucho que este entrañara un riesgo suficiente de causar la muerte de otro modo</a:t>
            </a:r>
          </a:p>
        </p:txBody>
      </p:sp>
      <p:pic>
        <p:nvPicPr>
          <p:cNvPr id="8" name="Picture 2" descr="Media GIF - Find on GIFER">
            <a:extLst>
              <a:ext uri="{FF2B5EF4-FFF2-40B4-BE49-F238E27FC236}">
                <a16:creationId xmlns:a16="http://schemas.microsoft.com/office/drawing/2014/main" id="{95182CA9-2D17-4771-94A3-427BDCB005F7}"/>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9292" y="1698806"/>
            <a:ext cx="3632108" cy="419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270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1547</Words>
  <Application>Microsoft Office PowerPoint</Application>
  <PresentationFormat>Panorámica</PresentationFormat>
  <Paragraphs>92</Paragraphs>
  <Slides>19</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19</vt:i4>
      </vt:variant>
    </vt:vector>
  </HeadingPairs>
  <TitlesOfParts>
    <vt:vector size="30" baseType="lpstr">
      <vt:lpstr> Bookman Old Style</vt:lpstr>
      <vt:lpstr>Aharoni</vt:lpstr>
      <vt:lpstr>Arial</vt:lpstr>
      <vt:lpstr>Bookman Old Style</vt:lpstr>
      <vt:lpstr>Calibri</vt:lpstr>
      <vt:lpstr>Calibri Light</vt:lpstr>
      <vt:lpstr>Palatino Linotype</vt:lpstr>
      <vt:lpstr>Roboto</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3</cp:revision>
  <dcterms:created xsi:type="dcterms:W3CDTF">2021-07-03T14:25:55Z</dcterms:created>
  <dcterms:modified xsi:type="dcterms:W3CDTF">2021-07-03T14:47:36Z</dcterms:modified>
</cp:coreProperties>
</file>