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61" r:id="rId2"/>
    <p:sldId id="262" r:id="rId3"/>
    <p:sldId id="263" r:id="rId4"/>
    <p:sldId id="264" r:id="rId5"/>
    <p:sldId id="281" r:id="rId6"/>
    <p:sldId id="265" r:id="rId7"/>
    <p:sldId id="283" r:id="rId8"/>
    <p:sldId id="285" r:id="rId9"/>
    <p:sldId id="266" r:id="rId10"/>
    <p:sldId id="267" r:id="rId11"/>
    <p:sldId id="280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0C8A74-6AF7-441D-9DB5-6D05199203B8}" type="doc">
      <dgm:prSet loTypeId="urn:microsoft.com/office/officeart/2005/8/layout/hList7#1" loCatId="list" qsTypeId="urn:microsoft.com/office/officeart/2005/8/quickstyle/simple1" qsCatId="simple" csTypeId="urn:microsoft.com/office/officeart/2005/8/colors/accent0_2" csCatId="mainScheme" phldr="1"/>
      <dgm:spPr/>
    </dgm:pt>
    <dgm:pt modelId="{5DC8A0AC-2BCA-414F-90E8-E00EB18E7414}">
      <dgm:prSet phldrT="[Texto]" custT="1"/>
      <dgm:spPr/>
      <dgm:t>
        <a:bodyPr/>
        <a:lstStyle/>
        <a:p>
          <a:pPr algn="ctr"/>
          <a:r>
            <a:rPr lang="es-PE" sz="2000" b="0" dirty="0">
              <a:solidFill>
                <a:schemeClr val="bg1"/>
              </a:solidFill>
            </a:rPr>
            <a:t>INDICIOS ANTECEDENTES</a:t>
          </a:r>
        </a:p>
      </dgm:t>
    </dgm:pt>
    <dgm:pt modelId="{3B187858-4DEA-4E71-8A8D-7F0AC8A3FE72}" type="parTrans" cxnId="{804B21A3-F28C-47C6-BF75-868BB4822988}">
      <dgm:prSet/>
      <dgm:spPr/>
      <dgm:t>
        <a:bodyPr/>
        <a:lstStyle/>
        <a:p>
          <a:endParaRPr lang="es-PE"/>
        </a:p>
      </dgm:t>
    </dgm:pt>
    <dgm:pt modelId="{1CAA9FD9-95FC-4C2E-98D2-B43B3224FEDD}" type="sibTrans" cxnId="{804B21A3-F28C-47C6-BF75-868BB4822988}">
      <dgm:prSet/>
      <dgm:spPr/>
      <dgm:t>
        <a:bodyPr/>
        <a:lstStyle/>
        <a:p>
          <a:endParaRPr lang="es-PE"/>
        </a:p>
      </dgm:t>
    </dgm:pt>
    <dgm:pt modelId="{7A6ACBEE-6A81-475A-B613-84B6D675D9FE}">
      <dgm:prSet phldrT="[Texto]" custT="1"/>
      <dgm:spPr/>
      <dgm:t>
        <a:bodyPr/>
        <a:lstStyle/>
        <a:p>
          <a:pPr algn="ctr"/>
          <a:r>
            <a:rPr lang="es-PE" sz="2000" b="0" dirty="0">
              <a:solidFill>
                <a:schemeClr val="bg1"/>
              </a:solidFill>
            </a:rPr>
            <a:t>INDICIOS CONCOMITANTES</a:t>
          </a:r>
        </a:p>
      </dgm:t>
    </dgm:pt>
    <dgm:pt modelId="{82B8539A-C492-4366-9311-C264E5B86CAB}" type="parTrans" cxnId="{7F4380FA-8A7F-46E8-8F18-DB36F7907F6D}">
      <dgm:prSet/>
      <dgm:spPr/>
      <dgm:t>
        <a:bodyPr/>
        <a:lstStyle/>
        <a:p>
          <a:endParaRPr lang="es-PE"/>
        </a:p>
      </dgm:t>
    </dgm:pt>
    <dgm:pt modelId="{C2473A8C-78EE-44F0-8672-16F27FC4BBDF}" type="sibTrans" cxnId="{7F4380FA-8A7F-46E8-8F18-DB36F7907F6D}">
      <dgm:prSet/>
      <dgm:spPr/>
      <dgm:t>
        <a:bodyPr/>
        <a:lstStyle/>
        <a:p>
          <a:endParaRPr lang="es-PE"/>
        </a:p>
      </dgm:t>
    </dgm:pt>
    <dgm:pt modelId="{740F5EFA-4896-4F2C-85D7-A2A1379A2CCF}">
      <dgm:prSet phldrT="[Texto]" custT="1"/>
      <dgm:spPr/>
      <dgm:t>
        <a:bodyPr/>
        <a:lstStyle/>
        <a:p>
          <a:pPr algn="ctr"/>
          <a:r>
            <a:rPr lang="es-PE" sz="2000" b="0" dirty="0">
              <a:solidFill>
                <a:schemeClr val="bg1"/>
              </a:solidFill>
            </a:rPr>
            <a:t>INDICIOS POSTERIORES</a:t>
          </a:r>
        </a:p>
      </dgm:t>
    </dgm:pt>
    <dgm:pt modelId="{52071AB3-A88A-44B7-8805-DB74C63CB257}" type="parTrans" cxnId="{FC349FC0-144F-417B-971C-7E1EC8336CB1}">
      <dgm:prSet/>
      <dgm:spPr/>
      <dgm:t>
        <a:bodyPr/>
        <a:lstStyle/>
        <a:p>
          <a:endParaRPr lang="es-PE"/>
        </a:p>
      </dgm:t>
    </dgm:pt>
    <dgm:pt modelId="{7DD95FCB-930A-459F-8326-C065946DC595}" type="sibTrans" cxnId="{FC349FC0-144F-417B-971C-7E1EC8336CB1}">
      <dgm:prSet/>
      <dgm:spPr/>
      <dgm:t>
        <a:bodyPr/>
        <a:lstStyle/>
        <a:p>
          <a:endParaRPr lang="es-PE"/>
        </a:p>
      </dgm:t>
    </dgm:pt>
    <dgm:pt modelId="{3A220F31-346C-4892-87B8-AE343FED046A}">
      <dgm:prSet phldrT="[Texto]" custT="1"/>
      <dgm:spPr/>
      <dgm:t>
        <a:bodyPr/>
        <a:lstStyle/>
        <a:p>
          <a:pPr algn="l"/>
          <a:r>
            <a:rPr lang="es-PE" sz="1600" b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rPr>
            <a:t>I. de Capacidad para delinquir o de personalidad</a:t>
          </a:r>
          <a:r>
            <a:rPr lang="es-PE" sz="1600" b="0" dirty="0">
              <a:solidFill>
                <a:schemeClr val="bg1"/>
              </a:solidFill>
            </a:rPr>
            <a:t>.</a:t>
          </a:r>
        </a:p>
      </dgm:t>
    </dgm:pt>
    <dgm:pt modelId="{67943B0F-3AE0-4BA7-B7D9-C7979514AAFC}" type="parTrans" cxnId="{6C6EC135-55B2-4E2C-86AC-CD1546D6947A}">
      <dgm:prSet/>
      <dgm:spPr/>
      <dgm:t>
        <a:bodyPr/>
        <a:lstStyle/>
        <a:p>
          <a:endParaRPr lang="es-PE"/>
        </a:p>
      </dgm:t>
    </dgm:pt>
    <dgm:pt modelId="{3E44A853-A12F-4FAC-B666-4812CE79C3B5}" type="sibTrans" cxnId="{6C6EC135-55B2-4E2C-86AC-CD1546D6947A}">
      <dgm:prSet/>
      <dgm:spPr/>
      <dgm:t>
        <a:bodyPr/>
        <a:lstStyle/>
        <a:p>
          <a:endParaRPr lang="es-PE"/>
        </a:p>
      </dgm:t>
    </dgm:pt>
    <dgm:pt modelId="{15963887-46D5-412E-B8D0-A16C8DC99888}">
      <dgm:prSet phldrT="[Texto]" custT="1"/>
      <dgm:spPr/>
      <dgm:t>
        <a:bodyPr/>
        <a:lstStyle/>
        <a:p>
          <a:pPr algn="l"/>
          <a:r>
            <a:rPr lang="es-PE" sz="1600" b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rPr>
            <a:t>I. de móvil delictivo.</a:t>
          </a:r>
        </a:p>
      </dgm:t>
    </dgm:pt>
    <dgm:pt modelId="{E6AFF12A-52FD-4366-ACBA-2D2168C297A5}" type="parTrans" cxnId="{CAFB6518-747B-451B-8980-CBB69284C8B3}">
      <dgm:prSet/>
      <dgm:spPr/>
      <dgm:t>
        <a:bodyPr/>
        <a:lstStyle/>
        <a:p>
          <a:endParaRPr lang="es-PE"/>
        </a:p>
      </dgm:t>
    </dgm:pt>
    <dgm:pt modelId="{58E69C60-574D-4DB9-AEC0-3FCD3C265C60}" type="sibTrans" cxnId="{CAFB6518-747B-451B-8980-CBB69284C8B3}">
      <dgm:prSet/>
      <dgm:spPr/>
      <dgm:t>
        <a:bodyPr/>
        <a:lstStyle/>
        <a:p>
          <a:endParaRPr lang="es-PE"/>
        </a:p>
      </dgm:t>
    </dgm:pt>
    <dgm:pt modelId="{A148E18A-954C-44AD-A6D9-9AAD87B1F1E6}">
      <dgm:prSet phldrT="[Texto]" custT="1"/>
      <dgm:spPr/>
      <dgm:t>
        <a:bodyPr/>
        <a:lstStyle/>
        <a:p>
          <a:pPr algn="l"/>
          <a:r>
            <a:rPr lang="es-PE" sz="1600" b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rPr>
            <a:t>I. de actitud sospechosa.</a:t>
          </a:r>
        </a:p>
      </dgm:t>
    </dgm:pt>
    <dgm:pt modelId="{17B8208E-229B-402B-9CED-05F1921394A8}" type="parTrans" cxnId="{29272CBD-37A8-482A-A434-0011D14B739A}">
      <dgm:prSet/>
      <dgm:spPr/>
      <dgm:t>
        <a:bodyPr/>
        <a:lstStyle/>
        <a:p>
          <a:endParaRPr lang="es-PE"/>
        </a:p>
      </dgm:t>
    </dgm:pt>
    <dgm:pt modelId="{ADECEB62-7FC3-4D52-827B-D515A8F6A033}" type="sibTrans" cxnId="{29272CBD-37A8-482A-A434-0011D14B739A}">
      <dgm:prSet/>
      <dgm:spPr/>
      <dgm:t>
        <a:bodyPr/>
        <a:lstStyle/>
        <a:p>
          <a:endParaRPr lang="es-PE"/>
        </a:p>
      </dgm:t>
    </dgm:pt>
    <dgm:pt modelId="{159C6634-C4DC-4373-8260-AFDD5E01E950}">
      <dgm:prSet phldrT="[Texto]" custT="1"/>
      <dgm:spPr/>
      <dgm:t>
        <a:bodyPr/>
        <a:lstStyle/>
        <a:p>
          <a:pPr algn="l"/>
          <a:r>
            <a:rPr lang="es-PE" sz="1600" b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rPr>
            <a:t>I. de presencia física.</a:t>
          </a:r>
        </a:p>
      </dgm:t>
    </dgm:pt>
    <dgm:pt modelId="{CD54F2E1-6507-46C8-9063-12A246F5E903}" type="parTrans" cxnId="{6EBA9F39-C300-4303-B36C-33F36BDBA299}">
      <dgm:prSet/>
      <dgm:spPr/>
      <dgm:t>
        <a:bodyPr/>
        <a:lstStyle/>
        <a:p>
          <a:endParaRPr lang="es-PE"/>
        </a:p>
      </dgm:t>
    </dgm:pt>
    <dgm:pt modelId="{F34D3647-F732-47B4-8B69-76C4AAA05AA8}" type="sibTrans" cxnId="{6EBA9F39-C300-4303-B36C-33F36BDBA299}">
      <dgm:prSet/>
      <dgm:spPr/>
      <dgm:t>
        <a:bodyPr/>
        <a:lstStyle/>
        <a:p>
          <a:endParaRPr lang="es-PE"/>
        </a:p>
      </dgm:t>
    </dgm:pt>
    <dgm:pt modelId="{90013746-6702-4BC6-A039-DB674995A56B}">
      <dgm:prSet phldrT="[Texto]" custT="1"/>
      <dgm:spPr/>
      <dgm:t>
        <a:bodyPr/>
        <a:lstStyle/>
        <a:p>
          <a:pPr algn="l"/>
          <a:r>
            <a:rPr lang="es-PE" sz="1600" b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rPr>
            <a:t>I. de Participación Delictiva.</a:t>
          </a:r>
        </a:p>
      </dgm:t>
    </dgm:pt>
    <dgm:pt modelId="{A8C117BE-FBEA-4953-8BDC-2767CDB496B4}" type="parTrans" cxnId="{3FCE1213-9AA5-4D65-9B94-AA9F703D7F51}">
      <dgm:prSet/>
      <dgm:spPr/>
      <dgm:t>
        <a:bodyPr/>
        <a:lstStyle/>
        <a:p>
          <a:endParaRPr lang="es-PE"/>
        </a:p>
      </dgm:t>
    </dgm:pt>
    <dgm:pt modelId="{95AB2274-4F82-4F25-8F20-1237E9CEEF3F}" type="sibTrans" cxnId="{3FCE1213-9AA5-4D65-9B94-AA9F703D7F51}">
      <dgm:prSet/>
      <dgm:spPr/>
      <dgm:t>
        <a:bodyPr/>
        <a:lstStyle/>
        <a:p>
          <a:endParaRPr lang="es-PE"/>
        </a:p>
      </dgm:t>
    </dgm:pt>
    <dgm:pt modelId="{CCA5DCAC-4DDC-4A40-9753-2263D83CB905}">
      <dgm:prSet phldrT="[Texto]" custT="1"/>
      <dgm:spPr/>
      <dgm:t>
        <a:bodyPr/>
        <a:lstStyle/>
        <a:p>
          <a:pPr algn="l"/>
          <a:r>
            <a:rPr lang="es-PE" sz="1600" b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rPr>
            <a:t>I. de actitud sospechosa.</a:t>
          </a:r>
        </a:p>
      </dgm:t>
    </dgm:pt>
    <dgm:pt modelId="{289823C3-0C8B-4A89-8700-944BF25FB833}" type="parTrans" cxnId="{7537875C-8B40-4E3A-ADDA-98E6193B625A}">
      <dgm:prSet/>
      <dgm:spPr/>
      <dgm:t>
        <a:bodyPr/>
        <a:lstStyle/>
        <a:p>
          <a:endParaRPr lang="es-PE"/>
        </a:p>
      </dgm:t>
    </dgm:pt>
    <dgm:pt modelId="{117AD60E-887A-4B95-9F4B-6BA4D97E16C9}" type="sibTrans" cxnId="{7537875C-8B40-4E3A-ADDA-98E6193B625A}">
      <dgm:prSet/>
      <dgm:spPr/>
      <dgm:t>
        <a:bodyPr/>
        <a:lstStyle/>
        <a:p>
          <a:endParaRPr lang="es-PE"/>
        </a:p>
      </dgm:t>
    </dgm:pt>
    <dgm:pt modelId="{52C07BA7-3AF0-4820-BE8F-D35874B08559}">
      <dgm:prSet phldrT="[Texto]" custT="1"/>
      <dgm:spPr/>
      <dgm:t>
        <a:bodyPr/>
        <a:lstStyle/>
        <a:p>
          <a:pPr algn="l"/>
          <a:r>
            <a:rPr lang="es-PE" sz="1600" b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rPr>
            <a:t>I. de Mala Justificación.</a:t>
          </a:r>
        </a:p>
      </dgm:t>
    </dgm:pt>
    <dgm:pt modelId="{CD28C43A-6E05-4B21-BD44-8FE58AAB557B}" type="parTrans" cxnId="{3535E1CA-22F9-4383-B094-66077506BC72}">
      <dgm:prSet/>
      <dgm:spPr/>
      <dgm:t>
        <a:bodyPr/>
        <a:lstStyle/>
        <a:p>
          <a:endParaRPr lang="es-PE"/>
        </a:p>
      </dgm:t>
    </dgm:pt>
    <dgm:pt modelId="{DD68001B-D69E-4EF8-BB89-06EE549D93CE}" type="sibTrans" cxnId="{3535E1CA-22F9-4383-B094-66077506BC72}">
      <dgm:prSet/>
      <dgm:spPr/>
      <dgm:t>
        <a:bodyPr/>
        <a:lstStyle/>
        <a:p>
          <a:endParaRPr lang="es-PE"/>
        </a:p>
      </dgm:t>
    </dgm:pt>
    <dgm:pt modelId="{92F562DA-5E65-4FA7-B2A9-BC9765302AA3}">
      <dgm:prSet phldrT="[Texto]" custT="1"/>
      <dgm:spPr/>
      <dgm:t>
        <a:bodyPr/>
        <a:lstStyle/>
        <a:p>
          <a:pPr algn="l"/>
          <a:r>
            <a:rPr lang="es-PE" sz="1600" b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rPr>
            <a:t>I. de actitud sospechosa.</a:t>
          </a:r>
        </a:p>
      </dgm:t>
    </dgm:pt>
    <dgm:pt modelId="{3D421389-3610-4F8C-BB81-1786CECE0CE9}" type="parTrans" cxnId="{5239B734-1428-41DA-AAF8-ECC975152571}">
      <dgm:prSet/>
      <dgm:spPr/>
      <dgm:t>
        <a:bodyPr/>
        <a:lstStyle/>
        <a:p>
          <a:endParaRPr lang="es-PE"/>
        </a:p>
      </dgm:t>
    </dgm:pt>
    <dgm:pt modelId="{9911A1E1-84D6-433D-8107-5D3EE354F316}" type="sibTrans" cxnId="{5239B734-1428-41DA-AAF8-ECC975152571}">
      <dgm:prSet/>
      <dgm:spPr/>
      <dgm:t>
        <a:bodyPr/>
        <a:lstStyle/>
        <a:p>
          <a:endParaRPr lang="es-PE"/>
        </a:p>
      </dgm:t>
    </dgm:pt>
    <dgm:pt modelId="{8DA7F691-3443-4B7E-BDC0-D9323FDE0955}" type="pres">
      <dgm:prSet presAssocID="{D70C8A74-6AF7-441D-9DB5-6D05199203B8}" presName="Name0" presStyleCnt="0">
        <dgm:presLayoutVars>
          <dgm:dir/>
          <dgm:resizeHandles val="exact"/>
        </dgm:presLayoutVars>
      </dgm:prSet>
      <dgm:spPr/>
    </dgm:pt>
    <dgm:pt modelId="{F943EDD0-6B3C-4AB8-91D8-A12A389B91CE}" type="pres">
      <dgm:prSet presAssocID="{D70C8A74-6AF7-441D-9DB5-6D05199203B8}" presName="fgShape" presStyleLbl="fgShp" presStyleIdx="0" presStyleCnt="1"/>
      <dgm:spPr/>
    </dgm:pt>
    <dgm:pt modelId="{7C003C86-49AA-4FA8-B9FB-85FA943B54BC}" type="pres">
      <dgm:prSet presAssocID="{D70C8A74-6AF7-441D-9DB5-6D05199203B8}" presName="linComp" presStyleCnt="0"/>
      <dgm:spPr/>
    </dgm:pt>
    <dgm:pt modelId="{5432D278-0B5D-4F32-897F-D93619CE2810}" type="pres">
      <dgm:prSet presAssocID="{5DC8A0AC-2BCA-414F-90E8-E00EB18E7414}" presName="compNode" presStyleCnt="0"/>
      <dgm:spPr/>
    </dgm:pt>
    <dgm:pt modelId="{9A8FADC6-BE91-46D7-B336-078E9C552252}" type="pres">
      <dgm:prSet presAssocID="{5DC8A0AC-2BCA-414F-90E8-E00EB18E7414}" presName="bkgdShape" presStyleLbl="node1" presStyleIdx="0" presStyleCnt="3"/>
      <dgm:spPr/>
    </dgm:pt>
    <dgm:pt modelId="{95FA386A-A6B0-44EF-8E70-16B9822B218E}" type="pres">
      <dgm:prSet presAssocID="{5DC8A0AC-2BCA-414F-90E8-E00EB18E7414}" presName="nodeTx" presStyleLbl="node1" presStyleIdx="0" presStyleCnt="3">
        <dgm:presLayoutVars>
          <dgm:bulletEnabled val="1"/>
        </dgm:presLayoutVars>
      </dgm:prSet>
      <dgm:spPr/>
    </dgm:pt>
    <dgm:pt modelId="{B68104EE-6FBB-4FC3-8ECB-81226D131184}" type="pres">
      <dgm:prSet presAssocID="{5DC8A0AC-2BCA-414F-90E8-E00EB18E7414}" presName="invisiNode" presStyleLbl="node1" presStyleIdx="0" presStyleCnt="3"/>
      <dgm:spPr/>
    </dgm:pt>
    <dgm:pt modelId="{206EB9CF-FB4D-4668-817E-16ECB12A126E}" type="pres">
      <dgm:prSet presAssocID="{5DC8A0AC-2BCA-414F-90E8-E00EB18E7414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21C94FC-0D90-441A-A6A1-D67DE07EF755}" type="pres">
      <dgm:prSet presAssocID="{1CAA9FD9-95FC-4C2E-98D2-B43B3224FEDD}" presName="sibTrans" presStyleLbl="sibTrans2D1" presStyleIdx="0" presStyleCnt="0"/>
      <dgm:spPr/>
    </dgm:pt>
    <dgm:pt modelId="{A4F99372-D871-4163-997A-B953910F8973}" type="pres">
      <dgm:prSet presAssocID="{7A6ACBEE-6A81-475A-B613-84B6D675D9FE}" presName="compNode" presStyleCnt="0"/>
      <dgm:spPr/>
    </dgm:pt>
    <dgm:pt modelId="{31270644-72CC-437C-A7BA-6C2A0A6581EC}" type="pres">
      <dgm:prSet presAssocID="{7A6ACBEE-6A81-475A-B613-84B6D675D9FE}" presName="bkgdShape" presStyleLbl="node1" presStyleIdx="1" presStyleCnt="3"/>
      <dgm:spPr/>
    </dgm:pt>
    <dgm:pt modelId="{DAB4B86F-AA66-48FA-9E69-DBCBCE177466}" type="pres">
      <dgm:prSet presAssocID="{7A6ACBEE-6A81-475A-B613-84B6D675D9FE}" presName="nodeTx" presStyleLbl="node1" presStyleIdx="1" presStyleCnt="3">
        <dgm:presLayoutVars>
          <dgm:bulletEnabled val="1"/>
        </dgm:presLayoutVars>
      </dgm:prSet>
      <dgm:spPr/>
    </dgm:pt>
    <dgm:pt modelId="{90920195-4BFD-49D6-AB78-8C91100412C8}" type="pres">
      <dgm:prSet presAssocID="{7A6ACBEE-6A81-475A-B613-84B6D675D9FE}" presName="invisiNode" presStyleLbl="node1" presStyleIdx="1" presStyleCnt="3"/>
      <dgm:spPr/>
    </dgm:pt>
    <dgm:pt modelId="{F3B09CA4-4C6D-4210-B257-A44485ED92A1}" type="pres">
      <dgm:prSet presAssocID="{7A6ACBEE-6A81-475A-B613-84B6D675D9FE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A0BB4E8-67AB-45CF-B01E-EC215F12FE62}" type="pres">
      <dgm:prSet presAssocID="{C2473A8C-78EE-44F0-8672-16F27FC4BBDF}" presName="sibTrans" presStyleLbl="sibTrans2D1" presStyleIdx="0" presStyleCnt="0"/>
      <dgm:spPr/>
    </dgm:pt>
    <dgm:pt modelId="{6AB4224B-2088-418C-80C2-BA93933F6AF7}" type="pres">
      <dgm:prSet presAssocID="{740F5EFA-4896-4F2C-85D7-A2A1379A2CCF}" presName="compNode" presStyleCnt="0"/>
      <dgm:spPr/>
    </dgm:pt>
    <dgm:pt modelId="{3532DE7F-BE73-4310-91EC-4AAD7B0E6650}" type="pres">
      <dgm:prSet presAssocID="{740F5EFA-4896-4F2C-85D7-A2A1379A2CCF}" presName="bkgdShape" presStyleLbl="node1" presStyleIdx="2" presStyleCnt="3"/>
      <dgm:spPr/>
    </dgm:pt>
    <dgm:pt modelId="{A9713251-3FBA-4713-9C72-F6FD2FC5149A}" type="pres">
      <dgm:prSet presAssocID="{740F5EFA-4896-4F2C-85D7-A2A1379A2CCF}" presName="nodeTx" presStyleLbl="node1" presStyleIdx="2" presStyleCnt="3">
        <dgm:presLayoutVars>
          <dgm:bulletEnabled val="1"/>
        </dgm:presLayoutVars>
      </dgm:prSet>
      <dgm:spPr/>
    </dgm:pt>
    <dgm:pt modelId="{ADB04F8B-1BD9-4253-8137-1791B19E571D}" type="pres">
      <dgm:prSet presAssocID="{740F5EFA-4896-4F2C-85D7-A2A1379A2CCF}" presName="invisiNode" presStyleLbl="node1" presStyleIdx="2" presStyleCnt="3"/>
      <dgm:spPr/>
    </dgm:pt>
    <dgm:pt modelId="{7CECC57C-015E-423B-A002-3BC4731FA57E}" type="pres">
      <dgm:prSet presAssocID="{740F5EFA-4896-4F2C-85D7-A2A1379A2CCF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FCE1213-9AA5-4D65-9B94-AA9F703D7F51}" srcId="{7A6ACBEE-6A81-475A-B613-84B6D675D9FE}" destId="{90013746-6702-4BC6-A039-DB674995A56B}" srcOrd="1" destOrd="0" parTransId="{A8C117BE-FBEA-4953-8BDC-2767CDB496B4}" sibTransId="{95AB2274-4F82-4F25-8F20-1237E9CEEF3F}"/>
    <dgm:cxn modelId="{CAFB6518-747B-451B-8980-CBB69284C8B3}" srcId="{5DC8A0AC-2BCA-414F-90E8-E00EB18E7414}" destId="{15963887-46D5-412E-B8D0-A16C8DC99888}" srcOrd="1" destOrd="0" parTransId="{E6AFF12A-52FD-4366-ACBA-2D2168C297A5}" sibTransId="{58E69C60-574D-4DB9-AEC0-3FCD3C265C60}"/>
    <dgm:cxn modelId="{5239B734-1428-41DA-AAF8-ECC975152571}" srcId="{740F5EFA-4896-4F2C-85D7-A2A1379A2CCF}" destId="{92F562DA-5E65-4FA7-B2A9-BC9765302AA3}" srcOrd="1" destOrd="0" parTransId="{3D421389-3610-4F8C-BB81-1786CECE0CE9}" sibTransId="{9911A1E1-84D6-433D-8107-5D3EE354F316}"/>
    <dgm:cxn modelId="{6C6EC135-55B2-4E2C-86AC-CD1546D6947A}" srcId="{5DC8A0AC-2BCA-414F-90E8-E00EB18E7414}" destId="{3A220F31-346C-4892-87B8-AE343FED046A}" srcOrd="0" destOrd="0" parTransId="{67943B0F-3AE0-4BA7-B7D9-C7979514AAFC}" sibTransId="{3E44A853-A12F-4FAC-B666-4812CE79C3B5}"/>
    <dgm:cxn modelId="{271DB638-F03E-43CA-8702-C5AE3D421BB6}" type="presOf" srcId="{740F5EFA-4896-4F2C-85D7-A2A1379A2CCF}" destId="{A9713251-3FBA-4713-9C72-F6FD2FC5149A}" srcOrd="1" destOrd="0" presId="urn:microsoft.com/office/officeart/2005/8/layout/hList7#1"/>
    <dgm:cxn modelId="{6EBA9F39-C300-4303-B36C-33F36BDBA299}" srcId="{7A6ACBEE-6A81-475A-B613-84B6D675D9FE}" destId="{159C6634-C4DC-4373-8260-AFDD5E01E950}" srcOrd="0" destOrd="0" parTransId="{CD54F2E1-6507-46C8-9063-12A246F5E903}" sibTransId="{F34D3647-F732-47B4-8B69-76C4AAA05AA8}"/>
    <dgm:cxn modelId="{F526293C-BE90-4A92-822D-30992FA885C5}" type="presOf" srcId="{CCA5DCAC-4DDC-4A40-9753-2263D83CB905}" destId="{DAB4B86F-AA66-48FA-9E69-DBCBCE177466}" srcOrd="1" destOrd="3" presId="urn:microsoft.com/office/officeart/2005/8/layout/hList7#1"/>
    <dgm:cxn modelId="{7537875C-8B40-4E3A-ADDA-98E6193B625A}" srcId="{7A6ACBEE-6A81-475A-B613-84B6D675D9FE}" destId="{CCA5DCAC-4DDC-4A40-9753-2263D83CB905}" srcOrd="2" destOrd="0" parTransId="{289823C3-0C8B-4A89-8700-944BF25FB833}" sibTransId="{117AD60E-887A-4B95-9F4B-6BA4D97E16C9}"/>
    <dgm:cxn modelId="{C9C3E765-84A1-44FF-A939-A9E9C97A5BE5}" type="presOf" srcId="{A148E18A-954C-44AD-A6D9-9AAD87B1F1E6}" destId="{9A8FADC6-BE91-46D7-B336-078E9C552252}" srcOrd="0" destOrd="3" presId="urn:microsoft.com/office/officeart/2005/8/layout/hList7#1"/>
    <dgm:cxn modelId="{D2BD7E4A-6606-4C6E-861D-AE9C6DC06B98}" type="presOf" srcId="{159C6634-C4DC-4373-8260-AFDD5E01E950}" destId="{DAB4B86F-AA66-48FA-9E69-DBCBCE177466}" srcOrd="1" destOrd="1" presId="urn:microsoft.com/office/officeart/2005/8/layout/hList7#1"/>
    <dgm:cxn modelId="{A6520C4C-101B-402E-B678-6CCE7547AB10}" type="presOf" srcId="{7A6ACBEE-6A81-475A-B613-84B6D675D9FE}" destId="{31270644-72CC-437C-A7BA-6C2A0A6581EC}" srcOrd="0" destOrd="0" presId="urn:microsoft.com/office/officeart/2005/8/layout/hList7#1"/>
    <dgm:cxn modelId="{CDC56451-7DD8-4716-8B8F-B7D5FECF0EA2}" type="presOf" srcId="{52C07BA7-3AF0-4820-BE8F-D35874B08559}" destId="{A9713251-3FBA-4713-9C72-F6FD2FC5149A}" srcOrd="1" destOrd="1" presId="urn:microsoft.com/office/officeart/2005/8/layout/hList7#1"/>
    <dgm:cxn modelId="{B7489072-3ECD-4D11-8A16-0EE06F8A18DF}" type="presOf" srcId="{5DC8A0AC-2BCA-414F-90E8-E00EB18E7414}" destId="{95FA386A-A6B0-44EF-8E70-16B9822B218E}" srcOrd="1" destOrd="0" presId="urn:microsoft.com/office/officeart/2005/8/layout/hList7#1"/>
    <dgm:cxn modelId="{98855553-0C43-4775-B733-80821EDBE2E9}" type="presOf" srcId="{90013746-6702-4BC6-A039-DB674995A56B}" destId="{DAB4B86F-AA66-48FA-9E69-DBCBCE177466}" srcOrd="1" destOrd="2" presId="urn:microsoft.com/office/officeart/2005/8/layout/hList7#1"/>
    <dgm:cxn modelId="{C7A3DD78-9476-484D-812E-469198BD79D2}" type="presOf" srcId="{A148E18A-954C-44AD-A6D9-9AAD87B1F1E6}" destId="{95FA386A-A6B0-44EF-8E70-16B9822B218E}" srcOrd="1" destOrd="3" presId="urn:microsoft.com/office/officeart/2005/8/layout/hList7#1"/>
    <dgm:cxn modelId="{DA5AC17A-238B-4EFA-BEB8-815575366ED8}" type="presOf" srcId="{90013746-6702-4BC6-A039-DB674995A56B}" destId="{31270644-72CC-437C-A7BA-6C2A0A6581EC}" srcOrd="0" destOrd="2" presId="urn:microsoft.com/office/officeart/2005/8/layout/hList7#1"/>
    <dgm:cxn modelId="{BA062082-27ED-44BC-A29A-671BFABA9B47}" type="presOf" srcId="{3A220F31-346C-4892-87B8-AE343FED046A}" destId="{95FA386A-A6B0-44EF-8E70-16B9822B218E}" srcOrd="1" destOrd="1" presId="urn:microsoft.com/office/officeart/2005/8/layout/hList7#1"/>
    <dgm:cxn modelId="{C807B984-87A3-46B9-9E65-8F0DB5028ED4}" type="presOf" srcId="{D70C8A74-6AF7-441D-9DB5-6D05199203B8}" destId="{8DA7F691-3443-4B7E-BDC0-D9323FDE0955}" srcOrd="0" destOrd="0" presId="urn:microsoft.com/office/officeart/2005/8/layout/hList7#1"/>
    <dgm:cxn modelId="{D0D29085-CCD3-4F1E-9E92-DEB09579C3A3}" type="presOf" srcId="{C2473A8C-78EE-44F0-8672-16F27FC4BBDF}" destId="{2A0BB4E8-67AB-45CF-B01E-EC215F12FE62}" srcOrd="0" destOrd="0" presId="urn:microsoft.com/office/officeart/2005/8/layout/hList7#1"/>
    <dgm:cxn modelId="{87C65E8E-4674-46B2-8A82-53B59CE9D11A}" type="presOf" srcId="{92F562DA-5E65-4FA7-B2A9-BC9765302AA3}" destId="{3532DE7F-BE73-4310-91EC-4AAD7B0E6650}" srcOrd="0" destOrd="2" presId="urn:microsoft.com/office/officeart/2005/8/layout/hList7#1"/>
    <dgm:cxn modelId="{C97B5C99-3D20-4F3C-94F3-B7F8A5C6F5EB}" type="presOf" srcId="{3A220F31-346C-4892-87B8-AE343FED046A}" destId="{9A8FADC6-BE91-46D7-B336-078E9C552252}" srcOrd="0" destOrd="1" presId="urn:microsoft.com/office/officeart/2005/8/layout/hList7#1"/>
    <dgm:cxn modelId="{1B83269D-83B4-4437-A609-4CD68A010FEF}" type="presOf" srcId="{7A6ACBEE-6A81-475A-B613-84B6D675D9FE}" destId="{DAB4B86F-AA66-48FA-9E69-DBCBCE177466}" srcOrd="1" destOrd="0" presId="urn:microsoft.com/office/officeart/2005/8/layout/hList7#1"/>
    <dgm:cxn modelId="{804B21A3-F28C-47C6-BF75-868BB4822988}" srcId="{D70C8A74-6AF7-441D-9DB5-6D05199203B8}" destId="{5DC8A0AC-2BCA-414F-90E8-E00EB18E7414}" srcOrd="0" destOrd="0" parTransId="{3B187858-4DEA-4E71-8A8D-7F0AC8A3FE72}" sibTransId="{1CAA9FD9-95FC-4C2E-98D2-B43B3224FEDD}"/>
    <dgm:cxn modelId="{82B116AD-5D42-4EF8-A5C5-DEF5B39A2FCC}" type="presOf" srcId="{1CAA9FD9-95FC-4C2E-98D2-B43B3224FEDD}" destId="{C21C94FC-0D90-441A-A6A1-D67DE07EF755}" srcOrd="0" destOrd="0" presId="urn:microsoft.com/office/officeart/2005/8/layout/hList7#1"/>
    <dgm:cxn modelId="{ADF26EBB-9E4D-4F28-AE17-E85F612BF54C}" type="presOf" srcId="{159C6634-C4DC-4373-8260-AFDD5E01E950}" destId="{31270644-72CC-437C-A7BA-6C2A0A6581EC}" srcOrd="0" destOrd="1" presId="urn:microsoft.com/office/officeart/2005/8/layout/hList7#1"/>
    <dgm:cxn modelId="{414CABBC-107E-47F2-B1F1-DCDBF1100EF4}" type="presOf" srcId="{15963887-46D5-412E-B8D0-A16C8DC99888}" destId="{9A8FADC6-BE91-46D7-B336-078E9C552252}" srcOrd="0" destOrd="2" presId="urn:microsoft.com/office/officeart/2005/8/layout/hList7#1"/>
    <dgm:cxn modelId="{29272CBD-37A8-482A-A434-0011D14B739A}" srcId="{5DC8A0AC-2BCA-414F-90E8-E00EB18E7414}" destId="{A148E18A-954C-44AD-A6D9-9AAD87B1F1E6}" srcOrd="2" destOrd="0" parTransId="{17B8208E-229B-402B-9CED-05F1921394A8}" sibTransId="{ADECEB62-7FC3-4D52-827B-D515A8F6A033}"/>
    <dgm:cxn modelId="{FC349FC0-144F-417B-971C-7E1EC8336CB1}" srcId="{D70C8A74-6AF7-441D-9DB5-6D05199203B8}" destId="{740F5EFA-4896-4F2C-85D7-A2A1379A2CCF}" srcOrd="2" destOrd="0" parTransId="{52071AB3-A88A-44B7-8805-DB74C63CB257}" sibTransId="{7DD95FCB-930A-459F-8326-C065946DC595}"/>
    <dgm:cxn modelId="{20AB81C8-DEAA-41F8-825C-45F1B8263D74}" type="presOf" srcId="{15963887-46D5-412E-B8D0-A16C8DC99888}" destId="{95FA386A-A6B0-44EF-8E70-16B9822B218E}" srcOrd="1" destOrd="2" presId="urn:microsoft.com/office/officeart/2005/8/layout/hList7#1"/>
    <dgm:cxn modelId="{3535E1CA-22F9-4383-B094-66077506BC72}" srcId="{740F5EFA-4896-4F2C-85D7-A2A1379A2CCF}" destId="{52C07BA7-3AF0-4820-BE8F-D35874B08559}" srcOrd="0" destOrd="0" parTransId="{CD28C43A-6E05-4B21-BD44-8FE58AAB557B}" sibTransId="{DD68001B-D69E-4EF8-BB89-06EE549D93CE}"/>
    <dgm:cxn modelId="{5614D2D5-5BD8-4EC6-A805-68282AA1B5CF}" type="presOf" srcId="{5DC8A0AC-2BCA-414F-90E8-E00EB18E7414}" destId="{9A8FADC6-BE91-46D7-B336-078E9C552252}" srcOrd="0" destOrd="0" presId="urn:microsoft.com/office/officeart/2005/8/layout/hList7#1"/>
    <dgm:cxn modelId="{65894DD9-9523-4E3E-9A4F-13A70B6E44CF}" type="presOf" srcId="{CCA5DCAC-4DDC-4A40-9753-2263D83CB905}" destId="{31270644-72CC-437C-A7BA-6C2A0A6581EC}" srcOrd="0" destOrd="3" presId="urn:microsoft.com/office/officeart/2005/8/layout/hList7#1"/>
    <dgm:cxn modelId="{40409DD9-2C47-4A32-9623-3E3C78DD0A56}" type="presOf" srcId="{92F562DA-5E65-4FA7-B2A9-BC9765302AA3}" destId="{A9713251-3FBA-4713-9C72-F6FD2FC5149A}" srcOrd="1" destOrd="2" presId="urn:microsoft.com/office/officeart/2005/8/layout/hList7#1"/>
    <dgm:cxn modelId="{63F709EF-2F30-476D-B613-8367AD701EDC}" type="presOf" srcId="{52C07BA7-3AF0-4820-BE8F-D35874B08559}" destId="{3532DE7F-BE73-4310-91EC-4AAD7B0E6650}" srcOrd="0" destOrd="1" presId="urn:microsoft.com/office/officeart/2005/8/layout/hList7#1"/>
    <dgm:cxn modelId="{7F4380FA-8A7F-46E8-8F18-DB36F7907F6D}" srcId="{D70C8A74-6AF7-441D-9DB5-6D05199203B8}" destId="{7A6ACBEE-6A81-475A-B613-84B6D675D9FE}" srcOrd="1" destOrd="0" parTransId="{82B8539A-C492-4366-9311-C264E5B86CAB}" sibTransId="{C2473A8C-78EE-44F0-8672-16F27FC4BBDF}"/>
    <dgm:cxn modelId="{82FFE9FE-B91E-4E29-84AE-A9E73D31C3B4}" type="presOf" srcId="{740F5EFA-4896-4F2C-85D7-A2A1379A2CCF}" destId="{3532DE7F-BE73-4310-91EC-4AAD7B0E6650}" srcOrd="0" destOrd="0" presId="urn:microsoft.com/office/officeart/2005/8/layout/hList7#1"/>
    <dgm:cxn modelId="{19FE588D-C1C3-4F79-9FD4-4EB2CF717814}" type="presParOf" srcId="{8DA7F691-3443-4B7E-BDC0-D9323FDE0955}" destId="{F943EDD0-6B3C-4AB8-91D8-A12A389B91CE}" srcOrd="0" destOrd="0" presId="urn:microsoft.com/office/officeart/2005/8/layout/hList7#1"/>
    <dgm:cxn modelId="{D2846B3F-D7FE-4BC5-9443-62D0BB73E2BC}" type="presParOf" srcId="{8DA7F691-3443-4B7E-BDC0-D9323FDE0955}" destId="{7C003C86-49AA-4FA8-B9FB-85FA943B54BC}" srcOrd="1" destOrd="0" presId="urn:microsoft.com/office/officeart/2005/8/layout/hList7#1"/>
    <dgm:cxn modelId="{8AB5883D-F23C-4047-A306-4822812D197A}" type="presParOf" srcId="{7C003C86-49AA-4FA8-B9FB-85FA943B54BC}" destId="{5432D278-0B5D-4F32-897F-D93619CE2810}" srcOrd="0" destOrd="0" presId="urn:microsoft.com/office/officeart/2005/8/layout/hList7#1"/>
    <dgm:cxn modelId="{967CB08E-4C48-45E2-83DB-CED9D76ED05B}" type="presParOf" srcId="{5432D278-0B5D-4F32-897F-D93619CE2810}" destId="{9A8FADC6-BE91-46D7-B336-078E9C552252}" srcOrd="0" destOrd="0" presId="urn:microsoft.com/office/officeart/2005/8/layout/hList7#1"/>
    <dgm:cxn modelId="{FF96153E-9907-4583-9181-F6276141A976}" type="presParOf" srcId="{5432D278-0B5D-4F32-897F-D93619CE2810}" destId="{95FA386A-A6B0-44EF-8E70-16B9822B218E}" srcOrd="1" destOrd="0" presId="urn:microsoft.com/office/officeart/2005/8/layout/hList7#1"/>
    <dgm:cxn modelId="{7FB704F9-58A0-419C-9AE9-A23D64D2EE26}" type="presParOf" srcId="{5432D278-0B5D-4F32-897F-D93619CE2810}" destId="{B68104EE-6FBB-4FC3-8ECB-81226D131184}" srcOrd="2" destOrd="0" presId="urn:microsoft.com/office/officeart/2005/8/layout/hList7#1"/>
    <dgm:cxn modelId="{8948DDD2-16DA-4146-B075-78C012FC065F}" type="presParOf" srcId="{5432D278-0B5D-4F32-897F-D93619CE2810}" destId="{206EB9CF-FB4D-4668-817E-16ECB12A126E}" srcOrd="3" destOrd="0" presId="urn:microsoft.com/office/officeart/2005/8/layout/hList7#1"/>
    <dgm:cxn modelId="{72B60028-E256-49D4-B872-1A21EF21DBF1}" type="presParOf" srcId="{7C003C86-49AA-4FA8-B9FB-85FA943B54BC}" destId="{C21C94FC-0D90-441A-A6A1-D67DE07EF755}" srcOrd="1" destOrd="0" presId="urn:microsoft.com/office/officeart/2005/8/layout/hList7#1"/>
    <dgm:cxn modelId="{A56C3F5A-C62E-436E-B484-AF3D445464D2}" type="presParOf" srcId="{7C003C86-49AA-4FA8-B9FB-85FA943B54BC}" destId="{A4F99372-D871-4163-997A-B953910F8973}" srcOrd="2" destOrd="0" presId="urn:microsoft.com/office/officeart/2005/8/layout/hList7#1"/>
    <dgm:cxn modelId="{4D8EE19B-E542-44ED-8849-0E107CA75E8B}" type="presParOf" srcId="{A4F99372-D871-4163-997A-B953910F8973}" destId="{31270644-72CC-437C-A7BA-6C2A0A6581EC}" srcOrd="0" destOrd="0" presId="urn:microsoft.com/office/officeart/2005/8/layout/hList7#1"/>
    <dgm:cxn modelId="{7AE60BB0-BCC8-471F-B92A-3724A3A3E262}" type="presParOf" srcId="{A4F99372-D871-4163-997A-B953910F8973}" destId="{DAB4B86F-AA66-48FA-9E69-DBCBCE177466}" srcOrd="1" destOrd="0" presId="urn:microsoft.com/office/officeart/2005/8/layout/hList7#1"/>
    <dgm:cxn modelId="{B0785DB8-8F88-44A0-9FC2-52ED0E13CACD}" type="presParOf" srcId="{A4F99372-D871-4163-997A-B953910F8973}" destId="{90920195-4BFD-49D6-AB78-8C91100412C8}" srcOrd="2" destOrd="0" presId="urn:microsoft.com/office/officeart/2005/8/layout/hList7#1"/>
    <dgm:cxn modelId="{9669B630-D995-497E-BAC2-7BCFB3F9D1BD}" type="presParOf" srcId="{A4F99372-D871-4163-997A-B953910F8973}" destId="{F3B09CA4-4C6D-4210-B257-A44485ED92A1}" srcOrd="3" destOrd="0" presId="urn:microsoft.com/office/officeart/2005/8/layout/hList7#1"/>
    <dgm:cxn modelId="{E68D2F1B-348D-4277-B3B9-C1B433F4FBB8}" type="presParOf" srcId="{7C003C86-49AA-4FA8-B9FB-85FA943B54BC}" destId="{2A0BB4E8-67AB-45CF-B01E-EC215F12FE62}" srcOrd="3" destOrd="0" presId="urn:microsoft.com/office/officeart/2005/8/layout/hList7#1"/>
    <dgm:cxn modelId="{B68E0546-F523-4DBA-B6B4-80409B1F9D9D}" type="presParOf" srcId="{7C003C86-49AA-4FA8-B9FB-85FA943B54BC}" destId="{6AB4224B-2088-418C-80C2-BA93933F6AF7}" srcOrd="4" destOrd="0" presId="urn:microsoft.com/office/officeart/2005/8/layout/hList7#1"/>
    <dgm:cxn modelId="{975EEF0A-4177-4A36-974C-7281882DE08B}" type="presParOf" srcId="{6AB4224B-2088-418C-80C2-BA93933F6AF7}" destId="{3532DE7F-BE73-4310-91EC-4AAD7B0E6650}" srcOrd="0" destOrd="0" presId="urn:microsoft.com/office/officeart/2005/8/layout/hList7#1"/>
    <dgm:cxn modelId="{B5004EBE-2907-4FDA-B1D6-1C7368060CCF}" type="presParOf" srcId="{6AB4224B-2088-418C-80C2-BA93933F6AF7}" destId="{A9713251-3FBA-4713-9C72-F6FD2FC5149A}" srcOrd="1" destOrd="0" presId="urn:microsoft.com/office/officeart/2005/8/layout/hList7#1"/>
    <dgm:cxn modelId="{EA0F7D58-7D4E-48C6-B13B-DB25DB85A531}" type="presParOf" srcId="{6AB4224B-2088-418C-80C2-BA93933F6AF7}" destId="{ADB04F8B-1BD9-4253-8137-1791B19E571D}" srcOrd="2" destOrd="0" presId="urn:microsoft.com/office/officeart/2005/8/layout/hList7#1"/>
    <dgm:cxn modelId="{0A9DD645-0FDD-448D-B804-1DC2D157A22E}" type="presParOf" srcId="{6AB4224B-2088-418C-80C2-BA93933F6AF7}" destId="{7CECC57C-015E-423B-A002-3BC4731FA57E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319959-2F3D-4DFA-82EA-6F6DC8A02790}" type="doc">
      <dgm:prSet loTypeId="urn:microsoft.com/office/officeart/2005/8/layout/gear1" loCatId="process" qsTypeId="urn:microsoft.com/office/officeart/2005/8/quickstyle/simple1" qsCatId="simple" csTypeId="urn:microsoft.com/office/officeart/2005/8/colors/accent2_1" csCatId="accent2" phldr="1"/>
      <dgm:spPr/>
    </dgm:pt>
    <dgm:pt modelId="{A2E99B3E-CEC4-4C27-A6C9-9482429F62BB}">
      <dgm:prSet phldrT="[Texto]"/>
      <dgm:spPr/>
      <dgm:t>
        <a:bodyPr/>
        <a:lstStyle/>
        <a:p>
          <a:r>
            <a:rPr lang="es-PE" dirty="0"/>
            <a:t>De Capacidad para delinquir o de personalidad.</a:t>
          </a:r>
        </a:p>
      </dgm:t>
    </dgm:pt>
    <dgm:pt modelId="{9B236725-1A40-4048-8A6B-7EF0499A4526}" type="parTrans" cxnId="{274E225E-96D2-4637-8A75-A5A8611DAB6C}">
      <dgm:prSet/>
      <dgm:spPr/>
      <dgm:t>
        <a:bodyPr/>
        <a:lstStyle/>
        <a:p>
          <a:endParaRPr lang="es-PE"/>
        </a:p>
      </dgm:t>
    </dgm:pt>
    <dgm:pt modelId="{0EA5BE02-CEC6-4776-A75B-A9E57BCE3D16}" type="sibTrans" cxnId="{274E225E-96D2-4637-8A75-A5A8611DAB6C}">
      <dgm:prSet/>
      <dgm:spPr/>
      <dgm:t>
        <a:bodyPr/>
        <a:lstStyle/>
        <a:p>
          <a:endParaRPr lang="es-PE"/>
        </a:p>
      </dgm:t>
    </dgm:pt>
    <dgm:pt modelId="{2613BC66-9C44-4775-8EE3-A19F3ED0C3AC}">
      <dgm:prSet phldrT="[Texto]"/>
      <dgm:spPr/>
      <dgm:t>
        <a:bodyPr/>
        <a:lstStyle/>
        <a:p>
          <a:r>
            <a:rPr lang="es-PE" dirty="0"/>
            <a:t>De móvil delictivo.</a:t>
          </a:r>
        </a:p>
      </dgm:t>
    </dgm:pt>
    <dgm:pt modelId="{DE61E4D2-F12F-4FCA-AA89-222E80AA9D59}" type="parTrans" cxnId="{94455C65-77BA-4570-B1F8-FD6C8758FBF2}">
      <dgm:prSet/>
      <dgm:spPr/>
      <dgm:t>
        <a:bodyPr/>
        <a:lstStyle/>
        <a:p>
          <a:endParaRPr lang="es-PE"/>
        </a:p>
      </dgm:t>
    </dgm:pt>
    <dgm:pt modelId="{0749CB92-1027-4B01-BDD7-0A60843DC123}" type="sibTrans" cxnId="{94455C65-77BA-4570-B1F8-FD6C8758FBF2}">
      <dgm:prSet/>
      <dgm:spPr/>
      <dgm:t>
        <a:bodyPr/>
        <a:lstStyle/>
        <a:p>
          <a:endParaRPr lang="es-PE"/>
        </a:p>
      </dgm:t>
    </dgm:pt>
    <dgm:pt modelId="{BADA429A-CC1E-46D3-AEB7-2528763EFFA8}">
      <dgm:prSet phldrT="[Texto]"/>
      <dgm:spPr/>
      <dgm:t>
        <a:bodyPr/>
        <a:lstStyle/>
        <a:p>
          <a:r>
            <a:rPr lang="es-PE" dirty="0"/>
            <a:t>De actitud sospechosa.</a:t>
          </a:r>
        </a:p>
      </dgm:t>
    </dgm:pt>
    <dgm:pt modelId="{90A9DC19-4C07-4441-ABB5-64DE9F2A4E8D}" type="parTrans" cxnId="{41EF9863-FA90-4B41-AB00-527097090496}">
      <dgm:prSet/>
      <dgm:spPr/>
      <dgm:t>
        <a:bodyPr/>
        <a:lstStyle/>
        <a:p>
          <a:endParaRPr lang="es-PE"/>
        </a:p>
      </dgm:t>
    </dgm:pt>
    <dgm:pt modelId="{794E4C98-A041-4665-9551-3A9965BC2192}" type="sibTrans" cxnId="{41EF9863-FA90-4B41-AB00-527097090496}">
      <dgm:prSet/>
      <dgm:spPr/>
      <dgm:t>
        <a:bodyPr/>
        <a:lstStyle/>
        <a:p>
          <a:endParaRPr lang="es-PE"/>
        </a:p>
      </dgm:t>
    </dgm:pt>
    <dgm:pt modelId="{F80D432A-184C-4CD3-A097-D71F5ADD20C0}" type="pres">
      <dgm:prSet presAssocID="{AC319959-2F3D-4DFA-82EA-6F6DC8A0279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1F7E88F-5AB7-43E9-90F1-09A5823C98BA}" type="pres">
      <dgm:prSet presAssocID="{A2E99B3E-CEC4-4C27-A6C9-9482429F62BB}" presName="gear1" presStyleLbl="node1" presStyleIdx="0" presStyleCnt="3">
        <dgm:presLayoutVars>
          <dgm:chMax val="1"/>
          <dgm:bulletEnabled val="1"/>
        </dgm:presLayoutVars>
      </dgm:prSet>
      <dgm:spPr/>
    </dgm:pt>
    <dgm:pt modelId="{F57122EA-3295-4AF2-BD17-527F5DC447B7}" type="pres">
      <dgm:prSet presAssocID="{A2E99B3E-CEC4-4C27-A6C9-9482429F62BB}" presName="gear1srcNode" presStyleLbl="node1" presStyleIdx="0" presStyleCnt="3"/>
      <dgm:spPr/>
    </dgm:pt>
    <dgm:pt modelId="{BF15A1E9-6DFD-437F-BC1C-C41CD32632BB}" type="pres">
      <dgm:prSet presAssocID="{A2E99B3E-CEC4-4C27-A6C9-9482429F62BB}" presName="gear1dstNode" presStyleLbl="node1" presStyleIdx="0" presStyleCnt="3"/>
      <dgm:spPr/>
    </dgm:pt>
    <dgm:pt modelId="{1E9496F2-E6B0-4858-BFA8-1CF9F785C31E}" type="pres">
      <dgm:prSet presAssocID="{2613BC66-9C44-4775-8EE3-A19F3ED0C3AC}" presName="gear2" presStyleLbl="node1" presStyleIdx="1" presStyleCnt="3">
        <dgm:presLayoutVars>
          <dgm:chMax val="1"/>
          <dgm:bulletEnabled val="1"/>
        </dgm:presLayoutVars>
      </dgm:prSet>
      <dgm:spPr/>
    </dgm:pt>
    <dgm:pt modelId="{8DAA07E4-575C-4E70-90D7-2AF910EBC5C1}" type="pres">
      <dgm:prSet presAssocID="{2613BC66-9C44-4775-8EE3-A19F3ED0C3AC}" presName="gear2srcNode" presStyleLbl="node1" presStyleIdx="1" presStyleCnt="3"/>
      <dgm:spPr/>
    </dgm:pt>
    <dgm:pt modelId="{010654BF-2911-48FC-A25C-B7CF5D28F55D}" type="pres">
      <dgm:prSet presAssocID="{2613BC66-9C44-4775-8EE3-A19F3ED0C3AC}" presName="gear2dstNode" presStyleLbl="node1" presStyleIdx="1" presStyleCnt="3"/>
      <dgm:spPr/>
    </dgm:pt>
    <dgm:pt modelId="{B7B31503-7504-4CB5-91FA-E6EEF4758549}" type="pres">
      <dgm:prSet presAssocID="{BADA429A-CC1E-46D3-AEB7-2528763EFFA8}" presName="gear3" presStyleLbl="node1" presStyleIdx="2" presStyleCnt="3"/>
      <dgm:spPr/>
    </dgm:pt>
    <dgm:pt modelId="{B9C21E1B-8F35-4796-B71E-AB2FD9105E56}" type="pres">
      <dgm:prSet presAssocID="{BADA429A-CC1E-46D3-AEB7-2528763EFFA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96688A26-39E6-4595-AD88-85EB978575F8}" type="pres">
      <dgm:prSet presAssocID="{BADA429A-CC1E-46D3-AEB7-2528763EFFA8}" presName="gear3srcNode" presStyleLbl="node1" presStyleIdx="2" presStyleCnt="3"/>
      <dgm:spPr/>
    </dgm:pt>
    <dgm:pt modelId="{260D248C-EB25-4AB4-A77F-14E07390F5D2}" type="pres">
      <dgm:prSet presAssocID="{BADA429A-CC1E-46D3-AEB7-2528763EFFA8}" presName="gear3dstNode" presStyleLbl="node1" presStyleIdx="2" presStyleCnt="3"/>
      <dgm:spPr/>
    </dgm:pt>
    <dgm:pt modelId="{E890CC74-75B1-41A2-BBA4-1F0DE847ACCE}" type="pres">
      <dgm:prSet presAssocID="{0EA5BE02-CEC6-4776-A75B-A9E57BCE3D16}" presName="connector1" presStyleLbl="sibTrans2D1" presStyleIdx="0" presStyleCnt="3"/>
      <dgm:spPr/>
    </dgm:pt>
    <dgm:pt modelId="{148AA269-70E0-421D-98B5-488FD52663BC}" type="pres">
      <dgm:prSet presAssocID="{0749CB92-1027-4B01-BDD7-0A60843DC123}" presName="connector2" presStyleLbl="sibTrans2D1" presStyleIdx="1" presStyleCnt="3"/>
      <dgm:spPr/>
    </dgm:pt>
    <dgm:pt modelId="{2458B26B-CB3F-487D-A695-19764D2D7AF3}" type="pres">
      <dgm:prSet presAssocID="{794E4C98-A041-4665-9551-3A9965BC2192}" presName="connector3" presStyleLbl="sibTrans2D1" presStyleIdx="2" presStyleCnt="3"/>
      <dgm:spPr/>
    </dgm:pt>
  </dgm:ptLst>
  <dgm:cxnLst>
    <dgm:cxn modelId="{1C312A02-CA7A-4F6E-A79D-6812E699AAA9}" type="presOf" srcId="{794E4C98-A041-4665-9551-3A9965BC2192}" destId="{2458B26B-CB3F-487D-A695-19764D2D7AF3}" srcOrd="0" destOrd="0" presId="urn:microsoft.com/office/officeart/2005/8/layout/gear1"/>
    <dgm:cxn modelId="{91236905-D538-4A49-9F7E-B15AC679294D}" type="presOf" srcId="{A2E99B3E-CEC4-4C27-A6C9-9482429F62BB}" destId="{BF15A1E9-6DFD-437F-BC1C-C41CD32632BB}" srcOrd="2" destOrd="0" presId="urn:microsoft.com/office/officeart/2005/8/layout/gear1"/>
    <dgm:cxn modelId="{E9F05E28-7239-42E7-ACB7-E7EFCB02C7B9}" type="presOf" srcId="{2613BC66-9C44-4775-8EE3-A19F3ED0C3AC}" destId="{1E9496F2-E6B0-4858-BFA8-1CF9F785C31E}" srcOrd="0" destOrd="0" presId="urn:microsoft.com/office/officeart/2005/8/layout/gear1"/>
    <dgm:cxn modelId="{FDF89329-3041-4821-B0A5-455C26CCBE15}" type="presOf" srcId="{A2E99B3E-CEC4-4C27-A6C9-9482429F62BB}" destId="{A1F7E88F-5AB7-43E9-90F1-09A5823C98BA}" srcOrd="0" destOrd="0" presId="urn:microsoft.com/office/officeart/2005/8/layout/gear1"/>
    <dgm:cxn modelId="{E3A5622D-4F99-4269-8F2E-BDD912D71AA9}" type="presOf" srcId="{BADA429A-CC1E-46D3-AEB7-2528763EFFA8}" destId="{96688A26-39E6-4595-AD88-85EB978575F8}" srcOrd="2" destOrd="0" presId="urn:microsoft.com/office/officeart/2005/8/layout/gear1"/>
    <dgm:cxn modelId="{DB77C731-251B-4C35-A8F6-F8BFAC224ED9}" type="presOf" srcId="{2613BC66-9C44-4775-8EE3-A19F3ED0C3AC}" destId="{8DAA07E4-575C-4E70-90D7-2AF910EBC5C1}" srcOrd="1" destOrd="0" presId="urn:microsoft.com/office/officeart/2005/8/layout/gear1"/>
    <dgm:cxn modelId="{274E225E-96D2-4637-8A75-A5A8611DAB6C}" srcId="{AC319959-2F3D-4DFA-82EA-6F6DC8A02790}" destId="{A2E99B3E-CEC4-4C27-A6C9-9482429F62BB}" srcOrd="0" destOrd="0" parTransId="{9B236725-1A40-4048-8A6B-7EF0499A4526}" sibTransId="{0EA5BE02-CEC6-4776-A75B-A9E57BCE3D16}"/>
    <dgm:cxn modelId="{41EF9863-FA90-4B41-AB00-527097090496}" srcId="{AC319959-2F3D-4DFA-82EA-6F6DC8A02790}" destId="{BADA429A-CC1E-46D3-AEB7-2528763EFFA8}" srcOrd="2" destOrd="0" parTransId="{90A9DC19-4C07-4441-ABB5-64DE9F2A4E8D}" sibTransId="{794E4C98-A041-4665-9551-3A9965BC2192}"/>
    <dgm:cxn modelId="{94455C65-77BA-4570-B1F8-FD6C8758FBF2}" srcId="{AC319959-2F3D-4DFA-82EA-6F6DC8A02790}" destId="{2613BC66-9C44-4775-8EE3-A19F3ED0C3AC}" srcOrd="1" destOrd="0" parTransId="{DE61E4D2-F12F-4FCA-AA89-222E80AA9D59}" sibTransId="{0749CB92-1027-4B01-BDD7-0A60843DC123}"/>
    <dgm:cxn modelId="{7C91DE46-C99F-4C39-A161-9D0C49637873}" type="presOf" srcId="{2613BC66-9C44-4775-8EE3-A19F3ED0C3AC}" destId="{010654BF-2911-48FC-A25C-B7CF5D28F55D}" srcOrd="2" destOrd="0" presId="urn:microsoft.com/office/officeart/2005/8/layout/gear1"/>
    <dgm:cxn modelId="{720F2E69-088C-4C37-9D19-DD87FAFA3F2B}" type="presOf" srcId="{0749CB92-1027-4B01-BDD7-0A60843DC123}" destId="{148AA269-70E0-421D-98B5-488FD52663BC}" srcOrd="0" destOrd="0" presId="urn:microsoft.com/office/officeart/2005/8/layout/gear1"/>
    <dgm:cxn modelId="{C5EB898B-CF69-4538-B3F8-23D8168758B1}" type="presOf" srcId="{BADA429A-CC1E-46D3-AEB7-2528763EFFA8}" destId="{B7B31503-7504-4CB5-91FA-E6EEF4758549}" srcOrd="0" destOrd="0" presId="urn:microsoft.com/office/officeart/2005/8/layout/gear1"/>
    <dgm:cxn modelId="{A7731EC8-EBC4-4D8B-B285-907275662352}" type="presOf" srcId="{BADA429A-CC1E-46D3-AEB7-2528763EFFA8}" destId="{260D248C-EB25-4AB4-A77F-14E07390F5D2}" srcOrd="3" destOrd="0" presId="urn:microsoft.com/office/officeart/2005/8/layout/gear1"/>
    <dgm:cxn modelId="{007888D6-203F-450F-B0C2-EBA2DB418208}" type="presOf" srcId="{0EA5BE02-CEC6-4776-A75B-A9E57BCE3D16}" destId="{E890CC74-75B1-41A2-BBA4-1F0DE847ACCE}" srcOrd="0" destOrd="0" presId="urn:microsoft.com/office/officeart/2005/8/layout/gear1"/>
    <dgm:cxn modelId="{8C9BB3ED-8CD9-461D-B926-8191F1FA867C}" type="presOf" srcId="{AC319959-2F3D-4DFA-82EA-6F6DC8A02790}" destId="{F80D432A-184C-4CD3-A097-D71F5ADD20C0}" srcOrd="0" destOrd="0" presId="urn:microsoft.com/office/officeart/2005/8/layout/gear1"/>
    <dgm:cxn modelId="{520EC9F2-675B-4FB1-9158-6BDB137FB353}" type="presOf" srcId="{BADA429A-CC1E-46D3-AEB7-2528763EFFA8}" destId="{B9C21E1B-8F35-4796-B71E-AB2FD9105E56}" srcOrd="1" destOrd="0" presId="urn:microsoft.com/office/officeart/2005/8/layout/gear1"/>
    <dgm:cxn modelId="{EC0863F6-6EC3-48C0-8862-D66AFD515628}" type="presOf" srcId="{A2E99B3E-CEC4-4C27-A6C9-9482429F62BB}" destId="{F57122EA-3295-4AF2-BD17-527F5DC447B7}" srcOrd="1" destOrd="0" presId="urn:microsoft.com/office/officeart/2005/8/layout/gear1"/>
    <dgm:cxn modelId="{3918A146-7D33-4FAB-B0C8-C3FF0CEA562C}" type="presParOf" srcId="{F80D432A-184C-4CD3-A097-D71F5ADD20C0}" destId="{A1F7E88F-5AB7-43E9-90F1-09A5823C98BA}" srcOrd="0" destOrd="0" presId="urn:microsoft.com/office/officeart/2005/8/layout/gear1"/>
    <dgm:cxn modelId="{B305EB01-4D4C-4622-A223-679BE0FDCC35}" type="presParOf" srcId="{F80D432A-184C-4CD3-A097-D71F5ADD20C0}" destId="{F57122EA-3295-4AF2-BD17-527F5DC447B7}" srcOrd="1" destOrd="0" presId="urn:microsoft.com/office/officeart/2005/8/layout/gear1"/>
    <dgm:cxn modelId="{639CD409-18F8-4B54-882F-2C761257441D}" type="presParOf" srcId="{F80D432A-184C-4CD3-A097-D71F5ADD20C0}" destId="{BF15A1E9-6DFD-437F-BC1C-C41CD32632BB}" srcOrd="2" destOrd="0" presId="urn:microsoft.com/office/officeart/2005/8/layout/gear1"/>
    <dgm:cxn modelId="{0D15A05A-B37F-4DF8-B436-56B0DD6BB9F9}" type="presParOf" srcId="{F80D432A-184C-4CD3-A097-D71F5ADD20C0}" destId="{1E9496F2-E6B0-4858-BFA8-1CF9F785C31E}" srcOrd="3" destOrd="0" presId="urn:microsoft.com/office/officeart/2005/8/layout/gear1"/>
    <dgm:cxn modelId="{149E9117-86C7-42DE-BD6C-3100ADF1CD04}" type="presParOf" srcId="{F80D432A-184C-4CD3-A097-D71F5ADD20C0}" destId="{8DAA07E4-575C-4E70-90D7-2AF910EBC5C1}" srcOrd="4" destOrd="0" presId="urn:microsoft.com/office/officeart/2005/8/layout/gear1"/>
    <dgm:cxn modelId="{74195C62-D012-4ECB-A352-53FF4D9906F3}" type="presParOf" srcId="{F80D432A-184C-4CD3-A097-D71F5ADD20C0}" destId="{010654BF-2911-48FC-A25C-B7CF5D28F55D}" srcOrd="5" destOrd="0" presId="urn:microsoft.com/office/officeart/2005/8/layout/gear1"/>
    <dgm:cxn modelId="{4510208B-5C91-44A5-9BA4-A67CF2702037}" type="presParOf" srcId="{F80D432A-184C-4CD3-A097-D71F5ADD20C0}" destId="{B7B31503-7504-4CB5-91FA-E6EEF4758549}" srcOrd="6" destOrd="0" presId="urn:microsoft.com/office/officeart/2005/8/layout/gear1"/>
    <dgm:cxn modelId="{7725D77A-020D-4E6A-A405-D25D9ADC7F3A}" type="presParOf" srcId="{F80D432A-184C-4CD3-A097-D71F5ADD20C0}" destId="{B9C21E1B-8F35-4796-B71E-AB2FD9105E56}" srcOrd="7" destOrd="0" presId="urn:microsoft.com/office/officeart/2005/8/layout/gear1"/>
    <dgm:cxn modelId="{2931F084-FB29-4529-9668-D94BB9983756}" type="presParOf" srcId="{F80D432A-184C-4CD3-A097-D71F5ADD20C0}" destId="{96688A26-39E6-4595-AD88-85EB978575F8}" srcOrd="8" destOrd="0" presId="urn:microsoft.com/office/officeart/2005/8/layout/gear1"/>
    <dgm:cxn modelId="{8C55E00A-3170-4503-8CAB-509BFD14F95F}" type="presParOf" srcId="{F80D432A-184C-4CD3-A097-D71F5ADD20C0}" destId="{260D248C-EB25-4AB4-A77F-14E07390F5D2}" srcOrd="9" destOrd="0" presId="urn:microsoft.com/office/officeart/2005/8/layout/gear1"/>
    <dgm:cxn modelId="{8F6677A3-F517-410D-B331-92440C1E3799}" type="presParOf" srcId="{F80D432A-184C-4CD3-A097-D71F5ADD20C0}" destId="{E890CC74-75B1-41A2-BBA4-1F0DE847ACCE}" srcOrd="10" destOrd="0" presId="urn:microsoft.com/office/officeart/2005/8/layout/gear1"/>
    <dgm:cxn modelId="{E2AB6C49-D065-4DF2-990E-A7ADCEB12358}" type="presParOf" srcId="{F80D432A-184C-4CD3-A097-D71F5ADD20C0}" destId="{148AA269-70E0-421D-98B5-488FD52663BC}" srcOrd="11" destOrd="0" presId="urn:microsoft.com/office/officeart/2005/8/layout/gear1"/>
    <dgm:cxn modelId="{EAAFB7E7-9942-464E-BBB5-2FE3D3CA7758}" type="presParOf" srcId="{F80D432A-184C-4CD3-A097-D71F5ADD20C0}" destId="{2458B26B-CB3F-487D-A695-19764D2D7AF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8244CD-4EA8-4539-B05F-B8C1C90D66DC}" type="doc">
      <dgm:prSet loTypeId="urn:microsoft.com/office/officeart/2005/8/layout/chart3" loCatId="relationship" qsTypeId="urn:microsoft.com/office/officeart/2005/8/quickstyle/simple1" qsCatId="simple" csTypeId="urn:microsoft.com/office/officeart/2005/8/colors/accent2_1" csCatId="accent2" phldr="1"/>
      <dgm:spPr/>
    </dgm:pt>
    <dgm:pt modelId="{9EB272BA-9EBC-45A5-A8BD-0FF74ECAE7C3}">
      <dgm:prSet phldrT="[Texto]"/>
      <dgm:spPr/>
      <dgm:t>
        <a:bodyPr/>
        <a:lstStyle/>
        <a:p>
          <a:r>
            <a:rPr lang="es-PE" dirty="0"/>
            <a:t>De presencia física.</a:t>
          </a:r>
        </a:p>
      </dgm:t>
    </dgm:pt>
    <dgm:pt modelId="{E6CA600E-A57B-4001-9C6D-A49C9ADAD922}" type="parTrans" cxnId="{65ADB4DF-3A17-4EE6-995A-48667DD197F9}">
      <dgm:prSet/>
      <dgm:spPr/>
      <dgm:t>
        <a:bodyPr/>
        <a:lstStyle/>
        <a:p>
          <a:endParaRPr lang="es-PE"/>
        </a:p>
      </dgm:t>
    </dgm:pt>
    <dgm:pt modelId="{667DCC0F-70FD-4236-B00A-5491163BB649}" type="sibTrans" cxnId="{65ADB4DF-3A17-4EE6-995A-48667DD197F9}">
      <dgm:prSet/>
      <dgm:spPr/>
      <dgm:t>
        <a:bodyPr/>
        <a:lstStyle/>
        <a:p>
          <a:endParaRPr lang="es-PE"/>
        </a:p>
      </dgm:t>
    </dgm:pt>
    <dgm:pt modelId="{306FFB9D-1E28-48CB-A81E-82FB47BCF013}">
      <dgm:prSet/>
      <dgm:spPr/>
      <dgm:t>
        <a:bodyPr/>
        <a:lstStyle/>
        <a:p>
          <a:r>
            <a:rPr lang="es-PE" dirty="0"/>
            <a:t>De Participación Delictiva.</a:t>
          </a:r>
        </a:p>
      </dgm:t>
    </dgm:pt>
    <dgm:pt modelId="{C5C8284E-B764-410C-A606-1A2F9157A60B}" type="parTrans" cxnId="{BB099B9A-9136-4711-876C-EEEBD5EDABF9}">
      <dgm:prSet/>
      <dgm:spPr/>
      <dgm:t>
        <a:bodyPr/>
        <a:lstStyle/>
        <a:p>
          <a:endParaRPr lang="es-PE"/>
        </a:p>
      </dgm:t>
    </dgm:pt>
    <dgm:pt modelId="{720F31F8-353A-4A49-9FBB-87DCE566CC1C}" type="sibTrans" cxnId="{BB099B9A-9136-4711-876C-EEEBD5EDABF9}">
      <dgm:prSet/>
      <dgm:spPr/>
      <dgm:t>
        <a:bodyPr/>
        <a:lstStyle/>
        <a:p>
          <a:endParaRPr lang="es-PE"/>
        </a:p>
      </dgm:t>
    </dgm:pt>
    <dgm:pt modelId="{C54641FD-784C-4A75-A624-4E251536906E}">
      <dgm:prSet/>
      <dgm:spPr/>
      <dgm:t>
        <a:bodyPr/>
        <a:lstStyle/>
        <a:p>
          <a:r>
            <a:rPr lang="es-PE" dirty="0"/>
            <a:t>De actitud sospechosa.</a:t>
          </a:r>
        </a:p>
      </dgm:t>
    </dgm:pt>
    <dgm:pt modelId="{38D42C9F-82AC-4991-8BAD-4A8D887CC769}" type="parTrans" cxnId="{A3413E42-429D-4305-93BA-EB2065502723}">
      <dgm:prSet/>
      <dgm:spPr/>
      <dgm:t>
        <a:bodyPr/>
        <a:lstStyle/>
        <a:p>
          <a:endParaRPr lang="es-PE"/>
        </a:p>
      </dgm:t>
    </dgm:pt>
    <dgm:pt modelId="{8693F9C4-5887-4EF7-A415-17CA363A26C1}" type="sibTrans" cxnId="{A3413E42-429D-4305-93BA-EB2065502723}">
      <dgm:prSet/>
      <dgm:spPr/>
      <dgm:t>
        <a:bodyPr/>
        <a:lstStyle/>
        <a:p>
          <a:endParaRPr lang="es-PE"/>
        </a:p>
      </dgm:t>
    </dgm:pt>
    <dgm:pt modelId="{420D1A73-D7D2-4E50-BA5A-809FA1F93490}" type="pres">
      <dgm:prSet presAssocID="{538244CD-4EA8-4539-B05F-B8C1C90D66DC}" presName="compositeShape" presStyleCnt="0">
        <dgm:presLayoutVars>
          <dgm:chMax val="7"/>
          <dgm:dir/>
          <dgm:resizeHandles val="exact"/>
        </dgm:presLayoutVars>
      </dgm:prSet>
      <dgm:spPr/>
    </dgm:pt>
    <dgm:pt modelId="{BAC9C06F-B7A6-459A-9EBE-B0032061C631}" type="pres">
      <dgm:prSet presAssocID="{538244CD-4EA8-4539-B05F-B8C1C90D66DC}" presName="wedge1" presStyleLbl="node1" presStyleIdx="0" presStyleCnt="3" custLinFactNeighborX="1831" custLinFactNeighborY="1265"/>
      <dgm:spPr/>
    </dgm:pt>
    <dgm:pt modelId="{725AAB16-D41D-423F-88B6-BA5D79655D25}" type="pres">
      <dgm:prSet presAssocID="{538244CD-4EA8-4539-B05F-B8C1C90D66D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75FC157-FBE5-47B3-92FD-9A019BCBBB3E}" type="pres">
      <dgm:prSet presAssocID="{538244CD-4EA8-4539-B05F-B8C1C90D66DC}" presName="wedge2" presStyleLbl="node1" presStyleIdx="1" presStyleCnt="3" custLinFactNeighborX="2801" custLinFactNeighborY="7106"/>
      <dgm:spPr/>
    </dgm:pt>
    <dgm:pt modelId="{9F7A4F39-12B0-477A-A1E1-405A503BFF2A}" type="pres">
      <dgm:prSet presAssocID="{538244CD-4EA8-4539-B05F-B8C1C90D66D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892D92C-C950-45AA-BCF3-3F6D14D2242E}" type="pres">
      <dgm:prSet presAssocID="{538244CD-4EA8-4539-B05F-B8C1C90D66DC}" presName="wedge3" presStyleLbl="node1" presStyleIdx="2" presStyleCnt="3" custLinFactNeighborX="-1831" custLinFactNeighborY="-1712"/>
      <dgm:spPr/>
    </dgm:pt>
    <dgm:pt modelId="{BD699DC6-4D71-4963-95AF-CF8E62C6558E}" type="pres">
      <dgm:prSet presAssocID="{538244CD-4EA8-4539-B05F-B8C1C90D66D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904C91E-4EED-44E9-89D0-732EA9A756D3}" type="presOf" srcId="{538244CD-4EA8-4539-B05F-B8C1C90D66DC}" destId="{420D1A73-D7D2-4E50-BA5A-809FA1F93490}" srcOrd="0" destOrd="0" presId="urn:microsoft.com/office/officeart/2005/8/layout/chart3"/>
    <dgm:cxn modelId="{A3413E42-429D-4305-93BA-EB2065502723}" srcId="{538244CD-4EA8-4539-B05F-B8C1C90D66DC}" destId="{C54641FD-784C-4A75-A624-4E251536906E}" srcOrd="2" destOrd="0" parTransId="{38D42C9F-82AC-4991-8BAD-4A8D887CC769}" sibTransId="{8693F9C4-5887-4EF7-A415-17CA363A26C1}"/>
    <dgm:cxn modelId="{7A51C194-699B-459F-9C7E-CDB60A2C30DC}" type="presOf" srcId="{306FFB9D-1E28-48CB-A81E-82FB47BCF013}" destId="{9F7A4F39-12B0-477A-A1E1-405A503BFF2A}" srcOrd="1" destOrd="0" presId="urn:microsoft.com/office/officeart/2005/8/layout/chart3"/>
    <dgm:cxn modelId="{BB099B9A-9136-4711-876C-EEEBD5EDABF9}" srcId="{538244CD-4EA8-4539-B05F-B8C1C90D66DC}" destId="{306FFB9D-1E28-48CB-A81E-82FB47BCF013}" srcOrd="1" destOrd="0" parTransId="{C5C8284E-B764-410C-A606-1A2F9157A60B}" sibTransId="{720F31F8-353A-4A49-9FBB-87DCE566CC1C}"/>
    <dgm:cxn modelId="{B4726FA0-44DD-4CE5-8154-D18CB6243351}" type="presOf" srcId="{C54641FD-784C-4A75-A624-4E251536906E}" destId="{BD699DC6-4D71-4963-95AF-CF8E62C6558E}" srcOrd="1" destOrd="0" presId="urn:microsoft.com/office/officeart/2005/8/layout/chart3"/>
    <dgm:cxn modelId="{572E32C3-1FE1-4A8A-9A05-72B03345A8B0}" type="presOf" srcId="{306FFB9D-1E28-48CB-A81E-82FB47BCF013}" destId="{875FC157-FBE5-47B3-92FD-9A019BCBBB3E}" srcOrd="0" destOrd="0" presId="urn:microsoft.com/office/officeart/2005/8/layout/chart3"/>
    <dgm:cxn modelId="{32BF15D9-08FF-4F45-ABBA-B05F31C274CA}" type="presOf" srcId="{C54641FD-784C-4A75-A624-4E251536906E}" destId="{B892D92C-C950-45AA-BCF3-3F6D14D2242E}" srcOrd="0" destOrd="0" presId="urn:microsoft.com/office/officeart/2005/8/layout/chart3"/>
    <dgm:cxn modelId="{65ADB4DF-3A17-4EE6-995A-48667DD197F9}" srcId="{538244CD-4EA8-4539-B05F-B8C1C90D66DC}" destId="{9EB272BA-9EBC-45A5-A8BD-0FF74ECAE7C3}" srcOrd="0" destOrd="0" parTransId="{E6CA600E-A57B-4001-9C6D-A49C9ADAD922}" sibTransId="{667DCC0F-70FD-4236-B00A-5491163BB649}"/>
    <dgm:cxn modelId="{6E3979E3-D933-4DDB-9244-372DBFC41F68}" type="presOf" srcId="{9EB272BA-9EBC-45A5-A8BD-0FF74ECAE7C3}" destId="{725AAB16-D41D-423F-88B6-BA5D79655D25}" srcOrd="1" destOrd="0" presId="urn:microsoft.com/office/officeart/2005/8/layout/chart3"/>
    <dgm:cxn modelId="{DD01B3EA-76D8-49F0-A1CF-8EBE7AA05CD6}" type="presOf" srcId="{9EB272BA-9EBC-45A5-A8BD-0FF74ECAE7C3}" destId="{BAC9C06F-B7A6-459A-9EBE-B0032061C631}" srcOrd="0" destOrd="0" presId="urn:microsoft.com/office/officeart/2005/8/layout/chart3"/>
    <dgm:cxn modelId="{60360781-CDB3-419B-8891-79B537BF3140}" type="presParOf" srcId="{420D1A73-D7D2-4E50-BA5A-809FA1F93490}" destId="{BAC9C06F-B7A6-459A-9EBE-B0032061C631}" srcOrd="0" destOrd="0" presId="urn:microsoft.com/office/officeart/2005/8/layout/chart3"/>
    <dgm:cxn modelId="{3944BBBE-9DA6-4D2C-ADDB-229836330FDC}" type="presParOf" srcId="{420D1A73-D7D2-4E50-BA5A-809FA1F93490}" destId="{725AAB16-D41D-423F-88B6-BA5D79655D25}" srcOrd="1" destOrd="0" presId="urn:microsoft.com/office/officeart/2005/8/layout/chart3"/>
    <dgm:cxn modelId="{89599ED6-741E-4584-B8F8-0E686366F262}" type="presParOf" srcId="{420D1A73-D7D2-4E50-BA5A-809FA1F93490}" destId="{875FC157-FBE5-47B3-92FD-9A019BCBBB3E}" srcOrd="2" destOrd="0" presId="urn:microsoft.com/office/officeart/2005/8/layout/chart3"/>
    <dgm:cxn modelId="{FA89F188-FE6B-4DF8-B629-805E44F03522}" type="presParOf" srcId="{420D1A73-D7D2-4E50-BA5A-809FA1F93490}" destId="{9F7A4F39-12B0-477A-A1E1-405A503BFF2A}" srcOrd="3" destOrd="0" presId="urn:microsoft.com/office/officeart/2005/8/layout/chart3"/>
    <dgm:cxn modelId="{E9ED3411-E8B4-429F-BDF3-D8E18148386E}" type="presParOf" srcId="{420D1A73-D7D2-4E50-BA5A-809FA1F93490}" destId="{B892D92C-C950-45AA-BCF3-3F6D14D2242E}" srcOrd="4" destOrd="0" presId="urn:microsoft.com/office/officeart/2005/8/layout/chart3"/>
    <dgm:cxn modelId="{FB68E0B3-3E56-44F1-8017-A9A536502191}" type="presParOf" srcId="{420D1A73-D7D2-4E50-BA5A-809FA1F93490}" destId="{BD699DC6-4D71-4963-95AF-CF8E62C6558E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8BB4A3-84F5-4672-BCD7-CF2EDE05692F}" type="doc">
      <dgm:prSet loTypeId="urn:microsoft.com/office/officeart/2005/8/layout/funnel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PE"/>
        </a:p>
      </dgm:t>
    </dgm:pt>
    <dgm:pt modelId="{0AF7A415-D0D2-4ED0-8A5C-2CC3753B9A3B}">
      <dgm:prSet phldrT="[Texto]"/>
      <dgm:spPr/>
      <dgm:t>
        <a:bodyPr/>
        <a:lstStyle/>
        <a:p>
          <a:r>
            <a:rPr lang="es-PE" dirty="0"/>
            <a:t>I. de Mala Justificación.</a:t>
          </a:r>
        </a:p>
      </dgm:t>
    </dgm:pt>
    <dgm:pt modelId="{08BDD62B-EA53-4267-B1A6-0F1E086C1422}" type="parTrans" cxnId="{9FFB5D33-1C20-41AE-A645-D2CEF79FBD06}">
      <dgm:prSet/>
      <dgm:spPr/>
      <dgm:t>
        <a:bodyPr/>
        <a:lstStyle/>
        <a:p>
          <a:endParaRPr lang="es-PE"/>
        </a:p>
      </dgm:t>
    </dgm:pt>
    <dgm:pt modelId="{FAA7FF43-83AA-4288-87C1-0E42C7A5024E}" type="sibTrans" cxnId="{9FFB5D33-1C20-41AE-A645-D2CEF79FBD06}">
      <dgm:prSet/>
      <dgm:spPr/>
      <dgm:t>
        <a:bodyPr/>
        <a:lstStyle/>
        <a:p>
          <a:endParaRPr lang="es-PE"/>
        </a:p>
      </dgm:t>
    </dgm:pt>
    <dgm:pt modelId="{BCF0BDB4-FC46-4498-A35A-4D94C7D9F131}">
      <dgm:prSet/>
      <dgm:spPr/>
      <dgm:t>
        <a:bodyPr/>
        <a:lstStyle/>
        <a:p>
          <a:r>
            <a:rPr lang="es-PE" dirty="0"/>
            <a:t>I. de actitud sospechosa.</a:t>
          </a:r>
        </a:p>
      </dgm:t>
    </dgm:pt>
    <dgm:pt modelId="{7B4A64DC-9388-4397-95DB-8BF2A4B5592F}" type="parTrans" cxnId="{551FF8E3-F120-4627-A8E2-7C1EDB1A8AD5}">
      <dgm:prSet/>
      <dgm:spPr/>
      <dgm:t>
        <a:bodyPr/>
        <a:lstStyle/>
        <a:p>
          <a:endParaRPr lang="es-PE"/>
        </a:p>
      </dgm:t>
    </dgm:pt>
    <dgm:pt modelId="{06790195-C3D6-4C10-82A6-E1EB4F77932C}" type="sibTrans" cxnId="{551FF8E3-F120-4627-A8E2-7C1EDB1A8AD5}">
      <dgm:prSet/>
      <dgm:spPr/>
      <dgm:t>
        <a:bodyPr/>
        <a:lstStyle/>
        <a:p>
          <a:endParaRPr lang="es-PE"/>
        </a:p>
      </dgm:t>
    </dgm:pt>
    <dgm:pt modelId="{DF2925D0-3796-4111-BB87-56E7C1145EEB}">
      <dgm:prSet phldrT="[Texto]" custT="1"/>
      <dgm:spPr>
        <a:noFill/>
        <a:ln>
          <a:noFill/>
        </a:ln>
      </dgm:spPr>
      <dgm:t>
        <a:bodyPr/>
        <a:lstStyle/>
        <a:p>
          <a:r>
            <a:rPr lang="es-PE" sz="4000" b="1" cap="none" spc="0" dirty="0">
              <a:ln w="18000">
                <a:noFill/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INDICIOS POSTERIORES</a:t>
          </a:r>
        </a:p>
      </dgm:t>
    </dgm:pt>
    <dgm:pt modelId="{DD4402DE-66BB-4C23-8855-19789639A4EC}" type="sibTrans" cxnId="{C8872A0A-5161-4D15-9978-BA5ADC4147A4}">
      <dgm:prSet/>
      <dgm:spPr/>
      <dgm:t>
        <a:bodyPr/>
        <a:lstStyle/>
        <a:p>
          <a:endParaRPr lang="es-PE"/>
        </a:p>
      </dgm:t>
    </dgm:pt>
    <dgm:pt modelId="{C25AC5AD-84B6-4E70-B17D-893EF2D1B9DC}" type="parTrans" cxnId="{C8872A0A-5161-4D15-9978-BA5ADC4147A4}">
      <dgm:prSet/>
      <dgm:spPr/>
      <dgm:t>
        <a:bodyPr/>
        <a:lstStyle/>
        <a:p>
          <a:endParaRPr lang="es-PE"/>
        </a:p>
      </dgm:t>
    </dgm:pt>
    <dgm:pt modelId="{0210B84B-F7F1-4DBE-A4D3-3F3F65DCF1DD}" type="pres">
      <dgm:prSet presAssocID="{2C8BB4A3-84F5-4672-BCD7-CF2EDE05692F}" presName="Name0" presStyleCnt="0">
        <dgm:presLayoutVars>
          <dgm:chMax val="4"/>
          <dgm:resizeHandles val="exact"/>
        </dgm:presLayoutVars>
      </dgm:prSet>
      <dgm:spPr/>
    </dgm:pt>
    <dgm:pt modelId="{D3E6212C-FE72-46FE-954C-42C5A097F0D5}" type="pres">
      <dgm:prSet presAssocID="{2C8BB4A3-84F5-4672-BCD7-CF2EDE05692F}" presName="ellipse" presStyleLbl="trBgShp" presStyleIdx="0" presStyleCnt="1"/>
      <dgm:spPr/>
    </dgm:pt>
    <dgm:pt modelId="{9548B500-CAAB-46EA-914B-E09568242EA4}" type="pres">
      <dgm:prSet presAssocID="{2C8BB4A3-84F5-4672-BCD7-CF2EDE05692F}" presName="arrow1" presStyleLbl="fgShp" presStyleIdx="0" presStyleCnt="1" custLinFactNeighborX="4303" custLinFactNeighborY="1010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06023954-24C0-455B-B4E2-ACEE2F7FAFEC}" type="pres">
      <dgm:prSet presAssocID="{2C8BB4A3-84F5-4672-BCD7-CF2EDE05692F}" presName="rectangle" presStyleLbl="revTx" presStyleIdx="0" presStyleCnt="1" custScaleX="138890">
        <dgm:presLayoutVars>
          <dgm:bulletEnabled val="1"/>
        </dgm:presLayoutVars>
      </dgm:prSet>
      <dgm:spPr/>
    </dgm:pt>
    <dgm:pt modelId="{E2A99BEB-A89E-48C7-86CB-6E98AE38C5C9}" type="pres">
      <dgm:prSet presAssocID="{BCF0BDB4-FC46-4498-A35A-4D94C7D9F131}" presName="item1" presStyleLbl="node1" presStyleIdx="0" presStyleCnt="2">
        <dgm:presLayoutVars>
          <dgm:bulletEnabled val="1"/>
        </dgm:presLayoutVars>
      </dgm:prSet>
      <dgm:spPr/>
    </dgm:pt>
    <dgm:pt modelId="{BAD86185-CF36-4A24-AFB2-A94DE8510164}" type="pres">
      <dgm:prSet presAssocID="{DF2925D0-3796-4111-BB87-56E7C1145EEB}" presName="item2" presStyleLbl="node1" presStyleIdx="1" presStyleCnt="2">
        <dgm:presLayoutVars>
          <dgm:bulletEnabled val="1"/>
        </dgm:presLayoutVars>
      </dgm:prSet>
      <dgm:spPr/>
    </dgm:pt>
    <dgm:pt modelId="{350F7A6D-722C-4C60-AB7D-CC7DEA9CECD8}" type="pres">
      <dgm:prSet presAssocID="{2C8BB4A3-84F5-4672-BCD7-CF2EDE05692F}" presName="funnel" presStyleLbl="trAlignAcc1" presStyleIdx="0" presStyleCnt="1" custLinFactNeighborX="665" custLinFactNeighborY="-688"/>
      <dgm:spPr/>
    </dgm:pt>
  </dgm:ptLst>
  <dgm:cxnLst>
    <dgm:cxn modelId="{C8872A0A-5161-4D15-9978-BA5ADC4147A4}" srcId="{2C8BB4A3-84F5-4672-BCD7-CF2EDE05692F}" destId="{DF2925D0-3796-4111-BB87-56E7C1145EEB}" srcOrd="2" destOrd="0" parTransId="{C25AC5AD-84B6-4E70-B17D-893EF2D1B9DC}" sibTransId="{DD4402DE-66BB-4C23-8855-19789639A4EC}"/>
    <dgm:cxn modelId="{9FFB5D33-1C20-41AE-A645-D2CEF79FBD06}" srcId="{2C8BB4A3-84F5-4672-BCD7-CF2EDE05692F}" destId="{0AF7A415-D0D2-4ED0-8A5C-2CC3753B9A3B}" srcOrd="0" destOrd="0" parTransId="{08BDD62B-EA53-4267-B1A6-0F1E086C1422}" sibTransId="{FAA7FF43-83AA-4288-87C1-0E42C7A5024E}"/>
    <dgm:cxn modelId="{4368A562-8144-4F6F-AB5E-BD0E59CBE32B}" type="presOf" srcId="{BCF0BDB4-FC46-4498-A35A-4D94C7D9F131}" destId="{E2A99BEB-A89E-48C7-86CB-6E98AE38C5C9}" srcOrd="0" destOrd="0" presId="urn:microsoft.com/office/officeart/2005/8/layout/funnel1"/>
    <dgm:cxn modelId="{C6B5F77E-B272-41B0-BD3C-B5FACC3E2DA0}" type="presOf" srcId="{0AF7A415-D0D2-4ED0-8A5C-2CC3753B9A3B}" destId="{BAD86185-CF36-4A24-AFB2-A94DE8510164}" srcOrd="0" destOrd="0" presId="urn:microsoft.com/office/officeart/2005/8/layout/funnel1"/>
    <dgm:cxn modelId="{E1A775C5-DF73-4C73-BC1C-63755863F3D9}" type="presOf" srcId="{DF2925D0-3796-4111-BB87-56E7C1145EEB}" destId="{06023954-24C0-455B-B4E2-ACEE2F7FAFEC}" srcOrd="0" destOrd="0" presId="urn:microsoft.com/office/officeart/2005/8/layout/funnel1"/>
    <dgm:cxn modelId="{551FF8E3-F120-4627-A8E2-7C1EDB1A8AD5}" srcId="{2C8BB4A3-84F5-4672-BCD7-CF2EDE05692F}" destId="{BCF0BDB4-FC46-4498-A35A-4D94C7D9F131}" srcOrd="1" destOrd="0" parTransId="{7B4A64DC-9388-4397-95DB-8BF2A4B5592F}" sibTransId="{06790195-C3D6-4C10-82A6-E1EB4F77932C}"/>
    <dgm:cxn modelId="{020981F7-48E1-4BAE-916D-98B2B67561B4}" type="presOf" srcId="{2C8BB4A3-84F5-4672-BCD7-CF2EDE05692F}" destId="{0210B84B-F7F1-4DBE-A4D3-3F3F65DCF1DD}" srcOrd="0" destOrd="0" presId="urn:microsoft.com/office/officeart/2005/8/layout/funnel1"/>
    <dgm:cxn modelId="{C3042F9D-B5C3-4A37-B878-583DCD446592}" type="presParOf" srcId="{0210B84B-F7F1-4DBE-A4D3-3F3F65DCF1DD}" destId="{D3E6212C-FE72-46FE-954C-42C5A097F0D5}" srcOrd="0" destOrd="0" presId="urn:microsoft.com/office/officeart/2005/8/layout/funnel1"/>
    <dgm:cxn modelId="{54135AA1-0011-4F65-AF7F-B171B8E0C20E}" type="presParOf" srcId="{0210B84B-F7F1-4DBE-A4D3-3F3F65DCF1DD}" destId="{9548B500-CAAB-46EA-914B-E09568242EA4}" srcOrd="1" destOrd="0" presId="urn:microsoft.com/office/officeart/2005/8/layout/funnel1"/>
    <dgm:cxn modelId="{27F45297-2759-4F9D-AA86-D517C1E10205}" type="presParOf" srcId="{0210B84B-F7F1-4DBE-A4D3-3F3F65DCF1DD}" destId="{06023954-24C0-455B-B4E2-ACEE2F7FAFEC}" srcOrd="2" destOrd="0" presId="urn:microsoft.com/office/officeart/2005/8/layout/funnel1"/>
    <dgm:cxn modelId="{BE7035B9-69A3-4C84-BA0D-2C998F8DFB30}" type="presParOf" srcId="{0210B84B-F7F1-4DBE-A4D3-3F3F65DCF1DD}" destId="{E2A99BEB-A89E-48C7-86CB-6E98AE38C5C9}" srcOrd="3" destOrd="0" presId="urn:microsoft.com/office/officeart/2005/8/layout/funnel1"/>
    <dgm:cxn modelId="{748DCA5D-E20D-4FEB-8CF5-274F8D1CFB45}" type="presParOf" srcId="{0210B84B-F7F1-4DBE-A4D3-3F3F65DCF1DD}" destId="{BAD86185-CF36-4A24-AFB2-A94DE8510164}" srcOrd="4" destOrd="0" presId="urn:microsoft.com/office/officeart/2005/8/layout/funnel1"/>
    <dgm:cxn modelId="{FFA79AFE-BAA8-4C93-9160-89B37EB846F6}" type="presParOf" srcId="{0210B84B-F7F1-4DBE-A4D3-3F3F65DCF1DD}" destId="{350F7A6D-722C-4C60-AB7D-CC7DEA9CECD8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FADC6-BE91-46D7-B336-078E9C552252}">
      <dsp:nvSpPr>
        <dsp:cNvPr id="0" name=""/>
        <dsp:cNvSpPr/>
      </dsp:nvSpPr>
      <dsp:spPr>
        <a:xfrm>
          <a:off x="1679" y="0"/>
          <a:ext cx="2613626" cy="51435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0" kern="1200" dirty="0">
              <a:solidFill>
                <a:schemeClr val="bg1"/>
              </a:solidFill>
            </a:rPr>
            <a:t>INDICIOS ANTECEDENTES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0" kern="1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rPr>
            <a:t>I. de Capacidad para delinquir o de personalidad</a:t>
          </a:r>
          <a:r>
            <a:rPr lang="es-PE" sz="1600" b="0" kern="1200" dirty="0">
              <a:solidFill>
                <a:schemeClr val="bg1"/>
              </a:solidFill>
            </a:rPr>
            <a:t>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0" kern="1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rPr>
            <a:t>I. de móvil delictivo.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0" kern="1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rPr>
            <a:t>I. de actitud sospechosa.</a:t>
          </a:r>
        </a:p>
      </dsp:txBody>
      <dsp:txXfrm>
        <a:off x="1679" y="2057414"/>
        <a:ext cx="2613626" cy="2057414"/>
      </dsp:txXfrm>
    </dsp:sp>
    <dsp:sp modelId="{206EB9CF-FB4D-4668-817E-16ECB12A126E}">
      <dsp:nvSpPr>
        <dsp:cNvPr id="0" name=""/>
        <dsp:cNvSpPr/>
      </dsp:nvSpPr>
      <dsp:spPr>
        <a:xfrm>
          <a:off x="452094" y="308612"/>
          <a:ext cx="1712797" cy="17127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70644-72CC-437C-A7BA-6C2A0A6581EC}">
      <dsp:nvSpPr>
        <dsp:cNvPr id="0" name=""/>
        <dsp:cNvSpPr/>
      </dsp:nvSpPr>
      <dsp:spPr>
        <a:xfrm>
          <a:off x="2693714" y="0"/>
          <a:ext cx="2613626" cy="51435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0" kern="1200" dirty="0">
              <a:solidFill>
                <a:schemeClr val="bg1"/>
              </a:solidFill>
            </a:rPr>
            <a:t>INDICIOS CONCOMITANTES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0" kern="1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rPr>
            <a:t>I. de presencia física.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0" kern="1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rPr>
            <a:t>I. de Participación Delictiva.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0" kern="1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rPr>
            <a:t>I. de actitud sospechosa.</a:t>
          </a:r>
        </a:p>
      </dsp:txBody>
      <dsp:txXfrm>
        <a:off x="2693714" y="2057414"/>
        <a:ext cx="2613626" cy="2057414"/>
      </dsp:txXfrm>
    </dsp:sp>
    <dsp:sp modelId="{F3B09CA4-4C6D-4210-B257-A44485ED92A1}">
      <dsp:nvSpPr>
        <dsp:cNvPr id="0" name=""/>
        <dsp:cNvSpPr/>
      </dsp:nvSpPr>
      <dsp:spPr>
        <a:xfrm>
          <a:off x="3144129" y="308612"/>
          <a:ext cx="1712797" cy="171279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2DE7F-BE73-4310-91EC-4AAD7B0E6650}">
      <dsp:nvSpPr>
        <dsp:cNvPr id="0" name=""/>
        <dsp:cNvSpPr/>
      </dsp:nvSpPr>
      <dsp:spPr>
        <a:xfrm>
          <a:off x="5385749" y="0"/>
          <a:ext cx="2613626" cy="51435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0" kern="1200" dirty="0">
              <a:solidFill>
                <a:schemeClr val="bg1"/>
              </a:solidFill>
            </a:rPr>
            <a:t>INDICIOS POSTERIORES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0" kern="1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rPr>
            <a:t>I. de Mala Justificación.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0" kern="1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rPr>
            <a:t>I. de actitud sospechosa.</a:t>
          </a:r>
        </a:p>
      </dsp:txBody>
      <dsp:txXfrm>
        <a:off x="5385749" y="2057414"/>
        <a:ext cx="2613626" cy="2057414"/>
      </dsp:txXfrm>
    </dsp:sp>
    <dsp:sp modelId="{7CECC57C-015E-423B-A002-3BC4731FA57E}">
      <dsp:nvSpPr>
        <dsp:cNvPr id="0" name=""/>
        <dsp:cNvSpPr/>
      </dsp:nvSpPr>
      <dsp:spPr>
        <a:xfrm>
          <a:off x="5836164" y="308612"/>
          <a:ext cx="1712797" cy="171279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3EDD0-6B3C-4AB8-91D8-A12A389B91CE}">
      <dsp:nvSpPr>
        <dsp:cNvPr id="0" name=""/>
        <dsp:cNvSpPr/>
      </dsp:nvSpPr>
      <dsp:spPr>
        <a:xfrm>
          <a:off x="320042" y="4114828"/>
          <a:ext cx="7360971" cy="771530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7E88F-5AB7-43E9-90F1-09A5823C98BA}">
      <dsp:nvSpPr>
        <dsp:cNvPr id="0" name=""/>
        <dsp:cNvSpPr/>
      </dsp:nvSpPr>
      <dsp:spPr>
        <a:xfrm>
          <a:off x="3297647" y="2361019"/>
          <a:ext cx="2885690" cy="2885690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700" kern="1200" dirty="0"/>
            <a:t>De Capacidad para delinquir o de personalidad.</a:t>
          </a:r>
        </a:p>
      </dsp:txBody>
      <dsp:txXfrm>
        <a:off x="3877799" y="3036978"/>
        <a:ext cx="1725386" cy="1483304"/>
      </dsp:txXfrm>
    </dsp:sp>
    <dsp:sp modelId="{1E9496F2-E6B0-4858-BFA8-1CF9F785C31E}">
      <dsp:nvSpPr>
        <dsp:cNvPr id="0" name=""/>
        <dsp:cNvSpPr/>
      </dsp:nvSpPr>
      <dsp:spPr>
        <a:xfrm>
          <a:off x="1618700" y="1678947"/>
          <a:ext cx="2098684" cy="2098684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700" kern="1200" dirty="0"/>
            <a:t>De móvil delictivo.</a:t>
          </a:r>
        </a:p>
      </dsp:txBody>
      <dsp:txXfrm>
        <a:off x="2147050" y="2210490"/>
        <a:ext cx="1041984" cy="1035598"/>
      </dsp:txXfrm>
    </dsp:sp>
    <dsp:sp modelId="{B7B31503-7504-4CB5-91FA-E6EEF4758549}">
      <dsp:nvSpPr>
        <dsp:cNvPr id="0" name=""/>
        <dsp:cNvSpPr/>
      </dsp:nvSpPr>
      <dsp:spPr>
        <a:xfrm rot="20700000">
          <a:off x="2794177" y="231069"/>
          <a:ext cx="2056281" cy="2056281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700" kern="1200" dirty="0"/>
            <a:t>De actitud sospechosa.</a:t>
          </a:r>
        </a:p>
      </dsp:txBody>
      <dsp:txXfrm rot="-20700000">
        <a:off x="3245180" y="682072"/>
        <a:ext cx="1154276" cy="1154276"/>
      </dsp:txXfrm>
    </dsp:sp>
    <dsp:sp modelId="{E890CC74-75B1-41A2-BBA4-1F0DE847ACCE}">
      <dsp:nvSpPr>
        <dsp:cNvPr id="0" name=""/>
        <dsp:cNvSpPr/>
      </dsp:nvSpPr>
      <dsp:spPr>
        <a:xfrm>
          <a:off x="3087483" y="1918873"/>
          <a:ext cx="3693683" cy="3693683"/>
        </a:xfrm>
        <a:prstGeom prst="circularArrow">
          <a:avLst>
            <a:gd name="adj1" fmla="val 4688"/>
            <a:gd name="adj2" fmla="val 299029"/>
            <a:gd name="adj3" fmla="val 2536639"/>
            <a:gd name="adj4" fmla="val 15817858"/>
            <a:gd name="adj5" fmla="val 546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AA269-70E0-421D-98B5-488FD52663BC}">
      <dsp:nvSpPr>
        <dsp:cNvPr id="0" name=""/>
        <dsp:cNvSpPr/>
      </dsp:nvSpPr>
      <dsp:spPr>
        <a:xfrm>
          <a:off x="1247027" y="1210071"/>
          <a:ext cx="2683692" cy="268369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8B26B-CB3F-487D-A695-19764D2D7AF3}">
      <dsp:nvSpPr>
        <dsp:cNvPr id="0" name=""/>
        <dsp:cNvSpPr/>
      </dsp:nvSpPr>
      <dsp:spPr>
        <a:xfrm>
          <a:off x="2318538" y="-223850"/>
          <a:ext cx="2893560" cy="289356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9C06F-B7A6-459A-9EBE-B0032061C631}">
      <dsp:nvSpPr>
        <dsp:cNvPr id="0" name=""/>
        <dsp:cNvSpPr/>
      </dsp:nvSpPr>
      <dsp:spPr>
        <a:xfrm>
          <a:off x="1408412" y="374003"/>
          <a:ext cx="4021237" cy="4021237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/>
            <a:t>De presencia física.</a:t>
          </a:r>
        </a:p>
      </dsp:txBody>
      <dsp:txXfrm>
        <a:off x="3594721" y="1116017"/>
        <a:ext cx="1364348" cy="1340412"/>
      </dsp:txXfrm>
    </dsp:sp>
    <dsp:sp modelId="{875FC157-FBE5-47B3-92FD-9A019BCBBB3E}">
      <dsp:nvSpPr>
        <dsp:cNvPr id="0" name=""/>
        <dsp:cNvSpPr/>
      </dsp:nvSpPr>
      <dsp:spPr>
        <a:xfrm>
          <a:off x="1240133" y="728564"/>
          <a:ext cx="4021237" cy="4021237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/>
            <a:t>De Participación Delictiva.</a:t>
          </a:r>
        </a:p>
      </dsp:txBody>
      <dsp:txXfrm>
        <a:off x="2341186" y="3265773"/>
        <a:ext cx="1819131" cy="1244668"/>
      </dsp:txXfrm>
    </dsp:sp>
    <dsp:sp modelId="{B892D92C-C950-45AA-BCF3-3F6D14D2242E}">
      <dsp:nvSpPr>
        <dsp:cNvPr id="0" name=""/>
        <dsp:cNvSpPr/>
      </dsp:nvSpPr>
      <dsp:spPr>
        <a:xfrm>
          <a:off x="1053869" y="373971"/>
          <a:ext cx="4021237" cy="4021237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/>
            <a:t>De actitud sospechosa.</a:t>
          </a:r>
        </a:p>
      </dsp:txBody>
      <dsp:txXfrm>
        <a:off x="1484716" y="1163857"/>
        <a:ext cx="1364348" cy="13404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6212C-FE72-46FE-954C-42C5A097F0D5}">
      <dsp:nvSpPr>
        <dsp:cNvPr id="0" name=""/>
        <dsp:cNvSpPr/>
      </dsp:nvSpPr>
      <dsp:spPr>
        <a:xfrm>
          <a:off x="1798796" y="278606"/>
          <a:ext cx="5529262" cy="1920240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8B500-CAAB-46EA-914B-E09568242EA4}">
      <dsp:nvSpPr>
        <dsp:cNvPr id="0" name=""/>
        <dsp:cNvSpPr/>
      </dsp:nvSpPr>
      <dsp:spPr>
        <a:xfrm>
          <a:off x="4082328" y="5049895"/>
          <a:ext cx="1071562" cy="685800"/>
        </a:xfrm>
        <a:prstGeom prst="down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06023954-24C0-455B-B4E2-ACEE2F7FAFEC}">
      <dsp:nvSpPr>
        <dsp:cNvPr id="0" name=""/>
        <dsp:cNvSpPr/>
      </dsp:nvSpPr>
      <dsp:spPr>
        <a:xfrm>
          <a:off x="1000096" y="5529262"/>
          <a:ext cx="7143807" cy="128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4000" b="1" kern="1200" cap="none" spc="0" dirty="0">
              <a:ln w="18000">
                <a:noFill/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INDICIOS POSTERIORES</a:t>
          </a:r>
        </a:p>
      </dsp:txBody>
      <dsp:txXfrm>
        <a:off x="1000096" y="5529262"/>
        <a:ext cx="7143807" cy="1285875"/>
      </dsp:txXfrm>
    </dsp:sp>
    <dsp:sp modelId="{E2A99BEB-A89E-48C7-86CB-6E98AE38C5C9}">
      <dsp:nvSpPr>
        <dsp:cNvPr id="0" name=""/>
        <dsp:cNvSpPr/>
      </dsp:nvSpPr>
      <dsp:spPr>
        <a:xfrm>
          <a:off x="3809047" y="2347150"/>
          <a:ext cx="1928812" cy="19288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kern="1200" dirty="0"/>
            <a:t>I. de actitud sospechosa.</a:t>
          </a:r>
        </a:p>
      </dsp:txBody>
      <dsp:txXfrm>
        <a:off x="4091515" y="2629618"/>
        <a:ext cx="1363876" cy="1363876"/>
      </dsp:txXfrm>
    </dsp:sp>
    <dsp:sp modelId="{BAD86185-CF36-4A24-AFB2-A94DE8510164}">
      <dsp:nvSpPr>
        <dsp:cNvPr id="0" name=""/>
        <dsp:cNvSpPr/>
      </dsp:nvSpPr>
      <dsp:spPr>
        <a:xfrm>
          <a:off x="2428874" y="900112"/>
          <a:ext cx="1928812" cy="19288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kern="1200" dirty="0"/>
            <a:t>I. de Mala Justificación.</a:t>
          </a:r>
        </a:p>
      </dsp:txBody>
      <dsp:txXfrm>
        <a:off x="2711342" y="1182580"/>
        <a:ext cx="1363876" cy="1363876"/>
      </dsp:txXfrm>
    </dsp:sp>
    <dsp:sp modelId="{350F7A6D-722C-4C60-AB7D-CC7DEA9CECD8}">
      <dsp:nvSpPr>
        <dsp:cNvPr id="0" name=""/>
        <dsp:cNvSpPr/>
      </dsp:nvSpPr>
      <dsp:spPr>
        <a:xfrm>
          <a:off x="1611529" y="9834"/>
          <a:ext cx="6000750" cy="4800600"/>
        </a:xfrm>
        <a:prstGeom prst="funnel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2C9B2-7B0A-4E37-96FA-DE5C77D75D14}" type="datetimeFigureOut">
              <a:rPr lang="es-PE" smtClean="0"/>
              <a:t>5/02/2022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3BDB8-34E4-4C0A-A4BC-C8010E753D9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19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F11D8-5EA0-4921-BF5E-AF75AA9BA51A}" type="slidenum">
              <a:rPr lang="es-PE" smtClean="0"/>
              <a:pPr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5476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42F3-7C95-4100-8108-F8585D8DC529}" type="slidenum">
              <a:rPr lang="es-ES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31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7EF3-259A-4623-AB3C-0E242937479B}" type="datetimeFigureOut">
              <a:rPr lang="es-PE" smtClean="0"/>
              <a:t>5/02/2022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11C5-5B19-4797-A196-B4F69DF6600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15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7EF3-259A-4623-AB3C-0E242937479B}" type="datetimeFigureOut">
              <a:rPr lang="es-PE" smtClean="0"/>
              <a:t>5/02/2022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11C5-5B19-4797-A196-B4F69DF6600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3571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7EF3-259A-4623-AB3C-0E242937479B}" type="datetimeFigureOut">
              <a:rPr lang="es-PE" smtClean="0"/>
              <a:t>5/02/2022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11C5-5B19-4797-A196-B4F69DF6600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219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7EF3-259A-4623-AB3C-0E242937479B}" type="datetimeFigureOut">
              <a:rPr lang="es-PE" smtClean="0"/>
              <a:t>5/02/2022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11C5-5B19-4797-A196-B4F69DF6600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350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7EF3-259A-4623-AB3C-0E242937479B}" type="datetimeFigureOut">
              <a:rPr lang="es-PE" smtClean="0"/>
              <a:t>5/02/2022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11C5-5B19-4797-A196-B4F69DF6600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389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7EF3-259A-4623-AB3C-0E242937479B}" type="datetimeFigureOut">
              <a:rPr lang="es-PE" smtClean="0"/>
              <a:t>5/02/2022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11C5-5B19-4797-A196-B4F69DF6600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062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7EF3-259A-4623-AB3C-0E242937479B}" type="datetimeFigureOut">
              <a:rPr lang="es-PE" smtClean="0"/>
              <a:t>5/02/2022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11C5-5B19-4797-A196-B4F69DF6600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703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7EF3-259A-4623-AB3C-0E242937479B}" type="datetimeFigureOut">
              <a:rPr lang="es-PE" smtClean="0"/>
              <a:t>5/02/2022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11C5-5B19-4797-A196-B4F69DF6600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391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7EF3-259A-4623-AB3C-0E242937479B}" type="datetimeFigureOut">
              <a:rPr lang="es-PE" smtClean="0"/>
              <a:t>5/02/2022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11C5-5B19-4797-A196-B4F69DF6600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323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7EF3-259A-4623-AB3C-0E242937479B}" type="datetimeFigureOut">
              <a:rPr lang="es-PE" smtClean="0"/>
              <a:t>5/02/2022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11C5-5B19-4797-A196-B4F69DF6600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230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7EF3-259A-4623-AB3C-0E242937479B}" type="datetimeFigureOut">
              <a:rPr lang="es-PE" smtClean="0"/>
              <a:t>5/02/2022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11C5-5B19-4797-A196-B4F69DF6600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6408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77EF3-259A-4623-AB3C-0E242937479B}" type="datetimeFigureOut">
              <a:rPr lang="es-PE" smtClean="0"/>
              <a:t>5/02/2022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E11C5-5B19-4797-A196-B4F69DF6600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230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416824" cy="3744416"/>
          </a:xfrm>
          <a:effectLst>
            <a:outerShdw blurRad="50800" dist="50800" dir="5400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IMPUTACIÓN CONCRETA</a:t>
            </a:r>
            <a:br>
              <a:rPr lang="es-PE" sz="40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s-PE" sz="40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PE" sz="40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ESTANDARES PROBATORIOS</a:t>
            </a:r>
            <a:br>
              <a:rPr lang="es-PE" sz="40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PE" sz="4000" b="1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es-PE" sz="3200" b="1" dirty="0">
                <a:solidFill>
                  <a:schemeClr val="tx1"/>
                </a:solidFill>
              </a:rPr>
            </a:br>
            <a:endParaRPr lang="es-PE" sz="3200" b="1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51720" y="5013176"/>
            <a:ext cx="5400600" cy="1066800"/>
          </a:xfrm>
        </p:spPr>
        <p:txBody>
          <a:bodyPr>
            <a:normAutofit/>
          </a:bodyPr>
          <a:lstStyle/>
          <a:p>
            <a:endParaRPr lang="es-PE" b="1" dirty="0">
              <a:solidFill>
                <a:schemeClr val="tx1"/>
              </a:solidFill>
              <a:latin typeface="Albertus MT" pitchFamily="34" charset="0"/>
            </a:endParaRPr>
          </a:p>
          <a:p>
            <a:r>
              <a:rPr lang="es-PE" b="1" dirty="0">
                <a:solidFill>
                  <a:srgbClr val="002060"/>
                </a:solidFill>
                <a:latin typeface="Albertus MT" pitchFamily="34" charset="0"/>
              </a:rPr>
              <a:t>FRANCISCO CELIS MENDOZA AYMA</a:t>
            </a:r>
          </a:p>
        </p:txBody>
      </p:sp>
    </p:spTree>
    <p:extLst>
      <p:ext uri="{BB962C8B-B14F-4D97-AF65-F5344CB8AC3E}">
        <p14:creationId xmlns:p14="http://schemas.microsoft.com/office/powerpoint/2010/main" val="493767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28794" y="357166"/>
            <a:ext cx="5458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Investigación Preliminar</a:t>
            </a:r>
            <a:r>
              <a:rPr lang="es-ES" sz="54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endParaRPr lang="es-ES" sz="5400" b="1" cap="none" spc="0" dirty="0">
              <a:ln w="10541" cmpd="sng">
                <a:solidFill>
                  <a:schemeClr val="tx1"/>
                </a:solidFill>
                <a:prstDash val="solid"/>
              </a:ln>
              <a:effectLst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928926" y="1285860"/>
            <a:ext cx="296587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Noticia Criminal</a:t>
            </a:r>
          </a:p>
          <a:p>
            <a:pPr algn="ctr"/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Sospecha inicial </a:t>
            </a:r>
          </a:p>
          <a:p>
            <a:pPr algn="ctr"/>
            <a:r>
              <a:rPr lang="es-E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428728" y="2714620"/>
            <a:ext cx="1928826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7 Rectángulo"/>
          <p:cNvSpPr/>
          <p:nvPr/>
        </p:nvSpPr>
        <p:spPr>
          <a:xfrm>
            <a:off x="1785918" y="2714620"/>
            <a:ext cx="11496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Hecho </a:t>
            </a:r>
          </a:p>
          <a:p>
            <a:pPr algn="ctr"/>
            <a:r>
              <a:rPr lang="es-E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Punible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429256" y="2714620"/>
            <a:ext cx="1928826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9 Rectángulo"/>
          <p:cNvSpPr/>
          <p:nvPr/>
        </p:nvSpPr>
        <p:spPr>
          <a:xfrm>
            <a:off x="5429256" y="3714752"/>
            <a:ext cx="1928826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10 Rectángulo"/>
          <p:cNvSpPr/>
          <p:nvPr/>
        </p:nvSpPr>
        <p:spPr>
          <a:xfrm>
            <a:off x="5429256" y="2786058"/>
            <a:ext cx="18803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Imputación</a:t>
            </a:r>
            <a:endParaRPr lang="es-E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786446" y="3714752"/>
            <a:ext cx="10679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Hecho</a:t>
            </a:r>
          </a:p>
          <a:p>
            <a:pPr algn="ctr"/>
            <a:r>
              <a:rPr lang="es-ES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punible</a:t>
            </a:r>
            <a:endParaRPr lang="es-ES" sz="2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2428860" y="2285992"/>
            <a:ext cx="40719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"/>
          <p:cNvCxnSpPr>
            <a:endCxn id="8" idx="0"/>
          </p:cNvCxnSpPr>
          <p:nvPr/>
        </p:nvCxnSpPr>
        <p:spPr>
          <a:xfrm rot="16200000" flipH="1">
            <a:off x="2144775" y="2498640"/>
            <a:ext cx="428626" cy="33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10800000">
            <a:off x="2357422" y="2285992"/>
            <a:ext cx="7143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rot="5400000">
            <a:off x="6286512" y="2500306"/>
            <a:ext cx="42862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Users\pjudicial\Documents\muer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643314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8" name="AutoShape 4" descr="Resultado de imagen para imagenes de una persona muer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29" name="Picture 5" descr="C:\Users\pjudicial\Documents\muerto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7" y="4643445"/>
            <a:ext cx="2500330" cy="1500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 descr="C:\Users\pjudicial\Documents\muerto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643446"/>
            <a:ext cx="2000264" cy="1500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28794" y="357166"/>
            <a:ext cx="5458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Investigación Preliminar</a:t>
            </a:r>
            <a:r>
              <a:rPr lang="es-ES" sz="5400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 </a:t>
            </a:r>
            <a:endParaRPr lang="es-ES" sz="5400" b="1" cap="none" spc="0" dirty="0">
              <a:ln w="10541" cmpd="sng">
                <a:solidFill>
                  <a:schemeClr val="tx1"/>
                </a:solidFill>
                <a:prstDash val="solid"/>
              </a:ln>
              <a:effectLst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928926" y="1285860"/>
            <a:ext cx="296587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Noticia Criminal</a:t>
            </a:r>
          </a:p>
          <a:p>
            <a:pPr algn="ctr"/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Sospecha inicial </a:t>
            </a:r>
          </a:p>
          <a:p>
            <a:pPr algn="ctr"/>
            <a:r>
              <a:rPr lang="es-E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428728" y="2714620"/>
            <a:ext cx="1928826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CON DILIGENCIAS PRELIMINARES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429256" y="2714620"/>
            <a:ext cx="1928826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SIN DILIGENCIAS PRELIMINARES</a:t>
            </a:r>
          </a:p>
        </p:txBody>
      </p:sp>
      <p:cxnSp>
        <p:nvCxnSpPr>
          <p:cNvPr id="14" name="13 Conector recto"/>
          <p:cNvCxnSpPr/>
          <p:nvPr/>
        </p:nvCxnSpPr>
        <p:spPr>
          <a:xfrm>
            <a:off x="2428860" y="2285992"/>
            <a:ext cx="40719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rot="16200000" flipH="1">
            <a:off x="2144775" y="2498640"/>
            <a:ext cx="428626" cy="33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10800000">
            <a:off x="2357422" y="2285992"/>
            <a:ext cx="7143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rot="5400000">
            <a:off x="6286512" y="2500306"/>
            <a:ext cx="42862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Users\pjudicial\Documents\muer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643314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8" name="AutoShape 4" descr="Resultado de imagen para imagenes de una persona muer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29" name="Picture 5" descr="C:\Users\pjudicial\Documents\muerto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7" y="4643445"/>
            <a:ext cx="2500330" cy="1500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 descr="C:\Users\pjudicial\Documents\muerto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643446"/>
            <a:ext cx="2000264" cy="1500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42976" y="928670"/>
            <a:ext cx="34022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PROBABILIDAD</a:t>
            </a:r>
          </a:p>
          <a:p>
            <a:pPr algn="ctr"/>
            <a:r>
              <a:rPr lang="es-ES" sz="4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S. Reveladora</a:t>
            </a:r>
            <a:endParaRPr lang="es-ES" sz="40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5" name="4 Redondear rectángulo de esquina diagonal"/>
          <p:cNvSpPr/>
          <p:nvPr/>
        </p:nvSpPr>
        <p:spPr>
          <a:xfrm>
            <a:off x="1857356" y="2143116"/>
            <a:ext cx="5786478" cy="2000264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5 Rectángulo"/>
          <p:cNvSpPr/>
          <p:nvPr/>
        </p:nvSpPr>
        <p:spPr>
          <a:xfrm>
            <a:off x="2786050" y="2214554"/>
            <a:ext cx="47281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Formalización de la</a:t>
            </a:r>
          </a:p>
          <a:p>
            <a:pPr algn="ctr"/>
            <a:r>
              <a:rPr lang="es-ES" sz="3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denuncia</a:t>
            </a:r>
            <a:endParaRPr lang="es-ES" sz="32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algn="ctr"/>
            <a:r>
              <a:rPr lang="es-ES" sz="32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Investigación </a:t>
            </a:r>
            <a:r>
              <a:rPr lang="es-ES" sz="320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 preparatoria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43240" y="714356"/>
            <a:ext cx="25399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Hipótesis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714480" y="1857364"/>
            <a:ext cx="57751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Imputación de un hecho Punible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643042" y="3429000"/>
            <a:ext cx="4491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sí</a:t>
            </a:r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2214546" y="3071810"/>
            <a:ext cx="1000132" cy="71438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2214546" y="3786190"/>
            <a:ext cx="1071570" cy="71438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3357554" y="2643182"/>
            <a:ext cx="35723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Existen indicios suficientes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357554" y="4572008"/>
            <a:ext cx="42423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Elementos de juicio reveladores</a:t>
            </a:r>
          </a:p>
        </p:txBody>
      </p:sp>
      <p:pic>
        <p:nvPicPr>
          <p:cNvPr id="4097" name="Picture 1" descr="C:\Users\pjudicial\Documents\imagen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214686"/>
            <a:ext cx="2357454" cy="1023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8" name="Picture 2" descr="C:\Users\pjudicial\Documents\imagen 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86124"/>
            <a:ext cx="1785950" cy="10001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9" name="Picture 3" descr="C:\Users\pjudicial\Documents\muer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286124"/>
            <a:ext cx="1571636" cy="10001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357422" y="857232"/>
            <a:ext cx="4143404" cy="7858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2 Rectángulo"/>
          <p:cNvSpPr/>
          <p:nvPr/>
        </p:nvSpPr>
        <p:spPr>
          <a:xfrm>
            <a:off x="3500430" y="928670"/>
            <a:ext cx="23709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HIPÓTESIS</a:t>
            </a:r>
          </a:p>
        </p:txBody>
      </p:sp>
      <p:sp>
        <p:nvSpPr>
          <p:cNvPr id="5" name="4 Redondear rectángulo de esquina diagonal"/>
          <p:cNvSpPr/>
          <p:nvPr/>
        </p:nvSpPr>
        <p:spPr>
          <a:xfrm>
            <a:off x="1142976" y="2285992"/>
            <a:ext cx="3429024" cy="1214446"/>
          </a:xfrm>
          <a:prstGeom prst="round2Diag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4929190" y="4214818"/>
            <a:ext cx="3071834" cy="1285884"/>
          </a:xfrm>
          <a:prstGeom prst="round2Diag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6 Rectángulo"/>
          <p:cNvSpPr/>
          <p:nvPr/>
        </p:nvSpPr>
        <p:spPr>
          <a:xfrm>
            <a:off x="1214414" y="2214554"/>
            <a:ext cx="32677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/>
            <a:r>
              <a:rPr lang="es-ES" sz="2000" b="1" cap="none" spc="0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</a:rPr>
              <a:t>a)</a:t>
            </a:r>
            <a:r>
              <a:rPr lang="es-ES" sz="2000" b="1" cap="none" spc="0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Categoría Epistémica </a:t>
            </a:r>
          </a:p>
          <a:p>
            <a:pPr marL="457200" indent="-457200" algn="ctr"/>
            <a:r>
              <a:rPr lang="es-ES" sz="2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</a:t>
            </a:r>
            <a:r>
              <a:rPr lang="es-ES" sz="2000" b="1" cap="none" spc="0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ue exige indicios suficientes</a:t>
            </a:r>
          </a:p>
          <a:p>
            <a:pPr marL="457200" indent="-457200" algn="ctr"/>
            <a:r>
              <a:rPr lang="es-ES" sz="2000" b="1" cap="none" spc="0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o elementos de juicio</a:t>
            </a:r>
          </a:p>
          <a:p>
            <a:pPr marL="457200" indent="-457200" algn="ctr"/>
            <a:r>
              <a:rPr lang="es-ES" sz="2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reveladores</a:t>
            </a:r>
            <a:endParaRPr lang="es-ES" sz="2000" b="1" cap="none" spc="0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857752" y="4214818"/>
            <a:ext cx="30938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0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</a:rPr>
              <a:t>b) </a:t>
            </a:r>
            <a:r>
              <a:rPr lang="es-ES" sz="2000" b="1" cap="none" spc="0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Las IS ER, determinan la</a:t>
            </a:r>
          </a:p>
          <a:p>
            <a:pPr algn="ctr"/>
            <a:r>
              <a:rPr lang="es-ES" sz="2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configuración de la </a:t>
            </a:r>
          </a:p>
          <a:p>
            <a:pPr algn="ctr"/>
            <a:r>
              <a:rPr lang="es-ES" sz="2000" b="1" cap="none" spc="0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Hipótesis conforme a su</a:t>
            </a:r>
          </a:p>
          <a:p>
            <a:pPr algn="ctr"/>
            <a:r>
              <a:rPr lang="es-ES" sz="2000" b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capacidad de rendimiento.</a:t>
            </a:r>
            <a:endParaRPr lang="es-ES" sz="2000" b="1" cap="none" spc="0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1" descr="C:\Users\pjudicial\Documents\imagen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428868"/>
            <a:ext cx="2357454" cy="1023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2" descr="C:\Users\pjudicial\Documents\imagen 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428868"/>
            <a:ext cx="1785950" cy="10001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3" name="Picture 1" descr="C:\Users\pjudicial\Documents\imagen 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000504"/>
            <a:ext cx="150019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pjudicial\Documents\imagen 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4071942"/>
            <a:ext cx="1857388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2714612" y="928670"/>
            <a:ext cx="3857652" cy="11430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3 Rectángulo"/>
          <p:cNvSpPr/>
          <p:nvPr/>
        </p:nvSpPr>
        <p:spPr>
          <a:xfrm rot="21120830">
            <a:off x="3216037" y="1146258"/>
            <a:ext cx="23709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effectLst/>
              </a:rPr>
              <a:t>HIPÓTESIS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214678" y="2857496"/>
            <a:ext cx="49187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a) Motor de la Investigación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500298" y="3929066"/>
            <a:ext cx="57751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s-ES" sz="32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) Permite dirigir la Investigación</a:t>
            </a:r>
          </a:p>
        </p:txBody>
      </p:sp>
      <p:sp>
        <p:nvSpPr>
          <p:cNvPr id="9" name="8 Flecha curvada hacia la derecha"/>
          <p:cNvSpPr/>
          <p:nvPr/>
        </p:nvSpPr>
        <p:spPr>
          <a:xfrm>
            <a:off x="1643042" y="2428868"/>
            <a:ext cx="1000132" cy="785818"/>
          </a:xfrm>
          <a:prstGeom prst="curvedRightArrow">
            <a:avLst>
              <a:gd name="adj1" fmla="val 21886"/>
              <a:gd name="adj2" fmla="val 50000"/>
              <a:gd name="adj3" fmla="val 33412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0" name="9 Flecha curvada hacia la derecha"/>
          <p:cNvSpPr/>
          <p:nvPr/>
        </p:nvSpPr>
        <p:spPr>
          <a:xfrm>
            <a:off x="1142976" y="3643314"/>
            <a:ext cx="1000132" cy="785818"/>
          </a:xfrm>
          <a:prstGeom prst="curvedRightArrow">
            <a:avLst>
              <a:gd name="adj1" fmla="val 24800"/>
              <a:gd name="adj2" fmla="val 50000"/>
              <a:gd name="adj3" fmla="val 33412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pic>
        <p:nvPicPr>
          <p:cNvPr id="1026" name="Picture 2" descr="C:\Users\pjudicial\Documents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500570"/>
            <a:ext cx="2857520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30681"/>
            <a:ext cx="7772424" cy="1600327"/>
          </a:xfrm>
        </p:spPr>
        <p:txBody>
          <a:bodyPr>
            <a:noAutofit/>
          </a:bodyPr>
          <a:lstStyle/>
          <a:p>
            <a:pPr algn="ctr"/>
            <a:r>
              <a:rPr lang="en-US" sz="4800" b="0" dirty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INDICIOS </a:t>
            </a:r>
            <a:br>
              <a:rPr lang="en-US" sz="4800" b="0" dirty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dirty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 CONSTRUCCIÓN DE</a:t>
            </a:r>
            <a:br>
              <a:rPr lang="en-US" sz="4800" b="0" dirty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0" dirty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IMPUTACIÓN</a:t>
            </a:r>
            <a:endParaRPr lang="es-ES" sz="4800" b="0" dirty="0">
              <a:ln w="13335" cmpd="sng">
                <a:noFill/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771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14348" y="428604"/>
            <a:ext cx="73316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CLASIFICACIÓN DE INDICIOS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571472" y="1357298"/>
          <a:ext cx="800105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1005753" y="1397000"/>
          <a:ext cx="7119966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1214414" y="357166"/>
            <a:ext cx="66248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INDICIOS ANTECEDENTES</a:t>
            </a:r>
          </a:p>
        </p:txBody>
      </p:sp>
      <p:sp>
        <p:nvSpPr>
          <p:cNvPr id="6" name="5 Llamada de flecha a la derecha"/>
          <p:cNvSpPr/>
          <p:nvPr/>
        </p:nvSpPr>
        <p:spPr>
          <a:xfrm flipH="1">
            <a:off x="5754410" y="1500174"/>
            <a:ext cx="3000396" cy="1963462"/>
          </a:xfrm>
          <a:prstGeom prst="rightArrowCallou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Comportamiento previo, indicativos reveladores  serios y objetivos.</a:t>
            </a:r>
          </a:p>
        </p:txBody>
      </p:sp>
      <p:sp>
        <p:nvSpPr>
          <p:cNvPr id="7" name="6 Llamada de flecha a la derecha"/>
          <p:cNvSpPr/>
          <p:nvPr/>
        </p:nvSpPr>
        <p:spPr>
          <a:xfrm>
            <a:off x="428596" y="5000636"/>
            <a:ext cx="3714776" cy="1428760"/>
          </a:xfrm>
          <a:prstGeom prst="rightArrowCallou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Carácter de la persona, conducta pasada, costumbres, predisposiciones, etc.</a:t>
            </a:r>
          </a:p>
        </p:txBody>
      </p:sp>
      <p:sp>
        <p:nvSpPr>
          <p:cNvPr id="10" name="9 Llamada de flecha hacia abajo"/>
          <p:cNvSpPr/>
          <p:nvPr/>
        </p:nvSpPr>
        <p:spPr>
          <a:xfrm>
            <a:off x="281394" y="1643050"/>
            <a:ext cx="1571636" cy="2643206"/>
          </a:xfrm>
          <a:prstGeom prst="downArrowCallout">
            <a:avLst>
              <a:gd name="adj1" fmla="val 37037"/>
              <a:gd name="adj2" fmla="val 18981"/>
              <a:gd name="adj3" fmla="val 25000"/>
              <a:gd name="adj4" fmla="val 64977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Razón para cometer un delito: odio, venganza, necesidad</a:t>
            </a:r>
            <a:r>
              <a:rPr lang="es-PE" dirty="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11" name="10 Flecha derecha"/>
          <p:cNvSpPr/>
          <p:nvPr/>
        </p:nvSpPr>
        <p:spPr>
          <a:xfrm>
            <a:off x="781460" y="3643314"/>
            <a:ext cx="1357322" cy="928694"/>
          </a:xfrm>
          <a:prstGeom prst="rightArrow">
            <a:avLst>
              <a:gd name="adj1" fmla="val 50000"/>
              <a:gd name="adj2" fmla="val 50000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57158" y="1038224"/>
            <a:ext cx="3286148" cy="214314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43042" y="5404594"/>
            <a:ext cx="6072230" cy="128716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4 Rectángulo"/>
          <p:cNvSpPr/>
          <p:nvPr/>
        </p:nvSpPr>
        <p:spPr>
          <a:xfrm>
            <a:off x="5569968" y="1008351"/>
            <a:ext cx="3352361" cy="214314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bg1"/>
              </a:solidFill>
            </a:endParaRPr>
          </a:p>
        </p:txBody>
      </p:sp>
      <p:graphicFrame>
        <p:nvGraphicFramePr>
          <p:cNvPr id="2" name="1 Diagrama"/>
          <p:cNvGraphicFramePr/>
          <p:nvPr/>
        </p:nvGraphicFramePr>
        <p:xfrm>
          <a:off x="1455152" y="1031735"/>
          <a:ext cx="6483520" cy="478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Elipse"/>
          <p:cNvSpPr/>
          <p:nvPr/>
        </p:nvSpPr>
        <p:spPr>
          <a:xfrm>
            <a:off x="4059381" y="2911626"/>
            <a:ext cx="1385455" cy="142876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</a:rPr>
              <a:t>HECHO PUNIBLE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414663" y="1075463"/>
            <a:ext cx="27484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s-PE" sz="1600" dirty="0">
                <a:solidFill>
                  <a:srgbClr val="002060"/>
                </a:solidFill>
              </a:rPr>
              <a:t>De oportunidad personal: Capacidad física o intelectual </a:t>
            </a:r>
          </a:p>
          <a:p>
            <a:pPr marL="342900" indent="-342900">
              <a:buAutoNum type="alphaLcParenR"/>
            </a:pPr>
            <a:r>
              <a:rPr lang="es-PE" sz="1600" dirty="0">
                <a:solidFill>
                  <a:srgbClr val="002060"/>
                </a:solidFill>
              </a:rPr>
              <a:t>De Oportunidad material: Posesión de instrumentos del delito, conocimiento del lugar, etc.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00035" y="1252538"/>
            <a:ext cx="23574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rgbClr val="002060"/>
                </a:solidFill>
              </a:rPr>
              <a:t>Comportamiento durante, indicativos reveladores  serios y objetivos</a:t>
            </a:r>
            <a:r>
              <a:rPr lang="es-PE" dirty="0">
                <a:solidFill>
                  <a:schemeClr val="bg1"/>
                </a:solidFill>
              </a:rPr>
              <a:t>.</a:t>
            </a:r>
          </a:p>
          <a:p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814991" y="5735814"/>
            <a:ext cx="5818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rgbClr val="002060"/>
                </a:solidFill>
              </a:rPr>
              <a:t>Vestigio, objeto o circunstancia relacionado con la comisión del delito : Fractura, rastros de golpe, manchas de sangre o barro, etc.</a:t>
            </a:r>
          </a:p>
          <a:p>
            <a:pPr algn="ctr"/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00100" y="214290"/>
            <a:ext cx="71504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INDICIOS CONCOMITANTES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2573"/>
            <a:ext cx="85324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3528" y="414908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solidFill>
                  <a:srgbClr val="FFFF00"/>
                </a:solidFill>
                <a:latin typeface="+mj-lt"/>
              </a:rPr>
              <a:t>Diligencias </a:t>
            </a:r>
          </a:p>
          <a:p>
            <a:pPr algn="ctr"/>
            <a:r>
              <a:rPr lang="es-PE" sz="2000" b="1" dirty="0">
                <a:solidFill>
                  <a:srgbClr val="FFFF00"/>
                </a:solidFill>
                <a:latin typeface="+mj-lt"/>
              </a:rPr>
              <a:t>Preliminares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907704" y="2948750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FFFF00"/>
                </a:solidFill>
                <a:latin typeface="+mj-lt"/>
              </a:rPr>
              <a:t>Formalización de la investigación preparatoria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618148" y="29342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rgbClr val="FFFF00"/>
                </a:solidFill>
                <a:latin typeface="+mj-lt"/>
              </a:rPr>
              <a:t>Acusación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788024" y="190697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FFFF00"/>
                </a:solidFill>
                <a:latin typeface="+mj-lt"/>
              </a:rPr>
              <a:t>Prisión preventiva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300192" y="141277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FFFF00"/>
                </a:solidFill>
                <a:latin typeface="+mj-lt"/>
              </a:rPr>
              <a:t>SENTENCIA</a:t>
            </a:r>
            <a:r>
              <a:rPr lang="es-PE" b="1" dirty="0">
                <a:latin typeface="+mj-lt"/>
              </a:rPr>
              <a:t> </a:t>
            </a:r>
          </a:p>
        </p:txBody>
      </p:sp>
      <p:sp>
        <p:nvSpPr>
          <p:cNvPr id="9" name="8 Cinta perforada"/>
          <p:cNvSpPr/>
          <p:nvPr/>
        </p:nvSpPr>
        <p:spPr>
          <a:xfrm>
            <a:off x="755576" y="5445224"/>
            <a:ext cx="1512168" cy="792088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Sospecha </a:t>
            </a:r>
          </a:p>
          <a:p>
            <a:pPr algn="ctr"/>
            <a:r>
              <a:rPr lang="es-PE" dirty="0">
                <a:solidFill>
                  <a:schemeClr val="tx1"/>
                </a:solidFill>
              </a:rPr>
              <a:t>Inicial </a:t>
            </a:r>
          </a:p>
        </p:txBody>
      </p:sp>
      <p:sp>
        <p:nvSpPr>
          <p:cNvPr id="10" name="9 Cinta perforada"/>
          <p:cNvSpPr/>
          <p:nvPr/>
        </p:nvSpPr>
        <p:spPr>
          <a:xfrm>
            <a:off x="2555776" y="4666551"/>
            <a:ext cx="1493509" cy="792088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Sospecha</a:t>
            </a:r>
          </a:p>
          <a:p>
            <a:pPr algn="ctr"/>
            <a:r>
              <a:rPr lang="es-PE" dirty="0">
                <a:solidFill>
                  <a:schemeClr val="tx1"/>
                </a:solidFill>
              </a:rPr>
              <a:t>Reveladora </a:t>
            </a:r>
          </a:p>
        </p:txBody>
      </p:sp>
      <p:sp>
        <p:nvSpPr>
          <p:cNvPr id="11" name="10 Cinta perforada"/>
          <p:cNvSpPr/>
          <p:nvPr/>
        </p:nvSpPr>
        <p:spPr>
          <a:xfrm>
            <a:off x="3851920" y="3832484"/>
            <a:ext cx="1548172" cy="792088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Sospecha </a:t>
            </a:r>
          </a:p>
          <a:p>
            <a:pPr algn="ctr"/>
            <a:r>
              <a:rPr lang="es-PE" dirty="0">
                <a:solidFill>
                  <a:schemeClr val="tx1"/>
                </a:solidFill>
              </a:rPr>
              <a:t>Suficiente </a:t>
            </a:r>
          </a:p>
        </p:txBody>
      </p:sp>
      <p:sp>
        <p:nvSpPr>
          <p:cNvPr id="12" name="11 Cinta perforada"/>
          <p:cNvSpPr/>
          <p:nvPr/>
        </p:nvSpPr>
        <p:spPr>
          <a:xfrm>
            <a:off x="5472100" y="3118902"/>
            <a:ext cx="1332148" cy="713582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Sospecha grave </a:t>
            </a:r>
          </a:p>
        </p:txBody>
      </p:sp>
      <p:sp>
        <p:nvSpPr>
          <p:cNvPr id="13" name="12 Cinta perforada"/>
          <p:cNvSpPr/>
          <p:nvPr/>
        </p:nvSpPr>
        <p:spPr>
          <a:xfrm>
            <a:off x="6480212" y="2277915"/>
            <a:ext cx="1152128" cy="550786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Certeza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323528" y="332656"/>
            <a:ext cx="3294620" cy="86409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chemeClr val="tx1"/>
                </a:solidFill>
                <a:latin typeface="+mj-lt"/>
              </a:rPr>
              <a:t>NIVELES DE PRUEBA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1970838" cy="27951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101" y="5007280"/>
            <a:ext cx="264636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077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Flecha derecha"/>
          <p:cNvSpPr/>
          <p:nvPr/>
        </p:nvSpPr>
        <p:spPr>
          <a:xfrm rot="12667880">
            <a:off x="5847717" y="5351064"/>
            <a:ext cx="1928826" cy="928694"/>
          </a:xfrm>
          <a:prstGeom prst="right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aphicFrame>
        <p:nvGraphicFramePr>
          <p:cNvPr id="4" name="3 Diagrama"/>
          <p:cNvGraphicFramePr/>
          <p:nvPr/>
        </p:nvGraphicFramePr>
        <p:xfrm>
          <a:off x="31531" y="1418895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Flecha derecha"/>
          <p:cNvSpPr/>
          <p:nvPr/>
        </p:nvSpPr>
        <p:spPr>
          <a:xfrm rot="18801407">
            <a:off x="1138387" y="4760616"/>
            <a:ext cx="1928826" cy="928694"/>
          </a:xfrm>
          <a:prstGeom prst="right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6 Rectángulo"/>
          <p:cNvSpPr/>
          <p:nvPr/>
        </p:nvSpPr>
        <p:spPr>
          <a:xfrm>
            <a:off x="245813" y="4062077"/>
            <a:ext cx="1643074" cy="229778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  <a:p>
            <a:pPr algn="ctr"/>
            <a:r>
              <a:rPr lang="es-PE" dirty="0"/>
              <a:t>Declaración del acusado, falsa contradictoria o incoherente.</a:t>
            </a:r>
          </a:p>
          <a:p>
            <a:pPr algn="ctr"/>
            <a:r>
              <a:rPr lang="es-PE" dirty="0"/>
              <a:t>Afecta presunción de inocencia</a:t>
            </a:r>
          </a:p>
          <a:p>
            <a:pPr algn="ctr"/>
            <a:endParaRPr lang="es-PE" dirty="0"/>
          </a:p>
        </p:txBody>
      </p:sp>
      <p:sp>
        <p:nvSpPr>
          <p:cNvPr id="8" name="7 Rectángulo"/>
          <p:cNvSpPr/>
          <p:nvPr/>
        </p:nvSpPr>
        <p:spPr>
          <a:xfrm>
            <a:off x="6960358" y="4490705"/>
            <a:ext cx="1929453" cy="214314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  <a:p>
            <a:pPr algn="ctr"/>
            <a:r>
              <a:rPr lang="es-PE" dirty="0"/>
              <a:t>Comportamiento posterior, indicativos reveladores  serios y objetivos.</a:t>
            </a:r>
          </a:p>
          <a:p>
            <a:pPr algn="ctr"/>
            <a:endParaRPr lang="es-PE" dirty="0"/>
          </a:p>
        </p:txBody>
      </p:sp>
      <p:grpSp>
        <p:nvGrpSpPr>
          <p:cNvPr id="2" name="9 Grupo"/>
          <p:cNvGrpSpPr/>
          <p:nvPr/>
        </p:nvGrpSpPr>
        <p:grpSpPr>
          <a:xfrm>
            <a:off x="1000096" y="200521"/>
            <a:ext cx="7143807" cy="1285875"/>
            <a:chOff x="1000096" y="5529262"/>
            <a:chExt cx="7143807" cy="1285875"/>
          </a:xfrm>
        </p:grpSpPr>
        <p:sp>
          <p:nvSpPr>
            <p:cNvPr id="11" name="10 Rectángulo"/>
            <p:cNvSpPr/>
            <p:nvPr/>
          </p:nvSpPr>
          <p:spPr>
            <a:xfrm>
              <a:off x="1000096" y="5529262"/>
              <a:ext cx="7143807" cy="128587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1000096" y="5529262"/>
              <a:ext cx="7143807" cy="1285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480" tIns="284480" rIns="284480" bIns="28448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4000" b="1" kern="1200" cap="none" spc="0" dirty="0">
                  <a:ln w="18000"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INDICIOS POSTERIORES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Trapecio"/>
          <p:cNvSpPr/>
          <p:nvPr/>
        </p:nvSpPr>
        <p:spPr>
          <a:xfrm>
            <a:off x="2879675" y="1828801"/>
            <a:ext cx="3330057" cy="1528550"/>
          </a:xfrm>
          <a:prstGeom prst="trapezoid">
            <a:avLst>
              <a:gd name="adj" fmla="val 62796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7" name="Picture 3" descr="C:\Users\PJUDICIAL\Pictures\retocat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rcRect l="-1912" t="37240" r="1953" b="3208"/>
          <a:stretch>
            <a:fillRect/>
          </a:stretch>
        </p:blipFill>
        <p:spPr bwMode="auto">
          <a:xfrm>
            <a:off x="1678675" y="1357298"/>
            <a:ext cx="5536531" cy="210101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3506446" y="2753021"/>
            <a:ext cx="213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INFERENCIA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649322" y="2357430"/>
            <a:ext cx="181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INFERENCIA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815919" y="2018876"/>
            <a:ext cx="1479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INFERENCIA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006512" y="1794679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INFERENCIA</a:t>
            </a:r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1285852" y="1142984"/>
            <a:ext cx="1000132" cy="357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285852" y="714356"/>
            <a:ext cx="1000132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1857356" y="214290"/>
            <a:ext cx="571504" cy="357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V="1">
            <a:off x="6858016" y="642918"/>
            <a:ext cx="928694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6786578" y="1142984"/>
            <a:ext cx="928694" cy="357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V="1">
            <a:off x="6715140" y="214290"/>
            <a:ext cx="500066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2571736" y="571480"/>
            <a:ext cx="39421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E" sz="36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HECHO IMPUTADO</a:t>
            </a:r>
          </a:p>
        </p:txBody>
      </p:sp>
      <p:sp>
        <p:nvSpPr>
          <p:cNvPr id="37" name="36 Llamada ovalada"/>
          <p:cNvSpPr/>
          <p:nvPr/>
        </p:nvSpPr>
        <p:spPr>
          <a:xfrm>
            <a:off x="2214546" y="3571876"/>
            <a:ext cx="1000132" cy="571504"/>
          </a:xfrm>
          <a:prstGeom prst="wedgeEllipseCallout">
            <a:avLst>
              <a:gd name="adj1" fmla="val -89936"/>
              <a:gd name="adj2" fmla="val 6808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>
                <a:latin typeface="Baskerville Old Face" pitchFamily="18" charset="0"/>
                <a:cs typeface="Angsana New" pitchFamily="18" charset="-34"/>
              </a:rPr>
              <a:t>DATO</a:t>
            </a:r>
          </a:p>
        </p:txBody>
      </p:sp>
      <p:sp>
        <p:nvSpPr>
          <p:cNvPr id="38" name="37 Llamada ovalada"/>
          <p:cNvSpPr/>
          <p:nvPr/>
        </p:nvSpPr>
        <p:spPr>
          <a:xfrm>
            <a:off x="4000496" y="3571876"/>
            <a:ext cx="1000132" cy="571504"/>
          </a:xfrm>
          <a:prstGeom prst="wedgeEllipseCallout">
            <a:avLst>
              <a:gd name="adj1" fmla="val -634"/>
              <a:gd name="adj2" fmla="val 736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>
                <a:latin typeface="Baskerville Old Face" pitchFamily="18" charset="0"/>
                <a:cs typeface="Angsana New" pitchFamily="18" charset="-34"/>
              </a:rPr>
              <a:t>DATO</a:t>
            </a:r>
          </a:p>
        </p:txBody>
      </p:sp>
      <p:sp>
        <p:nvSpPr>
          <p:cNvPr id="39" name="38 Llamada ovalada"/>
          <p:cNvSpPr/>
          <p:nvPr/>
        </p:nvSpPr>
        <p:spPr>
          <a:xfrm>
            <a:off x="5786446" y="3571876"/>
            <a:ext cx="1000132" cy="571504"/>
          </a:xfrm>
          <a:prstGeom prst="wedgeEllipseCallout">
            <a:avLst>
              <a:gd name="adj1" fmla="val 85478"/>
              <a:gd name="adj2" fmla="val 7924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200" dirty="0">
                <a:latin typeface="Baskerville Old Face" pitchFamily="18" charset="0"/>
                <a:cs typeface="Angsana New" pitchFamily="18" charset="-34"/>
              </a:rPr>
              <a:t>DATO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1149304" y="527424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/>
              <a:t>Fuente</a:t>
            </a:r>
          </a:p>
        </p:txBody>
      </p:sp>
      <p:sp>
        <p:nvSpPr>
          <p:cNvPr id="44" name="43 CuadroTexto"/>
          <p:cNvSpPr txBox="1"/>
          <p:nvPr/>
        </p:nvSpPr>
        <p:spPr>
          <a:xfrm>
            <a:off x="816127" y="4487299"/>
            <a:ext cx="155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dirty="0">
                <a:latin typeface="Albertus Extra Bold" pitchFamily="34" charset="0"/>
              </a:rPr>
              <a:t>INDICIO </a:t>
            </a:r>
          </a:p>
          <a:p>
            <a:pPr algn="ctr"/>
            <a:r>
              <a:rPr lang="es-PE" sz="1400" dirty="0">
                <a:latin typeface="Albertus Extra Bold" pitchFamily="34" charset="0"/>
              </a:rPr>
              <a:t>ANTECEDENTE</a:t>
            </a:r>
          </a:p>
        </p:txBody>
      </p:sp>
      <p:sp>
        <p:nvSpPr>
          <p:cNvPr id="45" name="44 CuadroTexto"/>
          <p:cNvSpPr txBox="1"/>
          <p:nvPr/>
        </p:nvSpPr>
        <p:spPr>
          <a:xfrm>
            <a:off x="3640108" y="4477416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dirty="0">
                <a:latin typeface="Albertus Extra Bold" pitchFamily="34" charset="0"/>
              </a:rPr>
              <a:t>INDICIO</a:t>
            </a:r>
          </a:p>
          <a:p>
            <a:pPr algn="ctr"/>
            <a:r>
              <a:rPr lang="es-PE" sz="1400" dirty="0">
                <a:latin typeface="Albertus Extra Bold" pitchFamily="34" charset="0"/>
              </a:rPr>
              <a:t>CONCOMITANTE</a:t>
            </a:r>
          </a:p>
        </p:txBody>
      </p:sp>
      <p:sp>
        <p:nvSpPr>
          <p:cNvPr id="46" name="45 CuadroTexto"/>
          <p:cNvSpPr txBox="1"/>
          <p:nvPr/>
        </p:nvSpPr>
        <p:spPr>
          <a:xfrm>
            <a:off x="6955057" y="4620292"/>
            <a:ext cx="126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dirty="0">
                <a:latin typeface="Albertus Extra Bold" pitchFamily="34" charset="0"/>
              </a:rPr>
              <a:t>INDICIO </a:t>
            </a:r>
          </a:p>
          <a:p>
            <a:pPr algn="ctr"/>
            <a:r>
              <a:rPr lang="es-PE" sz="1400" dirty="0">
                <a:latin typeface="Albertus Extra Bold" pitchFamily="34" charset="0"/>
              </a:rPr>
              <a:t>POSTERIOR</a:t>
            </a:r>
          </a:p>
        </p:txBody>
      </p:sp>
      <p:sp>
        <p:nvSpPr>
          <p:cNvPr id="47" name=" 3"/>
          <p:cNvSpPr/>
          <p:nvPr/>
        </p:nvSpPr>
        <p:spPr>
          <a:xfrm>
            <a:off x="500055" y="4357694"/>
            <a:ext cx="2214557" cy="1643074"/>
          </a:xfrm>
          <a:prstGeom prst="funnel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4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4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47 CuadroTexto"/>
          <p:cNvSpPr txBox="1"/>
          <p:nvPr/>
        </p:nvSpPr>
        <p:spPr>
          <a:xfrm>
            <a:off x="4088712" y="527424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/>
              <a:t>Fuente</a:t>
            </a:r>
          </a:p>
        </p:txBody>
      </p:sp>
      <p:sp>
        <p:nvSpPr>
          <p:cNvPr id="49" name=" 3"/>
          <p:cNvSpPr/>
          <p:nvPr/>
        </p:nvSpPr>
        <p:spPr>
          <a:xfrm>
            <a:off x="3425815" y="4357694"/>
            <a:ext cx="2214557" cy="1643074"/>
          </a:xfrm>
          <a:prstGeom prst="funnel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4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4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49 CuadroTexto"/>
          <p:cNvSpPr txBox="1"/>
          <p:nvPr/>
        </p:nvSpPr>
        <p:spPr>
          <a:xfrm>
            <a:off x="7102824" y="534568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/>
              <a:t>Fuente</a:t>
            </a:r>
          </a:p>
        </p:txBody>
      </p:sp>
      <p:sp>
        <p:nvSpPr>
          <p:cNvPr id="51" name=" 3"/>
          <p:cNvSpPr/>
          <p:nvPr/>
        </p:nvSpPr>
        <p:spPr>
          <a:xfrm>
            <a:off x="6429388" y="4429132"/>
            <a:ext cx="2214557" cy="1643074"/>
          </a:xfrm>
          <a:prstGeom prst="funnel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4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4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26 CuadroTexto"/>
          <p:cNvSpPr txBox="1"/>
          <p:nvPr/>
        </p:nvSpPr>
        <p:spPr>
          <a:xfrm>
            <a:off x="459090" y="6143644"/>
            <a:ext cx="2212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/>
              <a:t>Acto de Investigación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3432190" y="6143644"/>
            <a:ext cx="2212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/>
              <a:t>Acto de Investigación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6429388" y="6143644"/>
            <a:ext cx="2212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/>
              <a:t>Acto de Investigación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733"/>
            <a:ext cx="9144000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" y="4449129"/>
            <a:ext cx="1835695" cy="20005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1600" b="1" dirty="0"/>
              <a:t>Art. 330.2 CPP: </a:t>
            </a:r>
            <a:r>
              <a:rPr lang="es-PE" sz="1200" b="1" dirty="0"/>
              <a:t>(2) </a:t>
            </a:r>
            <a:r>
              <a:rPr lang="es-PE" sz="1200" dirty="0"/>
              <a:t>Las Diligencias Preliminares tienen por finalidad inmediata realizar los actos urgentes o inaplazables destinados a determinar si han tenido lugar los hechos objeto de conocimiento y su </a:t>
            </a:r>
            <a:r>
              <a:rPr lang="es-PE" sz="1200" dirty="0" err="1"/>
              <a:t>delictuosidad</a:t>
            </a:r>
            <a:r>
              <a:rPr lang="es-PE" sz="1200" dirty="0"/>
              <a:t>, (…)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051720" y="3429000"/>
            <a:ext cx="1584176" cy="1785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400" b="1" u="sng" dirty="0"/>
              <a:t>Art. 336.1. CPP: </a:t>
            </a:r>
            <a:r>
              <a:rPr lang="es-PE" sz="1200" dirty="0"/>
              <a:t>Si de la denuncia, del Informe Policial o de las Diligencias Preliminares que realizó, </a:t>
            </a:r>
            <a:r>
              <a:rPr lang="es-PE" sz="1200" b="1" dirty="0"/>
              <a:t>aparecen indicios reveladores </a:t>
            </a:r>
            <a:r>
              <a:rPr lang="es-PE" sz="1200" dirty="0"/>
              <a:t>de la existencia de un delito, (…).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851920" y="2636912"/>
            <a:ext cx="1728192" cy="27084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1400" b="1" u="sng" dirty="0"/>
              <a:t>Art. 344.1.2.CPP</a:t>
            </a:r>
            <a:r>
              <a:rPr lang="es-PE" sz="1400" b="1" dirty="0"/>
              <a:t> </a:t>
            </a:r>
            <a:r>
              <a:rPr lang="es-PE" sz="1200" dirty="0"/>
              <a:t>Dispuesta la conclusión de la Investigación Preparatoria, de conformidad con el numeral 1) del artículo 343, el Fiscal decidirá en el plazo de quince días si </a:t>
            </a:r>
            <a:r>
              <a:rPr lang="es-PE" sz="1200" b="1" dirty="0"/>
              <a:t>formula acusación</a:t>
            </a:r>
            <a:r>
              <a:rPr lang="es-PE" sz="1200" dirty="0"/>
              <a:t>, </a:t>
            </a:r>
            <a:r>
              <a:rPr lang="es-PE" sz="1200" b="1" dirty="0"/>
              <a:t>siempre que exista base suficiente</a:t>
            </a:r>
            <a:r>
              <a:rPr lang="es-PE" sz="1200" dirty="0"/>
              <a:t> para ello, o si requiere el sobreseimiento de la causa.(…)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724128" y="1621249"/>
            <a:ext cx="1656184" cy="25237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1400" b="1" u="sng" dirty="0"/>
              <a:t>Art. 268. a.CPP </a:t>
            </a:r>
            <a:r>
              <a:rPr lang="es-PE" sz="1200" dirty="0"/>
              <a:t>El juez, a solicitud del Ministerio Público, podrá dictar mandato de prisión preventiva, si (…): a) Que existen </a:t>
            </a:r>
            <a:r>
              <a:rPr lang="es-PE" sz="1200" b="1" dirty="0"/>
              <a:t>fundados y graves elementos de convicción </a:t>
            </a:r>
            <a:r>
              <a:rPr lang="es-PE" sz="1200" dirty="0"/>
              <a:t>para estimar razonablemente la comisión de un delito (…).</a:t>
            </a:r>
          </a:p>
        </p:txBody>
      </p:sp>
      <p:sp>
        <p:nvSpPr>
          <p:cNvPr id="8" name="7 Cinta perforada"/>
          <p:cNvSpPr/>
          <p:nvPr/>
        </p:nvSpPr>
        <p:spPr>
          <a:xfrm>
            <a:off x="179512" y="2790800"/>
            <a:ext cx="1368152" cy="854224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Sospecha inicial </a:t>
            </a:r>
          </a:p>
        </p:txBody>
      </p:sp>
      <p:sp>
        <p:nvSpPr>
          <p:cNvPr id="9" name="8 Cinta perforada"/>
          <p:cNvSpPr/>
          <p:nvPr/>
        </p:nvSpPr>
        <p:spPr>
          <a:xfrm>
            <a:off x="1979712" y="1988840"/>
            <a:ext cx="1368152" cy="801960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Sospecha reveladora </a:t>
            </a:r>
          </a:p>
        </p:txBody>
      </p:sp>
      <p:sp>
        <p:nvSpPr>
          <p:cNvPr id="10" name="9 Cinta perforada"/>
          <p:cNvSpPr/>
          <p:nvPr/>
        </p:nvSpPr>
        <p:spPr>
          <a:xfrm>
            <a:off x="3851920" y="1052736"/>
            <a:ext cx="1296144" cy="936104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Sospecha suficiente </a:t>
            </a:r>
          </a:p>
        </p:txBody>
      </p:sp>
      <p:sp>
        <p:nvSpPr>
          <p:cNvPr id="11" name="10 Cinta perforada"/>
          <p:cNvSpPr/>
          <p:nvPr/>
        </p:nvSpPr>
        <p:spPr>
          <a:xfrm>
            <a:off x="5580112" y="404664"/>
            <a:ext cx="1368152" cy="792088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Sospecha grave</a:t>
            </a:r>
          </a:p>
        </p:txBody>
      </p:sp>
      <p:sp>
        <p:nvSpPr>
          <p:cNvPr id="12" name="11 Cinta perforada"/>
          <p:cNvSpPr/>
          <p:nvPr/>
        </p:nvSpPr>
        <p:spPr>
          <a:xfrm>
            <a:off x="7380312" y="0"/>
            <a:ext cx="1440160" cy="404664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Certeza</a:t>
            </a:r>
            <a:r>
              <a:rPr lang="es-PE" dirty="0"/>
              <a:t>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7596336" y="1196752"/>
            <a:ext cx="12241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dirty="0"/>
              <a:t>Sentencia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391" y="4690164"/>
            <a:ext cx="3563889" cy="233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368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20"/>
            <a:ext cx="8892480" cy="691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28" y="4224431"/>
            <a:ext cx="1368152" cy="71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67181"/>
            <a:ext cx="1176659" cy="70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81" y="2643337"/>
            <a:ext cx="1253570" cy="77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844824"/>
            <a:ext cx="12241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064" y="1183894"/>
            <a:ext cx="11890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01208"/>
            <a:ext cx="188436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11760" y="4518391"/>
            <a:ext cx="17099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PE" sz="1700" b="1" dirty="0">
                <a:solidFill>
                  <a:srgbClr val="FFFF00"/>
                </a:solidFill>
                <a:latin typeface="Cambria"/>
              </a:rPr>
              <a:t>Formalización de la investigación preparatoria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825581" y="3855099"/>
            <a:ext cx="1260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>
                <a:solidFill>
                  <a:srgbClr val="FFFF00"/>
                </a:solidFill>
                <a:latin typeface="Cambria"/>
              </a:rPr>
              <a:t>Acusación</a:t>
            </a:r>
            <a:endParaRPr lang="es-PE" dirty="0"/>
          </a:p>
        </p:txBody>
      </p:sp>
      <p:sp>
        <p:nvSpPr>
          <p:cNvPr id="6" name="5 Rectángulo"/>
          <p:cNvSpPr/>
          <p:nvPr/>
        </p:nvSpPr>
        <p:spPr>
          <a:xfrm>
            <a:off x="5364088" y="3044016"/>
            <a:ext cx="1361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PE" b="1" dirty="0">
                <a:solidFill>
                  <a:srgbClr val="FFFF00"/>
                </a:solidFill>
                <a:latin typeface="Cambria"/>
              </a:rPr>
              <a:t>Prisión </a:t>
            </a:r>
          </a:p>
          <a:p>
            <a:pPr lvl="0" algn="ctr"/>
            <a:r>
              <a:rPr lang="es-PE" b="1" dirty="0">
                <a:solidFill>
                  <a:srgbClr val="FFFF00"/>
                </a:solidFill>
                <a:latin typeface="Cambria"/>
              </a:rPr>
              <a:t>preventiva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863455" y="2279491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PE" b="1" dirty="0">
                <a:solidFill>
                  <a:srgbClr val="FFFF00"/>
                </a:solidFill>
                <a:latin typeface="Cambria"/>
              </a:rPr>
              <a:t>SENTENCIA</a:t>
            </a:r>
            <a:r>
              <a:rPr lang="es-PE" b="1" dirty="0">
                <a:solidFill>
                  <a:srgbClr val="2F2B20"/>
                </a:solidFill>
                <a:latin typeface="Cambria"/>
              </a:rPr>
              <a:t> 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539552" y="332656"/>
            <a:ext cx="3384376" cy="8512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  <a:latin typeface="Albertus MT" pitchFamily="34" charset="0"/>
              </a:rPr>
              <a:t>ESTÁNDARES  EPISTÉMICOS </a:t>
            </a:r>
          </a:p>
        </p:txBody>
      </p:sp>
      <p:sp>
        <p:nvSpPr>
          <p:cNvPr id="9" name="8 Llamada con línea 1 (borde y barra de énfasis)"/>
          <p:cNvSpPr/>
          <p:nvPr/>
        </p:nvSpPr>
        <p:spPr>
          <a:xfrm>
            <a:off x="1043609" y="1331929"/>
            <a:ext cx="2376264" cy="296069"/>
          </a:xfrm>
          <a:prstGeom prst="accentBorderCallout1">
            <a:avLst>
              <a:gd name="adj1" fmla="val 49293"/>
              <a:gd name="adj2" fmla="val -8333"/>
              <a:gd name="adj3" fmla="val -44468"/>
              <a:gd name="adj4" fmla="val -13470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POSIBILIDAD </a:t>
            </a:r>
          </a:p>
        </p:txBody>
      </p:sp>
      <p:sp>
        <p:nvSpPr>
          <p:cNvPr id="10" name="9 Llamada con línea 1 (borde y barra de énfasis)"/>
          <p:cNvSpPr/>
          <p:nvPr/>
        </p:nvSpPr>
        <p:spPr>
          <a:xfrm>
            <a:off x="1043607" y="1776033"/>
            <a:ext cx="2376265" cy="282174"/>
          </a:xfrm>
          <a:prstGeom prst="accentBorderCallout1">
            <a:avLst>
              <a:gd name="adj1" fmla="val 57443"/>
              <a:gd name="adj2" fmla="val -7797"/>
              <a:gd name="adj3" fmla="val -90639"/>
              <a:gd name="adj4" fmla="val -15273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PROBABILIDAD </a:t>
            </a:r>
          </a:p>
        </p:txBody>
      </p:sp>
      <p:sp>
        <p:nvSpPr>
          <p:cNvPr id="11" name="10 Llamada con línea 1 (borde y barra de énfasis)"/>
          <p:cNvSpPr/>
          <p:nvPr/>
        </p:nvSpPr>
        <p:spPr>
          <a:xfrm>
            <a:off x="1043608" y="2244080"/>
            <a:ext cx="2376263" cy="211600"/>
          </a:xfrm>
          <a:prstGeom prst="accentBorderCallout1">
            <a:avLst>
              <a:gd name="adj1" fmla="val 49747"/>
              <a:gd name="adj2" fmla="val -7759"/>
              <a:gd name="adj3" fmla="val -83813"/>
              <a:gd name="adj4" fmla="val -15934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CERTEZA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863228" y="6136233"/>
            <a:ext cx="1548532" cy="317103"/>
          </a:xfrm>
          <a:prstGeom prst="rect">
            <a:avLst/>
          </a:prstGeom>
          <a:solidFill>
            <a:srgbClr val="0070C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Posibilidad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843808" y="5718720"/>
            <a:ext cx="1602432" cy="576064"/>
          </a:xfrm>
          <a:prstGeom prst="rect">
            <a:avLst/>
          </a:prstGeom>
          <a:solidFill>
            <a:srgbClr val="0070C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Probabilidad media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4121696" y="4407084"/>
            <a:ext cx="1620179" cy="894124"/>
          </a:xfrm>
          <a:prstGeom prst="rect">
            <a:avLst/>
          </a:prstGeom>
          <a:solidFill>
            <a:srgbClr val="0070C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Probabilidad positiva de condena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832139" y="3700282"/>
            <a:ext cx="1477069" cy="858041"/>
          </a:xfrm>
          <a:prstGeom prst="rect">
            <a:avLst/>
          </a:prstGeom>
          <a:solidFill>
            <a:srgbClr val="0070C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Alta probabilidad de condena 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7270170" y="2701936"/>
            <a:ext cx="1014182" cy="504056"/>
          </a:xfrm>
          <a:prstGeom prst="rect">
            <a:avLst/>
          </a:prstGeom>
          <a:solidFill>
            <a:srgbClr val="0070C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Certeza 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152" y="5087777"/>
            <a:ext cx="264636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17 Conector recto de flecha"/>
          <p:cNvCxnSpPr/>
          <p:nvPr/>
        </p:nvCxnSpPr>
        <p:spPr>
          <a:xfrm flipV="1">
            <a:off x="4446240" y="3575873"/>
            <a:ext cx="4292614" cy="327615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769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08720"/>
            <a:ext cx="7848871" cy="5328592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8" name="CuadroTexto 7"/>
          <p:cNvSpPr txBox="1"/>
          <p:nvPr/>
        </p:nvSpPr>
        <p:spPr>
          <a:xfrm>
            <a:off x="1403648" y="54868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>
                <a:latin typeface="Aharoni" panose="02010803020104030203" pitchFamily="2" charset="-79"/>
                <a:cs typeface="Aharoni" panose="02010803020104030203" pitchFamily="2" charset="-79"/>
              </a:rPr>
              <a:t>ESTANDARES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0"/>
            <a:ext cx="91269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1571612"/>
            <a:ext cx="17281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solidFill>
                  <a:srgbClr val="FFFF00"/>
                </a:solidFill>
                <a:latin typeface="+mj-lt"/>
              </a:rPr>
              <a:t>Diligencias </a:t>
            </a:r>
          </a:p>
          <a:p>
            <a:pPr algn="ctr"/>
            <a:r>
              <a:rPr lang="es-PE" sz="2000" b="1" dirty="0">
                <a:solidFill>
                  <a:srgbClr val="FFFF00"/>
                </a:solidFill>
                <a:latin typeface="+mj-lt"/>
              </a:rPr>
              <a:t>Preliminares </a:t>
            </a:r>
            <a:r>
              <a:rPr lang="es-PE" sz="1500" b="1" dirty="0">
                <a:solidFill>
                  <a:srgbClr val="FFFF00"/>
                </a:solidFill>
                <a:latin typeface="+mj-lt"/>
              </a:rPr>
              <a:t>(Art.329-330 CPP)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785918" y="714356"/>
            <a:ext cx="172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FFFF00"/>
                </a:solidFill>
                <a:latin typeface="+mj-lt"/>
              </a:rPr>
              <a:t>Formalización de la investigación preparatoria </a:t>
            </a:r>
          </a:p>
          <a:p>
            <a:pPr algn="ctr"/>
            <a:r>
              <a:rPr lang="es-PE" sz="1500" b="1" dirty="0">
                <a:solidFill>
                  <a:srgbClr val="FFFF00"/>
                </a:solidFill>
                <a:latin typeface="+mj-lt"/>
              </a:rPr>
              <a:t>(Art.336 CPP)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857620" y="500042"/>
            <a:ext cx="12961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rgbClr val="FFFF00"/>
                </a:solidFill>
                <a:latin typeface="+mj-lt"/>
              </a:rPr>
              <a:t>Acusación </a:t>
            </a:r>
          </a:p>
          <a:p>
            <a:pPr algn="ctr"/>
            <a:r>
              <a:rPr lang="es-PE" sz="1500" b="1" dirty="0">
                <a:solidFill>
                  <a:srgbClr val="FFFF00"/>
                </a:solidFill>
                <a:latin typeface="+mj-lt"/>
              </a:rPr>
              <a:t>(Art.344 CPP)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572132" y="0"/>
            <a:ext cx="136815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FFFF00"/>
                </a:solidFill>
                <a:latin typeface="+mj-lt"/>
              </a:rPr>
              <a:t>Prisión preventiva</a:t>
            </a:r>
          </a:p>
          <a:p>
            <a:pPr algn="ctr"/>
            <a:r>
              <a:rPr lang="es-PE" sz="1500" b="1" dirty="0">
                <a:solidFill>
                  <a:srgbClr val="FFFF00"/>
                </a:solidFill>
                <a:latin typeface="+mj-lt"/>
              </a:rPr>
              <a:t>(Art.268 CPP)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500958" y="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FFFF00"/>
                </a:solidFill>
                <a:latin typeface="+mj-lt"/>
              </a:rPr>
              <a:t>SENTENCIA</a:t>
            </a:r>
          </a:p>
          <a:p>
            <a:pPr algn="ctr"/>
            <a:r>
              <a:rPr lang="es-PE" sz="1500" b="1" dirty="0">
                <a:solidFill>
                  <a:srgbClr val="FFFF00"/>
                </a:solidFill>
                <a:latin typeface="+mj-lt"/>
              </a:rPr>
              <a:t>(Art.393 CPP)</a:t>
            </a:r>
            <a:r>
              <a:rPr lang="es-PE" b="1" dirty="0">
                <a:latin typeface="+mj-lt"/>
              </a:rPr>
              <a:t> </a:t>
            </a:r>
          </a:p>
        </p:txBody>
      </p:sp>
      <p:sp>
        <p:nvSpPr>
          <p:cNvPr id="10" name="9 Cinta perforada"/>
          <p:cNvSpPr/>
          <p:nvPr/>
        </p:nvSpPr>
        <p:spPr>
          <a:xfrm>
            <a:off x="0" y="2500306"/>
            <a:ext cx="1512168" cy="792088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Sospecha </a:t>
            </a:r>
          </a:p>
          <a:p>
            <a:pPr algn="ctr"/>
            <a:r>
              <a:rPr lang="es-PE" dirty="0">
                <a:solidFill>
                  <a:schemeClr val="tx1"/>
                </a:solidFill>
              </a:rPr>
              <a:t>Inicial </a:t>
            </a:r>
          </a:p>
        </p:txBody>
      </p:sp>
      <p:sp>
        <p:nvSpPr>
          <p:cNvPr id="11" name="10 Cinta perforada"/>
          <p:cNvSpPr/>
          <p:nvPr/>
        </p:nvSpPr>
        <p:spPr>
          <a:xfrm>
            <a:off x="1857356" y="2285992"/>
            <a:ext cx="1493509" cy="792088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Sospecha</a:t>
            </a:r>
          </a:p>
          <a:p>
            <a:pPr algn="ctr"/>
            <a:r>
              <a:rPr lang="es-PE" dirty="0">
                <a:solidFill>
                  <a:schemeClr val="tx1"/>
                </a:solidFill>
              </a:rPr>
              <a:t>Reveladora </a:t>
            </a:r>
          </a:p>
        </p:txBody>
      </p:sp>
      <p:sp>
        <p:nvSpPr>
          <p:cNvPr id="12" name="11 Cinta perforada"/>
          <p:cNvSpPr/>
          <p:nvPr/>
        </p:nvSpPr>
        <p:spPr>
          <a:xfrm>
            <a:off x="3786182" y="1214422"/>
            <a:ext cx="1357322" cy="714380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Sospecha </a:t>
            </a:r>
          </a:p>
          <a:p>
            <a:pPr algn="ctr"/>
            <a:r>
              <a:rPr lang="es-PE" dirty="0">
                <a:solidFill>
                  <a:schemeClr val="tx1"/>
                </a:solidFill>
              </a:rPr>
              <a:t>Suficiente </a:t>
            </a:r>
          </a:p>
        </p:txBody>
      </p:sp>
      <p:sp>
        <p:nvSpPr>
          <p:cNvPr id="13" name="12 Cinta perforada"/>
          <p:cNvSpPr/>
          <p:nvPr/>
        </p:nvSpPr>
        <p:spPr>
          <a:xfrm>
            <a:off x="5643570" y="857232"/>
            <a:ext cx="1332148" cy="713582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Sospecha grave </a:t>
            </a:r>
          </a:p>
        </p:txBody>
      </p:sp>
      <p:sp>
        <p:nvSpPr>
          <p:cNvPr id="14" name="13 Cinta perforada"/>
          <p:cNvSpPr/>
          <p:nvPr/>
        </p:nvSpPr>
        <p:spPr>
          <a:xfrm>
            <a:off x="7706152" y="642918"/>
            <a:ext cx="1152128" cy="550786"/>
          </a:xfrm>
          <a:prstGeom prst="flowChartPunched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solidFill>
                  <a:schemeClr val="tx1"/>
                </a:solidFill>
              </a:rPr>
              <a:t>Certeza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142844" y="0"/>
            <a:ext cx="3286148" cy="7143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chemeClr val="tx1"/>
                </a:solidFill>
                <a:latin typeface="+mj-lt"/>
              </a:rPr>
              <a:t>ETAPAS DEL PROCESO Y NIVELES DE PRUEBA 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794"/>
            <a:ext cx="785818" cy="11145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6748497"/>
            <a:ext cx="264636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Rectángulo redondeado"/>
          <p:cNvSpPr/>
          <p:nvPr/>
        </p:nvSpPr>
        <p:spPr>
          <a:xfrm>
            <a:off x="1785918" y="3143248"/>
            <a:ext cx="1785950" cy="29289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sz="1450" dirty="0"/>
              <a:t>La hipótesis sea la mejor explicación disponible de los hechos cuya ocurrencia se trata de probar, a la luz de los elementos de juicio existentes en el expediente judicial. </a:t>
            </a:r>
          </a:p>
          <a:p>
            <a:pPr algn="just"/>
            <a:endParaRPr lang="es-PE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0" y="3286124"/>
            <a:ext cx="1785918" cy="27860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sz="1400" dirty="0"/>
              <a:t>La hipótesis ofrezca una mejor explicación de los hechos cuya ocurrencia se trata de probar que la hipótesis de la parte contraria, a la luz de los elementos de juicio existentes en el expediente judicial.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3571868" y="2214554"/>
            <a:ext cx="1928826" cy="4429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sz="1350" dirty="0"/>
              <a:t>a) Que la hipótesis ofrezca una mejor explicación de los hechos cuya ocurrencia se trata de probar que la hipótesis de la parte contraria, a la luz de los elementos de juicio existentes en el expediente judicial, y</a:t>
            </a:r>
          </a:p>
          <a:p>
            <a:pPr algn="just"/>
            <a:endParaRPr lang="es-PE" sz="1350" dirty="0"/>
          </a:p>
          <a:p>
            <a:pPr algn="just"/>
            <a:r>
              <a:rPr lang="es-PE" sz="1350" dirty="0"/>
              <a:t>b) Que el peso probatorio del conjunto de elementos de juicio relevantes incorporados al proceso sea completo (excluidas las pruebas redundantes)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5429256" y="1571612"/>
            <a:ext cx="1857388" cy="51435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sz="1450" dirty="0"/>
              <a:t>a) Que la hipótesis sea la mejor explicación disponible de los hechos cuya ocurrencia se trata de probar, a la luz de los elementos de juicio existente en el expediente judicial, y</a:t>
            </a:r>
          </a:p>
          <a:p>
            <a:pPr algn="just"/>
            <a:endParaRPr lang="es-PE" sz="1450" dirty="0"/>
          </a:p>
          <a:p>
            <a:pPr algn="just"/>
            <a:r>
              <a:rPr lang="es-PE" sz="1450" dirty="0"/>
              <a:t>b) Que el peso probatorio del conjunto de elementos de juicio relevantes incorporados al proceso sea completo (excluidas las pruebas redundantes).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7215206" y="1357298"/>
            <a:ext cx="1928794" cy="55007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endParaRPr lang="es-PE" sz="1500" dirty="0"/>
          </a:p>
          <a:p>
            <a:pPr algn="just"/>
            <a:r>
              <a:rPr lang="es-PE" sz="1500" dirty="0"/>
              <a:t>a) La hipótesis debe ser capaz de explicar los datos disponibles, integrándolos de forma coherente, y las predicciones de nuevos datos que la hipótesis permita formular deben haber resultado confirmadas. </a:t>
            </a:r>
          </a:p>
          <a:p>
            <a:pPr algn="just"/>
            <a:r>
              <a:rPr lang="es-PE" sz="1500" dirty="0"/>
              <a:t>b) Deben de haberse refutado todas las demás hipótesis plausibles explicativas de los mismo datos que sean compatibles con la inocencia del acusado, excluidas las meras hipótesis </a:t>
            </a:r>
            <a:r>
              <a:rPr lang="es-PE" sz="1500" i="1" dirty="0"/>
              <a:t>ad hoc.</a:t>
            </a:r>
            <a:r>
              <a:rPr lang="es-PE" sz="1500" dirty="0"/>
              <a:t> </a:t>
            </a:r>
          </a:p>
          <a:p>
            <a:pPr algn="just"/>
            <a:endParaRPr lang="es-PE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l="-617" t="13062" r="72568" b="53193"/>
          <a:stretch>
            <a:fillRect/>
          </a:stretch>
        </p:blipFill>
        <p:spPr bwMode="auto">
          <a:xfrm>
            <a:off x="-71470" y="0"/>
            <a:ext cx="2571768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master\Desktop\Proceso inmediato\untitled.png"/>
          <p:cNvPicPr>
            <a:picLocks noChangeAspect="1" noChangeArrowheads="1"/>
          </p:cNvPicPr>
          <p:nvPr/>
        </p:nvPicPr>
        <p:blipFill>
          <a:blip r:embed="rId3">
            <a:grayscl/>
            <a:lum contrast="20000"/>
          </a:blip>
          <a:srcRect l="16822"/>
          <a:stretch>
            <a:fillRect/>
          </a:stretch>
        </p:blipFill>
        <p:spPr bwMode="auto">
          <a:xfrm>
            <a:off x="928662" y="190477"/>
            <a:ext cx="7786742" cy="63498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143504" y="1714488"/>
            <a:ext cx="2357454" cy="4154984"/>
          </a:xfrm>
          <a:prstGeom prst="rect">
            <a:avLst/>
          </a:prstGeom>
          <a:noFill/>
          <a:ln w="34925">
            <a:noFill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198360" lon="19496644" rev="4519053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r>
              <a:rPr lang="es-PE" sz="2400" b="1" dirty="0"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</a:rPr>
              <a:t>Terminación </a:t>
            </a:r>
          </a:p>
          <a:p>
            <a:r>
              <a:rPr lang="es-PE" sz="2400" b="1" dirty="0"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</a:rPr>
              <a:t>Anticipada</a:t>
            </a:r>
          </a:p>
          <a:p>
            <a:r>
              <a:rPr lang="es-PE" sz="2400" b="1" dirty="0">
                <a:solidFill>
                  <a:schemeClr val="accent3"/>
                </a:solidFill>
              </a:rPr>
              <a:t>---------------------</a:t>
            </a:r>
          </a:p>
          <a:p>
            <a:r>
              <a:rPr lang="es-PE" sz="2400" b="1" dirty="0"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</a:rPr>
              <a:t>Conclusión </a:t>
            </a:r>
          </a:p>
          <a:p>
            <a:r>
              <a:rPr lang="es-PE" sz="2400" b="1" dirty="0"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</a:rPr>
              <a:t>Anticipada</a:t>
            </a:r>
          </a:p>
          <a:p>
            <a:r>
              <a:rPr lang="es-PE" sz="2400" b="1" dirty="0">
                <a:solidFill>
                  <a:schemeClr val="accent3"/>
                </a:solidFill>
              </a:rPr>
              <a:t>---------------------</a:t>
            </a:r>
          </a:p>
          <a:p>
            <a:r>
              <a:rPr lang="es-PE" sz="2400" b="1" dirty="0"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</a:rPr>
              <a:t>Acusación </a:t>
            </a:r>
          </a:p>
          <a:p>
            <a:r>
              <a:rPr lang="es-PE" sz="2400" b="1" dirty="0"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</a:rPr>
              <a:t>Directa</a:t>
            </a:r>
          </a:p>
          <a:p>
            <a:r>
              <a:rPr lang="es-PE" sz="2400" b="1" dirty="0">
                <a:solidFill>
                  <a:schemeClr val="accent3"/>
                </a:solidFill>
              </a:rPr>
              <a:t>---------------------</a:t>
            </a:r>
          </a:p>
          <a:p>
            <a:r>
              <a:rPr lang="es-PE" sz="2400" b="1" dirty="0"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</a:rPr>
              <a:t>Proceso </a:t>
            </a:r>
          </a:p>
          <a:p>
            <a:r>
              <a:rPr lang="es-PE" sz="2400" b="1" dirty="0"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</a:rPr>
              <a:t>Inmediato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857224" y="2471975"/>
            <a:ext cx="1194301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s-PE" dirty="0"/>
              <a:t>Ministerio </a:t>
            </a:r>
          </a:p>
          <a:p>
            <a:r>
              <a:rPr lang="es-PE" dirty="0"/>
              <a:t>Público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786050" y="1714488"/>
            <a:ext cx="500066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10 Rectángulo"/>
          <p:cNvSpPr/>
          <p:nvPr/>
        </p:nvSpPr>
        <p:spPr>
          <a:xfrm>
            <a:off x="3714744" y="4667259"/>
            <a:ext cx="500066" cy="476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11 Elipse"/>
          <p:cNvSpPr/>
          <p:nvPr/>
        </p:nvSpPr>
        <p:spPr>
          <a:xfrm>
            <a:off x="3214678" y="1523987"/>
            <a:ext cx="1857388" cy="276226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8 CuadroTexto"/>
          <p:cNvSpPr txBox="1"/>
          <p:nvPr/>
        </p:nvSpPr>
        <p:spPr>
          <a:xfrm>
            <a:off x="4357686" y="1378664"/>
            <a:ext cx="1500198" cy="1323439"/>
          </a:xfrm>
          <a:prstGeom prst="rect">
            <a:avLst/>
          </a:prstGeom>
          <a:noFill/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19598256" lon="2440934" rev="19878218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r>
              <a:rPr lang="es-PE" sz="1600" b="1" dirty="0"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</a:rPr>
              <a:t>Principio de Oportunidad</a:t>
            </a:r>
          </a:p>
          <a:p>
            <a:r>
              <a:rPr lang="es-PE" sz="1600" b="1" dirty="0">
                <a:solidFill>
                  <a:schemeClr val="accent3"/>
                </a:solidFill>
              </a:rPr>
              <a:t>-----------------</a:t>
            </a:r>
          </a:p>
          <a:p>
            <a:r>
              <a:rPr lang="es-PE" sz="1600" b="1" dirty="0"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</a:rPr>
              <a:t>Acuerdo</a:t>
            </a:r>
            <a:r>
              <a:rPr lang="es-PE" sz="1600" b="1" dirty="0">
                <a:solidFill>
                  <a:schemeClr val="accent3"/>
                </a:solidFill>
              </a:rPr>
              <a:t> </a:t>
            </a:r>
            <a:r>
              <a:rPr lang="es-PE" sz="1600" b="1" dirty="0" err="1">
                <a:ln>
                  <a:solidFill>
                    <a:schemeClr val="tx1">
                      <a:lumMod val="60000"/>
                      <a:lumOff val="40000"/>
                    </a:schemeClr>
                  </a:solidFill>
                </a:ln>
                <a:solidFill>
                  <a:schemeClr val="accent3"/>
                </a:solidFill>
              </a:rPr>
              <a:t>Reparatorio</a:t>
            </a:r>
            <a:endParaRPr lang="es-PE" sz="1600" b="1" dirty="0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chemeClr val="accent3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0"/>
            <a:ext cx="3643338" cy="53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-617" t="13062" r="72568" b="53193"/>
          <a:stretch>
            <a:fillRect/>
          </a:stretch>
        </p:blipFill>
        <p:spPr bwMode="auto">
          <a:xfrm>
            <a:off x="-71470" y="0"/>
            <a:ext cx="2571768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CuadroTexto"/>
          <p:cNvSpPr txBox="1"/>
          <p:nvPr/>
        </p:nvSpPr>
        <p:spPr>
          <a:xfrm>
            <a:off x="142845" y="571481"/>
            <a:ext cx="202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SALIDAS ALTERNATIVAS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112575" y="3429000"/>
            <a:ext cx="2244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MECANISMOS DE SIMPLIFICACIÓN PROCESAL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470030" y="571481"/>
            <a:ext cx="360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Times New Roman" pitchFamily="18" charset="0"/>
              <a:buChar char="–"/>
            </a:pPr>
            <a:r>
              <a:rPr lang="es-P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Principio de Oportunidad  (art. 2)</a:t>
            </a:r>
          </a:p>
          <a:p>
            <a:pPr>
              <a:buFont typeface="Times New Roman" pitchFamily="18" charset="0"/>
              <a:buChar char="–"/>
            </a:pPr>
            <a:r>
              <a:rPr lang="es-P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Acuerdo </a:t>
            </a:r>
            <a:r>
              <a:rPr lang="es-P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Reparatorio</a:t>
            </a:r>
            <a:r>
              <a:rPr lang="es-P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3786183" y="1809739"/>
            <a:ext cx="138884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>
                <a:solidFill>
                  <a:srgbClr val="000000"/>
                </a:solidFill>
              </a:rPr>
              <a:t>Terminación </a:t>
            </a:r>
          </a:p>
          <a:p>
            <a:r>
              <a:rPr lang="es-PE" dirty="0">
                <a:solidFill>
                  <a:srgbClr val="000000"/>
                </a:solidFill>
              </a:rPr>
              <a:t>Anticipada</a:t>
            </a:r>
          </a:p>
          <a:p>
            <a:endParaRPr lang="es-PE" dirty="0">
              <a:solidFill>
                <a:srgbClr val="000000"/>
              </a:solidFill>
            </a:endParaRPr>
          </a:p>
          <a:p>
            <a:r>
              <a:rPr lang="es-PE" dirty="0">
                <a:solidFill>
                  <a:srgbClr val="000000"/>
                </a:solidFill>
              </a:rPr>
              <a:t>Conclusión </a:t>
            </a:r>
          </a:p>
          <a:p>
            <a:r>
              <a:rPr lang="es-PE" dirty="0">
                <a:solidFill>
                  <a:srgbClr val="000000"/>
                </a:solidFill>
              </a:rPr>
              <a:t>Anticipada</a:t>
            </a:r>
          </a:p>
          <a:p>
            <a:endParaRPr lang="es-PE" dirty="0">
              <a:solidFill>
                <a:srgbClr val="000000"/>
              </a:solidFill>
            </a:endParaRPr>
          </a:p>
          <a:p>
            <a:endParaRPr lang="es-PE" dirty="0">
              <a:solidFill>
                <a:srgbClr val="000000"/>
              </a:solidFill>
            </a:endParaRPr>
          </a:p>
          <a:p>
            <a:r>
              <a:rPr lang="es-PE" dirty="0">
                <a:solidFill>
                  <a:srgbClr val="000000"/>
                </a:solidFill>
              </a:rPr>
              <a:t>Acusación </a:t>
            </a:r>
          </a:p>
          <a:p>
            <a:r>
              <a:rPr lang="es-PE" dirty="0">
                <a:solidFill>
                  <a:srgbClr val="000000"/>
                </a:solidFill>
              </a:rPr>
              <a:t>Directa</a:t>
            </a:r>
          </a:p>
          <a:p>
            <a:endParaRPr lang="es-PE" dirty="0">
              <a:solidFill>
                <a:srgbClr val="000000"/>
              </a:solidFill>
            </a:endParaRPr>
          </a:p>
          <a:p>
            <a:r>
              <a:rPr lang="es-PE" dirty="0">
                <a:solidFill>
                  <a:srgbClr val="000000"/>
                </a:solidFill>
              </a:rPr>
              <a:t>Proceso </a:t>
            </a:r>
          </a:p>
          <a:p>
            <a:r>
              <a:rPr lang="es-PE" dirty="0">
                <a:solidFill>
                  <a:srgbClr val="000000"/>
                </a:solidFill>
              </a:rPr>
              <a:t>Inmediato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2357422" y="2571744"/>
            <a:ext cx="11256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Sin Juicio</a:t>
            </a:r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r>
              <a:rPr lang="es-PE" dirty="0"/>
              <a:t>Con Juicio</a:t>
            </a:r>
          </a:p>
        </p:txBody>
      </p:sp>
      <p:cxnSp>
        <p:nvCxnSpPr>
          <p:cNvPr id="35" name="34 Conector recto"/>
          <p:cNvCxnSpPr/>
          <p:nvPr/>
        </p:nvCxnSpPr>
        <p:spPr>
          <a:xfrm rot="5400000">
            <a:off x="1952607" y="999314"/>
            <a:ext cx="66675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 rot="5400000">
            <a:off x="895" y="4095887"/>
            <a:ext cx="4570973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 rot="5400000">
            <a:off x="2690800" y="2762510"/>
            <a:ext cx="19050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 rot="5400000">
            <a:off x="2691594" y="5333219"/>
            <a:ext cx="19050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Rectángulo"/>
          <p:cNvSpPr/>
          <p:nvPr/>
        </p:nvSpPr>
        <p:spPr>
          <a:xfrm>
            <a:off x="7643834" y="1809739"/>
            <a:ext cx="1143008" cy="85725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/>
              <a:t>Juicio Oral</a:t>
            </a:r>
          </a:p>
        </p:txBody>
      </p:sp>
      <p:sp>
        <p:nvSpPr>
          <p:cNvPr id="52" name="51 Rectángulo"/>
          <p:cNvSpPr/>
          <p:nvPr/>
        </p:nvSpPr>
        <p:spPr>
          <a:xfrm>
            <a:off x="6500826" y="1809739"/>
            <a:ext cx="1143008" cy="8572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/>
              <a:t>Etapa Intermedia</a:t>
            </a:r>
          </a:p>
        </p:txBody>
      </p:sp>
      <p:sp>
        <p:nvSpPr>
          <p:cNvPr id="50" name="49 Rectángulo"/>
          <p:cNvSpPr/>
          <p:nvPr/>
        </p:nvSpPr>
        <p:spPr>
          <a:xfrm>
            <a:off x="5357818" y="1809739"/>
            <a:ext cx="1143008" cy="857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rgbClr val="000000"/>
                </a:solidFill>
              </a:rPr>
              <a:t>Investigación Preparatoria</a:t>
            </a:r>
          </a:p>
        </p:txBody>
      </p:sp>
      <p:sp>
        <p:nvSpPr>
          <p:cNvPr id="64" name="63 Rectángulo"/>
          <p:cNvSpPr/>
          <p:nvPr/>
        </p:nvSpPr>
        <p:spPr>
          <a:xfrm>
            <a:off x="7643834" y="2857496"/>
            <a:ext cx="1143008" cy="85725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/>
          </a:p>
        </p:txBody>
      </p:sp>
      <p:sp>
        <p:nvSpPr>
          <p:cNvPr id="65" name="64 Rectángulo"/>
          <p:cNvSpPr/>
          <p:nvPr/>
        </p:nvSpPr>
        <p:spPr>
          <a:xfrm>
            <a:off x="6500826" y="2857496"/>
            <a:ext cx="1143008" cy="8572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/>
              <a:t>Etapa Intermedia</a:t>
            </a:r>
          </a:p>
        </p:txBody>
      </p:sp>
      <p:sp>
        <p:nvSpPr>
          <p:cNvPr id="66" name="65 Rectángulo"/>
          <p:cNvSpPr/>
          <p:nvPr/>
        </p:nvSpPr>
        <p:spPr>
          <a:xfrm>
            <a:off x="5357818" y="2857496"/>
            <a:ext cx="1143008" cy="857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rgbClr val="000000"/>
                </a:solidFill>
              </a:rPr>
              <a:t>Investigación Preparatoria</a:t>
            </a:r>
          </a:p>
        </p:txBody>
      </p:sp>
      <p:sp>
        <p:nvSpPr>
          <p:cNvPr id="69" name="68 Rectángulo"/>
          <p:cNvSpPr/>
          <p:nvPr/>
        </p:nvSpPr>
        <p:spPr>
          <a:xfrm>
            <a:off x="5357818" y="4191005"/>
            <a:ext cx="1143008" cy="857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rgbClr val="000000"/>
                </a:solidFill>
              </a:rPr>
              <a:t>Investigación Preparatoria</a:t>
            </a:r>
          </a:p>
        </p:txBody>
      </p:sp>
      <p:sp>
        <p:nvSpPr>
          <p:cNvPr id="71" name="70 Rectángulo"/>
          <p:cNvSpPr/>
          <p:nvPr/>
        </p:nvSpPr>
        <p:spPr>
          <a:xfrm>
            <a:off x="6500826" y="5524515"/>
            <a:ext cx="1143008" cy="8572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/>
              <a:t>Etapa Intermedia</a:t>
            </a:r>
          </a:p>
        </p:txBody>
      </p:sp>
      <p:sp>
        <p:nvSpPr>
          <p:cNvPr id="72" name="71 Rectángulo"/>
          <p:cNvSpPr/>
          <p:nvPr/>
        </p:nvSpPr>
        <p:spPr>
          <a:xfrm>
            <a:off x="5357818" y="5524515"/>
            <a:ext cx="1143008" cy="857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dirty="0">
                <a:solidFill>
                  <a:srgbClr val="000000"/>
                </a:solidFill>
              </a:rPr>
              <a:t>Investigación Preparatoria</a:t>
            </a:r>
          </a:p>
        </p:txBody>
      </p:sp>
      <p:sp>
        <p:nvSpPr>
          <p:cNvPr id="73" name="72 Rectángulo"/>
          <p:cNvSpPr/>
          <p:nvPr/>
        </p:nvSpPr>
        <p:spPr>
          <a:xfrm>
            <a:off x="7643834" y="2857496"/>
            <a:ext cx="428628" cy="857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5" name="74 CuadroTexto"/>
          <p:cNvSpPr txBox="1"/>
          <p:nvPr/>
        </p:nvSpPr>
        <p:spPr>
          <a:xfrm>
            <a:off x="7929586" y="3143249"/>
            <a:ext cx="10310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PE" sz="1050" dirty="0">
                <a:solidFill>
                  <a:srgbClr val="FFFFFF"/>
                </a:solidFill>
              </a:rPr>
              <a:t>Actividad Probatoria</a:t>
            </a:r>
            <a:endParaRPr lang="es-PE" sz="1200" dirty="0"/>
          </a:p>
        </p:txBody>
      </p:sp>
      <p:sp>
        <p:nvSpPr>
          <p:cNvPr id="76" name="75 CuadroTexto"/>
          <p:cNvSpPr txBox="1"/>
          <p:nvPr/>
        </p:nvSpPr>
        <p:spPr>
          <a:xfrm>
            <a:off x="7358082" y="3238499"/>
            <a:ext cx="1031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PE" sz="900" dirty="0">
                <a:solidFill>
                  <a:srgbClr val="FFFFFF"/>
                </a:solidFill>
              </a:rPr>
              <a:t>Alegato</a:t>
            </a:r>
            <a:endParaRPr lang="es-PE" sz="1050" dirty="0"/>
          </a:p>
        </p:txBody>
      </p:sp>
      <p:sp>
        <p:nvSpPr>
          <p:cNvPr id="74" name="73 CuadroTexto"/>
          <p:cNvSpPr txBox="1"/>
          <p:nvPr/>
        </p:nvSpPr>
        <p:spPr>
          <a:xfrm>
            <a:off x="7715272" y="2857497"/>
            <a:ext cx="1031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PE" sz="1400" dirty="0">
                <a:solidFill>
                  <a:srgbClr val="FFFFFF"/>
                </a:solidFill>
              </a:rPr>
              <a:t>Juicio Oral</a:t>
            </a:r>
            <a:endParaRPr lang="es-PE" dirty="0"/>
          </a:p>
        </p:txBody>
      </p:sp>
      <p:sp>
        <p:nvSpPr>
          <p:cNvPr id="78" name="77 CuadroTexto"/>
          <p:cNvSpPr txBox="1"/>
          <p:nvPr/>
        </p:nvSpPr>
        <p:spPr>
          <a:xfrm>
            <a:off x="5286381" y="3810003"/>
            <a:ext cx="771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30 días</a:t>
            </a:r>
          </a:p>
        </p:txBody>
      </p:sp>
      <p:sp>
        <p:nvSpPr>
          <p:cNvPr id="79" name="78 CuadroTexto"/>
          <p:cNvSpPr txBox="1"/>
          <p:nvPr/>
        </p:nvSpPr>
        <p:spPr>
          <a:xfrm>
            <a:off x="5286380" y="5143512"/>
            <a:ext cx="1023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Flagrancia</a:t>
            </a:r>
          </a:p>
        </p:txBody>
      </p:sp>
      <p:sp>
        <p:nvSpPr>
          <p:cNvPr id="81" name="80 Estrella de 4 puntas"/>
          <p:cNvSpPr/>
          <p:nvPr/>
        </p:nvSpPr>
        <p:spPr>
          <a:xfrm rot="18729739">
            <a:off x="5412566" y="5550520"/>
            <a:ext cx="952507" cy="785818"/>
          </a:xfrm>
          <a:prstGeom prst="star4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0" name="69 Rectángulo"/>
          <p:cNvSpPr/>
          <p:nvPr/>
        </p:nvSpPr>
        <p:spPr>
          <a:xfrm>
            <a:off x="7643834" y="5524515"/>
            <a:ext cx="1143008" cy="85725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/>
              <a:t>Juicio Oral</a:t>
            </a:r>
          </a:p>
        </p:txBody>
      </p:sp>
      <p:sp>
        <p:nvSpPr>
          <p:cNvPr id="67" name="66 Rectángulo"/>
          <p:cNvSpPr/>
          <p:nvPr/>
        </p:nvSpPr>
        <p:spPr>
          <a:xfrm>
            <a:off x="7643834" y="4191005"/>
            <a:ext cx="1143008" cy="85725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/>
              <a:t>Juicio Oral</a:t>
            </a:r>
          </a:p>
        </p:txBody>
      </p:sp>
      <p:sp>
        <p:nvSpPr>
          <p:cNvPr id="83" name="82 Estrella de 4 puntas"/>
          <p:cNvSpPr/>
          <p:nvPr/>
        </p:nvSpPr>
        <p:spPr>
          <a:xfrm rot="18729739">
            <a:off x="6627011" y="1835744"/>
            <a:ext cx="952507" cy="785818"/>
          </a:xfrm>
          <a:prstGeom prst="star4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5" name="84 Estrella de 4 puntas"/>
          <p:cNvSpPr/>
          <p:nvPr/>
        </p:nvSpPr>
        <p:spPr>
          <a:xfrm rot="18729739">
            <a:off x="5412566" y="4217011"/>
            <a:ext cx="952507" cy="785818"/>
          </a:xfrm>
          <a:prstGeom prst="star4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6" name="85 Estrella de 4 puntas"/>
          <p:cNvSpPr/>
          <p:nvPr/>
        </p:nvSpPr>
        <p:spPr>
          <a:xfrm rot="18729739">
            <a:off x="6636580" y="5550519"/>
            <a:ext cx="952507" cy="785818"/>
          </a:xfrm>
          <a:prstGeom prst="star4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7" name="86 Estrella de 4 puntas"/>
          <p:cNvSpPr/>
          <p:nvPr/>
        </p:nvSpPr>
        <p:spPr>
          <a:xfrm rot="18729739">
            <a:off x="7770018" y="1835744"/>
            <a:ext cx="952507" cy="785818"/>
          </a:xfrm>
          <a:prstGeom prst="star4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8" name="87 Estrella de 4 puntas"/>
          <p:cNvSpPr/>
          <p:nvPr/>
        </p:nvSpPr>
        <p:spPr>
          <a:xfrm rot="18729739">
            <a:off x="8171040" y="3152956"/>
            <a:ext cx="611209" cy="501202"/>
          </a:xfrm>
          <a:prstGeom prst="star4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8" name="67 Rectángulo"/>
          <p:cNvSpPr/>
          <p:nvPr/>
        </p:nvSpPr>
        <p:spPr>
          <a:xfrm>
            <a:off x="6500826" y="4191005"/>
            <a:ext cx="1143008" cy="8572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/>
              <a:t>Etapa Intermedia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763" y="3150518"/>
            <a:ext cx="2248576" cy="122104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convex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>
                <a:solidFill>
                  <a:schemeClr val="tx1"/>
                </a:solidFill>
                <a:latin typeface="+mj-lt"/>
              </a:rPr>
              <a:t>HECHO </a:t>
            </a:r>
          </a:p>
          <a:p>
            <a:pPr algn="ctr"/>
            <a:r>
              <a:rPr lang="es-PE" sz="2400" b="1" dirty="0">
                <a:solidFill>
                  <a:schemeClr val="tx1"/>
                </a:solidFill>
                <a:latin typeface="+mj-lt"/>
              </a:rPr>
              <a:t>PUNIBLE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419872" y="1990931"/>
            <a:ext cx="2376264" cy="72008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chemeClr val="bg1"/>
                </a:solidFill>
                <a:latin typeface="+mj-lt"/>
              </a:rPr>
              <a:t>IMPUTACIÓN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757073" y="4366488"/>
            <a:ext cx="2160240" cy="93610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latin typeface="+mj-lt"/>
              </a:rPr>
              <a:t>HECHO PUNIBLE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532" y="1052736"/>
            <a:ext cx="24257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45838"/>
            <a:ext cx="2322513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Flecha curvada hacia la derecha"/>
          <p:cNvSpPr/>
          <p:nvPr/>
        </p:nvSpPr>
        <p:spPr>
          <a:xfrm rot="21012279">
            <a:off x="2784512" y="2849758"/>
            <a:ext cx="576064" cy="16998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9" name="8 Flecha curvada hacia la izquierda"/>
          <p:cNvSpPr/>
          <p:nvPr/>
        </p:nvSpPr>
        <p:spPr>
          <a:xfrm rot="21329895">
            <a:off x="5640146" y="2543496"/>
            <a:ext cx="665558" cy="172053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2" name="11 Cinta perforada"/>
          <p:cNvSpPr/>
          <p:nvPr/>
        </p:nvSpPr>
        <p:spPr>
          <a:xfrm>
            <a:off x="3107443" y="332656"/>
            <a:ext cx="2474915" cy="1152128"/>
          </a:xfrm>
          <a:prstGeom prst="flowChartPunchedTape">
            <a:avLst/>
          </a:prstGeom>
          <a:solidFill>
            <a:srgbClr val="FFC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tx1"/>
                </a:solidFill>
              </a:rPr>
              <a:t>Formalización de investigación preparatoria </a:t>
            </a:r>
          </a:p>
        </p:txBody>
      </p:sp>
      <p:sp>
        <p:nvSpPr>
          <p:cNvPr id="13" name="12 Cinta perforada"/>
          <p:cNvSpPr/>
          <p:nvPr/>
        </p:nvSpPr>
        <p:spPr>
          <a:xfrm>
            <a:off x="6012160" y="332656"/>
            <a:ext cx="2016224" cy="576064"/>
          </a:xfrm>
          <a:prstGeom prst="flowChartPunchedTape">
            <a:avLst/>
          </a:prstGeom>
          <a:solidFill>
            <a:srgbClr val="FFC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Acusación 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879046" y="2872531"/>
            <a:ext cx="1773074" cy="64633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Variable independiente 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052791" y="5589240"/>
            <a:ext cx="2008538" cy="64633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Variable dependiente </a:t>
            </a: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6588224" y="2389702"/>
            <a:ext cx="431158" cy="99718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7740352" y="2350971"/>
            <a:ext cx="491880" cy="794867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flipV="1">
            <a:off x="1889505" y="1464207"/>
            <a:ext cx="886843" cy="1449710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8" name="1027 Conector recto de flecha"/>
          <p:cNvCxnSpPr/>
          <p:nvPr/>
        </p:nvCxnSpPr>
        <p:spPr>
          <a:xfrm>
            <a:off x="1937998" y="4384418"/>
            <a:ext cx="1562978" cy="450520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30" name="1029 CuadroTexto"/>
          <p:cNvSpPr txBox="1"/>
          <p:nvPr/>
        </p:nvSpPr>
        <p:spPr>
          <a:xfrm>
            <a:off x="4211960" y="1464207"/>
            <a:ext cx="1269018" cy="36933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s-PE" b="1" dirty="0"/>
              <a:t>Hipótesis</a:t>
            </a:r>
            <a:r>
              <a:rPr lang="es-PE" dirty="0"/>
              <a:t> </a:t>
            </a:r>
          </a:p>
        </p:txBody>
      </p:sp>
      <p:sp>
        <p:nvSpPr>
          <p:cNvPr id="1031" name="1030 CuadroTexto"/>
          <p:cNvSpPr txBox="1"/>
          <p:nvPr/>
        </p:nvSpPr>
        <p:spPr>
          <a:xfrm>
            <a:off x="6760437" y="939732"/>
            <a:ext cx="792088" cy="36933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s-PE" b="1" dirty="0"/>
              <a:t>Tesis</a:t>
            </a:r>
            <a:r>
              <a:rPr lang="es-P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58749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1013</Words>
  <Application>Microsoft Office PowerPoint</Application>
  <PresentationFormat>Presentación en pantalla (4:3)</PresentationFormat>
  <Paragraphs>236</Paragraphs>
  <Slides>21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2" baseType="lpstr">
      <vt:lpstr>Aharoni</vt:lpstr>
      <vt:lpstr>Albertus Extra Bold</vt:lpstr>
      <vt:lpstr>Albertus MT</vt:lpstr>
      <vt:lpstr>Algerian</vt:lpstr>
      <vt:lpstr>Arial</vt:lpstr>
      <vt:lpstr>Baskerville Old Face</vt:lpstr>
      <vt:lpstr>Calibri</vt:lpstr>
      <vt:lpstr>Calibri Light</vt:lpstr>
      <vt:lpstr>Cambria</vt:lpstr>
      <vt:lpstr>Times New Roman</vt:lpstr>
      <vt:lpstr>Tema de Office</vt:lpstr>
      <vt:lpstr>IMPUTACIÓN CONCRETA   ESTANDARES PROBATORIOS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INDICIOS  Y CONSTRUCCIÓN DE IMPUTACIÓN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pjudicial</dc:creator>
  <cp:lastModifiedBy>CELIS MENDOZA AYMA</cp:lastModifiedBy>
  <cp:revision>11</cp:revision>
  <dcterms:created xsi:type="dcterms:W3CDTF">2019-05-08T14:06:58Z</dcterms:created>
  <dcterms:modified xsi:type="dcterms:W3CDTF">2022-02-05T21:21:31Z</dcterms:modified>
</cp:coreProperties>
</file>