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9" r:id="rId1"/>
  </p:sldMasterIdLst>
  <p:notesMasterIdLst>
    <p:notesMasterId r:id="rId104"/>
  </p:notesMasterIdLst>
  <p:sldIdLst>
    <p:sldId id="257" r:id="rId2"/>
    <p:sldId id="259" r:id="rId3"/>
    <p:sldId id="415" r:id="rId4"/>
    <p:sldId id="261" r:id="rId5"/>
    <p:sldId id="262" r:id="rId6"/>
    <p:sldId id="280" r:id="rId7"/>
    <p:sldId id="281" r:id="rId8"/>
    <p:sldId id="264" r:id="rId9"/>
    <p:sldId id="265" r:id="rId10"/>
    <p:sldId id="266" r:id="rId11"/>
    <p:sldId id="267" r:id="rId12"/>
    <p:sldId id="389" r:id="rId13"/>
    <p:sldId id="402" r:id="rId14"/>
    <p:sldId id="390" r:id="rId15"/>
    <p:sldId id="391" r:id="rId16"/>
    <p:sldId id="469" r:id="rId17"/>
    <p:sldId id="477" r:id="rId18"/>
    <p:sldId id="392" r:id="rId19"/>
    <p:sldId id="393" r:id="rId20"/>
    <p:sldId id="395" r:id="rId21"/>
    <p:sldId id="486" r:id="rId22"/>
    <p:sldId id="396" r:id="rId23"/>
    <p:sldId id="397" r:id="rId24"/>
    <p:sldId id="429" r:id="rId25"/>
    <p:sldId id="472" r:id="rId26"/>
    <p:sldId id="430" r:id="rId27"/>
    <p:sldId id="473" r:id="rId28"/>
    <p:sldId id="474" r:id="rId29"/>
    <p:sldId id="482" r:id="rId30"/>
    <p:sldId id="481" r:id="rId31"/>
    <p:sldId id="405" r:id="rId32"/>
    <p:sldId id="470" r:id="rId33"/>
    <p:sldId id="471" r:id="rId34"/>
    <p:sldId id="403" r:id="rId35"/>
    <p:sldId id="404" r:id="rId36"/>
    <p:sldId id="431" r:id="rId37"/>
    <p:sldId id="452" r:id="rId38"/>
    <p:sldId id="398" r:id="rId39"/>
    <p:sldId id="432" r:id="rId40"/>
    <p:sldId id="433" r:id="rId41"/>
    <p:sldId id="416" r:id="rId42"/>
    <p:sldId id="480" r:id="rId43"/>
    <p:sldId id="417" r:id="rId44"/>
    <p:sldId id="418" r:id="rId45"/>
    <p:sldId id="461" r:id="rId46"/>
    <p:sldId id="434" r:id="rId47"/>
    <p:sldId id="450" r:id="rId48"/>
    <p:sldId id="441" r:id="rId49"/>
    <p:sldId id="439" r:id="rId50"/>
    <p:sldId id="451" r:id="rId51"/>
    <p:sldId id="440" r:id="rId52"/>
    <p:sldId id="447" r:id="rId53"/>
    <p:sldId id="448" r:id="rId54"/>
    <p:sldId id="449" r:id="rId55"/>
    <p:sldId id="483" r:id="rId56"/>
    <p:sldId id="442" r:id="rId57"/>
    <p:sldId id="478" r:id="rId58"/>
    <p:sldId id="479" r:id="rId59"/>
    <p:sldId id="443" r:id="rId60"/>
    <p:sldId id="444" r:id="rId61"/>
    <p:sldId id="484" r:id="rId62"/>
    <p:sldId id="485" r:id="rId63"/>
    <p:sldId id="445" r:id="rId64"/>
    <p:sldId id="453" r:id="rId65"/>
    <p:sldId id="454" r:id="rId66"/>
    <p:sldId id="446" r:id="rId67"/>
    <p:sldId id="475" r:id="rId68"/>
    <p:sldId id="346" r:id="rId69"/>
    <p:sldId id="460" r:id="rId70"/>
    <p:sldId id="462" r:id="rId71"/>
    <p:sldId id="457" r:id="rId72"/>
    <p:sldId id="458" r:id="rId73"/>
    <p:sldId id="350" r:id="rId74"/>
    <p:sldId id="288" r:id="rId75"/>
    <p:sldId id="333" r:id="rId76"/>
    <p:sldId id="370" r:id="rId77"/>
    <p:sldId id="412" r:id="rId78"/>
    <p:sldId id="413" r:id="rId79"/>
    <p:sldId id="464" r:id="rId80"/>
    <p:sldId id="466" r:id="rId81"/>
    <p:sldId id="467" r:id="rId82"/>
    <p:sldId id="360" r:id="rId83"/>
    <p:sldId id="372" r:id="rId84"/>
    <p:sldId id="367" r:id="rId85"/>
    <p:sldId id="410" r:id="rId86"/>
    <p:sldId id="411" r:id="rId87"/>
    <p:sldId id="343" r:id="rId88"/>
    <p:sldId id="289" r:id="rId89"/>
    <p:sldId id="291" r:id="rId90"/>
    <p:sldId id="292" r:id="rId91"/>
    <p:sldId id="307" r:id="rId92"/>
    <p:sldId id="476" r:id="rId93"/>
    <p:sldId id="308" r:id="rId94"/>
    <p:sldId id="310" r:id="rId95"/>
    <p:sldId id="312" r:id="rId96"/>
    <p:sldId id="314" r:id="rId97"/>
    <p:sldId id="315" r:id="rId98"/>
    <p:sldId id="316" r:id="rId99"/>
    <p:sldId id="317" r:id="rId100"/>
    <p:sldId id="318" r:id="rId101"/>
    <p:sldId id="319" r:id="rId102"/>
    <p:sldId id="407" r:id="rId10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976" autoAdjust="0"/>
  </p:normalViewPr>
  <p:slideViewPr>
    <p:cSldViewPr snapToGrid="0">
      <p:cViewPr varScale="1">
        <p:scale>
          <a:sx n="78" d="100"/>
          <a:sy n="78" d="100"/>
        </p:scale>
        <p:origin x="2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336310-706E-4E55-9A9C-736C809E3400}" type="datetimeFigureOut">
              <a:rPr lang="es-PE" smtClean="0"/>
              <a:t>21/08/2020</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76F6C-9B2A-4AA2-AA0A-FCF502C457A9}" type="slidenum">
              <a:rPr lang="es-PE" smtClean="0"/>
              <a:t>‹Nº›</a:t>
            </a:fld>
            <a:endParaRPr lang="es-PE"/>
          </a:p>
        </p:txBody>
      </p:sp>
    </p:spTree>
    <p:extLst>
      <p:ext uri="{BB962C8B-B14F-4D97-AF65-F5344CB8AC3E}">
        <p14:creationId xmlns:p14="http://schemas.microsoft.com/office/powerpoint/2010/main" val="2042104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3E2D0765-54DE-4BC2-8ECD-348A22F9357F}" type="slidenum">
              <a:rPr lang="en-GB" altLang="es-PE">
                <a:solidFill>
                  <a:srgbClr val="FFFFFF"/>
                </a:solidFill>
              </a:rPr>
              <a:pPr>
                <a:spcBef>
                  <a:spcPct val="0"/>
                </a:spcBef>
                <a:buClr>
                  <a:srgbClr val="FFFFFF"/>
                </a:buClr>
              </a:pPr>
              <a:t>14</a:t>
            </a:fld>
            <a:endParaRPr lang="en-GB" altLang="es-PE">
              <a:solidFill>
                <a:srgbClr val="FFFFFF"/>
              </a:solidFill>
            </a:endParaRPr>
          </a:p>
        </p:txBody>
      </p:sp>
      <p:sp>
        <p:nvSpPr>
          <p:cNvPr id="26627"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26628"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3440415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CA942F7B-C2AB-4E0E-8111-AB855AEF6C1B}" type="slidenum">
              <a:rPr lang="en-GB" altLang="es-PE">
                <a:solidFill>
                  <a:srgbClr val="FFFFFF"/>
                </a:solidFill>
              </a:rPr>
              <a:pPr>
                <a:spcBef>
                  <a:spcPct val="0"/>
                </a:spcBef>
                <a:buClr>
                  <a:srgbClr val="FFFFFF"/>
                </a:buClr>
              </a:pPr>
              <a:t>58</a:t>
            </a:fld>
            <a:endParaRPr lang="en-GB" altLang="es-PE">
              <a:solidFill>
                <a:srgbClr val="FFFFFF"/>
              </a:solidFill>
            </a:endParaRPr>
          </a:p>
        </p:txBody>
      </p:sp>
      <p:sp>
        <p:nvSpPr>
          <p:cNvPr id="63491"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63492"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2618336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4FEC0001-F84B-4ECE-8E30-3097CF5C6C12}" type="slidenum">
              <a:rPr lang="en-GB" altLang="es-PE">
                <a:solidFill>
                  <a:srgbClr val="FFFFFF"/>
                </a:solidFill>
              </a:rPr>
              <a:pPr>
                <a:spcBef>
                  <a:spcPct val="0"/>
                </a:spcBef>
                <a:buClr>
                  <a:srgbClr val="FFFFFF"/>
                </a:buClr>
              </a:pPr>
              <a:t>68</a:t>
            </a:fld>
            <a:endParaRPr lang="en-GB" altLang="es-PE">
              <a:solidFill>
                <a:srgbClr val="FFFFFF"/>
              </a:solidFill>
            </a:endParaRPr>
          </a:p>
        </p:txBody>
      </p:sp>
      <p:sp>
        <p:nvSpPr>
          <p:cNvPr id="52227"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52228"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2363191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ChangeArrowheads="1" noTextEdit="1"/>
          </p:cNvSpPr>
          <p:nvPr>
            <p:ph type="sldImg"/>
          </p:nvPr>
        </p:nvSpPr>
        <p:spPr>
          <a:ln/>
        </p:spPr>
      </p:sp>
      <p:sp>
        <p:nvSpPr>
          <p:cNvPr id="5427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PE" altLang="es-PE" smtClean="0">
              <a:latin typeface="Times New Roman" panose="02020603050405020304" pitchFamily="18" charset="0"/>
            </a:endParaRPr>
          </a:p>
        </p:txBody>
      </p:sp>
      <p:sp>
        <p:nvSpPr>
          <p:cNvPr id="54276" name="3 Marcador de número de diapositiva"/>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AC0F598D-ADAF-4953-8D88-0612F4C62862}" type="slidenum">
              <a:rPr lang="en-GB" altLang="es-PE">
                <a:solidFill>
                  <a:srgbClr val="FFFFFF"/>
                </a:solidFill>
              </a:rPr>
              <a:pPr>
                <a:spcBef>
                  <a:spcPct val="0"/>
                </a:spcBef>
                <a:buClr>
                  <a:srgbClr val="FFFFFF"/>
                </a:buClr>
              </a:pPr>
              <a:t>69</a:t>
            </a:fld>
            <a:endParaRPr lang="en-GB" altLang="es-PE">
              <a:solidFill>
                <a:srgbClr val="FFFFFF"/>
              </a:solidFill>
            </a:endParaRPr>
          </a:p>
        </p:txBody>
      </p:sp>
    </p:spTree>
    <p:extLst>
      <p:ext uri="{BB962C8B-B14F-4D97-AF65-F5344CB8AC3E}">
        <p14:creationId xmlns:p14="http://schemas.microsoft.com/office/powerpoint/2010/main" val="4088970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5F55B562-2775-4570-9ECC-F51EAF3BBAA7}" type="slidenum">
              <a:rPr lang="en-GB" altLang="es-PE">
                <a:solidFill>
                  <a:srgbClr val="FFFFFF"/>
                </a:solidFill>
              </a:rPr>
              <a:pPr>
                <a:spcBef>
                  <a:spcPct val="0"/>
                </a:spcBef>
                <a:buClr>
                  <a:srgbClr val="FFFFFF"/>
                </a:buClr>
              </a:pPr>
              <a:t>70</a:t>
            </a:fld>
            <a:endParaRPr lang="en-GB" altLang="es-PE">
              <a:solidFill>
                <a:srgbClr val="FFFFFF"/>
              </a:solidFill>
            </a:endParaRPr>
          </a:p>
        </p:txBody>
      </p:sp>
      <p:sp>
        <p:nvSpPr>
          <p:cNvPr id="56323" name="Text Box 1"/>
          <p:cNvSpPr txBox="1">
            <a:spLocks noChangeArrowheads="1"/>
          </p:cNvSpPr>
          <p:nvPr/>
        </p:nvSpPr>
        <p:spPr bwMode="auto">
          <a:xfrm>
            <a:off x="1574800" y="522288"/>
            <a:ext cx="6096000"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56324"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879995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AC23E797-9FC1-4D8F-A92A-B91720D26DFD}" type="slidenum">
              <a:rPr lang="en-GB" altLang="es-PE">
                <a:solidFill>
                  <a:srgbClr val="FFFFFF"/>
                </a:solidFill>
              </a:rPr>
              <a:pPr>
                <a:spcBef>
                  <a:spcPct val="0"/>
                </a:spcBef>
                <a:buClr>
                  <a:srgbClr val="FFFFFF"/>
                </a:buClr>
              </a:pPr>
              <a:t>73</a:t>
            </a:fld>
            <a:endParaRPr lang="en-GB" altLang="es-PE">
              <a:solidFill>
                <a:srgbClr val="FFFFFF"/>
              </a:solidFill>
            </a:endParaRPr>
          </a:p>
        </p:txBody>
      </p:sp>
      <p:sp>
        <p:nvSpPr>
          <p:cNvPr id="60419"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60420"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3111209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C5706C29-384F-41EF-8C7E-959A764A0B1B}" type="slidenum">
              <a:rPr lang="en-GB" altLang="es-PE">
                <a:solidFill>
                  <a:srgbClr val="FFFFFF"/>
                </a:solidFill>
              </a:rPr>
              <a:pPr>
                <a:spcBef>
                  <a:spcPct val="0"/>
                </a:spcBef>
                <a:buClr>
                  <a:srgbClr val="FFFFFF"/>
                </a:buClr>
              </a:pPr>
              <a:t>75</a:t>
            </a:fld>
            <a:endParaRPr lang="en-GB" altLang="es-PE">
              <a:solidFill>
                <a:srgbClr val="FFFFFF"/>
              </a:solidFill>
            </a:endParaRPr>
          </a:p>
        </p:txBody>
      </p:sp>
      <p:sp>
        <p:nvSpPr>
          <p:cNvPr id="47107"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47108"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839644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88</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88</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3266490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050" name="Rectangle 7"/>
          <p:cNvSpPr>
            <a:spLocks noGrp="1" noChangeArrowheads="1"/>
          </p:cNvSpPr>
          <p:nvPr>
            <p:ph type="sldNum" sz="quarter" idx="4294967295"/>
          </p:nvPr>
        </p:nvSpPr>
        <p:spPr bwMode="auto">
          <a:xfrm>
            <a:off x="3775075" y="9337675"/>
            <a:ext cx="2887663" cy="492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BBE127-7711-4979-9B47-2B1D68D7B5A9}" type="slidenum">
              <a:rPr lang="es-PE" altLang="es-PE">
                <a:solidFill>
                  <a:prstClr val="black"/>
                </a:solidFill>
              </a:rPr>
              <a:pPr/>
              <a:t>89</a:t>
            </a:fld>
            <a:endParaRPr lang="es-PE" altLang="es-PE">
              <a:solidFill>
                <a:prstClr val="black"/>
              </a:solidFill>
            </a:endParaRPr>
          </a:p>
        </p:txBody>
      </p:sp>
      <p:sp>
        <p:nvSpPr>
          <p:cNvPr id="258051" name="Rectangle 1"/>
          <p:cNvSpPr>
            <a:spLocks noGrp="1" noRot="1" noChangeAspect="1" noChangeArrowheads="1" noTextEdit="1"/>
          </p:cNvSpPr>
          <p:nvPr>
            <p:ph type="sldImg"/>
          </p:nvPr>
        </p:nvSpPr>
        <p:spPr>
          <a:xfrm>
            <a:off x="58738" y="749300"/>
            <a:ext cx="6545262" cy="3683000"/>
          </a:xfrm>
          <a:solidFill>
            <a:srgbClr val="FFFFFF"/>
          </a:solidFill>
          <a:ln>
            <a:solidFill>
              <a:srgbClr val="000000"/>
            </a:solidFill>
            <a:miter lim="800000"/>
            <a:headEnd/>
            <a:tailEnd/>
          </a:ln>
        </p:spPr>
      </p:sp>
      <p:sp>
        <p:nvSpPr>
          <p:cNvPr id="258052" name="Rectangle 2"/>
          <p:cNvSpPr>
            <a:spLocks noGrp="1" noChangeArrowheads="1"/>
          </p:cNvSpPr>
          <p:nvPr>
            <p:ph type="body" idx="1"/>
          </p:nvPr>
        </p:nvSpPr>
        <p:spPr>
          <a:xfrm>
            <a:off x="666750" y="4670425"/>
            <a:ext cx="5329238" cy="4424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s-PE" altLang="es-PE">
              <a:latin typeface="Times New Roman" panose="02020603050405020304" pitchFamily="18" charset="0"/>
            </a:endParaRPr>
          </a:p>
        </p:txBody>
      </p:sp>
    </p:spTree>
    <p:extLst>
      <p:ext uri="{BB962C8B-B14F-4D97-AF65-F5344CB8AC3E}">
        <p14:creationId xmlns:p14="http://schemas.microsoft.com/office/powerpoint/2010/main" val="1423987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40493CE9-3D9A-4EDE-B964-123B1BC3678E}" type="slidenum">
              <a:rPr lang="es-ES">
                <a:solidFill>
                  <a:prstClr val="black"/>
                </a:solidFill>
              </a:rPr>
              <a:pPr/>
              <a:t>90</a:t>
            </a:fld>
            <a:endParaRPr lang="es-ES">
              <a:solidFill>
                <a:prstClr val="black"/>
              </a:solidFill>
            </a:endParaRPr>
          </a:p>
        </p:txBody>
      </p:sp>
      <p:sp>
        <p:nvSpPr>
          <p:cNvPr id="150529"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7D9E45E-124E-473C-BC52-2709787E9E43}"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90</a:t>
            </a:fld>
            <a:endParaRPr lang="en-GB" sz="1200">
              <a:solidFill>
                <a:srgbClr val="FFFFFF"/>
              </a:solidFill>
              <a:ea typeface="Lucida Sans Unicode" pitchFamily="32" charset="0"/>
              <a:cs typeface="Lucida Sans Unicode" pitchFamily="32" charset="0"/>
            </a:endParaRPr>
          </a:p>
        </p:txBody>
      </p:sp>
      <p:sp>
        <p:nvSpPr>
          <p:cNvPr id="150530" name="Text Box 2"/>
          <p:cNvSpPr txBox="1">
            <a:spLocks noChangeArrowheads="1"/>
          </p:cNvSpPr>
          <p:nvPr/>
        </p:nvSpPr>
        <p:spPr bwMode="auto">
          <a:xfrm>
            <a:off x="1215425" y="637851"/>
            <a:ext cx="4703236"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50531"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2579820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46B46CD5-D2E0-47B3-AD60-6ECC88331182}" type="slidenum">
              <a:rPr lang="es-ES">
                <a:solidFill>
                  <a:prstClr val="black"/>
                </a:solidFill>
              </a:rPr>
              <a:pPr/>
              <a:t>91</a:t>
            </a:fld>
            <a:endParaRPr lang="es-ES">
              <a:solidFill>
                <a:prstClr val="black"/>
              </a:solidFill>
            </a:endParaRPr>
          </a:p>
        </p:txBody>
      </p:sp>
      <p:sp>
        <p:nvSpPr>
          <p:cNvPr id="191489"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38C7CFCC-787D-45B5-A27E-25836B687430}"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91</a:t>
            </a:fld>
            <a:endParaRPr lang="en-GB" sz="1200">
              <a:solidFill>
                <a:srgbClr val="FFFFFF"/>
              </a:solidFill>
              <a:ea typeface="Lucida Sans Unicode" pitchFamily="32" charset="0"/>
              <a:cs typeface="Lucida Sans Unicode" pitchFamily="32" charset="0"/>
            </a:endParaRPr>
          </a:p>
        </p:txBody>
      </p:sp>
      <p:sp>
        <p:nvSpPr>
          <p:cNvPr id="191490"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1491"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1630462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9062E18C-56F9-47D1-AFFF-DAEEB14DC2C2}" type="slidenum">
              <a:rPr lang="en-GB" altLang="es-PE">
                <a:solidFill>
                  <a:srgbClr val="FFFFFF"/>
                </a:solidFill>
              </a:rPr>
              <a:pPr>
                <a:spcBef>
                  <a:spcPct val="0"/>
                </a:spcBef>
                <a:buClr>
                  <a:srgbClr val="FFFFFF"/>
                </a:buClr>
              </a:pPr>
              <a:t>15</a:t>
            </a:fld>
            <a:endParaRPr lang="en-GB" altLang="es-PE">
              <a:solidFill>
                <a:srgbClr val="FFFFFF"/>
              </a:solidFill>
            </a:endParaRPr>
          </a:p>
        </p:txBody>
      </p:sp>
      <p:sp>
        <p:nvSpPr>
          <p:cNvPr id="28675"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28676"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2401153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92</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92</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2025772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93</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93</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2836899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94</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94</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111064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95</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95</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1735179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96</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96</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264426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97</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97</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493535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98</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98</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648615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99</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99</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22084818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100</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100</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40079808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07DF464-2238-4CDB-8B14-3BBAA6FDA35A}" type="slidenum">
              <a:rPr lang="es-ES">
                <a:solidFill>
                  <a:prstClr val="black"/>
                </a:solidFill>
              </a:rPr>
              <a:pPr/>
              <a:t>101</a:t>
            </a:fld>
            <a:endParaRPr lang="es-ES">
              <a:solidFill>
                <a:prstClr val="black"/>
              </a:solidFill>
            </a:endParaRPr>
          </a:p>
        </p:txBody>
      </p:sp>
      <p:sp>
        <p:nvSpPr>
          <p:cNvPr id="192513" name="Text Box 1"/>
          <p:cNvSpPr txBox="1">
            <a:spLocks noChangeArrowheads="1"/>
          </p:cNvSpPr>
          <p:nvPr/>
        </p:nvSpPr>
        <p:spPr bwMode="auto">
          <a:xfrm>
            <a:off x="3891319" y="8699572"/>
            <a:ext cx="2994454" cy="453288"/>
          </a:xfrm>
          <a:prstGeom prst="rect">
            <a:avLst/>
          </a:prstGeom>
          <a:noFill/>
          <a:ln w="9525" cap="flat">
            <a:noFill/>
            <a:round/>
            <a:headEnd/>
            <a:tailEnd/>
          </a:ln>
          <a:effectLst/>
        </p:spPr>
        <p:txBody>
          <a:bodyPr lIns="90000" tIns="46800" rIns="90000" bIns="46800" anchor="b"/>
          <a:lstStyle/>
          <a:p>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0DDCF8D8-A432-45EC-9EF7-5148D623D471}" type="slidenum">
              <a:rPr lang="en-GB" sz="1200">
                <a:solidFill>
                  <a:srgbClr val="FFFFFF"/>
                </a:solidFill>
                <a:ea typeface="Lucida Sans Unicode" pitchFamily="32" charset="0"/>
                <a:cs typeface="Lucida Sans Unicode" pitchFamily="32" charset="0"/>
              </a:rPr>
              <a:pPr algn="r" defTabSz="9144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101</a:t>
            </a:fld>
            <a:endParaRPr lang="en-GB" sz="1200">
              <a:solidFill>
                <a:srgbClr val="FFFFFF"/>
              </a:solidFill>
              <a:ea typeface="Lucida Sans Unicode" pitchFamily="32" charset="0"/>
              <a:cs typeface="Lucida Sans Unicode" pitchFamily="32" charset="0"/>
            </a:endParaRPr>
          </a:p>
        </p:txBody>
      </p:sp>
      <p:sp>
        <p:nvSpPr>
          <p:cNvPr id="192514" name="Text Box 2"/>
          <p:cNvSpPr txBox="1">
            <a:spLocks noChangeArrowheads="1"/>
          </p:cNvSpPr>
          <p:nvPr/>
        </p:nvSpPr>
        <p:spPr bwMode="auto">
          <a:xfrm>
            <a:off x="1215424" y="637851"/>
            <a:ext cx="4704869" cy="3189252"/>
          </a:xfrm>
          <a:prstGeom prst="rect">
            <a:avLst/>
          </a:prstGeom>
          <a:solidFill>
            <a:srgbClr val="FFFFFF"/>
          </a:solidFill>
          <a:ln w="9360" cap="sq">
            <a:solidFill>
              <a:srgbClr val="000000"/>
            </a:solidFill>
            <a:miter lim="800000"/>
            <a:headEnd/>
            <a:tailEnd/>
          </a:ln>
          <a:effectLst/>
        </p:spPr>
        <p:txBody>
          <a:bodyPr wrap="none" anchor="ctr"/>
          <a:lstStyle/>
          <a:p>
            <a:pPr defTabSz="914400"/>
            <a:endParaRPr lang="es-PE">
              <a:solidFill>
                <a:prstClr val="black"/>
              </a:solidFill>
            </a:endParaRPr>
          </a:p>
        </p:txBody>
      </p:sp>
      <p:sp>
        <p:nvSpPr>
          <p:cNvPr id="192515" name="Rectangle 3"/>
          <p:cNvSpPr txBox="1">
            <a:spLocks noGrp="1" noChangeArrowheads="1"/>
          </p:cNvSpPr>
          <p:nvPr>
            <p:ph type="body"/>
          </p:nvPr>
        </p:nvSpPr>
        <p:spPr bwMode="auto">
          <a:xfrm>
            <a:off x="940974" y="4039719"/>
            <a:ext cx="5247236" cy="3899452"/>
          </a:xfrm>
          <a:prstGeom prst="rect">
            <a:avLst/>
          </a:prstGeom>
          <a:noFill/>
          <a:ln cap="flat">
            <a:round/>
            <a:headEnd/>
            <a:tailEnd/>
          </a:ln>
        </p:spPr>
        <p:txBody>
          <a:bodyPr wrap="none" anchor="ctr"/>
          <a:lstStyle/>
          <a:p>
            <a:endParaRPr lang="es-PE"/>
          </a:p>
        </p:txBody>
      </p:sp>
    </p:spTree>
    <p:extLst>
      <p:ext uri="{BB962C8B-B14F-4D97-AF65-F5344CB8AC3E}">
        <p14:creationId xmlns:p14="http://schemas.microsoft.com/office/powerpoint/2010/main" val="390845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F890BA0E-729D-4E99-AB01-6C544B40E290}" type="slidenum">
              <a:rPr lang="en-GB" altLang="es-PE">
                <a:solidFill>
                  <a:srgbClr val="FFFFFF"/>
                </a:solidFill>
              </a:rPr>
              <a:pPr>
                <a:spcBef>
                  <a:spcPct val="0"/>
                </a:spcBef>
                <a:buClr>
                  <a:srgbClr val="FFFFFF"/>
                </a:buClr>
              </a:pPr>
              <a:t>16</a:t>
            </a:fld>
            <a:endParaRPr lang="en-GB" altLang="es-PE">
              <a:solidFill>
                <a:srgbClr val="FFFFFF"/>
              </a:solidFill>
            </a:endParaRPr>
          </a:p>
        </p:txBody>
      </p:sp>
      <p:sp>
        <p:nvSpPr>
          <p:cNvPr id="34819"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34820"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1559432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F890BA0E-729D-4E99-AB01-6C544B40E290}" type="slidenum">
              <a:rPr lang="en-GB" altLang="es-PE">
                <a:solidFill>
                  <a:srgbClr val="FFFFFF"/>
                </a:solidFill>
              </a:rPr>
              <a:pPr>
                <a:spcBef>
                  <a:spcPct val="0"/>
                </a:spcBef>
                <a:buClr>
                  <a:srgbClr val="FFFFFF"/>
                </a:buClr>
              </a:pPr>
              <a:t>17</a:t>
            </a:fld>
            <a:endParaRPr lang="en-GB" altLang="es-PE">
              <a:solidFill>
                <a:srgbClr val="FFFFFF"/>
              </a:solidFill>
            </a:endParaRPr>
          </a:p>
        </p:txBody>
      </p:sp>
      <p:sp>
        <p:nvSpPr>
          <p:cNvPr id="34819"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34820"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3188192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ChangeArrowheads="1" noTextEdit="1"/>
          </p:cNvSpPr>
          <p:nvPr>
            <p:ph type="sldImg"/>
          </p:nvPr>
        </p:nvSpPr>
        <p:spPr>
          <a:ln/>
        </p:spPr>
      </p:sp>
      <p:sp>
        <p:nvSpPr>
          <p:cNvPr id="3072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PE" altLang="es-PE" smtClean="0">
              <a:latin typeface="Times New Roman" panose="02020603050405020304" pitchFamily="18" charset="0"/>
            </a:endParaRPr>
          </a:p>
        </p:txBody>
      </p:sp>
      <p:sp>
        <p:nvSpPr>
          <p:cNvPr id="30724" name="3 Marcador de número de diapositiva"/>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723C7FCA-F503-4E7E-8307-C5F348B3988D}" type="slidenum">
              <a:rPr lang="en-GB" altLang="es-PE">
                <a:solidFill>
                  <a:srgbClr val="FFFFFF"/>
                </a:solidFill>
              </a:rPr>
              <a:pPr>
                <a:spcBef>
                  <a:spcPct val="0"/>
                </a:spcBef>
                <a:buClr>
                  <a:srgbClr val="FFFFFF"/>
                </a:buClr>
              </a:pPr>
              <a:t>18</a:t>
            </a:fld>
            <a:endParaRPr lang="en-GB" altLang="es-PE">
              <a:solidFill>
                <a:srgbClr val="FFFFFF"/>
              </a:solidFill>
            </a:endParaRPr>
          </a:p>
        </p:txBody>
      </p:sp>
    </p:spTree>
    <p:extLst>
      <p:ext uri="{BB962C8B-B14F-4D97-AF65-F5344CB8AC3E}">
        <p14:creationId xmlns:p14="http://schemas.microsoft.com/office/powerpoint/2010/main" val="4191891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ChangeArrowheads="1" noTextEdit="1"/>
          </p:cNvSpPr>
          <p:nvPr>
            <p:ph type="sldImg"/>
          </p:nvPr>
        </p:nvSpPr>
        <p:spPr>
          <a:ln/>
        </p:spPr>
      </p:sp>
      <p:sp>
        <p:nvSpPr>
          <p:cNvPr id="32771"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s-PE" altLang="es-PE" smtClean="0">
              <a:latin typeface="Times New Roman" panose="02020603050405020304" pitchFamily="18" charset="0"/>
            </a:endParaRPr>
          </a:p>
        </p:txBody>
      </p:sp>
      <p:sp>
        <p:nvSpPr>
          <p:cNvPr id="32772" name="3 Marcador de número de diapositiva"/>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0ADAD326-8254-4ADC-941F-D50F9E854FA4}" type="slidenum">
              <a:rPr lang="en-GB" altLang="es-PE">
                <a:solidFill>
                  <a:srgbClr val="FFFFFF"/>
                </a:solidFill>
              </a:rPr>
              <a:pPr>
                <a:spcBef>
                  <a:spcPct val="0"/>
                </a:spcBef>
                <a:buClr>
                  <a:srgbClr val="FFFFFF"/>
                </a:buClr>
              </a:pPr>
              <a:t>19</a:t>
            </a:fld>
            <a:endParaRPr lang="en-GB" altLang="es-PE">
              <a:solidFill>
                <a:srgbClr val="FFFFFF"/>
              </a:solidFill>
            </a:endParaRPr>
          </a:p>
        </p:txBody>
      </p:sp>
    </p:spTree>
    <p:extLst>
      <p:ext uri="{BB962C8B-B14F-4D97-AF65-F5344CB8AC3E}">
        <p14:creationId xmlns:p14="http://schemas.microsoft.com/office/powerpoint/2010/main" val="643772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Rot="1" noChangeAspect="1" noChangeArrowheads="1" noTextEdit="1"/>
          </p:cNvSpPr>
          <p:nvPr>
            <p:ph type="sldImg"/>
          </p:nvPr>
        </p:nvSpPr>
        <p:spPr>
          <a:xfrm>
            <a:off x="28575" y="755650"/>
            <a:ext cx="6611938" cy="3719513"/>
          </a:xfrm>
          <a:solidFill>
            <a:srgbClr val="FFFFFF"/>
          </a:solidFill>
          <a:ln>
            <a:solidFill>
              <a:srgbClr val="000000"/>
            </a:solidFill>
            <a:miter lim="800000"/>
            <a:headEnd/>
            <a:tailEnd/>
          </a:ln>
        </p:spPr>
      </p:sp>
      <p:sp>
        <p:nvSpPr>
          <p:cNvPr id="7171" name="Rectangle 2"/>
          <p:cNvSpPr>
            <a:spLocks noGrp="1" noChangeArrowheads="1"/>
          </p:cNvSpPr>
          <p:nvPr>
            <p:ph type="body" idx="1"/>
          </p:nvPr>
        </p:nvSpPr>
        <p:spPr>
          <a:xfrm>
            <a:off x="666750" y="4714875"/>
            <a:ext cx="5335588" cy="446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3440128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Freeform 1"/>
          <p:cNvSpPr>
            <a:spLocks noChangeArrowheads="1"/>
          </p:cNvSpPr>
          <p:nvPr/>
        </p:nvSpPr>
        <p:spPr bwMode="auto">
          <a:xfrm>
            <a:off x="-11799888" y="-11796713"/>
            <a:ext cx="11779250" cy="12476163"/>
          </a:xfrm>
          <a:custGeom>
            <a:avLst/>
            <a:gdLst>
              <a:gd name="T0" fmla="*/ 2147483646 w 21600"/>
              <a:gd name="T1" fmla="*/ 0 h 21600"/>
              <a:gd name="T2" fmla="*/ 2147483646 w 21600"/>
              <a:gd name="T3" fmla="*/ 2147483646 h 21600"/>
              <a:gd name="T4" fmla="*/ 2147483646 w 21600"/>
              <a:gd name="T5" fmla="*/ 2147483646 h 21600"/>
              <a:gd name="T6" fmla="*/ 0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rgbClr val="FFFFFF"/>
          </a:solidFill>
          <a:ln w="9360" cap="sq">
            <a:solidFill>
              <a:srgbClr val="000000"/>
            </a:solidFill>
            <a:miter lim="800000"/>
            <a:headEnd/>
            <a:tailEnd/>
          </a:ln>
        </p:spPr>
        <p:txBody>
          <a:bodyPr wrap="none" anchor="ctr"/>
          <a:lstStyle/>
          <a:p>
            <a:endParaRPr lang="es-PE"/>
          </a:p>
        </p:txBody>
      </p:sp>
      <p:sp>
        <p:nvSpPr>
          <p:cNvPr id="11267" name="Rectangle 2"/>
          <p:cNvSpPr>
            <a:spLocks noGrp="1" noChangeArrowheads="1"/>
          </p:cNvSpPr>
          <p:nvPr>
            <p:ph type="body"/>
          </p:nvPr>
        </p:nvSpPr>
        <p:spPr>
          <a:xfrm>
            <a:off x="685800" y="4343400"/>
            <a:ext cx="5457825" cy="409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3442423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1"/>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7313" algn="l"/>
                <a:tab pos="1809750" algn="l"/>
                <a:tab pos="2263775" algn="l"/>
                <a:tab pos="2716213" algn="l"/>
                <a:tab pos="3170238" algn="l"/>
                <a:tab pos="3622675" algn="l"/>
                <a:tab pos="4075113" algn="l"/>
                <a:tab pos="4529138" algn="l"/>
                <a:tab pos="4981575" algn="l"/>
                <a:tab pos="5435600" algn="l"/>
                <a:tab pos="5888038" algn="l"/>
                <a:tab pos="6342063" algn="l"/>
                <a:tab pos="6794500" algn="l"/>
                <a:tab pos="7246938" algn="l"/>
                <a:tab pos="7700963" algn="l"/>
                <a:tab pos="8153400" algn="l"/>
                <a:tab pos="8607425" algn="l"/>
                <a:tab pos="9059863" algn="l"/>
              </a:tabLst>
              <a:defRPr sz="1200">
                <a:solidFill>
                  <a:srgbClr val="000000"/>
                </a:solidFill>
                <a:latin typeface="Times New Roman" panose="02020603050405020304" pitchFamily="18" charset="0"/>
              </a:defRPr>
            </a:lvl9pPr>
          </a:lstStyle>
          <a:p>
            <a:pPr>
              <a:spcBef>
                <a:spcPct val="0"/>
              </a:spcBef>
              <a:buClr>
                <a:srgbClr val="FFFFFF"/>
              </a:buClr>
            </a:pPr>
            <a:fld id="{E1D94871-B8CF-4B9D-8A7B-9710A5AD4ABC}" type="slidenum">
              <a:rPr lang="en-GB" altLang="es-PE">
                <a:solidFill>
                  <a:srgbClr val="FFFFFF"/>
                </a:solidFill>
              </a:rPr>
              <a:pPr>
                <a:spcBef>
                  <a:spcPct val="0"/>
                </a:spcBef>
                <a:buClr>
                  <a:srgbClr val="FFFFFF"/>
                </a:buClr>
              </a:pPr>
              <a:t>35</a:t>
            </a:fld>
            <a:endParaRPr lang="en-GB" altLang="es-PE">
              <a:solidFill>
                <a:srgbClr val="FFFFFF"/>
              </a:solidFill>
            </a:endParaRPr>
          </a:p>
        </p:txBody>
      </p:sp>
      <p:sp>
        <p:nvSpPr>
          <p:cNvPr id="58371" name="Text Box 1"/>
          <p:cNvSpPr txBox="1">
            <a:spLocks noChangeArrowheads="1"/>
          </p:cNvSpPr>
          <p:nvPr/>
        </p:nvSpPr>
        <p:spPr bwMode="auto">
          <a:xfrm>
            <a:off x="1574800" y="522288"/>
            <a:ext cx="6097588" cy="2614612"/>
          </a:xfrm>
          <a:prstGeom prst="rect">
            <a:avLst/>
          </a:prstGeom>
          <a:solidFill>
            <a:srgbClr val="FFFFFF"/>
          </a:solidFill>
          <a:ln w="9360">
            <a:solidFill>
              <a:srgbClr val="000000"/>
            </a:solidFill>
            <a:miter lim="800000"/>
            <a:headEnd/>
            <a:tailEnd/>
          </a:ln>
        </p:spPr>
        <p:txBody>
          <a:bodyPr wrap="none" lIns="92226" tIns="46113" rIns="92226" bIns="46113" anchor="ctr"/>
          <a:lstStyle>
            <a:lvl1pPr>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defRPr sz="1200">
                <a:solidFill>
                  <a:srgbClr val="000000"/>
                </a:solidFill>
                <a:latin typeface="Times New Roman" panose="02020603050405020304" pitchFamily="18" charset="0"/>
              </a:defRPr>
            </a:lvl9pPr>
          </a:lstStyle>
          <a:p>
            <a:pPr defTabSz="449263" eaLnBrk="0" fontAlgn="base" hangingPunct="0">
              <a:lnSpc>
                <a:spcPct val="55000"/>
              </a:lnSpc>
              <a:spcBef>
                <a:spcPct val="0"/>
              </a:spcBef>
              <a:spcAft>
                <a:spcPct val="0"/>
              </a:spcAft>
            </a:pPr>
            <a:endParaRPr lang="es-PE" altLang="es-PE" sz="2400" smtClean="0">
              <a:solidFill>
                <a:srgbClr val="FFFFFF"/>
              </a:solidFill>
              <a:cs typeface="Lucida Sans Unicode" panose="020B0602030504020204" pitchFamily="34" charset="0"/>
            </a:endParaRPr>
          </a:p>
        </p:txBody>
      </p:sp>
      <p:sp>
        <p:nvSpPr>
          <p:cNvPr id="58372" name="Rectangle 2"/>
          <p:cNvSpPr>
            <a:spLocks noGrp="1" noChangeArrowheads="1"/>
          </p:cNvSpPr>
          <p:nvPr>
            <p:ph type="body"/>
          </p:nvPr>
        </p:nvSpPr>
        <p:spPr>
          <a:xfrm>
            <a:off x="1219200" y="3311525"/>
            <a:ext cx="6800850" cy="31956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s-PE" altLang="es-PE" smtClean="0">
              <a:latin typeface="Times New Roman" panose="02020603050405020304" pitchFamily="18" charset="0"/>
            </a:endParaRPr>
          </a:p>
        </p:txBody>
      </p:sp>
    </p:spTree>
    <p:extLst>
      <p:ext uri="{BB962C8B-B14F-4D97-AF65-F5344CB8AC3E}">
        <p14:creationId xmlns:p14="http://schemas.microsoft.com/office/powerpoint/2010/main" val="4154033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6695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1898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9705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1039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6540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08410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3921346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7948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1148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7863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‹Nº›</a:t>
            </a:fld>
            <a:endParaRPr lang="en-US" dirty="0"/>
          </a:p>
        </p:txBody>
      </p:sp>
    </p:spTree>
    <p:extLst>
      <p:ext uri="{BB962C8B-B14F-4D97-AF65-F5344CB8AC3E}">
        <p14:creationId xmlns:p14="http://schemas.microsoft.com/office/powerpoint/2010/main" val="352433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3574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49104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3183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808231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8/21/2020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2404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3076317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si.sunarp.gob.pe/Mpr/login"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3354" y="609600"/>
            <a:ext cx="8639908" cy="1320800"/>
          </a:xfrm>
        </p:spPr>
        <p:txBody>
          <a:bodyPr>
            <a:normAutofit/>
          </a:bodyPr>
          <a:lstStyle/>
          <a:p>
            <a:r>
              <a:rPr lang="es-ES" sz="3200" dirty="0" smtClean="0"/>
              <a:t>DIPLOMADO SANEAMIENTO DE LA PROPIEDAD</a:t>
            </a:r>
            <a:endParaRPr lang="es-PE" sz="3200" dirty="0"/>
          </a:p>
        </p:txBody>
      </p:sp>
      <p:sp>
        <p:nvSpPr>
          <p:cNvPr id="4" name="Marcador de texto 3"/>
          <p:cNvSpPr>
            <a:spLocks noGrp="1"/>
          </p:cNvSpPr>
          <p:nvPr>
            <p:ph idx="1"/>
          </p:nvPr>
        </p:nvSpPr>
        <p:spPr/>
        <p:txBody>
          <a:bodyPr>
            <a:normAutofit fontScale="92500" lnSpcReduction="20000"/>
          </a:bodyPr>
          <a:lstStyle/>
          <a:p>
            <a:pPr algn="ctr"/>
            <a:r>
              <a:rPr lang="en-GB" sz="3600" b="1" dirty="0" smtClean="0">
                <a:solidFill>
                  <a:schemeClr val="accent2"/>
                </a:solidFill>
                <a:effectLst>
                  <a:outerShdw blurRad="38100" dist="38100" dir="2700000" algn="tl">
                    <a:srgbClr val="C0C0C0"/>
                  </a:outerShdw>
                </a:effectLst>
                <a:latin typeface="Verdana" pitchFamily="32" charset="0"/>
                <a:cs typeface="Lucida Sans Unicode" charset="0"/>
              </a:rPr>
              <a:t>LA INDEPENDIZACIÓN COMO PARTE DEL SANEAMIENTO DE LA PROPIEDAD</a:t>
            </a:r>
          </a:p>
          <a:p>
            <a:pPr algn="ctr"/>
            <a:endParaRPr lang="en-GB" b="1" dirty="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r>
              <a:rPr lang="es-ES" dirty="0" smtClean="0">
                <a:solidFill>
                  <a:schemeClr val="accent1"/>
                </a:solidFill>
              </a:rPr>
              <a:t>MERY M. HUILLCA CURSI</a:t>
            </a:r>
            <a:endParaRPr lang="es-PE" dirty="0">
              <a:solidFill>
                <a:schemeClr val="accent1"/>
              </a:solidFill>
            </a:endParaRPr>
          </a:p>
        </p:txBody>
      </p:sp>
    </p:spTree>
    <p:extLst>
      <p:ext uri="{BB962C8B-B14F-4D97-AF65-F5344CB8AC3E}">
        <p14:creationId xmlns:p14="http://schemas.microsoft.com/office/powerpoint/2010/main" val="2853666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4482" y="87452"/>
            <a:ext cx="8596668" cy="1320800"/>
          </a:xfrm>
        </p:spPr>
        <p:txBody>
          <a:bodyPr/>
          <a:lstStyle/>
          <a:p>
            <a:r>
              <a:rPr lang="es-PE" dirty="0" smtClean="0">
                <a:solidFill>
                  <a:srgbClr val="92D050"/>
                </a:solidFill>
                <a:latin typeface="+mn-lt"/>
              </a:rPr>
              <a:t>1.3 Títulos </a:t>
            </a:r>
            <a:r>
              <a:rPr lang="es-PE" dirty="0">
                <a:solidFill>
                  <a:srgbClr val="92D050"/>
                </a:solidFill>
                <a:latin typeface="+mn-lt"/>
              </a:rPr>
              <a:t>jurídicos de </a:t>
            </a:r>
            <a:r>
              <a:rPr lang="es-PE" dirty="0" smtClean="0">
                <a:solidFill>
                  <a:srgbClr val="92D050"/>
                </a:solidFill>
                <a:latin typeface="+mn-lt"/>
              </a:rPr>
              <a:t>adquisición.</a:t>
            </a:r>
            <a:endParaRPr lang="es-PE" dirty="0">
              <a:solidFill>
                <a:srgbClr val="92D050"/>
              </a:solidFill>
              <a:latin typeface="+mn-lt"/>
            </a:endParaRPr>
          </a:p>
        </p:txBody>
      </p:sp>
      <p:sp>
        <p:nvSpPr>
          <p:cNvPr id="6" name="Marcador de contenido 5"/>
          <p:cNvSpPr>
            <a:spLocks noGrp="1"/>
          </p:cNvSpPr>
          <p:nvPr>
            <p:ph idx="1"/>
          </p:nvPr>
        </p:nvSpPr>
        <p:spPr>
          <a:xfrm>
            <a:off x="349278" y="2310606"/>
            <a:ext cx="9614647" cy="3894512"/>
          </a:xfrm>
        </p:spPr>
        <p:txBody>
          <a:bodyPr>
            <a:normAutofit lnSpcReduction="10000"/>
          </a:bodyPr>
          <a:lstStyle/>
          <a:p>
            <a:pPr marL="0" indent="0" algn="just">
              <a:buNone/>
            </a:pPr>
            <a:r>
              <a:rPr lang="es-PE" sz="2000" b="1" i="1" dirty="0">
                <a:solidFill>
                  <a:schemeClr val="tx1"/>
                </a:solidFill>
              </a:rPr>
              <a:t>Artículo 1625 del CC.- </a:t>
            </a:r>
            <a:r>
              <a:rPr lang="es-PE" sz="2000" i="1" dirty="0">
                <a:solidFill>
                  <a:schemeClr val="tx1"/>
                </a:solidFill>
              </a:rPr>
              <a:t>La donación de bienes inmuebles, debe hacerse por </a:t>
            </a:r>
            <a:r>
              <a:rPr lang="es-PE" sz="2000" b="1" i="1" u="sng" dirty="0">
                <a:solidFill>
                  <a:schemeClr val="tx1"/>
                </a:solidFill>
              </a:rPr>
              <a:t>escritura pública</a:t>
            </a:r>
            <a:r>
              <a:rPr lang="es-PE" sz="2000" i="1" dirty="0">
                <a:solidFill>
                  <a:schemeClr val="tx1"/>
                </a:solidFill>
              </a:rPr>
              <a:t>, con indicación individual del inmueble o inmuebles donados, de su valor real y el de las cargas que ha de satisfacer el donatario, bajo sanción de nulidad</a:t>
            </a:r>
            <a:r>
              <a:rPr lang="es-PE" sz="2000" i="1" dirty="0" smtClean="0">
                <a:solidFill>
                  <a:schemeClr val="tx1"/>
                </a:solidFill>
              </a:rPr>
              <a:t>. (anticipo de legitima)</a:t>
            </a:r>
            <a:endParaRPr lang="es-PE" sz="2000" b="1" i="1" dirty="0">
              <a:solidFill>
                <a:schemeClr val="tx1"/>
              </a:solidFill>
            </a:endParaRPr>
          </a:p>
          <a:p>
            <a:pPr marL="0" indent="0" algn="just">
              <a:buNone/>
            </a:pPr>
            <a:endParaRPr lang="es-PE" sz="700" b="1" i="1" dirty="0">
              <a:solidFill>
                <a:schemeClr val="tx1"/>
              </a:solidFill>
            </a:endParaRPr>
          </a:p>
          <a:p>
            <a:pPr marL="0" indent="0" algn="just">
              <a:buNone/>
            </a:pPr>
            <a:r>
              <a:rPr lang="es-PE" sz="2000" b="1" i="1" dirty="0">
                <a:solidFill>
                  <a:schemeClr val="tx1"/>
                </a:solidFill>
              </a:rPr>
              <a:t>Artículo 7 de la Ley N° 24656, Ley General de Comunidades Campesinas.- </a:t>
            </a:r>
            <a:r>
              <a:rPr lang="es-PE" sz="2000" i="1" dirty="0">
                <a:solidFill>
                  <a:schemeClr val="tx1"/>
                </a:solidFill>
              </a:rPr>
              <a:t>Las tierras de las Comunidades Campesinas son las que señala la Ley de Deslinde y Titulación y son inembargables e imprescriptibles. También son inalienables. Por excepción </a:t>
            </a:r>
            <a:r>
              <a:rPr lang="es-PE" sz="2000" b="1" i="1" u="sng" dirty="0">
                <a:solidFill>
                  <a:schemeClr val="tx1"/>
                </a:solidFill>
              </a:rPr>
              <a:t>podrán ser enajenadas, previo acuerdo de por lo menos dos tercios de los miembros calificados de la Comunidad</a:t>
            </a:r>
            <a:r>
              <a:rPr lang="es-PE" sz="2000" i="1" dirty="0">
                <a:solidFill>
                  <a:schemeClr val="tx1"/>
                </a:solidFill>
              </a:rPr>
              <a:t>, reunidos en Asamblea General convocada expresa y únicamente con tal finalidad. Dicho acuerdo deberá ser aprobado por ley fundada en el interés de la Comunidad, y deberá pagarse el precio en dinero por adelantado.</a:t>
            </a:r>
          </a:p>
          <a:p>
            <a:pPr marL="0" indent="0" algn="just">
              <a:buNone/>
            </a:pPr>
            <a:endParaRPr lang="es-PE" sz="2000" i="1" dirty="0">
              <a:solidFill>
                <a:schemeClr val="accent2">
                  <a:lumMod val="75000"/>
                </a:schemeClr>
              </a:solidFill>
            </a:endParaRPr>
          </a:p>
        </p:txBody>
      </p:sp>
      <p:pic>
        <p:nvPicPr>
          <p:cNvPr id="4" name="Imagen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36230" y="523781"/>
            <a:ext cx="2469884" cy="1631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arcador de contenido 2"/>
          <p:cNvSpPr txBox="1">
            <a:spLocks/>
          </p:cNvSpPr>
          <p:nvPr/>
        </p:nvSpPr>
        <p:spPr bwMode="auto">
          <a:xfrm>
            <a:off x="349279" y="679123"/>
            <a:ext cx="9134552" cy="147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66416" indent="-166416" algn="l" rtl="0" eaLnBrk="1" fontAlgn="base" hangingPunct="1">
              <a:lnSpc>
                <a:spcPct val="90000"/>
              </a:lnSpc>
              <a:spcBef>
                <a:spcPts val="728"/>
              </a:spcBef>
              <a:spcAft>
                <a:spcPct val="0"/>
              </a:spcAft>
              <a:buFont typeface="Arial" panose="020B0604020202020204" pitchFamily="34" charset="0"/>
              <a:buChar char="•"/>
              <a:defRPr sz="2038" kern="1200">
                <a:solidFill>
                  <a:schemeClr val="tx1"/>
                </a:solidFill>
                <a:latin typeface="+mn-lt"/>
                <a:ea typeface="+mn-ea"/>
                <a:cs typeface="+mn-cs"/>
              </a:defRPr>
            </a:lvl1pPr>
            <a:lvl2pPr marL="499249" indent="-166416" algn="l" rtl="0" eaLnBrk="1" fontAlgn="base" hangingPunct="1">
              <a:lnSpc>
                <a:spcPct val="90000"/>
              </a:lnSpc>
              <a:spcBef>
                <a:spcPts val="364"/>
              </a:spcBef>
              <a:spcAft>
                <a:spcPct val="0"/>
              </a:spcAft>
              <a:buFont typeface="Arial" panose="020B0604020202020204" pitchFamily="34" charset="0"/>
              <a:buChar char="•"/>
              <a:defRPr sz="1747" kern="1200">
                <a:solidFill>
                  <a:schemeClr val="tx1"/>
                </a:solidFill>
                <a:latin typeface="+mn-lt"/>
                <a:ea typeface="+mn-ea"/>
                <a:cs typeface="+mn-cs"/>
              </a:defRPr>
            </a:lvl2pPr>
            <a:lvl3pPr marL="832081" indent="-166416" algn="l" rtl="0" eaLnBrk="1" fontAlgn="base" hangingPunct="1">
              <a:lnSpc>
                <a:spcPct val="90000"/>
              </a:lnSpc>
              <a:spcBef>
                <a:spcPts val="364"/>
              </a:spcBef>
              <a:spcAft>
                <a:spcPct val="0"/>
              </a:spcAft>
              <a:buFont typeface="Arial" panose="020B0604020202020204" pitchFamily="34" charset="0"/>
              <a:buChar char="•"/>
              <a:defRPr sz="1456" kern="1200">
                <a:solidFill>
                  <a:schemeClr val="tx1"/>
                </a:solidFill>
                <a:latin typeface="+mn-lt"/>
                <a:ea typeface="+mn-ea"/>
                <a:cs typeface="+mn-cs"/>
              </a:defRPr>
            </a:lvl3pPr>
            <a:lvl4pPr marL="1164914"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4pPr>
            <a:lvl5pPr marL="1497746"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5pPr>
            <a:lvl6pPr marL="1830579"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6pPr>
            <a:lvl7pPr marL="2163411"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7pPr>
            <a:lvl8pPr marL="2496243"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8pPr>
            <a:lvl9pPr marL="2829076"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9pPr>
          </a:lstStyle>
          <a:p>
            <a:pPr algn="just" defTabSz="914400">
              <a:buFont typeface="Wingdings" panose="05000000000000000000" pitchFamily="2" charset="2"/>
              <a:buChar char="§"/>
            </a:pPr>
            <a:r>
              <a:rPr lang="es-PE" sz="2000" dirty="0"/>
              <a:t>El </a:t>
            </a:r>
            <a:r>
              <a:rPr lang="es-PE" sz="2000" dirty="0" smtClean="0"/>
              <a:t>contrato</a:t>
            </a:r>
          </a:p>
          <a:p>
            <a:pPr marL="0" indent="0" algn="just" defTabSz="914400">
              <a:buFont typeface="Arial" panose="020B0604020202020204" pitchFamily="34" charset="0"/>
              <a:buNone/>
            </a:pPr>
            <a:r>
              <a:rPr lang="es-PE" sz="2000" b="1" dirty="0" smtClean="0"/>
              <a:t>	</a:t>
            </a:r>
            <a:r>
              <a:rPr lang="es-PE" sz="2000" b="1" i="1" dirty="0" smtClean="0"/>
              <a:t>Artículo 949 del Código Civil.-  </a:t>
            </a:r>
            <a:r>
              <a:rPr lang="es-PE" sz="2000" i="1" dirty="0" smtClean="0"/>
              <a:t>La </a:t>
            </a:r>
            <a:r>
              <a:rPr lang="es-PE" sz="2000" b="1" i="1" u="sng" dirty="0" smtClean="0"/>
              <a:t>sola obligación de enajenar </a:t>
            </a:r>
            <a:r>
              <a:rPr lang="es-PE" sz="2000" b="1" i="1" dirty="0" smtClean="0"/>
              <a:t>	</a:t>
            </a:r>
            <a:r>
              <a:rPr lang="es-PE" sz="2000" b="1" i="1" u="sng" dirty="0" smtClean="0"/>
              <a:t>un inmueble</a:t>
            </a:r>
            <a:r>
              <a:rPr lang="es-PE" sz="2000" b="1" i="1" dirty="0" smtClean="0"/>
              <a:t> </a:t>
            </a:r>
            <a:r>
              <a:rPr lang="es-PE" sz="2000" i="1" dirty="0" smtClean="0"/>
              <a:t>determinado </a:t>
            </a:r>
            <a:r>
              <a:rPr lang="es-PE" sz="2000" b="1" i="1" u="sng" dirty="0" smtClean="0"/>
              <a:t>hace al acreedor propietario de </a:t>
            </a:r>
            <a:r>
              <a:rPr lang="es-PE" sz="2000" b="1" i="1" dirty="0" smtClean="0"/>
              <a:t>	</a:t>
            </a:r>
            <a:r>
              <a:rPr lang="es-PE" sz="2000" b="1" i="1" u="sng" dirty="0" smtClean="0"/>
              <a:t>él</a:t>
            </a:r>
            <a:r>
              <a:rPr lang="es-PE" sz="2000" i="1" dirty="0" smtClean="0"/>
              <a:t>, salvo disposición legal diferente o pacto en contrario. (contratos atípicos)</a:t>
            </a:r>
          </a:p>
          <a:p>
            <a:pPr marL="0" indent="0" algn="just" defTabSz="914400">
              <a:buFont typeface="Arial" panose="020B0604020202020204" pitchFamily="34" charset="0"/>
              <a:buNone/>
            </a:pPr>
            <a:endParaRPr lang="es-ES" sz="2000" i="1" dirty="0">
              <a:solidFill>
                <a:schemeClr val="accent2">
                  <a:lumMod val="75000"/>
                </a:schemeClr>
              </a:solidFill>
            </a:endParaRPr>
          </a:p>
          <a:p>
            <a:pPr marL="0" indent="0" algn="just" defTabSz="914400">
              <a:buFont typeface="Arial" panose="020B0604020202020204" pitchFamily="34" charset="0"/>
              <a:buNone/>
            </a:pPr>
            <a:endParaRPr lang="es-PE" sz="2000" i="1" dirty="0">
              <a:solidFill>
                <a:schemeClr val="accent2">
                  <a:lumMod val="75000"/>
                </a:schemeClr>
              </a:solidFill>
            </a:endParaRPr>
          </a:p>
          <a:p>
            <a:pPr algn="just" defTabSz="914400"/>
            <a:endParaRPr lang="es-PE" sz="2000" dirty="0">
              <a:solidFill>
                <a:schemeClr val="accent2">
                  <a:lumMod val="75000"/>
                </a:schemeClr>
              </a:solidFill>
            </a:endParaRPr>
          </a:p>
        </p:txBody>
      </p:sp>
    </p:spTree>
    <p:extLst>
      <p:ext uri="{BB962C8B-B14F-4D97-AF65-F5344CB8AC3E}">
        <p14:creationId xmlns:p14="http://schemas.microsoft.com/office/powerpoint/2010/main" val="191169564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dirty="0" err="1">
                <a:solidFill>
                  <a:srgbClr val="7B9899"/>
                </a:solidFill>
                <a:latin typeface="Tahoma" pitchFamily="32" charset="0"/>
                <a:ea typeface="Microsoft YaHei" charset="-122"/>
              </a:rPr>
              <a:t>Jurisprudencia</a:t>
            </a:r>
            <a:r>
              <a:rPr lang="en-GB" sz="3600" b="1" dirty="0">
                <a:solidFill>
                  <a:srgbClr val="7B9899"/>
                </a:solidFill>
                <a:latin typeface="Tahoma" pitchFamily="32" charset="0"/>
                <a:ea typeface="Microsoft YaHei" charset="-122"/>
              </a:rPr>
              <a:t> </a:t>
            </a:r>
            <a:r>
              <a:rPr lang="en-GB" sz="3600" b="1" dirty="0" err="1">
                <a:solidFill>
                  <a:srgbClr val="7B9899"/>
                </a:solidFill>
                <a:latin typeface="Tahoma" pitchFamily="32" charset="0"/>
                <a:ea typeface="Microsoft YaHei" charset="-122"/>
              </a:rPr>
              <a:t>registral</a:t>
            </a:r>
            <a:endParaRPr lang="en-GB" sz="3600" b="1" dirty="0">
              <a:solidFill>
                <a:srgbClr val="7B9899"/>
              </a:solidFill>
              <a:latin typeface="Tahoma" pitchFamily="32" charset="0"/>
              <a:ea typeface="Microsoft YaHei" charset="-122"/>
            </a:endParaRPr>
          </a:p>
        </p:txBody>
      </p:sp>
      <p:sp>
        <p:nvSpPr>
          <p:cNvPr id="53250" name="Text Box 2"/>
          <p:cNvSpPr txBox="1">
            <a:spLocks noChangeArrowheads="1"/>
          </p:cNvSpPr>
          <p:nvPr/>
        </p:nvSpPr>
        <p:spPr bwMode="auto">
          <a:xfrm>
            <a:off x="703385" y="1337481"/>
            <a:ext cx="9507415" cy="4321121"/>
          </a:xfrm>
          <a:prstGeom prst="rect">
            <a:avLst/>
          </a:prstGeom>
          <a:noFill/>
          <a:ln w="9525" cap="flat">
            <a:noFill/>
            <a:round/>
            <a:headEnd/>
            <a:tailEnd/>
          </a:ln>
          <a:effectLst/>
        </p:spPr>
        <p:txBody>
          <a:bodyPr/>
          <a:lstStyle/>
          <a:p>
            <a:pPr algn="just" defTabSz="914400"/>
            <a:r>
              <a:rPr lang="es-PE" sz="2000" dirty="0">
                <a:solidFill>
                  <a:prstClr val="black"/>
                </a:solidFill>
              </a:rPr>
              <a:t>CLXXXVI PLENO Tribunal Registral Acuerdos Plenarios </a:t>
            </a:r>
            <a:endParaRPr lang="es-PE" sz="2000" dirty="0" smtClean="0">
              <a:solidFill>
                <a:prstClr val="black"/>
              </a:solidFill>
            </a:endParaRPr>
          </a:p>
          <a:p>
            <a:pPr algn="just" defTabSz="914400"/>
            <a:r>
              <a:rPr lang="es-PE" sz="2000" dirty="0" smtClean="0">
                <a:solidFill>
                  <a:prstClr val="black"/>
                </a:solidFill>
              </a:rPr>
              <a:t>Sesión </a:t>
            </a:r>
            <a:r>
              <a:rPr lang="es-PE" sz="2000" dirty="0">
                <a:solidFill>
                  <a:prstClr val="black"/>
                </a:solidFill>
              </a:rPr>
              <a:t>extraordinaria modalidad no presencial realizada los días 02 y 03 de abril de 2018. </a:t>
            </a:r>
            <a:endParaRPr lang="es-PE" sz="2000" dirty="0" smtClean="0">
              <a:solidFill>
                <a:prstClr val="black"/>
              </a:solidFill>
            </a:endParaRPr>
          </a:p>
          <a:p>
            <a:pPr algn="just" defTabSz="914400"/>
            <a:endParaRPr lang="es-PE" sz="2000" dirty="0" smtClean="0">
              <a:solidFill>
                <a:prstClr val="black"/>
              </a:solidFill>
            </a:endParaRPr>
          </a:p>
          <a:p>
            <a:pPr algn="just" defTabSz="914400"/>
            <a:r>
              <a:rPr lang="es-PE" sz="2000" dirty="0" smtClean="0">
                <a:solidFill>
                  <a:prstClr val="black"/>
                </a:solidFill>
              </a:rPr>
              <a:t>INDEPENDIZACIÓN </a:t>
            </a:r>
            <a:r>
              <a:rPr lang="es-PE" sz="2000" dirty="0">
                <a:solidFill>
                  <a:prstClr val="black"/>
                </a:solidFill>
              </a:rPr>
              <a:t>DE PREDIO RURAL UBICADO EN ZONA NO CATASTRADA </a:t>
            </a:r>
            <a:endParaRPr lang="es-PE" sz="2000" dirty="0" smtClean="0">
              <a:solidFill>
                <a:prstClr val="black"/>
              </a:solidFill>
            </a:endParaRPr>
          </a:p>
          <a:p>
            <a:pPr algn="just" defTabSz="914400"/>
            <a:endParaRPr lang="es-PE" sz="2000" dirty="0">
              <a:solidFill>
                <a:prstClr val="black"/>
              </a:solidFill>
            </a:endParaRPr>
          </a:p>
          <a:p>
            <a:pPr algn="just" defTabSz="914400"/>
            <a:r>
              <a:rPr lang="es-PE" sz="2000" dirty="0" smtClean="0">
                <a:solidFill>
                  <a:prstClr val="black"/>
                </a:solidFill>
              </a:rPr>
              <a:t>El </a:t>
            </a:r>
            <a:r>
              <a:rPr lang="es-PE" sz="2000" dirty="0">
                <a:solidFill>
                  <a:prstClr val="black"/>
                </a:solidFill>
              </a:rPr>
              <a:t>certificado negativo de zona catastrada emitido por la entidad competente determina que un predio se ubica dentro una zona en donde no ha sido realizado o culminado el proceso de levantamiento catastral habilitando de este modo al verificador catastral para que asuma la competencia de firmar los planos de modificación del predio. Por lo tanto, para la independización de predios rurales ubicados en dichas zonas, no corresponde al Registro la evaluación de las coordenadas UTM discrepantes, no obstante que hayan sido consignadas de modo referencial en la documentación técnica adjuntada o trascrita en los referidos certificados, siendo responsabilidad del verificador catastral la determinación de su competencia. </a:t>
            </a:r>
            <a:endParaRPr lang="es-PE" sz="2000" dirty="0" smtClean="0">
              <a:solidFill>
                <a:prstClr val="black"/>
              </a:solidFill>
            </a:endParaRPr>
          </a:p>
        </p:txBody>
      </p:sp>
    </p:spTree>
    <p:extLst>
      <p:ext uri="{BB962C8B-B14F-4D97-AF65-F5344CB8AC3E}">
        <p14:creationId xmlns:p14="http://schemas.microsoft.com/office/powerpoint/2010/main" val="23866382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715108" y="1371600"/>
            <a:ext cx="9444892" cy="4321121"/>
          </a:xfrm>
          <a:prstGeom prst="rect">
            <a:avLst/>
          </a:prstGeom>
          <a:noFill/>
          <a:ln w="9525" cap="flat">
            <a:noFill/>
            <a:round/>
            <a:headEnd/>
            <a:tailEnd/>
          </a:ln>
          <a:effectLst/>
        </p:spPr>
        <p:txBody>
          <a:bodyPr/>
          <a:lstStyle/>
          <a:p>
            <a:pPr algn="just" defTabSz="914400"/>
            <a:r>
              <a:rPr lang="es-PE" sz="2000" dirty="0">
                <a:solidFill>
                  <a:prstClr val="black"/>
                </a:solidFill>
              </a:rPr>
              <a:t>CXCII PLENO </a:t>
            </a:r>
            <a:endParaRPr lang="es-PE" sz="2000" dirty="0" smtClean="0">
              <a:solidFill>
                <a:prstClr val="black"/>
              </a:solidFill>
            </a:endParaRPr>
          </a:p>
          <a:p>
            <a:pPr algn="just" defTabSz="914400"/>
            <a:r>
              <a:rPr lang="es-PE" sz="2000" dirty="0" smtClean="0">
                <a:solidFill>
                  <a:prstClr val="black"/>
                </a:solidFill>
              </a:rPr>
              <a:t>Sesión </a:t>
            </a:r>
            <a:r>
              <a:rPr lang="es-PE" sz="2000" dirty="0">
                <a:solidFill>
                  <a:prstClr val="black"/>
                </a:solidFill>
              </a:rPr>
              <a:t>extraordinaria modalidad no presencial realizada el día 17 de agosto de 2018. </a:t>
            </a:r>
            <a:endParaRPr lang="es-PE" sz="2000" dirty="0" smtClean="0">
              <a:solidFill>
                <a:prstClr val="black"/>
              </a:solidFill>
            </a:endParaRPr>
          </a:p>
          <a:p>
            <a:pPr algn="just" defTabSz="914400"/>
            <a:endParaRPr lang="es-PE" sz="2000" dirty="0" smtClean="0">
              <a:solidFill>
                <a:prstClr val="black"/>
              </a:solidFill>
            </a:endParaRPr>
          </a:p>
          <a:p>
            <a:pPr algn="just" defTabSz="914400"/>
            <a:r>
              <a:rPr lang="es-PE" sz="2000" dirty="0" smtClean="0">
                <a:solidFill>
                  <a:prstClr val="black"/>
                </a:solidFill>
              </a:rPr>
              <a:t>TRANSFERENCIA </a:t>
            </a:r>
            <a:r>
              <a:rPr lang="es-PE" sz="2000" dirty="0">
                <a:solidFill>
                  <a:prstClr val="black"/>
                </a:solidFill>
              </a:rPr>
              <a:t>DE ALÍCUOTAS SOBRE PREDIO INDEPENDIZADO EN LOTES. “Cuando se transfiere alícuotas sobre un predio que fuera independizado en diversos lotes o unidades inmobiliarias como consecuencia de la inscripción de la habilitación urbana con posterioridad al otorgamiento del instrumento público traslativo de dominio, no será objeto de denegatoria de inscripción la discrepancia en su descripción con los antecedentes registrales, por haberse identificado que se trata del mismo bien objeto de transferencia. En ese sentido, la transferencia de alícuotas será registrada en cada una de las partidas independizadas sin requerirse instrumento público aclaratorio, siempre que la transferente mantenga la titularidad sobre las alícuotas que transfiere." </a:t>
            </a:r>
            <a:endParaRPr lang="es-PE" sz="2000" dirty="0" smtClean="0">
              <a:solidFill>
                <a:prstClr val="black"/>
              </a:solidFill>
            </a:endParaRPr>
          </a:p>
        </p:txBody>
      </p:sp>
    </p:spTree>
    <p:extLst>
      <p:ext uri="{BB962C8B-B14F-4D97-AF65-F5344CB8AC3E}">
        <p14:creationId xmlns:p14="http://schemas.microsoft.com/office/powerpoint/2010/main" val="135865350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88A6B30B-5C76-4AF1-AF91-0E771DDB562B}"/>
              </a:ext>
            </a:extLst>
          </p:cNvPr>
          <p:cNvGraphicFramePr>
            <a:graphicFrameLocks noGrp="1"/>
          </p:cNvGraphicFramePr>
          <p:nvPr>
            <p:ph idx="1"/>
            <p:extLst>
              <p:ext uri="{D42A27DB-BD31-4B8C-83A1-F6EECF244321}">
                <p14:modId xmlns:p14="http://schemas.microsoft.com/office/powerpoint/2010/main" val="3263022087"/>
              </p:ext>
            </p:extLst>
          </p:nvPr>
        </p:nvGraphicFramePr>
        <p:xfrm>
          <a:off x="984738" y="260649"/>
          <a:ext cx="9108831" cy="5518828"/>
        </p:xfrm>
        <a:graphic>
          <a:graphicData uri="http://schemas.openxmlformats.org/drawingml/2006/table">
            <a:tbl>
              <a:tblPr/>
              <a:tblGrid>
                <a:gridCol w="9108831">
                  <a:extLst>
                    <a:ext uri="{9D8B030D-6E8A-4147-A177-3AD203B41FA5}">
                      <a16:colId xmlns:a16="http://schemas.microsoft.com/office/drawing/2014/main" xmlns="" val="3227540761"/>
                    </a:ext>
                  </a:extLst>
                </a:gridCol>
              </a:tblGrid>
              <a:tr h="1426007">
                <a:tc>
                  <a:txBody>
                    <a:bodyPr/>
                    <a:lstStyle/>
                    <a:p>
                      <a:r>
                        <a:rPr lang="es-MX" sz="2400" b="0" u="none" strike="noStrike" dirty="0">
                          <a:solidFill>
                            <a:srgbClr val="000000"/>
                          </a:solidFill>
                          <a:effectLst/>
                          <a:latin typeface="+mn-lt"/>
                        </a:rPr>
                        <a:t>Resolución : 257-2019-SUNARP-TR-T de </a:t>
                      </a:r>
                      <a:r>
                        <a:rPr lang="es-MX" sz="2400" b="0" u="none" strike="noStrike" dirty="0" smtClean="0">
                          <a:solidFill>
                            <a:srgbClr val="000000"/>
                          </a:solidFill>
                          <a:effectLst/>
                          <a:latin typeface="+mn-lt"/>
                        </a:rPr>
                        <a:t>30/04/2019.</a:t>
                      </a:r>
                      <a:endParaRPr lang="es-MX" sz="2400" b="0"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733335971"/>
                  </a:ext>
                </a:extLst>
              </a:tr>
              <a:tr h="4092821">
                <a:tc>
                  <a:txBody>
                    <a:bodyPr/>
                    <a:lstStyle/>
                    <a:p>
                      <a:pPr algn="just"/>
                      <a:r>
                        <a:rPr lang="es-MX" sz="2400" b="0" u="none" strike="noStrike" dirty="0">
                          <a:solidFill>
                            <a:srgbClr val="000000"/>
                          </a:solidFill>
                          <a:effectLst/>
                          <a:latin typeface="+mn-lt"/>
                        </a:rPr>
                        <a:t>Tema de Sumilla : </a:t>
                      </a:r>
                      <a:r>
                        <a:rPr lang="es-MX" sz="2400" b="0" u="none" strike="noStrike" dirty="0">
                          <a:solidFill>
                            <a:srgbClr val="333333"/>
                          </a:solidFill>
                          <a:effectLst/>
                          <a:latin typeface="+mn-lt"/>
                        </a:rPr>
                        <a:t>1. CONCLUSIONES TÉCNICAS DE LA OFICINA DE CATASTRO.- De conformidad con el artículo 11 del Reglamento de Inscripciones del Registro de Predios, las conclusiones técnicas del Área de Catastro son vinculantes para las instancias registrales; 2. SUPERPOSICIÓN QUE SE GENERARÍA CON LA INSCRIPCIÓN.-</a:t>
                      </a:r>
                      <a:r>
                        <a:rPr lang="es-MX" sz="2400" b="0" u="sng" strike="noStrike" dirty="0">
                          <a:solidFill>
                            <a:srgbClr val="333333"/>
                          </a:solidFill>
                          <a:effectLst/>
                          <a:latin typeface="+mn-lt"/>
                        </a:rPr>
                        <a:t> Impide la inscripción de un título la superposición que se generaría como consecuencia de su acceso al Registro</a:t>
                      </a:r>
                      <a:r>
                        <a:rPr lang="es-MX" sz="2400" b="0" u="none" strike="noStrike" dirty="0">
                          <a:solidFill>
                            <a:srgbClr val="333333"/>
                          </a:solidFill>
                          <a:effectLst/>
                          <a:latin typeface="+mn-lt"/>
                        </a:rPr>
                        <a:t>.</a:t>
                      </a:r>
                      <a:endParaRPr lang="es-MX" sz="2400" b="0"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1906151113"/>
                  </a:ext>
                </a:extLst>
              </a:tr>
            </a:tbl>
          </a:graphicData>
        </a:graphic>
      </p:graphicFrame>
    </p:spTree>
    <p:extLst>
      <p:ext uri="{BB962C8B-B14F-4D97-AF65-F5344CB8AC3E}">
        <p14:creationId xmlns:p14="http://schemas.microsoft.com/office/powerpoint/2010/main" val="347470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Resultado de imagen para martillo de jue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s-PE">
              <a:solidFill>
                <a:prstClr val="black"/>
              </a:solidFill>
            </a:endParaRPr>
          </a:p>
        </p:txBody>
      </p:sp>
      <p:sp>
        <p:nvSpPr>
          <p:cNvPr id="5" name="AutoShape 6" descr="Resultado de imagen para martillo de juez"/>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defTabSz="914400"/>
            <a:endParaRPr lang="es-PE">
              <a:solidFill>
                <a:prstClr val="black"/>
              </a:solidFill>
            </a:endParaRPr>
          </a:p>
        </p:txBody>
      </p:sp>
      <p:sp>
        <p:nvSpPr>
          <p:cNvPr id="6" name="Marcador de contenido 2"/>
          <p:cNvSpPr txBox="1">
            <a:spLocks/>
          </p:cNvSpPr>
          <p:nvPr/>
        </p:nvSpPr>
        <p:spPr bwMode="auto">
          <a:xfrm>
            <a:off x="387350" y="976351"/>
            <a:ext cx="9788281" cy="5881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66416" indent="-166416" algn="l" rtl="0" eaLnBrk="1" fontAlgn="base" hangingPunct="1">
              <a:lnSpc>
                <a:spcPct val="90000"/>
              </a:lnSpc>
              <a:spcBef>
                <a:spcPts val="728"/>
              </a:spcBef>
              <a:spcAft>
                <a:spcPct val="0"/>
              </a:spcAft>
              <a:buFont typeface="Arial" panose="020B0604020202020204" pitchFamily="34" charset="0"/>
              <a:buChar char="•"/>
              <a:defRPr sz="2038" kern="1200">
                <a:solidFill>
                  <a:schemeClr val="tx1"/>
                </a:solidFill>
                <a:latin typeface="+mn-lt"/>
                <a:ea typeface="+mn-ea"/>
                <a:cs typeface="+mn-cs"/>
              </a:defRPr>
            </a:lvl1pPr>
            <a:lvl2pPr marL="499249" indent="-166416" algn="l" rtl="0" eaLnBrk="1" fontAlgn="base" hangingPunct="1">
              <a:lnSpc>
                <a:spcPct val="90000"/>
              </a:lnSpc>
              <a:spcBef>
                <a:spcPts val="364"/>
              </a:spcBef>
              <a:spcAft>
                <a:spcPct val="0"/>
              </a:spcAft>
              <a:buFont typeface="Arial" panose="020B0604020202020204" pitchFamily="34" charset="0"/>
              <a:buChar char="•"/>
              <a:defRPr sz="1747" kern="1200">
                <a:solidFill>
                  <a:schemeClr val="tx1"/>
                </a:solidFill>
                <a:latin typeface="+mn-lt"/>
                <a:ea typeface="+mn-ea"/>
                <a:cs typeface="+mn-cs"/>
              </a:defRPr>
            </a:lvl2pPr>
            <a:lvl3pPr marL="832081" indent="-166416" algn="l" rtl="0" eaLnBrk="1" fontAlgn="base" hangingPunct="1">
              <a:lnSpc>
                <a:spcPct val="90000"/>
              </a:lnSpc>
              <a:spcBef>
                <a:spcPts val="364"/>
              </a:spcBef>
              <a:spcAft>
                <a:spcPct val="0"/>
              </a:spcAft>
              <a:buFont typeface="Arial" panose="020B0604020202020204" pitchFamily="34" charset="0"/>
              <a:buChar char="•"/>
              <a:defRPr sz="1456" kern="1200">
                <a:solidFill>
                  <a:schemeClr val="tx1"/>
                </a:solidFill>
                <a:latin typeface="+mn-lt"/>
                <a:ea typeface="+mn-ea"/>
                <a:cs typeface="+mn-cs"/>
              </a:defRPr>
            </a:lvl3pPr>
            <a:lvl4pPr marL="1164914"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4pPr>
            <a:lvl5pPr marL="1497746"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5pPr>
            <a:lvl6pPr marL="1830579"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6pPr>
            <a:lvl7pPr marL="2163411"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7pPr>
            <a:lvl8pPr marL="2496243"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8pPr>
            <a:lvl9pPr marL="2829076"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9pPr>
          </a:lstStyle>
          <a:p>
            <a:pPr algn="just" defTabSz="914400">
              <a:buFont typeface="Wingdings" panose="05000000000000000000" pitchFamily="2" charset="2"/>
              <a:buChar char="§"/>
            </a:pPr>
            <a:r>
              <a:rPr lang="es-PE" sz="2000" b="1" dirty="0"/>
              <a:t>El acto administrativo</a:t>
            </a:r>
          </a:p>
          <a:p>
            <a:pPr marL="0" indent="0" algn="just" defTabSz="914400">
              <a:buFont typeface="Arial" panose="020B0604020202020204" pitchFamily="34" charset="0"/>
              <a:buNone/>
            </a:pPr>
            <a:r>
              <a:rPr lang="es-PE" sz="2000" b="1" dirty="0"/>
              <a:t>	</a:t>
            </a:r>
            <a:r>
              <a:rPr lang="es-PE" sz="2000" b="1" i="1" dirty="0"/>
              <a:t>Eficacia del acto administrativo</a:t>
            </a:r>
            <a:endParaRPr lang="es-PE" sz="2000" i="1" dirty="0"/>
          </a:p>
          <a:p>
            <a:pPr marL="0" indent="0" algn="just" defTabSz="914400">
              <a:buFont typeface="Arial" panose="020B0604020202020204" pitchFamily="34" charset="0"/>
              <a:buNone/>
            </a:pPr>
            <a:r>
              <a:rPr lang="es-PE" sz="2000" i="1" dirty="0"/>
              <a:t>	El acto administrativo es eficaz a partir de que la notificación legalmente realizada 	produce 	sus efectos.</a:t>
            </a:r>
          </a:p>
          <a:p>
            <a:pPr marL="0" indent="0" algn="just" defTabSz="914400">
              <a:buFont typeface="Arial" panose="020B0604020202020204" pitchFamily="34" charset="0"/>
              <a:buNone/>
            </a:pPr>
            <a:r>
              <a:rPr lang="es-PE" sz="2000" i="1" dirty="0"/>
              <a:t>	El acto administrativo que otorga beneficio al administrado es eficaz desde la fecha 	de su emisión, salvo disposición diferente del mismo acto (Art. 16 TUO Ley 27444</a:t>
            </a:r>
            <a:r>
              <a:rPr lang="es-PE" sz="2000" i="1" dirty="0" smtClean="0"/>
              <a:t>).</a:t>
            </a:r>
          </a:p>
          <a:p>
            <a:pPr marL="0" indent="0" algn="just" defTabSz="914400">
              <a:buFont typeface="Arial" panose="020B0604020202020204" pitchFamily="34" charset="0"/>
              <a:buNone/>
            </a:pPr>
            <a:endParaRPr lang="es-PE" sz="2000" i="1" dirty="0"/>
          </a:p>
          <a:p>
            <a:pPr algn="just" defTabSz="914400">
              <a:buFont typeface="Wingdings" panose="05000000000000000000" pitchFamily="2" charset="2"/>
              <a:buChar char="§"/>
            </a:pPr>
            <a:r>
              <a:rPr lang="es-PE" sz="2000" b="1" dirty="0"/>
              <a:t>Resolución judicial:</a:t>
            </a:r>
          </a:p>
          <a:p>
            <a:pPr marL="0" indent="0" algn="just" defTabSz="914400">
              <a:buFont typeface="Arial" panose="020B0604020202020204" pitchFamily="34" charset="0"/>
              <a:buNone/>
            </a:pPr>
            <a:r>
              <a:rPr lang="es-PE" sz="2000" b="1" i="1" dirty="0"/>
              <a:t>	Notificaciones por cédula</a:t>
            </a:r>
          </a:p>
          <a:p>
            <a:pPr marL="0" indent="0" algn="just" defTabSz="914400">
              <a:buFont typeface="Arial" panose="020B0604020202020204" pitchFamily="34" charset="0"/>
              <a:buNone/>
            </a:pPr>
            <a:r>
              <a:rPr lang="es-PE" sz="2000" b="1" i="1" dirty="0"/>
              <a:t>	</a:t>
            </a:r>
            <a:r>
              <a:rPr lang="es-PE" sz="2000" i="1" dirty="0"/>
              <a:t>Sin perjuicio de la notificación electrónica, deben ser notificadas solo mediante cédula, </a:t>
            </a:r>
            <a:r>
              <a:rPr lang="es-PE" sz="2000" i="1" dirty="0" smtClean="0"/>
              <a:t>la sentencia </a:t>
            </a:r>
            <a:r>
              <a:rPr lang="es-PE" sz="2000" i="1" dirty="0"/>
              <a:t>o auto que pone fin al proceso en cualquier instancia.</a:t>
            </a:r>
          </a:p>
          <a:p>
            <a:pPr marL="0" indent="0" algn="just" defTabSz="914400">
              <a:buFont typeface="Arial" panose="020B0604020202020204" pitchFamily="34" charset="0"/>
              <a:buNone/>
            </a:pPr>
            <a:r>
              <a:rPr lang="es-PE" sz="2000" i="1" dirty="0"/>
              <a:t>	La resolución notificada por cédula surte efecto desde el día siguiente 	de notificada</a:t>
            </a:r>
          </a:p>
          <a:p>
            <a:pPr marL="0" indent="0" algn="just" defTabSz="914400">
              <a:buFont typeface="Arial" panose="020B0604020202020204" pitchFamily="34" charset="0"/>
              <a:buNone/>
            </a:pPr>
            <a:r>
              <a:rPr lang="es-PE" sz="2000" i="1" dirty="0"/>
              <a:t>	(Art. 155-E del TUO  de la Ley Orgánica del Poder Judicial).</a:t>
            </a:r>
          </a:p>
          <a:p>
            <a:pPr marL="0" indent="0" algn="just" defTabSz="914400">
              <a:buFont typeface="Arial" panose="020B0604020202020204" pitchFamily="34" charset="0"/>
              <a:buNone/>
            </a:pPr>
            <a:endParaRPr lang="es-PE" sz="2000" i="1" dirty="0"/>
          </a:p>
          <a:p>
            <a:pPr marL="0" indent="0" algn="just" defTabSz="914400">
              <a:buFont typeface="Arial" panose="020B0604020202020204" pitchFamily="34" charset="0"/>
              <a:buNone/>
            </a:pPr>
            <a:endParaRPr lang="es-PE" sz="2000" i="1" dirty="0">
              <a:solidFill>
                <a:prstClr val="black"/>
              </a:solidFill>
            </a:endParaRPr>
          </a:p>
        </p:txBody>
      </p:sp>
      <p:pic>
        <p:nvPicPr>
          <p:cNvPr id="1026" name="Picture 2" descr="Resultado de imagen para HOMBRE DE ESCRITORI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1914" y="1979167"/>
            <a:ext cx="1225138" cy="874819"/>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1"/>
          <p:cNvSpPr>
            <a:spLocks noGrp="1"/>
          </p:cNvSpPr>
          <p:nvPr>
            <p:ph type="title"/>
          </p:nvPr>
        </p:nvSpPr>
        <p:spPr>
          <a:xfrm>
            <a:off x="765175" y="264720"/>
            <a:ext cx="8596668" cy="607248"/>
          </a:xfrm>
        </p:spPr>
        <p:txBody>
          <a:bodyPr>
            <a:normAutofit fontScale="90000"/>
          </a:bodyPr>
          <a:lstStyle/>
          <a:p>
            <a:r>
              <a:rPr lang="es-PE" dirty="0" smtClean="0">
                <a:solidFill>
                  <a:srgbClr val="92D050"/>
                </a:solidFill>
                <a:latin typeface="+mn-lt"/>
              </a:rPr>
              <a:t>1.3 Títulos </a:t>
            </a:r>
            <a:r>
              <a:rPr lang="es-PE" dirty="0">
                <a:solidFill>
                  <a:srgbClr val="92D050"/>
                </a:solidFill>
                <a:latin typeface="+mn-lt"/>
              </a:rPr>
              <a:t>jurídicos de </a:t>
            </a:r>
            <a:r>
              <a:rPr lang="es-PE" dirty="0" smtClean="0">
                <a:solidFill>
                  <a:srgbClr val="92D050"/>
                </a:solidFill>
                <a:latin typeface="+mn-lt"/>
              </a:rPr>
              <a:t>adquisición.</a:t>
            </a:r>
            <a:endParaRPr lang="es-PE" dirty="0">
              <a:solidFill>
                <a:srgbClr val="92D050"/>
              </a:solidFill>
              <a:latin typeface="+mn-lt"/>
            </a:endParaRPr>
          </a:p>
        </p:txBody>
      </p:sp>
      <p:pic>
        <p:nvPicPr>
          <p:cNvPr id="8" name="Picture 8" descr="Resultado de imagen para martillo judicia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03952" y="4750532"/>
            <a:ext cx="1555454" cy="1048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892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677334" y="609600"/>
            <a:ext cx="8596668" cy="633046"/>
          </a:xfrm>
        </p:spPr>
        <p:txBody>
          <a:bodyPr/>
          <a:lstStyle/>
          <a:p>
            <a:pPr algn="just"/>
            <a:r>
              <a:rPr lang="es-ES" sz="3200" dirty="0"/>
              <a:t>II.- INDEPENDIZACION </a:t>
            </a:r>
            <a:r>
              <a:rPr lang="es-ES" sz="3200" dirty="0" smtClean="0"/>
              <a:t>– GENERALIDADES.</a:t>
            </a:r>
            <a:endParaRPr lang="es-PE" altLang="es-ES" sz="3200" b="1" dirty="0">
              <a:solidFill>
                <a:schemeClr val="tx1"/>
              </a:solidFill>
            </a:endParaRPr>
          </a:p>
        </p:txBody>
      </p:sp>
      <p:sp>
        <p:nvSpPr>
          <p:cNvPr id="24579" name="Marcador de contenido 2"/>
          <p:cNvSpPr>
            <a:spLocks noGrp="1"/>
          </p:cNvSpPr>
          <p:nvPr>
            <p:ph idx="1"/>
          </p:nvPr>
        </p:nvSpPr>
        <p:spPr>
          <a:xfrm>
            <a:off x="677333" y="1418493"/>
            <a:ext cx="9592081" cy="4818184"/>
          </a:xfrm>
        </p:spPr>
        <p:txBody>
          <a:bodyPr/>
          <a:lstStyle/>
          <a:p>
            <a:pPr marL="0" indent="0" algn="just">
              <a:buNone/>
            </a:pPr>
            <a:r>
              <a:rPr lang="es-ES" altLang="es-ES" sz="2400" dirty="0" smtClean="0">
                <a:solidFill>
                  <a:schemeClr val="tx1"/>
                </a:solidFill>
              </a:rPr>
              <a:t>DEFINICION.-</a:t>
            </a:r>
            <a:endParaRPr lang="es-PE" altLang="es-ES" sz="2400" dirty="0" smtClean="0">
              <a:solidFill>
                <a:schemeClr val="tx1"/>
              </a:solidFill>
            </a:endParaRPr>
          </a:p>
          <a:p>
            <a:pPr marL="0" indent="0" algn="just">
              <a:buNone/>
            </a:pPr>
            <a:r>
              <a:rPr lang="es-PE" altLang="es-ES" sz="2400" dirty="0" smtClean="0">
                <a:solidFill>
                  <a:schemeClr val="tx1"/>
                </a:solidFill>
              </a:rPr>
              <a:t>“</a:t>
            </a:r>
            <a:r>
              <a:rPr lang="es-PE" altLang="es-ES" sz="2400" dirty="0">
                <a:solidFill>
                  <a:schemeClr val="tx1"/>
                </a:solidFill>
              </a:rPr>
              <a:t>Es el acto que consiste en </a:t>
            </a:r>
            <a:r>
              <a:rPr lang="es-PE" altLang="es-ES" sz="2400" b="1" dirty="0">
                <a:solidFill>
                  <a:schemeClr val="tx1"/>
                </a:solidFill>
              </a:rPr>
              <a:t>abrir una partida </a:t>
            </a:r>
            <a:r>
              <a:rPr lang="es-PE" altLang="es-ES" sz="2400" dirty="0">
                <a:solidFill>
                  <a:schemeClr val="tx1"/>
                </a:solidFill>
              </a:rPr>
              <a:t>registral </a:t>
            </a:r>
            <a:r>
              <a:rPr lang="es-PE" altLang="es-ES" sz="2400" u="sng" dirty="0">
                <a:solidFill>
                  <a:schemeClr val="tx1"/>
                </a:solidFill>
              </a:rPr>
              <a:t>para cada unidad inmobiliaria</a:t>
            </a:r>
            <a:r>
              <a:rPr lang="es-PE" altLang="es-ES" sz="2400" dirty="0">
                <a:solidFill>
                  <a:schemeClr val="tx1"/>
                </a:solidFill>
              </a:rPr>
              <a:t> resultante de una </a:t>
            </a:r>
            <a:r>
              <a:rPr lang="es-PE" altLang="es-ES" sz="2400" b="1" dirty="0">
                <a:solidFill>
                  <a:schemeClr val="tx1"/>
                </a:solidFill>
              </a:rPr>
              <a:t>desmembración de terreno</a:t>
            </a:r>
            <a:r>
              <a:rPr lang="es-PE" altLang="es-ES" sz="2400" dirty="0">
                <a:solidFill>
                  <a:schemeClr val="tx1"/>
                </a:solidFill>
              </a:rPr>
              <a:t>, con edificación o sin ella; o, como consecuencia de la inscripción de una </a:t>
            </a:r>
            <a:r>
              <a:rPr lang="es-PE" altLang="es-ES" sz="2400" b="1" dirty="0">
                <a:solidFill>
                  <a:schemeClr val="tx1"/>
                </a:solidFill>
              </a:rPr>
              <a:t>edificación sujeta al régimen </a:t>
            </a:r>
            <a:r>
              <a:rPr lang="es-PE" altLang="es-ES" sz="2400" dirty="0">
                <a:solidFill>
                  <a:schemeClr val="tx1"/>
                </a:solidFill>
              </a:rPr>
              <a:t>de unidades inmobiliarias de propiedad exclusiva y de propiedad común o régimen de independización y copropiedad.”</a:t>
            </a:r>
          </a:p>
          <a:p>
            <a:pPr marL="0" indent="0" algn="just">
              <a:buNone/>
            </a:pPr>
            <a:endParaRPr lang="es-PE" altLang="es-ES" sz="2000" dirty="0">
              <a:solidFill>
                <a:schemeClr val="tx1"/>
              </a:solidFill>
            </a:endParaRPr>
          </a:p>
          <a:p>
            <a:pPr marL="0" indent="0" algn="just">
              <a:buNone/>
            </a:pPr>
            <a:r>
              <a:rPr lang="es-PE" altLang="es-ES" sz="2000" dirty="0">
                <a:solidFill>
                  <a:schemeClr val="tx1"/>
                </a:solidFill>
              </a:rPr>
              <a:t>Primer párrafo del artículo 58 del RIRP</a:t>
            </a:r>
          </a:p>
        </p:txBody>
      </p:sp>
    </p:spTree>
    <p:extLst>
      <p:ext uri="{BB962C8B-B14F-4D97-AF65-F5344CB8AC3E}">
        <p14:creationId xmlns:p14="http://schemas.microsoft.com/office/powerpoint/2010/main" val="2160228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24753" y="1266092"/>
            <a:ext cx="8229600" cy="4779389"/>
          </a:xfrm>
        </p:spPr>
        <p:txBody>
          <a:bodyPr>
            <a:normAutofit lnSpcReduction="10000"/>
          </a:bodyPr>
          <a:lstStyle/>
          <a:p>
            <a:pPr marL="0" indent="0" algn="just">
              <a:buNone/>
            </a:pPr>
            <a:r>
              <a:rPr lang="es-PE" sz="2000" dirty="0">
                <a:solidFill>
                  <a:schemeClr val="tx1"/>
                </a:solidFill>
              </a:rPr>
              <a:t>PRINCIPIO DE </a:t>
            </a:r>
            <a:r>
              <a:rPr lang="es-PE" sz="2000" dirty="0" smtClean="0">
                <a:solidFill>
                  <a:schemeClr val="tx1"/>
                </a:solidFill>
              </a:rPr>
              <a:t>ESPECIALIDAD.</a:t>
            </a:r>
          </a:p>
          <a:p>
            <a:pPr marL="0" indent="0" algn="just">
              <a:buNone/>
            </a:pPr>
            <a:endParaRPr lang="es-PE" dirty="0">
              <a:solidFill>
                <a:schemeClr val="tx1"/>
              </a:solidFill>
            </a:endParaRPr>
          </a:p>
          <a:p>
            <a:pPr algn="just"/>
            <a:r>
              <a:rPr lang="es-PE" sz="2000" dirty="0">
                <a:solidFill>
                  <a:schemeClr val="tx1"/>
                </a:solidFill>
              </a:rPr>
              <a:t>Por cada bien o persona jurídica se abrirá una partida registral independiente, en donde se extenderá la primera inscripción de aquéllas así como los actos o derechos posteriores relativos a cada uno…</a:t>
            </a:r>
          </a:p>
          <a:p>
            <a:pPr marL="0" indent="0" algn="just">
              <a:buNone/>
            </a:pPr>
            <a:r>
              <a:rPr lang="es-PE" sz="2000" dirty="0">
                <a:solidFill>
                  <a:schemeClr val="tx1"/>
                </a:solidFill>
              </a:rPr>
              <a:t>(Art. IV del T.P. del TUO del Reglamento General de los Registros Públicos)</a:t>
            </a:r>
          </a:p>
          <a:p>
            <a:pPr marL="0" indent="0" algn="just">
              <a:buNone/>
            </a:pPr>
            <a:endParaRPr lang="es-PE" sz="2000" dirty="0">
              <a:solidFill>
                <a:schemeClr val="tx1"/>
              </a:solidFill>
            </a:endParaRPr>
          </a:p>
          <a:p>
            <a:pPr algn="just"/>
            <a:r>
              <a:rPr lang="es-PE" sz="2000" dirty="0">
                <a:solidFill>
                  <a:schemeClr val="tx1"/>
                </a:solidFill>
              </a:rPr>
              <a:t>Por cada predio se abrirá una partida registral en la cual se extenderán todas las inscripciones que a éste correspondan ordenadas por rubros…</a:t>
            </a:r>
          </a:p>
          <a:p>
            <a:pPr marL="0" indent="0" algn="just">
              <a:buNone/>
            </a:pPr>
            <a:r>
              <a:rPr lang="es-PE" sz="2000" dirty="0">
                <a:solidFill>
                  <a:schemeClr val="tx1"/>
                </a:solidFill>
              </a:rPr>
              <a:t>(Art. 4 del Reglamento de Inscripciones del Registro de Predios)</a:t>
            </a:r>
          </a:p>
        </p:txBody>
      </p:sp>
      <p:sp>
        <p:nvSpPr>
          <p:cNvPr id="2" name="Rectángulo 1"/>
          <p:cNvSpPr/>
          <p:nvPr/>
        </p:nvSpPr>
        <p:spPr>
          <a:xfrm>
            <a:off x="1055077" y="534053"/>
            <a:ext cx="7725508" cy="584775"/>
          </a:xfrm>
          <a:prstGeom prst="rect">
            <a:avLst/>
          </a:prstGeom>
        </p:spPr>
        <p:txBody>
          <a:bodyPr wrap="square">
            <a:spAutoFit/>
          </a:bodyPr>
          <a:lstStyle/>
          <a:p>
            <a:r>
              <a:rPr lang="es-ES" sz="3200" dirty="0">
                <a:solidFill>
                  <a:srgbClr val="90C226"/>
                </a:solidFill>
                <a:ea typeface="+mj-ea"/>
                <a:cs typeface="+mj-cs"/>
              </a:rPr>
              <a:t>II.- INDEPENDIZACION – GENERALIDADES.</a:t>
            </a:r>
            <a:endParaRPr lang="es-PE" dirty="0"/>
          </a:p>
        </p:txBody>
      </p:sp>
    </p:spTree>
    <p:extLst>
      <p:ext uri="{BB962C8B-B14F-4D97-AF65-F5344CB8AC3E}">
        <p14:creationId xmlns:p14="http://schemas.microsoft.com/office/powerpoint/2010/main" val="1012245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p:cNvSpPr>
          <p:nvPr>
            <p:ph type="title"/>
          </p:nvPr>
        </p:nvSpPr>
        <p:spPr>
          <a:xfrm>
            <a:off x="724225" y="2087245"/>
            <a:ext cx="9017652" cy="288092"/>
          </a:xfrm>
        </p:spPr>
        <p:txBody>
          <a:bodyPr vert="horz" wrap="square" lIns="0" tIns="0" rIns="0" bIns="0" numCol="1" anchor="ctr" anchorCtr="0" compatLnSpc="1">
            <a:prstTxWarp prst="textNoShape">
              <a:avLst/>
            </a:prstTxWarp>
            <a:spAutoFit/>
          </a:bodyPr>
          <a:lstStyle/>
          <a:p>
            <a:pPr algn="just">
              <a:lnSpc>
                <a:spcPct val="78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PE" sz="2400" dirty="0" err="1">
                <a:solidFill>
                  <a:schemeClr val="tx1"/>
                </a:solidFill>
                <a:latin typeface="Arial" panose="020B0604020202020204" pitchFamily="34" charset="0"/>
                <a:cs typeface="Arial" panose="020B0604020202020204" pitchFamily="34" charset="0"/>
              </a:rPr>
              <a:t>Requisitos</a:t>
            </a:r>
            <a:r>
              <a:rPr lang="en-GB" altLang="es-PE" sz="2400" dirty="0">
                <a:solidFill>
                  <a:schemeClr val="tx1"/>
                </a:solidFill>
                <a:latin typeface="Arial" panose="020B0604020202020204" pitchFamily="34" charset="0"/>
                <a:cs typeface="Arial" panose="020B0604020202020204" pitchFamily="34" charset="0"/>
              </a:rPr>
              <a:t> </a:t>
            </a:r>
            <a:r>
              <a:rPr lang="en-GB" altLang="es-PE" sz="2400" dirty="0" err="1">
                <a:solidFill>
                  <a:schemeClr val="tx1"/>
                </a:solidFill>
                <a:latin typeface="Arial" panose="020B0604020202020204" pitchFamily="34" charset="0"/>
                <a:cs typeface="Arial" panose="020B0604020202020204" pitchFamily="34" charset="0"/>
              </a:rPr>
              <a:t>generales</a:t>
            </a:r>
            <a:r>
              <a:rPr lang="en-GB" altLang="es-PE" sz="2400" dirty="0">
                <a:solidFill>
                  <a:schemeClr val="tx1"/>
                </a:solidFill>
                <a:latin typeface="Arial" panose="020B0604020202020204" pitchFamily="34" charset="0"/>
                <a:cs typeface="Arial" panose="020B0604020202020204" pitchFamily="34" charset="0"/>
              </a:rPr>
              <a:t> del </a:t>
            </a:r>
            <a:r>
              <a:rPr lang="en-GB" altLang="es-PE" sz="2400" dirty="0" err="1">
                <a:solidFill>
                  <a:schemeClr val="tx1"/>
                </a:solidFill>
                <a:latin typeface="Arial" panose="020B0604020202020204" pitchFamily="34" charset="0"/>
                <a:cs typeface="Arial" panose="020B0604020202020204" pitchFamily="34" charset="0"/>
              </a:rPr>
              <a:t>título</a:t>
            </a:r>
            <a:r>
              <a:rPr lang="en-GB" altLang="es-PE" sz="2400" dirty="0">
                <a:solidFill>
                  <a:schemeClr val="tx1"/>
                </a:solidFill>
                <a:latin typeface="Arial" panose="020B0604020202020204" pitchFamily="34" charset="0"/>
                <a:cs typeface="Arial" panose="020B0604020202020204" pitchFamily="34" charset="0"/>
              </a:rPr>
              <a:t> de </a:t>
            </a:r>
            <a:r>
              <a:rPr lang="en-GB" altLang="es-PE" sz="2400" dirty="0" err="1">
                <a:solidFill>
                  <a:schemeClr val="tx1"/>
                </a:solidFill>
                <a:latin typeface="Arial" panose="020B0604020202020204" pitchFamily="34" charset="0"/>
                <a:cs typeface="Arial" panose="020B0604020202020204" pitchFamily="34" charset="0"/>
              </a:rPr>
              <a:t>independización</a:t>
            </a:r>
            <a:endParaRPr lang="en-GB" altLang="es-PE" sz="2400" dirty="0">
              <a:solidFill>
                <a:schemeClr val="tx1"/>
              </a:solidFill>
              <a:latin typeface="Arial" panose="020B0604020202020204" pitchFamily="34" charset="0"/>
              <a:cs typeface="Arial" panose="020B0604020202020204" pitchFamily="34" charset="0"/>
            </a:endParaRPr>
          </a:p>
        </p:txBody>
      </p:sp>
      <p:sp>
        <p:nvSpPr>
          <p:cNvPr id="28675" name="Rectangle 2"/>
          <p:cNvSpPr>
            <a:spLocks noGrp="1" noChangeArrowheads="1"/>
          </p:cNvSpPr>
          <p:nvPr>
            <p:ph idx="1"/>
          </p:nvPr>
        </p:nvSpPr>
        <p:spPr>
          <a:xfrm>
            <a:off x="724225" y="3121881"/>
            <a:ext cx="9603806" cy="1649811"/>
          </a:xfrm>
        </p:spPr>
        <p:txBody>
          <a:bodyPr vert="horz" wrap="square" lIns="0" tIns="0" rIns="0" bIns="0" numCol="1" rtlCol="0" anchor="t" anchorCtr="0" compatLnSpc="1">
            <a:prstTxWarp prst="textNoShape">
              <a:avLst/>
            </a:prstTxWarp>
            <a:spAutoFit/>
          </a:bodyPr>
          <a:lstStyle/>
          <a:p>
            <a:pPr marL="0" indent="0" algn="just" fontAlgn="auto">
              <a:lnSpc>
                <a:spcPct val="78000"/>
              </a:lnSpc>
              <a:spcBef>
                <a:spcPts val="6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1.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Intervención</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o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autorización</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del (los)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propietario</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(s).</a:t>
            </a:r>
          </a:p>
          <a:p>
            <a:pPr marL="0" indent="0" algn="just" fontAlgn="auto">
              <a:lnSpc>
                <a:spcPct val="78000"/>
              </a:lnSpc>
              <a:spcBef>
                <a:spcPts val="6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300" dirty="0">
              <a:solidFill>
                <a:schemeClr val="tx1"/>
              </a:solidFill>
              <a:latin typeface="Arial" panose="020B0604020202020204" pitchFamily="34" charset="0"/>
              <a:ea typeface="Tahoma" panose="020B0604030504040204" pitchFamily="34" charset="0"/>
              <a:cs typeface="Arial" panose="020B0604020202020204" pitchFamily="34" charset="0"/>
            </a:endParaRPr>
          </a:p>
          <a:p>
            <a:pPr marL="0" indent="0" algn="just" fontAlgn="auto">
              <a:lnSpc>
                <a:spcPct val="78000"/>
              </a:lnSpc>
              <a:spcBef>
                <a:spcPts val="6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2.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Descripción</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del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área</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linderos</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y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medidas</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perimétricas</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del o los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predios</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que</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se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desmembran</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y en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su</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caso</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del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área</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300" dirty="0" err="1">
                <a:solidFill>
                  <a:schemeClr val="tx1"/>
                </a:solidFill>
                <a:latin typeface="Arial" panose="020B0604020202020204" pitchFamily="34" charset="0"/>
                <a:ea typeface="Tahoma" panose="020B0604030504040204" pitchFamily="34" charset="0"/>
                <a:cs typeface="Arial" panose="020B0604020202020204" pitchFamily="34" charset="0"/>
              </a:rPr>
              <a:t>remanente</a:t>
            </a:r>
            <a:r>
              <a:rPr lang="en-GB" sz="2300" dirty="0">
                <a:solidFill>
                  <a:schemeClr val="tx1"/>
                </a:solidFill>
                <a:latin typeface="Arial" panose="020B0604020202020204" pitchFamily="34" charset="0"/>
                <a:ea typeface="Tahoma" panose="020B0604030504040204" pitchFamily="34" charset="0"/>
                <a:cs typeface="Arial" panose="020B0604020202020204" pitchFamily="34" charset="0"/>
              </a:rPr>
              <a:t>.</a:t>
            </a:r>
          </a:p>
          <a:p>
            <a:pPr algn="just" fontAlgn="auto">
              <a:lnSpc>
                <a:spcPct val="78000"/>
              </a:lnSpc>
              <a:spcBef>
                <a:spcPts val="6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300" dirty="0">
              <a:solidFill>
                <a:schemeClr val="tx1"/>
              </a:solidFill>
              <a:latin typeface="Arial" panose="020B0604020202020204" pitchFamily="34" charset="0"/>
              <a:ea typeface="Tahoma" panose="020B0604030504040204" pitchFamily="34" charset="0"/>
              <a:cs typeface="Arial" panose="020B0604020202020204" pitchFamily="34" charset="0"/>
            </a:endParaRPr>
          </a:p>
        </p:txBody>
      </p:sp>
      <p:sp>
        <p:nvSpPr>
          <p:cNvPr id="2" name="Rectángulo 1"/>
          <p:cNvSpPr/>
          <p:nvPr/>
        </p:nvSpPr>
        <p:spPr>
          <a:xfrm>
            <a:off x="724225" y="755926"/>
            <a:ext cx="8531668" cy="584775"/>
          </a:xfrm>
          <a:prstGeom prst="rect">
            <a:avLst/>
          </a:prstGeom>
        </p:spPr>
        <p:txBody>
          <a:bodyPr wrap="square">
            <a:spAutoFit/>
          </a:bodyPr>
          <a:lstStyle/>
          <a:p>
            <a:pPr lvl="0" algn="just"/>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6462860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p:cNvSpPr>
          <p:nvPr>
            <p:ph type="title"/>
          </p:nvPr>
        </p:nvSpPr>
        <p:spPr>
          <a:xfrm>
            <a:off x="431148" y="1343120"/>
            <a:ext cx="8165520" cy="768159"/>
          </a:xfrm>
        </p:spPr>
        <p:txBody>
          <a:bodyPr vert="horz" wrap="square" lIns="0" tIns="0" rIns="0" bIns="0" numCol="1" anchor="ctr" anchorCtr="0" compatLnSpc="1">
            <a:prstTxWarp prst="textNoShape">
              <a:avLst/>
            </a:prstTxWarp>
            <a:spAutoFit/>
          </a:bodyPr>
          <a:lstStyle/>
          <a:p>
            <a:pPr algn="just">
              <a:lnSpc>
                <a:spcPct val="78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PE" sz="3200" dirty="0" err="1">
                <a:solidFill>
                  <a:schemeClr val="tx1"/>
                </a:solidFill>
                <a:latin typeface="Arial" panose="020B0604020202020204" pitchFamily="34" charset="0"/>
                <a:cs typeface="Arial" panose="020B0604020202020204" pitchFamily="34" charset="0"/>
              </a:rPr>
              <a:t>Excepción</a:t>
            </a:r>
            <a:r>
              <a:rPr lang="en-GB" altLang="es-PE" sz="3200" dirty="0">
                <a:solidFill>
                  <a:schemeClr val="tx1"/>
                </a:solidFill>
                <a:latin typeface="Arial" panose="020B0604020202020204" pitchFamily="34" charset="0"/>
                <a:cs typeface="Arial" panose="020B0604020202020204" pitchFamily="34" charset="0"/>
              </a:rPr>
              <a:t> al </a:t>
            </a:r>
            <a:r>
              <a:rPr lang="en-GB" altLang="es-PE" sz="3200" dirty="0" err="1">
                <a:solidFill>
                  <a:schemeClr val="tx1"/>
                </a:solidFill>
                <a:latin typeface="Arial" panose="020B0604020202020204" pitchFamily="34" charset="0"/>
                <a:cs typeface="Arial" panose="020B0604020202020204" pitchFamily="34" charset="0"/>
              </a:rPr>
              <a:t>requisito</a:t>
            </a:r>
            <a:r>
              <a:rPr lang="en-GB" altLang="es-PE" sz="3200" dirty="0">
                <a:solidFill>
                  <a:schemeClr val="tx1"/>
                </a:solidFill>
                <a:latin typeface="Arial" panose="020B0604020202020204" pitchFamily="34" charset="0"/>
                <a:cs typeface="Arial" panose="020B0604020202020204" pitchFamily="34" charset="0"/>
              </a:rPr>
              <a:t> general de </a:t>
            </a:r>
            <a:r>
              <a:rPr lang="en-GB" altLang="es-PE" sz="3200" dirty="0" err="1">
                <a:solidFill>
                  <a:schemeClr val="tx1"/>
                </a:solidFill>
                <a:latin typeface="Arial" panose="020B0604020202020204" pitchFamily="34" charset="0"/>
                <a:cs typeface="Arial" panose="020B0604020202020204" pitchFamily="34" charset="0"/>
              </a:rPr>
              <a:t>descripción</a:t>
            </a:r>
            <a:r>
              <a:rPr lang="en-GB" altLang="es-PE" sz="3200" dirty="0">
                <a:solidFill>
                  <a:schemeClr val="tx1"/>
                </a:solidFill>
                <a:latin typeface="Arial" panose="020B0604020202020204" pitchFamily="34" charset="0"/>
                <a:cs typeface="Arial" panose="020B0604020202020204" pitchFamily="34" charset="0"/>
              </a:rPr>
              <a:t> del </a:t>
            </a:r>
            <a:r>
              <a:rPr lang="en-GB" altLang="es-PE" sz="3200" dirty="0" err="1">
                <a:solidFill>
                  <a:schemeClr val="tx1"/>
                </a:solidFill>
                <a:latin typeface="Arial" panose="020B0604020202020204" pitchFamily="34" charset="0"/>
                <a:cs typeface="Arial" panose="020B0604020202020204" pitchFamily="34" charset="0"/>
              </a:rPr>
              <a:t>área</a:t>
            </a:r>
            <a:r>
              <a:rPr lang="en-GB" altLang="es-PE" sz="3200" dirty="0">
                <a:solidFill>
                  <a:schemeClr val="tx1"/>
                </a:solidFill>
                <a:latin typeface="Arial" panose="020B0604020202020204" pitchFamily="34" charset="0"/>
                <a:cs typeface="Arial" panose="020B0604020202020204" pitchFamily="34" charset="0"/>
              </a:rPr>
              <a:t> </a:t>
            </a:r>
            <a:r>
              <a:rPr lang="en-GB" altLang="es-PE" sz="3200" dirty="0" err="1" smtClean="0">
                <a:solidFill>
                  <a:schemeClr val="tx1"/>
                </a:solidFill>
                <a:latin typeface="Arial" panose="020B0604020202020204" pitchFamily="34" charset="0"/>
                <a:cs typeface="Arial" panose="020B0604020202020204" pitchFamily="34" charset="0"/>
              </a:rPr>
              <a:t>remanente</a:t>
            </a:r>
            <a:r>
              <a:rPr lang="en-GB" altLang="es-PE" sz="3200" dirty="0" smtClean="0">
                <a:solidFill>
                  <a:schemeClr val="tx1"/>
                </a:solidFill>
                <a:latin typeface="Arial" panose="020B0604020202020204" pitchFamily="34" charset="0"/>
                <a:cs typeface="Arial" panose="020B0604020202020204" pitchFamily="34" charset="0"/>
              </a:rPr>
              <a:t>.</a:t>
            </a:r>
            <a:endParaRPr lang="en-GB" altLang="es-PE" sz="3200" dirty="0">
              <a:solidFill>
                <a:schemeClr val="tx1"/>
              </a:solidFill>
              <a:latin typeface="Arial" panose="020B0604020202020204" pitchFamily="34" charset="0"/>
              <a:cs typeface="Arial" panose="020B0604020202020204" pitchFamily="34" charset="0"/>
            </a:endParaRPr>
          </a:p>
        </p:txBody>
      </p:sp>
      <p:sp>
        <p:nvSpPr>
          <p:cNvPr id="29699" name="Rectangle 2"/>
          <p:cNvSpPr>
            <a:spLocks noGrp="1" noChangeArrowheads="1"/>
          </p:cNvSpPr>
          <p:nvPr>
            <p:ph idx="1"/>
          </p:nvPr>
        </p:nvSpPr>
        <p:spPr>
          <a:xfrm>
            <a:off x="431148" y="2409277"/>
            <a:ext cx="9580360" cy="3686330"/>
          </a:xfrm>
        </p:spPr>
        <p:txBody>
          <a:bodyPr vert="horz" wrap="square" lIns="0" tIns="0" rIns="0" bIns="0" numCol="1" rtlCol="0" anchor="t" anchorCtr="0" compatLnSpc="1">
            <a:prstTxWarp prst="textNoShape">
              <a:avLst/>
            </a:prstTxWarp>
            <a:spAutoFit/>
          </a:bodyPr>
          <a:lstStyle/>
          <a:p>
            <a:pPr marL="0" indent="0" algn="just" fontAlgn="auto">
              <a:lnSpc>
                <a:spcPct val="78000"/>
              </a:lnSpc>
              <a:spcBef>
                <a:spcPts val="7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err="1">
                <a:solidFill>
                  <a:schemeClr val="tx1"/>
                </a:solidFill>
                <a:cs typeface="Arial" charset="0"/>
              </a:rPr>
              <a:t>Supuesto</a:t>
            </a:r>
            <a:r>
              <a:rPr lang="en-GB" sz="2600" b="1" dirty="0">
                <a:solidFill>
                  <a:schemeClr val="tx1"/>
                </a:solidFill>
                <a:cs typeface="Arial" charset="0"/>
              </a:rPr>
              <a:t>: </a:t>
            </a:r>
            <a:r>
              <a:rPr lang="en-GB" sz="2600" dirty="0">
                <a:solidFill>
                  <a:schemeClr val="tx1"/>
                </a:solidFill>
                <a:cs typeface="Arial" charset="0"/>
              </a:rPr>
              <a:t>No </a:t>
            </a:r>
            <a:r>
              <a:rPr lang="en-GB" sz="2600" dirty="0" err="1">
                <a:solidFill>
                  <a:schemeClr val="tx1"/>
                </a:solidFill>
                <a:cs typeface="Arial" charset="0"/>
              </a:rPr>
              <a:t>es</a:t>
            </a:r>
            <a:r>
              <a:rPr lang="en-GB" sz="2600" dirty="0">
                <a:solidFill>
                  <a:schemeClr val="tx1"/>
                </a:solidFill>
                <a:cs typeface="Arial" charset="0"/>
              </a:rPr>
              <a:t> </a:t>
            </a:r>
            <a:r>
              <a:rPr lang="en-GB" sz="2600" dirty="0" err="1">
                <a:solidFill>
                  <a:schemeClr val="tx1"/>
                </a:solidFill>
                <a:cs typeface="Arial" charset="0"/>
              </a:rPr>
              <a:t>factible</a:t>
            </a:r>
            <a:r>
              <a:rPr lang="en-GB" sz="2600" dirty="0">
                <a:solidFill>
                  <a:schemeClr val="tx1"/>
                </a:solidFill>
                <a:cs typeface="Arial" charset="0"/>
              </a:rPr>
              <a:t> </a:t>
            </a:r>
            <a:r>
              <a:rPr lang="en-GB" sz="2600" dirty="0" err="1">
                <a:solidFill>
                  <a:schemeClr val="tx1"/>
                </a:solidFill>
                <a:cs typeface="Arial" charset="0"/>
              </a:rPr>
              <a:t>determinar</a:t>
            </a:r>
            <a:r>
              <a:rPr lang="en-GB" sz="2600" dirty="0">
                <a:solidFill>
                  <a:schemeClr val="tx1"/>
                </a:solidFill>
                <a:cs typeface="Arial" charset="0"/>
              </a:rPr>
              <a:t> el </a:t>
            </a:r>
            <a:r>
              <a:rPr lang="en-GB" sz="2600" dirty="0" err="1">
                <a:solidFill>
                  <a:schemeClr val="tx1"/>
                </a:solidFill>
                <a:cs typeface="Arial" charset="0"/>
              </a:rPr>
              <a:t>área</a:t>
            </a:r>
            <a:r>
              <a:rPr lang="en-GB" sz="2600" dirty="0">
                <a:solidFill>
                  <a:schemeClr val="tx1"/>
                </a:solidFill>
                <a:cs typeface="Arial" charset="0"/>
              </a:rPr>
              <a:t>, </a:t>
            </a:r>
            <a:r>
              <a:rPr lang="en-GB" sz="2600" dirty="0" err="1">
                <a:solidFill>
                  <a:schemeClr val="tx1"/>
                </a:solidFill>
                <a:cs typeface="Arial" charset="0"/>
              </a:rPr>
              <a:t>linderos</a:t>
            </a:r>
            <a:r>
              <a:rPr lang="en-GB" sz="2600" dirty="0">
                <a:solidFill>
                  <a:schemeClr val="tx1"/>
                </a:solidFill>
                <a:cs typeface="Arial" charset="0"/>
              </a:rPr>
              <a:t> y </a:t>
            </a:r>
            <a:r>
              <a:rPr lang="en-GB" sz="2600" dirty="0" err="1">
                <a:solidFill>
                  <a:schemeClr val="tx1"/>
                </a:solidFill>
                <a:cs typeface="Arial" charset="0"/>
              </a:rPr>
              <a:t>medidas</a:t>
            </a:r>
            <a:r>
              <a:rPr lang="en-GB" sz="2600" dirty="0">
                <a:solidFill>
                  <a:schemeClr val="tx1"/>
                </a:solidFill>
                <a:cs typeface="Arial" charset="0"/>
              </a:rPr>
              <a:t> </a:t>
            </a:r>
            <a:r>
              <a:rPr lang="en-GB" sz="2600" dirty="0" err="1">
                <a:solidFill>
                  <a:schemeClr val="tx1"/>
                </a:solidFill>
                <a:cs typeface="Arial" charset="0"/>
              </a:rPr>
              <a:t>perimétricas</a:t>
            </a:r>
            <a:r>
              <a:rPr lang="en-GB" sz="2600" dirty="0">
                <a:solidFill>
                  <a:schemeClr val="tx1"/>
                </a:solidFill>
                <a:cs typeface="Arial" charset="0"/>
              </a:rPr>
              <a:t> de la </a:t>
            </a:r>
            <a:r>
              <a:rPr lang="en-GB" sz="2600" dirty="0" err="1">
                <a:solidFill>
                  <a:schemeClr val="tx1"/>
                </a:solidFill>
                <a:cs typeface="Arial" charset="0"/>
              </a:rPr>
              <a:t>matriz</a:t>
            </a:r>
            <a:r>
              <a:rPr lang="en-GB" sz="2600" dirty="0">
                <a:solidFill>
                  <a:schemeClr val="tx1"/>
                </a:solidFill>
                <a:cs typeface="Arial" charset="0"/>
              </a:rPr>
              <a:t>. </a:t>
            </a:r>
          </a:p>
          <a:p>
            <a:pPr marL="0" indent="0" algn="just" fontAlgn="auto">
              <a:lnSpc>
                <a:spcPct val="78000"/>
              </a:lnSpc>
              <a:spcBef>
                <a:spcPts val="7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600" dirty="0">
              <a:solidFill>
                <a:schemeClr val="tx1"/>
              </a:solidFill>
              <a:cs typeface="Arial" charset="0"/>
            </a:endParaRPr>
          </a:p>
          <a:p>
            <a:pPr marL="0" indent="0" algn="just" fontAlgn="auto">
              <a:lnSpc>
                <a:spcPct val="78000"/>
              </a:lnSpc>
              <a:spcBef>
                <a:spcPts val="7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err="1">
                <a:solidFill>
                  <a:schemeClr val="tx1"/>
                </a:solidFill>
                <a:cs typeface="Arial" charset="0"/>
              </a:rPr>
              <a:t>Consecuencia</a:t>
            </a:r>
            <a:r>
              <a:rPr lang="en-GB" sz="2600" b="1" dirty="0">
                <a:solidFill>
                  <a:schemeClr val="tx1"/>
                </a:solidFill>
                <a:cs typeface="Arial" charset="0"/>
              </a:rPr>
              <a:t>: </a:t>
            </a:r>
            <a:r>
              <a:rPr lang="en-GB" sz="2600" dirty="0">
                <a:solidFill>
                  <a:schemeClr val="tx1"/>
                </a:solidFill>
                <a:cs typeface="Arial" charset="0"/>
              </a:rPr>
              <a:t>No </a:t>
            </a:r>
            <a:r>
              <a:rPr lang="en-GB" sz="2600" dirty="0" err="1">
                <a:solidFill>
                  <a:schemeClr val="tx1"/>
                </a:solidFill>
                <a:cs typeface="Arial" charset="0"/>
              </a:rPr>
              <a:t>es</a:t>
            </a:r>
            <a:r>
              <a:rPr lang="en-GB" sz="2600" dirty="0">
                <a:solidFill>
                  <a:schemeClr val="tx1"/>
                </a:solidFill>
                <a:cs typeface="Arial" charset="0"/>
              </a:rPr>
              <a:t> </a:t>
            </a:r>
            <a:r>
              <a:rPr lang="en-GB" sz="2600" dirty="0" err="1">
                <a:solidFill>
                  <a:schemeClr val="tx1"/>
                </a:solidFill>
                <a:cs typeface="Arial" charset="0"/>
              </a:rPr>
              <a:t>exigible</a:t>
            </a:r>
            <a:r>
              <a:rPr lang="en-GB" sz="2600" dirty="0">
                <a:solidFill>
                  <a:schemeClr val="tx1"/>
                </a:solidFill>
                <a:cs typeface="Arial" charset="0"/>
              </a:rPr>
              <a:t> la </a:t>
            </a:r>
            <a:r>
              <a:rPr lang="en-GB" sz="2600" dirty="0" err="1">
                <a:solidFill>
                  <a:schemeClr val="tx1"/>
                </a:solidFill>
                <a:cs typeface="Arial" charset="0"/>
              </a:rPr>
              <a:t>descripción</a:t>
            </a:r>
            <a:r>
              <a:rPr lang="en-GB" sz="2600" dirty="0">
                <a:solidFill>
                  <a:schemeClr val="tx1"/>
                </a:solidFill>
                <a:cs typeface="Arial" charset="0"/>
              </a:rPr>
              <a:t> del </a:t>
            </a:r>
            <a:r>
              <a:rPr lang="en-GB" sz="2600" dirty="0" err="1">
                <a:solidFill>
                  <a:schemeClr val="tx1"/>
                </a:solidFill>
                <a:cs typeface="Arial" charset="0"/>
              </a:rPr>
              <a:t>área</a:t>
            </a:r>
            <a:r>
              <a:rPr lang="en-GB" sz="2600" dirty="0">
                <a:solidFill>
                  <a:schemeClr val="tx1"/>
                </a:solidFill>
                <a:cs typeface="Arial" charset="0"/>
              </a:rPr>
              <a:t> </a:t>
            </a:r>
            <a:r>
              <a:rPr lang="en-GB" sz="2600" dirty="0" err="1">
                <a:solidFill>
                  <a:schemeClr val="tx1"/>
                </a:solidFill>
                <a:cs typeface="Arial" charset="0"/>
              </a:rPr>
              <a:t>remanente</a:t>
            </a:r>
            <a:r>
              <a:rPr lang="en-GB" sz="2600" dirty="0">
                <a:solidFill>
                  <a:schemeClr val="tx1"/>
                </a:solidFill>
                <a:cs typeface="Arial" charset="0"/>
              </a:rPr>
              <a:t> </a:t>
            </a:r>
            <a:r>
              <a:rPr lang="en-GB" sz="2600" dirty="0" err="1">
                <a:solidFill>
                  <a:schemeClr val="tx1"/>
                </a:solidFill>
                <a:cs typeface="Arial" charset="0"/>
              </a:rPr>
              <a:t>ni</a:t>
            </a:r>
            <a:r>
              <a:rPr lang="en-GB" sz="2600" dirty="0">
                <a:solidFill>
                  <a:schemeClr val="tx1"/>
                </a:solidFill>
                <a:cs typeface="Arial" charset="0"/>
              </a:rPr>
              <a:t> </a:t>
            </a:r>
            <a:r>
              <a:rPr lang="en-GB" sz="2600" dirty="0" err="1">
                <a:solidFill>
                  <a:schemeClr val="tx1"/>
                </a:solidFill>
                <a:cs typeface="Arial" charset="0"/>
              </a:rPr>
              <a:t>presentar</a:t>
            </a:r>
            <a:r>
              <a:rPr lang="en-GB" sz="2600" dirty="0">
                <a:solidFill>
                  <a:schemeClr val="tx1"/>
                </a:solidFill>
                <a:cs typeface="Arial" charset="0"/>
              </a:rPr>
              <a:t> </a:t>
            </a:r>
            <a:r>
              <a:rPr lang="en-GB" sz="2600" dirty="0" err="1">
                <a:solidFill>
                  <a:schemeClr val="tx1"/>
                </a:solidFill>
                <a:cs typeface="Arial" charset="0"/>
              </a:rPr>
              <a:t>planos</a:t>
            </a:r>
            <a:r>
              <a:rPr lang="en-GB" sz="2600" dirty="0">
                <a:solidFill>
                  <a:schemeClr val="tx1"/>
                </a:solidFill>
                <a:cs typeface="Arial" charset="0"/>
              </a:rPr>
              <a:t>. </a:t>
            </a:r>
            <a:r>
              <a:rPr lang="en-GB" sz="2600" dirty="0" err="1">
                <a:solidFill>
                  <a:schemeClr val="tx1"/>
                </a:solidFill>
                <a:cs typeface="Arial" charset="0"/>
              </a:rPr>
              <a:t>Bastará</a:t>
            </a:r>
            <a:r>
              <a:rPr lang="en-GB" sz="2600" dirty="0">
                <a:solidFill>
                  <a:schemeClr val="tx1"/>
                </a:solidFill>
                <a:cs typeface="Arial" charset="0"/>
              </a:rPr>
              <a:t> </a:t>
            </a:r>
            <a:r>
              <a:rPr lang="en-GB" sz="2600" dirty="0" err="1">
                <a:solidFill>
                  <a:schemeClr val="tx1"/>
                </a:solidFill>
                <a:cs typeface="Arial" charset="0"/>
              </a:rPr>
              <a:t>presentar</a:t>
            </a:r>
            <a:r>
              <a:rPr lang="en-GB" sz="2600" dirty="0">
                <a:solidFill>
                  <a:schemeClr val="tx1"/>
                </a:solidFill>
                <a:cs typeface="Arial" charset="0"/>
              </a:rPr>
              <a:t> </a:t>
            </a:r>
            <a:r>
              <a:rPr lang="en-GB" sz="2600" dirty="0" err="1">
                <a:solidFill>
                  <a:schemeClr val="tx1"/>
                </a:solidFill>
                <a:cs typeface="Arial" charset="0"/>
              </a:rPr>
              <a:t>plano</a:t>
            </a:r>
            <a:r>
              <a:rPr lang="en-GB" sz="2600" dirty="0">
                <a:solidFill>
                  <a:schemeClr val="tx1"/>
                </a:solidFill>
                <a:cs typeface="Arial" charset="0"/>
              </a:rPr>
              <a:t> del </a:t>
            </a:r>
            <a:r>
              <a:rPr lang="en-GB" sz="2600" dirty="0" err="1">
                <a:solidFill>
                  <a:schemeClr val="tx1"/>
                </a:solidFill>
                <a:cs typeface="Arial" charset="0"/>
              </a:rPr>
              <a:t>área</a:t>
            </a:r>
            <a:r>
              <a:rPr lang="en-GB" sz="2600" dirty="0">
                <a:solidFill>
                  <a:schemeClr val="tx1"/>
                </a:solidFill>
                <a:cs typeface="Arial" charset="0"/>
              </a:rPr>
              <a:t> </a:t>
            </a:r>
            <a:r>
              <a:rPr lang="en-GB" sz="2600" dirty="0" err="1">
                <a:solidFill>
                  <a:schemeClr val="tx1"/>
                </a:solidFill>
                <a:cs typeface="Arial" charset="0"/>
              </a:rPr>
              <a:t>materia</a:t>
            </a:r>
            <a:r>
              <a:rPr lang="en-GB" sz="2600" dirty="0">
                <a:solidFill>
                  <a:schemeClr val="tx1"/>
                </a:solidFill>
                <a:cs typeface="Arial" charset="0"/>
              </a:rPr>
              <a:t> de </a:t>
            </a:r>
            <a:r>
              <a:rPr lang="en-GB" sz="2600" dirty="0" err="1">
                <a:solidFill>
                  <a:schemeClr val="tx1"/>
                </a:solidFill>
                <a:cs typeface="Arial" charset="0"/>
              </a:rPr>
              <a:t>independización</a:t>
            </a:r>
            <a:r>
              <a:rPr lang="en-GB" sz="2600" dirty="0">
                <a:solidFill>
                  <a:schemeClr val="tx1"/>
                </a:solidFill>
                <a:cs typeface="Arial" charset="0"/>
              </a:rPr>
              <a:t> </a:t>
            </a:r>
            <a:r>
              <a:rPr lang="en-GB" sz="2600" dirty="0" err="1">
                <a:solidFill>
                  <a:schemeClr val="tx1"/>
                </a:solidFill>
                <a:cs typeface="Arial" charset="0"/>
              </a:rPr>
              <a:t>visado</a:t>
            </a:r>
            <a:r>
              <a:rPr lang="en-GB" sz="2600" dirty="0">
                <a:solidFill>
                  <a:schemeClr val="tx1"/>
                </a:solidFill>
                <a:cs typeface="Arial" charset="0"/>
              </a:rPr>
              <a:t> </a:t>
            </a:r>
            <a:r>
              <a:rPr lang="en-GB" sz="2600" dirty="0" err="1">
                <a:solidFill>
                  <a:schemeClr val="tx1"/>
                </a:solidFill>
                <a:cs typeface="Arial" charset="0"/>
              </a:rPr>
              <a:t>por</a:t>
            </a:r>
            <a:r>
              <a:rPr lang="en-GB" sz="2600" dirty="0">
                <a:solidFill>
                  <a:schemeClr val="tx1"/>
                </a:solidFill>
                <a:cs typeface="Arial" charset="0"/>
              </a:rPr>
              <a:t> </a:t>
            </a:r>
            <a:r>
              <a:rPr lang="en-GB" sz="2600" dirty="0" err="1">
                <a:solidFill>
                  <a:schemeClr val="tx1"/>
                </a:solidFill>
                <a:cs typeface="Arial" charset="0"/>
              </a:rPr>
              <a:t>autoridad</a:t>
            </a:r>
            <a:r>
              <a:rPr lang="en-GB" sz="2600" dirty="0">
                <a:solidFill>
                  <a:schemeClr val="tx1"/>
                </a:solidFill>
                <a:cs typeface="Arial" charset="0"/>
              </a:rPr>
              <a:t> </a:t>
            </a:r>
            <a:r>
              <a:rPr lang="en-GB" sz="2600" dirty="0" err="1">
                <a:solidFill>
                  <a:schemeClr val="tx1"/>
                </a:solidFill>
                <a:cs typeface="Arial" charset="0"/>
              </a:rPr>
              <a:t>competente</a:t>
            </a:r>
            <a:r>
              <a:rPr lang="en-GB" sz="2600" dirty="0">
                <a:solidFill>
                  <a:schemeClr val="tx1"/>
                </a:solidFill>
                <a:cs typeface="Arial" charset="0"/>
              </a:rPr>
              <a:t>, </a:t>
            </a:r>
            <a:r>
              <a:rPr lang="en-GB" sz="2600" dirty="0" err="1">
                <a:solidFill>
                  <a:schemeClr val="tx1"/>
                </a:solidFill>
                <a:cs typeface="Arial" charset="0"/>
              </a:rPr>
              <a:t>previa</a:t>
            </a:r>
            <a:r>
              <a:rPr lang="en-GB" sz="2600" dirty="0">
                <a:solidFill>
                  <a:schemeClr val="tx1"/>
                </a:solidFill>
                <a:cs typeface="Arial" charset="0"/>
              </a:rPr>
              <a:t> </a:t>
            </a:r>
            <a:r>
              <a:rPr lang="en-GB" sz="2600" dirty="0" err="1">
                <a:solidFill>
                  <a:schemeClr val="tx1"/>
                </a:solidFill>
                <a:cs typeface="Arial" charset="0"/>
              </a:rPr>
              <a:t>suscripción</a:t>
            </a:r>
            <a:r>
              <a:rPr lang="en-GB" sz="2600" dirty="0">
                <a:solidFill>
                  <a:schemeClr val="tx1"/>
                </a:solidFill>
                <a:cs typeface="Arial" charset="0"/>
              </a:rPr>
              <a:t> de </a:t>
            </a:r>
            <a:r>
              <a:rPr lang="en-GB" sz="2600" dirty="0" err="1">
                <a:solidFill>
                  <a:schemeClr val="tx1"/>
                </a:solidFill>
                <a:cs typeface="Arial" charset="0"/>
              </a:rPr>
              <a:t>verificador</a:t>
            </a:r>
            <a:r>
              <a:rPr lang="en-GB" sz="2600" dirty="0">
                <a:solidFill>
                  <a:schemeClr val="tx1"/>
                </a:solidFill>
                <a:cs typeface="Arial" charset="0"/>
              </a:rPr>
              <a:t>, </a:t>
            </a:r>
            <a:r>
              <a:rPr lang="en-GB" sz="2600" dirty="0" err="1">
                <a:solidFill>
                  <a:schemeClr val="tx1"/>
                </a:solidFill>
                <a:cs typeface="Arial" charset="0"/>
              </a:rPr>
              <a:t>cuando</a:t>
            </a:r>
            <a:r>
              <a:rPr lang="en-GB" sz="2600" dirty="0">
                <a:solidFill>
                  <a:schemeClr val="tx1"/>
                </a:solidFill>
                <a:cs typeface="Arial" charset="0"/>
              </a:rPr>
              <a:t> </a:t>
            </a:r>
            <a:r>
              <a:rPr lang="en-GB" sz="2600" dirty="0" err="1">
                <a:solidFill>
                  <a:schemeClr val="tx1"/>
                </a:solidFill>
                <a:cs typeface="Arial" charset="0"/>
              </a:rPr>
              <a:t>corresponda</a:t>
            </a:r>
            <a:r>
              <a:rPr lang="en-GB" sz="2600" dirty="0">
                <a:solidFill>
                  <a:schemeClr val="tx1"/>
                </a:solidFill>
                <a:cs typeface="Arial" charset="0"/>
              </a:rPr>
              <a:t>.</a:t>
            </a:r>
          </a:p>
          <a:p>
            <a:pPr marL="0" indent="0" algn="just" fontAlgn="auto">
              <a:lnSpc>
                <a:spcPct val="78000"/>
              </a:lnSpc>
              <a:spcBef>
                <a:spcPts val="7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600" b="1" dirty="0">
                <a:solidFill>
                  <a:schemeClr val="tx1"/>
                </a:solidFill>
                <a:cs typeface="Arial" charset="0"/>
              </a:rPr>
              <a:t>El </a:t>
            </a:r>
            <a:r>
              <a:rPr lang="en-GB" sz="2600" b="1" dirty="0" err="1">
                <a:solidFill>
                  <a:schemeClr val="tx1"/>
                </a:solidFill>
                <a:cs typeface="Arial" charset="0"/>
              </a:rPr>
              <a:t>área</a:t>
            </a:r>
            <a:r>
              <a:rPr lang="en-GB" sz="2600" b="1" dirty="0">
                <a:solidFill>
                  <a:schemeClr val="tx1"/>
                </a:solidFill>
                <a:cs typeface="Arial" charset="0"/>
              </a:rPr>
              <a:t> de </a:t>
            </a:r>
            <a:r>
              <a:rPr lang="en-GB" sz="2600" b="1" dirty="0" err="1">
                <a:solidFill>
                  <a:schemeClr val="tx1"/>
                </a:solidFill>
                <a:cs typeface="Arial" charset="0"/>
              </a:rPr>
              <a:t>Catastro</a:t>
            </a:r>
            <a:r>
              <a:rPr lang="en-GB" sz="2600" b="1" dirty="0">
                <a:solidFill>
                  <a:schemeClr val="tx1"/>
                </a:solidFill>
                <a:cs typeface="Arial" charset="0"/>
              </a:rPr>
              <a:t> </a:t>
            </a:r>
            <a:r>
              <a:rPr lang="en-GB" sz="2600" dirty="0" err="1">
                <a:solidFill>
                  <a:schemeClr val="tx1"/>
                </a:solidFill>
                <a:cs typeface="Arial" charset="0"/>
              </a:rPr>
              <a:t>determina</a:t>
            </a:r>
            <a:r>
              <a:rPr lang="en-GB" sz="2600" dirty="0">
                <a:solidFill>
                  <a:schemeClr val="tx1"/>
                </a:solidFill>
                <a:cs typeface="Arial" charset="0"/>
              </a:rPr>
              <a:t> la </a:t>
            </a:r>
            <a:r>
              <a:rPr lang="en-GB" sz="2600" dirty="0" err="1">
                <a:solidFill>
                  <a:schemeClr val="tx1"/>
                </a:solidFill>
                <a:cs typeface="Arial" charset="0"/>
              </a:rPr>
              <a:t>imposibilidad</a:t>
            </a:r>
            <a:r>
              <a:rPr lang="en-GB" sz="2600" dirty="0">
                <a:solidFill>
                  <a:schemeClr val="tx1"/>
                </a:solidFill>
                <a:cs typeface="Arial" charset="0"/>
              </a:rPr>
              <a:t> de </a:t>
            </a:r>
            <a:r>
              <a:rPr lang="en-GB" sz="2600" dirty="0" err="1">
                <a:solidFill>
                  <a:schemeClr val="tx1"/>
                </a:solidFill>
                <a:cs typeface="Arial" charset="0"/>
              </a:rPr>
              <a:t>describir</a:t>
            </a:r>
            <a:r>
              <a:rPr lang="en-GB" sz="2600" dirty="0">
                <a:solidFill>
                  <a:schemeClr val="tx1"/>
                </a:solidFill>
                <a:cs typeface="Arial" charset="0"/>
              </a:rPr>
              <a:t> el </a:t>
            </a:r>
            <a:r>
              <a:rPr lang="en-GB" sz="2600" dirty="0" err="1">
                <a:solidFill>
                  <a:schemeClr val="tx1"/>
                </a:solidFill>
                <a:cs typeface="Arial" charset="0"/>
              </a:rPr>
              <a:t>área</a:t>
            </a:r>
            <a:r>
              <a:rPr lang="en-GB" sz="2600" dirty="0">
                <a:solidFill>
                  <a:schemeClr val="tx1"/>
                </a:solidFill>
                <a:cs typeface="Arial" charset="0"/>
              </a:rPr>
              <a:t> </a:t>
            </a:r>
            <a:r>
              <a:rPr lang="en-GB" sz="2600" dirty="0" err="1">
                <a:solidFill>
                  <a:schemeClr val="tx1"/>
                </a:solidFill>
                <a:cs typeface="Arial" charset="0"/>
              </a:rPr>
              <a:t>remanente</a:t>
            </a:r>
            <a:r>
              <a:rPr lang="en-GB" sz="2600" dirty="0">
                <a:solidFill>
                  <a:schemeClr val="tx1"/>
                </a:solidFill>
                <a:cs typeface="Arial" charset="0"/>
              </a:rPr>
              <a:t>. </a:t>
            </a:r>
          </a:p>
          <a:p>
            <a:pPr algn="just" fontAlgn="auto">
              <a:lnSpc>
                <a:spcPct val="78000"/>
              </a:lnSpc>
              <a:spcBef>
                <a:spcPts val="500"/>
              </a:spcBef>
              <a:spcAft>
                <a:spcPts val="0"/>
              </a:spcAft>
              <a:buFont typeface="Wingdings 3"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dirty="0">
              <a:solidFill>
                <a:schemeClr val="tx1"/>
              </a:solidFill>
            </a:endParaRPr>
          </a:p>
          <a:p>
            <a:pPr algn="just" fontAlgn="auto">
              <a:lnSpc>
                <a:spcPct val="78000"/>
              </a:lnSpc>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u="sng" dirty="0">
                <a:solidFill>
                  <a:schemeClr val="tx1"/>
                </a:solidFill>
                <a:latin typeface="Arial" pitchFamily="34" charset="0"/>
                <a:cs typeface="Arial" pitchFamily="34" charset="0"/>
              </a:rPr>
              <a:t>4ta. DCF del RIRP</a:t>
            </a:r>
          </a:p>
        </p:txBody>
      </p:sp>
      <p:sp>
        <p:nvSpPr>
          <p:cNvPr id="2" name="Rectángulo 1"/>
          <p:cNvSpPr/>
          <p:nvPr/>
        </p:nvSpPr>
        <p:spPr>
          <a:xfrm>
            <a:off x="622371" y="379411"/>
            <a:ext cx="8651631"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28209558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p:cNvSpPr>
          <p:nvPr>
            <p:ph type="title"/>
          </p:nvPr>
        </p:nvSpPr>
        <p:spPr>
          <a:xfrm>
            <a:off x="478041" y="1371600"/>
            <a:ext cx="8596668" cy="646331"/>
          </a:xfrm>
        </p:spPr>
        <p:txBody>
          <a:bodyPr>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PE" b="1" dirty="0" err="1" smtClean="0">
                <a:solidFill>
                  <a:schemeClr val="tx1"/>
                </a:solidFill>
                <a:latin typeface="Tahoma" panose="020B0604030504040204" pitchFamily="34" charset="0"/>
              </a:rPr>
              <a:t>Independización</a:t>
            </a:r>
            <a:r>
              <a:rPr lang="en-GB" altLang="es-PE" b="1" dirty="0" smtClean="0">
                <a:solidFill>
                  <a:schemeClr val="tx1"/>
                </a:solidFill>
                <a:latin typeface="Tahoma" panose="020B0604030504040204" pitchFamily="34" charset="0"/>
              </a:rPr>
              <a:t> </a:t>
            </a:r>
            <a:r>
              <a:rPr lang="en-GB" altLang="es-PE" b="1" dirty="0" err="1" smtClean="0">
                <a:solidFill>
                  <a:schemeClr val="tx1"/>
                </a:solidFill>
                <a:latin typeface="Tahoma" panose="020B0604030504040204" pitchFamily="34" charset="0"/>
              </a:rPr>
              <a:t>obligatoria</a:t>
            </a:r>
            <a:endParaRPr lang="en-GB" altLang="es-PE" b="1" dirty="0" smtClean="0">
              <a:solidFill>
                <a:schemeClr val="tx1"/>
              </a:solidFill>
              <a:latin typeface="Tahoma" panose="020B0604030504040204" pitchFamily="34" charset="0"/>
            </a:endParaRPr>
          </a:p>
        </p:txBody>
      </p:sp>
      <p:sp>
        <p:nvSpPr>
          <p:cNvPr id="32771" name="Rectangle 2"/>
          <p:cNvSpPr>
            <a:spLocks noGrp="1" noChangeArrowheads="1"/>
          </p:cNvSpPr>
          <p:nvPr>
            <p:ph idx="1"/>
          </p:nvPr>
        </p:nvSpPr>
        <p:spPr>
          <a:xfrm>
            <a:off x="677334" y="2160589"/>
            <a:ext cx="8596668" cy="3766737"/>
          </a:xfrm>
        </p:spPr>
        <p:txBody>
          <a:bodyPr rtlCol="0">
            <a:spAutoFit/>
          </a:bodyPr>
          <a:lstStyle/>
          <a:p>
            <a:pPr marL="0" indent="0" algn="just">
              <a:spcBef>
                <a:spcPts val="7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a:solidFill>
                  <a:schemeClr val="tx1"/>
                </a:solidFill>
                <a:latin typeface="Arial" charset="0"/>
                <a:cs typeface="Arial" charset="0"/>
              </a:rPr>
              <a:t>Supuesto</a:t>
            </a:r>
            <a:r>
              <a:rPr lang="en-GB" sz="2400" b="1" dirty="0">
                <a:solidFill>
                  <a:schemeClr val="tx1"/>
                </a:solidFill>
                <a:latin typeface="Arial" charset="0"/>
                <a:cs typeface="Arial" charset="0"/>
              </a:rPr>
              <a:t>:</a:t>
            </a:r>
            <a:r>
              <a:rPr lang="en-GB" sz="2400" dirty="0">
                <a:solidFill>
                  <a:schemeClr val="tx1"/>
                </a:solidFill>
                <a:latin typeface="Arial" charset="0"/>
                <a:cs typeface="Arial"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está</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constituida</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por</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porciones</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que</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no </a:t>
            </a:r>
            <a:r>
              <a:rPr lang="en-GB" sz="2400" dirty="0" err="1" smtClean="0">
                <a:solidFill>
                  <a:schemeClr val="tx1"/>
                </a:solidFill>
                <a:latin typeface="Arial" panose="020B0604020202020204" pitchFamily="34" charset="0"/>
                <a:ea typeface="Tahoma" panose="020B0604030504040204" pitchFamily="34" charset="0"/>
                <a:cs typeface="Arial" panose="020B0604020202020204" pitchFamily="34" charset="0"/>
              </a:rPr>
              <a:t>guardan</a:t>
            </a:r>
            <a:r>
              <a:rPr lang="en-GB" sz="2400" dirty="0" smtClean="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smtClean="0">
                <a:solidFill>
                  <a:schemeClr val="tx1"/>
                </a:solidFill>
                <a:latin typeface="Arial" panose="020B0604020202020204" pitchFamily="34" charset="0"/>
                <a:ea typeface="Tahoma" panose="020B0604030504040204" pitchFamily="34" charset="0"/>
                <a:cs typeface="Arial" panose="020B0604020202020204" pitchFamily="34" charset="0"/>
              </a:rPr>
              <a:t>continuidad</a:t>
            </a:r>
            <a:r>
              <a:rPr lang="en-GB" sz="2400" dirty="0" smtClean="0">
                <a:solidFill>
                  <a:schemeClr val="tx1"/>
                </a:solidFill>
                <a:latin typeface="Arial" panose="020B0604020202020204" pitchFamily="34" charset="0"/>
                <a:ea typeface="Tahoma" panose="020B0604030504040204" pitchFamily="34" charset="0"/>
                <a:cs typeface="Arial" panose="020B0604020202020204" pitchFamily="34" charset="0"/>
              </a:rPr>
              <a:t>.</a:t>
            </a:r>
            <a:endParaRPr lang="en-GB" sz="2400" dirty="0">
              <a:solidFill>
                <a:schemeClr val="tx1"/>
              </a:solidFill>
              <a:latin typeface="Arial" charset="0"/>
              <a:cs typeface="Arial" charset="0"/>
            </a:endParaRPr>
          </a:p>
          <a:p>
            <a:pPr marL="0" indent="0" algn="just" fontAlgn="auto">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a:solidFill>
                <a:schemeClr val="tx1"/>
              </a:solidFill>
              <a:latin typeface="Arial" charset="0"/>
              <a:cs typeface="Arial" charset="0"/>
            </a:endParaRPr>
          </a:p>
          <a:p>
            <a:pPr marL="0" indent="0" algn="just">
              <a:lnSpc>
                <a:spcPct val="78000"/>
              </a:lnSpc>
              <a:spcBef>
                <a:spcPts val="6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a:solidFill>
                  <a:schemeClr val="tx1"/>
                </a:solidFill>
                <a:latin typeface="Arial" charset="0"/>
                <a:cs typeface="Arial" charset="0"/>
              </a:rPr>
              <a:t>Consecuencia</a:t>
            </a:r>
            <a:r>
              <a:rPr lang="en-GB" sz="2400" b="1" dirty="0">
                <a:solidFill>
                  <a:schemeClr val="tx1"/>
                </a:solidFill>
                <a:latin typeface="Arial" charset="0"/>
                <a:cs typeface="Arial" charset="0"/>
              </a:rPr>
              <a:t>:</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debe</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procederse</a:t>
            </a:r>
            <a:r>
              <a:rPr lang="en-GB" sz="2400" dirty="0">
                <a:solidFill>
                  <a:schemeClr val="tx1"/>
                </a:solidFill>
                <a:latin typeface="Arial" charset="0"/>
                <a:cs typeface="Arial" charset="0"/>
              </a:rPr>
              <a:t> a </a:t>
            </a:r>
            <a:r>
              <a:rPr lang="en-GB" sz="2400" dirty="0" err="1">
                <a:solidFill>
                  <a:schemeClr val="tx1"/>
                </a:solidFill>
                <a:latin typeface="Arial" charset="0"/>
                <a:cs typeface="Arial" charset="0"/>
              </a:rPr>
              <a:t>su</a:t>
            </a:r>
            <a:r>
              <a:rPr lang="en-GB" sz="2400" dirty="0">
                <a:solidFill>
                  <a:schemeClr val="tx1"/>
                </a:solidFill>
                <a:latin typeface="Arial" charset="0"/>
                <a:cs typeface="Arial" charset="0"/>
              </a:rPr>
              <a:t> </a:t>
            </a:r>
            <a:r>
              <a:rPr lang="en-GB" sz="2400" dirty="0" err="1" smtClean="0">
                <a:solidFill>
                  <a:schemeClr val="tx1"/>
                </a:solidFill>
                <a:latin typeface="Arial" charset="0"/>
                <a:cs typeface="Arial" charset="0"/>
              </a:rPr>
              <a:t>independización</a:t>
            </a:r>
            <a:r>
              <a:rPr lang="en-GB" sz="2400" dirty="0" smtClean="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siempre</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que</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correspondan</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al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mismo</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propietario</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y no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existan</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restricciones</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 para la </a:t>
            </a:r>
            <a:r>
              <a:rPr lang="en-GB" sz="2400" dirty="0" err="1">
                <a:solidFill>
                  <a:schemeClr val="tx1"/>
                </a:solidFill>
                <a:latin typeface="Arial" panose="020B0604020202020204" pitchFamily="34" charset="0"/>
                <a:ea typeface="Tahoma" panose="020B0604030504040204" pitchFamily="34" charset="0"/>
                <a:cs typeface="Arial" panose="020B0604020202020204" pitchFamily="34" charset="0"/>
              </a:rPr>
              <a:t>independización</a:t>
            </a:r>
            <a:r>
              <a:rPr lang="en-GB" sz="2400" dirty="0">
                <a:solidFill>
                  <a:schemeClr val="tx1"/>
                </a:solidFill>
                <a:latin typeface="Arial" panose="020B0604020202020204" pitchFamily="34" charset="0"/>
                <a:ea typeface="Tahoma" panose="020B0604030504040204" pitchFamily="34" charset="0"/>
                <a:cs typeface="Arial" panose="020B0604020202020204" pitchFamily="34" charset="0"/>
              </a:rPr>
              <a:t>.</a:t>
            </a:r>
          </a:p>
          <a:p>
            <a:pPr marL="0" indent="0" algn="just">
              <a:lnSpc>
                <a:spcPct val="78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a:solidFill>
                <a:schemeClr val="tx1"/>
              </a:solidFill>
              <a:latin typeface="Arial" panose="020B0604020202020204" pitchFamily="34" charset="0"/>
              <a:cs typeface="Arial" panose="020B0604020202020204" pitchFamily="34" charset="0"/>
            </a:endParaRPr>
          </a:p>
          <a:p>
            <a:pPr marL="0" indent="0" algn="just">
              <a:lnSpc>
                <a:spcPct val="78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solidFill>
                  <a:schemeClr val="tx1"/>
                </a:solidFill>
                <a:latin typeface="Arial" charset="0"/>
                <a:cs typeface="Arial" charset="0"/>
              </a:rPr>
              <a:t>Art. 59 </a:t>
            </a:r>
            <a:r>
              <a:rPr lang="en-GB" sz="2400" b="1" dirty="0" smtClean="0">
                <a:solidFill>
                  <a:schemeClr val="tx1"/>
                </a:solidFill>
                <a:latin typeface="Arial" charset="0"/>
                <a:cs typeface="Arial" charset="0"/>
              </a:rPr>
              <a:t>RIRP Segundo </a:t>
            </a:r>
            <a:r>
              <a:rPr lang="en-GB" sz="2400" b="1" dirty="0" err="1" smtClean="0">
                <a:solidFill>
                  <a:schemeClr val="tx1"/>
                </a:solidFill>
                <a:latin typeface="Arial" charset="0"/>
                <a:cs typeface="Arial" charset="0"/>
              </a:rPr>
              <a:t>párrafo</a:t>
            </a:r>
            <a:r>
              <a:rPr lang="en-GB" sz="2400" b="1" dirty="0" smtClean="0">
                <a:solidFill>
                  <a:schemeClr val="tx1"/>
                </a:solidFill>
                <a:latin typeface="Arial" charset="0"/>
                <a:cs typeface="Arial" charset="0"/>
              </a:rPr>
              <a:t>.</a:t>
            </a:r>
            <a:endParaRPr lang="en-GB" sz="2400" b="1" dirty="0">
              <a:solidFill>
                <a:schemeClr val="tx1"/>
              </a:solidFill>
              <a:latin typeface="Arial" charset="0"/>
              <a:cs typeface="Arial" charset="0"/>
            </a:endParaRPr>
          </a:p>
          <a:p>
            <a:pPr marL="0" indent="0" fontAlgn="auto">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a:solidFill>
                <a:schemeClr val="tx1"/>
              </a:solidFill>
              <a:latin typeface="Arial" charset="0"/>
              <a:cs typeface="Arial" charset="0"/>
            </a:endParaRPr>
          </a:p>
          <a:p>
            <a:pPr marL="0" indent="0" fontAlgn="auto">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b="1" dirty="0">
              <a:solidFill>
                <a:srgbClr val="002060"/>
              </a:solidFill>
              <a:latin typeface="Arial" charset="0"/>
              <a:cs typeface="Arial" charset="0"/>
            </a:endParaRPr>
          </a:p>
        </p:txBody>
      </p:sp>
      <p:sp>
        <p:nvSpPr>
          <p:cNvPr id="2" name="Rectángulo 1"/>
          <p:cNvSpPr/>
          <p:nvPr/>
        </p:nvSpPr>
        <p:spPr>
          <a:xfrm>
            <a:off x="727878" y="392330"/>
            <a:ext cx="8346831"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25010959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p:cNvSpPr>
          <p:nvPr>
            <p:ph type="title"/>
          </p:nvPr>
        </p:nvSpPr>
        <p:spPr>
          <a:xfrm>
            <a:off x="478041" y="1371600"/>
            <a:ext cx="8596668" cy="646331"/>
          </a:xfrm>
        </p:spPr>
        <p:txBody>
          <a:bodyPr>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PE" b="1" dirty="0" err="1" smtClean="0">
                <a:solidFill>
                  <a:schemeClr val="tx1"/>
                </a:solidFill>
                <a:latin typeface="Tahoma" panose="020B0604030504040204" pitchFamily="34" charset="0"/>
              </a:rPr>
              <a:t>Independización</a:t>
            </a:r>
            <a:r>
              <a:rPr lang="en-GB" altLang="es-PE" b="1" dirty="0" smtClean="0">
                <a:solidFill>
                  <a:schemeClr val="tx1"/>
                </a:solidFill>
                <a:latin typeface="Tahoma" panose="020B0604030504040204" pitchFamily="34" charset="0"/>
              </a:rPr>
              <a:t> </a:t>
            </a:r>
            <a:r>
              <a:rPr lang="en-GB" altLang="es-PE" b="1" dirty="0" err="1" smtClean="0">
                <a:solidFill>
                  <a:schemeClr val="tx1"/>
                </a:solidFill>
                <a:latin typeface="Tahoma" panose="020B0604030504040204" pitchFamily="34" charset="0"/>
              </a:rPr>
              <a:t>obligatoria</a:t>
            </a:r>
            <a:endParaRPr lang="en-GB" altLang="es-PE" b="1" dirty="0" smtClean="0">
              <a:solidFill>
                <a:schemeClr val="tx1"/>
              </a:solidFill>
              <a:latin typeface="Tahoma" panose="020B0604030504040204" pitchFamily="34" charset="0"/>
            </a:endParaRPr>
          </a:p>
        </p:txBody>
      </p:sp>
      <p:sp>
        <p:nvSpPr>
          <p:cNvPr id="32771" name="Rectangle 2"/>
          <p:cNvSpPr>
            <a:spLocks noGrp="1" noChangeArrowheads="1"/>
          </p:cNvSpPr>
          <p:nvPr>
            <p:ph idx="1"/>
          </p:nvPr>
        </p:nvSpPr>
        <p:spPr>
          <a:xfrm>
            <a:off x="677333" y="2160589"/>
            <a:ext cx="9263835" cy="3447098"/>
          </a:xfrm>
        </p:spPr>
        <p:txBody>
          <a:bodyPr wrap="square" rtlCol="0">
            <a:spAutoFit/>
          </a:bodyPr>
          <a:lstStyle/>
          <a:p>
            <a:pPr marL="0" indent="0" algn="just" fontAlgn="auto">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a:solidFill>
                  <a:schemeClr val="tx1"/>
                </a:solidFill>
                <a:latin typeface="Arial" charset="0"/>
                <a:cs typeface="Arial" charset="0"/>
              </a:rPr>
              <a:t>Supuesto</a:t>
            </a:r>
            <a:r>
              <a:rPr lang="en-GB" sz="2400" b="1" dirty="0">
                <a:solidFill>
                  <a:schemeClr val="tx1"/>
                </a:solidFill>
                <a:latin typeface="Arial" charset="0"/>
                <a:cs typeface="Arial" charset="0"/>
              </a:rPr>
              <a:t>:</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inscripción</a:t>
            </a:r>
            <a:r>
              <a:rPr lang="en-GB" sz="2400" dirty="0">
                <a:solidFill>
                  <a:schemeClr val="tx1"/>
                </a:solidFill>
                <a:latin typeface="Arial" charset="0"/>
                <a:cs typeface="Arial" charset="0"/>
              </a:rPr>
              <a:t> de </a:t>
            </a:r>
            <a:r>
              <a:rPr lang="en-GB" sz="2400" dirty="0" err="1">
                <a:solidFill>
                  <a:schemeClr val="tx1"/>
                </a:solidFill>
                <a:latin typeface="Arial" charset="0"/>
                <a:cs typeface="Arial" charset="0"/>
              </a:rPr>
              <a:t>actos</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que</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impliquen</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variación</a:t>
            </a:r>
            <a:r>
              <a:rPr lang="en-GB" sz="2400" dirty="0">
                <a:solidFill>
                  <a:schemeClr val="tx1"/>
                </a:solidFill>
                <a:latin typeface="Arial" charset="0"/>
                <a:cs typeface="Arial" charset="0"/>
              </a:rPr>
              <a:t> de </a:t>
            </a:r>
            <a:r>
              <a:rPr lang="en-GB" sz="2400" dirty="0" err="1">
                <a:solidFill>
                  <a:schemeClr val="tx1"/>
                </a:solidFill>
                <a:latin typeface="Arial" charset="0"/>
                <a:cs typeface="Arial" charset="0"/>
              </a:rPr>
              <a:t>titularidad</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respecto</a:t>
            </a:r>
            <a:r>
              <a:rPr lang="en-GB" sz="2400" dirty="0">
                <a:solidFill>
                  <a:schemeClr val="tx1"/>
                </a:solidFill>
                <a:latin typeface="Arial" charset="0"/>
                <a:cs typeface="Arial" charset="0"/>
              </a:rPr>
              <a:t> de parte de </a:t>
            </a:r>
            <a:r>
              <a:rPr lang="en-GB" sz="2400" dirty="0" err="1">
                <a:solidFill>
                  <a:schemeClr val="tx1"/>
                </a:solidFill>
                <a:latin typeface="Arial" charset="0"/>
                <a:cs typeface="Arial" charset="0"/>
              </a:rPr>
              <a:t>predios</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inscritos</a:t>
            </a:r>
            <a:r>
              <a:rPr lang="en-GB" sz="2400" dirty="0">
                <a:solidFill>
                  <a:schemeClr val="tx1"/>
                </a:solidFill>
                <a:latin typeface="Arial" charset="0"/>
                <a:cs typeface="Arial" charset="0"/>
              </a:rPr>
              <a:t>.</a:t>
            </a:r>
          </a:p>
          <a:p>
            <a:pPr marL="0" indent="0" algn="just" fontAlgn="auto">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b="1" dirty="0">
              <a:solidFill>
                <a:schemeClr val="tx1"/>
              </a:solidFill>
              <a:latin typeface="Arial" charset="0"/>
              <a:cs typeface="Arial" charset="0"/>
            </a:endParaRPr>
          </a:p>
          <a:p>
            <a:pPr marL="0" indent="0" algn="just" fontAlgn="auto">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err="1">
                <a:solidFill>
                  <a:schemeClr val="tx1"/>
                </a:solidFill>
                <a:latin typeface="Arial" charset="0"/>
                <a:cs typeface="Arial" charset="0"/>
              </a:rPr>
              <a:t>Consecuencia</a:t>
            </a:r>
            <a:r>
              <a:rPr lang="en-GB" sz="2400" b="1" dirty="0">
                <a:solidFill>
                  <a:schemeClr val="tx1"/>
                </a:solidFill>
                <a:latin typeface="Arial" charset="0"/>
                <a:cs typeface="Arial" charset="0"/>
              </a:rPr>
              <a:t>:</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debe</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procederse</a:t>
            </a:r>
            <a:r>
              <a:rPr lang="en-GB" sz="2400" dirty="0">
                <a:solidFill>
                  <a:schemeClr val="tx1"/>
                </a:solidFill>
                <a:latin typeface="Arial" charset="0"/>
                <a:cs typeface="Arial" charset="0"/>
              </a:rPr>
              <a:t> a </a:t>
            </a:r>
            <a:r>
              <a:rPr lang="en-GB" sz="2400" dirty="0" err="1">
                <a:solidFill>
                  <a:schemeClr val="tx1"/>
                </a:solidFill>
                <a:latin typeface="Arial" charset="0"/>
                <a:cs typeface="Arial" charset="0"/>
              </a:rPr>
              <a:t>su</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previa</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independización</a:t>
            </a:r>
            <a:r>
              <a:rPr lang="en-GB" sz="2400" dirty="0">
                <a:solidFill>
                  <a:schemeClr val="tx1"/>
                </a:solidFill>
                <a:latin typeface="Arial" charset="0"/>
                <a:cs typeface="Arial" charset="0"/>
              </a:rPr>
              <a:t>, de </a:t>
            </a:r>
            <a:r>
              <a:rPr lang="en-GB" sz="2400" dirty="0" err="1">
                <a:solidFill>
                  <a:schemeClr val="tx1"/>
                </a:solidFill>
                <a:latin typeface="Arial" charset="0"/>
                <a:cs typeface="Arial" charset="0"/>
              </a:rPr>
              <a:t>conformidad</a:t>
            </a:r>
            <a:r>
              <a:rPr lang="en-GB" sz="2400" dirty="0">
                <a:solidFill>
                  <a:schemeClr val="tx1"/>
                </a:solidFill>
                <a:latin typeface="Arial" charset="0"/>
                <a:cs typeface="Arial" charset="0"/>
              </a:rPr>
              <a:t> con los </a:t>
            </a:r>
            <a:r>
              <a:rPr lang="en-GB" sz="2400" dirty="0" err="1">
                <a:solidFill>
                  <a:schemeClr val="tx1"/>
                </a:solidFill>
                <a:latin typeface="Arial" charset="0"/>
                <a:cs typeface="Arial" charset="0"/>
              </a:rPr>
              <a:t>requisitos</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previstos</a:t>
            </a:r>
            <a:r>
              <a:rPr lang="en-GB" sz="2400" dirty="0">
                <a:solidFill>
                  <a:schemeClr val="tx1"/>
                </a:solidFill>
                <a:latin typeface="Arial" charset="0"/>
                <a:cs typeface="Arial" charset="0"/>
              </a:rPr>
              <a:t> en </a:t>
            </a:r>
            <a:r>
              <a:rPr lang="en-GB" sz="2400" dirty="0" err="1">
                <a:solidFill>
                  <a:schemeClr val="tx1"/>
                </a:solidFill>
                <a:latin typeface="Arial" charset="0"/>
                <a:cs typeface="Arial" charset="0"/>
              </a:rPr>
              <a:t>este</a:t>
            </a:r>
            <a:r>
              <a:rPr lang="en-GB" sz="2400" dirty="0">
                <a:solidFill>
                  <a:schemeClr val="tx1"/>
                </a:solidFill>
                <a:latin typeface="Arial" charset="0"/>
                <a:cs typeface="Arial" charset="0"/>
              </a:rPr>
              <a:t> </a:t>
            </a:r>
            <a:r>
              <a:rPr lang="en-GB" sz="2400" dirty="0" err="1">
                <a:solidFill>
                  <a:schemeClr val="tx1"/>
                </a:solidFill>
                <a:latin typeface="Arial" charset="0"/>
                <a:cs typeface="Arial" charset="0"/>
              </a:rPr>
              <a:t>Reglamento</a:t>
            </a:r>
            <a:r>
              <a:rPr lang="en-GB" sz="2400" dirty="0">
                <a:solidFill>
                  <a:schemeClr val="tx1"/>
                </a:solidFill>
                <a:latin typeface="Arial" charset="0"/>
                <a:cs typeface="Arial" charset="0"/>
              </a:rPr>
              <a:t>.</a:t>
            </a:r>
          </a:p>
          <a:p>
            <a:pPr fontAlgn="auto">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a:solidFill>
                <a:schemeClr val="tx1"/>
              </a:solidFill>
              <a:latin typeface="Arial" charset="0"/>
              <a:cs typeface="Arial" charset="0"/>
            </a:endParaRPr>
          </a:p>
          <a:p>
            <a:pPr marL="0" indent="0" fontAlgn="auto">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u="sng" dirty="0" err="1">
                <a:solidFill>
                  <a:schemeClr val="tx1"/>
                </a:solidFill>
                <a:latin typeface="Arial" charset="0"/>
                <a:cs typeface="Arial" charset="0"/>
              </a:rPr>
              <a:t>Artículo</a:t>
            </a:r>
            <a:r>
              <a:rPr lang="en-GB" sz="2400" b="1" u="sng" dirty="0">
                <a:solidFill>
                  <a:schemeClr val="tx1"/>
                </a:solidFill>
                <a:latin typeface="Arial" charset="0"/>
                <a:cs typeface="Arial" charset="0"/>
              </a:rPr>
              <a:t> 115 del RIRP</a:t>
            </a:r>
          </a:p>
          <a:p>
            <a:pPr marL="0" indent="0" fontAlgn="auto">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b="1" dirty="0">
              <a:solidFill>
                <a:srgbClr val="002060"/>
              </a:solidFill>
              <a:latin typeface="Arial" charset="0"/>
              <a:cs typeface="Arial" charset="0"/>
            </a:endParaRPr>
          </a:p>
        </p:txBody>
      </p:sp>
      <p:sp>
        <p:nvSpPr>
          <p:cNvPr id="2" name="Rectángulo 1"/>
          <p:cNvSpPr/>
          <p:nvPr/>
        </p:nvSpPr>
        <p:spPr>
          <a:xfrm>
            <a:off x="727878" y="392330"/>
            <a:ext cx="8346831"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38076032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677334" y="1043354"/>
            <a:ext cx="8596668" cy="1320800"/>
          </a:xfrm>
        </p:spPr>
        <p:txBody>
          <a:bodyPr/>
          <a:lstStyle/>
          <a:p>
            <a:pPr algn="just"/>
            <a:r>
              <a:rPr lang="es-PE" altLang="es-ES" sz="3200" b="1" dirty="0">
                <a:solidFill>
                  <a:schemeClr val="tx1"/>
                </a:solidFill>
                <a:latin typeface="Arial" panose="020B0604020202020204" pitchFamily="34" charset="0"/>
                <a:cs typeface="Arial" panose="020B0604020202020204" pitchFamily="34" charset="0"/>
              </a:rPr>
              <a:t>Imposibilidad de determinar si el predio ya fue </a:t>
            </a:r>
            <a:r>
              <a:rPr lang="es-PE" altLang="es-ES" sz="3200" b="1" dirty="0" smtClean="0">
                <a:solidFill>
                  <a:schemeClr val="tx1"/>
                </a:solidFill>
                <a:latin typeface="Arial" panose="020B0604020202020204" pitchFamily="34" charset="0"/>
                <a:cs typeface="Arial" panose="020B0604020202020204" pitchFamily="34" charset="0"/>
              </a:rPr>
              <a:t>independizado.</a:t>
            </a:r>
            <a:endParaRPr lang="es-PE" altLang="es-ES" sz="3200" b="1" dirty="0">
              <a:solidFill>
                <a:schemeClr val="tx1"/>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677334" y="2160589"/>
            <a:ext cx="9463128" cy="3880773"/>
          </a:xfrm>
        </p:spPr>
        <p:txBody>
          <a:bodyPr rtlCol="0">
            <a:normAutofit fontScale="85000" lnSpcReduction="20000"/>
          </a:bodyPr>
          <a:lstStyle/>
          <a:p>
            <a:pPr marL="0" indent="0" algn="just" fontAlgn="auto">
              <a:spcAft>
                <a:spcPts val="0"/>
              </a:spcAft>
              <a:buNone/>
              <a:defRPr/>
            </a:pPr>
            <a:endParaRPr lang="es-PE" i="1" dirty="0">
              <a:solidFill>
                <a:schemeClr val="tx1">
                  <a:lumMod val="50000"/>
                  <a:lumOff val="50000"/>
                </a:schemeClr>
              </a:solidFill>
              <a:cs typeface="Arial" pitchFamily="34" charset="0"/>
            </a:endParaRPr>
          </a:p>
          <a:p>
            <a:pPr marL="0" indent="0" algn="just" fontAlgn="auto">
              <a:spcAft>
                <a:spcPts val="0"/>
              </a:spcAft>
              <a:buNone/>
              <a:defRPr/>
            </a:pPr>
            <a:r>
              <a:rPr lang="es-PE" sz="2400" b="1" dirty="0">
                <a:solidFill>
                  <a:schemeClr val="tx1"/>
                </a:solidFill>
                <a:cs typeface="Arial" pitchFamily="34" charset="0"/>
              </a:rPr>
              <a:t>Supuesto: Ausencia de datos técnicos suficientes </a:t>
            </a:r>
            <a:r>
              <a:rPr lang="es-PE" sz="2400" dirty="0">
                <a:solidFill>
                  <a:schemeClr val="tx1"/>
                </a:solidFill>
                <a:cs typeface="Arial" pitchFamily="34" charset="0"/>
              </a:rPr>
              <a:t>en los antecedentes registrales que impidan que el Área de Catastro pueda determinar, en forma indubitable, si el área cuya independización se solicita se encuentra comprendida dentro de alguna de las independizaciones anteriormente efectuadas o si aún se encuentra dentro de la partida matriz.</a:t>
            </a:r>
          </a:p>
          <a:p>
            <a:pPr marL="0" indent="0" algn="just" fontAlgn="auto">
              <a:spcAft>
                <a:spcPts val="0"/>
              </a:spcAft>
              <a:buNone/>
              <a:defRPr/>
            </a:pPr>
            <a:r>
              <a:rPr lang="es-PE" sz="2400" b="1" dirty="0">
                <a:solidFill>
                  <a:schemeClr val="tx1"/>
                </a:solidFill>
                <a:cs typeface="Arial" pitchFamily="34" charset="0"/>
              </a:rPr>
              <a:t>Consecuencia: </a:t>
            </a:r>
            <a:r>
              <a:rPr lang="es-PE" sz="2400" dirty="0">
                <a:solidFill>
                  <a:schemeClr val="tx1"/>
                </a:solidFill>
                <a:cs typeface="Arial" pitchFamily="34" charset="0"/>
              </a:rPr>
              <a:t>Se procederá a la inscripción de la independización de la partida matriz.</a:t>
            </a:r>
          </a:p>
          <a:p>
            <a:pPr marL="0" indent="0" algn="just" fontAlgn="auto">
              <a:spcAft>
                <a:spcPts val="0"/>
              </a:spcAft>
              <a:buNone/>
              <a:defRPr/>
            </a:pPr>
            <a:r>
              <a:rPr lang="es-PE" sz="2400" dirty="0">
                <a:solidFill>
                  <a:schemeClr val="tx1"/>
                </a:solidFill>
                <a:cs typeface="Arial" pitchFamily="34" charset="0"/>
              </a:rPr>
              <a:t>No se requerirá plano del área remanente, siempre que la independización efectuada</a:t>
            </a:r>
            <a:r>
              <a:rPr lang="es-PE" sz="2400" u="sng" dirty="0">
                <a:solidFill>
                  <a:schemeClr val="tx1"/>
                </a:solidFill>
                <a:cs typeface="Arial" pitchFamily="34" charset="0"/>
              </a:rPr>
              <a:t> no exceda el área de la partida matriz</a:t>
            </a:r>
            <a:r>
              <a:rPr lang="es-PE" sz="2400" dirty="0">
                <a:solidFill>
                  <a:schemeClr val="tx1"/>
                </a:solidFill>
                <a:cs typeface="Arial" pitchFamily="34" charset="0"/>
              </a:rPr>
              <a:t> de la cual se independiza.</a:t>
            </a:r>
          </a:p>
          <a:p>
            <a:pPr marL="0" indent="0" algn="just" fontAlgn="auto">
              <a:spcAft>
                <a:spcPts val="0"/>
              </a:spcAft>
              <a:buNone/>
              <a:defRPr/>
            </a:pPr>
            <a:endParaRPr lang="es-PE" sz="2400" b="1" dirty="0">
              <a:solidFill>
                <a:schemeClr val="tx1"/>
              </a:solidFill>
              <a:cs typeface="Arial" pitchFamily="34" charset="0"/>
            </a:endParaRPr>
          </a:p>
          <a:p>
            <a:pPr marL="0" indent="0" algn="just" fontAlgn="auto">
              <a:spcAft>
                <a:spcPts val="0"/>
              </a:spcAft>
              <a:buNone/>
              <a:defRPr/>
            </a:pPr>
            <a:r>
              <a:rPr lang="es-PE" sz="2400" b="1" dirty="0">
                <a:solidFill>
                  <a:schemeClr val="tx1"/>
                </a:solidFill>
                <a:cs typeface="Arial" pitchFamily="34" charset="0"/>
              </a:rPr>
              <a:t>Art. 59 RIRP – 3er párrafo</a:t>
            </a:r>
          </a:p>
        </p:txBody>
      </p:sp>
      <p:sp>
        <p:nvSpPr>
          <p:cNvPr id="2" name="Rectángulo 1"/>
          <p:cNvSpPr/>
          <p:nvPr/>
        </p:nvSpPr>
        <p:spPr>
          <a:xfrm>
            <a:off x="468923" y="202118"/>
            <a:ext cx="8346831"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37000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p:cNvSpPr>
            <a:spLocks noGrp="1"/>
          </p:cNvSpPr>
          <p:nvPr>
            <p:ph type="title"/>
          </p:nvPr>
        </p:nvSpPr>
        <p:spPr>
          <a:xfrm>
            <a:off x="677334" y="813341"/>
            <a:ext cx="8596668" cy="1320800"/>
          </a:xfrm>
        </p:spPr>
        <p:txBody>
          <a:bodyPr/>
          <a:lstStyle/>
          <a:p>
            <a:pPr algn="just"/>
            <a:r>
              <a:rPr lang="es-PE" altLang="es-ES" sz="3200" b="1" dirty="0">
                <a:solidFill>
                  <a:schemeClr val="tx1"/>
                </a:solidFill>
                <a:latin typeface="Arial" panose="020B0604020202020204" pitchFamily="34" charset="0"/>
                <a:cs typeface="Arial" panose="020B0604020202020204" pitchFamily="34" charset="0"/>
              </a:rPr>
              <a:t>Tacha sustantiva por falta de plano en el título presentado</a:t>
            </a:r>
            <a:endParaRPr lang="es-PE" altLang="es-PE" sz="3200" b="1" dirty="0">
              <a:solidFill>
                <a:schemeClr val="tx1"/>
              </a:solidFill>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677333" y="2160589"/>
            <a:ext cx="9521744" cy="4392611"/>
          </a:xfrm>
        </p:spPr>
        <p:txBody>
          <a:bodyPr rtlCol="0">
            <a:normAutofit/>
          </a:bodyPr>
          <a:lstStyle/>
          <a:p>
            <a:pPr marL="0" indent="0" algn="just" fontAlgn="auto">
              <a:spcAft>
                <a:spcPts val="0"/>
              </a:spcAft>
              <a:buNone/>
              <a:defRPr/>
            </a:pPr>
            <a:r>
              <a:rPr lang="es-PE" sz="2400" dirty="0">
                <a:solidFill>
                  <a:schemeClr val="tx1"/>
                </a:solidFill>
                <a:cs typeface="Arial" pitchFamily="34" charset="0"/>
              </a:rPr>
              <a:t>En los supuestos de independización a que se refieren los artículos 61, 62 y 64 del RIRP, desde su presentación</a:t>
            </a:r>
            <a:r>
              <a:rPr lang="es-PE" sz="2400" b="1" dirty="0">
                <a:solidFill>
                  <a:schemeClr val="tx1"/>
                </a:solidFill>
                <a:cs typeface="Arial" pitchFamily="34" charset="0"/>
              </a:rPr>
              <a:t> </a:t>
            </a:r>
            <a:r>
              <a:rPr lang="es-PE" sz="2400" dirty="0">
                <a:solidFill>
                  <a:schemeClr val="tx1"/>
                </a:solidFill>
                <a:cs typeface="Arial" pitchFamily="34" charset="0"/>
              </a:rPr>
              <a:t>e ingreso por el Diario, debe contener </a:t>
            </a:r>
            <a:r>
              <a:rPr lang="es-PE" sz="2400" b="1" dirty="0">
                <a:solidFill>
                  <a:schemeClr val="tx1"/>
                </a:solidFill>
                <a:cs typeface="Arial" pitchFamily="34" charset="0"/>
              </a:rPr>
              <a:t>los planos de independización y localización (ubicación) del área que se </a:t>
            </a:r>
            <a:r>
              <a:rPr lang="es-PE" sz="2400" b="1" dirty="0" err="1">
                <a:solidFill>
                  <a:schemeClr val="tx1"/>
                </a:solidFill>
                <a:cs typeface="Arial" pitchFamily="34" charset="0"/>
              </a:rPr>
              <a:t>desmembra</a:t>
            </a:r>
            <a:r>
              <a:rPr lang="es-PE" sz="2400" b="1" dirty="0">
                <a:solidFill>
                  <a:schemeClr val="tx1"/>
                </a:solidFill>
                <a:cs typeface="Arial" pitchFamily="34" charset="0"/>
              </a:rPr>
              <a:t> </a:t>
            </a:r>
            <a:r>
              <a:rPr lang="es-PE" sz="2400" dirty="0">
                <a:solidFill>
                  <a:schemeClr val="tx1"/>
                </a:solidFill>
                <a:cs typeface="Arial" pitchFamily="34" charset="0"/>
              </a:rPr>
              <a:t>visados por funcionario competente, o de ser el supuesto, firmado por verificador inscrito en el índice de verificadores del Registro de Predios.</a:t>
            </a:r>
          </a:p>
          <a:p>
            <a:pPr marL="0" indent="0" algn="just" fontAlgn="auto">
              <a:spcAft>
                <a:spcPts val="0"/>
              </a:spcAft>
              <a:buNone/>
              <a:defRPr/>
            </a:pPr>
            <a:endParaRPr lang="es-PE" sz="2400" b="1" dirty="0">
              <a:solidFill>
                <a:schemeClr val="tx1"/>
              </a:solidFill>
              <a:cs typeface="Arial" pitchFamily="34" charset="0"/>
            </a:endParaRPr>
          </a:p>
          <a:p>
            <a:pPr marL="0" indent="0" algn="just" fontAlgn="auto">
              <a:spcAft>
                <a:spcPts val="0"/>
              </a:spcAft>
              <a:buNone/>
              <a:defRPr/>
            </a:pPr>
            <a:r>
              <a:rPr lang="es-PE" sz="2400" dirty="0">
                <a:solidFill>
                  <a:schemeClr val="tx1"/>
                </a:solidFill>
                <a:cs typeface="Arial" pitchFamily="34" charset="0"/>
              </a:rPr>
              <a:t>en caso contrario</a:t>
            </a:r>
            <a:r>
              <a:rPr lang="es-PE" sz="2400" b="1" dirty="0">
                <a:solidFill>
                  <a:schemeClr val="tx1"/>
                </a:solidFill>
                <a:cs typeface="Arial" pitchFamily="34" charset="0"/>
              </a:rPr>
              <a:t>, el Registrador procederá a </a:t>
            </a:r>
            <a:r>
              <a:rPr lang="es-PE" sz="2400" b="1" u="sng" dirty="0">
                <a:solidFill>
                  <a:schemeClr val="tx1"/>
                </a:solidFill>
                <a:cs typeface="Arial" pitchFamily="34" charset="0"/>
              </a:rPr>
              <a:t>tachar sustantivamente </a:t>
            </a:r>
            <a:r>
              <a:rPr lang="es-PE" sz="2400" b="1" dirty="0">
                <a:solidFill>
                  <a:schemeClr val="tx1"/>
                </a:solidFill>
                <a:cs typeface="Arial" pitchFamily="34" charset="0"/>
              </a:rPr>
              <a:t>el título.</a:t>
            </a:r>
          </a:p>
          <a:p>
            <a:pPr marL="0" indent="0" algn="just">
              <a:buNone/>
              <a:defRPr/>
            </a:pPr>
            <a:r>
              <a:rPr lang="es-PE" b="1" dirty="0" smtClean="0">
                <a:solidFill>
                  <a:schemeClr val="tx1"/>
                </a:solidFill>
                <a:cs typeface="Arial" pitchFamily="34" charset="0"/>
              </a:rPr>
              <a:t>Art</a:t>
            </a:r>
            <a:r>
              <a:rPr lang="es-PE" b="1" dirty="0">
                <a:solidFill>
                  <a:schemeClr val="tx1"/>
                </a:solidFill>
                <a:cs typeface="Arial" pitchFamily="34" charset="0"/>
              </a:rPr>
              <a:t>. 59 RIRP. Cuarto párrafo </a:t>
            </a:r>
            <a:r>
              <a:rPr lang="es-PE" b="1" dirty="0" smtClean="0">
                <a:solidFill>
                  <a:schemeClr val="tx1"/>
                </a:solidFill>
                <a:cs typeface="Arial" pitchFamily="34" charset="0"/>
              </a:rPr>
              <a:t> </a:t>
            </a:r>
            <a:endParaRPr lang="es-PE" b="1" dirty="0">
              <a:solidFill>
                <a:schemeClr val="tx1"/>
              </a:solidFill>
              <a:cs typeface="Arial" pitchFamily="34" charset="0"/>
            </a:endParaRPr>
          </a:p>
          <a:p>
            <a:pPr marL="274320" indent="-274320" algn="just" fontAlgn="auto">
              <a:spcAft>
                <a:spcPts val="0"/>
              </a:spcAft>
              <a:buFont typeface="Wingdings 2"/>
              <a:buChar char=""/>
              <a:defRPr/>
            </a:pPr>
            <a:endParaRPr lang="es-PE" dirty="0">
              <a:solidFill>
                <a:schemeClr val="tx1">
                  <a:lumMod val="50000"/>
                  <a:lumOff val="50000"/>
                </a:schemeClr>
              </a:solidFill>
              <a:latin typeface="Arial" pitchFamily="34" charset="0"/>
              <a:cs typeface="Arial" pitchFamily="34" charset="0"/>
            </a:endParaRPr>
          </a:p>
        </p:txBody>
      </p:sp>
      <p:sp>
        <p:nvSpPr>
          <p:cNvPr id="2" name="Rectángulo 1"/>
          <p:cNvSpPr/>
          <p:nvPr/>
        </p:nvSpPr>
        <p:spPr>
          <a:xfrm>
            <a:off x="677334" y="202118"/>
            <a:ext cx="8466666"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3336808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TEMARIO:</a:t>
            </a:r>
            <a:br>
              <a:rPr lang="es-ES" sz="2400" dirty="0" smtClean="0"/>
            </a:br>
            <a:endParaRPr lang="es-PE" sz="2400" dirty="0"/>
          </a:p>
        </p:txBody>
      </p:sp>
      <p:sp>
        <p:nvSpPr>
          <p:cNvPr id="4" name="Marcador de texto 3"/>
          <p:cNvSpPr>
            <a:spLocks noGrp="1"/>
          </p:cNvSpPr>
          <p:nvPr>
            <p:ph idx="1"/>
          </p:nvPr>
        </p:nvSpPr>
        <p:spPr/>
        <p:txBody>
          <a:bodyPr>
            <a:normAutofit/>
          </a:bodyPr>
          <a:lstStyle/>
          <a:p>
            <a:pPr marL="0" indent="0" algn="just">
              <a:buNone/>
            </a:pPr>
            <a:r>
              <a:rPr lang="en-GB" sz="2400" b="1" dirty="0" smtClean="0">
                <a:solidFill>
                  <a:schemeClr val="accent2">
                    <a:lumMod val="75000"/>
                  </a:schemeClr>
                </a:solidFill>
                <a:effectLst>
                  <a:outerShdw blurRad="38100" dist="38100" dir="2700000" algn="tl">
                    <a:srgbClr val="C0C0C0"/>
                  </a:outerShdw>
                </a:effectLst>
                <a:cs typeface="Lucida Sans Unicode" charset="0"/>
              </a:rPr>
              <a:t>I.- </a:t>
            </a:r>
            <a:r>
              <a:rPr lang="es-ES" sz="2400" dirty="0">
                <a:solidFill>
                  <a:schemeClr val="accent2">
                    <a:lumMod val="75000"/>
                  </a:schemeClr>
                </a:solidFill>
              </a:rPr>
              <a:t>CONCEPTOS </a:t>
            </a:r>
            <a:r>
              <a:rPr lang="es-ES" sz="2400" dirty="0" smtClean="0">
                <a:solidFill>
                  <a:schemeClr val="accent2">
                    <a:lumMod val="75000"/>
                  </a:schemeClr>
                </a:solidFill>
              </a:rPr>
              <a:t>PRELIMINARES.</a:t>
            </a:r>
          </a:p>
          <a:p>
            <a:pPr marL="0" indent="0" algn="just">
              <a:buNone/>
            </a:pPr>
            <a:r>
              <a:rPr lang="es-ES" sz="2400" dirty="0" smtClean="0">
                <a:solidFill>
                  <a:schemeClr val="accent2">
                    <a:lumMod val="75000"/>
                  </a:schemeClr>
                </a:solidFill>
              </a:rPr>
              <a:t>1.1 la calificación registral</a:t>
            </a:r>
          </a:p>
          <a:p>
            <a:pPr marL="0" indent="0" algn="just">
              <a:buNone/>
            </a:pPr>
            <a:r>
              <a:rPr lang="es-ES" sz="2400" dirty="0" smtClean="0">
                <a:solidFill>
                  <a:schemeClr val="accent2">
                    <a:lumMod val="75000"/>
                  </a:schemeClr>
                </a:solidFill>
              </a:rPr>
              <a:t>1.2 predio y sus clases en función al propietario.</a:t>
            </a:r>
          </a:p>
          <a:p>
            <a:pPr marL="0" indent="0" algn="just">
              <a:buNone/>
            </a:pPr>
            <a:r>
              <a:rPr lang="en-GB" sz="2400" dirty="0" smtClean="0">
                <a:solidFill>
                  <a:schemeClr val="accent2">
                    <a:lumMod val="75000"/>
                  </a:schemeClr>
                </a:solidFill>
                <a:cs typeface="Lucida Sans Unicode" charset="0"/>
              </a:rPr>
              <a:t>1.3 </a:t>
            </a:r>
            <a:r>
              <a:rPr lang="en-GB" sz="2400" dirty="0" err="1" smtClean="0">
                <a:solidFill>
                  <a:schemeClr val="accent2">
                    <a:lumMod val="75000"/>
                  </a:schemeClr>
                </a:solidFill>
                <a:cs typeface="Lucida Sans Unicode" charset="0"/>
              </a:rPr>
              <a:t>título</a:t>
            </a:r>
            <a:r>
              <a:rPr lang="en-GB" sz="2400" dirty="0" smtClean="0">
                <a:solidFill>
                  <a:schemeClr val="accent2">
                    <a:lumMod val="75000"/>
                  </a:schemeClr>
                </a:solidFill>
                <a:cs typeface="Lucida Sans Unicode" charset="0"/>
              </a:rPr>
              <a:t> </a:t>
            </a:r>
            <a:r>
              <a:rPr lang="en-GB" sz="2400" dirty="0" err="1" smtClean="0">
                <a:solidFill>
                  <a:schemeClr val="accent2">
                    <a:lumMod val="75000"/>
                  </a:schemeClr>
                </a:solidFill>
                <a:cs typeface="Lucida Sans Unicode" charset="0"/>
              </a:rPr>
              <a:t>jurídicos</a:t>
            </a:r>
            <a:r>
              <a:rPr lang="en-GB" sz="2400" dirty="0" smtClean="0">
                <a:solidFill>
                  <a:schemeClr val="accent2">
                    <a:lumMod val="75000"/>
                  </a:schemeClr>
                </a:solidFill>
                <a:cs typeface="Lucida Sans Unicode" charset="0"/>
              </a:rPr>
              <a:t> de </a:t>
            </a:r>
            <a:r>
              <a:rPr lang="en-GB" sz="2400" dirty="0" err="1" smtClean="0">
                <a:solidFill>
                  <a:schemeClr val="accent2">
                    <a:lumMod val="75000"/>
                  </a:schemeClr>
                </a:solidFill>
                <a:cs typeface="Lucida Sans Unicode" charset="0"/>
              </a:rPr>
              <a:t>adquisición</a:t>
            </a:r>
            <a:r>
              <a:rPr lang="en-GB" sz="2400" dirty="0" smtClean="0">
                <a:solidFill>
                  <a:schemeClr val="accent2">
                    <a:lumMod val="75000"/>
                  </a:schemeClr>
                </a:solidFill>
                <a:cs typeface="Lucida Sans Unicode" charset="0"/>
              </a:rPr>
              <a:t>.</a:t>
            </a:r>
          </a:p>
          <a:p>
            <a:pPr marL="0" indent="0" algn="just">
              <a:buNone/>
            </a:pPr>
            <a:r>
              <a:rPr lang="en-GB" sz="2400" b="1" dirty="0" smtClean="0">
                <a:solidFill>
                  <a:schemeClr val="accent2"/>
                </a:solidFill>
                <a:effectLst>
                  <a:outerShdw blurRad="38100" dist="38100" dir="2700000" algn="tl">
                    <a:srgbClr val="C0C0C0"/>
                  </a:outerShdw>
                </a:effectLst>
                <a:cs typeface="Lucida Sans Unicode" charset="0"/>
              </a:rPr>
              <a:t>- </a:t>
            </a:r>
          </a:p>
          <a:p>
            <a:pPr marL="0" indent="0" algn="just">
              <a:buNone/>
            </a:pPr>
            <a:r>
              <a:rPr lang="en-GB" sz="2400" b="1" dirty="0">
                <a:solidFill>
                  <a:schemeClr val="accent2"/>
                </a:solidFill>
                <a:effectLst>
                  <a:outerShdw blurRad="38100" dist="38100" dir="2700000" algn="tl">
                    <a:srgbClr val="C0C0C0"/>
                  </a:outerShdw>
                </a:effectLst>
                <a:cs typeface="Lucida Sans Unicode" charset="0"/>
              </a:rPr>
              <a:t>-</a:t>
            </a:r>
            <a:endParaRPr lang="en-GB" sz="2400" b="1" dirty="0" smtClean="0">
              <a:solidFill>
                <a:schemeClr val="accent2"/>
              </a:solidFill>
              <a:effectLst>
                <a:outerShdw blurRad="38100" dist="38100" dir="2700000" algn="tl">
                  <a:srgbClr val="C0C0C0"/>
                </a:outerShdw>
              </a:effectLst>
              <a:cs typeface="Lucida Sans Unicode" charset="0"/>
            </a:endParaRPr>
          </a:p>
          <a:p>
            <a:pPr algn="just"/>
            <a:endParaRPr lang="en-GB" sz="2400" b="1" dirty="0" smtClean="0">
              <a:solidFill>
                <a:schemeClr val="accent2"/>
              </a:solidFill>
              <a:effectLst>
                <a:outerShdw blurRad="38100" dist="38100" dir="2700000" algn="tl">
                  <a:srgbClr val="C0C0C0"/>
                </a:outerShdw>
              </a:effectLst>
              <a:cs typeface="Lucida Sans Unicode" charset="0"/>
            </a:endParaRPr>
          </a:p>
          <a:p>
            <a:pPr algn="just"/>
            <a:endParaRPr lang="en-GB" sz="2400" b="1" dirty="0" smtClean="0">
              <a:solidFill>
                <a:schemeClr val="accent2"/>
              </a:solidFill>
              <a:effectLst>
                <a:outerShdw blurRad="38100" dist="38100" dir="2700000" algn="tl">
                  <a:srgbClr val="C0C0C0"/>
                </a:outerShdw>
              </a:effectLst>
              <a:cs typeface="Lucida Sans Unicode" charset="0"/>
            </a:endParaRPr>
          </a:p>
          <a:p>
            <a:pPr algn="just"/>
            <a:endParaRPr lang="en-GB" sz="2400"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sz="2400" b="1" dirty="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sz="2400"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s-PE" sz="2400" dirty="0">
              <a:solidFill>
                <a:schemeClr val="accent1"/>
              </a:solidFill>
            </a:endParaRPr>
          </a:p>
        </p:txBody>
      </p:sp>
    </p:spTree>
    <p:extLst>
      <p:ext uri="{BB962C8B-B14F-4D97-AF65-F5344CB8AC3E}">
        <p14:creationId xmlns:p14="http://schemas.microsoft.com/office/powerpoint/2010/main" val="412560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422031" y="1359877"/>
            <a:ext cx="9788769" cy="525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lgn="just" defTabSz="914400" eaLnBrk="1" hangingPunct="1">
              <a:buClr>
                <a:srgbClr val="CC9900">
                  <a:lumMod val="50000"/>
                </a:srgbClr>
              </a:buClr>
              <a:buNone/>
              <a:defRPr/>
            </a:pPr>
            <a:r>
              <a:rPr lang="es-DO" sz="2400" kern="0" dirty="0" smtClean="0">
                <a:latin typeface="Corbel" panose="020B0503020204020204" pitchFamily="34" charset="0"/>
              </a:rPr>
              <a:t>INDEPENDIZACIONES CONSIDERADAS EN EL RIRP.</a:t>
            </a:r>
          </a:p>
          <a:p>
            <a:pPr marL="0" indent="0" algn="just" defTabSz="914400" eaLnBrk="1" hangingPunct="1">
              <a:buClr>
                <a:srgbClr val="CC9900">
                  <a:lumMod val="50000"/>
                </a:srgbClr>
              </a:buClr>
              <a:buNone/>
              <a:defRPr/>
            </a:pPr>
            <a:endParaRPr lang="es-DO" sz="2400" kern="0" dirty="0" smtClean="0">
              <a:latin typeface="Corbel" panose="020B0503020204020204" pitchFamily="34" charset="0"/>
            </a:endParaRPr>
          </a:p>
          <a:p>
            <a:pPr marL="457200" indent="-457200" algn="just" defTabSz="914400" eaLnBrk="1" hangingPunct="1">
              <a:buClr>
                <a:srgbClr val="CC9900">
                  <a:lumMod val="50000"/>
                </a:srgbClr>
              </a:buClr>
              <a:buFont typeface="Wingdings" panose="05000000000000000000" pitchFamily="2" charset="2"/>
              <a:buAutoNum type="arabicPeriod"/>
              <a:defRPr/>
            </a:pPr>
            <a:r>
              <a:rPr lang="es-DO" sz="2400" kern="0" dirty="0" smtClean="0">
                <a:latin typeface="Corbel" panose="020B0503020204020204" pitchFamily="34" charset="0"/>
              </a:rPr>
              <a:t>Independización </a:t>
            </a:r>
            <a:r>
              <a:rPr lang="es-DO" sz="2400" kern="0" dirty="0">
                <a:latin typeface="Corbel" panose="020B0503020204020204" pitchFamily="34" charset="0"/>
              </a:rPr>
              <a:t>de Predio urbano.(Art. </a:t>
            </a:r>
            <a:r>
              <a:rPr lang="es-DO" sz="2400" kern="0" dirty="0" smtClean="0">
                <a:latin typeface="Corbel" panose="020B0503020204020204" pitchFamily="34" charset="0"/>
              </a:rPr>
              <a:t>60 </a:t>
            </a:r>
            <a:r>
              <a:rPr lang="es-DO" sz="2400" kern="0" dirty="0">
                <a:latin typeface="Corbel" panose="020B0503020204020204" pitchFamily="34" charset="0"/>
              </a:rPr>
              <a:t>RIRP)</a:t>
            </a:r>
          </a:p>
          <a:p>
            <a:pPr marL="457200" indent="-457200" algn="just" defTabSz="914400" eaLnBrk="1" hangingPunct="1">
              <a:buClr>
                <a:srgbClr val="CC9900">
                  <a:lumMod val="50000"/>
                </a:srgbClr>
              </a:buClr>
              <a:buFont typeface="Wingdings" panose="05000000000000000000" pitchFamily="2" charset="2"/>
              <a:buAutoNum type="arabicPeriod"/>
              <a:defRPr/>
            </a:pPr>
            <a:r>
              <a:rPr lang="es-PE" sz="2400" kern="0" dirty="0">
                <a:latin typeface="Corbel" panose="020B0503020204020204" pitchFamily="34" charset="0"/>
              </a:rPr>
              <a:t>Independización de predio urbano por regularización de edificaciones.</a:t>
            </a:r>
            <a:r>
              <a:rPr lang="es-DO" sz="2400" kern="0" dirty="0">
                <a:latin typeface="Corbel" panose="020B0503020204020204" pitchFamily="34" charset="0"/>
              </a:rPr>
              <a:t> (Art. 61 RIRP)</a:t>
            </a:r>
            <a:endParaRPr lang="es-PE" sz="2400" kern="0" dirty="0">
              <a:latin typeface="Corbel" panose="020B0503020204020204" pitchFamily="34" charset="0"/>
            </a:endParaRPr>
          </a:p>
          <a:p>
            <a:pPr marL="457200" indent="-457200" algn="just" defTabSz="914400" eaLnBrk="1" hangingPunct="1">
              <a:buClr>
                <a:srgbClr val="CC9900">
                  <a:lumMod val="50000"/>
                </a:srgbClr>
              </a:buClr>
              <a:buFont typeface="Wingdings" panose="05000000000000000000" pitchFamily="2" charset="2"/>
              <a:buAutoNum type="arabicPeriod"/>
              <a:defRPr/>
            </a:pPr>
            <a:r>
              <a:rPr lang="es-PE" sz="2400" kern="0" dirty="0">
                <a:latin typeface="Corbel" panose="020B0503020204020204" pitchFamily="34" charset="0"/>
              </a:rPr>
              <a:t>Independización de unidades inmobiliarias sujetas a los regímenes establecidos en la Ley Nº 27157.</a:t>
            </a:r>
            <a:r>
              <a:rPr lang="es-DO" sz="2400" kern="0" dirty="0">
                <a:latin typeface="Corbel" panose="020B0503020204020204" pitchFamily="34" charset="0"/>
              </a:rPr>
              <a:t> (Art. 63 RIRP)</a:t>
            </a:r>
            <a:endParaRPr lang="es-PE" sz="2400" kern="0" dirty="0">
              <a:latin typeface="Corbel" panose="020B0503020204020204" pitchFamily="34" charset="0"/>
            </a:endParaRPr>
          </a:p>
          <a:p>
            <a:pPr marL="457200" indent="-457200" algn="just" defTabSz="914400" eaLnBrk="1" hangingPunct="1">
              <a:buClr>
                <a:srgbClr val="CC9900">
                  <a:lumMod val="50000"/>
                </a:srgbClr>
              </a:buClr>
              <a:buFont typeface="Wingdings" panose="05000000000000000000" pitchFamily="2" charset="2"/>
              <a:buAutoNum type="arabicPeriod"/>
              <a:defRPr/>
            </a:pPr>
            <a:r>
              <a:rPr lang="es-PE" sz="2400" kern="0" dirty="0">
                <a:latin typeface="Corbel" panose="020B0503020204020204" pitchFamily="34" charset="0"/>
              </a:rPr>
              <a:t>Independización de un predio rústico sin cambio de uso.</a:t>
            </a:r>
            <a:r>
              <a:rPr lang="es-DO" sz="2400" kern="0" dirty="0">
                <a:latin typeface="Corbel" panose="020B0503020204020204" pitchFamily="34" charset="0"/>
              </a:rPr>
              <a:t> (Art. 62 RIRP)</a:t>
            </a:r>
            <a:endParaRPr lang="es-PE" sz="2400" kern="0" dirty="0">
              <a:latin typeface="Corbel" panose="020B0503020204020204" pitchFamily="34" charset="0"/>
            </a:endParaRPr>
          </a:p>
          <a:p>
            <a:pPr marL="457200" indent="-457200" algn="just" defTabSz="914400" eaLnBrk="1" hangingPunct="1">
              <a:buClr>
                <a:srgbClr val="CC9900">
                  <a:lumMod val="50000"/>
                </a:srgbClr>
              </a:buClr>
              <a:buFont typeface="Wingdings" panose="05000000000000000000" pitchFamily="2" charset="2"/>
              <a:buAutoNum type="arabicPeriod"/>
              <a:defRPr/>
            </a:pPr>
            <a:r>
              <a:rPr lang="es-DO" sz="2400" kern="0" dirty="0">
                <a:latin typeface="Corbel" panose="020B0503020204020204" pitchFamily="34" charset="0"/>
              </a:rPr>
              <a:t>Independización de predio rural. (Art. 64 RIRP)</a:t>
            </a:r>
          </a:p>
          <a:p>
            <a:pPr marL="457200" indent="-457200" algn="just" defTabSz="914400" eaLnBrk="1" hangingPunct="1">
              <a:buClr>
                <a:srgbClr val="CC9900">
                  <a:lumMod val="50000"/>
                </a:srgbClr>
              </a:buClr>
              <a:buFont typeface="Wingdings" panose="05000000000000000000" pitchFamily="2" charset="2"/>
              <a:buAutoNum type="arabicPeriod"/>
              <a:defRPr/>
            </a:pPr>
            <a:r>
              <a:rPr lang="es-DO" sz="2400" kern="0" dirty="0">
                <a:latin typeface="Corbel" panose="020B0503020204020204" pitchFamily="34" charset="0"/>
              </a:rPr>
              <a:t>Independización en virtud de Título archivado. (Sétima Disposición Transitoria del RIRP)</a:t>
            </a:r>
          </a:p>
          <a:p>
            <a:pPr marL="457200" indent="-457200" algn="just" defTabSz="914400" eaLnBrk="1" hangingPunct="1">
              <a:buClr>
                <a:srgbClr val="CC9900">
                  <a:lumMod val="50000"/>
                </a:srgbClr>
              </a:buClr>
              <a:buFont typeface="Wingdings" panose="05000000000000000000" pitchFamily="2" charset="2"/>
              <a:buAutoNum type="arabicPeriod"/>
              <a:defRPr/>
            </a:pPr>
            <a:r>
              <a:rPr lang="es-PE" sz="2400" kern="0" dirty="0">
                <a:latin typeface="Corbel" panose="020B0503020204020204" pitchFamily="34" charset="0"/>
              </a:rPr>
              <a:t>Independización de bienes del Estado.</a:t>
            </a:r>
            <a:r>
              <a:rPr lang="es-DO" sz="2400" kern="0" dirty="0">
                <a:latin typeface="Corbel" panose="020B0503020204020204" pitchFamily="34" charset="0"/>
              </a:rPr>
              <a:t> (Art. 65 RIRP)</a:t>
            </a:r>
          </a:p>
          <a:p>
            <a:pPr marL="457200" indent="-457200" algn="just" defTabSz="914400" eaLnBrk="1" hangingPunct="1">
              <a:buClr>
                <a:srgbClr val="CC9900">
                  <a:lumMod val="50000"/>
                </a:srgbClr>
              </a:buClr>
              <a:buFont typeface="Wingdings" panose="05000000000000000000" pitchFamily="2" charset="2"/>
              <a:buAutoNum type="arabicPeriod"/>
              <a:defRPr/>
            </a:pPr>
            <a:endParaRPr lang="es-DO" sz="2400" kern="0" dirty="0">
              <a:latin typeface="Corbel" panose="020B0503020204020204" pitchFamily="34" charset="0"/>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algn="just" defTabSz="914400" eaLnBrk="1" hangingPunct="1">
              <a:buClr>
                <a:srgbClr val="CC9900">
                  <a:lumMod val="50000"/>
                </a:srgbClr>
              </a:buClr>
              <a:buFontTx/>
              <a:buChar char="-"/>
              <a:defRPr/>
            </a:pPr>
            <a:endParaRPr lang="es-DO" sz="2400" kern="0" dirty="0">
              <a:solidFill>
                <a:srgbClr val="663300"/>
              </a:solidFill>
              <a:latin typeface="Garamond"/>
            </a:endParaRPr>
          </a:p>
          <a:p>
            <a:pPr algn="just" defTabSz="914400" eaLnBrk="1" hangingPunct="1">
              <a:buClr>
                <a:srgbClr val="CC9900">
                  <a:lumMod val="50000"/>
                </a:srgbClr>
              </a:buClr>
              <a:buFontTx/>
              <a:buChar char="-"/>
              <a:defRPr/>
            </a:pPr>
            <a:endParaRPr lang="es-DO" sz="2400" kern="0" dirty="0">
              <a:solidFill>
                <a:srgbClr val="663300"/>
              </a:solidFill>
              <a:latin typeface="Garamond"/>
            </a:endParaRPr>
          </a:p>
          <a:p>
            <a:pPr defTabSz="914400" eaLnBrk="1" hangingPunct="1">
              <a:buClr>
                <a:srgbClr val="CC9900"/>
              </a:buClr>
              <a:buFont typeface="Wingdings" panose="05000000000000000000" pitchFamily="2" charset="2"/>
              <a:buNone/>
              <a:defRPr/>
            </a:pPr>
            <a:endParaRPr lang="en-US" b="1" kern="0" dirty="0">
              <a:solidFill>
                <a:srgbClr val="663300"/>
              </a:solidFill>
            </a:endParaRPr>
          </a:p>
        </p:txBody>
      </p:sp>
      <p:sp>
        <p:nvSpPr>
          <p:cNvPr id="2" name="Rectángulo 1"/>
          <p:cNvSpPr/>
          <p:nvPr/>
        </p:nvSpPr>
        <p:spPr>
          <a:xfrm>
            <a:off x="844062" y="674730"/>
            <a:ext cx="8370277"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1875691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4062" y="674730"/>
            <a:ext cx="8370277"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graphicFrame>
        <p:nvGraphicFramePr>
          <p:cNvPr id="3" name="Tabla 2"/>
          <p:cNvGraphicFramePr>
            <a:graphicFrameLocks noGrp="1"/>
          </p:cNvGraphicFramePr>
          <p:nvPr>
            <p:extLst>
              <p:ext uri="{D42A27DB-BD31-4B8C-83A1-F6EECF244321}">
                <p14:modId xmlns:p14="http://schemas.microsoft.com/office/powerpoint/2010/main" val="1264044883"/>
              </p:ext>
            </p:extLst>
          </p:nvPr>
        </p:nvGraphicFramePr>
        <p:xfrm>
          <a:off x="664972" y="1968632"/>
          <a:ext cx="9356358" cy="3913183"/>
        </p:xfrm>
        <a:graphic>
          <a:graphicData uri="http://schemas.openxmlformats.org/drawingml/2006/table">
            <a:tbl>
              <a:tblPr/>
              <a:tblGrid>
                <a:gridCol w="9356358"/>
              </a:tblGrid>
              <a:tr h="1079983">
                <a:tc>
                  <a:txBody>
                    <a:bodyPr/>
                    <a:lstStyle/>
                    <a:p>
                      <a:r>
                        <a:rPr lang="es-ES" b="1" u="none" strike="noStrike" dirty="0">
                          <a:solidFill>
                            <a:srgbClr val="000000"/>
                          </a:solidFill>
                          <a:effectLst/>
                          <a:latin typeface="verdana" panose="020B0604030504040204" pitchFamily="34" charset="0"/>
                        </a:rPr>
                        <a:t>Resolución : 580-2019-SUNARP-TR-L de </a:t>
                      </a:r>
                      <a:r>
                        <a:rPr lang="es-ES" b="1" u="none" strike="noStrike" dirty="0" smtClean="0">
                          <a:solidFill>
                            <a:srgbClr val="000000"/>
                          </a:solidFill>
                          <a:effectLst/>
                          <a:latin typeface="verdana" panose="020B0604030504040204" pitchFamily="34" charset="0"/>
                        </a:rPr>
                        <a:t>01/03/2019</a:t>
                      </a:r>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575056">
                <a:tc>
                  <a:txBody>
                    <a:bodyPr/>
                    <a:lstStyle/>
                    <a:p>
                      <a:r>
                        <a:rPr lang="es-PE" b="1" u="none" strike="noStrike" dirty="0">
                          <a:solidFill>
                            <a:srgbClr val="000000"/>
                          </a:solidFill>
                          <a:effectLst/>
                          <a:latin typeface="verdana" panose="020B0604030504040204" pitchFamily="34" charset="0"/>
                        </a:rPr>
                        <a:t>Tema : </a:t>
                      </a:r>
                      <a:r>
                        <a:rPr lang="es-PE" b="1" u="none" strike="noStrike" dirty="0">
                          <a:solidFill>
                            <a:srgbClr val="333333"/>
                          </a:solidFill>
                          <a:effectLst/>
                          <a:latin typeface="Corbel" panose="020B0503020204020204" pitchFamily="34" charset="0"/>
                        </a:rPr>
                        <a:t>ADECUACIÓN AL ANTECEDENTE</a:t>
                      </a:r>
                      <a:endParaRPr lang="es-PE"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1584909">
                <a:tc>
                  <a:txBody>
                    <a:bodyPr/>
                    <a:lstStyle/>
                    <a:p>
                      <a:r>
                        <a:rPr lang="es-ES" b="1" u="none" strike="noStrike" dirty="0">
                          <a:solidFill>
                            <a:srgbClr val="000000"/>
                          </a:solidFill>
                          <a:effectLst/>
                          <a:latin typeface="verdana" panose="020B0604030504040204" pitchFamily="34" charset="0"/>
                        </a:rPr>
                        <a:t>Tema de Sumilla : </a:t>
                      </a:r>
                      <a:r>
                        <a:rPr lang="es-ES" b="1" u="none" strike="noStrike" dirty="0">
                          <a:solidFill>
                            <a:srgbClr val="333333"/>
                          </a:solidFill>
                          <a:effectLst/>
                          <a:latin typeface="Corbel" panose="020B0503020204020204" pitchFamily="34" charset="0"/>
                        </a:rPr>
                        <a:t>ADECUACIÓN AL ANTECEDENTE ¿La documentación del título que sustenta el acto a inscribir debe resultar </a:t>
                      </a:r>
                      <a:r>
                        <a:rPr lang="es-ES" b="1" u="sng" strike="noStrike" dirty="0">
                          <a:solidFill>
                            <a:srgbClr val="333333"/>
                          </a:solidFill>
                          <a:effectLst/>
                          <a:latin typeface="Corbel" panose="020B0503020204020204" pitchFamily="34" charset="0"/>
                        </a:rPr>
                        <a:t>concordante entre si </a:t>
                      </a:r>
                      <a:r>
                        <a:rPr lang="es-ES" b="1" u="none" strike="noStrike" dirty="0">
                          <a:solidFill>
                            <a:srgbClr val="333333"/>
                          </a:solidFill>
                          <a:effectLst/>
                          <a:latin typeface="Corbel" panose="020B0503020204020204" pitchFamily="34" charset="0"/>
                        </a:rPr>
                        <a:t>y encontrarse adecuada al </a:t>
                      </a:r>
                      <a:r>
                        <a:rPr lang="es-ES" b="1" u="none" strike="noStrike">
                          <a:solidFill>
                            <a:srgbClr val="333333"/>
                          </a:solidFill>
                          <a:effectLst/>
                          <a:latin typeface="Corbel" panose="020B0503020204020204" pitchFamily="34" charset="0"/>
                        </a:rPr>
                        <a:t>antecedente </a:t>
                      </a:r>
                      <a:r>
                        <a:rPr lang="es-ES" b="1" u="none" strike="noStrike" smtClean="0">
                          <a:solidFill>
                            <a:srgbClr val="333333"/>
                          </a:solidFill>
                          <a:effectLst/>
                          <a:latin typeface="Corbel" panose="020B0503020204020204" pitchFamily="34" charset="0"/>
                        </a:rPr>
                        <a:t>registral.</a:t>
                      </a:r>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673235">
                <a:tc>
                  <a:txBody>
                    <a:bodyPr/>
                    <a:lstStyle/>
                    <a:p>
                      <a:endParaRPr lang="es-PE" dirty="0"/>
                    </a:p>
                  </a:txBody>
                  <a:tcPr>
                    <a:lnT>
                      <a:noFill/>
                    </a:lnT>
                  </a:tcPr>
                </a:tc>
              </a:tr>
            </a:tbl>
          </a:graphicData>
        </a:graphic>
      </p:graphicFrame>
      <p:sp>
        <p:nvSpPr>
          <p:cNvPr id="4" name="Rectangle 2"/>
          <p:cNvSpPr>
            <a:spLocks noChangeArrowheads="1"/>
          </p:cNvSpPr>
          <p:nvPr/>
        </p:nvSpPr>
        <p:spPr bwMode="auto">
          <a:xfrm>
            <a:off x="763588" y="2413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0" i="0" u="none" strike="noStrike" cap="none" normalizeH="0" baseline="0" smtClean="0">
                <a:ln>
                  <a:noFill/>
                </a:ln>
                <a:solidFill>
                  <a:schemeClr val="tx1"/>
                </a:solidFill>
                <a:effectLst/>
                <a:latin typeface="Arial" panose="020B0604020202020204" pitchFamily="34" charset="0"/>
              </a:rPr>
              <a:t/>
            </a:r>
            <a:br>
              <a:rPr kumimoji="0" lang="es-PE" altLang="es-PE" sz="1800" b="0" i="0" u="none" strike="noStrike" cap="none" normalizeH="0" baseline="0" smtClean="0">
                <a:ln>
                  <a:noFill/>
                </a:ln>
                <a:solidFill>
                  <a:schemeClr val="tx1"/>
                </a:solidFill>
                <a:effectLst/>
                <a:latin typeface="Arial" panose="020B0604020202020204" pitchFamily="34" charset="0"/>
              </a:rPr>
            </a:br>
            <a:endParaRPr kumimoji="0" lang="es-PE" altLang="es-P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5371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7322" y="1359876"/>
            <a:ext cx="9404723" cy="761999"/>
          </a:xfrm>
        </p:spPr>
        <p:txBody>
          <a:bodyPr>
            <a:normAutofit/>
          </a:bodyPr>
          <a:lstStyle/>
          <a:p>
            <a:r>
              <a:rPr lang="es-ES" sz="3000" b="1" dirty="0">
                <a:solidFill>
                  <a:schemeClr val="tx1"/>
                </a:solidFill>
              </a:rPr>
              <a:t>ASPECTOS A TENER EN </a:t>
            </a:r>
            <a:r>
              <a:rPr lang="es-ES" sz="3000" b="1" dirty="0" smtClean="0">
                <a:solidFill>
                  <a:schemeClr val="tx1"/>
                </a:solidFill>
              </a:rPr>
              <a:t>CUENTA:</a:t>
            </a:r>
            <a:endParaRPr lang="es-ES" sz="3000" b="1" dirty="0">
              <a:solidFill>
                <a:schemeClr val="tx1"/>
              </a:solidFill>
            </a:endParaRPr>
          </a:p>
        </p:txBody>
      </p:sp>
      <p:sp>
        <p:nvSpPr>
          <p:cNvPr id="3" name="Marcador de contenido 2"/>
          <p:cNvSpPr>
            <a:spLocks noGrp="1"/>
          </p:cNvSpPr>
          <p:nvPr>
            <p:ph idx="1"/>
          </p:nvPr>
        </p:nvSpPr>
        <p:spPr>
          <a:xfrm>
            <a:off x="375139" y="2121876"/>
            <a:ext cx="10492153" cy="4454770"/>
          </a:xfrm>
        </p:spPr>
        <p:txBody>
          <a:bodyPr>
            <a:normAutofit/>
          </a:bodyPr>
          <a:lstStyle/>
          <a:p>
            <a:r>
              <a:rPr lang="es-ES" sz="2000" dirty="0" smtClean="0">
                <a:solidFill>
                  <a:schemeClr val="tx1"/>
                </a:solidFill>
              </a:rPr>
              <a:t>La subdivisión de un predio siempre, requiere el </a:t>
            </a:r>
            <a:r>
              <a:rPr lang="es-ES" sz="2000" u="sng" dirty="0" smtClean="0">
                <a:solidFill>
                  <a:schemeClr val="tx1"/>
                </a:solidFill>
              </a:rPr>
              <a:t>informe del área de catastro.</a:t>
            </a:r>
          </a:p>
          <a:p>
            <a:r>
              <a:rPr lang="es-ES" sz="2000" dirty="0" smtClean="0">
                <a:solidFill>
                  <a:schemeClr val="tx1"/>
                </a:solidFill>
              </a:rPr>
              <a:t>El informe de catastro </a:t>
            </a:r>
            <a:r>
              <a:rPr lang="es-ES" sz="2000" u="sng" dirty="0" smtClean="0">
                <a:solidFill>
                  <a:schemeClr val="tx1"/>
                </a:solidFill>
              </a:rPr>
              <a:t>es vinculante</a:t>
            </a:r>
            <a:r>
              <a:rPr lang="es-ES" sz="2000" dirty="0" smtClean="0">
                <a:solidFill>
                  <a:schemeClr val="tx1"/>
                </a:solidFill>
              </a:rPr>
              <a:t> para el registrador solo en los aspectos técnicos.</a:t>
            </a:r>
          </a:p>
          <a:p>
            <a:r>
              <a:rPr lang="es-ES" sz="2000" dirty="0" smtClean="0">
                <a:solidFill>
                  <a:schemeClr val="tx1"/>
                </a:solidFill>
              </a:rPr>
              <a:t>El informe técnico </a:t>
            </a:r>
            <a:r>
              <a:rPr lang="es-ES" sz="2000" u="sng" dirty="0" smtClean="0">
                <a:solidFill>
                  <a:schemeClr val="tx1"/>
                </a:solidFill>
              </a:rPr>
              <a:t>esta sujeto a la existencia de datos técnicos</a:t>
            </a:r>
            <a:r>
              <a:rPr lang="es-ES" sz="2000" dirty="0" smtClean="0">
                <a:solidFill>
                  <a:schemeClr val="tx1"/>
                </a:solidFill>
              </a:rPr>
              <a:t> que permitan verificar el proyecto de subdivisión.</a:t>
            </a:r>
          </a:p>
          <a:p>
            <a:r>
              <a:rPr lang="es-ES" sz="2000" dirty="0" smtClean="0">
                <a:solidFill>
                  <a:schemeClr val="tx1"/>
                </a:solidFill>
              </a:rPr>
              <a:t>En caso </a:t>
            </a:r>
            <a:r>
              <a:rPr lang="es-ES" sz="2000" u="sng" dirty="0" smtClean="0">
                <a:solidFill>
                  <a:schemeClr val="tx1"/>
                </a:solidFill>
              </a:rPr>
              <a:t>de no existir planos en el título archivado</a:t>
            </a:r>
            <a:r>
              <a:rPr lang="es-ES" sz="2000" dirty="0" smtClean="0">
                <a:solidFill>
                  <a:schemeClr val="tx1"/>
                </a:solidFill>
              </a:rPr>
              <a:t>, existen dos posiciones a nivel jurisprudencial:</a:t>
            </a:r>
          </a:p>
          <a:p>
            <a:pPr>
              <a:buFont typeface="Wingdings" panose="05000000000000000000" pitchFamily="2" charset="2"/>
              <a:buChar char="q"/>
            </a:pPr>
            <a:r>
              <a:rPr lang="es-ES" sz="2000" dirty="0" smtClean="0">
                <a:solidFill>
                  <a:schemeClr val="tx1"/>
                </a:solidFill>
              </a:rPr>
              <a:t>Se requerirá previamente la rectificación del área, linderos y medidas perimétricas a fin de determinar si el proyecto de subdivisión recae sobre el predio inscrito.</a:t>
            </a:r>
          </a:p>
          <a:p>
            <a:pPr>
              <a:buFont typeface="Wingdings" panose="05000000000000000000" pitchFamily="2" charset="2"/>
              <a:buChar char="q"/>
            </a:pPr>
            <a:r>
              <a:rPr lang="es-ES" sz="2000" dirty="0" smtClean="0">
                <a:solidFill>
                  <a:schemeClr val="tx1"/>
                </a:solidFill>
              </a:rPr>
              <a:t>Se considera que la falta de planos es una deficiencia del registro y por lo tanto la subdivisión es procedente, aunque el área de catastro no pueda determinar si el proyecto de subdivisión recae o no sobre el predio inscrito.</a:t>
            </a:r>
            <a:endParaRPr lang="es-ES" sz="2000" dirty="0">
              <a:solidFill>
                <a:schemeClr val="tx1"/>
              </a:solidFill>
            </a:endParaRPr>
          </a:p>
        </p:txBody>
      </p:sp>
      <p:sp>
        <p:nvSpPr>
          <p:cNvPr id="4" name="Rectángulo 3"/>
          <p:cNvSpPr/>
          <p:nvPr/>
        </p:nvSpPr>
        <p:spPr>
          <a:xfrm>
            <a:off x="646276" y="482713"/>
            <a:ext cx="8626678"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4181954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39970" y="2321169"/>
            <a:ext cx="10316308" cy="4032738"/>
          </a:xfrm>
        </p:spPr>
        <p:txBody>
          <a:bodyPr>
            <a:normAutofit/>
          </a:bodyPr>
          <a:lstStyle/>
          <a:p>
            <a:r>
              <a:rPr lang="es-ES" sz="2400" dirty="0" smtClean="0">
                <a:solidFill>
                  <a:schemeClr val="tx1"/>
                </a:solidFill>
              </a:rPr>
              <a:t>El procedimiento municipal de subdivisión se efectúa bajo el </a:t>
            </a:r>
            <a:r>
              <a:rPr lang="es-ES" sz="2400" u="sng" dirty="0" smtClean="0">
                <a:solidFill>
                  <a:schemeClr val="tx1"/>
                </a:solidFill>
              </a:rPr>
              <a:t>Principio de validez</a:t>
            </a:r>
            <a:r>
              <a:rPr lang="es-ES" sz="2400" dirty="0" smtClean="0">
                <a:solidFill>
                  <a:schemeClr val="tx1"/>
                </a:solidFill>
              </a:rPr>
              <a:t> de actos administrativos.</a:t>
            </a:r>
          </a:p>
          <a:p>
            <a:r>
              <a:rPr lang="es-ES" sz="2400" dirty="0" smtClean="0">
                <a:solidFill>
                  <a:schemeClr val="tx1"/>
                </a:solidFill>
              </a:rPr>
              <a:t>En caso que el predio se encuentre </a:t>
            </a:r>
            <a:r>
              <a:rPr lang="es-ES" sz="2400" u="sng" dirty="0" smtClean="0">
                <a:solidFill>
                  <a:schemeClr val="tx1"/>
                </a:solidFill>
              </a:rPr>
              <a:t>inscrito como rural </a:t>
            </a:r>
            <a:r>
              <a:rPr lang="es-ES" sz="2400" dirty="0" smtClean="0">
                <a:solidFill>
                  <a:schemeClr val="tx1"/>
                </a:solidFill>
              </a:rPr>
              <a:t>y el proyecto de subdivisión ha sido aprobado por la municipalidad el proyecto es válido considerando que el predio está ubicado en zona de expansión urbana.</a:t>
            </a:r>
          </a:p>
          <a:p>
            <a:r>
              <a:rPr lang="es-ES" sz="2400" dirty="0" smtClean="0">
                <a:solidFill>
                  <a:schemeClr val="tx1"/>
                </a:solidFill>
              </a:rPr>
              <a:t>En la subdivisión se aplica tolerancias catastrales, que son aplicados por el área de catastro, entendida esta como los rangos de discrepancia que pueden ser aplicados en una subdivisión. </a:t>
            </a:r>
            <a:endParaRPr lang="es-ES" sz="2400" dirty="0">
              <a:solidFill>
                <a:schemeClr val="tx1"/>
              </a:solidFill>
            </a:endParaRPr>
          </a:p>
        </p:txBody>
      </p:sp>
      <p:sp>
        <p:nvSpPr>
          <p:cNvPr id="4" name="Título 1"/>
          <p:cNvSpPr txBox="1">
            <a:spLocks/>
          </p:cNvSpPr>
          <p:nvPr/>
        </p:nvSpPr>
        <p:spPr>
          <a:xfrm>
            <a:off x="517322" y="1359876"/>
            <a:ext cx="9404723" cy="76199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000" b="1" dirty="0" smtClean="0">
                <a:solidFill>
                  <a:schemeClr val="tx1"/>
                </a:solidFill>
              </a:rPr>
              <a:t>ASPECTOS A TENER EN CUENTA:</a:t>
            </a:r>
            <a:endParaRPr lang="es-ES" sz="3000" b="1" dirty="0">
              <a:solidFill>
                <a:schemeClr val="tx1"/>
              </a:solidFill>
            </a:endParaRPr>
          </a:p>
        </p:txBody>
      </p:sp>
      <p:sp>
        <p:nvSpPr>
          <p:cNvPr id="5" name="Rectángulo 4"/>
          <p:cNvSpPr/>
          <p:nvPr/>
        </p:nvSpPr>
        <p:spPr>
          <a:xfrm>
            <a:off x="646276" y="482713"/>
            <a:ext cx="8626678" cy="584775"/>
          </a:xfrm>
          <a:prstGeom prst="rect">
            <a:avLst/>
          </a:prstGeom>
        </p:spPr>
        <p:txBody>
          <a:bodyPr wrap="square">
            <a:spAutoFit/>
          </a:bodyPr>
          <a:lstStyle/>
          <a:p>
            <a:pPr lvl="0"/>
            <a:r>
              <a:rPr lang="es-ES" sz="3200" dirty="0">
                <a:solidFill>
                  <a:srgbClr val="90C226"/>
                </a:solidFill>
              </a:rPr>
              <a:t>II.- INDEPENDIZACION – GENERALIDADES.</a:t>
            </a:r>
            <a:endParaRPr lang="es-PE" dirty="0">
              <a:solidFill>
                <a:prstClr val="black"/>
              </a:solidFill>
            </a:endParaRPr>
          </a:p>
        </p:txBody>
      </p:sp>
    </p:spTree>
    <p:extLst>
      <p:ext uri="{BB962C8B-B14F-4D97-AF65-F5344CB8AC3E}">
        <p14:creationId xmlns:p14="http://schemas.microsoft.com/office/powerpoint/2010/main" val="21716641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50985" y="1752600"/>
            <a:ext cx="9539165" cy="458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defTabSz="449263" eaLnBrk="0" fontAlgn="base" hangingPunct="0">
              <a:spcBef>
                <a:spcPts val="750"/>
              </a:spcBef>
              <a:spcAft>
                <a:spcPct val="0"/>
              </a:spcAft>
              <a:buClrTx/>
            </a:pPr>
            <a:r>
              <a:rPr lang="es-ES" altLang="es-PE" sz="2000" b="1" u="sng" dirty="0" smtClean="0">
                <a:solidFill>
                  <a:srgbClr val="000000"/>
                </a:solidFill>
                <a:latin typeface="Verdana" panose="020B0604030504040204" pitchFamily="34" charset="0"/>
              </a:rPr>
              <a:t>DEFINICION.</a:t>
            </a:r>
            <a:endParaRPr lang="es-PE" altLang="es-PE" sz="2000" b="1" u="sng" dirty="0">
              <a:solidFill>
                <a:srgbClr val="000000"/>
              </a:solidFill>
              <a:latin typeface="Verdana" panose="020B0604030504040204" pitchFamily="34" charset="0"/>
            </a:endParaRPr>
          </a:p>
          <a:p>
            <a:pPr algn="just"/>
            <a:endParaRPr lang="es-PE" altLang="es-PE" sz="2000" dirty="0" smtClean="0">
              <a:solidFill>
                <a:srgbClr val="000000"/>
              </a:solidFill>
              <a:cs typeface="Arial" panose="020B0604020202020204" pitchFamily="34" charset="0"/>
            </a:endParaRPr>
          </a:p>
          <a:p>
            <a:pPr algn="just"/>
            <a:r>
              <a:rPr lang="es-PE" altLang="es-PE" sz="2000" dirty="0">
                <a:solidFill>
                  <a:srgbClr val="000000"/>
                </a:solidFill>
                <a:cs typeface="Arial" panose="020B0604020202020204" pitchFamily="34" charset="0"/>
              </a:rPr>
              <a:t>	</a:t>
            </a:r>
            <a:r>
              <a:rPr lang="es-PE" sz="2000" dirty="0" smtClean="0">
                <a:solidFill>
                  <a:schemeClr val="tx1"/>
                </a:solidFill>
                <a:latin typeface="+mj-lt"/>
              </a:rPr>
              <a:t>El </a:t>
            </a:r>
            <a:r>
              <a:rPr lang="es-PE" sz="2000" dirty="0">
                <a:solidFill>
                  <a:schemeClr val="tx1"/>
                </a:solidFill>
                <a:latin typeface="+mj-lt"/>
              </a:rPr>
              <a:t>proceso de convertir un terreno rústico o eriazo en urbano, mediante la ejecución de obras de accesibilidad, de distribución de agua y recolección de desagüe, de distribución de energía e iluminación pública. Adicionalmente, el terreno puede contar con redes para la distribución de gas y redes de comunicaciones. Este proceso requiere de aportes gratuitos y obligatorios para fines de recreación pública, que son áreas de uso público irrestricto; así como para </a:t>
            </a:r>
            <a:r>
              <a:rPr lang="es-PE" sz="2000" u="sng" dirty="0">
                <a:solidFill>
                  <a:schemeClr val="tx1"/>
                </a:solidFill>
                <a:latin typeface="+mj-lt"/>
              </a:rPr>
              <a:t>servicios públicos complementarios</a:t>
            </a:r>
            <a:r>
              <a:rPr lang="es-PE" sz="2000" dirty="0">
                <a:solidFill>
                  <a:schemeClr val="tx1"/>
                </a:solidFill>
                <a:latin typeface="+mj-lt"/>
              </a:rPr>
              <a:t>, para educación, salud y otros fines, en lotes regulares edificables que constituyen bienes de dominio público del Estado, susceptibles de inscripción en el Registro de Predios de </a:t>
            </a:r>
            <a:r>
              <a:rPr lang="es-PE" sz="2000" dirty="0" err="1" smtClean="0">
                <a:solidFill>
                  <a:schemeClr val="tx1"/>
                </a:solidFill>
                <a:latin typeface="+mj-lt"/>
              </a:rPr>
              <a:t>Sunarp</a:t>
            </a:r>
            <a:r>
              <a:rPr lang="es-PE" sz="2000" dirty="0" smtClean="0">
                <a:solidFill>
                  <a:schemeClr val="tx1"/>
                </a:solidFill>
                <a:latin typeface="+mj-lt"/>
              </a:rPr>
              <a:t>.</a:t>
            </a:r>
            <a:endParaRPr lang="es-PE" sz="2000" dirty="0">
              <a:solidFill>
                <a:schemeClr val="tx1"/>
              </a:solidFill>
              <a:latin typeface="+mj-lt"/>
            </a:endParaRPr>
          </a:p>
          <a:p>
            <a:pPr algn="just" defTabSz="449263" eaLnBrk="0" fontAlgn="base" hangingPunct="0">
              <a:spcBef>
                <a:spcPts val="750"/>
              </a:spcBef>
              <a:spcAft>
                <a:spcPct val="0"/>
              </a:spcAft>
              <a:buClrTx/>
            </a:pPr>
            <a:endParaRPr lang="es-PE" altLang="es-PE" sz="2000" dirty="0">
              <a:solidFill>
                <a:srgbClr val="000000"/>
              </a:solidFill>
              <a:cs typeface="Arial" panose="020B0604020202020204" pitchFamily="34" charset="0"/>
            </a:endParaRPr>
          </a:p>
          <a:p>
            <a:pPr algn="just" defTabSz="449263" eaLnBrk="0" fontAlgn="base" hangingPunct="0">
              <a:spcBef>
                <a:spcPts val="750"/>
              </a:spcBef>
              <a:spcAft>
                <a:spcPct val="0"/>
              </a:spcAft>
              <a:buClrTx/>
            </a:pPr>
            <a:r>
              <a:rPr lang="es-PE" altLang="es-PE" sz="1200" dirty="0">
                <a:solidFill>
                  <a:srgbClr val="000000"/>
                </a:solidFill>
                <a:cs typeface="Arial" panose="020B0604020202020204" pitchFamily="34" charset="0"/>
              </a:rPr>
              <a:t>Art. 3 </a:t>
            </a:r>
            <a:r>
              <a:rPr lang="es-PE" altLang="es-PE" sz="1200" dirty="0" smtClean="0">
                <a:solidFill>
                  <a:srgbClr val="000000"/>
                </a:solidFill>
                <a:cs typeface="Arial" panose="020B0604020202020204" pitchFamily="34" charset="0"/>
              </a:rPr>
              <a:t>del TUO de la ley 29090 aprobada por D. S. 006-2017-Vivienda</a:t>
            </a:r>
            <a:endParaRPr lang="es-PE" altLang="es-PE" sz="1200" dirty="0">
              <a:solidFill>
                <a:srgbClr val="000000"/>
              </a:solidFill>
              <a:cs typeface="Arial" panose="020B0604020202020204" pitchFamily="34" charset="0"/>
            </a:endParaRPr>
          </a:p>
          <a:p>
            <a:pPr defTabSz="449263" eaLnBrk="0" fontAlgn="base" hangingPunct="0">
              <a:spcBef>
                <a:spcPts val="750"/>
              </a:spcBef>
              <a:spcAft>
                <a:spcPct val="0"/>
              </a:spcAft>
              <a:buClrTx/>
            </a:pPr>
            <a:r>
              <a:rPr lang="es-PE" altLang="es-PE" sz="1200" dirty="0">
                <a:solidFill>
                  <a:srgbClr val="000000"/>
                </a:solidFill>
                <a:latin typeface="Verdana" panose="020B0604030504040204" pitchFamily="34" charset="0"/>
              </a:rPr>
              <a:t> </a:t>
            </a:r>
          </a:p>
        </p:txBody>
      </p:sp>
      <p:sp>
        <p:nvSpPr>
          <p:cNvPr id="6147" name="Text Box 2"/>
          <p:cNvSpPr txBox="1">
            <a:spLocks noChangeArrowheads="1"/>
          </p:cNvSpPr>
          <p:nvPr/>
        </p:nvSpPr>
        <p:spPr bwMode="auto">
          <a:xfrm>
            <a:off x="8077201" y="6245226"/>
            <a:ext cx="19796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defTabSz="449263" fontAlgn="base">
              <a:spcBef>
                <a:spcPct val="0"/>
              </a:spcBef>
              <a:spcAft>
                <a:spcPct val="0"/>
              </a:spcAft>
              <a:buClrTx/>
            </a:pPr>
            <a:endParaRPr lang="es-PE" altLang="es-PE" dirty="0">
              <a:solidFill>
                <a:srgbClr val="000000"/>
              </a:solidFill>
              <a:latin typeface="Calibri" panose="020F0502020204030204" pitchFamily="34" charset="0"/>
            </a:endParaRPr>
          </a:p>
        </p:txBody>
      </p:sp>
      <p:sp>
        <p:nvSpPr>
          <p:cNvPr id="6148" name="Text Box 3"/>
          <p:cNvSpPr txBox="1">
            <a:spLocks noChangeArrowheads="1"/>
          </p:cNvSpPr>
          <p:nvPr/>
        </p:nvSpPr>
        <p:spPr bwMode="auto">
          <a:xfrm>
            <a:off x="550985" y="313592"/>
            <a:ext cx="9125074"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gn="just" defTabSz="449263" fontAlgn="base">
              <a:spcBef>
                <a:spcPct val="0"/>
              </a:spcBef>
              <a:spcAft>
                <a:spcPct val="0"/>
              </a:spcAft>
              <a:buClrTx/>
            </a:pPr>
            <a:r>
              <a:rPr lang="es-PE" sz="3200" dirty="0">
                <a:solidFill>
                  <a:srgbClr val="90C226"/>
                </a:solidFill>
                <a:latin typeface="Trebuchet MS" panose="020B0603020202020204"/>
                <a:ea typeface="+mj-ea"/>
                <a:cs typeface="+mj-cs"/>
              </a:rPr>
              <a:t>III.- ACTOS CAUSALES DE LA INDEPENDIZACION</a:t>
            </a:r>
            <a:br>
              <a:rPr lang="es-PE" sz="3200" dirty="0">
                <a:solidFill>
                  <a:srgbClr val="90C226"/>
                </a:solidFill>
                <a:latin typeface="Trebuchet MS" panose="020B0603020202020204"/>
                <a:ea typeface="+mj-ea"/>
                <a:cs typeface="+mj-cs"/>
              </a:rPr>
            </a:br>
            <a:r>
              <a:rPr lang="es-PE" sz="3200" dirty="0">
                <a:solidFill>
                  <a:srgbClr val="90C226"/>
                </a:solidFill>
                <a:latin typeface="Trebuchet MS" panose="020B0603020202020204"/>
                <a:ea typeface="+mj-ea"/>
                <a:cs typeface="+mj-cs"/>
              </a:rPr>
              <a:t>3.1 </a:t>
            </a:r>
            <a:r>
              <a:rPr lang="es-PE" sz="3200" dirty="0" smtClean="0">
                <a:solidFill>
                  <a:srgbClr val="90C226"/>
                </a:solidFill>
                <a:latin typeface="Trebuchet MS" panose="020B0603020202020204"/>
                <a:ea typeface="+mj-ea"/>
                <a:cs typeface="+mj-cs"/>
              </a:rPr>
              <a:t>HABILITACION URBANA.-</a:t>
            </a:r>
            <a:endParaRPr lang="es-PE" altLang="es-PE" sz="2000" b="1" dirty="0">
              <a:solidFill>
                <a:srgbClr val="000000"/>
              </a:solidFill>
            </a:endParaRPr>
          </a:p>
        </p:txBody>
      </p:sp>
    </p:spTree>
    <p:extLst>
      <p:ext uri="{BB962C8B-B14F-4D97-AF65-F5344CB8AC3E}">
        <p14:creationId xmlns:p14="http://schemas.microsoft.com/office/powerpoint/2010/main" val="952520965"/>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773724" y="1376364"/>
            <a:ext cx="9085384" cy="636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nchor="ctr"/>
          <a:lstStyle>
            <a:lvl1pPr>
              <a:lnSpc>
                <a:spcPct val="93000"/>
              </a:lnSpc>
              <a:spcAft>
                <a:spcPts val="18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900">
                <a:solidFill>
                  <a:srgbClr val="000000"/>
                </a:solidFill>
                <a:latin typeface="Arial" panose="020B0604020202020204" pitchFamily="34" charset="0"/>
                <a:ea typeface="Microsoft YaHei" panose="020B0503020204020204" pitchFamily="34" charset="-122"/>
              </a:defRPr>
            </a:lvl1pPr>
            <a:lvl2pPr>
              <a:lnSpc>
                <a:spcPct val="93000"/>
              </a:lnSpc>
              <a:spcAft>
                <a:spcPts val="1513"/>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000000"/>
                </a:solidFill>
                <a:latin typeface="Arial" panose="020B0604020202020204" pitchFamily="34" charset="0"/>
                <a:ea typeface="Microsoft YaHei" panose="020B0503020204020204" pitchFamily="34" charset="-122"/>
              </a:defRPr>
            </a:lvl2pPr>
            <a:lvl3pPr>
              <a:lnSpc>
                <a:spcPct val="9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3pPr>
            <a:lvl4pPr>
              <a:lnSpc>
                <a:spcPct val="93000"/>
              </a:lnSpc>
              <a:spcAft>
                <a:spcPts val="763"/>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4pPr>
            <a:lvl5pPr>
              <a:lnSpc>
                <a:spcPct val="93000"/>
              </a:lnSpc>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9pPr>
          </a:lstStyle>
          <a:p>
            <a:pPr algn="just" eaLnBrk="1" hangingPunct="1">
              <a:lnSpc>
                <a:spcPct val="76000"/>
              </a:lnSpc>
              <a:spcAft>
                <a:spcPct val="0"/>
              </a:spcAft>
              <a:buClrTx/>
              <a:buSzPct val="45000"/>
              <a:buFontTx/>
              <a:buNone/>
            </a:pPr>
            <a:r>
              <a:rPr lang="es-PE" altLang="es-PE" sz="2000" b="1" dirty="0">
                <a:solidFill>
                  <a:schemeClr val="tx1"/>
                </a:solidFill>
                <a:latin typeface="+mj-lt"/>
                <a:cs typeface="Arial" panose="020B0604020202020204" pitchFamily="34" charset="0"/>
              </a:rPr>
              <a:t>CLASES DE HABILITACIONES URBANAS POR EL PROCEDIMIENTO</a:t>
            </a:r>
          </a:p>
        </p:txBody>
      </p:sp>
      <p:sp>
        <p:nvSpPr>
          <p:cNvPr id="10243" name="Text Box 2"/>
          <p:cNvSpPr txBox="1">
            <a:spLocks noChangeArrowheads="1"/>
          </p:cNvSpPr>
          <p:nvPr/>
        </p:nvSpPr>
        <p:spPr bwMode="auto">
          <a:xfrm>
            <a:off x="8077200" y="6356351"/>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a:lnSpc>
                <a:spcPct val="93000"/>
              </a:lnSpc>
              <a:spcAft>
                <a:spcPts val="188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900">
                <a:solidFill>
                  <a:srgbClr val="000000"/>
                </a:solidFill>
                <a:latin typeface="Arial" panose="020B0604020202020204" pitchFamily="34" charset="0"/>
                <a:ea typeface="Microsoft YaHei" panose="020B0503020204020204" pitchFamily="34" charset="-122"/>
              </a:defRPr>
            </a:lvl1pPr>
            <a:lvl2pPr>
              <a:lnSpc>
                <a:spcPct val="93000"/>
              </a:lnSpc>
              <a:spcAft>
                <a:spcPts val="1513"/>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100">
                <a:solidFill>
                  <a:srgbClr val="000000"/>
                </a:solidFill>
                <a:latin typeface="Arial" panose="020B0604020202020204" pitchFamily="34" charset="0"/>
                <a:ea typeface="Microsoft YaHei" panose="020B0503020204020204" pitchFamily="34" charset="-122"/>
              </a:defRPr>
            </a:lvl2pPr>
            <a:lvl3pPr>
              <a:lnSpc>
                <a:spcPct val="93000"/>
              </a:lnSpc>
              <a:spcAft>
                <a:spcPts val="1138"/>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3pPr>
            <a:lvl4pPr>
              <a:lnSpc>
                <a:spcPct val="93000"/>
              </a:lnSpc>
              <a:spcAft>
                <a:spcPts val="763"/>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4pPr>
            <a:lvl5pPr>
              <a:lnSpc>
                <a:spcPct val="93000"/>
              </a:lnSpc>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700">
                <a:solidFill>
                  <a:srgbClr val="000000"/>
                </a:solidFill>
                <a:latin typeface="Arial" panose="020B0604020202020204" pitchFamily="34" charset="0"/>
                <a:ea typeface="Microsoft YaHei" panose="020B0503020204020204" pitchFamily="34" charset="-122"/>
              </a:defRPr>
            </a:lvl9pPr>
          </a:lstStyle>
          <a:p>
            <a:pPr algn="r" eaLnBrk="1" hangingPunct="1">
              <a:lnSpc>
                <a:spcPct val="100000"/>
              </a:lnSpc>
              <a:spcAft>
                <a:spcPct val="0"/>
              </a:spcAft>
              <a:buClrTx/>
              <a:buFontTx/>
              <a:buNone/>
            </a:pPr>
            <a:fld id="{4856124B-86E5-42FD-A893-7086A1E13794}" type="slidenum">
              <a:rPr lang="es-PE" altLang="es-PE" sz="1200">
                <a:solidFill>
                  <a:srgbClr val="FFFFFF"/>
                </a:solidFill>
              </a:rPr>
              <a:pPr algn="r" eaLnBrk="1" hangingPunct="1">
                <a:lnSpc>
                  <a:spcPct val="100000"/>
                </a:lnSpc>
                <a:spcAft>
                  <a:spcPct val="0"/>
                </a:spcAft>
                <a:buClrTx/>
                <a:buFontTx/>
                <a:buNone/>
              </a:pPr>
              <a:t>25</a:t>
            </a:fld>
            <a:endParaRPr lang="es-PE" altLang="es-PE" sz="1200">
              <a:solidFill>
                <a:srgbClr val="FFFFFF"/>
              </a:solidFill>
            </a:endParaRPr>
          </a:p>
        </p:txBody>
      </p:sp>
      <p:sp>
        <p:nvSpPr>
          <p:cNvPr id="10244" name="Text Box 3"/>
          <p:cNvSpPr txBox="1">
            <a:spLocks noChangeArrowheads="1"/>
          </p:cNvSpPr>
          <p:nvPr/>
        </p:nvSpPr>
        <p:spPr bwMode="auto">
          <a:xfrm>
            <a:off x="679938" y="1603376"/>
            <a:ext cx="943707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marL="342900" indent="-334963">
              <a:lnSpc>
                <a:spcPct val="93000"/>
              </a:lnSpc>
              <a:spcAft>
                <a:spcPts val="1888"/>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900">
                <a:solidFill>
                  <a:srgbClr val="000000"/>
                </a:solidFill>
                <a:latin typeface="Arial" panose="020B0604020202020204" pitchFamily="34" charset="0"/>
                <a:ea typeface="Microsoft YaHei" panose="020B0503020204020204" pitchFamily="34" charset="-122"/>
              </a:defRPr>
            </a:lvl1pPr>
            <a:lvl2pPr>
              <a:lnSpc>
                <a:spcPct val="93000"/>
              </a:lnSpc>
              <a:spcAft>
                <a:spcPts val="1513"/>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100">
                <a:solidFill>
                  <a:srgbClr val="000000"/>
                </a:solidFill>
                <a:latin typeface="Arial" panose="020B0604020202020204" pitchFamily="34" charset="0"/>
                <a:ea typeface="Microsoft YaHei" panose="020B0503020204020204" pitchFamily="34" charset="-122"/>
              </a:defRPr>
            </a:lvl2pPr>
            <a:lvl3pPr>
              <a:lnSpc>
                <a:spcPct val="93000"/>
              </a:lnSpc>
              <a:spcAft>
                <a:spcPts val="1138"/>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700">
                <a:solidFill>
                  <a:srgbClr val="000000"/>
                </a:solidFill>
                <a:latin typeface="Arial" panose="020B0604020202020204" pitchFamily="34" charset="0"/>
                <a:ea typeface="Microsoft YaHei" panose="020B0503020204020204" pitchFamily="34" charset="-122"/>
              </a:defRPr>
            </a:lvl3pPr>
            <a:lvl4pPr>
              <a:lnSpc>
                <a:spcPct val="93000"/>
              </a:lnSpc>
              <a:spcAft>
                <a:spcPts val="763"/>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700">
                <a:solidFill>
                  <a:srgbClr val="000000"/>
                </a:solidFill>
                <a:latin typeface="Arial" panose="020B0604020202020204" pitchFamily="34" charset="0"/>
                <a:ea typeface="Microsoft YaHei" panose="020B0503020204020204" pitchFamily="34" charset="-122"/>
              </a:defRPr>
            </a:lvl4pPr>
            <a:lvl5pPr>
              <a:lnSpc>
                <a:spcPct val="93000"/>
              </a:lnSpc>
              <a:spcAft>
                <a:spcPts val="375"/>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7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7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7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7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ts val="375"/>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700">
                <a:solidFill>
                  <a:srgbClr val="000000"/>
                </a:solidFill>
                <a:latin typeface="Arial" panose="020B0604020202020204" pitchFamily="34" charset="0"/>
                <a:ea typeface="Microsoft YaHei" panose="020B0503020204020204" pitchFamily="34" charset="-122"/>
              </a:defRPr>
            </a:lvl9pPr>
          </a:lstStyle>
          <a:p>
            <a:pPr algn="just">
              <a:lnSpc>
                <a:spcPct val="76000"/>
              </a:lnSpc>
              <a:spcBef>
                <a:spcPts val="600"/>
              </a:spcBef>
              <a:spcAft>
                <a:spcPct val="0"/>
              </a:spcAft>
              <a:buClrTx/>
              <a:buSzPct val="45000"/>
            </a:pPr>
            <a:r>
              <a:rPr lang="es-PE" altLang="es-PE" sz="2000" dirty="0">
                <a:solidFill>
                  <a:schemeClr val="tx1"/>
                </a:solidFill>
                <a:latin typeface="+mn-lt"/>
                <a:cs typeface="Arial" panose="020B0604020202020204" pitchFamily="34" charset="0"/>
              </a:rPr>
              <a:t>I.- H.U. Nueva:</a:t>
            </a:r>
          </a:p>
          <a:p>
            <a:pPr algn="just">
              <a:lnSpc>
                <a:spcPct val="76000"/>
              </a:lnSpc>
              <a:spcBef>
                <a:spcPts val="600"/>
              </a:spcBef>
              <a:spcAft>
                <a:spcPct val="0"/>
              </a:spcAft>
              <a:buClrTx/>
              <a:buSzPct val="45000"/>
            </a:pPr>
            <a:r>
              <a:rPr lang="es-PE" altLang="es-PE" sz="2000" dirty="0">
                <a:solidFill>
                  <a:schemeClr val="tx1"/>
                </a:solidFill>
                <a:latin typeface="+mn-lt"/>
                <a:cs typeface="Arial" panose="020B0604020202020204" pitchFamily="34" charset="0"/>
              </a:rPr>
              <a:t>	. Licencia de H.U. (Proyectos).</a:t>
            </a:r>
          </a:p>
          <a:p>
            <a:pPr algn="just">
              <a:lnSpc>
                <a:spcPct val="76000"/>
              </a:lnSpc>
              <a:spcBef>
                <a:spcPts val="600"/>
              </a:spcBef>
              <a:spcAft>
                <a:spcPct val="0"/>
              </a:spcAft>
              <a:buClrTx/>
              <a:buSzPct val="45000"/>
            </a:pPr>
            <a:r>
              <a:rPr lang="es-PE" altLang="es-PE" sz="2000" dirty="0">
                <a:solidFill>
                  <a:schemeClr val="tx1"/>
                </a:solidFill>
                <a:latin typeface="+mn-lt"/>
                <a:cs typeface="Arial" panose="020B0604020202020204" pitchFamily="34" charset="0"/>
              </a:rPr>
              <a:t>	. Recepción de Obras (Parcial o Total).</a:t>
            </a:r>
          </a:p>
          <a:p>
            <a:pPr algn="just">
              <a:lnSpc>
                <a:spcPct val="76000"/>
              </a:lnSpc>
              <a:spcBef>
                <a:spcPts val="600"/>
              </a:spcBef>
              <a:spcAft>
                <a:spcPct val="0"/>
              </a:spcAft>
              <a:buClrTx/>
              <a:buSzPct val="45000"/>
            </a:pPr>
            <a:endParaRPr lang="es-PE" altLang="es-PE" sz="2000" dirty="0">
              <a:solidFill>
                <a:schemeClr val="tx1"/>
              </a:solidFill>
              <a:latin typeface="+mn-lt"/>
              <a:cs typeface="Arial" panose="020B0604020202020204" pitchFamily="34" charset="0"/>
            </a:endParaRPr>
          </a:p>
          <a:p>
            <a:pPr algn="just">
              <a:lnSpc>
                <a:spcPct val="76000"/>
              </a:lnSpc>
              <a:spcBef>
                <a:spcPts val="600"/>
              </a:spcBef>
              <a:spcAft>
                <a:spcPct val="0"/>
              </a:spcAft>
              <a:buClrTx/>
              <a:buSzPct val="45000"/>
            </a:pPr>
            <a:r>
              <a:rPr lang="es-PE" altLang="es-PE" sz="2000" dirty="0">
                <a:solidFill>
                  <a:schemeClr val="tx1"/>
                </a:solidFill>
                <a:latin typeface="+mn-lt"/>
                <a:cs typeface="Arial" panose="020B0604020202020204" pitchFamily="34" charset="0"/>
              </a:rPr>
              <a:t>II.- </a:t>
            </a:r>
            <a:r>
              <a:rPr lang="es-PE" altLang="es-PE" sz="2000" dirty="0" err="1">
                <a:solidFill>
                  <a:schemeClr val="tx1"/>
                </a:solidFill>
                <a:latin typeface="+mn-lt"/>
                <a:cs typeface="Arial" panose="020B0604020202020204" pitchFamily="34" charset="0"/>
              </a:rPr>
              <a:t>H.U.Ejecutada</a:t>
            </a:r>
            <a:r>
              <a:rPr lang="es-PE" altLang="es-PE" sz="2000" dirty="0">
                <a:solidFill>
                  <a:schemeClr val="tx1"/>
                </a:solidFill>
                <a:latin typeface="+mn-lt"/>
                <a:cs typeface="Arial" panose="020B0604020202020204" pitchFamily="34" charset="0"/>
              </a:rPr>
              <a:t> (Regularización de </a:t>
            </a:r>
            <a:r>
              <a:rPr lang="es-PE" altLang="es-PE" sz="2000" dirty="0" err="1">
                <a:solidFill>
                  <a:schemeClr val="tx1"/>
                </a:solidFill>
                <a:latin typeface="+mn-lt"/>
                <a:cs typeface="Arial" panose="020B0604020202020204" pitchFamily="34" charset="0"/>
              </a:rPr>
              <a:t>H.U.Ejecutada</a:t>
            </a:r>
            <a:r>
              <a:rPr lang="es-PE" altLang="es-PE" sz="2000" dirty="0">
                <a:solidFill>
                  <a:schemeClr val="tx1"/>
                </a:solidFill>
                <a:latin typeface="+mn-lt"/>
                <a:cs typeface="Arial" panose="020B0604020202020204" pitchFamily="34" charset="0"/>
              </a:rPr>
              <a:t>):</a:t>
            </a:r>
          </a:p>
          <a:p>
            <a:pPr algn="just">
              <a:lnSpc>
                <a:spcPct val="76000"/>
              </a:lnSpc>
              <a:spcBef>
                <a:spcPts val="600"/>
              </a:spcBef>
              <a:spcAft>
                <a:spcPct val="0"/>
              </a:spcAft>
              <a:buClrTx/>
              <a:buSzPct val="45000"/>
            </a:pPr>
            <a:r>
              <a:rPr lang="es-PE" altLang="es-PE" sz="2000" dirty="0">
                <a:solidFill>
                  <a:schemeClr val="tx1"/>
                </a:solidFill>
                <a:latin typeface="+mn-lt"/>
                <a:cs typeface="Arial" panose="020B0604020202020204" pitchFamily="34" charset="0"/>
              </a:rPr>
              <a:t>	. Parcial (Proyectos)</a:t>
            </a:r>
          </a:p>
          <a:p>
            <a:pPr algn="just">
              <a:lnSpc>
                <a:spcPct val="76000"/>
              </a:lnSpc>
              <a:spcBef>
                <a:spcPts val="600"/>
              </a:spcBef>
              <a:spcAft>
                <a:spcPct val="0"/>
              </a:spcAft>
              <a:buClrTx/>
              <a:buSzPct val="45000"/>
            </a:pPr>
            <a:r>
              <a:rPr lang="es-PE" altLang="es-PE" sz="2000" dirty="0">
                <a:solidFill>
                  <a:schemeClr val="tx1"/>
                </a:solidFill>
                <a:latin typeface="+mn-lt"/>
                <a:cs typeface="Arial" panose="020B0604020202020204" pitchFamily="34" charset="0"/>
              </a:rPr>
              <a:t>	. Total (Recepción de Obras)</a:t>
            </a:r>
          </a:p>
          <a:p>
            <a:pPr algn="just">
              <a:lnSpc>
                <a:spcPct val="76000"/>
              </a:lnSpc>
              <a:spcBef>
                <a:spcPts val="600"/>
              </a:spcBef>
              <a:spcAft>
                <a:spcPct val="0"/>
              </a:spcAft>
              <a:buClrTx/>
              <a:buSzPct val="45000"/>
            </a:pPr>
            <a:endParaRPr lang="es-PE" altLang="es-PE" sz="2000" dirty="0">
              <a:solidFill>
                <a:schemeClr val="tx1"/>
              </a:solidFill>
              <a:latin typeface="+mn-lt"/>
              <a:cs typeface="Arial" panose="020B0604020202020204" pitchFamily="34" charset="0"/>
            </a:endParaRPr>
          </a:p>
          <a:p>
            <a:pPr algn="just">
              <a:lnSpc>
                <a:spcPct val="76000"/>
              </a:lnSpc>
              <a:spcBef>
                <a:spcPts val="600"/>
              </a:spcBef>
              <a:spcAft>
                <a:spcPct val="0"/>
              </a:spcAft>
              <a:buClrTx/>
              <a:buSzPct val="45000"/>
            </a:pPr>
            <a:r>
              <a:rPr lang="es-PE" altLang="es-PE" sz="2000" dirty="0">
                <a:solidFill>
                  <a:schemeClr val="tx1"/>
                </a:solidFill>
                <a:latin typeface="+mn-lt"/>
                <a:cs typeface="Arial" panose="020B0604020202020204" pitchFamily="34" charset="0"/>
              </a:rPr>
              <a:t>III.- H.U. De Oficio</a:t>
            </a:r>
          </a:p>
        </p:txBody>
      </p:sp>
      <p:sp>
        <p:nvSpPr>
          <p:cNvPr id="2" name="Rectángulo 1"/>
          <p:cNvSpPr/>
          <p:nvPr/>
        </p:nvSpPr>
        <p:spPr>
          <a:xfrm>
            <a:off x="679938" y="416609"/>
            <a:ext cx="8768862" cy="707886"/>
          </a:xfrm>
          <a:prstGeom prst="rect">
            <a:avLst/>
          </a:prstGeom>
        </p:spPr>
        <p:txBody>
          <a:bodyPr wrap="square">
            <a:spAutoFit/>
          </a:bodyPr>
          <a:lstStyle/>
          <a:p>
            <a:pPr algn="just" defTabSz="449263" fontAlgn="base">
              <a:spcBef>
                <a:spcPct val="0"/>
              </a:spcBef>
              <a:spcAft>
                <a:spcPct val="0"/>
              </a:spcAft>
              <a:buClrTx/>
            </a:pPr>
            <a:r>
              <a:rPr lang="es-PE" sz="2000" dirty="0">
                <a:solidFill>
                  <a:srgbClr val="90C226"/>
                </a:solidFill>
              </a:rPr>
              <a:t>III.- ACTOS CAUSALES DE LA INDEPENDIZACION</a:t>
            </a:r>
            <a:br>
              <a:rPr lang="es-PE" sz="2000" dirty="0">
                <a:solidFill>
                  <a:srgbClr val="90C226"/>
                </a:solidFill>
              </a:rPr>
            </a:br>
            <a:r>
              <a:rPr lang="es-PE" sz="2000" dirty="0">
                <a:solidFill>
                  <a:srgbClr val="90C226"/>
                </a:solidFill>
              </a:rPr>
              <a:t>3.1 HABILITACION URBANA.-</a:t>
            </a:r>
            <a:endParaRPr lang="es-PE" altLang="es-PE" sz="2000" b="1" dirty="0">
              <a:solidFill>
                <a:srgbClr val="000000"/>
              </a:solidFill>
            </a:endParaRPr>
          </a:p>
        </p:txBody>
      </p:sp>
    </p:spTree>
    <p:extLst>
      <p:ext uri="{BB962C8B-B14F-4D97-AF65-F5344CB8AC3E}">
        <p14:creationId xmlns:p14="http://schemas.microsoft.com/office/powerpoint/2010/main" val="240349802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p:cNvSpPr>
            <a:spLocks noGrp="1"/>
          </p:cNvSpPr>
          <p:nvPr>
            <p:ph type="title"/>
          </p:nvPr>
        </p:nvSpPr>
        <p:spPr>
          <a:xfrm>
            <a:off x="715108" y="623888"/>
            <a:ext cx="9015047" cy="1281112"/>
          </a:xfrm>
        </p:spPr>
        <p:txBody>
          <a:bodyPr rtlCol="0">
            <a:normAutofit/>
          </a:bodyPr>
          <a:lstStyle/>
          <a:p>
            <a:pPr algn="just" fontAlgn="auto">
              <a:spcAft>
                <a:spcPts val="0"/>
              </a:spcAft>
              <a:defRPr/>
            </a:pPr>
            <a:r>
              <a:rPr lang="es-PE" sz="2800" dirty="0">
                <a:solidFill>
                  <a:srgbClr val="90C226"/>
                </a:solidFill>
              </a:rPr>
              <a:t>III.- ACTOS CAUSALES DE LA INDEPENDIZACION</a:t>
            </a:r>
            <a:br>
              <a:rPr lang="es-PE" sz="2800" dirty="0">
                <a:solidFill>
                  <a:srgbClr val="90C226"/>
                </a:solidFill>
              </a:rPr>
            </a:br>
            <a:r>
              <a:rPr lang="es-PE" sz="2800" dirty="0">
                <a:solidFill>
                  <a:srgbClr val="90C226"/>
                </a:solidFill>
              </a:rPr>
              <a:t>3.1 HABILITACION URBANA.-</a:t>
            </a:r>
            <a:endParaRPr lang="es-PE" altLang="es-ES" sz="2800" b="1" dirty="0">
              <a:solidFill>
                <a:schemeClr val="accent2">
                  <a:lumMod val="75000"/>
                </a:schemeClr>
              </a:solidFill>
              <a:latin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a:xfrm>
            <a:off x="715108" y="2133600"/>
            <a:ext cx="9531978" cy="3744686"/>
          </a:xfrm>
        </p:spPr>
        <p:txBody>
          <a:bodyPr rtlCol="0">
            <a:normAutofit/>
          </a:bodyPr>
          <a:lstStyle/>
          <a:p>
            <a:pPr marL="0" indent="0" algn="just" fontAlgn="auto">
              <a:spcAft>
                <a:spcPts val="0"/>
              </a:spcAft>
              <a:buNone/>
              <a:defRPr/>
            </a:pPr>
            <a:r>
              <a:rPr lang="es-PE" sz="2300" dirty="0">
                <a:solidFill>
                  <a:schemeClr val="tx1"/>
                </a:solidFill>
                <a:latin typeface="Tahoma" panose="020B0604030504040204" pitchFamily="34" charset="0"/>
                <a:ea typeface="Tahoma" panose="020B0604030504040204" pitchFamily="34" charset="0"/>
                <a:cs typeface="Tahoma" panose="020B0604030504040204" pitchFamily="34" charset="0"/>
              </a:rPr>
              <a:t>“</a:t>
            </a:r>
            <a:r>
              <a:rPr lang="es-PE" sz="2300" u="sng" dirty="0">
                <a:solidFill>
                  <a:schemeClr val="tx1"/>
                </a:solidFill>
                <a:latin typeface="Tahoma" panose="020B0604030504040204" pitchFamily="34" charset="0"/>
                <a:ea typeface="Tahoma" panose="020B0604030504040204" pitchFamily="34" charset="0"/>
                <a:cs typeface="Tahoma" panose="020B0604030504040204" pitchFamily="34" charset="0"/>
              </a:rPr>
              <a:t>Para la independización de los lotes</a:t>
            </a:r>
            <a:r>
              <a:rPr lang="es-PE" sz="2300" dirty="0">
                <a:solidFill>
                  <a:schemeClr val="tx1"/>
                </a:solidFill>
                <a:latin typeface="Tahoma" panose="020B0604030504040204" pitchFamily="34" charset="0"/>
                <a:ea typeface="Tahoma" panose="020B0604030504040204" pitchFamily="34" charset="0"/>
                <a:cs typeface="Tahoma" panose="020B0604030504040204" pitchFamily="34" charset="0"/>
              </a:rPr>
              <a:t> que integran las habilitaciones para uso de vivienda con </a:t>
            </a:r>
            <a:r>
              <a:rPr lang="es-PE" sz="2300" u="sng" dirty="0">
                <a:solidFill>
                  <a:schemeClr val="tx1"/>
                </a:solidFill>
                <a:latin typeface="Tahoma" panose="020B0604030504040204" pitchFamily="34" charset="0"/>
                <a:ea typeface="Tahoma" panose="020B0604030504040204" pitchFamily="34" charset="0"/>
                <a:cs typeface="Tahoma" panose="020B0604030504040204" pitchFamily="34" charset="0"/>
              </a:rPr>
              <a:t>bienes comunes</a:t>
            </a:r>
            <a:r>
              <a:rPr lang="es-PE" sz="2300" dirty="0">
                <a:solidFill>
                  <a:schemeClr val="tx1"/>
                </a:solidFill>
                <a:latin typeface="Tahoma" panose="020B0604030504040204" pitchFamily="34" charset="0"/>
                <a:ea typeface="Tahoma" panose="020B0604030504040204" pitchFamily="34" charset="0"/>
                <a:cs typeface="Tahoma" panose="020B0604030504040204" pitchFamily="34" charset="0"/>
              </a:rPr>
              <a:t>, previamente debe inscribirse la recepción de obras de la habilitación urbana o la aprobación del proyecto en los supuestos del artículo 34, </a:t>
            </a:r>
            <a:r>
              <a:rPr lang="es-PE" sz="2300" b="1" dirty="0">
                <a:solidFill>
                  <a:schemeClr val="tx1"/>
                </a:solidFill>
                <a:latin typeface="Tahoma" panose="020B0604030504040204" pitchFamily="34" charset="0"/>
                <a:ea typeface="Tahoma" panose="020B0604030504040204" pitchFamily="34" charset="0"/>
                <a:cs typeface="Tahoma" panose="020B0604030504040204" pitchFamily="34" charset="0"/>
              </a:rPr>
              <a:t>y el reglamento interno</a:t>
            </a:r>
            <a:r>
              <a:rPr lang="es-PE" sz="2300" dirty="0">
                <a:solidFill>
                  <a:schemeClr val="tx1"/>
                </a:solidFill>
                <a:latin typeface="Tahoma" panose="020B0604030504040204" pitchFamily="34" charset="0"/>
                <a:ea typeface="Tahoma" panose="020B0604030504040204" pitchFamily="34" charset="0"/>
                <a:cs typeface="Tahoma" panose="020B0604030504040204" pitchFamily="34" charset="0"/>
              </a:rPr>
              <a:t>.</a:t>
            </a:r>
          </a:p>
          <a:p>
            <a:pPr marL="0" indent="0" algn="just" fontAlgn="auto">
              <a:spcAft>
                <a:spcPts val="0"/>
              </a:spcAft>
              <a:buNone/>
              <a:defRPr/>
            </a:pPr>
            <a:endParaRPr lang="es-PE" sz="23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just" fontAlgn="auto">
              <a:spcAft>
                <a:spcPts val="0"/>
              </a:spcAft>
              <a:buNone/>
              <a:defRPr/>
            </a:pPr>
            <a:r>
              <a:rPr lang="es-PE" sz="2300" dirty="0">
                <a:solidFill>
                  <a:schemeClr val="tx1"/>
                </a:solidFill>
                <a:latin typeface="Tahoma" panose="020B0604030504040204" pitchFamily="34" charset="0"/>
                <a:ea typeface="Tahoma" panose="020B0604030504040204" pitchFamily="34" charset="0"/>
                <a:cs typeface="Tahoma" panose="020B0604030504040204" pitchFamily="34" charset="0"/>
              </a:rPr>
              <a:t>Para la inscripción del reglamento interno no constituirá acto previo la declaratoria de fábrica.”</a:t>
            </a:r>
          </a:p>
          <a:p>
            <a:pPr marL="0" indent="0" algn="just" fontAlgn="auto">
              <a:spcAft>
                <a:spcPts val="0"/>
              </a:spcAft>
              <a:buNone/>
              <a:defRPr/>
            </a:pPr>
            <a:r>
              <a:rPr lang="es-PE" sz="2000" b="1" dirty="0">
                <a:solidFill>
                  <a:schemeClr val="tx1"/>
                </a:solidFill>
                <a:latin typeface="Tahoma" panose="020B0604030504040204" pitchFamily="34" charset="0"/>
                <a:ea typeface="Tahoma" panose="020B0604030504040204" pitchFamily="34" charset="0"/>
                <a:cs typeface="Tahoma" panose="020B0604030504040204" pitchFamily="34" charset="0"/>
              </a:rPr>
              <a:t>Art. 46 del RIRP</a:t>
            </a:r>
          </a:p>
          <a:p>
            <a:pPr marL="0" indent="0" algn="just" fontAlgn="auto">
              <a:spcAft>
                <a:spcPts val="0"/>
              </a:spcAft>
              <a:buNone/>
              <a:defRPr/>
            </a:pPr>
            <a:endParaRPr lang="es-PE"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94516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p:cNvSpPr>
            <a:spLocks noGrp="1"/>
          </p:cNvSpPr>
          <p:nvPr>
            <p:ph type="title"/>
          </p:nvPr>
        </p:nvSpPr>
        <p:spPr>
          <a:xfrm>
            <a:off x="348901" y="377146"/>
            <a:ext cx="9366740" cy="813026"/>
          </a:xfrm>
        </p:spPr>
        <p:txBody>
          <a:bodyPr rtlCol="0">
            <a:normAutofit fontScale="90000"/>
          </a:bodyPr>
          <a:lstStyle/>
          <a:p>
            <a:pPr algn="just" fontAlgn="auto">
              <a:spcAft>
                <a:spcPts val="0"/>
              </a:spcAft>
              <a:defRPr/>
            </a:pPr>
            <a:r>
              <a:rPr lang="es-PE" sz="2800" dirty="0">
                <a:solidFill>
                  <a:srgbClr val="90C226"/>
                </a:solidFill>
              </a:rPr>
              <a:t>III.- ACTOS CAUSALES DE LA INDEPENDIZACION</a:t>
            </a:r>
            <a:br>
              <a:rPr lang="es-PE" sz="2800" dirty="0">
                <a:solidFill>
                  <a:srgbClr val="90C226"/>
                </a:solidFill>
              </a:rPr>
            </a:br>
            <a:r>
              <a:rPr lang="es-PE" sz="2800" dirty="0">
                <a:solidFill>
                  <a:srgbClr val="90C226"/>
                </a:solidFill>
              </a:rPr>
              <a:t>3.1 HABILITACION URBANA.-</a:t>
            </a:r>
            <a:endParaRPr lang="es-PE" altLang="es-ES" sz="2800" b="1" dirty="0">
              <a:solidFill>
                <a:schemeClr val="accent2">
                  <a:lumMod val="75000"/>
                </a:schemeClr>
              </a:solidFill>
              <a:latin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a:xfrm>
            <a:off x="218272" y="1475991"/>
            <a:ext cx="10779091" cy="6002215"/>
          </a:xfrm>
        </p:spPr>
        <p:txBody>
          <a:bodyPr rtlCol="0">
            <a:normAutofit fontScale="70000" lnSpcReduction="20000"/>
          </a:bodyPr>
          <a:lstStyle/>
          <a:p>
            <a:pPr marL="0" indent="0">
              <a:buNone/>
            </a:pPr>
            <a:r>
              <a:rPr lang="es-PE" sz="2400" b="1" dirty="0" smtClean="0"/>
              <a:t>REQUISITOS PARA LA AUTORIZACIÓN MUNICIPAL DEL PROYECTO DE H.U. (art. 26 del D.S. 029-2019-VIV.)</a:t>
            </a:r>
          </a:p>
          <a:p>
            <a:pPr marL="0" indent="0" algn="just">
              <a:buNone/>
            </a:pPr>
            <a:r>
              <a:rPr lang="es-PE" sz="2400" dirty="0" smtClean="0">
                <a:solidFill>
                  <a:schemeClr val="tx1"/>
                </a:solidFill>
              </a:rPr>
              <a:t>a) FUHU 3 ejemplares (original</a:t>
            </a:r>
          </a:p>
          <a:p>
            <a:pPr marL="0" indent="0" algn="just">
              <a:buNone/>
            </a:pPr>
            <a:r>
              <a:rPr lang="es-PE" sz="2400" dirty="0" smtClean="0">
                <a:solidFill>
                  <a:schemeClr val="tx1"/>
                </a:solidFill>
              </a:rPr>
              <a:t>b) Certificados </a:t>
            </a:r>
            <a:r>
              <a:rPr lang="es-PE" sz="2400" dirty="0">
                <a:solidFill>
                  <a:schemeClr val="tx1"/>
                </a:solidFill>
              </a:rPr>
              <a:t>de Factibilidad de Servicios de agua potable, alcantarillado y de energía eléctrica, según lo dispuesto en el literal b) del numeral 20.1 del artículo 20 del Reglamento</a:t>
            </a:r>
            <a:r>
              <a:rPr lang="es-PE" sz="2400" dirty="0" smtClean="0">
                <a:solidFill>
                  <a:schemeClr val="tx1"/>
                </a:solidFill>
              </a:rPr>
              <a:t>.</a:t>
            </a:r>
          </a:p>
          <a:p>
            <a:pPr marL="0" indent="0" algn="just">
              <a:buNone/>
            </a:pPr>
            <a:r>
              <a:rPr lang="es-PE" sz="2400" dirty="0" smtClean="0">
                <a:solidFill>
                  <a:schemeClr val="tx1"/>
                </a:solidFill>
              </a:rPr>
              <a:t>c) </a:t>
            </a:r>
            <a:r>
              <a:rPr lang="es-PE" sz="2400" dirty="0">
                <a:solidFill>
                  <a:schemeClr val="tx1"/>
                </a:solidFill>
              </a:rPr>
              <a:t>Declaración Jurada de inexistencia de feudatarios</a:t>
            </a:r>
            <a:r>
              <a:rPr lang="es-PE" sz="2400" dirty="0" smtClean="0">
                <a:solidFill>
                  <a:schemeClr val="tx1"/>
                </a:solidFill>
              </a:rPr>
              <a:t>.</a:t>
            </a:r>
            <a:r>
              <a:rPr lang="es-PE" sz="2400" dirty="0">
                <a:solidFill>
                  <a:schemeClr val="tx1"/>
                </a:solidFill>
              </a:rPr>
              <a:t> </a:t>
            </a:r>
          </a:p>
          <a:p>
            <a:pPr marL="0" indent="0" algn="just">
              <a:buNone/>
            </a:pPr>
            <a:r>
              <a:rPr lang="es-PE" sz="2400" dirty="0" smtClean="0">
                <a:solidFill>
                  <a:schemeClr val="tx1"/>
                </a:solidFill>
              </a:rPr>
              <a:t>d)  </a:t>
            </a:r>
            <a:r>
              <a:rPr lang="es-PE" sz="2400" dirty="0">
                <a:solidFill>
                  <a:schemeClr val="tx1"/>
                </a:solidFill>
              </a:rPr>
              <a:t>Documentación técnica, en tres (03) juegos originales, firmada por el administrado y los profesionales responsables del diseño, de acuerdo a lo siguiente:</a:t>
            </a:r>
          </a:p>
          <a:p>
            <a:pPr marL="0" indent="0" algn="just">
              <a:buNone/>
            </a:pPr>
            <a:r>
              <a:rPr lang="es-PE" sz="2400" dirty="0" smtClean="0">
                <a:solidFill>
                  <a:schemeClr val="tx1"/>
                </a:solidFill>
              </a:rPr>
              <a:t>- </a:t>
            </a:r>
            <a:r>
              <a:rPr lang="es-PE" sz="2400" dirty="0">
                <a:solidFill>
                  <a:schemeClr val="tx1"/>
                </a:solidFill>
              </a:rPr>
              <a:t>Plano de ubicación y localización del terreno con coordenadas UTM</a:t>
            </a:r>
            <a:r>
              <a:rPr lang="es-PE" sz="2400" dirty="0" smtClean="0">
                <a:solidFill>
                  <a:schemeClr val="tx1"/>
                </a:solidFill>
              </a:rPr>
              <a:t>.</a:t>
            </a:r>
            <a:r>
              <a:rPr lang="es-PE" sz="2400" dirty="0">
                <a:solidFill>
                  <a:schemeClr val="tx1"/>
                </a:solidFill>
              </a:rPr>
              <a:t> </a:t>
            </a:r>
          </a:p>
          <a:p>
            <a:pPr marL="0" indent="0" algn="just">
              <a:buNone/>
            </a:pPr>
            <a:r>
              <a:rPr lang="es-PE" sz="2400" dirty="0" smtClean="0">
                <a:solidFill>
                  <a:schemeClr val="tx1"/>
                </a:solidFill>
              </a:rPr>
              <a:t>- </a:t>
            </a:r>
            <a:r>
              <a:rPr lang="es-PE" sz="2400" dirty="0">
                <a:solidFill>
                  <a:schemeClr val="tx1"/>
                </a:solidFill>
              </a:rPr>
              <a:t>Plano perimétrico y topográfico.</a:t>
            </a:r>
          </a:p>
          <a:p>
            <a:pPr marL="0" indent="0" algn="just">
              <a:buNone/>
            </a:pPr>
            <a:r>
              <a:rPr lang="es-PE" sz="2400" dirty="0" smtClean="0">
                <a:solidFill>
                  <a:schemeClr val="tx1"/>
                </a:solidFill>
              </a:rPr>
              <a:t>- </a:t>
            </a:r>
            <a:r>
              <a:rPr lang="es-PE" sz="2400" dirty="0">
                <a:solidFill>
                  <a:schemeClr val="tx1"/>
                </a:solidFill>
              </a:rPr>
              <a:t>Plano de trazado y lotización con indicación de lotes, aportes, vías y secciones de vías, ejes de trazo y habilitaciones urbanas </a:t>
            </a:r>
            <a:r>
              <a:rPr lang="es-PE" sz="2400" dirty="0" smtClean="0">
                <a:solidFill>
                  <a:schemeClr val="tx1"/>
                </a:solidFill>
              </a:rPr>
              <a:t>colindantes.</a:t>
            </a:r>
            <a:endParaRPr lang="es-PE" sz="2400" dirty="0">
              <a:solidFill>
                <a:schemeClr val="tx1"/>
              </a:solidFill>
            </a:endParaRPr>
          </a:p>
          <a:p>
            <a:pPr marL="0" indent="0" algn="just">
              <a:buNone/>
            </a:pPr>
            <a:r>
              <a:rPr lang="es-PE" sz="2400" dirty="0" smtClean="0">
                <a:solidFill>
                  <a:schemeClr val="tx1"/>
                </a:solidFill>
              </a:rPr>
              <a:t>- </a:t>
            </a:r>
            <a:r>
              <a:rPr lang="es-PE" sz="2400" dirty="0">
                <a:solidFill>
                  <a:schemeClr val="tx1"/>
                </a:solidFill>
              </a:rPr>
              <a:t>Planos de pavimentos, con indicación de curvas de nivel por cada metro, de corresponder.</a:t>
            </a:r>
          </a:p>
          <a:p>
            <a:pPr marL="0" indent="0" algn="just">
              <a:buNone/>
            </a:pPr>
            <a:r>
              <a:rPr lang="es-PE" sz="2400" dirty="0" smtClean="0">
                <a:solidFill>
                  <a:schemeClr val="tx1"/>
                </a:solidFill>
              </a:rPr>
              <a:t>- </a:t>
            </a:r>
            <a:r>
              <a:rPr lang="es-PE" sz="2400" dirty="0">
                <a:solidFill>
                  <a:schemeClr val="tx1"/>
                </a:solidFill>
              </a:rPr>
              <a:t>Plano de ornamentación de parques, referentes al diseño, ornamentación y equipamiento de las áreas de recreación pública, de ser el caso.</a:t>
            </a:r>
          </a:p>
          <a:p>
            <a:pPr marL="0" indent="0" algn="just">
              <a:buNone/>
            </a:pPr>
            <a:r>
              <a:rPr lang="es-PE" sz="2400" dirty="0" smtClean="0">
                <a:solidFill>
                  <a:schemeClr val="tx1"/>
                </a:solidFill>
              </a:rPr>
              <a:t>- </a:t>
            </a:r>
            <a:r>
              <a:rPr lang="es-PE" sz="2400" dirty="0">
                <a:solidFill>
                  <a:schemeClr val="tx1"/>
                </a:solidFill>
              </a:rPr>
              <a:t>Memoria descriptiva.</a:t>
            </a:r>
          </a:p>
          <a:p>
            <a:pPr marL="0" indent="0" algn="just">
              <a:buNone/>
            </a:pPr>
            <a:r>
              <a:rPr lang="es-PE" sz="2400" dirty="0" smtClean="0">
                <a:solidFill>
                  <a:schemeClr val="tx1"/>
                </a:solidFill>
              </a:rPr>
              <a:t>e) </a:t>
            </a:r>
            <a:r>
              <a:rPr lang="es-PE" sz="2400" dirty="0">
                <a:solidFill>
                  <a:schemeClr val="tx1"/>
                </a:solidFill>
              </a:rPr>
              <a:t>Copia del planeamiento integral aprobado, cuando corresponda.</a:t>
            </a:r>
          </a:p>
          <a:p>
            <a:pPr marL="0" indent="0" algn="just">
              <a:buNone/>
            </a:pPr>
            <a:r>
              <a:rPr lang="es-PE" sz="2400" dirty="0" smtClean="0">
                <a:solidFill>
                  <a:schemeClr val="tx1"/>
                </a:solidFill>
              </a:rPr>
              <a:t>f) </a:t>
            </a:r>
            <a:r>
              <a:rPr lang="es-PE" sz="2400" dirty="0">
                <a:solidFill>
                  <a:schemeClr val="tx1"/>
                </a:solidFill>
              </a:rPr>
              <a:t>Certificación Ambiental, según lo dispuesto en el literal a) del artículo 21 del Reglamento.</a:t>
            </a:r>
          </a:p>
          <a:p>
            <a:pPr marL="0" indent="0" algn="just">
              <a:buNone/>
            </a:pPr>
            <a:r>
              <a:rPr lang="es-PE" sz="2400" dirty="0" smtClean="0">
                <a:solidFill>
                  <a:schemeClr val="tx1"/>
                </a:solidFill>
              </a:rPr>
              <a:t>g) </a:t>
            </a:r>
            <a:r>
              <a:rPr lang="es-PE" sz="2400" dirty="0">
                <a:solidFill>
                  <a:schemeClr val="tx1"/>
                </a:solidFill>
              </a:rPr>
              <a:t>Certificado de Inexistencia de Restos Arqueológicos </a:t>
            </a:r>
            <a:r>
              <a:rPr lang="es-PE" sz="2400" dirty="0" smtClean="0">
                <a:solidFill>
                  <a:schemeClr val="tx1"/>
                </a:solidFill>
              </a:rPr>
              <a:t>(Casos </a:t>
            </a:r>
            <a:r>
              <a:rPr lang="es-PE" sz="2400" dirty="0" err="1" smtClean="0">
                <a:solidFill>
                  <a:schemeClr val="tx1"/>
                </a:solidFill>
              </a:rPr>
              <a:t>espefíficos</a:t>
            </a:r>
            <a:r>
              <a:rPr lang="es-PE" sz="2400" dirty="0" smtClean="0">
                <a:solidFill>
                  <a:schemeClr val="tx1"/>
                </a:solidFill>
              </a:rPr>
              <a:t>).</a:t>
            </a:r>
          </a:p>
          <a:p>
            <a:pPr marL="0" indent="0" algn="just">
              <a:buNone/>
            </a:pPr>
            <a:r>
              <a:rPr lang="es-PE" sz="2400" dirty="0" smtClean="0">
                <a:solidFill>
                  <a:schemeClr val="tx1"/>
                </a:solidFill>
              </a:rPr>
              <a:t>h) </a:t>
            </a:r>
            <a:r>
              <a:rPr lang="es-PE" sz="2400" dirty="0">
                <a:solidFill>
                  <a:schemeClr val="tx1"/>
                </a:solidFill>
              </a:rPr>
              <a:t>Estudio de Mecánica de Suelos con fines de </a:t>
            </a:r>
            <a:r>
              <a:rPr lang="es-PE" sz="2400" dirty="0" smtClean="0">
                <a:solidFill>
                  <a:schemeClr val="tx1"/>
                </a:solidFill>
              </a:rPr>
              <a:t>pavimentación.</a:t>
            </a:r>
            <a:endParaRPr lang="es-PE" sz="2400" dirty="0">
              <a:solidFill>
                <a:schemeClr val="tx1"/>
              </a:solidFill>
            </a:endParaRPr>
          </a:p>
          <a:p>
            <a:pPr marL="0" indent="0" algn="just" fontAlgn="auto">
              <a:spcAft>
                <a:spcPts val="0"/>
              </a:spcAft>
              <a:buNone/>
              <a:defRPr/>
            </a:pPr>
            <a:endParaRPr lang="es-PE" sz="20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0" indent="0" algn="just" fontAlgn="auto">
              <a:spcAft>
                <a:spcPts val="0"/>
              </a:spcAft>
              <a:buNone/>
              <a:defRPr/>
            </a:pPr>
            <a:endParaRPr lang="es-PE" sz="2400" dirty="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07524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p:cNvSpPr>
            <a:spLocks noGrp="1"/>
          </p:cNvSpPr>
          <p:nvPr>
            <p:ph type="title"/>
          </p:nvPr>
        </p:nvSpPr>
        <p:spPr>
          <a:xfrm>
            <a:off x="363415" y="623888"/>
            <a:ext cx="9366740" cy="888389"/>
          </a:xfrm>
        </p:spPr>
        <p:txBody>
          <a:bodyPr rtlCol="0">
            <a:normAutofit fontScale="90000"/>
          </a:bodyPr>
          <a:lstStyle/>
          <a:p>
            <a:pPr algn="just" fontAlgn="auto">
              <a:spcAft>
                <a:spcPts val="0"/>
              </a:spcAft>
              <a:defRPr/>
            </a:pPr>
            <a:r>
              <a:rPr lang="es-PE" sz="2800" dirty="0">
                <a:solidFill>
                  <a:srgbClr val="90C226"/>
                </a:solidFill>
              </a:rPr>
              <a:t>III.- ACTOS CAUSALES DE LA INDEPENDIZACION</a:t>
            </a:r>
            <a:br>
              <a:rPr lang="es-PE" sz="2800" dirty="0">
                <a:solidFill>
                  <a:srgbClr val="90C226"/>
                </a:solidFill>
              </a:rPr>
            </a:br>
            <a:r>
              <a:rPr lang="es-PE" sz="2800" dirty="0">
                <a:solidFill>
                  <a:srgbClr val="90C226"/>
                </a:solidFill>
              </a:rPr>
              <a:t>3.1 HABILITACION URBANA.-</a:t>
            </a:r>
            <a:endParaRPr lang="es-PE" altLang="es-ES" sz="2800" b="1" dirty="0">
              <a:solidFill>
                <a:schemeClr val="accent2">
                  <a:lumMod val="75000"/>
                </a:schemeClr>
              </a:solidFill>
              <a:latin typeface="Tahoma" panose="020B0604030504040204" pitchFamily="34" charset="0"/>
              <a:cs typeface="Tahoma" panose="020B0604030504040204" pitchFamily="34" charset="0"/>
            </a:endParaRPr>
          </a:p>
        </p:txBody>
      </p:sp>
      <p:sp>
        <p:nvSpPr>
          <p:cNvPr id="3" name="Marcador de contenido 2"/>
          <p:cNvSpPr>
            <a:spLocks noGrp="1"/>
          </p:cNvSpPr>
          <p:nvPr>
            <p:ph idx="1"/>
          </p:nvPr>
        </p:nvSpPr>
        <p:spPr>
          <a:xfrm>
            <a:off x="222738" y="1664677"/>
            <a:ext cx="10721033" cy="5111261"/>
          </a:xfrm>
        </p:spPr>
        <p:txBody>
          <a:bodyPr rtlCol="0">
            <a:normAutofit lnSpcReduction="10000"/>
          </a:bodyPr>
          <a:lstStyle/>
          <a:p>
            <a:pPr marL="0" indent="0">
              <a:buNone/>
            </a:pPr>
            <a:r>
              <a:rPr lang="es-PE" sz="2000" dirty="0" smtClean="0">
                <a:solidFill>
                  <a:schemeClr val="tx1"/>
                </a:solidFill>
              </a:rPr>
              <a:t>REQUISITOS PARA INSCRIPCIÓN DE RECEPCION DE OBRAS.</a:t>
            </a:r>
          </a:p>
          <a:p>
            <a:pPr marL="0" indent="0">
              <a:buNone/>
            </a:pPr>
            <a:endParaRPr lang="es-PE" sz="2000" dirty="0">
              <a:solidFill>
                <a:schemeClr val="tx1"/>
              </a:solidFill>
            </a:endParaRPr>
          </a:p>
          <a:p>
            <a:pPr marL="0" indent="0">
              <a:buNone/>
            </a:pPr>
            <a:r>
              <a:rPr lang="es-PE" sz="2000" dirty="0" smtClean="0">
                <a:solidFill>
                  <a:schemeClr val="tx1"/>
                </a:solidFill>
              </a:rPr>
              <a:t>a) Formulario </a:t>
            </a:r>
            <a:r>
              <a:rPr lang="es-PE" sz="2000" dirty="0">
                <a:solidFill>
                  <a:schemeClr val="tx1"/>
                </a:solidFill>
              </a:rPr>
              <a:t>Único de Habilitación Urbana - FUHU, correspondiente a la recepción de obras</a:t>
            </a:r>
            <a:r>
              <a:rPr lang="es-PE" sz="2000" dirty="0" smtClean="0">
                <a:solidFill>
                  <a:schemeClr val="tx1"/>
                </a:solidFill>
              </a:rPr>
              <a:t>;</a:t>
            </a:r>
          </a:p>
          <a:p>
            <a:pPr marL="0" indent="0">
              <a:buNone/>
            </a:pPr>
            <a:r>
              <a:rPr lang="es-PE" sz="2000" dirty="0" smtClean="0">
                <a:solidFill>
                  <a:schemeClr val="tx1"/>
                </a:solidFill>
              </a:rPr>
              <a:t>b</a:t>
            </a:r>
            <a:r>
              <a:rPr lang="es-PE" sz="2000" dirty="0">
                <a:solidFill>
                  <a:schemeClr val="tx1"/>
                </a:solidFill>
              </a:rPr>
              <a:t>) Resolución de recepción de obras de la habilitación urbana;</a:t>
            </a:r>
          </a:p>
          <a:p>
            <a:pPr marL="0" indent="0">
              <a:buNone/>
            </a:pPr>
            <a:r>
              <a:rPr lang="es-PE" sz="2000" dirty="0" smtClean="0">
                <a:solidFill>
                  <a:schemeClr val="tx1"/>
                </a:solidFill>
              </a:rPr>
              <a:t>c</a:t>
            </a:r>
            <a:r>
              <a:rPr lang="es-PE" sz="2000" dirty="0">
                <a:solidFill>
                  <a:schemeClr val="tx1"/>
                </a:solidFill>
              </a:rPr>
              <a:t>) Plano de replanteo de trazado y lotización y memoria </a:t>
            </a:r>
            <a:r>
              <a:rPr lang="es-PE" sz="2000" dirty="0" smtClean="0">
                <a:solidFill>
                  <a:schemeClr val="tx1"/>
                </a:solidFill>
              </a:rPr>
              <a:t>descriptiva;</a:t>
            </a:r>
            <a:endParaRPr lang="es-PE" sz="2000" dirty="0">
              <a:solidFill>
                <a:schemeClr val="tx1"/>
              </a:solidFill>
            </a:endParaRPr>
          </a:p>
          <a:p>
            <a:pPr marL="0" indent="0">
              <a:buNone/>
            </a:pPr>
            <a:r>
              <a:rPr lang="es-PE" sz="2000" dirty="0" smtClean="0">
                <a:solidFill>
                  <a:schemeClr val="tx1"/>
                </a:solidFill>
              </a:rPr>
              <a:t>d</a:t>
            </a:r>
            <a:r>
              <a:rPr lang="es-PE" sz="2000" dirty="0">
                <a:solidFill>
                  <a:schemeClr val="tx1"/>
                </a:solidFill>
              </a:rPr>
              <a:t>) Plano de ubicación y </a:t>
            </a:r>
            <a:r>
              <a:rPr lang="es-PE" sz="2000" dirty="0" smtClean="0">
                <a:solidFill>
                  <a:schemeClr val="tx1"/>
                </a:solidFill>
              </a:rPr>
              <a:t>localización;</a:t>
            </a:r>
            <a:endParaRPr lang="es-PE" sz="2000" dirty="0">
              <a:solidFill>
                <a:schemeClr val="tx1"/>
              </a:solidFill>
            </a:endParaRPr>
          </a:p>
          <a:p>
            <a:pPr marL="0" indent="0">
              <a:buNone/>
            </a:pPr>
            <a:r>
              <a:rPr lang="es-PE" sz="2000" dirty="0" smtClean="0">
                <a:solidFill>
                  <a:schemeClr val="tx1"/>
                </a:solidFill>
              </a:rPr>
              <a:t>e</a:t>
            </a:r>
            <a:r>
              <a:rPr lang="es-PE" sz="2000" dirty="0">
                <a:solidFill>
                  <a:schemeClr val="tx1"/>
                </a:solidFill>
              </a:rPr>
              <a:t>) documento privado suscrito por el profesional responsable con certificación de firmas que contenga la valorización de las obras de habilitación urbana, salvo que dicha valorización se encuentre contenida en la memoria descriptiva.</a:t>
            </a:r>
          </a:p>
          <a:p>
            <a:pPr marL="0" indent="0">
              <a:buNone/>
            </a:pPr>
            <a:r>
              <a:rPr lang="es-PE" sz="2000" dirty="0" smtClean="0">
                <a:solidFill>
                  <a:schemeClr val="tx1"/>
                </a:solidFill>
              </a:rPr>
              <a:t>Estos </a:t>
            </a:r>
            <a:r>
              <a:rPr lang="es-PE" sz="2000" dirty="0">
                <a:solidFill>
                  <a:schemeClr val="tx1"/>
                </a:solidFill>
              </a:rPr>
              <a:t>documentos deberán estar debidamente sellados por la municipalidad respectiva</a:t>
            </a:r>
            <a:r>
              <a:rPr lang="es-PE" sz="2000" dirty="0" smtClean="0">
                <a:solidFill>
                  <a:schemeClr val="tx1"/>
                </a:solidFill>
              </a:rPr>
              <a:t>.</a:t>
            </a:r>
          </a:p>
          <a:p>
            <a:pPr marL="0" indent="0">
              <a:buNone/>
            </a:pPr>
            <a:endParaRPr lang="es-ES" sz="2000" dirty="0">
              <a:solidFill>
                <a:schemeClr val="tx1"/>
              </a:solidFill>
              <a:ea typeface="Tahoma" panose="020B0604030504040204" pitchFamily="34" charset="0"/>
              <a:cs typeface="Tahoma" panose="020B0604030504040204" pitchFamily="34" charset="0"/>
            </a:endParaRPr>
          </a:p>
          <a:p>
            <a:pPr marL="0" indent="0">
              <a:buNone/>
            </a:pPr>
            <a:r>
              <a:rPr lang="es-ES" sz="2000" u="sng" dirty="0" smtClean="0">
                <a:solidFill>
                  <a:schemeClr val="tx1"/>
                </a:solidFill>
                <a:ea typeface="Tahoma" panose="020B0604030504040204" pitchFamily="34" charset="0"/>
                <a:cs typeface="Tahoma" panose="020B0604030504040204" pitchFamily="34" charset="0"/>
              </a:rPr>
              <a:t>Art. 40 del RIRP</a:t>
            </a:r>
            <a:endParaRPr lang="es-PE" sz="2000" u="sng"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425884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p:cNvSpPr>
            <a:spLocks noGrp="1"/>
          </p:cNvSpPr>
          <p:nvPr>
            <p:ph type="title"/>
          </p:nvPr>
        </p:nvSpPr>
        <p:spPr>
          <a:xfrm>
            <a:off x="363415" y="623888"/>
            <a:ext cx="9366740" cy="888389"/>
          </a:xfrm>
        </p:spPr>
        <p:txBody>
          <a:bodyPr rtlCol="0">
            <a:normAutofit fontScale="90000"/>
          </a:bodyPr>
          <a:lstStyle/>
          <a:p>
            <a:pPr algn="just" fontAlgn="auto">
              <a:spcAft>
                <a:spcPts val="0"/>
              </a:spcAft>
              <a:defRPr/>
            </a:pPr>
            <a:r>
              <a:rPr lang="es-PE" sz="2800" dirty="0">
                <a:solidFill>
                  <a:srgbClr val="90C226"/>
                </a:solidFill>
              </a:rPr>
              <a:t>III.- ACTOS CAUSALES DE LA INDEPENDIZACION</a:t>
            </a:r>
            <a:br>
              <a:rPr lang="es-PE" sz="2800" dirty="0">
                <a:solidFill>
                  <a:srgbClr val="90C226"/>
                </a:solidFill>
              </a:rPr>
            </a:br>
            <a:r>
              <a:rPr lang="es-PE" sz="2800" dirty="0">
                <a:solidFill>
                  <a:srgbClr val="90C226"/>
                </a:solidFill>
              </a:rPr>
              <a:t>3.1 HABILITACION URBANA.-</a:t>
            </a:r>
            <a:endParaRPr lang="es-PE" altLang="es-ES" sz="2800" b="1" dirty="0">
              <a:solidFill>
                <a:schemeClr val="accent2">
                  <a:lumMod val="75000"/>
                </a:schemeClr>
              </a:solidFill>
              <a:latin typeface="Tahoma" panose="020B0604030504040204" pitchFamily="34" charset="0"/>
              <a:cs typeface="Tahoma" panose="020B060403050404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28264605"/>
              </p:ext>
            </p:extLst>
          </p:nvPr>
        </p:nvGraphicFramePr>
        <p:xfrm>
          <a:off x="363415" y="1915295"/>
          <a:ext cx="9756769" cy="3054077"/>
        </p:xfrm>
        <a:graphic>
          <a:graphicData uri="http://schemas.openxmlformats.org/drawingml/2006/table">
            <a:tbl>
              <a:tblPr/>
              <a:tblGrid>
                <a:gridCol w="9756769"/>
              </a:tblGrid>
              <a:tr h="802125">
                <a:tc>
                  <a:txBody>
                    <a:bodyPr/>
                    <a:lstStyle/>
                    <a:p>
                      <a:r>
                        <a:rPr lang="es-ES" sz="2000" b="0" u="none" strike="noStrike" dirty="0">
                          <a:solidFill>
                            <a:schemeClr val="tx1"/>
                          </a:solidFill>
                          <a:effectLst/>
                          <a:latin typeface="+mn-lt"/>
                        </a:rPr>
                        <a:t>Resolución : 1398-2020-SUNARP-TR-L de </a:t>
                      </a:r>
                      <a:r>
                        <a:rPr lang="es-ES" sz="2000" b="0" u="none" strike="noStrike" dirty="0" smtClean="0">
                          <a:solidFill>
                            <a:schemeClr val="tx1"/>
                          </a:solidFill>
                          <a:effectLst/>
                          <a:latin typeface="+mn-lt"/>
                        </a:rPr>
                        <a:t>14/08/2020</a:t>
                      </a:r>
                      <a:endParaRPr lang="es-ES" sz="2000" b="0" u="none" strike="noStrike" dirty="0">
                        <a:solidFill>
                          <a:schemeClr val="tx1"/>
                        </a:solidFill>
                        <a:effectLst/>
                        <a:latin typeface="+mn-lt"/>
                      </a:endParaRPr>
                    </a:p>
                  </a:txBody>
                  <a:tcPr marL="19050" marR="19050" marT="19050" marB="19050" anchor="ctr">
                    <a:lnL>
                      <a:noFill/>
                    </a:lnL>
                    <a:lnR>
                      <a:noFill/>
                    </a:lnR>
                    <a:lnT>
                      <a:noFill/>
                    </a:lnT>
                    <a:lnB>
                      <a:noFill/>
                    </a:lnB>
                    <a:solidFill>
                      <a:srgbClr val="FFFFFF"/>
                    </a:solidFill>
                  </a:tcPr>
                </a:tc>
              </a:tr>
              <a:tr h="427106">
                <a:tc>
                  <a:txBody>
                    <a:bodyPr/>
                    <a:lstStyle/>
                    <a:p>
                      <a:endParaRPr lang="es-PE" sz="2000" b="0" u="none" strike="noStrike" dirty="0">
                        <a:solidFill>
                          <a:schemeClr val="tx1"/>
                        </a:solidFill>
                        <a:effectLst/>
                        <a:latin typeface="+mn-lt"/>
                      </a:endParaRPr>
                    </a:p>
                  </a:txBody>
                  <a:tcPr marL="19050" marR="19050" marT="19050" marB="19050" anchor="ctr">
                    <a:lnL>
                      <a:noFill/>
                    </a:lnL>
                    <a:lnR>
                      <a:noFill/>
                    </a:lnR>
                    <a:lnT>
                      <a:noFill/>
                    </a:lnT>
                    <a:lnB>
                      <a:noFill/>
                    </a:lnB>
                    <a:solidFill>
                      <a:srgbClr val="FFFFFF"/>
                    </a:solidFill>
                  </a:tcPr>
                </a:tc>
              </a:tr>
              <a:tr h="427106">
                <a:tc>
                  <a:txBody>
                    <a:bodyPr/>
                    <a:lstStyle/>
                    <a:p>
                      <a:r>
                        <a:rPr lang="es-ES" sz="2000" b="0" u="none" strike="noStrike" dirty="0">
                          <a:solidFill>
                            <a:schemeClr val="tx1"/>
                          </a:solidFill>
                          <a:effectLst/>
                          <a:latin typeface="+mn-lt"/>
                        </a:rPr>
                        <a:t>Tema : HABILITACIÓN URBANA DE </a:t>
                      </a:r>
                      <a:r>
                        <a:rPr lang="es-ES" sz="2000" b="0" u="none" strike="noStrike" dirty="0" smtClean="0">
                          <a:solidFill>
                            <a:schemeClr val="tx1"/>
                          </a:solidFill>
                          <a:effectLst/>
                          <a:latin typeface="+mn-lt"/>
                        </a:rPr>
                        <a:t>OFICIO</a:t>
                      </a:r>
                    </a:p>
                    <a:p>
                      <a:endParaRPr lang="es-ES" sz="2000" b="0" u="none" strike="noStrike" dirty="0">
                        <a:solidFill>
                          <a:schemeClr val="tx1"/>
                        </a:solidFill>
                        <a:effectLst/>
                        <a:latin typeface="+mn-lt"/>
                      </a:endParaRPr>
                    </a:p>
                  </a:txBody>
                  <a:tcPr marL="19050" marR="19050" marT="19050" marB="19050" anchor="ctr">
                    <a:lnL>
                      <a:noFill/>
                    </a:lnL>
                    <a:lnR>
                      <a:noFill/>
                    </a:lnR>
                    <a:lnT>
                      <a:noFill/>
                    </a:lnT>
                    <a:lnB>
                      <a:noFill/>
                    </a:lnB>
                    <a:solidFill>
                      <a:srgbClr val="FFFFFF"/>
                    </a:solidFill>
                  </a:tcPr>
                </a:tc>
              </a:tr>
              <a:tr h="1177146">
                <a:tc>
                  <a:txBody>
                    <a:bodyPr/>
                    <a:lstStyle/>
                    <a:p>
                      <a:r>
                        <a:rPr lang="es-ES" sz="2000" b="0" u="none" strike="noStrike" dirty="0">
                          <a:solidFill>
                            <a:schemeClr val="tx1"/>
                          </a:solidFill>
                          <a:effectLst/>
                          <a:latin typeface="+mn-lt"/>
                        </a:rPr>
                        <a:t>Tema de Sumilla : HABILITACIÓN URBANA DE OFICIO La inscripción de la habilitación urbana de oficio del predio matriz no da mérito a la independización de los lotes conformantes de la misma.</a:t>
                      </a: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603440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000" dirty="0" smtClean="0"/>
              <a:t>TEMARIO:</a:t>
            </a:r>
            <a:endParaRPr lang="es-PE" sz="2000" dirty="0"/>
          </a:p>
        </p:txBody>
      </p:sp>
      <p:sp>
        <p:nvSpPr>
          <p:cNvPr id="3" name="Marcador de contenido 2"/>
          <p:cNvSpPr>
            <a:spLocks noGrp="1"/>
          </p:cNvSpPr>
          <p:nvPr>
            <p:ph idx="1"/>
          </p:nvPr>
        </p:nvSpPr>
        <p:spPr/>
        <p:txBody>
          <a:bodyPr>
            <a:normAutofit/>
          </a:bodyPr>
          <a:lstStyle/>
          <a:p>
            <a:pPr marL="0" indent="0">
              <a:buNone/>
            </a:pPr>
            <a:r>
              <a:rPr lang="es-ES" sz="2800" dirty="0" smtClean="0">
                <a:solidFill>
                  <a:schemeClr val="accent2">
                    <a:lumMod val="75000"/>
                  </a:schemeClr>
                </a:solidFill>
              </a:rPr>
              <a:t>II.- GENERALIDADES.</a:t>
            </a:r>
          </a:p>
          <a:p>
            <a:pPr marL="0" indent="0">
              <a:buNone/>
            </a:pPr>
            <a:r>
              <a:rPr lang="es-ES" sz="2800" dirty="0" smtClean="0">
                <a:solidFill>
                  <a:schemeClr val="accent2">
                    <a:lumMod val="75000"/>
                  </a:schemeClr>
                </a:solidFill>
              </a:rPr>
              <a:t>2.1 Definición.</a:t>
            </a:r>
          </a:p>
          <a:p>
            <a:pPr marL="0" indent="0">
              <a:buNone/>
            </a:pPr>
            <a:r>
              <a:rPr lang="es-ES" sz="2800" dirty="0" smtClean="0">
                <a:solidFill>
                  <a:schemeClr val="accent2">
                    <a:lumMod val="75000"/>
                  </a:schemeClr>
                </a:solidFill>
              </a:rPr>
              <a:t>2.2 Principio de especialidad</a:t>
            </a:r>
          </a:p>
          <a:p>
            <a:pPr marL="0" indent="0">
              <a:buNone/>
            </a:pPr>
            <a:r>
              <a:rPr lang="es-ES" sz="2800" dirty="0" smtClean="0">
                <a:solidFill>
                  <a:schemeClr val="accent2">
                    <a:lumMod val="75000"/>
                  </a:schemeClr>
                </a:solidFill>
              </a:rPr>
              <a:t>2.3 Requisitos generales.</a:t>
            </a:r>
            <a:endParaRPr lang="es-PE" sz="2800" dirty="0">
              <a:solidFill>
                <a:schemeClr val="accent2">
                  <a:lumMod val="75000"/>
                </a:schemeClr>
              </a:solidFill>
            </a:endParaRPr>
          </a:p>
        </p:txBody>
      </p:sp>
    </p:spTree>
    <p:extLst>
      <p:ext uri="{BB962C8B-B14F-4D97-AF65-F5344CB8AC3E}">
        <p14:creationId xmlns:p14="http://schemas.microsoft.com/office/powerpoint/2010/main" val="16769521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p:cNvSpPr>
            <a:spLocks noGrp="1"/>
          </p:cNvSpPr>
          <p:nvPr>
            <p:ph type="title"/>
          </p:nvPr>
        </p:nvSpPr>
        <p:spPr>
          <a:xfrm>
            <a:off x="363415" y="623888"/>
            <a:ext cx="9366740" cy="888389"/>
          </a:xfrm>
        </p:spPr>
        <p:txBody>
          <a:bodyPr rtlCol="0">
            <a:normAutofit fontScale="90000"/>
          </a:bodyPr>
          <a:lstStyle/>
          <a:p>
            <a:pPr algn="just" fontAlgn="auto">
              <a:spcAft>
                <a:spcPts val="0"/>
              </a:spcAft>
              <a:defRPr/>
            </a:pPr>
            <a:r>
              <a:rPr lang="es-PE" sz="2800" dirty="0">
                <a:solidFill>
                  <a:srgbClr val="90C226"/>
                </a:solidFill>
              </a:rPr>
              <a:t>III.- ACTOS CAUSALES DE LA INDEPENDIZACION</a:t>
            </a:r>
            <a:br>
              <a:rPr lang="es-PE" sz="2800" dirty="0">
                <a:solidFill>
                  <a:srgbClr val="90C226"/>
                </a:solidFill>
              </a:rPr>
            </a:br>
            <a:r>
              <a:rPr lang="es-PE" sz="2800" dirty="0" smtClean="0">
                <a:solidFill>
                  <a:srgbClr val="90C226"/>
                </a:solidFill>
              </a:rPr>
              <a:t>3.2 PARCELACION O INDEPENDIZACIÓN SIN CAMBIO DE USO.-</a:t>
            </a:r>
            <a:endParaRPr lang="es-PE" altLang="es-ES" sz="2800" b="1" dirty="0">
              <a:solidFill>
                <a:schemeClr val="accent2">
                  <a:lumMod val="75000"/>
                </a:schemeClr>
              </a:solidFill>
              <a:latin typeface="Tahoma" panose="020B0604030504040204" pitchFamily="34" charset="0"/>
              <a:cs typeface="Tahoma" panose="020B0604030504040204"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4290294664"/>
              </p:ext>
            </p:extLst>
          </p:nvPr>
        </p:nvGraphicFramePr>
        <p:xfrm>
          <a:off x="642551" y="2154376"/>
          <a:ext cx="9539417" cy="3896995"/>
        </p:xfrm>
        <a:graphic>
          <a:graphicData uri="http://schemas.openxmlformats.org/drawingml/2006/table">
            <a:tbl>
              <a:tblPr/>
              <a:tblGrid>
                <a:gridCol w="9539417"/>
              </a:tblGrid>
              <a:tr h="679742">
                <a:tc>
                  <a:txBody>
                    <a:bodyPr/>
                    <a:lstStyle/>
                    <a:p>
                      <a:pPr algn="just"/>
                      <a:r>
                        <a:rPr lang="es-ES" sz="2000" b="1" u="none" strike="noStrike" dirty="0">
                          <a:solidFill>
                            <a:srgbClr val="000000"/>
                          </a:solidFill>
                          <a:effectLst/>
                          <a:latin typeface="+mn-lt"/>
                        </a:rPr>
                        <a:t>Resolución : 410-2020-SUNARP-TR-L de </a:t>
                      </a:r>
                      <a:r>
                        <a:rPr lang="es-ES" sz="2000" b="1" u="none" strike="noStrike" dirty="0" smtClean="0">
                          <a:solidFill>
                            <a:srgbClr val="000000"/>
                          </a:solidFill>
                          <a:effectLst/>
                          <a:latin typeface="+mn-lt"/>
                        </a:rPr>
                        <a:t>06/02/2020</a:t>
                      </a:r>
                      <a:endParaRPr lang="es-ES" sz="2000" b="1" u="none" strike="noStrike" dirty="0">
                        <a:solidFill>
                          <a:srgbClr val="000000"/>
                        </a:solidFill>
                        <a:effectLst/>
                        <a:latin typeface="+mn-lt"/>
                      </a:endParaRPr>
                    </a:p>
                  </a:txBody>
                  <a:tcPr marL="16876" marR="16876" marT="16876" marB="16876" anchor="ctr">
                    <a:lnL>
                      <a:noFill/>
                    </a:lnL>
                    <a:lnR>
                      <a:noFill/>
                    </a:lnR>
                    <a:lnT>
                      <a:noFill/>
                    </a:lnT>
                    <a:lnB>
                      <a:noFill/>
                    </a:lnB>
                    <a:solidFill>
                      <a:srgbClr val="FFFFFF"/>
                    </a:solidFill>
                  </a:tcPr>
                </a:tc>
              </a:tr>
              <a:tr h="679742">
                <a:tc>
                  <a:txBody>
                    <a:bodyPr/>
                    <a:lstStyle/>
                    <a:p>
                      <a:pPr algn="just"/>
                      <a:r>
                        <a:rPr lang="es-ES" sz="2000" b="1" u="none" strike="noStrike" dirty="0">
                          <a:solidFill>
                            <a:srgbClr val="000000"/>
                          </a:solidFill>
                          <a:effectLst/>
                          <a:latin typeface="+mn-lt"/>
                        </a:rPr>
                        <a:t>Tema : </a:t>
                      </a:r>
                      <a:r>
                        <a:rPr lang="es-ES" sz="2000" b="1" u="none" strike="noStrike" dirty="0">
                          <a:solidFill>
                            <a:srgbClr val="333333"/>
                          </a:solidFill>
                          <a:effectLst/>
                          <a:latin typeface="+mn-lt"/>
                        </a:rPr>
                        <a:t>SUPERPOSICIÓN PREEXISTENTE INDEPENDIZACIÓN DE PREDIO RÚSTICO SIN CAMBIO DE </a:t>
                      </a:r>
                      <a:r>
                        <a:rPr lang="es-ES" sz="2000" b="1" u="none" strike="noStrike" dirty="0" smtClean="0">
                          <a:solidFill>
                            <a:srgbClr val="333333"/>
                          </a:solidFill>
                          <a:effectLst/>
                          <a:latin typeface="+mn-lt"/>
                        </a:rPr>
                        <a:t>USO</a:t>
                      </a:r>
                    </a:p>
                    <a:p>
                      <a:pPr algn="just"/>
                      <a:endParaRPr lang="es-ES" sz="2000" b="1" u="none" strike="noStrike" dirty="0">
                        <a:solidFill>
                          <a:srgbClr val="000000"/>
                        </a:solidFill>
                        <a:effectLst/>
                        <a:latin typeface="+mn-lt"/>
                      </a:endParaRPr>
                    </a:p>
                  </a:txBody>
                  <a:tcPr marL="16876" marR="16876" marT="16876" marB="16876" anchor="ctr">
                    <a:lnL>
                      <a:noFill/>
                    </a:lnL>
                    <a:lnR>
                      <a:noFill/>
                    </a:lnR>
                    <a:lnT>
                      <a:noFill/>
                    </a:lnT>
                    <a:lnB>
                      <a:noFill/>
                    </a:lnB>
                    <a:solidFill>
                      <a:srgbClr val="FFFFFF"/>
                    </a:solidFill>
                  </a:tcPr>
                </a:tc>
              </a:tr>
              <a:tr h="2269101">
                <a:tc>
                  <a:txBody>
                    <a:bodyPr/>
                    <a:lstStyle/>
                    <a:p>
                      <a:pPr algn="just"/>
                      <a:r>
                        <a:rPr lang="es-ES" sz="2000" b="1" u="none" strike="noStrike" dirty="0">
                          <a:solidFill>
                            <a:srgbClr val="000000"/>
                          </a:solidFill>
                          <a:effectLst/>
                          <a:latin typeface="+mn-lt"/>
                        </a:rPr>
                        <a:t>Tema de Sumilla : </a:t>
                      </a:r>
                      <a:r>
                        <a:rPr lang="es-ES" sz="2000" b="1" u="none" strike="noStrike" dirty="0">
                          <a:solidFill>
                            <a:srgbClr val="333333"/>
                          </a:solidFill>
                          <a:effectLst/>
                          <a:latin typeface="+mn-lt"/>
                        </a:rPr>
                        <a:t>SUPERPOSICIÓN PREEXISTENTE La superposición advertida por el Área de Catastro no debe constituir obstáculo para denegar la inscripción cuando ésta es preexistente al acto que se solicita inscribir. INDEPENDIZACIÓN DE PREDIO RÚSTICO SIN CAMBIO DE USO Sí procede la independización de un predio rústico sin cambio de uso situado en área de expansión urbana, en parcelas inferiores a 1 (una) hectárea, siempre y cuando se presente la aprobación de la habilitación urbana correspondiente.</a:t>
                      </a:r>
                      <a:endParaRPr lang="es-ES" sz="2000" b="1" u="none" strike="noStrike" dirty="0">
                        <a:solidFill>
                          <a:srgbClr val="000000"/>
                        </a:solidFill>
                        <a:effectLst/>
                        <a:latin typeface="+mn-lt"/>
                      </a:endParaRPr>
                    </a:p>
                  </a:txBody>
                  <a:tcPr marL="16876" marR="16876" marT="16876" marB="16876"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778124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8596668" cy="1125415"/>
          </a:xfrm>
        </p:spPr>
        <p:txBody>
          <a:bodyPr>
            <a:normAutofit fontScale="90000"/>
          </a:bodyPr>
          <a:lstStyle/>
          <a:p>
            <a:r>
              <a:rPr lang="es-PE" dirty="0" smtClean="0"/>
              <a:t>III.- ACTOS CAUSALES DE LA INDEPENDIZACION</a:t>
            </a:r>
            <a:br>
              <a:rPr lang="es-PE" dirty="0" smtClean="0"/>
            </a:br>
            <a:r>
              <a:rPr lang="es-PE" dirty="0" smtClean="0"/>
              <a:t>3.3 </a:t>
            </a:r>
            <a:r>
              <a:rPr lang="es-PE" dirty="0" smtClean="0"/>
              <a:t>SUB DIVISION.-</a:t>
            </a:r>
            <a:endParaRPr lang="es-PE" dirty="0"/>
          </a:p>
        </p:txBody>
      </p:sp>
      <p:sp>
        <p:nvSpPr>
          <p:cNvPr id="3" name="Marcador de contenido 2"/>
          <p:cNvSpPr>
            <a:spLocks noGrp="1"/>
          </p:cNvSpPr>
          <p:nvPr>
            <p:ph idx="1"/>
          </p:nvPr>
        </p:nvSpPr>
        <p:spPr>
          <a:xfrm>
            <a:off x="677333" y="2160590"/>
            <a:ext cx="9584267" cy="3862840"/>
          </a:xfrm>
        </p:spPr>
        <p:txBody>
          <a:bodyPr>
            <a:normAutofit/>
          </a:bodyPr>
          <a:lstStyle/>
          <a:p>
            <a:pPr marL="0" indent="0" algn="just">
              <a:buNone/>
            </a:pPr>
            <a:r>
              <a:rPr lang="es-PE" sz="2800" dirty="0" smtClean="0">
                <a:solidFill>
                  <a:schemeClr val="tx1"/>
                </a:solidFill>
              </a:rPr>
              <a:t>Definición.- (art. 3 numeral 8 TUO de la Ley 29090)</a:t>
            </a:r>
          </a:p>
          <a:p>
            <a:pPr marL="0" indent="0" algn="just">
              <a:buNone/>
            </a:pPr>
            <a:r>
              <a:rPr lang="es-ES" sz="1600" b="1" dirty="0">
                <a:solidFill>
                  <a:srgbClr val="FF0000"/>
                </a:solidFill>
              </a:rPr>
              <a:t/>
            </a:r>
            <a:br>
              <a:rPr lang="es-ES" sz="1600" b="1" dirty="0">
                <a:solidFill>
                  <a:srgbClr val="FF0000"/>
                </a:solidFill>
              </a:rPr>
            </a:br>
            <a:r>
              <a:rPr lang="es-ES" sz="2400" dirty="0">
                <a:solidFill>
                  <a:schemeClr val="tx1"/>
                </a:solidFill>
              </a:rPr>
              <a:t>La subdivisión de un predio es el procedimiento por el cual se fracciona un predio urbano, generándose predios independientes entre sí, como consecuencia se produce la independización de cada lote resultante (Principio de Especialidad contemplado en la IV Disposición del TUO del RGRP</a:t>
            </a:r>
            <a:r>
              <a:rPr lang="es-ES" sz="2400" dirty="0" smtClean="0">
                <a:solidFill>
                  <a:schemeClr val="tx1"/>
                </a:solidFill>
              </a:rPr>
              <a:t>).</a:t>
            </a:r>
          </a:p>
          <a:p>
            <a:pPr algn="just"/>
            <a:endParaRPr lang="es-PE" dirty="0"/>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05378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89965"/>
            <a:ext cx="8596668" cy="1345049"/>
          </a:xfrm>
        </p:spPr>
        <p:txBody>
          <a:bodyPr>
            <a:normAutofit fontScale="90000"/>
          </a:bodyPr>
          <a:lstStyle/>
          <a:p>
            <a:r>
              <a:rPr lang="es-PE" dirty="0" smtClean="0"/>
              <a:t>III.- ACTOS CAUSALES DE LA INDEPENDIZACION</a:t>
            </a:r>
            <a:br>
              <a:rPr lang="es-PE" dirty="0" smtClean="0"/>
            </a:br>
            <a:r>
              <a:rPr lang="es-PE" dirty="0" smtClean="0"/>
              <a:t>3.3 </a:t>
            </a:r>
            <a:r>
              <a:rPr lang="es-PE" dirty="0" smtClean="0"/>
              <a:t>SUB DIVISION.-</a:t>
            </a:r>
            <a:endParaRPr lang="es-PE" dirty="0"/>
          </a:p>
        </p:txBody>
      </p:sp>
      <p:sp>
        <p:nvSpPr>
          <p:cNvPr id="3" name="Marcador de contenido 2"/>
          <p:cNvSpPr>
            <a:spLocks noGrp="1"/>
          </p:cNvSpPr>
          <p:nvPr>
            <p:ph idx="1"/>
          </p:nvPr>
        </p:nvSpPr>
        <p:spPr>
          <a:xfrm>
            <a:off x="677333" y="1735015"/>
            <a:ext cx="9584267" cy="4854471"/>
          </a:xfrm>
        </p:spPr>
        <p:txBody>
          <a:bodyPr>
            <a:normAutofit fontScale="92500" lnSpcReduction="20000"/>
          </a:bodyPr>
          <a:lstStyle/>
          <a:p>
            <a:pPr marL="0" indent="0" algn="just">
              <a:buNone/>
            </a:pPr>
            <a:r>
              <a:rPr lang="es-PE" sz="2800" dirty="0" smtClean="0">
                <a:solidFill>
                  <a:schemeClr val="tx1"/>
                </a:solidFill>
              </a:rPr>
              <a:t>Requisitos para la autorización municipal de Sub división.</a:t>
            </a:r>
          </a:p>
          <a:p>
            <a:pPr marL="0" indent="0" algn="just">
              <a:buNone/>
            </a:pPr>
            <a:r>
              <a:rPr lang="es-PE" sz="2800" dirty="0" smtClean="0">
                <a:solidFill>
                  <a:schemeClr val="tx1"/>
                </a:solidFill>
              </a:rPr>
              <a:t>a) </a:t>
            </a:r>
            <a:r>
              <a:rPr lang="es-ES" sz="2400" dirty="0" smtClean="0">
                <a:solidFill>
                  <a:schemeClr val="tx1"/>
                </a:solidFill>
              </a:rPr>
              <a:t>FUHU 3 juegos originales, suscritos por administrado y profesional responsable; </a:t>
            </a:r>
          </a:p>
          <a:p>
            <a:pPr marL="0" indent="0" algn="just">
              <a:buNone/>
            </a:pPr>
            <a:r>
              <a:rPr lang="es-ES" sz="2400" dirty="0" smtClean="0">
                <a:solidFill>
                  <a:schemeClr val="tx1"/>
                </a:solidFill>
              </a:rPr>
              <a:t>b) Anexo “F” del FUHU (subdivisión de lote urbano);</a:t>
            </a:r>
          </a:p>
          <a:p>
            <a:pPr marL="0" indent="0">
              <a:buNone/>
            </a:pPr>
            <a:r>
              <a:rPr lang="es-ES" sz="2400" dirty="0" smtClean="0">
                <a:solidFill>
                  <a:schemeClr val="tx1"/>
                </a:solidFill>
              </a:rPr>
              <a:t>c)</a:t>
            </a:r>
            <a:r>
              <a:rPr lang="es-PE" sz="2400" dirty="0">
                <a:solidFill>
                  <a:schemeClr val="tx1"/>
                </a:solidFill>
              </a:rPr>
              <a:t> Plano de ubicación y localización del lote materia de subdivisión.</a:t>
            </a:r>
          </a:p>
          <a:p>
            <a:pPr marL="0" indent="0">
              <a:buNone/>
            </a:pPr>
            <a:r>
              <a:rPr lang="es-PE" sz="2400" dirty="0" smtClean="0">
                <a:solidFill>
                  <a:schemeClr val="tx1"/>
                </a:solidFill>
              </a:rPr>
              <a:t>d) </a:t>
            </a:r>
            <a:r>
              <a:rPr lang="es-PE" sz="2400" dirty="0">
                <a:solidFill>
                  <a:schemeClr val="tx1"/>
                </a:solidFill>
              </a:rPr>
              <a:t>Plano del lote a subdividir, señalando el área, linderos, medidas perimétricas y nomenclatura, según los antecedentes registrales</a:t>
            </a:r>
            <a:r>
              <a:rPr lang="es-PE" sz="2400" dirty="0" smtClean="0">
                <a:solidFill>
                  <a:schemeClr val="tx1"/>
                </a:solidFill>
              </a:rPr>
              <a:t>.</a:t>
            </a:r>
            <a:r>
              <a:rPr lang="es-PE" sz="2400" dirty="0">
                <a:solidFill>
                  <a:schemeClr val="tx1"/>
                </a:solidFill>
              </a:rPr>
              <a:t> </a:t>
            </a:r>
            <a:endParaRPr lang="es-PE" sz="2400" dirty="0" smtClean="0">
              <a:solidFill>
                <a:schemeClr val="tx1"/>
              </a:solidFill>
            </a:endParaRPr>
          </a:p>
          <a:p>
            <a:pPr marL="0" indent="0">
              <a:buNone/>
            </a:pPr>
            <a:r>
              <a:rPr lang="es-PE" sz="2400" dirty="0" smtClean="0">
                <a:solidFill>
                  <a:schemeClr val="tx1"/>
                </a:solidFill>
              </a:rPr>
              <a:t>e) </a:t>
            </a:r>
            <a:r>
              <a:rPr lang="es-PE" sz="2400" dirty="0">
                <a:solidFill>
                  <a:schemeClr val="tx1"/>
                </a:solidFill>
              </a:rPr>
              <a:t>Plano de la subdivisión señalando </a:t>
            </a:r>
            <a:r>
              <a:rPr lang="es-PE" sz="2400" dirty="0" smtClean="0">
                <a:solidFill>
                  <a:schemeClr val="tx1"/>
                </a:solidFill>
              </a:rPr>
              <a:t>datos de </a:t>
            </a:r>
            <a:r>
              <a:rPr lang="es-PE" sz="2400" dirty="0">
                <a:solidFill>
                  <a:schemeClr val="tx1"/>
                </a:solidFill>
              </a:rPr>
              <a:t>cada </a:t>
            </a:r>
            <a:r>
              <a:rPr lang="es-PE" sz="2400" dirty="0" err="1">
                <a:solidFill>
                  <a:schemeClr val="tx1"/>
                </a:solidFill>
              </a:rPr>
              <a:t>sublote</a:t>
            </a:r>
            <a:r>
              <a:rPr lang="es-PE" sz="2400" dirty="0">
                <a:solidFill>
                  <a:schemeClr val="tx1"/>
                </a:solidFill>
              </a:rPr>
              <a:t> </a:t>
            </a:r>
            <a:r>
              <a:rPr lang="es-PE" sz="2400" dirty="0" smtClean="0">
                <a:solidFill>
                  <a:schemeClr val="tx1"/>
                </a:solidFill>
              </a:rPr>
              <a:t>resultante (concordar con Norma </a:t>
            </a:r>
            <a:r>
              <a:rPr lang="es-PE" sz="2400" dirty="0">
                <a:solidFill>
                  <a:schemeClr val="tx1"/>
                </a:solidFill>
              </a:rPr>
              <a:t>Técnica GH.020, “Componentes de Diseño Urbano” del RNE</a:t>
            </a:r>
            <a:r>
              <a:rPr lang="es-PE" sz="2400" dirty="0" smtClean="0">
                <a:solidFill>
                  <a:schemeClr val="tx1"/>
                </a:solidFill>
              </a:rPr>
              <a:t>.)</a:t>
            </a:r>
            <a:r>
              <a:rPr lang="es-PE" sz="2400" dirty="0">
                <a:solidFill>
                  <a:schemeClr val="tx1"/>
                </a:solidFill>
              </a:rPr>
              <a:t> </a:t>
            </a:r>
          </a:p>
          <a:p>
            <a:pPr marL="0" indent="0">
              <a:buNone/>
            </a:pPr>
            <a:r>
              <a:rPr lang="es-PE" sz="2400" dirty="0" smtClean="0">
                <a:solidFill>
                  <a:schemeClr val="tx1"/>
                </a:solidFill>
              </a:rPr>
              <a:t>e</a:t>
            </a:r>
            <a:r>
              <a:rPr lang="es-PE" sz="2400" dirty="0">
                <a:solidFill>
                  <a:schemeClr val="tx1"/>
                </a:solidFill>
              </a:rPr>
              <a:t>) Memoria descriptiva, indicando áreas, linderos y medidas perimétricas del lote materia de subdivisión y de los </a:t>
            </a:r>
            <a:r>
              <a:rPr lang="es-PE" sz="2400" dirty="0" err="1">
                <a:solidFill>
                  <a:schemeClr val="tx1"/>
                </a:solidFill>
              </a:rPr>
              <a:t>sublotes</a:t>
            </a:r>
            <a:r>
              <a:rPr lang="es-PE" sz="2400" dirty="0">
                <a:solidFill>
                  <a:schemeClr val="tx1"/>
                </a:solidFill>
              </a:rPr>
              <a:t> propuestos resultantes.</a:t>
            </a:r>
            <a:endParaRPr lang="es-ES" dirty="0" smtClean="0">
              <a:solidFill>
                <a:schemeClr val="tx1"/>
              </a:solidFill>
            </a:endParaRPr>
          </a:p>
          <a:p>
            <a:pPr marL="0" indent="0" algn="just">
              <a:buNone/>
            </a:pPr>
            <a:r>
              <a:rPr lang="es-ES" u="sng" dirty="0" smtClean="0">
                <a:solidFill>
                  <a:schemeClr val="tx1"/>
                </a:solidFill>
              </a:rPr>
              <a:t>(Art. 31 del D.S. 029-2019-VIVIENDA)</a:t>
            </a:r>
            <a:endParaRPr lang="es-PE" u="sng" dirty="0">
              <a:solidFill>
                <a:schemeClr val="tx1"/>
              </a:solidFill>
            </a:endParaRP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9313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89965"/>
            <a:ext cx="8596668" cy="1345049"/>
          </a:xfrm>
        </p:spPr>
        <p:txBody>
          <a:bodyPr>
            <a:normAutofit fontScale="90000"/>
          </a:bodyPr>
          <a:lstStyle/>
          <a:p>
            <a:r>
              <a:rPr lang="es-PE" dirty="0" smtClean="0"/>
              <a:t>III.- ACTOS CAUSALES DE LA INDEPENDIZACION</a:t>
            </a:r>
            <a:br>
              <a:rPr lang="es-PE" dirty="0" smtClean="0"/>
            </a:br>
            <a:r>
              <a:rPr lang="es-PE" dirty="0" smtClean="0"/>
              <a:t>3.3 </a:t>
            </a:r>
            <a:r>
              <a:rPr lang="es-PE" dirty="0" smtClean="0"/>
              <a:t>SUB DIVISION.-</a:t>
            </a:r>
            <a:endParaRPr lang="es-PE" dirty="0"/>
          </a:p>
        </p:txBody>
      </p:sp>
      <p:sp>
        <p:nvSpPr>
          <p:cNvPr id="3" name="Marcador de contenido 2"/>
          <p:cNvSpPr>
            <a:spLocks noGrp="1"/>
          </p:cNvSpPr>
          <p:nvPr>
            <p:ph idx="1"/>
          </p:nvPr>
        </p:nvSpPr>
        <p:spPr>
          <a:xfrm>
            <a:off x="677333" y="1735015"/>
            <a:ext cx="9598781" cy="5014128"/>
          </a:xfrm>
        </p:spPr>
        <p:txBody>
          <a:bodyPr>
            <a:normAutofit/>
          </a:bodyPr>
          <a:lstStyle/>
          <a:p>
            <a:pPr marL="0" indent="0" algn="just">
              <a:buNone/>
            </a:pPr>
            <a:r>
              <a:rPr lang="es-PE" sz="2800" dirty="0" smtClean="0">
                <a:solidFill>
                  <a:schemeClr val="tx1"/>
                </a:solidFill>
              </a:rPr>
              <a:t>Procedimiento </a:t>
            </a:r>
            <a:r>
              <a:rPr lang="es-PE" sz="2800" u="sng" dirty="0" smtClean="0">
                <a:solidFill>
                  <a:schemeClr val="tx1"/>
                </a:solidFill>
              </a:rPr>
              <a:t>para obtener autorización</a:t>
            </a:r>
            <a:r>
              <a:rPr lang="es-PE" sz="2800" dirty="0" smtClean="0">
                <a:solidFill>
                  <a:schemeClr val="tx1"/>
                </a:solidFill>
              </a:rPr>
              <a:t> de Sub división.</a:t>
            </a:r>
          </a:p>
          <a:p>
            <a:pPr marL="0" indent="0" algn="just">
              <a:buNone/>
            </a:pPr>
            <a:r>
              <a:rPr lang="es-PE" sz="2200" dirty="0" smtClean="0">
                <a:solidFill>
                  <a:schemeClr val="tx1"/>
                </a:solidFill>
              </a:rPr>
              <a:t>a) La municipalidad cuenta con 10 días hábiles para autorizar.</a:t>
            </a:r>
            <a:endParaRPr lang="es-ES" sz="2200" dirty="0" smtClean="0">
              <a:solidFill>
                <a:schemeClr val="tx1"/>
              </a:solidFill>
            </a:endParaRPr>
          </a:p>
          <a:p>
            <a:pPr marL="0" indent="0" algn="just">
              <a:buNone/>
            </a:pPr>
            <a:r>
              <a:rPr lang="es-ES" sz="2200" dirty="0" smtClean="0">
                <a:solidFill>
                  <a:schemeClr val="tx1"/>
                </a:solidFill>
              </a:rPr>
              <a:t>b) </a:t>
            </a:r>
            <a:r>
              <a:rPr lang="es-PE" sz="2200" dirty="0">
                <a:solidFill>
                  <a:schemeClr val="tx1"/>
                </a:solidFill>
              </a:rPr>
              <a:t>En caso no existan observaciones, se emite la Resolución de Autorización de subdivisión de lote urbano, consignando el número de la citada resolución en el Anexo F del FUHU.</a:t>
            </a:r>
            <a:endParaRPr lang="es-ES" sz="2200" dirty="0" smtClean="0">
              <a:solidFill>
                <a:schemeClr val="tx1"/>
              </a:solidFill>
            </a:endParaRPr>
          </a:p>
          <a:p>
            <a:pPr marL="0" indent="0">
              <a:buNone/>
            </a:pPr>
            <a:r>
              <a:rPr lang="es-ES" sz="2200" dirty="0" smtClean="0">
                <a:solidFill>
                  <a:schemeClr val="tx1"/>
                </a:solidFill>
              </a:rPr>
              <a:t>c)</a:t>
            </a:r>
            <a:r>
              <a:rPr lang="es-PE" sz="2200" dirty="0">
                <a:solidFill>
                  <a:schemeClr val="tx1"/>
                </a:solidFill>
              </a:rPr>
              <a:t> En caso de observaciones, </a:t>
            </a:r>
            <a:r>
              <a:rPr lang="es-PE" sz="2200" dirty="0" smtClean="0">
                <a:solidFill>
                  <a:schemeClr val="tx1"/>
                </a:solidFill>
              </a:rPr>
              <a:t>se notifican </a:t>
            </a:r>
            <a:r>
              <a:rPr lang="es-PE" sz="2200" dirty="0">
                <a:solidFill>
                  <a:schemeClr val="tx1"/>
                </a:solidFill>
              </a:rPr>
              <a:t>al administrado para que </a:t>
            </a:r>
            <a:r>
              <a:rPr lang="es-PE" sz="2200" dirty="0" smtClean="0">
                <a:solidFill>
                  <a:schemeClr val="tx1"/>
                </a:solidFill>
              </a:rPr>
              <a:t>subsane en 15 </a:t>
            </a:r>
            <a:r>
              <a:rPr lang="es-PE" sz="2200" dirty="0">
                <a:solidFill>
                  <a:schemeClr val="tx1"/>
                </a:solidFill>
              </a:rPr>
              <a:t>días </a:t>
            </a:r>
            <a:r>
              <a:rPr lang="es-PE" sz="2200" dirty="0" smtClean="0">
                <a:solidFill>
                  <a:schemeClr val="tx1"/>
                </a:solidFill>
              </a:rPr>
              <a:t>hábiles. </a:t>
            </a:r>
            <a:r>
              <a:rPr lang="es-PE" sz="2200" dirty="0">
                <a:solidFill>
                  <a:schemeClr val="tx1"/>
                </a:solidFill>
              </a:rPr>
              <a:t>De no </a:t>
            </a:r>
            <a:r>
              <a:rPr lang="es-PE" sz="2200" dirty="0" smtClean="0">
                <a:solidFill>
                  <a:schemeClr val="tx1"/>
                </a:solidFill>
              </a:rPr>
              <a:t>subsanar, declara </a:t>
            </a:r>
            <a:r>
              <a:rPr lang="es-PE" sz="2200" dirty="0">
                <a:solidFill>
                  <a:schemeClr val="tx1"/>
                </a:solidFill>
              </a:rPr>
              <a:t>la </a:t>
            </a:r>
            <a:r>
              <a:rPr lang="es-PE" sz="2200" dirty="0" smtClean="0">
                <a:solidFill>
                  <a:schemeClr val="tx1"/>
                </a:solidFill>
              </a:rPr>
              <a:t>improcedencia.</a:t>
            </a:r>
            <a:r>
              <a:rPr lang="es-PE" sz="2200" dirty="0">
                <a:solidFill>
                  <a:schemeClr val="tx1"/>
                </a:solidFill>
              </a:rPr>
              <a:t> </a:t>
            </a:r>
            <a:endParaRPr lang="es-PE" sz="2200" dirty="0" smtClean="0">
              <a:solidFill>
                <a:schemeClr val="tx1"/>
              </a:solidFill>
            </a:endParaRPr>
          </a:p>
          <a:p>
            <a:pPr marL="0" indent="0">
              <a:buNone/>
            </a:pPr>
            <a:r>
              <a:rPr lang="es-PE" sz="2200" dirty="0" smtClean="0">
                <a:solidFill>
                  <a:schemeClr val="tx1"/>
                </a:solidFill>
              </a:rPr>
              <a:t>d) </a:t>
            </a:r>
            <a:r>
              <a:rPr lang="es-PE" sz="2200" dirty="0">
                <a:solidFill>
                  <a:schemeClr val="tx1"/>
                </a:solidFill>
              </a:rPr>
              <a:t>El FUHU, su Anexo F y los documentos técnicos respectivos sellados y firmados, por duplicado, son entregados al administrado para su inscripción en el Registro de Predios.</a:t>
            </a:r>
          </a:p>
          <a:p>
            <a:pPr marL="0" indent="0">
              <a:buNone/>
            </a:pPr>
            <a:r>
              <a:rPr lang="es-PE" sz="2400" dirty="0" smtClean="0"/>
              <a:t>(</a:t>
            </a:r>
            <a:r>
              <a:rPr lang="es-ES" dirty="0" smtClean="0"/>
              <a:t>Art. 32 del D.S. 029-2019-VVIENDA)</a:t>
            </a:r>
            <a:endParaRPr lang="es-PE" dirty="0"/>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882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Título"/>
          <p:cNvSpPr>
            <a:spLocks noGrp="1"/>
          </p:cNvSpPr>
          <p:nvPr>
            <p:ph type="title"/>
          </p:nvPr>
        </p:nvSpPr>
        <p:spPr>
          <a:xfrm>
            <a:off x="677334" y="1477107"/>
            <a:ext cx="8596668" cy="683481"/>
          </a:xfrm>
        </p:spPr>
        <p:txBody>
          <a:bodyPr>
            <a:normAutofit/>
          </a:bodyPr>
          <a:lstStyle/>
          <a:p>
            <a:pPr algn="just"/>
            <a:r>
              <a:rPr lang="es-PE" altLang="es-ES" sz="2800" dirty="0" smtClean="0">
                <a:solidFill>
                  <a:schemeClr val="tx1"/>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Aprobación municipal</a:t>
            </a:r>
          </a:p>
        </p:txBody>
      </p:sp>
      <p:sp>
        <p:nvSpPr>
          <p:cNvPr id="4" name="3 Marcador de contenido"/>
          <p:cNvSpPr>
            <a:spLocks noGrp="1"/>
          </p:cNvSpPr>
          <p:nvPr>
            <p:ph idx="1"/>
          </p:nvPr>
        </p:nvSpPr>
        <p:spPr>
          <a:xfrm>
            <a:off x="677333" y="2160590"/>
            <a:ext cx="9464193" cy="3872076"/>
          </a:xfrm>
        </p:spPr>
        <p:txBody>
          <a:bodyPr rtlCol="0">
            <a:noAutofit/>
          </a:bodyPr>
          <a:lstStyle/>
          <a:p>
            <a:pPr marL="0" indent="0" algn="just">
              <a:buNone/>
              <a:defRPr/>
            </a:pPr>
            <a:r>
              <a:rPr lang="es-PE" sz="2400" dirty="0">
                <a:solidFill>
                  <a:schemeClr val="tx1"/>
                </a:solidFill>
              </a:rPr>
              <a:t>Las subdivisiones constituyen las particiones de predios </a:t>
            </a:r>
            <a:r>
              <a:rPr lang="es-PE" sz="2400" u="sng" dirty="0">
                <a:solidFill>
                  <a:schemeClr val="tx1"/>
                </a:solidFill>
              </a:rPr>
              <a:t>ya habilitados</a:t>
            </a:r>
            <a:r>
              <a:rPr lang="es-PE" sz="2400" dirty="0">
                <a:solidFill>
                  <a:schemeClr val="tx1"/>
                </a:solidFill>
              </a:rPr>
              <a:t> y se sujetan a las condiciones propias de los lotes normativos de cada zonificación. Estas pueden ser de 2 tipos:</a:t>
            </a:r>
          </a:p>
          <a:p>
            <a:pPr algn="just">
              <a:buFontTx/>
              <a:buChar char="-"/>
              <a:defRPr/>
            </a:pPr>
            <a:r>
              <a:rPr lang="es-PE" sz="2400" u="sng" dirty="0" smtClean="0">
                <a:solidFill>
                  <a:schemeClr val="tx1"/>
                </a:solidFill>
              </a:rPr>
              <a:t>Sin </a:t>
            </a:r>
            <a:r>
              <a:rPr lang="es-PE" sz="2400" u="sng" dirty="0">
                <a:solidFill>
                  <a:schemeClr val="tx1"/>
                </a:solidFill>
              </a:rPr>
              <a:t>obras:</a:t>
            </a:r>
            <a:r>
              <a:rPr lang="es-PE" sz="2400" dirty="0">
                <a:solidFill>
                  <a:schemeClr val="tx1"/>
                </a:solidFill>
              </a:rPr>
              <a:t> cuando no requieren la ejecución de vías ni redes de servicios públicos.</a:t>
            </a:r>
          </a:p>
          <a:p>
            <a:pPr algn="just">
              <a:buFontTx/>
              <a:buChar char="-"/>
              <a:defRPr/>
            </a:pPr>
            <a:r>
              <a:rPr lang="es-PE" sz="2400" u="sng" dirty="0">
                <a:solidFill>
                  <a:schemeClr val="tx1"/>
                </a:solidFill>
              </a:rPr>
              <a:t>Con obras</a:t>
            </a:r>
            <a:r>
              <a:rPr lang="es-PE" sz="2400" dirty="0">
                <a:solidFill>
                  <a:schemeClr val="tx1"/>
                </a:solidFill>
              </a:rPr>
              <a:t>: cuando requieren la ejecución de vías y redes de servicios públicos.</a:t>
            </a:r>
          </a:p>
          <a:p>
            <a:pPr marL="0" indent="0" algn="just">
              <a:buNone/>
              <a:defRPr/>
            </a:pPr>
            <a:r>
              <a:rPr lang="es-PE" sz="2400" u="sng" dirty="0" smtClean="0">
                <a:solidFill>
                  <a:schemeClr val="tx1"/>
                </a:solidFill>
              </a:rPr>
              <a:t>Art</a:t>
            </a:r>
            <a:r>
              <a:rPr lang="es-PE" sz="2400" u="sng" dirty="0">
                <a:solidFill>
                  <a:schemeClr val="tx1"/>
                </a:solidFill>
              </a:rPr>
              <a:t>. 10 de la Norma GH.010 RNE</a:t>
            </a:r>
          </a:p>
        </p:txBody>
      </p:sp>
      <p:sp>
        <p:nvSpPr>
          <p:cNvPr id="2" name="Rectángulo 1"/>
          <p:cNvSpPr/>
          <p:nvPr/>
        </p:nvSpPr>
        <p:spPr>
          <a:xfrm>
            <a:off x="574431" y="505433"/>
            <a:ext cx="9483969" cy="830997"/>
          </a:xfrm>
          <a:prstGeom prst="rect">
            <a:avLst/>
          </a:prstGeom>
        </p:spPr>
        <p:txBody>
          <a:bodyPr wrap="square">
            <a:spAutoFit/>
          </a:bodyPr>
          <a:lstStyle/>
          <a:p>
            <a:r>
              <a:rPr lang="es-PE" sz="2400" dirty="0">
                <a:solidFill>
                  <a:srgbClr val="90C226"/>
                </a:solidFill>
                <a:ea typeface="+mj-ea"/>
                <a:cs typeface="+mj-cs"/>
              </a:rPr>
              <a:t>III.- ACTOS CAUSALES DE LA INDEPENDIZACION</a:t>
            </a:r>
            <a:br>
              <a:rPr lang="es-PE" sz="2400" dirty="0">
                <a:solidFill>
                  <a:srgbClr val="90C226"/>
                </a:solidFill>
                <a:ea typeface="+mj-ea"/>
                <a:cs typeface="+mj-cs"/>
              </a:rPr>
            </a:br>
            <a:r>
              <a:rPr lang="es-PE" sz="2400" dirty="0" smtClean="0">
                <a:solidFill>
                  <a:srgbClr val="90C226"/>
                </a:solidFill>
                <a:ea typeface="+mj-ea"/>
                <a:cs typeface="+mj-cs"/>
              </a:rPr>
              <a:t>3.3 </a:t>
            </a:r>
            <a:r>
              <a:rPr lang="es-PE" sz="2400" dirty="0" smtClean="0">
                <a:solidFill>
                  <a:srgbClr val="90C226"/>
                </a:solidFill>
                <a:ea typeface="+mj-ea"/>
                <a:cs typeface="+mj-cs"/>
              </a:rPr>
              <a:t>SUB DIVISION</a:t>
            </a:r>
            <a:endParaRPr lang="es-PE" sz="2400" dirty="0"/>
          </a:p>
        </p:txBody>
      </p:sp>
    </p:spTree>
    <p:extLst>
      <p:ext uri="{BB962C8B-B14F-4D97-AF65-F5344CB8AC3E}">
        <p14:creationId xmlns:p14="http://schemas.microsoft.com/office/powerpoint/2010/main" val="15228359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Grp="1"/>
          </p:cNvSpPr>
          <p:nvPr>
            <p:ph type="title"/>
          </p:nvPr>
        </p:nvSpPr>
        <p:spPr>
          <a:xfrm>
            <a:off x="677334" y="609600"/>
            <a:ext cx="8596668" cy="1077218"/>
          </a:xfrm>
        </p:spPr>
        <p:txBody>
          <a:bodyPr>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es-PE" sz="3200" dirty="0" err="1">
                <a:solidFill>
                  <a:srgbClr val="92D050"/>
                </a:solidFill>
                <a:latin typeface="Arial" panose="020B0604020202020204" pitchFamily="34" charset="0"/>
                <a:cs typeface="Arial" panose="020B0604020202020204" pitchFamily="34" charset="0"/>
              </a:rPr>
              <a:t>Excepciones</a:t>
            </a:r>
            <a:r>
              <a:rPr lang="en-GB" altLang="es-PE" sz="3200" dirty="0">
                <a:solidFill>
                  <a:srgbClr val="92D050"/>
                </a:solidFill>
                <a:latin typeface="Arial" panose="020B0604020202020204" pitchFamily="34" charset="0"/>
                <a:cs typeface="Arial" panose="020B0604020202020204" pitchFamily="34" charset="0"/>
              </a:rPr>
              <a:t> a la </a:t>
            </a:r>
            <a:r>
              <a:rPr lang="en-GB" altLang="es-PE" sz="3200" dirty="0" err="1">
                <a:solidFill>
                  <a:srgbClr val="92D050"/>
                </a:solidFill>
                <a:latin typeface="Arial" panose="020B0604020202020204" pitchFamily="34" charset="0"/>
                <a:cs typeface="Arial" panose="020B0604020202020204" pitchFamily="34" charset="0"/>
              </a:rPr>
              <a:t>autorización</a:t>
            </a:r>
            <a:r>
              <a:rPr lang="en-GB" altLang="es-PE" sz="3200" dirty="0">
                <a:solidFill>
                  <a:srgbClr val="92D050"/>
                </a:solidFill>
                <a:latin typeface="Arial" panose="020B0604020202020204" pitchFamily="34" charset="0"/>
                <a:cs typeface="Arial" panose="020B0604020202020204" pitchFamily="34" charset="0"/>
              </a:rPr>
              <a:t> municipal de </a:t>
            </a:r>
            <a:r>
              <a:rPr lang="en-GB" altLang="es-PE" sz="3200" dirty="0" err="1">
                <a:solidFill>
                  <a:srgbClr val="92D050"/>
                </a:solidFill>
                <a:latin typeface="Arial" panose="020B0604020202020204" pitchFamily="34" charset="0"/>
                <a:cs typeface="Arial" panose="020B0604020202020204" pitchFamily="34" charset="0"/>
              </a:rPr>
              <a:t>subdivisión</a:t>
            </a:r>
            <a:endParaRPr lang="en-GB" altLang="es-PE" sz="3200" dirty="0">
              <a:solidFill>
                <a:srgbClr val="92D050"/>
              </a:solidFill>
              <a:latin typeface="Arial" panose="020B0604020202020204" pitchFamily="34" charset="0"/>
              <a:cs typeface="Arial" panose="020B0604020202020204" pitchFamily="34" charset="0"/>
            </a:endParaRPr>
          </a:p>
        </p:txBody>
      </p:sp>
      <p:sp>
        <p:nvSpPr>
          <p:cNvPr id="40963" name="Rectangle 2"/>
          <p:cNvSpPr>
            <a:spLocks noGrp="1" noChangeArrowheads="1"/>
          </p:cNvSpPr>
          <p:nvPr>
            <p:ph idx="1"/>
          </p:nvPr>
        </p:nvSpPr>
        <p:spPr>
          <a:xfrm>
            <a:off x="677333" y="2160589"/>
            <a:ext cx="9392941" cy="3190617"/>
          </a:xfrm>
        </p:spPr>
        <p:txBody>
          <a:bodyPr wrap="square" rtlCol="0">
            <a:spAutoFit/>
          </a:bodyPr>
          <a:lstStyle/>
          <a:p>
            <a:pPr marL="0" indent="0" fontAlgn="auto">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a:solidFill>
                  <a:schemeClr val="tx1"/>
                </a:solidFill>
                <a:cs typeface="Arial" charset="0"/>
              </a:rPr>
              <a:t>1. </a:t>
            </a:r>
            <a:r>
              <a:rPr lang="en-GB" sz="2800" u="sng" dirty="0" err="1">
                <a:solidFill>
                  <a:schemeClr val="tx1"/>
                </a:solidFill>
                <a:cs typeface="Arial" charset="0"/>
              </a:rPr>
              <a:t>Regularización</a:t>
            </a:r>
            <a:r>
              <a:rPr lang="en-GB" sz="2800" dirty="0">
                <a:solidFill>
                  <a:schemeClr val="tx1"/>
                </a:solidFill>
                <a:cs typeface="Arial" charset="0"/>
              </a:rPr>
              <a:t> de </a:t>
            </a:r>
            <a:r>
              <a:rPr lang="en-GB" sz="2800" dirty="0" err="1">
                <a:solidFill>
                  <a:schemeClr val="tx1"/>
                </a:solidFill>
                <a:cs typeface="Arial" charset="0"/>
              </a:rPr>
              <a:t>edificaciones</a:t>
            </a:r>
            <a:endParaRPr lang="en-GB" sz="2800" dirty="0">
              <a:solidFill>
                <a:schemeClr val="tx1"/>
              </a:solidFill>
              <a:cs typeface="Arial" charset="0"/>
            </a:endParaRPr>
          </a:p>
          <a:p>
            <a:pPr marL="0" indent="0" algn="just" fontAlgn="auto">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a:solidFill>
                  <a:schemeClr val="tx1"/>
                </a:solidFill>
                <a:cs typeface="Arial" charset="0"/>
              </a:rPr>
              <a:t>2. </a:t>
            </a:r>
            <a:r>
              <a:rPr lang="en-GB" sz="2800" dirty="0" err="1">
                <a:solidFill>
                  <a:schemeClr val="tx1"/>
                </a:solidFill>
                <a:cs typeface="Arial" charset="0"/>
              </a:rPr>
              <a:t>Independización</a:t>
            </a:r>
            <a:r>
              <a:rPr lang="en-GB" sz="2800" dirty="0">
                <a:solidFill>
                  <a:schemeClr val="tx1"/>
                </a:solidFill>
                <a:cs typeface="Arial" charset="0"/>
              </a:rPr>
              <a:t> </a:t>
            </a:r>
            <a:r>
              <a:rPr lang="en-GB" sz="2800" dirty="0" err="1">
                <a:solidFill>
                  <a:schemeClr val="tx1"/>
                </a:solidFill>
                <a:cs typeface="Arial" charset="0"/>
              </a:rPr>
              <a:t>como</a:t>
            </a:r>
            <a:r>
              <a:rPr lang="en-GB" sz="2800" dirty="0">
                <a:solidFill>
                  <a:schemeClr val="tx1"/>
                </a:solidFill>
                <a:cs typeface="Arial" charset="0"/>
              </a:rPr>
              <a:t> </a:t>
            </a:r>
            <a:r>
              <a:rPr lang="en-GB" sz="2800" dirty="0" err="1">
                <a:solidFill>
                  <a:schemeClr val="tx1"/>
                </a:solidFill>
                <a:cs typeface="Arial" charset="0"/>
              </a:rPr>
              <a:t>consecuencia</a:t>
            </a:r>
            <a:r>
              <a:rPr lang="en-GB" sz="2800" dirty="0">
                <a:solidFill>
                  <a:schemeClr val="tx1"/>
                </a:solidFill>
                <a:cs typeface="Arial" charset="0"/>
              </a:rPr>
              <a:t> de la </a:t>
            </a:r>
            <a:r>
              <a:rPr lang="en-GB" sz="2800" u="sng" dirty="0" err="1">
                <a:solidFill>
                  <a:schemeClr val="tx1"/>
                </a:solidFill>
                <a:cs typeface="Arial" charset="0"/>
              </a:rPr>
              <a:t>desacumulación</a:t>
            </a:r>
            <a:r>
              <a:rPr lang="en-GB" sz="2800" dirty="0">
                <a:solidFill>
                  <a:schemeClr val="tx1"/>
                </a:solidFill>
                <a:cs typeface="Arial" charset="0"/>
              </a:rPr>
              <a:t> de </a:t>
            </a:r>
            <a:r>
              <a:rPr lang="en-GB" sz="2800" dirty="0" err="1">
                <a:solidFill>
                  <a:schemeClr val="tx1"/>
                </a:solidFill>
                <a:cs typeface="Arial" charset="0"/>
              </a:rPr>
              <a:t>predios</a:t>
            </a:r>
            <a:endParaRPr lang="en-GB" sz="2800" dirty="0">
              <a:solidFill>
                <a:schemeClr val="tx1"/>
              </a:solidFill>
              <a:cs typeface="Arial" charset="0"/>
            </a:endParaRPr>
          </a:p>
          <a:p>
            <a:pPr marL="0" indent="0" algn="just" fontAlgn="auto">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a:solidFill>
                  <a:schemeClr val="tx1"/>
                </a:solidFill>
                <a:cs typeface="Arial" charset="0"/>
              </a:rPr>
              <a:t>3. </a:t>
            </a:r>
            <a:r>
              <a:rPr lang="en-GB" sz="2800" dirty="0" err="1">
                <a:solidFill>
                  <a:schemeClr val="tx1"/>
                </a:solidFill>
                <a:cs typeface="Arial" charset="0"/>
              </a:rPr>
              <a:t>Resolución</a:t>
            </a:r>
            <a:r>
              <a:rPr lang="en-GB" sz="2800" dirty="0">
                <a:solidFill>
                  <a:schemeClr val="tx1"/>
                </a:solidFill>
                <a:cs typeface="Arial" charset="0"/>
              </a:rPr>
              <a:t> judicial </a:t>
            </a:r>
            <a:r>
              <a:rPr lang="en-GB" sz="2800" dirty="0" err="1">
                <a:solidFill>
                  <a:schemeClr val="tx1"/>
                </a:solidFill>
                <a:cs typeface="Arial" charset="0"/>
              </a:rPr>
              <a:t>que</a:t>
            </a:r>
            <a:r>
              <a:rPr lang="en-GB" sz="2800" dirty="0">
                <a:solidFill>
                  <a:schemeClr val="tx1"/>
                </a:solidFill>
                <a:cs typeface="Arial" charset="0"/>
              </a:rPr>
              <a:t> </a:t>
            </a:r>
            <a:r>
              <a:rPr lang="en-GB" sz="2800" u="sng" dirty="0" err="1">
                <a:solidFill>
                  <a:schemeClr val="tx1"/>
                </a:solidFill>
                <a:cs typeface="Arial" charset="0"/>
              </a:rPr>
              <a:t>ordena</a:t>
            </a:r>
            <a:r>
              <a:rPr lang="en-GB" sz="2800" u="sng" dirty="0">
                <a:solidFill>
                  <a:schemeClr val="tx1"/>
                </a:solidFill>
                <a:cs typeface="Arial" charset="0"/>
              </a:rPr>
              <a:t> la </a:t>
            </a:r>
            <a:r>
              <a:rPr lang="en-GB" sz="2800" u="sng" dirty="0" err="1">
                <a:solidFill>
                  <a:schemeClr val="tx1"/>
                </a:solidFill>
                <a:cs typeface="Arial" charset="0"/>
              </a:rPr>
              <a:t>independización</a:t>
            </a:r>
            <a:endParaRPr lang="en-GB" sz="2800" u="sng" dirty="0">
              <a:solidFill>
                <a:schemeClr val="tx1"/>
              </a:solidFill>
              <a:cs typeface="Arial" charset="0"/>
            </a:endParaRPr>
          </a:p>
          <a:p>
            <a:pPr marL="0" indent="0" algn="just" fontAlgn="auto">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800" dirty="0">
                <a:solidFill>
                  <a:schemeClr val="tx1"/>
                </a:solidFill>
                <a:cs typeface="Arial" charset="0"/>
              </a:rPr>
              <a:t>4. </a:t>
            </a:r>
            <a:r>
              <a:rPr lang="en-GB" sz="2800" u="sng" dirty="0" err="1">
                <a:solidFill>
                  <a:schemeClr val="tx1"/>
                </a:solidFill>
                <a:cs typeface="Arial" charset="0"/>
              </a:rPr>
              <a:t>Autorizacion</a:t>
            </a:r>
            <a:r>
              <a:rPr lang="en-GB" sz="2800" u="sng" dirty="0">
                <a:solidFill>
                  <a:schemeClr val="tx1"/>
                </a:solidFill>
                <a:cs typeface="Arial" charset="0"/>
              </a:rPr>
              <a:t> municipal </a:t>
            </a:r>
            <a:r>
              <a:rPr lang="en-GB" sz="2800" u="sng" dirty="0" err="1">
                <a:solidFill>
                  <a:schemeClr val="tx1"/>
                </a:solidFill>
                <a:cs typeface="Arial" charset="0"/>
              </a:rPr>
              <a:t>tácita</a:t>
            </a:r>
            <a:endParaRPr lang="en-GB" sz="2800" u="sng" dirty="0">
              <a:solidFill>
                <a:schemeClr val="tx1"/>
              </a:solidFill>
              <a:cs typeface="Arial" charset="0"/>
            </a:endParaRPr>
          </a:p>
          <a:p>
            <a:pPr algn="just" fontAlgn="auto">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800" dirty="0">
              <a:solidFill>
                <a:schemeClr val="tx1"/>
              </a:solidFill>
            </a:endParaRPr>
          </a:p>
        </p:txBody>
      </p:sp>
    </p:spTree>
    <p:extLst>
      <p:ext uri="{BB962C8B-B14F-4D97-AF65-F5344CB8AC3E}">
        <p14:creationId xmlns:p14="http://schemas.microsoft.com/office/powerpoint/2010/main" val="6333098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9291" y="555312"/>
            <a:ext cx="9404723" cy="654865"/>
          </a:xfrm>
        </p:spPr>
        <p:txBody>
          <a:bodyPr/>
          <a:lstStyle/>
          <a:p>
            <a:pPr algn="just"/>
            <a:r>
              <a:rPr lang="es-ES" sz="2400" b="1" dirty="0" smtClean="0">
                <a:solidFill>
                  <a:srgbClr val="92D050"/>
                </a:solidFill>
              </a:rPr>
              <a:t>SUBDIVISIÓN POR SILENCIO ADMINISTRATIVO</a:t>
            </a:r>
            <a:endParaRPr lang="es-ES" sz="2400" dirty="0">
              <a:solidFill>
                <a:srgbClr val="92D050"/>
              </a:solidFill>
            </a:endParaRPr>
          </a:p>
        </p:txBody>
      </p:sp>
      <p:sp>
        <p:nvSpPr>
          <p:cNvPr id="3" name="Marcador de contenido 2"/>
          <p:cNvSpPr>
            <a:spLocks noGrp="1"/>
          </p:cNvSpPr>
          <p:nvPr>
            <p:ph idx="1"/>
          </p:nvPr>
        </p:nvSpPr>
        <p:spPr>
          <a:xfrm>
            <a:off x="759291" y="1348154"/>
            <a:ext cx="9192231" cy="4898267"/>
          </a:xfrm>
        </p:spPr>
        <p:txBody>
          <a:bodyPr>
            <a:noAutofit/>
          </a:bodyPr>
          <a:lstStyle/>
          <a:p>
            <a:pPr marL="0" indent="0" algn="just">
              <a:buNone/>
            </a:pPr>
            <a:r>
              <a:rPr lang="es-ES" sz="2600" dirty="0" smtClean="0"/>
              <a:t>El silencio administrativo se encuentra contemplado en el </a:t>
            </a:r>
            <a:r>
              <a:rPr lang="es-ES" sz="2800" dirty="0"/>
              <a:t>TUO de la Ley </a:t>
            </a:r>
            <a:r>
              <a:rPr lang="es-ES" sz="2600" dirty="0" smtClean="0"/>
              <a:t>Nº 27444, aplicable a los procedimientos administrativos, </a:t>
            </a:r>
            <a:r>
              <a:rPr lang="es-ES" sz="2600" u="sng" dirty="0" smtClean="0"/>
              <a:t>en los que no se haya obtenido una respuesta</a:t>
            </a:r>
            <a:r>
              <a:rPr lang="es-ES" sz="2600" dirty="0" smtClean="0"/>
              <a:t> de la administración en el plazo legal correspondiente.</a:t>
            </a:r>
          </a:p>
          <a:p>
            <a:pPr marL="0" indent="0" algn="just">
              <a:buNone/>
            </a:pPr>
            <a:r>
              <a:rPr lang="es-ES" sz="2600" dirty="0" smtClean="0"/>
              <a:t>Es aplicable en el caso de subdivisión, los siguientes requisitos:</a:t>
            </a:r>
          </a:p>
          <a:p>
            <a:pPr marL="457200" indent="-457200" algn="just">
              <a:buFont typeface="+mj-lt"/>
              <a:buAutoNum type="arabicPeriod"/>
            </a:pPr>
            <a:r>
              <a:rPr lang="es-ES" sz="2600" dirty="0" smtClean="0"/>
              <a:t>Cargo del FUHU</a:t>
            </a:r>
          </a:p>
          <a:p>
            <a:pPr marL="457200" indent="-457200" algn="just">
              <a:buFont typeface="+mj-lt"/>
              <a:buAutoNum type="arabicPeriod"/>
            </a:pPr>
            <a:r>
              <a:rPr lang="es-ES" sz="2600" dirty="0" smtClean="0"/>
              <a:t>Documentos técnicos</a:t>
            </a:r>
          </a:p>
          <a:p>
            <a:pPr marL="457200" indent="-457200" algn="just">
              <a:buFont typeface="+mj-lt"/>
              <a:buAutoNum type="arabicPeriod"/>
            </a:pPr>
            <a:r>
              <a:rPr lang="es-ES" sz="2600" dirty="0" smtClean="0"/>
              <a:t>Cargo de la recepción de la D.J. de Silencio Administrativo Positivo</a:t>
            </a:r>
            <a:endParaRPr lang="es-ES" sz="2600" dirty="0"/>
          </a:p>
        </p:txBody>
      </p:sp>
    </p:spTree>
    <p:extLst>
      <p:ext uri="{BB962C8B-B14F-4D97-AF65-F5344CB8AC3E}">
        <p14:creationId xmlns:p14="http://schemas.microsoft.com/office/powerpoint/2010/main" val="4083728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sz="2400" dirty="0">
                <a:solidFill>
                  <a:srgbClr val="90C226"/>
                </a:solidFill>
              </a:rPr>
              <a:t>III.- ACTOS CAUSALES DE LA INDEPENDIZACION</a:t>
            </a:r>
            <a:br>
              <a:rPr lang="es-PE" sz="2400" dirty="0">
                <a:solidFill>
                  <a:srgbClr val="90C226"/>
                </a:solidFill>
              </a:rPr>
            </a:br>
            <a:r>
              <a:rPr lang="es-PE" sz="2400" dirty="0" smtClean="0">
                <a:solidFill>
                  <a:srgbClr val="90C226"/>
                </a:solidFill>
              </a:rPr>
              <a:t>3.3 </a:t>
            </a:r>
            <a:r>
              <a:rPr lang="es-PE" sz="2400" dirty="0">
                <a:solidFill>
                  <a:srgbClr val="90C226"/>
                </a:solidFill>
              </a:rPr>
              <a:t>SUB DIVISION</a:t>
            </a:r>
            <a:endParaRPr lang="es-PE" sz="2400" dirty="0"/>
          </a:p>
        </p:txBody>
      </p:sp>
      <p:sp>
        <p:nvSpPr>
          <p:cNvPr id="3" name="Marcador de contenido 2"/>
          <p:cNvSpPr>
            <a:spLocks noGrp="1"/>
          </p:cNvSpPr>
          <p:nvPr>
            <p:ph idx="1"/>
          </p:nvPr>
        </p:nvSpPr>
        <p:spPr>
          <a:xfrm>
            <a:off x="677334" y="2160589"/>
            <a:ext cx="9523570" cy="3883951"/>
          </a:xfrm>
        </p:spPr>
        <p:txBody>
          <a:bodyPr>
            <a:normAutofit/>
          </a:bodyPr>
          <a:lstStyle/>
          <a:p>
            <a:pPr marL="0" indent="0" algn="just">
              <a:buNone/>
            </a:pPr>
            <a:r>
              <a:rPr lang="es-ES" sz="2400" dirty="0" smtClean="0">
                <a:solidFill>
                  <a:schemeClr val="tx1"/>
                </a:solidFill>
              </a:rPr>
              <a:t>Jurisprudencia registral.</a:t>
            </a:r>
          </a:p>
          <a:p>
            <a:pPr marL="0" indent="0" algn="just">
              <a:buNone/>
            </a:pPr>
            <a:endParaRPr lang="es-PE" sz="2400" dirty="0" smtClean="0">
              <a:solidFill>
                <a:schemeClr val="tx1"/>
              </a:solidFill>
            </a:endParaRPr>
          </a:p>
          <a:p>
            <a:pPr marL="0" indent="0" algn="just">
              <a:buNone/>
            </a:pPr>
            <a:r>
              <a:rPr lang="es-PE" sz="2400" dirty="0" smtClean="0">
                <a:solidFill>
                  <a:schemeClr val="tx1"/>
                </a:solidFill>
              </a:rPr>
              <a:t>Resolución </a:t>
            </a:r>
            <a:r>
              <a:rPr lang="es-PE" sz="2400" dirty="0">
                <a:solidFill>
                  <a:schemeClr val="tx1"/>
                </a:solidFill>
              </a:rPr>
              <a:t>: 697-2018-SUNARP-TR-T de 10/12/2018</a:t>
            </a:r>
          </a:p>
          <a:p>
            <a:pPr marL="0" indent="0" algn="just">
              <a:buNone/>
            </a:pPr>
            <a:r>
              <a:rPr lang="es-PE" sz="2400" dirty="0" smtClean="0">
                <a:solidFill>
                  <a:schemeClr val="tx1"/>
                </a:solidFill>
              </a:rPr>
              <a:t>Tema </a:t>
            </a:r>
            <a:r>
              <a:rPr lang="es-PE" sz="2400" dirty="0">
                <a:solidFill>
                  <a:schemeClr val="tx1"/>
                </a:solidFill>
              </a:rPr>
              <a:t>de Sumilla : SUBDIVISIÓN DE PREDIO EN COPROPIEDAD.- La subdivisión de un predio sujeto al régimen de copropiedad requiere el </a:t>
            </a:r>
            <a:r>
              <a:rPr lang="es-PE" sz="2400" u="sng" dirty="0">
                <a:solidFill>
                  <a:schemeClr val="tx1"/>
                </a:solidFill>
              </a:rPr>
              <a:t>consentimiento de todos los propietarios</a:t>
            </a:r>
            <a:r>
              <a:rPr lang="es-PE" sz="2400" dirty="0">
                <a:solidFill>
                  <a:schemeClr val="tx1"/>
                </a:solidFill>
              </a:rPr>
              <a:t> del bien. El asentimiento está implícito cuando se presenta al Registro el instrumento público mediante el cual </a:t>
            </a:r>
            <a:r>
              <a:rPr lang="es-PE" sz="2400" u="sng" dirty="0">
                <a:solidFill>
                  <a:schemeClr val="tx1"/>
                </a:solidFill>
              </a:rPr>
              <a:t>todos los copropietarios transfieren una porción del bien a un tercero</a:t>
            </a:r>
            <a:r>
              <a:rPr lang="es-PE" sz="2400" dirty="0">
                <a:solidFill>
                  <a:schemeClr val="tx1"/>
                </a:solidFill>
              </a:rPr>
              <a:t>.</a:t>
            </a: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0898"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0899"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8929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Grp="1" noChangeArrowheads="1"/>
          </p:cNvSpPr>
          <p:nvPr>
            <p:ph type="title"/>
          </p:nvPr>
        </p:nvSpPr>
        <p:spPr>
          <a:xfrm>
            <a:off x="597877" y="2069234"/>
            <a:ext cx="9567401" cy="4225636"/>
          </a:xfrm>
          <a:extLst/>
        </p:spPr>
        <p:txBody>
          <a:bodyPr>
            <a:normAutofit fontScale="90000"/>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lvl="0" indent="0" eaLnBrk="1" fontAlgn="auto" hangingPunct="1">
              <a:spcBef>
                <a:spcPts val="0"/>
              </a:spcBef>
              <a:spcAft>
                <a:spcPts val="0"/>
              </a:spcAft>
              <a:buClrTx/>
              <a:buSzTx/>
              <a:buNone/>
            </a:pPr>
            <a:r>
              <a:rPr lang="es-DO" sz="2000" b="1" u="sng" dirty="0">
                <a:solidFill>
                  <a:schemeClr val="accent1">
                    <a:lumMod val="50000"/>
                  </a:schemeClr>
                </a:solidFill>
                <a:latin typeface="Corbel" panose="020B0503020204020204" pitchFamily="34" charset="0"/>
              </a:rPr>
              <a:t/>
            </a:r>
            <a:br>
              <a:rPr lang="es-DO" sz="2000" b="1" u="sng" dirty="0">
                <a:solidFill>
                  <a:schemeClr val="accent1">
                    <a:lumMod val="50000"/>
                  </a:schemeClr>
                </a:solidFill>
                <a:latin typeface="Corbel" panose="020B0503020204020204" pitchFamily="34" charset="0"/>
              </a:rPr>
            </a:br>
            <a:r>
              <a:rPr lang="es-PE" sz="2200" dirty="0" smtClean="0"/>
              <a:t>a</a:t>
            </a:r>
            <a:r>
              <a:rPr lang="es-PE" sz="2200" dirty="0"/>
              <a:t>) Reglamento interno;</a:t>
            </a:r>
            <a:br>
              <a:rPr lang="es-PE" sz="2200" dirty="0"/>
            </a:br>
            <a:r>
              <a:rPr lang="es-PE" sz="2200" dirty="0"/>
              <a:t>b) Documento privado suscrito por el propietario del predio, con firma certificada, en el que se describa el área, linderos y medidas perimétricas de las secciones de dominio exclusivo y de los bienes comunes regulados por el Reglamento Interno;</a:t>
            </a:r>
            <a:br>
              <a:rPr lang="es-PE" sz="2200" dirty="0"/>
            </a:br>
            <a:r>
              <a:rPr lang="es-PE" sz="2200" dirty="0"/>
              <a:t>c) Plano de independización que grafique las unidades de dominio exclusivo y las zonas comunes, autorizado por profesional competente con firma certificada por notario.</a:t>
            </a:r>
            <a:br>
              <a:rPr lang="es-PE" sz="2200" dirty="0"/>
            </a:br>
            <a:r>
              <a:rPr lang="es-PE" sz="2200" dirty="0"/>
              <a:t/>
            </a:r>
            <a:br>
              <a:rPr lang="es-PE" sz="2200" dirty="0"/>
            </a:br>
            <a:r>
              <a:rPr lang="es-PE" sz="2200" dirty="0">
                <a:solidFill>
                  <a:schemeClr val="accent3">
                    <a:lumMod val="50000"/>
                  </a:schemeClr>
                </a:solidFill>
                <a:latin typeface="Corbel" panose="020B0503020204020204" pitchFamily="34" charset="0"/>
              </a:rPr>
              <a:t/>
            </a:r>
            <a:br>
              <a:rPr lang="es-PE" sz="2200" dirty="0">
                <a:solidFill>
                  <a:schemeClr val="accent3">
                    <a:lumMod val="50000"/>
                  </a:schemeClr>
                </a:solidFill>
                <a:latin typeface="Corbel" panose="020B0503020204020204" pitchFamily="34" charset="0"/>
              </a:rPr>
            </a:br>
            <a:r>
              <a:rPr lang="es-DO" sz="2200" dirty="0">
                <a:solidFill>
                  <a:schemeClr val="accent3">
                    <a:lumMod val="50000"/>
                  </a:schemeClr>
                </a:solidFill>
                <a:latin typeface="+mj-lt"/>
              </a:rPr>
              <a:t/>
            </a:r>
            <a:br>
              <a:rPr lang="es-DO" sz="2200" dirty="0">
                <a:solidFill>
                  <a:schemeClr val="accent3">
                    <a:lumMod val="50000"/>
                  </a:schemeClr>
                </a:solidFill>
                <a:latin typeface="+mj-lt"/>
              </a:rPr>
            </a:br>
            <a:r>
              <a:rPr lang="es-DO" sz="2400" dirty="0">
                <a:solidFill>
                  <a:schemeClr val="accent3">
                    <a:lumMod val="50000"/>
                  </a:schemeClr>
                </a:solidFill>
                <a:latin typeface="+mj-lt"/>
              </a:rPr>
              <a:t/>
            </a:r>
            <a:br>
              <a:rPr lang="es-DO" sz="2400" dirty="0">
                <a:solidFill>
                  <a:schemeClr val="accent3">
                    <a:lumMod val="50000"/>
                  </a:schemeClr>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endParaRPr lang="en-US" b="1" dirty="0" smtClean="0">
              <a:solidFill>
                <a:srgbClr val="663300"/>
              </a:solidFill>
            </a:endParaRPr>
          </a:p>
        </p:txBody>
      </p:sp>
      <p:sp>
        <p:nvSpPr>
          <p:cNvPr id="2" name="Rectángulo 1"/>
          <p:cNvSpPr/>
          <p:nvPr/>
        </p:nvSpPr>
        <p:spPr>
          <a:xfrm>
            <a:off x="597877" y="591906"/>
            <a:ext cx="8768861" cy="1477328"/>
          </a:xfrm>
          <a:prstGeom prst="rect">
            <a:avLst/>
          </a:prstGeom>
        </p:spPr>
        <p:txBody>
          <a:bodyPr wrap="square">
            <a:spAutoFit/>
          </a:bodyPr>
          <a:lstStyle/>
          <a:p>
            <a:r>
              <a:rPr lang="es-PE" sz="2400" dirty="0">
                <a:solidFill>
                  <a:srgbClr val="90C226"/>
                </a:solidFill>
                <a:ea typeface="+mj-ea"/>
                <a:cs typeface="+mj-cs"/>
              </a:rPr>
              <a:t>III.- ACTOS CAUSALES DE LA INDEPENDIZACION</a:t>
            </a:r>
            <a:br>
              <a:rPr lang="es-PE" sz="2400" dirty="0">
                <a:solidFill>
                  <a:srgbClr val="90C226"/>
                </a:solidFill>
                <a:ea typeface="+mj-ea"/>
                <a:cs typeface="+mj-cs"/>
              </a:rPr>
            </a:br>
            <a:r>
              <a:rPr lang="es-PE" sz="2400" dirty="0" smtClean="0">
                <a:solidFill>
                  <a:srgbClr val="90C226"/>
                </a:solidFill>
                <a:ea typeface="+mj-ea"/>
                <a:cs typeface="+mj-cs"/>
              </a:rPr>
              <a:t>3.4 </a:t>
            </a:r>
            <a:r>
              <a:rPr lang="es-PE" sz="2400" dirty="0" smtClean="0">
                <a:solidFill>
                  <a:srgbClr val="90C226"/>
                </a:solidFill>
                <a:ea typeface="+mj-ea"/>
                <a:cs typeface="+mj-cs"/>
              </a:rPr>
              <a:t>Propiedades Sujetas A Los </a:t>
            </a:r>
            <a:r>
              <a:rPr lang="es-PE" sz="2400" dirty="0" err="1" smtClean="0">
                <a:solidFill>
                  <a:srgbClr val="90C226"/>
                </a:solidFill>
                <a:ea typeface="+mj-ea"/>
                <a:cs typeface="+mj-cs"/>
              </a:rPr>
              <a:t>Regimenes</a:t>
            </a:r>
            <a:r>
              <a:rPr lang="es-PE" sz="2400" dirty="0" smtClean="0">
                <a:solidFill>
                  <a:srgbClr val="90C226"/>
                </a:solidFill>
                <a:ea typeface="+mj-ea"/>
                <a:cs typeface="+mj-cs"/>
              </a:rPr>
              <a:t> Regulados En La Ley N° 27157.</a:t>
            </a:r>
            <a:r>
              <a:rPr lang="es-PE" sz="2400" dirty="0">
                <a:solidFill>
                  <a:prstClr val="black"/>
                </a:solidFill>
                <a:ea typeface="+mj-ea"/>
                <a:cs typeface="+mj-cs"/>
              </a:rPr>
              <a:t/>
            </a:r>
            <a:br>
              <a:rPr lang="es-PE" sz="2400" dirty="0">
                <a:solidFill>
                  <a:prstClr val="black"/>
                </a:solidFill>
                <a:ea typeface="+mj-ea"/>
                <a:cs typeface="+mj-cs"/>
              </a:rPr>
            </a:br>
            <a:endParaRPr lang="es-PE" dirty="0"/>
          </a:p>
        </p:txBody>
      </p:sp>
    </p:spTree>
    <p:extLst>
      <p:ext uri="{BB962C8B-B14F-4D97-AF65-F5344CB8AC3E}">
        <p14:creationId xmlns:p14="http://schemas.microsoft.com/office/powerpoint/2010/main" val="16823783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ítulo 1"/>
          <p:cNvSpPr>
            <a:spLocks noGrp="1"/>
          </p:cNvSpPr>
          <p:nvPr>
            <p:ph type="title"/>
          </p:nvPr>
        </p:nvSpPr>
        <p:spPr>
          <a:xfrm>
            <a:off x="386861" y="341500"/>
            <a:ext cx="9097107" cy="1281112"/>
          </a:xfrm>
        </p:spPr>
        <p:txBody>
          <a:bodyPr>
            <a:normAutofit fontScale="90000"/>
          </a:bodyPr>
          <a:lstStyle/>
          <a:p>
            <a:pPr algn="just"/>
            <a:r>
              <a:rPr lang="es-PE" sz="2700" dirty="0">
                <a:solidFill>
                  <a:srgbClr val="90C226"/>
                </a:solidFill>
              </a:rPr>
              <a:t>III.- ACTOS CAUSALES DE LA </a:t>
            </a:r>
            <a:r>
              <a:rPr lang="es-PE" sz="2700" dirty="0" smtClean="0">
                <a:solidFill>
                  <a:srgbClr val="90C226"/>
                </a:solidFill>
              </a:rPr>
              <a:t>INDEPENDIZACION</a:t>
            </a:r>
            <a:br>
              <a:rPr lang="es-PE" sz="2700" dirty="0" smtClean="0">
                <a:solidFill>
                  <a:srgbClr val="90C226"/>
                </a:solidFill>
              </a:rPr>
            </a:br>
            <a:r>
              <a:rPr lang="es-PE" sz="2700" dirty="0" smtClean="0">
                <a:solidFill>
                  <a:srgbClr val="90C226"/>
                </a:solidFill>
              </a:rPr>
              <a:t>3.4 </a:t>
            </a:r>
            <a:r>
              <a:rPr lang="es-PE" sz="2700" dirty="0" smtClean="0">
                <a:solidFill>
                  <a:srgbClr val="90C226"/>
                </a:solidFill>
              </a:rPr>
              <a:t>Propiedades Sujetas A Los </a:t>
            </a:r>
            <a:r>
              <a:rPr lang="es-PE" sz="2700" dirty="0" err="1" smtClean="0">
                <a:solidFill>
                  <a:srgbClr val="90C226"/>
                </a:solidFill>
              </a:rPr>
              <a:t>Regimenes</a:t>
            </a:r>
            <a:r>
              <a:rPr lang="es-PE" sz="2700" dirty="0" smtClean="0">
                <a:solidFill>
                  <a:srgbClr val="90C226"/>
                </a:solidFill>
              </a:rPr>
              <a:t> Regulados En La Ley N° 27157</a:t>
            </a:r>
            <a:r>
              <a:rPr lang="es-PE" dirty="0" smtClean="0">
                <a:solidFill>
                  <a:srgbClr val="90C226"/>
                </a:solidFill>
              </a:rPr>
              <a:t>.</a:t>
            </a:r>
            <a:endParaRPr lang="es-PE" altLang="es-ES" b="1" dirty="0" smtClean="0"/>
          </a:p>
        </p:txBody>
      </p:sp>
      <p:sp>
        <p:nvSpPr>
          <p:cNvPr id="3" name="Marcador de contenido 2"/>
          <p:cNvSpPr>
            <a:spLocks noGrp="1"/>
          </p:cNvSpPr>
          <p:nvPr>
            <p:ph idx="1"/>
          </p:nvPr>
        </p:nvSpPr>
        <p:spPr>
          <a:xfrm>
            <a:off x="386860" y="1934308"/>
            <a:ext cx="9624647" cy="4016390"/>
          </a:xfrm>
        </p:spPr>
        <p:txBody>
          <a:bodyPr rtlCol="0">
            <a:normAutofit/>
          </a:bodyPr>
          <a:lstStyle/>
          <a:p>
            <a:pPr marL="0" indent="0" algn="just" fontAlgn="auto">
              <a:spcAft>
                <a:spcPts val="0"/>
              </a:spcAft>
              <a:buNone/>
              <a:defRPr/>
            </a:pPr>
            <a:r>
              <a:rPr lang="es-ES" sz="2000" b="1" dirty="0">
                <a:solidFill>
                  <a:schemeClr val="tx1">
                    <a:lumMod val="75000"/>
                    <a:lumOff val="25000"/>
                  </a:schemeClr>
                </a:solidFill>
                <a:ea typeface="Tahoma" panose="020B0604030504040204" pitchFamily="34" charset="0"/>
                <a:cs typeface="Tahoma" panose="020B0604030504040204" pitchFamily="34" charset="0"/>
              </a:rPr>
              <a:t>Quinta</a:t>
            </a:r>
            <a:r>
              <a:rPr lang="es-ES" sz="2000" dirty="0">
                <a:solidFill>
                  <a:schemeClr val="tx1">
                    <a:lumMod val="75000"/>
                    <a:lumOff val="25000"/>
                  </a:schemeClr>
                </a:solidFill>
                <a:ea typeface="Tahoma" panose="020B0604030504040204" pitchFamily="34" charset="0"/>
                <a:cs typeface="Tahoma" panose="020B0604030504040204" pitchFamily="34" charset="0"/>
              </a:rPr>
              <a:t>, cuando se trate de dos o más viviendas sobre lotes propios que comparten </a:t>
            </a:r>
            <a:r>
              <a:rPr lang="es-ES" sz="2000" b="1" dirty="0">
                <a:solidFill>
                  <a:schemeClr val="tx1">
                    <a:lumMod val="75000"/>
                    <a:lumOff val="25000"/>
                  </a:schemeClr>
                </a:solidFill>
                <a:ea typeface="Tahoma" panose="020B0604030504040204" pitchFamily="34" charset="0"/>
                <a:cs typeface="Tahoma" panose="020B0604030504040204" pitchFamily="34" charset="0"/>
              </a:rPr>
              <a:t>un acceso común</a:t>
            </a:r>
            <a:r>
              <a:rPr lang="es-ES" sz="2000" dirty="0">
                <a:solidFill>
                  <a:schemeClr val="tx1">
                    <a:lumMod val="75000"/>
                    <a:lumOff val="25000"/>
                  </a:schemeClr>
                </a:solidFill>
                <a:ea typeface="Tahoma" panose="020B0604030504040204" pitchFamily="34" charset="0"/>
                <a:cs typeface="Tahoma" panose="020B0604030504040204" pitchFamily="34" charset="0"/>
              </a:rPr>
              <a:t>.</a:t>
            </a:r>
            <a:endParaRPr lang="es-PE" sz="2000" dirty="0">
              <a:solidFill>
                <a:schemeClr val="tx1">
                  <a:lumMod val="75000"/>
                  <a:lumOff val="25000"/>
                </a:schemeClr>
              </a:solidFill>
              <a:ea typeface="Tahoma" panose="020B0604030504040204" pitchFamily="34" charset="0"/>
              <a:cs typeface="Tahoma" panose="020B0604030504040204" pitchFamily="34" charset="0"/>
            </a:endParaRPr>
          </a:p>
          <a:p>
            <a:pPr marL="0" indent="0" algn="just" fontAlgn="auto">
              <a:spcAft>
                <a:spcPts val="0"/>
              </a:spcAft>
              <a:buNone/>
              <a:defRPr/>
            </a:pPr>
            <a:r>
              <a:rPr lang="es-ES" sz="2000" dirty="0">
                <a:solidFill>
                  <a:schemeClr val="tx1">
                    <a:lumMod val="75000"/>
                    <a:lumOff val="25000"/>
                  </a:schemeClr>
                </a:solidFill>
                <a:ea typeface="Tahoma" panose="020B0604030504040204" pitchFamily="34" charset="0"/>
                <a:cs typeface="Tahoma" panose="020B0604030504040204" pitchFamily="34" charset="0"/>
              </a:rPr>
              <a:t>Art. 3 Norma A.020 </a:t>
            </a:r>
            <a:r>
              <a:rPr lang="es-ES" sz="2000" dirty="0" smtClean="0">
                <a:solidFill>
                  <a:schemeClr val="tx1">
                    <a:lumMod val="75000"/>
                    <a:lumOff val="25000"/>
                  </a:schemeClr>
                </a:solidFill>
                <a:ea typeface="Tahoma" panose="020B0604030504040204" pitchFamily="34" charset="0"/>
                <a:cs typeface="Tahoma" panose="020B0604030504040204" pitchFamily="34" charset="0"/>
              </a:rPr>
              <a:t>RNE</a:t>
            </a:r>
          </a:p>
          <a:p>
            <a:pPr marL="0" indent="0" algn="just" fontAlgn="auto">
              <a:spcAft>
                <a:spcPts val="0"/>
              </a:spcAft>
              <a:buNone/>
              <a:defRPr/>
            </a:pPr>
            <a:endParaRPr lang="es-ES" sz="2000" dirty="0">
              <a:solidFill>
                <a:schemeClr val="tx1">
                  <a:lumMod val="75000"/>
                  <a:lumOff val="25000"/>
                </a:schemeClr>
              </a:solidFill>
              <a:ea typeface="Tahoma" panose="020B0604030504040204" pitchFamily="34" charset="0"/>
              <a:cs typeface="Tahoma" panose="020B0604030504040204" pitchFamily="34" charset="0"/>
            </a:endParaRPr>
          </a:p>
          <a:p>
            <a:pPr marL="0" indent="0" algn="just" fontAlgn="auto">
              <a:spcAft>
                <a:spcPts val="0"/>
              </a:spcAft>
              <a:buNone/>
              <a:defRPr/>
            </a:pPr>
            <a:r>
              <a:rPr lang="es-ES" sz="2000" b="1" dirty="0">
                <a:solidFill>
                  <a:schemeClr val="tx1">
                    <a:lumMod val="75000"/>
                    <a:lumOff val="25000"/>
                  </a:schemeClr>
                </a:solidFill>
                <a:ea typeface="Tahoma" panose="020B0604030504040204" pitchFamily="34" charset="0"/>
                <a:cs typeface="Tahoma" panose="020B0604030504040204" pitchFamily="34" charset="0"/>
              </a:rPr>
              <a:t>Casas en quinta: </a:t>
            </a:r>
            <a:r>
              <a:rPr lang="es-ES" sz="2000" dirty="0">
                <a:solidFill>
                  <a:schemeClr val="tx1">
                    <a:lumMod val="75000"/>
                    <a:lumOff val="25000"/>
                  </a:schemeClr>
                </a:solidFill>
                <a:ea typeface="Tahoma" panose="020B0604030504040204" pitchFamily="34" charset="0"/>
                <a:cs typeface="Tahoma" panose="020B0604030504040204" pitchFamily="34" charset="0"/>
              </a:rPr>
              <a:t>Unidades inmobiliarias de propiedad exclusiva que conforman un conjunto continuo de viviendas unifamiliares construido sobre un terreno urbanizado, que cuenta, por lo menos, </a:t>
            </a:r>
            <a:r>
              <a:rPr lang="es-ES" sz="2000" b="1" dirty="0">
                <a:solidFill>
                  <a:schemeClr val="tx1">
                    <a:lumMod val="75000"/>
                    <a:lumOff val="25000"/>
                  </a:schemeClr>
                </a:solidFill>
                <a:ea typeface="Tahoma" panose="020B0604030504040204" pitchFamily="34" charset="0"/>
                <a:cs typeface="Tahoma" panose="020B0604030504040204" pitchFamily="34" charset="0"/>
              </a:rPr>
              <a:t>con un pasaje de acceso desde la vía pública en calidad de bien común</a:t>
            </a:r>
            <a:r>
              <a:rPr lang="es-ES" sz="2000" dirty="0">
                <a:solidFill>
                  <a:schemeClr val="tx1">
                    <a:lumMod val="75000"/>
                    <a:lumOff val="25000"/>
                  </a:schemeClr>
                </a:solidFill>
                <a:ea typeface="Tahoma" panose="020B0604030504040204" pitchFamily="34" charset="0"/>
                <a:cs typeface="Tahoma" panose="020B0604030504040204" pitchFamily="34" charset="0"/>
              </a:rPr>
              <a:t>.</a:t>
            </a:r>
            <a:endParaRPr lang="es-PE" sz="2000" dirty="0">
              <a:solidFill>
                <a:schemeClr val="tx1">
                  <a:lumMod val="75000"/>
                  <a:lumOff val="25000"/>
                </a:schemeClr>
              </a:solidFill>
              <a:ea typeface="Tahoma" panose="020B0604030504040204" pitchFamily="34" charset="0"/>
              <a:cs typeface="Tahoma" panose="020B0604030504040204" pitchFamily="34" charset="0"/>
            </a:endParaRPr>
          </a:p>
          <a:p>
            <a:pPr marL="0" indent="0" algn="just" fontAlgn="auto">
              <a:spcAft>
                <a:spcPts val="0"/>
              </a:spcAft>
              <a:buNone/>
              <a:defRPr/>
            </a:pPr>
            <a:r>
              <a:rPr lang="es-PE" sz="2000" dirty="0">
                <a:solidFill>
                  <a:schemeClr val="tx1">
                    <a:lumMod val="75000"/>
                    <a:lumOff val="25000"/>
                  </a:schemeClr>
                </a:solidFill>
                <a:ea typeface="Tahoma" panose="020B0604030504040204" pitchFamily="34" charset="0"/>
                <a:cs typeface="Tahoma" panose="020B0604030504040204" pitchFamily="34" charset="0"/>
              </a:rPr>
              <a:t>Art. 2 del Reglamento Ley 27157</a:t>
            </a:r>
          </a:p>
        </p:txBody>
      </p:sp>
    </p:spTree>
    <p:extLst>
      <p:ext uri="{BB962C8B-B14F-4D97-AF65-F5344CB8AC3E}">
        <p14:creationId xmlns:p14="http://schemas.microsoft.com/office/powerpoint/2010/main" val="645765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25506"/>
            <a:ext cx="8596668" cy="896470"/>
          </a:xfrm>
        </p:spPr>
        <p:txBody>
          <a:bodyPr>
            <a:normAutofit/>
          </a:bodyPr>
          <a:lstStyle/>
          <a:p>
            <a:pPr algn="just"/>
            <a:r>
              <a:rPr lang="es-ES" sz="3200" dirty="0" smtClean="0"/>
              <a:t>TEMARIO:</a:t>
            </a:r>
            <a:endParaRPr lang="es-PE" sz="3200" dirty="0"/>
          </a:p>
        </p:txBody>
      </p:sp>
      <p:sp>
        <p:nvSpPr>
          <p:cNvPr id="4" name="Marcador de texto 3"/>
          <p:cNvSpPr>
            <a:spLocks noGrp="1"/>
          </p:cNvSpPr>
          <p:nvPr>
            <p:ph idx="1"/>
          </p:nvPr>
        </p:nvSpPr>
        <p:spPr>
          <a:xfrm>
            <a:off x="677334" y="1021976"/>
            <a:ext cx="8596668" cy="5325035"/>
          </a:xfrm>
        </p:spPr>
        <p:txBody>
          <a:bodyPr>
            <a:normAutofit fontScale="25000" lnSpcReduction="20000"/>
          </a:bodyPr>
          <a:lstStyle/>
          <a:p>
            <a:pPr marL="0" indent="0" algn="just">
              <a:buNone/>
            </a:pPr>
            <a:r>
              <a:rPr lang="en-GB" sz="8000" dirty="0" smtClean="0">
                <a:solidFill>
                  <a:schemeClr val="accent2">
                    <a:lumMod val="75000"/>
                  </a:schemeClr>
                </a:solidFill>
                <a:cs typeface="Lucida Sans Unicode" charset="0"/>
              </a:rPr>
              <a:t>III.- ACTOS CAUSALES DE LA INDEPENDIZACION:</a:t>
            </a:r>
          </a:p>
          <a:p>
            <a:pPr marL="0" indent="0" algn="just">
              <a:buNone/>
            </a:pPr>
            <a:r>
              <a:rPr lang="en-GB" sz="8000" dirty="0" smtClean="0">
                <a:solidFill>
                  <a:schemeClr val="accent2">
                    <a:lumMod val="75000"/>
                  </a:schemeClr>
                </a:solidFill>
                <a:cs typeface="Lucida Sans Unicode" charset="0"/>
              </a:rPr>
              <a:t>3.1 </a:t>
            </a:r>
            <a:r>
              <a:rPr lang="en-GB" sz="8000" dirty="0" err="1" smtClean="0">
                <a:solidFill>
                  <a:schemeClr val="accent2">
                    <a:lumMod val="75000"/>
                  </a:schemeClr>
                </a:solidFill>
                <a:cs typeface="Lucida Sans Unicode" charset="0"/>
              </a:rPr>
              <a:t>Habilitación</a:t>
            </a:r>
            <a:r>
              <a:rPr lang="en-GB" sz="8000" dirty="0" smtClean="0">
                <a:solidFill>
                  <a:schemeClr val="accent2">
                    <a:lumMod val="75000"/>
                  </a:schemeClr>
                </a:solidFill>
                <a:cs typeface="Lucida Sans Unicode" charset="0"/>
              </a:rPr>
              <a:t> </a:t>
            </a:r>
            <a:r>
              <a:rPr lang="en-GB" sz="8000" dirty="0" err="1" smtClean="0">
                <a:solidFill>
                  <a:schemeClr val="accent2">
                    <a:lumMod val="75000"/>
                  </a:schemeClr>
                </a:solidFill>
                <a:cs typeface="Lucida Sans Unicode" charset="0"/>
              </a:rPr>
              <a:t>urbana</a:t>
            </a:r>
            <a:endParaRPr lang="en-GB" sz="8000" dirty="0" smtClean="0">
              <a:solidFill>
                <a:schemeClr val="accent2">
                  <a:lumMod val="75000"/>
                </a:schemeClr>
              </a:solidFill>
              <a:cs typeface="Lucida Sans Unicode" charset="0"/>
            </a:endParaRPr>
          </a:p>
          <a:p>
            <a:pPr marL="0" indent="0" algn="just">
              <a:buNone/>
            </a:pPr>
            <a:r>
              <a:rPr lang="es-PE" sz="8000" dirty="0">
                <a:solidFill>
                  <a:schemeClr val="accent2">
                    <a:lumMod val="75000"/>
                  </a:schemeClr>
                </a:solidFill>
              </a:rPr>
              <a:t>3.2 PARCELACION O INDEPENDIZACIÓN SIN CAMBIO DE USO</a:t>
            </a:r>
            <a:endParaRPr lang="en-GB" sz="8000" dirty="0" smtClean="0">
              <a:solidFill>
                <a:schemeClr val="accent2">
                  <a:lumMod val="75000"/>
                </a:schemeClr>
              </a:solidFill>
              <a:cs typeface="Lucida Sans Unicode" charset="0"/>
            </a:endParaRPr>
          </a:p>
          <a:p>
            <a:pPr marL="0" indent="0" algn="just">
              <a:buNone/>
            </a:pPr>
            <a:r>
              <a:rPr lang="en-GB" sz="8000" dirty="0" smtClean="0">
                <a:solidFill>
                  <a:schemeClr val="accent2">
                    <a:lumMod val="75000"/>
                  </a:schemeClr>
                </a:solidFill>
                <a:cs typeface="Lucida Sans Unicode" charset="0"/>
              </a:rPr>
              <a:t>3.3 </a:t>
            </a:r>
            <a:r>
              <a:rPr lang="en-GB" sz="8000" dirty="0" smtClean="0">
                <a:solidFill>
                  <a:schemeClr val="accent2">
                    <a:lumMod val="75000"/>
                  </a:schemeClr>
                </a:solidFill>
                <a:cs typeface="Lucida Sans Unicode" charset="0"/>
              </a:rPr>
              <a:t>Sub division.</a:t>
            </a:r>
          </a:p>
          <a:p>
            <a:pPr marL="0" indent="0" algn="just">
              <a:buNone/>
            </a:pPr>
            <a:r>
              <a:rPr lang="en-GB" sz="8000" dirty="0" smtClean="0">
                <a:solidFill>
                  <a:schemeClr val="accent2">
                    <a:lumMod val="75000"/>
                  </a:schemeClr>
                </a:solidFill>
                <a:cs typeface="Lucida Sans Unicode" charset="0"/>
              </a:rPr>
              <a:t>3.4 </a:t>
            </a:r>
            <a:r>
              <a:rPr lang="en-GB" sz="8000" dirty="0" err="1" smtClean="0">
                <a:solidFill>
                  <a:schemeClr val="accent2">
                    <a:lumMod val="75000"/>
                  </a:schemeClr>
                </a:solidFill>
                <a:cs typeface="Lucida Sans Unicode" charset="0"/>
              </a:rPr>
              <a:t>Propiedades</a:t>
            </a:r>
            <a:r>
              <a:rPr lang="en-GB" sz="8000" dirty="0" smtClean="0">
                <a:solidFill>
                  <a:schemeClr val="accent2">
                    <a:lumMod val="75000"/>
                  </a:schemeClr>
                </a:solidFill>
                <a:cs typeface="Lucida Sans Unicode" charset="0"/>
              </a:rPr>
              <a:t> </a:t>
            </a:r>
            <a:r>
              <a:rPr lang="en-GB" sz="8000" dirty="0" err="1" smtClean="0">
                <a:solidFill>
                  <a:schemeClr val="accent2">
                    <a:lumMod val="75000"/>
                  </a:schemeClr>
                </a:solidFill>
                <a:cs typeface="Lucida Sans Unicode" charset="0"/>
              </a:rPr>
              <a:t>sujetas</a:t>
            </a:r>
            <a:r>
              <a:rPr lang="en-GB" sz="8000" dirty="0" smtClean="0">
                <a:solidFill>
                  <a:schemeClr val="accent2">
                    <a:lumMod val="75000"/>
                  </a:schemeClr>
                </a:solidFill>
                <a:cs typeface="Lucida Sans Unicode" charset="0"/>
              </a:rPr>
              <a:t> a los </a:t>
            </a:r>
            <a:r>
              <a:rPr lang="en-GB" sz="8000" dirty="0" err="1" smtClean="0">
                <a:solidFill>
                  <a:schemeClr val="accent2">
                    <a:lumMod val="75000"/>
                  </a:schemeClr>
                </a:solidFill>
                <a:cs typeface="Lucida Sans Unicode" charset="0"/>
              </a:rPr>
              <a:t>regimenes</a:t>
            </a:r>
            <a:r>
              <a:rPr lang="en-GB" sz="8000" dirty="0" smtClean="0">
                <a:solidFill>
                  <a:schemeClr val="accent2">
                    <a:lumMod val="75000"/>
                  </a:schemeClr>
                </a:solidFill>
                <a:cs typeface="Lucida Sans Unicode" charset="0"/>
              </a:rPr>
              <a:t> </a:t>
            </a:r>
            <a:r>
              <a:rPr lang="en-GB" sz="8000" dirty="0" err="1" smtClean="0">
                <a:solidFill>
                  <a:schemeClr val="accent2">
                    <a:lumMod val="75000"/>
                  </a:schemeClr>
                </a:solidFill>
                <a:cs typeface="Lucida Sans Unicode" charset="0"/>
              </a:rPr>
              <a:t>regulados</a:t>
            </a:r>
            <a:r>
              <a:rPr lang="en-GB" sz="8000" dirty="0" smtClean="0">
                <a:solidFill>
                  <a:schemeClr val="accent2">
                    <a:lumMod val="75000"/>
                  </a:schemeClr>
                </a:solidFill>
                <a:cs typeface="Lucida Sans Unicode" charset="0"/>
              </a:rPr>
              <a:t> en la ley 27157.</a:t>
            </a:r>
          </a:p>
          <a:p>
            <a:pPr marL="0" indent="0" algn="just">
              <a:buNone/>
            </a:pPr>
            <a:r>
              <a:rPr lang="en-GB" sz="8000" dirty="0" smtClean="0">
                <a:solidFill>
                  <a:schemeClr val="accent2">
                    <a:lumMod val="75000"/>
                  </a:schemeClr>
                </a:solidFill>
                <a:cs typeface="Lucida Sans Unicode" charset="0"/>
              </a:rPr>
              <a:t>3.5 </a:t>
            </a:r>
            <a:r>
              <a:rPr lang="en-GB" sz="8000" dirty="0" err="1" smtClean="0">
                <a:solidFill>
                  <a:schemeClr val="accent2">
                    <a:lumMod val="75000"/>
                  </a:schemeClr>
                </a:solidFill>
                <a:cs typeface="Lucida Sans Unicode" charset="0"/>
              </a:rPr>
              <a:t>Regularización</a:t>
            </a:r>
            <a:r>
              <a:rPr lang="en-GB" sz="8000" dirty="0" smtClean="0">
                <a:solidFill>
                  <a:schemeClr val="accent2">
                    <a:lumMod val="75000"/>
                  </a:schemeClr>
                </a:solidFill>
                <a:cs typeface="Lucida Sans Unicode" charset="0"/>
              </a:rPr>
              <a:t> de </a:t>
            </a:r>
            <a:r>
              <a:rPr lang="en-GB" sz="8000" dirty="0" err="1" smtClean="0">
                <a:solidFill>
                  <a:schemeClr val="accent2">
                    <a:lumMod val="75000"/>
                  </a:schemeClr>
                </a:solidFill>
                <a:cs typeface="Lucida Sans Unicode" charset="0"/>
              </a:rPr>
              <a:t>edificaciones</a:t>
            </a:r>
            <a:r>
              <a:rPr lang="en-GB" sz="8000" dirty="0" smtClean="0">
                <a:solidFill>
                  <a:schemeClr val="accent2">
                    <a:lumMod val="75000"/>
                  </a:schemeClr>
                </a:solidFill>
                <a:cs typeface="Lucida Sans Unicode" charset="0"/>
              </a:rPr>
              <a:t>.</a:t>
            </a:r>
          </a:p>
          <a:p>
            <a:pPr marL="0" indent="0" algn="just">
              <a:buNone/>
            </a:pPr>
            <a:r>
              <a:rPr lang="en-GB" sz="8000" dirty="0" smtClean="0">
                <a:solidFill>
                  <a:schemeClr val="accent2">
                    <a:lumMod val="75000"/>
                  </a:schemeClr>
                </a:solidFill>
                <a:cs typeface="Lucida Sans Unicode" charset="0"/>
              </a:rPr>
              <a:t>3.6 </a:t>
            </a:r>
            <a:r>
              <a:rPr lang="en-GB" sz="8000" dirty="0" err="1" smtClean="0">
                <a:solidFill>
                  <a:schemeClr val="accent2">
                    <a:lumMod val="75000"/>
                  </a:schemeClr>
                </a:solidFill>
                <a:cs typeface="Lucida Sans Unicode" charset="0"/>
              </a:rPr>
              <a:t>Variación</a:t>
            </a:r>
            <a:r>
              <a:rPr lang="en-GB" sz="8000" dirty="0" smtClean="0">
                <a:solidFill>
                  <a:schemeClr val="accent2">
                    <a:lumMod val="75000"/>
                  </a:schemeClr>
                </a:solidFill>
                <a:cs typeface="Lucida Sans Unicode" charset="0"/>
              </a:rPr>
              <a:t> </a:t>
            </a:r>
            <a:r>
              <a:rPr lang="en-GB" sz="8000" dirty="0" smtClean="0">
                <a:solidFill>
                  <a:schemeClr val="accent2">
                    <a:lumMod val="75000"/>
                  </a:schemeClr>
                </a:solidFill>
                <a:cs typeface="Lucida Sans Unicode" charset="0"/>
              </a:rPr>
              <a:t>de </a:t>
            </a:r>
            <a:r>
              <a:rPr lang="en-GB" sz="8000" dirty="0" err="1" smtClean="0">
                <a:solidFill>
                  <a:schemeClr val="accent2">
                    <a:lumMod val="75000"/>
                  </a:schemeClr>
                </a:solidFill>
                <a:cs typeface="Lucida Sans Unicode" charset="0"/>
              </a:rPr>
              <a:t>titularidad</a:t>
            </a:r>
            <a:r>
              <a:rPr lang="en-GB" sz="8000" dirty="0" smtClean="0">
                <a:solidFill>
                  <a:schemeClr val="accent2">
                    <a:lumMod val="75000"/>
                  </a:schemeClr>
                </a:solidFill>
                <a:cs typeface="Lucida Sans Unicode" charset="0"/>
              </a:rPr>
              <a:t> de parte del </a:t>
            </a:r>
            <a:r>
              <a:rPr lang="en-GB" sz="8000" dirty="0" err="1" smtClean="0">
                <a:solidFill>
                  <a:schemeClr val="accent2">
                    <a:lumMod val="75000"/>
                  </a:schemeClr>
                </a:solidFill>
                <a:cs typeface="Lucida Sans Unicode" charset="0"/>
              </a:rPr>
              <a:t>predio</a:t>
            </a:r>
            <a:r>
              <a:rPr lang="en-GB" sz="8000" dirty="0" smtClean="0">
                <a:solidFill>
                  <a:schemeClr val="accent2">
                    <a:lumMod val="75000"/>
                  </a:schemeClr>
                </a:solidFill>
                <a:cs typeface="Lucida Sans Unicode" charset="0"/>
              </a:rPr>
              <a:t> - DESMEMBRACIÓN</a:t>
            </a:r>
          </a:p>
          <a:p>
            <a:pPr marL="0" indent="0" algn="just">
              <a:buNone/>
            </a:pPr>
            <a:r>
              <a:rPr lang="en-GB" sz="8000" dirty="0" smtClean="0">
                <a:solidFill>
                  <a:schemeClr val="accent2">
                    <a:lumMod val="75000"/>
                  </a:schemeClr>
                </a:solidFill>
                <a:cs typeface="Lucida Sans Unicode" charset="0"/>
              </a:rPr>
              <a:t>3.7 </a:t>
            </a:r>
            <a:r>
              <a:rPr lang="en-GB" sz="8000" dirty="0" err="1" smtClean="0">
                <a:solidFill>
                  <a:schemeClr val="accent2">
                    <a:lumMod val="75000"/>
                  </a:schemeClr>
                </a:solidFill>
                <a:cs typeface="Lucida Sans Unicode" charset="0"/>
              </a:rPr>
              <a:t>Prescripción</a:t>
            </a:r>
            <a:r>
              <a:rPr lang="en-GB" sz="8000" dirty="0" smtClean="0">
                <a:solidFill>
                  <a:schemeClr val="accent2">
                    <a:lumMod val="75000"/>
                  </a:schemeClr>
                </a:solidFill>
                <a:cs typeface="Lucida Sans Unicode" charset="0"/>
              </a:rPr>
              <a:t> </a:t>
            </a:r>
            <a:r>
              <a:rPr lang="en-GB" sz="8000" dirty="0" err="1" smtClean="0">
                <a:solidFill>
                  <a:schemeClr val="accent2">
                    <a:lumMod val="75000"/>
                  </a:schemeClr>
                </a:solidFill>
                <a:cs typeface="Lucida Sans Unicode" charset="0"/>
              </a:rPr>
              <a:t>adquisitiva</a:t>
            </a:r>
            <a:r>
              <a:rPr lang="en-GB" sz="8000" dirty="0" smtClean="0">
                <a:solidFill>
                  <a:schemeClr val="accent2">
                    <a:lumMod val="75000"/>
                  </a:schemeClr>
                </a:solidFill>
                <a:cs typeface="Lucida Sans Unicode" charset="0"/>
              </a:rPr>
              <a:t> de </a:t>
            </a:r>
            <a:r>
              <a:rPr lang="en-GB" sz="8000" dirty="0" err="1" smtClean="0">
                <a:solidFill>
                  <a:schemeClr val="accent2">
                    <a:lumMod val="75000"/>
                  </a:schemeClr>
                </a:solidFill>
                <a:cs typeface="Lucida Sans Unicode" charset="0"/>
              </a:rPr>
              <a:t>dominio</a:t>
            </a:r>
            <a:r>
              <a:rPr lang="en-GB" sz="8000" dirty="0" smtClean="0">
                <a:solidFill>
                  <a:schemeClr val="accent2">
                    <a:lumMod val="75000"/>
                  </a:schemeClr>
                </a:solidFill>
                <a:cs typeface="Lucida Sans Unicode" charset="0"/>
              </a:rPr>
              <a:t> (parte).</a:t>
            </a:r>
          </a:p>
          <a:p>
            <a:pPr marL="0" indent="0" algn="just">
              <a:buNone/>
            </a:pPr>
            <a:r>
              <a:rPr lang="en-GB" sz="8000" dirty="0" smtClean="0">
                <a:solidFill>
                  <a:schemeClr val="accent2">
                    <a:lumMod val="75000"/>
                  </a:schemeClr>
                </a:solidFill>
                <a:cs typeface="Lucida Sans Unicode" charset="0"/>
              </a:rPr>
              <a:t>3.8 </a:t>
            </a:r>
            <a:r>
              <a:rPr lang="en-GB" sz="8000" dirty="0" err="1" smtClean="0">
                <a:solidFill>
                  <a:schemeClr val="accent2">
                    <a:lumMod val="75000"/>
                  </a:schemeClr>
                </a:solidFill>
                <a:cs typeface="Lucida Sans Unicode" charset="0"/>
              </a:rPr>
              <a:t>Sétima</a:t>
            </a:r>
            <a:r>
              <a:rPr lang="en-GB" sz="8000" dirty="0" smtClean="0">
                <a:solidFill>
                  <a:schemeClr val="accent2">
                    <a:lumMod val="75000"/>
                  </a:schemeClr>
                </a:solidFill>
                <a:cs typeface="Lucida Sans Unicode" charset="0"/>
              </a:rPr>
              <a:t> </a:t>
            </a:r>
            <a:r>
              <a:rPr lang="en-GB" sz="8000" dirty="0" err="1" smtClean="0">
                <a:solidFill>
                  <a:schemeClr val="accent2">
                    <a:lumMod val="75000"/>
                  </a:schemeClr>
                </a:solidFill>
                <a:cs typeface="Lucida Sans Unicode" charset="0"/>
              </a:rPr>
              <a:t>disposición</a:t>
            </a:r>
            <a:r>
              <a:rPr lang="en-GB" sz="8000" dirty="0" smtClean="0">
                <a:solidFill>
                  <a:schemeClr val="accent2">
                    <a:lumMod val="75000"/>
                  </a:schemeClr>
                </a:solidFill>
                <a:cs typeface="Lucida Sans Unicode" charset="0"/>
              </a:rPr>
              <a:t> </a:t>
            </a:r>
            <a:r>
              <a:rPr lang="en-GB" sz="8000" dirty="0" err="1" smtClean="0">
                <a:solidFill>
                  <a:schemeClr val="accent2">
                    <a:lumMod val="75000"/>
                  </a:schemeClr>
                </a:solidFill>
                <a:cs typeface="Lucida Sans Unicode" charset="0"/>
              </a:rPr>
              <a:t>transitoria</a:t>
            </a:r>
            <a:r>
              <a:rPr lang="en-GB" sz="8000" dirty="0" smtClean="0">
                <a:solidFill>
                  <a:schemeClr val="accent2">
                    <a:lumMod val="75000"/>
                  </a:schemeClr>
                </a:solidFill>
                <a:cs typeface="Lucida Sans Unicode" charset="0"/>
              </a:rPr>
              <a:t> del RIRP.</a:t>
            </a:r>
          </a:p>
          <a:p>
            <a:pPr marL="0" indent="0" algn="just">
              <a:buNone/>
            </a:pPr>
            <a:r>
              <a:rPr lang="en-GB" sz="8000" dirty="0" smtClean="0">
                <a:solidFill>
                  <a:schemeClr val="accent2">
                    <a:lumMod val="75000"/>
                  </a:schemeClr>
                </a:solidFill>
                <a:cs typeface="Lucida Sans Unicode" charset="0"/>
              </a:rPr>
              <a:t>3.9 </a:t>
            </a:r>
            <a:r>
              <a:rPr lang="en-GB" sz="8000" dirty="0" err="1" smtClean="0">
                <a:solidFill>
                  <a:schemeClr val="accent2">
                    <a:lumMod val="75000"/>
                  </a:schemeClr>
                </a:solidFill>
                <a:cs typeface="Lucida Sans Unicode" charset="0"/>
              </a:rPr>
              <a:t>Parcelaciones</a:t>
            </a:r>
            <a:r>
              <a:rPr lang="en-GB" sz="8000" dirty="0" smtClean="0">
                <a:solidFill>
                  <a:schemeClr val="accent2">
                    <a:lumMod val="75000"/>
                  </a:schemeClr>
                </a:solidFill>
                <a:cs typeface="Lucida Sans Unicode" charset="0"/>
              </a:rPr>
              <a:t>.</a:t>
            </a:r>
          </a:p>
          <a:p>
            <a:pPr algn="ctr"/>
            <a:endParaRPr lang="en-GB"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s-PE" dirty="0">
              <a:solidFill>
                <a:schemeClr val="accent1"/>
              </a:solidFill>
            </a:endParaRPr>
          </a:p>
        </p:txBody>
      </p:sp>
    </p:spTree>
    <p:extLst>
      <p:ext uri="{BB962C8B-B14F-4D97-AF65-F5344CB8AC3E}">
        <p14:creationId xmlns:p14="http://schemas.microsoft.com/office/powerpoint/2010/main" val="36730087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ítulo 1"/>
          <p:cNvSpPr>
            <a:spLocks noGrp="1"/>
          </p:cNvSpPr>
          <p:nvPr>
            <p:ph type="title"/>
          </p:nvPr>
        </p:nvSpPr>
        <p:spPr>
          <a:xfrm>
            <a:off x="820615" y="2173724"/>
            <a:ext cx="8370277" cy="339280"/>
          </a:xfrm>
        </p:spPr>
        <p:txBody>
          <a:bodyPr>
            <a:noAutofit/>
          </a:bodyPr>
          <a:lstStyle/>
          <a:p>
            <a:pPr algn="just"/>
            <a:r>
              <a:rPr lang="es-PE" altLang="es-ES" sz="2400" dirty="0">
                <a:solidFill>
                  <a:schemeClr val="tx1"/>
                </a:solidFill>
                <a:latin typeface="Tahoma" panose="020B0604030504040204" pitchFamily="34" charset="0"/>
                <a:cs typeface="Tahoma" panose="020B0604030504040204" pitchFamily="34" charset="0"/>
              </a:rPr>
              <a:t>Inscripción de </a:t>
            </a:r>
            <a:r>
              <a:rPr lang="es-PE" altLang="es-ES" sz="2400" u="sng" dirty="0" smtClean="0">
                <a:solidFill>
                  <a:schemeClr val="tx1"/>
                </a:solidFill>
                <a:latin typeface="Tahoma" panose="020B0604030504040204" pitchFamily="34" charset="0"/>
                <a:cs typeface="Tahoma" panose="020B0604030504040204" pitchFamily="34" charset="0"/>
              </a:rPr>
              <a:t>subdivisiones </a:t>
            </a:r>
            <a:r>
              <a:rPr lang="es-PE" altLang="es-ES" sz="2400" u="sng" dirty="0">
                <a:solidFill>
                  <a:schemeClr val="tx1"/>
                </a:solidFill>
                <a:latin typeface="Tahoma" panose="020B0604030504040204" pitchFamily="34" charset="0"/>
                <a:cs typeface="Tahoma" panose="020B0604030504040204" pitchFamily="34" charset="0"/>
              </a:rPr>
              <a:t>tipo quinta</a:t>
            </a:r>
          </a:p>
        </p:txBody>
      </p:sp>
      <p:sp>
        <p:nvSpPr>
          <p:cNvPr id="3" name="Marcador de contenido 2"/>
          <p:cNvSpPr>
            <a:spLocks noGrp="1"/>
          </p:cNvSpPr>
          <p:nvPr>
            <p:ph idx="1"/>
          </p:nvPr>
        </p:nvSpPr>
        <p:spPr>
          <a:xfrm>
            <a:off x="668214" y="3012831"/>
            <a:ext cx="9402061" cy="3048000"/>
          </a:xfrm>
        </p:spPr>
        <p:txBody>
          <a:bodyPr rtlCol="0">
            <a:normAutofit/>
          </a:bodyPr>
          <a:lstStyle/>
          <a:p>
            <a:pPr marL="0" indent="0" algn="just" fontAlgn="auto">
              <a:spcAft>
                <a:spcPts val="0"/>
              </a:spcAft>
              <a:buNone/>
              <a:defRPr/>
            </a:pPr>
            <a:r>
              <a:rPr lang="es-PE" sz="2000" dirty="0">
                <a:solidFill>
                  <a:schemeClr val="tx1"/>
                </a:solidFill>
                <a:ea typeface="Tahoma" panose="020B0604030504040204" pitchFamily="34" charset="0"/>
                <a:cs typeface="Tahoma" panose="020B0604030504040204" pitchFamily="34" charset="0"/>
              </a:rPr>
              <a:t>“Cuando la resolución municipal autoriza la subdivisión de predios configurados como quinta, para independizar las unidades inmobiliarias que la conforman, </a:t>
            </a:r>
            <a:r>
              <a:rPr lang="es-PE" sz="2000" b="1" dirty="0">
                <a:solidFill>
                  <a:schemeClr val="tx1"/>
                </a:solidFill>
                <a:ea typeface="Tahoma" panose="020B0604030504040204" pitchFamily="34" charset="0"/>
                <a:cs typeface="Tahoma" panose="020B0604030504040204" pitchFamily="34" charset="0"/>
              </a:rPr>
              <a:t>debe inscribirse previamente el reglamento interno de propiedad exclusiva y propiedad común o el reglamento interno de independización y copropiedad</a:t>
            </a:r>
            <a:r>
              <a:rPr lang="es-PE" sz="2000" dirty="0">
                <a:solidFill>
                  <a:schemeClr val="tx1"/>
                </a:solidFill>
                <a:ea typeface="Tahoma" panose="020B0604030504040204" pitchFamily="34" charset="0"/>
                <a:cs typeface="Tahoma" panose="020B0604030504040204" pitchFamily="34" charset="0"/>
              </a:rPr>
              <a:t>. Para la inscripción del reglamento interno no constituirá acto previo la declaratoria de fábrica.”</a:t>
            </a:r>
          </a:p>
          <a:p>
            <a:pPr marL="0" indent="0" algn="just" fontAlgn="auto">
              <a:spcAft>
                <a:spcPts val="0"/>
              </a:spcAft>
              <a:buNone/>
              <a:defRPr/>
            </a:pPr>
            <a:endParaRPr lang="es-PE" sz="2000" dirty="0">
              <a:solidFill>
                <a:schemeClr val="tx1"/>
              </a:solidFill>
              <a:ea typeface="Tahoma" panose="020B0604030504040204" pitchFamily="34" charset="0"/>
              <a:cs typeface="Tahoma" panose="020B0604030504040204" pitchFamily="34" charset="0"/>
            </a:endParaRPr>
          </a:p>
          <a:p>
            <a:pPr marL="0" indent="0" algn="just" fontAlgn="auto">
              <a:spcAft>
                <a:spcPts val="0"/>
              </a:spcAft>
              <a:buNone/>
              <a:defRPr/>
            </a:pPr>
            <a:r>
              <a:rPr lang="es-PE" sz="2000" u="sng" dirty="0">
                <a:solidFill>
                  <a:schemeClr val="tx1"/>
                </a:solidFill>
                <a:ea typeface="Tahoma" panose="020B0604030504040204" pitchFamily="34" charset="0"/>
                <a:cs typeface="Tahoma" panose="020B0604030504040204" pitchFamily="34" charset="0"/>
              </a:rPr>
              <a:t>Quinto párrafo del art. 60 RIRP</a:t>
            </a:r>
          </a:p>
          <a:p>
            <a:pPr marL="0" indent="0" fontAlgn="auto">
              <a:spcAft>
                <a:spcPts val="0"/>
              </a:spcAft>
              <a:buNone/>
              <a:defRPr/>
            </a:pPr>
            <a:endParaRPr lang="es-PE" sz="2000" dirty="0">
              <a:solidFill>
                <a:schemeClr val="tx1">
                  <a:lumMod val="75000"/>
                  <a:lumOff val="25000"/>
                </a:schemeClr>
              </a:solidFill>
            </a:endParaRPr>
          </a:p>
        </p:txBody>
      </p:sp>
      <p:sp>
        <p:nvSpPr>
          <p:cNvPr id="2" name="Rectángulo 1"/>
          <p:cNvSpPr/>
          <p:nvPr/>
        </p:nvSpPr>
        <p:spPr>
          <a:xfrm>
            <a:off x="504092" y="554940"/>
            <a:ext cx="8487508" cy="1200329"/>
          </a:xfrm>
          <a:prstGeom prst="rect">
            <a:avLst/>
          </a:prstGeom>
        </p:spPr>
        <p:txBody>
          <a:bodyPr wrap="square">
            <a:spAutoFit/>
          </a:bodyPr>
          <a:lstStyle/>
          <a:p>
            <a:pPr algn="just"/>
            <a:r>
              <a:rPr lang="es-PE" sz="2400" dirty="0">
                <a:solidFill>
                  <a:srgbClr val="90C226"/>
                </a:solidFill>
              </a:rPr>
              <a:t>III.- ACTOS CAUSALES DE LA INDEPENDIZACION</a:t>
            </a:r>
            <a:br>
              <a:rPr lang="es-PE" sz="2400" dirty="0">
                <a:solidFill>
                  <a:srgbClr val="90C226"/>
                </a:solidFill>
              </a:rPr>
            </a:br>
            <a:r>
              <a:rPr lang="es-PE" sz="2400" dirty="0" smtClean="0">
                <a:solidFill>
                  <a:srgbClr val="90C226"/>
                </a:solidFill>
              </a:rPr>
              <a:t>3.4 </a:t>
            </a:r>
            <a:r>
              <a:rPr lang="es-PE" sz="2400" dirty="0" smtClean="0">
                <a:solidFill>
                  <a:srgbClr val="90C226"/>
                </a:solidFill>
              </a:rPr>
              <a:t>Propiedades Sujetas </a:t>
            </a:r>
            <a:r>
              <a:rPr lang="es-PE" sz="2400" dirty="0" smtClean="0">
                <a:solidFill>
                  <a:srgbClr val="90C226"/>
                </a:solidFill>
              </a:rPr>
              <a:t>a los </a:t>
            </a:r>
            <a:r>
              <a:rPr lang="es-PE" sz="2400" dirty="0" err="1" smtClean="0">
                <a:solidFill>
                  <a:srgbClr val="90C226"/>
                </a:solidFill>
              </a:rPr>
              <a:t>Regimenes</a:t>
            </a:r>
            <a:r>
              <a:rPr lang="es-PE" sz="2400" dirty="0" smtClean="0">
                <a:solidFill>
                  <a:srgbClr val="90C226"/>
                </a:solidFill>
              </a:rPr>
              <a:t> Regulados </a:t>
            </a:r>
            <a:r>
              <a:rPr lang="es-PE" sz="2400" dirty="0" smtClean="0">
                <a:solidFill>
                  <a:srgbClr val="90C226"/>
                </a:solidFill>
              </a:rPr>
              <a:t>en la </a:t>
            </a:r>
            <a:r>
              <a:rPr lang="es-PE" sz="2400" dirty="0" smtClean="0">
                <a:solidFill>
                  <a:srgbClr val="90C226"/>
                </a:solidFill>
              </a:rPr>
              <a:t>Ley N° 27157.</a:t>
            </a:r>
            <a:endParaRPr lang="es-PE" sz="2400" dirty="0"/>
          </a:p>
        </p:txBody>
      </p:sp>
    </p:spTree>
    <p:extLst>
      <p:ext uri="{BB962C8B-B14F-4D97-AF65-F5344CB8AC3E}">
        <p14:creationId xmlns:p14="http://schemas.microsoft.com/office/powerpoint/2010/main" val="13857980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39797" y="1739096"/>
            <a:ext cx="9959280" cy="4524315"/>
          </a:xfrm>
          <a:prstGeom prst="rect">
            <a:avLst/>
          </a:prstGeom>
        </p:spPr>
        <p:txBody>
          <a:bodyPr wrap="square">
            <a:spAutoFit/>
          </a:bodyPr>
          <a:lstStyle/>
          <a:p>
            <a:pPr algn="just" defTabSz="914400"/>
            <a:r>
              <a:rPr lang="es-PE" sz="2400" dirty="0">
                <a:solidFill>
                  <a:prstClr val="black"/>
                </a:solidFill>
              </a:rPr>
              <a:t>CXLI PLENO Sesión extraordinaria modalidad no presencial realizada el día 14 de enero de 2016. Publicado en el diario oficial “El Peruano” el 18 de enero de 2016.</a:t>
            </a:r>
          </a:p>
          <a:p>
            <a:pPr algn="just" defTabSz="914400"/>
            <a:endParaRPr lang="es-PE" sz="2400" dirty="0">
              <a:solidFill>
                <a:prstClr val="black"/>
              </a:solidFill>
            </a:endParaRPr>
          </a:p>
          <a:p>
            <a:pPr algn="just" defTabSz="914400"/>
            <a:r>
              <a:rPr lang="es-PE" sz="2400" dirty="0" smtClean="0">
                <a:solidFill>
                  <a:prstClr val="black"/>
                </a:solidFill>
              </a:rPr>
              <a:t> </a:t>
            </a:r>
            <a:endParaRPr lang="es-PE" sz="2400" dirty="0">
              <a:solidFill>
                <a:prstClr val="black"/>
              </a:solidFill>
            </a:endParaRPr>
          </a:p>
          <a:p>
            <a:pPr algn="just" defTabSz="914400"/>
            <a:r>
              <a:rPr lang="es-PE" sz="2400" dirty="0">
                <a:solidFill>
                  <a:prstClr val="black"/>
                </a:solidFill>
              </a:rPr>
              <a:t>INDEPENDIZACIÓN AL AMPARO DE LA LEY N.º 27157: DISCREPANCIA ENTRE MEMORIA Y PLANOS En caso de discrepancia entre los datos de la memoria descriptiva y el plano de independización de unidades sujetas a alguno de los regímenes de la Ley Nº 27157, prevalecerán los que aparecen en el plano, debiendo extender el asiento de inscripción conforme a este. Criterio sustentado en la Resolución Nº 576-2015-SUNARP-TR-L del 24.03.2015.</a:t>
            </a:r>
          </a:p>
        </p:txBody>
      </p:sp>
      <p:sp>
        <p:nvSpPr>
          <p:cNvPr id="2" name="Rectángulo 1"/>
          <p:cNvSpPr/>
          <p:nvPr/>
        </p:nvSpPr>
        <p:spPr>
          <a:xfrm>
            <a:off x="457200" y="505488"/>
            <a:ext cx="9355015" cy="1200329"/>
          </a:xfrm>
          <a:prstGeom prst="rect">
            <a:avLst/>
          </a:prstGeom>
        </p:spPr>
        <p:txBody>
          <a:bodyPr wrap="square">
            <a:spAutoFit/>
          </a:bodyPr>
          <a:lstStyle/>
          <a:p>
            <a:pPr algn="just"/>
            <a:r>
              <a:rPr lang="es-PE" sz="2400" dirty="0">
                <a:solidFill>
                  <a:srgbClr val="90C226"/>
                </a:solidFill>
              </a:rPr>
              <a:t>III.- ACTOS CAUSALES DE LA INDEPENDIZACION</a:t>
            </a:r>
            <a:br>
              <a:rPr lang="es-PE" sz="2400" dirty="0">
                <a:solidFill>
                  <a:srgbClr val="90C226"/>
                </a:solidFill>
              </a:rPr>
            </a:br>
            <a:r>
              <a:rPr lang="es-PE" sz="2400" dirty="0" smtClean="0">
                <a:solidFill>
                  <a:srgbClr val="90C226"/>
                </a:solidFill>
              </a:rPr>
              <a:t>3.4 </a:t>
            </a:r>
            <a:r>
              <a:rPr lang="es-PE" sz="2400" dirty="0">
                <a:solidFill>
                  <a:srgbClr val="90C226"/>
                </a:solidFill>
              </a:rPr>
              <a:t>Propiedades Sujetas A Los </a:t>
            </a:r>
            <a:r>
              <a:rPr lang="es-PE" sz="2400" dirty="0" smtClean="0">
                <a:solidFill>
                  <a:srgbClr val="90C226"/>
                </a:solidFill>
              </a:rPr>
              <a:t>Regímenes </a:t>
            </a:r>
            <a:r>
              <a:rPr lang="es-PE" sz="2400" dirty="0">
                <a:solidFill>
                  <a:srgbClr val="90C226"/>
                </a:solidFill>
              </a:rPr>
              <a:t>Regulados En La Ley N° 27157.</a:t>
            </a:r>
            <a:endParaRPr lang="es-PE" sz="2400" dirty="0"/>
          </a:p>
        </p:txBody>
      </p:sp>
    </p:spTree>
    <p:extLst>
      <p:ext uri="{BB962C8B-B14F-4D97-AF65-F5344CB8AC3E}">
        <p14:creationId xmlns:p14="http://schemas.microsoft.com/office/powerpoint/2010/main" val="16983933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7200" y="505488"/>
            <a:ext cx="9355015" cy="1200329"/>
          </a:xfrm>
          <a:prstGeom prst="rect">
            <a:avLst/>
          </a:prstGeom>
        </p:spPr>
        <p:txBody>
          <a:bodyPr wrap="square">
            <a:spAutoFit/>
          </a:bodyPr>
          <a:lstStyle/>
          <a:p>
            <a:pPr algn="just"/>
            <a:r>
              <a:rPr lang="es-PE" sz="2400" dirty="0">
                <a:solidFill>
                  <a:srgbClr val="90C226"/>
                </a:solidFill>
              </a:rPr>
              <a:t>III.- ACTOS CAUSALES DE LA INDEPENDIZACION</a:t>
            </a:r>
            <a:br>
              <a:rPr lang="es-PE" sz="2400" dirty="0">
                <a:solidFill>
                  <a:srgbClr val="90C226"/>
                </a:solidFill>
              </a:rPr>
            </a:br>
            <a:r>
              <a:rPr lang="es-PE" sz="2400" dirty="0" smtClean="0">
                <a:solidFill>
                  <a:srgbClr val="90C226"/>
                </a:solidFill>
              </a:rPr>
              <a:t>3.4 </a:t>
            </a:r>
            <a:r>
              <a:rPr lang="es-PE" sz="2400" dirty="0">
                <a:solidFill>
                  <a:srgbClr val="90C226"/>
                </a:solidFill>
              </a:rPr>
              <a:t>Propiedades Sujetas A Los </a:t>
            </a:r>
            <a:r>
              <a:rPr lang="es-PE" sz="2400" dirty="0" smtClean="0">
                <a:solidFill>
                  <a:srgbClr val="90C226"/>
                </a:solidFill>
              </a:rPr>
              <a:t>Regímenes </a:t>
            </a:r>
            <a:r>
              <a:rPr lang="es-PE" sz="2400" dirty="0">
                <a:solidFill>
                  <a:srgbClr val="90C226"/>
                </a:solidFill>
              </a:rPr>
              <a:t>Regulados En La Ley N° 27157.</a:t>
            </a:r>
            <a:endParaRPr lang="es-PE" sz="2400" dirty="0"/>
          </a:p>
        </p:txBody>
      </p:sp>
      <p:graphicFrame>
        <p:nvGraphicFramePr>
          <p:cNvPr id="3" name="Tabla 2"/>
          <p:cNvGraphicFramePr>
            <a:graphicFrameLocks noGrp="1"/>
          </p:cNvGraphicFramePr>
          <p:nvPr>
            <p:extLst>
              <p:ext uri="{D42A27DB-BD31-4B8C-83A1-F6EECF244321}">
                <p14:modId xmlns:p14="http://schemas.microsoft.com/office/powerpoint/2010/main" val="4222370640"/>
              </p:ext>
            </p:extLst>
          </p:nvPr>
        </p:nvGraphicFramePr>
        <p:xfrm>
          <a:off x="457201" y="1705818"/>
          <a:ext cx="9355014" cy="3755869"/>
        </p:xfrm>
        <a:graphic>
          <a:graphicData uri="http://schemas.openxmlformats.org/drawingml/2006/table">
            <a:tbl>
              <a:tblPr/>
              <a:tblGrid>
                <a:gridCol w="9355014"/>
              </a:tblGrid>
              <a:tr h="853103">
                <a:tc>
                  <a:txBody>
                    <a:bodyPr/>
                    <a:lstStyle/>
                    <a:p>
                      <a:r>
                        <a:rPr lang="es-ES" b="1" u="none" strike="noStrike" dirty="0">
                          <a:solidFill>
                            <a:srgbClr val="000000"/>
                          </a:solidFill>
                          <a:effectLst/>
                          <a:latin typeface="verdana" panose="020B0604030504040204" pitchFamily="34" charset="0"/>
                        </a:rPr>
                        <a:t>Resolución : 1410-2020-SUNARP-TR-L de </a:t>
                      </a:r>
                      <a:r>
                        <a:rPr lang="es-ES" b="1" u="none" strike="noStrike" dirty="0" smtClean="0">
                          <a:solidFill>
                            <a:srgbClr val="000000"/>
                          </a:solidFill>
                          <a:effectLst/>
                          <a:latin typeface="verdana" panose="020B0604030504040204" pitchFamily="34" charset="0"/>
                        </a:rPr>
                        <a:t>14/08/2020</a:t>
                      </a:r>
                    </a:p>
                    <a:p>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853103">
                <a:tc>
                  <a:txBody>
                    <a:bodyPr/>
                    <a:lstStyle/>
                    <a:p>
                      <a:r>
                        <a:rPr lang="es-ES" b="1" u="none" strike="noStrike" dirty="0">
                          <a:solidFill>
                            <a:srgbClr val="000000"/>
                          </a:solidFill>
                          <a:effectLst/>
                          <a:latin typeface="verdana" panose="020B0604030504040204" pitchFamily="34" charset="0"/>
                        </a:rPr>
                        <a:t>Tema : </a:t>
                      </a:r>
                      <a:r>
                        <a:rPr lang="es-ES" b="1" u="none" strike="noStrike" dirty="0">
                          <a:solidFill>
                            <a:srgbClr val="333333"/>
                          </a:solidFill>
                          <a:effectLst/>
                          <a:latin typeface="Corbel" panose="020B0503020204020204" pitchFamily="34" charset="0"/>
                        </a:rPr>
                        <a:t>DISCREPANCIA ENTRE MEMORIA Y PLANO DE INDEPENDIZACIÓN AL AMPARO DE LA LEY Nº 27157</a:t>
                      </a:r>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2049663">
                <a:tc>
                  <a:txBody>
                    <a:bodyPr/>
                    <a:lstStyle/>
                    <a:p>
                      <a:r>
                        <a:rPr lang="es-ES" b="1" u="none" strike="noStrike" dirty="0">
                          <a:solidFill>
                            <a:srgbClr val="000000"/>
                          </a:solidFill>
                          <a:effectLst/>
                          <a:latin typeface="verdana" panose="020B0604030504040204" pitchFamily="34" charset="0"/>
                        </a:rPr>
                        <a:t>Tema de Sumilla : </a:t>
                      </a:r>
                      <a:r>
                        <a:rPr lang="es-ES" b="1" u="none" strike="noStrike" dirty="0">
                          <a:solidFill>
                            <a:srgbClr val="333333"/>
                          </a:solidFill>
                          <a:effectLst/>
                          <a:latin typeface="Corbel" panose="020B0503020204020204" pitchFamily="34" charset="0"/>
                        </a:rPr>
                        <a:t>DISCREPANCIA ENTRE MEMORIA Y PLANO DE INDEPENDIZACIÓN AL AMPARO DE LA LEY Nº 27157 Ante eventuales discrepancias entre la información obrante en la memoria descriptiva y la información gráfica de los planos de independización de unidades sujetas a alguno de los regímenes de la Ley Nº 27157, prevalecerá la contenida en los planos.</a:t>
                      </a:r>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5479949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2031" y="316523"/>
            <a:ext cx="9401907" cy="1613877"/>
          </a:xfrm>
        </p:spPr>
        <p:txBody>
          <a:bodyPr>
            <a:normAutofit/>
          </a:bodyPr>
          <a:lstStyle/>
          <a:p>
            <a:r>
              <a:rPr lang="es-PE" sz="2400" dirty="0">
                <a:solidFill>
                  <a:srgbClr val="90C226"/>
                </a:solidFill>
              </a:rPr>
              <a:t>III.- ACTOS CAUSALES DE LA INDEPENDIZACION</a:t>
            </a:r>
            <a:br>
              <a:rPr lang="es-PE" sz="2400" dirty="0">
                <a:solidFill>
                  <a:srgbClr val="90C226"/>
                </a:solidFill>
              </a:rPr>
            </a:br>
            <a:r>
              <a:rPr lang="es-PE" sz="2400" dirty="0" smtClean="0">
                <a:solidFill>
                  <a:srgbClr val="90C226"/>
                </a:solidFill>
              </a:rPr>
              <a:t>3.4 </a:t>
            </a:r>
            <a:r>
              <a:rPr lang="es-PE" sz="2400" dirty="0">
                <a:solidFill>
                  <a:srgbClr val="90C226"/>
                </a:solidFill>
              </a:rPr>
              <a:t>Propiedades Sujetas A Los </a:t>
            </a:r>
            <a:r>
              <a:rPr lang="es-PE" sz="2400" dirty="0" err="1">
                <a:solidFill>
                  <a:srgbClr val="90C226"/>
                </a:solidFill>
              </a:rPr>
              <a:t>Regimenes</a:t>
            </a:r>
            <a:r>
              <a:rPr lang="es-PE" sz="2400" dirty="0">
                <a:solidFill>
                  <a:srgbClr val="90C226"/>
                </a:solidFill>
              </a:rPr>
              <a:t> Regulados En La Ley N° 27157.</a:t>
            </a:r>
            <a:endParaRPr lang="es-PE" sz="2400" dirty="0"/>
          </a:p>
        </p:txBody>
      </p:sp>
      <p:sp>
        <p:nvSpPr>
          <p:cNvPr id="4" name="3 Rectángulo"/>
          <p:cNvSpPr/>
          <p:nvPr/>
        </p:nvSpPr>
        <p:spPr>
          <a:xfrm>
            <a:off x="677334" y="2132856"/>
            <a:ext cx="9533466" cy="3785652"/>
          </a:xfrm>
          <a:prstGeom prst="rect">
            <a:avLst/>
          </a:prstGeom>
        </p:spPr>
        <p:txBody>
          <a:bodyPr wrap="square">
            <a:spAutoFit/>
          </a:bodyPr>
          <a:lstStyle/>
          <a:p>
            <a:pPr defTabSz="914400"/>
            <a:r>
              <a:rPr lang="es-ES" sz="2400" dirty="0" smtClean="0">
                <a:solidFill>
                  <a:prstClr val="black"/>
                </a:solidFill>
              </a:rPr>
              <a:t>Acuerdo plenario.-</a:t>
            </a:r>
            <a:endParaRPr lang="es-PE" sz="2400" dirty="0" smtClean="0">
              <a:solidFill>
                <a:prstClr val="black"/>
              </a:solidFill>
            </a:endParaRPr>
          </a:p>
          <a:p>
            <a:pPr defTabSz="914400"/>
            <a:r>
              <a:rPr lang="es-PE" sz="2400" dirty="0" smtClean="0">
                <a:solidFill>
                  <a:prstClr val="black"/>
                </a:solidFill>
              </a:rPr>
              <a:t>XIX </a:t>
            </a:r>
            <a:r>
              <a:rPr lang="es-PE" sz="2400" dirty="0">
                <a:solidFill>
                  <a:prstClr val="black"/>
                </a:solidFill>
              </a:rPr>
              <a:t>PLENO Sesión ordinaria realizada los días 3 y 4 de agosto de 2006. </a:t>
            </a:r>
          </a:p>
          <a:p>
            <a:pPr defTabSz="914400"/>
            <a:endParaRPr lang="es-PE" sz="2400" dirty="0">
              <a:solidFill>
                <a:prstClr val="black"/>
              </a:solidFill>
            </a:endParaRPr>
          </a:p>
          <a:p>
            <a:pPr algn="just" defTabSz="914400"/>
            <a:r>
              <a:rPr lang="es-PE" sz="2400" dirty="0">
                <a:solidFill>
                  <a:prstClr val="black"/>
                </a:solidFill>
              </a:rPr>
              <a:t>1. INSCRIPCIÓN EN UNA MISMA PARTIDA REGISTRAL DE DOS O MÁS SECCIONES DE PROPIEDAD EXCLUSIVA “Procede la inscripción en una misma partida registral de dos o más porciones de una edificación sujeta al régimen de propiedad exclusiva y propiedad común, constituyan o no un solo todo sin solución de continuidad, </a:t>
            </a:r>
            <a:r>
              <a:rPr lang="es-PE" sz="2400" u="sng" dirty="0">
                <a:solidFill>
                  <a:prstClr val="black"/>
                </a:solidFill>
              </a:rPr>
              <a:t>siempre que conformen una unidad funcional”</a:t>
            </a:r>
          </a:p>
        </p:txBody>
      </p:sp>
    </p:spTree>
    <p:extLst>
      <p:ext uri="{BB962C8B-B14F-4D97-AF65-F5344CB8AC3E}">
        <p14:creationId xmlns:p14="http://schemas.microsoft.com/office/powerpoint/2010/main" val="9693102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2D4865DE-DFC8-4D71-90AC-C4DFD0A9A352}"/>
              </a:ext>
            </a:extLst>
          </p:cNvPr>
          <p:cNvGraphicFramePr>
            <a:graphicFrameLocks noGrp="1"/>
          </p:cNvGraphicFramePr>
          <p:nvPr>
            <p:ph idx="1"/>
            <p:extLst>
              <p:ext uri="{D42A27DB-BD31-4B8C-83A1-F6EECF244321}">
                <p14:modId xmlns:p14="http://schemas.microsoft.com/office/powerpoint/2010/main" val="2696921579"/>
              </p:ext>
            </p:extLst>
          </p:nvPr>
        </p:nvGraphicFramePr>
        <p:xfrm>
          <a:off x="422032" y="2379785"/>
          <a:ext cx="9425354" cy="2852473"/>
        </p:xfrm>
        <a:graphic>
          <a:graphicData uri="http://schemas.openxmlformats.org/drawingml/2006/table">
            <a:tbl>
              <a:tblPr/>
              <a:tblGrid>
                <a:gridCol w="9425354">
                  <a:extLst>
                    <a:ext uri="{9D8B030D-6E8A-4147-A177-3AD203B41FA5}">
                      <a16:colId xmlns:a16="http://schemas.microsoft.com/office/drawing/2014/main" xmlns="" val="1604440665"/>
                    </a:ext>
                  </a:extLst>
                </a:gridCol>
              </a:tblGrid>
              <a:tr h="1156002">
                <a:tc>
                  <a:txBody>
                    <a:bodyPr/>
                    <a:lstStyle/>
                    <a:p>
                      <a:r>
                        <a:rPr lang="es-MX" sz="2000" b="1" u="none" strike="noStrike" dirty="0">
                          <a:solidFill>
                            <a:srgbClr val="000000"/>
                          </a:solidFill>
                          <a:effectLst/>
                          <a:latin typeface="+mn-lt"/>
                        </a:rPr>
                        <a:t>Resolución : 1053-2019-SUNARP-TR-L de </a:t>
                      </a:r>
                      <a:r>
                        <a:rPr lang="es-MX" sz="2000" b="1" u="none" strike="noStrike" dirty="0" smtClean="0">
                          <a:solidFill>
                            <a:srgbClr val="000000"/>
                          </a:solidFill>
                          <a:effectLst/>
                          <a:latin typeface="+mn-lt"/>
                        </a:rPr>
                        <a:t>24/04/2019.</a:t>
                      </a:r>
                      <a:endParaRPr lang="es-MX" sz="2000" b="1"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1476946156"/>
                  </a:ext>
                </a:extLst>
              </a:tr>
              <a:tr h="1696471">
                <a:tc>
                  <a:txBody>
                    <a:bodyPr/>
                    <a:lstStyle/>
                    <a:p>
                      <a:pPr algn="just"/>
                      <a:r>
                        <a:rPr lang="es-MX" sz="2000" b="1" u="none" strike="noStrike" dirty="0">
                          <a:solidFill>
                            <a:srgbClr val="000000"/>
                          </a:solidFill>
                          <a:effectLst/>
                          <a:latin typeface="+mn-lt"/>
                        </a:rPr>
                        <a:t>Tema de Sumilla : </a:t>
                      </a:r>
                      <a:r>
                        <a:rPr lang="es-MX" sz="2000" b="1" u="none" strike="noStrike" dirty="0">
                          <a:solidFill>
                            <a:srgbClr val="333333"/>
                          </a:solidFill>
                          <a:effectLst/>
                          <a:latin typeface="+mn-lt"/>
                        </a:rPr>
                        <a:t>INDEPENDIZACIÓN DE AIRES Para que pueda independizarse los aires de una edificación se requiere que se asigne a dichos aires un porcentaje de participación en los bienes comunes.</a:t>
                      </a:r>
                      <a:endParaRPr lang="es-MX" sz="2000" b="1"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2916251620"/>
                  </a:ext>
                </a:extLst>
              </a:tr>
            </a:tbl>
          </a:graphicData>
        </a:graphic>
      </p:graphicFrame>
      <p:sp>
        <p:nvSpPr>
          <p:cNvPr id="2" name="Rectángulo 1"/>
          <p:cNvSpPr/>
          <p:nvPr/>
        </p:nvSpPr>
        <p:spPr>
          <a:xfrm>
            <a:off x="432486" y="681335"/>
            <a:ext cx="9696253" cy="1200329"/>
          </a:xfrm>
          <a:prstGeom prst="rect">
            <a:avLst/>
          </a:prstGeom>
        </p:spPr>
        <p:txBody>
          <a:bodyPr wrap="square">
            <a:spAutoFit/>
          </a:bodyPr>
          <a:lstStyle/>
          <a:p>
            <a:r>
              <a:rPr lang="es-PE" sz="2400" dirty="0">
                <a:solidFill>
                  <a:srgbClr val="90C226"/>
                </a:solidFill>
              </a:rPr>
              <a:t>III.- ACTOS CAUSALES DE LA INDEPENDIZACION</a:t>
            </a:r>
            <a:br>
              <a:rPr lang="es-PE" sz="2400" dirty="0">
                <a:solidFill>
                  <a:srgbClr val="90C226"/>
                </a:solidFill>
              </a:rPr>
            </a:br>
            <a:r>
              <a:rPr lang="es-PE" sz="2400" dirty="0" smtClean="0">
                <a:solidFill>
                  <a:srgbClr val="90C226"/>
                </a:solidFill>
              </a:rPr>
              <a:t>3.4 </a:t>
            </a:r>
            <a:r>
              <a:rPr lang="es-PE" sz="2400" dirty="0">
                <a:solidFill>
                  <a:srgbClr val="90C226"/>
                </a:solidFill>
              </a:rPr>
              <a:t>Propiedades Sujetas A Los </a:t>
            </a:r>
            <a:r>
              <a:rPr lang="es-PE" sz="2400" dirty="0" err="1">
                <a:solidFill>
                  <a:srgbClr val="90C226"/>
                </a:solidFill>
              </a:rPr>
              <a:t>Regimenes</a:t>
            </a:r>
            <a:r>
              <a:rPr lang="es-PE" sz="2400" dirty="0">
                <a:solidFill>
                  <a:srgbClr val="90C226"/>
                </a:solidFill>
              </a:rPr>
              <a:t> Regulados En La Ley N° 27157.</a:t>
            </a:r>
            <a:endParaRPr lang="es-PE" sz="2400" dirty="0"/>
          </a:p>
        </p:txBody>
      </p:sp>
    </p:spTree>
    <p:extLst>
      <p:ext uri="{BB962C8B-B14F-4D97-AF65-F5344CB8AC3E}">
        <p14:creationId xmlns:p14="http://schemas.microsoft.com/office/powerpoint/2010/main" val="38993463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Título"/>
          <p:cNvSpPr>
            <a:spLocks noGrp="1"/>
          </p:cNvSpPr>
          <p:nvPr>
            <p:ph type="title"/>
          </p:nvPr>
        </p:nvSpPr>
        <p:spPr/>
        <p:txBody>
          <a:bodyPr>
            <a:normAutofit/>
          </a:bodyPr>
          <a:lstStyle/>
          <a:p>
            <a:pPr algn="just"/>
            <a:r>
              <a:rPr lang="es-PE" sz="2400" dirty="0">
                <a:solidFill>
                  <a:srgbClr val="92D050"/>
                </a:solidFill>
              </a:rPr>
              <a:t>III.- ACTOS CAUSALES DE LA INDEPENDIZACION</a:t>
            </a:r>
            <a:br>
              <a:rPr lang="es-PE" sz="2400" dirty="0">
                <a:solidFill>
                  <a:srgbClr val="92D050"/>
                </a:solidFill>
              </a:rPr>
            </a:br>
            <a:r>
              <a:rPr lang="es-PE" sz="2400" dirty="0" smtClean="0">
                <a:solidFill>
                  <a:srgbClr val="92D050"/>
                </a:solidFill>
              </a:rPr>
              <a:t>3.5</a:t>
            </a:r>
            <a:r>
              <a:rPr lang="en-GB" altLang="es-ES" sz="2400" b="1" dirty="0" smtClean="0">
                <a:solidFill>
                  <a:srgbClr val="92D050"/>
                </a:solidFill>
                <a:cs typeface="Tahoma" panose="020B0604030504040204" pitchFamily="34" charset="0"/>
              </a:rPr>
              <a:t> </a:t>
            </a:r>
            <a:r>
              <a:rPr lang="en-GB" altLang="es-ES" sz="2400" b="1" dirty="0" err="1">
                <a:solidFill>
                  <a:srgbClr val="92D050"/>
                </a:solidFill>
                <a:cs typeface="Tahoma" panose="020B0604030504040204" pitchFamily="34" charset="0"/>
              </a:rPr>
              <a:t>Regularización</a:t>
            </a:r>
            <a:r>
              <a:rPr lang="en-GB" altLang="es-ES" sz="2400" b="1" dirty="0">
                <a:solidFill>
                  <a:srgbClr val="92D050"/>
                </a:solidFill>
                <a:cs typeface="Tahoma" panose="020B0604030504040204" pitchFamily="34" charset="0"/>
              </a:rPr>
              <a:t> de </a:t>
            </a:r>
            <a:r>
              <a:rPr lang="en-GB" altLang="es-ES" sz="2400" b="1" dirty="0" err="1" smtClean="0">
                <a:solidFill>
                  <a:srgbClr val="92D050"/>
                </a:solidFill>
                <a:cs typeface="Tahoma" panose="020B0604030504040204" pitchFamily="34" charset="0"/>
              </a:rPr>
              <a:t>Edificaciones</a:t>
            </a:r>
            <a:endParaRPr lang="es-ES" altLang="es-ES" sz="2400" dirty="0">
              <a:solidFill>
                <a:srgbClr val="92D050"/>
              </a:solidFill>
              <a:cs typeface="Tahoma" panose="020B0604030504040204" pitchFamily="34" charset="0"/>
            </a:endParaRPr>
          </a:p>
        </p:txBody>
      </p:sp>
      <p:sp>
        <p:nvSpPr>
          <p:cNvPr id="53251" name="2 Marcador de contenido"/>
          <p:cNvSpPr>
            <a:spLocks noGrp="1"/>
          </p:cNvSpPr>
          <p:nvPr>
            <p:ph idx="1"/>
          </p:nvPr>
        </p:nvSpPr>
        <p:spPr>
          <a:xfrm>
            <a:off x="677334" y="2160589"/>
            <a:ext cx="9345440" cy="4026455"/>
          </a:xfrm>
        </p:spPr>
        <p:txBody>
          <a:bodyPr rtlCol="0">
            <a:normAutofit/>
          </a:bodyPr>
          <a:lstStyle/>
          <a:p>
            <a:pPr marL="0" indent="0" algn="just" fontAlgn="auto">
              <a:spcAft>
                <a:spcPts val="0"/>
              </a:spcAft>
              <a:buNone/>
              <a:defRPr/>
            </a:pPr>
            <a:r>
              <a:rPr lang="es-ES" altLang="es-PE" sz="2400" dirty="0">
                <a:solidFill>
                  <a:schemeClr val="tx1">
                    <a:lumMod val="75000"/>
                    <a:lumOff val="25000"/>
                  </a:schemeClr>
                </a:solidFill>
              </a:rPr>
              <a:t>7.1 En las regularizaciones tramitadas al amparo de la Ley Nº 27157 y de la presente Ley, </a:t>
            </a:r>
            <a:r>
              <a:rPr lang="es-ES" altLang="es-PE" sz="2400" b="1" dirty="0">
                <a:solidFill>
                  <a:schemeClr val="tx1">
                    <a:lumMod val="75000"/>
                    <a:lumOff val="25000"/>
                  </a:schemeClr>
                </a:solidFill>
              </a:rPr>
              <a:t>no será exigible para su inscripción en el registro la previa autorización administrativa o municipal de subdivisión o independización del terreno</a:t>
            </a:r>
            <a:r>
              <a:rPr lang="es-ES" altLang="es-PE" sz="2400" dirty="0">
                <a:solidFill>
                  <a:schemeClr val="tx1">
                    <a:lumMod val="75000"/>
                    <a:lumOff val="25000"/>
                  </a:schemeClr>
                </a:solidFill>
              </a:rPr>
              <a:t>.</a:t>
            </a:r>
          </a:p>
          <a:p>
            <a:pPr marL="0" indent="0" algn="just" fontAlgn="auto">
              <a:spcAft>
                <a:spcPts val="0"/>
              </a:spcAft>
              <a:buNone/>
              <a:defRPr/>
            </a:pPr>
            <a:r>
              <a:rPr lang="es-ES" altLang="es-PE" sz="2400" dirty="0">
                <a:solidFill>
                  <a:schemeClr val="tx1">
                    <a:lumMod val="75000"/>
                    <a:lumOff val="25000"/>
                  </a:schemeClr>
                </a:solidFill>
              </a:rPr>
              <a:t>7.2 El Registro, por el solo mérito del acto de regularización, procederá a la desmembración o segregación de las unidades inmobiliarias objeto de la regularización.</a:t>
            </a:r>
          </a:p>
          <a:p>
            <a:pPr marL="0" indent="0" algn="just" fontAlgn="auto">
              <a:spcAft>
                <a:spcPts val="0"/>
              </a:spcAft>
              <a:buNone/>
              <a:defRPr/>
            </a:pPr>
            <a:endParaRPr lang="es-ES" altLang="es-PE" sz="2000" b="1" dirty="0">
              <a:solidFill>
                <a:schemeClr val="tx1">
                  <a:lumMod val="75000"/>
                  <a:lumOff val="25000"/>
                </a:schemeClr>
              </a:solidFill>
            </a:endParaRPr>
          </a:p>
          <a:p>
            <a:pPr marL="0" indent="0" algn="just" fontAlgn="auto">
              <a:spcAft>
                <a:spcPts val="0"/>
              </a:spcAft>
              <a:buNone/>
              <a:defRPr/>
            </a:pPr>
            <a:r>
              <a:rPr lang="es-ES" altLang="es-PE" sz="2000" b="1" dirty="0">
                <a:solidFill>
                  <a:schemeClr val="tx1">
                    <a:lumMod val="75000"/>
                    <a:lumOff val="25000"/>
                  </a:schemeClr>
                </a:solidFill>
              </a:rPr>
              <a:t>Artículo 7 de la Ley 27333</a:t>
            </a:r>
          </a:p>
          <a:p>
            <a:pPr marL="0" indent="0" algn="just" fontAlgn="auto">
              <a:spcAft>
                <a:spcPts val="0"/>
              </a:spcAft>
              <a:buNone/>
              <a:defRPr/>
            </a:pPr>
            <a:endParaRPr lang="es-ES" altLang="es-PE" sz="2800" dirty="0">
              <a:solidFill>
                <a:schemeClr val="tx1">
                  <a:lumMod val="75000"/>
                  <a:lumOff val="25000"/>
                </a:schemeClr>
              </a:solidFill>
            </a:endParaRPr>
          </a:p>
          <a:p>
            <a:pPr marL="0" indent="0" algn="just" fontAlgn="auto">
              <a:spcAft>
                <a:spcPts val="0"/>
              </a:spcAft>
              <a:buNone/>
              <a:defRPr/>
            </a:pPr>
            <a:endParaRPr lang="es-ES" altLang="es-PE" sz="2800" dirty="0">
              <a:solidFill>
                <a:schemeClr val="tx1">
                  <a:lumMod val="75000"/>
                  <a:lumOff val="25000"/>
                </a:schemeClr>
              </a:solidFill>
            </a:endParaRPr>
          </a:p>
        </p:txBody>
      </p:sp>
    </p:spTree>
    <p:extLst>
      <p:ext uri="{BB962C8B-B14F-4D97-AF65-F5344CB8AC3E}">
        <p14:creationId xmlns:p14="http://schemas.microsoft.com/office/powerpoint/2010/main" val="1128624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ítulo 1"/>
          <p:cNvSpPr>
            <a:spLocks noGrp="1"/>
          </p:cNvSpPr>
          <p:nvPr>
            <p:ph type="title"/>
          </p:nvPr>
        </p:nvSpPr>
        <p:spPr>
          <a:xfrm>
            <a:off x="621323" y="1797062"/>
            <a:ext cx="8089957" cy="475692"/>
          </a:xfrm>
        </p:spPr>
        <p:txBody>
          <a:bodyPr>
            <a:normAutofit fontScale="90000"/>
          </a:bodyPr>
          <a:lstStyle/>
          <a:p>
            <a:pPr algn="just"/>
            <a:r>
              <a:rPr lang="es-DO" sz="3200" dirty="0" err="1">
                <a:solidFill>
                  <a:srgbClr val="663300"/>
                </a:solidFill>
                <a:latin typeface="Corbel" panose="020B0503020204020204" pitchFamily="34" charset="0"/>
              </a:rPr>
              <a:t>Res.N°</a:t>
            </a:r>
            <a:r>
              <a:rPr lang="es-DO" sz="3200" dirty="0">
                <a:solidFill>
                  <a:srgbClr val="663300"/>
                </a:solidFill>
                <a:latin typeface="Corbel" panose="020B0503020204020204" pitchFamily="34" charset="0"/>
              </a:rPr>
              <a:t> 40-2018-SUNARP-TR-T.</a:t>
            </a:r>
            <a:endParaRPr lang="es-PE" altLang="es-ES" sz="3200" b="1" dirty="0">
              <a:solidFill>
                <a:schemeClr val="tx1"/>
              </a:solidFill>
              <a:latin typeface="Tahoma" panose="020B0604030504040204" pitchFamily="34" charset="0"/>
              <a:cs typeface="Tahoma" panose="020B0604030504040204" pitchFamily="34" charset="0"/>
            </a:endParaRPr>
          </a:p>
        </p:txBody>
      </p:sp>
      <p:sp>
        <p:nvSpPr>
          <p:cNvPr id="2" name="Rectángulo 1"/>
          <p:cNvSpPr/>
          <p:nvPr/>
        </p:nvSpPr>
        <p:spPr>
          <a:xfrm>
            <a:off x="504092" y="554940"/>
            <a:ext cx="8487508" cy="830997"/>
          </a:xfrm>
          <a:prstGeom prst="rect">
            <a:avLst/>
          </a:prstGeom>
        </p:spPr>
        <p:txBody>
          <a:bodyPr wrap="square">
            <a:spAutoFit/>
          </a:bodyPr>
          <a:lstStyle/>
          <a:p>
            <a:pPr algn="just"/>
            <a:r>
              <a:rPr lang="es-PE" sz="2400" dirty="0">
                <a:solidFill>
                  <a:srgbClr val="90C226"/>
                </a:solidFill>
              </a:rPr>
              <a:t>III.- ACTOS CAUSALES DE LA INDEPENDIZACION</a:t>
            </a:r>
            <a:br>
              <a:rPr lang="es-PE" sz="2400" dirty="0">
                <a:solidFill>
                  <a:srgbClr val="90C226"/>
                </a:solidFill>
              </a:rPr>
            </a:br>
            <a:r>
              <a:rPr lang="es-PE" sz="2400" dirty="0" smtClean="0">
                <a:solidFill>
                  <a:srgbClr val="90C226"/>
                </a:solidFill>
              </a:rPr>
              <a:t>3.5 </a:t>
            </a:r>
            <a:r>
              <a:rPr lang="es-PE" sz="2400" dirty="0" smtClean="0">
                <a:solidFill>
                  <a:srgbClr val="90C226"/>
                </a:solidFill>
              </a:rPr>
              <a:t>Regularización de edificaciones Ley </a:t>
            </a:r>
            <a:r>
              <a:rPr lang="es-PE" sz="2400" dirty="0">
                <a:solidFill>
                  <a:srgbClr val="90C226"/>
                </a:solidFill>
              </a:rPr>
              <a:t>N° 27157.</a:t>
            </a:r>
            <a:endParaRPr lang="es-PE" sz="2400" dirty="0"/>
          </a:p>
        </p:txBody>
      </p:sp>
      <p:pic>
        <p:nvPicPr>
          <p:cNvPr id="5" name="Imagen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4091" y="2614245"/>
            <a:ext cx="9827441" cy="344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81605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1320800"/>
          </a:xfrm>
        </p:spPr>
        <p:txBody>
          <a:bodyPr>
            <a:normAutofit fontScale="90000"/>
          </a:bodyPr>
          <a:lstStyle/>
          <a:p>
            <a:pPr algn="just"/>
            <a:r>
              <a:rPr lang="es-PE" dirty="0">
                <a:solidFill>
                  <a:srgbClr val="90C226"/>
                </a:solidFill>
              </a:rPr>
              <a:t>III.- ACTOS CAUSALES DE LA INDEPENDIZACION</a:t>
            </a:r>
            <a:br>
              <a:rPr lang="es-PE" dirty="0">
                <a:solidFill>
                  <a:srgbClr val="90C226"/>
                </a:solidFill>
              </a:rPr>
            </a:br>
            <a:r>
              <a:rPr lang="es-PE" dirty="0" smtClean="0">
                <a:solidFill>
                  <a:srgbClr val="90C226"/>
                </a:solidFill>
              </a:rPr>
              <a:t>3.5 </a:t>
            </a:r>
            <a:r>
              <a:rPr lang="es-PE" dirty="0">
                <a:solidFill>
                  <a:srgbClr val="90C226"/>
                </a:solidFill>
              </a:rPr>
              <a:t>Regularización de edificaciones Ley N° 27157.</a:t>
            </a:r>
            <a:endParaRPr lang="es-PE" dirty="0"/>
          </a:p>
        </p:txBody>
      </p:sp>
      <p:sp>
        <p:nvSpPr>
          <p:cNvPr id="3" name="Marcador de contenido 2"/>
          <p:cNvSpPr>
            <a:spLocks noGrp="1"/>
          </p:cNvSpPr>
          <p:nvPr>
            <p:ph idx="1"/>
          </p:nvPr>
        </p:nvSpPr>
        <p:spPr>
          <a:xfrm>
            <a:off x="677333" y="2113697"/>
            <a:ext cx="9606697" cy="3752713"/>
          </a:xfrm>
        </p:spPr>
        <p:txBody>
          <a:bodyPr>
            <a:normAutofit/>
          </a:bodyPr>
          <a:lstStyle/>
          <a:p>
            <a:pPr marL="0" indent="0" algn="just">
              <a:buNone/>
            </a:pPr>
            <a:r>
              <a:rPr lang="es-ES" sz="2400" dirty="0" smtClean="0">
                <a:solidFill>
                  <a:schemeClr val="tx1"/>
                </a:solidFill>
              </a:rPr>
              <a:t>Jurisprudencia registral.</a:t>
            </a:r>
            <a:endParaRPr lang="es-PE" sz="2400" dirty="0" smtClean="0">
              <a:solidFill>
                <a:schemeClr val="tx1"/>
              </a:solidFill>
            </a:endParaRPr>
          </a:p>
          <a:p>
            <a:pPr marL="0" indent="0" algn="just">
              <a:buNone/>
            </a:pPr>
            <a:r>
              <a:rPr lang="es-PE" sz="2400" dirty="0" smtClean="0">
                <a:solidFill>
                  <a:schemeClr val="tx1"/>
                </a:solidFill>
              </a:rPr>
              <a:t>Resolución </a:t>
            </a:r>
            <a:r>
              <a:rPr lang="es-PE" sz="2400" dirty="0">
                <a:solidFill>
                  <a:schemeClr val="tx1"/>
                </a:solidFill>
              </a:rPr>
              <a:t>: 2881-2018-SUNARP-TR-L de 30/11/2018</a:t>
            </a:r>
          </a:p>
          <a:p>
            <a:pPr marL="0" indent="0" algn="just">
              <a:buNone/>
            </a:pPr>
            <a:r>
              <a:rPr lang="es-PE" sz="2400" dirty="0" smtClean="0">
                <a:solidFill>
                  <a:schemeClr val="tx1"/>
                </a:solidFill>
              </a:rPr>
              <a:t>Tema </a:t>
            </a:r>
            <a:r>
              <a:rPr lang="es-PE" sz="2400" dirty="0">
                <a:solidFill>
                  <a:schemeClr val="tx1"/>
                </a:solidFill>
              </a:rPr>
              <a:t>de Sumilla : DIVISIÓN Y PARTICIÓN </a:t>
            </a:r>
            <a:r>
              <a:rPr lang="es-PE" sz="2400" u="sng" dirty="0">
                <a:solidFill>
                  <a:schemeClr val="tx1"/>
                </a:solidFill>
              </a:rPr>
              <a:t>Se requiere dar por terminada la copropiedad mediante división y partición</a:t>
            </a:r>
            <a:r>
              <a:rPr lang="es-PE" sz="2400" dirty="0">
                <a:solidFill>
                  <a:schemeClr val="tx1"/>
                </a:solidFill>
              </a:rPr>
              <a:t> para proceder a la inscripción de la adjudicación de cada uno de las unidades resultantes de una independización, a favor de cada uno de los copropietarios. No es título para ello la documentación adjunta al FOR, debiendo para dicho efecto presentar la </a:t>
            </a:r>
            <a:r>
              <a:rPr lang="es-PE" sz="2400" u="sng" dirty="0">
                <a:solidFill>
                  <a:schemeClr val="tx1"/>
                </a:solidFill>
              </a:rPr>
              <a:t>escritura pública </a:t>
            </a:r>
            <a:r>
              <a:rPr lang="es-PE" sz="2400" u="sng" dirty="0" smtClean="0">
                <a:solidFill>
                  <a:schemeClr val="tx1"/>
                </a:solidFill>
              </a:rPr>
              <a:t>correspondiente</a:t>
            </a:r>
            <a:r>
              <a:rPr lang="es-PE" sz="2400" dirty="0" smtClean="0">
                <a:solidFill>
                  <a:schemeClr val="tx1"/>
                </a:solidFill>
              </a:rPr>
              <a:t>.</a:t>
            </a:r>
            <a:endParaRPr lang="es-PE" sz="2400" dirty="0">
              <a:solidFill>
                <a:schemeClr val="tx1"/>
              </a:solidFill>
            </a:endParaRP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2946"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2947"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2948"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815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8215" y="1887415"/>
            <a:ext cx="9330808" cy="4240254"/>
          </a:xfrm>
        </p:spPr>
        <p:txBody>
          <a:bodyPr>
            <a:normAutofit/>
          </a:bodyPr>
          <a:lstStyle/>
          <a:p>
            <a:pPr algn="just"/>
            <a:r>
              <a:rPr lang="es-ES" sz="2800" dirty="0">
                <a:solidFill>
                  <a:schemeClr val="tx1"/>
                </a:solidFill>
              </a:rPr>
              <a:t>RIRP.- Artículo 115.- Independización por cambio </a:t>
            </a:r>
            <a:r>
              <a:rPr lang="es-ES" sz="2800" dirty="0" smtClean="0">
                <a:solidFill>
                  <a:schemeClr val="tx1"/>
                </a:solidFill>
              </a:rPr>
              <a:t>de titularidad.</a:t>
            </a:r>
            <a:br>
              <a:rPr lang="es-ES" sz="2800" dirty="0" smtClean="0">
                <a:solidFill>
                  <a:schemeClr val="tx1"/>
                </a:solidFill>
              </a:rPr>
            </a:br>
            <a:r>
              <a:rPr lang="es-ES" sz="2800" dirty="0">
                <a:solidFill>
                  <a:schemeClr val="tx1"/>
                </a:solidFill>
              </a:rPr>
              <a:t/>
            </a:r>
            <a:br>
              <a:rPr lang="es-ES" sz="2800" dirty="0">
                <a:solidFill>
                  <a:schemeClr val="tx1"/>
                </a:solidFill>
              </a:rPr>
            </a:br>
            <a:r>
              <a:rPr lang="es-ES" sz="2800" dirty="0">
                <a:solidFill>
                  <a:schemeClr val="tx1"/>
                </a:solidFill>
              </a:rPr>
              <a:t>Para inscribir actos que impliquen </a:t>
            </a:r>
            <a:r>
              <a:rPr lang="es-ES" sz="2800" u="sng" dirty="0">
                <a:solidFill>
                  <a:schemeClr val="tx1"/>
                </a:solidFill>
              </a:rPr>
              <a:t>variación de titularidad </a:t>
            </a:r>
            <a:r>
              <a:rPr lang="es-ES" sz="2800" u="sng" dirty="0" err="1">
                <a:solidFill>
                  <a:schemeClr val="tx1"/>
                </a:solidFill>
              </a:rPr>
              <a:t>dominial</a:t>
            </a:r>
            <a:r>
              <a:rPr lang="es-ES" sz="2800" u="sng" dirty="0">
                <a:solidFill>
                  <a:schemeClr val="tx1"/>
                </a:solidFill>
              </a:rPr>
              <a:t> respecto de parte</a:t>
            </a:r>
            <a:r>
              <a:rPr lang="es-ES" sz="2800" dirty="0">
                <a:solidFill>
                  <a:schemeClr val="tx1"/>
                </a:solidFill>
              </a:rPr>
              <a:t> de predios inscritos debe procederse a su previa independización, de conformidad con los requisitos previstos en este Reglamento.</a:t>
            </a:r>
            <a:endParaRPr lang="es-PE" sz="2800" dirty="0">
              <a:solidFill>
                <a:schemeClr val="tx1"/>
              </a:solidFill>
            </a:endParaRPr>
          </a:p>
        </p:txBody>
      </p:sp>
      <p:sp>
        <p:nvSpPr>
          <p:cNvPr id="3" name="Rectángulo 2"/>
          <p:cNvSpPr/>
          <p:nvPr/>
        </p:nvSpPr>
        <p:spPr>
          <a:xfrm>
            <a:off x="668215" y="634443"/>
            <a:ext cx="8475785" cy="1200329"/>
          </a:xfrm>
          <a:prstGeom prst="rect">
            <a:avLst/>
          </a:prstGeom>
        </p:spPr>
        <p:txBody>
          <a:bodyPr wrap="square">
            <a:spAutoFit/>
          </a:bodyPr>
          <a:lstStyle/>
          <a:p>
            <a:r>
              <a:rPr lang="es-PE" sz="2400" dirty="0">
                <a:solidFill>
                  <a:srgbClr val="92D050"/>
                </a:solidFill>
              </a:rPr>
              <a:t>III.- ACTOS CAUSALES DE LA INDEPENDIZACION</a:t>
            </a:r>
            <a:br>
              <a:rPr lang="es-PE" sz="2400" dirty="0">
                <a:solidFill>
                  <a:srgbClr val="92D050"/>
                </a:solidFill>
              </a:rPr>
            </a:br>
            <a:r>
              <a:rPr lang="es-PE" sz="2400" dirty="0" smtClean="0">
                <a:solidFill>
                  <a:srgbClr val="92D050"/>
                </a:solidFill>
              </a:rPr>
              <a:t>3.6 </a:t>
            </a:r>
            <a:r>
              <a:rPr lang="es-PE" sz="2400" dirty="0">
                <a:solidFill>
                  <a:srgbClr val="92D050"/>
                </a:solidFill>
              </a:rPr>
              <a:t>Variación de titularidad de parte del predio (desmembración)</a:t>
            </a:r>
          </a:p>
        </p:txBody>
      </p:sp>
    </p:spTree>
    <p:extLst>
      <p:ext uri="{BB962C8B-B14F-4D97-AF65-F5344CB8AC3E}">
        <p14:creationId xmlns:p14="http://schemas.microsoft.com/office/powerpoint/2010/main" val="11019210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PE" dirty="0" smtClean="0"/>
              <a:t>III.- ACTOS CAUSALES DE LA INDEPENDIZACION</a:t>
            </a:r>
            <a:br>
              <a:rPr lang="es-PE" dirty="0" smtClean="0"/>
            </a:br>
            <a:r>
              <a:rPr lang="es-PE" dirty="0" smtClean="0"/>
              <a:t>3.6 </a:t>
            </a:r>
            <a:r>
              <a:rPr lang="es-PE" dirty="0" smtClean="0"/>
              <a:t>Variación de titularidad de parte del predio (desmembración)</a:t>
            </a:r>
            <a:endParaRPr lang="es-PE" dirty="0"/>
          </a:p>
        </p:txBody>
      </p:sp>
      <p:sp>
        <p:nvSpPr>
          <p:cNvPr id="3" name="Marcador de contenido 2"/>
          <p:cNvSpPr>
            <a:spLocks noGrp="1"/>
          </p:cNvSpPr>
          <p:nvPr>
            <p:ph idx="1"/>
          </p:nvPr>
        </p:nvSpPr>
        <p:spPr>
          <a:xfrm>
            <a:off x="677333" y="2473569"/>
            <a:ext cx="9321689" cy="3333465"/>
          </a:xfrm>
        </p:spPr>
        <p:txBody>
          <a:bodyPr>
            <a:normAutofit fontScale="92500" lnSpcReduction="20000"/>
          </a:bodyPr>
          <a:lstStyle/>
          <a:p>
            <a:pPr marL="0" indent="0" algn="just" defTabSz="914400">
              <a:buNone/>
            </a:pPr>
            <a:r>
              <a:rPr lang="es-PE" sz="2200" dirty="0">
                <a:solidFill>
                  <a:prstClr val="black"/>
                </a:solidFill>
              </a:rPr>
              <a:t>CLXXVII PLENO Sesión ordinaria modalidad presencial realizada los días 31 de agosto y 01 de setiembre de 2017. Publicado en el diario El Peruano el 15.11.2017. Tribunal Registral Precedentes de Observancia Obligatoria.</a:t>
            </a:r>
          </a:p>
          <a:p>
            <a:pPr marL="0" indent="0" defTabSz="914400">
              <a:buNone/>
            </a:pPr>
            <a:endParaRPr lang="es-PE" sz="2200" dirty="0">
              <a:solidFill>
                <a:prstClr val="black"/>
              </a:solidFill>
            </a:endParaRPr>
          </a:p>
          <a:p>
            <a:pPr marL="0" indent="0" algn="just" defTabSz="914400">
              <a:buNone/>
            </a:pPr>
            <a:r>
              <a:rPr lang="es-PE" sz="2200" dirty="0">
                <a:solidFill>
                  <a:prstClr val="black"/>
                </a:solidFill>
              </a:rPr>
              <a:t>1. INDEPENDIZACIÒN. El supuesto excepcional de independización en el que </a:t>
            </a:r>
            <a:r>
              <a:rPr lang="es-PE" sz="2200" u="sng" dirty="0">
                <a:solidFill>
                  <a:prstClr val="black"/>
                </a:solidFill>
              </a:rPr>
              <a:t>no es factible determinar el área, linderos o medidas perimétricas del predio remanente </a:t>
            </a:r>
            <a:r>
              <a:rPr lang="es-PE" sz="2200" dirty="0">
                <a:solidFill>
                  <a:prstClr val="black"/>
                </a:solidFill>
              </a:rPr>
              <a:t>faculta al interesado únicamente a </a:t>
            </a:r>
            <a:r>
              <a:rPr lang="es-PE" sz="2200" u="sng" dirty="0">
                <a:solidFill>
                  <a:prstClr val="black"/>
                </a:solidFill>
              </a:rPr>
              <a:t>omitir la presentación de la documentación técnica relativa a dicho remanente</a:t>
            </a:r>
            <a:r>
              <a:rPr lang="es-PE" sz="2200" dirty="0">
                <a:solidFill>
                  <a:prstClr val="black"/>
                </a:solidFill>
              </a:rPr>
              <a:t> y no los demás requisitos para la independización. Criterio sustentado en la Resolución 458-2016-SUNARP-TR-A</a:t>
            </a:r>
          </a:p>
          <a:p>
            <a:pPr marL="0" indent="0" algn="just">
              <a:buNone/>
            </a:pPr>
            <a:r>
              <a:rPr lang="es-ES" sz="1600" b="1" dirty="0">
                <a:solidFill>
                  <a:srgbClr val="FF0000"/>
                </a:solidFill>
              </a:rPr>
              <a:t/>
            </a:r>
            <a:br>
              <a:rPr lang="es-ES" sz="1600" b="1" dirty="0">
                <a:solidFill>
                  <a:srgbClr val="FF0000"/>
                </a:solidFill>
              </a:rPr>
            </a:br>
            <a:endParaRPr lang="es-PE" dirty="0"/>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994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64123"/>
            <a:ext cx="8596668" cy="1219200"/>
          </a:xfrm>
        </p:spPr>
        <p:txBody>
          <a:bodyPr>
            <a:normAutofit/>
          </a:bodyPr>
          <a:lstStyle/>
          <a:p>
            <a:pPr algn="just"/>
            <a:r>
              <a:rPr lang="es-ES" sz="3200" dirty="0" smtClean="0"/>
              <a:t/>
            </a:r>
            <a:br>
              <a:rPr lang="es-ES" sz="3200" dirty="0" smtClean="0"/>
            </a:br>
            <a:r>
              <a:rPr lang="es-ES" sz="3200" dirty="0" smtClean="0"/>
              <a:t>TEMARIO:</a:t>
            </a:r>
            <a:endParaRPr lang="es-PE" sz="3200" dirty="0"/>
          </a:p>
        </p:txBody>
      </p:sp>
      <p:sp>
        <p:nvSpPr>
          <p:cNvPr id="4" name="Marcador de texto 3"/>
          <p:cNvSpPr>
            <a:spLocks noGrp="1"/>
          </p:cNvSpPr>
          <p:nvPr>
            <p:ph idx="1"/>
          </p:nvPr>
        </p:nvSpPr>
        <p:spPr>
          <a:xfrm>
            <a:off x="677334" y="1828801"/>
            <a:ext cx="8596668" cy="3528645"/>
          </a:xfrm>
        </p:spPr>
        <p:txBody>
          <a:bodyPr>
            <a:normAutofit fontScale="92500" lnSpcReduction="20000"/>
          </a:bodyPr>
          <a:lstStyle/>
          <a:p>
            <a:pPr marL="0" indent="0" algn="just">
              <a:buNone/>
            </a:pPr>
            <a:r>
              <a:rPr lang="en-GB" sz="3100" dirty="0" smtClean="0">
                <a:solidFill>
                  <a:schemeClr val="accent2"/>
                </a:solidFill>
                <a:cs typeface="Lucida Sans Unicode" charset="0"/>
              </a:rPr>
              <a:t>IV.- REQUISITOS PARA LA INSCRIPCIÓN:</a:t>
            </a:r>
          </a:p>
          <a:p>
            <a:pPr marL="0" indent="0" algn="just">
              <a:buNone/>
            </a:pPr>
            <a:r>
              <a:rPr lang="en-GB" sz="3100" dirty="0" smtClean="0">
                <a:solidFill>
                  <a:schemeClr val="accent2"/>
                </a:solidFill>
                <a:cs typeface="Lucida Sans Unicode" charset="0"/>
              </a:rPr>
              <a:t>4.1 </a:t>
            </a:r>
            <a:r>
              <a:rPr lang="en-GB" sz="3100" dirty="0" err="1" smtClean="0">
                <a:solidFill>
                  <a:schemeClr val="accent2"/>
                </a:solidFill>
                <a:cs typeface="Lucida Sans Unicode" charset="0"/>
              </a:rPr>
              <a:t>Predio</a:t>
            </a:r>
            <a:r>
              <a:rPr lang="en-GB" sz="3100" dirty="0" smtClean="0">
                <a:solidFill>
                  <a:schemeClr val="accent2"/>
                </a:solidFill>
                <a:cs typeface="Lucida Sans Unicode" charset="0"/>
              </a:rPr>
              <a:t> </a:t>
            </a:r>
            <a:r>
              <a:rPr lang="en-GB" sz="3100" dirty="0" err="1" smtClean="0">
                <a:solidFill>
                  <a:schemeClr val="accent2"/>
                </a:solidFill>
                <a:cs typeface="Lucida Sans Unicode" charset="0"/>
              </a:rPr>
              <a:t>urbano</a:t>
            </a:r>
            <a:endParaRPr lang="en-GB" sz="3100" dirty="0" smtClean="0">
              <a:solidFill>
                <a:schemeClr val="accent2"/>
              </a:solidFill>
              <a:cs typeface="Lucida Sans Unicode" charset="0"/>
            </a:endParaRPr>
          </a:p>
          <a:p>
            <a:pPr marL="0" indent="0" algn="just">
              <a:buNone/>
            </a:pPr>
            <a:r>
              <a:rPr lang="en-GB" sz="3100" dirty="0" smtClean="0">
                <a:solidFill>
                  <a:schemeClr val="accent2"/>
                </a:solidFill>
                <a:cs typeface="Lucida Sans Unicode" charset="0"/>
              </a:rPr>
              <a:t>4.2 </a:t>
            </a:r>
            <a:r>
              <a:rPr lang="en-GB" sz="3100" dirty="0" err="1" smtClean="0">
                <a:solidFill>
                  <a:schemeClr val="accent2"/>
                </a:solidFill>
                <a:cs typeface="Lucida Sans Unicode" charset="0"/>
              </a:rPr>
              <a:t>Regularizaciones</a:t>
            </a:r>
            <a:endParaRPr lang="en-GB" sz="3100" dirty="0" smtClean="0">
              <a:solidFill>
                <a:schemeClr val="accent2"/>
              </a:solidFill>
              <a:cs typeface="Lucida Sans Unicode" charset="0"/>
            </a:endParaRPr>
          </a:p>
          <a:p>
            <a:pPr marL="0" indent="0" algn="just">
              <a:buNone/>
            </a:pPr>
            <a:r>
              <a:rPr lang="en-GB" sz="3100" dirty="0" smtClean="0">
                <a:solidFill>
                  <a:schemeClr val="accent2"/>
                </a:solidFill>
                <a:cs typeface="Lucida Sans Unicode" charset="0"/>
              </a:rPr>
              <a:t>4.3 </a:t>
            </a:r>
            <a:r>
              <a:rPr lang="en-GB" sz="3100" dirty="0" err="1" smtClean="0">
                <a:solidFill>
                  <a:schemeClr val="accent2"/>
                </a:solidFill>
                <a:cs typeface="Lucida Sans Unicode" charset="0"/>
              </a:rPr>
              <a:t>Predio</a:t>
            </a:r>
            <a:r>
              <a:rPr lang="en-GB" sz="3100" dirty="0" smtClean="0">
                <a:solidFill>
                  <a:schemeClr val="accent2"/>
                </a:solidFill>
                <a:cs typeface="Lucida Sans Unicode" charset="0"/>
              </a:rPr>
              <a:t> </a:t>
            </a:r>
            <a:r>
              <a:rPr lang="en-GB" sz="3100" dirty="0" err="1" smtClean="0">
                <a:solidFill>
                  <a:schemeClr val="accent2"/>
                </a:solidFill>
                <a:cs typeface="Lucida Sans Unicode" charset="0"/>
              </a:rPr>
              <a:t>ubicado</a:t>
            </a:r>
            <a:r>
              <a:rPr lang="en-GB" sz="3100" dirty="0" smtClean="0">
                <a:solidFill>
                  <a:schemeClr val="accent2"/>
                </a:solidFill>
                <a:cs typeface="Lucida Sans Unicode" charset="0"/>
              </a:rPr>
              <a:t> en expansion </a:t>
            </a:r>
            <a:r>
              <a:rPr lang="en-GB" sz="3100" dirty="0" err="1" smtClean="0">
                <a:solidFill>
                  <a:schemeClr val="accent2"/>
                </a:solidFill>
                <a:cs typeface="Lucida Sans Unicode" charset="0"/>
              </a:rPr>
              <a:t>urbana</a:t>
            </a:r>
            <a:r>
              <a:rPr lang="en-GB" sz="3100" dirty="0" smtClean="0">
                <a:solidFill>
                  <a:schemeClr val="accent2"/>
                </a:solidFill>
                <a:cs typeface="Lucida Sans Unicode" charset="0"/>
              </a:rPr>
              <a:t>.</a:t>
            </a:r>
          </a:p>
          <a:p>
            <a:pPr marL="0" indent="0" algn="just">
              <a:buNone/>
            </a:pPr>
            <a:r>
              <a:rPr lang="en-GB" sz="3100" dirty="0" smtClean="0">
                <a:solidFill>
                  <a:schemeClr val="accent2"/>
                </a:solidFill>
                <a:cs typeface="Lucida Sans Unicode" charset="0"/>
              </a:rPr>
              <a:t>4.4 </a:t>
            </a:r>
            <a:r>
              <a:rPr lang="en-GB" sz="3100" dirty="0" err="1">
                <a:solidFill>
                  <a:schemeClr val="accent2"/>
                </a:solidFill>
                <a:cs typeface="Lucida Sans Unicode" charset="0"/>
              </a:rPr>
              <a:t>Propiedades</a:t>
            </a:r>
            <a:r>
              <a:rPr lang="en-GB" sz="3100" dirty="0">
                <a:solidFill>
                  <a:schemeClr val="accent2"/>
                </a:solidFill>
                <a:cs typeface="Lucida Sans Unicode" charset="0"/>
              </a:rPr>
              <a:t> </a:t>
            </a:r>
            <a:r>
              <a:rPr lang="en-GB" sz="3100" dirty="0" err="1">
                <a:solidFill>
                  <a:schemeClr val="accent2"/>
                </a:solidFill>
                <a:cs typeface="Lucida Sans Unicode" charset="0"/>
              </a:rPr>
              <a:t>sujetas</a:t>
            </a:r>
            <a:r>
              <a:rPr lang="en-GB" sz="3100" dirty="0">
                <a:solidFill>
                  <a:schemeClr val="accent2"/>
                </a:solidFill>
                <a:cs typeface="Lucida Sans Unicode" charset="0"/>
              </a:rPr>
              <a:t> a </a:t>
            </a:r>
            <a:r>
              <a:rPr lang="en-GB" sz="3100" dirty="0" err="1">
                <a:solidFill>
                  <a:schemeClr val="accent2"/>
                </a:solidFill>
                <a:cs typeface="Lucida Sans Unicode" charset="0"/>
              </a:rPr>
              <a:t>regimenes</a:t>
            </a:r>
            <a:r>
              <a:rPr lang="en-GB" sz="3100" dirty="0">
                <a:solidFill>
                  <a:schemeClr val="accent2"/>
                </a:solidFill>
                <a:cs typeface="Lucida Sans Unicode" charset="0"/>
              </a:rPr>
              <a:t> Ley 27157</a:t>
            </a:r>
            <a:r>
              <a:rPr lang="en-GB" sz="3100" dirty="0" smtClean="0">
                <a:solidFill>
                  <a:schemeClr val="accent2"/>
                </a:solidFill>
                <a:cs typeface="Lucida Sans Unicode" charset="0"/>
              </a:rPr>
              <a:t>.</a:t>
            </a:r>
          </a:p>
          <a:p>
            <a:pPr marL="0" indent="0" algn="just">
              <a:buNone/>
            </a:pPr>
            <a:r>
              <a:rPr lang="en-GB" sz="3100" dirty="0" smtClean="0">
                <a:solidFill>
                  <a:schemeClr val="accent2"/>
                </a:solidFill>
                <a:cs typeface="Lucida Sans Unicode" charset="0"/>
              </a:rPr>
              <a:t>4.5 </a:t>
            </a:r>
            <a:r>
              <a:rPr lang="en-GB" sz="3100" dirty="0" err="1" smtClean="0">
                <a:solidFill>
                  <a:schemeClr val="accent2"/>
                </a:solidFill>
                <a:cs typeface="Lucida Sans Unicode" charset="0"/>
              </a:rPr>
              <a:t>Predios</a:t>
            </a:r>
            <a:r>
              <a:rPr lang="en-GB" sz="3100" dirty="0" smtClean="0">
                <a:solidFill>
                  <a:schemeClr val="accent2"/>
                </a:solidFill>
                <a:cs typeface="Lucida Sans Unicode" charset="0"/>
              </a:rPr>
              <a:t> </a:t>
            </a:r>
            <a:r>
              <a:rPr lang="en-GB" sz="3100" dirty="0" err="1" smtClean="0">
                <a:solidFill>
                  <a:schemeClr val="accent2"/>
                </a:solidFill>
                <a:cs typeface="Lucida Sans Unicode" charset="0"/>
              </a:rPr>
              <a:t>rurales</a:t>
            </a:r>
            <a:r>
              <a:rPr lang="en-GB" sz="3100" dirty="0" smtClean="0">
                <a:solidFill>
                  <a:schemeClr val="accent2"/>
                </a:solidFill>
                <a:cs typeface="Lucida Sans Unicode" charset="0"/>
              </a:rPr>
              <a:t>.</a:t>
            </a:r>
          </a:p>
          <a:p>
            <a:pPr marL="0" indent="0" algn="just">
              <a:buNone/>
            </a:pPr>
            <a:r>
              <a:rPr lang="en-GB" sz="3100" dirty="0" smtClean="0">
                <a:solidFill>
                  <a:schemeClr val="accent2"/>
                </a:solidFill>
                <a:cs typeface="Lucida Sans Unicode" charset="0"/>
              </a:rPr>
              <a:t>4.6 </a:t>
            </a:r>
            <a:r>
              <a:rPr lang="en-GB" sz="3100" dirty="0" err="1" smtClean="0">
                <a:solidFill>
                  <a:schemeClr val="accent2"/>
                </a:solidFill>
                <a:cs typeface="Lucida Sans Unicode" charset="0"/>
              </a:rPr>
              <a:t>Propiedad</a:t>
            </a:r>
            <a:r>
              <a:rPr lang="en-GB" sz="3100" dirty="0" smtClean="0">
                <a:solidFill>
                  <a:schemeClr val="accent2"/>
                </a:solidFill>
                <a:cs typeface="Lucida Sans Unicode" charset="0"/>
              </a:rPr>
              <a:t> </a:t>
            </a:r>
            <a:r>
              <a:rPr lang="en-GB" sz="3100" dirty="0" err="1" smtClean="0">
                <a:solidFill>
                  <a:schemeClr val="accent2"/>
                </a:solidFill>
                <a:cs typeface="Lucida Sans Unicode" charset="0"/>
              </a:rPr>
              <a:t>Estatal</a:t>
            </a:r>
            <a:r>
              <a:rPr lang="en-GB" sz="3100" dirty="0" smtClean="0">
                <a:solidFill>
                  <a:schemeClr val="accent2"/>
                </a:solidFill>
                <a:cs typeface="Lucida Sans Unicode" charset="0"/>
              </a:rPr>
              <a:t>.</a:t>
            </a:r>
          </a:p>
          <a:p>
            <a:pPr algn="ctr"/>
            <a:endParaRPr lang="en-GB" b="1" dirty="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n-GB" b="1" dirty="0" smtClean="0">
              <a:solidFill>
                <a:srgbClr val="800000"/>
              </a:solidFill>
              <a:effectLst>
                <a:outerShdw blurRad="38100" dist="38100" dir="2700000" algn="tl">
                  <a:srgbClr val="C0C0C0"/>
                </a:outerShdw>
              </a:effectLst>
              <a:latin typeface="Verdana" pitchFamily="32" charset="0"/>
              <a:cs typeface="Lucida Sans Unicode" charset="0"/>
            </a:endParaRPr>
          </a:p>
          <a:p>
            <a:pPr algn="ctr"/>
            <a:endParaRPr lang="es-PE" dirty="0">
              <a:solidFill>
                <a:schemeClr val="accent1"/>
              </a:solidFill>
            </a:endParaRPr>
          </a:p>
        </p:txBody>
      </p:sp>
    </p:spTree>
    <p:extLst>
      <p:ext uri="{BB962C8B-B14F-4D97-AF65-F5344CB8AC3E}">
        <p14:creationId xmlns:p14="http://schemas.microsoft.com/office/powerpoint/2010/main" val="85512345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841804" cy="1320800"/>
          </a:xfrm>
        </p:spPr>
        <p:txBody>
          <a:bodyPr>
            <a:normAutofit fontScale="90000"/>
          </a:bodyPr>
          <a:lstStyle/>
          <a:p>
            <a:r>
              <a:rPr lang="es-PE" dirty="0"/>
              <a:t>III.- ACTOS CAUSALES DE LA INDEPENDIZACION</a:t>
            </a:r>
            <a:br>
              <a:rPr lang="es-PE" dirty="0"/>
            </a:br>
            <a:r>
              <a:rPr lang="es-PE" dirty="0" smtClean="0"/>
              <a:t>3.6 </a:t>
            </a:r>
            <a:r>
              <a:rPr lang="es-PE" dirty="0"/>
              <a:t>Variación de titularidad de parte del predio (desmembración)</a:t>
            </a:r>
          </a:p>
        </p:txBody>
      </p:sp>
      <p:sp>
        <p:nvSpPr>
          <p:cNvPr id="3" name="Marcador de contenido 2"/>
          <p:cNvSpPr>
            <a:spLocks noGrp="1"/>
          </p:cNvSpPr>
          <p:nvPr>
            <p:ph idx="1"/>
          </p:nvPr>
        </p:nvSpPr>
        <p:spPr>
          <a:xfrm>
            <a:off x="677334" y="2160589"/>
            <a:ext cx="9299004" cy="3824575"/>
          </a:xfrm>
        </p:spPr>
        <p:txBody>
          <a:bodyPr>
            <a:noAutofit/>
          </a:bodyPr>
          <a:lstStyle/>
          <a:p>
            <a:pPr marL="0" indent="0" algn="just">
              <a:buNone/>
            </a:pPr>
            <a:r>
              <a:rPr lang="es-ES" sz="2400" dirty="0" smtClean="0">
                <a:solidFill>
                  <a:schemeClr val="tx1"/>
                </a:solidFill>
              </a:rPr>
              <a:t>Jurisprudencia registral.</a:t>
            </a:r>
            <a:endParaRPr lang="es-PE" sz="2400" dirty="0" smtClean="0">
              <a:solidFill>
                <a:schemeClr val="tx1"/>
              </a:solidFill>
            </a:endParaRPr>
          </a:p>
          <a:p>
            <a:pPr marL="0" indent="0" algn="just">
              <a:buNone/>
            </a:pPr>
            <a:r>
              <a:rPr lang="es-PE" sz="2400" dirty="0" smtClean="0">
                <a:solidFill>
                  <a:schemeClr val="tx1"/>
                </a:solidFill>
              </a:rPr>
              <a:t>Resolución </a:t>
            </a:r>
            <a:r>
              <a:rPr lang="es-PE" sz="2400" dirty="0">
                <a:solidFill>
                  <a:schemeClr val="tx1"/>
                </a:solidFill>
              </a:rPr>
              <a:t>: 2964-2018-SUNARP-TR-L de 07/12/2018</a:t>
            </a:r>
          </a:p>
          <a:p>
            <a:pPr marL="0" indent="0" algn="just">
              <a:buNone/>
            </a:pPr>
            <a:r>
              <a:rPr lang="es-PE" sz="2400" dirty="0" smtClean="0">
                <a:solidFill>
                  <a:schemeClr val="tx1"/>
                </a:solidFill>
              </a:rPr>
              <a:t>Tema </a:t>
            </a:r>
            <a:r>
              <a:rPr lang="es-PE" sz="2400" dirty="0">
                <a:solidFill>
                  <a:schemeClr val="tx1"/>
                </a:solidFill>
              </a:rPr>
              <a:t>de Sumilla : </a:t>
            </a:r>
            <a:r>
              <a:rPr lang="es-PE" sz="2400" u="sng" dirty="0">
                <a:solidFill>
                  <a:schemeClr val="tx1"/>
                </a:solidFill>
              </a:rPr>
              <a:t>INDEPENDIZACIÓN NO INVOCADA</a:t>
            </a:r>
            <a:r>
              <a:rPr lang="es-PE" sz="2400" dirty="0">
                <a:solidFill>
                  <a:schemeClr val="tx1"/>
                </a:solidFill>
              </a:rPr>
              <a:t> EN PROCESO JUDICIAL DE DIVISIÓN Y PARTICIÓN En los supuestos de división y partición que impliquen la segregación o desmembración de parte de un área inscrita, </a:t>
            </a:r>
            <a:r>
              <a:rPr lang="es-PE" sz="2400" u="sng" dirty="0">
                <a:solidFill>
                  <a:schemeClr val="tx1"/>
                </a:solidFill>
              </a:rPr>
              <a:t>además de la sentencia consentida, deberá adjuntarse la documentación técnica referida a la independización</a:t>
            </a:r>
            <a:r>
              <a:rPr lang="es-PE" sz="2400" dirty="0">
                <a:solidFill>
                  <a:schemeClr val="tx1"/>
                </a:solidFill>
              </a:rPr>
              <a:t> de los predios resultantes, acorde con su naturaleza, salvo que el juez disponga expresamente la independización y adjunte los planos y memorias descriptivas respectivas.</a:t>
            </a: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1922"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1923"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1924"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0450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4456" y="2016369"/>
            <a:ext cx="9847695" cy="4265677"/>
          </a:xfrm>
        </p:spPr>
        <p:txBody>
          <a:bodyPr>
            <a:normAutofit/>
          </a:bodyPr>
          <a:lstStyle/>
          <a:p>
            <a:pPr marL="0" indent="0" algn="just" fontAlgn="ctr">
              <a:buNone/>
            </a:pPr>
            <a:r>
              <a:rPr lang="es-MX" sz="2000" b="1" dirty="0">
                <a:solidFill>
                  <a:schemeClr val="tx1"/>
                </a:solidFill>
              </a:rPr>
              <a:t>Resolución : 855-2019-SUNARP-TR-L de </a:t>
            </a:r>
            <a:r>
              <a:rPr lang="es-MX" sz="2000" b="1" dirty="0" smtClean="0">
                <a:solidFill>
                  <a:schemeClr val="tx1"/>
                </a:solidFill>
              </a:rPr>
              <a:t>29/03/2019</a:t>
            </a:r>
            <a:endParaRPr lang="es-PE" sz="2000" dirty="0">
              <a:solidFill>
                <a:schemeClr val="tx1"/>
              </a:solidFill>
            </a:endParaRPr>
          </a:p>
          <a:p>
            <a:pPr marL="0" indent="0" algn="just" fontAlgn="ctr">
              <a:buNone/>
            </a:pPr>
            <a:endParaRPr lang="es-MX" sz="2000" b="1" dirty="0" smtClean="0">
              <a:solidFill>
                <a:schemeClr val="tx1"/>
              </a:solidFill>
            </a:endParaRPr>
          </a:p>
          <a:p>
            <a:pPr marL="0" indent="0" algn="just" fontAlgn="ctr">
              <a:buNone/>
            </a:pPr>
            <a:r>
              <a:rPr lang="es-MX" sz="2000" dirty="0" smtClean="0">
                <a:solidFill>
                  <a:schemeClr val="tx1"/>
                </a:solidFill>
              </a:rPr>
              <a:t>Tema </a:t>
            </a:r>
            <a:r>
              <a:rPr lang="es-MX" sz="2000" dirty="0">
                <a:solidFill>
                  <a:schemeClr val="tx1"/>
                </a:solidFill>
              </a:rPr>
              <a:t>de Sumilla : INDEPENDIZACIÓN E INFORME TÉCNICO DEL ÁREA DE CATASTRO. Procede la independización cuando en el informe de la Oficina de Catastro se concluya que </a:t>
            </a:r>
            <a:r>
              <a:rPr lang="es-MX" sz="2000" u="sng" dirty="0">
                <a:solidFill>
                  <a:schemeClr val="tx1"/>
                </a:solidFill>
              </a:rPr>
              <a:t>existe imposibilidad de determinar si el predio objeto de independización forma parte de la partida matriz</a:t>
            </a:r>
            <a:r>
              <a:rPr lang="es-MX" sz="2000" dirty="0">
                <a:solidFill>
                  <a:schemeClr val="tx1"/>
                </a:solidFill>
              </a:rPr>
              <a:t> o si está comprendido dentro de alguna de las independizaciones anteriormente efectuadas, debido a la ausencia de datos técnicos en los antecedentes registrales; siempre que la independización que se efectúe </a:t>
            </a:r>
            <a:r>
              <a:rPr lang="es-MX" sz="2000" u="sng" dirty="0">
                <a:solidFill>
                  <a:schemeClr val="tx1"/>
                </a:solidFill>
              </a:rPr>
              <a:t>no exceda el área de la partida matriz</a:t>
            </a:r>
            <a:r>
              <a:rPr lang="es-MX" sz="2000" dirty="0">
                <a:solidFill>
                  <a:schemeClr val="tx1"/>
                </a:solidFill>
              </a:rPr>
              <a:t> de la cual se independiza, información numérica que debe ser proporcionada por el área técnica</a:t>
            </a:r>
            <a:r>
              <a:rPr lang="es-MX" sz="2000" dirty="0" smtClean="0">
                <a:solidFill>
                  <a:schemeClr val="tx1"/>
                </a:solidFill>
              </a:rPr>
              <a:t>.</a:t>
            </a:r>
            <a:endParaRPr lang="es-PE" sz="2000" dirty="0">
              <a:solidFill>
                <a:schemeClr val="tx1"/>
              </a:solidFill>
            </a:endParaRPr>
          </a:p>
        </p:txBody>
      </p:sp>
      <p:sp>
        <p:nvSpPr>
          <p:cNvPr id="2" name="Rectángulo 1"/>
          <p:cNvSpPr/>
          <p:nvPr/>
        </p:nvSpPr>
        <p:spPr>
          <a:xfrm>
            <a:off x="515810" y="696577"/>
            <a:ext cx="9226061" cy="707886"/>
          </a:xfrm>
          <a:prstGeom prst="rect">
            <a:avLst/>
          </a:prstGeom>
        </p:spPr>
        <p:txBody>
          <a:bodyPr wrap="square">
            <a:spAutoFit/>
          </a:bodyPr>
          <a:lstStyle/>
          <a:p>
            <a:r>
              <a:rPr lang="es-PE" sz="2000" dirty="0">
                <a:solidFill>
                  <a:srgbClr val="90C226"/>
                </a:solidFill>
                <a:ea typeface="+mj-ea"/>
                <a:cs typeface="+mj-cs"/>
              </a:rPr>
              <a:t>III.- ACTOS CAUSALES DE LA INDEPENDIZACION</a:t>
            </a:r>
            <a:br>
              <a:rPr lang="es-PE" sz="2000" dirty="0">
                <a:solidFill>
                  <a:srgbClr val="90C226"/>
                </a:solidFill>
                <a:ea typeface="+mj-ea"/>
                <a:cs typeface="+mj-cs"/>
              </a:rPr>
            </a:br>
            <a:r>
              <a:rPr lang="es-PE" sz="2000" dirty="0" smtClean="0">
                <a:solidFill>
                  <a:srgbClr val="90C226"/>
                </a:solidFill>
                <a:ea typeface="+mj-ea"/>
                <a:cs typeface="+mj-cs"/>
              </a:rPr>
              <a:t>3.6 </a:t>
            </a:r>
            <a:r>
              <a:rPr lang="es-PE" sz="2000" dirty="0">
                <a:solidFill>
                  <a:srgbClr val="90C226"/>
                </a:solidFill>
                <a:ea typeface="+mj-ea"/>
                <a:cs typeface="+mj-cs"/>
              </a:rPr>
              <a:t>Variación de titularidad de parte del predio (desmembración)</a:t>
            </a:r>
            <a:endParaRPr lang="es-PE" sz="2000" dirty="0"/>
          </a:p>
        </p:txBody>
      </p:sp>
    </p:spTree>
    <p:extLst>
      <p:ext uri="{BB962C8B-B14F-4D97-AF65-F5344CB8AC3E}">
        <p14:creationId xmlns:p14="http://schemas.microsoft.com/office/powerpoint/2010/main" val="6373351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876974" cy="1320800"/>
          </a:xfrm>
        </p:spPr>
        <p:txBody>
          <a:bodyPr>
            <a:normAutofit fontScale="90000"/>
          </a:bodyPr>
          <a:lstStyle/>
          <a:p>
            <a:r>
              <a:rPr lang="es-PE" dirty="0">
                <a:solidFill>
                  <a:srgbClr val="90C226"/>
                </a:solidFill>
              </a:rPr>
              <a:t>III.- ACTOS CAUSALES DE LA INDEPENDIZACION</a:t>
            </a:r>
            <a:br>
              <a:rPr lang="es-PE" dirty="0">
                <a:solidFill>
                  <a:srgbClr val="90C226"/>
                </a:solidFill>
              </a:rPr>
            </a:br>
            <a:r>
              <a:rPr lang="es-PE" dirty="0" smtClean="0">
                <a:solidFill>
                  <a:srgbClr val="90C226"/>
                </a:solidFill>
              </a:rPr>
              <a:t>3.6 </a:t>
            </a:r>
            <a:r>
              <a:rPr lang="es-PE" dirty="0">
                <a:solidFill>
                  <a:srgbClr val="90C226"/>
                </a:solidFill>
              </a:rPr>
              <a:t>Variación de titularidad de parte del predio (desmembración)</a:t>
            </a:r>
            <a:endParaRPr lang="es-PE" dirty="0"/>
          </a:p>
        </p:txBody>
      </p:sp>
      <p:sp>
        <p:nvSpPr>
          <p:cNvPr id="3" name="Marcador de contenido 2"/>
          <p:cNvSpPr>
            <a:spLocks noGrp="1"/>
          </p:cNvSpPr>
          <p:nvPr>
            <p:ph idx="1"/>
          </p:nvPr>
        </p:nvSpPr>
        <p:spPr>
          <a:xfrm>
            <a:off x="677333" y="2160589"/>
            <a:ext cx="9571071" cy="3788949"/>
          </a:xfrm>
        </p:spPr>
        <p:txBody>
          <a:bodyPr>
            <a:normAutofit/>
          </a:bodyPr>
          <a:lstStyle/>
          <a:p>
            <a:pPr marL="0" indent="0" algn="just">
              <a:buNone/>
            </a:pPr>
            <a:r>
              <a:rPr lang="es-ES" sz="2400" dirty="0" smtClean="0">
                <a:solidFill>
                  <a:schemeClr val="tx1"/>
                </a:solidFill>
              </a:rPr>
              <a:t>Jurisprudencia registral.</a:t>
            </a:r>
            <a:endParaRPr lang="es-PE" sz="2400" dirty="0" smtClean="0">
              <a:solidFill>
                <a:schemeClr val="tx1"/>
              </a:solidFill>
            </a:endParaRPr>
          </a:p>
          <a:p>
            <a:pPr marL="0" indent="0" algn="just">
              <a:buNone/>
            </a:pPr>
            <a:r>
              <a:rPr lang="es-PE" sz="2400" dirty="0" smtClean="0">
                <a:solidFill>
                  <a:schemeClr val="tx1"/>
                </a:solidFill>
              </a:rPr>
              <a:t>Resolución </a:t>
            </a:r>
            <a:r>
              <a:rPr lang="es-PE" sz="2400" dirty="0">
                <a:solidFill>
                  <a:schemeClr val="tx1"/>
                </a:solidFill>
              </a:rPr>
              <a:t>: 862-2019-SUNARP-TR-L de 29/03/2019</a:t>
            </a:r>
          </a:p>
          <a:p>
            <a:pPr marL="0" indent="0" algn="just">
              <a:buNone/>
            </a:pPr>
            <a:r>
              <a:rPr lang="es-PE" sz="2400" dirty="0" smtClean="0">
                <a:solidFill>
                  <a:schemeClr val="tx1"/>
                </a:solidFill>
              </a:rPr>
              <a:t>Tema </a:t>
            </a:r>
            <a:r>
              <a:rPr lang="es-PE" sz="2400" dirty="0">
                <a:solidFill>
                  <a:schemeClr val="tx1"/>
                </a:solidFill>
              </a:rPr>
              <a:t>de Sumilla : ACTO PREVIO PARA LA TRANSFERENCIA DE UN BIEN SUJETO A </a:t>
            </a:r>
            <a:r>
              <a:rPr lang="es-PE" sz="2400" dirty="0" smtClean="0">
                <a:solidFill>
                  <a:schemeClr val="tx1"/>
                </a:solidFill>
              </a:rPr>
              <a:t>COPROPIEDAD. Según </a:t>
            </a:r>
            <a:r>
              <a:rPr lang="es-PE" sz="2400" dirty="0">
                <a:solidFill>
                  <a:schemeClr val="tx1"/>
                </a:solidFill>
              </a:rPr>
              <a:t>el artículo 977 del Código Civil cada copropietario puede disponer de su cuota ideal y de los respectivos frutos. En ese sentido, para la independización de una parte material de un predio sujeto a copropiedad se requiere la previa inscripción de la división y partición del </a:t>
            </a:r>
            <a:r>
              <a:rPr lang="es-PE" sz="2400" dirty="0" smtClean="0">
                <a:solidFill>
                  <a:schemeClr val="tx1"/>
                </a:solidFill>
              </a:rPr>
              <a:t>predio.</a:t>
            </a:r>
            <a:endParaRPr lang="es-PE" sz="2400" dirty="0">
              <a:solidFill>
                <a:schemeClr val="tx1"/>
              </a:solidFill>
            </a:endParaRP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6802"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0364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853528" cy="1320800"/>
          </a:xfrm>
        </p:spPr>
        <p:txBody>
          <a:bodyPr>
            <a:normAutofit fontScale="90000"/>
          </a:bodyPr>
          <a:lstStyle/>
          <a:p>
            <a:r>
              <a:rPr lang="es-PE" dirty="0">
                <a:solidFill>
                  <a:srgbClr val="90C226"/>
                </a:solidFill>
              </a:rPr>
              <a:t>III.- ACTOS CAUSALES DE LA INDEPENDIZACION</a:t>
            </a:r>
            <a:br>
              <a:rPr lang="es-PE" dirty="0">
                <a:solidFill>
                  <a:srgbClr val="90C226"/>
                </a:solidFill>
              </a:rPr>
            </a:br>
            <a:r>
              <a:rPr lang="es-PE" dirty="0" smtClean="0">
                <a:solidFill>
                  <a:srgbClr val="90C226"/>
                </a:solidFill>
              </a:rPr>
              <a:t>3.6 </a:t>
            </a:r>
            <a:r>
              <a:rPr lang="es-PE" dirty="0">
                <a:solidFill>
                  <a:srgbClr val="90C226"/>
                </a:solidFill>
              </a:rPr>
              <a:t>Variación de titularidad de parte del predio (desmembración)</a:t>
            </a:r>
            <a:endParaRPr lang="es-PE" dirty="0"/>
          </a:p>
        </p:txBody>
      </p:sp>
      <p:sp>
        <p:nvSpPr>
          <p:cNvPr id="3" name="Marcador de contenido 2"/>
          <p:cNvSpPr>
            <a:spLocks noGrp="1"/>
          </p:cNvSpPr>
          <p:nvPr>
            <p:ph idx="1"/>
          </p:nvPr>
        </p:nvSpPr>
        <p:spPr>
          <a:xfrm>
            <a:off x="677333" y="2160589"/>
            <a:ext cx="9250437" cy="3919577"/>
          </a:xfrm>
        </p:spPr>
        <p:txBody>
          <a:bodyPr>
            <a:normAutofit/>
          </a:bodyPr>
          <a:lstStyle/>
          <a:p>
            <a:pPr marL="0" indent="0" algn="just">
              <a:buNone/>
            </a:pPr>
            <a:r>
              <a:rPr lang="es-ES" sz="2400" dirty="0" smtClean="0">
                <a:solidFill>
                  <a:schemeClr val="tx1"/>
                </a:solidFill>
              </a:rPr>
              <a:t>Jurisprudencia registral.</a:t>
            </a:r>
            <a:endParaRPr lang="es-PE" sz="2400" dirty="0" smtClean="0">
              <a:solidFill>
                <a:schemeClr val="tx1"/>
              </a:solidFill>
            </a:endParaRPr>
          </a:p>
          <a:p>
            <a:pPr marL="0" indent="0" algn="just">
              <a:buNone/>
            </a:pPr>
            <a:r>
              <a:rPr lang="es-PE" sz="2400" dirty="0" smtClean="0">
                <a:solidFill>
                  <a:schemeClr val="tx1"/>
                </a:solidFill>
              </a:rPr>
              <a:t>Resolución </a:t>
            </a:r>
            <a:r>
              <a:rPr lang="es-PE" sz="2400" dirty="0">
                <a:solidFill>
                  <a:schemeClr val="tx1"/>
                </a:solidFill>
              </a:rPr>
              <a:t>: 172-2019-SUNARP-TR-T de 19/03/2019</a:t>
            </a:r>
          </a:p>
          <a:p>
            <a:pPr marL="0" indent="0" algn="just">
              <a:buNone/>
            </a:pPr>
            <a:r>
              <a:rPr lang="es-PE" sz="2400" dirty="0" smtClean="0">
                <a:solidFill>
                  <a:schemeClr val="tx1"/>
                </a:solidFill>
              </a:rPr>
              <a:t>Tema </a:t>
            </a:r>
            <a:r>
              <a:rPr lang="es-PE" sz="2400" dirty="0">
                <a:solidFill>
                  <a:schemeClr val="tx1"/>
                </a:solidFill>
              </a:rPr>
              <a:t>de Sumilla : DIVISIÓN Y PARTICIÓN.- Mediante el acuerdo de partición se busca poner fin a un estado de indivisión sobre un bien en copropiedad; sin embargo, este deberá ser celebrado por los titulares del bien en cuestión. En ese sentido, </a:t>
            </a:r>
            <a:r>
              <a:rPr lang="es-PE" sz="2400" u="sng" dirty="0">
                <a:solidFill>
                  <a:schemeClr val="tx1"/>
                </a:solidFill>
              </a:rPr>
              <a:t>tratándose de participaciones sociales</a:t>
            </a:r>
            <a:r>
              <a:rPr lang="es-PE" sz="2400" dirty="0">
                <a:solidFill>
                  <a:schemeClr val="tx1"/>
                </a:solidFill>
              </a:rPr>
              <a:t>, el acuerdo de partición y la escritura pública respectiva deberán ser otorgados por los socios copropietarios.</a:t>
            </a: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7826"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7827"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6830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865251" cy="1320800"/>
          </a:xfrm>
        </p:spPr>
        <p:txBody>
          <a:bodyPr>
            <a:normAutofit fontScale="90000"/>
          </a:bodyPr>
          <a:lstStyle/>
          <a:p>
            <a:r>
              <a:rPr lang="es-PE" dirty="0">
                <a:solidFill>
                  <a:srgbClr val="90C226"/>
                </a:solidFill>
              </a:rPr>
              <a:t>III.- ACTOS CAUSALES DE LA INDEPENDIZACION</a:t>
            </a:r>
            <a:br>
              <a:rPr lang="es-PE" dirty="0">
                <a:solidFill>
                  <a:srgbClr val="90C226"/>
                </a:solidFill>
              </a:rPr>
            </a:br>
            <a:r>
              <a:rPr lang="es-PE" dirty="0" smtClean="0">
                <a:solidFill>
                  <a:srgbClr val="90C226"/>
                </a:solidFill>
              </a:rPr>
              <a:t>3.6 </a:t>
            </a:r>
            <a:r>
              <a:rPr lang="es-PE" dirty="0">
                <a:solidFill>
                  <a:srgbClr val="90C226"/>
                </a:solidFill>
              </a:rPr>
              <a:t>Variación de titularidad de parte del predio (desmembración)</a:t>
            </a:r>
            <a:r>
              <a:rPr lang="es-PE" dirty="0"/>
              <a:t/>
            </a:r>
            <a:br>
              <a:rPr lang="es-PE" dirty="0"/>
            </a:br>
            <a:r>
              <a:rPr lang="es-PE" dirty="0" smtClean="0"/>
              <a:t/>
            </a:r>
            <a:br>
              <a:rPr lang="es-PE" dirty="0" smtClean="0"/>
            </a:br>
            <a:endParaRPr lang="es-PE" dirty="0"/>
          </a:p>
        </p:txBody>
      </p:sp>
      <p:sp>
        <p:nvSpPr>
          <p:cNvPr id="3" name="Marcador de contenido 2"/>
          <p:cNvSpPr>
            <a:spLocks noGrp="1"/>
          </p:cNvSpPr>
          <p:nvPr>
            <p:ph idx="1"/>
          </p:nvPr>
        </p:nvSpPr>
        <p:spPr>
          <a:xfrm>
            <a:off x="677334" y="2160589"/>
            <a:ext cx="9274188" cy="3955203"/>
          </a:xfrm>
        </p:spPr>
        <p:txBody>
          <a:bodyPr>
            <a:normAutofit/>
          </a:bodyPr>
          <a:lstStyle/>
          <a:p>
            <a:pPr marL="0" indent="0" algn="just">
              <a:buNone/>
            </a:pPr>
            <a:r>
              <a:rPr lang="es-ES" sz="2400" dirty="0" smtClean="0">
                <a:solidFill>
                  <a:schemeClr val="tx1"/>
                </a:solidFill>
              </a:rPr>
              <a:t>Jurisprudencia registral.</a:t>
            </a:r>
            <a:endParaRPr lang="es-PE" sz="2400" dirty="0" smtClean="0">
              <a:solidFill>
                <a:schemeClr val="tx1"/>
              </a:solidFill>
            </a:endParaRPr>
          </a:p>
          <a:p>
            <a:pPr marL="0" indent="0" algn="just">
              <a:buNone/>
            </a:pPr>
            <a:r>
              <a:rPr lang="es-PE" sz="2400" dirty="0" smtClean="0">
                <a:solidFill>
                  <a:schemeClr val="tx1"/>
                </a:solidFill>
              </a:rPr>
              <a:t>Resolución </a:t>
            </a:r>
            <a:r>
              <a:rPr lang="es-PE" sz="2400" dirty="0">
                <a:solidFill>
                  <a:schemeClr val="tx1"/>
                </a:solidFill>
              </a:rPr>
              <a:t>: 419-2019-SUNARP-TR-L de 13/02/2019</a:t>
            </a:r>
          </a:p>
          <a:p>
            <a:pPr marL="0" indent="0" algn="just">
              <a:buNone/>
            </a:pPr>
            <a:r>
              <a:rPr lang="es-PE" sz="2400" dirty="0" smtClean="0">
                <a:solidFill>
                  <a:schemeClr val="tx1"/>
                </a:solidFill>
              </a:rPr>
              <a:t>INDEPENDIZACIÓN </a:t>
            </a:r>
            <a:r>
              <a:rPr lang="es-PE" sz="2400" dirty="0">
                <a:solidFill>
                  <a:schemeClr val="tx1"/>
                </a:solidFill>
              </a:rPr>
              <a:t>DE PREDIOS POR DIVISIÓN Y PARTICIÓN Cuando se realiza la adjudicación por división y partición de parte material de un predio se requiere independizar dicha área, para lo cual debe adjuntarse los requisitos establecidos en el Reglamento de Inscripciones del Registro de Predios para cada tipo de predio.</a:t>
            </a: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885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885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3675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865251" cy="1320800"/>
          </a:xfrm>
        </p:spPr>
        <p:txBody>
          <a:bodyPr>
            <a:normAutofit fontScale="90000"/>
          </a:bodyPr>
          <a:lstStyle/>
          <a:p>
            <a:r>
              <a:rPr lang="es-PE" dirty="0">
                <a:solidFill>
                  <a:srgbClr val="90C226"/>
                </a:solidFill>
              </a:rPr>
              <a:t>III.- ACTOS CAUSALES DE LA INDEPENDIZACION</a:t>
            </a:r>
            <a:br>
              <a:rPr lang="es-PE" dirty="0">
                <a:solidFill>
                  <a:srgbClr val="90C226"/>
                </a:solidFill>
              </a:rPr>
            </a:br>
            <a:r>
              <a:rPr lang="es-PE" dirty="0" smtClean="0">
                <a:solidFill>
                  <a:srgbClr val="90C226"/>
                </a:solidFill>
              </a:rPr>
              <a:t>3.6 </a:t>
            </a:r>
            <a:r>
              <a:rPr lang="es-PE" dirty="0">
                <a:solidFill>
                  <a:srgbClr val="90C226"/>
                </a:solidFill>
              </a:rPr>
              <a:t>Variación de titularidad de parte del predio (desmembración)</a:t>
            </a:r>
            <a:r>
              <a:rPr lang="es-PE" dirty="0"/>
              <a:t/>
            </a:r>
            <a:br>
              <a:rPr lang="es-PE" dirty="0"/>
            </a:br>
            <a:r>
              <a:rPr lang="es-PE" dirty="0" smtClean="0"/>
              <a:t/>
            </a:r>
            <a:br>
              <a:rPr lang="es-PE" dirty="0" smtClean="0"/>
            </a:br>
            <a:endParaRPr lang="es-PE" dirty="0"/>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885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885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p:cNvGraphicFramePr>
            <a:graphicFrameLocks noGrp="1"/>
          </p:cNvGraphicFramePr>
          <p:nvPr>
            <p:extLst>
              <p:ext uri="{D42A27DB-BD31-4B8C-83A1-F6EECF244321}">
                <p14:modId xmlns:p14="http://schemas.microsoft.com/office/powerpoint/2010/main" val="3586244529"/>
              </p:ext>
            </p:extLst>
          </p:nvPr>
        </p:nvGraphicFramePr>
        <p:xfrm>
          <a:off x="677333" y="2425317"/>
          <a:ext cx="9273280" cy="2946694"/>
        </p:xfrm>
        <a:graphic>
          <a:graphicData uri="http://schemas.openxmlformats.org/drawingml/2006/table">
            <a:tbl>
              <a:tblPr/>
              <a:tblGrid>
                <a:gridCol w="9273280"/>
              </a:tblGrid>
              <a:tr h="0">
                <a:tc>
                  <a:txBody>
                    <a:bodyPr/>
                    <a:lstStyle/>
                    <a:p>
                      <a:r>
                        <a:rPr lang="es-ES" sz="1800" b="1" u="none" strike="noStrike" dirty="0">
                          <a:solidFill>
                            <a:srgbClr val="000000"/>
                          </a:solidFill>
                          <a:effectLst/>
                          <a:latin typeface="verdana" panose="020B0604030504040204" pitchFamily="34" charset="0"/>
                        </a:rPr>
                        <a:t>Resolución : 1265-2020-SUNARP-TR-L de </a:t>
                      </a:r>
                      <a:r>
                        <a:rPr lang="es-ES" sz="1800" b="1" u="none" strike="noStrike" dirty="0" smtClean="0">
                          <a:solidFill>
                            <a:srgbClr val="000000"/>
                          </a:solidFill>
                          <a:effectLst/>
                          <a:latin typeface="verdana" panose="020B0604030504040204" pitchFamily="34" charset="0"/>
                        </a:rPr>
                        <a:t>30/07/2020</a:t>
                      </a:r>
                    </a:p>
                    <a:p>
                      <a:endParaRPr lang="es-ES" sz="1800" b="1" u="none" strike="noStrike" dirty="0">
                        <a:solidFill>
                          <a:srgbClr val="000000"/>
                        </a:solidFill>
                        <a:effectLst/>
                        <a:latin typeface="verdana" panose="020B0604030504040204" pitchFamily="34" charset="0"/>
                      </a:endParaRPr>
                    </a:p>
                  </a:txBody>
                  <a:tcPr marL="18842" marR="18842" marT="18842" marB="18842" anchor="ctr">
                    <a:lnL>
                      <a:noFill/>
                    </a:lnL>
                    <a:lnR>
                      <a:noFill/>
                    </a:lnR>
                    <a:lnT>
                      <a:noFill/>
                    </a:lnT>
                    <a:lnB>
                      <a:noFill/>
                    </a:lnB>
                    <a:solidFill>
                      <a:srgbClr val="FFFFFF"/>
                    </a:solidFill>
                  </a:tcPr>
                </a:tc>
              </a:tr>
              <a:tr h="0">
                <a:tc>
                  <a:txBody>
                    <a:bodyPr/>
                    <a:lstStyle/>
                    <a:p>
                      <a:r>
                        <a:rPr lang="es-PE" sz="1800" b="1" u="none" strike="noStrike" dirty="0">
                          <a:solidFill>
                            <a:srgbClr val="000000"/>
                          </a:solidFill>
                          <a:effectLst/>
                          <a:latin typeface="verdana" panose="020B0604030504040204" pitchFamily="34" charset="0"/>
                        </a:rPr>
                        <a:t>Tema : </a:t>
                      </a:r>
                      <a:r>
                        <a:rPr lang="es-PE" sz="1800" b="1" u="none" strike="noStrike" dirty="0">
                          <a:solidFill>
                            <a:srgbClr val="333333"/>
                          </a:solidFill>
                          <a:effectLst/>
                          <a:latin typeface="Corbel" panose="020B0503020204020204" pitchFamily="34" charset="0"/>
                        </a:rPr>
                        <a:t>TRANSFERENCIA DE PARTE DE PREDIO DE MAYOR </a:t>
                      </a:r>
                      <a:r>
                        <a:rPr lang="es-PE" sz="1800" b="1" u="none" strike="noStrike" dirty="0" smtClean="0">
                          <a:solidFill>
                            <a:srgbClr val="333333"/>
                          </a:solidFill>
                          <a:effectLst/>
                          <a:latin typeface="Corbel" panose="020B0503020204020204" pitchFamily="34" charset="0"/>
                        </a:rPr>
                        <a:t>ÁREA</a:t>
                      </a:r>
                    </a:p>
                    <a:p>
                      <a:endParaRPr lang="es-PE" sz="1800" b="1" u="none" strike="noStrike" dirty="0">
                        <a:solidFill>
                          <a:srgbClr val="000000"/>
                        </a:solidFill>
                        <a:effectLst/>
                        <a:latin typeface="verdana" panose="020B0604030504040204" pitchFamily="34" charset="0"/>
                      </a:endParaRPr>
                    </a:p>
                  </a:txBody>
                  <a:tcPr marL="18842" marR="18842" marT="18842" marB="18842" anchor="ctr">
                    <a:lnL>
                      <a:noFill/>
                    </a:lnL>
                    <a:lnR>
                      <a:noFill/>
                    </a:lnR>
                    <a:lnT>
                      <a:noFill/>
                    </a:lnT>
                    <a:lnB>
                      <a:noFill/>
                    </a:lnB>
                    <a:solidFill>
                      <a:srgbClr val="FFFFFF"/>
                    </a:solidFill>
                  </a:tcPr>
                </a:tc>
              </a:tr>
              <a:tr h="0">
                <a:tc>
                  <a:txBody>
                    <a:bodyPr/>
                    <a:lstStyle/>
                    <a:p>
                      <a:r>
                        <a:rPr lang="es-ES" sz="1800" b="1" u="none" strike="noStrike" dirty="0">
                          <a:solidFill>
                            <a:srgbClr val="000000"/>
                          </a:solidFill>
                          <a:effectLst/>
                          <a:latin typeface="verdana" panose="020B0604030504040204" pitchFamily="34" charset="0"/>
                        </a:rPr>
                        <a:t>Tema de Sumilla : </a:t>
                      </a:r>
                      <a:r>
                        <a:rPr lang="es-ES" sz="1800" b="1" u="none" strike="noStrike" dirty="0">
                          <a:solidFill>
                            <a:srgbClr val="333333"/>
                          </a:solidFill>
                          <a:effectLst/>
                          <a:latin typeface="Corbel" panose="020B0503020204020204" pitchFamily="34" charset="0"/>
                        </a:rPr>
                        <a:t>TRANSFERENCIA DE PARTE DE PREDIO DE MAYOR ÁREA Para inscribir actos que impliquen variación de titularidad </a:t>
                      </a:r>
                      <a:r>
                        <a:rPr lang="es-ES" sz="1800" b="1" u="none" strike="noStrike" dirty="0" err="1">
                          <a:solidFill>
                            <a:srgbClr val="333333"/>
                          </a:solidFill>
                          <a:effectLst/>
                          <a:latin typeface="Corbel" panose="020B0503020204020204" pitchFamily="34" charset="0"/>
                        </a:rPr>
                        <a:t>dominial</a:t>
                      </a:r>
                      <a:r>
                        <a:rPr lang="es-ES" sz="1800" b="1" u="none" strike="noStrike" dirty="0">
                          <a:solidFill>
                            <a:srgbClr val="333333"/>
                          </a:solidFill>
                          <a:effectLst/>
                          <a:latin typeface="Corbel" panose="020B0503020204020204" pitchFamily="34" charset="0"/>
                        </a:rPr>
                        <a:t> respecto de parte de predios inscritos debe procederse a su previa independización, de conformidad con los requisitos previstos en el Reglamento de Inscripciones del Registro de Predios considerando a tal efecto la naturaleza del predio</a:t>
                      </a:r>
                      <a:endParaRPr lang="es-ES" sz="1800" b="1" u="none" strike="noStrike" dirty="0">
                        <a:solidFill>
                          <a:srgbClr val="000000"/>
                        </a:solidFill>
                        <a:effectLst/>
                        <a:latin typeface="verdana" panose="020B0604030504040204" pitchFamily="34" charset="0"/>
                      </a:endParaRPr>
                    </a:p>
                  </a:txBody>
                  <a:tcPr marL="18842" marR="18842" marT="18842" marB="18842" anchor="ctr">
                    <a:lnL>
                      <a:noFill/>
                    </a:lnL>
                    <a:lnR>
                      <a:noFill/>
                    </a:lnR>
                    <a:lnT>
                      <a:noFill/>
                    </a:lnT>
                    <a:lnB>
                      <a:noFill/>
                    </a:lnB>
                    <a:solidFill>
                      <a:srgbClr val="FFFFFF"/>
                    </a:solidFill>
                  </a:tcPr>
                </a:tc>
              </a:tr>
              <a:tr h="0">
                <a:tc>
                  <a:txBody>
                    <a:bodyPr/>
                    <a:lstStyle/>
                    <a:p>
                      <a:endParaRPr lang="es-PE" sz="1800" dirty="0"/>
                    </a:p>
                  </a:txBody>
                  <a:tcPr marL="90441" marR="90441" marT="45221" marB="45221">
                    <a:lnT>
                      <a:noFill/>
                    </a:lnT>
                  </a:tcPr>
                </a:tc>
              </a:tr>
            </a:tbl>
          </a:graphicData>
        </a:graphic>
      </p:graphicFrame>
      <p:pic>
        <p:nvPicPr>
          <p:cNvPr id="4097" name="Picture 1" descr="https://www.sunarp.gob.pe/busqueda/images/pd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V="1">
            <a:off x="809626" y="2095819"/>
            <a:ext cx="126774" cy="457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2"/>
          <p:cNvSpPr>
            <a:spLocks noChangeArrowheads="1"/>
          </p:cNvSpPr>
          <p:nvPr/>
        </p:nvSpPr>
        <p:spPr bwMode="auto">
          <a:xfrm>
            <a:off x="809625" y="2625830"/>
            <a:ext cx="95453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800" b="0" i="0" u="none" strike="noStrike" cap="none" normalizeH="0" baseline="0" smtClean="0">
                <a:ln>
                  <a:noFill/>
                </a:ln>
                <a:solidFill>
                  <a:schemeClr val="tx1"/>
                </a:solidFill>
                <a:effectLst/>
                <a:latin typeface="Arial" panose="020B0604020202020204" pitchFamily="34" charset="0"/>
              </a:rPr>
              <a:t/>
            </a:r>
            <a:br>
              <a:rPr kumimoji="0" lang="es-PE" altLang="es-PE" sz="1800" b="0" i="0" u="none" strike="noStrike" cap="none" normalizeH="0" baseline="0" smtClean="0">
                <a:ln>
                  <a:noFill/>
                </a:ln>
                <a:solidFill>
                  <a:schemeClr val="tx1"/>
                </a:solidFill>
                <a:effectLst/>
                <a:latin typeface="Arial" panose="020B0604020202020204" pitchFamily="34" charset="0"/>
              </a:rPr>
            </a:br>
            <a:endParaRPr kumimoji="0" lang="es-PE" altLang="es-P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680283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BF051E8-2B48-4BAF-91B2-6E676270521B}"/>
              </a:ext>
            </a:extLst>
          </p:cNvPr>
          <p:cNvSpPr>
            <a:spLocks noGrp="1"/>
          </p:cNvSpPr>
          <p:nvPr>
            <p:ph type="title"/>
          </p:nvPr>
        </p:nvSpPr>
        <p:spPr>
          <a:xfrm>
            <a:off x="657271" y="658274"/>
            <a:ext cx="8596668" cy="1320800"/>
          </a:xfrm>
        </p:spPr>
        <p:txBody>
          <a:bodyPr>
            <a:normAutofit fontScale="90000"/>
          </a:bodyPr>
          <a:lstStyle/>
          <a:p>
            <a:r>
              <a:rPr lang="es-MX" dirty="0" smtClean="0"/>
              <a:t>III.- ACTOS CAUSALES DE LA INDEPENDIZACION</a:t>
            </a:r>
            <a:br>
              <a:rPr lang="es-MX" dirty="0" smtClean="0"/>
            </a:br>
            <a:r>
              <a:rPr lang="es-MX" dirty="0" smtClean="0"/>
              <a:t>3.7 </a:t>
            </a:r>
            <a:r>
              <a:rPr lang="es-MX" dirty="0" smtClean="0"/>
              <a:t>Prescripción </a:t>
            </a:r>
            <a:r>
              <a:rPr lang="es-MX" dirty="0"/>
              <a:t>Adquisitiva de Dominio</a:t>
            </a:r>
            <a:endParaRPr lang="es-PE" dirty="0"/>
          </a:p>
        </p:txBody>
      </p:sp>
      <p:sp>
        <p:nvSpPr>
          <p:cNvPr id="4" name="Rectángulo 3">
            <a:extLst>
              <a:ext uri="{FF2B5EF4-FFF2-40B4-BE49-F238E27FC236}">
                <a16:creationId xmlns:a16="http://schemas.microsoft.com/office/drawing/2014/main" xmlns="" id="{78B4EEC7-6919-4A97-97F1-33A59781D054}"/>
              </a:ext>
            </a:extLst>
          </p:cNvPr>
          <p:cNvSpPr/>
          <p:nvPr/>
        </p:nvSpPr>
        <p:spPr>
          <a:xfrm>
            <a:off x="824905" y="2337997"/>
            <a:ext cx="9307635" cy="2862322"/>
          </a:xfrm>
          <a:prstGeom prst="rect">
            <a:avLst/>
          </a:prstGeom>
        </p:spPr>
        <p:txBody>
          <a:bodyPr wrap="square">
            <a:spAutoFit/>
          </a:bodyPr>
          <a:lstStyle/>
          <a:p>
            <a:pPr algn="just" hangingPunct="0"/>
            <a:endParaRPr lang="es-ES_tradnl" sz="2000" dirty="0" smtClean="0"/>
          </a:p>
          <a:p>
            <a:pPr algn="just" hangingPunct="0"/>
            <a:r>
              <a:rPr lang="es-ES_tradnl" sz="2000" dirty="0" smtClean="0"/>
              <a:t>La </a:t>
            </a:r>
            <a:r>
              <a:rPr lang="es-ES_tradnl" sz="2000" dirty="0"/>
              <a:t>prescripción adquisitiva a la que se refiere el presente Título es declarada notarialmente, a solicitud del interesado y para ello se debe seguir el mismo proceso a que se refiere el artículo 504 y siguientes del Código Procesal Civil, en lo que sea aplicable, de acuerdo a lo previsto en el artículo 5 de la presente Ley.</a:t>
            </a:r>
            <a:endParaRPr lang="es-PE" sz="2000" dirty="0"/>
          </a:p>
          <a:p>
            <a:pPr algn="just" hangingPunct="0"/>
            <a:r>
              <a:rPr lang="es-ES_tradnl" sz="2000" dirty="0"/>
              <a:t> </a:t>
            </a:r>
            <a:endParaRPr lang="es-ES_tradnl" sz="2000" dirty="0" smtClean="0"/>
          </a:p>
          <a:p>
            <a:pPr algn="just" hangingPunct="0"/>
            <a:endParaRPr lang="es-ES_tradnl" sz="2000" dirty="0"/>
          </a:p>
          <a:p>
            <a:pPr algn="just" hangingPunct="0"/>
            <a:r>
              <a:rPr lang="es-ES_tradnl" sz="2000" dirty="0" smtClean="0"/>
              <a:t>Art. 21 Ley 27157.</a:t>
            </a:r>
            <a:endParaRPr lang="es-PE" sz="2000" dirty="0"/>
          </a:p>
        </p:txBody>
      </p:sp>
    </p:spTree>
    <p:extLst>
      <p:ext uri="{BB962C8B-B14F-4D97-AF65-F5344CB8AC3E}">
        <p14:creationId xmlns:p14="http://schemas.microsoft.com/office/powerpoint/2010/main" val="415640916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BF051E8-2B48-4BAF-91B2-6E676270521B}"/>
              </a:ext>
            </a:extLst>
          </p:cNvPr>
          <p:cNvSpPr>
            <a:spLocks noGrp="1"/>
          </p:cNvSpPr>
          <p:nvPr>
            <p:ph type="title"/>
          </p:nvPr>
        </p:nvSpPr>
        <p:spPr>
          <a:xfrm>
            <a:off x="657271" y="658274"/>
            <a:ext cx="8596668" cy="1320800"/>
          </a:xfrm>
        </p:spPr>
        <p:txBody>
          <a:bodyPr>
            <a:normAutofit fontScale="90000"/>
          </a:bodyPr>
          <a:lstStyle/>
          <a:p>
            <a:r>
              <a:rPr lang="es-MX" dirty="0" smtClean="0"/>
              <a:t>III.- ACTOS CAUSALES DE LA INDEPENDIZACION</a:t>
            </a:r>
            <a:br>
              <a:rPr lang="es-MX" dirty="0" smtClean="0"/>
            </a:br>
            <a:r>
              <a:rPr lang="es-MX" dirty="0" smtClean="0"/>
              <a:t>3.7 </a:t>
            </a:r>
            <a:r>
              <a:rPr lang="es-MX" dirty="0" smtClean="0"/>
              <a:t>Prescripción </a:t>
            </a:r>
            <a:r>
              <a:rPr lang="es-MX" dirty="0"/>
              <a:t>Adquisitiva de Dominio</a:t>
            </a:r>
            <a:endParaRPr lang="es-PE" dirty="0"/>
          </a:p>
        </p:txBody>
      </p:sp>
      <p:sp>
        <p:nvSpPr>
          <p:cNvPr id="4" name="Rectángulo 3">
            <a:extLst>
              <a:ext uri="{FF2B5EF4-FFF2-40B4-BE49-F238E27FC236}">
                <a16:creationId xmlns:a16="http://schemas.microsoft.com/office/drawing/2014/main" xmlns="" id="{78B4EEC7-6919-4A97-97F1-33A59781D054}"/>
              </a:ext>
            </a:extLst>
          </p:cNvPr>
          <p:cNvSpPr/>
          <p:nvPr/>
        </p:nvSpPr>
        <p:spPr>
          <a:xfrm>
            <a:off x="824906" y="2337997"/>
            <a:ext cx="8488152" cy="677108"/>
          </a:xfrm>
          <a:prstGeom prst="rect">
            <a:avLst/>
          </a:prstGeom>
        </p:spPr>
        <p:txBody>
          <a:bodyPr wrap="square">
            <a:spAutoFit/>
          </a:bodyPr>
          <a:lstStyle/>
          <a:p>
            <a:pPr defTabSz="914400"/>
            <a:r>
              <a:rPr lang="es-MX" sz="2000" dirty="0">
                <a:solidFill>
                  <a:prstClr val="black"/>
                </a:solidFill>
              </a:rPr>
              <a:t>Partes Judiciales, acta notarial o escritura </a:t>
            </a:r>
            <a:r>
              <a:rPr lang="es-MX" sz="2000" dirty="0" smtClean="0">
                <a:solidFill>
                  <a:prstClr val="black"/>
                </a:solidFill>
              </a:rPr>
              <a:t>pública</a:t>
            </a:r>
            <a:r>
              <a:rPr lang="es-MX" dirty="0" smtClean="0">
                <a:solidFill>
                  <a:prstClr val="black"/>
                </a:solidFill>
              </a:rPr>
              <a:t>.</a:t>
            </a:r>
          </a:p>
          <a:p>
            <a:pPr defTabSz="914400"/>
            <a:endParaRPr lang="es-PE" dirty="0">
              <a:solidFill>
                <a:prstClr val="black"/>
              </a:solidFill>
            </a:endParaRPr>
          </a:p>
        </p:txBody>
      </p:sp>
      <p:sp>
        <p:nvSpPr>
          <p:cNvPr id="5" name="Rectángulo 4">
            <a:extLst>
              <a:ext uri="{FF2B5EF4-FFF2-40B4-BE49-F238E27FC236}">
                <a16:creationId xmlns:a16="http://schemas.microsoft.com/office/drawing/2014/main" xmlns="" id="{679D5821-C731-4F36-9F4C-7090AF405253}"/>
              </a:ext>
            </a:extLst>
          </p:cNvPr>
          <p:cNvSpPr/>
          <p:nvPr/>
        </p:nvSpPr>
        <p:spPr>
          <a:xfrm>
            <a:off x="824906" y="3122827"/>
            <a:ext cx="9139709" cy="1015663"/>
          </a:xfrm>
          <a:prstGeom prst="rect">
            <a:avLst/>
          </a:prstGeom>
        </p:spPr>
        <p:txBody>
          <a:bodyPr wrap="square">
            <a:spAutoFit/>
          </a:bodyPr>
          <a:lstStyle/>
          <a:p>
            <a:pPr algn="just" defTabSz="914400"/>
            <a:r>
              <a:rPr lang="es-MX" sz="2000" dirty="0"/>
              <a:t>Copia certificada de planos y memoria descriptiva del área a independizar como del área remanente, en copia certificada por el secretario judicial o notario respectivamente.</a:t>
            </a:r>
            <a:endParaRPr lang="es-PE" sz="2000" dirty="0"/>
          </a:p>
        </p:txBody>
      </p:sp>
      <p:sp>
        <p:nvSpPr>
          <p:cNvPr id="6" name="Rectángulo 5">
            <a:extLst>
              <a:ext uri="{FF2B5EF4-FFF2-40B4-BE49-F238E27FC236}">
                <a16:creationId xmlns:a16="http://schemas.microsoft.com/office/drawing/2014/main" xmlns="" id="{3FBED3BE-303F-4394-B5B4-7BF1304F8CD0}"/>
              </a:ext>
            </a:extLst>
          </p:cNvPr>
          <p:cNvSpPr/>
          <p:nvPr/>
        </p:nvSpPr>
        <p:spPr>
          <a:xfrm>
            <a:off x="774501" y="4357600"/>
            <a:ext cx="9139710" cy="1015663"/>
          </a:xfrm>
          <a:prstGeom prst="rect">
            <a:avLst/>
          </a:prstGeom>
        </p:spPr>
        <p:txBody>
          <a:bodyPr wrap="square">
            <a:spAutoFit/>
          </a:bodyPr>
          <a:lstStyle/>
          <a:p>
            <a:pPr algn="just" defTabSz="914400"/>
            <a:r>
              <a:rPr lang="es-MX" sz="2000" dirty="0">
                <a:solidFill>
                  <a:prstClr val="black"/>
                </a:solidFill>
              </a:rPr>
              <a:t>Copia del certificado de información catastral o certificado negativo de la zona catastrada mas los planos y memorias descriptivas suscritos por verificador catastral.</a:t>
            </a:r>
            <a:endParaRPr lang="es-PE" sz="2000" dirty="0">
              <a:solidFill>
                <a:prstClr val="black"/>
              </a:solidFill>
            </a:endParaRPr>
          </a:p>
        </p:txBody>
      </p:sp>
    </p:spTree>
    <p:extLst>
      <p:ext uri="{BB962C8B-B14F-4D97-AF65-F5344CB8AC3E}">
        <p14:creationId xmlns:p14="http://schemas.microsoft.com/office/powerpoint/2010/main" val="23479280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Grp="1"/>
          </p:cNvSpPr>
          <p:nvPr>
            <p:ph type="title"/>
          </p:nvPr>
        </p:nvSpPr>
        <p:spPr>
          <a:xfrm>
            <a:off x="677334" y="609600"/>
            <a:ext cx="8596668" cy="830997"/>
          </a:xfrm>
        </p:spPr>
        <p:txBody>
          <a:bodyPr>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MX" sz="2400" dirty="0"/>
              <a:t>III.- ACTOS CAUSALES DE LA INDEPENDIZACION</a:t>
            </a:r>
            <a:br>
              <a:rPr lang="es-MX" sz="2400" dirty="0"/>
            </a:br>
            <a:r>
              <a:rPr lang="es-MX" sz="2400" dirty="0" smtClean="0"/>
              <a:t>3.7 </a:t>
            </a:r>
            <a:r>
              <a:rPr lang="es-MX" sz="2400" dirty="0"/>
              <a:t>Prescripción Adquisitiva de Dominio</a:t>
            </a:r>
            <a:endParaRPr lang="en-GB" altLang="es-PE" sz="2400" b="1" dirty="0">
              <a:solidFill>
                <a:srgbClr val="7B9899"/>
              </a:solidFill>
            </a:endParaRPr>
          </a:p>
        </p:txBody>
      </p:sp>
      <p:sp>
        <p:nvSpPr>
          <p:cNvPr id="62467" name="Rectangle 2"/>
          <p:cNvSpPr>
            <a:spLocks noGrp="1"/>
          </p:cNvSpPr>
          <p:nvPr>
            <p:ph idx="1"/>
          </p:nvPr>
        </p:nvSpPr>
        <p:spPr>
          <a:xfrm>
            <a:off x="677334" y="2160589"/>
            <a:ext cx="9345440" cy="4591000"/>
          </a:xfrm>
        </p:spPr>
        <p:txBody>
          <a:bodyPr wrap="square">
            <a:spAutoFit/>
          </a:bodyPr>
          <a:lstStyle/>
          <a:p>
            <a:pPr marL="0" indent="0" algn="just">
              <a:spcBef>
                <a:spcPts val="6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PE" sz="2400" dirty="0">
                <a:solidFill>
                  <a:schemeClr val="tx1"/>
                </a:solidFill>
                <a:cs typeface="Arial" panose="020B0604020202020204" pitchFamily="34" charset="0"/>
              </a:rPr>
              <a:t>“Para los </a:t>
            </a:r>
            <a:r>
              <a:rPr lang="en-GB" altLang="es-PE" sz="2400" dirty="0" err="1">
                <a:solidFill>
                  <a:schemeClr val="tx1"/>
                </a:solidFill>
                <a:cs typeface="Arial" panose="020B0604020202020204" pitchFamily="34" charset="0"/>
              </a:rPr>
              <a:t>efectos</a:t>
            </a:r>
            <a:r>
              <a:rPr lang="en-GB" altLang="es-PE" sz="2400" dirty="0">
                <a:solidFill>
                  <a:schemeClr val="tx1"/>
                </a:solidFill>
                <a:cs typeface="Arial" panose="020B0604020202020204" pitchFamily="34" charset="0"/>
              </a:rPr>
              <a:t> de la </a:t>
            </a:r>
            <a:r>
              <a:rPr lang="en-GB" altLang="es-PE" sz="2400" dirty="0" err="1">
                <a:solidFill>
                  <a:schemeClr val="tx1"/>
                </a:solidFill>
                <a:cs typeface="Arial" panose="020B0604020202020204" pitchFamily="34" charset="0"/>
              </a:rPr>
              <a:t>aplicación</a:t>
            </a:r>
            <a:r>
              <a:rPr lang="en-GB" altLang="es-PE" sz="2400" dirty="0">
                <a:solidFill>
                  <a:schemeClr val="tx1"/>
                </a:solidFill>
                <a:cs typeface="Arial" panose="020B0604020202020204" pitchFamily="34" charset="0"/>
              </a:rPr>
              <a:t> de lo </a:t>
            </a:r>
            <a:r>
              <a:rPr lang="en-GB" altLang="es-PE" sz="2400" dirty="0" err="1">
                <a:solidFill>
                  <a:schemeClr val="tx1"/>
                </a:solidFill>
                <a:cs typeface="Arial" panose="020B0604020202020204" pitchFamily="34" charset="0"/>
              </a:rPr>
              <a:t>establecido</a:t>
            </a:r>
            <a:r>
              <a:rPr lang="en-GB" altLang="es-PE" sz="2400" dirty="0">
                <a:solidFill>
                  <a:schemeClr val="tx1"/>
                </a:solidFill>
                <a:cs typeface="Arial" panose="020B0604020202020204" pitchFamily="34" charset="0"/>
              </a:rPr>
              <a:t> en el </a:t>
            </a:r>
            <a:r>
              <a:rPr lang="en-GB" altLang="es-PE" sz="2400" dirty="0" err="1">
                <a:solidFill>
                  <a:schemeClr val="tx1"/>
                </a:solidFill>
                <a:cs typeface="Arial" panose="020B0604020202020204" pitchFamily="34" charset="0"/>
              </a:rPr>
              <a:t>artículo</a:t>
            </a:r>
            <a:r>
              <a:rPr lang="en-GB" altLang="es-PE" sz="2400" dirty="0">
                <a:solidFill>
                  <a:schemeClr val="tx1"/>
                </a:solidFill>
                <a:cs typeface="Arial" panose="020B0604020202020204" pitchFamily="34" charset="0"/>
              </a:rPr>
              <a:t> 7.2 de la Ley 27333, </a:t>
            </a:r>
            <a:r>
              <a:rPr lang="en-GB" altLang="es-PE" sz="2400" u="sng" dirty="0">
                <a:solidFill>
                  <a:schemeClr val="tx1"/>
                </a:solidFill>
                <a:cs typeface="Arial" panose="020B0604020202020204" pitchFamily="34" charset="0"/>
              </a:rPr>
              <a:t>la </a:t>
            </a:r>
            <a:r>
              <a:rPr lang="en-GB" altLang="es-PE" sz="2400" u="sng" dirty="0" err="1">
                <a:solidFill>
                  <a:schemeClr val="tx1"/>
                </a:solidFill>
                <a:cs typeface="Arial" panose="020B0604020202020204" pitchFamily="34" charset="0"/>
              </a:rPr>
              <a:t>segregación</a:t>
            </a:r>
            <a:r>
              <a:rPr lang="en-GB" altLang="es-PE" sz="2400" u="sng" dirty="0">
                <a:solidFill>
                  <a:schemeClr val="tx1"/>
                </a:solidFill>
                <a:cs typeface="Arial" panose="020B0604020202020204" pitchFamily="34" charset="0"/>
              </a:rPr>
              <a:t> o </a:t>
            </a:r>
            <a:r>
              <a:rPr lang="en-GB" altLang="es-PE" sz="2400" u="sng" dirty="0" err="1">
                <a:solidFill>
                  <a:schemeClr val="tx1"/>
                </a:solidFill>
                <a:cs typeface="Arial" panose="020B0604020202020204" pitchFamily="34" charset="0"/>
              </a:rPr>
              <a:t>demembración</a:t>
            </a:r>
            <a:r>
              <a:rPr lang="en-GB" altLang="es-PE" sz="2400" dirty="0">
                <a:solidFill>
                  <a:schemeClr val="tx1"/>
                </a:solidFill>
                <a:cs typeface="Arial" panose="020B0604020202020204" pitchFamily="34" charset="0"/>
              </a:rPr>
              <a:t> de </a:t>
            </a:r>
            <a:r>
              <a:rPr lang="en-GB" altLang="es-PE" sz="2400" dirty="0" err="1">
                <a:solidFill>
                  <a:schemeClr val="tx1"/>
                </a:solidFill>
                <a:cs typeface="Arial" panose="020B0604020202020204" pitchFamily="34" charset="0"/>
              </a:rPr>
              <a:t>área</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materia</a:t>
            </a:r>
            <a:r>
              <a:rPr lang="en-GB" altLang="es-PE" sz="2400" dirty="0">
                <a:solidFill>
                  <a:schemeClr val="tx1"/>
                </a:solidFill>
                <a:cs typeface="Arial" panose="020B0604020202020204" pitchFamily="34" charset="0"/>
              </a:rPr>
              <a:t> de </a:t>
            </a:r>
            <a:r>
              <a:rPr lang="en-GB" altLang="es-PE" sz="2400" dirty="0" err="1">
                <a:solidFill>
                  <a:schemeClr val="tx1"/>
                </a:solidFill>
                <a:cs typeface="Arial" panose="020B0604020202020204" pitchFamily="34" charset="0"/>
              </a:rPr>
              <a:t>declaración</a:t>
            </a:r>
            <a:r>
              <a:rPr lang="en-GB" altLang="es-PE" sz="2400" dirty="0">
                <a:solidFill>
                  <a:schemeClr val="tx1"/>
                </a:solidFill>
                <a:cs typeface="Arial" panose="020B0604020202020204" pitchFamily="34" charset="0"/>
              </a:rPr>
              <a:t> de </a:t>
            </a:r>
            <a:r>
              <a:rPr lang="en-GB" altLang="es-PE" sz="2400" dirty="0" err="1">
                <a:solidFill>
                  <a:schemeClr val="tx1"/>
                </a:solidFill>
                <a:cs typeface="Arial" panose="020B0604020202020204" pitchFamily="34" charset="0"/>
              </a:rPr>
              <a:t>propiedad</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mediante</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prescripción</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adquisitiva</a:t>
            </a:r>
            <a:r>
              <a:rPr lang="en-GB" altLang="es-PE" sz="2400" dirty="0">
                <a:solidFill>
                  <a:schemeClr val="tx1"/>
                </a:solidFill>
                <a:cs typeface="Arial" panose="020B0604020202020204" pitchFamily="34" charset="0"/>
              </a:rPr>
              <a:t>, se </a:t>
            </a:r>
            <a:r>
              <a:rPr lang="en-GB" altLang="es-PE" sz="2400" dirty="0" err="1">
                <a:solidFill>
                  <a:schemeClr val="tx1"/>
                </a:solidFill>
                <a:cs typeface="Arial" panose="020B0604020202020204" pitchFamily="34" charset="0"/>
              </a:rPr>
              <a:t>efectuará</a:t>
            </a:r>
            <a:r>
              <a:rPr lang="en-GB" altLang="es-PE" sz="2400" dirty="0">
                <a:solidFill>
                  <a:schemeClr val="tx1"/>
                </a:solidFill>
                <a:cs typeface="Arial" panose="020B0604020202020204" pitchFamily="34" charset="0"/>
              </a:rPr>
              <a:t> </a:t>
            </a:r>
            <a:r>
              <a:rPr lang="en-GB" altLang="es-PE" sz="2400" b="1" dirty="0" err="1">
                <a:solidFill>
                  <a:schemeClr val="tx1"/>
                </a:solidFill>
                <a:cs typeface="Arial" panose="020B0604020202020204" pitchFamily="34" charset="0"/>
              </a:rPr>
              <a:t>por</a:t>
            </a:r>
            <a:r>
              <a:rPr lang="en-GB" altLang="es-PE" sz="2400" b="1" dirty="0">
                <a:solidFill>
                  <a:schemeClr val="tx1"/>
                </a:solidFill>
                <a:cs typeface="Arial" panose="020B0604020202020204" pitchFamily="34" charset="0"/>
              </a:rPr>
              <a:t> el </a:t>
            </a:r>
            <a:r>
              <a:rPr lang="en-GB" altLang="es-PE" sz="2400" b="1" dirty="0" err="1">
                <a:solidFill>
                  <a:schemeClr val="tx1"/>
                </a:solidFill>
                <a:cs typeface="Arial" panose="020B0604020202020204" pitchFamily="34" charset="0"/>
              </a:rPr>
              <a:t>sólo</a:t>
            </a:r>
            <a:r>
              <a:rPr lang="en-GB" altLang="es-PE" sz="2400" b="1" dirty="0">
                <a:solidFill>
                  <a:schemeClr val="tx1"/>
                </a:solidFill>
                <a:cs typeface="Arial" panose="020B0604020202020204" pitchFamily="34" charset="0"/>
              </a:rPr>
              <a:t> </a:t>
            </a:r>
            <a:r>
              <a:rPr lang="en-GB" altLang="es-PE" sz="2400" b="1" dirty="0" err="1">
                <a:solidFill>
                  <a:schemeClr val="tx1"/>
                </a:solidFill>
                <a:cs typeface="Arial" panose="020B0604020202020204" pitchFamily="34" charset="0"/>
              </a:rPr>
              <a:t>mérito</a:t>
            </a:r>
            <a:r>
              <a:rPr lang="en-GB" altLang="es-PE" sz="2400" b="1" dirty="0">
                <a:solidFill>
                  <a:schemeClr val="tx1"/>
                </a:solidFill>
                <a:cs typeface="Arial" panose="020B0604020202020204" pitchFamily="34" charset="0"/>
              </a:rPr>
              <a:t> del </a:t>
            </a:r>
            <a:r>
              <a:rPr lang="en-GB" altLang="es-PE" sz="2400" b="1" dirty="0" err="1">
                <a:solidFill>
                  <a:schemeClr val="tx1"/>
                </a:solidFill>
                <a:cs typeface="Arial" panose="020B0604020202020204" pitchFamily="34" charset="0"/>
              </a:rPr>
              <a:t>instrumento</a:t>
            </a:r>
            <a:r>
              <a:rPr lang="en-GB" altLang="es-PE" sz="2400" b="1" dirty="0">
                <a:solidFill>
                  <a:schemeClr val="tx1"/>
                </a:solidFill>
                <a:cs typeface="Arial" panose="020B0604020202020204" pitchFamily="34" charset="0"/>
              </a:rPr>
              <a:t> </a:t>
            </a:r>
            <a:r>
              <a:rPr lang="en-GB" altLang="es-PE" sz="2400" b="1" dirty="0" err="1">
                <a:solidFill>
                  <a:schemeClr val="tx1"/>
                </a:solidFill>
                <a:cs typeface="Arial" panose="020B0604020202020204" pitchFamily="34" charset="0"/>
              </a:rPr>
              <a:t>que</a:t>
            </a:r>
            <a:r>
              <a:rPr lang="en-GB" altLang="es-PE" sz="2400" b="1" dirty="0">
                <a:solidFill>
                  <a:schemeClr val="tx1"/>
                </a:solidFill>
                <a:cs typeface="Arial" panose="020B0604020202020204" pitchFamily="34" charset="0"/>
              </a:rPr>
              <a:t> lo </a:t>
            </a:r>
            <a:r>
              <a:rPr lang="en-GB" altLang="es-PE" sz="2400" b="1" dirty="0" err="1">
                <a:solidFill>
                  <a:schemeClr val="tx1"/>
                </a:solidFill>
                <a:cs typeface="Arial" panose="020B0604020202020204" pitchFamily="34" charset="0"/>
              </a:rPr>
              <a:t>contenga</a:t>
            </a:r>
            <a:r>
              <a:rPr lang="en-GB" altLang="es-PE" sz="2400" b="1" dirty="0">
                <a:solidFill>
                  <a:schemeClr val="tx1"/>
                </a:solidFill>
                <a:cs typeface="Arial" panose="020B0604020202020204" pitchFamily="34" charset="0"/>
              </a:rPr>
              <a:t>.</a:t>
            </a:r>
            <a:r>
              <a:rPr lang="en-GB" altLang="es-PE" sz="2400" dirty="0">
                <a:solidFill>
                  <a:schemeClr val="tx1"/>
                </a:solidFill>
                <a:cs typeface="Arial" panose="020B0604020202020204" pitchFamily="34" charset="0"/>
              </a:rPr>
              <a:t> En </a:t>
            </a:r>
            <a:r>
              <a:rPr lang="en-GB" altLang="es-PE" sz="2400" dirty="0" err="1">
                <a:solidFill>
                  <a:schemeClr val="tx1"/>
                </a:solidFill>
                <a:cs typeface="Arial" panose="020B0604020202020204" pitchFamily="34" charset="0"/>
              </a:rPr>
              <a:t>dicho</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instrumento</a:t>
            </a:r>
            <a:r>
              <a:rPr lang="en-GB" altLang="es-PE" sz="2400" dirty="0">
                <a:solidFill>
                  <a:schemeClr val="tx1"/>
                </a:solidFill>
                <a:cs typeface="Arial" panose="020B0604020202020204" pitchFamily="34" charset="0"/>
              </a:rPr>
              <a:t> se </a:t>
            </a:r>
            <a:r>
              <a:rPr lang="en-GB" altLang="es-PE" sz="2400" dirty="0" err="1">
                <a:solidFill>
                  <a:schemeClr val="tx1"/>
                </a:solidFill>
                <a:cs typeface="Arial" panose="020B0604020202020204" pitchFamily="34" charset="0"/>
              </a:rPr>
              <a:t>indicará</a:t>
            </a:r>
            <a:r>
              <a:rPr lang="en-GB" altLang="es-PE" sz="2400" dirty="0">
                <a:solidFill>
                  <a:schemeClr val="tx1"/>
                </a:solidFill>
                <a:cs typeface="Arial" panose="020B0604020202020204" pitchFamily="34" charset="0"/>
              </a:rPr>
              <a:t> el </a:t>
            </a:r>
            <a:r>
              <a:rPr lang="en-GB" altLang="es-PE" sz="2400" dirty="0" err="1">
                <a:solidFill>
                  <a:schemeClr val="tx1"/>
                </a:solidFill>
                <a:cs typeface="Arial" panose="020B0604020202020204" pitchFamily="34" charset="0"/>
              </a:rPr>
              <a:t>área</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remanente</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luego</a:t>
            </a:r>
            <a:r>
              <a:rPr lang="en-GB" altLang="es-PE" sz="2400" dirty="0">
                <a:solidFill>
                  <a:schemeClr val="tx1"/>
                </a:solidFill>
                <a:cs typeface="Arial" panose="020B0604020202020204" pitchFamily="34" charset="0"/>
              </a:rPr>
              <a:t> de la </a:t>
            </a:r>
            <a:r>
              <a:rPr lang="en-GB" altLang="es-PE" sz="2400" dirty="0" err="1">
                <a:solidFill>
                  <a:schemeClr val="tx1"/>
                </a:solidFill>
                <a:cs typeface="Arial" panose="020B0604020202020204" pitchFamily="34" charset="0"/>
              </a:rPr>
              <a:t>segregación</a:t>
            </a:r>
            <a:r>
              <a:rPr lang="en-GB" altLang="es-PE" sz="2400" dirty="0">
                <a:solidFill>
                  <a:schemeClr val="tx1"/>
                </a:solidFill>
                <a:cs typeface="Arial" panose="020B0604020202020204" pitchFamily="34" charset="0"/>
              </a:rPr>
              <a:t> o </a:t>
            </a:r>
            <a:r>
              <a:rPr lang="en-GB" altLang="es-PE" sz="2400" dirty="0" err="1">
                <a:solidFill>
                  <a:schemeClr val="tx1"/>
                </a:solidFill>
                <a:cs typeface="Arial" panose="020B0604020202020204" pitchFamily="34" charset="0"/>
              </a:rPr>
              <a:t>desmembración</a:t>
            </a:r>
            <a:r>
              <a:rPr lang="en-GB" altLang="es-PE" sz="2400" dirty="0">
                <a:solidFill>
                  <a:schemeClr val="tx1"/>
                </a:solidFill>
                <a:cs typeface="Arial" panose="020B0604020202020204" pitchFamily="34" charset="0"/>
              </a:rPr>
              <a:t>, </a:t>
            </a:r>
            <a:r>
              <a:rPr lang="en-GB" altLang="es-PE" sz="2400" b="1" dirty="0">
                <a:solidFill>
                  <a:schemeClr val="tx1"/>
                </a:solidFill>
                <a:cs typeface="Arial" panose="020B0604020202020204" pitchFamily="34" charset="0"/>
              </a:rPr>
              <a:t>sin </a:t>
            </a:r>
            <a:r>
              <a:rPr lang="en-GB" altLang="es-PE" sz="2400" b="1" dirty="0" err="1">
                <a:solidFill>
                  <a:schemeClr val="tx1"/>
                </a:solidFill>
                <a:cs typeface="Arial" panose="020B0604020202020204" pitchFamily="34" charset="0"/>
              </a:rPr>
              <a:t>que</a:t>
            </a:r>
            <a:r>
              <a:rPr lang="en-GB" altLang="es-PE" sz="2400" b="1" dirty="0">
                <a:solidFill>
                  <a:schemeClr val="tx1"/>
                </a:solidFill>
                <a:cs typeface="Arial" panose="020B0604020202020204" pitchFamily="34" charset="0"/>
              </a:rPr>
              <a:t> sea </a:t>
            </a:r>
            <a:r>
              <a:rPr lang="en-GB" altLang="es-PE" sz="2400" b="1" dirty="0" err="1">
                <a:solidFill>
                  <a:schemeClr val="tx1"/>
                </a:solidFill>
                <a:cs typeface="Arial" panose="020B0604020202020204" pitchFamily="34" charset="0"/>
              </a:rPr>
              <a:t>necesario</a:t>
            </a:r>
            <a:r>
              <a:rPr lang="en-GB" altLang="es-PE" sz="2400" b="1" dirty="0">
                <a:solidFill>
                  <a:schemeClr val="tx1"/>
                </a:solidFill>
                <a:cs typeface="Arial" panose="020B0604020202020204" pitchFamily="34" charset="0"/>
              </a:rPr>
              <a:t> la </a:t>
            </a:r>
            <a:r>
              <a:rPr lang="en-GB" altLang="es-PE" sz="2400" b="1" dirty="0" err="1">
                <a:solidFill>
                  <a:schemeClr val="tx1"/>
                </a:solidFill>
                <a:cs typeface="Arial" panose="020B0604020202020204" pitchFamily="34" charset="0"/>
              </a:rPr>
              <a:t>intervención</a:t>
            </a:r>
            <a:r>
              <a:rPr lang="en-GB" altLang="es-PE" sz="2400" b="1" dirty="0">
                <a:solidFill>
                  <a:schemeClr val="tx1"/>
                </a:solidFill>
                <a:cs typeface="Arial" panose="020B0604020202020204" pitchFamily="34" charset="0"/>
              </a:rPr>
              <a:t> de los </a:t>
            </a:r>
            <a:r>
              <a:rPr lang="en-GB" altLang="es-PE" sz="2400" b="1" dirty="0" err="1">
                <a:solidFill>
                  <a:schemeClr val="tx1"/>
                </a:solidFill>
                <a:cs typeface="Arial" panose="020B0604020202020204" pitchFamily="34" charset="0"/>
              </a:rPr>
              <a:t>titulares</a:t>
            </a:r>
            <a:r>
              <a:rPr lang="en-GB" altLang="es-PE" sz="2400" b="1" dirty="0">
                <a:solidFill>
                  <a:schemeClr val="tx1"/>
                </a:solidFill>
                <a:cs typeface="Arial" panose="020B0604020202020204" pitchFamily="34" charset="0"/>
              </a:rPr>
              <a:t> </a:t>
            </a:r>
            <a:r>
              <a:rPr lang="en-GB" altLang="es-PE" sz="2400" b="1" dirty="0" err="1">
                <a:solidFill>
                  <a:schemeClr val="tx1"/>
                </a:solidFill>
                <a:cs typeface="Arial" panose="020B0604020202020204" pitchFamily="34" charset="0"/>
              </a:rPr>
              <a:t>registrales</a:t>
            </a:r>
            <a:r>
              <a:rPr lang="en-GB" altLang="es-PE" sz="2400" b="1" dirty="0">
                <a:solidFill>
                  <a:schemeClr val="tx1"/>
                </a:solidFill>
                <a:cs typeface="Arial" panose="020B0604020202020204" pitchFamily="34" charset="0"/>
              </a:rPr>
              <a:t> de </a:t>
            </a:r>
            <a:r>
              <a:rPr lang="en-GB" altLang="es-PE" sz="2400" b="1" dirty="0" err="1">
                <a:solidFill>
                  <a:schemeClr val="tx1"/>
                </a:solidFill>
                <a:cs typeface="Arial" panose="020B0604020202020204" pitchFamily="34" charset="0"/>
              </a:rPr>
              <a:t>tal</a:t>
            </a:r>
            <a:r>
              <a:rPr lang="en-GB" altLang="es-PE" sz="2400" b="1" dirty="0">
                <a:solidFill>
                  <a:schemeClr val="tx1"/>
                </a:solidFill>
                <a:cs typeface="Arial" panose="020B0604020202020204" pitchFamily="34" charset="0"/>
              </a:rPr>
              <a:t> </a:t>
            </a:r>
            <a:r>
              <a:rPr lang="en-GB" altLang="es-PE" sz="2400" b="1" dirty="0" err="1">
                <a:solidFill>
                  <a:schemeClr val="tx1"/>
                </a:solidFill>
                <a:cs typeface="Arial" panose="020B0604020202020204" pitchFamily="34" charset="0"/>
              </a:rPr>
              <a:t>área</a:t>
            </a:r>
            <a:r>
              <a:rPr lang="en-GB" altLang="es-PE" sz="2400" b="1" dirty="0">
                <a:solidFill>
                  <a:schemeClr val="tx1"/>
                </a:solidFill>
                <a:cs typeface="Arial" panose="020B0604020202020204" pitchFamily="34" charset="0"/>
              </a:rPr>
              <a:t> </a:t>
            </a:r>
            <a:r>
              <a:rPr lang="en-GB" altLang="es-PE" sz="2400" b="1" dirty="0" err="1">
                <a:solidFill>
                  <a:schemeClr val="tx1"/>
                </a:solidFill>
                <a:cs typeface="Arial" panose="020B0604020202020204" pitchFamily="34" charset="0"/>
              </a:rPr>
              <a:t>remanente</a:t>
            </a:r>
            <a:r>
              <a:rPr lang="en-GB" altLang="es-PE" sz="2400" dirty="0">
                <a:solidFill>
                  <a:schemeClr val="tx1"/>
                </a:solidFill>
                <a:cs typeface="Arial" panose="020B0604020202020204" pitchFamily="34" charset="0"/>
              </a:rPr>
              <a:t>. </a:t>
            </a:r>
            <a:r>
              <a:rPr lang="en-GB" altLang="es-PE" sz="2400" u="sng" dirty="0">
                <a:solidFill>
                  <a:schemeClr val="tx1"/>
                </a:solidFill>
                <a:cs typeface="Arial" panose="020B0604020202020204" pitchFamily="34" charset="0"/>
              </a:rPr>
              <a:t>La </a:t>
            </a:r>
            <a:r>
              <a:rPr lang="en-GB" altLang="es-PE" sz="2400" u="sng" dirty="0" err="1">
                <a:solidFill>
                  <a:schemeClr val="tx1"/>
                </a:solidFill>
                <a:cs typeface="Arial" panose="020B0604020202020204" pitchFamily="34" charset="0"/>
              </a:rPr>
              <a:t>instancia</a:t>
            </a:r>
            <a:r>
              <a:rPr lang="en-GB" altLang="es-PE" sz="2400" u="sng" dirty="0">
                <a:solidFill>
                  <a:schemeClr val="tx1"/>
                </a:solidFill>
                <a:cs typeface="Arial" panose="020B0604020202020204" pitchFamily="34" charset="0"/>
              </a:rPr>
              <a:t> de </a:t>
            </a:r>
            <a:r>
              <a:rPr lang="en-GB" altLang="es-PE" sz="2400" u="sng" dirty="0" err="1">
                <a:solidFill>
                  <a:schemeClr val="tx1"/>
                </a:solidFill>
                <a:cs typeface="Arial" panose="020B0604020202020204" pitchFamily="34" charset="0"/>
              </a:rPr>
              <a:t>calificación</a:t>
            </a:r>
            <a:r>
              <a:rPr lang="en-GB" altLang="es-PE" sz="2400" u="sng" dirty="0">
                <a:solidFill>
                  <a:schemeClr val="tx1"/>
                </a:solidFill>
                <a:cs typeface="Arial" panose="020B0604020202020204" pitchFamily="34" charset="0"/>
              </a:rPr>
              <a:t> </a:t>
            </a:r>
            <a:r>
              <a:rPr lang="en-GB" altLang="es-PE" sz="2400" u="sng" dirty="0" err="1">
                <a:solidFill>
                  <a:schemeClr val="tx1"/>
                </a:solidFill>
                <a:cs typeface="Arial" panose="020B0604020202020204" pitchFamily="34" charset="0"/>
              </a:rPr>
              <a:t>registral</a:t>
            </a:r>
            <a:r>
              <a:rPr lang="en-GB" altLang="es-PE" sz="2400" u="sng" dirty="0">
                <a:solidFill>
                  <a:schemeClr val="tx1"/>
                </a:solidFill>
                <a:cs typeface="Arial" panose="020B0604020202020204" pitchFamily="34" charset="0"/>
              </a:rPr>
              <a:t> </a:t>
            </a:r>
            <a:r>
              <a:rPr lang="en-GB" altLang="es-PE" sz="2400" u="sng" dirty="0" err="1">
                <a:solidFill>
                  <a:schemeClr val="tx1"/>
                </a:solidFill>
                <a:cs typeface="Arial" panose="020B0604020202020204" pitchFamily="34" charset="0"/>
              </a:rPr>
              <a:t>solicitará</a:t>
            </a:r>
            <a:r>
              <a:rPr lang="en-GB" altLang="es-PE" sz="2400" u="sng" dirty="0">
                <a:solidFill>
                  <a:schemeClr val="tx1"/>
                </a:solidFill>
                <a:cs typeface="Arial" panose="020B0604020202020204" pitchFamily="34" charset="0"/>
              </a:rPr>
              <a:t> los </a:t>
            </a:r>
            <a:r>
              <a:rPr lang="en-GB" altLang="es-PE" sz="2400" u="sng" dirty="0" err="1">
                <a:solidFill>
                  <a:schemeClr val="tx1"/>
                </a:solidFill>
                <a:cs typeface="Arial" panose="020B0604020202020204" pitchFamily="34" charset="0"/>
              </a:rPr>
              <a:t>planos</a:t>
            </a:r>
            <a:r>
              <a:rPr lang="en-GB" altLang="es-PE" sz="2400" u="sng" dirty="0">
                <a:solidFill>
                  <a:schemeClr val="tx1"/>
                </a:solidFill>
                <a:cs typeface="Arial" panose="020B0604020202020204" pitchFamily="34" charset="0"/>
              </a:rPr>
              <a:t> y </a:t>
            </a:r>
            <a:r>
              <a:rPr lang="en-GB" altLang="es-PE" sz="2400" u="sng" dirty="0" err="1">
                <a:solidFill>
                  <a:schemeClr val="tx1"/>
                </a:solidFill>
                <a:cs typeface="Arial" panose="020B0604020202020204" pitchFamily="34" charset="0"/>
              </a:rPr>
              <a:t>memorias</a:t>
            </a:r>
            <a:r>
              <a:rPr lang="en-GB" altLang="es-PE" sz="2400" u="sng" dirty="0">
                <a:solidFill>
                  <a:schemeClr val="tx1"/>
                </a:solidFill>
                <a:cs typeface="Arial" panose="020B0604020202020204" pitchFamily="34" charset="0"/>
              </a:rPr>
              <a:t> </a:t>
            </a:r>
            <a:r>
              <a:rPr lang="en-GB" altLang="es-PE" sz="2400" u="sng" dirty="0" err="1">
                <a:solidFill>
                  <a:schemeClr val="tx1"/>
                </a:solidFill>
                <a:cs typeface="Arial" panose="020B0604020202020204" pitchFamily="34" charset="0"/>
              </a:rPr>
              <a:t>descriptivas</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que</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permitan</a:t>
            </a:r>
            <a:r>
              <a:rPr lang="en-GB" altLang="es-PE" sz="2400" dirty="0">
                <a:solidFill>
                  <a:schemeClr val="tx1"/>
                </a:solidFill>
                <a:cs typeface="Arial" panose="020B0604020202020204" pitchFamily="34" charset="0"/>
              </a:rPr>
              <a:t> la </a:t>
            </a:r>
            <a:r>
              <a:rPr lang="en-GB" altLang="es-PE" sz="2400" dirty="0" err="1">
                <a:solidFill>
                  <a:schemeClr val="tx1"/>
                </a:solidFill>
                <a:cs typeface="Arial" panose="020B0604020202020204" pitchFamily="34" charset="0"/>
              </a:rPr>
              <a:t>verificación</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catastral</a:t>
            </a:r>
            <a:r>
              <a:rPr lang="en-GB" altLang="es-PE" sz="2400" dirty="0">
                <a:solidFill>
                  <a:schemeClr val="tx1"/>
                </a:solidFill>
                <a:cs typeface="Arial" panose="020B0604020202020204" pitchFamily="34" charset="0"/>
              </a:rPr>
              <a:t> de la </a:t>
            </a:r>
            <a:r>
              <a:rPr lang="en-GB" altLang="es-PE" sz="2400" dirty="0" err="1">
                <a:solidFill>
                  <a:schemeClr val="tx1"/>
                </a:solidFill>
                <a:cs typeface="Arial" panose="020B0604020202020204" pitchFamily="34" charset="0"/>
              </a:rPr>
              <a:t>segregación</a:t>
            </a:r>
            <a:r>
              <a:rPr lang="en-GB" altLang="es-PE" sz="2400" dirty="0">
                <a:solidFill>
                  <a:schemeClr val="tx1"/>
                </a:solidFill>
                <a:cs typeface="Arial" panose="020B0604020202020204" pitchFamily="34" charset="0"/>
              </a:rPr>
              <a:t> o </a:t>
            </a:r>
            <a:r>
              <a:rPr lang="en-GB" altLang="es-PE" sz="2400" dirty="0" err="1">
                <a:solidFill>
                  <a:schemeClr val="tx1"/>
                </a:solidFill>
                <a:cs typeface="Arial" panose="020B0604020202020204" pitchFamily="34" charset="0"/>
              </a:rPr>
              <a:t>desmembración</a:t>
            </a:r>
            <a:r>
              <a:rPr lang="en-GB" altLang="es-PE" sz="2400" dirty="0">
                <a:solidFill>
                  <a:schemeClr val="tx1"/>
                </a:solidFill>
                <a:cs typeface="Arial" panose="020B0604020202020204" pitchFamily="34" charset="0"/>
              </a:rPr>
              <a:t>.”</a:t>
            </a:r>
          </a:p>
          <a:p>
            <a:pPr marL="0" indent="0" algn="just">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s-PE" sz="2400" b="1" dirty="0">
              <a:solidFill>
                <a:schemeClr val="tx1"/>
              </a:solidFill>
              <a:cs typeface="Arial" panose="020B0604020202020204" pitchFamily="34" charset="0"/>
            </a:endParaRPr>
          </a:p>
          <a:p>
            <a:pPr marL="0" indent="0" algn="just">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PE" sz="2000" dirty="0">
                <a:solidFill>
                  <a:schemeClr val="tx1"/>
                </a:solidFill>
                <a:cs typeface="Arial" panose="020B0604020202020204" pitchFamily="34" charset="0"/>
              </a:rPr>
              <a:t>Art. 5.5 de la </a:t>
            </a:r>
            <a:r>
              <a:rPr lang="en-GB" altLang="es-PE" sz="2000" dirty="0" err="1">
                <a:solidFill>
                  <a:schemeClr val="tx1"/>
                </a:solidFill>
                <a:cs typeface="Arial" panose="020B0604020202020204" pitchFamily="34" charset="0"/>
              </a:rPr>
              <a:t>Directiva</a:t>
            </a:r>
            <a:r>
              <a:rPr lang="en-GB" altLang="es-PE" sz="2000" dirty="0">
                <a:solidFill>
                  <a:schemeClr val="tx1"/>
                </a:solidFill>
                <a:cs typeface="Arial" panose="020B0604020202020204" pitchFamily="34" charset="0"/>
              </a:rPr>
              <a:t> 013-2003-SUNARP-SN</a:t>
            </a:r>
          </a:p>
        </p:txBody>
      </p:sp>
    </p:spTree>
    <p:extLst>
      <p:ext uri="{BB962C8B-B14F-4D97-AF65-F5344CB8AC3E}">
        <p14:creationId xmlns:p14="http://schemas.microsoft.com/office/powerpoint/2010/main" val="131479993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38E6DC04-2AE9-4A68-AB8D-69CF1A2FDF52}"/>
              </a:ext>
            </a:extLst>
          </p:cNvPr>
          <p:cNvGraphicFramePr>
            <a:graphicFrameLocks noGrp="1"/>
          </p:cNvGraphicFramePr>
          <p:nvPr>
            <p:ph idx="1"/>
            <p:extLst>
              <p:ext uri="{D42A27DB-BD31-4B8C-83A1-F6EECF244321}">
                <p14:modId xmlns:p14="http://schemas.microsoft.com/office/powerpoint/2010/main" val="2056133519"/>
              </p:ext>
            </p:extLst>
          </p:nvPr>
        </p:nvGraphicFramePr>
        <p:xfrm>
          <a:off x="691662" y="2094457"/>
          <a:ext cx="9390489" cy="3368192"/>
        </p:xfrm>
        <a:graphic>
          <a:graphicData uri="http://schemas.openxmlformats.org/drawingml/2006/table">
            <a:tbl>
              <a:tblPr/>
              <a:tblGrid>
                <a:gridCol w="9390489">
                  <a:extLst>
                    <a:ext uri="{9D8B030D-6E8A-4147-A177-3AD203B41FA5}">
                      <a16:colId xmlns:a16="http://schemas.microsoft.com/office/drawing/2014/main" xmlns="" val="743401029"/>
                    </a:ext>
                  </a:extLst>
                </a:gridCol>
              </a:tblGrid>
              <a:tr h="989889">
                <a:tc>
                  <a:txBody>
                    <a:bodyPr/>
                    <a:lstStyle/>
                    <a:p>
                      <a:r>
                        <a:rPr lang="es-MX" sz="2000" b="1" u="none" strike="noStrike" dirty="0">
                          <a:solidFill>
                            <a:srgbClr val="000000"/>
                          </a:solidFill>
                          <a:effectLst/>
                          <a:latin typeface="+mn-lt"/>
                        </a:rPr>
                        <a:t>Resolución : 361-2018-SUNARP-TR-L de </a:t>
                      </a:r>
                      <a:r>
                        <a:rPr lang="es-MX" sz="2000" b="1" u="none" strike="noStrike" dirty="0" smtClean="0">
                          <a:solidFill>
                            <a:srgbClr val="000000"/>
                          </a:solidFill>
                          <a:effectLst/>
                          <a:latin typeface="+mn-lt"/>
                        </a:rPr>
                        <a:t>15/02/2018.</a:t>
                      </a:r>
                      <a:endParaRPr lang="es-MX" sz="2000" b="1"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1903832519"/>
                  </a:ext>
                </a:extLst>
              </a:tr>
              <a:tr h="2378303">
                <a:tc>
                  <a:txBody>
                    <a:bodyPr/>
                    <a:lstStyle/>
                    <a:p>
                      <a:pPr algn="just"/>
                      <a:r>
                        <a:rPr lang="es-MX" sz="2000" b="1" u="none" strike="noStrike" dirty="0">
                          <a:solidFill>
                            <a:srgbClr val="000000"/>
                          </a:solidFill>
                          <a:effectLst/>
                          <a:latin typeface="+mn-lt"/>
                        </a:rPr>
                        <a:t>Tema de Sumilla : </a:t>
                      </a:r>
                      <a:r>
                        <a:rPr lang="es-MX" sz="2000" b="1" u="none" strike="noStrike" dirty="0">
                          <a:solidFill>
                            <a:srgbClr val="333333"/>
                          </a:solidFill>
                          <a:effectLst/>
                          <a:latin typeface="+mn-lt"/>
                        </a:rPr>
                        <a:t>INDEPENDIZACIÓN DE PREDIO MEDIANTE MANDATO JUDICIAL REITERADO. Procede la independización de un predio </a:t>
                      </a:r>
                      <a:r>
                        <a:rPr lang="es-MX" sz="2000" b="1" u="sng" strike="noStrike" dirty="0">
                          <a:solidFill>
                            <a:srgbClr val="333333"/>
                          </a:solidFill>
                          <a:effectLst/>
                          <a:latin typeface="+mn-lt"/>
                        </a:rPr>
                        <a:t>prescindiendo de la autorización municipal</a:t>
                      </a:r>
                      <a:r>
                        <a:rPr lang="es-MX" sz="2000" b="1" u="none" strike="noStrike" dirty="0">
                          <a:solidFill>
                            <a:srgbClr val="333333"/>
                          </a:solidFill>
                          <a:effectLst/>
                          <a:latin typeface="+mn-lt"/>
                        </a:rPr>
                        <a:t> si el juez que declaró fundada la demanda de prescripción adquisitiva, reitera su mandato. En este caso el Registrador dejará constancia en el asiento la reiteración judicial.</a:t>
                      </a:r>
                      <a:endParaRPr lang="es-MX" sz="2000" b="1"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3597304050"/>
                  </a:ext>
                </a:extLst>
              </a:tr>
            </a:tbl>
          </a:graphicData>
        </a:graphic>
      </p:graphicFrame>
      <p:sp>
        <p:nvSpPr>
          <p:cNvPr id="2" name="Rectángulo 1"/>
          <p:cNvSpPr/>
          <p:nvPr/>
        </p:nvSpPr>
        <p:spPr>
          <a:xfrm>
            <a:off x="691662" y="1077743"/>
            <a:ext cx="8686800" cy="830997"/>
          </a:xfrm>
          <a:prstGeom prst="rect">
            <a:avLst/>
          </a:prstGeom>
        </p:spPr>
        <p:txBody>
          <a:bodyPr wrap="square">
            <a:spAutoFit/>
          </a:bodyPr>
          <a:lstStyle/>
          <a:p>
            <a:r>
              <a:rPr lang="es-MX" sz="2400" dirty="0">
                <a:solidFill>
                  <a:srgbClr val="92D050"/>
                </a:solidFill>
              </a:rPr>
              <a:t>III.- ACTOS CAUSALES DE LA INDEPENDIZACION</a:t>
            </a:r>
            <a:br>
              <a:rPr lang="es-MX" sz="2400" dirty="0">
                <a:solidFill>
                  <a:srgbClr val="92D050"/>
                </a:solidFill>
              </a:rPr>
            </a:br>
            <a:r>
              <a:rPr lang="es-MX" sz="2400" dirty="0" smtClean="0">
                <a:solidFill>
                  <a:srgbClr val="92D050"/>
                </a:solidFill>
              </a:rPr>
              <a:t>3.7 </a:t>
            </a:r>
            <a:r>
              <a:rPr lang="es-MX" sz="2400" dirty="0">
                <a:solidFill>
                  <a:srgbClr val="92D050"/>
                </a:solidFill>
              </a:rPr>
              <a:t>Prescripción Adquisitiva de Dominio</a:t>
            </a:r>
            <a:endParaRPr lang="es-PE" sz="2400" dirty="0">
              <a:solidFill>
                <a:srgbClr val="92D050"/>
              </a:solidFill>
            </a:endParaRPr>
          </a:p>
        </p:txBody>
      </p:sp>
    </p:spTree>
    <p:extLst>
      <p:ext uri="{BB962C8B-B14F-4D97-AF65-F5344CB8AC3E}">
        <p14:creationId xmlns:p14="http://schemas.microsoft.com/office/powerpoint/2010/main" val="1789808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699" y="127562"/>
            <a:ext cx="8596668" cy="587188"/>
          </a:xfrm>
        </p:spPr>
        <p:txBody>
          <a:bodyPr>
            <a:normAutofit fontScale="90000"/>
          </a:bodyPr>
          <a:lstStyle/>
          <a:p>
            <a:r>
              <a:rPr lang="es-ES" dirty="0" smtClean="0"/>
              <a:t>I.- CONCEPTOS PRELIMINARES</a:t>
            </a:r>
            <a:endParaRPr lang="es-PE" dirty="0"/>
          </a:p>
        </p:txBody>
      </p:sp>
      <p:sp>
        <p:nvSpPr>
          <p:cNvPr id="3" name="Marcador de contenido 2"/>
          <p:cNvSpPr>
            <a:spLocks noGrp="1"/>
          </p:cNvSpPr>
          <p:nvPr>
            <p:ph idx="1"/>
          </p:nvPr>
        </p:nvSpPr>
        <p:spPr>
          <a:xfrm>
            <a:off x="677334" y="995083"/>
            <a:ext cx="8596668" cy="5419164"/>
          </a:xfrm>
        </p:spPr>
        <p:txBody>
          <a:bodyPr>
            <a:noAutofit/>
          </a:bodyPr>
          <a:lstStyle/>
          <a:p>
            <a:pPr marL="0" indent="0" algn="just">
              <a:buNone/>
              <a:defRPr/>
            </a:pPr>
            <a:r>
              <a:rPr lang="es-PE" sz="2000" b="1" dirty="0" smtClean="0">
                <a:solidFill>
                  <a:schemeClr val="tx1"/>
                </a:solidFill>
                <a:latin typeface="Corbel" panose="020B0503020204020204" pitchFamily="34" charset="0"/>
              </a:rPr>
              <a:t>1.1 LA CALIFICACIÓN </a:t>
            </a:r>
            <a:r>
              <a:rPr lang="es-PE" sz="2000" b="1" dirty="0">
                <a:solidFill>
                  <a:schemeClr val="tx1"/>
                </a:solidFill>
                <a:latin typeface="Corbel" panose="020B0503020204020204" pitchFamily="34" charset="0"/>
              </a:rPr>
              <a:t>REGISTRAL</a:t>
            </a:r>
            <a:r>
              <a:rPr lang="es-PE" sz="2000" dirty="0" smtClean="0">
                <a:solidFill>
                  <a:schemeClr val="tx1"/>
                </a:solidFill>
                <a:latin typeface="Corbel" panose="020B0503020204020204" pitchFamily="34" charset="0"/>
              </a:rPr>
              <a:t>:</a:t>
            </a:r>
          </a:p>
          <a:p>
            <a:pPr marL="0" indent="0">
              <a:buNone/>
              <a:defRPr/>
            </a:pPr>
            <a:r>
              <a:rPr lang="es-PE" sz="2000" u="sng" dirty="0" smtClean="0">
                <a:solidFill>
                  <a:schemeClr val="tx1"/>
                </a:solidFill>
                <a:latin typeface="Corbel" panose="020B0503020204020204" pitchFamily="34" charset="0"/>
              </a:rPr>
              <a:t>Art</a:t>
            </a:r>
            <a:r>
              <a:rPr lang="es-PE" sz="2000" u="sng" dirty="0">
                <a:solidFill>
                  <a:schemeClr val="tx1"/>
                </a:solidFill>
                <a:latin typeface="Corbel" panose="020B0503020204020204" pitchFamily="34" charset="0"/>
              </a:rPr>
              <a:t>. 2011 del Código Civil</a:t>
            </a:r>
          </a:p>
          <a:p>
            <a:pPr marL="0" indent="0">
              <a:buNone/>
              <a:defRPr/>
            </a:pPr>
            <a:r>
              <a:rPr lang="es-PE" sz="2000" dirty="0">
                <a:solidFill>
                  <a:schemeClr val="tx1"/>
                </a:solidFill>
                <a:latin typeface="Corbel" panose="020B0503020204020204" pitchFamily="34" charset="0"/>
              </a:rPr>
              <a:t>Los registradores califican:</a:t>
            </a:r>
          </a:p>
          <a:p>
            <a:pPr>
              <a:buFontTx/>
              <a:buChar char="-"/>
              <a:defRPr/>
            </a:pPr>
            <a:r>
              <a:rPr lang="es-ES_tradnl" sz="2000" dirty="0">
                <a:solidFill>
                  <a:schemeClr val="tx1"/>
                </a:solidFill>
                <a:latin typeface="Corbel" panose="020B0503020204020204" pitchFamily="34" charset="0"/>
              </a:rPr>
              <a:t>La legalidad de los documentos </a:t>
            </a:r>
          </a:p>
          <a:p>
            <a:pPr>
              <a:buFontTx/>
              <a:buChar char="-"/>
              <a:defRPr/>
            </a:pPr>
            <a:r>
              <a:rPr lang="es-ES_tradnl" sz="2000" dirty="0">
                <a:solidFill>
                  <a:schemeClr val="tx1"/>
                </a:solidFill>
                <a:latin typeface="Corbel" panose="020B0503020204020204" pitchFamily="34" charset="0"/>
              </a:rPr>
              <a:t>La capacidad de los otorgantes </a:t>
            </a:r>
          </a:p>
          <a:p>
            <a:pPr>
              <a:buFontTx/>
              <a:buChar char="-"/>
              <a:defRPr/>
            </a:pPr>
            <a:r>
              <a:rPr lang="es-ES_tradnl" sz="2000" dirty="0">
                <a:solidFill>
                  <a:schemeClr val="tx1"/>
                </a:solidFill>
                <a:latin typeface="Corbel" panose="020B0503020204020204" pitchFamily="34" charset="0"/>
              </a:rPr>
              <a:t>La validez del acto.</a:t>
            </a:r>
          </a:p>
          <a:p>
            <a:pPr marL="0" indent="0">
              <a:buNone/>
              <a:defRPr/>
            </a:pPr>
            <a:r>
              <a:rPr lang="es-PE" sz="2000" dirty="0">
                <a:solidFill>
                  <a:schemeClr val="tx1"/>
                </a:solidFill>
                <a:latin typeface="Corbel" panose="020B0503020204020204" pitchFamily="34" charset="0"/>
              </a:rPr>
              <a:t>(excepción segundo párrafo)</a:t>
            </a:r>
          </a:p>
          <a:p>
            <a:pPr marL="0" indent="0">
              <a:buNone/>
              <a:defRPr/>
            </a:pPr>
            <a:endParaRPr lang="es-PE" sz="2000" dirty="0">
              <a:solidFill>
                <a:schemeClr val="tx1"/>
              </a:solidFill>
              <a:latin typeface="Corbel" panose="020B0503020204020204" pitchFamily="34" charset="0"/>
            </a:endParaRPr>
          </a:p>
          <a:p>
            <a:pPr marL="0" indent="0">
              <a:buNone/>
              <a:defRPr/>
            </a:pPr>
            <a:r>
              <a:rPr lang="es-PE" sz="2000" u="sng" dirty="0">
                <a:solidFill>
                  <a:schemeClr val="tx1"/>
                </a:solidFill>
                <a:latin typeface="Corbel" panose="020B0503020204020204" pitchFamily="34" charset="0"/>
              </a:rPr>
              <a:t>Complementado con el art. 32 del TUO del Reglamento General de Registros Públicos:</a:t>
            </a:r>
            <a:endParaRPr lang="es-PE" sz="2000" dirty="0">
              <a:solidFill>
                <a:schemeClr val="tx1"/>
              </a:solidFill>
              <a:latin typeface="Corbel" panose="020B0503020204020204" pitchFamily="34" charset="0"/>
            </a:endParaRPr>
          </a:p>
          <a:p>
            <a:pPr marL="0" indent="0">
              <a:buNone/>
              <a:defRPr/>
            </a:pPr>
            <a:r>
              <a:rPr lang="es-PE" sz="2000" dirty="0" smtClean="0">
                <a:solidFill>
                  <a:schemeClr val="tx1"/>
                </a:solidFill>
                <a:latin typeface="Corbel" panose="020B0503020204020204" pitchFamily="34" charset="0"/>
              </a:rPr>
              <a:t>El </a:t>
            </a:r>
            <a:r>
              <a:rPr lang="es-PE" sz="2000" dirty="0">
                <a:solidFill>
                  <a:schemeClr val="tx1"/>
                </a:solidFill>
                <a:latin typeface="Corbel" panose="020B0503020204020204" pitchFamily="34" charset="0"/>
              </a:rPr>
              <a:t>Registrador y el Tribunal Registral, en sus respectivas instancias, al calificar y evaluar los títulos ingresados para su inscripción, deberán:</a:t>
            </a:r>
          </a:p>
          <a:p>
            <a:pPr marL="0" indent="0">
              <a:buNone/>
              <a:defRPr/>
            </a:pPr>
            <a:r>
              <a:rPr lang="es-PE" sz="2000" dirty="0">
                <a:solidFill>
                  <a:schemeClr val="tx1"/>
                </a:solidFill>
                <a:latin typeface="Corbel" panose="020B0503020204020204" pitchFamily="34" charset="0"/>
              </a:rPr>
              <a:t>(…)</a:t>
            </a:r>
            <a:endParaRPr lang="es-ES_tradnl" sz="2000" dirty="0">
              <a:solidFill>
                <a:schemeClr val="tx1"/>
              </a:solidFill>
              <a:latin typeface="Corbel" panose="020B0503020204020204" pitchFamily="34" charset="0"/>
            </a:endParaRPr>
          </a:p>
        </p:txBody>
      </p:sp>
      <p:pic>
        <p:nvPicPr>
          <p:cNvPr id="5" name="Picture 10" descr="Resultado de imagen para sunarp">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7033" y="1313703"/>
            <a:ext cx="2719388" cy="16827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6862247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BED47FBC-49B6-4B6A-BDCB-736947F1B8C8}"/>
              </a:ext>
            </a:extLst>
          </p:cNvPr>
          <p:cNvGraphicFramePr>
            <a:graphicFrameLocks noGrp="1"/>
          </p:cNvGraphicFramePr>
          <p:nvPr>
            <p:ph idx="1"/>
            <p:extLst>
              <p:ext uri="{D42A27DB-BD31-4B8C-83A1-F6EECF244321}">
                <p14:modId xmlns:p14="http://schemas.microsoft.com/office/powerpoint/2010/main" val="1409388362"/>
              </p:ext>
            </p:extLst>
          </p:nvPr>
        </p:nvGraphicFramePr>
        <p:xfrm>
          <a:off x="656492" y="1911898"/>
          <a:ext cx="9488405" cy="3574502"/>
        </p:xfrm>
        <a:graphic>
          <a:graphicData uri="http://schemas.openxmlformats.org/drawingml/2006/table">
            <a:tbl>
              <a:tblPr/>
              <a:tblGrid>
                <a:gridCol w="9488405">
                  <a:extLst>
                    <a:ext uri="{9D8B030D-6E8A-4147-A177-3AD203B41FA5}">
                      <a16:colId xmlns:a16="http://schemas.microsoft.com/office/drawing/2014/main" xmlns="" val="2539848936"/>
                    </a:ext>
                  </a:extLst>
                </a:gridCol>
              </a:tblGrid>
              <a:tr h="1050522">
                <a:tc>
                  <a:txBody>
                    <a:bodyPr/>
                    <a:lstStyle/>
                    <a:p>
                      <a:r>
                        <a:rPr lang="es-MX" sz="2000" b="1" u="none" strike="noStrike" dirty="0">
                          <a:solidFill>
                            <a:srgbClr val="000000"/>
                          </a:solidFill>
                          <a:effectLst/>
                          <a:latin typeface="+mn-lt"/>
                        </a:rPr>
                        <a:t>Resolución : 1853-2015-SUNARP-TR-L de </a:t>
                      </a:r>
                      <a:r>
                        <a:rPr lang="es-MX" sz="2000" b="1" u="none" strike="noStrike" dirty="0" smtClean="0">
                          <a:solidFill>
                            <a:srgbClr val="000000"/>
                          </a:solidFill>
                          <a:effectLst/>
                          <a:latin typeface="+mn-lt"/>
                        </a:rPr>
                        <a:t>17/09/2015.</a:t>
                      </a:r>
                      <a:endParaRPr lang="es-MX" sz="2000" b="1"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4051475169"/>
                  </a:ext>
                </a:extLst>
              </a:tr>
              <a:tr h="2523980">
                <a:tc>
                  <a:txBody>
                    <a:bodyPr/>
                    <a:lstStyle/>
                    <a:p>
                      <a:pPr algn="just"/>
                      <a:r>
                        <a:rPr lang="es-MX" sz="2000" b="1" u="none" strike="noStrike" dirty="0">
                          <a:solidFill>
                            <a:srgbClr val="000000"/>
                          </a:solidFill>
                          <a:effectLst/>
                          <a:latin typeface="+mn-lt"/>
                        </a:rPr>
                        <a:t>Tema de Sumilla : </a:t>
                      </a:r>
                      <a:r>
                        <a:rPr lang="es-MX" sz="2000" b="1" u="none" strike="noStrike" dirty="0">
                          <a:solidFill>
                            <a:srgbClr val="333333"/>
                          </a:solidFill>
                          <a:effectLst/>
                          <a:latin typeface="+mn-lt"/>
                        </a:rPr>
                        <a:t>INDEPENDIZACIÓN INVOCADA EN PROCESO DE PRESCRIPCIÓN ADQUISITIVA JUDICIAL </a:t>
                      </a:r>
                      <a:r>
                        <a:rPr lang="es-MX" sz="2000" b="1" u="sng" strike="noStrike" dirty="0">
                          <a:solidFill>
                            <a:srgbClr val="333333"/>
                          </a:solidFill>
                          <a:effectLst/>
                          <a:latin typeface="+mn-lt"/>
                        </a:rPr>
                        <a:t>Si la independización ha sido ordenada mediante sentencia </a:t>
                      </a:r>
                      <a:r>
                        <a:rPr lang="es-MX" sz="2000" b="1" u="none" strike="noStrike" dirty="0">
                          <a:solidFill>
                            <a:srgbClr val="333333"/>
                          </a:solidFill>
                          <a:effectLst/>
                          <a:latin typeface="+mn-lt"/>
                        </a:rPr>
                        <a:t>expedida en el proceso de prescripción adquisitiva de dominio, corresponde abrir una partida registral para el predio objeto de prescripción, en virtud al artículo 4 de la Ley Orgánica del Poder Judicial</a:t>
                      </a:r>
                      <a:endParaRPr lang="es-MX" sz="2000" b="1" u="none" strike="noStrike" dirty="0">
                        <a:solidFill>
                          <a:srgbClr val="000000"/>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3697786198"/>
                  </a:ext>
                </a:extLst>
              </a:tr>
            </a:tbl>
          </a:graphicData>
        </a:graphic>
      </p:graphicFrame>
      <p:sp>
        <p:nvSpPr>
          <p:cNvPr id="2" name="Rectángulo 1"/>
          <p:cNvSpPr/>
          <p:nvPr/>
        </p:nvSpPr>
        <p:spPr>
          <a:xfrm>
            <a:off x="668214" y="671827"/>
            <a:ext cx="8956431" cy="707886"/>
          </a:xfrm>
          <a:prstGeom prst="rect">
            <a:avLst/>
          </a:prstGeom>
        </p:spPr>
        <p:txBody>
          <a:bodyPr wrap="square">
            <a:spAutoFit/>
          </a:bodyPr>
          <a:lstStyle/>
          <a:p>
            <a:pPr lvl="0"/>
            <a:r>
              <a:rPr lang="es-MX" sz="2000" dirty="0">
                <a:solidFill>
                  <a:srgbClr val="92D050"/>
                </a:solidFill>
              </a:rPr>
              <a:t>III.- ACTOS CAUSALES DE LA INDEPENDIZACION</a:t>
            </a:r>
            <a:br>
              <a:rPr lang="es-MX" sz="2000" dirty="0">
                <a:solidFill>
                  <a:srgbClr val="92D050"/>
                </a:solidFill>
              </a:rPr>
            </a:br>
            <a:r>
              <a:rPr lang="es-MX" sz="2000" dirty="0" smtClean="0">
                <a:solidFill>
                  <a:srgbClr val="92D050"/>
                </a:solidFill>
              </a:rPr>
              <a:t>3.7 Prescripción </a:t>
            </a:r>
            <a:r>
              <a:rPr lang="es-MX" sz="2000" dirty="0">
                <a:solidFill>
                  <a:srgbClr val="92D050"/>
                </a:solidFill>
              </a:rPr>
              <a:t>Adquisitiva de Dominio</a:t>
            </a:r>
            <a:endParaRPr lang="es-PE" sz="2000" dirty="0">
              <a:solidFill>
                <a:srgbClr val="92D050"/>
              </a:solidFill>
            </a:endParaRPr>
          </a:p>
        </p:txBody>
      </p:sp>
    </p:spTree>
    <p:extLst>
      <p:ext uri="{BB962C8B-B14F-4D97-AF65-F5344CB8AC3E}">
        <p14:creationId xmlns:p14="http://schemas.microsoft.com/office/powerpoint/2010/main" val="4738517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BED47FBC-49B6-4B6A-BDCB-736947F1B8C8}"/>
              </a:ext>
            </a:extLst>
          </p:cNvPr>
          <p:cNvGraphicFramePr>
            <a:graphicFrameLocks noGrp="1"/>
          </p:cNvGraphicFramePr>
          <p:nvPr>
            <p:ph idx="1"/>
            <p:extLst>
              <p:ext uri="{D42A27DB-BD31-4B8C-83A1-F6EECF244321}">
                <p14:modId xmlns:p14="http://schemas.microsoft.com/office/powerpoint/2010/main" val="3863577005"/>
              </p:ext>
            </p:extLst>
          </p:nvPr>
        </p:nvGraphicFramePr>
        <p:xfrm>
          <a:off x="656492" y="1911898"/>
          <a:ext cx="9649043" cy="3772209"/>
        </p:xfrm>
        <a:graphic>
          <a:graphicData uri="http://schemas.openxmlformats.org/drawingml/2006/table">
            <a:tbl>
              <a:tblPr/>
              <a:tblGrid>
                <a:gridCol w="9649043">
                  <a:extLst>
                    <a:ext uri="{9D8B030D-6E8A-4147-A177-3AD203B41FA5}">
                      <a16:colId xmlns:a16="http://schemas.microsoft.com/office/drawing/2014/main" xmlns="" val="2539848936"/>
                    </a:ext>
                  </a:extLst>
                </a:gridCol>
              </a:tblGrid>
              <a:tr h="856815">
                <a:tc>
                  <a:txBody>
                    <a:bodyPr/>
                    <a:lstStyle/>
                    <a:p>
                      <a:r>
                        <a:rPr lang="es-ES" sz="2000" b="1" u="none" strike="noStrike" dirty="0">
                          <a:solidFill>
                            <a:srgbClr val="000000"/>
                          </a:solidFill>
                          <a:effectLst/>
                          <a:latin typeface="verdana" panose="020B0604030504040204" pitchFamily="34" charset="0"/>
                        </a:rPr>
                        <a:t>Resolución : 1300-2020-SUNARP-TR-L de </a:t>
                      </a:r>
                      <a:r>
                        <a:rPr lang="es-ES" sz="2000" b="1" u="none" strike="noStrike" dirty="0" smtClean="0">
                          <a:solidFill>
                            <a:srgbClr val="000000"/>
                          </a:solidFill>
                          <a:effectLst/>
                          <a:latin typeface="verdana" panose="020B0604030504040204" pitchFamily="34" charset="0"/>
                        </a:rPr>
                        <a:t>31/07/2020</a:t>
                      </a:r>
                      <a:endParaRPr lang="es-ES" sz="20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4051475169"/>
                  </a:ext>
                </a:extLst>
              </a:tr>
              <a:tr h="856815">
                <a:tc>
                  <a:txBody>
                    <a:bodyPr/>
                    <a:lstStyle/>
                    <a:p>
                      <a:r>
                        <a:rPr lang="es-ES" sz="2000" b="1" u="none" strike="noStrike" dirty="0">
                          <a:solidFill>
                            <a:srgbClr val="000000"/>
                          </a:solidFill>
                          <a:effectLst/>
                          <a:latin typeface="verdana" panose="020B0604030504040204" pitchFamily="34" charset="0"/>
                        </a:rPr>
                        <a:t>Tema : </a:t>
                      </a:r>
                      <a:r>
                        <a:rPr lang="es-ES" sz="2000" b="1" u="none" strike="noStrike" dirty="0">
                          <a:solidFill>
                            <a:srgbClr val="333333"/>
                          </a:solidFill>
                          <a:effectLst/>
                          <a:latin typeface="Corbel" panose="020B0503020204020204" pitchFamily="34" charset="0"/>
                        </a:rPr>
                        <a:t>CALIFICACIÓN DE RESOLUCIONES JUDICIALES</a:t>
                      </a:r>
                      <a:endParaRPr lang="es-ES" sz="20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2058579">
                <a:tc>
                  <a:txBody>
                    <a:bodyPr/>
                    <a:lstStyle/>
                    <a:p>
                      <a:r>
                        <a:rPr lang="es-ES" sz="2000" b="1" u="none" strike="noStrike" dirty="0">
                          <a:solidFill>
                            <a:srgbClr val="000000"/>
                          </a:solidFill>
                          <a:effectLst/>
                          <a:latin typeface="verdana" panose="020B0604030504040204" pitchFamily="34" charset="0"/>
                        </a:rPr>
                        <a:t>Tema de Sumilla : </a:t>
                      </a:r>
                      <a:r>
                        <a:rPr lang="es-ES" sz="2000" b="1" u="none" strike="noStrike" dirty="0">
                          <a:solidFill>
                            <a:srgbClr val="333333"/>
                          </a:solidFill>
                          <a:effectLst/>
                          <a:latin typeface="Corbel" panose="020B0503020204020204" pitchFamily="34" charset="0"/>
                        </a:rPr>
                        <a:t>CALIFICACIÓN DE RESOLUCIONES JUDICIALES En la calificación de resoluciones judiciales, si el juez reitera el mandato de inscripción mediante resolución, incorporando al fondo del proceso el aspecto defectuoso advertido por el registrador, corresponde acatar el mandato judicial al amparo de lo dispuesto en el artículo 4 de la Ley Orgánica del Poder Judicial.</a:t>
                      </a:r>
                      <a:endParaRPr lang="es-ES" sz="20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3697786198"/>
                  </a:ext>
                </a:extLst>
              </a:tr>
            </a:tbl>
          </a:graphicData>
        </a:graphic>
      </p:graphicFrame>
      <p:sp>
        <p:nvSpPr>
          <p:cNvPr id="2" name="Rectángulo 1"/>
          <p:cNvSpPr/>
          <p:nvPr/>
        </p:nvSpPr>
        <p:spPr>
          <a:xfrm>
            <a:off x="668214" y="671827"/>
            <a:ext cx="8956431" cy="707886"/>
          </a:xfrm>
          <a:prstGeom prst="rect">
            <a:avLst/>
          </a:prstGeom>
        </p:spPr>
        <p:txBody>
          <a:bodyPr wrap="square">
            <a:spAutoFit/>
          </a:bodyPr>
          <a:lstStyle/>
          <a:p>
            <a:pPr lvl="0"/>
            <a:r>
              <a:rPr lang="es-MX" sz="2000" dirty="0">
                <a:solidFill>
                  <a:srgbClr val="92D050"/>
                </a:solidFill>
              </a:rPr>
              <a:t>III.- ACTOS CAUSALES DE LA INDEPENDIZACION</a:t>
            </a:r>
            <a:br>
              <a:rPr lang="es-MX" sz="2000" dirty="0">
                <a:solidFill>
                  <a:srgbClr val="92D050"/>
                </a:solidFill>
              </a:rPr>
            </a:br>
            <a:r>
              <a:rPr lang="es-MX" sz="2000" dirty="0" smtClean="0">
                <a:solidFill>
                  <a:srgbClr val="92D050"/>
                </a:solidFill>
              </a:rPr>
              <a:t>3.7 Prescripción </a:t>
            </a:r>
            <a:r>
              <a:rPr lang="es-MX" sz="2000" dirty="0">
                <a:solidFill>
                  <a:srgbClr val="92D050"/>
                </a:solidFill>
              </a:rPr>
              <a:t>Adquisitiva de Dominio</a:t>
            </a:r>
            <a:endParaRPr lang="es-PE" sz="2000" dirty="0">
              <a:solidFill>
                <a:srgbClr val="92D050"/>
              </a:solidFill>
            </a:endParaRPr>
          </a:p>
        </p:txBody>
      </p:sp>
    </p:spTree>
    <p:extLst>
      <p:ext uri="{BB962C8B-B14F-4D97-AF65-F5344CB8AC3E}">
        <p14:creationId xmlns:p14="http://schemas.microsoft.com/office/powerpoint/2010/main" val="308318562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BED47FBC-49B6-4B6A-BDCB-736947F1B8C8}"/>
              </a:ext>
            </a:extLst>
          </p:cNvPr>
          <p:cNvGraphicFramePr>
            <a:graphicFrameLocks noGrp="1"/>
          </p:cNvGraphicFramePr>
          <p:nvPr>
            <p:ph idx="1"/>
            <p:extLst>
              <p:ext uri="{D42A27DB-BD31-4B8C-83A1-F6EECF244321}">
                <p14:modId xmlns:p14="http://schemas.microsoft.com/office/powerpoint/2010/main" val="3568291421"/>
              </p:ext>
            </p:extLst>
          </p:nvPr>
        </p:nvGraphicFramePr>
        <p:xfrm>
          <a:off x="656492" y="1911898"/>
          <a:ext cx="10081529" cy="5162153"/>
        </p:xfrm>
        <a:graphic>
          <a:graphicData uri="http://schemas.openxmlformats.org/drawingml/2006/table">
            <a:tbl>
              <a:tblPr/>
              <a:tblGrid>
                <a:gridCol w="10081529">
                  <a:extLst>
                    <a:ext uri="{9D8B030D-6E8A-4147-A177-3AD203B41FA5}">
                      <a16:colId xmlns:a16="http://schemas.microsoft.com/office/drawing/2014/main" xmlns="" val="2539848936"/>
                    </a:ext>
                  </a:extLst>
                </a:gridCol>
              </a:tblGrid>
              <a:tr h="696833">
                <a:tc>
                  <a:txBody>
                    <a:bodyPr/>
                    <a:lstStyle/>
                    <a:p>
                      <a:r>
                        <a:rPr lang="es-ES" b="1" u="none" strike="noStrike" dirty="0">
                          <a:solidFill>
                            <a:srgbClr val="000000"/>
                          </a:solidFill>
                          <a:effectLst/>
                          <a:latin typeface="verdana" panose="020B0604030504040204" pitchFamily="34" charset="0"/>
                        </a:rPr>
                        <a:t>Resolución : 1280-2020-SUNARP-TR-L de </a:t>
                      </a:r>
                      <a:r>
                        <a:rPr lang="es-ES" b="1" u="none" strike="noStrike" dirty="0" smtClean="0">
                          <a:solidFill>
                            <a:srgbClr val="000000"/>
                          </a:solidFill>
                          <a:effectLst/>
                          <a:latin typeface="verdana" panose="020B0604030504040204" pitchFamily="34" charset="0"/>
                        </a:rPr>
                        <a:t>31/07/2020</a:t>
                      </a:r>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4051475169"/>
                  </a:ext>
                </a:extLst>
              </a:tr>
              <a:tr h="696833">
                <a:tc>
                  <a:txBody>
                    <a:bodyPr/>
                    <a:lstStyle/>
                    <a:p>
                      <a:r>
                        <a:rPr lang="es-ES" b="1" u="none" strike="noStrike" dirty="0">
                          <a:solidFill>
                            <a:srgbClr val="000000"/>
                          </a:solidFill>
                          <a:effectLst/>
                          <a:latin typeface="verdana" panose="020B0604030504040204" pitchFamily="34" charset="0"/>
                        </a:rPr>
                        <a:t>Tema : </a:t>
                      </a:r>
                      <a:r>
                        <a:rPr lang="es-ES" b="1" u="none" strike="noStrike" dirty="0">
                          <a:solidFill>
                            <a:srgbClr val="333333"/>
                          </a:solidFill>
                          <a:effectLst/>
                          <a:latin typeface="Corbel" panose="020B0503020204020204" pitchFamily="34" charset="0"/>
                        </a:rPr>
                        <a:t>EMPLAZAMIENTO DEL TITULAR REGISTRAL EN LOS PROCEDIMIENTOS DE PRESCRIPCION ADQUISITIVA DE DOMINIO </a:t>
                      </a:r>
                      <a:r>
                        <a:rPr lang="es-ES" b="1" u="none" strike="noStrike" dirty="0" smtClean="0">
                          <a:solidFill>
                            <a:srgbClr val="333333"/>
                          </a:solidFill>
                          <a:effectLst/>
                          <a:latin typeface="Corbel" panose="020B0503020204020204" pitchFamily="34" charset="0"/>
                        </a:rPr>
                        <a:t> / CALIFICACIÓN </a:t>
                      </a:r>
                      <a:r>
                        <a:rPr lang="es-ES" b="1" u="none" strike="noStrike" dirty="0">
                          <a:solidFill>
                            <a:srgbClr val="333333"/>
                          </a:solidFill>
                          <a:effectLst/>
                          <a:latin typeface="Corbel" panose="020B0503020204020204" pitchFamily="34" charset="0"/>
                        </a:rPr>
                        <a:t>REGISTRAL DE ASUNTOS NO CONTENCIOSOS DE COMPETENCIA NOTARIAL</a:t>
                      </a:r>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1674208">
                <a:tc>
                  <a:txBody>
                    <a:bodyPr/>
                    <a:lstStyle/>
                    <a:p>
                      <a:pPr algn="just"/>
                      <a:r>
                        <a:rPr lang="es-ES" b="1" u="none" strike="noStrike" dirty="0">
                          <a:solidFill>
                            <a:srgbClr val="000000"/>
                          </a:solidFill>
                          <a:effectLst/>
                          <a:latin typeface="verdana" panose="020B0604030504040204" pitchFamily="34" charset="0"/>
                        </a:rPr>
                        <a:t>Tema de Sumilla : </a:t>
                      </a:r>
                      <a:r>
                        <a:rPr lang="es-ES" b="1" u="none" strike="noStrike" dirty="0">
                          <a:solidFill>
                            <a:srgbClr val="333333"/>
                          </a:solidFill>
                          <a:effectLst/>
                          <a:latin typeface="Corbel" panose="020B0503020204020204" pitchFamily="34" charset="0"/>
                        </a:rPr>
                        <a:t>EMPLAZAMIENTO DEL TITULAR REGISTRAL EN LOS PROCEDIMIENTOS DE PRESCRIPCION ADQUISITIVA DE DOMINIO Se encuentra dentro del ámbito de calificación registral del título que contiene la declaración de adquisición de la propiedad mediante prescripción, la evaluación de la adecuación del título presentado con los asientos registrales, lo cual implica verificar que el proceso judicial o el procedimiento notarial se haya seguido contra todos los titulares registrales de dominio cuando el predio se encuentra inscrito. En caso de copropiedad se debe emplazar a todos los copropietarios. Para ello bastará con constatar que los referidos titulares aparezcan como demandados o emplazados en el proceso respectivo, ya que la notificación constituye parte de los actos procedimentales cuya responsabilidad corresponde al juez o al notario. CALIFICACIÓN REGISTRAL DE ASUNTOS NO CONTENCIOSOS DE COMPETENCIA NOTARIAL No corresponde a las instancias registrales calificar la validez de los actos procedimentales ni el fondo o motivación de la declaración notarial, en los títulos referidos a los asuntos no contenciosos de competencia notarial.</a:t>
                      </a:r>
                      <a:endParaRPr lang="es-ES"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3697786198"/>
                  </a:ext>
                </a:extLst>
              </a:tr>
            </a:tbl>
          </a:graphicData>
        </a:graphic>
      </p:graphicFrame>
      <p:sp>
        <p:nvSpPr>
          <p:cNvPr id="2" name="Rectángulo 1"/>
          <p:cNvSpPr/>
          <p:nvPr/>
        </p:nvSpPr>
        <p:spPr>
          <a:xfrm>
            <a:off x="668214" y="671827"/>
            <a:ext cx="8956431" cy="707886"/>
          </a:xfrm>
          <a:prstGeom prst="rect">
            <a:avLst/>
          </a:prstGeom>
        </p:spPr>
        <p:txBody>
          <a:bodyPr wrap="square">
            <a:spAutoFit/>
          </a:bodyPr>
          <a:lstStyle/>
          <a:p>
            <a:pPr lvl="0"/>
            <a:r>
              <a:rPr lang="es-MX" sz="2000" dirty="0">
                <a:solidFill>
                  <a:srgbClr val="92D050"/>
                </a:solidFill>
              </a:rPr>
              <a:t>III.- ACTOS CAUSALES DE LA INDEPENDIZACION</a:t>
            </a:r>
            <a:br>
              <a:rPr lang="es-MX" sz="2000" dirty="0">
                <a:solidFill>
                  <a:srgbClr val="92D050"/>
                </a:solidFill>
              </a:rPr>
            </a:br>
            <a:r>
              <a:rPr lang="es-MX" sz="2000" dirty="0" smtClean="0">
                <a:solidFill>
                  <a:srgbClr val="92D050"/>
                </a:solidFill>
              </a:rPr>
              <a:t>3.7 Prescripción </a:t>
            </a:r>
            <a:r>
              <a:rPr lang="es-MX" sz="2000" dirty="0">
                <a:solidFill>
                  <a:srgbClr val="92D050"/>
                </a:solidFill>
              </a:rPr>
              <a:t>Adquisitiva de Dominio</a:t>
            </a:r>
            <a:endParaRPr lang="es-PE" sz="2000" dirty="0">
              <a:solidFill>
                <a:srgbClr val="92D050"/>
              </a:solidFill>
            </a:endParaRPr>
          </a:p>
        </p:txBody>
      </p:sp>
    </p:spTree>
    <p:extLst>
      <p:ext uri="{BB962C8B-B14F-4D97-AF65-F5344CB8AC3E}">
        <p14:creationId xmlns:p14="http://schemas.microsoft.com/office/powerpoint/2010/main" val="17201800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0647" y="908720"/>
            <a:ext cx="9197788" cy="707886"/>
          </a:xfrm>
          <a:prstGeom prst="rect">
            <a:avLst/>
          </a:prstGeom>
        </p:spPr>
        <p:txBody>
          <a:bodyPr wrap="square">
            <a:spAutoFit/>
          </a:bodyPr>
          <a:lstStyle/>
          <a:p>
            <a:pPr algn="just" defTabSz="914400"/>
            <a:r>
              <a:rPr lang="es-MX" sz="2000" dirty="0">
                <a:solidFill>
                  <a:srgbClr val="92D050"/>
                </a:solidFill>
              </a:rPr>
              <a:t>III.- ACTOS CAUSALES DE LA INDEPENDIZACION</a:t>
            </a:r>
            <a:br>
              <a:rPr lang="es-MX" sz="2000" dirty="0">
                <a:solidFill>
                  <a:srgbClr val="92D050"/>
                </a:solidFill>
              </a:rPr>
            </a:br>
            <a:r>
              <a:rPr lang="es-MX" sz="2000" dirty="0" smtClean="0">
                <a:solidFill>
                  <a:srgbClr val="92D050"/>
                </a:solidFill>
              </a:rPr>
              <a:t>3.8 </a:t>
            </a:r>
            <a:r>
              <a:rPr lang="es-MX" sz="2000" dirty="0" smtClean="0">
                <a:solidFill>
                  <a:srgbClr val="92D050"/>
                </a:solidFill>
              </a:rPr>
              <a:t>Sétima disposición Transitoria del RIRP</a:t>
            </a:r>
            <a:r>
              <a:rPr lang="es-PE" sz="2000" b="1" dirty="0" smtClean="0">
                <a:solidFill>
                  <a:prstClr val="black"/>
                </a:solidFill>
              </a:rPr>
              <a:t> </a:t>
            </a:r>
            <a:endParaRPr lang="es-PE" sz="2000" b="1" dirty="0">
              <a:solidFill>
                <a:prstClr val="black"/>
              </a:solidFill>
            </a:endParaRPr>
          </a:p>
        </p:txBody>
      </p:sp>
      <p:sp>
        <p:nvSpPr>
          <p:cNvPr id="3" name="2 Rectángulo"/>
          <p:cNvSpPr/>
          <p:nvPr/>
        </p:nvSpPr>
        <p:spPr>
          <a:xfrm>
            <a:off x="1720335" y="3093934"/>
            <a:ext cx="5284694" cy="1631216"/>
          </a:xfrm>
          <a:prstGeom prst="rect">
            <a:avLst/>
          </a:prstGeom>
        </p:spPr>
        <p:txBody>
          <a:bodyPr wrap="square">
            <a:spAutoFit/>
          </a:bodyPr>
          <a:lstStyle/>
          <a:p>
            <a:pPr algn="ctr" defTabSz="914400"/>
            <a:r>
              <a:rPr lang="es-PE" sz="2000" dirty="0" smtClean="0">
                <a:solidFill>
                  <a:prstClr val="black"/>
                </a:solidFill>
              </a:rPr>
              <a:t>Parcelación.</a:t>
            </a:r>
          </a:p>
          <a:p>
            <a:pPr algn="ctr" defTabSz="914400"/>
            <a:r>
              <a:rPr lang="es-PE" sz="2000" dirty="0" smtClean="0">
                <a:solidFill>
                  <a:prstClr val="black"/>
                </a:solidFill>
              </a:rPr>
              <a:t>Subdivisión.</a:t>
            </a:r>
          </a:p>
          <a:p>
            <a:pPr algn="ctr" defTabSz="914400"/>
            <a:r>
              <a:rPr lang="es-PE" sz="2000" dirty="0">
                <a:solidFill>
                  <a:prstClr val="black"/>
                </a:solidFill>
              </a:rPr>
              <a:t>Recepción de Obras de H.U.</a:t>
            </a:r>
          </a:p>
          <a:p>
            <a:pPr algn="ctr" defTabSz="914400"/>
            <a:endParaRPr lang="es-PE" sz="2000" dirty="0">
              <a:solidFill>
                <a:prstClr val="black"/>
              </a:solidFill>
            </a:endParaRPr>
          </a:p>
          <a:p>
            <a:pPr algn="ctr" defTabSz="914400"/>
            <a:endParaRPr lang="es-PE" sz="2000" dirty="0">
              <a:solidFill>
                <a:prstClr val="black"/>
              </a:solidFill>
            </a:endParaRPr>
          </a:p>
        </p:txBody>
      </p:sp>
      <p:sp>
        <p:nvSpPr>
          <p:cNvPr id="5" name="4 Rectángulo"/>
          <p:cNvSpPr/>
          <p:nvPr/>
        </p:nvSpPr>
        <p:spPr>
          <a:xfrm>
            <a:off x="1468298" y="2170604"/>
            <a:ext cx="7202485" cy="369332"/>
          </a:xfrm>
          <a:prstGeom prst="rect">
            <a:avLst/>
          </a:prstGeom>
        </p:spPr>
        <p:txBody>
          <a:bodyPr wrap="none">
            <a:spAutoFit/>
          </a:bodyPr>
          <a:lstStyle/>
          <a:p>
            <a:pPr algn="ctr" defTabSz="914400"/>
            <a:r>
              <a:rPr lang="es-PE" b="1" dirty="0">
                <a:solidFill>
                  <a:prstClr val="black"/>
                </a:solidFill>
              </a:rPr>
              <a:t>SETIMA DISPOSICION TRANSITORIA (a mérito de Legajo archivado)</a:t>
            </a:r>
            <a:endParaRPr lang="es-PE" dirty="0">
              <a:solidFill>
                <a:prstClr val="black"/>
              </a:solidFill>
            </a:endParaRPr>
          </a:p>
        </p:txBody>
      </p:sp>
      <p:sp>
        <p:nvSpPr>
          <p:cNvPr id="6" name="5 Rectángulo"/>
          <p:cNvSpPr/>
          <p:nvPr/>
        </p:nvSpPr>
        <p:spPr>
          <a:xfrm>
            <a:off x="380026" y="4672498"/>
            <a:ext cx="10459915" cy="400110"/>
          </a:xfrm>
          <a:prstGeom prst="rect">
            <a:avLst/>
          </a:prstGeom>
        </p:spPr>
        <p:txBody>
          <a:bodyPr wrap="none">
            <a:spAutoFit/>
          </a:bodyPr>
          <a:lstStyle/>
          <a:p>
            <a:pPr algn="ctr" defTabSz="914400"/>
            <a:r>
              <a:rPr lang="es-PE" sz="2000" dirty="0">
                <a:solidFill>
                  <a:prstClr val="black"/>
                </a:solidFill>
              </a:rPr>
              <a:t>Siempre que en el plano se consigne el área, linderos y medidas perimétricas de los lotes</a:t>
            </a:r>
          </a:p>
        </p:txBody>
      </p:sp>
    </p:spTree>
    <p:extLst>
      <p:ext uri="{BB962C8B-B14F-4D97-AF65-F5344CB8AC3E}">
        <p14:creationId xmlns:p14="http://schemas.microsoft.com/office/powerpoint/2010/main" val="35054040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xmlns="" id="{05001A71-A769-4302-93AF-3371E06F25AB}"/>
              </a:ext>
            </a:extLst>
          </p:cNvPr>
          <p:cNvGraphicFramePr>
            <a:graphicFrameLocks noGrp="1"/>
          </p:cNvGraphicFramePr>
          <p:nvPr>
            <p:extLst>
              <p:ext uri="{D42A27DB-BD31-4B8C-83A1-F6EECF244321}">
                <p14:modId xmlns:p14="http://schemas.microsoft.com/office/powerpoint/2010/main" val="3937710829"/>
              </p:ext>
            </p:extLst>
          </p:nvPr>
        </p:nvGraphicFramePr>
        <p:xfrm>
          <a:off x="633046" y="2663844"/>
          <a:ext cx="9225827" cy="2648415"/>
        </p:xfrm>
        <a:graphic>
          <a:graphicData uri="http://schemas.openxmlformats.org/drawingml/2006/table">
            <a:tbl>
              <a:tblPr/>
              <a:tblGrid>
                <a:gridCol w="9225827">
                  <a:extLst>
                    <a:ext uri="{9D8B030D-6E8A-4147-A177-3AD203B41FA5}">
                      <a16:colId xmlns:a16="http://schemas.microsoft.com/office/drawing/2014/main" xmlns="" val="2585196813"/>
                    </a:ext>
                  </a:extLst>
                </a:gridCol>
              </a:tblGrid>
              <a:tr h="902336">
                <a:tc>
                  <a:txBody>
                    <a:bodyPr/>
                    <a:lstStyle/>
                    <a:p>
                      <a:r>
                        <a:rPr lang="es-MX" sz="2000" b="0" u="none" strike="noStrike" dirty="0">
                          <a:solidFill>
                            <a:schemeClr val="tx1"/>
                          </a:solidFill>
                          <a:effectLst/>
                          <a:latin typeface="+mn-lt"/>
                        </a:rPr>
                        <a:t>Resolución : 421-2019-SUNARP-TR-A de </a:t>
                      </a:r>
                      <a:r>
                        <a:rPr lang="es-MX" sz="2000" b="0" u="none" strike="noStrike" dirty="0" smtClean="0">
                          <a:solidFill>
                            <a:schemeClr val="tx1"/>
                          </a:solidFill>
                          <a:effectLst/>
                          <a:latin typeface="+mn-lt"/>
                        </a:rPr>
                        <a:t>04/06/2019.</a:t>
                      </a:r>
                      <a:endParaRPr lang="es-MX" sz="2000" b="0" u="none" strike="noStrike" dirty="0">
                        <a:solidFill>
                          <a:schemeClr val="tx1"/>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2714184686"/>
                  </a:ext>
                </a:extLst>
              </a:tr>
              <a:tr h="1746079">
                <a:tc>
                  <a:txBody>
                    <a:bodyPr/>
                    <a:lstStyle/>
                    <a:p>
                      <a:pPr algn="just"/>
                      <a:r>
                        <a:rPr lang="es-MX" sz="2000" b="0" u="none" strike="noStrike" dirty="0">
                          <a:solidFill>
                            <a:schemeClr val="tx1"/>
                          </a:solidFill>
                          <a:effectLst/>
                          <a:latin typeface="+mn-lt"/>
                        </a:rPr>
                        <a:t>Tema de Sumilla : PROCEDENCIA DE LA INDEPENDIZACION EN MÉRITO A TÍTULO ARCHIVADO </a:t>
                      </a:r>
                      <a:r>
                        <a:rPr lang="es-MX" sz="2000" b="0" u="none" strike="noStrike" dirty="0" smtClean="0">
                          <a:solidFill>
                            <a:schemeClr val="tx1"/>
                          </a:solidFill>
                          <a:effectLst/>
                          <a:latin typeface="+mn-lt"/>
                        </a:rPr>
                        <a:t>Procederá </a:t>
                      </a:r>
                      <a:r>
                        <a:rPr lang="es-MX" sz="2000" b="0" u="none" strike="noStrike" dirty="0">
                          <a:solidFill>
                            <a:schemeClr val="tx1"/>
                          </a:solidFill>
                          <a:effectLst/>
                          <a:latin typeface="+mn-lt"/>
                        </a:rPr>
                        <a:t>la independización vía título archivado de las áreas producto de una parcelación inscrita, siempre que en él se encuentren consignados el área, linderos y medidas perimétricas de </a:t>
                      </a:r>
                      <a:r>
                        <a:rPr lang="es-MX" sz="2000" b="0" u="none" strike="noStrike" dirty="0" smtClean="0">
                          <a:solidFill>
                            <a:schemeClr val="tx1"/>
                          </a:solidFill>
                          <a:effectLst/>
                          <a:latin typeface="+mn-lt"/>
                        </a:rPr>
                        <a:t>aquellas.</a:t>
                      </a:r>
                      <a:endParaRPr lang="es-MX" sz="2000" b="0" u="none" strike="noStrike" dirty="0">
                        <a:solidFill>
                          <a:schemeClr val="tx1"/>
                        </a:solidFill>
                        <a:effectLst/>
                        <a:latin typeface="+mn-lt"/>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1948460514"/>
                  </a:ext>
                </a:extLst>
              </a:tr>
            </a:tbl>
          </a:graphicData>
        </a:graphic>
      </p:graphicFrame>
      <p:sp>
        <p:nvSpPr>
          <p:cNvPr id="2" name="Rectángulo 1"/>
          <p:cNvSpPr/>
          <p:nvPr/>
        </p:nvSpPr>
        <p:spPr>
          <a:xfrm>
            <a:off x="586154" y="972235"/>
            <a:ext cx="9015045" cy="830997"/>
          </a:xfrm>
          <a:prstGeom prst="rect">
            <a:avLst/>
          </a:prstGeom>
        </p:spPr>
        <p:txBody>
          <a:bodyPr wrap="square">
            <a:spAutoFit/>
          </a:bodyPr>
          <a:lstStyle/>
          <a:p>
            <a:r>
              <a:rPr lang="es-MX" sz="2400" dirty="0">
                <a:solidFill>
                  <a:srgbClr val="92D050"/>
                </a:solidFill>
              </a:rPr>
              <a:t>III.- ACTOS CAUSALES DE LA INDEPENDIZACION</a:t>
            </a:r>
            <a:br>
              <a:rPr lang="es-MX" sz="2400" dirty="0">
                <a:solidFill>
                  <a:srgbClr val="92D050"/>
                </a:solidFill>
              </a:rPr>
            </a:br>
            <a:r>
              <a:rPr lang="es-MX" sz="2400" dirty="0" smtClean="0">
                <a:solidFill>
                  <a:srgbClr val="92D050"/>
                </a:solidFill>
              </a:rPr>
              <a:t>3.8 </a:t>
            </a:r>
            <a:r>
              <a:rPr lang="es-MX" sz="2400" dirty="0">
                <a:solidFill>
                  <a:srgbClr val="92D050"/>
                </a:solidFill>
              </a:rPr>
              <a:t>Sétima disposición Transitoria del RIRP</a:t>
            </a:r>
            <a:r>
              <a:rPr lang="es-PE" sz="2400" b="1" dirty="0">
                <a:solidFill>
                  <a:prstClr val="black"/>
                </a:solidFill>
              </a:rPr>
              <a:t> </a:t>
            </a:r>
            <a:endParaRPr lang="es-PE" sz="2400" dirty="0"/>
          </a:p>
        </p:txBody>
      </p:sp>
    </p:spTree>
    <p:extLst>
      <p:ext uri="{BB962C8B-B14F-4D97-AF65-F5344CB8AC3E}">
        <p14:creationId xmlns:p14="http://schemas.microsoft.com/office/powerpoint/2010/main" val="65522455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3A8ACB5A-043B-4689-992F-37E84B7A973E}"/>
              </a:ext>
            </a:extLst>
          </p:cNvPr>
          <p:cNvGraphicFramePr>
            <a:graphicFrameLocks noGrp="1"/>
          </p:cNvGraphicFramePr>
          <p:nvPr>
            <p:ph idx="1"/>
            <p:extLst>
              <p:ext uri="{D42A27DB-BD31-4B8C-83A1-F6EECF244321}">
                <p14:modId xmlns:p14="http://schemas.microsoft.com/office/powerpoint/2010/main" val="1753112598"/>
              </p:ext>
            </p:extLst>
          </p:nvPr>
        </p:nvGraphicFramePr>
        <p:xfrm>
          <a:off x="846058" y="2330590"/>
          <a:ext cx="9426098" cy="3761452"/>
        </p:xfrm>
        <a:graphic>
          <a:graphicData uri="http://schemas.openxmlformats.org/drawingml/2006/table">
            <a:tbl>
              <a:tblPr/>
              <a:tblGrid>
                <a:gridCol w="9426098">
                  <a:extLst>
                    <a:ext uri="{9D8B030D-6E8A-4147-A177-3AD203B41FA5}">
                      <a16:colId xmlns:a16="http://schemas.microsoft.com/office/drawing/2014/main" xmlns="" val="4250856669"/>
                    </a:ext>
                  </a:extLst>
                </a:gridCol>
              </a:tblGrid>
              <a:tr h="713379">
                <a:tc>
                  <a:txBody>
                    <a:bodyPr/>
                    <a:lstStyle/>
                    <a:p>
                      <a:r>
                        <a:rPr lang="es-MX" sz="2000" b="1" u="none" strike="noStrike" dirty="0">
                          <a:solidFill>
                            <a:schemeClr val="tx1"/>
                          </a:solidFill>
                          <a:effectLst/>
                          <a:latin typeface="+mn-lt"/>
                        </a:rPr>
                        <a:t>Resolución : 659-2018-SUNARP-TR-A de </a:t>
                      </a:r>
                      <a:r>
                        <a:rPr lang="es-MX" sz="2000" b="1" u="none" strike="noStrike" dirty="0" smtClean="0">
                          <a:solidFill>
                            <a:schemeClr val="tx1"/>
                          </a:solidFill>
                          <a:effectLst/>
                          <a:latin typeface="+mn-lt"/>
                        </a:rPr>
                        <a:t>03/10/2018.</a:t>
                      </a:r>
                      <a:endParaRPr lang="es-MX" sz="2000" b="1" u="none" strike="noStrike" dirty="0">
                        <a:solidFill>
                          <a:schemeClr val="tx1"/>
                        </a:solidFill>
                        <a:effectLst/>
                        <a:latin typeface="+mn-lt"/>
                      </a:endParaRPr>
                    </a:p>
                  </a:txBody>
                  <a:tcPr marL="18519" marR="18519" marT="18519" marB="18519" anchor="ctr">
                    <a:lnL>
                      <a:noFill/>
                    </a:lnL>
                    <a:lnR>
                      <a:noFill/>
                    </a:lnR>
                    <a:lnT>
                      <a:noFill/>
                    </a:lnT>
                    <a:lnB>
                      <a:noFill/>
                    </a:lnB>
                    <a:solidFill>
                      <a:srgbClr val="FFFFFF"/>
                    </a:solidFill>
                  </a:tcPr>
                </a:tc>
                <a:extLst>
                  <a:ext uri="{0D108BD9-81ED-4DB2-BD59-A6C34878D82A}">
                    <a16:rowId xmlns:a16="http://schemas.microsoft.com/office/drawing/2014/main" xmlns="" val="3888911082"/>
                  </a:ext>
                </a:extLst>
              </a:tr>
              <a:tr h="3048073">
                <a:tc>
                  <a:txBody>
                    <a:bodyPr/>
                    <a:lstStyle/>
                    <a:p>
                      <a:pPr algn="just"/>
                      <a:r>
                        <a:rPr lang="es-MX" sz="2000" b="1" u="none" strike="noStrike" dirty="0">
                          <a:solidFill>
                            <a:schemeClr val="tx1"/>
                          </a:solidFill>
                          <a:effectLst/>
                          <a:latin typeface="+mn-lt"/>
                        </a:rPr>
                        <a:t>Tema de Sumilla : INDEPENDIZACION ¿Para proceder a independizar un predio conforme a la Séptima Disposición Transitoria del Reglamento de Inscripciones del Registro de Predios que recoge el supuesto de independización en mérito a título archivado, es fundamental que dicho título archivado contenga los planos respectivos en los que se consignen el área, linderos y medidas perimétricas de los lotes; </a:t>
                      </a:r>
                      <a:r>
                        <a:rPr lang="es-MX" sz="2000" b="1" u="sng" strike="noStrike" dirty="0">
                          <a:solidFill>
                            <a:schemeClr val="tx1"/>
                          </a:solidFill>
                          <a:effectLst/>
                          <a:latin typeface="+mn-lt"/>
                        </a:rPr>
                        <a:t>de lo contrario deberá seguirse alguno de los procedimientos contemplados en la Ley N° 27333; </a:t>
                      </a:r>
                      <a:r>
                        <a:rPr lang="es-MX" sz="2000" b="0" u="none" strike="noStrike" dirty="0">
                          <a:solidFill>
                            <a:schemeClr val="tx1"/>
                          </a:solidFill>
                          <a:effectLst/>
                          <a:latin typeface="+mn-lt"/>
                        </a:rPr>
                        <a:t>no siendo título suficiente para la determinación de las características del predio una escritura pública otorgada solo por uno de los </a:t>
                      </a:r>
                      <a:r>
                        <a:rPr lang="es-MX" sz="2000" b="0" u="none" strike="noStrike" dirty="0" smtClean="0">
                          <a:solidFill>
                            <a:schemeClr val="tx1"/>
                          </a:solidFill>
                          <a:effectLst/>
                          <a:latin typeface="+mn-lt"/>
                        </a:rPr>
                        <a:t>copropietarios.</a:t>
                      </a:r>
                      <a:endParaRPr lang="es-MX" sz="2000" b="0" u="none" strike="noStrike" dirty="0">
                        <a:solidFill>
                          <a:schemeClr val="tx1"/>
                        </a:solidFill>
                        <a:effectLst/>
                        <a:latin typeface="+mn-lt"/>
                      </a:endParaRPr>
                    </a:p>
                  </a:txBody>
                  <a:tcPr marL="18519" marR="18519" marT="18519" marB="18519" anchor="ctr">
                    <a:lnL>
                      <a:noFill/>
                    </a:lnL>
                    <a:lnR>
                      <a:noFill/>
                    </a:lnR>
                    <a:lnT>
                      <a:noFill/>
                    </a:lnT>
                    <a:lnB>
                      <a:noFill/>
                    </a:lnB>
                    <a:solidFill>
                      <a:srgbClr val="FFFFFF"/>
                    </a:solidFill>
                  </a:tcPr>
                </a:tc>
                <a:extLst>
                  <a:ext uri="{0D108BD9-81ED-4DB2-BD59-A6C34878D82A}">
                    <a16:rowId xmlns:a16="http://schemas.microsoft.com/office/drawing/2014/main" xmlns="" val="3918720579"/>
                  </a:ext>
                </a:extLst>
              </a:tr>
            </a:tbl>
          </a:graphicData>
        </a:graphic>
      </p:graphicFrame>
      <p:sp>
        <p:nvSpPr>
          <p:cNvPr id="2" name="Rectángulo 1"/>
          <p:cNvSpPr/>
          <p:nvPr/>
        </p:nvSpPr>
        <p:spPr>
          <a:xfrm>
            <a:off x="738553" y="1218420"/>
            <a:ext cx="8639908" cy="830997"/>
          </a:xfrm>
          <a:prstGeom prst="rect">
            <a:avLst/>
          </a:prstGeom>
        </p:spPr>
        <p:txBody>
          <a:bodyPr wrap="square">
            <a:spAutoFit/>
          </a:bodyPr>
          <a:lstStyle/>
          <a:p>
            <a:r>
              <a:rPr lang="es-MX" sz="2400" dirty="0">
                <a:solidFill>
                  <a:srgbClr val="92D050"/>
                </a:solidFill>
              </a:rPr>
              <a:t>III.- ACTOS CAUSALES DE LA INDEPENDIZACION</a:t>
            </a:r>
            <a:br>
              <a:rPr lang="es-MX" sz="2400" dirty="0">
                <a:solidFill>
                  <a:srgbClr val="92D050"/>
                </a:solidFill>
              </a:rPr>
            </a:br>
            <a:r>
              <a:rPr lang="es-MX" sz="2400" dirty="0" smtClean="0">
                <a:solidFill>
                  <a:srgbClr val="92D050"/>
                </a:solidFill>
              </a:rPr>
              <a:t>3.8 </a:t>
            </a:r>
            <a:r>
              <a:rPr lang="es-MX" sz="2400" dirty="0">
                <a:solidFill>
                  <a:srgbClr val="92D050"/>
                </a:solidFill>
              </a:rPr>
              <a:t>Sétima disposición Transitoria del RIRP</a:t>
            </a:r>
            <a:r>
              <a:rPr lang="es-PE" sz="2400" b="1" dirty="0">
                <a:solidFill>
                  <a:prstClr val="black"/>
                </a:solidFill>
              </a:rPr>
              <a:t> </a:t>
            </a:r>
            <a:endParaRPr lang="es-PE" sz="2400" dirty="0"/>
          </a:p>
        </p:txBody>
      </p:sp>
    </p:spTree>
    <p:extLst>
      <p:ext uri="{BB962C8B-B14F-4D97-AF65-F5344CB8AC3E}">
        <p14:creationId xmlns:p14="http://schemas.microsoft.com/office/powerpoint/2010/main" val="34918954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0646" y="932166"/>
            <a:ext cx="8982273" cy="830997"/>
          </a:xfrm>
          <a:prstGeom prst="rect">
            <a:avLst/>
          </a:prstGeom>
        </p:spPr>
        <p:txBody>
          <a:bodyPr wrap="square">
            <a:spAutoFit/>
          </a:bodyPr>
          <a:lstStyle/>
          <a:p>
            <a:pPr algn="just" defTabSz="914400"/>
            <a:r>
              <a:rPr lang="es-MX" sz="2400" dirty="0">
                <a:solidFill>
                  <a:srgbClr val="92D050"/>
                </a:solidFill>
              </a:rPr>
              <a:t>III.- ACTOS CAUSALES DE LA INDEPENDIZACION</a:t>
            </a:r>
            <a:br>
              <a:rPr lang="es-MX" sz="2400" dirty="0">
                <a:solidFill>
                  <a:srgbClr val="92D050"/>
                </a:solidFill>
              </a:rPr>
            </a:br>
            <a:r>
              <a:rPr lang="es-MX" sz="2400" dirty="0" smtClean="0">
                <a:solidFill>
                  <a:srgbClr val="92D050"/>
                </a:solidFill>
              </a:rPr>
              <a:t>3.9 </a:t>
            </a:r>
            <a:r>
              <a:rPr lang="es-MX" sz="2400" dirty="0" smtClean="0">
                <a:solidFill>
                  <a:srgbClr val="92D050"/>
                </a:solidFill>
              </a:rPr>
              <a:t>Parcelación</a:t>
            </a:r>
            <a:r>
              <a:rPr lang="es-PE" sz="2400" b="1" dirty="0" smtClean="0">
                <a:solidFill>
                  <a:prstClr val="black"/>
                </a:solidFill>
              </a:rPr>
              <a:t> </a:t>
            </a:r>
            <a:endParaRPr lang="es-PE" sz="2400" b="1" dirty="0">
              <a:solidFill>
                <a:prstClr val="black"/>
              </a:solidFill>
            </a:endParaRPr>
          </a:p>
        </p:txBody>
      </p:sp>
      <p:sp>
        <p:nvSpPr>
          <p:cNvPr id="3" name="Rectángulo 2"/>
          <p:cNvSpPr/>
          <p:nvPr/>
        </p:nvSpPr>
        <p:spPr>
          <a:xfrm>
            <a:off x="568411" y="3048682"/>
            <a:ext cx="9613557" cy="1323439"/>
          </a:xfrm>
          <a:prstGeom prst="rect">
            <a:avLst/>
          </a:prstGeom>
        </p:spPr>
        <p:txBody>
          <a:bodyPr wrap="square">
            <a:spAutoFit/>
          </a:bodyPr>
          <a:lstStyle/>
          <a:p>
            <a:pPr algn="just"/>
            <a:r>
              <a:rPr lang="es-ES" sz="2000" dirty="0"/>
              <a:t>Entendida así dentro del marco de nuestra legislación vigente, la </a:t>
            </a:r>
            <a:r>
              <a:rPr lang="es-ES" sz="2000" b="1" dirty="0"/>
              <a:t>parcelación de predio rural</a:t>
            </a:r>
            <a:r>
              <a:rPr lang="es-ES" sz="2000" dirty="0"/>
              <a:t> de propiedad de Empresa Campesina Asociativa es la división o fraccionamiento simultáneo o sucesivo de una porción de tierra ubicada en área exclusivamente </a:t>
            </a:r>
            <a:r>
              <a:rPr lang="es-ES" sz="2000" b="1" dirty="0"/>
              <a:t>rural</a:t>
            </a:r>
            <a:r>
              <a:rPr lang="es-ES" sz="2000" dirty="0"/>
              <a:t> </a:t>
            </a:r>
            <a:endParaRPr lang="es-PE" sz="2000" dirty="0"/>
          </a:p>
        </p:txBody>
      </p:sp>
    </p:spTree>
    <p:extLst>
      <p:ext uri="{BB962C8B-B14F-4D97-AF65-F5344CB8AC3E}">
        <p14:creationId xmlns:p14="http://schemas.microsoft.com/office/powerpoint/2010/main" val="249445382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70646" y="932166"/>
            <a:ext cx="8063753" cy="707886"/>
          </a:xfrm>
          <a:prstGeom prst="rect">
            <a:avLst/>
          </a:prstGeom>
        </p:spPr>
        <p:txBody>
          <a:bodyPr wrap="square">
            <a:spAutoFit/>
          </a:bodyPr>
          <a:lstStyle/>
          <a:p>
            <a:pPr algn="just" defTabSz="914400"/>
            <a:r>
              <a:rPr lang="es-MX" sz="2000" dirty="0">
                <a:solidFill>
                  <a:srgbClr val="92D050"/>
                </a:solidFill>
              </a:rPr>
              <a:t>III.- ACTOS CAUSALES DE LA INDEPENDIZACION</a:t>
            </a:r>
            <a:br>
              <a:rPr lang="es-MX" sz="2000" dirty="0">
                <a:solidFill>
                  <a:srgbClr val="92D050"/>
                </a:solidFill>
              </a:rPr>
            </a:br>
            <a:r>
              <a:rPr lang="es-MX" sz="2000" dirty="0" smtClean="0">
                <a:solidFill>
                  <a:srgbClr val="92D050"/>
                </a:solidFill>
              </a:rPr>
              <a:t>3.9 </a:t>
            </a:r>
            <a:r>
              <a:rPr lang="es-MX" sz="2000" dirty="0" smtClean="0">
                <a:solidFill>
                  <a:srgbClr val="92D050"/>
                </a:solidFill>
              </a:rPr>
              <a:t>Parcelación</a:t>
            </a:r>
            <a:r>
              <a:rPr lang="es-PE" sz="2000" b="1" dirty="0" smtClean="0">
                <a:solidFill>
                  <a:prstClr val="black"/>
                </a:solidFill>
              </a:rPr>
              <a:t> </a:t>
            </a:r>
            <a:endParaRPr lang="es-PE" sz="2000" b="1" dirty="0">
              <a:solidFill>
                <a:prstClr val="black"/>
              </a:solidFill>
            </a:endParaRPr>
          </a:p>
        </p:txBody>
      </p:sp>
      <p:sp>
        <p:nvSpPr>
          <p:cNvPr id="3" name="Rectángulo 2"/>
          <p:cNvSpPr/>
          <p:nvPr/>
        </p:nvSpPr>
        <p:spPr>
          <a:xfrm>
            <a:off x="318245" y="1846275"/>
            <a:ext cx="9962893" cy="5324535"/>
          </a:xfrm>
          <a:prstGeom prst="rect">
            <a:avLst/>
          </a:prstGeom>
        </p:spPr>
        <p:txBody>
          <a:bodyPr wrap="square">
            <a:spAutoFit/>
          </a:bodyPr>
          <a:lstStyle/>
          <a:p>
            <a:pPr algn="just"/>
            <a:r>
              <a:rPr lang="es-ES" sz="2000" dirty="0" smtClean="0"/>
              <a:t>REQUISITOS PARA LA INSCRIPCIÓN.- (art. 56 del RIRP)</a:t>
            </a:r>
            <a:endParaRPr lang="es-PE" sz="2000" dirty="0" smtClean="0"/>
          </a:p>
          <a:p>
            <a:pPr algn="just"/>
            <a:r>
              <a:rPr lang="es-PE" sz="2000" dirty="0" smtClean="0"/>
              <a:t>a</a:t>
            </a:r>
            <a:r>
              <a:rPr lang="es-PE" sz="2000" dirty="0"/>
              <a:t>) Que el derecho de propiedad de la Empresa Campesina Asociativa se encuentre </a:t>
            </a:r>
            <a:r>
              <a:rPr lang="es-PE" sz="2000" dirty="0" smtClean="0"/>
              <a:t>inscrito;</a:t>
            </a:r>
            <a:endParaRPr lang="es-PE" sz="2000" dirty="0"/>
          </a:p>
          <a:p>
            <a:pPr algn="just"/>
            <a:r>
              <a:rPr lang="es-PE" sz="2000" dirty="0"/>
              <a:t> </a:t>
            </a:r>
          </a:p>
          <a:p>
            <a:pPr algn="just"/>
            <a:r>
              <a:rPr lang="es-PE" sz="2000" dirty="0" smtClean="0"/>
              <a:t>b</a:t>
            </a:r>
            <a:r>
              <a:rPr lang="es-PE" sz="2000" dirty="0"/>
              <a:t>) Que la Empresa Campesina Asociativa acuerde la parcelación en Asamblea General con el voto conforme de no menos de los dos tercios de sus socios hábiles y que el acuerdo de designación de representantes y otorgamiento de poderes para la suscripción de la parcelación se encuentre </a:t>
            </a:r>
            <a:r>
              <a:rPr lang="es-PE" sz="2000" dirty="0" smtClean="0"/>
              <a:t>inscrito en RPJ;</a:t>
            </a:r>
            <a:endParaRPr lang="es-PE" sz="2000" dirty="0"/>
          </a:p>
          <a:p>
            <a:pPr algn="just"/>
            <a:r>
              <a:rPr lang="es-PE" sz="2000" dirty="0"/>
              <a:t> </a:t>
            </a:r>
          </a:p>
          <a:p>
            <a:pPr algn="just"/>
            <a:r>
              <a:rPr lang="es-PE" sz="2000" dirty="0" smtClean="0"/>
              <a:t>c</a:t>
            </a:r>
            <a:r>
              <a:rPr lang="es-PE" sz="2000" dirty="0"/>
              <a:t>) Que se presente el documento privado que contenga la descripción de la parcelación otorgado por el representante legal de la Empresa Campesina Asociativa, con intervención del verificador </a:t>
            </a:r>
            <a:r>
              <a:rPr lang="es-PE" sz="2000" dirty="0" smtClean="0"/>
              <a:t>inscrito, </a:t>
            </a:r>
            <a:r>
              <a:rPr lang="es-PE" sz="2000" dirty="0"/>
              <a:t>y con firmas certificadas por Notario;</a:t>
            </a:r>
          </a:p>
          <a:p>
            <a:pPr algn="just"/>
            <a:r>
              <a:rPr lang="es-PE" sz="2000" dirty="0"/>
              <a:t> </a:t>
            </a:r>
          </a:p>
          <a:p>
            <a:pPr algn="just"/>
            <a:r>
              <a:rPr lang="es-PE" sz="2000" dirty="0" smtClean="0"/>
              <a:t>d</a:t>
            </a:r>
            <a:r>
              <a:rPr lang="es-PE" sz="2000" dirty="0"/>
              <a:t>) </a:t>
            </a:r>
            <a:r>
              <a:rPr lang="es-PE" sz="2000" dirty="0" smtClean="0"/>
              <a:t>Certificado </a:t>
            </a:r>
            <a:r>
              <a:rPr lang="es-PE" sz="2000" dirty="0"/>
              <a:t>de información catastral o, el certificado negativo de zona catastrada, el plano y memoria descriptiva a que se refieren el segundo y tercer párrafos del artículo 20, según corresponda.</a:t>
            </a:r>
          </a:p>
          <a:p>
            <a:pPr algn="just"/>
            <a:endParaRPr lang="es-PE" sz="2000" dirty="0"/>
          </a:p>
        </p:txBody>
      </p:sp>
    </p:spTree>
    <p:extLst>
      <p:ext uri="{BB962C8B-B14F-4D97-AF65-F5344CB8AC3E}">
        <p14:creationId xmlns:p14="http://schemas.microsoft.com/office/powerpoint/2010/main" val="349309738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idx="1"/>
          </p:nvPr>
        </p:nvSpPr>
        <p:spPr>
          <a:xfrm>
            <a:off x="442873" y="2840528"/>
            <a:ext cx="9474850" cy="2292422"/>
          </a:xfrm>
        </p:spPr>
        <p:txBody>
          <a:bodyPr vert="horz" wrap="square" lIns="0" tIns="0" rIns="0" bIns="0" numCol="1" rtlCol="0" anchor="t" anchorCtr="0" compatLnSpc="1">
            <a:prstTxWarp prst="textNoShape">
              <a:avLst/>
            </a:prstTxWarp>
            <a:spAutoFit/>
          </a:bodyPr>
          <a:lstStyle/>
          <a:p>
            <a:pPr marL="0" indent="0" algn="just" fontAlgn="auto">
              <a:lnSpc>
                <a:spcPct val="78000"/>
              </a:lnSpc>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dirty="0">
                <a:solidFill>
                  <a:schemeClr val="tx1"/>
                </a:solidFill>
                <a:latin typeface="Arial" charset="0"/>
                <a:cs typeface="Arial" charset="0"/>
              </a:rPr>
              <a:t>- El FUHU, </a:t>
            </a:r>
            <a:r>
              <a:rPr lang="en-GB" sz="2000" dirty="0" err="1">
                <a:solidFill>
                  <a:schemeClr val="tx1"/>
                </a:solidFill>
                <a:latin typeface="Arial" charset="0"/>
                <a:cs typeface="Arial" charset="0"/>
              </a:rPr>
              <a:t>su</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anexo</a:t>
            </a:r>
            <a:r>
              <a:rPr lang="en-GB" sz="2000" dirty="0">
                <a:solidFill>
                  <a:schemeClr val="tx1"/>
                </a:solidFill>
                <a:latin typeface="Arial" charset="0"/>
                <a:cs typeface="Arial" charset="0"/>
              </a:rPr>
              <a:t> “F” y </a:t>
            </a:r>
            <a:r>
              <a:rPr lang="en-GB" sz="2000" b="1" dirty="0" err="1">
                <a:solidFill>
                  <a:schemeClr val="tx1"/>
                </a:solidFill>
                <a:latin typeface="Arial" charset="0"/>
                <a:cs typeface="Arial" charset="0"/>
              </a:rPr>
              <a:t>plano</a:t>
            </a:r>
            <a:r>
              <a:rPr lang="en-GB" sz="2000" b="1" dirty="0">
                <a:solidFill>
                  <a:schemeClr val="tx1"/>
                </a:solidFill>
                <a:latin typeface="Arial" charset="0"/>
                <a:cs typeface="Arial" charset="0"/>
              </a:rPr>
              <a:t> de </a:t>
            </a:r>
            <a:r>
              <a:rPr lang="en-GB" sz="2000" b="1" dirty="0" err="1">
                <a:solidFill>
                  <a:schemeClr val="tx1"/>
                </a:solidFill>
                <a:latin typeface="Arial" charset="0"/>
                <a:cs typeface="Arial" charset="0"/>
              </a:rPr>
              <a:t>subdivisión</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visado</a:t>
            </a:r>
            <a:r>
              <a:rPr lang="en-GB" sz="2000" dirty="0">
                <a:solidFill>
                  <a:schemeClr val="tx1"/>
                </a:solidFill>
                <a:latin typeface="Arial" charset="0"/>
                <a:cs typeface="Arial" charset="0"/>
              </a:rPr>
              <a:t> con </a:t>
            </a:r>
            <a:r>
              <a:rPr lang="en-GB" sz="2000" dirty="0" err="1">
                <a:solidFill>
                  <a:schemeClr val="tx1"/>
                </a:solidFill>
                <a:latin typeface="Arial" charset="0"/>
                <a:cs typeface="Arial" charset="0"/>
              </a:rPr>
              <a:t>área</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linderos</a:t>
            </a:r>
            <a:r>
              <a:rPr lang="en-GB" sz="2000" dirty="0">
                <a:solidFill>
                  <a:schemeClr val="tx1"/>
                </a:solidFill>
                <a:latin typeface="Arial" charset="0"/>
                <a:cs typeface="Arial" charset="0"/>
              </a:rPr>
              <a:t> y </a:t>
            </a:r>
            <a:r>
              <a:rPr lang="en-GB" sz="2000" dirty="0" err="1">
                <a:solidFill>
                  <a:schemeClr val="tx1"/>
                </a:solidFill>
                <a:latin typeface="Arial" charset="0"/>
                <a:cs typeface="Arial" charset="0"/>
              </a:rPr>
              <a:t>medidas</a:t>
            </a:r>
            <a:r>
              <a:rPr lang="en-GB" sz="2000" dirty="0">
                <a:solidFill>
                  <a:schemeClr val="tx1"/>
                </a:solidFill>
                <a:latin typeface="Arial" charset="0"/>
                <a:cs typeface="Arial" charset="0"/>
              </a:rPr>
              <a:t> de </a:t>
            </a:r>
            <a:r>
              <a:rPr lang="en-GB" sz="2000" dirty="0" err="1">
                <a:solidFill>
                  <a:schemeClr val="tx1"/>
                </a:solidFill>
                <a:latin typeface="Arial" charset="0"/>
                <a:cs typeface="Arial" charset="0"/>
              </a:rPr>
              <a:t>cada</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predio</a:t>
            </a:r>
            <a:r>
              <a:rPr lang="en-GB" sz="2000" dirty="0">
                <a:solidFill>
                  <a:schemeClr val="tx1"/>
                </a:solidFill>
                <a:latin typeface="Arial" charset="0"/>
                <a:cs typeface="Arial" charset="0"/>
              </a:rPr>
              <a:t>.</a:t>
            </a:r>
          </a:p>
          <a:p>
            <a:pPr marL="0" indent="0" algn="just" fontAlgn="auto">
              <a:lnSpc>
                <a:spcPct val="78000"/>
              </a:lnSpc>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dirty="0">
                <a:solidFill>
                  <a:schemeClr val="tx1"/>
                </a:solidFill>
                <a:latin typeface="Arial" charset="0"/>
                <a:cs typeface="Arial" charset="0"/>
              </a:rPr>
              <a:t>- Plano y </a:t>
            </a:r>
            <a:r>
              <a:rPr lang="en-GB" sz="2000" dirty="0" err="1">
                <a:solidFill>
                  <a:schemeClr val="tx1"/>
                </a:solidFill>
                <a:latin typeface="Arial" charset="0"/>
                <a:cs typeface="Arial" charset="0"/>
              </a:rPr>
              <a:t>códigos</a:t>
            </a:r>
            <a:r>
              <a:rPr lang="en-GB" sz="2000" dirty="0">
                <a:solidFill>
                  <a:schemeClr val="tx1"/>
                </a:solidFill>
                <a:latin typeface="Arial" charset="0"/>
                <a:cs typeface="Arial" charset="0"/>
              </a:rPr>
              <a:t> de </a:t>
            </a:r>
            <a:r>
              <a:rPr lang="en-GB" sz="2000" dirty="0" err="1">
                <a:solidFill>
                  <a:schemeClr val="tx1"/>
                </a:solidFill>
                <a:latin typeface="Arial" charset="0"/>
                <a:cs typeface="Arial" charset="0"/>
              </a:rPr>
              <a:t>referencia</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catastral</a:t>
            </a:r>
            <a:r>
              <a:rPr lang="en-GB" sz="2000" dirty="0">
                <a:solidFill>
                  <a:schemeClr val="tx1"/>
                </a:solidFill>
                <a:latin typeface="Arial" charset="0"/>
                <a:cs typeface="Arial" charset="0"/>
              </a:rPr>
              <a:t> o </a:t>
            </a:r>
            <a:r>
              <a:rPr lang="en-GB" sz="2000" dirty="0" err="1">
                <a:solidFill>
                  <a:schemeClr val="tx1"/>
                </a:solidFill>
                <a:latin typeface="Arial" charset="0"/>
                <a:cs typeface="Arial" charset="0"/>
              </a:rPr>
              <a:t>constancia</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negativa</a:t>
            </a:r>
            <a:r>
              <a:rPr lang="en-GB" sz="2000" dirty="0">
                <a:solidFill>
                  <a:schemeClr val="tx1"/>
                </a:solidFill>
                <a:latin typeface="Arial" charset="0"/>
                <a:cs typeface="Arial" charset="0"/>
              </a:rPr>
              <a:t> de </a:t>
            </a:r>
            <a:r>
              <a:rPr lang="en-GB" sz="2000" dirty="0" err="1">
                <a:solidFill>
                  <a:schemeClr val="tx1"/>
                </a:solidFill>
                <a:latin typeface="Arial" charset="0"/>
                <a:cs typeface="Arial" charset="0"/>
              </a:rPr>
              <a:t>catastro</a:t>
            </a:r>
            <a:r>
              <a:rPr lang="en-GB" sz="2000" dirty="0">
                <a:solidFill>
                  <a:schemeClr val="tx1"/>
                </a:solidFill>
                <a:latin typeface="Arial" charset="0"/>
                <a:cs typeface="Arial" charset="0"/>
              </a:rPr>
              <a:t> (DS 002-89-JUS).</a:t>
            </a:r>
          </a:p>
          <a:p>
            <a:pPr marL="0" indent="0" algn="just" fontAlgn="auto">
              <a:lnSpc>
                <a:spcPct val="78000"/>
              </a:lnSpc>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Documento</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privado</a:t>
            </a:r>
            <a:r>
              <a:rPr lang="en-GB" sz="2000" dirty="0">
                <a:solidFill>
                  <a:schemeClr val="tx1"/>
                </a:solidFill>
                <a:latin typeface="Arial" charset="0"/>
                <a:cs typeface="Arial" charset="0"/>
              </a:rPr>
              <a:t> con </a:t>
            </a:r>
            <a:r>
              <a:rPr lang="en-GB" sz="2000" dirty="0" err="1">
                <a:solidFill>
                  <a:schemeClr val="tx1"/>
                </a:solidFill>
                <a:latin typeface="Arial" charset="0"/>
                <a:cs typeface="Arial" charset="0"/>
              </a:rPr>
              <a:t>firmas</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certificadas</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notarialmente</a:t>
            </a:r>
            <a:r>
              <a:rPr lang="en-GB" sz="2000" dirty="0">
                <a:solidFill>
                  <a:schemeClr val="tx1"/>
                </a:solidFill>
                <a:latin typeface="Arial" charset="0"/>
                <a:cs typeface="Arial" charset="0"/>
              </a:rPr>
              <a:t> en el </a:t>
            </a:r>
            <a:r>
              <a:rPr lang="en-GB" sz="2000" dirty="0" err="1">
                <a:solidFill>
                  <a:schemeClr val="tx1"/>
                </a:solidFill>
                <a:latin typeface="Arial" charset="0"/>
                <a:cs typeface="Arial" charset="0"/>
              </a:rPr>
              <a:t>que</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conste</a:t>
            </a:r>
            <a:r>
              <a:rPr lang="en-GB" sz="2000" dirty="0">
                <a:solidFill>
                  <a:schemeClr val="tx1"/>
                </a:solidFill>
                <a:latin typeface="Arial" charset="0"/>
                <a:cs typeface="Arial" charset="0"/>
              </a:rPr>
              <a:t> el </a:t>
            </a:r>
            <a:r>
              <a:rPr lang="en-GB" sz="2000" dirty="0" err="1">
                <a:solidFill>
                  <a:schemeClr val="tx1"/>
                </a:solidFill>
                <a:latin typeface="Arial" charset="0"/>
                <a:cs typeface="Arial" charset="0"/>
              </a:rPr>
              <a:t>consentimiento</a:t>
            </a:r>
            <a:r>
              <a:rPr lang="en-GB" sz="2000" dirty="0">
                <a:solidFill>
                  <a:schemeClr val="tx1"/>
                </a:solidFill>
                <a:latin typeface="Arial" charset="0"/>
                <a:cs typeface="Arial" charset="0"/>
              </a:rPr>
              <a:t> de los </a:t>
            </a:r>
            <a:r>
              <a:rPr lang="en-GB" sz="2000" dirty="0" err="1">
                <a:solidFill>
                  <a:schemeClr val="tx1"/>
                </a:solidFill>
                <a:latin typeface="Arial" charset="0"/>
                <a:cs typeface="Arial" charset="0"/>
              </a:rPr>
              <a:t>propietarios</a:t>
            </a:r>
            <a:r>
              <a:rPr lang="en-GB" sz="2000" dirty="0">
                <a:solidFill>
                  <a:schemeClr val="tx1"/>
                </a:solidFill>
                <a:latin typeface="Arial" charset="0"/>
                <a:cs typeface="Arial" charset="0"/>
              </a:rPr>
              <a:t> </a:t>
            </a:r>
            <a:r>
              <a:rPr lang="en-GB" sz="2000" dirty="0" err="1">
                <a:solidFill>
                  <a:schemeClr val="tx1"/>
                </a:solidFill>
                <a:latin typeface="Arial" charset="0"/>
                <a:cs typeface="Arial" charset="0"/>
              </a:rPr>
              <a:t>que</a:t>
            </a:r>
            <a:r>
              <a:rPr lang="en-GB" sz="2000" dirty="0">
                <a:solidFill>
                  <a:schemeClr val="tx1"/>
                </a:solidFill>
                <a:latin typeface="Arial" charset="0"/>
                <a:cs typeface="Arial" charset="0"/>
              </a:rPr>
              <a:t> no </a:t>
            </a:r>
            <a:r>
              <a:rPr lang="en-GB" sz="2000" dirty="0" err="1">
                <a:solidFill>
                  <a:schemeClr val="tx1"/>
                </a:solidFill>
                <a:latin typeface="Arial" charset="0"/>
                <a:cs typeface="Arial" charset="0"/>
              </a:rPr>
              <a:t>intervinieron</a:t>
            </a:r>
            <a:r>
              <a:rPr lang="en-GB" sz="2000" dirty="0">
                <a:solidFill>
                  <a:schemeClr val="tx1"/>
                </a:solidFill>
                <a:latin typeface="Arial" charset="0"/>
                <a:cs typeface="Arial" charset="0"/>
              </a:rPr>
              <a:t> en el </a:t>
            </a:r>
            <a:r>
              <a:rPr lang="en-GB" sz="2000" dirty="0" err="1">
                <a:solidFill>
                  <a:schemeClr val="tx1"/>
                </a:solidFill>
                <a:latin typeface="Arial" charset="0"/>
                <a:cs typeface="Arial" charset="0"/>
              </a:rPr>
              <a:t>trámite</a:t>
            </a:r>
            <a:r>
              <a:rPr lang="en-GB" sz="2000" dirty="0">
                <a:solidFill>
                  <a:schemeClr val="tx1"/>
                </a:solidFill>
                <a:latin typeface="Arial" charset="0"/>
                <a:cs typeface="Arial" charset="0"/>
              </a:rPr>
              <a:t>.</a:t>
            </a:r>
          </a:p>
          <a:p>
            <a:pPr algn="just" fontAlgn="auto">
              <a:lnSpc>
                <a:spcPct val="78000"/>
              </a:lnSpc>
              <a:spcBef>
                <a:spcPts val="75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dirty="0">
              <a:solidFill>
                <a:schemeClr val="tx1"/>
              </a:solidFill>
              <a:latin typeface="Arial" charset="0"/>
              <a:cs typeface="Arial" charset="0"/>
            </a:endParaRPr>
          </a:p>
          <a:p>
            <a:pPr marL="0" indent="0" algn="just" fontAlgn="auto">
              <a:lnSpc>
                <a:spcPct val="78000"/>
              </a:lnSpc>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b="1" dirty="0">
                <a:solidFill>
                  <a:schemeClr val="tx1"/>
                </a:solidFill>
                <a:latin typeface="Arial" charset="0"/>
                <a:cs typeface="Arial" charset="0"/>
              </a:rPr>
              <a:t>Art. </a:t>
            </a:r>
            <a:r>
              <a:rPr lang="en-GB" sz="2000" b="1" dirty="0" smtClean="0">
                <a:solidFill>
                  <a:schemeClr val="tx1"/>
                </a:solidFill>
                <a:latin typeface="Arial" charset="0"/>
                <a:cs typeface="Arial" charset="0"/>
              </a:rPr>
              <a:t>31 </a:t>
            </a:r>
            <a:r>
              <a:rPr lang="en-GB" sz="2000" b="1" dirty="0">
                <a:solidFill>
                  <a:schemeClr val="tx1"/>
                </a:solidFill>
                <a:latin typeface="Arial" charset="0"/>
                <a:cs typeface="Arial" charset="0"/>
              </a:rPr>
              <a:t>del </a:t>
            </a:r>
            <a:r>
              <a:rPr lang="en-GB" sz="2000" b="1" dirty="0" err="1">
                <a:solidFill>
                  <a:schemeClr val="tx1"/>
                </a:solidFill>
                <a:latin typeface="Arial" charset="0"/>
                <a:cs typeface="Arial" charset="0"/>
              </a:rPr>
              <a:t>Reglamento</a:t>
            </a:r>
            <a:r>
              <a:rPr lang="en-GB" sz="2000" b="1" dirty="0">
                <a:solidFill>
                  <a:schemeClr val="tx1"/>
                </a:solidFill>
                <a:latin typeface="Arial" charset="0"/>
                <a:cs typeface="Arial" charset="0"/>
              </a:rPr>
              <a:t> de la Ley 29090 y Art. 60 del RIRP</a:t>
            </a:r>
          </a:p>
        </p:txBody>
      </p:sp>
      <p:sp>
        <p:nvSpPr>
          <p:cNvPr id="2" name="Rectángulo 1"/>
          <p:cNvSpPr/>
          <p:nvPr/>
        </p:nvSpPr>
        <p:spPr>
          <a:xfrm>
            <a:off x="442873" y="635756"/>
            <a:ext cx="8831129" cy="830997"/>
          </a:xfrm>
          <a:prstGeom prst="rect">
            <a:avLst/>
          </a:prstGeom>
        </p:spPr>
        <p:txBody>
          <a:bodyPr wrap="square">
            <a:spAutoFit/>
          </a:bodyPr>
          <a:lstStyle/>
          <a:p>
            <a:pPr algn="just"/>
            <a:r>
              <a:rPr lang="en-GB" altLang="es-PE" sz="2400" dirty="0" smtClean="0">
                <a:solidFill>
                  <a:srgbClr val="92D050"/>
                </a:solidFill>
                <a:latin typeface="Tahoma" panose="020B0604030504040204" pitchFamily="34" charset="0"/>
                <a:cs typeface="Tahoma" panose="020B0604030504040204" pitchFamily="34" charset="0"/>
              </a:rPr>
              <a:t>IV.- REQUISITOS PARA LA INSCRIPCIÓN.</a:t>
            </a:r>
          </a:p>
          <a:p>
            <a:pPr algn="just"/>
            <a:r>
              <a:rPr lang="en-GB" sz="2400" dirty="0" smtClean="0">
                <a:solidFill>
                  <a:srgbClr val="92D050"/>
                </a:solidFill>
                <a:latin typeface="Tahoma" panose="020B0604030504040204" pitchFamily="34" charset="0"/>
                <a:cs typeface="Tahoma" panose="020B0604030504040204" pitchFamily="34" charset="0"/>
              </a:rPr>
              <a:t>4.1 PREDIO UBICADO EN ÁREA URBANA.-</a:t>
            </a:r>
            <a:endParaRPr lang="es-PE" sz="2400" dirty="0">
              <a:solidFill>
                <a:srgbClr val="92D050"/>
              </a:solidFill>
            </a:endParaRPr>
          </a:p>
        </p:txBody>
      </p:sp>
    </p:spTree>
    <p:extLst>
      <p:ext uri="{BB962C8B-B14F-4D97-AF65-F5344CB8AC3E}">
        <p14:creationId xmlns:p14="http://schemas.microsoft.com/office/powerpoint/2010/main" val="21492650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Título"/>
          <p:cNvSpPr>
            <a:spLocks noGrp="1"/>
          </p:cNvSpPr>
          <p:nvPr>
            <p:ph type="title"/>
          </p:nvPr>
        </p:nvSpPr>
        <p:spPr/>
        <p:txBody>
          <a:bodyPr rtlCol="0">
            <a:normAutofit fontScale="90000"/>
          </a:bodyPr>
          <a:lstStyle/>
          <a:p>
            <a:pPr algn="just"/>
            <a:r>
              <a:rPr lang="en-GB" altLang="es-PE" dirty="0">
                <a:solidFill>
                  <a:srgbClr val="92D050"/>
                </a:solidFill>
                <a:latin typeface="Tahoma" panose="020B0604030504040204" pitchFamily="34" charset="0"/>
                <a:cs typeface="Tahoma" panose="020B0604030504040204" pitchFamily="34" charset="0"/>
              </a:rPr>
              <a:t>IV.- REQUISITOS PARA LA INSCRIPCIÓN.</a:t>
            </a:r>
            <a:br>
              <a:rPr lang="en-GB" altLang="es-PE" dirty="0">
                <a:solidFill>
                  <a:srgbClr val="92D050"/>
                </a:solidFill>
                <a:latin typeface="Tahoma" panose="020B0604030504040204" pitchFamily="34" charset="0"/>
                <a:cs typeface="Tahoma" panose="020B0604030504040204" pitchFamily="34" charset="0"/>
              </a:rPr>
            </a:br>
            <a:r>
              <a:rPr lang="en-GB" dirty="0">
                <a:solidFill>
                  <a:srgbClr val="92D050"/>
                </a:solidFill>
                <a:latin typeface="Tahoma" panose="020B0604030504040204" pitchFamily="34" charset="0"/>
                <a:cs typeface="Tahoma" panose="020B0604030504040204" pitchFamily="34" charset="0"/>
              </a:rPr>
              <a:t>4.1 PREDIO UBICADO EN ÁREA URBANA.-</a:t>
            </a:r>
            <a:endParaRPr lang="es-PE" dirty="0">
              <a:solidFill>
                <a:srgbClr val="92D050"/>
              </a:solidFill>
            </a:endParaRPr>
          </a:p>
        </p:txBody>
      </p:sp>
      <p:sp>
        <p:nvSpPr>
          <p:cNvPr id="53251" name="2 Marcador de contenido"/>
          <p:cNvSpPr>
            <a:spLocks noGrp="1"/>
          </p:cNvSpPr>
          <p:nvPr>
            <p:ph idx="1"/>
          </p:nvPr>
        </p:nvSpPr>
        <p:spPr>
          <a:xfrm>
            <a:off x="677333" y="2160589"/>
            <a:ext cx="9195715" cy="3880773"/>
          </a:xfrm>
        </p:spPr>
        <p:txBody>
          <a:bodyPr/>
          <a:lstStyle/>
          <a:p>
            <a:pPr marL="0" indent="0" algn="just">
              <a:buNone/>
            </a:pPr>
            <a:endParaRPr lang="es-PE" altLang="es-PE" sz="2800" b="1" dirty="0">
              <a:solidFill>
                <a:srgbClr val="002060"/>
              </a:solidFill>
              <a:cs typeface="Arial" panose="020B0604020202020204" pitchFamily="34" charset="0"/>
            </a:endParaRPr>
          </a:p>
          <a:p>
            <a:pPr marL="0" indent="0" algn="just">
              <a:buNone/>
            </a:pPr>
            <a:r>
              <a:rPr lang="es-PE" altLang="es-PE" sz="2800" dirty="0">
                <a:solidFill>
                  <a:schemeClr val="tx1"/>
                </a:solidFill>
                <a:cs typeface="Arial" panose="020B0604020202020204" pitchFamily="34" charset="0"/>
              </a:rPr>
              <a:t>“El requisito del FUHU para la independización de predio previsto en el artículo 60 del RIRP, </a:t>
            </a:r>
            <a:r>
              <a:rPr lang="es-PE" altLang="es-PE" sz="2800" u="sng" dirty="0">
                <a:solidFill>
                  <a:schemeClr val="tx1"/>
                </a:solidFill>
                <a:cs typeface="Arial" panose="020B0604020202020204" pitchFamily="34" charset="0"/>
              </a:rPr>
              <a:t>es un requisito mínimo,</a:t>
            </a:r>
            <a:r>
              <a:rPr lang="es-PE" altLang="es-PE" sz="2800" dirty="0">
                <a:solidFill>
                  <a:schemeClr val="tx1"/>
                </a:solidFill>
                <a:cs typeface="Arial" panose="020B0604020202020204" pitchFamily="34" charset="0"/>
              </a:rPr>
              <a:t> por lo que puede presentarse en su lugar la resolución municipal respectiva por ser un instrumento público de mayor formalidad.”</a:t>
            </a:r>
          </a:p>
          <a:p>
            <a:pPr marL="0" indent="0" algn="just">
              <a:buNone/>
            </a:pPr>
            <a:endParaRPr lang="es-PE" altLang="es-PE" sz="2800" dirty="0">
              <a:solidFill>
                <a:schemeClr val="tx1"/>
              </a:solidFill>
              <a:cs typeface="Arial" panose="020B0604020202020204" pitchFamily="34" charset="0"/>
            </a:endParaRPr>
          </a:p>
          <a:p>
            <a:pPr marL="0" indent="0" algn="just">
              <a:buNone/>
            </a:pPr>
            <a:r>
              <a:rPr lang="es-PE" altLang="es-PE" sz="2000" dirty="0">
                <a:solidFill>
                  <a:schemeClr val="tx1"/>
                </a:solidFill>
                <a:cs typeface="Arial" panose="020B0604020202020204" pitchFamily="34" charset="0"/>
              </a:rPr>
              <a:t>Pleno CXXXII – agosto 2015</a:t>
            </a:r>
          </a:p>
        </p:txBody>
      </p:sp>
    </p:spTree>
    <p:extLst>
      <p:ext uri="{BB962C8B-B14F-4D97-AF65-F5344CB8AC3E}">
        <p14:creationId xmlns:p14="http://schemas.microsoft.com/office/powerpoint/2010/main" val="240774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77334" y="609600"/>
            <a:ext cx="8596668" cy="708212"/>
          </a:xfrm>
        </p:spPr>
        <p:txBody>
          <a:bodyPr/>
          <a:lstStyle/>
          <a:p>
            <a:r>
              <a:rPr lang="es-ES" dirty="0" smtClean="0"/>
              <a:t>I. CONCEPTOS PRELIMINARES</a:t>
            </a:r>
            <a:endParaRPr lang="es-PE" dirty="0"/>
          </a:p>
        </p:txBody>
      </p:sp>
      <p:sp>
        <p:nvSpPr>
          <p:cNvPr id="3075" name="Rectangle 3"/>
          <p:cNvSpPr>
            <a:spLocks noGrp="1" noChangeArrowheads="1"/>
          </p:cNvSpPr>
          <p:nvPr>
            <p:ph idx="1"/>
          </p:nvPr>
        </p:nvSpPr>
        <p:spPr>
          <a:xfrm>
            <a:off x="677334" y="1317813"/>
            <a:ext cx="9427958" cy="4660956"/>
          </a:xfrm>
        </p:spPr>
        <p:txBody>
          <a:bodyPr>
            <a:normAutofit lnSpcReduction="10000"/>
          </a:bodyPr>
          <a:lstStyle/>
          <a:p>
            <a:pPr marL="0" indent="0" algn="just" eaLnBrk="1" hangingPunct="1">
              <a:buClr>
                <a:schemeClr val="accent1">
                  <a:lumMod val="50000"/>
                </a:schemeClr>
              </a:buClr>
              <a:buNone/>
              <a:defRPr/>
            </a:pPr>
            <a:r>
              <a:rPr lang="es-ES" sz="2400" b="1" dirty="0" smtClean="0">
                <a:solidFill>
                  <a:schemeClr val="tx1"/>
                </a:solidFill>
                <a:latin typeface="+mj-lt"/>
              </a:rPr>
              <a:t>1.1 LA CALIFICACION REGISTRAL</a:t>
            </a:r>
            <a:endParaRPr lang="es-PE" sz="2400" b="1" dirty="0">
              <a:solidFill>
                <a:schemeClr val="tx1"/>
              </a:solidFill>
              <a:latin typeface="+mj-lt"/>
            </a:endParaRPr>
          </a:p>
          <a:p>
            <a:pPr marL="0" indent="0" algn="just">
              <a:buNone/>
              <a:defRPr/>
            </a:pPr>
            <a:r>
              <a:rPr lang="es-PE" sz="2400" dirty="0">
                <a:solidFill>
                  <a:schemeClr val="tx1"/>
                </a:solidFill>
                <a:latin typeface="Corbel" panose="020B0503020204020204" pitchFamily="34" charset="0"/>
              </a:rPr>
              <a:t>d) Comprobar que el acto o derecho inscribible, así como los documentos que conforman el título, </a:t>
            </a:r>
            <a:r>
              <a:rPr lang="es-PE" sz="2400" u="sng" dirty="0">
                <a:solidFill>
                  <a:schemeClr val="tx1"/>
                </a:solidFill>
                <a:latin typeface="Corbel" panose="020B0503020204020204" pitchFamily="34" charset="0"/>
              </a:rPr>
              <a:t>se ajustan </a:t>
            </a:r>
            <a:r>
              <a:rPr lang="es-PE" sz="2400" dirty="0">
                <a:solidFill>
                  <a:schemeClr val="tx1"/>
                </a:solidFill>
                <a:latin typeface="Corbel" panose="020B0503020204020204" pitchFamily="34" charset="0"/>
              </a:rPr>
              <a:t>a las disposiciones legales sobre la materia y cumplen los requisitos establecidos en dichas normas. (…)</a:t>
            </a:r>
            <a:endParaRPr lang="es-ES_tradnl" sz="2200" dirty="0">
              <a:solidFill>
                <a:schemeClr val="tx1"/>
              </a:solidFill>
              <a:latin typeface="Corbel" panose="020B0503020204020204" pitchFamily="34" charset="0"/>
            </a:endParaRPr>
          </a:p>
          <a:p>
            <a:pPr marL="0" indent="0" algn="just" eaLnBrk="1" hangingPunct="1">
              <a:buClr>
                <a:schemeClr val="accent1">
                  <a:lumMod val="50000"/>
                </a:schemeClr>
              </a:buClr>
              <a:buNone/>
              <a:defRPr/>
            </a:pPr>
            <a:endParaRPr lang="es-PE" sz="2400" b="1" dirty="0">
              <a:solidFill>
                <a:schemeClr val="tx1"/>
              </a:solidFill>
              <a:latin typeface="+mj-lt"/>
            </a:endParaRPr>
          </a:p>
          <a:p>
            <a:pPr marL="0" indent="0" algn="ctr" eaLnBrk="1" hangingPunct="1">
              <a:buClr>
                <a:schemeClr val="accent1">
                  <a:lumMod val="50000"/>
                </a:schemeClr>
              </a:buClr>
              <a:buNone/>
              <a:defRPr/>
            </a:pPr>
            <a:r>
              <a:rPr lang="es-ES" sz="2400" b="1" dirty="0" smtClean="0">
                <a:solidFill>
                  <a:srgbClr val="663300"/>
                </a:solidFill>
                <a:latin typeface="+mj-lt"/>
              </a:rPr>
              <a:t>IMPORTANTE IDENTIFICAR:</a:t>
            </a:r>
            <a:endParaRPr lang="es-PE" sz="2400" b="1" dirty="0">
              <a:solidFill>
                <a:srgbClr val="663300"/>
              </a:solidFill>
              <a:latin typeface="+mj-lt"/>
            </a:endParaRPr>
          </a:p>
          <a:p>
            <a:pPr marL="0" indent="0" algn="just" eaLnBrk="1" hangingPunct="1">
              <a:buClr>
                <a:schemeClr val="accent1">
                  <a:lumMod val="50000"/>
                </a:schemeClr>
              </a:buClr>
              <a:buNone/>
              <a:defRPr/>
            </a:pPr>
            <a:r>
              <a:rPr lang="es-PE" sz="2400" b="1" dirty="0">
                <a:solidFill>
                  <a:srgbClr val="663300"/>
                </a:solidFill>
                <a:latin typeface="+mj-lt"/>
              </a:rPr>
              <a:t>			</a:t>
            </a:r>
            <a:endParaRPr lang="es-PE" sz="2400" b="1" dirty="0" smtClean="0">
              <a:solidFill>
                <a:srgbClr val="663300"/>
              </a:solidFill>
              <a:latin typeface="+mj-lt"/>
            </a:endParaRPr>
          </a:p>
          <a:p>
            <a:pPr marL="0" indent="0" algn="just" eaLnBrk="1" hangingPunct="1">
              <a:buClr>
                <a:schemeClr val="accent1">
                  <a:lumMod val="50000"/>
                </a:schemeClr>
              </a:buClr>
              <a:buNone/>
              <a:defRPr/>
            </a:pPr>
            <a:endParaRPr lang="es-PE" sz="2400" b="1" dirty="0">
              <a:solidFill>
                <a:srgbClr val="663300"/>
              </a:solidFill>
              <a:latin typeface="+mj-lt"/>
            </a:endParaRPr>
          </a:p>
          <a:p>
            <a:pPr marL="0" indent="0" algn="just" eaLnBrk="1" hangingPunct="1">
              <a:buClr>
                <a:schemeClr val="accent1">
                  <a:lumMod val="50000"/>
                </a:schemeClr>
              </a:buClr>
              <a:buNone/>
              <a:defRPr/>
            </a:pPr>
            <a:r>
              <a:rPr lang="es-PE" sz="2400" b="1" dirty="0">
                <a:solidFill>
                  <a:srgbClr val="663300"/>
                </a:solidFill>
                <a:latin typeface="Corbel" panose="020B0503020204020204" pitchFamily="34" charset="0"/>
              </a:rPr>
              <a:t>Si un predio </a:t>
            </a:r>
            <a:r>
              <a:rPr lang="es-PE" sz="2400" b="1" dirty="0" smtClean="0">
                <a:solidFill>
                  <a:srgbClr val="663300"/>
                </a:solidFill>
                <a:latin typeface="Corbel" panose="020B0503020204020204" pitchFamily="34" charset="0"/>
              </a:rPr>
              <a:t>tiene naturaleza: </a:t>
            </a:r>
            <a:r>
              <a:rPr lang="es-PE" sz="2400" b="1" dirty="0">
                <a:solidFill>
                  <a:srgbClr val="663300"/>
                </a:solidFill>
                <a:latin typeface="Corbel" panose="020B0503020204020204" pitchFamily="34" charset="0"/>
              </a:rPr>
              <a:t>i) </a:t>
            </a:r>
            <a:r>
              <a:rPr lang="es-PE" sz="2400" b="1" u="sng" dirty="0">
                <a:solidFill>
                  <a:srgbClr val="663300"/>
                </a:solidFill>
                <a:latin typeface="Corbel" panose="020B0503020204020204" pitchFamily="34" charset="0"/>
              </a:rPr>
              <a:t>urbano, ii) rural o iii) eriazo</a:t>
            </a:r>
            <a:r>
              <a:rPr lang="es-PE" sz="2400" b="1" dirty="0">
                <a:solidFill>
                  <a:srgbClr val="663300"/>
                </a:solidFill>
                <a:latin typeface="Corbel" panose="020B0503020204020204" pitchFamily="34" charset="0"/>
              </a:rPr>
              <a:t>, ya que a partir de dicha circunstancia se exigirán los requisitos que para cada caso se establecen en la normatividad vigente.</a:t>
            </a:r>
            <a:endParaRPr lang="es-DO" sz="2400" dirty="0">
              <a:solidFill>
                <a:srgbClr val="663300"/>
              </a:solidFill>
              <a:latin typeface="Corbel" panose="020B0503020204020204" pitchFamily="34" charset="0"/>
            </a:endParaRPr>
          </a:p>
          <a:p>
            <a:pPr marL="0" indent="0" algn="just" eaLnBrk="1" hangingPunct="1">
              <a:buClr>
                <a:schemeClr val="accent1">
                  <a:lumMod val="50000"/>
                </a:schemeClr>
              </a:buClr>
              <a:buNone/>
              <a:defRPr/>
            </a:pPr>
            <a:endParaRPr lang="es-DO" sz="2400" dirty="0">
              <a:solidFill>
                <a:srgbClr val="663300"/>
              </a:solidFill>
              <a:latin typeface="+mj-lt"/>
            </a:endParaRPr>
          </a:p>
          <a:p>
            <a:pPr marL="0" indent="0" algn="just" eaLnBrk="1" hangingPunct="1">
              <a:buClr>
                <a:schemeClr val="accent1">
                  <a:lumMod val="50000"/>
                </a:schemeClr>
              </a:buClr>
              <a:buNone/>
              <a:defRPr/>
            </a:pPr>
            <a:endParaRPr lang="es-DO" sz="2400" dirty="0">
              <a:solidFill>
                <a:srgbClr val="663300"/>
              </a:solidFill>
              <a:latin typeface="+mj-lt"/>
            </a:endParaRPr>
          </a:p>
          <a:p>
            <a:pPr marL="0" indent="0" algn="just" eaLnBrk="1" hangingPunct="1">
              <a:buClr>
                <a:schemeClr val="accent1">
                  <a:lumMod val="50000"/>
                </a:schemeClr>
              </a:buClr>
              <a:buNone/>
              <a:defRPr/>
            </a:pPr>
            <a:endParaRPr lang="es-DO" sz="2400" dirty="0">
              <a:solidFill>
                <a:srgbClr val="663300"/>
              </a:solidFill>
              <a:latin typeface="+mj-lt"/>
            </a:endParaRPr>
          </a:p>
          <a:p>
            <a:pPr algn="just" eaLnBrk="1" hangingPunct="1">
              <a:buClr>
                <a:schemeClr val="accent1">
                  <a:lumMod val="50000"/>
                </a:schemeClr>
              </a:buClr>
              <a:buFontTx/>
              <a:buChar char="-"/>
              <a:defRPr/>
            </a:pPr>
            <a:endParaRPr lang="es-DO" sz="2400" dirty="0">
              <a:solidFill>
                <a:srgbClr val="663300"/>
              </a:solidFill>
              <a:latin typeface="+mj-lt"/>
            </a:endParaRPr>
          </a:p>
          <a:p>
            <a:pPr algn="just" eaLnBrk="1" hangingPunct="1">
              <a:buClr>
                <a:schemeClr val="accent1">
                  <a:lumMod val="50000"/>
                </a:schemeClr>
              </a:buClr>
              <a:buFontTx/>
              <a:buChar char="-"/>
              <a:defRPr/>
            </a:pPr>
            <a:endParaRPr lang="es-DO" sz="2400" dirty="0">
              <a:solidFill>
                <a:srgbClr val="663300"/>
              </a:solidFill>
              <a:latin typeface="+mj-lt"/>
            </a:endParaRPr>
          </a:p>
          <a:p>
            <a:pPr eaLnBrk="1" hangingPunct="1">
              <a:buFont typeface="Wingdings" panose="05000000000000000000" pitchFamily="2" charset="2"/>
              <a:buNone/>
              <a:defRPr/>
            </a:pPr>
            <a:endParaRPr lang="en-US" b="1" dirty="0" smtClean="0">
              <a:solidFill>
                <a:srgbClr val="663300"/>
              </a:solidFill>
            </a:endParaRPr>
          </a:p>
        </p:txBody>
      </p:sp>
      <p:sp>
        <p:nvSpPr>
          <p:cNvPr id="2" name="Flecha abajo 1"/>
          <p:cNvSpPr/>
          <p:nvPr/>
        </p:nvSpPr>
        <p:spPr>
          <a:xfrm>
            <a:off x="4137468" y="2926977"/>
            <a:ext cx="838200" cy="457200"/>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400" eaLnBrk="0" fontAlgn="base" hangingPunct="0">
              <a:spcBef>
                <a:spcPct val="0"/>
              </a:spcBef>
              <a:spcAft>
                <a:spcPct val="0"/>
              </a:spcAft>
              <a:defRPr/>
            </a:pPr>
            <a:endParaRPr lang="es-PE">
              <a:solidFill>
                <a:srgbClr val="000000"/>
              </a:solidFill>
            </a:endParaRPr>
          </a:p>
        </p:txBody>
      </p:sp>
      <p:sp>
        <p:nvSpPr>
          <p:cNvPr id="8" name="Flecha abajo 7"/>
          <p:cNvSpPr/>
          <p:nvPr/>
        </p:nvSpPr>
        <p:spPr>
          <a:xfrm>
            <a:off x="4137468" y="4316081"/>
            <a:ext cx="838200" cy="457200"/>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defTabSz="914400" eaLnBrk="0" fontAlgn="base" hangingPunct="0">
              <a:spcBef>
                <a:spcPct val="0"/>
              </a:spcBef>
              <a:spcAft>
                <a:spcPct val="0"/>
              </a:spcAft>
              <a:defRPr/>
            </a:pPr>
            <a:endParaRPr lang="es-PE">
              <a:solidFill>
                <a:srgbClr val="000000"/>
              </a:solidFill>
            </a:endParaRPr>
          </a:p>
        </p:txBody>
      </p:sp>
    </p:spTree>
    <p:extLst>
      <p:ext uri="{BB962C8B-B14F-4D97-AF65-F5344CB8AC3E}">
        <p14:creationId xmlns:p14="http://schemas.microsoft.com/office/powerpoint/2010/main" val="16800081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Grp="1"/>
          </p:cNvSpPr>
          <p:nvPr>
            <p:ph type="title"/>
          </p:nvPr>
        </p:nvSpPr>
        <p:spPr>
          <a:xfrm>
            <a:off x="677790" y="943491"/>
            <a:ext cx="8988501" cy="546560"/>
          </a:xfrm>
        </p:spPr>
        <p:txBody>
          <a:bodyPr vert="horz" wrap="square" lIns="0" tIns="0" rIns="0" bIns="0" numCol="1" anchor="ctr" anchorCtr="0" compatLnSpc="1">
            <a:prstTxWarp prst="textNoShape">
              <a:avLst/>
            </a:prstTxWarp>
            <a:spAutoFit/>
          </a:bodyPr>
          <a:lstStyle/>
          <a:p>
            <a:pPr algn="just">
              <a:lnSpc>
                <a:spcPct val="74000"/>
              </a:lnSpc>
              <a:spcBef>
                <a:spcPts val="7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PE" sz="2400" dirty="0">
                <a:solidFill>
                  <a:srgbClr val="92D050"/>
                </a:solidFill>
                <a:latin typeface="Tahoma" panose="020B0604030504040204" pitchFamily="34" charset="0"/>
                <a:cs typeface="Tahoma" panose="020B0604030504040204" pitchFamily="34" charset="0"/>
              </a:rPr>
              <a:t>IV.- REQUISITOS PARA LA INSCRIPCIÓN.</a:t>
            </a:r>
            <a:br>
              <a:rPr lang="en-GB" altLang="es-PE" sz="2400" dirty="0">
                <a:solidFill>
                  <a:srgbClr val="92D050"/>
                </a:solidFill>
                <a:latin typeface="Tahoma" panose="020B0604030504040204" pitchFamily="34" charset="0"/>
                <a:cs typeface="Tahoma" panose="020B0604030504040204" pitchFamily="34" charset="0"/>
              </a:rPr>
            </a:br>
            <a:r>
              <a:rPr lang="en-GB" sz="2400" dirty="0">
                <a:solidFill>
                  <a:srgbClr val="92D050"/>
                </a:solidFill>
                <a:latin typeface="Tahoma" panose="020B0604030504040204" pitchFamily="34" charset="0"/>
                <a:cs typeface="Tahoma" panose="020B0604030504040204" pitchFamily="34" charset="0"/>
              </a:rPr>
              <a:t>4.1 PREDIO UBICADO EN ÁREA URBANA</a:t>
            </a:r>
            <a:r>
              <a:rPr lang="en-GB" sz="2400" dirty="0" smtClean="0">
                <a:solidFill>
                  <a:srgbClr val="92D050"/>
                </a:solidFill>
                <a:latin typeface="Tahoma" panose="020B0604030504040204" pitchFamily="34" charset="0"/>
                <a:cs typeface="Tahoma" panose="020B0604030504040204" pitchFamily="34" charset="0"/>
              </a:rPr>
              <a:t>.-</a:t>
            </a:r>
            <a:endParaRPr lang="en-GB" altLang="es-PE" sz="2400" b="1" dirty="0">
              <a:solidFill>
                <a:schemeClr val="tx1"/>
              </a:solidFill>
              <a:latin typeface="Tahoma" panose="020B0604030504040204" pitchFamily="34" charset="0"/>
              <a:cs typeface="Tahoma" panose="020B0604030504040204" pitchFamily="34" charset="0"/>
            </a:endParaRPr>
          </a:p>
        </p:txBody>
      </p:sp>
      <p:sp>
        <p:nvSpPr>
          <p:cNvPr id="55299" name="Rectangle 2"/>
          <p:cNvSpPr>
            <a:spLocks noGrp="1"/>
          </p:cNvSpPr>
          <p:nvPr>
            <p:ph idx="1"/>
          </p:nvPr>
        </p:nvSpPr>
        <p:spPr>
          <a:xfrm>
            <a:off x="677790" y="2912693"/>
            <a:ext cx="9369343" cy="2606419"/>
          </a:xfrm>
        </p:spPr>
        <p:txBody>
          <a:bodyPr vert="horz" wrap="square" lIns="0" tIns="0" rIns="0" bIns="0" numCol="1" anchor="t" anchorCtr="0" compatLnSpc="1">
            <a:prstTxWarp prst="textNoShape">
              <a:avLst/>
            </a:prstTxWarp>
            <a:spAutoFit/>
          </a:bodyPr>
          <a:lstStyle/>
          <a:p>
            <a:pPr marL="0" indent="0" algn="just">
              <a:lnSpc>
                <a:spcPct val="74000"/>
              </a:lnSpc>
              <a:spcBef>
                <a:spcPts val="7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PE" sz="3200" dirty="0">
                <a:cs typeface="Arial" panose="020B0604020202020204" pitchFamily="34" charset="0"/>
              </a:rPr>
              <a:t>“</a:t>
            </a:r>
            <a:r>
              <a:rPr lang="en-GB" altLang="es-PE" sz="2400" dirty="0">
                <a:solidFill>
                  <a:schemeClr val="tx1"/>
                </a:solidFill>
                <a:cs typeface="Arial" panose="020B0604020202020204" pitchFamily="34" charset="0"/>
              </a:rPr>
              <a:t>La </a:t>
            </a:r>
            <a:r>
              <a:rPr lang="en-GB" altLang="es-PE" sz="2400" dirty="0" err="1">
                <a:solidFill>
                  <a:schemeClr val="tx1"/>
                </a:solidFill>
                <a:cs typeface="Arial" panose="020B0604020202020204" pitchFamily="34" charset="0"/>
              </a:rPr>
              <a:t>independización</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como</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consecuencia</a:t>
            </a:r>
            <a:r>
              <a:rPr lang="en-GB" altLang="es-PE" sz="2400" dirty="0">
                <a:solidFill>
                  <a:schemeClr val="tx1"/>
                </a:solidFill>
                <a:cs typeface="Arial" panose="020B0604020202020204" pitchFamily="34" charset="0"/>
              </a:rPr>
              <a:t> de la </a:t>
            </a:r>
            <a:r>
              <a:rPr lang="en-GB" altLang="es-PE" sz="2400" dirty="0" err="1">
                <a:solidFill>
                  <a:schemeClr val="tx1"/>
                </a:solidFill>
                <a:cs typeface="Arial" panose="020B0604020202020204" pitchFamily="34" charset="0"/>
              </a:rPr>
              <a:t>subdivisión</a:t>
            </a:r>
            <a:r>
              <a:rPr lang="en-GB" altLang="es-PE" sz="2400" dirty="0">
                <a:solidFill>
                  <a:schemeClr val="tx1"/>
                </a:solidFill>
                <a:cs typeface="Arial" panose="020B0604020202020204" pitchFamily="34" charset="0"/>
              </a:rPr>
              <a:t> de un </a:t>
            </a:r>
            <a:r>
              <a:rPr lang="en-GB" altLang="es-PE" sz="2400" dirty="0" err="1">
                <a:solidFill>
                  <a:schemeClr val="tx1"/>
                </a:solidFill>
                <a:cs typeface="Arial" panose="020B0604020202020204" pitchFamily="34" charset="0"/>
              </a:rPr>
              <a:t>lote</a:t>
            </a:r>
            <a:r>
              <a:rPr lang="en-GB" altLang="es-PE" sz="2400" dirty="0">
                <a:solidFill>
                  <a:schemeClr val="tx1"/>
                </a:solidFill>
                <a:cs typeface="Arial" panose="020B0604020202020204" pitchFamily="34" charset="0"/>
              </a:rPr>
              <a:t> de </a:t>
            </a:r>
            <a:r>
              <a:rPr lang="en-GB" altLang="es-PE" sz="2400" dirty="0" err="1">
                <a:solidFill>
                  <a:schemeClr val="tx1"/>
                </a:solidFill>
                <a:cs typeface="Arial" panose="020B0604020202020204" pitchFamily="34" charset="0"/>
              </a:rPr>
              <a:t>terreno</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urbano</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requiere</a:t>
            </a:r>
            <a:r>
              <a:rPr lang="en-GB" altLang="es-PE" sz="2400" dirty="0">
                <a:solidFill>
                  <a:schemeClr val="tx1"/>
                </a:solidFill>
                <a:cs typeface="Arial" panose="020B0604020202020204" pitchFamily="34" charset="0"/>
              </a:rPr>
              <a:t> el </a:t>
            </a:r>
            <a:r>
              <a:rPr lang="en-GB" altLang="es-PE" sz="2400" dirty="0" err="1">
                <a:solidFill>
                  <a:schemeClr val="tx1"/>
                </a:solidFill>
                <a:cs typeface="Arial" panose="020B0604020202020204" pitchFamily="34" charset="0"/>
              </a:rPr>
              <a:t>consentimiento</a:t>
            </a:r>
            <a:r>
              <a:rPr lang="en-GB" altLang="es-PE" sz="2400" dirty="0">
                <a:solidFill>
                  <a:schemeClr val="tx1"/>
                </a:solidFill>
                <a:cs typeface="Arial" panose="020B0604020202020204" pitchFamily="34" charset="0"/>
              </a:rPr>
              <a:t> de </a:t>
            </a:r>
            <a:r>
              <a:rPr lang="en-GB" altLang="es-PE" sz="2400" dirty="0" err="1">
                <a:solidFill>
                  <a:schemeClr val="tx1"/>
                </a:solidFill>
                <a:cs typeface="Arial" panose="020B0604020202020204" pitchFamily="34" charset="0"/>
              </a:rPr>
              <a:t>todos</a:t>
            </a:r>
            <a:r>
              <a:rPr lang="en-GB" altLang="es-PE" sz="2400" dirty="0">
                <a:solidFill>
                  <a:schemeClr val="tx1"/>
                </a:solidFill>
                <a:cs typeface="Arial" panose="020B0604020202020204" pitchFamily="34" charset="0"/>
              </a:rPr>
              <a:t> los </a:t>
            </a:r>
            <a:r>
              <a:rPr lang="en-GB" altLang="es-PE" sz="2400" dirty="0" err="1">
                <a:solidFill>
                  <a:schemeClr val="tx1"/>
                </a:solidFill>
                <a:cs typeface="Arial" panose="020B0604020202020204" pitchFamily="34" charset="0"/>
              </a:rPr>
              <a:t>copropietarios</a:t>
            </a:r>
            <a:r>
              <a:rPr lang="en-GB" altLang="es-PE" sz="2400" dirty="0">
                <a:solidFill>
                  <a:schemeClr val="tx1"/>
                </a:solidFill>
                <a:cs typeface="Arial" panose="020B0604020202020204" pitchFamily="34" charset="0"/>
              </a:rPr>
              <a:t> del </a:t>
            </a:r>
            <a:r>
              <a:rPr lang="en-GB" altLang="es-PE" sz="2400" dirty="0" err="1">
                <a:solidFill>
                  <a:schemeClr val="tx1"/>
                </a:solidFill>
                <a:cs typeface="Arial" panose="020B0604020202020204" pitchFamily="34" charset="0"/>
              </a:rPr>
              <a:t>mismo</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consentimiento</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que</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podrá</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expresarse</a:t>
            </a:r>
            <a:r>
              <a:rPr lang="en-GB" altLang="es-PE" sz="2400" dirty="0">
                <a:solidFill>
                  <a:schemeClr val="tx1"/>
                </a:solidFill>
                <a:cs typeface="Arial" panose="020B0604020202020204" pitchFamily="34" charset="0"/>
              </a:rPr>
              <a:t> en la </a:t>
            </a:r>
            <a:r>
              <a:rPr lang="en-GB" altLang="es-PE" sz="2400" dirty="0" err="1">
                <a:solidFill>
                  <a:schemeClr val="tx1"/>
                </a:solidFill>
                <a:cs typeface="Arial" panose="020B0604020202020204" pitchFamily="34" charset="0"/>
              </a:rPr>
              <a:t>solicitud</a:t>
            </a:r>
            <a:r>
              <a:rPr lang="en-GB" altLang="es-PE" sz="2400" dirty="0">
                <a:solidFill>
                  <a:schemeClr val="tx1"/>
                </a:solidFill>
                <a:cs typeface="Arial" panose="020B0604020202020204" pitchFamily="34" charset="0"/>
              </a:rPr>
              <a:t> de </a:t>
            </a:r>
            <a:r>
              <a:rPr lang="en-GB" altLang="es-PE" sz="2400" dirty="0" err="1">
                <a:solidFill>
                  <a:schemeClr val="tx1"/>
                </a:solidFill>
                <a:cs typeface="Arial" panose="020B0604020202020204" pitchFamily="34" charset="0"/>
              </a:rPr>
              <a:t>subdivisión</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formulada</a:t>
            </a:r>
            <a:r>
              <a:rPr lang="en-GB" altLang="es-PE" sz="2400" dirty="0">
                <a:solidFill>
                  <a:schemeClr val="tx1"/>
                </a:solidFill>
                <a:cs typeface="Arial" panose="020B0604020202020204" pitchFamily="34" charset="0"/>
              </a:rPr>
              <a:t> </a:t>
            </a:r>
            <a:r>
              <a:rPr lang="en-GB" altLang="es-PE" sz="2400" u="sng" dirty="0">
                <a:solidFill>
                  <a:schemeClr val="tx1"/>
                </a:solidFill>
                <a:cs typeface="Arial" panose="020B0604020202020204" pitchFamily="34" charset="0"/>
              </a:rPr>
              <a:t>ante la </a:t>
            </a:r>
            <a:r>
              <a:rPr lang="en-GB" altLang="es-PE" sz="2400" u="sng" dirty="0" err="1">
                <a:solidFill>
                  <a:schemeClr val="tx1"/>
                </a:solidFill>
                <a:cs typeface="Arial" panose="020B0604020202020204" pitchFamily="34" charset="0"/>
              </a:rPr>
              <a:t>municipalidad</a:t>
            </a:r>
            <a:r>
              <a:rPr lang="en-GB" altLang="es-PE" sz="2400" u="sng" dirty="0">
                <a:solidFill>
                  <a:schemeClr val="tx1"/>
                </a:solidFill>
                <a:cs typeface="Arial" panose="020B0604020202020204" pitchFamily="34" charset="0"/>
              </a:rPr>
              <a:t> </a:t>
            </a:r>
            <a:r>
              <a:rPr lang="en-GB" altLang="es-PE" sz="2400" u="sng" dirty="0" err="1">
                <a:solidFill>
                  <a:schemeClr val="tx1"/>
                </a:solidFill>
                <a:cs typeface="Arial" panose="020B0604020202020204" pitchFamily="34" charset="0"/>
              </a:rPr>
              <a:t>respectiva</a:t>
            </a:r>
            <a:r>
              <a:rPr lang="en-GB" altLang="es-PE" sz="2400" u="sng" dirty="0">
                <a:solidFill>
                  <a:schemeClr val="tx1"/>
                </a:solidFill>
                <a:cs typeface="Arial" panose="020B0604020202020204" pitchFamily="34" charset="0"/>
              </a:rPr>
              <a:t>, o con </a:t>
            </a:r>
            <a:r>
              <a:rPr lang="en-GB" altLang="es-PE" sz="2400" u="sng" dirty="0" err="1">
                <a:solidFill>
                  <a:schemeClr val="tx1"/>
                </a:solidFill>
                <a:cs typeface="Arial" panose="020B0604020202020204" pitchFamily="34" charset="0"/>
              </a:rPr>
              <a:t>posterioridad</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mediante</a:t>
            </a:r>
            <a:r>
              <a:rPr lang="en-GB" altLang="es-PE" sz="2400" dirty="0">
                <a:solidFill>
                  <a:schemeClr val="tx1"/>
                </a:solidFill>
                <a:cs typeface="Arial" panose="020B0604020202020204" pitchFamily="34" charset="0"/>
              </a:rPr>
              <a:t> </a:t>
            </a:r>
            <a:r>
              <a:rPr lang="en-GB" altLang="es-PE" sz="2400" dirty="0" err="1">
                <a:solidFill>
                  <a:schemeClr val="tx1"/>
                </a:solidFill>
                <a:cs typeface="Arial" panose="020B0604020202020204" pitchFamily="34" charset="0"/>
              </a:rPr>
              <a:t>escrito</a:t>
            </a:r>
            <a:r>
              <a:rPr lang="en-GB" altLang="es-PE" sz="2400" dirty="0">
                <a:solidFill>
                  <a:schemeClr val="tx1"/>
                </a:solidFill>
                <a:cs typeface="Arial" panose="020B0604020202020204" pitchFamily="34" charset="0"/>
              </a:rPr>
              <a:t> con firma </a:t>
            </a:r>
            <a:r>
              <a:rPr lang="en-GB" altLang="es-PE" sz="2400" dirty="0" err="1">
                <a:solidFill>
                  <a:schemeClr val="tx1"/>
                </a:solidFill>
                <a:cs typeface="Arial" panose="020B0604020202020204" pitchFamily="34" charset="0"/>
              </a:rPr>
              <a:t>legalizada</a:t>
            </a:r>
            <a:r>
              <a:rPr lang="en-GB" altLang="es-PE" sz="2400" dirty="0">
                <a:solidFill>
                  <a:schemeClr val="tx1"/>
                </a:solidFill>
                <a:cs typeface="Arial" panose="020B0604020202020204" pitchFamily="34" charset="0"/>
              </a:rPr>
              <a:t>”.</a:t>
            </a:r>
          </a:p>
          <a:p>
            <a:pPr marL="0" indent="0" algn="just">
              <a:lnSpc>
                <a:spcPct val="74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s-PE" sz="2000" dirty="0">
              <a:solidFill>
                <a:schemeClr val="tx1"/>
              </a:solidFill>
              <a:cs typeface="Arial" panose="020B0604020202020204" pitchFamily="34" charset="0"/>
            </a:endParaRPr>
          </a:p>
          <a:p>
            <a:pPr marL="0" indent="0" algn="just">
              <a:lnSpc>
                <a:spcPct val="74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es-PE" sz="2000" dirty="0" err="1">
                <a:solidFill>
                  <a:schemeClr val="tx1"/>
                </a:solidFill>
                <a:cs typeface="Arial" panose="020B0604020202020204" pitchFamily="34" charset="0"/>
              </a:rPr>
              <a:t>Resolución</a:t>
            </a:r>
            <a:r>
              <a:rPr lang="en-GB" altLang="es-PE" sz="2000" dirty="0">
                <a:solidFill>
                  <a:schemeClr val="tx1"/>
                </a:solidFill>
                <a:cs typeface="Arial" panose="020B0604020202020204" pitchFamily="34" charset="0"/>
              </a:rPr>
              <a:t> Nº 633-2008-SUNARP-TR-L</a:t>
            </a:r>
          </a:p>
          <a:p>
            <a:pPr marL="0" indent="0" algn="just">
              <a:lnSpc>
                <a:spcPct val="74000"/>
              </a:lnSpc>
              <a:spcBef>
                <a:spcPts val="5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es-PE" sz="2000" b="1" dirty="0">
              <a:solidFill>
                <a:srgbClr val="002060"/>
              </a:solidFill>
              <a:cs typeface="Arial" panose="020B0604020202020204" pitchFamily="34" charset="0"/>
            </a:endParaRPr>
          </a:p>
        </p:txBody>
      </p:sp>
    </p:spTree>
    <p:extLst>
      <p:ext uri="{BB962C8B-B14F-4D97-AF65-F5344CB8AC3E}">
        <p14:creationId xmlns:p14="http://schemas.microsoft.com/office/powerpoint/2010/main" val="41673773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4221" y="259535"/>
            <a:ext cx="8703534" cy="1337445"/>
          </a:xfrm>
        </p:spPr>
        <p:txBody>
          <a:bodyPr>
            <a:normAutofit/>
          </a:bodyPr>
          <a:lstStyle/>
          <a:p>
            <a:pPr algn="just"/>
            <a:r>
              <a:rPr lang="en-GB" altLang="es-PE" sz="2400" dirty="0">
                <a:solidFill>
                  <a:srgbClr val="92D050"/>
                </a:solidFill>
                <a:latin typeface="Tahoma" panose="020B0604030504040204" pitchFamily="34" charset="0"/>
                <a:cs typeface="Tahoma" panose="020B0604030504040204" pitchFamily="34" charset="0"/>
              </a:rPr>
              <a:t>IV.- REQUISITOS PARA LA INSCRIPCIÓN.</a:t>
            </a:r>
            <a:br>
              <a:rPr lang="en-GB" altLang="es-PE" sz="2400" dirty="0">
                <a:solidFill>
                  <a:srgbClr val="92D050"/>
                </a:solidFill>
                <a:latin typeface="Tahoma" panose="020B0604030504040204" pitchFamily="34" charset="0"/>
                <a:cs typeface="Tahoma" panose="020B0604030504040204" pitchFamily="34" charset="0"/>
              </a:rPr>
            </a:br>
            <a:r>
              <a:rPr lang="en-GB" sz="2400" dirty="0" smtClean="0">
                <a:solidFill>
                  <a:srgbClr val="92D050"/>
                </a:solidFill>
                <a:latin typeface="Tahoma" panose="020B0604030504040204" pitchFamily="34" charset="0"/>
                <a:cs typeface="Tahoma" panose="020B0604030504040204" pitchFamily="34" charset="0"/>
              </a:rPr>
              <a:t>4.2 </a:t>
            </a:r>
            <a:r>
              <a:rPr lang="es-ES" sz="2400" dirty="0" smtClean="0">
                <a:solidFill>
                  <a:srgbClr val="92D050"/>
                </a:solidFill>
              </a:rPr>
              <a:t>INDEPENDIZACIÓN </a:t>
            </a:r>
            <a:r>
              <a:rPr lang="es-ES" sz="2400" dirty="0">
                <a:solidFill>
                  <a:srgbClr val="92D050"/>
                </a:solidFill>
              </a:rPr>
              <a:t>DE PREDIO URBANO POR REGULARIZACIÓN DE EDIFICACIONES</a:t>
            </a:r>
          </a:p>
        </p:txBody>
      </p:sp>
      <p:sp>
        <p:nvSpPr>
          <p:cNvPr id="3" name="Marcador de contenido 2"/>
          <p:cNvSpPr>
            <a:spLocks noGrp="1"/>
          </p:cNvSpPr>
          <p:nvPr>
            <p:ph idx="1"/>
          </p:nvPr>
        </p:nvSpPr>
        <p:spPr>
          <a:xfrm>
            <a:off x="753763" y="2424883"/>
            <a:ext cx="9562686" cy="2892569"/>
          </a:xfrm>
        </p:spPr>
        <p:txBody>
          <a:bodyPr>
            <a:noAutofit/>
          </a:bodyPr>
          <a:lstStyle/>
          <a:p>
            <a:pPr marL="0" indent="0">
              <a:buNone/>
            </a:pPr>
            <a:r>
              <a:rPr lang="es-ES" sz="2400" dirty="0" smtClean="0"/>
              <a:t>Regulado por la Ley Nº 27157 y la Ley Nº 27333 – Artículo 61º del RIRP</a:t>
            </a:r>
          </a:p>
          <a:p>
            <a:pPr marL="0" indent="0">
              <a:buNone/>
            </a:pPr>
            <a:r>
              <a:rPr lang="es-ES" sz="2400" dirty="0" smtClean="0"/>
              <a:t>Excepción a la regla:</a:t>
            </a:r>
          </a:p>
          <a:p>
            <a:pPr marL="0" indent="0">
              <a:buNone/>
            </a:pPr>
            <a:r>
              <a:rPr lang="es-ES" sz="2400" dirty="0" smtClean="0"/>
              <a:t>No se requiere los requisitos del Artículo 60º del RIRP</a:t>
            </a:r>
          </a:p>
          <a:p>
            <a:pPr marL="0" indent="0">
              <a:buNone/>
            </a:pPr>
            <a:r>
              <a:rPr lang="es-ES" sz="2400" dirty="0" smtClean="0"/>
              <a:t>Aplicable a predios que se hayan edificado hasta el 31/12/2016.</a:t>
            </a:r>
          </a:p>
          <a:p>
            <a:pPr marL="0" indent="0">
              <a:buNone/>
            </a:pPr>
            <a:r>
              <a:rPr lang="es-ES" sz="2400" dirty="0" smtClean="0"/>
              <a:t>Requisito obligatorio es que el predio se haya </a:t>
            </a:r>
            <a:r>
              <a:rPr lang="es-ES" sz="2400" u="sng" dirty="0" smtClean="0"/>
              <a:t>subdividido de hecho</a:t>
            </a:r>
            <a:r>
              <a:rPr lang="es-ES" sz="2400" dirty="0" smtClean="0"/>
              <a:t> y que sea constatado por el ingeniero verificador.</a:t>
            </a:r>
            <a:endParaRPr lang="es-ES" sz="2400" dirty="0"/>
          </a:p>
        </p:txBody>
      </p:sp>
    </p:spTree>
    <p:extLst>
      <p:ext uri="{BB962C8B-B14F-4D97-AF65-F5344CB8AC3E}">
        <p14:creationId xmlns:p14="http://schemas.microsoft.com/office/powerpoint/2010/main" val="35930469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Grp="1" noChangeArrowheads="1"/>
          </p:cNvSpPr>
          <p:nvPr>
            <p:ph type="title"/>
          </p:nvPr>
        </p:nvSpPr>
        <p:spPr>
          <a:xfrm>
            <a:off x="704333" y="305750"/>
            <a:ext cx="9279925" cy="1320800"/>
          </a:xfrm>
          <a:extLst/>
        </p:spPr>
        <p:txBody>
          <a:bodyPr>
            <a:normAutofit fontScale="90000"/>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eaLnBrk="1" hangingPunct="1">
              <a:spcBef>
                <a:spcPts val="0"/>
              </a:spcBef>
              <a:buClr>
                <a:schemeClr val="accent1">
                  <a:lumMod val="50000"/>
                </a:schemeClr>
              </a:buClr>
              <a:buNone/>
              <a:defRPr/>
            </a:pPr>
            <a:r>
              <a:rPr lang="es-PE" sz="2700" dirty="0" smtClean="0">
                <a:solidFill>
                  <a:srgbClr val="92D050"/>
                </a:solidFill>
                <a:latin typeface="+mj-lt"/>
              </a:rPr>
              <a:t>IV.- REQUISITOS PARA LA INSCRIPCIÓN.</a:t>
            </a:r>
            <a:br>
              <a:rPr lang="es-PE" sz="2700" dirty="0" smtClean="0">
                <a:solidFill>
                  <a:srgbClr val="92D050"/>
                </a:solidFill>
                <a:latin typeface="+mj-lt"/>
              </a:rPr>
            </a:br>
            <a:r>
              <a:rPr lang="es-PE" sz="2700" dirty="0" smtClean="0">
                <a:solidFill>
                  <a:srgbClr val="92D050"/>
                </a:solidFill>
                <a:latin typeface="+mj-lt"/>
              </a:rPr>
              <a:t>4.2 </a:t>
            </a:r>
            <a:r>
              <a:rPr lang="es-ES" sz="2800" dirty="0" smtClean="0">
                <a:solidFill>
                  <a:srgbClr val="92D050"/>
                </a:solidFill>
                <a:latin typeface="+mj-lt"/>
              </a:rPr>
              <a:t>INDEPENDIZACIÓN </a:t>
            </a:r>
            <a:r>
              <a:rPr lang="es-ES" sz="2800" dirty="0">
                <a:solidFill>
                  <a:srgbClr val="92D050"/>
                </a:solidFill>
                <a:latin typeface="+mj-lt"/>
              </a:rPr>
              <a:t>DE PREDIO URBANO POR REGULARIZACIÓN DE EDIFICACIONES</a:t>
            </a:r>
            <a:r>
              <a:rPr lang="es-PE" sz="2700" dirty="0">
                <a:solidFill>
                  <a:srgbClr val="92D050"/>
                </a:solidFill>
                <a:latin typeface="Corbel" panose="020B0503020204020204" pitchFamily="34" charset="0"/>
              </a:rPr>
              <a:t/>
            </a:r>
            <a:br>
              <a:rPr lang="es-PE" sz="2700" dirty="0">
                <a:solidFill>
                  <a:srgbClr val="92D050"/>
                </a:solidFill>
                <a:latin typeface="Corbel" panose="020B0503020204020204" pitchFamily="34" charset="0"/>
              </a:rPr>
            </a:br>
            <a:r>
              <a:rPr lang="es-DO" sz="2000" b="1" u="sng" dirty="0">
                <a:solidFill>
                  <a:srgbClr val="FF0000"/>
                </a:solidFill>
                <a:latin typeface="Corbel" panose="020B0503020204020204" pitchFamily="34" charset="0"/>
              </a:rPr>
              <a:t/>
            </a:r>
            <a:br>
              <a:rPr lang="es-DO" sz="2000" b="1" u="sng" dirty="0">
                <a:solidFill>
                  <a:srgbClr val="FF0000"/>
                </a:solidFill>
                <a:latin typeface="Corbel" panose="020B0503020204020204" pitchFamily="34" charset="0"/>
              </a:rPr>
            </a:br>
            <a:r>
              <a:rPr lang="es-PE" sz="2700" dirty="0" smtClean="0"/>
              <a:t>Deberá presentarse:</a:t>
            </a:r>
            <a:br>
              <a:rPr lang="es-PE" sz="2700" dirty="0" smtClean="0"/>
            </a:br>
            <a:r>
              <a:rPr lang="es-PE" sz="2700" dirty="0" smtClean="0"/>
              <a:t/>
            </a:r>
            <a:br>
              <a:rPr lang="es-PE" sz="2700" dirty="0" smtClean="0"/>
            </a:br>
            <a:r>
              <a:rPr lang="es-PE" sz="2700" dirty="0" smtClean="0"/>
              <a:t>formulario </a:t>
            </a:r>
            <a:r>
              <a:rPr lang="es-PE" sz="2700" dirty="0"/>
              <a:t>registral (FOR) o escritura pública acompañada de los siguientes </a:t>
            </a:r>
            <a:r>
              <a:rPr lang="es-PE" sz="2700" dirty="0" smtClean="0"/>
              <a:t>documentos</a:t>
            </a:r>
            <a:r>
              <a:rPr lang="es-PE" sz="2700" dirty="0"/>
              <a:t>:</a:t>
            </a:r>
            <a:br>
              <a:rPr lang="es-PE" sz="2700" dirty="0"/>
            </a:br>
            <a:r>
              <a:rPr lang="es-PE" sz="2700" dirty="0"/>
              <a:t/>
            </a:r>
            <a:br>
              <a:rPr lang="es-PE" sz="2700" dirty="0"/>
            </a:br>
            <a:r>
              <a:rPr lang="es-PE" sz="2700" dirty="0"/>
              <a:t>a) Plano de independización en el que conste el área, linderos y medidas perimétricas tanto de la porción a independizar como del área remanente</a:t>
            </a:r>
            <a:r>
              <a:rPr lang="es-PE" sz="2700" dirty="0" smtClean="0"/>
              <a:t>;</a:t>
            </a:r>
            <a:br>
              <a:rPr lang="es-PE" sz="2700" dirty="0" smtClean="0"/>
            </a:br>
            <a:r>
              <a:rPr lang="es-PE" sz="2700" dirty="0" smtClean="0"/>
              <a:t>B) </a:t>
            </a:r>
            <a:r>
              <a:rPr lang="es-ES_tradnl" sz="2400" u="sng" dirty="0" smtClean="0"/>
              <a:t>Declaración </a:t>
            </a:r>
            <a:r>
              <a:rPr lang="es-ES_tradnl" sz="2400" u="sng" dirty="0"/>
              <a:t>Jurada del Verificador Responsable</a:t>
            </a:r>
            <a:r>
              <a:rPr lang="es-ES_tradnl" sz="2400" dirty="0"/>
              <a:t>, </a:t>
            </a:r>
            <a:r>
              <a:rPr lang="es-ES_tradnl" sz="2400" dirty="0" smtClean="0"/>
              <a:t>señalando que </a:t>
            </a:r>
            <a:r>
              <a:rPr lang="es-ES_tradnl" sz="2400" dirty="0"/>
              <a:t>la edificación materia de regularización cumple los parámetros urbanísticos y edificatorios reglamentarios correspondientes a la fecha de ejecución, o de lo contrario consigna las observaciones a que hubiere </a:t>
            </a:r>
            <a:r>
              <a:rPr lang="es-ES_tradnl" sz="2400" dirty="0" smtClean="0"/>
              <a:t>lugar.</a:t>
            </a:r>
            <a:br>
              <a:rPr lang="es-ES_tradnl" sz="2400" dirty="0" smtClean="0"/>
            </a:br>
            <a:r>
              <a:rPr lang="es-ES_tradnl" sz="2400" dirty="0" smtClean="0"/>
              <a:t>Art. 25 D.S. 035-2006-Viv. </a:t>
            </a:r>
            <a:r>
              <a:rPr lang="es-ES_tradnl" sz="2400" dirty="0" err="1" smtClean="0"/>
              <a:t>modif</a:t>
            </a:r>
            <a:r>
              <a:rPr lang="es-ES_tradnl" sz="2400" dirty="0" smtClean="0"/>
              <a:t>,. Por D. S. 008-2019-VIVIENDA.</a:t>
            </a:r>
            <a:r>
              <a:rPr lang="es-PE" sz="2700" dirty="0"/>
              <a:t/>
            </a:r>
            <a:br>
              <a:rPr lang="es-PE" sz="2700" dirty="0"/>
            </a:br>
            <a:r>
              <a:rPr lang="es-DO" sz="2700" dirty="0"/>
              <a:t/>
            </a:r>
            <a:br>
              <a:rPr lang="es-DO" sz="2700" dirty="0"/>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Corbel" panose="020B0503020204020204" pitchFamily="34" charset="0"/>
              </a:rPr>
              <a:t/>
            </a:r>
            <a:br>
              <a:rPr lang="es-DO" sz="2400" dirty="0">
                <a:solidFill>
                  <a:srgbClr val="663300"/>
                </a:solidFill>
                <a:latin typeface="Corbel" panose="020B0503020204020204" pitchFamily="34" charset="0"/>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r>
              <a:rPr lang="es-DO" sz="2400" dirty="0">
                <a:solidFill>
                  <a:srgbClr val="663300"/>
                </a:solidFill>
                <a:latin typeface="+mj-lt"/>
              </a:rPr>
              <a:t/>
            </a:r>
            <a:br>
              <a:rPr lang="es-DO" sz="2400" dirty="0">
                <a:solidFill>
                  <a:srgbClr val="663300"/>
                </a:solidFill>
                <a:latin typeface="+mj-lt"/>
              </a:rPr>
            </a:br>
            <a:endParaRPr lang="en-US" b="1" dirty="0" smtClean="0">
              <a:solidFill>
                <a:srgbClr val="663300"/>
              </a:solidFill>
            </a:endParaRPr>
          </a:p>
        </p:txBody>
      </p:sp>
    </p:spTree>
    <p:extLst>
      <p:ext uri="{BB962C8B-B14F-4D97-AF65-F5344CB8AC3E}">
        <p14:creationId xmlns:p14="http://schemas.microsoft.com/office/powerpoint/2010/main" val="400340909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p:cNvSpPr>
          <p:nvPr>
            <p:ph type="title"/>
          </p:nvPr>
        </p:nvSpPr>
        <p:spPr>
          <a:xfrm>
            <a:off x="677334" y="609600"/>
            <a:ext cx="8596668" cy="1569660"/>
          </a:xfrm>
        </p:spPr>
        <p:txBody>
          <a:bodyPr>
            <a:spAutoFit/>
          </a:bodyPr>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s-PE" sz="3200" dirty="0">
                <a:solidFill>
                  <a:srgbClr val="92D050"/>
                </a:solidFill>
              </a:rPr>
              <a:t>IV.- REQUISITOS PARA LA INSCRIPCIÓN.</a:t>
            </a:r>
            <a:br>
              <a:rPr lang="es-PE" sz="3200" dirty="0">
                <a:solidFill>
                  <a:srgbClr val="92D050"/>
                </a:solidFill>
              </a:rPr>
            </a:br>
            <a:r>
              <a:rPr lang="es-PE" sz="3200" dirty="0">
                <a:solidFill>
                  <a:srgbClr val="92D050"/>
                </a:solidFill>
              </a:rPr>
              <a:t>4.2 </a:t>
            </a:r>
            <a:r>
              <a:rPr lang="es-ES" sz="3200" dirty="0">
                <a:solidFill>
                  <a:srgbClr val="92D050"/>
                </a:solidFill>
              </a:rPr>
              <a:t>INDEPENDIZACIÓN DE PREDIO URBANO POR REGULARIZACIÓN DE EDIFICACIONES</a:t>
            </a:r>
            <a:endParaRPr lang="en-GB" altLang="es-PE" sz="3200" b="1" dirty="0">
              <a:solidFill>
                <a:schemeClr val="tx1"/>
              </a:solidFill>
              <a:latin typeface="Tahoma" panose="020B0604030504040204" pitchFamily="34" charset="0"/>
              <a:cs typeface="Tahoma" panose="020B0604030504040204" pitchFamily="34" charset="0"/>
            </a:endParaRPr>
          </a:p>
        </p:txBody>
      </p:sp>
      <p:sp>
        <p:nvSpPr>
          <p:cNvPr id="41987" name="Rectangle 2"/>
          <p:cNvSpPr>
            <a:spLocks noGrp="1" noChangeArrowheads="1"/>
          </p:cNvSpPr>
          <p:nvPr>
            <p:ph idx="1"/>
          </p:nvPr>
        </p:nvSpPr>
        <p:spPr>
          <a:xfrm>
            <a:off x="677334" y="2593076"/>
            <a:ext cx="9381066" cy="3790781"/>
          </a:xfrm>
        </p:spPr>
        <p:txBody>
          <a:bodyPr wrap="square" rtlCol="0">
            <a:spAutoFit/>
          </a:bodyPr>
          <a:lstStyle/>
          <a:p>
            <a:pPr marL="0" indent="0" algn="just" fontAlgn="auto">
              <a:spcBef>
                <a:spcPts val="6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a:solidFill>
                  <a:schemeClr val="tx1"/>
                </a:solidFill>
                <a:ea typeface="Tahoma" panose="020B0604030504040204" pitchFamily="34" charset="0"/>
                <a:cs typeface="Tahoma" panose="020B0604030504040204" pitchFamily="34" charset="0"/>
              </a:rPr>
              <a:t>“La </a:t>
            </a:r>
            <a:r>
              <a:rPr lang="en-GB" sz="2400" dirty="0" err="1">
                <a:solidFill>
                  <a:schemeClr val="tx1"/>
                </a:solidFill>
                <a:ea typeface="Tahoma" panose="020B0604030504040204" pitchFamily="34" charset="0"/>
                <a:cs typeface="Tahoma" panose="020B0604030504040204" pitchFamily="34" charset="0"/>
              </a:rPr>
              <a:t>acumulación</a:t>
            </a:r>
            <a:r>
              <a:rPr lang="en-GB" sz="2400" dirty="0">
                <a:solidFill>
                  <a:schemeClr val="tx1"/>
                </a:solidFill>
                <a:ea typeface="Tahoma" panose="020B0604030504040204" pitchFamily="34" charset="0"/>
                <a:cs typeface="Tahoma" panose="020B0604030504040204" pitchFamily="34" charset="0"/>
              </a:rPr>
              <a:t> o </a:t>
            </a:r>
            <a:r>
              <a:rPr lang="en-GB" sz="2400" dirty="0" err="1">
                <a:solidFill>
                  <a:schemeClr val="tx1"/>
                </a:solidFill>
                <a:ea typeface="Tahoma" panose="020B0604030504040204" pitchFamily="34" charset="0"/>
                <a:cs typeface="Tahoma" panose="020B0604030504040204" pitchFamily="34" charset="0"/>
              </a:rPr>
              <a:t>subdivisión</a:t>
            </a:r>
            <a:r>
              <a:rPr lang="en-GB" sz="2400" dirty="0">
                <a:solidFill>
                  <a:schemeClr val="tx1"/>
                </a:solidFill>
                <a:ea typeface="Tahoma" panose="020B0604030504040204" pitchFamily="34" charset="0"/>
                <a:cs typeface="Tahoma" panose="020B0604030504040204" pitchFamily="34" charset="0"/>
              </a:rPr>
              <a:t> de </a:t>
            </a:r>
            <a:r>
              <a:rPr lang="en-GB" sz="2400" dirty="0" err="1">
                <a:solidFill>
                  <a:schemeClr val="tx1"/>
                </a:solidFill>
                <a:ea typeface="Tahoma" panose="020B0604030504040204" pitchFamily="34" charset="0"/>
                <a:cs typeface="Tahoma" panose="020B0604030504040204" pitchFamily="34" charset="0"/>
              </a:rPr>
              <a:t>unidades</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inmobiliarias</a:t>
            </a:r>
            <a:r>
              <a:rPr lang="en-GB" sz="2400" dirty="0">
                <a:solidFill>
                  <a:schemeClr val="tx1"/>
                </a:solidFill>
                <a:ea typeface="Tahoma" panose="020B0604030504040204" pitchFamily="34" charset="0"/>
                <a:cs typeface="Tahoma" panose="020B0604030504040204" pitchFamily="34" charset="0"/>
              </a:rPr>
              <a:t> se </a:t>
            </a:r>
            <a:r>
              <a:rPr lang="en-GB" sz="2400" dirty="0" err="1">
                <a:solidFill>
                  <a:schemeClr val="tx1"/>
                </a:solidFill>
                <a:ea typeface="Tahoma" panose="020B0604030504040204" pitchFamily="34" charset="0"/>
                <a:cs typeface="Tahoma" panose="020B0604030504040204" pitchFamily="34" charset="0"/>
              </a:rPr>
              <a:t>realiza</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mediante</a:t>
            </a:r>
            <a:r>
              <a:rPr lang="en-GB" sz="2400" dirty="0">
                <a:solidFill>
                  <a:schemeClr val="tx1"/>
                </a:solidFill>
                <a:ea typeface="Tahoma" panose="020B0604030504040204" pitchFamily="34" charset="0"/>
                <a:cs typeface="Tahoma" panose="020B0604030504040204" pitchFamily="34" charset="0"/>
              </a:rPr>
              <a:t> el </a:t>
            </a:r>
            <a:r>
              <a:rPr lang="en-GB" sz="2400" u="sng" dirty="0" err="1">
                <a:solidFill>
                  <a:schemeClr val="tx1"/>
                </a:solidFill>
                <a:ea typeface="Tahoma" panose="020B0604030504040204" pitchFamily="34" charset="0"/>
                <a:cs typeface="Tahoma" panose="020B0604030504040204" pitchFamily="34" charset="0"/>
              </a:rPr>
              <a:t>formulario</a:t>
            </a:r>
            <a:r>
              <a:rPr lang="en-GB" sz="2400" u="sng" dirty="0">
                <a:solidFill>
                  <a:schemeClr val="tx1"/>
                </a:solidFill>
                <a:ea typeface="Tahoma" panose="020B0604030504040204" pitchFamily="34" charset="0"/>
                <a:cs typeface="Tahoma" panose="020B0604030504040204" pitchFamily="34" charset="0"/>
              </a:rPr>
              <a:t> </a:t>
            </a:r>
            <a:r>
              <a:rPr lang="en-GB" sz="2400" u="sng" dirty="0" err="1">
                <a:solidFill>
                  <a:schemeClr val="tx1"/>
                </a:solidFill>
                <a:ea typeface="Tahoma" panose="020B0604030504040204" pitchFamily="34" charset="0"/>
                <a:cs typeface="Tahoma" panose="020B0604030504040204" pitchFamily="34" charset="0"/>
              </a:rPr>
              <a:t>registral</a:t>
            </a:r>
            <a:r>
              <a:rPr lang="en-GB" sz="2400" u="sng" dirty="0">
                <a:solidFill>
                  <a:schemeClr val="tx1"/>
                </a:solidFill>
                <a:ea typeface="Tahoma" panose="020B0604030504040204" pitchFamily="34" charset="0"/>
                <a:cs typeface="Tahoma" panose="020B0604030504040204" pitchFamily="34" charset="0"/>
              </a:rPr>
              <a:t> </a:t>
            </a:r>
            <a:r>
              <a:rPr lang="en-GB" sz="2400" dirty="0">
                <a:solidFill>
                  <a:schemeClr val="tx1"/>
                </a:solidFill>
                <a:ea typeface="Tahoma" panose="020B0604030504040204" pitchFamily="34" charset="0"/>
                <a:cs typeface="Tahoma" panose="020B0604030504040204" pitchFamily="34" charset="0"/>
              </a:rPr>
              <a:t>a </a:t>
            </a:r>
            <a:r>
              <a:rPr lang="en-GB" sz="2400" dirty="0" err="1">
                <a:solidFill>
                  <a:schemeClr val="tx1"/>
                </a:solidFill>
                <a:ea typeface="Tahoma" panose="020B0604030504040204" pitchFamily="34" charset="0"/>
                <a:cs typeface="Tahoma" panose="020B0604030504040204" pitchFamily="34" charset="0"/>
              </a:rPr>
              <a:t>que</a:t>
            </a:r>
            <a:r>
              <a:rPr lang="en-GB" sz="2400" dirty="0">
                <a:solidFill>
                  <a:schemeClr val="tx1"/>
                </a:solidFill>
                <a:ea typeface="Tahoma" panose="020B0604030504040204" pitchFamily="34" charset="0"/>
                <a:cs typeface="Tahoma" panose="020B0604030504040204" pitchFamily="34" charset="0"/>
              </a:rPr>
              <a:t> se </a:t>
            </a:r>
            <a:r>
              <a:rPr lang="en-GB" sz="2400" dirty="0" err="1">
                <a:solidFill>
                  <a:schemeClr val="tx1"/>
                </a:solidFill>
                <a:ea typeface="Tahoma" panose="020B0604030504040204" pitchFamily="34" charset="0"/>
                <a:cs typeface="Tahoma" panose="020B0604030504040204" pitchFamily="34" charset="0"/>
              </a:rPr>
              <a:t>refiere</a:t>
            </a:r>
            <a:r>
              <a:rPr lang="en-GB" sz="2400" dirty="0">
                <a:solidFill>
                  <a:schemeClr val="tx1"/>
                </a:solidFill>
                <a:ea typeface="Tahoma" panose="020B0604030504040204" pitchFamily="34" charset="0"/>
                <a:cs typeface="Tahoma" panose="020B0604030504040204" pitchFamily="34" charset="0"/>
              </a:rPr>
              <a:t> la Ley Nº 27157 </a:t>
            </a:r>
            <a:r>
              <a:rPr lang="en-GB" sz="2400" dirty="0" err="1">
                <a:solidFill>
                  <a:schemeClr val="tx1"/>
                </a:solidFill>
                <a:ea typeface="Tahoma" panose="020B0604030504040204" pitchFamily="34" charset="0"/>
                <a:cs typeface="Tahoma" panose="020B0604030504040204" pitchFamily="34" charset="0"/>
              </a:rPr>
              <a:t>pudiendo</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también</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formalizarse</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mediante</a:t>
            </a:r>
            <a:r>
              <a:rPr lang="en-GB" sz="2400" dirty="0">
                <a:solidFill>
                  <a:schemeClr val="tx1"/>
                </a:solidFill>
                <a:ea typeface="Tahoma" panose="020B0604030504040204" pitchFamily="34" charset="0"/>
                <a:cs typeface="Tahoma" panose="020B0604030504040204" pitchFamily="34" charset="0"/>
              </a:rPr>
              <a:t> </a:t>
            </a:r>
            <a:r>
              <a:rPr lang="en-GB" sz="2400" u="sng" dirty="0" err="1">
                <a:solidFill>
                  <a:schemeClr val="tx1"/>
                </a:solidFill>
                <a:ea typeface="Tahoma" panose="020B0604030504040204" pitchFamily="34" charset="0"/>
                <a:cs typeface="Tahoma" panose="020B0604030504040204" pitchFamily="34" charset="0"/>
              </a:rPr>
              <a:t>escritura</a:t>
            </a:r>
            <a:r>
              <a:rPr lang="en-GB" sz="2400" u="sng" dirty="0">
                <a:solidFill>
                  <a:schemeClr val="tx1"/>
                </a:solidFill>
                <a:ea typeface="Tahoma" panose="020B0604030504040204" pitchFamily="34" charset="0"/>
                <a:cs typeface="Tahoma" panose="020B0604030504040204" pitchFamily="34" charset="0"/>
              </a:rPr>
              <a:t> </a:t>
            </a:r>
            <a:r>
              <a:rPr lang="en-GB" sz="2400" u="sng" dirty="0" err="1">
                <a:solidFill>
                  <a:schemeClr val="tx1"/>
                </a:solidFill>
                <a:ea typeface="Tahoma" panose="020B0604030504040204" pitchFamily="34" charset="0"/>
                <a:cs typeface="Tahoma" panose="020B0604030504040204" pitchFamily="34" charset="0"/>
              </a:rPr>
              <a:t>pública</a:t>
            </a:r>
            <a:r>
              <a:rPr lang="en-GB" sz="2400" u="sng" dirty="0">
                <a:solidFill>
                  <a:schemeClr val="tx1"/>
                </a:solidFill>
                <a:ea typeface="Tahoma" panose="020B0604030504040204" pitchFamily="34" charset="0"/>
                <a:cs typeface="Tahoma" panose="020B0604030504040204" pitchFamily="34" charset="0"/>
              </a:rPr>
              <a:t>,</a:t>
            </a:r>
            <a:r>
              <a:rPr lang="en-GB" sz="2400" dirty="0">
                <a:solidFill>
                  <a:schemeClr val="tx1"/>
                </a:solidFill>
                <a:ea typeface="Tahoma" panose="020B0604030504040204" pitchFamily="34" charset="0"/>
                <a:cs typeface="Tahoma" panose="020B0604030504040204" pitchFamily="34" charset="0"/>
              </a:rPr>
              <a:t> de </a:t>
            </a:r>
            <a:r>
              <a:rPr lang="en-GB" sz="2400" dirty="0" err="1">
                <a:solidFill>
                  <a:schemeClr val="tx1"/>
                </a:solidFill>
                <a:ea typeface="Tahoma" panose="020B0604030504040204" pitchFamily="34" charset="0"/>
                <a:cs typeface="Tahoma" panose="020B0604030504040204" pitchFamily="34" charset="0"/>
              </a:rPr>
              <a:t>conformidad</a:t>
            </a:r>
            <a:r>
              <a:rPr lang="en-GB" sz="2400" dirty="0">
                <a:solidFill>
                  <a:schemeClr val="tx1"/>
                </a:solidFill>
                <a:ea typeface="Tahoma" panose="020B0604030504040204" pitchFamily="34" charset="0"/>
                <a:cs typeface="Tahoma" panose="020B0604030504040204" pitchFamily="34" charset="0"/>
              </a:rPr>
              <a:t> con el </a:t>
            </a:r>
            <a:r>
              <a:rPr lang="en-GB" sz="2400" dirty="0" err="1">
                <a:solidFill>
                  <a:schemeClr val="tx1"/>
                </a:solidFill>
                <a:ea typeface="Tahoma" panose="020B0604030504040204" pitchFamily="34" charset="0"/>
                <a:cs typeface="Tahoma" panose="020B0604030504040204" pitchFamily="34" charset="0"/>
              </a:rPr>
              <a:t>artículo</a:t>
            </a:r>
            <a:r>
              <a:rPr lang="en-GB" sz="2400" dirty="0">
                <a:solidFill>
                  <a:schemeClr val="tx1"/>
                </a:solidFill>
                <a:ea typeface="Tahoma" panose="020B0604030504040204" pitchFamily="34" charset="0"/>
                <a:cs typeface="Tahoma" panose="020B0604030504040204" pitchFamily="34" charset="0"/>
              </a:rPr>
              <a:t> 2010 del </a:t>
            </a:r>
            <a:r>
              <a:rPr lang="en-GB" sz="2400" dirty="0" err="1">
                <a:solidFill>
                  <a:schemeClr val="tx1"/>
                </a:solidFill>
                <a:ea typeface="Tahoma" panose="020B0604030504040204" pitchFamily="34" charset="0"/>
                <a:cs typeface="Tahoma" panose="020B0604030504040204" pitchFamily="34" charset="0"/>
              </a:rPr>
              <a:t>Código</a:t>
            </a:r>
            <a:r>
              <a:rPr lang="en-GB" sz="2400" dirty="0">
                <a:solidFill>
                  <a:schemeClr val="tx1"/>
                </a:solidFill>
                <a:ea typeface="Tahoma" panose="020B0604030504040204" pitchFamily="34" charset="0"/>
                <a:cs typeface="Tahoma" panose="020B0604030504040204" pitchFamily="34" charset="0"/>
              </a:rPr>
              <a:t> Civil, en </a:t>
            </a:r>
            <a:r>
              <a:rPr lang="en-GB" sz="2400" dirty="0" err="1">
                <a:solidFill>
                  <a:schemeClr val="tx1"/>
                </a:solidFill>
                <a:ea typeface="Tahoma" panose="020B0604030504040204" pitchFamily="34" charset="0"/>
                <a:cs typeface="Tahoma" panose="020B0604030504040204" pitchFamily="34" charset="0"/>
              </a:rPr>
              <a:t>cuyo</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caso</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deberá</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presentarse</a:t>
            </a:r>
            <a:r>
              <a:rPr lang="en-GB" sz="2400" dirty="0">
                <a:solidFill>
                  <a:schemeClr val="tx1"/>
                </a:solidFill>
                <a:ea typeface="Tahoma" panose="020B0604030504040204" pitchFamily="34" charset="0"/>
                <a:cs typeface="Tahoma" panose="020B0604030504040204" pitchFamily="34" charset="0"/>
              </a:rPr>
              <a:t> al </a:t>
            </a:r>
            <a:r>
              <a:rPr lang="en-GB" sz="2400" dirty="0" err="1">
                <a:solidFill>
                  <a:schemeClr val="tx1"/>
                </a:solidFill>
                <a:ea typeface="Tahoma" panose="020B0604030504040204" pitchFamily="34" charset="0"/>
                <a:cs typeface="Tahoma" panose="020B0604030504040204" pitchFamily="34" charset="0"/>
              </a:rPr>
              <a:t>Registro</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como</a:t>
            </a:r>
            <a:r>
              <a:rPr lang="en-GB" sz="2400" dirty="0">
                <a:solidFill>
                  <a:schemeClr val="tx1"/>
                </a:solidFill>
                <a:ea typeface="Tahoma" panose="020B0604030504040204" pitchFamily="34" charset="0"/>
                <a:cs typeface="Tahoma" panose="020B0604030504040204" pitchFamily="34" charset="0"/>
              </a:rPr>
              <a:t> parte notarial </a:t>
            </a:r>
            <a:r>
              <a:rPr lang="en-GB" sz="2400" dirty="0" err="1">
                <a:solidFill>
                  <a:schemeClr val="tx1"/>
                </a:solidFill>
                <a:ea typeface="Tahoma" panose="020B0604030504040204" pitchFamily="34" charset="0"/>
                <a:cs typeface="Tahoma" panose="020B0604030504040204" pitchFamily="34" charset="0"/>
              </a:rPr>
              <a:t>únicamente</a:t>
            </a:r>
            <a:r>
              <a:rPr lang="en-GB" sz="2400" dirty="0">
                <a:solidFill>
                  <a:schemeClr val="tx1"/>
                </a:solidFill>
                <a:ea typeface="Tahoma" panose="020B0604030504040204" pitchFamily="34" charset="0"/>
                <a:cs typeface="Tahoma" panose="020B0604030504040204" pitchFamily="34" charset="0"/>
              </a:rPr>
              <a:t> el </a:t>
            </a:r>
            <a:r>
              <a:rPr lang="en-GB" sz="2400" dirty="0" err="1">
                <a:solidFill>
                  <a:schemeClr val="tx1"/>
                </a:solidFill>
                <a:ea typeface="Tahoma" panose="020B0604030504040204" pitchFamily="34" charset="0"/>
                <a:cs typeface="Tahoma" panose="020B0604030504040204" pitchFamily="34" charset="0"/>
              </a:rPr>
              <a:t>formulario</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registral</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debidamente</a:t>
            </a:r>
            <a:r>
              <a:rPr lang="en-GB" sz="2400" dirty="0">
                <a:solidFill>
                  <a:schemeClr val="tx1"/>
                </a:solidFill>
                <a:ea typeface="Tahoma" panose="020B0604030504040204" pitchFamily="34" charset="0"/>
                <a:cs typeface="Tahoma" panose="020B0604030504040204" pitchFamily="34" charset="0"/>
              </a:rPr>
              <a:t> </a:t>
            </a:r>
            <a:r>
              <a:rPr lang="en-GB" sz="2400" dirty="0" err="1">
                <a:solidFill>
                  <a:schemeClr val="tx1"/>
                </a:solidFill>
                <a:ea typeface="Tahoma" panose="020B0604030504040204" pitchFamily="34" charset="0"/>
                <a:cs typeface="Tahoma" panose="020B0604030504040204" pitchFamily="34" charset="0"/>
              </a:rPr>
              <a:t>llenado</a:t>
            </a:r>
            <a:r>
              <a:rPr lang="en-GB" sz="2400" dirty="0">
                <a:solidFill>
                  <a:schemeClr val="tx1"/>
                </a:solidFill>
                <a:ea typeface="Tahoma" panose="020B0604030504040204" pitchFamily="34" charset="0"/>
                <a:cs typeface="Tahoma" panose="020B0604030504040204" pitchFamily="34" charset="0"/>
              </a:rPr>
              <a:t>. </a:t>
            </a:r>
            <a:r>
              <a:rPr lang="en-GB" sz="2400" b="1" dirty="0">
                <a:solidFill>
                  <a:schemeClr val="tx1"/>
                </a:solidFill>
                <a:ea typeface="Tahoma" panose="020B0604030504040204" pitchFamily="34" charset="0"/>
                <a:cs typeface="Tahoma" panose="020B0604030504040204" pitchFamily="34" charset="0"/>
              </a:rPr>
              <a:t>Para la </a:t>
            </a:r>
            <a:r>
              <a:rPr lang="en-GB" sz="2400" b="1" dirty="0" err="1">
                <a:solidFill>
                  <a:schemeClr val="tx1"/>
                </a:solidFill>
                <a:ea typeface="Tahoma" panose="020B0604030504040204" pitchFamily="34" charset="0"/>
                <a:cs typeface="Tahoma" panose="020B0604030504040204" pitchFamily="34" charset="0"/>
              </a:rPr>
              <a:t>inscripción</a:t>
            </a:r>
            <a:r>
              <a:rPr lang="en-GB" sz="2400" b="1" dirty="0">
                <a:solidFill>
                  <a:schemeClr val="tx1"/>
                </a:solidFill>
                <a:ea typeface="Tahoma" panose="020B0604030504040204" pitchFamily="34" charset="0"/>
                <a:cs typeface="Tahoma" panose="020B0604030504040204" pitchFamily="34" charset="0"/>
              </a:rPr>
              <a:t> de la </a:t>
            </a:r>
            <a:r>
              <a:rPr lang="en-GB" sz="2400" b="1" dirty="0" err="1">
                <a:solidFill>
                  <a:schemeClr val="tx1"/>
                </a:solidFill>
                <a:ea typeface="Tahoma" panose="020B0604030504040204" pitchFamily="34" charset="0"/>
                <a:cs typeface="Tahoma" panose="020B0604030504040204" pitchFamily="34" charset="0"/>
              </a:rPr>
              <a:t>acumulación</a:t>
            </a:r>
            <a:r>
              <a:rPr lang="en-GB" sz="2400" b="1" dirty="0">
                <a:solidFill>
                  <a:schemeClr val="tx1"/>
                </a:solidFill>
                <a:ea typeface="Tahoma" panose="020B0604030504040204" pitchFamily="34" charset="0"/>
                <a:cs typeface="Tahoma" panose="020B0604030504040204" pitchFamily="34" charset="0"/>
              </a:rPr>
              <a:t> o </a:t>
            </a:r>
            <a:r>
              <a:rPr lang="en-GB" sz="2400" b="1" dirty="0" err="1">
                <a:solidFill>
                  <a:schemeClr val="tx1"/>
                </a:solidFill>
                <a:ea typeface="Tahoma" panose="020B0604030504040204" pitchFamily="34" charset="0"/>
                <a:cs typeface="Tahoma" panose="020B0604030504040204" pitchFamily="34" charset="0"/>
              </a:rPr>
              <a:t>subdivisión</a:t>
            </a:r>
            <a:r>
              <a:rPr lang="en-GB" sz="2400" b="1" dirty="0">
                <a:solidFill>
                  <a:schemeClr val="tx1"/>
                </a:solidFill>
                <a:ea typeface="Tahoma" panose="020B0604030504040204" pitchFamily="34" charset="0"/>
                <a:cs typeface="Tahoma" panose="020B0604030504040204" pitchFamily="34" charset="0"/>
              </a:rPr>
              <a:t> </a:t>
            </a:r>
            <a:r>
              <a:rPr lang="en-GB" sz="2400" b="1" u="sng" dirty="0">
                <a:solidFill>
                  <a:schemeClr val="tx1"/>
                </a:solidFill>
                <a:ea typeface="Tahoma" panose="020B0604030504040204" pitchFamily="34" charset="0"/>
                <a:cs typeface="Tahoma" panose="020B0604030504040204" pitchFamily="34" charset="0"/>
              </a:rPr>
              <a:t>no </a:t>
            </a:r>
            <a:r>
              <a:rPr lang="en-GB" sz="2400" b="1" u="sng" dirty="0" err="1">
                <a:solidFill>
                  <a:schemeClr val="tx1"/>
                </a:solidFill>
                <a:ea typeface="Tahoma" panose="020B0604030504040204" pitchFamily="34" charset="0"/>
                <a:cs typeface="Tahoma" panose="020B0604030504040204" pitchFamily="34" charset="0"/>
              </a:rPr>
              <a:t>será</a:t>
            </a:r>
            <a:r>
              <a:rPr lang="en-GB" sz="2400" b="1" u="sng" dirty="0">
                <a:solidFill>
                  <a:schemeClr val="tx1"/>
                </a:solidFill>
                <a:ea typeface="Tahoma" panose="020B0604030504040204" pitchFamily="34" charset="0"/>
                <a:cs typeface="Tahoma" panose="020B0604030504040204" pitchFamily="34" charset="0"/>
              </a:rPr>
              <a:t> </a:t>
            </a:r>
            <a:r>
              <a:rPr lang="en-GB" sz="2400" b="1" u="sng" dirty="0" err="1">
                <a:solidFill>
                  <a:schemeClr val="tx1"/>
                </a:solidFill>
                <a:ea typeface="Tahoma" panose="020B0604030504040204" pitchFamily="34" charset="0"/>
                <a:cs typeface="Tahoma" panose="020B0604030504040204" pitchFamily="34" charset="0"/>
              </a:rPr>
              <a:t>necesario</a:t>
            </a:r>
            <a:r>
              <a:rPr lang="en-GB" sz="2400" b="1" u="sng" dirty="0">
                <a:solidFill>
                  <a:schemeClr val="tx1"/>
                </a:solidFill>
                <a:ea typeface="Tahoma" panose="020B0604030504040204" pitchFamily="34" charset="0"/>
                <a:cs typeface="Tahoma" panose="020B0604030504040204" pitchFamily="34" charset="0"/>
              </a:rPr>
              <a:t> </a:t>
            </a:r>
            <a:r>
              <a:rPr lang="en-GB" sz="2400" b="1" u="sng" dirty="0" err="1">
                <a:solidFill>
                  <a:schemeClr val="tx1"/>
                </a:solidFill>
                <a:ea typeface="Tahoma" panose="020B0604030504040204" pitchFamily="34" charset="0"/>
                <a:cs typeface="Tahoma" panose="020B0604030504040204" pitchFamily="34" charset="0"/>
              </a:rPr>
              <a:t>ningún</a:t>
            </a:r>
            <a:r>
              <a:rPr lang="en-GB" sz="2400" b="1" u="sng" dirty="0">
                <a:solidFill>
                  <a:schemeClr val="tx1"/>
                </a:solidFill>
                <a:ea typeface="Tahoma" panose="020B0604030504040204" pitchFamily="34" charset="0"/>
                <a:cs typeface="Tahoma" panose="020B0604030504040204" pitchFamily="34" charset="0"/>
              </a:rPr>
              <a:t> </a:t>
            </a:r>
            <a:r>
              <a:rPr lang="en-GB" sz="2400" b="1" u="sng" dirty="0" err="1">
                <a:solidFill>
                  <a:schemeClr val="tx1"/>
                </a:solidFill>
                <a:ea typeface="Tahoma" panose="020B0604030504040204" pitchFamily="34" charset="0"/>
                <a:cs typeface="Tahoma" panose="020B0604030504040204" pitchFamily="34" charset="0"/>
              </a:rPr>
              <a:t>trámite</a:t>
            </a:r>
            <a:r>
              <a:rPr lang="en-GB" sz="2400" b="1" u="sng" dirty="0">
                <a:solidFill>
                  <a:schemeClr val="tx1"/>
                </a:solidFill>
                <a:ea typeface="Tahoma" panose="020B0604030504040204" pitchFamily="34" charset="0"/>
                <a:cs typeface="Tahoma" panose="020B0604030504040204" pitchFamily="34" charset="0"/>
              </a:rPr>
              <a:t> </a:t>
            </a:r>
            <a:r>
              <a:rPr lang="en-GB" sz="2400" b="1" u="sng" dirty="0" err="1">
                <a:solidFill>
                  <a:schemeClr val="tx1"/>
                </a:solidFill>
                <a:ea typeface="Tahoma" panose="020B0604030504040204" pitchFamily="34" charset="0"/>
                <a:cs typeface="Tahoma" panose="020B0604030504040204" pitchFamily="34" charset="0"/>
              </a:rPr>
              <a:t>administrativo</a:t>
            </a:r>
            <a:r>
              <a:rPr lang="en-GB" sz="2400" b="1" dirty="0">
                <a:solidFill>
                  <a:schemeClr val="tx1"/>
                </a:solidFill>
                <a:ea typeface="Tahoma" panose="020B0604030504040204" pitchFamily="34" charset="0"/>
                <a:cs typeface="Tahoma" panose="020B0604030504040204" pitchFamily="34" charset="0"/>
              </a:rPr>
              <a:t>, municipal o de </a:t>
            </a:r>
            <a:r>
              <a:rPr lang="en-GB" sz="2400" b="1" dirty="0" err="1">
                <a:solidFill>
                  <a:schemeClr val="tx1"/>
                </a:solidFill>
                <a:ea typeface="Tahoma" panose="020B0604030504040204" pitchFamily="34" charset="0"/>
                <a:cs typeface="Tahoma" panose="020B0604030504040204" pitchFamily="34" charset="0"/>
              </a:rPr>
              <a:t>cualquier</a:t>
            </a:r>
            <a:r>
              <a:rPr lang="en-GB" sz="2400" b="1" dirty="0">
                <a:solidFill>
                  <a:schemeClr val="tx1"/>
                </a:solidFill>
                <a:ea typeface="Tahoma" panose="020B0604030504040204" pitchFamily="34" charset="0"/>
                <a:cs typeface="Tahoma" panose="020B0604030504040204" pitchFamily="34" charset="0"/>
              </a:rPr>
              <a:t> </a:t>
            </a:r>
            <a:r>
              <a:rPr lang="en-GB" sz="2400" b="1" dirty="0" err="1">
                <a:solidFill>
                  <a:schemeClr val="tx1"/>
                </a:solidFill>
                <a:ea typeface="Tahoma" panose="020B0604030504040204" pitchFamily="34" charset="0"/>
                <a:cs typeface="Tahoma" panose="020B0604030504040204" pitchFamily="34" charset="0"/>
              </a:rPr>
              <a:t>otra</a:t>
            </a:r>
            <a:r>
              <a:rPr lang="en-GB" sz="2400" b="1" dirty="0">
                <a:solidFill>
                  <a:schemeClr val="tx1"/>
                </a:solidFill>
                <a:ea typeface="Tahoma" panose="020B0604030504040204" pitchFamily="34" charset="0"/>
                <a:cs typeface="Tahoma" panose="020B0604030504040204" pitchFamily="34" charset="0"/>
              </a:rPr>
              <a:t> </a:t>
            </a:r>
            <a:r>
              <a:rPr lang="en-GB" sz="2400" b="1" dirty="0" err="1">
                <a:solidFill>
                  <a:schemeClr val="tx1"/>
                </a:solidFill>
                <a:ea typeface="Tahoma" panose="020B0604030504040204" pitchFamily="34" charset="0"/>
                <a:cs typeface="Tahoma" panose="020B0604030504040204" pitchFamily="34" charset="0"/>
              </a:rPr>
              <a:t>clase</a:t>
            </a:r>
            <a:r>
              <a:rPr lang="en-GB" sz="2400" dirty="0">
                <a:solidFill>
                  <a:schemeClr val="tx1"/>
                </a:solidFill>
                <a:ea typeface="Tahoma" panose="020B0604030504040204" pitchFamily="34" charset="0"/>
                <a:cs typeface="Tahoma" panose="020B0604030504040204" pitchFamily="34" charset="0"/>
              </a:rPr>
              <a:t>.”</a:t>
            </a:r>
          </a:p>
          <a:p>
            <a:pPr marL="0" indent="0" algn="just" fontAlgn="auto">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000" dirty="0">
              <a:solidFill>
                <a:schemeClr val="tx1"/>
              </a:solidFill>
              <a:cs typeface="Arial" charset="0"/>
            </a:endParaRPr>
          </a:p>
          <a:p>
            <a:pPr algn="just" fontAlgn="auto">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000" u="sng" dirty="0">
                <a:solidFill>
                  <a:schemeClr val="tx1"/>
                </a:solidFill>
                <a:cs typeface="Arial" charset="0"/>
              </a:rPr>
              <a:t>Art. 4 de la Ley 27333</a:t>
            </a:r>
            <a:endParaRPr lang="en-GB" sz="2000" u="sng" dirty="0">
              <a:solidFill>
                <a:schemeClr val="tx1"/>
              </a:solidFill>
            </a:endParaRPr>
          </a:p>
        </p:txBody>
      </p:sp>
    </p:spTree>
    <p:extLst>
      <p:ext uri="{BB962C8B-B14F-4D97-AF65-F5344CB8AC3E}">
        <p14:creationId xmlns:p14="http://schemas.microsoft.com/office/powerpoint/2010/main" val="247375172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sz="2400" dirty="0">
                <a:solidFill>
                  <a:srgbClr val="92D050"/>
                </a:solidFill>
              </a:rPr>
              <a:t>IV.- REQUISITOS PARA LA INSCRIPCIÓN.</a:t>
            </a:r>
            <a:br>
              <a:rPr lang="es-PE" sz="2400" dirty="0">
                <a:solidFill>
                  <a:srgbClr val="92D050"/>
                </a:solidFill>
              </a:rPr>
            </a:br>
            <a:r>
              <a:rPr lang="es-PE" sz="2400" dirty="0" smtClean="0">
                <a:solidFill>
                  <a:srgbClr val="92D050"/>
                </a:solidFill>
              </a:rPr>
              <a:t>4.3 </a:t>
            </a:r>
            <a:r>
              <a:rPr lang="es-ES" sz="2400" dirty="0" smtClean="0">
                <a:solidFill>
                  <a:srgbClr val="92D050"/>
                </a:solidFill>
              </a:rPr>
              <a:t>PREDIO UBICADO EN </a:t>
            </a:r>
            <a:r>
              <a:rPr lang="es-ES" sz="2400" u="sng" dirty="0" smtClean="0">
                <a:solidFill>
                  <a:srgbClr val="92D050"/>
                </a:solidFill>
              </a:rPr>
              <a:t>EXPANSIÓN URBANA</a:t>
            </a:r>
            <a:r>
              <a:rPr lang="es-ES" sz="2400" dirty="0" smtClean="0">
                <a:solidFill>
                  <a:srgbClr val="92D050"/>
                </a:solidFill>
              </a:rPr>
              <a:t> (sin cambio de uso).</a:t>
            </a:r>
            <a:endParaRPr lang="es-PE" sz="2400" dirty="0"/>
          </a:p>
        </p:txBody>
      </p:sp>
      <p:sp>
        <p:nvSpPr>
          <p:cNvPr id="4" name="Marcador de contenido 3"/>
          <p:cNvSpPr>
            <a:spLocks noGrp="1"/>
          </p:cNvSpPr>
          <p:nvPr>
            <p:ph idx="1"/>
          </p:nvPr>
        </p:nvSpPr>
        <p:spPr>
          <a:xfrm>
            <a:off x="677333" y="2395052"/>
            <a:ext cx="9582947" cy="3560272"/>
          </a:xfrm>
        </p:spPr>
        <p:txBody>
          <a:bodyPr>
            <a:normAutofit/>
          </a:bodyPr>
          <a:lstStyle/>
          <a:p>
            <a:pPr marL="0" indent="0" algn="just">
              <a:lnSpc>
                <a:spcPct val="78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a:solidFill>
                  <a:schemeClr val="tx1"/>
                </a:solidFill>
                <a:cs typeface="Arial" charset="0"/>
              </a:rPr>
              <a:t>FUHU y </a:t>
            </a:r>
            <a:r>
              <a:rPr lang="en-GB" sz="2400" dirty="0" err="1">
                <a:solidFill>
                  <a:schemeClr val="tx1"/>
                </a:solidFill>
                <a:cs typeface="Arial" charset="0"/>
              </a:rPr>
              <a:t>Anexo</a:t>
            </a:r>
            <a:r>
              <a:rPr lang="en-GB" sz="2400" dirty="0">
                <a:solidFill>
                  <a:schemeClr val="tx1"/>
                </a:solidFill>
                <a:cs typeface="Arial" charset="0"/>
              </a:rPr>
              <a:t> E con N° de </a:t>
            </a:r>
            <a:r>
              <a:rPr lang="en-GB" sz="2400" dirty="0" err="1">
                <a:solidFill>
                  <a:schemeClr val="tx1"/>
                </a:solidFill>
                <a:cs typeface="Arial" charset="0"/>
              </a:rPr>
              <a:t>resolución</a:t>
            </a:r>
            <a:r>
              <a:rPr lang="en-GB" sz="2400" dirty="0">
                <a:solidFill>
                  <a:schemeClr val="tx1"/>
                </a:solidFill>
                <a:cs typeface="Arial" charset="0"/>
              </a:rPr>
              <a:t> de </a:t>
            </a:r>
            <a:r>
              <a:rPr lang="en-GB" sz="2400" dirty="0" err="1">
                <a:solidFill>
                  <a:schemeClr val="tx1"/>
                </a:solidFill>
                <a:cs typeface="Arial" charset="0"/>
              </a:rPr>
              <a:t>autorización</a:t>
            </a:r>
            <a:r>
              <a:rPr lang="en-GB" sz="2400" dirty="0">
                <a:solidFill>
                  <a:schemeClr val="tx1"/>
                </a:solidFill>
                <a:cs typeface="Arial" charset="0"/>
              </a:rPr>
              <a:t>.</a:t>
            </a:r>
          </a:p>
          <a:p>
            <a:pPr marL="0" indent="0" algn="just">
              <a:lnSpc>
                <a:spcPct val="78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a:solidFill>
                  <a:schemeClr val="tx1"/>
                </a:solidFill>
                <a:cs typeface="Arial" charset="0"/>
              </a:rPr>
              <a:t>- </a:t>
            </a:r>
            <a:r>
              <a:rPr lang="en-GB" sz="2400" dirty="0" err="1">
                <a:solidFill>
                  <a:schemeClr val="tx1"/>
                </a:solidFill>
                <a:cs typeface="Arial" charset="0"/>
              </a:rPr>
              <a:t>Planos</a:t>
            </a:r>
            <a:r>
              <a:rPr lang="en-GB" sz="2400" dirty="0">
                <a:solidFill>
                  <a:schemeClr val="tx1"/>
                </a:solidFill>
                <a:cs typeface="Arial" charset="0"/>
              </a:rPr>
              <a:t> </a:t>
            </a:r>
            <a:r>
              <a:rPr lang="en-GB" sz="2400" dirty="0" err="1">
                <a:solidFill>
                  <a:schemeClr val="tx1"/>
                </a:solidFill>
                <a:cs typeface="Arial" charset="0"/>
              </a:rPr>
              <a:t>que</a:t>
            </a:r>
            <a:r>
              <a:rPr lang="en-GB" sz="2400" dirty="0">
                <a:solidFill>
                  <a:schemeClr val="tx1"/>
                </a:solidFill>
                <a:cs typeface="Arial" charset="0"/>
              </a:rPr>
              <a:t> </a:t>
            </a:r>
            <a:r>
              <a:rPr lang="en-GB" sz="2400" dirty="0" err="1">
                <a:solidFill>
                  <a:schemeClr val="tx1"/>
                </a:solidFill>
                <a:cs typeface="Arial" charset="0"/>
              </a:rPr>
              <a:t>forman</a:t>
            </a:r>
            <a:r>
              <a:rPr lang="en-GB" sz="2400" dirty="0">
                <a:solidFill>
                  <a:schemeClr val="tx1"/>
                </a:solidFill>
                <a:cs typeface="Arial" charset="0"/>
              </a:rPr>
              <a:t> parte de la </a:t>
            </a:r>
            <a:r>
              <a:rPr lang="en-GB" sz="2400" dirty="0" err="1">
                <a:solidFill>
                  <a:schemeClr val="tx1"/>
                </a:solidFill>
                <a:cs typeface="Arial" charset="0"/>
              </a:rPr>
              <a:t>misma</a:t>
            </a:r>
            <a:r>
              <a:rPr lang="en-GB" sz="2400" dirty="0">
                <a:solidFill>
                  <a:schemeClr val="tx1"/>
                </a:solidFill>
                <a:cs typeface="Arial" charset="0"/>
              </a:rPr>
              <a:t>, en los </a:t>
            </a:r>
            <a:r>
              <a:rPr lang="en-GB" sz="2400" dirty="0" err="1">
                <a:solidFill>
                  <a:schemeClr val="tx1"/>
                </a:solidFill>
                <a:cs typeface="Arial" charset="0"/>
              </a:rPr>
              <a:t>que</a:t>
            </a:r>
            <a:r>
              <a:rPr lang="en-GB" sz="2400" dirty="0">
                <a:solidFill>
                  <a:schemeClr val="tx1"/>
                </a:solidFill>
                <a:cs typeface="Arial" charset="0"/>
              </a:rPr>
              <a:t> </a:t>
            </a:r>
            <a:r>
              <a:rPr lang="en-GB" sz="2400" dirty="0" err="1">
                <a:solidFill>
                  <a:schemeClr val="tx1"/>
                </a:solidFill>
                <a:cs typeface="Arial" charset="0"/>
              </a:rPr>
              <a:t>conste</a:t>
            </a:r>
            <a:r>
              <a:rPr lang="en-GB" sz="2400" dirty="0">
                <a:solidFill>
                  <a:schemeClr val="tx1"/>
                </a:solidFill>
                <a:cs typeface="Arial" charset="0"/>
              </a:rPr>
              <a:t> el </a:t>
            </a:r>
            <a:r>
              <a:rPr lang="en-GB" sz="2400" dirty="0" err="1">
                <a:solidFill>
                  <a:schemeClr val="tx1"/>
                </a:solidFill>
                <a:cs typeface="Arial" charset="0"/>
              </a:rPr>
              <a:t>área</a:t>
            </a:r>
            <a:r>
              <a:rPr lang="en-GB" sz="2400" dirty="0">
                <a:solidFill>
                  <a:schemeClr val="tx1"/>
                </a:solidFill>
                <a:cs typeface="Arial" charset="0"/>
              </a:rPr>
              <a:t>, </a:t>
            </a:r>
            <a:r>
              <a:rPr lang="en-GB" sz="2400" dirty="0" err="1">
                <a:solidFill>
                  <a:schemeClr val="tx1"/>
                </a:solidFill>
                <a:cs typeface="Arial" charset="0"/>
              </a:rPr>
              <a:t>linderos</a:t>
            </a:r>
            <a:r>
              <a:rPr lang="en-GB" sz="2400" dirty="0">
                <a:solidFill>
                  <a:schemeClr val="tx1"/>
                </a:solidFill>
                <a:cs typeface="Arial" charset="0"/>
              </a:rPr>
              <a:t> y </a:t>
            </a:r>
            <a:r>
              <a:rPr lang="en-GB" sz="2400" dirty="0" err="1">
                <a:solidFill>
                  <a:schemeClr val="tx1"/>
                </a:solidFill>
                <a:cs typeface="Arial" charset="0"/>
              </a:rPr>
              <a:t>medidas</a:t>
            </a:r>
            <a:r>
              <a:rPr lang="en-GB" sz="2400" dirty="0">
                <a:solidFill>
                  <a:schemeClr val="tx1"/>
                </a:solidFill>
                <a:cs typeface="Arial" charset="0"/>
              </a:rPr>
              <a:t> </a:t>
            </a:r>
            <a:r>
              <a:rPr lang="en-GB" sz="2400" dirty="0" err="1">
                <a:solidFill>
                  <a:schemeClr val="tx1"/>
                </a:solidFill>
                <a:cs typeface="Arial" charset="0"/>
              </a:rPr>
              <a:t>perimétricas</a:t>
            </a:r>
            <a:r>
              <a:rPr lang="en-GB" sz="2400" dirty="0">
                <a:solidFill>
                  <a:schemeClr val="tx1"/>
                </a:solidFill>
                <a:cs typeface="Arial" charset="0"/>
              </a:rPr>
              <a:t> </a:t>
            </a:r>
            <a:r>
              <a:rPr lang="en-GB" sz="2400" dirty="0" err="1">
                <a:solidFill>
                  <a:schemeClr val="tx1"/>
                </a:solidFill>
                <a:cs typeface="Arial" charset="0"/>
              </a:rPr>
              <a:t>tanto</a:t>
            </a:r>
            <a:r>
              <a:rPr lang="en-GB" sz="2400" dirty="0">
                <a:solidFill>
                  <a:schemeClr val="tx1"/>
                </a:solidFill>
                <a:cs typeface="Arial" charset="0"/>
              </a:rPr>
              <a:t> de la </a:t>
            </a:r>
            <a:r>
              <a:rPr lang="en-GB" sz="2400" dirty="0" err="1">
                <a:solidFill>
                  <a:schemeClr val="tx1"/>
                </a:solidFill>
                <a:cs typeface="Arial" charset="0"/>
              </a:rPr>
              <a:t>porción</a:t>
            </a:r>
            <a:r>
              <a:rPr lang="en-GB" sz="2400" dirty="0">
                <a:solidFill>
                  <a:schemeClr val="tx1"/>
                </a:solidFill>
                <a:cs typeface="Arial" charset="0"/>
              </a:rPr>
              <a:t>  a </a:t>
            </a:r>
            <a:r>
              <a:rPr lang="en-GB" sz="2400" dirty="0" err="1">
                <a:solidFill>
                  <a:schemeClr val="tx1"/>
                </a:solidFill>
                <a:cs typeface="Arial" charset="0"/>
              </a:rPr>
              <a:t>independizar</a:t>
            </a:r>
            <a:r>
              <a:rPr lang="en-GB" sz="2400" dirty="0">
                <a:solidFill>
                  <a:schemeClr val="tx1"/>
                </a:solidFill>
                <a:cs typeface="Arial" charset="0"/>
              </a:rPr>
              <a:t> </a:t>
            </a:r>
            <a:r>
              <a:rPr lang="en-GB" sz="2400" dirty="0" err="1">
                <a:solidFill>
                  <a:schemeClr val="tx1"/>
                </a:solidFill>
                <a:cs typeface="Arial" charset="0"/>
              </a:rPr>
              <a:t>como</a:t>
            </a:r>
            <a:r>
              <a:rPr lang="en-GB" sz="2400" dirty="0">
                <a:solidFill>
                  <a:schemeClr val="tx1"/>
                </a:solidFill>
                <a:cs typeface="Arial" charset="0"/>
              </a:rPr>
              <a:t> de la </a:t>
            </a:r>
            <a:r>
              <a:rPr lang="en-GB" sz="2400" dirty="0" err="1">
                <a:solidFill>
                  <a:schemeClr val="tx1"/>
                </a:solidFill>
                <a:cs typeface="Arial" charset="0"/>
              </a:rPr>
              <a:t>remanente</a:t>
            </a:r>
            <a:r>
              <a:rPr lang="en-GB" sz="2400" dirty="0">
                <a:solidFill>
                  <a:schemeClr val="tx1"/>
                </a:solidFill>
                <a:cs typeface="Arial" charset="0"/>
              </a:rPr>
              <a:t>.</a:t>
            </a:r>
          </a:p>
          <a:p>
            <a:pPr marL="0" indent="0" algn="just">
              <a:lnSpc>
                <a:spcPct val="78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a:solidFill>
                <a:schemeClr val="tx1"/>
              </a:solidFill>
              <a:cs typeface="Arial" charset="0"/>
            </a:endParaRPr>
          </a:p>
          <a:p>
            <a:pPr marL="0" indent="0" algn="just">
              <a:lnSpc>
                <a:spcPct val="78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a:solidFill>
                  <a:schemeClr val="tx1"/>
                </a:solidFill>
                <a:cs typeface="Arial" charset="0"/>
              </a:rPr>
              <a:t>Se </a:t>
            </a:r>
            <a:r>
              <a:rPr lang="en-GB" sz="2400" dirty="0" err="1">
                <a:solidFill>
                  <a:schemeClr val="tx1"/>
                </a:solidFill>
                <a:cs typeface="Arial" charset="0"/>
              </a:rPr>
              <a:t>debe</a:t>
            </a:r>
            <a:r>
              <a:rPr lang="en-GB" sz="2400" dirty="0">
                <a:solidFill>
                  <a:schemeClr val="tx1"/>
                </a:solidFill>
                <a:cs typeface="Arial" charset="0"/>
              </a:rPr>
              <a:t> </a:t>
            </a:r>
            <a:r>
              <a:rPr lang="en-GB" sz="2400" dirty="0" err="1">
                <a:solidFill>
                  <a:schemeClr val="tx1"/>
                </a:solidFill>
                <a:cs typeface="Arial" charset="0"/>
              </a:rPr>
              <a:t>dejar</a:t>
            </a:r>
            <a:r>
              <a:rPr lang="en-GB" sz="2400" dirty="0">
                <a:solidFill>
                  <a:schemeClr val="tx1"/>
                </a:solidFill>
                <a:cs typeface="Arial" charset="0"/>
              </a:rPr>
              <a:t> </a:t>
            </a:r>
            <a:r>
              <a:rPr lang="en-GB" sz="2400" dirty="0" err="1">
                <a:solidFill>
                  <a:schemeClr val="tx1"/>
                </a:solidFill>
                <a:cs typeface="Arial" charset="0"/>
              </a:rPr>
              <a:t>constancia</a:t>
            </a:r>
            <a:r>
              <a:rPr lang="en-GB" sz="2400" dirty="0">
                <a:solidFill>
                  <a:schemeClr val="tx1"/>
                </a:solidFill>
                <a:cs typeface="Arial" charset="0"/>
              </a:rPr>
              <a:t> de la </a:t>
            </a:r>
            <a:r>
              <a:rPr lang="en-GB" sz="2400" dirty="0" err="1">
                <a:solidFill>
                  <a:schemeClr val="tx1"/>
                </a:solidFill>
                <a:cs typeface="Arial" charset="0"/>
              </a:rPr>
              <a:t>falta</a:t>
            </a:r>
            <a:r>
              <a:rPr lang="en-GB" sz="2400" dirty="0">
                <a:solidFill>
                  <a:schemeClr val="tx1"/>
                </a:solidFill>
                <a:cs typeface="Arial" charset="0"/>
              </a:rPr>
              <a:t> de </a:t>
            </a:r>
            <a:r>
              <a:rPr lang="en-GB" sz="2400" dirty="0" err="1">
                <a:solidFill>
                  <a:schemeClr val="tx1"/>
                </a:solidFill>
                <a:cs typeface="Arial" charset="0"/>
              </a:rPr>
              <a:t>inscripción</a:t>
            </a:r>
            <a:r>
              <a:rPr lang="en-GB" sz="2400" dirty="0">
                <a:solidFill>
                  <a:schemeClr val="tx1"/>
                </a:solidFill>
                <a:cs typeface="Arial" charset="0"/>
              </a:rPr>
              <a:t> del </a:t>
            </a:r>
            <a:r>
              <a:rPr lang="en-GB" sz="2400" dirty="0" err="1">
                <a:solidFill>
                  <a:schemeClr val="tx1"/>
                </a:solidFill>
                <a:cs typeface="Arial" charset="0"/>
              </a:rPr>
              <a:t>planeamiento</a:t>
            </a:r>
            <a:r>
              <a:rPr lang="en-GB" sz="2400" dirty="0">
                <a:solidFill>
                  <a:schemeClr val="tx1"/>
                </a:solidFill>
                <a:cs typeface="Arial" charset="0"/>
              </a:rPr>
              <a:t> integral, salvo </a:t>
            </a:r>
            <a:r>
              <a:rPr lang="en-GB" sz="2400" dirty="0" err="1">
                <a:solidFill>
                  <a:schemeClr val="tx1"/>
                </a:solidFill>
                <a:cs typeface="Arial" charset="0"/>
              </a:rPr>
              <a:t>que</a:t>
            </a:r>
            <a:r>
              <a:rPr lang="en-GB" sz="2400" dirty="0">
                <a:solidFill>
                  <a:schemeClr val="tx1"/>
                </a:solidFill>
                <a:cs typeface="Arial" charset="0"/>
              </a:rPr>
              <a:t> se </a:t>
            </a:r>
            <a:r>
              <a:rPr lang="en-GB" sz="2400" dirty="0" err="1">
                <a:solidFill>
                  <a:schemeClr val="tx1"/>
                </a:solidFill>
                <a:cs typeface="Arial" charset="0"/>
              </a:rPr>
              <a:t>haya</a:t>
            </a:r>
            <a:r>
              <a:rPr lang="en-GB" sz="2400" dirty="0">
                <a:solidFill>
                  <a:schemeClr val="tx1"/>
                </a:solidFill>
                <a:cs typeface="Arial" charset="0"/>
              </a:rPr>
              <a:t> </a:t>
            </a:r>
            <a:r>
              <a:rPr lang="en-GB" sz="2400" dirty="0" err="1">
                <a:solidFill>
                  <a:schemeClr val="tx1"/>
                </a:solidFill>
                <a:cs typeface="Arial" charset="0"/>
              </a:rPr>
              <a:t>solicitado</a:t>
            </a:r>
            <a:r>
              <a:rPr lang="en-GB" sz="2400" dirty="0">
                <a:solidFill>
                  <a:schemeClr val="tx1"/>
                </a:solidFill>
                <a:cs typeface="Arial" charset="0"/>
              </a:rPr>
              <a:t> </a:t>
            </a:r>
            <a:r>
              <a:rPr lang="en-GB" sz="2400" dirty="0" err="1">
                <a:solidFill>
                  <a:schemeClr val="tx1"/>
                </a:solidFill>
                <a:cs typeface="Arial" charset="0"/>
              </a:rPr>
              <a:t>conjuntamente</a:t>
            </a:r>
            <a:r>
              <a:rPr lang="en-GB" sz="2400" dirty="0">
                <a:solidFill>
                  <a:schemeClr val="tx1"/>
                </a:solidFill>
                <a:cs typeface="Arial" charset="0"/>
              </a:rPr>
              <a:t>.</a:t>
            </a:r>
          </a:p>
          <a:p>
            <a:pPr algn="just">
              <a:lnSpc>
                <a:spcPct val="78000"/>
              </a:lnSpc>
              <a:spcBef>
                <a:spcPts val="700"/>
              </a:spcBef>
              <a:buFont typeface="Wingdings 3"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a:solidFill>
                <a:schemeClr val="tx1"/>
              </a:solidFill>
              <a:cs typeface="Arial" charset="0"/>
            </a:endParaRPr>
          </a:p>
          <a:p>
            <a:pPr marL="0" indent="0" algn="just">
              <a:lnSpc>
                <a:spcPct val="78000"/>
              </a:lnSpc>
              <a:spcBef>
                <a:spcPts val="70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b="1" dirty="0">
                <a:solidFill>
                  <a:schemeClr val="tx1"/>
                </a:solidFill>
                <a:cs typeface="Arial" charset="0"/>
              </a:rPr>
              <a:t>Art. 62 RIRP</a:t>
            </a: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5627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Grp="1"/>
          </p:cNvSpPr>
          <p:nvPr>
            <p:ph type="title"/>
          </p:nvPr>
        </p:nvSpPr>
        <p:spPr>
          <a:xfrm>
            <a:off x="677334" y="609600"/>
            <a:ext cx="8596668" cy="1200329"/>
          </a:xfrm>
        </p:spPr>
        <p:txBody>
          <a:bodyPr>
            <a:spAutoFit/>
          </a:bodyPr>
          <a:lstStyle/>
          <a:p>
            <a:pPr algn="just">
              <a:spcBef>
                <a:spcPts val="625"/>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s-PE" sz="2400" dirty="0">
                <a:solidFill>
                  <a:srgbClr val="92D050"/>
                </a:solidFill>
              </a:rPr>
              <a:t>IV.- REQUISITOS PARA LA INSCRIPCIÓN.</a:t>
            </a:r>
            <a:br>
              <a:rPr lang="es-PE" sz="2400" dirty="0">
                <a:solidFill>
                  <a:srgbClr val="92D050"/>
                </a:solidFill>
              </a:rPr>
            </a:br>
            <a:r>
              <a:rPr lang="es-PE" sz="2400" dirty="0">
                <a:solidFill>
                  <a:srgbClr val="92D050"/>
                </a:solidFill>
              </a:rPr>
              <a:t>4.3 </a:t>
            </a:r>
            <a:r>
              <a:rPr lang="es-ES" sz="2400" dirty="0">
                <a:solidFill>
                  <a:srgbClr val="92D050"/>
                </a:solidFill>
              </a:rPr>
              <a:t>PREDIO UBICADO EN EXPANSIÓN URBANA (sin cambio de uso).</a:t>
            </a:r>
            <a:endParaRPr lang="en-GB" altLang="es-ES" sz="2400" b="1" dirty="0">
              <a:solidFill>
                <a:schemeClr val="tx1"/>
              </a:solidFill>
              <a:latin typeface="Tahoma" panose="020B0604030504040204" pitchFamily="34" charset="0"/>
              <a:cs typeface="Tahoma" panose="020B0604030504040204" pitchFamily="34" charset="0"/>
            </a:endParaRPr>
          </a:p>
        </p:txBody>
      </p:sp>
      <p:sp>
        <p:nvSpPr>
          <p:cNvPr id="60419" name="Rectangle 2"/>
          <p:cNvSpPr>
            <a:spLocks noGrp="1" noChangeArrowheads="1"/>
          </p:cNvSpPr>
          <p:nvPr>
            <p:ph idx="1"/>
          </p:nvPr>
        </p:nvSpPr>
        <p:spPr>
          <a:xfrm>
            <a:off x="677334" y="2160589"/>
            <a:ext cx="9345440" cy="2636619"/>
          </a:xfrm>
        </p:spPr>
        <p:txBody>
          <a:bodyPr wrap="square" rtlCol="0">
            <a:spAutoFit/>
          </a:bodyPr>
          <a:lstStyle/>
          <a:p>
            <a:pPr marL="0" indent="0" algn="just" fontAlgn="auto">
              <a:spcBef>
                <a:spcPts val="625"/>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3200" dirty="0">
              <a:solidFill>
                <a:schemeClr val="tx1">
                  <a:lumMod val="50000"/>
                  <a:lumOff val="50000"/>
                </a:schemeClr>
              </a:solidFill>
              <a:latin typeface="Arial" charset="0"/>
              <a:cs typeface="Arial" charset="0"/>
            </a:endParaRPr>
          </a:p>
          <a:p>
            <a:pPr marL="0" indent="0" algn="just" fontAlgn="auto">
              <a:spcBef>
                <a:spcPts val="625"/>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a:solidFill>
                  <a:schemeClr val="tx1"/>
                </a:solidFill>
                <a:cs typeface="Arial" charset="0"/>
              </a:rPr>
              <a:t>“La </a:t>
            </a:r>
            <a:r>
              <a:rPr lang="en-GB" sz="2400" dirty="0" err="1">
                <a:solidFill>
                  <a:schemeClr val="tx1"/>
                </a:solidFill>
                <a:cs typeface="Arial" charset="0"/>
              </a:rPr>
              <a:t>intervención</a:t>
            </a:r>
            <a:r>
              <a:rPr lang="en-GB" sz="2400" dirty="0">
                <a:solidFill>
                  <a:schemeClr val="tx1"/>
                </a:solidFill>
                <a:cs typeface="Arial" charset="0"/>
              </a:rPr>
              <a:t> de la </a:t>
            </a:r>
            <a:r>
              <a:rPr lang="en-GB" sz="2400" dirty="0" err="1">
                <a:solidFill>
                  <a:schemeClr val="tx1"/>
                </a:solidFill>
                <a:cs typeface="Arial" charset="0"/>
              </a:rPr>
              <a:t>municipalidad</a:t>
            </a:r>
            <a:r>
              <a:rPr lang="en-GB" sz="2400" dirty="0">
                <a:solidFill>
                  <a:schemeClr val="tx1"/>
                </a:solidFill>
                <a:cs typeface="Arial" charset="0"/>
              </a:rPr>
              <a:t> </a:t>
            </a:r>
            <a:r>
              <a:rPr lang="en-GB" sz="2400" dirty="0" err="1">
                <a:solidFill>
                  <a:schemeClr val="tx1"/>
                </a:solidFill>
                <a:cs typeface="Arial" charset="0"/>
              </a:rPr>
              <a:t>expidiendo</a:t>
            </a:r>
            <a:r>
              <a:rPr lang="en-GB" sz="2400" dirty="0">
                <a:solidFill>
                  <a:schemeClr val="tx1"/>
                </a:solidFill>
                <a:cs typeface="Arial" charset="0"/>
              </a:rPr>
              <a:t> </a:t>
            </a:r>
            <a:r>
              <a:rPr lang="en-GB" sz="2400" dirty="0" err="1">
                <a:solidFill>
                  <a:schemeClr val="tx1"/>
                </a:solidFill>
                <a:cs typeface="Arial" charset="0"/>
              </a:rPr>
              <a:t>una</a:t>
            </a:r>
            <a:r>
              <a:rPr lang="en-GB" sz="2400" dirty="0">
                <a:solidFill>
                  <a:schemeClr val="tx1"/>
                </a:solidFill>
                <a:cs typeface="Arial" charset="0"/>
              </a:rPr>
              <a:t> </a:t>
            </a:r>
            <a:r>
              <a:rPr lang="en-GB" sz="2400" dirty="0" err="1">
                <a:solidFill>
                  <a:schemeClr val="tx1"/>
                </a:solidFill>
                <a:cs typeface="Arial" charset="0"/>
              </a:rPr>
              <a:t>resolución</a:t>
            </a:r>
            <a:r>
              <a:rPr lang="en-GB" sz="2400" dirty="0">
                <a:solidFill>
                  <a:schemeClr val="tx1"/>
                </a:solidFill>
                <a:cs typeface="Arial" charset="0"/>
              </a:rPr>
              <a:t> de </a:t>
            </a:r>
            <a:r>
              <a:rPr lang="en-GB" sz="2400" dirty="0" err="1">
                <a:solidFill>
                  <a:schemeClr val="tx1"/>
                </a:solidFill>
                <a:cs typeface="Arial" charset="0"/>
              </a:rPr>
              <a:t>independización</a:t>
            </a:r>
            <a:r>
              <a:rPr lang="en-GB" sz="2400" dirty="0">
                <a:solidFill>
                  <a:schemeClr val="tx1"/>
                </a:solidFill>
                <a:cs typeface="Arial" charset="0"/>
              </a:rPr>
              <a:t> </a:t>
            </a:r>
            <a:r>
              <a:rPr lang="en-GB" sz="2400" dirty="0" err="1">
                <a:solidFill>
                  <a:schemeClr val="tx1"/>
                </a:solidFill>
                <a:cs typeface="Arial" charset="0"/>
              </a:rPr>
              <a:t>determina</a:t>
            </a:r>
            <a:r>
              <a:rPr lang="en-GB" sz="2400" dirty="0">
                <a:solidFill>
                  <a:schemeClr val="tx1"/>
                </a:solidFill>
                <a:cs typeface="Arial" charset="0"/>
              </a:rPr>
              <a:t> </a:t>
            </a:r>
            <a:r>
              <a:rPr lang="en-GB" sz="2400" dirty="0" err="1">
                <a:solidFill>
                  <a:schemeClr val="tx1"/>
                </a:solidFill>
                <a:cs typeface="Arial" charset="0"/>
              </a:rPr>
              <a:t>que</a:t>
            </a:r>
            <a:r>
              <a:rPr lang="en-GB" sz="2400" dirty="0">
                <a:solidFill>
                  <a:schemeClr val="tx1"/>
                </a:solidFill>
                <a:cs typeface="Arial" charset="0"/>
              </a:rPr>
              <a:t> el </a:t>
            </a:r>
            <a:r>
              <a:rPr lang="en-GB" sz="2400" dirty="0" err="1">
                <a:solidFill>
                  <a:schemeClr val="tx1"/>
                </a:solidFill>
                <a:cs typeface="Arial" charset="0"/>
              </a:rPr>
              <a:t>predio</a:t>
            </a:r>
            <a:r>
              <a:rPr lang="en-GB" sz="2400" dirty="0">
                <a:solidFill>
                  <a:schemeClr val="tx1"/>
                </a:solidFill>
                <a:cs typeface="Arial" charset="0"/>
              </a:rPr>
              <a:t> </a:t>
            </a:r>
            <a:r>
              <a:rPr lang="en-GB" sz="2400" dirty="0" err="1">
                <a:solidFill>
                  <a:schemeClr val="tx1"/>
                </a:solidFill>
                <a:cs typeface="Arial" charset="0"/>
              </a:rPr>
              <a:t>tiene</a:t>
            </a:r>
            <a:r>
              <a:rPr lang="en-GB" sz="2400" dirty="0">
                <a:solidFill>
                  <a:schemeClr val="tx1"/>
                </a:solidFill>
                <a:cs typeface="Arial" charset="0"/>
              </a:rPr>
              <a:t> la </a:t>
            </a:r>
            <a:r>
              <a:rPr lang="en-GB" sz="2400" dirty="0" err="1">
                <a:solidFill>
                  <a:schemeClr val="tx1"/>
                </a:solidFill>
                <a:cs typeface="Arial" charset="0"/>
              </a:rPr>
              <a:t>calidad</a:t>
            </a:r>
            <a:r>
              <a:rPr lang="en-GB" sz="2400" dirty="0">
                <a:solidFill>
                  <a:schemeClr val="tx1"/>
                </a:solidFill>
                <a:cs typeface="Arial" charset="0"/>
              </a:rPr>
              <a:t> de </a:t>
            </a:r>
            <a:r>
              <a:rPr lang="en-GB" sz="2400" dirty="0" err="1">
                <a:solidFill>
                  <a:schemeClr val="tx1"/>
                </a:solidFill>
                <a:cs typeface="Arial" charset="0"/>
              </a:rPr>
              <a:t>rústico</a:t>
            </a:r>
            <a:r>
              <a:rPr lang="en-GB" sz="2400" dirty="0">
                <a:solidFill>
                  <a:schemeClr val="tx1"/>
                </a:solidFill>
                <a:cs typeface="Arial" charset="0"/>
              </a:rPr>
              <a:t> en </a:t>
            </a:r>
            <a:r>
              <a:rPr lang="en-GB" sz="2400" dirty="0" err="1">
                <a:solidFill>
                  <a:schemeClr val="tx1"/>
                </a:solidFill>
                <a:cs typeface="Arial" charset="0"/>
              </a:rPr>
              <a:t>zona</a:t>
            </a:r>
            <a:r>
              <a:rPr lang="en-GB" sz="2400" dirty="0">
                <a:solidFill>
                  <a:schemeClr val="tx1"/>
                </a:solidFill>
                <a:cs typeface="Arial" charset="0"/>
              </a:rPr>
              <a:t> de </a:t>
            </a:r>
            <a:r>
              <a:rPr lang="en-GB" sz="2400" dirty="0" err="1">
                <a:solidFill>
                  <a:schemeClr val="tx1"/>
                </a:solidFill>
                <a:cs typeface="Arial" charset="0"/>
              </a:rPr>
              <a:t>expansión</a:t>
            </a:r>
            <a:r>
              <a:rPr lang="en-GB" sz="2400" dirty="0">
                <a:solidFill>
                  <a:schemeClr val="tx1"/>
                </a:solidFill>
                <a:cs typeface="Arial" charset="0"/>
              </a:rPr>
              <a:t> </a:t>
            </a:r>
            <a:r>
              <a:rPr lang="en-GB" sz="2400" dirty="0" err="1">
                <a:solidFill>
                  <a:schemeClr val="tx1"/>
                </a:solidFill>
                <a:cs typeface="Arial" charset="0"/>
              </a:rPr>
              <a:t>urbana</a:t>
            </a:r>
            <a:r>
              <a:rPr lang="en-GB" sz="2400" dirty="0">
                <a:solidFill>
                  <a:schemeClr val="tx1"/>
                </a:solidFill>
                <a:cs typeface="Arial" charset="0"/>
              </a:rPr>
              <a:t>.”</a:t>
            </a:r>
          </a:p>
          <a:p>
            <a:pPr fontAlgn="auto">
              <a:spcBef>
                <a:spcPts val="500"/>
              </a:spcBef>
              <a:spcAft>
                <a:spcPts val="0"/>
              </a:spcAft>
              <a:buFont typeface="Wingdings 3"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en-GB" sz="2400" dirty="0">
              <a:solidFill>
                <a:schemeClr val="tx1"/>
              </a:solidFill>
              <a:cs typeface="Arial" charset="0"/>
            </a:endParaRPr>
          </a:p>
          <a:p>
            <a:pPr marL="0" indent="0" fontAlgn="auto">
              <a:spcBef>
                <a:spcPts val="500"/>
              </a:spcBef>
              <a:spcAft>
                <a:spcPts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en-GB" sz="2400" dirty="0" err="1">
                <a:solidFill>
                  <a:schemeClr val="tx1"/>
                </a:solidFill>
                <a:cs typeface="Arial" charset="0"/>
              </a:rPr>
              <a:t>Resolución</a:t>
            </a:r>
            <a:r>
              <a:rPr lang="en-GB" sz="2400" dirty="0">
                <a:solidFill>
                  <a:schemeClr val="tx1"/>
                </a:solidFill>
                <a:cs typeface="Arial" charset="0"/>
              </a:rPr>
              <a:t> N°865-2009-SUNARP-TR-L</a:t>
            </a:r>
          </a:p>
        </p:txBody>
      </p:sp>
    </p:spTree>
    <p:extLst>
      <p:ext uri="{BB962C8B-B14F-4D97-AF65-F5344CB8AC3E}">
        <p14:creationId xmlns:p14="http://schemas.microsoft.com/office/powerpoint/2010/main" val="12053428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5477" y="550984"/>
            <a:ext cx="8934033" cy="1320800"/>
          </a:xfrm>
        </p:spPr>
        <p:txBody>
          <a:bodyPr>
            <a:normAutofit/>
          </a:bodyPr>
          <a:lstStyle/>
          <a:p>
            <a:pPr algn="just"/>
            <a:r>
              <a:rPr lang="es-PE" sz="2400" dirty="0">
                <a:solidFill>
                  <a:srgbClr val="92D050"/>
                </a:solidFill>
              </a:rPr>
              <a:t>IV.- REQUISITOS PARA LA INSCRIPCIÓN.</a:t>
            </a:r>
            <a:br>
              <a:rPr lang="es-PE" sz="2400" dirty="0">
                <a:solidFill>
                  <a:srgbClr val="92D050"/>
                </a:solidFill>
              </a:rPr>
            </a:br>
            <a:r>
              <a:rPr lang="es-PE" sz="2400" dirty="0">
                <a:solidFill>
                  <a:srgbClr val="92D050"/>
                </a:solidFill>
              </a:rPr>
              <a:t>4.3 </a:t>
            </a:r>
            <a:r>
              <a:rPr lang="es-ES" sz="2400" dirty="0">
                <a:solidFill>
                  <a:srgbClr val="92D050"/>
                </a:solidFill>
              </a:rPr>
              <a:t>PREDIO UBICADO EN EXPANSIÓN URBANA (sin cambio de uso).</a:t>
            </a:r>
            <a:endParaRPr lang="es-ES" sz="2400" dirty="0"/>
          </a:p>
        </p:txBody>
      </p:sp>
      <p:sp>
        <p:nvSpPr>
          <p:cNvPr id="3" name="Marcador de contenido 2"/>
          <p:cNvSpPr>
            <a:spLocks noGrp="1"/>
          </p:cNvSpPr>
          <p:nvPr>
            <p:ph idx="1"/>
          </p:nvPr>
        </p:nvSpPr>
        <p:spPr>
          <a:xfrm>
            <a:off x="86497" y="3095005"/>
            <a:ext cx="10222523" cy="2935093"/>
          </a:xfrm>
        </p:spPr>
        <p:txBody>
          <a:bodyPr>
            <a:normAutofit/>
          </a:bodyPr>
          <a:lstStyle/>
          <a:p>
            <a:pPr algn="just"/>
            <a:r>
              <a:rPr lang="es-ES" sz="2000" dirty="0" smtClean="0"/>
              <a:t>Debe considerarse para este tramite que la independización de terrenos rústicos o parcelaciones, que se ejecuten en </a:t>
            </a:r>
            <a:r>
              <a:rPr lang="es-ES" sz="2000" dirty="0"/>
              <a:t>á</a:t>
            </a:r>
            <a:r>
              <a:rPr lang="es-ES" sz="2000" dirty="0" smtClean="0"/>
              <a:t>reas urbanas o de expansión urbana, deberán tener parcelas superiores a un (UNA) hectárea (10,000 m2), conforme lo establecido por el Artículo 5 de la Norma GH. 010 del Reglamento Nacional de Edificaciones, concordante con el numeral 7 del Artículo 3 del TUO de la Ley 29090.</a:t>
            </a:r>
          </a:p>
          <a:p>
            <a:pPr algn="just"/>
            <a:endParaRPr lang="es-ES" sz="2000" dirty="0"/>
          </a:p>
          <a:p>
            <a:pPr algn="just"/>
            <a:r>
              <a:rPr lang="es-ES" sz="2000" dirty="0" smtClean="0"/>
              <a:t>D.S. 006-2017-VIVIENDA. Art. 29 y 30 del D. S. 029-2019-VIVIENDA</a:t>
            </a:r>
            <a:endParaRPr lang="es-ES" sz="2000" dirty="0"/>
          </a:p>
        </p:txBody>
      </p:sp>
    </p:spTree>
    <p:extLst>
      <p:ext uri="{BB962C8B-B14F-4D97-AF65-F5344CB8AC3E}">
        <p14:creationId xmlns:p14="http://schemas.microsoft.com/office/powerpoint/2010/main" val="403918413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B14A4E5A-D7B7-47A5-B7B3-1C798F009489}"/>
              </a:ext>
            </a:extLst>
          </p:cNvPr>
          <p:cNvGraphicFramePr>
            <a:graphicFrameLocks noGrp="1"/>
          </p:cNvGraphicFramePr>
          <p:nvPr>
            <p:ph idx="1"/>
            <p:extLst>
              <p:ext uri="{D42A27DB-BD31-4B8C-83A1-F6EECF244321}">
                <p14:modId xmlns:p14="http://schemas.microsoft.com/office/powerpoint/2010/main" val="1703390674"/>
              </p:ext>
            </p:extLst>
          </p:nvPr>
        </p:nvGraphicFramePr>
        <p:xfrm>
          <a:off x="633047" y="3054375"/>
          <a:ext cx="9242854" cy="2778013"/>
        </p:xfrm>
        <a:graphic>
          <a:graphicData uri="http://schemas.openxmlformats.org/drawingml/2006/table">
            <a:tbl>
              <a:tblPr/>
              <a:tblGrid>
                <a:gridCol w="9242854">
                  <a:extLst>
                    <a:ext uri="{9D8B030D-6E8A-4147-A177-3AD203B41FA5}">
                      <a16:colId xmlns:a16="http://schemas.microsoft.com/office/drawing/2014/main" xmlns="" val="1471944202"/>
                    </a:ext>
                  </a:extLst>
                </a:gridCol>
              </a:tblGrid>
              <a:tr h="531315">
                <a:tc>
                  <a:txBody>
                    <a:bodyPr/>
                    <a:lstStyle/>
                    <a:p>
                      <a:r>
                        <a:rPr lang="es-MX" sz="2000" b="1" u="none" strike="noStrike" dirty="0">
                          <a:solidFill>
                            <a:srgbClr val="000000"/>
                          </a:solidFill>
                          <a:effectLst/>
                          <a:latin typeface="verdana" panose="020B0604030504040204" pitchFamily="34" charset="0"/>
                        </a:rPr>
                        <a:t>Resolución : 503-2019-SUNARP-TR-L de </a:t>
                      </a:r>
                      <a:r>
                        <a:rPr lang="es-MX" sz="2000" b="1" u="none" strike="noStrike" dirty="0" smtClean="0">
                          <a:solidFill>
                            <a:srgbClr val="000000"/>
                          </a:solidFill>
                          <a:effectLst/>
                          <a:latin typeface="verdana" panose="020B0604030504040204" pitchFamily="34" charset="0"/>
                        </a:rPr>
                        <a:t>21/02/2019.</a:t>
                      </a:r>
                      <a:endParaRPr lang="es-MX" sz="2000" b="1" u="none" strike="noStrike" dirty="0">
                        <a:solidFill>
                          <a:srgbClr val="000000"/>
                        </a:solidFill>
                        <a:effectLst/>
                        <a:latin typeface="verdana" panose="020B0604030504040204" pitchFamily="34" charset="0"/>
                      </a:endParaRPr>
                    </a:p>
                  </a:txBody>
                  <a:tcPr marL="14288" marR="14288" marT="14288" marB="14288" anchor="ctr">
                    <a:lnL>
                      <a:noFill/>
                    </a:lnL>
                    <a:lnR>
                      <a:noFill/>
                    </a:lnR>
                    <a:lnT>
                      <a:noFill/>
                    </a:lnT>
                    <a:lnB>
                      <a:noFill/>
                    </a:lnB>
                    <a:solidFill>
                      <a:srgbClr val="FFFFFF"/>
                    </a:solidFill>
                  </a:tcPr>
                </a:tc>
                <a:extLst>
                  <a:ext uri="{0D108BD9-81ED-4DB2-BD59-A6C34878D82A}">
                    <a16:rowId xmlns:a16="http://schemas.microsoft.com/office/drawing/2014/main" xmlns="" val="2203021546"/>
                  </a:ext>
                </a:extLst>
              </a:tr>
              <a:tr h="2246698">
                <a:tc>
                  <a:txBody>
                    <a:bodyPr/>
                    <a:lstStyle/>
                    <a:p>
                      <a:pPr algn="just"/>
                      <a:r>
                        <a:rPr lang="es-MX" sz="2000" b="1" u="none" strike="noStrike" dirty="0">
                          <a:solidFill>
                            <a:srgbClr val="000000"/>
                          </a:solidFill>
                          <a:effectLst/>
                          <a:latin typeface="verdana" panose="020B0604030504040204" pitchFamily="34" charset="0"/>
                        </a:rPr>
                        <a:t>Tema de Sumilla : </a:t>
                      </a:r>
                      <a:r>
                        <a:rPr lang="es-MX" sz="2000" b="1" u="none" strike="noStrike" dirty="0">
                          <a:solidFill>
                            <a:srgbClr val="333333"/>
                          </a:solidFill>
                          <a:effectLst/>
                          <a:latin typeface="Corbel" panose="020B0503020204020204" pitchFamily="34" charset="0"/>
                        </a:rPr>
                        <a:t>INDEPENDIZACIÓN De acuerdo a lo indicado en el artículo 5 de la Norma GH.010 del Reglamento Nacional de Edificaciones, la independización de terrenos rústicos o parcelaciones que se ejecuten en áreas urbanas o de expansión urbana, deberán tener parcelas superiores a una hectárea, por lo que no procede disponer la inscripción de la independización de parcelas de una extensión inferior a una hectárea.</a:t>
                      </a:r>
                      <a:endParaRPr lang="es-MX" sz="2000" b="1" u="none" strike="noStrike" dirty="0">
                        <a:solidFill>
                          <a:srgbClr val="000000"/>
                        </a:solidFill>
                        <a:effectLst/>
                        <a:latin typeface="verdana" panose="020B0604030504040204" pitchFamily="34" charset="0"/>
                      </a:endParaRPr>
                    </a:p>
                  </a:txBody>
                  <a:tcPr marL="14288" marR="14288" marT="14288" marB="14288" anchor="ctr">
                    <a:lnL>
                      <a:noFill/>
                    </a:lnL>
                    <a:lnR>
                      <a:noFill/>
                    </a:lnR>
                    <a:lnT>
                      <a:noFill/>
                    </a:lnT>
                    <a:lnB>
                      <a:noFill/>
                    </a:lnB>
                    <a:solidFill>
                      <a:srgbClr val="FFFFFF"/>
                    </a:solidFill>
                  </a:tcPr>
                </a:tc>
                <a:extLst>
                  <a:ext uri="{0D108BD9-81ED-4DB2-BD59-A6C34878D82A}">
                    <a16:rowId xmlns:a16="http://schemas.microsoft.com/office/drawing/2014/main" xmlns="" val="2102996299"/>
                  </a:ext>
                </a:extLst>
              </a:tr>
            </a:tbl>
          </a:graphicData>
        </a:graphic>
      </p:graphicFrame>
      <p:sp>
        <p:nvSpPr>
          <p:cNvPr id="2" name="Rectángulo 1"/>
          <p:cNvSpPr/>
          <p:nvPr/>
        </p:nvSpPr>
        <p:spPr>
          <a:xfrm>
            <a:off x="633047" y="751674"/>
            <a:ext cx="8979876" cy="1200329"/>
          </a:xfrm>
          <a:prstGeom prst="rect">
            <a:avLst/>
          </a:prstGeom>
        </p:spPr>
        <p:txBody>
          <a:bodyPr wrap="square">
            <a:spAutoFit/>
          </a:bodyPr>
          <a:lstStyle/>
          <a:p>
            <a:pPr algn="just"/>
            <a:r>
              <a:rPr lang="es-PE" sz="2400" dirty="0">
                <a:solidFill>
                  <a:srgbClr val="92D050"/>
                </a:solidFill>
              </a:rPr>
              <a:t>IV.- REQUISITOS PARA LA INSCRIPCIÓN.</a:t>
            </a:r>
            <a:br>
              <a:rPr lang="es-PE" sz="2400" dirty="0">
                <a:solidFill>
                  <a:srgbClr val="92D050"/>
                </a:solidFill>
              </a:rPr>
            </a:br>
            <a:r>
              <a:rPr lang="es-PE" sz="2400" dirty="0">
                <a:solidFill>
                  <a:srgbClr val="92D050"/>
                </a:solidFill>
              </a:rPr>
              <a:t>4.3 </a:t>
            </a:r>
            <a:r>
              <a:rPr lang="es-ES" sz="2400" dirty="0">
                <a:solidFill>
                  <a:srgbClr val="92D050"/>
                </a:solidFill>
              </a:rPr>
              <a:t>PREDIO UBICADO EN EXPANSIÓN URBANA (sin cambio de uso).</a:t>
            </a:r>
            <a:endParaRPr lang="es-PE" sz="2400" dirty="0"/>
          </a:p>
        </p:txBody>
      </p:sp>
    </p:spTree>
    <p:extLst>
      <p:ext uri="{BB962C8B-B14F-4D97-AF65-F5344CB8AC3E}">
        <p14:creationId xmlns:p14="http://schemas.microsoft.com/office/powerpoint/2010/main" val="38060913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5AAC7A10-AA1B-4D66-89BE-AADA9E6F90A6}"/>
              </a:ext>
            </a:extLst>
          </p:cNvPr>
          <p:cNvGraphicFramePr>
            <a:graphicFrameLocks noGrp="1"/>
          </p:cNvGraphicFramePr>
          <p:nvPr>
            <p:ph idx="1"/>
            <p:extLst>
              <p:ext uri="{D42A27DB-BD31-4B8C-83A1-F6EECF244321}">
                <p14:modId xmlns:p14="http://schemas.microsoft.com/office/powerpoint/2010/main" val="3293308396"/>
              </p:ext>
            </p:extLst>
          </p:nvPr>
        </p:nvGraphicFramePr>
        <p:xfrm>
          <a:off x="715108" y="610208"/>
          <a:ext cx="9401907" cy="5204438"/>
        </p:xfrm>
        <a:graphic>
          <a:graphicData uri="http://schemas.openxmlformats.org/drawingml/2006/table">
            <a:tbl>
              <a:tblPr/>
              <a:tblGrid>
                <a:gridCol w="9401907">
                  <a:extLst>
                    <a:ext uri="{9D8B030D-6E8A-4147-A177-3AD203B41FA5}">
                      <a16:colId xmlns:a16="http://schemas.microsoft.com/office/drawing/2014/main" xmlns="" val="1699606846"/>
                    </a:ext>
                  </a:extLst>
                </a:gridCol>
              </a:tblGrid>
              <a:tr h="625472">
                <a:tc>
                  <a:txBody>
                    <a:bodyPr/>
                    <a:lstStyle/>
                    <a:p>
                      <a:r>
                        <a:rPr lang="es-MX" sz="1400" b="1" u="none" strike="noStrike" dirty="0">
                          <a:solidFill>
                            <a:srgbClr val="000000"/>
                          </a:solidFill>
                          <a:effectLst/>
                          <a:latin typeface="verdana" panose="020B0604030504040204" pitchFamily="34" charset="0"/>
                        </a:rPr>
                        <a:t>Resolución : 140-2019-SUNARP-TR-A de </a:t>
                      </a:r>
                      <a:r>
                        <a:rPr lang="es-MX" sz="1400" b="1" u="none" strike="noStrike" dirty="0" smtClean="0">
                          <a:solidFill>
                            <a:srgbClr val="000000"/>
                          </a:solidFill>
                          <a:effectLst/>
                          <a:latin typeface="verdana" panose="020B0604030504040204" pitchFamily="34" charset="0"/>
                        </a:rPr>
                        <a:t>25/02/2019.</a:t>
                      </a:r>
                      <a:endParaRPr lang="es-MX" sz="1400" b="1" u="none" strike="noStrike" dirty="0">
                        <a:solidFill>
                          <a:srgbClr val="000000"/>
                        </a:solidFill>
                        <a:effectLst/>
                        <a:latin typeface="verdana" panose="020B0604030504040204" pitchFamily="34" charset="0"/>
                      </a:endParaRPr>
                    </a:p>
                  </a:txBody>
                  <a:tcPr marL="14987" marR="14987" marT="14987" marB="14987" anchor="ctr">
                    <a:lnL>
                      <a:noFill/>
                    </a:lnL>
                    <a:lnR>
                      <a:noFill/>
                    </a:lnR>
                    <a:lnT>
                      <a:noFill/>
                    </a:lnT>
                    <a:lnB>
                      <a:noFill/>
                    </a:lnB>
                    <a:solidFill>
                      <a:srgbClr val="FFFFFF"/>
                    </a:solidFill>
                  </a:tcPr>
                </a:tc>
                <a:extLst>
                  <a:ext uri="{0D108BD9-81ED-4DB2-BD59-A6C34878D82A}">
                    <a16:rowId xmlns:a16="http://schemas.microsoft.com/office/drawing/2014/main" xmlns="" val="609034061"/>
                  </a:ext>
                </a:extLst>
              </a:tr>
              <a:tr h="736777">
                <a:tc>
                  <a:txBody>
                    <a:bodyPr/>
                    <a:lstStyle/>
                    <a:p>
                      <a:endParaRPr lang="es-PE" sz="1400" b="1" u="none" strike="noStrike" dirty="0">
                        <a:solidFill>
                          <a:srgbClr val="000000"/>
                        </a:solidFill>
                        <a:effectLst/>
                        <a:latin typeface="verdana" panose="020B0604030504040204" pitchFamily="34" charset="0"/>
                      </a:endParaRPr>
                    </a:p>
                  </a:txBody>
                  <a:tcPr marL="14987" marR="14987" marT="14987" marB="14987" anchor="ctr">
                    <a:lnL>
                      <a:noFill/>
                    </a:lnL>
                    <a:lnR>
                      <a:noFill/>
                    </a:lnR>
                    <a:lnT>
                      <a:noFill/>
                    </a:lnT>
                    <a:lnB>
                      <a:noFill/>
                    </a:lnB>
                    <a:solidFill>
                      <a:srgbClr val="FFFFFF"/>
                    </a:solidFill>
                  </a:tcPr>
                </a:tc>
                <a:extLst>
                  <a:ext uri="{0D108BD9-81ED-4DB2-BD59-A6C34878D82A}">
                    <a16:rowId xmlns:a16="http://schemas.microsoft.com/office/drawing/2014/main" xmlns="" val="4154213387"/>
                  </a:ext>
                </a:extLst>
              </a:tr>
              <a:tr h="3842189">
                <a:tc>
                  <a:txBody>
                    <a:bodyPr/>
                    <a:lstStyle/>
                    <a:p>
                      <a:pPr algn="just"/>
                      <a:r>
                        <a:rPr lang="es-MX" sz="1800" b="1" u="none" strike="noStrike" dirty="0">
                          <a:solidFill>
                            <a:srgbClr val="000000"/>
                          </a:solidFill>
                          <a:effectLst/>
                          <a:latin typeface="verdana" panose="020B0604030504040204" pitchFamily="34" charset="0"/>
                        </a:rPr>
                        <a:t>Tema de Sumilla : </a:t>
                      </a:r>
                      <a:r>
                        <a:rPr lang="es-MX" sz="1800" b="1" u="none" strike="noStrike" dirty="0">
                          <a:solidFill>
                            <a:srgbClr val="333333"/>
                          </a:solidFill>
                          <a:effectLst/>
                          <a:latin typeface="Corbel" panose="020B0503020204020204" pitchFamily="34" charset="0"/>
                        </a:rPr>
                        <a:t>CALIFICACIÓN DE ACTO ADMINISTRATIVO ¿No forma parte de la calificación registral evaluar los fundamentos que ha tenido la municipalidad para disponer la parcelación o independización de un predio que considera ubicado en zona de expansión urbana, </a:t>
                      </a:r>
                      <a:r>
                        <a:rPr lang="es-MX" sz="1800" b="1" u="sng" strike="noStrike" dirty="0">
                          <a:solidFill>
                            <a:srgbClr val="333333"/>
                          </a:solidFill>
                          <a:effectLst/>
                          <a:latin typeface="Corbel" panose="020B0503020204020204" pitchFamily="34" charset="0"/>
                        </a:rPr>
                        <a:t>en parcelas menores a una hectárea</a:t>
                      </a:r>
                      <a:r>
                        <a:rPr lang="es-MX" sz="1800" b="1" u="none" strike="noStrike" dirty="0">
                          <a:solidFill>
                            <a:srgbClr val="333333"/>
                          </a:solidFill>
                          <a:effectLst/>
                          <a:latin typeface="Corbel" panose="020B0503020204020204" pitchFamily="34" charset="0"/>
                        </a:rPr>
                        <a:t>; siendo que el registrador solamente evaluará la adecuación del acto con los antecedentes registrales y las formalidades extrínsecas de la documentación presentada¿. </a:t>
                      </a:r>
                      <a:r>
                        <a:rPr lang="es-MX" sz="2000" b="1" u="none" strike="noStrike" dirty="0">
                          <a:solidFill>
                            <a:srgbClr val="333333"/>
                          </a:solidFill>
                          <a:effectLst/>
                          <a:latin typeface="+mn-lt"/>
                        </a:rPr>
                        <a:t>INDEPENDIZACIÓN</a:t>
                      </a:r>
                      <a:r>
                        <a:rPr lang="es-MX" sz="1800" b="1" u="none" strike="noStrike" dirty="0">
                          <a:solidFill>
                            <a:srgbClr val="333333"/>
                          </a:solidFill>
                          <a:effectLst/>
                          <a:latin typeface="Corbel" panose="020B0503020204020204" pitchFamily="34" charset="0"/>
                        </a:rPr>
                        <a:t> DE PREDIO RÚSTICO EN ZONA DE EXPANSIÓN URBANA ¿Procede la inscripción de la independización de un predio registrado como ¿Rústico¿ siempre que se ubique en zona de expansión urbana, siendo competente para determinar dicha circunstancia así como para aprobar dicho procedimiento la Municipalidad en la que se ubica el predio, por lo tanto no corresponde requerir la presentación de documentos adicionales para determinar que efectivamente éste se ubica en zona de expansión de </a:t>
                      </a:r>
                      <a:r>
                        <a:rPr lang="es-MX" sz="1800" b="1" u="none" strike="noStrike" dirty="0" smtClean="0">
                          <a:solidFill>
                            <a:srgbClr val="333333"/>
                          </a:solidFill>
                          <a:effectLst/>
                          <a:latin typeface="Corbel" panose="020B0503020204020204" pitchFamily="34" charset="0"/>
                        </a:rPr>
                        <a:t>urbana.</a:t>
                      </a:r>
                      <a:endParaRPr lang="es-MX" sz="1800" b="1" u="none" strike="noStrike" dirty="0">
                        <a:solidFill>
                          <a:srgbClr val="000000"/>
                        </a:solidFill>
                        <a:effectLst/>
                        <a:latin typeface="verdana" panose="020B0604030504040204" pitchFamily="34" charset="0"/>
                      </a:endParaRPr>
                    </a:p>
                  </a:txBody>
                  <a:tcPr marL="14987" marR="14987" marT="14987" marB="14987" anchor="ctr">
                    <a:lnL>
                      <a:noFill/>
                    </a:lnL>
                    <a:lnR>
                      <a:noFill/>
                    </a:lnR>
                    <a:lnT>
                      <a:noFill/>
                    </a:lnT>
                    <a:lnB>
                      <a:noFill/>
                    </a:lnB>
                    <a:solidFill>
                      <a:srgbClr val="FFFFFF"/>
                    </a:solidFill>
                  </a:tcPr>
                </a:tc>
                <a:extLst>
                  <a:ext uri="{0D108BD9-81ED-4DB2-BD59-A6C34878D82A}">
                    <a16:rowId xmlns:a16="http://schemas.microsoft.com/office/drawing/2014/main" xmlns="" val="1579981087"/>
                  </a:ext>
                </a:extLst>
              </a:tr>
            </a:tbl>
          </a:graphicData>
        </a:graphic>
      </p:graphicFrame>
    </p:spTree>
    <p:extLst>
      <p:ext uri="{BB962C8B-B14F-4D97-AF65-F5344CB8AC3E}">
        <p14:creationId xmlns:p14="http://schemas.microsoft.com/office/powerpoint/2010/main" val="8243930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xmlns="" id="{2900416D-9D39-4871-8C0D-3A2907739B61}"/>
              </a:ext>
            </a:extLst>
          </p:cNvPr>
          <p:cNvGraphicFramePr>
            <a:graphicFrameLocks noGrp="1"/>
          </p:cNvGraphicFramePr>
          <p:nvPr>
            <p:ph idx="1"/>
            <p:extLst>
              <p:ext uri="{D42A27DB-BD31-4B8C-83A1-F6EECF244321}">
                <p14:modId xmlns:p14="http://schemas.microsoft.com/office/powerpoint/2010/main" val="1332002804"/>
              </p:ext>
            </p:extLst>
          </p:nvPr>
        </p:nvGraphicFramePr>
        <p:xfrm>
          <a:off x="679938" y="1585213"/>
          <a:ext cx="9440245" cy="4381500"/>
        </p:xfrm>
        <a:graphic>
          <a:graphicData uri="http://schemas.openxmlformats.org/drawingml/2006/table">
            <a:tbl>
              <a:tblPr/>
              <a:tblGrid>
                <a:gridCol w="9440245">
                  <a:extLst>
                    <a:ext uri="{9D8B030D-6E8A-4147-A177-3AD203B41FA5}">
                      <a16:colId xmlns:a16="http://schemas.microsoft.com/office/drawing/2014/main" xmlns="" val="3687226714"/>
                    </a:ext>
                  </a:extLst>
                </a:gridCol>
              </a:tblGrid>
              <a:tr h="1790669">
                <a:tc>
                  <a:txBody>
                    <a:bodyPr/>
                    <a:lstStyle/>
                    <a:p>
                      <a:endParaRPr lang="es-MX" sz="2000" b="1" u="none" strike="noStrike" dirty="0" smtClean="0">
                        <a:solidFill>
                          <a:srgbClr val="000000"/>
                        </a:solidFill>
                        <a:effectLst/>
                        <a:latin typeface="verdana" panose="020B0604030504040204" pitchFamily="34" charset="0"/>
                      </a:endParaRPr>
                    </a:p>
                    <a:p>
                      <a:endParaRPr lang="es-MX" sz="2000" b="1" u="none" strike="noStrike" dirty="0" smtClean="0">
                        <a:solidFill>
                          <a:srgbClr val="000000"/>
                        </a:solidFill>
                        <a:effectLst/>
                        <a:latin typeface="verdana" panose="020B0604030504040204" pitchFamily="34" charset="0"/>
                      </a:endParaRPr>
                    </a:p>
                    <a:p>
                      <a:endParaRPr lang="es-MX" sz="2000" b="1" u="none" strike="noStrike" dirty="0" smtClean="0">
                        <a:solidFill>
                          <a:srgbClr val="000000"/>
                        </a:solidFill>
                        <a:effectLst/>
                        <a:latin typeface="verdana" panose="020B0604030504040204" pitchFamily="34" charset="0"/>
                      </a:endParaRPr>
                    </a:p>
                    <a:p>
                      <a:endParaRPr lang="es-MX" sz="2000" b="1" u="none" strike="noStrike" dirty="0" smtClean="0">
                        <a:solidFill>
                          <a:srgbClr val="000000"/>
                        </a:solidFill>
                        <a:effectLst/>
                        <a:latin typeface="verdana" panose="020B0604030504040204" pitchFamily="34" charset="0"/>
                      </a:endParaRPr>
                    </a:p>
                    <a:p>
                      <a:endParaRPr lang="es-MX" sz="2000" b="1" u="none" strike="noStrike" dirty="0" smtClean="0">
                        <a:solidFill>
                          <a:srgbClr val="000000"/>
                        </a:solidFill>
                        <a:effectLst/>
                        <a:latin typeface="verdana" panose="020B0604030504040204" pitchFamily="34" charset="0"/>
                      </a:endParaRPr>
                    </a:p>
                    <a:p>
                      <a:r>
                        <a:rPr lang="es-MX" sz="2000" b="1" u="none" strike="noStrike" dirty="0" smtClean="0">
                          <a:solidFill>
                            <a:srgbClr val="000000"/>
                          </a:solidFill>
                          <a:effectLst/>
                          <a:latin typeface="verdana" panose="020B0604030504040204" pitchFamily="34" charset="0"/>
                        </a:rPr>
                        <a:t>Resolución </a:t>
                      </a:r>
                      <a:r>
                        <a:rPr lang="es-MX" sz="2000" b="1" u="none" strike="noStrike" dirty="0">
                          <a:solidFill>
                            <a:srgbClr val="000000"/>
                          </a:solidFill>
                          <a:effectLst/>
                          <a:latin typeface="verdana" panose="020B0604030504040204" pitchFamily="34" charset="0"/>
                        </a:rPr>
                        <a:t>: 1079-2019-SUNARP-TR-L de </a:t>
                      </a:r>
                      <a:r>
                        <a:rPr lang="es-MX" sz="2000" b="1" u="none" strike="noStrike" dirty="0" smtClean="0">
                          <a:solidFill>
                            <a:srgbClr val="000000"/>
                          </a:solidFill>
                          <a:effectLst/>
                          <a:latin typeface="verdana" panose="020B0604030504040204" pitchFamily="34" charset="0"/>
                        </a:rPr>
                        <a:t>25/04/2019.</a:t>
                      </a:r>
                      <a:endParaRPr lang="es-MX" sz="20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2773588405"/>
                  </a:ext>
                </a:extLst>
              </a:tr>
              <a:tr h="332206">
                <a:tc>
                  <a:txBody>
                    <a:bodyPr/>
                    <a:lstStyle/>
                    <a:p>
                      <a:endParaRPr lang="es-PE" sz="20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1620845158"/>
                  </a:ext>
                </a:extLst>
              </a:tr>
              <a:tr h="1790669">
                <a:tc>
                  <a:txBody>
                    <a:bodyPr/>
                    <a:lstStyle/>
                    <a:p>
                      <a:pPr algn="just"/>
                      <a:r>
                        <a:rPr lang="es-MX" sz="2000" b="1" u="none" strike="noStrike" dirty="0">
                          <a:solidFill>
                            <a:srgbClr val="000000"/>
                          </a:solidFill>
                          <a:effectLst/>
                          <a:latin typeface="verdana" panose="020B0604030504040204" pitchFamily="34" charset="0"/>
                        </a:rPr>
                        <a:t>Tema de Sumilla : </a:t>
                      </a:r>
                      <a:r>
                        <a:rPr lang="es-MX" sz="2000" b="1" u="none" strike="noStrike" dirty="0">
                          <a:solidFill>
                            <a:srgbClr val="333333"/>
                          </a:solidFill>
                          <a:effectLst/>
                          <a:latin typeface="Corbel" panose="020B0503020204020204" pitchFamily="34" charset="0"/>
                        </a:rPr>
                        <a:t>INDEPENDIZACIÓN DE PREDIO RÚSTICO SIN CAMBIO DE USO </a:t>
                      </a:r>
                      <a:r>
                        <a:rPr lang="es-MX" sz="2000" b="1" u="none" strike="noStrike" dirty="0" smtClean="0">
                          <a:solidFill>
                            <a:srgbClr val="333333"/>
                          </a:solidFill>
                          <a:effectLst/>
                          <a:latin typeface="Corbel" panose="020B0503020204020204" pitchFamily="34" charset="0"/>
                        </a:rPr>
                        <a:t> No </a:t>
                      </a:r>
                      <a:r>
                        <a:rPr lang="es-MX" sz="2000" b="1" u="none" strike="noStrike" dirty="0">
                          <a:solidFill>
                            <a:srgbClr val="333333"/>
                          </a:solidFill>
                          <a:effectLst/>
                          <a:latin typeface="Corbel" panose="020B0503020204020204" pitchFamily="34" charset="0"/>
                        </a:rPr>
                        <a:t>constituye requisito para la inscripción de la independización de un predio rústico sin cambio de uso </a:t>
                      </a:r>
                      <a:r>
                        <a:rPr lang="es-MX" sz="2000" b="1" u="sng" strike="noStrike" dirty="0">
                          <a:solidFill>
                            <a:srgbClr val="333333"/>
                          </a:solidFill>
                          <a:effectLst/>
                          <a:latin typeface="Corbel" panose="020B0503020204020204" pitchFamily="34" charset="0"/>
                        </a:rPr>
                        <a:t>la inscripción previa del planeamiento integral</a:t>
                      </a:r>
                      <a:r>
                        <a:rPr lang="es-MX" sz="2000" b="1" u="none" strike="noStrike" dirty="0">
                          <a:solidFill>
                            <a:srgbClr val="333333"/>
                          </a:solidFill>
                          <a:effectLst/>
                          <a:latin typeface="Corbel" panose="020B0503020204020204" pitchFamily="34" charset="0"/>
                        </a:rPr>
                        <a:t>. Además, en el caso que no se inscriba el planeamiento integral, en la partida independizada se dejará constancia de la falta de inscripción del planeamiento integral aprobado, conforme se señala en el segundo párrafo del artículo 62 del Reglamento de Inscripciones del Registro de </a:t>
                      </a:r>
                      <a:r>
                        <a:rPr lang="es-MX" sz="2000" b="1" u="none" strike="noStrike" dirty="0" smtClean="0">
                          <a:solidFill>
                            <a:srgbClr val="333333"/>
                          </a:solidFill>
                          <a:effectLst/>
                          <a:latin typeface="Corbel" panose="020B0503020204020204" pitchFamily="34" charset="0"/>
                        </a:rPr>
                        <a:t>Predios.</a:t>
                      </a:r>
                      <a:endParaRPr lang="es-MX" sz="20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extLst>
                  <a:ext uri="{0D108BD9-81ED-4DB2-BD59-A6C34878D82A}">
                    <a16:rowId xmlns:a16="http://schemas.microsoft.com/office/drawing/2014/main" xmlns="" val="3623678452"/>
                  </a:ext>
                </a:extLst>
              </a:tr>
            </a:tbl>
          </a:graphicData>
        </a:graphic>
      </p:graphicFrame>
      <p:sp>
        <p:nvSpPr>
          <p:cNvPr id="2" name="Rectángulo 1"/>
          <p:cNvSpPr/>
          <p:nvPr/>
        </p:nvSpPr>
        <p:spPr>
          <a:xfrm>
            <a:off x="679939" y="587551"/>
            <a:ext cx="8979876" cy="707886"/>
          </a:xfrm>
          <a:prstGeom prst="rect">
            <a:avLst/>
          </a:prstGeom>
        </p:spPr>
        <p:txBody>
          <a:bodyPr wrap="square">
            <a:spAutoFit/>
          </a:bodyPr>
          <a:lstStyle/>
          <a:p>
            <a:pPr algn="just"/>
            <a:r>
              <a:rPr lang="es-PE" sz="2000" dirty="0">
                <a:solidFill>
                  <a:srgbClr val="92D050"/>
                </a:solidFill>
              </a:rPr>
              <a:t>IV.- REQUISITOS PARA LA INSCRIPCIÓN.</a:t>
            </a:r>
            <a:br>
              <a:rPr lang="es-PE" sz="2000" dirty="0">
                <a:solidFill>
                  <a:srgbClr val="92D050"/>
                </a:solidFill>
              </a:rPr>
            </a:br>
            <a:r>
              <a:rPr lang="es-PE" sz="2000" dirty="0">
                <a:solidFill>
                  <a:srgbClr val="92D050"/>
                </a:solidFill>
              </a:rPr>
              <a:t>4.3 </a:t>
            </a:r>
            <a:r>
              <a:rPr lang="es-ES" sz="2000" dirty="0">
                <a:solidFill>
                  <a:srgbClr val="92D050"/>
                </a:solidFill>
              </a:rPr>
              <a:t>PREDIO UBICADO EN EXPANSIÓN URBANA (sin cambio de uso).</a:t>
            </a:r>
            <a:endParaRPr lang="es-PE" sz="2000" dirty="0"/>
          </a:p>
        </p:txBody>
      </p:sp>
    </p:spTree>
    <p:extLst>
      <p:ext uri="{BB962C8B-B14F-4D97-AF65-F5344CB8AC3E}">
        <p14:creationId xmlns:p14="http://schemas.microsoft.com/office/powerpoint/2010/main" val="115524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smtClean="0">
                <a:solidFill>
                  <a:srgbClr val="92D050"/>
                </a:solidFill>
                <a:latin typeface="+mn-lt"/>
              </a:rPr>
              <a:t> 1.2 PREDIOS Y SUS CLASES EN FUNCION AL PROPIETARIO.</a:t>
            </a:r>
            <a:endParaRPr lang="es-PE" dirty="0">
              <a:solidFill>
                <a:srgbClr val="92D050"/>
              </a:solidFill>
              <a:latin typeface="+mn-lt"/>
            </a:endParaRPr>
          </a:p>
        </p:txBody>
      </p:sp>
      <p:sp>
        <p:nvSpPr>
          <p:cNvPr id="3" name="Marcador de contenido 2"/>
          <p:cNvSpPr>
            <a:spLocks noGrp="1"/>
          </p:cNvSpPr>
          <p:nvPr>
            <p:ph idx="1"/>
          </p:nvPr>
        </p:nvSpPr>
        <p:spPr/>
        <p:txBody>
          <a:bodyPr/>
          <a:lstStyle/>
          <a:p>
            <a:endParaRPr lang="es-PE" dirty="0"/>
          </a:p>
          <a:p>
            <a:pPr marL="0" indent="0">
              <a:buNone/>
            </a:pPr>
            <a:endParaRPr lang="es-PE" sz="3200" dirty="0" smtClean="0">
              <a:solidFill>
                <a:schemeClr val="accent2">
                  <a:lumMod val="75000"/>
                </a:schemeClr>
              </a:solidFill>
              <a:latin typeface="Aharoni" panose="02010803020104030203" pitchFamily="2" charset="-79"/>
              <a:cs typeface="Aharoni" panose="02010803020104030203" pitchFamily="2" charset="-79"/>
            </a:endParaRPr>
          </a:p>
          <a:p>
            <a:pPr marL="0" indent="0">
              <a:buNone/>
            </a:pPr>
            <a:r>
              <a:rPr lang="es-PE" sz="3200" dirty="0" smtClean="0">
                <a:solidFill>
                  <a:schemeClr val="tx1"/>
                </a:solidFill>
                <a:latin typeface="Aharoni" panose="02010803020104030203" pitchFamily="2" charset="-79"/>
                <a:cs typeface="Aharoni" panose="02010803020104030203" pitchFamily="2" charset="-79"/>
              </a:rPr>
              <a:t>Predios</a:t>
            </a:r>
            <a:endParaRPr lang="es-PE" sz="3200" dirty="0">
              <a:solidFill>
                <a:schemeClr val="tx1"/>
              </a:solidFill>
              <a:latin typeface="Aharoni" panose="02010803020104030203" pitchFamily="2" charset="-79"/>
              <a:cs typeface="Aharoni" panose="02010803020104030203" pitchFamily="2" charset="-79"/>
            </a:endParaRPr>
          </a:p>
        </p:txBody>
      </p:sp>
      <p:sp>
        <p:nvSpPr>
          <p:cNvPr id="5" name="Marcador de contenido 2"/>
          <p:cNvSpPr txBox="1">
            <a:spLocks/>
          </p:cNvSpPr>
          <p:nvPr/>
        </p:nvSpPr>
        <p:spPr bwMode="auto">
          <a:xfrm>
            <a:off x="5922704" y="3886765"/>
            <a:ext cx="5045745" cy="193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66416" indent="-166416" algn="l" rtl="0" eaLnBrk="1" fontAlgn="base" hangingPunct="1">
              <a:lnSpc>
                <a:spcPct val="90000"/>
              </a:lnSpc>
              <a:spcBef>
                <a:spcPts val="728"/>
              </a:spcBef>
              <a:spcAft>
                <a:spcPct val="0"/>
              </a:spcAft>
              <a:buFont typeface="Arial" panose="020B0604020202020204" pitchFamily="34" charset="0"/>
              <a:buChar char="•"/>
              <a:defRPr sz="2038" kern="1200">
                <a:solidFill>
                  <a:schemeClr val="tx1"/>
                </a:solidFill>
                <a:latin typeface="+mn-lt"/>
                <a:ea typeface="+mn-ea"/>
                <a:cs typeface="+mn-cs"/>
              </a:defRPr>
            </a:lvl1pPr>
            <a:lvl2pPr marL="499249" indent="-166416" algn="l" rtl="0" eaLnBrk="1" fontAlgn="base" hangingPunct="1">
              <a:lnSpc>
                <a:spcPct val="90000"/>
              </a:lnSpc>
              <a:spcBef>
                <a:spcPts val="364"/>
              </a:spcBef>
              <a:spcAft>
                <a:spcPct val="0"/>
              </a:spcAft>
              <a:buFont typeface="Arial" panose="020B0604020202020204" pitchFamily="34" charset="0"/>
              <a:buChar char="•"/>
              <a:defRPr sz="1747" kern="1200">
                <a:solidFill>
                  <a:schemeClr val="tx1"/>
                </a:solidFill>
                <a:latin typeface="+mn-lt"/>
                <a:ea typeface="+mn-ea"/>
                <a:cs typeface="+mn-cs"/>
              </a:defRPr>
            </a:lvl2pPr>
            <a:lvl3pPr marL="832081" indent="-166416" algn="l" rtl="0" eaLnBrk="1" fontAlgn="base" hangingPunct="1">
              <a:lnSpc>
                <a:spcPct val="90000"/>
              </a:lnSpc>
              <a:spcBef>
                <a:spcPts val="364"/>
              </a:spcBef>
              <a:spcAft>
                <a:spcPct val="0"/>
              </a:spcAft>
              <a:buFont typeface="Arial" panose="020B0604020202020204" pitchFamily="34" charset="0"/>
              <a:buChar char="•"/>
              <a:defRPr sz="1456" kern="1200">
                <a:solidFill>
                  <a:schemeClr val="tx1"/>
                </a:solidFill>
                <a:latin typeface="+mn-lt"/>
                <a:ea typeface="+mn-ea"/>
                <a:cs typeface="+mn-cs"/>
              </a:defRPr>
            </a:lvl3pPr>
            <a:lvl4pPr marL="1164914"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4pPr>
            <a:lvl5pPr marL="1497746"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5pPr>
            <a:lvl6pPr marL="1830579"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6pPr>
            <a:lvl7pPr marL="2163411"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7pPr>
            <a:lvl8pPr marL="2496243"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8pPr>
            <a:lvl9pPr marL="2829076"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9pPr>
          </a:lstStyle>
          <a:p>
            <a:pPr defTabSz="914400">
              <a:buFont typeface="Wingdings" panose="05000000000000000000" pitchFamily="2" charset="2"/>
              <a:buChar char="§"/>
            </a:pPr>
            <a:r>
              <a:rPr lang="es-PE" sz="3200" dirty="0">
                <a:latin typeface="Aharoni" panose="02010803020104030203" pitchFamily="2" charset="-79"/>
                <a:cs typeface="Aharoni" panose="02010803020104030203" pitchFamily="2" charset="-79"/>
              </a:rPr>
              <a:t>De particulares</a:t>
            </a:r>
          </a:p>
          <a:p>
            <a:pPr defTabSz="914400">
              <a:buFont typeface="Wingdings" panose="05000000000000000000" pitchFamily="2" charset="2"/>
              <a:buChar char="§"/>
            </a:pPr>
            <a:r>
              <a:rPr lang="es-PE" sz="3200" dirty="0" smtClean="0">
                <a:latin typeface="Aharoni" panose="02010803020104030203" pitchFamily="2" charset="-79"/>
                <a:cs typeface="Aharoni" panose="02010803020104030203" pitchFamily="2" charset="-79"/>
              </a:rPr>
              <a:t>De </a:t>
            </a:r>
            <a:r>
              <a:rPr lang="es-PE" sz="3200" dirty="0">
                <a:latin typeface="Aharoni" panose="02010803020104030203" pitchFamily="2" charset="-79"/>
                <a:cs typeface="Aharoni" panose="02010803020104030203" pitchFamily="2" charset="-79"/>
              </a:rPr>
              <a:t>Comunidades Campesinas y </a:t>
            </a:r>
            <a:r>
              <a:rPr lang="es-PE" sz="3200" dirty="0" smtClean="0">
                <a:latin typeface="Aharoni" panose="02010803020104030203" pitchFamily="2" charset="-79"/>
                <a:cs typeface="Aharoni" panose="02010803020104030203" pitchFamily="2" charset="-79"/>
              </a:rPr>
              <a:t>Nativas</a:t>
            </a:r>
            <a:endParaRPr lang="es-PE" sz="3200" dirty="0">
              <a:latin typeface="Aharoni" panose="02010803020104030203" pitchFamily="2" charset="-79"/>
              <a:cs typeface="Aharoni" panose="02010803020104030203" pitchFamily="2" charset="-79"/>
            </a:endParaRPr>
          </a:p>
        </p:txBody>
      </p:sp>
      <p:sp>
        <p:nvSpPr>
          <p:cNvPr id="6" name="Marcador de contenido 2"/>
          <p:cNvSpPr txBox="1">
            <a:spLocks/>
          </p:cNvSpPr>
          <p:nvPr/>
        </p:nvSpPr>
        <p:spPr bwMode="auto">
          <a:xfrm>
            <a:off x="3012141" y="2849354"/>
            <a:ext cx="2340503" cy="2460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66416" indent="-166416" algn="l" rtl="0" eaLnBrk="1" fontAlgn="base" hangingPunct="1">
              <a:lnSpc>
                <a:spcPct val="90000"/>
              </a:lnSpc>
              <a:spcBef>
                <a:spcPts val="728"/>
              </a:spcBef>
              <a:spcAft>
                <a:spcPct val="0"/>
              </a:spcAft>
              <a:buFont typeface="Arial" panose="020B0604020202020204" pitchFamily="34" charset="0"/>
              <a:buChar char="•"/>
              <a:defRPr sz="2038" kern="1200">
                <a:solidFill>
                  <a:schemeClr val="tx1"/>
                </a:solidFill>
                <a:latin typeface="+mn-lt"/>
                <a:ea typeface="+mn-ea"/>
                <a:cs typeface="+mn-cs"/>
              </a:defRPr>
            </a:lvl1pPr>
            <a:lvl2pPr marL="499249" indent="-166416" algn="l" rtl="0" eaLnBrk="1" fontAlgn="base" hangingPunct="1">
              <a:lnSpc>
                <a:spcPct val="90000"/>
              </a:lnSpc>
              <a:spcBef>
                <a:spcPts val="364"/>
              </a:spcBef>
              <a:spcAft>
                <a:spcPct val="0"/>
              </a:spcAft>
              <a:buFont typeface="Arial" panose="020B0604020202020204" pitchFamily="34" charset="0"/>
              <a:buChar char="•"/>
              <a:defRPr sz="1747" kern="1200">
                <a:solidFill>
                  <a:schemeClr val="tx1"/>
                </a:solidFill>
                <a:latin typeface="+mn-lt"/>
                <a:ea typeface="+mn-ea"/>
                <a:cs typeface="+mn-cs"/>
              </a:defRPr>
            </a:lvl2pPr>
            <a:lvl3pPr marL="832081" indent="-166416" algn="l" rtl="0" eaLnBrk="1" fontAlgn="base" hangingPunct="1">
              <a:lnSpc>
                <a:spcPct val="90000"/>
              </a:lnSpc>
              <a:spcBef>
                <a:spcPts val="364"/>
              </a:spcBef>
              <a:spcAft>
                <a:spcPct val="0"/>
              </a:spcAft>
              <a:buFont typeface="Arial" panose="020B0604020202020204" pitchFamily="34" charset="0"/>
              <a:buChar char="•"/>
              <a:defRPr sz="1456" kern="1200">
                <a:solidFill>
                  <a:schemeClr val="tx1"/>
                </a:solidFill>
                <a:latin typeface="+mn-lt"/>
                <a:ea typeface="+mn-ea"/>
                <a:cs typeface="+mn-cs"/>
              </a:defRPr>
            </a:lvl3pPr>
            <a:lvl4pPr marL="1164914"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4pPr>
            <a:lvl5pPr marL="1497746" indent="-166416" algn="l" rtl="0" eaLnBrk="1" fontAlgn="base" hangingPunct="1">
              <a:lnSpc>
                <a:spcPct val="90000"/>
              </a:lnSpc>
              <a:spcBef>
                <a:spcPts val="364"/>
              </a:spcBef>
              <a:spcAft>
                <a:spcPct val="0"/>
              </a:spcAft>
              <a:buFont typeface="Arial" panose="020B0604020202020204" pitchFamily="34" charset="0"/>
              <a:buChar char="•"/>
              <a:defRPr kern="1200">
                <a:solidFill>
                  <a:schemeClr val="tx1"/>
                </a:solidFill>
                <a:latin typeface="+mn-lt"/>
                <a:ea typeface="+mn-ea"/>
                <a:cs typeface="+mn-cs"/>
              </a:defRPr>
            </a:lvl5pPr>
            <a:lvl6pPr marL="1830579"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6pPr>
            <a:lvl7pPr marL="2163411"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7pPr>
            <a:lvl8pPr marL="2496243"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8pPr>
            <a:lvl9pPr marL="2829076" indent="-166416" algn="l" defTabSz="665665" rtl="0" eaLnBrk="1" latinLnBrk="0" hangingPunct="1">
              <a:lnSpc>
                <a:spcPct val="90000"/>
              </a:lnSpc>
              <a:spcBef>
                <a:spcPts val="364"/>
              </a:spcBef>
              <a:buFont typeface="Arial" panose="020B0604020202020204" pitchFamily="34" charset="0"/>
              <a:buChar char="•"/>
              <a:defRPr sz="1310" kern="1200">
                <a:solidFill>
                  <a:schemeClr val="tx1"/>
                </a:solidFill>
                <a:latin typeface="+mn-lt"/>
                <a:ea typeface="+mn-ea"/>
                <a:cs typeface="+mn-cs"/>
              </a:defRPr>
            </a:lvl9pPr>
          </a:lstStyle>
          <a:p>
            <a:pPr defTabSz="914400">
              <a:buFont typeface="Wingdings" panose="05000000000000000000" pitchFamily="2" charset="2"/>
              <a:buChar char="§"/>
            </a:pPr>
            <a:r>
              <a:rPr lang="es-PE" sz="3200" dirty="0">
                <a:solidFill>
                  <a:srgbClr val="00B0F0"/>
                </a:solidFill>
                <a:latin typeface="Aharoni" panose="02010803020104030203" pitchFamily="2" charset="-79"/>
                <a:cs typeface="Aharoni" panose="02010803020104030203" pitchFamily="2" charset="-79"/>
              </a:rPr>
              <a:t>Estatales</a:t>
            </a:r>
          </a:p>
          <a:p>
            <a:pPr defTabSz="914400">
              <a:buFont typeface="Wingdings" panose="05000000000000000000" pitchFamily="2" charset="2"/>
              <a:buChar char="§"/>
            </a:pPr>
            <a:endParaRPr lang="es-PE" sz="3200" dirty="0">
              <a:solidFill>
                <a:schemeClr val="accent2">
                  <a:lumMod val="75000"/>
                </a:schemeClr>
              </a:solidFill>
              <a:latin typeface="Aharoni" panose="02010803020104030203" pitchFamily="2" charset="-79"/>
              <a:cs typeface="Aharoni" panose="02010803020104030203" pitchFamily="2" charset="-79"/>
            </a:endParaRPr>
          </a:p>
          <a:p>
            <a:pPr defTabSz="914400">
              <a:buFont typeface="Wingdings" panose="05000000000000000000" pitchFamily="2" charset="2"/>
              <a:buChar char="§"/>
            </a:pPr>
            <a:endParaRPr lang="es-PE" sz="3200" dirty="0">
              <a:solidFill>
                <a:schemeClr val="accent2">
                  <a:lumMod val="75000"/>
                </a:schemeClr>
              </a:solidFill>
              <a:latin typeface="Aharoni" panose="02010803020104030203" pitchFamily="2" charset="-79"/>
              <a:cs typeface="Aharoni" panose="02010803020104030203" pitchFamily="2" charset="-79"/>
            </a:endParaRPr>
          </a:p>
          <a:p>
            <a:pPr defTabSz="914400">
              <a:buFont typeface="Wingdings" panose="05000000000000000000" pitchFamily="2" charset="2"/>
              <a:buChar char="§"/>
            </a:pPr>
            <a:r>
              <a:rPr lang="es-PE" sz="3200" dirty="0">
                <a:latin typeface="Aharoni" panose="02010803020104030203" pitchFamily="2" charset="-79"/>
                <a:cs typeface="Aharoni" panose="02010803020104030203" pitchFamily="2" charset="-79"/>
              </a:rPr>
              <a:t>Privados</a:t>
            </a:r>
          </a:p>
        </p:txBody>
      </p:sp>
      <p:sp>
        <p:nvSpPr>
          <p:cNvPr id="7" name="Abrir llave 6"/>
          <p:cNvSpPr/>
          <p:nvPr/>
        </p:nvSpPr>
        <p:spPr>
          <a:xfrm>
            <a:off x="2541384" y="2760824"/>
            <a:ext cx="368489" cy="225188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s-PE">
              <a:solidFill>
                <a:prstClr val="black"/>
              </a:solidFill>
            </a:endParaRPr>
          </a:p>
        </p:txBody>
      </p:sp>
      <p:sp>
        <p:nvSpPr>
          <p:cNvPr id="8" name="Abrir llave 7"/>
          <p:cNvSpPr/>
          <p:nvPr/>
        </p:nvSpPr>
        <p:spPr>
          <a:xfrm>
            <a:off x="5606533" y="3667980"/>
            <a:ext cx="323603" cy="1828236"/>
          </a:xfrm>
          <a:prstGeom prst="leftBrace">
            <a:avLst>
              <a:gd name="adj1" fmla="val 91441"/>
              <a:gd name="adj2" fmla="val 48777"/>
            </a:avLst>
          </a:prstGeom>
        </p:spPr>
        <p:style>
          <a:lnRef idx="1">
            <a:schemeClr val="accent1"/>
          </a:lnRef>
          <a:fillRef idx="0">
            <a:schemeClr val="accent1"/>
          </a:fillRef>
          <a:effectRef idx="0">
            <a:schemeClr val="accent1"/>
          </a:effectRef>
          <a:fontRef idx="minor">
            <a:schemeClr val="tx1"/>
          </a:fontRef>
        </p:style>
        <p:txBody>
          <a:bodyPr rtlCol="0" anchor="ctr"/>
          <a:lstStyle/>
          <a:p>
            <a:pPr algn="ctr" defTabSz="914400"/>
            <a:endParaRPr lang="es-PE">
              <a:solidFill>
                <a:prstClr val="black"/>
              </a:solidFill>
            </a:endParaRPr>
          </a:p>
        </p:txBody>
      </p:sp>
    </p:spTree>
    <p:extLst>
      <p:ext uri="{BB962C8B-B14F-4D97-AF65-F5344CB8AC3E}">
        <p14:creationId xmlns:p14="http://schemas.microsoft.com/office/powerpoint/2010/main" val="323393472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PE" sz="2700" dirty="0">
                <a:solidFill>
                  <a:srgbClr val="92D050"/>
                </a:solidFill>
              </a:rPr>
              <a:t>IV.- REQUISITOS PARA LA INSCRIPCIÓN.</a:t>
            </a:r>
            <a:br>
              <a:rPr lang="es-PE" sz="2700" dirty="0">
                <a:solidFill>
                  <a:srgbClr val="92D050"/>
                </a:solidFill>
              </a:rPr>
            </a:br>
            <a:r>
              <a:rPr lang="es-PE" sz="2700" dirty="0" smtClean="0">
                <a:solidFill>
                  <a:srgbClr val="92D050"/>
                </a:solidFill>
              </a:rPr>
              <a:t>4.4 </a:t>
            </a:r>
            <a:r>
              <a:rPr lang="es-ES" sz="2700" dirty="0">
                <a:solidFill>
                  <a:srgbClr val="92D050"/>
                </a:solidFill>
              </a:rPr>
              <a:t>PREDIO </a:t>
            </a:r>
            <a:r>
              <a:rPr lang="es-ES" sz="2700" b="1" dirty="0" smtClean="0">
                <a:solidFill>
                  <a:srgbClr val="92D050"/>
                </a:solidFill>
              </a:rPr>
              <a:t>SUJETO A RÉGIMEN DE PROPIEDAD EXCLUSIVA Y PROPIEDAD COMÚN</a:t>
            </a:r>
            <a:br>
              <a:rPr lang="es-ES" sz="2700" b="1" dirty="0" smtClean="0">
                <a:solidFill>
                  <a:srgbClr val="92D050"/>
                </a:solidFill>
              </a:rPr>
            </a:br>
            <a:r>
              <a:rPr lang="es-ES" sz="2200" dirty="0">
                <a:solidFill>
                  <a:schemeClr val="tx1"/>
                </a:solidFill>
              </a:rPr>
              <a:t>Regulado en la Ley Nº 27157</a:t>
            </a:r>
            <a:br>
              <a:rPr lang="es-ES" sz="2200" dirty="0">
                <a:solidFill>
                  <a:schemeClr val="tx1"/>
                </a:solidFill>
              </a:rPr>
            </a:br>
            <a:r>
              <a:rPr lang="es-ES" sz="2200" dirty="0">
                <a:solidFill>
                  <a:schemeClr val="tx1"/>
                </a:solidFill>
              </a:rPr>
              <a:t>D.S. Nº </a:t>
            </a:r>
            <a:r>
              <a:rPr lang="es-ES" sz="2200" dirty="0" smtClean="0">
                <a:solidFill>
                  <a:schemeClr val="tx1"/>
                </a:solidFill>
              </a:rPr>
              <a:t>035-2006-VIVIENDA, </a:t>
            </a:r>
            <a:r>
              <a:rPr lang="es-ES" sz="2200" dirty="0">
                <a:solidFill>
                  <a:schemeClr val="tx1"/>
                </a:solidFill>
              </a:rPr>
              <a:t>Art. 63ª RIRP</a:t>
            </a:r>
          </a:p>
        </p:txBody>
      </p:sp>
      <p:sp>
        <p:nvSpPr>
          <p:cNvPr id="3" name="Marcador de contenido 2"/>
          <p:cNvSpPr>
            <a:spLocks noGrp="1"/>
          </p:cNvSpPr>
          <p:nvPr>
            <p:ph idx="1"/>
          </p:nvPr>
        </p:nvSpPr>
        <p:spPr>
          <a:xfrm>
            <a:off x="431150" y="3470749"/>
            <a:ext cx="9744481" cy="2250113"/>
          </a:xfrm>
        </p:spPr>
        <p:txBody>
          <a:bodyPr>
            <a:normAutofit/>
          </a:bodyPr>
          <a:lstStyle/>
          <a:p>
            <a:pPr algn="just"/>
            <a:r>
              <a:rPr lang="es-ES" sz="2000" dirty="0" smtClean="0">
                <a:solidFill>
                  <a:schemeClr val="tx1"/>
                </a:solidFill>
              </a:rPr>
              <a:t>Reglamento Interno – por documento privado o por Escritura Pública.</a:t>
            </a:r>
          </a:p>
          <a:p>
            <a:pPr algn="just"/>
            <a:r>
              <a:rPr lang="es-ES" sz="2000" dirty="0" smtClean="0">
                <a:solidFill>
                  <a:schemeClr val="tx1"/>
                </a:solidFill>
              </a:rPr>
              <a:t>Documento Privado con firma certificada – descripción de las secciones de dominio exclusivo y dominio común.</a:t>
            </a:r>
          </a:p>
          <a:p>
            <a:pPr algn="just"/>
            <a:r>
              <a:rPr lang="es-ES" sz="2000" dirty="0" smtClean="0">
                <a:solidFill>
                  <a:schemeClr val="tx1"/>
                </a:solidFill>
              </a:rPr>
              <a:t>Plano de independización  - zonas de dominio exclusivo y de dominio común.</a:t>
            </a:r>
            <a:endParaRPr lang="es-ES" sz="2000" dirty="0">
              <a:solidFill>
                <a:schemeClr val="tx1"/>
              </a:solidFill>
            </a:endParaRPr>
          </a:p>
        </p:txBody>
      </p:sp>
    </p:spTree>
    <p:extLst>
      <p:ext uri="{BB962C8B-B14F-4D97-AF65-F5344CB8AC3E}">
        <p14:creationId xmlns:p14="http://schemas.microsoft.com/office/powerpoint/2010/main" val="296067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PE" sz="2400" dirty="0">
                <a:solidFill>
                  <a:srgbClr val="92D050"/>
                </a:solidFill>
              </a:rPr>
              <a:t>IV.- REQUISITOS PARA LA </a:t>
            </a:r>
            <a:r>
              <a:rPr lang="es-PE" sz="2400" dirty="0" smtClean="0">
                <a:solidFill>
                  <a:srgbClr val="92D050"/>
                </a:solidFill>
              </a:rPr>
              <a:t>INSCRIPCIÓN.</a:t>
            </a:r>
            <a:br>
              <a:rPr lang="es-PE" sz="2400" dirty="0" smtClean="0">
                <a:solidFill>
                  <a:srgbClr val="92D050"/>
                </a:solidFill>
              </a:rPr>
            </a:br>
            <a:r>
              <a:rPr lang="es-PE" sz="2400" dirty="0" smtClean="0">
                <a:solidFill>
                  <a:srgbClr val="92D050"/>
                </a:solidFill>
              </a:rPr>
              <a:t>4.4 </a:t>
            </a:r>
            <a:r>
              <a:rPr lang="es-ES" sz="2400" dirty="0">
                <a:solidFill>
                  <a:srgbClr val="92D050"/>
                </a:solidFill>
              </a:rPr>
              <a:t>PREDIO </a:t>
            </a:r>
            <a:r>
              <a:rPr lang="es-ES" sz="2400" b="1" dirty="0">
                <a:solidFill>
                  <a:srgbClr val="92D050"/>
                </a:solidFill>
              </a:rPr>
              <a:t>SUJETO A RÉGIMEN DE PROPIEDAD EXCLUSIVA Y PROPIEDAD </a:t>
            </a:r>
            <a:r>
              <a:rPr lang="es-ES" sz="2400" b="1" dirty="0" smtClean="0">
                <a:solidFill>
                  <a:srgbClr val="92D050"/>
                </a:solidFill>
              </a:rPr>
              <a:t>COMÚN.</a:t>
            </a:r>
            <a:r>
              <a:rPr lang="es-ES" sz="2400" b="1" dirty="0">
                <a:solidFill>
                  <a:srgbClr val="92D050"/>
                </a:solidFill>
              </a:rPr>
              <a:t/>
            </a:r>
            <a:br>
              <a:rPr lang="es-ES" sz="2400" b="1" dirty="0">
                <a:solidFill>
                  <a:srgbClr val="92D050"/>
                </a:solidFill>
              </a:rPr>
            </a:br>
            <a:r>
              <a:rPr lang="es-ES" sz="2400" b="1" dirty="0" smtClean="0">
                <a:solidFill>
                  <a:srgbClr val="92D050"/>
                </a:solidFill>
              </a:rPr>
              <a:t/>
            </a:r>
            <a:br>
              <a:rPr lang="es-ES" sz="2400" b="1" dirty="0" smtClean="0">
                <a:solidFill>
                  <a:srgbClr val="92D050"/>
                </a:solidFill>
              </a:rPr>
            </a:br>
            <a:r>
              <a:rPr lang="es-ES" sz="2000" dirty="0" smtClean="0">
                <a:solidFill>
                  <a:schemeClr val="tx1"/>
                </a:solidFill>
              </a:rPr>
              <a:t>Regulado </a:t>
            </a:r>
            <a:r>
              <a:rPr lang="es-ES" sz="2000" dirty="0">
                <a:solidFill>
                  <a:schemeClr val="tx1"/>
                </a:solidFill>
              </a:rPr>
              <a:t>en la Ley Nº 27157</a:t>
            </a:r>
            <a:br>
              <a:rPr lang="es-ES" sz="2000" dirty="0">
                <a:solidFill>
                  <a:schemeClr val="tx1"/>
                </a:solidFill>
              </a:rPr>
            </a:br>
            <a:r>
              <a:rPr lang="es-ES" sz="2000" dirty="0">
                <a:solidFill>
                  <a:schemeClr val="tx1"/>
                </a:solidFill>
              </a:rPr>
              <a:t>D.S. Nº 035-2006-VIVIENDA, Art. 63ª RIRP</a:t>
            </a:r>
            <a:endParaRPr lang="es-PE" sz="2000" dirty="0"/>
          </a:p>
        </p:txBody>
      </p:sp>
      <p:sp>
        <p:nvSpPr>
          <p:cNvPr id="3" name="Marcador de contenido 2"/>
          <p:cNvSpPr>
            <a:spLocks noGrp="1"/>
          </p:cNvSpPr>
          <p:nvPr>
            <p:ph idx="1"/>
          </p:nvPr>
        </p:nvSpPr>
        <p:spPr>
          <a:xfrm>
            <a:off x="231781" y="3259015"/>
            <a:ext cx="9814896" cy="3059723"/>
          </a:xfrm>
        </p:spPr>
        <p:txBody>
          <a:bodyPr>
            <a:noAutofit/>
          </a:bodyPr>
          <a:lstStyle/>
          <a:p>
            <a:pPr algn="just"/>
            <a:r>
              <a:rPr lang="es-ES" sz="2000" dirty="0" smtClean="0">
                <a:solidFill>
                  <a:schemeClr val="tx1"/>
                </a:solidFill>
              </a:rPr>
              <a:t>Este régimen es obligatorio en caso de </a:t>
            </a:r>
            <a:r>
              <a:rPr lang="es-ES" sz="2000" u="sng" dirty="0" smtClean="0">
                <a:solidFill>
                  <a:schemeClr val="tx1"/>
                </a:solidFill>
              </a:rPr>
              <a:t>subdivisiones verticales,</a:t>
            </a:r>
            <a:r>
              <a:rPr lang="es-ES" sz="2000" dirty="0" smtClean="0">
                <a:solidFill>
                  <a:schemeClr val="tx1"/>
                </a:solidFill>
              </a:rPr>
              <a:t> edificios en departamentos.</a:t>
            </a:r>
          </a:p>
          <a:p>
            <a:pPr algn="just"/>
            <a:r>
              <a:rPr lang="es-ES" sz="2000" dirty="0" smtClean="0">
                <a:solidFill>
                  <a:schemeClr val="tx1"/>
                </a:solidFill>
              </a:rPr>
              <a:t>Se apertura una partida por cada unidad inmobiliaria.</a:t>
            </a:r>
          </a:p>
          <a:p>
            <a:pPr algn="just"/>
            <a:r>
              <a:rPr lang="es-ES" sz="2000" dirty="0" smtClean="0">
                <a:solidFill>
                  <a:schemeClr val="tx1"/>
                </a:solidFill>
              </a:rPr>
              <a:t>Se deja constancia en la matriz, </a:t>
            </a:r>
            <a:r>
              <a:rPr lang="es-ES" sz="2000" u="sng" dirty="0" smtClean="0">
                <a:solidFill>
                  <a:schemeClr val="tx1"/>
                </a:solidFill>
              </a:rPr>
              <a:t>no se cierra la matriz,</a:t>
            </a:r>
            <a:r>
              <a:rPr lang="es-ES" sz="2000" dirty="0" smtClean="0">
                <a:solidFill>
                  <a:schemeClr val="tx1"/>
                </a:solidFill>
              </a:rPr>
              <a:t> siendo que el reglamento interno y las secciones de propiedad común quedan en la partida matriz.</a:t>
            </a:r>
          </a:p>
          <a:p>
            <a:pPr algn="just"/>
            <a:r>
              <a:rPr lang="es-ES" sz="2000" dirty="0" smtClean="0">
                <a:solidFill>
                  <a:schemeClr val="tx1"/>
                </a:solidFill>
              </a:rPr>
              <a:t>En el caso que haya </a:t>
            </a:r>
            <a:r>
              <a:rPr lang="es-ES" sz="2000" u="sng" dirty="0" smtClean="0">
                <a:solidFill>
                  <a:schemeClr val="tx1"/>
                </a:solidFill>
              </a:rPr>
              <a:t>reserva de aires</a:t>
            </a:r>
            <a:r>
              <a:rPr lang="es-ES" sz="2000" dirty="0" smtClean="0">
                <a:solidFill>
                  <a:schemeClr val="tx1"/>
                </a:solidFill>
              </a:rPr>
              <a:t> está se puede dejar en la matriz o en todo caso independizarse a una partida, asignándose un porcentaje de participación.</a:t>
            </a:r>
            <a:endParaRPr lang="es-ES" sz="2000" dirty="0">
              <a:solidFill>
                <a:schemeClr val="tx1"/>
              </a:solidFill>
            </a:endParaRPr>
          </a:p>
        </p:txBody>
      </p:sp>
    </p:spTree>
    <p:extLst>
      <p:ext uri="{BB962C8B-B14F-4D97-AF65-F5344CB8AC3E}">
        <p14:creationId xmlns:p14="http://schemas.microsoft.com/office/powerpoint/2010/main" val="1137852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PE" dirty="0">
                <a:solidFill>
                  <a:srgbClr val="92D050"/>
                </a:solidFill>
              </a:rPr>
              <a:t>IV.- REQUISITOS PARA LA INSCRIPCIÓN.</a:t>
            </a:r>
            <a:br>
              <a:rPr lang="es-PE" dirty="0">
                <a:solidFill>
                  <a:srgbClr val="92D050"/>
                </a:solidFill>
              </a:rPr>
            </a:br>
            <a:r>
              <a:rPr lang="es-PE" dirty="0" smtClean="0">
                <a:solidFill>
                  <a:srgbClr val="92D050"/>
                </a:solidFill>
              </a:rPr>
              <a:t>4.5 </a:t>
            </a:r>
            <a:r>
              <a:rPr lang="es-ES" dirty="0">
                <a:solidFill>
                  <a:srgbClr val="92D050"/>
                </a:solidFill>
              </a:rPr>
              <a:t>PREDIO </a:t>
            </a:r>
            <a:r>
              <a:rPr lang="es-ES" b="1" dirty="0" smtClean="0">
                <a:solidFill>
                  <a:srgbClr val="92D050"/>
                </a:solidFill>
              </a:rPr>
              <a:t>RURAL.</a:t>
            </a:r>
            <a:endParaRPr lang="es-PE" dirty="0"/>
          </a:p>
        </p:txBody>
      </p:sp>
      <p:sp>
        <p:nvSpPr>
          <p:cNvPr id="4" name="Marcador de contenido 3"/>
          <p:cNvSpPr>
            <a:spLocks noGrp="1"/>
          </p:cNvSpPr>
          <p:nvPr>
            <p:ph idx="1"/>
          </p:nvPr>
        </p:nvSpPr>
        <p:spPr>
          <a:xfrm>
            <a:off x="677334" y="2160589"/>
            <a:ext cx="9418136" cy="3880773"/>
          </a:xfrm>
        </p:spPr>
        <p:txBody>
          <a:bodyPr>
            <a:normAutofit/>
          </a:bodyPr>
          <a:lstStyle/>
          <a:p>
            <a:pPr marL="0" indent="0" algn="just">
              <a:buNone/>
            </a:pPr>
            <a:r>
              <a:rPr lang="es-ES" sz="2400" dirty="0">
                <a:solidFill>
                  <a:schemeClr val="tx1"/>
                </a:solidFill>
              </a:rPr>
              <a:t>(Artículo 64 del Reglamento de Inscripciones del Registro de Predios)</a:t>
            </a:r>
          </a:p>
          <a:p>
            <a:pPr marL="0" indent="0" algn="just">
              <a:buNone/>
            </a:pPr>
            <a:endParaRPr lang="es-ES" sz="2400" dirty="0">
              <a:solidFill>
                <a:schemeClr val="tx1"/>
              </a:solidFill>
            </a:endParaRPr>
          </a:p>
          <a:p>
            <a:pPr marL="0" indent="0" algn="just">
              <a:buNone/>
            </a:pPr>
            <a:r>
              <a:rPr lang="es-ES" sz="2400" dirty="0">
                <a:solidFill>
                  <a:schemeClr val="tx1"/>
                </a:solidFill>
              </a:rPr>
              <a:t>1) Documento privado otorgado por el propietario, con firma certificada por notario en el que se precisa el área, linderos y medidas perimétricas de cada uno de los lotes a independizar y el remanente.</a:t>
            </a:r>
          </a:p>
        </p:txBody>
      </p:sp>
      <p:pic>
        <p:nvPicPr>
          <p:cNvPr id="71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0" name="Picture 1"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1" name="Picture 3"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3972" name="Picture 4" descr="pd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90102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4997" y="2269760"/>
            <a:ext cx="3410734" cy="1400530"/>
          </a:xfrm>
        </p:spPr>
        <p:txBody>
          <a:bodyPr/>
          <a:lstStyle/>
          <a:p>
            <a:r>
              <a:rPr lang="es-ES" sz="2800" b="1" dirty="0" smtClean="0">
                <a:solidFill>
                  <a:srgbClr val="C00000"/>
                </a:solidFill>
              </a:rPr>
              <a:t>INDEPENDIZACIÓN DE PREDIO RURAL</a:t>
            </a:r>
            <a:endParaRPr lang="es-ES" sz="2800" b="1" dirty="0">
              <a:solidFill>
                <a:srgbClr val="C00000"/>
              </a:solidFill>
            </a:endParaRPr>
          </a:p>
        </p:txBody>
      </p:sp>
      <p:sp>
        <p:nvSpPr>
          <p:cNvPr id="8" name="Título 1"/>
          <p:cNvSpPr txBox="1">
            <a:spLocks/>
          </p:cNvSpPr>
          <p:nvPr/>
        </p:nvSpPr>
        <p:spPr>
          <a:xfrm>
            <a:off x="4823660" y="1569494"/>
            <a:ext cx="3410734"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2E83C3"/>
                </a:solidFill>
              </a:rPr>
              <a:t>UBICACIÓN EN ZONA CATASTADA</a:t>
            </a:r>
            <a:endParaRPr lang="es-ES" sz="2800" b="1" dirty="0">
              <a:solidFill>
                <a:srgbClr val="2E83C3"/>
              </a:solidFill>
            </a:endParaRPr>
          </a:p>
        </p:txBody>
      </p:sp>
      <p:sp>
        <p:nvSpPr>
          <p:cNvPr id="9" name="Título 1"/>
          <p:cNvSpPr txBox="1">
            <a:spLocks/>
          </p:cNvSpPr>
          <p:nvPr/>
        </p:nvSpPr>
        <p:spPr>
          <a:xfrm>
            <a:off x="4798132" y="3188319"/>
            <a:ext cx="3410734" cy="1400530"/>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2E83C3"/>
                </a:solidFill>
              </a:rPr>
              <a:t>UBICACIÓN EN ZONA NO CATASTRADA</a:t>
            </a:r>
          </a:p>
          <a:p>
            <a:endParaRPr lang="es-ES" sz="2800" b="1" dirty="0">
              <a:solidFill>
                <a:srgbClr val="EBEBEB"/>
              </a:solidFill>
            </a:endParaRPr>
          </a:p>
        </p:txBody>
      </p:sp>
      <p:sp>
        <p:nvSpPr>
          <p:cNvPr id="10" name="Abrir llave 9"/>
          <p:cNvSpPr/>
          <p:nvPr/>
        </p:nvSpPr>
        <p:spPr>
          <a:xfrm>
            <a:off x="4025731" y="1322602"/>
            <a:ext cx="618186" cy="3294845"/>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defTabSz="914400"/>
            <a:endParaRPr lang="es-ES">
              <a:solidFill>
                <a:prstClr val="white"/>
              </a:solidFill>
            </a:endParaRPr>
          </a:p>
        </p:txBody>
      </p:sp>
    </p:spTree>
    <p:extLst>
      <p:ext uri="{BB962C8B-B14F-4D97-AF65-F5344CB8AC3E}">
        <p14:creationId xmlns:p14="http://schemas.microsoft.com/office/powerpoint/2010/main" val="29863028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886685"/>
          </a:xfrm>
        </p:spPr>
        <p:txBody>
          <a:bodyPr>
            <a:normAutofit fontScale="90000"/>
          </a:bodyPr>
          <a:lstStyle/>
          <a:p>
            <a:r>
              <a:rPr lang="es-ES" sz="3200" dirty="0" smtClean="0">
                <a:solidFill>
                  <a:schemeClr val="tx1"/>
                </a:solidFill>
              </a:rPr>
              <a:t>UBICACIÓN EN ZONA CATASTRADA</a:t>
            </a:r>
            <a:r>
              <a:rPr lang="es-ES" sz="3200" b="1" dirty="0" smtClean="0">
                <a:solidFill>
                  <a:srgbClr val="C00000"/>
                </a:solidFill>
              </a:rPr>
              <a:t/>
            </a:r>
            <a:br>
              <a:rPr lang="es-ES" sz="3200" b="1" dirty="0" smtClean="0">
                <a:solidFill>
                  <a:srgbClr val="C00000"/>
                </a:solidFill>
              </a:rPr>
            </a:br>
            <a:endParaRPr lang="es-ES" sz="3200" b="1" dirty="0">
              <a:solidFill>
                <a:srgbClr val="C00000"/>
              </a:solidFill>
            </a:endParaRPr>
          </a:p>
        </p:txBody>
      </p:sp>
      <p:sp>
        <p:nvSpPr>
          <p:cNvPr id="3" name="Marcador de contenido 2"/>
          <p:cNvSpPr>
            <a:spLocks noGrp="1"/>
          </p:cNvSpPr>
          <p:nvPr>
            <p:ph idx="1"/>
          </p:nvPr>
        </p:nvSpPr>
        <p:spPr>
          <a:xfrm>
            <a:off x="772732" y="1146220"/>
            <a:ext cx="9517487" cy="759854"/>
          </a:xfrm>
        </p:spPr>
        <p:txBody>
          <a:bodyPr>
            <a:normAutofit/>
          </a:bodyPr>
          <a:lstStyle/>
          <a:p>
            <a:r>
              <a:rPr lang="es-ES" sz="2800" dirty="0" smtClean="0"/>
              <a:t>Certificado de Información Catastral</a:t>
            </a:r>
            <a:endParaRPr lang="es-ES" sz="2800" dirty="0"/>
          </a:p>
        </p:txBody>
      </p:sp>
      <p:sp>
        <p:nvSpPr>
          <p:cNvPr id="4" name="Título 1"/>
          <p:cNvSpPr txBox="1">
            <a:spLocks/>
          </p:cNvSpPr>
          <p:nvPr/>
        </p:nvSpPr>
        <p:spPr>
          <a:xfrm>
            <a:off x="772732" y="2599576"/>
            <a:ext cx="9404723" cy="88668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3200" dirty="0" smtClean="0">
                <a:solidFill>
                  <a:schemeClr val="tx1"/>
                </a:solidFill>
              </a:rPr>
              <a:t>UBICACIÓN EN ZONA NO CATASTRADA</a:t>
            </a:r>
            <a:br>
              <a:rPr lang="es-ES" sz="3200" dirty="0" smtClean="0">
                <a:solidFill>
                  <a:schemeClr val="tx1"/>
                </a:solidFill>
              </a:rPr>
            </a:br>
            <a:endParaRPr lang="es-ES" sz="3200" dirty="0">
              <a:solidFill>
                <a:schemeClr val="tx1"/>
              </a:solidFill>
            </a:endParaRPr>
          </a:p>
        </p:txBody>
      </p:sp>
      <p:sp>
        <p:nvSpPr>
          <p:cNvPr id="5" name="Marcador de contenido 2"/>
          <p:cNvSpPr txBox="1">
            <a:spLocks/>
          </p:cNvSpPr>
          <p:nvPr/>
        </p:nvSpPr>
        <p:spPr>
          <a:xfrm>
            <a:off x="772732" y="3486261"/>
            <a:ext cx="9517487" cy="197829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gn="just">
              <a:buClr>
                <a:srgbClr val="1E5155">
                  <a:lumMod val="40000"/>
                  <a:lumOff val="60000"/>
                </a:srgbClr>
              </a:buClr>
            </a:pPr>
            <a:r>
              <a:rPr lang="es-ES" sz="2800" dirty="0" smtClean="0"/>
              <a:t>Certificado negativo de zona catastrada.</a:t>
            </a:r>
          </a:p>
          <a:p>
            <a:pPr algn="just">
              <a:buClr>
                <a:srgbClr val="1E5155">
                  <a:lumMod val="40000"/>
                  <a:lumOff val="60000"/>
                </a:srgbClr>
              </a:buClr>
            </a:pPr>
            <a:r>
              <a:rPr lang="es-ES" sz="2800" dirty="0" smtClean="0"/>
              <a:t>Plano y memoria descriptiva suscrito por VERIFICADOR CATASTRAL.</a:t>
            </a:r>
            <a:endParaRPr lang="es-ES" sz="2800" dirty="0"/>
          </a:p>
        </p:txBody>
      </p:sp>
    </p:spTree>
    <p:extLst>
      <p:ext uri="{BB962C8B-B14F-4D97-AF65-F5344CB8AC3E}">
        <p14:creationId xmlns:p14="http://schemas.microsoft.com/office/powerpoint/2010/main" val="320981634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31074" y="304800"/>
            <a:ext cx="9355477"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algn="just" defTabSz="914400" eaLnBrk="1" hangingPunct="1">
              <a:spcBef>
                <a:spcPts val="0"/>
              </a:spcBef>
              <a:buClr>
                <a:srgbClr val="CC9900">
                  <a:lumMod val="50000"/>
                </a:srgbClr>
              </a:buClr>
              <a:buNone/>
              <a:defRPr/>
            </a:pPr>
            <a:r>
              <a:rPr lang="es-PE" sz="2400" dirty="0">
                <a:solidFill>
                  <a:srgbClr val="92D050"/>
                </a:solidFill>
              </a:rPr>
              <a:t>IV.- REQUISITOS PARA LA INSCRIPCIÓN.</a:t>
            </a:r>
            <a:br>
              <a:rPr lang="es-PE" sz="2400" dirty="0">
                <a:solidFill>
                  <a:srgbClr val="92D050"/>
                </a:solidFill>
              </a:rPr>
            </a:br>
            <a:r>
              <a:rPr lang="es-PE" sz="2400" dirty="0" smtClean="0">
                <a:solidFill>
                  <a:srgbClr val="92D050"/>
                </a:solidFill>
              </a:rPr>
              <a:t>4.6 CON TITULO ARCHIVADO</a:t>
            </a:r>
            <a:r>
              <a:rPr lang="es-ES" sz="2400" b="1" dirty="0" smtClean="0">
                <a:solidFill>
                  <a:srgbClr val="92D050"/>
                </a:solidFill>
              </a:rPr>
              <a:t>.-</a:t>
            </a:r>
            <a:endParaRPr lang="es-DO" sz="2400" b="1" kern="0" dirty="0" smtClean="0">
              <a:solidFill>
                <a:srgbClr val="FF0000"/>
              </a:solidFill>
              <a:latin typeface="Corbel" panose="020B0503020204020204" pitchFamily="34" charset="0"/>
            </a:endParaRPr>
          </a:p>
          <a:p>
            <a:pPr marL="0" indent="0" algn="just" defTabSz="914400" eaLnBrk="1" hangingPunct="1">
              <a:spcBef>
                <a:spcPts val="0"/>
              </a:spcBef>
              <a:buClr>
                <a:srgbClr val="CC9900">
                  <a:lumMod val="50000"/>
                </a:srgbClr>
              </a:buClr>
              <a:buFont typeface="Wingdings" panose="05000000000000000000" pitchFamily="2" charset="2"/>
              <a:buNone/>
              <a:defRPr/>
            </a:pPr>
            <a:endParaRPr lang="es-DO" sz="2400" b="1" kern="0" dirty="0">
              <a:solidFill>
                <a:srgbClr val="FF0000"/>
              </a:solidFill>
              <a:latin typeface="Corbel" panose="020B0503020204020204" pitchFamily="34" charset="0"/>
            </a:endParaRPr>
          </a:p>
          <a:p>
            <a:pPr marL="0" indent="0" algn="just" defTabSz="914400" eaLnBrk="1" hangingPunct="1">
              <a:spcBef>
                <a:spcPts val="0"/>
              </a:spcBef>
              <a:buClr>
                <a:srgbClr val="CC9900">
                  <a:lumMod val="50000"/>
                </a:srgbClr>
              </a:buClr>
              <a:buFont typeface="Wingdings" panose="05000000000000000000" pitchFamily="2" charset="2"/>
              <a:buNone/>
              <a:defRPr/>
            </a:pPr>
            <a:endParaRPr lang="es-DO" sz="2000" b="1" kern="0" dirty="0">
              <a:solidFill>
                <a:srgbClr val="FF0000"/>
              </a:solidFill>
              <a:latin typeface="Corbel" panose="020B0503020204020204" pitchFamily="34" charset="0"/>
            </a:endParaRPr>
          </a:p>
          <a:p>
            <a:pPr marL="0" indent="0" algn="just" defTabSz="914400" eaLnBrk="1" hangingPunct="1">
              <a:spcBef>
                <a:spcPts val="0"/>
              </a:spcBef>
              <a:buClr>
                <a:srgbClr val="CC9900">
                  <a:lumMod val="50000"/>
                </a:srgbClr>
              </a:buClr>
              <a:buFont typeface="Wingdings" panose="05000000000000000000" pitchFamily="2" charset="2"/>
              <a:buNone/>
              <a:defRPr/>
            </a:pPr>
            <a:r>
              <a:rPr lang="es-PE" sz="2000" kern="0" dirty="0"/>
              <a:t>En los casos en los que se hubiera inscrito </a:t>
            </a:r>
            <a:r>
              <a:rPr lang="es-PE" sz="2000" u="sng" kern="0" dirty="0"/>
              <a:t>la parcelación, la resolución de subdivisión o la recepción de obras de una habilitación urbana</a:t>
            </a:r>
            <a:r>
              <a:rPr lang="es-PE" sz="2000" kern="0" dirty="0"/>
              <a:t> sin que se hubieran efectuado las independizaciones correspondientes, éstas se realizarán en mérito al título archivado, siempre que en los respectivos planos se encuentren consignados el área, linderos y medidas perimétricas de los lotes.</a:t>
            </a:r>
          </a:p>
          <a:p>
            <a:pPr marL="0" indent="0" algn="just" defTabSz="914400" eaLnBrk="1" hangingPunct="1">
              <a:spcBef>
                <a:spcPts val="0"/>
              </a:spcBef>
              <a:buClr>
                <a:srgbClr val="CC9900">
                  <a:lumMod val="50000"/>
                </a:srgbClr>
              </a:buClr>
              <a:buFont typeface="Wingdings" panose="05000000000000000000" pitchFamily="2" charset="2"/>
              <a:buNone/>
              <a:defRPr/>
            </a:pPr>
            <a:endParaRPr lang="es-PE" sz="2000" kern="0" dirty="0"/>
          </a:p>
          <a:p>
            <a:pPr marL="0" indent="0" algn="just" defTabSz="914400" eaLnBrk="1" hangingPunct="1">
              <a:spcBef>
                <a:spcPts val="0"/>
              </a:spcBef>
              <a:buClr>
                <a:srgbClr val="CC9900">
                  <a:lumMod val="50000"/>
                </a:srgbClr>
              </a:buClr>
              <a:buFont typeface="Wingdings" panose="05000000000000000000" pitchFamily="2" charset="2"/>
              <a:buNone/>
              <a:defRPr/>
            </a:pPr>
            <a:r>
              <a:rPr lang="es-PE" sz="2000" kern="0" dirty="0"/>
              <a:t>Lo dispuesto en el párrafo anterior se aplica para la independización de las áreas que constituyen aportes reglamentarios, cuando no se hubieran independizado al inscribirse la habilitación urbana.</a:t>
            </a: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endParaRPr>
          </a:p>
          <a:p>
            <a:pPr algn="just" defTabSz="914400" eaLnBrk="1" hangingPunct="1">
              <a:buClr>
                <a:srgbClr val="CC9900">
                  <a:lumMod val="50000"/>
                </a:srgbClr>
              </a:buClr>
              <a:buFontTx/>
              <a:buChar char="-"/>
              <a:defRPr/>
            </a:pPr>
            <a:endParaRPr lang="es-DO" sz="2400" kern="0" dirty="0">
              <a:solidFill>
                <a:srgbClr val="663300"/>
              </a:solidFill>
              <a:latin typeface="Garamond"/>
            </a:endParaRPr>
          </a:p>
          <a:p>
            <a:pPr algn="just" defTabSz="914400" eaLnBrk="1" hangingPunct="1">
              <a:buClr>
                <a:srgbClr val="CC9900">
                  <a:lumMod val="50000"/>
                </a:srgbClr>
              </a:buClr>
              <a:buFontTx/>
              <a:buChar char="-"/>
              <a:defRPr/>
            </a:pPr>
            <a:endParaRPr lang="es-DO" sz="2400" kern="0" dirty="0">
              <a:solidFill>
                <a:srgbClr val="663300"/>
              </a:solidFill>
              <a:latin typeface="Garamond"/>
            </a:endParaRPr>
          </a:p>
          <a:p>
            <a:pPr defTabSz="914400" eaLnBrk="1" hangingPunct="1">
              <a:buClr>
                <a:srgbClr val="CC9900"/>
              </a:buClr>
              <a:buFont typeface="Wingdings" panose="05000000000000000000" pitchFamily="2" charset="2"/>
              <a:buNone/>
              <a:defRPr/>
            </a:pPr>
            <a:endParaRPr lang="en-US" b="1" kern="0" dirty="0">
              <a:solidFill>
                <a:srgbClr val="663300"/>
              </a:solidFill>
            </a:endParaRPr>
          </a:p>
        </p:txBody>
      </p:sp>
    </p:spTree>
    <p:extLst>
      <p:ext uri="{BB962C8B-B14F-4D97-AF65-F5344CB8AC3E}">
        <p14:creationId xmlns:p14="http://schemas.microsoft.com/office/powerpoint/2010/main" val="121362978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829235" y="251012"/>
            <a:ext cx="8957316"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marL="0" indent="0" defTabSz="914400" eaLnBrk="1" hangingPunct="1">
              <a:spcBef>
                <a:spcPts val="0"/>
              </a:spcBef>
              <a:buClr>
                <a:srgbClr val="CC9900">
                  <a:lumMod val="50000"/>
                </a:srgbClr>
              </a:buClr>
              <a:buNone/>
              <a:defRPr/>
            </a:pPr>
            <a:r>
              <a:rPr lang="es-PE" sz="2400" dirty="0">
                <a:solidFill>
                  <a:srgbClr val="92D050"/>
                </a:solidFill>
              </a:rPr>
              <a:t>IV.- REQUISITOS PARA LA INSCRIPCIÓN.</a:t>
            </a:r>
            <a:br>
              <a:rPr lang="es-PE" sz="2400" dirty="0">
                <a:solidFill>
                  <a:srgbClr val="92D050"/>
                </a:solidFill>
              </a:rPr>
            </a:br>
            <a:r>
              <a:rPr lang="es-PE" sz="2400" dirty="0" smtClean="0">
                <a:solidFill>
                  <a:srgbClr val="92D050"/>
                </a:solidFill>
              </a:rPr>
              <a:t>4.7 </a:t>
            </a:r>
            <a:r>
              <a:rPr lang="es-PE" sz="2400" b="1" kern="0" dirty="0" smtClean="0">
                <a:solidFill>
                  <a:srgbClr val="92D050"/>
                </a:solidFill>
                <a:latin typeface="Corbel" panose="020B0503020204020204" pitchFamily="34" charset="0"/>
              </a:rPr>
              <a:t>DE </a:t>
            </a:r>
            <a:r>
              <a:rPr lang="es-PE" sz="2400" b="1" kern="0" dirty="0">
                <a:solidFill>
                  <a:srgbClr val="92D050"/>
                </a:solidFill>
                <a:latin typeface="Corbel" panose="020B0503020204020204" pitchFamily="34" charset="0"/>
              </a:rPr>
              <a:t>PREDIO DEL ESTADO</a:t>
            </a:r>
          </a:p>
          <a:p>
            <a:pPr marL="0" indent="0" algn="just" defTabSz="914400" eaLnBrk="1" hangingPunct="1">
              <a:spcBef>
                <a:spcPts val="0"/>
              </a:spcBef>
              <a:buClr>
                <a:srgbClr val="CC9900">
                  <a:lumMod val="50000"/>
                </a:srgbClr>
              </a:buClr>
              <a:buFont typeface="Wingdings" panose="05000000000000000000" pitchFamily="2" charset="2"/>
              <a:buNone/>
              <a:defRPr/>
            </a:pPr>
            <a:endParaRPr lang="es-DO" sz="2000" b="1" kern="0" dirty="0">
              <a:solidFill>
                <a:srgbClr val="92D050"/>
              </a:solidFill>
              <a:latin typeface="Corbel" panose="020B0503020204020204" pitchFamily="34" charset="0"/>
            </a:endParaRPr>
          </a:p>
          <a:p>
            <a:pPr marL="0" indent="0" algn="just" defTabSz="914400" eaLnBrk="1" hangingPunct="1">
              <a:spcBef>
                <a:spcPts val="0"/>
              </a:spcBef>
              <a:buClr>
                <a:srgbClr val="CC9900">
                  <a:lumMod val="50000"/>
                </a:srgbClr>
              </a:buClr>
              <a:buFont typeface="Wingdings" panose="05000000000000000000" pitchFamily="2" charset="2"/>
              <a:buNone/>
              <a:defRPr/>
            </a:pPr>
            <a:r>
              <a:rPr lang="es-ES" sz="2000" b="1" kern="0" dirty="0" smtClean="0">
                <a:latin typeface="Corbel" panose="020B0503020204020204" pitchFamily="34" charset="0"/>
              </a:rPr>
              <a:t>Art. 65 del RIRP</a:t>
            </a:r>
          </a:p>
          <a:p>
            <a:pPr marL="0" indent="0" algn="just" defTabSz="914400" eaLnBrk="1" hangingPunct="1">
              <a:spcBef>
                <a:spcPts val="0"/>
              </a:spcBef>
              <a:buClr>
                <a:srgbClr val="CC9900">
                  <a:lumMod val="50000"/>
                </a:srgbClr>
              </a:buClr>
              <a:buFont typeface="Wingdings" panose="05000000000000000000" pitchFamily="2" charset="2"/>
              <a:buNone/>
              <a:defRPr/>
            </a:pPr>
            <a:endParaRPr lang="es-PE" sz="2000" b="1" kern="0" dirty="0">
              <a:latin typeface="Corbel" panose="020B0503020204020204" pitchFamily="34" charset="0"/>
            </a:endParaRPr>
          </a:p>
          <a:p>
            <a:pPr marL="0" indent="0" algn="just" defTabSz="914400" eaLnBrk="1" hangingPunct="1">
              <a:spcBef>
                <a:spcPts val="0"/>
              </a:spcBef>
              <a:buClr>
                <a:srgbClr val="CC9900">
                  <a:lumMod val="50000"/>
                </a:srgbClr>
              </a:buClr>
              <a:buFont typeface="Wingdings" panose="05000000000000000000" pitchFamily="2" charset="2"/>
              <a:buNone/>
              <a:defRPr/>
            </a:pPr>
            <a:r>
              <a:rPr lang="es-PE" sz="2000" kern="0" dirty="0"/>
              <a:t>Tratándose de bienes del Estado o de entidades con facultad de saneamiento, y salvo disposición distinta, la independización podrá realizarse en mérito a documento otorgado por el funcionario autorizado acompañado del plano de independización suscrito por profesional competente en el que debe precisarse el área, linderos y medidas perimétricas de cada uno de los predios resultantes y del área remanente en su caso. </a:t>
            </a:r>
          </a:p>
          <a:p>
            <a:pPr marL="0" indent="0" algn="just" defTabSz="914400" eaLnBrk="1" hangingPunct="1">
              <a:spcBef>
                <a:spcPts val="0"/>
              </a:spcBef>
              <a:buClr>
                <a:srgbClr val="CC9900">
                  <a:lumMod val="50000"/>
                </a:srgbClr>
              </a:buClr>
              <a:buFont typeface="Wingdings" panose="05000000000000000000" pitchFamily="2" charset="2"/>
              <a:buNone/>
              <a:defRPr/>
            </a:pPr>
            <a:r>
              <a:rPr lang="es-PE" sz="2000" u="sng" kern="0" dirty="0"/>
              <a:t>En tales supuestos no se requerirá certificación notarial</a:t>
            </a:r>
            <a:r>
              <a:rPr lang="es-PE" sz="2000" u="sng" kern="0" dirty="0" smtClean="0"/>
              <a:t>.</a:t>
            </a:r>
          </a:p>
          <a:p>
            <a:pPr marL="0" indent="0" algn="just" defTabSz="914400" eaLnBrk="1" hangingPunct="1">
              <a:spcBef>
                <a:spcPts val="0"/>
              </a:spcBef>
              <a:buClr>
                <a:srgbClr val="CC9900">
                  <a:lumMod val="50000"/>
                </a:srgbClr>
              </a:buClr>
              <a:buFont typeface="Wingdings" panose="05000000000000000000" pitchFamily="2" charset="2"/>
              <a:buNone/>
              <a:defRPr/>
            </a:pPr>
            <a:endParaRPr lang="es-PE" sz="2000" kern="0" dirty="0" smtClean="0"/>
          </a:p>
          <a:p>
            <a:pPr marL="0" indent="0" algn="just" defTabSz="914400" eaLnBrk="1" hangingPunct="1">
              <a:spcBef>
                <a:spcPts val="0"/>
              </a:spcBef>
              <a:buClr>
                <a:srgbClr val="CC9900">
                  <a:lumMod val="50000"/>
                </a:srgbClr>
              </a:buClr>
              <a:buFont typeface="Wingdings" panose="05000000000000000000" pitchFamily="2" charset="2"/>
              <a:buNone/>
              <a:defRPr/>
            </a:pPr>
            <a:r>
              <a:rPr lang="es-PE" sz="2000" kern="0" dirty="0" smtClean="0"/>
              <a:t>Último párrafo del art. 60 del RIRP</a:t>
            </a:r>
          </a:p>
          <a:p>
            <a:pPr marL="0" indent="0" algn="just" defTabSz="914400" eaLnBrk="1" hangingPunct="1">
              <a:spcBef>
                <a:spcPts val="0"/>
              </a:spcBef>
              <a:buClr>
                <a:srgbClr val="CC9900">
                  <a:lumMod val="50000"/>
                </a:srgbClr>
              </a:buClr>
              <a:buNone/>
              <a:defRPr/>
            </a:pPr>
            <a:r>
              <a:rPr lang="es-PE" sz="2000" dirty="0"/>
              <a:t>Tratándose de solicitudes formuladas por entidades administrativas con facultades de saneamiento, la independización se realizará en mérito a los documentos </a:t>
            </a:r>
            <a:r>
              <a:rPr lang="es-PE" sz="2000" u="sng" dirty="0"/>
              <a:t>que establezcan las normas especiales pertinentes</a:t>
            </a:r>
            <a:r>
              <a:rPr lang="es-PE" sz="2000" dirty="0"/>
              <a:t>.</a:t>
            </a:r>
            <a:endParaRPr lang="es-DO" sz="2000" kern="0" dirty="0">
              <a:solidFill>
                <a:srgbClr val="663300"/>
              </a:solidFill>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marL="0" indent="0" algn="just" defTabSz="914400" eaLnBrk="1" hangingPunct="1">
              <a:buClr>
                <a:srgbClr val="CC9900">
                  <a:lumMod val="50000"/>
                </a:srgbClr>
              </a:buClr>
              <a:buFont typeface="Wingdings" panose="05000000000000000000" pitchFamily="2" charset="2"/>
              <a:buNone/>
              <a:defRPr/>
            </a:pPr>
            <a:endParaRPr lang="es-DO" sz="2400" kern="0" dirty="0">
              <a:solidFill>
                <a:srgbClr val="663300"/>
              </a:solidFill>
              <a:latin typeface="Garamond"/>
            </a:endParaRPr>
          </a:p>
          <a:p>
            <a:pPr algn="just" defTabSz="914400" eaLnBrk="1" hangingPunct="1">
              <a:buClr>
                <a:srgbClr val="CC9900">
                  <a:lumMod val="50000"/>
                </a:srgbClr>
              </a:buClr>
              <a:buFontTx/>
              <a:buChar char="-"/>
              <a:defRPr/>
            </a:pPr>
            <a:endParaRPr lang="es-DO" sz="2400" kern="0" dirty="0">
              <a:solidFill>
                <a:srgbClr val="663300"/>
              </a:solidFill>
              <a:latin typeface="Garamond"/>
            </a:endParaRPr>
          </a:p>
          <a:p>
            <a:pPr algn="just" defTabSz="914400" eaLnBrk="1" hangingPunct="1">
              <a:buClr>
                <a:srgbClr val="CC9900">
                  <a:lumMod val="50000"/>
                </a:srgbClr>
              </a:buClr>
              <a:buFontTx/>
              <a:buChar char="-"/>
              <a:defRPr/>
            </a:pPr>
            <a:endParaRPr lang="es-DO" sz="2400" kern="0" dirty="0">
              <a:solidFill>
                <a:srgbClr val="663300"/>
              </a:solidFill>
              <a:latin typeface="Garamond"/>
            </a:endParaRPr>
          </a:p>
          <a:p>
            <a:pPr defTabSz="914400" eaLnBrk="1" hangingPunct="1">
              <a:buClr>
                <a:srgbClr val="CC9900"/>
              </a:buClr>
              <a:buFont typeface="Wingdings" panose="05000000000000000000" pitchFamily="2" charset="2"/>
              <a:buNone/>
              <a:defRPr/>
            </a:pPr>
            <a:endParaRPr lang="en-US" b="1" kern="0" dirty="0">
              <a:solidFill>
                <a:srgbClr val="663300"/>
              </a:solidFill>
            </a:endParaRPr>
          </a:p>
        </p:txBody>
      </p:sp>
    </p:spTree>
    <p:extLst>
      <p:ext uri="{BB962C8B-B14F-4D97-AF65-F5344CB8AC3E}">
        <p14:creationId xmlns:p14="http://schemas.microsoft.com/office/powerpoint/2010/main" val="17416582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CASOS PRACTICOS.</a:t>
            </a:r>
            <a:endParaRPr lang="es-PE" dirty="0"/>
          </a:p>
        </p:txBody>
      </p:sp>
      <p:sp>
        <p:nvSpPr>
          <p:cNvPr id="4" name="Marcador de contenido 3"/>
          <p:cNvSpPr>
            <a:spLocks noGrp="1"/>
          </p:cNvSpPr>
          <p:nvPr>
            <p:ph idx="1"/>
          </p:nvPr>
        </p:nvSpPr>
        <p:spPr/>
        <p:txBody>
          <a:bodyPr/>
          <a:lstStyle/>
          <a:p>
            <a:endParaRPr lang="es-PE" dirty="0"/>
          </a:p>
        </p:txBody>
      </p:sp>
    </p:spTree>
    <p:extLst>
      <p:ext uri="{BB962C8B-B14F-4D97-AF65-F5344CB8AC3E}">
        <p14:creationId xmlns:p14="http://schemas.microsoft.com/office/powerpoint/2010/main" val="333500796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955589" y="1787096"/>
            <a:ext cx="8793892" cy="4173538"/>
          </a:xfrm>
          <a:prstGeom prst="rect">
            <a:avLst/>
          </a:prstGeom>
          <a:noFill/>
          <a:ln w="9525" cap="flat">
            <a:noFill/>
            <a:round/>
            <a:headEnd/>
            <a:tailEnd/>
          </a:ln>
          <a:effectLst/>
        </p:spPr>
        <p:txBody>
          <a:bodyPr/>
          <a:lstStyle/>
          <a:p>
            <a:pPr algn="just" defTabSz="914400"/>
            <a:r>
              <a:rPr lang="es-PE" sz="2000" b="1" dirty="0">
                <a:solidFill>
                  <a:prstClr val="black"/>
                </a:solidFill>
              </a:rPr>
              <a:t>CXLI PLENO </a:t>
            </a:r>
          </a:p>
          <a:p>
            <a:pPr algn="just" defTabSz="914400"/>
            <a:r>
              <a:rPr lang="es-PE" sz="2000" dirty="0">
                <a:solidFill>
                  <a:prstClr val="black"/>
                </a:solidFill>
              </a:rPr>
              <a:t>Sesión extraordinaria modalidad no presencial realizada el día 14 de enero de 2016. </a:t>
            </a:r>
          </a:p>
          <a:p>
            <a:pPr algn="just" defTabSz="914400"/>
            <a:r>
              <a:rPr lang="es-PE" sz="2000" b="1" dirty="0">
                <a:solidFill>
                  <a:prstClr val="black"/>
                </a:solidFill>
              </a:rPr>
              <a:t>Publicado en el diario oficial “El Peruano” el 18 de enero de 2016. </a:t>
            </a:r>
          </a:p>
          <a:p>
            <a:pPr algn="just" defTabSz="914400"/>
            <a:r>
              <a:rPr lang="es-PE" sz="2000" b="1" dirty="0">
                <a:solidFill>
                  <a:prstClr val="black"/>
                </a:solidFill>
              </a:rPr>
              <a:t>INDEPENDIZACIÓN AL AMPARO DE LA LEY N.º 27157: DISCREPANCIA ENTRE MEMORIA Y PLANOS </a:t>
            </a:r>
          </a:p>
          <a:p>
            <a:pPr algn="just" defTabSz="914400"/>
            <a:r>
              <a:rPr lang="es-PE" sz="2000" dirty="0">
                <a:solidFill>
                  <a:prstClr val="black"/>
                </a:solidFill>
              </a:rPr>
              <a:t>En caso de discrepancia entre los datos de la memoria descriptiva y el plano de independización de unidades sujetas a alguno de los regímenes de la Ley Nº 27157, prevalecerán los que aparecen en el plano, debiendo extender el asiento de inscripción conforme a este. </a:t>
            </a:r>
          </a:p>
          <a:p>
            <a:pPr algn="just" defTabSz="914400"/>
            <a:r>
              <a:rPr lang="es-PE" sz="2000" dirty="0">
                <a:solidFill>
                  <a:prstClr val="black"/>
                </a:solidFill>
              </a:rPr>
              <a:t>Criterio sustentado en la Resolución Nº 576-2015-SUNARP-TR-L del 24.03.2015.</a:t>
            </a:r>
          </a:p>
          <a:p>
            <a:pPr marL="169863" indent="-169863" defTabSz="914400">
              <a:lnSpc>
                <a:spcPct val="90000"/>
              </a:lnSpc>
              <a:spcBef>
                <a:spcPts val="7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endParaRPr lang="en-GB" sz="2000" dirty="0">
              <a:solidFill>
                <a:srgbClr val="000000"/>
              </a:solidFill>
              <a:latin typeface="Arial" charset="0"/>
              <a:cs typeface="Arial" charset="0"/>
            </a:endParaRPr>
          </a:p>
        </p:txBody>
      </p:sp>
    </p:spTree>
    <p:extLst>
      <p:ext uri="{BB962C8B-B14F-4D97-AF65-F5344CB8AC3E}">
        <p14:creationId xmlns:p14="http://schemas.microsoft.com/office/powerpoint/2010/main" val="23290143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1"/>
          <p:cNvSpPr txBox="1">
            <a:spLocks noChangeArrowheads="1"/>
          </p:cNvSpPr>
          <p:nvPr/>
        </p:nvSpPr>
        <p:spPr bwMode="auto">
          <a:xfrm>
            <a:off x="605481" y="1482812"/>
            <a:ext cx="9359134" cy="4453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just" defTabSz="914400"/>
            <a:r>
              <a:rPr lang="es-PE" altLang="es-PE" b="1" dirty="0">
                <a:solidFill>
                  <a:srgbClr val="000000"/>
                </a:solidFill>
                <a:latin typeface="+mn-lt"/>
                <a:ea typeface="Microsoft YaHei" panose="020B0503020204020204" pitchFamily="34" charset="-122"/>
                <a:cs typeface="Arial" panose="020B0604020202020204" pitchFamily="34" charset="0"/>
              </a:rPr>
              <a:t>Resolución : 507-2017-SUNARP-TR-T de 26/10/2017</a:t>
            </a:r>
          </a:p>
          <a:p>
            <a:pPr algn="just" defTabSz="914400"/>
            <a:r>
              <a:rPr lang="es-PE" altLang="es-PE" b="1" dirty="0">
                <a:solidFill>
                  <a:srgbClr val="000000"/>
                </a:solidFill>
                <a:latin typeface="+mn-lt"/>
                <a:ea typeface="Microsoft YaHei" panose="020B0503020204020204" pitchFamily="34" charset="-122"/>
                <a:cs typeface="Arial" panose="020B0604020202020204" pitchFamily="34" charset="0"/>
              </a:rPr>
              <a:t>Tribunal : TRUJILLO</a:t>
            </a:r>
          </a:p>
          <a:p>
            <a:pPr algn="just" defTabSz="914400"/>
            <a:r>
              <a:rPr lang="es-PE" altLang="es-PE" b="1" dirty="0">
                <a:solidFill>
                  <a:srgbClr val="000000"/>
                </a:solidFill>
                <a:latin typeface="+mn-lt"/>
                <a:ea typeface="Microsoft YaHei" panose="020B0503020204020204" pitchFamily="34" charset="-122"/>
                <a:cs typeface="Arial" panose="020B0604020202020204" pitchFamily="34" charset="0"/>
              </a:rPr>
              <a:t>Sede : TRUJILLO</a:t>
            </a:r>
          </a:p>
          <a:p>
            <a:pPr algn="just" defTabSz="914400"/>
            <a:r>
              <a:rPr lang="es-PE" altLang="es-PE" b="1" dirty="0">
                <a:solidFill>
                  <a:srgbClr val="000000"/>
                </a:solidFill>
                <a:latin typeface="+mn-lt"/>
                <a:ea typeface="Microsoft YaHei" panose="020B0503020204020204" pitchFamily="34" charset="-122"/>
                <a:cs typeface="Arial" panose="020B0604020202020204" pitchFamily="34" charset="0"/>
              </a:rPr>
              <a:t>Nro. de Título : 1379714</a:t>
            </a:r>
          </a:p>
          <a:p>
            <a:pPr algn="just" defTabSz="914400"/>
            <a:r>
              <a:rPr lang="es-PE" altLang="es-PE" b="1" dirty="0">
                <a:solidFill>
                  <a:srgbClr val="000000"/>
                </a:solidFill>
                <a:latin typeface="+mn-lt"/>
                <a:ea typeface="Microsoft YaHei" panose="020B0503020204020204" pitchFamily="34" charset="-122"/>
                <a:cs typeface="Arial" panose="020B0604020202020204" pitchFamily="34" charset="0"/>
              </a:rPr>
              <a:t>Tipo de Registro : PROPIEDAD </a:t>
            </a:r>
            <a:r>
              <a:rPr lang="es-PE" altLang="es-PE" b="1" dirty="0" smtClean="0">
                <a:solidFill>
                  <a:srgbClr val="000000"/>
                </a:solidFill>
                <a:latin typeface="+mn-lt"/>
                <a:ea typeface="Microsoft YaHei" panose="020B0503020204020204" pitchFamily="34" charset="-122"/>
                <a:cs typeface="Arial" panose="020B0604020202020204" pitchFamily="34" charset="0"/>
              </a:rPr>
              <a:t>INMUEBL</a:t>
            </a:r>
            <a:r>
              <a:rPr lang="es-PE" altLang="es-PE" dirty="0" smtClean="0">
                <a:solidFill>
                  <a:srgbClr val="000000"/>
                </a:solidFill>
                <a:latin typeface="+mn-lt"/>
                <a:ea typeface="Microsoft YaHei" panose="020B0503020204020204" pitchFamily="34" charset="-122"/>
                <a:cs typeface="Arial" panose="020B0604020202020204" pitchFamily="34" charset="0"/>
              </a:rPr>
              <a:t>E</a:t>
            </a:r>
          </a:p>
          <a:p>
            <a:pPr algn="just" defTabSz="914400"/>
            <a:endParaRPr lang="es-PE" altLang="es-PE" dirty="0">
              <a:solidFill>
                <a:srgbClr val="000000"/>
              </a:solidFill>
              <a:latin typeface="+mn-lt"/>
              <a:ea typeface="Microsoft YaHei" panose="020B0503020204020204" pitchFamily="34" charset="-122"/>
              <a:cs typeface="Arial" panose="020B0604020202020204" pitchFamily="34" charset="0"/>
            </a:endParaRPr>
          </a:p>
          <a:p>
            <a:pPr algn="just" defTabSz="914400"/>
            <a:r>
              <a:rPr lang="es-PE" altLang="es-PE" dirty="0">
                <a:solidFill>
                  <a:srgbClr val="000000"/>
                </a:solidFill>
                <a:latin typeface="+mn-lt"/>
                <a:ea typeface="Microsoft YaHei" panose="020B0503020204020204" pitchFamily="34" charset="-122"/>
                <a:cs typeface="Arial" panose="020B0604020202020204" pitchFamily="34" charset="0"/>
              </a:rPr>
              <a:t>Tema de Sumilla : 1. </a:t>
            </a:r>
            <a:r>
              <a:rPr lang="es-PE" altLang="es-PE" dirty="0" err="1">
                <a:solidFill>
                  <a:srgbClr val="000000"/>
                </a:solidFill>
                <a:latin typeface="+mn-lt"/>
                <a:ea typeface="Microsoft YaHei" panose="020B0503020204020204" pitchFamily="34" charset="-122"/>
                <a:cs typeface="Arial" panose="020B0604020202020204" pitchFamily="34" charset="0"/>
              </a:rPr>
              <a:t>Preindependización</a:t>
            </a:r>
            <a:r>
              <a:rPr lang="es-PE" altLang="es-PE" dirty="0">
                <a:solidFill>
                  <a:srgbClr val="000000"/>
                </a:solidFill>
                <a:latin typeface="+mn-lt"/>
                <a:ea typeface="Microsoft YaHei" panose="020B0503020204020204" pitchFamily="34" charset="-122"/>
                <a:cs typeface="Arial" panose="020B0604020202020204" pitchFamily="34" charset="0"/>
              </a:rPr>
              <a:t> de lotes 2. Irretroactividad de la ley.- </a:t>
            </a:r>
            <a:r>
              <a:rPr lang="es-PE" altLang="es-PE" b="1" i="1" dirty="0">
                <a:solidFill>
                  <a:srgbClr val="000000"/>
                </a:solidFill>
                <a:latin typeface="+mn-lt"/>
                <a:ea typeface="Microsoft YaHei" panose="020B0503020204020204" pitchFamily="34" charset="-122"/>
                <a:cs typeface="Arial" panose="020B0604020202020204" pitchFamily="34" charset="0"/>
              </a:rPr>
              <a:t>1. En el caso de habilitaciones urbanas que no cuenten con autorizaciones de construcción simultánea y venta garantizada, podrá anotarse preventivamente el proyecto de habilitación urbana a solicitud y bajo responsabilidad del promotor, supuesto en el cual no se </a:t>
            </a:r>
            <a:r>
              <a:rPr lang="es-PE" altLang="es-PE" b="1" i="1" dirty="0" err="1">
                <a:solidFill>
                  <a:srgbClr val="000000"/>
                </a:solidFill>
                <a:latin typeface="+mn-lt"/>
                <a:ea typeface="Microsoft YaHei" panose="020B0503020204020204" pitchFamily="34" charset="-122"/>
                <a:cs typeface="Arial" panose="020B0604020202020204" pitchFamily="34" charset="0"/>
              </a:rPr>
              <a:t>preindependizarán</a:t>
            </a:r>
            <a:r>
              <a:rPr lang="es-PE" altLang="es-PE" b="1" i="1" dirty="0">
                <a:solidFill>
                  <a:srgbClr val="000000"/>
                </a:solidFill>
                <a:latin typeface="+mn-lt"/>
                <a:ea typeface="Microsoft YaHei" panose="020B0503020204020204" pitchFamily="34" charset="-122"/>
                <a:cs typeface="Arial" panose="020B0604020202020204" pitchFamily="34" charset="0"/>
              </a:rPr>
              <a:t> los lotes conformantes de la habilitación urbana</a:t>
            </a:r>
            <a:r>
              <a:rPr lang="es-PE" altLang="es-PE" i="1" dirty="0">
                <a:solidFill>
                  <a:srgbClr val="000000"/>
                </a:solidFill>
                <a:latin typeface="+mn-lt"/>
                <a:ea typeface="Microsoft YaHei" panose="020B0503020204020204" pitchFamily="34" charset="-122"/>
                <a:cs typeface="Arial" panose="020B0604020202020204" pitchFamily="34" charset="0"/>
              </a:rPr>
              <a:t>. 2. Conforme al artículo 103° de la Constitución Política del Perú, </a:t>
            </a:r>
            <a:r>
              <a:rPr lang="es-PE" altLang="es-PE" i="1" dirty="0" smtClean="0">
                <a:solidFill>
                  <a:srgbClr val="000000"/>
                </a:solidFill>
                <a:latin typeface="+mn-lt"/>
                <a:ea typeface="Microsoft YaHei" panose="020B0503020204020204" pitchFamily="34" charset="-122"/>
                <a:cs typeface="Arial" panose="020B0604020202020204" pitchFamily="34" charset="0"/>
              </a:rPr>
              <a:t>….</a:t>
            </a:r>
            <a:endParaRPr lang="es-PE" altLang="es-PE" i="1" dirty="0">
              <a:solidFill>
                <a:srgbClr val="000000"/>
              </a:solidFill>
              <a:latin typeface="+mn-lt"/>
              <a:ea typeface="Microsoft YaHei" panose="020B0503020204020204" pitchFamily="34" charset="-122"/>
              <a:cs typeface="Arial" panose="020B0604020202020204" pitchFamily="34" charset="0"/>
            </a:endParaRPr>
          </a:p>
        </p:txBody>
      </p:sp>
      <p:sp>
        <p:nvSpPr>
          <p:cNvPr id="97283" name="Text Box 2"/>
          <p:cNvSpPr txBox="1">
            <a:spLocks noChangeArrowheads="1"/>
          </p:cNvSpPr>
          <p:nvPr/>
        </p:nvSpPr>
        <p:spPr bwMode="auto">
          <a:xfrm>
            <a:off x="8077201" y="6245226"/>
            <a:ext cx="19796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defTabSz="914400"/>
            <a:r>
              <a:rPr lang="en-GB" altLang="es-PE">
                <a:solidFill>
                  <a:srgbClr val="000000"/>
                </a:solidFill>
                <a:ea typeface="Microsoft YaHei" panose="020B0503020204020204" pitchFamily="34" charset="-122"/>
              </a:rPr>
              <a:t>*</a:t>
            </a:r>
          </a:p>
        </p:txBody>
      </p:sp>
      <p:sp>
        <p:nvSpPr>
          <p:cNvPr id="97284" name="Text Box 3"/>
          <p:cNvSpPr txBox="1">
            <a:spLocks noChangeArrowheads="1"/>
          </p:cNvSpPr>
          <p:nvPr/>
        </p:nvSpPr>
        <p:spPr bwMode="auto">
          <a:xfrm>
            <a:off x="2098676" y="266700"/>
            <a:ext cx="7999413" cy="697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Lucida Sans Unicode" panose="020B0602030504020204" pitchFamily="34" charset="0"/>
                <a:cs typeface="Lucida Sans Unicode" panose="020B0602030504020204" pitchFamily="34" charset="0"/>
              </a:defRPr>
            </a:lvl9pPr>
          </a:lstStyle>
          <a:p>
            <a:pPr algn="ctr" defTabSz="914400">
              <a:buSzPct val="45000"/>
            </a:pPr>
            <a:r>
              <a:rPr lang="es-PE" altLang="es-PE" sz="2000" b="1" dirty="0">
                <a:solidFill>
                  <a:srgbClr val="000000"/>
                </a:solidFill>
                <a:ea typeface="Microsoft YaHei" panose="020B0503020204020204" pitchFamily="34" charset="-122"/>
                <a:cs typeface="Arial" panose="020B0604020202020204" pitchFamily="34" charset="0"/>
              </a:rPr>
              <a:t>PREINDENDIZACIÓN </a:t>
            </a:r>
          </a:p>
        </p:txBody>
      </p:sp>
    </p:spTree>
    <p:extLst>
      <p:ext uri="{BB962C8B-B14F-4D97-AF65-F5344CB8AC3E}">
        <p14:creationId xmlns:p14="http://schemas.microsoft.com/office/powerpoint/2010/main" val="356734888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56129"/>
          </a:xfrm>
        </p:spPr>
        <p:txBody>
          <a:bodyPr/>
          <a:lstStyle/>
          <a:p>
            <a:r>
              <a:rPr lang="es-PE" dirty="0">
                <a:solidFill>
                  <a:srgbClr val="92D050"/>
                </a:solidFill>
                <a:latin typeface="+mn-lt"/>
              </a:rPr>
              <a:t>Circulación </a:t>
            </a:r>
            <a:r>
              <a:rPr lang="es-PE" dirty="0" smtClean="0">
                <a:solidFill>
                  <a:srgbClr val="92D050"/>
                </a:solidFill>
                <a:latin typeface="+mn-lt"/>
              </a:rPr>
              <a:t>de </a:t>
            </a:r>
            <a:r>
              <a:rPr lang="es-PE" dirty="0">
                <a:solidFill>
                  <a:srgbClr val="92D050"/>
                </a:solidFill>
                <a:latin typeface="+mn-lt"/>
              </a:rPr>
              <a:t>los derechos reales</a:t>
            </a:r>
          </a:p>
        </p:txBody>
      </p:sp>
      <p:sp>
        <p:nvSpPr>
          <p:cNvPr id="3" name="Marcador de contenido 2"/>
          <p:cNvSpPr>
            <a:spLocks noGrp="1"/>
          </p:cNvSpPr>
          <p:nvPr>
            <p:ph idx="1"/>
          </p:nvPr>
        </p:nvSpPr>
        <p:spPr>
          <a:xfrm>
            <a:off x="468923" y="1465729"/>
            <a:ext cx="9460523" cy="4641994"/>
          </a:xfrm>
        </p:spPr>
        <p:txBody>
          <a:bodyPr>
            <a:normAutofit/>
          </a:bodyPr>
          <a:lstStyle/>
          <a:p>
            <a:pPr algn="just">
              <a:buFont typeface="Wingdings" panose="05000000000000000000" pitchFamily="2" charset="2"/>
              <a:buChar char="§"/>
            </a:pPr>
            <a:r>
              <a:rPr lang="es-PE" sz="2200" dirty="0">
                <a:solidFill>
                  <a:schemeClr val="tx1"/>
                </a:solidFill>
              </a:rPr>
              <a:t>La constitución, modificación y transferencia de situaciones jurídicas reales en el sistema jurídico nacional operan </a:t>
            </a:r>
            <a:r>
              <a:rPr lang="es-PE" sz="2200" b="1" u="sng" dirty="0" err="1">
                <a:solidFill>
                  <a:schemeClr val="tx1"/>
                </a:solidFill>
              </a:rPr>
              <a:t>extrarregistralmente</a:t>
            </a:r>
            <a:r>
              <a:rPr lang="es-PE" sz="2200" dirty="0">
                <a:solidFill>
                  <a:schemeClr val="tx1"/>
                </a:solidFill>
              </a:rPr>
              <a:t>, teniendo como base títulos de distinta naturaleza: títulos de negocios jurídicos (como el contrato y el testamento), administrativos (actos administrativos), jurisdiccionales (resoluciones judiciales y laudos arbitrales) y leyes (playas, islas, etc.).</a:t>
            </a:r>
          </a:p>
          <a:p>
            <a:pPr algn="just"/>
            <a:endParaRPr lang="es-PE" sz="2200" dirty="0">
              <a:solidFill>
                <a:schemeClr val="tx1"/>
              </a:solidFill>
            </a:endParaRPr>
          </a:p>
          <a:p>
            <a:pPr algn="just">
              <a:buFont typeface="Wingdings" panose="05000000000000000000" pitchFamily="2" charset="2"/>
              <a:buChar char="§"/>
            </a:pPr>
            <a:r>
              <a:rPr lang="es-PE" sz="2200" dirty="0">
                <a:solidFill>
                  <a:schemeClr val="tx1"/>
                </a:solidFill>
              </a:rPr>
              <a:t>En consecuencia, a efectos de dilucidar quién es el propietario de un determinado predio, no basta con atender a la realidad registral (esto es, quién figura como titular registral), sino que resulta necesario evaluar la eventual existencia de títulos jurídicos que determinen que los propietarios sean sujetos distintos a los titulares registrales.</a:t>
            </a:r>
          </a:p>
          <a:p>
            <a:pPr algn="just"/>
            <a:endParaRPr lang="es-PE" sz="2200" dirty="0">
              <a:solidFill>
                <a:schemeClr val="tx1"/>
              </a:solidFill>
            </a:endParaRPr>
          </a:p>
        </p:txBody>
      </p:sp>
      <p:pic>
        <p:nvPicPr>
          <p:cNvPr id="4098" name="Picture 2" descr="Resultado de imagen para lup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26289" y="3878236"/>
            <a:ext cx="1813900" cy="181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1807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840259" y="1643449"/>
            <a:ext cx="9144000" cy="3595815"/>
          </a:xfrm>
          <a:prstGeom prst="rect">
            <a:avLst/>
          </a:prstGeom>
          <a:noFill/>
          <a:ln w="9525" cap="flat">
            <a:noFill/>
            <a:round/>
            <a:headEnd/>
            <a:tailEnd/>
          </a:ln>
          <a:effectLst/>
        </p:spPr>
        <p:txBody>
          <a:bodyPr lIns="0" tIns="0" rIns="0" bIns="0"/>
          <a:lstStyle/>
          <a:p>
            <a:pPr marL="169863" indent="-169863" defTabSz="914400">
              <a:lnSpc>
                <a:spcPct val="74000"/>
              </a:lnSpc>
              <a:spcBef>
                <a:spcPts val="75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n-GB" sz="2000" b="1" dirty="0" err="1">
                <a:solidFill>
                  <a:srgbClr val="000000"/>
                </a:solidFill>
                <a:cs typeface="Arial" charset="0"/>
              </a:rPr>
              <a:t>Independizacion</a:t>
            </a:r>
            <a:r>
              <a:rPr lang="en-GB" sz="2000" b="1" dirty="0">
                <a:solidFill>
                  <a:srgbClr val="000000"/>
                </a:solidFill>
                <a:cs typeface="Arial" charset="0"/>
              </a:rPr>
              <a:t> de </a:t>
            </a:r>
            <a:r>
              <a:rPr lang="en-GB" sz="2000" b="1" dirty="0" err="1" smtClean="0">
                <a:solidFill>
                  <a:srgbClr val="000000"/>
                </a:solidFill>
                <a:cs typeface="Arial" charset="0"/>
              </a:rPr>
              <a:t>sótano</a:t>
            </a:r>
            <a:endParaRPr lang="en-GB" sz="2000" b="1" dirty="0" smtClean="0">
              <a:solidFill>
                <a:srgbClr val="000000"/>
              </a:solidFill>
              <a:cs typeface="Arial" charset="0"/>
            </a:endParaRPr>
          </a:p>
          <a:p>
            <a:pPr defTabSz="914400">
              <a:lnSpc>
                <a:spcPct val="74000"/>
              </a:lnSpc>
              <a:spcBef>
                <a:spcPts val="750"/>
              </a:spcBef>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endParaRPr lang="en-GB" sz="2000" b="1" dirty="0">
              <a:solidFill>
                <a:srgbClr val="000000"/>
              </a:solidFill>
              <a:cs typeface="Arial" charset="0"/>
            </a:endParaRPr>
          </a:p>
          <a:p>
            <a:pPr marL="169863" indent="-169863" algn="just" defTabSz="914400">
              <a:lnSpc>
                <a:spcPct val="74000"/>
              </a:lnSpc>
              <a:spcBef>
                <a:spcPts val="75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n-GB" sz="2000" dirty="0">
                <a:solidFill>
                  <a:srgbClr val="000000"/>
                </a:solidFill>
                <a:cs typeface="Arial" charset="0"/>
              </a:rPr>
              <a:t>“Para la </a:t>
            </a:r>
            <a:r>
              <a:rPr lang="en-GB" sz="2000" dirty="0" err="1">
                <a:solidFill>
                  <a:srgbClr val="000000"/>
                </a:solidFill>
                <a:cs typeface="Arial" charset="0"/>
              </a:rPr>
              <a:t>independización</a:t>
            </a:r>
            <a:r>
              <a:rPr lang="en-GB" sz="2000" dirty="0">
                <a:solidFill>
                  <a:srgbClr val="000000"/>
                </a:solidFill>
                <a:cs typeface="Arial" charset="0"/>
              </a:rPr>
              <a:t> de </a:t>
            </a:r>
            <a:r>
              <a:rPr lang="en-GB" sz="2000" dirty="0" err="1">
                <a:solidFill>
                  <a:srgbClr val="000000"/>
                </a:solidFill>
                <a:cs typeface="Arial" charset="0"/>
              </a:rPr>
              <a:t>unidades</a:t>
            </a:r>
            <a:r>
              <a:rPr lang="en-GB" sz="2000" dirty="0">
                <a:solidFill>
                  <a:srgbClr val="000000"/>
                </a:solidFill>
                <a:cs typeface="Arial" charset="0"/>
              </a:rPr>
              <a:t> </a:t>
            </a:r>
            <a:r>
              <a:rPr lang="en-GB" sz="2000" dirty="0" err="1">
                <a:solidFill>
                  <a:srgbClr val="000000"/>
                </a:solidFill>
                <a:cs typeface="Arial" charset="0"/>
              </a:rPr>
              <a:t>inmobiliarias</a:t>
            </a:r>
            <a:r>
              <a:rPr lang="en-GB" sz="2000" dirty="0">
                <a:solidFill>
                  <a:srgbClr val="000000"/>
                </a:solidFill>
                <a:cs typeface="Arial" charset="0"/>
              </a:rPr>
              <a:t> </a:t>
            </a:r>
            <a:r>
              <a:rPr lang="en-GB" sz="2000" dirty="0" err="1">
                <a:solidFill>
                  <a:srgbClr val="000000"/>
                </a:solidFill>
                <a:cs typeface="Arial" charset="0"/>
              </a:rPr>
              <a:t>que</a:t>
            </a:r>
            <a:r>
              <a:rPr lang="en-GB" sz="2000" dirty="0">
                <a:solidFill>
                  <a:srgbClr val="000000"/>
                </a:solidFill>
                <a:cs typeface="Arial" charset="0"/>
              </a:rPr>
              <a:t> </a:t>
            </a:r>
            <a:r>
              <a:rPr lang="en-GB" sz="2000" dirty="0" err="1">
                <a:solidFill>
                  <a:srgbClr val="000000"/>
                </a:solidFill>
                <a:cs typeface="Arial" charset="0"/>
              </a:rPr>
              <a:t>incluyan</a:t>
            </a:r>
            <a:r>
              <a:rPr lang="en-GB" sz="2000" dirty="0">
                <a:solidFill>
                  <a:srgbClr val="000000"/>
                </a:solidFill>
                <a:cs typeface="Arial" charset="0"/>
              </a:rPr>
              <a:t> </a:t>
            </a:r>
            <a:r>
              <a:rPr lang="en-GB" sz="2000" dirty="0" err="1">
                <a:solidFill>
                  <a:srgbClr val="000000"/>
                </a:solidFill>
                <a:cs typeface="Arial" charset="0"/>
              </a:rPr>
              <a:t>sótanos</a:t>
            </a:r>
            <a:r>
              <a:rPr lang="en-GB" sz="2000" dirty="0">
                <a:solidFill>
                  <a:srgbClr val="000000"/>
                </a:solidFill>
                <a:cs typeface="Arial" charset="0"/>
              </a:rPr>
              <a:t>, no </a:t>
            </a:r>
            <a:r>
              <a:rPr lang="en-GB" sz="2000" dirty="0" err="1">
                <a:solidFill>
                  <a:srgbClr val="000000"/>
                </a:solidFill>
                <a:cs typeface="Arial" charset="0"/>
              </a:rPr>
              <a:t>es</a:t>
            </a:r>
            <a:r>
              <a:rPr lang="en-GB" sz="2000" dirty="0">
                <a:solidFill>
                  <a:srgbClr val="000000"/>
                </a:solidFill>
                <a:cs typeface="Arial" charset="0"/>
              </a:rPr>
              <a:t> </a:t>
            </a:r>
            <a:r>
              <a:rPr lang="en-GB" sz="2000" dirty="0" err="1">
                <a:solidFill>
                  <a:srgbClr val="000000"/>
                </a:solidFill>
                <a:cs typeface="Arial" charset="0"/>
              </a:rPr>
              <a:t>necesario</a:t>
            </a:r>
            <a:r>
              <a:rPr lang="en-GB" sz="2000" dirty="0">
                <a:solidFill>
                  <a:srgbClr val="000000"/>
                </a:solidFill>
                <a:cs typeface="Arial" charset="0"/>
              </a:rPr>
              <a:t> </a:t>
            </a:r>
            <a:r>
              <a:rPr lang="en-GB" sz="2000" dirty="0" err="1">
                <a:solidFill>
                  <a:srgbClr val="000000"/>
                </a:solidFill>
                <a:cs typeface="Arial" charset="0"/>
              </a:rPr>
              <a:t>describir</a:t>
            </a:r>
            <a:r>
              <a:rPr lang="en-GB" sz="2000" dirty="0">
                <a:solidFill>
                  <a:srgbClr val="000000"/>
                </a:solidFill>
                <a:cs typeface="Arial" charset="0"/>
              </a:rPr>
              <a:t> </a:t>
            </a:r>
            <a:r>
              <a:rPr lang="en-GB" sz="2000" dirty="0" err="1">
                <a:solidFill>
                  <a:srgbClr val="000000"/>
                </a:solidFill>
                <a:cs typeface="Arial" charset="0"/>
              </a:rPr>
              <a:t>todo</a:t>
            </a:r>
            <a:r>
              <a:rPr lang="en-GB" sz="2000" dirty="0">
                <a:solidFill>
                  <a:srgbClr val="000000"/>
                </a:solidFill>
                <a:cs typeface="Arial" charset="0"/>
              </a:rPr>
              <a:t> el </a:t>
            </a:r>
            <a:r>
              <a:rPr lang="en-GB" sz="2000" dirty="0" err="1">
                <a:solidFill>
                  <a:srgbClr val="000000"/>
                </a:solidFill>
                <a:cs typeface="Arial" charset="0"/>
              </a:rPr>
              <a:t>subsuelo</a:t>
            </a:r>
            <a:r>
              <a:rPr lang="en-GB" sz="2000" dirty="0">
                <a:solidFill>
                  <a:srgbClr val="000000"/>
                </a:solidFill>
                <a:cs typeface="Arial" charset="0"/>
              </a:rPr>
              <a:t> </a:t>
            </a:r>
            <a:r>
              <a:rPr lang="en-GB" sz="2000" dirty="0" err="1">
                <a:solidFill>
                  <a:srgbClr val="000000"/>
                </a:solidFill>
                <a:cs typeface="Arial" charset="0"/>
              </a:rPr>
              <a:t>que</a:t>
            </a:r>
            <a:r>
              <a:rPr lang="en-GB" sz="2000" dirty="0">
                <a:solidFill>
                  <a:srgbClr val="000000"/>
                </a:solidFill>
                <a:cs typeface="Arial" charset="0"/>
              </a:rPr>
              <a:t> no </a:t>
            </a:r>
            <a:r>
              <a:rPr lang="en-GB" sz="2000" dirty="0" err="1">
                <a:solidFill>
                  <a:srgbClr val="000000"/>
                </a:solidFill>
                <a:cs typeface="Arial" charset="0"/>
              </a:rPr>
              <a:t>cuente</a:t>
            </a:r>
            <a:r>
              <a:rPr lang="en-GB" sz="2000" dirty="0">
                <a:solidFill>
                  <a:srgbClr val="000000"/>
                </a:solidFill>
                <a:cs typeface="Arial" charset="0"/>
              </a:rPr>
              <a:t> con </a:t>
            </a:r>
            <a:r>
              <a:rPr lang="en-GB" sz="2000" dirty="0" err="1">
                <a:solidFill>
                  <a:srgbClr val="000000"/>
                </a:solidFill>
                <a:cs typeface="Arial" charset="0"/>
              </a:rPr>
              <a:t>edificaciones</a:t>
            </a:r>
            <a:r>
              <a:rPr lang="en-GB" sz="2000" dirty="0">
                <a:solidFill>
                  <a:srgbClr val="000000"/>
                </a:solidFill>
                <a:cs typeface="Arial" charset="0"/>
              </a:rPr>
              <a:t> </a:t>
            </a:r>
            <a:r>
              <a:rPr lang="en-GB" sz="2000" dirty="0" err="1">
                <a:solidFill>
                  <a:srgbClr val="000000"/>
                </a:solidFill>
                <a:cs typeface="Arial" charset="0"/>
              </a:rPr>
              <a:t>útiles</a:t>
            </a:r>
            <a:r>
              <a:rPr lang="en-GB" sz="2000" dirty="0">
                <a:solidFill>
                  <a:srgbClr val="000000"/>
                </a:solidFill>
                <a:cs typeface="Arial" charset="0"/>
              </a:rPr>
              <a:t> al </a:t>
            </a:r>
            <a:r>
              <a:rPr lang="en-GB" sz="2000" dirty="0" err="1">
                <a:solidFill>
                  <a:srgbClr val="000000"/>
                </a:solidFill>
                <a:cs typeface="Arial" charset="0"/>
              </a:rPr>
              <a:t>propietario</a:t>
            </a:r>
            <a:r>
              <a:rPr lang="en-GB" sz="2000" dirty="0">
                <a:solidFill>
                  <a:srgbClr val="000000"/>
                </a:solidFill>
                <a:cs typeface="Arial" charset="0"/>
              </a:rPr>
              <a:t>, </a:t>
            </a:r>
            <a:r>
              <a:rPr lang="en-GB" sz="2000" dirty="0" err="1">
                <a:solidFill>
                  <a:srgbClr val="000000"/>
                </a:solidFill>
                <a:cs typeface="Arial" charset="0"/>
              </a:rPr>
              <a:t>siendo</a:t>
            </a:r>
            <a:r>
              <a:rPr lang="en-GB" sz="2000" dirty="0">
                <a:solidFill>
                  <a:srgbClr val="000000"/>
                </a:solidFill>
                <a:cs typeface="Arial" charset="0"/>
              </a:rPr>
              <a:t> </a:t>
            </a:r>
            <a:r>
              <a:rPr lang="en-GB" sz="2000" dirty="0" err="1">
                <a:solidFill>
                  <a:srgbClr val="000000"/>
                </a:solidFill>
                <a:cs typeface="Arial" charset="0"/>
              </a:rPr>
              <a:t>suficiente</a:t>
            </a:r>
            <a:r>
              <a:rPr lang="en-GB" sz="2000" dirty="0">
                <a:solidFill>
                  <a:srgbClr val="000000"/>
                </a:solidFill>
                <a:cs typeface="Arial" charset="0"/>
              </a:rPr>
              <a:t> </a:t>
            </a:r>
            <a:r>
              <a:rPr lang="en-GB" sz="2000" dirty="0" err="1">
                <a:solidFill>
                  <a:srgbClr val="000000"/>
                </a:solidFill>
                <a:cs typeface="Arial" charset="0"/>
              </a:rPr>
              <a:t>que</a:t>
            </a:r>
            <a:r>
              <a:rPr lang="en-GB" sz="2000" dirty="0">
                <a:solidFill>
                  <a:srgbClr val="000000"/>
                </a:solidFill>
                <a:cs typeface="Arial" charset="0"/>
              </a:rPr>
              <a:t> en la </a:t>
            </a:r>
            <a:r>
              <a:rPr lang="en-GB" sz="2000" dirty="0" err="1">
                <a:solidFill>
                  <a:srgbClr val="000000"/>
                </a:solidFill>
                <a:cs typeface="Arial" charset="0"/>
              </a:rPr>
              <a:t>memoria</a:t>
            </a:r>
            <a:r>
              <a:rPr lang="en-GB" sz="2000" dirty="0">
                <a:solidFill>
                  <a:srgbClr val="000000"/>
                </a:solidFill>
                <a:cs typeface="Arial" charset="0"/>
              </a:rPr>
              <a:t> </a:t>
            </a:r>
            <a:r>
              <a:rPr lang="en-GB" sz="2000" dirty="0" err="1">
                <a:solidFill>
                  <a:srgbClr val="000000"/>
                </a:solidFill>
                <a:cs typeface="Arial" charset="0"/>
              </a:rPr>
              <a:t>descriptiva</a:t>
            </a:r>
            <a:r>
              <a:rPr lang="en-GB" sz="2000" dirty="0">
                <a:solidFill>
                  <a:srgbClr val="000000"/>
                </a:solidFill>
                <a:cs typeface="Arial" charset="0"/>
              </a:rPr>
              <a:t> se </a:t>
            </a:r>
            <a:r>
              <a:rPr lang="en-GB" sz="2000" dirty="0" err="1">
                <a:solidFill>
                  <a:srgbClr val="000000"/>
                </a:solidFill>
                <a:cs typeface="Arial" charset="0"/>
              </a:rPr>
              <a:t>incluya</a:t>
            </a:r>
            <a:r>
              <a:rPr lang="en-GB" sz="2000" dirty="0">
                <a:solidFill>
                  <a:srgbClr val="000000"/>
                </a:solidFill>
                <a:cs typeface="Arial" charset="0"/>
              </a:rPr>
              <a:t> </a:t>
            </a:r>
            <a:r>
              <a:rPr lang="en-GB" sz="2000" u="sng" dirty="0">
                <a:solidFill>
                  <a:srgbClr val="000000"/>
                </a:solidFill>
                <a:cs typeface="Arial" charset="0"/>
              </a:rPr>
              <a:t>la </a:t>
            </a:r>
            <a:r>
              <a:rPr lang="en-GB" sz="2000" u="sng" dirty="0" err="1">
                <a:solidFill>
                  <a:srgbClr val="000000"/>
                </a:solidFill>
                <a:cs typeface="Arial" charset="0"/>
              </a:rPr>
              <a:t>descripción</a:t>
            </a:r>
            <a:r>
              <a:rPr lang="en-GB" sz="2000" u="sng" dirty="0">
                <a:solidFill>
                  <a:srgbClr val="000000"/>
                </a:solidFill>
                <a:cs typeface="Arial" charset="0"/>
              </a:rPr>
              <a:t> del </a:t>
            </a:r>
            <a:r>
              <a:rPr lang="en-GB" sz="2000" u="sng" dirty="0" err="1">
                <a:solidFill>
                  <a:srgbClr val="000000"/>
                </a:solidFill>
                <a:cs typeface="Arial" charset="0"/>
              </a:rPr>
              <a:t>área</a:t>
            </a:r>
            <a:r>
              <a:rPr lang="en-GB" sz="2000" u="sng" dirty="0">
                <a:solidFill>
                  <a:srgbClr val="000000"/>
                </a:solidFill>
                <a:cs typeface="Arial" charset="0"/>
              </a:rPr>
              <a:t> </a:t>
            </a:r>
            <a:r>
              <a:rPr lang="en-GB" sz="2000" u="sng" dirty="0" err="1">
                <a:solidFill>
                  <a:srgbClr val="000000"/>
                </a:solidFill>
                <a:cs typeface="Arial" charset="0"/>
              </a:rPr>
              <a:t>utilizada</a:t>
            </a:r>
            <a:r>
              <a:rPr lang="en-GB" sz="2000" u="sng" dirty="0">
                <a:solidFill>
                  <a:srgbClr val="000000"/>
                </a:solidFill>
                <a:cs typeface="Arial" charset="0"/>
              </a:rPr>
              <a:t> </a:t>
            </a:r>
            <a:r>
              <a:rPr lang="en-GB" sz="2000" u="sng" dirty="0" err="1">
                <a:solidFill>
                  <a:srgbClr val="000000"/>
                </a:solidFill>
                <a:cs typeface="Arial" charset="0"/>
              </a:rPr>
              <a:t>como</a:t>
            </a:r>
            <a:r>
              <a:rPr lang="en-GB" sz="2000" u="sng" dirty="0">
                <a:solidFill>
                  <a:srgbClr val="000000"/>
                </a:solidFill>
                <a:cs typeface="Arial" charset="0"/>
              </a:rPr>
              <a:t> </a:t>
            </a:r>
            <a:r>
              <a:rPr lang="en-GB" sz="2000" u="sng" dirty="0" err="1">
                <a:solidFill>
                  <a:srgbClr val="000000"/>
                </a:solidFill>
                <a:cs typeface="Arial" charset="0"/>
              </a:rPr>
              <a:t>sótano</a:t>
            </a:r>
            <a:r>
              <a:rPr lang="en-GB" sz="2000" dirty="0">
                <a:solidFill>
                  <a:srgbClr val="000000"/>
                </a:solidFill>
                <a:cs typeface="Arial" charset="0"/>
              </a:rPr>
              <a:t>”</a:t>
            </a:r>
          </a:p>
          <a:p>
            <a:pPr marL="171450" indent="-169863" algn="just" defTabSz="914400">
              <a:lnSpc>
                <a:spcPct val="74000"/>
              </a:lnSpc>
              <a:spcBef>
                <a:spcPts val="500"/>
              </a:spcBef>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endParaRPr lang="en-GB" sz="2000" dirty="0">
              <a:solidFill>
                <a:srgbClr val="000000"/>
              </a:solidFill>
              <a:cs typeface="Arial" charset="0"/>
            </a:endParaRPr>
          </a:p>
          <a:p>
            <a:pPr marL="169863" indent="-169863" algn="just" defTabSz="914400">
              <a:lnSpc>
                <a:spcPct val="74000"/>
              </a:lnSpc>
              <a:spcBef>
                <a:spcPts val="5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n-GB" sz="2000" dirty="0" err="1">
                <a:solidFill>
                  <a:srgbClr val="000000"/>
                </a:solidFill>
                <a:cs typeface="Arial" charset="0"/>
              </a:rPr>
              <a:t>Resolución</a:t>
            </a:r>
            <a:r>
              <a:rPr lang="en-GB" sz="2000" dirty="0">
                <a:solidFill>
                  <a:srgbClr val="000000"/>
                </a:solidFill>
                <a:cs typeface="Arial" charset="0"/>
              </a:rPr>
              <a:t> Nº 1078-2008-SUNARP-TR-L</a:t>
            </a:r>
          </a:p>
        </p:txBody>
      </p:sp>
    </p:spTree>
    <p:extLst>
      <p:ext uri="{BB962C8B-B14F-4D97-AF65-F5344CB8AC3E}">
        <p14:creationId xmlns:p14="http://schemas.microsoft.com/office/powerpoint/2010/main" val="6986659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2226" name="Text Box 2"/>
          <p:cNvSpPr txBox="1">
            <a:spLocks noChangeArrowheads="1"/>
          </p:cNvSpPr>
          <p:nvPr/>
        </p:nvSpPr>
        <p:spPr bwMode="auto">
          <a:xfrm>
            <a:off x="609600" y="1676401"/>
            <a:ext cx="9378462" cy="3786553"/>
          </a:xfrm>
          <a:prstGeom prst="rect">
            <a:avLst/>
          </a:prstGeom>
          <a:noFill/>
          <a:ln w="9525" cap="flat">
            <a:noFill/>
            <a:round/>
            <a:headEnd/>
            <a:tailEnd/>
          </a:ln>
          <a:effectLst/>
        </p:spPr>
        <p:txBody>
          <a:bodyPr/>
          <a:lstStyle/>
          <a:p>
            <a:pPr marL="169863" indent="-169863" algn="just" defTabSz="914400">
              <a:lnSpc>
                <a:spcPct val="90000"/>
              </a:lnSpc>
              <a:spcBef>
                <a:spcPts val="600"/>
              </a:spcBef>
              <a:buFont typeface="Arial" charset="0"/>
              <a:buChar char="•"/>
              <a:tabLst>
                <a:tab pos="895350" algn="l"/>
                <a:tab pos="1809750" algn="l"/>
                <a:tab pos="2724150" algn="l"/>
                <a:tab pos="3638550" algn="l"/>
                <a:tab pos="4552950" algn="l"/>
                <a:tab pos="5467350" algn="l"/>
                <a:tab pos="6381750" algn="l"/>
                <a:tab pos="7296150" algn="l"/>
                <a:tab pos="8210550" algn="l"/>
                <a:tab pos="9124950" algn="l"/>
                <a:tab pos="10039350" algn="l"/>
                <a:tab pos="10317163" algn="l"/>
                <a:tab pos="10766425" algn="l"/>
                <a:tab pos="10769600" algn="l"/>
                <a:tab pos="10772775" algn="l"/>
                <a:tab pos="10775950" algn="l"/>
              </a:tabLst>
            </a:pPr>
            <a:r>
              <a:rPr lang="en-GB" sz="2400" b="1" dirty="0" err="1">
                <a:solidFill>
                  <a:srgbClr val="000000"/>
                </a:solidFill>
                <a:cs typeface="Arial" charset="0"/>
              </a:rPr>
              <a:t>Liquidación</a:t>
            </a:r>
            <a:r>
              <a:rPr lang="en-GB" sz="2400" b="1" dirty="0">
                <a:solidFill>
                  <a:srgbClr val="000000"/>
                </a:solidFill>
                <a:cs typeface="Arial" charset="0"/>
              </a:rPr>
              <a:t> de </a:t>
            </a:r>
            <a:r>
              <a:rPr lang="en-GB" sz="2400" b="1" dirty="0" err="1">
                <a:solidFill>
                  <a:srgbClr val="000000"/>
                </a:solidFill>
                <a:cs typeface="Arial" charset="0"/>
              </a:rPr>
              <a:t>derechos</a:t>
            </a:r>
            <a:r>
              <a:rPr lang="en-GB" sz="2400" b="1" dirty="0">
                <a:solidFill>
                  <a:srgbClr val="000000"/>
                </a:solidFill>
                <a:cs typeface="Arial" charset="0"/>
              </a:rPr>
              <a:t> </a:t>
            </a:r>
            <a:r>
              <a:rPr lang="en-GB" sz="2400" b="1" dirty="0" err="1">
                <a:solidFill>
                  <a:srgbClr val="000000"/>
                </a:solidFill>
                <a:cs typeface="Arial" charset="0"/>
              </a:rPr>
              <a:t>registrales</a:t>
            </a:r>
            <a:r>
              <a:rPr lang="en-GB" sz="2400" b="1" dirty="0">
                <a:solidFill>
                  <a:srgbClr val="000000"/>
                </a:solidFill>
                <a:cs typeface="Arial" charset="0"/>
              </a:rPr>
              <a:t> </a:t>
            </a:r>
            <a:r>
              <a:rPr lang="en-GB" sz="2400" b="1" dirty="0" err="1">
                <a:solidFill>
                  <a:srgbClr val="000000"/>
                </a:solidFill>
                <a:cs typeface="Arial" charset="0"/>
              </a:rPr>
              <a:t>por</a:t>
            </a:r>
            <a:r>
              <a:rPr lang="en-GB" sz="2400" b="1" dirty="0">
                <a:solidFill>
                  <a:srgbClr val="000000"/>
                </a:solidFill>
                <a:cs typeface="Arial" charset="0"/>
              </a:rPr>
              <a:t> </a:t>
            </a:r>
            <a:r>
              <a:rPr lang="en-GB" sz="2400" b="1" dirty="0" err="1">
                <a:solidFill>
                  <a:srgbClr val="000000"/>
                </a:solidFill>
                <a:cs typeface="Arial" charset="0"/>
              </a:rPr>
              <a:t>subdivisión</a:t>
            </a:r>
            <a:r>
              <a:rPr lang="en-GB" sz="2400" b="1" dirty="0">
                <a:solidFill>
                  <a:srgbClr val="000000"/>
                </a:solidFill>
                <a:cs typeface="Arial" charset="0"/>
              </a:rPr>
              <a:t> de </a:t>
            </a:r>
            <a:r>
              <a:rPr lang="en-GB" sz="2400" b="1" dirty="0" err="1">
                <a:solidFill>
                  <a:srgbClr val="000000"/>
                </a:solidFill>
                <a:cs typeface="Arial" charset="0"/>
              </a:rPr>
              <a:t>predio</a:t>
            </a:r>
            <a:r>
              <a:rPr lang="en-GB" sz="2400" b="1" dirty="0">
                <a:solidFill>
                  <a:srgbClr val="000000"/>
                </a:solidFill>
                <a:cs typeface="Arial" charset="0"/>
              </a:rPr>
              <a:t> </a:t>
            </a:r>
            <a:r>
              <a:rPr lang="en-GB" sz="2400" b="1" dirty="0" err="1">
                <a:solidFill>
                  <a:srgbClr val="000000"/>
                </a:solidFill>
                <a:cs typeface="Arial" charset="0"/>
              </a:rPr>
              <a:t>urbano</a:t>
            </a:r>
            <a:r>
              <a:rPr lang="en-GB" sz="2400" b="1" dirty="0">
                <a:solidFill>
                  <a:srgbClr val="000000"/>
                </a:solidFill>
                <a:cs typeface="Arial" charset="0"/>
              </a:rPr>
              <a:t>	</a:t>
            </a:r>
          </a:p>
          <a:p>
            <a:pPr marL="169863" indent="-169863" algn="just" defTabSz="914400">
              <a:lnSpc>
                <a:spcPct val="90000"/>
              </a:lnSpc>
              <a:spcBef>
                <a:spcPts val="600"/>
              </a:spcBef>
              <a:buFont typeface="Arial" charset="0"/>
              <a:buChar char="•"/>
              <a:tabLst>
                <a:tab pos="895350" algn="l"/>
                <a:tab pos="1809750" algn="l"/>
                <a:tab pos="2724150" algn="l"/>
                <a:tab pos="3638550" algn="l"/>
                <a:tab pos="4552950" algn="l"/>
                <a:tab pos="5467350" algn="l"/>
                <a:tab pos="6381750" algn="l"/>
                <a:tab pos="7296150" algn="l"/>
                <a:tab pos="8210550" algn="l"/>
                <a:tab pos="9124950" algn="l"/>
                <a:tab pos="10039350" algn="l"/>
                <a:tab pos="10317163" algn="l"/>
                <a:tab pos="10766425" algn="l"/>
                <a:tab pos="10769600" algn="l"/>
                <a:tab pos="10772775" algn="l"/>
                <a:tab pos="10775950" algn="l"/>
              </a:tabLst>
            </a:pPr>
            <a:r>
              <a:rPr lang="en-GB" sz="2400" dirty="0">
                <a:solidFill>
                  <a:srgbClr val="000000"/>
                </a:solidFill>
                <a:cs typeface="Arial" charset="0"/>
              </a:rPr>
              <a:t>“No </a:t>
            </a:r>
            <a:r>
              <a:rPr lang="en-GB" sz="2400" dirty="0" err="1">
                <a:solidFill>
                  <a:srgbClr val="000000"/>
                </a:solidFill>
                <a:cs typeface="Arial" charset="0"/>
              </a:rPr>
              <a:t>es</a:t>
            </a:r>
            <a:r>
              <a:rPr lang="en-GB" sz="2400" dirty="0">
                <a:solidFill>
                  <a:srgbClr val="000000"/>
                </a:solidFill>
                <a:cs typeface="Arial" charset="0"/>
              </a:rPr>
              <a:t> </a:t>
            </a:r>
            <a:r>
              <a:rPr lang="en-GB" sz="2400" dirty="0" err="1">
                <a:solidFill>
                  <a:srgbClr val="000000"/>
                </a:solidFill>
                <a:cs typeface="Arial" charset="0"/>
              </a:rPr>
              <a:t>inscribible</a:t>
            </a:r>
            <a:r>
              <a:rPr lang="en-GB" sz="2400" dirty="0">
                <a:solidFill>
                  <a:srgbClr val="000000"/>
                </a:solidFill>
                <a:cs typeface="Arial" charset="0"/>
              </a:rPr>
              <a:t> la </a:t>
            </a:r>
            <a:r>
              <a:rPr lang="en-GB" sz="2400" dirty="0" err="1">
                <a:solidFill>
                  <a:srgbClr val="000000"/>
                </a:solidFill>
                <a:cs typeface="Arial" charset="0"/>
              </a:rPr>
              <a:t>autorización</a:t>
            </a:r>
            <a:r>
              <a:rPr lang="en-GB" sz="2400" dirty="0">
                <a:solidFill>
                  <a:srgbClr val="000000"/>
                </a:solidFill>
                <a:cs typeface="Arial" charset="0"/>
              </a:rPr>
              <a:t> municipal de </a:t>
            </a:r>
            <a:r>
              <a:rPr lang="en-GB" sz="2400" dirty="0" err="1">
                <a:solidFill>
                  <a:srgbClr val="000000"/>
                </a:solidFill>
                <a:cs typeface="Arial" charset="0"/>
              </a:rPr>
              <a:t>subdivisión</a:t>
            </a:r>
            <a:r>
              <a:rPr lang="en-GB" sz="2400" dirty="0">
                <a:solidFill>
                  <a:srgbClr val="000000"/>
                </a:solidFill>
                <a:cs typeface="Arial" charset="0"/>
              </a:rPr>
              <a:t> o el </a:t>
            </a:r>
            <a:r>
              <a:rPr lang="en-GB" sz="2400" dirty="0" err="1">
                <a:solidFill>
                  <a:srgbClr val="000000"/>
                </a:solidFill>
                <a:cs typeface="Arial" charset="0"/>
              </a:rPr>
              <a:t>hecho</a:t>
            </a:r>
            <a:r>
              <a:rPr lang="en-GB" sz="2400" dirty="0">
                <a:solidFill>
                  <a:srgbClr val="000000"/>
                </a:solidFill>
                <a:cs typeface="Arial" charset="0"/>
              </a:rPr>
              <a:t> </a:t>
            </a:r>
            <a:r>
              <a:rPr lang="en-GB" sz="2400" dirty="0" err="1">
                <a:solidFill>
                  <a:srgbClr val="000000"/>
                </a:solidFill>
                <a:cs typeface="Arial" charset="0"/>
              </a:rPr>
              <a:t>físico</a:t>
            </a:r>
            <a:r>
              <a:rPr lang="en-GB" sz="2400" dirty="0">
                <a:solidFill>
                  <a:srgbClr val="000000"/>
                </a:solidFill>
                <a:cs typeface="Arial" charset="0"/>
              </a:rPr>
              <a:t> de </a:t>
            </a:r>
            <a:r>
              <a:rPr lang="en-GB" sz="2400" dirty="0" err="1">
                <a:solidFill>
                  <a:srgbClr val="000000"/>
                </a:solidFill>
                <a:cs typeface="Arial" charset="0"/>
              </a:rPr>
              <a:t>subdivisión</a:t>
            </a:r>
            <a:r>
              <a:rPr lang="en-GB" sz="2400" dirty="0">
                <a:solidFill>
                  <a:srgbClr val="000000"/>
                </a:solidFill>
                <a:cs typeface="Arial" charset="0"/>
              </a:rPr>
              <a:t> en los </a:t>
            </a:r>
            <a:r>
              <a:rPr lang="en-GB" sz="2400" dirty="0" err="1">
                <a:solidFill>
                  <a:srgbClr val="000000"/>
                </a:solidFill>
                <a:cs typeface="Arial" charset="0"/>
              </a:rPr>
              <a:t>supuestos</a:t>
            </a:r>
            <a:r>
              <a:rPr lang="en-GB" sz="2400" dirty="0">
                <a:solidFill>
                  <a:srgbClr val="000000"/>
                </a:solidFill>
                <a:cs typeface="Arial" charset="0"/>
              </a:rPr>
              <a:t> de </a:t>
            </a:r>
            <a:r>
              <a:rPr lang="en-GB" sz="2400" dirty="0" err="1">
                <a:solidFill>
                  <a:srgbClr val="000000"/>
                </a:solidFill>
                <a:cs typeface="Arial" charset="0"/>
              </a:rPr>
              <a:t>regularización</a:t>
            </a:r>
            <a:r>
              <a:rPr lang="en-GB" sz="2400" dirty="0">
                <a:solidFill>
                  <a:srgbClr val="000000"/>
                </a:solidFill>
                <a:cs typeface="Arial" charset="0"/>
              </a:rPr>
              <a:t> de </a:t>
            </a:r>
            <a:r>
              <a:rPr lang="en-GB" sz="2400" dirty="0" err="1">
                <a:solidFill>
                  <a:srgbClr val="000000"/>
                </a:solidFill>
                <a:cs typeface="Arial" charset="0"/>
              </a:rPr>
              <a:t>edificaciones</a:t>
            </a:r>
            <a:r>
              <a:rPr lang="en-GB" sz="2400" dirty="0">
                <a:solidFill>
                  <a:srgbClr val="000000"/>
                </a:solidFill>
                <a:cs typeface="Arial" charset="0"/>
              </a:rPr>
              <a:t>, </a:t>
            </a:r>
            <a:r>
              <a:rPr lang="en-GB" sz="2400" dirty="0" err="1">
                <a:solidFill>
                  <a:srgbClr val="000000"/>
                </a:solidFill>
                <a:cs typeface="Arial" charset="0"/>
              </a:rPr>
              <a:t>sino</a:t>
            </a:r>
            <a:r>
              <a:rPr lang="en-GB" sz="2400" dirty="0">
                <a:solidFill>
                  <a:srgbClr val="000000"/>
                </a:solidFill>
                <a:cs typeface="Arial" charset="0"/>
              </a:rPr>
              <a:t> la </a:t>
            </a:r>
            <a:r>
              <a:rPr lang="en-GB" sz="2400" dirty="0" err="1">
                <a:solidFill>
                  <a:srgbClr val="000000"/>
                </a:solidFill>
                <a:cs typeface="Arial" charset="0"/>
              </a:rPr>
              <a:t>consecuencia</a:t>
            </a:r>
            <a:r>
              <a:rPr lang="en-GB" sz="2400" dirty="0">
                <a:solidFill>
                  <a:srgbClr val="000000"/>
                </a:solidFill>
                <a:cs typeface="Arial" charset="0"/>
              </a:rPr>
              <a:t> </a:t>
            </a:r>
            <a:r>
              <a:rPr lang="en-GB" sz="2400" dirty="0" err="1">
                <a:solidFill>
                  <a:srgbClr val="000000"/>
                </a:solidFill>
                <a:cs typeface="Arial" charset="0"/>
              </a:rPr>
              <a:t>registral</a:t>
            </a:r>
            <a:r>
              <a:rPr lang="en-GB" sz="2400" dirty="0">
                <a:solidFill>
                  <a:srgbClr val="000000"/>
                </a:solidFill>
                <a:cs typeface="Arial" charset="0"/>
              </a:rPr>
              <a:t>, </a:t>
            </a:r>
            <a:r>
              <a:rPr lang="en-GB" sz="2400" dirty="0" err="1">
                <a:solidFill>
                  <a:srgbClr val="000000"/>
                </a:solidFill>
                <a:cs typeface="Arial" charset="0"/>
              </a:rPr>
              <a:t>cual</a:t>
            </a:r>
            <a:r>
              <a:rPr lang="en-GB" sz="2400" dirty="0">
                <a:solidFill>
                  <a:srgbClr val="000000"/>
                </a:solidFill>
                <a:cs typeface="Arial" charset="0"/>
              </a:rPr>
              <a:t> </a:t>
            </a:r>
            <a:r>
              <a:rPr lang="en-GB" sz="2400" dirty="0" err="1">
                <a:solidFill>
                  <a:srgbClr val="000000"/>
                </a:solidFill>
                <a:cs typeface="Arial" charset="0"/>
              </a:rPr>
              <a:t>es</a:t>
            </a:r>
            <a:r>
              <a:rPr lang="en-GB" sz="2400" dirty="0">
                <a:solidFill>
                  <a:srgbClr val="000000"/>
                </a:solidFill>
                <a:cs typeface="Arial" charset="0"/>
              </a:rPr>
              <a:t> la </a:t>
            </a:r>
            <a:r>
              <a:rPr lang="en-GB" sz="2400" dirty="0" err="1">
                <a:solidFill>
                  <a:srgbClr val="000000"/>
                </a:solidFill>
                <a:cs typeface="Arial" charset="0"/>
              </a:rPr>
              <a:t>apertura</a:t>
            </a:r>
            <a:r>
              <a:rPr lang="en-GB" sz="2400" dirty="0">
                <a:solidFill>
                  <a:srgbClr val="000000"/>
                </a:solidFill>
                <a:cs typeface="Arial" charset="0"/>
              </a:rPr>
              <a:t> de </a:t>
            </a:r>
            <a:r>
              <a:rPr lang="en-GB" sz="2400" dirty="0" err="1">
                <a:solidFill>
                  <a:srgbClr val="000000"/>
                </a:solidFill>
                <a:cs typeface="Arial" charset="0"/>
              </a:rPr>
              <a:t>nuevas</a:t>
            </a:r>
            <a:r>
              <a:rPr lang="en-GB" sz="2400" dirty="0">
                <a:solidFill>
                  <a:srgbClr val="000000"/>
                </a:solidFill>
                <a:cs typeface="Arial" charset="0"/>
              </a:rPr>
              <a:t> </a:t>
            </a:r>
            <a:r>
              <a:rPr lang="en-GB" sz="2400" dirty="0" err="1">
                <a:solidFill>
                  <a:srgbClr val="000000"/>
                </a:solidFill>
                <a:cs typeface="Arial" charset="0"/>
              </a:rPr>
              <a:t>partidas</a:t>
            </a:r>
            <a:r>
              <a:rPr lang="en-GB" sz="2400" dirty="0">
                <a:solidFill>
                  <a:srgbClr val="000000"/>
                </a:solidFill>
                <a:cs typeface="Arial" charset="0"/>
              </a:rPr>
              <a:t> </a:t>
            </a:r>
            <a:r>
              <a:rPr lang="en-GB" sz="2400" dirty="0" err="1">
                <a:solidFill>
                  <a:srgbClr val="000000"/>
                </a:solidFill>
                <a:cs typeface="Arial" charset="0"/>
              </a:rPr>
              <a:t>registrales</a:t>
            </a:r>
            <a:r>
              <a:rPr lang="en-GB" sz="2400" dirty="0">
                <a:solidFill>
                  <a:srgbClr val="000000"/>
                </a:solidFill>
                <a:cs typeface="Arial" charset="0"/>
              </a:rPr>
              <a:t> para los </a:t>
            </a:r>
            <a:r>
              <a:rPr lang="en-GB" sz="2400" dirty="0" err="1">
                <a:solidFill>
                  <a:srgbClr val="000000"/>
                </a:solidFill>
                <a:cs typeface="Arial" charset="0"/>
              </a:rPr>
              <a:t>sublotes</a:t>
            </a:r>
            <a:r>
              <a:rPr lang="en-GB" sz="2400" dirty="0">
                <a:solidFill>
                  <a:srgbClr val="000000"/>
                </a:solidFill>
                <a:cs typeface="Arial" charset="0"/>
              </a:rPr>
              <a:t> </a:t>
            </a:r>
            <a:r>
              <a:rPr lang="en-GB" sz="2400" dirty="0" err="1">
                <a:solidFill>
                  <a:srgbClr val="000000"/>
                </a:solidFill>
                <a:cs typeface="Arial" charset="0"/>
              </a:rPr>
              <a:t>resultantes</a:t>
            </a:r>
            <a:r>
              <a:rPr lang="en-GB" sz="2400" dirty="0">
                <a:solidFill>
                  <a:srgbClr val="000000"/>
                </a:solidFill>
                <a:cs typeface="Arial" charset="0"/>
              </a:rPr>
              <a:t>. </a:t>
            </a:r>
            <a:r>
              <a:rPr lang="en-GB" sz="2400" dirty="0" err="1">
                <a:solidFill>
                  <a:srgbClr val="000000"/>
                </a:solidFill>
                <a:cs typeface="Arial" charset="0"/>
              </a:rPr>
              <a:t>Por</a:t>
            </a:r>
            <a:r>
              <a:rPr lang="en-GB" sz="2400" dirty="0">
                <a:solidFill>
                  <a:srgbClr val="000000"/>
                </a:solidFill>
                <a:cs typeface="Arial" charset="0"/>
              </a:rPr>
              <a:t> lo </a:t>
            </a:r>
            <a:r>
              <a:rPr lang="en-GB" sz="2400" dirty="0" err="1">
                <a:solidFill>
                  <a:srgbClr val="000000"/>
                </a:solidFill>
                <a:cs typeface="Arial" charset="0"/>
              </a:rPr>
              <a:t>tanto</a:t>
            </a:r>
            <a:r>
              <a:rPr lang="en-GB" sz="2400" dirty="0">
                <a:solidFill>
                  <a:srgbClr val="000000"/>
                </a:solidFill>
                <a:cs typeface="Arial" charset="0"/>
              </a:rPr>
              <a:t>, </a:t>
            </a:r>
            <a:r>
              <a:rPr lang="en-GB" sz="2400" dirty="0" err="1">
                <a:solidFill>
                  <a:srgbClr val="000000"/>
                </a:solidFill>
                <a:cs typeface="Arial" charset="0"/>
              </a:rPr>
              <a:t>solamente</a:t>
            </a:r>
            <a:r>
              <a:rPr lang="en-GB" sz="2400" dirty="0">
                <a:solidFill>
                  <a:srgbClr val="000000"/>
                </a:solidFill>
                <a:cs typeface="Arial" charset="0"/>
              </a:rPr>
              <a:t> </a:t>
            </a:r>
            <a:r>
              <a:rPr lang="en-GB" sz="2400" dirty="0" err="1">
                <a:solidFill>
                  <a:srgbClr val="000000"/>
                </a:solidFill>
                <a:cs typeface="Arial" charset="0"/>
              </a:rPr>
              <a:t>corresponde</a:t>
            </a:r>
            <a:r>
              <a:rPr lang="en-GB" sz="2400" dirty="0">
                <a:solidFill>
                  <a:srgbClr val="000000"/>
                </a:solidFill>
                <a:cs typeface="Arial" charset="0"/>
              </a:rPr>
              <a:t> </a:t>
            </a:r>
            <a:r>
              <a:rPr lang="en-GB" sz="2400" dirty="0" err="1">
                <a:solidFill>
                  <a:srgbClr val="000000"/>
                </a:solidFill>
                <a:cs typeface="Arial" charset="0"/>
              </a:rPr>
              <a:t>efectuar</a:t>
            </a:r>
            <a:r>
              <a:rPr lang="en-GB" sz="2400" dirty="0">
                <a:solidFill>
                  <a:srgbClr val="000000"/>
                </a:solidFill>
                <a:cs typeface="Arial" charset="0"/>
              </a:rPr>
              <a:t> </a:t>
            </a:r>
            <a:r>
              <a:rPr lang="en-GB" sz="2400" dirty="0" err="1">
                <a:solidFill>
                  <a:srgbClr val="000000"/>
                </a:solidFill>
                <a:cs typeface="Arial" charset="0"/>
              </a:rPr>
              <a:t>liquidación</a:t>
            </a:r>
            <a:r>
              <a:rPr lang="en-GB" sz="2400" dirty="0">
                <a:solidFill>
                  <a:srgbClr val="000000"/>
                </a:solidFill>
                <a:cs typeface="Arial" charset="0"/>
              </a:rPr>
              <a:t> </a:t>
            </a:r>
            <a:r>
              <a:rPr lang="en-GB" sz="2400" dirty="0" err="1">
                <a:solidFill>
                  <a:srgbClr val="000000"/>
                </a:solidFill>
                <a:cs typeface="Arial" charset="0"/>
              </a:rPr>
              <a:t>por</a:t>
            </a:r>
            <a:r>
              <a:rPr lang="en-GB" sz="2400" dirty="0">
                <a:solidFill>
                  <a:srgbClr val="000000"/>
                </a:solidFill>
                <a:cs typeface="Arial" charset="0"/>
              </a:rPr>
              <a:t> la </a:t>
            </a:r>
            <a:r>
              <a:rPr lang="en-GB" sz="2400" dirty="0" err="1">
                <a:solidFill>
                  <a:srgbClr val="000000"/>
                </a:solidFill>
                <a:cs typeface="Arial" charset="0"/>
              </a:rPr>
              <a:t>inscripción</a:t>
            </a:r>
            <a:r>
              <a:rPr lang="en-GB" sz="2400" dirty="0">
                <a:solidFill>
                  <a:srgbClr val="000000"/>
                </a:solidFill>
                <a:cs typeface="Arial" charset="0"/>
              </a:rPr>
              <a:t> de </a:t>
            </a:r>
            <a:r>
              <a:rPr lang="en-GB" sz="2400" dirty="0" err="1">
                <a:solidFill>
                  <a:srgbClr val="000000"/>
                </a:solidFill>
                <a:cs typeface="Arial" charset="0"/>
              </a:rPr>
              <a:t>las</a:t>
            </a:r>
            <a:r>
              <a:rPr lang="en-GB" sz="2400" dirty="0">
                <a:solidFill>
                  <a:srgbClr val="000000"/>
                </a:solidFill>
                <a:cs typeface="Arial" charset="0"/>
              </a:rPr>
              <a:t> </a:t>
            </a:r>
            <a:r>
              <a:rPr lang="en-GB" sz="2400" dirty="0" err="1">
                <a:solidFill>
                  <a:srgbClr val="000000"/>
                </a:solidFill>
                <a:cs typeface="Arial" charset="0"/>
              </a:rPr>
              <a:t>independización</a:t>
            </a:r>
            <a:r>
              <a:rPr lang="en-GB" sz="2400" dirty="0">
                <a:solidFill>
                  <a:srgbClr val="000000"/>
                </a:solidFill>
                <a:cs typeface="Arial" charset="0"/>
              </a:rPr>
              <a:t> de los </a:t>
            </a:r>
            <a:r>
              <a:rPr lang="en-GB" sz="2400" dirty="0" err="1">
                <a:solidFill>
                  <a:srgbClr val="000000"/>
                </a:solidFill>
                <a:cs typeface="Arial" charset="0"/>
              </a:rPr>
              <a:t>sublotes</a:t>
            </a:r>
            <a:r>
              <a:rPr lang="en-GB" sz="2400" dirty="0">
                <a:solidFill>
                  <a:srgbClr val="000000"/>
                </a:solidFill>
                <a:cs typeface="Arial" charset="0"/>
              </a:rPr>
              <a:t> </a:t>
            </a:r>
            <a:r>
              <a:rPr lang="en-GB" sz="2400" dirty="0" err="1">
                <a:solidFill>
                  <a:srgbClr val="000000"/>
                </a:solidFill>
                <a:cs typeface="Arial" charset="0"/>
              </a:rPr>
              <a:t>resultantes</a:t>
            </a:r>
            <a:r>
              <a:rPr lang="en-GB" sz="2400" dirty="0">
                <a:solidFill>
                  <a:srgbClr val="000000"/>
                </a:solidFill>
                <a:cs typeface="Arial" charset="0"/>
              </a:rPr>
              <a:t> y, </a:t>
            </a:r>
            <a:r>
              <a:rPr lang="en-GB" sz="2400" dirty="0" err="1">
                <a:solidFill>
                  <a:srgbClr val="000000"/>
                </a:solidFill>
                <a:cs typeface="Arial" charset="0"/>
              </a:rPr>
              <a:t>eventualmente</a:t>
            </a:r>
            <a:r>
              <a:rPr lang="en-GB" sz="2400" dirty="0">
                <a:solidFill>
                  <a:srgbClr val="000000"/>
                </a:solidFill>
                <a:cs typeface="Arial" charset="0"/>
              </a:rPr>
              <a:t>, </a:t>
            </a:r>
            <a:r>
              <a:rPr lang="en-GB" sz="2400" dirty="0" err="1">
                <a:solidFill>
                  <a:srgbClr val="000000"/>
                </a:solidFill>
                <a:cs typeface="Arial" charset="0"/>
              </a:rPr>
              <a:t>por</a:t>
            </a:r>
            <a:r>
              <a:rPr lang="en-GB" sz="2400" dirty="0">
                <a:solidFill>
                  <a:srgbClr val="000000"/>
                </a:solidFill>
                <a:cs typeface="Arial" charset="0"/>
              </a:rPr>
              <a:t> la </a:t>
            </a:r>
            <a:r>
              <a:rPr lang="en-GB" sz="2400" dirty="0" err="1">
                <a:solidFill>
                  <a:srgbClr val="000000"/>
                </a:solidFill>
                <a:cs typeface="Arial" charset="0"/>
              </a:rPr>
              <a:t>modificación</a:t>
            </a:r>
            <a:r>
              <a:rPr lang="en-GB" sz="2400" dirty="0">
                <a:solidFill>
                  <a:srgbClr val="000000"/>
                </a:solidFill>
                <a:cs typeface="Arial" charset="0"/>
              </a:rPr>
              <a:t> de </a:t>
            </a:r>
            <a:r>
              <a:rPr lang="en-GB" sz="2400" dirty="0" err="1">
                <a:solidFill>
                  <a:srgbClr val="000000"/>
                </a:solidFill>
                <a:cs typeface="Arial" charset="0"/>
              </a:rPr>
              <a:t>área</a:t>
            </a:r>
            <a:r>
              <a:rPr lang="en-GB" sz="2400" dirty="0">
                <a:solidFill>
                  <a:srgbClr val="000000"/>
                </a:solidFill>
                <a:cs typeface="Arial" charset="0"/>
              </a:rPr>
              <a:t> del </a:t>
            </a:r>
            <a:r>
              <a:rPr lang="en-GB" sz="2400" dirty="0" err="1">
                <a:solidFill>
                  <a:srgbClr val="000000"/>
                </a:solidFill>
                <a:cs typeface="Arial" charset="0"/>
              </a:rPr>
              <a:t>lote</a:t>
            </a:r>
            <a:r>
              <a:rPr lang="en-GB" sz="2400" dirty="0">
                <a:solidFill>
                  <a:srgbClr val="000000"/>
                </a:solidFill>
                <a:cs typeface="Arial" charset="0"/>
              </a:rPr>
              <a:t> </a:t>
            </a:r>
            <a:r>
              <a:rPr lang="en-GB" sz="2400" dirty="0" err="1">
                <a:solidFill>
                  <a:srgbClr val="000000"/>
                </a:solidFill>
                <a:cs typeface="Arial" charset="0"/>
              </a:rPr>
              <a:t>matriz</a:t>
            </a:r>
            <a:r>
              <a:rPr lang="en-GB" sz="2400" dirty="0">
                <a:solidFill>
                  <a:srgbClr val="000000"/>
                </a:solidFill>
                <a:cs typeface="Arial" charset="0"/>
              </a:rPr>
              <a:t>”.</a:t>
            </a:r>
          </a:p>
          <a:p>
            <a:pPr marL="169863" indent="-169863" algn="just" defTabSz="914400">
              <a:lnSpc>
                <a:spcPct val="90000"/>
              </a:lnSpc>
              <a:spcBef>
                <a:spcPts val="500"/>
              </a:spcBef>
              <a:buFont typeface="Arial" charset="0"/>
              <a:buChar char="•"/>
              <a:tabLst>
                <a:tab pos="895350" algn="l"/>
                <a:tab pos="1809750" algn="l"/>
                <a:tab pos="2724150" algn="l"/>
                <a:tab pos="3638550" algn="l"/>
                <a:tab pos="4552950" algn="l"/>
                <a:tab pos="5467350" algn="l"/>
                <a:tab pos="6381750" algn="l"/>
                <a:tab pos="7296150" algn="l"/>
                <a:tab pos="8210550" algn="l"/>
                <a:tab pos="9124950" algn="l"/>
                <a:tab pos="10039350" algn="l"/>
                <a:tab pos="10317163" algn="l"/>
                <a:tab pos="10766425" algn="l"/>
                <a:tab pos="10769600" algn="l"/>
                <a:tab pos="10772775" algn="l"/>
                <a:tab pos="10775950" algn="l"/>
              </a:tabLst>
            </a:pPr>
            <a:r>
              <a:rPr lang="en-GB" sz="2400" dirty="0" err="1">
                <a:solidFill>
                  <a:srgbClr val="000000"/>
                </a:solidFill>
                <a:cs typeface="Arial" charset="0"/>
              </a:rPr>
              <a:t>Resolución</a:t>
            </a:r>
            <a:r>
              <a:rPr lang="en-GB" sz="2400" dirty="0">
                <a:solidFill>
                  <a:srgbClr val="000000"/>
                </a:solidFill>
                <a:cs typeface="Arial" charset="0"/>
              </a:rPr>
              <a:t> Nº 690-2007-SUNARP-TR-L</a:t>
            </a:r>
          </a:p>
          <a:p>
            <a:pPr marL="171450" indent="-169863" algn="just" defTabSz="914400">
              <a:lnSpc>
                <a:spcPct val="90000"/>
              </a:lnSpc>
              <a:spcBef>
                <a:spcPts val="500"/>
              </a:spcBef>
              <a:tabLst>
                <a:tab pos="895350" algn="l"/>
                <a:tab pos="1809750" algn="l"/>
                <a:tab pos="2724150" algn="l"/>
                <a:tab pos="3638550" algn="l"/>
                <a:tab pos="4552950" algn="l"/>
                <a:tab pos="5467350" algn="l"/>
                <a:tab pos="6381750" algn="l"/>
                <a:tab pos="7296150" algn="l"/>
                <a:tab pos="8210550" algn="l"/>
                <a:tab pos="9124950" algn="l"/>
                <a:tab pos="10039350" algn="l"/>
                <a:tab pos="10317163" algn="l"/>
                <a:tab pos="10766425" algn="l"/>
                <a:tab pos="10769600" algn="l"/>
                <a:tab pos="10772775" algn="l"/>
                <a:tab pos="10775950" algn="l"/>
              </a:tabLst>
            </a:pPr>
            <a:endParaRPr lang="en-GB" sz="2400" dirty="0">
              <a:solidFill>
                <a:srgbClr val="000000"/>
              </a:solidFill>
              <a:cs typeface="Arial" charset="0"/>
            </a:endParaRPr>
          </a:p>
        </p:txBody>
      </p:sp>
    </p:spTree>
    <p:extLst>
      <p:ext uri="{BB962C8B-B14F-4D97-AF65-F5344CB8AC3E}">
        <p14:creationId xmlns:p14="http://schemas.microsoft.com/office/powerpoint/2010/main" val="10846850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832338" y="1885950"/>
            <a:ext cx="9327662" cy="4173538"/>
          </a:xfrm>
          <a:prstGeom prst="rect">
            <a:avLst/>
          </a:prstGeom>
          <a:noFill/>
          <a:ln w="9525" cap="flat">
            <a:noFill/>
            <a:round/>
            <a:headEnd/>
            <a:tailEnd/>
          </a:ln>
          <a:effectLst/>
        </p:spPr>
        <p:txBody>
          <a:bodyPr/>
          <a:lstStyle/>
          <a:p>
            <a:pPr defTabSz="914400"/>
            <a:r>
              <a:rPr lang="es-PE" sz="2000" b="1" dirty="0">
                <a:solidFill>
                  <a:prstClr val="black"/>
                </a:solidFill>
              </a:rPr>
              <a:t>ACUERDOS PLENARIOS</a:t>
            </a:r>
          </a:p>
          <a:p>
            <a:pPr defTabSz="914400"/>
            <a:endParaRPr lang="es-PE" sz="2000" dirty="0">
              <a:solidFill>
                <a:prstClr val="black"/>
              </a:solidFill>
            </a:endParaRPr>
          </a:p>
          <a:p>
            <a:pPr defTabSz="914400"/>
            <a:r>
              <a:rPr lang="es-PE" sz="2000" dirty="0">
                <a:solidFill>
                  <a:prstClr val="black"/>
                </a:solidFill>
              </a:rPr>
              <a:t>XLVI PLENO Sesión ordinaria realizada el día 02 de abril de 2009</a:t>
            </a:r>
          </a:p>
          <a:p>
            <a:pPr defTabSz="914400"/>
            <a:endParaRPr lang="es-PE" sz="2000" dirty="0">
              <a:solidFill>
                <a:prstClr val="black"/>
              </a:solidFill>
            </a:endParaRPr>
          </a:p>
          <a:p>
            <a:pPr defTabSz="914400"/>
            <a:endParaRPr lang="es-PE" sz="2000" dirty="0">
              <a:solidFill>
                <a:prstClr val="black"/>
              </a:solidFill>
            </a:endParaRPr>
          </a:p>
          <a:p>
            <a:pPr algn="just" defTabSz="914400"/>
            <a:r>
              <a:rPr lang="es-PE" sz="2000" dirty="0">
                <a:solidFill>
                  <a:prstClr val="black"/>
                </a:solidFill>
              </a:rPr>
              <a:t>4. DERECHOS DE INSCRIPCIÓN EN APERTURA DE PARTIDA DE LOTES</a:t>
            </a:r>
          </a:p>
          <a:p>
            <a:pPr algn="just" defTabSz="914400"/>
            <a:r>
              <a:rPr lang="es-PE" sz="2000" dirty="0">
                <a:solidFill>
                  <a:prstClr val="black"/>
                </a:solidFill>
              </a:rPr>
              <a:t>“Por la apertura de partida de lotes provenientes de una habilitación urbana, trazado </a:t>
            </a:r>
            <a:r>
              <a:rPr lang="es-PE" sz="2000" dirty="0" smtClean="0">
                <a:solidFill>
                  <a:prstClr val="black"/>
                </a:solidFill>
              </a:rPr>
              <a:t>y lotización </a:t>
            </a:r>
            <a:r>
              <a:rPr lang="es-PE" sz="2000" dirty="0">
                <a:solidFill>
                  <a:prstClr val="black"/>
                </a:solidFill>
              </a:rPr>
              <a:t>o parcelación sólo se cobra los derechos de inscripción que ascienden a 0.32 </a:t>
            </a:r>
            <a:r>
              <a:rPr lang="es-PE" sz="2000" dirty="0" smtClean="0">
                <a:solidFill>
                  <a:prstClr val="black"/>
                </a:solidFill>
              </a:rPr>
              <a:t>% de </a:t>
            </a:r>
            <a:r>
              <a:rPr lang="es-PE" sz="2000" dirty="0">
                <a:solidFill>
                  <a:prstClr val="black"/>
                </a:solidFill>
              </a:rPr>
              <a:t>la UIT por cada partida, sea que se independice conjunta o posteriormente</a:t>
            </a:r>
            <a:r>
              <a:rPr lang="es-PE" sz="2000" dirty="0" smtClean="0">
                <a:solidFill>
                  <a:prstClr val="black"/>
                </a:solidFill>
              </a:rPr>
              <a:t>.”</a:t>
            </a:r>
            <a:endParaRPr lang="es-PE" sz="2000" dirty="0">
              <a:solidFill>
                <a:prstClr val="black"/>
              </a:solidFill>
            </a:endParaRPr>
          </a:p>
        </p:txBody>
      </p:sp>
    </p:spTree>
    <p:extLst>
      <p:ext uri="{BB962C8B-B14F-4D97-AF65-F5344CB8AC3E}">
        <p14:creationId xmlns:p14="http://schemas.microsoft.com/office/powerpoint/2010/main" val="104522834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844062" y="1885950"/>
            <a:ext cx="9239052" cy="4107077"/>
          </a:xfrm>
          <a:prstGeom prst="rect">
            <a:avLst/>
          </a:prstGeom>
          <a:noFill/>
          <a:ln w="9525" cap="flat">
            <a:noFill/>
            <a:round/>
            <a:headEnd/>
            <a:tailEnd/>
          </a:ln>
          <a:effectLst/>
        </p:spPr>
        <p:txBody>
          <a:bodyPr/>
          <a:lstStyle/>
          <a:p>
            <a:pPr marL="169863" indent="-169863" defTabSz="914400">
              <a:lnSpc>
                <a:spcPct val="90000"/>
              </a:lnSpc>
              <a:spcBef>
                <a:spcPts val="7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n-GB" sz="2800" b="1" dirty="0" err="1">
                <a:solidFill>
                  <a:srgbClr val="000000"/>
                </a:solidFill>
                <a:latin typeface="Arial" charset="0"/>
                <a:cs typeface="Arial" charset="0"/>
              </a:rPr>
              <a:t>Independización</a:t>
            </a:r>
            <a:r>
              <a:rPr lang="en-GB" sz="2800" b="1" dirty="0">
                <a:solidFill>
                  <a:srgbClr val="000000"/>
                </a:solidFill>
                <a:latin typeface="Arial" charset="0"/>
                <a:cs typeface="Arial" charset="0"/>
              </a:rPr>
              <a:t> </a:t>
            </a:r>
            <a:r>
              <a:rPr lang="en-GB" sz="2800" b="1" dirty="0" err="1">
                <a:solidFill>
                  <a:srgbClr val="000000"/>
                </a:solidFill>
                <a:latin typeface="Arial" charset="0"/>
                <a:cs typeface="Arial" charset="0"/>
              </a:rPr>
              <a:t>por</a:t>
            </a:r>
            <a:r>
              <a:rPr lang="en-GB" sz="2800" b="1" dirty="0">
                <a:solidFill>
                  <a:srgbClr val="000000"/>
                </a:solidFill>
                <a:latin typeface="Arial" charset="0"/>
                <a:cs typeface="Arial" charset="0"/>
              </a:rPr>
              <a:t> </a:t>
            </a:r>
            <a:r>
              <a:rPr lang="en-GB" sz="2800" b="1" dirty="0" err="1">
                <a:solidFill>
                  <a:srgbClr val="000000"/>
                </a:solidFill>
                <a:latin typeface="Arial" charset="0"/>
                <a:cs typeface="Arial" charset="0"/>
              </a:rPr>
              <a:t>omisión</a:t>
            </a:r>
            <a:endParaRPr lang="en-GB" sz="2800" b="1" dirty="0">
              <a:solidFill>
                <a:srgbClr val="000000"/>
              </a:solidFill>
              <a:latin typeface="Arial" charset="0"/>
              <a:cs typeface="Arial" charset="0"/>
            </a:endParaRPr>
          </a:p>
          <a:p>
            <a:pPr marL="169863" indent="-169863" algn="just" defTabSz="914400">
              <a:lnSpc>
                <a:spcPct val="90000"/>
              </a:lnSpc>
              <a:spcBef>
                <a:spcPts val="7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n-GB" sz="2800" dirty="0">
                <a:solidFill>
                  <a:srgbClr val="000000"/>
                </a:solidFill>
                <a:latin typeface="Arial" charset="0"/>
                <a:cs typeface="Arial" charset="0"/>
              </a:rPr>
              <a:t>“La </a:t>
            </a:r>
            <a:r>
              <a:rPr lang="en-GB" sz="2800" dirty="0" err="1">
                <a:solidFill>
                  <a:srgbClr val="000000"/>
                </a:solidFill>
                <a:latin typeface="Arial" charset="0"/>
                <a:cs typeface="Arial" charset="0"/>
              </a:rPr>
              <a:t>transferencia</a:t>
            </a:r>
            <a:r>
              <a:rPr lang="en-GB" sz="2800" dirty="0">
                <a:solidFill>
                  <a:srgbClr val="000000"/>
                </a:solidFill>
                <a:latin typeface="Arial" charset="0"/>
                <a:cs typeface="Arial" charset="0"/>
              </a:rPr>
              <a:t> de </a:t>
            </a:r>
            <a:r>
              <a:rPr lang="en-GB" sz="2800" dirty="0" err="1">
                <a:solidFill>
                  <a:srgbClr val="000000"/>
                </a:solidFill>
                <a:latin typeface="Arial" charset="0"/>
                <a:cs typeface="Arial" charset="0"/>
              </a:rPr>
              <a:t>una</a:t>
            </a:r>
            <a:r>
              <a:rPr lang="en-GB" sz="2800" dirty="0">
                <a:solidFill>
                  <a:srgbClr val="000000"/>
                </a:solidFill>
                <a:latin typeface="Arial" charset="0"/>
                <a:cs typeface="Arial" charset="0"/>
              </a:rPr>
              <a:t> parte de un </a:t>
            </a:r>
            <a:r>
              <a:rPr lang="en-GB" sz="2800" dirty="0" err="1">
                <a:solidFill>
                  <a:srgbClr val="000000"/>
                </a:solidFill>
                <a:latin typeface="Arial" charset="0"/>
                <a:cs typeface="Arial" charset="0"/>
              </a:rPr>
              <a:t>predio</a:t>
            </a:r>
            <a:r>
              <a:rPr lang="en-GB" sz="2800" dirty="0">
                <a:solidFill>
                  <a:srgbClr val="000000"/>
                </a:solidFill>
                <a:latin typeface="Arial" charset="0"/>
                <a:cs typeface="Arial" charset="0"/>
              </a:rPr>
              <a:t> de un </a:t>
            </a:r>
            <a:r>
              <a:rPr lang="en-GB" sz="2800" dirty="0" err="1">
                <a:solidFill>
                  <a:srgbClr val="000000"/>
                </a:solidFill>
                <a:latin typeface="Arial" charset="0"/>
                <a:cs typeface="Arial" charset="0"/>
              </a:rPr>
              <a:t>área</a:t>
            </a:r>
            <a:r>
              <a:rPr lang="en-GB" sz="2800" dirty="0">
                <a:solidFill>
                  <a:srgbClr val="000000"/>
                </a:solidFill>
                <a:latin typeface="Arial" charset="0"/>
                <a:cs typeface="Arial" charset="0"/>
              </a:rPr>
              <a:t> mayor, </a:t>
            </a:r>
            <a:r>
              <a:rPr lang="en-GB" sz="2800" dirty="0" err="1">
                <a:solidFill>
                  <a:srgbClr val="000000"/>
                </a:solidFill>
                <a:latin typeface="Arial" charset="0"/>
                <a:cs typeface="Arial" charset="0"/>
              </a:rPr>
              <a:t>que</a:t>
            </a:r>
            <a:r>
              <a:rPr lang="en-GB" sz="2800" dirty="0">
                <a:solidFill>
                  <a:srgbClr val="000000"/>
                </a:solidFill>
                <a:latin typeface="Arial" charset="0"/>
                <a:cs typeface="Arial" charset="0"/>
              </a:rPr>
              <a:t> no </a:t>
            </a:r>
            <a:r>
              <a:rPr lang="en-GB" sz="2800" dirty="0" err="1">
                <a:solidFill>
                  <a:srgbClr val="000000"/>
                </a:solidFill>
                <a:latin typeface="Arial" charset="0"/>
                <a:cs typeface="Arial" charset="0"/>
              </a:rPr>
              <a:t>fue</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independizada</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sino</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inscrita</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dentro</a:t>
            </a:r>
            <a:r>
              <a:rPr lang="en-GB" sz="2800" dirty="0">
                <a:solidFill>
                  <a:srgbClr val="000000"/>
                </a:solidFill>
                <a:latin typeface="Arial" charset="0"/>
                <a:cs typeface="Arial" charset="0"/>
              </a:rPr>
              <a:t> del </a:t>
            </a:r>
            <a:r>
              <a:rPr lang="en-GB" sz="2800" dirty="0" err="1">
                <a:solidFill>
                  <a:srgbClr val="000000"/>
                </a:solidFill>
                <a:latin typeface="Arial" charset="0"/>
                <a:cs typeface="Arial" charset="0"/>
              </a:rPr>
              <a:t>inmueble</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matriz</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es</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factible</a:t>
            </a:r>
            <a:r>
              <a:rPr lang="en-GB" sz="2800" dirty="0">
                <a:solidFill>
                  <a:srgbClr val="000000"/>
                </a:solidFill>
                <a:latin typeface="Arial" charset="0"/>
                <a:cs typeface="Arial" charset="0"/>
              </a:rPr>
              <a:t> de </a:t>
            </a:r>
            <a:r>
              <a:rPr lang="en-GB" sz="2800" dirty="0" err="1">
                <a:solidFill>
                  <a:srgbClr val="000000"/>
                </a:solidFill>
                <a:latin typeface="Arial" charset="0"/>
                <a:cs typeface="Arial" charset="0"/>
              </a:rPr>
              <a:t>inscripción</a:t>
            </a:r>
            <a:r>
              <a:rPr lang="en-GB" sz="2800" dirty="0">
                <a:solidFill>
                  <a:srgbClr val="000000"/>
                </a:solidFill>
                <a:latin typeface="Arial" charset="0"/>
                <a:cs typeface="Arial" charset="0"/>
              </a:rPr>
              <a:t> en </a:t>
            </a:r>
            <a:r>
              <a:rPr lang="en-GB" sz="2800" dirty="0" err="1">
                <a:solidFill>
                  <a:srgbClr val="000000"/>
                </a:solidFill>
                <a:latin typeface="Arial" charset="0"/>
                <a:cs typeface="Arial" charset="0"/>
              </a:rPr>
              <a:t>partida</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diferenciada</a:t>
            </a:r>
            <a:r>
              <a:rPr lang="en-GB" sz="2800" dirty="0">
                <a:solidFill>
                  <a:srgbClr val="000000"/>
                </a:solidFill>
                <a:latin typeface="Arial" charset="0"/>
                <a:cs typeface="Arial" charset="0"/>
              </a:rPr>
              <a:t>, </a:t>
            </a:r>
            <a:r>
              <a:rPr lang="en-GB" sz="2800" u="sng" dirty="0" err="1">
                <a:solidFill>
                  <a:srgbClr val="000000"/>
                </a:solidFill>
                <a:latin typeface="Arial" charset="0"/>
                <a:cs typeface="Arial" charset="0"/>
              </a:rPr>
              <a:t>siempre</a:t>
            </a:r>
            <a:r>
              <a:rPr lang="en-GB" sz="2800" u="sng" dirty="0">
                <a:solidFill>
                  <a:srgbClr val="000000"/>
                </a:solidFill>
                <a:latin typeface="Arial" charset="0"/>
                <a:cs typeface="Arial" charset="0"/>
              </a:rPr>
              <a:t> </a:t>
            </a:r>
            <a:r>
              <a:rPr lang="en-GB" sz="2800" u="sng" dirty="0" err="1">
                <a:solidFill>
                  <a:srgbClr val="000000"/>
                </a:solidFill>
                <a:latin typeface="Arial" charset="0"/>
                <a:cs typeface="Arial" charset="0"/>
              </a:rPr>
              <a:t>que</a:t>
            </a:r>
            <a:r>
              <a:rPr lang="en-GB" sz="2800" u="sng" dirty="0">
                <a:solidFill>
                  <a:srgbClr val="000000"/>
                </a:solidFill>
                <a:latin typeface="Arial" charset="0"/>
                <a:cs typeface="Arial" charset="0"/>
              </a:rPr>
              <a:t> del </a:t>
            </a:r>
            <a:r>
              <a:rPr lang="en-GB" sz="2800" u="sng" dirty="0" err="1">
                <a:solidFill>
                  <a:srgbClr val="000000"/>
                </a:solidFill>
                <a:latin typeface="Arial" charset="0"/>
                <a:cs typeface="Arial" charset="0"/>
              </a:rPr>
              <a:t>título</a:t>
            </a:r>
            <a:r>
              <a:rPr lang="en-GB" sz="2800" u="sng" dirty="0">
                <a:solidFill>
                  <a:srgbClr val="000000"/>
                </a:solidFill>
                <a:latin typeface="Arial" charset="0"/>
                <a:cs typeface="Arial" charset="0"/>
              </a:rPr>
              <a:t> </a:t>
            </a:r>
            <a:r>
              <a:rPr lang="en-GB" sz="2800" u="sng" dirty="0" err="1">
                <a:solidFill>
                  <a:srgbClr val="000000"/>
                </a:solidFill>
                <a:latin typeface="Arial" charset="0"/>
                <a:cs typeface="Arial" charset="0"/>
              </a:rPr>
              <a:t>archivado</a:t>
            </a:r>
            <a:r>
              <a:rPr lang="en-GB" sz="2800" u="sng" dirty="0">
                <a:solidFill>
                  <a:srgbClr val="000000"/>
                </a:solidFill>
                <a:latin typeface="Arial" charset="0"/>
                <a:cs typeface="Arial" charset="0"/>
              </a:rPr>
              <a:t> </a:t>
            </a:r>
            <a:r>
              <a:rPr lang="en-GB" sz="2800" u="sng" dirty="0" err="1">
                <a:solidFill>
                  <a:srgbClr val="000000"/>
                </a:solidFill>
                <a:latin typeface="Arial" charset="0"/>
                <a:cs typeface="Arial" charset="0"/>
              </a:rPr>
              <a:t>consten</a:t>
            </a:r>
            <a:r>
              <a:rPr lang="en-GB" sz="2800" dirty="0">
                <a:solidFill>
                  <a:srgbClr val="000000"/>
                </a:solidFill>
                <a:latin typeface="Arial" charset="0"/>
                <a:cs typeface="Arial" charset="0"/>
              </a:rPr>
              <a:t> los </a:t>
            </a:r>
            <a:r>
              <a:rPr lang="en-GB" sz="2800" dirty="0" err="1">
                <a:solidFill>
                  <a:srgbClr val="000000"/>
                </a:solidFill>
                <a:latin typeface="Arial" charset="0"/>
                <a:cs typeface="Arial" charset="0"/>
              </a:rPr>
              <a:t>requisitos</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necesarios</a:t>
            </a:r>
            <a:r>
              <a:rPr lang="en-GB" sz="2800" dirty="0">
                <a:solidFill>
                  <a:srgbClr val="000000"/>
                </a:solidFill>
                <a:latin typeface="Arial" charset="0"/>
                <a:cs typeface="Arial" charset="0"/>
              </a:rPr>
              <a:t> para </a:t>
            </a:r>
            <a:r>
              <a:rPr lang="en-GB" sz="2800" dirty="0" err="1">
                <a:solidFill>
                  <a:srgbClr val="000000"/>
                </a:solidFill>
                <a:latin typeface="Arial" charset="0"/>
                <a:cs typeface="Arial" charset="0"/>
              </a:rPr>
              <a:t>que</a:t>
            </a:r>
            <a:r>
              <a:rPr lang="en-GB" sz="2800" dirty="0">
                <a:solidFill>
                  <a:srgbClr val="000000"/>
                </a:solidFill>
                <a:latin typeface="Arial" charset="0"/>
                <a:cs typeface="Arial" charset="0"/>
              </a:rPr>
              <a:t> </a:t>
            </a:r>
            <a:r>
              <a:rPr lang="en-GB" sz="2800" dirty="0" err="1">
                <a:solidFill>
                  <a:srgbClr val="000000"/>
                </a:solidFill>
                <a:latin typeface="Arial" charset="0"/>
                <a:cs typeface="Arial" charset="0"/>
              </a:rPr>
              <a:t>ésta</a:t>
            </a:r>
            <a:r>
              <a:rPr lang="en-GB" sz="2800" dirty="0">
                <a:solidFill>
                  <a:srgbClr val="000000"/>
                </a:solidFill>
                <a:latin typeface="Arial" charset="0"/>
                <a:cs typeface="Arial" charset="0"/>
              </a:rPr>
              <a:t> se </a:t>
            </a:r>
            <a:r>
              <a:rPr lang="en-GB" sz="2800" dirty="0" err="1">
                <a:solidFill>
                  <a:srgbClr val="000000"/>
                </a:solidFill>
                <a:latin typeface="Arial" charset="0"/>
                <a:cs typeface="Arial" charset="0"/>
              </a:rPr>
              <a:t>lleve</a:t>
            </a:r>
            <a:r>
              <a:rPr lang="en-GB" sz="2800" dirty="0">
                <a:solidFill>
                  <a:srgbClr val="000000"/>
                </a:solidFill>
                <a:latin typeface="Arial" charset="0"/>
                <a:cs typeface="Arial" charset="0"/>
              </a:rPr>
              <a:t> a </a:t>
            </a:r>
            <a:r>
              <a:rPr lang="en-GB" sz="2800" dirty="0" err="1">
                <a:solidFill>
                  <a:srgbClr val="000000"/>
                </a:solidFill>
                <a:latin typeface="Arial" charset="0"/>
                <a:cs typeface="Arial" charset="0"/>
              </a:rPr>
              <a:t>cabo</a:t>
            </a:r>
            <a:r>
              <a:rPr lang="en-GB" sz="2800" dirty="0">
                <a:solidFill>
                  <a:srgbClr val="000000"/>
                </a:solidFill>
                <a:latin typeface="Arial" charset="0"/>
                <a:cs typeface="Arial" charset="0"/>
              </a:rPr>
              <a:t>.”</a:t>
            </a:r>
          </a:p>
          <a:p>
            <a:pPr marL="171450" indent="-169863" algn="just" defTabSz="914400">
              <a:lnSpc>
                <a:spcPct val="90000"/>
              </a:lnSpc>
              <a:spcBef>
                <a:spcPts val="700"/>
              </a:spcBef>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endParaRPr lang="en-GB" sz="2800" dirty="0">
              <a:solidFill>
                <a:srgbClr val="000000"/>
              </a:solidFill>
              <a:latin typeface="Arial" charset="0"/>
              <a:cs typeface="Arial" charset="0"/>
            </a:endParaRPr>
          </a:p>
          <a:p>
            <a:pPr marL="169863" indent="-169863" algn="just" defTabSz="914400">
              <a:lnSpc>
                <a:spcPct val="90000"/>
              </a:lnSpc>
              <a:spcBef>
                <a:spcPts val="5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n-GB" sz="2000" dirty="0" err="1">
                <a:solidFill>
                  <a:srgbClr val="000000"/>
                </a:solidFill>
                <a:latin typeface="Arial" charset="0"/>
                <a:cs typeface="Arial" charset="0"/>
              </a:rPr>
              <a:t>Resolución</a:t>
            </a:r>
            <a:r>
              <a:rPr lang="en-GB" sz="2000" dirty="0">
                <a:solidFill>
                  <a:srgbClr val="000000"/>
                </a:solidFill>
                <a:latin typeface="Arial" charset="0"/>
                <a:cs typeface="Arial" charset="0"/>
              </a:rPr>
              <a:t> Nº 590-2009-SUNARP-TR-L</a:t>
            </a:r>
          </a:p>
        </p:txBody>
      </p:sp>
    </p:spTree>
    <p:extLst>
      <p:ext uri="{BB962C8B-B14F-4D97-AF65-F5344CB8AC3E}">
        <p14:creationId xmlns:p14="http://schemas.microsoft.com/office/powerpoint/2010/main" val="51481953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832339" y="1850781"/>
            <a:ext cx="9053066" cy="4006322"/>
          </a:xfrm>
          <a:prstGeom prst="rect">
            <a:avLst/>
          </a:prstGeom>
          <a:noFill/>
          <a:ln w="9525" cap="flat">
            <a:noFill/>
            <a:round/>
            <a:headEnd/>
            <a:tailEnd/>
          </a:ln>
          <a:effectLst/>
        </p:spPr>
        <p:txBody>
          <a:bodyPr/>
          <a:lstStyle/>
          <a:p>
            <a:pPr marL="169863" indent="-169863" algn="just" defTabSz="914400">
              <a:lnSpc>
                <a:spcPct val="90000"/>
              </a:lnSpc>
              <a:spcBef>
                <a:spcPts val="7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s-PE" sz="2000" dirty="0">
                <a:solidFill>
                  <a:prstClr val="black"/>
                </a:solidFill>
              </a:rPr>
              <a:t>CCVI Sesión extraordinaria modalidad no presencial realizada el día 30 de enero de 2019. </a:t>
            </a:r>
            <a:endParaRPr lang="es-PE" sz="2000" dirty="0" smtClean="0">
              <a:solidFill>
                <a:prstClr val="black"/>
              </a:solidFill>
            </a:endParaRPr>
          </a:p>
          <a:p>
            <a:pPr marL="169863" indent="-169863" algn="just" defTabSz="914400">
              <a:lnSpc>
                <a:spcPct val="90000"/>
              </a:lnSpc>
              <a:spcBef>
                <a:spcPts val="7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endParaRPr lang="es-PE" sz="2000" dirty="0">
              <a:solidFill>
                <a:prstClr val="black"/>
              </a:solidFill>
            </a:endParaRPr>
          </a:p>
          <a:p>
            <a:pPr marL="169863" indent="-169863" algn="just" defTabSz="914400">
              <a:lnSpc>
                <a:spcPct val="90000"/>
              </a:lnSpc>
              <a:spcBef>
                <a:spcPts val="700"/>
              </a:spcBef>
              <a:buFont typeface="Arial" charset="0"/>
              <a:buChar char="•"/>
              <a:tabLst>
                <a:tab pos="682625" algn="l"/>
                <a:tab pos="1368425" algn="l"/>
                <a:tab pos="2054225" algn="l"/>
                <a:tab pos="2740025" algn="l"/>
                <a:tab pos="3425825" algn="l"/>
                <a:tab pos="4111625" algn="l"/>
                <a:tab pos="4797425" algn="l"/>
                <a:tab pos="5483225" algn="l"/>
                <a:tab pos="6169025" algn="l"/>
                <a:tab pos="6854825" algn="l"/>
                <a:tab pos="7540625" algn="l"/>
                <a:tab pos="8226425" algn="l"/>
                <a:tab pos="8912225" algn="l"/>
                <a:tab pos="9598025" algn="l"/>
                <a:tab pos="10283825" algn="l"/>
              </a:tabLst>
            </a:pPr>
            <a:r>
              <a:rPr lang="es-PE" sz="2000" dirty="0" smtClean="0">
                <a:solidFill>
                  <a:prstClr val="black"/>
                </a:solidFill>
              </a:rPr>
              <a:t>INFORME </a:t>
            </a:r>
            <a:r>
              <a:rPr lang="es-PE" sz="2000" dirty="0">
                <a:solidFill>
                  <a:prstClr val="black"/>
                </a:solidFill>
              </a:rPr>
              <a:t>TÉCNICO EMITIDO POR EL ÁREA DE CATASTRO El área de catastro no puede solicitar al administrado planos a escalas cartográficas diferentes a las previstas normativamente. Asimismo, cuando requiera la presentación de planos con nueva escala deberá especificar la escala idónea necesaria para emitir un informe técnico. Cuando no se cumpla con lo antes señalado, el Registrador o el Abogado certificador debe solicitar su corrección, rectificación o ampliación correspondiente al área de catastro, según sea el caso. Criterio sustentado en la Resolución Nº 306-2019-SUNARP-TR-L del 01.02.2019.</a:t>
            </a:r>
            <a:endParaRPr lang="en-GB" sz="2000" dirty="0">
              <a:solidFill>
                <a:srgbClr val="000000"/>
              </a:solidFill>
              <a:latin typeface="Arial" charset="0"/>
              <a:cs typeface="Arial" charset="0"/>
            </a:endParaRPr>
          </a:p>
        </p:txBody>
      </p:sp>
    </p:spTree>
    <p:extLst>
      <p:ext uri="{BB962C8B-B14F-4D97-AF65-F5344CB8AC3E}">
        <p14:creationId xmlns:p14="http://schemas.microsoft.com/office/powerpoint/2010/main" val="27926529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1019907" y="1874227"/>
            <a:ext cx="8890212" cy="4143514"/>
          </a:xfrm>
          <a:prstGeom prst="rect">
            <a:avLst/>
          </a:prstGeom>
          <a:noFill/>
          <a:ln w="9525" cap="flat">
            <a:noFill/>
            <a:round/>
            <a:headEnd/>
            <a:tailEnd/>
          </a:ln>
          <a:effectLst/>
        </p:spPr>
        <p:txBody>
          <a:bodyPr/>
          <a:lstStyle/>
          <a:p>
            <a:pPr algn="just" defTabSz="914400"/>
            <a:r>
              <a:rPr lang="es-PE" sz="2000" b="1" dirty="0">
                <a:solidFill>
                  <a:prstClr val="black"/>
                </a:solidFill>
              </a:rPr>
              <a:t>ACUERDOS </a:t>
            </a:r>
            <a:r>
              <a:rPr lang="es-PE" sz="2000" b="1" dirty="0" smtClean="0">
                <a:solidFill>
                  <a:prstClr val="black"/>
                </a:solidFill>
              </a:rPr>
              <a:t>PLENARIOS</a:t>
            </a:r>
          </a:p>
          <a:p>
            <a:pPr algn="just" defTabSz="914400"/>
            <a:r>
              <a:rPr lang="es-PE" sz="2000" dirty="0">
                <a:solidFill>
                  <a:prstClr val="black"/>
                </a:solidFill>
              </a:rPr>
              <a:t>LXXII PLENO Sesión extraordinaria modalidad presencial realizada los días 22 y 23 de marzo de 2011.</a:t>
            </a:r>
            <a:endParaRPr lang="es-PE" sz="2000" b="1" dirty="0">
              <a:solidFill>
                <a:prstClr val="black"/>
              </a:solidFill>
            </a:endParaRPr>
          </a:p>
          <a:p>
            <a:pPr algn="just" defTabSz="914400"/>
            <a:endParaRPr lang="es-PE" sz="2000" dirty="0" smtClean="0">
              <a:solidFill>
                <a:prstClr val="black"/>
              </a:solidFill>
            </a:endParaRPr>
          </a:p>
          <a:p>
            <a:pPr algn="just" defTabSz="914400"/>
            <a:r>
              <a:rPr lang="es-PE" sz="2000" dirty="0">
                <a:solidFill>
                  <a:prstClr val="black"/>
                </a:solidFill>
              </a:rPr>
              <a:t>2. INDEPENDIZACIÓN DE PREDIO RURAL UBICADO EN ZONA CATASTRADA “Para la independización de un predio rural ubicado en zona catastrada se debe presentar el Certificado de Información Catastral tanto del área que se independiza como de la </a:t>
            </a:r>
            <a:r>
              <a:rPr lang="es-PE" sz="2000" dirty="0" smtClean="0">
                <a:solidFill>
                  <a:prstClr val="black"/>
                </a:solidFill>
              </a:rPr>
              <a:t>porción </a:t>
            </a:r>
            <a:r>
              <a:rPr lang="es-PE" sz="2000" dirty="0">
                <a:solidFill>
                  <a:prstClr val="black"/>
                </a:solidFill>
              </a:rPr>
              <a:t>remanente, salvo que COFOPRI señale que no es factible emitir el Certificado de Información Catastral del área remanente”</a:t>
            </a:r>
          </a:p>
        </p:txBody>
      </p:sp>
    </p:spTree>
    <p:extLst>
      <p:ext uri="{BB962C8B-B14F-4D97-AF65-F5344CB8AC3E}">
        <p14:creationId xmlns:p14="http://schemas.microsoft.com/office/powerpoint/2010/main" val="23205447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898768" y="1371600"/>
            <a:ext cx="8764215" cy="4633784"/>
          </a:xfrm>
          <a:prstGeom prst="rect">
            <a:avLst/>
          </a:prstGeom>
          <a:noFill/>
          <a:ln w="9525" cap="flat">
            <a:noFill/>
            <a:round/>
            <a:headEnd/>
            <a:tailEnd/>
          </a:ln>
          <a:effectLst/>
        </p:spPr>
        <p:txBody>
          <a:bodyPr/>
          <a:lstStyle/>
          <a:p>
            <a:pPr algn="just" defTabSz="914400"/>
            <a:r>
              <a:rPr lang="es-PE" sz="2000" dirty="0">
                <a:solidFill>
                  <a:prstClr val="black"/>
                </a:solidFill>
              </a:rPr>
              <a:t>CXXV PLENO Sesión extraordinaria modalidad no presencial realizada el día 04 de noviembre de 2014. </a:t>
            </a:r>
            <a:endParaRPr lang="es-PE" sz="2000" dirty="0" smtClean="0">
              <a:solidFill>
                <a:prstClr val="black"/>
              </a:solidFill>
            </a:endParaRPr>
          </a:p>
          <a:p>
            <a:pPr algn="just" defTabSz="914400"/>
            <a:endParaRPr lang="es-PE" sz="2000" b="1" i="1" dirty="0">
              <a:solidFill>
                <a:prstClr val="black"/>
              </a:solidFill>
            </a:endParaRPr>
          </a:p>
          <a:p>
            <a:pPr algn="just" defTabSz="914400"/>
            <a:r>
              <a:rPr lang="es-PE" sz="2000" b="1" i="1" dirty="0" smtClean="0">
                <a:solidFill>
                  <a:prstClr val="black"/>
                </a:solidFill>
              </a:rPr>
              <a:t>1. PRESCRIPCIÓN </a:t>
            </a:r>
            <a:r>
              <a:rPr lang="es-PE" sz="2000" b="1" i="1" dirty="0">
                <a:solidFill>
                  <a:prstClr val="black"/>
                </a:solidFill>
              </a:rPr>
              <a:t>NOTARIAL DE UNA PORCIÓN SIN EDIFICACIÓN “Para inscribir la independización de la parte prescrita no se requiere la autorización municipal de subdivisión</a:t>
            </a:r>
            <a:r>
              <a:rPr lang="es-PE" sz="2000" b="1" i="1" dirty="0" smtClean="0">
                <a:solidFill>
                  <a:prstClr val="black"/>
                </a:solidFill>
              </a:rPr>
              <a:t>”.</a:t>
            </a:r>
          </a:p>
          <a:p>
            <a:pPr algn="just" defTabSz="914400"/>
            <a:endParaRPr lang="es-PE" sz="2000" b="1" i="1" dirty="0" smtClean="0">
              <a:solidFill>
                <a:prstClr val="black"/>
              </a:solidFill>
            </a:endParaRPr>
          </a:p>
          <a:p>
            <a:pPr algn="just" defTabSz="914400"/>
            <a:r>
              <a:rPr lang="es-PE" sz="2000" dirty="0">
                <a:solidFill>
                  <a:prstClr val="black"/>
                </a:solidFill>
              </a:rPr>
              <a:t>CXXVI PLENO Sesión extraordinaria modalidad presencial realizada el día 12 de diciembre de 2014. </a:t>
            </a:r>
            <a:endParaRPr lang="es-PE" sz="2000" dirty="0" smtClean="0">
              <a:solidFill>
                <a:prstClr val="black"/>
              </a:solidFill>
            </a:endParaRPr>
          </a:p>
          <a:p>
            <a:pPr algn="just" defTabSz="914400"/>
            <a:endParaRPr lang="es-PE" sz="2000" dirty="0" smtClean="0">
              <a:solidFill>
                <a:prstClr val="black"/>
              </a:solidFill>
            </a:endParaRPr>
          </a:p>
          <a:p>
            <a:pPr algn="just" defTabSz="914400"/>
            <a:r>
              <a:rPr lang="es-PE" sz="2000" b="1" i="1" dirty="0" smtClean="0">
                <a:solidFill>
                  <a:prstClr val="black"/>
                </a:solidFill>
              </a:rPr>
              <a:t>1</a:t>
            </a:r>
            <a:r>
              <a:rPr lang="es-PE" sz="2000" b="1" i="1" dirty="0">
                <a:solidFill>
                  <a:prstClr val="black"/>
                </a:solidFill>
              </a:rPr>
              <a:t>. “INDEPENDIZACIÓN DE LOTES CONFORMANTES DE LA HABILITACIÓN URBANA DE OFICIO La inscripción de la habilitación urbana de oficio no da mérito para la independización de los lotes conformantes de la misma, pues para ello se requiere de la solicitud del propietario o de la organización que agrupe a los propietarios, de conformidad con el artículo 24-A de la Ley N° 29090 y el artículo 40-H de su reglamento.”</a:t>
            </a:r>
            <a:endParaRPr lang="es-PE" sz="2000" b="1" i="1" dirty="0" smtClean="0">
              <a:solidFill>
                <a:prstClr val="black"/>
              </a:solidFill>
            </a:endParaRPr>
          </a:p>
        </p:txBody>
      </p:sp>
    </p:spTree>
    <p:extLst>
      <p:ext uri="{BB962C8B-B14F-4D97-AF65-F5344CB8AC3E}">
        <p14:creationId xmlns:p14="http://schemas.microsoft.com/office/powerpoint/2010/main" val="287215609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548977" y="1371600"/>
            <a:ext cx="9138720" cy="4460789"/>
          </a:xfrm>
          <a:prstGeom prst="rect">
            <a:avLst/>
          </a:prstGeom>
          <a:noFill/>
          <a:ln w="9525" cap="flat">
            <a:noFill/>
            <a:round/>
            <a:headEnd/>
            <a:tailEnd/>
          </a:ln>
          <a:effectLst/>
        </p:spPr>
        <p:txBody>
          <a:bodyPr/>
          <a:lstStyle/>
          <a:p>
            <a:pPr algn="just" defTabSz="914400"/>
            <a:r>
              <a:rPr lang="es-PE" sz="2000" dirty="0">
                <a:solidFill>
                  <a:prstClr val="black"/>
                </a:solidFill>
              </a:rPr>
              <a:t>CXXXII PLENO Sesión ordinaria modalidad presencial realizada el día 27 de agosto de </a:t>
            </a:r>
            <a:r>
              <a:rPr lang="es-PE" sz="2000" dirty="0" smtClean="0">
                <a:solidFill>
                  <a:prstClr val="black"/>
                </a:solidFill>
              </a:rPr>
              <a:t>2015</a:t>
            </a:r>
          </a:p>
          <a:p>
            <a:pPr algn="just" defTabSz="914400"/>
            <a:endParaRPr lang="es-PE" sz="2000" dirty="0" smtClean="0">
              <a:solidFill>
                <a:prstClr val="black"/>
              </a:solidFill>
            </a:endParaRPr>
          </a:p>
          <a:p>
            <a:pPr algn="just" defTabSz="914400"/>
            <a:r>
              <a:rPr lang="es-PE" sz="2000" dirty="0">
                <a:solidFill>
                  <a:prstClr val="black"/>
                </a:solidFill>
              </a:rPr>
              <a:t>3. INDEPENDIZACIÓN DE PREDIOS RURALES DE COMUNIDADES CAMPESINAS “Para la inscripción de la independización por transferencia de dominio de predios rurales de comunidades campesinas se requiere presentar certificado de información catastral </a:t>
            </a:r>
            <a:r>
              <a:rPr lang="es-PE" sz="2000" dirty="0" smtClean="0">
                <a:solidFill>
                  <a:prstClr val="black"/>
                </a:solidFill>
              </a:rPr>
              <a:t>o </a:t>
            </a:r>
            <a:r>
              <a:rPr lang="es-PE" sz="2000" dirty="0">
                <a:solidFill>
                  <a:prstClr val="black"/>
                </a:solidFill>
              </a:rPr>
              <a:t>certificado negativo de catastro, según corresponda, expedidos por COFOPRI, en tanto no se haya producido la transferencia del Catastro Rural al Ministerio de Agricultura y Riego, mediante la respectiva suscripción y publicación del Acta de Entrega y Recepción, conforme establece el Decreto Supremo 018-2014-VIVIENDA</a:t>
            </a:r>
            <a:r>
              <a:rPr lang="es-PE" sz="2000" dirty="0" smtClean="0">
                <a:solidFill>
                  <a:prstClr val="black"/>
                </a:solidFill>
              </a:rPr>
              <a:t>”.</a:t>
            </a:r>
            <a:endParaRPr lang="es-PE" sz="2000" b="1" i="1" dirty="0">
              <a:solidFill>
                <a:prstClr val="black"/>
              </a:solidFill>
            </a:endParaRPr>
          </a:p>
        </p:txBody>
      </p:sp>
    </p:spTree>
    <p:extLst>
      <p:ext uri="{BB962C8B-B14F-4D97-AF65-F5344CB8AC3E}">
        <p14:creationId xmlns:p14="http://schemas.microsoft.com/office/powerpoint/2010/main" val="374964009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a:solidFill>
                  <a:srgbClr val="7B9899"/>
                </a:solidFill>
                <a:latin typeface="Tahoma" pitchFamily="32" charset="0"/>
                <a:ea typeface="Microsoft YaHei" charset="-122"/>
              </a:rPr>
              <a:t>Jurisprudencia registral</a:t>
            </a:r>
          </a:p>
        </p:txBody>
      </p:sp>
      <p:sp>
        <p:nvSpPr>
          <p:cNvPr id="53250" name="Text Box 2"/>
          <p:cNvSpPr txBox="1">
            <a:spLocks noChangeArrowheads="1"/>
          </p:cNvSpPr>
          <p:nvPr/>
        </p:nvSpPr>
        <p:spPr bwMode="auto">
          <a:xfrm>
            <a:off x="694724" y="2100965"/>
            <a:ext cx="9054757" cy="4546970"/>
          </a:xfrm>
          <a:prstGeom prst="rect">
            <a:avLst/>
          </a:prstGeom>
          <a:noFill/>
          <a:ln w="9525" cap="flat">
            <a:noFill/>
            <a:round/>
            <a:headEnd/>
            <a:tailEnd/>
          </a:ln>
          <a:effectLst/>
        </p:spPr>
        <p:txBody>
          <a:bodyPr/>
          <a:lstStyle/>
          <a:p>
            <a:pPr algn="just" defTabSz="914400"/>
            <a:endParaRPr lang="es-PE" sz="2000" dirty="0" smtClean="0">
              <a:solidFill>
                <a:prstClr val="black"/>
              </a:solidFill>
            </a:endParaRPr>
          </a:p>
          <a:p>
            <a:pPr algn="just" defTabSz="914400"/>
            <a:r>
              <a:rPr lang="es-PE" sz="2000" dirty="0">
                <a:solidFill>
                  <a:prstClr val="black"/>
                </a:solidFill>
              </a:rPr>
              <a:t>CXLIX PLENO Sesión extraordinaria modalidad no presencial realizada los días 02 y 03 de mayo de 2016. </a:t>
            </a:r>
            <a:endParaRPr lang="es-PE" sz="2000" dirty="0" smtClean="0">
              <a:solidFill>
                <a:prstClr val="black"/>
              </a:solidFill>
            </a:endParaRPr>
          </a:p>
          <a:p>
            <a:pPr algn="just" defTabSz="914400"/>
            <a:endParaRPr lang="es-PE" sz="2000" dirty="0" smtClean="0">
              <a:solidFill>
                <a:prstClr val="black"/>
              </a:solidFill>
            </a:endParaRPr>
          </a:p>
          <a:p>
            <a:pPr algn="just" defTabSz="914400"/>
            <a:r>
              <a:rPr lang="es-PE" sz="2000" dirty="0" smtClean="0">
                <a:solidFill>
                  <a:prstClr val="black"/>
                </a:solidFill>
              </a:rPr>
              <a:t>2</a:t>
            </a:r>
            <a:r>
              <a:rPr lang="es-PE" sz="2000" dirty="0">
                <a:solidFill>
                  <a:prstClr val="black"/>
                </a:solidFill>
              </a:rPr>
              <a:t>. "Para la independización de predios sujetos a copropiedad se requiere del consentimiento de la totalidad de copropietarios, de conformidad con el artículo 971 inciso 1 del Código Civil." </a:t>
            </a:r>
            <a:endParaRPr lang="es-PE" sz="2000" dirty="0" smtClean="0">
              <a:solidFill>
                <a:prstClr val="black"/>
              </a:solidFill>
            </a:endParaRPr>
          </a:p>
        </p:txBody>
      </p:sp>
    </p:spTree>
    <p:extLst>
      <p:ext uri="{BB962C8B-B14F-4D97-AF65-F5344CB8AC3E}">
        <p14:creationId xmlns:p14="http://schemas.microsoft.com/office/powerpoint/2010/main" val="1931806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930400" y="228600"/>
            <a:ext cx="8280400" cy="1143000"/>
          </a:xfrm>
          <a:prstGeom prst="rect">
            <a:avLst/>
          </a:prstGeom>
          <a:noFill/>
          <a:ln w="9525" cap="flat">
            <a:noFill/>
            <a:round/>
            <a:headEnd/>
            <a:tailEnd/>
          </a:ln>
          <a:effectLst/>
        </p:spPr>
        <p:txBody>
          <a:bodyPr anchor="ctr"/>
          <a:lstStyle/>
          <a:p>
            <a:pPr defTabSz="914400">
              <a:lnSpc>
                <a:spcPct val="90000"/>
              </a:lnSpc>
              <a:tabLst>
                <a:tab pos="0" algn="l"/>
                <a:tab pos="685800" algn="l"/>
                <a:tab pos="1371600" algn="l"/>
                <a:tab pos="2057400" algn="l"/>
                <a:tab pos="2743200" algn="l"/>
                <a:tab pos="3429000" algn="l"/>
                <a:tab pos="4114800" algn="l"/>
                <a:tab pos="4800600" algn="l"/>
                <a:tab pos="5486400" algn="l"/>
                <a:tab pos="6172200" algn="l"/>
                <a:tab pos="6858000" algn="l"/>
                <a:tab pos="7543800" algn="l"/>
                <a:tab pos="8229600" algn="l"/>
                <a:tab pos="8915400" algn="l"/>
                <a:tab pos="9601200" algn="l"/>
                <a:tab pos="10287000" algn="l"/>
              </a:tabLst>
            </a:pPr>
            <a:r>
              <a:rPr lang="en-GB" sz="3600" b="1" dirty="0" err="1">
                <a:solidFill>
                  <a:srgbClr val="7B9899"/>
                </a:solidFill>
                <a:latin typeface="Tahoma" pitchFamily="32" charset="0"/>
                <a:ea typeface="Microsoft YaHei" charset="-122"/>
              </a:rPr>
              <a:t>Jurisprudencia</a:t>
            </a:r>
            <a:r>
              <a:rPr lang="en-GB" sz="3600" b="1" dirty="0">
                <a:solidFill>
                  <a:srgbClr val="7B9899"/>
                </a:solidFill>
                <a:latin typeface="Tahoma" pitchFamily="32" charset="0"/>
                <a:ea typeface="Microsoft YaHei" charset="-122"/>
              </a:rPr>
              <a:t> </a:t>
            </a:r>
            <a:r>
              <a:rPr lang="en-GB" sz="3600" b="1" dirty="0" err="1">
                <a:solidFill>
                  <a:srgbClr val="7B9899"/>
                </a:solidFill>
                <a:latin typeface="Tahoma" pitchFamily="32" charset="0"/>
                <a:ea typeface="Microsoft YaHei" charset="-122"/>
              </a:rPr>
              <a:t>registral</a:t>
            </a:r>
            <a:endParaRPr lang="en-GB" sz="3600" b="1" dirty="0">
              <a:solidFill>
                <a:srgbClr val="7B9899"/>
              </a:solidFill>
              <a:latin typeface="Tahoma" pitchFamily="32" charset="0"/>
              <a:ea typeface="Microsoft YaHei" charset="-122"/>
            </a:endParaRPr>
          </a:p>
        </p:txBody>
      </p:sp>
      <p:sp>
        <p:nvSpPr>
          <p:cNvPr id="53250" name="Text Box 2"/>
          <p:cNvSpPr txBox="1">
            <a:spLocks noChangeArrowheads="1"/>
          </p:cNvSpPr>
          <p:nvPr/>
        </p:nvSpPr>
        <p:spPr bwMode="auto">
          <a:xfrm>
            <a:off x="621322" y="1180532"/>
            <a:ext cx="9140515" cy="4713641"/>
          </a:xfrm>
          <a:prstGeom prst="rect">
            <a:avLst/>
          </a:prstGeom>
          <a:noFill/>
          <a:ln w="9525" cap="flat">
            <a:noFill/>
            <a:round/>
            <a:headEnd/>
            <a:tailEnd/>
          </a:ln>
          <a:effectLst/>
        </p:spPr>
        <p:txBody>
          <a:bodyPr/>
          <a:lstStyle/>
          <a:p>
            <a:pPr algn="just" defTabSz="914400"/>
            <a:r>
              <a:rPr lang="es-PE" sz="2000" dirty="0" smtClean="0">
                <a:solidFill>
                  <a:prstClr val="black"/>
                </a:solidFill>
              </a:rPr>
              <a:t>CLXXVII </a:t>
            </a:r>
            <a:r>
              <a:rPr lang="es-PE" sz="2000" dirty="0">
                <a:solidFill>
                  <a:prstClr val="black"/>
                </a:solidFill>
              </a:rPr>
              <a:t>PLENO </a:t>
            </a:r>
            <a:endParaRPr lang="es-PE" sz="2000" dirty="0" smtClean="0">
              <a:solidFill>
                <a:prstClr val="black"/>
              </a:solidFill>
            </a:endParaRPr>
          </a:p>
          <a:p>
            <a:pPr algn="just" defTabSz="914400"/>
            <a:r>
              <a:rPr lang="es-PE" sz="2000" dirty="0" smtClean="0">
                <a:solidFill>
                  <a:prstClr val="black"/>
                </a:solidFill>
              </a:rPr>
              <a:t>Sesión </a:t>
            </a:r>
            <a:r>
              <a:rPr lang="es-PE" sz="2000" dirty="0">
                <a:solidFill>
                  <a:prstClr val="black"/>
                </a:solidFill>
              </a:rPr>
              <a:t>ordinaria modalidad presencial realizada los días 31 de agosto y 01 de setiembre de 2017. </a:t>
            </a:r>
            <a:endParaRPr lang="es-PE" sz="2000" dirty="0" smtClean="0">
              <a:solidFill>
                <a:prstClr val="black"/>
              </a:solidFill>
            </a:endParaRPr>
          </a:p>
          <a:p>
            <a:pPr marL="457200" indent="-457200" algn="just" defTabSz="914400">
              <a:buFontTx/>
              <a:buAutoNum type="arabicPeriod"/>
            </a:pPr>
            <a:r>
              <a:rPr lang="es-PE" sz="2000" dirty="0" smtClean="0">
                <a:solidFill>
                  <a:prstClr val="black"/>
                </a:solidFill>
              </a:rPr>
              <a:t>ANTECEDENTE </a:t>
            </a:r>
            <a:r>
              <a:rPr lang="es-PE" sz="2000" dirty="0">
                <a:solidFill>
                  <a:prstClr val="black"/>
                </a:solidFill>
              </a:rPr>
              <a:t>REGISTRAL EN LA INDEPENDIZACIÓN Cuando en el informe del Área de Catastro se hubiera señalado que la porción materia de transferencia está comprendida dentro del ámbito de dos o más partidas registrales – aún cuando en una de ellas no exista absoluta certeza- procederá inscribir el título, reputándose como antecedente registral el indicado por el solicitante, sin perjuicio que el registrador informe sobre la duplicidad advertida. </a:t>
            </a:r>
            <a:endParaRPr lang="es-PE" sz="2000" dirty="0" smtClean="0">
              <a:solidFill>
                <a:prstClr val="black"/>
              </a:solidFill>
            </a:endParaRPr>
          </a:p>
          <a:p>
            <a:pPr marL="457200" indent="-457200" algn="just" defTabSz="914400">
              <a:buFontTx/>
              <a:buAutoNum type="arabicPeriod"/>
            </a:pPr>
            <a:r>
              <a:rPr lang="es-PE" sz="2000" dirty="0" smtClean="0">
                <a:solidFill>
                  <a:prstClr val="black"/>
                </a:solidFill>
              </a:rPr>
              <a:t>2</a:t>
            </a:r>
            <a:r>
              <a:rPr lang="es-PE" sz="2000" dirty="0">
                <a:solidFill>
                  <a:prstClr val="black"/>
                </a:solidFill>
              </a:rPr>
              <a:t>. TACHA SUSTANTIVA DE BLOQUEO DE PARTE DE UN PREDIO SIN PLANOS Se encuentra comprendida como supuesto de tacha sustantiva previsto en el inciso g) del artículo 42 del Reglamento General de los Registros Públicos, la solicitud de bloqueo de transferencia de parte de un predio que no estuviera acompañada de los planos de independización y localización del área que se desmembrará con el acto definitivo. </a:t>
            </a:r>
            <a:endParaRPr lang="es-PE" sz="2000" dirty="0" smtClean="0">
              <a:solidFill>
                <a:prstClr val="black"/>
              </a:solidFill>
            </a:endParaRPr>
          </a:p>
        </p:txBody>
      </p:sp>
    </p:spTree>
    <p:extLst>
      <p:ext uri="{BB962C8B-B14F-4D97-AF65-F5344CB8AC3E}">
        <p14:creationId xmlns:p14="http://schemas.microsoft.com/office/powerpoint/2010/main" val="10792738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1926</TotalTime>
  <Words>5931</Words>
  <Application>Microsoft Office PowerPoint</Application>
  <PresentationFormat>Panorámica</PresentationFormat>
  <Paragraphs>643</Paragraphs>
  <Slides>102</Slides>
  <Notes>29</Notes>
  <HiddenSlides>0</HiddenSlides>
  <MMClips>0</MMClips>
  <ScaleCrop>false</ScaleCrop>
  <HeadingPairs>
    <vt:vector size="6" baseType="variant">
      <vt:variant>
        <vt:lpstr>Fuentes usadas</vt:lpstr>
      </vt:variant>
      <vt:variant>
        <vt:i4>15</vt:i4>
      </vt:variant>
      <vt:variant>
        <vt:lpstr>Tema</vt:lpstr>
      </vt:variant>
      <vt:variant>
        <vt:i4>1</vt:i4>
      </vt:variant>
      <vt:variant>
        <vt:lpstr>Títulos de diapositiva</vt:lpstr>
      </vt:variant>
      <vt:variant>
        <vt:i4>102</vt:i4>
      </vt:variant>
    </vt:vector>
  </HeadingPairs>
  <TitlesOfParts>
    <vt:vector size="118" baseType="lpstr">
      <vt:lpstr>Microsoft YaHei</vt:lpstr>
      <vt:lpstr>Aharoni</vt:lpstr>
      <vt:lpstr>Arial</vt:lpstr>
      <vt:lpstr>Calibri</vt:lpstr>
      <vt:lpstr>Corbel</vt:lpstr>
      <vt:lpstr>Garamond</vt:lpstr>
      <vt:lpstr>Lucida Sans Unicode</vt:lpstr>
      <vt:lpstr>Tahoma</vt:lpstr>
      <vt:lpstr>Times New Roman</vt:lpstr>
      <vt:lpstr>Trebuchet MS</vt:lpstr>
      <vt:lpstr>Verdana</vt:lpstr>
      <vt:lpstr>Verdana</vt:lpstr>
      <vt:lpstr>Wingdings</vt:lpstr>
      <vt:lpstr>Wingdings 2</vt:lpstr>
      <vt:lpstr>Wingdings 3</vt:lpstr>
      <vt:lpstr>Faceta</vt:lpstr>
      <vt:lpstr>DIPLOMADO SANEAMIENTO DE LA PROPIEDAD</vt:lpstr>
      <vt:lpstr>TEMARIO: </vt:lpstr>
      <vt:lpstr>TEMARIO:</vt:lpstr>
      <vt:lpstr>TEMARIO:</vt:lpstr>
      <vt:lpstr> TEMARIO:</vt:lpstr>
      <vt:lpstr>I.- CONCEPTOS PRELIMINARES</vt:lpstr>
      <vt:lpstr>I. CONCEPTOS PRELIMINARES</vt:lpstr>
      <vt:lpstr> 1.2 PREDIOS Y SUS CLASES EN FUNCION AL PROPIETARIO.</vt:lpstr>
      <vt:lpstr>Circulación de los derechos reales</vt:lpstr>
      <vt:lpstr>1.3 Títulos jurídicos de adquisición.</vt:lpstr>
      <vt:lpstr>1.3 Títulos jurídicos de adquisición.</vt:lpstr>
      <vt:lpstr>II.- INDEPENDIZACION – GENERALIDADES.</vt:lpstr>
      <vt:lpstr>Presentación de PowerPoint</vt:lpstr>
      <vt:lpstr>Requisitos generales del título de independización</vt:lpstr>
      <vt:lpstr>Excepción al requisito general de descripción del área remanente.</vt:lpstr>
      <vt:lpstr>Independización obligatoria</vt:lpstr>
      <vt:lpstr>Independización obligatoria</vt:lpstr>
      <vt:lpstr>Imposibilidad de determinar si el predio ya fue independizado.</vt:lpstr>
      <vt:lpstr>Tacha sustantiva por falta de plano en el título presentado</vt:lpstr>
      <vt:lpstr>Presentación de PowerPoint</vt:lpstr>
      <vt:lpstr>Presentación de PowerPoint</vt:lpstr>
      <vt:lpstr>ASPECTOS A TENER EN CUENTA:</vt:lpstr>
      <vt:lpstr>Presentación de PowerPoint</vt:lpstr>
      <vt:lpstr>Presentación de PowerPoint</vt:lpstr>
      <vt:lpstr>Presentación de PowerPoint</vt:lpstr>
      <vt:lpstr>III.- ACTOS CAUSALES DE LA INDEPENDIZACION 3.1 HABILITACION URBANA.-</vt:lpstr>
      <vt:lpstr>III.- ACTOS CAUSALES DE LA INDEPENDIZACION 3.1 HABILITACION URBANA.-</vt:lpstr>
      <vt:lpstr>III.- ACTOS CAUSALES DE LA INDEPENDIZACION 3.1 HABILITACION URBANA.-</vt:lpstr>
      <vt:lpstr>III.- ACTOS CAUSALES DE LA INDEPENDIZACION 3.1 HABILITACION URBANA.-</vt:lpstr>
      <vt:lpstr>III.- ACTOS CAUSALES DE LA INDEPENDIZACION 3.2 PARCELACION O INDEPENDIZACIÓN SIN CAMBIO DE USO.-</vt:lpstr>
      <vt:lpstr>III.- ACTOS CAUSALES DE LA INDEPENDIZACION 3.3 SUB DIVISION.-</vt:lpstr>
      <vt:lpstr>III.- ACTOS CAUSALES DE LA INDEPENDIZACION 3.3 SUB DIVISION.-</vt:lpstr>
      <vt:lpstr>III.- ACTOS CAUSALES DE LA INDEPENDIZACION 3.3 SUB DIVISION.-</vt:lpstr>
      <vt:lpstr>Aprobación municipal</vt:lpstr>
      <vt:lpstr>Excepciones a la autorización municipal de subdivisión</vt:lpstr>
      <vt:lpstr>SUBDIVISIÓN POR SILENCIO ADMINISTRATIVO</vt:lpstr>
      <vt:lpstr>III.- ACTOS CAUSALES DE LA INDEPENDIZACION 3.3 SUB DIVISION</vt:lpstr>
      <vt:lpstr> a) Reglamento interno; b) Documento privado suscrito por el propietario del predio, con firma certificada, en el que se describa el área, linderos y medidas perimétricas de las secciones de dominio exclusivo y de los bienes comunes regulados por el Reglamento Interno; c) Plano de independización que grafique las unidades de dominio exclusivo y las zonas comunes, autorizado por profesional competente con firma certificada por notario.              </vt:lpstr>
      <vt:lpstr>III.- ACTOS CAUSALES DE LA INDEPENDIZACION 3.4 Propiedades Sujetas A Los Regimenes Regulados En La Ley N° 27157.</vt:lpstr>
      <vt:lpstr>Inscripción de subdivisiones tipo quinta</vt:lpstr>
      <vt:lpstr>Presentación de PowerPoint</vt:lpstr>
      <vt:lpstr>Presentación de PowerPoint</vt:lpstr>
      <vt:lpstr>III.- ACTOS CAUSALES DE LA INDEPENDIZACION 3.4 Propiedades Sujetas A Los Regimenes Regulados En La Ley N° 27157.</vt:lpstr>
      <vt:lpstr>Presentación de PowerPoint</vt:lpstr>
      <vt:lpstr>III.- ACTOS CAUSALES DE LA INDEPENDIZACION 3.5 Regularización de Edificaciones</vt:lpstr>
      <vt:lpstr>Res.N° 40-2018-SUNARP-TR-T.</vt:lpstr>
      <vt:lpstr>III.- ACTOS CAUSALES DE LA INDEPENDIZACION 3.5 Regularización de edificaciones Ley N° 27157.</vt:lpstr>
      <vt:lpstr>RIRP.- Artículo 115.- Independización por cambio de titularidad.  Para inscribir actos que impliquen variación de titularidad dominial respecto de parte de predios inscritos debe procederse a su previa independización, de conformidad con los requisitos previstos en este Reglamento.</vt:lpstr>
      <vt:lpstr>III.- ACTOS CAUSALES DE LA INDEPENDIZACION 3.6 Variación de titularidad de parte del predio (desmembración)</vt:lpstr>
      <vt:lpstr>III.- ACTOS CAUSALES DE LA INDEPENDIZACION 3.6 Variación de titularidad de parte del predio (desmembración)</vt:lpstr>
      <vt:lpstr>Presentación de PowerPoint</vt:lpstr>
      <vt:lpstr>III.- ACTOS CAUSALES DE LA INDEPENDIZACION 3.6 Variación de titularidad de parte del predio (desmembración)</vt:lpstr>
      <vt:lpstr>III.- ACTOS CAUSALES DE LA INDEPENDIZACION 3.6 Variación de titularidad de parte del predio (desmembración)</vt:lpstr>
      <vt:lpstr>III.- ACTOS CAUSALES DE LA INDEPENDIZACION 3.6 Variación de titularidad de parte del predio (desmembración)  </vt:lpstr>
      <vt:lpstr>III.- ACTOS CAUSALES DE LA INDEPENDIZACION 3.6 Variación de titularidad de parte del predio (desmembración)  </vt:lpstr>
      <vt:lpstr>III.- ACTOS CAUSALES DE LA INDEPENDIZACION 3.7 Prescripción Adquisitiva de Dominio</vt:lpstr>
      <vt:lpstr>III.- ACTOS CAUSALES DE LA INDEPENDIZACION 3.7 Prescripción Adquisitiva de Dominio</vt:lpstr>
      <vt:lpstr>III.- ACTOS CAUSALES DE LA INDEPENDIZACION 3.7 Prescripción Adquisitiva de Dominio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IV.- REQUISITOS PARA LA INSCRIPCIÓN. 4.1 PREDIO UBICADO EN ÁREA URBANA.-</vt:lpstr>
      <vt:lpstr>IV.- REQUISITOS PARA LA INSCRIPCIÓN. 4.1 PREDIO UBICADO EN ÁREA URBANA.-</vt:lpstr>
      <vt:lpstr>IV.- REQUISITOS PARA LA INSCRIPCIÓN. 4.2 INDEPENDIZACIÓN DE PREDIO URBANO POR REGULARIZACIÓN DE EDIFICACIONES</vt:lpstr>
      <vt:lpstr>IV.- REQUISITOS PARA LA INSCRIPCIÓN. 4.2 INDEPENDIZACIÓN DE PREDIO URBANO POR REGULARIZACIÓN DE EDIFICACIONES  Deberá presentarse:  formulario registral (FOR) o escritura pública acompañada de los siguientes documentos:  a) Plano de independización en el que conste el área, linderos y medidas perimétricas tanto de la porción a independizar como del área remanente; B) Declaración Jurada del Verificador Responsable, señalando que la edificación materia de regularización cumple los parámetros urbanísticos y edificatorios reglamentarios correspondientes a la fecha de ejecución, o de lo contrario consigna las observaciones a que hubiere lugar. Art. 25 D.S. 035-2006-Viv. modif,. Por D. S. 008-2019-VIVIENDA.           </vt:lpstr>
      <vt:lpstr>IV.- REQUISITOS PARA LA INSCRIPCIÓN. 4.2 INDEPENDIZACIÓN DE PREDIO URBANO POR REGULARIZACIÓN DE EDIFICACIONES</vt:lpstr>
      <vt:lpstr>IV.- REQUISITOS PARA LA INSCRIPCIÓN. 4.3 PREDIO UBICADO EN EXPANSIÓN URBANA (sin cambio de uso).</vt:lpstr>
      <vt:lpstr>IV.- REQUISITOS PARA LA INSCRIPCIÓN. 4.3 PREDIO UBICADO EN EXPANSIÓN URBANA (sin cambio de uso).</vt:lpstr>
      <vt:lpstr>IV.- REQUISITOS PARA LA INSCRIPCIÓN. 4.3 PREDIO UBICADO EN EXPANSIÓN URBANA (sin cambio de uso).</vt:lpstr>
      <vt:lpstr>Presentación de PowerPoint</vt:lpstr>
      <vt:lpstr>Presentación de PowerPoint</vt:lpstr>
      <vt:lpstr>Presentación de PowerPoint</vt:lpstr>
      <vt:lpstr>IV.- REQUISITOS PARA LA INSCRIPCIÓN. 4.4 PREDIO SUJETO A RÉGIMEN DE PROPIEDAD EXCLUSIVA Y PROPIEDAD COMÚN Regulado en la Ley Nº 27157 D.S. Nº 035-2006-VIVIENDA, Art. 63ª RIRP</vt:lpstr>
      <vt:lpstr>IV.- REQUISITOS PARA LA INSCRIPCIÓN. 4.4 PREDIO SUJETO A RÉGIMEN DE PROPIEDAD EXCLUSIVA Y PROPIEDAD COMÚN.  Regulado en la Ley Nº 27157 D.S. Nº 035-2006-VIVIENDA, Art. 63ª RIRP</vt:lpstr>
      <vt:lpstr>IV.- REQUISITOS PARA LA INSCRIPCIÓN. 4.5 PREDIO RURAL.</vt:lpstr>
      <vt:lpstr>INDEPENDIZACIÓN DE PREDIO RURAL</vt:lpstr>
      <vt:lpstr>UBICACIÓN EN ZONA CATASTRADA </vt:lpstr>
      <vt:lpstr>Presentación de PowerPoint</vt:lpstr>
      <vt:lpstr>Presentación de PowerPoint</vt:lpstr>
      <vt:lpstr>CASOS PRACTICOS.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quiño chacon</dc:creator>
  <cp:lastModifiedBy>quiño chacon</cp:lastModifiedBy>
  <cp:revision>145</cp:revision>
  <dcterms:created xsi:type="dcterms:W3CDTF">2020-08-14T13:42:49Z</dcterms:created>
  <dcterms:modified xsi:type="dcterms:W3CDTF">2020-08-22T02:21:02Z</dcterms:modified>
</cp:coreProperties>
</file>