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277" r:id="rId2"/>
    <p:sldId id="523" r:id="rId3"/>
    <p:sldId id="524" r:id="rId4"/>
    <p:sldId id="525" r:id="rId5"/>
    <p:sldId id="659" r:id="rId6"/>
    <p:sldId id="641" r:id="rId7"/>
    <p:sldId id="660" r:id="rId8"/>
    <p:sldId id="661" r:id="rId9"/>
    <p:sldId id="663" r:id="rId10"/>
    <p:sldId id="664" r:id="rId11"/>
    <p:sldId id="644" r:id="rId12"/>
    <p:sldId id="645" r:id="rId13"/>
    <p:sldId id="668" r:id="rId14"/>
    <p:sldId id="647" r:id="rId15"/>
    <p:sldId id="646" r:id="rId16"/>
    <p:sldId id="666" r:id="rId17"/>
    <p:sldId id="665" r:id="rId18"/>
    <p:sldId id="667" r:id="rId19"/>
    <p:sldId id="526" r:id="rId20"/>
    <p:sldId id="527" r:id="rId21"/>
    <p:sldId id="669" r:id="rId22"/>
    <p:sldId id="671" r:id="rId23"/>
    <p:sldId id="670" r:id="rId24"/>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varScale="1">
        <p:scale>
          <a:sx n="50" d="100"/>
          <a:sy n="50" d="100"/>
        </p:scale>
        <p:origin x="1478" y="35"/>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23/02/2021</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dirty="0"/>
          </a:p>
        </p:txBody>
      </p:sp>
    </p:spTree>
    <p:extLst>
      <p:ext uri="{BB962C8B-B14F-4D97-AF65-F5344CB8AC3E}">
        <p14:creationId xmlns:p14="http://schemas.microsoft.com/office/powerpoint/2010/main" val="21291412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Esta presentación, que se recomienda ver en modo de presentación, muestra las nuevas funciones de PowerPoint. Estas diapositivas están diseñadas para ofrecerle excelentes ideas para las presentaciones que creará en PowerPoint 2010.</a:t>
            </a:r>
          </a:p>
          <a:p>
            <a:endParaRPr lang="es-ES" dirty="0"/>
          </a:p>
          <a:p>
            <a:r>
              <a:rPr lang="es-ES" dirty="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4293548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2213702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a:t>
            </a:fld>
            <a:endParaRPr lang="es-ES" dirty="0">
              <a:solidFill>
                <a:prstClr val="black"/>
              </a:solidFill>
            </a:endParaRPr>
          </a:p>
        </p:txBody>
      </p:sp>
    </p:spTree>
    <p:extLst>
      <p:ext uri="{BB962C8B-B14F-4D97-AF65-F5344CB8AC3E}">
        <p14:creationId xmlns:p14="http://schemas.microsoft.com/office/powerpoint/2010/main" val="2332225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a:t>
            </a:fld>
            <a:endParaRPr lang="es-ES" dirty="0">
              <a:solidFill>
                <a:prstClr val="black"/>
              </a:solidFill>
            </a:endParaRPr>
          </a:p>
        </p:txBody>
      </p:sp>
    </p:spTree>
    <p:extLst>
      <p:ext uri="{BB962C8B-B14F-4D97-AF65-F5344CB8AC3E}">
        <p14:creationId xmlns:p14="http://schemas.microsoft.com/office/powerpoint/2010/main" val="121010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14</a:t>
            </a:fld>
            <a:endParaRPr lang="es-ES" dirty="0">
              <a:solidFill>
                <a:prstClr val="black"/>
              </a:solidFill>
            </a:endParaRPr>
          </a:p>
        </p:txBody>
      </p:sp>
    </p:spTree>
    <p:extLst>
      <p:ext uri="{BB962C8B-B14F-4D97-AF65-F5344CB8AC3E}">
        <p14:creationId xmlns:p14="http://schemas.microsoft.com/office/powerpoint/2010/main" val="279946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15</a:t>
            </a:fld>
            <a:endParaRPr lang="es-ES" dirty="0">
              <a:solidFill>
                <a:prstClr val="black"/>
              </a:solidFill>
            </a:endParaRPr>
          </a:p>
        </p:txBody>
      </p:sp>
    </p:spTree>
    <p:extLst>
      <p:ext uri="{BB962C8B-B14F-4D97-AF65-F5344CB8AC3E}">
        <p14:creationId xmlns:p14="http://schemas.microsoft.com/office/powerpoint/2010/main" val="3601654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16</a:t>
            </a:fld>
            <a:endParaRPr lang="es-ES" dirty="0">
              <a:solidFill>
                <a:prstClr val="black"/>
              </a:solidFill>
            </a:endParaRPr>
          </a:p>
        </p:txBody>
      </p:sp>
    </p:spTree>
    <p:extLst>
      <p:ext uri="{BB962C8B-B14F-4D97-AF65-F5344CB8AC3E}">
        <p14:creationId xmlns:p14="http://schemas.microsoft.com/office/powerpoint/2010/main" val="2973268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17</a:t>
            </a:fld>
            <a:endParaRPr lang="es-ES" dirty="0">
              <a:solidFill>
                <a:prstClr val="black"/>
              </a:solidFill>
            </a:endParaRPr>
          </a:p>
        </p:txBody>
      </p:sp>
    </p:spTree>
    <p:extLst>
      <p:ext uri="{BB962C8B-B14F-4D97-AF65-F5344CB8AC3E}">
        <p14:creationId xmlns:p14="http://schemas.microsoft.com/office/powerpoint/2010/main" val="3049395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3297877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19</a:t>
            </a:fld>
            <a:endParaRPr lang="es-ES" dirty="0">
              <a:solidFill>
                <a:prstClr val="black"/>
              </a:solidFill>
            </a:endParaRPr>
          </a:p>
        </p:txBody>
      </p:sp>
    </p:spTree>
    <p:extLst>
      <p:ext uri="{BB962C8B-B14F-4D97-AF65-F5344CB8AC3E}">
        <p14:creationId xmlns:p14="http://schemas.microsoft.com/office/powerpoint/2010/main" val="2920798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326608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20</a:t>
            </a:fld>
            <a:endParaRPr lang="es-ES" dirty="0">
              <a:solidFill>
                <a:prstClr val="black"/>
              </a:solidFill>
            </a:endParaRPr>
          </a:p>
        </p:txBody>
      </p:sp>
    </p:spTree>
    <p:extLst>
      <p:ext uri="{BB962C8B-B14F-4D97-AF65-F5344CB8AC3E}">
        <p14:creationId xmlns:p14="http://schemas.microsoft.com/office/powerpoint/2010/main" val="3039542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21</a:t>
            </a:fld>
            <a:endParaRPr lang="es-ES" dirty="0">
              <a:solidFill>
                <a:prstClr val="black"/>
              </a:solidFill>
            </a:endParaRPr>
          </a:p>
        </p:txBody>
      </p:sp>
    </p:spTree>
    <p:extLst>
      <p:ext uri="{BB962C8B-B14F-4D97-AF65-F5344CB8AC3E}">
        <p14:creationId xmlns:p14="http://schemas.microsoft.com/office/powerpoint/2010/main" val="238584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22</a:t>
            </a:fld>
            <a:endParaRPr lang="es-ES" dirty="0">
              <a:solidFill>
                <a:prstClr val="black"/>
              </a:solidFill>
            </a:endParaRPr>
          </a:p>
        </p:txBody>
      </p:sp>
    </p:spTree>
    <p:extLst>
      <p:ext uri="{BB962C8B-B14F-4D97-AF65-F5344CB8AC3E}">
        <p14:creationId xmlns:p14="http://schemas.microsoft.com/office/powerpoint/2010/main" val="260047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23</a:t>
            </a:fld>
            <a:endParaRPr lang="es-ES" dirty="0">
              <a:solidFill>
                <a:prstClr val="black"/>
              </a:solidFill>
            </a:endParaRPr>
          </a:p>
        </p:txBody>
      </p:sp>
    </p:spTree>
    <p:extLst>
      <p:ext uri="{BB962C8B-B14F-4D97-AF65-F5344CB8AC3E}">
        <p14:creationId xmlns:p14="http://schemas.microsoft.com/office/powerpoint/2010/main" val="4257584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a:t>
            </a:fld>
            <a:endParaRPr lang="es-ES" dirty="0">
              <a:solidFill>
                <a:prstClr val="black"/>
              </a:solidFill>
            </a:endParaRPr>
          </a:p>
        </p:txBody>
      </p:sp>
    </p:spTree>
    <p:extLst>
      <p:ext uri="{BB962C8B-B14F-4D97-AF65-F5344CB8AC3E}">
        <p14:creationId xmlns:p14="http://schemas.microsoft.com/office/powerpoint/2010/main" val="3400098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3767582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a:t>
            </a:fld>
            <a:endParaRPr lang="es-ES" dirty="0">
              <a:solidFill>
                <a:prstClr val="black"/>
              </a:solidFill>
            </a:endParaRPr>
          </a:p>
        </p:txBody>
      </p:sp>
    </p:spTree>
    <p:extLst>
      <p:ext uri="{BB962C8B-B14F-4D97-AF65-F5344CB8AC3E}">
        <p14:creationId xmlns:p14="http://schemas.microsoft.com/office/powerpoint/2010/main" val="99393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a:t>
            </a:fld>
            <a:endParaRPr lang="es-ES" dirty="0">
              <a:solidFill>
                <a:prstClr val="black"/>
              </a:solidFill>
            </a:endParaRPr>
          </a:p>
        </p:txBody>
      </p:sp>
    </p:spTree>
    <p:extLst>
      <p:ext uri="{BB962C8B-B14F-4D97-AF65-F5344CB8AC3E}">
        <p14:creationId xmlns:p14="http://schemas.microsoft.com/office/powerpoint/2010/main" val="3671301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a:t>
            </a:fld>
            <a:endParaRPr lang="es-ES" dirty="0">
              <a:solidFill>
                <a:prstClr val="black"/>
              </a:solidFill>
            </a:endParaRPr>
          </a:p>
        </p:txBody>
      </p:sp>
    </p:spTree>
    <p:extLst>
      <p:ext uri="{BB962C8B-B14F-4D97-AF65-F5344CB8AC3E}">
        <p14:creationId xmlns:p14="http://schemas.microsoft.com/office/powerpoint/2010/main" val="3904870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extLst>
      <p:ext uri="{BB962C8B-B14F-4D97-AF65-F5344CB8AC3E}">
        <p14:creationId xmlns:p14="http://schemas.microsoft.com/office/powerpoint/2010/main" val="3851760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a:t>
            </a:fld>
            <a:endParaRPr lang="es-ES" dirty="0">
              <a:solidFill>
                <a:prstClr val="black"/>
              </a:solidFill>
            </a:endParaRPr>
          </a:p>
        </p:txBody>
      </p:sp>
    </p:spTree>
    <p:extLst>
      <p:ext uri="{BB962C8B-B14F-4D97-AF65-F5344CB8AC3E}">
        <p14:creationId xmlns:p14="http://schemas.microsoft.com/office/powerpoint/2010/main" val="38816960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dirty="0"/>
              <a:t>Haga clic en el icono para agregar medios</a:t>
            </a:r>
            <a:endParaRPr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A258050E-B668-4FA7-85AD-C750C80A6E9B}" type="datetimeFigureOut">
              <a:pPr/>
              <a:t>23/02/2021</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23/02/2021</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23/02/2021</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23/02/2021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A258050E-B668-4FA7-85AD-C750C80A6E9B}" type="datetimeFigureOut">
              <a:pPr/>
              <a:t>23/02/2021</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240D5ECE-8B49-45CD-BE81-EF81920D1969}" type="slidenum">
              <a:pPr/>
              <a:t>‹Nº›</a:t>
            </a:fld>
            <a:endParaRPr kumimoji="0"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23/02/2021</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dirty="0"/>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23/02/2021</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pPr/>
              <a:t>23/02/2021</a:t>
            </a:fld>
            <a:endParaRPr kumimoji="0"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pPr/>
              <a:t>‹Nº›</a:t>
            </a:fld>
            <a:endParaRPr kumimoji="0" lang="es-E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843808" y="332656"/>
            <a:ext cx="5745088" cy="2160240"/>
          </a:xfrm>
        </p:spPr>
        <p:txBody>
          <a:bodyPr>
            <a:normAutofit fontScale="47500" lnSpcReduction="20000"/>
          </a:bodyPr>
          <a:lstStyle/>
          <a:p>
            <a:pPr algn="ctr"/>
            <a:r>
              <a:rPr lang="es-PE" sz="6400" b="1" dirty="0"/>
              <a:t>EXCEPCION DE IMPROCEDENCIA DE ACCION </a:t>
            </a:r>
          </a:p>
          <a:p>
            <a:pPr algn="ctr"/>
            <a:r>
              <a:rPr lang="es-PE" sz="6400" b="1" dirty="0"/>
              <a:t>ASPECTOS PROCESALES</a:t>
            </a:r>
          </a:p>
          <a:p>
            <a:br>
              <a:rPr lang="es-PE" dirty="0"/>
            </a:br>
            <a:endParaRPr lang="es-419" dirty="0"/>
          </a:p>
        </p:txBody>
      </p:sp>
      <p:sp>
        <p:nvSpPr>
          <p:cNvPr id="5" name="Title 4"/>
          <p:cNvSpPr>
            <a:spLocks noGrp="1"/>
          </p:cNvSpPr>
          <p:nvPr>
            <p:ph type="title"/>
          </p:nvPr>
        </p:nvSpPr>
        <p:spPr>
          <a:xfrm>
            <a:off x="228600" y="3048000"/>
            <a:ext cx="7239000" cy="1828800"/>
          </a:xfrm>
        </p:spPr>
        <p:txBody>
          <a:bodyPr>
            <a:normAutofit/>
          </a:bodyPr>
          <a:lstStyle/>
          <a:p>
            <a:pPr algn="l"/>
            <a:br>
              <a:rPr lang="es-ES" sz="2400" b="0" dirty="0">
                <a:solidFill>
                  <a:srgbClr val="262626"/>
                </a:solidFill>
              </a:rPr>
            </a:br>
            <a:r>
              <a:rPr lang="es-ES" sz="1800" b="0" dirty="0">
                <a:solidFill>
                  <a:prstClr val="white"/>
                </a:solidFill>
              </a:rPr>
              <a:t>Victor Jimmy Arbulú Martínez. Docente Ordinario Facultad de Derecho UNMSM</a:t>
            </a:r>
            <a:br>
              <a:rPr lang="es-ES" sz="1800" b="0" dirty="0">
                <a:solidFill>
                  <a:prstClr val="white"/>
                </a:solidFill>
              </a:rPr>
            </a:br>
            <a:r>
              <a:rPr lang="es-ES" sz="1800" b="0" dirty="0">
                <a:solidFill>
                  <a:prstClr val="white"/>
                </a:solidFill>
              </a:rPr>
              <a:t>Juez Superior  Titular de la Corte de Lima</a:t>
            </a:r>
            <a:endParaRPr lang="es-ES" sz="18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3. La Ley que coacte la libertad o el ejercicio de los derechos procesales de las personas, así como la que limite un poder conferido a las partes o establezca sanciones procesales, será interpretada </a:t>
            </a:r>
            <a:r>
              <a:rPr lang="es-MX" sz="3000" b="1" dirty="0"/>
              <a:t>restrictivamente</a:t>
            </a:r>
            <a:r>
              <a:rPr lang="es-MX" sz="3000" dirty="0"/>
              <a:t>. </a:t>
            </a:r>
          </a:p>
          <a:p>
            <a:pPr algn="just"/>
            <a:endParaRPr lang="es-MX" sz="3000" dirty="0"/>
          </a:p>
          <a:p>
            <a:pPr algn="just"/>
            <a:r>
              <a:rPr lang="es-MX" sz="3000" dirty="0"/>
              <a:t>La interpretación extensiva y la analogía quedan prohibidas mientras no favorezcan la libertad del imputado o el ejercicio de sus derechos.</a:t>
            </a:r>
          </a:p>
        </p:txBody>
      </p:sp>
      <p:sp>
        <p:nvSpPr>
          <p:cNvPr id="9" name="Title 8"/>
          <p:cNvSpPr>
            <a:spLocks noGrp="1"/>
          </p:cNvSpPr>
          <p:nvPr>
            <p:ph type="title"/>
          </p:nvPr>
        </p:nvSpPr>
        <p:spPr/>
        <p:txBody>
          <a:bodyPr>
            <a:normAutofit/>
          </a:bodyPr>
          <a:lstStyle/>
          <a:p>
            <a:pPr lvl="1"/>
            <a:r>
              <a:rPr lang="es-PE" sz="2400" b="1" dirty="0"/>
              <a:t>FUNDAMENTOS JURIDICOS DE LA CORTE SUPREMA</a:t>
            </a:r>
            <a:endParaRPr lang="es-419" sz="2400" b="1" dirty="0"/>
          </a:p>
        </p:txBody>
      </p:sp>
    </p:spTree>
    <p:extLst>
      <p:ext uri="{BB962C8B-B14F-4D97-AF65-F5344CB8AC3E}">
        <p14:creationId xmlns:p14="http://schemas.microsoft.com/office/powerpoint/2010/main" val="384263826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endParaRPr lang="es-MX" sz="3000" dirty="0"/>
          </a:p>
          <a:p>
            <a:pPr algn="just"/>
            <a:endParaRPr lang="es-MX" sz="3000" dirty="0"/>
          </a:p>
          <a:p>
            <a:pPr algn="just"/>
            <a:r>
              <a:rPr lang="es-MX" sz="3000" dirty="0"/>
              <a:t>Un auto desestimatorio de una excepción de improcedencia de acción en fase intermedia puede ser impugnada.</a:t>
            </a:r>
          </a:p>
        </p:txBody>
      </p:sp>
      <p:sp>
        <p:nvSpPr>
          <p:cNvPr id="9" name="Title 8"/>
          <p:cNvSpPr>
            <a:spLocks noGrp="1"/>
          </p:cNvSpPr>
          <p:nvPr>
            <p:ph type="title"/>
          </p:nvPr>
        </p:nvSpPr>
        <p:spPr/>
        <p:txBody>
          <a:bodyPr>
            <a:normAutofit/>
          </a:bodyPr>
          <a:lstStyle/>
          <a:p>
            <a:pPr lvl="1"/>
            <a:r>
              <a:rPr lang="es-PE" sz="2400" b="1" dirty="0"/>
              <a:t>CONCLUSION 	</a:t>
            </a:r>
            <a:endParaRPr lang="es-419" sz="2400" b="1" dirty="0"/>
          </a:p>
        </p:txBody>
      </p:sp>
    </p:spTree>
    <p:extLst>
      <p:ext uri="{BB962C8B-B14F-4D97-AF65-F5344CB8AC3E}">
        <p14:creationId xmlns:p14="http://schemas.microsoft.com/office/powerpoint/2010/main" val="5100553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ctr"/>
            <a:r>
              <a:rPr lang="es-MX" sz="3000" b="1" dirty="0"/>
              <a:t>SALA PENAL PERMANENTE</a:t>
            </a:r>
          </a:p>
          <a:p>
            <a:pPr algn="ctr"/>
            <a:endParaRPr lang="es-MX" sz="3000" b="1" dirty="0"/>
          </a:p>
          <a:p>
            <a:pPr algn="ctr"/>
            <a:endParaRPr lang="es-MX" sz="3000" b="1" dirty="0"/>
          </a:p>
          <a:p>
            <a:pPr algn="ctr"/>
            <a:r>
              <a:rPr lang="es-MX" sz="4000" b="1" dirty="0"/>
              <a:t>CASACIÓN N.º 134-2015</a:t>
            </a:r>
          </a:p>
          <a:p>
            <a:pPr algn="ctr"/>
            <a:r>
              <a:rPr lang="es-MX" sz="4000" b="1" dirty="0"/>
              <a:t>UCAYALI</a:t>
            </a:r>
            <a:endParaRPr lang="es-MX" sz="4000" dirty="0"/>
          </a:p>
        </p:txBody>
      </p:sp>
      <p:sp>
        <p:nvSpPr>
          <p:cNvPr id="3" name="Título 2">
            <a:extLst>
              <a:ext uri="{FF2B5EF4-FFF2-40B4-BE49-F238E27FC236}">
                <a16:creationId xmlns:a16="http://schemas.microsoft.com/office/drawing/2014/main" id="{79A0C39A-9298-488E-A95C-DB111C98C2BB}"/>
              </a:ext>
            </a:extLst>
          </p:cNvPr>
          <p:cNvSpPr>
            <a:spLocks noGrp="1"/>
          </p:cNvSpPr>
          <p:nvPr>
            <p:ph type="title"/>
          </p:nvPr>
        </p:nvSpPr>
        <p:spPr/>
        <p:txBody>
          <a:bodyPr/>
          <a:lstStyle/>
          <a:p>
            <a:endParaRPr lang="es-ES" dirty="0"/>
          </a:p>
        </p:txBody>
      </p:sp>
    </p:spTree>
    <p:extLst>
      <p:ext uri="{BB962C8B-B14F-4D97-AF65-F5344CB8AC3E}">
        <p14:creationId xmlns:p14="http://schemas.microsoft.com/office/powerpoint/2010/main" val="400881478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608512"/>
          </a:xfrm>
          <a:prstGeom prst="rect">
            <a:avLst/>
          </a:prstGeom>
          <a:noFill/>
        </p:spPr>
        <p:txBody>
          <a:bodyPr wrap="square" rtlCol="0">
            <a:noAutofit/>
          </a:bodyPr>
          <a:lstStyle/>
          <a:p>
            <a:pPr algn="just"/>
            <a:r>
              <a:rPr lang="es-MX" sz="2400" b="0" u="none" strike="noStrike" baseline="0" dirty="0">
                <a:solidFill>
                  <a:srgbClr val="2E2E2E"/>
                </a:solidFill>
                <a:latin typeface="Arial" panose="020B0604020202020204" pitchFamily="34" charset="0"/>
                <a:cs typeface="Arial" panose="020B0604020202020204" pitchFamily="34" charset="0"/>
              </a:rPr>
              <a:t>Los </a:t>
            </a:r>
            <a:r>
              <a:rPr lang="es-MX" sz="2400" dirty="0">
                <a:solidFill>
                  <a:srgbClr val="2E2E2E"/>
                </a:solidFill>
                <a:latin typeface="Arial" panose="020B0604020202020204" pitchFamily="34" charset="0"/>
                <a:cs typeface="Arial" panose="020B0604020202020204" pitchFamily="34" charset="0"/>
              </a:rPr>
              <a:t>imputados </a:t>
            </a:r>
            <a:r>
              <a:rPr lang="es-MX" sz="2400" b="0" u="none" strike="noStrike" baseline="0" dirty="0">
                <a:solidFill>
                  <a:srgbClr val="2E2E2E"/>
                </a:solidFill>
                <a:latin typeface="Arial" panose="020B0604020202020204" pitchFamily="34" charset="0"/>
                <a:cs typeface="Arial" panose="020B0604020202020204" pitchFamily="34" charset="0"/>
              </a:rPr>
              <a:t>Jeannette Sofía Aliaga Farfán y Freddy Osear Escobar Rozas, quienes serían socios fundadores de la</a:t>
            </a:r>
          </a:p>
          <a:p>
            <a:pPr algn="just"/>
            <a:r>
              <a:rPr lang="es-MX" sz="2400" b="0" u="none" strike="noStrike" baseline="0" dirty="0">
                <a:solidFill>
                  <a:srgbClr val="2E2E2E"/>
                </a:solidFill>
                <a:latin typeface="Arial" panose="020B0604020202020204" pitchFamily="34" charset="0"/>
                <a:cs typeface="Arial" panose="020B0604020202020204" pitchFamily="34" charset="0"/>
              </a:rPr>
              <a:t>Empresa Plantaciones Ucayali SAC plantearon una excepción de improcedencia de acción  porque se desvincularon antes de los sucesos de la persona juridica.</a:t>
            </a:r>
          </a:p>
          <a:p>
            <a:pPr algn="just"/>
            <a:endParaRPr lang="es-MX" sz="2400" b="0" u="none" strike="noStrike" baseline="0" dirty="0">
              <a:solidFill>
                <a:srgbClr val="2E2E2E"/>
              </a:solidFill>
              <a:latin typeface="Arial" panose="020B0604020202020204" pitchFamily="34" charset="0"/>
              <a:cs typeface="Arial" panose="020B0604020202020204" pitchFamily="34" charset="0"/>
            </a:endParaRPr>
          </a:p>
          <a:p>
            <a:pPr algn="l"/>
            <a:r>
              <a:rPr lang="es-MX" sz="2400" dirty="0">
                <a:solidFill>
                  <a:srgbClr val="2E2E2E"/>
                </a:solidFill>
                <a:latin typeface="Arial" panose="020B0604020202020204" pitchFamily="34" charset="0"/>
                <a:cs typeface="Arial" panose="020B0604020202020204" pitchFamily="34" charset="0"/>
              </a:rPr>
              <a:t>El juzgado declaro fundada la excepción</a:t>
            </a:r>
          </a:p>
          <a:p>
            <a:pPr algn="l"/>
            <a:endParaRPr lang="es-MX" sz="2400" dirty="0">
              <a:solidFill>
                <a:srgbClr val="2E2E2E"/>
              </a:solidFill>
              <a:latin typeface="Arial" panose="020B0604020202020204" pitchFamily="34" charset="0"/>
              <a:cs typeface="Arial" panose="020B0604020202020204" pitchFamily="34" charset="0"/>
            </a:endParaRPr>
          </a:p>
          <a:p>
            <a:pPr algn="l"/>
            <a:r>
              <a:rPr lang="es-PE" sz="2400" dirty="0">
                <a:latin typeface="Arial" panose="020B0604020202020204" pitchFamily="34" charset="0"/>
                <a:cs typeface="Arial" panose="020B0604020202020204" pitchFamily="34" charset="0"/>
              </a:rPr>
              <a:t>Apelado el auto, la Sala Superior declaro la Nulidad de la resolución </a:t>
            </a:r>
          </a:p>
        </p:txBody>
      </p:sp>
      <p:sp>
        <p:nvSpPr>
          <p:cNvPr id="9" name="Title 8"/>
          <p:cNvSpPr>
            <a:spLocks noGrp="1"/>
          </p:cNvSpPr>
          <p:nvPr>
            <p:ph type="title"/>
          </p:nvPr>
        </p:nvSpPr>
        <p:spPr/>
        <p:txBody>
          <a:bodyPr>
            <a:normAutofit/>
          </a:bodyPr>
          <a:lstStyle/>
          <a:p>
            <a:pPr lvl="1" algn="ctr"/>
            <a:r>
              <a:rPr lang="es-PE" sz="2400" b="1" dirty="0"/>
              <a:t>ITINERARIO PROCESAL</a:t>
            </a:r>
            <a:endParaRPr lang="es-419" sz="2400" b="1" dirty="0"/>
          </a:p>
        </p:txBody>
      </p:sp>
    </p:spTree>
    <p:extLst>
      <p:ext uri="{BB962C8B-B14F-4D97-AF65-F5344CB8AC3E}">
        <p14:creationId xmlns:p14="http://schemas.microsoft.com/office/powerpoint/2010/main" val="234434131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608512"/>
          </a:xfrm>
          <a:prstGeom prst="rect">
            <a:avLst/>
          </a:prstGeom>
          <a:noFill/>
        </p:spPr>
        <p:txBody>
          <a:bodyPr wrap="square" rtlCol="0">
            <a:noAutofit/>
          </a:bodyPr>
          <a:lstStyle/>
          <a:p>
            <a:pPr algn="just"/>
            <a:r>
              <a:rPr lang="es-MX" sz="2400" b="0" u="none" strike="noStrike" baseline="0" dirty="0">
                <a:solidFill>
                  <a:srgbClr val="2E2E2E"/>
                </a:solidFill>
                <a:latin typeface="Arial" panose="020B0604020202020204" pitchFamily="34" charset="0"/>
                <a:cs typeface="Arial" panose="020B0604020202020204" pitchFamily="34" charset="0"/>
              </a:rPr>
              <a:t>No es congruente ni lógico, que se emita pronunciamiento sobre la excepción planteada por los investigados Jeannette Sofía Aliaga Farfán y Freddy Oscar Escobar Rozas, quienes serían socios fundadores de la Empresa Plantaciones Ucayali SAC., </a:t>
            </a:r>
            <a:r>
              <a:rPr lang="es-MX" sz="2400" b="1" u="none" strike="noStrike" baseline="0" dirty="0">
                <a:solidFill>
                  <a:srgbClr val="2E2E2E"/>
                </a:solidFill>
                <a:latin typeface="Arial" panose="020B0604020202020204" pitchFamily="34" charset="0"/>
                <a:cs typeface="Arial" panose="020B0604020202020204" pitchFamily="34" charset="0"/>
              </a:rPr>
              <a:t>por cuanto, si esta empresa no fue comprendida como sujeto activo en el proceso</a:t>
            </a:r>
            <a:r>
              <a:rPr lang="es-MX" sz="2400" b="1" u="none" strike="noStrike" baseline="0" dirty="0">
                <a:solidFill>
                  <a:srgbClr val="555555"/>
                </a:solidFill>
                <a:latin typeface="Arial" panose="020B0604020202020204" pitchFamily="34" charset="0"/>
                <a:cs typeface="Arial" panose="020B0604020202020204" pitchFamily="34" charset="0"/>
              </a:rPr>
              <a:t>, </a:t>
            </a:r>
            <a:r>
              <a:rPr lang="es-MX" sz="2400" b="1" u="none" strike="noStrike" baseline="0" dirty="0">
                <a:solidFill>
                  <a:srgbClr val="2E2E2E"/>
                </a:solidFill>
                <a:latin typeface="Arial" panose="020B0604020202020204" pitchFamily="34" charset="0"/>
                <a:cs typeface="Arial" panose="020B0604020202020204" pitchFamily="34" charset="0"/>
              </a:rPr>
              <a:t>menos aún pueden serlo sus representantes o socios fundadores.</a:t>
            </a:r>
            <a:endParaRPr lang="es-PE" sz="24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pPr lvl="1" algn="ctr"/>
            <a:r>
              <a:rPr lang="es-PE" sz="2400" b="1" dirty="0"/>
              <a:t>ARGUMENTO DE LA SALA SUPERIOR</a:t>
            </a:r>
            <a:endParaRPr lang="es-419" sz="2400" b="1" dirty="0"/>
          </a:p>
        </p:txBody>
      </p:sp>
    </p:spTree>
    <p:extLst>
      <p:ext uri="{BB962C8B-B14F-4D97-AF65-F5344CB8AC3E}">
        <p14:creationId xmlns:p14="http://schemas.microsoft.com/office/powerpoint/2010/main" val="93301384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a) Si la atribución de responsabilidad que se le haga a personas naturales cuya cuestionada actuación se haya dado en el ejercicio de su calidad de socio o representante de una persona jurídica, deba tener como antecedente la incorporación en calidad de sujeto del delito a ésta última</a:t>
            </a:r>
          </a:p>
        </p:txBody>
      </p:sp>
      <p:sp>
        <p:nvSpPr>
          <p:cNvPr id="9" name="Title 8"/>
          <p:cNvSpPr>
            <a:spLocks noGrp="1"/>
          </p:cNvSpPr>
          <p:nvPr>
            <p:ph type="title"/>
          </p:nvPr>
        </p:nvSpPr>
        <p:spPr/>
        <p:txBody>
          <a:bodyPr>
            <a:normAutofit/>
          </a:bodyPr>
          <a:lstStyle/>
          <a:p>
            <a:pPr lvl="1" algn="ctr"/>
            <a:r>
              <a:rPr lang="es-419" sz="2400" b="1" dirty="0"/>
              <a:t>PROBLEMAS A DILUCIDAR</a:t>
            </a:r>
          </a:p>
        </p:txBody>
      </p:sp>
    </p:spTree>
    <p:extLst>
      <p:ext uri="{BB962C8B-B14F-4D97-AF65-F5344CB8AC3E}">
        <p14:creationId xmlns:p14="http://schemas.microsoft.com/office/powerpoint/2010/main" val="155386303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b) si de ello depende la legitimidad procesal de los primeros para interponer los medios técnicos de defensa y otros que les franquea la Ley.</a:t>
            </a:r>
          </a:p>
          <a:p>
            <a:pPr algn="just"/>
            <a:endParaRPr lang="es-MX" sz="3000" dirty="0"/>
          </a:p>
          <a:p>
            <a:pPr algn="just"/>
            <a:r>
              <a:rPr lang="es-MX" sz="3000" dirty="0"/>
              <a:t>En tal sentido, al emitirse la decisión de fondo, se persigue la necesidad de uniformizar la jurisprudencia que recaerá sobre este tipo de casos.</a:t>
            </a:r>
          </a:p>
        </p:txBody>
      </p:sp>
      <p:sp>
        <p:nvSpPr>
          <p:cNvPr id="9" name="Title 8"/>
          <p:cNvSpPr>
            <a:spLocks noGrp="1"/>
          </p:cNvSpPr>
          <p:nvPr>
            <p:ph type="title"/>
          </p:nvPr>
        </p:nvSpPr>
        <p:spPr/>
        <p:txBody>
          <a:bodyPr>
            <a:normAutofit/>
          </a:bodyPr>
          <a:lstStyle/>
          <a:p>
            <a:pPr lvl="1" algn="ctr"/>
            <a:r>
              <a:rPr lang="es-419" sz="2400" b="1" dirty="0"/>
              <a:t>PROBLEMAS A DILUCIDAR</a:t>
            </a:r>
          </a:p>
        </p:txBody>
      </p:sp>
    </p:spTree>
    <p:extLst>
      <p:ext uri="{BB962C8B-B14F-4D97-AF65-F5344CB8AC3E}">
        <p14:creationId xmlns:p14="http://schemas.microsoft.com/office/powerpoint/2010/main" val="288418593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Se imputa a los procesados Jeannette Sofía Aliaga y Freddy Osear Escobar Rozas, que teniendo la calidad de accionistas de Plantaciones Ucayali SAC., tomaron la decisión de ejecutar acciones de deforestación y desbosque, no solo en los terrenos que habían adquirido en adjudicación, por parte de la Dirección Sectorial de Agricultura (Nueva Requena, Distrito de Curimana, Coronel Portillo)</a:t>
            </a:r>
          </a:p>
        </p:txBody>
      </p:sp>
      <p:sp>
        <p:nvSpPr>
          <p:cNvPr id="9" name="Title 8"/>
          <p:cNvSpPr>
            <a:spLocks noGrp="1"/>
          </p:cNvSpPr>
          <p:nvPr>
            <p:ph type="title"/>
          </p:nvPr>
        </p:nvSpPr>
        <p:spPr/>
        <p:txBody>
          <a:bodyPr>
            <a:normAutofit/>
          </a:bodyPr>
          <a:lstStyle/>
          <a:p>
            <a:pPr lvl="1" algn="ctr"/>
            <a:r>
              <a:rPr lang="es-419" sz="2400" b="1" dirty="0"/>
              <a:t>IMPUTACION </a:t>
            </a:r>
          </a:p>
        </p:txBody>
      </p:sp>
    </p:spTree>
    <p:extLst>
      <p:ext uri="{BB962C8B-B14F-4D97-AF65-F5344CB8AC3E}">
        <p14:creationId xmlns:p14="http://schemas.microsoft.com/office/powerpoint/2010/main" val="120657223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 sino también, en los terrenos aledaños a su propiedad, que pertenecen a los agricultores privados y al Estado, utilizando maquinaria pesada para hacer caminos, además, que no realizaron el cambio de uso para ejecutar sus obras.</a:t>
            </a:r>
          </a:p>
        </p:txBody>
      </p:sp>
      <p:sp>
        <p:nvSpPr>
          <p:cNvPr id="9" name="Title 8"/>
          <p:cNvSpPr>
            <a:spLocks noGrp="1"/>
          </p:cNvSpPr>
          <p:nvPr>
            <p:ph type="title"/>
          </p:nvPr>
        </p:nvSpPr>
        <p:spPr/>
        <p:txBody>
          <a:bodyPr>
            <a:normAutofit/>
          </a:bodyPr>
          <a:lstStyle/>
          <a:p>
            <a:pPr lvl="1" algn="ctr"/>
            <a:r>
              <a:rPr lang="es-419" sz="2400" b="1" dirty="0"/>
              <a:t>IMPUTACION </a:t>
            </a:r>
          </a:p>
        </p:txBody>
      </p:sp>
    </p:spTree>
    <p:extLst>
      <p:ext uri="{BB962C8B-B14F-4D97-AF65-F5344CB8AC3E}">
        <p14:creationId xmlns:p14="http://schemas.microsoft.com/office/powerpoint/2010/main" val="221509644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La responsabilidad que afronte la persona natural, socio o representante de la persona jurídica, no depende de la constitución de la persona jurídica al proceso, este acto no tiene ninguna incidencia, por lo que, la persona natural como imputado en un proceso penal puede plenamente hacer ejercicio de los derechos que le confiere la Constitución Política del Estado y la Ley Procesal, sin ninguna actuación o procedimiento previo. (Considerando 13)</a:t>
            </a:r>
            <a:endParaRPr lang="es-PE" sz="3000" dirty="0"/>
          </a:p>
        </p:txBody>
      </p:sp>
      <p:sp>
        <p:nvSpPr>
          <p:cNvPr id="9" name="Title 8"/>
          <p:cNvSpPr>
            <a:spLocks noGrp="1"/>
          </p:cNvSpPr>
          <p:nvPr>
            <p:ph type="title"/>
          </p:nvPr>
        </p:nvSpPr>
        <p:spPr/>
        <p:txBody>
          <a:bodyPr>
            <a:normAutofit/>
          </a:bodyPr>
          <a:lstStyle/>
          <a:p>
            <a:pPr lvl="1"/>
            <a:r>
              <a:rPr lang="es-PE" sz="2400" b="1" dirty="0"/>
              <a:t>REGLAS VINCULANTES</a:t>
            </a:r>
            <a:endParaRPr lang="es-419" sz="2400" b="1" dirty="0"/>
          </a:p>
        </p:txBody>
      </p:sp>
    </p:spTree>
    <p:extLst>
      <p:ext uri="{BB962C8B-B14F-4D97-AF65-F5344CB8AC3E}">
        <p14:creationId xmlns:p14="http://schemas.microsoft.com/office/powerpoint/2010/main" val="172695376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ctr"/>
            <a:r>
              <a:rPr lang="es-MX" sz="3000" b="1" i="0" u="none" strike="noStrike" baseline="0" dirty="0">
                <a:solidFill>
                  <a:srgbClr val="070707"/>
                </a:solidFill>
                <a:latin typeface="Arial" panose="020B0604020202020204" pitchFamily="34" charset="0"/>
              </a:rPr>
              <a:t>RECURSO DE </a:t>
            </a:r>
            <a:r>
              <a:rPr lang="es-MX" sz="3000" b="1" i="0" u="none" strike="noStrike" baseline="0" dirty="0">
                <a:solidFill>
                  <a:srgbClr val="1B1B1B"/>
                </a:solidFill>
                <a:latin typeface="Arial" panose="020B0604020202020204" pitchFamily="34" charset="0"/>
              </a:rPr>
              <a:t>CASACIÓN </a:t>
            </a:r>
            <a:r>
              <a:rPr lang="es-MX" sz="3000" b="1" i="0" u="none" strike="noStrike" baseline="0" dirty="0">
                <a:solidFill>
                  <a:srgbClr val="070707"/>
                </a:solidFill>
                <a:latin typeface="Arial" panose="020B0604020202020204" pitchFamily="34" charset="0"/>
              </a:rPr>
              <a:t>N</a:t>
            </a:r>
            <a:r>
              <a:rPr lang="es-MX" sz="3000" b="1" i="0" u="none" strike="noStrike" baseline="0" dirty="0">
                <a:solidFill>
                  <a:srgbClr val="313131"/>
                </a:solidFill>
                <a:latin typeface="Arial" panose="020B0604020202020204" pitchFamily="34" charset="0"/>
              </a:rPr>
              <a:t>.</a:t>
            </a:r>
            <a:r>
              <a:rPr lang="es-MX" sz="3000" b="1" i="0" u="none" strike="noStrike" baseline="0" dirty="0">
                <a:solidFill>
                  <a:srgbClr val="616161"/>
                </a:solidFill>
                <a:latin typeface="Arial" panose="020B0604020202020204" pitchFamily="34" charset="0"/>
              </a:rPr>
              <a:t>º </a:t>
            </a:r>
            <a:r>
              <a:rPr lang="es-MX" sz="3000" b="1" i="0" u="none" strike="noStrike" baseline="0" dirty="0">
                <a:solidFill>
                  <a:srgbClr val="070707"/>
                </a:solidFill>
                <a:latin typeface="Arial" panose="020B0604020202020204" pitchFamily="34" charset="0"/>
              </a:rPr>
              <a:t>893-2016</a:t>
            </a:r>
            <a:r>
              <a:rPr lang="es-MX" sz="3000" b="1" i="0" u="none" strike="noStrike" baseline="0" dirty="0">
                <a:solidFill>
                  <a:srgbClr val="4C4C4C"/>
                </a:solidFill>
                <a:latin typeface="Arial" panose="020B0604020202020204" pitchFamily="34" charset="0"/>
              </a:rPr>
              <a:t>/ </a:t>
            </a:r>
            <a:r>
              <a:rPr lang="es-MX" sz="3000" b="1" i="0" u="none" strike="noStrike" baseline="0" dirty="0">
                <a:solidFill>
                  <a:srgbClr val="070707"/>
                </a:solidFill>
                <a:latin typeface="Arial" panose="020B0604020202020204" pitchFamily="34" charset="0"/>
              </a:rPr>
              <a:t>LAMBAYEQUE</a:t>
            </a:r>
            <a:endParaRPr lang="es-MX" sz="3000" dirty="0"/>
          </a:p>
          <a:p>
            <a:pPr algn="just"/>
            <a:endParaRPr lang="es-MX" sz="3000" dirty="0"/>
          </a:p>
          <a:p>
            <a:pPr algn="just"/>
            <a:endParaRPr lang="es-PE" sz="3000" dirty="0"/>
          </a:p>
        </p:txBody>
      </p:sp>
      <p:sp>
        <p:nvSpPr>
          <p:cNvPr id="9" name="Title 8"/>
          <p:cNvSpPr>
            <a:spLocks noGrp="1"/>
          </p:cNvSpPr>
          <p:nvPr>
            <p:ph type="title"/>
          </p:nvPr>
        </p:nvSpPr>
        <p:spPr/>
        <p:txBody>
          <a:bodyPr>
            <a:normAutofit/>
          </a:bodyPr>
          <a:lstStyle/>
          <a:p>
            <a:pPr lvl="1"/>
            <a:endParaRPr lang="es-419" sz="2400" b="1" dirty="0"/>
          </a:p>
        </p:txBody>
      </p:sp>
    </p:spTree>
    <p:extLst>
      <p:ext uri="{BB962C8B-B14F-4D97-AF65-F5344CB8AC3E}">
        <p14:creationId xmlns:p14="http://schemas.microsoft.com/office/powerpoint/2010/main" val="146594177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La calidad de imputado se establece desde que existe la atribución de un delito en contra de un ciudadano por una disposición de formalización de investigación preparatoria conforme con el inciso i del artículo 336 del Código Procesal Penal. </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Puede ejercer los derechos  el derecho a la defensa. (Considerando 20)</a:t>
            </a:r>
          </a:p>
        </p:txBody>
      </p:sp>
      <p:sp>
        <p:nvSpPr>
          <p:cNvPr id="9" name="Title 8"/>
          <p:cNvSpPr>
            <a:spLocks noGrp="1"/>
          </p:cNvSpPr>
          <p:nvPr>
            <p:ph type="title"/>
          </p:nvPr>
        </p:nvSpPr>
        <p:spPr/>
        <p:txBody>
          <a:bodyPr>
            <a:normAutofit/>
          </a:bodyPr>
          <a:lstStyle/>
          <a:p>
            <a:pPr lvl="1"/>
            <a:r>
              <a:rPr lang="es-PE" sz="2400" b="1" dirty="0"/>
              <a:t>REGLAS VINCULANTES</a:t>
            </a:r>
            <a:endParaRPr lang="es-419" sz="2400" b="1" dirty="0"/>
          </a:p>
        </p:txBody>
      </p:sp>
    </p:spTree>
    <p:extLst>
      <p:ext uri="{BB962C8B-B14F-4D97-AF65-F5344CB8AC3E}">
        <p14:creationId xmlns:p14="http://schemas.microsoft.com/office/powerpoint/2010/main" val="353268666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Una vez incorporada la persona jurídica, goza de todos los derechos y garantías del imputado, así lo configura el artículo 93 del código Procesal Penal. </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No existe otro efecto que se genere de su incorporación, menos la legitimidad procesal de las personas naturales imputadas. (Considerando 27)</a:t>
            </a:r>
          </a:p>
        </p:txBody>
      </p:sp>
      <p:sp>
        <p:nvSpPr>
          <p:cNvPr id="9" name="Title 8"/>
          <p:cNvSpPr>
            <a:spLocks noGrp="1"/>
          </p:cNvSpPr>
          <p:nvPr>
            <p:ph type="title"/>
          </p:nvPr>
        </p:nvSpPr>
        <p:spPr/>
        <p:txBody>
          <a:bodyPr>
            <a:normAutofit/>
          </a:bodyPr>
          <a:lstStyle/>
          <a:p>
            <a:pPr lvl="1"/>
            <a:r>
              <a:rPr lang="es-PE" sz="2400" b="1" dirty="0"/>
              <a:t>REGLAS VINCULANTES</a:t>
            </a:r>
            <a:endParaRPr lang="es-419" sz="2400" b="1" dirty="0"/>
          </a:p>
        </p:txBody>
      </p:sp>
    </p:spTree>
    <p:extLst>
      <p:ext uri="{BB962C8B-B14F-4D97-AF65-F5344CB8AC3E}">
        <p14:creationId xmlns:p14="http://schemas.microsoft.com/office/powerpoint/2010/main" val="120151975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No se establece que para que el imputado interponga este medio técnico de defensa, la persona jurídica a la que representaría, haya sido incorporada al proceso como sujeto procesal, por lo que, no constituye un presupuesto.</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(Considerando 33)</a:t>
            </a:r>
          </a:p>
        </p:txBody>
      </p:sp>
      <p:sp>
        <p:nvSpPr>
          <p:cNvPr id="9" name="Title 8"/>
          <p:cNvSpPr>
            <a:spLocks noGrp="1"/>
          </p:cNvSpPr>
          <p:nvPr>
            <p:ph type="title"/>
          </p:nvPr>
        </p:nvSpPr>
        <p:spPr/>
        <p:txBody>
          <a:bodyPr>
            <a:normAutofit/>
          </a:bodyPr>
          <a:lstStyle/>
          <a:p>
            <a:pPr lvl="1"/>
            <a:r>
              <a:rPr lang="es-PE" sz="2400" b="1" dirty="0"/>
              <a:t>REGLAS VINCULANTES</a:t>
            </a:r>
            <a:endParaRPr lang="es-419" sz="2400" b="1" dirty="0"/>
          </a:p>
        </p:txBody>
      </p:sp>
    </p:spTree>
    <p:extLst>
      <p:ext uri="{BB962C8B-B14F-4D97-AF65-F5344CB8AC3E}">
        <p14:creationId xmlns:p14="http://schemas.microsoft.com/office/powerpoint/2010/main" val="27591950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FUNDADO EL RECURSO DE CASACION</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ORDENARON que la Sala Superior dicte nuevo Auto.</a:t>
            </a:r>
          </a:p>
        </p:txBody>
      </p:sp>
      <p:sp>
        <p:nvSpPr>
          <p:cNvPr id="9" name="Title 8"/>
          <p:cNvSpPr>
            <a:spLocks noGrp="1"/>
          </p:cNvSpPr>
          <p:nvPr>
            <p:ph type="title"/>
          </p:nvPr>
        </p:nvSpPr>
        <p:spPr/>
        <p:txBody>
          <a:bodyPr>
            <a:normAutofit/>
          </a:bodyPr>
          <a:lstStyle/>
          <a:p>
            <a:pPr lvl="1"/>
            <a:r>
              <a:rPr lang="es-419" sz="2400" b="1" dirty="0"/>
              <a:t>DECISION	</a:t>
            </a:r>
          </a:p>
        </p:txBody>
      </p:sp>
    </p:spTree>
    <p:extLst>
      <p:ext uri="{BB962C8B-B14F-4D97-AF65-F5344CB8AC3E}">
        <p14:creationId xmlns:p14="http://schemas.microsoft.com/office/powerpoint/2010/main" val="258456754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640960" cy="4320480"/>
          </a:xfrm>
          <a:prstGeom prst="rect">
            <a:avLst/>
          </a:prstGeom>
          <a:noFill/>
        </p:spPr>
        <p:txBody>
          <a:bodyPr wrap="square" rtlCol="0">
            <a:noAutofit/>
          </a:bodyPr>
          <a:lstStyle/>
          <a:p>
            <a:pPr algn="just"/>
            <a:r>
              <a:rPr lang="es-MX" sz="3000" b="0" i="0" u="none" strike="noStrike" baseline="0" dirty="0">
                <a:solidFill>
                  <a:srgbClr val="292929"/>
                </a:solidFill>
                <a:latin typeface="Arial" panose="020B0604020202020204" pitchFamily="34" charset="0"/>
                <a:cs typeface="Arial" panose="020B0604020202020204" pitchFamily="34" charset="0"/>
              </a:rPr>
              <a:t>La defensa dedujo excepción de improcedencia de acción y fue declarada infundada</a:t>
            </a:r>
          </a:p>
          <a:p>
            <a:pPr algn="just"/>
            <a:endParaRPr lang="es-MX" sz="3000" dirty="0">
              <a:solidFill>
                <a:srgbClr val="292929"/>
              </a:solidFill>
              <a:latin typeface="Arial" panose="020B0604020202020204" pitchFamily="34" charset="0"/>
              <a:cs typeface="Arial" panose="020B0604020202020204" pitchFamily="34" charset="0"/>
            </a:endParaRPr>
          </a:p>
          <a:p>
            <a:pPr algn="just"/>
            <a:r>
              <a:rPr lang="es-MX" sz="3000" b="0" i="0" u="none" strike="noStrike" baseline="0" dirty="0">
                <a:solidFill>
                  <a:srgbClr val="292929"/>
                </a:solidFill>
                <a:latin typeface="Arial" panose="020B0604020202020204" pitchFamily="34" charset="0"/>
                <a:cs typeface="Arial" panose="020B0604020202020204" pitchFamily="34" charset="0"/>
              </a:rPr>
              <a:t>Apelo la decisión y fue declarada improcedente</a:t>
            </a:r>
          </a:p>
          <a:p>
            <a:pPr algn="just"/>
            <a:endParaRPr lang="es-419" sz="3000" dirty="0">
              <a:latin typeface="Arial" panose="020B0604020202020204" pitchFamily="34" charset="0"/>
              <a:cs typeface="Arial" panose="020B0604020202020204" pitchFamily="34" charset="0"/>
            </a:endParaRPr>
          </a:p>
          <a:p>
            <a:pPr algn="just"/>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419" sz="2800" b="1" dirty="0"/>
              <a:t>ITINERARIO PROCESAL</a:t>
            </a:r>
          </a:p>
        </p:txBody>
      </p:sp>
    </p:spTree>
    <p:extLst>
      <p:ext uri="{BB962C8B-B14F-4D97-AF65-F5344CB8AC3E}">
        <p14:creationId xmlns:p14="http://schemas.microsoft.com/office/powerpoint/2010/main" val="104950310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Conforme lo establece el artículo 352, inciso 3, del Código Procesal Penal, el cual prescribe: [ ... ) 3. </a:t>
            </a:r>
            <a:r>
              <a:rPr lang="es-MX" sz="3000" b="1" dirty="0"/>
              <a:t>De</a:t>
            </a:r>
          </a:p>
          <a:p>
            <a:pPr algn="just"/>
            <a:r>
              <a:rPr lang="es-MX" sz="3000" b="1" dirty="0"/>
              <a:t>estimarse cualquier excepción </a:t>
            </a:r>
            <a:r>
              <a:rPr lang="es-MX" sz="3000" dirty="0"/>
              <a:t>o medio de defensa, el juez expedirá en la misma audiencia la resolución que corresponda. </a:t>
            </a:r>
          </a:p>
          <a:p>
            <a:pPr algn="just"/>
            <a:endParaRPr lang="es-MX" sz="3000" dirty="0"/>
          </a:p>
          <a:p>
            <a:pPr algn="just"/>
            <a:r>
              <a:rPr lang="es-MX" sz="3000" dirty="0"/>
              <a:t>Contra la resolución que se dicte, procede recurso de apelación.</a:t>
            </a:r>
            <a:endParaRPr lang="es-PE" sz="3000" dirty="0"/>
          </a:p>
        </p:txBody>
      </p:sp>
      <p:sp>
        <p:nvSpPr>
          <p:cNvPr id="9" name="Title 8"/>
          <p:cNvSpPr>
            <a:spLocks noGrp="1"/>
          </p:cNvSpPr>
          <p:nvPr>
            <p:ph type="title"/>
          </p:nvPr>
        </p:nvSpPr>
        <p:spPr/>
        <p:txBody>
          <a:bodyPr>
            <a:normAutofit/>
          </a:bodyPr>
          <a:lstStyle/>
          <a:p>
            <a:pPr lvl="1"/>
            <a:r>
              <a:rPr lang="es-419" sz="2400" b="1" dirty="0"/>
              <a:t>RAZONES DE LA DENEGATORIA</a:t>
            </a:r>
          </a:p>
        </p:txBody>
      </p:sp>
    </p:spTree>
    <p:extLst>
      <p:ext uri="{BB962C8B-B14F-4D97-AF65-F5344CB8AC3E}">
        <p14:creationId xmlns:p14="http://schemas.microsoft.com/office/powerpoint/2010/main" val="348722086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Eso quiere decir que aquella resolución que desestima cualquier excepción o medio de defensa; como es en el presente caso, </a:t>
            </a:r>
            <a:r>
              <a:rPr lang="es-MX" sz="3000" b="1" u="sng" dirty="0"/>
              <a:t>es inapelable</a:t>
            </a:r>
            <a:endParaRPr lang="es-PE" sz="3000" b="1" dirty="0"/>
          </a:p>
        </p:txBody>
      </p:sp>
      <p:sp>
        <p:nvSpPr>
          <p:cNvPr id="9" name="Title 8"/>
          <p:cNvSpPr>
            <a:spLocks noGrp="1"/>
          </p:cNvSpPr>
          <p:nvPr>
            <p:ph type="title"/>
          </p:nvPr>
        </p:nvSpPr>
        <p:spPr/>
        <p:txBody>
          <a:bodyPr>
            <a:normAutofit/>
          </a:bodyPr>
          <a:lstStyle/>
          <a:p>
            <a:pPr lvl="1"/>
            <a:r>
              <a:rPr lang="es-419" sz="2400" b="1" dirty="0"/>
              <a:t>RAZONES DE LA DENEGATORIA</a:t>
            </a:r>
          </a:p>
        </p:txBody>
      </p:sp>
    </p:spTree>
    <p:extLst>
      <p:ext uri="{BB962C8B-B14F-4D97-AF65-F5344CB8AC3E}">
        <p14:creationId xmlns:p14="http://schemas.microsoft.com/office/powerpoint/2010/main" val="394942952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El Tribunal Supremo considera que la interpretación de la norma procesal debe optimizar la tutela de derechos. </a:t>
            </a:r>
          </a:p>
          <a:p>
            <a:pPr algn="just"/>
            <a:endParaRPr lang="es-MX" sz="3000" dirty="0"/>
          </a:p>
          <a:p>
            <a:pPr algn="just"/>
            <a:r>
              <a:rPr lang="es-MX" sz="3000" dirty="0"/>
              <a:t>Existe un vacío normativo relacionado a la posibilidad de impugnar decisiones desestimatorias de medios de defensa en la etapa intermedia.</a:t>
            </a:r>
          </a:p>
        </p:txBody>
      </p:sp>
      <p:sp>
        <p:nvSpPr>
          <p:cNvPr id="9" name="Title 8"/>
          <p:cNvSpPr>
            <a:spLocks noGrp="1"/>
          </p:cNvSpPr>
          <p:nvPr>
            <p:ph type="title"/>
          </p:nvPr>
        </p:nvSpPr>
        <p:spPr/>
        <p:txBody>
          <a:bodyPr>
            <a:normAutofit/>
          </a:bodyPr>
          <a:lstStyle/>
          <a:p>
            <a:pPr lvl="1"/>
            <a:r>
              <a:rPr lang="es-PE" sz="2400" b="1" dirty="0"/>
              <a:t>FUNDAMENTOS JURIDICOS DE LA CORTE SUPREMA</a:t>
            </a:r>
            <a:endParaRPr lang="es-419" sz="2400" b="1" dirty="0"/>
          </a:p>
        </p:txBody>
      </p:sp>
    </p:spTree>
    <p:extLst>
      <p:ext uri="{BB962C8B-B14F-4D97-AF65-F5344CB8AC3E}">
        <p14:creationId xmlns:p14="http://schemas.microsoft.com/office/powerpoint/2010/main" val="16653694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El artículo 352, inciso 3, del Código Procesal Penal, establece: "De estimarse cualquier excepción o medio de defensa, el juez expedirá en la misma audiencia la</a:t>
            </a:r>
          </a:p>
          <a:p>
            <a:pPr algn="just"/>
            <a:r>
              <a:rPr lang="es-MX" sz="3000" dirty="0"/>
              <a:t>resolución que corresponda. Contra la resolución que se dicte, procede recurso de apelación. La impugnación no impide la continuación del procedimiento", del cual se desprende que solo se hace referencia a la posibilidad de apelar resoluciones estimatorias;</a:t>
            </a:r>
          </a:p>
        </p:txBody>
      </p:sp>
      <p:sp>
        <p:nvSpPr>
          <p:cNvPr id="9" name="Title 8"/>
          <p:cNvSpPr>
            <a:spLocks noGrp="1"/>
          </p:cNvSpPr>
          <p:nvPr>
            <p:ph type="title"/>
          </p:nvPr>
        </p:nvSpPr>
        <p:spPr/>
        <p:txBody>
          <a:bodyPr>
            <a:normAutofit/>
          </a:bodyPr>
          <a:lstStyle/>
          <a:p>
            <a:pPr lvl="1"/>
            <a:r>
              <a:rPr lang="es-PE" sz="2400" b="1" dirty="0"/>
              <a:t>FUNDAMENTOS JURIDICOS DE LA CORTE SUPREMA</a:t>
            </a:r>
            <a:endParaRPr lang="es-419" sz="2400" b="1" dirty="0"/>
          </a:p>
        </p:txBody>
      </p:sp>
    </p:spTree>
    <p:extLst>
      <p:ext uri="{BB962C8B-B14F-4D97-AF65-F5344CB8AC3E}">
        <p14:creationId xmlns:p14="http://schemas.microsoft.com/office/powerpoint/2010/main" val="60653091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resulta razonable completar el mensaje normativo con lo expuesto en el artículo 4 16, inciso l , precepto b, del CPP , el cual establece que: "El recurso de apelación procederá contra: [ ... ] Los autos de sobreseimiento y los que resuelvan cuestiones previas, cuestiones prejudiciales y excepciones, o que declaren extinguida la acción penal o pongan fin al</a:t>
            </a:r>
          </a:p>
          <a:p>
            <a:pPr algn="just"/>
            <a:r>
              <a:rPr lang="es-MX" sz="3000" dirty="0"/>
              <a:t>procedimiento o la instancia</a:t>
            </a:r>
          </a:p>
        </p:txBody>
      </p:sp>
      <p:sp>
        <p:nvSpPr>
          <p:cNvPr id="9" name="Title 8"/>
          <p:cNvSpPr>
            <a:spLocks noGrp="1"/>
          </p:cNvSpPr>
          <p:nvPr>
            <p:ph type="title"/>
          </p:nvPr>
        </p:nvSpPr>
        <p:spPr/>
        <p:txBody>
          <a:bodyPr>
            <a:normAutofit/>
          </a:bodyPr>
          <a:lstStyle/>
          <a:p>
            <a:pPr lvl="1"/>
            <a:r>
              <a:rPr lang="es-PE" sz="2400" b="1" dirty="0"/>
              <a:t>FUNDAMENTOS JURIDICOS DE LA CORTE SUPREMA</a:t>
            </a:r>
            <a:endParaRPr lang="es-419" sz="2400" b="1" dirty="0"/>
          </a:p>
        </p:txBody>
      </p:sp>
    </p:spTree>
    <p:extLst>
      <p:ext uri="{BB962C8B-B14F-4D97-AF65-F5344CB8AC3E}">
        <p14:creationId xmlns:p14="http://schemas.microsoft.com/office/powerpoint/2010/main" val="139715056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…de lo que se advierte que son apelables los autos en los que se resuelven excepciones; por lo que corresponde aplicar la analogía favorable al reo - in bonam partem- con el artículo VII, del Título Preliminar"</a:t>
            </a:r>
          </a:p>
        </p:txBody>
      </p:sp>
      <p:sp>
        <p:nvSpPr>
          <p:cNvPr id="9" name="Title 8"/>
          <p:cNvSpPr>
            <a:spLocks noGrp="1"/>
          </p:cNvSpPr>
          <p:nvPr>
            <p:ph type="title"/>
          </p:nvPr>
        </p:nvSpPr>
        <p:spPr/>
        <p:txBody>
          <a:bodyPr>
            <a:normAutofit/>
          </a:bodyPr>
          <a:lstStyle/>
          <a:p>
            <a:pPr lvl="1"/>
            <a:r>
              <a:rPr lang="es-PE" sz="2400" b="1" dirty="0"/>
              <a:t>FUNDAMENTOS JURIDICOS DE LA CORTE SUPREMA</a:t>
            </a:r>
            <a:endParaRPr lang="es-419" sz="2400" b="1" dirty="0"/>
          </a:p>
        </p:txBody>
      </p:sp>
    </p:spTree>
    <p:extLst>
      <p:ext uri="{BB962C8B-B14F-4D97-AF65-F5344CB8AC3E}">
        <p14:creationId xmlns:p14="http://schemas.microsoft.com/office/powerpoint/2010/main" val="226982069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1187</Words>
  <Application>Microsoft Office PowerPoint</Application>
  <PresentationFormat>Presentación en pantalla (4:3)</PresentationFormat>
  <Paragraphs>104</Paragraphs>
  <Slides>23</Slides>
  <Notes>23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Calibri</vt:lpstr>
      <vt:lpstr>Georgia</vt:lpstr>
      <vt:lpstr>Presentación de PowerPoint 2010</vt:lpstr>
      <vt:lpstr> Victor Jimmy Arbulú Martínez. Docente Ordinario Facultad de Derecho UNMSM Juez Superior  Titular de la Corte de Lima</vt:lpstr>
      <vt:lpstr>Presentación de PowerPoint</vt:lpstr>
      <vt:lpstr>ITINERARIO PROCESAL</vt:lpstr>
      <vt:lpstr>RAZONES DE LA DENEGATORIA</vt:lpstr>
      <vt:lpstr>RAZONES DE LA DENEGATORIA</vt:lpstr>
      <vt:lpstr>FUNDAMENTOS JURIDICOS DE LA CORTE SUPREMA</vt:lpstr>
      <vt:lpstr>FUNDAMENTOS JURIDICOS DE LA CORTE SUPREMA</vt:lpstr>
      <vt:lpstr>FUNDAMENTOS JURIDICOS DE LA CORTE SUPREMA</vt:lpstr>
      <vt:lpstr>FUNDAMENTOS JURIDICOS DE LA CORTE SUPREMA</vt:lpstr>
      <vt:lpstr>FUNDAMENTOS JURIDICOS DE LA CORTE SUPREMA</vt:lpstr>
      <vt:lpstr>CONCLUSION  </vt:lpstr>
      <vt:lpstr>Presentación de PowerPoint</vt:lpstr>
      <vt:lpstr>ITINERARIO PROCESAL</vt:lpstr>
      <vt:lpstr>ARGUMENTO DE LA SALA SUPERIOR</vt:lpstr>
      <vt:lpstr>PROBLEMAS A DILUCIDAR</vt:lpstr>
      <vt:lpstr>PROBLEMAS A DILUCIDAR</vt:lpstr>
      <vt:lpstr>IMPUTACION </vt:lpstr>
      <vt:lpstr>IMPUTACION </vt:lpstr>
      <vt:lpstr>REGLAS VINCULANTES</vt:lpstr>
      <vt:lpstr>REGLAS VINCULANTES</vt:lpstr>
      <vt:lpstr>REGLAS VINCULANTES</vt:lpstr>
      <vt:lpstr>REGLAS VINCULANTES</vt:lpstr>
      <vt:lpstr>DECISION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2015-05-21T13:27:07Z</dcterms:created>
  <dcterms:modified xsi:type="dcterms:W3CDTF">2021-02-23T14:07:43Z</dcterms:modified>
</cp:coreProperties>
</file>