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59" r:id="rId6"/>
    <p:sldId id="260" r:id="rId7"/>
    <p:sldId id="261" r:id="rId8"/>
  </p:sldIdLst>
  <p:sldSz cx="12192000" cy="6858000"/>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PE"/>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PE"/>
          </a:p>
        </p:txBody>
      </p:sp>
      <p:sp>
        <p:nvSpPr>
          <p:cNvPr id="4" name="Marcador de fecha 3"/>
          <p:cNvSpPr>
            <a:spLocks noGrp="1"/>
          </p:cNvSpPr>
          <p:nvPr>
            <p:ph type="dt" sz="half" idx="10"/>
          </p:nvPr>
        </p:nvSpPr>
        <p:spPr/>
        <p:txBody>
          <a:bodyPr/>
          <a:lstStyle/>
          <a:p>
            <a:fld id="{403B4527-D4E9-498D-ACA6-4CFEA2E26974}" type="datetimeFigureOut">
              <a:rPr lang="es-PE" smtClean="0"/>
              <a:t>07/04/2021</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1BDE53E8-7833-4738-9BDE-0556D31EDAB8}" type="slidenum">
              <a:rPr lang="es-PE" smtClean="0"/>
              <a:t>‹Nº›</a:t>
            </a:fld>
            <a:endParaRPr lang="es-PE"/>
          </a:p>
        </p:txBody>
      </p:sp>
    </p:spTree>
    <p:extLst>
      <p:ext uri="{BB962C8B-B14F-4D97-AF65-F5344CB8AC3E}">
        <p14:creationId xmlns:p14="http://schemas.microsoft.com/office/powerpoint/2010/main" val="1601301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10"/>
          </p:nvPr>
        </p:nvSpPr>
        <p:spPr/>
        <p:txBody>
          <a:bodyPr/>
          <a:lstStyle/>
          <a:p>
            <a:fld id="{403B4527-D4E9-498D-ACA6-4CFEA2E26974}" type="datetimeFigureOut">
              <a:rPr lang="es-PE" smtClean="0"/>
              <a:t>07/04/2021</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1BDE53E8-7833-4738-9BDE-0556D31EDAB8}" type="slidenum">
              <a:rPr lang="es-PE" smtClean="0"/>
              <a:t>‹Nº›</a:t>
            </a:fld>
            <a:endParaRPr lang="es-PE"/>
          </a:p>
        </p:txBody>
      </p:sp>
    </p:spTree>
    <p:extLst>
      <p:ext uri="{BB962C8B-B14F-4D97-AF65-F5344CB8AC3E}">
        <p14:creationId xmlns:p14="http://schemas.microsoft.com/office/powerpoint/2010/main" val="1949681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PE"/>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10"/>
          </p:nvPr>
        </p:nvSpPr>
        <p:spPr/>
        <p:txBody>
          <a:bodyPr/>
          <a:lstStyle/>
          <a:p>
            <a:fld id="{403B4527-D4E9-498D-ACA6-4CFEA2E26974}" type="datetimeFigureOut">
              <a:rPr lang="es-PE" smtClean="0"/>
              <a:t>07/04/2021</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1BDE53E8-7833-4738-9BDE-0556D31EDAB8}" type="slidenum">
              <a:rPr lang="es-PE" smtClean="0"/>
              <a:t>‹Nº›</a:t>
            </a:fld>
            <a:endParaRPr lang="es-PE"/>
          </a:p>
        </p:txBody>
      </p:sp>
    </p:spTree>
    <p:extLst>
      <p:ext uri="{BB962C8B-B14F-4D97-AF65-F5344CB8AC3E}">
        <p14:creationId xmlns:p14="http://schemas.microsoft.com/office/powerpoint/2010/main" val="2753696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10"/>
          </p:nvPr>
        </p:nvSpPr>
        <p:spPr/>
        <p:txBody>
          <a:bodyPr/>
          <a:lstStyle/>
          <a:p>
            <a:fld id="{403B4527-D4E9-498D-ACA6-4CFEA2E26974}" type="datetimeFigureOut">
              <a:rPr lang="es-PE" smtClean="0"/>
              <a:t>07/04/2021</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1BDE53E8-7833-4738-9BDE-0556D31EDAB8}" type="slidenum">
              <a:rPr lang="es-PE" smtClean="0"/>
              <a:t>‹Nº›</a:t>
            </a:fld>
            <a:endParaRPr lang="es-PE"/>
          </a:p>
        </p:txBody>
      </p:sp>
    </p:spTree>
    <p:extLst>
      <p:ext uri="{BB962C8B-B14F-4D97-AF65-F5344CB8AC3E}">
        <p14:creationId xmlns:p14="http://schemas.microsoft.com/office/powerpoint/2010/main" val="924053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PE"/>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403B4527-D4E9-498D-ACA6-4CFEA2E26974}" type="datetimeFigureOut">
              <a:rPr lang="es-PE" smtClean="0"/>
              <a:t>07/04/2021</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1BDE53E8-7833-4738-9BDE-0556D31EDAB8}" type="slidenum">
              <a:rPr lang="es-PE" smtClean="0"/>
              <a:t>‹Nº›</a:t>
            </a:fld>
            <a:endParaRPr lang="es-PE"/>
          </a:p>
        </p:txBody>
      </p:sp>
    </p:spTree>
    <p:extLst>
      <p:ext uri="{BB962C8B-B14F-4D97-AF65-F5344CB8AC3E}">
        <p14:creationId xmlns:p14="http://schemas.microsoft.com/office/powerpoint/2010/main" val="1603440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Marcador de fecha 4"/>
          <p:cNvSpPr>
            <a:spLocks noGrp="1"/>
          </p:cNvSpPr>
          <p:nvPr>
            <p:ph type="dt" sz="half" idx="10"/>
          </p:nvPr>
        </p:nvSpPr>
        <p:spPr/>
        <p:txBody>
          <a:bodyPr/>
          <a:lstStyle/>
          <a:p>
            <a:fld id="{403B4527-D4E9-498D-ACA6-4CFEA2E26974}" type="datetimeFigureOut">
              <a:rPr lang="es-PE" smtClean="0"/>
              <a:t>07/04/2021</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1BDE53E8-7833-4738-9BDE-0556D31EDAB8}" type="slidenum">
              <a:rPr lang="es-PE" smtClean="0"/>
              <a:t>‹Nº›</a:t>
            </a:fld>
            <a:endParaRPr lang="es-PE"/>
          </a:p>
        </p:txBody>
      </p:sp>
    </p:spTree>
    <p:extLst>
      <p:ext uri="{BB962C8B-B14F-4D97-AF65-F5344CB8AC3E}">
        <p14:creationId xmlns:p14="http://schemas.microsoft.com/office/powerpoint/2010/main" val="16282856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PE"/>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7" name="Marcador de fecha 6"/>
          <p:cNvSpPr>
            <a:spLocks noGrp="1"/>
          </p:cNvSpPr>
          <p:nvPr>
            <p:ph type="dt" sz="half" idx="10"/>
          </p:nvPr>
        </p:nvSpPr>
        <p:spPr/>
        <p:txBody>
          <a:bodyPr/>
          <a:lstStyle/>
          <a:p>
            <a:fld id="{403B4527-D4E9-498D-ACA6-4CFEA2E26974}" type="datetimeFigureOut">
              <a:rPr lang="es-PE" smtClean="0"/>
              <a:t>07/04/2021</a:t>
            </a:fld>
            <a:endParaRPr lang="es-PE"/>
          </a:p>
        </p:txBody>
      </p:sp>
      <p:sp>
        <p:nvSpPr>
          <p:cNvPr id="8" name="Marcador de pie de página 7"/>
          <p:cNvSpPr>
            <a:spLocks noGrp="1"/>
          </p:cNvSpPr>
          <p:nvPr>
            <p:ph type="ftr" sz="quarter" idx="11"/>
          </p:nvPr>
        </p:nvSpPr>
        <p:spPr/>
        <p:txBody>
          <a:bodyPr/>
          <a:lstStyle/>
          <a:p>
            <a:endParaRPr lang="es-PE"/>
          </a:p>
        </p:txBody>
      </p:sp>
      <p:sp>
        <p:nvSpPr>
          <p:cNvPr id="9" name="Marcador de número de diapositiva 8"/>
          <p:cNvSpPr>
            <a:spLocks noGrp="1"/>
          </p:cNvSpPr>
          <p:nvPr>
            <p:ph type="sldNum" sz="quarter" idx="12"/>
          </p:nvPr>
        </p:nvSpPr>
        <p:spPr/>
        <p:txBody>
          <a:bodyPr/>
          <a:lstStyle/>
          <a:p>
            <a:fld id="{1BDE53E8-7833-4738-9BDE-0556D31EDAB8}" type="slidenum">
              <a:rPr lang="es-PE" smtClean="0"/>
              <a:t>‹Nº›</a:t>
            </a:fld>
            <a:endParaRPr lang="es-PE"/>
          </a:p>
        </p:txBody>
      </p:sp>
    </p:spTree>
    <p:extLst>
      <p:ext uri="{BB962C8B-B14F-4D97-AF65-F5344CB8AC3E}">
        <p14:creationId xmlns:p14="http://schemas.microsoft.com/office/powerpoint/2010/main" val="12737950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fecha 2"/>
          <p:cNvSpPr>
            <a:spLocks noGrp="1"/>
          </p:cNvSpPr>
          <p:nvPr>
            <p:ph type="dt" sz="half" idx="10"/>
          </p:nvPr>
        </p:nvSpPr>
        <p:spPr/>
        <p:txBody>
          <a:bodyPr/>
          <a:lstStyle/>
          <a:p>
            <a:fld id="{403B4527-D4E9-498D-ACA6-4CFEA2E26974}" type="datetimeFigureOut">
              <a:rPr lang="es-PE" smtClean="0"/>
              <a:t>07/04/2021</a:t>
            </a:fld>
            <a:endParaRPr lang="es-PE"/>
          </a:p>
        </p:txBody>
      </p:sp>
      <p:sp>
        <p:nvSpPr>
          <p:cNvPr id="4" name="Marcador de pie de página 3"/>
          <p:cNvSpPr>
            <a:spLocks noGrp="1"/>
          </p:cNvSpPr>
          <p:nvPr>
            <p:ph type="ftr" sz="quarter" idx="11"/>
          </p:nvPr>
        </p:nvSpPr>
        <p:spPr/>
        <p:txBody>
          <a:bodyPr/>
          <a:lstStyle/>
          <a:p>
            <a:endParaRPr lang="es-PE"/>
          </a:p>
        </p:txBody>
      </p:sp>
      <p:sp>
        <p:nvSpPr>
          <p:cNvPr id="5" name="Marcador de número de diapositiva 4"/>
          <p:cNvSpPr>
            <a:spLocks noGrp="1"/>
          </p:cNvSpPr>
          <p:nvPr>
            <p:ph type="sldNum" sz="quarter" idx="12"/>
          </p:nvPr>
        </p:nvSpPr>
        <p:spPr/>
        <p:txBody>
          <a:bodyPr/>
          <a:lstStyle/>
          <a:p>
            <a:fld id="{1BDE53E8-7833-4738-9BDE-0556D31EDAB8}" type="slidenum">
              <a:rPr lang="es-PE" smtClean="0"/>
              <a:t>‹Nº›</a:t>
            </a:fld>
            <a:endParaRPr lang="es-PE"/>
          </a:p>
        </p:txBody>
      </p:sp>
    </p:spTree>
    <p:extLst>
      <p:ext uri="{BB962C8B-B14F-4D97-AF65-F5344CB8AC3E}">
        <p14:creationId xmlns:p14="http://schemas.microsoft.com/office/powerpoint/2010/main" val="3585939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03B4527-D4E9-498D-ACA6-4CFEA2E26974}" type="datetimeFigureOut">
              <a:rPr lang="es-PE" smtClean="0"/>
              <a:t>07/04/2021</a:t>
            </a:fld>
            <a:endParaRPr lang="es-PE"/>
          </a:p>
        </p:txBody>
      </p:sp>
      <p:sp>
        <p:nvSpPr>
          <p:cNvPr id="3" name="Marcador de pie de página 2"/>
          <p:cNvSpPr>
            <a:spLocks noGrp="1"/>
          </p:cNvSpPr>
          <p:nvPr>
            <p:ph type="ftr" sz="quarter" idx="11"/>
          </p:nvPr>
        </p:nvSpPr>
        <p:spPr/>
        <p:txBody>
          <a:bodyPr/>
          <a:lstStyle/>
          <a:p>
            <a:endParaRPr lang="es-PE"/>
          </a:p>
        </p:txBody>
      </p:sp>
      <p:sp>
        <p:nvSpPr>
          <p:cNvPr id="4" name="Marcador de número de diapositiva 3"/>
          <p:cNvSpPr>
            <a:spLocks noGrp="1"/>
          </p:cNvSpPr>
          <p:nvPr>
            <p:ph type="sldNum" sz="quarter" idx="12"/>
          </p:nvPr>
        </p:nvSpPr>
        <p:spPr/>
        <p:txBody>
          <a:bodyPr/>
          <a:lstStyle/>
          <a:p>
            <a:fld id="{1BDE53E8-7833-4738-9BDE-0556D31EDAB8}" type="slidenum">
              <a:rPr lang="es-PE" smtClean="0"/>
              <a:t>‹Nº›</a:t>
            </a:fld>
            <a:endParaRPr lang="es-PE"/>
          </a:p>
        </p:txBody>
      </p:sp>
    </p:spTree>
    <p:extLst>
      <p:ext uri="{BB962C8B-B14F-4D97-AF65-F5344CB8AC3E}">
        <p14:creationId xmlns:p14="http://schemas.microsoft.com/office/powerpoint/2010/main" val="1977645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PE"/>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403B4527-D4E9-498D-ACA6-4CFEA2E26974}" type="datetimeFigureOut">
              <a:rPr lang="es-PE" smtClean="0"/>
              <a:t>07/04/2021</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1BDE53E8-7833-4738-9BDE-0556D31EDAB8}" type="slidenum">
              <a:rPr lang="es-PE" smtClean="0"/>
              <a:t>‹Nº›</a:t>
            </a:fld>
            <a:endParaRPr lang="es-PE"/>
          </a:p>
        </p:txBody>
      </p:sp>
    </p:spTree>
    <p:extLst>
      <p:ext uri="{BB962C8B-B14F-4D97-AF65-F5344CB8AC3E}">
        <p14:creationId xmlns:p14="http://schemas.microsoft.com/office/powerpoint/2010/main" val="3860890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PE"/>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403B4527-D4E9-498D-ACA6-4CFEA2E26974}" type="datetimeFigureOut">
              <a:rPr lang="es-PE" smtClean="0"/>
              <a:t>07/04/2021</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1BDE53E8-7833-4738-9BDE-0556D31EDAB8}" type="slidenum">
              <a:rPr lang="es-PE" smtClean="0"/>
              <a:t>‹Nº›</a:t>
            </a:fld>
            <a:endParaRPr lang="es-PE"/>
          </a:p>
        </p:txBody>
      </p:sp>
    </p:spTree>
    <p:extLst>
      <p:ext uri="{BB962C8B-B14F-4D97-AF65-F5344CB8AC3E}">
        <p14:creationId xmlns:p14="http://schemas.microsoft.com/office/powerpoint/2010/main" val="3144533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PE"/>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3B4527-D4E9-498D-ACA6-4CFEA2E26974}" type="datetimeFigureOut">
              <a:rPr lang="es-PE" smtClean="0"/>
              <a:t>07/04/2021</a:t>
            </a:fld>
            <a:endParaRPr lang="es-PE"/>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DE53E8-7833-4738-9BDE-0556D31EDAB8}" type="slidenum">
              <a:rPr lang="es-PE" smtClean="0"/>
              <a:t>‹Nº›</a:t>
            </a:fld>
            <a:endParaRPr lang="es-PE"/>
          </a:p>
        </p:txBody>
      </p:sp>
    </p:spTree>
    <p:extLst>
      <p:ext uri="{BB962C8B-B14F-4D97-AF65-F5344CB8AC3E}">
        <p14:creationId xmlns:p14="http://schemas.microsoft.com/office/powerpoint/2010/main" val="12815607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2.png"/><Relationship Id="rId7" Type="http://schemas.openxmlformats.org/officeDocument/2006/relationships/hyperlink" Target="mailto:alonsantiagoj@yahoo.com" TargetMode="External"/><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png"/><Relationship Id="rId4" Type="http://schemas.microsoft.com/office/2007/relationships/hdphoto" Target="../media/hdphoto1.wdp"/><Relationship Id="rId9" Type="http://schemas.microsoft.com/office/2007/relationships/hdphoto" Target="../media/hdphoto3.wdp"/></Relationships>
</file>

<file path=ppt/slides/_rels/slide2.xml.rels><?xml version="1.0" encoding="UTF-8" standalone="yes"?>
<Relationships xmlns="http://schemas.openxmlformats.org/package/2006/relationships"><Relationship Id="rId3" Type="http://schemas.openxmlformats.org/officeDocument/2006/relationships/hyperlink" Target="mailto:alonsantiagoj@yahoo.com" TargetMode="External"/><Relationship Id="rId2" Type="http://schemas.openxmlformats.org/officeDocument/2006/relationships/image" Target="../media/image1.jpg"/><Relationship Id="rId1" Type="http://schemas.openxmlformats.org/officeDocument/2006/relationships/slideLayout" Target="../slideLayouts/slideLayout1.xml"/><Relationship Id="rId5" Type="http://schemas.microsoft.com/office/2007/relationships/hdphoto" Target="../media/hdphoto3.wdp"/><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hyperlink" Target="mailto:alonsantiagoj@yahoo.com" TargetMode="External"/><Relationship Id="rId7" Type="http://schemas.microsoft.com/office/2007/relationships/hdphoto" Target="../media/hdphoto4.wdp"/><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png"/><Relationship Id="rId5" Type="http://schemas.microsoft.com/office/2007/relationships/hdphoto" Target="../media/hdphoto3.wdp"/><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hyperlink" Target="mailto:alonsantiagoj@yahoo.com" TargetMode="External"/><Relationship Id="rId7" Type="http://schemas.microsoft.com/office/2007/relationships/hdphoto" Target="../media/hdphoto5.wdp"/><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6.png"/><Relationship Id="rId5" Type="http://schemas.microsoft.com/office/2007/relationships/hdphoto" Target="../media/hdphoto3.wdp"/><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hyperlink" Target="mailto:alonsantiagoj@yahoo.com" TargetMode="External"/><Relationship Id="rId7" Type="http://schemas.microsoft.com/office/2007/relationships/hdphoto" Target="../media/hdphoto6.wdp"/><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7.png"/><Relationship Id="rId5" Type="http://schemas.microsoft.com/office/2007/relationships/hdphoto" Target="../media/hdphoto3.wdp"/><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hyperlink" Target="mailto:alonsantiagoj@yahoo.com" TargetMode="External"/><Relationship Id="rId7" Type="http://schemas.microsoft.com/office/2007/relationships/hdphoto" Target="../media/hdphoto7.wdp"/><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8.png"/><Relationship Id="rId5" Type="http://schemas.microsoft.com/office/2007/relationships/hdphoto" Target="../media/hdphoto3.wdp"/><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hyperlink" Target="mailto:alonsantiagoj@yahoo.com" TargetMode="External"/><Relationship Id="rId7" Type="http://schemas.microsoft.com/office/2007/relationships/hdphoto" Target="../media/hdphoto8.wdp"/><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9.png"/><Relationship Id="rId5" Type="http://schemas.microsoft.com/office/2007/relationships/hdphoto" Target="../media/hdphoto3.wdp"/><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5" name="Imagen 4"/>
          <p:cNvPicPr>
            <a:picLocks noChangeAspect="1"/>
          </p:cNvPicPr>
          <p:nvPr/>
        </p:nvPicPr>
        <p:blipFill>
          <a:blip r:embed="rId3">
            <a:extLst>
              <a:ext uri="{BEBA8EAE-BF5A-486C-A8C5-ECC9F3942E4B}">
                <a14:imgProps xmlns:a14="http://schemas.microsoft.com/office/drawing/2010/main">
                  <a14:imgLayer r:embed="rId4">
                    <a14:imgEffect>
                      <a14:backgroundRemoval t="7120" b="89904" l="10000" r="90000">
                        <a14:foregroundMark x1="70326" y1="76302" x2="70326" y2="76302"/>
                        <a14:foregroundMark x1="67283" y1="78002" x2="75000" y2="74283"/>
                        <a14:foregroundMark x1="67935" y1="71945" x2="78696" y2="73220"/>
                        <a14:foregroundMark x1="67065" y1="23167" x2="78913" y2="32412"/>
                        <a14:foregroundMark x1="75652" y1="23592" x2="83043" y2="31137"/>
                        <a14:foregroundMark x1="81739" y1="23379" x2="88587" y2="32625"/>
                      </a14:backgroundRemoval>
                    </a14:imgEffect>
                  </a14:imgLayer>
                </a14:imgProps>
              </a:ext>
              <a:ext uri="{28A0092B-C50C-407E-A947-70E740481C1C}">
                <a14:useLocalDpi xmlns:a14="http://schemas.microsoft.com/office/drawing/2010/main" val="0"/>
              </a:ext>
            </a:extLst>
          </a:blip>
          <a:stretch>
            <a:fillRect/>
          </a:stretch>
        </p:blipFill>
        <p:spPr>
          <a:xfrm>
            <a:off x="1893521" y="914400"/>
            <a:ext cx="4587510" cy="4803820"/>
          </a:xfrm>
          <a:prstGeom prst="rect">
            <a:avLst/>
          </a:prstGeom>
        </p:spPr>
      </p:pic>
      <p:pic>
        <p:nvPicPr>
          <p:cNvPr id="6" name="Imagen 5"/>
          <p:cNvPicPr>
            <a:picLocks noChangeAspect="1"/>
          </p:cNvPicPr>
          <p:nvPr/>
        </p:nvPicPr>
        <p:blipFill>
          <a:blip r:embed="rId5">
            <a:extLst>
              <a:ext uri="{BEBA8EAE-BF5A-486C-A8C5-ECC9F3942E4B}">
                <a14:imgProps xmlns:a14="http://schemas.microsoft.com/office/drawing/2010/main">
                  <a14:imgLayer r:embed="rId6">
                    <a14:imgEffect>
                      <a14:backgroundRemoval t="0" b="98953" l="976" r="98537"/>
                    </a14:imgEffect>
                  </a14:imgLayer>
                </a14:imgProps>
              </a:ext>
              <a:ext uri="{28A0092B-C50C-407E-A947-70E740481C1C}">
                <a14:useLocalDpi xmlns:a14="http://schemas.microsoft.com/office/drawing/2010/main" val="0"/>
              </a:ext>
            </a:extLst>
          </a:blip>
          <a:stretch>
            <a:fillRect/>
          </a:stretch>
        </p:blipFill>
        <p:spPr>
          <a:xfrm>
            <a:off x="3238219" y="2102477"/>
            <a:ext cx="2347633" cy="2343954"/>
          </a:xfrm>
          <a:prstGeom prst="ellipse">
            <a:avLst/>
          </a:prstGeom>
          <a:ln w="63500" cap="rnd">
            <a:solidFill>
              <a:schemeClr val="accent1">
                <a:lumMod val="60000"/>
                <a:lumOff val="40000"/>
              </a:schemeClr>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7" name="Rectángulo 6">
            <a:extLst>
              <a:ext uri="{FF2B5EF4-FFF2-40B4-BE49-F238E27FC236}">
                <a16:creationId xmlns:a16="http://schemas.microsoft.com/office/drawing/2014/main" id="{0901B287-2956-4D1D-AA2F-757C2D443C46}"/>
              </a:ext>
            </a:extLst>
          </p:cNvPr>
          <p:cNvSpPr/>
          <p:nvPr/>
        </p:nvSpPr>
        <p:spPr>
          <a:xfrm>
            <a:off x="5828827" y="4090848"/>
            <a:ext cx="5710641" cy="2585323"/>
          </a:xfrm>
          <a:prstGeom prst="rect">
            <a:avLst/>
          </a:prstGeom>
        </p:spPr>
        <p:txBody>
          <a:bodyPr wrap="square">
            <a:spAutoFit/>
          </a:bodyPr>
          <a:lstStyle/>
          <a:p>
            <a:pPr algn="just"/>
            <a:r>
              <a:rPr lang="es-ES" dirty="0">
                <a:solidFill>
                  <a:srgbClr val="1E1E1E"/>
                </a:solidFill>
                <a:latin typeface="Bookman Old Style" panose="02050604050505020204" pitchFamily="18" charset="0"/>
              </a:rPr>
              <a:t>Abogado por la Universidad San Martín de Porres (USMP), con Maestría en Ciencias Penales en la Universidad Nacional Mayor de San Marcos (UNMSM). Realizó estudios de postgrado en la Universidad Castilla La Mancha (UCLM), España. Es profesor de Derecho Procesal Penal en la UNMSM, profesor de la Academia de la Magistratura, Fiscal Superior Penal.</a:t>
            </a:r>
            <a:endParaRPr lang="es-PE" dirty="0">
              <a:solidFill>
                <a:srgbClr val="1E1E1E"/>
              </a:solidFill>
              <a:latin typeface="Bookman Old Style" panose="02050604050505020204" pitchFamily="18" charset="0"/>
            </a:endParaRPr>
          </a:p>
          <a:p>
            <a:pPr algn="just"/>
            <a:r>
              <a:rPr lang="es-ES" dirty="0">
                <a:solidFill>
                  <a:srgbClr val="1E1E1E"/>
                </a:solidFill>
                <a:latin typeface="Bookman Old Style" panose="02050604050505020204" pitchFamily="18" charset="0"/>
              </a:rPr>
              <a:t>  </a:t>
            </a:r>
            <a:endParaRPr lang="es-MX" dirty="0">
              <a:solidFill>
                <a:srgbClr val="1E1E1E"/>
              </a:solidFill>
              <a:latin typeface="Bookman Old Style" panose="02050604050505020204" pitchFamily="18" charset="0"/>
            </a:endParaRPr>
          </a:p>
        </p:txBody>
      </p:sp>
      <p:sp>
        <p:nvSpPr>
          <p:cNvPr id="8" name="Rectángulo 7">
            <a:extLst>
              <a:ext uri="{FF2B5EF4-FFF2-40B4-BE49-F238E27FC236}">
                <a16:creationId xmlns:a16="http://schemas.microsoft.com/office/drawing/2014/main" id="{D933903B-8E0F-4297-BDCD-778DB06BD7C4}"/>
              </a:ext>
            </a:extLst>
          </p:cNvPr>
          <p:cNvSpPr/>
          <p:nvPr/>
        </p:nvSpPr>
        <p:spPr>
          <a:xfrm>
            <a:off x="5680719" y="3319530"/>
            <a:ext cx="6006858" cy="482787"/>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es-ES" sz="2400" b="1" dirty="0">
                <a:solidFill>
                  <a:srgbClr val="002060"/>
                </a:solidFill>
                <a:effectLst>
                  <a:outerShdw blurRad="38100" dist="38100" dir="2700000" algn="tl">
                    <a:srgbClr val="000000">
                      <a:alpha val="43137"/>
                    </a:srgbClr>
                  </a:outerShdw>
                </a:effectLst>
                <a:latin typeface="Palatino Linotype" panose="02040502050505030304" pitchFamily="18" charset="0"/>
              </a:rPr>
              <a:t> 𝐃𝐑. 𝐀𝐋𝐎𝐍𝐒𝐎 </a:t>
            </a:r>
            <a:r>
              <a:rPr lang="es-ES" sz="2400" b="1" dirty="0" smtClean="0">
                <a:solidFill>
                  <a:srgbClr val="002060"/>
                </a:solidFill>
                <a:effectLst>
                  <a:outerShdw blurRad="38100" dist="38100" dir="2700000" algn="tl">
                    <a:srgbClr val="000000">
                      <a:alpha val="43137"/>
                    </a:srgbClr>
                  </a:outerShdw>
                </a:effectLst>
                <a:latin typeface="Palatino Linotype" panose="02040502050505030304" pitchFamily="18" charset="0"/>
              </a:rPr>
              <a:t>𝐏𝐄</a:t>
            </a:r>
            <a:r>
              <a:rPr lang="es-ES" sz="2000" b="1" dirty="0" smtClean="0">
                <a:solidFill>
                  <a:srgbClr val="002060"/>
                </a:solidFill>
                <a:effectLst>
                  <a:outerShdw blurRad="38100" dist="38100" dir="2700000" algn="tl">
                    <a:srgbClr val="000000">
                      <a:alpha val="43137"/>
                    </a:srgbClr>
                  </a:outerShdw>
                </a:effectLst>
                <a:latin typeface="Palatino Linotype" panose="02040502050505030304" pitchFamily="18" charset="0"/>
              </a:rPr>
              <a:t>Ñ</a:t>
            </a:r>
            <a:r>
              <a:rPr lang="es-ES" sz="2400" b="1" dirty="0" smtClean="0">
                <a:solidFill>
                  <a:srgbClr val="002060"/>
                </a:solidFill>
                <a:effectLst>
                  <a:outerShdw blurRad="38100" dist="38100" dir="2700000" algn="tl">
                    <a:srgbClr val="000000">
                      <a:alpha val="43137"/>
                    </a:srgbClr>
                  </a:outerShdw>
                </a:effectLst>
                <a:latin typeface="Palatino Linotype" panose="02040502050505030304" pitchFamily="18" charset="0"/>
              </a:rPr>
              <a:t>𝐀 </a:t>
            </a:r>
            <a:r>
              <a:rPr lang="es-ES" sz="2400" b="1" dirty="0">
                <a:solidFill>
                  <a:srgbClr val="002060"/>
                </a:solidFill>
                <a:effectLst>
                  <a:outerShdw blurRad="38100" dist="38100" dir="2700000" algn="tl">
                    <a:srgbClr val="000000">
                      <a:alpha val="43137"/>
                    </a:srgbClr>
                  </a:outerShdw>
                </a:effectLst>
                <a:latin typeface="Palatino Linotype" panose="02040502050505030304" pitchFamily="18" charset="0"/>
              </a:rPr>
              <a:t>𝐂𝐀𝐁𝐑𝐄𝐑𝐀 𝐅𝐑𝐄𝐘𝐑𝐄</a:t>
            </a:r>
            <a:endParaRPr lang="es-PE" sz="2400" b="1" dirty="0">
              <a:solidFill>
                <a:srgbClr val="002060"/>
              </a:solidFill>
              <a:effectLst>
                <a:outerShdw blurRad="38100" dist="38100" dir="2700000" algn="tl">
                  <a:srgbClr val="000000">
                    <a:alpha val="43137"/>
                  </a:srgbClr>
                </a:outerShdw>
              </a:effectLst>
              <a:latin typeface="Palatino Linotype" panose="02040502050505030304" pitchFamily="18" charset="0"/>
            </a:endParaRPr>
          </a:p>
          <a:p>
            <a:pPr algn="ctr"/>
            <a:endParaRPr lang="en-US" sz="2400" b="1" dirty="0">
              <a:solidFill>
                <a:srgbClr val="002060"/>
              </a:solidFill>
              <a:effectLst>
                <a:outerShdw blurRad="38100" dist="38100" dir="2700000" algn="tl">
                  <a:srgbClr val="000000">
                    <a:alpha val="43137"/>
                  </a:srgbClr>
                </a:outerShdw>
              </a:effectLst>
              <a:latin typeface="Palatino Linotype" panose="02040502050505030304" pitchFamily="18" charset="0"/>
            </a:endParaRPr>
          </a:p>
        </p:txBody>
      </p:sp>
      <p:sp>
        <p:nvSpPr>
          <p:cNvPr id="9" name="CuadroTexto 8">
            <a:extLst>
              <a:ext uri="{FF2B5EF4-FFF2-40B4-BE49-F238E27FC236}">
                <a16:creationId xmlns:a16="http://schemas.microsoft.com/office/drawing/2014/main" id="{51F0DE8B-AB7B-4477-A3B0-2195E17DD37F}"/>
              </a:ext>
            </a:extLst>
          </p:cNvPr>
          <p:cNvSpPr txBox="1"/>
          <p:nvPr/>
        </p:nvSpPr>
        <p:spPr>
          <a:xfrm>
            <a:off x="478739" y="6352673"/>
            <a:ext cx="6096000" cy="369332"/>
          </a:xfrm>
          <a:prstGeom prst="rect">
            <a:avLst/>
          </a:prstGeom>
          <a:noFill/>
        </p:spPr>
        <p:txBody>
          <a:bodyPr wrap="square">
            <a:spAutoFit/>
          </a:bodyPr>
          <a:lstStyle/>
          <a:p>
            <a:r>
              <a:rPr lang="es-PE" b="0" i="0" dirty="0">
                <a:solidFill>
                  <a:srgbClr val="1155CC"/>
                </a:solidFill>
                <a:effectLst/>
                <a:latin typeface="Arial" panose="020B0604020202020204" pitchFamily="34" charset="0"/>
                <a:hlinkClick r:id="rId7"/>
              </a:rPr>
              <a:t>alonsantiagoj@yahoo.com</a:t>
            </a:r>
            <a:endParaRPr lang="es-PE" dirty="0"/>
          </a:p>
        </p:txBody>
      </p:sp>
      <p:sp>
        <p:nvSpPr>
          <p:cNvPr id="10" name="CuadroTexto 9">
            <a:extLst>
              <a:ext uri="{FF2B5EF4-FFF2-40B4-BE49-F238E27FC236}">
                <a16:creationId xmlns:a16="http://schemas.microsoft.com/office/drawing/2014/main" id="{B9514162-D975-465B-9192-5B1ED9D4721A}"/>
              </a:ext>
            </a:extLst>
          </p:cNvPr>
          <p:cNvSpPr txBox="1"/>
          <p:nvPr/>
        </p:nvSpPr>
        <p:spPr>
          <a:xfrm>
            <a:off x="-922105" y="6032012"/>
            <a:ext cx="5792056" cy="307777"/>
          </a:xfrm>
          <a:prstGeom prst="rect">
            <a:avLst/>
          </a:prstGeom>
          <a:noFill/>
        </p:spPr>
        <p:txBody>
          <a:bodyPr wrap="square">
            <a:spAutoFit/>
          </a:bodyPr>
          <a:lstStyle/>
          <a:p>
            <a:pPr algn="ctr"/>
            <a:r>
              <a:rPr lang="es-ES" sz="1400" b="1" i="0" dirty="0">
                <a:solidFill>
                  <a:srgbClr val="050505"/>
                </a:solidFill>
                <a:effectLst/>
                <a:latin typeface="Segoe UI Historic" panose="020B0502040204020203" pitchFamily="34" charset="0"/>
              </a:rPr>
              <a:t>Dr. Alonso Raúl Peña Cabrera Freyre</a:t>
            </a:r>
          </a:p>
        </p:txBody>
      </p:sp>
      <p:pic>
        <p:nvPicPr>
          <p:cNvPr id="11" name="Imagen 10" descr="C:\Users\usuario\Pictures\icono-del-vector-correo-email-ejemplo-sobre-símbolo-de-dirección-para-la-web-los-contactos-o-carta-comercial-comunicación-135062044.jpg"/>
          <p:cNvPicPr/>
          <p:nvPr/>
        </p:nvPicPr>
        <p:blipFill>
          <a:blip r:embed="rId8" cstate="print">
            <a:extLst>
              <a:ext uri="{BEBA8EAE-BF5A-486C-A8C5-ECC9F3942E4B}">
                <a14:imgProps xmlns:a14="http://schemas.microsoft.com/office/drawing/2010/main">
                  <a14:imgLayer r:embed="rId9">
                    <a14:imgEffect>
                      <a14:backgroundRemoval t="10000" b="90000" l="10000" r="90000">
                        <a14:foregroundMark x1="44375" y1="36250" x2="52500" y2="70625"/>
                        <a14:foregroundMark x1="43750" y1="32500" x2="30000" y2="62500"/>
                        <a14:foregroundMark x1="35000" y1="29375" x2="66250" y2="51250"/>
                        <a14:foregroundMark x1="66875" y1="53750" x2="67500" y2="61875"/>
                        <a14:foregroundMark x1="51250" y1="25000" x2="51250" y2="25000"/>
                        <a14:foregroundMark x1="65625" y1="30625" x2="65625" y2="30625"/>
                      </a14:backgroundRemoval>
                    </a14:imgEffect>
                  </a14:imgLayer>
                </a14:imgProps>
              </a:ext>
              <a:ext uri="{28A0092B-C50C-407E-A947-70E740481C1C}">
                <a14:useLocalDpi xmlns:a14="http://schemas.microsoft.com/office/drawing/2010/main" val="0"/>
              </a:ext>
            </a:extLst>
          </a:blip>
          <a:srcRect/>
          <a:stretch>
            <a:fillRect/>
          </a:stretch>
        </p:blipFill>
        <p:spPr bwMode="auto">
          <a:xfrm>
            <a:off x="0" y="6283518"/>
            <a:ext cx="635358" cy="507642"/>
          </a:xfrm>
          <a:prstGeom prst="rect">
            <a:avLst/>
          </a:prstGeom>
          <a:noFill/>
          <a:ln>
            <a:noFill/>
          </a:ln>
        </p:spPr>
      </p:pic>
    </p:spTree>
    <p:extLst>
      <p:ext uri="{BB962C8B-B14F-4D97-AF65-F5344CB8AC3E}">
        <p14:creationId xmlns:p14="http://schemas.microsoft.com/office/powerpoint/2010/main" val="1326138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uadroTexto 2">
            <a:extLst>
              <a:ext uri="{FF2B5EF4-FFF2-40B4-BE49-F238E27FC236}">
                <a16:creationId xmlns:a16="http://schemas.microsoft.com/office/drawing/2014/main" id="{51F0DE8B-AB7B-4477-A3B0-2195E17DD37F}"/>
              </a:ext>
            </a:extLst>
          </p:cNvPr>
          <p:cNvSpPr txBox="1"/>
          <p:nvPr/>
        </p:nvSpPr>
        <p:spPr>
          <a:xfrm>
            <a:off x="478739" y="6352673"/>
            <a:ext cx="6096000" cy="369332"/>
          </a:xfrm>
          <a:prstGeom prst="rect">
            <a:avLst/>
          </a:prstGeom>
          <a:noFill/>
        </p:spPr>
        <p:txBody>
          <a:bodyPr wrap="square">
            <a:spAutoFit/>
          </a:bodyPr>
          <a:lstStyle/>
          <a:p>
            <a:r>
              <a:rPr lang="es-PE" b="0" i="0" dirty="0">
                <a:solidFill>
                  <a:srgbClr val="1155CC"/>
                </a:solidFill>
                <a:effectLst/>
                <a:latin typeface="Arial" panose="020B0604020202020204" pitchFamily="34" charset="0"/>
                <a:hlinkClick r:id="rId3"/>
              </a:rPr>
              <a:t>alonsantiagoj@yahoo.com</a:t>
            </a:r>
            <a:endParaRPr lang="es-PE" dirty="0"/>
          </a:p>
        </p:txBody>
      </p:sp>
      <p:sp>
        <p:nvSpPr>
          <p:cNvPr id="4" name="CuadroTexto 3">
            <a:extLst>
              <a:ext uri="{FF2B5EF4-FFF2-40B4-BE49-F238E27FC236}">
                <a16:creationId xmlns:a16="http://schemas.microsoft.com/office/drawing/2014/main" id="{B9514162-D975-465B-9192-5B1ED9D4721A}"/>
              </a:ext>
            </a:extLst>
          </p:cNvPr>
          <p:cNvSpPr txBox="1"/>
          <p:nvPr/>
        </p:nvSpPr>
        <p:spPr>
          <a:xfrm>
            <a:off x="-922105" y="6032012"/>
            <a:ext cx="5792056" cy="307777"/>
          </a:xfrm>
          <a:prstGeom prst="rect">
            <a:avLst/>
          </a:prstGeom>
          <a:noFill/>
        </p:spPr>
        <p:txBody>
          <a:bodyPr wrap="square">
            <a:spAutoFit/>
          </a:bodyPr>
          <a:lstStyle/>
          <a:p>
            <a:pPr algn="ctr"/>
            <a:r>
              <a:rPr lang="es-ES" sz="1400" b="1" i="0" dirty="0">
                <a:solidFill>
                  <a:srgbClr val="050505"/>
                </a:solidFill>
                <a:effectLst/>
                <a:latin typeface="Segoe UI Historic" panose="020B0502040204020203" pitchFamily="34" charset="0"/>
              </a:rPr>
              <a:t>Dr. Alonso Raúl Peña Cabrera Freyre</a:t>
            </a:r>
          </a:p>
        </p:txBody>
      </p:sp>
      <p:pic>
        <p:nvPicPr>
          <p:cNvPr id="5" name="Imagen 4" descr="C:\Users\usuario\Pictures\icono-del-vector-correo-email-ejemplo-sobre-símbolo-de-dirección-para-la-web-los-contactos-o-carta-comercial-comunicación-135062044.jpg"/>
          <p:cNvPicPr/>
          <p:nvPr/>
        </p:nvPicPr>
        <p:blipFill>
          <a:blip r:embed="rId4" cstate="print">
            <a:extLst>
              <a:ext uri="{BEBA8EAE-BF5A-486C-A8C5-ECC9F3942E4B}">
                <a14:imgProps xmlns:a14="http://schemas.microsoft.com/office/drawing/2010/main">
                  <a14:imgLayer r:embed="rId5">
                    <a14:imgEffect>
                      <a14:backgroundRemoval t="10000" b="90000" l="10000" r="90000">
                        <a14:foregroundMark x1="44375" y1="36250" x2="52500" y2="70625"/>
                        <a14:foregroundMark x1="43750" y1="32500" x2="30000" y2="62500"/>
                        <a14:foregroundMark x1="35000" y1="29375" x2="66250" y2="51250"/>
                        <a14:foregroundMark x1="66875" y1="53750" x2="67500" y2="61875"/>
                        <a14:foregroundMark x1="51250" y1="25000" x2="51250" y2="25000"/>
                        <a14:foregroundMark x1="65625" y1="30625" x2="65625" y2="30625"/>
                      </a14:backgroundRemoval>
                    </a14:imgEffect>
                  </a14:imgLayer>
                </a14:imgProps>
              </a:ext>
              <a:ext uri="{28A0092B-C50C-407E-A947-70E740481C1C}">
                <a14:useLocalDpi xmlns:a14="http://schemas.microsoft.com/office/drawing/2010/main" val="0"/>
              </a:ext>
            </a:extLst>
          </a:blip>
          <a:srcRect/>
          <a:stretch>
            <a:fillRect/>
          </a:stretch>
        </p:blipFill>
        <p:spPr bwMode="auto">
          <a:xfrm>
            <a:off x="0" y="6283518"/>
            <a:ext cx="635358" cy="507642"/>
          </a:xfrm>
          <a:prstGeom prst="rect">
            <a:avLst/>
          </a:prstGeom>
          <a:noFill/>
          <a:ln>
            <a:noFill/>
          </a:ln>
        </p:spPr>
      </p:pic>
      <p:sp>
        <p:nvSpPr>
          <p:cNvPr id="6" name="Rectángulo 5"/>
          <p:cNvSpPr/>
          <p:nvPr/>
        </p:nvSpPr>
        <p:spPr>
          <a:xfrm>
            <a:off x="2577921" y="2523023"/>
            <a:ext cx="7319493" cy="1077218"/>
          </a:xfrm>
          <a:prstGeom prst="rect">
            <a:avLst/>
          </a:prstGeom>
        </p:spPr>
        <p:txBody>
          <a:bodyPr wrap="square">
            <a:spAutoFit/>
          </a:bodyPr>
          <a:lstStyle/>
          <a:p>
            <a:pPr algn="ctr"/>
            <a:r>
              <a:rPr lang="es-PE" sz="3200" b="1" dirty="0" smtClean="0">
                <a:solidFill>
                  <a:srgbClr val="002060"/>
                </a:solidFill>
                <a:effectLst>
                  <a:outerShdw blurRad="38100" dist="38100" dir="2700000" algn="tl">
                    <a:srgbClr val="000000">
                      <a:alpha val="43137"/>
                    </a:srgbClr>
                  </a:outerShdw>
                </a:effectLst>
                <a:latin typeface="Palatino Linotype" panose="02040502050505030304" pitchFamily="18" charset="0"/>
              </a:rPr>
              <a:t>IMPUTACIÓN OBJETIVA</a:t>
            </a:r>
          </a:p>
          <a:p>
            <a:pPr algn="ctr"/>
            <a:endParaRPr lang="es-PE" sz="3200" b="1" dirty="0">
              <a:solidFill>
                <a:srgbClr val="002060"/>
              </a:solidFill>
              <a:effectLst>
                <a:outerShdw blurRad="38100" dist="38100" dir="2700000" algn="tl">
                  <a:srgbClr val="000000">
                    <a:alpha val="43137"/>
                  </a:srgbClr>
                </a:outerShdw>
              </a:effectLst>
              <a:latin typeface="Palatino Linotype" panose="02040502050505030304" pitchFamily="18" charset="0"/>
            </a:endParaRPr>
          </a:p>
        </p:txBody>
      </p:sp>
    </p:spTree>
    <p:extLst>
      <p:ext uri="{BB962C8B-B14F-4D97-AF65-F5344CB8AC3E}">
        <p14:creationId xmlns:p14="http://schemas.microsoft.com/office/powerpoint/2010/main" val="4665834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uadroTexto 2">
            <a:extLst>
              <a:ext uri="{FF2B5EF4-FFF2-40B4-BE49-F238E27FC236}">
                <a16:creationId xmlns:a16="http://schemas.microsoft.com/office/drawing/2014/main" id="{51F0DE8B-AB7B-4477-A3B0-2195E17DD37F}"/>
              </a:ext>
            </a:extLst>
          </p:cNvPr>
          <p:cNvSpPr txBox="1"/>
          <p:nvPr/>
        </p:nvSpPr>
        <p:spPr>
          <a:xfrm>
            <a:off x="478739" y="6352673"/>
            <a:ext cx="6096000" cy="369332"/>
          </a:xfrm>
          <a:prstGeom prst="rect">
            <a:avLst/>
          </a:prstGeom>
          <a:noFill/>
        </p:spPr>
        <p:txBody>
          <a:bodyPr wrap="square">
            <a:spAutoFit/>
          </a:bodyPr>
          <a:lstStyle/>
          <a:p>
            <a:r>
              <a:rPr lang="es-PE" b="0" i="0" dirty="0">
                <a:solidFill>
                  <a:srgbClr val="1155CC"/>
                </a:solidFill>
                <a:effectLst/>
                <a:latin typeface="Arial" panose="020B0604020202020204" pitchFamily="34" charset="0"/>
                <a:hlinkClick r:id="rId3"/>
              </a:rPr>
              <a:t>alonsantiagoj@yahoo.com</a:t>
            </a:r>
            <a:endParaRPr lang="es-PE" dirty="0"/>
          </a:p>
        </p:txBody>
      </p:sp>
      <p:sp>
        <p:nvSpPr>
          <p:cNvPr id="4" name="CuadroTexto 3">
            <a:extLst>
              <a:ext uri="{FF2B5EF4-FFF2-40B4-BE49-F238E27FC236}">
                <a16:creationId xmlns:a16="http://schemas.microsoft.com/office/drawing/2014/main" id="{B9514162-D975-465B-9192-5B1ED9D4721A}"/>
              </a:ext>
            </a:extLst>
          </p:cNvPr>
          <p:cNvSpPr txBox="1"/>
          <p:nvPr/>
        </p:nvSpPr>
        <p:spPr>
          <a:xfrm>
            <a:off x="-922105" y="6032012"/>
            <a:ext cx="5792056" cy="307777"/>
          </a:xfrm>
          <a:prstGeom prst="rect">
            <a:avLst/>
          </a:prstGeom>
          <a:noFill/>
        </p:spPr>
        <p:txBody>
          <a:bodyPr wrap="square">
            <a:spAutoFit/>
          </a:bodyPr>
          <a:lstStyle/>
          <a:p>
            <a:pPr algn="ctr"/>
            <a:r>
              <a:rPr lang="es-ES" sz="1400" b="1" i="0" dirty="0">
                <a:solidFill>
                  <a:srgbClr val="050505"/>
                </a:solidFill>
                <a:effectLst/>
                <a:latin typeface="Segoe UI Historic" panose="020B0502040204020203" pitchFamily="34" charset="0"/>
              </a:rPr>
              <a:t>Dr. Alonso Raúl Peña Cabrera Freyre</a:t>
            </a:r>
          </a:p>
        </p:txBody>
      </p:sp>
      <p:pic>
        <p:nvPicPr>
          <p:cNvPr id="5" name="Imagen 4" descr="C:\Users\usuario\Pictures\icono-del-vector-correo-email-ejemplo-sobre-símbolo-de-dirección-para-la-web-los-contactos-o-carta-comercial-comunicación-135062044.jpg"/>
          <p:cNvPicPr/>
          <p:nvPr/>
        </p:nvPicPr>
        <p:blipFill>
          <a:blip r:embed="rId4" cstate="print">
            <a:extLst>
              <a:ext uri="{BEBA8EAE-BF5A-486C-A8C5-ECC9F3942E4B}">
                <a14:imgProps xmlns:a14="http://schemas.microsoft.com/office/drawing/2010/main">
                  <a14:imgLayer r:embed="rId5">
                    <a14:imgEffect>
                      <a14:backgroundRemoval t="10000" b="90000" l="10000" r="90000">
                        <a14:foregroundMark x1="44375" y1="36250" x2="52500" y2="70625"/>
                        <a14:foregroundMark x1="43750" y1="32500" x2="30000" y2="62500"/>
                        <a14:foregroundMark x1="35000" y1="29375" x2="66250" y2="51250"/>
                        <a14:foregroundMark x1="66875" y1="53750" x2="67500" y2="61875"/>
                        <a14:foregroundMark x1="51250" y1="25000" x2="51250" y2="25000"/>
                        <a14:foregroundMark x1="65625" y1="30625" x2="65625" y2="30625"/>
                      </a14:backgroundRemoval>
                    </a14:imgEffect>
                  </a14:imgLayer>
                </a14:imgProps>
              </a:ext>
              <a:ext uri="{28A0092B-C50C-407E-A947-70E740481C1C}">
                <a14:useLocalDpi xmlns:a14="http://schemas.microsoft.com/office/drawing/2010/main" val="0"/>
              </a:ext>
            </a:extLst>
          </a:blip>
          <a:srcRect/>
          <a:stretch>
            <a:fillRect/>
          </a:stretch>
        </p:blipFill>
        <p:spPr bwMode="auto">
          <a:xfrm>
            <a:off x="0" y="6283518"/>
            <a:ext cx="635358" cy="507642"/>
          </a:xfrm>
          <a:prstGeom prst="rect">
            <a:avLst/>
          </a:prstGeom>
          <a:noFill/>
          <a:ln>
            <a:noFill/>
          </a:ln>
        </p:spPr>
      </p:pic>
      <p:sp>
        <p:nvSpPr>
          <p:cNvPr id="7" name="Rectángulo 6"/>
          <p:cNvSpPr/>
          <p:nvPr/>
        </p:nvSpPr>
        <p:spPr>
          <a:xfrm>
            <a:off x="978794" y="2416506"/>
            <a:ext cx="6231302" cy="1754326"/>
          </a:xfrm>
          <a:prstGeom prst="rect">
            <a:avLst/>
          </a:prstGeom>
        </p:spPr>
        <p:txBody>
          <a:bodyPr wrap="square">
            <a:spAutoFit/>
          </a:bodyPr>
          <a:lstStyle/>
          <a:p>
            <a:pPr algn="just"/>
            <a:r>
              <a:rPr lang="es-PE" dirty="0">
                <a:solidFill>
                  <a:srgbClr val="1E1E1E"/>
                </a:solidFill>
                <a:latin typeface="Bookman Old Style" panose="02050604050505020204" pitchFamily="18" charset="0"/>
              </a:rPr>
              <a:t>Las bases de la imputación jurídico penal son esencialmente "objetivas", esto es, en una sociedad regida por normas, la actuación del ciudadano para que pueda ingresar al plano de </a:t>
            </a:r>
            <a:r>
              <a:rPr lang="es-PE" dirty="0" smtClean="0">
                <a:solidFill>
                  <a:srgbClr val="1E1E1E"/>
                </a:solidFill>
                <a:latin typeface="Bookman Old Style" panose="02050604050505020204" pitchFamily="18" charset="0"/>
              </a:rPr>
              <a:t>"ilicitud“.</a:t>
            </a:r>
          </a:p>
          <a:p>
            <a:pPr algn="just"/>
            <a:endParaRPr lang="es-PE" dirty="0">
              <a:solidFill>
                <a:srgbClr val="1E1E1E"/>
              </a:solidFill>
              <a:latin typeface="Bookman Old Style" panose="02050604050505020204" pitchFamily="18" charset="0"/>
            </a:endParaRPr>
          </a:p>
          <a:p>
            <a:pPr algn="just"/>
            <a:r>
              <a:rPr lang="es-PE" dirty="0" smtClean="0">
                <a:solidFill>
                  <a:srgbClr val="1E1E1E"/>
                </a:solidFill>
                <a:latin typeface="Bookman Old Style" panose="02050604050505020204" pitchFamily="18" charset="0"/>
              </a:rPr>
              <a:t> </a:t>
            </a:r>
            <a:endParaRPr lang="es-PE" dirty="0">
              <a:solidFill>
                <a:srgbClr val="1E1E1E"/>
              </a:solidFill>
              <a:latin typeface="Bookman Old Style" panose="02050604050505020204" pitchFamily="18" charset="0"/>
            </a:endParaRPr>
          </a:p>
        </p:txBody>
      </p:sp>
      <p:pic>
        <p:nvPicPr>
          <p:cNvPr id="8" name="Imagen 7" descr="C:\Users\usuario\Pictures\imagenes PPT\cee650c04a5a135b6d9f597b990fbe17.png"/>
          <p:cNvPicPr/>
          <p:nvPr/>
        </p:nvPicPr>
        <p:blipFill>
          <a:blip r:embed="rId6">
            <a:extLst>
              <a:ext uri="{BEBA8EAE-BF5A-486C-A8C5-ECC9F3942E4B}">
                <a14:imgProps xmlns:a14="http://schemas.microsoft.com/office/drawing/2010/main">
                  <a14:imgLayer r:embed="rId7">
                    <a14:imgEffect>
                      <a14:backgroundRemoval t="424" b="100000" l="851" r="100000">
                        <a14:foregroundMark x1="28511" y1="35593" x2="51915" y2="56780"/>
                        <a14:foregroundMark x1="20000" y1="32627" x2="41702" y2="52119"/>
                      </a14:backgroundRemoval>
                    </a14:imgEffect>
                  </a14:imgLayer>
                </a14:imgProps>
              </a:ext>
              <a:ext uri="{28A0092B-C50C-407E-A947-70E740481C1C}">
                <a14:useLocalDpi xmlns:a14="http://schemas.microsoft.com/office/drawing/2010/main" val="0"/>
              </a:ext>
            </a:extLst>
          </a:blip>
          <a:srcRect/>
          <a:stretch>
            <a:fillRect/>
          </a:stretch>
        </p:blipFill>
        <p:spPr bwMode="auto">
          <a:xfrm>
            <a:off x="7392474" y="1581150"/>
            <a:ext cx="3734872" cy="3931008"/>
          </a:xfrm>
          <a:prstGeom prst="rect">
            <a:avLst/>
          </a:prstGeom>
          <a:noFill/>
          <a:ln>
            <a:noFill/>
          </a:ln>
        </p:spPr>
      </p:pic>
    </p:spTree>
    <p:extLst>
      <p:ext uri="{BB962C8B-B14F-4D97-AF65-F5344CB8AC3E}">
        <p14:creationId xmlns:p14="http://schemas.microsoft.com/office/powerpoint/2010/main" val="1930162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uadroTexto 2">
            <a:extLst>
              <a:ext uri="{FF2B5EF4-FFF2-40B4-BE49-F238E27FC236}">
                <a16:creationId xmlns:a16="http://schemas.microsoft.com/office/drawing/2014/main" id="{51F0DE8B-AB7B-4477-A3B0-2195E17DD37F}"/>
              </a:ext>
            </a:extLst>
          </p:cNvPr>
          <p:cNvSpPr txBox="1"/>
          <p:nvPr/>
        </p:nvSpPr>
        <p:spPr>
          <a:xfrm>
            <a:off x="478739" y="6352673"/>
            <a:ext cx="6096000" cy="369332"/>
          </a:xfrm>
          <a:prstGeom prst="rect">
            <a:avLst/>
          </a:prstGeom>
          <a:noFill/>
        </p:spPr>
        <p:txBody>
          <a:bodyPr wrap="square">
            <a:spAutoFit/>
          </a:bodyPr>
          <a:lstStyle/>
          <a:p>
            <a:r>
              <a:rPr lang="es-PE" b="0" i="0" dirty="0">
                <a:solidFill>
                  <a:srgbClr val="1155CC"/>
                </a:solidFill>
                <a:effectLst/>
                <a:latin typeface="Arial" panose="020B0604020202020204" pitchFamily="34" charset="0"/>
                <a:hlinkClick r:id="rId3"/>
              </a:rPr>
              <a:t>alonsantiagoj@yahoo.com</a:t>
            </a:r>
            <a:endParaRPr lang="es-PE" dirty="0"/>
          </a:p>
        </p:txBody>
      </p:sp>
      <p:sp>
        <p:nvSpPr>
          <p:cNvPr id="4" name="CuadroTexto 3">
            <a:extLst>
              <a:ext uri="{FF2B5EF4-FFF2-40B4-BE49-F238E27FC236}">
                <a16:creationId xmlns:a16="http://schemas.microsoft.com/office/drawing/2014/main" id="{B9514162-D975-465B-9192-5B1ED9D4721A}"/>
              </a:ext>
            </a:extLst>
          </p:cNvPr>
          <p:cNvSpPr txBox="1"/>
          <p:nvPr/>
        </p:nvSpPr>
        <p:spPr>
          <a:xfrm>
            <a:off x="-922105" y="6032012"/>
            <a:ext cx="5792056" cy="307777"/>
          </a:xfrm>
          <a:prstGeom prst="rect">
            <a:avLst/>
          </a:prstGeom>
          <a:noFill/>
        </p:spPr>
        <p:txBody>
          <a:bodyPr wrap="square">
            <a:spAutoFit/>
          </a:bodyPr>
          <a:lstStyle/>
          <a:p>
            <a:pPr algn="ctr"/>
            <a:r>
              <a:rPr lang="es-ES" sz="1400" b="1" i="0" dirty="0">
                <a:solidFill>
                  <a:srgbClr val="050505"/>
                </a:solidFill>
                <a:effectLst/>
                <a:latin typeface="Segoe UI Historic" panose="020B0502040204020203" pitchFamily="34" charset="0"/>
              </a:rPr>
              <a:t>Dr. Alonso Raúl Peña Cabrera Freyre</a:t>
            </a:r>
          </a:p>
        </p:txBody>
      </p:sp>
      <p:pic>
        <p:nvPicPr>
          <p:cNvPr id="5" name="Imagen 4" descr="C:\Users\usuario\Pictures\icono-del-vector-correo-email-ejemplo-sobre-símbolo-de-dirección-para-la-web-los-contactos-o-carta-comercial-comunicación-135062044.jpg"/>
          <p:cNvPicPr/>
          <p:nvPr/>
        </p:nvPicPr>
        <p:blipFill>
          <a:blip r:embed="rId4" cstate="print">
            <a:extLst>
              <a:ext uri="{BEBA8EAE-BF5A-486C-A8C5-ECC9F3942E4B}">
                <a14:imgProps xmlns:a14="http://schemas.microsoft.com/office/drawing/2010/main">
                  <a14:imgLayer r:embed="rId5">
                    <a14:imgEffect>
                      <a14:backgroundRemoval t="10000" b="90000" l="10000" r="90000">
                        <a14:foregroundMark x1="44375" y1="36250" x2="52500" y2="70625"/>
                        <a14:foregroundMark x1="43750" y1="32500" x2="30000" y2="62500"/>
                        <a14:foregroundMark x1="35000" y1="29375" x2="66250" y2="51250"/>
                        <a14:foregroundMark x1="66875" y1="53750" x2="67500" y2="61875"/>
                        <a14:foregroundMark x1="51250" y1="25000" x2="51250" y2="25000"/>
                        <a14:foregroundMark x1="65625" y1="30625" x2="65625" y2="30625"/>
                      </a14:backgroundRemoval>
                    </a14:imgEffect>
                  </a14:imgLayer>
                </a14:imgProps>
              </a:ext>
              <a:ext uri="{28A0092B-C50C-407E-A947-70E740481C1C}">
                <a14:useLocalDpi xmlns:a14="http://schemas.microsoft.com/office/drawing/2010/main" val="0"/>
              </a:ext>
            </a:extLst>
          </a:blip>
          <a:srcRect/>
          <a:stretch>
            <a:fillRect/>
          </a:stretch>
        </p:blipFill>
        <p:spPr bwMode="auto">
          <a:xfrm>
            <a:off x="0" y="6283518"/>
            <a:ext cx="635358" cy="507642"/>
          </a:xfrm>
          <a:prstGeom prst="rect">
            <a:avLst/>
          </a:prstGeom>
          <a:noFill/>
          <a:ln>
            <a:noFill/>
          </a:ln>
        </p:spPr>
      </p:pic>
      <p:sp>
        <p:nvSpPr>
          <p:cNvPr id="6" name="Rectángulo 5"/>
          <p:cNvSpPr/>
          <p:nvPr/>
        </p:nvSpPr>
        <p:spPr>
          <a:xfrm>
            <a:off x="5288923" y="2299174"/>
            <a:ext cx="6108879" cy="1754326"/>
          </a:xfrm>
          <a:prstGeom prst="rect">
            <a:avLst/>
          </a:prstGeom>
        </p:spPr>
        <p:txBody>
          <a:bodyPr wrap="square">
            <a:spAutoFit/>
          </a:bodyPr>
          <a:lstStyle/>
          <a:p>
            <a:pPr algn="just"/>
            <a:r>
              <a:rPr lang="es-PE" dirty="0" smtClean="0">
                <a:solidFill>
                  <a:srgbClr val="1E1E1E"/>
                </a:solidFill>
                <a:latin typeface="Bookman Old Style" panose="02050604050505020204" pitchFamily="18" charset="0"/>
              </a:rPr>
              <a:t>Debe importar primero la infracción de una norma de cuidado generador de un riesgo jurídicamente desaprobado, en un ámbito de plena libertad así toma lugar una conducta susceptible de lesionar o poner en peligro un bien jurídico que ingresa al ámbito de protección de la norma.</a:t>
            </a:r>
            <a:endParaRPr lang="es-PE" dirty="0">
              <a:solidFill>
                <a:srgbClr val="1E1E1E"/>
              </a:solidFill>
              <a:latin typeface="Bookman Old Style" panose="02050604050505020204" pitchFamily="18" charset="0"/>
            </a:endParaRPr>
          </a:p>
        </p:txBody>
      </p:sp>
      <p:pic>
        <p:nvPicPr>
          <p:cNvPr id="8" name="Imagen 7" descr="C:\Users\usuario\Pictures\imagenes PPT\unnamed.jpg"/>
          <p:cNvPicPr/>
          <p:nvPr/>
        </p:nvPicPr>
        <p:blipFill>
          <a:blip r:embed="rId6">
            <a:extLst>
              <a:ext uri="{BEBA8EAE-BF5A-486C-A8C5-ECC9F3942E4B}">
                <a14:imgProps xmlns:a14="http://schemas.microsoft.com/office/drawing/2010/main">
                  <a14:imgLayer r:embed="rId7">
                    <a14:imgEffect>
                      <a14:backgroundRemoval t="0" b="96364" l="10000" r="90000">
                        <a14:foregroundMark x1="26818" y1="35455" x2="31818" y2="43182"/>
                      </a14:backgroundRemoval>
                    </a14:imgEffect>
                  </a14:imgLayer>
                </a14:imgProps>
              </a:ext>
              <a:ext uri="{28A0092B-C50C-407E-A947-70E740481C1C}">
                <a14:useLocalDpi xmlns:a14="http://schemas.microsoft.com/office/drawing/2010/main" val="0"/>
              </a:ext>
            </a:extLst>
          </a:blip>
          <a:srcRect/>
          <a:stretch>
            <a:fillRect/>
          </a:stretch>
        </p:blipFill>
        <p:spPr bwMode="auto">
          <a:xfrm flipH="1">
            <a:off x="1184857" y="1385250"/>
            <a:ext cx="3490174" cy="3341295"/>
          </a:xfrm>
          <a:prstGeom prst="rect">
            <a:avLst/>
          </a:prstGeom>
          <a:noFill/>
          <a:ln>
            <a:noFill/>
          </a:ln>
        </p:spPr>
      </p:pic>
    </p:spTree>
    <p:extLst>
      <p:ext uri="{BB962C8B-B14F-4D97-AF65-F5344CB8AC3E}">
        <p14:creationId xmlns:p14="http://schemas.microsoft.com/office/powerpoint/2010/main" val="1740444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uadroTexto 2">
            <a:extLst>
              <a:ext uri="{FF2B5EF4-FFF2-40B4-BE49-F238E27FC236}">
                <a16:creationId xmlns:a16="http://schemas.microsoft.com/office/drawing/2014/main" id="{51F0DE8B-AB7B-4477-A3B0-2195E17DD37F}"/>
              </a:ext>
            </a:extLst>
          </p:cNvPr>
          <p:cNvSpPr txBox="1"/>
          <p:nvPr/>
        </p:nvSpPr>
        <p:spPr>
          <a:xfrm>
            <a:off x="478739" y="6352673"/>
            <a:ext cx="6096000" cy="369332"/>
          </a:xfrm>
          <a:prstGeom prst="rect">
            <a:avLst/>
          </a:prstGeom>
          <a:noFill/>
        </p:spPr>
        <p:txBody>
          <a:bodyPr wrap="square">
            <a:spAutoFit/>
          </a:bodyPr>
          <a:lstStyle/>
          <a:p>
            <a:r>
              <a:rPr lang="es-PE" b="0" i="0" dirty="0">
                <a:solidFill>
                  <a:srgbClr val="1155CC"/>
                </a:solidFill>
                <a:effectLst/>
                <a:latin typeface="Arial" panose="020B0604020202020204" pitchFamily="34" charset="0"/>
                <a:hlinkClick r:id="rId3"/>
              </a:rPr>
              <a:t>alonsantiagoj@yahoo.com</a:t>
            </a:r>
            <a:endParaRPr lang="es-PE" dirty="0"/>
          </a:p>
        </p:txBody>
      </p:sp>
      <p:sp>
        <p:nvSpPr>
          <p:cNvPr id="4" name="CuadroTexto 3">
            <a:extLst>
              <a:ext uri="{FF2B5EF4-FFF2-40B4-BE49-F238E27FC236}">
                <a16:creationId xmlns:a16="http://schemas.microsoft.com/office/drawing/2014/main" id="{B9514162-D975-465B-9192-5B1ED9D4721A}"/>
              </a:ext>
            </a:extLst>
          </p:cNvPr>
          <p:cNvSpPr txBox="1"/>
          <p:nvPr/>
        </p:nvSpPr>
        <p:spPr>
          <a:xfrm>
            <a:off x="-922105" y="6032012"/>
            <a:ext cx="5792056" cy="307777"/>
          </a:xfrm>
          <a:prstGeom prst="rect">
            <a:avLst/>
          </a:prstGeom>
          <a:noFill/>
        </p:spPr>
        <p:txBody>
          <a:bodyPr wrap="square">
            <a:spAutoFit/>
          </a:bodyPr>
          <a:lstStyle/>
          <a:p>
            <a:pPr algn="ctr"/>
            <a:r>
              <a:rPr lang="es-ES" sz="1400" b="1" i="0" dirty="0">
                <a:solidFill>
                  <a:srgbClr val="050505"/>
                </a:solidFill>
                <a:effectLst/>
                <a:latin typeface="Segoe UI Historic" panose="020B0502040204020203" pitchFamily="34" charset="0"/>
              </a:rPr>
              <a:t>Dr. Alonso Raúl Peña Cabrera Freyre</a:t>
            </a:r>
          </a:p>
        </p:txBody>
      </p:sp>
      <p:pic>
        <p:nvPicPr>
          <p:cNvPr id="5" name="Imagen 4" descr="C:\Users\usuario\Pictures\icono-del-vector-correo-email-ejemplo-sobre-símbolo-de-dirección-para-la-web-los-contactos-o-carta-comercial-comunicación-135062044.jpg"/>
          <p:cNvPicPr/>
          <p:nvPr/>
        </p:nvPicPr>
        <p:blipFill>
          <a:blip r:embed="rId4" cstate="print">
            <a:extLst>
              <a:ext uri="{BEBA8EAE-BF5A-486C-A8C5-ECC9F3942E4B}">
                <a14:imgProps xmlns:a14="http://schemas.microsoft.com/office/drawing/2010/main">
                  <a14:imgLayer r:embed="rId5">
                    <a14:imgEffect>
                      <a14:backgroundRemoval t="10000" b="90000" l="10000" r="90000">
                        <a14:foregroundMark x1="44375" y1="36250" x2="52500" y2="70625"/>
                        <a14:foregroundMark x1="43750" y1="32500" x2="30000" y2="62500"/>
                        <a14:foregroundMark x1="35000" y1="29375" x2="66250" y2="51250"/>
                        <a14:foregroundMark x1="66875" y1="53750" x2="67500" y2="61875"/>
                        <a14:foregroundMark x1="51250" y1="25000" x2="51250" y2="25000"/>
                        <a14:foregroundMark x1="65625" y1="30625" x2="65625" y2="30625"/>
                      </a14:backgroundRemoval>
                    </a14:imgEffect>
                  </a14:imgLayer>
                </a14:imgProps>
              </a:ext>
              <a:ext uri="{28A0092B-C50C-407E-A947-70E740481C1C}">
                <a14:useLocalDpi xmlns:a14="http://schemas.microsoft.com/office/drawing/2010/main" val="0"/>
              </a:ext>
            </a:extLst>
          </a:blip>
          <a:srcRect/>
          <a:stretch>
            <a:fillRect/>
          </a:stretch>
        </p:blipFill>
        <p:spPr bwMode="auto">
          <a:xfrm>
            <a:off x="0" y="6283518"/>
            <a:ext cx="635358" cy="507642"/>
          </a:xfrm>
          <a:prstGeom prst="rect">
            <a:avLst/>
          </a:prstGeom>
          <a:noFill/>
          <a:ln>
            <a:noFill/>
          </a:ln>
        </p:spPr>
      </p:pic>
      <p:sp>
        <p:nvSpPr>
          <p:cNvPr id="6" name="Rectángulo 5"/>
          <p:cNvSpPr/>
          <p:nvPr/>
        </p:nvSpPr>
        <p:spPr>
          <a:xfrm>
            <a:off x="858592" y="2712926"/>
            <a:ext cx="4975538" cy="1477328"/>
          </a:xfrm>
          <a:prstGeom prst="rect">
            <a:avLst/>
          </a:prstGeom>
        </p:spPr>
        <p:txBody>
          <a:bodyPr wrap="square">
            <a:spAutoFit/>
          </a:bodyPr>
          <a:lstStyle/>
          <a:p>
            <a:pPr algn="just"/>
            <a:r>
              <a:rPr lang="es-PE" dirty="0">
                <a:solidFill>
                  <a:srgbClr val="1E1E1E"/>
                </a:solidFill>
                <a:latin typeface="Bookman Old Style" panose="02050604050505020204" pitchFamily="18" charset="0"/>
              </a:rPr>
              <a:t>En la aplicación de la teoría de la imputación objetiva cuando el resultado lesivo no toma lugar de manera inmediata Solo se aplica casos de daños tardíos No daños permanentes o </a:t>
            </a:r>
            <a:r>
              <a:rPr lang="es-PE" dirty="0" smtClean="0">
                <a:solidFill>
                  <a:srgbClr val="1E1E1E"/>
                </a:solidFill>
                <a:latin typeface="Bookman Old Style" panose="02050604050505020204" pitchFamily="18" charset="0"/>
              </a:rPr>
              <a:t>sobrevenidos. </a:t>
            </a:r>
            <a:endParaRPr lang="es-PE" dirty="0">
              <a:solidFill>
                <a:srgbClr val="1E1E1E"/>
              </a:solidFill>
              <a:latin typeface="Bookman Old Style" panose="02050604050505020204" pitchFamily="18" charset="0"/>
            </a:endParaRPr>
          </a:p>
        </p:txBody>
      </p:sp>
      <p:pic>
        <p:nvPicPr>
          <p:cNvPr id="7" name="Imagen 6" descr="C:\Users\usuario\Pictures\imagenes PPT\c34808fc58a77e366ac8986749bbc054.jpg"/>
          <p:cNvPicPr/>
          <p:nvPr/>
        </p:nvPicPr>
        <p:blipFill>
          <a:blip r:embed="rId6">
            <a:extLst>
              <a:ext uri="{BEBA8EAE-BF5A-486C-A8C5-ECC9F3942E4B}">
                <a14:imgProps xmlns:a14="http://schemas.microsoft.com/office/drawing/2010/main">
                  <a14:imgLayer r:embed="rId7">
                    <a14:imgEffect>
                      <a14:backgroundRemoval t="889" b="100000" l="9778" r="89778"/>
                    </a14:imgEffect>
                  </a14:imgLayer>
                </a14:imgProps>
              </a:ext>
              <a:ext uri="{28A0092B-C50C-407E-A947-70E740481C1C}">
                <a14:useLocalDpi xmlns:a14="http://schemas.microsoft.com/office/drawing/2010/main" val="0"/>
              </a:ext>
            </a:extLst>
          </a:blip>
          <a:srcRect/>
          <a:stretch>
            <a:fillRect/>
          </a:stretch>
        </p:blipFill>
        <p:spPr bwMode="auto">
          <a:xfrm>
            <a:off x="6462645" y="1657753"/>
            <a:ext cx="3866211" cy="3571070"/>
          </a:xfrm>
          <a:prstGeom prst="rect">
            <a:avLst/>
          </a:prstGeom>
          <a:noFill/>
          <a:ln>
            <a:noFill/>
          </a:ln>
        </p:spPr>
      </p:pic>
    </p:spTree>
    <p:extLst>
      <p:ext uri="{BB962C8B-B14F-4D97-AF65-F5344CB8AC3E}">
        <p14:creationId xmlns:p14="http://schemas.microsoft.com/office/powerpoint/2010/main" val="807121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uadroTexto 2">
            <a:extLst>
              <a:ext uri="{FF2B5EF4-FFF2-40B4-BE49-F238E27FC236}">
                <a16:creationId xmlns:a16="http://schemas.microsoft.com/office/drawing/2014/main" id="{51F0DE8B-AB7B-4477-A3B0-2195E17DD37F}"/>
              </a:ext>
            </a:extLst>
          </p:cNvPr>
          <p:cNvSpPr txBox="1"/>
          <p:nvPr/>
        </p:nvSpPr>
        <p:spPr>
          <a:xfrm>
            <a:off x="478739" y="6352673"/>
            <a:ext cx="6096000" cy="369332"/>
          </a:xfrm>
          <a:prstGeom prst="rect">
            <a:avLst/>
          </a:prstGeom>
          <a:noFill/>
        </p:spPr>
        <p:txBody>
          <a:bodyPr wrap="square">
            <a:spAutoFit/>
          </a:bodyPr>
          <a:lstStyle/>
          <a:p>
            <a:r>
              <a:rPr lang="es-PE" b="0" i="0" dirty="0">
                <a:solidFill>
                  <a:srgbClr val="1155CC"/>
                </a:solidFill>
                <a:effectLst/>
                <a:latin typeface="Arial" panose="020B0604020202020204" pitchFamily="34" charset="0"/>
                <a:hlinkClick r:id="rId3"/>
              </a:rPr>
              <a:t>alonsantiagoj@yahoo.com</a:t>
            </a:r>
            <a:endParaRPr lang="es-PE" dirty="0"/>
          </a:p>
        </p:txBody>
      </p:sp>
      <p:sp>
        <p:nvSpPr>
          <p:cNvPr id="4" name="CuadroTexto 3">
            <a:extLst>
              <a:ext uri="{FF2B5EF4-FFF2-40B4-BE49-F238E27FC236}">
                <a16:creationId xmlns:a16="http://schemas.microsoft.com/office/drawing/2014/main" id="{B9514162-D975-465B-9192-5B1ED9D4721A}"/>
              </a:ext>
            </a:extLst>
          </p:cNvPr>
          <p:cNvSpPr txBox="1"/>
          <p:nvPr/>
        </p:nvSpPr>
        <p:spPr>
          <a:xfrm>
            <a:off x="-922105" y="6032012"/>
            <a:ext cx="5792056" cy="307777"/>
          </a:xfrm>
          <a:prstGeom prst="rect">
            <a:avLst/>
          </a:prstGeom>
          <a:noFill/>
        </p:spPr>
        <p:txBody>
          <a:bodyPr wrap="square">
            <a:spAutoFit/>
          </a:bodyPr>
          <a:lstStyle/>
          <a:p>
            <a:pPr algn="ctr"/>
            <a:r>
              <a:rPr lang="es-ES" sz="1400" b="1" i="0" dirty="0">
                <a:solidFill>
                  <a:srgbClr val="050505"/>
                </a:solidFill>
                <a:effectLst/>
                <a:latin typeface="Segoe UI Historic" panose="020B0502040204020203" pitchFamily="34" charset="0"/>
              </a:rPr>
              <a:t>Dr. Alonso Raúl Peña Cabrera Freyre</a:t>
            </a:r>
          </a:p>
        </p:txBody>
      </p:sp>
      <p:pic>
        <p:nvPicPr>
          <p:cNvPr id="5" name="Imagen 4" descr="C:\Users\usuario\Pictures\icono-del-vector-correo-email-ejemplo-sobre-símbolo-de-dirección-para-la-web-los-contactos-o-carta-comercial-comunicación-135062044.jpg"/>
          <p:cNvPicPr/>
          <p:nvPr/>
        </p:nvPicPr>
        <p:blipFill>
          <a:blip r:embed="rId4" cstate="print">
            <a:extLst>
              <a:ext uri="{BEBA8EAE-BF5A-486C-A8C5-ECC9F3942E4B}">
                <a14:imgProps xmlns:a14="http://schemas.microsoft.com/office/drawing/2010/main">
                  <a14:imgLayer r:embed="rId5">
                    <a14:imgEffect>
                      <a14:backgroundRemoval t="10000" b="90000" l="10000" r="90000">
                        <a14:foregroundMark x1="44375" y1="36250" x2="52500" y2="70625"/>
                        <a14:foregroundMark x1="43750" y1="32500" x2="30000" y2="62500"/>
                        <a14:foregroundMark x1="35000" y1="29375" x2="66250" y2="51250"/>
                        <a14:foregroundMark x1="66875" y1="53750" x2="67500" y2="61875"/>
                        <a14:foregroundMark x1="51250" y1="25000" x2="51250" y2="25000"/>
                        <a14:foregroundMark x1="65625" y1="30625" x2="65625" y2="30625"/>
                      </a14:backgroundRemoval>
                    </a14:imgEffect>
                  </a14:imgLayer>
                </a14:imgProps>
              </a:ext>
              <a:ext uri="{28A0092B-C50C-407E-A947-70E740481C1C}">
                <a14:useLocalDpi xmlns:a14="http://schemas.microsoft.com/office/drawing/2010/main" val="0"/>
              </a:ext>
            </a:extLst>
          </a:blip>
          <a:srcRect/>
          <a:stretch>
            <a:fillRect/>
          </a:stretch>
        </p:blipFill>
        <p:spPr bwMode="auto">
          <a:xfrm>
            <a:off x="0" y="6283518"/>
            <a:ext cx="635358" cy="507642"/>
          </a:xfrm>
          <a:prstGeom prst="rect">
            <a:avLst/>
          </a:prstGeom>
          <a:noFill/>
          <a:ln>
            <a:noFill/>
          </a:ln>
        </p:spPr>
      </p:pic>
      <p:sp>
        <p:nvSpPr>
          <p:cNvPr id="6" name="Rectángulo 5"/>
          <p:cNvSpPr/>
          <p:nvPr/>
        </p:nvSpPr>
        <p:spPr>
          <a:xfrm>
            <a:off x="5108619" y="2551837"/>
            <a:ext cx="6096000" cy="1754326"/>
          </a:xfrm>
          <a:prstGeom prst="rect">
            <a:avLst/>
          </a:prstGeom>
        </p:spPr>
        <p:txBody>
          <a:bodyPr>
            <a:spAutoFit/>
          </a:bodyPr>
          <a:lstStyle/>
          <a:p>
            <a:pPr algn="just"/>
            <a:r>
              <a:rPr lang="es-PE" dirty="0">
                <a:solidFill>
                  <a:srgbClr val="1E1E1E"/>
                </a:solidFill>
                <a:latin typeface="Bookman Old Style" panose="02050604050505020204" pitchFamily="18" charset="0"/>
              </a:rPr>
              <a:t>En el </a:t>
            </a:r>
            <a:r>
              <a:rPr lang="es-PE" dirty="0" smtClean="0">
                <a:solidFill>
                  <a:srgbClr val="1E1E1E"/>
                </a:solidFill>
                <a:latin typeface="Bookman Old Style" panose="02050604050505020204" pitchFamily="18" charset="0"/>
              </a:rPr>
              <a:t>ámbito </a:t>
            </a:r>
            <a:r>
              <a:rPr lang="es-PE" dirty="0">
                <a:solidFill>
                  <a:srgbClr val="1E1E1E"/>
                </a:solidFill>
                <a:latin typeface="Bookman Old Style" panose="02050604050505020204" pitchFamily="18" charset="0"/>
              </a:rPr>
              <a:t>de la </a:t>
            </a:r>
            <a:r>
              <a:rPr lang="es-PE" dirty="0" err="1">
                <a:solidFill>
                  <a:srgbClr val="1E1E1E"/>
                </a:solidFill>
                <a:latin typeface="Bookman Old Style" panose="02050604050505020204" pitchFamily="18" charset="0"/>
              </a:rPr>
              <a:t>hetero</a:t>
            </a:r>
            <a:r>
              <a:rPr lang="es-PE" dirty="0">
                <a:solidFill>
                  <a:srgbClr val="1E1E1E"/>
                </a:solidFill>
                <a:latin typeface="Bookman Old Style" panose="02050604050505020204" pitchFamily="18" charset="0"/>
              </a:rPr>
              <a:t> puesta en peligro </a:t>
            </a:r>
            <a:r>
              <a:rPr lang="es-PE" dirty="0" smtClean="0">
                <a:solidFill>
                  <a:srgbClr val="1E1E1E"/>
                </a:solidFill>
                <a:latin typeface="Bookman Old Style" panose="02050604050505020204" pitchFamily="18" charset="0"/>
              </a:rPr>
              <a:t>tomar </a:t>
            </a:r>
            <a:r>
              <a:rPr lang="es-PE" dirty="0">
                <a:solidFill>
                  <a:srgbClr val="1E1E1E"/>
                </a:solidFill>
                <a:latin typeface="Bookman Old Style" panose="02050604050505020204" pitchFamily="18" charset="0"/>
              </a:rPr>
              <a:t>en </a:t>
            </a:r>
            <a:r>
              <a:rPr lang="es-PE" dirty="0" smtClean="0">
                <a:solidFill>
                  <a:srgbClr val="1E1E1E"/>
                </a:solidFill>
                <a:latin typeface="Bookman Old Style" panose="02050604050505020204" pitchFamily="18" charset="0"/>
              </a:rPr>
              <a:t>cuenta:</a:t>
            </a:r>
          </a:p>
          <a:p>
            <a:pPr algn="just"/>
            <a:endParaRPr lang="es-PE" dirty="0">
              <a:solidFill>
                <a:srgbClr val="1E1E1E"/>
              </a:solidFill>
              <a:latin typeface="Bookman Old Style" panose="02050604050505020204" pitchFamily="18" charset="0"/>
            </a:endParaRPr>
          </a:p>
          <a:p>
            <a:pPr algn="just"/>
            <a:r>
              <a:rPr lang="es-PE" dirty="0" smtClean="0">
                <a:solidFill>
                  <a:srgbClr val="1E1E1E"/>
                </a:solidFill>
                <a:latin typeface="Bookman Old Style" panose="02050604050505020204" pitchFamily="18" charset="0"/>
              </a:rPr>
              <a:t>Esta </a:t>
            </a:r>
            <a:r>
              <a:rPr lang="es-PE" dirty="0">
                <a:solidFill>
                  <a:srgbClr val="1E1E1E"/>
                </a:solidFill>
                <a:latin typeface="Bookman Old Style" panose="02050604050505020204" pitchFamily="18" charset="0"/>
              </a:rPr>
              <a:t>prohibido causar dolosa e imprudentemente la </a:t>
            </a:r>
            <a:r>
              <a:rPr lang="es-PE" dirty="0" smtClean="0">
                <a:solidFill>
                  <a:srgbClr val="1E1E1E"/>
                </a:solidFill>
                <a:latin typeface="Bookman Old Style" panose="02050604050505020204" pitchFamily="18" charset="0"/>
              </a:rPr>
              <a:t>lesión </a:t>
            </a:r>
            <a:r>
              <a:rPr lang="es-PE" dirty="0">
                <a:solidFill>
                  <a:srgbClr val="1E1E1E"/>
                </a:solidFill>
                <a:latin typeface="Bookman Old Style" panose="02050604050505020204" pitchFamily="18" charset="0"/>
              </a:rPr>
              <a:t>de la vida o la integridad física de otra </a:t>
            </a:r>
            <a:r>
              <a:rPr lang="es-PE" dirty="0" smtClean="0">
                <a:solidFill>
                  <a:srgbClr val="1E1E1E"/>
                </a:solidFill>
                <a:latin typeface="Bookman Old Style" panose="02050604050505020204" pitchFamily="18" charset="0"/>
              </a:rPr>
              <a:t>persona.</a:t>
            </a:r>
            <a:endParaRPr lang="es-PE" dirty="0">
              <a:solidFill>
                <a:srgbClr val="1E1E1E"/>
              </a:solidFill>
              <a:latin typeface="Bookman Old Style" panose="02050604050505020204" pitchFamily="18" charset="0"/>
            </a:endParaRPr>
          </a:p>
        </p:txBody>
      </p:sp>
      <p:pic>
        <p:nvPicPr>
          <p:cNvPr id="7" name="Imagen 6" descr="C:\Users\usuario\Pictures\imagenes PPT\36958dc26221f10c924affbc2910462e.jpg"/>
          <p:cNvPicPr/>
          <p:nvPr/>
        </p:nvPicPr>
        <p:blipFill>
          <a:blip r:embed="rId6">
            <a:extLst>
              <a:ext uri="{BEBA8EAE-BF5A-486C-A8C5-ECC9F3942E4B}">
                <a14:imgProps xmlns:a14="http://schemas.microsoft.com/office/drawing/2010/main">
                  <a14:imgLayer r:embed="rId7">
                    <a14:imgEffect>
                      <a14:backgroundRemoval t="222" b="98889" l="0" r="100000">
                        <a14:foregroundMark x1="67857" y1="26222" x2="84821" y2="66444"/>
                        <a14:foregroundMark x1="64509" y1="23778" x2="89286" y2="22222"/>
                        <a14:foregroundMark x1="61607" y1="50444" x2="61384" y2="65778"/>
                        <a14:foregroundMark x1="34598" y1="69778" x2="39286" y2="83111"/>
                      </a14:backgroundRemoval>
                    </a14:imgEffect>
                  </a14:imgLayer>
                </a14:imgProps>
              </a:ext>
              <a:ext uri="{28A0092B-C50C-407E-A947-70E740481C1C}">
                <a14:useLocalDpi xmlns:a14="http://schemas.microsoft.com/office/drawing/2010/main" val="0"/>
              </a:ext>
            </a:extLst>
          </a:blip>
          <a:srcRect/>
          <a:stretch>
            <a:fillRect/>
          </a:stretch>
        </p:blipFill>
        <p:spPr bwMode="auto">
          <a:xfrm>
            <a:off x="1373679" y="1841680"/>
            <a:ext cx="3365746" cy="3412900"/>
          </a:xfrm>
          <a:prstGeom prst="rect">
            <a:avLst/>
          </a:prstGeom>
          <a:noFill/>
          <a:ln>
            <a:noFill/>
          </a:ln>
        </p:spPr>
      </p:pic>
    </p:spTree>
    <p:extLst>
      <p:ext uri="{BB962C8B-B14F-4D97-AF65-F5344CB8AC3E}">
        <p14:creationId xmlns:p14="http://schemas.microsoft.com/office/powerpoint/2010/main" val="14132232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uadroTexto 2">
            <a:extLst>
              <a:ext uri="{FF2B5EF4-FFF2-40B4-BE49-F238E27FC236}">
                <a16:creationId xmlns:a16="http://schemas.microsoft.com/office/drawing/2014/main" id="{51F0DE8B-AB7B-4477-A3B0-2195E17DD37F}"/>
              </a:ext>
            </a:extLst>
          </p:cNvPr>
          <p:cNvSpPr txBox="1"/>
          <p:nvPr/>
        </p:nvSpPr>
        <p:spPr>
          <a:xfrm>
            <a:off x="478739" y="6352673"/>
            <a:ext cx="6096000" cy="369332"/>
          </a:xfrm>
          <a:prstGeom prst="rect">
            <a:avLst/>
          </a:prstGeom>
          <a:noFill/>
        </p:spPr>
        <p:txBody>
          <a:bodyPr wrap="square">
            <a:spAutoFit/>
          </a:bodyPr>
          <a:lstStyle/>
          <a:p>
            <a:r>
              <a:rPr lang="es-PE" b="0" i="0" dirty="0">
                <a:solidFill>
                  <a:srgbClr val="1155CC"/>
                </a:solidFill>
                <a:effectLst/>
                <a:latin typeface="Arial" panose="020B0604020202020204" pitchFamily="34" charset="0"/>
                <a:hlinkClick r:id="rId3"/>
              </a:rPr>
              <a:t>alonsantiagoj@yahoo.com</a:t>
            </a:r>
            <a:endParaRPr lang="es-PE" dirty="0"/>
          </a:p>
        </p:txBody>
      </p:sp>
      <p:sp>
        <p:nvSpPr>
          <p:cNvPr id="4" name="CuadroTexto 3">
            <a:extLst>
              <a:ext uri="{FF2B5EF4-FFF2-40B4-BE49-F238E27FC236}">
                <a16:creationId xmlns:a16="http://schemas.microsoft.com/office/drawing/2014/main" id="{B9514162-D975-465B-9192-5B1ED9D4721A}"/>
              </a:ext>
            </a:extLst>
          </p:cNvPr>
          <p:cNvSpPr txBox="1"/>
          <p:nvPr/>
        </p:nvSpPr>
        <p:spPr>
          <a:xfrm>
            <a:off x="-922105" y="6032012"/>
            <a:ext cx="5792056" cy="307777"/>
          </a:xfrm>
          <a:prstGeom prst="rect">
            <a:avLst/>
          </a:prstGeom>
          <a:noFill/>
        </p:spPr>
        <p:txBody>
          <a:bodyPr wrap="square">
            <a:spAutoFit/>
          </a:bodyPr>
          <a:lstStyle/>
          <a:p>
            <a:pPr algn="ctr"/>
            <a:r>
              <a:rPr lang="es-ES" sz="1400" b="1" i="0" dirty="0">
                <a:solidFill>
                  <a:srgbClr val="050505"/>
                </a:solidFill>
                <a:effectLst/>
                <a:latin typeface="Segoe UI Historic" panose="020B0502040204020203" pitchFamily="34" charset="0"/>
              </a:rPr>
              <a:t>Dr. Alonso Raúl Peña Cabrera Freyre</a:t>
            </a:r>
          </a:p>
        </p:txBody>
      </p:sp>
      <p:pic>
        <p:nvPicPr>
          <p:cNvPr id="5" name="Imagen 4" descr="C:\Users\usuario\Pictures\icono-del-vector-correo-email-ejemplo-sobre-símbolo-de-dirección-para-la-web-los-contactos-o-carta-comercial-comunicación-135062044.jpg"/>
          <p:cNvPicPr/>
          <p:nvPr/>
        </p:nvPicPr>
        <p:blipFill>
          <a:blip r:embed="rId4" cstate="print">
            <a:extLst>
              <a:ext uri="{BEBA8EAE-BF5A-486C-A8C5-ECC9F3942E4B}">
                <a14:imgProps xmlns:a14="http://schemas.microsoft.com/office/drawing/2010/main">
                  <a14:imgLayer r:embed="rId5">
                    <a14:imgEffect>
                      <a14:backgroundRemoval t="10000" b="90000" l="10000" r="90000">
                        <a14:foregroundMark x1="44375" y1="36250" x2="52500" y2="70625"/>
                        <a14:foregroundMark x1="43750" y1="32500" x2="30000" y2="62500"/>
                        <a14:foregroundMark x1="35000" y1="29375" x2="66250" y2="51250"/>
                        <a14:foregroundMark x1="66875" y1="53750" x2="67500" y2="61875"/>
                        <a14:foregroundMark x1="51250" y1="25000" x2="51250" y2="25000"/>
                        <a14:foregroundMark x1="65625" y1="30625" x2="65625" y2="30625"/>
                      </a14:backgroundRemoval>
                    </a14:imgEffect>
                  </a14:imgLayer>
                </a14:imgProps>
              </a:ext>
              <a:ext uri="{28A0092B-C50C-407E-A947-70E740481C1C}">
                <a14:useLocalDpi xmlns:a14="http://schemas.microsoft.com/office/drawing/2010/main" val="0"/>
              </a:ext>
            </a:extLst>
          </a:blip>
          <a:srcRect/>
          <a:stretch>
            <a:fillRect/>
          </a:stretch>
        </p:blipFill>
        <p:spPr bwMode="auto">
          <a:xfrm>
            <a:off x="0" y="6283518"/>
            <a:ext cx="635358" cy="507642"/>
          </a:xfrm>
          <a:prstGeom prst="rect">
            <a:avLst/>
          </a:prstGeom>
          <a:noFill/>
          <a:ln>
            <a:noFill/>
          </a:ln>
        </p:spPr>
      </p:pic>
      <p:sp>
        <p:nvSpPr>
          <p:cNvPr id="7" name="CuadroTexto 6">
            <a:extLst>
              <a:ext uri="{FF2B5EF4-FFF2-40B4-BE49-F238E27FC236}">
                <a16:creationId xmlns:a16="http://schemas.microsoft.com/office/drawing/2014/main" id="{08304924-BF5A-4A51-8DB9-2EEFBEE51EC0}"/>
              </a:ext>
            </a:extLst>
          </p:cNvPr>
          <p:cNvSpPr txBox="1"/>
          <p:nvPr/>
        </p:nvSpPr>
        <p:spPr>
          <a:xfrm>
            <a:off x="3228691" y="2884911"/>
            <a:ext cx="4838364" cy="582852"/>
          </a:xfrm>
          <a:prstGeom prst="rect">
            <a:avLst/>
          </a:prstGeom>
          <a:noFill/>
        </p:spPr>
        <p:txBody>
          <a:bodyPr wrap="square">
            <a:spAutoFit/>
          </a:bodyPr>
          <a:lstStyle/>
          <a:p>
            <a:pPr algn="just">
              <a:lnSpc>
                <a:spcPts val="1875"/>
              </a:lnSpc>
              <a:spcAft>
                <a:spcPts val="1950"/>
              </a:spcAft>
            </a:pPr>
            <a:r>
              <a:rPr lang="es-PE" sz="8000" b="1" dirty="0">
                <a:solidFill>
                  <a:schemeClr val="accent1">
                    <a:lumMod val="50000"/>
                  </a:schemeClr>
                </a:solidFill>
                <a:latin typeface="Aharoni" panose="02010803020104030203" pitchFamily="2" charset="-79"/>
                <a:cs typeface="Aharoni" panose="02010803020104030203" pitchFamily="2" charset="-79"/>
              </a:rPr>
              <a:t>GRACIAS</a:t>
            </a:r>
            <a:r>
              <a:rPr lang="es-PE" sz="4400" b="1" dirty="0">
                <a:solidFill>
                  <a:srgbClr val="1E1E1E"/>
                </a:solidFill>
                <a:effectLst/>
                <a:latin typeface="Bookman Old Style" panose="02050604050505020204" pitchFamily="18" charset="0"/>
                <a:ea typeface="Times New Roman" panose="02020603050405020304" pitchFamily="18" charset="0"/>
              </a:rPr>
              <a:t> </a:t>
            </a:r>
            <a:endParaRPr lang="es-PE" sz="4400" dirty="0">
              <a:effectLst/>
              <a:latin typeface="Times New Roman" panose="02020603050405020304" pitchFamily="18" charset="0"/>
              <a:ea typeface="Times New Roman" panose="02020603050405020304" pitchFamily="18" charset="0"/>
            </a:endParaRPr>
          </a:p>
        </p:txBody>
      </p:sp>
      <p:pic>
        <p:nvPicPr>
          <p:cNvPr id="8" name="Imagen 7">
            <a:extLst>
              <a:ext uri="{FF2B5EF4-FFF2-40B4-BE49-F238E27FC236}">
                <a16:creationId xmlns:a16="http://schemas.microsoft.com/office/drawing/2014/main" id="{76D44251-B96F-44A8-B3D9-EC5688A5BB4F}"/>
              </a:ext>
            </a:extLst>
          </p:cNvPr>
          <p:cNvPicPr>
            <a:picLocks noChangeAspect="1"/>
          </p:cNvPicPr>
          <p:nvPr/>
        </p:nvPicPr>
        <p:blipFill>
          <a:blip r:embed="rId6">
            <a:extLst>
              <a:ext uri="{BEBA8EAE-BF5A-486C-A8C5-ECC9F3942E4B}">
                <a14:imgProps xmlns:a14="http://schemas.microsoft.com/office/drawing/2010/main">
                  <a14:imgLayer r:embed="rId7">
                    <a14:imgEffect>
                      <a14:backgroundRemoval t="2400" b="90000" l="9867" r="89867">
                        <a14:foregroundMark x1="22400" y1="79600" x2="22400" y2="79600"/>
                        <a14:foregroundMark x1="43200" y1="5400" x2="43200" y2="5400"/>
                        <a14:foregroundMark x1="64800" y1="2400" x2="64800" y2="2400"/>
                      </a14:backgroundRemoval>
                    </a14:imgEffect>
                  </a14:imgLayer>
                </a14:imgProps>
              </a:ext>
              <a:ext uri="{28A0092B-C50C-407E-A947-70E740481C1C}">
                <a14:useLocalDpi xmlns:a14="http://schemas.microsoft.com/office/drawing/2010/main" val="0"/>
              </a:ext>
            </a:extLst>
          </a:blip>
          <a:stretch>
            <a:fillRect/>
          </a:stretch>
        </p:blipFill>
        <p:spPr>
          <a:xfrm>
            <a:off x="7306362" y="998654"/>
            <a:ext cx="4154014" cy="5538685"/>
          </a:xfrm>
          <a:prstGeom prst="rect">
            <a:avLst/>
          </a:prstGeom>
        </p:spPr>
      </p:pic>
    </p:spTree>
    <p:extLst>
      <p:ext uri="{BB962C8B-B14F-4D97-AF65-F5344CB8AC3E}">
        <p14:creationId xmlns:p14="http://schemas.microsoft.com/office/powerpoint/2010/main" val="69598590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283</Words>
  <Application>Microsoft Office PowerPoint</Application>
  <PresentationFormat>Panorámica</PresentationFormat>
  <Paragraphs>27</Paragraphs>
  <Slides>7</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7</vt:i4>
      </vt:variant>
    </vt:vector>
  </HeadingPairs>
  <TitlesOfParts>
    <vt:vector size="16" baseType="lpstr">
      <vt:lpstr>Aharoni</vt:lpstr>
      <vt:lpstr>Arial</vt:lpstr>
      <vt:lpstr>Bookman Old Style</vt:lpstr>
      <vt:lpstr>Calibri</vt:lpstr>
      <vt:lpstr>Calibri Light</vt:lpstr>
      <vt:lpstr>Palatino Linotype</vt:lpstr>
      <vt:lpstr>Segoe UI Historic</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Luffi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Luffi</dc:creator>
  <cp:lastModifiedBy>Luffi</cp:lastModifiedBy>
  <cp:revision>2</cp:revision>
  <dcterms:created xsi:type="dcterms:W3CDTF">2021-04-07T16:28:50Z</dcterms:created>
  <dcterms:modified xsi:type="dcterms:W3CDTF">2021-04-07T16:29:32Z</dcterms:modified>
</cp:coreProperties>
</file>