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9"/>
  </p:notesMasterIdLst>
  <p:sldIdLst>
    <p:sldId id="277" r:id="rId2"/>
    <p:sldId id="432" r:id="rId3"/>
    <p:sldId id="371" r:id="rId4"/>
    <p:sldId id="364" r:id="rId5"/>
    <p:sldId id="505" r:id="rId6"/>
    <p:sldId id="506" r:id="rId7"/>
    <p:sldId id="507" r:id="rId8"/>
    <p:sldId id="509" r:id="rId9"/>
    <p:sldId id="510" r:id="rId10"/>
    <p:sldId id="511" r:id="rId11"/>
    <p:sldId id="512" r:id="rId12"/>
    <p:sldId id="514" r:id="rId13"/>
    <p:sldId id="516" r:id="rId14"/>
    <p:sldId id="518" r:id="rId15"/>
    <p:sldId id="519" r:id="rId16"/>
    <p:sldId id="517" r:id="rId17"/>
    <p:sldId id="520" r:id="rId18"/>
    <p:sldId id="515" r:id="rId19"/>
    <p:sldId id="521" r:id="rId20"/>
    <p:sldId id="522" r:id="rId21"/>
    <p:sldId id="508" r:id="rId22"/>
    <p:sldId id="523" r:id="rId23"/>
    <p:sldId id="534" r:id="rId24"/>
    <p:sldId id="536" r:id="rId25"/>
    <p:sldId id="535" r:id="rId26"/>
    <p:sldId id="524" r:id="rId27"/>
    <p:sldId id="525" r:id="rId28"/>
    <p:sldId id="537" r:id="rId29"/>
    <p:sldId id="539" r:id="rId30"/>
    <p:sldId id="538" r:id="rId31"/>
    <p:sldId id="540" r:id="rId32"/>
    <p:sldId id="541" r:id="rId33"/>
    <p:sldId id="542" r:id="rId34"/>
    <p:sldId id="545" r:id="rId35"/>
    <p:sldId id="546" r:id="rId36"/>
    <p:sldId id="543" r:id="rId37"/>
    <p:sldId id="544" r:id="rId38"/>
    <p:sldId id="551" r:id="rId39"/>
    <p:sldId id="552" r:id="rId40"/>
    <p:sldId id="553" r:id="rId41"/>
    <p:sldId id="554" r:id="rId42"/>
    <p:sldId id="557" r:id="rId43"/>
    <p:sldId id="558" r:id="rId44"/>
    <p:sldId id="561" r:id="rId45"/>
    <p:sldId id="559" r:id="rId46"/>
    <p:sldId id="562" r:id="rId47"/>
    <p:sldId id="563" r:id="rId48"/>
    <p:sldId id="570" r:id="rId49"/>
    <p:sldId id="565" r:id="rId50"/>
    <p:sldId id="566" r:id="rId51"/>
    <p:sldId id="571" r:id="rId52"/>
    <p:sldId id="572" r:id="rId53"/>
    <p:sldId id="573" r:id="rId54"/>
    <p:sldId id="567" r:id="rId55"/>
    <p:sldId id="574" r:id="rId56"/>
    <p:sldId id="568" r:id="rId57"/>
    <p:sldId id="575" r:id="rId58"/>
    <p:sldId id="576" r:id="rId59"/>
    <p:sldId id="569" r:id="rId60"/>
    <p:sldId id="577" r:id="rId61"/>
    <p:sldId id="578" r:id="rId62"/>
    <p:sldId id="579" r:id="rId63"/>
    <p:sldId id="580" r:id="rId64"/>
    <p:sldId id="581" r:id="rId65"/>
    <p:sldId id="582" r:id="rId66"/>
    <p:sldId id="583" r:id="rId67"/>
    <p:sldId id="585" r:id="rId68"/>
    <p:sldId id="586" r:id="rId69"/>
    <p:sldId id="584" r:id="rId70"/>
    <p:sldId id="587" r:id="rId71"/>
    <p:sldId id="590" r:id="rId72"/>
    <p:sldId id="591" r:id="rId73"/>
    <p:sldId id="595" r:id="rId74"/>
    <p:sldId id="596" r:id="rId75"/>
    <p:sldId id="592" r:id="rId76"/>
    <p:sldId id="593" r:id="rId77"/>
    <p:sldId id="594" r:id="rId78"/>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ción" id="{CB6BBEF7-9717-4733-A929-535518E6EBF6}">
          <p14:sldIdLst>
            <p14:sldId id="277"/>
          </p14:sldIdLst>
        </p14:section>
        <p14:section name="Cree su presentación" id="{16378913-E5ED-4281-BAF5-F1F938CB0BED}">
          <p14:sldIdLst>
            <p14:sldId id="432"/>
            <p14:sldId id="371"/>
            <p14:sldId id="364"/>
            <p14:sldId id="505"/>
            <p14:sldId id="506"/>
            <p14:sldId id="507"/>
            <p14:sldId id="509"/>
            <p14:sldId id="510"/>
            <p14:sldId id="511"/>
            <p14:sldId id="512"/>
            <p14:sldId id="514"/>
            <p14:sldId id="516"/>
            <p14:sldId id="518"/>
            <p14:sldId id="519"/>
            <p14:sldId id="517"/>
            <p14:sldId id="520"/>
            <p14:sldId id="515"/>
            <p14:sldId id="521"/>
            <p14:sldId id="522"/>
            <p14:sldId id="508"/>
            <p14:sldId id="523"/>
            <p14:sldId id="534"/>
            <p14:sldId id="536"/>
            <p14:sldId id="535"/>
            <p14:sldId id="524"/>
            <p14:sldId id="525"/>
            <p14:sldId id="537"/>
            <p14:sldId id="539"/>
            <p14:sldId id="538"/>
            <p14:sldId id="540"/>
            <p14:sldId id="541"/>
            <p14:sldId id="542"/>
            <p14:sldId id="545"/>
            <p14:sldId id="546"/>
            <p14:sldId id="543"/>
            <p14:sldId id="544"/>
            <p14:sldId id="551"/>
            <p14:sldId id="552"/>
            <p14:sldId id="553"/>
            <p14:sldId id="554"/>
            <p14:sldId id="557"/>
            <p14:sldId id="558"/>
            <p14:sldId id="561"/>
            <p14:sldId id="559"/>
            <p14:sldId id="562"/>
            <p14:sldId id="563"/>
            <p14:sldId id="570"/>
            <p14:sldId id="565"/>
            <p14:sldId id="566"/>
            <p14:sldId id="571"/>
            <p14:sldId id="572"/>
            <p14:sldId id="573"/>
            <p14:sldId id="567"/>
            <p14:sldId id="574"/>
            <p14:sldId id="568"/>
            <p14:sldId id="575"/>
            <p14:sldId id="576"/>
            <p14:sldId id="569"/>
            <p14:sldId id="577"/>
            <p14:sldId id="578"/>
            <p14:sldId id="579"/>
            <p14:sldId id="580"/>
            <p14:sldId id="581"/>
            <p14:sldId id="582"/>
            <p14:sldId id="583"/>
            <p14:sldId id="585"/>
            <p14:sldId id="586"/>
            <p14:sldId id="584"/>
            <p14:sldId id="587"/>
            <p14:sldId id="590"/>
            <p14:sldId id="591"/>
            <p14:sldId id="595"/>
            <p14:sldId id="596"/>
            <p14:sldId id="592"/>
            <p14:sldId id="593"/>
            <p14:sldId id="594"/>
          </p14:sldIdLst>
        </p14:section>
        <p14:section name="Enriquezca su presentación" id="{E2D565D1-BA5E-44E6-A40E-50A644912248}">
          <p14:sldIdLst/>
        </p14:section>
        <p14:section name="Entregue su presentación" id="{71D59651-8EFA-4415-9623-98B4C4A8699C}">
          <p14:sldIdLst/>
        </p14:section>
        <p14:section name="¡Hay más!" id="{2E16B512-814A-4DC1-A986-25475E10E0E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E10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62" autoAdjust="0"/>
    <p:restoredTop sz="89825" autoAdjust="0"/>
  </p:normalViewPr>
  <p:slideViewPr>
    <p:cSldViewPr>
      <p:cViewPr varScale="1">
        <p:scale>
          <a:sx n="48" d="100"/>
          <a:sy n="48" d="100"/>
        </p:scale>
        <p:origin x="1528" y="30"/>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00F830A1-3891-4B82-A120-081866556DA0}" type="datetimeFigureOut">
              <a:pPr/>
              <a:t>05/03/2022</a:t>
            </a:fld>
            <a:endParaRPr lang="es-E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58CC9574-A819-4FE4-99A7-1E27AD09ADC2}" type="slidenum">
              <a:pPr/>
              <a:t>‹Nº›</a:t>
            </a:fld>
            <a:endParaRPr lang="es-ES" dirty="0"/>
          </a:p>
        </p:txBody>
      </p:sp>
    </p:spTree>
    <p:extLst>
      <p:ext uri="{BB962C8B-B14F-4D97-AF65-F5344CB8AC3E}">
        <p14:creationId xmlns:p14="http://schemas.microsoft.com/office/powerpoint/2010/main" val="212914127"/>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Este Esta presentación, que se recomienda ver en modo de presentación, muestra las nuevas funciones de PowerPoint. Estas diapositivas están diseñadas para ofrecerle excelentes ideas para las presentaciones que creará en PowerPoint 2010.</a:t>
            </a:r>
          </a:p>
          <a:p>
            <a:endParaRPr lang="es-ES" dirty="0"/>
          </a:p>
          <a:p>
            <a:r>
              <a:rPr lang="es-ES" dirty="0"/>
              <a:t>Para obtener más plantillas de muestra, haga clic en la pestaña Archivo y después, en la ficha Nuevo, haga clic en Plantillas de muestra.</a:t>
            </a:r>
          </a:p>
        </p:txBody>
      </p:sp>
      <p:sp>
        <p:nvSpPr>
          <p:cNvPr id="4" name="Slide Number Placeholder 3"/>
          <p:cNvSpPr>
            <a:spLocks noGrp="1"/>
          </p:cNvSpPr>
          <p:nvPr>
            <p:ph type="sldNum" sz="quarter" idx="10"/>
          </p:nvPr>
        </p:nvSpPr>
        <p:spPr/>
        <p:txBody>
          <a:bodyPr/>
          <a:lstStyle/>
          <a:p>
            <a:fld id="{58CC9574-A819-4FE4-99A7-1E27AD09ADC2}" type="slidenum">
              <a:rPr lang="es-ES" smtClean="0"/>
              <a:pPr/>
              <a:t>1</a:t>
            </a:fld>
            <a:endParaRPr lang="es-E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10</a:t>
            </a:fld>
            <a:endParaRPr lang="es-ES" dirty="0">
              <a:solidFill>
                <a:prstClr val="black"/>
              </a:solidFill>
            </a:endParaRPr>
          </a:p>
        </p:txBody>
      </p:sp>
    </p:spTree>
    <p:extLst>
      <p:ext uri="{BB962C8B-B14F-4D97-AF65-F5344CB8AC3E}">
        <p14:creationId xmlns:p14="http://schemas.microsoft.com/office/powerpoint/2010/main" val="3939675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11</a:t>
            </a:fld>
            <a:endParaRPr lang="es-ES" dirty="0">
              <a:solidFill>
                <a:prstClr val="black"/>
              </a:solidFill>
            </a:endParaRPr>
          </a:p>
        </p:txBody>
      </p:sp>
    </p:spTree>
    <p:extLst>
      <p:ext uri="{BB962C8B-B14F-4D97-AF65-F5344CB8AC3E}">
        <p14:creationId xmlns:p14="http://schemas.microsoft.com/office/powerpoint/2010/main" val="3860394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12</a:t>
            </a:fld>
            <a:endParaRPr lang="es-ES" dirty="0">
              <a:solidFill>
                <a:prstClr val="black"/>
              </a:solidFill>
            </a:endParaRPr>
          </a:p>
        </p:txBody>
      </p:sp>
    </p:spTree>
    <p:extLst>
      <p:ext uri="{BB962C8B-B14F-4D97-AF65-F5344CB8AC3E}">
        <p14:creationId xmlns:p14="http://schemas.microsoft.com/office/powerpoint/2010/main" val="982792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13</a:t>
            </a:fld>
            <a:endParaRPr lang="es-ES" dirty="0">
              <a:solidFill>
                <a:prstClr val="black"/>
              </a:solidFill>
            </a:endParaRPr>
          </a:p>
        </p:txBody>
      </p:sp>
    </p:spTree>
    <p:extLst>
      <p:ext uri="{BB962C8B-B14F-4D97-AF65-F5344CB8AC3E}">
        <p14:creationId xmlns:p14="http://schemas.microsoft.com/office/powerpoint/2010/main" val="2652569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14</a:t>
            </a:fld>
            <a:endParaRPr lang="es-ES" dirty="0">
              <a:solidFill>
                <a:prstClr val="black"/>
              </a:solidFill>
            </a:endParaRPr>
          </a:p>
        </p:txBody>
      </p:sp>
    </p:spTree>
    <p:extLst>
      <p:ext uri="{BB962C8B-B14F-4D97-AF65-F5344CB8AC3E}">
        <p14:creationId xmlns:p14="http://schemas.microsoft.com/office/powerpoint/2010/main" val="2374969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15</a:t>
            </a:fld>
            <a:endParaRPr lang="es-ES" dirty="0">
              <a:solidFill>
                <a:prstClr val="black"/>
              </a:solidFill>
            </a:endParaRPr>
          </a:p>
        </p:txBody>
      </p:sp>
    </p:spTree>
    <p:extLst>
      <p:ext uri="{BB962C8B-B14F-4D97-AF65-F5344CB8AC3E}">
        <p14:creationId xmlns:p14="http://schemas.microsoft.com/office/powerpoint/2010/main" val="2209222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16</a:t>
            </a:fld>
            <a:endParaRPr lang="es-ES" dirty="0">
              <a:solidFill>
                <a:prstClr val="black"/>
              </a:solidFill>
            </a:endParaRPr>
          </a:p>
        </p:txBody>
      </p:sp>
    </p:spTree>
    <p:extLst>
      <p:ext uri="{BB962C8B-B14F-4D97-AF65-F5344CB8AC3E}">
        <p14:creationId xmlns:p14="http://schemas.microsoft.com/office/powerpoint/2010/main" val="3412782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17</a:t>
            </a:fld>
            <a:endParaRPr lang="es-ES" dirty="0">
              <a:solidFill>
                <a:prstClr val="black"/>
              </a:solidFill>
            </a:endParaRPr>
          </a:p>
        </p:txBody>
      </p:sp>
    </p:spTree>
    <p:extLst>
      <p:ext uri="{BB962C8B-B14F-4D97-AF65-F5344CB8AC3E}">
        <p14:creationId xmlns:p14="http://schemas.microsoft.com/office/powerpoint/2010/main" val="4081870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18</a:t>
            </a:fld>
            <a:endParaRPr lang="es-ES" dirty="0">
              <a:solidFill>
                <a:prstClr val="black"/>
              </a:solidFill>
            </a:endParaRPr>
          </a:p>
        </p:txBody>
      </p:sp>
    </p:spTree>
    <p:extLst>
      <p:ext uri="{BB962C8B-B14F-4D97-AF65-F5344CB8AC3E}">
        <p14:creationId xmlns:p14="http://schemas.microsoft.com/office/powerpoint/2010/main" val="1946157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19</a:t>
            </a:fld>
            <a:endParaRPr lang="es-ES" dirty="0">
              <a:solidFill>
                <a:prstClr val="black"/>
              </a:solidFill>
            </a:endParaRPr>
          </a:p>
        </p:txBody>
      </p:sp>
    </p:spTree>
    <p:extLst>
      <p:ext uri="{BB962C8B-B14F-4D97-AF65-F5344CB8AC3E}">
        <p14:creationId xmlns:p14="http://schemas.microsoft.com/office/powerpoint/2010/main" val="25188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a:t>
            </a:fld>
            <a:endParaRPr lang="es-ES" dirty="0">
              <a:solidFill>
                <a:prstClr val="black"/>
              </a:solidFill>
            </a:endParaRPr>
          </a:p>
        </p:txBody>
      </p:sp>
    </p:spTree>
    <p:extLst>
      <p:ext uri="{BB962C8B-B14F-4D97-AF65-F5344CB8AC3E}">
        <p14:creationId xmlns:p14="http://schemas.microsoft.com/office/powerpoint/2010/main" val="19281859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20</a:t>
            </a:fld>
            <a:endParaRPr lang="es-ES" dirty="0">
              <a:solidFill>
                <a:prstClr val="black"/>
              </a:solidFill>
            </a:endParaRPr>
          </a:p>
        </p:txBody>
      </p:sp>
    </p:spTree>
    <p:extLst>
      <p:ext uri="{BB962C8B-B14F-4D97-AF65-F5344CB8AC3E}">
        <p14:creationId xmlns:p14="http://schemas.microsoft.com/office/powerpoint/2010/main" val="3495533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21</a:t>
            </a:fld>
            <a:endParaRPr lang="es-ES" dirty="0">
              <a:solidFill>
                <a:prstClr val="black"/>
              </a:solidFill>
            </a:endParaRPr>
          </a:p>
        </p:txBody>
      </p:sp>
    </p:spTree>
    <p:extLst>
      <p:ext uri="{BB962C8B-B14F-4D97-AF65-F5344CB8AC3E}">
        <p14:creationId xmlns:p14="http://schemas.microsoft.com/office/powerpoint/2010/main" val="2640073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22</a:t>
            </a:fld>
            <a:endParaRPr lang="es-ES" dirty="0">
              <a:solidFill>
                <a:prstClr val="black"/>
              </a:solidFill>
            </a:endParaRPr>
          </a:p>
        </p:txBody>
      </p:sp>
    </p:spTree>
    <p:extLst>
      <p:ext uri="{BB962C8B-B14F-4D97-AF65-F5344CB8AC3E}">
        <p14:creationId xmlns:p14="http://schemas.microsoft.com/office/powerpoint/2010/main" val="3960316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23</a:t>
            </a:fld>
            <a:endParaRPr lang="es-ES" dirty="0">
              <a:solidFill>
                <a:prstClr val="black"/>
              </a:solidFill>
            </a:endParaRPr>
          </a:p>
        </p:txBody>
      </p:sp>
    </p:spTree>
    <p:extLst>
      <p:ext uri="{BB962C8B-B14F-4D97-AF65-F5344CB8AC3E}">
        <p14:creationId xmlns:p14="http://schemas.microsoft.com/office/powerpoint/2010/main" val="10702913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24</a:t>
            </a:fld>
            <a:endParaRPr lang="es-ES" dirty="0">
              <a:solidFill>
                <a:prstClr val="black"/>
              </a:solidFill>
            </a:endParaRPr>
          </a:p>
        </p:txBody>
      </p:sp>
    </p:spTree>
    <p:extLst>
      <p:ext uri="{BB962C8B-B14F-4D97-AF65-F5344CB8AC3E}">
        <p14:creationId xmlns:p14="http://schemas.microsoft.com/office/powerpoint/2010/main" val="17139080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25</a:t>
            </a:fld>
            <a:endParaRPr lang="es-ES" dirty="0">
              <a:solidFill>
                <a:prstClr val="black"/>
              </a:solidFill>
            </a:endParaRPr>
          </a:p>
        </p:txBody>
      </p:sp>
    </p:spTree>
    <p:extLst>
      <p:ext uri="{BB962C8B-B14F-4D97-AF65-F5344CB8AC3E}">
        <p14:creationId xmlns:p14="http://schemas.microsoft.com/office/powerpoint/2010/main" val="14627806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26</a:t>
            </a:fld>
            <a:endParaRPr lang="es-ES" dirty="0">
              <a:solidFill>
                <a:prstClr val="black"/>
              </a:solidFill>
            </a:endParaRPr>
          </a:p>
        </p:txBody>
      </p:sp>
    </p:spTree>
    <p:extLst>
      <p:ext uri="{BB962C8B-B14F-4D97-AF65-F5344CB8AC3E}">
        <p14:creationId xmlns:p14="http://schemas.microsoft.com/office/powerpoint/2010/main" val="20294602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27</a:t>
            </a:fld>
            <a:endParaRPr lang="es-ES" dirty="0">
              <a:solidFill>
                <a:prstClr val="black"/>
              </a:solidFill>
            </a:endParaRPr>
          </a:p>
        </p:txBody>
      </p:sp>
    </p:spTree>
    <p:extLst>
      <p:ext uri="{BB962C8B-B14F-4D97-AF65-F5344CB8AC3E}">
        <p14:creationId xmlns:p14="http://schemas.microsoft.com/office/powerpoint/2010/main" val="25902123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28</a:t>
            </a:fld>
            <a:endParaRPr lang="es-ES" dirty="0">
              <a:solidFill>
                <a:prstClr val="black"/>
              </a:solidFill>
            </a:endParaRPr>
          </a:p>
        </p:txBody>
      </p:sp>
    </p:spTree>
    <p:extLst>
      <p:ext uri="{BB962C8B-B14F-4D97-AF65-F5344CB8AC3E}">
        <p14:creationId xmlns:p14="http://schemas.microsoft.com/office/powerpoint/2010/main" val="32067492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29</a:t>
            </a:fld>
            <a:endParaRPr lang="es-ES" dirty="0">
              <a:solidFill>
                <a:prstClr val="black"/>
              </a:solidFill>
            </a:endParaRPr>
          </a:p>
        </p:txBody>
      </p:sp>
    </p:spTree>
    <p:extLst>
      <p:ext uri="{BB962C8B-B14F-4D97-AF65-F5344CB8AC3E}">
        <p14:creationId xmlns:p14="http://schemas.microsoft.com/office/powerpoint/2010/main" val="1582933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a:t>
            </a:fld>
            <a:endParaRPr lang="es-ES" dirty="0">
              <a:solidFill>
                <a:prstClr val="black"/>
              </a:solidFill>
            </a:endParaRPr>
          </a:p>
        </p:txBody>
      </p:sp>
    </p:spTree>
    <p:extLst>
      <p:ext uri="{BB962C8B-B14F-4D97-AF65-F5344CB8AC3E}">
        <p14:creationId xmlns:p14="http://schemas.microsoft.com/office/powerpoint/2010/main" val="30299544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30</a:t>
            </a:fld>
            <a:endParaRPr lang="es-ES" dirty="0">
              <a:solidFill>
                <a:prstClr val="black"/>
              </a:solidFill>
            </a:endParaRPr>
          </a:p>
        </p:txBody>
      </p:sp>
    </p:spTree>
    <p:extLst>
      <p:ext uri="{BB962C8B-B14F-4D97-AF65-F5344CB8AC3E}">
        <p14:creationId xmlns:p14="http://schemas.microsoft.com/office/powerpoint/2010/main" val="36979858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31</a:t>
            </a:fld>
            <a:endParaRPr lang="es-ES" dirty="0">
              <a:solidFill>
                <a:prstClr val="black"/>
              </a:solidFill>
            </a:endParaRPr>
          </a:p>
        </p:txBody>
      </p:sp>
    </p:spTree>
    <p:extLst>
      <p:ext uri="{BB962C8B-B14F-4D97-AF65-F5344CB8AC3E}">
        <p14:creationId xmlns:p14="http://schemas.microsoft.com/office/powerpoint/2010/main" val="31856089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32</a:t>
            </a:fld>
            <a:endParaRPr lang="es-ES" dirty="0">
              <a:solidFill>
                <a:prstClr val="black"/>
              </a:solidFill>
            </a:endParaRPr>
          </a:p>
        </p:txBody>
      </p:sp>
    </p:spTree>
    <p:extLst>
      <p:ext uri="{BB962C8B-B14F-4D97-AF65-F5344CB8AC3E}">
        <p14:creationId xmlns:p14="http://schemas.microsoft.com/office/powerpoint/2010/main" val="15377599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33</a:t>
            </a:fld>
            <a:endParaRPr lang="es-ES" dirty="0">
              <a:solidFill>
                <a:prstClr val="black"/>
              </a:solidFill>
            </a:endParaRPr>
          </a:p>
        </p:txBody>
      </p:sp>
    </p:spTree>
    <p:extLst>
      <p:ext uri="{BB962C8B-B14F-4D97-AF65-F5344CB8AC3E}">
        <p14:creationId xmlns:p14="http://schemas.microsoft.com/office/powerpoint/2010/main" val="42053874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34</a:t>
            </a:fld>
            <a:endParaRPr lang="es-ES" dirty="0">
              <a:solidFill>
                <a:prstClr val="black"/>
              </a:solidFill>
            </a:endParaRPr>
          </a:p>
        </p:txBody>
      </p:sp>
    </p:spTree>
    <p:extLst>
      <p:ext uri="{BB962C8B-B14F-4D97-AF65-F5344CB8AC3E}">
        <p14:creationId xmlns:p14="http://schemas.microsoft.com/office/powerpoint/2010/main" val="13936011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35</a:t>
            </a:fld>
            <a:endParaRPr lang="es-ES" dirty="0">
              <a:solidFill>
                <a:prstClr val="black"/>
              </a:solidFill>
            </a:endParaRPr>
          </a:p>
        </p:txBody>
      </p:sp>
    </p:spTree>
    <p:extLst>
      <p:ext uri="{BB962C8B-B14F-4D97-AF65-F5344CB8AC3E}">
        <p14:creationId xmlns:p14="http://schemas.microsoft.com/office/powerpoint/2010/main" val="3884354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36</a:t>
            </a:fld>
            <a:endParaRPr lang="es-ES" dirty="0">
              <a:solidFill>
                <a:prstClr val="black"/>
              </a:solidFill>
            </a:endParaRPr>
          </a:p>
        </p:txBody>
      </p:sp>
    </p:spTree>
    <p:extLst>
      <p:ext uri="{BB962C8B-B14F-4D97-AF65-F5344CB8AC3E}">
        <p14:creationId xmlns:p14="http://schemas.microsoft.com/office/powerpoint/2010/main" val="30684134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37</a:t>
            </a:fld>
            <a:endParaRPr lang="es-ES" dirty="0">
              <a:solidFill>
                <a:prstClr val="black"/>
              </a:solidFill>
            </a:endParaRPr>
          </a:p>
        </p:txBody>
      </p:sp>
    </p:spTree>
    <p:extLst>
      <p:ext uri="{BB962C8B-B14F-4D97-AF65-F5344CB8AC3E}">
        <p14:creationId xmlns:p14="http://schemas.microsoft.com/office/powerpoint/2010/main" val="24378070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38</a:t>
            </a:fld>
            <a:endParaRPr lang="es-ES" dirty="0">
              <a:solidFill>
                <a:prstClr val="black"/>
              </a:solidFill>
            </a:endParaRPr>
          </a:p>
        </p:txBody>
      </p:sp>
    </p:spTree>
    <p:extLst>
      <p:ext uri="{BB962C8B-B14F-4D97-AF65-F5344CB8AC3E}">
        <p14:creationId xmlns:p14="http://schemas.microsoft.com/office/powerpoint/2010/main" val="30764363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39</a:t>
            </a:fld>
            <a:endParaRPr lang="es-ES" dirty="0">
              <a:solidFill>
                <a:prstClr val="black"/>
              </a:solidFill>
            </a:endParaRPr>
          </a:p>
        </p:txBody>
      </p:sp>
    </p:spTree>
    <p:extLst>
      <p:ext uri="{BB962C8B-B14F-4D97-AF65-F5344CB8AC3E}">
        <p14:creationId xmlns:p14="http://schemas.microsoft.com/office/powerpoint/2010/main" val="4012758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a:t>
            </a:fld>
            <a:endParaRPr lang="es-ES" dirty="0">
              <a:solidFill>
                <a:prstClr val="black"/>
              </a:solidFill>
            </a:endParaRPr>
          </a:p>
        </p:txBody>
      </p:sp>
    </p:spTree>
    <p:extLst>
      <p:ext uri="{BB962C8B-B14F-4D97-AF65-F5344CB8AC3E}">
        <p14:creationId xmlns:p14="http://schemas.microsoft.com/office/powerpoint/2010/main" val="15421530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40</a:t>
            </a:fld>
            <a:endParaRPr lang="es-ES" dirty="0">
              <a:solidFill>
                <a:prstClr val="black"/>
              </a:solidFill>
            </a:endParaRPr>
          </a:p>
        </p:txBody>
      </p:sp>
    </p:spTree>
    <p:extLst>
      <p:ext uri="{BB962C8B-B14F-4D97-AF65-F5344CB8AC3E}">
        <p14:creationId xmlns:p14="http://schemas.microsoft.com/office/powerpoint/2010/main" val="20266043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41</a:t>
            </a:fld>
            <a:endParaRPr lang="es-ES" dirty="0">
              <a:solidFill>
                <a:prstClr val="black"/>
              </a:solidFill>
            </a:endParaRPr>
          </a:p>
        </p:txBody>
      </p:sp>
    </p:spTree>
    <p:extLst>
      <p:ext uri="{BB962C8B-B14F-4D97-AF65-F5344CB8AC3E}">
        <p14:creationId xmlns:p14="http://schemas.microsoft.com/office/powerpoint/2010/main" val="30543065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42</a:t>
            </a:fld>
            <a:endParaRPr lang="es-ES" dirty="0">
              <a:solidFill>
                <a:prstClr val="black"/>
              </a:solidFill>
            </a:endParaRPr>
          </a:p>
        </p:txBody>
      </p:sp>
    </p:spTree>
    <p:extLst>
      <p:ext uri="{BB962C8B-B14F-4D97-AF65-F5344CB8AC3E}">
        <p14:creationId xmlns:p14="http://schemas.microsoft.com/office/powerpoint/2010/main" val="18631208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43</a:t>
            </a:fld>
            <a:endParaRPr lang="es-ES" dirty="0">
              <a:solidFill>
                <a:prstClr val="black"/>
              </a:solidFill>
            </a:endParaRPr>
          </a:p>
        </p:txBody>
      </p:sp>
    </p:spTree>
    <p:extLst>
      <p:ext uri="{BB962C8B-B14F-4D97-AF65-F5344CB8AC3E}">
        <p14:creationId xmlns:p14="http://schemas.microsoft.com/office/powerpoint/2010/main" val="269293332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44</a:t>
            </a:fld>
            <a:endParaRPr lang="es-ES" dirty="0">
              <a:solidFill>
                <a:prstClr val="black"/>
              </a:solidFill>
            </a:endParaRPr>
          </a:p>
        </p:txBody>
      </p:sp>
    </p:spTree>
    <p:extLst>
      <p:ext uri="{BB962C8B-B14F-4D97-AF65-F5344CB8AC3E}">
        <p14:creationId xmlns:p14="http://schemas.microsoft.com/office/powerpoint/2010/main" val="10817295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45</a:t>
            </a:fld>
            <a:endParaRPr lang="es-ES" dirty="0">
              <a:solidFill>
                <a:prstClr val="black"/>
              </a:solidFill>
            </a:endParaRPr>
          </a:p>
        </p:txBody>
      </p:sp>
    </p:spTree>
    <p:extLst>
      <p:ext uri="{BB962C8B-B14F-4D97-AF65-F5344CB8AC3E}">
        <p14:creationId xmlns:p14="http://schemas.microsoft.com/office/powerpoint/2010/main" val="41812173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46</a:t>
            </a:fld>
            <a:endParaRPr lang="es-ES" dirty="0">
              <a:solidFill>
                <a:prstClr val="black"/>
              </a:solidFill>
            </a:endParaRPr>
          </a:p>
        </p:txBody>
      </p:sp>
    </p:spTree>
    <p:extLst>
      <p:ext uri="{BB962C8B-B14F-4D97-AF65-F5344CB8AC3E}">
        <p14:creationId xmlns:p14="http://schemas.microsoft.com/office/powerpoint/2010/main" val="35398031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47</a:t>
            </a:fld>
            <a:endParaRPr lang="es-ES" dirty="0">
              <a:solidFill>
                <a:prstClr val="black"/>
              </a:solidFill>
            </a:endParaRPr>
          </a:p>
        </p:txBody>
      </p:sp>
    </p:spTree>
    <p:extLst>
      <p:ext uri="{BB962C8B-B14F-4D97-AF65-F5344CB8AC3E}">
        <p14:creationId xmlns:p14="http://schemas.microsoft.com/office/powerpoint/2010/main" val="3418935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48</a:t>
            </a:fld>
            <a:endParaRPr lang="es-ES" dirty="0">
              <a:solidFill>
                <a:prstClr val="black"/>
              </a:solidFill>
            </a:endParaRPr>
          </a:p>
        </p:txBody>
      </p:sp>
    </p:spTree>
    <p:extLst>
      <p:ext uri="{BB962C8B-B14F-4D97-AF65-F5344CB8AC3E}">
        <p14:creationId xmlns:p14="http://schemas.microsoft.com/office/powerpoint/2010/main" val="120096498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49</a:t>
            </a:fld>
            <a:endParaRPr lang="es-ES" dirty="0">
              <a:solidFill>
                <a:prstClr val="black"/>
              </a:solidFill>
            </a:endParaRPr>
          </a:p>
        </p:txBody>
      </p:sp>
    </p:spTree>
    <p:extLst>
      <p:ext uri="{BB962C8B-B14F-4D97-AF65-F5344CB8AC3E}">
        <p14:creationId xmlns:p14="http://schemas.microsoft.com/office/powerpoint/2010/main" val="247271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a:t>
            </a:fld>
            <a:endParaRPr lang="es-ES" dirty="0">
              <a:solidFill>
                <a:prstClr val="black"/>
              </a:solidFill>
            </a:endParaRPr>
          </a:p>
        </p:txBody>
      </p:sp>
    </p:spTree>
    <p:extLst>
      <p:ext uri="{BB962C8B-B14F-4D97-AF65-F5344CB8AC3E}">
        <p14:creationId xmlns:p14="http://schemas.microsoft.com/office/powerpoint/2010/main" val="17027286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50</a:t>
            </a:fld>
            <a:endParaRPr lang="es-ES" dirty="0">
              <a:solidFill>
                <a:prstClr val="black"/>
              </a:solidFill>
            </a:endParaRPr>
          </a:p>
        </p:txBody>
      </p:sp>
    </p:spTree>
    <p:extLst>
      <p:ext uri="{BB962C8B-B14F-4D97-AF65-F5344CB8AC3E}">
        <p14:creationId xmlns:p14="http://schemas.microsoft.com/office/powerpoint/2010/main" val="16103798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51</a:t>
            </a:fld>
            <a:endParaRPr lang="es-ES" dirty="0">
              <a:solidFill>
                <a:prstClr val="black"/>
              </a:solidFill>
            </a:endParaRPr>
          </a:p>
        </p:txBody>
      </p:sp>
    </p:spTree>
    <p:extLst>
      <p:ext uri="{BB962C8B-B14F-4D97-AF65-F5344CB8AC3E}">
        <p14:creationId xmlns:p14="http://schemas.microsoft.com/office/powerpoint/2010/main" val="267190606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52</a:t>
            </a:fld>
            <a:endParaRPr lang="es-ES" dirty="0">
              <a:solidFill>
                <a:prstClr val="black"/>
              </a:solidFill>
            </a:endParaRPr>
          </a:p>
        </p:txBody>
      </p:sp>
    </p:spTree>
    <p:extLst>
      <p:ext uri="{BB962C8B-B14F-4D97-AF65-F5344CB8AC3E}">
        <p14:creationId xmlns:p14="http://schemas.microsoft.com/office/powerpoint/2010/main" val="382237890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53</a:t>
            </a:fld>
            <a:endParaRPr lang="es-ES" dirty="0">
              <a:solidFill>
                <a:prstClr val="black"/>
              </a:solidFill>
            </a:endParaRPr>
          </a:p>
        </p:txBody>
      </p:sp>
    </p:spTree>
    <p:extLst>
      <p:ext uri="{BB962C8B-B14F-4D97-AF65-F5344CB8AC3E}">
        <p14:creationId xmlns:p14="http://schemas.microsoft.com/office/powerpoint/2010/main" val="25313376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54</a:t>
            </a:fld>
            <a:endParaRPr lang="es-ES" dirty="0">
              <a:solidFill>
                <a:prstClr val="black"/>
              </a:solidFill>
            </a:endParaRPr>
          </a:p>
        </p:txBody>
      </p:sp>
    </p:spTree>
    <p:extLst>
      <p:ext uri="{BB962C8B-B14F-4D97-AF65-F5344CB8AC3E}">
        <p14:creationId xmlns:p14="http://schemas.microsoft.com/office/powerpoint/2010/main" val="18808251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55</a:t>
            </a:fld>
            <a:endParaRPr lang="es-ES" dirty="0">
              <a:solidFill>
                <a:prstClr val="black"/>
              </a:solidFill>
            </a:endParaRPr>
          </a:p>
        </p:txBody>
      </p:sp>
    </p:spTree>
    <p:extLst>
      <p:ext uri="{BB962C8B-B14F-4D97-AF65-F5344CB8AC3E}">
        <p14:creationId xmlns:p14="http://schemas.microsoft.com/office/powerpoint/2010/main" val="325502843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56</a:t>
            </a:fld>
            <a:endParaRPr lang="es-ES" dirty="0">
              <a:solidFill>
                <a:prstClr val="black"/>
              </a:solidFill>
            </a:endParaRPr>
          </a:p>
        </p:txBody>
      </p:sp>
    </p:spTree>
    <p:extLst>
      <p:ext uri="{BB962C8B-B14F-4D97-AF65-F5344CB8AC3E}">
        <p14:creationId xmlns:p14="http://schemas.microsoft.com/office/powerpoint/2010/main" val="947525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57</a:t>
            </a:fld>
            <a:endParaRPr lang="es-ES" dirty="0">
              <a:solidFill>
                <a:prstClr val="black"/>
              </a:solidFill>
            </a:endParaRPr>
          </a:p>
        </p:txBody>
      </p:sp>
    </p:spTree>
    <p:extLst>
      <p:ext uri="{BB962C8B-B14F-4D97-AF65-F5344CB8AC3E}">
        <p14:creationId xmlns:p14="http://schemas.microsoft.com/office/powerpoint/2010/main" val="24163161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58</a:t>
            </a:fld>
            <a:endParaRPr lang="es-ES" dirty="0">
              <a:solidFill>
                <a:prstClr val="black"/>
              </a:solidFill>
            </a:endParaRPr>
          </a:p>
        </p:txBody>
      </p:sp>
    </p:spTree>
    <p:extLst>
      <p:ext uri="{BB962C8B-B14F-4D97-AF65-F5344CB8AC3E}">
        <p14:creationId xmlns:p14="http://schemas.microsoft.com/office/powerpoint/2010/main" val="62587790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59</a:t>
            </a:fld>
            <a:endParaRPr lang="es-ES" dirty="0">
              <a:solidFill>
                <a:prstClr val="black"/>
              </a:solidFill>
            </a:endParaRPr>
          </a:p>
        </p:txBody>
      </p:sp>
    </p:spTree>
    <p:extLst>
      <p:ext uri="{BB962C8B-B14F-4D97-AF65-F5344CB8AC3E}">
        <p14:creationId xmlns:p14="http://schemas.microsoft.com/office/powerpoint/2010/main" val="1264750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a:t>
            </a:fld>
            <a:endParaRPr lang="es-ES" dirty="0">
              <a:solidFill>
                <a:prstClr val="black"/>
              </a:solidFill>
            </a:endParaRPr>
          </a:p>
        </p:txBody>
      </p:sp>
    </p:spTree>
    <p:extLst>
      <p:ext uri="{BB962C8B-B14F-4D97-AF65-F5344CB8AC3E}">
        <p14:creationId xmlns:p14="http://schemas.microsoft.com/office/powerpoint/2010/main" val="391357868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60</a:t>
            </a:fld>
            <a:endParaRPr lang="es-ES" dirty="0">
              <a:solidFill>
                <a:prstClr val="black"/>
              </a:solidFill>
            </a:endParaRPr>
          </a:p>
        </p:txBody>
      </p:sp>
    </p:spTree>
    <p:extLst>
      <p:ext uri="{BB962C8B-B14F-4D97-AF65-F5344CB8AC3E}">
        <p14:creationId xmlns:p14="http://schemas.microsoft.com/office/powerpoint/2010/main" val="402802468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61</a:t>
            </a:fld>
            <a:endParaRPr lang="es-ES" dirty="0">
              <a:solidFill>
                <a:prstClr val="black"/>
              </a:solidFill>
            </a:endParaRPr>
          </a:p>
        </p:txBody>
      </p:sp>
    </p:spTree>
    <p:extLst>
      <p:ext uri="{BB962C8B-B14F-4D97-AF65-F5344CB8AC3E}">
        <p14:creationId xmlns:p14="http://schemas.microsoft.com/office/powerpoint/2010/main" val="2280316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62</a:t>
            </a:fld>
            <a:endParaRPr lang="es-ES" dirty="0">
              <a:solidFill>
                <a:prstClr val="black"/>
              </a:solidFill>
            </a:endParaRPr>
          </a:p>
        </p:txBody>
      </p:sp>
    </p:spTree>
    <p:extLst>
      <p:ext uri="{BB962C8B-B14F-4D97-AF65-F5344CB8AC3E}">
        <p14:creationId xmlns:p14="http://schemas.microsoft.com/office/powerpoint/2010/main" val="309356234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63</a:t>
            </a:fld>
            <a:endParaRPr lang="es-ES" dirty="0">
              <a:solidFill>
                <a:prstClr val="black"/>
              </a:solidFill>
            </a:endParaRPr>
          </a:p>
        </p:txBody>
      </p:sp>
    </p:spTree>
    <p:extLst>
      <p:ext uri="{BB962C8B-B14F-4D97-AF65-F5344CB8AC3E}">
        <p14:creationId xmlns:p14="http://schemas.microsoft.com/office/powerpoint/2010/main" val="272183117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64</a:t>
            </a:fld>
            <a:endParaRPr lang="es-ES" dirty="0">
              <a:solidFill>
                <a:prstClr val="black"/>
              </a:solidFill>
            </a:endParaRPr>
          </a:p>
        </p:txBody>
      </p:sp>
    </p:spTree>
    <p:extLst>
      <p:ext uri="{BB962C8B-B14F-4D97-AF65-F5344CB8AC3E}">
        <p14:creationId xmlns:p14="http://schemas.microsoft.com/office/powerpoint/2010/main" val="116427505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65</a:t>
            </a:fld>
            <a:endParaRPr lang="es-ES" dirty="0">
              <a:solidFill>
                <a:prstClr val="black"/>
              </a:solidFill>
            </a:endParaRPr>
          </a:p>
        </p:txBody>
      </p:sp>
    </p:spTree>
    <p:extLst>
      <p:ext uri="{BB962C8B-B14F-4D97-AF65-F5344CB8AC3E}">
        <p14:creationId xmlns:p14="http://schemas.microsoft.com/office/powerpoint/2010/main" val="76175140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66</a:t>
            </a:fld>
            <a:endParaRPr lang="es-ES" dirty="0">
              <a:solidFill>
                <a:prstClr val="black"/>
              </a:solidFill>
            </a:endParaRPr>
          </a:p>
        </p:txBody>
      </p:sp>
    </p:spTree>
    <p:extLst>
      <p:ext uri="{BB962C8B-B14F-4D97-AF65-F5344CB8AC3E}">
        <p14:creationId xmlns:p14="http://schemas.microsoft.com/office/powerpoint/2010/main" val="51846887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67</a:t>
            </a:fld>
            <a:endParaRPr lang="es-ES" dirty="0">
              <a:solidFill>
                <a:prstClr val="black"/>
              </a:solidFill>
            </a:endParaRPr>
          </a:p>
        </p:txBody>
      </p:sp>
    </p:spTree>
    <p:extLst>
      <p:ext uri="{BB962C8B-B14F-4D97-AF65-F5344CB8AC3E}">
        <p14:creationId xmlns:p14="http://schemas.microsoft.com/office/powerpoint/2010/main" val="257689765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68</a:t>
            </a:fld>
            <a:endParaRPr lang="es-ES" dirty="0">
              <a:solidFill>
                <a:prstClr val="black"/>
              </a:solidFill>
            </a:endParaRPr>
          </a:p>
        </p:txBody>
      </p:sp>
    </p:spTree>
    <p:extLst>
      <p:ext uri="{BB962C8B-B14F-4D97-AF65-F5344CB8AC3E}">
        <p14:creationId xmlns:p14="http://schemas.microsoft.com/office/powerpoint/2010/main" val="2037857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69</a:t>
            </a:fld>
            <a:endParaRPr lang="es-ES" dirty="0">
              <a:solidFill>
                <a:prstClr val="black"/>
              </a:solidFill>
            </a:endParaRPr>
          </a:p>
        </p:txBody>
      </p:sp>
    </p:spTree>
    <p:extLst>
      <p:ext uri="{BB962C8B-B14F-4D97-AF65-F5344CB8AC3E}">
        <p14:creationId xmlns:p14="http://schemas.microsoft.com/office/powerpoint/2010/main" val="1526063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a:t>
            </a:fld>
            <a:endParaRPr lang="es-ES" dirty="0">
              <a:solidFill>
                <a:prstClr val="black"/>
              </a:solidFill>
            </a:endParaRPr>
          </a:p>
        </p:txBody>
      </p:sp>
    </p:spTree>
    <p:extLst>
      <p:ext uri="{BB962C8B-B14F-4D97-AF65-F5344CB8AC3E}">
        <p14:creationId xmlns:p14="http://schemas.microsoft.com/office/powerpoint/2010/main" val="304538126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70</a:t>
            </a:fld>
            <a:endParaRPr lang="es-ES" dirty="0">
              <a:solidFill>
                <a:prstClr val="black"/>
              </a:solidFill>
            </a:endParaRPr>
          </a:p>
        </p:txBody>
      </p:sp>
    </p:spTree>
    <p:extLst>
      <p:ext uri="{BB962C8B-B14F-4D97-AF65-F5344CB8AC3E}">
        <p14:creationId xmlns:p14="http://schemas.microsoft.com/office/powerpoint/2010/main" val="140273791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71</a:t>
            </a:fld>
            <a:endParaRPr lang="es-ES" dirty="0">
              <a:solidFill>
                <a:prstClr val="black"/>
              </a:solidFill>
            </a:endParaRPr>
          </a:p>
        </p:txBody>
      </p:sp>
    </p:spTree>
    <p:extLst>
      <p:ext uri="{BB962C8B-B14F-4D97-AF65-F5344CB8AC3E}">
        <p14:creationId xmlns:p14="http://schemas.microsoft.com/office/powerpoint/2010/main" val="24523951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72</a:t>
            </a:fld>
            <a:endParaRPr lang="es-ES" dirty="0">
              <a:solidFill>
                <a:prstClr val="black"/>
              </a:solidFill>
            </a:endParaRPr>
          </a:p>
        </p:txBody>
      </p:sp>
    </p:spTree>
    <p:extLst>
      <p:ext uri="{BB962C8B-B14F-4D97-AF65-F5344CB8AC3E}">
        <p14:creationId xmlns:p14="http://schemas.microsoft.com/office/powerpoint/2010/main" val="407947908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73</a:t>
            </a:fld>
            <a:endParaRPr lang="es-ES" dirty="0">
              <a:solidFill>
                <a:prstClr val="black"/>
              </a:solidFill>
            </a:endParaRPr>
          </a:p>
        </p:txBody>
      </p:sp>
    </p:spTree>
    <p:extLst>
      <p:ext uri="{BB962C8B-B14F-4D97-AF65-F5344CB8AC3E}">
        <p14:creationId xmlns:p14="http://schemas.microsoft.com/office/powerpoint/2010/main" val="101831091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74</a:t>
            </a:fld>
            <a:endParaRPr lang="es-ES" dirty="0">
              <a:solidFill>
                <a:prstClr val="black"/>
              </a:solidFill>
            </a:endParaRPr>
          </a:p>
        </p:txBody>
      </p:sp>
    </p:spTree>
    <p:extLst>
      <p:ext uri="{BB962C8B-B14F-4D97-AF65-F5344CB8AC3E}">
        <p14:creationId xmlns:p14="http://schemas.microsoft.com/office/powerpoint/2010/main" val="393436017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75</a:t>
            </a:fld>
            <a:endParaRPr lang="es-ES" dirty="0">
              <a:solidFill>
                <a:prstClr val="black"/>
              </a:solidFill>
            </a:endParaRPr>
          </a:p>
        </p:txBody>
      </p:sp>
    </p:spTree>
    <p:extLst>
      <p:ext uri="{BB962C8B-B14F-4D97-AF65-F5344CB8AC3E}">
        <p14:creationId xmlns:p14="http://schemas.microsoft.com/office/powerpoint/2010/main" val="409134760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76</a:t>
            </a:fld>
            <a:endParaRPr lang="es-ES" dirty="0">
              <a:solidFill>
                <a:prstClr val="black"/>
              </a:solidFill>
            </a:endParaRPr>
          </a:p>
        </p:txBody>
      </p:sp>
    </p:spTree>
    <p:extLst>
      <p:ext uri="{BB962C8B-B14F-4D97-AF65-F5344CB8AC3E}">
        <p14:creationId xmlns:p14="http://schemas.microsoft.com/office/powerpoint/2010/main" val="19159370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77</a:t>
            </a:fld>
            <a:endParaRPr lang="es-ES" dirty="0">
              <a:solidFill>
                <a:prstClr val="black"/>
              </a:solidFill>
            </a:endParaRPr>
          </a:p>
        </p:txBody>
      </p:sp>
    </p:spTree>
    <p:extLst>
      <p:ext uri="{BB962C8B-B14F-4D97-AF65-F5344CB8AC3E}">
        <p14:creationId xmlns:p14="http://schemas.microsoft.com/office/powerpoint/2010/main" val="3820181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8</a:t>
            </a:fld>
            <a:endParaRPr lang="es-ES" dirty="0">
              <a:solidFill>
                <a:prstClr val="black"/>
              </a:solidFill>
            </a:endParaRPr>
          </a:p>
        </p:txBody>
      </p:sp>
    </p:spTree>
    <p:extLst>
      <p:ext uri="{BB962C8B-B14F-4D97-AF65-F5344CB8AC3E}">
        <p14:creationId xmlns:p14="http://schemas.microsoft.com/office/powerpoint/2010/main" val="187844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9</a:t>
            </a:fld>
            <a:endParaRPr lang="es-ES" dirty="0">
              <a:solidFill>
                <a:prstClr val="black"/>
              </a:solidFill>
            </a:endParaRPr>
          </a:p>
        </p:txBody>
      </p:sp>
    </p:spTree>
    <p:extLst>
      <p:ext uri="{BB962C8B-B14F-4D97-AF65-F5344CB8AC3E}">
        <p14:creationId xmlns:p14="http://schemas.microsoft.com/office/powerpoint/2010/main" val="2745965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dirty="0">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05/03/2022</a:t>
            </a:fld>
            <a:endParaRPr kumimoji="0" lang="es-ES" dirty="0"/>
          </a:p>
        </p:txBody>
      </p:sp>
      <p:sp>
        <p:nvSpPr>
          <p:cNvPr id="5" name="Footer Placeholder 4"/>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dirty="0"/>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eaLnBrk="1" latinLnBrk="0" hangingPunct="1">
              <a:buNone/>
              <a:defRPr kumimoji="0" lang="es-ES" sz="2200" kern="1200">
                <a:solidFill>
                  <a:schemeClr val="tx1">
                    <a:lumMod val="75000"/>
                    <a:lumOff val="25000"/>
                  </a:schemeClr>
                </a:solidFill>
                <a:latin typeface="Calibri" pitchFamily="34" charset="0"/>
                <a:ea typeface="+mn-ea"/>
                <a:cs typeface="+mn-cs"/>
              </a:defRPr>
            </a:lvl1pPr>
          </a:lstStyle>
          <a:p>
            <a:pPr lvl="0"/>
            <a:r>
              <a:rPr kumimoji="0" lang="es-ES"/>
              <a:t>Haga clic para modificar el estilo de subtítulo del patrón</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eaLnBrk="1" latinLnBrk="0" hangingPunct="1">
              <a:defRPr kumimoji="0" lang="es-ES"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es-ES"/>
              <a:t>Haga clic para modificar el estilo de título del patrón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ido multimedia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05/03/2022</a:t>
            </a:fld>
            <a:endParaRPr kumimoji="0" lang="es-ES" dirty="0"/>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dirty="0"/>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es-ES" sz="1800" b="0" i="1">
                <a:solidFill>
                  <a:schemeClr val="bg1">
                    <a:lumMod val="85000"/>
                  </a:schemeClr>
                </a:solidFill>
                <a:latin typeface="Georgia" pitchFamily="18" charset="0"/>
              </a:defRPr>
            </a:lvl1pPr>
          </a:lstStyle>
          <a:p>
            <a:pPr eaLnBrk="1" latinLnBrk="0" hangingPunct="1"/>
            <a:r>
              <a:rPr lang="es-ES"/>
              <a:t>Haga clic para modificar el estilo de título del patrón</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es-ES"/>
            </a:lvl1pPr>
          </a:lstStyle>
          <a:p>
            <a:pPr eaLnBrk="1" latinLnBrk="0" hangingPunct="1"/>
            <a:r>
              <a:rPr lang="es-ES" dirty="0"/>
              <a:t>Haga clic en el icono para agregar medios</a:t>
            </a:r>
            <a:endParaRPr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es-ES" sz="2400">
                <a:solidFill>
                  <a:schemeClr val="bg1"/>
                </a:solidFill>
              </a:defRPr>
            </a:lvl1pPr>
          </a:lstStyle>
          <a:p>
            <a:pPr lvl="0" eaLnBrk="1" latinLnBrk="0" hangingPunct="1"/>
            <a:r>
              <a:rPr lang="es-ES"/>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eaLnBrk="1" latinLnBrk="0" hangingPunct="1">
              <a:defRPr kumimoji="0" lang="es-ES" sz="1800" b="0" i="1">
                <a:solidFill>
                  <a:schemeClr val="bg1">
                    <a:lumMod val="85000"/>
                  </a:schemeClr>
                </a:solidFill>
                <a:latin typeface="Georgia" pitchFamily="18" charset="0"/>
              </a:defRPr>
            </a:lvl1pPr>
          </a:lstStyle>
          <a:p>
            <a:pPr eaLnBrk="1" latinLnBrk="0" hangingPunct="1"/>
            <a:r>
              <a:rPr lang="es-ES"/>
              <a:t>Haga clic para modificar el estilo de título del patrón</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lang="es-ES" dirty="0"/>
              <a:t>Haga clic en el icono para agregar una imagen</a:t>
            </a:r>
            <a:endParaRPr dirty="0"/>
          </a:p>
        </p:txBody>
      </p:sp>
      <p:sp>
        <p:nvSpPr>
          <p:cNvPr id="4" name="Text Placeholder 3"/>
          <p:cNvSpPr>
            <a:spLocks noGrp="1"/>
          </p:cNvSpPr>
          <p:nvPr>
            <p:ph type="body" sz="half" idx="2"/>
          </p:nvPr>
        </p:nvSpPr>
        <p:spPr>
          <a:xfrm>
            <a:off x="1792288" y="5562600"/>
            <a:ext cx="5486400" cy="609600"/>
          </a:xfrm>
        </p:spPr>
        <p:txBody>
          <a:bodyPr/>
          <a:lstStyle>
            <a:lvl1pPr marL="0" indent="0" algn="ctr"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a:t>Haga clic para modificar el estilo de texto del patrón</a:t>
            </a:r>
          </a:p>
        </p:txBody>
      </p:sp>
      <p:sp>
        <p:nvSpPr>
          <p:cNvPr id="5" name="Date Placeholder 4"/>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05/03/2022</a:t>
            </a:fld>
            <a:endParaRPr kumimoji="0" lang="es-ES" dirty="0"/>
          </a:p>
        </p:txBody>
      </p:sp>
      <p:sp>
        <p:nvSpPr>
          <p:cNvPr id="6" name="Footer Placeholder 5"/>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dirty="0"/>
          </a:p>
        </p:txBody>
      </p:sp>
      <p:sp>
        <p:nvSpPr>
          <p:cNvPr id="7" name="Slide Number Placeholder 6"/>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ítulo y texto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p>
            <a:fld id="{A258050E-B668-4FA7-85AD-C750C80A6E9B}" type="datetimeFigureOut">
              <a:pPr/>
              <a:t>05/03/2022</a:t>
            </a:fld>
            <a:endParaRPr kumimoji="0" lang="es-ES" dirty="0"/>
          </a:p>
        </p:txBody>
      </p:sp>
      <p:sp>
        <p:nvSpPr>
          <p:cNvPr id="5" name="Footer Placeholder 4"/>
          <p:cNvSpPr>
            <a:spLocks noGrp="1"/>
          </p:cNvSpPr>
          <p:nvPr>
            <p:ph type="ftr" sz="quarter" idx="11"/>
          </p:nvPr>
        </p:nvSpPr>
        <p:spPr/>
        <p:txBody>
          <a:bodyPr/>
          <a:lstStyle/>
          <a:p>
            <a:endParaRPr kumimoji="0" lang="es-ES" dirty="0"/>
          </a:p>
        </p:txBody>
      </p:sp>
      <p:sp>
        <p:nvSpPr>
          <p:cNvPr id="6" name="Slide Number Placeholder 5"/>
          <p:cNvSpPr>
            <a:spLocks noGrp="1"/>
          </p:cNvSpPr>
          <p:nvPr>
            <p:ph type="sldNum" sz="quarter" idx="12"/>
          </p:nvPr>
        </p:nvSpPr>
        <p:spPr/>
        <p:txBody>
          <a:bodyPr/>
          <a:lstStyle/>
          <a:p>
            <a:fld id="{240D5ECE-8B49-45CD-BE81-EF81920D1969}" type="slidenum">
              <a:pPr/>
              <a:t>‹Nº›</a:t>
            </a:fld>
            <a:endParaRPr kumimoji="0" lang="es-E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es-ES" sz="2800" b="1" kern="1200" baseline="0">
                <a:solidFill>
                  <a:schemeClr val="bg1"/>
                </a:solidFill>
                <a:latin typeface="+mn-lt"/>
                <a:ea typeface="+mn-ea"/>
                <a:cs typeface="+mn-cs"/>
              </a:defRPr>
            </a:lvl1pPr>
          </a:lstStyle>
          <a:p>
            <a:r>
              <a:rPr kumimoji="0" lang="es-ES"/>
              <a:t>    Haga clic para modificar el estilo de título del patrón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exto y título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pPr eaLnBrk="1" latinLnBrk="0" hangingPunct="1"/>
            <a:r>
              <a:rPr lang="es-ES"/>
              <a:t>Haga clic para modificar el estilo de título del patrón</a:t>
            </a:r>
            <a:endParaRPr/>
          </a:p>
        </p:txBody>
      </p:sp>
      <p:sp>
        <p:nvSpPr>
          <p:cNvPr id="3" name="Vertical Text Placeholder 2"/>
          <p:cNvSpPr>
            <a:spLocks noGrp="1"/>
          </p:cNvSpPr>
          <p:nvPr>
            <p:ph type="body" orient="vert" idx="1"/>
          </p:nvPr>
        </p:nvSpPr>
        <p:spPr>
          <a:xfrm>
            <a:off x="457200" y="274638"/>
            <a:ext cx="5105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pPr/>
              <a:t>05/03/2022</a:t>
            </a:fld>
            <a:endParaRPr kumimoji="0" lang="es-ES" dirty="0"/>
          </a:p>
        </p:txBody>
      </p:sp>
      <p:sp>
        <p:nvSpPr>
          <p:cNvPr id="5" name="Footer Placeholder 4"/>
          <p:cNvSpPr>
            <a:spLocks noGrp="1"/>
          </p:cNvSpPr>
          <p:nvPr>
            <p:ph type="ftr" sz="quarter" idx="11"/>
          </p:nvPr>
        </p:nvSpPr>
        <p:spPr/>
        <p:txBody>
          <a:bodyPr/>
          <a:lstStyle/>
          <a:p>
            <a:endParaRPr kumimoji="0" lang="es-ES" dirty="0"/>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eaLnBrk="1" latinLnBrk="0" hangingPunct="1">
              <a:defRPr kumimoji="0" lang="es-ES" sz="3000" b="1" cap="all"/>
            </a:lvl1pPr>
          </a:lstStyle>
          <a:p>
            <a:pPr eaLnBrk="1" latinLnBrk="0" hangingPunct="1"/>
            <a:r>
              <a:rPr lang="es-ES"/>
              <a:t>Haga clic para modificar el estilo de título del patrón</a:t>
            </a:r>
            <a:endParaRPr/>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eaLnBrk="1" latinLnBrk="0" hangingPunct="1">
              <a:buNone/>
              <a:defRPr kumimoji="0" lang="es-ES" sz="1800">
                <a:solidFill>
                  <a:schemeClr val="tx1">
                    <a:lumMod val="65000"/>
                    <a:lumOff val="35000"/>
                  </a:schemeClr>
                </a:solidFill>
              </a:defRPr>
            </a:lvl1pPr>
            <a:lvl2pPr marL="457200" indent="0" eaLnBrk="1" latinLnBrk="0" hangingPunct="1">
              <a:buNone/>
              <a:defRPr kumimoji="0" lang="es-ES" sz="1800">
                <a:solidFill>
                  <a:schemeClr val="tx1">
                    <a:tint val="75000"/>
                  </a:schemeClr>
                </a:solidFill>
              </a:defRPr>
            </a:lvl2pPr>
            <a:lvl3pPr marL="914400" indent="0" eaLnBrk="1" latinLnBrk="0" hangingPunct="1">
              <a:buNone/>
              <a:defRPr kumimoji="0" lang="es-ES" sz="1600">
                <a:solidFill>
                  <a:schemeClr val="tx1">
                    <a:tint val="75000"/>
                  </a:schemeClr>
                </a:solidFill>
              </a:defRPr>
            </a:lvl3pPr>
            <a:lvl4pPr marL="1371600" indent="0" eaLnBrk="1" latinLnBrk="0" hangingPunct="1">
              <a:buNone/>
              <a:defRPr kumimoji="0" lang="es-ES" sz="1400">
                <a:solidFill>
                  <a:schemeClr val="tx1">
                    <a:tint val="75000"/>
                  </a:schemeClr>
                </a:solidFill>
              </a:defRPr>
            </a:lvl4pPr>
            <a:lvl5pPr marL="1828800" indent="0" eaLnBrk="1" latinLnBrk="0" hangingPunct="1">
              <a:buNone/>
              <a:defRPr kumimoji="0" lang="es-ES" sz="1400">
                <a:solidFill>
                  <a:schemeClr val="tx1">
                    <a:tint val="75000"/>
                  </a:schemeClr>
                </a:solidFill>
              </a:defRPr>
            </a:lvl5pPr>
            <a:lvl6pPr marL="2286000" indent="0" eaLnBrk="1" latinLnBrk="0" hangingPunct="1">
              <a:buNone/>
              <a:defRPr kumimoji="0" lang="es-ES" sz="1400">
                <a:solidFill>
                  <a:schemeClr val="tx1">
                    <a:tint val="75000"/>
                  </a:schemeClr>
                </a:solidFill>
              </a:defRPr>
            </a:lvl6pPr>
            <a:lvl7pPr marL="2743200" indent="0" eaLnBrk="1" latinLnBrk="0" hangingPunct="1">
              <a:buNone/>
              <a:defRPr kumimoji="0" lang="es-ES" sz="1400">
                <a:solidFill>
                  <a:schemeClr val="tx1">
                    <a:tint val="75000"/>
                  </a:schemeClr>
                </a:solidFill>
              </a:defRPr>
            </a:lvl7pPr>
            <a:lvl8pPr marL="3200400" indent="0" eaLnBrk="1" latinLnBrk="0" hangingPunct="1">
              <a:buNone/>
              <a:defRPr kumimoji="0" lang="es-ES" sz="1400">
                <a:solidFill>
                  <a:schemeClr val="tx1">
                    <a:tint val="75000"/>
                  </a:schemeClr>
                </a:solidFill>
              </a:defRPr>
            </a:lvl8pPr>
            <a:lvl9pPr marL="3657600" indent="0" eaLnBrk="1" latinLnBrk="0" hangingPunct="1">
              <a:buNone/>
              <a:defRPr kumimoji="0" lang="es-ES" sz="1400">
                <a:solidFill>
                  <a:schemeClr val="tx1">
                    <a:tint val="75000"/>
                  </a:schemeClr>
                </a:solidFill>
              </a:defRPr>
            </a:lvl9pPr>
          </a:lstStyle>
          <a:p>
            <a:pPr lvl="0" eaLnBrk="1" latinLnBrk="0" hangingPunct="1"/>
            <a:r>
              <a:rPr lang="es-ES"/>
              <a:t>Haga clic para modificar el estilo de texto del patrón</a:t>
            </a:r>
          </a:p>
        </p:txBody>
      </p:sp>
      <p:sp>
        <p:nvSpPr>
          <p:cNvPr id="5" name="Footer Placeholder 4"/>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dirty="0"/>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dirty="0"/>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dirty="0">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ítulo y contenid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eaLnBrk="1" latinLnBrk="0" hangingPunct="1">
              <a:defRPr kumimoji="0" lang="es-ES" sz="3000" b="0">
                <a:solidFill>
                  <a:schemeClr val="tx1">
                    <a:lumMod val="85000"/>
                    <a:lumOff val="15000"/>
                  </a:schemeClr>
                </a:solidFill>
              </a:defRPr>
            </a:lvl1pPr>
          </a:lstStyle>
          <a:p>
            <a:pPr eaLnBrk="1" latinLnBrk="0" hangingPunct="1"/>
            <a:r>
              <a:rPr lang="es-ES"/>
              <a:t>Haga clic para modificar el estilo de título del patrón</a:t>
            </a:r>
            <a:endParaRPr/>
          </a:p>
        </p:txBody>
      </p:sp>
      <p:sp>
        <p:nvSpPr>
          <p:cNvPr id="3" name="Content Placeholder 2"/>
          <p:cNvSpPr>
            <a:spLocks noGrp="1"/>
          </p:cNvSpPr>
          <p:nvPr>
            <p:ph idx="1"/>
          </p:nvPr>
        </p:nvSpPr>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pPr/>
              <a:t>05/03/2022</a:t>
            </a:fld>
            <a:endParaRPr kumimoji="0" lang="es-ES" dirty="0"/>
          </a:p>
        </p:txBody>
      </p:sp>
      <p:sp>
        <p:nvSpPr>
          <p:cNvPr id="5" name="Footer Placeholder 4"/>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dirty="0"/>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ontenido: Énf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a:t>Haga clic para modificar el estilo de título del patrón</a:t>
            </a:r>
            <a:endParaRPr/>
          </a:p>
        </p:txBody>
      </p:sp>
      <p:sp>
        <p:nvSpPr>
          <p:cNvPr id="3" name="Date Placeholder 2"/>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pPr/>
              <a:t>05/03/2022</a:t>
            </a:fld>
            <a:endParaRPr kumimoji="0" lang="es-ES" dirty="0"/>
          </a:p>
        </p:txBody>
      </p:sp>
      <p:sp>
        <p:nvSpPr>
          <p:cNvPr id="4" name="Footer Placeholder 3"/>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dirty="0"/>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dirty="0"/>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Dos objeto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eaLnBrk="1" latinLnBrk="0" hangingPunct="1">
              <a:defRPr kumimoji="0" lang="es-ES" sz="2800">
                <a:solidFill>
                  <a:schemeClr val="bg1"/>
                </a:solidFill>
              </a:defRPr>
            </a:lvl1pPr>
          </a:lstStyle>
          <a:p>
            <a:pPr eaLnBrk="1" latinLnBrk="0" hangingPunct="1"/>
            <a:r>
              <a:rPr lang="es-ES"/>
              <a:t>Haga clic para modificar el estilo de título del patrón</a:t>
            </a:r>
            <a:endParaRPr/>
          </a:p>
        </p:txBody>
      </p:sp>
      <p:sp>
        <p:nvSpPr>
          <p:cNvPr id="3" name="Content Placeholder 2"/>
          <p:cNvSpPr>
            <a:spLocks noGrp="1"/>
          </p:cNvSpPr>
          <p:nvPr>
            <p:ph sz="half" idx="1"/>
          </p:nvPr>
        </p:nvSpPr>
        <p:spPr>
          <a:xfrm>
            <a:off x="457200" y="1676402"/>
            <a:ext cx="4038600" cy="3971455"/>
          </a:xfrm>
        </p:spPr>
        <p:txBody>
          <a:bodyPr/>
          <a:lstStyle>
            <a:lvl1pPr eaLnBrk="1" latinLnBrk="0" hangingPunct="1">
              <a:defRPr kumimoji="0" lang="es-ES" sz="2800">
                <a:solidFill>
                  <a:schemeClr val="tx1">
                    <a:lumMod val="85000"/>
                    <a:lumOff val="15000"/>
                  </a:schemeClr>
                </a:solidFill>
              </a:defRPr>
            </a:lvl1pPr>
            <a:lvl2pPr eaLnBrk="1" latinLnBrk="0" hangingPunct="1">
              <a:defRPr kumimoji="0" lang="es-ES" sz="2400">
                <a:solidFill>
                  <a:schemeClr val="tx1">
                    <a:lumMod val="85000"/>
                    <a:lumOff val="15000"/>
                  </a:schemeClr>
                </a:solidFill>
              </a:defRPr>
            </a:lvl2pPr>
            <a:lvl3pPr eaLnBrk="1" latinLnBrk="0" hangingPunct="1">
              <a:defRPr kumimoji="0" lang="es-ES" sz="2000">
                <a:solidFill>
                  <a:schemeClr val="tx1">
                    <a:lumMod val="85000"/>
                    <a:lumOff val="15000"/>
                  </a:schemeClr>
                </a:solidFill>
              </a:defRPr>
            </a:lvl3pPr>
            <a:lvl4pPr eaLnBrk="1" latinLnBrk="0" hangingPunct="1">
              <a:defRPr kumimoji="0" lang="es-ES" sz="1800">
                <a:solidFill>
                  <a:schemeClr val="tx1">
                    <a:lumMod val="85000"/>
                    <a:lumOff val="15000"/>
                  </a:schemeClr>
                </a:solidFill>
              </a:defRPr>
            </a:lvl4pPr>
            <a:lvl5pPr eaLnBrk="1" latinLnBrk="0" hangingPunct="1">
              <a:defRPr kumimoji="0" lang="es-ES" sz="1800">
                <a:solidFill>
                  <a:schemeClr val="tx1">
                    <a:lumMod val="85000"/>
                    <a:lumOff val="15000"/>
                  </a:schemeClr>
                </a:solidFill>
              </a:defRPr>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Content Placeholder 3"/>
          <p:cNvSpPr>
            <a:spLocks noGrp="1"/>
          </p:cNvSpPr>
          <p:nvPr>
            <p:ph sz="half" idx="2"/>
          </p:nvPr>
        </p:nvSpPr>
        <p:spPr>
          <a:xfrm>
            <a:off x="4648200" y="1676400"/>
            <a:ext cx="4038600" cy="3971454"/>
          </a:xfrm>
        </p:spPr>
        <p:txBody>
          <a:bodyPr/>
          <a:lstStyle>
            <a:lvl1pPr eaLnBrk="1" latinLnBrk="0" hangingPunct="1">
              <a:defRPr kumimoji="0" lang="es-ES" sz="2800">
                <a:solidFill>
                  <a:schemeClr val="tx1">
                    <a:lumMod val="85000"/>
                    <a:lumOff val="15000"/>
                  </a:schemeClr>
                </a:solidFill>
              </a:defRPr>
            </a:lvl1pPr>
            <a:lvl2pPr eaLnBrk="1" latinLnBrk="0" hangingPunct="1">
              <a:defRPr kumimoji="0" lang="es-ES" sz="2400">
                <a:solidFill>
                  <a:schemeClr val="tx1">
                    <a:lumMod val="85000"/>
                    <a:lumOff val="15000"/>
                  </a:schemeClr>
                </a:solidFill>
              </a:defRPr>
            </a:lvl2pPr>
            <a:lvl3pPr eaLnBrk="1" latinLnBrk="0" hangingPunct="1">
              <a:defRPr kumimoji="0" lang="es-ES" sz="2000">
                <a:solidFill>
                  <a:schemeClr val="tx1">
                    <a:lumMod val="85000"/>
                    <a:lumOff val="15000"/>
                  </a:schemeClr>
                </a:solidFill>
              </a:defRPr>
            </a:lvl3pPr>
            <a:lvl4pPr eaLnBrk="1" latinLnBrk="0" hangingPunct="1">
              <a:defRPr kumimoji="0" lang="es-ES" sz="1800">
                <a:solidFill>
                  <a:schemeClr val="tx1">
                    <a:lumMod val="85000"/>
                    <a:lumOff val="15000"/>
                  </a:schemeClr>
                </a:solidFill>
              </a:defRPr>
            </a:lvl4pPr>
            <a:lvl5pPr eaLnBrk="1" latinLnBrk="0" hangingPunct="1">
              <a:defRPr kumimoji="0" lang="es-ES" sz="1800">
                <a:solidFill>
                  <a:schemeClr val="tx1">
                    <a:lumMod val="85000"/>
                    <a:lumOff val="15000"/>
                  </a:schemeClr>
                </a:solidFill>
              </a:defRPr>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5" name="Date Placeholder 4"/>
          <p:cNvSpPr>
            <a:spLocks noGrp="1"/>
          </p:cNvSpPr>
          <p:nvPr>
            <p:ph type="dt" sz="half" idx="10"/>
          </p:nvPr>
        </p:nvSpPr>
        <p:spPr/>
        <p:txBody>
          <a:bodyPr/>
          <a:lstStyle/>
          <a:p>
            <a:fld id="{A258050E-B668-4FA7-85AD-C750C80A6E9B}" type="datetimeFigureOut">
              <a:pPr/>
              <a:t>05/03/2022</a:t>
            </a:fld>
            <a:endParaRPr kumimoji="0" lang="es-ES" dirty="0"/>
          </a:p>
        </p:txBody>
      </p:sp>
      <p:sp>
        <p:nvSpPr>
          <p:cNvPr id="6" name="Footer Placeholder 5"/>
          <p:cNvSpPr>
            <a:spLocks noGrp="1"/>
          </p:cNvSpPr>
          <p:nvPr>
            <p:ph type="ftr" sz="quarter" idx="11"/>
          </p:nvPr>
        </p:nvSpPr>
        <p:spPr/>
        <p:txBody>
          <a:bodyPr/>
          <a:lstStyle/>
          <a:p>
            <a:endParaRPr kumimoji="0" lang="es-ES" dirty="0"/>
          </a:p>
        </p:txBody>
      </p:sp>
      <p:sp>
        <p:nvSpPr>
          <p:cNvPr id="7" name="Slide Number Placeholder 6"/>
          <p:cNvSpPr>
            <a:spLocks noGrp="1"/>
          </p:cNvSpPr>
          <p:nvPr>
            <p:ph type="sldNum" sz="quarter" idx="12"/>
          </p:nvPr>
        </p:nvSpPr>
        <p:spPr/>
        <p:txBody>
          <a:bodyPr/>
          <a:lstStyle/>
          <a:p>
            <a:fld id="{240D5ECE-8B49-45CD-BE81-EF81920D1969}" type="slidenum">
              <a:pPr/>
              <a:t>‹Nº›</a:t>
            </a:fld>
            <a:endParaRPr kumimoji="0"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05/03/2022</a:t>
            </a:fld>
            <a:endParaRPr kumimoji="0" lang="es-ES" dirty="0"/>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dirty="0"/>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eaLnBrk="1" latinLnBrk="0" hangingPunct="1">
              <a:defRPr kumimoji="0" lang="es-ES"/>
            </a:lvl1pPr>
          </a:lstStyle>
          <a:p>
            <a:pPr eaLnBrk="1" latinLnBrk="0" hangingPunct="1"/>
            <a:r>
              <a:rPr lang="es-ES"/>
              <a:t>Haga clic para modificar el estilo de título del patrón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ólo el título: Énf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pPr/>
              <a:t>05/03/2022</a:t>
            </a:fld>
            <a:endParaRPr kumimoji="0" lang="es-ES" dirty="0"/>
          </a:p>
        </p:txBody>
      </p:sp>
      <p:sp>
        <p:nvSpPr>
          <p:cNvPr id="3" name="Footer Placeholder 2"/>
          <p:cNvSpPr>
            <a:spLocks noGrp="1"/>
          </p:cNvSpPr>
          <p:nvPr>
            <p:ph type="ftr" sz="quarter" idx="11"/>
          </p:nvPr>
        </p:nvSpPr>
        <p:spPr/>
        <p:txBody>
          <a:bodyPr/>
          <a:lstStyle/>
          <a:p>
            <a:endParaRPr kumimoji="0" lang="es-ES" dirty="0"/>
          </a:p>
        </p:txBody>
      </p:sp>
      <p:sp>
        <p:nvSpPr>
          <p:cNvPr id="4" name="Slide Number Placeholder 3"/>
          <p:cNvSpPr>
            <a:spLocks noGrp="1"/>
          </p:cNvSpPr>
          <p:nvPr>
            <p:ph type="sldNum" sz="quarter" idx="12"/>
          </p:nvPr>
        </p:nvSpPr>
        <p:spPr/>
        <p:txBody>
          <a:bodyPr/>
          <a:lstStyle/>
          <a:p>
            <a:fld id="{240D5ECE-8B49-45CD-BE81-EF81920D1969}" type="slidenum">
              <a:pPr/>
              <a:t>‹Nº›</a:t>
            </a:fld>
            <a:endParaRPr kumimoji="0" lang="es-ES" dirty="0"/>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es-ES"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es-ES"/>
              <a:t>Haga clic para modificar el estilo de título del patrón</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es-ES" sz="2800" kern="1200">
                <a:solidFill>
                  <a:srgbClr val="2E507A">
                    <a:alpha val="81000"/>
                  </a:srgbClr>
                </a:solidFill>
                <a:latin typeface="+mn-lt"/>
                <a:ea typeface="+mn-ea"/>
                <a:cs typeface="+mn-cs"/>
              </a:defRPr>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ítulo con texto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05/03/2022</a:t>
            </a:fld>
            <a:endParaRPr kumimoji="0" lang="es-ES" dirty="0"/>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dirty="0"/>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es-ES" sz="4000" kern="1200">
                <a:solidFill>
                  <a:schemeClr val="bg1"/>
                </a:solidFill>
                <a:latin typeface="+mn-lt"/>
                <a:ea typeface="+mn-ea"/>
                <a:cs typeface="+mn-cs"/>
              </a:defRPr>
            </a:lvl1pPr>
          </a:lstStyle>
          <a:p>
            <a:pPr eaLnBrk="1" latinLnBrk="0" hangingPunct="1"/>
            <a:r>
              <a:rPr lang="es-ES"/>
              <a:t>Haga clic para modificar el estilo de título del patrón</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es-ES" sz="1800" b="1" kern="1200">
                <a:solidFill>
                  <a:schemeClr val="bg1">
                    <a:lumMod val="65000"/>
                  </a:schemeClr>
                </a:solidFill>
                <a:latin typeface="Calibri" pitchFamily="34" charset="0"/>
                <a:ea typeface="+mn-ea"/>
                <a:cs typeface="+mn-cs"/>
              </a:defRPr>
            </a:lvl1pPr>
          </a:lstStyle>
          <a:p>
            <a:pPr lvl="0"/>
            <a:r>
              <a:rPr kumimoji="0" lang="es-ES"/>
              <a:t>Haga clic para modificar el estilo de subtítulo del patrón</a:t>
            </a:r>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eaLnBrk="1" latinLnBrk="0" hangingPunct="1">
              <a:defRPr kumimoji="0" lang="es-ES" sz="2000" b="1"/>
            </a:lvl1pPr>
          </a:lstStyle>
          <a:p>
            <a:pPr eaLnBrk="1" latinLnBrk="0" hangingPunct="1"/>
            <a:r>
              <a:rPr lang="es-ES"/>
              <a:t>Haga clic para modificar el estilo de título del patrón</a:t>
            </a:r>
            <a:endParaRPr/>
          </a:p>
        </p:txBody>
      </p:sp>
      <p:sp>
        <p:nvSpPr>
          <p:cNvPr id="3" name="Content Placeholder 2"/>
          <p:cNvSpPr>
            <a:spLocks noGrp="1"/>
          </p:cNvSpPr>
          <p:nvPr>
            <p:ph idx="1"/>
          </p:nvPr>
        </p:nvSpPr>
        <p:spPr>
          <a:xfrm>
            <a:off x="3803650" y="609600"/>
            <a:ext cx="5111750" cy="5334000"/>
          </a:xfrm>
        </p:spPr>
        <p:txBody>
          <a:bodyPr/>
          <a:lstStyle>
            <a:lvl1pPr eaLnBrk="1" latinLnBrk="0" hangingPunct="1">
              <a:defRPr kumimoji="0" lang="es-ES" sz="2800">
                <a:solidFill>
                  <a:schemeClr val="bg1"/>
                </a:solidFill>
              </a:defRPr>
            </a:lvl1pPr>
            <a:lvl2pPr eaLnBrk="1" latinLnBrk="0" hangingPunct="1">
              <a:defRPr kumimoji="0" lang="es-ES" sz="2800">
                <a:solidFill>
                  <a:schemeClr val="bg1"/>
                </a:solidFill>
              </a:defRPr>
            </a:lvl2pPr>
            <a:lvl3pPr eaLnBrk="1" latinLnBrk="0" hangingPunct="1">
              <a:defRPr kumimoji="0" lang="es-ES" sz="2400">
                <a:solidFill>
                  <a:schemeClr val="bg1"/>
                </a:solidFill>
              </a:defRPr>
            </a:lvl3pPr>
            <a:lvl4pPr eaLnBrk="1" latinLnBrk="0" hangingPunct="1">
              <a:defRPr kumimoji="0" lang="es-ES" sz="2000">
                <a:solidFill>
                  <a:schemeClr val="bg1"/>
                </a:solidFill>
              </a:defRPr>
            </a:lvl4pPr>
            <a:lvl5pPr eaLnBrk="1" latinLnBrk="0" hangingPunct="1">
              <a:defRPr kumimoji="0" lang="es-ES" sz="2000">
                <a:solidFill>
                  <a:schemeClr val="bg1"/>
                </a:solidFill>
              </a:defRPr>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Text Placeholder 3"/>
          <p:cNvSpPr>
            <a:spLocks noGrp="1"/>
          </p:cNvSpPr>
          <p:nvPr>
            <p:ph type="body" sz="half" idx="2"/>
          </p:nvPr>
        </p:nvSpPr>
        <p:spPr>
          <a:xfrm>
            <a:off x="228600" y="1435101"/>
            <a:ext cx="3008313" cy="3822699"/>
          </a:xfrm>
        </p:spPr>
        <p:txBody>
          <a:bodyPr/>
          <a:lstStyle>
            <a:lvl1pPr marL="0" indent="0" eaLnBrk="1" latinLnBrk="0" hangingPunct="1">
              <a:buNone/>
              <a:defRPr kumimoji="0" lang="es-ES" sz="1400">
                <a:solidFill>
                  <a:schemeClr val="tx1">
                    <a:lumMod val="75000"/>
                    <a:lumOff val="25000"/>
                  </a:schemeClr>
                </a:solidFill>
              </a:defRPr>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a:t>Haga clic para modificar el estilo de texto del patrón</a:t>
            </a:r>
          </a:p>
        </p:txBody>
      </p:sp>
      <p:sp>
        <p:nvSpPr>
          <p:cNvPr id="5" name="Date Placeholder 4"/>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05/03/2022</a:t>
            </a:fld>
            <a:endParaRPr kumimoji="0" lang="es-ES" dirty="0"/>
          </a:p>
        </p:txBody>
      </p:sp>
      <p:sp>
        <p:nvSpPr>
          <p:cNvPr id="6" name="Footer Placeholder 5"/>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dirty="0"/>
          </a:p>
        </p:txBody>
      </p:sp>
      <p:sp>
        <p:nvSpPr>
          <p:cNvPr id="7" name="Slide Number Placeholder 6"/>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es-ES"/>
              <a:t>Haga clic para modificar el estilo de título del patrón</a:t>
            </a:r>
            <a:endParaRPr kumimoji="0"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A258050E-B668-4FA7-85AD-C750C80A6E9B}" type="datetimeFigureOut">
              <a:pPr/>
              <a:t>05/03/2022</a:t>
            </a:fld>
            <a:endParaRPr kumimoji="0" lang="es-E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240D5ECE-8B49-45CD-BE81-EF81920D1969}" type="slidenum">
              <a:pPr/>
              <a:t>‹Nº›</a:t>
            </a:fld>
            <a:endParaRPr kumimoji="0" lang="es-E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xStyles>
    <p:titleStyle>
      <a:lvl1pPr algn="ctr"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491880" y="332656"/>
            <a:ext cx="5112568" cy="2160240"/>
          </a:xfrm>
        </p:spPr>
        <p:txBody>
          <a:bodyPr>
            <a:normAutofit fontScale="77500" lnSpcReduction="20000"/>
          </a:bodyPr>
          <a:lstStyle/>
          <a:p>
            <a:pPr algn="ctr"/>
            <a:r>
              <a:rPr lang="es-PE" sz="4000" b="1" dirty="0"/>
              <a:t>JURISPRUDENCIA EXCEPCION DE IMPROCEDENCIA DE ACCION</a:t>
            </a:r>
          </a:p>
          <a:p>
            <a:br>
              <a:rPr lang="es-PE" dirty="0"/>
            </a:br>
            <a:endParaRPr lang="es-419" dirty="0"/>
          </a:p>
        </p:txBody>
      </p:sp>
      <p:sp>
        <p:nvSpPr>
          <p:cNvPr id="5" name="Title 4"/>
          <p:cNvSpPr>
            <a:spLocks noGrp="1"/>
          </p:cNvSpPr>
          <p:nvPr>
            <p:ph type="title"/>
          </p:nvPr>
        </p:nvSpPr>
        <p:spPr>
          <a:xfrm>
            <a:off x="228600" y="3048000"/>
            <a:ext cx="7239000" cy="1828800"/>
          </a:xfrm>
        </p:spPr>
        <p:txBody>
          <a:bodyPr>
            <a:normAutofit/>
          </a:bodyPr>
          <a:lstStyle/>
          <a:p>
            <a:pPr algn="l"/>
            <a:br>
              <a:rPr lang="es-ES" sz="2400" b="0" dirty="0">
                <a:solidFill>
                  <a:srgbClr val="262626"/>
                </a:solidFill>
              </a:rPr>
            </a:br>
            <a:r>
              <a:rPr lang="es-ES" sz="1800" b="0" dirty="0">
                <a:solidFill>
                  <a:prstClr val="white"/>
                </a:solidFill>
              </a:rPr>
              <a:t>Victor Jimmy Arbulú Martínez. Docente Ordinario Facultad de Derecho UNMSM.  Juez Superior  Titular de la Corte de Lima</a:t>
            </a:r>
            <a:endParaRPr lang="es-ES" sz="18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Del delito de omisión de denuncia, no se puntualiza cómo la conducta del encausado configura la omisión de comunicar a la autoridad competente la comisión de un delito.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ARGUMENTOS DEL RECURSO DE CASACION</a:t>
            </a:r>
          </a:p>
        </p:txBody>
      </p:sp>
    </p:spTree>
    <p:extLst>
      <p:ext uri="{BB962C8B-B14F-4D97-AF65-F5344CB8AC3E}">
        <p14:creationId xmlns:p14="http://schemas.microsoft.com/office/powerpoint/2010/main" val="369712537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Los medios técnicos de defensa se constituyen como el derecho de impugnar provisional o definitivamente la constitución o el desarrollo de la relación procesal, denunciando algún obstáculo o deficiencia que se basa directamente en una norma de derecho y no incide sobre el hecho que constituye el objeto sustancial de aquélla.</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LOS MEDIOS TÉCNICOS DE DEFENSA EN EL PROCESO PENAL</a:t>
            </a:r>
            <a:endParaRPr lang="es-ES" sz="2800" b="1" dirty="0">
              <a:latin typeface="+mn-lt"/>
            </a:endParaRPr>
          </a:p>
        </p:txBody>
      </p:sp>
    </p:spTree>
    <p:extLst>
      <p:ext uri="{BB962C8B-B14F-4D97-AF65-F5344CB8AC3E}">
        <p14:creationId xmlns:p14="http://schemas.microsoft.com/office/powerpoint/2010/main" val="80884991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Es un medio técnico de defensa que otorga al justiciable la potestad de cuestionar  preliminarmente la procedencia de la imputación ejercida en su contra, cuando el hecho denunciado no constituye delito o no es justiciable penalmente; ello en virtud a la exigencia del principio de legalidad, conforme lo prevé el artículo 6°, inciso 1, literal b, del Código Procesal Penal.</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LA EXCEPCION DE IMPROCEDENCIA DE ACCION </a:t>
            </a:r>
            <a:endParaRPr lang="es-ES" sz="2800" b="1" dirty="0">
              <a:latin typeface="+mn-lt"/>
            </a:endParaRPr>
          </a:p>
        </p:txBody>
      </p:sp>
    </p:spTree>
    <p:extLst>
      <p:ext uri="{BB962C8B-B14F-4D97-AF65-F5344CB8AC3E}">
        <p14:creationId xmlns:p14="http://schemas.microsoft.com/office/powerpoint/2010/main" val="115425003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37946" y="1412776"/>
            <a:ext cx="8686837"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Cuando el hecho denunciado "no constituye delito", se tiene que la teoría general del  delito parte del derecho penal positivo, conforme al artículo 11 º del</a:t>
            </a:r>
          </a:p>
          <a:p>
            <a:pPr algn="just"/>
            <a:r>
              <a:rPr lang="es-MX" sz="2800" dirty="0">
                <a:latin typeface="Arial" panose="020B0604020202020204" pitchFamily="34" charset="0"/>
                <a:cs typeface="Arial" panose="020B0604020202020204" pitchFamily="34" charset="0"/>
              </a:rPr>
              <a:t>Código Penal de 1991: "Son delitos y faltas las acciones u omisiones dolosas o culposas penadas por la ley".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LA EXCEPCION DE IMPROCEDENCIA DE ACCION </a:t>
            </a:r>
            <a:endParaRPr lang="es-ES" sz="2800" b="1" dirty="0">
              <a:latin typeface="+mn-lt"/>
            </a:endParaRPr>
          </a:p>
        </p:txBody>
      </p:sp>
    </p:spTree>
    <p:extLst>
      <p:ext uri="{BB962C8B-B14F-4D97-AF65-F5344CB8AC3E}">
        <p14:creationId xmlns:p14="http://schemas.microsoft.com/office/powerpoint/2010/main" val="232658816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37946" y="1412776"/>
            <a:ext cx="8686837"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Dicho concepto formal nada dice sobre los elementos que debe contener toda conducta sancionada por la ley con una pena.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LA EXCEPCION DE IMPROCEDENCIA DE ACCION </a:t>
            </a:r>
            <a:endParaRPr lang="es-ES" sz="2800" b="1" dirty="0">
              <a:latin typeface="+mn-lt"/>
            </a:endParaRPr>
          </a:p>
        </p:txBody>
      </p:sp>
    </p:spTree>
    <p:extLst>
      <p:ext uri="{BB962C8B-B14F-4D97-AF65-F5344CB8AC3E}">
        <p14:creationId xmlns:p14="http://schemas.microsoft.com/office/powerpoint/2010/main" val="185126179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37946" y="1412776"/>
            <a:ext cx="8686837"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Se recurre a la doctrina penal, a fin de establecer que la teoría jurídica del delito es una teoría de la atribución de responsabilidad penal, esto es, un instrumento conceptual que nos permite determinar jurídicamente si determinado hecho tiene la consideración de delito y merece, en consecuencia, la imposición de una sanción penal.</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LA EXCEPCION DE IMPROCEDENCIA DE ACCION </a:t>
            </a:r>
            <a:endParaRPr lang="es-ES" sz="2800" b="1" dirty="0">
              <a:latin typeface="+mn-lt"/>
            </a:endParaRPr>
          </a:p>
        </p:txBody>
      </p:sp>
    </p:spTree>
    <p:extLst>
      <p:ext uri="{BB962C8B-B14F-4D97-AF65-F5344CB8AC3E}">
        <p14:creationId xmlns:p14="http://schemas.microsoft.com/office/powerpoint/2010/main" val="334707633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1) la conducta incriminada no esté prevista como delito en el ordenamiento jurídico penal vigente, es decir, la conducta realizada no concuerda con ninguna de las legalmente descritas, no es una falta de adecuación a un tipo existente, sino la ausencia absoluta del tipo, estamos ante un caso de atipicidad absoluta por falta de adecuación directa;</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LA EXCEPCION DE IMPROCEDENCIA DE ACCION </a:t>
            </a:r>
            <a:endParaRPr lang="es-ES" sz="2800" b="1" dirty="0">
              <a:latin typeface="+mn-lt"/>
            </a:endParaRPr>
          </a:p>
        </p:txBody>
      </p:sp>
    </p:spTree>
    <p:extLst>
      <p:ext uri="{BB962C8B-B14F-4D97-AF65-F5344CB8AC3E}">
        <p14:creationId xmlns:p14="http://schemas.microsoft.com/office/powerpoint/2010/main" val="2232851888"/>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2) el suceso no se adecue a la hipótesis típica de la</a:t>
            </a:r>
          </a:p>
          <a:p>
            <a:pPr algn="just"/>
            <a:r>
              <a:rPr lang="es-MX" sz="2800" dirty="0">
                <a:latin typeface="Arial" panose="020B0604020202020204" pitchFamily="34" charset="0"/>
                <a:cs typeface="Arial" panose="020B0604020202020204" pitchFamily="34" charset="0"/>
              </a:rPr>
              <a:t>disposición penal preexistente invocada en la investigación o acusación, esto es, cuando el hecho está descrito en la ley, pero la conducta adolece de algún elemento allí exigido,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MX" sz="2800" b="1" dirty="0">
                <a:latin typeface="+mn-lt"/>
              </a:rPr>
              <a:t>LA EXCEPCION DE IMPROCEDENCIA DE ACCION </a:t>
            </a:r>
            <a:endParaRPr lang="es-ES" sz="2800" b="1" dirty="0">
              <a:latin typeface="+mn-lt"/>
            </a:endParaRPr>
          </a:p>
        </p:txBody>
      </p:sp>
    </p:spTree>
    <p:extLst>
      <p:ext uri="{BB962C8B-B14F-4D97-AF65-F5344CB8AC3E}">
        <p14:creationId xmlns:p14="http://schemas.microsoft.com/office/powerpoint/2010/main" val="333219198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Entiende que toda relación jurídica que requiera una intervención y solución judicial mediante la aplicación del derecho es justiciable, y todo acto delictuoso es justiciable penalmente.</a:t>
            </a:r>
          </a:p>
          <a:p>
            <a:pPr algn="just"/>
            <a:endParaRPr lang="es-MX"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CUANDO EL HECHO NO ES JUSTICIABLE PENALMENTE</a:t>
            </a:r>
          </a:p>
        </p:txBody>
      </p:sp>
    </p:spTree>
    <p:extLst>
      <p:ext uri="{BB962C8B-B14F-4D97-AF65-F5344CB8AC3E}">
        <p14:creationId xmlns:p14="http://schemas.microsoft.com/office/powerpoint/2010/main" val="346269934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Sobre la base de dicha afirmación, se puede llegar a otro razonamiento: la conducta merece ser justiciable pero no penalmente; no se requiere de la intervención del juez penal para su solución, es decir es justiciable pero en otra vía distinta a la penal, pues la argumentación se reduce a la ausencia de tipicidad en la conducta que se ha calificado de delictiva.</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CUANDO EL HECHO NO ES JUSTICIABLE PENALMENTE</a:t>
            </a:r>
          </a:p>
        </p:txBody>
      </p:sp>
    </p:spTree>
    <p:extLst>
      <p:ext uri="{BB962C8B-B14F-4D97-AF65-F5344CB8AC3E}">
        <p14:creationId xmlns:p14="http://schemas.microsoft.com/office/powerpoint/2010/main" val="275961077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764704"/>
            <a:ext cx="8515672" cy="4896544"/>
          </a:xfrm>
          <a:prstGeom prst="rect">
            <a:avLst/>
          </a:prstGeom>
          <a:noFill/>
        </p:spPr>
        <p:txBody>
          <a:bodyPr wrap="square" rtlCol="0">
            <a:noAutofit/>
          </a:bodyPr>
          <a:lstStyle/>
          <a:p>
            <a:pPr algn="ctr"/>
            <a:r>
              <a:rPr lang="pt-BR" sz="4500" b="1" dirty="0"/>
              <a:t>CASACION Nº 581- 2015</a:t>
            </a:r>
          </a:p>
          <a:p>
            <a:pPr algn="ctr"/>
            <a:r>
              <a:rPr lang="pt-BR" sz="4500" b="1" dirty="0"/>
              <a:t>PIURA</a:t>
            </a:r>
          </a:p>
          <a:p>
            <a:pPr algn="ctr"/>
            <a:r>
              <a:rPr lang="es-419" sz="3000" b="1" dirty="0"/>
              <a:t>DELITOS</a:t>
            </a:r>
          </a:p>
          <a:p>
            <a:pPr lvl="1" algn="ctr"/>
            <a:r>
              <a:rPr lang="es-419" sz="3000" b="1" dirty="0"/>
              <a:t>PARRICIDIO FEMINICIDIO HOMICIDIO CULPOSO ENCUBRIMIENTO REAL OMISION DE DENUNCIA</a:t>
            </a:r>
          </a:p>
          <a:p>
            <a:pPr algn="ctr"/>
            <a:r>
              <a:rPr lang="es-419" sz="3000" dirty="0"/>
              <a:t>	</a:t>
            </a:r>
          </a:p>
          <a:p>
            <a:pPr algn="ctr"/>
            <a:r>
              <a:rPr lang="es-419" sz="2500" b="1" dirty="0"/>
              <a:t>FUNDADA LA EXCEPCION  DE IMPROCEDENCIA DE ACCION</a:t>
            </a:r>
          </a:p>
          <a:p>
            <a:pPr algn="ctr"/>
            <a:endParaRPr lang="es-419" sz="3000" dirty="0"/>
          </a:p>
          <a:p>
            <a:pPr algn="ctr"/>
            <a:r>
              <a:rPr lang="es-419" sz="3000" dirty="0"/>
              <a:t>CASO EDDA GUERRERO NEYRA</a:t>
            </a:r>
          </a:p>
          <a:p>
            <a:pPr algn="ctr"/>
            <a:endParaRPr lang="pt-BR" sz="3000" dirty="0"/>
          </a:p>
        </p:txBody>
      </p:sp>
    </p:spTree>
    <p:extLst>
      <p:ext uri="{BB962C8B-B14F-4D97-AF65-F5344CB8AC3E}">
        <p14:creationId xmlns:p14="http://schemas.microsoft.com/office/powerpoint/2010/main" val="334501204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Asimismo, se insiste en que el tipo penal se configura, pero éste señala puntualmente aspectos a tener en cuenta por el Juez penal, tales como las condiciones objetivas de punibilidad, excusas absolutorias (Art. 208 Hurto, apropiaciones, daños entre cónyuges, etc) , supuestos de inculpabilidad y otros, que deben necesariamente requerir de un  pronunciamiento final y no limitados cortados en aplicación de una excepción.</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CUANDO EL HECHO NO ES JUSTICIABLE PENALMENTE</a:t>
            </a:r>
          </a:p>
        </p:txBody>
      </p:sp>
    </p:spTree>
    <p:extLst>
      <p:ext uri="{BB962C8B-B14F-4D97-AF65-F5344CB8AC3E}">
        <p14:creationId xmlns:p14="http://schemas.microsoft.com/office/powerpoint/2010/main" val="108669199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4104456"/>
          </a:xfrm>
          <a:prstGeom prst="rect">
            <a:avLst/>
          </a:prstGeom>
          <a:noFill/>
        </p:spPr>
        <p:txBody>
          <a:bodyPr wrap="square" rtlCol="0">
            <a:noAutofit/>
          </a:bodyPr>
          <a:lstStyle/>
          <a:p>
            <a:r>
              <a:rPr lang="es-419" sz="3000" b="1" dirty="0"/>
              <a:t>DELITO DE PARRICIDIO. Art 107 primer párrafo</a:t>
            </a:r>
          </a:p>
          <a:p>
            <a:endParaRPr lang="es-419" sz="3000" b="1" dirty="0"/>
          </a:p>
          <a:p>
            <a:r>
              <a:rPr lang="es-419" sz="3000" b="1" dirty="0"/>
              <a:t>DELITO DE FEMINICIDIO. Art 108 B </a:t>
            </a:r>
          </a:p>
          <a:p>
            <a:endParaRPr lang="es-419" sz="3000" b="1" dirty="0"/>
          </a:p>
          <a:p>
            <a:r>
              <a:rPr lang="es-419" sz="3000" b="1" dirty="0"/>
              <a:t>DELITO DE HOMICIDIO CULPOSO. Art. 111</a:t>
            </a:r>
          </a:p>
          <a:p>
            <a:endParaRPr lang="es-419" sz="3000" b="1" dirty="0"/>
          </a:p>
          <a:p>
            <a:r>
              <a:rPr lang="es-419" sz="3000" b="1" dirty="0"/>
              <a:t>DELITO DE ENCUBRIMIENTO. Art. 405 </a:t>
            </a:r>
          </a:p>
          <a:p>
            <a:endParaRPr lang="es-419" sz="3000" b="1" dirty="0"/>
          </a:p>
          <a:p>
            <a:r>
              <a:rPr lang="es-419" sz="3000" b="1" dirty="0"/>
              <a:t>DELITO DE OMISION DE DENUNCIA. Art. 407</a:t>
            </a:r>
          </a:p>
          <a:p>
            <a:endParaRPr lang="es-419" sz="3000" b="1" dirty="0"/>
          </a:p>
          <a:p>
            <a:endParaRPr lang="es-419" sz="3000" b="1" dirty="0"/>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DELITOS MATERIA DE LA EXCEPCION DE IMPROCEDENCIA</a:t>
            </a:r>
          </a:p>
        </p:txBody>
      </p:sp>
    </p:spTree>
    <p:extLst>
      <p:ext uri="{BB962C8B-B14F-4D97-AF65-F5344CB8AC3E}">
        <p14:creationId xmlns:p14="http://schemas.microsoft.com/office/powerpoint/2010/main" val="395403136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Se enfocará a problemas de tipicidad.</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No corresponde examinar si el hecho no es justiciable penalmente, sino si los hechos atribuidos al encausado Sánchez Barrera</a:t>
            </a:r>
          </a:p>
          <a:p>
            <a:pPr algn="just"/>
            <a:r>
              <a:rPr lang="es-MX" sz="2800" dirty="0">
                <a:latin typeface="Arial" panose="020B0604020202020204" pitchFamily="34" charset="0"/>
                <a:cs typeface="Arial" panose="020B0604020202020204" pitchFamily="34" charset="0"/>
              </a:rPr>
              <a:t>constituyen o no delito</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Si la conducta está descrita en la ley</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 DEL CASO.  PREMISAS</a:t>
            </a:r>
          </a:p>
        </p:txBody>
      </p:sp>
    </p:spTree>
    <p:extLst>
      <p:ext uri="{BB962C8B-B14F-4D97-AF65-F5344CB8AC3E}">
        <p14:creationId xmlns:p14="http://schemas.microsoft.com/office/powerpoint/2010/main" val="121282371"/>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Si  adolece de algún elemento típico exigido, como son: los sujetos </a:t>
            </a:r>
            <a:r>
              <a:rPr lang="es-MX" sz="2800" b="1" dirty="0">
                <a:latin typeface="Arial" panose="020B0604020202020204" pitchFamily="34" charset="0"/>
                <a:cs typeface="Arial" panose="020B0604020202020204" pitchFamily="34" charset="0"/>
              </a:rPr>
              <a:t>[activo y pasivo]</a:t>
            </a:r>
            <a:r>
              <a:rPr lang="es-MX" sz="2800" dirty="0">
                <a:latin typeface="Arial" panose="020B0604020202020204" pitchFamily="34" charset="0"/>
                <a:cs typeface="Arial" panose="020B0604020202020204" pitchFamily="34" charset="0"/>
              </a:rPr>
              <a:t>, la conducta </a:t>
            </a:r>
            <a:r>
              <a:rPr lang="es-MX" sz="2800" b="1" dirty="0">
                <a:latin typeface="Arial" panose="020B0604020202020204" pitchFamily="34" charset="0"/>
                <a:cs typeface="Arial" panose="020B0604020202020204" pitchFamily="34" charset="0"/>
              </a:rPr>
              <a:t>[elementos descriptivos, normativos o subjetivos]</a:t>
            </a:r>
            <a:r>
              <a:rPr lang="es-MX" sz="2800" dirty="0">
                <a:latin typeface="Arial" panose="020B0604020202020204" pitchFamily="34" charset="0"/>
                <a:cs typeface="Arial" panose="020B0604020202020204" pitchFamily="34" charset="0"/>
              </a:rPr>
              <a:t> y el objeto </a:t>
            </a:r>
            <a:r>
              <a:rPr lang="es-MX" sz="2800" b="1" dirty="0">
                <a:latin typeface="Arial" panose="020B0604020202020204" pitchFamily="34" charset="0"/>
                <a:cs typeface="Arial" panose="020B0604020202020204" pitchFamily="34" charset="0"/>
              </a:rPr>
              <a:t>[jurídico o material] </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Se efectuará un análisis </a:t>
            </a:r>
            <a:r>
              <a:rPr lang="es-MX" sz="2800" b="1" dirty="0">
                <a:latin typeface="Arial" panose="020B0604020202020204" pitchFamily="34" charset="0"/>
                <a:cs typeface="Arial" panose="020B0604020202020204" pitchFamily="34" charset="0"/>
              </a:rPr>
              <a:t>ESTRICTAMENTE TÉCNICO QUE SE VINCULA A ASPECTOS DE LA TIPICIDAD PENAL.</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DEL CASO. PREMISAS </a:t>
            </a:r>
          </a:p>
        </p:txBody>
      </p:sp>
    </p:spTree>
    <p:extLst>
      <p:ext uri="{BB962C8B-B14F-4D97-AF65-F5344CB8AC3E}">
        <p14:creationId xmlns:p14="http://schemas.microsoft.com/office/powerpoint/2010/main" val="311864511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Para deducir una excepción de improcedencia de acción </a:t>
            </a:r>
            <a:r>
              <a:rPr lang="es-MX" sz="2800" b="1" dirty="0">
                <a:latin typeface="Arial" panose="020B0604020202020204" pitchFamily="34" charset="0"/>
                <a:cs typeface="Arial" panose="020B0604020202020204" pitchFamily="34" charset="0"/>
              </a:rPr>
              <a:t>se debe partir de LOS HECHOS descritos en la disposición fiscal de formalización de la investigación preparatoria. </a:t>
            </a:r>
          </a:p>
          <a:p>
            <a:pPr algn="just"/>
            <a:endParaRPr lang="es-MX" sz="2800"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El Juez evaluará dicha excepción teniendo en cuenta LOS HECHOS incorporados por el fiscal en la disposición antes descrita</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DEL CASO. PREMISA PROCESAL </a:t>
            </a:r>
          </a:p>
        </p:txBody>
      </p:sp>
    </p:spTree>
    <p:extLst>
      <p:ext uri="{BB962C8B-B14F-4D97-AF65-F5344CB8AC3E}">
        <p14:creationId xmlns:p14="http://schemas.microsoft.com/office/powerpoint/2010/main" val="405497307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l"/>
            <a:r>
              <a:rPr lang="es-MX" sz="4000" b="1" i="0" u="none" strike="noStrike" baseline="0" dirty="0">
                <a:solidFill>
                  <a:srgbClr val="2B2B2B"/>
                </a:solidFill>
                <a:latin typeface="Arial" panose="020B0604020202020204" pitchFamily="34" charset="0"/>
              </a:rPr>
              <a:t>SOBRE LA CONFIGURACIÓN DE LA COMPLICIDAD SECUNDARIA</a:t>
            </a:r>
            <a:r>
              <a:rPr lang="es-MX" sz="4000" b="1" i="0" u="none" strike="noStrike" baseline="0" dirty="0">
                <a:solidFill>
                  <a:srgbClr val="4F4F4F"/>
                </a:solidFill>
                <a:latin typeface="Arial" panose="020B0604020202020204" pitchFamily="34" charset="0"/>
              </a:rPr>
              <a:t>, </a:t>
            </a:r>
            <a:r>
              <a:rPr lang="es-MX" sz="4000" b="1" i="0" u="none" strike="noStrike" baseline="0" dirty="0">
                <a:solidFill>
                  <a:srgbClr val="2B2B2B"/>
                </a:solidFill>
                <a:latin typeface="Arial" panose="020B0604020202020204" pitchFamily="34" charset="0"/>
              </a:rPr>
              <a:t>POR </a:t>
            </a:r>
            <a:r>
              <a:rPr lang="es-MX" sz="4000" b="1" i="0" u="none" strike="noStrike" baseline="0" dirty="0">
                <a:solidFill>
                  <a:srgbClr val="1B1B1B"/>
                </a:solidFill>
                <a:latin typeface="Arial" panose="020B0604020202020204" pitchFamily="34" charset="0"/>
              </a:rPr>
              <a:t>OMISIÓN </a:t>
            </a:r>
            <a:r>
              <a:rPr lang="es-MX" sz="4000" b="1" i="0" u="none" strike="noStrike" baseline="0" dirty="0">
                <a:solidFill>
                  <a:srgbClr val="2B2B2B"/>
                </a:solidFill>
                <a:latin typeface="Arial" panose="020B0604020202020204" pitchFamily="34" charset="0"/>
              </a:rPr>
              <a:t>EN LOS DELITOS DE PARRICIDIO y FEMINICIDIO.</a:t>
            </a:r>
            <a:endParaRPr lang="es-419" sz="40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ES" sz="4000" b="1" dirty="0">
                <a:latin typeface="+mn-lt"/>
              </a:rPr>
              <a:t>ANALISIS DEL CASO </a:t>
            </a:r>
          </a:p>
        </p:txBody>
      </p:sp>
    </p:spTree>
    <p:extLst>
      <p:ext uri="{BB962C8B-B14F-4D97-AF65-F5344CB8AC3E}">
        <p14:creationId xmlns:p14="http://schemas.microsoft.com/office/powerpoint/2010/main" val="39851661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Ministerio Público atribuye al encausado Sánchez Barrera, </a:t>
            </a:r>
            <a:r>
              <a:rPr lang="es-MX" sz="2800" b="1" dirty="0">
                <a:latin typeface="Arial" panose="020B0604020202020204" pitchFamily="34" charset="0"/>
                <a:cs typeface="Arial" panose="020B0604020202020204" pitchFamily="34" charset="0"/>
              </a:rPr>
              <a:t>HABER OMITIDO INTENCIONALMENTE</a:t>
            </a:r>
            <a:r>
              <a:rPr lang="es-MX" sz="2800" dirty="0">
                <a:latin typeface="Arial" panose="020B0604020202020204" pitchFamily="34" charset="0"/>
                <a:cs typeface="Arial" panose="020B0604020202020204" pitchFamily="34" charset="0"/>
              </a:rPr>
              <a:t>, mediante </a:t>
            </a:r>
            <a:r>
              <a:rPr lang="es-MX" sz="2800" b="1" dirty="0">
                <a:latin typeface="Arial" panose="020B0604020202020204" pitchFamily="34" charset="0"/>
                <a:cs typeface="Arial" panose="020B0604020202020204" pitchFamily="34" charset="0"/>
              </a:rPr>
              <a:t>DOLO EVENTUAL</a:t>
            </a:r>
            <a:r>
              <a:rPr lang="es-MX" sz="2800" dirty="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el acto médico adecuado </a:t>
            </a:r>
            <a:r>
              <a:rPr lang="es-MX" sz="2800" dirty="0">
                <a:latin typeface="Arial" panose="020B0604020202020204" pitchFamily="34" charset="0"/>
                <a:cs typeface="Arial" panose="020B0604020202020204" pitchFamily="34" charset="0"/>
              </a:rPr>
              <a:t>a la agraviada Edda Guerrero Neira, lo que ocasionó finalmente su omisión </a:t>
            </a:r>
            <a:r>
              <a:rPr lang="es-MX" sz="2800" b="1" dirty="0">
                <a:latin typeface="Arial" panose="020B0604020202020204" pitchFamily="34" charset="0"/>
                <a:cs typeface="Arial" panose="020B0604020202020204" pitchFamily="34" charset="0"/>
              </a:rPr>
              <a:t>que sirvió como aporte secundario </a:t>
            </a:r>
            <a:r>
              <a:rPr lang="es-MX" sz="2800" dirty="0">
                <a:latin typeface="Arial" panose="020B0604020202020204" pitchFamily="34" charset="0"/>
                <a:cs typeface="Arial" panose="020B0604020202020204" pitchFamily="34" charset="0"/>
              </a:rPr>
              <a:t>para la consumación del delito cometido por el cónyuge de ésta, el imputado Paul Reynaldo Olórtiga Contreras.</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4000" b="1" dirty="0">
                <a:latin typeface="+mn-lt"/>
              </a:rPr>
              <a:t>HECHO</a:t>
            </a:r>
          </a:p>
        </p:txBody>
      </p:sp>
    </p:spTree>
    <p:extLst>
      <p:ext uri="{BB962C8B-B14F-4D97-AF65-F5344CB8AC3E}">
        <p14:creationId xmlns:p14="http://schemas.microsoft.com/office/powerpoint/2010/main" val="234305279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Es un delito especial solo es autor quien tiene vinculo especial con la victima, cónyuge ascendientes, descendientes, concubinos, fundados en deberes especiales</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En el delito de feminicidio se requiere el dolo del autor, conocimiento y voluntad de matar a una mujer por su condición de tal, en un contexto de violencia familiar</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SOBRE PARRICIDIO Y FEMINICIDIO</a:t>
            </a:r>
          </a:p>
        </p:txBody>
      </p:sp>
    </p:spTree>
    <p:extLst>
      <p:ext uri="{BB962C8B-B14F-4D97-AF65-F5344CB8AC3E}">
        <p14:creationId xmlns:p14="http://schemas.microsoft.com/office/powerpoint/2010/main" val="426557303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cómplice, cuya intervención es accesoria, contribuye dolosamente a su realización. </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Es presta auxilio al autor "para la realización del hecho punible".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964488" cy="685800"/>
          </a:xfrm>
        </p:spPr>
        <p:txBody>
          <a:bodyPr>
            <a:noAutofit/>
          </a:bodyPr>
          <a:lstStyle/>
          <a:p>
            <a:r>
              <a:rPr lang="es-ES" sz="2800" b="1" dirty="0">
                <a:latin typeface="+mn-lt"/>
              </a:rPr>
              <a:t>ANALISIS SOBRE PARRICIDIO Y FEMINICIDIO. COMPLICIDAD</a:t>
            </a:r>
          </a:p>
        </p:txBody>
      </p:sp>
    </p:spTree>
    <p:extLst>
      <p:ext uri="{BB962C8B-B14F-4D97-AF65-F5344CB8AC3E}">
        <p14:creationId xmlns:p14="http://schemas.microsoft.com/office/powerpoint/2010/main" val="404302968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De la normativa extraemos dos exigencias:</a:t>
            </a:r>
          </a:p>
          <a:p>
            <a:pPr algn="just"/>
            <a:endParaRPr lang="es-MX" sz="2800" dirty="0">
              <a:latin typeface="Arial" panose="020B0604020202020204" pitchFamily="34" charset="0"/>
              <a:cs typeface="Arial" panose="020B0604020202020204" pitchFamily="34" charset="0"/>
            </a:endParaRPr>
          </a:p>
          <a:p>
            <a:pPr marL="514350" indent="-514350" algn="just">
              <a:buAutoNum type="alphaLcParenR"/>
            </a:pPr>
            <a:r>
              <a:rPr lang="es-MX" sz="2800" dirty="0">
                <a:latin typeface="Arial" panose="020B0604020202020204" pitchFamily="34" charset="0"/>
                <a:cs typeface="Arial" panose="020B0604020202020204" pitchFamily="34" charset="0"/>
              </a:rPr>
              <a:t>el "auxilio" del cómplice </a:t>
            </a:r>
            <a:r>
              <a:rPr lang="es-MX" sz="2800" b="1" dirty="0">
                <a:latin typeface="Arial" panose="020B0604020202020204" pitchFamily="34" charset="0"/>
                <a:cs typeface="Arial" panose="020B0604020202020204" pitchFamily="34" charset="0"/>
              </a:rPr>
              <a:t>tiene que ser previo a la consumación</a:t>
            </a:r>
          </a:p>
          <a:p>
            <a:pPr marL="514350" indent="-514350" algn="just">
              <a:buAutoNum type="alphaLcParenR"/>
            </a:pPr>
            <a:endParaRPr lang="es-MX" sz="2800" dirty="0">
              <a:latin typeface="Arial" panose="020B0604020202020204" pitchFamily="34" charset="0"/>
              <a:cs typeface="Arial" panose="020B0604020202020204" pitchFamily="34" charset="0"/>
            </a:endParaRPr>
          </a:p>
          <a:p>
            <a:pPr marL="514350" indent="-514350" algn="just">
              <a:buAutoNum type="alphaLcParenR"/>
            </a:pPr>
            <a:r>
              <a:rPr lang="es-MX" sz="2800" dirty="0">
                <a:latin typeface="Arial" panose="020B0604020202020204" pitchFamily="34" charset="0"/>
                <a:cs typeface="Arial" panose="020B0604020202020204" pitchFamily="34" charset="0"/>
              </a:rPr>
              <a:t>el "auxilio" tiene que ser en todo momento doloso, es decir, el dolo del cómplice debe estar referido al acto de colaboración y a la ejecución del hecho principal.</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964488" cy="685800"/>
          </a:xfrm>
        </p:spPr>
        <p:txBody>
          <a:bodyPr>
            <a:noAutofit/>
          </a:bodyPr>
          <a:lstStyle/>
          <a:p>
            <a:r>
              <a:rPr lang="es-ES" sz="2800" b="1" dirty="0">
                <a:latin typeface="+mn-lt"/>
              </a:rPr>
              <a:t>ANALISIS SOBRE PARRICIDIO Y FEMINICIDIO. COMPLICIDAD</a:t>
            </a:r>
          </a:p>
        </p:txBody>
      </p:sp>
    </p:spTree>
    <p:extLst>
      <p:ext uri="{BB962C8B-B14F-4D97-AF65-F5344CB8AC3E}">
        <p14:creationId xmlns:p14="http://schemas.microsoft.com/office/powerpoint/2010/main" val="292642527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79512" y="1412776"/>
            <a:ext cx="8659688" cy="4320480"/>
          </a:xfrm>
          <a:prstGeom prst="rect">
            <a:avLst/>
          </a:prstGeom>
          <a:noFill/>
        </p:spPr>
        <p:txBody>
          <a:bodyPr wrap="square" rtlCol="0">
            <a:noAutofit/>
          </a:bodyPr>
          <a:lstStyle/>
          <a:p>
            <a:pPr algn="just"/>
            <a:r>
              <a:rPr lang="es-PE" sz="2500" dirty="0">
                <a:latin typeface="Arial" panose="020B0604020202020204" pitchFamily="34" charset="0"/>
                <a:cs typeface="Arial" panose="020B0604020202020204" pitchFamily="34" charset="0"/>
              </a:rPr>
              <a:t>El imputado Pablo Alberto Sánchez Barrera dedujo excepción de improcedencia de acción por los delitos  de PARRICIDIO FEMINICIDIO HOMICIDIO CULPOSO ENCUBRIMIENTO REAL OMISION DE DENUNCIA.</a:t>
            </a:r>
          </a:p>
          <a:p>
            <a:pPr algn="just"/>
            <a:endParaRPr lang="es-PE" sz="2500" dirty="0">
              <a:latin typeface="Arial" panose="020B0604020202020204" pitchFamily="34" charset="0"/>
              <a:cs typeface="Arial" panose="020B0604020202020204" pitchFamily="34" charset="0"/>
            </a:endParaRPr>
          </a:p>
          <a:p>
            <a:pPr algn="just"/>
            <a:r>
              <a:rPr lang="es-PE" sz="2500" dirty="0">
                <a:latin typeface="Arial" panose="020B0604020202020204" pitchFamily="34" charset="0"/>
                <a:cs typeface="Arial" panose="020B0604020202020204" pitchFamily="34" charset="0"/>
              </a:rPr>
              <a:t>El Juzgado de Investigación preparatoria declaró FUNDADO EN PARTE y Sala Superior resolvió declarando infundada la excepción.</a:t>
            </a:r>
          </a:p>
          <a:p>
            <a:pPr algn="just"/>
            <a:r>
              <a:rPr lang="es-PE" sz="2500" dirty="0">
                <a:latin typeface="Arial" panose="020B0604020202020204" pitchFamily="34" charset="0"/>
                <a:cs typeface="Arial" panose="020B0604020202020204" pitchFamily="34" charset="0"/>
              </a:rPr>
              <a:t> </a:t>
            </a:r>
          </a:p>
          <a:p>
            <a:pPr algn="just"/>
            <a:r>
              <a:rPr lang="es-PE" sz="2500" dirty="0">
                <a:latin typeface="Arial" panose="020B0604020202020204" pitchFamily="34" charset="0"/>
                <a:cs typeface="Arial" panose="020B0604020202020204" pitchFamily="34" charset="0"/>
              </a:rPr>
              <a:t>El imputado interpone recurso de casación para el desarrollo de la doctrina jurisprudencial</a:t>
            </a:r>
            <a:endParaRPr lang="es-419" sz="25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76200"/>
            <a:ext cx="8659688" cy="685800"/>
          </a:xfrm>
        </p:spPr>
        <p:txBody>
          <a:bodyPr>
            <a:noAutofit/>
          </a:bodyPr>
          <a:lstStyle/>
          <a:p>
            <a:r>
              <a:rPr lang="es-PE" b="1" dirty="0"/>
              <a:t>ITINERARIO PROCESAL	</a:t>
            </a:r>
            <a:endParaRPr lang="es-419" b="1" dirty="0"/>
          </a:p>
        </p:txBody>
      </p:sp>
    </p:spTree>
    <p:extLst>
      <p:ext uri="{BB962C8B-B14F-4D97-AF65-F5344CB8AC3E}">
        <p14:creationId xmlns:p14="http://schemas.microsoft.com/office/powerpoint/2010/main" val="326098529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Fiscalía esgrime que el actuar omisivo del encausado Sánchez Barrera [no haberle inmovilizado el cuello el día que ingresó la  agraviada a la clínica, lo que desencadenó su muerte] </a:t>
            </a:r>
            <a:r>
              <a:rPr lang="es-MX" sz="2800" b="1" dirty="0">
                <a:latin typeface="Arial" panose="020B0604020202020204" pitchFamily="34" charset="0"/>
                <a:cs typeface="Arial" panose="020B0604020202020204" pitchFamily="34" charset="0"/>
              </a:rPr>
              <a:t>sirvió como aporte secundario </a:t>
            </a:r>
            <a:r>
              <a:rPr lang="es-MX" sz="2800" dirty="0">
                <a:latin typeface="Arial" panose="020B0604020202020204" pitchFamily="34" charset="0"/>
                <a:cs typeface="Arial" panose="020B0604020202020204" pitchFamily="34" charset="0"/>
              </a:rPr>
              <a:t>para la consumación del delito que presuntamente habría realizado el imputado Olórtiga Contreras</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SOBRE PARRICIDIO Y FEMINICIDIO</a:t>
            </a:r>
          </a:p>
        </p:txBody>
      </p:sp>
    </p:spTree>
    <p:extLst>
      <p:ext uri="{BB962C8B-B14F-4D97-AF65-F5344CB8AC3E}">
        <p14:creationId xmlns:p14="http://schemas.microsoft.com/office/powerpoint/2010/main" val="359670711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Dicho comportamiento no cumple con las exigencias para la configuración de un cómplice secundario por omisión atribuido al encausado porque:</a:t>
            </a:r>
          </a:p>
          <a:p>
            <a:pPr algn="just"/>
            <a:endParaRPr lang="es-MX" sz="2800" b="1" u="sng" dirty="0">
              <a:latin typeface="Arial" panose="020B0604020202020204" pitchFamily="34" charset="0"/>
              <a:cs typeface="Arial" panose="020B0604020202020204" pitchFamily="34" charset="0"/>
            </a:endParaRPr>
          </a:p>
          <a:p>
            <a:pPr algn="just"/>
            <a:r>
              <a:rPr lang="es-MX" sz="2800" b="1" u="sng" dirty="0">
                <a:latin typeface="Arial" panose="020B0604020202020204" pitchFamily="34" charset="0"/>
                <a:cs typeface="Arial" panose="020B0604020202020204" pitchFamily="34" charset="0"/>
              </a:rPr>
              <a:t>RESULTA INDISPENSABLE QUE EL CÓMPLICE CONOZCA QUE CON SU ACTUAR APORTA A LA EJECUCIÓN DE UN HECHO PUNIBLE DEL AUTOR.</a:t>
            </a:r>
            <a:endParaRPr lang="es-419" sz="2800" b="1" u="sng"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SOBRE PARRICIDIO Y FEMINICIDIO</a:t>
            </a:r>
          </a:p>
        </p:txBody>
      </p:sp>
    </p:spTree>
    <p:extLst>
      <p:ext uri="{BB962C8B-B14F-4D97-AF65-F5344CB8AC3E}">
        <p14:creationId xmlns:p14="http://schemas.microsoft.com/office/powerpoint/2010/main" val="27193014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Sánchez Barrera desconocía que la agraviada Guerrero Neira habría sido objeto de violencia física de su esposo Paul Olórtiga Contreras.</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No existió convergencia de voluntades entre el accionante Sánchez Barrera y el esposo de la agraviada, </a:t>
            </a:r>
            <a:r>
              <a:rPr lang="es-MX" sz="2800" b="1" dirty="0">
                <a:latin typeface="Arial" panose="020B0604020202020204" pitchFamily="34" charset="0"/>
                <a:cs typeface="Arial" panose="020B0604020202020204" pitchFamily="34" charset="0"/>
              </a:rPr>
              <a:t>para omitir inmovilizar el cuello de la paciente.</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SOBRE PARRICIDIO Y FEMINICIDIO</a:t>
            </a:r>
          </a:p>
        </p:txBody>
      </p:sp>
    </p:spTree>
    <p:extLst>
      <p:ext uri="{BB962C8B-B14F-4D97-AF65-F5344CB8AC3E}">
        <p14:creationId xmlns:p14="http://schemas.microsoft.com/office/powerpoint/2010/main" val="227917340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¿Que hizo Sánchez Barrera ese día</a:t>
            </a:r>
            <a:r>
              <a:rPr lang="en-US" sz="2800" dirty="0">
                <a:latin typeface="Arial" panose="020B0604020202020204" pitchFamily="34" charset="0"/>
                <a:cs typeface="Arial" panose="020B0604020202020204" pitchFamily="34" charset="0"/>
              </a:rPr>
              <a:t>?</a:t>
            </a:r>
            <a:endParaRPr lang="es-MX" sz="2800" dirty="0">
              <a:latin typeface="Arial" panose="020B0604020202020204" pitchFamily="34" charset="0"/>
              <a:cs typeface="Arial" panose="020B0604020202020204" pitchFamily="34" charset="0"/>
            </a:endParaRP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En su condición de médico de turno, tras atender a la paciente efectuó el triaje respectivo</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Ordenó examen físico, solicitó exámenes complementarios, </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SOBRE PARRICIDIO Y FEMINICIDIO. </a:t>
            </a:r>
          </a:p>
        </p:txBody>
      </p:sp>
    </p:spTree>
    <p:extLst>
      <p:ext uri="{BB962C8B-B14F-4D97-AF65-F5344CB8AC3E}">
        <p14:creationId xmlns:p14="http://schemas.microsoft.com/office/powerpoint/2010/main" val="198368003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Cumplió su rol de médico de turno que le tocó desempeñar en la sala de emergencia el día de los hechos</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Esto descarta contribución o auxilio alguno en la realización del evento delictivo.</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ANALISIS SOBRE PARRICIDIO Y FEMINICIDIO. </a:t>
            </a:r>
          </a:p>
        </p:txBody>
      </p:sp>
    </p:spTree>
    <p:extLst>
      <p:ext uri="{BB962C8B-B14F-4D97-AF65-F5344CB8AC3E}">
        <p14:creationId xmlns:p14="http://schemas.microsoft.com/office/powerpoint/2010/main" val="335786109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ingreso de la referida paciente fue el 22  de febrero de 2014 y el fallecimiento ocurrió el primero de marzo del mismo a</a:t>
            </a:r>
            <a:r>
              <a:rPr lang="es-US" sz="2800" dirty="0">
                <a:latin typeface="Arial" panose="020B0604020202020204" pitchFamily="34" charset="0"/>
                <a:cs typeface="Arial" panose="020B0604020202020204" pitchFamily="34" charset="0"/>
              </a:rPr>
              <a:t>ño.</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No cumpliéndose así las exigencias para la configuración de la </a:t>
            </a:r>
            <a:r>
              <a:rPr lang="es-MX" sz="2800" b="1" dirty="0">
                <a:latin typeface="Arial" panose="020B0604020202020204" pitchFamily="34" charset="0"/>
                <a:cs typeface="Arial" panose="020B0604020202020204" pitchFamily="34" charset="0"/>
              </a:rPr>
              <a:t>COMPLICIDAD POR OMISIÓN DEL DELITO DE PARRICIDIO Y FEMINICIDIO.</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0" y="150912"/>
            <a:ext cx="8964488" cy="685800"/>
          </a:xfrm>
        </p:spPr>
        <p:txBody>
          <a:bodyPr>
            <a:noAutofit/>
          </a:bodyPr>
          <a:lstStyle/>
          <a:p>
            <a:pPr algn="ctr"/>
            <a:r>
              <a:rPr lang="es-US" sz="4000" b="1" dirty="0">
                <a:latin typeface="+mn-lt"/>
              </a:rPr>
              <a:t>CONCLUSION</a:t>
            </a:r>
            <a:endParaRPr lang="es-ES" sz="4000" b="1" dirty="0">
              <a:latin typeface="+mn-lt"/>
            </a:endParaRPr>
          </a:p>
        </p:txBody>
      </p:sp>
    </p:spTree>
    <p:extLst>
      <p:ext uri="{BB962C8B-B14F-4D97-AF65-F5344CB8AC3E}">
        <p14:creationId xmlns:p14="http://schemas.microsoft.com/office/powerpoint/2010/main" val="303701925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ctr"/>
            <a:r>
              <a:rPr lang="es-ES" sz="5000" b="1" dirty="0">
                <a:latin typeface="+mn-lt"/>
              </a:rPr>
              <a:t>ANALISIS SOBRE  </a:t>
            </a:r>
            <a:r>
              <a:rPr lang="es-ES" sz="5000" b="1" dirty="0"/>
              <a:t>EL DELITO DE </a:t>
            </a:r>
            <a:r>
              <a:rPr lang="es-ES" sz="5000" b="1" dirty="0">
                <a:latin typeface="+mn-lt"/>
              </a:rPr>
              <a:t>HOMICIDIO CULPOSO</a:t>
            </a:r>
            <a:endParaRPr lang="es-419"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0619628"/>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Ministerio Público atribuyó al encausado Sánchez Barrera haber ocasionado la muerte de su paciente Guerrero Neira por inobservancia de la regla de profesión de médico, contenido en el artículo 29° de la Ley General de Salud y los artículos 3° y 4° del Decreto Supremo Nº 024- 2001-SA-Reglamento de la Ley del Trabajo Médico</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 IMPUTADO</a:t>
            </a:r>
          </a:p>
        </p:txBody>
      </p:sp>
    </p:spTree>
    <p:extLst>
      <p:ext uri="{BB962C8B-B14F-4D97-AF65-F5344CB8AC3E}">
        <p14:creationId xmlns:p14="http://schemas.microsoft.com/office/powerpoint/2010/main" val="360641748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acto médico debe estar sustentado en una historia clínica veraz y suficiente que contenga las prácticas y procedimientos aplicados al paciente para resolver el problema de salud diagnosticado. </a:t>
            </a:r>
          </a:p>
          <a:p>
            <a:pPr algn="just"/>
            <a:r>
              <a:rPr lang="es-MX" sz="2800" dirty="0">
                <a:latin typeface="Arial" panose="020B0604020202020204" pitchFamily="34" charset="0"/>
                <a:cs typeface="Arial" panose="020B0604020202020204" pitchFamily="34" charset="0"/>
              </a:rPr>
              <a:t>La información mínima que debe contener la historia clínica se rige por el reglamento de la presente ley. </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 IMPUTADO</a:t>
            </a:r>
          </a:p>
        </p:txBody>
      </p:sp>
    </p:spTree>
    <p:extLst>
      <p:ext uri="{BB962C8B-B14F-4D97-AF65-F5344CB8AC3E}">
        <p14:creationId xmlns:p14="http://schemas.microsoft.com/office/powerpoint/2010/main" val="147382309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"se define el trabajo médico como la prestación de servicios profesionales por parte del médico-cirujano, encaminados a todos o a uno de los siguientes fines: La conservación de la vida humana( ... ): y, el acto médico basado en el principio de responsabilidad y abnegación es lo fundamental y distintivo del trabajo el médico-cirujano ( .. .)")</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 IMPUTADO</a:t>
            </a:r>
          </a:p>
        </p:txBody>
      </p:sp>
    </p:spTree>
    <p:extLst>
      <p:ext uri="{BB962C8B-B14F-4D97-AF65-F5344CB8AC3E}">
        <p14:creationId xmlns:p14="http://schemas.microsoft.com/office/powerpoint/2010/main" val="407308481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400" dirty="0">
                <a:latin typeface="Arial" panose="020B0604020202020204" pitchFamily="34" charset="0"/>
                <a:cs typeface="Arial" panose="020B0604020202020204" pitchFamily="34" charset="0"/>
              </a:rPr>
              <a:t>Los hechos imputados tienen conexión con lo atribuido al</a:t>
            </a:r>
          </a:p>
          <a:p>
            <a:pPr algn="just"/>
            <a:r>
              <a:rPr lang="es-MX" sz="2400" dirty="0">
                <a:latin typeface="Arial" panose="020B0604020202020204" pitchFamily="34" charset="0"/>
                <a:cs typeface="Arial" panose="020B0604020202020204" pitchFamily="34" charset="0"/>
              </a:rPr>
              <a:t>encausado Paul Olórtiga Contreras, a quien se imputa haber causado la muerte de Edda Guerrero Neira,  producto de una serie de golpes propinados el 22 de febrero de 2014, quien la condujo al Hospital III Cayetano Heredia, donde posteriormente solicitó el alta voluntaria y la trasladó a la Clínica Sanna Belén donde falleció.</a:t>
            </a:r>
            <a:endParaRPr lang="es-419" sz="24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HECHOS IMPUTADOS</a:t>
            </a:r>
          </a:p>
        </p:txBody>
      </p:sp>
    </p:spTree>
    <p:extLst>
      <p:ext uri="{BB962C8B-B14F-4D97-AF65-F5344CB8AC3E}">
        <p14:creationId xmlns:p14="http://schemas.microsoft.com/office/powerpoint/2010/main" val="189832408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historia clínica </a:t>
            </a:r>
            <a:r>
              <a:rPr lang="es-MX" sz="2800" b="1" dirty="0">
                <a:latin typeface="Arial" panose="020B0604020202020204" pitchFamily="34" charset="0"/>
                <a:cs typeface="Arial" panose="020B0604020202020204" pitchFamily="34" charset="0"/>
              </a:rPr>
              <a:t>carecía de información veraz y suficiente</a:t>
            </a:r>
            <a:r>
              <a:rPr lang="es-MX" sz="2800" dirty="0">
                <a:latin typeface="Arial" panose="020B0604020202020204" pitchFamily="34" charset="0"/>
                <a:cs typeface="Arial" panose="020B0604020202020204" pitchFamily="34" charset="0"/>
              </a:rPr>
              <a:t>, ya que </a:t>
            </a:r>
            <a:r>
              <a:rPr lang="es-MX" sz="2800" b="1" dirty="0">
                <a:latin typeface="Arial" panose="020B0604020202020204" pitchFamily="34" charset="0"/>
                <a:cs typeface="Arial" panose="020B0604020202020204" pitchFamily="34" charset="0"/>
              </a:rPr>
              <a:t>el encausado al no realizar diligentemente el examen físico a la agraviada</a:t>
            </a:r>
            <a:r>
              <a:rPr lang="es-MX" sz="2800" dirty="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NO OBSERVÓ LA LUXACIÓN EN LA VÉRTEBRA ATLAS DE ÉSTA, no consignando dicha información en la Historia Clínica</a:t>
            </a:r>
            <a:r>
              <a:rPr lang="es-MX" sz="2800" dirty="0">
                <a:latin typeface="Arial" panose="020B0604020202020204" pitchFamily="34" charset="0"/>
                <a:cs typeface="Arial" panose="020B0604020202020204" pitchFamily="34" charset="0"/>
              </a:rPr>
              <a:t>, lo que motivó a que no se inmovilice su cuello para una posterior cirugía, </a:t>
            </a:r>
            <a:r>
              <a:rPr lang="es-MX" sz="2800" b="1" u="sng" dirty="0">
                <a:latin typeface="Arial" panose="020B0604020202020204" pitchFamily="34" charset="0"/>
                <a:cs typeface="Arial" panose="020B0604020202020204" pitchFamily="34" charset="0"/>
              </a:rPr>
              <a:t>lo que finalmente ocasionó su muerte.</a:t>
            </a:r>
            <a:endParaRPr lang="es-419" sz="2800" b="1" u="sng"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 IMPUTADO. FACTICO</a:t>
            </a:r>
          </a:p>
        </p:txBody>
      </p:sp>
    </p:spTree>
    <p:extLst>
      <p:ext uri="{BB962C8B-B14F-4D97-AF65-F5344CB8AC3E}">
        <p14:creationId xmlns:p14="http://schemas.microsoft.com/office/powerpoint/2010/main" val="121913539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Para poder considerar a una persona autor de un delito culposo o imprudente se le debe imputar: la infracción de la norma de cuidado y la producción de un resultado a consecuencia de dicha infracción de la norma. </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DELITO DE INFRACCION DE NORMA DE CUIDADO</a:t>
            </a:r>
            <a:endParaRPr lang="es-ES" sz="2800" b="1" dirty="0">
              <a:latin typeface="+mn-lt"/>
            </a:endParaRPr>
          </a:p>
        </p:txBody>
      </p:sp>
    </p:spTree>
    <p:extLst>
      <p:ext uri="{BB962C8B-B14F-4D97-AF65-F5344CB8AC3E}">
        <p14:creationId xmlns:p14="http://schemas.microsoft.com/office/powerpoint/2010/main" val="418586372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b="1" dirty="0">
                <a:latin typeface="Arial" panose="020B0604020202020204" pitchFamily="34" charset="0"/>
                <a:cs typeface="Arial" panose="020B0604020202020204" pitchFamily="34" charset="0"/>
              </a:rPr>
              <a:t>Entiéndase por deber objetivo de cuidado </a:t>
            </a:r>
            <a:r>
              <a:rPr lang="es-MX" sz="2800" dirty="0">
                <a:latin typeface="Arial" panose="020B0604020202020204" pitchFamily="34" charset="0"/>
                <a:cs typeface="Arial" panose="020B0604020202020204" pitchFamily="34" charset="0"/>
              </a:rPr>
              <a:t>al </a:t>
            </a:r>
            <a:r>
              <a:rPr lang="es-MX" sz="2800" b="1" dirty="0">
                <a:latin typeface="Arial" panose="020B0604020202020204" pitchFamily="34" charset="0"/>
                <a:cs typeface="Arial" panose="020B0604020202020204" pitchFamily="34" charset="0"/>
              </a:rPr>
              <a:t>CONJUNTO DE REGLAS </a:t>
            </a:r>
            <a:r>
              <a:rPr lang="es-MX" sz="2800" dirty="0">
                <a:latin typeface="Arial" panose="020B0604020202020204" pitchFamily="34" charset="0"/>
                <a:cs typeface="Arial" panose="020B0604020202020204" pitchFamily="34" charset="0"/>
              </a:rPr>
              <a:t>que debe observar el agente mientras desarrolla una actividad concreta en el ejercicio de una profesión, ocupación o industria.</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DELITO DE INFRACCION DE NORMA DE CUIDADO</a:t>
            </a:r>
            <a:endParaRPr lang="es-ES" sz="2800" b="1" dirty="0">
              <a:latin typeface="+mn-lt"/>
            </a:endParaRPr>
          </a:p>
        </p:txBody>
      </p:sp>
    </p:spTree>
    <p:extLst>
      <p:ext uri="{BB962C8B-B14F-4D97-AF65-F5344CB8AC3E}">
        <p14:creationId xmlns:p14="http://schemas.microsoft.com/office/powerpoint/2010/main" val="90460429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a) la violación de un deber objetivo de cuidado, plasmado en normas jurídicas, normas de experiencia, normas del arte, ciencia o profesión, destinadas a orientar diligentemente el comportamiento del individuo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ELEMENTOS ESTRUCTURALES DEL DELITO DE CULPOSO</a:t>
            </a:r>
            <a:endParaRPr lang="es-ES" sz="2800" b="1" dirty="0">
              <a:latin typeface="+mn-lt"/>
            </a:endParaRPr>
          </a:p>
        </p:txBody>
      </p:sp>
    </p:spTree>
    <p:extLst>
      <p:ext uri="{BB962C8B-B14F-4D97-AF65-F5344CB8AC3E}">
        <p14:creationId xmlns:p14="http://schemas.microsoft.com/office/powerpoint/2010/main" val="106499880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b) la producción de un resultado típico imputable objetivamente al autor por haber creado o </a:t>
            </a:r>
            <a:r>
              <a:rPr lang="es-MX" sz="2800" b="1" dirty="0">
                <a:latin typeface="Arial" panose="020B0604020202020204" pitchFamily="34" charset="0"/>
                <a:cs typeface="Arial" panose="020B0604020202020204" pitchFamily="34" charset="0"/>
              </a:rPr>
              <a:t>incrementado un riesgo jurídicamente relevante </a:t>
            </a:r>
            <a:r>
              <a:rPr lang="es-MX" sz="2800" dirty="0">
                <a:latin typeface="Arial" panose="020B0604020202020204" pitchFamily="34" charset="0"/>
                <a:cs typeface="Arial" panose="020B0604020202020204" pitchFamily="34" charset="0"/>
              </a:rPr>
              <a:t>que se ha materializado en el resultado lesivo del bien jurídico. </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Si el comportamiento del sujeto activo adolece de algún elemento allí exigido </a:t>
            </a:r>
            <a:r>
              <a:rPr lang="es-MX" sz="2800" b="1" dirty="0">
                <a:latin typeface="Arial" panose="020B0604020202020204" pitchFamily="34" charset="0"/>
                <a:cs typeface="Arial" panose="020B0604020202020204" pitchFamily="34" charset="0"/>
              </a:rPr>
              <a:t>SE ESTA ANTE UN CASO DE ATIPICIDAD.</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ELEMENTOS ESTRUCTURALES DEL DELITO DE CULPOSO</a:t>
            </a:r>
            <a:endParaRPr lang="es-ES" sz="2800" b="1" dirty="0">
              <a:latin typeface="+mn-lt"/>
            </a:endParaRPr>
          </a:p>
        </p:txBody>
      </p:sp>
    </p:spTree>
    <p:extLst>
      <p:ext uri="{BB962C8B-B14F-4D97-AF65-F5344CB8AC3E}">
        <p14:creationId xmlns:p14="http://schemas.microsoft.com/office/powerpoint/2010/main" val="295623620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Para determinar el deber de cuidado se tiene que examinar si el </a:t>
            </a:r>
            <a:r>
              <a:rPr lang="es-MX" sz="2800" b="1" dirty="0">
                <a:latin typeface="Arial" panose="020B0604020202020204" pitchFamily="34" charset="0"/>
                <a:cs typeface="Arial" panose="020B0604020202020204" pitchFamily="34" charset="0"/>
              </a:rPr>
              <a:t>comportamiento del autor al momento de ejecutar una actividad concreta se encontraba o no dentro del riesgo permitido</a:t>
            </a:r>
            <a:r>
              <a:rPr lang="es-MX" sz="2800" dirty="0">
                <a:latin typeface="Arial" panose="020B0604020202020204" pitchFamily="34" charset="0"/>
                <a:cs typeface="Arial" panose="020B0604020202020204" pitchFamily="34" charset="0"/>
              </a:rPr>
              <a:t>. </a:t>
            </a:r>
          </a:p>
          <a:p>
            <a:pPr algn="just"/>
            <a:endParaRPr lang="es-MX"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DETERMINACION DEL DEBER DE CUIDADO</a:t>
            </a:r>
            <a:endParaRPr lang="es-ES" sz="2800" b="1" dirty="0">
              <a:latin typeface="+mn-lt"/>
            </a:endParaRPr>
          </a:p>
        </p:txBody>
      </p:sp>
    </p:spTree>
    <p:extLst>
      <p:ext uri="{BB962C8B-B14F-4D97-AF65-F5344CB8AC3E}">
        <p14:creationId xmlns:p14="http://schemas.microsoft.com/office/powerpoint/2010/main" val="329053929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riesgo permitido se concreta mediante normas, en el caso de la actividad médica bajo la observancia de la </a:t>
            </a:r>
            <a:r>
              <a:rPr lang="es-MX" sz="2800" b="1" dirty="0">
                <a:latin typeface="Arial" panose="020B0604020202020204" pitchFamily="34" charset="0"/>
                <a:cs typeface="Arial" panose="020B0604020202020204" pitchFamily="34" charset="0"/>
              </a:rPr>
              <a:t>lex artis</a:t>
            </a:r>
            <a:r>
              <a:rPr lang="es-MX" sz="2800" dirty="0">
                <a:latin typeface="Arial" panose="020B0604020202020204" pitchFamily="34" charset="0"/>
                <a:cs typeface="Arial" panose="020B0604020202020204" pitchFamily="34" charset="0"/>
              </a:rPr>
              <a:t>, contenida </a:t>
            </a:r>
            <a:r>
              <a:rPr lang="es-MX" sz="2800" b="1" dirty="0">
                <a:latin typeface="Arial" panose="020B0604020202020204" pitchFamily="34" charset="0"/>
                <a:cs typeface="Arial" panose="020B0604020202020204" pitchFamily="34" charset="0"/>
              </a:rPr>
              <a:t>en protocolos médicos </a:t>
            </a:r>
            <a:r>
              <a:rPr lang="es-MX" sz="2800" dirty="0">
                <a:latin typeface="Arial" panose="020B0604020202020204" pitchFamily="34" charset="0"/>
                <a:cs typeface="Arial" panose="020B0604020202020204" pitchFamily="34" charset="0"/>
              </a:rPr>
              <a:t>y </a:t>
            </a:r>
            <a:r>
              <a:rPr lang="es-MX" sz="2800" b="1" dirty="0">
                <a:latin typeface="Arial" panose="020B0604020202020204" pitchFamily="34" charset="0"/>
                <a:cs typeface="Arial" panose="020B0604020202020204" pitchFamily="34" charset="0"/>
              </a:rPr>
              <a:t>guías prácticas</a:t>
            </a:r>
            <a:r>
              <a:rPr lang="es-MX" sz="2800" dirty="0">
                <a:latin typeface="Arial" panose="020B0604020202020204" pitchFamily="34" charset="0"/>
                <a:cs typeface="Arial" panose="020B0604020202020204" pitchFamily="34" charset="0"/>
              </a:rPr>
              <a:t>, entendido éste como el conjunto de normas creadas por la praxis médica, donde se señala cómo debe actuar el médico cuando se encuentre ante determinados síntomas o cuadros clínicos.</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DETERMINACION DEL DEBER DE CUIDADO</a:t>
            </a:r>
            <a:endParaRPr lang="es-ES" sz="2800" b="1" dirty="0">
              <a:latin typeface="+mn-lt"/>
            </a:endParaRPr>
          </a:p>
        </p:txBody>
      </p:sp>
    </p:spTree>
    <p:extLst>
      <p:ext uri="{BB962C8B-B14F-4D97-AF65-F5344CB8AC3E}">
        <p14:creationId xmlns:p14="http://schemas.microsoft.com/office/powerpoint/2010/main" val="361599297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Al momento de brindar las primeras atenciones  a la paciente Guerrero Neira se materializó en la</a:t>
            </a:r>
          </a:p>
          <a:p>
            <a:pPr algn="just"/>
            <a:r>
              <a:rPr lang="es-MX" sz="2800" dirty="0">
                <a:latin typeface="Arial" panose="020B0604020202020204" pitchFamily="34" charset="0"/>
                <a:cs typeface="Arial" panose="020B0604020202020204" pitchFamily="34" charset="0"/>
              </a:rPr>
              <a:t>hoja de emergencia</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Contiene información suficiente como lo establece el reglamento de la Ley General de Salud</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ACTO MEDICO REALIZADO POR EL RECURRENTE</a:t>
            </a:r>
            <a:endParaRPr lang="es-ES" sz="2800" b="1" dirty="0">
              <a:latin typeface="+mn-lt"/>
            </a:endParaRPr>
          </a:p>
        </p:txBody>
      </p:sp>
    </p:spTree>
    <p:extLst>
      <p:ext uri="{BB962C8B-B14F-4D97-AF65-F5344CB8AC3E}">
        <p14:creationId xmlns:p14="http://schemas.microsoft.com/office/powerpoint/2010/main" val="811775018"/>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protocolo que utilizó fue la "Guía del 2005 del MINSA de Emergencia de Adulto", específicamente del manejo de la hemorragia subaracnoidea aneurismática</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Efectuó el examen físico a la paciente, no advirtiendo ningún síntoma de lesión occipito atlaoideo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ACTO MEDICO REALIZADO POR EL RECURRENTE</a:t>
            </a:r>
            <a:endParaRPr lang="es-ES" sz="2800" b="1" dirty="0">
              <a:latin typeface="+mn-lt"/>
            </a:endParaRPr>
          </a:p>
        </p:txBody>
      </p:sp>
    </p:spTree>
    <p:extLst>
      <p:ext uri="{BB962C8B-B14F-4D97-AF65-F5344CB8AC3E}">
        <p14:creationId xmlns:p14="http://schemas.microsoft.com/office/powerpoint/2010/main" val="230858748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Solicito la realización de exámenes complementarios</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El recurrente </a:t>
            </a:r>
            <a:r>
              <a:rPr lang="es-MX" sz="2800" b="1" dirty="0">
                <a:latin typeface="Arial" panose="020B0604020202020204" pitchFamily="34" charset="0"/>
                <a:cs typeface="Arial" panose="020B0604020202020204" pitchFamily="34" charset="0"/>
              </a:rPr>
              <a:t>PRECISÓ QUE LA PACIENTE EN NINGÚN MOMENTO LE REFIRIÓ HABER SIDO VÍCTIMA DE ACCIDENTE O VIOLENCIA FAMILIAR</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ACTO MEDICO REALIZADO POR EL RECURRENTE</a:t>
            </a:r>
            <a:endParaRPr lang="es-ES" sz="2800" b="1" dirty="0">
              <a:latin typeface="+mn-lt"/>
            </a:endParaRPr>
          </a:p>
        </p:txBody>
      </p:sp>
    </p:spTree>
    <p:extLst>
      <p:ext uri="{BB962C8B-B14F-4D97-AF65-F5344CB8AC3E}">
        <p14:creationId xmlns:p14="http://schemas.microsoft.com/office/powerpoint/2010/main" val="36721480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agraviada fue atendida por el médico de guardia del  emergencia, el recurrente Pablo Alberto Sánchez Barrera, quien previo examen físico dispuso su hidratación endovenosa con suero fisiológico asociado a un analgésico, solicitando también exámenes auxiliares</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HECHOS IMPUTADOS</a:t>
            </a:r>
          </a:p>
        </p:txBody>
      </p:sp>
    </p:spTree>
    <p:extLst>
      <p:ext uri="{BB962C8B-B14F-4D97-AF65-F5344CB8AC3E}">
        <p14:creationId xmlns:p14="http://schemas.microsoft.com/office/powerpoint/2010/main" val="131735687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encausado no infringió el deber objetivo de cuidado al momento de atender a la paciente Guerrero Neira</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En el contexto donde le tocó desempeñar su rol como médico, actuó dentro de las normas que le eran exigibles en el caso concreto.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4000" b="1" dirty="0">
                <a:latin typeface="+mn-lt"/>
              </a:rPr>
              <a:t>CONCLUSIONES</a:t>
            </a:r>
            <a:endParaRPr lang="es-ES" sz="4000" b="1" dirty="0">
              <a:latin typeface="+mn-lt"/>
            </a:endParaRPr>
          </a:p>
        </p:txBody>
      </p:sp>
    </p:spTree>
    <p:extLst>
      <p:ext uri="{BB962C8B-B14F-4D97-AF65-F5344CB8AC3E}">
        <p14:creationId xmlns:p14="http://schemas.microsoft.com/office/powerpoint/2010/main" val="261430096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Tanto más, si el resultado "muerte de la paciente" se produjo ocho días después de la intervención del encausado Sánchez Barrera </a:t>
            </a:r>
            <a:r>
              <a:rPr lang="es-MX" sz="2800" b="1" dirty="0">
                <a:latin typeface="Arial" panose="020B0604020202020204" pitchFamily="34" charset="0"/>
                <a:cs typeface="Arial" panose="020B0604020202020204" pitchFamily="34" charset="0"/>
              </a:rPr>
              <a:t>NO DETERMINÁNDOSE QUE EL RESULTADO LESIVO HAYA SIDO DESENCADENADO POR LOS ACTOS MÉDICOS EFECTUADO POR EL RECURRENTE COMO MÉDICO DEL ÁREA DE EMERGENCIA DE LA CITADA CLÍNICA.</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4000" b="1" dirty="0">
                <a:latin typeface="+mn-lt"/>
              </a:rPr>
              <a:t>CONCLUSIONES</a:t>
            </a:r>
            <a:endParaRPr lang="es-ES" sz="4000" b="1" dirty="0">
              <a:latin typeface="+mn-lt"/>
            </a:endParaRPr>
          </a:p>
        </p:txBody>
      </p:sp>
    </p:spTree>
    <p:extLst>
      <p:ext uri="{BB962C8B-B14F-4D97-AF65-F5344CB8AC3E}">
        <p14:creationId xmlns:p14="http://schemas.microsoft.com/office/powerpoint/2010/main" val="256208913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Derecho penal </a:t>
            </a:r>
            <a:r>
              <a:rPr lang="es-MX" sz="2800" b="1" dirty="0">
                <a:latin typeface="Arial" panose="020B0604020202020204" pitchFamily="34" charset="0"/>
                <a:cs typeface="Arial" panose="020B0604020202020204" pitchFamily="34" charset="0"/>
              </a:rPr>
              <a:t>NO PUEDE OBLIGAR A NADIE MÁS ALLA DE LA OBSERVANCIA DEL CUIDADO QUE OBJETIVAMENTE ERA EXIGIBLE </a:t>
            </a:r>
            <a:r>
              <a:rPr lang="es-MX" sz="2800" dirty="0">
                <a:latin typeface="Arial" panose="020B0604020202020204" pitchFamily="34" charset="0"/>
                <a:cs typeface="Arial" panose="020B0604020202020204" pitchFamily="34" charset="0"/>
              </a:rPr>
              <a:t>en el caso concreto al que se encontraba en esta situación.</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4000" b="1" dirty="0">
                <a:latin typeface="+mn-lt"/>
              </a:rPr>
              <a:t>CONCLUSIONES</a:t>
            </a:r>
            <a:endParaRPr lang="es-ES" sz="4000" b="1" dirty="0">
              <a:latin typeface="+mn-lt"/>
            </a:endParaRPr>
          </a:p>
        </p:txBody>
      </p:sp>
    </p:spTree>
    <p:extLst>
      <p:ext uri="{BB962C8B-B14F-4D97-AF65-F5344CB8AC3E}">
        <p14:creationId xmlns:p14="http://schemas.microsoft.com/office/powerpoint/2010/main" val="389109051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ctr"/>
            <a:r>
              <a:rPr lang="es-ES" sz="5000" b="1" dirty="0">
                <a:latin typeface="+mn-lt"/>
              </a:rPr>
              <a:t>ANALISIS SOBRE  </a:t>
            </a:r>
            <a:r>
              <a:rPr lang="es-ES" sz="5000" b="1" dirty="0"/>
              <a:t>EL DELITO DE ENCUBRIMIENTO REAL</a:t>
            </a:r>
            <a:endParaRPr lang="es-419"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097444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Fiscalía atribuye al encausado Sánchez Barrera haber ocultado los efectos del delito de parricidio-feminicidio o lesiones graves por violencia familiar, consistente en las lesiones con agente contuso ocasionado en el cuerpo de la paciente Guerrero Neira y cometido por Paul Olórtiga Contreras, el 22 de febrero de 2014, a horas 01 :48 de la madrugada aproximadamente</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HECHO IMPUTADO</a:t>
            </a:r>
            <a:endParaRPr lang="es-ES" sz="2800" b="1" dirty="0">
              <a:latin typeface="+mn-lt"/>
            </a:endParaRPr>
          </a:p>
        </p:txBody>
      </p:sp>
    </p:spTree>
    <p:extLst>
      <p:ext uri="{BB962C8B-B14F-4D97-AF65-F5344CB8AC3E}">
        <p14:creationId xmlns:p14="http://schemas.microsoft.com/office/powerpoint/2010/main" val="1642789626"/>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encausado Sánchez Barrera intencionalmente no consigno  en la Historia Clínica de la paciente la descripción de dichas lesiones que presentaba en el rostro y el cuerpo, a fin de dificultar la acción de la</a:t>
            </a:r>
          </a:p>
          <a:p>
            <a:pPr algn="just"/>
            <a:r>
              <a:rPr lang="es-MX" sz="2800" dirty="0">
                <a:latin typeface="Arial" panose="020B0604020202020204" pitchFamily="34" charset="0"/>
                <a:cs typeface="Arial" panose="020B0604020202020204" pitchFamily="34" charset="0"/>
              </a:rPr>
              <a:t>justicia.</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HECHO IMPUTADO</a:t>
            </a:r>
            <a:endParaRPr lang="es-ES" sz="2800" b="1" dirty="0">
              <a:latin typeface="+mn-lt"/>
            </a:endParaRPr>
          </a:p>
        </p:txBody>
      </p:sp>
    </p:spTree>
    <p:extLst>
      <p:ext uri="{BB962C8B-B14F-4D97-AF65-F5344CB8AC3E}">
        <p14:creationId xmlns:p14="http://schemas.microsoft.com/office/powerpoint/2010/main" val="69777185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artículo 405º del Código Penal, que sanciona al sujeto "que dificulta la acción de la justicia procurando la desaparición de las huellas o prueba del delito u ocultando los efectos del mismo( ... )".</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Dos son los presupuestos que configuran el tipo objetivo de este ilícito: i)Procurar la desaparición de las huellas o pruebas del delito; y, ii) ocultar los efectos del delito.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DELITO DE ENCUBRIMIENTO REAL</a:t>
            </a:r>
            <a:endParaRPr lang="es-ES" sz="2800" b="1" dirty="0">
              <a:latin typeface="+mn-lt"/>
            </a:endParaRPr>
          </a:p>
        </p:txBody>
      </p:sp>
    </p:spTree>
    <p:extLst>
      <p:ext uri="{BB962C8B-B14F-4D97-AF65-F5344CB8AC3E}">
        <p14:creationId xmlns:p14="http://schemas.microsoft.com/office/powerpoint/2010/main" val="276623830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configuración del delito de encubrimiento real, en su modalidad de ocultación de los efectos del delito, se consuma cuando se oculta el producto obtenido directamente de la comisión del delito previo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DELITO DE ENCUBRIMIENTO REAL</a:t>
            </a:r>
            <a:endParaRPr lang="es-ES" sz="2800" b="1" dirty="0">
              <a:latin typeface="+mn-lt"/>
            </a:endParaRPr>
          </a:p>
        </p:txBody>
      </p:sp>
    </p:spTree>
    <p:extLst>
      <p:ext uri="{BB962C8B-B14F-4D97-AF65-F5344CB8AC3E}">
        <p14:creationId xmlns:p14="http://schemas.microsoft.com/office/powerpoint/2010/main" val="64695542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Se trata de un delito de resultado e instantáneo cuya consumación  tiene lugar en el momento en que se ocultan los efectos de éste.</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Además, la intervención se efectúa con </a:t>
            </a:r>
            <a:r>
              <a:rPr lang="es-MX" sz="2800" b="1" dirty="0">
                <a:latin typeface="Arial" panose="020B0604020202020204" pitchFamily="34" charset="0"/>
                <a:cs typeface="Arial" panose="020B0604020202020204" pitchFamily="34" charset="0"/>
              </a:rPr>
              <a:t>posterioridad a la ejecución de un delito</a:t>
            </a:r>
            <a:r>
              <a:rPr lang="es-MX" sz="2800" dirty="0">
                <a:latin typeface="Arial" panose="020B0604020202020204" pitchFamily="34" charset="0"/>
                <a:cs typeface="Arial" panose="020B0604020202020204" pitchFamily="34" charset="0"/>
              </a:rPr>
              <a:t>, sin haber intervenido en él como autor o cómplice.</a:t>
            </a: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DELITO DE ENCUBRIMIENTO REAL</a:t>
            </a:r>
            <a:endParaRPr lang="es-ES" sz="2800" b="1" dirty="0">
              <a:latin typeface="+mn-lt"/>
            </a:endParaRPr>
          </a:p>
        </p:txBody>
      </p:sp>
    </p:spTree>
    <p:extLst>
      <p:ext uri="{BB962C8B-B14F-4D97-AF65-F5344CB8AC3E}">
        <p14:creationId xmlns:p14="http://schemas.microsoft.com/office/powerpoint/2010/main" val="312038737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En el presente caso, la formulación de la imputación fiscal permite reconocer la imposibilidad de que el encausado Sánchez Barrera haya ocultado al momento de la atención a la paciente Guerrero Neira en el área de emergencia [entre las 06:00 a.m. y 07:30 a .m. del 22 de febrero de 2014) efectos de un delito [el de parricidio - feminicidio]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DELITO DE ENCUBRIMIENTO</a:t>
            </a:r>
            <a:endParaRPr lang="es-ES" sz="2800" b="1" dirty="0">
              <a:latin typeface="+mn-lt"/>
            </a:endParaRPr>
          </a:p>
        </p:txBody>
      </p:sp>
    </p:spTree>
    <p:extLst>
      <p:ext uri="{BB962C8B-B14F-4D97-AF65-F5344CB8AC3E}">
        <p14:creationId xmlns:p14="http://schemas.microsoft.com/office/powerpoint/2010/main" val="292325391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sin embargo pese a que presentaba signos visibles</a:t>
            </a:r>
          </a:p>
          <a:p>
            <a:pPr algn="just"/>
            <a:r>
              <a:rPr lang="es-MX" sz="2800" dirty="0">
                <a:latin typeface="Arial" panose="020B0604020202020204" pitchFamily="34" charset="0"/>
                <a:cs typeface="Arial" panose="020B0604020202020204" pitchFamily="34" charset="0"/>
              </a:rPr>
              <a:t>de lesiones en el rostro y otras partes del cuerpo, no consignó en la historia clínica correspondiente dichas lesiones, además de no cumplir con inmovilizar el cuello de la agraviada, pese a la presencia de una luxación en la vértebra atlas de la paciente.</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HECHOS IMPUTADOS</a:t>
            </a:r>
          </a:p>
        </p:txBody>
      </p:sp>
    </p:spTree>
    <p:extLst>
      <p:ext uri="{BB962C8B-B14F-4D97-AF65-F5344CB8AC3E}">
        <p14:creationId xmlns:p14="http://schemas.microsoft.com/office/powerpoint/2010/main" val="310772142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que se habría materializado el 01 de marzo de 2014, pues es evidente que a las 07:30 a.m. del 22 de febrero de 2014, momento en que cesó su atención por parte del encausado no existía los citados delitos objeto de  ocultamiento.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DELITO DE ENCUBRIMIENTO</a:t>
            </a:r>
            <a:endParaRPr lang="es-ES" sz="2800" b="1" dirty="0">
              <a:latin typeface="+mn-lt"/>
            </a:endParaRPr>
          </a:p>
        </p:txBody>
      </p:sp>
    </p:spTree>
    <p:extLst>
      <p:ext uri="{BB962C8B-B14F-4D97-AF65-F5344CB8AC3E}">
        <p14:creationId xmlns:p14="http://schemas.microsoft.com/office/powerpoint/2010/main" val="68218413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Asimismo, la falta de las descripciones de las lesiones que presentaba la agraviada Guerrero Neira en la Historia Clínica, no configura el delito de encubrimiento real, en su modalidad de ocultación de los efectos del delito, pues éste se consuma cuando se oculta el producto obtenido directamente de la comisión del delito previo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DELITO DE ENCUBRIMIENTO</a:t>
            </a:r>
            <a:endParaRPr lang="es-ES" sz="2800" b="1" dirty="0">
              <a:latin typeface="+mn-lt"/>
            </a:endParaRPr>
          </a:p>
        </p:txBody>
      </p:sp>
    </p:spTree>
    <p:extLst>
      <p:ext uri="{BB962C8B-B14F-4D97-AF65-F5344CB8AC3E}">
        <p14:creationId xmlns:p14="http://schemas.microsoft.com/office/powerpoint/2010/main" val="407805465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encausado </a:t>
            </a:r>
            <a:r>
              <a:rPr lang="es-MX" sz="2800" b="1" u="sng" dirty="0">
                <a:latin typeface="Arial" panose="020B0604020202020204" pitchFamily="34" charset="0"/>
                <a:cs typeface="Arial" panose="020B0604020202020204" pitchFamily="34" charset="0"/>
              </a:rPr>
              <a:t>al momento de examinarle, . desconocía que la paciente fue objeto de violencia familiar </a:t>
            </a:r>
          </a:p>
          <a:p>
            <a:pPr algn="just"/>
            <a:endParaRPr lang="es-MX" sz="2800" b="1" u="sng"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Tanto más si la omisión de consignación de las lesiones en la historia clínica, </a:t>
            </a:r>
            <a:r>
              <a:rPr lang="es-MX" sz="2800" b="1" dirty="0">
                <a:latin typeface="Arial" panose="020B0604020202020204" pitchFamily="34" charset="0"/>
                <a:cs typeface="Arial" panose="020B0604020202020204" pitchFamily="34" charset="0"/>
              </a:rPr>
              <a:t>NO SON EFECTOS DEL DELITO…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DELITO DE ENCUBRIMIENTO</a:t>
            </a:r>
            <a:endParaRPr lang="es-ES" sz="2800" b="1" dirty="0">
              <a:latin typeface="+mn-lt"/>
            </a:endParaRPr>
          </a:p>
        </p:txBody>
      </p:sp>
    </p:spTree>
    <p:extLst>
      <p:ext uri="{BB962C8B-B14F-4D97-AF65-F5344CB8AC3E}">
        <p14:creationId xmlns:p14="http://schemas.microsoft.com/office/powerpoint/2010/main" val="125810742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Los </a:t>
            </a:r>
            <a:r>
              <a:rPr lang="es-MX" sz="2800" b="1" dirty="0">
                <a:latin typeface="Arial" panose="020B0604020202020204" pitchFamily="34" charset="0"/>
                <a:cs typeface="Arial" panose="020B0604020202020204" pitchFamily="34" charset="0"/>
              </a:rPr>
              <a:t>EFECTOS </a:t>
            </a:r>
            <a:r>
              <a:rPr lang="es-MX" sz="2800" dirty="0">
                <a:latin typeface="Arial" panose="020B0604020202020204" pitchFamily="34" charset="0"/>
                <a:cs typeface="Arial" panose="020B0604020202020204" pitchFamily="34" charset="0"/>
              </a:rPr>
              <a:t>en el ámbito penal se tiene como tales a los bienes materiales del delito [objetos o bienes susceptibles de ser valorados económicamente]</a:t>
            </a:r>
          </a:p>
          <a:p>
            <a:pPr algn="just"/>
            <a:endParaRPr lang="es-MX"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DELITO DE ENCUBRIMIENTO</a:t>
            </a:r>
            <a:endParaRPr lang="es-ES" sz="2800" b="1" dirty="0">
              <a:latin typeface="+mn-lt"/>
            </a:endParaRPr>
          </a:p>
        </p:txBody>
      </p:sp>
    </p:spTree>
    <p:extLst>
      <p:ext uri="{BB962C8B-B14F-4D97-AF65-F5344CB8AC3E}">
        <p14:creationId xmlns:p14="http://schemas.microsoft.com/office/powerpoint/2010/main" val="344957643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NO SE CUMPLE con los presupuestos exigido por el tipo penal de </a:t>
            </a:r>
            <a:r>
              <a:rPr lang="es-MX" sz="2800" b="1" dirty="0">
                <a:latin typeface="Arial" panose="020B0604020202020204" pitchFamily="34" charset="0"/>
                <a:cs typeface="Arial" panose="020B0604020202020204" pitchFamily="34" charset="0"/>
              </a:rPr>
              <a:t>ENCUBRIMIENTO REAL  DEVINIENDO EN ATÍPICO EL DELITO ATRIBUIDO</a:t>
            </a:r>
            <a:endParaRPr lang="es-419" sz="2800" b="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4000" b="1" dirty="0">
                <a:latin typeface="+mn-lt"/>
              </a:rPr>
              <a:t>CONCLUSION </a:t>
            </a:r>
            <a:endParaRPr lang="es-ES" sz="4000" b="1" dirty="0">
              <a:latin typeface="+mn-lt"/>
            </a:endParaRPr>
          </a:p>
        </p:txBody>
      </p:sp>
    </p:spTree>
    <p:extLst>
      <p:ext uri="{BB962C8B-B14F-4D97-AF65-F5344CB8AC3E}">
        <p14:creationId xmlns:p14="http://schemas.microsoft.com/office/powerpoint/2010/main" val="117868273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ctr"/>
            <a:r>
              <a:rPr lang="es-ES" sz="5000" b="1" dirty="0">
                <a:latin typeface="+mn-lt"/>
              </a:rPr>
              <a:t>ANALISIS SOBRE  </a:t>
            </a:r>
            <a:r>
              <a:rPr lang="es-ES" sz="5000" b="1" dirty="0"/>
              <a:t>EL DELITO DE OMISION DE DENUNCIA</a:t>
            </a:r>
            <a:endParaRPr lang="es-419"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08166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Fiscalía atribuye también al encausado Sánchez Barrera </a:t>
            </a:r>
            <a:r>
              <a:rPr lang="es-MX" sz="2800" b="1" dirty="0">
                <a:latin typeface="Arial" panose="020B0604020202020204" pitchFamily="34" charset="0"/>
                <a:cs typeface="Arial" panose="020B0604020202020204" pitchFamily="34" charset="0"/>
              </a:rPr>
              <a:t>HABER OMITIDO INTENCIONALMENTE COMUNICAR A LA AUTORIDAD LA COMISIÓN DEL PRESUNTO DELITO DE LESIONES </a:t>
            </a:r>
            <a:r>
              <a:rPr lang="es-MX" sz="2800" dirty="0">
                <a:latin typeface="Arial" panose="020B0604020202020204" pitchFamily="34" charset="0"/>
                <a:cs typeface="Arial" panose="020B0604020202020204" pitchFamily="34" charset="0"/>
              </a:rPr>
              <a:t>en agravio de la paciente Guerrero Neira</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US" sz="2800" b="1" dirty="0">
                <a:latin typeface="+mn-lt"/>
              </a:rPr>
              <a:t>HECHO IMPUTADO</a:t>
            </a:r>
            <a:endParaRPr lang="es-ES" sz="2800" b="1" dirty="0">
              <a:latin typeface="+mn-lt"/>
            </a:endParaRPr>
          </a:p>
        </p:txBody>
      </p:sp>
    </p:spTree>
    <p:extLst>
      <p:ext uri="{BB962C8B-B14F-4D97-AF65-F5344CB8AC3E}">
        <p14:creationId xmlns:p14="http://schemas.microsoft.com/office/powerpoint/2010/main" val="381126005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i="1" dirty="0">
                <a:latin typeface="Arial" panose="020B0604020202020204" pitchFamily="34" charset="0"/>
                <a:cs typeface="Arial" panose="020B0604020202020204" pitchFamily="34" charset="0"/>
              </a:rPr>
              <a:t>"El médico que brinda atención médica a una persona herida por arma blanca, herida de bala, accidente de tránsito o por causa de otro tipo de violencia que constituya delito perseguible de oficio o cuando existan indicios de aborto criminal, está obligado a poner el hecho conocimiento de la autoridad competente",</a:t>
            </a:r>
            <a:endParaRPr lang="es-419" sz="2800" i="1"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just"/>
            <a:r>
              <a:rPr lang="es-MX" sz="2600" b="1" dirty="0">
                <a:latin typeface="Arial" panose="020B0604020202020204" pitchFamily="34" charset="0"/>
                <a:cs typeface="Arial" panose="020B0604020202020204" pitchFamily="34" charset="0"/>
              </a:rPr>
              <a:t>INFRACCIÓN  DEL ARTÍCULO 30º DE LA LEY Nº 26842 - LEY GENERAL DE SALUD,</a:t>
            </a:r>
            <a:endParaRPr lang="es-ES" sz="2600" b="1" dirty="0">
              <a:latin typeface="+mn-lt"/>
            </a:endParaRPr>
          </a:p>
        </p:txBody>
      </p:sp>
    </p:spTree>
    <p:extLst>
      <p:ext uri="{BB962C8B-B14F-4D97-AF65-F5344CB8AC3E}">
        <p14:creationId xmlns:p14="http://schemas.microsoft.com/office/powerpoint/2010/main" val="1084958378"/>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 El médico que brinda atención médica a una persona herida por arma blanca, herida de bala, accidente de tránsito o por causa de otro tipo de violencia que constituya delito perseguible de oficio o cuando existan indicios de aborto criminal, está obligado a poner el hecho conocimiento de la autoridad competente representada por un miembro de la Policía Nacional del Perú".</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just"/>
            <a:r>
              <a:rPr lang="es-US" sz="2400" b="1" dirty="0">
                <a:latin typeface="Arial" panose="020B0604020202020204" pitchFamily="34" charset="0"/>
                <a:cs typeface="Arial" panose="020B0604020202020204" pitchFamily="34" charset="0"/>
              </a:rPr>
              <a:t>INFRACCION DE LA </a:t>
            </a:r>
            <a:r>
              <a:rPr lang="es-MX" sz="2400" b="1" dirty="0">
                <a:latin typeface="Arial" panose="020B0604020202020204" pitchFamily="34" charset="0"/>
                <a:cs typeface="Arial" panose="020B0604020202020204" pitchFamily="34" charset="0"/>
              </a:rPr>
              <a:t>NORMA TÉCNICA DE SALUD DE LOS SERVICIOS DE SALUD - NTS Nº 042- MINSA/DGSP-V.O</a:t>
            </a:r>
            <a:endParaRPr lang="es-E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027653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Artículo 407º del Código Penal, que sanciona al sujeto "que omite comunicar a la autoridad las noticias que tenga acerca de la comisión de algún delito, cuando esté obligado a hacerlo por su profesión o empleo, ( ...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DELITO DE OMISION DE DENUNCIA</a:t>
            </a:r>
            <a:endParaRPr lang="es-ES" sz="2800" b="1" dirty="0">
              <a:latin typeface="+mn-lt"/>
            </a:endParaRPr>
          </a:p>
        </p:txBody>
      </p:sp>
    </p:spTree>
    <p:extLst>
      <p:ext uri="{BB962C8B-B14F-4D97-AF65-F5344CB8AC3E}">
        <p14:creationId xmlns:p14="http://schemas.microsoft.com/office/powerpoint/2010/main" val="333625174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Respecto al delito de parricidio - feminicidio, no puntualiza la intervención delictiva del encausado por carecer de la condición especial requerida para la configuración del tipo penal, tanto más si no existe acuerdo para configurar su complicidad.</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ARGUMENTOS DEL RECURSO DE CASACION</a:t>
            </a:r>
          </a:p>
        </p:txBody>
      </p:sp>
    </p:spTree>
    <p:extLst>
      <p:ext uri="{BB962C8B-B14F-4D97-AF65-F5344CB8AC3E}">
        <p14:creationId xmlns:p14="http://schemas.microsoft.com/office/powerpoint/2010/main" val="2380919928"/>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1 ) situación generadora del deber de actuar</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2) la no realización de la acción esperada</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3) la capacidad de realización de la acción esperada. (La mas relevante)</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DELITO DE OMISION DE DENUNCIA. ELEMENTOS</a:t>
            </a:r>
            <a:endParaRPr lang="es-ES" sz="2800" b="1" dirty="0">
              <a:latin typeface="+mn-lt"/>
            </a:endParaRPr>
          </a:p>
        </p:txBody>
      </p:sp>
    </p:spTree>
    <p:extLst>
      <p:ext uri="{BB962C8B-B14F-4D97-AF65-F5344CB8AC3E}">
        <p14:creationId xmlns:p14="http://schemas.microsoft.com/office/powerpoint/2010/main" val="2889470767"/>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Se requiere que el agente tenga conocimiento, cierto y concreto de la comisión de un hecho punible.</a:t>
            </a: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DELITO DE OMISION DE DENUNCIA. ELEMENTOS</a:t>
            </a:r>
            <a:endParaRPr lang="es-ES" sz="2800" b="1" dirty="0">
              <a:latin typeface="+mn-lt"/>
            </a:endParaRPr>
          </a:p>
        </p:txBody>
      </p:sp>
    </p:spTree>
    <p:extLst>
      <p:ext uri="{BB962C8B-B14F-4D97-AF65-F5344CB8AC3E}">
        <p14:creationId xmlns:p14="http://schemas.microsoft.com/office/powerpoint/2010/main" val="72514756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recurrente Sánchez Barrera, al brindar atención</a:t>
            </a:r>
          </a:p>
          <a:p>
            <a:pPr algn="just"/>
            <a:r>
              <a:rPr lang="es-MX" sz="2800" dirty="0">
                <a:latin typeface="Arial" panose="020B0604020202020204" pitchFamily="34" charset="0"/>
                <a:cs typeface="Arial" panose="020B0604020202020204" pitchFamily="34" charset="0"/>
              </a:rPr>
              <a:t>médica a la paciente Guerrero Neira, no evidenció signos de haber sido agredida por arma blanca o arma de fuego, accidente de tránsito o lesiones por violencia familiar, conforme se desprende de su  declaración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CASO</a:t>
            </a:r>
            <a:endParaRPr lang="es-ES" sz="2800" b="1" dirty="0">
              <a:latin typeface="+mn-lt"/>
            </a:endParaRPr>
          </a:p>
        </p:txBody>
      </p:sp>
    </p:spTree>
    <p:extLst>
      <p:ext uri="{BB962C8B-B14F-4D97-AF65-F5344CB8AC3E}">
        <p14:creationId xmlns:p14="http://schemas.microsoft.com/office/powerpoint/2010/main" val="3252442960"/>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Conforme se exige en la norma de salud del artículo 30º de la LEY Nº 26842 – LGS [poner en conocimiento de la autoridad competente cuando la paciente presente herida por arma blanca, herida de bala, accidente de tránsito o por causa de otro tipo de violencia que constituya delito perseguible de oficio) no le era exigible la puesta en conocimiento a la autoridad competente información de algún delito,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CASO</a:t>
            </a:r>
            <a:endParaRPr lang="es-ES" sz="2800" b="1" dirty="0">
              <a:latin typeface="+mn-lt"/>
            </a:endParaRPr>
          </a:p>
        </p:txBody>
      </p:sp>
    </p:spTree>
    <p:extLst>
      <p:ext uri="{BB962C8B-B14F-4D97-AF65-F5344CB8AC3E}">
        <p14:creationId xmlns:p14="http://schemas.microsoft.com/office/powerpoint/2010/main" val="215639633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Tanto más si Sánchez Barrera </a:t>
            </a:r>
            <a:r>
              <a:rPr lang="es-MX" sz="2800" b="1" dirty="0">
                <a:latin typeface="Arial" panose="020B0604020202020204" pitchFamily="34" charset="0"/>
                <a:cs typeface="Arial" panose="020B0604020202020204" pitchFamily="34" charset="0"/>
              </a:rPr>
              <a:t>NO TENÍA CONOCIMIENTO DE LA AGRESIÓN </a:t>
            </a:r>
            <a:r>
              <a:rPr lang="es-MX" sz="2800" dirty="0">
                <a:latin typeface="Arial" panose="020B0604020202020204" pitchFamily="34" charset="0"/>
                <a:cs typeface="Arial" panose="020B0604020202020204" pitchFamily="34" charset="0"/>
              </a:rPr>
              <a:t>sufrida por la paciente Edda Guerrero Neira. </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ANALISIS DEL CASO</a:t>
            </a:r>
            <a:endParaRPr lang="es-ES" sz="2800" b="1" dirty="0">
              <a:latin typeface="+mn-lt"/>
            </a:endParaRPr>
          </a:p>
        </p:txBody>
      </p:sp>
    </p:spTree>
    <p:extLst>
      <p:ext uri="{BB962C8B-B14F-4D97-AF65-F5344CB8AC3E}">
        <p14:creationId xmlns:p14="http://schemas.microsoft.com/office/powerpoint/2010/main" val="1950798182"/>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El comportamiento del recurrente Sánchez Barrera de no configura delito de omisión de denuncia.</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4000" b="1" dirty="0">
                <a:latin typeface="+mn-lt"/>
              </a:rPr>
              <a:t>CONCLUSION</a:t>
            </a:r>
            <a:endParaRPr lang="es-ES" sz="4000" b="1" dirty="0">
              <a:latin typeface="+mn-lt"/>
            </a:endParaRPr>
          </a:p>
        </p:txBody>
      </p:sp>
    </p:spTree>
    <p:extLst>
      <p:ext uri="{BB962C8B-B14F-4D97-AF65-F5344CB8AC3E}">
        <p14:creationId xmlns:p14="http://schemas.microsoft.com/office/powerpoint/2010/main" val="134982586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La Corte Suprema declaro fundado el recurso de casación, y en consecuencia FUNDADAS LAS EXCEPCIONES DE IMPROCEDENCIA DE ACCION por los delitos de Parricidio, Feminicidio, Homicidio Culposo, Encubrimiento Real y Omision de Denuncia.</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Ordenaron ARCHIVO DEFINITIVO</a:t>
            </a:r>
          </a:p>
          <a:p>
            <a:pPr algn="just"/>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pPr algn="ctr"/>
            <a:r>
              <a:rPr lang="es-US" sz="2800" b="1" dirty="0">
                <a:latin typeface="+mn-lt"/>
              </a:rPr>
              <a:t>DECISION</a:t>
            </a:r>
            <a:endParaRPr lang="es-ES" sz="2800" b="1" dirty="0">
              <a:latin typeface="+mn-lt"/>
            </a:endParaRPr>
          </a:p>
        </p:txBody>
      </p:sp>
    </p:spTree>
    <p:extLst>
      <p:ext uri="{BB962C8B-B14F-4D97-AF65-F5344CB8AC3E}">
        <p14:creationId xmlns:p14="http://schemas.microsoft.com/office/powerpoint/2010/main" val="93527051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ctr"/>
            <a:endParaRPr lang="es-419" sz="4000" dirty="0">
              <a:latin typeface="Arial" panose="020B0604020202020204" pitchFamily="34" charset="0"/>
              <a:cs typeface="Arial" panose="020B0604020202020204" pitchFamily="34" charset="0"/>
            </a:endParaRPr>
          </a:p>
          <a:p>
            <a:pPr algn="ctr"/>
            <a:endParaRPr lang="es-419" sz="4000" dirty="0">
              <a:latin typeface="Arial" panose="020B0604020202020204" pitchFamily="34" charset="0"/>
              <a:cs typeface="Arial" panose="020B0604020202020204" pitchFamily="34" charset="0"/>
            </a:endParaRPr>
          </a:p>
          <a:p>
            <a:pPr algn="ctr"/>
            <a:r>
              <a:rPr lang="es-419" sz="4000" dirty="0">
                <a:latin typeface="Arial" panose="020B0604020202020204" pitchFamily="34" charset="0"/>
                <a:cs typeface="Arial" panose="020B0604020202020204" pitchFamily="34" charset="0"/>
              </a:rPr>
              <a:t>GRACIAS</a:t>
            </a:r>
          </a:p>
        </p:txBody>
      </p:sp>
      <p:sp>
        <p:nvSpPr>
          <p:cNvPr id="9" name="Title 8"/>
          <p:cNvSpPr>
            <a:spLocks noGrp="1"/>
          </p:cNvSpPr>
          <p:nvPr>
            <p:ph type="title"/>
          </p:nvPr>
        </p:nvSpPr>
        <p:spPr>
          <a:xfrm>
            <a:off x="179512" y="150912"/>
            <a:ext cx="8659688" cy="685800"/>
          </a:xfrm>
        </p:spPr>
        <p:txBody>
          <a:bodyPr>
            <a:noAutofit/>
          </a:bodyPr>
          <a:lstStyle/>
          <a:p>
            <a:pPr algn="ctr"/>
            <a:endParaRPr lang="es-ES" sz="2800" b="1" dirty="0">
              <a:latin typeface="+mn-lt"/>
            </a:endParaRPr>
          </a:p>
        </p:txBody>
      </p:sp>
    </p:spTree>
    <p:extLst>
      <p:ext uri="{BB962C8B-B14F-4D97-AF65-F5344CB8AC3E}">
        <p14:creationId xmlns:p14="http://schemas.microsoft.com/office/powerpoint/2010/main" val="4131731225"/>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r>
              <a:rPr lang="es-MX" sz="2800" dirty="0">
                <a:latin typeface="Arial" panose="020B0604020202020204" pitchFamily="34" charset="0"/>
                <a:cs typeface="Arial" panose="020B0604020202020204" pitchFamily="34" charset="0"/>
              </a:rPr>
              <a:t>ii) respecto al delito de homicidio culposo, no detalla</a:t>
            </a:r>
          </a:p>
          <a:p>
            <a:r>
              <a:rPr lang="es-MX" sz="2800" dirty="0">
                <a:latin typeface="Arial" panose="020B0604020202020204" pitchFamily="34" charset="0"/>
                <a:cs typeface="Arial" panose="020B0604020202020204" pitchFamily="34" charset="0"/>
              </a:rPr>
              <a:t>cómo es posible ser autor del citado delito, pues no infringió el deber de cuidado y el supuesto riesgo creado no se realizó en el resultado.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ARGUMENTOS DEL RECURSO DE CASACION</a:t>
            </a:r>
          </a:p>
        </p:txBody>
      </p:sp>
    </p:spTree>
    <p:extLst>
      <p:ext uri="{BB962C8B-B14F-4D97-AF65-F5344CB8AC3E}">
        <p14:creationId xmlns:p14="http://schemas.microsoft.com/office/powerpoint/2010/main" val="1523115969"/>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3528" y="1412776"/>
            <a:ext cx="8515672" cy="3816425"/>
          </a:xfrm>
          <a:prstGeom prst="rect">
            <a:avLst/>
          </a:prstGeom>
          <a:noFill/>
        </p:spPr>
        <p:txBody>
          <a:bodyPr wrap="square" rtlCol="0">
            <a:noAutofit/>
          </a:bodyPr>
          <a:lstStyle/>
          <a:p>
            <a:pPr algn="just"/>
            <a:r>
              <a:rPr lang="es-MX" sz="2800" dirty="0">
                <a:latin typeface="Arial" panose="020B0604020202020204" pitchFamily="34" charset="0"/>
                <a:cs typeface="Arial" panose="020B0604020202020204" pitchFamily="34" charset="0"/>
              </a:rPr>
              <a:t>Respecto al delito de encubrimiento real, carece de motivación este extremo, pues no detalla la posibilidad de tener la condición de encubridor, toda vez que la no consignación de datos en la historia clínica no configura el delito atribuido;</a:t>
            </a:r>
            <a:endParaRPr lang="es-419" sz="2800" dirty="0">
              <a:latin typeface="Arial" panose="020B0604020202020204" pitchFamily="34" charset="0"/>
              <a:cs typeface="Arial" panose="020B0604020202020204" pitchFamily="34" charset="0"/>
            </a:endParaRPr>
          </a:p>
        </p:txBody>
      </p:sp>
      <p:sp>
        <p:nvSpPr>
          <p:cNvPr id="9" name="Title 8"/>
          <p:cNvSpPr>
            <a:spLocks noGrp="1"/>
          </p:cNvSpPr>
          <p:nvPr>
            <p:ph type="title"/>
          </p:nvPr>
        </p:nvSpPr>
        <p:spPr>
          <a:xfrm>
            <a:off x="179512" y="150912"/>
            <a:ext cx="8659688" cy="685800"/>
          </a:xfrm>
        </p:spPr>
        <p:txBody>
          <a:bodyPr>
            <a:noAutofit/>
          </a:bodyPr>
          <a:lstStyle/>
          <a:p>
            <a:r>
              <a:rPr lang="es-ES" sz="2800" b="1" dirty="0">
                <a:latin typeface="+mn-lt"/>
              </a:rPr>
              <a:t>ARGUMENTOS DEL RECURSO DE CASACION</a:t>
            </a:r>
          </a:p>
        </p:txBody>
      </p:sp>
    </p:spTree>
    <p:extLst>
      <p:ext uri="{BB962C8B-B14F-4D97-AF65-F5344CB8AC3E}">
        <p14:creationId xmlns:p14="http://schemas.microsoft.com/office/powerpoint/2010/main" val="2058310353"/>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sld>
</file>

<file path=ppt/theme/theme1.xml><?xml version="1.0" encoding="utf-8"?>
<a:theme xmlns:a="http://schemas.openxmlformats.org/drawingml/2006/main" name="Presentación de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IntroducingPowerPoint2010</Template>
  <TotalTime>0</TotalTime>
  <Words>3784</Words>
  <Application>Microsoft Office PowerPoint</Application>
  <PresentationFormat>Presentación en pantalla (4:3)</PresentationFormat>
  <Paragraphs>311</Paragraphs>
  <Slides>77</Slides>
  <Notes>77</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77</vt:i4>
      </vt:variant>
    </vt:vector>
  </HeadingPairs>
  <TitlesOfParts>
    <vt:vector size="81" baseType="lpstr">
      <vt:lpstr>Arial</vt:lpstr>
      <vt:lpstr>Calibri</vt:lpstr>
      <vt:lpstr>Georgia</vt:lpstr>
      <vt:lpstr>Presentación de PowerPoint 2010</vt:lpstr>
      <vt:lpstr> Victor Jimmy Arbulú Martínez. Docente Ordinario Facultad de Derecho UNMSM.  Juez Superior  Titular de la Corte de Lima</vt:lpstr>
      <vt:lpstr>Presentación de PowerPoint</vt:lpstr>
      <vt:lpstr>ITINERARIO PROCESAL </vt:lpstr>
      <vt:lpstr>HECHOS IMPUTADOS</vt:lpstr>
      <vt:lpstr>HECHOS IMPUTADOS</vt:lpstr>
      <vt:lpstr>HECHOS IMPUTADOS</vt:lpstr>
      <vt:lpstr>ARGUMENTOS DEL RECURSO DE CASACION</vt:lpstr>
      <vt:lpstr>ARGUMENTOS DEL RECURSO DE CASACION</vt:lpstr>
      <vt:lpstr>ARGUMENTOS DEL RECURSO DE CASACION</vt:lpstr>
      <vt:lpstr>ARGUMENTOS DEL RECURSO DE CASACION</vt:lpstr>
      <vt:lpstr>LOS MEDIOS TÉCNICOS DE DEFENSA EN EL PROCESO PENAL</vt:lpstr>
      <vt:lpstr>LA EXCEPCION DE IMPROCEDENCIA DE ACCION </vt:lpstr>
      <vt:lpstr>LA EXCEPCION DE IMPROCEDENCIA DE ACCION </vt:lpstr>
      <vt:lpstr>LA EXCEPCION DE IMPROCEDENCIA DE ACCION </vt:lpstr>
      <vt:lpstr>LA EXCEPCION DE IMPROCEDENCIA DE ACCION </vt:lpstr>
      <vt:lpstr>LA EXCEPCION DE IMPROCEDENCIA DE ACCION </vt:lpstr>
      <vt:lpstr>LA EXCEPCION DE IMPROCEDENCIA DE ACCION </vt:lpstr>
      <vt:lpstr>CUANDO EL HECHO NO ES JUSTICIABLE PENALMENTE</vt:lpstr>
      <vt:lpstr>CUANDO EL HECHO NO ES JUSTICIABLE PENALMENTE</vt:lpstr>
      <vt:lpstr>CUANDO EL HECHO NO ES JUSTICIABLE PENALMENTE</vt:lpstr>
      <vt:lpstr>DELITOS MATERIA DE LA EXCEPCION DE IMPROCEDENCIA</vt:lpstr>
      <vt:lpstr>ANALIS DEL CASO.  PREMISAS</vt:lpstr>
      <vt:lpstr>ANALISIS DEL CASO. PREMISAS </vt:lpstr>
      <vt:lpstr>ANALISIS DEL CASO. PREMISA PROCESAL </vt:lpstr>
      <vt:lpstr>ANALISIS DEL CASO </vt:lpstr>
      <vt:lpstr>HECHO</vt:lpstr>
      <vt:lpstr>ANALISIS SOBRE PARRICIDIO Y FEMINICIDIO</vt:lpstr>
      <vt:lpstr>ANALISIS SOBRE PARRICIDIO Y FEMINICIDIO. COMPLICIDAD</vt:lpstr>
      <vt:lpstr>ANALISIS SOBRE PARRICIDIO Y FEMINICIDIO. COMPLICIDAD</vt:lpstr>
      <vt:lpstr>ANALISIS SOBRE PARRICIDIO Y FEMINICIDIO</vt:lpstr>
      <vt:lpstr>ANALISIS SOBRE PARRICIDIO Y FEMINICIDIO</vt:lpstr>
      <vt:lpstr>ANALISIS SOBRE PARRICIDIO Y FEMINICIDIO</vt:lpstr>
      <vt:lpstr>ANALISIS SOBRE PARRICIDIO Y FEMINICIDIO. </vt:lpstr>
      <vt:lpstr>ANALISIS SOBRE PARRICIDIO Y FEMINICIDIO. </vt:lpstr>
      <vt:lpstr>CONCLUSION</vt:lpstr>
      <vt:lpstr>Presentación de PowerPoint</vt:lpstr>
      <vt:lpstr>HECHO IMPUTADO</vt:lpstr>
      <vt:lpstr>HECHO IMPUTADO</vt:lpstr>
      <vt:lpstr>HECHO IMPUTADO</vt:lpstr>
      <vt:lpstr>HECHO IMPUTADO. FACTICO</vt:lpstr>
      <vt:lpstr>DELITO DE INFRACCION DE NORMA DE CUIDADO</vt:lpstr>
      <vt:lpstr>DELITO DE INFRACCION DE NORMA DE CUIDADO</vt:lpstr>
      <vt:lpstr>ELEMENTOS ESTRUCTURALES DEL DELITO DE CULPOSO</vt:lpstr>
      <vt:lpstr>ELEMENTOS ESTRUCTURALES DEL DELITO DE CULPOSO</vt:lpstr>
      <vt:lpstr>DETERMINACION DEL DEBER DE CUIDADO</vt:lpstr>
      <vt:lpstr>DETERMINACION DEL DEBER DE CUIDADO</vt:lpstr>
      <vt:lpstr>ACTO MEDICO REALIZADO POR EL RECURRENTE</vt:lpstr>
      <vt:lpstr>ACTO MEDICO REALIZADO POR EL RECURRENTE</vt:lpstr>
      <vt:lpstr>ACTO MEDICO REALIZADO POR EL RECURRENTE</vt:lpstr>
      <vt:lpstr>CONCLUSIONES</vt:lpstr>
      <vt:lpstr>CONCLUSIONES</vt:lpstr>
      <vt:lpstr>CONCLUSIONES</vt:lpstr>
      <vt:lpstr>Presentación de PowerPoint</vt:lpstr>
      <vt:lpstr>HECHO IMPUTADO</vt:lpstr>
      <vt:lpstr>HECHO IMPUTADO</vt:lpstr>
      <vt:lpstr>DELITO DE ENCUBRIMIENTO REAL</vt:lpstr>
      <vt:lpstr>DELITO DE ENCUBRIMIENTO REAL</vt:lpstr>
      <vt:lpstr>DELITO DE ENCUBRIMIENTO REAL</vt:lpstr>
      <vt:lpstr>ANALISIS DEL DELITO DE ENCUBRIMIENTO</vt:lpstr>
      <vt:lpstr>ANALISIS DEL DELITO DE ENCUBRIMIENTO</vt:lpstr>
      <vt:lpstr>ANALISIS DEL DELITO DE ENCUBRIMIENTO</vt:lpstr>
      <vt:lpstr>ANALISIS DEL DELITO DE ENCUBRIMIENTO</vt:lpstr>
      <vt:lpstr>ANALISIS DEL DELITO DE ENCUBRIMIENTO</vt:lpstr>
      <vt:lpstr>CONCLUSION </vt:lpstr>
      <vt:lpstr>Presentación de PowerPoint</vt:lpstr>
      <vt:lpstr>HECHO IMPUTADO</vt:lpstr>
      <vt:lpstr>INFRACCIÓN  DEL ARTÍCULO 30º DE LA LEY Nº 26842 - LEY GENERAL DE SALUD,</vt:lpstr>
      <vt:lpstr>INFRACCION DE LA NORMA TÉCNICA DE SALUD DE LOS SERVICIOS DE SALUD - NTS Nº 042- MINSA/DGSP-V.O</vt:lpstr>
      <vt:lpstr>DELITO DE OMISION DE DENUNCIA</vt:lpstr>
      <vt:lpstr>DELITO DE OMISION DE DENUNCIA. ELEMENTOS</vt:lpstr>
      <vt:lpstr>DELITO DE OMISION DE DENUNCIA. ELEMENTOS</vt:lpstr>
      <vt:lpstr>ANALISIS DEL CASO</vt:lpstr>
      <vt:lpstr>ANALISIS DEL CASO</vt:lpstr>
      <vt:lpstr>ANALISIS DEL CASO</vt:lpstr>
      <vt:lpstr>CONCLUSION</vt:lpstr>
      <vt:lpstr>DECISION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2015-05-21T13:27:07Z</dcterms:created>
  <dcterms:modified xsi:type="dcterms:W3CDTF">2022-03-05T21:05:54Z</dcterms:modified>
</cp:coreProperties>
</file>