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73" r:id="rId2"/>
    <p:sldMasterId id="2147483986" r:id="rId3"/>
  </p:sldMasterIdLst>
  <p:notesMasterIdLst>
    <p:notesMasterId r:id="rId56"/>
  </p:notesMasterIdLst>
  <p:handoutMasterIdLst>
    <p:handoutMasterId r:id="rId57"/>
  </p:handoutMasterIdLst>
  <p:sldIdLst>
    <p:sldId id="256" r:id="rId4"/>
    <p:sldId id="504" r:id="rId5"/>
    <p:sldId id="438" r:id="rId6"/>
    <p:sldId id="439" r:id="rId7"/>
    <p:sldId id="505" r:id="rId8"/>
    <p:sldId id="506" r:id="rId9"/>
    <p:sldId id="447" r:id="rId10"/>
    <p:sldId id="507" r:id="rId11"/>
    <p:sldId id="508" r:id="rId12"/>
    <p:sldId id="509" r:id="rId13"/>
    <p:sldId id="514" r:id="rId14"/>
    <p:sldId id="515" r:id="rId15"/>
    <p:sldId id="516" r:id="rId16"/>
    <p:sldId id="520" r:id="rId17"/>
    <p:sldId id="517" r:id="rId18"/>
    <p:sldId id="521" r:id="rId19"/>
    <p:sldId id="522" r:id="rId20"/>
    <p:sldId id="523" r:id="rId21"/>
    <p:sldId id="524" r:id="rId22"/>
    <p:sldId id="528" r:id="rId23"/>
    <p:sldId id="527" r:id="rId24"/>
    <p:sldId id="525" r:id="rId25"/>
    <p:sldId id="529" r:id="rId26"/>
    <p:sldId id="526" r:id="rId27"/>
    <p:sldId id="535" r:id="rId28"/>
    <p:sldId id="530" r:id="rId29"/>
    <p:sldId id="536" r:id="rId30"/>
    <p:sldId id="550" r:id="rId31"/>
    <p:sldId id="551" r:id="rId32"/>
    <p:sldId id="546" r:id="rId33"/>
    <p:sldId id="278" r:id="rId34"/>
    <p:sldId id="260" r:id="rId35"/>
    <p:sldId id="354" r:id="rId36"/>
    <p:sldId id="552" r:id="rId37"/>
    <p:sldId id="356" r:id="rId38"/>
    <p:sldId id="553" r:id="rId39"/>
    <p:sldId id="554" r:id="rId40"/>
    <p:sldId id="495" r:id="rId41"/>
    <p:sldId id="555" r:id="rId42"/>
    <p:sldId id="556" r:id="rId43"/>
    <p:sldId id="357" r:id="rId44"/>
    <p:sldId id="557" r:id="rId45"/>
    <p:sldId id="402" r:id="rId46"/>
    <p:sldId id="558" r:id="rId47"/>
    <p:sldId id="559" r:id="rId48"/>
    <p:sldId id="560" r:id="rId49"/>
    <p:sldId id="561" r:id="rId50"/>
    <p:sldId id="562" r:id="rId51"/>
    <p:sldId id="563" r:id="rId52"/>
    <p:sldId id="403" r:id="rId53"/>
    <p:sldId id="360" r:id="rId54"/>
    <p:sldId id="45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94662" autoAdjust="0"/>
  </p:normalViewPr>
  <p:slideViewPr>
    <p:cSldViewPr snapToGrid="0" showGuides="1">
      <p:cViewPr varScale="1">
        <p:scale>
          <a:sx n="49" d="100"/>
          <a:sy n="49" d="100"/>
        </p:scale>
        <p:origin x="826" y="50"/>
      </p:cViewPr>
      <p:guideLst>
        <p:guide orient="horz" pos="2160"/>
        <p:guide pos="3840"/>
      </p:guideLst>
    </p:cSldViewPr>
  </p:slideViewPr>
  <p:outlineViewPr>
    <p:cViewPr>
      <p:scale>
        <a:sx n="33" d="100"/>
        <a:sy n="33" d="100"/>
      </p:scale>
      <p:origin x="48" y="372"/>
    </p:cViewPr>
  </p:outlineViewPr>
  <p:notesTextViewPr>
    <p:cViewPr>
      <p:scale>
        <a:sx n="1" d="1"/>
        <a:sy n="1" d="1"/>
      </p:scale>
      <p:origin x="0" y="0"/>
    </p:cViewPr>
  </p:notesTextViewPr>
  <p:sorterViewPr>
    <p:cViewPr>
      <p:scale>
        <a:sx n="100" d="100"/>
        <a:sy n="100" d="100"/>
      </p:scale>
      <p:origin x="0" y="588"/>
    </p:cViewPr>
  </p:sorterViewPr>
  <p:notesViewPr>
    <p:cSldViewPr snapToGrid="0" showGuides="1">
      <p:cViewPr varScale="1">
        <p:scale>
          <a:sx n="51" d="100"/>
          <a:sy n="51" d="100"/>
        </p:scale>
        <p:origin x="235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s-ES"/>
              <a:t>05/03/2022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‹Nº›</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s-ES"/>
              <a:t>05/03/2022</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‹Nº›</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C37BE-C303-496D-B5CD-85F2937540FC}" type="slidenum">
              <a:rPr lang="es-ES" smtClean="0"/>
              <a:t>25</a:t>
            </a:fld>
            <a:endParaRPr lang="es-ES" dirty="0"/>
          </a:p>
        </p:txBody>
      </p:sp>
    </p:spTree>
    <p:extLst>
      <p:ext uri="{BB962C8B-B14F-4D97-AF65-F5344CB8AC3E}">
        <p14:creationId xmlns:p14="http://schemas.microsoft.com/office/powerpoint/2010/main" val="3989136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5093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558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927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532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968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6230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509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3989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1086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27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C9574-A819-4FE4-99A7-1E27AD09ADC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3116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5709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835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194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673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19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592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18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31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36"/>
            <a:ext cx="103632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fld id="{402B9795-92DC-40DC-A1CA-9A4B349D7824}" type="datetimeFigureOut">
              <a:rPr lang="es-ES" smtClean="0"/>
              <a:t>05/03/2022</a:t>
            </a:fld>
            <a:endParaRPr lang="es-ES"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17145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402B9795-92DC-40DC-A1CA-9A4B349D7824}" type="datetimeFigureOut">
              <a:rPr lang="es-ES" smtClean="0"/>
              <a:t>05/03/2022</a:t>
            </a:fld>
            <a:endParaRPr lang="es-ES"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328563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9"/>
            <a:ext cx="36576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812800" y="274649"/>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402B9795-92DC-40DC-A1CA-9A4B349D7824}" type="datetimeFigureOut">
              <a:rPr lang="es-ES" smtClean="0"/>
              <a:t>05/03/2022</a:t>
            </a:fld>
            <a:endParaRPr lang="es-ES"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285604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iapositiva de título con imagen">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8"/>
            <a:ext cx="5734051" cy="2219691"/>
          </a:xfrm>
        </p:spPr>
        <p:txBody>
          <a:bodyPr anchor="ctr">
            <a:normAutofit/>
          </a:bodyPr>
          <a:lstStyle>
            <a:lvl1pPr algn="l">
              <a:defRPr sz="4400" cap="all" baseline="0"/>
            </a:lvl1pPr>
          </a:lstStyle>
          <a:p>
            <a:r>
              <a:rPr lang="es-ES"/>
              <a:t>Haga clic para modificar el estilo de título del patrón</a:t>
            </a:r>
            <a:endParaRPr/>
          </a:p>
        </p:txBody>
      </p:sp>
      <p:sp>
        <p:nvSpPr>
          <p:cNvPr id="3" name="Subtitle 2"/>
          <p:cNvSpPr>
            <a:spLocks noGrp="1"/>
          </p:cNvSpPr>
          <p:nvPr>
            <p:ph type="subTitle" idx="1"/>
          </p:nvPr>
        </p:nvSpPr>
        <p:spPr>
          <a:xfrm>
            <a:off x="1104900" y="4511788"/>
            <a:ext cx="573405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a:p>
        </p:txBody>
      </p:sp>
      <p:sp>
        <p:nvSpPr>
          <p:cNvPr id="11" name="Picture Placeholder 10"/>
          <p:cNvSpPr>
            <a:spLocks noGrp="1"/>
          </p:cNvSpPr>
          <p:nvPr>
            <p:ph type="pic" sz="quarter" idx="13"/>
          </p:nvPr>
        </p:nvSpPr>
        <p:spPr>
          <a:xfrm>
            <a:off x="6981066" y="1310656"/>
            <a:ext cx="5210937" cy="4208604"/>
          </a:xfrm>
          <a:solidFill>
            <a:schemeClr val="tx1">
              <a:lumMod val="20000"/>
              <a:lumOff val="80000"/>
            </a:schemeClr>
          </a:solidFill>
        </p:spPr>
        <p:txBody>
          <a:bodyPr tIns="1005840"/>
          <a:lstStyle>
            <a:lvl1pPr marL="0" indent="0" algn="ctr">
              <a:buNone/>
              <a:defRPr/>
            </a:lvl1pPr>
          </a:lstStyle>
          <a:p>
            <a:r>
              <a:rPr lang="es-ES" dirty="0"/>
              <a:t>Haga clic en el icono para agregar una imagen</a:t>
            </a:r>
            <a:endParaRPr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7398" y="20548"/>
            <a:ext cx="4664703" cy="2825393"/>
          </a:xfrm>
          <a:prstGeom prst="rect">
            <a:avLst/>
          </a:prstGeom>
        </p:spPr>
      </p:pic>
      <p:pic>
        <p:nvPicPr>
          <p:cNvPr id="8" name="Picture 7"/>
          <p:cNvPicPr>
            <a:picLocks noChangeAspect="1"/>
          </p:cNvPicPr>
          <p:nvPr userDrawn="1"/>
        </p:nvPicPr>
        <p:blipFill>
          <a:blip r:embed="rId3" cstate="print"/>
          <a:stretch>
            <a:fillRect/>
          </a:stretch>
        </p:blipFill>
        <p:spPr>
          <a:xfrm>
            <a:off x="4671315" y="20548"/>
            <a:ext cx="7499224" cy="2825496"/>
          </a:xfrm>
          <a:prstGeom prst="rect">
            <a:avLst/>
          </a:prstGeom>
        </p:spPr>
      </p:pic>
      <p:pic>
        <p:nvPicPr>
          <p:cNvPr id="9" name="Picture 8"/>
          <p:cNvPicPr>
            <a:picLocks noChangeAspect="1"/>
          </p:cNvPicPr>
          <p:nvPr userDrawn="1"/>
        </p:nvPicPr>
        <p:blipFill>
          <a:blip r:embed="rId4" cstate="print"/>
          <a:stretch>
            <a:fillRect/>
          </a:stretch>
        </p:blipFill>
        <p:spPr>
          <a:xfrm>
            <a:off x="27898" y="2818500"/>
            <a:ext cx="10225325" cy="2296266"/>
          </a:xfrm>
          <a:prstGeom prst="rect">
            <a:avLst/>
          </a:prstGeom>
        </p:spPr>
      </p:pic>
      <p:pic>
        <p:nvPicPr>
          <p:cNvPr id="10" name="Picture 9"/>
          <p:cNvPicPr>
            <a:picLocks noChangeAspect="1"/>
          </p:cNvPicPr>
          <p:nvPr userDrawn="1"/>
        </p:nvPicPr>
        <p:blipFill>
          <a:blip r:embed="rId5" cstate="print"/>
          <a:stretch>
            <a:fillRect/>
          </a:stretch>
        </p:blipFill>
        <p:spPr>
          <a:xfrm>
            <a:off x="10216159" y="2819400"/>
            <a:ext cx="1948444" cy="2293850"/>
          </a:xfrm>
          <a:prstGeom prst="rect">
            <a:avLst/>
          </a:prstGeom>
        </p:spPr>
      </p:pic>
      <p:pic>
        <p:nvPicPr>
          <p:cNvPr id="11" name="Picture 10"/>
          <p:cNvPicPr>
            <a:picLocks/>
          </p:cNvPicPr>
          <p:nvPr userDrawn="1"/>
        </p:nvPicPr>
        <p:blipFill>
          <a:blip r:embed="rId6" cstate="print"/>
          <a:stretch>
            <a:fillRect/>
          </a:stretch>
        </p:blipFill>
        <p:spPr>
          <a:xfrm>
            <a:off x="27397" y="5089818"/>
            <a:ext cx="12131040" cy="1737360"/>
          </a:xfrm>
          <a:prstGeom prst="rect">
            <a:avLst/>
          </a:prstGeom>
        </p:spPr>
      </p:pic>
      <p:sp>
        <p:nvSpPr>
          <p:cNvPr id="14" name="Rectangle 13"/>
          <p:cNvSpPr/>
          <p:nvPr userDrawn="1"/>
        </p:nvSpPr>
        <p:spPr>
          <a:xfrm>
            <a:off x="11673640" y="2469776"/>
            <a:ext cx="4064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dirty="0">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05/03/2022</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15" name="Text Placeholder 15"/>
          <p:cNvSpPr>
            <a:spLocks noGrp="1"/>
          </p:cNvSpPr>
          <p:nvPr>
            <p:ph type="body" sz="quarter" idx="14" hasCustomPrompt="1"/>
          </p:nvPr>
        </p:nvSpPr>
        <p:spPr>
          <a:xfrm>
            <a:off x="4775200" y="1295400"/>
            <a:ext cx="68072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41792" y="4114800"/>
            <a:ext cx="97536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a:t>Haga clic para modificar el estilo de título del patrón</a:t>
            </a:r>
            <a:endParaRPr/>
          </a:p>
        </p:txBody>
      </p:sp>
    </p:spTree>
    <p:extLst>
      <p:ext uri="{BB962C8B-B14F-4D97-AF65-F5344CB8AC3E}">
        <p14:creationId xmlns:p14="http://schemas.microsoft.com/office/powerpoint/2010/main" val="35562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1992354"/>
            <a:ext cx="7823200" cy="1970046"/>
          </a:xfrm>
        </p:spPr>
        <p:txBody>
          <a:bodyPr anchor="ctr">
            <a:normAutofit/>
          </a:bodyPr>
          <a:lstStyle>
            <a:lvl1pPr algn="l" eaLnBrk="1" latinLnBrk="0" hangingPunct="1">
              <a:defRPr kumimoji="0" lang="es-ES" sz="3000" b="1" cap="all"/>
            </a:lvl1pPr>
          </a:lstStyle>
          <a:p>
            <a:pPr eaLnBrk="1" latinLnBrk="0" hangingPunct="1"/>
            <a:r>
              <a:rPr lang="es-ES"/>
              <a:t>Haga clic para modificar el estilo de título del patrón</a:t>
            </a:r>
            <a:endParaRPr/>
          </a:p>
        </p:txBody>
      </p:sp>
      <p:sp>
        <p:nvSpPr>
          <p:cNvPr id="3" name="Text Placeholder 2"/>
          <p:cNvSpPr>
            <a:spLocks noGrp="1"/>
          </p:cNvSpPr>
          <p:nvPr>
            <p:ph type="body" idx="1"/>
          </p:nvPr>
        </p:nvSpPr>
        <p:spPr>
          <a:xfrm>
            <a:off x="508001" y="5105401"/>
            <a:ext cx="109728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
        <p:nvSpPr>
          <p:cNvPr id="7" name="Oval 6"/>
          <p:cNvSpPr/>
          <p:nvPr userDrawn="1"/>
        </p:nvSpPr>
        <p:spPr>
          <a:xfrm>
            <a:off x="1016000" y="1946209"/>
            <a:ext cx="27432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sz="1800" dirty="0"/>
              <a:t>             </a:t>
            </a:r>
          </a:p>
        </p:txBody>
      </p:sp>
      <p:sp>
        <p:nvSpPr>
          <p:cNvPr id="8" name="Rectangle 7"/>
          <p:cNvSpPr/>
          <p:nvPr userDrawn="1"/>
        </p:nvSpPr>
        <p:spPr>
          <a:xfrm>
            <a:off x="11582400" y="5265376"/>
            <a:ext cx="6096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sz="1800" dirty="0">
                <a:solidFill>
                  <a:srgbClr val="FF6600"/>
                </a:solidFill>
              </a:rPr>
              <a:t>           </a:t>
            </a:r>
          </a:p>
        </p:txBody>
      </p:sp>
      <p:sp>
        <p:nvSpPr>
          <p:cNvPr id="9" name="Oval 8"/>
          <p:cNvSpPr/>
          <p:nvPr userDrawn="1"/>
        </p:nvSpPr>
        <p:spPr>
          <a:xfrm>
            <a:off x="1343104" y="1992354"/>
            <a:ext cx="2111296"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sz="1800" dirty="0"/>
              <a:t>       </a:t>
            </a:r>
          </a:p>
        </p:txBody>
      </p:sp>
    </p:spTree>
    <p:extLst>
      <p:ext uri="{BB962C8B-B14F-4D97-AF65-F5344CB8AC3E}">
        <p14:creationId xmlns:p14="http://schemas.microsoft.com/office/powerpoint/2010/main" val="2107640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4707" y="5867400"/>
            <a:ext cx="12192000" cy="1053694"/>
          </a:xfrm>
          <a:prstGeom prst="rect">
            <a:avLst/>
          </a:prstGeom>
        </p:spPr>
      </p:pic>
      <p:sp>
        <p:nvSpPr>
          <p:cNvPr id="2" name="Title 1"/>
          <p:cNvSpPr>
            <a:spLocks noGrp="1"/>
          </p:cNvSpPr>
          <p:nvPr>
            <p:ph type="title"/>
          </p:nvPr>
        </p:nvSpPr>
        <p:spPr>
          <a:xfrm>
            <a:off x="581573" y="76200"/>
            <a:ext cx="11204027"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05/03/2022</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Tree>
    <p:extLst>
      <p:ext uri="{BB962C8B-B14F-4D97-AF65-F5344CB8AC3E}">
        <p14:creationId xmlns:p14="http://schemas.microsoft.com/office/powerpoint/2010/main" val="231166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05/03/2022</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
        <p:nvSpPr>
          <p:cNvPr id="6" name="Content Placeholder 2"/>
          <p:cNvSpPr>
            <a:spLocks noGrp="1"/>
          </p:cNvSpPr>
          <p:nvPr>
            <p:ph idx="1"/>
          </p:nvPr>
        </p:nvSpPr>
        <p:spPr>
          <a:xfrm>
            <a:off x="609600" y="1600201"/>
            <a:ext cx="109728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val="4204217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999" y="1"/>
            <a:ext cx="9424020"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a:t>Haga clic para modificar el estilo de título del patrón</a:t>
            </a:r>
            <a:endParaRPr/>
          </a:p>
        </p:txBody>
      </p:sp>
      <p:sp>
        <p:nvSpPr>
          <p:cNvPr id="3" name="Content Placeholder 2"/>
          <p:cNvSpPr>
            <a:spLocks noGrp="1"/>
          </p:cNvSpPr>
          <p:nvPr>
            <p:ph sz="half" idx="1"/>
          </p:nvPr>
        </p:nvSpPr>
        <p:spPr>
          <a:xfrm>
            <a:off x="609600" y="1676402"/>
            <a:ext cx="53848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Content Placeholder 3"/>
          <p:cNvSpPr>
            <a:spLocks noGrp="1"/>
          </p:cNvSpPr>
          <p:nvPr>
            <p:ph sz="half" idx="2"/>
          </p:nvPr>
        </p:nvSpPr>
        <p:spPr>
          <a:xfrm>
            <a:off x="6197600" y="1676400"/>
            <a:ext cx="53848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5" name="Date Placeholder 4"/>
          <p:cNvSpPr>
            <a:spLocks noGrp="1"/>
          </p:cNvSpPr>
          <p:nvPr>
            <p:ph type="dt" sz="half" idx="10"/>
          </p:nvPr>
        </p:nvSpPr>
        <p:spPr/>
        <p:txBody>
          <a:bodyPr/>
          <a:lstStyle/>
          <a:p>
            <a:fld id="{A258050E-B668-4FA7-85AD-C750C80A6E9B}" type="datetimeFigureOut">
              <a:pPr/>
              <a:t>05/03/2022</a:t>
            </a:fld>
            <a:endParaRPr kumimoji="0" lang="es-ES" dirty="0"/>
          </a:p>
        </p:txBody>
      </p:sp>
      <p:sp>
        <p:nvSpPr>
          <p:cNvPr id="6" name="Footer Placeholder 5"/>
          <p:cNvSpPr>
            <a:spLocks noGrp="1"/>
          </p:cNvSpPr>
          <p:nvPr>
            <p:ph type="ftr" sz="quarter" idx="11"/>
          </p:nvPr>
        </p:nvSpPr>
        <p:spPr/>
        <p:txBody>
          <a:bodyPr/>
          <a:lstStyle/>
          <a:p>
            <a:endParaRPr kumimoji="0" lang="es-ES" dirty="0"/>
          </a:p>
        </p:txBody>
      </p:sp>
      <p:sp>
        <p:nvSpPr>
          <p:cNvPr id="7" name="Slide Number Placeholder 6"/>
          <p:cNvSpPr>
            <a:spLocks noGrp="1"/>
          </p:cNvSpPr>
          <p:nvPr>
            <p:ph type="sldNum" sz="quarter" idx="12"/>
          </p:nvPr>
        </p:nvSpPr>
        <p:spPr/>
        <p:txBody>
          <a:bodyPr/>
          <a:lstStyle/>
          <a:p>
            <a:fld id="{240D5ECE-8B49-45CD-BE81-EF81920D1969}" type="slidenum">
              <a:pPr/>
              <a:t>‹Nº›</a:t>
            </a:fld>
            <a:endParaRPr kumimoji="0" lang="es-ES" dirty="0"/>
          </a:p>
        </p:txBody>
      </p:sp>
    </p:spTree>
    <p:extLst>
      <p:ext uri="{BB962C8B-B14F-4D97-AF65-F5344CB8AC3E}">
        <p14:creationId xmlns:p14="http://schemas.microsoft.com/office/powerpoint/2010/main" val="4168160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05/03/2022</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pic>
        <p:nvPicPr>
          <p:cNvPr id="6" name="Picture 5"/>
          <p:cNvPicPr>
            <a:picLocks noChangeAspect="1"/>
          </p:cNvPicPr>
          <p:nvPr userDrawn="1"/>
        </p:nvPicPr>
        <p:blipFill>
          <a:blip r:embed="rId3" cstate="print"/>
          <a:stretch>
            <a:fillRect/>
          </a:stretch>
        </p:blipFill>
        <p:spPr>
          <a:xfrm>
            <a:off x="0" y="762000"/>
            <a:ext cx="3260651" cy="2286000"/>
          </a:xfrm>
          <a:prstGeom prst="rect">
            <a:avLst/>
          </a:prstGeom>
        </p:spPr>
      </p:pic>
      <p:sp>
        <p:nvSpPr>
          <p:cNvPr id="2" name="Title 1"/>
          <p:cNvSpPr>
            <a:spLocks noGrp="1"/>
          </p:cNvSpPr>
          <p:nvPr>
            <p:ph type="title"/>
          </p:nvPr>
        </p:nvSpPr>
        <p:spPr>
          <a:xfrm>
            <a:off x="1499200" y="2077200"/>
            <a:ext cx="9347200" cy="1143000"/>
          </a:xfrm>
        </p:spPr>
        <p:txBody>
          <a:bodyPr/>
          <a:lstStyle>
            <a:lvl1pPr algn="l" eaLnBrk="1" latinLnBrk="0" hangingPunct="1">
              <a:defRPr kumimoji="0" lang="es-ES"/>
            </a:lvl1pPr>
          </a:lstStyle>
          <a:p>
            <a:pPr eaLnBrk="1" latinLnBrk="0" hangingPunct="1"/>
            <a:r>
              <a:rPr lang="es-ES"/>
              <a:t>Haga clic para modificar el estilo de título del patrón</a:t>
            </a:r>
            <a:endParaRPr/>
          </a:p>
        </p:txBody>
      </p:sp>
    </p:spTree>
    <p:extLst>
      <p:ext uri="{BB962C8B-B14F-4D97-AF65-F5344CB8AC3E}">
        <p14:creationId xmlns:p14="http://schemas.microsoft.com/office/powerpoint/2010/main" val="137166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05/03/2022</a:t>
            </a:fld>
            <a:endParaRPr kumimoji="0" lang="es-ES" dirty="0"/>
          </a:p>
        </p:txBody>
      </p:sp>
      <p:sp>
        <p:nvSpPr>
          <p:cNvPr id="3" name="Footer Placeholder 2"/>
          <p:cNvSpPr>
            <a:spLocks noGrp="1"/>
          </p:cNvSpPr>
          <p:nvPr>
            <p:ph type="ftr" sz="quarter" idx="11"/>
          </p:nvPr>
        </p:nvSpPr>
        <p:spPr/>
        <p:txBody>
          <a:bodyPr/>
          <a:lstStyle/>
          <a:p>
            <a:endParaRPr kumimoji="0" lang="es-ES" dirty="0"/>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dirty="0"/>
          </a:p>
        </p:txBody>
      </p:sp>
      <p:sp>
        <p:nvSpPr>
          <p:cNvPr id="6" name="Title 1"/>
          <p:cNvSpPr>
            <a:spLocks noGrp="1"/>
          </p:cNvSpPr>
          <p:nvPr>
            <p:ph type="title" hasCustomPrompt="1"/>
          </p:nvPr>
        </p:nvSpPr>
        <p:spPr>
          <a:xfrm>
            <a:off x="387200" y="3081000"/>
            <a:ext cx="115824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378603" y="2424752"/>
            <a:ext cx="11592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a:t>Haga clic para modificar el estilo de texto del patrón</a:t>
            </a:r>
          </a:p>
        </p:txBody>
      </p:sp>
    </p:spTree>
    <p:extLst>
      <p:ext uri="{BB962C8B-B14F-4D97-AF65-F5344CB8AC3E}">
        <p14:creationId xmlns:p14="http://schemas.microsoft.com/office/powerpoint/2010/main" val="211076085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402B9795-92DC-40DC-A1CA-9A4B349D7824}" type="datetimeFigureOut">
              <a:rPr lang="es-ES" smtClean="0"/>
              <a:t>05/03/2022</a:t>
            </a:fld>
            <a:endParaRPr lang="es-ES"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119680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05/03/2022</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7" name="Rectangle 6"/>
          <p:cNvSpPr/>
          <p:nvPr userDrawn="1"/>
        </p:nvSpPr>
        <p:spPr>
          <a:xfrm>
            <a:off x="0" y="2895600"/>
            <a:ext cx="100584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dirty="0"/>
          </a:p>
        </p:txBody>
      </p:sp>
      <p:sp>
        <p:nvSpPr>
          <p:cNvPr id="9" name="Title 1"/>
          <p:cNvSpPr>
            <a:spLocks noGrp="1"/>
          </p:cNvSpPr>
          <p:nvPr>
            <p:ph type="title"/>
          </p:nvPr>
        </p:nvSpPr>
        <p:spPr>
          <a:xfrm>
            <a:off x="553156" y="3200400"/>
            <a:ext cx="93472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a:t>Haga clic para modificar el estilo de título del patrón</a:t>
            </a:r>
            <a:endParaRPr/>
          </a:p>
        </p:txBody>
      </p:sp>
      <p:sp>
        <p:nvSpPr>
          <p:cNvPr id="10" name="Text Placeholder 15"/>
          <p:cNvSpPr>
            <a:spLocks noGrp="1"/>
          </p:cNvSpPr>
          <p:nvPr>
            <p:ph type="body" sz="quarter" idx="14" hasCustomPrompt="1"/>
          </p:nvPr>
        </p:nvSpPr>
        <p:spPr>
          <a:xfrm>
            <a:off x="6197600" y="664780"/>
            <a:ext cx="5588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extLst>
      <p:ext uri="{BB962C8B-B14F-4D97-AF65-F5344CB8AC3E}">
        <p14:creationId xmlns:p14="http://schemas.microsoft.com/office/powerpoint/2010/main" val="2888279968"/>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1" y="609600"/>
            <a:ext cx="4011084" cy="825500"/>
          </a:xfrm>
        </p:spPr>
        <p:txBody>
          <a:bodyPr anchor="b"/>
          <a:lstStyle>
            <a:lvl1pPr algn="l" eaLnBrk="1" latinLnBrk="0" hangingPunct="1">
              <a:defRPr kumimoji="0" lang="es-ES" sz="2000" b="1"/>
            </a:lvl1pPr>
          </a:lstStyle>
          <a:p>
            <a:pPr eaLnBrk="1" latinLnBrk="0" hangingPunct="1"/>
            <a:r>
              <a:rPr lang="es-ES"/>
              <a:t>Haga clic para modificar el estilo de título del patrón</a:t>
            </a:r>
            <a:endParaRPr/>
          </a:p>
        </p:txBody>
      </p:sp>
      <p:sp>
        <p:nvSpPr>
          <p:cNvPr id="3" name="Content Placeholder 2"/>
          <p:cNvSpPr>
            <a:spLocks noGrp="1"/>
          </p:cNvSpPr>
          <p:nvPr>
            <p:ph idx="1"/>
          </p:nvPr>
        </p:nvSpPr>
        <p:spPr>
          <a:xfrm>
            <a:off x="5071533" y="609600"/>
            <a:ext cx="6815667"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Text Placeholder 3"/>
          <p:cNvSpPr>
            <a:spLocks noGrp="1"/>
          </p:cNvSpPr>
          <p:nvPr>
            <p:ph type="body" sz="half" idx="2"/>
          </p:nvPr>
        </p:nvSpPr>
        <p:spPr>
          <a:xfrm>
            <a:off x="304801" y="1435102"/>
            <a:ext cx="4011084"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05/03/2022</a:t>
            </a:fld>
            <a:endParaRPr kumimoji="0" lang="es-ES" dirty="0"/>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Tree>
    <p:extLst>
      <p:ext uri="{BB962C8B-B14F-4D97-AF65-F5344CB8AC3E}">
        <p14:creationId xmlns:p14="http://schemas.microsoft.com/office/powerpoint/2010/main" val="2860528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05/03/2022</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6" name="Rectangle 5"/>
          <p:cNvSpPr/>
          <p:nvPr userDrawn="1"/>
        </p:nvSpPr>
        <p:spPr>
          <a:xfrm>
            <a:off x="793684" y="4800600"/>
            <a:ext cx="6498336"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b="1" dirty="0">
              <a:latin typeface="Georgia" pitchFamily="18" charset="0"/>
            </a:endParaRPr>
          </a:p>
        </p:txBody>
      </p:sp>
      <p:sp>
        <p:nvSpPr>
          <p:cNvPr id="7" name="Title 1"/>
          <p:cNvSpPr>
            <a:spLocks noGrp="1"/>
          </p:cNvSpPr>
          <p:nvPr>
            <p:ph type="title"/>
          </p:nvPr>
        </p:nvSpPr>
        <p:spPr>
          <a:xfrm>
            <a:off x="808736" y="4800600"/>
            <a:ext cx="6412325"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a:t>Haga clic para modificar el estilo de título del patrón</a:t>
            </a:r>
            <a:endParaRPr/>
          </a:p>
        </p:txBody>
      </p:sp>
      <p:sp>
        <p:nvSpPr>
          <p:cNvPr id="9" name="Media Placeholder 8"/>
          <p:cNvSpPr>
            <a:spLocks noGrp="1"/>
          </p:cNvSpPr>
          <p:nvPr>
            <p:ph type="media" sz="quarter" idx="13"/>
          </p:nvPr>
        </p:nvSpPr>
        <p:spPr>
          <a:xfrm>
            <a:off x="782696" y="838200"/>
            <a:ext cx="6498336" cy="3812822"/>
          </a:xfrm>
        </p:spPr>
        <p:txBody>
          <a:bodyPr/>
          <a:lstStyle>
            <a:lvl1pPr eaLnBrk="1" latinLnBrk="0" hangingPunct="1">
              <a:buNone/>
              <a:defRPr kumimoji="0" lang="es-ES"/>
            </a:lvl1pPr>
          </a:lstStyle>
          <a:p>
            <a:pPr eaLnBrk="1" latinLnBrk="0" hangingPunct="1"/>
            <a:r>
              <a:rPr lang="es-ES" dirty="0"/>
              <a:t>Haga clic en el icono para agregar medios</a:t>
            </a:r>
            <a:endParaRPr dirty="0"/>
          </a:p>
        </p:txBody>
      </p:sp>
      <p:sp>
        <p:nvSpPr>
          <p:cNvPr id="11" name="Text Placeholder 10"/>
          <p:cNvSpPr>
            <a:spLocks noGrp="1"/>
          </p:cNvSpPr>
          <p:nvPr>
            <p:ph type="body" sz="quarter" idx="14"/>
          </p:nvPr>
        </p:nvSpPr>
        <p:spPr>
          <a:xfrm>
            <a:off x="7702484" y="838201"/>
            <a:ext cx="37592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a:t>Haga clic para modificar el estilo de texto del patrón</a:t>
            </a:r>
          </a:p>
        </p:txBody>
      </p:sp>
    </p:spTree>
    <p:extLst>
      <p:ext uri="{BB962C8B-B14F-4D97-AF65-F5344CB8AC3E}">
        <p14:creationId xmlns:p14="http://schemas.microsoft.com/office/powerpoint/2010/main" val="194487904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2390400" y="4800600"/>
            <a:ext cx="73344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b="1" dirty="0">
              <a:latin typeface="Georgia" pitchFamily="18" charset="0"/>
            </a:endParaRPr>
          </a:p>
        </p:txBody>
      </p:sp>
      <p:sp>
        <p:nvSpPr>
          <p:cNvPr id="2" name="Title 1"/>
          <p:cNvSpPr>
            <a:spLocks noGrp="1"/>
          </p:cNvSpPr>
          <p:nvPr>
            <p:ph type="title"/>
          </p:nvPr>
        </p:nvSpPr>
        <p:spPr>
          <a:xfrm>
            <a:off x="2389717" y="4800600"/>
            <a:ext cx="73152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a:t>Haga clic para modificar el estilo de título del patrón</a:t>
            </a:r>
            <a:endParaRPr/>
          </a:p>
        </p:txBody>
      </p:sp>
      <p:sp>
        <p:nvSpPr>
          <p:cNvPr id="3" name="Picture Placeholder 2"/>
          <p:cNvSpPr>
            <a:spLocks noGrp="1"/>
          </p:cNvSpPr>
          <p:nvPr>
            <p:ph type="pic" idx="1"/>
          </p:nvPr>
        </p:nvSpPr>
        <p:spPr>
          <a:xfrm>
            <a:off x="2389717" y="612775"/>
            <a:ext cx="73152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dirty="0"/>
              <a:t>Haga clic en el icono para agregar una imagen</a:t>
            </a:r>
            <a:endParaRPr dirty="0"/>
          </a:p>
        </p:txBody>
      </p:sp>
      <p:sp>
        <p:nvSpPr>
          <p:cNvPr id="4" name="Text Placeholder 3"/>
          <p:cNvSpPr>
            <a:spLocks noGrp="1"/>
          </p:cNvSpPr>
          <p:nvPr>
            <p:ph type="body" sz="half" idx="2"/>
          </p:nvPr>
        </p:nvSpPr>
        <p:spPr>
          <a:xfrm>
            <a:off x="2389717" y="5562600"/>
            <a:ext cx="73152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05/03/2022</a:t>
            </a:fld>
            <a:endParaRPr kumimoji="0" lang="es-ES" dirty="0"/>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Tree>
    <p:extLst>
      <p:ext uri="{BB962C8B-B14F-4D97-AF65-F5344CB8AC3E}">
        <p14:creationId xmlns:p14="http://schemas.microsoft.com/office/powerpoint/2010/main" val="4044250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p>
            <a:fld id="{A258050E-B668-4FA7-85AD-C750C80A6E9B}" type="datetimeFigureOut">
              <a:pPr/>
              <a:t>05/03/2022</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dirty="0"/>
          </a:p>
        </p:txBody>
      </p:sp>
      <p:sp>
        <p:nvSpPr>
          <p:cNvPr id="14" name="Title 1"/>
          <p:cNvSpPr>
            <a:spLocks noGrp="1"/>
          </p:cNvSpPr>
          <p:nvPr>
            <p:ph type="title" hasCustomPrompt="1"/>
          </p:nvPr>
        </p:nvSpPr>
        <p:spPr>
          <a:xfrm>
            <a:off x="0" y="414867"/>
            <a:ext cx="67056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extLst>
      <p:ext uri="{BB962C8B-B14F-4D97-AF65-F5344CB8AC3E}">
        <p14:creationId xmlns:p14="http://schemas.microsoft.com/office/powerpoint/2010/main" val="2426620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274639"/>
            <a:ext cx="2743200" cy="5851525"/>
          </a:xfrm>
        </p:spPr>
        <p:txBody>
          <a:bodyPr vert="eaVert"/>
          <a:lstStyle/>
          <a:p>
            <a:pPr eaLnBrk="1" latinLnBrk="0" hangingPunct="1"/>
            <a:r>
              <a:rPr lang="es-ES"/>
              <a:t>Haga clic para modificar el estilo de título del patrón</a:t>
            </a:r>
            <a:endParaRPr/>
          </a:p>
        </p:txBody>
      </p:sp>
      <p:sp>
        <p:nvSpPr>
          <p:cNvPr id="3" name="Vertical Text Placeholder 2"/>
          <p:cNvSpPr>
            <a:spLocks noGrp="1"/>
          </p:cNvSpPr>
          <p:nvPr>
            <p:ph type="body" orient="vert" idx="1"/>
          </p:nvPr>
        </p:nvSpPr>
        <p:spPr>
          <a:xfrm>
            <a:off x="609600" y="274639"/>
            <a:ext cx="68072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05/03/2022</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Tree>
    <p:extLst>
      <p:ext uri="{BB962C8B-B14F-4D97-AF65-F5344CB8AC3E}">
        <p14:creationId xmlns:p14="http://schemas.microsoft.com/office/powerpoint/2010/main" val="155630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11"/>
            <a:ext cx="103632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02B9795-92DC-40DC-A1CA-9A4B349D7824}" type="datetimeFigureOut">
              <a:rPr lang="es-ES" smtClean="0"/>
              <a:t>05/03/2022</a:t>
            </a:fld>
            <a:endParaRPr lang="es-ES"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335619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fld id="{402B9795-92DC-40DC-A1CA-9A4B349D7824}" type="datetimeFigureOut">
              <a:rPr lang="es-ES" smtClean="0"/>
              <a:t>05/03/2022</a:t>
            </a:fld>
            <a:endParaRPr lang="es-ES"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103348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fld id="{402B9795-92DC-40DC-A1CA-9A4B349D7824}" type="datetimeFigureOut">
              <a:rPr lang="es-ES" smtClean="0"/>
              <a:t>05/03/2022</a:t>
            </a:fld>
            <a:endParaRPr lang="es-ES" dirty="0"/>
          </a:p>
        </p:txBody>
      </p:sp>
      <p:sp>
        <p:nvSpPr>
          <p:cNvPr id="8" name="7 Marcador de pie de página"/>
          <p:cNvSpPr>
            <a:spLocks noGrp="1"/>
          </p:cNvSpPr>
          <p:nvPr>
            <p:ph type="ftr" sz="quarter" idx="11"/>
          </p:nvPr>
        </p:nvSpPr>
        <p:spPr/>
        <p:txBody>
          <a:bodyPr/>
          <a:lstStyle/>
          <a:p>
            <a:endParaRPr lang="es-PE" dirty="0"/>
          </a:p>
        </p:txBody>
      </p:sp>
      <p:sp>
        <p:nvSpPr>
          <p:cNvPr id="9" name="8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166511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fld id="{402B9795-92DC-40DC-A1CA-9A4B349D7824}" type="datetimeFigureOut">
              <a:rPr lang="es-ES" smtClean="0"/>
              <a:pPr/>
              <a:t>05/03/2022</a:t>
            </a:fld>
            <a:endParaRPr lang="es-ES" dirty="0"/>
          </a:p>
        </p:txBody>
      </p:sp>
      <p:sp>
        <p:nvSpPr>
          <p:cNvPr id="4" name="3 Marcador de pie de página"/>
          <p:cNvSpPr>
            <a:spLocks noGrp="1"/>
          </p:cNvSpPr>
          <p:nvPr>
            <p:ph type="ftr" sz="quarter" idx="11"/>
          </p:nvPr>
        </p:nvSpPr>
        <p:spPr/>
        <p:txBody>
          <a:bodyPr/>
          <a:lstStyle/>
          <a:p>
            <a:endParaRPr lang="es-PE" dirty="0"/>
          </a:p>
        </p:txBody>
      </p:sp>
      <p:sp>
        <p:nvSpPr>
          <p:cNvPr id="5" name="4 Marcador de número de diapositiva"/>
          <p:cNvSpPr>
            <a:spLocks noGrp="1"/>
          </p:cNvSpPr>
          <p:nvPr>
            <p:ph type="sldNum" sz="quarter" idx="12"/>
          </p:nvPr>
        </p:nvSpPr>
        <p:spPr/>
        <p:txBody>
          <a:bodyPr/>
          <a:lstStyle/>
          <a:p>
            <a:fld id="{0FF54DE5-C571-48E8-A5BC-B369434E2F44}" type="slidenum">
              <a:rPr lang="es-PE" smtClean="0"/>
              <a:pPr/>
              <a:t>‹Nº›</a:t>
            </a:fld>
            <a:endParaRPr lang="es-PE" dirty="0"/>
          </a:p>
        </p:txBody>
      </p:sp>
    </p:spTree>
    <p:extLst>
      <p:ext uri="{BB962C8B-B14F-4D97-AF65-F5344CB8AC3E}">
        <p14:creationId xmlns:p14="http://schemas.microsoft.com/office/powerpoint/2010/main" val="143400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02B9795-92DC-40DC-A1CA-9A4B349D7824}" type="datetimeFigureOut">
              <a:rPr lang="es-ES" smtClean="0"/>
              <a:t>05/03/2022</a:t>
            </a:fld>
            <a:endParaRPr lang="es-ES"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245828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02B9795-92DC-40DC-A1CA-9A4B349D7824}" type="datetimeFigureOut">
              <a:rPr lang="es-ES" smtClean="0"/>
              <a:t>05/03/2022</a:t>
            </a:fld>
            <a:endParaRPr lang="es-ES"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389659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02B9795-92DC-40DC-A1CA-9A4B349D7824}" type="datetimeFigureOut">
              <a:rPr lang="es-ES" smtClean="0"/>
              <a:t>05/03/2022</a:t>
            </a:fld>
            <a:endParaRPr lang="es-ES"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50715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B9795-92DC-40DC-A1CA-9A4B349D7824}" type="datetimeFigureOut">
              <a:rPr lang="es-ES" smtClean="0"/>
              <a:pPr/>
              <a:t>05/03/2022</a:t>
            </a:fld>
            <a:endParaRPr lang="es-ES" dirty="0"/>
          </a:p>
        </p:txBody>
      </p:sp>
      <p:sp>
        <p:nvSpPr>
          <p:cNvPr id="5" name="4 Marcador de pie de página"/>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5 Marcador de número de diapositiva"/>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54DE5-C571-48E8-A5BC-B369434E2F44}" type="slidenum">
              <a:rPr lang="es-PE" smtClean="0"/>
              <a:pPr/>
              <a:t>‹Nº›</a:t>
            </a:fld>
            <a:endParaRPr lang="es-PE" dirty="0"/>
          </a:p>
        </p:txBody>
      </p:sp>
    </p:spTree>
    <p:extLst>
      <p:ext uri="{BB962C8B-B14F-4D97-AF65-F5344CB8AC3E}">
        <p14:creationId xmlns:p14="http://schemas.microsoft.com/office/powerpoint/2010/main" val="1344945702"/>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srcRect l="2599" r="5874" b="5262"/>
          <a:stretch/>
        </p:blipFill>
        <p:spPr>
          <a:xfrm>
            <a:off x="4707" y="5867400"/>
            <a:ext cx="12192000" cy="1053694"/>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pPr eaLnBrk="1" latinLnBrk="0" hangingPunct="1"/>
            <a:r>
              <a:rPr kumimoji="0" lang="es-ES"/>
              <a:t>Haga clic para modificar el estilo de título del patrón</a:t>
            </a:r>
            <a:endParaRPr kumimoji="0"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pPr/>
              <a:t>05/03/2022</a:t>
            </a:fld>
            <a:endParaRPr kumimoji="0" lang="es-E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pPr/>
              <a:t>‹Nº›</a:t>
            </a:fld>
            <a:endParaRPr kumimoji="0" lang="es-E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Tree>
    <p:extLst>
      <p:ext uri="{BB962C8B-B14F-4D97-AF65-F5344CB8AC3E}">
        <p14:creationId xmlns:p14="http://schemas.microsoft.com/office/powerpoint/2010/main" val="2537467176"/>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Lst>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116933" y="1347539"/>
            <a:ext cx="5734051" cy="279127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3400" dirty="0"/>
              <a:t>JURISPRUDENCIA SOBRE EXCEPCION DE IMPROCEDENCIA DE ACCION</a:t>
            </a:r>
          </a:p>
        </p:txBody>
      </p:sp>
      <p:sp>
        <p:nvSpPr>
          <p:cNvPr id="7" name="Subtítulo 6"/>
          <p:cNvSpPr>
            <a:spLocks noGrp="1"/>
          </p:cNvSpPr>
          <p:nvPr>
            <p:ph type="subTitle" idx="1"/>
          </p:nvPr>
        </p:nvSpPr>
        <p:spPr>
          <a:xfrm>
            <a:off x="1104900" y="4199022"/>
            <a:ext cx="5734051" cy="1268330"/>
          </a:xfrm>
        </p:spPr>
        <p:txBody>
          <a:bodyPr>
            <a:normAutofit/>
          </a:bodyPr>
          <a:lstStyle/>
          <a:p>
            <a:r>
              <a:rPr lang="es-ES" dirty="0"/>
              <a:t>Víctor Jimmy Arbulú Martínez</a:t>
            </a:r>
          </a:p>
          <a:p>
            <a:r>
              <a:rPr lang="es-ES" dirty="0"/>
              <a:t>Catedrático Derecho Procesal Penal UNMSM</a:t>
            </a:r>
          </a:p>
          <a:p>
            <a:endParaRPr lang="es-ES" dirty="0"/>
          </a:p>
          <a:p>
            <a:endParaRPr lang="es-ES" dirty="0"/>
          </a:p>
        </p:txBody>
      </p:sp>
      <p:sp>
        <p:nvSpPr>
          <p:cNvPr id="4" name="3 Marcador de posición de imagen"/>
          <p:cNvSpPr>
            <a:spLocks noGrp="1"/>
          </p:cNvSpPr>
          <p:nvPr>
            <p:ph type="pic" sz="quarter" idx="13"/>
          </p:nvPr>
        </p:nvSpPr>
        <p:spPr/>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920" y="1227225"/>
            <a:ext cx="4920080" cy="437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133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419" b="1" dirty="0"/>
              <a:t>Argumentos del recurso de casación </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A. El motivo de casación está vinculado a la inobservancia de</a:t>
            </a:r>
          </a:p>
          <a:p>
            <a:r>
              <a:rPr lang="es-MX" dirty="0"/>
              <a:t>precepto penal material - del tipo legal estatuido en el artículo 356° del Código Penal- (artículo 429° numeral 3 del Código Procesal Pena l.</a:t>
            </a:r>
            <a:endParaRPr lang="es-419" dirty="0"/>
          </a:p>
        </p:txBody>
      </p:sp>
    </p:spTree>
    <p:extLst>
      <p:ext uri="{BB962C8B-B14F-4D97-AF65-F5344CB8AC3E}">
        <p14:creationId xmlns:p14="http://schemas.microsoft.com/office/powerpoint/2010/main" val="387334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419" b="1" dirty="0"/>
              <a:t>Argumentos del recurso de casación </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B. La denuncia procesalmente relevante en sede de casación estriba  en que se dio una interpretación errónea del de lito de inducción a no votar o hacerlo en  sentido determinado. </a:t>
            </a:r>
          </a:p>
          <a:p>
            <a:pPr algn="just"/>
            <a:endParaRPr lang="es-MX" dirty="0"/>
          </a:p>
          <a:p>
            <a:pPr algn="just"/>
            <a:r>
              <a:rPr lang="es-MX" b="1" dirty="0"/>
              <a:t>NO SE INTERPRETÓ ADECUADAMENTE LOS ELEMENTOS TÍPICOS </a:t>
            </a:r>
            <a:r>
              <a:rPr lang="es-MX" dirty="0"/>
              <a:t>de esa figura penal, tanto respecto al verbo rector como a los alcances del medio comisivo.</a:t>
            </a:r>
          </a:p>
        </p:txBody>
      </p:sp>
    </p:spTree>
    <p:extLst>
      <p:ext uri="{BB962C8B-B14F-4D97-AF65-F5344CB8AC3E}">
        <p14:creationId xmlns:p14="http://schemas.microsoft.com/office/powerpoint/2010/main" val="85335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419" b="1" dirty="0"/>
              <a:t>MOTIVO CASACIONAL</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C. Como se trata de un acceso excepcional al recurso de casación por la vía del artículo 427° numeral 4 del Código Procesal Penal, se aceptó la intervención de esta Sala de Casación para fijar el apropiado alcance del delito de INDUCCION AL VOTO</a:t>
            </a:r>
            <a:endParaRPr lang="es-419" dirty="0"/>
          </a:p>
        </p:txBody>
      </p:sp>
    </p:spTree>
    <p:extLst>
      <p:ext uri="{BB962C8B-B14F-4D97-AF65-F5344CB8AC3E}">
        <p14:creationId xmlns:p14="http://schemas.microsoft.com/office/powerpoint/2010/main" val="96113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419" b="1" dirty="0"/>
              <a:t>FUNDAMENTOS JURIDICOS</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lnSpcReduction="10000"/>
          </a:bodyPr>
          <a:lstStyle/>
          <a:p>
            <a:pPr algn="just"/>
            <a:r>
              <a:rPr lang="es-MX" dirty="0"/>
              <a:t>Se examina los alcances del tipo legal de inducción a no votar o hacerlo en sentido determinado (artículo 356° del Código Penal), con la excepción de improcedencia de acción. </a:t>
            </a:r>
          </a:p>
          <a:p>
            <a:pPr marL="0" indent="0" algn="just">
              <a:buNone/>
            </a:pPr>
            <a:endParaRPr lang="es-MX" dirty="0"/>
          </a:p>
          <a:p>
            <a:pPr algn="just"/>
            <a:r>
              <a:rPr lang="es-MX" dirty="0"/>
              <a:t>Como es doctrina jurisprudencial consagrada EL ANÁLISIS DE LOS CARGOS A TRAVÉS DE DICHA EXCEPCIÓN, SE  CIRCUNSCRIBE A LOS HECHOS PROPUESTOS como tales por la fiscalía en la DISPOSICIÓN de formalización de la investigación o caso, en la ACUSACIÓN FISCAL.</a:t>
            </a:r>
          </a:p>
          <a:p>
            <a:pPr algn="just"/>
            <a:endParaRPr lang="es-419" dirty="0"/>
          </a:p>
        </p:txBody>
      </p:sp>
    </p:spTree>
    <p:extLst>
      <p:ext uri="{BB962C8B-B14F-4D97-AF65-F5344CB8AC3E}">
        <p14:creationId xmlns:p14="http://schemas.microsoft.com/office/powerpoint/2010/main" val="216164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419" b="1" dirty="0"/>
              <a:t>FUNDAMENTOS JURIDICOS</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marL="0" indent="0">
              <a:buNone/>
            </a:pPr>
            <a:r>
              <a:rPr lang="es-MX" dirty="0"/>
              <a:t>NO CABE QUE SE ACEPTE COMO BASE DEL ANÁLISIS TÍPICO, o  ADECUACIÓN TÍPICA </a:t>
            </a:r>
          </a:p>
          <a:p>
            <a:pPr marL="0" indent="0">
              <a:buNone/>
            </a:pPr>
            <a:r>
              <a:rPr lang="es-MX" dirty="0"/>
              <a:t>- hechos distintos, circunstancias añadidas o eliminadas</a:t>
            </a:r>
          </a:p>
          <a:p>
            <a:pPr>
              <a:buFontTx/>
              <a:buChar char="-"/>
            </a:pPr>
            <a:r>
              <a:rPr lang="es-MX" dirty="0"/>
              <a:t>datos fácticos parcialmente excluidos o recortados</a:t>
            </a:r>
          </a:p>
          <a:p>
            <a:pPr>
              <a:buFontTx/>
              <a:buChar char="-"/>
            </a:pPr>
            <a:r>
              <a:rPr lang="es-MX" dirty="0"/>
              <a:t>que se realice una valoración de los actos de investigación y/o de prueba  acopiados para rechazar o modificar algún hecho o circunstancia objeto de imputación o de acusación.</a:t>
            </a:r>
            <a:endParaRPr lang="es-419" dirty="0"/>
          </a:p>
        </p:txBody>
      </p:sp>
    </p:spTree>
    <p:extLst>
      <p:ext uri="{BB962C8B-B14F-4D97-AF65-F5344CB8AC3E}">
        <p14:creationId xmlns:p14="http://schemas.microsoft.com/office/powerpoint/2010/main" val="23276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Art. 356° del Código Penal. Esta norma prevé como incurso en sus disposiciones a: "El que mediante dádivas, ventajas o promesas trata de inducir a un elector a no votar o a votar en un sentido determinado, ... " .</a:t>
            </a:r>
            <a:endParaRPr lang="es-419" dirty="0"/>
          </a:p>
        </p:txBody>
      </p:sp>
    </p:spTree>
    <p:extLst>
      <p:ext uri="{BB962C8B-B14F-4D97-AF65-F5344CB8AC3E}">
        <p14:creationId xmlns:p14="http://schemas.microsoft.com/office/powerpoint/2010/main" val="211180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Se trata de un delito común y de mera actividad. </a:t>
            </a:r>
          </a:p>
          <a:p>
            <a:r>
              <a:rPr lang="es-MX" dirty="0"/>
              <a:t>Cualquier persona puede ser sujeto activo de este delito. </a:t>
            </a:r>
          </a:p>
          <a:p>
            <a:r>
              <a:rPr lang="es-MX" dirty="0"/>
              <a:t>No se requiere que el e lector efectivamente vote en un sentido determinado o no vote, acorde con el propósito y conducta desplegada por el sujeto activo; no se necesita un resultado para su consumación, no importa si el elector rechaza la oferta que se le hace.</a:t>
            </a:r>
            <a:endParaRPr lang="es-419" dirty="0"/>
          </a:p>
        </p:txBody>
      </p:sp>
    </p:spTree>
    <p:extLst>
      <p:ext uri="{BB962C8B-B14F-4D97-AF65-F5344CB8AC3E}">
        <p14:creationId xmlns:p14="http://schemas.microsoft.com/office/powerpoint/2010/main" val="156649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La conducta típica de este delito consiste en mover a alguien para que haga algo o no lo haga, provocar algo o causar algo - que es. conforme al Real Diccionario de la Lengua  Española, la definición del verbo típico: "inducir"- . Esa inducción – es mover, provocar o causar- , recae siempre en un elector. </a:t>
            </a:r>
          </a:p>
        </p:txBody>
      </p:sp>
    </p:spTree>
    <p:extLst>
      <p:ext uri="{BB962C8B-B14F-4D97-AF65-F5344CB8AC3E}">
        <p14:creationId xmlns:p14="http://schemas.microsoft.com/office/powerpoint/2010/main" val="63943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La figura típica </a:t>
            </a:r>
          </a:p>
          <a:p>
            <a:endParaRPr lang="es-MX" dirty="0"/>
          </a:p>
          <a:p>
            <a:r>
              <a:rPr lang="es-MX" dirty="0"/>
              <a:t>PRIMERO está sujeta exclusivamente a la ejecución de lago terminados medios típicos: dádivas, ventajas o promesas - que en este ú1timo caso son actos que se deben cumplir a futuro </a:t>
            </a:r>
          </a:p>
          <a:p>
            <a:endParaRPr lang="es-MX" dirty="0"/>
          </a:p>
          <a:p>
            <a:r>
              <a:rPr lang="es-MX" dirty="0"/>
              <a:t>SEGUNDO, persigue que el elector vote en determinado sentido o no lo haga</a:t>
            </a:r>
            <a:endParaRPr lang="es-419" dirty="0"/>
          </a:p>
        </p:txBody>
      </p:sp>
    </p:spTree>
    <p:extLst>
      <p:ext uri="{BB962C8B-B14F-4D97-AF65-F5344CB8AC3E}">
        <p14:creationId xmlns:p14="http://schemas.microsoft.com/office/powerpoint/2010/main" val="252855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lnSpcReduction="10000"/>
          </a:bodyPr>
          <a:lstStyle/>
          <a:p>
            <a:pPr algn="just"/>
            <a:r>
              <a:rPr lang="es-MX" dirty="0"/>
              <a:t>Bien Jurídico: Se protege el derecho de sufragio activo de los ciudadanos, derecho fundamental del sistema democrático</a:t>
            </a:r>
          </a:p>
          <a:p>
            <a:pPr algn="just"/>
            <a:r>
              <a:rPr lang="es-MX" dirty="0"/>
              <a:t>En estrictos términos, se tutela el proceso electoral, su regularidad y  transparencia - se proscriben injerencias ilegítimas-, en la medida que se trata, en este supuesto típico, de conductas que vulneran algún aspecto del procedimiento e lectoral legalmente establecido por impedir la libre formación de la voluntad del elector o su libre ejercicio - formación en libertad de decidir votar</a:t>
            </a:r>
          </a:p>
        </p:txBody>
      </p:sp>
    </p:spTree>
    <p:extLst>
      <p:ext uri="{BB962C8B-B14F-4D97-AF65-F5344CB8AC3E}">
        <p14:creationId xmlns:p14="http://schemas.microsoft.com/office/powerpoint/2010/main" val="191349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371061"/>
            <a:ext cx="10972800" cy="5755108"/>
          </a:xfrm>
        </p:spPr>
        <p:style>
          <a:lnRef idx="1">
            <a:schemeClr val="accent2"/>
          </a:lnRef>
          <a:fillRef idx="3">
            <a:schemeClr val="accent2"/>
          </a:fillRef>
          <a:effectRef idx="2">
            <a:schemeClr val="accent2"/>
          </a:effectRef>
          <a:fontRef idx="minor">
            <a:schemeClr val="lt1"/>
          </a:fontRef>
        </p:style>
        <p:txBody>
          <a:bodyPr>
            <a:normAutofit/>
          </a:bodyPr>
          <a:lstStyle/>
          <a:p>
            <a:pPr marL="0" indent="0" algn="ctr">
              <a:buNone/>
            </a:pPr>
            <a:r>
              <a:rPr lang="es-419" sz="5000" dirty="0"/>
              <a:t>CASACIÓN N° 348-2015</a:t>
            </a:r>
          </a:p>
          <a:p>
            <a:pPr marL="0" indent="0" algn="ctr">
              <a:buNone/>
            </a:pPr>
            <a:endParaRPr lang="es-419" sz="5000" dirty="0"/>
          </a:p>
          <a:p>
            <a:pPr marL="0" indent="0" algn="ctr">
              <a:buNone/>
            </a:pPr>
            <a:r>
              <a:rPr lang="es-419" sz="5000" dirty="0"/>
              <a:t>Delito de inducción al voto</a:t>
            </a:r>
          </a:p>
          <a:p>
            <a:pPr marL="0" indent="0" algn="ctr">
              <a:buNone/>
            </a:pPr>
            <a:endParaRPr lang="es-419" sz="5000" dirty="0"/>
          </a:p>
          <a:p>
            <a:pPr marL="0" indent="0" algn="ctr">
              <a:buNone/>
            </a:pPr>
            <a:r>
              <a:rPr lang="es-419" sz="4000" dirty="0"/>
              <a:t>EXCEPCION DE IMPROCEDENCIA DE ACCION FUNDADA</a:t>
            </a:r>
          </a:p>
        </p:txBody>
      </p:sp>
    </p:spTree>
    <p:extLst>
      <p:ext uri="{BB962C8B-B14F-4D97-AF65-F5344CB8AC3E}">
        <p14:creationId xmlns:p14="http://schemas.microsoft.com/office/powerpoint/2010/main" val="405891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Sujeto pasivo</a:t>
            </a:r>
          </a:p>
          <a:p>
            <a:pPr algn="just"/>
            <a:endParaRPr lang="es-MX" dirty="0"/>
          </a:p>
          <a:p>
            <a:pPr algn="just"/>
            <a:r>
              <a:rPr lang="es-MX" dirty="0"/>
              <a:t>El elector es la persona a quien se dirige la conducta típica. </a:t>
            </a:r>
          </a:p>
          <a:p>
            <a:pPr algn="just"/>
            <a:endParaRPr lang="es-MX" dirty="0"/>
          </a:p>
          <a:p>
            <a:pPr algn="just"/>
            <a:r>
              <a:rPr lang="es-MX" dirty="0"/>
              <a:t>No puede entenderse que la conducta deba realizarse respecto de una sola persona, pues muy bien puede dirigirse a varias o numerosas personas, en acto único o en actos múltiples y/o sucesivos. </a:t>
            </a:r>
          </a:p>
        </p:txBody>
      </p:sp>
    </p:spTree>
    <p:extLst>
      <p:ext uri="{BB962C8B-B14F-4D97-AF65-F5344CB8AC3E}">
        <p14:creationId xmlns:p14="http://schemas.microsoft.com/office/powerpoint/2010/main" val="366804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No rigen las reglas de la instigación como forma de participación delictiva (artículo 24° del Código Penal) -el verbo </a:t>
            </a:r>
            <a:r>
              <a:rPr lang="es-MX" b="1" dirty="0"/>
              <a:t>"INDUCIR"</a:t>
            </a:r>
            <a:r>
              <a:rPr lang="es-MX" dirty="0"/>
              <a:t> debe considerarse como un verbo rector, pues está descrito en la Parte Especial del Código Penal como una forma de autoría, que no se rige por el principio de accesoriedad.</a:t>
            </a:r>
          </a:p>
        </p:txBody>
      </p:sp>
    </p:spTree>
    <p:extLst>
      <p:ext uri="{BB962C8B-B14F-4D97-AF65-F5344CB8AC3E}">
        <p14:creationId xmlns:p14="http://schemas.microsoft.com/office/powerpoint/2010/main" val="35276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marL="0" indent="0">
              <a:buNone/>
            </a:pPr>
            <a:r>
              <a:rPr lang="es-MX" dirty="0"/>
              <a:t>Es de resaltar que el legislador identifica una determinada clase de  personas o ciudadanos: el elector y, por ende, delimita el hecho a los estrictos marcos de un proceso electoral. </a:t>
            </a:r>
          </a:p>
          <a:p>
            <a:pPr marL="0" indent="0">
              <a:buNone/>
            </a:pPr>
            <a:endParaRPr lang="es-MX" dirty="0"/>
          </a:p>
          <a:p>
            <a:pPr marL="0" indent="0">
              <a:buNone/>
            </a:pPr>
            <a:r>
              <a:rPr lang="es-MX" dirty="0"/>
              <a:t>Se centra,  </a:t>
            </a:r>
            <a:r>
              <a:rPr lang="es-MX" b="1" dirty="0"/>
              <a:t>en la cualidad de elector del ciudadano, no en la cantidad de ciudadanos </a:t>
            </a:r>
            <a:r>
              <a:rPr lang="es-MX" dirty="0"/>
              <a:t>sobre los que debe recaer la conducta típica del sujeto activo.</a:t>
            </a:r>
          </a:p>
        </p:txBody>
      </p:sp>
    </p:spTree>
    <p:extLst>
      <p:ext uri="{BB962C8B-B14F-4D97-AF65-F5344CB8AC3E}">
        <p14:creationId xmlns:p14="http://schemas.microsoft.com/office/powerpoint/2010/main" val="298648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marL="0" indent="0">
              <a:buNone/>
            </a:pPr>
            <a:endParaRPr lang="es-MX" dirty="0"/>
          </a:p>
          <a:p>
            <a:pPr marL="0" indent="0">
              <a:buNone/>
            </a:pPr>
            <a:r>
              <a:rPr lang="es-MX" dirty="0"/>
              <a:t>Es inatendible que la acción típica solo pueda abarcar a una sola persona, pues es factible que un acto individual como el analizado incluya a varias personas.</a:t>
            </a:r>
            <a:endParaRPr lang="es-419" dirty="0"/>
          </a:p>
        </p:txBody>
      </p:sp>
    </p:spTree>
    <p:extLst>
      <p:ext uri="{BB962C8B-B14F-4D97-AF65-F5344CB8AC3E}">
        <p14:creationId xmlns:p14="http://schemas.microsoft.com/office/powerpoint/2010/main" val="67086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C. El sujeto activo procura inducir al elector - provocar en él un</a:t>
            </a:r>
          </a:p>
          <a:p>
            <a:r>
              <a:rPr lang="es-MX" dirty="0"/>
              <a:t>determinado comportamiento electoral- mediante tres medios típicos: dádivas, ventajas o promesas. </a:t>
            </a:r>
          </a:p>
          <a:p>
            <a:endParaRPr lang="es-MX" dirty="0"/>
          </a:p>
          <a:p>
            <a:r>
              <a:rPr lang="es-MX" dirty="0"/>
              <a:t>Éstas tienen una base material cierta:</a:t>
            </a:r>
          </a:p>
          <a:p>
            <a:r>
              <a:rPr lang="es-MX" dirty="0"/>
              <a:t>(i) entregar algo material reconocible - un bien concreto y con contenido patrimonial</a:t>
            </a:r>
            <a:endParaRPr lang="es-419" dirty="0"/>
          </a:p>
        </p:txBody>
      </p:sp>
    </p:spTree>
    <p:extLst>
      <p:ext uri="{BB962C8B-B14F-4D97-AF65-F5344CB8AC3E}">
        <p14:creationId xmlns:p14="http://schemas.microsoft.com/office/powerpoint/2010/main" val="262638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(ii) proporcionar algún tipo de beneficio - prestaciones de servicios o bienes sin valoración económica dentro del mercado</a:t>
            </a:r>
          </a:p>
          <a:p>
            <a:endParaRPr lang="es-MX" dirty="0"/>
          </a:p>
          <a:p>
            <a:r>
              <a:rPr lang="es-MX" dirty="0"/>
              <a:t>iii) comprometerse a entregar algo o hacer algo que se concretará a futuro - la promesa, por lo demás, no puede estar vacía de contenido.</a:t>
            </a:r>
            <a:endParaRPr lang="es-419" dirty="0"/>
          </a:p>
        </p:txBody>
      </p:sp>
    </p:spTree>
    <p:extLst>
      <p:ext uri="{BB962C8B-B14F-4D97-AF65-F5344CB8AC3E}">
        <p14:creationId xmlns:p14="http://schemas.microsoft.com/office/powerpoint/2010/main" val="304818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endParaRPr lang="es-MX" dirty="0"/>
          </a:p>
          <a:p>
            <a:pPr marL="0" indent="0" algn="just">
              <a:buNone/>
            </a:pPr>
            <a:r>
              <a:rPr lang="es-MX" dirty="0"/>
              <a:t>D. La inducción al voto mediante promesas, ventajas o dádivas </a:t>
            </a:r>
            <a:r>
              <a:rPr lang="es-MX" b="1" dirty="0"/>
              <a:t>DEBE SER IDÓNEA</a:t>
            </a:r>
            <a:r>
              <a:rPr lang="es-MX" dirty="0"/>
              <a:t>; es decir, debe ser concreta o específica y, concurrentemente, consistente, así como </a:t>
            </a:r>
            <a:r>
              <a:rPr lang="es-MX" b="1" dirty="0"/>
              <a:t>TENER LA SUFICIENTE ENTIDAD PARA TORCER LA LIBRE VOLUNTAD DEL ELECTOR</a:t>
            </a:r>
            <a:r>
              <a:rPr lang="es-MX" dirty="0"/>
              <a:t>, lo que debe valorarse en función a lo que se ofrece promete, a lo puntualmente proferido y ejecutado por el sujeto activo y las circunstancias en que la conducta tiene lugar.</a:t>
            </a:r>
            <a:endParaRPr lang="es-419" dirty="0"/>
          </a:p>
        </p:txBody>
      </p:sp>
    </p:spTree>
    <p:extLst>
      <p:ext uri="{BB962C8B-B14F-4D97-AF65-F5344CB8AC3E}">
        <p14:creationId xmlns:p14="http://schemas.microsoft.com/office/powerpoint/2010/main" val="420754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PE" dirty="0"/>
              <a:t>ANALISIS DEL CASO</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algn="just"/>
            <a:r>
              <a:rPr lang="es-MX" dirty="0"/>
              <a:t>El imputado Giles Alipázaga  expresó en unas declaraciones públicas, en los marcos de una reunión proselitista y en el curso de un proceso electoral en giro, vulnerando eso sí la neutralidad electoral a que están obligados los funcionarios públicos - por elección o por nombramiento - un apoyo explícito a un candidato a congresista resaltando que si se vota por él las obras seguirían.</a:t>
            </a:r>
            <a:endParaRPr lang="es-419" dirty="0"/>
          </a:p>
        </p:txBody>
      </p:sp>
    </p:spTree>
    <p:extLst>
      <p:ext uri="{BB962C8B-B14F-4D97-AF65-F5344CB8AC3E}">
        <p14:creationId xmlns:p14="http://schemas.microsoft.com/office/powerpoint/2010/main" val="164718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PE" dirty="0"/>
              <a:t>ANALISIS DEL CASO</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r>
              <a:rPr lang="es-MX" dirty="0"/>
              <a:t>No se trata de una promesa concreta a un elector o grupo de e lectores determinados, sino de un ofrecimiento vago o genérico de las supuestas bondades y mejoras que importaría el voto favorable a un candidato, expuesto en una conferencia de prensa realizada en ese acto político y en presencia del candidato en cuestión. </a:t>
            </a:r>
          </a:p>
          <a:p>
            <a:endParaRPr lang="es-419" dirty="0"/>
          </a:p>
        </p:txBody>
      </p:sp>
    </p:spTree>
    <p:extLst>
      <p:ext uri="{BB962C8B-B14F-4D97-AF65-F5344CB8AC3E}">
        <p14:creationId xmlns:p14="http://schemas.microsoft.com/office/powerpoint/2010/main" val="303434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PE" dirty="0"/>
              <a:t>ANALISIS DEL CASO</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r>
              <a:rPr lang="es-MX" dirty="0"/>
              <a:t>No se indica qué obras se realizarían y a qué sectores se beneficiaría.</a:t>
            </a:r>
          </a:p>
          <a:p>
            <a:endParaRPr lang="es-MX" dirty="0"/>
          </a:p>
          <a:p>
            <a:r>
              <a:rPr lang="es-MX" dirty="0"/>
              <a:t>La conducta del imputado es, desde luego, censurable desde el Derecho electoral, pero no es típica. </a:t>
            </a:r>
          </a:p>
          <a:p>
            <a:endParaRPr lang="es-MX" dirty="0"/>
          </a:p>
          <a:p>
            <a:r>
              <a:rPr lang="es-MX" dirty="0"/>
              <a:t>El Derecho penal no puede intervenir en este caso.</a:t>
            </a:r>
            <a:endParaRPr lang="es-419" dirty="0"/>
          </a:p>
        </p:txBody>
      </p:sp>
    </p:spTree>
    <p:extLst>
      <p:ext uri="{BB962C8B-B14F-4D97-AF65-F5344CB8AC3E}">
        <p14:creationId xmlns:p14="http://schemas.microsoft.com/office/powerpoint/2010/main" val="337331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419" b="1" dirty="0"/>
              <a:t>Itinerario procesal</a:t>
            </a:r>
            <a:endParaRPr lang="es-419" dirty="0"/>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algn="just"/>
            <a:r>
              <a:rPr lang="es-MX" dirty="0"/>
              <a:t>El Juzgado de Investigación Preparatoria y la  Sala Penal de Apelaciones de  Huánuco DECLARARON FUNDADA LA EXCEPCIÓN DE IMPROCEDENCIA DE ACCIÓN que dedujo el encausado Jesús Giles Alipázaga por delito de inducción a no votar o hacerlo en sentido determinado en agravio del Estado - Jurado Nacional de Elecciones</a:t>
            </a:r>
          </a:p>
          <a:p>
            <a:pPr algn="just"/>
            <a:endParaRPr lang="es-MX" dirty="0"/>
          </a:p>
          <a:p>
            <a:pPr algn="just"/>
            <a:r>
              <a:rPr lang="es-MX" dirty="0"/>
              <a:t>Interpuso Recurso de Casación el Ministerio Público</a:t>
            </a:r>
            <a:endParaRPr lang="es-419" dirty="0"/>
          </a:p>
        </p:txBody>
      </p:sp>
    </p:spTree>
    <p:extLst>
      <p:ext uri="{BB962C8B-B14F-4D97-AF65-F5344CB8AC3E}">
        <p14:creationId xmlns:p14="http://schemas.microsoft.com/office/powerpoint/2010/main" val="363473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PE" dirty="0"/>
              <a:t>DECISION</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r>
              <a:rPr lang="es-MX" dirty="0"/>
              <a:t>Declararon INFUNDADO el recurso de casación interpuesto por el señor FISCAL SUPERIOR DE HUÁNUCO</a:t>
            </a:r>
          </a:p>
          <a:p>
            <a:endParaRPr lang="es-MX" dirty="0"/>
          </a:p>
          <a:p>
            <a:r>
              <a:rPr lang="es-MX" dirty="0"/>
              <a:t>NO CASARON el auto de vista que confirmo el auto del juzgado que declaro  FUNDADA LA EXCEPCION DE IMPROCEDENCIA DE ACCION.</a:t>
            </a:r>
          </a:p>
        </p:txBody>
      </p:sp>
    </p:spTree>
    <p:extLst>
      <p:ext uri="{BB962C8B-B14F-4D97-AF65-F5344CB8AC3E}">
        <p14:creationId xmlns:p14="http://schemas.microsoft.com/office/powerpoint/2010/main" val="364766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7882" y="1992354"/>
            <a:ext cx="6068598" cy="3956926"/>
          </a:xfrm>
        </p:spPr>
        <p:txBody>
          <a:bodyPr>
            <a:noAutofit/>
          </a:bodyPr>
          <a:lstStyle/>
          <a:p>
            <a:pPr algn="ctr"/>
            <a:r>
              <a:rPr lang="en-US" sz="4000" dirty="0"/>
              <a:t>R. N. N.º 3298-2013</a:t>
            </a:r>
            <a:br>
              <a:rPr lang="en-US" sz="4000" dirty="0"/>
            </a:br>
            <a:r>
              <a:rPr lang="en-US" sz="4000" dirty="0"/>
              <a:t>ÁNCASH</a:t>
            </a:r>
            <a:br>
              <a:rPr lang="en-US" sz="4000" dirty="0"/>
            </a:br>
            <a:br>
              <a:rPr lang="en-US" sz="4000" dirty="0"/>
            </a:br>
            <a:r>
              <a:rPr lang="es-MX" dirty="0"/>
              <a:t>Delito contra la libertad, en la modalidad</a:t>
            </a:r>
            <a:br>
              <a:rPr lang="es-MX" dirty="0"/>
            </a:br>
            <a:r>
              <a:rPr lang="es-MX" dirty="0"/>
              <a:t>de secuestro</a:t>
            </a:r>
            <a:br>
              <a:rPr lang="en-US" sz="4000" dirty="0"/>
            </a:br>
            <a:endParaRPr lang="es-419" sz="4000" dirty="0"/>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1847528" y="1412776"/>
            <a:ext cx="8640960" cy="4320480"/>
          </a:xfrm>
          <a:prstGeom prst="rect">
            <a:avLst/>
          </a:prstGeom>
          <a:noFill/>
        </p:spPr>
        <p:txBody>
          <a:bodyPr wrap="square" rtlCol="0">
            <a:noAutofit/>
          </a:bodyPr>
          <a:lstStyle/>
          <a:p>
            <a:pPr algn="just"/>
            <a:r>
              <a:rPr lang="es-MX" sz="3000" dirty="0">
                <a:solidFill>
                  <a:srgbClr val="292929"/>
                </a:solidFill>
                <a:latin typeface="Arial" panose="020B0604020202020204" pitchFamily="34" charset="0"/>
                <a:cs typeface="Arial" panose="020B0604020202020204" pitchFamily="34" charset="0"/>
              </a:rPr>
              <a:t>En juicio oral se declaro fundada la excepción de naturaleza de acción a favor de los acusados</a:t>
            </a:r>
          </a:p>
          <a:p>
            <a:pPr algn="just"/>
            <a:endParaRPr lang="es-MX" sz="3000" dirty="0">
              <a:solidFill>
                <a:srgbClr val="292929"/>
              </a:solidFill>
              <a:latin typeface="Arial" panose="020B0604020202020204" pitchFamily="34" charset="0"/>
              <a:cs typeface="Arial" panose="020B0604020202020204" pitchFamily="34" charset="0"/>
            </a:endParaRPr>
          </a:p>
          <a:p>
            <a:pPr algn="just"/>
            <a:r>
              <a:rPr lang="es-MX" sz="3000" dirty="0">
                <a:solidFill>
                  <a:srgbClr val="292929"/>
                </a:solidFill>
                <a:latin typeface="Arial" panose="020B0604020202020204" pitchFamily="34" charset="0"/>
                <a:cs typeface="Arial" panose="020B0604020202020204" pitchFamily="34" charset="0"/>
              </a:rPr>
              <a:t>El Ministerio Publico </a:t>
            </a:r>
            <a:r>
              <a:rPr lang="es-MX" sz="3000" dirty="0">
                <a:solidFill>
                  <a:srgbClr val="4D4D4D"/>
                </a:solidFill>
                <a:latin typeface="Arial" panose="020B0604020202020204" pitchFamily="34" charset="0"/>
                <a:cs typeface="Arial" panose="020B0604020202020204" pitchFamily="34" charset="0"/>
              </a:rPr>
              <a:t>fo</a:t>
            </a:r>
            <a:r>
              <a:rPr lang="es-MX" sz="3000" dirty="0">
                <a:solidFill>
                  <a:srgbClr val="292929"/>
                </a:solidFill>
                <a:latin typeface="Arial" panose="020B0604020202020204" pitchFamily="34" charset="0"/>
                <a:cs typeface="Arial" panose="020B0604020202020204" pitchFamily="34" charset="0"/>
              </a:rPr>
              <a:t>rmali</a:t>
            </a:r>
            <a:r>
              <a:rPr lang="es-MX" sz="3000" dirty="0">
                <a:solidFill>
                  <a:srgbClr val="4D4D4D"/>
                </a:solidFill>
                <a:latin typeface="Arial" panose="020B0604020202020204" pitchFamily="34" charset="0"/>
                <a:cs typeface="Arial" panose="020B0604020202020204" pitchFamily="34" charset="0"/>
              </a:rPr>
              <a:t>zo su R</a:t>
            </a:r>
            <a:r>
              <a:rPr lang="es-MX" sz="3000" dirty="0">
                <a:solidFill>
                  <a:srgbClr val="3A3A3A"/>
                </a:solidFill>
                <a:latin typeface="Arial" panose="020B0604020202020204" pitchFamily="34" charset="0"/>
                <a:cs typeface="Arial" panose="020B0604020202020204" pitchFamily="34" charset="0"/>
              </a:rPr>
              <a:t>ecurso de </a:t>
            </a:r>
            <a:r>
              <a:rPr lang="es-MX" sz="3000" dirty="0">
                <a:solidFill>
                  <a:srgbClr val="4D4D4D"/>
                </a:solidFill>
                <a:latin typeface="Arial" panose="020B0604020202020204" pitchFamily="34" charset="0"/>
                <a:cs typeface="Arial" panose="020B0604020202020204" pitchFamily="34" charset="0"/>
              </a:rPr>
              <a:t>nulidad  solicitando que se declare </a:t>
            </a:r>
            <a:r>
              <a:rPr lang="es-MX" sz="3000" dirty="0">
                <a:solidFill>
                  <a:srgbClr val="3A3A3A"/>
                </a:solidFill>
                <a:latin typeface="Arial" panose="020B0604020202020204" pitchFamily="34" charset="0"/>
                <a:cs typeface="Arial" panose="020B0604020202020204" pitchFamily="34" charset="0"/>
              </a:rPr>
              <a:t>infundada la excepción de </a:t>
            </a:r>
            <a:r>
              <a:rPr lang="es-MX" sz="3000" dirty="0">
                <a:solidFill>
                  <a:srgbClr val="292929"/>
                </a:solidFill>
                <a:latin typeface="Arial" panose="020B0604020202020204" pitchFamily="34" charset="0"/>
                <a:cs typeface="Arial" panose="020B0604020202020204" pitchFamily="34" charset="0"/>
              </a:rPr>
              <a:t>nat</a:t>
            </a:r>
            <a:r>
              <a:rPr lang="es-MX" sz="3000" dirty="0">
                <a:solidFill>
                  <a:srgbClr val="4D4D4D"/>
                </a:solidFill>
                <a:latin typeface="Arial" panose="020B0604020202020204" pitchFamily="34" charset="0"/>
                <a:cs typeface="Arial" panose="020B0604020202020204" pitchFamily="34" charset="0"/>
              </a:rPr>
              <a:t>uraleza de acción</a:t>
            </a:r>
          </a:p>
          <a:p>
            <a:pPr algn="just"/>
            <a:endParaRPr lang="es-MX" sz="3000" dirty="0">
              <a:solidFill>
                <a:srgbClr val="4D4D4D"/>
              </a:solidFill>
              <a:latin typeface="Arial" panose="020B0604020202020204" pitchFamily="34" charset="0"/>
              <a:cs typeface="Arial" panose="020B0604020202020204" pitchFamily="34" charset="0"/>
            </a:endParaRPr>
          </a:p>
          <a:p>
            <a:pPr algn="just"/>
            <a:r>
              <a:rPr lang="es-MX" sz="3000" dirty="0">
                <a:solidFill>
                  <a:srgbClr val="4D4D4D"/>
                </a:solidFill>
                <a:latin typeface="Arial" panose="020B0604020202020204" pitchFamily="34" charset="0"/>
                <a:cs typeface="Arial" panose="020B0604020202020204" pitchFamily="34" charset="0"/>
              </a:rPr>
              <a:t>También lo hizo la parte civil</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1703512" y="76200"/>
            <a:ext cx="8659688" cy="685800"/>
          </a:xfrm>
        </p:spPr>
        <p:txBody>
          <a:bodyPr>
            <a:noAutofit/>
          </a:bodyPr>
          <a:lstStyle/>
          <a:p>
            <a:r>
              <a:rPr lang="es-419" dirty="0"/>
              <a:t>ITINERARIO PROCESAL</a:t>
            </a:r>
          </a:p>
        </p:txBody>
      </p: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196752"/>
            <a:ext cx="8515672" cy="4392488"/>
          </a:xfrm>
          <a:prstGeom prst="rect">
            <a:avLst/>
          </a:prstGeom>
          <a:noFill/>
        </p:spPr>
        <p:txBody>
          <a:bodyPr wrap="square" rtlCol="0">
            <a:noAutofit/>
          </a:bodyPr>
          <a:lstStyle/>
          <a:p>
            <a:pPr algn="just"/>
            <a:r>
              <a:rPr lang="es-MX" sz="3000" dirty="0">
                <a:solidFill>
                  <a:srgbClr val="262626"/>
                </a:solidFill>
                <a:latin typeface="Calibri"/>
              </a:rPr>
              <a:t>El 11 de abril de 2007, aproximadamente a las 10 horas, alrededor de 300 personas, previo acuerdo, ingresaron al cerro Condorhuaín (Comunidad Campesina Santiago Antúnez de Mayolo) con la finalidad de protestar contra la minera Barrick Misquichilca y tomaron como rehenes a Emiliano León Cochachín y Victoriano Félix Sánchez Trejo, por espacio de seis horas, tiempo en que fueron sometidos a maltratos físicos y psicológicos, para posteriormente ser entregados a las autoridades policiales y miembros de la fiscalía.</a:t>
            </a:r>
            <a:endParaRPr lang="es-PE" sz="3000" dirty="0">
              <a:solidFill>
                <a:srgbClr val="262626"/>
              </a:solidFill>
              <a:latin typeface="Calibri"/>
            </a:endParaRPr>
          </a:p>
        </p:txBody>
      </p:sp>
      <p:sp>
        <p:nvSpPr>
          <p:cNvPr id="9" name="Title 8"/>
          <p:cNvSpPr>
            <a:spLocks noGrp="1"/>
          </p:cNvSpPr>
          <p:nvPr>
            <p:ph type="title"/>
          </p:nvPr>
        </p:nvSpPr>
        <p:spPr/>
        <p:txBody>
          <a:bodyPr>
            <a:normAutofit/>
          </a:bodyPr>
          <a:lstStyle/>
          <a:p>
            <a:pPr lvl="1"/>
            <a:r>
              <a:rPr lang="es-PE" sz="2400" b="1" dirty="0"/>
              <a:t>HECHO IMPUTADO</a:t>
            </a:r>
            <a:endParaRPr lang="es-419" sz="2400" b="1" dirty="0"/>
          </a:p>
        </p:txBody>
      </p:sp>
    </p:spTree>
    <p:extLst>
      <p:ext uri="{BB962C8B-B14F-4D97-AF65-F5344CB8AC3E}">
        <p14:creationId xmlns:p14="http://schemas.microsoft.com/office/powerpoint/2010/main" val="71211513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196752"/>
            <a:ext cx="8515672" cy="4392488"/>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En el artículo 152 del Código Penal, el cual tiene como bien jurídico protegido la libertad corporal y de locomoción, esta privación debe ser ilegítima, sin causas de justificación o en el ejercicio de un derecho, este último requiere definitivamente que esté permitida por la Ley o por lo menos tolerado por los hábitos sociales.</a:t>
            </a:r>
            <a:endParaRPr lang="es-PE"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pPr lvl="1"/>
            <a:r>
              <a:rPr lang="es-PE" sz="2400" b="1" dirty="0"/>
              <a:t>TIPIFICACION </a:t>
            </a:r>
            <a:endParaRPr lang="es-419" sz="2400" b="1" dirty="0"/>
          </a:p>
        </p:txBody>
      </p:sp>
    </p:spTree>
    <p:extLst>
      <p:ext uri="{BB962C8B-B14F-4D97-AF65-F5344CB8AC3E}">
        <p14:creationId xmlns:p14="http://schemas.microsoft.com/office/powerpoint/2010/main" val="356177789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6"/>
            <a:ext cx="8515672" cy="4464496"/>
          </a:xfrm>
          <a:prstGeom prst="rect">
            <a:avLst/>
          </a:prstGeom>
          <a:noFill/>
        </p:spPr>
        <p:txBody>
          <a:bodyPr wrap="square" rtlCol="0">
            <a:noAutofit/>
          </a:bodyPr>
          <a:lstStyle/>
          <a:p>
            <a:r>
              <a:rPr lang="es-MX" sz="3000" dirty="0">
                <a:solidFill>
                  <a:srgbClr val="262626"/>
                </a:solidFill>
                <a:latin typeface="Arial" panose="020B0604020202020204" pitchFamily="34" charset="0"/>
                <a:cs typeface="Arial" panose="020B0604020202020204" pitchFamily="34" charset="0"/>
              </a:rPr>
              <a:t>Sostiene que los hechos delictivos se encuentran acreditados con los certificados médicos de los agraviados, con las actas de constatación de los hechos y entrega de los retenidos pero, sobre todo, por las diversas manifestaciones de los testigos y los propios agraviados, quienes relataron los formas y circunstancias de loa acontecido y como fueron golpeados y privados de su libertad. </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1703512" y="76200"/>
            <a:ext cx="8659688" cy="685800"/>
          </a:xfrm>
        </p:spPr>
        <p:txBody>
          <a:bodyPr>
            <a:noAutofit/>
          </a:bodyPr>
          <a:lstStyle/>
          <a:p>
            <a:pPr algn="ctr"/>
            <a:r>
              <a:rPr lang="es-PE" sz="3200" b="1" dirty="0"/>
              <a:t>ARGUMENTOS DEL RECURSO DEL MINISTERIO PUBLICO</a:t>
            </a:r>
          </a:p>
        </p:txBody>
      </p:sp>
    </p:spTree>
    <p:extLst>
      <p:ext uri="{BB962C8B-B14F-4D97-AF65-F5344CB8AC3E}">
        <p14:creationId xmlns:p14="http://schemas.microsoft.com/office/powerpoint/2010/main" val="97521164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7"/>
            <a:ext cx="8515672" cy="3816425"/>
          </a:xfrm>
          <a:prstGeom prst="rect">
            <a:avLst/>
          </a:prstGeom>
          <a:noFill/>
        </p:spPr>
        <p:txBody>
          <a:bodyPr wrap="square" rtlCol="0">
            <a:noAutofit/>
          </a:bodyPr>
          <a:lstStyle/>
          <a:p>
            <a:r>
              <a:rPr lang="es-MX" sz="3000" dirty="0">
                <a:solidFill>
                  <a:srgbClr val="262626"/>
                </a:solidFill>
                <a:latin typeface="Arial" panose="020B0604020202020204" pitchFamily="34" charset="0"/>
                <a:cs typeface="Arial" panose="020B0604020202020204" pitchFamily="34" charset="0"/>
              </a:rPr>
              <a:t>La resolución recurrida malinterpreta el término retención, al no considerarlo como privación de libertad.</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1703512" y="76200"/>
            <a:ext cx="8659688" cy="685800"/>
          </a:xfrm>
        </p:spPr>
        <p:txBody>
          <a:bodyPr>
            <a:noAutofit/>
          </a:bodyPr>
          <a:lstStyle/>
          <a:p>
            <a:pPr algn="ctr"/>
            <a:r>
              <a:rPr lang="es-PE" sz="3200" b="1" dirty="0"/>
              <a:t>ARGUMENTOS DEL RECURSO DEL MINISTERIO PUBLICO</a:t>
            </a:r>
          </a:p>
        </p:txBody>
      </p:sp>
    </p:spTree>
    <p:extLst>
      <p:ext uri="{BB962C8B-B14F-4D97-AF65-F5344CB8AC3E}">
        <p14:creationId xmlns:p14="http://schemas.microsoft.com/office/powerpoint/2010/main" val="322738832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7"/>
            <a:ext cx="8515672" cy="3816425"/>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Que la Sala hizo una mala interpretación o incorrecta apreciación de los hechos, además, el delito de secuestro fue cometido de manera dolosa, premeditada y con alevosía, pues los agraviados fueron privados de su libertad por más de seis u ocho horas, y flagelados de manera inhumana por los acusados.</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1703512" y="76200"/>
            <a:ext cx="8659688" cy="685800"/>
          </a:xfrm>
        </p:spPr>
        <p:txBody>
          <a:bodyPr>
            <a:noAutofit/>
          </a:bodyPr>
          <a:lstStyle/>
          <a:p>
            <a:pPr algn="ctr"/>
            <a:r>
              <a:rPr lang="es-PE" sz="3200" b="1" dirty="0"/>
              <a:t>ARGUMENTOS DE LA PARTE CIVIL</a:t>
            </a:r>
          </a:p>
        </p:txBody>
      </p:sp>
    </p:spTree>
    <p:extLst>
      <p:ext uri="{BB962C8B-B14F-4D97-AF65-F5344CB8AC3E}">
        <p14:creationId xmlns:p14="http://schemas.microsoft.com/office/powerpoint/2010/main" val="1820629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7"/>
            <a:ext cx="8515672" cy="3816425"/>
          </a:xfrm>
          <a:prstGeom prst="rect">
            <a:avLst/>
          </a:prstGeom>
          <a:noFill/>
        </p:spPr>
        <p:txBody>
          <a:bodyPr wrap="square" rtlCol="0">
            <a:noAutofit/>
          </a:bodyPr>
          <a:lstStyle/>
          <a:p>
            <a:r>
              <a:rPr lang="es-MX" sz="3000" dirty="0">
                <a:solidFill>
                  <a:srgbClr val="262626"/>
                </a:solidFill>
                <a:latin typeface="Arial" panose="020B0604020202020204" pitchFamily="34" charset="0"/>
                <a:cs typeface="Arial" panose="020B0604020202020204" pitchFamily="34" charset="0"/>
              </a:rPr>
              <a:t>La excepción de naturaleza de acción es un recurso técnico de defensa comprendido en el artículo quinto del Código de Procedimientos Penales, que procede. en primer lugar, cuando el hecho no constituye delito y, en segundo lugar,</a:t>
            </a:r>
          </a:p>
          <a:p>
            <a:r>
              <a:rPr lang="es-MX" sz="3000" dirty="0">
                <a:solidFill>
                  <a:srgbClr val="262626"/>
                </a:solidFill>
                <a:latin typeface="Arial" panose="020B0604020202020204" pitchFamily="34" charset="0"/>
                <a:cs typeface="Arial" panose="020B0604020202020204" pitchFamily="34" charset="0"/>
              </a:rPr>
              <a:t>cuando el hecho denunciado o es justiciable penalmente</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1703512" y="76200"/>
            <a:ext cx="8659688" cy="685800"/>
          </a:xfrm>
        </p:spPr>
        <p:txBody>
          <a:bodyPr>
            <a:noAutofit/>
          </a:bodyPr>
          <a:lstStyle/>
          <a:p>
            <a:pPr algn="ctr"/>
            <a:r>
              <a:rPr lang="es-PE" sz="3200" b="1" dirty="0"/>
              <a:t>PREMISA NORMATIVA DE LA CORTE SUPREMA</a:t>
            </a:r>
          </a:p>
        </p:txBody>
      </p:sp>
    </p:spTree>
    <p:extLst>
      <p:ext uri="{BB962C8B-B14F-4D97-AF65-F5344CB8AC3E}">
        <p14:creationId xmlns:p14="http://schemas.microsoft.com/office/powerpoint/2010/main" val="86254470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7"/>
            <a:ext cx="8515672" cy="3816425"/>
          </a:xfrm>
          <a:prstGeom prst="rect">
            <a:avLst/>
          </a:prstGeom>
          <a:noFill/>
        </p:spPr>
        <p:txBody>
          <a:bodyPr wrap="square" rtlCol="0">
            <a:noAutofit/>
          </a:bodyPr>
          <a:lstStyle/>
          <a:p>
            <a:r>
              <a:rPr lang="es-MX" sz="3000" dirty="0">
                <a:solidFill>
                  <a:srgbClr val="262626"/>
                </a:solidFill>
                <a:latin typeface="Arial" panose="020B0604020202020204" pitchFamily="34" charset="0"/>
                <a:cs typeface="Arial" panose="020B0604020202020204" pitchFamily="34" charset="0"/>
              </a:rPr>
              <a:t>primer caso se da cuando el hecho denunciado o la conducta atribuida al procesado no constituye un injusto penal, ya sea cuando tal conducta no concuerda con la descripción típica del delito materia de instrucción (atipicidad relativa) o cuando el hecho imputado no constituye un ilícito penal dentro de nuestro ordenamiento punitivo al momento de su comisión (atipicidad absoluta).</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1703512" y="76200"/>
            <a:ext cx="8659688" cy="685800"/>
          </a:xfrm>
        </p:spPr>
        <p:txBody>
          <a:bodyPr>
            <a:noAutofit/>
          </a:bodyPr>
          <a:lstStyle/>
          <a:p>
            <a:pPr algn="ctr"/>
            <a:r>
              <a:rPr lang="es-PE" sz="3200" b="1" dirty="0"/>
              <a:t>PREMISA NORMATIVA DE LA CORTE SUPREMA</a:t>
            </a:r>
          </a:p>
        </p:txBody>
      </p:sp>
    </p:spTree>
    <p:extLst>
      <p:ext uri="{BB962C8B-B14F-4D97-AF65-F5344CB8AC3E}">
        <p14:creationId xmlns:p14="http://schemas.microsoft.com/office/powerpoint/2010/main" val="192622004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419" dirty="0"/>
              <a:t>HECHOS IMPUTADOS</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algn="just"/>
            <a:r>
              <a:rPr lang="es-MX" dirty="0"/>
              <a:t>A. El 9 de marzo de dos 2011 el encausado Giles Alipázaga, Alcalde Provincial de Huánuco, con motivo de las elecciones generales de 2011, intervino en una actividad proselitista del partido político "Perú Posible", ubicado en el jirón 28 de julio, cuadra  6 Huánuco, realizada para apoyar al candidato a congresista Claver Orlando Castañeda Ramón.  </a:t>
            </a:r>
          </a:p>
          <a:p>
            <a:pPr algn="just"/>
            <a:r>
              <a:rPr lang="es-MX" dirty="0"/>
              <a:t>En ella se constataron pancartas de apoyo al referido candidato y una masa de personas que asistieron al acto.</a:t>
            </a:r>
            <a:endParaRPr lang="es-419" dirty="0"/>
          </a:p>
        </p:txBody>
      </p:sp>
    </p:spTree>
    <p:extLst>
      <p:ext uri="{BB962C8B-B14F-4D97-AF65-F5344CB8AC3E}">
        <p14:creationId xmlns:p14="http://schemas.microsoft.com/office/powerpoint/2010/main" val="117936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7"/>
            <a:ext cx="8515672" cy="3816425"/>
          </a:xfrm>
          <a:prstGeom prst="rect">
            <a:avLst/>
          </a:prstGeom>
          <a:noFill/>
        </p:spPr>
        <p:txBody>
          <a:bodyPr wrap="square" rtlCol="0">
            <a:noAutofit/>
          </a:bodyPr>
          <a:lstStyle/>
          <a:p>
            <a:r>
              <a:rPr lang="es-MX" sz="3000" dirty="0">
                <a:solidFill>
                  <a:srgbClr val="262626"/>
                </a:solidFill>
                <a:latin typeface="Arial" panose="020B0604020202020204" pitchFamily="34" charset="0"/>
                <a:cs typeface="Arial" panose="020B0604020202020204" pitchFamily="34" charset="0"/>
              </a:rPr>
              <a:t>primer caso se da cuando el hecho denunciado o la conducta atribuida al procesado no constituye un injusto penal, ya sea cuando tal conducta no concuerda con la descripción típica del delito materia de instrucción (atipicidad relativa) o cuando el hecho imputado no constituye un ilícito penal dentro de nuestro ordenamiento punitivo al momento de su comisión (atipicidad absoluta).</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1703512" y="76200"/>
            <a:ext cx="8659688" cy="685800"/>
          </a:xfrm>
        </p:spPr>
        <p:txBody>
          <a:bodyPr>
            <a:noAutofit/>
          </a:bodyPr>
          <a:lstStyle/>
          <a:p>
            <a:pPr algn="ctr"/>
            <a:r>
              <a:rPr lang="es-PE" sz="3200" b="1" dirty="0"/>
              <a:t>PREMISA NORMATIVA DE LA CORTE SUPREMA</a:t>
            </a:r>
          </a:p>
        </p:txBody>
      </p:sp>
    </p:spTree>
    <p:extLst>
      <p:ext uri="{BB962C8B-B14F-4D97-AF65-F5344CB8AC3E}">
        <p14:creationId xmlns:p14="http://schemas.microsoft.com/office/powerpoint/2010/main" val="67323294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268760"/>
            <a:ext cx="8515672" cy="4392488"/>
          </a:xfrm>
          <a:prstGeom prst="rect">
            <a:avLst/>
          </a:prstGeom>
          <a:noFill/>
        </p:spPr>
        <p:txBody>
          <a:bodyPr wrap="square" rtlCol="0">
            <a:noAutofit/>
          </a:bodyPr>
          <a:lstStyle/>
          <a:p>
            <a:pPr algn="just"/>
            <a:r>
              <a:rPr lang="es-MX" sz="3000" dirty="0">
                <a:solidFill>
                  <a:srgbClr val="262626"/>
                </a:solidFill>
                <a:latin typeface="Calibri"/>
              </a:rPr>
              <a:t>La excepción interpuesta por la defensa técnica de los procesados Basilio Baldomero Lázaro Barreta, Teodoro Víctor Rodríguez Lauret, Lucia no Bernardo Caushi Torres, entre otros, se sustentó en el primer supuesto de procedencia, esto es, la conducta imputada a los procesados no se ajusta a la descripción típica del delito de secuestro previsto en el artículo 152 del Código Penal</a:t>
            </a:r>
            <a:endParaRPr lang="es-419" sz="3000" b="1" dirty="0">
              <a:solidFill>
                <a:srgbClr val="262626"/>
              </a:solidFill>
              <a:latin typeface="Calibri"/>
            </a:endParaRPr>
          </a:p>
        </p:txBody>
      </p:sp>
      <p:sp>
        <p:nvSpPr>
          <p:cNvPr id="9" name="Title 8"/>
          <p:cNvSpPr>
            <a:spLocks noGrp="1"/>
          </p:cNvSpPr>
          <p:nvPr>
            <p:ph type="title"/>
          </p:nvPr>
        </p:nvSpPr>
        <p:spPr/>
        <p:txBody>
          <a:bodyPr>
            <a:normAutofit/>
          </a:bodyPr>
          <a:lstStyle/>
          <a:p>
            <a:pPr lvl="1" algn="ctr"/>
            <a:r>
              <a:rPr lang="es-419" sz="2200" b="1" dirty="0"/>
              <a:t>ARGUMENTOS DE LA SALA SUPERIOR PARA FUNDAR LA EXCEPCION </a:t>
            </a:r>
          </a:p>
        </p:txBody>
      </p:sp>
    </p:spTree>
    <p:extLst>
      <p:ext uri="{BB962C8B-B14F-4D97-AF65-F5344CB8AC3E}">
        <p14:creationId xmlns:p14="http://schemas.microsoft.com/office/powerpoint/2010/main" val="181656388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268760"/>
            <a:ext cx="8515672" cy="4392488"/>
          </a:xfrm>
          <a:prstGeom prst="rect">
            <a:avLst/>
          </a:prstGeom>
          <a:noFill/>
        </p:spPr>
        <p:txBody>
          <a:bodyPr wrap="square" rtlCol="0">
            <a:noAutofit/>
          </a:bodyPr>
          <a:lstStyle/>
          <a:p>
            <a:pPr algn="just"/>
            <a:r>
              <a:rPr lang="es-MX" sz="3000" dirty="0">
                <a:solidFill>
                  <a:srgbClr val="262626"/>
                </a:solidFill>
                <a:latin typeface="Calibri"/>
              </a:rPr>
              <a:t>El delito de secuestro tiene como bien jurídico protegido la libertad corporal y de locomoción, esta privación debe ser ilegítima, sin causas de justificación o en el ejercicio de un derecho, este último requiere definitivamente que esté permitida</a:t>
            </a:r>
          </a:p>
          <a:p>
            <a:pPr algn="just"/>
            <a:r>
              <a:rPr lang="es-MX" sz="3000" dirty="0">
                <a:solidFill>
                  <a:srgbClr val="262626"/>
                </a:solidFill>
                <a:latin typeface="Calibri"/>
              </a:rPr>
              <a:t>por la Ley o por lo menos tolerado por los hábitos sociales.</a:t>
            </a:r>
            <a:endParaRPr lang="es-419" sz="3000" b="1" dirty="0">
              <a:solidFill>
                <a:srgbClr val="262626"/>
              </a:solidFill>
              <a:latin typeface="Calibri"/>
            </a:endParaRPr>
          </a:p>
        </p:txBody>
      </p:sp>
      <p:sp>
        <p:nvSpPr>
          <p:cNvPr id="9" name="Title 8"/>
          <p:cNvSpPr>
            <a:spLocks noGrp="1"/>
          </p:cNvSpPr>
          <p:nvPr>
            <p:ph type="title"/>
          </p:nvPr>
        </p:nvSpPr>
        <p:spPr/>
        <p:txBody>
          <a:bodyPr>
            <a:normAutofit/>
          </a:bodyPr>
          <a:lstStyle/>
          <a:p>
            <a:pPr lvl="1" algn="ctr"/>
            <a:r>
              <a:rPr lang="es-419" sz="2200" b="1" dirty="0"/>
              <a:t>ARGUMENTOS DE LA SALA SUPERIOR PARA FUNDAR LA EXCEPCION </a:t>
            </a:r>
          </a:p>
        </p:txBody>
      </p:sp>
    </p:spTree>
    <p:extLst>
      <p:ext uri="{BB962C8B-B14F-4D97-AF65-F5344CB8AC3E}">
        <p14:creationId xmlns:p14="http://schemas.microsoft.com/office/powerpoint/2010/main" val="148118440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68420"/>
            <a:ext cx="8515672" cy="3993171"/>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Del acervo probatorio acopiado a los autos, se aprecia que la responsabilidad penal de los ya citados encausados en el secuestro de Emiliano León Cochachín y Victoriano Félix Sánchez Trejo, ocurrido el 11 de abril de 2007 no se encuentra plenamente acreditada.</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r>
              <a:rPr lang="es-PE" sz="3200" b="1" dirty="0"/>
              <a:t>ANALISIS DE LA CORTE SUPREMA</a:t>
            </a:r>
            <a:endParaRPr lang="es-419" sz="2800" dirty="0"/>
          </a:p>
        </p:txBody>
      </p:sp>
    </p:spTree>
    <p:extLst>
      <p:ext uri="{BB962C8B-B14F-4D97-AF65-F5344CB8AC3E}">
        <p14:creationId xmlns:p14="http://schemas.microsoft.com/office/powerpoint/2010/main" val="364587026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68420"/>
            <a:ext cx="8515672" cy="3993171"/>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SIN EMBARGO, de los actuados se puede apreciar </a:t>
            </a:r>
            <a:r>
              <a:rPr lang="es-MX" sz="3000" b="1" dirty="0">
                <a:solidFill>
                  <a:srgbClr val="262626"/>
                </a:solidFill>
                <a:latin typeface="Arial" panose="020B0604020202020204" pitchFamily="34" charset="0"/>
                <a:cs typeface="Arial" panose="020B0604020202020204" pitchFamily="34" charset="0"/>
              </a:rPr>
              <a:t>QUE EXISTE ERROR DE PROHIBICIÓN </a:t>
            </a:r>
            <a:r>
              <a:rPr lang="es-MX" sz="3000" dirty="0">
                <a:solidFill>
                  <a:srgbClr val="262626"/>
                </a:solidFill>
                <a:latin typeface="Arial" panose="020B0604020202020204" pitchFamily="34" charset="0"/>
                <a:cs typeface="Arial" panose="020B0604020202020204" pitchFamily="34" charset="0"/>
              </a:rPr>
              <a:t>(culpabilidad) en la actuación de</a:t>
            </a:r>
          </a:p>
          <a:p>
            <a:pPr algn="just"/>
            <a:r>
              <a:rPr lang="es-MX" sz="3000" dirty="0">
                <a:solidFill>
                  <a:srgbClr val="262626"/>
                </a:solidFill>
                <a:latin typeface="Arial" panose="020B0604020202020204" pitchFamily="34" charset="0"/>
                <a:cs typeface="Arial" panose="020B0604020202020204" pitchFamily="34" charset="0"/>
              </a:rPr>
              <a:t>los procesados, previsto en el artículo 14 del Código Penal, pues estos se condujeron bajo la creencia de que su conducta era lícita, al considerar que la retención realizada a los agraviados estaba justificada, </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r>
              <a:rPr lang="es-PE" sz="3200" b="1" dirty="0"/>
              <a:t>ANALISIS DE LA CORTE SUPREMA</a:t>
            </a:r>
            <a:endParaRPr lang="es-419" sz="2800" dirty="0"/>
          </a:p>
        </p:txBody>
      </p:sp>
    </p:spTree>
    <p:extLst>
      <p:ext uri="{BB962C8B-B14F-4D97-AF65-F5344CB8AC3E}">
        <p14:creationId xmlns:p14="http://schemas.microsoft.com/office/powerpoint/2010/main" val="148134263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68420"/>
            <a:ext cx="8515672" cy="3993171"/>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La retención fue porque los agraviados lesionaron gravemente a unos de sus dirigentes -véase certificado médico legal de Luciano Bernardo Coushi Torres y se comunicó la captura</a:t>
            </a:r>
          </a:p>
          <a:p>
            <a:pPr algn="just"/>
            <a:r>
              <a:rPr lang="es-MX" sz="3000" dirty="0">
                <a:solidFill>
                  <a:srgbClr val="262626"/>
                </a:solidFill>
                <a:latin typeface="Arial" panose="020B0604020202020204" pitchFamily="34" charset="0"/>
                <a:cs typeface="Arial" panose="020B0604020202020204" pitchFamily="34" charset="0"/>
              </a:rPr>
              <a:t>de los supuestos agresores a las autoridades correspondientes, y solicitaron su presencia para la entrega de los retenidos.</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r>
              <a:rPr lang="es-PE" sz="3200" b="1" dirty="0"/>
              <a:t>ANALISIS DE LA CORTE SUPREMA</a:t>
            </a:r>
            <a:endParaRPr lang="es-419" sz="2800" dirty="0"/>
          </a:p>
        </p:txBody>
      </p:sp>
    </p:spTree>
    <p:extLst>
      <p:ext uri="{BB962C8B-B14F-4D97-AF65-F5344CB8AC3E}">
        <p14:creationId xmlns:p14="http://schemas.microsoft.com/office/powerpoint/2010/main" val="341563883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68420"/>
            <a:ext cx="8515672" cy="3993171"/>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Lo anterior esta probado con las manifestaciones de Bacilio Baldomero Lázaro Barreto, Luciano Bernardo Coushi Torres y Antonio Flores Urbano, luego de que se comprometieran las autoridades correspondientes a tomar cartas en el asunto sobre la defensa de sus recursos naturales, como el agua, conforme consta del acta de constatación fiscal</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r>
              <a:rPr lang="es-PE" sz="3200" b="1" dirty="0"/>
              <a:t>ANALISIS DE LA CORTE SUPREMA</a:t>
            </a:r>
            <a:endParaRPr lang="es-419" sz="2800" dirty="0"/>
          </a:p>
        </p:txBody>
      </p:sp>
    </p:spTree>
    <p:extLst>
      <p:ext uri="{BB962C8B-B14F-4D97-AF65-F5344CB8AC3E}">
        <p14:creationId xmlns:p14="http://schemas.microsoft.com/office/powerpoint/2010/main" val="136805226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68420"/>
            <a:ext cx="8515672" cy="3993171"/>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Los agraviados señalaron que les infringieron una serie de maltratos, tanto físicos como psicológicos, durante el lapso que permanecieron retenidos por los procesados</a:t>
            </a:r>
          </a:p>
          <a:p>
            <a:pPr algn="just"/>
            <a:r>
              <a:rPr lang="es-MX" sz="3000" dirty="0">
                <a:solidFill>
                  <a:srgbClr val="262626"/>
                </a:solidFill>
                <a:latin typeface="Arial" panose="020B0604020202020204" pitchFamily="34" charset="0"/>
                <a:cs typeface="Arial" panose="020B0604020202020204" pitchFamily="34" charset="0"/>
              </a:rPr>
              <a:t>No obstante, de la revisión de los actuados se verifica que se produjo una gresca entre los pobladores de la comunidad campesina agraviada y los manifestantes que acudieron al cerro Condorhuaín</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r>
              <a:rPr lang="es-PE" sz="3200" b="1" dirty="0"/>
              <a:t>ANALISIS DE LA CORTE SUPREMA</a:t>
            </a:r>
            <a:endParaRPr lang="es-419" sz="2800" dirty="0"/>
          </a:p>
        </p:txBody>
      </p:sp>
    </p:spTree>
    <p:extLst>
      <p:ext uri="{BB962C8B-B14F-4D97-AF65-F5344CB8AC3E}">
        <p14:creationId xmlns:p14="http://schemas.microsoft.com/office/powerpoint/2010/main" val="194920931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68420"/>
            <a:ext cx="8515672" cy="3993171"/>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 con la finalidad de verificar si la minera Barrick se encontraba en trabajos de exploración, y podía poner en peligro de contaminación los ojos de agua (puquios} que abastecen a los centros poblados, tanto para el consumo humano como</a:t>
            </a:r>
          </a:p>
          <a:p>
            <a:pPr algn="just"/>
            <a:r>
              <a:rPr lang="es-MX" sz="3000" dirty="0">
                <a:solidFill>
                  <a:srgbClr val="262626"/>
                </a:solidFill>
                <a:latin typeface="Arial" panose="020B0604020202020204" pitchFamily="34" charset="0"/>
                <a:cs typeface="Arial" panose="020B0604020202020204" pitchFamily="34" charset="0"/>
              </a:rPr>
              <a:t>ganadero y el regadío de sus sembríos; muchos de los participantes resultaron gravemente heridos, debido a ataques con piedras y palos</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r>
              <a:rPr lang="es-PE" sz="3200" b="1" dirty="0"/>
              <a:t>ANALISIS DE LA CORTE SUPREMA</a:t>
            </a:r>
            <a:endParaRPr lang="es-419" sz="2800" dirty="0"/>
          </a:p>
        </p:txBody>
      </p:sp>
    </p:spTree>
    <p:extLst>
      <p:ext uri="{BB962C8B-B14F-4D97-AF65-F5344CB8AC3E}">
        <p14:creationId xmlns:p14="http://schemas.microsoft.com/office/powerpoint/2010/main" val="47284644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68420"/>
            <a:ext cx="8515672" cy="3993171"/>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incluso utilizaron huaracas ( especie de honda elaborada con lana, con la cual se lanza piedras a distancias considerables), tal como lo manifestaron las testigos Paula Macedo Guerrero y Donata Melania Ramírez Abad,</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r>
              <a:rPr lang="es-PE" sz="3200" b="1" dirty="0"/>
              <a:t>ANALISIS DE LA CORTE SUPREMA</a:t>
            </a:r>
            <a:endParaRPr lang="es-419" sz="2800" dirty="0"/>
          </a:p>
        </p:txBody>
      </p:sp>
    </p:spTree>
    <p:extLst>
      <p:ext uri="{BB962C8B-B14F-4D97-AF65-F5344CB8AC3E}">
        <p14:creationId xmlns:p14="http://schemas.microsoft.com/office/powerpoint/2010/main" val="332161267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419" dirty="0"/>
              <a:t>HECHOS IMPUTADOS</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marL="0" indent="0" algn="just">
              <a:buNone/>
            </a:pPr>
            <a:r>
              <a:rPr lang="es-MX" dirty="0"/>
              <a:t>El  Alcalde no solo asistió a dicho acto proselitista, sino que, en una conferencia de prensa desarrollada en esas mismas circunstancias, expresó, por los medios de comunicación escrito, radial y televisivo, su pleno apoyo al candidato a congresista Castañeda Ramón, y anotó que con él realizaron una serie de obras de mejora de los servicios públicos y SI SE LE ELIGE, LAS OBRAS SEGUIRÁN REALIZÁNDOSE EN BENEFICIO DE LA POBLACIÓN.</a:t>
            </a:r>
            <a:endParaRPr lang="es-419" dirty="0"/>
          </a:p>
        </p:txBody>
      </p:sp>
    </p:spTree>
    <p:extLst>
      <p:ext uri="{BB962C8B-B14F-4D97-AF65-F5344CB8AC3E}">
        <p14:creationId xmlns:p14="http://schemas.microsoft.com/office/powerpoint/2010/main" val="259611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6"/>
            <a:ext cx="8515672" cy="4392488"/>
          </a:xfrm>
          <a:prstGeom prst="rect">
            <a:avLst/>
          </a:prstGeom>
          <a:noFill/>
        </p:spPr>
        <p:txBody>
          <a:bodyPr wrap="square" rtlCol="0">
            <a:noAutofit/>
          </a:bodyPr>
          <a:lstStyle/>
          <a:p>
            <a:r>
              <a:rPr lang="es-419" sz="3000" dirty="0">
                <a:solidFill>
                  <a:srgbClr val="262626"/>
                </a:solidFill>
                <a:latin typeface="Calibri"/>
              </a:rPr>
              <a:t>CONFIRMARON EL AUTO DE LA SALA QUE DECLARO FUNDADA LA EXCEPCION DE NATURALEZA DE ACCION </a:t>
            </a:r>
          </a:p>
        </p:txBody>
      </p:sp>
      <p:sp>
        <p:nvSpPr>
          <p:cNvPr id="9" name="Title 8"/>
          <p:cNvSpPr>
            <a:spLocks noGrp="1"/>
          </p:cNvSpPr>
          <p:nvPr>
            <p:ph type="title"/>
          </p:nvPr>
        </p:nvSpPr>
        <p:spPr/>
        <p:txBody>
          <a:bodyPr>
            <a:normAutofit/>
          </a:bodyPr>
          <a:lstStyle/>
          <a:p>
            <a:pPr lvl="1"/>
            <a:r>
              <a:rPr lang="es-419" sz="3000" b="1" dirty="0"/>
              <a:t>CONCLUSION </a:t>
            </a:r>
          </a:p>
        </p:txBody>
      </p:sp>
    </p:spTree>
    <p:extLst>
      <p:ext uri="{BB962C8B-B14F-4D97-AF65-F5344CB8AC3E}">
        <p14:creationId xmlns:p14="http://schemas.microsoft.com/office/powerpoint/2010/main" val="312678632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6"/>
            <a:ext cx="8515672" cy="4104456"/>
          </a:xfrm>
          <a:prstGeom prst="rect">
            <a:avLst/>
          </a:prstGeom>
          <a:noFill/>
        </p:spPr>
        <p:txBody>
          <a:bodyPr wrap="square" rtlCol="0">
            <a:noAutofit/>
          </a:bodyPr>
          <a:lstStyle/>
          <a:p>
            <a:r>
              <a:rPr lang="es-ES" sz="2400" dirty="0">
                <a:solidFill>
                  <a:srgbClr val="262626"/>
                </a:solidFill>
                <a:latin typeface="Calibri"/>
              </a:rPr>
              <a:t>¿EN ESTE CASO ES CORRECTO QUE SE HAYA FUNDADO ESTA EXCEPCION?</a:t>
            </a:r>
          </a:p>
          <a:p>
            <a:endParaRPr lang="es-ES" sz="2400" dirty="0">
              <a:solidFill>
                <a:srgbClr val="262626"/>
              </a:solidFill>
              <a:latin typeface="Calibri"/>
            </a:endParaRPr>
          </a:p>
          <a:p>
            <a:r>
              <a:rPr lang="es-419" sz="2400" dirty="0">
                <a:solidFill>
                  <a:srgbClr val="262626"/>
                </a:solidFill>
                <a:latin typeface="Calibri"/>
              </a:rPr>
              <a:t>¿ES CONFORME ANALIZAR  PRUEBAS?</a:t>
            </a:r>
          </a:p>
          <a:p>
            <a:endParaRPr lang="es-419" sz="2400" dirty="0">
              <a:solidFill>
                <a:srgbClr val="262626"/>
              </a:solidFill>
              <a:latin typeface="Calibri"/>
            </a:endParaRPr>
          </a:p>
          <a:p>
            <a:r>
              <a:rPr lang="es-419" sz="2400" dirty="0">
                <a:solidFill>
                  <a:srgbClr val="262626"/>
                </a:solidFill>
                <a:latin typeface="Calibri"/>
              </a:rPr>
              <a:t>¿ES POR FALTA DE UN ELEMENTO TIPICO O POR NO SER JUSTICIABLE PENALMENTE?</a:t>
            </a:r>
          </a:p>
          <a:p>
            <a:endParaRPr lang="es-419" sz="2400" dirty="0">
              <a:solidFill>
                <a:srgbClr val="262626"/>
              </a:solidFill>
              <a:latin typeface="Calibri"/>
            </a:endParaRPr>
          </a:p>
          <a:p>
            <a:r>
              <a:rPr lang="es-419" sz="2400" dirty="0">
                <a:solidFill>
                  <a:srgbClr val="262626"/>
                </a:solidFill>
                <a:latin typeface="Calibri"/>
              </a:rPr>
              <a:t>¿EL ERROR DE PROHIBICION A QUE SUPUESTO RESPONDE?</a:t>
            </a:r>
          </a:p>
          <a:p>
            <a:endParaRPr lang="es-419" sz="2400" dirty="0">
              <a:solidFill>
                <a:srgbClr val="262626"/>
              </a:solidFill>
              <a:latin typeface="Calibri"/>
            </a:endParaRPr>
          </a:p>
          <a:p>
            <a:r>
              <a:rPr lang="es-419" sz="2400" dirty="0">
                <a:solidFill>
                  <a:srgbClr val="262626"/>
                </a:solidFill>
                <a:latin typeface="Calibri"/>
              </a:rPr>
              <a:t>¿ </a:t>
            </a:r>
            <a:r>
              <a:rPr lang="es-419" sz="2400">
                <a:solidFill>
                  <a:srgbClr val="262626"/>
                </a:solidFill>
                <a:latin typeface="Calibri"/>
              </a:rPr>
              <a:t>LA CULPABILIDAD </a:t>
            </a:r>
            <a:r>
              <a:rPr lang="es-419" sz="2400" dirty="0">
                <a:solidFill>
                  <a:srgbClr val="262626"/>
                </a:solidFill>
                <a:latin typeface="Calibri"/>
              </a:rPr>
              <a:t>SE DEBE ANALIZAR ?</a:t>
            </a:r>
          </a:p>
        </p:txBody>
      </p:sp>
      <p:sp>
        <p:nvSpPr>
          <p:cNvPr id="9" name="Title 8"/>
          <p:cNvSpPr>
            <a:spLocks noGrp="1"/>
          </p:cNvSpPr>
          <p:nvPr>
            <p:ph type="title"/>
          </p:nvPr>
        </p:nvSpPr>
        <p:spPr>
          <a:xfrm>
            <a:off x="1703512" y="76200"/>
            <a:ext cx="8659688" cy="685800"/>
          </a:xfrm>
        </p:spPr>
        <p:txBody>
          <a:bodyPr>
            <a:noAutofit/>
          </a:bodyPr>
          <a:lstStyle/>
          <a:p>
            <a:r>
              <a:rPr lang="es-ES" sz="2400" b="1" dirty="0">
                <a:latin typeface="+mn-lt"/>
              </a:rPr>
              <a:t>INTERROGANTES</a:t>
            </a:r>
          </a:p>
        </p:txBody>
      </p:sp>
    </p:spTree>
    <p:extLst>
      <p:ext uri="{BB962C8B-B14F-4D97-AF65-F5344CB8AC3E}">
        <p14:creationId xmlns:p14="http://schemas.microsoft.com/office/powerpoint/2010/main" val="425374036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s-PE" dirty="0"/>
              <a:t>GRACIAS</a:t>
            </a:r>
          </a:p>
        </p:txBody>
      </p:sp>
      <p:sp>
        <p:nvSpPr>
          <p:cNvPr id="3" name="2 Marcador de contenido"/>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lstStyle/>
          <a:p>
            <a:pPr algn="just"/>
            <a:endParaRPr lang="es-PE" dirty="0"/>
          </a:p>
        </p:txBody>
      </p:sp>
    </p:spTree>
    <p:extLst>
      <p:ext uri="{BB962C8B-B14F-4D97-AF65-F5344CB8AC3E}">
        <p14:creationId xmlns:p14="http://schemas.microsoft.com/office/powerpoint/2010/main" val="370483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419" dirty="0"/>
              <a:t>HECHOS IMPUTADOS</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r>
              <a:rPr lang="es-MX" dirty="0"/>
              <a:t>La Fiscalía Provincial estimó que la presunta intención del Alcalde imputado era favorecer la candidatura al Congreso de Castañeda Ramón, </a:t>
            </a:r>
            <a:r>
              <a:rPr lang="es-MX" b="1" dirty="0"/>
              <a:t>" ... INTENTANDO INFLUIR EN EL SENTIDO DE VOTOS DE TERCERAS PERSONAS A TRAVÉS DE UNA PROMESA DE REALIZAR OBRAS".</a:t>
            </a:r>
            <a:endParaRPr lang="es-419" b="1" dirty="0"/>
          </a:p>
        </p:txBody>
      </p:sp>
    </p:spTree>
    <p:extLst>
      <p:ext uri="{BB962C8B-B14F-4D97-AF65-F5344CB8AC3E}">
        <p14:creationId xmlns:p14="http://schemas.microsoft.com/office/powerpoint/2010/main" val="7146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s-419" b="1" dirty="0"/>
              <a:t>Argumentos del Juez de Investigación Preparatoria</a:t>
            </a:r>
            <a:endParaRPr lang="es-419" dirty="0"/>
          </a:p>
        </p:txBody>
      </p:sp>
      <p:sp>
        <p:nvSpPr>
          <p:cNvPr id="3" name="2 Marcador de contenido"/>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a:bodyPr>
          <a:lstStyle/>
          <a:p>
            <a:pPr marL="0" indent="0" algn="just">
              <a:buNone/>
            </a:pPr>
            <a:r>
              <a:rPr lang="es-MX" dirty="0"/>
              <a:t>La expresiones vertidas por el imputado no tienen  entidad para determinar la voluntad del elector, por su naturaleza de inciertas e indeterminadas - no se aprecia cuál sería la ventaja o dádiva</a:t>
            </a:r>
          </a:p>
          <a:p>
            <a:pPr marL="0" indent="0" algn="just">
              <a:buNone/>
            </a:pPr>
            <a:r>
              <a:rPr lang="es-MX" dirty="0"/>
              <a:t>que los electores recibirían con un voto favorable al candidato</a:t>
            </a:r>
          </a:p>
          <a:p>
            <a:pPr marL="0" indent="0" algn="just">
              <a:buNone/>
            </a:pPr>
            <a:r>
              <a:rPr lang="es-MX" dirty="0"/>
              <a:t>La frase: " ... LAS OBRAS SEGUIRÁN" NO CONSTITUYE UNA PROMESA CIERTA CON CAPACIDAD PARA DETERMINAR LA VOLUNTAD DEL E LECTOR</a:t>
            </a:r>
            <a:endParaRPr lang="es-PE" dirty="0"/>
          </a:p>
        </p:txBody>
      </p:sp>
    </p:spTree>
    <p:extLst>
      <p:ext uri="{BB962C8B-B14F-4D97-AF65-F5344CB8AC3E}">
        <p14:creationId xmlns:p14="http://schemas.microsoft.com/office/powerpoint/2010/main" val="158165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0" end="0"/>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
                                            <p:txEl>
                                              <p:pRg st="1" end="1"/>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419" b="1" dirty="0"/>
              <a:t>Argumentos de la Sala Superior</a:t>
            </a:r>
            <a:endParaRPr lang="es-419" dirty="0"/>
          </a:p>
        </p:txBody>
      </p:sp>
      <p:sp>
        <p:nvSpPr>
          <p:cNvPr id="3" name="2 Marcador de contenido"/>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a:bodyPr>
          <a:lstStyle/>
          <a:p>
            <a:pPr marL="0" indent="0" algn="just">
              <a:buNone/>
            </a:pPr>
            <a:r>
              <a:rPr lang="es-MX" dirty="0"/>
              <a:t>Acotó que el VERBO RECTOR: INDUCIR A UN ELECTOR A VOTAR EN SENTIDO DETERMINADO requiere que la inducción sea DIRECTA Y OBJETIVA a un elector o algún elector, a quien le ofrezca una dádiva, ventaja o promesa en forma directa, de suerte que pueda producirse el soborno electoral de manera concreta y específica ante un elector.</a:t>
            </a:r>
            <a:endParaRPr lang="es-PE" dirty="0"/>
          </a:p>
        </p:txBody>
      </p:sp>
    </p:spTree>
    <p:extLst>
      <p:ext uri="{BB962C8B-B14F-4D97-AF65-F5344CB8AC3E}">
        <p14:creationId xmlns:p14="http://schemas.microsoft.com/office/powerpoint/2010/main" val="182714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419" b="1" dirty="0"/>
              <a:t>Argumentos de la Sala Superior</a:t>
            </a:r>
            <a:endParaRPr lang="es-419" dirty="0"/>
          </a:p>
        </p:txBody>
      </p:sp>
      <p:sp>
        <p:nvSpPr>
          <p:cNvPr id="3" name="2 Marcador de contenido"/>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a:bodyPr>
          <a:lstStyle/>
          <a:p>
            <a:pPr marL="0" indent="0" algn="just">
              <a:buNone/>
            </a:pPr>
            <a:r>
              <a:rPr lang="es-MX" dirty="0"/>
              <a:t>El imputado manifestó su apoyo al candidato al Congreso ante un grupo de personas, esto es, lo que expresó no se realizó ante un elector o algún elector en específico, a quien indujo de manera directa la entrega de una dádiva, ventaja o promesa en particular para éste.</a:t>
            </a:r>
            <a:endParaRPr lang="es-PE" dirty="0"/>
          </a:p>
        </p:txBody>
      </p:sp>
    </p:spTree>
    <p:extLst>
      <p:ext uri="{BB962C8B-B14F-4D97-AF65-F5344CB8AC3E}">
        <p14:creationId xmlns:p14="http://schemas.microsoft.com/office/powerpoint/2010/main" val="371829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2985</Words>
  <Application>Microsoft Office PowerPoint</Application>
  <PresentationFormat>Panorámica</PresentationFormat>
  <Paragraphs>186</Paragraphs>
  <Slides>52</Slides>
  <Notes>22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52</vt:i4>
      </vt:variant>
    </vt:vector>
  </HeadingPairs>
  <TitlesOfParts>
    <vt:vector size="58" baseType="lpstr">
      <vt:lpstr>Arial</vt:lpstr>
      <vt:lpstr>Calibri</vt:lpstr>
      <vt:lpstr>Euphemia</vt:lpstr>
      <vt:lpstr>Georgia</vt:lpstr>
      <vt:lpstr>Tema de Office</vt:lpstr>
      <vt:lpstr>Presentación de PowerPoint 2010</vt:lpstr>
      <vt:lpstr>JURISPRUDENCIA SOBRE EXCEPCION DE IMPROCEDENCIA DE ACCION</vt:lpstr>
      <vt:lpstr>Presentación de PowerPoint</vt:lpstr>
      <vt:lpstr>Itinerario procesal</vt:lpstr>
      <vt:lpstr>HECHOS IMPUTADOS</vt:lpstr>
      <vt:lpstr>HECHOS IMPUTADOS</vt:lpstr>
      <vt:lpstr>HECHOS IMPUTADOS</vt:lpstr>
      <vt:lpstr>Argumentos del Juez de Investigación Preparatoria</vt:lpstr>
      <vt:lpstr>Argumentos de la Sala Superior</vt:lpstr>
      <vt:lpstr>Argumentos de la Sala Superior</vt:lpstr>
      <vt:lpstr>Argumentos del recurso de casación </vt:lpstr>
      <vt:lpstr>Argumentos del recurso de casación </vt:lpstr>
      <vt:lpstr>MOTIVO CASACIONAL</vt:lpstr>
      <vt:lpstr>FUNDAMENTOS JURIDICOS</vt:lpstr>
      <vt:lpstr>FUNDAMENTOS JURIDICOS</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ANALISIS DEL CASO</vt:lpstr>
      <vt:lpstr>ANALISIS DEL CASO</vt:lpstr>
      <vt:lpstr>ANALISIS DEL CASO</vt:lpstr>
      <vt:lpstr>DECISION</vt:lpstr>
      <vt:lpstr>R. N. N.º 3298-2013 ÁNCASH  Delito contra la libertad, en la modalidad de secuestro </vt:lpstr>
      <vt:lpstr>ITINERARIO PROCESAL</vt:lpstr>
      <vt:lpstr>HECHO IMPUTADO</vt:lpstr>
      <vt:lpstr>TIPIFICACION </vt:lpstr>
      <vt:lpstr>ARGUMENTOS DEL RECURSO DEL MINISTERIO PUBLICO</vt:lpstr>
      <vt:lpstr>ARGUMENTOS DEL RECURSO DEL MINISTERIO PUBLICO</vt:lpstr>
      <vt:lpstr>ARGUMENTOS DE LA PARTE CIVIL</vt:lpstr>
      <vt:lpstr>PREMISA NORMATIVA DE LA CORTE SUPREMA</vt:lpstr>
      <vt:lpstr>PREMISA NORMATIVA DE LA CORTE SUPREMA</vt:lpstr>
      <vt:lpstr>PREMISA NORMATIVA DE LA CORTE SUPREMA</vt:lpstr>
      <vt:lpstr>ARGUMENTOS DE LA SALA SUPERIOR PARA FUNDAR LA EXCEPCION </vt:lpstr>
      <vt:lpstr>ARGUMENTOS DE LA SALA SUPERIOR PARA FUNDAR LA EXCEPCION </vt:lpstr>
      <vt:lpstr>ANALISIS DE LA CORTE SUPREMA</vt:lpstr>
      <vt:lpstr>ANALISIS DE LA CORTE SUPREMA</vt:lpstr>
      <vt:lpstr>ANALISIS DE LA CORTE SUPREMA</vt:lpstr>
      <vt:lpstr>ANALISIS DE LA CORTE SUPREMA</vt:lpstr>
      <vt:lpstr>ANALISIS DE LA CORTE SUPREMA</vt:lpstr>
      <vt:lpstr>ANALISIS DE LA CORTE SUPREMA</vt:lpstr>
      <vt:lpstr>ANALISIS DE LA CORTE SUPREMA</vt:lpstr>
      <vt:lpstr>CONCLUSION </vt:lpstr>
      <vt:lpstr>INTERROGANTES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2013-08-20T04:05:49Z</dcterms:created>
  <dcterms:modified xsi:type="dcterms:W3CDTF">2022-03-05T21:05:36Z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