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4"/>
  </p:notesMasterIdLst>
  <p:sldIdLst>
    <p:sldId id="277" r:id="rId2"/>
    <p:sldId id="523" r:id="rId3"/>
    <p:sldId id="524" r:id="rId4"/>
    <p:sldId id="525" r:id="rId5"/>
    <p:sldId id="641" r:id="rId6"/>
    <p:sldId id="644" r:id="rId7"/>
    <p:sldId id="642" r:id="rId8"/>
    <p:sldId id="645" r:id="rId9"/>
    <p:sldId id="646" r:id="rId10"/>
    <p:sldId id="647" r:id="rId11"/>
    <p:sldId id="526" r:id="rId12"/>
    <p:sldId id="527" r:id="rId13"/>
    <p:sldId id="529" r:id="rId14"/>
    <p:sldId id="530" r:id="rId15"/>
    <p:sldId id="531" r:id="rId16"/>
    <p:sldId id="648" r:id="rId17"/>
    <p:sldId id="656" r:id="rId18"/>
    <p:sldId id="533" r:id="rId19"/>
    <p:sldId id="649" r:id="rId20"/>
    <p:sldId id="534" r:id="rId21"/>
    <p:sldId id="650" r:id="rId22"/>
    <p:sldId id="651" r:id="rId23"/>
    <p:sldId id="535" r:id="rId24"/>
    <p:sldId id="536" r:id="rId25"/>
    <p:sldId id="652" r:id="rId26"/>
    <p:sldId id="653" r:id="rId27"/>
    <p:sldId id="537" r:id="rId28"/>
    <p:sldId id="654" r:id="rId29"/>
    <p:sldId id="538" r:id="rId30"/>
    <p:sldId id="655" r:id="rId31"/>
    <p:sldId id="657" r:id="rId32"/>
    <p:sldId id="658" r:id="rId33"/>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E101"/>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9825" autoAdjust="0"/>
  </p:normalViewPr>
  <p:slideViewPr>
    <p:cSldViewPr>
      <p:cViewPr varScale="1">
        <p:scale>
          <a:sx n="48" d="100"/>
          <a:sy n="48" d="100"/>
        </p:scale>
        <p:origin x="1528" y="30"/>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00F830A1-3891-4B82-A120-081866556DA0}" type="datetimeFigureOut">
              <a:pPr/>
              <a:t>05/03/2022</a:t>
            </a:fld>
            <a:endParaRPr lang="es-E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58CC9574-A819-4FE4-99A7-1E27AD09ADC2}" type="slidenum">
              <a:pPr/>
              <a:t>‹Nº›</a:t>
            </a:fld>
            <a:endParaRPr lang="es-ES" dirty="0"/>
          </a:p>
        </p:txBody>
      </p:sp>
    </p:spTree>
    <p:extLst>
      <p:ext uri="{BB962C8B-B14F-4D97-AF65-F5344CB8AC3E}">
        <p14:creationId xmlns:p14="http://schemas.microsoft.com/office/powerpoint/2010/main" val="212914127"/>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Este Esta presentación, que se recomienda ver en modo de presentación, muestra las nuevas funciones de PowerPoint. Estas diapositivas están diseñadas para ofrecerle excelentes ideas para las presentaciones que creará en PowerPoint 2010.</a:t>
            </a:r>
          </a:p>
          <a:p>
            <a:endParaRPr lang="es-ES" dirty="0"/>
          </a:p>
          <a:p>
            <a:r>
              <a:rPr lang="es-ES" dirty="0"/>
              <a:t>Para obtener más plantillas de muestra, haga clic en la pestaña Archivo y después, en la ficha Nuevo, haga clic en Plantillas de muestra.</a:t>
            </a:r>
          </a:p>
        </p:txBody>
      </p:sp>
      <p:sp>
        <p:nvSpPr>
          <p:cNvPr id="4" name="Slide Number Placeholder 3"/>
          <p:cNvSpPr>
            <a:spLocks noGrp="1"/>
          </p:cNvSpPr>
          <p:nvPr>
            <p:ph type="sldNum" sz="quarter" idx="10"/>
          </p:nvPr>
        </p:nvSpPr>
        <p:spPr/>
        <p:txBody>
          <a:bodyPr/>
          <a:lstStyle/>
          <a:p>
            <a:fld id="{58CC9574-A819-4FE4-99A7-1E27AD09ADC2}" type="slidenum">
              <a:rPr lang="es-ES" smtClean="0"/>
              <a:pPr/>
              <a:t>1</a:t>
            </a:fld>
            <a:endParaRPr lang="es-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10</a:t>
            </a:fld>
            <a:endParaRPr lang="es-ES" dirty="0">
              <a:solidFill>
                <a:prstClr val="black"/>
              </a:solidFill>
            </a:endParaRPr>
          </a:p>
        </p:txBody>
      </p:sp>
    </p:spTree>
    <p:extLst>
      <p:ext uri="{BB962C8B-B14F-4D97-AF65-F5344CB8AC3E}">
        <p14:creationId xmlns:p14="http://schemas.microsoft.com/office/powerpoint/2010/main" val="1165189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11</a:t>
            </a:fld>
            <a:endParaRPr lang="es-ES" dirty="0">
              <a:solidFill>
                <a:prstClr val="black"/>
              </a:solidFill>
            </a:endParaRPr>
          </a:p>
        </p:txBody>
      </p:sp>
    </p:spTree>
    <p:extLst>
      <p:ext uri="{BB962C8B-B14F-4D97-AF65-F5344CB8AC3E}">
        <p14:creationId xmlns:p14="http://schemas.microsoft.com/office/powerpoint/2010/main" val="2920798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a:t>
            </a:fld>
            <a:endParaRPr lang="es-ES" dirty="0">
              <a:solidFill>
                <a:prstClr val="black"/>
              </a:solidFill>
            </a:endParaRPr>
          </a:p>
        </p:txBody>
      </p:sp>
    </p:spTree>
    <p:extLst>
      <p:ext uri="{BB962C8B-B14F-4D97-AF65-F5344CB8AC3E}">
        <p14:creationId xmlns:p14="http://schemas.microsoft.com/office/powerpoint/2010/main" val="3039542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a:t>
            </a:fld>
            <a:endParaRPr lang="es-ES" dirty="0">
              <a:solidFill>
                <a:prstClr val="black"/>
              </a:solidFill>
            </a:endParaRPr>
          </a:p>
        </p:txBody>
      </p:sp>
    </p:spTree>
    <p:extLst>
      <p:ext uri="{BB962C8B-B14F-4D97-AF65-F5344CB8AC3E}">
        <p14:creationId xmlns:p14="http://schemas.microsoft.com/office/powerpoint/2010/main" val="302843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14</a:t>
            </a:fld>
            <a:endParaRPr lang="es-ES" dirty="0">
              <a:solidFill>
                <a:prstClr val="black"/>
              </a:solidFill>
            </a:endParaRPr>
          </a:p>
        </p:txBody>
      </p:sp>
    </p:spTree>
    <p:extLst>
      <p:ext uri="{BB962C8B-B14F-4D97-AF65-F5344CB8AC3E}">
        <p14:creationId xmlns:p14="http://schemas.microsoft.com/office/powerpoint/2010/main" val="395130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15</a:t>
            </a:fld>
            <a:endParaRPr lang="es-ES" dirty="0">
              <a:solidFill>
                <a:prstClr val="black"/>
              </a:solidFill>
            </a:endParaRPr>
          </a:p>
        </p:txBody>
      </p:sp>
    </p:spTree>
    <p:extLst>
      <p:ext uri="{BB962C8B-B14F-4D97-AF65-F5344CB8AC3E}">
        <p14:creationId xmlns:p14="http://schemas.microsoft.com/office/powerpoint/2010/main" val="3398110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16</a:t>
            </a:fld>
            <a:endParaRPr lang="es-ES" dirty="0">
              <a:solidFill>
                <a:prstClr val="black"/>
              </a:solidFill>
            </a:endParaRPr>
          </a:p>
        </p:txBody>
      </p:sp>
    </p:spTree>
    <p:extLst>
      <p:ext uri="{BB962C8B-B14F-4D97-AF65-F5344CB8AC3E}">
        <p14:creationId xmlns:p14="http://schemas.microsoft.com/office/powerpoint/2010/main" val="40061899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17</a:t>
            </a:fld>
            <a:endParaRPr lang="es-ES" dirty="0">
              <a:solidFill>
                <a:prstClr val="black"/>
              </a:solidFill>
            </a:endParaRPr>
          </a:p>
        </p:txBody>
      </p:sp>
    </p:spTree>
    <p:extLst>
      <p:ext uri="{BB962C8B-B14F-4D97-AF65-F5344CB8AC3E}">
        <p14:creationId xmlns:p14="http://schemas.microsoft.com/office/powerpoint/2010/main" val="1409276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18</a:t>
            </a:fld>
            <a:endParaRPr lang="es-ES" dirty="0">
              <a:solidFill>
                <a:prstClr val="black"/>
              </a:solidFill>
            </a:endParaRPr>
          </a:p>
        </p:txBody>
      </p:sp>
    </p:spTree>
    <p:extLst>
      <p:ext uri="{BB962C8B-B14F-4D97-AF65-F5344CB8AC3E}">
        <p14:creationId xmlns:p14="http://schemas.microsoft.com/office/powerpoint/2010/main" val="1598003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19</a:t>
            </a:fld>
            <a:endParaRPr lang="es-ES" dirty="0">
              <a:solidFill>
                <a:prstClr val="black"/>
              </a:solidFill>
            </a:endParaRPr>
          </a:p>
        </p:txBody>
      </p:sp>
    </p:spTree>
    <p:extLst>
      <p:ext uri="{BB962C8B-B14F-4D97-AF65-F5344CB8AC3E}">
        <p14:creationId xmlns:p14="http://schemas.microsoft.com/office/powerpoint/2010/main" val="335567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a:t>
            </a:fld>
            <a:endParaRPr lang="es-ES" dirty="0">
              <a:solidFill>
                <a:prstClr val="black"/>
              </a:solidFill>
            </a:endParaRPr>
          </a:p>
        </p:txBody>
      </p:sp>
    </p:spTree>
    <p:extLst>
      <p:ext uri="{BB962C8B-B14F-4D97-AF65-F5344CB8AC3E}">
        <p14:creationId xmlns:p14="http://schemas.microsoft.com/office/powerpoint/2010/main" val="326608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20</a:t>
            </a:fld>
            <a:endParaRPr lang="es-ES" dirty="0">
              <a:solidFill>
                <a:prstClr val="black"/>
              </a:solidFill>
            </a:endParaRPr>
          </a:p>
        </p:txBody>
      </p:sp>
    </p:spTree>
    <p:extLst>
      <p:ext uri="{BB962C8B-B14F-4D97-AF65-F5344CB8AC3E}">
        <p14:creationId xmlns:p14="http://schemas.microsoft.com/office/powerpoint/2010/main" val="40630328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21</a:t>
            </a:fld>
            <a:endParaRPr lang="es-ES" dirty="0">
              <a:solidFill>
                <a:prstClr val="black"/>
              </a:solidFill>
            </a:endParaRPr>
          </a:p>
        </p:txBody>
      </p:sp>
    </p:spTree>
    <p:extLst>
      <p:ext uri="{BB962C8B-B14F-4D97-AF65-F5344CB8AC3E}">
        <p14:creationId xmlns:p14="http://schemas.microsoft.com/office/powerpoint/2010/main" val="13518151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22</a:t>
            </a:fld>
            <a:endParaRPr lang="es-ES" dirty="0">
              <a:solidFill>
                <a:prstClr val="black"/>
              </a:solidFill>
            </a:endParaRPr>
          </a:p>
        </p:txBody>
      </p:sp>
    </p:spTree>
    <p:extLst>
      <p:ext uri="{BB962C8B-B14F-4D97-AF65-F5344CB8AC3E}">
        <p14:creationId xmlns:p14="http://schemas.microsoft.com/office/powerpoint/2010/main" val="42147279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23</a:t>
            </a:fld>
            <a:endParaRPr lang="es-ES" dirty="0">
              <a:solidFill>
                <a:prstClr val="black"/>
              </a:solidFill>
            </a:endParaRPr>
          </a:p>
        </p:txBody>
      </p:sp>
    </p:spTree>
    <p:extLst>
      <p:ext uri="{BB962C8B-B14F-4D97-AF65-F5344CB8AC3E}">
        <p14:creationId xmlns:p14="http://schemas.microsoft.com/office/powerpoint/2010/main" val="3637680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24</a:t>
            </a:fld>
            <a:endParaRPr lang="es-ES" dirty="0">
              <a:solidFill>
                <a:prstClr val="black"/>
              </a:solidFill>
            </a:endParaRPr>
          </a:p>
        </p:txBody>
      </p:sp>
    </p:spTree>
    <p:extLst>
      <p:ext uri="{BB962C8B-B14F-4D97-AF65-F5344CB8AC3E}">
        <p14:creationId xmlns:p14="http://schemas.microsoft.com/office/powerpoint/2010/main" val="32238845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25</a:t>
            </a:fld>
            <a:endParaRPr lang="es-ES" dirty="0">
              <a:solidFill>
                <a:prstClr val="black"/>
              </a:solidFill>
            </a:endParaRPr>
          </a:p>
        </p:txBody>
      </p:sp>
    </p:spTree>
    <p:extLst>
      <p:ext uri="{BB962C8B-B14F-4D97-AF65-F5344CB8AC3E}">
        <p14:creationId xmlns:p14="http://schemas.microsoft.com/office/powerpoint/2010/main" val="22300491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26</a:t>
            </a:fld>
            <a:endParaRPr lang="es-ES" dirty="0">
              <a:solidFill>
                <a:prstClr val="black"/>
              </a:solidFill>
            </a:endParaRPr>
          </a:p>
        </p:txBody>
      </p:sp>
    </p:spTree>
    <p:extLst>
      <p:ext uri="{BB962C8B-B14F-4D97-AF65-F5344CB8AC3E}">
        <p14:creationId xmlns:p14="http://schemas.microsoft.com/office/powerpoint/2010/main" val="2998770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27</a:t>
            </a:fld>
            <a:endParaRPr lang="es-ES" dirty="0">
              <a:solidFill>
                <a:prstClr val="black"/>
              </a:solidFill>
            </a:endParaRPr>
          </a:p>
        </p:txBody>
      </p:sp>
    </p:spTree>
    <p:extLst>
      <p:ext uri="{BB962C8B-B14F-4D97-AF65-F5344CB8AC3E}">
        <p14:creationId xmlns:p14="http://schemas.microsoft.com/office/powerpoint/2010/main" val="6730788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28</a:t>
            </a:fld>
            <a:endParaRPr lang="es-ES" dirty="0">
              <a:solidFill>
                <a:prstClr val="black"/>
              </a:solidFill>
            </a:endParaRPr>
          </a:p>
        </p:txBody>
      </p:sp>
    </p:spTree>
    <p:extLst>
      <p:ext uri="{BB962C8B-B14F-4D97-AF65-F5344CB8AC3E}">
        <p14:creationId xmlns:p14="http://schemas.microsoft.com/office/powerpoint/2010/main" val="35121897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29</a:t>
            </a:fld>
            <a:endParaRPr lang="es-ES" dirty="0">
              <a:solidFill>
                <a:prstClr val="black"/>
              </a:solidFill>
            </a:endParaRPr>
          </a:p>
        </p:txBody>
      </p:sp>
    </p:spTree>
    <p:extLst>
      <p:ext uri="{BB962C8B-B14F-4D97-AF65-F5344CB8AC3E}">
        <p14:creationId xmlns:p14="http://schemas.microsoft.com/office/powerpoint/2010/main" val="2349247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a:t>
            </a:fld>
            <a:endParaRPr lang="es-ES" dirty="0">
              <a:solidFill>
                <a:prstClr val="black"/>
              </a:solidFill>
            </a:endParaRPr>
          </a:p>
        </p:txBody>
      </p:sp>
    </p:spTree>
    <p:extLst>
      <p:ext uri="{BB962C8B-B14F-4D97-AF65-F5344CB8AC3E}">
        <p14:creationId xmlns:p14="http://schemas.microsoft.com/office/powerpoint/2010/main" val="34000989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30</a:t>
            </a:fld>
            <a:endParaRPr lang="es-ES" dirty="0">
              <a:solidFill>
                <a:prstClr val="black"/>
              </a:solidFill>
            </a:endParaRPr>
          </a:p>
        </p:txBody>
      </p:sp>
    </p:spTree>
    <p:extLst>
      <p:ext uri="{BB962C8B-B14F-4D97-AF65-F5344CB8AC3E}">
        <p14:creationId xmlns:p14="http://schemas.microsoft.com/office/powerpoint/2010/main" val="15446583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31</a:t>
            </a:fld>
            <a:endParaRPr lang="es-ES" dirty="0">
              <a:solidFill>
                <a:prstClr val="black"/>
              </a:solidFill>
            </a:endParaRPr>
          </a:p>
        </p:txBody>
      </p:sp>
    </p:spTree>
    <p:extLst>
      <p:ext uri="{BB962C8B-B14F-4D97-AF65-F5344CB8AC3E}">
        <p14:creationId xmlns:p14="http://schemas.microsoft.com/office/powerpoint/2010/main" val="11855455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32</a:t>
            </a:fld>
            <a:endParaRPr lang="es-ES" dirty="0">
              <a:solidFill>
                <a:prstClr val="black"/>
              </a:solidFill>
            </a:endParaRPr>
          </a:p>
        </p:txBody>
      </p:sp>
    </p:spTree>
    <p:extLst>
      <p:ext uri="{BB962C8B-B14F-4D97-AF65-F5344CB8AC3E}">
        <p14:creationId xmlns:p14="http://schemas.microsoft.com/office/powerpoint/2010/main" val="4220217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a:t>
            </a:fld>
            <a:endParaRPr lang="es-ES" dirty="0">
              <a:solidFill>
                <a:prstClr val="black"/>
              </a:solidFill>
            </a:endParaRPr>
          </a:p>
        </p:txBody>
      </p:sp>
    </p:spTree>
    <p:extLst>
      <p:ext uri="{BB962C8B-B14F-4D97-AF65-F5344CB8AC3E}">
        <p14:creationId xmlns:p14="http://schemas.microsoft.com/office/powerpoint/2010/main" val="3767582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a:t>
            </a:fld>
            <a:endParaRPr lang="es-ES" dirty="0">
              <a:solidFill>
                <a:prstClr val="black"/>
              </a:solidFill>
            </a:endParaRPr>
          </a:p>
        </p:txBody>
      </p:sp>
    </p:spTree>
    <p:extLst>
      <p:ext uri="{BB962C8B-B14F-4D97-AF65-F5344CB8AC3E}">
        <p14:creationId xmlns:p14="http://schemas.microsoft.com/office/powerpoint/2010/main" val="3671301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6</a:t>
            </a:fld>
            <a:endParaRPr lang="es-ES" dirty="0">
              <a:solidFill>
                <a:prstClr val="black"/>
              </a:solidFill>
            </a:endParaRPr>
          </a:p>
        </p:txBody>
      </p:sp>
    </p:spTree>
    <p:extLst>
      <p:ext uri="{BB962C8B-B14F-4D97-AF65-F5344CB8AC3E}">
        <p14:creationId xmlns:p14="http://schemas.microsoft.com/office/powerpoint/2010/main" val="2213702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7</a:t>
            </a:fld>
            <a:endParaRPr lang="es-ES" dirty="0">
              <a:solidFill>
                <a:prstClr val="black"/>
              </a:solidFill>
            </a:endParaRPr>
          </a:p>
        </p:txBody>
      </p:sp>
    </p:spTree>
    <p:extLst>
      <p:ext uri="{BB962C8B-B14F-4D97-AF65-F5344CB8AC3E}">
        <p14:creationId xmlns:p14="http://schemas.microsoft.com/office/powerpoint/2010/main" val="2536408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a:t>
            </a:fld>
            <a:endParaRPr lang="es-ES" dirty="0">
              <a:solidFill>
                <a:prstClr val="black"/>
              </a:solidFill>
            </a:endParaRPr>
          </a:p>
        </p:txBody>
      </p:sp>
    </p:spTree>
    <p:extLst>
      <p:ext uri="{BB962C8B-B14F-4D97-AF65-F5344CB8AC3E}">
        <p14:creationId xmlns:p14="http://schemas.microsoft.com/office/powerpoint/2010/main" val="2332225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9</a:t>
            </a:fld>
            <a:endParaRPr lang="es-ES" dirty="0">
              <a:solidFill>
                <a:prstClr val="black"/>
              </a:solidFill>
            </a:endParaRPr>
          </a:p>
        </p:txBody>
      </p:sp>
    </p:spTree>
    <p:extLst>
      <p:ext uri="{BB962C8B-B14F-4D97-AF65-F5344CB8AC3E}">
        <p14:creationId xmlns:p14="http://schemas.microsoft.com/office/powerpoint/2010/main" val="36016542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05/03/2022</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es-ES" sz="2200" kern="1200">
                <a:solidFill>
                  <a:schemeClr val="tx1">
                    <a:lumMod val="75000"/>
                    <a:lumOff val="25000"/>
                  </a:schemeClr>
                </a:solidFill>
                <a:latin typeface="Calibri" pitchFamily="34" charset="0"/>
                <a:ea typeface="+mn-ea"/>
                <a:cs typeface="+mn-cs"/>
              </a:defRPr>
            </a:lvl1pPr>
          </a:lstStyle>
          <a:p>
            <a:pPr lvl="0"/>
            <a:r>
              <a:rPr kumimoji="0" lang="es-ES"/>
              <a:t>Haga clic para modificar el estilo de subtítulo del patrón</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es-ES"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es-ES"/>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ido multimedia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05/03/2022</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es-ES"/>
            </a:lvl1pPr>
          </a:lstStyle>
          <a:p>
            <a:pPr eaLnBrk="1" latinLnBrk="0" hangingPunct="1"/>
            <a:r>
              <a:rPr lang="es-ES" dirty="0"/>
              <a:t>Haga clic en el icono para agregar medios</a:t>
            </a:r>
            <a:endParaRPr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es-ES" sz="2400">
                <a:solidFill>
                  <a:schemeClr val="bg1"/>
                </a:solidFill>
              </a:defRPr>
            </a:lvl1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a:t>Haga clic para modificar el estilo de título del patrón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dirty="0"/>
              <a:t>Haga clic en el icono para agregar una imagen</a:t>
            </a:r>
            <a:endParaRPr dirty="0"/>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05/03/2022</a:t>
            </a:fld>
            <a:endParaRPr kumimoji="0" lang="es-ES" dirty="0"/>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ítulo y text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p>
            <a:fld id="{A258050E-B668-4FA7-85AD-C750C80A6E9B}" type="datetimeFigureOut">
              <a:pPr/>
              <a:t>05/03/2022</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p>
            <a:fld id="{240D5ECE-8B49-45CD-BE81-EF81920D1969}" type="slidenum">
              <a:pPr/>
              <a:t>‹Nº›</a:t>
            </a:fld>
            <a:endParaRPr kumimoji="0" lang="es-E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es-ES" sz="2800" b="1" kern="1200" baseline="0">
                <a:solidFill>
                  <a:schemeClr val="bg1"/>
                </a:solidFill>
                <a:latin typeface="+mn-lt"/>
                <a:ea typeface="+mn-ea"/>
                <a:cs typeface="+mn-cs"/>
              </a:defRPr>
            </a:lvl1pPr>
          </a:lstStyle>
          <a:p>
            <a:r>
              <a:rPr kumimoji="0" lang="es-ES"/>
              <a:t>    Haga clic para modificar el estilo de título del patrón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exto y títul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es-ES"/>
              <a:t>Haga clic para modificar el estilo de título del patrón</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05/03/2022</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es-ES" sz="3000" b="1" cap="all"/>
            </a:lvl1pPr>
          </a:lstStyle>
          <a:p>
            <a:pPr eaLnBrk="1" latinLnBrk="0" hangingPunct="1"/>
            <a:r>
              <a:rPr lang="es-ES"/>
              <a:t>Haga clic para modificar el estilo de título del patrón</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es-ES" sz="1800">
                <a:solidFill>
                  <a:schemeClr val="tx1">
                    <a:lumMod val="65000"/>
                    <a:lumOff val="35000"/>
                  </a:schemeClr>
                </a:solidFill>
              </a:defRPr>
            </a:lvl1pPr>
            <a:lvl2pPr marL="457200" indent="0" eaLnBrk="1" latinLnBrk="0" hangingPunct="1">
              <a:buNone/>
              <a:defRPr kumimoji="0" lang="es-ES" sz="1800">
                <a:solidFill>
                  <a:schemeClr val="tx1">
                    <a:tint val="75000"/>
                  </a:schemeClr>
                </a:solidFill>
              </a:defRPr>
            </a:lvl2pPr>
            <a:lvl3pPr marL="914400" indent="0" eaLnBrk="1" latinLnBrk="0" hangingPunct="1">
              <a:buNone/>
              <a:defRPr kumimoji="0" lang="es-ES" sz="1600">
                <a:solidFill>
                  <a:schemeClr val="tx1">
                    <a:tint val="75000"/>
                  </a:schemeClr>
                </a:solidFill>
              </a:defRPr>
            </a:lvl3pPr>
            <a:lvl4pPr marL="1371600" indent="0" eaLnBrk="1" latinLnBrk="0" hangingPunct="1">
              <a:buNone/>
              <a:defRPr kumimoji="0" lang="es-ES" sz="1400">
                <a:solidFill>
                  <a:schemeClr val="tx1">
                    <a:tint val="75000"/>
                  </a:schemeClr>
                </a:solidFill>
              </a:defRPr>
            </a:lvl4pPr>
            <a:lvl5pPr marL="1828800" indent="0" eaLnBrk="1" latinLnBrk="0" hangingPunct="1">
              <a:buNone/>
              <a:defRPr kumimoji="0" lang="es-ES" sz="1400">
                <a:solidFill>
                  <a:schemeClr val="tx1">
                    <a:tint val="75000"/>
                  </a:schemeClr>
                </a:solidFill>
              </a:defRPr>
            </a:lvl5pPr>
            <a:lvl6pPr marL="2286000" indent="0" eaLnBrk="1" latinLnBrk="0" hangingPunct="1">
              <a:buNone/>
              <a:defRPr kumimoji="0" lang="es-ES" sz="1400">
                <a:solidFill>
                  <a:schemeClr val="tx1">
                    <a:tint val="75000"/>
                  </a:schemeClr>
                </a:solidFill>
              </a:defRPr>
            </a:lvl6pPr>
            <a:lvl7pPr marL="2743200" indent="0" eaLnBrk="1" latinLnBrk="0" hangingPunct="1">
              <a:buNone/>
              <a:defRPr kumimoji="0" lang="es-ES" sz="1400">
                <a:solidFill>
                  <a:schemeClr val="tx1">
                    <a:tint val="75000"/>
                  </a:schemeClr>
                </a:solidFill>
              </a:defRPr>
            </a:lvl7pPr>
            <a:lvl8pPr marL="3200400" indent="0" eaLnBrk="1" latinLnBrk="0" hangingPunct="1">
              <a:buNone/>
              <a:defRPr kumimoji="0" lang="es-ES" sz="1400">
                <a:solidFill>
                  <a:schemeClr val="tx1">
                    <a:tint val="75000"/>
                  </a:schemeClr>
                </a:solidFill>
              </a:defRPr>
            </a:lvl8pPr>
            <a:lvl9pPr marL="3657600" indent="0" eaLnBrk="1" latinLnBrk="0" hangingPunct="1">
              <a:buNone/>
              <a:defRPr kumimoji="0" lang="es-ES" sz="1400">
                <a:solidFill>
                  <a:schemeClr val="tx1">
                    <a:tint val="75000"/>
                  </a:schemeClr>
                </a:solidFill>
              </a:defRPr>
            </a:lvl9pPr>
          </a:lstStyle>
          <a:p>
            <a:pPr lvl="0" eaLnBrk="1" latinLnBrk="0" hangingPunct="1"/>
            <a:r>
              <a:rPr lang="es-ES"/>
              <a:t>Haga clic para modificar el estilo de texto del patrón</a:t>
            </a:r>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ítulo y contenid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es-ES" sz="3000" b="0">
                <a:solidFill>
                  <a:schemeClr val="tx1">
                    <a:lumMod val="85000"/>
                    <a:lumOff val="15000"/>
                  </a:schemeClr>
                </a:solidFill>
              </a:defRPr>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05/03/2022</a:t>
            </a:fld>
            <a:endParaRPr kumimoji="0" lang="es-ES" dirty="0"/>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contenid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a:t>Haga clic para modificar el estilo de título del patrón</a:t>
            </a:r>
            <a:endParaRPr/>
          </a:p>
        </p:txBody>
      </p:sp>
      <p:sp>
        <p:nvSpPr>
          <p:cNvPr id="3" name="Date Placeholder 2"/>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05/03/2022</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dirty="0"/>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os objeto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es-ES" sz="2800">
                <a:solidFill>
                  <a:schemeClr val="bg1"/>
                </a:solidFill>
              </a:defRPr>
            </a:lvl1pPr>
          </a:lstStyle>
          <a:p>
            <a:pPr eaLnBrk="1" latinLnBrk="0" hangingPunct="1"/>
            <a:r>
              <a:rPr lang="es-ES"/>
              <a:t>Haga clic para modificar el estilo de título del patrón</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5" name="Date Placeholder 4"/>
          <p:cNvSpPr>
            <a:spLocks noGrp="1"/>
          </p:cNvSpPr>
          <p:nvPr>
            <p:ph type="dt" sz="half" idx="10"/>
          </p:nvPr>
        </p:nvSpPr>
        <p:spPr/>
        <p:txBody>
          <a:bodyPr/>
          <a:lstStyle/>
          <a:p>
            <a:fld id="{A258050E-B668-4FA7-85AD-C750C80A6E9B}" type="datetimeFigureOut">
              <a:pPr/>
              <a:t>05/03/2022</a:t>
            </a:fld>
            <a:endParaRPr kumimoji="0" lang="es-ES" dirty="0"/>
          </a:p>
        </p:txBody>
      </p:sp>
      <p:sp>
        <p:nvSpPr>
          <p:cNvPr id="6" name="Footer Placeholder 5"/>
          <p:cNvSpPr>
            <a:spLocks noGrp="1"/>
          </p:cNvSpPr>
          <p:nvPr>
            <p:ph type="ftr" sz="quarter" idx="11"/>
          </p:nvPr>
        </p:nvSpPr>
        <p:spPr/>
        <p:txBody>
          <a:bodyPr/>
          <a:lstStyle/>
          <a:p>
            <a:endParaRPr kumimoji="0" lang="es-ES" dirty="0"/>
          </a:p>
        </p:txBody>
      </p:sp>
      <p:sp>
        <p:nvSpPr>
          <p:cNvPr id="7" name="Slide Number Placeholder 6"/>
          <p:cNvSpPr>
            <a:spLocks noGrp="1"/>
          </p:cNvSpPr>
          <p:nvPr>
            <p:ph type="sldNum" sz="quarter" idx="12"/>
          </p:nvPr>
        </p:nvSpPr>
        <p:spPr/>
        <p:txBody>
          <a:bodyPr/>
          <a:lstStyle/>
          <a:p>
            <a:fld id="{240D5ECE-8B49-45CD-BE81-EF81920D1969}" type="slidenum">
              <a:pPr/>
              <a:t>‹Nº›</a:t>
            </a:fld>
            <a:endParaRPr kumimoji="0"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05/03/2022</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es-ES"/>
            </a:lvl1pPr>
          </a:lstStyle>
          <a:p>
            <a:pPr eaLnBrk="1" latinLnBrk="0" hangingPunct="1"/>
            <a:r>
              <a:rPr lang="es-ES"/>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ólo el títul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pPr/>
              <a:t>05/03/2022</a:t>
            </a:fld>
            <a:endParaRPr kumimoji="0" lang="es-ES" dirty="0"/>
          </a:p>
        </p:txBody>
      </p:sp>
      <p:sp>
        <p:nvSpPr>
          <p:cNvPr id="3" name="Footer Placeholder 2"/>
          <p:cNvSpPr>
            <a:spLocks noGrp="1"/>
          </p:cNvSpPr>
          <p:nvPr>
            <p:ph type="ftr" sz="quarter" idx="11"/>
          </p:nvPr>
        </p:nvSpPr>
        <p:spPr/>
        <p:txBody>
          <a:bodyPr/>
          <a:lstStyle/>
          <a:p>
            <a:endParaRPr kumimoji="0" lang="es-ES" dirty="0"/>
          </a:p>
        </p:txBody>
      </p:sp>
      <p:sp>
        <p:nvSpPr>
          <p:cNvPr id="4" name="Slide Number Placeholder 3"/>
          <p:cNvSpPr>
            <a:spLocks noGrp="1"/>
          </p:cNvSpPr>
          <p:nvPr>
            <p:ph type="sldNum" sz="quarter" idx="12"/>
          </p:nvPr>
        </p:nvSpPr>
        <p:spPr/>
        <p:txBody>
          <a:bodyPr/>
          <a:lstStyle/>
          <a:p>
            <a:fld id="{240D5ECE-8B49-45CD-BE81-EF81920D1969}" type="slidenum">
              <a:pPr/>
              <a:t>‹Nº›</a:t>
            </a:fld>
            <a:endParaRPr kumimoji="0" lang="es-ES" dirty="0"/>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es-ES"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es-ES"/>
              <a:t>Haga clic para modificar el estilo de título del patrón</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es-ES" sz="2800" kern="1200">
                <a:solidFill>
                  <a:srgbClr val="2E507A">
                    <a:alpha val="81000"/>
                  </a:srgbClr>
                </a:solidFill>
                <a:latin typeface="+mn-lt"/>
                <a:ea typeface="+mn-ea"/>
                <a:cs typeface="+mn-cs"/>
              </a:defRPr>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ítulo con texto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05/03/2022</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es-ES" sz="4000" kern="1200">
                <a:solidFill>
                  <a:schemeClr val="bg1"/>
                </a:solidFill>
                <a:latin typeface="+mn-lt"/>
                <a:ea typeface="+mn-ea"/>
                <a:cs typeface="+mn-cs"/>
              </a:defRPr>
            </a:lvl1pPr>
          </a:lstStyle>
          <a:p>
            <a:pPr eaLnBrk="1" latinLnBrk="0" hangingPunct="1"/>
            <a:r>
              <a:rPr lang="es-ES"/>
              <a:t>Haga clic para modificar el estilo de título del patrón</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es-ES" sz="1800" b="1" kern="1200">
                <a:solidFill>
                  <a:schemeClr val="bg1">
                    <a:lumMod val="65000"/>
                  </a:schemeClr>
                </a:solidFill>
                <a:latin typeface="Calibri" pitchFamily="34" charset="0"/>
                <a:ea typeface="+mn-ea"/>
                <a:cs typeface="+mn-cs"/>
              </a:defRPr>
            </a:lvl1pPr>
          </a:lstStyle>
          <a:p>
            <a:pPr lvl="0"/>
            <a:r>
              <a:rPr kumimoji="0" lang="es-ES"/>
              <a:t>Haga clic para modificar el estilo de subtítulo del patrón</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es-ES" sz="2000" b="1"/>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es-ES" sz="2800">
                <a:solidFill>
                  <a:schemeClr val="bg1"/>
                </a:solidFill>
              </a:defRPr>
            </a:lvl1pPr>
            <a:lvl2pPr eaLnBrk="1" latinLnBrk="0" hangingPunct="1">
              <a:defRPr kumimoji="0" lang="es-ES" sz="2800">
                <a:solidFill>
                  <a:schemeClr val="bg1"/>
                </a:solidFill>
              </a:defRPr>
            </a:lvl2pPr>
            <a:lvl3pPr eaLnBrk="1" latinLnBrk="0" hangingPunct="1">
              <a:defRPr kumimoji="0" lang="es-ES" sz="2400">
                <a:solidFill>
                  <a:schemeClr val="bg1"/>
                </a:solidFill>
              </a:defRPr>
            </a:lvl3pPr>
            <a:lvl4pPr eaLnBrk="1" latinLnBrk="0" hangingPunct="1">
              <a:defRPr kumimoji="0" lang="es-ES" sz="2000">
                <a:solidFill>
                  <a:schemeClr val="bg1"/>
                </a:solidFill>
              </a:defRPr>
            </a:lvl4pPr>
            <a:lvl5pPr eaLnBrk="1" latinLnBrk="0" hangingPunct="1">
              <a:defRPr kumimoji="0" lang="es-ES" sz="2000">
                <a:solidFill>
                  <a:schemeClr val="bg1"/>
                </a:solidFill>
              </a:defRPr>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es-ES" sz="1400">
                <a:solidFill>
                  <a:schemeClr val="tx1">
                    <a:lumMod val="75000"/>
                    <a:lumOff val="25000"/>
                  </a:schemeClr>
                </a:solidFill>
              </a:defRPr>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05/03/2022</a:t>
            </a:fld>
            <a:endParaRPr kumimoji="0" lang="es-ES" dirty="0"/>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es-ES"/>
              <a:t>Haga clic para modificar el estilo de título del patrón</a:t>
            </a:r>
            <a:endParaRPr kumimoji="0"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A258050E-B668-4FA7-85AD-C750C80A6E9B}" type="datetimeFigureOut">
              <a:pPr/>
              <a:t>05/03/2022</a:t>
            </a:fld>
            <a:endParaRPr kumimoji="0" lang="es-E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240D5ECE-8B49-45CD-BE81-EF81920D1969}" type="slidenum">
              <a:pPr/>
              <a:t>‹Nº›</a:t>
            </a:fld>
            <a:endParaRPr kumimoji="0" lang="es-E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xStyles>
    <p:titleStyle>
      <a:lvl1pPr algn="ctr"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2843808" y="332656"/>
            <a:ext cx="5745088" cy="2160240"/>
          </a:xfrm>
        </p:spPr>
        <p:txBody>
          <a:bodyPr>
            <a:normAutofit fontScale="47500" lnSpcReduction="20000"/>
          </a:bodyPr>
          <a:lstStyle/>
          <a:p>
            <a:pPr algn="ctr"/>
            <a:r>
              <a:rPr lang="es-PE" sz="6400" b="1" dirty="0"/>
              <a:t>EXCEPCION DE IMPROCEDENCIA DE ACCION </a:t>
            </a:r>
          </a:p>
          <a:p>
            <a:pPr algn="ctr"/>
            <a:r>
              <a:rPr lang="es-PE" sz="6400" b="1" dirty="0"/>
              <a:t>ASPECTOS  JURIDICOS</a:t>
            </a:r>
          </a:p>
          <a:p>
            <a:br>
              <a:rPr lang="es-PE" dirty="0"/>
            </a:br>
            <a:endParaRPr lang="es-419" dirty="0"/>
          </a:p>
        </p:txBody>
      </p:sp>
      <p:sp>
        <p:nvSpPr>
          <p:cNvPr id="5" name="Title 4"/>
          <p:cNvSpPr>
            <a:spLocks noGrp="1"/>
          </p:cNvSpPr>
          <p:nvPr>
            <p:ph type="title"/>
          </p:nvPr>
        </p:nvSpPr>
        <p:spPr>
          <a:xfrm>
            <a:off x="228600" y="3048000"/>
            <a:ext cx="7239000" cy="1828800"/>
          </a:xfrm>
        </p:spPr>
        <p:txBody>
          <a:bodyPr>
            <a:normAutofit/>
          </a:bodyPr>
          <a:lstStyle/>
          <a:p>
            <a:pPr algn="l"/>
            <a:br>
              <a:rPr lang="es-ES" sz="2400" b="0" dirty="0">
                <a:solidFill>
                  <a:srgbClr val="262626"/>
                </a:solidFill>
              </a:rPr>
            </a:br>
            <a:r>
              <a:rPr lang="es-ES" sz="1800" b="0" dirty="0">
                <a:solidFill>
                  <a:prstClr val="white"/>
                </a:solidFill>
              </a:rPr>
              <a:t>Victor Jimmy Arbulú Martínez. Docente Ordinario Facultad de Derecho UNMSM</a:t>
            </a:r>
            <a:br>
              <a:rPr lang="es-ES" sz="1800" b="0" dirty="0">
                <a:solidFill>
                  <a:prstClr val="white"/>
                </a:solidFill>
              </a:rPr>
            </a:br>
            <a:r>
              <a:rPr lang="es-ES" sz="1800" b="0" dirty="0">
                <a:solidFill>
                  <a:prstClr val="white"/>
                </a:solidFill>
              </a:rPr>
              <a:t>Juez Superior  Titular de la Corte de Lima</a:t>
            </a:r>
            <a:endParaRPr lang="es-ES" sz="18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608512"/>
          </a:xfrm>
          <a:prstGeom prst="rect">
            <a:avLst/>
          </a:prstGeom>
          <a:noFill/>
        </p:spPr>
        <p:txBody>
          <a:bodyPr wrap="square" rtlCol="0">
            <a:noAutofit/>
          </a:bodyPr>
          <a:lstStyle/>
          <a:p>
            <a:pPr algn="just"/>
            <a:r>
              <a:rPr lang="es-MX" sz="3000" dirty="0"/>
              <a:t>Las excepciones pueden deducirse en cualquier estado del proceso y pueden ser resueltas de oficio por el Juez. Si se declara fundada la excepción de naturaleza de juicio, se regularizará el procedimiento de acuerdo al trámite que le corresponda. </a:t>
            </a:r>
          </a:p>
          <a:p>
            <a:pPr algn="just"/>
            <a:endParaRPr lang="es-MX" sz="3000" dirty="0"/>
          </a:p>
          <a:p>
            <a:pPr algn="just"/>
            <a:r>
              <a:rPr lang="es-MX" sz="3000" b="1" dirty="0"/>
              <a:t>SI SE DECLARA FUNDADA CUALQUIERA DE LAS OTRAS EXCEPCIONES, SE DARÁ POR FENECIDO EL PROCESO Y SE MANDARÁ ARCHIVAR DEFINITIVAMENTE LA CAUSA.</a:t>
            </a:r>
          </a:p>
          <a:p>
            <a:pPr algn="just"/>
            <a:endParaRPr lang="es-MX" sz="3000" dirty="0"/>
          </a:p>
          <a:p>
            <a:pPr algn="just"/>
            <a:endParaRPr lang="es-PE" sz="3000" dirty="0"/>
          </a:p>
        </p:txBody>
      </p:sp>
      <p:sp>
        <p:nvSpPr>
          <p:cNvPr id="9" name="Title 8"/>
          <p:cNvSpPr>
            <a:spLocks noGrp="1"/>
          </p:cNvSpPr>
          <p:nvPr>
            <p:ph type="title"/>
          </p:nvPr>
        </p:nvSpPr>
        <p:spPr/>
        <p:txBody>
          <a:bodyPr>
            <a:normAutofit fontScale="90000"/>
          </a:bodyPr>
          <a:lstStyle/>
          <a:p>
            <a:pPr lvl="1" algn="ctr"/>
            <a:r>
              <a:rPr lang="es-PE" sz="2400" b="1" dirty="0"/>
              <a:t>EVOLUCIÓN NORMATIVA DEL ART. 5 DEL CPP DE 1940. DEC. LEG. 126 DE 1981</a:t>
            </a:r>
            <a:endParaRPr lang="es-419" sz="2400" b="1" dirty="0"/>
          </a:p>
        </p:txBody>
      </p:sp>
    </p:spTree>
    <p:extLst>
      <p:ext uri="{BB962C8B-B14F-4D97-AF65-F5344CB8AC3E}">
        <p14:creationId xmlns:p14="http://schemas.microsoft.com/office/powerpoint/2010/main" val="67947430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La excepción de naturaleza de juicio procede cuando se abre instrucción por hecho no previsto en la ley como delito…Anales de Jurisprudencia. 1945, p. 357</a:t>
            </a:r>
          </a:p>
          <a:p>
            <a:pPr algn="just"/>
            <a:endParaRPr lang="es-MX" sz="3000" dirty="0"/>
          </a:p>
          <a:p>
            <a:pPr algn="just"/>
            <a:r>
              <a:rPr lang="es-MX" sz="3000" dirty="0"/>
              <a:t>La excepción de naturaleza de juicio puede ser deducida no solo por errada tramitación procesal  sino porque los hechos imputados no son delictuosos. Rev. J.P. 1977, p. 864</a:t>
            </a:r>
          </a:p>
          <a:p>
            <a:pPr algn="just"/>
            <a:r>
              <a:rPr lang="es-MX" sz="2500" dirty="0"/>
              <a:t>Fuente Guzman Ferrer, Fernando C</a:t>
            </a:r>
            <a:r>
              <a:rPr lang="es-MX" sz="2800" dirty="0"/>
              <a:t>ó</a:t>
            </a:r>
            <a:r>
              <a:rPr lang="es-MX" sz="2500" dirty="0"/>
              <a:t>digo de Proc. Penal. 8va edición Científica. Lima 1982, p. 53</a:t>
            </a:r>
          </a:p>
          <a:p>
            <a:pPr algn="just"/>
            <a:endParaRPr lang="es-MX" sz="3000" dirty="0"/>
          </a:p>
          <a:p>
            <a:pPr algn="just"/>
            <a:endParaRPr lang="es-MX" sz="3000" dirty="0"/>
          </a:p>
          <a:p>
            <a:pPr algn="just"/>
            <a:endParaRPr lang="es-MX" sz="3000" dirty="0"/>
          </a:p>
          <a:p>
            <a:pPr algn="just"/>
            <a:endParaRPr lang="es-PE" sz="3000" dirty="0"/>
          </a:p>
        </p:txBody>
      </p:sp>
      <p:sp>
        <p:nvSpPr>
          <p:cNvPr id="9" name="Title 8"/>
          <p:cNvSpPr>
            <a:spLocks noGrp="1"/>
          </p:cNvSpPr>
          <p:nvPr>
            <p:ph type="title"/>
          </p:nvPr>
        </p:nvSpPr>
        <p:spPr/>
        <p:txBody>
          <a:bodyPr>
            <a:normAutofit/>
          </a:bodyPr>
          <a:lstStyle/>
          <a:p>
            <a:pPr lvl="1"/>
            <a:r>
              <a:rPr lang="es-PE" sz="2400" b="1" dirty="0"/>
              <a:t>JURISPRUDENCIA SUPREMA HISTÓRICA</a:t>
            </a:r>
            <a:endParaRPr lang="es-419" sz="2400" b="1" dirty="0"/>
          </a:p>
        </p:txBody>
      </p:sp>
    </p:spTree>
    <p:extLst>
      <p:ext uri="{BB962C8B-B14F-4D97-AF65-F5344CB8AC3E}">
        <p14:creationId xmlns:p14="http://schemas.microsoft.com/office/powerpoint/2010/main" val="172695376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Las sustanciación de las excepciones </a:t>
            </a:r>
            <a:r>
              <a:rPr lang="es-MX" sz="3000">
                <a:latin typeface="Arial" panose="020B0604020202020204" pitchFamily="34" charset="0"/>
                <a:cs typeface="Arial" panose="020B0604020202020204" pitchFamily="34" charset="0"/>
              </a:rPr>
              <a:t>únicamente dan la </a:t>
            </a:r>
            <a:r>
              <a:rPr lang="es-MX" sz="3000" dirty="0">
                <a:latin typeface="Arial" panose="020B0604020202020204" pitchFamily="34" charset="0"/>
                <a:cs typeface="Arial" panose="020B0604020202020204" pitchFamily="34" charset="0"/>
              </a:rPr>
              <a:t>posibilidad de actuar prueba en los casos que debe probarse, como cosa juzgada. </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En los demás basta su enunciación, comprobación de juez y la resolución, previa intervención de el Ministerio Publico.</a:t>
            </a:r>
          </a:p>
          <a:p>
            <a:pPr algn="just"/>
            <a:endParaRPr lang="es-PE" sz="3000" b="1" dirty="0">
              <a:latin typeface="Arial" panose="020B0604020202020204" pitchFamily="34" charset="0"/>
              <a:cs typeface="Arial" panose="020B0604020202020204" pitchFamily="34" charset="0"/>
            </a:endParaRPr>
          </a:p>
          <a:p>
            <a:pPr algn="just"/>
            <a:r>
              <a:rPr lang="es-PE" sz="2000" b="1" dirty="0">
                <a:latin typeface="Arial" panose="020B0604020202020204" pitchFamily="34" charset="0"/>
                <a:cs typeface="Arial" panose="020B0604020202020204" pitchFamily="34" charset="0"/>
              </a:rPr>
              <a:t>Guzman Ferrer, Op. Cit. P. 48</a:t>
            </a:r>
          </a:p>
        </p:txBody>
      </p:sp>
      <p:sp>
        <p:nvSpPr>
          <p:cNvPr id="9" name="Title 8"/>
          <p:cNvSpPr>
            <a:spLocks noGrp="1"/>
          </p:cNvSpPr>
          <p:nvPr>
            <p:ph type="title"/>
          </p:nvPr>
        </p:nvSpPr>
        <p:spPr/>
        <p:txBody>
          <a:bodyPr>
            <a:normAutofit/>
          </a:bodyPr>
          <a:lstStyle/>
          <a:p>
            <a:pPr lvl="1"/>
            <a:r>
              <a:rPr lang="es-PE" sz="2400" b="1" dirty="0"/>
              <a:t>EXPOSICIÓN DE MOTIVOS DEL PROYECTO DE 1971</a:t>
            </a:r>
            <a:endParaRPr lang="es-419" sz="2400" b="1" dirty="0"/>
          </a:p>
        </p:txBody>
      </p:sp>
    </p:spTree>
    <p:extLst>
      <p:ext uri="{BB962C8B-B14F-4D97-AF65-F5344CB8AC3E}">
        <p14:creationId xmlns:p14="http://schemas.microsoft.com/office/powerpoint/2010/main" val="3532686661"/>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4032448"/>
          </a:xfrm>
          <a:prstGeom prst="rect">
            <a:avLst/>
          </a:prstGeom>
          <a:noFill/>
        </p:spPr>
        <p:txBody>
          <a:bodyPr wrap="square" rtlCol="0">
            <a:noAutofit/>
          </a:bodyPr>
          <a:lstStyle/>
          <a:p>
            <a:r>
              <a:rPr lang="es-MX" sz="3000" dirty="0">
                <a:latin typeface="Arial" panose="020B0604020202020204" pitchFamily="34" charset="0"/>
                <a:cs typeface="Arial" panose="020B0604020202020204" pitchFamily="34" charset="0"/>
              </a:rPr>
              <a:t>La excepción de naturaleza de juicio no puede fundarse en que los hechos denunciados no han sido cometidos, ni en la irresponsabilidad del inculpado, porque esto constituye el objeto de la instrucción.</a:t>
            </a:r>
          </a:p>
          <a:p>
            <a:endParaRPr lang="es-MX" sz="3000" dirty="0">
              <a:latin typeface="Arial" panose="020B0604020202020204" pitchFamily="34" charset="0"/>
              <a:cs typeface="Arial" panose="020B0604020202020204" pitchFamily="34" charset="0"/>
            </a:endParaRPr>
          </a:p>
          <a:p>
            <a:r>
              <a:rPr lang="es-MX" sz="3000" dirty="0">
                <a:latin typeface="Arial" panose="020B0604020202020204" pitchFamily="34" charset="0"/>
                <a:cs typeface="Arial" panose="020B0604020202020204" pitchFamily="34" charset="0"/>
              </a:rPr>
              <a:t>Procede cuando no esta previsto como delito en el Código Penal. Rev. J.P. 1968, p. 482 </a:t>
            </a:r>
          </a:p>
          <a:p>
            <a:r>
              <a:rPr lang="es-MX" sz="2000" b="1" dirty="0">
                <a:latin typeface="Arial" panose="020B0604020202020204" pitchFamily="34" charset="0"/>
                <a:cs typeface="Arial" panose="020B0604020202020204" pitchFamily="34" charset="0"/>
              </a:rPr>
              <a:t>Fuente: Guzman Ferrer, Op. Cit. P. 53</a:t>
            </a:r>
            <a:endParaRPr lang="es-419" sz="20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76200"/>
            <a:ext cx="8659688" cy="685800"/>
          </a:xfrm>
        </p:spPr>
        <p:txBody>
          <a:bodyPr>
            <a:noAutofit/>
          </a:bodyPr>
          <a:lstStyle/>
          <a:p>
            <a:pPr algn="ctr"/>
            <a:r>
              <a:rPr lang="es-PE" sz="3200" b="1" dirty="0"/>
              <a:t>JURISPRUDENCIA QUE RECHAZA ALEGACIÓN DE IRRESPONSABILIDAD</a:t>
            </a:r>
          </a:p>
        </p:txBody>
      </p:sp>
    </p:spTree>
    <p:extLst>
      <p:ext uri="{BB962C8B-B14F-4D97-AF65-F5344CB8AC3E}">
        <p14:creationId xmlns:p14="http://schemas.microsoft.com/office/powerpoint/2010/main" val="276069388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4104455"/>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Cuando la ley dice que el hecho denunciado no constituye delito nos encontramos frente a un hecho atípico  que la ley no lo ha previsto como delito; y, que cuando la ley señala o no es Justiciable penalmente, nos remite a un hecho típico pero no es perseguible por una causa de justificación que elimina la antijuridicidad.</a:t>
            </a:r>
          </a:p>
          <a:p>
            <a:pPr algn="just"/>
            <a:endParaRPr lang="es-MX" sz="3000" dirty="0">
              <a:latin typeface="Arial" panose="020B0604020202020204" pitchFamily="34" charset="0"/>
              <a:cs typeface="Arial" panose="020B0604020202020204" pitchFamily="34" charset="0"/>
            </a:endParaRPr>
          </a:p>
          <a:p>
            <a:pPr algn="just"/>
            <a:r>
              <a:rPr lang="es-MX" sz="3000" b="1" dirty="0">
                <a:latin typeface="Arial" panose="020B0604020202020204" pitchFamily="34" charset="0"/>
                <a:cs typeface="Arial" panose="020B0604020202020204" pitchFamily="34" charset="0"/>
              </a:rPr>
              <a:t>San Martin Castro. Op. Cit. P. 284</a:t>
            </a:r>
            <a:endParaRPr lang="es-419" sz="30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76200"/>
            <a:ext cx="8659688" cy="685800"/>
          </a:xfrm>
        </p:spPr>
        <p:txBody>
          <a:bodyPr>
            <a:noAutofit/>
          </a:bodyPr>
          <a:lstStyle/>
          <a:p>
            <a:pPr algn="ctr"/>
            <a:r>
              <a:rPr lang="es-PE" sz="4000" b="1" dirty="0"/>
              <a:t>Jurisprudencia de 1991</a:t>
            </a:r>
          </a:p>
        </p:txBody>
      </p:sp>
    </p:spTree>
    <p:extLst>
      <p:ext uri="{BB962C8B-B14F-4D97-AF65-F5344CB8AC3E}">
        <p14:creationId xmlns:p14="http://schemas.microsoft.com/office/powerpoint/2010/main" val="414352702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3000" b="1" dirty="0">
                <a:latin typeface="Arial" panose="020B0604020202020204" pitchFamily="34" charset="0"/>
                <a:cs typeface="Arial" panose="020B0604020202020204" pitchFamily="34" charset="0"/>
              </a:rPr>
              <a:t>No justiciable penalmente</a:t>
            </a:r>
            <a:r>
              <a:rPr lang="es-MX" sz="3000" dirty="0">
                <a:latin typeface="Arial" panose="020B0604020202020204" pitchFamily="34" charset="0"/>
                <a:cs typeface="Arial" panose="020B0604020202020204" pitchFamily="34" charset="0"/>
              </a:rPr>
              <a:t> comprende, conjuntamente con la presencia de una causa justificativa, tanto la concurrencia de una excusa absolutoria cuanto la ausencia de una condición objetiva de punibilidad</a:t>
            </a:r>
          </a:p>
          <a:p>
            <a:pPr algn="just"/>
            <a:endParaRPr lang="es-MX" sz="2500" dirty="0">
              <a:latin typeface="Arial" panose="020B0604020202020204" pitchFamily="34" charset="0"/>
              <a:cs typeface="Arial" panose="020B0604020202020204" pitchFamily="34" charset="0"/>
            </a:endParaRPr>
          </a:p>
          <a:p>
            <a:pPr algn="just"/>
            <a:r>
              <a:rPr lang="es-MX" sz="2500" dirty="0">
                <a:latin typeface="Arial" panose="020B0604020202020204" pitchFamily="34" charset="0"/>
                <a:cs typeface="Arial" panose="020B0604020202020204" pitchFamily="34" charset="0"/>
              </a:rPr>
              <a:t>Exp. 3170.-94 Lima. San Martin Castro. Op. Cit. P. 284</a:t>
            </a:r>
            <a:endParaRPr lang="es-419" sz="25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76200"/>
            <a:ext cx="8659688" cy="685800"/>
          </a:xfrm>
        </p:spPr>
        <p:txBody>
          <a:bodyPr>
            <a:noAutofit/>
          </a:bodyPr>
          <a:lstStyle/>
          <a:p>
            <a:pPr algn="ctr"/>
            <a:r>
              <a:rPr lang="es-PE" sz="3200" b="1" dirty="0"/>
              <a:t>Jurisprudencia suprema 1995</a:t>
            </a:r>
          </a:p>
        </p:txBody>
      </p:sp>
    </p:spTree>
    <p:extLst>
      <p:ext uri="{BB962C8B-B14F-4D97-AF65-F5344CB8AC3E}">
        <p14:creationId xmlns:p14="http://schemas.microsoft.com/office/powerpoint/2010/main" val="139689588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4104456"/>
          </a:xfrm>
          <a:prstGeom prst="rect">
            <a:avLst/>
          </a:prstGeom>
          <a:noFill/>
        </p:spPr>
        <p:txBody>
          <a:bodyPr wrap="square" rtlCol="0">
            <a:noAutofit/>
          </a:bodyPr>
          <a:lstStyle/>
          <a:p>
            <a:pPr marL="514350" indent="-514350">
              <a:buAutoNum type="arabicPeriod"/>
            </a:pPr>
            <a:r>
              <a:rPr lang="es-MX" sz="3000" dirty="0">
                <a:latin typeface="Arial" panose="020B0604020202020204" pitchFamily="34" charset="0"/>
                <a:cs typeface="Arial" panose="020B0604020202020204" pitchFamily="34" charset="0"/>
              </a:rPr>
              <a:t>Con la voluntariedad de la conducta que se extiende a todos los tipos penales. La conducta penalmente relevante solo puede ser conducta voluntaria</a:t>
            </a:r>
          </a:p>
          <a:p>
            <a:pPr marL="514350" indent="-514350">
              <a:buAutoNum type="arabicPeriod"/>
            </a:pPr>
            <a:endParaRPr lang="es-MX" sz="3000" dirty="0">
              <a:latin typeface="Arial" panose="020B0604020202020204" pitchFamily="34" charset="0"/>
              <a:cs typeface="Arial" panose="020B0604020202020204" pitchFamily="34" charset="0"/>
            </a:endParaRPr>
          </a:p>
          <a:p>
            <a:pPr marL="514350" indent="-514350">
              <a:buAutoNum type="arabicPeriod"/>
            </a:pPr>
            <a:r>
              <a:rPr lang="es-MX" sz="3000" dirty="0">
                <a:latin typeface="Arial" panose="020B0604020202020204" pitchFamily="34" charset="0"/>
                <a:cs typeface="Arial" panose="020B0604020202020204" pitchFamily="34" charset="0"/>
              </a:rPr>
              <a:t>Si el delito es de resultado con el juicio de imputación objetiva.</a:t>
            </a:r>
          </a:p>
        </p:txBody>
      </p:sp>
      <p:sp>
        <p:nvSpPr>
          <p:cNvPr id="9" name="Title 8"/>
          <p:cNvSpPr>
            <a:spLocks noGrp="1"/>
          </p:cNvSpPr>
          <p:nvPr>
            <p:ph type="title"/>
          </p:nvPr>
        </p:nvSpPr>
        <p:spPr>
          <a:xfrm>
            <a:off x="179512" y="76200"/>
            <a:ext cx="8659688" cy="685800"/>
          </a:xfrm>
        </p:spPr>
        <p:txBody>
          <a:bodyPr>
            <a:noAutofit/>
          </a:bodyPr>
          <a:lstStyle/>
          <a:p>
            <a:pPr algn="ctr"/>
            <a:r>
              <a:rPr lang="es-PE" sz="3200" b="1" dirty="0"/>
              <a:t>SUPUESTOS DE LA EXCEPCION</a:t>
            </a:r>
          </a:p>
        </p:txBody>
      </p:sp>
    </p:spTree>
    <p:extLst>
      <p:ext uri="{BB962C8B-B14F-4D97-AF65-F5344CB8AC3E}">
        <p14:creationId xmlns:p14="http://schemas.microsoft.com/office/powerpoint/2010/main" val="286158034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4104456"/>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3. Si  el delito es doloso, con la presencia de un error de tipo invencible o  vencible si es que no existe tipo culposo</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4. Si el delito es culposo, con la ausencia de infracción de la norma de cuidado y la previsibilidad del resultado o el caso fortuito.</a:t>
            </a:r>
          </a:p>
        </p:txBody>
      </p:sp>
      <p:sp>
        <p:nvSpPr>
          <p:cNvPr id="9" name="Title 8"/>
          <p:cNvSpPr>
            <a:spLocks noGrp="1"/>
          </p:cNvSpPr>
          <p:nvPr>
            <p:ph type="title"/>
          </p:nvPr>
        </p:nvSpPr>
        <p:spPr>
          <a:xfrm>
            <a:off x="179512" y="76200"/>
            <a:ext cx="8659688" cy="685800"/>
          </a:xfrm>
        </p:spPr>
        <p:txBody>
          <a:bodyPr>
            <a:noAutofit/>
          </a:bodyPr>
          <a:lstStyle/>
          <a:p>
            <a:pPr algn="ctr"/>
            <a:r>
              <a:rPr lang="es-PE" sz="3200" b="1" dirty="0"/>
              <a:t>SUPUESTOS DE LA EXCEPCION</a:t>
            </a:r>
          </a:p>
        </p:txBody>
      </p:sp>
    </p:spTree>
    <p:extLst>
      <p:ext uri="{BB962C8B-B14F-4D97-AF65-F5344CB8AC3E}">
        <p14:creationId xmlns:p14="http://schemas.microsoft.com/office/powerpoint/2010/main" val="429380009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5. Si el delito es omisivo, con la ausencia de los requisitos que lo hacen exigible. (situación típica, ausencia de una acción determinada y capacidad de realizar esa acción, a la que se agregan en los tipos de comisión por omisión la posición de garante, la producción de un resultado y la posibilidad de evitarlo)</a:t>
            </a:r>
            <a:endParaRPr lang="es-419"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76200"/>
            <a:ext cx="8659688" cy="685800"/>
          </a:xfrm>
        </p:spPr>
        <p:txBody>
          <a:bodyPr>
            <a:noAutofit/>
          </a:bodyPr>
          <a:lstStyle/>
          <a:p>
            <a:pPr algn="ctr"/>
            <a:r>
              <a:rPr lang="es-PE" sz="3200" b="1" dirty="0"/>
              <a:t>SUPUESTOS DE LA EXCEPCION</a:t>
            </a:r>
          </a:p>
        </p:txBody>
      </p:sp>
    </p:spTree>
    <p:extLst>
      <p:ext uri="{BB962C8B-B14F-4D97-AF65-F5344CB8AC3E}">
        <p14:creationId xmlns:p14="http://schemas.microsoft.com/office/powerpoint/2010/main" val="301653580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515672" cy="3816425"/>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7. Con los supuestos de atipicidad general vinculados al cumplimiento de un deber de función, o de profesión, al obrar por disposición de la ley, al acuerdo y a la insignificancia  o conducta socialmente adecuada.</a:t>
            </a:r>
          </a:p>
          <a:p>
            <a:pPr algn="just"/>
            <a:endParaRPr lang="es-MX" sz="3000" dirty="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San Martin Castro. Op. Cit. P. 285</a:t>
            </a:r>
            <a:endParaRPr lang="es-419" sz="24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76200"/>
            <a:ext cx="8659688" cy="685800"/>
          </a:xfrm>
        </p:spPr>
        <p:txBody>
          <a:bodyPr>
            <a:noAutofit/>
          </a:bodyPr>
          <a:lstStyle/>
          <a:p>
            <a:pPr algn="ctr"/>
            <a:r>
              <a:rPr lang="es-PE" sz="3200" b="1" dirty="0"/>
              <a:t>SUPUESTOS DE LA EXCEPCION</a:t>
            </a:r>
          </a:p>
        </p:txBody>
      </p:sp>
    </p:spTree>
    <p:extLst>
      <p:ext uri="{BB962C8B-B14F-4D97-AF65-F5344CB8AC3E}">
        <p14:creationId xmlns:p14="http://schemas.microsoft.com/office/powerpoint/2010/main" val="67187781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Originalmente el Código de Procedimientos de 1940 no contemplaba la excepción de naturaleza de acción pero por pronunciamientos de la Corte Suprema se empleó la excepción de naturaleza de juicio para examinar la tipicidad.</a:t>
            </a:r>
          </a:p>
          <a:p>
            <a:pPr algn="just"/>
            <a:endParaRPr lang="es-MX" sz="3000" dirty="0"/>
          </a:p>
          <a:p>
            <a:pPr algn="just"/>
            <a:endParaRPr lang="es-MX" sz="3000" dirty="0"/>
          </a:p>
          <a:p>
            <a:pPr algn="just"/>
            <a:endParaRPr lang="es-PE" sz="3000" dirty="0"/>
          </a:p>
        </p:txBody>
      </p:sp>
      <p:sp>
        <p:nvSpPr>
          <p:cNvPr id="9" name="Title 8"/>
          <p:cNvSpPr>
            <a:spLocks noGrp="1"/>
          </p:cNvSpPr>
          <p:nvPr>
            <p:ph type="title"/>
          </p:nvPr>
        </p:nvSpPr>
        <p:spPr/>
        <p:txBody>
          <a:bodyPr>
            <a:normAutofit/>
          </a:bodyPr>
          <a:lstStyle/>
          <a:p>
            <a:pPr lvl="1"/>
            <a:r>
              <a:rPr lang="es-PE" sz="2400" b="1" dirty="0"/>
              <a:t>EXCEPCIÓN DE NATURALEZA DE JUICIO</a:t>
            </a:r>
            <a:endParaRPr lang="es-419" sz="2400" b="1" dirty="0"/>
          </a:p>
        </p:txBody>
      </p:sp>
    </p:spTree>
    <p:extLst>
      <p:ext uri="{BB962C8B-B14F-4D97-AF65-F5344CB8AC3E}">
        <p14:creationId xmlns:p14="http://schemas.microsoft.com/office/powerpoint/2010/main" val="146594177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908720"/>
            <a:ext cx="8515672" cy="4752528"/>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En un pronunciamiento desde una perspectiva causalista la Corte Suprema estableció que la intención del agente no atañe a la tipicidad sino a la culpabilidad, por lo que rechazó la excepción sustentada en atipicidad subjetiva.</a:t>
            </a:r>
          </a:p>
          <a:p>
            <a:pPr algn="just"/>
            <a:endParaRPr lang="es-MX" sz="3000" b="1"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El Acuerdo Plenario 6-97 de Vocales Superiores 1997 estableció que </a:t>
            </a:r>
            <a:r>
              <a:rPr lang="es-MX" sz="3000" b="1" dirty="0">
                <a:latin typeface="Arial" panose="020B0604020202020204" pitchFamily="34" charset="0"/>
                <a:cs typeface="Arial" panose="020B0604020202020204" pitchFamily="34" charset="0"/>
              </a:rPr>
              <a:t>la ausencia de dolo es una causa para amparar la excepción de naturaleza de acción</a:t>
            </a:r>
            <a:endParaRPr lang="es-419" sz="3000" b="1"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a:bodyPr>
          <a:lstStyle/>
          <a:p>
            <a:pPr lvl="1" algn="ctr"/>
            <a:r>
              <a:rPr lang="es-419" sz="3000" b="1" dirty="0"/>
              <a:t>EL DOLO Y LA EXCEPCION </a:t>
            </a:r>
          </a:p>
        </p:txBody>
      </p:sp>
    </p:spTree>
    <p:extLst>
      <p:ext uri="{BB962C8B-B14F-4D97-AF65-F5344CB8AC3E}">
        <p14:creationId xmlns:p14="http://schemas.microsoft.com/office/powerpoint/2010/main" val="295168483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268760"/>
            <a:ext cx="8515672" cy="4392488"/>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La jurisprudencia suprema las deriva a la no justiciabilidad penal del hecho, la legítima defensa, el estado de necesidad justificante, la obediencia jerárquica, el consentimiento y el obrar en el ejercicio legítimo de un derecho, oficio o cargo.</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San Martin Castro. Op. Cit. P. 286</a:t>
            </a:r>
            <a:endParaRPr lang="es-419"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a:bodyPr>
          <a:lstStyle/>
          <a:p>
            <a:pPr lvl="1" algn="ctr"/>
            <a:r>
              <a:rPr lang="es-419" sz="3000" b="1" dirty="0"/>
              <a:t>CAUSAS DE JUSTIFICACION Y EXCEPCION</a:t>
            </a:r>
          </a:p>
        </p:txBody>
      </p:sp>
    </p:spTree>
    <p:extLst>
      <p:ext uri="{BB962C8B-B14F-4D97-AF65-F5344CB8AC3E}">
        <p14:creationId xmlns:p14="http://schemas.microsoft.com/office/powerpoint/2010/main" val="395648135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268760"/>
            <a:ext cx="8515672" cy="4392488"/>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Posición dogmática contraria, adoptada por Antonio Caro John que considera que el obrar en el ejercicio legítimo de un derecho, oficio o cargo desde el riesgo permitido, </a:t>
            </a:r>
            <a:r>
              <a:rPr lang="es-MX" sz="3000" b="1" dirty="0">
                <a:latin typeface="Arial" panose="020B0604020202020204" pitchFamily="34" charset="0"/>
                <a:cs typeface="Arial" panose="020B0604020202020204" pitchFamily="34" charset="0"/>
              </a:rPr>
              <a:t>anula la tipicidad objetiva de la conducta del agente. </a:t>
            </a:r>
          </a:p>
          <a:p>
            <a:pPr algn="just"/>
            <a:endParaRPr lang="es-419" sz="3000" dirty="0"/>
          </a:p>
        </p:txBody>
      </p:sp>
      <p:sp>
        <p:nvSpPr>
          <p:cNvPr id="9" name="Title 8"/>
          <p:cNvSpPr>
            <a:spLocks noGrp="1"/>
          </p:cNvSpPr>
          <p:nvPr>
            <p:ph type="title"/>
          </p:nvPr>
        </p:nvSpPr>
        <p:spPr/>
        <p:txBody>
          <a:bodyPr>
            <a:normAutofit/>
          </a:bodyPr>
          <a:lstStyle/>
          <a:p>
            <a:pPr lvl="1" algn="ctr"/>
            <a:r>
              <a:rPr lang="es-419" sz="3000" b="1" dirty="0"/>
              <a:t>CAUSAS DE JUSTIFICACION Y EXCEPCION</a:t>
            </a:r>
          </a:p>
        </p:txBody>
      </p:sp>
    </p:spTree>
    <p:extLst>
      <p:ext uri="{BB962C8B-B14F-4D97-AF65-F5344CB8AC3E}">
        <p14:creationId xmlns:p14="http://schemas.microsoft.com/office/powerpoint/2010/main" val="67413967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268760"/>
            <a:ext cx="8515672" cy="4392488"/>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Se caracteriza  por limitar la intervención penal sobre la base de perseguir determinados objetivos de política criminal, vinculados a la necesidad de pena como precisa Berdugo Gómez de la Torre.</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Las condiciones objetivas de punibilidad</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Las excusas absolutorias</a:t>
            </a:r>
          </a:p>
        </p:txBody>
      </p:sp>
      <p:sp>
        <p:nvSpPr>
          <p:cNvPr id="9" name="Title 8"/>
          <p:cNvSpPr>
            <a:spLocks noGrp="1"/>
          </p:cNvSpPr>
          <p:nvPr>
            <p:ph type="title"/>
          </p:nvPr>
        </p:nvSpPr>
        <p:spPr/>
        <p:txBody>
          <a:bodyPr>
            <a:normAutofit/>
          </a:bodyPr>
          <a:lstStyle/>
          <a:p>
            <a:pPr lvl="1" algn="ctr"/>
            <a:r>
              <a:rPr lang="es-419" sz="3000" b="1" dirty="0"/>
              <a:t>SUPUESTOS DE NO JUSTICIABILIDAD</a:t>
            </a:r>
          </a:p>
        </p:txBody>
      </p:sp>
    </p:spTree>
    <p:extLst>
      <p:ext uri="{BB962C8B-B14F-4D97-AF65-F5344CB8AC3E}">
        <p14:creationId xmlns:p14="http://schemas.microsoft.com/office/powerpoint/2010/main" val="247870323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Solo se discute en la antijuridicidad o en la penalidad</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No se puede discutir la culpabilidad, con sus elementos: capacidad penal, conocimiento del injusto, y no exigibilidad de otra conducta.</a:t>
            </a:r>
          </a:p>
          <a:p>
            <a:pPr algn="just"/>
            <a:endParaRPr lang="es-419"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fontScale="90000"/>
          </a:bodyPr>
          <a:lstStyle/>
          <a:p>
            <a:r>
              <a:rPr lang="es-PE" sz="3200" b="1" dirty="0"/>
              <a:t>LIMITES DE LO NO JUSTICIABLE PENALMENTE	</a:t>
            </a:r>
            <a:endParaRPr lang="es-419" sz="2800" dirty="0"/>
          </a:p>
        </p:txBody>
      </p:sp>
    </p:spTree>
    <p:extLst>
      <p:ext uri="{BB962C8B-B14F-4D97-AF65-F5344CB8AC3E}">
        <p14:creationId xmlns:p14="http://schemas.microsoft.com/office/powerpoint/2010/main" val="388367643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El análisis de si el sujeto es responsable penalmente </a:t>
            </a:r>
            <a:r>
              <a:rPr lang="es-MX" sz="3000" b="1" dirty="0">
                <a:latin typeface="Arial" panose="020B0604020202020204" pitchFamily="34" charset="0"/>
                <a:cs typeface="Arial" panose="020B0604020202020204" pitchFamily="34" charset="0"/>
              </a:rPr>
              <a:t>constituye un juicio de fondo del asunto</a:t>
            </a:r>
            <a:r>
              <a:rPr lang="es-MX" sz="3000" dirty="0">
                <a:latin typeface="Arial" panose="020B0604020202020204" pitchFamily="34" charset="0"/>
                <a:cs typeface="Arial" panose="020B0604020202020204" pitchFamily="34" charset="0"/>
              </a:rPr>
              <a:t>, que no tiene que ver con la delictuosidad o punibilidad del hecho objeto del proceso penal y que, en todo caso, requiere de una actividad probatoria especifica imposible de llevar a cabo en vía incidental.</a:t>
            </a:r>
            <a:endParaRPr lang="es-419"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fontScale="90000"/>
          </a:bodyPr>
          <a:lstStyle/>
          <a:p>
            <a:r>
              <a:rPr lang="es-PE" sz="3200" b="1" dirty="0"/>
              <a:t>LIMITES DE LO NO JUSTICIABLE PENALMENTE	</a:t>
            </a:r>
            <a:endParaRPr lang="es-419" sz="2800" dirty="0"/>
          </a:p>
        </p:txBody>
      </p:sp>
    </p:spTree>
    <p:extLst>
      <p:ext uri="{BB962C8B-B14F-4D97-AF65-F5344CB8AC3E}">
        <p14:creationId xmlns:p14="http://schemas.microsoft.com/office/powerpoint/2010/main" val="151434086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Solo se permite resolver con facilidad el corte de secuela, cuando se procesa a un menor de edad que es inimputable para la ley penal</a:t>
            </a:r>
            <a:endParaRPr lang="es-419"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fontScale="90000"/>
          </a:bodyPr>
          <a:lstStyle/>
          <a:p>
            <a:r>
              <a:rPr lang="es-PE" sz="3200" b="1" dirty="0"/>
              <a:t>LIMITES DE LO NO JUSTICIABLE PENALMENTE	</a:t>
            </a:r>
            <a:endParaRPr lang="es-419" sz="2800" dirty="0"/>
          </a:p>
        </p:txBody>
      </p:sp>
    </p:spTree>
    <p:extLst>
      <p:ext uri="{BB962C8B-B14F-4D97-AF65-F5344CB8AC3E}">
        <p14:creationId xmlns:p14="http://schemas.microsoft.com/office/powerpoint/2010/main" val="387755390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La Corte Suprema ha establecido que la atipicidad y la no punibilidad debe surgir con toda evidencia de:</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 Los términos de la imputación: Auto apertorio o Disposición de formalización de la investigación preparatoria</a:t>
            </a:r>
            <a:endParaRPr lang="es-419"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a:bodyPr>
          <a:lstStyle/>
          <a:p>
            <a:r>
              <a:rPr lang="es-PE" sz="3200" b="1" dirty="0"/>
              <a:t>INFORMACION PARA EXAMINAR LA EXCEPCION </a:t>
            </a:r>
            <a:endParaRPr lang="es-419" sz="2800" dirty="0"/>
          </a:p>
        </p:txBody>
      </p:sp>
    </p:spTree>
    <p:extLst>
      <p:ext uri="{BB962C8B-B14F-4D97-AF65-F5344CB8AC3E}">
        <p14:creationId xmlns:p14="http://schemas.microsoft.com/office/powerpoint/2010/main" val="369042580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 De lo actuado.</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 Cuando de los hechos denunciados aparece que no hay nada que ventilar en la vía penal.</a:t>
            </a:r>
          </a:p>
          <a:p>
            <a:pPr algn="just"/>
            <a:endParaRPr lang="es-MX"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a:bodyPr>
          <a:lstStyle/>
          <a:p>
            <a:r>
              <a:rPr lang="es-PE" sz="3200" b="1" dirty="0"/>
              <a:t>INFORMACION PARA EXAMINAR LA EXCEPCION </a:t>
            </a:r>
            <a:endParaRPr lang="es-419" sz="2800" dirty="0"/>
          </a:p>
        </p:txBody>
      </p:sp>
    </p:spTree>
    <p:extLst>
      <p:ext uri="{BB962C8B-B14F-4D97-AF65-F5344CB8AC3E}">
        <p14:creationId xmlns:p14="http://schemas.microsoft.com/office/powerpoint/2010/main" val="320323877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 Cuando se alega irresponsabilidad</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 Cuestionar la existencia del hecho, que no ocurrió o un elemento típico no se pueda probar</a:t>
            </a:r>
          </a:p>
          <a:p>
            <a:pPr algn="just"/>
            <a:endParaRPr lang="es-MX" sz="3000" dirty="0">
              <a:latin typeface="Arial" panose="020B0604020202020204" pitchFamily="34" charset="0"/>
              <a:cs typeface="Arial" panose="020B0604020202020204" pitchFamily="34" charset="0"/>
            </a:endParaRPr>
          </a:p>
          <a:p>
            <a:pPr algn="just"/>
            <a:endParaRPr lang="es-MX"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normAutofit/>
          </a:bodyPr>
          <a:lstStyle/>
          <a:p>
            <a:r>
              <a:rPr lang="es-419" sz="2800" b="1" dirty="0"/>
              <a:t>SUPUESTOS QUE NIEGAN LA EXCEPCION</a:t>
            </a:r>
          </a:p>
        </p:txBody>
      </p:sp>
    </p:spTree>
    <p:extLst>
      <p:ext uri="{BB962C8B-B14F-4D97-AF65-F5344CB8AC3E}">
        <p14:creationId xmlns:p14="http://schemas.microsoft.com/office/powerpoint/2010/main" val="219371449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12776"/>
            <a:ext cx="8640960" cy="4320480"/>
          </a:xfrm>
          <a:prstGeom prst="rect">
            <a:avLst/>
          </a:prstGeom>
          <a:noFill/>
        </p:spPr>
        <p:txBody>
          <a:bodyPr wrap="square" rtlCol="0">
            <a:noAutofit/>
          </a:bodyPr>
          <a:lstStyle/>
          <a:p>
            <a:pPr algn="just"/>
            <a:r>
              <a:rPr lang="es-MX" sz="3000" b="0" i="0" u="none" strike="noStrike" baseline="0" dirty="0">
                <a:solidFill>
                  <a:srgbClr val="292929"/>
                </a:solidFill>
                <a:latin typeface="Arial" panose="020B0604020202020204" pitchFamily="34" charset="0"/>
                <a:cs typeface="Arial" panose="020B0604020202020204" pitchFamily="34" charset="0"/>
              </a:rPr>
              <a:t>El art. 5º del Código de 1940, modificado por el Decreto Legislativo Nº 126, incorporó esta excepción, que la jurisprudencia la había venido</a:t>
            </a:r>
          </a:p>
          <a:p>
            <a:pPr algn="just"/>
            <a:r>
              <a:rPr lang="es-MX" sz="3000" b="0" i="0" u="none" strike="noStrike" baseline="0" dirty="0">
                <a:solidFill>
                  <a:srgbClr val="292929"/>
                </a:solidFill>
                <a:latin typeface="Arial" panose="020B0604020202020204" pitchFamily="34" charset="0"/>
                <a:cs typeface="Arial" panose="020B0604020202020204" pitchFamily="34" charset="0"/>
              </a:rPr>
              <a:t>configurando como un supuesto adicional. </a:t>
            </a:r>
          </a:p>
          <a:p>
            <a:pPr algn="just"/>
            <a:endParaRPr lang="es-419" sz="3000" dirty="0">
              <a:latin typeface="Arial" panose="020B0604020202020204" pitchFamily="34" charset="0"/>
              <a:cs typeface="Arial" panose="020B0604020202020204" pitchFamily="34" charset="0"/>
            </a:endParaRPr>
          </a:p>
          <a:p>
            <a:pPr algn="just"/>
            <a:endParaRPr lang="es-419" sz="3000" dirty="0">
              <a:latin typeface="Arial" panose="020B0604020202020204" pitchFamily="34" charset="0"/>
              <a:cs typeface="Arial" panose="020B0604020202020204" pitchFamily="34" charset="0"/>
            </a:endParaRPr>
          </a:p>
        </p:txBody>
      </p:sp>
      <p:sp>
        <p:nvSpPr>
          <p:cNvPr id="9" name="Title 8"/>
          <p:cNvSpPr>
            <a:spLocks noGrp="1"/>
          </p:cNvSpPr>
          <p:nvPr>
            <p:ph type="title"/>
          </p:nvPr>
        </p:nvSpPr>
        <p:spPr>
          <a:xfrm>
            <a:off x="179512" y="76200"/>
            <a:ext cx="8659688" cy="685800"/>
          </a:xfrm>
        </p:spPr>
        <p:txBody>
          <a:bodyPr>
            <a:noAutofit/>
          </a:bodyPr>
          <a:lstStyle/>
          <a:p>
            <a:pPr algn="ctr"/>
            <a:r>
              <a:rPr lang="es-419" sz="2800" b="1" dirty="0"/>
              <a:t>INCORPORACIÓN DE LA EXCEPCIÓN DE NATURALEZA DE ACCIÓN</a:t>
            </a:r>
          </a:p>
        </p:txBody>
      </p:sp>
    </p:spTree>
    <p:extLst>
      <p:ext uri="{BB962C8B-B14F-4D97-AF65-F5344CB8AC3E}">
        <p14:creationId xmlns:p14="http://schemas.microsoft.com/office/powerpoint/2010/main" val="104950310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 Ajenidad del imputado frente al delito imputado, salvo exigencia de cualidad especial, como el de prevaricato o delitos de función publica</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 Alegar insuficiencia de pruebas</a:t>
            </a:r>
          </a:p>
        </p:txBody>
      </p:sp>
      <p:sp>
        <p:nvSpPr>
          <p:cNvPr id="9" name="Title 8"/>
          <p:cNvSpPr>
            <a:spLocks noGrp="1"/>
          </p:cNvSpPr>
          <p:nvPr>
            <p:ph type="title"/>
          </p:nvPr>
        </p:nvSpPr>
        <p:spPr/>
        <p:txBody>
          <a:bodyPr>
            <a:normAutofit/>
          </a:bodyPr>
          <a:lstStyle/>
          <a:p>
            <a:r>
              <a:rPr lang="es-419" sz="2800" b="1" dirty="0"/>
              <a:t>SUPUESTOS QUE NIEGAN LA EXCEPCION</a:t>
            </a:r>
          </a:p>
        </p:txBody>
      </p:sp>
    </p:spTree>
    <p:extLst>
      <p:ext uri="{BB962C8B-B14F-4D97-AF65-F5344CB8AC3E}">
        <p14:creationId xmlns:p14="http://schemas.microsoft.com/office/powerpoint/2010/main" val="343573410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 b) Improcedencia de acción, cuando el hecho no constituye delito o no es justiciable penalmente</a:t>
            </a:r>
          </a:p>
          <a:p>
            <a:pPr algn="just"/>
            <a:endParaRPr lang="es-MX" sz="3000" dirty="0">
              <a:latin typeface="Arial" panose="020B0604020202020204" pitchFamily="34" charset="0"/>
              <a:cs typeface="Arial" panose="020B0604020202020204" pitchFamily="34" charset="0"/>
            </a:endParaRPr>
          </a:p>
          <a:p>
            <a:pPr algn="just"/>
            <a:r>
              <a:rPr lang="es-MX" sz="3000" dirty="0">
                <a:latin typeface="Arial" panose="020B0604020202020204" pitchFamily="34" charset="0"/>
                <a:cs typeface="Arial" panose="020B0604020202020204" pitchFamily="34" charset="0"/>
              </a:rPr>
              <a:t>Si se declara fundada </a:t>
            </a:r>
            <a:r>
              <a:rPr lang="es-MX" sz="3000" b="1" dirty="0">
                <a:latin typeface="Arial" panose="020B0604020202020204" pitchFamily="34" charset="0"/>
                <a:cs typeface="Arial" panose="020B0604020202020204" pitchFamily="34" charset="0"/>
              </a:rPr>
              <a:t>el proceso será sobreseído definitivamente.</a:t>
            </a:r>
          </a:p>
        </p:txBody>
      </p:sp>
      <p:sp>
        <p:nvSpPr>
          <p:cNvPr id="9" name="Title 8"/>
          <p:cNvSpPr>
            <a:spLocks noGrp="1"/>
          </p:cNvSpPr>
          <p:nvPr>
            <p:ph type="title"/>
          </p:nvPr>
        </p:nvSpPr>
        <p:spPr/>
        <p:txBody>
          <a:bodyPr>
            <a:noAutofit/>
          </a:bodyPr>
          <a:lstStyle/>
          <a:p>
            <a:pPr algn="just"/>
            <a:r>
              <a:rPr lang="es-419" b="1" dirty="0">
                <a:solidFill>
                  <a:srgbClr val="000000"/>
                </a:solidFill>
                <a:effectLst/>
                <a:latin typeface="Arial" panose="020B0604020202020204" pitchFamily="34" charset="0"/>
                <a:ea typeface="Times New Roman" panose="02020603050405020304" pitchFamily="18" charset="0"/>
              </a:rPr>
              <a:t>ARTÍCULO 6 EXCEPCIÓN DE IMPROCEDENCIA DE ACCION CPP 2004</a:t>
            </a:r>
            <a:endParaRPr lang="es-E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174502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468419"/>
            <a:ext cx="8515672" cy="3993171"/>
          </a:xfrm>
          <a:prstGeom prst="rect">
            <a:avLst/>
          </a:prstGeom>
          <a:noFill/>
        </p:spPr>
        <p:txBody>
          <a:bodyPr wrap="square" rtlCol="0">
            <a:noAutofit/>
          </a:bodyPr>
          <a:lstStyle/>
          <a:p>
            <a:pPr algn="just"/>
            <a:r>
              <a:rPr lang="es-MX" sz="3000" dirty="0">
                <a:latin typeface="Arial" panose="020B0604020202020204" pitchFamily="34" charset="0"/>
                <a:cs typeface="Arial" panose="020B0604020202020204" pitchFamily="34" charset="0"/>
              </a:rPr>
              <a:t>Las excepciones se plantean una vez que el Fiscal haya decidido continuar con las investigaciones preparatorias o al contestar la querella ante el Juez</a:t>
            </a:r>
          </a:p>
          <a:p>
            <a:pPr algn="just"/>
            <a:endParaRPr lang="es-MX" sz="3000" dirty="0">
              <a:latin typeface="Arial" panose="020B0604020202020204" pitchFamily="34" charset="0"/>
              <a:cs typeface="Arial" panose="020B0604020202020204" pitchFamily="34" charset="0"/>
            </a:endParaRPr>
          </a:p>
          <a:p>
            <a:pPr algn="just"/>
            <a:r>
              <a:rPr lang="es-MX" sz="3000">
                <a:latin typeface="Arial" panose="020B0604020202020204" pitchFamily="34" charset="0"/>
                <a:cs typeface="Arial" panose="020B0604020202020204" pitchFamily="34" charset="0"/>
              </a:rPr>
              <a:t>Se resolverán </a:t>
            </a:r>
            <a:r>
              <a:rPr lang="es-MX" sz="3000" dirty="0">
                <a:latin typeface="Arial" panose="020B0604020202020204" pitchFamily="34" charset="0"/>
                <a:cs typeface="Arial" panose="020B0604020202020204" pitchFamily="34" charset="0"/>
              </a:rPr>
              <a:t>necesariamente antes de culminar la Etapa Intermedia.</a:t>
            </a:r>
          </a:p>
        </p:txBody>
      </p:sp>
      <p:sp>
        <p:nvSpPr>
          <p:cNvPr id="9" name="Title 8"/>
          <p:cNvSpPr>
            <a:spLocks noGrp="1"/>
          </p:cNvSpPr>
          <p:nvPr>
            <p:ph type="title"/>
          </p:nvPr>
        </p:nvSpPr>
        <p:spPr/>
        <p:txBody>
          <a:bodyPr>
            <a:normAutofit fontScale="90000"/>
          </a:bodyPr>
          <a:lstStyle/>
          <a:p>
            <a:pPr algn="just"/>
            <a:r>
              <a:rPr lang="es-MX" sz="2800" b="1" dirty="0">
                <a:latin typeface="Arial" panose="020B0604020202020204" pitchFamily="34" charset="0"/>
                <a:cs typeface="Arial" panose="020B0604020202020204" pitchFamily="34" charset="0"/>
              </a:rPr>
              <a:t>Artículo 7 Oportunidad de los medios de defensa.-</a:t>
            </a:r>
          </a:p>
        </p:txBody>
      </p:sp>
    </p:spTree>
    <p:extLst>
      <p:ext uri="{BB962C8B-B14F-4D97-AF65-F5344CB8AC3E}">
        <p14:creationId xmlns:p14="http://schemas.microsoft.com/office/powerpoint/2010/main" val="32195505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Artículo 5.- Contra la acción penal pueden promoverse las excepciones de personería, naturaleza del juicio, cosa juzgada, amnistía y prescripción. </a:t>
            </a:r>
          </a:p>
          <a:p>
            <a:pPr algn="just"/>
            <a:endParaRPr lang="es-MX" sz="3000" dirty="0"/>
          </a:p>
          <a:p>
            <a:pPr algn="just"/>
            <a:r>
              <a:rPr lang="es-MX" sz="3000" dirty="0"/>
              <a:t>Si se declara fundada alguna de ellas, se anulará la instrucción que se esté llevando a cabo.</a:t>
            </a:r>
          </a:p>
          <a:p>
            <a:pPr algn="just"/>
            <a:endParaRPr lang="es-MX" sz="3000" dirty="0"/>
          </a:p>
          <a:p>
            <a:pPr algn="just"/>
            <a:r>
              <a:rPr lang="es-MX" sz="3000" dirty="0"/>
              <a:t>Texto original</a:t>
            </a:r>
          </a:p>
          <a:p>
            <a:pPr algn="just"/>
            <a:endParaRPr lang="es-MX" sz="3000" dirty="0"/>
          </a:p>
          <a:p>
            <a:pPr algn="just"/>
            <a:endParaRPr lang="es-PE" sz="3000" dirty="0"/>
          </a:p>
        </p:txBody>
      </p:sp>
      <p:sp>
        <p:nvSpPr>
          <p:cNvPr id="9" name="Title 8"/>
          <p:cNvSpPr>
            <a:spLocks noGrp="1"/>
          </p:cNvSpPr>
          <p:nvPr>
            <p:ph type="title"/>
          </p:nvPr>
        </p:nvSpPr>
        <p:spPr/>
        <p:txBody>
          <a:bodyPr>
            <a:normAutofit fontScale="90000"/>
          </a:bodyPr>
          <a:lstStyle/>
          <a:p>
            <a:pPr lvl="1"/>
            <a:r>
              <a:rPr lang="es-PE" sz="2400" b="1" dirty="0"/>
              <a:t>DEVOLUCIÓN NORMATIVA DEL ART. 5 DEL CPP DE 1940</a:t>
            </a:r>
            <a:endParaRPr lang="es-419" sz="2400" b="1" dirty="0"/>
          </a:p>
        </p:txBody>
      </p:sp>
    </p:spTree>
    <p:extLst>
      <p:ext uri="{BB962C8B-B14F-4D97-AF65-F5344CB8AC3E}">
        <p14:creationId xmlns:p14="http://schemas.microsoft.com/office/powerpoint/2010/main" val="3487220860"/>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"Artículo 5.- Contra la acción penal pueden promoverse </a:t>
            </a:r>
            <a:r>
              <a:rPr lang="es-MX" sz="3000" b="1" dirty="0"/>
              <a:t>las excepciones de incompetencia</a:t>
            </a:r>
            <a:r>
              <a:rPr lang="es-MX" sz="3000" dirty="0"/>
              <a:t>, falta de personería, naturaleza de juicio, cosa juzgada, prescripción y amnistía. </a:t>
            </a:r>
          </a:p>
          <a:p>
            <a:pPr algn="just"/>
            <a:endParaRPr lang="es-MX" sz="3000" dirty="0"/>
          </a:p>
          <a:p>
            <a:pPr algn="just"/>
            <a:r>
              <a:rPr lang="es-MX" sz="3000" dirty="0"/>
              <a:t>Si se declara fundada alguna de ellas, se anulará el proceso penal. </a:t>
            </a:r>
          </a:p>
          <a:p>
            <a:pPr algn="just"/>
            <a:endParaRPr lang="es-MX" sz="3000" dirty="0"/>
          </a:p>
          <a:p>
            <a:pPr algn="just"/>
            <a:r>
              <a:rPr lang="es-MX" sz="3000" dirty="0"/>
              <a:t>Decreto  Ley Nº 21895, publicado el 03-08-77</a:t>
            </a:r>
          </a:p>
          <a:p>
            <a:pPr algn="just"/>
            <a:endParaRPr lang="es-MX" sz="3000" dirty="0"/>
          </a:p>
        </p:txBody>
      </p:sp>
      <p:sp>
        <p:nvSpPr>
          <p:cNvPr id="9" name="Title 8"/>
          <p:cNvSpPr>
            <a:spLocks noGrp="1"/>
          </p:cNvSpPr>
          <p:nvPr>
            <p:ph type="title"/>
          </p:nvPr>
        </p:nvSpPr>
        <p:spPr/>
        <p:txBody>
          <a:bodyPr>
            <a:normAutofit/>
          </a:bodyPr>
          <a:lstStyle/>
          <a:p>
            <a:pPr lvl="1"/>
            <a:r>
              <a:rPr lang="es-PE" sz="2400" b="1" dirty="0"/>
              <a:t>EVOLUCIÓN NORMATIVA DEL ART. 5 DEL CPP DE 1940</a:t>
            </a:r>
            <a:endParaRPr lang="es-419" sz="2400" b="1" dirty="0"/>
          </a:p>
        </p:txBody>
      </p:sp>
    </p:spTree>
    <p:extLst>
      <p:ext uri="{BB962C8B-B14F-4D97-AF65-F5344CB8AC3E}">
        <p14:creationId xmlns:p14="http://schemas.microsoft.com/office/powerpoint/2010/main" val="166536947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Las excepciones de prescripción y amnistía pueden ser resueltas de oficio por el Juez.</a:t>
            </a:r>
          </a:p>
          <a:p>
            <a:pPr algn="just"/>
            <a:endParaRPr lang="es-MX" sz="3000" dirty="0"/>
          </a:p>
          <a:p>
            <a:pPr algn="just"/>
            <a:r>
              <a:rPr lang="es-MX" sz="3000" dirty="0"/>
              <a:t>Decreto  Ley Nº 21895, publicado el 03-08-77</a:t>
            </a:r>
          </a:p>
          <a:p>
            <a:pPr algn="just"/>
            <a:endParaRPr lang="es-MX" sz="3000" dirty="0"/>
          </a:p>
        </p:txBody>
      </p:sp>
      <p:sp>
        <p:nvSpPr>
          <p:cNvPr id="9" name="Title 8"/>
          <p:cNvSpPr>
            <a:spLocks noGrp="1"/>
          </p:cNvSpPr>
          <p:nvPr>
            <p:ph type="title"/>
          </p:nvPr>
        </p:nvSpPr>
        <p:spPr/>
        <p:txBody>
          <a:bodyPr>
            <a:normAutofit/>
          </a:bodyPr>
          <a:lstStyle/>
          <a:p>
            <a:pPr lvl="1"/>
            <a:r>
              <a:rPr lang="es-PE" sz="2400" b="1" dirty="0"/>
              <a:t>Evolución normativa del Art. 5 del CPP de 1940</a:t>
            </a:r>
            <a:endParaRPr lang="es-419" sz="2400" b="1" dirty="0"/>
          </a:p>
        </p:txBody>
      </p:sp>
    </p:spTree>
    <p:extLst>
      <p:ext uri="{BB962C8B-B14F-4D97-AF65-F5344CB8AC3E}">
        <p14:creationId xmlns:p14="http://schemas.microsoft.com/office/powerpoint/2010/main" val="51005536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Artículo 5.- Contra la Acción Penal pueden deducirse las Excepciones de Naturaleza de Juicio, Naturaleza de Acción, Cosa Juzgada, Amnistía y Prescripción.</a:t>
            </a:r>
          </a:p>
          <a:p>
            <a:pPr algn="just"/>
            <a:endParaRPr lang="es-MX" sz="3000" dirty="0"/>
          </a:p>
          <a:p>
            <a:pPr algn="just"/>
            <a:r>
              <a:rPr lang="es-MX" sz="3000" dirty="0"/>
              <a:t>La de Naturaleza de Juicio es deducible cuando se ha dado a la denuncia una sustanciación distinta a la que le corresponde en el proceso penal.</a:t>
            </a:r>
          </a:p>
        </p:txBody>
      </p:sp>
      <p:sp>
        <p:nvSpPr>
          <p:cNvPr id="9" name="Title 8"/>
          <p:cNvSpPr>
            <a:spLocks noGrp="1"/>
          </p:cNvSpPr>
          <p:nvPr>
            <p:ph type="title"/>
          </p:nvPr>
        </p:nvSpPr>
        <p:spPr/>
        <p:txBody>
          <a:bodyPr>
            <a:normAutofit fontScale="90000"/>
          </a:bodyPr>
          <a:lstStyle/>
          <a:p>
            <a:pPr lvl="1" algn="ctr"/>
            <a:r>
              <a:rPr lang="es-PE" sz="2400" b="1" dirty="0"/>
              <a:t>EVOLUCIÓN NORMATIVA DEL ART. 5 DEL CPP DE 1940. DEC. LEG. 126 DE 1981</a:t>
            </a:r>
            <a:endParaRPr lang="es-419" sz="2400" b="1" dirty="0"/>
          </a:p>
        </p:txBody>
      </p:sp>
    </p:spTree>
    <p:extLst>
      <p:ext uri="{BB962C8B-B14F-4D97-AF65-F5344CB8AC3E}">
        <p14:creationId xmlns:p14="http://schemas.microsoft.com/office/powerpoint/2010/main" val="1597922657"/>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b="1" dirty="0"/>
              <a:t>La de Naturaleza de Acción, cuando el hecho denunciado no constituye delito o no es justiciable penalmente.</a:t>
            </a:r>
          </a:p>
          <a:p>
            <a:pPr algn="just"/>
            <a:endParaRPr lang="es-MX" sz="3000" dirty="0"/>
          </a:p>
          <a:p>
            <a:pPr algn="just"/>
            <a:r>
              <a:rPr lang="es-MX" sz="3000" dirty="0"/>
              <a:t>La Excepción de Cosa Juzgada, cuando el hecho denunciado ha sido objeto de una resolución firme, nacional o extranjera, en el proceso penal seguido contra la misma persona.</a:t>
            </a:r>
          </a:p>
        </p:txBody>
      </p:sp>
      <p:sp>
        <p:nvSpPr>
          <p:cNvPr id="9" name="Title 8"/>
          <p:cNvSpPr>
            <a:spLocks noGrp="1"/>
          </p:cNvSpPr>
          <p:nvPr>
            <p:ph type="title"/>
          </p:nvPr>
        </p:nvSpPr>
        <p:spPr/>
        <p:txBody>
          <a:bodyPr>
            <a:normAutofit fontScale="90000"/>
          </a:bodyPr>
          <a:lstStyle/>
          <a:p>
            <a:pPr lvl="1" algn="ctr"/>
            <a:r>
              <a:rPr lang="es-PE" sz="2400" b="1" dirty="0"/>
              <a:t>EVOLUCIÓN NORMATIVA DEL ART. 5 DEL CPP DE 1940. DEC. LEG. 126 DE 1981</a:t>
            </a:r>
            <a:endParaRPr lang="es-419" sz="2400" b="1" dirty="0"/>
          </a:p>
        </p:txBody>
      </p:sp>
    </p:spTree>
    <p:extLst>
      <p:ext uri="{BB962C8B-B14F-4D97-AF65-F5344CB8AC3E}">
        <p14:creationId xmlns:p14="http://schemas.microsoft.com/office/powerpoint/2010/main" val="4008814783"/>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3528" y="1196752"/>
            <a:ext cx="8515672" cy="4392488"/>
          </a:xfrm>
          <a:prstGeom prst="rect">
            <a:avLst/>
          </a:prstGeom>
          <a:noFill/>
        </p:spPr>
        <p:txBody>
          <a:bodyPr wrap="square" rtlCol="0">
            <a:noAutofit/>
          </a:bodyPr>
          <a:lstStyle/>
          <a:p>
            <a:pPr algn="just"/>
            <a:r>
              <a:rPr lang="es-MX" sz="3000" dirty="0"/>
              <a:t>La Excepción de Amnistía procede en razón de Ley que se refiera al delito objeto del proceso.</a:t>
            </a:r>
          </a:p>
          <a:p>
            <a:pPr algn="just"/>
            <a:endParaRPr lang="es-MX" sz="3000" dirty="0"/>
          </a:p>
          <a:p>
            <a:pPr algn="just"/>
            <a:r>
              <a:rPr lang="es-MX" sz="3000" dirty="0"/>
              <a:t>La Excepción de Prescripción podrá deducirse cuando por el transcurso del tiempo, conforme a los plazos señalados por el Código Penal, se extingue la Acción o la Pena.</a:t>
            </a:r>
          </a:p>
        </p:txBody>
      </p:sp>
      <p:sp>
        <p:nvSpPr>
          <p:cNvPr id="9" name="Title 8"/>
          <p:cNvSpPr>
            <a:spLocks noGrp="1"/>
          </p:cNvSpPr>
          <p:nvPr>
            <p:ph type="title"/>
          </p:nvPr>
        </p:nvSpPr>
        <p:spPr/>
        <p:txBody>
          <a:bodyPr>
            <a:normAutofit fontScale="90000"/>
          </a:bodyPr>
          <a:lstStyle/>
          <a:p>
            <a:pPr lvl="1" algn="ctr"/>
            <a:r>
              <a:rPr lang="es-PE" sz="2400" b="1" dirty="0"/>
              <a:t>EVOLUCIÓN NORMATIVA DEL ART. 5 DEL CPP DE 1940. DEC. LEG. 126 DE 1981</a:t>
            </a:r>
            <a:endParaRPr lang="es-419" sz="2400" b="1" dirty="0"/>
          </a:p>
        </p:txBody>
      </p:sp>
    </p:spTree>
    <p:extLst>
      <p:ext uri="{BB962C8B-B14F-4D97-AF65-F5344CB8AC3E}">
        <p14:creationId xmlns:p14="http://schemas.microsoft.com/office/powerpoint/2010/main" val="155386303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sld>
</file>

<file path=ppt/theme/theme1.xml><?xml version="1.0" encoding="utf-8"?>
<a:theme xmlns:a="http://schemas.openxmlformats.org/drawingml/2006/main" name="Presentación de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1787</Words>
  <Application>Microsoft Office PowerPoint</Application>
  <PresentationFormat>Presentación en pantalla (4:3)</PresentationFormat>
  <Paragraphs>166</Paragraphs>
  <Slides>32</Slides>
  <Notes>32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32</vt:i4>
      </vt:variant>
    </vt:vector>
  </HeadingPairs>
  <TitlesOfParts>
    <vt:vector size="37" baseType="lpstr">
      <vt:lpstr>Arial</vt:lpstr>
      <vt:lpstr>Calibri</vt:lpstr>
      <vt:lpstr>Georgia</vt:lpstr>
      <vt:lpstr>Times New Roman</vt:lpstr>
      <vt:lpstr>Presentación de PowerPoint 2010</vt:lpstr>
      <vt:lpstr> Victor Jimmy Arbulú Martínez. Docente Ordinario Facultad de Derecho UNMSM Juez Superior  Titular de la Corte de Lima</vt:lpstr>
      <vt:lpstr>EXCEPCIÓN DE NATURALEZA DE JUICIO</vt:lpstr>
      <vt:lpstr>INCORPORACIÓN DE LA EXCEPCIÓN DE NATURALEZA DE ACCIÓN</vt:lpstr>
      <vt:lpstr>DEVOLUCIÓN NORMATIVA DEL ART. 5 DEL CPP DE 1940</vt:lpstr>
      <vt:lpstr>EVOLUCIÓN NORMATIVA DEL ART. 5 DEL CPP DE 1940</vt:lpstr>
      <vt:lpstr>Evolución normativa del Art. 5 del CPP de 1940</vt:lpstr>
      <vt:lpstr>EVOLUCIÓN NORMATIVA DEL ART. 5 DEL CPP DE 1940. DEC. LEG. 126 DE 1981</vt:lpstr>
      <vt:lpstr>EVOLUCIÓN NORMATIVA DEL ART. 5 DEL CPP DE 1940. DEC. LEG. 126 DE 1981</vt:lpstr>
      <vt:lpstr>EVOLUCIÓN NORMATIVA DEL ART. 5 DEL CPP DE 1940. DEC. LEG. 126 DE 1981</vt:lpstr>
      <vt:lpstr>EVOLUCIÓN NORMATIVA DEL ART. 5 DEL CPP DE 1940. DEC. LEG. 126 DE 1981</vt:lpstr>
      <vt:lpstr>JURISPRUDENCIA SUPREMA HISTÓRICA</vt:lpstr>
      <vt:lpstr>EXPOSICIÓN DE MOTIVOS DEL PROYECTO DE 1971</vt:lpstr>
      <vt:lpstr>JURISPRUDENCIA QUE RECHAZA ALEGACIÓN DE IRRESPONSABILIDAD</vt:lpstr>
      <vt:lpstr>Jurisprudencia de 1991</vt:lpstr>
      <vt:lpstr>Jurisprudencia suprema 1995</vt:lpstr>
      <vt:lpstr>SUPUESTOS DE LA EXCEPCION</vt:lpstr>
      <vt:lpstr>SUPUESTOS DE LA EXCEPCION</vt:lpstr>
      <vt:lpstr>SUPUESTOS DE LA EXCEPCION</vt:lpstr>
      <vt:lpstr>SUPUESTOS DE LA EXCEPCION</vt:lpstr>
      <vt:lpstr>EL DOLO Y LA EXCEPCION </vt:lpstr>
      <vt:lpstr>CAUSAS DE JUSTIFICACION Y EXCEPCION</vt:lpstr>
      <vt:lpstr>CAUSAS DE JUSTIFICACION Y EXCEPCION</vt:lpstr>
      <vt:lpstr>SUPUESTOS DE NO JUSTICIABILIDAD</vt:lpstr>
      <vt:lpstr>LIMITES DE LO NO JUSTICIABLE PENALMENTE </vt:lpstr>
      <vt:lpstr>LIMITES DE LO NO JUSTICIABLE PENALMENTE </vt:lpstr>
      <vt:lpstr>LIMITES DE LO NO JUSTICIABLE PENALMENTE </vt:lpstr>
      <vt:lpstr>INFORMACION PARA EXAMINAR LA EXCEPCION </vt:lpstr>
      <vt:lpstr>INFORMACION PARA EXAMINAR LA EXCEPCION </vt:lpstr>
      <vt:lpstr>SUPUESTOS QUE NIEGAN LA EXCEPCION</vt:lpstr>
      <vt:lpstr>SUPUESTOS QUE NIEGAN LA EXCEPCION</vt:lpstr>
      <vt:lpstr>ARTÍCULO 6 EXCEPCIÓN DE IMPROCEDENCIA DE ACCION CPP 2004</vt:lpstr>
      <vt:lpstr>Artículo 7 Oportunidad de los medios de defensa.-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2015-05-21T13:27:07Z</dcterms:created>
  <dcterms:modified xsi:type="dcterms:W3CDTF">2022-03-05T21:01:27Z</dcterms:modified>
</cp:coreProperties>
</file>