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74" r:id="rId2"/>
  </p:sldMasterIdLst>
  <p:notesMasterIdLst>
    <p:notesMasterId r:id="rId64"/>
  </p:notesMasterIdLst>
  <p:sldIdLst>
    <p:sldId id="256" r:id="rId3"/>
    <p:sldId id="310" r:id="rId4"/>
    <p:sldId id="312" r:id="rId5"/>
    <p:sldId id="258" r:id="rId6"/>
    <p:sldId id="259" r:id="rId7"/>
    <p:sldId id="260" r:id="rId8"/>
    <p:sldId id="261" r:id="rId9"/>
    <p:sldId id="262" r:id="rId10"/>
    <p:sldId id="263" r:id="rId11"/>
    <p:sldId id="264" r:id="rId12"/>
    <p:sldId id="314" r:id="rId13"/>
    <p:sldId id="265" r:id="rId14"/>
    <p:sldId id="266" r:id="rId15"/>
    <p:sldId id="315" r:id="rId16"/>
    <p:sldId id="267" r:id="rId17"/>
    <p:sldId id="268" r:id="rId18"/>
    <p:sldId id="269" r:id="rId19"/>
    <p:sldId id="270" r:id="rId20"/>
    <p:sldId id="271" r:id="rId21"/>
    <p:sldId id="272" r:id="rId22"/>
    <p:sldId id="273" r:id="rId23"/>
    <p:sldId id="298" r:id="rId24"/>
    <p:sldId id="296" r:id="rId25"/>
    <p:sldId id="302" r:id="rId26"/>
    <p:sldId id="274" r:id="rId27"/>
    <p:sldId id="275" r:id="rId28"/>
    <p:sldId id="299" r:id="rId29"/>
    <p:sldId id="276" r:id="rId30"/>
    <p:sldId id="316" r:id="rId31"/>
    <p:sldId id="317" r:id="rId32"/>
    <p:sldId id="318" r:id="rId33"/>
    <p:sldId id="319" r:id="rId34"/>
    <p:sldId id="277" r:id="rId35"/>
    <p:sldId id="300" r:id="rId36"/>
    <p:sldId id="278" r:id="rId37"/>
    <p:sldId id="301" r:id="rId38"/>
    <p:sldId id="279" r:id="rId39"/>
    <p:sldId id="280" r:id="rId40"/>
    <p:sldId id="308" r:id="rId41"/>
    <p:sldId id="281" r:id="rId42"/>
    <p:sldId id="282" r:id="rId43"/>
    <p:sldId id="283" r:id="rId44"/>
    <p:sldId id="284" r:id="rId45"/>
    <p:sldId id="303" r:id="rId46"/>
    <p:sldId id="285" r:id="rId47"/>
    <p:sldId id="286" r:id="rId48"/>
    <p:sldId id="306" r:id="rId49"/>
    <p:sldId id="287" r:id="rId50"/>
    <p:sldId id="307" r:id="rId51"/>
    <p:sldId id="288" r:id="rId52"/>
    <p:sldId id="289" r:id="rId53"/>
    <p:sldId id="290" r:id="rId54"/>
    <p:sldId id="304" r:id="rId55"/>
    <p:sldId id="291" r:id="rId56"/>
    <p:sldId id="292" r:id="rId57"/>
    <p:sldId id="293" r:id="rId58"/>
    <p:sldId id="305" r:id="rId59"/>
    <p:sldId id="294" r:id="rId60"/>
    <p:sldId id="297" r:id="rId61"/>
    <p:sldId id="295" r:id="rId62"/>
    <p:sldId id="320" r:id="rId6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44317-30BE-4C71-8ACF-2EE7110AD0C6}" type="datetimeFigureOut">
              <a:rPr lang="es-PE" smtClean="0"/>
              <a:t>27/08/2020</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78DA8-1CF2-4532-A63A-EBF7230421C6}" type="slidenum">
              <a:rPr lang="es-PE" smtClean="0"/>
              <a:t>‹Nº›</a:t>
            </a:fld>
            <a:endParaRPr lang="es-PE"/>
          </a:p>
        </p:txBody>
      </p:sp>
    </p:spTree>
    <p:extLst>
      <p:ext uri="{BB962C8B-B14F-4D97-AF65-F5344CB8AC3E}">
        <p14:creationId xmlns:p14="http://schemas.microsoft.com/office/powerpoint/2010/main" val="283381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FCF78DA8-1CF2-4532-A63A-EBF7230421C6}" type="slidenum">
              <a:rPr lang="es-PE" smtClean="0"/>
              <a:t>1</a:t>
            </a:fld>
            <a:endParaRPr lang="es-PE"/>
          </a:p>
        </p:txBody>
      </p:sp>
    </p:spTree>
    <p:extLst>
      <p:ext uri="{BB962C8B-B14F-4D97-AF65-F5344CB8AC3E}">
        <p14:creationId xmlns:p14="http://schemas.microsoft.com/office/powerpoint/2010/main" val="300862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FCF78DA8-1CF2-4532-A63A-EBF7230421C6}" type="slidenum">
              <a:rPr lang="es-PE" smtClean="0"/>
              <a:t>2</a:t>
            </a:fld>
            <a:endParaRPr lang="es-PE"/>
          </a:p>
        </p:txBody>
      </p:sp>
    </p:spTree>
    <p:extLst>
      <p:ext uri="{BB962C8B-B14F-4D97-AF65-F5344CB8AC3E}">
        <p14:creationId xmlns:p14="http://schemas.microsoft.com/office/powerpoint/2010/main" val="316771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B6D536C-DB56-4F2A-BE82-FC98F6C877B0}" type="datetime1">
              <a:rPr lang="es-PE" smtClean="0"/>
              <a:t>27/08/2020</a:t>
            </a:fld>
            <a:endParaRPr lang="es-PE"/>
          </a:p>
        </p:txBody>
      </p:sp>
      <p:sp>
        <p:nvSpPr>
          <p:cNvPr id="5" name="Footer Placeholder 4"/>
          <p:cNvSpPr>
            <a:spLocks noGrp="1"/>
          </p:cNvSpPr>
          <p:nvPr>
            <p:ph type="ftr" sz="quarter" idx="11"/>
          </p:nvPr>
        </p:nvSpPr>
        <p:spPr>
          <a:xfrm>
            <a:off x="5332412" y="5883275"/>
            <a:ext cx="4324044" cy="365125"/>
          </a:xfrm>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15828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81FBFDB-3652-4FAE-8CF9-8B3CA86897D5}" type="datetime1">
              <a:rPr lang="es-PE" smtClean="0"/>
              <a:t>27/08/2020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3249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8BE89F-E48B-4781-A542-AFCE5043E21D}"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525034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B50860E-6EA0-4184-942F-76617B01B537}"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720045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184B38E-5377-48D9-8886-C78FCA6DFBB9}"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529809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41E2ED2-854D-42CE-ACD6-3BAC4043988D}"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218678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50C8FF7-EB96-4720-AEFF-D4423D80A2C0}"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294687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874189B-9315-4B12-92C0-D99F8F6B43B7}"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802602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11EE4F9-9DDF-406F-85C6-534FCAC8E55B}"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142265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73FDE10-60B2-4B1E-BA0A-8FBEECC11FCC}"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5150727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61B70C42-AE47-4F06-ABB3-7AACB7DB28C2}"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125975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89161A1-1026-4BC0-8147-6489F7DE72D9}"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a:xfrm>
            <a:off x="10951856" y="5867131"/>
            <a:ext cx="551167" cy="365125"/>
          </a:xfrm>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953220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C13C605-A07A-4079-B19F-FD342FCDB88F}"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684489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9EAEBE-D9BD-4AAE-A09A-996EA889E1E1}" type="datetime1">
              <a:rPr lang="es-PE" smtClean="0"/>
              <a:t>27/08/2020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2839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B8770A-37CC-422D-A8E3-16E08593F493}" type="datetime1">
              <a:rPr lang="es-PE" smtClean="0"/>
              <a:t>27/08/2020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624337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C3200130-45EF-419D-966E-459CA4B38B16}" type="datetime1">
              <a:rPr lang="es-PE" smtClean="0"/>
              <a:t>27/08/2020</a:t>
            </a:fld>
            <a:endParaRPr lang="es-PE"/>
          </a:p>
        </p:txBody>
      </p:sp>
      <p:sp>
        <p:nvSpPr>
          <p:cNvPr id="5" name="Footer Placeholder 3"/>
          <p:cNvSpPr>
            <a:spLocks noGrp="1"/>
          </p:cNvSpPr>
          <p:nvPr>
            <p:ph type="ftr" sz="quarter" idx="11"/>
          </p:nvPr>
        </p:nvSpPr>
        <p:spPr/>
        <p:txBody>
          <a:bodyPr/>
          <a:lstStyle/>
          <a:p>
            <a:endParaRPr lang="es-PE"/>
          </a:p>
        </p:txBody>
      </p:sp>
      <p:sp>
        <p:nvSpPr>
          <p:cNvPr id="6" name="Slide Number Placeholder 4"/>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7286876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95D936-0AD6-48D7-A8CB-3F57C0723101}" type="datetime1">
              <a:rPr lang="es-PE" smtClean="0"/>
              <a:t>27/08/2020</a:t>
            </a:fld>
            <a:endParaRPr lang="es-PE"/>
          </a:p>
        </p:txBody>
      </p:sp>
      <p:sp>
        <p:nvSpPr>
          <p:cNvPr id="5" name="Footer Placeholder 2"/>
          <p:cNvSpPr>
            <a:spLocks noGrp="1"/>
          </p:cNvSpPr>
          <p:nvPr>
            <p:ph type="ftr" sz="quarter" idx="11"/>
          </p:nvPr>
        </p:nvSpPr>
        <p:spPr/>
        <p:txBody>
          <a:bodyPr/>
          <a:lstStyle/>
          <a:p>
            <a:endParaRPr lang="es-PE"/>
          </a:p>
        </p:txBody>
      </p:sp>
      <p:sp>
        <p:nvSpPr>
          <p:cNvPr id="6" name="Slide Number Placeholder 3"/>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39883596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7" name="Date Placeholder 4"/>
          <p:cNvSpPr>
            <a:spLocks noGrp="1"/>
          </p:cNvSpPr>
          <p:nvPr>
            <p:ph type="dt" sz="half" idx="10"/>
          </p:nvPr>
        </p:nvSpPr>
        <p:spPr/>
        <p:txBody>
          <a:bodyPr/>
          <a:lstStyle/>
          <a:p>
            <a:fld id="{4E7278AD-CA4A-47F5-999B-31CEDC508CE0}" type="datetime1">
              <a:rPr lang="es-PE" smtClean="0"/>
              <a:t>27/08/2020</a:t>
            </a:fld>
            <a:endParaRPr lang="es-PE"/>
          </a:p>
        </p:txBody>
      </p:sp>
      <p:sp>
        <p:nvSpPr>
          <p:cNvPr id="5" name="Footer Placeholder 5"/>
          <p:cNvSpPr>
            <a:spLocks noGrp="1"/>
          </p:cNvSpPr>
          <p:nvPr>
            <p:ph type="ftr" sz="quarter" idx="11"/>
          </p:nvPr>
        </p:nvSpPr>
        <p:spPr/>
        <p:txBody>
          <a:bodyPr/>
          <a:lstStyle/>
          <a:p>
            <a:endParaRPr lang="es-PE"/>
          </a:p>
        </p:txBody>
      </p:sp>
      <p:sp>
        <p:nvSpPr>
          <p:cNvPr id="6"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1922864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9AE30D2-2BC2-425B-930A-D3565C6923B1}" type="datetime1">
              <a:rPr lang="es-PE" smtClean="0"/>
              <a:t>27/08/2020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444712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4ED02E1-7A4B-43A9-AB31-9BF1848193E8}" type="datetime1">
              <a:rPr lang="es-PE" smtClean="0"/>
              <a:t>27/08/2020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9321032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E4DD8EC-8F02-4F13-BF2C-759BA3BF3BC7}"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0539185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C42BDCF-41F1-4CA3-923D-7787C71E7391}"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2744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85C8706-3204-44BC-88BA-78712E41A352}"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35080326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139C2360-661E-4A0D-94A6-53E337D322F9}"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30851635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2AB58CA-E549-4AA0-8578-6416145A8BDA}" type="datetime1">
              <a:rPr lang="es-PE" smtClean="0"/>
              <a:t>27/08/2020</a:t>
            </a:fld>
            <a:endParaRPr lang="es-PE"/>
          </a:p>
        </p:txBody>
      </p:sp>
      <p:sp>
        <p:nvSpPr>
          <p:cNvPr id="4"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129693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36ABAEC-A3BC-4CF9-8D9C-80B7880C21BE}" type="datetime1">
              <a:rPr lang="es-PE" smtClean="0"/>
              <a:t>27/08/2020</a:t>
            </a:fld>
            <a:endParaRPr lang="es-PE"/>
          </a:p>
        </p:txBody>
      </p:sp>
      <p:sp>
        <p:nvSpPr>
          <p:cNvPr id="4"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6740333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55D1DAF-82BE-4053-B909-4A8C87646173}"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40002830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829A282-2B13-4E85-8646-D70CDAB146C2}" type="datetime1">
              <a:rPr lang="es-PE" smtClean="0"/>
              <a:t>27/08/2020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89344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0578753-5175-4FF5-A9B9-D10925CE8230}" type="datetime1">
              <a:rPr lang="es-PE" smtClean="0"/>
              <a:t>27/08/2020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416692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DE810D5-F773-42A1-8F8C-6CCA2EC0BED3}" type="datetime1">
              <a:rPr lang="es-PE" smtClean="0"/>
              <a:t>27/08/2020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41624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1E8DAFD-F72B-47AA-9115-7647119A0494}" type="datetime1">
              <a:rPr lang="es-PE" smtClean="0"/>
              <a:t>27/08/2020</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133031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0812B-1041-49E3-A205-7FE2FB0DD21B}" type="datetime1">
              <a:rPr lang="es-PE" smtClean="0"/>
              <a:t>27/08/2020</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12314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847157D-ED25-4FA1-8303-0DFCD38FF237}" type="datetime1">
              <a:rPr lang="es-PE" smtClean="0"/>
              <a:t>27/08/2020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298953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64EB462-86FE-4468-B61E-CAF0EA2034CA}" type="datetime1">
              <a:rPr lang="es-PE" smtClean="0"/>
              <a:t>27/08/2020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B9A9A1E-AE05-46EE-8CEE-B5919903B969}" type="slidenum">
              <a:rPr lang="es-PE" smtClean="0"/>
              <a:t>‹Nº›</a:t>
            </a:fld>
            <a:endParaRPr lang="es-PE"/>
          </a:p>
        </p:txBody>
      </p:sp>
    </p:spTree>
    <p:extLst>
      <p:ext uri="{BB962C8B-B14F-4D97-AF65-F5344CB8AC3E}">
        <p14:creationId xmlns:p14="http://schemas.microsoft.com/office/powerpoint/2010/main" val="397359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21" Type="http://schemas.openxmlformats.org/officeDocument/2006/relationships/image" Target="../media/image5.png"/><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4.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3.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58A4523-0510-4004-8F2F-4BBC177761B9}" type="datetime1">
              <a:rPr lang="es-PE" smtClean="0"/>
              <a:t>27/08/2020</a:t>
            </a:fld>
            <a:endParaRPr lang="es-PE"/>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PE"/>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9A9A1E-AE05-46EE-8CEE-B5919903B969}" type="slidenum">
              <a:rPr lang="es-PE" smtClean="0"/>
              <a:t>‹Nº›</a:t>
            </a:fld>
            <a:endParaRPr lang="es-PE"/>
          </a:p>
        </p:txBody>
      </p:sp>
    </p:spTree>
    <p:extLst>
      <p:ext uri="{BB962C8B-B14F-4D97-AF65-F5344CB8AC3E}">
        <p14:creationId xmlns:p14="http://schemas.microsoft.com/office/powerpoint/2010/main" val="361878849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96A549F-583C-4053-8D16-22F2FA117F89}" type="datetime1">
              <a:rPr lang="es-PE" smtClean="0"/>
              <a:t>27/08/2020</a:t>
            </a:fld>
            <a:endParaRPr lang="es-P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P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B9A9A1E-AE05-46EE-8CEE-B5919903B969}" type="slidenum">
              <a:rPr lang="es-PE" smtClean="0"/>
              <a:t>‹Nº›</a:t>
            </a:fld>
            <a:endParaRPr lang="es-PE"/>
          </a:p>
        </p:txBody>
      </p:sp>
    </p:spTree>
    <p:extLst>
      <p:ext uri="{BB962C8B-B14F-4D97-AF65-F5344CB8AC3E}">
        <p14:creationId xmlns:p14="http://schemas.microsoft.com/office/powerpoint/2010/main" val="17143577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173506" y="218184"/>
            <a:ext cx="8014447" cy="4893647"/>
          </a:xfrm>
          <a:prstGeom prst="rect">
            <a:avLst/>
          </a:prstGeom>
        </p:spPr>
        <p:txBody>
          <a:bodyPr wrap="square">
            <a:spAutoFit/>
          </a:bodyPr>
          <a:lstStyle/>
          <a:p>
            <a:pPr algn="ctr"/>
            <a:r>
              <a:rPr lang="es-ES_tradnl" sz="3200" b="1" dirty="0">
                <a:effectLst/>
                <a:latin typeface="Times New Roman" panose="02020603050405020304" pitchFamily="18" charset="0"/>
                <a:ea typeface="Times New Roman" panose="02020603050405020304" pitchFamily="18" charset="0"/>
              </a:rPr>
              <a:t>INSTITUTO “ITESIS-PERU”</a:t>
            </a:r>
          </a:p>
          <a:p>
            <a:pPr algn="ctr"/>
            <a:r>
              <a:rPr lang="es-ES_tradnl" sz="3200" b="1" dirty="0">
                <a:effectLst/>
                <a:latin typeface="Times New Roman" panose="02020603050405020304" pitchFamily="18" charset="0"/>
                <a:ea typeface="Times New Roman" panose="02020603050405020304" pitchFamily="18" charset="0"/>
              </a:rPr>
              <a:t>CURSO INTERNACIONAL DE ALTA ESPECIALIZACION EN PROBATICA Y DERECHO PROBATORIO</a:t>
            </a:r>
          </a:p>
          <a:p>
            <a:pPr algn="ctr"/>
            <a:endParaRPr lang="es-ES_tradnl" sz="3200" b="1" dirty="0">
              <a:effectLst/>
              <a:latin typeface="Times New Roman" panose="02020603050405020304" pitchFamily="18" charset="0"/>
              <a:ea typeface="Times New Roman" panose="02020603050405020304" pitchFamily="18" charset="0"/>
            </a:endParaRPr>
          </a:p>
          <a:p>
            <a:pPr algn="ctr"/>
            <a:r>
              <a:rPr lang="es-ES_tradnl" sz="2400" b="1" dirty="0">
                <a:effectLst/>
                <a:latin typeface="Times New Roman" panose="02020603050405020304" pitchFamily="18" charset="0"/>
                <a:ea typeface="Times New Roman" panose="02020603050405020304" pitchFamily="18" charset="0"/>
              </a:rPr>
              <a:t>TEMA 1</a:t>
            </a:r>
          </a:p>
          <a:p>
            <a:pPr algn="ctr"/>
            <a:r>
              <a:rPr lang="es-ES_tradnl" sz="3200" b="1" dirty="0">
                <a:effectLst/>
                <a:latin typeface="Times New Roman" panose="02020603050405020304" pitchFamily="18" charset="0"/>
                <a:ea typeface="Times New Roman" panose="02020603050405020304" pitchFamily="18" charset="0"/>
              </a:rPr>
              <a:t>EL HECHO: </a:t>
            </a:r>
          </a:p>
          <a:p>
            <a:pPr algn="ctr"/>
            <a:r>
              <a:rPr lang="es-ES_tradnl" sz="3200" b="1" dirty="0">
                <a:latin typeface="Times New Roman" panose="02020603050405020304" pitchFamily="18" charset="0"/>
                <a:ea typeface="Times New Roman" panose="02020603050405020304" pitchFamily="18" charset="0"/>
              </a:rPr>
              <a:t>PERCEPCION E INTERPRETACION</a:t>
            </a:r>
          </a:p>
          <a:p>
            <a:pPr algn="ctr"/>
            <a:r>
              <a:rPr lang="es-ES_tradnl" sz="3200" b="1" dirty="0">
                <a:effectLst/>
                <a:latin typeface="Times New Roman" panose="02020603050405020304" pitchFamily="18" charset="0"/>
                <a:ea typeface="Times New Roman" panose="02020603050405020304" pitchFamily="18" charset="0"/>
              </a:rPr>
              <a:t>PROBLEMAS</a:t>
            </a:r>
          </a:p>
          <a:p>
            <a:pPr algn="ctr"/>
            <a:endParaRPr lang="es-PE" sz="3200" b="1" dirty="0"/>
          </a:p>
        </p:txBody>
      </p:sp>
      <p:sp>
        <p:nvSpPr>
          <p:cNvPr id="6" name="Rectángulo 5"/>
          <p:cNvSpPr/>
          <p:nvPr/>
        </p:nvSpPr>
        <p:spPr>
          <a:xfrm>
            <a:off x="5069541" y="5446059"/>
            <a:ext cx="6703895" cy="1200329"/>
          </a:xfrm>
          <a:prstGeom prst="rect">
            <a:avLst/>
          </a:prstGeom>
        </p:spPr>
        <p:txBody>
          <a:bodyPr wrap="square">
            <a:spAutoFit/>
          </a:bodyPr>
          <a:lstStyle/>
          <a:p>
            <a:r>
              <a:rPr lang="es-ES_tradnl" sz="2400" dirty="0">
                <a:effectLst/>
                <a:latin typeface="Times New Roman" panose="02020603050405020304" pitchFamily="18" charset="0"/>
                <a:ea typeface="Times New Roman" panose="02020603050405020304" pitchFamily="18" charset="0"/>
              </a:rPr>
              <a:t>Dr. William Fernando Quiroz Salazar</a:t>
            </a:r>
          </a:p>
          <a:p>
            <a:r>
              <a:rPr lang="es-ES_tradnl" sz="2400" dirty="0">
                <a:latin typeface="Times New Roman" panose="02020603050405020304" pitchFamily="18" charset="0"/>
              </a:rPr>
              <a:t>Título de Especialista en Argumentación Jurídica </a:t>
            </a:r>
          </a:p>
          <a:p>
            <a:r>
              <a:rPr lang="es-ES_tradnl" sz="2400" dirty="0">
                <a:latin typeface="Times New Roman" panose="02020603050405020304" pitchFamily="18" charset="0"/>
              </a:rPr>
              <a:t> por Universidad Alicante -España</a:t>
            </a:r>
            <a:endParaRPr lang="es-PE" sz="2400" dirty="0"/>
          </a:p>
        </p:txBody>
      </p:sp>
      <p:sp>
        <p:nvSpPr>
          <p:cNvPr id="3" name="Marcador de número de diapositiva 2"/>
          <p:cNvSpPr>
            <a:spLocks noGrp="1"/>
          </p:cNvSpPr>
          <p:nvPr>
            <p:ph type="sldNum" sz="quarter" idx="12"/>
          </p:nvPr>
        </p:nvSpPr>
        <p:spPr/>
        <p:txBody>
          <a:bodyPr/>
          <a:lstStyle/>
          <a:p>
            <a:fld id="{7B9A9A1E-AE05-46EE-8CEE-B5919903B969}" type="slidenum">
              <a:rPr lang="es-PE" sz="3600" b="1" smtClean="0"/>
              <a:t>1</a:t>
            </a:fld>
            <a:endParaRPr lang="es-PE" sz="3600" b="1" dirty="0"/>
          </a:p>
        </p:txBody>
      </p:sp>
    </p:spTree>
    <p:extLst>
      <p:ext uri="{BB962C8B-B14F-4D97-AF65-F5344CB8AC3E}">
        <p14:creationId xmlns:p14="http://schemas.microsoft.com/office/powerpoint/2010/main" val="3381745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9993" y="890617"/>
            <a:ext cx="9439422" cy="4662815"/>
          </a:xfrm>
          <a:prstGeom prst="rect">
            <a:avLst/>
          </a:prstGeom>
        </p:spPr>
        <p:txBody>
          <a:bodyPr wrap="square">
            <a:spAutoFit/>
          </a:bodyPr>
          <a:lstStyle/>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La posibilidad de ilusiones:</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Nuestra percepción de un hecho no es un todo unitario, sino que está constituida por un conjunto de experiencias sensoriales de diversa naturaleza: visuales, táctiles, auditivas, etc. En algunas ocasiones, el conjunto de experiencias que esperamos que se refiera a un mismo hecho externo no es coherente en un determinado lapso de tiempo. Es lo que ocurre, por ejemplo, cuando vemos como doblado un lápiz con un extremo dentro de un vaso de agua. Si lo tocamos, podemos comprobar que el lápiz en realidad no está roto o doblado. En aquellos casos en los que las experiencias sensoriales que componen una percepción no son coherentes, se dice que sufrimos una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ilusión</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10</a:t>
            </a:fld>
            <a:endParaRPr lang="es-PE"/>
          </a:p>
        </p:txBody>
      </p:sp>
    </p:spTree>
    <p:extLst>
      <p:ext uri="{BB962C8B-B14F-4D97-AF65-F5344CB8AC3E}">
        <p14:creationId xmlns:p14="http://schemas.microsoft.com/office/powerpoint/2010/main" val="4144699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9993" y="890617"/>
            <a:ext cx="9439422" cy="3416320"/>
          </a:xfrm>
          <a:prstGeom prst="rect">
            <a:avLst/>
          </a:prstGeom>
        </p:spPr>
        <p:txBody>
          <a:bodyPr wrap="square">
            <a:spAutoFit/>
          </a:bodyPr>
          <a:lstStyle/>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La posibilidad de alucinaciones</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En otras ocasiones, el problema de la percepción consiste en que el hecho percibido no parece corresponderse con ninguna propiedad del hecho externo. Hay algo que causa nuestra percepción, pero no es el hecho externo que creemos.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estar percibiendo. Esto es lo que ocurre en los casos de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alucinaciones</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como cuando ando sediento por el desierto y creo ver un oasis</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11</a:t>
            </a:fld>
            <a:endParaRPr lang="es-PE"/>
          </a:p>
        </p:txBody>
      </p:sp>
    </p:spTree>
    <p:extLst>
      <p:ext uri="{BB962C8B-B14F-4D97-AF65-F5344CB8AC3E}">
        <p14:creationId xmlns:p14="http://schemas.microsoft.com/office/powerpoint/2010/main" val="263767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55298" y="1053641"/>
            <a:ext cx="8585982" cy="5078313"/>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s-ES" i="1" dirty="0">
                <a:effectLst/>
                <a:latin typeface="Times New Roman" panose="02020603050405020304" pitchFamily="18" charset="0"/>
                <a:ea typeface="Times New Roman" panose="02020603050405020304" pitchFamily="18" charset="0"/>
                <a:cs typeface="Times New Roman" panose="02020603050405020304" pitchFamily="18" charset="0"/>
              </a:rPr>
              <a:t>La interrelación percepción-interpretación</a:t>
            </a: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La percepción y la interpretación de un hecho no son procesos totalmente independientes, sino que se condicionan mutuamente. </a:t>
            </a:r>
          </a:p>
          <a:p>
            <a:pPr algn="just">
              <a:lnSpc>
                <a:spcPct val="150000"/>
              </a:lnSpc>
              <a:spcAft>
                <a:spcPts val="0"/>
              </a:spcAft>
            </a:pPr>
            <a:endParaRPr lang="es-ES"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Por un lado, las interpretaciones se basan en los datos sensoriales que recibimos de los hechos pero, por otro lado, nuestra red de conceptos, categorías, teorías, máximas de experiencia, recuerdos, etc. (que constituyen un </a:t>
            </a:r>
            <a:r>
              <a:rPr lang="es-ES" dirty="0" err="1">
                <a:effectLst/>
                <a:latin typeface="Times New Roman" panose="02020603050405020304" pitchFamily="18" charset="0"/>
                <a:ea typeface="Times New Roman" panose="02020603050405020304" pitchFamily="18" charset="0"/>
                <a:cs typeface="Times New Roman" panose="02020603050405020304" pitchFamily="18" charset="0"/>
              </a:rPr>
              <a:t>Transfondo</a:t>
            </a: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necesario para interpretar los hechos) </a:t>
            </a:r>
            <a:r>
              <a:rPr lang="es-ES" i="1" dirty="0">
                <a:effectLst/>
                <a:latin typeface="Times New Roman" panose="02020603050405020304" pitchFamily="18" charset="0"/>
                <a:ea typeface="Times New Roman" panose="02020603050405020304" pitchFamily="18" charset="0"/>
                <a:cs typeface="Times New Roman" panose="02020603050405020304" pitchFamily="18" charset="0"/>
              </a:rPr>
              <a:t>dirigen</a:t>
            </a: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de alguna manera nuestras percepciones y actúan como criterio de selección de los datos sensoriales que recibimos. Por decirlo adaptando una imagen de Jesús </a:t>
            </a:r>
            <a:r>
              <a:rPr lang="es-ES" dirty="0" err="1">
                <a:effectLst/>
                <a:latin typeface="Times New Roman" panose="02020603050405020304" pitchFamily="18" charset="0"/>
                <a:ea typeface="Times New Roman" panose="02020603050405020304" pitchFamily="18" charset="0"/>
                <a:cs typeface="Times New Roman" panose="02020603050405020304" pitchFamily="18" charset="0"/>
              </a:rPr>
              <a:t>Mosterín</a:t>
            </a: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el </a:t>
            </a:r>
            <a:r>
              <a:rPr lang="es-ES" dirty="0" err="1">
                <a:effectLst/>
                <a:latin typeface="Times New Roman" panose="02020603050405020304" pitchFamily="18" charset="0"/>
                <a:ea typeface="Times New Roman" panose="02020603050405020304" pitchFamily="18" charset="0"/>
                <a:cs typeface="Times New Roman" panose="02020603050405020304" pitchFamily="18" charset="0"/>
              </a:rPr>
              <a:t>Transfondo</a:t>
            </a: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es una malla con la que aprehendemos una parte de la realidad, pero otra parte se nos escurre como el agua entre las redes. </a:t>
            </a:r>
          </a:p>
          <a:p>
            <a:pPr algn="just">
              <a:lnSpc>
                <a:spcPct val="150000"/>
              </a:lnSpc>
              <a:spcAft>
                <a:spcPts val="0"/>
              </a:spcAft>
            </a:pP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12</a:t>
            </a:fld>
            <a:endParaRPr lang="es-PE"/>
          </a:p>
        </p:txBody>
      </p:sp>
    </p:spTree>
    <p:extLst>
      <p:ext uri="{BB962C8B-B14F-4D97-AF65-F5344CB8AC3E}">
        <p14:creationId xmlns:p14="http://schemas.microsoft.com/office/powerpoint/2010/main" val="322202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20725" y="765498"/>
            <a:ext cx="8515644" cy="4662815"/>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Esta dependencia de la percepción respecto de factores socio-culturales ha sido señalada por los psicólogos a partir de las investigaciones de la corriente conocida como </a:t>
            </a:r>
            <a:r>
              <a:rPr lang="es-ES" i="1" dirty="0">
                <a:effectLst/>
                <a:latin typeface="Times New Roman" panose="02020603050405020304" pitchFamily="18" charset="0"/>
                <a:ea typeface="Times New Roman" panose="02020603050405020304" pitchFamily="18" charset="0"/>
                <a:cs typeface="Times New Roman" panose="02020603050405020304" pitchFamily="18" charset="0"/>
              </a:rPr>
              <a:t>new look</a:t>
            </a: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 o "teoría de los estados directivos", que han demostrado que "la percepción no depende sólo de la naturaleza de los estímulos, sino que sobre ella influyen los estados y disposiciones del organismo. </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Percibir no es recibir pasivamente estimulación; es seleccionar, formular hipótesis, decidir, procesar la estimulación eliminando, aumentando o disminuyendo aspectos de la estimulación. </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fld id="{7B9A9A1E-AE05-46EE-8CEE-B5919903B969}" type="slidenum">
              <a:rPr lang="es-PE" smtClean="0"/>
              <a:t>13</a:t>
            </a:fld>
            <a:endParaRPr lang="es-PE"/>
          </a:p>
        </p:txBody>
      </p:sp>
    </p:spTree>
    <p:extLst>
      <p:ext uri="{BB962C8B-B14F-4D97-AF65-F5344CB8AC3E}">
        <p14:creationId xmlns:p14="http://schemas.microsoft.com/office/powerpoint/2010/main" val="321648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20725" y="765498"/>
            <a:ext cx="8515644" cy="3831818"/>
          </a:xfrm>
          <a:prstGeom prst="rect">
            <a:avLst/>
          </a:prstGeom>
        </p:spPr>
        <p:txBody>
          <a:bodyPr wrap="square">
            <a:spAutoFit/>
          </a:bodyPr>
          <a:lstStyle/>
          <a:p>
            <a:pPr algn="just">
              <a:lnSpc>
                <a:spcPct val="150000"/>
              </a:lnSpc>
              <a:spcAft>
                <a:spcPts val="0"/>
              </a:spcAft>
            </a:pPr>
            <a:endParaRPr lang="es-E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Al igual que todo proceso, la percepción resulta afectada por el aprendizaje, la motivación, la emoción y todo el resto de características permanentes o momentáneas de los sujetos.</a:t>
            </a:r>
          </a:p>
          <a:p>
            <a:pPr algn="just">
              <a:lnSpc>
                <a:spcPct val="150000"/>
              </a:lnSpc>
              <a:spcAft>
                <a:spcPts val="0"/>
              </a:spcAft>
            </a:pPr>
            <a:endParaRPr lang="es-ES"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dirty="0">
                <a:effectLst/>
                <a:latin typeface="Times New Roman" panose="02020603050405020304" pitchFamily="18" charset="0"/>
                <a:ea typeface="Times New Roman" panose="02020603050405020304" pitchFamily="18" charset="0"/>
                <a:cs typeface="Times New Roman" panose="02020603050405020304" pitchFamily="18" charset="0"/>
              </a:rPr>
              <a:t>Así, por ejemplo, el tamaño con el que vemos un objeto y la velocidad con la que lo reconocemos viene influido por el valor que le atribuimos.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fld id="{7B9A9A1E-AE05-46EE-8CEE-B5919903B969}" type="slidenum">
              <a:rPr lang="es-PE" smtClean="0"/>
              <a:t>14</a:t>
            </a:fld>
            <a:endParaRPr lang="es-PE"/>
          </a:p>
        </p:txBody>
      </p:sp>
    </p:spTree>
    <p:extLst>
      <p:ext uri="{BB962C8B-B14F-4D97-AF65-F5344CB8AC3E}">
        <p14:creationId xmlns:p14="http://schemas.microsoft.com/office/powerpoint/2010/main" val="313898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80048" y="1069145"/>
            <a:ext cx="9570721" cy="5078313"/>
          </a:xfrm>
          <a:prstGeom prst="rect">
            <a:avLst/>
          </a:prstGeom>
        </p:spPr>
        <p:txBody>
          <a:bodyPr wrap="square">
            <a:spAutoFit/>
          </a:bodyPr>
          <a:lstStyle/>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PROBLEMAS DE INTERPRETACIÓN</a:t>
            </a:r>
            <a:endParaRPr lang="es-P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Como ha escrito Harold I. Brown, "el simple acto de mirar a los objetos con una vista normal estimulará, sin duda, mi retina, iniciará complejos procesos electroquímicos en mi cerebro y sistema nervioso, e incluso dará lugar a algún tipo de experiencia consciente, pero no me proporcionará ninguna información significativa acerca del mundo a mi alrededor". </a:t>
            </a:r>
            <a:endParaRPr lang="es-P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Para captar la información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significativa</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acerca del mundo externo necesitamos contrastar los datos sensoriales con los conocimientos que ya llevamos con nosotros mismos en el momento de la percepción y clasificar los datos sensoriales como un caso de uno u otro tipo de hechos. Interpretar un hecho, por tanto, es una operación cuyo resultado es la subsunción de dicho hecho individual en una clase genérica de hechos.</a:t>
            </a:r>
            <a:endParaRPr lang="es-P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fld id="{7B9A9A1E-AE05-46EE-8CEE-B5919903B969}" type="slidenum">
              <a:rPr lang="es-PE" smtClean="0"/>
              <a:t>15</a:t>
            </a:fld>
            <a:endParaRPr lang="es-PE"/>
          </a:p>
        </p:txBody>
      </p:sp>
    </p:spTree>
    <p:extLst>
      <p:ext uri="{BB962C8B-B14F-4D97-AF65-F5344CB8AC3E}">
        <p14:creationId xmlns:p14="http://schemas.microsoft.com/office/powerpoint/2010/main" val="2673575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27163" y="920243"/>
            <a:ext cx="7938868" cy="5493812"/>
          </a:xfrm>
          <a:prstGeom prst="rect">
            <a:avLst/>
          </a:prstGeom>
        </p:spPr>
        <p:txBody>
          <a:bodyPr wrap="square">
            <a:spAutoFit/>
          </a:bodyPr>
          <a:lstStyle/>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Es necesaria una enorme red de conocimientos para realizar esta subsunción. En ocasiones, la interpretación es un proceso automático, una operación psicológica no consciente, pero en otras requiere la aplicación, o incluso la elaboración, de complejas teorías científicas, o "bucear" en los motivos, razones e intenciones profundas de un agente.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Un juez no sólo debe asegurarse de que las percepciones de los testigos -o, en general, las recogidas en los medios de prueba- son correctas, sino que también debe controlar sus interpretaciones, o bien elaborar su propia interpretación a partir de la información de los testigos, si quiere conocer lo que realmente ocurrió, si quiere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comprender</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la situación. Ahora bien, este proceso de interpretación puede plantear algunas dificultades. Algunas fuentes de duda acerca de la corrección de nuestras interpretaciones de los hechos pueden ser  las siguientes: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16</a:t>
            </a:fld>
            <a:endParaRPr lang="es-PE"/>
          </a:p>
        </p:txBody>
      </p:sp>
    </p:spTree>
    <p:extLst>
      <p:ext uri="{BB962C8B-B14F-4D97-AF65-F5344CB8AC3E}">
        <p14:creationId xmlns:p14="http://schemas.microsoft.com/office/powerpoint/2010/main" val="2246061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12503" y="596890"/>
            <a:ext cx="9556652" cy="5493812"/>
          </a:xfrm>
          <a:prstGeom prst="rect">
            <a:avLst/>
          </a:prstGeom>
        </p:spPr>
        <p:txBody>
          <a:bodyPr wrap="square">
            <a:spAutoFit/>
          </a:bodyPr>
          <a:lstStyle/>
          <a:p>
            <a:pPr marL="342900" indent="-342900" algn="just">
              <a:lnSpc>
                <a:spcPct val="150000"/>
              </a:lnSpc>
              <a:spcAft>
                <a:spcPts val="0"/>
              </a:spcAft>
              <a:buFont typeface="+mj-lt"/>
              <a:buAutoNum type="arabicPeriod"/>
            </a:pP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La relatividad de las interpretaciones respecto del </a:t>
            </a:r>
            <a:r>
              <a:rPr lang="es-ES_tradnl" i="1" dirty="0" err="1">
                <a:effectLst/>
                <a:latin typeface="Times New Roman" panose="02020603050405020304" pitchFamily="18" charset="0"/>
                <a:ea typeface="Times New Roman" panose="02020603050405020304" pitchFamily="18" charset="0"/>
                <a:cs typeface="Times New Roman" panose="02020603050405020304" pitchFamily="18" charset="0"/>
              </a:rPr>
              <a:t>Transfondo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En primer lugar, si la interpretación de un hecho depende de la información previa que podamos tener, entonces es un proceso que difícilmente escapa a cierta relatividad. Es obvio que no todas las culturas comparten exactamente el mismo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Transfondo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y es obvio que no lo hacen ni siquiera todos los individuos de una misma cultura. Qué nos asegura que sujetos distintos, pertenecientes a distintas culturas o incluso a una misma, hagan interpretaciones coincidentes de un mismo hecho. </a:t>
            </a:r>
          </a:p>
          <a:p>
            <a:pPr marL="342900" indent="-342900" algn="just">
              <a:lnSpc>
                <a:spcPct val="150000"/>
              </a:lnSpc>
              <a:spcAft>
                <a:spcPts val="0"/>
              </a:spcAft>
              <a:buFont typeface="+mj-lt"/>
              <a:buAutoNum type="arabicPeriod"/>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63538" indent="-363538" algn="just">
              <a:lnSpc>
                <a:spcPct val="150000"/>
              </a:lnSpc>
              <a:spcAft>
                <a:spcPts val="0"/>
              </a:spcAft>
              <a:buFont typeface="+mj-lt"/>
              <a:buAutoNum type="arabicPeriod"/>
            </a:pP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La ausencia o vaguedad de los criterios de interpretación</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En segundo lugar, un hecho puede tener varias interpretaciones, por lo que necesitamos criterios para decidir qué interpretación es más correcta que otra, si no queremos arrojar el conocimiento a la arbitrariedad. Estos criterios no siempre existen o no siempre son claros (piénsese, por ejemplo, en las dificultades para establecer responsabilidad por acciones no intencionales, que muchas veces se deben a las dudas acerca de cómo interpretar el hecho: como una acción, intencional o no, como un acto reflejo, etc.).</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17</a:t>
            </a:fld>
            <a:endParaRPr lang="es-PE"/>
          </a:p>
        </p:txBody>
      </p:sp>
    </p:spTree>
    <p:extLst>
      <p:ext uri="{BB962C8B-B14F-4D97-AF65-F5344CB8AC3E}">
        <p14:creationId xmlns:p14="http://schemas.microsoft.com/office/powerpoint/2010/main" val="2200732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46628" y="0"/>
            <a:ext cx="8824686" cy="6324808"/>
          </a:xfrm>
          <a:prstGeom prst="rect">
            <a:avLst/>
          </a:prstGeom>
        </p:spPr>
        <p:txBody>
          <a:bodyPr wrap="square">
            <a:spAutoFit/>
          </a:bodyPr>
          <a:lstStyle/>
          <a:p>
            <a:pPr marL="363538"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363538" indent="-363538" algn="just">
              <a:lnSpc>
                <a:spcPct val="150000"/>
              </a:lnSpc>
              <a:spcAft>
                <a:spcPts val="0"/>
              </a:spcAft>
              <a:buAutoNum type="arabicPeriod" startAt="3"/>
            </a:pP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La dificultad intrínseca a algunas interpretaciones: </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En tercer lugar, las distintas interpretaciones de un hecho se pueden situar en niveles distintos, cada vez más profundos. No es lo mismo interpretar un movimiento corporal como flexionar un dedo, como disparar un arma o como una venganza. En un primer nivel, las interpretaciones pueden ser evidentes, pero a medida que las interpretaciones son más profundas su complejidad aumenta, se distancian más de la mera percepción, involucran más información y su corrección depende más de la posibilidad de aportar buenas razones en un proceso argumentativo.</a:t>
            </a:r>
          </a:p>
          <a:p>
            <a:pPr algn="just">
              <a:lnSpc>
                <a:spcPct val="150000"/>
              </a:lnSpc>
              <a:spcAft>
                <a:spcPts val="0"/>
              </a:spcAft>
            </a:pPr>
            <a:endParaRPr lang="es-ES_tradn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Además, las interpretaciones de un tipo muy relevante de hechos, las acciones intencionales, dependen en gran medida de nuestra posibilidad de llegar a cierta convicción acerca de estados mentales (y, por tanto, esencialmente privados) del agente, respecto de los cuales no tenemos percepciones directas.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18</a:t>
            </a:fld>
            <a:endParaRPr lang="es-PE"/>
          </a:p>
        </p:txBody>
      </p:sp>
    </p:spTree>
    <p:extLst>
      <p:ext uri="{BB962C8B-B14F-4D97-AF65-F5344CB8AC3E}">
        <p14:creationId xmlns:p14="http://schemas.microsoft.com/office/powerpoint/2010/main" val="2280845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7656" y="595086"/>
            <a:ext cx="9811657" cy="5632311"/>
          </a:xfrm>
          <a:prstGeom prst="rect">
            <a:avLst/>
          </a:prstGeom>
        </p:spPr>
        <p:txBody>
          <a:bodyPr wrap="square">
            <a:spAutoFit/>
          </a:bodyPr>
          <a:lstStyle/>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Todas estas dificultades, las relacionadas con la percepción y las relacionadas con la interpretación de los hechos, constituyen escollos que el juez debe superar a la hora de valorar la prueba de los mismos. Por ejemplo, supongamos que </a:t>
            </a:r>
            <a:r>
              <a:rPr lang="es-ES_tradnl" sz="16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un testigo con credibilidad, afirma que vio a Cayo golpeando a Sempronio; el juez, antes de inferir de esta afirmación que realmente Cayo golpeó a Sempronio debe asegurarse de que </a:t>
            </a:r>
            <a:r>
              <a:rPr lang="es-ES_tradnl" sz="16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no sufrió ningún error de percepción (por ejemplo, puede que en realidad no fuera Cayo el agresor, sino otro sujeto) ni ningún error de interpretación (puede que en realidad lo que estuvieran haciendo fuera sólo jugar). Pero, además, los problemas de percepción y de interpretación pueden afectar directamente al juez: es posible que el juez haya oído mal a </a:t>
            </a:r>
            <a:r>
              <a:rPr lang="es-ES_tradnl" sz="16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o que interpretara mal lo que quería decir o los gestos con los que </a:t>
            </a:r>
            <a:r>
              <a:rPr lang="es-ES_tradnl" sz="16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representaba lo que creyó ver. En definitiva, los problemas de percepción y de interpretación plantean un problema al juez, al menos en dos momentos: por un lado, el juez debe asegurarse de que las percepciones y las interpretaciones de los hechos que se le presentan en el proceso son correctas; por otro lado, debe asegurarse de que sus propias percepciones e interpretaciones de las acciones realizadas por las partes para probar los hechos del caso son también correctas. Dicho de otra manera: la distinción entre hecho externo, la percepción de un hecho y la interpretación de un hecho no sólo se da entre la realidad y -por ejemplo- los testigos, sino también entre las declaraciones de los testigos (u otros medios de prueba) y el juez.</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19</a:t>
            </a:fld>
            <a:endParaRPr lang="es-PE"/>
          </a:p>
        </p:txBody>
      </p:sp>
    </p:spTree>
    <p:extLst>
      <p:ext uri="{BB962C8B-B14F-4D97-AF65-F5344CB8AC3E}">
        <p14:creationId xmlns:p14="http://schemas.microsoft.com/office/powerpoint/2010/main" val="45500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299447" y="218184"/>
            <a:ext cx="9892553" cy="4524315"/>
          </a:xfrm>
          <a:prstGeom prst="rect">
            <a:avLst/>
          </a:prstGeom>
        </p:spPr>
        <p:txBody>
          <a:bodyPr wrap="square">
            <a:spAutoFit/>
          </a:bodyPr>
          <a:lstStyle/>
          <a:p>
            <a:pPr algn="ctr"/>
            <a:r>
              <a:rPr lang="es-ES_tradnl" sz="3200" b="1" dirty="0">
                <a:effectLst/>
                <a:latin typeface="Times New Roman" panose="02020603050405020304" pitchFamily="18" charset="0"/>
                <a:ea typeface="Times New Roman" panose="02020603050405020304" pitchFamily="18" charset="0"/>
              </a:rPr>
              <a:t>ANTES</a:t>
            </a:r>
          </a:p>
          <a:p>
            <a:pPr algn="ctr"/>
            <a:r>
              <a:rPr lang="es-ES_tradnl" sz="3200" b="1" dirty="0">
                <a:effectLst/>
                <a:latin typeface="Times New Roman" panose="02020603050405020304" pitchFamily="18" charset="0"/>
                <a:ea typeface="Times New Roman" panose="02020603050405020304" pitchFamily="18" charset="0"/>
              </a:rPr>
              <a:t>MI RECONOCIMIENTO AL MAESTRO ESPAÑOL</a:t>
            </a:r>
          </a:p>
          <a:p>
            <a:pPr algn="ctr"/>
            <a:r>
              <a:rPr lang="es-ES_tradnl" sz="3200" b="1" dirty="0">
                <a:latin typeface="Times New Roman" panose="02020603050405020304" pitchFamily="18" charset="0"/>
                <a:ea typeface="Times New Roman" panose="02020603050405020304" pitchFamily="18" charset="0"/>
              </a:rPr>
              <a:t>Dr. DANIEL GONZALES LAGIER</a:t>
            </a:r>
          </a:p>
          <a:p>
            <a:pPr algn="ctr"/>
            <a:r>
              <a:rPr lang="es-ES_tradnl" sz="3200" b="1" dirty="0">
                <a:effectLst/>
                <a:latin typeface="Times New Roman" panose="02020603050405020304" pitchFamily="18" charset="0"/>
                <a:ea typeface="Times New Roman" panose="02020603050405020304" pitchFamily="18" charset="0"/>
              </a:rPr>
              <a:t>POR SUS ENSEÑANZAS DE LOGICA Y ARGUMENTACION EN LA CIUDAD DE ALICANTE-ESPAÑA Y POR HABER SIDO EL ASESOR DE MI TRABAJO FINAL DE INVESTIGACION PARA EL RESPECTIVO TITULO.  </a:t>
            </a:r>
          </a:p>
          <a:p>
            <a:pPr algn="ctr"/>
            <a:r>
              <a:rPr lang="es-ES_tradnl" sz="3200" b="1" dirty="0">
                <a:effectLst/>
                <a:latin typeface="Times New Roman" panose="02020603050405020304" pitchFamily="18" charset="0"/>
                <a:ea typeface="Times New Roman" panose="02020603050405020304" pitchFamily="18" charset="0"/>
              </a:rPr>
              <a:t>ADEMAS POR SUS SABIOS MATERIALES</a:t>
            </a:r>
            <a:endParaRPr lang="es-PE" sz="3200" b="1" dirty="0"/>
          </a:p>
        </p:txBody>
      </p:sp>
      <p:sp>
        <p:nvSpPr>
          <p:cNvPr id="3" name="Marcador de número de diapositiva 2"/>
          <p:cNvSpPr>
            <a:spLocks noGrp="1"/>
          </p:cNvSpPr>
          <p:nvPr>
            <p:ph type="sldNum" sz="quarter" idx="12"/>
          </p:nvPr>
        </p:nvSpPr>
        <p:spPr/>
        <p:txBody>
          <a:bodyPr/>
          <a:lstStyle/>
          <a:p>
            <a:fld id="{7B9A9A1E-AE05-46EE-8CEE-B5919903B969}" type="slidenum">
              <a:rPr lang="es-PE" sz="3600" b="1" smtClean="0"/>
              <a:t>2</a:t>
            </a:fld>
            <a:endParaRPr lang="es-PE" sz="3600" b="1" dirty="0"/>
          </a:p>
        </p:txBody>
      </p:sp>
    </p:spTree>
    <p:extLst>
      <p:ext uri="{BB962C8B-B14F-4D97-AF65-F5344CB8AC3E}">
        <p14:creationId xmlns:p14="http://schemas.microsoft.com/office/powerpoint/2010/main" val="323491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53028" y="146799"/>
            <a:ext cx="7794171" cy="6324808"/>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La calificación jurídica de un hecho es un tipo de interpretación de hechos, que se realiza desde la perspectiva de las normas jurídicas. Calificar un hecho es subsumir al hecho individual dentro de una categoría prevista en una norma jurídica. El hecho interpretado/calificado no existiría (no sería posible tal interpretación: la calificación) si no existiera la norma jurídica (que es la que crea la clase genérica de hechos en la que se subsume el hecho individual), de manera que no es posible sostener que los problemas de calificación son cuestiones específicamente de hecho. Determinar si el hecho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una vez probado, puede subsumirse en el antecedente de la norma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es una operación que requiere comprobar si tal hecho presenta las propiedades que se indican en dicha norma, por lo que los problemas para determinar el significado de la norma se traducirán en problemas para calificar el hecho y, en definitiva, los problemas de calificación y de interpretación aparecerán entrelazados.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20</a:t>
            </a:fld>
            <a:endParaRPr lang="es-PE"/>
          </a:p>
        </p:txBody>
      </p:sp>
    </p:spTree>
    <p:extLst>
      <p:ext uri="{BB962C8B-B14F-4D97-AF65-F5344CB8AC3E}">
        <p14:creationId xmlns:p14="http://schemas.microsoft.com/office/powerpoint/2010/main" val="4123855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04686" y="282843"/>
            <a:ext cx="9231085" cy="3924151"/>
          </a:xfrm>
          <a:prstGeom prst="rect">
            <a:avLst/>
          </a:prstGeom>
        </p:spPr>
        <p:txBody>
          <a:bodyPr wrap="square">
            <a:spAutoFit/>
          </a:bodyPr>
          <a:lstStyle/>
          <a:p>
            <a:pPr algn="just">
              <a:lnSpc>
                <a:spcPct val="150000"/>
              </a:lnSpc>
              <a:spcAft>
                <a:spcPts val="0"/>
              </a:spcAft>
            </a:pPr>
            <a:endPar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b="1"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spcAft>
                <a:spcPts val="0"/>
              </a:spcAft>
            </a:pPr>
            <a:endParaRPr lang="es-ES_tradnl"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spcAft>
                <a:spcPts val="0"/>
              </a:spcAft>
            </a:pPr>
            <a:endParaRPr lang="es-ES_tradnl"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2800" b="1" dirty="0">
                <a:effectLst/>
                <a:latin typeface="Times New Roman" panose="02020603050405020304" pitchFamily="18" charset="0"/>
                <a:ea typeface="Times New Roman" panose="02020603050405020304" pitchFamily="18" charset="0"/>
                <a:cs typeface="Times New Roman" panose="02020603050405020304" pitchFamily="18" charset="0"/>
              </a:rPr>
              <a:t>TEMA 2</a:t>
            </a:r>
          </a:p>
          <a:p>
            <a:pPr algn="ctr">
              <a:lnSpc>
                <a:spcPct val="150000"/>
              </a:lnSpc>
              <a:spcAft>
                <a:spcPts val="0"/>
              </a:spcAft>
            </a:pPr>
            <a:r>
              <a:rPr lang="es-ES_tradnl" sz="2800" b="1" dirty="0">
                <a:latin typeface="Times New Roman" panose="02020603050405020304" pitchFamily="18" charset="0"/>
                <a:ea typeface="Times New Roman" panose="02020603050405020304" pitchFamily="18" charset="0"/>
                <a:cs typeface="Times New Roman" panose="02020603050405020304" pitchFamily="18" charset="0"/>
              </a:rPr>
              <a:t>SEMIOTICA PROBATORIA</a:t>
            </a:r>
            <a:endParaRPr lang="es-ES_tradnl"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21</a:t>
            </a:fld>
            <a:endParaRPr lang="es-PE"/>
          </a:p>
        </p:txBody>
      </p:sp>
    </p:spTree>
    <p:extLst>
      <p:ext uri="{BB962C8B-B14F-4D97-AF65-F5344CB8AC3E}">
        <p14:creationId xmlns:p14="http://schemas.microsoft.com/office/powerpoint/2010/main" val="3427685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04686" y="282843"/>
            <a:ext cx="9231085" cy="5216813"/>
          </a:xfrm>
          <a:prstGeom prst="rect">
            <a:avLst/>
          </a:prstGeom>
        </p:spPr>
        <p:txBody>
          <a:bodyPr wrap="square">
            <a:spAutoFit/>
          </a:bodyPr>
          <a:lstStyle/>
          <a:p>
            <a:pPr algn="just">
              <a:lnSpc>
                <a:spcPct val="150000"/>
              </a:lnSpc>
              <a:spcAft>
                <a:spcPts val="0"/>
              </a:spcAft>
            </a:pPr>
            <a:endPar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b="1" dirty="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2800" b="1" dirty="0">
                <a:effectLst/>
                <a:latin typeface="Times New Roman" panose="02020603050405020304" pitchFamily="18" charset="0"/>
                <a:ea typeface="Times New Roman" panose="02020603050405020304" pitchFamily="18" charset="0"/>
                <a:cs typeface="Times New Roman" panose="02020603050405020304" pitchFamily="18" charset="0"/>
              </a:rPr>
              <a:t>LA ESTRUCTURA DE LA "INFERENCIA PROBATORIA”</a:t>
            </a:r>
          </a:p>
          <a:p>
            <a:pPr algn="ctr">
              <a:lnSpc>
                <a:spcPct val="150000"/>
              </a:lnSpc>
              <a:spcAft>
                <a:spcPts val="0"/>
              </a:spcAft>
            </a:pPr>
            <a:r>
              <a:rPr lang="es-ES_tradnl" sz="2800" b="1" dirty="0">
                <a:latin typeface="Times New Roman" panose="02020603050405020304" pitchFamily="18" charset="0"/>
                <a:ea typeface="Times New Roman" panose="02020603050405020304" pitchFamily="18" charset="0"/>
                <a:cs typeface="Times New Roman" panose="02020603050405020304" pitchFamily="18" charset="0"/>
              </a:rPr>
              <a:t>HECHOS A PROBAR- HECHOS PROBATORIOS – VALIDEZ DE LA INFERENCIA</a:t>
            </a:r>
          </a:p>
          <a:p>
            <a:pPr algn="ctr">
              <a:lnSpc>
                <a:spcPct val="150000"/>
              </a:lnSpc>
              <a:spcAft>
                <a:spcPts val="0"/>
              </a:spcAft>
            </a:pPr>
            <a:r>
              <a:rPr lang="es-ES_tradnl" sz="2800" b="1" dirty="0">
                <a:effectLst/>
                <a:latin typeface="Times New Roman" panose="02020603050405020304" pitchFamily="18" charset="0"/>
                <a:ea typeface="Times New Roman" panose="02020603050405020304" pitchFamily="18" charset="0"/>
                <a:cs typeface="Times New Roman" panose="02020603050405020304" pitchFamily="18" charset="0"/>
              </a:rPr>
              <a:t>EL CARÁCTER PROBABILISTICO DE LA INFERENCIA PROBATORIA</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22</a:t>
            </a:fld>
            <a:endParaRPr lang="es-PE"/>
          </a:p>
        </p:txBody>
      </p:sp>
    </p:spTree>
    <p:extLst>
      <p:ext uri="{BB962C8B-B14F-4D97-AF65-F5344CB8AC3E}">
        <p14:creationId xmlns:p14="http://schemas.microsoft.com/office/powerpoint/2010/main" val="4238143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04686" y="282843"/>
            <a:ext cx="9231085" cy="6324808"/>
          </a:xfrm>
          <a:prstGeom prst="rect">
            <a:avLst/>
          </a:prstGeom>
        </p:spPr>
        <p:txBody>
          <a:bodyPr wrap="square">
            <a:spAutoFit/>
          </a:bodyPr>
          <a:lstStyle/>
          <a:p>
            <a:pPr algn="just">
              <a:lnSpc>
                <a:spcPct val="150000"/>
              </a:lnSpc>
              <a:spcAft>
                <a:spcPts val="0"/>
              </a:spcAft>
            </a:pPr>
            <a:endPar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LA ESTRUCTURA DE LA "INFERENCIA PROBATORIA“</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Por medio de la prueba judicial de los hechos se trata de inferir un enunciado (o un conjunto de enunciados) acerca de si ciertos hechos del pasado ocurrieron (y de cómo ocurrieron) a partir de otro enunciado (o conjunto de enunciados) acerca de otros hechos.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Llamaré a los primeros "hechos a probar" y a los segundos "hechos probatorios". En este proceso se pueden distinguir (aunque probablemente sólo como método de análisis) dos fases: </a:t>
            </a:r>
            <a:r>
              <a:rPr lang="es-ES_tradnl" u="sng" dirty="0">
                <a:effectLst/>
                <a:latin typeface="Times New Roman" panose="02020603050405020304" pitchFamily="18" charset="0"/>
                <a:ea typeface="Times New Roman" panose="02020603050405020304" pitchFamily="18" charset="0"/>
                <a:cs typeface="Times New Roman" panose="02020603050405020304" pitchFamily="18" charset="0"/>
              </a:rPr>
              <a:t>una primera fase</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consistente en el establecimiento de los "hechos probatorios" (esto es, de las premisas del razonamiento) y una </a:t>
            </a:r>
            <a:r>
              <a:rPr lang="es-ES_tradnl" u="sng" dirty="0">
                <a:effectLst/>
                <a:latin typeface="Times New Roman" panose="02020603050405020304" pitchFamily="18" charset="0"/>
                <a:ea typeface="Times New Roman" panose="02020603050405020304" pitchFamily="18" charset="0"/>
                <a:cs typeface="Times New Roman" panose="02020603050405020304" pitchFamily="18" charset="0"/>
              </a:rPr>
              <a:t>segunda fase</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consistente en la obtención de una conclusión acerca de los "HECHOS PROBADOS" partiendo de los "hechos probatorios".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23</a:t>
            </a:fld>
            <a:endParaRPr lang="es-PE"/>
          </a:p>
        </p:txBody>
      </p:sp>
    </p:spTree>
    <p:extLst>
      <p:ext uri="{BB962C8B-B14F-4D97-AF65-F5344CB8AC3E}">
        <p14:creationId xmlns:p14="http://schemas.microsoft.com/office/powerpoint/2010/main" val="3018890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04686" y="282843"/>
            <a:ext cx="9231085" cy="3600986"/>
          </a:xfrm>
          <a:prstGeom prst="rect">
            <a:avLst/>
          </a:prstGeom>
        </p:spPr>
        <p:txBody>
          <a:bodyPr wrap="square">
            <a:spAutoFit/>
          </a:bodyPr>
          <a:lstStyle/>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Para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Toulmin</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toda argumentación parte de una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pretensión</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que es aquello que se sostiene, aquello que se quiere fundamentar. Si esta pretensión es puesta en duda, debe ser apoyada por medio de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razones</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esto es, hechos que den cuenta de la corrección de la pretensión.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24</a:t>
            </a:fld>
            <a:endParaRPr lang="es-PE"/>
          </a:p>
        </p:txBody>
      </p:sp>
    </p:spTree>
    <p:extLst>
      <p:ext uri="{BB962C8B-B14F-4D97-AF65-F5344CB8AC3E}">
        <p14:creationId xmlns:p14="http://schemas.microsoft.com/office/powerpoint/2010/main" val="991173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83656" y="1254434"/>
            <a:ext cx="8418287" cy="4247317"/>
          </a:xfrm>
          <a:prstGeom prst="rect">
            <a:avLst/>
          </a:prstGeom>
        </p:spPr>
        <p:txBody>
          <a:bodyPr wrap="square">
            <a:spAutoFit/>
          </a:bodyPr>
          <a:lstStyle/>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Ahora bien, en ocasiones hay que explicitar por qué las razones apoyan la pretensión, y ello debe hacerse por medio de un enunciado que exprese una regularidad que correlacione el tipo de hechos que constituye la razón con la pretensión. Este elemento fundamental de la argumentación es la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garantía</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que consiste siempre en una regla, norma o enunciado general.</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 su vez, la garantía puede ser apoyada con un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respaldo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que trata de mostrar la corrección o vigencia de esa regularidad. De acuerdo con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Toulmin</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pretensión, razones, garantía y respaldo son elementos que deben estar presentes en toda argumentación o razonamiento, sea del tipo que sea, jurídico, científico, de la vida cotidiana, etc.</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25</a:t>
            </a:fld>
            <a:endParaRPr lang="es-PE"/>
          </a:p>
        </p:txBody>
      </p:sp>
    </p:spTree>
    <p:extLst>
      <p:ext uri="{BB962C8B-B14F-4D97-AF65-F5344CB8AC3E}">
        <p14:creationId xmlns:p14="http://schemas.microsoft.com/office/powerpoint/2010/main" val="3953607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56343" y="420914"/>
            <a:ext cx="10421257" cy="6001643"/>
          </a:xfrm>
          <a:prstGeom prst="rect">
            <a:avLst/>
          </a:prstGeom>
        </p:spPr>
        <p:txBody>
          <a:bodyPr wrap="square">
            <a:spAutoFit/>
          </a:bodyPr>
          <a:lstStyle/>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Un ejemplo:</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Así lo dispone el Derecho de X</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(respaldo)</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Los hijos heredan a sus padres</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(garantía)</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Juan es hijo de Pedro ------------------------------- &gt;Juan </a:t>
            </a:r>
            <a:r>
              <a:rPr lang="es-ES_tradnl" sz="1600" dirty="0" err="1">
                <a:effectLst/>
                <a:latin typeface="Times New Roman" panose="02020603050405020304" pitchFamily="18" charset="0"/>
                <a:ea typeface="Times New Roman" panose="02020603050405020304" pitchFamily="18" charset="0"/>
                <a:cs typeface="Times New Roman" panose="02020603050405020304" pitchFamily="18" charset="0"/>
              </a:rPr>
              <a:t>herederá</a:t>
            </a: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 Pedro</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(razón)                                                               (pretensión)</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Este esquema puede ser trasladado con facilidad al razonamiento judicial en materia de hechos. LOS HECHOS PROBATORIOS constituirían las razones del argumento; LOS HECHOS A PROBAR, la pretensión o hipótesis del caso; LA GARANTÍA estaría constituida por las máximas de experiencia y las presunciones que autorizan a los jueces a pasar de las razones a la pretensión; Y EL RESPALDO estaría configurado por la información necesaria para fundamentar la garantía.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26</a:t>
            </a:fld>
            <a:endParaRPr lang="es-PE"/>
          </a:p>
        </p:txBody>
      </p:sp>
    </p:spTree>
    <p:extLst>
      <p:ext uri="{BB962C8B-B14F-4D97-AF65-F5344CB8AC3E}">
        <p14:creationId xmlns:p14="http://schemas.microsoft.com/office/powerpoint/2010/main" val="2129448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56343" y="420914"/>
            <a:ext cx="10421257" cy="7109639"/>
          </a:xfrm>
          <a:prstGeom prst="rect">
            <a:avLst/>
          </a:prstGeom>
        </p:spPr>
        <p:txBody>
          <a:bodyPr wrap="square">
            <a:spAutoFit/>
          </a:bodyPr>
          <a:lstStyle/>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Un ejemplo de caso penal:</a:t>
            </a:r>
          </a:p>
          <a:p>
            <a:pPr algn="ctr">
              <a:lnSpc>
                <a:spcPct val="150000"/>
              </a:lnSpc>
            </a:pPr>
            <a:r>
              <a:rPr lang="es-ES_tradnl" sz="1600" dirty="0">
                <a:latin typeface="Times New Roman" panose="02020603050405020304" pitchFamily="18" charset="0"/>
                <a:ea typeface="Times New Roman" panose="02020603050405020304" pitchFamily="18" charset="0"/>
                <a:cs typeface="Times New Roman" panose="02020603050405020304" pitchFamily="18" charset="0"/>
              </a:rPr>
              <a:t>Si no hay prueba suficiente que una persona ha ejecutado el hecho criminal se le debe absolver</a:t>
            </a:r>
          </a:p>
          <a:p>
            <a:pPr algn="ctr">
              <a:lnSpc>
                <a:spcPct val="150000"/>
              </a:lnSpc>
            </a:pPr>
            <a:r>
              <a:rPr lang="es-ES_tradnl" sz="1600" dirty="0">
                <a:latin typeface="Times New Roman" panose="02020603050405020304" pitchFamily="18" charset="0"/>
                <a:ea typeface="Times New Roman" panose="02020603050405020304" pitchFamily="18" charset="0"/>
                <a:cs typeface="Times New Roman" panose="02020603050405020304" pitchFamily="18" charset="0"/>
              </a:rPr>
              <a:t>Para condenar a una persona debe existir pruebas</a:t>
            </a: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(Respaldo)</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latin typeface="Times New Roman" panose="02020603050405020304" pitchFamily="18" charset="0"/>
                <a:ea typeface="Times New Roman" panose="02020603050405020304" pitchFamily="18" charset="0"/>
                <a:cs typeface="Times New Roman" panose="02020603050405020304" pitchFamily="18" charset="0"/>
              </a:rPr>
              <a:t>Está proscrita la responsabilidad objetiva</a:t>
            </a:r>
          </a:p>
          <a:p>
            <a:pPr algn="ctr">
              <a:lnSpc>
                <a:spcPct val="150000"/>
              </a:lnSpc>
              <a:spcAft>
                <a:spcPts val="0"/>
              </a:spcAft>
            </a:pPr>
            <a:r>
              <a:rPr lang="es-ES_tradnl" sz="1600" dirty="0">
                <a:latin typeface="Times New Roman" panose="02020603050405020304" pitchFamily="18" charset="0"/>
                <a:ea typeface="Times New Roman" panose="02020603050405020304" pitchFamily="18" charset="0"/>
                <a:cs typeface="Times New Roman" panose="02020603050405020304" pitchFamily="18" charset="0"/>
              </a:rPr>
              <a:t>Al no haber evidencias en contra del procesado que acredite su responsabilidad en el hecho debe darse por verdadera la afirmación de la parte acusada</a:t>
            </a: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(garantía)</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r">
              <a:lnSpc>
                <a:spcPct val="150000"/>
              </a:lnSpc>
              <a:spcAft>
                <a:spcPts val="0"/>
              </a:spcAft>
            </a:pPr>
            <a:endParaRPr lang="es-ES_tradnl" sz="16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endParaRPr>
          </a:p>
          <a:p>
            <a:pPr algn="r">
              <a:lnSpc>
                <a:spcPct val="150000"/>
              </a:lnSpc>
              <a:spcAft>
                <a:spcPts val="0"/>
              </a:spcAft>
            </a:pPr>
            <a:r>
              <a:rPr lang="es-ES_tradnl" sz="1600" dirty="0">
                <a:latin typeface="Times New Roman" panose="02020603050405020304" pitchFamily="18" charset="0"/>
                <a:ea typeface="Times New Roman" panose="02020603050405020304" pitchFamily="18" charset="0"/>
                <a:cs typeface="Times New Roman" panose="02020603050405020304" pitchFamily="18" charset="0"/>
              </a:rPr>
              <a:t>Se ha acreditado que </a:t>
            </a: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Juan estuvo el día de los hechos a la misma hora en el hospital ------------------------------- &gt;Juan es (razón)										inocente: 											  porque						  no estuvo en el lugar de los hechos, estuvo trabajando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(pretensión)</a:t>
            </a:r>
            <a:endParaRPr lang="es-PE" sz="1600" dirty="0">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S_tradnl" sz="1600" dirty="0">
                <a:latin typeface="Times New Roman" panose="02020603050405020304" pitchFamily="18" charset="0"/>
                <a:ea typeface="Times New Roman" panose="02020603050405020304" pitchFamily="18" charset="0"/>
                <a:cs typeface="Times New Roman" panose="02020603050405020304" pitchFamily="18" charset="0"/>
              </a:rPr>
              <a:t>Los testigos de la Fiscalía (A y B) afirmaron en el juicio oral que no observaron a  Juan  en el lugar </a:t>
            </a:r>
          </a:p>
          <a:p>
            <a:pPr>
              <a:lnSpc>
                <a:spcPct val="150000"/>
              </a:lnSpc>
              <a:spcAft>
                <a:spcPts val="0"/>
              </a:spcAft>
            </a:pPr>
            <a:r>
              <a:rPr lang="es-ES_tradnl" sz="1600" dirty="0">
                <a:latin typeface="Times New Roman" panose="02020603050405020304" pitchFamily="18" charset="0"/>
                <a:ea typeface="Times New Roman" panose="02020603050405020304" pitchFamily="18" charset="0"/>
                <a:cs typeface="Times New Roman" panose="02020603050405020304" pitchFamily="18" charset="0"/>
              </a:rPr>
              <a:t>de los hechos (razón)  ………………</a:t>
            </a:r>
          </a:p>
          <a:p>
            <a:pPr algn="just">
              <a:lnSpc>
                <a:spcPct val="150000"/>
              </a:lnSpc>
              <a:spcAft>
                <a:spcPts val="0"/>
              </a:spcAft>
            </a:pP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27</a:t>
            </a:fld>
            <a:endParaRPr lang="es-PE"/>
          </a:p>
        </p:txBody>
      </p:sp>
    </p:spTree>
    <p:extLst>
      <p:ext uri="{BB962C8B-B14F-4D97-AF65-F5344CB8AC3E}">
        <p14:creationId xmlns:p14="http://schemas.microsoft.com/office/powerpoint/2010/main" val="2679086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54628" y="290285"/>
            <a:ext cx="8331199" cy="5909310"/>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En general, la "inferencia probatoria" tiene siempre la siguiente estructura</a:t>
            </a: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Normas que establecen presunciones,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casos anteriores,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experiencias del juez</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máximas de experiencia</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presunciones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Hechos probatorios------------------------------------------&gt; Hechos a probar</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hipótesis del caso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28</a:t>
            </a:fld>
            <a:endParaRPr lang="es-PE"/>
          </a:p>
        </p:txBody>
      </p:sp>
    </p:spTree>
    <p:extLst>
      <p:ext uri="{BB962C8B-B14F-4D97-AF65-F5344CB8AC3E}">
        <p14:creationId xmlns:p14="http://schemas.microsoft.com/office/powerpoint/2010/main" val="3646162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54628" y="290285"/>
            <a:ext cx="8331199" cy="5078313"/>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¿Qué entendemos por máximas de la experiencia?</a:t>
            </a: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Son definiciones o juicios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hipóteticos</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de contenido general desligados de los hechos concretos que se juzgan en el proceso, procedentes de la experiencia, pero independientes de los casos particulares de cuya observación se han inducido y que, por encima de esos casos, pretenden tener validez para otros nuevos. </a:t>
            </a:r>
          </a:p>
          <a:p>
            <a:pPr algn="just">
              <a:lnSpc>
                <a:spcPct val="150000"/>
              </a:lnSpc>
              <a:spcAft>
                <a:spcPts val="0"/>
              </a:spcAft>
            </a:pPr>
            <a:endParaRPr lang="es-ES_tradn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Producen conocimiento probable. Esto no le priva de valor en la experiencia procesal, al contrario, permite atribuirle el que le corresponde como criterio de orientación en la valoración, NO COMO JUICIO CONFIRMATIVO DE LOS HECHOS.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29</a:t>
            </a:fld>
            <a:endParaRPr lang="es-PE"/>
          </a:p>
        </p:txBody>
      </p:sp>
    </p:spTree>
    <p:extLst>
      <p:ext uri="{BB962C8B-B14F-4D97-AF65-F5344CB8AC3E}">
        <p14:creationId xmlns:p14="http://schemas.microsoft.com/office/powerpoint/2010/main" val="257588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06771" y="1558560"/>
            <a:ext cx="9298744" cy="4247317"/>
          </a:xfrm>
          <a:prstGeom prst="rect">
            <a:avLst/>
          </a:prstGeom>
        </p:spPr>
        <p:txBody>
          <a:bodyPr wrap="square">
            <a:spAutoFit/>
          </a:bodyPr>
          <a:lstStyle/>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"Hecho" es un término sumamente ambiguo. Algunos autores llaman "hechos" a todo aquello que existe en el mundo espacio-temporal, distinguiendo como dos tipos de "hechos" a los eventos y a los objetos. Parece, sin  embargo, que el sentido con el cual emplean los juristas la palabra "hecho" (al menos en la teoría de la prueba) es más restringido y viene a coincidir con la idea de "evento".</a:t>
            </a:r>
          </a:p>
          <a:p>
            <a:pPr algn="just">
              <a:lnSpc>
                <a:spcPct val="150000"/>
              </a:lnSpc>
              <a:spcAft>
                <a:spcPts val="0"/>
              </a:spcAft>
            </a:pPr>
            <a:endParaRPr lang="es-ES_tradnl"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Una noción de "hecho" como "evento" es la que asume, por ejemplo, Bertrand Russell, al definir a los "hechos" como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aquello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que hace verdaderas o falsas a nuestras proposiciones o creencias:</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fld id="{7B9A9A1E-AE05-46EE-8CEE-B5919903B969}" type="slidenum">
              <a:rPr lang="es-PE" smtClean="0"/>
              <a:t>3</a:t>
            </a:fld>
            <a:endParaRPr lang="es-PE"/>
          </a:p>
        </p:txBody>
      </p:sp>
    </p:spTree>
    <p:extLst>
      <p:ext uri="{BB962C8B-B14F-4D97-AF65-F5344CB8AC3E}">
        <p14:creationId xmlns:p14="http://schemas.microsoft.com/office/powerpoint/2010/main" val="629362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54628" y="290285"/>
            <a:ext cx="8331199" cy="4247317"/>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¿Qué entendemos por conocimientos científicos?</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En la importancia de la valoración de las pruebas, un referente obligado es la correcta apreciación de los conocimientos científicos.</a:t>
            </a:r>
          </a:p>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Esto significa que el órgano jurisdiccional no puede otorgar valor alguno a aquellas pruebas que manifiestamente contradigan el conocimiento vigente aprobado y reconocido por alguna ciencia.</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30</a:t>
            </a:fld>
            <a:endParaRPr lang="es-PE"/>
          </a:p>
        </p:txBody>
      </p:sp>
    </p:spTree>
    <p:extLst>
      <p:ext uri="{BB962C8B-B14F-4D97-AF65-F5344CB8AC3E}">
        <p14:creationId xmlns:p14="http://schemas.microsoft.com/office/powerpoint/2010/main" val="3433727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54628" y="290285"/>
            <a:ext cx="8331199" cy="5909310"/>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¿Qué entendemos por presunciones?</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El concepto de presunción ha de ser convenientemente entendido, no en su sentido vulgar, sino en el estrictamente jurídico: la afirmación presumida tiene tanta validez probatoria como la afirmación básica de la que se ha extraído inductivamente aquella afirmación. No se trata de simples sospechas, conjeturas o suposiciones, sino de certidumbre plena. </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Hoy se le conoce como prueba de indicios. Toda prueba de presunción ha de quedar sujeta al control judicial de racionalidad. No se trata de controlar su legalidad, que queda fuera de toda duda, sino la racionalidad con que ha operado el juzgador que ha hecho la inducción o inferencia. Toda presunción ha de ajustarse a parámetros de lógica vulgar y de experiencia colectiva o, en definitiva de sentido común.</a:t>
            </a: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31</a:t>
            </a:fld>
            <a:endParaRPr lang="es-PE"/>
          </a:p>
        </p:txBody>
      </p:sp>
    </p:spTree>
    <p:extLst>
      <p:ext uri="{BB962C8B-B14F-4D97-AF65-F5344CB8AC3E}">
        <p14:creationId xmlns:p14="http://schemas.microsoft.com/office/powerpoint/2010/main" val="1443501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54628" y="290285"/>
            <a:ext cx="8331199" cy="6740307"/>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r>
              <a:rPr lang="es-ES_tradnl" b="1" dirty="0">
                <a:latin typeface="Times New Roman" panose="02020603050405020304" pitchFamily="18" charset="0"/>
                <a:ea typeface="Times New Roman" panose="02020603050405020304" pitchFamily="18" charset="0"/>
                <a:cs typeface="Times New Roman" panose="02020603050405020304" pitchFamily="18" charset="0"/>
              </a:rPr>
              <a:t>Prueba de presunciones</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Son aquellas que partes de las afirmaciones probatorios aportadas por las pruebas primarias, llegan a otras afirmaciones probatorias que son elaboradas por el juez por vía inductiva valiéndose de máximas de experiencia.</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Se liga afirmaciones básicas o iniciales con otras afirmaciones que racionalmente se infieren como derivadas de aquellas, de manera tal que las afirmaciones derivadas se consideran tan probadas como las afirmaciones básicas de las que se ha partido.</a:t>
            </a:r>
          </a:p>
          <a:p>
            <a:pPr algn="just">
              <a:lnSpc>
                <a:spcPct val="150000"/>
              </a:lnSpc>
              <a:spcAft>
                <a:spcPts val="0"/>
              </a:spcAft>
            </a:pPr>
            <a:r>
              <a:rPr lang="es-ES_tradnl" dirty="0">
                <a:latin typeface="Times New Roman" panose="02020603050405020304" pitchFamily="18" charset="0"/>
                <a:ea typeface="Times New Roman" panose="02020603050405020304" pitchFamily="18" charset="0"/>
                <a:cs typeface="Times New Roman" panose="02020603050405020304" pitchFamily="18" charset="0"/>
              </a:rPr>
              <a:t>Se toma como punto de partida las afirmaciones probatorias aportadas por las demás pruebas que se refieren a hechos puros (pruebas de confesión, testifical, documental e inspección ocular), y a partir de ellas se realiza una inducción o inferencia por parte del juzgador, por cuya razón la prueba de presunción es una prueba secundaria o indirecta.</a:t>
            </a:r>
          </a:p>
          <a:p>
            <a:pPr algn="just">
              <a:lnSpc>
                <a:spcPct val="150000"/>
              </a:lnSpc>
              <a:spcAft>
                <a:spcPts val="0"/>
              </a:spcAft>
            </a:pPr>
            <a:endParaRPr lang="es-ES_tradn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32</a:t>
            </a:fld>
            <a:endParaRPr lang="es-PE"/>
          </a:p>
        </p:txBody>
      </p:sp>
    </p:spTree>
    <p:extLst>
      <p:ext uri="{BB962C8B-B14F-4D97-AF65-F5344CB8AC3E}">
        <p14:creationId xmlns:p14="http://schemas.microsoft.com/office/powerpoint/2010/main" val="1880783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90173" y="512257"/>
            <a:ext cx="10029370" cy="6832640"/>
          </a:xfrm>
          <a:prstGeom prst="rect">
            <a:avLst/>
          </a:prstGeom>
        </p:spPr>
        <p:txBody>
          <a:bodyPr wrap="square">
            <a:spAutoFit/>
          </a:bodyPr>
          <a:lstStyle/>
          <a:p>
            <a:pPr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Sobre la "inferencia probatoria" hay que tener en cuenta las siguientes cuestiones:</a:t>
            </a:r>
          </a:p>
          <a:p>
            <a:pPr algn="just">
              <a:lnSpc>
                <a:spcPct val="150000"/>
              </a:lnSpc>
              <a:spcAft>
                <a:spcPts val="0"/>
              </a:spcAft>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rabicParenBoth"/>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En los hechos probatorios, dada la conexión que existe entre prueba y normas jurídicas para algunos tipos de hechos (por ejemplo, los hechos jurídico-institucionales, pero -como hemos visto- también las acciones no intencionales o la omisión), nos podemos encontrar no sólo enunciados acerca de la realidad natural o acerca de la existencia de convenciones sociales, sino también enunciados acerca de la existencia de determinadas normas o deberes jurídicos.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63538" lvl="0" indent="-363538" algn="just">
              <a:lnSpc>
                <a:spcPct val="150000"/>
              </a:lnSpc>
              <a:spcAft>
                <a:spcPts val="0"/>
              </a:spcAft>
            </a:pPr>
            <a:r>
              <a:rPr lang="es-ES_tradnl" sz="2000" dirty="0">
                <a:latin typeface="Times New Roman" panose="02020603050405020304" pitchFamily="18" charset="0"/>
                <a:ea typeface="Times New Roman" panose="02020603050405020304" pitchFamily="18" charset="0"/>
                <a:cs typeface="Times New Roman" panose="02020603050405020304" pitchFamily="18" charset="0"/>
              </a:rPr>
              <a:t>(2)  </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Los hechos probatorios (si vamos más allá de lo que en sentido estricto sería la inferencia final en el proceso de prueba) pueden ser a su vez el resultado de otra inferencia del mismo tipo, de manera que en realidad la prueba puede consistir en el encadenamiento de varias inferencias sustancialmente análogas.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33</a:t>
            </a:fld>
            <a:endParaRPr lang="es-PE"/>
          </a:p>
        </p:txBody>
      </p:sp>
    </p:spTree>
    <p:extLst>
      <p:ext uri="{BB962C8B-B14F-4D97-AF65-F5344CB8AC3E}">
        <p14:creationId xmlns:p14="http://schemas.microsoft.com/office/powerpoint/2010/main" val="801674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90173" y="512257"/>
            <a:ext cx="10029370" cy="5447645"/>
          </a:xfrm>
          <a:prstGeom prst="rect">
            <a:avLst/>
          </a:prstGeom>
        </p:spPr>
        <p:txBody>
          <a:bodyPr wrap="square">
            <a:spAutoFit/>
          </a:bodyPr>
          <a:lstStyle/>
          <a:p>
            <a:pPr marL="457200"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Ejemplo:</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Sí, del hecho de que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afirma haber visto </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cómo Cayo golpeaba a Sempronio en una refriega (hecho probatorio) inferimos (si concedemos credibilidad a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que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vio (o creyó ver)</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cómo Cayo golpeó a Sempronio (hecho probado); y del hecho de que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Ticio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viera a Cayo golpear a Sempronio (hecho probatorio) inferimos (una vez eliminados los posibles problemas de percepción e interpretación) que Cayo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golpeó</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realmente a Sempronio, y de este hecho podemos inferir que Cayo es el responsable de las lesiones de Sempronio. </a:t>
            </a:r>
          </a:p>
          <a:p>
            <a:pPr marL="457200" algn="just">
              <a:lnSpc>
                <a:spcPct val="150000"/>
              </a:lnSpc>
              <a:spcAft>
                <a:spcPts val="0"/>
              </a:spcAft>
            </a:pPr>
            <a:endParaRPr lang="es-ES_tradnl"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34</a:t>
            </a:fld>
            <a:endParaRPr lang="es-PE"/>
          </a:p>
        </p:txBody>
      </p:sp>
    </p:spTree>
    <p:extLst>
      <p:ext uri="{BB962C8B-B14F-4D97-AF65-F5344CB8AC3E}">
        <p14:creationId xmlns:p14="http://schemas.microsoft.com/office/powerpoint/2010/main" val="3844716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5714" y="799750"/>
            <a:ext cx="10583262" cy="6901889"/>
          </a:xfrm>
          <a:prstGeom prst="rect">
            <a:avLst/>
          </a:prstGeom>
        </p:spPr>
        <p:txBody>
          <a:bodyPr wrap="square">
            <a:spAutoFit/>
          </a:bodyPr>
          <a:lstStyle/>
          <a:p>
            <a:pPr lvl="0" algn="just">
              <a:lnSpc>
                <a:spcPct val="150000"/>
              </a:lnSpc>
              <a:spcAft>
                <a:spcPts val="0"/>
              </a:spcAft>
            </a:pPr>
            <a:r>
              <a:rPr lang="es-ES_tradnl" sz="2000" dirty="0">
                <a:latin typeface="Times New Roman" panose="02020603050405020304" pitchFamily="18" charset="0"/>
                <a:ea typeface="Times New Roman" panose="02020603050405020304" pitchFamily="18" charset="0"/>
                <a:cs typeface="Times New Roman" panose="02020603050405020304" pitchFamily="18" charset="0"/>
              </a:rPr>
              <a:t>(3) </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La garantía está constituida:</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0"/>
              </a:spcAft>
              <a:buAutoNum type="alphaLcParenBoth"/>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por máximas de experiencia -que pueden ser:</a:t>
            </a: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(a.1) de carácter científico o especializado, como las que aportan los peritos; (a.2) de carácter jurídico, como las derivadas del ejercicio profesional del juez; o (a.3) de carácter privado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experiencias corrientes</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esto es, derivadas de las experiencias del juez al margen del ejercicio de su profesión- o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(b) por presunciones, que pueden ser establecidas legal o jurisprudencialmente. Las máximas de experiencia y las presunciones cumplen una función semejante en la inferencia probatoria y tienen parecida estructura: ambas pueden verse como enunciados condicionales del tipo "Si X, entonces probado (en el caso de las presunciones) o probable (en el caso de las máximas) Y". X puede ser un hecho o conjunto de hechos (o propiedades de hechos), entre los que se puede incluir la ausencia de prueba en contrario. La diferencia entre presunciones y máximas de experiencia es que las presunciones son enunciados revestidos de autoridad.</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35</a:t>
            </a:fld>
            <a:endParaRPr lang="es-PE"/>
          </a:p>
        </p:txBody>
      </p:sp>
    </p:spTree>
    <p:extLst>
      <p:ext uri="{BB962C8B-B14F-4D97-AF65-F5344CB8AC3E}">
        <p14:creationId xmlns:p14="http://schemas.microsoft.com/office/powerpoint/2010/main" val="41062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5714" y="512258"/>
            <a:ext cx="10014857" cy="4593565"/>
          </a:xfrm>
          <a:prstGeom prst="rect">
            <a:avLst/>
          </a:prstGeom>
        </p:spPr>
        <p:txBody>
          <a:bodyPr wrap="square">
            <a:spAutoFit/>
          </a:bodyPr>
          <a:lstStyle/>
          <a:p>
            <a:pPr algn="just">
              <a:lnSpc>
                <a:spcPct val="150000"/>
              </a:lnSpc>
              <a:spcAft>
                <a:spcPts val="0"/>
              </a:spcAft>
            </a:pPr>
            <a:r>
              <a:rPr lang="es-ES_tradnl"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5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5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(4) El respaldo está constituido por todo aquello que permite apoyar las máximas de experiencia o las presunciones: casos anteriores, las experiencias propiamente dichas de las que se infiere la máxima de experiencia, las normas que establecen las presunciones (o las experiencias que permiten fundamentarlas), etc.</a:t>
            </a:r>
          </a:p>
          <a:p>
            <a:pPr algn="just">
              <a:lnSpc>
                <a:spcPct val="150000"/>
              </a:lnSpc>
              <a:spcAft>
                <a:spcPts val="0"/>
              </a:spcAft>
            </a:pPr>
            <a:endParaRPr lang="es-ES_tradnl"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36</a:t>
            </a:fld>
            <a:endParaRPr lang="es-PE"/>
          </a:p>
        </p:txBody>
      </p:sp>
    </p:spTree>
    <p:extLst>
      <p:ext uri="{BB962C8B-B14F-4D97-AF65-F5344CB8AC3E}">
        <p14:creationId xmlns:p14="http://schemas.microsoft.com/office/powerpoint/2010/main" val="551046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98285" y="495064"/>
            <a:ext cx="9710058" cy="5931239"/>
          </a:xfrm>
          <a:prstGeom prst="rect">
            <a:avLst/>
          </a:prstGeom>
        </p:spPr>
        <p:txBody>
          <a:bodyPr wrap="square">
            <a:spAutoFit/>
          </a:bodyPr>
          <a:lstStyle/>
          <a:p>
            <a:pPr algn="just">
              <a:lnSpc>
                <a:spcPct val="150000"/>
              </a:lnSpc>
              <a:spcAft>
                <a:spcPts val="0"/>
              </a:spcAft>
            </a:pPr>
            <a:r>
              <a:rPr lang="es-ES_tradnl" sz="1700" b="1" dirty="0">
                <a:effectLst/>
                <a:latin typeface="Times New Roman" panose="02020603050405020304" pitchFamily="18" charset="0"/>
                <a:ea typeface="Times New Roman" panose="02020603050405020304" pitchFamily="18" charset="0"/>
                <a:cs typeface="Times New Roman" panose="02020603050405020304" pitchFamily="18" charset="0"/>
              </a:rPr>
              <a:t>LA VALIDEZ DE LA "INFERENCIA PROBATORIA".</a:t>
            </a:r>
          </a:p>
          <a:p>
            <a:pPr algn="just">
              <a:lnSpc>
                <a:spcPct val="150000"/>
              </a:lnSpc>
              <a:spcAft>
                <a:spcPts val="0"/>
              </a:spcAft>
            </a:pP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b="1" dirty="0">
                <a:effectLst/>
                <a:latin typeface="Times New Roman" panose="02020603050405020304" pitchFamily="18" charset="0"/>
                <a:ea typeface="Times New Roman" panose="02020603050405020304" pitchFamily="18" charset="0"/>
                <a:cs typeface="Times New Roman" panose="02020603050405020304" pitchFamily="18" charset="0"/>
              </a:rPr>
              <a:t>Cuatro formas de argumentos: Deducción, inducción ampliativa, inducción probabilística y abducción.</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Podría pensarse que la validez que concedamos a la inferencia probatoria depende de cómo la clasifiquemos dentro de los tipos de argumentos que distinguen los lógicos. Éstos suelen trazar una gran división entre argumentos deductivos y argumentos inductivos. </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Una manera -aunque no la única- de trazar la división consiste en definir la DEDUCCIÓN como un tipo de razonamiento en el que la verdad de las premisas entraña la verdad de la conclusión, mientras que LA INDUCCIÓN agrupa a los razonamientos en los cuales la verdad de las premisas NO entraña la verdad de la conclusión, pero es una razón para aceptarla. </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Si se define a la inducción de esta manera, dentro de los argumentos inductivos podemos distinguir -entre otros tipos- (a) la inducción ampliativa, o inducción en sentido estricto; (b) la inducción probabilística; y (c) la abducción o </a:t>
            </a:r>
            <a:r>
              <a:rPr lang="es-ES_tradnl" sz="1700" dirty="0" err="1">
                <a:effectLst/>
                <a:latin typeface="Times New Roman" panose="02020603050405020304" pitchFamily="18" charset="0"/>
                <a:ea typeface="Times New Roman" panose="02020603050405020304" pitchFamily="18" charset="0"/>
                <a:cs typeface="Times New Roman" panose="02020603050405020304" pitchFamily="18" charset="0"/>
              </a:rPr>
              <a:t>retroducción</a:t>
            </a: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37</a:t>
            </a:fld>
            <a:endParaRPr lang="es-PE"/>
          </a:p>
        </p:txBody>
      </p:sp>
    </p:spTree>
    <p:extLst>
      <p:ext uri="{BB962C8B-B14F-4D97-AF65-F5344CB8AC3E}">
        <p14:creationId xmlns:p14="http://schemas.microsoft.com/office/powerpoint/2010/main" val="3577276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6970" y="482361"/>
            <a:ext cx="9216571" cy="4431983"/>
          </a:xfrm>
          <a:prstGeom prst="rect">
            <a:avLst/>
          </a:prstGeom>
        </p:spPr>
        <p:txBody>
          <a:bodyPr wrap="square">
            <a:spAutoFit/>
          </a:bodyPr>
          <a:lstStyle/>
          <a:p>
            <a:pPr marL="342900" lvl="0" indent="-342900" algn="just">
              <a:lnSpc>
                <a:spcPct val="150000"/>
              </a:lnSpc>
              <a:spcAft>
                <a:spcPts val="0"/>
              </a:spcAft>
              <a:buFont typeface="+mj-lt"/>
              <a:buAutoNum type="alphaLcParenR"/>
            </a:pPr>
            <a:endParaRPr lang="es-ES_tradnl" sz="17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lphaLcParenR"/>
            </a:pPr>
            <a:endParaRPr lang="es-ES_tradnl" sz="17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lphaLcParenR"/>
            </a:pPr>
            <a:endParaRPr lang="es-ES_tradnl" sz="17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lphaLcParenR"/>
            </a:pPr>
            <a:endParaRPr lang="es-ES_tradnl" sz="17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mj-lt"/>
              <a:buAutoNum type="alphaLcParenR"/>
            </a:pPr>
            <a:r>
              <a:rPr lang="es-ES_tradnl" sz="2000" b="1" dirty="0">
                <a:effectLst/>
                <a:latin typeface="Times New Roman" panose="02020603050405020304" pitchFamily="18" charset="0"/>
                <a:ea typeface="Times New Roman" panose="02020603050405020304" pitchFamily="18" charset="0"/>
                <a:cs typeface="Times New Roman" panose="02020603050405020304" pitchFamily="18" charset="0"/>
              </a:rPr>
              <a:t>Deducción:</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La deducción (vista como silogismo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subsuntivo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que parece ser una de sus formas básicas) es la forma de razonamiento apropiada cuando conocemos una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regla</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(en el sentido de un enunciado general que correlaciona una clase de individuos con una clase propiedades) y un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caso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subsumible en la regla, y queremos inferir un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resultado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38</a:t>
            </a:fld>
            <a:endParaRPr lang="es-PE"/>
          </a:p>
        </p:txBody>
      </p:sp>
    </p:spTree>
    <p:extLst>
      <p:ext uri="{BB962C8B-B14F-4D97-AF65-F5344CB8AC3E}">
        <p14:creationId xmlns:p14="http://schemas.microsoft.com/office/powerpoint/2010/main" val="1976337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6970" y="482361"/>
            <a:ext cx="9216571" cy="6347892"/>
          </a:xfrm>
          <a:prstGeom prst="rect">
            <a:avLst/>
          </a:prstGeom>
        </p:spPr>
        <p:txBody>
          <a:bodyPr wrap="square">
            <a:spAutoFit/>
          </a:bodyPr>
          <a:lstStyle/>
          <a:p>
            <a:pPr marL="457200" algn="just">
              <a:lnSpc>
                <a:spcPct val="150000"/>
              </a:lnSpc>
              <a:spcAft>
                <a:spcPts val="0"/>
              </a:spcAft>
            </a:pPr>
            <a:endPar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ES_tradnl" sz="17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Los argumentos deductivos se caracterizan porque, dada su forma o estructura, no es posible -sin incurrir en una contradicción- afirmar las premisas y negar la conclusión; dicho de otra manera, la verdad de las premisas garantiza la verdad de la conclusión (en realidad, porque la información contenida en la conclusión no va más allá de la que ya teníamos en las premisas). Esto no quiere decir que las premisas no puedan ser falsas (y también la conclusión), desde un punto de vista material (de acuerdo con su correspondencia con la realidad, por ejemplo). Lo único que quiere decir es que si las premisas fueran verdaderas, dada la estructura del argumento, la conclusión sería necesariamente verdadera. De manera que la lógica deductiva nos ofrece esquemas de razonamiento que nos conducen a conclusiones fiables, siempre que estemos seguros de las premisas de las que hemos partido.</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39</a:t>
            </a:fld>
            <a:endParaRPr lang="es-PE"/>
          </a:p>
        </p:txBody>
      </p:sp>
    </p:spTree>
    <p:extLst>
      <p:ext uri="{BB962C8B-B14F-4D97-AF65-F5344CB8AC3E}">
        <p14:creationId xmlns:p14="http://schemas.microsoft.com/office/powerpoint/2010/main" val="356452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7790" y="971242"/>
            <a:ext cx="10114671" cy="5720733"/>
          </a:xfrm>
          <a:prstGeom prst="rect">
            <a:avLst/>
          </a:prstGeom>
        </p:spPr>
        <p:txBody>
          <a:bodyPr wrap="square">
            <a:spAutoFit/>
          </a:bodyPr>
          <a:lstStyle/>
          <a:p>
            <a:pPr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 HECHOS FÍSICOS: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1. Independientes de la voluntad: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1.1. Estados de cosas ("La puerta estaba abierta").</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1.2. Sucesos ("La puerta se cerró").</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89916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1.3. Acciones involuntarias: actos reflejos ("Dio un manotazo dormido") y omisiones involuntarias ("Se quedó dormido y no me despertó").</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 Dependientes de la voluntad: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2.1. Acciones positivas: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89916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2.1.1. Acciones intencionales ("Se compró un coche deportivo")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89916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2.1.2. Acciones no intencionales ("Atropelló a un peatón por 	conducir 	excesivamente rápido")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89916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2.2. Omisiones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134874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2.2.1.  Omisiones intencionales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Cosimo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decidió no bajarse del árbol y nunca más lo hizo").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899160" indent="449580"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2.2.2. Omisiones no intencionales ("Olvidó cerrar el grifo de la bañera mientras cocinaba").</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580"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a:t>
            </a:fld>
            <a:endParaRPr lang="es-PE" dirty="0"/>
          </a:p>
        </p:txBody>
      </p:sp>
    </p:spTree>
    <p:extLst>
      <p:ext uri="{BB962C8B-B14F-4D97-AF65-F5344CB8AC3E}">
        <p14:creationId xmlns:p14="http://schemas.microsoft.com/office/powerpoint/2010/main" val="468194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796115"/>
            <a:ext cx="6096000" cy="5216813"/>
          </a:xfrm>
          <a:prstGeom prst="rect">
            <a:avLst/>
          </a:prstGeom>
        </p:spPr>
        <p:txBody>
          <a:bodyPr>
            <a:spAutoFit/>
          </a:bodyPr>
          <a:lstStyle/>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Dado que los argumentos deductivos no contienen más información en la conclusión de la que ya disponíamos en las premisas, no sirven para aumentar nuestro conocimiento, pero sí son útiles para presentar de una manera clara la justificación de una decisión o para mostrar cómo se aplican ciertas propiedades generales a casos particulares. </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Un ejemplo de argumento deductivo sería el siguiente:</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Todos los cuervos son negros.             (regla universal)</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X, Y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y</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Z son cuervos                          (caso)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X, Y, y Z son negros                           (resultado)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40</a:t>
            </a:fld>
            <a:endParaRPr lang="es-PE"/>
          </a:p>
        </p:txBody>
      </p:sp>
    </p:spTree>
    <p:extLst>
      <p:ext uri="{BB962C8B-B14F-4D97-AF65-F5344CB8AC3E}">
        <p14:creationId xmlns:p14="http://schemas.microsoft.com/office/powerpoint/2010/main" val="1995700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72343" y="552333"/>
            <a:ext cx="7518400" cy="5909310"/>
          </a:xfrm>
          <a:prstGeom prst="rect">
            <a:avLst/>
          </a:prstGeom>
        </p:spPr>
        <p:txBody>
          <a:bodyPr wrap="square">
            <a:spAutoFit/>
          </a:bodyPr>
          <a:lstStyle/>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49263" lvl="0" indent="-449263"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B)   Inducción ampliativa (o en sentido estricto):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Los argumentos inductivos en sentido estricto son apropiados cuando conocemos una serie de casos y resultados (de acuerdo con la posición que ocuparían en el silogismo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subsuntivo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y queremos extraer la regla que correlaciona unos con otros. </a:t>
            </a:r>
          </a:p>
          <a:p>
            <a:pPr marL="449263" lvl="0" indent="-449263"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En los argumentos inductivos extraemos una premisa de carácter general a partir del examen de una serie limitada de supuestos particulares, de manera que la conclusión siempre va más allá de las premisas.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En una inducción siempre hay un "salto" de las premisas a la conclusión, por lo que la verdad de unas no nos garantiza la verdad de la otra. La conclusión de una inducción bien construida podrá ser más o menos probable, pero nunca será infaliblemente verdadera.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41</a:t>
            </a:fld>
            <a:endParaRPr lang="es-PE"/>
          </a:p>
        </p:txBody>
      </p:sp>
    </p:spTree>
    <p:extLst>
      <p:ext uri="{BB962C8B-B14F-4D97-AF65-F5344CB8AC3E}">
        <p14:creationId xmlns:p14="http://schemas.microsoft.com/office/powerpoint/2010/main" val="36114634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16000" y="760733"/>
            <a:ext cx="9448799" cy="5262979"/>
          </a:xfrm>
          <a:prstGeom prst="rect">
            <a:avLst/>
          </a:prstGeom>
        </p:spPr>
        <p:txBody>
          <a:bodyPr wrap="square">
            <a:spAutoFit/>
          </a:bodyPr>
          <a:lstStyle/>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La inducción tiene relación con dos sentidos distintos de "probabilidad":</a:t>
            </a:r>
          </a:p>
          <a:p>
            <a:pPr algn="just">
              <a:lnSpc>
                <a:spcPct val="150000"/>
              </a:lnSpc>
              <a:spcAft>
                <a:spcPts val="0"/>
              </a:spcAft>
            </a:pP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(a) Por un lado, la conclusión de una inducción no se infiere con total certeza de las premisas, sino con cierta probabilidad. Esto es, si las premisas son verdaderas, la conclusión será probablemente verdadera. Aquí la expresión "probablemente" puede ser sustituida por "razonablemente". A este sentido de probabilidad podemos llamarlo "probabilidad inferencial", y hace referencia al grado de apoyo que las premisas prestan a la conclusión, esto es, al grado de credibilidad racional de la conclusión.</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(b) Por otro lado, la conclusión de una inducción puede expresar una ley o regularidad estrictamente universal, sin excepciones, que correlacione  todos los supuestos de un caso con determinadas propiedades (como "todos los cuervos son negros" o "todos los metales se dilatan con el calor"), o una ley probabilística ("Aquellos que convivan con un enfermo de sarampión, probablemente enfermarán"). A este segundo sentido de probabilidad podemos llamarlo "probabilidad causal", dado que hace referencia a una correlación causal (que admite excepciones) entre dos acontecimientos (la exposición al contagio y la enfermedad).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42</a:t>
            </a:fld>
            <a:endParaRPr lang="es-PE"/>
          </a:p>
        </p:txBody>
      </p:sp>
    </p:spTree>
    <p:extLst>
      <p:ext uri="{BB962C8B-B14F-4D97-AF65-F5344CB8AC3E}">
        <p14:creationId xmlns:p14="http://schemas.microsoft.com/office/powerpoint/2010/main" val="3466114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2456" y="534089"/>
            <a:ext cx="8998858" cy="3969420"/>
          </a:xfrm>
          <a:prstGeom prst="rect">
            <a:avLst/>
          </a:prstGeom>
        </p:spPr>
        <p:txBody>
          <a:bodyPr wrap="square">
            <a:spAutoFit/>
          </a:bodyPr>
          <a:lstStyle/>
          <a:p>
            <a:pPr algn="just">
              <a:lnSpc>
                <a:spcPct val="150000"/>
              </a:lnSpc>
              <a:spcAft>
                <a:spcPts val="0"/>
              </a:spcAft>
            </a:pPr>
            <a:endPar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7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Las leyes estrictamente universales obtenidas por inducción son probables en sentido inferencial; las leyes probabilísticas obtenidas por inducción son probables en sentido inferencial y en el sentido causal. El enunciado "aquellos que convivan con un enfermo de sarampión probablemente enfermarán" es probabilístico en sentido inferencial (es el resultado de una inducción) y en el sentido causal (si queremos hablar con total precisión, deberíamos decir "probablemente es verdad que aquellos que convivan con un enfermo de sarampión probablemente enfermarán").</a:t>
            </a:r>
          </a:p>
          <a:p>
            <a:pPr algn="just">
              <a:lnSpc>
                <a:spcPct val="150000"/>
              </a:lnSpc>
              <a:spcAft>
                <a:spcPts val="0"/>
              </a:spcAft>
            </a:pPr>
            <a:endPar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43</a:t>
            </a:fld>
            <a:endParaRPr lang="es-PE"/>
          </a:p>
        </p:txBody>
      </p:sp>
    </p:spTree>
    <p:extLst>
      <p:ext uri="{BB962C8B-B14F-4D97-AF65-F5344CB8AC3E}">
        <p14:creationId xmlns:p14="http://schemas.microsoft.com/office/powerpoint/2010/main" val="4285470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2456" y="1082858"/>
            <a:ext cx="8998858" cy="4016484"/>
          </a:xfrm>
          <a:prstGeom prst="rect">
            <a:avLst/>
          </a:prstGeom>
        </p:spPr>
        <p:txBody>
          <a:bodyPr wrap="square">
            <a:spAutoFit/>
          </a:bodyPr>
          <a:lstStyle/>
          <a:p>
            <a:pPr algn="just">
              <a:lnSpc>
                <a:spcPct val="150000"/>
              </a:lnSpc>
              <a:spcAft>
                <a:spcPts val="0"/>
              </a:spcAft>
            </a:pPr>
            <a:endPar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ES_tradnl" sz="1700" dirty="0">
                <a:latin typeface="Times New Roman" panose="02020603050405020304" pitchFamily="18" charset="0"/>
                <a:cs typeface="Times New Roman" panose="02020603050405020304" pitchFamily="18" charset="0"/>
              </a:rPr>
              <a:t>No obstante, ambos sentidos de "probabilidad" se entrecruzan, y puede ser difícil distinguirlos. En general, si se trata de una relación entre enunciados (premisas y conclusión), podemos hablar de "probabilidad inferencial" o "grado de credibilidad", mientras que si se trata de una relación entre eventos (o clases de eventos), podemos hablar de "probabilidad causal". Pero obsérvese que, por un lado, la probabilidad causal, expresada en leyes probabilísticas, es conocida por medio de un argumento inductivo (por lo que también está sujeta a un mayor o menor grado de credibilidad racional); y, por otro lado, si usamos una ley probabilística como premisa de un argumento, sólo podemos inferir la conclusión con cierta probabilidad inferencial. </a:t>
            </a:r>
            <a:endParaRPr lang="es-PE" sz="1700" dirty="0">
              <a:latin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7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44</a:t>
            </a:fld>
            <a:endParaRPr lang="es-PE"/>
          </a:p>
        </p:txBody>
      </p:sp>
    </p:spTree>
    <p:extLst>
      <p:ext uri="{BB962C8B-B14F-4D97-AF65-F5344CB8AC3E}">
        <p14:creationId xmlns:p14="http://schemas.microsoft.com/office/powerpoint/2010/main" val="849511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7656" y="413472"/>
            <a:ext cx="9681029" cy="6186309"/>
          </a:xfrm>
          <a:prstGeom prst="rect">
            <a:avLst/>
          </a:prstGeom>
        </p:spPr>
        <p:txBody>
          <a:bodyPr wrap="square">
            <a:spAutoFit/>
          </a:bodyPr>
          <a:lstStyle/>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Se ha dicho que toda la ciencia descansa en inducciones a partir de la observación de la realidad, y dado que las conclusiones de una inducción nunca son necesariamente verdaderas, entonces se sigue que nuestro conocimiento nunca es necesariamente verdadero, sólo verdadero por aproximación. Por ello a la inducción se le ha llamado "la gloria de la ciencia" y "el escándalo de la filosofía".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Ahora bien, mientras nuestras inducciones permitan el desarrollo de la ciencia y la técnica (es decir, nos permitan comprender el mundo, predecir sus cambios y desarrollar instrumentos para controlarlo) sin haber sido refutadas, seguiremos fiándonos de ellas.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Un ejemplo de inducción es el siguiente:</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X, Y, y Z son cuervos                                 (caso)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X, Y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y</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Z son negros                                    (resultado)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Todos los cuervos son negros                     (regla)</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45</a:t>
            </a:fld>
            <a:endParaRPr lang="es-PE"/>
          </a:p>
        </p:txBody>
      </p:sp>
    </p:spTree>
    <p:extLst>
      <p:ext uri="{BB962C8B-B14F-4D97-AF65-F5344CB8AC3E}">
        <p14:creationId xmlns:p14="http://schemas.microsoft.com/office/powerpoint/2010/main" val="2723378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6058" y="260604"/>
            <a:ext cx="9579428" cy="5155257"/>
          </a:xfrm>
          <a:prstGeom prst="rect">
            <a:avLst/>
          </a:prstGeom>
        </p:spPr>
        <p:txBody>
          <a:bodyPr wrap="square">
            <a:spAutoFit/>
          </a:bodyPr>
          <a:lstStyle/>
          <a:p>
            <a:pPr marL="648335" marR="791845" algn="just">
              <a:spcAft>
                <a:spcPts val="0"/>
              </a:spcAft>
            </a:pPr>
            <a:r>
              <a:rPr lang="es-ES_tradnl"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0"/>
              </a:spcAft>
            </a:pPr>
            <a:endParaRPr lang="es-ES_tradnl"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PE" sz="14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50000"/>
              </a:lnSpc>
              <a:spcAft>
                <a:spcPts val="0"/>
              </a:spcAft>
            </a:pPr>
            <a:r>
              <a:rPr lang="es-ES" sz="2000" b="1" dirty="0">
                <a:effectLst/>
                <a:latin typeface="Times New Roman" panose="02020603050405020304" pitchFamily="18" charset="0"/>
                <a:ea typeface="Times New Roman" panose="02020603050405020304" pitchFamily="18" charset="0"/>
                <a:cs typeface="Times New Roman" panose="02020603050405020304" pitchFamily="18" charset="0"/>
              </a:rPr>
              <a:t>C) Inducción probabilística</a:t>
            </a: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Hemos visto que las reglas generales que podemos obtener por inducción ampliativa pueden ser universales o probabilísticas. Si son universales, podemos construir con ellas deducciones, subsumiendo el caso en la regla universal. Obtenemos de esta manera un resultado que será necesariamente verdadero (si las premisas lo son). Pero si son probabilísticas, al subsumir el caso en ellas no obtenemos un resultado cuya verdad esté garantizada por las premisas, sino meramente probable. </a:t>
            </a:r>
            <a:r>
              <a:rPr lang="es-ES" sz="2000" dirty="0" err="1">
                <a:effectLst/>
                <a:latin typeface="Times New Roman" panose="02020603050405020304" pitchFamily="18" charset="0"/>
                <a:ea typeface="Times New Roman" panose="02020603050405020304" pitchFamily="18" charset="0"/>
                <a:cs typeface="Times New Roman" panose="02020603050405020304" pitchFamily="18" charset="0"/>
              </a:rPr>
              <a:t>Hempel</a:t>
            </a: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considera a este tipo de razonamiento una inducción, a la que llama </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explicación probabilística</a:t>
            </a: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50000"/>
              </a:lnSpc>
              <a:spcAft>
                <a:spcPts val="0"/>
              </a:spcAft>
            </a:pPr>
            <a:r>
              <a:rPr lang="es-ES"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46</a:t>
            </a:fld>
            <a:endParaRPr lang="es-PE"/>
          </a:p>
        </p:txBody>
      </p:sp>
    </p:spTree>
    <p:extLst>
      <p:ext uri="{BB962C8B-B14F-4D97-AF65-F5344CB8AC3E}">
        <p14:creationId xmlns:p14="http://schemas.microsoft.com/office/powerpoint/2010/main" val="2622433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6058" y="260604"/>
            <a:ext cx="9579428" cy="6555641"/>
          </a:xfrm>
          <a:prstGeom prst="rect">
            <a:avLst/>
          </a:prstGeom>
        </p:spPr>
        <p:txBody>
          <a:bodyPr wrap="square">
            <a:spAutoFit/>
          </a:bodyPr>
          <a:lstStyle/>
          <a:p>
            <a:pPr marL="457200" algn="just">
              <a:lnSpc>
                <a:spcPct val="150000"/>
              </a:lnSpc>
              <a:spcAft>
                <a:spcPts val="0"/>
              </a:spcAft>
            </a:pP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Imaginemos que hemos descubierto que algunos cuervos, sometidos a determinados experimentos de laboratorio, cambian de color y se vuelven blancos, de manera que lo que era considerado un enunciado estrictamente universal ("todos los cuervos son negros") pasa a enunciarse como una regla probabilística ("si </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es un cuervo, probablemente es negro"). Entonces el siguiente argumento sería un ejemplo de inducción probabilística:</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si </a:t>
            </a:r>
            <a:r>
              <a:rPr lang="es-ES" sz="20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es un cuervo, probablemente es negro (regla probabilística)</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marR="791845" algn="just">
              <a:spcAft>
                <a:spcPts val="0"/>
              </a:spcAft>
            </a:pP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es un cuervo                                           (caso)</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marR="791845" algn="just">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50215" marR="791845" algn="just">
              <a:spcAft>
                <a:spcPts val="0"/>
              </a:spcAft>
            </a:pP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x </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es negro.                                               (resultado)</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447675" algn="just">
              <a:lnSpc>
                <a:spcPct val="150000"/>
              </a:lnSpc>
              <a:spcAft>
                <a:spcPts val="0"/>
              </a:spcAft>
            </a:pP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Ahora bien, en opinión de </a:t>
            </a:r>
            <a:r>
              <a:rPr lang="es-ES" sz="2000" dirty="0" err="1">
                <a:effectLst/>
                <a:latin typeface="Times New Roman" panose="02020603050405020304" pitchFamily="18" charset="0"/>
                <a:ea typeface="Times New Roman" panose="02020603050405020304" pitchFamily="18" charset="0"/>
                <a:cs typeface="Times New Roman" panose="02020603050405020304" pitchFamily="18" charset="0"/>
              </a:rPr>
              <a:t>Hempel</a:t>
            </a:r>
            <a:r>
              <a:rPr lang="es-ES" sz="2000" dirty="0">
                <a:effectLst/>
                <a:latin typeface="Times New Roman" panose="02020603050405020304" pitchFamily="18" charset="0"/>
                <a:ea typeface="Times New Roman" panose="02020603050405020304" pitchFamily="18" charset="0"/>
                <a:cs typeface="Times New Roman" panose="02020603050405020304" pitchFamily="18" charset="0"/>
              </a:rPr>
              <a:t>, aunque la primera premisa de esta inferencia expresa una probabilidad causal, la conclusión se sigue con una probabilidad inferencial (puesto que aquí estamos operando con enunciados y no con eventos).</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47</a:t>
            </a:fld>
            <a:endParaRPr lang="es-PE"/>
          </a:p>
        </p:txBody>
      </p:sp>
    </p:spTree>
    <p:extLst>
      <p:ext uri="{BB962C8B-B14F-4D97-AF65-F5344CB8AC3E}">
        <p14:creationId xmlns:p14="http://schemas.microsoft.com/office/powerpoint/2010/main" val="23676300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1544" y="374119"/>
            <a:ext cx="9826172" cy="5078313"/>
          </a:xfrm>
          <a:prstGeom prst="rect">
            <a:avLst/>
          </a:prstGeom>
        </p:spPr>
        <p:txBody>
          <a:bodyPr wrap="square">
            <a:spAutoFit/>
          </a:bodyPr>
          <a:lstStyle/>
          <a:p>
            <a:pPr algn="just">
              <a:lnSpc>
                <a:spcPct val="150000"/>
              </a:lnSpc>
              <a:spcAft>
                <a:spcPts val="0"/>
              </a:spcAft>
            </a:pPr>
            <a:endParaRPr lang="es-ES_tradnl"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b="1" dirty="0">
                <a:effectLst/>
                <a:latin typeface="Times New Roman" panose="02020603050405020304" pitchFamily="18" charset="0"/>
                <a:ea typeface="Times New Roman" panose="02020603050405020304" pitchFamily="18" charset="0"/>
                <a:cs typeface="Times New Roman" panose="02020603050405020304" pitchFamily="18" charset="0"/>
              </a:rPr>
              <a:t>d) Abducción:</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Cuando conocemos la regla y el resultado, podemos inferir el caso por medio de una abducción. En la abducción razonamos tratando DE INFERIR UN HECHO particular a partir de otro hecho que conocemos y de una regla (universal o probabilística) que suponemos correcta. Tampoco obtenemos de esta forma una conclusión necesariamente verdadera (ni siquiera cuando la regla es universal), sino sólo una CONVICCIÓN que puede ser más o menos razonable.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48</a:t>
            </a:fld>
            <a:endParaRPr lang="es-PE"/>
          </a:p>
        </p:txBody>
      </p:sp>
    </p:spTree>
    <p:extLst>
      <p:ext uri="{BB962C8B-B14F-4D97-AF65-F5344CB8AC3E}">
        <p14:creationId xmlns:p14="http://schemas.microsoft.com/office/powerpoint/2010/main" val="16627248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1544" y="374119"/>
            <a:ext cx="9826172" cy="6678751"/>
          </a:xfrm>
          <a:prstGeom prst="rect">
            <a:avLst/>
          </a:prstGeom>
        </p:spPr>
        <p:txBody>
          <a:bodyPr wrap="square">
            <a:spAutoFit/>
          </a:bodyPr>
          <a:lstStyle/>
          <a:p>
            <a:pPr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Un ejemplo de argumento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abductivo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sería el siguiente:</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X, Y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y</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Z son negros                             (resultado)</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Todos los cuervos son negros               (regla)</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X, Y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y</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Z son cuervos                            (caso)</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Los argumentos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abductivos</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como el del ejemplo anterior, desde el punto de vista de la lógica deductiva constituyen falacias (en concreto, la falacia de la afirmación del consecuente). Sin embargo, tienen cierta fuerza que deriva de su potencialidad explicativa: en el ejemplo anterior, lo que concede fuerza al razonamiento es que la verdad de dicha conclusión explicaría por qué X, Y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y</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Z son negros.</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49</a:t>
            </a:fld>
            <a:endParaRPr lang="es-PE"/>
          </a:p>
        </p:txBody>
      </p:sp>
    </p:spTree>
    <p:extLst>
      <p:ext uri="{BB962C8B-B14F-4D97-AF65-F5344CB8AC3E}">
        <p14:creationId xmlns:p14="http://schemas.microsoft.com/office/powerpoint/2010/main" val="226636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55076" y="1097852"/>
            <a:ext cx="10114671" cy="4801314"/>
          </a:xfrm>
          <a:prstGeom prst="rect">
            <a:avLst/>
          </a:prstGeom>
        </p:spPr>
        <p:txBody>
          <a:bodyPr wrap="square">
            <a:spAutoFit/>
          </a:bodyPr>
          <a:lstStyle/>
          <a:p>
            <a:r>
              <a:rPr lang="es-ES_tradnl" dirty="0">
                <a:latin typeface="Times New Roman" panose="02020603050405020304" pitchFamily="18" charset="0"/>
                <a:cs typeface="Times New Roman" panose="02020603050405020304" pitchFamily="18" charset="0"/>
              </a:rPr>
              <a:t> </a:t>
            </a:r>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B) HECHOS PSICOLÓGICOS:</a:t>
            </a:r>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a:t>
            </a:r>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1. Estados mentales</a:t>
            </a:r>
            <a:endParaRPr lang="es-PE" dirty="0">
              <a:latin typeface="Times New Roman" panose="02020603050405020304" pitchFamily="18" charset="0"/>
              <a:cs typeface="Times New Roman" panose="02020603050405020304" pitchFamily="18" charset="0"/>
            </a:endParaRPr>
          </a:p>
          <a:p>
            <a:endParaRPr lang="es-ES_tradnl"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1.1. Voliciones: Deseos ("deseaba ser rico") e intenciones ("tengo la 	intención de 		matarlo para heredar su fortuna").</a:t>
            </a:r>
          </a:p>
          <a:p>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1.2. Creencias ("Creía que podría envenenarlo con pequeñas dosis de 	cianuro").</a:t>
            </a:r>
            <a:endParaRPr lang="es-PE" dirty="0">
              <a:latin typeface="Times New Roman" panose="02020603050405020304" pitchFamily="18" charset="0"/>
              <a:cs typeface="Times New Roman" panose="02020603050405020304" pitchFamily="18" charset="0"/>
            </a:endParaRPr>
          </a:p>
          <a:p>
            <a:endParaRPr lang="es-ES_tradnl"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1.3. Emociones ("Sentía una gran animadversión hacia su vecino").</a:t>
            </a:r>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a:t>
            </a:r>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2. Acciones mentales ("calculó mentalmente las consecuencias", "decidió hacerlo").</a:t>
            </a:r>
          </a:p>
          <a:p>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 </a:t>
            </a:r>
            <a:endParaRPr lang="es-PE" dirty="0">
              <a:latin typeface="Times New Roman" panose="02020603050405020304" pitchFamily="18" charset="0"/>
              <a:cs typeface="Times New Roman" panose="02020603050405020304" pitchFamily="18" charset="0"/>
            </a:endParaRPr>
          </a:p>
          <a:p>
            <a:r>
              <a:rPr lang="es-ES_tradnl" dirty="0">
                <a:latin typeface="Times New Roman" panose="02020603050405020304" pitchFamily="18" charset="0"/>
                <a:cs typeface="Times New Roman" panose="02020603050405020304" pitchFamily="18" charset="0"/>
              </a:rPr>
              <a:t>C) RELACIONES DE CAUSALIDAD ("La ingestión de aceite de colza fue la causa del síndrome tóxico").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5</a:t>
            </a:fld>
            <a:endParaRPr lang="es-PE"/>
          </a:p>
        </p:txBody>
      </p:sp>
    </p:spTree>
    <p:extLst>
      <p:ext uri="{BB962C8B-B14F-4D97-AF65-F5344CB8AC3E}">
        <p14:creationId xmlns:p14="http://schemas.microsoft.com/office/powerpoint/2010/main" val="34022620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20684" y="973247"/>
            <a:ext cx="8200571" cy="4247317"/>
          </a:xfrm>
          <a:prstGeom prst="rect">
            <a:avLst/>
          </a:prstGeom>
        </p:spPr>
        <p:txBody>
          <a:bodyPr wrap="square">
            <a:spAutoFit/>
          </a:bodyPr>
          <a:lstStyle/>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En definitiva, podemos resumir las diferencias entre estos argumentos como sigue:</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Deducción                      Inducción              </a:t>
            </a:r>
            <a:r>
              <a:rPr lang="es-ES_tradnl" b="1" dirty="0" err="1">
                <a:effectLst/>
                <a:latin typeface="Times New Roman" panose="02020603050405020304" pitchFamily="18" charset="0"/>
                <a:ea typeface="Times New Roman" panose="02020603050405020304" pitchFamily="18" charset="0"/>
                <a:cs typeface="Times New Roman" panose="02020603050405020304" pitchFamily="18" charset="0"/>
              </a:rPr>
              <a:t>inducción</a:t>
            </a: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               abducción</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                                      probabilística         ampliativa</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Regla universal             Regla probabilística     caso                         resultado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caso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caso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resultado                   regla</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    ----------------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resultado                       </a:t>
            </a:r>
            <a:r>
              <a:rPr lang="es-ES_tradnl" dirty="0" err="1">
                <a:effectLst/>
                <a:latin typeface="Times New Roman" panose="02020603050405020304" pitchFamily="18" charset="0"/>
                <a:ea typeface="Times New Roman" panose="02020603050405020304" pitchFamily="18" charset="0"/>
                <a:cs typeface="Times New Roman" panose="02020603050405020304" pitchFamily="18" charset="0"/>
              </a:rPr>
              <a:t>resultado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regla                     caso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50</a:t>
            </a:fld>
            <a:endParaRPr lang="es-PE"/>
          </a:p>
        </p:txBody>
      </p:sp>
    </p:spTree>
    <p:extLst>
      <p:ext uri="{BB962C8B-B14F-4D97-AF65-F5344CB8AC3E}">
        <p14:creationId xmlns:p14="http://schemas.microsoft.com/office/powerpoint/2010/main" val="19230411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51429" y="1040402"/>
            <a:ext cx="8534399" cy="4662815"/>
          </a:xfrm>
          <a:prstGeom prst="rect">
            <a:avLst/>
          </a:prstGeom>
        </p:spPr>
        <p:txBody>
          <a:bodyPr wrap="square">
            <a:spAutoFit/>
          </a:bodyPr>
          <a:lstStyle/>
          <a:p>
            <a:pPr>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EL CARÁCTER PROBABILÍSTICO DE LA INFERENCIA PROBATORIA</a:t>
            </a:r>
          </a:p>
          <a:p>
            <a:pPr>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La conclusión de una "inferencia probatoria" del tipo de las que tienen lugar en el proceso judicial ha de ser un enunciado sobre un hecho particular. Por ello, de los cuatro tipos de razonamiento analizados anteriormente, hemos de descartar la inducción ampliativa (aunque, como veremos, ésta tiene gran relevancia para su validez).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Algunos autores han sugerido que la abducción es la que mejor representa la manera de razonar del juez, pero quizá la discusión sobre cuál es la mejor forma de representar la inferencia probatoria sea estéril (y muchas veces basada en una confusión entre esquemas lógicos de justificación y esquemas que representan procesos mentales de razonamiento).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51</a:t>
            </a:fld>
            <a:endParaRPr lang="es-PE"/>
          </a:p>
        </p:txBody>
      </p:sp>
    </p:spTree>
    <p:extLst>
      <p:ext uri="{BB962C8B-B14F-4D97-AF65-F5344CB8AC3E}">
        <p14:creationId xmlns:p14="http://schemas.microsoft.com/office/powerpoint/2010/main" val="19292878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30514" y="110406"/>
            <a:ext cx="10029372" cy="7355860"/>
          </a:xfrm>
          <a:prstGeom prst="rect">
            <a:avLst/>
          </a:prstGeom>
        </p:spPr>
        <p:txBody>
          <a:bodyPr wrap="square">
            <a:spAutoFit/>
          </a:bodyPr>
          <a:lstStyle/>
          <a:p>
            <a:pPr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Una manera adecuada es ver la inferencia probatoria como una inducción probabilística. Por ejemplo: </a:t>
            </a:r>
          </a:p>
          <a:p>
            <a:pPr marL="934085" marR="791845" indent="-285750" algn="just">
              <a:spcAft>
                <a:spcPts val="0"/>
              </a:spcAft>
              <a:buFontTx/>
              <a:buChar char="-"/>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Si alguien posee una cantidad de droga inferior a x gramos, entonces (probablemente) no trafica con ella.</a:t>
            </a:r>
          </a:p>
          <a:p>
            <a:pPr marL="934085" marR="791845" indent="-285750" algn="just">
              <a:spcAft>
                <a:spcPts val="0"/>
              </a:spcAft>
              <a:buFontTx/>
              <a:buChar char="-"/>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934085" marR="791845" indent="-285750" algn="just">
              <a:spcAft>
                <a:spcPts val="0"/>
              </a:spcAft>
              <a:buFontTx/>
              <a:buChar char="-"/>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Si alguien es acusado de comerciar con droga por alguien a quien se le ha intervenido cierta cantidad y esta acusación no es posteriormente ratificada, (probablemente) no trafica con droga. </a:t>
            </a:r>
          </a:p>
          <a:p>
            <a:pPr marL="934085" marR="791845" indent="-285750" algn="just">
              <a:spcAft>
                <a:spcPts val="0"/>
              </a:spcAft>
              <a:buFontTx/>
              <a:buChar char="-"/>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934085" marR="791845" indent="-285750" algn="just">
              <a:spcAft>
                <a:spcPts val="0"/>
              </a:spcAft>
              <a:buFontTx/>
              <a:buChar char="-"/>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El acusado poseía una cantidad inferior a x gramos.</a:t>
            </a:r>
          </a:p>
          <a:p>
            <a:pPr marL="934085" marR="791845" indent="-285750" algn="just">
              <a:spcAft>
                <a:spcPts val="0"/>
              </a:spcAft>
              <a:buFontTx/>
              <a:buChar char="-"/>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934085" marR="791845" indent="-285750" algn="just">
              <a:spcAft>
                <a:spcPts val="0"/>
              </a:spcAft>
              <a:buFontTx/>
              <a:buChar char="-"/>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El acusado fue denunciado por alguien a quien se le ha intervenido cierta cantidad y esta acusación no fue posteriormente ratificada</a:t>
            </a:r>
          </a:p>
          <a:p>
            <a:pPr marL="648335" marR="791845" algn="just">
              <a:spcAft>
                <a:spcPts val="0"/>
              </a:spcAft>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648335" marR="791845" algn="just">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El acusado no traficaba con droga.</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52</a:t>
            </a:fld>
            <a:endParaRPr lang="es-PE"/>
          </a:p>
        </p:txBody>
      </p:sp>
    </p:spTree>
    <p:extLst>
      <p:ext uri="{BB962C8B-B14F-4D97-AF65-F5344CB8AC3E}">
        <p14:creationId xmlns:p14="http://schemas.microsoft.com/office/powerpoint/2010/main" val="29472259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45667" y="175332"/>
            <a:ext cx="10029372" cy="6555641"/>
          </a:xfrm>
          <a:prstGeom prst="rect">
            <a:avLst/>
          </a:prstGeom>
        </p:spPr>
        <p:txBody>
          <a:bodyPr wrap="square">
            <a:spAutoFit/>
          </a:bodyPr>
          <a:lstStyle/>
          <a:p>
            <a:pPr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50000"/>
              </a:lnSpc>
              <a:spcAft>
                <a:spcPts val="0"/>
              </a:spcAft>
            </a:pPr>
            <a:r>
              <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Se construya de una manera u otra, la conclusión de una inferencia probatoria NO PUEDE SER UNA CERTEZA ABSOLUTA (es decir, siempre será probable, en el sentido de grado de credibilidad), por alguna o algunas de las siguientes razones:</a:t>
            </a:r>
          </a:p>
          <a:p>
            <a:pPr algn="just">
              <a:lnSpc>
                <a:spcPct val="150000"/>
              </a:lnSpc>
              <a:spcAft>
                <a:spcPts val="0"/>
              </a:spcAft>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0"/>
              </a:spcAft>
              <a:buAutoNum type="arabicParenBoth"/>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Si la inferencia probatoria se reconstruye como una inferencia deductiva, dado que no podemos estar absolutamente seguros de que las premisas sean verdaderas, tampoco podemos asegurar que lo sea la conclusión, en el sentido de correspondiente con la realidad. </a:t>
            </a:r>
          </a:p>
          <a:p>
            <a:pPr algn="just">
              <a:lnSpc>
                <a:spcPct val="150000"/>
              </a:lnSpc>
              <a:spcAft>
                <a:spcPts val="0"/>
              </a:spcAft>
            </a:pP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(2) Si la inferencia probatoria se reconstruye como una inducción (en sentido amplio), además, el paso de las premisas a la conclusión no es necesario.</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53</a:t>
            </a:fld>
            <a:endParaRPr lang="es-PE"/>
          </a:p>
        </p:txBody>
      </p:sp>
    </p:spTree>
    <p:extLst>
      <p:ext uri="{BB962C8B-B14F-4D97-AF65-F5344CB8AC3E}">
        <p14:creationId xmlns:p14="http://schemas.microsoft.com/office/powerpoint/2010/main" val="26848987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6518" y="534346"/>
            <a:ext cx="11080376" cy="6278642"/>
          </a:xfrm>
          <a:prstGeom prst="rect">
            <a:avLst/>
          </a:prstGeom>
        </p:spPr>
        <p:txBody>
          <a:bodyPr wrap="square">
            <a:spAutoFit/>
          </a:bodyPr>
          <a:lstStyle/>
          <a:p>
            <a:pPr algn="just">
              <a:lnSpc>
                <a:spcPct val="150000"/>
              </a:lnSpc>
              <a:spcAft>
                <a:spcPts val="0"/>
              </a:spcAft>
            </a:pPr>
            <a:endParaRPr lang="es-ES_tradn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La consecuencia de uno u otro tipo de probabilidad es, a los efectos que nos interesan, la misma: la falta de certeza absoluta acerca de si la conclusión de la inferencia probatoria se corresponde con lo que ocurrió en la realidad.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Como señala Max Black, el uso en el lenguaje ordinario de "probablemente" tiene -entre otras- las siguientes propiedades (que asumo con cierta libertad):</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lnSpc>
                <a:spcPct val="150000"/>
              </a:lnSpc>
              <a:spcAft>
                <a:spcPts val="0"/>
              </a:spcAft>
              <a:buAutoNum type="alphaLcParenBoth"/>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"Probablemente" está semánticamente relacionado con "posiblemente" y "con certeza", de la siguiente manera: "probablemente" implica "posiblemente" y excluye "con certeza": "lo que es probable, ni es seguro ni imposible".</a:t>
            </a: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(b) Podemos distinguir entre la fundamentación o justificación de un juicio de probabilidad y su éxito. Cuando un juicio de probabilidad se usa para predecir un acontecimiento, podemos decir,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a priori¸</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que está fundado (si está bien basado en la evidencia) y,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a posteriori</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que tuvo éxito (si el acontecimiento predicho ocurre). De la misma manera, en los juicios de probabilidad sobre hechos pasados (como la conclusión de la inferencia probatoria) también podemos distinguir entre su justificación y su corrección o verdad, pero no podemos confirmar esta segunda propiedad al margen del apoyo que le presta la primera, porque el pasado "está cerrado".</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54</a:t>
            </a:fld>
            <a:endParaRPr lang="es-PE"/>
          </a:p>
        </p:txBody>
      </p:sp>
    </p:spTree>
    <p:extLst>
      <p:ext uri="{BB962C8B-B14F-4D97-AF65-F5344CB8AC3E}">
        <p14:creationId xmlns:p14="http://schemas.microsoft.com/office/powerpoint/2010/main" val="2378940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30513" y="658481"/>
            <a:ext cx="8374743" cy="5078313"/>
          </a:xfrm>
          <a:prstGeom prst="rect">
            <a:avLst/>
          </a:prstGeom>
        </p:spPr>
        <p:txBody>
          <a:bodyPr wrap="square">
            <a:spAutoFit/>
          </a:bodyPr>
          <a:lstStyle/>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(c) La probabilidad es graduable. Podemos decir que un acontecimiento es (o ha sido) bastante probable, muy probable, casi seguro... o poco probable. En contextos especiales, podemos cuantificar matemáticamente esta probabilidad.</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(d) "Probablemente se extraerá una bola negra" implica, con mayor o menor fuerza (salvo en el caso de "poco probable"), "se extraerá una bola negra", en el sentido de que es absurdo decir "probablemente se extraerá una bola negra, pero no se extraerá una bola negra". De la misma manera, constituye algún tipo de contradicción decir "probablemente Pedro mató a Juan, pero Pedro no mató a Juan". Ahora bien, dada la relevancia de la decisión judicial, el juez no debe actuar como si Pedro hubiera matado a Juan salvo que la verdad de esta afirmación le parezca "muy probable".</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fld id="{7B9A9A1E-AE05-46EE-8CEE-B5919903B969}" type="slidenum">
              <a:rPr lang="es-PE" smtClean="0"/>
              <a:t>55</a:t>
            </a:fld>
            <a:endParaRPr lang="es-PE"/>
          </a:p>
        </p:txBody>
      </p:sp>
    </p:spTree>
    <p:extLst>
      <p:ext uri="{BB962C8B-B14F-4D97-AF65-F5344CB8AC3E}">
        <p14:creationId xmlns:p14="http://schemas.microsoft.com/office/powerpoint/2010/main" val="33246467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28914" y="465031"/>
            <a:ext cx="8882743" cy="7017306"/>
          </a:xfrm>
          <a:prstGeom prst="rect">
            <a:avLst/>
          </a:prstGeom>
        </p:spPr>
        <p:txBody>
          <a:bodyPr wrap="square">
            <a:spAutoFit/>
          </a:bodyPr>
          <a:lstStyle/>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A la luz de las anteriores consideraciones, parece claro que la certeza absoluta no puede exigirse como requisito necesario de la decisión judicial; por ello, ciertas afirmaciones y distinciones de la doctrina procesalista se muestran como formas poco apropiadas y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confundentes</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de referirse a la conclusión de la inferencia probatoria. Por ejemplo, cuando se afirma que la finalidad de la prueba es el convencimiento pleno del juez, si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convencimiento pleno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equivale a total y absoluta seguridad. Como hemos visto, la conclusión de la inferencia probatoria es siempre probable, y si el juez llega a una conclusión "probable" no puede lógicamente (aunque sí psicológicamente) "estar seguro" de ella (aunque sí "casi seguro", y eso es lo que hay que exigir). También es inapropiado distinguir entre prueba plena (o perfecta) y semiplena (o imperfecta) diciendo que mediante la primera se alcanza "la plena o total convicción de la realidad de los hechos" y con la segunda meramente "una simple probabilidad o verosimilitud" (pues mediante la prueba sólo alcanzamos conclusiones probables).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fld id="{7B9A9A1E-AE05-46EE-8CEE-B5919903B969}" type="slidenum">
              <a:rPr lang="es-PE" smtClean="0"/>
              <a:t>56</a:t>
            </a:fld>
            <a:endParaRPr lang="es-PE"/>
          </a:p>
        </p:txBody>
      </p:sp>
    </p:spTree>
    <p:extLst>
      <p:ext uri="{BB962C8B-B14F-4D97-AF65-F5344CB8AC3E}">
        <p14:creationId xmlns:p14="http://schemas.microsoft.com/office/powerpoint/2010/main" val="39617273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28914" y="465031"/>
            <a:ext cx="8882743" cy="5355312"/>
          </a:xfrm>
          <a:prstGeom prst="rect">
            <a:avLst/>
          </a:prstGeom>
        </p:spPr>
        <p:txBody>
          <a:bodyPr wrap="square">
            <a:spAutoFit/>
          </a:bodyPr>
          <a:lstStyle/>
          <a:p>
            <a:pPr algn="just">
              <a:lnSpc>
                <a:spcPct val="150000"/>
              </a:lnSpc>
              <a:spcAft>
                <a:spcPts val="0"/>
              </a:spcAft>
            </a:pPr>
            <a:r>
              <a:rPr lang="es-ES_tradnl"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Y, por último, tampoco tiene sentido decir, como hacen otros autores, que no existe la prueba semiplena porque -en palabras de Sentís </a:t>
            </a:r>
            <a:r>
              <a:rPr lang="es-ES_tradnl" sz="2000" dirty="0" err="1">
                <a:effectLst/>
                <a:latin typeface="Times New Roman" panose="02020603050405020304" pitchFamily="18" charset="0"/>
                <a:ea typeface="Times New Roman" panose="02020603050405020304" pitchFamily="18" charset="0"/>
                <a:cs typeface="Times New Roman" panose="02020603050405020304" pitchFamily="18" charset="0"/>
              </a:rPr>
              <a:t>Melendo</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"la prueba es total y plena, o no es nada"; o que "no existe una mayor o menor convicción judicial, o se alcanza o no se alcanza". Este tipo de opiniones, al ocultar que el convencimiento es una cuestión de grado, constituyen  una  falacia, y es preferible entender -como hace Asencio Mellado, entre otros- que la convicción del juez no puede entenderse "en términos de certeza absoluta, sino únicamente de probabilidad; se trata, pues, de un juicio de probabilidad, de mayor o menor acercamiento entre la afirmación y el hecho acaecido, y en tanto tal hecho no es conocido y es hecho pasado, la probabilidad ha de ser medida en términos de verosimilitud". </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fld id="{7B9A9A1E-AE05-46EE-8CEE-B5919903B969}" type="slidenum">
              <a:rPr lang="es-PE" smtClean="0"/>
              <a:t>57</a:t>
            </a:fld>
            <a:endParaRPr lang="es-PE"/>
          </a:p>
        </p:txBody>
      </p:sp>
    </p:spTree>
    <p:extLst>
      <p:ext uri="{BB962C8B-B14F-4D97-AF65-F5344CB8AC3E}">
        <p14:creationId xmlns:p14="http://schemas.microsoft.com/office/powerpoint/2010/main" val="4027749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274457" y="1417024"/>
            <a:ext cx="2882632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ES" sz="1800" b="0" i="0" u="none" strike="noStrike" cap="none" normalizeH="0" baseline="0" dirty="0">
              <a:ln>
                <a:noFill/>
              </a:ln>
              <a:solidFill>
                <a:schemeClr val="tx1"/>
              </a:solidFill>
              <a:effectLst/>
              <a:latin typeface="Arial" panose="020B0604020202020204" pitchFamily="34" charset="0"/>
            </a:endParaRPr>
          </a:p>
        </p:txBody>
      </p:sp>
      <p:sp>
        <p:nvSpPr>
          <p:cNvPr id="5" name="Rectángulo 4"/>
          <p:cNvSpPr/>
          <p:nvPr/>
        </p:nvSpPr>
        <p:spPr>
          <a:xfrm>
            <a:off x="1776917" y="597388"/>
            <a:ext cx="6096000" cy="3539430"/>
          </a:xfrm>
          <a:prstGeom prst="rect">
            <a:avLst/>
          </a:prstGeom>
        </p:spPr>
        <p:txBody>
          <a:bodyPr>
            <a:spAutoFit/>
          </a:bodyPr>
          <a:lstStyle/>
          <a:p>
            <a:pPr lvl="0" algn="ctr" eaLnBrk="0" fontAlgn="base" hangingPunct="0">
              <a:spcBef>
                <a:spcPct val="0"/>
              </a:spcBef>
              <a:spcAft>
                <a:spcPct val="0"/>
              </a:spcAft>
            </a:pPr>
            <a:endParaRPr kumimoji="0" lang="es-ES" sz="28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lvl="0" algn="ctr" eaLnBrk="0" fontAlgn="base" hangingPunct="0">
              <a:spcBef>
                <a:spcPct val="0"/>
              </a:spcBef>
              <a:spcAft>
                <a:spcPct val="0"/>
              </a:spcAft>
            </a:pPr>
            <a:endParaRPr lang="es-ES" sz="28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ctr" eaLnBrk="0" fontAlgn="base" hangingPunct="0">
              <a:spcBef>
                <a:spcPct val="0"/>
              </a:spcBef>
              <a:spcAft>
                <a:spcPct val="0"/>
              </a:spcAft>
            </a:pPr>
            <a:endParaRPr kumimoji="0" lang="es-ES" sz="28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lvl="0" algn="ctr" eaLnBrk="0" fontAlgn="base" hangingPunct="0">
              <a:spcBef>
                <a:spcPct val="0"/>
              </a:spcBef>
              <a:spcAft>
                <a:spcPct val="0"/>
              </a:spcAft>
            </a:pPr>
            <a:endParaRPr lang="es-ES" sz="28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lvl="0" algn="ctr" eaLnBrk="0" fontAlgn="base" hangingPunct="0">
              <a:spcBef>
                <a:spcPct val="0"/>
              </a:spcBef>
              <a:spcAft>
                <a:spcPct val="0"/>
              </a:spcAft>
            </a:pPr>
            <a:r>
              <a:rPr kumimoji="0" lang="es-ES" sz="28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TEMA 3</a:t>
            </a:r>
          </a:p>
          <a:p>
            <a:pPr lvl="0" algn="ctr" eaLnBrk="0" fontAlgn="base" hangingPunct="0">
              <a:spcBef>
                <a:spcPct val="0"/>
              </a:spcBef>
              <a:spcAft>
                <a:spcPct val="0"/>
              </a:spcAft>
            </a:pPr>
            <a:endParaRPr kumimoji="0" lang="es-ES" sz="28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lvl="0" algn="ctr" eaLnBrk="0" fontAlgn="base" hangingPunct="0">
              <a:spcBef>
                <a:spcPct val="0"/>
              </a:spcBef>
              <a:spcAft>
                <a:spcPct val="0"/>
              </a:spcAft>
            </a:pPr>
            <a:r>
              <a:rPr kumimoji="0" lang="es-ES" sz="28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PRINCIPIOS LOGICOS </a:t>
            </a:r>
          </a:p>
          <a:p>
            <a:pPr lvl="0" algn="just" eaLnBrk="0" fontAlgn="base" hangingPunct="0">
              <a:spcBef>
                <a:spcPct val="0"/>
              </a:spcBef>
              <a:spcAft>
                <a:spcPct val="0"/>
              </a:spcAft>
            </a:pPr>
            <a:endParaRPr kumimoji="0" lang="es-PE" sz="2800" b="0" i="0" u="none" strike="noStrike" cap="none" normalizeH="0" baseline="0" dirty="0">
              <a:ln>
                <a:noFill/>
              </a:ln>
              <a:solidFill>
                <a:schemeClr val="tx1"/>
              </a:solidFill>
              <a:effectLst/>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58</a:t>
            </a:fld>
            <a:endParaRPr lang="es-PE"/>
          </a:p>
        </p:txBody>
      </p:sp>
    </p:spTree>
    <p:extLst>
      <p:ext uri="{BB962C8B-B14F-4D97-AF65-F5344CB8AC3E}">
        <p14:creationId xmlns:p14="http://schemas.microsoft.com/office/powerpoint/2010/main" val="11349706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064835605"/>
              </p:ext>
            </p:extLst>
          </p:nvPr>
        </p:nvGraphicFramePr>
        <p:xfrm>
          <a:off x="1776917" y="1554511"/>
          <a:ext cx="8199596" cy="4395912"/>
        </p:xfrm>
        <a:graphic>
          <a:graphicData uri="http://schemas.openxmlformats.org/drawingml/2006/table">
            <a:tbl>
              <a:tblPr>
                <a:tableStyleId>{5C22544A-7EE6-4342-B048-85BDC9FD1C3A}</a:tableStyleId>
              </a:tblPr>
              <a:tblGrid>
                <a:gridCol w="4052157">
                  <a:extLst>
                    <a:ext uri="{9D8B030D-6E8A-4147-A177-3AD203B41FA5}">
                      <a16:colId xmlns:a16="http://schemas.microsoft.com/office/drawing/2014/main" val="20000"/>
                    </a:ext>
                  </a:extLst>
                </a:gridCol>
                <a:gridCol w="4147439">
                  <a:extLst>
                    <a:ext uri="{9D8B030D-6E8A-4147-A177-3AD203B41FA5}">
                      <a16:colId xmlns:a16="http://schemas.microsoft.com/office/drawing/2014/main" val="20001"/>
                    </a:ext>
                  </a:extLst>
                </a:gridCol>
              </a:tblGrid>
              <a:tr h="439591">
                <a:tc>
                  <a:txBody>
                    <a:bodyPr/>
                    <a:lstStyle/>
                    <a:p>
                      <a:pPr algn="ctr">
                        <a:lnSpc>
                          <a:spcPct val="150000"/>
                        </a:lnSpc>
                        <a:spcAft>
                          <a:spcPts val="0"/>
                        </a:spcAft>
                      </a:pPr>
                      <a:r>
                        <a:rPr lang="es-ES" sz="1200" dirty="0">
                          <a:effectLst/>
                        </a:rPr>
                        <a:t>PRINCIPIOS ONTOLOGICOS</a:t>
                      </a:r>
                      <a:endParaRPr lang="es-P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tc>
                <a:tc>
                  <a:txBody>
                    <a:bodyPr/>
                    <a:lstStyle/>
                    <a:p>
                      <a:pPr algn="ctr">
                        <a:lnSpc>
                          <a:spcPct val="150000"/>
                        </a:lnSpc>
                        <a:spcAft>
                          <a:spcPts val="0"/>
                        </a:spcAft>
                      </a:pPr>
                      <a:r>
                        <a:rPr lang="es-ES" sz="1200" dirty="0">
                          <a:effectLst/>
                        </a:rPr>
                        <a:t>PRINCIPIOS LOGICOS</a:t>
                      </a:r>
                      <a:endParaRPr lang="es-P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tc>
                <a:extLst>
                  <a:ext uri="{0D108BD9-81ED-4DB2-BD59-A6C34878D82A}">
                    <a16:rowId xmlns:a16="http://schemas.microsoft.com/office/drawing/2014/main" val="10000"/>
                  </a:ext>
                </a:extLst>
              </a:tr>
              <a:tr h="1318775">
                <a:tc>
                  <a:txBody>
                    <a:bodyPr/>
                    <a:lstStyle/>
                    <a:p>
                      <a:pPr algn="ctr">
                        <a:lnSpc>
                          <a:spcPct val="150000"/>
                        </a:lnSpc>
                        <a:spcAft>
                          <a:spcPts val="0"/>
                        </a:spcAft>
                      </a:pPr>
                      <a:r>
                        <a:rPr lang="es-ES" sz="1200">
                          <a:effectLst/>
                        </a:rPr>
                        <a:t>1.- Identidad:</a:t>
                      </a:r>
                      <a:endParaRPr lang="es-PE" sz="1200">
                        <a:effectLst/>
                      </a:endParaRPr>
                    </a:p>
                    <a:p>
                      <a:pPr algn="ctr">
                        <a:lnSpc>
                          <a:spcPct val="150000"/>
                        </a:lnSpc>
                        <a:spcAft>
                          <a:spcPts val="0"/>
                        </a:spcAft>
                      </a:pPr>
                      <a:r>
                        <a:rPr lang="es-ES" sz="1200">
                          <a:effectLst/>
                        </a:rPr>
                        <a:t>“Todo objeto es idéntico a sí mismo”.</a:t>
                      </a:r>
                      <a:endParaRPr lang="es-P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tc>
                  <a:txBody>
                    <a:bodyPr/>
                    <a:lstStyle/>
                    <a:p>
                      <a:pPr algn="ctr">
                        <a:lnSpc>
                          <a:spcPct val="150000"/>
                        </a:lnSpc>
                        <a:spcAft>
                          <a:spcPts val="0"/>
                        </a:spcAft>
                      </a:pPr>
                      <a:r>
                        <a:rPr lang="es-ES" sz="1200" dirty="0">
                          <a:effectLst/>
                        </a:rPr>
                        <a:t>1.- Identidad:</a:t>
                      </a:r>
                      <a:endParaRPr lang="es-PE" sz="1200" dirty="0">
                        <a:effectLst/>
                      </a:endParaRPr>
                    </a:p>
                    <a:p>
                      <a:pPr algn="ctr">
                        <a:lnSpc>
                          <a:spcPct val="150000"/>
                        </a:lnSpc>
                        <a:spcAft>
                          <a:spcPts val="0"/>
                        </a:spcAft>
                      </a:pPr>
                      <a:r>
                        <a:rPr lang="es-ES" sz="1200" dirty="0">
                          <a:effectLst/>
                        </a:rPr>
                        <a:t>“El juicio que afirma la identidad de un objeto consigo mismo es necesariamente verdadero”.</a:t>
                      </a:r>
                      <a:endParaRPr lang="es-P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extLst>
                  <a:ext uri="{0D108BD9-81ED-4DB2-BD59-A6C34878D82A}">
                    <a16:rowId xmlns:a16="http://schemas.microsoft.com/office/drawing/2014/main" val="10001"/>
                  </a:ext>
                </a:extLst>
              </a:tr>
              <a:tr h="879182">
                <a:tc>
                  <a:txBody>
                    <a:bodyPr/>
                    <a:lstStyle/>
                    <a:p>
                      <a:pPr algn="ctr">
                        <a:lnSpc>
                          <a:spcPct val="150000"/>
                        </a:lnSpc>
                        <a:spcAft>
                          <a:spcPts val="0"/>
                        </a:spcAft>
                      </a:pPr>
                      <a:r>
                        <a:rPr lang="es-ES" sz="1200">
                          <a:effectLst/>
                        </a:rPr>
                        <a:t>2.- contradicción:</a:t>
                      </a:r>
                      <a:endParaRPr lang="es-PE" sz="1200">
                        <a:effectLst/>
                      </a:endParaRPr>
                    </a:p>
                    <a:p>
                      <a:pPr algn="ctr">
                        <a:lnSpc>
                          <a:spcPct val="150000"/>
                        </a:lnSpc>
                        <a:spcAft>
                          <a:spcPts val="0"/>
                        </a:spcAft>
                      </a:pPr>
                      <a:r>
                        <a:rPr lang="es-ES" sz="1200">
                          <a:effectLst/>
                        </a:rPr>
                        <a:t>“Ningún objeto puede ser, al mismo tiempo, P y no P”.</a:t>
                      </a:r>
                      <a:endParaRPr lang="es-P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tc>
                  <a:txBody>
                    <a:bodyPr/>
                    <a:lstStyle/>
                    <a:p>
                      <a:pPr algn="ctr">
                        <a:lnSpc>
                          <a:spcPct val="150000"/>
                        </a:lnSpc>
                        <a:spcAft>
                          <a:spcPts val="0"/>
                        </a:spcAft>
                      </a:pPr>
                      <a:r>
                        <a:rPr lang="es-ES" sz="1200">
                          <a:effectLst/>
                        </a:rPr>
                        <a:t>2.- contradicción:</a:t>
                      </a:r>
                      <a:endParaRPr lang="es-PE" sz="1200">
                        <a:effectLst/>
                      </a:endParaRPr>
                    </a:p>
                    <a:p>
                      <a:pPr algn="ctr">
                        <a:lnSpc>
                          <a:spcPct val="150000"/>
                        </a:lnSpc>
                        <a:spcAft>
                          <a:spcPts val="0"/>
                        </a:spcAft>
                      </a:pPr>
                      <a:r>
                        <a:rPr lang="es-ES" sz="1200">
                          <a:effectLst/>
                        </a:rPr>
                        <a:t>“Dos Juicios contradictorios no pueden ser verdaderos ambos”.</a:t>
                      </a:r>
                      <a:endParaRPr lang="es-P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extLst>
                  <a:ext uri="{0D108BD9-81ED-4DB2-BD59-A6C34878D82A}">
                    <a16:rowId xmlns:a16="http://schemas.microsoft.com/office/drawing/2014/main" val="10002"/>
                  </a:ext>
                </a:extLst>
              </a:tr>
              <a:tr h="879182">
                <a:tc>
                  <a:txBody>
                    <a:bodyPr/>
                    <a:lstStyle/>
                    <a:p>
                      <a:pPr algn="ctr">
                        <a:lnSpc>
                          <a:spcPct val="150000"/>
                        </a:lnSpc>
                        <a:spcAft>
                          <a:spcPts val="0"/>
                        </a:spcAft>
                      </a:pPr>
                      <a:r>
                        <a:rPr lang="es-ES" sz="1200">
                          <a:effectLst/>
                        </a:rPr>
                        <a:t>3. Tercero excluido:</a:t>
                      </a:r>
                      <a:endParaRPr lang="es-PE" sz="1200">
                        <a:effectLst/>
                      </a:endParaRPr>
                    </a:p>
                    <a:p>
                      <a:pPr algn="ctr">
                        <a:lnSpc>
                          <a:spcPct val="150000"/>
                        </a:lnSpc>
                        <a:spcAft>
                          <a:spcPts val="0"/>
                        </a:spcAft>
                      </a:pPr>
                      <a:r>
                        <a:rPr lang="es-ES" sz="1200">
                          <a:effectLst/>
                        </a:rPr>
                        <a:t>“ Todo objeto tiene que ser necesariamente P o no P”</a:t>
                      </a:r>
                      <a:endParaRPr lang="es-P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tc>
                  <a:txBody>
                    <a:bodyPr/>
                    <a:lstStyle/>
                    <a:p>
                      <a:pPr algn="ctr">
                        <a:lnSpc>
                          <a:spcPct val="150000"/>
                        </a:lnSpc>
                        <a:spcAft>
                          <a:spcPts val="0"/>
                        </a:spcAft>
                      </a:pPr>
                      <a:r>
                        <a:rPr lang="es-ES" sz="1200" dirty="0">
                          <a:effectLst/>
                        </a:rPr>
                        <a:t>3.- Tercero Excluido:</a:t>
                      </a:r>
                      <a:endParaRPr lang="es-PE" sz="1200" dirty="0">
                        <a:effectLst/>
                      </a:endParaRPr>
                    </a:p>
                    <a:p>
                      <a:pPr algn="ctr">
                        <a:lnSpc>
                          <a:spcPct val="150000"/>
                        </a:lnSpc>
                        <a:spcAft>
                          <a:spcPts val="0"/>
                        </a:spcAft>
                      </a:pPr>
                      <a:r>
                        <a:rPr lang="es-ES" sz="1200" dirty="0">
                          <a:effectLst/>
                        </a:rPr>
                        <a:t>“Dos juicios contradictorios no pueden ambos ser falsos.”</a:t>
                      </a:r>
                      <a:endParaRPr lang="es-P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extLst>
                  <a:ext uri="{0D108BD9-81ED-4DB2-BD59-A6C34878D82A}">
                    <a16:rowId xmlns:a16="http://schemas.microsoft.com/office/drawing/2014/main" val="10003"/>
                  </a:ext>
                </a:extLst>
              </a:tr>
              <a:tr h="879182">
                <a:tc>
                  <a:txBody>
                    <a:bodyPr/>
                    <a:lstStyle/>
                    <a:p>
                      <a:pPr algn="ctr">
                        <a:lnSpc>
                          <a:spcPct val="150000"/>
                        </a:lnSpc>
                        <a:spcAft>
                          <a:spcPts val="0"/>
                        </a:spcAft>
                      </a:pPr>
                      <a:r>
                        <a:rPr lang="es-ES" sz="1200">
                          <a:effectLst/>
                        </a:rPr>
                        <a:t>4.- Razón suficiente:</a:t>
                      </a:r>
                      <a:endParaRPr lang="es-PE" sz="1200">
                        <a:effectLst/>
                      </a:endParaRPr>
                    </a:p>
                    <a:p>
                      <a:pPr algn="ctr">
                        <a:lnSpc>
                          <a:spcPct val="150000"/>
                        </a:lnSpc>
                        <a:spcAft>
                          <a:spcPts val="0"/>
                        </a:spcAft>
                      </a:pPr>
                      <a:r>
                        <a:rPr lang="es-ES" sz="1200">
                          <a:effectLst/>
                        </a:rPr>
                        <a:t>“Todo tiene su razón suficiente”.</a:t>
                      </a:r>
                      <a:endParaRPr lang="es-PE"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tc>
                  <a:txBody>
                    <a:bodyPr/>
                    <a:lstStyle/>
                    <a:p>
                      <a:pPr algn="ctr">
                        <a:lnSpc>
                          <a:spcPct val="150000"/>
                        </a:lnSpc>
                        <a:spcAft>
                          <a:spcPts val="0"/>
                        </a:spcAft>
                      </a:pPr>
                      <a:r>
                        <a:rPr lang="es-ES" sz="1200" dirty="0">
                          <a:effectLst/>
                        </a:rPr>
                        <a:t>4.- Razón suficiente:</a:t>
                      </a:r>
                      <a:endParaRPr lang="es-PE" sz="1200" dirty="0">
                        <a:effectLst/>
                      </a:endParaRPr>
                    </a:p>
                    <a:p>
                      <a:pPr algn="ctr">
                        <a:lnSpc>
                          <a:spcPct val="150000"/>
                        </a:lnSpc>
                        <a:spcAft>
                          <a:spcPts val="0"/>
                        </a:spcAft>
                      </a:pPr>
                      <a:r>
                        <a:rPr lang="es-ES" sz="1200" dirty="0">
                          <a:effectLst/>
                        </a:rPr>
                        <a:t>“ Todo juicio, para ser verdadero, ha menester de un fundamento suficiente”</a:t>
                      </a:r>
                      <a:endParaRPr lang="es-P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993" marR="33993" marT="0" marB="0" anchor="ctr"/>
                </a:tc>
                <a:extLst>
                  <a:ext uri="{0D108BD9-81ED-4DB2-BD59-A6C34878D82A}">
                    <a16:rowId xmlns:a16="http://schemas.microsoft.com/office/drawing/2014/main" val="10004"/>
                  </a:ext>
                </a:extLst>
              </a:tr>
            </a:tbl>
          </a:graphicData>
        </a:graphic>
      </p:graphicFrame>
      <p:sp>
        <p:nvSpPr>
          <p:cNvPr id="3" name="Rectangle 1"/>
          <p:cNvSpPr>
            <a:spLocks noChangeArrowheads="1"/>
          </p:cNvSpPr>
          <p:nvPr/>
        </p:nvSpPr>
        <p:spPr bwMode="auto">
          <a:xfrm>
            <a:off x="4274457" y="1417024"/>
            <a:ext cx="2882632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ES" sz="1800" b="0" i="0" u="none" strike="noStrike" cap="none" normalizeH="0" baseline="0" dirty="0">
              <a:ln>
                <a:noFill/>
              </a:ln>
              <a:solidFill>
                <a:schemeClr val="tx1"/>
              </a:solidFill>
              <a:effectLst/>
              <a:latin typeface="Arial" panose="020B0604020202020204" pitchFamily="34" charset="0"/>
            </a:endParaRPr>
          </a:p>
        </p:txBody>
      </p:sp>
      <p:sp>
        <p:nvSpPr>
          <p:cNvPr id="5" name="Rectángulo 4"/>
          <p:cNvSpPr/>
          <p:nvPr/>
        </p:nvSpPr>
        <p:spPr>
          <a:xfrm>
            <a:off x="1776917" y="597388"/>
            <a:ext cx="6096000" cy="707886"/>
          </a:xfrm>
          <a:prstGeom prst="rect">
            <a:avLst/>
          </a:prstGeom>
        </p:spPr>
        <p:txBody>
          <a:bodyPr>
            <a:spAutoFit/>
          </a:bodyPr>
          <a:lstStyle/>
          <a:p>
            <a:pPr lvl="0" algn="just" eaLnBrk="0" fontAlgn="base" hangingPunct="0">
              <a:spcBef>
                <a:spcPct val="0"/>
              </a:spcBef>
              <a:spcAft>
                <a:spcPct val="0"/>
              </a:spcAft>
            </a:pPr>
            <a:r>
              <a:rPr kumimoji="0" lang="es-E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PRINCIPIOS LOGICOS</a:t>
            </a:r>
          </a:p>
          <a:p>
            <a:pPr lvl="0" algn="just" eaLnBrk="0" fontAlgn="base" hangingPunct="0">
              <a:spcBef>
                <a:spcPct val="0"/>
              </a:spcBef>
              <a:spcAft>
                <a:spcPct val="0"/>
              </a:spcAft>
            </a:pPr>
            <a:endParaRPr kumimoji="0" lang="es-PE" sz="1200" b="0" i="0" u="none" strike="noStrike" cap="none" normalizeH="0" baseline="0" dirty="0">
              <a:ln>
                <a:noFill/>
              </a:ln>
              <a:solidFill>
                <a:schemeClr val="tx1"/>
              </a:solidFill>
              <a:effectLst/>
            </a:endParaRPr>
          </a:p>
          <a:p>
            <a:pPr lvl="0" algn="just" eaLnBrk="0" fontAlgn="base" hangingPunct="0">
              <a:spcBef>
                <a:spcPct val="0"/>
              </a:spcBef>
              <a:spcAft>
                <a:spcPct val="0"/>
              </a:spcAft>
            </a:pPr>
            <a:r>
              <a:rPr kumimoji="0" lang="es-ES" sz="1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Sobre estos principios escribe y sintetiza GARCIA MAYNEZ:</a:t>
            </a:r>
            <a:endParaRPr lang="es-PE" sz="1400" dirty="0"/>
          </a:p>
        </p:txBody>
      </p:sp>
      <p:sp>
        <p:nvSpPr>
          <p:cNvPr id="6" name="Marcador de número de diapositiva 5"/>
          <p:cNvSpPr>
            <a:spLocks noGrp="1"/>
          </p:cNvSpPr>
          <p:nvPr>
            <p:ph type="sldNum" sz="quarter" idx="12"/>
          </p:nvPr>
        </p:nvSpPr>
        <p:spPr/>
        <p:txBody>
          <a:bodyPr/>
          <a:lstStyle/>
          <a:p>
            <a:fld id="{7B9A9A1E-AE05-46EE-8CEE-B5919903B969}" type="slidenum">
              <a:rPr lang="es-PE" smtClean="0"/>
              <a:t>59</a:t>
            </a:fld>
            <a:endParaRPr lang="es-PE"/>
          </a:p>
        </p:txBody>
      </p:sp>
    </p:spTree>
    <p:extLst>
      <p:ext uri="{BB962C8B-B14F-4D97-AF65-F5344CB8AC3E}">
        <p14:creationId xmlns:p14="http://schemas.microsoft.com/office/powerpoint/2010/main" val="351939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68172" y="1942658"/>
            <a:ext cx="6785317" cy="3268331"/>
          </a:xfrm>
          <a:prstGeom prst="rect">
            <a:avLst/>
          </a:prstGeom>
        </p:spPr>
        <p:txBody>
          <a:bodyPr wrap="square">
            <a:spAutoFit/>
          </a:bodyPr>
          <a:lstStyle/>
          <a:p>
            <a:pPr algn="just">
              <a:lnSpc>
                <a:spcPct val="150000"/>
              </a:lnSpc>
              <a:spcAft>
                <a:spcPts val="0"/>
              </a:spcAft>
            </a:pP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Además, los estados de cosas, los sucesos y las acciones y omisiones pueden ser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naturales</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 (cuando es posible dar una descripción de ellas sin referencia a reglas o convenciones, como en los ejemplos señalados) o </a:t>
            </a:r>
            <a:r>
              <a:rPr lang="es-ES_tradnl" sz="2000" i="1" dirty="0">
                <a:effectLst/>
                <a:latin typeface="Times New Roman" panose="02020603050405020304" pitchFamily="18" charset="0"/>
                <a:ea typeface="Times New Roman" panose="02020603050405020304" pitchFamily="18" charset="0"/>
                <a:cs typeface="Times New Roman" panose="02020603050405020304" pitchFamily="18" charset="0"/>
              </a:rPr>
              <a:t>institucionales </a:t>
            </a:r>
            <a:r>
              <a:rPr lang="es-ES_tradnl" sz="2000" dirty="0">
                <a:effectLst/>
                <a:latin typeface="Times New Roman" panose="02020603050405020304" pitchFamily="18" charset="0"/>
                <a:ea typeface="Times New Roman" panose="02020603050405020304" pitchFamily="18" charset="0"/>
                <a:cs typeface="Times New Roman" panose="02020603050405020304" pitchFamily="18" charset="0"/>
              </a:rPr>
              <a:t>(cuando no es posible dar una descripción de ellas sin referencia a reglas o convenciones, como "estar casado", "alcanzar la mayoría de edad" o "jugar al ajedrez")</a:t>
            </a:r>
            <a:endParaRPr lang="es-PE"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6</a:t>
            </a:fld>
            <a:endParaRPr lang="es-PE"/>
          </a:p>
        </p:txBody>
      </p:sp>
    </p:spTree>
    <p:extLst>
      <p:ext uri="{BB962C8B-B14F-4D97-AF65-F5344CB8AC3E}">
        <p14:creationId xmlns:p14="http://schemas.microsoft.com/office/powerpoint/2010/main" val="29088404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41778" y="893102"/>
            <a:ext cx="9357816" cy="5286062"/>
          </a:xfrm>
          <a:prstGeom prst="rect">
            <a:avLst/>
          </a:prstGeom>
        </p:spPr>
        <p:txBody>
          <a:bodyPr wrap="square">
            <a:spAutoFit/>
          </a:bodyPr>
          <a:lstStyle/>
          <a:p>
            <a:pPr algn="just">
              <a:lnSpc>
                <a:spcPct val="150000"/>
              </a:lnSpc>
              <a:spcAft>
                <a:spcPts val="0"/>
              </a:spcAft>
            </a:pPr>
            <a:endParaRPr lang="es-ES" sz="15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Nos parece necesario que todo litigante conozca y observe el contenido de estos 04 principios puesto que nos ayudará en la toma de decisiones sobre lo que vamos a defender, también si es que se pretende construir una coartada o estamos pensando que el juez no se dará cuenta que pretendemos crear nuevos hechos. </a:t>
            </a:r>
          </a:p>
          <a:p>
            <a:pPr algn="just">
              <a:lnSpc>
                <a:spcPct val="150000"/>
              </a:lnSpc>
              <a:spcAft>
                <a:spcPts val="0"/>
              </a:spcAft>
            </a:pP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Asimismo, los fundamentos de estos principios nos permiten consolidar nuestro razonamiento, no olvidemos que la labor del juez será asumir históricamente cómo es que sucedieron los hechos y en ese ínterin dará por probados algunas o todas las afirmaciones que se expuso en el alegato de apertura. El juez estimará en su oportunidad si las afirmaciones son verdaderas o falsas.</a:t>
            </a:r>
          </a:p>
          <a:p>
            <a:pPr algn="just">
              <a:lnSpc>
                <a:spcPct val="150000"/>
              </a:lnSpc>
              <a:spcAft>
                <a:spcPts val="0"/>
              </a:spcAft>
            </a:pP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effectLst/>
                <a:latin typeface="Arial" panose="020B0604020202020204" pitchFamily="34" charset="0"/>
                <a:ea typeface="Times New Roman" panose="02020603050405020304" pitchFamily="18" charset="0"/>
                <a:cs typeface="Arial" panose="020B0604020202020204" pitchFamily="34"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effectLst/>
                <a:latin typeface="Arial" panose="020B0604020202020204" pitchFamily="34" charset="0"/>
                <a:ea typeface="Times New Roman" panose="02020603050405020304" pitchFamily="18" charset="0"/>
                <a:cs typeface="Arial" panose="020B0604020202020204" pitchFamily="34"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5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60</a:t>
            </a:fld>
            <a:endParaRPr lang="es-PE"/>
          </a:p>
        </p:txBody>
      </p:sp>
    </p:spTree>
    <p:extLst>
      <p:ext uri="{BB962C8B-B14F-4D97-AF65-F5344CB8AC3E}">
        <p14:creationId xmlns:p14="http://schemas.microsoft.com/office/powerpoint/2010/main" val="33109804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41778" y="893102"/>
            <a:ext cx="9357816" cy="5632311"/>
          </a:xfrm>
          <a:prstGeom prst="rect">
            <a:avLst/>
          </a:prstGeom>
        </p:spPr>
        <p:txBody>
          <a:bodyPr wrap="square">
            <a:spAutoFit/>
          </a:bodyPr>
          <a:lstStyle/>
          <a:p>
            <a:pPr algn="just">
              <a:lnSpc>
                <a:spcPct val="150000"/>
              </a:lnSpc>
              <a:spcAft>
                <a:spcPts val="0"/>
              </a:spcAft>
            </a:pP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P.ej. el p</a:t>
            </a:r>
            <a:r>
              <a:rPr lang="es-ES" sz="1500" dirty="0">
                <a:effectLst/>
                <a:latin typeface="Arial" panose="020B0604020202020204" pitchFamily="34" charset="0"/>
                <a:ea typeface="Times New Roman" panose="02020603050405020304" pitchFamily="18" charset="0"/>
                <a:cs typeface="Arial" panose="020B0604020202020204" pitchFamily="34" charset="0"/>
              </a:rPr>
              <a:t>rincipio jurídico de contradicción nos enseñará </a:t>
            </a:r>
            <a:r>
              <a:rPr lang="es-ES" sz="1500" b="1" dirty="0">
                <a:effectLst/>
                <a:latin typeface="Arial" panose="020B0604020202020204" pitchFamily="34" charset="0"/>
                <a:ea typeface="Times New Roman" panose="02020603050405020304" pitchFamily="18" charset="0"/>
                <a:cs typeface="Arial" panose="020B0604020202020204" pitchFamily="34" charset="0"/>
              </a:rPr>
              <a:t>que dos juicios contradictorios no pueden ser ambos verdaderos</a:t>
            </a:r>
            <a:r>
              <a:rPr lang="es-ES" sz="1500" dirty="0">
                <a:effectLst/>
                <a:latin typeface="Arial" panose="020B0604020202020204" pitchFamily="34" charset="0"/>
                <a:ea typeface="Times New Roman" panose="02020603050405020304" pitchFamily="18" charset="0"/>
                <a:cs typeface="Arial" panose="020B0604020202020204" pitchFamily="34" charset="0"/>
              </a:rPr>
              <a:t>, de las enunciaciones decimos que son verdaderas o falsas. “Una cosa no puede ser y no ser al mismo tiempo y bajo el mismo aspecto”</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 sz="15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s-ES" sz="1500" dirty="0">
                <a:effectLst/>
                <a:latin typeface="Arial" panose="020B0604020202020204" pitchFamily="34" charset="0"/>
                <a:ea typeface="Times New Roman" panose="02020603050405020304" pitchFamily="18" charset="0"/>
                <a:cs typeface="Arial" panose="020B0604020202020204" pitchFamily="34" charset="0"/>
              </a:rPr>
              <a:t>Otro ej. el principio jurídico de tercero excluido se refiere a dos juicios opuestos contradictoriamente. Pero mientras aquel en su forma general, afirmaba de tales juicios que no pueden ser verdaderos ambos, el de tercero excluido enseña que, </a:t>
            </a:r>
            <a:r>
              <a:rPr lang="es-ES" sz="1500" b="1" dirty="0">
                <a:effectLst/>
                <a:latin typeface="Arial" panose="020B0604020202020204" pitchFamily="34" charset="0"/>
                <a:ea typeface="Times New Roman" panose="02020603050405020304" pitchFamily="18" charset="0"/>
                <a:cs typeface="Arial" panose="020B0604020202020204" pitchFamily="34" charset="0"/>
              </a:rPr>
              <a:t>cuando dos juicios se contradicen no pueden ser ambos falsos</a:t>
            </a:r>
            <a:r>
              <a:rPr lang="es-ES" sz="1500" dirty="0">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50000"/>
              </a:lnSpc>
              <a:spcAft>
                <a:spcPts val="0"/>
              </a:spcAft>
            </a:pPr>
            <a:endParaRPr lang="es-ES" sz="15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s-ES" sz="1500" dirty="0">
                <a:effectLst/>
                <a:latin typeface="Arial" panose="020B0604020202020204" pitchFamily="34" charset="0"/>
                <a:ea typeface="Times New Roman" panose="02020603050405020304" pitchFamily="18" charset="0"/>
                <a:cs typeface="Arial" panose="020B0604020202020204" pitchFamily="34" charset="0"/>
              </a:rPr>
              <a:t>Tercer ej. Principio de identidad: todo objeto de conocimiento jurídico es idéntico a sí mismo. “una cosa es lo que es”, esta ley de pensamiento exige que todo concepto y todo juicio debe ser idéntico a sí mismo y no se puede cambiar un concepto por otro, ya que se corre el riesgo de cometer un error lógico.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effectLst/>
                <a:latin typeface="Arial" panose="020B0604020202020204" pitchFamily="34" charset="0"/>
                <a:ea typeface="Times New Roman" panose="02020603050405020304" pitchFamily="18" charset="0"/>
                <a:cs typeface="Arial" panose="020B0604020202020204" pitchFamily="34"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effectLst/>
                <a:latin typeface="Arial" panose="020B0604020202020204" pitchFamily="34" charset="0"/>
                <a:ea typeface="Times New Roman" panose="02020603050405020304" pitchFamily="18" charset="0"/>
                <a:cs typeface="Arial" panose="020B0604020202020204" pitchFamily="34"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5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PE" sz="15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61</a:t>
            </a:fld>
            <a:endParaRPr lang="es-PE"/>
          </a:p>
        </p:txBody>
      </p:sp>
    </p:spTree>
    <p:extLst>
      <p:ext uri="{BB962C8B-B14F-4D97-AF65-F5344CB8AC3E}">
        <p14:creationId xmlns:p14="http://schemas.microsoft.com/office/powerpoint/2010/main" val="4065738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317673" y="1580164"/>
            <a:ext cx="9401907" cy="3831818"/>
          </a:xfrm>
          <a:prstGeom prst="rect">
            <a:avLst/>
          </a:prstGeom>
        </p:spPr>
        <p:txBody>
          <a:bodyPr wrap="square">
            <a:spAutoFit/>
          </a:bodyPr>
          <a:lstStyle/>
          <a:p>
            <a:pPr algn="just">
              <a:lnSpc>
                <a:spcPct val="150000"/>
              </a:lnSpc>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LA DISTINCIÓN ENTRE HECHO EXTERNO, HECHO PERCIBIDO Y HECHO INTERPRETADO Y LOS PROBLEMAS DE LA CONCEPCIÓN COMÚN.</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Esta concepción tradicional de los hechos parece no tener en cuenta una ambigüedad importante de la palabra "hecho", que se usa indistintamente para referirse a un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hecho externo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 la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percepción de un hecho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o a la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interpretación de un hecho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Para deshacer la ambigüedad, llamaré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hecho externo</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al hecho como acaecimiento empírico, realmente ocurrido, desnudo de subjetividades e interpretaciones;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7</a:t>
            </a:fld>
            <a:endParaRPr lang="es-PE"/>
          </a:p>
        </p:txBody>
      </p:sp>
    </p:spTree>
    <p:extLst>
      <p:ext uri="{BB962C8B-B14F-4D97-AF65-F5344CB8AC3E}">
        <p14:creationId xmlns:p14="http://schemas.microsoft.com/office/powerpoint/2010/main" val="3180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51913" y="779565"/>
            <a:ext cx="9331569" cy="5586145"/>
          </a:xfrm>
          <a:prstGeom prst="rect">
            <a:avLst/>
          </a:prstGeom>
        </p:spPr>
        <p:txBody>
          <a:bodyPr wrap="square">
            <a:spAutoFit/>
          </a:bodyPr>
          <a:lstStyle/>
          <a:p>
            <a:pPr algn="just">
              <a:lnSpc>
                <a:spcPct val="150000"/>
              </a:lnSpc>
              <a:spcAft>
                <a:spcPts val="0"/>
              </a:spcAft>
            </a:pPr>
            <a:r>
              <a:rPr lang="es-ES_tradnl" sz="1700" b="1" dirty="0">
                <a:effectLst/>
                <a:latin typeface="Times New Roman" panose="02020603050405020304" pitchFamily="18" charset="0"/>
                <a:ea typeface="Times New Roman" panose="02020603050405020304" pitchFamily="18" charset="0"/>
                <a:cs typeface="Times New Roman" panose="02020603050405020304" pitchFamily="18" charset="0"/>
              </a:rPr>
              <a:t>LOS HECHOS EXTERNOS SON OBJETIVOS EN EL SENTIDO ONTOLÓGICO, ESTO ES, SU EXISTENCIA NO DEPENDE DEL OBSERVADOR.</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7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i="1" dirty="0">
                <a:effectLst/>
                <a:latin typeface="Times New Roman" panose="02020603050405020304" pitchFamily="18" charset="0"/>
                <a:ea typeface="Times New Roman" panose="02020603050405020304" pitchFamily="18" charset="0"/>
                <a:cs typeface="Times New Roman" panose="02020603050405020304" pitchFamily="18" charset="0"/>
              </a:rPr>
              <a:t>hecho percibido</a:t>
            </a: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 al conjunto de datos o impresiones que el hecho externo causa en nuestros sentidos; </a:t>
            </a:r>
          </a:p>
          <a:p>
            <a:pPr algn="just">
              <a:lnSpc>
                <a:spcPct val="150000"/>
              </a:lnSpc>
              <a:spcAft>
                <a:spcPts val="0"/>
              </a:spcAft>
            </a:pPr>
            <a:r>
              <a:rPr lang="es-ES_tradnl" sz="1700" b="1" dirty="0">
                <a:effectLst/>
                <a:latin typeface="Times New Roman" panose="02020603050405020304" pitchFamily="18" charset="0"/>
                <a:ea typeface="Times New Roman" panose="02020603050405020304" pitchFamily="18" charset="0"/>
                <a:cs typeface="Times New Roman" panose="02020603050405020304" pitchFamily="18" charset="0"/>
              </a:rPr>
              <a:t>LOS HECHOS PERCIBIDOS SON EPISTEMOLÓGICAMENTE SUBJETIVOS, EN EL SENTIDO DE QUE SON RELATIVOS A UNA DETERMINADA CAPACIDAD SENSORIAL.</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endParaRPr lang="es-ES_tradnl" sz="17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i="1" dirty="0">
                <a:effectLst/>
                <a:latin typeface="Times New Roman" panose="02020603050405020304" pitchFamily="18" charset="0"/>
                <a:ea typeface="Times New Roman" panose="02020603050405020304" pitchFamily="18" charset="0"/>
                <a:cs typeface="Times New Roman" panose="02020603050405020304" pitchFamily="18" charset="0"/>
              </a:rPr>
              <a:t>hecho interpretado</a:t>
            </a: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 a la descripción o interpretación que hacemos de tales datos sensoriales, clasificándolos como un caso de alguna clase genérica de hechos. </a:t>
            </a:r>
          </a:p>
          <a:p>
            <a:pPr algn="just">
              <a:lnSpc>
                <a:spcPct val="150000"/>
              </a:lnSpc>
              <a:spcAft>
                <a:spcPts val="0"/>
              </a:spcAft>
            </a:pPr>
            <a:r>
              <a:rPr lang="es-ES_tradnl" sz="1700" b="1" dirty="0">
                <a:effectLst/>
                <a:latin typeface="Times New Roman" panose="02020603050405020304" pitchFamily="18" charset="0"/>
                <a:ea typeface="Times New Roman" panose="02020603050405020304" pitchFamily="18" charset="0"/>
                <a:cs typeface="Times New Roman" panose="02020603050405020304" pitchFamily="18" charset="0"/>
              </a:rPr>
              <a:t>LOS HECHOS INTERPRETADOS SON EPISTEMOLÓGICAMENTE SUBJETIVOS, EN EL SENTIDO DE QUE SON RELATIVOS AL TRANSFONDO, Y ÉSTE PUEDE VARIAR DE CULTURA A CULTURA Y DE INDIVIDUO A INDIVIDUO.</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Pues bien: entre el hecho externo y el hecho percibido pueden surgir </a:t>
            </a:r>
            <a:r>
              <a:rPr lang="es-ES_tradnl" sz="1700" i="1" dirty="0">
                <a:effectLst/>
                <a:latin typeface="Times New Roman" panose="02020603050405020304" pitchFamily="18" charset="0"/>
                <a:ea typeface="Times New Roman" panose="02020603050405020304" pitchFamily="18" charset="0"/>
                <a:cs typeface="Times New Roman" panose="02020603050405020304" pitchFamily="18" charset="0"/>
              </a:rPr>
              <a:t>problemas de percepción</a:t>
            </a: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 y entre el hecho percibido y el hecho interpretado, </a:t>
            </a:r>
            <a:r>
              <a:rPr lang="es-ES_tradnl" sz="1700" i="1" dirty="0">
                <a:effectLst/>
                <a:latin typeface="Times New Roman" panose="02020603050405020304" pitchFamily="18" charset="0"/>
                <a:ea typeface="Times New Roman" panose="02020603050405020304" pitchFamily="18" charset="0"/>
                <a:cs typeface="Times New Roman" panose="02020603050405020304" pitchFamily="18" charset="0"/>
              </a:rPr>
              <a:t>problemas de interpretación</a:t>
            </a:r>
            <a:r>
              <a:rPr lang="es-ES_tradnl" sz="17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PE" sz="17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7B9A9A1E-AE05-46EE-8CEE-B5919903B969}" type="slidenum">
              <a:rPr lang="es-PE" smtClean="0"/>
              <a:t>8</a:t>
            </a:fld>
            <a:endParaRPr lang="es-PE"/>
          </a:p>
        </p:txBody>
      </p:sp>
    </p:spTree>
    <p:extLst>
      <p:ext uri="{BB962C8B-B14F-4D97-AF65-F5344CB8AC3E}">
        <p14:creationId xmlns:p14="http://schemas.microsoft.com/office/powerpoint/2010/main" val="3850337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9" y="-10328612"/>
            <a:ext cx="8262425" cy="5078313"/>
          </a:xfrm>
          <a:prstGeom prst="rect">
            <a:avLst/>
          </a:prstGeom>
        </p:spPr>
        <p:txBody>
          <a:bodyPr wrap="square">
            <a:spAutoFit/>
          </a:bodyPr>
          <a:lstStyle/>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Problemas de percepción.</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Surge un problema de percepción cuando tenemos dudas acerca de si la percepción que tenemos de un hecho refleja fielmente las propiedades (o algunas propiedades) de dicho hecho, esto es, cuando nos preguntamos si nuestras percepciones son fiables.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Podemos distinguir cuatro fuentes de duda acerca de la fiabilidad de nuestras percepciones:</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Su relatividad general respecto de los órganos sensoriales</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La primera fuente de duda tiene que ver con el hecho de que las características de nuestros órganos sensoriales condicionan la manera de percibir el mundo, por lo que no todos los animales tienen la misma imagen del mismo. El mundo percibido por un murciélago es probablemente muy diferente del percibido por nosotros.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1556824" y="547950"/>
            <a:ext cx="8262424" cy="5909310"/>
          </a:xfrm>
          <a:prstGeom prst="rect">
            <a:avLst/>
          </a:prstGeom>
        </p:spPr>
        <p:txBody>
          <a:bodyPr wrap="square">
            <a:spAutoFit/>
          </a:bodyPr>
          <a:lstStyle/>
          <a:p>
            <a:pPr algn="just">
              <a:lnSpc>
                <a:spcPct val="150000"/>
              </a:lnSpc>
              <a:spcAft>
                <a:spcPts val="0"/>
              </a:spcAft>
            </a:pPr>
            <a:r>
              <a:rPr lang="es-ES_tradnl" b="1" dirty="0">
                <a:effectLst/>
                <a:latin typeface="Times New Roman" panose="02020603050405020304" pitchFamily="18" charset="0"/>
                <a:ea typeface="Times New Roman" panose="02020603050405020304" pitchFamily="18" charset="0"/>
                <a:cs typeface="Times New Roman" panose="02020603050405020304" pitchFamily="18" charset="0"/>
              </a:rPr>
              <a:t>PROBLEMAS DE PERCEPCIÓN.</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Surge un problema de percepción cuando tenemos dudas acerca de si la percepción que tenemos de un hecho refleja fielmente las propiedades (o algunas propiedades) de dicho hecho, esto es, cuando nos preguntamos si nuestras percepciones son fiables.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Podemos distinguir cuatro fuentes de duda acerca de la fiabilidad de nuestras percepciones:</a:t>
            </a:r>
          </a:p>
          <a:p>
            <a:pPr algn="just">
              <a:lnSpc>
                <a:spcPct val="150000"/>
              </a:lnSpc>
              <a:spcAft>
                <a:spcPts val="0"/>
              </a:spcAft>
            </a:pP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s-ES_tradnl" i="1" dirty="0">
                <a:effectLst/>
                <a:latin typeface="Times New Roman" panose="02020603050405020304" pitchFamily="18" charset="0"/>
                <a:ea typeface="Times New Roman" panose="02020603050405020304" pitchFamily="18" charset="0"/>
                <a:cs typeface="Times New Roman" panose="02020603050405020304" pitchFamily="18" charset="0"/>
              </a:rPr>
              <a:t>Su relatividad general respecto de los órganos sensoriales</a:t>
            </a:r>
            <a:r>
              <a:rPr lang="es-ES_tradnl" dirty="0">
                <a:effectLst/>
                <a:latin typeface="Times New Roman" panose="02020603050405020304" pitchFamily="18" charset="0"/>
                <a:ea typeface="Times New Roman" panose="02020603050405020304" pitchFamily="18" charset="0"/>
                <a:cs typeface="Times New Roman" panose="02020603050405020304" pitchFamily="18" charset="0"/>
              </a:rPr>
              <a:t>: La primera fuente de duda tiene que ver con el hecho de que las características de nuestros órganos sensoriales condicionan la manera de percibir el mundo, por lo que no todos los animales tienen la misma imagen del mismo. El mundo percibido por un murciélago es probablemente muy diferente del percibido por nosotros. </a:t>
            </a:r>
            <a:endParaRPr lang="es-PE"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Marcador de número de diapositiva 4"/>
          <p:cNvSpPr>
            <a:spLocks noGrp="1"/>
          </p:cNvSpPr>
          <p:nvPr>
            <p:ph type="sldNum" sz="quarter" idx="12"/>
          </p:nvPr>
        </p:nvSpPr>
        <p:spPr/>
        <p:txBody>
          <a:bodyPr/>
          <a:lstStyle/>
          <a:p>
            <a:fld id="{7B9A9A1E-AE05-46EE-8CEE-B5919903B969}" type="slidenum">
              <a:rPr lang="es-PE" smtClean="0"/>
              <a:t>9</a:t>
            </a:fld>
            <a:endParaRPr lang="es-PE"/>
          </a:p>
        </p:txBody>
      </p:sp>
    </p:spTree>
    <p:extLst>
      <p:ext uri="{BB962C8B-B14F-4D97-AF65-F5344CB8AC3E}">
        <p14:creationId xmlns:p14="http://schemas.microsoft.com/office/powerpoint/2010/main" val="3696017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TC103457496[[fn=Paralaje]]</Template>
  <TotalTime>189</TotalTime>
  <Words>7682</Words>
  <Application>Microsoft Office PowerPoint</Application>
  <PresentationFormat>Panorámica</PresentationFormat>
  <Paragraphs>502</Paragraphs>
  <Slides>61</Slides>
  <Notes>2</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61</vt:i4>
      </vt:variant>
    </vt:vector>
  </HeadingPairs>
  <TitlesOfParts>
    <vt:vector size="69" baseType="lpstr">
      <vt:lpstr>Arial</vt:lpstr>
      <vt:lpstr>Calibri</vt:lpstr>
      <vt:lpstr>Century Gothic</vt:lpstr>
      <vt:lpstr>Corbel</vt:lpstr>
      <vt:lpstr>Times New Roman</vt:lpstr>
      <vt:lpstr>Wingdings 3</vt:lpstr>
      <vt:lpstr>Parallax</vt:lpstr>
      <vt:lpstr>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Willian Anderson</dc:creator>
  <cp:lastModifiedBy>William Fernando Quiroz Salazar</cp:lastModifiedBy>
  <cp:revision>35</cp:revision>
  <dcterms:created xsi:type="dcterms:W3CDTF">2014-04-12T14:24:05Z</dcterms:created>
  <dcterms:modified xsi:type="dcterms:W3CDTF">2020-08-27T23:10:00Z</dcterms:modified>
</cp:coreProperties>
</file>