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sldIdLst>
    <p:sldId id="300" r:id="rId2"/>
    <p:sldId id="269" r:id="rId3"/>
    <p:sldId id="343" r:id="rId4"/>
    <p:sldId id="318" r:id="rId5"/>
    <p:sldId id="272" r:id="rId6"/>
    <p:sldId id="319" r:id="rId7"/>
    <p:sldId id="315" r:id="rId8"/>
    <p:sldId id="256" r:id="rId9"/>
    <p:sldId id="260" r:id="rId10"/>
    <p:sldId id="301" r:id="rId11"/>
    <p:sldId id="302" r:id="rId12"/>
    <p:sldId id="348" r:id="rId13"/>
    <p:sldId id="303" r:id="rId14"/>
    <p:sldId id="304" r:id="rId15"/>
    <p:sldId id="345" r:id="rId16"/>
    <p:sldId id="271" r:id="rId17"/>
    <p:sldId id="276" r:id="rId18"/>
    <p:sldId id="341" r:id="rId19"/>
    <p:sldId id="340" r:id="rId20"/>
    <p:sldId id="261" r:id="rId21"/>
    <p:sldId id="262" r:id="rId22"/>
    <p:sldId id="263" r:id="rId23"/>
    <p:sldId id="264" r:id="rId24"/>
    <p:sldId id="347" r:id="rId25"/>
    <p:sldId id="257" r:id="rId26"/>
    <p:sldId id="258" r:id="rId27"/>
    <p:sldId id="259" r:id="rId28"/>
    <p:sldId id="275" r:id="rId29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3F4662-333D-4F09-A9A7-3F9C2B47D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72AC23-A5ED-4650-9898-B1E1D34B8C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2EF77A-DC49-4B7D-9775-C7228A5EC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29B3-EF5A-42EF-BEB0-CDC50A063D61}" type="datetimeFigureOut">
              <a:rPr lang="es-PE" smtClean="0"/>
              <a:pPr/>
              <a:t>24/12/2020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96FE49-6AEF-4E69-A81B-15B826AE6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952211-5170-4694-8D1E-CD5FBC1E3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B246-5C7A-47BF-9E74-215FD85935F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516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27D4B3-8005-4BEC-B67E-B70BE8D80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AA706A-5164-48C0-8212-BAE417B8B7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9BDDF4-3191-4802-9138-CB6B93C2F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29B3-EF5A-42EF-BEB0-CDC50A063D61}" type="datetimeFigureOut">
              <a:rPr lang="es-PE" smtClean="0"/>
              <a:pPr/>
              <a:t>24/12/2020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1AC756-9856-4160-A111-89B8C4809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FBA8A3-6258-4F81-B5FC-AD5B84CE5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B246-5C7A-47BF-9E74-215FD85935F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01821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D45BBA8-9EB5-4F79-A8ED-86B6A032AD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C973E14-84F6-48AE-B34A-2DD05EDEEA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D0F766-0F2C-4C8D-919F-A1146AA71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29B3-EF5A-42EF-BEB0-CDC50A063D61}" type="datetimeFigureOut">
              <a:rPr lang="es-PE" smtClean="0"/>
              <a:pPr/>
              <a:t>24/12/2020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7C5DAD-AEE6-4E10-BEA6-3C65714A7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5806A0-FB27-4C9E-8FB7-7CDD7C431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B246-5C7A-47BF-9E74-215FD85935F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2175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9E2943-4F8D-430A-825A-E1D57F23F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6A286B-0EB7-4FC5-9296-B4BF0BFEE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F6E362-8F10-427E-A501-26ACDBB9A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29B3-EF5A-42EF-BEB0-CDC50A063D61}" type="datetimeFigureOut">
              <a:rPr lang="es-PE" smtClean="0"/>
              <a:pPr/>
              <a:t>24/12/2020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1118F3-654E-4724-BF38-E9EC5E5CA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C9DE8B-54D1-4EC5-9844-DDEFFEE6F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B246-5C7A-47BF-9E74-215FD85935F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9745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0B4C17-F419-447C-B283-D0AE1AF3B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1B664A-A71A-44C2-8F31-2C27CD513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5B7601-470D-45EA-B463-D6DB159D5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29B3-EF5A-42EF-BEB0-CDC50A063D61}" type="datetimeFigureOut">
              <a:rPr lang="es-PE" smtClean="0"/>
              <a:pPr/>
              <a:t>24/12/2020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6CDF56-0303-41E3-81CA-64B03524A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0C4F7D-47F7-42F7-B6AC-65247819D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B246-5C7A-47BF-9E74-215FD85935F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7463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9D021F-5400-47BA-92E2-5A4B5E717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9DB4DF-FA4E-413A-A171-233ABA8334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ED9A01-6AEA-402E-B3B4-A80920449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954CCA-09AC-4B72-B0A9-15F89697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29B3-EF5A-42EF-BEB0-CDC50A063D61}" type="datetimeFigureOut">
              <a:rPr lang="es-PE" smtClean="0"/>
              <a:pPr/>
              <a:t>24/12/2020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249743-178F-4DDF-B12D-874388EC0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AD0EE07-CA52-4C85-B3CD-1664A2880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B246-5C7A-47BF-9E74-215FD85935F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09546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5E3A32-A689-4D5A-84A7-341DB1717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574242-FA8D-4E39-9015-638598ED2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D6DF617-F724-4FBE-8F84-832E3F4BD5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C178154-6BE2-4860-8277-F74FAE8876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DEEB249-897C-4A7B-A705-4CB5FE8EB7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AD135F1-A415-447E-9C7E-03FB113D1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29B3-EF5A-42EF-BEB0-CDC50A063D61}" type="datetimeFigureOut">
              <a:rPr lang="es-PE" smtClean="0"/>
              <a:pPr/>
              <a:t>24/12/2020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60FC2F-BB7E-4E78-8564-9C8EAB683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BCB9B92-794E-4D8B-9E87-78322C2E2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B246-5C7A-47BF-9E74-215FD85935F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6592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9E39CD-EA5C-4936-97D9-62B76CB61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89E8117-1945-495F-9F78-CB3C49AE9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29B3-EF5A-42EF-BEB0-CDC50A063D61}" type="datetimeFigureOut">
              <a:rPr lang="es-PE" smtClean="0"/>
              <a:pPr/>
              <a:t>24/12/2020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A77B0A0-CA4E-43CF-BF38-370F34953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EF1ABFD-49B6-4561-BE42-21495D1DB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B246-5C7A-47BF-9E74-215FD85935F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1665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D84BDE6-03C8-4A2B-AF5B-D8BB8A321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29B3-EF5A-42EF-BEB0-CDC50A063D61}" type="datetimeFigureOut">
              <a:rPr lang="es-PE" smtClean="0"/>
              <a:pPr/>
              <a:t>24/12/2020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931BC02-E539-474A-9305-11C8D98EB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DDAC754-9949-4D2F-B45C-E5D8A6519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B246-5C7A-47BF-9E74-215FD85935F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6751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416C85-C43F-476C-8BB3-FF90BF20E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23FB44-54F7-4B7F-8105-1B468F411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CB01208-2207-4FB2-85F2-0EF42A38D7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7529029-AB8A-4AC1-8038-8628CDD12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29B3-EF5A-42EF-BEB0-CDC50A063D61}" type="datetimeFigureOut">
              <a:rPr lang="es-PE" smtClean="0"/>
              <a:pPr/>
              <a:t>24/12/2020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DC6785-A9C1-41D4-BED1-486CF6662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7CB0BD-41F9-47A9-8ADB-DB830455B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B246-5C7A-47BF-9E74-215FD85935F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7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D03C14-86BD-4152-9F0A-1A82E9DC4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B3B1424-711E-49F6-8FDA-A465D97457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80331FB-02A6-401A-9941-AA5104818C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2F233A-A58A-4CC9-B2DD-64FBE18C0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29B3-EF5A-42EF-BEB0-CDC50A063D61}" type="datetimeFigureOut">
              <a:rPr lang="es-PE" smtClean="0"/>
              <a:pPr/>
              <a:t>24/12/2020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8D8B53-C615-41B2-ADEA-6A77B1F8F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8C76E6-78B2-4B80-98F9-9396F8E9B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B246-5C7A-47BF-9E74-215FD85935F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87802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C9C7B9D-604E-4D58-B14E-8C03B3FD6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33BDB4-F5CA-4536-9520-A651F77DA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FC0BE9-458D-4929-A39A-A0E5F65621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929B3-EF5A-42EF-BEB0-CDC50A063D61}" type="datetimeFigureOut">
              <a:rPr lang="es-PE" smtClean="0"/>
              <a:pPr/>
              <a:t>24/12/2020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897358-91CE-4F03-9408-19D68A657C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1CD7C4-156C-437A-A7F0-3C5DD08CE6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5B246-5C7A-47BF-9E74-215FD85935F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0410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.pe/imgres?imgurl=http://www.unav.es/penal/delictum/imagenes/ilustraciones/lecc0peq.jpg&amp;imgrefurl=http://www.unav.es/penal/delictum/&amp;usg=__BS_9m3jWpO23aN7L65kz0Ugvm2U=&amp;h=456&amp;w=331&amp;sz=34&amp;hl=es&amp;start=230&amp;tbnid=jtPa3vbJOTKa9M:&amp;tbnh=128&amp;tbnw=93&amp;prev=/images?q=teoria+del+delito&amp;gbv=2&amp;ndsp=21&amp;hl=es&amp;sa=N&amp;start=210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auce.pntic.mec.es/~rmarti9/imagenes/flecha01.gif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images.google.com.pe/imgres?imgurl=http://www.latinamericanstudies.org/puertorico/morales-preso.jpg&amp;imgrefurl=http://www.latinamericanstudies.org/guillermo-morales.htm&amp;usg=__5X25pVxFQrIXFaeZn0KIcIT6_rU=&amp;h=580&amp;w=434&amp;sz=114&amp;hl=es&amp;start=59&amp;um=1&amp;tbnid=SDqzRlOoxphvTM:&amp;tbnh=134&amp;tbnw=100&amp;prev=/images%3Fq%3Dpreso%26start%3D42%26ndsp%3D21%26um%3D1%26hl%3Des%26sa%3DN" TargetMode="Externa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>
            <a:extLst>
              <a:ext uri="{FF2B5EF4-FFF2-40B4-BE49-F238E27FC236}">
                <a16:creationId xmlns:a16="http://schemas.microsoft.com/office/drawing/2014/main" id="{D44151BA-F3FA-43EC-BEA9-C555047E5B5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786063" y="1143000"/>
            <a:ext cx="6357937" cy="1893888"/>
          </a:xfrm>
        </p:spPr>
        <p:txBody>
          <a:bodyPr/>
          <a:lstStyle/>
          <a:p>
            <a:pPr algn="ctr" eaLnBrk="1" hangingPunct="1"/>
            <a:r>
              <a:rPr lang="es-PE" altLang="es-PE" sz="3200" b="1">
                <a:solidFill>
                  <a:srgbClr val="1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TEORIA DEL DELITO</a:t>
            </a:r>
            <a:endParaRPr lang="es-ES" altLang="es-PE" sz="3200" b="1">
              <a:solidFill>
                <a:srgbClr val="1E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2 Subtítulo">
            <a:extLst>
              <a:ext uri="{FF2B5EF4-FFF2-40B4-BE49-F238E27FC236}">
                <a16:creationId xmlns:a16="http://schemas.microsoft.com/office/drawing/2014/main" id="{C467CAC2-D15B-4CCB-A181-421861DABEE4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971800" y="4500563"/>
            <a:ext cx="6172200" cy="137160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es-PE" altLang="es-PE" sz="1800" b="1" dirty="0">
              <a:solidFill>
                <a:srgbClr val="1E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s-PE" altLang="es-PE" sz="1800" b="1" dirty="0">
                <a:solidFill>
                  <a:srgbClr val="1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CELIS MENDOZA AYMA</a:t>
            </a:r>
            <a:endParaRPr lang="es-ES" altLang="es-PE" sz="1800" b="1" dirty="0">
              <a:solidFill>
                <a:srgbClr val="1E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7" name="Picture 11" descr="lecc0peq">
            <a:hlinkClick r:id="rId2"/>
            <a:extLst>
              <a:ext uri="{FF2B5EF4-FFF2-40B4-BE49-F238E27FC236}">
                <a16:creationId xmlns:a16="http://schemas.microsoft.com/office/drawing/2014/main" id="{C2C56FB3-ACED-4DB7-864E-6E484470D7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133600"/>
            <a:ext cx="1512888" cy="354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2">
            <a:extLst>
              <a:ext uri="{FF2B5EF4-FFF2-40B4-BE49-F238E27FC236}">
                <a16:creationId xmlns:a16="http://schemas.microsoft.com/office/drawing/2014/main" id="{E3225CB5-740F-446E-9427-D65944C92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404813"/>
            <a:ext cx="4757738" cy="687387"/>
          </a:xfrm>
          <a:prstGeom prst="bevel">
            <a:avLst>
              <a:gd name="adj" fmla="val 12500"/>
            </a:avLst>
          </a:prstGeom>
          <a:solidFill>
            <a:srgbClr val="C00000"/>
          </a:soli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PE" sz="2400" b="1" kern="0">
                <a:solidFill>
                  <a:schemeClr val="bg1"/>
                </a:solidFill>
              </a:rPr>
              <a:t>TEORIA TRIALISTA</a:t>
            </a:r>
            <a:endParaRPr lang="es-ES" altLang="es-PE" kern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sp>
        <p:nvSpPr>
          <p:cNvPr id="9" name="AutoShape 43">
            <a:extLst>
              <a:ext uri="{FF2B5EF4-FFF2-40B4-BE49-F238E27FC236}">
                <a16:creationId xmlns:a16="http://schemas.microsoft.com/office/drawing/2014/main" id="{02DAF49C-EDB4-4D8D-86EB-9EE589FD1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2011363"/>
            <a:ext cx="1587500" cy="1130300"/>
          </a:xfrm>
          <a:prstGeom prst="downArrowCallout">
            <a:avLst>
              <a:gd name="adj1" fmla="val 35112"/>
              <a:gd name="adj2" fmla="val 35112"/>
              <a:gd name="adj3" fmla="val 16667"/>
              <a:gd name="adj4" fmla="val 66667"/>
            </a:avLst>
          </a:prstGeom>
          <a:noFill/>
          <a:ln w="38100" cmpd="dbl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PE" sz="1600" kern="0">
                <a:solidFill>
                  <a:schemeClr val="bg2">
                    <a:lumMod val="10000"/>
                  </a:schemeClr>
                </a:solidFill>
              </a:rPr>
              <a:t>Su objeto de desvalor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PE" sz="1600" b="1" i="1" kern="0">
                <a:solidFill>
                  <a:schemeClr val="bg2">
                    <a:lumMod val="10000"/>
                  </a:schemeClr>
                </a:solidFill>
              </a:rPr>
              <a:t>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PE" sz="1600" ker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Text Box 44">
            <a:extLst>
              <a:ext uri="{FF2B5EF4-FFF2-40B4-BE49-F238E27FC236}">
                <a16:creationId xmlns:a16="http://schemas.microsoft.com/office/drawing/2014/main" id="{B1D0B776-6C87-4C68-A1C6-07F06E2AF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75" y="3500438"/>
            <a:ext cx="1371600" cy="344487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PE" sz="1600" b="1" i="1" kern="0" dirty="0">
                <a:solidFill>
                  <a:schemeClr val="bg2">
                    <a:lumMod val="10000"/>
                  </a:schemeClr>
                </a:solidFill>
              </a:rPr>
              <a:t>CONDUCTA</a:t>
            </a:r>
            <a:endParaRPr lang="es-ES" altLang="es-PE" sz="1600" kern="0" dirty="0">
              <a:solidFill>
                <a:schemeClr val="bg2">
                  <a:lumMod val="10000"/>
                </a:schemeClr>
              </a:solidFill>
              <a:latin typeface="Tahoma" panose="020B0604030504040204" pitchFamily="34" charset="0"/>
            </a:endParaRPr>
          </a:p>
        </p:txBody>
      </p:sp>
      <p:sp>
        <p:nvSpPr>
          <p:cNvPr id="11" name="Line 45">
            <a:extLst>
              <a:ext uri="{FF2B5EF4-FFF2-40B4-BE49-F238E27FC236}">
                <a16:creationId xmlns:a16="http://schemas.microsoft.com/office/drawing/2014/main" id="{86D0680B-09B8-4E8E-AAA2-35C5DCD340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2675" y="3844925"/>
            <a:ext cx="1588" cy="228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PE" ker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Text Box 46">
            <a:extLst>
              <a:ext uri="{FF2B5EF4-FFF2-40B4-BE49-F238E27FC236}">
                <a16:creationId xmlns:a16="http://schemas.microsoft.com/office/drawing/2014/main" id="{9E7940DB-5021-4DC7-B37B-D6D31421C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75" y="4073525"/>
            <a:ext cx="1368425" cy="1155700"/>
          </a:xfrm>
          <a:prstGeom prst="rect">
            <a:avLst/>
          </a:prstGeom>
          <a:noFill/>
          <a:ln w="38100" cmpd="dbl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PE" sz="1600" kern="0">
                <a:solidFill>
                  <a:schemeClr val="bg2">
                    <a:lumMod val="10000"/>
                  </a:schemeClr>
                </a:solidFill>
              </a:rPr>
              <a:t>Cuyos </a:t>
            </a:r>
            <a:r>
              <a:rPr lang="es-ES" altLang="es-PE" sz="1600" b="1" i="1" kern="0">
                <a:solidFill>
                  <a:schemeClr val="bg2">
                    <a:lumMod val="10000"/>
                  </a:schemeClr>
                </a:solidFill>
              </a:rPr>
              <a:t>Filtros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PE" sz="1600" b="1" i="1" kern="0">
                <a:solidFill>
                  <a:schemeClr val="bg2">
                    <a:lumMod val="10000"/>
                  </a:schemeClr>
                </a:solidFill>
              </a:rPr>
              <a:t>Analíticos</a:t>
            </a:r>
            <a:r>
              <a:rPr lang="es-ES" altLang="es-PE" sz="1600" kern="0">
                <a:solidFill>
                  <a:schemeClr val="bg2">
                    <a:lumMod val="10000"/>
                  </a:schemeClr>
                </a:solidFill>
              </a:rPr>
              <a:t> son:</a:t>
            </a:r>
            <a:endParaRPr lang="es-ES" altLang="es-PE" sz="1600" kern="0">
              <a:solidFill>
                <a:schemeClr val="bg2">
                  <a:lumMod val="10000"/>
                </a:schemeClr>
              </a:solidFill>
              <a:latin typeface="Tahoma" panose="020B0604030504040204" pitchFamily="34" charset="0"/>
            </a:endParaRPr>
          </a:p>
        </p:txBody>
      </p:sp>
      <p:sp>
        <p:nvSpPr>
          <p:cNvPr id="13" name="AutoShape 47">
            <a:extLst>
              <a:ext uri="{FF2B5EF4-FFF2-40B4-BE49-F238E27FC236}">
                <a16:creationId xmlns:a16="http://schemas.microsoft.com/office/drawing/2014/main" id="{A2D5C9BA-C2D4-433B-907F-AD43EF1A515E}"/>
              </a:ext>
            </a:extLst>
          </p:cNvPr>
          <p:cNvSpPr>
            <a:spLocks/>
          </p:cNvSpPr>
          <p:nvPr/>
        </p:nvSpPr>
        <p:spPr bwMode="auto">
          <a:xfrm>
            <a:off x="1909763" y="1989138"/>
            <a:ext cx="142875" cy="3854450"/>
          </a:xfrm>
          <a:prstGeom prst="leftBrace">
            <a:avLst>
              <a:gd name="adj1" fmla="val 224815"/>
              <a:gd name="adj2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PE" altLang="es-PE" ker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" name="AutoShape 48">
            <a:extLst>
              <a:ext uri="{FF2B5EF4-FFF2-40B4-BE49-F238E27FC236}">
                <a16:creationId xmlns:a16="http://schemas.microsoft.com/office/drawing/2014/main" id="{A6CDBA06-C00E-49A9-8C8B-9D47B44B9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7100" y="2565400"/>
            <a:ext cx="1728788" cy="79057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PE" sz="1600" b="1" kern="0">
                <a:solidFill>
                  <a:schemeClr val="bg1"/>
                </a:solidFill>
              </a:rPr>
              <a:t>TIPICIDAD</a:t>
            </a:r>
          </a:p>
        </p:txBody>
      </p:sp>
      <p:sp>
        <p:nvSpPr>
          <p:cNvPr id="15" name="AutoShape 49">
            <a:extLst>
              <a:ext uri="{FF2B5EF4-FFF2-40B4-BE49-F238E27FC236}">
                <a16:creationId xmlns:a16="http://schemas.microsoft.com/office/drawing/2014/main" id="{AB3A4703-C594-4341-8AA4-C3BD5C443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8763" y="2565400"/>
            <a:ext cx="2176462" cy="717550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PE" sz="1600" b="1" kern="0">
                <a:solidFill>
                  <a:schemeClr val="bg1"/>
                </a:solidFill>
              </a:rPr>
              <a:t>ANTIJURIDICIDAD</a:t>
            </a:r>
          </a:p>
        </p:txBody>
      </p:sp>
      <p:sp>
        <p:nvSpPr>
          <p:cNvPr id="16" name="AutoShape 50">
            <a:extLst>
              <a:ext uri="{FF2B5EF4-FFF2-40B4-BE49-F238E27FC236}">
                <a16:creationId xmlns:a16="http://schemas.microsoft.com/office/drawing/2014/main" id="{57828B35-E001-45FC-9BEC-4B6E49FF8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8275" y="2565400"/>
            <a:ext cx="2051050" cy="720725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PE" sz="1600" b="1" kern="0">
                <a:solidFill>
                  <a:schemeClr val="bg1"/>
                </a:solidFill>
              </a:rPr>
              <a:t>CULPABILIDAD</a:t>
            </a:r>
          </a:p>
        </p:txBody>
      </p:sp>
      <p:sp>
        <p:nvSpPr>
          <p:cNvPr id="17" name="AutoShape 54">
            <a:extLst>
              <a:ext uri="{FF2B5EF4-FFF2-40B4-BE49-F238E27FC236}">
                <a16:creationId xmlns:a16="http://schemas.microsoft.com/office/drawing/2014/main" id="{582A7757-6625-461F-A414-B9FD79411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1925" y="3646488"/>
            <a:ext cx="463550" cy="325437"/>
          </a:xfrm>
          <a:prstGeom prst="upArrow">
            <a:avLst>
              <a:gd name="adj1" fmla="val 50000"/>
              <a:gd name="adj2" fmla="val 25000"/>
            </a:avLst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PE" altLang="es-PE" ker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8" name="AutoShape 55">
            <a:extLst>
              <a:ext uri="{FF2B5EF4-FFF2-40B4-BE49-F238E27FC236}">
                <a16:creationId xmlns:a16="http://schemas.microsoft.com/office/drawing/2014/main" id="{52C1BBB7-CBFE-4A46-B02A-074658C3E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9488" y="3646488"/>
            <a:ext cx="463550" cy="325437"/>
          </a:xfrm>
          <a:prstGeom prst="upArrow">
            <a:avLst>
              <a:gd name="adj1" fmla="val 50000"/>
              <a:gd name="adj2" fmla="val 25000"/>
            </a:avLst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PE" altLang="es-PE" ker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9" name="AutoShape 56">
            <a:extLst>
              <a:ext uri="{FF2B5EF4-FFF2-40B4-BE49-F238E27FC236}">
                <a16:creationId xmlns:a16="http://schemas.microsoft.com/office/drawing/2014/main" id="{C5D5B599-4A80-417E-A439-4BF0EA356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7413" y="3573463"/>
            <a:ext cx="463550" cy="325437"/>
          </a:xfrm>
          <a:prstGeom prst="upArrow">
            <a:avLst>
              <a:gd name="adj1" fmla="val 50000"/>
              <a:gd name="adj2" fmla="val 25000"/>
            </a:avLst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PE" altLang="es-PE" ker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110" name="WordArt 57">
            <a:extLst>
              <a:ext uri="{FF2B5EF4-FFF2-40B4-BE49-F238E27FC236}">
                <a16:creationId xmlns:a16="http://schemas.microsoft.com/office/drawing/2014/main" id="{1DD47D46-DE3D-4C71-8625-B6AAD20B8D9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13000" y="4365625"/>
            <a:ext cx="10795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PE" sz="36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1E1C1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1º </a:t>
            </a:r>
          </a:p>
          <a:p>
            <a:pPr algn="ctr"/>
            <a:r>
              <a:rPr lang="es-PE" sz="36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1E1C1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Filtro</a:t>
            </a:r>
          </a:p>
        </p:txBody>
      </p:sp>
      <p:sp>
        <p:nvSpPr>
          <p:cNvPr id="4111" name="WordArt 58">
            <a:extLst>
              <a:ext uri="{FF2B5EF4-FFF2-40B4-BE49-F238E27FC236}">
                <a16:creationId xmlns:a16="http://schemas.microsoft.com/office/drawing/2014/main" id="{8A99A10F-4DDA-40A7-900B-9FF43A34067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3588" y="4365625"/>
            <a:ext cx="10795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PE" sz="36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1E1C1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2º </a:t>
            </a:r>
          </a:p>
          <a:p>
            <a:pPr algn="ctr"/>
            <a:r>
              <a:rPr lang="es-PE" sz="36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1E1C1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Filtro</a:t>
            </a:r>
          </a:p>
        </p:txBody>
      </p:sp>
      <p:sp>
        <p:nvSpPr>
          <p:cNvPr id="4112" name="WordArt 59">
            <a:extLst>
              <a:ext uri="{FF2B5EF4-FFF2-40B4-BE49-F238E27FC236}">
                <a16:creationId xmlns:a16="http://schemas.microsoft.com/office/drawing/2014/main" id="{2A9C2457-D00D-4C8E-8880-A495B81DA06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950075" y="4294188"/>
            <a:ext cx="1079500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PE" sz="36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1E1C1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3º </a:t>
            </a:r>
          </a:p>
          <a:p>
            <a:pPr algn="ctr"/>
            <a:r>
              <a:rPr lang="es-PE" sz="36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1E1C1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Filtro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5">
            <a:extLst>
              <a:ext uri="{FF2B5EF4-FFF2-40B4-BE49-F238E27FC236}">
                <a16:creationId xmlns:a16="http://schemas.microsoft.com/office/drawing/2014/main" id="{E4551FAD-5372-41E1-991F-0E630CD4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908050"/>
            <a:ext cx="3241675" cy="936625"/>
          </a:xfrm>
          <a:prstGeom prst="roundRect">
            <a:avLst>
              <a:gd name="adj" fmla="val 16667"/>
            </a:avLst>
          </a:prstGeom>
          <a:noFill/>
          <a:ln w="57150" cmpd="thickThin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b="1" i="1">
                <a:solidFill>
                  <a:srgbClr val="000000"/>
                </a:solidFill>
                <a:latin typeface="Arial" panose="020B0604020202020204" pitchFamily="34" charset="0"/>
              </a:rPr>
              <a:t>Ordenamiento Jurídico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D0C2D8A9-DE03-41E8-9F1D-FF26730E5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2060575"/>
            <a:ext cx="914400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s-ES" altLang="es-PE" sz="1600">
                <a:solidFill>
                  <a:schemeClr val="bg2">
                    <a:lumMod val="10000"/>
                  </a:schemeClr>
                </a:solidFill>
              </a:rPr>
              <a:t>Abarca</a:t>
            </a:r>
          </a:p>
        </p:txBody>
      </p:sp>
      <p:sp>
        <p:nvSpPr>
          <p:cNvPr id="5124" name="Line 7">
            <a:extLst>
              <a:ext uri="{FF2B5EF4-FFF2-40B4-BE49-F238E27FC236}">
                <a16:creationId xmlns:a16="http://schemas.microsoft.com/office/drawing/2014/main" id="{BEF6CEBB-BC9B-4988-90B1-B9126C40AF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655888"/>
            <a:ext cx="3086100" cy="1587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5125" name="Rectangle 8">
            <a:extLst>
              <a:ext uri="{FF2B5EF4-FFF2-40B4-BE49-F238E27FC236}">
                <a16:creationId xmlns:a16="http://schemas.microsoft.com/office/drawing/2014/main" id="{63165A07-1156-4E5F-8586-3091BD8A3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2998788"/>
            <a:ext cx="1698625" cy="717550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>
                <a:solidFill>
                  <a:srgbClr val="000000"/>
                </a:solidFill>
                <a:latin typeface="Arial" panose="020B0604020202020204" pitchFamily="34" charset="0"/>
              </a:rPr>
              <a:t>Ordenamiento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>
                <a:solidFill>
                  <a:srgbClr val="000000"/>
                </a:solidFill>
                <a:latin typeface="Arial" panose="020B0604020202020204" pitchFamily="34" charset="0"/>
              </a:rPr>
              <a:t>Normativo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PE" sz="16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26" name="Rectangle 9">
            <a:extLst>
              <a:ext uri="{FF2B5EF4-FFF2-40B4-BE49-F238E27FC236}">
                <a16:creationId xmlns:a16="http://schemas.microsoft.com/office/drawing/2014/main" id="{F22919F5-6D9B-4F77-ABBF-C430A80BF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2998788"/>
            <a:ext cx="1584325" cy="790575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>
                <a:solidFill>
                  <a:srgbClr val="000000"/>
                </a:solidFill>
                <a:latin typeface="Arial" panose="020B0604020202020204" pitchFamily="34" charset="0"/>
              </a:rPr>
              <a:t>Ordenamiento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>
                <a:solidFill>
                  <a:srgbClr val="000000"/>
                </a:solidFill>
                <a:latin typeface="Arial" panose="020B0604020202020204" pitchFamily="34" charset="0"/>
              </a:rPr>
              <a:t>Permisivo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PE" sz="16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27" name="Line 10">
            <a:extLst>
              <a:ext uri="{FF2B5EF4-FFF2-40B4-BE49-F238E27FC236}">
                <a16:creationId xmlns:a16="http://schemas.microsoft.com/office/drawing/2014/main" id="{BE93230C-815F-4777-9CA6-239BB36FCF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655888"/>
            <a:ext cx="1588" cy="3429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5128" name="Line 11">
            <a:extLst>
              <a:ext uri="{FF2B5EF4-FFF2-40B4-BE49-F238E27FC236}">
                <a16:creationId xmlns:a16="http://schemas.microsoft.com/office/drawing/2014/main" id="{39A69E04-C6BF-4FFF-9981-1779E5998FC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38900" y="2655888"/>
            <a:ext cx="1588" cy="344487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5129" name="Rectangle 12">
            <a:extLst>
              <a:ext uri="{FF2B5EF4-FFF2-40B4-BE49-F238E27FC236}">
                <a16:creationId xmlns:a16="http://schemas.microsoft.com/office/drawing/2014/main" id="{5758E779-FEED-4294-AAAC-9ED81ADB5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3716338"/>
            <a:ext cx="1698625" cy="2160587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5130" name="Text Box 13">
            <a:extLst>
              <a:ext uri="{FF2B5EF4-FFF2-40B4-BE49-F238E27FC236}">
                <a16:creationId xmlns:a16="http://schemas.microsoft.com/office/drawing/2014/main" id="{3EA04DD1-052D-4E0B-AA78-032FD9427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3789363"/>
            <a:ext cx="1512887" cy="10271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>
                <a:solidFill>
                  <a:srgbClr val="000000"/>
                </a:solidFill>
                <a:latin typeface="Arial" panose="020B0604020202020204" pitchFamily="34" charset="0"/>
              </a:rPr>
              <a:t>a) Prohibición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>
                <a:solidFill>
                  <a:srgbClr val="000000"/>
                </a:solidFill>
                <a:latin typeface="Arial" panose="020B0604020202020204" pitchFamily="34" charset="0"/>
              </a:rPr>
              <a:t>“No matar”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PE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PE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>
                <a:solidFill>
                  <a:srgbClr val="000000"/>
                </a:solidFill>
                <a:latin typeface="Arial" panose="020B0604020202020204" pitchFamily="34" charset="0"/>
              </a:rPr>
              <a:t>b) Mandatos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>
                <a:solidFill>
                  <a:srgbClr val="000000"/>
                </a:solidFill>
                <a:latin typeface="Arial" panose="020B0604020202020204" pitchFamily="34" charset="0"/>
              </a:rPr>
              <a:t>“Cumple con dar alimentos”</a:t>
            </a:r>
          </a:p>
        </p:txBody>
      </p:sp>
      <p:sp>
        <p:nvSpPr>
          <p:cNvPr id="5131" name="Rectangle 14">
            <a:extLst>
              <a:ext uri="{FF2B5EF4-FFF2-40B4-BE49-F238E27FC236}">
                <a16:creationId xmlns:a16="http://schemas.microsoft.com/office/drawing/2014/main" id="{0B817F16-23AB-44BC-92F0-4D92DE91E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3860800"/>
            <a:ext cx="1584325" cy="1944688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5132" name="Text Box 15">
            <a:extLst>
              <a:ext uri="{FF2B5EF4-FFF2-40B4-BE49-F238E27FC236}">
                <a16:creationId xmlns:a16="http://schemas.microsoft.com/office/drawing/2014/main" id="{F627067E-741D-4B6D-AF18-501FF3507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213100"/>
            <a:ext cx="231775" cy="28940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s-PE" sz="1600" b="1">
                <a:latin typeface="Arial" panose="020B0604020202020204" pitchFamily="34" charset="0"/>
              </a:rPr>
              <a:t>IM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s-PE" sz="1600" b="1">
                <a:latin typeface="Arial" panose="020B0604020202020204" pitchFamily="34" charset="0"/>
              </a:rPr>
              <a:t>P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s-PE" sz="1600" b="1">
                <a:latin typeface="Arial" panose="020B0604020202020204" pitchFamily="34" charset="0"/>
              </a:rPr>
              <a:t>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s-PE" sz="1600" b="1">
                <a:latin typeface="Arial" panose="020B0604020202020204" pitchFamily="34" charset="0"/>
              </a:rPr>
              <a:t>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s-PE" sz="1600" b="1">
                <a:latin typeface="Arial" panose="020B0604020202020204" pitchFamily="34" charset="0"/>
              </a:rPr>
              <a:t>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s-PE" sz="1600" b="1">
                <a:latin typeface="Arial" panose="020B0604020202020204" pitchFamily="34" charset="0"/>
              </a:rPr>
              <a:t>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s-PE" sz="1600" b="1">
                <a:latin typeface="Arial" panose="020B0604020202020204" pitchFamily="34" charset="0"/>
              </a:rPr>
              <a:t>I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s-PE" sz="1600" b="1">
                <a:latin typeface="Arial" panose="020B0604020202020204" pitchFamily="34" charset="0"/>
              </a:rPr>
              <a:t>V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s-PE" sz="1600" b="1">
                <a:latin typeface="Arial" panose="020B0604020202020204" pitchFamily="34" charset="0"/>
              </a:rPr>
              <a:t>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s-PE" sz="1600" b="1">
                <a:latin typeface="Arial" panose="020B0604020202020204" pitchFamily="34" charset="0"/>
              </a:rPr>
              <a:t>S</a:t>
            </a:r>
            <a:endParaRPr lang="es-ES" altLang="es-PE" sz="1600" b="1">
              <a:latin typeface="Arial" panose="020B0604020202020204" pitchFamily="34" charset="0"/>
            </a:endParaRPr>
          </a:p>
        </p:txBody>
      </p:sp>
      <p:sp>
        <p:nvSpPr>
          <p:cNvPr id="5133" name="Text Box 16">
            <a:extLst>
              <a:ext uri="{FF2B5EF4-FFF2-40B4-BE49-F238E27FC236}">
                <a16:creationId xmlns:a16="http://schemas.microsoft.com/office/drawing/2014/main" id="{60C24C19-9C27-471D-A467-326C03F4E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3573463"/>
            <a:ext cx="241300" cy="2233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 b="1">
                <a:latin typeface="Arial" panose="020B0604020202020204" pitchFamily="34" charset="0"/>
              </a:rPr>
              <a:t>P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 b="1">
                <a:latin typeface="Arial" panose="020B0604020202020204" pitchFamily="34" charset="0"/>
              </a:rPr>
              <a:t>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 b="1">
                <a:latin typeface="Arial" panose="020B0604020202020204" pitchFamily="34" charset="0"/>
              </a:rPr>
              <a:t>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 b="1">
                <a:latin typeface="Arial" panose="020B0604020202020204" pitchFamily="34" charset="0"/>
              </a:rPr>
              <a:t>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 b="1">
                <a:latin typeface="Arial" panose="020B0604020202020204" pitchFamily="34" charset="0"/>
              </a:rPr>
              <a:t>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 b="1">
                <a:latin typeface="Arial" panose="020B0604020202020204" pitchFamily="34" charset="0"/>
              </a:rPr>
              <a:t>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 b="1">
                <a:latin typeface="Arial" panose="020B0604020202020204" pitchFamily="34" charset="0"/>
              </a:rPr>
              <a:t>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 b="1">
                <a:latin typeface="Arial" panose="020B0604020202020204" pitchFamily="34" charset="0"/>
              </a:rPr>
              <a:t>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PE" sz="1600">
              <a:latin typeface="Arial" panose="020B0604020202020204" pitchFamily="34" charset="0"/>
            </a:endParaRPr>
          </a:p>
        </p:txBody>
      </p:sp>
      <p:sp>
        <p:nvSpPr>
          <p:cNvPr id="5134" name="Text Box 17">
            <a:extLst>
              <a:ext uri="{FF2B5EF4-FFF2-40B4-BE49-F238E27FC236}">
                <a16:creationId xmlns:a16="http://schemas.microsoft.com/office/drawing/2014/main" id="{60F0AE01-5CBA-4A73-90BB-B6419BDBF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4292600"/>
            <a:ext cx="1368425" cy="915988"/>
          </a:xfrm>
          <a:prstGeom prst="rect">
            <a:avLst/>
          </a:prstGeom>
          <a:solidFill>
            <a:srgbClr val="FFFFFF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>
                <a:solidFill>
                  <a:srgbClr val="000000"/>
                </a:solidFill>
                <a:latin typeface="Arial" panose="020B0604020202020204" pitchFamily="34" charset="0"/>
              </a:rPr>
              <a:t>Causas de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>
                <a:solidFill>
                  <a:srgbClr val="000000"/>
                </a:solidFill>
                <a:latin typeface="Arial" panose="020B0604020202020204" pitchFamily="34" charset="0"/>
              </a:rPr>
              <a:t>Justificación</a:t>
            </a:r>
          </a:p>
        </p:txBody>
      </p:sp>
      <p:sp>
        <p:nvSpPr>
          <p:cNvPr id="5135" name="Oval 18">
            <a:extLst>
              <a:ext uri="{FF2B5EF4-FFF2-40B4-BE49-F238E27FC236}">
                <a16:creationId xmlns:a16="http://schemas.microsoft.com/office/drawing/2014/main" id="{19228A83-07FC-4243-8D8B-0DD89E045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2492375"/>
            <a:ext cx="2952750" cy="4105275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5136" name="AutoShape 19">
            <a:extLst>
              <a:ext uri="{FF2B5EF4-FFF2-40B4-BE49-F238E27FC236}">
                <a16:creationId xmlns:a16="http://schemas.microsoft.com/office/drawing/2014/main" id="{8FF78BC1-164A-4933-949F-4849F2A79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052513"/>
            <a:ext cx="1439862" cy="576262"/>
          </a:xfrm>
          <a:custGeom>
            <a:avLst/>
            <a:gdLst>
              <a:gd name="T0" fmla="*/ 71986167 w 21600"/>
              <a:gd name="T1" fmla="*/ 0 h 21600"/>
              <a:gd name="T2" fmla="*/ 0 w 21600"/>
              <a:gd name="T3" fmla="*/ 7686988 h 21600"/>
              <a:gd name="T4" fmla="*/ 71986167 w 21600"/>
              <a:gd name="T5" fmla="*/ 15373977 h 21600"/>
              <a:gd name="T6" fmla="*/ 95981601 w 21600"/>
              <a:gd name="T7" fmla="*/ 76869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PE"/>
          </a:p>
        </p:txBody>
      </p:sp>
      <p:sp>
        <p:nvSpPr>
          <p:cNvPr id="5137" name="Text Box 20">
            <a:extLst>
              <a:ext uri="{FF2B5EF4-FFF2-40B4-BE49-F238E27FC236}">
                <a16:creationId xmlns:a16="http://schemas.microsoft.com/office/drawing/2014/main" id="{37232E5D-367D-4F94-BFE6-D0C34F892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620713"/>
            <a:ext cx="10239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800" b="1">
                <a:latin typeface="Tahoma" panose="020B0604030504040204" pitchFamily="34" charset="0"/>
              </a:rPr>
              <a:t>DONDE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683568" y="764704"/>
            <a:ext cx="7776864" cy="5400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r>
              <a:rPr lang="es-PE" sz="2000" b="1" dirty="0">
                <a:latin typeface="Times New Roman" pitchFamily="18" charset="0"/>
                <a:cs typeface="Arial" pitchFamily="34" charset="0"/>
              </a:rPr>
              <a:t>CAUSAS DE JUSTIFICACIÓN</a:t>
            </a:r>
          </a:p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r>
              <a:rPr kumimoji="0" lang="es-PE" sz="20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Legítima defensa (artículo 20 inciso 3).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s-PE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es-PE" sz="2000" dirty="0">
                <a:latin typeface="Times New Roman" pitchFamily="18" charset="0"/>
                <a:cs typeface="Arial" pitchFamily="34" charset="0"/>
              </a:rPr>
              <a:t>Legítima defensa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s-PE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 Estado de necesidad justificante (artículo 20 inciso 4)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s-PE" sz="2000" dirty="0">
                <a:latin typeface="Times New Roman" pitchFamily="18" charset="0"/>
                <a:cs typeface="Arial" pitchFamily="34" charset="0"/>
              </a:rPr>
              <a:t> Otras causas en el ordenamiento jurídico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es-PE" sz="20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Arial" pitchFamily="34" charset="0"/>
              </a:rPr>
              <a:t>¿CAUSAS DE JUSTIFICACIÓN O ATIPICIDAD?</a:t>
            </a:r>
            <a:endParaRPr kumimoji="0" lang="es-PE" sz="2000" b="0" i="0" u="none" strike="noStrike" cap="none" normalizeH="0" baseline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s-PE" sz="2000" b="0" i="0" u="none" strike="noStrike" cap="none" normalizeH="0" baseline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Actuar por disposición de la ley en cumplimiento de un deber o en ejercicio legítimo de un derecho (artículo 20 inciso 8).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s-PE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Arial" pitchFamily="34" charset="0"/>
              </a:rPr>
              <a:t>El que obra por orden obligatoria de autoridad competente, expedida en ejercicio de sus funciones.</a:t>
            </a:r>
            <a:endParaRPr kumimoji="0" lang="es-PE" sz="2000" b="0" i="0" u="none" strike="noStrike" cap="none" normalizeH="0" baseline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s-PE" sz="2000" b="0" i="0" u="none" strike="noStrike" cap="none" normalizeH="0" baseline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Consentimiento (artículo 20 inciso 10).</a:t>
            </a:r>
            <a:endParaRPr kumimoji="0" lang="es-PE" sz="2000" b="0" i="0" u="none" strike="noStrike" cap="none" normalizeH="0" baseline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839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MCPE03535_0000[1]">
            <a:extLst>
              <a:ext uri="{FF2B5EF4-FFF2-40B4-BE49-F238E27FC236}">
                <a16:creationId xmlns:a16="http://schemas.microsoft.com/office/drawing/2014/main" id="{AF309806-4533-4312-B27B-DD9C3E308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788" y="2638425"/>
            <a:ext cx="1582737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utoShape 6">
            <a:extLst>
              <a:ext uri="{FF2B5EF4-FFF2-40B4-BE49-F238E27FC236}">
                <a16:creationId xmlns:a16="http://schemas.microsoft.com/office/drawing/2014/main" id="{52EF4C8B-CDD2-4701-BCE2-144B3DFBCD22}"/>
              </a:ext>
            </a:extLst>
          </p:cNvPr>
          <p:cNvSpPr>
            <a:spLocks/>
          </p:cNvSpPr>
          <p:nvPr/>
        </p:nvSpPr>
        <p:spPr bwMode="auto">
          <a:xfrm rot="5368890" flipV="1">
            <a:off x="2255044" y="3802857"/>
            <a:ext cx="184150" cy="2176462"/>
          </a:xfrm>
          <a:prstGeom prst="rightBrace">
            <a:avLst>
              <a:gd name="adj1" fmla="val 98491"/>
              <a:gd name="adj2" fmla="val 50000"/>
            </a:avLst>
          </a:prstGeom>
          <a:noFill/>
          <a:ln w="190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6148" name="AutoShape 7">
            <a:extLst>
              <a:ext uri="{FF2B5EF4-FFF2-40B4-BE49-F238E27FC236}">
                <a16:creationId xmlns:a16="http://schemas.microsoft.com/office/drawing/2014/main" id="{46D09D3B-23C4-45CF-8B03-C2F24CD46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5300663"/>
            <a:ext cx="2176462" cy="1068387"/>
          </a:xfrm>
          <a:prstGeom prst="flowChartDocumen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PE" sz="1400" b="1">
                <a:solidFill>
                  <a:srgbClr val="000000"/>
                </a:solidFill>
              </a:rPr>
              <a:t>SI </a:t>
            </a:r>
            <a:r>
              <a:rPr lang="es-ES" altLang="es-PE" sz="1400">
                <a:solidFill>
                  <a:srgbClr val="000000"/>
                </a:solidFill>
              </a:rPr>
              <a:t>el comportamiento colisiona con el Ordenamiento Normativo</a:t>
            </a:r>
            <a:endParaRPr lang="es-ES" altLang="es-PE" sz="14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6149" name="Line 8">
            <a:extLst>
              <a:ext uri="{FF2B5EF4-FFF2-40B4-BE49-F238E27FC236}">
                <a16:creationId xmlns:a16="http://schemas.microsoft.com/office/drawing/2014/main" id="{26A739B7-B5C7-4375-89FF-73DCA4C3D0D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9075" y="1689100"/>
            <a:ext cx="0" cy="2286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6150" name="Rectangle 9">
            <a:extLst>
              <a:ext uri="{FF2B5EF4-FFF2-40B4-BE49-F238E27FC236}">
                <a16:creationId xmlns:a16="http://schemas.microsoft.com/office/drawing/2014/main" id="{537F7C02-BC20-4F89-B1D0-8E8556629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2260600"/>
            <a:ext cx="1371600" cy="593725"/>
          </a:xfrm>
          <a:prstGeom prst="rect">
            <a:avLst/>
          </a:prstGeom>
          <a:noFill/>
          <a:ln w="57150" cmpd="thickThin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200">
                <a:solidFill>
                  <a:srgbClr val="000000"/>
                </a:solidFill>
                <a:latin typeface="Arial" panose="020B0604020202020204" pitchFamily="34" charset="0"/>
              </a:rPr>
              <a:t>Ordenamiento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200">
                <a:solidFill>
                  <a:srgbClr val="000000"/>
                </a:solidFill>
                <a:latin typeface="Arial" panose="020B0604020202020204" pitchFamily="34" charset="0"/>
              </a:rPr>
              <a:t>Normativo</a:t>
            </a:r>
            <a:endParaRPr lang="es-ES" altLang="es-PE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6151" name="Rectangle 10">
            <a:extLst>
              <a:ext uri="{FF2B5EF4-FFF2-40B4-BE49-F238E27FC236}">
                <a16:creationId xmlns:a16="http://schemas.microsoft.com/office/drawing/2014/main" id="{623B0012-B2BB-4DEC-B284-7AAD088F3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300" y="2349500"/>
            <a:ext cx="1295400" cy="520700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200">
                <a:solidFill>
                  <a:srgbClr val="000000"/>
                </a:solidFill>
                <a:latin typeface="Arial" panose="020B0604020202020204" pitchFamily="34" charset="0"/>
              </a:rPr>
              <a:t>Ordenamiento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200">
                <a:solidFill>
                  <a:srgbClr val="000000"/>
                </a:solidFill>
                <a:latin typeface="Arial" panose="020B0604020202020204" pitchFamily="34" charset="0"/>
              </a:rPr>
              <a:t>Permisivo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PE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6152" name="Line 11">
            <a:extLst>
              <a:ext uri="{FF2B5EF4-FFF2-40B4-BE49-F238E27FC236}">
                <a16:creationId xmlns:a16="http://schemas.microsoft.com/office/drawing/2014/main" id="{D7F20754-4381-4336-B2B3-1A6475D18B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8975" y="1917700"/>
            <a:ext cx="8001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6153" name="Line 12">
            <a:extLst>
              <a:ext uri="{FF2B5EF4-FFF2-40B4-BE49-F238E27FC236}">
                <a16:creationId xmlns:a16="http://schemas.microsoft.com/office/drawing/2014/main" id="{A22E0A8C-A539-4F27-AF81-944A6800D05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8975" y="1917700"/>
            <a:ext cx="0" cy="3429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6154" name="Line 13">
            <a:extLst>
              <a:ext uri="{FF2B5EF4-FFF2-40B4-BE49-F238E27FC236}">
                <a16:creationId xmlns:a16="http://schemas.microsoft.com/office/drawing/2014/main" id="{634354B2-C101-4E0F-85A9-526E7BA016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99075" y="1917700"/>
            <a:ext cx="1600200" cy="0"/>
          </a:xfrm>
          <a:prstGeom prst="line">
            <a:avLst/>
          </a:prstGeom>
          <a:noFill/>
          <a:ln w="28575">
            <a:solidFill>
              <a:srgbClr val="C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6155" name="Line 14">
            <a:extLst>
              <a:ext uri="{FF2B5EF4-FFF2-40B4-BE49-F238E27FC236}">
                <a16:creationId xmlns:a16="http://schemas.microsoft.com/office/drawing/2014/main" id="{B50CB0A1-6CAD-4E85-AA5F-296EE484EEF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9275" y="1917700"/>
            <a:ext cx="1588" cy="342900"/>
          </a:xfrm>
          <a:prstGeom prst="line">
            <a:avLst/>
          </a:prstGeom>
          <a:noFill/>
          <a:ln w="28575" cap="rnd">
            <a:solidFill>
              <a:srgbClr val="C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6156" name="Rectangle 15">
            <a:extLst>
              <a:ext uri="{FF2B5EF4-FFF2-40B4-BE49-F238E27FC236}">
                <a16:creationId xmlns:a16="http://schemas.microsoft.com/office/drawing/2014/main" id="{2BBE4961-A65E-46FF-9FAC-4B04F9CBA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2854325"/>
            <a:ext cx="1298575" cy="1371600"/>
          </a:xfrm>
          <a:prstGeom prst="rect">
            <a:avLst/>
          </a:prstGeom>
          <a:noFill/>
          <a:ln w="57150" cmpd="thinThick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6157" name="Rectangle 16">
            <a:extLst>
              <a:ext uri="{FF2B5EF4-FFF2-40B4-BE49-F238E27FC236}">
                <a16:creationId xmlns:a16="http://schemas.microsoft.com/office/drawing/2014/main" id="{AF08E5B2-75EC-47B7-8924-20D872ECB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300" y="2854325"/>
            <a:ext cx="1295400" cy="1373188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6158" name="AutoShape 17">
            <a:extLst>
              <a:ext uri="{FF2B5EF4-FFF2-40B4-BE49-F238E27FC236}">
                <a16:creationId xmlns:a16="http://schemas.microsoft.com/office/drawing/2014/main" id="{789156B2-1A97-4D78-97A9-16E5E067695B}"/>
              </a:ext>
            </a:extLst>
          </p:cNvPr>
          <p:cNvSpPr>
            <a:spLocks noChangeArrowheads="1"/>
          </p:cNvSpPr>
          <p:nvPr/>
        </p:nvSpPr>
        <p:spPr bwMode="auto">
          <a:xfrm rot="-2369671">
            <a:off x="4875213" y="3952875"/>
            <a:ext cx="474662" cy="792163"/>
          </a:xfrm>
          <a:prstGeom prst="downArrow">
            <a:avLst>
              <a:gd name="adj1" fmla="val 50000"/>
              <a:gd name="adj2" fmla="val 41722"/>
            </a:avLst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PE" altLang="es-PE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59" name="AutoShape 18">
            <a:extLst>
              <a:ext uri="{FF2B5EF4-FFF2-40B4-BE49-F238E27FC236}">
                <a16:creationId xmlns:a16="http://schemas.microsoft.com/office/drawing/2014/main" id="{A8F207E7-A799-4C28-804D-61C9203FF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5186363"/>
            <a:ext cx="3455987" cy="1295400"/>
          </a:xfrm>
          <a:prstGeom prst="flowChartDocumen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PE" sz="1200" b="1">
                <a:solidFill>
                  <a:srgbClr val="000000"/>
                </a:solidFill>
              </a:rPr>
              <a:t>Realiza </a:t>
            </a:r>
            <a:r>
              <a:rPr lang="es-ES" altLang="es-PE" sz="1200">
                <a:solidFill>
                  <a:srgbClr val="000000"/>
                </a:solidFill>
              </a:rPr>
              <a:t>un:</a:t>
            </a:r>
          </a:p>
          <a:p>
            <a:pPr algn="ctr" eaLnBrk="1" hangingPunct="1"/>
            <a:endParaRPr lang="es-ES" altLang="es-PE" sz="1200">
              <a:solidFill>
                <a:srgbClr val="000000"/>
              </a:solidFill>
            </a:endParaRPr>
          </a:p>
          <a:p>
            <a:pPr eaLnBrk="1" hangingPunct="1"/>
            <a:r>
              <a:rPr lang="es-ES" altLang="es-PE" sz="1400">
                <a:solidFill>
                  <a:srgbClr val="000000"/>
                </a:solidFill>
              </a:rPr>
              <a:t>Comportamiento</a:t>
            </a:r>
          </a:p>
          <a:p>
            <a:pPr eaLnBrk="1" hangingPunct="1"/>
            <a:r>
              <a:rPr lang="es-ES" altLang="es-PE" sz="1400">
                <a:solidFill>
                  <a:srgbClr val="000000"/>
                </a:solidFill>
              </a:rPr>
              <a:t>   Antinormativo </a:t>
            </a:r>
            <a:endParaRPr lang="es-ES" altLang="es-PE" sz="14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6160" name="Text Box 19">
            <a:extLst>
              <a:ext uri="{FF2B5EF4-FFF2-40B4-BE49-F238E27FC236}">
                <a16:creationId xmlns:a16="http://schemas.microsoft.com/office/drawing/2014/main" id="{222398EE-4BB2-4FF7-94CA-29A58DEA3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5589588"/>
            <a:ext cx="1381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200">
                <a:solidFill>
                  <a:srgbClr val="000000"/>
                </a:solidFill>
                <a:latin typeface="Tahoma" panose="020B0604030504040204" pitchFamily="34" charset="0"/>
              </a:rPr>
              <a:t>=</a:t>
            </a:r>
          </a:p>
        </p:txBody>
      </p:sp>
      <p:sp>
        <p:nvSpPr>
          <p:cNvPr id="6161" name="Text Box 20">
            <a:extLst>
              <a:ext uri="{FF2B5EF4-FFF2-40B4-BE49-F238E27FC236}">
                <a16:creationId xmlns:a16="http://schemas.microsoft.com/office/drawing/2014/main" id="{FD79D692-7BB6-4DA5-B1FD-215A49B7F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75" y="5446713"/>
            <a:ext cx="12096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400">
                <a:solidFill>
                  <a:srgbClr val="000000"/>
                </a:solidFill>
                <a:latin typeface="Tahoma" panose="020B0604030504040204" pitchFamily="34" charset="0"/>
              </a:rPr>
              <a:t>     Tipicidad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400">
                <a:solidFill>
                  <a:srgbClr val="000000"/>
                </a:solidFill>
                <a:latin typeface="Tahoma" panose="020B0604030504040204" pitchFamily="34" charset="0"/>
              </a:rPr>
              <a:t>Penal</a:t>
            </a:r>
          </a:p>
        </p:txBody>
      </p:sp>
      <p:sp>
        <p:nvSpPr>
          <p:cNvPr id="6162" name="AutoShape 21">
            <a:extLst>
              <a:ext uri="{FF2B5EF4-FFF2-40B4-BE49-F238E27FC236}">
                <a16:creationId xmlns:a16="http://schemas.microsoft.com/office/drawing/2014/main" id="{33CE70C0-C339-4BD2-882C-2EED4D302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765175"/>
            <a:ext cx="3241675" cy="936625"/>
          </a:xfrm>
          <a:prstGeom prst="roundRect">
            <a:avLst>
              <a:gd name="adj" fmla="val 16667"/>
            </a:avLst>
          </a:prstGeom>
          <a:noFill/>
          <a:ln w="57150" cmpd="thickThin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b="1" i="1">
                <a:solidFill>
                  <a:srgbClr val="000000"/>
                </a:solidFill>
                <a:latin typeface="Arial" panose="020B0604020202020204" pitchFamily="34" charset="0"/>
              </a:rPr>
              <a:t>Ordenamiento Jurídico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>
            <a:extLst>
              <a:ext uri="{FF2B5EF4-FFF2-40B4-BE49-F238E27FC236}">
                <a16:creationId xmlns:a16="http://schemas.microsoft.com/office/drawing/2014/main" id="{0ACA0A64-BE30-40CB-B023-26E640769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2276475"/>
            <a:ext cx="1536700" cy="647700"/>
          </a:xfrm>
          <a:prstGeom prst="rect">
            <a:avLst/>
          </a:prstGeom>
          <a:noFill/>
          <a:ln w="57150" cmpd="thickThin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>
                <a:solidFill>
                  <a:srgbClr val="000000"/>
                </a:solidFill>
                <a:latin typeface="Arial" panose="020B0604020202020204" pitchFamily="34" charset="0"/>
              </a:rPr>
              <a:t>Ordenamiento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>
                <a:solidFill>
                  <a:srgbClr val="000000"/>
                </a:solidFill>
                <a:latin typeface="Arial" panose="020B0604020202020204" pitchFamily="34" charset="0"/>
              </a:rPr>
              <a:t>Normativo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PE" sz="18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7171" name="Line 6">
            <a:extLst>
              <a:ext uri="{FF2B5EF4-FFF2-40B4-BE49-F238E27FC236}">
                <a16:creationId xmlns:a16="http://schemas.microsoft.com/office/drawing/2014/main" id="{2238B266-A6DD-441C-8B83-5AE2515F47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1050" y="1484313"/>
            <a:ext cx="1960563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7172" name="Line 7">
            <a:extLst>
              <a:ext uri="{FF2B5EF4-FFF2-40B4-BE49-F238E27FC236}">
                <a16:creationId xmlns:a16="http://schemas.microsoft.com/office/drawing/2014/main" id="{CDE05E9C-AA93-4088-B321-9F1DA36252AB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1050" y="1484313"/>
            <a:ext cx="0" cy="792162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7173" name="Rectangle 8">
            <a:extLst>
              <a:ext uri="{FF2B5EF4-FFF2-40B4-BE49-F238E27FC236}">
                <a16:creationId xmlns:a16="http://schemas.microsoft.com/office/drawing/2014/main" id="{EEDE17A5-71B8-4CFC-A236-5C6BC634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2924175"/>
            <a:ext cx="1536700" cy="1800225"/>
          </a:xfrm>
          <a:prstGeom prst="rect">
            <a:avLst/>
          </a:prstGeom>
          <a:noFill/>
          <a:ln w="57150" cmpd="thinThick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7174" name="Text Box 9">
            <a:extLst>
              <a:ext uri="{FF2B5EF4-FFF2-40B4-BE49-F238E27FC236}">
                <a16:creationId xmlns:a16="http://schemas.microsoft.com/office/drawing/2014/main" id="{F9C45B21-21A7-41C1-8ABC-DEE5ED6CA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2276475"/>
            <a:ext cx="373062" cy="251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400" b="1">
                <a:latin typeface="Arial" panose="020B0604020202020204" pitchFamily="34" charset="0"/>
              </a:rPr>
              <a:t>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400" b="1">
                <a:latin typeface="Arial" panose="020B0604020202020204" pitchFamily="34" charset="0"/>
              </a:rPr>
              <a:t>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PE" sz="14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400" b="1">
                <a:latin typeface="Arial" panose="020B0604020202020204" pitchFamily="34" charset="0"/>
              </a:rPr>
              <a:t>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400" b="1">
                <a:latin typeface="Arial" panose="020B0604020202020204" pitchFamily="34" charset="0"/>
              </a:rPr>
              <a:t>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400" b="1">
                <a:latin typeface="Arial" panose="020B0604020202020204" pitchFamily="34" charset="0"/>
              </a:rPr>
              <a:t>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400" b="1">
                <a:latin typeface="Arial" panose="020B0604020202020204" pitchFamily="34" charset="0"/>
              </a:rPr>
              <a:t>I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400" b="1">
                <a:latin typeface="Arial" panose="020B0604020202020204" pitchFamily="34" charset="0"/>
              </a:rPr>
              <a:t>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400" b="1">
                <a:latin typeface="Arial" panose="020B0604020202020204" pitchFamily="34" charset="0"/>
              </a:rPr>
              <a:t>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400" b="1">
                <a:latin typeface="Arial" panose="020B0604020202020204" pitchFamily="34" charset="0"/>
              </a:rPr>
              <a:t>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400" b="1">
                <a:latin typeface="Arial" panose="020B0604020202020204" pitchFamily="34" charset="0"/>
              </a:rPr>
              <a:t>M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400" b="1">
                <a:latin typeface="Arial" panose="020B0604020202020204" pitchFamily="34" charset="0"/>
              </a:rPr>
              <a:t>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400" b="1">
                <a:latin typeface="Arial" panose="020B0604020202020204" pitchFamily="34" charset="0"/>
              </a:rPr>
              <a:t>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400" b="1">
                <a:latin typeface="Arial" panose="020B0604020202020204" pitchFamily="34" charset="0"/>
              </a:rPr>
              <a:t>I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400" b="1">
                <a:latin typeface="Arial" panose="020B0604020202020204" pitchFamily="34" charset="0"/>
              </a:rPr>
              <a:t>V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400" b="1">
                <a:latin typeface="Arial" panose="020B0604020202020204" pitchFamily="34" charset="0"/>
              </a:rPr>
              <a:t>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PE" sz="1400" i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PE" sz="1400">
              <a:latin typeface="Tahoma" panose="020B0604030504040204" pitchFamily="34" charset="0"/>
            </a:endParaRPr>
          </a:p>
        </p:txBody>
      </p:sp>
      <p:sp>
        <p:nvSpPr>
          <p:cNvPr id="7175" name="AutoShape 10">
            <a:extLst>
              <a:ext uri="{FF2B5EF4-FFF2-40B4-BE49-F238E27FC236}">
                <a16:creationId xmlns:a16="http://schemas.microsoft.com/office/drawing/2014/main" id="{39CB0AEC-6B7A-4265-B4EE-6F55EF521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1700213"/>
            <a:ext cx="614363" cy="360362"/>
          </a:xfrm>
          <a:prstGeom prst="curvedDownArrow">
            <a:avLst>
              <a:gd name="adj1" fmla="val 26662"/>
              <a:gd name="adj2" fmla="val 82227"/>
              <a:gd name="adj3" fmla="val 33333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7176" name="Line 11">
            <a:extLst>
              <a:ext uri="{FF2B5EF4-FFF2-40B4-BE49-F238E27FC236}">
                <a16:creationId xmlns:a16="http://schemas.microsoft.com/office/drawing/2014/main" id="{ADA0D964-FFB6-48A3-983F-52C1E64DCC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19475" y="2055813"/>
            <a:ext cx="20638" cy="3605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7177" name="AutoShape 12">
            <a:extLst>
              <a:ext uri="{FF2B5EF4-FFF2-40B4-BE49-F238E27FC236}">
                <a16:creationId xmlns:a16="http://schemas.microsoft.com/office/drawing/2014/main" id="{903D3204-65EA-4C9D-89C9-3A9036E80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3357563"/>
            <a:ext cx="571500" cy="576262"/>
          </a:xfrm>
          <a:prstGeom prst="notchedRight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200">
                <a:solidFill>
                  <a:srgbClr val="000000"/>
                </a:solidFill>
                <a:latin typeface="Arial" panose="020B0604020202020204" pitchFamily="34" charset="0"/>
              </a:rPr>
              <a:t>ES</a:t>
            </a:r>
            <a:endParaRPr lang="es-ES" altLang="es-PE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7178" name="Line 13">
            <a:extLst>
              <a:ext uri="{FF2B5EF4-FFF2-40B4-BE49-F238E27FC236}">
                <a16:creationId xmlns:a16="http://schemas.microsoft.com/office/drawing/2014/main" id="{2C45D900-A658-4F16-9EEA-B825448238D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1613" y="1255713"/>
            <a:ext cx="0" cy="228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7179" name="Line 14">
            <a:extLst>
              <a:ext uri="{FF2B5EF4-FFF2-40B4-BE49-F238E27FC236}">
                <a16:creationId xmlns:a16="http://schemas.microsoft.com/office/drawing/2014/main" id="{74B648B4-E692-4AFB-9B51-E1435587A4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11613" y="1484313"/>
            <a:ext cx="2743200" cy="0"/>
          </a:xfrm>
          <a:prstGeom prst="line">
            <a:avLst/>
          </a:prstGeom>
          <a:noFill/>
          <a:ln w="2857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7180" name="Line 15">
            <a:extLst>
              <a:ext uri="{FF2B5EF4-FFF2-40B4-BE49-F238E27FC236}">
                <a16:creationId xmlns:a16="http://schemas.microsoft.com/office/drawing/2014/main" id="{6313FADE-2BAC-4ECA-8594-0BCF7CA846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32588" y="1484313"/>
            <a:ext cx="22225" cy="865187"/>
          </a:xfrm>
          <a:prstGeom prst="line">
            <a:avLst/>
          </a:prstGeom>
          <a:noFill/>
          <a:ln w="2857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7181" name="Rectangle 16">
            <a:extLst>
              <a:ext uri="{FF2B5EF4-FFF2-40B4-BE49-F238E27FC236}">
                <a16:creationId xmlns:a16="http://schemas.microsoft.com/office/drawing/2014/main" id="{21A7E9B6-BEFF-4B44-A51E-ECB40DC2B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2276475"/>
            <a:ext cx="1512887" cy="647700"/>
          </a:xfrm>
          <a:prstGeom prst="rect">
            <a:avLst/>
          </a:prstGeom>
          <a:noFill/>
          <a:ln w="19050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400" b="1" dirty="0">
                <a:solidFill>
                  <a:srgbClr val="000000"/>
                </a:solidFill>
                <a:latin typeface="Arial" panose="020B0604020202020204" pitchFamily="34" charset="0"/>
              </a:rPr>
              <a:t>Ordenamiento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400" b="1" dirty="0">
                <a:solidFill>
                  <a:srgbClr val="000000"/>
                </a:solidFill>
                <a:latin typeface="Arial" panose="020B0604020202020204" pitchFamily="34" charset="0"/>
              </a:rPr>
              <a:t>Permisivo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PE" sz="1800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7182" name="Rectangle 17">
            <a:extLst>
              <a:ext uri="{FF2B5EF4-FFF2-40B4-BE49-F238E27FC236}">
                <a16:creationId xmlns:a16="http://schemas.microsoft.com/office/drawing/2014/main" id="{C36C4A2B-5006-4405-AFA6-92B591C22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2924175"/>
            <a:ext cx="1512887" cy="1800225"/>
          </a:xfrm>
          <a:prstGeom prst="rect">
            <a:avLst/>
          </a:prstGeom>
          <a:noFill/>
          <a:ln w="19050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7183" name="AutoShape 18">
            <a:extLst>
              <a:ext uri="{FF2B5EF4-FFF2-40B4-BE49-F238E27FC236}">
                <a16:creationId xmlns:a16="http://schemas.microsoft.com/office/drawing/2014/main" id="{63A1B643-1643-485F-A119-F4011A287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2924175"/>
            <a:ext cx="1800225" cy="1306513"/>
          </a:xfrm>
          <a:prstGeom prst="flowChartDocumen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PE" sz="1400" dirty="0">
                <a:solidFill>
                  <a:srgbClr val="000000"/>
                </a:solidFill>
              </a:rPr>
              <a:t>Indicio </a:t>
            </a:r>
          </a:p>
          <a:p>
            <a:pPr algn="ctr" eaLnBrk="1" hangingPunct="1"/>
            <a:r>
              <a:rPr lang="es-ES" altLang="es-PE" sz="1400" b="1" dirty="0">
                <a:solidFill>
                  <a:srgbClr val="000000"/>
                </a:solidFill>
              </a:rPr>
              <a:t>Ratio </a:t>
            </a:r>
            <a:r>
              <a:rPr lang="es-ES" altLang="es-PE" sz="1400" b="1" dirty="0" err="1">
                <a:solidFill>
                  <a:srgbClr val="000000"/>
                </a:solidFill>
              </a:rPr>
              <a:t>Cognocendi</a:t>
            </a:r>
            <a:endParaRPr lang="es-ES" altLang="es-PE" sz="1400" b="1" dirty="0">
              <a:solidFill>
                <a:srgbClr val="000000"/>
              </a:solidFill>
            </a:endParaRPr>
          </a:p>
          <a:p>
            <a:pPr algn="ctr" eaLnBrk="1" hangingPunct="1"/>
            <a:r>
              <a:rPr lang="es-ES" altLang="es-PE" sz="1400" b="1" dirty="0">
                <a:solidFill>
                  <a:srgbClr val="000000"/>
                </a:solidFill>
              </a:rPr>
              <a:t> </a:t>
            </a:r>
            <a:r>
              <a:rPr lang="es-ES" altLang="es-PE" sz="1400" dirty="0">
                <a:solidFill>
                  <a:srgbClr val="000000"/>
                </a:solidFill>
              </a:rPr>
              <a:t>de la</a:t>
            </a:r>
          </a:p>
          <a:p>
            <a:pPr algn="ctr" eaLnBrk="1" hangingPunct="1"/>
            <a:r>
              <a:rPr lang="es-ES" altLang="es-PE" sz="1400" dirty="0">
                <a:solidFill>
                  <a:srgbClr val="000000"/>
                </a:solidFill>
              </a:rPr>
              <a:t>Antijuridicidad</a:t>
            </a:r>
          </a:p>
          <a:p>
            <a:pPr eaLnBrk="1" hangingPunct="1"/>
            <a:endParaRPr lang="es-ES" altLang="es-PE" sz="1400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7184" name="AutoShape 19">
            <a:extLst>
              <a:ext uri="{FF2B5EF4-FFF2-40B4-BE49-F238E27FC236}">
                <a16:creationId xmlns:a16="http://schemas.microsoft.com/office/drawing/2014/main" id="{7163FA35-4DA7-4C32-839E-2F7772592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333375"/>
            <a:ext cx="3241675" cy="936625"/>
          </a:xfrm>
          <a:prstGeom prst="roundRect">
            <a:avLst>
              <a:gd name="adj" fmla="val 16667"/>
            </a:avLst>
          </a:prstGeom>
          <a:noFill/>
          <a:ln w="57150" cmpd="thickThin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b="1" i="1">
                <a:solidFill>
                  <a:srgbClr val="000000"/>
                </a:solidFill>
                <a:latin typeface="Arial" panose="020B0604020202020204" pitchFamily="34" charset="0"/>
              </a:rPr>
              <a:t>Ordenamiento Jurídico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D020C4-E888-46F2-886A-BBCEFDA4B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548680"/>
            <a:ext cx="7704856" cy="5400601"/>
          </a:xfrm>
        </p:spPr>
        <p:txBody>
          <a:bodyPr/>
          <a:lstStyle/>
          <a:p>
            <a:pPr marL="289322" indent="-289322">
              <a:buAutoNum type="arabicParenR"/>
            </a:pPr>
            <a:r>
              <a:rPr lang="es-ES" sz="2000" dirty="0">
                <a:solidFill>
                  <a:srgbClr val="FF0000"/>
                </a:solidFill>
              </a:rPr>
              <a:t>Dispositivo típico </a:t>
            </a:r>
          </a:p>
          <a:p>
            <a:pPr marL="0" indent="0">
              <a:buNone/>
            </a:pPr>
            <a:r>
              <a:rPr lang="es-ES" sz="1350" dirty="0"/>
              <a:t>Art. 106 CP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sz="1350" dirty="0"/>
              <a:t>“El que mate a otro (…)”</a:t>
            </a:r>
          </a:p>
          <a:p>
            <a:pPr marL="0" indent="0">
              <a:buNone/>
            </a:pPr>
            <a:endParaRPr lang="es-ES" sz="1350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2)Tipo Penal</a:t>
            </a: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4" name="Abrir llave 3">
            <a:extLst>
              <a:ext uri="{FF2B5EF4-FFF2-40B4-BE49-F238E27FC236}">
                <a16:creationId xmlns:a16="http://schemas.microsoft.com/office/drawing/2014/main" id="{3D55FF87-C02E-4BE3-ADC3-FCA9CA9F150E}"/>
              </a:ext>
            </a:extLst>
          </p:cNvPr>
          <p:cNvSpPr/>
          <p:nvPr/>
        </p:nvSpPr>
        <p:spPr>
          <a:xfrm>
            <a:off x="3308817" y="2604955"/>
            <a:ext cx="234483" cy="220868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sz="1013"/>
          </a:p>
        </p:txBody>
      </p:sp>
      <p:sp>
        <p:nvSpPr>
          <p:cNvPr id="6" name="Abrir llave 5">
            <a:extLst>
              <a:ext uri="{FF2B5EF4-FFF2-40B4-BE49-F238E27FC236}">
                <a16:creationId xmlns:a16="http://schemas.microsoft.com/office/drawing/2014/main" id="{0BFEEFD9-CF25-46BB-BD49-F073917ECDD4}"/>
              </a:ext>
            </a:extLst>
          </p:cNvPr>
          <p:cNvSpPr/>
          <p:nvPr/>
        </p:nvSpPr>
        <p:spPr>
          <a:xfrm>
            <a:off x="4148418" y="2559145"/>
            <a:ext cx="234483" cy="1028699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sz="1013"/>
          </a:p>
        </p:txBody>
      </p:sp>
      <p:sp>
        <p:nvSpPr>
          <p:cNvPr id="8" name="Abrir llave 7">
            <a:extLst>
              <a:ext uri="{FF2B5EF4-FFF2-40B4-BE49-F238E27FC236}">
                <a16:creationId xmlns:a16="http://schemas.microsoft.com/office/drawing/2014/main" id="{F8842432-645F-4B5C-A297-F68FA857F5F5}"/>
              </a:ext>
            </a:extLst>
          </p:cNvPr>
          <p:cNvSpPr/>
          <p:nvPr/>
        </p:nvSpPr>
        <p:spPr>
          <a:xfrm>
            <a:off x="4148418" y="3625663"/>
            <a:ext cx="234483" cy="1028699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sz="1013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8E76663-98C8-4160-85E6-BE3792B4EE57}"/>
              </a:ext>
            </a:extLst>
          </p:cNvPr>
          <p:cNvSpPr txBox="1"/>
          <p:nvPr/>
        </p:nvSpPr>
        <p:spPr>
          <a:xfrm>
            <a:off x="3543300" y="2967316"/>
            <a:ext cx="722360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13" dirty="0"/>
              <a:t>Objetivo</a:t>
            </a:r>
            <a:endParaRPr lang="es-PE" sz="1013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BC9FC6B-F96E-448C-B57F-53369969163E}"/>
              </a:ext>
            </a:extLst>
          </p:cNvPr>
          <p:cNvSpPr txBox="1"/>
          <p:nvPr/>
        </p:nvSpPr>
        <p:spPr>
          <a:xfrm>
            <a:off x="3543300" y="4036136"/>
            <a:ext cx="722360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13" dirty="0"/>
              <a:t>Subjetivo</a:t>
            </a:r>
            <a:endParaRPr lang="es-PE" sz="1013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9453081-F305-4E9A-A1FD-6820ED8C7768}"/>
              </a:ext>
            </a:extLst>
          </p:cNvPr>
          <p:cNvSpPr txBox="1"/>
          <p:nvPr/>
        </p:nvSpPr>
        <p:spPr>
          <a:xfrm>
            <a:off x="4462954" y="2571969"/>
            <a:ext cx="1180610" cy="871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0735" indent="-160735">
              <a:buFontTx/>
              <a:buChar char="-"/>
            </a:pPr>
            <a:r>
              <a:rPr lang="es-ES" sz="1013" dirty="0"/>
              <a:t>Sujeto activo</a:t>
            </a:r>
          </a:p>
          <a:p>
            <a:pPr marL="160735" indent="-160735">
              <a:buFontTx/>
              <a:buChar char="-"/>
            </a:pPr>
            <a:r>
              <a:rPr lang="es-ES" sz="1013" dirty="0"/>
              <a:t>Sujeto Pasivo</a:t>
            </a:r>
          </a:p>
          <a:p>
            <a:pPr marL="160735" indent="-160735">
              <a:buFontTx/>
              <a:buChar char="-"/>
            </a:pPr>
            <a:r>
              <a:rPr lang="es-ES" sz="1013" dirty="0"/>
              <a:t>Verbo Típico</a:t>
            </a:r>
          </a:p>
          <a:p>
            <a:pPr marL="160735" indent="-160735">
              <a:buFontTx/>
              <a:buChar char="-"/>
            </a:pPr>
            <a:r>
              <a:rPr lang="es-ES" sz="1013" dirty="0"/>
              <a:t>Bien jurídico</a:t>
            </a:r>
          </a:p>
          <a:p>
            <a:pPr marL="160735" indent="-160735">
              <a:buFontTx/>
              <a:buChar char="-"/>
            </a:pPr>
            <a:r>
              <a:rPr lang="es-ES" sz="1013" dirty="0"/>
              <a:t>consumación</a:t>
            </a:r>
            <a:endParaRPr lang="es-PE" sz="1013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488ADBE-95E3-477F-AB6A-FCFEE25D0DBA}"/>
              </a:ext>
            </a:extLst>
          </p:cNvPr>
          <p:cNvSpPr txBox="1"/>
          <p:nvPr/>
        </p:nvSpPr>
        <p:spPr>
          <a:xfrm>
            <a:off x="4479973" y="3989883"/>
            <a:ext cx="1180610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0735" indent="-160735">
              <a:buFontTx/>
              <a:buChar char="-"/>
            </a:pPr>
            <a:r>
              <a:rPr lang="es-ES" sz="1013" dirty="0"/>
              <a:t>Dolo</a:t>
            </a:r>
            <a:endParaRPr lang="es-PE" sz="1013" dirty="0"/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1CAEDEDE-DCAA-4BE0-9949-B2B7A5540787}"/>
              </a:ext>
            </a:extLst>
          </p:cNvPr>
          <p:cNvCxnSpPr/>
          <p:nvPr/>
        </p:nvCxnSpPr>
        <p:spPr>
          <a:xfrm flipV="1">
            <a:off x="5174596" y="3935787"/>
            <a:ext cx="191306" cy="1579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AE43A604-2384-401E-A001-4A4D6F4BFD22}"/>
              </a:ext>
            </a:extLst>
          </p:cNvPr>
          <p:cNvCxnSpPr>
            <a:cxnSpLocks/>
          </p:cNvCxnSpPr>
          <p:nvPr/>
        </p:nvCxnSpPr>
        <p:spPr>
          <a:xfrm>
            <a:off x="5174597" y="4113419"/>
            <a:ext cx="191306" cy="1304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id="{289D57AB-5F94-46BE-94C2-3145287E81C6}"/>
              </a:ext>
            </a:extLst>
          </p:cNvPr>
          <p:cNvSpPr txBox="1"/>
          <p:nvPr/>
        </p:nvSpPr>
        <p:spPr>
          <a:xfrm>
            <a:off x="5435238" y="3831912"/>
            <a:ext cx="1070618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13" dirty="0"/>
              <a:t>Conocimiento</a:t>
            </a:r>
            <a:endParaRPr lang="es-PE" sz="1013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0334F9C-35F6-4227-8CC3-963173F1195D}"/>
              </a:ext>
            </a:extLst>
          </p:cNvPr>
          <p:cNvSpPr txBox="1"/>
          <p:nvPr/>
        </p:nvSpPr>
        <p:spPr>
          <a:xfrm>
            <a:off x="5435237" y="4141317"/>
            <a:ext cx="722360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13" dirty="0"/>
              <a:t>Voluntad</a:t>
            </a:r>
            <a:endParaRPr lang="es-PE" sz="1013" dirty="0"/>
          </a:p>
        </p:txBody>
      </p:sp>
    </p:spTree>
    <p:extLst>
      <p:ext uri="{BB962C8B-B14F-4D97-AF65-F5344CB8AC3E}">
        <p14:creationId xmlns:p14="http://schemas.microsoft.com/office/powerpoint/2010/main" val="352781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D020C4-E888-46F2-886A-BBCEFDA4B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6390"/>
            <a:ext cx="7886700" cy="4168799"/>
          </a:xfrm>
        </p:spPr>
        <p:txBody>
          <a:bodyPr/>
          <a:lstStyle/>
          <a:p>
            <a:pPr marL="385763" indent="-385763">
              <a:buAutoNum type="arabicParenR"/>
            </a:pPr>
            <a:r>
              <a:rPr lang="es-ES" sz="2000" dirty="0">
                <a:solidFill>
                  <a:schemeClr val="bg1"/>
                </a:solidFill>
              </a:rPr>
              <a:t>Dispositivo legal</a:t>
            </a:r>
            <a:r>
              <a:rPr lang="es-ES" sz="1400" dirty="0">
                <a:solidFill>
                  <a:schemeClr val="bg1"/>
                </a:solidFill>
              </a:rPr>
              <a:t>		Art. 106 CP</a:t>
            </a:r>
          </a:p>
          <a:p>
            <a:pPr marL="0" indent="0">
              <a:buNone/>
            </a:pPr>
            <a:r>
              <a:rPr lang="es-ES" sz="1400" dirty="0">
                <a:solidFill>
                  <a:schemeClr val="bg1"/>
                </a:solidFill>
              </a:rPr>
              <a:t>	“El que mate a otro </a:t>
            </a:r>
            <a:r>
              <a:rPr lang="es-ES" sz="1600" dirty="0">
                <a:solidFill>
                  <a:schemeClr val="bg1"/>
                </a:solidFill>
              </a:rPr>
              <a:t>(…)”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z="1600" dirty="0"/>
              <a:t>2)</a:t>
            </a:r>
            <a:r>
              <a:rPr lang="es-ES" dirty="0"/>
              <a:t>	</a:t>
            </a:r>
            <a:r>
              <a:rPr lang="es-ES" sz="2000" dirty="0">
                <a:solidFill>
                  <a:schemeClr val="bg1"/>
                </a:solidFill>
              </a:rPr>
              <a:t>Tipo penal</a:t>
            </a:r>
            <a:endParaRPr lang="es-ES" sz="2000" dirty="0"/>
          </a:p>
          <a:p>
            <a:pPr marL="0" indent="0">
              <a:buNone/>
            </a:pPr>
            <a:endParaRPr lang="es-PE" sz="2000" dirty="0">
              <a:solidFill>
                <a:schemeClr val="bg1"/>
              </a:solidFill>
            </a:endParaRPr>
          </a:p>
        </p:txBody>
      </p:sp>
      <p:sp>
        <p:nvSpPr>
          <p:cNvPr id="4" name="Abrir llave 3">
            <a:extLst>
              <a:ext uri="{FF2B5EF4-FFF2-40B4-BE49-F238E27FC236}">
                <a16:creationId xmlns:a16="http://schemas.microsoft.com/office/drawing/2014/main" id="{3D55FF87-C02E-4BE3-ADC3-FCA9CA9F150E}"/>
              </a:ext>
            </a:extLst>
          </p:cNvPr>
          <p:cNvSpPr/>
          <p:nvPr/>
        </p:nvSpPr>
        <p:spPr>
          <a:xfrm>
            <a:off x="2914651" y="2269191"/>
            <a:ext cx="312644" cy="2944906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sz="1350"/>
          </a:p>
        </p:txBody>
      </p:sp>
      <p:sp>
        <p:nvSpPr>
          <p:cNvPr id="6" name="Abrir llave 5">
            <a:extLst>
              <a:ext uri="{FF2B5EF4-FFF2-40B4-BE49-F238E27FC236}">
                <a16:creationId xmlns:a16="http://schemas.microsoft.com/office/drawing/2014/main" id="{0BFEEFD9-CF25-46BB-BD49-F073917ECDD4}"/>
              </a:ext>
            </a:extLst>
          </p:cNvPr>
          <p:cNvSpPr/>
          <p:nvPr/>
        </p:nvSpPr>
        <p:spPr>
          <a:xfrm>
            <a:off x="4007224" y="2269191"/>
            <a:ext cx="312644" cy="1371599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sz="1350"/>
          </a:p>
        </p:txBody>
      </p:sp>
      <p:sp>
        <p:nvSpPr>
          <p:cNvPr id="8" name="Abrir llave 7">
            <a:extLst>
              <a:ext uri="{FF2B5EF4-FFF2-40B4-BE49-F238E27FC236}">
                <a16:creationId xmlns:a16="http://schemas.microsoft.com/office/drawing/2014/main" id="{F8842432-645F-4B5C-A297-F68FA857F5F5}"/>
              </a:ext>
            </a:extLst>
          </p:cNvPr>
          <p:cNvSpPr/>
          <p:nvPr/>
        </p:nvSpPr>
        <p:spPr>
          <a:xfrm>
            <a:off x="4007224" y="3691215"/>
            <a:ext cx="312644" cy="1371599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sz="135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8E76663-98C8-4160-85E6-BE3792B4EE57}"/>
              </a:ext>
            </a:extLst>
          </p:cNvPr>
          <p:cNvSpPr txBox="1"/>
          <p:nvPr/>
        </p:nvSpPr>
        <p:spPr>
          <a:xfrm>
            <a:off x="3200400" y="2813421"/>
            <a:ext cx="96314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50" dirty="0"/>
              <a:t>Objetivo</a:t>
            </a:r>
            <a:endParaRPr lang="es-PE" sz="135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BC9FC6B-F96E-448C-B57F-53369969163E}"/>
              </a:ext>
            </a:extLst>
          </p:cNvPr>
          <p:cNvSpPr txBox="1"/>
          <p:nvPr/>
        </p:nvSpPr>
        <p:spPr>
          <a:xfrm>
            <a:off x="3200400" y="4238514"/>
            <a:ext cx="96314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50" dirty="0"/>
              <a:t>Subjetivo</a:t>
            </a:r>
            <a:endParaRPr lang="es-PE" sz="135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9453081-F305-4E9A-A1FD-6820ED8C7768}"/>
              </a:ext>
            </a:extLst>
          </p:cNvPr>
          <p:cNvSpPr txBox="1"/>
          <p:nvPr/>
        </p:nvSpPr>
        <p:spPr>
          <a:xfrm>
            <a:off x="4426603" y="2286291"/>
            <a:ext cx="1574147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Tx/>
              <a:buChar char="-"/>
            </a:pPr>
            <a:r>
              <a:rPr lang="es-ES" sz="1350" dirty="0"/>
              <a:t>Sujeto activo</a:t>
            </a:r>
          </a:p>
          <a:p>
            <a:pPr marL="214313" indent="-214313">
              <a:buFontTx/>
              <a:buChar char="-"/>
            </a:pPr>
            <a:r>
              <a:rPr lang="es-ES" sz="1350" dirty="0"/>
              <a:t>Sujeto Pasivo</a:t>
            </a:r>
          </a:p>
          <a:p>
            <a:pPr marL="214313" indent="-214313">
              <a:buFontTx/>
              <a:buChar char="-"/>
            </a:pPr>
            <a:r>
              <a:rPr lang="es-ES" sz="1350" dirty="0"/>
              <a:t>Verbo Típico</a:t>
            </a:r>
          </a:p>
          <a:p>
            <a:pPr marL="214313" indent="-214313">
              <a:buFontTx/>
              <a:buChar char="-"/>
            </a:pPr>
            <a:r>
              <a:rPr lang="es-ES" sz="1350" dirty="0"/>
              <a:t>Bien jurídico</a:t>
            </a:r>
          </a:p>
          <a:p>
            <a:pPr marL="214313" indent="-214313">
              <a:buFontTx/>
              <a:buChar char="-"/>
            </a:pPr>
            <a:r>
              <a:rPr lang="es-ES" sz="1350" dirty="0"/>
              <a:t>consumación</a:t>
            </a:r>
            <a:endParaRPr lang="es-PE" sz="135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488ADBE-95E3-477F-AB6A-FCFEE25D0DBA}"/>
              </a:ext>
            </a:extLst>
          </p:cNvPr>
          <p:cNvSpPr txBox="1"/>
          <p:nvPr/>
        </p:nvSpPr>
        <p:spPr>
          <a:xfrm>
            <a:off x="4449295" y="4176844"/>
            <a:ext cx="157414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Tx/>
              <a:buChar char="-"/>
            </a:pPr>
            <a:r>
              <a:rPr lang="es-ES" sz="1350" dirty="0"/>
              <a:t>Dolo</a:t>
            </a:r>
            <a:endParaRPr lang="es-PE" sz="1350" dirty="0"/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1CAEDEDE-DCAA-4BE0-9949-B2B7A5540787}"/>
              </a:ext>
            </a:extLst>
          </p:cNvPr>
          <p:cNvCxnSpPr/>
          <p:nvPr/>
        </p:nvCxnSpPr>
        <p:spPr>
          <a:xfrm flipV="1">
            <a:off x="5375462" y="4104715"/>
            <a:ext cx="255074" cy="2106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AE43A604-2384-401E-A001-4A4D6F4BFD22}"/>
              </a:ext>
            </a:extLst>
          </p:cNvPr>
          <p:cNvCxnSpPr>
            <a:cxnSpLocks/>
          </p:cNvCxnSpPr>
          <p:nvPr/>
        </p:nvCxnSpPr>
        <p:spPr>
          <a:xfrm>
            <a:off x="5375461" y="4341558"/>
            <a:ext cx="255075" cy="1739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id="{289D57AB-5F94-46BE-94C2-3145287E81C6}"/>
              </a:ext>
            </a:extLst>
          </p:cNvPr>
          <p:cNvSpPr txBox="1"/>
          <p:nvPr/>
        </p:nvSpPr>
        <p:spPr>
          <a:xfrm>
            <a:off x="5722984" y="3966215"/>
            <a:ext cx="142749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50" dirty="0"/>
              <a:t>Conocimiento</a:t>
            </a:r>
            <a:endParaRPr lang="es-PE" sz="135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0334F9C-35F6-4227-8CC3-963173F1195D}"/>
              </a:ext>
            </a:extLst>
          </p:cNvPr>
          <p:cNvSpPr txBox="1"/>
          <p:nvPr/>
        </p:nvSpPr>
        <p:spPr>
          <a:xfrm>
            <a:off x="5722983" y="4378755"/>
            <a:ext cx="96314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50" dirty="0"/>
              <a:t>Voluntad</a:t>
            </a:r>
            <a:endParaRPr lang="es-PE" sz="1350" dirty="0"/>
          </a:p>
        </p:txBody>
      </p:sp>
    </p:spTree>
    <p:extLst>
      <p:ext uri="{BB962C8B-B14F-4D97-AF65-F5344CB8AC3E}">
        <p14:creationId xmlns:p14="http://schemas.microsoft.com/office/powerpoint/2010/main" val="2594088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be 3">
            <a:extLst>
              <a:ext uri="{FF2B5EF4-FFF2-40B4-BE49-F238E27FC236}">
                <a16:creationId xmlns:a16="http://schemas.microsoft.com/office/drawing/2014/main" id="{8D4720DA-56AB-4B11-9C35-D79DACD0FD2C}"/>
              </a:ext>
            </a:extLst>
          </p:cNvPr>
          <p:cNvSpPr/>
          <p:nvPr/>
        </p:nvSpPr>
        <p:spPr>
          <a:xfrm>
            <a:off x="907677" y="1653989"/>
            <a:ext cx="2037229" cy="3640441"/>
          </a:xfrm>
          <a:prstGeom prst="cloud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100" dirty="0"/>
              <a:t>Hechos</a:t>
            </a:r>
            <a:endParaRPr lang="es-PE" sz="2100" dirty="0"/>
          </a:p>
        </p:txBody>
      </p:sp>
      <p:sp>
        <p:nvSpPr>
          <p:cNvPr id="5" name="Abrir llave 4">
            <a:extLst>
              <a:ext uri="{FF2B5EF4-FFF2-40B4-BE49-F238E27FC236}">
                <a16:creationId xmlns:a16="http://schemas.microsoft.com/office/drawing/2014/main" id="{7434BC1F-AE2E-4E15-876A-8B57A568E405}"/>
              </a:ext>
            </a:extLst>
          </p:cNvPr>
          <p:cNvSpPr/>
          <p:nvPr/>
        </p:nvSpPr>
        <p:spPr>
          <a:xfrm>
            <a:off x="3857625" y="1573130"/>
            <a:ext cx="383241" cy="38021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sz="135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1F03981-C83A-4214-BC29-51B651356B5F}"/>
              </a:ext>
            </a:extLst>
          </p:cNvPr>
          <p:cNvSpPr txBox="1"/>
          <p:nvPr/>
        </p:nvSpPr>
        <p:spPr>
          <a:xfrm>
            <a:off x="3084419" y="3231835"/>
            <a:ext cx="96482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700" dirty="0"/>
              <a:t>Tipo</a:t>
            </a:r>
            <a:endParaRPr lang="es-PE" sz="27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294F6A6-1E10-4838-95CA-A0AC03D69EFE}"/>
              </a:ext>
            </a:extLst>
          </p:cNvPr>
          <p:cNvSpPr txBox="1"/>
          <p:nvPr/>
        </p:nvSpPr>
        <p:spPr>
          <a:xfrm>
            <a:off x="4188758" y="2015595"/>
            <a:ext cx="964827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700" dirty="0"/>
              <a:t>a)</a:t>
            </a:r>
            <a:endParaRPr lang="es-PE" sz="2700" dirty="0"/>
          </a:p>
          <a:p>
            <a:endParaRPr lang="es-PE" sz="2700" dirty="0"/>
          </a:p>
          <a:p>
            <a:r>
              <a:rPr lang="es-PE" sz="2700" dirty="0"/>
              <a:t>b)</a:t>
            </a:r>
          </a:p>
          <a:p>
            <a:endParaRPr lang="es-PE" sz="2700" dirty="0"/>
          </a:p>
          <a:p>
            <a:r>
              <a:rPr lang="es-PE" sz="2700" dirty="0"/>
              <a:t>c)</a:t>
            </a:r>
          </a:p>
          <a:p>
            <a:endParaRPr lang="es-PE" sz="2700" dirty="0"/>
          </a:p>
          <a:p>
            <a:r>
              <a:rPr lang="es-PE" sz="2700" dirty="0"/>
              <a:t>d)</a:t>
            </a:r>
            <a:endParaRPr lang="es-ES" sz="27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C3C4DB6-C3CE-4C2D-B0CC-A5A6B325EFAA}"/>
              </a:ext>
            </a:extLst>
          </p:cNvPr>
          <p:cNvSpPr txBox="1"/>
          <p:nvPr/>
        </p:nvSpPr>
        <p:spPr>
          <a:xfrm>
            <a:off x="3730720" y="1088765"/>
            <a:ext cx="2623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Elementos del tipo</a:t>
            </a:r>
            <a:endParaRPr lang="es-PE" sz="24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191071B-618A-4617-929C-9B0259B33BED}"/>
              </a:ext>
            </a:extLst>
          </p:cNvPr>
          <p:cNvSpPr txBox="1"/>
          <p:nvPr/>
        </p:nvSpPr>
        <p:spPr>
          <a:xfrm>
            <a:off x="6738656" y="904098"/>
            <a:ext cx="2475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Proposiciones fácticas</a:t>
            </a:r>
            <a:endParaRPr lang="es-PE" sz="2400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97DED342-B5E0-4B79-B0DC-BCD5D585DBF3}"/>
              </a:ext>
            </a:extLst>
          </p:cNvPr>
          <p:cNvSpPr/>
          <p:nvPr/>
        </p:nvSpPr>
        <p:spPr>
          <a:xfrm>
            <a:off x="6738656" y="2081258"/>
            <a:ext cx="1885950" cy="4361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sz="135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87757AA7-22F0-46B1-862D-6ED5DB3470FB}"/>
              </a:ext>
            </a:extLst>
          </p:cNvPr>
          <p:cNvSpPr/>
          <p:nvPr/>
        </p:nvSpPr>
        <p:spPr>
          <a:xfrm>
            <a:off x="6738656" y="2817527"/>
            <a:ext cx="1885950" cy="4361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sz="135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0CCFDC43-3D28-40AF-909D-9954D31A3B05}"/>
              </a:ext>
            </a:extLst>
          </p:cNvPr>
          <p:cNvSpPr/>
          <p:nvPr/>
        </p:nvSpPr>
        <p:spPr>
          <a:xfrm>
            <a:off x="6738656" y="3716583"/>
            <a:ext cx="1885950" cy="4361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sz="135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BD1E24D3-D5D3-45AD-BDE6-4E365FD09385}"/>
              </a:ext>
            </a:extLst>
          </p:cNvPr>
          <p:cNvSpPr/>
          <p:nvPr/>
        </p:nvSpPr>
        <p:spPr>
          <a:xfrm>
            <a:off x="6738656" y="4557177"/>
            <a:ext cx="1885950" cy="4361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sz="1350"/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56C49588-8C44-4D89-ADDA-8B6D58033FC0}"/>
              </a:ext>
            </a:extLst>
          </p:cNvPr>
          <p:cNvCxnSpPr>
            <a:cxnSpLocks/>
          </p:cNvCxnSpPr>
          <p:nvPr/>
        </p:nvCxnSpPr>
        <p:spPr>
          <a:xfrm>
            <a:off x="4820771" y="2299335"/>
            <a:ext cx="1532965" cy="0"/>
          </a:xfrm>
          <a:prstGeom prst="line">
            <a:avLst/>
          </a:prstGeom>
          <a:ln w="38100" cmpd="sng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6A38EFF4-AF01-46C7-8685-7EBDF9F79E39}"/>
              </a:ext>
            </a:extLst>
          </p:cNvPr>
          <p:cNvCxnSpPr>
            <a:cxnSpLocks/>
          </p:cNvCxnSpPr>
          <p:nvPr/>
        </p:nvCxnSpPr>
        <p:spPr>
          <a:xfrm>
            <a:off x="4820771" y="3035604"/>
            <a:ext cx="1532965" cy="0"/>
          </a:xfrm>
          <a:prstGeom prst="line">
            <a:avLst/>
          </a:prstGeom>
          <a:ln w="38100" cmpd="sng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188A286A-90C4-4B78-BAE6-428A6AB04635}"/>
              </a:ext>
            </a:extLst>
          </p:cNvPr>
          <p:cNvCxnSpPr>
            <a:cxnSpLocks/>
          </p:cNvCxnSpPr>
          <p:nvPr/>
        </p:nvCxnSpPr>
        <p:spPr>
          <a:xfrm>
            <a:off x="4820771" y="3934660"/>
            <a:ext cx="1532965" cy="0"/>
          </a:xfrm>
          <a:prstGeom prst="line">
            <a:avLst/>
          </a:prstGeom>
          <a:ln w="38100" cmpd="sng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CE4BC631-3CCC-46D1-87D1-9C4F66962831}"/>
              </a:ext>
            </a:extLst>
          </p:cNvPr>
          <p:cNvCxnSpPr>
            <a:cxnSpLocks/>
          </p:cNvCxnSpPr>
          <p:nvPr/>
        </p:nvCxnSpPr>
        <p:spPr>
          <a:xfrm>
            <a:off x="4820771" y="4854276"/>
            <a:ext cx="1532965" cy="0"/>
          </a:xfrm>
          <a:prstGeom prst="line">
            <a:avLst/>
          </a:prstGeom>
          <a:ln w="38100" cmpd="sng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919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rir llave 4">
            <a:extLst>
              <a:ext uri="{FF2B5EF4-FFF2-40B4-BE49-F238E27FC236}">
                <a16:creationId xmlns:a16="http://schemas.microsoft.com/office/drawing/2014/main" id="{E37A23C0-0537-4E21-B80B-1A95C8E5947A}"/>
              </a:ext>
            </a:extLst>
          </p:cNvPr>
          <p:cNvSpPr/>
          <p:nvPr/>
        </p:nvSpPr>
        <p:spPr>
          <a:xfrm>
            <a:off x="1926295" y="1475716"/>
            <a:ext cx="292475" cy="3906581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sz="1351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446288D2-5719-4C84-A8D9-E0CA0B86A092}"/>
              </a:ext>
            </a:extLst>
          </p:cNvPr>
          <p:cNvSpPr/>
          <p:nvPr/>
        </p:nvSpPr>
        <p:spPr>
          <a:xfrm>
            <a:off x="5113249" y="1603567"/>
            <a:ext cx="2662517" cy="6958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Descripción</a:t>
            </a:r>
            <a:endParaRPr lang="es-PE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75C0E0F-57DE-4631-8F3F-1064E3B6EF3C}"/>
              </a:ext>
            </a:extLst>
          </p:cNvPr>
          <p:cNvSpPr/>
          <p:nvPr/>
        </p:nvSpPr>
        <p:spPr>
          <a:xfrm>
            <a:off x="5113251" y="3862675"/>
            <a:ext cx="2662517" cy="695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Descripción</a:t>
            </a:r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09F39953-9FD3-4D13-8CF3-CC199FF92CEB}"/>
              </a:ext>
            </a:extLst>
          </p:cNvPr>
          <p:cNvSpPr/>
          <p:nvPr/>
        </p:nvSpPr>
        <p:spPr>
          <a:xfrm>
            <a:off x="4427444" y="3136529"/>
            <a:ext cx="4114800" cy="23700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351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9D316EF-6E0E-4A75-BE1B-D15C6130127A}"/>
              </a:ext>
            </a:extLst>
          </p:cNvPr>
          <p:cNvSpPr txBox="1"/>
          <p:nvPr/>
        </p:nvSpPr>
        <p:spPr>
          <a:xfrm>
            <a:off x="2622179" y="1676205"/>
            <a:ext cx="1401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Elementos descriptivos</a:t>
            </a:r>
            <a:endParaRPr lang="es-PE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AD707A8-B227-4330-85EB-0EE33C3885AF}"/>
              </a:ext>
            </a:extLst>
          </p:cNvPr>
          <p:cNvSpPr txBox="1"/>
          <p:nvPr/>
        </p:nvSpPr>
        <p:spPr>
          <a:xfrm>
            <a:off x="784973" y="3231679"/>
            <a:ext cx="1401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Elementos objetivos</a:t>
            </a:r>
            <a:endParaRPr lang="es-PE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116CA8CF-378B-4A30-9656-DDA17DA530D5}"/>
              </a:ext>
            </a:extLst>
          </p:cNvPr>
          <p:cNvSpPr txBox="1"/>
          <p:nvPr/>
        </p:nvSpPr>
        <p:spPr>
          <a:xfrm>
            <a:off x="2652435" y="3898993"/>
            <a:ext cx="1401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Elementos valorativos</a:t>
            </a:r>
            <a:endParaRPr lang="es-PE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48FA673-0CB3-4E9B-BBE0-1AD5CF186960}"/>
              </a:ext>
            </a:extLst>
          </p:cNvPr>
          <p:cNvSpPr txBox="1"/>
          <p:nvPr/>
        </p:nvSpPr>
        <p:spPr>
          <a:xfrm>
            <a:off x="5920070" y="3472712"/>
            <a:ext cx="1946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Valoración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073117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rir llave 3">
            <a:extLst>
              <a:ext uri="{FF2B5EF4-FFF2-40B4-BE49-F238E27FC236}">
                <a16:creationId xmlns:a16="http://schemas.microsoft.com/office/drawing/2014/main" id="{82ED6566-EC72-426E-83B0-D2F47DC6F8FF}"/>
              </a:ext>
            </a:extLst>
          </p:cNvPr>
          <p:cNvSpPr/>
          <p:nvPr/>
        </p:nvSpPr>
        <p:spPr>
          <a:xfrm>
            <a:off x="2218768" y="1583398"/>
            <a:ext cx="292475" cy="390658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sz="1351"/>
          </a:p>
        </p:txBody>
      </p:sp>
      <p:sp>
        <p:nvSpPr>
          <p:cNvPr id="5" name="Abrir llave 4">
            <a:extLst>
              <a:ext uri="{FF2B5EF4-FFF2-40B4-BE49-F238E27FC236}">
                <a16:creationId xmlns:a16="http://schemas.microsoft.com/office/drawing/2014/main" id="{5CDE7009-9108-4E85-8CED-62483D170715}"/>
              </a:ext>
            </a:extLst>
          </p:cNvPr>
          <p:cNvSpPr/>
          <p:nvPr/>
        </p:nvSpPr>
        <p:spPr>
          <a:xfrm>
            <a:off x="3983693" y="1613649"/>
            <a:ext cx="463924" cy="15228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sz="1351"/>
          </a:p>
        </p:txBody>
      </p:sp>
      <p:sp>
        <p:nvSpPr>
          <p:cNvPr id="7" name="Abrir llave 6">
            <a:extLst>
              <a:ext uri="{FF2B5EF4-FFF2-40B4-BE49-F238E27FC236}">
                <a16:creationId xmlns:a16="http://schemas.microsoft.com/office/drawing/2014/main" id="{FBEED138-73B6-4FAD-98F4-FBD8B84B1A61}"/>
              </a:ext>
            </a:extLst>
          </p:cNvPr>
          <p:cNvSpPr/>
          <p:nvPr/>
        </p:nvSpPr>
        <p:spPr>
          <a:xfrm>
            <a:off x="3983693" y="3805519"/>
            <a:ext cx="463924" cy="15228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sz="1351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875B850-FB5C-410B-B4AF-F0E0054A703D}"/>
              </a:ext>
            </a:extLst>
          </p:cNvPr>
          <p:cNvSpPr txBox="1"/>
          <p:nvPr/>
        </p:nvSpPr>
        <p:spPr>
          <a:xfrm>
            <a:off x="726144" y="2864227"/>
            <a:ext cx="1200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Elementos del tipo</a:t>
            </a:r>
            <a:endParaRPr lang="es-PE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B22E081-FCF2-4263-85DA-C96AF952F6B4}"/>
              </a:ext>
            </a:extLst>
          </p:cNvPr>
          <p:cNvSpPr txBox="1"/>
          <p:nvPr/>
        </p:nvSpPr>
        <p:spPr>
          <a:xfrm>
            <a:off x="2571753" y="2132715"/>
            <a:ext cx="12001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00" dirty="0"/>
              <a:t>Tipo objetivo</a:t>
            </a:r>
            <a:endParaRPr lang="es-PE" sz="21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0396087-8F7F-490A-8B19-05BD37FF71D2}"/>
              </a:ext>
            </a:extLst>
          </p:cNvPr>
          <p:cNvSpPr txBox="1"/>
          <p:nvPr/>
        </p:nvSpPr>
        <p:spPr>
          <a:xfrm>
            <a:off x="2647394" y="4428461"/>
            <a:ext cx="12001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00" dirty="0"/>
              <a:t>Tipo subjetivo</a:t>
            </a:r>
            <a:endParaRPr lang="es-PE" sz="2100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25B4458-B8CE-45CD-9DC7-002E64F64ED2}"/>
              </a:ext>
            </a:extLst>
          </p:cNvPr>
          <p:cNvSpPr txBox="1"/>
          <p:nvPr/>
        </p:nvSpPr>
        <p:spPr>
          <a:xfrm>
            <a:off x="4572005" y="1786464"/>
            <a:ext cx="14885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Descriptivo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Valorativo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E25D9AC-9A85-4560-BB61-05BC066ACCB0}"/>
              </a:ext>
            </a:extLst>
          </p:cNvPr>
          <p:cNvSpPr txBox="1"/>
          <p:nvPr/>
        </p:nvSpPr>
        <p:spPr>
          <a:xfrm>
            <a:off x="4447618" y="3874153"/>
            <a:ext cx="36307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Dolo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Elementos subjetivos distintos del dolo</a:t>
            </a:r>
          </a:p>
        </p:txBody>
      </p:sp>
    </p:spTree>
    <p:extLst>
      <p:ext uri="{BB962C8B-B14F-4D97-AF65-F5344CB8AC3E}">
        <p14:creationId xmlns:p14="http://schemas.microsoft.com/office/powerpoint/2010/main" val="569027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>
            <a:extLst>
              <a:ext uri="{FF2B5EF4-FFF2-40B4-BE49-F238E27FC236}">
                <a16:creationId xmlns:a16="http://schemas.microsoft.com/office/drawing/2014/main" id="{187155FC-AF01-44EB-9856-F9250CBAC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675" y="836613"/>
            <a:ext cx="6407150" cy="5400675"/>
          </a:xfrm>
          <a:prstGeom prst="ellipse">
            <a:avLst/>
          </a:prstGeom>
          <a:solidFill>
            <a:srgbClr val="FFFF00"/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PE" altLang="es-PE">
              <a:solidFill>
                <a:schemeClr val="bg2"/>
              </a:solidFill>
            </a:endParaRPr>
          </a:p>
        </p:txBody>
      </p:sp>
      <p:sp>
        <p:nvSpPr>
          <p:cNvPr id="15363" name="Oval 3">
            <a:extLst>
              <a:ext uri="{FF2B5EF4-FFF2-40B4-BE49-F238E27FC236}">
                <a16:creationId xmlns:a16="http://schemas.microsoft.com/office/drawing/2014/main" id="{95D5600E-5BDF-4042-9494-E6778ADB7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8488" y="1212850"/>
            <a:ext cx="5368925" cy="45656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PE" altLang="es-PE"/>
          </a:p>
        </p:txBody>
      </p:sp>
      <p:sp>
        <p:nvSpPr>
          <p:cNvPr id="15364" name="Oval 4">
            <a:extLst>
              <a:ext uri="{FF2B5EF4-FFF2-40B4-BE49-F238E27FC236}">
                <a16:creationId xmlns:a16="http://schemas.microsoft.com/office/drawing/2014/main" id="{3001A1EC-E0F1-46E5-8C54-F8DB71C0A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4500" y="1535113"/>
            <a:ext cx="4252913" cy="3987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ES" altLang="es-PE"/>
          </a:p>
        </p:txBody>
      </p:sp>
      <p:sp>
        <p:nvSpPr>
          <p:cNvPr id="15365" name="Oval 5">
            <a:extLst>
              <a:ext uri="{FF2B5EF4-FFF2-40B4-BE49-F238E27FC236}">
                <a16:creationId xmlns:a16="http://schemas.microsoft.com/office/drawing/2014/main" id="{5581E182-9C26-4A2F-9DB5-3052C5E94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8775" y="1657350"/>
            <a:ext cx="3068638" cy="3665538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0AFF6E35-5A0B-46E1-B965-8FE821156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2675" y="2471738"/>
            <a:ext cx="3429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PE" altLang="es-PE" sz="1600" b="1"/>
              <a:t>S</a:t>
            </a:r>
          </a:p>
          <a:p>
            <a:pPr algn="ctr"/>
            <a:r>
              <a:rPr lang="es-PE" altLang="es-PE" sz="1600" b="1"/>
              <a:t>O</a:t>
            </a:r>
          </a:p>
          <a:p>
            <a:pPr algn="ctr"/>
            <a:r>
              <a:rPr lang="es-PE" altLang="es-PE" sz="1600" b="1"/>
              <a:t>C</a:t>
            </a:r>
          </a:p>
          <a:p>
            <a:pPr algn="ctr"/>
            <a:r>
              <a:rPr lang="es-PE" altLang="es-PE" sz="1600" b="1"/>
              <a:t>I</a:t>
            </a:r>
          </a:p>
          <a:p>
            <a:pPr algn="ctr"/>
            <a:r>
              <a:rPr lang="es-PE" altLang="es-PE" sz="1600" b="1"/>
              <a:t>E</a:t>
            </a:r>
          </a:p>
          <a:p>
            <a:pPr algn="ctr"/>
            <a:r>
              <a:rPr lang="es-PE" altLang="es-PE" sz="1600" b="1"/>
              <a:t>D</a:t>
            </a:r>
          </a:p>
          <a:p>
            <a:pPr algn="ctr"/>
            <a:r>
              <a:rPr lang="es-PE" altLang="es-PE" sz="1600" b="1"/>
              <a:t>A</a:t>
            </a:r>
          </a:p>
          <a:p>
            <a:pPr algn="ctr"/>
            <a:r>
              <a:rPr lang="es-PE" altLang="es-PE" sz="1600" b="1"/>
              <a:t>D</a:t>
            </a:r>
            <a:endParaRPr lang="es-ES" altLang="es-PE" sz="1600" b="1"/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636119E7-20B9-4B4E-9133-894353396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5088" y="2490788"/>
            <a:ext cx="3429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PE" altLang="es-PE" sz="1200" b="1"/>
          </a:p>
          <a:p>
            <a:pPr algn="ctr"/>
            <a:endParaRPr lang="es-PE" altLang="es-PE" sz="1200" b="1"/>
          </a:p>
          <a:p>
            <a:pPr algn="ctr"/>
            <a:r>
              <a:rPr lang="es-PE" altLang="es-PE" sz="1600" b="1"/>
              <a:t>E</a:t>
            </a:r>
          </a:p>
          <a:p>
            <a:pPr algn="ctr"/>
            <a:r>
              <a:rPr lang="es-PE" altLang="es-PE" sz="1600" b="1"/>
              <a:t>S</a:t>
            </a:r>
          </a:p>
          <a:p>
            <a:pPr algn="ctr"/>
            <a:r>
              <a:rPr lang="es-PE" altLang="es-PE" sz="1600" b="1"/>
              <a:t>T</a:t>
            </a:r>
          </a:p>
          <a:p>
            <a:pPr algn="ctr"/>
            <a:r>
              <a:rPr lang="es-PE" altLang="es-PE" sz="1600" b="1"/>
              <a:t>A</a:t>
            </a:r>
          </a:p>
          <a:p>
            <a:pPr algn="ctr"/>
            <a:r>
              <a:rPr lang="es-PE" altLang="es-PE" sz="1600" b="1"/>
              <a:t>D</a:t>
            </a:r>
          </a:p>
          <a:p>
            <a:pPr algn="ctr"/>
            <a:r>
              <a:rPr lang="es-PE" altLang="es-PE" sz="1600" b="1"/>
              <a:t>O</a:t>
            </a:r>
          </a:p>
          <a:p>
            <a:pPr algn="ctr"/>
            <a:endParaRPr lang="es-PE" altLang="es-PE" sz="1600" b="1"/>
          </a:p>
          <a:p>
            <a:pPr algn="ctr"/>
            <a:endParaRPr lang="es-ES" altLang="es-PE" sz="1400" b="1"/>
          </a:p>
        </p:txBody>
      </p:sp>
      <p:sp>
        <p:nvSpPr>
          <p:cNvPr id="15368" name="Oval 8">
            <a:extLst>
              <a:ext uri="{FF2B5EF4-FFF2-40B4-BE49-F238E27FC236}">
                <a16:creationId xmlns:a16="http://schemas.microsoft.com/office/drawing/2014/main" id="{F4D9B864-B0F1-401C-A1FA-0D78FB875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7125" y="1909763"/>
            <a:ext cx="2301875" cy="315118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PE" altLang="es-PE"/>
          </a:p>
          <a:p>
            <a:pPr algn="ctr"/>
            <a:endParaRPr lang="es-PE" altLang="es-PE"/>
          </a:p>
          <a:p>
            <a:pPr algn="ctr"/>
            <a:endParaRPr lang="es-PE" altLang="es-PE"/>
          </a:p>
        </p:txBody>
      </p:sp>
      <p:sp>
        <p:nvSpPr>
          <p:cNvPr id="15369" name="Text Box 9">
            <a:extLst>
              <a:ext uri="{FF2B5EF4-FFF2-40B4-BE49-F238E27FC236}">
                <a16:creationId xmlns:a16="http://schemas.microsoft.com/office/drawing/2014/main" id="{6D1AB3FC-38C7-4ADE-9938-EFBEE8DE7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7288" y="23764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PE" altLang="es-PE" sz="1200" b="1"/>
          </a:p>
          <a:p>
            <a:pPr algn="ctr"/>
            <a:endParaRPr lang="es-ES" altLang="es-PE" sz="1200" b="1"/>
          </a:p>
        </p:txBody>
      </p:sp>
      <p:sp>
        <p:nvSpPr>
          <p:cNvPr id="15370" name="Text Box 10">
            <a:extLst>
              <a:ext uri="{FF2B5EF4-FFF2-40B4-BE49-F238E27FC236}">
                <a16:creationId xmlns:a16="http://schemas.microsoft.com/office/drawing/2014/main" id="{1F9B3C3C-6269-400D-89DB-A1462BABF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2349500"/>
            <a:ext cx="3619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PE" altLang="es-PE" b="1">
                <a:solidFill>
                  <a:schemeClr val="bg2"/>
                </a:solidFill>
              </a:rPr>
              <a:t>S</a:t>
            </a:r>
          </a:p>
          <a:p>
            <a:pPr algn="ctr"/>
            <a:r>
              <a:rPr lang="es-PE" altLang="es-PE" b="1">
                <a:solidFill>
                  <a:schemeClr val="bg2"/>
                </a:solidFill>
              </a:rPr>
              <a:t>O</a:t>
            </a:r>
          </a:p>
          <a:p>
            <a:pPr algn="ctr"/>
            <a:r>
              <a:rPr lang="es-PE" altLang="es-PE" b="1">
                <a:solidFill>
                  <a:schemeClr val="bg2"/>
                </a:solidFill>
              </a:rPr>
              <a:t>C</a:t>
            </a:r>
          </a:p>
          <a:p>
            <a:pPr algn="ctr"/>
            <a:r>
              <a:rPr lang="es-PE" altLang="es-PE" b="1">
                <a:solidFill>
                  <a:schemeClr val="bg2"/>
                </a:solidFill>
              </a:rPr>
              <a:t>I</a:t>
            </a:r>
          </a:p>
          <a:p>
            <a:pPr algn="ctr"/>
            <a:r>
              <a:rPr lang="es-PE" altLang="es-PE" b="1">
                <a:solidFill>
                  <a:schemeClr val="bg2"/>
                </a:solidFill>
              </a:rPr>
              <a:t>E</a:t>
            </a:r>
          </a:p>
          <a:p>
            <a:pPr algn="ctr"/>
            <a:r>
              <a:rPr lang="es-PE" altLang="es-PE" b="1">
                <a:solidFill>
                  <a:schemeClr val="bg2"/>
                </a:solidFill>
              </a:rPr>
              <a:t>D</a:t>
            </a:r>
          </a:p>
          <a:p>
            <a:pPr algn="ctr"/>
            <a:r>
              <a:rPr lang="es-PE" altLang="es-PE" b="1">
                <a:solidFill>
                  <a:schemeClr val="bg2"/>
                </a:solidFill>
              </a:rPr>
              <a:t>A</a:t>
            </a:r>
          </a:p>
          <a:p>
            <a:pPr algn="ctr"/>
            <a:r>
              <a:rPr lang="es-PE" altLang="es-PE" b="1">
                <a:solidFill>
                  <a:schemeClr val="bg2"/>
                </a:solidFill>
              </a:rPr>
              <a:t>D</a:t>
            </a:r>
          </a:p>
          <a:p>
            <a:pPr algn="ctr"/>
            <a:endParaRPr lang="es-ES" altLang="es-PE" b="1">
              <a:solidFill>
                <a:schemeClr val="bg2"/>
              </a:solidFill>
            </a:endParaRPr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id="{6015FFC5-3660-449F-99A5-35EC6C204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0425" y="2678113"/>
            <a:ext cx="352425" cy="190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PE" altLang="es-PE" sz="1700" b="1"/>
              <a:t>E</a:t>
            </a:r>
          </a:p>
          <a:p>
            <a:pPr algn="ctr"/>
            <a:r>
              <a:rPr lang="es-PE" altLang="es-PE" sz="1700" b="1"/>
              <a:t>S</a:t>
            </a:r>
          </a:p>
          <a:p>
            <a:pPr algn="ctr"/>
            <a:r>
              <a:rPr lang="es-PE" altLang="es-PE" sz="1700" b="1"/>
              <a:t>T</a:t>
            </a:r>
          </a:p>
          <a:p>
            <a:pPr algn="ctr"/>
            <a:r>
              <a:rPr lang="es-PE" altLang="es-PE" sz="1700" b="1"/>
              <a:t>A</a:t>
            </a:r>
          </a:p>
          <a:p>
            <a:pPr algn="ctr"/>
            <a:r>
              <a:rPr lang="es-PE" altLang="es-PE" sz="1700" b="1"/>
              <a:t>D</a:t>
            </a:r>
          </a:p>
          <a:p>
            <a:pPr algn="ctr"/>
            <a:r>
              <a:rPr lang="es-PE" altLang="es-PE" sz="1700" b="1"/>
              <a:t>O</a:t>
            </a:r>
          </a:p>
          <a:p>
            <a:pPr algn="ctr"/>
            <a:endParaRPr lang="es-ES" altLang="es-PE" sz="1700" b="1"/>
          </a:p>
        </p:txBody>
      </p:sp>
      <p:sp>
        <p:nvSpPr>
          <p:cNvPr id="15372" name="Text Box 12">
            <a:extLst>
              <a:ext uri="{FF2B5EF4-FFF2-40B4-BE49-F238E27FC236}">
                <a16:creationId xmlns:a16="http://schemas.microsoft.com/office/drawing/2014/main" id="{5FD921E4-770B-4054-9229-64AB2C56F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025" y="2255838"/>
            <a:ext cx="312738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PE" altLang="es-PE" sz="1300" b="1"/>
              <a:t>D</a:t>
            </a:r>
          </a:p>
          <a:p>
            <a:pPr algn="ctr"/>
            <a:r>
              <a:rPr lang="es-PE" altLang="es-PE" sz="1300" b="1"/>
              <a:t>E</a:t>
            </a:r>
          </a:p>
          <a:p>
            <a:pPr algn="ctr"/>
            <a:r>
              <a:rPr lang="es-PE" altLang="es-PE" sz="1300" b="1"/>
              <a:t>R</a:t>
            </a:r>
          </a:p>
          <a:p>
            <a:pPr algn="ctr"/>
            <a:r>
              <a:rPr lang="es-PE" altLang="es-PE" sz="1300" b="1"/>
              <a:t>E</a:t>
            </a:r>
          </a:p>
          <a:p>
            <a:pPr algn="ctr"/>
            <a:r>
              <a:rPr lang="es-PE" altLang="es-PE" sz="1300" b="1"/>
              <a:t>C</a:t>
            </a:r>
          </a:p>
          <a:p>
            <a:pPr algn="ctr"/>
            <a:r>
              <a:rPr lang="es-PE" altLang="es-PE" sz="1300" b="1"/>
              <a:t>H</a:t>
            </a:r>
          </a:p>
          <a:p>
            <a:pPr algn="ctr"/>
            <a:r>
              <a:rPr lang="es-PE" altLang="es-PE" sz="1300" b="1"/>
              <a:t>O</a:t>
            </a:r>
          </a:p>
          <a:p>
            <a:pPr algn="ctr"/>
            <a:endParaRPr lang="es-PE" altLang="es-PE" sz="1300" b="1"/>
          </a:p>
          <a:p>
            <a:pPr algn="ctr"/>
            <a:r>
              <a:rPr lang="es-PE" altLang="es-PE" sz="1300" b="1"/>
              <a:t>P</a:t>
            </a:r>
          </a:p>
          <a:p>
            <a:pPr algn="ctr"/>
            <a:r>
              <a:rPr lang="es-PE" altLang="es-PE" sz="1300" b="1"/>
              <a:t>E</a:t>
            </a:r>
          </a:p>
          <a:p>
            <a:pPr algn="ctr"/>
            <a:r>
              <a:rPr lang="es-PE" altLang="es-PE" sz="1300" b="1"/>
              <a:t>N</a:t>
            </a:r>
          </a:p>
          <a:p>
            <a:pPr algn="ctr"/>
            <a:r>
              <a:rPr lang="es-PE" altLang="es-PE" sz="1300" b="1"/>
              <a:t>A</a:t>
            </a:r>
          </a:p>
          <a:p>
            <a:pPr algn="ctr"/>
            <a:r>
              <a:rPr lang="es-PE" altLang="es-PE" sz="1300" b="1"/>
              <a:t>L</a:t>
            </a:r>
          </a:p>
          <a:p>
            <a:pPr algn="ctr"/>
            <a:endParaRPr lang="es-ES" altLang="es-PE" sz="1300" b="1"/>
          </a:p>
        </p:txBody>
      </p:sp>
      <p:sp>
        <p:nvSpPr>
          <p:cNvPr id="15373" name="Text Box 13">
            <a:extLst>
              <a:ext uri="{FF2B5EF4-FFF2-40B4-BE49-F238E27FC236}">
                <a16:creationId xmlns:a16="http://schemas.microsoft.com/office/drawing/2014/main" id="{D0756C0F-DD56-4DC7-BF75-55AA14D2A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25" y="2951163"/>
            <a:ext cx="3127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PE" altLang="es-PE" sz="1400" b="1"/>
              <a:t>P</a:t>
            </a:r>
          </a:p>
          <a:p>
            <a:r>
              <a:rPr lang="es-PE" altLang="es-PE" sz="1400" b="1"/>
              <a:t>E</a:t>
            </a:r>
          </a:p>
          <a:p>
            <a:r>
              <a:rPr lang="es-PE" altLang="es-PE" sz="1400" b="1"/>
              <a:t>N</a:t>
            </a:r>
          </a:p>
          <a:p>
            <a:r>
              <a:rPr lang="es-PE" altLang="es-PE" sz="1400" b="1"/>
              <a:t>A</a:t>
            </a:r>
          </a:p>
          <a:p>
            <a:endParaRPr lang="es-ES" altLang="es-PE" sz="1600" b="1"/>
          </a:p>
        </p:txBody>
      </p:sp>
      <p:sp>
        <p:nvSpPr>
          <p:cNvPr id="15374" name="Line 14">
            <a:extLst>
              <a:ext uri="{FF2B5EF4-FFF2-40B4-BE49-F238E27FC236}">
                <a16:creationId xmlns:a16="http://schemas.microsoft.com/office/drawing/2014/main" id="{5249FC5F-0EFC-433E-8767-B571365029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3800" y="2997200"/>
            <a:ext cx="21605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5375" name="Line 15">
            <a:extLst>
              <a:ext uri="{FF2B5EF4-FFF2-40B4-BE49-F238E27FC236}">
                <a16:creationId xmlns:a16="http://schemas.microsoft.com/office/drawing/2014/main" id="{A5F8D3DC-7823-4DD0-A68C-346924FCA8C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3800" y="3933825"/>
            <a:ext cx="21605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5376" name="Text Box 16">
            <a:extLst>
              <a:ext uri="{FF2B5EF4-FFF2-40B4-BE49-F238E27FC236}">
                <a16:creationId xmlns:a16="http://schemas.microsoft.com/office/drawing/2014/main" id="{07255CA7-8C36-4A34-AFA5-CDE5F5E86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3200" y="2192338"/>
            <a:ext cx="142875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PE" altLang="es-PE" sz="1200" b="1"/>
              <a:t>TEORÍA DE LA</a:t>
            </a:r>
          </a:p>
          <a:p>
            <a:pPr algn="ctr"/>
            <a:r>
              <a:rPr lang="es-PE" altLang="es-PE" sz="1200" b="1"/>
              <a:t>APLICACIÓN DE </a:t>
            </a:r>
          </a:p>
          <a:p>
            <a:pPr algn="ctr"/>
            <a:r>
              <a:rPr lang="es-PE" altLang="es-PE" sz="1200" b="1"/>
              <a:t>LA LEY PENAL</a:t>
            </a:r>
            <a:endParaRPr lang="es-ES" altLang="es-PE" sz="1200" b="1"/>
          </a:p>
        </p:txBody>
      </p:sp>
      <p:sp>
        <p:nvSpPr>
          <p:cNvPr id="15377" name="Text Box 17">
            <a:extLst>
              <a:ext uri="{FF2B5EF4-FFF2-40B4-BE49-F238E27FC236}">
                <a16:creationId xmlns:a16="http://schemas.microsoft.com/office/drawing/2014/main" id="{684BB1E7-869A-4C03-AE43-07DDDC584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6713" y="3240088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PE" altLang="es-PE" sz="1200" b="1"/>
              <a:t>TEORÍA DEL </a:t>
            </a:r>
          </a:p>
          <a:p>
            <a:pPr algn="ctr"/>
            <a:r>
              <a:rPr lang="es-PE" altLang="es-PE" sz="1200" b="1"/>
              <a:t>DELITO</a:t>
            </a:r>
            <a:endParaRPr lang="es-ES" altLang="es-PE" sz="1200" b="1"/>
          </a:p>
        </p:txBody>
      </p:sp>
      <p:sp>
        <p:nvSpPr>
          <p:cNvPr id="15378" name="Text Box 18">
            <a:extLst>
              <a:ext uri="{FF2B5EF4-FFF2-40B4-BE49-F238E27FC236}">
                <a16:creationId xmlns:a16="http://schemas.microsoft.com/office/drawing/2014/main" id="{E2580806-2D81-4080-9D52-CFA79DA7A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0" y="4125913"/>
            <a:ext cx="16827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PE" altLang="es-PE" sz="1200" b="1"/>
              <a:t>TEORÍA DE LA </a:t>
            </a:r>
          </a:p>
          <a:p>
            <a:pPr algn="ctr"/>
            <a:r>
              <a:rPr lang="es-PE" altLang="es-PE" sz="1200" b="1"/>
              <a:t>INDIVIDUALIZACIÓN</a:t>
            </a:r>
          </a:p>
          <a:p>
            <a:pPr algn="ctr"/>
            <a:r>
              <a:rPr lang="es-PE" altLang="es-PE" sz="1200" b="1"/>
              <a:t>JUDICIAL DE </a:t>
            </a:r>
          </a:p>
          <a:p>
            <a:pPr algn="ctr"/>
            <a:r>
              <a:rPr lang="es-PE" altLang="es-PE" sz="1200" b="1"/>
              <a:t>LA PENA</a:t>
            </a:r>
            <a:endParaRPr lang="es-ES" altLang="es-PE" sz="1200" b="1"/>
          </a:p>
        </p:txBody>
      </p:sp>
      <p:pic>
        <p:nvPicPr>
          <p:cNvPr id="15379" name="Picture 19" descr="flecha01">
            <a:hlinkClick r:id="rId2"/>
            <a:extLst>
              <a:ext uri="{FF2B5EF4-FFF2-40B4-BE49-F238E27FC236}">
                <a16:creationId xmlns:a16="http://schemas.microsoft.com/office/drawing/2014/main" id="{650D236B-E4C9-41FA-8813-33A70F1C42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98" b="856"/>
          <a:stretch>
            <a:fillRect/>
          </a:stretch>
        </p:blipFill>
        <p:spPr bwMode="auto">
          <a:xfrm rot="1745863">
            <a:off x="6953250" y="1069975"/>
            <a:ext cx="99695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0" name="Picture 20" descr="flecha01">
            <a:hlinkClick r:id="rId2"/>
            <a:extLst>
              <a:ext uri="{FF2B5EF4-FFF2-40B4-BE49-F238E27FC236}">
                <a16:creationId xmlns:a16="http://schemas.microsoft.com/office/drawing/2014/main" id="{55BC160A-30E8-4558-8027-C9DDACBE01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47"/>
          <a:stretch>
            <a:fillRect/>
          </a:stretch>
        </p:blipFill>
        <p:spPr bwMode="auto">
          <a:xfrm rot="1258161">
            <a:off x="7119938" y="4602163"/>
            <a:ext cx="955675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1" name="Picture 21" descr="morales-preso">
            <a:hlinkClick r:id="rId5"/>
            <a:extLst>
              <a:ext uri="{FF2B5EF4-FFF2-40B4-BE49-F238E27FC236}">
                <a16:creationId xmlns:a16="http://schemas.microsoft.com/office/drawing/2014/main" id="{6CB6ABDF-CB3D-477E-B8FC-71B2FEC141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2338388"/>
            <a:ext cx="1401763" cy="199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82" name="Text Box 22">
            <a:extLst>
              <a:ext uri="{FF2B5EF4-FFF2-40B4-BE49-F238E27FC236}">
                <a16:creationId xmlns:a16="http://schemas.microsoft.com/office/drawing/2014/main" id="{5BF2139F-D1E6-471E-A711-66CF75EB3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052513"/>
            <a:ext cx="423863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PE" altLang="es-PE" sz="2400" b="1">
                <a:solidFill>
                  <a:srgbClr val="FFFF00"/>
                </a:solidFill>
              </a:rPr>
              <a:t>C</a:t>
            </a:r>
          </a:p>
          <a:p>
            <a:pPr algn="ctr"/>
            <a:r>
              <a:rPr lang="es-PE" altLang="es-PE" sz="2400" b="1">
                <a:solidFill>
                  <a:srgbClr val="FFFF00"/>
                </a:solidFill>
              </a:rPr>
              <a:t>O</a:t>
            </a:r>
          </a:p>
          <a:p>
            <a:pPr algn="ctr"/>
            <a:r>
              <a:rPr lang="es-PE" altLang="es-PE" sz="2400" b="1">
                <a:solidFill>
                  <a:srgbClr val="FFFF00"/>
                </a:solidFill>
              </a:rPr>
              <a:t>N</a:t>
            </a:r>
          </a:p>
          <a:p>
            <a:pPr algn="ctr"/>
            <a:r>
              <a:rPr lang="es-PE" altLang="es-PE" sz="2400" b="1">
                <a:solidFill>
                  <a:srgbClr val="FFFF00"/>
                </a:solidFill>
              </a:rPr>
              <a:t>C</a:t>
            </a:r>
          </a:p>
          <a:p>
            <a:pPr algn="ctr"/>
            <a:r>
              <a:rPr lang="es-PE" altLang="es-PE" sz="2400" b="1">
                <a:solidFill>
                  <a:srgbClr val="FFFF00"/>
                </a:solidFill>
              </a:rPr>
              <a:t>E</a:t>
            </a:r>
          </a:p>
          <a:p>
            <a:pPr algn="ctr"/>
            <a:r>
              <a:rPr lang="es-PE" altLang="es-PE" sz="2400" b="1">
                <a:solidFill>
                  <a:srgbClr val="FFFF00"/>
                </a:solidFill>
              </a:rPr>
              <a:t>P</a:t>
            </a:r>
          </a:p>
          <a:p>
            <a:pPr algn="ctr"/>
            <a:r>
              <a:rPr lang="es-PE" altLang="es-PE" sz="2400" b="1">
                <a:solidFill>
                  <a:srgbClr val="FFFF00"/>
                </a:solidFill>
              </a:rPr>
              <a:t>C</a:t>
            </a:r>
          </a:p>
          <a:p>
            <a:pPr algn="ctr"/>
            <a:r>
              <a:rPr lang="es-PE" altLang="es-PE" sz="2400" b="1">
                <a:solidFill>
                  <a:srgbClr val="FFFF00"/>
                </a:solidFill>
              </a:rPr>
              <a:t>I</a:t>
            </a:r>
          </a:p>
          <a:p>
            <a:pPr algn="ctr"/>
            <a:r>
              <a:rPr lang="es-PE" altLang="es-PE" sz="2400" b="1">
                <a:solidFill>
                  <a:srgbClr val="FFFF00"/>
                </a:solidFill>
              </a:rPr>
              <a:t>O</a:t>
            </a:r>
          </a:p>
          <a:p>
            <a:pPr algn="ctr"/>
            <a:r>
              <a:rPr lang="es-PE" altLang="es-PE" sz="2400" b="1">
                <a:solidFill>
                  <a:srgbClr val="FFFF00"/>
                </a:solidFill>
              </a:rPr>
              <a:t>N</a:t>
            </a:r>
          </a:p>
          <a:p>
            <a:pPr algn="ctr"/>
            <a:r>
              <a:rPr lang="es-PE" altLang="es-PE" sz="2400" b="1">
                <a:solidFill>
                  <a:srgbClr val="FFFF00"/>
                </a:solidFill>
              </a:rPr>
              <a:t>E</a:t>
            </a:r>
          </a:p>
          <a:p>
            <a:pPr algn="ctr"/>
            <a:r>
              <a:rPr lang="es-PE" altLang="es-PE" sz="2400" b="1">
                <a:solidFill>
                  <a:srgbClr val="FFFF00"/>
                </a:solidFill>
              </a:rPr>
              <a:t>S</a:t>
            </a:r>
          </a:p>
          <a:p>
            <a:pPr algn="ctr"/>
            <a:endParaRPr lang="es-ES" altLang="es-PE" sz="2400" b="1"/>
          </a:p>
        </p:txBody>
      </p:sp>
      <p:sp>
        <p:nvSpPr>
          <p:cNvPr id="15383" name="AutoShape 23">
            <a:extLst>
              <a:ext uri="{FF2B5EF4-FFF2-40B4-BE49-F238E27FC236}">
                <a16:creationId xmlns:a16="http://schemas.microsoft.com/office/drawing/2014/main" id="{D32B6C8F-9146-4884-B933-1F08CC007061}"/>
              </a:ext>
            </a:extLst>
          </p:cNvPr>
          <p:cNvSpPr>
            <a:spLocks noChangeArrowheads="1"/>
          </p:cNvSpPr>
          <p:nvPr/>
        </p:nvSpPr>
        <p:spPr bwMode="auto">
          <a:xfrm rot="-921814">
            <a:off x="785813" y="234950"/>
            <a:ext cx="1655762" cy="431800"/>
          </a:xfrm>
          <a:prstGeom prst="curvedDownArrow">
            <a:avLst>
              <a:gd name="adj1" fmla="val 44541"/>
              <a:gd name="adj2" fmla="val 137849"/>
              <a:gd name="adj3" fmla="val 33333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PE" altLang="es-PE"/>
          </a:p>
        </p:txBody>
      </p:sp>
      <p:sp>
        <p:nvSpPr>
          <p:cNvPr id="15384" name="Text Box 24">
            <a:extLst>
              <a:ext uri="{FF2B5EF4-FFF2-40B4-BE49-F238E27FC236}">
                <a16:creationId xmlns:a16="http://schemas.microsoft.com/office/drawing/2014/main" id="{A4B5AC36-BD95-4A15-9056-9342575DD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188913"/>
            <a:ext cx="2432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PE" altLang="es-PE" sz="2000" b="1" i="1">
                <a:solidFill>
                  <a:srgbClr val="FFFF00"/>
                </a:solidFill>
              </a:rPr>
              <a:t>FUNCIONALISTAS</a:t>
            </a:r>
            <a:endParaRPr lang="es-ES" altLang="es-PE" sz="2000" b="1" i="1">
              <a:solidFill>
                <a:srgbClr val="FFFF00"/>
              </a:solidFill>
            </a:endParaRPr>
          </a:p>
        </p:txBody>
      </p:sp>
      <p:sp>
        <p:nvSpPr>
          <p:cNvPr id="15385" name="AutoShape 25">
            <a:extLst>
              <a:ext uri="{FF2B5EF4-FFF2-40B4-BE49-F238E27FC236}">
                <a16:creationId xmlns:a16="http://schemas.microsoft.com/office/drawing/2014/main" id="{B616B1AB-BE4E-4AFB-9112-65AAB51CFA8D}"/>
              </a:ext>
            </a:extLst>
          </p:cNvPr>
          <p:cNvSpPr>
            <a:spLocks noChangeArrowheads="1"/>
          </p:cNvSpPr>
          <p:nvPr/>
        </p:nvSpPr>
        <p:spPr bwMode="auto">
          <a:xfrm rot="1916726">
            <a:off x="900113" y="5949950"/>
            <a:ext cx="1512887" cy="533400"/>
          </a:xfrm>
          <a:prstGeom prst="curvedUpArrow">
            <a:avLst>
              <a:gd name="adj1" fmla="val 56726"/>
              <a:gd name="adj2" fmla="val 113452"/>
              <a:gd name="adj3" fmla="val 33333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PE" altLang="es-PE"/>
          </a:p>
        </p:txBody>
      </p:sp>
      <p:sp>
        <p:nvSpPr>
          <p:cNvPr id="15386" name="Text Box 26">
            <a:extLst>
              <a:ext uri="{FF2B5EF4-FFF2-40B4-BE49-F238E27FC236}">
                <a16:creationId xmlns:a16="http://schemas.microsoft.com/office/drawing/2014/main" id="{8BC2AB09-5447-41CA-A3F1-63014C6F3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4800" y="6308725"/>
            <a:ext cx="274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PE" altLang="es-PE" sz="2000" b="1" i="1">
                <a:solidFill>
                  <a:srgbClr val="FFFF00"/>
                </a:solidFill>
              </a:rPr>
              <a:t>CONFLICTUALISTAS</a:t>
            </a:r>
            <a:endParaRPr lang="es-ES" altLang="es-PE" sz="2000" b="1" i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1357290" y="785794"/>
            <a:ext cx="2714644" cy="571504"/>
          </a:xfrm>
          <a:prstGeom prst="roundRect">
            <a:avLst/>
          </a:prstGeom>
          <a:solidFill>
            <a:srgbClr val="7FDBF1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TIPOS  SIMÉTRICOS</a:t>
            </a:r>
          </a:p>
        </p:txBody>
      </p:sp>
      <p:sp>
        <p:nvSpPr>
          <p:cNvPr id="7" name="6 Retraso"/>
          <p:cNvSpPr/>
          <p:nvPr/>
        </p:nvSpPr>
        <p:spPr>
          <a:xfrm rot="5400000">
            <a:off x="5929322" y="2643182"/>
            <a:ext cx="1214446" cy="2928958"/>
          </a:xfrm>
          <a:prstGeom prst="flowChartDelay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8 Retraso"/>
          <p:cNvSpPr/>
          <p:nvPr/>
        </p:nvSpPr>
        <p:spPr>
          <a:xfrm rot="16200000">
            <a:off x="5965041" y="1821645"/>
            <a:ext cx="1143008" cy="2214578"/>
          </a:xfrm>
          <a:prstGeom prst="flowChartDelay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" name="12 Retraso"/>
          <p:cNvSpPr/>
          <p:nvPr/>
        </p:nvSpPr>
        <p:spPr>
          <a:xfrm rot="5400000">
            <a:off x="2178827" y="2750339"/>
            <a:ext cx="1214446" cy="2857520"/>
          </a:xfrm>
          <a:prstGeom prst="flowChartDelay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13 Retraso"/>
          <p:cNvSpPr/>
          <p:nvPr/>
        </p:nvSpPr>
        <p:spPr>
          <a:xfrm rot="16200000">
            <a:off x="2178827" y="1535893"/>
            <a:ext cx="1214446" cy="2857520"/>
          </a:xfrm>
          <a:prstGeom prst="flowChartDelay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4929190" y="785794"/>
            <a:ext cx="2714644" cy="571504"/>
          </a:xfrm>
          <a:prstGeom prst="roundRect">
            <a:avLst/>
          </a:prstGeom>
          <a:solidFill>
            <a:srgbClr val="7FDBF1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TIPOS  ASIMÉTRICOS</a:t>
            </a:r>
          </a:p>
        </p:txBody>
      </p:sp>
      <p:sp>
        <p:nvSpPr>
          <p:cNvPr id="16" name="15 Rectángulo redondeado"/>
          <p:cNvSpPr/>
          <p:nvPr/>
        </p:nvSpPr>
        <p:spPr>
          <a:xfrm>
            <a:off x="2000232" y="2928934"/>
            <a:ext cx="1571636" cy="28575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400" b="1" dirty="0"/>
              <a:t>TIPO</a:t>
            </a:r>
            <a:r>
              <a:rPr lang="es-PE" b="1" dirty="0"/>
              <a:t> </a:t>
            </a:r>
            <a:r>
              <a:rPr lang="es-PE" sz="1400" b="1" dirty="0"/>
              <a:t> OBJETIVO</a:t>
            </a:r>
          </a:p>
        </p:txBody>
      </p:sp>
      <p:sp>
        <p:nvSpPr>
          <p:cNvPr id="18" name="17 Rectángulo redondeado"/>
          <p:cNvSpPr/>
          <p:nvPr/>
        </p:nvSpPr>
        <p:spPr>
          <a:xfrm>
            <a:off x="2000232" y="3857628"/>
            <a:ext cx="1571636" cy="28575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400" b="1" dirty="0"/>
              <a:t>TIPO SUBJETIVO</a:t>
            </a:r>
          </a:p>
        </p:txBody>
      </p:sp>
      <p:sp>
        <p:nvSpPr>
          <p:cNvPr id="19" name="18 Rectángulo redondeado"/>
          <p:cNvSpPr/>
          <p:nvPr/>
        </p:nvSpPr>
        <p:spPr>
          <a:xfrm>
            <a:off x="5715008" y="2928934"/>
            <a:ext cx="1571636" cy="28575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400" b="1" dirty="0"/>
              <a:t>TIPO  OBJETIVO</a:t>
            </a:r>
          </a:p>
        </p:txBody>
      </p:sp>
      <p:sp>
        <p:nvSpPr>
          <p:cNvPr id="20" name="19 Rectángulo redondeado"/>
          <p:cNvSpPr/>
          <p:nvPr/>
        </p:nvSpPr>
        <p:spPr>
          <a:xfrm>
            <a:off x="5786446" y="3857628"/>
            <a:ext cx="1571636" cy="28575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400" b="1" dirty="0"/>
              <a:t>TIPO SUBJETIVO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traso"/>
          <p:cNvSpPr/>
          <p:nvPr/>
        </p:nvSpPr>
        <p:spPr>
          <a:xfrm rot="5400000">
            <a:off x="1393009" y="2464587"/>
            <a:ext cx="1500198" cy="2857520"/>
          </a:xfrm>
          <a:prstGeom prst="flowChartDelay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7 Retraso"/>
          <p:cNvSpPr/>
          <p:nvPr/>
        </p:nvSpPr>
        <p:spPr>
          <a:xfrm rot="16200000">
            <a:off x="1371230" y="914730"/>
            <a:ext cx="1543753" cy="2857518"/>
          </a:xfrm>
          <a:prstGeom prst="flowChartDelay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9" name="8 Retraso"/>
          <p:cNvSpPr/>
          <p:nvPr/>
        </p:nvSpPr>
        <p:spPr>
          <a:xfrm rot="5400000">
            <a:off x="6286512" y="2500306"/>
            <a:ext cx="1571636" cy="2857520"/>
          </a:xfrm>
          <a:prstGeom prst="flowChartDelay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9 Retraso"/>
          <p:cNvSpPr/>
          <p:nvPr/>
        </p:nvSpPr>
        <p:spPr>
          <a:xfrm rot="16200000">
            <a:off x="6393669" y="1321579"/>
            <a:ext cx="1428760" cy="2214578"/>
          </a:xfrm>
          <a:prstGeom prst="flowChartDelay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" name="12 Flecha izquierda y derecha"/>
          <p:cNvSpPr/>
          <p:nvPr/>
        </p:nvSpPr>
        <p:spPr>
          <a:xfrm>
            <a:off x="3929058" y="2143116"/>
            <a:ext cx="1643074" cy="857256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TIPO  OBJETIVO</a:t>
            </a:r>
          </a:p>
        </p:txBody>
      </p:sp>
      <p:sp>
        <p:nvSpPr>
          <p:cNvPr id="14" name="13 Flecha izquierda y derecha"/>
          <p:cNvSpPr/>
          <p:nvPr/>
        </p:nvSpPr>
        <p:spPr>
          <a:xfrm>
            <a:off x="3857620" y="3500438"/>
            <a:ext cx="1643074" cy="857256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TIPO  SUBJETIVO</a:t>
            </a:r>
          </a:p>
        </p:txBody>
      </p:sp>
      <p:sp>
        <p:nvSpPr>
          <p:cNvPr id="15" name="14 Rectángulo redondeado"/>
          <p:cNvSpPr/>
          <p:nvPr/>
        </p:nvSpPr>
        <p:spPr>
          <a:xfrm>
            <a:off x="1000100" y="2143116"/>
            <a:ext cx="1000132" cy="7143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100" b="1" dirty="0">
                <a:solidFill>
                  <a:schemeClr val="bg2">
                    <a:lumMod val="10000"/>
                  </a:schemeClr>
                </a:solidFill>
              </a:rPr>
              <a:t>Elementos </a:t>
            </a:r>
          </a:p>
          <a:p>
            <a:pPr algn="ctr"/>
            <a:r>
              <a:rPr lang="es-PE" sz="1100" b="1" dirty="0">
                <a:solidFill>
                  <a:schemeClr val="bg2">
                    <a:lumMod val="10000"/>
                  </a:schemeClr>
                </a:solidFill>
              </a:rPr>
              <a:t>objetivos</a:t>
            </a:r>
          </a:p>
        </p:txBody>
      </p:sp>
      <p:sp>
        <p:nvSpPr>
          <p:cNvPr id="18" name="17 Rectángulo redondeado"/>
          <p:cNvSpPr/>
          <p:nvPr/>
        </p:nvSpPr>
        <p:spPr>
          <a:xfrm>
            <a:off x="1000100" y="3357562"/>
            <a:ext cx="1000132" cy="7143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100" b="1" dirty="0">
                <a:solidFill>
                  <a:schemeClr val="bg2">
                    <a:lumMod val="10000"/>
                  </a:schemeClr>
                </a:solidFill>
              </a:rPr>
              <a:t>Elementos </a:t>
            </a:r>
          </a:p>
          <a:p>
            <a:pPr algn="ctr"/>
            <a:r>
              <a:rPr lang="es-PE" sz="1100" b="1" dirty="0">
                <a:solidFill>
                  <a:schemeClr val="bg2">
                    <a:lumMod val="10000"/>
                  </a:schemeClr>
                </a:solidFill>
              </a:rPr>
              <a:t>Subjetivos</a:t>
            </a:r>
          </a:p>
          <a:p>
            <a:pPr algn="ctr"/>
            <a:r>
              <a:rPr lang="es-PE" sz="1100" b="1" dirty="0">
                <a:solidFill>
                  <a:srgbClr val="FF0000"/>
                </a:solidFill>
              </a:rPr>
              <a:t>DOLO</a:t>
            </a:r>
          </a:p>
        </p:txBody>
      </p:sp>
      <p:sp>
        <p:nvSpPr>
          <p:cNvPr id="19" name="18 Rectángulo redondeado"/>
          <p:cNvSpPr/>
          <p:nvPr/>
        </p:nvSpPr>
        <p:spPr>
          <a:xfrm>
            <a:off x="2428860" y="2000240"/>
            <a:ext cx="642942" cy="14287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" name="19 Rectángulo redondeado"/>
          <p:cNvSpPr/>
          <p:nvPr/>
        </p:nvSpPr>
        <p:spPr>
          <a:xfrm>
            <a:off x="2428860" y="2357430"/>
            <a:ext cx="642942" cy="14287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/>
              <a:t>2</a:t>
            </a:r>
          </a:p>
        </p:txBody>
      </p:sp>
      <p:sp>
        <p:nvSpPr>
          <p:cNvPr id="21" name="20 Rectángulo redondeado"/>
          <p:cNvSpPr/>
          <p:nvPr/>
        </p:nvSpPr>
        <p:spPr>
          <a:xfrm>
            <a:off x="2428860" y="2714620"/>
            <a:ext cx="642942" cy="14287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/>
              <a:t>3</a:t>
            </a:r>
          </a:p>
        </p:txBody>
      </p:sp>
      <p:sp>
        <p:nvSpPr>
          <p:cNvPr id="22" name="21 Rectángulo redondeado"/>
          <p:cNvSpPr/>
          <p:nvPr/>
        </p:nvSpPr>
        <p:spPr>
          <a:xfrm>
            <a:off x="2428860" y="3357562"/>
            <a:ext cx="642942" cy="14287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/>
              <a:t>1</a:t>
            </a:r>
          </a:p>
        </p:txBody>
      </p:sp>
      <p:sp>
        <p:nvSpPr>
          <p:cNvPr id="23" name="22 Rectángulo redondeado"/>
          <p:cNvSpPr/>
          <p:nvPr/>
        </p:nvSpPr>
        <p:spPr>
          <a:xfrm>
            <a:off x="2428860" y="3643314"/>
            <a:ext cx="642942" cy="14287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/>
              <a:t>2</a:t>
            </a:r>
          </a:p>
        </p:txBody>
      </p:sp>
      <p:sp>
        <p:nvSpPr>
          <p:cNvPr id="24" name="23 Rectángulo redondeado"/>
          <p:cNvSpPr/>
          <p:nvPr/>
        </p:nvSpPr>
        <p:spPr>
          <a:xfrm>
            <a:off x="2428860" y="3929066"/>
            <a:ext cx="642942" cy="14287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/>
              <a:t>3</a:t>
            </a:r>
          </a:p>
        </p:txBody>
      </p:sp>
      <p:sp>
        <p:nvSpPr>
          <p:cNvPr id="25" name="24 Rectángulo redondeado"/>
          <p:cNvSpPr/>
          <p:nvPr/>
        </p:nvSpPr>
        <p:spPr>
          <a:xfrm>
            <a:off x="6143636" y="2285992"/>
            <a:ext cx="928694" cy="64294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1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Elementos </a:t>
            </a:r>
          </a:p>
          <a:p>
            <a:pPr algn="ctr"/>
            <a:r>
              <a:rPr lang="es-PE" sz="11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objetivos</a:t>
            </a:r>
          </a:p>
        </p:txBody>
      </p:sp>
      <p:sp>
        <p:nvSpPr>
          <p:cNvPr id="26" name="25 Rectángulo redondeado"/>
          <p:cNvSpPr/>
          <p:nvPr/>
        </p:nvSpPr>
        <p:spPr>
          <a:xfrm>
            <a:off x="5929322" y="3429000"/>
            <a:ext cx="785818" cy="7143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Elemento</a:t>
            </a:r>
          </a:p>
          <a:p>
            <a:pPr algn="ctr"/>
            <a:r>
              <a:rPr lang="es-PE" sz="1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Subjetivo</a:t>
            </a:r>
          </a:p>
        </p:txBody>
      </p:sp>
      <p:sp>
        <p:nvSpPr>
          <p:cNvPr id="27" name="26 Rectángulo redondeado"/>
          <p:cNvSpPr/>
          <p:nvPr/>
        </p:nvSpPr>
        <p:spPr>
          <a:xfrm>
            <a:off x="7429520" y="2214554"/>
            <a:ext cx="500066" cy="14287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100" dirty="0"/>
              <a:t>1</a:t>
            </a:r>
          </a:p>
        </p:txBody>
      </p:sp>
      <p:sp>
        <p:nvSpPr>
          <p:cNvPr id="30" name="29 Abrir llave"/>
          <p:cNvSpPr/>
          <p:nvPr/>
        </p:nvSpPr>
        <p:spPr>
          <a:xfrm>
            <a:off x="6715140" y="3286124"/>
            <a:ext cx="142876" cy="1214446"/>
          </a:xfrm>
          <a:prstGeom prst="leftBrac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2" name="31 Elipse"/>
          <p:cNvSpPr/>
          <p:nvPr/>
        </p:nvSpPr>
        <p:spPr>
          <a:xfrm>
            <a:off x="6929454" y="3286124"/>
            <a:ext cx="642942" cy="5715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800" b="1" dirty="0">
                <a:solidFill>
                  <a:srgbClr val="FF0000"/>
                </a:solidFill>
              </a:rPr>
              <a:t>DOLO</a:t>
            </a:r>
          </a:p>
        </p:txBody>
      </p:sp>
      <p:sp>
        <p:nvSpPr>
          <p:cNvPr id="33" name="32 Cinta perforada"/>
          <p:cNvSpPr/>
          <p:nvPr/>
        </p:nvSpPr>
        <p:spPr>
          <a:xfrm>
            <a:off x="6929454" y="3929066"/>
            <a:ext cx="1214446" cy="500066"/>
          </a:xfrm>
          <a:prstGeom prst="flowChartPunchedTap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Elemento Subjetivo distinto del </a:t>
            </a:r>
            <a:r>
              <a:rPr lang="es-PE" sz="1050" b="1" dirty="0">
                <a:solidFill>
                  <a:srgbClr val="FF0000"/>
                </a:solidFill>
              </a:rPr>
              <a:t>DOLO </a:t>
            </a:r>
          </a:p>
        </p:txBody>
      </p:sp>
      <p:sp>
        <p:nvSpPr>
          <p:cNvPr id="34" name="33 Abrir llave"/>
          <p:cNvSpPr/>
          <p:nvPr/>
        </p:nvSpPr>
        <p:spPr>
          <a:xfrm>
            <a:off x="2071670" y="1928802"/>
            <a:ext cx="142876" cy="1000132"/>
          </a:xfrm>
          <a:prstGeom prst="leftBrac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5" name="34 Abrir llave"/>
          <p:cNvSpPr/>
          <p:nvPr/>
        </p:nvSpPr>
        <p:spPr>
          <a:xfrm>
            <a:off x="2071670" y="3286124"/>
            <a:ext cx="214314" cy="1000132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6" name="35 Abrir llave"/>
          <p:cNvSpPr/>
          <p:nvPr/>
        </p:nvSpPr>
        <p:spPr>
          <a:xfrm>
            <a:off x="7215206" y="2000240"/>
            <a:ext cx="142876" cy="1000132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7" name="36 Abrir llave"/>
          <p:cNvSpPr/>
          <p:nvPr/>
        </p:nvSpPr>
        <p:spPr>
          <a:xfrm>
            <a:off x="7643834" y="3286124"/>
            <a:ext cx="45719" cy="571504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8" name="37 Rectángulo redondeado"/>
          <p:cNvSpPr/>
          <p:nvPr/>
        </p:nvSpPr>
        <p:spPr>
          <a:xfrm>
            <a:off x="7786710" y="3286124"/>
            <a:ext cx="428628" cy="14287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100" dirty="0"/>
              <a:t>1</a:t>
            </a:r>
          </a:p>
        </p:txBody>
      </p:sp>
      <p:sp>
        <p:nvSpPr>
          <p:cNvPr id="39" name="38 Rectángulo redondeado"/>
          <p:cNvSpPr/>
          <p:nvPr/>
        </p:nvSpPr>
        <p:spPr>
          <a:xfrm>
            <a:off x="7786710" y="3500438"/>
            <a:ext cx="428628" cy="14287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dirty="0"/>
              <a:t>2</a:t>
            </a:r>
          </a:p>
        </p:txBody>
      </p:sp>
      <p:sp>
        <p:nvSpPr>
          <p:cNvPr id="40" name="39 Rectángulo redondeado"/>
          <p:cNvSpPr/>
          <p:nvPr/>
        </p:nvSpPr>
        <p:spPr>
          <a:xfrm>
            <a:off x="7786710" y="3714752"/>
            <a:ext cx="428628" cy="14287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dirty="0"/>
              <a:t>3</a:t>
            </a:r>
          </a:p>
        </p:txBody>
      </p:sp>
      <p:sp>
        <p:nvSpPr>
          <p:cNvPr id="41" name="40 Rectángulo redondeado"/>
          <p:cNvSpPr/>
          <p:nvPr/>
        </p:nvSpPr>
        <p:spPr>
          <a:xfrm>
            <a:off x="7429520" y="2500306"/>
            <a:ext cx="500066" cy="14287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100" dirty="0"/>
              <a:t>2</a:t>
            </a:r>
          </a:p>
        </p:txBody>
      </p:sp>
      <p:sp>
        <p:nvSpPr>
          <p:cNvPr id="42" name="41 Rectángulo redondeado"/>
          <p:cNvSpPr/>
          <p:nvPr/>
        </p:nvSpPr>
        <p:spPr>
          <a:xfrm>
            <a:off x="7429520" y="2786058"/>
            <a:ext cx="500066" cy="14287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100" dirty="0"/>
              <a:t>3</a:t>
            </a:r>
          </a:p>
        </p:txBody>
      </p:sp>
      <p:cxnSp>
        <p:nvCxnSpPr>
          <p:cNvPr id="47" name="46 Conector recto de flecha"/>
          <p:cNvCxnSpPr/>
          <p:nvPr/>
        </p:nvCxnSpPr>
        <p:spPr>
          <a:xfrm rot="16200000" flipV="1">
            <a:off x="8072462" y="2285992"/>
            <a:ext cx="642942" cy="642942"/>
          </a:xfrm>
          <a:prstGeom prst="straightConnector1">
            <a:avLst/>
          </a:prstGeom>
          <a:ln w="9525">
            <a:solidFill>
              <a:schemeClr val="bg1">
                <a:lumMod val="95000"/>
                <a:lumOff val="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 rot="5400000">
            <a:off x="8322495" y="2964653"/>
            <a:ext cx="428628" cy="357190"/>
          </a:xfrm>
          <a:prstGeom prst="straightConnector1">
            <a:avLst/>
          </a:prstGeom>
          <a:ln w="12700">
            <a:solidFill>
              <a:schemeClr val="bg1">
                <a:lumMod val="95000"/>
                <a:lumOff val="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 de flecha"/>
          <p:cNvCxnSpPr/>
          <p:nvPr/>
        </p:nvCxnSpPr>
        <p:spPr>
          <a:xfrm rot="16200000" flipV="1">
            <a:off x="3036083" y="2178835"/>
            <a:ext cx="785818" cy="571504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 de flecha"/>
          <p:cNvCxnSpPr/>
          <p:nvPr/>
        </p:nvCxnSpPr>
        <p:spPr>
          <a:xfrm rot="5400000">
            <a:off x="3214678" y="2857496"/>
            <a:ext cx="500066" cy="500066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traso"/>
          <p:cNvSpPr/>
          <p:nvPr/>
        </p:nvSpPr>
        <p:spPr>
          <a:xfrm rot="5400000">
            <a:off x="4822032" y="1678770"/>
            <a:ext cx="2000264" cy="4357717"/>
          </a:xfrm>
          <a:prstGeom prst="flowChartDelay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2 Retraso"/>
          <p:cNvSpPr/>
          <p:nvPr/>
        </p:nvSpPr>
        <p:spPr>
          <a:xfrm rot="16200000">
            <a:off x="5000628" y="571480"/>
            <a:ext cx="1928826" cy="3214710"/>
          </a:xfrm>
          <a:prstGeom prst="flowChartDelay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7 Redondear rectángulo de esquina diagonal"/>
          <p:cNvSpPr/>
          <p:nvPr/>
        </p:nvSpPr>
        <p:spPr>
          <a:xfrm>
            <a:off x="4429124" y="1643050"/>
            <a:ext cx="928694" cy="785818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100" b="1" dirty="0">
                <a:solidFill>
                  <a:srgbClr val="FF0000"/>
                </a:solidFill>
              </a:rPr>
              <a:t>ELEMENTO OBJETIVO</a:t>
            </a:r>
          </a:p>
        </p:txBody>
      </p:sp>
      <p:sp>
        <p:nvSpPr>
          <p:cNvPr id="9" name="8 Redondear rectángulo de esquina diagonal"/>
          <p:cNvSpPr/>
          <p:nvPr/>
        </p:nvSpPr>
        <p:spPr>
          <a:xfrm>
            <a:off x="4286248" y="3000372"/>
            <a:ext cx="857256" cy="71438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DOLO</a:t>
            </a:r>
          </a:p>
        </p:txBody>
      </p:sp>
      <p:sp>
        <p:nvSpPr>
          <p:cNvPr id="11" name="10 Onda"/>
          <p:cNvSpPr/>
          <p:nvPr/>
        </p:nvSpPr>
        <p:spPr>
          <a:xfrm>
            <a:off x="4357686" y="4071942"/>
            <a:ext cx="3000396" cy="500066"/>
          </a:xfrm>
          <a:prstGeom prst="wav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Elemento subjetivo distinto del </a:t>
            </a:r>
            <a:r>
              <a:rPr lang="es-PE" sz="1400" b="1" dirty="0">
                <a:solidFill>
                  <a:srgbClr val="FF0000"/>
                </a:solidFill>
              </a:rPr>
              <a:t>DOLO</a:t>
            </a:r>
          </a:p>
        </p:txBody>
      </p:sp>
      <p:sp>
        <p:nvSpPr>
          <p:cNvPr id="15" name="14 Placa"/>
          <p:cNvSpPr/>
          <p:nvPr/>
        </p:nvSpPr>
        <p:spPr>
          <a:xfrm>
            <a:off x="5572132" y="3071810"/>
            <a:ext cx="2071702" cy="928694"/>
          </a:xfrm>
          <a:prstGeom prst="plaque">
            <a:avLst/>
          </a:prstGeom>
          <a:solidFill>
            <a:srgbClr val="963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Voluntad guiada por el </a:t>
            </a:r>
            <a:r>
              <a:rPr lang="es-PE" sz="1400" b="1" dirty="0">
                <a:solidFill>
                  <a:srgbClr val="FF0000"/>
                </a:solidFill>
              </a:rPr>
              <a:t>CONOCIMIENTO</a:t>
            </a:r>
            <a:r>
              <a:rPr lang="es-PE" sz="1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de los  elementos  del tipo objetivo</a:t>
            </a:r>
          </a:p>
        </p:txBody>
      </p:sp>
      <p:sp>
        <p:nvSpPr>
          <p:cNvPr id="17" name="16 Abrir llave"/>
          <p:cNvSpPr/>
          <p:nvPr/>
        </p:nvSpPr>
        <p:spPr>
          <a:xfrm>
            <a:off x="5572132" y="1428736"/>
            <a:ext cx="214314" cy="1143008"/>
          </a:xfrm>
          <a:prstGeom prst="leftBrac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9" name="18 Abrir llave"/>
          <p:cNvSpPr/>
          <p:nvPr/>
        </p:nvSpPr>
        <p:spPr>
          <a:xfrm>
            <a:off x="5357818" y="3000372"/>
            <a:ext cx="142876" cy="928694"/>
          </a:xfrm>
          <a:prstGeom prst="leftBrac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5857884" y="1571612"/>
            <a:ext cx="714380" cy="21431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1</a:t>
            </a:r>
          </a:p>
        </p:txBody>
      </p:sp>
      <p:sp>
        <p:nvSpPr>
          <p:cNvPr id="21" name="20 Rectángulo redondeado"/>
          <p:cNvSpPr/>
          <p:nvPr/>
        </p:nvSpPr>
        <p:spPr>
          <a:xfrm>
            <a:off x="5857884" y="1928802"/>
            <a:ext cx="714380" cy="21431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2</a:t>
            </a:r>
          </a:p>
        </p:txBody>
      </p:sp>
      <p:sp>
        <p:nvSpPr>
          <p:cNvPr id="22" name="21 Rectángulo redondeado"/>
          <p:cNvSpPr/>
          <p:nvPr/>
        </p:nvSpPr>
        <p:spPr>
          <a:xfrm>
            <a:off x="5857884" y="2285992"/>
            <a:ext cx="714380" cy="21431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3</a:t>
            </a:r>
          </a:p>
        </p:txBody>
      </p:sp>
      <p:sp>
        <p:nvSpPr>
          <p:cNvPr id="24" name="23 Flecha a la derecha con bandas"/>
          <p:cNvSpPr/>
          <p:nvPr/>
        </p:nvSpPr>
        <p:spPr>
          <a:xfrm>
            <a:off x="857224" y="3214686"/>
            <a:ext cx="2571768" cy="1000132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/>
              <a:t>TIPO  SUBJETIVO</a:t>
            </a:r>
          </a:p>
        </p:txBody>
      </p:sp>
      <p:sp>
        <p:nvSpPr>
          <p:cNvPr id="25" name="24 Flecha a la derecha con bandas"/>
          <p:cNvSpPr/>
          <p:nvPr/>
        </p:nvSpPr>
        <p:spPr>
          <a:xfrm>
            <a:off x="928662" y="1714488"/>
            <a:ext cx="2571768" cy="1000132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/>
              <a:t>TIPO  OBJETIVO</a:t>
            </a:r>
          </a:p>
        </p:txBody>
      </p:sp>
      <p:cxnSp>
        <p:nvCxnSpPr>
          <p:cNvPr id="27" name="26 Conector curvado"/>
          <p:cNvCxnSpPr/>
          <p:nvPr/>
        </p:nvCxnSpPr>
        <p:spPr>
          <a:xfrm rot="16200000" flipH="1">
            <a:off x="6500826" y="2143116"/>
            <a:ext cx="1000132" cy="571504"/>
          </a:xfrm>
          <a:prstGeom prst="curvedConnector3">
            <a:avLst>
              <a:gd name="adj1" fmla="val -41428"/>
            </a:avLst>
          </a:prstGeom>
          <a:ln w="28575">
            <a:solidFill>
              <a:schemeClr val="bg1">
                <a:lumMod val="95000"/>
                <a:lumOff val="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curvado"/>
          <p:cNvCxnSpPr/>
          <p:nvPr/>
        </p:nvCxnSpPr>
        <p:spPr>
          <a:xfrm>
            <a:off x="6715140" y="2071678"/>
            <a:ext cx="571504" cy="285752"/>
          </a:xfrm>
          <a:prstGeom prst="curvedConnector3">
            <a:avLst>
              <a:gd name="adj1" fmla="val 208201"/>
            </a:avLst>
          </a:prstGeom>
          <a:ln w="19050">
            <a:solidFill>
              <a:schemeClr val="bg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curvado"/>
          <p:cNvCxnSpPr/>
          <p:nvPr/>
        </p:nvCxnSpPr>
        <p:spPr>
          <a:xfrm>
            <a:off x="6715140" y="2428868"/>
            <a:ext cx="642942" cy="142876"/>
          </a:xfrm>
          <a:prstGeom prst="curvedConnector3">
            <a:avLst>
              <a:gd name="adj1" fmla="val 195417"/>
            </a:avLst>
          </a:prstGeom>
          <a:ln w="19050">
            <a:solidFill>
              <a:schemeClr val="bg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traso"/>
          <p:cNvSpPr/>
          <p:nvPr/>
        </p:nvSpPr>
        <p:spPr>
          <a:xfrm rot="5400000">
            <a:off x="3446851" y="1410877"/>
            <a:ext cx="2678926" cy="5857916"/>
          </a:xfrm>
          <a:prstGeom prst="flowChartDelay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2 Retraso"/>
          <p:cNvSpPr/>
          <p:nvPr/>
        </p:nvSpPr>
        <p:spPr>
          <a:xfrm rot="16200000">
            <a:off x="4036215" y="107133"/>
            <a:ext cx="1785950" cy="4572032"/>
          </a:xfrm>
          <a:prstGeom prst="flowChartDelay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" name="3 Rectángulo redondeado"/>
          <p:cNvSpPr/>
          <p:nvPr/>
        </p:nvSpPr>
        <p:spPr>
          <a:xfrm>
            <a:off x="785786" y="428604"/>
            <a:ext cx="1785950" cy="107157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>
                <a:solidFill>
                  <a:srgbClr val="FF0000"/>
                </a:solidFill>
              </a:rPr>
              <a:t>TIPO  ASIMÉTRICO</a:t>
            </a:r>
          </a:p>
        </p:txBody>
      </p:sp>
      <p:sp>
        <p:nvSpPr>
          <p:cNvPr id="5" name="4 Redondear rectángulo de esquina diagonal"/>
          <p:cNvSpPr/>
          <p:nvPr/>
        </p:nvSpPr>
        <p:spPr>
          <a:xfrm>
            <a:off x="2928926" y="1785926"/>
            <a:ext cx="1143008" cy="714380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ELEMENTOS  DEL  TIPO </a:t>
            </a:r>
          </a:p>
          <a:p>
            <a:pPr algn="ctr"/>
            <a:r>
              <a:rPr lang="es-PE" sz="12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OBJETIVO</a:t>
            </a:r>
          </a:p>
        </p:txBody>
      </p:sp>
      <p:sp>
        <p:nvSpPr>
          <p:cNvPr id="6" name="5 Abrir llave"/>
          <p:cNvSpPr/>
          <p:nvPr/>
        </p:nvSpPr>
        <p:spPr>
          <a:xfrm>
            <a:off x="4143372" y="1714488"/>
            <a:ext cx="214314" cy="1000132"/>
          </a:xfrm>
          <a:prstGeom prst="leftBrac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7 Redondear rectángulo de esquina diagonal"/>
          <p:cNvSpPr/>
          <p:nvPr/>
        </p:nvSpPr>
        <p:spPr>
          <a:xfrm>
            <a:off x="928662" y="2714620"/>
            <a:ext cx="1000132" cy="1071570"/>
          </a:xfrm>
          <a:prstGeom prst="round2Diag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H</a:t>
            </a:r>
            <a:r>
              <a:rPr lang="es-PE" sz="12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omicidio</a:t>
            </a:r>
            <a:endParaRPr lang="es-PE" sz="1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s-PE" sz="12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calificado</a:t>
            </a:r>
          </a:p>
        </p:txBody>
      </p:sp>
      <p:sp>
        <p:nvSpPr>
          <p:cNvPr id="9" name="8 Elipse"/>
          <p:cNvSpPr/>
          <p:nvPr/>
        </p:nvSpPr>
        <p:spPr>
          <a:xfrm>
            <a:off x="2857488" y="3214686"/>
            <a:ext cx="1000132" cy="8572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FF0000"/>
                </a:solidFill>
              </a:rPr>
              <a:t>DOLO</a:t>
            </a:r>
          </a:p>
        </p:txBody>
      </p:sp>
      <p:sp>
        <p:nvSpPr>
          <p:cNvPr id="10" name="9 Abrir llave"/>
          <p:cNvSpPr/>
          <p:nvPr/>
        </p:nvSpPr>
        <p:spPr>
          <a:xfrm>
            <a:off x="4786314" y="3214686"/>
            <a:ext cx="214314" cy="1000132"/>
          </a:xfrm>
          <a:prstGeom prst="leftBrac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10 Nube"/>
          <p:cNvSpPr/>
          <p:nvPr/>
        </p:nvSpPr>
        <p:spPr>
          <a:xfrm>
            <a:off x="5143504" y="3286124"/>
            <a:ext cx="2214578" cy="857256"/>
          </a:xfrm>
          <a:prstGeom prst="cloud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Matar a una persona</a:t>
            </a:r>
          </a:p>
        </p:txBody>
      </p:sp>
      <p:sp>
        <p:nvSpPr>
          <p:cNvPr id="12" name="11 Onda"/>
          <p:cNvSpPr/>
          <p:nvPr/>
        </p:nvSpPr>
        <p:spPr>
          <a:xfrm>
            <a:off x="2857488" y="4286256"/>
            <a:ext cx="1643074" cy="1000132"/>
          </a:xfrm>
          <a:prstGeom prst="wav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1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Elemento subjetivo distinto del </a:t>
            </a:r>
            <a:r>
              <a:rPr lang="es-PE" sz="1100" b="1" dirty="0">
                <a:solidFill>
                  <a:srgbClr val="7FDBF1"/>
                </a:solidFill>
              </a:rPr>
              <a:t>DOLO</a:t>
            </a:r>
          </a:p>
        </p:txBody>
      </p:sp>
      <p:sp>
        <p:nvSpPr>
          <p:cNvPr id="13" name="12 Flecha a la derecha con bandas"/>
          <p:cNvSpPr/>
          <p:nvPr/>
        </p:nvSpPr>
        <p:spPr>
          <a:xfrm>
            <a:off x="3857620" y="3214686"/>
            <a:ext cx="1000132" cy="428628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v</a:t>
            </a:r>
            <a:r>
              <a:rPr lang="es-PE" sz="1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oluntad</a:t>
            </a:r>
            <a:endParaRPr lang="es-PE" sz="1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13 Flecha a la derecha con bandas"/>
          <p:cNvSpPr/>
          <p:nvPr/>
        </p:nvSpPr>
        <p:spPr>
          <a:xfrm>
            <a:off x="3857620" y="3786190"/>
            <a:ext cx="1000132" cy="428628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7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s-PE" sz="7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CONOCIMIENTO</a:t>
            </a:r>
          </a:p>
        </p:txBody>
      </p:sp>
      <p:sp>
        <p:nvSpPr>
          <p:cNvPr id="15" name="14 Cilindro"/>
          <p:cNvSpPr/>
          <p:nvPr/>
        </p:nvSpPr>
        <p:spPr>
          <a:xfrm>
            <a:off x="5715008" y="4357694"/>
            <a:ext cx="1214446" cy="1214446"/>
          </a:xfrm>
          <a:prstGeom prst="ca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rgbClr val="FF0000"/>
                </a:solidFill>
              </a:rPr>
              <a:t>Para ocultar un </a:t>
            </a:r>
          </a:p>
          <a:p>
            <a:pPr algn="ctr"/>
            <a:r>
              <a:rPr lang="es-MX" sz="1000" b="1" dirty="0">
                <a:solidFill>
                  <a:srgbClr val="FF0000"/>
                </a:solidFill>
              </a:rPr>
              <a:t>delito</a:t>
            </a:r>
            <a:endParaRPr lang="es-PE" sz="1000" b="1" dirty="0">
              <a:solidFill>
                <a:srgbClr val="FF0000"/>
              </a:solidFill>
            </a:endParaRPr>
          </a:p>
        </p:txBody>
      </p:sp>
      <p:sp>
        <p:nvSpPr>
          <p:cNvPr id="16" name="15 Nube"/>
          <p:cNvSpPr/>
          <p:nvPr/>
        </p:nvSpPr>
        <p:spPr>
          <a:xfrm>
            <a:off x="4607719" y="1836400"/>
            <a:ext cx="2214578" cy="642942"/>
          </a:xfrm>
          <a:prstGeom prst="cloud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M</a:t>
            </a:r>
            <a:r>
              <a:rPr lang="es-PE" sz="1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atar a una persona</a:t>
            </a:r>
          </a:p>
        </p:txBody>
      </p:sp>
      <p:sp>
        <p:nvSpPr>
          <p:cNvPr id="18" name="17 Flecha a la derecha con bandas"/>
          <p:cNvSpPr/>
          <p:nvPr/>
        </p:nvSpPr>
        <p:spPr>
          <a:xfrm>
            <a:off x="4500562" y="4643446"/>
            <a:ext cx="1000132" cy="428628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7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FINALIDAD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5">
            <a:extLst>
              <a:ext uri="{FF2B5EF4-FFF2-40B4-BE49-F238E27FC236}">
                <a16:creationId xmlns:a16="http://schemas.microsoft.com/office/drawing/2014/main" id="{E4551FAD-5372-41E1-991F-0E630CD4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908050"/>
            <a:ext cx="3241675" cy="936625"/>
          </a:xfrm>
          <a:prstGeom prst="roundRect">
            <a:avLst>
              <a:gd name="adj" fmla="val 16667"/>
            </a:avLst>
          </a:prstGeom>
          <a:noFill/>
          <a:ln w="57150" cmpd="thickThin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b="1" i="1">
                <a:solidFill>
                  <a:srgbClr val="000000"/>
                </a:solidFill>
                <a:latin typeface="Arial" panose="020B0604020202020204" pitchFamily="34" charset="0"/>
              </a:rPr>
              <a:t>Ordenamiento Jurídico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D0C2D8A9-DE03-41E8-9F1D-FF26730E5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2060575"/>
            <a:ext cx="914400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s-ES" altLang="es-PE" sz="1600">
                <a:solidFill>
                  <a:schemeClr val="bg2">
                    <a:lumMod val="10000"/>
                  </a:schemeClr>
                </a:solidFill>
              </a:rPr>
              <a:t>Abarca</a:t>
            </a:r>
          </a:p>
        </p:txBody>
      </p:sp>
      <p:sp>
        <p:nvSpPr>
          <p:cNvPr id="5124" name="Line 7">
            <a:extLst>
              <a:ext uri="{FF2B5EF4-FFF2-40B4-BE49-F238E27FC236}">
                <a16:creationId xmlns:a16="http://schemas.microsoft.com/office/drawing/2014/main" id="{BEF6CEBB-BC9B-4988-90B1-B9126C40AF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655888"/>
            <a:ext cx="3086100" cy="1587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5125" name="Rectangle 8">
            <a:extLst>
              <a:ext uri="{FF2B5EF4-FFF2-40B4-BE49-F238E27FC236}">
                <a16:creationId xmlns:a16="http://schemas.microsoft.com/office/drawing/2014/main" id="{63165A07-1156-4E5F-8586-3091BD8A3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2998788"/>
            <a:ext cx="1698625" cy="717550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>
                <a:solidFill>
                  <a:srgbClr val="000000"/>
                </a:solidFill>
                <a:latin typeface="Arial" panose="020B0604020202020204" pitchFamily="34" charset="0"/>
              </a:rPr>
              <a:t>Ordenamiento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>
                <a:solidFill>
                  <a:srgbClr val="000000"/>
                </a:solidFill>
                <a:latin typeface="Arial" panose="020B0604020202020204" pitchFamily="34" charset="0"/>
              </a:rPr>
              <a:t>Normativo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PE" sz="16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26" name="Rectangle 9">
            <a:extLst>
              <a:ext uri="{FF2B5EF4-FFF2-40B4-BE49-F238E27FC236}">
                <a16:creationId xmlns:a16="http://schemas.microsoft.com/office/drawing/2014/main" id="{F22919F5-6D9B-4F77-ABBF-C430A80BF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2998788"/>
            <a:ext cx="1584325" cy="790575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>
                <a:solidFill>
                  <a:srgbClr val="000000"/>
                </a:solidFill>
                <a:latin typeface="Arial" panose="020B0604020202020204" pitchFamily="34" charset="0"/>
              </a:rPr>
              <a:t>Ordenamiento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>
                <a:solidFill>
                  <a:srgbClr val="000000"/>
                </a:solidFill>
                <a:latin typeface="Arial" panose="020B0604020202020204" pitchFamily="34" charset="0"/>
              </a:rPr>
              <a:t>Permisivo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PE" sz="16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27" name="Line 10">
            <a:extLst>
              <a:ext uri="{FF2B5EF4-FFF2-40B4-BE49-F238E27FC236}">
                <a16:creationId xmlns:a16="http://schemas.microsoft.com/office/drawing/2014/main" id="{BE93230C-815F-4777-9CA6-239BB36FCF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655888"/>
            <a:ext cx="1588" cy="3429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5128" name="Line 11">
            <a:extLst>
              <a:ext uri="{FF2B5EF4-FFF2-40B4-BE49-F238E27FC236}">
                <a16:creationId xmlns:a16="http://schemas.microsoft.com/office/drawing/2014/main" id="{39A69E04-C6BF-4FFF-9981-1779E5998FC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38900" y="2655888"/>
            <a:ext cx="1588" cy="344487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5129" name="Rectangle 12">
            <a:extLst>
              <a:ext uri="{FF2B5EF4-FFF2-40B4-BE49-F238E27FC236}">
                <a16:creationId xmlns:a16="http://schemas.microsoft.com/office/drawing/2014/main" id="{5758E779-FEED-4294-AAAC-9ED81ADB5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3716338"/>
            <a:ext cx="1698625" cy="2160587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5130" name="Text Box 13">
            <a:extLst>
              <a:ext uri="{FF2B5EF4-FFF2-40B4-BE49-F238E27FC236}">
                <a16:creationId xmlns:a16="http://schemas.microsoft.com/office/drawing/2014/main" id="{3EA04DD1-052D-4E0B-AA78-032FD9427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3789363"/>
            <a:ext cx="1512887" cy="10271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>
                <a:solidFill>
                  <a:srgbClr val="000000"/>
                </a:solidFill>
                <a:latin typeface="Arial" panose="020B0604020202020204" pitchFamily="34" charset="0"/>
              </a:rPr>
              <a:t>a) Prohibición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>
                <a:solidFill>
                  <a:srgbClr val="000000"/>
                </a:solidFill>
                <a:latin typeface="Arial" panose="020B0604020202020204" pitchFamily="34" charset="0"/>
              </a:rPr>
              <a:t>“No matar”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PE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PE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>
                <a:solidFill>
                  <a:srgbClr val="000000"/>
                </a:solidFill>
                <a:latin typeface="Arial" panose="020B0604020202020204" pitchFamily="34" charset="0"/>
              </a:rPr>
              <a:t>b) Mandatos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>
                <a:solidFill>
                  <a:srgbClr val="000000"/>
                </a:solidFill>
                <a:latin typeface="Arial" panose="020B0604020202020204" pitchFamily="34" charset="0"/>
              </a:rPr>
              <a:t>“Cumple con dar alimentos”</a:t>
            </a:r>
          </a:p>
        </p:txBody>
      </p:sp>
      <p:sp>
        <p:nvSpPr>
          <p:cNvPr id="5131" name="Rectangle 14">
            <a:extLst>
              <a:ext uri="{FF2B5EF4-FFF2-40B4-BE49-F238E27FC236}">
                <a16:creationId xmlns:a16="http://schemas.microsoft.com/office/drawing/2014/main" id="{0B817F16-23AB-44BC-92F0-4D92DE91E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3860800"/>
            <a:ext cx="1584325" cy="1944688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5132" name="Text Box 15">
            <a:extLst>
              <a:ext uri="{FF2B5EF4-FFF2-40B4-BE49-F238E27FC236}">
                <a16:creationId xmlns:a16="http://schemas.microsoft.com/office/drawing/2014/main" id="{F627067E-741D-4B6D-AF18-501FF3507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213100"/>
            <a:ext cx="231775" cy="28940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s-PE" sz="1600" b="1">
                <a:latin typeface="Arial" panose="020B0604020202020204" pitchFamily="34" charset="0"/>
              </a:rPr>
              <a:t>IM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s-PE" sz="1600" b="1">
                <a:latin typeface="Arial" panose="020B0604020202020204" pitchFamily="34" charset="0"/>
              </a:rPr>
              <a:t>P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s-PE" sz="1600" b="1">
                <a:latin typeface="Arial" panose="020B0604020202020204" pitchFamily="34" charset="0"/>
              </a:rPr>
              <a:t>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s-PE" sz="1600" b="1">
                <a:latin typeface="Arial" panose="020B0604020202020204" pitchFamily="34" charset="0"/>
              </a:rPr>
              <a:t>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s-PE" sz="1600" b="1">
                <a:latin typeface="Arial" panose="020B0604020202020204" pitchFamily="34" charset="0"/>
              </a:rPr>
              <a:t>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s-PE" sz="1600" b="1">
                <a:latin typeface="Arial" panose="020B0604020202020204" pitchFamily="34" charset="0"/>
              </a:rPr>
              <a:t>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s-PE" sz="1600" b="1">
                <a:latin typeface="Arial" panose="020B0604020202020204" pitchFamily="34" charset="0"/>
              </a:rPr>
              <a:t>I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s-PE" sz="1600" b="1">
                <a:latin typeface="Arial" panose="020B0604020202020204" pitchFamily="34" charset="0"/>
              </a:rPr>
              <a:t>V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s-PE" sz="1600" b="1">
                <a:latin typeface="Arial" panose="020B0604020202020204" pitchFamily="34" charset="0"/>
              </a:rPr>
              <a:t>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s-PE" sz="1600" b="1">
                <a:latin typeface="Arial" panose="020B0604020202020204" pitchFamily="34" charset="0"/>
              </a:rPr>
              <a:t>S</a:t>
            </a:r>
            <a:endParaRPr lang="es-ES" altLang="es-PE" sz="1600" b="1">
              <a:latin typeface="Arial" panose="020B0604020202020204" pitchFamily="34" charset="0"/>
            </a:endParaRPr>
          </a:p>
        </p:txBody>
      </p:sp>
      <p:sp>
        <p:nvSpPr>
          <p:cNvPr id="5133" name="Text Box 16">
            <a:extLst>
              <a:ext uri="{FF2B5EF4-FFF2-40B4-BE49-F238E27FC236}">
                <a16:creationId xmlns:a16="http://schemas.microsoft.com/office/drawing/2014/main" id="{60C24C19-9C27-471D-A467-326C03F4E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3573463"/>
            <a:ext cx="241300" cy="2233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 b="1">
                <a:latin typeface="Arial" panose="020B0604020202020204" pitchFamily="34" charset="0"/>
              </a:rPr>
              <a:t>P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 b="1">
                <a:latin typeface="Arial" panose="020B0604020202020204" pitchFamily="34" charset="0"/>
              </a:rPr>
              <a:t>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 b="1">
                <a:latin typeface="Arial" panose="020B0604020202020204" pitchFamily="34" charset="0"/>
              </a:rPr>
              <a:t>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 b="1">
                <a:latin typeface="Arial" panose="020B0604020202020204" pitchFamily="34" charset="0"/>
              </a:rPr>
              <a:t>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 b="1">
                <a:latin typeface="Arial" panose="020B0604020202020204" pitchFamily="34" charset="0"/>
              </a:rPr>
              <a:t>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 b="1">
                <a:latin typeface="Arial" panose="020B0604020202020204" pitchFamily="34" charset="0"/>
              </a:rPr>
              <a:t>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 b="1">
                <a:latin typeface="Arial" panose="020B0604020202020204" pitchFamily="34" charset="0"/>
              </a:rPr>
              <a:t>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 b="1">
                <a:latin typeface="Arial" panose="020B0604020202020204" pitchFamily="34" charset="0"/>
              </a:rPr>
              <a:t>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PE" sz="1600">
              <a:latin typeface="Arial" panose="020B0604020202020204" pitchFamily="34" charset="0"/>
            </a:endParaRPr>
          </a:p>
        </p:txBody>
      </p:sp>
      <p:sp>
        <p:nvSpPr>
          <p:cNvPr id="5134" name="Text Box 17">
            <a:extLst>
              <a:ext uri="{FF2B5EF4-FFF2-40B4-BE49-F238E27FC236}">
                <a16:creationId xmlns:a16="http://schemas.microsoft.com/office/drawing/2014/main" id="{60F0AE01-5CBA-4A73-90BB-B6419BDBF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4292600"/>
            <a:ext cx="1368425" cy="915988"/>
          </a:xfrm>
          <a:prstGeom prst="rect">
            <a:avLst/>
          </a:prstGeom>
          <a:solidFill>
            <a:srgbClr val="FFFFFF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>
                <a:solidFill>
                  <a:srgbClr val="000000"/>
                </a:solidFill>
                <a:latin typeface="Arial" panose="020B0604020202020204" pitchFamily="34" charset="0"/>
              </a:rPr>
              <a:t>Causas de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600">
                <a:solidFill>
                  <a:srgbClr val="000000"/>
                </a:solidFill>
                <a:latin typeface="Arial" panose="020B0604020202020204" pitchFamily="34" charset="0"/>
              </a:rPr>
              <a:t>Justificación</a:t>
            </a:r>
          </a:p>
        </p:txBody>
      </p:sp>
      <p:sp>
        <p:nvSpPr>
          <p:cNvPr id="5135" name="Oval 18">
            <a:extLst>
              <a:ext uri="{FF2B5EF4-FFF2-40B4-BE49-F238E27FC236}">
                <a16:creationId xmlns:a16="http://schemas.microsoft.com/office/drawing/2014/main" id="{19228A83-07FC-4243-8D8B-0DD89E045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2492375"/>
            <a:ext cx="2952750" cy="4105275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5136" name="AutoShape 19">
            <a:extLst>
              <a:ext uri="{FF2B5EF4-FFF2-40B4-BE49-F238E27FC236}">
                <a16:creationId xmlns:a16="http://schemas.microsoft.com/office/drawing/2014/main" id="{8FF78BC1-164A-4933-949F-4849F2A79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052513"/>
            <a:ext cx="1439862" cy="576262"/>
          </a:xfrm>
          <a:custGeom>
            <a:avLst/>
            <a:gdLst>
              <a:gd name="T0" fmla="*/ 71986167 w 21600"/>
              <a:gd name="T1" fmla="*/ 0 h 21600"/>
              <a:gd name="T2" fmla="*/ 0 w 21600"/>
              <a:gd name="T3" fmla="*/ 7686988 h 21600"/>
              <a:gd name="T4" fmla="*/ 71986167 w 21600"/>
              <a:gd name="T5" fmla="*/ 15373977 h 21600"/>
              <a:gd name="T6" fmla="*/ 95981601 w 21600"/>
              <a:gd name="T7" fmla="*/ 76869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PE"/>
          </a:p>
        </p:txBody>
      </p:sp>
      <p:sp>
        <p:nvSpPr>
          <p:cNvPr id="5137" name="Text Box 20">
            <a:extLst>
              <a:ext uri="{FF2B5EF4-FFF2-40B4-BE49-F238E27FC236}">
                <a16:creationId xmlns:a16="http://schemas.microsoft.com/office/drawing/2014/main" id="{37232E5D-367D-4F94-BFE6-D0C34F892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620713"/>
            <a:ext cx="10239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PE" sz="1800" b="1">
                <a:latin typeface="Tahoma" panose="020B0604030504040204" pitchFamily="34" charset="0"/>
              </a:rPr>
              <a:t>DONDE</a:t>
            </a:r>
          </a:p>
        </p:txBody>
      </p:sp>
    </p:spTree>
    <p:extLst>
      <p:ext uri="{BB962C8B-B14F-4D97-AF65-F5344CB8AC3E}">
        <p14:creationId xmlns:p14="http://schemas.microsoft.com/office/powerpoint/2010/main" val="18197546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683568" y="764704"/>
            <a:ext cx="7776864" cy="5400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r>
              <a:rPr lang="es-PE" sz="2000" b="1" dirty="0">
                <a:latin typeface="Times New Roman" pitchFamily="18" charset="0"/>
                <a:cs typeface="Arial" pitchFamily="34" charset="0"/>
              </a:rPr>
              <a:t>CAUSAS DE JUSTIFICACIÓN</a:t>
            </a:r>
          </a:p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r>
              <a:rPr kumimoji="0" lang="es-PE" sz="20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Legítima defensa (artículo 20 inciso 3).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s-PE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es-PE" sz="2000" dirty="0">
                <a:latin typeface="Times New Roman" pitchFamily="18" charset="0"/>
                <a:cs typeface="Arial" pitchFamily="34" charset="0"/>
              </a:rPr>
              <a:t>Legítima defensa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s-PE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 Estado de necesidad justificante (artículo 20 inciso 4)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s-PE" sz="2000" dirty="0">
                <a:latin typeface="Times New Roman" pitchFamily="18" charset="0"/>
                <a:cs typeface="Arial" pitchFamily="34" charset="0"/>
              </a:rPr>
              <a:t> Otras causas en el ordenamiento jurídico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es-PE" sz="20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Arial" pitchFamily="34" charset="0"/>
              </a:rPr>
              <a:t>¿CAUSAS DE JUSTIFICACIÓN O ATIPICIDAD?</a:t>
            </a:r>
            <a:endParaRPr kumimoji="0" lang="es-PE" sz="2000" b="0" i="0" u="none" strike="noStrike" cap="none" normalizeH="0" baseline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s-PE" sz="2000" b="0" i="0" u="none" strike="noStrike" cap="none" normalizeH="0" baseline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Actuar por disposición de la ley en cumplimiento de un deber o en ejercicio legítimo de un derecho (artículo 20 inciso 8).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s-PE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Arial" pitchFamily="34" charset="0"/>
              </a:rPr>
              <a:t>El que obra por orden obligatoria de autoridad competente, expedida en ejercicio de sus funciones.</a:t>
            </a:r>
            <a:endParaRPr kumimoji="0" lang="es-PE" sz="2000" b="0" i="0" u="none" strike="noStrike" cap="none" normalizeH="0" baseline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s-PE" sz="2000" b="0" i="0" u="none" strike="noStrike" cap="none" normalizeH="0" baseline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Consentimiento (artículo 20 inciso 10).</a:t>
            </a:r>
            <a:endParaRPr kumimoji="0" lang="es-PE" sz="2000" b="0" i="0" u="none" strike="noStrike" cap="none" normalizeH="0" baseline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643042" y="1000108"/>
            <a:ext cx="5786478" cy="4378325"/>
            <a:chOff x="1921" y="5503"/>
            <a:chExt cx="8250" cy="6895"/>
          </a:xfrm>
        </p:grpSpPr>
        <p:sp>
          <p:nvSpPr>
            <p:cNvPr id="3075" name="Text Box 3"/>
            <p:cNvSpPr txBox="1">
              <a:spLocks noChangeArrowheads="1"/>
            </p:cNvSpPr>
            <p:nvPr/>
          </p:nvSpPr>
          <p:spPr bwMode="auto">
            <a:xfrm>
              <a:off x="4567" y="7029"/>
              <a:ext cx="1974" cy="500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2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Reglas permisivas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ES" sz="1100" b="0" i="0" u="none" strike="noStrike" cap="none" normalizeH="0" baseline="0" dirty="0">
                <a:ln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265113" marR="0" lvl="1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* Legítima </a:t>
              </a:r>
              <a:br>
                <a:rPr kumimoji="0" lang="es-ES" sz="11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</a:br>
              <a:r>
                <a:rPr kumimoji="0" lang="es-ES" sz="11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   defensa</a:t>
              </a:r>
            </a:p>
            <a:p>
              <a:pPr marL="265113" marR="0" lvl="1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* Estado de </a:t>
              </a:r>
              <a:br>
                <a:rPr kumimoji="0" lang="es-ES" sz="11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</a:br>
              <a:r>
                <a:rPr kumimoji="0" lang="es-ES" sz="11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   necesidad justificante.</a:t>
              </a:r>
            </a:p>
            <a:p>
              <a:pPr marL="265113" marR="0" lvl="1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* Ejercicio regular de un derecho.</a:t>
              </a:r>
            </a:p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500"/>
                </a:spcAft>
                <a:buClrTx/>
                <a:buSzTx/>
                <a:buFontTx/>
                <a:buNone/>
                <a:tabLst/>
              </a:pPr>
              <a:endParaRPr kumimoji="0" 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P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1921" y="6998"/>
              <a:ext cx="2420" cy="50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2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PE" sz="14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Orden</a:t>
              </a: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s-PE" sz="14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normativo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P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ts val="1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ts val="1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</a:t>
              </a: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PROHIBITIVAS</a:t>
              </a: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P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808038" marR="0" lvl="2" indent="-9525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lang="es-PE" sz="1100" u="sng" dirty="0">
                <a:latin typeface="Times New Roman" pitchFamily="18" charset="0"/>
                <a:cs typeface="Arial" pitchFamily="34" charset="0"/>
              </a:endParaRPr>
            </a:p>
            <a:p>
              <a:pPr marL="808038" marR="0" lvl="2" indent="-9525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lang="es-PE" sz="1100" u="sng" dirty="0">
                <a:latin typeface="Times New Roman" pitchFamily="18" charset="0"/>
                <a:cs typeface="Arial" pitchFamily="34" charset="0"/>
              </a:endParaRPr>
            </a:p>
            <a:p>
              <a:pPr marL="627063" marR="0" lvl="2" indent="-84138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PE" sz="11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MANDATO</a:t>
              </a:r>
            </a:p>
            <a:p>
              <a:pPr marL="914400" marR="0" lvl="2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PE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P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3306" y="5503"/>
              <a:ext cx="2744" cy="50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PE" sz="1600" b="0" i="0" u="none" strike="noStrike" cap="none" normalizeH="0" baseline="0" dirty="0">
                  <a:ln>
                    <a:noFill/>
                  </a:ln>
                  <a:solidFill>
                    <a:schemeClr val="accent5">
                      <a:lumMod val="75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ORDEN JURÍDICO</a:t>
              </a:r>
              <a:endParaRPr kumimoji="0" lang="es-PE" sz="16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7033" y="5503"/>
              <a:ext cx="2478" cy="50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PE" sz="1600" b="0" i="0" u="none" strike="noStrike" cap="none" normalizeH="0" baseline="0" dirty="0">
                  <a:ln>
                    <a:noFill/>
                  </a:ln>
                  <a:solidFill>
                    <a:schemeClr val="accent5">
                      <a:lumMod val="75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CULPABILIDAD</a:t>
              </a:r>
              <a:endParaRPr kumimoji="0" lang="es-PE" sz="16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2031" y="7898"/>
              <a:ext cx="537" cy="3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2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 </a:t>
              </a:r>
              <a:r>
                <a:rPr kumimoji="0" lang="en-US" sz="10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I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PE" sz="10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 M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PE" sz="10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P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PE" sz="10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PE" sz="10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PE" sz="10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PE" sz="10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T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PE" sz="10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PE" sz="10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V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PE" sz="10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PE" sz="10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P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0" name="AutoShape 8"/>
            <p:cNvSpPr>
              <a:spLocks/>
            </p:cNvSpPr>
            <p:nvPr/>
          </p:nvSpPr>
          <p:spPr bwMode="auto">
            <a:xfrm>
              <a:off x="2581" y="8078"/>
              <a:ext cx="233" cy="3357"/>
            </a:xfrm>
            <a:prstGeom prst="leftBrace">
              <a:avLst>
                <a:gd name="adj1" fmla="val 120064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 flipH="1">
              <a:off x="3306" y="5992"/>
              <a:ext cx="1164" cy="10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4470" y="5992"/>
              <a:ext cx="805" cy="10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 flipH="1" flipV="1">
              <a:off x="4011" y="6638"/>
              <a:ext cx="616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 flipH="1">
              <a:off x="4231" y="12398"/>
              <a:ext cx="594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085" name="Line 13"/>
            <p:cNvSpPr>
              <a:spLocks noChangeShapeType="1"/>
            </p:cNvSpPr>
            <p:nvPr/>
          </p:nvSpPr>
          <p:spPr bwMode="auto">
            <a:xfrm flipH="1" flipV="1">
              <a:off x="3539" y="10997"/>
              <a:ext cx="692" cy="14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H="1">
              <a:off x="3539" y="6724"/>
              <a:ext cx="466" cy="15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 flipH="1">
              <a:off x="6651" y="9338"/>
              <a:ext cx="349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8081" y="6114"/>
              <a:ext cx="0" cy="9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 flipV="1">
              <a:off x="10171" y="6724"/>
              <a:ext cx="0" cy="5674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</p:grpSp>
      <p:graphicFrame>
        <p:nvGraphicFramePr>
          <p:cNvPr id="21" name="20 Tabla"/>
          <p:cNvGraphicFramePr>
            <a:graphicFrameLocks noGrp="1"/>
          </p:cNvGraphicFramePr>
          <p:nvPr/>
        </p:nvGraphicFramePr>
        <p:xfrm>
          <a:off x="5357818" y="2000240"/>
          <a:ext cx="1955800" cy="3063875"/>
        </p:xfrm>
        <a:graphic>
          <a:graphicData uri="http://schemas.openxmlformats.org/drawingml/2006/table">
            <a:tbl>
              <a:tblPr/>
              <a:tblGrid>
                <a:gridCol w="90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1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800" dirty="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 err="1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Imputabilidad</a:t>
                      </a:r>
                      <a:endParaRPr lang="es-PE" sz="1100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800" dirty="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 err="1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Inimputabilidad</a:t>
                      </a:r>
                      <a:endParaRPr lang="es-PE" sz="1100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8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err="1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Comprensión</a:t>
                      </a:r>
                      <a:r>
                        <a:rPr lang="en-US" sz="1100" dirty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de la </a:t>
                      </a:r>
                      <a:r>
                        <a:rPr lang="en-US" sz="1100" dirty="0" err="1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antijuricidad</a:t>
                      </a:r>
                      <a:endParaRPr lang="es-PE" sz="1100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Error de </a:t>
                      </a:r>
                      <a:r>
                        <a:rPr lang="en-US" sz="1100" dirty="0" err="1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prohibición</a:t>
                      </a:r>
                      <a:endParaRPr lang="es-PE" sz="1000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41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 err="1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Ámbito</a:t>
                      </a:r>
                      <a:r>
                        <a:rPr lang="en-US" sz="1100" dirty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de </a:t>
                      </a:r>
                      <a:r>
                        <a:rPr lang="en-US" sz="1100" dirty="0" err="1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autodetermi-nación</a:t>
                      </a:r>
                      <a:endParaRPr lang="es-PE" sz="1100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err="1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Inexigibilidad</a:t>
                      </a:r>
                      <a:endParaRPr lang="es-PE" sz="1100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1214414" y="571480"/>
            <a:ext cx="6715172" cy="5843586"/>
            <a:chOff x="1811" y="3038"/>
            <a:chExt cx="8690" cy="9540"/>
          </a:xfrm>
        </p:grpSpPr>
        <p:sp>
          <p:nvSpPr>
            <p:cNvPr id="16387" name="AutoShape 3"/>
            <p:cNvSpPr>
              <a:spLocks noChangeArrowheads="1"/>
            </p:cNvSpPr>
            <p:nvPr/>
          </p:nvSpPr>
          <p:spPr bwMode="auto">
            <a:xfrm>
              <a:off x="1811" y="3038"/>
              <a:ext cx="8690" cy="95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6388" name="Text Box 4"/>
            <p:cNvSpPr txBox="1">
              <a:spLocks noChangeArrowheads="1"/>
            </p:cNvSpPr>
            <p:nvPr/>
          </p:nvSpPr>
          <p:spPr bwMode="auto">
            <a:xfrm>
              <a:off x="1921" y="6119"/>
              <a:ext cx="1797" cy="16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El error de prohibición hace inexigible la comprensión</a:t>
              </a:r>
              <a:endParaRPr kumimoji="0" lang="es-PE" sz="14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89" name="Text Box 5"/>
            <p:cNvSpPr txBox="1">
              <a:spLocks noChangeArrowheads="1"/>
            </p:cNvSpPr>
            <p:nvPr/>
          </p:nvSpPr>
          <p:spPr bwMode="auto">
            <a:xfrm>
              <a:off x="4011" y="5018"/>
              <a:ext cx="1210" cy="13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PE" sz="12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Del carácter del injusto</a:t>
              </a:r>
              <a:r>
                <a:rPr kumimoji="0" lang="es-PE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.</a:t>
              </a:r>
              <a:endParaRPr kumimoji="0" lang="es-P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4121" y="8438"/>
              <a:ext cx="990" cy="16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PE" sz="14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De la entidad del injusto</a:t>
              </a:r>
              <a:endParaRPr kumimoji="0" lang="es-PE" sz="14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5374" y="3864"/>
              <a:ext cx="1277" cy="16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Por error directo (sobre la norma prohibitiva)</a:t>
              </a:r>
              <a:endParaRPr kumimoji="0" lang="es-PE" sz="11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>
              <a:off x="5374" y="5918"/>
              <a:ext cx="1387" cy="1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Por error indirecto (sobre el precepto permisivo)</a:t>
              </a:r>
              <a:endParaRPr kumimoji="0" lang="es-PE" sz="12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3" name="Text Box 9"/>
            <p:cNvSpPr txBox="1">
              <a:spLocks noChangeArrowheads="1"/>
            </p:cNvSpPr>
            <p:nvPr/>
          </p:nvSpPr>
          <p:spPr bwMode="auto">
            <a:xfrm>
              <a:off x="5374" y="8271"/>
              <a:ext cx="2487" cy="8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P</a:t>
              </a:r>
              <a:r>
                <a:rPr kumimoji="0" lang="es-ES" sz="12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or desconocimiento de la relevancia penal.</a:t>
              </a:r>
              <a:endParaRPr kumimoji="0" lang="es-PE" sz="12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5324" y="9802"/>
              <a:ext cx="2525" cy="107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Por desconocimiento de la magnitud o grado del injusto.</a:t>
              </a:r>
              <a:endParaRPr kumimoji="0" lang="es-PE" sz="12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5" name="Text Box 11"/>
            <p:cNvSpPr txBox="1">
              <a:spLocks noChangeArrowheads="1"/>
            </p:cNvSpPr>
            <p:nvPr/>
          </p:nvSpPr>
          <p:spPr bwMode="auto">
            <a:xfrm>
              <a:off x="6999" y="3398"/>
              <a:ext cx="2777" cy="1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Afectando el conocimiento de su existencia o alcance afectando sólo la comprensión de la misma (error de comprensión)</a:t>
              </a:r>
              <a:endParaRPr kumimoji="0" lang="es-PE" sz="12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6" name="Text Box 12"/>
            <p:cNvSpPr txBox="1">
              <a:spLocks noChangeArrowheads="1"/>
            </p:cNvSpPr>
            <p:nvPr/>
          </p:nvSpPr>
          <p:spPr bwMode="auto">
            <a:xfrm>
              <a:off x="6999" y="5454"/>
              <a:ext cx="3282" cy="27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Por falsa suposición de una causa de justificación que la ley no admite o por error acerca del alcance de una reconocida.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Por falsa suposición de una situación objetiva de justificación (justificación putativa).</a:t>
              </a:r>
              <a:endParaRPr kumimoji="0" lang="es-PE" sz="12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7" name="Text Box 13"/>
            <p:cNvSpPr txBox="1">
              <a:spLocks noChangeArrowheads="1"/>
            </p:cNvSpPr>
            <p:nvPr/>
          </p:nvSpPr>
          <p:spPr bwMode="auto">
            <a:xfrm>
              <a:off x="8229" y="9346"/>
              <a:ext cx="2020" cy="16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Por falsa suposición de atenuantes.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PE" sz="12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Por error de subsunción</a:t>
              </a:r>
              <a:r>
                <a:rPr kumimoji="0" lang="es-PE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.</a:t>
              </a:r>
              <a:endParaRPr kumimoji="0" lang="es-P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8" name="AutoShape 14"/>
            <p:cNvSpPr>
              <a:spLocks/>
            </p:cNvSpPr>
            <p:nvPr/>
          </p:nvSpPr>
          <p:spPr bwMode="auto">
            <a:xfrm>
              <a:off x="3721" y="4237"/>
              <a:ext cx="505" cy="6901"/>
            </a:xfrm>
            <a:prstGeom prst="leftBrace">
              <a:avLst>
                <a:gd name="adj1" fmla="val 11387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6399" name="AutoShape 15"/>
            <p:cNvSpPr>
              <a:spLocks/>
            </p:cNvSpPr>
            <p:nvPr/>
          </p:nvSpPr>
          <p:spPr bwMode="auto">
            <a:xfrm>
              <a:off x="7751" y="9346"/>
              <a:ext cx="505" cy="1614"/>
            </a:xfrm>
            <a:prstGeom prst="leftBrace">
              <a:avLst>
                <a:gd name="adj1" fmla="val 26634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6400" name="AutoShape 16"/>
            <p:cNvSpPr>
              <a:spLocks/>
            </p:cNvSpPr>
            <p:nvPr/>
          </p:nvSpPr>
          <p:spPr bwMode="auto">
            <a:xfrm>
              <a:off x="5122" y="8271"/>
              <a:ext cx="252" cy="2689"/>
            </a:xfrm>
            <a:prstGeom prst="leftBrace">
              <a:avLst>
                <a:gd name="adj1" fmla="val 8892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6401" name="AutoShape 17"/>
            <p:cNvSpPr>
              <a:spLocks/>
            </p:cNvSpPr>
            <p:nvPr/>
          </p:nvSpPr>
          <p:spPr bwMode="auto">
            <a:xfrm>
              <a:off x="6747" y="5454"/>
              <a:ext cx="234" cy="2804"/>
            </a:xfrm>
            <a:prstGeom prst="leftBrace">
              <a:avLst>
                <a:gd name="adj1" fmla="val 9985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6402" name="AutoShape 18"/>
            <p:cNvSpPr>
              <a:spLocks/>
            </p:cNvSpPr>
            <p:nvPr/>
          </p:nvSpPr>
          <p:spPr bwMode="auto">
            <a:xfrm>
              <a:off x="5122" y="3699"/>
              <a:ext cx="209" cy="4019"/>
            </a:xfrm>
            <a:prstGeom prst="leftBrace">
              <a:avLst>
                <a:gd name="adj1" fmla="val 16024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6403" name="AutoShape 19"/>
            <p:cNvSpPr>
              <a:spLocks/>
            </p:cNvSpPr>
            <p:nvPr/>
          </p:nvSpPr>
          <p:spPr bwMode="auto">
            <a:xfrm>
              <a:off x="6747" y="3404"/>
              <a:ext cx="252" cy="1614"/>
            </a:xfrm>
            <a:prstGeom prst="leftBrace">
              <a:avLst>
                <a:gd name="adj1" fmla="val 5337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1770194A-882E-4211-BA6D-2A0B87F692DB}"/>
              </a:ext>
            </a:extLst>
          </p:cNvPr>
          <p:cNvSpPr/>
          <p:nvPr/>
        </p:nvSpPr>
        <p:spPr>
          <a:xfrm>
            <a:off x="2127998" y="2531406"/>
            <a:ext cx="2092698" cy="20473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35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02C2F870-6EFC-42D3-BDBC-C627AFA8BC57}"/>
              </a:ext>
            </a:extLst>
          </p:cNvPr>
          <p:cNvSpPr/>
          <p:nvPr/>
        </p:nvSpPr>
        <p:spPr>
          <a:xfrm>
            <a:off x="2127998" y="1815353"/>
            <a:ext cx="3751729" cy="347942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350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22DAAA5E-B83D-4809-9E6B-E83C90658050}"/>
              </a:ext>
            </a:extLst>
          </p:cNvPr>
          <p:cNvSpPr/>
          <p:nvPr/>
        </p:nvSpPr>
        <p:spPr>
          <a:xfrm>
            <a:off x="2127998" y="1255619"/>
            <a:ext cx="4888004" cy="459889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35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7EAAEF4A-9783-4FCF-84ED-290AFBF460E2}"/>
              </a:ext>
            </a:extLst>
          </p:cNvPr>
          <p:cNvSpPr/>
          <p:nvPr/>
        </p:nvSpPr>
        <p:spPr>
          <a:xfrm>
            <a:off x="2127998" y="1079126"/>
            <a:ext cx="5879726" cy="48409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35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2979AC9-AA73-4347-A3B5-BADBB6DF95C7}"/>
              </a:ext>
            </a:extLst>
          </p:cNvPr>
          <p:cNvSpPr txBox="1"/>
          <p:nvPr/>
        </p:nvSpPr>
        <p:spPr>
          <a:xfrm>
            <a:off x="179855" y="978620"/>
            <a:ext cx="18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Elemento valorativo del tipo</a:t>
            </a:r>
            <a:endParaRPr lang="es-PE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D9E73CD-7D4B-439D-90BA-78453EEA4328}"/>
              </a:ext>
            </a:extLst>
          </p:cNvPr>
          <p:cNvSpPr txBox="1"/>
          <p:nvPr/>
        </p:nvSpPr>
        <p:spPr>
          <a:xfrm>
            <a:off x="526116" y="3243440"/>
            <a:ext cx="18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Contexto de violencia</a:t>
            </a:r>
            <a:endParaRPr lang="es-PE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3ADF89B-5468-4B3A-9E75-6729C88AAFD2}"/>
              </a:ext>
            </a:extLst>
          </p:cNvPr>
          <p:cNvSpPr txBox="1"/>
          <p:nvPr/>
        </p:nvSpPr>
        <p:spPr>
          <a:xfrm>
            <a:off x="2306171" y="3416564"/>
            <a:ext cx="19145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/>
              <a:t>Verticalidad</a:t>
            </a:r>
            <a:endParaRPr lang="es-PE" sz="15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7DE7B4D-660A-44EE-B930-72F13AE1CB55}"/>
              </a:ext>
            </a:extLst>
          </p:cNvPr>
          <p:cNvSpPr txBox="1"/>
          <p:nvPr/>
        </p:nvSpPr>
        <p:spPr>
          <a:xfrm>
            <a:off x="4629152" y="3429000"/>
            <a:ext cx="19145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/>
              <a:t>Vulnerabilidad</a:t>
            </a:r>
            <a:endParaRPr lang="es-PE" sz="15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41A8FFD-00EC-4CD2-ADC5-C894D548AC50}"/>
              </a:ext>
            </a:extLst>
          </p:cNvPr>
          <p:cNvSpPr txBox="1"/>
          <p:nvPr/>
        </p:nvSpPr>
        <p:spPr>
          <a:xfrm>
            <a:off x="5941919" y="3416564"/>
            <a:ext cx="19145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/>
              <a:t>Ciclicidad</a:t>
            </a:r>
            <a:endParaRPr lang="es-PE" sz="15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3F7DB66-7A99-4319-BDD7-CF84CB98244A}"/>
              </a:ext>
            </a:extLst>
          </p:cNvPr>
          <p:cNvSpPr txBox="1"/>
          <p:nvPr/>
        </p:nvSpPr>
        <p:spPr>
          <a:xfrm>
            <a:off x="7016002" y="3429000"/>
            <a:ext cx="19145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/>
              <a:t>Cronicidad</a:t>
            </a:r>
            <a:endParaRPr lang="es-PE" sz="1500" dirty="0"/>
          </a:p>
        </p:txBody>
      </p:sp>
    </p:spTree>
    <p:extLst>
      <p:ext uri="{BB962C8B-B14F-4D97-AF65-F5344CB8AC3E}">
        <p14:creationId xmlns:p14="http://schemas.microsoft.com/office/powerpoint/2010/main" val="2494019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AA8322D-C627-4505-8D4E-C425764B194B}"/>
              </a:ext>
            </a:extLst>
          </p:cNvPr>
          <p:cNvSpPr txBox="1"/>
          <p:nvPr/>
        </p:nvSpPr>
        <p:spPr>
          <a:xfrm>
            <a:off x="400050" y="2858184"/>
            <a:ext cx="2084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CONCEPCIÓN DEL MUNDO</a:t>
            </a:r>
            <a:endParaRPr lang="es-PE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5D5AC71-989C-45AD-A962-7F9A88137EF8}"/>
              </a:ext>
            </a:extLst>
          </p:cNvPr>
          <p:cNvSpPr txBox="1"/>
          <p:nvPr/>
        </p:nvSpPr>
        <p:spPr>
          <a:xfrm>
            <a:off x="553059" y="497957"/>
            <a:ext cx="2886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CONCEPCIÓN Y MÉTODO</a:t>
            </a:r>
            <a:endParaRPr lang="es-PE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35E19D5-F72F-4AA0-A792-C0799F3E9EF0}"/>
              </a:ext>
            </a:extLst>
          </p:cNvPr>
          <p:cNvSpPr txBox="1"/>
          <p:nvPr/>
        </p:nvSpPr>
        <p:spPr>
          <a:xfrm>
            <a:off x="613172" y="1184758"/>
            <a:ext cx="2886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METODOLOGÍA IDEALISTA</a:t>
            </a:r>
            <a:endParaRPr lang="es-PE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2767E1D-216F-4B57-9A03-FD459880CF7E}"/>
              </a:ext>
            </a:extLst>
          </p:cNvPr>
          <p:cNvSpPr txBox="1"/>
          <p:nvPr/>
        </p:nvSpPr>
        <p:spPr>
          <a:xfrm>
            <a:off x="467549" y="4531610"/>
            <a:ext cx="3131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MATERIALISTA O REALISTA</a:t>
            </a:r>
            <a:endParaRPr lang="es-PE" dirty="0"/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5F995FDD-96A6-442E-8027-ED030A274598}"/>
              </a:ext>
            </a:extLst>
          </p:cNvPr>
          <p:cNvCxnSpPr/>
          <p:nvPr/>
        </p:nvCxnSpPr>
        <p:spPr>
          <a:xfrm>
            <a:off x="3571875" y="457884"/>
            <a:ext cx="0" cy="58667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5029915-0E0F-49C2-A9AC-3326E80D2594}"/>
              </a:ext>
            </a:extLst>
          </p:cNvPr>
          <p:cNvSpPr txBox="1"/>
          <p:nvPr/>
        </p:nvSpPr>
        <p:spPr>
          <a:xfrm>
            <a:off x="3644504" y="355877"/>
            <a:ext cx="1647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TEORÍAS DEL DELITO</a:t>
            </a:r>
            <a:endParaRPr lang="es-PE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5AD101D-D205-418C-A05F-6F112951C5E3}"/>
              </a:ext>
            </a:extLst>
          </p:cNvPr>
          <p:cNvSpPr txBox="1"/>
          <p:nvPr/>
        </p:nvSpPr>
        <p:spPr>
          <a:xfrm>
            <a:off x="3781421" y="1017597"/>
            <a:ext cx="2622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SOCIOLÓGICO FUNCIONALISTAS</a:t>
            </a:r>
          </a:p>
          <a:p>
            <a:r>
              <a:rPr lang="es-MX" sz="1400" dirty="0"/>
              <a:t>NEOHEGELIANOS</a:t>
            </a:r>
            <a:endParaRPr lang="es-PE" sz="1400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8D1D280-26E3-4A30-BF2D-30A2935DEEB8}"/>
              </a:ext>
            </a:extLst>
          </p:cNvPr>
          <p:cNvSpPr txBox="1"/>
          <p:nvPr/>
        </p:nvSpPr>
        <p:spPr>
          <a:xfrm>
            <a:off x="3784401" y="1929138"/>
            <a:ext cx="2597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TELEOLÓGICAS NEOKANTIANAS</a:t>
            </a:r>
            <a:endParaRPr lang="es-PE" sz="1400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80AF18E-E819-4055-9659-1F6847B53F4B}"/>
              </a:ext>
            </a:extLst>
          </p:cNvPr>
          <p:cNvSpPr txBox="1"/>
          <p:nvPr/>
        </p:nvSpPr>
        <p:spPr>
          <a:xfrm>
            <a:off x="5370315" y="2236915"/>
            <a:ext cx="2597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ROXIN</a:t>
            </a:r>
            <a:endParaRPr lang="es-PE" sz="14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C0952468-D52C-4425-A3CE-5B11E2711122}"/>
              </a:ext>
            </a:extLst>
          </p:cNvPr>
          <p:cNvSpPr txBox="1"/>
          <p:nvPr/>
        </p:nvSpPr>
        <p:spPr>
          <a:xfrm>
            <a:off x="5370314" y="1329152"/>
            <a:ext cx="2597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JAKOBS</a:t>
            </a:r>
            <a:endParaRPr lang="es-PE" sz="1400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824DBF02-6A39-45FD-B7B7-B117C75BB380}"/>
              </a:ext>
            </a:extLst>
          </p:cNvPr>
          <p:cNvSpPr txBox="1"/>
          <p:nvPr/>
        </p:nvSpPr>
        <p:spPr>
          <a:xfrm>
            <a:off x="3784402" y="2981295"/>
            <a:ext cx="2597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TIPICIDAD, ANTIJURICIDAD Y CULPABILIDAD</a:t>
            </a:r>
            <a:endParaRPr lang="es-PE" sz="14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13CE8B97-67D3-4188-B4A9-AEFE9C7BD63B}"/>
              </a:ext>
            </a:extLst>
          </p:cNvPr>
          <p:cNvSpPr txBox="1"/>
          <p:nvPr/>
        </p:nvSpPr>
        <p:spPr>
          <a:xfrm>
            <a:off x="2775345" y="3110121"/>
            <a:ext cx="2597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ACCIÓN</a:t>
            </a:r>
            <a:endParaRPr lang="es-PE" sz="1400" b="1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4C43EB77-09C7-4509-AA87-DF0C71DAADB8}"/>
              </a:ext>
            </a:extLst>
          </p:cNvPr>
          <p:cNvSpPr txBox="1"/>
          <p:nvPr/>
        </p:nvSpPr>
        <p:spPr>
          <a:xfrm>
            <a:off x="3599259" y="4248895"/>
            <a:ext cx="26955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TELEOLOGÍA CONSTITUCIONAL</a:t>
            </a:r>
          </a:p>
          <a:p>
            <a:endParaRPr lang="es-PE" sz="1400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6B8FBAD-9ED5-45A6-B5E2-AD318BD448B0}"/>
              </a:ext>
            </a:extLst>
          </p:cNvPr>
          <p:cNvSpPr txBox="1"/>
          <p:nvPr/>
        </p:nvSpPr>
        <p:spPr>
          <a:xfrm>
            <a:off x="3675458" y="4827597"/>
            <a:ext cx="2809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FUNCIONALISMO CONSTITUCIONAL</a:t>
            </a:r>
          </a:p>
          <a:p>
            <a:endParaRPr lang="es-PE" sz="1400" dirty="0"/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C8DBA8AB-ADAD-4ED8-BCEA-9345CB78101D}"/>
              </a:ext>
            </a:extLst>
          </p:cNvPr>
          <p:cNvCxnSpPr/>
          <p:nvPr/>
        </p:nvCxnSpPr>
        <p:spPr>
          <a:xfrm>
            <a:off x="6485328" y="377130"/>
            <a:ext cx="0" cy="58667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CuadroTexto 34">
            <a:extLst>
              <a:ext uri="{FF2B5EF4-FFF2-40B4-BE49-F238E27FC236}">
                <a16:creationId xmlns:a16="http://schemas.microsoft.com/office/drawing/2014/main" id="{50E91FCA-15B9-4225-B903-5EAAD41B042C}"/>
              </a:ext>
            </a:extLst>
          </p:cNvPr>
          <p:cNvSpPr txBox="1"/>
          <p:nvPr/>
        </p:nvSpPr>
        <p:spPr>
          <a:xfrm>
            <a:off x="6776429" y="355876"/>
            <a:ext cx="2015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APLICACIÓN DE LA TEORÍA DEL DELITO</a:t>
            </a:r>
            <a:endParaRPr lang="es-PE" dirty="0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099453A6-9FC3-4357-B0F8-F383203C2322}"/>
              </a:ext>
            </a:extLst>
          </p:cNvPr>
          <p:cNvSpPr txBox="1"/>
          <p:nvPr/>
        </p:nvSpPr>
        <p:spPr>
          <a:xfrm>
            <a:off x="6669283" y="1233040"/>
            <a:ext cx="2597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TECNOLOGÍA</a:t>
            </a:r>
            <a:endParaRPr lang="es-PE" sz="1400" dirty="0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C827A9E1-097E-4BC1-AB07-56018AD1A156}"/>
              </a:ext>
            </a:extLst>
          </p:cNvPr>
          <p:cNvSpPr txBox="1"/>
          <p:nvPr/>
        </p:nvSpPr>
        <p:spPr>
          <a:xfrm>
            <a:off x="6669282" y="2919739"/>
            <a:ext cx="2597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PROBLEMAS DE LOS ELEMENTOS VALORATIVOS Y SUBJETIVOS</a:t>
            </a:r>
            <a:endParaRPr lang="es-PE" sz="1400" dirty="0"/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5A160A4A-761C-414C-B60E-087648A5835D}"/>
              </a:ext>
            </a:extLst>
          </p:cNvPr>
          <p:cNvSpPr txBox="1"/>
          <p:nvPr/>
        </p:nvSpPr>
        <p:spPr>
          <a:xfrm>
            <a:off x="6690699" y="4531610"/>
            <a:ext cx="2597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IMPUTACIÓN CONCRETA</a:t>
            </a:r>
            <a:endParaRPr lang="es-PE" sz="14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0FEEE640-5CAD-4E9B-870E-3A88EE53A2E8}"/>
              </a:ext>
            </a:extLst>
          </p:cNvPr>
          <p:cNvSpPr txBox="1"/>
          <p:nvPr/>
        </p:nvSpPr>
        <p:spPr>
          <a:xfrm rot="10800000" flipV="1">
            <a:off x="553057" y="3926041"/>
            <a:ext cx="19311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METODOLOGÍA 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217475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E1014B1-4679-4CAD-8073-0BAE94C4808F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0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eaLnBrk="1" hangingPunct="1">
              <a:defRPr/>
            </a:pPr>
            <a:r>
              <a:rPr lang="es-MX" kern="0" dirty="0">
                <a:solidFill>
                  <a:schemeClr val="tx1">
                    <a:lumMod val="50000"/>
                  </a:schemeClr>
                </a:solidFill>
              </a:rPr>
              <a:t>DOGMÁTICA PENAL</a:t>
            </a:r>
            <a:endParaRPr lang="es-ES" kern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CD9125B-B686-4275-B010-F2A1596C4D0D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143000"/>
            <a:ext cx="7772400" cy="4114800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+mn-lt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E0000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+mn-lt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+mn-lt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+mn-lt"/>
              </a:defRPr>
            </a:lvl5pPr>
            <a:lvl6pPr marL="19192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+mn-lt"/>
              </a:defRPr>
            </a:lvl6pPr>
            <a:lvl7pPr marL="23764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+mn-lt"/>
              </a:defRPr>
            </a:lvl7pPr>
            <a:lvl8pPr marL="28336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+mn-lt"/>
              </a:defRPr>
            </a:lvl8pPr>
            <a:lvl9pPr marL="32908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C6AAA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s-ES" altLang="es-PE" kern="0" dirty="0">
                <a:solidFill>
                  <a:schemeClr val="bg2">
                    <a:lumMod val="10000"/>
                  </a:schemeClr>
                </a:solidFill>
                <a:cs typeface="Arial" panose="020B0604020202020204" pitchFamily="34" charset="0"/>
              </a:rPr>
              <a:t>“</a:t>
            </a:r>
            <a:r>
              <a:rPr lang="es-MX" altLang="es-PE" kern="0" dirty="0">
                <a:solidFill>
                  <a:schemeClr val="bg2">
                    <a:lumMod val="10000"/>
                  </a:schemeClr>
                </a:solidFill>
                <a:cs typeface="Arial" panose="020B0604020202020204" pitchFamily="34" charset="0"/>
              </a:rPr>
              <a:t>D</a:t>
            </a:r>
            <a:r>
              <a:rPr lang="es-ES" altLang="es-PE" kern="0" dirty="0" err="1">
                <a:solidFill>
                  <a:schemeClr val="bg2">
                    <a:lumMod val="10000"/>
                  </a:schemeClr>
                </a:solidFill>
                <a:cs typeface="Arial" panose="020B0604020202020204" pitchFamily="34" charset="0"/>
              </a:rPr>
              <a:t>ogmática</a:t>
            </a:r>
            <a:r>
              <a:rPr lang="es-ES" altLang="es-PE" kern="0" dirty="0">
                <a:solidFill>
                  <a:schemeClr val="bg2">
                    <a:lumMod val="10000"/>
                  </a:schemeClr>
                </a:solidFill>
                <a:cs typeface="Arial" panose="020B0604020202020204" pitchFamily="34" charset="0"/>
              </a:rPr>
              <a:t> jurídico </a:t>
            </a:r>
            <a:r>
              <a:rPr lang="es-MX" altLang="es-PE" kern="0" dirty="0">
                <a:solidFill>
                  <a:schemeClr val="bg2">
                    <a:lumMod val="10000"/>
                  </a:schemeClr>
                </a:solidFill>
                <a:cs typeface="Arial" panose="020B0604020202020204" pitchFamily="34" charset="0"/>
              </a:rPr>
              <a:t>- penal</a:t>
            </a:r>
            <a:r>
              <a:rPr lang="es-ES" altLang="es-PE" kern="0" dirty="0">
                <a:solidFill>
                  <a:schemeClr val="bg2">
                    <a:lumMod val="10000"/>
                  </a:schemeClr>
                </a:solidFill>
                <a:cs typeface="Arial" panose="020B0604020202020204" pitchFamily="34" charset="0"/>
              </a:rPr>
              <a:t>” es sinónimo de ciencia del Derecho penal</a:t>
            </a:r>
            <a:r>
              <a:rPr lang="es-ES" altLang="es-PE" kern="0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es-MX" altLang="es-PE" kern="0" dirty="0">
              <a:solidFill>
                <a:schemeClr val="bg2">
                  <a:lumMod val="1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altLang="es-PE" kern="0" dirty="0">
                <a:solidFill>
                  <a:schemeClr val="bg2">
                    <a:lumMod val="10000"/>
                  </a:schemeClr>
                </a:solidFill>
              </a:rPr>
              <a:t>Principales manifestaciones o MÉTODOS de la dogmática penal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MX" altLang="es-PE" sz="2400" kern="0" dirty="0">
                <a:solidFill>
                  <a:schemeClr val="bg2">
                    <a:lumMod val="10000"/>
                  </a:schemeClr>
                </a:solidFill>
              </a:rPr>
              <a:t>Causalismo positivista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MX" altLang="es-PE" sz="2400" kern="0" dirty="0">
                <a:solidFill>
                  <a:schemeClr val="bg2">
                    <a:lumMod val="10000"/>
                  </a:schemeClr>
                </a:solidFill>
              </a:rPr>
              <a:t>Causalismo valorativo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MX" altLang="es-PE" sz="2400" kern="0" dirty="0">
                <a:solidFill>
                  <a:schemeClr val="bg2">
                    <a:lumMod val="10000"/>
                  </a:schemeClr>
                </a:solidFill>
              </a:rPr>
              <a:t>Finalismo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MX" altLang="es-PE" sz="2400" kern="0" dirty="0">
                <a:solidFill>
                  <a:schemeClr val="bg2">
                    <a:lumMod val="10000"/>
                  </a:schemeClr>
                </a:solidFill>
              </a:rPr>
              <a:t>Funcionalismo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MX" altLang="es-PE" sz="2400" kern="0" dirty="0">
                <a:solidFill>
                  <a:schemeClr val="bg2">
                    <a:lumMod val="10000"/>
                  </a:schemeClr>
                </a:solidFill>
              </a:rPr>
              <a:t>Dogmática reductora</a:t>
            </a:r>
          </a:p>
          <a:p>
            <a:pPr eaLnBrk="1" hangingPunct="1">
              <a:lnSpc>
                <a:spcPct val="90000"/>
              </a:lnSpc>
              <a:defRPr/>
            </a:pPr>
            <a:endParaRPr lang="es-MX" altLang="es-PE" kern="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>
            <a:extLst>
              <a:ext uri="{FF2B5EF4-FFF2-40B4-BE49-F238E27FC236}">
                <a16:creationId xmlns:a16="http://schemas.microsoft.com/office/drawing/2014/main" id="{A8FA4292-10DB-4EC2-9385-2A2C5EC52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785938"/>
            <a:ext cx="2520950" cy="392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3 CuadroTexto">
            <a:extLst>
              <a:ext uri="{FF2B5EF4-FFF2-40B4-BE49-F238E27FC236}">
                <a16:creationId xmlns:a16="http://schemas.microsoft.com/office/drawing/2014/main" id="{8DC0FED2-C15E-4B62-8AA9-86D18B5AB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357188"/>
            <a:ext cx="2071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PE" sz="2800" b="1" i="1">
                <a:solidFill>
                  <a:srgbClr val="FFFF00"/>
                </a:solidFill>
                <a:latin typeface="Bookman Old Style" panose="02050604050505020204" pitchFamily="18" charset="0"/>
              </a:rPr>
              <a:t>Por tanto:</a:t>
            </a:r>
          </a:p>
        </p:txBody>
      </p:sp>
      <p:sp>
        <p:nvSpPr>
          <p:cNvPr id="5" name="4 Flecha derecha">
            <a:extLst>
              <a:ext uri="{FF2B5EF4-FFF2-40B4-BE49-F238E27FC236}">
                <a16:creationId xmlns:a16="http://schemas.microsoft.com/office/drawing/2014/main" id="{C010E33A-CADB-42D8-A980-4282C5A6D188}"/>
              </a:ext>
            </a:extLst>
          </p:cNvPr>
          <p:cNvSpPr/>
          <p:nvPr/>
        </p:nvSpPr>
        <p:spPr>
          <a:xfrm>
            <a:off x="3143250" y="3714750"/>
            <a:ext cx="642938" cy="34131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317" name="5 CuadroTexto">
            <a:extLst>
              <a:ext uri="{FF2B5EF4-FFF2-40B4-BE49-F238E27FC236}">
                <a16:creationId xmlns:a16="http://schemas.microsoft.com/office/drawing/2014/main" id="{72BA2A0E-0FDB-4D8B-BC52-CA4BD2E4F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9188" y="1000125"/>
            <a:ext cx="2874962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" altLang="es-PE" sz="2000" b="1" i="1">
                <a:latin typeface="Bookman Old Style" panose="02050604050505020204" pitchFamily="18" charset="0"/>
              </a:rPr>
              <a:t>Se debe</a:t>
            </a:r>
            <a:r>
              <a:rPr lang="es-ES" altLang="es-PE" sz="2800" b="1" i="1">
                <a:latin typeface="Bookman Old Style" panose="02050604050505020204" pitchFamily="18" charset="0"/>
              </a:rPr>
              <a:t> </a:t>
            </a:r>
            <a:r>
              <a:rPr lang="es-ES" altLang="es-PE" sz="2000" b="1" i="1">
                <a:latin typeface="Bookman Old Style" panose="02050604050505020204" pitchFamily="18" charset="0"/>
              </a:rPr>
              <a:t>desarrollar</a:t>
            </a:r>
          </a:p>
          <a:p>
            <a:pPr algn="ctr"/>
            <a:r>
              <a:rPr lang="es-ES" altLang="es-PE" sz="2000" b="1" i="1">
                <a:latin typeface="Bookman Old Style" panose="02050604050505020204" pitchFamily="18" charset="0"/>
              </a:rPr>
              <a:t>una</a:t>
            </a:r>
            <a:r>
              <a:rPr lang="es-ES" altLang="es-PE" sz="2800" b="1" i="1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altLang="es-PE" sz="2800" b="1" i="1">
                <a:solidFill>
                  <a:srgbClr val="FFFF00"/>
                </a:solidFill>
                <a:latin typeface="Bookman Old Style" panose="02050604050505020204" pitchFamily="18" charset="0"/>
              </a:rPr>
              <a:t>estructura</a:t>
            </a:r>
            <a:r>
              <a:rPr lang="es-ES" altLang="es-PE" sz="2800" b="1" i="1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altLang="es-PE" sz="2800" b="1" i="1">
                <a:solidFill>
                  <a:srgbClr val="FFFF00"/>
                </a:solidFill>
                <a:latin typeface="Bookman Old Style" panose="02050604050505020204" pitchFamily="18" charset="0"/>
              </a:rPr>
              <a:t>conceptual:</a:t>
            </a:r>
          </a:p>
        </p:txBody>
      </p:sp>
      <p:sp>
        <p:nvSpPr>
          <p:cNvPr id="13318" name="6 CuadroTexto">
            <a:extLst>
              <a:ext uri="{FF2B5EF4-FFF2-40B4-BE49-F238E27FC236}">
                <a16:creationId xmlns:a16="http://schemas.microsoft.com/office/drawing/2014/main" id="{13CB52BE-4067-4EDF-8420-815F1DA24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71813"/>
            <a:ext cx="38560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PE" sz="5400" b="1" i="1">
                <a:solidFill>
                  <a:srgbClr val="FFFF00"/>
                </a:solidFill>
                <a:latin typeface="Bookman Old Style" panose="02050604050505020204" pitchFamily="18" charset="0"/>
              </a:rPr>
              <a:t>Funcional</a:t>
            </a:r>
          </a:p>
        </p:txBody>
      </p:sp>
      <p:sp>
        <p:nvSpPr>
          <p:cNvPr id="8" name="7 Abrir llave">
            <a:extLst>
              <a:ext uri="{FF2B5EF4-FFF2-40B4-BE49-F238E27FC236}">
                <a16:creationId xmlns:a16="http://schemas.microsoft.com/office/drawing/2014/main" id="{6FC5F482-9E56-4309-882B-CEE53DA0900B}"/>
              </a:ext>
            </a:extLst>
          </p:cNvPr>
          <p:cNvSpPr/>
          <p:nvPr/>
        </p:nvSpPr>
        <p:spPr>
          <a:xfrm>
            <a:off x="3929063" y="1000125"/>
            <a:ext cx="357187" cy="5643563"/>
          </a:xfrm>
          <a:prstGeom prst="lef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" name="8 Cubo">
            <a:extLst>
              <a:ext uri="{FF2B5EF4-FFF2-40B4-BE49-F238E27FC236}">
                <a16:creationId xmlns:a16="http://schemas.microsoft.com/office/drawing/2014/main" id="{1B236721-F24C-44E4-BE07-F17F863BE63C}"/>
              </a:ext>
            </a:extLst>
          </p:cNvPr>
          <p:cNvSpPr/>
          <p:nvPr/>
        </p:nvSpPr>
        <p:spPr>
          <a:xfrm>
            <a:off x="4286250" y="4286250"/>
            <a:ext cx="357188" cy="358775"/>
          </a:xfrm>
          <a:prstGeom prst="cub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321" name="9 CuadroTexto">
            <a:extLst>
              <a:ext uri="{FF2B5EF4-FFF2-40B4-BE49-F238E27FC236}">
                <a16:creationId xmlns:a16="http://schemas.microsoft.com/office/drawing/2014/main" id="{92402F23-9F45-406B-ACC0-9FDB2E6BB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75" y="4143375"/>
            <a:ext cx="44291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PE" sz="2000" b="1" i="1">
                <a:latin typeface="Bookman Old Style" panose="02050604050505020204" pitchFamily="18" charset="0"/>
              </a:rPr>
              <a:t>Para la contención y reducción del Poder Punitivo (teoría de la</a:t>
            </a:r>
          </a:p>
          <a:p>
            <a:r>
              <a:rPr lang="es-ES" altLang="es-PE" sz="2000" b="1" i="1">
                <a:latin typeface="Bookman Old Style" panose="02050604050505020204" pitchFamily="18" charset="0"/>
              </a:rPr>
              <a:t>pena).</a:t>
            </a:r>
          </a:p>
        </p:txBody>
      </p:sp>
      <p:sp>
        <p:nvSpPr>
          <p:cNvPr id="11" name="10 Cubo">
            <a:extLst>
              <a:ext uri="{FF2B5EF4-FFF2-40B4-BE49-F238E27FC236}">
                <a16:creationId xmlns:a16="http://schemas.microsoft.com/office/drawing/2014/main" id="{995A1548-4594-4B1D-BC8C-B53D0062F57C}"/>
              </a:ext>
            </a:extLst>
          </p:cNvPr>
          <p:cNvSpPr/>
          <p:nvPr/>
        </p:nvSpPr>
        <p:spPr>
          <a:xfrm>
            <a:off x="4286250" y="5500688"/>
            <a:ext cx="357188" cy="358775"/>
          </a:xfrm>
          <a:prstGeom prst="cub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323" name="12 CuadroTexto">
            <a:extLst>
              <a:ext uri="{FF2B5EF4-FFF2-40B4-BE49-F238E27FC236}">
                <a16:creationId xmlns:a16="http://schemas.microsoft.com/office/drawing/2014/main" id="{6C75ADC3-65B6-49AC-97E1-0CD264C36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75" y="5286375"/>
            <a:ext cx="44291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PE" sz="2000" b="1" i="1">
                <a:latin typeface="Bookman Old Style" panose="02050604050505020204" pitchFamily="18" charset="0"/>
              </a:rPr>
              <a:t>Para la dinámica social que esta en permanente conflicto y competencia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8B0A2D37-0776-4BD9-82FF-923BDEC683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39825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ES_tradnl" sz="3600" dirty="0">
                <a:solidFill>
                  <a:srgbClr val="FF3300"/>
                </a:solidFill>
              </a:rPr>
              <a:t>La necesidad hace al órgano</a:t>
            </a:r>
            <a:endParaRPr lang="es-ES" sz="6000" dirty="0">
              <a:solidFill>
                <a:srgbClr val="FF3300"/>
              </a:solidFill>
            </a:endParaRP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0AAF282E-009D-49D0-80C0-FB596A01CB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141663"/>
            <a:ext cx="8229600" cy="2989262"/>
          </a:xfrm>
        </p:spPr>
        <p:txBody>
          <a:bodyPr/>
          <a:lstStyle/>
          <a:p>
            <a:pPr eaLnBrk="1" hangingPunct="1">
              <a:defRPr/>
            </a:pPr>
            <a:r>
              <a:rPr lang="es-ES_tradnl" dirty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IMPORTANTE: </a:t>
            </a:r>
            <a:r>
              <a:rPr lang="es-ES_tradnl" sz="4000" dirty="0"/>
              <a:t>Es el objeto lo que determina la naturaleza del instrumento y no a la inversa</a:t>
            </a:r>
            <a:r>
              <a:rPr lang="es-ES_tradnl" dirty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8" descr="2Q==">
            <a:extLst>
              <a:ext uri="{FF2B5EF4-FFF2-40B4-BE49-F238E27FC236}">
                <a16:creationId xmlns:a16="http://schemas.microsoft.com/office/drawing/2014/main" id="{B3ABD852-8E0F-4C24-BC6B-5EF63A567AC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86200" y="27432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s-PE" altLang="es-PE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0485" name="Picture 10" descr="el-comercial-debe-saber-preguntar-y-escuchar-300x297">
            <a:extLst>
              <a:ext uri="{FF2B5EF4-FFF2-40B4-BE49-F238E27FC236}">
                <a16:creationId xmlns:a16="http://schemas.microsoft.com/office/drawing/2014/main" id="{4027DFC4-6E2D-4998-B9E2-9EFC53A44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212194">
            <a:off x="838200" y="1601788"/>
            <a:ext cx="1357313" cy="134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1">
            <a:extLst>
              <a:ext uri="{FF2B5EF4-FFF2-40B4-BE49-F238E27FC236}">
                <a16:creationId xmlns:a16="http://schemas.microsoft.com/office/drawing/2014/main" id="{43ACD89B-AFA5-4FF4-B9CE-CE6AC62949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2133600"/>
            <a:ext cx="14350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s-ES" altLang="es-PE" sz="2400" i="1" dirty="0">
                <a:solidFill>
                  <a:schemeClr val="bg2">
                    <a:lumMod val="10000"/>
                  </a:schemeClr>
                </a:solidFill>
              </a:rPr>
              <a:t>Pregunta</a:t>
            </a:r>
            <a:endParaRPr lang="es-PE" altLang="es-PE" sz="2400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Text Box 16">
            <a:extLst>
              <a:ext uri="{FF2B5EF4-FFF2-40B4-BE49-F238E27FC236}">
                <a16:creationId xmlns:a16="http://schemas.microsoft.com/office/drawing/2014/main" id="{7CE3DE90-C834-4A4C-86A7-F70B9A953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3429000"/>
            <a:ext cx="29803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PE" dirty="0">
                <a:solidFill>
                  <a:schemeClr val="bg2">
                    <a:lumMod val="10000"/>
                  </a:schemeClr>
                </a:solidFill>
              </a:rPr>
              <a:t> El concepto de conducta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PE" dirty="0">
                <a:solidFill>
                  <a:schemeClr val="bg2">
                    <a:lumMod val="10000"/>
                  </a:schemeClr>
                </a:solidFill>
              </a:rPr>
              <a:t>acción o comportamiento</a:t>
            </a:r>
            <a:endParaRPr lang="es-PE" altLang="es-PE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AutoShape 17">
            <a:extLst>
              <a:ext uri="{FF2B5EF4-FFF2-40B4-BE49-F238E27FC236}">
                <a16:creationId xmlns:a16="http://schemas.microsoft.com/office/drawing/2014/main" id="{52EA4754-CCE6-400D-B498-8FF93D0C8501}"/>
              </a:ext>
            </a:extLst>
          </p:cNvPr>
          <p:cNvSpPr>
            <a:spLocks/>
          </p:cNvSpPr>
          <p:nvPr/>
        </p:nvSpPr>
        <p:spPr bwMode="auto">
          <a:xfrm>
            <a:off x="5364163" y="3141663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s-PE" altLang="es-PE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F3511AE2-071A-414A-AE0D-37425535E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3284538"/>
            <a:ext cx="2381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s-ES" altLang="es-PE">
                <a:solidFill>
                  <a:schemeClr val="bg2">
                    <a:lumMod val="10000"/>
                  </a:schemeClr>
                </a:solidFill>
              </a:rPr>
              <a:t>¿Es óntico-ontológico</a:t>
            </a:r>
          </a:p>
          <a:p>
            <a:pPr eaLnBrk="1" hangingPunct="1">
              <a:defRPr/>
            </a:pPr>
            <a:r>
              <a:rPr lang="es-ES" altLang="es-PE">
                <a:solidFill>
                  <a:schemeClr val="bg2">
                    <a:lumMod val="10000"/>
                  </a:schemeClr>
                </a:solidFill>
              </a:rPr>
              <a:t>       o normativo?</a:t>
            </a:r>
            <a:endParaRPr lang="es-PE" altLang="es-PE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AutoShape 20">
            <a:extLst>
              <a:ext uri="{FF2B5EF4-FFF2-40B4-BE49-F238E27FC236}">
                <a16:creationId xmlns:a16="http://schemas.microsoft.com/office/drawing/2014/main" id="{2BBF30B8-A22C-4A24-914E-022EDB5DB687}"/>
              </a:ext>
            </a:extLst>
          </p:cNvPr>
          <p:cNvSpPr>
            <a:spLocks/>
          </p:cNvSpPr>
          <p:nvPr/>
        </p:nvSpPr>
        <p:spPr bwMode="auto">
          <a:xfrm>
            <a:off x="5364163" y="4221163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s-PE" altLang="es-PE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0493" name="Picture 24" descr="doubt_id594821_size350">
            <a:extLst>
              <a:ext uri="{FF2B5EF4-FFF2-40B4-BE49-F238E27FC236}">
                <a16:creationId xmlns:a16="http://schemas.microsoft.com/office/drawing/2014/main" id="{0DBDD75B-DABA-4049-9237-2850E5E388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213100"/>
            <a:ext cx="147637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857224" y="1428736"/>
            <a:ext cx="7858180" cy="3857652"/>
            <a:chOff x="1929" y="4809"/>
            <a:chExt cx="8792" cy="3600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1929" y="4809"/>
              <a:ext cx="8792" cy="3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028" name="AutoShape 4"/>
            <p:cNvSpPr>
              <a:spLocks/>
            </p:cNvSpPr>
            <p:nvPr/>
          </p:nvSpPr>
          <p:spPr bwMode="auto">
            <a:xfrm rot="5400000">
              <a:off x="7187" y="2782"/>
              <a:ext cx="420" cy="5808"/>
            </a:xfrm>
            <a:prstGeom prst="leftBrace">
              <a:avLst>
                <a:gd name="adj1" fmla="val 11523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5138" y="6376"/>
              <a:ext cx="1414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PE" sz="1600" b="0" i="0" u="none" strike="noStrike" cap="none" normalizeH="0" baseline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Atipicidad</a:t>
              </a:r>
              <a:endParaRPr kumimoji="0" lang="es-PE" sz="16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6855" y="6376"/>
              <a:ext cx="1647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s-MX" sz="1600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Arial" pitchFamily="34" charset="0"/>
                </a:rPr>
                <a:t>C</a:t>
              </a:r>
              <a:r>
                <a:rPr lang="es-PE" sz="1600" dirty="0" err="1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Arial" pitchFamily="34" charset="0"/>
                </a:rPr>
                <a:t>ausas</a:t>
              </a:r>
              <a:r>
                <a:rPr lang="es-PE" sz="1600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Arial" pitchFamily="34" charset="0"/>
                </a:rPr>
                <a:t> de justificación </a:t>
              </a:r>
              <a:endParaRPr kumimoji="0" lang="es-PE" sz="16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8795" y="6376"/>
              <a:ext cx="1506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PE" sz="1600" b="0" i="0" u="none" strike="noStrike" cap="none" normalizeH="0" baseline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Causas de exculpación</a:t>
              </a:r>
              <a:endParaRPr kumimoji="0" lang="es-PE" sz="16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5365" y="5116"/>
              <a:ext cx="4292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PE" sz="1600" b="1" i="0" u="none" strike="noStrike" cap="none" normalizeH="0" baseline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INSTRUMENTO CONCEPTUAL</a:t>
              </a:r>
              <a:endParaRPr kumimoji="0" lang="es-PE" sz="16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2648" y="7678"/>
              <a:ext cx="1516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OBJETO</a:t>
              </a:r>
              <a:endParaRPr kumimoji="0" lang="es-PE" sz="16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6855" y="7636"/>
              <a:ext cx="1516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MÉTODO</a:t>
              </a:r>
              <a:endParaRPr kumimoji="0" lang="es-PE" sz="16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5138" y="5836"/>
              <a:ext cx="1264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PE" sz="1600" b="0" i="0" u="none" strike="noStrike" cap="none" normalizeH="0" baseline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1° Filtro</a:t>
              </a:r>
              <a:endParaRPr kumimoji="0" lang="es-PE" sz="16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Text Box 12"/>
            <p:cNvSpPr txBox="1">
              <a:spLocks noChangeArrowheads="1"/>
            </p:cNvSpPr>
            <p:nvPr/>
          </p:nvSpPr>
          <p:spPr bwMode="auto">
            <a:xfrm>
              <a:off x="6900" y="5836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PE" sz="1600" b="0" i="0" u="none" strike="noStrike" cap="none" normalizeH="0" baseline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2° Filtro</a:t>
              </a:r>
              <a:endParaRPr kumimoji="0" lang="es-PE" sz="16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Text Box 13"/>
            <p:cNvSpPr txBox="1">
              <a:spLocks noChangeArrowheads="1"/>
            </p:cNvSpPr>
            <p:nvPr/>
          </p:nvSpPr>
          <p:spPr bwMode="auto">
            <a:xfrm>
              <a:off x="8825" y="5836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PE" sz="1600" b="0" i="0" u="none" strike="noStrike" cap="none" normalizeH="0" baseline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3° Filtro</a:t>
              </a:r>
              <a:endParaRPr kumimoji="0" lang="es-PE" sz="16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2456" y="6292"/>
              <a:ext cx="2021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1" i="1" u="none" strike="noStrike" cap="none" normalizeH="0" baseline="0" dirty="0">
                  <a:ln>
                    <a:noFill/>
                  </a:ln>
                  <a:solidFill>
                    <a:srgbClr val="5A5A5A"/>
                  </a:solidFill>
                  <a:effectLst/>
                  <a:latin typeface="Times New Roman" pitchFamily="18" charset="0"/>
                  <a:cs typeface="Arial" pitchFamily="34" charset="0"/>
                </a:rPr>
                <a:t>     </a:t>
              </a:r>
              <a:r>
                <a:rPr kumimoji="0" lang="es-ES" sz="1400" b="1" i="1" u="none" strike="noStrike" cap="none" normalizeH="0" baseline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CONDUCTA</a:t>
              </a:r>
              <a:endParaRPr kumimoji="0" lang="es-PE" sz="14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AutoShape 15"/>
            <p:cNvSpPr>
              <a:spLocks noChangeArrowheads="1"/>
            </p:cNvSpPr>
            <p:nvPr/>
          </p:nvSpPr>
          <p:spPr bwMode="auto">
            <a:xfrm>
              <a:off x="3375" y="6916"/>
              <a:ext cx="253" cy="540"/>
            </a:xfrm>
            <a:prstGeom prst="upArrow">
              <a:avLst>
                <a:gd name="adj1" fmla="val 50000"/>
                <a:gd name="adj2" fmla="val 5336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040" name="AutoShape 16"/>
            <p:cNvSpPr>
              <a:spLocks noChangeArrowheads="1"/>
            </p:cNvSpPr>
            <p:nvPr/>
          </p:nvSpPr>
          <p:spPr bwMode="auto">
            <a:xfrm>
              <a:off x="7475" y="6916"/>
              <a:ext cx="253" cy="540"/>
            </a:xfrm>
            <a:prstGeom prst="upArrow">
              <a:avLst>
                <a:gd name="adj1" fmla="val 50000"/>
                <a:gd name="adj2" fmla="val 5336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857224" y="1428736"/>
            <a:ext cx="7858180" cy="3857652"/>
            <a:chOff x="1929" y="4809"/>
            <a:chExt cx="8792" cy="3600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1929" y="4809"/>
              <a:ext cx="8792" cy="3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028" name="AutoShape 4"/>
            <p:cNvSpPr>
              <a:spLocks/>
            </p:cNvSpPr>
            <p:nvPr/>
          </p:nvSpPr>
          <p:spPr bwMode="auto">
            <a:xfrm rot="5400000">
              <a:off x="7187" y="2782"/>
              <a:ext cx="420" cy="5808"/>
            </a:xfrm>
            <a:prstGeom prst="leftBrace">
              <a:avLst>
                <a:gd name="adj1" fmla="val 11523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5036" y="6376"/>
              <a:ext cx="1516" cy="4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PE" sz="1600" b="0" i="0" u="none" strike="noStrike" cap="none" normalizeH="0" baseline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Tipicidad</a:t>
              </a:r>
              <a:endParaRPr kumimoji="0" lang="es-PE" sz="16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6820" y="6376"/>
              <a:ext cx="1601" cy="4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PE" sz="1600" b="0" i="0" u="none" strike="noStrike" cap="none" normalizeH="0" baseline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Antijuricidad</a:t>
              </a:r>
              <a:endParaRPr kumimoji="0" lang="es-PE" sz="16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8685" y="6376"/>
              <a:ext cx="1616" cy="4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PE" sz="1600" b="0" i="0" u="none" strike="noStrike" cap="none" normalizeH="0" baseline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Culpabilidad</a:t>
              </a:r>
              <a:endParaRPr kumimoji="0" lang="es-PE" sz="16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5365" y="5116"/>
              <a:ext cx="4292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PE" sz="1600" b="1" i="0" u="none" strike="noStrike" cap="none" normalizeH="0" baseline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INSTRUMENTO CONCEPTUAL</a:t>
              </a:r>
              <a:endParaRPr kumimoji="0" lang="es-PE" sz="16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2648" y="7678"/>
              <a:ext cx="1516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OBJETO</a:t>
              </a:r>
              <a:endParaRPr kumimoji="0" lang="es-PE" sz="16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6855" y="7636"/>
              <a:ext cx="1516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MÉTODO</a:t>
              </a:r>
              <a:endParaRPr kumimoji="0" lang="es-PE" sz="16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5138" y="5836"/>
              <a:ext cx="1264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PE" sz="1600" b="0" i="0" u="none" strike="noStrike" cap="none" normalizeH="0" baseline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1° Filtro</a:t>
              </a:r>
              <a:endParaRPr kumimoji="0" lang="es-PE" sz="16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Text Box 12"/>
            <p:cNvSpPr txBox="1">
              <a:spLocks noChangeArrowheads="1"/>
            </p:cNvSpPr>
            <p:nvPr/>
          </p:nvSpPr>
          <p:spPr bwMode="auto">
            <a:xfrm>
              <a:off x="6900" y="5836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PE" sz="1600" b="0" i="0" u="none" strike="noStrike" cap="none" normalizeH="0" baseline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2° Filtro</a:t>
              </a:r>
              <a:endParaRPr kumimoji="0" lang="es-PE" sz="16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Text Box 13"/>
            <p:cNvSpPr txBox="1">
              <a:spLocks noChangeArrowheads="1"/>
            </p:cNvSpPr>
            <p:nvPr/>
          </p:nvSpPr>
          <p:spPr bwMode="auto">
            <a:xfrm>
              <a:off x="8825" y="5836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PE" sz="1600" b="0" i="0" u="none" strike="noStrike" cap="none" normalizeH="0" baseline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3° Filtro</a:t>
              </a:r>
              <a:endParaRPr kumimoji="0" lang="es-PE" sz="16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2456" y="6292"/>
              <a:ext cx="2021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1" i="1" u="none" strike="noStrike" cap="none" normalizeH="0" baseline="0" dirty="0">
                  <a:ln>
                    <a:noFill/>
                  </a:ln>
                  <a:solidFill>
                    <a:srgbClr val="5A5A5A"/>
                  </a:solidFill>
                  <a:effectLst/>
                  <a:latin typeface="Times New Roman" pitchFamily="18" charset="0"/>
                  <a:cs typeface="Arial" pitchFamily="34" charset="0"/>
                </a:rPr>
                <a:t>     </a:t>
              </a:r>
              <a:r>
                <a:rPr kumimoji="0" lang="es-ES" sz="1400" b="1" i="1" u="none" strike="noStrike" cap="none" normalizeH="0" baseline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CONDUCTA</a:t>
              </a:r>
              <a:endParaRPr kumimoji="0" lang="es-PE" sz="14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AutoShape 15"/>
            <p:cNvSpPr>
              <a:spLocks noChangeArrowheads="1"/>
            </p:cNvSpPr>
            <p:nvPr/>
          </p:nvSpPr>
          <p:spPr bwMode="auto">
            <a:xfrm>
              <a:off x="3375" y="6916"/>
              <a:ext cx="253" cy="540"/>
            </a:xfrm>
            <a:prstGeom prst="upArrow">
              <a:avLst>
                <a:gd name="adj1" fmla="val 50000"/>
                <a:gd name="adj2" fmla="val 5336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040" name="AutoShape 16"/>
            <p:cNvSpPr>
              <a:spLocks noChangeArrowheads="1"/>
            </p:cNvSpPr>
            <p:nvPr/>
          </p:nvSpPr>
          <p:spPr bwMode="auto">
            <a:xfrm>
              <a:off x="7475" y="6916"/>
              <a:ext cx="253" cy="540"/>
            </a:xfrm>
            <a:prstGeom prst="upArrow">
              <a:avLst>
                <a:gd name="adj1" fmla="val 50000"/>
                <a:gd name="adj2" fmla="val 5336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</p:grpSp>
    </p:spTree>
    <p:extLst>
      <p:ext uri="{BB962C8B-B14F-4D97-AF65-F5344CB8AC3E}">
        <p14:creationId xmlns:p14="http://schemas.microsoft.com/office/powerpoint/2010/main" val="15929150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1014</Words>
  <Application>Microsoft Office PowerPoint</Application>
  <PresentationFormat>Presentación en pantalla (4:3)</PresentationFormat>
  <Paragraphs>624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9" baseType="lpstr">
      <vt:lpstr>Arial</vt:lpstr>
      <vt:lpstr>Bookman Old Style</vt:lpstr>
      <vt:lpstr>Calibri</vt:lpstr>
      <vt:lpstr>Calibri Light</vt:lpstr>
      <vt:lpstr>Cambria</vt:lpstr>
      <vt:lpstr>Impact</vt:lpstr>
      <vt:lpstr>Tahoma</vt:lpstr>
      <vt:lpstr>Times New Roman</vt:lpstr>
      <vt:lpstr>Wingdings</vt:lpstr>
      <vt:lpstr>Wingdings 2</vt:lpstr>
      <vt:lpstr>Tema de Office</vt:lpstr>
      <vt:lpstr>TEORIA DEL DELITO</vt:lpstr>
      <vt:lpstr>Presentación de PowerPoint</vt:lpstr>
      <vt:lpstr>Presentación de PowerPoint</vt:lpstr>
      <vt:lpstr>Presentación de PowerPoint</vt:lpstr>
      <vt:lpstr>Presentación de PowerPoint</vt:lpstr>
      <vt:lpstr>La necesidad hace al órgano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pjudicial</dc:creator>
  <cp:lastModifiedBy>Celis Mendoza</cp:lastModifiedBy>
  <cp:revision>27</cp:revision>
  <dcterms:created xsi:type="dcterms:W3CDTF">2018-08-14T17:02:07Z</dcterms:created>
  <dcterms:modified xsi:type="dcterms:W3CDTF">2020-12-24T12:23:43Z</dcterms:modified>
</cp:coreProperties>
</file>