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5" r:id="rId3"/>
    <p:sldId id="296" r:id="rId4"/>
    <p:sldId id="262" r:id="rId5"/>
    <p:sldId id="288" r:id="rId6"/>
    <p:sldId id="257" r:id="rId7"/>
    <p:sldId id="258" r:id="rId8"/>
    <p:sldId id="259" r:id="rId9"/>
    <p:sldId id="276" r:id="rId10"/>
    <p:sldId id="260" r:id="rId11"/>
    <p:sldId id="277" r:id="rId12"/>
    <p:sldId id="278" r:id="rId13"/>
    <p:sldId id="279" r:id="rId14"/>
    <p:sldId id="291" r:id="rId15"/>
    <p:sldId id="280" r:id="rId16"/>
    <p:sldId id="293" r:id="rId17"/>
    <p:sldId id="281" r:id="rId18"/>
    <p:sldId id="294" r:id="rId19"/>
    <p:sldId id="292" r:id="rId20"/>
    <p:sldId id="282" r:id="rId21"/>
    <p:sldId id="283" r:id="rId22"/>
    <p:sldId id="284" r:id="rId23"/>
    <p:sldId id="285" r:id="rId24"/>
    <p:sldId id="286" r:id="rId25"/>
    <p:sldId id="263" r:id="rId26"/>
    <p:sldId id="264" r:id="rId27"/>
    <p:sldId id="289" r:id="rId28"/>
    <p:sldId id="290" r:id="rId29"/>
    <p:sldId id="265" r:id="rId30"/>
    <p:sldId id="266" r:id="rId31"/>
    <p:sldId id="267" r:id="rId32"/>
    <p:sldId id="268" r:id="rId33"/>
    <p:sldId id="269" r:id="rId34"/>
    <p:sldId id="270" r:id="rId35"/>
    <p:sldId id="271" r:id="rId3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2FA36A-4893-49B9-A7EC-316B15AC426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CO"/>
        </a:p>
      </dgm:t>
    </dgm:pt>
    <dgm:pt modelId="{B8778FB2-929A-4FDE-B89A-2965FED79167}">
      <dgm:prSet phldrT="[Texto]"/>
      <dgm:spPr>
        <a:solidFill>
          <a:schemeClr val="accent2">
            <a:lumMod val="60000"/>
            <a:lumOff val="40000"/>
          </a:schemeClr>
        </a:solidFill>
      </dgm:spPr>
      <dgm:t>
        <a:bodyPr/>
        <a:lstStyle/>
        <a:p>
          <a:r>
            <a:rPr lang="es-CO" b="1" dirty="0">
              <a:solidFill>
                <a:schemeClr val="tx1"/>
              </a:solidFill>
            </a:rPr>
            <a:t>ERRORES DE HECHO</a:t>
          </a:r>
        </a:p>
      </dgm:t>
    </dgm:pt>
    <dgm:pt modelId="{C96AC2C6-B465-49C9-BAF0-D5AAA1BEAA9D}" type="parTrans" cxnId="{36E697B9-1B2F-4064-BA50-B790F6D1A245}">
      <dgm:prSet/>
      <dgm:spPr/>
      <dgm:t>
        <a:bodyPr/>
        <a:lstStyle/>
        <a:p>
          <a:endParaRPr lang="es-CO"/>
        </a:p>
      </dgm:t>
    </dgm:pt>
    <dgm:pt modelId="{100C9DFD-7117-4B96-9983-612B3637F6F5}" type="sibTrans" cxnId="{36E697B9-1B2F-4064-BA50-B790F6D1A245}">
      <dgm:prSet/>
      <dgm:spPr/>
      <dgm:t>
        <a:bodyPr/>
        <a:lstStyle/>
        <a:p>
          <a:endParaRPr lang="es-CO"/>
        </a:p>
      </dgm:t>
    </dgm:pt>
    <dgm:pt modelId="{343276B4-AFF5-4301-93FA-F243B5B996AA}">
      <dgm:prSet phldrT="[Texto]"/>
      <dgm:spPr>
        <a:solidFill>
          <a:schemeClr val="accent2">
            <a:lumMod val="40000"/>
            <a:lumOff val="60000"/>
          </a:schemeClr>
        </a:solidFill>
      </dgm:spPr>
      <dgm:t>
        <a:bodyPr/>
        <a:lstStyle/>
        <a:p>
          <a:r>
            <a:rPr lang="es-CO" dirty="0">
              <a:solidFill>
                <a:schemeClr val="tx1"/>
              </a:solidFill>
            </a:rPr>
            <a:t>Falso juicio de </a:t>
          </a:r>
          <a:r>
            <a:rPr lang="es-CO" u="sng" dirty="0">
              <a:solidFill>
                <a:schemeClr val="tx1"/>
              </a:solidFill>
            </a:rPr>
            <a:t>existencia</a:t>
          </a:r>
          <a:endParaRPr lang="es-CO" dirty="0">
            <a:solidFill>
              <a:schemeClr val="tx1"/>
            </a:solidFill>
          </a:endParaRPr>
        </a:p>
      </dgm:t>
    </dgm:pt>
    <dgm:pt modelId="{2805CD7C-B206-49A1-9B7B-E8AC15F99B02}" type="parTrans" cxnId="{1D644879-11B4-4202-8696-20F205C40846}">
      <dgm:prSet/>
      <dgm:spPr/>
      <dgm:t>
        <a:bodyPr/>
        <a:lstStyle/>
        <a:p>
          <a:endParaRPr lang="es-CO"/>
        </a:p>
      </dgm:t>
    </dgm:pt>
    <dgm:pt modelId="{6C9E89E0-5B16-4FAC-8529-9AD4AC7F79CB}" type="sibTrans" cxnId="{1D644879-11B4-4202-8696-20F205C40846}">
      <dgm:prSet/>
      <dgm:spPr/>
      <dgm:t>
        <a:bodyPr/>
        <a:lstStyle/>
        <a:p>
          <a:endParaRPr lang="es-CO"/>
        </a:p>
      </dgm:t>
    </dgm:pt>
    <dgm:pt modelId="{2F5BB192-016D-42DF-A6C1-A4E4149DB635}">
      <dgm:prSet phldrT="[Texto]"/>
      <dgm:spPr>
        <a:solidFill>
          <a:schemeClr val="accent2">
            <a:lumMod val="40000"/>
            <a:lumOff val="60000"/>
          </a:schemeClr>
        </a:solidFill>
      </dgm:spPr>
      <dgm:t>
        <a:bodyPr/>
        <a:lstStyle/>
        <a:p>
          <a:r>
            <a:rPr lang="es-CO" dirty="0">
              <a:solidFill>
                <a:schemeClr val="tx1"/>
              </a:solidFill>
            </a:rPr>
            <a:t>Falso juicio de </a:t>
          </a:r>
          <a:r>
            <a:rPr lang="es-CO" u="sng" dirty="0">
              <a:solidFill>
                <a:schemeClr val="tx1"/>
              </a:solidFill>
            </a:rPr>
            <a:t>identidad</a:t>
          </a:r>
          <a:endParaRPr lang="es-CO" dirty="0">
            <a:solidFill>
              <a:schemeClr val="tx1"/>
            </a:solidFill>
          </a:endParaRPr>
        </a:p>
      </dgm:t>
    </dgm:pt>
    <dgm:pt modelId="{51FB6981-8F4A-4CFF-8CCA-E36BCD211708}" type="parTrans" cxnId="{FB9E2015-7D78-4EEC-AD3A-03C7A8E4ED58}">
      <dgm:prSet/>
      <dgm:spPr/>
      <dgm:t>
        <a:bodyPr/>
        <a:lstStyle/>
        <a:p>
          <a:endParaRPr lang="es-CO"/>
        </a:p>
      </dgm:t>
    </dgm:pt>
    <dgm:pt modelId="{B99D5AE7-AAE2-45C9-AE5C-D5F3BB506604}" type="sibTrans" cxnId="{FB9E2015-7D78-4EEC-AD3A-03C7A8E4ED58}">
      <dgm:prSet/>
      <dgm:spPr/>
      <dgm:t>
        <a:bodyPr/>
        <a:lstStyle/>
        <a:p>
          <a:endParaRPr lang="es-CO"/>
        </a:p>
      </dgm:t>
    </dgm:pt>
    <dgm:pt modelId="{06026EC6-742A-460A-8DF3-79920DDC202C}">
      <dgm:prSet phldrT="[Texto]"/>
      <dgm:spPr>
        <a:solidFill>
          <a:schemeClr val="accent2">
            <a:lumMod val="40000"/>
            <a:lumOff val="60000"/>
          </a:schemeClr>
        </a:solidFill>
      </dgm:spPr>
      <dgm:t>
        <a:bodyPr/>
        <a:lstStyle/>
        <a:p>
          <a:r>
            <a:rPr lang="es-CO" dirty="0">
              <a:solidFill>
                <a:schemeClr val="tx1"/>
              </a:solidFill>
            </a:rPr>
            <a:t>Falso </a:t>
          </a:r>
          <a:r>
            <a:rPr lang="es-CO" u="sng" dirty="0">
              <a:solidFill>
                <a:schemeClr val="tx1"/>
              </a:solidFill>
            </a:rPr>
            <a:t>raciocinio</a:t>
          </a:r>
          <a:endParaRPr lang="es-CO" dirty="0">
            <a:solidFill>
              <a:schemeClr val="tx1"/>
            </a:solidFill>
          </a:endParaRPr>
        </a:p>
      </dgm:t>
    </dgm:pt>
    <dgm:pt modelId="{F7BBCA0D-F569-4F2A-85CC-6225A7AB3041}" type="parTrans" cxnId="{83640F37-E823-4638-B25E-15F7B3E979C3}">
      <dgm:prSet/>
      <dgm:spPr/>
      <dgm:t>
        <a:bodyPr/>
        <a:lstStyle/>
        <a:p>
          <a:endParaRPr lang="es-CO"/>
        </a:p>
      </dgm:t>
    </dgm:pt>
    <dgm:pt modelId="{01A7170C-790E-4594-9E96-F0AAE7A79842}" type="sibTrans" cxnId="{83640F37-E823-4638-B25E-15F7B3E979C3}">
      <dgm:prSet/>
      <dgm:spPr/>
      <dgm:t>
        <a:bodyPr/>
        <a:lstStyle/>
        <a:p>
          <a:endParaRPr lang="es-CO"/>
        </a:p>
      </dgm:t>
    </dgm:pt>
    <dgm:pt modelId="{A81BAEB6-1ACC-4966-B37A-602CB1C13429}" type="pres">
      <dgm:prSet presAssocID="{B82FA36A-4893-49B9-A7EC-316B15AC4268}" presName="hierChild1" presStyleCnt="0">
        <dgm:presLayoutVars>
          <dgm:orgChart val="1"/>
          <dgm:chPref val="1"/>
          <dgm:dir/>
          <dgm:animOne val="branch"/>
          <dgm:animLvl val="lvl"/>
          <dgm:resizeHandles/>
        </dgm:presLayoutVars>
      </dgm:prSet>
      <dgm:spPr/>
      <dgm:t>
        <a:bodyPr/>
        <a:lstStyle/>
        <a:p>
          <a:endParaRPr lang="es-ES"/>
        </a:p>
      </dgm:t>
    </dgm:pt>
    <dgm:pt modelId="{F4AA1E75-428D-4077-988B-FE550E112221}" type="pres">
      <dgm:prSet presAssocID="{B8778FB2-929A-4FDE-B89A-2965FED79167}" presName="hierRoot1" presStyleCnt="0">
        <dgm:presLayoutVars>
          <dgm:hierBranch val="init"/>
        </dgm:presLayoutVars>
      </dgm:prSet>
      <dgm:spPr/>
    </dgm:pt>
    <dgm:pt modelId="{79138BD0-1304-4C34-A739-C60C47159E1F}" type="pres">
      <dgm:prSet presAssocID="{B8778FB2-929A-4FDE-B89A-2965FED79167}" presName="rootComposite1" presStyleCnt="0"/>
      <dgm:spPr/>
    </dgm:pt>
    <dgm:pt modelId="{2464A0C0-5CC8-4A00-8822-8961E3C95E00}" type="pres">
      <dgm:prSet presAssocID="{B8778FB2-929A-4FDE-B89A-2965FED79167}" presName="rootText1" presStyleLbl="node0" presStyleIdx="0" presStyleCnt="1" custLinFactNeighborY="-35692">
        <dgm:presLayoutVars>
          <dgm:chPref val="3"/>
        </dgm:presLayoutVars>
      </dgm:prSet>
      <dgm:spPr/>
      <dgm:t>
        <a:bodyPr/>
        <a:lstStyle/>
        <a:p>
          <a:endParaRPr lang="es-ES"/>
        </a:p>
      </dgm:t>
    </dgm:pt>
    <dgm:pt modelId="{A2CE3129-4E66-46DB-BFD1-615BBB0D30CC}" type="pres">
      <dgm:prSet presAssocID="{B8778FB2-929A-4FDE-B89A-2965FED79167}" presName="rootConnector1" presStyleLbl="node1" presStyleIdx="0" presStyleCnt="0"/>
      <dgm:spPr/>
      <dgm:t>
        <a:bodyPr/>
        <a:lstStyle/>
        <a:p>
          <a:endParaRPr lang="es-ES"/>
        </a:p>
      </dgm:t>
    </dgm:pt>
    <dgm:pt modelId="{60CDE7D7-FAD7-4AC2-AF46-725EF63F4548}" type="pres">
      <dgm:prSet presAssocID="{B8778FB2-929A-4FDE-B89A-2965FED79167}" presName="hierChild2" presStyleCnt="0"/>
      <dgm:spPr/>
    </dgm:pt>
    <dgm:pt modelId="{8B254396-C2A0-4F2D-B6F1-A9F012E2E0BF}" type="pres">
      <dgm:prSet presAssocID="{2805CD7C-B206-49A1-9B7B-E8AC15F99B02}" presName="Name37" presStyleLbl="parChTrans1D2" presStyleIdx="0" presStyleCnt="3"/>
      <dgm:spPr/>
      <dgm:t>
        <a:bodyPr/>
        <a:lstStyle/>
        <a:p>
          <a:endParaRPr lang="es-ES"/>
        </a:p>
      </dgm:t>
    </dgm:pt>
    <dgm:pt modelId="{1E8B5418-F3E0-4EC8-BFBC-F868EE7CDA71}" type="pres">
      <dgm:prSet presAssocID="{343276B4-AFF5-4301-93FA-F243B5B996AA}" presName="hierRoot2" presStyleCnt="0">
        <dgm:presLayoutVars>
          <dgm:hierBranch val="init"/>
        </dgm:presLayoutVars>
      </dgm:prSet>
      <dgm:spPr/>
    </dgm:pt>
    <dgm:pt modelId="{75230425-B7FF-41B0-AE3A-1F53CDCD43BD}" type="pres">
      <dgm:prSet presAssocID="{343276B4-AFF5-4301-93FA-F243B5B996AA}" presName="rootComposite" presStyleCnt="0"/>
      <dgm:spPr/>
    </dgm:pt>
    <dgm:pt modelId="{AD76D7BB-1C1C-4365-9DE7-BAA4F829D38B}" type="pres">
      <dgm:prSet presAssocID="{343276B4-AFF5-4301-93FA-F243B5B996AA}" presName="rootText" presStyleLbl="node2" presStyleIdx="0" presStyleCnt="3">
        <dgm:presLayoutVars>
          <dgm:chPref val="3"/>
        </dgm:presLayoutVars>
      </dgm:prSet>
      <dgm:spPr/>
      <dgm:t>
        <a:bodyPr/>
        <a:lstStyle/>
        <a:p>
          <a:endParaRPr lang="es-ES"/>
        </a:p>
      </dgm:t>
    </dgm:pt>
    <dgm:pt modelId="{C9747B7A-7D48-4D50-B5B8-BED1634FA067}" type="pres">
      <dgm:prSet presAssocID="{343276B4-AFF5-4301-93FA-F243B5B996AA}" presName="rootConnector" presStyleLbl="node2" presStyleIdx="0" presStyleCnt="3"/>
      <dgm:spPr/>
      <dgm:t>
        <a:bodyPr/>
        <a:lstStyle/>
        <a:p>
          <a:endParaRPr lang="es-ES"/>
        </a:p>
      </dgm:t>
    </dgm:pt>
    <dgm:pt modelId="{05C140AB-5F1D-424D-B442-41DA31F6A905}" type="pres">
      <dgm:prSet presAssocID="{343276B4-AFF5-4301-93FA-F243B5B996AA}" presName="hierChild4" presStyleCnt="0"/>
      <dgm:spPr/>
    </dgm:pt>
    <dgm:pt modelId="{4B00A32D-9986-4680-A5B0-5AB1E697F32F}" type="pres">
      <dgm:prSet presAssocID="{343276B4-AFF5-4301-93FA-F243B5B996AA}" presName="hierChild5" presStyleCnt="0"/>
      <dgm:spPr/>
    </dgm:pt>
    <dgm:pt modelId="{EFC87F4D-6FE4-4D4E-ACCF-0F8089419DA1}" type="pres">
      <dgm:prSet presAssocID="{51FB6981-8F4A-4CFF-8CCA-E36BCD211708}" presName="Name37" presStyleLbl="parChTrans1D2" presStyleIdx="1" presStyleCnt="3"/>
      <dgm:spPr/>
      <dgm:t>
        <a:bodyPr/>
        <a:lstStyle/>
        <a:p>
          <a:endParaRPr lang="es-ES"/>
        </a:p>
      </dgm:t>
    </dgm:pt>
    <dgm:pt modelId="{18E002A0-AD2C-4BBB-8330-1600B0E42BFE}" type="pres">
      <dgm:prSet presAssocID="{2F5BB192-016D-42DF-A6C1-A4E4149DB635}" presName="hierRoot2" presStyleCnt="0">
        <dgm:presLayoutVars>
          <dgm:hierBranch val="init"/>
        </dgm:presLayoutVars>
      </dgm:prSet>
      <dgm:spPr/>
    </dgm:pt>
    <dgm:pt modelId="{C8DD9064-F061-4F7D-91ED-A5DCCBFB294B}" type="pres">
      <dgm:prSet presAssocID="{2F5BB192-016D-42DF-A6C1-A4E4149DB635}" presName="rootComposite" presStyleCnt="0"/>
      <dgm:spPr/>
    </dgm:pt>
    <dgm:pt modelId="{5B6163F7-3F66-4A8D-911A-B0EF26F2F73A}" type="pres">
      <dgm:prSet presAssocID="{2F5BB192-016D-42DF-A6C1-A4E4149DB635}" presName="rootText" presStyleLbl="node2" presStyleIdx="1" presStyleCnt="3">
        <dgm:presLayoutVars>
          <dgm:chPref val="3"/>
        </dgm:presLayoutVars>
      </dgm:prSet>
      <dgm:spPr/>
      <dgm:t>
        <a:bodyPr/>
        <a:lstStyle/>
        <a:p>
          <a:endParaRPr lang="es-ES"/>
        </a:p>
      </dgm:t>
    </dgm:pt>
    <dgm:pt modelId="{701EC15F-74DE-4B34-8A2B-506D27A7C6BB}" type="pres">
      <dgm:prSet presAssocID="{2F5BB192-016D-42DF-A6C1-A4E4149DB635}" presName="rootConnector" presStyleLbl="node2" presStyleIdx="1" presStyleCnt="3"/>
      <dgm:spPr/>
      <dgm:t>
        <a:bodyPr/>
        <a:lstStyle/>
        <a:p>
          <a:endParaRPr lang="es-ES"/>
        </a:p>
      </dgm:t>
    </dgm:pt>
    <dgm:pt modelId="{8E982592-841A-4B8F-9FDC-C4F53C6AA577}" type="pres">
      <dgm:prSet presAssocID="{2F5BB192-016D-42DF-A6C1-A4E4149DB635}" presName="hierChild4" presStyleCnt="0"/>
      <dgm:spPr/>
    </dgm:pt>
    <dgm:pt modelId="{0D17E593-90DF-401C-8C87-77F52A13ADDB}" type="pres">
      <dgm:prSet presAssocID="{2F5BB192-016D-42DF-A6C1-A4E4149DB635}" presName="hierChild5" presStyleCnt="0"/>
      <dgm:spPr/>
    </dgm:pt>
    <dgm:pt modelId="{7D2D796C-871A-4D39-BB29-C132C40E1197}" type="pres">
      <dgm:prSet presAssocID="{F7BBCA0D-F569-4F2A-85CC-6225A7AB3041}" presName="Name37" presStyleLbl="parChTrans1D2" presStyleIdx="2" presStyleCnt="3"/>
      <dgm:spPr/>
      <dgm:t>
        <a:bodyPr/>
        <a:lstStyle/>
        <a:p>
          <a:endParaRPr lang="es-ES"/>
        </a:p>
      </dgm:t>
    </dgm:pt>
    <dgm:pt modelId="{D79A1CE5-4BDB-4BB1-BFFB-A67DEB319127}" type="pres">
      <dgm:prSet presAssocID="{06026EC6-742A-460A-8DF3-79920DDC202C}" presName="hierRoot2" presStyleCnt="0">
        <dgm:presLayoutVars>
          <dgm:hierBranch val="init"/>
        </dgm:presLayoutVars>
      </dgm:prSet>
      <dgm:spPr/>
    </dgm:pt>
    <dgm:pt modelId="{789BEFB7-34BE-40CE-8283-17C6811CA366}" type="pres">
      <dgm:prSet presAssocID="{06026EC6-742A-460A-8DF3-79920DDC202C}" presName="rootComposite" presStyleCnt="0"/>
      <dgm:spPr/>
    </dgm:pt>
    <dgm:pt modelId="{67D48451-3774-4F0C-8AC6-26CA07F8DFB4}" type="pres">
      <dgm:prSet presAssocID="{06026EC6-742A-460A-8DF3-79920DDC202C}" presName="rootText" presStyleLbl="node2" presStyleIdx="2" presStyleCnt="3">
        <dgm:presLayoutVars>
          <dgm:chPref val="3"/>
        </dgm:presLayoutVars>
      </dgm:prSet>
      <dgm:spPr/>
      <dgm:t>
        <a:bodyPr/>
        <a:lstStyle/>
        <a:p>
          <a:endParaRPr lang="es-ES"/>
        </a:p>
      </dgm:t>
    </dgm:pt>
    <dgm:pt modelId="{1F0F03CE-AD1C-4B68-B75E-7062AAD4DC5F}" type="pres">
      <dgm:prSet presAssocID="{06026EC6-742A-460A-8DF3-79920DDC202C}" presName="rootConnector" presStyleLbl="node2" presStyleIdx="2" presStyleCnt="3"/>
      <dgm:spPr/>
      <dgm:t>
        <a:bodyPr/>
        <a:lstStyle/>
        <a:p>
          <a:endParaRPr lang="es-ES"/>
        </a:p>
      </dgm:t>
    </dgm:pt>
    <dgm:pt modelId="{741F97B5-1266-48DF-8D7F-EB96774E0F8B}" type="pres">
      <dgm:prSet presAssocID="{06026EC6-742A-460A-8DF3-79920DDC202C}" presName="hierChild4" presStyleCnt="0"/>
      <dgm:spPr/>
    </dgm:pt>
    <dgm:pt modelId="{EEC3AD04-CF0E-4E09-A1E9-79AC0DDC2BDB}" type="pres">
      <dgm:prSet presAssocID="{06026EC6-742A-460A-8DF3-79920DDC202C}" presName="hierChild5" presStyleCnt="0"/>
      <dgm:spPr/>
    </dgm:pt>
    <dgm:pt modelId="{1860B4BC-EA37-4CAF-88E2-1FE2EB665492}" type="pres">
      <dgm:prSet presAssocID="{B8778FB2-929A-4FDE-B89A-2965FED79167}" presName="hierChild3" presStyleCnt="0"/>
      <dgm:spPr/>
    </dgm:pt>
  </dgm:ptLst>
  <dgm:cxnLst>
    <dgm:cxn modelId="{FB9E2015-7D78-4EEC-AD3A-03C7A8E4ED58}" srcId="{B8778FB2-929A-4FDE-B89A-2965FED79167}" destId="{2F5BB192-016D-42DF-A6C1-A4E4149DB635}" srcOrd="1" destOrd="0" parTransId="{51FB6981-8F4A-4CFF-8CCA-E36BCD211708}" sibTransId="{B99D5AE7-AAE2-45C9-AE5C-D5F3BB506604}"/>
    <dgm:cxn modelId="{565824EE-080D-4471-AFF9-AD95BB306C2A}" type="presOf" srcId="{B8778FB2-929A-4FDE-B89A-2965FED79167}" destId="{A2CE3129-4E66-46DB-BFD1-615BBB0D30CC}" srcOrd="1" destOrd="0" presId="urn:microsoft.com/office/officeart/2005/8/layout/orgChart1"/>
    <dgm:cxn modelId="{87DF113B-3E46-43E9-A938-FCF628D92911}" type="presOf" srcId="{2F5BB192-016D-42DF-A6C1-A4E4149DB635}" destId="{701EC15F-74DE-4B34-8A2B-506D27A7C6BB}" srcOrd="1" destOrd="0" presId="urn:microsoft.com/office/officeart/2005/8/layout/orgChart1"/>
    <dgm:cxn modelId="{B1F0BCEF-CE4B-4F5D-8169-90FC9C8E502E}" type="presOf" srcId="{2805CD7C-B206-49A1-9B7B-E8AC15F99B02}" destId="{8B254396-C2A0-4F2D-B6F1-A9F012E2E0BF}" srcOrd="0" destOrd="0" presId="urn:microsoft.com/office/officeart/2005/8/layout/orgChart1"/>
    <dgm:cxn modelId="{134C9C2B-00A6-4C47-B570-7820ECBE6155}" type="presOf" srcId="{2F5BB192-016D-42DF-A6C1-A4E4149DB635}" destId="{5B6163F7-3F66-4A8D-911A-B0EF26F2F73A}" srcOrd="0" destOrd="0" presId="urn:microsoft.com/office/officeart/2005/8/layout/orgChart1"/>
    <dgm:cxn modelId="{CB40405A-E0B2-4A66-8E19-DB0C4E74155F}" type="presOf" srcId="{F7BBCA0D-F569-4F2A-85CC-6225A7AB3041}" destId="{7D2D796C-871A-4D39-BB29-C132C40E1197}" srcOrd="0" destOrd="0" presId="urn:microsoft.com/office/officeart/2005/8/layout/orgChart1"/>
    <dgm:cxn modelId="{22372913-A1DB-4745-BDD6-337CE5EC8D3D}" type="presOf" srcId="{06026EC6-742A-460A-8DF3-79920DDC202C}" destId="{67D48451-3774-4F0C-8AC6-26CA07F8DFB4}" srcOrd="0" destOrd="0" presId="urn:microsoft.com/office/officeart/2005/8/layout/orgChart1"/>
    <dgm:cxn modelId="{F56EF152-115D-434E-8B20-176174CF45C4}" type="presOf" srcId="{51FB6981-8F4A-4CFF-8CCA-E36BCD211708}" destId="{EFC87F4D-6FE4-4D4E-ACCF-0F8089419DA1}" srcOrd="0" destOrd="0" presId="urn:microsoft.com/office/officeart/2005/8/layout/orgChart1"/>
    <dgm:cxn modelId="{1D644879-11B4-4202-8696-20F205C40846}" srcId="{B8778FB2-929A-4FDE-B89A-2965FED79167}" destId="{343276B4-AFF5-4301-93FA-F243B5B996AA}" srcOrd="0" destOrd="0" parTransId="{2805CD7C-B206-49A1-9B7B-E8AC15F99B02}" sibTransId="{6C9E89E0-5B16-4FAC-8529-9AD4AC7F79CB}"/>
    <dgm:cxn modelId="{E20AB3FF-0F89-4EE3-8287-D7AFBE47ED56}" type="presOf" srcId="{06026EC6-742A-460A-8DF3-79920DDC202C}" destId="{1F0F03CE-AD1C-4B68-B75E-7062AAD4DC5F}" srcOrd="1" destOrd="0" presId="urn:microsoft.com/office/officeart/2005/8/layout/orgChart1"/>
    <dgm:cxn modelId="{83640F37-E823-4638-B25E-15F7B3E979C3}" srcId="{B8778FB2-929A-4FDE-B89A-2965FED79167}" destId="{06026EC6-742A-460A-8DF3-79920DDC202C}" srcOrd="2" destOrd="0" parTransId="{F7BBCA0D-F569-4F2A-85CC-6225A7AB3041}" sibTransId="{01A7170C-790E-4594-9E96-F0AAE7A79842}"/>
    <dgm:cxn modelId="{36E697B9-1B2F-4064-BA50-B790F6D1A245}" srcId="{B82FA36A-4893-49B9-A7EC-316B15AC4268}" destId="{B8778FB2-929A-4FDE-B89A-2965FED79167}" srcOrd="0" destOrd="0" parTransId="{C96AC2C6-B465-49C9-BAF0-D5AAA1BEAA9D}" sibTransId="{100C9DFD-7117-4B96-9983-612B3637F6F5}"/>
    <dgm:cxn modelId="{0E864023-4464-4015-B623-91E2C81E873A}" type="presOf" srcId="{343276B4-AFF5-4301-93FA-F243B5B996AA}" destId="{C9747B7A-7D48-4D50-B5B8-BED1634FA067}" srcOrd="1" destOrd="0" presId="urn:microsoft.com/office/officeart/2005/8/layout/orgChart1"/>
    <dgm:cxn modelId="{2DC09D9C-2208-4B42-B14D-D6F9C714D50B}" type="presOf" srcId="{B8778FB2-929A-4FDE-B89A-2965FED79167}" destId="{2464A0C0-5CC8-4A00-8822-8961E3C95E00}" srcOrd="0" destOrd="0" presId="urn:microsoft.com/office/officeart/2005/8/layout/orgChart1"/>
    <dgm:cxn modelId="{E82FA3E4-87C9-41B6-ADB5-0F359713E4D2}" type="presOf" srcId="{B82FA36A-4893-49B9-A7EC-316B15AC4268}" destId="{A81BAEB6-1ACC-4966-B37A-602CB1C13429}" srcOrd="0" destOrd="0" presId="urn:microsoft.com/office/officeart/2005/8/layout/orgChart1"/>
    <dgm:cxn modelId="{B85C561B-B43F-4A7F-896E-81BC66A371C9}" type="presOf" srcId="{343276B4-AFF5-4301-93FA-F243B5B996AA}" destId="{AD76D7BB-1C1C-4365-9DE7-BAA4F829D38B}" srcOrd="0" destOrd="0" presId="urn:microsoft.com/office/officeart/2005/8/layout/orgChart1"/>
    <dgm:cxn modelId="{69AF1BC8-49E8-4112-A407-EF1B6BDD105B}" type="presParOf" srcId="{A81BAEB6-1ACC-4966-B37A-602CB1C13429}" destId="{F4AA1E75-428D-4077-988B-FE550E112221}" srcOrd="0" destOrd="0" presId="urn:microsoft.com/office/officeart/2005/8/layout/orgChart1"/>
    <dgm:cxn modelId="{ECA49247-8EC8-4509-B8A1-1BA46438B3A6}" type="presParOf" srcId="{F4AA1E75-428D-4077-988B-FE550E112221}" destId="{79138BD0-1304-4C34-A739-C60C47159E1F}" srcOrd="0" destOrd="0" presId="urn:microsoft.com/office/officeart/2005/8/layout/orgChart1"/>
    <dgm:cxn modelId="{7D173AB5-BE11-44E6-8533-8A691DC94D42}" type="presParOf" srcId="{79138BD0-1304-4C34-A739-C60C47159E1F}" destId="{2464A0C0-5CC8-4A00-8822-8961E3C95E00}" srcOrd="0" destOrd="0" presId="urn:microsoft.com/office/officeart/2005/8/layout/orgChart1"/>
    <dgm:cxn modelId="{AB443965-6901-4A9E-8D23-1A9334A79654}" type="presParOf" srcId="{79138BD0-1304-4C34-A739-C60C47159E1F}" destId="{A2CE3129-4E66-46DB-BFD1-615BBB0D30CC}" srcOrd="1" destOrd="0" presId="urn:microsoft.com/office/officeart/2005/8/layout/orgChart1"/>
    <dgm:cxn modelId="{CE2C11CE-6147-4BBA-8B11-10D5C6965C63}" type="presParOf" srcId="{F4AA1E75-428D-4077-988B-FE550E112221}" destId="{60CDE7D7-FAD7-4AC2-AF46-725EF63F4548}" srcOrd="1" destOrd="0" presId="urn:microsoft.com/office/officeart/2005/8/layout/orgChart1"/>
    <dgm:cxn modelId="{3E54EACD-C8CF-4A51-8D7D-60F27A496E6A}" type="presParOf" srcId="{60CDE7D7-FAD7-4AC2-AF46-725EF63F4548}" destId="{8B254396-C2A0-4F2D-B6F1-A9F012E2E0BF}" srcOrd="0" destOrd="0" presId="urn:microsoft.com/office/officeart/2005/8/layout/orgChart1"/>
    <dgm:cxn modelId="{A42E8858-253F-41C3-84B6-3428A128CABA}" type="presParOf" srcId="{60CDE7D7-FAD7-4AC2-AF46-725EF63F4548}" destId="{1E8B5418-F3E0-4EC8-BFBC-F868EE7CDA71}" srcOrd="1" destOrd="0" presId="urn:microsoft.com/office/officeart/2005/8/layout/orgChart1"/>
    <dgm:cxn modelId="{FC0F850C-6492-401C-8C18-3077599DD848}" type="presParOf" srcId="{1E8B5418-F3E0-4EC8-BFBC-F868EE7CDA71}" destId="{75230425-B7FF-41B0-AE3A-1F53CDCD43BD}" srcOrd="0" destOrd="0" presId="urn:microsoft.com/office/officeart/2005/8/layout/orgChart1"/>
    <dgm:cxn modelId="{A556B89C-5415-40A2-8BD1-79CB01C4F806}" type="presParOf" srcId="{75230425-B7FF-41B0-AE3A-1F53CDCD43BD}" destId="{AD76D7BB-1C1C-4365-9DE7-BAA4F829D38B}" srcOrd="0" destOrd="0" presId="urn:microsoft.com/office/officeart/2005/8/layout/orgChart1"/>
    <dgm:cxn modelId="{F0AA8178-910F-4416-88D8-C2660EE48E54}" type="presParOf" srcId="{75230425-B7FF-41B0-AE3A-1F53CDCD43BD}" destId="{C9747B7A-7D48-4D50-B5B8-BED1634FA067}" srcOrd="1" destOrd="0" presId="urn:microsoft.com/office/officeart/2005/8/layout/orgChart1"/>
    <dgm:cxn modelId="{65F49065-54F1-4C6A-A107-A6C108902A99}" type="presParOf" srcId="{1E8B5418-F3E0-4EC8-BFBC-F868EE7CDA71}" destId="{05C140AB-5F1D-424D-B442-41DA31F6A905}" srcOrd="1" destOrd="0" presId="urn:microsoft.com/office/officeart/2005/8/layout/orgChart1"/>
    <dgm:cxn modelId="{B1F477C2-EF72-49BB-B57E-8A70E90A9B36}" type="presParOf" srcId="{1E8B5418-F3E0-4EC8-BFBC-F868EE7CDA71}" destId="{4B00A32D-9986-4680-A5B0-5AB1E697F32F}" srcOrd="2" destOrd="0" presId="urn:microsoft.com/office/officeart/2005/8/layout/orgChart1"/>
    <dgm:cxn modelId="{12B7879F-FBC2-4317-854B-8CDBD7E1AB21}" type="presParOf" srcId="{60CDE7D7-FAD7-4AC2-AF46-725EF63F4548}" destId="{EFC87F4D-6FE4-4D4E-ACCF-0F8089419DA1}" srcOrd="2" destOrd="0" presId="urn:microsoft.com/office/officeart/2005/8/layout/orgChart1"/>
    <dgm:cxn modelId="{CDB11DBD-9C44-401B-B7DA-E29C6FF9F15A}" type="presParOf" srcId="{60CDE7D7-FAD7-4AC2-AF46-725EF63F4548}" destId="{18E002A0-AD2C-4BBB-8330-1600B0E42BFE}" srcOrd="3" destOrd="0" presId="urn:microsoft.com/office/officeart/2005/8/layout/orgChart1"/>
    <dgm:cxn modelId="{BBC12664-0465-40A5-814A-88BC46C6934C}" type="presParOf" srcId="{18E002A0-AD2C-4BBB-8330-1600B0E42BFE}" destId="{C8DD9064-F061-4F7D-91ED-A5DCCBFB294B}" srcOrd="0" destOrd="0" presId="urn:microsoft.com/office/officeart/2005/8/layout/orgChart1"/>
    <dgm:cxn modelId="{B24C56A7-2BFB-440C-BCEF-C08370DBCF28}" type="presParOf" srcId="{C8DD9064-F061-4F7D-91ED-A5DCCBFB294B}" destId="{5B6163F7-3F66-4A8D-911A-B0EF26F2F73A}" srcOrd="0" destOrd="0" presId="urn:microsoft.com/office/officeart/2005/8/layout/orgChart1"/>
    <dgm:cxn modelId="{98AE72BD-E496-4F7D-A41E-EBBA21A3D3A1}" type="presParOf" srcId="{C8DD9064-F061-4F7D-91ED-A5DCCBFB294B}" destId="{701EC15F-74DE-4B34-8A2B-506D27A7C6BB}" srcOrd="1" destOrd="0" presId="urn:microsoft.com/office/officeart/2005/8/layout/orgChart1"/>
    <dgm:cxn modelId="{39601E87-1D29-4773-9285-F1390BCC7F1F}" type="presParOf" srcId="{18E002A0-AD2C-4BBB-8330-1600B0E42BFE}" destId="{8E982592-841A-4B8F-9FDC-C4F53C6AA577}" srcOrd="1" destOrd="0" presId="urn:microsoft.com/office/officeart/2005/8/layout/orgChart1"/>
    <dgm:cxn modelId="{7BE6D62C-93FD-45E3-B772-F250A4DF9F9E}" type="presParOf" srcId="{18E002A0-AD2C-4BBB-8330-1600B0E42BFE}" destId="{0D17E593-90DF-401C-8C87-77F52A13ADDB}" srcOrd="2" destOrd="0" presId="urn:microsoft.com/office/officeart/2005/8/layout/orgChart1"/>
    <dgm:cxn modelId="{A574BC36-A600-41B6-9569-CD6AE75C1EBC}" type="presParOf" srcId="{60CDE7D7-FAD7-4AC2-AF46-725EF63F4548}" destId="{7D2D796C-871A-4D39-BB29-C132C40E1197}" srcOrd="4" destOrd="0" presId="urn:microsoft.com/office/officeart/2005/8/layout/orgChart1"/>
    <dgm:cxn modelId="{7FF6C1E8-E64F-4E75-B35A-6E6D0D2616E5}" type="presParOf" srcId="{60CDE7D7-FAD7-4AC2-AF46-725EF63F4548}" destId="{D79A1CE5-4BDB-4BB1-BFFB-A67DEB319127}" srcOrd="5" destOrd="0" presId="urn:microsoft.com/office/officeart/2005/8/layout/orgChart1"/>
    <dgm:cxn modelId="{3EEE5672-F226-4142-BB47-5D414C09123E}" type="presParOf" srcId="{D79A1CE5-4BDB-4BB1-BFFB-A67DEB319127}" destId="{789BEFB7-34BE-40CE-8283-17C6811CA366}" srcOrd="0" destOrd="0" presId="urn:microsoft.com/office/officeart/2005/8/layout/orgChart1"/>
    <dgm:cxn modelId="{BBF3F1E0-0A6B-438F-BC98-57F3BB4E4F7C}" type="presParOf" srcId="{789BEFB7-34BE-40CE-8283-17C6811CA366}" destId="{67D48451-3774-4F0C-8AC6-26CA07F8DFB4}" srcOrd="0" destOrd="0" presId="urn:microsoft.com/office/officeart/2005/8/layout/orgChart1"/>
    <dgm:cxn modelId="{38DC2E30-32AD-45E5-A5DE-2353D864E6FE}" type="presParOf" srcId="{789BEFB7-34BE-40CE-8283-17C6811CA366}" destId="{1F0F03CE-AD1C-4B68-B75E-7062AAD4DC5F}" srcOrd="1" destOrd="0" presId="urn:microsoft.com/office/officeart/2005/8/layout/orgChart1"/>
    <dgm:cxn modelId="{2A1C18BD-D1B2-492D-B197-0401542D73B2}" type="presParOf" srcId="{D79A1CE5-4BDB-4BB1-BFFB-A67DEB319127}" destId="{741F97B5-1266-48DF-8D7F-EB96774E0F8B}" srcOrd="1" destOrd="0" presId="urn:microsoft.com/office/officeart/2005/8/layout/orgChart1"/>
    <dgm:cxn modelId="{E7378AE1-D88F-4A83-9BA3-5D335A5978A2}" type="presParOf" srcId="{D79A1CE5-4BDB-4BB1-BFFB-A67DEB319127}" destId="{EEC3AD04-CF0E-4E09-A1E9-79AC0DDC2BDB}" srcOrd="2" destOrd="0" presId="urn:microsoft.com/office/officeart/2005/8/layout/orgChart1"/>
    <dgm:cxn modelId="{7C357A35-B0D2-445C-82C5-6D238CD252C0}" type="presParOf" srcId="{F4AA1E75-428D-4077-988B-FE550E112221}" destId="{1860B4BC-EA37-4CAF-88E2-1FE2EB66549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97746F-7406-4EDF-B366-B4E788482FF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CO"/>
        </a:p>
      </dgm:t>
    </dgm:pt>
    <dgm:pt modelId="{27BAE75D-34C2-4B4C-9E08-9D5D1D924136}">
      <dgm:prSet phldrT="[Texto]"/>
      <dgm:spPr>
        <a:solidFill>
          <a:schemeClr val="accent2">
            <a:lumMod val="60000"/>
            <a:lumOff val="40000"/>
          </a:schemeClr>
        </a:solidFill>
      </dgm:spPr>
      <dgm:t>
        <a:bodyPr/>
        <a:lstStyle/>
        <a:p>
          <a:r>
            <a:rPr lang="es-CO" b="1" dirty="0">
              <a:solidFill>
                <a:schemeClr val="tx1"/>
              </a:solidFill>
            </a:rPr>
            <a:t>ERRORES DE DERECHO</a:t>
          </a:r>
        </a:p>
      </dgm:t>
    </dgm:pt>
    <dgm:pt modelId="{605C4057-0984-4C27-9A71-4A847694F349}" type="parTrans" cxnId="{313A5EFA-7796-432C-A1DF-7604B4788ABA}">
      <dgm:prSet/>
      <dgm:spPr/>
      <dgm:t>
        <a:bodyPr/>
        <a:lstStyle/>
        <a:p>
          <a:endParaRPr lang="es-CO"/>
        </a:p>
      </dgm:t>
    </dgm:pt>
    <dgm:pt modelId="{1E6C137F-D268-4E0B-870B-43B1FE368EDD}" type="sibTrans" cxnId="{313A5EFA-7796-432C-A1DF-7604B4788ABA}">
      <dgm:prSet/>
      <dgm:spPr/>
      <dgm:t>
        <a:bodyPr/>
        <a:lstStyle/>
        <a:p>
          <a:endParaRPr lang="es-CO"/>
        </a:p>
      </dgm:t>
    </dgm:pt>
    <dgm:pt modelId="{F43E1378-C187-4541-A973-EC380E43AEB0}">
      <dgm:prSet phldrT="[Texto]"/>
      <dgm:spPr>
        <a:solidFill>
          <a:schemeClr val="accent2">
            <a:lumMod val="40000"/>
            <a:lumOff val="60000"/>
          </a:schemeClr>
        </a:solidFill>
      </dgm:spPr>
      <dgm:t>
        <a:bodyPr/>
        <a:lstStyle/>
        <a:p>
          <a:r>
            <a:rPr lang="es-CO" dirty="0">
              <a:solidFill>
                <a:schemeClr val="tx1"/>
              </a:solidFill>
            </a:rPr>
            <a:t>Falso juicio de </a:t>
          </a:r>
          <a:r>
            <a:rPr lang="es-CO" u="sng" dirty="0">
              <a:solidFill>
                <a:schemeClr val="tx1"/>
              </a:solidFill>
            </a:rPr>
            <a:t>legalidad</a:t>
          </a:r>
          <a:r>
            <a:rPr lang="es-CO" dirty="0">
              <a:solidFill>
                <a:schemeClr val="tx1"/>
              </a:solidFill>
            </a:rPr>
            <a:t> </a:t>
          </a:r>
        </a:p>
      </dgm:t>
    </dgm:pt>
    <dgm:pt modelId="{FA6C3F5D-085C-4DEE-9245-2C3EA1523E27}" type="parTrans" cxnId="{979B5811-C410-40A0-A67A-539277F141B0}">
      <dgm:prSet/>
      <dgm:spPr/>
      <dgm:t>
        <a:bodyPr/>
        <a:lstStyle/>
        <a:p>
          <a:endParaRPr lang="es-CO"/>
        </a:p>
      </dgm:t>
    </dgm:pt>
    <dgm:pt modelId="{53719160-3247-4EF7-8909-11045433975B}" type="sibTrans" cxnId="{979B5811-C410-40A0-A67A-539277F141B0}">
      <dgm:prSet/>
      <dgm:spPr/>
      <dgm:t>
        <a:bodyPr/>
        <a:lstStyle/>
        <a:p>
          <a:endParaRPr lang="es-CO"/>
        </a:p>
      </dgm:t>
    </dgm:pt>
    <dgm:pt modelId="{DAF94974-3FD1-4EAC-90F6-956E5A61924E}">
      <dgm:prSet phldrT="[Texto]"/>
      <dgm:spPr>
        <a:solidFill>
          <a:schemeClr val="accent2">
            <a:lumMod val="40000"/>
            <a:lumOff val="60000"/>
          </a:schemeClr>
        </a:solidFill>
      </dgm:spPr>
      <dgm:t>
        <a:bodyPr/>
        <a:lstStyle/>
        <a:p>
          <a:r>
            <a:rPr lang="es-CO" dirty="0">
              <a:solidFill>
                <a:schemeClr val="tx1"/>
              </a:solidFill>
            </a:rPr>
            <a:t>Falso juicio de </a:t>
          </a:r>
          <a:r>
            <a:rPr lang="es-CO" u="sng" dirty="0">
              <a:solidFill>
                <a:schemeClr val="tx1"/>
              </a:solidFill>
            </a:rPr>
            <a:t>convicción</a:t>
          </a:r>
          <a:endParaRPr lang="es-CO" dirty="0">
            <a:solidFill>
              <a:schemeClr val="tx1"/>
            </a:solidFill>
          </a:endParaRPr>
        </a:p>
      </dgm:t>
    </dgm:pt>
    <dgm:pt modelId="{A8F3C885-0033-4798-9179-1325178403F1}" type="parTrans" cxnId="{36C28D7F-2AE6-4CCA-9DA0-E79BD22178E7}">
      <dgm:prSet/>
      <dgm:spPr/>
      <dgm:t>
        <a:bodyPr/>
        <a:lstStyle/>
        <a:p>
          <a:endParaRPr lang="es-CO"/>
        </a:p>
      </dgm:t>
    </dgm:pt>
    <dgm:pt modelId="{CC59E726-F690-42BC-8203-D8DF6AC5269C}" type="sibTrans" cxnId="{36C28D7F-2AE6-4CCA-9DA0-E79BD22178E7}">
      <dgm:prSet/>
      <dgm:spPr/>
      <dgm:t>
        <a:bodyPr/>
        <a:lstStyle/>
        <a:p>
          <a:endParaRPr lang="es-CO"/>
        </a:p>
      </dgm:t>
    </dgm:pt>
    <dgm:pt modelId="{F713D118-E359-44CC-8ADD-71A02972217B}" type="pres">
      <dgm:prSet presAssocID="{DA97746F-7406-4EDF-B366-B4E788482FF4}" presName="hierChild1" presStyleCnt="0">
        <dgm:presLayoutVars>
          <dgm:orgChart val="1"/>
          <dgm:chPref val="1"/>
          <dgm:dir/>
          <dgm:animOne val="branch"/>
          <dgm:animLvl val="lvl"/>
          <dgm:resizeHandles/>
        </dgm:presLayoutVars>
      </dgm:prSet>
      <dgm:spPr/>
      <dgm:t>
        <a:bodyPr/>
        <a:lstStyle/>
        <a:p>
          <a:endParaRPr lang="es-ES"/>
        </a:p>
      </dgm:t>
    </dgm:pt>
    <dgm:pt modelId="{5FD010A2-0DD1-4B0F-B8C8-5BBB383F2DF9}" type="pres">
      <dgm:prSet presAssocID="{27BAE75D-34C2-4B4C-9E08-9D5D1D924136}" presName="hierRoot1" presStyleCnt="0">
        <dgm:presLayoutVars>
          <dgm:hierBranch val="init"/>
        </dgm:presLayoutVars>
      </dgm:prSet>
      <dgm:spPr/>
    </dgm:pt>
    <dgm:pt modelId="{0EE55C74-F664-4526-937F-4DF0BEE56BDC}" type="pres">
      <dgm:prSet presAssocID="{27BAE75D-34C2-4B4C-9E08-9D5D1D924136}" presName="rootComposite1" presStyleCnt="0"/>
      <dgm:spPr/>
    </dgm:pt>
    <dgm:pt modelId="{768C4B7B-BB9E-492E-80F5-2A9B400E8C4A}" type="pres">
      <dgm:prSet presAssocID="{27BAE75D-34C2-4B4C-9E08-9D5D1D924136}" presName="rootText1" presStyleLbl="node0" presStyleIdx="0" presStyleCnt="1">
        <dgm:presLayoutVars>
          <dgm:chPref val="3"/>
        </dgm:presLayoutVars>
      </dgm:prSet>
      <dgm:spPr/>
      <dgm:t>
        <a:bodyPr/>
        <a:lstStyle/>
        <a:p>
          <a:endParaRPr lang="es-ES"/>
        </a:p>
      </dgm:t>
    </dgm:pt>
    <dgm:pt modelId="{0498BE5A-85E3-4E45-B20A-883E1252DC19}" type="pres">
      <dgm:prSet presAssocID="{27BAE75D-34C2-4B4C-9E08-9D5D1D924136}" presName="rootConnector1" presStyleLbl="node1" presStyleIdx="0" presStyleCnt="0"/>
      <dgm:spPr/>
      <dgm:t>
        <a:bodyPr/>
        <a:lstStyle/>
        <a:p>
          <a:endParaRPr lang="es-ES"/>
        </a:p>
      </dgm:t>
    </dgm:pt>
    <dgm:pt modelId="{3992E780-07EE-4058-B5A1-26E955483F4A}" type="pres">
      <dgm:prSet presAssocID="{27BAE75D-34C2-4B4C-9E08-9D5D1D924136}" presName="hierChild2" presStyleCnt="0"/>
      <dgm:spPr/>
    </dgm:pt>
    <dgm:pt modelId="{FB37BB08-5D6F-4B3E-9035-DA7FFCD9D558}" type="pres">
      <dgm:prSet presAssocID="{FA6C3F5D-085C-4DEE-9245-2C3EA1523E27}" presName="Name37" presStyleLbl="parChTrans1D2" presStyleIdx="0" presStyleCnt="2"/>
      <dgm:spPr/>
      <dgm:t>
        <a:bodyPr/>
        <a:lstStyle/>
        <a:p>
          <a:endParaRPr lang="es-ES"/>
        </a:p>
      </dgm:t>
    </dgm:pt>
    <dgm:pt modelId="{CB2F1D8D-4393-4833-8A21-5FB5F91535D0}" type="pres">
      <dgm:prSet presAssocID="{F43E1378-C187-4541-A973-EC380E43AEB0}" presName="hierRoot2" presStyleCnt="0">
        <dgm:presLayoutVars>
          <dgm:hierBranch val="init"/>
        </dgm:presLayoutVars>
      </dgm:prSet>
      <dgm:spPr/>
    </dgm:pt>
    <dgm:pt modelId="{49890853-26FD-4C08-AA74-E8F84C607214}" type="pres">
      <dgm:prSet presAssocID="{F43E1378-C187-4541-A973-EC380E43AEB0}" presName="rootComposite" presStyleCnt="0"/>
      <dgm:spPr/>
    </dgm:pt>
    <dgm:pt modelId="{37D46D5F-7B62-4898-B233-5025183FB29D}" type="pres">
      <dgm:prSet presAssocID="{F43E1378-C187-4541-A973-EC380E43AEB0}" presName="rootText" presStyleLbl="node2" presStyleIdx="0" presStyleCnt="2">
        <dgm:presLayoutVars>
          <dgm:chPref val="3"/>
        </dgm:presLayoutVars>
      </dgm:prSet>
      <dgm:spPr/>
      <dgm:t>
        <a:bodyPr/>
        <a:lstStyle/>
        <a:p>
          <a:endParaRPr lang="es-ES"/>
        </a:p>
      </dgm:t>
    </dgm:pt>
    <dgm:pt modelId="{24906C3A-95E4-4A12-B666-AA26FF1FE533}" type="pres">
      <dgm:prSet presAssocID="{F43E1378-C187-4541-A973-EC380E43AEB0}" presName="rootConnector" presStyleLbl="node2" presStyleIdx="0" presStyleCnt="2"/>
      <dgm:spPr/>
      <dgm:t>
        <a:bodyPr/>
        <a:lstStyle/>
        <a:p>
          <a:endParaRPr lang="es-ES"/>
        </a:p>
      </dgm:t>
    </dgm:pt>
    <dgm:pt modelId="{C7035B40-61BE-4B25-9C6C-5AC971C9F011}" type="pres">
      <dgm:prSet presAssocID="{F43E1378-C187-4541-A973-EC380E43AEB0}" presName="hierChild4" presStyleCnt="0"/>
      <dgm:spPr/>
    </dgm:pt>
    <dgm:pt modelId="{876CCCA7-C225-481E-8C19-71963A2E3593}" type="pres">
      <dgm:prSet presAssocID="{F43E1378-C187-4541-A973-EC380E43AEB0}" presName="hierChild5" presStyleCnt="0"/>
      <dgm:spPr/>
    </dgm:pt>
    <dgm:pt modelId="{95249041-96FC-4FC4-B1C3-608A219A502E}" type="pres">
      <dgm:prSet presAssocID="{A8F3C885-0033-4798-9179-1325178403F1}" presName="Name37" presStyleLbl="parChTrans1D2" presStyleIdx="1" presStyleCnt="2"/>
      <dgm:spPr/>
      <dgm:t>
        <a:bodyPr/>
        <a:lstStyle/>
        <a:p>
          <a:endParaRPr lang="es-ES"/>
        </a:p>
      </dgm:t>
    </dgm:pt>
    <dgm:pt modelId="{A111EE8D-02B2-4F91-BF2E-2E38696F0AF5}" type="pres">
      <dgm:prSet presAssocID="{DAF94974-3FD1-4EAC-90F6-956E5A61924E}" presName="hierRoot2" presStyleCnt="0">
        <dgm:presLayoutVars>
          <dgm:hierBranch val="init"/>
        </dgm:presLayoutVars>
      </dgm:prSet>
      <dgm:spPr/>
    </dgm:pt>
    <dgm:pt modelId="{7C9CB1C1-B0E6-4AD0-8E0E-E216B473D400}" type="pres">
      <dgm:prSet presAssocID="{DAF94974-3FD1-4EAC-90F6-956E5A61924E}" presName="rootComposite" presStyleCnt="0"/>
      <dgm:spPr/>
    </dgm:pt>
    <dgm:pt modelId="{77FDB14E-6908-44E8-ADC2-06571A138D7C}" type="pres">
      <dgm:prSet presAssocID="{DAF94974-3FD1-4EAC-90F6-956E5A61924E}" presName="rootText" presStyleLbl="node2" presStyleIdx="1" presStyleCnt="2">
        <dgm:presLayoutVars>
          <dgm:chPref val="3"/>
        </dgm:presLayoutVars>
      </dgm:prSet>
      <dgm:spPr/>
      <dgm:t>
        <a:bodyPr/>
        <a:lstStyle/>
        <a:p>
          <a:endParaRPr lang="es-ES"/>
        </a:p>
      </dgm:t>
    </dgm:pt>
    <dgm:pt modelId="{C6CCE3F8-14DA-4FE4-938B-200D6B0B767A}" type="pres">
      <dgm:prSet presAssocID="{DAF94974-3FD1-4EAC-90F6-956E5A61924E}" presName="rootConnector" presStyleLbl="node2" presStyleIdx="1" presStyleCnt="2"/>
      <dgm:spPr/>
      <dgm:t>
        <a:bodyPr/>
        <a:lstStyle/>
        <a:p>
          <a:endParaRPr lang="es-ES"/>
        </a:p>
      </dgm:t>
    </dgm:pt>
    <dgm:pt modelId="{84534B80-027F-4DB8-B312-0F060A5DC5D8}" type="pres">
      <dgm:prSet presAssocID="{DAF94974-3FD1-4EAC-90F6-956E5A61924E}" presName="hierChild4" presStyleCnt="0"/>
      <dgm:spPr/>
    </dgm:pt>
    <dgm:pt modelId="{3546C4F4-F28A-4A09-9423-32FEDA77BC52}" type="pres">
      <dgm:prSet presAssocID="{DAF94974-3FD1-4EAC-90F6-956E5A61924E}" presName="hierChild5" presStyleCnt="0"/>
      <dgm:spPr/>
    </dgm:pt>
    <dgm:pt modelId="{50B2AFEB-A147-43FC-9EE1-21E7C96F2AB0}" type="pres">
      <dgm:prSet presAssocID="{27BAE75D-34C2-4B4C-9E08-9D5D1D924136}" presName="hierChild3" presStyleCnt="0"/>
      <dgm:spPr/>
    </dgm:pt>
  </dgm:ptLst>
  <dgm:cxnLst>
    <dgm:cxn modelId="{D4F3735F-EBC7-4972-89E3-C90E6DF3A80B}" type="presOf" srcId="{DAF94974-3FD1-4EAC-90F6-956E5A61924E}" destId="{77FDB14E-6908-44E8-ADC2-06571A138D7C}" srcOrd="0" destOrd="0" presId="urn:microsoft.com/office/officeart/2005/8/layout/orgChart1"/>
    <dgm:cxn modelId="{4C89C4CB-5B11-467C-9AA2-1167D5A9A9A8}" type="presOf" srcId="{27BAE75D-34C2-4B4C-9E08-9D5D1D924136}" destId="{768C4B7B-BB9E-492E-80F5-2A9B400E8C4A}" srcOrd="0" destOrd="0" presId="urn:microsoft.com/office/officeart/2005/8/layout/orgChart1"/>
    <dgm:cxn modelId="{36C28D7F-2AE6-4CCA-9DA0-E79BD22178E7}" srcId="{27BAE75D-34C2-4B4C-9E08-9D5D1D924136}" destId="{DAF94974-3FD1-4EAC-90F6-956E5A61924E}" srcOrd="1" destOrd="0" parTransId="{A8F3C885-0033-4798-9179-1325178403F1}" sibTransId="{CC59E726-F690-42BC-8203-D8DF6AC5269C}"/>
    <dgm:cxn modelId="{A98BB40D-8B0C-4070-A104-F67155AD3B98}" type="presOf" srcId="{27BAE75D-34C2-4B4C-9E08-9D5D1D924136}" destId="{0498BE5A-85E3-4E45-B20A-883E1252DC19}" srcOrd="1" destOrd="0" presId="urn:microsoft.com/office/officeart/2005/8/layout/orgChart1"/>
    <dgm:cxn modelId="{D969BC4D-8A52-4384-84D9-98D3232A69A2}" type="presOf" srcId="{DAF94974-3FD1-4EAC-90F6-956E5A61924E}" destId="{C6CCE3F8-14DA-4FE4-938B-200D6B0B767A}" srcOrd="1" destOrd="0" presId="urn:microsoft.com/office/officeart/2005/8/layout/orgChart1"/>
    <dgm:cxn modelId="{4872F4C7-1DE3-4B65-B09C-E0247062C257}" type="presOf" srcId="{FA6C3F5D-085C-4DEE-9245-2C3EA1523E27}" destId="{FB37BB08-5D6F-4B3E-9035-DA7FFCD9D558}" srcOrd="0" destOrd="0" presId="urn:microsoft.com/office/officeart/2005/8/layout/orgChart1"/>
    <dgm:cxn modelId="{979B5811-C410-40A0-A67A-539277F141B0}" srcId="{27BAE75D-34C2-4B4C-9E08-9D5D1D924136}" destId="{F43E1378-C187-4541-A973-EC380E43AEB0}" srcOrd="0" destOrd="0" parTransId="{FA6C3F5D-085C-4DEE-9245-2C3EA1523E27}" sibTransId="{53719160-3247-4EF7-8909-11045433975B}"/>
    <dgm:cxn modelId="{D177AC3E-B9D9-4FD7-A957-12CE34174061}" type="presOf" srcId="{A8F3C885-0033-4798-9179-1325178403F1}" destId="{95249041-96FC-4FC4-B1C3-608A219A502E}" srcOrd="0" destOrd="0" presId="urn:microsoft.com/office/officeart/2005/8/layout/orgChart1"/>
    <dgm:cxn modelId="{A06883FE-0D9D-4C50-BB65-BB85F7A4B0CC}" type="presOf" srcId="{DA97746F-7406-4EDF-B366-B4E788482FF4}" destId="{F713D118-E359-44CC-8ADD-71A02972217B}" srcOrd="0" destOrd="0" presId="urn:microsoft.com/office/officeart/2005/8/layout/orgChart1"/>
    <dgm:cxn modelId="{313A5EFA-7796-432C-A1DF-7604B4788ABA}" srcId="{DA97746F-7406-4EDF-B366-B4E788482FF4}" destId="{27BAE75D-34C2-4B4C-9E08-9D5D1D924136}" srcOrd="0" destOrd="0" parTransId="{605C4057-0984-4C27-9A71-4A847694F349}" sibTransId="{1E6C137F-D268-4E0B-870B-43B1FE368EDD}"/>
    <dgm:cxn modelId="{F0F9E95E-434A-42CC-B54C-ACCAD5B6EB05}" type="presOf" srcId="{F43E1378-C187-4541-A973-EC380E43AEB0}" destId="{24906C3A-95E4-4A12-B666-AA26FF1FE533}" srcOrd="1" destOrd="0" presId="urn:microsoft.com/office/officeart/2005/8/layout/orgChart1"/>
    <dgm:cxn modelId="{14E94E6F-51B7-468B-858E-7C4CBD5485D6}" type="presOf" srcId="{F43E1378-C187-4541-A973-EC380E43AEB0}" destId="{37D46D5F-7B62-4898-B233-5025183FB29D}" srcOrd="0" destOrd="0" presId="urn:microsoft.com/office/officeart/2005/8/layout/orgChart1"/>
    <dgm:cxn modelId="{8380E1C5-AD62-4210-84DC-A1B190A1C8AC}" type="presParOf" srcId="{F713D118-E359-44CC-8ADD-71A02972217B}" destId="{5FD010A2-0DD1-4B0F-B8C8-5BBB383F2DF9}" srcOrd="0" destOrd="0" presId="urn:microsoft.com/office/officeart/2005/8/layout/orgChart1"/>
    <dgm:cxn modelId="{D264D7F0-0876-4795-8123-543712A84D06}" type="presParOf" srcId="{5FD010A2-0DD1-4B0F-B8C8-5BBB383F2DF9}" destId="{0EE55C74-F664-4526-937F-4DF0BEE56BDC}" srcOrd="0" destOrd="0" presId="urn:microsoft.com/office/officeart/2005/8/layout/orgChart1"/>
    <dgm:cxn modelId="{DED767B9-BC97-4982-AA9C-858B0C5D8D98}" type="presParOf" srcId="{0EE55C74-F664-4526-937F-4DF0BEE56BDC}" destId="{768C4B7B-BB9E-492E-80F5-2A9B400E8C4A}" srcOrd="0" destOrd="0" presId="urn:microsoft.com/office/officeart/2005/8/layout/orgChart1"/>
    <dgm:cxn modelId="{277AE639-5099-4DA2-8C4B-C67969350A4C}" type="presParOf" srcId="{0EE55C74-F664-4526-937F-4DF0BEE56BDC}" destId="{0498BE5A-85E3-4E45-B20A-883E1252DC19}" srcOrd="1" destOrd="0" presId="urn:microsoft.com/office/officeart/2005/8/layout/orgChart1"/>
    <dgm:cxn modelId="{63E034E8-9015-442E-97B7-78407D4BF1F3}" type="presParOf" srcId="{5FD010A2-0DD1-4B0F-B8C8-5BBB383F2DF9}" destId="{3992E780-07EE-4058-B5A1-26E955483F4A}" srcOrd="1" destOrd="0" presId="urn:microsoft.com/office/officeart/2005/8/layout/orgChart1"/>
    <dgm:cxn modelId="{626440D8-D618-474E-9DE9-63D1B3CE7443}" type="presParOf" srcId="{3992E780-07EE-4058-B5A1-26E955483F4A}" destId="{FB37BB08-5D6F-4B3E-9035-DA7FFCD9D558}" srcOrd="0" destOrd="0" presId="urn:microsoft.com/office/officeart/2005/8/layout/orgChart1"/>
    <dgm:cxn modelId="{D2ACF699-547E-49CF-BAC6-C4E0810DA936}" type="presParOf" srcId="{3992E780-07EE-4058-B5A1-26E955483F4A}" destId="{CB2F1D8D-4393-4833-8A21-5FB5F91535D0}" srcOrd="1" destOrd="0" presId="urn:microsoft.com/office/officeart/2005/8/layout/orgChart1"/>
    <dgm:cxn modelId="{8533D497-00D1-47B0-B9B0-F22ED12ED2E2}" type="presParOf" srcId="{CB2F1D8D-4393-4833-8A21-5FB5F91535D0}" destId="{49890853-26FD-4C08-AA74-E8F84C607214}" srcOrd="0" destOrd="0" presId="urn:microsoft.com/office/officeart/2005/8/layout/orgChart1"/>
    <dgm:cxn modelId="{AE541CB6-C2C7-49E0-9AC5-3B4F5AE0FF9D}" type="presParOf" srcId="{49890853-26FD-4C08-AA74-E8F84C607214}" destId="{37D46D5F-7B62-4898-B233-5025183FB29D}" srcOrd="0" destOrd="0" presId="urn:microsoft.com/office/officeart/2005/8/layout/orgChart1"/>
    <dgm:cxn modelId="{2A98B275-6D4E-46B7-BC8D-76B4774EBC00}" type="presParOf" srcId="{49890853-26FD-4C08-AA74-E8F84C607214}" destId="{24906C3A-95E4-4A12-B666-AA26FF1FE533}" srcOrd="1" destOrd="0" presId="urn:microsoft.com/office/officeart/2005/8/layout/orgChart1"/>
    <dgm:cxn modelId="{B1E2E2A4-1C1E-4986-A833-A36B6321A168}" type="presParOf" srcId="{CB2F1D8D-4393-4833-8A21-5FB5F91535D0}" destId="{C7035B40-61BE-4B25-9C6C-5AC971C9F011}" srcOrd="1" destOrd="0" presId="urn:microsoft.com/office/officeart/2005/8/layout/orgChart1"/>
    <dgm:cxn modelId="{AA748CD3-FB84-4860-BF4F-EDD577B89FB0}" type="presParOf" srcId="{CB2F1D8D-4393-4833-8A21-5FB5F91535D0}" destId="{876CCCA7-C225-481E-8C19-71963A2E3593}" srcOrd="2" destOrd="0" presId="urn:microsoft.com/office/officeart/2005/8/layout/orgChart1"/>
    <dgm:cxn modelId="{30372BDF-7609-4864-B8A3-98B0AA8292DF}" type="presParOf" srcId="{3992E780-07EE-4058-B5A1-26E955483F4A}" destId="{95249041-96FC-4FC4-B1C3-608A219A502E}" srcOrd="2" destOrd="0" presId="urn:microsoft.com/office/officeart/2005/8/layout/orgChart1"/>
    <dgm:cxn modelId="{25196196-BB03-4BCE-9F83-7B8752B5DCDE}" type="presParOf" srcId="{3992E780-07EE-4058-B5A1-26E955483F4A}" destId="{A111EE8D-02B2-4F91-BF2E-2E38696F0AF5}" srcOrd="3" destOrd="0" presId="urn:microsoft.com/office/officeart/2005/8/layout/orgChart1"/>
    <dgm:cxn modelId="{33D78645-7044-460E-8C76-4B265EB1D699}" type="presParOf" srcId="{A111EE8D-02B2-4F91-BF2E-2E38696F0AF5}" destId="{7C9CB1C1-B0E6-4AD0-8E0E-E216B473D400}" srcOrd="0" destOrd="0" presId="urn:microsoft.com/office/officeart/2005/8/layout/orgChart1"/>
    <dgm:cxn modelId="{18DD9241-D66C-4250-B721-373DFA858675}" type="presParOf" srcId="{7C9CB1C1-B0E6-4AD0-8E0E-E216B473D400}" destId="{77FDB14E-6908-44E8-ADC2-06571A138D7C}" srcOrd="0" destOrd="0" presId="urn:microsoft.com/office/officeart/2005/8/layout/orgChart1"/>
    <dgm:cxn modelId="{6E10F805-D74F-4FC0-BE0F-B43A68B22893}" type="presParOf" srcId="{7C9CB1C1-B0E6-4AD0-8E0E-E216B473D400}" destId="{C6CCE3F8-14DA-4FE4-938B-200D6B0B767A}" srcOrd="1" destOrd="0" presId="urn:microsoft.com/office/officeart/2005/8/layout/orgChart1"/>
    <dgm:cxn modelId="{874C3FEE-6540-4870-A114-0B3C5ADF1DB4}" type="presParOf" srcId="{A111EE8D-02B2-4F91-BF2E-2E38696F0AF5}" destId="{84534B80-027F-4DB8-B312-0F060A5DC5D8}" srcOrd="1" destOrd="0" presId="urn:microsoft.com/office/officeart/2005/8/layout/orgChart1"/>
    <dgm:cxn modelId="{4A6B5403-2C27-4026-B94A-16DFEA12B2D9}" type="presParOf" srcId="{A111EE8D-02B2-4F91-BF2E-2E38696F0AF5}" destId="{3546C4F4-F28A-4A09-9423-32FEDA77BC52}" srcOrd="2" destOrd="0" presId="urn:microsoft.com/office/officeart/2005/8/layout/orgChart1"/>
    <dgm:cxn modelId="{EEFE0BE3-F97F-45B5-97AA-04281540CB76}" type="presParOf" srcId="{5FD010A2-0DD1-4B0F-B8C8-5BBB383F2DF9}" destId="{50B2AFEB-A147-43FC-9EE1-21E7C96F2AB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2D796C-871A-4D39-BB29-C132C40E1197}">
      <dsp:nvSpPr>
        <dsp:cNvPr id="0" name=""/>
        <dsp:cNvSpPr/>
      </dsp:nvSpPr>
      <dsp:spPr>
        <a:xfrm>
          <a:off x="5257800" y="1537161"/>
          <a:ext cx="3719932" cy="961311"/>
        </a:xfrm>
        <a:custGeom>
          <a:avLst/>
          <a:gdLst/>
          <a:ahLst/>
          <a:cxnLst/>
          <a:rect l="0" t="0" r="0" b="0"/>
          <a:pathLst>
            <a:path>
              <a:moveTo>
                <a:pt x="0" y="0"/>
              </a:moveTo>
              <a:lnTo>
                <a:pt x="0" y="638507"/>
              </a:lnTo>
              <a:lnTo>
                <a:pt x="3719932" y="638507"/>
              </a:lnTo>
              <a:lnTo>
                <a:pt x="3719932" y="9613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C87F4D-6FE4-4D4E-ACCF-0F8089419DA1}">
      <dsp:nvSpPr>
        <dsp:cNvPr id="0" name=""/>
        <dsp:cNvSpPr/>
      </dsp:nvSpPr>
      <dsp:spPr>
        <a:xfrm>
          <a:off x="5212080" y="1537161"/>
          <a:ext cx="91440" cy="961311"/>
        </a:xfrm>
        <a:custGeom>
          <a:avLst/>
          <a:gdLst/>
          <a:ahLst/>
          <a:cxnLst/>
          <a:rect l="0" t="0" r="0" b="0"/>
          <a:pathLst>
            <a:path>
              <a:moveTo>
                <a:pt x="45720" y="0"/>
              </a:moveTo>
              <a:lnTo>
                <a:pt x="45720" y="9613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254396-C2A0-4F2D-B6F1-A9F012E2E0BF}">
      <dsp:nvSpPr>
        <dsp:cNvPr id="0" name=""/>
        <dsp:cNvSpPr/>
      </dsp:nvSpPr>
      <dsp:spPr>
        <a:xfrm>
          <a:off x="1537867" y="1537161"/>
          <a:ext cx="3719932" cy="961311"/>
        </a:xfrm>
        <a:custGeom>
          <a:avLst/>
          <a:gdLst/>
          <a:ahLst/>
          <a:cxnLst/>
          <a:rect l="0" t="0" r="0" b="0"/>
          <a:pathLst>
            <a:path>
              <a:moveTo>
                <a:pt x="3719932" y="0"/>
              </a:moveTo>
              <a:lnTo>
                <a:pt x="3719932" y="638507"/>
              </a:lnTo>
              <a:lnTo>
                <a:pt x="0" y="638507"/>
              </a:lnTo>
              <a:lnTo>
                <a:pt x="0" y="9613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64A0C0-5CC8-4A00-8822-8961E3C95E00}">
      <dsp:nvSpPr>
        <dsp:cNvPr id="0" name=""/>
        <dsp:cNvSpPr/>
      </dsp:nvSpPr>
      <dsp:spPr>
        <a:xfrm>
          <a:off x="3720638" y="0"/>
          <a:ext cx="3074323" cy="1537161"/>
        </a:xfrm>
        <a:prstGeom prst="rec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a:lnSpc>
              <a:spcPct val="90000"/>
            </a:lnSpc>
            <a:spcBef>
              <a:spcPct val="0"/>
            </a:spcBef>
            <a:spcAft>
              <a:spcPct val="35000"/>
            </a:spcAft>
          </a:pPr>
          <a:r>
            <a:rPr lang="es-CO" sz="4500" b="1" kern="1200" dirty="0">
              <a:solidFill>
                <a:schemeClr val="tx1"/>
              </a:solidFill>
            </a:rPr>
            <a:t>ERRORES DE HECHO</a:t>
          </a:r>
        </a:p>
      </dsp:txBody>
      <dsp:txXfrm>
        <a:off x="3720638" y="0"/>
        <a:ext cx="3074323" cy="1537161"/>
      </dsp:txXfrm>
    </dsp:sp>
    <dsp:sp modelId="{AD76D7BB-1C1C-4365-9DE7-BAA4F829D38B}">
      <dsp:nvSpPr>
        <dsp:cNvPr id="0" name=""/>
        <dsp:cNvSpPr/>
      </dsp:nvSpPr>
      <dsp:spPr>
        <a:xfrm>
          <a:off x="706" y="2498473"/>
          <a:ext cx="3074323" cy="1537161"/>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a:lnSpc>
              <a:spcPct val="90000"/>
            </a:lnSpc>
            <a:spcBef>
              <a:spcPct val="0"/>
            </a:spcBef>
            <a:spcAft>
              <a:spcPct val="35000"/>
            </a:spcAft>
          </a:pPr>
          <a:r>
            <a:rPr lang="es-CO" sz="4500" kern="1200" dirty="0">
              <a:solidFill>
                <a:schemeClr val="tx1"/>
              </a:solidFill>
            </a:rPr>
            <a:t>Falso juicio de </a:t>
          </a:r>
          <a:r>
            <a:rPr lang="es-CO" sz="4500" u="sng" kern="1200" dirty="0">
              <a:solidFill>
                <a:schemeClr val="tx1"/>
              </a:solidFill>
            </a:rPr>
            <a:t>existencia</a:t>
          </a:r>
          <a:endParaRPr lang="es-CO" sz="4500" kern="1200" dirty="0">
            <a:solidFill>
              <a:schemeClr val="tx1"/>
            </a:solidFill>
          </a:endParaRPr>
        </a:p>
      </dsp:txBody>
      <dsp:txXfrm>
        <a:off x="706" y="2498473"/>
        <a:ext cx="3074323" cy="1537161"/>
      </dsp:txXfrm>
    </dsp:sp>
    <dsp:sp modelId="{5B6163F7-3F66-4A8D-911A-B0EF26F2F73A}">
      <dsp:nvSpPr>
        <dsp:cNvPr id="0" name=""/>
        <dsp:cNvSpPr/>
      </dsp:nvSpPr>
      <dsp:spPr>
        <a:xfrm>
          <a:off x="3720638" y="2498473"/>
          <a:ext cx="3074323" cy="1537161"/>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a:lnSpc>
              <a:spcPct val="90000"/>
            </a:lnSpc>
            <a:spcBef>
              <a:spcPct val="0"/>
            </a:spcBef>
            <a:spcAft>
              <a:spcPct val="35000"/>
            </a:spcAft>
          </a:pPr>
          <a:r>
            <a:rPr lang="es-CO" sz="4500" kern="1200" dirty="0">
              <a:solidFill>
                <a:schemeClr val="tx1"/>
              </a:solidFill>
            </a:rPr>
            <a:t>Falso juicio de </a:t>
          </a:r>
          <a:r>
            <a:rPr lang="es-CO" sz="4500" u="sng" kern="1200" dirty="0">
              <a:solidFill>
                <a:schemeClr val="tx1"/>
              </a:solidFill>
            </a:rPr>
            <a:t>identidad</a:t>
          </a:r>
          <a:endParaRPr lang="es-CO" sz="4500" kern="1200" dirty="0">
            <a:solidFill>
              <a:schemeClr val="tx1"/>
            </a:solidFill>
          </a:endParaRPr>
        </a:p>
      </dsp:txBody>
      <dsp:txXfrm>
        <a:off x="3720638" y="2498473"/>
        <a:ext cx="3074323" cy="1537161"/>
      </dsp:txXfrm>
    </dsp:sp>
    <dsp:sp modelId="{67D48451-3774-4F0C-8AC6-26CA07F8DFB4}">
      <dsp:nvSpPr>
        <dsp:cNvPr id="0" name=""/>
        <dsp:cNvSpPr/>
      </dsp:nvSpPr>
      <dsp:spPr>
        <a:xfrm>
          <a:off x="7440570" y="2498473"/>
          <a:ext cx="3074323" cy="1537161"/>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a:lnSpc>
              <a:spcPct val="90000"/>
            </a:lnSpc>
            <a:spcBef>
              <a:spcPct val="0"/>
            </a:spcBef>
            <a:spcAft>
              <a:spcPct val="35000"/>
            </a:spcAft>
          </a:pPr>
          <a:r>
            <a:rPr lang="es-CO" sz="4500" kern="1200" dirty="0">
              <a:solidFill>
                <a:schemeClr val="tx1"/>
              </a:solidFill>
            </a:rPr>
            <a:t>Falso </a:t>
          </a:r>
          <a:r>
            <a:rPr lang="es-CO" sz="4500" u="sng" kern="1200" dirty="0">
              <a:solidFill>
                <a:schemeClr val="tx1"/>
              </a:solidFill>
            </a:rPr>
            <a:t>raciocinio</a:t>
          </a:r>
          <a:endParaRPr lang="es-CO" sz="4500" kern="1200" dirty="0">
            <a:solidFill>
              <a:schemeClr val="tx1"/>
            </a:solidFill>
          </a:endParaRPr>
        </a:p>
      </dsp:txBody>
      <dsp:txXfrm>
        <a:off x="7440570" y="2498473"/>
        <a:ext cx="3074323" cy="15371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249041-96FC-4FC4-B1C3-608A219A502E}">
      <dsp:nvSpPr>
        <dsp:cNvPr id="0" name=""/>
        <dsp:cNvSpPr/>
      </dsp:nvSpPr>
      <dsp:spPr>
        <a:xfrm>
          <a:off x="5257800" y="1798278"/>
          <a:ext cx="2174490" cy="754781"/>
        </a:xfrm>
        <a:custGeom>
          <a:avLst/>
          <a:gdLst/>
          <a:ahLst/>
          <a:cxnLst/>
          <a:rect l="0" t="0" r="0" b="0"/>
          <a:pathLst>
            <a:path>
              <a:moveTo>
                <a:pt x="0" y="0"/>
              </a:moveTo>
              <a:lnTo>
                <a:pt x="0" y="377390"/>
              </a:lnTo>
              <a:lnTo>
                <a:pt x="2174490" y="377390"/>
              </a:lnTo>
              <a:lnTo>
                <a:pt x="2174490" y="7547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37BB08-5D6F-4B3E-9035-DA7FFCD9D558}">
      <dsp:nvSpPr>
        <dsp:cNvPr id="0" name=""/>
        <dsp:cNvSpPr/>
      </dsp:nvSpPr>
      <dsp:spPr>
        <a:xfrm>
          <a:off x="3083309" y="1798278"/>
          <a:ext cx="2174490" cy="754781"/>
        </a:xfrm>
        <a:custGeom>
          <a:avLst/>
          <a:gdLst/>
          <a:ahLst/>
          <a:cxnLst/>
          <a:rect l="0" t="0" r="0" b="0"/>
          <a:pathLst>
            <a:path>
              <a:moveTo>
                <a:pt x="2174490" y="0"/>
              </a:moveTo>
              <a:lnTo>
                <a:pt x="2174490" y="377390"/>
              </a:lnTo>
              <a:lnTo>
                <a:pt x="0" y="377390"/>
              </a:lnTo>
              <a:lnTo>
                <a:pt x="0" y="7547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8C4B7B-BB9E-492E-80F5-2A9B400E8C4A}">
      <dsp:nvSpPr>
        <dsp:cNvPr id="0" name=""/>
        <dsp:cNvSpPr/>
      </dsp:nvSpPr>
      <dsp:spPr>
        <a:xfrm>
          <a:off x="3460700" y="1178"/>
          <a:ext cx="3594199" cy="1797099"/>
        </a:xfrm>
        <a:prstGeom prst="rec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2222500">
            <a:lnSpc>
              <a:spcPct val="90000"/>
            </a:lnSpc>
            <a:spcBef>
              <a:spcPct val="0"/>
            </a:spcBef>
            <a:spcAft>
              <a:spcPct val="35000"/>
            </a:spcAft>
          </a:pPr>
          <a:r>
            <a:rPr lang="es-CO" sz="5000" b="1" kern="1200" dirty="0">
              <a:solidFill>
                <a:schemeClr val="tx1"/>
              </a:solidFill>
            </a:rPr>
            <a:t>ERRORES DE DERECHO</a:t>
          </a:r>
        </a:p>
      </dsp:txBody>
      <dsp:txXfrm>
        <a:off x="3460700" y="1178"/>
        <a:ext cx="3594199" cy="1797099"/>
      </dsp:txXfrm>
    </dsp:sp>
    <dsp:sp modelId="{37D46D5F-7B62-4898-B233-5025183FB29D}">
      <dsp:nvSpPr>
        <dsp:cNvPr id="0" name=""/>
        <dsp:cNvSpPr/>
      </dsp:nvSpPr>
      <dsp:spPr>
        <a:xfrm>
          <a:off x="1286209" y="2553059"/>
          <a:ext cx="3594199" cy="1797099"/>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2222500">
            <a:lnSpc>
              <a:spcPct val="90000"/>
            </a:lnSpc>
            <a:spcBef>
              <a:spcPct val="0"/>
            </a:spcBef>
            <a:spcAft>
              <a:spcPct val="35000"/>
            </a:spcAft>
          </a:pPr>
          <a:r>
            <a:rPr lang="es-CO" sz="5000" kern="1200" dirty="0">
              <a:solidFill>
                <a:schemeClr val="tx1"/>
              </a:solidFill>
            </a:rPr>
            <a:t>Falso juicio de </a:t>
          </a:r>
          <a:r>
            <a:rPr lang="es-CO" sz="5000" u="sng" kern="1200" dirty="0">
              <a:solidFill>
                <a:schemeClr val="tx1"/>
              </a:solidFill>
            </a:rPr>
            <a:t>legalidad</a:t>
          </a:r>
          <a:r>
            <a:rPr lang="es-CO" sz="5000" kern="1200" dirty="0">
              <a:solidFill>
                <a:schemeClr val="tx1"/>
              </a:solidFill>
            </a:rPr>
            <a:t> </a:t>
          </a:r>
        </a:p>
      </dsp:txBody>
      <dsp:txXfrm>
        <a:off x="1286209" y="2553059"/>
        <a:ext cx="3594199" cy="1797099"/>
      </dsp:txXfrm>
    </dsp:sp>
    <dsp:sp modelId="{77FDB14E-6908-44E8-ADC2-06571A138D7C}">
      <dsp:nvSpPr>
        <dsp:cNvPr id="0" name=""/>
        <dsp:cNvSpPr/>
      </dsp:nvSpPr>
      <dsp:spPr>
        <a:xfrm>
          <a:off x="5635190" y="2553059"/>
          <a:ext cx="3594199" cy="1797099"/>
        </a:xfrm>
        <a:prstGeom prst="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2222500">
            <a:lnSpc>
              <a:spcPct val="90000"/>
            </a:lnSpc>
            <a:spcBef>
              <a:spcPct val="0"/>
            </a:spcBef>
            <a:spcAft>
              <a:spcPct val="35000"/>
            </a:spcAft>
          </a:pPr>
          <a:r>
            <a:rPr lang="es-CO" sz="5000" kern="1200" dirty="0">
              <a:solidFill>
                <a:schemeClr val="tx1"/>
              </a:solidFill>
            </a:rPr>
            <a:t>Falso juicio de </a:t>
          </a:r>
          <a:r>
            <a:rPr lang="es-CO" sz="5000" u="sng" kern="1200" dirty="0">
              <a:solidFill>
                <a:schemeClr val="tx1"/>
              </a:solidFill>
            </a:rPr>
            <a:t>convicción</a:t>
          </a:r>
          <a:endParaRPr lang="es-CO" sz="5000" kern="1200" dirty="0">
            <a:solidFill>
              <a:schemeClr val="tx1"/>
            </a:solidFill>
          </a:endParaRPr>
        </a:p>
      </dsp:txBody>
      <dsp:txXfrm>
        <a:off x="5635190" y="2553059"/>
        <a:ext cx="3594199" cy="179709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BECD88-0238-4B9F-9944-07D5940736A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3F3517FC-1F42-4DEF-83B8-C15B7D4027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095DB65D-6134-4C2F-9782-ADBAC4296284}"/>
              </a:ext>
            </a:extLst>
          </p:cNvPr>
          <p:cNvSpPr>
            <a:spLocks noGrp="1"/>
          </p:cNvSpPr>
          <p:nvPr>
            <p:ph type="dt" sz="half" idx="10"/>
          </p:nvPr>
        </p:nvSpPr>
        <p:spPr/>
        <p:txBody>
          <a:bodyPr/>
          <a:lstStyle/>
          <a:p>
            <a:fld id="{9DD96D49-545F-4A90-A895-5C4C57082C59}" type="datetimeFigureOut">
              <a:rPr lang="es-MX" smtClean="0"/>
              <a:t>14/11/2022</a:t>
            </a:fld>
            <a:endParaRPr lang="es-MX"/>
          </a:p>
        </p:txBody>
      </p:sp>
      <p:sp>
        <p:nvSpPr>
          <p:cNvPr id="5" name="Marcador de pie de página 4">
            <a:extLst>
              <a:ext uri="{FF2B5EF4-FFF2-40B4-BE49-F238E27FC236}">
                <a16:creationId xmlns:a16="http://schemas.microsoft.com/office/drawing/2014/main" id="{8C678F56-31B1-4B56-8AD3-0C2329D3A03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FCA7326-37AD-4792-BCD3-E8A482087558}"/>
              </a:ext>
            </a:extLst>
          </p:cNvPr>
          <p:cNvSpPr>
            <a:spLocks noGrp="1"/>
          </p:cNvSpPr>
          <p:nvPr>
            <p:ph type="sldNum" sz="quarter" idx="12"/>
          </p:nvPr>
        </p:nvSpPr>
        <p:spPr/>
        <p:txBody>
          <a:bodyPr/>
          <a:lstStyle/>
          <a:p>
            <a:fld id="{92992B95-73FD-4AEB-B4E9-AA459C644895}" type="slidenum">
              <a:rPr lang="es-MX" smtClean="0"/>
              <a:t>‹Nº›</a:t>
            </a:fld>
            <a:endParaRPr lang="es-MX"/>
          </a:p>
        </p:txBody>
      </p:sp>
    </p:spTree>
    <p:extLst>
      <p:ext uri="{BB962C8B-B14F-4D97-AF65-F5344CB8AC3E}">
        <p14:creationId xmlns:p14="http://schemas.microsoft.com/office/powerpoint/2010/main" val="3407466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D92C13-3024-4F74-8F78-92FA6C780B5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82D0547D-3C6B-4226-9CFD-8808CDAFD19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0AA3ACA-8023-4D3E-AEEF-0A6EE109C5EF}"/>
              </a:ext>
            </a:extLst>
          </p:cNvPr>
          <p:cNvSpPr>
            <a:spLocks noGrp="1"/>
          </p:cNvSpPr>
          <p:nvPr>
            <p:ph type="dt" sz="half" idx="10"/>
          </p:nvPr>
        </p:nvSpPr>
        <p:spPr/>
        <p:txBody>
          <a:bodyPr/>
          <a:lstStyle/>
          <a:p>
            <a:fld id="{9DD96D49-545F-4A90-A895-5C4C57082C59}" type="datetimeFigureOut">
              <a:rPr lang="es-MX" smtClean="0"/>
              <a:t>14/11/2022</a:t>
            </a:fld>
            <a:endParaRPr lang="es-MX"/>
          </a:p>
        </p:txBody>
      </p:sp>
      <p:sp>
        <p:nvSpPr>
          <p:cNvPr id="5" name="Marcador de pie de página 4">
            <a:extLst>
              <a:ext uri="{FF2B5EF4-FFF2-40B4-BE49-F238E27FC236}">
                <a16:creationId xmlns:a16="http://schemas.microsoft.com/office/drawing/2014/main" id="{886F7F06-63F0-4FE4-9BE0-552426BF7E1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84BC6B1-D144-4592-9919-7A4755F3CC37}"/>
              </a:ext>
            </a:extLst>
          </p:cNvPr>
          <p:cNvSpPr>
            <a:spLocks noGrp="1"/>
          </p:cNvSpPr>
          <p:nvPr>
            <p:ph type="sldNum" sz="quarter" idx="12"/>
          </p:nvPr>
        </p:nvSpPr>
        <p:spPr/>
        <p:txBody>
          <a:bodyPr/>
          <a:lstStyle/>
          <a:p>
            <a:fld id="{92992B95-73FD-4AEB-B4E9-AA459C644895}" type="slidenum">
              <a:rPr lang="es-MX" smtClean="0"/>
              <a:t>‹Nº›</a:t>
            </a:fld>
            <a:endParaRPr lang="es-MX"/>
          </a:p>
        </p:txBody>
      </p:sp>
    </p:spTree>
    <p:extLst>
      <p:ext uri="{BB962C8B-B14F-4D97-AF65-F5344CB8AC3E}">
        <p14:creationId xmlns:p14="http://schemas.microsoft.com/office/powerpoint/2010/main" val="1281147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94B929B-F4C9-4580-80D2-F665B587E2E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C8193836-3073-4CD5-8BFD-4BB5F3C12AA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5A7ABB6-84BA-47EE-85A2-D78F67516CA4}"/>
              </a:ext>
            </a:extLst>
          </p:cNvPr>
          <p:cNvSpPr>
            <a:spLocks noGrp="1"/>
          </p:cNvSpPr>
          <p:nvPr>
            <p:ph type="dt" sz="half" idx="10"/>
          </p:nvPr>
        </p:nvSpPr>
        <p:spPr/>
        <p:txBody>
          <a:bodyPr/>
          <a:lstStyle/>
          <a:p>
            <a:fld id="{9DD96D49-545F-4A90-A895-5C4C57082C59}" type="datetimeFigureOut">
              <a:rPr lang="es-MX" smtClean="0"/>
              <a:t>14/11/2022</a:t>
            </a:fld>
            <a:endParaRPr lang="es-MX"/>
          </a:p>
        </p:txBody>
      </p:sp>
      <p:sp>
        <p:nvSpPr>
          <p:cNvPr id="5" name="Marcador de pie de página 4">
            <a:extLst>
              <a:ext uri="{FF2B5EF4-FFF2-40B4-BE49-F238E27FC236}">
                <a16:creationId xmlns:a16="http://schemas.microsoft.com/office/drawing/2014/main" id="{29F1592D-8C61-4A60-AAF8-49E0D5B9D07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A6DBC7B-A080-4375-8082-A533CC2C5EA1}"/>
              </a:ext>
            </a:extLst>
          </p:cNvPr>
          <p:cNvSpPr>
            <a:spLocks noGrp="1"/>
          </p:cNvSpPr>
          <p:nvPr>
            <p:ph type="sldNum" sz="quarter" idx="12"/>
          </p:nvPr>
        </p:nvSpPr>
        <p:spPr/>
        <p:txBody>
          <a:bodyPr/>
          <a:lstStyle/>
          <a:p>
            <a:fld id="{92992B95-73FD-4AEB-B4E9-AA459C644895}" type="slidenum">
              <a:rPr lang="es-MX" smtClean="0"/>
              <a:t>‹Nº›</a:t>
            </a:fld>
            <a:endParaRPr lang="es-MX"/>
          </a:p>
        </p:txBody>
      </p:sp>
    </p:spTree>
    <p:extLst>
      <p:ext uri="{BB962C8B-B14F-4D97-AF65-F5344CB8AC3E}">
        <p14:creationId xmlns:p14="http://schemas.microsoft.com/office/powerpoint/2010/main" val="73083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0582BD-64E8-4E00-BDCC-4B751BB2F41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CC08FD2-E2DA-4711-A5D9-607B2EF7F08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F1E2D2E-1845-4F4C-A899-A009E0E56BA8}"/>
              </a:ext>
            </a:extLst>
          </p:cNvPr>
          <p:cNvSpPr>
            <a:spLocks noGrp="1"/>
          </p:cNvSpPr>
          <p:nvPr>
            <p:ph type="dt" sz="half" idx="10"/>
          </p:nvPr>
        </p:nvSpPr>
        <p:spPr/>
        <p:txBody>
          <a:bodyPr/>
          <a:lstStyle/>
          <a:p>
            <a:fld id="{9DD96D49-545F-4A90-A895-5C4C57082C59}" type="datetimeFigureOut">
              <a:rPr lang="es-MX" smtClean="0"/>
              <a:t>14/11/2022</a:t>
            </a:fld>
            <a:endParaRPr lang="es-MX"/>
          </a:p>
        </p:txBody>
      </p:sp>
      <p:sp>
        <p:nvSpPr>
          <p:cNvPr id="5" name="Marcador de pie de página 4">
            <a:extLst>
              <a:ext uri="{FF2B5EF4-FFF2-40B4-BE49-F238E27FC236}">
                <a16:creationId xmlns:a16="http://schemas.microsoft.com/office/drawing/2014/main" id="{BDB2ED25-74EB-4D34-94D4-733B554470E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491BF96-9895-4B0F-A39B-7D5A95A1B5C5}"/>
              </a:ext>
            </a:extLst>
          </p:cNvPr>
          <p:cNvSpPr>
            <a:spLocks noGrp="1"/>
          </p:cNvSpPr>
          <p:nvPr>
            <p:ph type="sldNum" sz="quarter" idx="12"/>
          </p:nvPr>
        </p:nvSpPr>
        <p:spPr/>
        <p:txBody>
          <a:bodyPr/>
          <a:lstStyle/>
          <a:p>
            <a:fld id="{92992B95-73FD-4AEB-B4E9-AA459C644895}" type="slidenum">
              <a:rPr lang="es-MX" smtClean="0"/>
              <a:t>‹Nº›</a:t>
            </a:fld>
            <a:endParaRPr lang="es-MX"/>
          </a:p>
        </p:txBody>
      </p:sp>
    </p:spTree>
    <p:extLst>
      <p:ext uri="{BB962C8B-B14F-4D97-AF65-F5344CB8AC3E}">
        <p14:creationId xmlns:p14="http://schemas.microsoft.com/office/powerpoint/2010/main" val="4100581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53D5E1-3840-4D96-BBD7-EB7D245CFD4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4AB370C-D1ED-439F-AEE7-8E8C8D3351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1E29653-8E07-499A-A243-88EC691273DE}"/>
              </a:ext>
            </a:extLst>
          </p:cNvPr>
          <p:cNvSpPr>
            <a:spLocks noGrp="1"/>
          </p:cNvSpPr>
          <p:nvPr>
            <p:ph type="dt" sz="half" idx="10"/>
          </p:nvPr>
        </p:nvSpPr>
        <p:spPr/>
        <p:txBody>
          <a:bodyPr/>
          <a:lstStyle/>
          <a:p>
            <a:fld id="{9DD96D49-545F-4A90-A895-5C4C57082C59}" type="datetimeFigureOut">
              <a:rPr lang="es-MX" smtClean="0"/>
              <a:t>14/11/2022</a:t>
            </a:fld>
            <a:endParaRPr lang="es-MX"/>
          </a:p>
        </p:txBody>
      </p:sp>
      <p:sp>
        <p:nvSpPr>
          <p:cNvPr id="5" name="Marcador de pie de página 4">
            <a:extLst>
              <a:ext uri="{FF2B5EF4-FFF2-40B4-BE49-F238E27FC236}">
                <a16:creationId xmlns:a16="http://schemas.microsoft.com/office/drawing/2014/main" id="{CF2B59B1-306D-4C96-8495-CA7AF2882D6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1151986-E8DB-4656-867F-FB8AEB9C1A9D}"/>
              </a:ext>
            </a:extLst>
          </p:cNvPr>
          <p:cNvSpPr>
            <a:spLocks noGrp="1"/>
          </p:cNvSpPr>
          <p:nvPr>
            <p:ph type="sldNum" sz="quarter" idx="12"/>
          </p:nvPr>
        </p:nvSpPr>
        <p:spPr/>
        <p:txBody>
          <a:bodyPr/>
          <a:lstStyle/>
          <a:p>
            <a:fld id="{92992B95-73FD-4AEB-B4E9-AA459C644895}" type="slidenum">
              <a:rPr lang="es-MX" smtClean="0"/>
              <a:t>‹Nº›</a:t>
            </a:fld>
            <a:endParaRPr lang="es-MX"/>
          </a:p>
        </p:txBody>
      </p:sp>
    </p:spTree>
    <p:extLst>
      <p:ext uri="{BB962C8B-B14F-4D97-AF65-F5344CB8AC3E}">
        <p14:creationId xmlns:p14="http://schemas.microsoft.com/office/powerpoint/2010/main" val="19319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CF9FE8-768A-4D57-88A7-738A24EA50C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4524099-8024-4670-913C-414BF12DA5B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DE1493D7-76FD-4458-8580-56D4950DACB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0EFA5D15-729F-49A8-82FF-5866C2D94B3C}"/>
              </a:ext>
            </a:extLst>
          </p:cNvPr>
          <p:cNvSpPr>
            <a:spLocks noGrp="1"/>
          </p:cNvSpPr>
          <p:nvPr>
            <p:ph type="dt" sz="half" idx="10"/>
          </p:nvPr>
        </p:nvSpPr>
        <p:spPr/>
        <p:txBody>
          <a:bodyPr/>
          <a:lstStyle/>
          <a:p>
            <a:fld id="{9DD96D49-545F-4A90-A895-5C4C57082C59}" type="datetimeFigureOut">
              <a:rPr lang="es-MX" smtClean="0"/>
              <a:t>14/11/2022</a:t>
            </a:fld>
            <a:endParaRPr lang="es-MX"/>
          </a:p>
        </p:txBody>
      </p:sp>
      <p:sp>
        <p:nvSpPr>
          <p:cNvPr id="6" name="Marcador de pie de página 5">
            <a:extLst>
              <a:ext uri="{FF2B5EF4-FFF2-40B4-BE49-F238E27FC236}">
                <a16:creationId xmlns:a16="http://schemas.microsoft.com/office/drawing/2014/main" id="{5A6A7E33-E439-4421-BA49-3DFB7787BE0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B0951F0-AE5C-46CC-B78A-EAA3AC56F6DD}"/>
              </a:ext>
            </a:extLst>
          </p:cNvPr>
          <p:cNvSpPr>
            <a:spLocks noGrp="1"/>
          </p:cNvSpPr>
          <p:nvPr>
            <p:ph type="sldNum" sz="quarter" idx="12"/>
          </p:nvPr>
        </p:nvSpPr>
        <p:spPr/>
        <p:txBody>
          <a:bodyPr/>
          <a:lstStyle/>
          <a:p>
            <a:fld id="{92992B95-73FD-4AEB-B4E9-AA459C644895}" type="slidenum">
              <a:rPr lang="es-MX" smtClean="0"/>
              <a:t>‹Nº›</a:t>
            </a:fld>
            <a:endParaRPr lang="es-MX"/>
          </a:p>
        </p:txBody>
      </p:sp>
    </p:spTree>
    <p:extLst>
      <p:ext uri="{BB962C8B-B14F-4D97-AF65-F5344CB8AC3E}">
        <p14:creationId xmlns:p14="http://schemas.microsoft.com/office/powerpoint/2010/main" val="2646125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5CEFF0-61C9-43AC-83EE-47867B97DDA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E9FA84C-E1EE-406D-9896-2E6EE98139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A464C12-2E47-4E30-9080-A832885C97D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6E93F1CA-8CD3-490B-9777-55C693EDE8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2B91B22-608B-473B-86CF-659D47B057D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B375D0B7-3A69-428A-932C-2582A2C1E2FB}"/>
              </a:ext>
            </a:extLst>
          </p:cNvPr>
          <p:cNvSpPr>
            <a:spLocks noGrp="1"/>
          </p:cNvSpPr>
          <p:nvPr>
            <p:ph type="dt" sz="half" idx="10"/>
          </p:nvPr>
        </p:nvSpPr>
        <p:spPr/>
        <p:txBody>
          <a:bodyPr/>
          <a:lstStyle/>
          <a:p>
            <a:fld id="{9DD96D49-545F-4A90-A895-5C4C57082C59}" type="datetimeFigureOut">
              <a:rPr lang="es-MX" smtClean="0"/>
              <a:t>14/11/2022</a:t>
            </a:fld>
            <a:endParaRPr lang="es-MX"/>
          </a:p>
        </p:txBody>
      </p:sp>
      <p:sp>
        <p:nvSpPr>
          <p:cNvPr id="8" name="Marcador de pie de página 7">
            <a:extLst>
              <a:ext uri="{FF2B5EF4-FFF2-40B4-BE49-F238E27FC236}">
                <a16:creationId xmlns:a16="http://schemas.microsoft.com/office/drawing/2014/main" id="{0A861EDA-3BFB-4B41-A8B6-16D01CF62CB4}"/>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99DC0F13-F720-4DE8-8696-F531DEABDD1A}"/>
              </a:ext>
            </a:extLst>
          </p:cNvPr>
          <p:cNvSpPr>
            <a:spLocks noGrp="1"/>
          </p:cNvSpPr>
          <p:nvPr>
            <p:ph type="sldNum" sz="quarter" idx="12"/>
          </p:nvPr>
        </p:nvSpPr>
        <p:spPr/>
        <p:txBody>
          <a:bodyPr/>
          <a:lstStyle/>
          <a:p>
            <a:fld id="{92992B95-73FD-4AEB-B4E9-AA459C644895}" type="slidenum">
              <a:rPr lang="es-MX" smtClean="0"/>
              <a:t>‹Nº›</a:t>
            </a:fld>
            <a:endParaRPr lang="es-MX"/>
          </a:p>
        </p:txBody>
      </p:sp>
    </p:spTree>
    <p:extLst>
      <p:ext uri="{BB962C8B-B14F-4D97-AF65-F5344CB8AC3E}">
        <p14:creationId xmlns:p14="http://schemas.microsoft.com/office/powerpoint/2010/main" val="2517370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7C70AB-45D6-49DF-B06A-A052457113E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74A111ED-AA26-42D4-A810-A9C97655BD6C}"/>
              </a:ext>
            </a:extLst>
          </p:cNvPr>
          <p:cNvSpPr>
            <a:spLocks noGrp="1"/>
          </p:cNvSpPr>
          <p:nvPr>
            <p:ph type="dt" sz="half" idx="10"/>
          </p:nvPr>
        </p:nvSpPr>
        <p:spPr/>
        <p:txBody>
          <a:bodyPr/>
          <a:lstStyle/>
          <a:p>
            <a:fld id="{9DD96D49-545F-4A90-A895-5C4C57082C59}" type="datetimeFigureOut">
              <a:rPr lang="es-MX" smtClean="0"/>
              <a:t>14/11/2022</a:t>
            </a:fld>
            <a:endParaRPr lang="es-MX"/>
          </a:p>
        </p:txBody>
      </p:sp>
      <p:sp>
        <p:nvSpPr>
          <p:cNvPr id="4" name="Marcador de pie de página 3">
            <a:extLst>
              <a:ext uri="{FF2B5EF4-FFF2-40B4-BE49-F238E27FC236}">
                <a16:creationId xmlns:a16="http://schemas.microsoft.com/office/drawing/2014/main" id="{EAC248FD-6584-466F-B75B-495FA65293D2}"/>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E3D35DF1-FE0E-4624-B3ED-F0A652A3126D}"/>
              </a:ext>
            </a:extLst>
          </p:cNvPr>
          <p:cNvSpPr>
            <a:spLocks noGrp="1"/>
          </p:cNvSpPr>
          <p:nvPr>
            <p:ph type="sldNum" sz="quarter" idx="12"/>
          </p:nvPr>
        </p:nvSpPr>
        <p:spPr/>
        <p:txBody>
          <a:bodyPr/>
          <a:lstStyle/>
          <a:p>
            <a:fld id="{92992B95-73FD-4AEB-B4E9-AA459C644895}" type="slidenum">
              <a:rPr lang="es-MX" smtClean="0"/>
              <a:t>‹Nº›</a:t>
            </a:fld>
            <a:endParaRPr lang="es-MX"/>
          </a:p>
        </p:txBody>
      </p:sp>
    </p:spTree>
    <p:extLst>
      <p:ext uri="{BB962C8B-B14F-4D97-AF65-F5344CB8AC3E}">
        <p14:creationId xmlns:p14="http://schemas.microsoft.com/office/powerpoint/2010/main" val="741616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883B8A4-4696-4784-B644-15D620024066}"/>
              </a:ext>
            </a:extLst>
          </p:cNvPr>
          <p:cNvSpPr>
            <a:spLocks noGrp="1"/>
          </p:cNvSpPr>
          <p:nvPr>
            <p:ph type="dt" sz="half" idx="10"/>
          </p:nvPr>
        </p:nvSpPr>
        <p:spPr/>
        <p:txBody>
          <a:bodyPr/>
          <a:lstStyle/>
          <a:p>
            <a:fld id="{9DD96D49-545F-4A90-A895-5C4C57082C59}" type="datetimeFigureOut">
              <a:rPr lang="es-MX" smtClean="0"/>
              <a:t>14/11/2022</a:t>
            </a:fld>
            <a:endParaRPr lang="es-MX"/>
          </a:p>
        </p:txBody>
      </p:sp>
      <p:sp>
        <p:nvSpPr>
          <p:cNvPr id="3" name="Marcador de pie de página 2">
            <a:extLst>
              <a:ext uri="{FF2B5EF4-FFF2-40B4-BE49-F238E27FC236}">
                <a16:creationId xmlns:a16="http://schemas.microsoft.com/office/drawing/2014/main" id="{B1788B74-A8F4-455B-BDD0-284D183AF9D1}"/>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C4537B50-6A03-4524-9BAE-2247288466C5}"/>
              </a:ext>
            </a:extLst>
          </p:cNvPr>
          <p:cNvSpPr>
            <a:spLocks noGrp="1"/>
          </p:cNvSpPr>
          <p:nvPr>
            <p:ph type="sldNum" sz="quarter" idx="12"/>
          </p:nvPr>
        </p:nvSpPr>
        <p:spPr/>
        <p:txBody>
          <a:bodyPr/>
          <a:lstStyle/>
          <a:p>
            <a:fld id="{92992B95-73FD-4AEB-B4E9-AA459C644895}" type="slidenum">
              <a:rPr lang="es-MX" smtClean="0"/>
              <a:t>‹Nº›</a:t>
            </a:fld>
            <a:endParaRPr lang="es-MX"/>
          </a:p>
        </p:txBody>
      </p:sp>
    </p:spTree>
    <p:extLst>
      <p:ext uri="{BB962C8B-B14F-4D97-AF65-F5344CB8AC3E}">
        <p14:creationId xmlns:p14="http://schemas.microsoft.com/office/powerpoint/2010/main" val="1841810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9D06EF-67AE-419A-993E-7A82E7AE579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09BB2B2-6C1D-4181-8464-45579EB61F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8ED7399C-24B7-434D-8556-C656654673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55B8870-A757-4CD7-8D75-D19798718DBB}"/>
              </a:ext>
            </a:extLst>
          </p:cNvPr>
          <p:cNvSpPr>
            <a:spLocks noGrp="1"/>
          </p:cNvSpPr>
          <p:nvPr>
            <p:ph type="dt" sz="half" idx="10"/>
          </p:nvPr>
        </p:nvSpPr>
        <p:spPr/>
        <p:txBody>
          <a:bodyPr/>
          <a:lstStyle/>
          <a:p>
            <a:fld id="{9DD96D49-545F-4A90-A895-5C4C57082C59}" type="datetimeFigureOut">
              <a:rPr lang="es-MX" smtClean="0"/>
              <a:t>14/11/2022</a:t>
            </a:fld>
            <a:endParaRPr lang="es-MX"/>
          </a:p>
        </p:txBody>
      </p:sp>
      <p:sp>
        <p:nvSpPr>
          <p:cNvPr id="6" name="Marcador de pie de página 5">
            <a:extLst>
              <a:ext uri="{FF2B5EF4-FFF2-40B4-BE49-F238E27FC236}">
                <a16:creationId xmlns:a16="http://schemas.microsoft.com/office/drawing/2014/main" id="{96F266BD-7910-40F5-8B92-E087A556C23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E315EE9-8EAB-421A-99E4-16F7425249EC}"/>
              </a:ext>
            </a:extLst>
          </p:cNvPr>
          <p:cNvSpPr>
            <a:spLocks noGrp="1"/>
          </p:cNvSpPr>
          <p:nvPr>
            <p:ph type="sldNum" sz="quarter" idx="12"/>
          </p:nvPr>
        </p:nvSpPr>
        <p:spPr/>
        <p:txBody>
          <a:bodyPr/>
          <a:lstStyle/>
          <a:p>
            <a:fld id="{92992B95-73FD-4AEB-B4E9-AA459C644895}" type="slidenum">
              <a:rPr lang="es-MX" smtClean="0"/>
              <a:t>‹Nº›</a:t>
            </a:fld>
            <a:endParaRPr lang="es-MX"/>
          </a:p>
        </p:txBody>
      </p:sp>
    </p:spTree>
    <p:extLst>
      <p:ext uri="{BB962C8B-B14F-4D97-AF65-F5344CB8AC3E}">
        <p14:creationId xmlns:p14="http://schemas.microsoft.com/office/powerpoint/2010/main" val="2862984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A3A093-2503-4348-88D7-970D1CF6AEB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58EE0FEC-7A44-4038-9835-1ABDD4B4EE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DBE3C9FD-A57D-4D4E-855E-EC760255C8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13F74AB-C29F-4F13-876C-7E675F5AB4E7}"/>
              </a:ext>
            </a:extLst>
          </p:cNvPr>
          <p:cNvSpPr>
            <a:spLocks noGrp="1"/>
          </p:cNvSpPr>
          <p:nvPr>
            <p:ph type="dt" sz="half" idx="10"/>
          </p:nvPr>
        </p:nvSpPr>
        <p:spPr/>
        <p:txBody>
          <a:bodyPr/>
          <a:lstStyle/>
          <a:p>
            <a:fld id="{9DD96D49-545F-4A90-A895-5C4C57082C59}" type="datetimeFigureOut">
              <a:rPr lang="es-MX" smtClean="0"/>
              <a:t>14/11/2022</a:t>
            </a:fld>
            <a:endParaRPr lang="es-MX"/>
          </a:p>
        </p:txBody>
      </p:sp>
      <p:sp>
        <p:nvSpPr>
          <p:cNvPr id="6" name="Marcador de pie de página 5">
            <a:extLst>
              <a:ext uri="{FF2B5EF4-FFF2-40B4-BE49-F238E27FC236}">
                <a16:creationId xmlns:a16="http://schemas.microsoft.com/office/drawing/2014/main" id="{F1739AEB-2E88-4C42-A930-2AF0233397B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1B764F6-3776-4DF5-8A53-A0B3CDA36C9B}"/>
              </a:ext>
            </a:extLst>
          </p:cNvPr>
          <p:cNvSpPr>
            <a:spLocks noGrp="1"/>
          </p:cNvSpPr>
          <p:nvPr>
            <p:ph type="sldNum" sz="quarter" idx="12"/>
          </p:nvPr>
        </p:nvSpPr>
        <p:spPr/>
        <p:txBody>
          <a:bodyPr/>
          <a:lstStyle/>
          <a:p>
            <a:fld id="{92992B95-73FD-4AEB-B4E9-AA459C644895}" type="slidenum">
              <a:rPr lang="es-MX" smtClean="0"/>
              <a:t>‹Nº›</a:t>
            </a:fld>
            <a:endParaRPr lang="es-MX"/>
          </a:p>
        </p:txBody>
      </p:sp>
    </p:spTree>
    <p:extLst>
      <p:ext uri="{BB962C8B-B14F-4D97-AF65-F5344CB8AC3E}">
        <p14:creationId xmlns:p14="http://schemas.microsoft.com/office/powerpoint/2010/main" val="2040454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A3524D5-1735-4018-B9E7-E3F4223C19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124686F-C9CE-425F-9C71-7A37E32908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A3DD975-088B-45E4-838E-EFAFA2432B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D96D49-545F-4A90-A895-5C4C57082C59}" type="datetimeFigureOut">
              <a:rPr lang="es-MX" smtClean="0"/>
              <a:t>14/11/2022</a:t>
            </a:fld>
            <a:endParaRPr lang="es-MX"/>
          </a:p>
        </p:txBody>
      </p:sp>
      <p:sp>
        <p:nvSpPr>
          <p:cNvPr id="5" name="Marcador de pie de página 4">
            <a:extLst>
              <a:ext uri="{FF2B5EF4-FFF2-40B4-BE49-F238E27FC236}">
                <a16:creationId xmlns:a16="http://schemas.microsoft.com/office/drawing/2014/main" id="{7797C01E-7AA0-4280-B9FA-0047BCF20D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98197521-2BB0-4E75-8E61-1E7F02CDF5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92B95-73FD-4AEB-B4E9-AA459C644895}" type="slidenum">
              <a:rPr lang="es-MX" smtClean="0"/>
              <a:t>‹Nº›</a:t>
            </a:fld>
            <a:endParaRPr lang="es-MX"/>
          </a:p>
        </p:txBody>
      </p:sp>
    </p:spTree>
    <p:extLst>
      <p:ext uri="{BB962C8B-B14F-4D97-AF65-F5344CB8AC3E}">
        <p14:creationId xmlns:p14="http://schemas.microsoft.com/office/powerpoint/2010/main" val="1969692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40868A-3A58-434C-AAD8-C722C1E3A71C}"/>
              </a:ext>
            </a:extLst>
          </p:cNvPr>
          <p:cNvSpPr>
            <a:spLocks noGrp="1"/>
          </p:cNvSpPr>
          <p:nvPr>
            <p:ph type="ctrTitle"/>
          </p:nvPr>
        </p:nvSpPr>
        <p:spPr/>
        <p:txBody>
          <a:bodyPr>
            <a:noAutofit/>
          </a:bodyPr>
          <a:lstStyle/>
          <a:p>
            <a:r>
              <a:rPr lang="es-MX" sz="4400" b="1" dirty="0"/>
              <a:t>ERROR EN LA VALORACION DE LA PRUEBA PROCESAL Y SU INFLUENCIA EN LOS AGRAVIOS IRREPARABLE EN MATERIA PENAL</a:t>
            </a:r>
          </a:p>
        </p:txBody>
      </p:sp>
      <p:sp>
        <p:nvSpPr>
          <p:cNvPr id="3" name="Subtítulo 2">
            <a:extLst>
              <a:ext uri="{FF2B5EF4-FFF2-40B4-BE49-F238E27FC236}">
                <a16:creationId xmlns:a16="http://schemas.microsoft.com/office/drawing/2014/main" id="{4FF49912-2380-45AD-954B-A552D0FF8A04}"/>
              </a:ext>
            </a:extLst>
          </p:cNvPr>
          <p:cNvSpPr>
            <a:spLocks noGrp="1"/>
          </p:cNvSpPr>
          <p:nvPr>
            <p:ph type="subTitle" idx="1"/>
          </p:nvPr>
        </p:nvSpPr>
        <p:spPr>
          <a:xfrm>
            <a:off x="3734980" y="5387729"/>
            <a:ext cx="6407826" cy="1328147"/>
          </a:xfrm>
        </p:spPr>
        <p:txBody>
          <a:bodyPr>
            <a:noAutofit/>
          </a:bodyPr>
          <a:lstStyle/>
          <a:p>
            <a:endParaRPr lang="es-MX" sz="2000" dirty="0"/>
          </a:p>
          <a:p>
            <a:r>
              <a:rPr lang="es-MX" sz="2000" b="1" dirty="0"/>
              <a:t>Dr. WILLIAM QUIROZ SALAZAR</a:t>
            </a:r>
          </a:p>
          <a:p>
            <a:r>
              <a:rPr lang="es-MX" sz="2000" b="1" dirty="0"/>
              <a:t>Doctor en derecho</a:t>
            </a:r>
          </a:p>
        </p:txBody>
      </p:sp>
      <p:pic>
        <p:nvPicPr>
          <p:cNvPr id="1026" name="Picture 2" descr="La balanza de la Justicia - destino, suerte y venganza">
            <a:extLst>
              <a:ext uri="{FF2B5EF4-FFF2-40B4-BE49-F238E27FC236}">
                <a16:creationId xmlns:a16="http://schemas.microsoft.com/office/drawing/2014/main" id="{A249AC9F-50C5-49AE-AA53-900D11272F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049791">
            <a:off x="224959" y="4546428"/>
            <a:ext cx="2771775" cy="164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4896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7939A0-107A-4250-972C-E8642F4C34B4}"/>
              </a:ext>
            </a:extLst>
          </p:cNvPr>
          <p:cNvSpPr>
            <a:spLocks noGrp="1"/>
          </p:cNvSpPr>
          <p:nvPr>
            <p:ph type="title"/>
          </p:nvPr>
        </p:nvSpPr>
        <p:spPr/>
        <p:txBody>
          <a:bodyPr/>
          <a:lstStyle/>
          <a:p>
            <a:pPr algn="ctr"/>
            <a:r>
              <a:rPr lang="es-MX" dirty="0"/>
              <a:t>ERROR DE HECHO</a:t>
            </a:r>
          </a:p>
        </p:txBody>
      </p:sp>
      <p:sp>
        <p:nvSpPr>
          <p:cNvPr id="3" name="Marcador de contenido 2">
            <a:extLst>
              <a:ext uri="{FF2B5EF4-FFF2-40B4-BE49-F238E27FC236}">
                <a16:creationId xmlns:a16="http://schemas.microsoft.com/office/drawing/2014/main" id="{43C6F3C3-5509-4437-B038-DF63521FC701}"/>
              </a:ext>
            </a:extLst>
          </p:cNvPr>
          <p:cNvSpPr>
            <a:spLocks noGrp="1"/>
          </p:cNvSpPr>
          <p:nvPr>
            <p:ph idx="1"/>
          </p:nvPr>
        </p:nvSpPr>
        <p:spPr/>
        <p:txBody>
          <a:bodyPr/>
          <a:lstStyle/>
          <a:p>
            <a:endParaRPr lang="es-MX" dirty="0"/>
          </a:p>
          <a:p>
            <a:r>
              <a:rPr lang="es-MX" dirty="0"/>
              <a:t>Se configura con la deficiencia en la interpretación de los hechos que conforman el caso.</a:t>
            </a:r>
          </a:p>
          <a:p>
            <a:r>
              <a:rPr lang="es-MX" dirty="0"/>
              <a:t>Para CARRARA: El error recae sobre las relaciones de los propios actos con la ley, tanto si conociéndose la ley, se yerra sobre las condiciones que acompañan al hecho, como si conociéndose bien las condiciones del hecho, se yerra acerca de la existencia de la ley prohibitiva del hecho mismo. D este modo, el error, mirado en orden al objeto, puede ser de hecho o de derecho.</a:t>
            </a:r>
          </a:p>
        </p:txBody>
      </p:sp>
    </p:spTree>
    <p:extLst>
      <p:ext uri="{BB962C8B-B14F-4D97-AF65-F5344CB8AC3E}">
        <p14:creationId xmlns:p14="http://schemas.microsoft.com/office/powerpoint/2010/main" val="2733779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3309D4-B4FF-415E-BACD-044A29268A85}"/>
              </a:ext>
            </a:extLst>
          </p:cNvPr>
          <p:cNvSpPr>
            <a:spLocks noGrp="1"/>
          </p:cNvSpPr>
          <p:nvPr>
            <p:ph type="title"/>
          </p:nvPr>
        </p:nvSpPr>
        <p:spPr>
          <a:xfrm>
            <a:off x="838200" y="365125"/>
            <a:ext cx="10515600" cy="5304155"/>
          </a:xfrm>
        </p:spPr>
        <p:txBody>
          <a:bodyPr>
            <a:normAutofit/>
          </a:bodyPr>
          <a:lstStyle/>
          <a:p>
            <a:pPr algn="ctr"/>
            <a:r>
              <a:rPr lang="es-CO" sz="4000" b="1" dirty="0"/>
              <a:t>ERRORES EN LA SENTENCIA</a:t>
            </a:r>
            <a:r>
              <a:rPr lang="es-CO" sz="4000" dirty="0"/>
              <a:t>: </a:t>
            </a:r>
            <a:br>
              <a:rPr lang="es-CO" sz="4000" dirty="0"/>
            </a:br>
            <a:r>
              <a:rPr lang="es-CO" sz="4000" dirty="0"/>
              <a:t/>
            </a:r>
            <a:br>
              <a:rPr lang="es-CO" sz="4000" dirty="0"/>
            </a:br>
            <a:r>
              <a:rPr lang="es-CO" sz="4000" dirty="0"/>
              <a:t/>
            </a:r>
            <a:br>
              <a:rPr lang="es-CO" sz="4000" dirty="0"/>
            </a:br>
            <a:r>
              <a:rPr lang="es-CO" sz="4000" i="1" dirty="0"/>
              <a:t>IN IUDICANDO</a:t>
            </a:r>
            <a:r>
              <a:rPr lang="es-CO" sz="4000" dirty="0"/>
              <a:t> E </a:t>
            </a:r>
            <a:r>
              <a:rPr lang="es-CO" sz="4000" i="1" dirty="0"/>
              <a:t>IN PROCEDENDO</a:t>
            </a:r>
            <a:r>
              <a:rPr lang="es-CO" sz="4000" dirty="0"/>
              <a:t/>
            </a:r>
            <a:br>
              <a:rPr lang="es-CO" sz="4000" dirty="0"/>
            </a:br>
            <a:r>
              <a:rPr lang="es-CO" sz="4000" dirty="0"/>
              <a:t>DETERMINANTES EN EL FALLO: UNA INCORRECTA FIJACIÓN DE LOS HECHOS Y, POR CONSIGUIENTE, UNA ERRADA APLICACIÓN DE LA LEY</a:t>
            </a:r>
          </a:p>
        </p:txBody>
      </p:sp>
      <p:sp>
        <p:nvSpPr>
          <p:cNvPr id="4" name="Marcador de pie de página 3"/>
          <p:cNvSpPr>
            <a:spLocks noGrp="1"/>
          </p:cNvSpPr>
          <p:nvPr>
            <p:ph type="ftr" sz="quarter" idx="11"/>
          </p:nvPr>
        </p:nvSpPr>
        <p:spPr>
          <a:xfrm>
            <a:off x="8077200" y="6492875"/>
            <a:ext cx="4114800" cy="365125"/>
          </a:xfrm>
        </p:spPr>
        <p:txBody>
          <a:bodyPr/>
          <a:lstStyle/>
          <a:p>
            <a:endParaRPr lang="es-CO" sz="2400" dirty="0">
              <a:solidFill>
                <a:schemeClr val="tx1"/>
              </a:solidFill>
            </a:endParaRPr>
          </a:p>
        </p:txBody>
      </p:sp>
    </p:spTree>
    <p:extLst>
      <p:ext uri="{BB962C8B-B14F-4D97-AF65-F5344CB8AC3E}">
        <p14:creationId xmlns:p14="http://schemas.microsoft.com/office/powerpoint/2010/main" val="3283884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9753EBE3-D02B-4B53-A88D-849105D95662}"/>
              </a:ext>
            </a:extLst>
          </p:cNvPr>
          <p:cNvGraphicFramePr>
            <a:graphicFrameLocks noGrp="1"/>
          </p:cNvGraphicFramePr>
          <p:nvPr>
            <p:ph idx="1"/>
          </p:nvPr>
        </p:nvGraphicFramePr>
        <p:xfrm>
          <a:off x="838200" y="981563"/>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pie de página 2"/>
          <p:cNvSpPr>
            <a:spLocks noGrp="1"/>
          </p:cNvSpPr>
          <p:nvPr>
            <p:ph type="ftr" sz="quarter" idx="11"/>
          </p:nvPr>
        </p:nvSpPr>
        <p:spPr>
          <a:xfrm>
            <a:off x="8218715" y="6385379"/>
            <a:ext cx="4114800" cy="365125"/>
          </a:xfrm>
        </p:spPr>
        <p:txBody>
          <a:bodyPr/>
          <a:lstStyle/>
          <a:p>
            <a:endParaRPr lang="es-CO" sz="2400" dirty="0">
              <a:solidFill>
                <a:schemeClr val="tx1"/>
              </a:solidFill>
            </a:endParaRPr>
          </a:p>
        </p:txBody>
      </p:sp>
    </p:spTree>
    <p:extLst>
      <p:ext uri="{BB962C8B-B14F-4D97-AF65-F5344CB8AC3E}">
        <p14:creationId xmlns:p14="http://schemas.microsoft.com/office/powerpoint/2010/main" val="2226173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17CA12-FCF9-44D5-B23C-6B214EFB496D}"/>
              </a:ext>
            </a:extLst>
          </p:cNvPr>
          <p:cNvSpPr>
            <a:spLocks noGrp="1"/>
          </p:cNvSpPr>
          <p:nvPr>
            <p:ph type="title"/>
          </p:nvPr>
        </p:nvSpPr>
        <p:spPr/>
        <p:txBody>
          <a:bodyPr/>
          <a:lstStyle/>
          <a:p>
            <a:pPr algn="ctr"/>
            <a:r>
              <a:rPr lang="es-CO" b="1" dirty="0"/>
              <a:t>FALSO JUICIO DE </a:t>
            </a:r>
            <a:r>
              <a:rPr lang="es-CO" b="1" u="sng" dirty="0"/>
              <a:t>EXISTENCIA</a:t>
            </a:r>
            <a:r>
              <a:rPr lang="es-CO" b="1" dirty="0"/>
              <a:t/>
            </a:r>
            <a:br>
              <a:rPr lang="es-CO" b="1" dirty="0"/>
            </a:br>
            <a:endParaRPr lang="es-CO" b="1" dirty="0"/>
          </a:p>
        </p:txBody>
      </p:sp>
      <p:sp>
        <p:nvSpPr>
          <p:cNvPr id="3" name="Marcador de contenido 2">
            <a:extLst>
              <a:ext uri="{FF2B5EF4-FFF2-40B4-BE49-F238E27FC236}">
                <a16:creationId xmlns:a16="http://schemas.microsoft.com/office/drawing/2014/main" id="{3B053CF5-4273-41C7-8113-9147B7FAFA4D}"/>
              </a:ext>
            </a:extLst>
          </p:cNvPr>
          <p:cNvSpPr>
            <a:spLocks noGrp="1"/>
          </p:cNvSpPr>
          <p:nvPr>
            <p:ph idx="1"/>
          </p:nvPr>
        </p:nvSpPr>
        <p:spPr/>
        <p:txBody>
          <a:bodyPr>
            <a:normAutofit fontScale="92500"/>
          </a:bodyPr>
          <a:lstStyle/>
          <a:p>
            <a:pPr algn="just"/>
            <a:r>
              <a:rPr lang="es-CO" sz="5400" dirty="0"/>
              <a:t>A. Exclusión o preterición de prueba</a:t>
            </a:r>
          </a:p>
          <a:p>
            <a:pPr marL="0" indent="0" algn="just">
              <a:buNone/>
            </a:pPr>
            <a:r>
              <a:rPr lang="es-CO" sz="5400" dirty="0"/>
              <a:t>   </a:t>
            </a:r>
            <a:r>
              <a:rPr lang="es-CO" sz="5400" dirty="0">
                <a:solidFill>
                  <a:srgbClr val="FF0000"/>
                </a:solidFill>
              </a:rPr>
              <a:t>PUEDE SER POR ERROR DE OMISION O ACCION</a:t>
            </a:r>
            <a:endParaRPr lang="es-CO" sz="5400" dirty="0"/>
          </a:p>
          <a:p>
            <a:pPr algn="just"/>
            <a:r>
              <a:rPr lang="es-CO" sz="5400" dirty="0"/>
              <a:t>B. Suposición de prueba</a:t>
            </a:r>
          </a:p>
          <a:p>
            <a:pPr algn="just"/>
            <a:r>
              <a:rPr lang="es-CO" sz="5400" dirty="0">
                <a:solidFill>
                  <a:srgbClr val="FF0000"/>
                </a:solidFill>
              </a:rPr>
              <a:t>POR ERROR DE ACCION-SUPOSICION</a:t>
            </a:r>
          </a:p>
        </p:txBody>
      </p:sp>
      <p:sp>
        <p:nvSpPr>
          <p:cNvPr id="5" name="Marcador de pie de página 4"/>
          <p:cNvSpPr>
            <a:spLocks noGrp="1"/>
          </p:cNvSpPr>
          <p:nvPr>
            <p:ph type="ftr" sz="quarter" idx="11"/>
          </p:nvPr>
        </p:nvSpPr>
        <p:spPr>
          <a:xfrm>
            <a:off x="8247743" y="6043839"/>
            <a:ext cx="4114800" cy="814161"/>
          </a:xfrm>
        </p:spPr>
        <p:txBody>
          <a:bodyPr/>
          <a:lstStyle/>
          <a:p>
            <a:endParaRPr lang="es-CO" sz="2800" dirty="0">
              <a:solidFill>
                <a:schemeClr val="tx1"/>
              </a:solidFill>
            </a:endParaRPr>
          </a:p>
        </p:txBody>
      </p:sp>
    </p:spTree>
    <p:extLst>
      <p:ext uri="{BB962C8B-B14F-4D97-AF65-F5344CB8AC3E}">
        <p14:creationId xmlns:p14="http://schemas.microsoft.com/office/powerpoint/2010/main" val="457461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9CF8EF-1D6E-4A58-B1F4-36345A7DCFD3}"/>
              </a:ext>
            </a:extLst>
          </p:cNvPr>
          <p:cNvSpPr>
            <a:spLocks noGrp="1"/>
          </p:cNvSpPr>
          <p:nvPr>
            <p:ph type="title"/>
          </p:nvPr>
        </p:nvSpPr>
        <p:spPr/>
        <p:txBody>
          <a:bodyPr/>
          <a:lstStyle/>
          <a:p>
            <a:r>
              <a:rPr lang="es-MX" dirty="0"/>
              <a:t>Ejemplo</a:t>
            </a:r>
          </a:p>
        </p:txBody>
      </p:sp>
      <p:sp>
        <p:nvSpPr>
          <p:cNvPr id="3" name="Marcador de contenido 2">
            <a:extLst>
              <a:ext uri="{FF2B5EF4-FFF2-40B4-BE49-F238E27FC236}">
                <a16:creationId xmlns:a16="http://schemas.microsoft.com/office/drawing/2014/main" id="{D4F7B077-EAF4-4D2F-A43F-953DC7053B67}"/>
              </a:ext>
            </a:extLst>
          </p:cNvPr>
          <p:cNvSpPr>
            <a:spLocks noGrp="1"/>
          </p:cNvSpPr>
          <p:nvPr>
            <p:ph idx="1"/>
          </p:nvPr>
        </p:nvSpPr>
        <p:spPr/>
        <p:txBody>
          <a:bodyPr>
            <a:normAutofit/>
          </a:bodyPr>
          <a:lstStyle/>
          <a:p>
            <a:pPr algn="just"/>
            <a:r>
              <a:rPr lang="es-MX" dirty="0"/>
              <a:t>El falso juicio de existencia, se presenta cuando el juzgador ignora una prueba que existe materialmente en el proceso (error de existencia por omisión) o cuando no existiendo en la actuación la supone (error de existencia por suposición). </a:t>
            </a:r>
          </a:p>
          <a:p>
            <a:pPr algn="just"/>
            <a:endParaRPr lang="es-MX" dirty="0"/>
          </a:p>
          <a:p>
            <a:pPr algn="just"/>
            <a:r>
              <a:rPr lang="es-MX" dirty="0"/>
              <a:t>CASACION COLOMBIANA: AP1246-2020 Radicación #54195 Acta 135 Bogotá, D. C., primero (1) de julio de dos mil veinte (2020).</a:t>
            </a:r>
          </a:p>
        </p:txBody>
      </p:sp>
    </p:spTree>
    <p:extLst>
      <p:ext uri="{BB962C8B-B14F-4D97-AF65-F5344CB8AC3E}">
        <p14:creationId xmlns:p14="http://schemas.microsoft.com/office/powerpoint/2010/main" val="1027665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06DB42-E236-49CF-84D8-9495A3ACD845}"/>
              </a:ext>
            </a:extLst>
          </p:cNvPr>
          <p:cNvSpPr>
            <a:spLocks noGrp="1"/>
          </p:cNvSpPr>
          <p:nvPr>
            <p:ph type="title"/>
          </p:nvPr>
        </p:nvSpPr>
        <p:spPr>
          <a:xfrm>
            <a:off x="1084943" y="365125"/>
            <a:ext cx="10515600" cy="1325563"/>
          </a:xfrm>
        </p:spPr>
        <p:txBody>
          <a:bodyPr/>
          <a:lstStyle/>
          <a:p>
            <a:pPr algn="ctr"/>
            <a:r>
              <a:rPr lang="es-CO" b="1" dirty="0"/>
              <a:t>FALSO JUICIO DE </a:t>
            </a:r>
            <a:r>
              <a:rPr lang="es-CO" b="1" u="sng" dirty="0"/>
              <a:t>IDENTIDAD</a:t>
            </a:r>
            <a:r>
              <a:rPr lang="es-CO" dirty="0"/>
              <a:t/>
            </a:r>
            <a:br>
              <a:rPr lang="es-CO" dirty="0"/>
            </a:br>
            <a:endParaRPr lang="es-CO" dirty="0"/>
          </a:p>
        </p:txBody>
      </p:sp>
      <p:sp>
        <p:nvSpPr>
          <p:cNvPr id="3" name="Marcador de contenido 2">
            <a:extLst>
              <a:ext uri="{FF2B5EF4-FFF2-40B4-BE49-F238E27FC236}">
                <a16:creationId xmlns:a16="http://schemas.microsoft.com/office/drawing/2014/main" id="{AF7B5EAB-2956-4C99-B60C-BCFF56DD3F9C}"/>
              </a:ext>
            </a:extLst>
          </p:cNvPr>
          <p:cNvSpPr>
            <a:spLocks noGrp="1"/>
          </p:cNvSpPr>
          <p:nvPr>
            <p:ph idx="1"/>
          </p:nvPr>
        </p:nvSpPr>
        <p:spPr/>
        <p:txBody>
          <a:bodyPr>
            <a:normAutofit lnSpcReduction="10000"/>
          </a:bodyPr>
          <a:lstStyle/>
          <a:p>
            <a:pPr algn="just"/>
            <a:r>
              <a:rPr lang="es-CO" dirty="0"/>
              <a:t>A. </a:t>
            </a:r>
            <a:r>
              <a:rPr lang="es-CO" sz="3600" dirty="0"/>
              <a:t>Adición de la prueba </a:t>
            </a:r>
          </a:p>
          <a:p>
            <a:pPr algn="just"/>
            <a:r>
              <a:rPr lang="es-CO" sz="3600" dirty="0"/>
              <a:t>B. Cercenamiento de la prueba </a:t>
            </a:r>
          </a:p>
          <a:p>
            <a:pPr algn="just"/>
            <a:r>
              <a:rPr lang="es-CO" sz="3600" dirty="0"/>
              <a:t>C. Tergiversación de la prueba</a:t>
            </a:r>
          </a:p>
          <a:p>
            <a:pPr marL="0" indent="0" algn="just">
              <a:buNone/>
            </a:pPr>
            <a:endParaRPr lang="es-CO" sz="3600" dirty="0"/>
          </a:p>
          <a:p>
            <a:pPr algn="just"/>
            <a:r>
              <a:rPr lang="es-CO" sz="3600" dirty="0"/>
              <a:t>Se le hace decir a la prueba “</a:t>
            </a:r>
            <a:r>
              <a:rPr lang="es-CO" sz="3600" u="sng" dirty="0">
                <a:solidFill>
                  <a:srgbClr val="FF0000"/>
                </a:solidFill>
              </a:rPr>
              <a:t>más</a:t>
            </a:r>
            <a:r>
              <a:rPr lang="es-CO" sz="3600" dirty="0"/>
              <a:t> de lo que su texto reza, menos de lo que su contenido encierra, o algo totalmente distinto de aquello que en realidad expresa”. </a:t>
            </a:r>
          </a:p>
        </p:txBody>
      </p:sp>
      <p:sp>
        <p:nvSpPr>
          <p:cNvPr id="5" name="Marcador de pie de página 4"/>
          <p:cNvSpPr>
            <a:spLocks noGrp="1"/>
          </p:cNvSpPr>
          <p:nvPr>
            <p:ph type="ftr" sz="quarter" idx="11"/>
          </p:nvPr>
        </p:nvSpPr>
        <p:spPr>
          <a:xfrm>
            <a:off x="7913914" y="6311900"/>
            <a:ext cx="4114800" cy="365125"/>
          </a:xfrm>
        </p:spPr>
        <p:txBody>
          <a:bodyPr/>
          <a:lstStyle/>
          <a:p>
            <a:endParaRPr lang="es-CO" sz="2400" dirty="0">
              <a:solidFill>
                <a:schemeClr val="tx1"/>
              </a:solidFill>
            </a:endParaRPr>
          </a:p>
        </p:txBody>
      </p:sp>
    </p:spTree>
    <p:extLst>
      <p:ext uri="{BB962C8B-B14F-4D97-AF65-F5344CB8AC3E}">
        <p14:creationId xmlns:p14="http://schemas.microsoft.com/office/powerpoint/2010/main" val="3841765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85A45B-B736-4BB3-BEF5-A364630E98D3}"/>
              </a:ext>
            </a:extLst>
          </p:cNvPr>
          <p:cNvSpPr>
            <a:spLocks noGrp="1"/>
          </p:cNvSpPr>
          <p:nvPr>
            <p:ph type="title"/>
          </p:nvPr>
        </p:nvSpPr>
        <p:spPr/>
        <p:txBody>
          <a:bodyPr/>
          <a:lstStyle/>
          <a:p>
            <a:r>
              <a:rPr lang="es-MX" dirty="0"/>
              <a:t>Ejemplo:</a:t>
            </a:r>
          </a:p>
        </p:txBody>
      </p:sp>
      <p:sp>
        <p:nvSpPr>
          <p:cNvPr id="3" name="Marcador de contenido 2">
            <a:extLst>
              <a:ext uri="{FF2B5EF4-FFF2-40B4-BE49-F238E27FC236}">
                <a16:creationId xmlns:a16="http://schemas.microsoft.com/office/drawing/2014/main" id="{9CA1A2F2-5C7C-4751-8432-55D7E87680EB}"/>
              </a:ext>
            </a:extLst>
          </p:cNvPr>
          <p:cNvSpPr>
            <a:spLocks noGrp="1"/>
          </p:cNvSpPr>
          <p:nvPr>
            <p:ph idx="1"/>
          </p:nvPr>
        </p:nvSpPr>
        <p:spPr/>
        <p:txBody>
          <a:bodyPr>
            <a:normAutofit/>
          </a:bodyPr>
          <a:lstStyle/>
          <a:p>
            <a:r>
              <a:rPr lang="es-MX" dirty="0"/>
              <a:t>En el falso juicio de identidad, por su parte, el juez sí tiene en cuenta la prueba, pero en la apreciación le recorta o suprime aspectos fundamentales (error de identidad por cercenamiento), o le agrega aspectos o circunstancias que no corresponden con el texto (error de identidad por adición), o, le cambia el significado a la literalidad de la expresión (error por distorsión o tergiversación). </a:t>
            </a:r>
          </a:p>
          <a:p>
            <a:r>
              <a:rPr lang="es-MX" dirty="0"/>
              <a:t>CASACION COLOMBIANA: AP1246-2020 Radicación #54195 Acta 135 Bogotá, D. C., primero (1) de julio de dos mil veinte (2020</a:t>
            </a:r>
          </a:p>
          <a:p>
            <a:endParaRPr lang="es-MX" dirty="0"/>
          </a:p>
        </p:txBody>
      </p:sp>
    </p:spTree>
    <p:extLst>
      <p:ext uri="{BB962C8B-B14F-4D97-AF65-F5344CB8AC3E}">
        <p14:creationId xmlns:p14="http://schemas.microsoft.com/office/powerpoint/2010/main" val="526878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BA6D70-6A6C-4246-8B4C-CE4989F963E5}"/>
              </a:ext>
            </a:extLst>
          </p:cNvPr>
          <p:cNvSpPr>
            <a:spLocks noGrp="1"/>
          </p:cNvSpPr>
          <p:nvPr>
            <p:ph type="title"/>
          </p:nvPr>
        </p:nvSpPr>
        <p:spPr/>
        <p:txBody>
          <a:bodyPr/>
          <a:lstStyle/>
          <a:p>
            <a:pPr algn="ctr"/>
            <a:r>
              <a:rPr lang="es-CO" b="1" dirty="0"/>
              <a:t>FALSO </a:t>
            </a:r>
            <a:r>
              <a:rPr lang="es-CO" b="1" u="sng" dirty="0"/>
              <a:t>RACIOCINIO</a:t>
            </a:r>
            <a:r>
              <a:rPr lang="es-CO" dirty="0"/>
              <a:t/>
            </a:r>
            <a:br>
              <a:rPr lang="es-CO" dirty="0"/>
            </a:br>
            <a:endParaRPr lang="es-CO" dirty="0"/>
          </a:p>
        </p:txBody>
      </p:sp>
      <p:sp>
        <p:nvSpPr>
          <p:cNvPr id="3" name="Marcador de contenido 2">
            <a:extLst>
              <a:ext uri="{FF2B5EF4-FFF2-40B4-BE49-F238E27FC236}">
                <a16:creationId xmlns:a16="http://schemas.microsoft.com/office/drawing/2014/main" id="{F43806CB-2962-48BF-8413-E9B9AEDEAA00}"/>
              </a:ext>
            </a:extLst>
          </p:cNvPr>
          <p:cNvSpPr>
            <a:spLocks noGrp="1"/>
          </p:cNvSpPr>
          <p:nvPr>
            <p:ph idx="1"/>
          </p:nvPr>
        </p:nvSpPr>
        <p:spPr/>
        <p:txBody>
          <a:bodyPr/>
          <a:lstStyle/>
          <a:p>
            <a:pPr algn="just"/>
            <a:r>
              <a:rPr lang="es-CO" dirty="0"/>
              <a:t>Supone necesariamente que la prueba es tenida en cuenta por las instancias y valorada en su contenido sin ninguna clase de desfiguración o distorsión, pero al momento de asignar el mérito probatorio a la misma, se desconocen en ese ejercicio valorativo las reglas de la sana crítica:</a:t>
            </a:r>
          </a:p>
          <a:p>
            <a:pPr marL="514350" indent="-514350" algn="just">
              <a:buAutoNum type="alphaLcPeriod"/>
            </a:pPr>
            <a:r>
              <a:rPr lang="es-CO" dirty="0"/>
              <a:t>leyes de la ciencia </a:t>
            </a:r>
          </a:p>
          <a:p>
            <a:pPr marL="514350" indent="-514350" algn="just">
              <a:buAutoNum type="alphaLcPeriod"/>
            </a:pPr>
            <a:r>
              <a:rPr lang="es-CO" dirty="0"/>
              <a:t>reglas de la lógica</a:t>
            </a:r>
          </a:p>
          <a:p>
            <a:pPr marL="514350" indent="-514350" algn="just">
              <a:buAutoNum type="alphaLcPeriod"/>
            </a:pPr>
            <a:r>
              <a:rPr lang="es-CO" dirty="0"/>
              <a:t>máximas de la experiencia.</a:t>
            </a:r>
          </a:p>
        </p:txBody>
      </p:sp>
      <p:sp>
        <p:nvSpPr>
          <p:cNvPr id="5" name="Marcador de pie de página 4"/>
          <p:cNvSpPr>
            <a:spLocks noGrp="1"/>
          </p:cNvSpPr>
          <p:nvPr>
            <p:ph type="ftr" sz="quarter" idx="11"/>
          </p:nvPr>
        </p:nvSpPr>
        <p:spPr>
          <a:xfrm>
            <a:off x="7971971" y="6492875"/>
            <a:ext cx="4114800" cy="365125"/>
          </a:xfrm>
        </p:spPr>
        <p:txBody>
          <a:bodyPr/>
          <a:lstStyle/>
          <a:p>
            <a:endParaRPr lang="es-CO" sz="2400" dirty="0">
              <a:solidFill>
                <a:schemeClr val="tx1"/>
              </a:solidFill>
            </a:endParaRPr>
          </a:p>
        </p:txBody>
      </p:sp>
    </p:spTree>
    <p:extLst>
      <p:ext uri="{BB962C8B-B14F-4D97-AF65-F5344CB8AC3E}">
        <p14:creationId xmlns:p14="http://schemas.microsoft.com/office/powerpoint/2010/main" val="3149025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A86FD4-0FCC-4073-AB1A-287951C1F868}"/>
              </a:ext>
            </a:extLst>
          </p:cNvPr>
          <p:cNvSpPr>
            <a:spLocks noGrp="1"/>
          </p:cNvSpPr>
          <p:nvPr>
            <p:ph type="title"/>
          </p:nvPr>
        </p:nvSpPr>
        <p:spPr/>
        <p:txBody>
          <a:bodyPr/>
          <a:lstStyle/>
          <a:p>
            <a:r>
              <a:rPr lang="es-MX" dirty="0"/>
              <a:t>Ejemplo de falso raciocinio:</a:t>
            </a:r>
          </a:p>
        </p:txBody>
      </p:sp>
      <p:sp>
        <p:nvSpPr>
          <p:cNvPr id="3" name="Marcador de contenido 2">
            <a:extLst>
              <a:ext uri="{FF2B5EF4-FFF2-40B4-BE49-F238E27FC236}">
                <a16:creationId xmlns:a16="http://schemas.microsoft.com/office/drawing/2014/main" id="{272A1E8E-5749-4C78-BFEE-F382F93BBCEB}"/>
              </a:ext>
            </a:extLst>
          </p:cNvPr>
          <p:cNvSpPr>
            <a:spLocks noGrp="1"/>
          </p:cNvSpPr>
          <p:nvPr>
            <p:ph idx="1"/>
          </p:nvPr>
        </p:nvSpPr>
        <p:spPr/>
        <p:txBody>
          <a:bodyPr/>
          <a:lstStyle/>
          <a:p>
            <a:r>
              <a:rPr lang="es-MX" dirty="0"/>
              <a:t>Y, el falso raciocinio, ocurre cuando el funcionario judicial se aparta, al momento de apreciar los medios de convicción, de los postulados de la sana crítica, es decir, de los postulados de la lógica, de la ciencia o de las máximas de la experiencia.</a:t>
            </a:r>
          </a:p>
          <a:p>
            <a:r>
              <a:rPr lang="es-MX" dirty="0"/>
              <a:t>CASACION COLOMBIANA: AP1246-2020 Radicación #54195 Acta 135 Bogotá, D. C., primero (1) de julio de dos mil veinte (2020</a:t>
            </a:r>
          </a:p>
          <a:p>
            <a:endParaRPr lang="es-MX" dirty="0"/>
          </a:p>
          <a:p>
            <a:endParaRPr lang="es-MX" dirty="0"/>
          </a:p>
        </p:txBody>
      </p:sp>
    </p:spTree>
    <p:extLst>
      <p:ext uri="{BB962C8B-B14F-4D97-AF65-F5344CB8AC3E}">
        <p14:creationId xmlns:p14="http://schemas.microsoft.com/office/powerpoint/2010/main" val="23116042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125858-4563-48BA-A9BA-DE60415E37E9}"/>
              </a:ext>
            </a:extLst>
          </p:cNvPr>
          <p:cNvSpPr>
            <a:spLocks noGrp="1"/>
          </p:cNvSpPr>
          <p:nvPr>
            <p:ph type="title"/>
          </p:nvPr>
        </p:nvSpPr>
        <p:spPr/>
        <p:txBody>
          <a:bodyPr/>
          <a:lstStyle/>
          <a:p>
            <a:r>
              <a:rPr lang="es-MX" dirty="0"/>
              <a:t>Ejemplo de argumento demostrativo para un casacionista</a:t>
            </a:r>
          </a:p>
        </p:txBody>
      </p:sp>
      <p:sp>
        <p:nvSpPr>
          <p:cNvPr id="3" name="Marcador de contenido 2">
            <a:extLst>
              <a:ext uri="{FF2B5EF4-FFF2-40B4-BE49-F238E27FC236}">
                <a16:creationId xmlns:a16="http://schemas.microsoft.com/office/drawing/2014/main" id="{77425802-B889-468E-9659-FA20EDA434A3}"/>
              </a:ext>
            </a:extLst>
          </p:cNvPr>
          <p:cNvSpPr>
            <a:spLocks noGrp="1"/>
          </p:cNvSpPr>
          <p:nvPr>
            <p:ph idx="1"/>
          </p:nvPr>
        </p:nvSpPr>
        <p:spPr/>
        <p:txBody>
          <a:bodyPr>
            <a:normAutofit fontScale="85000" lnSpcReduction="10000"/>
          </a:bodyPr>
          <a:lstStyle/>
          <a:p>
            <a:pPr algn="just"/>
            <a:r>
              <a:rPr lang="es-MX" dirty="0"/>
              <a:t>La demostración del falso raciocinio exige que el demandante precise: (i) qué dice el medio probatorio de manera objetiva, (</a:t>
            </a:r>
            <a:r>
              <a:rPr lang="es-MX" dirty="0" err="1"/>
              <a:t>ii</a:t>
            </a:r>
            <a:r>
              <a:rPr lang="es-MX" dirty="0"/>
              <a:t>) en qué consistió la inferencia que se hizo de este medio en la sentencia cuestionada, (</a:t>
            </a:r>
            <a:r>
              <a:rPr lang="es-MX" dirty="0" err="1"/>
              <a:t>iii</a:t>
            </a:r>
            <a:r>
              <a:rPr lang="es-MX" dirty="0"/>
              <a:t>) cuál fue el mérito persuasivo otorgado por el fallador, (</a:t>
            </a:r>
            <a:r>
              <a:rPr lang="es-MX" dirty="0" err="1"/>
              <a:t>iv</a:t>
            </a:r>
            <a:r>
              <a:rPr lang="es-MX" dirty="0"/>
              <a:t>) el postulado lógico, la ley científica o la máxima de experiencia desconocida por el fallo, señalando cuál sería su correcta consideración y, (v) la trascendencia del error. A partir de este ejercicio dialéctico deberá indicar cuál debe ser la correcta inferencia de la prueba y señalar cómo la enmienda del error evidenciado, apoyado en el examen conjunto de todos los medios probatorios, daría lugar a una declaración de derecho esencialmente diversa y opuesta a la cuestionada.</a:t>
            </a:r>
          </a:p>
          <a:p>
            <a:pPr algn="just"/>
            <a:r>
              <a:rPr lang="es-MX" dirty="0"/>
              <a:t>CASACION: AP1246-2020 Radicación #54195 Acta 135 Bogotá, D. C., primero (1) de julio de dos mil veinte (2020).AP1246-2020 Radicación #54195 Acta 135 Bogotá, D. C., primero (1) de julio de dos mil veinte (2020).</a:t>
            </a:r>
          </a:p>
          <a:p>
            <a:pPr algn="just"/>
            <a:endParaRPr lang="es-MX" dirty="0"/>
          </a:p>
        </p:txBody>
      </p:sp>
    </p:spTree>
    <p:extLst>
      <p:ext uri="{BB962C8B-B14F-4D97-AF65-F5344CB8AC3E}">
        <p14:creationId xmlns:p14="http://schemas.microsoft.com/office/powerpoint/2010/main" val="3605057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60315C-DD85-473F-B163-2D1B4C6A0CB7}"/>
              </a:ext>
            </a:extLst>
          </p:cNvPr>
          <p:cNvSpPr>
            <a:spLocks noGrp="1"/>
          </p:cNvSpPr>
          <p:nvPr>
            <p:ph type="title"/>
          </p:nvPr>
        </p:nvSpPr>
        <p:spPr/>
        <p:txBody>
          <a:bodyPr/>
          <a:lstStyle/>
          <a:p>
            <a:pPr algn="ctr"/>
            <a:r>
              <a:rPr lang="es-MX" dirty="0"/>
              <a:t>Valoración judicial</a:t>
            </a:r>
          </a:p>
        </p:txBody>
      </p:sp>
      <p:sp>
        <p:nvSpPr>
          <p:cNvPr id="3" name="Marcador de contenido 2">
            <a:extLst>
              <a:ext uri="{FF2B5EF4-FFF2-40B4-BE49-F238E27FC236}">
                <a16:creationId xmlns:a16="http://schemas.microsoft.com/office/drawing/2014/main" id="{B49D348F-368C-4A8A-A836-12E813DCF9B3}"/>
              </a:ext>
            </a:extLst>
          </p:cNvPr>
          <p:cNvSpPr>
            <a:spLocks noGrp="1"/>
          </p:cNvSpPr>
          <p:nvPr>
            <p:ph idx="1"/>
          </p:nvPr>
        </p:nvSpPr>
        <p:spPr/>
        <p:txBody>
          <a:bodyPr/>
          <a:lstStyle/>
          <a:p>
            <a:r>
              <a:rPr lang="es-MX" dirty="0"/>
              <a:t>La valoración debe ser siempre racional.</a:t>
            </a:r>
          </a:p>
          <a:p>
            <a:r>
              <a:rPr lang="es-MX" dirty="0"/>
              <a:t>La valoración es racional si es acorde a los criterios de la sana crítica.</a:t>
            </a:r>
          </a:p>
          <a:p>
            <a:r>
              <a:rPr lang="es-MX" dirty="0"/>
              <a:t>Solo se valora la prueba actuada. </a:t>
            </a:r>
          </a:p>
          <a:p>
            <a:r>
              <a:rPr lang="es-MX" dirty="0"/>
              <a:t>No se valora las prohibiciones probatorias art. 159</a:t>
            </a:r>
          </a:p>
          <a:p>
            <a:r>
              <a:rPr lang="es-MX" dirty="0"/>
              <a:t>El juez utiliza diversos métodos de valoración para apreciar la prueba, primero de manera individual y luego, de manera conjunta.</a:t>
            </a:r>
          </a:p>
          <a:p>
            <a:r>
              <a:rPr lang="es-MX" dirty="0"/>
              <a:t>El juez debe fijar formalmente los hechos. Juicio de Hecho y hechos probados. Después el juicio de derecho, tanto de la norma sustantiva y adjetiva.</a:t>
            </a:r>
          </a:p>
        </p:txBody>
      </p:sp>
    </p:spTree>
    <p:extLst>
      <p:ext uri="{BB962C8B-B14F-4D97-AF65-F5344CB8AC3E}">
        <p14:creationId xmlns:p14="http://schemas.microsoft.com/office/powerpoint/2010/main" val="1270739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a:t>Las Reglas de la Lógica</a:t>
            </a:r>
            <a:endParaRPr lang="es-ES" b="1" dirty="0"/>
          </a:p>
        </p:txBody>
      </p:sp>
      <p:sp>
        <p:nvSpPr>
          <p:cNvPr id="3" name="Marcador de contenido 2"/>
          <p:cNvSpPr>
            <a:spLocks noGrp="1"/>
          </p:cNvSpPr>
          <p:nvPr>
            <p:ph idx="1"/>
          </p:nvPr>
        </p:nvSpPr>
        <p:spPr/>
        <p:txBody>
          <a:bodyPr/>
          <a:lstStyle/>
          <a:p>
            <a:r>
              <a:rPr lang="es-CO" dirty="0"/>
              <a:t>En Lógica uno de los objetivos esenciales es lograr claridad en el razonamiento como tal. </a:t>
            </a:r>
          </a:p>
          <a:p>
            <a:r>
              <a:rPr lang="es-CO" dirty="0"/>
              <a:t>Se asume que el argumento, como conjunto de premisas que llevan a una conclusión, da cuenta de las operaciones del razonamiento.</a:t>
            </a:r>
          </a:p>
          <a:p>
            <a:r>
              <a:rPr lang="es-CO" dirty="0"/>
              <a:t>En Lógica no está directamente en juego la veracidad de las proposiciones. Sino la validez del razonamiento.</a:t>
            </a:r>
          </a:p>
          <a:p>
            <a:r>
              <a:rPr lang="es-CO" dirty="0"/>
              <a:t>La Lógica permite analizar si cualquier argumento, independientemente de su materia, es falaz o no. No se trata de una conclusión necesariamente verdadera.</a:t>
            </a:r>
            <a:endParaRPr lang="es-ES" dirty="0"/>
          </a:p>
        </p:txBody>
      </p:sp>
      <p:sp>
        <p:nvSpPr>
          <p:cNvPr id="5" name="Marcador de pie de página 4"/>
          <p:cNvSpPr>
            <a:spLocks noGrp="1"/>
          </p:cNvSpPr>
          <p:nvPr>
            <p:ph type="ftr" sz="quarter" idx="11"/>
          </p:nvPr>
        </p:nvSpPr>
        <p:spPr>
          <a:xfrm>
            <a:off x="7783286" y="6311900"/>
            <a:ext cx="4114800" cy="365125"/>
          </a:xfrm>
        </p:spPr>
        <p:txBody>
          <a:bodyPr/>
          <a:lstStyle/>
          <a:p>
            <a:endParaRPr lang="es-CO" sz="2400" dirty="0">
              <a:solidFill>
                <a:schemeClr val="tx1"/>
              </a:solidFill>
            </a:endParaRPr>
          </a:p>
        </p:txBody>
      </p:sp>
    </p:spTree>
    <p:extLst>
      <p:ext uri="{BB962C8B-B14F-4D97-AF65-F5344CB8AC3E}">
        <p14:creationId xmlns:p14="http://schemas.microsoft.com/office/powerpoint/2010/main" val="510128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5301343" cy="1325563"/>
          </a:xfrm>
        </p:spPr>
        <p:txBody>
          <a:bodyPr/>
          <a:lstStyle/>
          <a:p>
            <a:r>
              <a:rPr lang="es-CO" dirty="0"/>
              <a:t>Las Reglas de la Lógica</a:t>
            </a:r>
            <a:endParaRPr lang="es-ES" dirty="0"/>
          </a:p>
        </p:txBody>
      </p:sp>
      <p:pic>
        <p:nvPicPr>
          <p:cNvPr id="4" name="Marcador de contenido 3">
            <a:extLst>
              <a:ext uri="{FF2B5EF4-FFF2-40B4-BE49-F238E27FC236}">
                <a16:creationId xmlns:a16="http://schemas.microsoft.com/office/drawing/2014/main" id="{FEF761A9-81EC-4464-B23F-7B605759229D}"/>
              </a:ext>
            </a:extLst>
          </p:cNvPr>
          <p:cNvPicPr>
            <a:picLocks noGrp="1" noChangeAspect="1"/>
          </p:cNvPicPr>
          <p:nvPr>
            <p:ph idx="1"/>
          </p:nvPr>
        </p:nvPicPr>
        <p:blipFill>
          <a:blip r:embed="rId2"/>
          <a:stretch>
            <a:fillRect/>
          </a:stretch>
        </p:blipFill>
        <p:spPr>
          <a:xfrm>
            <a:off x="729796" y="1690688"/>
            <a:ext cx="4396840" cy="2844190"/>
          </a:xfrm>
          <a:prstGeom prst="rect">
            <a:avLst/>
          </a:prstGeom>
        </p:spPr>
      </p:pic>
      <p:sp>
        <p:nvSpPr>
          <p:cNvPr id="5" name="Rectángulo 4"/>
          <p:cNvSpPr/>
          <p:nvPr/>
        </p:nvSpPr>
        <p:spPr>
          <a:xfrm>
            <a:off x="539646" y="4534878"/>
            <a:ext cx="5164468" cy="1384995"/>
          </a:xfrm>
          <a:prstGeom prst="rect">
            <a:avLst/>
          </a:prstGeom>
        </p:spPr>
        <p:txBody>
          <a:bodyPr wrap="square">
            <a:spAutoFit/>
          </a:bodyPr>
          <a:lstStyle/>
          <a:p>
            <a:pPr algn="ctr"/>
            <a:r>
              <a:rPr lang="es-CO" sz="2800" b="1" dirty="0"/>
              <a:t>Otras falacias:</a:t>
            </a:r>
          </a:p>
          <a:p>
            <a:pPr marL="342900" indent="-342900" algn="ctr">
              <a:buAutoNum type="arabicPeriod"/>
            </a:pPr>
            <a:r>
              <a:rPr lang="es-CO" sz="2800" dirty="0"/>
              <a:t>Tercero excluido</a:t>
            </a:r>
          </a:p>
          <a:p>
            <a:pPr marL="342900" indent="-342900" algn="ctr">
              <a:buAutoNum type="arabicPeriod"/>
            </a:pPr>
            <a:r>
              <a:rPr lang="es-CO" sz="2800" dirty="0"/>
              <a:t>Petición de principio</a:t>
            </a:r>
          </a:p>
        </p:txBody>
      </p:sp>
      <p:sp>
        <p:nvSpPr>
          <p:cNvPr id="6" name="CuadroTexto 5">
            <a:extLst>
              <a:ext uri="{FF2B5EF4-FFF2-40B4-BE49-F238E27FC236}">
                <a16:creationId xmlns:a16="http://schemas.microsoft.com/office/drawing/2014/main" id="{FAD3A10D-4FC1-40B1-898B-FD7A7BBB9908}"/>
              </a:ext>
            </a:extLst>
          </p:cNvPr>
          <p:cNvSpPr txBox="1"/>
          <p:nvPr/>
        </p:nvSpPr>
        <p:spPr>
          <a:xfrm>
            <a:off x="6460761" y="932459"/>
            <a:ext cx="4853364" cy="5847755"/>
          </a:xfrm>
          <a:prstGeom prst="rect">
            <a:avLst/>
          </a:prstGeom>
          <a:noFill/>
        </p:spPr>
        <p:txBody>
          <a:bodyPr wrap="square" rtlCol="0">
            <a:spAutoFit/>
          </a:bodyPr>
          <a:lstStyle/>
          <a:p>
            <a:pPr algn="ctr"/>
            <a:r>
              <a:rPr lang="es-CO" sz="2400" b="1" dirty="0"/>
              <a:t>La Falacia de la Afirmación del Consecuente</a:t>
            </a:r>
            <a:r>
              <a:rPr lang="es-CO" sz="2000" dirty="0"/>
              <a:t>:</a:t>
            </a:r>
          </a:p>
          <a:p>
            <a:endParaRPr lang="es-CO" sz="2000" dirty="0"/>
          </a:p>
          <a:p>
            <a:endParaRPr lang="es-CO" sz="2000" dirty="0"/>
          </a:p>
          <a:p>
            <a:pPr marL="342900" indent="-342900">
              <a:buAutoNum type="arabicPeriod"/>
            </a:pPr>
            <a:r>
              <a:rPr lang="es-CO" sz="2200" dirty="0"/>
              <a:t>Se basa en las reglas de la Lógica que regulan el condicional (Si X, entonces Y).</a:t>
            </a:r>
          </a:p>
          <a:p>
            <a:pPr marL="342900" indent="-342900">
              <a:buAutoNum type="arabicPeriod"/>
            </a:pPr>
            <a:r>
              <a:rPr lang="es-CO" sz="2200" dirty="0"/>
              <a:t>¿Qué está garantizando el condicional? ¿Cuál el la </a:t>
            </a:r>
            <a:r>
              <a:rPr lang="es-CO" sz="2200" dirty="0" err="1"/>
              <a:t>necesariedad</a:t>
            </a:r>
            <a:r>
              <a:rPr lang="es-CO" sz="2200" dirty="0"/>
              <a:t> que se puede encontrar en el razonamiento? </a:t>
            </a:r>
          </a:p>
          <a:p>
            <a:pPr marL="342900" indent="-342900">
              <a:buAutoNum type="arabicPeriod"/>
            </a:pPr>
            <a:r>
              <a:rPr lang="es-CO" sz="2200" dirty="0"/>
              <a:t>Modus ponens: Afirmar el antecedente</a:t>
            </a:r>
          </a:p>
          <a:p>
            <a:pPr marL="342900" indent="-342900">
              <a:buAutoNum type="arabicPeriod"/>
            </a:pPr>
            <a:r>
              <a:rPr lang="es-CO" sz="2200" dirty="0"/>
              <a:t>Modus </a:t>
            </a:r>
            <a:r>
              <a:rPr lang="es-CO" sz="2200" dirty="0" err="1"/>
              <a:t>tollens</a:t>
            </a:r>
            <a:r>
              <a:rPr lang="es-CO" sz="2200" dirty="0"/>
              <a:t>: Negar el consecuente</a:t>
            </a:r>
          </a:p>
          <a:p>
            <a:pPr marL="342900" indent="-342900">
              <a:buAutoNum type="arabicPeriod"/>
            </a:pPr>
            <a:r>
              <a:rPr lang="es-CO" sz="2200" dirty="0"/>
              <a:t>La falacia en un contexto probatorio: Creencia judicial en un razonamiento pericial falaz</a:t>
            </a:r>
          </a:p>
        </p:txBody>
      </p:sp>
      <p:sp>
        <p:nvSpPr>
          <p:cNvPr id="8" name="Marcador de pie de página 7"/>
          <p:cNvSpPr>
            <a:spLocks noGrp="1"/>
          </p:cNvSpPr>
          <p:nvPr>
            <p:ph type="ftr" sz="quarter" idx="11"/>
          </p:nvPr>
        </p:nvSpPr>
        <p:spPr>
          <a:xfrm>
            <a:off x="-378501" y="6415089"/>
            <a:ext cx="4114800" cy="365125"/>
          </a:xfrm>
        </p:spPr>
        <p:txBody>
          <a:bodyPr/>
          <a:lstStyle/>
          <a:p>
            <a:endParaRPr lang="es-CO" sz="2400" dirty="0">
              <a:solidFill>
                <a:schemeClr val="tx1"/>
              </a:solidFill>
            </a:endParaRPr>
          </a:p>
        </p:txBody>
      </p:sp>
    </p:spTree>
    <p:extLst>
      <p:ext uri="{BB962C8B-B14F-4D97-AF65-F5344CB8AC3E}">
        <p14:creationId xmlns:p14="http://schemas.microsoft.com/office/powerpoint/2010/main" val="2435121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4745B7F6-19DE-4907-B502-7C206C103068}"/>
              </a:ext>
            </a:extLst>
          </p:cNvPr>
          <p:cNvGraphicFramePr>
            <a:graphicFrameLocks noGrp="1"/>
          </p:cNvGraphicFramePr>
          <p:nvPr>
            <p:ph idx="1"/>
          </p:nvPr>
        </p:nvGraphicFramePr>
        <p:xfrm>
          <a:off x="838200" y="1136308"/>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uadroTexto 1"/>
          <p:cNvSpPr txBox="1"/>
          <p:nvPr/>
        </p:nvSpPr>
        <p:spPr>
          <a:xfrm>
            <a:off x="4901783" y="5876144"/>
            <a:ext cx="2443397" cy="769441"/>
          </a:xfrm>
          <a:prstGeom prst="rect">
            <a:avLst/>
          </a:prstGeom>
          <a:solidFill>
            <a:schemeClr val="accent2">
              <a:lumMod val="40000"/>
              <a:lumOff val="60000"/>
            </a:schemeClr>
          </a:solidFill>
        </p:spPr>
        <p:txBody>
          <a:bodyPr wrap="square" rtlCol="0">
            <a:spAutoFit/>
          </a:bodyPr>
          <a:lstStyle/>
          <a:p>
            <a:pPr algn="ctr"/>
            <a:r>
              <a:rPr lang="es-CO" sz="2200" b="1" dirty="0"/>
              <a:t>Norma Medio Y Norma Fin</a:t>
            </a:r>
            <a:endParaRPr lang="es-ES" sz="2200" b="1" dirty="0"/>
          </a:p>
        </p:txBody>
      </p:sp>
      <p:cxnSp>
        <p:nvCxnSpPr>
          <p:cNvPr id="5" name="Conector recto de flecha 4"/>
          <p:cNvCxnSpPr/>
          <p:nvPr/>
        </p:nvCxnSpPr>
        <p:spPr>
          <a:xfrm>
            <a:off x="5141626" y="5516380"/>
            <a:ext cx="554636" cy="2998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flipH="1">
            <a:off x="6790544" y="5516380"/>
            <a:ext cx="554637" cy="3597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Marcador de pie de página 9"/>
          <p:cNvSpPr>
            <a:spLocks noGrp="1"/>
          </p:cNvSpPr>
          <p:nvPr>
            <p:ph type="ftr" sz="quarter" idx="11"/>
          </p:nvPr>
        </p:nvSpPr>
        <p:spPr>
          <a:xfrm>
            <a:off x="8580620" y="6280460"/>
            <a:ext cx="4114800" cy="365125"/>
          </a:xfrm>
        </p:spPr>
        <p:txBody>
          <a:bodyPr/>
          <a:lstStyle/>
          <a:p>
            <a:endParaRPr lang="es-CO" sz="2400" dirty="0">
              <a:solidFill>
                <a:schemeClr val="tx1"/>
              </a:solidFill>
            </a:endParaRPr>
          </a:p>
        </p:txBody>
      </p:sp>
    </p:spTree>
    <p:extLst>
      <p:ext uri="{BB962C8B-B14F-4D97-AF65-F5344CB8AC3E}">
        <p14:creationId xmlns:p14="http://schemas.microsoft.com/office/powerpoint/2010/main" val="1151175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461D3F-D27B-4A6E-AD17-4D37345BC257}"/>
              </a:ext>
            </a:extLst>
          </p:cNvPr>
          <p:cNvSpPr>
            <a:spLocks noGrp="1"/>
          </p:cNvSpPr>
          <p:nvPr>
            <p:ph type="title"/>
          </p:nvPr>
        </p:nvSpPr>
        <p:spPr/>
        <p:txBody>
          <a:bodyPr/>
          <a:lstStyle/>
          <a:p>
            <a:pPr algn="ctr"/>
            <a:r>
              <a:rPr lang="es-CO" b="1" dirty="0"/>
              <a:t>FALSO JUICIO DE </a:t>
            </a:r>
            <a:r>
              <a:rPr lang="es-CO" b="1" u="sng" dirty="0"/>
              <a:t>LEGALIDAD</a:t>
            </a:r>
            <a:r>
              <a:rPr lang="es-CO" b="1" dirty="0"/>
              <a:t> </a:t>
            </a:r>
            <a:r>
              <a:rPr lang="es-CO" dirty="0"/>
              <a:t/>
            </a:r>
            <a:br>
              <a:rPr lang="es-CO" dirty="0"/>
            </a:br>
            <a:endParaRPr lang="es-CO" dirty="0"/>
          </a:p>
        </p:txBody>
      </p:sp>
      <p:sp>
        <p:nvSpPr>
          <p:cNvPr id="3" name="Marcador de contenido 2">
            <a:extLst>
              <a:ext uri="{FF2B5EF4-FFF2-40B4-BE49-F238E27FC236}">
                <a16:creationId xmlns:a16="http://schemas.microsoft.com/office/drawing/2014/main" id="{4D4D9117-E38F-4405-BA76-787D8F882B1E}"/>
              </a:ext>
            </a:extLst>
          </p:cNvPr>
          <p:cNvSpPr>
            <a:spLocks noGrp="1"/>
          </p:cNvSpPr>
          <p:nvPr>
            <p:ph idx="1"/>
          </p:nvPr>
        </p:nvSpPr>
        <p:spPr/>
        <p:txBody>
          <a:bodyPr/>
          <a:lstStyle/>
          <a:p>
            <a:pPr algn="just"/>
            <a:r>
              <a:rPr lang="es-CO" dirty="0"/>
              <a:t>A. En sentido negativo: No se valora una prueba legal aduciendo falsamente su ilegalidad</a:t>
            </a:r>
          </a:p>
          <a:p>
            <a:pPr algn="just"/>
            <a:r>
              <a:rPr lang="es-CO" dirty="0"/>
              <a:t>B. En sentido positivo: Se valora una prueba ilegal aduciendo falsamente su legalidad </a:t>
            </a:r>
          </a:p>
          <a:p>
            <a:pPr marL="0" indent="0" algn="just">
              <a:buNone/>
            </a:pPr>
            <a:endParaRPr lang="es-CO" dirty="0"/>
          </a:p>
          <a:p>
            <a:pPr algn="just"/>
            <a:r>
              <a:rPr lang="es-CO" dirty="0"/>
              <a:t>Debido proceso probatorio: </a:t>
            </a:r>
          </a:p>
          <a:p>
            <a:pPr algn="just">
              <a:buFontTx/>
              <a:buChar char="-"/>
            </a:pPr>
            <a:r>
              <a:rPr lang="es-CO" dirty="0"/>
              <a:t>Prueba irregular: Formación, decreto, practica, aducción.</a:t>
            </a:r>
          </a:p>
          <a:p>
            <a:pPr algn="just">
              <a:buFontTx/>
              <a:buChar char="-"/>
            </a:pPr>
            <a:r>
              <a:rPr lang="es-CO" dirty="0"/>
              <a:t>Exclusión del acervo probatorio. Distinguir de prueba ilícita. </a:t>
            </a:r>
          </a:p>
        </p:txBody>
      </p:sp>
      <p:sp>
        <p:nvSpPr>
          <p:cNvPr id="5" name="Marcador de pie de página 4"/>
          <p:cNvSpPr>
            <a:spLocks noGrp="1"/>
          </p:cNvSpPr>
          <p:nvPr>
            <p:ph type="ftr" sz="quarter" idx="11"/>
          </p:nvPr>
        </p:nvSpPr>
        <p:spPr>
          <a:xfrm>
            <a:off x="8077200" y="6176963"/>
            <a:ext cx="4114800" cy="365125"/>
          </a:xfrm>
        </p:spPr>
        <p:txBody>
          <a:bodyPr/>
          <a:lstStyle/>
          <a:p>
            <a:endParaRPr lang="es-CO" sz="2400" dirty="0">
              <a:solidFill>
                <a:schemeClr val="tx1"/>
              </a:solidFill>
            </a:endParaRPr>
          </a:p>
        </p:txBody>
      </p:sp>
    </p:spTree>
    <p:extLst>
      <p:ext uri="{BB962C8B-B14F-4D97-AF65-F5344CB8AC3E}">
        <p14:creationId xmlns:p14="http://schemas.microsoft.com/office/powerpoint/2010/main" val="808426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F06464-189A-4012-8765-0558246577D7}"/>
              </a:ext>
            </a:extLst>
          </p:cNvPr>
          <p:cNvSpPr>
            <a:spLocks noGrp="1"/>
          </p:cNvSpPr>
          <p:nvPr>
            <p:ph type="title"/>
          </p:nvPr>
        </p:nvSpPr>
        <p:spPr/>
        <p:txBody>
          <a:bodyPr/>
          <a:lstStyle/>
          <a:p>
            <a:pPr algn="ctr"/>
            <a:r>
              <a:rPr lang="es-CO" b="1" dirty="0"/>
              <a:t>EL FALSO JUICIO DE </a:t>
            </a:r>
            <a:r>
              <a:rPr lang="es-CO" b="1" u="sng" dirty="0"/>
              <a:t>CONVICCIÓN</a:t>
            </a:r>
            <a:r>
              <a:rPr lang="es-CO" b="1" dirty="0"/>
              <a:t/>
            </a:r>
            <a:br>
              <a:rPr lang="es-CO" b="1" dirty="0"/>
            </a:br>
            <a:endParaRPr lang="es-CO" b="1" dirty="0"/>
          </a:p>
        </p:txBody>
      </p:sp>
      <p:sp>
        <p:nvSpPr>
          <p:cNvPr id="3" name="Marcador de contenido 2">
            <a:extLst>
              <a:ext uri="{FF2B5EF4-FFF2-40B4-BE49-F238E27FC236}">
                <a16:creationId xmlns:a16="http://schemas.microsoft.com/office/drawing/2014/main" id="{8ED452FA-1FD8-47FF-94EB-8D88A198F884}"/>
              </a:ext>
            </a:extLst>
          </p:cNvPr>
          <p:cNvSpPr>
            <a:spLocks noGrp="1"/>
          </p:cNvSpPr>
          <p:nvPr>
            <p:ph idx="1"/>
          </p:nvPr>
        </p:nvSpPr>
        <p:spPr/>
        <p:txBody>
          <a:bodyPr>
            <a:normAutofit/>
          </a:bodyPr>
          <a:lstStyle/>
          <a:p>
            <a:pPr algn="just"/>
            <a:r>
              <a:rPr lang="es-CO" sz="4400" dirty="0"/>
              <a:t>La ley predetermina la eficacia y el valor de la prueba. </a:t>
            </a:r>
            <a:r>
              <a:rPr lang="es-CO" sz="4400" dirty="0" err="1"/>
              <a:t>Ej</a:t>
            </a:r>
            <a:r>
              <a:rPr lang="es-CO" sz="4400" dirty="0"/>
              <a:t>: art. 393 CPP 2004</a:t>
            </a:r>
          </a:p>
          <a:p>
            <a:pPr algn="just"/>
            <a:r>
              <a:rPr lang="es-CO" sz="4400" dirty="0"/>
              <a:t> Se niega a la prueba el valor o la eficacia  que la ley le atribuye, o se le hace corresponder uno distinto.</a:t>
            </a:r>
          </a:p>
        </p:txBody>
      </p:sp>
      <p:sp>
        <p:nvSpPr>
          <p:cNvPr id="6" name="Marcador de pie de página 5"/>
          <p:cNvSpPr>
            <a:spLocks noGrp="1"/>
          </p:cNvSpPr>
          <p:nvPr>
            <p:ph type="ftr" sz="quarter" idx="11"/>
          </p:nvPr>
        </p:nvSpPr>
        <p:spPr>
          <a:xfrm>
            <a:off x="7957457" y="6311900"/>
            <a:ext cx="4114800" cy="365125"/>
          </a:xfrm>
        </p:spPr>
        <p:txBody>
          <a:bodyPr/>
          <a:lstStyle/>
          <a:p>
            <a:endParaRPr lang="es-CO" sz="2400" dirty="0">
              <a:solidFill>
                <a:schemeClr val="tx1"/>
              </a:solidFill>
            </a:endParaRPr>
          </a:p>
        </p:txBody>
      </p:sp>
    </p:spTree>
    <p:extLst>
      <p:ext uri="{BB962C8B-B14F-4D97-AF65-F5344CB8AC3E}">
        <p14:creationId xmlns:p14="http://schemas.microsoft.com/office/powerpoint/2010/main" val="1516869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A3BFF3-41AB-4025-9D66-ED0A8ED9469E}"/>
              </a:ext>
            </a:extLst>
          </p:cNvPr>
          <p:cNvSpPr>
            <a:spLocks noGrp="1"/>
          </p:cNvSpPr>
          <p:nvPr>
            <p:ph type="title"/>
          </p:nvPr>
        </p:nvSpPr>
        <p:spPr/>
        <p:txBody>
          <a:bodyPr/>
          <a:lstStyle/>
          <a:p>
            <a:r>
              <a:rPr lang="es-MX" dirty="0"/>
              <a:t>Principio DE TAXATIVIDAD</a:t>
            </a:r>
          </a:p>
        </p:txBody>
      </p:sp>
      <p:sp>
        <p:nvSpPr>
          <p:cNvPr id="3" name="Marcador de contenido 2">
            <a:extLst>
              <a:ext uri="{FF2B5EF4-FFF2-40B4-BE49-F238E27FC236}">
                <a16:creationId xmlns:a16="http://schemas.microsoft.com/office/drawing/2014/main" id="{ABDBB19A-0CB9-40EE-9FC7-3305AC3850E4}"/>
              </a:ext>
            </a:extLst>
          </p:cNvPr>
          <p:cNvSpPr>
            <a:spLocks noGrp="1"/>
          </p:cNvSpPr>
          <p:nvPr>
            <p:ph idx="1"/>
          </p:nvPr>
        </p:nvSpPr>
        <p:spPr/>
        <p:txBody>
          <a:bodyPr>
            <a:normAutofit fontScale="77500" lnSpcReduction="20000"/>
          </a:bodyPr>
          <a:lstStyle/>
          <a:p>
            <a:pPr algn="l"/>
            <a:r>
              <a:rPr lang="es-MX" b="1" i="0" dirty="0">
                <a:solidFill>
                  <a:srgbClr val="000000"/>
                </a:solidFill>
                <a:effectLst/>
                <a:latin typeface="Roboto"/>
              </a:rPr>
              <a:t>Artículo 149.-  Taxatividad</a:t>
            </a:r>
            <a:endParaRPr lang="es-MX" b="0" i="0" dirty="0">
              <a:solidFill>
                <a:srgbClr val="000000"/>
              </a:solidFill>
              <a:effectLst/>
              <a:latin typeface="Roboto"/>
            </a:endParaRPr>
          </a:p>
          <a:p>
            <a:pPr algn="l"/>
            <a:r>
              <a:rPr lang="es-MX" b="0" i="0" dirty="0">
                <a:solidFill>
                  <a:srgbClr val="000000"/>
                </a:solidFill>
                <a:effectLst/>
                <a:latin typeface="Roboto"/>
              </a:rPr>
              <a:t>La inobservancia de las disposiciones establecidas para las actuaciones procesales es causal de nulidad sólo en los casos previstos por la Ley.</a:t>
            </a:r>
          </a:p>
          <a:p>
            <a:pPr algn="l"/>
            <a:r>
              <a:rPr lang="es-MX" b="1" i="0" dirty="0">
                <a:solidFill>
                  <a:srgbClr val="000000"/>
                </a:solidFill>
                <a:effectLst/>
                <a:latin typeface="Roboto"/>
              </a:rPr>
              <a:t>Artículo 150.- Nulidad absoluta </a:t>
            </a:r>
            <a:endParaRPr lang="es-MX" b="0" i="0" dirty="0">
              <a:solidFill>
                <a:srgbClr val="000000"/>
              </a:solidFill>
              <a:effectLst/>
              <a:latin typeface="Roboto"/>
            </a:endParaRPr>
          </a:p>
          <a:p>
            <a:pPr algn="l"/>
            <a:r>
              <a:rPr lang="es-MX" b="0" i="0" dirty="0">
                <a:solidFill>
                  <a:srgbClr val="000000"/>
                </a:solidFill>
                <a:effectLst/>
                <a:latin typeface="Roboto"/>
              </a:rPr>
              <a:t>No será necesaria la solicitud de nulidad de algún sujeto procesal y podrán ser declarados aun de oficio, los defectos concernientes:</a:t>
            </a:r>
          </a:p>
          <a:p>
            <a:pPr algn="l"/>
            <a:r>
              <a:rPr lang="es-MX" b="1" i="0" dirty="0">
                <a:solidFill>
                  <a:srgbClr val="000000"/>
                </a:solidFill>
                <a:effectLst/>
                <a:latin typeface="Roboto"/>
              </a:rPr>
              <a:t>a)</a:t>
            </a:r>
            <a:r>
              <a:rPr lang="es-MX" b="0" i="0" dirty="0">
                <a:solidFill>
                  <a:srgbClr val="000000"/>
                </a:solidFill>
                <a:effectLst/>
                <a:latin typeface="Roboto"/>
              </a:rPr>
              <a:t>A la intervención, asistencia y representación del imputado o de la ausencia de su defensor en los casos en que es obligatoria su presencia;</a:t>
            </a:r>
          </a:p>
          <a:p>
            <a:pPr algn="l"/>
            <a:r>
              <a:rPr lang="es-MX" b="1" i="0" dirty="0">
                <a:solidFill>
                  <a:srgbClr val="000000"/>
                </a:solidFill>
                <a:effectLst/>
                <a:latin typeface="Roboto"/>
              </a:rPr>
              <a:t>b)</a:t>
            </a:r>
            <a:r>
              <a:rPr lang="es-MX" b="0" i="0" dirty="0">
                <a:solidFill>
                  <a:srgbClr val="000000"/>
                </a:solidFill>
                <a:effectLst/>
                <a:latin typeface="Roboto"/>
              </a:rPr>
              <a:t>Al nombramiento, capacidad y constitución de Jueces o Salas;</a:t>
            </a:r>
          </a:p>
          <a:p>
            <a:pPr algn="l"/>
            <a:r>
              <a:rPr lang="es-MX" b="1" i="0" dirty="0">
                <a:solidFill>
                  <a:srgbClr val="000000"/>
                </a:solidFill>
                <a:effectLst/>
                <a:latin typeface="Roboto"/>
              </a:rPr>
              <a:t>c)</a:t>
            </a:r>
            <a:r>
              <a:rPr lang="es-MX" b="0" i="0" dirty="0">
                <a:solidFill>
                  <a:srgbClr val="000000"/>
                </a:solidFill>
                <a:effectLst/>
                <a:latin typeface="Roboto"/>
              </a:rPr>
              <a:t>A la promoción de la acción penal, y a la participación del Ministerio Público en las actuaciones procesales que requieran su intervención obligatoria;</a:t>
            </a:r>
          </a:p>
          <a:p>
            <a:pPr algn="l"/>
            <a:r>
              <a:rPr lang="es-MX" b="1" i="0" dirty="0">
                <a:solidFill>
                  <a:srgbClr val="000000"/>
                </a:solidFill>
                <a:effectLst/>
                <a:latin typeface="Roboto"/>
              </a:rPr>
              <a:t>d)</a:t>
            </a:r>
            <a:r>
              <a:rPr lang="es-MX" b="0" i="0" dirty="0">
                <a:solidFill>
                  <a:srgbClr val="000000"/>
                </a:solidFill>
                <a:effectLst/>
                <a:latin typeface="Roboto"/>
              </a:rPr>
              <a:t>A la inobservancia del contenido esencial de los derechos y garantías previstos por la Constitución.</a:t>
            </a:r>
          </a:p>
          <a:p>
            <a:endParaRPr lang="es-MX" dirty="0"/>
          </a:p>
        </p:txBody>
      </p:sp>
    </p:spTree>
    <p:extLst>
      <p:ext uri="{BB962C8B-B14F-4D97-AF65-F5344CB8AC3E}">
        <p14:creationId xmlns:p14="http://schemas.microsoft.com/office/powerpoint/2010/main" val="12353437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131DA7-DF3B-4626-BE67-6E37C8EE865F}"/>
              </a:ext>
            </a:extLst>
          </p:cNvPr>
          <p:cNvSpPr>
            <a:spLocks noGrp="1"/>
          </p:cNvSpPr>
          <p:nvPr>
            <p:ph type="title"/>
          </p:nvPr>
        </p:nvSpPr>
        <p:spPr/>
        <p:txBody>
          <a:bodyPr/>
          <a:lstStyle/>
          <a:p>
            <a:r>
              <a:rPr lang="es-MX" dirty="0"/>
              <a:t>Causales para la casación</a:t>
            </a:r>
          </a:p>
        </p:txBody>
      </p:sp>
      <p:sp>
        <p:nvSpPr>
          <p:cNvPr id="3" name="Marcador de contenido 2">
            <a:extLst>
              <a:ext uri="{FF2B5EF4-FFF2-40B4-BE49-F238E27FC236}">
                <a16:creationId xmlns:a16="http://schemas.microsoft.com/office/drawing/2014/main" id="{F1446833-7160-4DAB-B4A1-43F5157B666A}"/>
              </a:ext>
            </a:extLst>
          </p:cNvPr>
          <p:cNvSpPr>
            <a:spLocks noGrp="1"/>
          </p:cNvSpPr>
          <p:nvPr>
            <p:ph idx="1"/>
          </p:nvPr>
        </p:nvSpPr>
        <p:spPr/>
        <p:txBody>
          <a:bodyPr>
            <a:normAutofit fontScale="77500" lnSpcReduction="20000"/>
          </a:bodyPr>
          <a:lstStyle/>
          <a:p>
            <a:pPr algn="l"/>
            <a:r>
              <a:rPr lang="es-MX" b="1" i="0" dirty="0">
                <a:solidFill>
                  <a:srgbClr val="000000"/>
                </a:solidFill>
                <a:effectLst/>
                <a:latin typeface="Roboto"/>
              </a:rPr>
              <a:t>Artículo 429.- Causales</a:t>
            </a:r>
            <a:endParaRPr lang="es-MX" b="0" i="0" dirty="0">
              <a:solidFill>
                <a:srgbClr val="000000"/>
              </a:solidFill>
              <a:effectLst/>
              <a:latin typeface="Roboto"/>
            </a:endParaRPr>
          </a:p>
          <a:p>
            <a:pPr algn="l"/>
            <a:r>
              <a:rPr lang="es-MX" b="0" i="0" dirty="0">
                <a:solidFill>
                  <a:srgbClr val="000000"/>
                </a:solidFill>
                <a:effectLst/>
                <a:latin typeface="Roboto"/>
              </a:rPr>
              <a:t>Son causales para interponer recurso de casación:</a:t>
            </a:r>
          </a:p>
          <a:p>
            <a:pPr algn="l">
              <a:buFont typeface="+mj-lt"/>
              <a:buAutoNum type="arabicPeriod"/>
            </a:pPr>
            <a:r>
              <a:rPr lang="es-MX" b="0" i="0" dirty="0">
                <a:solidFill>
                  <a:srgbClr val="000000"/>
                </a:solidFill>
                <a:effectLst/>
                <a:latin typeface="Roboto"/>
              </a:rPr>
              <a:t>Si la sentencia o auto han sido expedidos con inobservancia de algunas de las garantías constitucionales de carácter procesal o material, o con una indebida o errónea aplicación de dichas garantías.</a:t>
            </a:r>
          </a:p>
          <a:p>
            <a:pPr algn="l">
              <a:buFont typeface="+mj-lt"/>
              <a:buAutoNum type="arabicPeriod"/>
            </a:pPr>
            <a:r>
              <a:rPr lang="es-MX" b="0" i="0" dirty="0">
                <a:solidFill>
                  <a:srgbClr val="000000"/>
                </a:solidFill>
                <a:effectLst/>
                <a:latin typeface="Roboto"/>
              </a:rPr>
              <a:t>Si la sentencia o auto incurre o deriva de una inobservancia de las normas legales de carácter procesal sancionadas con la nulidad.</a:t>
            </a:r>
          </a:p>
          <a:p>
            <a:pPr algn="l">
              <a:buFont typeface="+mj-lt"/>
              <a:buAutoNum type="arabicPeriod"/>
            </a:pPr>
            <a:r>
              <a:rPr lang="es-MX" b="0" i="0" dirty="0">
                <a:solidFill>
                  <a:srgbClr val="000000"/>
                </a:solidFill>
                <a:effectLst/>
                <a:latin typeface="Roboto"/>
              </a:rPr>
              <a:t>Si la sentencia o auto importa una indebida aplicación, una errónea interpretación o una falta de aplicación de la Ley penal o de otras normas jurídicas necesarias para su aplicación.</a:t>
            </a:r>
          </a:p>
          <a:p>
            <a:pPr algn="l">
              <a:buFont typeface="+mj-lt"/>
              <a:buAutoNum type="arabicPeriod"/>
            </a:pPr>
            <a:r>
              <a:rPr lang="es-MX" b="0" i="0" dirty="0">
                <a:solidFill>
                  <a:srgbClr val="000000"/>
                </a:solidFill>
                <a:effectLst/>
                <a:latin typeface="Roboto"/>
              </a:rPr>
              <a:t>Si la sentencia o auto ha sido expedido con falta o manifiesta </a:t>
            </a:r>
            <a:r>
              <a:rPr lang="es-MX" b="0" i="0" dirty="0" err="1">
                <a:solidFill>
                  <a:srgbClr val="000000"/>
                </a:solidFill>
                <a:effectLst/>
                <a:latin typeface="Roboto"/>
              </a:rPr>
              <a:t>ilogicidad</a:t>
            </a:r>
            <a:r>
              <a:rPr lang="es-MX" b="0" i="0" dirty="0">
                <a:solidFill>
                  <a:srgbClr val="000000"/>
                </a:solidFill>
                <a:effectLst/>
                <a:latin typeface="Roboto"/>
              </a:rPr>
              <a:t> de la motivación, cuando el vicio resulte de su propio tenor.</a:t>
            </a:r>
          </a:p>
          <a:p>
            <a:pPr algn="l">
              <a:buFont typeface="+mj-lt"/>
              <a:buAutoNum type="arabicPeriod"/>
            </a:pPr>
            <a:r>
              <a:rPr lang="es-MX" b="0" i="0" dirty="0">
                <a:solidFill>
                  <a:srgbClr val="000000"/>
                </a:solidFill>
                <a:effectLst/>
                <a:latin typeface="Roboto"/>
              </a:rPr>
              <a:t>Si la sentencia o auto se aparta de la doctrina jurisprudencial establecida por la Corte Suprema o, en su caso, por el Tribunal Constitucional.</a:t>
            </a:r>
          </a:p>
          <a:p>
            <a:endParaRPr lang="es-MX" dirty="0"/>
          </a:p>
        </p:txBody>
      </p:sp>
    </p:spTree>
    <p:extLst>
      <p:ext uri="{BB962C8B-B14F-4D97-AF65-F5344CB8AC3E}">
        <p14:creationId xmlns:p14="http://schemas.microsoft.com/office/powerpoint/2010/main" val="2471647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131DA7-DF3B-4626-BE67-6E37C8EE865F}"/>
              </a:ext>
            </a:extLst>
          </p:cNvPr>
          <p:cNvSpPr>
            <a:spLocks noGrp="1"/>
          </p:cNvSpPr>
          <p:nvPr>
            <p:ph type="title"/>
          </p:nvPr>
        </p:nvSpPr>
        <p:spPr/>
        <p:txBody>
          <a:bodyPr/>
          <a:lstStyle/>
          <a:p>
            <a:r>
              <a:rPr lang="es-MX" dirty="0"/>
              <a:t>AGRAVIO IRREPARABLE</a:t>
            </a:r>
          </a:p>
        </p:txBody>
      </p:sp>
      <p:sp>
        <p:nvSpPr>
          <p:cNvPr id="3" name="Marcador de contenido 2">
            <a:extLst>
              <a:ext uri="{FF2B5EF4-FFF2-40B4-BE49-F238E27FC236}">
                <a16:creationId xmlns:a16="http://schemas.microsoft.com/office/drawing/2014/main" id="{F1446833-7160-4DAB-B4A1-43F5157B666A}"/>
              </a:ext>
            </a:extLst>
          </p:cNvPr>
          <p:cNvSpPr>
            <a:spLocks noGrp="1"/>
          </p:cNvSpPr>
          <p:nvPr>
            <p:ph idx="1"/>
          </p:nvPr>
        </p:nvSpPr>
        <p:spPr/>
        <p:txBody>
          <a:bodyPr>
            <a:normAutofit fontScale="85000" lnSpcReduction="20000"/>
          </a:bodyPr>
          <a:lstStyle/>
          <a:p>
            <a:pPr algn="l"/>
            <a:r>
              <a:rPr lang="es-MX" b="1" i="0" dirty="0">
                <a:solidFill>
                  <a:srgbClr val="000000"/>
                </a:solidFill>
                <a:effectLst/>
                <a:latin typeface="Roboto"/>
              </a:rPr>
              <a:t>Artículo 416.- Resoluciones apelables y exigencia formal</a:t>
            </a:r>
            <a:endParaRPr lang="es-MX" b="0" i="0" dirty="0">
              <a:solidFill>
                <a:srgbClr val="000000"/>
              </a:solidFill>
              <a:effectLst/>
              <a:latin typeface="Roboto"/>
            </a:endParaRPr>
          </a:p>
          <a:p>
            <a:pPr algn="l">
              <a:buFont typeface="+mj-lt"/>
              <a:buAutoNum type="arabicPeriod"/>
            </a:pPr>
            <a:r>
              <a:rPr lang="es-MX" b="0" i="0" dirty="0">
                <a:solidFill>
                  <a:srgbClr val="000000"/>
                </a:solidFill>
                <a:effectLst/>
                <a:latin typeface="Roboto"/>
              </a:rPr>
              <a:t>El recurso de apelación procederá contra:</a:t>
            </a:r>
          </a:p>
          <a:p>
            <a:pPr algn="l"/>
            <a:r>
              <a:rPr lang="es-MX" b="0" i="0" dirty="0">
                <a:solidFill>
                  <a:srgbClr val="000000"/>
                </a:solidFill>
                <a:effectLst/>
                <a:latin typeface="Roboto"/>
              </a:rPr>
              <a:t>a) Las sentencias;</a:t>
            </a:r>
          </a:p>
          <a:p>
            <a:pPr algn="l"/>
            <a:r>
              <a:rPr lang="es-MX" b="0" i="0" dirty="0">
                <a:solidFill>
                  <a:srgbClr val="000000"/>
                </a:solidFill>
                <a:effectLst/>
                <a:latin typeface="Roboto"/>
              </a:rPr>
              <a:t>b) Los autos de sobreseimiento y los que resuelvan cuestiones previas, cuestiones prejudiciales y excepciones, o que declaren extinguida la acción penal o pongan fin al procedimiento o la instancia;</a:t>
            </a:r>
          </a:p>
          <a:p>
            <a:pPr algn="l"/>
            <a:r>
              <a:rPr lang="es-MX" b="0" i="0" dirty="0">
                <a:solidFill>
                  <a:srgbClr val="000000"/>
                </a:solidFill>
                <a:effectLst/>
                <a:latin typeface="Roboto"/>
              </a:rPr>
              <a:t>c) Los autos que revoquen la condena condicional, la reserva del fallo condenatorio o la conversión de la pena;</a:t>
            </a:r>
          </a:p>
          <a:p>
            <a:pPr algn="l"/>
            <a:r>
              <a:rPr lang="es-MX" b="0" i="0" dirty="0">
                <a:solidFill>
                  <a:srgbClr val="000000"/>
                </a:solidFill>
                <a:effectLst/>
                <a:latin typeface="Roboto"/>
              </a:rPr>
              <a:t>d) Los autos que se pronuncien sobre la constitución de las partes y sobre aplicación de medidas coercitivas o de cesación de la prisión preventiva;</a:t>
            </a:r>
          </a:p>
          <a:p>
            <a:pPr algn="l"/>
            <a:r>
              <a:rPr lang="es-MX" b="0" i="0" dirty="0">
                <a:solidFill>
                  <a:srgbClr val="FF0000"/>
                </a:solidFill>
                <a:effectLst/>
                <a:latin typeface="Roboto"/>
              </a:rPr>
              <a:t>e) Los autos expresamente declarados apelables o que causen gravamen irreparable.</a:t>
            </a:r>
          </a:p>
          <a:p>
            <a:endParaRPr lang="es-MX" dirty="0"/>
          </a:p>
        </p:txBody>
      </p:sp>
    </p:spTree>
    <p:extLst>
      <p:ext uri="{BB962C8B-B14F-4D97-AF65-F5344CB8AC3E}">
        <p14:creationId xmlns:p14="http://schemas.microsoft.com/office/powerpoint/2010/main" val="11202008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943443-3467-4A94-8135-2FB626C2A5B3}"/>
              </a:ext>
            </a:extLst>
          </p:cNvPr>
          <p:cNvSpPr>
            <a:spLocks noGrp="1"/>
          </p:cNvSpPr>
          <p:nvPr>
            <p:ph type="title"/>
          </p:nvPr>
        </p:nvSpPr>
        <p:spPr/>
        <p:txBody>
          <a:bodyPr/>
          <a:lstStyle/>
          <a:p>
            <a:r>
              <a:rPr lang="es-MX" dirty="0"/>
              <a:t>Gravamen irreparable = Agravio irreparable</a:t>
            </a:r>
          </a:p>
        </p:txBody>
      </p:sp>
      <p:sp>
        <p:nvSpPr>
          <p:cNvPr id="3" name="Marcador de contenido 2">
            <a:extLst>
              <a:ext uri="{FF2B5EF4-FFF2-40B4-BE49-F238E27FC236}">
                <a16:creationId xmlns:a16="http://schemas.microsoft.com/office/drawing/2014/main" id="{073008A8-D050-43AC-8934-C9EECF766249}"/>
              </a:ext>
            </a:extLst>
          </p:cNvPr>
          <p:cNvSpPr>
            <a:spLocks noGrp="1"/>
          </p:cNvSpPr>
          <p:nvPr>
            <p:ph idx="1"/>
          </p:nvPr>
        </p:nvSpPr>
        <p:spPr/>
        <p:txBody>
          <a:bodyPr/>
          <a:lstStyle/>
          <a:p>
            <a:endParaRPr lang="es-MX" dirty="0"/>
          </a:p>
          <a:p>
            <a:pPr algn="just"/>
            <a:r>
              <a:rPr lang="es-MX" dirty="0"/>
              <a:t>Agravio irreparable es producida por el resultado de la actividad procesal defectuosa de los sujetos procesales legitimados que constituya según su perspectiva procesal un vicio procesal absoluto dado que afecta a los derechos fundamentales  y garantías procesales. </a:t>
            </a:r>
          </a:p>
          <a:p>
            <a:pPr algn="just"/>
            <a:r>
              <a:rPr lang="es-MX" dirty="0"/>
              <a:t>Revisar y armonizarse con el contenido de los arts. 150 y 429 del CPP 2004. para evaluar el gravamen irreparable o agravio irreparable. </a:t>
            </a:r>
          </a:p>
        </p:txBody>
      </p:sp>
    </p:spTree>
    <p:extLst>
      <p:ext uri="{BB962C8B-B14F-4D97-AF65-F5344CB8AC3E}">
        <p14:creationId xmlns:p14="http://schemas.microsoft.com/office/powerpoint/2010/main" val="1878762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9D0CA8-B53A-494E-A403-2F4026871004}"/>
              </a:ext>
            </a:extLst>
          </p:cNvPr>
          <p:cNvSpPr>
            <a:spLocks noGrp="1"/>
          </p:cNvSpPr>
          <p:nvPr>
            <p:ph type="title"/>
          </p:nvPr>
        </p:nvSpPr>
        <p:spPr/>
        <p:txBody>
          <a:bodyPr>
            <a:normAutofit/>
          </a:bodyPr>
          <a:lstStyle/>
          <a:p>
            <a:pPr algn="ctr"/>
            <a:r>
              <a:rPr lang="es-MX" sz="3600" b="1" dirty="0"/>
              <a:t>CONSECUENCIAS DEL ERROR JUDICIAL  INEXCUSABLE (negligencia culpable) Y DEL EXCUSABLE</a:t>
            </a:r>
          </a:p>
        </p:txBody>
      </p:sp>
      <p:sp>
        <p:nvSpPr>
          <p:cNvPr id="3" name="Marcador de contenido 2">
            <a:extLst>
              <a:ext uri="{FF2B5EF4-FFF2-40B4-BE49-F238E27FC236}">
                <a16:creationId xmlns:a16="http://schemas.microsoft.com/office/drawing/2014/main" id="{92285740-6035-4BE8-B90A-B270B9B5F023}"/>
              </a:ext>
            </a:extLst>
          </p:cNvPr>
          <p:cNvSpPr>
            <a:spLocks noGrp="1"/>
          </p:cNvSpPr>
          <p:nvPr>
            <p:ph idx="1"/>
          </p:nvPr>
        </p:nvSpPr>
        <p:spPr/>
        <p:txBody>
          <a:bodyPr>
            <a:normAutofit fontScale="92500" lnSpcReduction="10000"/>
          </a:bodyPr>
          <a:lstStyle/>
          <a:p>
            <a:r>
              <a:rPr lang="es-MX" dirty="0"/>
              <a:t>El error del juez conduce a un comportamiento irregular; ése es el dato objetivo: un acto judicial que se aparta del oficio o de la regularidad, sea por vía de acción o de omisión.</a:t>
            </a:r>
          </a:p>
          <a:p>
            <a:endParaRPr lang="es-MX" dirty="0"/>
          </a:p>
          <a:p>
            <a:r>
              <a:rPr lang="es-MX" dirty="0"/>
              <a:t>De la irregularidad errónea inferimos la negligencia inexcusable o culpable.</a:t>
            </a:r>
          </a:p>
          <a:p>
            <a:r>
              <a:rPr lang="es-MX" dirty="0"/>
              <a:t>Los efectos son distintos en un caso y en otro, en orden a la responsabilidad.</a:t>
            </a:r>
          </a:p>
          <a:p>
            <a:r>
              <a:rPr lang="es-MX" dirty="0"/>
              <a:t>El error inexcusable o sea culpable compromete el deber de indemnizar al culpable</a:t>
            </a:r>
          </a:p>
          <a:p>
            <a:r>
              <a:rPr lang="es-MX" dirty="0"/>
              <a:t>El error excusable es causa de inculpabilidad. Desaparece la ilicitud al no haber culpabilidad.</a:t>
            </a:r>
          </a:p>
          <a:p>
            <a:endParaRPr lang="es-MX" dirty="0"/>
          </a:p>
          <a:p>
            <a:endParaRPr lang="es-MX" dirty="0"/>
          </a:p>
        </p:txBody>
      </p:sp>
    </p:spTree>
    <p:extLst>
      <p:ext uri="{BB962C8B-B14F-4D97-AF65-F5344CB8AC3E}">
        <p14:creationId xmlns:p14="http://schemas.microsoft.com/office/powerpoint/2010/main" val="2049433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5175FF-DD2D-4918-8411-24103AD840F2}"/>
              </a:ext>
            </a:extLst>
          </p:cNvPr>
          <p:cNvSpPr>
            <a:spLocks noGrp="1"/>
          </p:cNvSpPr>
          <p:nvPr>
            <p:ph type="title"/>
          </p:nvPr>
        </p:nvSpPr>
        <p:spPr>
          <a:xfrm>
            <a:off x="1336430" y="365125"/>
            <a:ext cx="10017369" cy="436733"/>
          </a:xfrm>
        </p:spPr>
        <p:txBody>
          <a:bodyPr>
            <a:normAutofit fontScale="90000"/>
          </a:bodyPr>
          <a:lstStyle/>
          <a:p>
            <a:endParaRPr lang="es-MX" dirty="0"/>
          </a:p>
        </p:txBody>
      </p:sp>
      <p:sp>
        <p:nvSpPr>
          <p:cNvPr id="3" name="Marcador de contenido 2">
            <a:extLst>
              <a:ext uri="{FF2B5EF4-FFF2-40B4-BE49-F238E27FC236}">
                <a16:creationId xmlns:a16="http://schemas.microsoft.com/office/drawing/2014/main" id="{504E43AB-F546-4756-802E-B86C35417F82}"/>
              </a:ext>
            </a:extLst>
          </p:cNvPr>
          <p:cNvSpPr>
            <a:spLocks noGrp="1"/>
          </p:cNvSpPr>
          <p:nvPr>
            <p:ph idx="1"/>
          </p:nvPr>
        </p:nvSpPr>
        <p:spPr>
          <a:xfrm>
            <a:off x="703385" y="1209822"/>
            <a:ext cx="10650415" cy="5079682"/>
          </a:xfrm>
        </p:spPr>
        <p:txBody>
          <a:bodyPr>
            <a:normAutofit fontScale="70000" lnSpcReduction="20000"/>
          </a:bodyPr>
          <a:lstStyle/>
          <a:p>
            <a:pPr algn="l"/>
            <a:r>
              <a:rPr lang="es-MX" b="1" i="0" dirty="0">
                <a:solidFill>
                  <a:srgbClr val="000000"/>
                </a:solidFill>
                <a:effectLst/>
                <a:latin typeface="Roboto"/>
              </a:rPr>
              <a:t>Artículo 158.- Valoración</a:t>
            </a:r>
            <a:endParaRPr lang="es-MX" b="0" i="0" dirty="0">
              <a:solidFill>
                <a:srgbClr val="000000"/>
              </a:solidFill>
              <a:effectLst/>
              <a:latin typeface="Roboto"/>
            </a:endParaRPr>
          </a:p>
          <a:p>
            <a:pPr algn="l">
              <a:buFont typeface="+mj-lt"/>
              <a:buAutoNum type="arabicPeriod"/>
            </a:pPr>
            <a:r>
              <a:rPr lang="es-MX" b="0" i="0" dirty="0">
                <a:solidFill>
                  <a:srgbClr val="000000"/>
                </a:solidFill>
                <a:effectLst/>
                <a:latin typeface="Roboto"/>
              </a:rPr>
              <a:t>En la valoración de la prueba el Juez deberá observar las reglas de la lógica, la ciencia y las máximas de la experiencia, y </a:t>
            </a:r>
            <a:r>
              <a:rPr lang="es-MX" b="0" i="0" dirty="0">
                <a:solidFill>
                  <a:srgbClr val="FF0000"/>
                </a:solidFill>
                <a:effectLst/>
                <a:latin typeface="Roboto"/>
              </a:rPr>
              <a:t>expondrá los resultados obtenidos y los criterios adoptados.</a:t>
            </a:r>
          </a:p>
          <a:p>
            <a:pPr algn="l">
              <a:buFont typeface="+mj-lt"/>
              <a:buAutoNum type="arabicPeriod"/>
            </a:pPr>
            <a:r>
              <a:rPr lang="es-MX" b="0" i="0" dirty="0">
                <a:solidFill>
                  <a:srgbClr val="000000"/>
                </a:solidFill>
                <a:effectLst/>
                <a:latin typeface="Roboto"/>
              </a:rPr>
              <a:t>En los supuestos de testigos de referencia, declaración de arrepentidos o colaboradores y situaciones análogas, sólo con otras pruebas que corroboren sus testimonios se podrá imponer al imputado una medida coercitiva o dictar en su contra sentencia condenatoria.</a:t>
            </a:r>
          </a:p>
          <a:p>
            <a:pPr algn="l">
              <a:buFont typeface="+mj-lt"/>
              <a:buAutoNum type="arabicPeriod"/>
            </a:pPr>
            <a:r>
              <a:rPr lang="es-MX" b="0" i="0" dirty="0">
                <a:solidFill>
                  <a:srgbClr val="000000"/>
                </a:solidFill>
                <a:effectLst/>
                <a:latin typeface="Roboto"/>
              </a:rPr>
              <a:t>La prueba por indicios requiere:</a:t>
            </a:r>
          </a:p>
          <a:p>
            <a:pPr algn="l"/>
            <a:r>
              <a:rPr lang="es-MX" b="0" i="0" dirty="0">
                <a:solidFill>
                  <a:srgbClr val="000000"/>
                </a:solidFill>
                <a:effectLst/>
                <a:latin typeface="Roboto"/>
              </a:rPr>
              <a:t>a) Que el indicio esté probado;</a:t>
            </a:r>
          </a:p>
          <a:p>
            <a:pPr algn="l"/>
            <a:r>
              <a:rPr lang="es-MX" b="0" i="0" dirty="0">
                <a:solidFill>
                  <a:srgbClr val="000000"/>
                </a:solidFill>
                <a:effectLst/>
                <a:latin typeface="Roboto"/>
              </a:rPr>
              <a:t>b) Que la inferencia esté basada en las reglas de la lógica, la ciencia o la experiencia;</a:t>
            </a:r>
          </a:p>
          <a:p>
            <a:pPr algn="l"/>
            <a:r>
              <a:rPr lang="es-MX" b="0" i="0" dirty="0">
                <a:solidFill>
                  <a:srgbClr val="000000"/>
                </a:solidFill>
                <a:effectLst/>
                <a:latin typeface="Roboto"/>
              </a:rPr>
              <a:t>c) Que cuando se trate de indicios contingentes, éstos sean plurales, concordantes y convergentes, así como que no se presenten contraindicios consistentes.</a:t>
            </a:r>
          </a:p>
          <a:p>
            <a:pPr algn="l"/>
            <a:r>
              <a:rPr lang="es-MX" b="1" i="0" dirty="0">
                <a:solidFill>
                  <a:srgbClr val="000000"/>
                </a:solidFill>
                <a:effectLst/>
                <a:latin typeface="Roboto"/>
              </a:rPr>
              <a:t>Artículo 159.- Utilización de la prueba</a:t>
            </a:r>
            <a:endParaRPr lang="es-MX" b="0" i="0" dirty="0">
              <a:solidFill>
                <a:srgbClr val="000000"/>
              </a:solidFill>
              <a:effectLst/>
              <a:latin typeface="Roboto"/>
            </a:endParaRPr>
          </a:p>
          <a:p>
            <a:pPr algn="l">
              <a:buFont typeface="+mj-lt"/>
              <a:buAutoNum type="arabicPeriod"/>
            </a:pPr>
            <a:r>
              <a:rPr lang="es-MX" b="0" i="0" dirty="0">
                <a:solidFill>
                  <a:srgbClr val="000000"/>
                </a:solidFill>
                <a:effectLst/>
                <a:latin typeface="Roboto"/>
              </a:rPr>
              <a:t>El Juez no podrá utilizar, directa o indirectamente, las fuentes o medios de prueba obtenidos con vulneración del contenido esencial de los derechos fundamentales de la persona.</a:t>
            </a:r>
          </a:p>
          <a:p>
            <a:pPr algn="ctr"/>
            <a:endParaRPr lang="es-MX" b="1" i="0" dirty="0">
              <a:solidFill>
                <a:srgbClr val="FF0000"/>
              </a:solidFill>
              <a:effectLst/>
              <a:latin typeface="Roboto Slab"/>
            </a:endParaRPr>
          </a:p>
          <a:p>
            <a:endParaRPr lang="es-MX" dirty="0"/>
          </a:p>
        </p:txBody>
      </p:sp>
    </p:spTree>
    <p:extLst>
      <p:ext uri="{BB962C8B-B14F-4D97-AF65-F5344CB8AC3E}">
        <p14:creationId xmlns:p14="http://schemas.microsoft.com/office/powerpoint/2010/main" val="16722128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99099C-C860-464C-9244-2D37F2DF13A2}"/>
              </a:ext>
            </a:extLst>
          </p:cNvPr>
          <p:cNvSpPr>
            <a:spLocks noGrp="1"/>
          </p:cNvSpPr>
          <p:nvPr>
            <p:ph type="title"/>
          </p:nvPr>
        </p:nvSpPr>
        <p:spPr/>
        <p:txBody>
          <a:bodyPr/>
          <a:lstStyle/>
          <a:p>
            <a:r>
              <a:rPr lang="es-MX" dirty="0"/>
              <a:t>Consecuencias en la justificación de la decisión judicial. HC F7 Giuliana </a:t>
            </a:r>
            <a:r>
              <a:rPr lang="es-MX"/>
              <a:t>Llamoja</a:t>
            </a:r>
            <a:endParaRPr lang="es-MX" dirty="0"/>
          </a:p>
        </p:txBody>
      </p:sp>
      <p:sp>
        <p:nvSpPr>
          <p:cNvPr id="5" name="CuadroTexto 4">
            <a:extLst>
              <a:ext uri="{FF2B5EF4-FFF2-40B4-BE49-F238E27FC236}">
                <a16:creationId xmlns:a16="http://schemas.microsoft.com/office/drawing/2014/main" id="{D66DBE16-0A96-4059-9A1A-0DFB1D5B14A1}"/>
              </a:ext>
            </a:extLst>
          </p:cNvPr>
          <p:cNvSpPr txBox="1"/>
          <p:nvPr/>
        </p:nvSpPr>
        <p:spPr>
          <a:xfrm>
            <a:off x="1252025" y="1994322"/>
            <a:ext cx="9214338" cy="3046988"/>
          </a:xfrm>
          <a:prstGeom prst="rect">
            <a:avLst/>
          </a:prstGeom>
          <a:noFill/>
        </p:spPr>
        <p:txBody>
          <a:bodyPr wrap="square">
            <a:spAutoFit/>
          </a:bodyPr>
          <a:lstStyle/>
          <a:p>
            <a:pPr algn="just"/>
            <a:r>
              <a:rPr lang="es-MX" sz="2400" b="1" i="0" dirty="0">
                <a:solidFill>
                  <a:srgbClr val="FF0000"/>
                </a:solidFill>
                <a:effectLst/>
                <a:latin typeface="Roboto"/>
              </a:rPr>
              <a:t>a) </a:t>
            </a:r>
            <a:r>
              <a:rPr lang="es-MX" sz="2400" b="0" i="0" dirty="0">
                <a:solidFill>
                  <a:srgbClr val="000000"/>
                </a:solidFill>
                <a:effectLst/>
                <a:latin typeface="Roboto"/>
              </a:rPr>
              <a:t>Inexistencia de motivación o motivación aparente. Está fuera de toda duda que se viola el derecho a una decisión debidamente motivada cuando la motivación es inexistente o cuando la misma es solo aparente, en el sentido de que no da cuenta de las razones mínimas que sustentan la decisión o de que no responde a las alegaciones de las partes del proceso, o porque solo intenta dar un cumplimiento formal al mandato, amparándose en frases sin ningún sustento fáctico o jurídico.</a:t>
            </a:r>
            <a:endParaRPr lang="es-MX" sz="2400" dirty="0"/>
          </a:p>
        </p:txBody>
      </p:sp>
    </p:spTree>
    <p:extLst>
      <p:ext uri="{BB962C8B-B14F-4D97-AF65-F5344CB8AC3E}">
        <p14:creationId xmlns:p14="http://schemas.microsoft.com/office/powerpoint/2010/main" val="20346045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BF60DD-3972-411D-8FA9-B6C1D95DE69D}"/>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9D26D416-1AC2-471A-A4F6-891F4853803B}"/>
              </a:ext>
            </a:extLst>
          </p:cNvPr>
          <p:cNvSpPr>
            <a:spLocks noGrp="1"/>
          </p:cNvSpPr>
          <p:nvPr>
            <p:ph idx="1"/>
          </p:nvPr>
        </p:nvSpPr>
        <p:spPr/>
        <p:txBody>
          <a:bodyPr>
            <a:normAutofit fontScale="92500" lnSpcReduction="10000"/>
          </a:bodyPr>
          <a:lstStyle/>
          <a:p>
            <a:pPr algn="just"/>
            <a:r>
              <a:rPr lang="es-MX" b="1" i="0" dirty="0">
                <a:solidFill>
                  <a:srgbClr val="FF0000"/>
                </a:solidFill>
                <a:effectLst/>
                <a:latin typeface="Roboto"/>
              </a:rPr>
              <a:t>b) </a:t>
            </a:r>
            <a:r>
              <a:rPr lang="es-MX" b="0" i="0" dirty="0">
                <a:solidFill>
                  <a:srgbClr val="000000"/>
                </a:solidFill>
                <a:effectLst/>
                <a:latin typeface="Roboto"/>
              </a:rPr>
              <a:t>Falta de motivación interna del razonamiento. La falta de motivación interna del razonamiento [defectos internos de la motivación] se presenta en una doble dimensión; por un lado, cuando existe invalidez de una inferencia a partir de las premisas que establece previamente el Juez en su decisión; y, por otro lado, cuando existe incoherencia narrativa, que a la postre se presenta como un discurso absolutamente confuso incapaz de transmitir, de modo coherente, las razones en las que se apoya la decisión. Se trata, en ambos casos, de identificar el ámbito constitucional de la debida motivación mediante el control de los argumentos utilizados en la decisión asumida por el Juez o Tribunal; sea desde la perspectiva de su corrección lógica o desde su coherencia narrativa</a:t>
            </a:r>
            <a:endParaRPr lang="es-MX" dirty="0"/>
          </a:p>
        </p:txBody>
      </p:sp>
    </p:spTree>
    <p:extLst>
      <p:ext uri="{BB962C8B-B14F-4D97-AF65-F5344CB8AC3E}">
        <p14:creationId xmlns:p14="http://schemas.microsoft.com/office/powerpoint/2010/main" val="3754744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AF1341-0FAD-4959-B86E-89F5E3B008C3}"/>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357E124F-BCCF-4805-9329-078C714572E7}"/>
              </a:ext>
            </a:extLst>
          </p:cNvPr>
          <p:cNvSpPr>
            <a:spLocks noGrp="1"/>
          </p:cNvSpPr>
          <p:nvPr>
            <p:ph idx="1"/>
          </p:nvPr>
        </p:nvSpPr>
        <p:spPr>
          <a:xfrm>
            <a:off x="838199" y="1434905"/>
            <a:ext cx="11020865" cy="4742058"/>
          </a:xfrm>
        </p:spPr>
        <p:txBody>
          <a:bodyPr>
            <a:noAutofit/>
          </a:bodyPr>
          <a:lstStyle/>
          <a:p>
            <a:pPr algn="just"/>
            <a:r>
              <a:rPr lang="es-MX" sz="2400" b="1" i="0" dirty="0">
                <a:solidFill>
                  <a:srgbClr val="FF0000"/>
                </a:solidFill>
                <a:effectLst/>
                <a:latin typeface="Roboto"/>
              </a:rPr>
              <a:t>c) </a:t>
            </a:r>
            <a:r>
              <a:rPr lang="es-MX" sz="2400" b="0" i="0" dirty="0">
                <a:solidFill>
                  <a:srgbClr val="000000"/>
                </a:solidFill>
                <a:effectLst/>
                <a:latin typeface="Roboto"/>
              </a:rPr>
              <a:t>Deficiencias en la motivación externa; justificación de las premisas. El control de la motivación también puede autorizar la actuación del juez constitucional cuando las premisas de las que parte el Juez no han sido confrontadas o analizadas respecto de su validez fáctica o jurídica. Esto ocurre por lo general en los casos difíciles, como los identifica Dworkin, es decir, en aquellos casos donde suele presentarse problemas de pruebas o de interpretación de disposiciones normativas. La motivación se presenta en este caso como una garantía para validar las premisas de las que parte el Juez o Tribunal en sus decisiones. Si un Juez, al fundamentar su decisión:</a:t>
            </a:r>
            <a:r>
              <a:rPr lang="es-MX" sz="2400" b="1" i="0" dirty="0">
                <a:solidFill>
                  <a:srgbClr val="000000"/>
                </a:solidFill>
                <a:effectLst/>
                <a:latin typeface="Roboto"/>
              </a:rPr>
              <a:t> 1)</a:t>
            </a:r>
            <a:r>
              <a:rPr lang="es-MX" sz="2400" b="0" i="0" dirty="0">
                <a:solidFill>
                  <a:srgbClr val="000000"/>
                </a:solidFill>
                <a:effectLst/>
                <a:latin typeface="Roboto"/>
              </a:rPr>
              <a:t> ha establecido la existencia de un daño; </a:t>
            </a:r>
            <a:r>
              <a:rPr lang="es-MX" sz="2400" b="1" i="0" dirty="0">
                <a:solidFill>
                  <a:srgbClr val="000000"/>
                </a:solidFill>
                <a:effectLst/>
                <a:latin typeface="Roboto"/>
              </a:rPr>
              <a:t>2)</a:t>
            </a:r>
            <a:r>
              <a:rPr lang="es-MX" sz="2400" b="0" i="0" dirty="0">
                <a:solidFill>
                  <a:srgbClr val="000000"/>
                </a:solidFill>
                <a:effectLst/>
                <a:latin typeface="Roboto"/>
              </a:rPr>
              <a:t> luego, ha llegado a la conclusión de que el daño ha sido causado por “X”, pero no ha dado razones sobre la vinculación del hecho con la participación de “X’’ en tal supuesto, entonces estaremos ante una carencia de justificación de la premisa fáctica y, en consecuencia, la aparente corrección formal del razonamiento y de la decisión podrán ser enjuiciadas por él juez [constitucional] por una deficiencia en la justificación externa del razonamiento del juez.</a:t>
            </a:r>
          </a:p>
        </p:txBody>
      </p:sp>
    </p:spTree>
    <p:extLst>
      <p:ext uri="{BB962C8B-B14F-4D97-AF65-F5344CB8AC3E}">
        <p14:creationId xmlns:p14="http://schemas.microsoft.com/office/powerpoint/2010/main" val="779526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925493-E54A-4A14-9242-33E2585684B4}"/>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F73C65F0-1E1B-42EB-8837-2FE9CEABB41E}"/>
              </a:ext>
            </a:extLst>
          </p:cNvPr>
          <p:cNvSpPr>
            <a:spLocks noGrp="1"/>
          </p:cNvSpPr>
          <p:nvPr>
            <p:ph idx="1"/>
          </p:nvPr>
        </p:nvSpPr>
        <p:spPr/>
        <p:txBody>
          <a:bodyPr>
            <a:normAutofit/>
          </a:bodyPr>
          <a:lstStyle/>
          <a:p>
            <a:pPr algn="l"/>
            <a:r>
              <a:rPr lang="es-MX" b="1" i="0" dirty="0">
                <a:solidFill>
                  <a:srgbClr val="FF0000"/>
                </a:solidFill>
                <a:effectLst/>
                <a:latin typeface="Roboto"/>
              </a:rPr>
              <a:t>d) </a:t>
            </a:r>
            <a:r>
              <a:rPr lang="es-MX" b="0" i="1" dirty="0">
                <a:solidFill>
                  <a:srgbClr val="000000"/>
                </a:solidFill>
                <a:effectLst/>
                <a:latin typeface="Roboto"/>
              </a:rPr>
              <a:t>La motivación insuficiente.</a:t>
            </a:r>
            <a:r>
              <a:rPr lang="es-MX" b="0" i="0" dirty="0">
                <a:solidFill>
                  <a:srgbClr val="000000"/>
                </a:solidFill>
                <a:effectLst/>
                <a:latin typeface="Roboto"/>
              </a:rPr>
              <a:t> Se refiere, básicamente, al mínimo de motivación exigible atendiendo a las razones de hecho o de derecho indispensables para asumir que la decisión está debidamente motivada. Si bien, como ha establecido este Tribunal en reiterada jurisprudencia, no se trata de dar respuestas a cada una de las pretensiones planteadas, la insuficiencia, vista aquí en términos generales, sólo resultará relevante desde una perspectiva constitucional si es que la ausencia de argumentos o la “insuficiencia” de fundamentos resulta manifiesta a la luz de lo que en sustancia se está decidiendo.</a:t>
            </a:r>
          </a:p>
          <a:p>
            <a:endParaRPr lang="es-MX" dirty="0"/>
          </a:p>
        </p:txBody>
      </p:sp>
    </p:spTree>
    <p:extLst>
      <p:ext uri="{BB962C8B-B14F-4D97-AF65-F5344CB8AC3E}">
        <p14:creationId xmlns:p14="http://schemas.microsoft.com/office/powerpoint/2010/main" val="16609691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F56B9A-D62E-4AB6-9EB4-8678CCFFB54C}"/>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FB97D262-CC87-4B19-8C4F-2EA2841588DD}"/>
              </a:ext>
            </a:extLst>
          </p:cNvPr>
          <p:cNvSpPr>
            <a:spLocks noGrp="1"/>
          </p:cNvSpPr>
          <p:nvPr>
            <p:ph idx="1"/>
          </p:nvPr>
        </p:nvSpPr>
        <p:spPr/>
        <p:txBody>
          <a:bodyPr>
            <a:normAutofit fontScale="77500" lnSpcReduction="20000"/>
          </a:bodyPr>
          <a:lstStyle/>
          <a:p>
            <a:r>
              <a:rPr lang="es-MX" b="1" i="0" dirty="0">
                <a:solidFill>
                  <a:srgbClr val="FF0000"/>
                </a:solidFill>
                <a:effectLst/>
                <a:latin typeface="Roboto"/>
              </a:rPr>
              <a:t>e) </a:t>
            </a:r>
            <a:r>
              <a:rPr lang="es-MX" b="0" i="1" dirty="0">
                <a:solidFill>
                  <a:srgbClr val="000000"/>
                </a:solidFill>
                <a:effectLst/>
                <a:latin typeface="Roboto"/>
              </a:rPr>
              <a:t>La motivación sustancialmente incongruente.</a:t>
            </a:r>
            <a:r>
              <a:rPr lang="es-MX" b="0" i="0" dirty="0">
                <a:solidFill>
                  <a:srgbClr val="000000"/>
                </a:solidFill>
                <a:effectLst/>
                <a:latin typeface="Roboto"/>
              </a:rPr>
              <a:t> El derecho a la debida motivación de las resoluciones obliga a los órganos judiciales a resolver las pretensiones de las partes de manera congruente con los términos en que vengan planteadas, sin cometer, por lo tanto, desviaciones que supongan modificación o alteración del debate procesal (incongruencia activa). Desde luego, no cualquier nivel en que se produzca tal incumplimiento genera de inmediato la posibilidad de su control. El incumplimiento total de dicha obligación, es decir, el dejar incontestadas las pretensiones, o el desviar/la decisión del marco del debate judicial generando indefensión, constituye vulneración del derecho a la tutela judicial y también del derecho a la motivación de la sentencia (incongruencia omisiva). Y es que, partiendo de una concepción democratizadora del proceso como la que se expresa en nuestro texto fundamental (artículo 139°, incisos 3 y 5), resulta un imperativo constitucional que los justiciables obtengan de los órganos judiciales una respuesta razonada, motivada y congruente de las pretensiones ¿efectuadas; pues precisamente el principio de congruencia procesal exige que el juez, al momento de pronunciarse sobre una causa determinada, no omita, altere o se exceda en las peticiones ante él formuladas.</a:t>
            </a:r>
            <a:endParaRPr lang="es-MX" dirty="0"/>
          </a:p>
        </p:txBody>
      </p:sp>
    </p:spTree>
    <p:extLst>
      <p:ext uri="{BB962C8B-B14F-4D97-AF65-F5344CB8AC3E}">
        <p14:creationId xmlns:p14="http://schemas.microsoft.com/office/powerpoint/2010/main" val="31315355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A26E7E-7C9E-4620-87FA-432CD7F5AC49}"/>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8FE37396-BBC5-4841-A8F2-16B62F59395E}"/>
              </a:ext>
            </a:extLst>
          </p:cNvPr>
          <p:cNvSpPr>
            <a:spLocks noGrp="1"/>
          </p:cNvSpPr>
          <p:nvPr>
            <p:ph idx="1"/>
          </p:nvPr>
        </p:nvSpPr>
        <p:spPr/>
        <p:txBody>
          <a:bodyPr/>
          <a:lstStyle/>
          <a:p>
            <a:r>
              <a:rPr lang="es-MX" b="1" i="0" dirty="0">
                <a:solidFill>
                  <a:srgbClr val="FF0000"/>
                </a:solidFill>
                <a:effectLst/>
                <a:latin typeface="Roboto"/>
              </a:rPr>
              <a:t>f)</a:t>
            </a:r>
            <a:r>
              <a:rPr lang="es-MX" b="0" i="0" dirty="0">
                <a:solidFill>
                  <a:srgbClr val="000000"/>
                </a:solidFill>
                <a:effectLst/>
                <a:latin typeface="Roboto"/>
              </a:rPr>
              <a:t> </a:t>
            </a:r>
            <a:r>
              <a:rPr lang="es-MX" b="0" i="1" dirty="0">
                <a:solidFill>
                  <a:srgbClr val="000000"/>
                </a:solidFill>
                <a:effectLst/>
                <a:latin typeface="Roboto"/>
              </a:rPr>
              <a:t>Motivaciones cualificadas.</a:t>
            </a:r>
            <a:r>
              <a:rPr lang="es-MX" b="0" i="0" dirty="0">
                <a:solidFill>
                  <a:srgbClr val="000000"/>
                </a:solidFill>
                <a:effectLst/>
                <a:latin typeface="Roboto"/>
              </a:rPr>
              <a:t> Conforme lo ha destacado este Tribunal, resulta indispensable una especial justificación para el caso de decisiones de rechazo de la demanda, o cuando, como producto de la decisión jurisdiccional, se afectan derechos fundamentales como el de la libertad. En estos casos, la motivación de la sentencia opera como un doble mandato, referido tanto al propio derecho a la justificación de la decisión como también al derecho que está siendo objeto de restricción por parte del Juez o Tribunal.</a:t>
            </a:r>
            <a:endParaRPr lang="es-MX" dirty="0"/>
          </a:p>
        </p:txBody>
      </p:sp>
    </p:spTree>
    <p:extLst>
      <p:ext uri="{BB962C8B-B14F-4D97-AF65-F5344CB8AC3E}">
        <p14:creationId xmlns:p14="http://schemas.microsoft.com/office/powerpoint/2010/main" val="1587543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1377D7-C80F-4FA2-BDF7-6743F2550308}"/>
              </a:ext>
            </a:extLst>
          </p:cNvPr>
          <p:cNvSpPr>
            <a:spLocks noGrp="1"/>
          </p:cNvSpPr>
          <p:nvPr>
            <p:ph type="title"/>
          </p:nvPr>
        </p:nvSpPr>
        <p:spPr>
          <a:xfrm>
            <a:off x="1083212" y="365126"/>
            <a:ext cx="10270588" cy="577410"/>
          </a:xfrm>
        </p:spPr>
        <p:txBody>
          <a:bodyPr>
            <a:normAutofit fontScale="90000"/>
          </a:bodyPr>
          <a:lstStyle/>
          <a:p>
            <a:r>
              <a:rPr lang="es-MX" dirty="0"/>
              <a:t>Texto del art. 393</a:t>
            </a:r>
          </a:p>
        </p:txBody>
      </p:sp>
      <p:sp>
        <p:nvSpPr>
          <p:cNvPr id="3" name="Marcador de contenido 2">
            <a:extLst>
              <a:ext uri="{FF2B5EF4-FFF2-40B4-BE49-F238E27FC236}">
                <a16:creationId xmlns:a16="http://schemas.microsoft.com/office/drawing/2014/main" id="{2DABCFBF-D3BE-4124-B5E6-B68A2A3BF540}"/>
              </a:ext>
            </a:extLst>
          </p:cNvPr>
          <p:cNvSpPr>
            <a:spLocks noGrp="1"/>
          </p:cNvSpPr>
          <p:nvPr>
            <p:ph idx="1"/>
          </p:nvPr>
        </p:nvSpPr>
        <p:spPr>
          <a:xfrm>
            <a:off x="801858" y="1505243"/>
            <a:ext cx="10551942" cy="4812397"/>
          </a:xfrm>
        </p:spPr>
        <p:txBody>
          <a:bodyPr>
            <a:normAutofit fontScale="62500" lnSpcReduction="20000"/>
          </a:bodyPr>
          <a:lstStyle/>
          <a:p>
            <a:pPr algn="l"/>
            <a:r>
              <a:rPr lang="es-MX" b="1" i="0" dirty="0">
                <a:solidFill>
                  <a:srgbClr val="000000"/>
                </a:solidFill>
                <a:effectLst/>
                <a:latin typeface="Roboto"/>
              </a:rPr>
              <a:t>Artículo 393.- Normas para la deliberación y votación</a:t>
            </a:r>
            <a:endParaRPr lang="es-MX" b="0" i="0" dirty="0">
              <a:solidFill>
                <a:srgbClr val="000000"/>
              </a:solidFill>
              <a:effectLst/>
              <a:latin typeface="Roboto"/>
            </a:endParaRPr>
          </a:p>
          <a:p>
            <a:pPr algn="l">
              <a:buFont typeface="+mj-lt"/>
              <a:buAutoNum type="arabicPeriod"/>
            </a:pPr>
            <a:r>
              <a:rPr lang="es-MX" b="0" i="0" dirty="0">
                <a:solidFill>
                  <a:srgbClr val="000000"/>
                </a:solidFill>
                <a:effectLst/>
                <a:latin typeface="Roboto"/>
              </a:rPr>
              <a:t>El Juez Penal no podrá utilizar para la deliberación pruebas diferentes a aquellas legítimamente incorporadas en el juicio.</a:t>
            </a:r>
          </a:p>
          <a:p>
            <a:pPr algn="l">
              <a:buFont typeface="+mj-lt"/>
              <a:buAutoNum type="arabicPeriod"/>
            </a:pPr>
            <a:r>
              <a:rPr lang="es-MX" b="0" i="0" dirty="0">
                <a:solidFill>
                  <a:srgbClr val="000000"/>
                </a:solidFill>
                <a:effectLst/>
                <a:latin typeface="Roboto"/>
              </a:rPr>
              <a:t>El Juez Penal para la apreciación de las pruebas procederá primero a examinarlas individualmente y luego conjuntamente con las demás. La valoración probatoria respetará las reglas de la sana crítica, especialmente conforme a los principios de la lógica, las máximas de la experiencia y los conocimientos científicos.</a:t>
            </a:r>
          </a:p>
          <a:p>
            <a:pPr algn="l">
              <a:buFont typeface="+mj-lt"/>
              <a:buAutoNum type="arabicPeriod"/>
            </a:pPr>
            <a:r>
              <a:rPr lang="es-MX" b="0" i="0" dirty="0">
                <a:solidFill>
                  <a:srgbClr val="000000"/>
                </a:solidFill>
                <a:effectLst/>
                <a:latin typeface="Roboto"/>
              </a:rPr>
              <a:t>La deliberación y votación se referirá a las siguientes cuestiones:</a:t>
            </a:r>
          </a:p>
          <a:p>
            <a:pPr algn="l"/>
            <a:r>
              <a:rPr lang="es-MX" b="0" i="0" dirty="0">
                <a:solidFill>
                  <a:srgbClr val="000000"/>
                </a:solidFill>
                <a:effectLst/>
                <a:latin typeface="Roboto"/>
              </a:rPr>
              <a:t>   </a:t>
            </a:r>
            <a:r>
              <a:rPr lang="es-MX" b="1" i="0" dirty="0">
                <a:solidFill>
                  <a:srgbClr val="000000"/>
                </a:solidFill>
                <a:effectLst/>
                <a:latin typeface="Roboto"/>
              </a:rPr>
              <a:t>a)</a:t>
            </a:r>
            <a:r>
              <a:rPr lang="es-MX" b="0" i="0" dirty="0">
                <a:solidFill>
                  <a:srgbClr val="000000"/>
                </a:solidFill>
                <a:effectLst/>
                <a:latin typeface="Roboto"/>
              </a:rPr>
              <a:t>Las relativas a toda cuestión incidental que se haya diferido para este momento;</a:t>
            </a:r>
          </a:p>
          <a:p>
            <a:pPr algn="l"/>
            <a:r>
              <a:rPr lang="es-MX" b="0" i="0" dirty="0">
                <a:solidFill>
                  <a:srgbClr val="000000"/>
                </a:solidFill>
                <a:effectLst/>
                <a:latin typeface="Roboto"/>
              </a:rPr>
              <a:t>   </a:t>
            </a:r>
            <a:r>
              <a:rPr lang="es-MX" b="1" i="0" dirty="0">
                <a:solidFill>
                  <a:srgbClr val="000000"/>
                </a:solidFill>
                <a:effectLst/>
                <a:latin typeface="Roboto"/>
              </a:rPr>
              <a:t>b)</a:t>
            </a:r>
            <a:r>
              <a:rPr lang="es-MX" b="0" i="0" dirty="0">
                <a:solidFill>
                  <a:srgbClr val="000000"/>
                </a:solidFill>
                <a:effectLst/>
                <a:latin typeface="Roboto"/>
              </a:rPr>
              <a:t>Las relativas a la existencia del hecho y sus circunstancias;</a:t>
            </a:r>
          </a:p>
          <a:p>
            <a:pPr algn="l"/>
            <a:r>
              <a:rPr lang="es-MX" b="0" i="0" dirty="0">
                <a:solidFill>
                  <a:srgbClr val="000000"/>
                </a:solidFill>
                <a:effectLst/>
                <a:latin typeface="Roboto"/>
              </a:rPr>
              <a:t>   </a:t>
            </a:r>
            <a:r>
              <a:rPr lang="es-MX" b="1" i="0" dirty="0">
                <a:solidFill>
                  <a:srgbClr val="000000"/>
                </a:solidFill>
                <a:effectLst/>
                <a:latin typeface="Roboto"/>
              </a:rPr>
              <a:t>c)</a:t>
            </a:r>
            <a:r>
              <a:rPr lang="es-MX" b="0" i="0" dirty="0">
                <a:solidFill>
                  <a:srgbClr val="000000"/>
                </a:solidFill>
                <a:effectLst/>
                <a:latin typeface="Roboto"/>
              </a:rPr>
              <a:t>Las relativas a la responsabilidad del acusado, las circunstancias modificatorias de la misma y su grado de participación en el hecho;</a:t>
            </a:r>
          </a:p>
          <a:p>
            <a:pPr algn="l"/>
            <a:r>
              <a:rPr lang="es-MX" b="0" i="0" dirty="0">
                <a:solidFill>
                  <a:srgbClr val="000000"/>
                </a:solidFill>
                <a:effectLst/>
                <a:latin typeface="Roboto"/>
              </a:rPr>
              <a:t>   </a:t>
            </a:r>
            <a:r>
              <a:rPr lang="es-MX" b="1" i="0" dirty="0">
                <a:solidFill>
                  <a:srgbClr val="000000"/>
                </a:solidFill>
                <a:effectLst/>
                <a:latin typeface="Roboto"/>
              </a:rPr>
              <a:t>d)</a:t>
            </a:r>
            <a:r>
              <a:rPr lang="es-MX" b="0" i="0" dirty="0">
                <a:solidFill>
                  <a:srgbClr val="000000"/>
                </a:solidFill>
                <a:effectLst/>
                <a:latin typeface="Roboto"/>
              </a:rPr>
              <a:t>La calificación legal del hecho cometido;</a:t>
            </a:r>
          </a:p>
          <a:p>
            <a:pPr algn="l"/>
            <a:r>
              <a:rPr lang="es-MX" b="0" i="0" dirty="0">
                <a:solidFill>
                  <a:srgbClr val="000000"/>
                </a:solidFill>
                <a:effectLst/>
                <a:latin typeface="Roboto"/>
              </a:rPr>
              <a:t>   </a:t>
            </a:r>
            <a:r>
              <a:rPr lang="es-MX" b="1" i="0" dirty="0">
                <a:solidFill>
                  <a:srgbClr val="000000"/>
                </a:solidFill>
                <a:effectLst/>
                <a:latin typeface="Roboto"/>
              </a:rPr>
              <a:t>e)</a:t>
            </a:r>
            <a:r>
              <a:rPr lang="es-MX" b="0" i="0" dirty="0">
                <a:solidFill>
                  <a:srgbClr val="000000"/>
                </a:solidFill>
                <a:effectLst/>
                <a:latin typeface="Roboto"/>
              </a:rPr>
              <a:t>La individualización de la pena aplicable y, de ser el caso, de la medida de seguridad que la sustituya o concurra con ella;</a:t>
            </a:r>
          </a:p>
          <a:p>
            <a:pPr algn="l"/>
            <a:r>
              <a:rPr lang="es-MX" b="0" i="0" dirty="0">
                <a:solidFill>
                  <a:srgbClr val="000000"/>
                </a:solidFill>
                <a:effectLst/>
                <a:latin typeface="Roboto"/>
              </a:rPr>
              <a:t>   </a:t>
            </a:r>
            <a:r>
              <a:rPr lang="es-MX" b="1" i="0" dirty="0">
                <a:solidFill>
                  <a:srgbClr val="000000"/>
                </a:solidFill>
                <a:effectLst/>
                <a:latin typeface="Roboto"/>
              </a:rPr>
              <a:t>f) </a:t>
            </a:r>
            <a:r>
              <a:rPr lang="es-MX" b="0" i="0" dirty="0">
                <a:solidFill>
                  <a:srgbClr val="000000"/>
                </a:solidFill>
                <a:effectLst/>
                <a:latin typeface="Roboto"/>
              </a:rPr>
              <a:t>La reparación civil y consecuencias accesorias; y,</a:t>
            </a:r>
          </a:p>
          <a:p>
            <a:pPr algn="l"/>
            <a:r>
              <a:rPr lang="es-MX" b="0" i="0" dirty="0">
                <a:solidFill>
                  <a:srgbClr val="000000"/>
                </a:solidFill>
                <a:effectLst/>
                <a:latin typeface="Roboto"/>
              </a:rPr>
              <a:t>   </a:t>
            </a:r>
            <a:r>
              <a:rPr lang="es-MX" b="1" i="0" dirty="0">
                <a:solidFill>
                  <a:srgbClr val="000000"/>
                </a:solidFill>
                <a:effectLst/>
                <a:latin typeface="Roboto"/>
              </a:rPr>
              <a:t>g)</a:t>
            </a:r>
            <a:r>
              <a:rPr lang="es-MX" b="0" i="0" dirty="0">
                <a:solidFill>
                  <a:srgbClr val="000000"/>
                </a:solidFill>
                <a:effectLst/>
                <a:latin typeface="Roboto"/>
              </a:rPr>
              <a:t>Cuando corresponda, lo relativo a las costas.</a:t>
            </a:r>
          </a:p>
          <a:p>
            <a:endParaRPr lang="es-MX" dirty="0"/>
          </a:p>
        </p:txBody>
      </p:sp>
    </p:spTree>
    <p:extLst>
      <p:ext uri="{BB962C8B-B14F-4D97-AF65-F5344CB8AC3E}">
        <p14:creationId xmlns:p14="http://schemas.microsoft.com/office/powerpoint/2010/main" val="1596412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131DA7-DF3B-4626-BE67-6E37C8EE865F}"/>
              </a:ext>
            </a:extLst>
          </p:cNvPr>
          <p:cNvSpPr>
            <a:spLocks noGrp="1"/>
          </p:cNvSpPr>
          <p:nvPr>
            <p:ph type="title"/>
          </p:nvPr>
        </p:nvSpPr>
        <p:spPr/>
        <p:txBody>
          <a:bodyPr>
            <a:normAutofit/>
          </a:bodyPr>
          <a:lstStyle/>
          <a:p>
            <a:r>
              <a:rPr lang="es-MX" sz="3600" dirty="0"/>
              <a:t>Criterios de la sana crítica: Lógica, la ciencia y máximas de experiencia.</a:t>
            </a:r>
          </a:p>
        </p:txBody>
      </p:sp>
      <p:graphicFrame>
        <p:nvGraphicFramePr>
          <p:cNvPr id="4" name="Tabla 4">
            <a:extLst>
              <a:ext uri="{FF2B5EF4-FFF2-40B4-BE49-F238E27FC236}">
                <a16:creationId xmlns:a16="http://schemas.microsoft.com/office/drawing/2014/main" id="{17D5130D-45B1-4EAE-A00C-59B1FB4ECFCA}"/>
              </a:ext>
            </a:extLst>
          </p:cNvPr>
          <p:cNvGraphicFramePr>
            <a:graphicFrameLocks noGrp="1"/>
          </p:cNvGraphicFramePr>
          <p:nvPr>
            <p:ph idx="1"/>
          </p:nvPr>
        </p:nvGraphicFramePr>
        <p:xfrm>
          <a:off x="838200" y="1825625"/>
          <a:ext cx="10515600" cy="2690103"/>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3193792250"/>
                    </a:ext>
                  </a:extLst>
                </a:gridCol>
              </a:tblGrid>
              <a:tr h="896701">
                <a:tc>
                  <a:txBody>
                    <a:bodyPr/>
                    <a:lstStyle/>
                    <a:p>
                      <a:pPr algn="ctr"/>
                      <a:r>
                        <a:rPr lang="es-MX" sz="3200" dirty="0"/>
                        <a:t>CARACTERIZACION  DE LA ESTRUCTURA PROBATORIA</a:t>
                      </a:r>
                    </a:p>
                  </a:txBody>
                  <a:tcPr/>
                </a:tc>
                <a:extLst>
                  <a:ext uri="{0D108BD9-81ED-4DB2-BD59-A6C34878D82A}">
                    <a16:rowId xmlns:a16="http://schemas.microsoft.com/office/drawing/2014/main" val="2056337361"/>
                  </a:ext>
                </a:extLst>
              </a:tr>
              <a:tr h="896701">
                <a:tc>
                  <a:txBody>
                    <a:bodyPr/>
                    <a:lstStyle/>
                    <a:p>
                      <a:pPr algn="ctr"/>
                      <a:r>
                        <a:rPr lang="es-MX" b="1" dirty="0"/>
                        <a:t>Formal o producción                                                                  Racional o de apreciación</a:t>
                      </a:r>
                    </a:p>
                  </a:txBody>
                  <a:tcPr/>
                </a:tc>
                <a:extLst>
                  <a:ext uri="{0D108BD9-81ED-4DB2-BD59-A6C34878D82A}">
                    <a16:rowId xmlns:a16="http://schemas.microsoft.com/office/drawing/2014/main" val="3722750294"/>
                  </a:ext>
                </a:extLst>
              </a:tr>
              <a:tr h="896701">
                <a:tc>
                  <a:txBody>
                    <a:bodyPr/>
                    <a:lstStyle/>
                    <a:p>
                      <a:r>
                        <a:rPr lang="es-MX" dirty="0"/>
                        <a:t>Normas que regulan la producción                                        Normas que regulan el proceso racional valorativo </a:t>
                      </a:r>
                    </a:p>
                    <a:p>
                      <a:r>
                        <a:rPr lang="es-MX" dirty="0"/>
                        <a:t>                                                                                                      de la prueba</a:t>
                      </a:r>
                    </a:p>
                  </a:txBody>
                  <a:tcPr/>
                </a:tc>
                <a:extLst>
                  <a:ext uri="{0D108BD9-81ED-4DB2-BD59-A6C34878D82A}">
                    <a16:rowId xmlns:a16="http://schemas.microsoft.com/office/drawing/2014/main" val="1803802605"/>
                  </a:ext>
                </a:extLst>
              </a:tr>
            </a:tbl>
          </a:graphicData>
        </a:graphic>
      </p:graphicFrame>
      <p:cxnSp>
        <p:nvCxnSpPr>
          <p:cNvPr id="6" name="Conector recto 5">
            <a:extLst>
              <a:ext uri="{FF2B5EF4-FFF2-40B4-BE49-F238E27FC236}">
                <a16:creationId xmlns:a16="http://schemas.microsoft.com/office/drawing/2014/main" id="{AC0D1D18-3F88-45A0-8242-024A7FA67059}"/>
              </a:ext>
            </a:extLst>
          </p:cNvPr>
          <p:cNvCxnSpPr/>
          <p:nvPr/>
        </p:nvCxnSpPr>
        <p:spPr>
          <a:xfrm>
            <a:off x="6096000" y="1825625"/>
            <a:ext cx="0" cy="805033"/>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ector recto 7">
            <a:extLst>
              <a:ext uri="{FF2B5EF4-FFF2-40B4-BE49-F238E27FC236}">
                <a16:creationId xmlns:a16="http://schemas.microsoft.com/office/drawing/2014/main" id="{B2630350-259A-4C46-BAF3-CC3DE6FA3F05}"/>
              </a:ext>
            </a:extLst>
          </p:cNvPr>
          <p:cNvCxnSpPr>
            <a:cxnSpLocks/>
            <a:endCxn id="4" idx="2"/>
          </p:cNvCxnSpPr>
          <p:nvPr/>
        </p:nvCxnSpPr>
        <p:spPr>
          <a:xfrm>
            <a:off x="6096000" y="2630658"/>
            <a:ext cx="0" cy="188507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cxnSp>
        <p:nvCxnSpPr>
          <p:cNvPr id="13" name="Conector recto de flecha 12">
            <a:extLst>
              <a:ext uri="{FF2B5EF4-FFF2-40B4-BE49-F238E27FC236}">
                <a16:creationId xmlns:a16="http://schemas.microsoft.com/office/drawing/2014/main" id="{08E2F43E-BBF1-44C8-A9B1-5E44F8F3280D}"/>
              </a:ext>
            </a:extLst>
          </p:cNvPr>
          <p:cNvCxnSpPr>
            <a:cxnSpLocks/>
          </p:cNvCxnSpPr>
          <p:nvPr/>
        </p:nvCxnSpPr>
        <p:spPr>
          <a:xfrm flipV="1">
            <a:off x="4642338" y="3094892"/>
            <a:ext cx="2869810" cy="27291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CuadroTexto 13">
            <a:extLst>
              <a:ext uri="{FF2B5EF4-FFF2-40B4-BE49-F238E27FC236}">
                <a16:creationId xmlns:a16="http://schemas.microsoft.com/office/drawing/2014/main" id="{B183519D-1DDC-40D3-BDFB-96D27648E653}"/>
              </a:ext>
            </a:extLst>
          </p:cNvPr>
          <p:cNvSpPr txBox="1"/>
          <p:nvPr/>
        </p:nvSpPr>
        <p:spPr>
          <a:xfrm flipH="1">
            <a:off x="3038621" y="5655212"/>
            <a:ext cx="1927274" cy="646331"/>
          </a:xfrm>
          <a:prstGeom prst="rect">
            <a:avLst/>
          </a:prstGeom>
          <a:solidFill>
            <a:schemeClr val="accent4"/>
          </a:solidFill>
        </p:spPr>
        <p:txBody>
          <a:bodyPr wrap="square" rtlCol="0">
            <a:spAutoFit/>
          </a:bodyPr>
          <a:lstStyle/>
          <a:p>
            <a:r>
              <a:rPr lang="es-MX" dirty="0"/>
              <a:t>EN LA OPERACIÓN  MENTAL DEL JUEZ</a:t>
            </a:r>
          </a:p>
        </p:txBody>
      </p:sp>
      <p:cxnSp>
        <p:nvCxnSpPr>
          <p:cNvPr id="18" name="Conector recto de flecha 17">
            <a:extLst>
              <a:ext uri="{FF2B5EF4-FFF2-40B4-BE49-F238E27FC236}">
                <a16:creationId xmlns:a16="http://schemas.microsoft.com/office/drawing/2014/main" id="{50D7A5DB-7B83-43DB-9657-D06D6AC491C9}"/>
              </a:ext>
            </a:extLst>
          </p:cNvPr>
          <p:cNvCxnSpPr/>
          <p:nvPr/>
        </p:nvCxnSpPr>
        <p:spPr>
          <a:xfrm flipV="1">
            <a:off x="4965895" y="4078044"/>
            <a:ext cx="3629465" cy="20554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904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8C42C6-4608-4A84-BEBA-E4D5536D992A}"/>
              </a:ext>
            </a:extLst>
          </p:cNvPr>
          <p:cNvSpPr>
            <a:spLocks noGrp="1"/>
          </p:cNvSpPr>
          <p:nvPr>
            <p:ph type="title"/>
          </p:nvPr>
        </p:nvSpPr>
        <p:spPr/>
        <p:txBody>
          <a:bodyPr/>
          <a:lstStyle/>
          <a:p>
            <a:pPr algn="ctr"/>
            <a:r>
              <a:rPr lang="es-MX" dirty="0"/>
              <a:t>CONCEPTO DE ERROR</a:t>
            </a:r>
          </a:p>
        </p:txBody>
      </p:sp>
      <p:sp>
        <p:nvSpPr>
          <p:cNvPr id="3" name="Marcador de contenido 2">
            <a:extLst>
              <a:ext uri="{FF2B5EF4-FFF2-40B4-BE49-F238E27FC236}">
                <a16:creationId xmlns:a16="http://schemas.microsoft.com/office/drawing/2014/main" id="{F9D00B5A-7CD6-4CA6-823D-CE3176FF325D}"/>
              </a:ext>
            </a:extLst>
          </p:cNvPr>
          <p:cNvSpPr>
            <a:spLocks noGrp="1"/>
          </p:cNvSpPr>
          <p:nvPr>
            <p:ph idx="1"/>
          </p:nvPr>
        </p:nvSpPr>
        <p:spPr/>
        <p:txBody>
          <a:bodyPr/>
          <a:lstStyle/>
          <a:p>
            <a:r>
              <a:rPr lang="es-MX" dirty="0"/>
              <a:t>Es una falsa representación de la realidad. PIETROBON</a:t>
            </a:r>
          </a:p>
          <a:p>
            <a:r>
              <a:rPr lang="es-MX" dirty="0"/>
              <a:t>Un estado de la mene en el que la verdadera representación de un objeto se halla obstaculizada o sustituida por otra no real. SAVIGNY</a:t>
            </a:r>
          </a:p>
          <a:p>
            <a:r>
              <a:rPr lang="es-MX" dirty="0"/>
              <a:t>Es un falso conocimiento o ignorancia del estado de los hechos. TRABUCCHI</a:t>
            </a:r>
          </a:p>
          <a:p>
            <a:r>
              <a:rPr lang="es-MX" dirty="0"/>
              <a:t>Una deficiencia inconsciente de verdad en el conocimiento. PUGLIATTI</a:t>
            </a:r>
          </a:p>
          <a:p>
            <a:r>
              <a:rPr lang="es-MX" dirty="0"/>
              <a:t>Una incompleta toma de posesión de la realidad por parte del sujeto. CARNELUTTI</a:t>
            </a:r>
          </a:p>
          <a:p>
            <a:endParaRPr lang="es-MX" dirty="0"/>
          </a:p>
        </p:txBody>
      </p:sp>
    </p:spTree>
    <p:extLst>
      <p:ext uri="{BB962C8B-B14F-4D97-AF65-F5344CB8AC3E}">
        <p14:creationId xmlns:p14="http://schemas.microsoft.com/office/powerpoint/2010/main" val="1228175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553243-4FAA-417B-960D-D4BA938F3FB6}"/>
              </a:ext>
            </a:extLst>
          </p:cNvPr>
          <p:cNvSpPr>
            <a:spLocks noGrp="1"/>
          </p:cNvSpPr>
          <p:nvPr>
            <p:ph type="title"/>
          </p:nvPr>
        </p:nvSpPr>
        <p:spPr/>
        <p:txBody>
          <a:bodyPr/>
          <a:lstStyle/>
          <a:p>
            <a:pPr algn="ctr"/>
            <a:r>
              <a:rPr lang="es-MX" dirty="0"/>
              <a:t>ERROR - VICIO</a:t>
            </a:r>
          </a:p>
        </p:txBody>
      </p:sp>
      <p:sp>
        <p:nvSpPr>
          <p:cNvPr id="3" name="Marcador de contenido 2">
            <a:extLst>
              <a:ext uri="{FF2B5EF4-FFF2-40B4-BE49-F238E27FC236}">
                <a16:creationId xmlns:a16="http://schemas.microsoft.com/office/drawing/2014/main" id="{ADA1F3A5-D0B2-4BD3-850A-DE3CF4FE81BF}"/>
              </a:ext>
            </a:extLst>
          </p:cNvPr>
          <p:cNvSpPr>
            <a:spLocks noGrp="1"/>
          </p:cNvSpPr>
          <p:nvPr>
            <p:ph idx="1"/>
          </p:nvPr>
        </p:nvSpPr>
        <p:spPr/>
        <p:txBody>
          <a:bodyPr/>
          <a:lstStyle/>
          <a:p>
            <a:r>
              <a:rPr lang="es-MX" dirty="0"/>
              <a:t>Error-vicio:</a:t>
            </a:r>
          </a:p>
          <a:p>
            <a:r>
              <a:rPr lang="es-MX" dirty="0"/>
              <a:t>O sea aquel que influye sobre la formación de la voluntad del juez en el acto procesal.</a:t>
            </a:r>
          </a:p>
          <a:p>
            <a:r>
              <a:rPr lang="es-MX" dirty="0"/>
              <a:t>En cambio, el error-objetivo, ósea aquel que motiva una discordancia entre voluntad y declaración.</a:t>
            </a:r>
          </a:p>
          <a:p>
            <a:r>
              <a:rPr lang="es-MX" dirty="0"/>
              <a:t>Dentro del error-vicio tenemos a dos especies: el error de derecho y el error de hecho, ya que las decisiones judiciales están construidas por ambos, el hecho y derecho.</a:t>
            </a:r>
          </a:p>
          <a:p>
            <a:endParaRPr lang="es-MX" dirty="0"/>
          </a:p>
        </p:txBody>
      </p:sp>
    </p:spTree>
    <p:extLst>
      <p:ext uri="{BB962C8B-B14F-4D97-AF65-F5344CB8AC3E}">
        <p14:creationId xmlns:p14="http://schemas.microsoft.com/office/powerpoint/2010/main" val="599267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00F7DF-4EC0-42AA-803A-CEA9B43E64B2}"/>
              </a:ext>
            </a:extLst>
          </p:cNvPr>
          <p:cNvSpPr>
            <a:spLocks noGrp="1"/>
          </p:cNvSpPr>
          <p:nvPr>
            <p:ph type="title"/>
          </p:nvPr>
        </p:nvSpPr>
        <p:spPr/>
        <p:txBody>
          <a:bodyPr/>
          <a:lstStyle/>
          <a:p>
            <a:pPr algn="ctr"/>
            <a:r>
              <a:rPr lang="es-MX" dirty="0"/>
              <a:t>ERROR DE DERECHO</a:t>
            </a:r>
          </a:p>
        </p:txBody>
      </p:sp>
      <p:sp>
        <p:nvSpPr>
          <p:cNvPr id="3" name="Marcador de contenido 2">
            <a:extLst>
              <a:ext uri="{FF2B5EF4-FFF2-40B4-BE49-F238E27FC236}">
                <a16:creationId xmlns:a16="http://schemas.microsoft.com/office/drawing/2014/main" id="{ED1EA0DE-0C78-4940-BEDB-9C7052E42EE1}"/>
              </a:ext>
            </a:extLst>
          </p:cNvPr>
          <p:cNvSpPr>
            <a:spLocks noGrp="1"/>
          </p:cNvSpPr>
          <p:nvPr>
            <p:ph idx="1"/>
          </p:nvPr>
        </p:nvSpPr>
        <p:spPr/>
        <p:txBody>
          <a:bodyPr/>
          <a:lstStyle/>
          <a:p>
            <a:endParaRPr lang="es-MX" dirty="0"/>
          </a:p>
          <a:p>
            <a:r>
              <a:rPr lang="es-MX" dirty="0"/>
              <a:t>Se configura con la deficiencia en la aplicación del derecho al caso judicial.</a:t>
            </a:r>
          </a:p>
          <a:p>
            <a:r>
              <a:rPr lang="es-MX" dirty="0"/>
              <a:t>BETTI si el error de derecho es algo más que “ignorar la existencia o contenido de una norma jurídica o interpretar su significado de manera distinta a la real”, puesto que puede darse al “hacer una aplicación inexacta a una situación que no regula, y por tanto, también al atribuir a un hecho o a una relación una calificación jurídica distinta de la que es propia, pueden darse razones para errar. </a:t>
            </a:r>
          </a:p>
        </p:txBody>
      </p:sp>
    </p:spTree>
    <p:extLst>
      <p:ext uri="{BB962C8B-B14F-4D97-AF65-F5344CB8AC3E}">
        <p14:creationId xmlns:p14="http://schemas.microsoft.com/office/powerpoint/2010/main" val="3595421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6D73D8-FE10-47B1-BA4A-9EA4F7F2CBFA}"/>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D9F682A1-29CB-4139-A28D-A9CA01C1A1E1}"/>
              </a:ext>
            </a:extLst>
          </p:cNvPr>
          <p:cNvSpPr>
            <a:spLocks noGrp="1"/>
          </p:cNvSpPr>
          <p:nvPr>
            <p:ph idx="1"/>
          </p:nvPr>
        </p:nvSpPr>
        <p:spPr/>
        <p:txBody>
          <a:bodyPr/>
          <a:lstStyle/>
          <a:p>
            <a:r>
              <a:rPr lang="es-MX" dirty="0"/>
              <a:t>El error o ignorancia de derecho se da en los supuestos: </a:t>
            </a:r>
          </a:p>
          <a:p>
            <a:r>
              <a:rPr lang="es-MX" dirty="0"/>
              <a:t>i) De falsa representación del alcance de una regla jurídica, o </a:t>
            </a:r>
          </a:p>
          <a:p>
            <a:r>
              <a:rPr lang="es-MX" dirty="0" err="1"/>
              <a:t>ii</a:t>
            </a:r>
            <a:r>
              <a:rPr lang="es-MX" dirty="0"/>
              <a:t>) En la falta de conocimiento la regla jurídica o que ha quedado sin vigencia</a:t>
            </a:r>
          </a:p>
          <a:p>
            <a:r>
              <a:rPr lang="es-MX" dirty="0" err="1"/>
              <a:t>iii</a:t>
            </a:r>
            <a:r>
              <a:rPr lang="es-MX" dirty="0"/>
              <a:t>) Cuando se cree aplicable una norma legal a la situación de hecho (</a:t>
            </a:r>
            <a:r>
              <a:rPr lang="es-MX" dirty="0" err="1"/>
              <a:t>factum</a:t>
            </a:r>
            <a:r>
              <a:rPr lang="es-MX" dirty="0"/>
              <a:t>) que tal regla no aprehende.</a:t>
            </a:r>
          </a:p>
        </p:txBody>
      </p:sp>
    </p:spTree>
    <p:extLst>
      <p:ext uri="{BB962C8B-B14F-4D97-AF65-F5344CB8AC3E}">
        <p14:creationId xmlns:p14="http://schemas.microsoft.com/office/powerpoint/2010/main" val="8093173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600</TotalTime>
  <Words>2107</Words>
  <Application>Microsoft Office PowerPoint</Application>
  <PresentationFormat>Panorámica</PresentationFormat>
  <Paragraphs>169</Paragraphs>
  <Slides>35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35</vt:i4>
      </vt:variant>
    </vt:vector>
  </HeadingPairs>
  <TitlesOfParts>
    <vt:vector size="41" baseType="lpstr">
      <vt:lpstr>Arial</vt:lpstr>
      <vt:lpstr>Calibri</vt:lpstr>
      <vt:lpstr>Calibri Light</vt:lpstr>
      <vt:lpstr>Roboto</vt:lpstr>
      <vt:lpstr>Roboto Slab</vt:lpstr>
      <vt:lpstr>Tema de Office</vt:lpstr>
      <vt:lpstr>ERROR EN LA VALORACION DE LA PRUEBA PROCESAL Y SU INFLUENCIA EN LOS AGRAVIOS IRREPARABLE EN MATERIA PENAL</vt:lpstr>
      <vt:lpstr>Valoración judicial</vt:lpstr>
      <vt:lpstr>Presentación de PowerPoint</vt:lpstr>
      <vt:lpstr>Texto del art. 393</vt:lpstr>
      <vt:lpstr>Criterios de la sana crítica: Lógica, la ciencia y máximas de experiencia.</vt:lpstr>
      <vt:lpstr>CONCEPTO DE ERROR</vt:lpstr>
      <vt:lpstr>ERROR - VICIO</vt:lpstr>
      <vt:lpstr>ERROR DE DERECHO</vt:lpstr>
      <vt:lpstr>Presentación de PowerPoint</vt:lpstr>
      <vt:lpstr>ERROR DE HECHO</vt:lpstr>
      <vt:lpstr>ERRORES EN LA SENTENCIA:    IN IUDICANDO E IN PROCEDENDO DETERMINANTES EN EL FALLO: UNA INCORRECTA FIJACIÓN DE LOS HECHOS Y, POR CONSIGUIENTE, UNA ERRADA APLICACIÓN DE LA LEY</vt:lpstr>
      <vt:lpstr>Presentación de PowerPoint</vt:lpstr>
      <vt:lpstr>FALSO JUICIO DE EXISTENCIA </vt:lpstr>
      <vt:lpstr>Ejemplo</vt:lpstr>
      <vt:lpstr>FALSO JUICIO DE IDENTIDAD </vt:lpstr>
      <vt:lpstr>Ejemplo:</vt:lpstr>
      <vt:lpstr>FALSO RACIOCINIO </vt:lpstr>
      <vt:lpstr>Ejemplo de falso raciocinio:</vt:lpstr>
      <vt:lpstr>Ejemplo de argumento demostrativo para un casacionista</vt:lpstr>
      <vt:lpstr>Las Reglas de la Lógica</vt:lpstr>
      <vt:lpstr>Las Reglas de la Lógica</vt:lpstr>
      <vt:lpstr>Presentación de PowerPoint</vt:lpstr>
      <vt:lpstr>FALSO JUICIO DE LEGALIDAD  </vt:lpstr>
      <vt:lpstr>EL FALSO JUICIO DE CONVICCIÓN </vt:lpstr>
      <vt:lpstr>Principio DE TAXATIVIDAD</vt:lpstr>
      <vt:lpstr>Causales para la casación</vt:lpstr>
      <vt:lpstr>AGRAVIO IRREPARABLE</vt:lpstr>
      <vt:lpstr>Gravamen irreparable = Agravio irreparable</vt:lpstr>
      <vt:lpstr>CONSECUENCIAS DEL ERROR JUDICIAL  INEXCUSABLE (negligencia culpable) Y DEL EXCUSABLE</vt:lpstr>
      <vt:lpstr>Consecuencias en la justificación de la decisión judicial. HC F7 Giuliana Llamoja</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ERROR EN LA VALORACION DE LA PRUEBA PROCESAL Y SU INFLUENCIA EN LOS AGRAVIOS IRREPARABLE EN MATERIA PENAL</dc:title>
  <dc:creator>William Fernando Quiroz Salazar</dc:creator>
  <cp:lastModifiedBy>user1</cp:lastModifiedBy>
  <cp:revision>39</cp:revision>
  <dcterms:created xsi:type="dcterms:W3CDTF">2020-07-18T02:11:15Z</dcterms:created>
  <dcterms:modified xsi:type="dcterms:W3CDTF">2022-11-14T22:29:51Z</dcterms:modified>
</cp:coreProperties>
</file>