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0" r:id="rId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88233-9D3E-49B6-AE05-9DFEBBBB37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691398A-FB68-4A92-9BE2-259A88EB6A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6EBE52E0-EDED-45B6-98D2-ABC78A5501AA}"/>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5" name="Marcador de pie de página 4">
            <a:extLst>
              <a:ext uri="{FF2B5EF4-FFF2-40B4-BE49-F238E27FC236}">
                <a16:creationId xmlns:a16="http://schemas.microsoft.com/office/drawing/2014/main" id="{BFA42973-385C-45F9-8C97-14E6371D3E7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B0CC8E0-7895-4C1D-9A26-54569BAD2270}"/>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270313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DB9CDA-F002-49EE-9F94-713BFC02C6A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C45C077E-37C1-4C1C-8C9E-3569C129DDF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07218D2-B226-4187-9436-DAF77BA70F0C}"/>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5" name="Marcador de pie de página 4">
            <a:extLst>
              <a:ext uri="{FF2B5EF4-FFF2-40B4-BE49-F238E27FC236}">
                <a16:creationId xmlns:a16="http://schemas.microsoft.com/office/drawing/2014/main" id="{5E97D071-BA9F-443E-81A4-41200029521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56F374A-1F49-462C-9208-67604B66F60E}"/>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172981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5ED92A-E76D-4D15-A656-63FDB8C3AEE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A4C173C-188A-422B-9869-6916D557497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CD0EC24-ED98-4C80-AC21-7314D456FE45}"/>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5" name="Marcador de pie de página 4">
            <a:extLst>
              <a:ext uri="{FF2B5EF4-FFF2-40B4-BE49-F238E27FC236}">
                <a16:creationId xmlns:a16="http://schemas.microsoft.com/office/drawing/2014/main" id="{F1DA8941-E1BF-41BD-B1A8-16863C7CB68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5FC0723-B226-44BC-8F16-60DBC68BA4C6}"/>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278022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AA759-3BD6-44B9-9323-05FF60489D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D01300C-B31D-48E2-ABEC-089148623AF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9ECE045-A5EE-4D88-BC06-C6B1E00344E7}"/>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5" name="Marcador de pie de página 4">
            <a:extLst>
              <a:ext uri="{FF2B5EF4-FFF2-40B4-BE49-F238E27FC236}">
                <a16:creationId xmlns:a16="http://schemas.microsoft.com/office/drawing/2014/main" id="{20905719-B0C6-44A3-B6FA-6AC20B3D6D8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5BDDB74-FCBC-472C-B6F4-D8683C73148C}"/>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288911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7FBC2-5ABC-4894-8E7D-769D693BC0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B887BF6-879B-4308-B18E-899676098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9E1EFDA-435E-490D-8671-00D15C8B35C5}"/>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5" name="Marcador de pie de página 4">
            <a:extLst>
              <a:ext uri="{FF2B5EF4-FFF2-40B4-BE49-F238E27FC236}">
                <a16:creationId xmlns:a16="http://schemas.microsoft.com/office/drawing/2014/main" id="{BC23F016-0045-4735-BDA9-3BA1FB21186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41D6EC0-6B12-431E-86AD-C2B4ED556A67}"/>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143368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D1460-1C37-44E2-AAFE-457255E0F28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4B04078-70B4-43DC-973E-7C70AC99879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FD13C5FD-ECF0-4685-9A4E-A04B0DAE8D7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4BD17868-1F06-434E-A445-162AE434A1D3}"/>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6" name="Marcador de pie de página 5">
            <a:extLst>
              <a:ext uri="{FF2B5EF4-FFF2-40B4-BE49-F238E27FC236}">
                <a16:creationId xmlns:a16="http://schemas.microsoft.com/office/drawing/2014/main" id="{AE98E752-CCBE-4E34-8D2D-52FA48FDA8D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B29EF04-CACA-462E-B1A2-2A8E6C67168E}"/>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167445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0B24F-8BC4-43A2-AB99-5F6E359BC40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239D4B5-0707-4766-AB9F-4206E6808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E53CA0-613A-4AB2-89AF-8D5B33083F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6C4AE6FD-836F-4D82-A9CD-C55CFCCC9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D1C0A2F-021A-4A52-8DBE-E57F4FFF2B9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097C976C-5DED-4572-9189-25415BD7F01F}"/>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8" name="Marcador de pie de página 7">
            <a:extLst>
              <a:ext uri="{FF2B5EF4-FFF2-40B4-BE49-F238E27FC236}">
                <a16:creationId xmlns:a16="http://schemas.microsoft.com/office/drawing/2014/main" id="{408B9517-9465-490B-95EF-9A8E8F9647A0}"/>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55CF5BFB-281B-4C83-90AE-8B42DBE86C23}"/>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25456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85668-DD81-4E85-9F73-BC9CA29D266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94B8751C-D165-49C3-9FF1-D30FC3A0C8CA}"/>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4" name="Marcador de pie de página 3">
            <a:extLst>
              <a:ext uri="{FF2B5EF4-FFF2-40B4-BE49-F238E27FC236}">
                <a16:creationId xmlns:a16="http://schemas.microsoft.com/office/drawing/2014/main" id="{4BF95015-17D6-47C0-812B-8AF98FE5F32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EC6AA00-C37B-4645-B477-A83CA8CCB69A}"/>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229294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CEC7531-7ABA-45CD-893D-F124A1914FA8}"/>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3" name="Marcador de pie de página 2">
            <a:extLst>
              <a:ext uri="{FF2B5EF4-FFF2-40B4-BE49-F238E27FC236}">
                <a16:creationId xmlns:a16="http://schemas.microsoft.com/office/drawing/2014/main" id="{1AF6BF13-BE28-41B6-800F-F22AA545670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9F918229-03ED-4567-A385-FE9262F1E3E5}"/>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115257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D01E3-3946-4EFC-8CF3-610FEFCE65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BDC5874-67B9-4021-8C10-B09E22E68D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BC7399-92D3-4B55-804D-5C575C961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98CE43-A74E-4965-8AD9-970EAE0E6229}"/>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6" name="Marcador de pie de página 5">
            <a:extLst>
              <a:ext uri="{FF2B5EF4-FFF2-40B4-BE49-F238E27FC236}">
                <a16:creationId xmlns:a16="http://schemas.microsoft.com/office/drawing/2014/main" id="{64EAF33D-A218-47F9-94FB-A2D74A21504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74A6967-6F61-4746-8C1B-D2DFB1E24D33}"/>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194998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BB5A1-76D8-4D1E-A46F-2158EE612E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FE7CE37-F807-4B8F-AD28-28F2A7F14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E2ED343-CD77-4582-BA62-96D3FF31F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EBA459-1940-4D36-950C-B7457FCDF537}"/>
              </a:ext>
            </a:extLst>
          </p:cNvPr>
          <p:cNvSpPr>
            <a:spLocks noGrp="1"/>
          </p:cNvSpPr>
          <p:nvPr>
            <p:ph type="dt" sz="half" idx="10"/>
          </p:nvPr>
        </p:nvSpPr>
        <p:spPr/>
        <p:txBody>
          <a:bodyPr/>
          <a:lstStyle/>
          <a:p>
            <a:fld id="{B739BB3B-C0DA-4C82-A0FF-1949362CCCB6}" type="datetimeFigureOut">
              <a:rPr lang="es-PE" smtClean="0"/>
              <a:t>7/12/2021</a:t>
            </a:fld>
            <a:endParaRPr lang="es-PE"/>
          </a:p>
        </p:txBody>
      </p:sp>
      <p:sp>
        <p:nvSpPr>
          <p:cNvPr id="6" name="Marcador de pie de página 5">
            <a:extLst>
              <a:ext uri="{FF2B5EF4-FFF2-40B4-BE49-F238E27FC236}">
                <a16:creationId xmlns:a16="http://schemas.microsoft.com/office/drawing/2014/main" id="{9ADF3A5C-9048-403A-A7C6-4A82D2C0F95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BA4A5A7-377B-446B-A0F2-3BCC5D1B2A19}"/>
              </a:ext>
            </a:extLst>
          </p:cNvPr>
          <p:cNvSpPr>
            <a:spLocks noGrp="1"/>
          </p:cNvSpPr>
          <p:nvPr>
            <p:ph type="sldNum" sz="quarter" idx="12"/>
          </p:nvPr>
        </p:nvSpPr>
        <p:spPr/>
        <p:txBody>
          <a:bodyPr/>
          <a:lstStyle/>
          <a:p>
            <a:fld id="{ABF3D15C-EE3E-4DD2-ADF4-102ED82B6E37}" type="slidenum">
              <a:rPr lang="es-PE" smtClean="0"/>
              <a:t>‹Nº›</a:t>
            </a:fld>
            <a:endParaRPr lang="es-PE"/>
          </a:p>
        </p:txBody>
      </p:sp>
    </p:spTree>
    <p:extLst>
      <p:ext uri="{BB962C8B-B14F-4D97-AF65-F5344CB8AC3E}">
        <p14:creationId xmlns:p14="http://schemas.microsoft.com/office/powerpoint/2010/main" val="123113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2EA561F-EC0D-4594-BA1D-11A671163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29EC5D6-92D7-44CB-A1E9-A242D1648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D5803FD-0D94-4DDF-9D19-D84320A329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9BB3B-C0DA-4C82-A0FF-1949362CCCB6}" type="datetimeFigureOut">
              <a:rPr lang="es-PE" smtClean="0"/>
              <a:t>7/12/2021</a:t>
            </a:fld>
            <a:endParaRPr lang="es-PE"/>
          </a:p>
        </p:txBody>
      </p:sp>
      <p:sp>
        <p:nvSpPr>
          <p:cNvPr id="5" name="Marcador de pie de página 4">
            <a:extLst>
              <a:ext uri="{FF2B5EF4-FFF2-40B4-BE49-F238E27FC236}">
                <a16:creationId xmlns:a16="http://schemas.microsoft.com/office/drawing/2014/main" id="{A00653C4-6022-4124-BD15-38FDD5852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C9FB161-E9C6-4C95-90D4-DF1D4A9A7E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3D15C-EE3E-4DD2-ADF4-102ED82B6E37}" type="slidenum">
              <a:rPr lang="es-PE" smtClean="0"/>
              <a:t>‹Nº›</a:t>
            </a:fld>
            <a:endParaRPr lang="es-PE"/>
          </a:p>
        </p:txBody>
      </p:sp>
    </p:spTree>
    <p:extLst>
      <p:ext uri="{BB962C8B-B14F-4D97-AF65-F5344CB8AC3E}">
        <p14:creationId xmlns:p14="http://schemas.microsoft.com/office/powerpoint/2010/main" val="248933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lonsantiagoj@yahoo.com"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openxmlformats.org/officeDocument/2006/relationships/hyperlink" Target="mailto:alonsantiagoj@yah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FE59E83F-FB47-4C98-ACBC-6D88DFA6061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14400"/>
            <a:ext cx="4587510" cy="4803820"/>
          </a:xfrm>
          <a:prstGeom prst="rect">
            <a:avLst/>
          </a:prstGeom>
        </p:spPr>
      </p:pic>
      <p:pic>
        <p:nvPicPr>
          <p:cNvPr id="8" name="Imagen 7"/>
          <p:cNvPicPr>
            <a:picLocks noChangeAspect="1"/>
          </p:cNvPicPr>
          <p:nvPr/>
        </p:nvPicPr>
        <p:blipFill>
          <a:blip r:embed="rId6">
            <a:extLst>
              <a:ext uri="{BEBA8EAE-BF5A-486C-A8C5-ECC9F3942E4B}">
                <a14:imgProps xmlns:a14="http://schemas.microsoft.com/office/drawing/2010/main">
                  <a14:imgLayer r:embed="rId7">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02477"/>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ángulo 8">
            <a:extLst>
              <a:ext uri="{FF2B5EF4-FFF2-40B4-BE49-F238E27FC236}">
                <a16:creationId xmlns:a16="http://schemas.microsoft.com/office/drawing/2014/main" id="{0901B287-2956-4D1D-AA2F-757C2D443C46}"/>
              </a:ext>
            </a:extLst>
          </p:cNvPr>
          <p:cNvSpPr/>
          <p:nvPr/>
        </p:nvSpPr>
        <p:spPr>
          <a:xfrm>
            <a:off x="5828827" y="3802317"/>
            <a:ext cx="6006858" cy="2781274"/>
          </a:xfrm>
          <a:prstGeom prst="rect">
            <a:avLst/>
          </a:prstGeom>
        </p:spPr>
        <p:txBody>
          <a:bodyPr wrap="square">
            <a:spAutoFit/>
          </a:bodyPr>
          <a:lstStyle/>
          <a:p>
            <a:pPr algn="just">
              <a:lnSpc>
                <a:spcPct val="107000"/>
              </a:lnSpc>
              <a:spcAft>
                <a:spcPts val="800"/>
              </a:spcAft>
            </a:pPr>
            <a:r>
              <a:rPr lang="es-ES" dirty="0">
                <a:solidFill>
                  <a:srgbClr val="1E1E1E"/>
                </a:solidFill>
                <a:latin typeface="Bookman Old Style" panose="02050604050505020204" pitchFamily="18" charset="0"/>
              </a:rPr>
              <a:t>Doctor en Derecho, 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sz="1400" dirty="0">
                <a:solidFill>
                  <a:srgbClr val="1E1E1E"/>
                </a:solidFill>
                <a:latin typeface="Bookman Old Style" panose="02050604050505020204" pitchFamily="18" charset="0"/>
              </a:rPr>
              <a:t>  </a:t>
            </a:r>
            <a:endParaRPr lang="es-MX" sz="1400" dirty="0">
              <a:solidFill>
                <a:srgbClr val="1E1E1E"/>
              </a:solidFill>
              <a:latin typeface="Bookman Old Style" panose="02050604050505020204" pitchFamily="18" charset="0"/>
            </a:endParaRPr>
          </a:p>
        </p:txBody>
      </p:sp>
      <p:sp>
        <p:nvSpPr>
          <p:cNvPr id="10" name="Rectángulo 9">
            <a:extLst>
              <a:ext uri="{FF2B5EF4-FFF2-40B4-BE49-F238E27FC236}">
                <a16:creationId xmlns:a16="http://schemas.microsoft.com/office/drawing/2014/main" id="{D933903B-8E0F-4297-BDCD-778DB06BD7C4}"/>
              </a:ext>
            </a:extLst>
          </p:cNvPr>
          <p:cNvSpPr/>
          <p:nvPr/>
        </p:nvSpPr>
        <p:spPr>
          <a:xfrm>
            <a:off x="5680719" y="3319530"/>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11" name="CuadroTexto 10">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8"/>
              </a:rPr>
              <a:t>alonsantiagoj@yahoo.com</a:t>
            </a:r>
            <a:endParaRPr lang="es-PE" dirty="0"/>
          </a:p>
        </p:txBody>
      </p:sp>
      <p:sp>
        <p:nvSpPr>
          <p:cNvPr id="12" name="CuadroTexto 11">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3" name="Imagen 12" descr="C:\Users\usuario\Pictures\icono-del-vector-correo-email-ejemplo-sobre-símbolo-de-dirección-para-la-web-los-contactos-o-carta-comercial-comunicación-135062044.jpg"/>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val="216293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Rectángulo 6"/>
          <p:cNvSpPr/>
          <p:nvPr/>
        </p:nvSpPr>
        <p:spPr>
          <a:xfrm>
            <a:off x="1312193" y="2181828"/>
            <a:ext cx="9567613" cy="5509200"/>
          </a:xfrm>
          <a:prstGeom prst="rect">
            <a:avLst/>
          </a:prstGeom>
        </p:spPr>
        <p:txBody>
          <a:bodyPr wrap="square">
            <a:spAutoFit/>
          </a:bodyPr>
          <a:lstStyle/>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Diferencias entre colaborador eficaz y testigo protegido [Casación 1796-2018, Puno]</a:t>
            </a: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  </a:t>
            </a: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PE"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9366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12" name="CuadroTexto 11">
            <a:extLst>
              <a:ext uri="{FF2B5EF4-FFF2-40B4-BE49-F238E27FC236}">
                <a16:creationId xmlns:a16="http://schemas.microsoft.com/office/drawing/2014/main" id="{944C0F9F-D5C5-4D2C-B4FE-5A35DDADB794}"/>
              </a:ext>
            </a:extLst>
          </p:cNvPr>
          <p:cNvSpPr txBox="1"/>
          <p:nvPr/>
        </p:nvSpPr>
        <p:spPr>
          <a:xfrm>
            <a:off x="478739" y="2079726"/>
            <a:ext cx="6606208" cy="2862322"/>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rPr>
              <a:t>Colaborador eficaz y testigo protegido. </a:t>
            </a:r>
          </a:p>
          <a:p>
            <a:pPr algn="just"/>
            <a:endParaRPr lang="es-ES" b="1"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i. Colaborador es aquél que concluyó un proceso de colaboración eficaz de forma exitosa y, como ya se mencionó, es un criminal arrepentido —jamás un inocente— que reconoció la comisión de uno o varios ilícitos penales. El testigo protegido, en cambio, es aquél que presenció la comisión de un evento delictivo, indistintamente de su grado de participación al evento delictivo (testigo impropio) o su ajenidad al mismo.</a:t>
            </a:r>
            <a:endParaRPr lang="es-PE" dirty="0">
              <a:solidFill>
                <a:srgbClr val="1E1E1E"/>
              </a:solidFill>
              <a:latin typeface="Bookman Old Style" panose="02050604050505020204" pitchFamily="18" charset="0"/>
            </a:endParaRPr>
          </a:p>
        </p:txBody>
      </p:sp>
      <p:pic>
        <p:nvPicPr>
          <p:cNvPr id="13" name="Imagen 12">
            <a:extLst>
              <a:ext uri="{FF2B5EF4-FFF2-40B4-BE49-F238E27FC236}">
                <a16:creationId xmlns:a16="http://schemas.microsoft.com/office/drawing/2014/main" id="{F6E3509A-95AA-4EFE-AD0F-A3710C7219E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a:off x="7297611" y="1240303"/>
            <a:ext cx="4838344" cy="4791709"/>
          </a:xfrm>
          <a:prstGeom prst="rect">
            <a:avLst/>
          </a:prstGeom>
        </p:spPr>
      </p:pic>
    </p:spTree>
    <p:extLst>
      <p:ext uri="{BB962C8B-B14F-4D97-AF65-F5344CB8AC3E}">
        <p14:creationId xmlns:p14="http://schemas.microsoft.com/office/powerpoint/2010/main" val="19023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FD72B9A7-9BD3-4610-870C-86BB0FD26E80}"/>
              </a:ext>
            </a:extLst>
          </p:cNvPr>
          <p:cNvSpPr txBox="1"/>
          <p:nvPr/>
        </p:nvSpPr>
        <p:spPr>
          <a:xfrm>
            <a:off x="4714461" y="1889913"/>
            <a:ext cx="6606208" cy="3139321"/>
          </a:xfrm>
          <a:prstGeom prst="rect">
            <a:avLst/>
          </a:prstGeom>
          <a:noFill/>
        </p:spPr>
        <p:txBody>
          <a:bodyPr wrap="square">
            <a:spAutoFit/>
          </a:bodyPr>
          <a:lstStyle/>
          <a:p>
            <a:pPr algn="just"/>
            <a:r>
              <a:rPr lang="es-ES" dirty="0" err="1">
                <a:solidFill>
                  <a:srgbClr val="1E1E1E"/>
                </a:solidFill>
                <a:latin typeface="Bookman Old Style" panose="02050604050505020204" pitchFamily="18" charset="0"/>
              </a:rPr>
              <a:t>ii</a:t>
            </a:r>
            <a:r>
              <a:rPr lang="es-ES" dirty="0">
                <a:solidFill>
                  <a:srgbClr val="1E1E1E"/>
                </a:solidFill>
                <a:latin typeface="Bookman Old Style" panose="02050604050505020204" pitchFamily="18" charset="0"/>
              </a:rPr>
              <a:t>. Nada impide que el excolaborador resultado de un proceso de colaboración fallido pueda declarar en juicio, bajo la calidad de testigo sin medidas de protección o, según sea el caso, por razones de seguridad de su integridad, bajo la reserva de su identidad. En tal sentido, no se incurre en vulneración del contradictorio y del derecho de defensa procesal; y en esa lógica, puede utilizarse válidamente ese testimonio incriminador. La incorporación de la declaración del testigo protegido con clave 002-2015 no afecta la legitimidad de la prueba valorada por el órgano de juzgamiento.</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B0863273-B790-4812-9E8F-56DD009F2F7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664" b="89824" l="6597" r="89931">
                        <a14:foregroundMark x1="38542" y1="10719" x2="38542" y2="10719"/>
                        <a14:foregroundMark x1="39699" y1="7598" x2="39699" y2="7598"/>
                        <a14:foregroundMark x1="42130" y1="5834" x2="42130" y2="5834"/>
                        <a14:foregroundMark x1="42130" y1="3935" x2="42130" y2="3935"/>
                        <a14:foregroundMark x1="42130" y1="3799" x2="42130" y2="3799"/>
                        <a14:foregroundMark x1="35995" y1="6920" x2="35995" y2="6920"/>
                        <a14:foregroundMark x1="33796" y1="7191" x2="33796" y2="7191"/>
                        <a14:foregroundMark x1="6597" y1="28087" x2="6597" y2="28087"/>
                        <a14:foregroundMark x1="44676" y1="89009" x2="44676" y2="89009"/>
                        <a14:foregroundMark x1="41435" y1="88602" x2="41435" y2="88602"/>
                        <a14:foregroundMark x1="40741" y1="89417" x2="40741" y2="89417"/>
                        <a14:backgroundMark x1="34954" y1="2171" x2="34954" y2="2171"/>
                        <a14:backgroundMark x1="39352" y1="2578" x2="39352" y2="2578"/>
                        <a14:backgroundMark x1="42361" y1="2171" x2="42361" y2="2171"/>
                      </a14:backgroundRemoval>
                    </a14:imgEffect>
                  </a14:imgLayer>
                </a14:imgProps>
              </a:ext>
              <a:ext uri="{28A0092B-C50C-407E-A947-70E740481C1C}">
                <a14:useLocalDpi xmlns:a14="http://schemas.microsoft.com/office/drawing/2010/main" val="0"/>
              </a:ext>
            </a:extLst>
          </a:blip>
          <a:stretch>
            <a:fillRect/>
          </a:stretch>
        </p:blipFill>
        <p:spPr>
          <a:xfrm flipH="1">
            <a:off x="278867" y="1222406"/>
            <a:ext cx="4213619" cy="4301913"/>
          </a:xfrm>
          <a:prstGeom prst="rect">
            <a:avLst/>
          </a:prstGeom>
        </p:spPr>
      </p:pic>
    </p:spTree>
    <p:extLst>
      <p:ext uri="{BB962C8B-B14F-4D97-AF65-F5344CB8AC3E}">
        <p14:creationId xmlns:p14="http://schemas.microsoft.com/office/powerpoint/2010/main" val="257552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9F50BD8F-5D58-4268-9F05-67F0B13CC105}"/>
              </a:ext>
            </a:extLst>
          </p:cNvPr>
          <p:cNvSpPr txBox="1"/>
          <p:nvPr/>
        </p:nvSpPr>
        <p:spPr>
          <a:xfrm>
            <a:off x="506904" y="1856493"/>
            <a:ext cx="7444409" cy="3139321"/>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Imparcialidad judicial. Aunque el magistrado, en primera instancia, no emitió sentencia sobre el fondo de la controversia, lo cierto es que el proceso de formación de la convicción judicial bajo el sistema de valoración de la sana crítica comprende a la</a:t>
            </a:r>
            <a:br>
              <a:rPr lang="es-ES" dirty="0">
                <a:solidFill>
                  <a:srgbClr val="1E1E1E"/>
                </a:solidFill>
                <a:latin typeface="Bookman Old Style" panose="02050604050505020204" pitchFamily="18" charset="0"/>
              </a:rPr>
            </a:br>
            <a:r>
              <a:rPr lang="es-ES" dirty="0">
                <a:solidFill>
                  <a:srgbClr val="1E1E1E"/>
                </a:solidFill>
                <a:latin typeface="Bookman Old Style" panose="02050604050505020204" pitchFamily="18" charset="0"/>
              </a:rPr>
              <a:t>actuación de las pruebas ofrecidas por las partes. Sería un absurdo asumir que el juez, al momento de emitir sentencia, está desvinculado de la actuación de la prueba suscitada durante los debates. La convicción judicial es progresiva, atendiendo a los elementos de prueba legítimamente incorporados y alegatos de las partes sobre el valor probatorio de cada uno de ellos. </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5CB7210F-50B4-4710-88EA-BF4E62F4799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a:off x="8018906" y="2652066"/>
            <a:ext cx="3666190" cy="2907867"/>
          </a:xfrm>
          <a:prstGeom prst="rect">
            <a:avLst/>
          </a:prstGeom>
        </p:spPr>
      </p:pic>
    </p:spTree>
    <p:extLst>
      <p:ext uri="{BB962C8B-B14F-4D97-AF65-F5344CB8AC3E}">
        <p14:creationId xmlns:p14="http://schemas.microsoft.com/office/powerpoint/2010/main" val="309956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A70FDAF0-76C6-4C55-9306-DCC27BD4BFCB}"/>
              </a:ext>
            </a:extLst>
          </p:cNvPr>
          <p:cNvSpPr txBox="1"/>
          <p:nvPr/>
        </p:nvSpPr>
        <p:spPr>
          <a:xfrm>
            <a:off x="3965712" y="2274838"/>
            <a:ext cx="7908236" cy="2308324"/>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En tal sentido, ya existía en el juez superior Gómez Aquino miembro de la Sala de Apelaciones un conocimiento previo de la causa,</a:t>
            </a:r>
            <a:br>
              <a:rPr lang="es-ES" dirty="0">
                <a:solidFill>
                  <a:srgbClr val="1E1E1E"/>
                </a:solidFill>
                <a:latin typeface="Bookman Old Style" panose="02050604050505020204" pitchFamily="18" charset="0"/>
              </a:rPr>
            </a:br>
            <a:r>
              <a:rPr lang="es-ES" dirty="0">
                <a:solidFill>
                  <a:srgbClr val="1E1E1E"/>
                </a:solidFill>
                <a:latin typeface="Bookman Old Style" panose="02050604050505020204" pitchFamily="18" charset="0"/>
              </a:rPr>
              <a:t>con una convicción judicial aunque incipiente, pero con un valor previo, al fin y al cabo, otorgado a la prueba actuada cuando integraba el órgano de juzgamiento. Es esta la</a:t>
            </a:r>
            <a:br>
              <a:rPr lang="es-ES" dirty="0">
                <a:solidFill>
                  <a:srgbClr val="1E1E1E"/>
                </a:solidFill>
                <a:latin typeface="Bookman Old Style" panose="02050604050505020204" pitchFamily="18" charset="0"/>
              </a:rPr>
            </a:br>
            <a:r>
              <a:rPr lang="es-ES" dirty="0">
                <a:solidFill>
                  <a:srgbClr val="1E1E1E"/>
                </a:solidFill>
                <a:latin typeface="Bookman Old Style" panose="02050604050505020204" pitchFamily="18" charset="0"/>
              </a:rPr>
              <a:t>razón que permite vislumbrar un temor fundado por parte de los imputados sobre la falta de imparcialidad del juez, al momento de resolver sus respectivos recursos de apelación</a:t>
            </a:r>
            <a:r>
              <a:rPr lang="es-ES" b="0" i="0" dirty="0">
                <a:solidFill>
                  <a:srgbClr val="000000"/>
                </a:solidFill>
                <a:effectLst/>
                <a:latin typeface="Roboto" panose="02000000000000000000" pitchFamily="2" charset="0"/>
              </a:rPr>
              <a:t>.</a:t>
            </a:r>
            <a:endParaRPr lang="es-PE" dirty="0"/>
          </a:p>
        </p:txBody>
      </p:sp>
      <p:pic>
        <p:nvPicPr>
          <p:cNvPr id="8" name="Imagen 7">
            <a:extLst>
              <a:ext uri="{FF2B5EF4-FFF2-40B4-BE49-F238E27FC236}">
                <a16:creationId xmlns:a16="http://schemas.microsoft.com/office/drawing/2014/main" id="{C955CACE-7D5E-45D4-BFE6-40BD9A66D1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val="0"/>
              </a:ext>
            </a:extLst>
          </a:blip>
          <a:stretch>
            <a:fillRect/>
          </a:stretch>
        </p:blipFill>
        <p:spPr>
          <a:xfrm>
            <a:off x="635358" y="1595862"/>
            <a:ext cx="3343442" cy="3984779"/>
          </a:xfrm>
          <a:prstGeom prst="rect">
            <a:avLst/>
          </a:prstGeom>
        </p:spPr>
      </p:pic>
    </p:spTree>
    <p:extLst>
      <p:ext uri="{BB962C8B-B14F-4D97-AF65-F5344CB8AC3E}">
        <p14:creationId xmlns:p14="http://schemas.microsoft.com/office/powerpoint/2010/main" val="243591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FC5A2C-6DB1-4827-BF13-25A35BD7C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4"/>
              </a:rPr>
              <a:t>alonsantiagoj@yahoo.com</a:t>
            </a:r>
            <a:endParaRPr lang="es-PE" dirty="0"/>
          </a:p>
        </p:txBody>
      </p:sp>
      <p:sp>
        <p:nvSpPr>
          <p:cNvPr id="5" name="CuadroTexto 4">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6" name="Imagen 5" descr="C:\Users\usuario\Pictures\icono-del-vector-correo-email-ejemplo-sobre-símbolo-de-dirección-para-la-web-los-contactos-o-carta-comercial-comunicación-135062044.jpg"/>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9711E029-3CAD-4D9C-B248-8F67188903E9}"/>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8" name="Imagen 7">
            <a:extLst>
              <a:ext uri="{FF2B5EF4-FFF2-40B4-BE49-F238E27FC236}">
                <a16:creationId xmlns:a16="http://schemas.microsoft.com/office/drawing/2014/main" id="{A993827C-B45D-4AB4-86CA-EA0C814E28C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15671136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569</Words>
  <Application>Microsoft Office PowerPoint</Application>
  <PresentationFormat>Panorámica</PresentationFormat>
  <Paragraphs>28</Paragraphs>
  <Slides>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vt:i4>
      </vt:variant>
    </vt:vector>
  </HeadingPairs>
  <TitlesOfParts>
    <vt:vector size="17" baseType="lpstr">
      <vt:lpstr>Aharoni</vt:lpstr>
      <vt:lpstr>Arial</vt:lpstr>
      <vt:lpstr>Bookman Old Style</vt:lpstr>
      <vt:lpstr>Calibri</vt:lpstr>
      <vt:lpstr>Calibri Light</vt:lpstr>
      <vt:lpstr>Palatino Linotype</vt:lpstr>
      <vt:lpstr>Roboto</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ANDERSON</cp:lastModifiedBy>
  <cp:revision>1</cp:revision>
  <dcterms:created xsi:type="dcterms:W3CDTF">2021-12-07T16:07:07Z</dcterms:created>
  <dcterms:modified xsi:type="dcterms:W3CDTF">2021-12-07T16:13:29Z</dcterms:modified>
</cp:coreProperties>
</file>