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0462C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95" y="8889"/>
            <a:ext cx="12043409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52464" y="2308989"/>
            <a:ext cx="5026025" cy="424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0462C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7x2vK1UP7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elcomercio.pe/noticias/ministerio-mujer-poblaciones-vulnerables-343816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peru21.pe/noticias-de-ministerio-mujer-poblaciones-vulnerables-159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283540"/>
            <a:ext cx="9688830" cy="951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</a:pPr>
            <a:r>
              <a:rPr b="0" spc="-540" dirty="0">
                <a:latin typeface="Arial"/>
                <a:cs typeface="Arial"/>
              </a:rPr>
              <a:t>CURSO </a:t>
            </a:r>
            <a:r>
              <a:rPr b="0" spc="-375" dirty="0">
                <a:latin typeface="Arial"/>
                <a:cs typeface="Arial"/>
              </a:rPr>
              <a:t>VIOLENCIA </a:t>
            </a:r>
            <a:r>
              <a:rPr b="0" spc="-459" dirty="0">
                <a:latin typeface="Arial"/>
                <a:cs typeface="Arial"/>
              </a:rPr>
              <a:t>CONTRA </a:t>
            </a:r>
            <a:r>
              <a:rPr b="0" spc="-390" dirty="0">
                <a:latin typeface="Arial"/>
                <a:cs typeface="Arial"/>
              </a:rPr>
              <a:t>LA </a:t>
            </a:r>
            <a:r>
              <a:rPr b="0" spc="-434" dirty="0">
                <a:latin typeface="Arial"/>
                <a:cs typeface="Arial"/>
              </a:rPr>
              <a:t>MUJER </a:t>
            </a:r>
            <a:r>
              <a:rPr b="0" spc="-640" dirty="0">
                <a:latin typeface="Arial"/>
                <a:cs typeface="Arial"/>
              </a:rPr>
              <a:t>Y </a:t>
            </a:r>
            <a:r>
              <a:rPr b="0" spc="-535" dirty="0">
                <a:latin typeface="Arial"/>
                <a:cs typeface="Arial"/>
              </a:rPr>
              <a:t>LOS </a:t>
            </a:r>
            <a:r>
              <a:rPr b="0" spc="-370" dirty="0">
                <a:latin typeface="Arial"/>
                <a:cs typeface="Arial"/>
              </a:rPr>
              <a:t>MIEMBROS </a:t>
            </a:r>
            <a:r>
              <a:rPr b="0" spc="-465" dirty="0">
                <a:latin typeface="Arial"/>
                <a:cs typeface="Arial"/>
              </a:rPr>
              <a:t>DEL  </a:t>
            </a:r>
            <a:r>
              <a:rPr b="0" spc="-470" dirty="0">
                <a:latin typeface="Arial"/>
                <a:cs typeface="Arial"/>
              </a:rPr>
              <a:t>GRUPO</a:t>
            </a:r>
            <a:r>
              <a:rPr b="0" spc="-300" dirty="0">
                <a:latin typeface="Arial"/>
                <a:cs typeface="Arial"/>
              </a:rPr>
              <a:t> </a:t>
            </a:r>
            <a:r>
              <a:rPr b="0" spc="-340" dirty="0">
                <a:latin typeface="Arial"/>
                <a:cs typeface="Arial"/>
              </a:rPr>
              <a:t>FAMILIAR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2220223"/>
            <a:ext cx="7411084" cy="15595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Char char="•"/>
              <a:tabLst>
                <a:tab pos="241300" algn="l"/>
              </a:tabLst>
            </a:pPr>
            <a:r>
              <a:rPr sz="2800" u="heavy" spc="-3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SITUACIÓN </a:t>
            </a:r>
            <a:r>
              <a:rPr sz="2800" u="heavy" spc="-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ACTUAL </a:t>
            </a:r>
            <a:r>
              <a:rPr sz="2800" u="heavy" spc="-4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2800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</a:t>
            </a:r>
            <a:r>
              <a:rPr sz="2800" u="heavy" spc="-2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VIOLENCIA </a:t>
            </a:r>
            <a:r>
              <a:rPr sz="2800" u="heavy" spc="-4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28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40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GENERO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800" u="heavy" spc="-3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TIPOS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Char char="•"/>
              <a:tabLst>
                <a:tab pos="241300" algn="l"/>
              </a:tabLst>
            </a:pPr>
            <a:r>
              <a:rPr sz="2800" u="heavy" spc="-3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ENFOQUES </a:t>
            </a:r>
            <a:r>
              <a:rPr sz="2800" u="heavy" spc="-4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2800" u="heavy" spc="-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ESTUDIO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8698" y="5409082"/>
            <a:ext cx="20967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Arial"/>
                <a:cs typeface="Arial"/>
              </a:rPr>
              <a:t>Ps. </a:t>
            </a:r>
            <a:r>
              <a:rPr sz="1600" spc="-5" dirty="0">
                <a:latin typeface="Arial"/>
                <a:cs typeface="Arial"/>
              </a:rPr>
              <a:t>Abog. Jenny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Junco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572" y="823671"/>
            <a:ext cx="8164195" cy="39027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marR="5080" indent="-228600" algn="just">
              <a:lnSpc>
                <a:spcPct val="89800"/>
              </a:lnSpc>
              <a:spcBef>
                <a:spcPts val="450"/>
              </a:spcBef>
              <a:buChar char="•"/>
              <a:tabLst>
                <a:tab pos="540385" algn="l"/>
              </a:tabLst>
            </a:pPr>
            <a:r>
              <a:rPr sz="2800" dirty="0">
                <a:latin typeface="Arial"/>
                <a:cs typeface="Arial"/>
              </a:rPr>
              <a:t>La </a:t>
            </a:r>
            <a:r>
              <a:rPr sz="2800" spc="-5" dirty="0">
                <a:latin typeface="Arial"/>
                <a:cs typeface="Arial"/>
              </a:rPr>
              <a:t>violencia </a:t>
            </a:r>
            <a:r>
              <a:rPr sz="2800" dirty="0">
                <a:latin typeface="Arial"/>
                <a:cs typeface="Arial"/>
              </a:rPr>
              <a:t>es un fenómeno </a:t>
            </a:r>
            <a:r>
              <a:rPr sz="2800" spc="5" dirty="0">
                <a:latin typeface="Arial"/>
                <a:cs typeface="Arial"/>
              </a:rPr>
              <a:t>social </a:t>
            </a:r>
            <a:r>
              <a:rPr sz="2800" dirty="0">
                <a:latin typeface="Arial"/>
                <a:cs typeface="Arial"/>
              </a:rPr>
              <a:t>que  atraviesa la sociedad </a:t>
            </a:r>
            <a:r>
              <a:rPr sz="2800" spc="5" dirty="0">
                <a:latin typeface="Arial"/>
                <a:cs typeface="Arial"/>
              </a:rPr>
              <a:t>peruana y </a:t>
            </a:r>
            <a:r>
              <a:rPr sz="2800" dirty="0">
                <a:latin typeface="Arial"/>
                <a:cs typeface="Arial"/>
              </a:rPr>
              <a:t>permea </a:t>
            </a:r>
            <a:r>
              <a:rPr sz="2800" spc="-5" dirty="0">
                <a:latin typeface="Arial"/>
                <a:cs typeface="Arial"/>
              </a:rPr>
              <a:t>el  </a:t>
            </a:r>
            <a:r>
              <a:rPr sz="2800" dirty="0">
                <a:latin typeface="Arial"/>
                <a:cs typeface="Arial"/>
              </a:rPr>
              <a:t>conjunto de las relaciones sociales. Es </a:t>
            </a:r>
            <a:r>
              <a:rPr sz="2800" spc="-30" dirty="0">
                <a:latin typeface="Arial"/>
                <a:cs typeface="Arial"/>
              </a:rPr>
              <a:t>de  </a:t>
            </a:r>
            <a:r>
              <a:rPr sz="2800" spc="5" dirty="0">
                <a:latin typeface="Arial"/>
                <a:cs typeface="Arial"/>
              </a:rPr>
              <a:t>naturaleza </a:t>
            </a:r>
            <a:r>
              <a:rPr sz="2800" dirty="0">
                <a:latin typeface="Arial"/>
                <a:cs typeface="Arial"/>
              </a:rPr>
              <a:t>multicausal </a:t>
            </a:r>
            <a:r>
              <a:rPr sz="2800" spc="5" dirty="0">
                <a:latin typeface="Arial"/>
                <a:cs typeface="Arial"/>
              </a:rPr>
              <a:t>y </a:t>
            </a:r>
            <a:r>
              <a:rPr sz="2800" dirty="0">
                <a:latin typeface="Arial"/>
                <a:cs typeface="Arial"/>
              </a:rPr>
              <a:t>de expresión  pluridimensional, </a:t>
            </a:r>
            <a:r>
              <a:rPr sz="2800" spc="-5" dirty="0">
                <a:latin typeface="Arial"/>
                <a:cs typeface="Arial"/>
              </a:rPr>
              <a:t>puede </a:t>
            </a:r>
            <a:r>
              <a:rPr sz="2800" spc="5" dirty="0">
                <a:latin typeface="Arial"/>
                <a:cs typeface="Arial"/>
              </a:rPr>
              <a:t>ser </a:t>
            </a:r>
            <a:r>
              <a:rPr sz="2800" dirty="0">
                <a:latin typeface="Arial"/>
                <a:cs typeface="Arial"/>
              </a:rPr>
              <a:t>pública o </a:t>
            </a:r>
            <a:r>
              <a:rPr sz="2800" spc="-5" dirty="0">
                <a:latin typeface="Arial"/>
                <a:cs typeface="Arial"/>
              </a:rPr>
              <a:t>privada.  </a:t>
            </a:r>
            <a:r>
              <a:rPr sz="2800" dirty="0">
                <a:latin typeface="Arial"/>
                <a:cs typeface="Arial"/>
              </a:rPr>
              <a:t>Por </a:t>
            </a:r>
            <a:r>
              <a:rPr sz="2800" spc="-5" dirty="0">
                <a:latin typeface="Arial"/>
                <a:cs typeface="Arial"/>
              </a:rPr>
              <a:t>tanto, </a:t>
            </a:r>
            <a:r>
              <a:rPr sz="2800" dirty="0">
                <a:latin typeface="Arial"/>
                <a:cs typeface="Arial"/>
              </a:rPr>
              <a:t>existen diferentes manifestaciones </a:t>
            </a:r>
            <a:r>
              <a:rPr sz="2800" spc="5" dirty="0">
                <a:latin typeface="Arial"/>
                <a:cs typeface="Arial"/>
              </a:rPr>
              <a:t>y  </a:t>
            </a:r>
            <a:r>
              <a:rPr sz="2800" dirty="0">
                <a:latin typeface="Arial"/>
                <a:cs typeface="Arial"/>
              </a:rPr>
              <a:t>escenarios de la </a:t>
            </a:r>
            <a:r>
              <a:rPr sz="2800" spc="-5" dirty="0">
                <a:latin typeface="Arial"/>
                <a:cs typeface="Arial"/>
              </a:rPr>
              <a:t>violencia </a:t>
            </a:r>
            <a:r>
              <a:rPr sz="2800" dirty="0">
                <a:latin typeface="Arial"/>
                <a:cs typeface="Arial"/>
              </a:rPr>
              <a:t>en </a:t>
            </a:r>
            <a:r>
              <a:rPr sz="2800" spc="-5" dirty="0">
                <a:latin typeface="Arial"/>
                <a:cs typeface="Arial"/>
              </a:rPr>
              <a:t>nuestra </a:t>
            </a:r>
            <a:r>
              <a:rPr sz="2800" spc="5" dirty="0">
                <a:latin typeface="Arial"/>
                <a:cs typeface="Arial"/>
              </a:rPr>
              <a:t>sociedad,  </a:t>
            </a:r>
            <a:r>
              <a:rPr sz="2800" dirty="0">
                <a:latin typeface="Arial"/>
                <a:cs typeface="Arial"/>
              </a:rPr>
              <a:t>donde las </a:t>
            </a:r>
            <a:r>
              <a:rPr sz="2800" spc="-5" dirty="0">
                <a:latin typeface="Arial"/>
                <a:cs typeface="Arial"/>
              </a:rPr>
              <a:t>víctimas </a:t>
            </a:r>
            <a:r>
              <a:rPr sz="2800" spc="5" dirty="0">
                <a:latin typeface="Arial"/>
                <a:cs typeface="Arial"/>
              </a:rPr>
              <a:t>son </a:t>
            </a:r>
            <a:r>
              <a:rPr sz="2800" dirty="0">
                <a:latin typeface="Arial"/>
                <a:cs typeface="Arial"/>
              </a:rPr>
              <a:t>principalmente las  poblaciones </a:t>
            </a:r>
            <a:r>
              <a:rPr sz="2800" spc="-5" dirty="0">
                <a:latin typeface="Arial"/>
                <a:cs typeface="Arial"/>
              </a:rPr>
              <a:t>más vulnerables </a:t>
            </a:r>
            <a:r>
              <a:rPr sz="2800" dirty="0">
                <a:latin typeface="Arial"/>
                <a:cs typeface="Arial"/>
              </a:rPr>
              <a:t>por </a:t>
            </a:r>
            <a:r>
              <a:rPr sz="2800" spc="5" dirty="0">
                <a:latin typeface="Arial"/>
                <a:cs typeface="Arial"/>
              </a:rPr>
              <a:t>su </a:t>
            </a:r>
            <a:r>
              <a:rPr sz="2800" dirty="0">
                <a:latin typeface="Arial"/>
                <a:cs typeface="Arial"/>
              </a:rPr>
              <a:t>condición </a:t>
            </a:r>
            <a:r>
              <a:rPr sz="2800" spc="-5" dirty="0">
                <a:latin typeface="Arial"/>
                <a:cs typeface="Arial"/>
              </a:rPr>
              <a:t>de  </a:t>
            </a:r>
            <a:r>
              <a:rPr sz="2800" dirty="0">
                <a:latin typeface="Arial"/>
                <a:cs typeface="Arial"/>
              </a:rPr>
              <a:t>género, edad, </a:t>
            </a:r>
            <a:r>
              <a:rPr sz="2800" spc="5" dirty="0">
                <a:latin typeface="Arial"/>
                <a:cs typeface="Arial"/>
              </a:rPr>
              <a:t>clase y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etnia.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91" y="3901440"/>
            <a:ext cx="3221735" cy="209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13776" y="3776471"/>
            <a:ext cx="3599687" cy="240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0914" y="683209"/>
            <a:ext cx="6713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475" dirty="0">
                <a:latin typeface="Arial"/>
                <a:cs typeface="Arial"/>
              </a:rPr>
              <a:t>¿QUÉ </a:t>
            </a:r>
            <a:r>
              <a:rPr sz="3600" b="0" spc="-720" dirty="0">
                <a:latin typeface="Arial"/>
                <a:cs typeface="Arial"/>
              </a:rPr>
              <a:t>ES</a:t>
            </a:r>
            <a:r>
              <a:rPr sz="3600" b="0" spc="-440" dirty="0">
                <a:latin typeface="Arial"/>
                <a:cs typeface="Arial"/>
              </a:rPr>
              <a:t> </a:t>
            </a:r>
            <a:r>
              <a:rPr sz="3600" b="0" spc="-434" dirty="0">
                <a:latin typeface="Arial"/>
                <a:cs typeface="Arial"/>
              </a:rPr>
              <a:t>LA </a:t>
            </a:r>
            <a:r>
              <a:rPr sz="3600" b="0" spc="-400" dirty="0">
                <a:latin typeface="Arial"/>
                <a:cs typeface="Arial"/>
              </a:rPr>
              <a:t>VIOLENCIA </a:t>
            </a:r>
            <a:r>
              <a:rPr sz="3600" b="0" spc="-530" dirty="0">
                <a:latin typeface="Arial"/>
                <a:cs typeface="Arial"/>
              </a:rPr>
              <a:t>DE</a:t>
            </a:r>
            <a:r>
              <a:rPr sz="3600" b="0" spc="-615" dirty="0">
                <a:latin typeface="Arial"/>
                <a:cs typeface="Arial"/>
              </a:rPr>
              <a:t> </a:t>
            </a:r>
            <a:r>
              <a:rPr sz="3600" b="0" spc="-525" dirty="0">
                <a:latin typeface="Arial"/>
                <a:cs typeface="Arial"/>
              </a:rPr>
              <a:t>GENERO?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825751"/>
            <a:ext cx="10515600" cy="12776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2860" rIns="0" bIns="0" rtlCol="0">
            <a:spAutoFit/>
          </a:bodyPr>
          <a:lstStyle/>
          <a:p>
            <a:pPr marL="177165" marR="168910" algn="ctr">
              <a:lnSpc>
                <a:spcPct val="90000"/>
              </a:lnSpc>
              <a:spcBef>
                <a:spcPts val="180"/>
              </a:spcBef>
            </a:pPr>
            <a:r>
              <a:rPr sz="2800" b="1" i="1" spc="-200" dirty="0">
                <a:latin typeface="Arial"/>
                <a:cs typeface="Arial"/>
              </a:rPr>
              <a:t>Cualquier</a:t>
            </a:r>
            <a:r>
              <a:rPr sz="2800" b="1" i="1" spc="-210" dirty="0">
                <a:latin typeface="Arial"/>
                <a:cs typeface="Arial"/>
              </a:rPr>
              <a:t> </a:t>
            </a:r>
            <a:r>
              <a:rPr sz="2800" b="1" i="1" spc="-245" dirty="0">
                <a:latin typeface="Arial"/>
                <a:cs typeface="Arial"/>
              </a:rPr>
              <a:t>acción</a:t>
            </a:r>
            <a:r>
              <a:rPr sz="2800" b="1" i="1" spc="-195" dirty="0">
                <a:latin typeface="Arial"/>
                <a:cs typeface="Arial"/>
              </a:rPr>
              <a:t> </a:t>
            </a:r>
            <a:r>
              <a:rPr sz="2800" b="1" i="1" spc="-229" dirty="0">
                <a:latin typeface="Arial"/>
                <a:cs typeface="Arial"/>
              </a:rPr>
              <a:t>o</a:t>
            </a:r>
            <a:r>
              <a:rPr sz="2800" b="1" i="1" spc="-140" dirty="0">
                <a:latin typeface="Arial"/>
                <a:cs typeface="Arial"/>
              </a:rPr>
              <a:t> </a:t>
            </a:r>
            <a:r>
              <a:rPr sz="2800" b="1" i="1" spc="-240" dirty="0">
                <a:latin typeface="Arial"/>
                <a:cs typeface="Arial"/>
              </a:rPr>
              <a:t>conducta</a:t>
            </a:r>
            <a:r>
              <a:rPr sz="2800" i="1" spc="-240" dirty="0">
                <a:latin typeface="Trebuchet MS"/>
                <a:cs typeface="Trebuchet MS"/>
              </a:rPr>
              <a:t>,</a:t>
            </a:r>
            <a:r>
              <a:rPr sz="2800" i="1" spc="-270" dirty="0">
                <a:latin typeface="Trebuchet MS"/>
                <a:cs typeface="Trebuchet MS"/>
              </a:rPr>
              <a:t> </a:t>
            </a:r>
            <a:r>
              <a:rPr sz="2800" i="1" spc="-65" dirty="0">
                <a:latin typeface="Trebuchet MS"/>
                <a:cs typeface="Trebuchet MS"/>
              </a:rPr>
              <a:t>basada</a:t>
            </a:r>
            <a:r>
              <a:rPr sz="2800" i="1" spc="-240" dirty="0">
                <a:latin typeface="Trebuchet MS"/>
                <a:cs typeface="Trebuchet MS"/>
              </a:rPr>
              <a:t> </a:t>
            </a:r>
            <a:r>
              <a:rPr sz="2800" i="1" spc="-125" dirty="0">
                <a:latin typeface="Trebuchet MS"/>
                <a:cs typeface="Trebuchet MS"/>
              </a:rPr>
              <a:t>en</a:t>
            </a:r>
            <a:r>
              <a:rPr sz="2800" i="1" spc="-210" dirty="0">
                <a:latin typeface="Trebuchet MS"/>
                <a:cs typeface="Trebuchet MS"/>
              </a:rPr>
              <a:t> el</a:t>
            </a:r>
            <a:r>
              <a:rPr sz="2800" i="1" spc="-204" dirty="0">
                <a:latin typeface="Trebuchet MS"/>
                <a:cs typeface="Trebuchet MS"/>
              </a:rPr>
              <a:t> </a:t>
            </a:r>
            <a:r>
              <a:rPr sz="2800" i="1" spc="-110" dirty="0">
                <a:latin typeface="Trebuchet MS"/>
                <a:cs typeface="Trebuchet MS"/>
              </a:rPr>
              <a:t>género</a:t>
            </a:r>
            <a:r>
              <a:rPr sz="2800" i="1" spc="-215" dirty="0">
                <a:latin typeface="Trebuchet MS"/>
                <a:cs typeface="Trebuchet MS"/>
              </a:rPr>
              <a:t> </a:t>
            </a:r>
            <a:r>
              <a:rPr sz="2800" i="1" spc="-80" dirty="0">
                <a:latin typeface="Trebuchet MS"/>
                <a:cs typeface="Trebuchet MS"/>
              </a:rPr>
              <a:t>sea</a:t>
            </a:r>
            <a:r>
              <a:rPr sz="2800" i="1" spc="-240" dirty="0">
                <a:latin typeface="Trebuchet MS"/>
                <a:cs typeface="Trebuchet MS"/>
              </a:rPr>
              <a:t> </a:t>
            </a:r>
            <a:r>
              <a:rPr sz="2800" i="1" spc="-135" dirty="0">
                <a:latin typeface="Trebuchet MS"/>
                <a:cs typeface="Trebuchet MS"/>
              </a:rPr>
              <a:t>hombre</a:t>
            </a:r>
            <a:r>
              <a:rPr sz="2800" i="1" spc="-200" dirty="0">
                <a:latin typeface="Trebuchet MS"/>
                <a:cs typeface="Trebuchet MS"/>
              </a:rPr>
              <a:t> </a:t>
            </a:r>
            <a:r>
              <a:rPr sz="2800" i="1" spc="-65" dirty="0">
                <a:latin typeface="Trebuchet MS"/>
                <a:cs typeface="Trebuchet MS"/>
              </a:rPr>
              <a:t>o</a:t>
            </a:r>
            <a:r>
              <a:rPr sz="2800" i="1" spc="-225" dirty="0">
                <a:latin typeface="Trebuchet MS"/>
                <a:cs typeface="Trebuchet MS"/>
              </a:rPr>
              <a:t> </a:t>
            </a:r>
            <a:r>
              <a:rPr sz="2800" i="1" spc="-195" dirty="0">
                <a:latin typeface="Trebuchet MS"/>
                <a:cs typeface="Trebuchet MS"/>
              </a:rPr>
              <a:t>mujer  </a:t>
            </a:r>
            <a:r>
              <a:rPr sz="2800" b="1" i="1" spc="-210" dirty="0">
                <a:latin typeface="Arial"/>
                <a:cs typeface="Arial"/>
              </a:rPr>
              <a:t>que </a:t>
            </a:r>
            <a:r>
              <a:rPr sz="2800" b="1" i="1" spc="-275" dirty="0">
                <a:latin typeface="Arial"/>
                <a:cs typeface="Arial"/>
              </a:rPr>
              <a:t>cause </a:t>
            </a:r>
            <a:r>
              <a:rPr sz="2800" b="1" i="1" spc="-140" dirty="0">
                <a:latin typeface="Arial"/>
                <a:cs typeface="Arial"/>
              </a:rPr>
              <a:t>muerte, </a:t>
            </a:r>
            <a:r>
              <a:rPr sz="2800" b="1" i="1" spc="-190" dirty="0">
                <a:latin typeface="Arial"/>
                <a:cs typeface="Arial"/>
              </a:rPr>
              <a:t>daño </a:t>
            </a:r>
            <a:r>
              <a:rPr sz="2800" b="1" i="1" spc="-229" dirty="0">
                <a:latin typeface="Arial"/>
                <a:cs typeface="Arial"/>
              </a:rPr>
              <a:t>o </a:t>
            </a:r>
            <a:r>
              <a:rPr sz="2800" b="1" i="1" spc="-175" dirty="0">
                <a:latin typeface="Arial"/>
                <a:cs typeface="Arial"/>
              </a:rPr>
              <a:t>sufrimiento </a:t>
            </a:r>
            <a:r>
              <a:rPr sz="2800" b="1" i="1" spc="-210" dirty="0">
                <a:latin typeface="Arial"/>
                <a:cs typeface="Arial"/>
              </a:rPr>
              <a:t>físico, </a:t>
            </a:r>
            <a:r>
              <a:rPr sz="2800" b="1" i="1" spc="-235" dirty="0">
                <a:latin typeface="Arial"/>
                <a:cs typeface="Arial"/>
              </a:rPr>
              <a:t>sexual </a:t>
            </a:r>
            <a:r>
              <a:rPr sz="2800" b="1" i="1" spc="-229" dirty="0">
                <a:latin typeface="Arial"/>
                <a:cs typeface="Arial"/>
              </a:rPr>
              <a:t>o </a:t>
            </a:r>
            <a:r>
              <a:rPr sz="2800" b="1" i="1" spc="-260" dirty="0">
                <a:latin typeface="Arial"/>
                <a:cs typeface="Arial"/>
              </a:rPr>
              <a:t>psicológico</a:t>
            </a:r>
            <a:r>
              <a:rPr sz="2800" i="1" spc="-260" dirty="0">
                <a:latin typeface="Trebuchet MS"/>
                <a:cs typeface="Trebuchet MS"/>
              </a:rPr>
              <a:t>,  </a:t>
            </a:r>
            <a:r>
              <a:rPr sz="2800" i="1" spc="-155" dirty="0">
                <a:latin typeface="Trebuchet MS"/>
                <a:cs typeface="Trebuchet MS"/>
              </a:rPr>
              <a:t>tanto</a:t>
            </a:r>
            <a:r>
              <a:rPr sz="2800" i="1" spc="-229" dirty="0">
                <a:latin typeface="Trebuchet MS"/>
                <a:cs typeface="Trebuchet MS"/>
              </a:rPr>
              <a:t> </a:t>
            </a:r>
            <a:r>
              <a:rPr sz="2800" i="1" spc="-125" dirty="0">
                <a:latin typeface="Trebuchet MS"/>
                <a:cs typeface="Trebuchet MS"/>
              </a:rPr>
              <a:t>en</a:t>
            </a:r>
            <a:r>
              <a:rPr sz="2800" i="1" spc="-220" dirty="0">
                <a:latin typeface="Trebuchet MS"/>
                <a:cs typeface="Trebuchet MS"/>
              </a:rPr>
              <a:t> </a:t>
            </a:r>
            <a:r>
              <a:rPr sz="2800" i="1" spc="-210" dirty="0">
                <a:latin typeface="Trebuchet MS"/>
                <a:cs typeface="Trebuchet MS"/>
              </a:rPr>
              <a:t>el </a:t>
            </a:r>
            <a:r>
              <a:rPr sz="2800" i="1" spc="-135" dirty="0">
                <a:latin typeface="Trebuchet MS"/>
                <a:cs typeface="Trebuchet MS"/>
              </a:rPr>
              <a:t>ámbito</a:t>
            </a:r>
            <a:r>
              <a:rPr sz="2800" i="1" spc="-250" dirty="0">
                <a:latin typeface="Trebuchet MS"/>
                <a:cs typeface="Trebuchet MS"/>
              </a:rPr>
              <a:t> </a:t>
            </a:r>
            <a:r>
              <a:rPr sz="2800" i="1" spc="-150" dirty="0">
                <a:latin typeface="Trebuchet MS"/>
                <a:cs typeface="Trebuchet MS"/>
              </a:rPr>
              <a:t>público</a:t>
            </a:r>
            <a:r>
              <a:rPr sz="2800" i="1" spc="-250" dirty="0">
                <a:latin typeface="Trebuchet MS"/>
                <a:cs typeface="Trebuchet MS"/>
              </a:rPr>
              <a:t> </a:t>
            </a:r>
            <a:r>
              <a:rPr sz="2800" i="1" spc="-95" dirty="0">
                <a:latin typeface="Trebuchet MS"/>
                <a:cs typeface="Trebuchet MS"/>
              </a:rPr>
              <a:t>como</a:t>
            </a:r>
            <a:r>
              <a:rPr sz="2800" i="1" spc="-250" dirty="0">
                <a:latin typeface="Trebuchet MS"/>
                <a:cs typeface="Trebuchet MS"/>
              </a:rPr>
              <a:t> </a:t>
            </a:r>
            <a:r>
              <a:rPr sz="2800" i="1" spc="-125" dirty="0">
                <a:latin typeface="Trebuchet MS"/>
                <a:cs typeface="Trebuchet MS"/>
              </a:rPr>
              <a:t>en</a:t>
            </a:r>
            <a:r>
              <a:rPr sz="2800" i="1" spc="-220" dirty="0">
                <a:latin typeface="Trebuchet MS"/>
                <a:cs typeface="Trebuchet MS"/>
              </a:rPr>
              <a:t> </a:t>
            </a:r>
            <a:r>
              <a:rPr sz="2800" i="1" spc="-210" dirty="0">
                <a:latin typeface="Trebuchet MS"/>
                <a:cs typeface="Trebuchet MS"/>
              </a:rPr>
              <a:t>el </a:t>
            </a:r>
            <a:r>
              <a:rPr sz="2800" i="1" spc="-155" dirty="0">
                <a:latin typeface="Trebuchet MS"/>
                <a:cs typeface="Trebuchet MS"/>
              </a:rPr>
              <a:t>privado.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908" y="3713988"/>
            <a:ext cx="4060190" cy="2466340"/>
          </a:xfrm>
          <a:prstGeom prst="rect">
            <a:avLst/>
          </a:prstGeom>
          <a:solidFill>
            <a:srgbClr val="F1F1F1"/>
          </a:solidFill>
          <a:ln w="9144">
            <a:solidFill>
              <a:srgbClr val="C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18770" marR="170180" indent="-228600">
              <a:lnSpc>
                <a:spcPct val="90000"/>
              </a:lnSpc>
              <a:spcBef>
                <a:spcPts val="245"/>
              </a:spcBef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1800" i="1" spc="-95" dirty="0">
                <a:latin typeface="Trebuchet MS"/>
                <a:cs typeface="Trebuchet MS"/>
              </a:rPr>
              <a:t>Ocurre </a:t>
            </a:r>
            <a:r>
              <a:rPr sz="1800" i="1" spc="-85" dirty="0">
                <a:latin typeface="Trebuchet MS"/>
                <a:cs typeface="Trebuchet MS"/>
              </a:rPr>
              <a:t>en </a:t>
            </a:r>
            <a:r>
              <a:rPr sz="1800" i="1" spc="-65" dirty="0">
                <a:latin typeface="Trebuchet MS"/>
                <a:cs typeface="Trebuchet MS"/>
              </a:rPr>
              <a:t>un </a:t>
            </a:r>
            <a:r>
              <a:rPr sz="1800" i="1" spc="-120" dirty="0">
                <a:latin typeface="Trebuchet MS"/>
                <a:cs typeface="Trebuchet MS"/>
              </a:rPr>
              <a:t>contexto </a:t>
            </a:r>
            <a:r>
              <a:rPr sz="1800" i="1" spc="-90" dirty="0">
                <a:latin typeface="Trebuchet MS"/>
                <a:cs typeface="Trebuchet MS"/>
              </a:rPr>
              <a:t>de </a:t>
            </a:r>
            <a:r>
              <a:rPr sz="1800" i="1" spc="-70" dirty="0">
                <a:latin typeface="Trebuchet MS"/>
                <a:cs typeface="Trebuchet MS"/>
              </a:rPr>
              <a:t>desigualdad  </a:t>
            </a:r>
            <a:r>
              <a:rPr sz="1800" i="1" spc="-95" dirty="0">
                <a:latin typeface="Trebuchet MS"/>
                <a:cs typeface="Trebuchet MS"/>
              </a:rPr>
              <a:t>sistemática </a:t>
            </a:r>
            <a:r>
              <a:rPr sz="1800" i="1" spc="-85" dirty="0">
                <a:latin typeface="Trebuchet MS"/>
                <a:cs typeface="Trebuchet MS"/>
              </a:rPr>
              <a:t>que </a:t>
            </a:r>
            <a:r>
              <a:rPr sz="1800" i="1" spc="-125" dirty="0">
                <a:latin typeface="Trebuchet MS"/>
                <a:cs typeface="Trebuchet MS"/>
              </a:rPr>
              <a:t>remite </a:t>
            </a:r>
            <a:r>
              <a:rPr sz="1800" i="1" spc="-20" dirty="0">
                <a:latin typeface="Trebuchet MS"/>
                <a:cs typeface="Trebuchet MS"/>
              </a:rPr>
              <a:t>a </a:t>
            </a:r>
            <a:r>
              <a:rPr sz="1800" i="1" spc="-50" dirty="0">
                <a:latin typeface="Trebuchet MS"/>
                <a:cs typeface="Trebuchet MS"/>
              </a:rPr>
              <a:t>una</a:t>
            </a:r>
            <a:r>
              <a:rPr sz="1800" i="1" spc="-395" dirty="0">
                <a:latin typeface="Trebuchet MS"/>
                <a:cs typeface="Trebuchet MS"/>
              </a:rPr>
              <a:t> </a:t>
            </a:r>
            <a:r>
              <a:rPr sz="1800" i="1" spc="-90" dirty="0">
                <a:latin typeface="Trebuchet MS"/>
                <a:cs typeface="Trebuchet MS"/>
              </a:rPr>
              <a:t>situación  </a:t>
            </a:r>
            <a:r>
              <a:rPr sz="1800" i="1" spc="-105" dirty="0">
                <a:latin typeface="Trebuchet MS"/>
                <a:cs typeface="Trebuchet MS"/>
              </a:rPr>
              <a:t>estructural </a:t>
            </a:r>
            <a:r>
              <a:rPr sz="1800" i="1" spc="-85" dirty="0">
                <a:latin typeface="Trebuchet MS"/>
                <a:cs typeface="Trebuchet MS"/>
              </a:rPr>
              <a:t>y </a:t>
            </a:r>
            <a:r>
              <a:rPr sz="1800" i="1" spc="-25" dirty="0">
                <a:latin typeface="Trebuchet MS"/>
                <a:cs typeface="Trebuchet MS"/>
              </a:rPr>
              <a:t>a </a:t>
            </a:r>
            <a:r>
              <a:rPr sz="1800" i="1" spc="-65" dirty="0">
                <a:latin typeface="Trebuchet MS"/>
                <a:cs typeface="Trebuchet MS"/>
              </a:rPr>
              <a:t>un </a:t>
            </a:r>
            <a:r>
              <a:rPr sz="1800" i="1" spc="-90" dirty="0">
                <a:latin typeface="Trebuchet MS"/>
                <a:cs typeface="Trebuchet MS"/>
              </a:rPr>
              <a:t>fenómeno </a:t>
            </a:r>
            <a:r>
              <a:rPr sz="1800" i="1" spc="-85" dirty="0">
                <a:latin typeface="Trebuchet MS"/>
                <a:cs typeface="Trebuchet MS"/>
              </a:rPr>
              <a:t>social y  </a:t>
            </a:r>
            <a:r>
              <a:rPr sz="1800" i="1" spc="-110" dirty="0">
                <a:latin typeface="Trebuchet MS"/>
                <a:cs typeface="Trebuchet MS"/>
              </a:rPr>
              <a:t>cultural </a:t>
            </a:r>
            <a:r>
              <a:rPr sz="1800" i="1" spc="-85" dirty="0">
                <a:latin typeface="Trebuchet MS"/>
                <a:cs typeface="Trebuchet MS"/>
              </a:rPr>
              <a:t>enraizado en </a:t>
            </a:r>
            <a:r>
              <a:rPr sz="1800" i="1" spc="-75" dirty="0">
                <a:latin typeface="Trebuchet MS"/>
                <a:cs typeface="Trebuchet MS"/>
              </a:rPr>
              <a:t>las </a:t>
            </a:r>
            <a:r>
              <a:rPr sz="1800" i="1" spc="-90" dirty="0">
                <a:latin typeface="Trebuchet MS"/>
                <a:cs typeface="Trebuchet MS"/>
              </a:rPr>
              <a:t>costumbres </a:t>
            </a:r>
            <a:r>
              <a:rPr sz="1800" i="1" spc="-85" dirty="0">
                <a:latin typeface="Trebuchet MS"/>
                <a:cs typeface="Trebuchet MS"/>
              </a:rPr>
              <a:t>y  </a:t>
            </a:r>
            <a:r>
              <a:rPr sz="1800" i="1" spc="-90" dirty="0">
                <a:latin typeface="Trebuchet MS"/>
                <a:cs typeface="Trebuchet MS"/>
              </a:rPr>
              <a:t>mentalidades de </a:t>
            </a:r>
            <a:r>
              <a:rPr sz="1800" i="1" spc="-70" dirty="0">
                <a:latin typeface="Trebuchet MS"/>
                <a:cs typeface="Trebuchet MS"/>
              </a:rPr>
              <a:t>las</a:t>
            </a:r>
            <a:r>
              <a:rPr sz="1800" i="1" spc="-27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sociedades.</a:t>
            </a:r>
            <a:endParaRPr sz="1800">
              <a:latin typeface="Trebuchet MS"/>
              <a:cs typeface="Trebuchet MS"/>
            </a:endParaRPr>
          </a:p>
          <a:p>
            <a:pPr marL="318770" marR="128270" indent="-228600">
              <a:lnSpc>
                <a:spcPct val="90000"/>
              </a:lnSpc>
              <a:spcBef>
                <a:spcPts val="1010"/>
              </a:spcBef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1800" i="1" spc="-85" dirty="0">
                <a:latin typeface="Trebuchet MS"/>
                <a:cs typeface="Trebuchet MS"/>
              </a:rPr>
              <a:t>Se </a:t>
            </a:r>
            <a:r>
              <a:rPr sz="1800" i="1" spc="-45" dirty="0">
                <a:latin typeface="Trebuchet MS"/>
                <a:cs typeface="Trebuchet MS"/>
              </a:rPr>
              <a:t>agrava </a:t>
            </a:r>
            <a:r>
              <a:rPr sz="1800" i="1" spc="-90" dirty="0">
                <a:latin typeface="Trebuchet MS"/>
                <a:cs typeface="Trebuchet MS"/>
              </a:rPr>
              <a:t>por </a:t>
            </a:r>
            <a:r>
              <a:rPr sz="1800" i="1" spc="-95" dirty="0">
                <a:latin typeface="Trebuchet MS"/>
                <a:cs typeface="Trebuchet MS"/>
              </a:rPr>
              <a:t>la </a:t>
            </a:r>
            <a:r>
              <a:rPr sz="1800" i="1" spc="-90" dirty="0">
                <a:latin typeface="Trebuchet MS"/>
                <a:cs typeface="Trebuchet MS"/>
              </a:rPr>
              <a:t>discriminación  </a:t>
            </a:r>
            <a:r>
              <a:rPr sz="1800" i="1" spc="-105" dirty="0">
                <a:latin typeface="Trebuchet MS"/>
                <a:cs typeface="Trebuchet MS"/>
              </a:rPr>
              <a:t>proveniente </a:t>
            </a:r>
            <a:r>
              <a:rPr sz="1800" i="1" spc="-90" dirty="0">
                <a:latin typeface="Trebuchet MS"/>
                <a:cs typeface="Trebuchet MS"/>
              </a:rPr>
              <a:t>de </a:t>
            </a:r>
            <a:r>
              <a:rPr sz="1800" i="1" spc="-95" dirty="0">
                <a:latin typeface="Trebuchet MS"/>
                <a:cs typeface="Trebuchet MS"/>
              </a:rPr>
              <a:t>la </a:t>
            </a:r>
            <a:r>
              <a:rPr sz="1800" i="1" spc="-105" dirty="0">
                <a:latin typeface="Trebuchet MS"/>
                <a:cs typeface="Trebuchet MS"/>
              </a:rPr>
              <a:t>coexistencia </a:t>
            </a:r>
            <a:r>
              <a:rPr sz="1800" i="1" spc="-90" dirty="0">
                <a:latin typeface="Trebuchet MS"/>
                <a:cs typeface="Trebuchet MS"/>
              </a:rPr>
              <a:t>de  </a:t>
            </a:r>
            <a:r>
              <a:rPr sz="1800" i="1" spc="-80" dirty="0">
                <a:latin typeface="Trebuchet MS"/>
                <a:cs typeface="Trebuchet MS"/>
              </a:rPr>
              <a:t>diversas </a:t>
            </a:r>
            <a:r>
              <a:rPr sz="1800" i="1" spc="-95" dirty="0">
                <a:latin typeface="Trebuchet MS"/>
                <a:cs typeface="Trebuchet MS"/>
              </a:rPr>
              <a:t>identidades </a:t>
            </a:r>
            <a:r>
              <a:rPr sz="1800" i="1" spc="-110" dirty="0">
                <a:latin typeface="Trebuchet MS"/>
                <a:cs typeface="Trebuchet MS"/>
              </a:rPr>
              <a:t>(raza, </a:t>
            </a:r>
            <a:r>
              <a:rPr sz="1800" i="1" spc="-105" dirty="0">
                <a:latin typeface="Trebuchet MS"/>
                <a:cs typeface="Trebuchet MS"/>
              </a:rPr>
              <a:t>clase,</a:t>
            </a:r>
            <a:r>
              <a:rPr sz="1800" i="1" spc="-365" dirty="0">
                <a:latin typeface="Trebuchet MS"/>
                <a:cs typeface="Trebuchet MS"/>
              </a:rPr>
              <a:t> </a:t>
            </a:r>
            <a:r>
              <a:rPr sz="1800" i="1" spc="-95" dirty="0">
                <a:latin typeface="Trebuchet MS"/>
                <a:cs typeface="Trebuchet MS"/>
              </a:rPr>
              <a:t>edad,  </a:t>
            </a:r>
            <a:r>
              <a:rPr sz="1800" i="1" spc="-100" dirty="0">
                <a:latin typeface="Trebuchet MS"/>
                <a:cs typeface="Trebuchet MS"/>
              </a:rPr>
              <a:t>pertenencia </a:t>
            </a:r>
            <a:r>
              <a:rPr sz="1800" i="1" spc="-110" dirty="0">
                <a:latin typeface="Trebuchet MS"/>
                <a:cs typeface="Trebuchet MS"/>
              </a:rPr>
              <a:t>étnica, </a:t>
            </a:r>
            <a:r>
              <a:rPr sz="1800" i="1" spc="-114" dirty="0">
                <a:latin typeface="Trebuchet MS"/>
                <a:cs typeface="Trebuchet MS"/>
              </a:rPr>
              <a:t>entre</a:t>
            </a:r>
            <a:r>
              <a:rPr sz="1800" i="1" spc="-285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otras).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244" y="6491122"/>
            <a:ext cx="475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0" dirty="0">
                <a:solidFill>
                  <a:srgbClr val="1A1818"/>
                </a:solidFill>
                <a:latin typeface="Arial Black"/>
                <a:cs typeface="Arial Black"/>
              </a:rPr>
              <a:t>Fuente: Plan </a:t>
            </a:r>
            <a:r>
              <a:rPr sz="1200" spc="-155" dirty="0">
                <a:solidFill>
                  <a:srgbClr val="1A1818"/>
                </a:solidFill>
                <a:latin typeface="Arial Black"/>
                <a:cs typeface="Arial Black"/>
              </a:rPr>
              <a:t>Nacional contra la </a:t>
            </a:r>
            <a:r>
              <a:rPr sz="1200" spc="-160" dirty="0">
                <a:solidFill>
                  <a:srgbClr val="1A1818"/>
                </a:solidFill>
                <a:latin typeface="Arial Black"/>
                <a:cs typeface="Arial Black"/>
              </a:rPr>
              <a:t>Violencia </a:t>
            </a:r>
            <a:r>
              <a:rPr sz="1200" spc="-145" dirty="0">
                <a:solidFill>
                  <a:srgbClr val="1A1818"/>
                </a:solidFill>
                <a:latin typeface="Arial Black"/>
                <a:cs typeface="Arial Black"/>
              </a:rPr>
              <a:t>de </a:t>
            </a:r>
            <a:r>
              <a:rPr sz="1200" spc="-155" dirty="0">
                <a:solidFill>
                  <a:srgbClr val="1A1818"/>
                </a:solidFill>
                <a:latin typeface="Arial Black"/>
                <a:cs typeface="Arial Black"/>
              </a:rPr>
              <a:t>Género </a:t>
            </a:r>
            <a:r>
              <a:rPr sz="1200" spc="-160" dirty="0">
                <a:solidFill>
                  <a:srgbClr val="1A1818"/>
                </a:solidFill>
                <a:latin typeface="Arial Black"/>
                <a:cs typeface="Arial Black"/>
              </a:rPr>
              <a:t>2016 </a:t>
            </a:r>
            <a:r>
              <a:rPr sz="1200" spc="-114" dirty="0">
                <a:solidFill>
                  <a:srgbClr val="1A1818"/>
                </a:solidFill>
                <a:latin typeface="Arial Black"/>
                <a:cs typeface="Arial Black"/>
              </a:rPr>
              <a:t>-2021,</a:t>
            </a:r>
            <a:r>
              <a:rPr sz="1200" spc="65" dirty="0">
                <a:solidFill>
                  <a:srgbClr val="1A1818"/>
                </a:solidFill>
                <a:latin typeface="Arial Black"/>
                <a:cs typeface="Arial Black"/>
              </a:rPr>
              <a:t> </a:t>
            </a:r>
            <a:r>
              <a:rPr sz="1200" spc="-114" dirty="0">
                <a:solidFill>
                  <a:srgbClr val="1A1818"/>
                </a:solidFill>
                <a:latin typeface="Arial Black"/>
                <a:cs typeface="Arial Black"/>
              </a:rPr>
              <a:t>MIMP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0079" y="646633"/>
            <a:ext cx="583120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spc="-254" dirty="0">
                <a:latin typeface="Arial"/>
                <a:cs typeface="Arial"/>
              </a:rPr>
              <a:t>Tipos </a:t>
            </a:r>
            <a:r>
              <a:rPr sz="4000" b="0" spc="-195" dirty="0">
                <a:latin typeface="Arial"/>
                <a:cs typeface="Arial"/>
              </a:rPr>
              <a:t>de </a:t>
            </a:r>
            <a:r>
              <a:rPr sz="4000" b="0" spc="-160" dirty="0">
                <a:latin typeface="Arial"/>
                <a:cs typeface="Arial"/>
              </a:rPr>
              <a:t>violencia </a:t>
            </a:r>
            <a:r>
              <a:rPr sz="4000" b="0" spc="-195" dirty="0">
                <a:latin typeface="Arial"/>
                <a:cs typeface="Arial"/>
              </a:rPr>
              <a:t>de</a:t>
            </a:r>
            <a:r>
              <a:rPr sz="4000" b="0" spc="-325" dirty="0">
                <a:latin typeface="Arial"/>
                <a:cs typeface="Arial"/>
              </a:rPr>
              <a:t> </a:t>
            </a:r>
            <a:r>
              <a:rPr sz="4000" b="0" spc="-195" dirty="0">
                <a:latin typeface="Arial"/>
                <a:cs typeface="Arial"/>
              </a:rPr>
              <a:t>género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2448" y="1691639"/>
            <a:ext cx="6870192" cy="412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7244" y="6491122"/>
            <a:ext cx="1664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0" dirty="0">
                <a:solidFill>
                  <a:srgbClr val="1A1818"/>
                </a:solidFill>
                <a:latin typeface="Arial Black"/>
                <a:cs typeface="Arial Black"/>
              </a:rPr>
              <a:t>Fuente: </a:t>
            </a:r>
            <a:r>
              <a:rPr sz="1200" spc="-190" dirty="0">
                <a:solidFill>
                  <a:srgbClr val="1A1818"/>
                </a:solidFill>
                <a:latin typeface="Arial Black"/>
                <a:cs typeface="Arial Black"/>
              </a:rPr>
              <a:t>El </a:t>
            </a:r>
            <a:r>
              <a:rPr sz="1200" spc="-160" dirty="0">
                <a:solidFill>
                  <a:srgbClr val="1A1818"/>
                </a:solidFill>
                <a:latin typeface="Arial Black"/>
                <a:cs typeface="Arial Black"/>
              </a:rPr>
              <a:t>Peruano,</a:t>
            </a:r>
            <a:r>
              <a:rPr sz="1200" spc="-80" dirty="0">
                <a:solidFill>
                  <a:srgbClr val="1A1818"/>
                </a:solidFill>
                <a:latin typeface="Arial Black"/>
                <a:cs typeface="Arial Black"/>
              </a:rPr>
              <a:t> </a:t>
            </a:r>
            <a:r>
              <a:rPr sz="1200" spc="-160" dirty="0">
                <a:solidFill>
                  <a:srgbClr val="1A1818"/>
                </a:solidFill>
                <a:latin typeface="Arial Black"/>
                <a:cs typeface="Arial Black"/>
              </a:rPr>
              <a:t>2016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804416"/>
            <a:ext cx="2365247" cy="3700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3271" y="2429255"/>
            <a:ext cx="2265045" cy="1999614"/>
          </a:xfrm>
          <a:custGeom>
            <a:avLst/>
            <a:gdLst/>
            <a:ahLst/>
            <a:cxnLst/>
            <a:rect l="l" t="t" r="r" b="b"/>
            <a:pathLst>
              <a:path w="2265045" h="1999614">
                <a:moveTo>
                  <a:pt x="1132331" y="0"/>
                </a:moveTo>
                <a:lnTo>
                  <a:pt x="1080501" y="1028"/>
                </a:lnTo>
                <a:lnTo>
                  <a:pt x="1029269" y="4085"/>
                </a:lnTo>
                <a:lnTo>
                  <a:pt x="978685" y="9125"/>
                </a:lnTo>
                <a:lnTo>
                  <a:pt x="928799" y="16105"/>
                </a:lnTo>
                <a:lnTo>
                  <a:pt x="879661" y="24981"/>
                </a:lnTo>
                <a:lnTo>
                  <a:pt x="831320" y="35708"/>
                </a:lnTo>
                <a:lnTo>
                  <a:pt x="783828" y="48242"/>
                </a:lnTo>
                <a:lnTo>
                  <a:pt x="737233" y="62540"/>
                </a:lnTo>
                <a:lnTo>
                  <a:pt x="691586" y="78557"/>
                </a:lnTo>
                <a:lnTo>
                  <a:pt x="646937" y="96249"/>
                </a:lnTo>
                <a:lnTo>
                  <a:pt x="603335" y="115572"/>
                </a:lnTo>
                <a:lnTo>
                  <a:pt x="560831" y="136482"/>
                </a:lnTo>
                <a:lnTo>
                  <a:pt x="519475" y="158935"/>
                </a:lnTo>
                <a:lnTo>
                  <a:pt x="479317" y="182887"/>
                </a:lnTo>
                <a:lnTo>
                  <a:pt x="440406" y="208293"/>
                </a:lnTo>
                <a:lnTo>
                  <a:pt x="402793" y="235109"/>
                </a:lnTo>
                <a:lnTo>
                  <a:pt x="366528" y="263293"/>
                </a:lnTo>
                <a:lnTo>
                  <a:pt x="331660" y="292798"/>
                </a:lnTo>
                <a:lnTo>
                  <a:pt x="298240" y="323582"/>
                </a:lnTo>
                <a:lnTo>
                  <a:pt x="266317" y="355600"/>
                </a:lnTo>
                <a:lnTo>
                  <a:pt x="235942" y="388807"/>
                </a:lnTo>
                <a:lnTo>
                  <a:pt x="207164" y="423161"/>
                </a:lnTo>
                <a:lnTo>
                  <a:pt x="180034" y="458617"/>
                </a:lnTo>
                <a:lnTo>
                  <a:pt x="154601" y="495130"/>
                </a:lnTo>
                <a:lnTo>
                  <a:pt x="130915" y="532657"/>
                </a:lnTo>
                <a:lnTo>
                  <a:pt x="109027" y="571154"/>
                </a:lnTo>
                <a:lnTo>
                  <a:pt x="88987" y="610576"/>
                </a:lnTo>
                <a:lnTo>
                  <a:pt x="70844" y="650879"/>
                </a:lnTo>
                <a:lnTo>
                  <a:pt x="54648" y="692020"/>
                </a:lnTo>
                <a:lnTo>
                  <a:pt x="40449" y="733954"/>
                </a:lnTo>
                <a:lnTo>
                  <a:pt x="28298" y="776637"/>
                </a:lnTo>
                <a:lnTo>
                  <a:pt x="18244" y="820024"/>
                </a:lnTo>
                <a:lnTo>
                  <a:pt x="10337" y="864073"/>
                </a:lnTo>
                <a:lnTo>
                  <a:pt x="4627" y="908739"/>
                </a:lnTo>
                <a:lnTo>
                  <a:pt x="1165" y="953977"/>
                </a:lnTo>
                <a:lnTo>
                  <a:pt x="0" y="999744"/>
                </a:lnTo>
                <a:lnTo>
                  <a:pt x="1165" y="1045510"/>
                </a:lnTo>
                <a:lnTo>
                  <a:pt x="4627" y="1090748"/>
                </a:lnTo>
                <a:lnTo>
                  <a:pt x="10337" y="1135414"/>
                </a:lnTo>
                <a:lnTo>
                  <a:pt x="18244" y="1179463"/>
                </a:lnTo>
                <a:lnTo>
                  <a:pt x="28298" y="1222850"/>
                </a:lnTo>
                <a:lnTo>
                  <a:pt x="40449" y="1265533"/>
                </a:lnTo>
                <a:lnTo>
                  <a:pt x="54648" y="1307467"/>
                </a:lnTo>
                <a:lnTo>
                  <a:pt x="70844" y="1348608"/>
                </a:lnTo>
                <a:lnTo>
                  <a:pt x="88987" y="1388911"/>
                </a:lnTo>
                <a:lnTo>
                  <a:pt x="109027" y="1428333"/>
                </a:lnTo>
                <a:lnTo>
                  <a:pt x="130915" y="1466830"/>
                </a:lnTo>
                <a:lnTo>
                  <a:pt x="154601" y="1504357"/>
                </a:lnTo>
                <a:lnTo>
                  <a:pt x="180034" y="1540870"/>
                </a:lnTo>
                <a:lnTo>
                  <a:pt x="207164" y="1576326"/>
                </a:lnTo>
                <a:lnTo>
                  <a:pt x="235942" y="1610680"/>
                </a:lnTo>
                <a:lnTo>
                  <a:pt x="266317" y="1643888"/>
                </a:lnTo>
                <a:lnTo>
                  <a:pt x="298240" y="1675905"/>
                </a:lnTo>
                <a:lnTo>
                  <a:pt x="331660" y="1706689"/>
                </a:lnTo>
                <a:lnTo>
                  <a:pt x="366528" y="1736194"/>
                </a:lnTo>
                <a:lnTo>
                  <a:pt x="402793" y="1764378"/>
                </a:lnTo>
                <a:lnTo>
                  <a:pt x="440406" y="1791194"/>
                </a:lnTo>
                <a:lnTo>
                  <a:pt x="479317" y="1816600"/>
                </a:lnTo>
                <a:lnTo>
                  <a:pt x="519475" y="1840552"/>
                </a:lnTo>
                <a:lnTo>
                  <a:pt x="560832" y="1863005"/>
                </a:lnTo>
                <a:lnTo>
                  <a:pt x="603335" y="1883915"/>
                </a:lnTo>
                <a:lnTo>
                  <a:pt x="646937" y="1903238"/>
                </a:lnTo>
                <a:lnTo>
                  <a:pt x="691586" y="1920930"/>
                </a:lnTo>
                <a:lnTo>
                  <a:pt x="737233" y="1936947"/>
                </a:lnTo>
                <a:lnTo>
                  <a:pt x="783828" y="1951245"/>
                </a:lnTo>
                <a:lnTo>
                  <a:pt x="831320" y="1963779"/>
                </a:lnTo>
                <a:lnTo>
                  <a:pt x="879661" y="1974506"/>
                </a:lnTo>
                <a:lnTo>
                  <a:pt x="928799" y="1983382"/>
                </a:lnTo>
                <a:lnTo>
                  <a:pt x="978685" y="1990362"/>
                </a:lnTo>
                <a:lnTo>
                  <a:pt x="1029269" y="1995402"/>
                </a:lnTo>
                <a:lnTo>
                  <a:pt x="1080501" y="1998459"/>
                </a:lnTo>
                <a:lnTo>
                  <a:pt x="1132331" y="1999488"/>
                </a:lnTo>
                <a:lnTo>
                  <a:pt x="1184162" y="1998459"/>
                </a:lnTo>
                <a:lnTo>
                  <a:pt x="1235394" y="1995402"/>
                </a:lnTo>
                <a:lnTo>
                  <a:pt x="1285978" y="1990362"/>
                </a:lnTo>
                <a:lnTo>
                  <a:pt x="1335864" y="1983382"/>
                </a:lnTo>
                <a:lnTo>
                  <a:pt x="1385002" y="1974506"/>
                </a:lnTo>
                <a:lnTo>
                  <a:pt x="1433343" y="1963779"/>
                </a:lnTo>
                <a:lnTo>
                  <a:pt x="1480835" y="1951245"/>
                </a:lnTo>
                <a:lnTo>
                  <a:pt x="1527430" y="1936947"/>
                </a:lnTo>
                <a:lnTo>
                  <a:pt x="1573077" y="1920930"/>
                </a:lnTo>
                <a:lnTo>
                  <a:pt x="1617726" y="1903238"/>
                </a:lnTo>
                <a:lnTo>
                  <a:pt x="1661328" y="1883915"/>
                </a:lnTo>
                <a:lnTo>
                  <a:pt x="1703831" y="1863005"/>
                </a:lnTo>
                <a:lnTo>
                  <a:pt x="1745188" y="1840552"/>
                </a:lnTo>
                <a:lnTo>
                  <a:pt x="1785346" y="1816600"/>
                </a:lnTo>
                <a:lnTo>
                  <a:pt x="1824257" y="1791194"/>
                </a:lnTo>
                <a:lnTo>
                  <a:pt x="1861870" y="1764378"/>
                </a:lnTo>
                <a:lnTo>
                  <a:pt x="1898135" y="1736194"/>
                </a:lnTo>
                <a:lnTo>
                  <a:pt x="1933003" y="1706689"/>
                </a:lnTo>
                <a:lnTo>
                  <a:pt x="1966423" y="1675905"/>
                </a:lnTo>
                <a:lnTo>
                  <a:pt x="1998346" y="1643888"/>
                </a:lnTo>
                <a:lnTo>
                  <a:pt x="2028721" y="1610680"/>
                </a:lnTo>
                <a:lnTo>
                  <a:pt x="2057499" y="1576326"/>
                </a:lnTo>
                <a:lnTo>
                  <a:pt x="2084629" y="1540870"/>
                </a:lnTo>
                <a:lnTo>
                  <a:pt x="2110062" y="1504357"/>
                </a:lnTo>
                <a:lnTo>
                  <a:pt x="2133748" y="1466830"/>
                </a:lnTo>
                <a:lnTo>
                  <a:pt x="2155636" y="1428333"/>
                </a:lnTo>
                <a:lnTo>
                  <a:pt x="2175676" y="1388911"/>
                </a:lnTo>
                <a:lnTo>
                  <a:pt x="2193819" y="1348608"/>
                </a:lnTo>
                <a:lnTo>
                  <a:pt x="2210015" y="1307467"/>
                </a:lnTo>
                <a:lnTo>
                  <a:pt x="2224214" y="1265533"/>
                </a:lnTo>
                <a:lnTo>
                  <a:pt x="2236365" y="1222850"/>
                </a:lnTo>
                <a:lnTo>
                  <a:pt x="2246419" y="1179463"/>
                </a:lnTo>
                <a:lnTo>
                  <a:pt x="2254326" y="1135414"/>
                </a:lnTo>
                <a:lnTo>
                  <a:pt x="2260036" y="1090748"/>
                </a:lnTo>
                <a:lnTo>
                  <a:pt x="2263498" y="1045510"/>
                </a:lnTo>
                <a:lnTo>
                  <a:pt x="2264663" y="999744"/>
                </a:lnTo>
                <a:lnTo>
                  <a:pt x="2263498" y="953977"/>
                </a:lnTo>
                <a:lnTo>
                  <a:pt x="2260036" y="908739"/>
                </a:lnTo>
                <a:lnTo>
                  <a:pt x="2254326" y="864073"/>
                </a:lnTo>
                <a:lnTo>
                  <a:pt x="2246419" y="820024"/>
                </a:lnTo>
                <a:lnTo>
                  <a:pt x="2236365" y="776637"/>
                </a:lnTo>
                <a:lnTo>
                  <a:pt x="2224214" y="733954"/>
                </a:lnTo>
                <a:lnTo>
                  <a:pt x="2210015" y="692020"/>
                </a:lnTo>
                <a:lnTo>
                  <a:pt x="2193819" y="650879"/>
                </a:lnTo>
                <a:lnTo>
                  <a:pt x="2175676" y="610576"/>
                </a:lnTo>
                <a:lnTo>
                  <a:pt x="2155636" y="571154"/>
                </a:lnTo>
                <a:lnTo>
                  <a:pt x="2133748" y="532657"/>
                </a:lnTo>
                <a:lnTo>
                  <a:pt x="2110062" y="495130"/>
                </a:lnTo>
                <a:lnTo>
                  <a:pt x="2084629" y="458617"/>
                </a:lnTo>
                <a:lnTo>
                  <a:pt x="2057499" y="423161"/>
                </a:lnTo>
                <a:lnTo>
                  <a:pt x="2028721" y="388807"/>
                </a:lnTo>
                <a:lnTo>
                  <a:pt x="1998346" y="355600"/>
                </a:lnTo>
                <a:lnTo>
                  <a:pt x="1966423" y="323582"/>
                </a:lnTo>
                <a:lnTo>
                  <a:pt x="1933003" y="292798"/>
                </a:lnTo>
                <a:lnTo>
                  <a:pt x="1898135" y="263293"/>
                </a:lnTo>
                <a:lnTo>
                  <a:pt x="1861870" y="235109"/>
                </a:lnTo>
                <a:lnTo>
                  <a:pt x="1824257" y="208293"/>
                </a:lnTo>
                <a:lnTo>
                  <a:pt x="1785346" y="182887"/>
                </a:lnTo>
                <a:lnTo>
                  <a:pt x="1745188" y="158935"/>
                </a:lnTo>
                <a:lnTo>
                  <a:pt x="1703831" y="136482"/>
                </a:lnTo>
                <a:lnTo>
                  <a:pt x="1661328" y="115572"/>
                </a:lnTo>
                <a:lnTo>
                  <a:pt x="1617726" y="96249"/>
                </a:lnTo>
                <a:lnTo>
                  <a:pt x="1573077" y="78557"/>
                </a:lnTo>
                <a:lnTo>
                  <a:pt x="1527430" y="62540"/>
                </a:lnTo>
                <a:lnTo>
                  <a:pt x="1480835" y="48242"/>
                </a:lnTo>
                <a:lnTo>
                  <a:pt x="1433343" y="35708"/>
                </a:lnTo>
                <a:lnTo>
                  <a:pt x="1385002" y="24981"/>
                </a:lnTo>
                <a:lnTo>
                  <a:pt x="1335864" y="16105"/>
                </a:lnTo>
                <a:lnTo>
                  <a:pt x="1285978" y="9125"/>
                </a:lnTo>
                <a:lnTo>
                  <a:pt x="1235394" y="4085"/>
                </a:lnTo>
                <a:lnTo>
                  <a:pt x="1184162" y="1028"/>
                </a:lnTo>
                <a:lnTo>
                  <a:pt x="113233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3271" y="2429255"/>
            <a:ext cx="2265045" cy="1999614"/>
          </a:xfrm>
          <a:custGeom>
            <a:avLst/>
            <a:gdLst/>
            <a:ahLst/>
            <a:cxnLst/>
            <a:rect l="l" t="t" r="r" b="b"/>
            <a:pathLst>
              <a:path w="2265045" h="1999614">
                <a:moveTo>
                  <a:pt x="0" y="999744"/>
                </a:moveTo>
                <a:lnTo>
                  <a:pt x="1165" y="953977"/>
                </a:lnTo>
                <a:lnTo>
                  <a:pt x="4627" y="908739"/>
                </a:lnTo>
                <a:lnTo>
                  <a:pt x="10337" y="864073"/>
                </a:lnTo>
                <a:lnTo>
                  <a:pt x="18244" y="820024"/>
                </a:lnTo>
                <a:lnTo>
                  <a:pt x="28298" y="776637"/>
                </a:lnTo>
                <a:lnTo>
                  <a:pt x="40449" y="733954"/>
                </a:lnTo>
                <a:lnTo>
                  <a:pt x="54648" y="692020"/>
                </a:lnTo>
                <a:lnTo>
                  <a:pt x="70844" y="650879"/>
                </a:lnTo>
                <a:lnTo>
                  <a:pt x="88987" y="610576"/>
                </a:lnTo>
                <a:lnTo>
                  <a:pt x="109027" y="571154"/>
                </a:lnTo>
                <a:lnTo>
                  <a:pt x="130915" y="532657"/>
                </a:lnTo>
                <a:lnTo>
                  <a:pt x="154601" y="495130"/>
                </a:lnTo>
                <a:lnTo>
                  <a:pt x="180034" y="458617"/>
                </a:lnTo>
                <a:lnTo>
                  <a:pt x="207164" y="423161"/>
                </a:lnTo>
                <a:lnTo>
                  <a:pt x="235942" y="388807"/>
                </a:lnTo>
                <a:lnTo>
                  <a:pt x="266317" y="355600"/>
                </a:lnTo>
                <a:lnTo>
                  <a:pt x="298240" y="323582"/>
                </a:lnTo>
                <a:lnTo>
                  <a:pt x="331660" y="292798"/>
                </a:lnTo>
                <a:lnTo>
                  <a:pt x="366528" y="263293"/>
                </a:lnTo>
                <a:lnTo>
                  <a:pt x="402793" y="235109"/>
                </a:lnTo>
                <a:lnTo>
                  <a:pt x="440406" y="208293"/>
                </a:lnTo>
                <a:lnTo>
                  <a:pt x="479317" y="182887"/>
                </a:lnTo>
                <a:lnTo>
                  <a:pt x="519475" y="158935"/>
                </a:lnTo>
                <a:lnTo>
                  <a:pt x="560831" y="136482"/>
                </a:lnTo>
                <a:lnTo>
                  <a:pt x="603335" y="115572"/>
                </a:lnTo>
                <a:lnTo>
                  <a:pt x="646937" y="96249"/>
                </a:lnTo>
                <a:lnTo>
                  <a:pt x="691586" y="78557"/>
                </a:lnTo>
                <a:lnTo>
                  <a:pt x="737233" y="62540"/>
                </a:lnTo>
                <a:lnTo>
                  <a:pt x="783828" y="48242"/>
                </a:lnTo>
                <a:lnTo>
                  <a:pt x="831320" y="35708"/>
                </a:lnTo>
                <a:lnTo>
                  <a:pt x="879661" y="24981"/>
                </a:lnTo>
                <a:lnTo>
                  <a:pt x="928799" y="16105"/>
                </a:lnTo>
                <a:lnTo>
                  <a:pt x="978685" y="9125"/>
                </a:lnTo>
                <a:lnTo>
                  <a:pt x="1029269" y="4085"/>
                </a:lnTo>
                <a:lnTo>
                  <a:pt x="1080501" y="1028"/>
                </a:lnTo>
                <a:lnTo>
                  <a:pt x="1132331" y="0"/>
                </a:lnTo>
                <a:lnTo>
                  <a:pt x="1184162" y="1028"/>
                </a:lnTo>
                <a:lnTo>
                  <a:pt x="1235394" y="4085"/>
                </a:lnTo>
                <a:lnTo>
                  <a:pt x="1285978" y="9125"/>
                </a:lnTo>
                <a:lnTo>
                  <a:pt x="1335864" y="16105"/>
                </a:lnTo>
                <a:lnTo>
                  <a:pt x="1385002" y="24981"/>
                </a:lnTo>
                <a:lnTo>
                  <a:pt x="1433343" y="35708"/>
                </a:lnTo>
                <a:lnTo>
                  <a:pt x="1480835" y="48242"/>
                </a:lnTo>
                <a:lnTo>
                  <a:pt x="1527430" y="62540"/>
                </a:lnTo>
                <a:lnTo>
                  <a:pt x="1573077" y="78557"/>
                </a:lnTo>
                <a:lnTo>
                  <a:pt x="1617726" y="96249"/>
                </a:lnTo>
                <a:lnTo>
                  <a:pt x="1661328" y="115572"/>
                </a:lnTo>
                <a:lnTo>
                  <a:pt x="1703831" y="136482"/>
                </a:lnTo>
                <a:lnTo>
                  <a:pt x="1745188" y="158935"/>
                </a:lnTo>
                <a:lnTo>
                  <a:pt x="1785346" y="182887"/>
                </a:lnTo>
                <a:lnTo>
                  <a:pt x="1824257" y="208293"/>
                </a:lnTo>
                <a:lnTo>
                  <a:pt x="1861870" y="235109"/>
                </a:lnTo>
                <a:lnTo>
                  <a:pt x="1898135" y="263293"/>
                </a:lnTo>
                <a:lnTo>
                  <a:pt x="1933003" y="292798"/>
                </a:lnTo>
                <a:lnTo>
                  <a:pt x="1966423" y="323582"/>
                </a:lnTo>
                <a:lnTo>
                  <a:pt x="1998346" y="355600"/>
                </a:lnTo>
                <a:lnTo>
                  <a:pt x="2028721" y="388807"/>
                </a:lnTo>
                <a:lnTo>
                  <a:pt x="2057499" y="423161"/>
                </a:lnTo>
                <a:lnTo>
                  <a:pt x="2084629" y="458617"/>
                </a:lnTo>
                <a:lnTo>
                  <a:pt x="2110062" y="495130"/>
                </a:lnTo>
                <a:lnTo>
                  <a:pt x="2133748" y="532657"/>
                </a:lnTo>
                <a:lnTo>
                  <a:pt x="2155636" y="571154"/>
                </a:lnTo>
                <a:lnTo>
                  <a:pt x="2175676" y="610576"/>
                </a:lnTo>
                <a:lnTo>
                  <a:pt x="2193819" y="650879"/>
                </a:lnTo>
                <a:lnTo>
                  <a:pt x="2210015" y="692020"/>
                </a:lnTo>
                <a:lnTo>
                  <a:pt x="2224214" y="733954"/>
                </a:lnTo>
                <a:lnTo>
                  <a:pt x="2236365" y="776637"/>
                </a:lnTo>
                <a:lnTo>
                  <a:pt x="2246419" y="820024"/>
                </a:lnTo>
                <a:lnTo>
                  <a:pt x="2254326" y="864073"/>
                </a:lnTo>
                <a:lnTo>
                  <a:pt x="2260036" y="908739"/>
                </a:lnTo>
                <a:lnTo>
                  <a:pt x="2263498" y="953977"/>
                </a:lnTo>
                <a:lnTo>
                  <a:pt x="2264663" y="999744"/>
                </a:lnTo>
                <a:lnTo>
                  <a:pt x="2263498" y="1045510"/>
                </a:lnTo>
                <a:lnTo>
                  <a:pt x="2260036" y="1090748"/>
                </a:lnTo>
                <a:lnTo>
                  <a:pt x="2254326" y="1135414"/>
                </a:lnTo>
                <a:lnTo>
                  <a:pt x="2246419" y="1179463"/>
                </a:lnTo>
                <a:lnTo>
                  <a:pt x="2236365" y="1222850"/>
                </a:lnTo>
                <a:lnTo>
                  <a:pt x="2224214" y="1265533"/>
                </a:lnTo>
                <a:lnTo>
                  <a:pt x="2210015" y="1307467"/>
                </a:lnTo>
                <a:lnTo>
                  <a:pt x="2193819" y="1348608"/>
                </a:lnTo>
                <a:lnTo>
                  <a:pt x="2175676" y="1388911"/>
                </a:lnTo>
                <a:lnTo>
                  <a:pt x="2155636" y="1428333"/>
                </a:lnTo>
                <a:lnTo>
                  <a:pt x="2133748" y="1466830"/>
                </a:lnTo>
                <a:lnTo>
                  <a:pt x="2110062" y="1504357"/>
                </a:lnTo>
                <a:lnTo>
                  <a:pt x="2084629" y="1540870"/>
                </a:lnTo>
                <a:lnTo>
                  <a:pt x="2057499" y="1576326"/>
                </a:lnTo>
                <a:lnTo>
                  <a:pt x="2028721" y="1610680"/>
                </a:lnTo>
                <a:lnTo>
                  <a:pt x="1998346" y="1643888"/>
                </a:lnTo>
                <a:lnTo>
                  <a:pt x="1966423" y="1675905"/>
                </a:lnTo>
                <a:lnTo>
                  <a:pt x="1933003" y="1706689"/>
                </a:lnTo>
                <a:lnTo>
                  <a:pt x="1898135" y="1736194"/>
                </a:lnTo>
                <a:lnTo>
                  <a:pt x="1861870" y="1764378"/>
                </a:lnTo>
                <a:lnTo>
                  <a:pt x="1824257" y="1791194"/>
                </a:lnTo>
                <a:lnTo>
                  <a:pt x="1785346" y="1816600"/>
                </a:lnTo>
                <a:lnTo>
                  <a:pt x="1745188" y="1840552"/>
                </a:lnTo>
                <a:lnTo>
                  <a:pt x="1703831" y="1863005"/>
                </a:lnTo>
                <a:lnTo>
                  <a:pt x="1661328" y="1883915"/>
                </a:lnTo>
                <a:lnTo>
                  <a:pt x="1617726" y="1903238"/>
                </a:lnTo>
                <a:lnTo>
                  <a:pt x="1573077" y="1920930"/>
                </a:lnTo>
                <a:lnTo>
                  <a:pt x="1527430" y="1936947"/>
                </a:lnTo>
                <a:lnTo>
                  <a:pt x="1480835" y="1951245"/>
                </a:lnTo>
                <a:lnTo>
                  <a:pt x="1433343" y="1963779"/>
                </a:lnTo>
                <a:lnTo>
                  <a:pt x="1385002" y="1974506"/>
                </a:lnTo>
                <a:lnTo>
                  <a:pt x="1335864" y="1983382"/>
                </a:lnTo>
                <a:lnTo>
                  <a:pt x="1285978" y="1990362"/>
                </a:lnTo>
                <a:lnTo>
                  <a:pt x="1235394" y="1995402"/>
                </a:lnTo>
                <a:lnTo>
                  <a:pt x="1184162" y="1998459"/>
                </a:lnTo>
                <a:lnTo>
                  <a:pt x="1132331" y="1999488"/>
                </a:lnTo>
                <a:lnTo>
                  <a:pt x="1080501" y="1998459"/>
                </a:lnTo>
                <a:lnTo>
                  <a:pt x="1029269" y="1995402"/>
                </a:lnTo>
                <a:lnTo>
                  <a:pt x="978685" y="1990362"/>
                </a:lnTo>
                <a:lnTo>
                  <a:pt x="928799" y="1983382"/>
                </a:lnTo>
                <a:lnTo>
                  <a:pt x="879661" y="1974506"/>
                </a:lnTo>
                <a:lnTo>
                  <a:pt x="831320" y="1963779"/>
                </a:lnTo>
                <a:lnTo>
                  <a:pt x="783828" y="1951245"/>
                </a:lnTo>
                <a:lnTo>
                  <a:pt x="737233" y="1936947"/>
                </a:lnTo>
                <a:lnTo>
                  <a:pt x="691586" y="1920930"/>
                </a:lnTo>
                <a:lnTo>
                  <a:pt x="646937" y="1903238"/>
                </a:lnTo>
                <a:lnTo>
                  <a:pt x="603335" y="1883915"/>
                </a:lnTo>
                <a:lnTo>
                  <a:pt x="560832" y="1863005"/>
                </a:lnTo>
                <a:lnTo>
                  <a:pt x="519475" y="1840552"/>
                </a:lnTo>
                <a:lnTo>
                  <a:pt x="479317" y="1816600"/>
                </a:lnTo>
                <a:lnTo>
                  <a:pt x="440406" y="1791194"/>
                </a:lnTo>
                <a:lnTo>
                  <a:pt x="402793" y="1764378"/>
                </a:lnTo>
                <a:lnTo>
                  <a:pt x="366528" y="1736194"/>
                </a:lnTo>
                <a:lnTo>
                  <a:pt x="331660" y="1706689"/>
                </a:lnTo>
                <a:lnTo>
                  <a:pt x="298240" y="1675905"/>
                </a:lnTo>
                <a:lnTo>
                  <a:pt x="266317" y="1643888"/>
                </a:lnTo>
                <a:lnTo>
                  <a:pt x="235942" y="1610680"/>
                </a:lnTo>
                <a:lnTo>
                  <a:pt x="207164" y="1576326"/>
                </a:lnTo>
                <a:lnTo>
                  <a:pt x="180034" y="1540870"/>
                </a:lnTo>
                <a:lnTo>
                  <a:pt x="154601" y="1504357"/>
                </a:lnTo>
                <a:lnTo>
                  <a:pt x="130915" y="1466830"/>
                </a:lnTo>
                <a:lnTo>
                  <a:pt x="109027" y="1428333"/>
                </a:lnTo>
                <a:lnTo>
                  <a:pt x="88987" y="1388911"/>
                </a:lnTo>
                <a:lnTo>
                  <a:pt x="70844" y="1348608"/>
                </a:lnTo>
                <a:lnTo>
                  <a:pt x="54648" y="1307467"/>
                </a:lnTo>
                <a:lnTo>
                  <a:pt x="40449" y="1265533"/>
                </a:lnTo>
                <a:lnTo>
                  <a:pt x="28298" y="1222850"/>
                </a:lnTo>
                <a:lnTo>
                  <a:pt x="18244" y="1179463"/>
                </a:lnTo>
                <a:lnTo>
                  <a:pt x="10337" y="1135414"/>
                </a:lnTo>
                <a:lnTo>
                  <a:pt x="4627" y="1090748"/>
                </a:lnTo>
                <a:lnTo>
                  <a:pt x="1165" y="1045510"/>
                </a:lnTo>
                <a:lnTo>
                  <a:pt x="0" y="99974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2070" y="2906090"/>
            <a:ext cx="1687195" cy="951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78740">
              <a:lnSpc>
                <a:spcPts val="3460"/>
              </a:lnSpc>
              <a:spcBef>
                <a:spcPts val="525"/>
              </a:spcBef>
            </a:pPr>
            <a:r>
              <a:rPr sz="3200" spc="-130" dirty="0">
                <a:latin typeface="Arial"/>
                <a:cs typeface="Arial"/>
              </a:rPr>
              <a:t>Violencia  </a:t>
            </a:r>
            <a:r>
              <a:rPr sz="3200" spc="-150" dirty="0">
                <a:latin typeface="Arial"/>
                <a:cs typeface="Arial"/>
              </a:rPr>
              <a:t>de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género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304" y="3200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713232" y="0"/>
                </a:moveTo>
                <a:lnTo>
                  <a:pt x="664400" y="1641"/>
                </a:lnTo>
                <a:lnTo>
                  <a:pt x="616451" y="6497"/>
                </a:lnTo>
                <a:lnTo>
                  <a:pt x="569492" y="14459"/>
                </a:lnTo>
                <a:lnTo>
                  <a:pt x="523628" y="25422"/>
                </a:lnTo>
                <a:lnTo>
                  <a:pt x="478965" y="39281"/>
                </a:lnTo>
                <a:lnTo>
                  <a:pt x="435611" y="55929"/>
                </a:lnTo>
                <a:lnTo>
                  <a:pt x="393671" y="75260"/>
                </a:lnTo>
                <a:lnTo>
                  <a:pt x="353251" y="97169"/>
                </a:lnTo>
                <a:lnTo>
                  <a:pt x="314458" y="121548"/>
                </a:lnTo>
                <a:lnTo>
                  <a:pt x="277398" y="148293"/>
                </a:lnTo>
                <a:lnTo>
                  <a:pt x="242177" y="177297"/>
                </a:lnTo>
                <a:lnTo>
                  <a:pt x="208902" y="208454"/>
                </a:lnTo>
                <a:lnTo>
                  <a:pt x="177678" y="241659"/>
                </a:lnTo>
                <a:lnTo>
                  <a:pt x="148612" y="276804"/>
                </a:lnTo>
                <a:lnTo>
                  <a:pt x="121809" y="313785"/>
                </a:lnTo>
                <a:lnTo>
                  <a:pt x="97377" y="352495"/>
                </a:lnTo>
                <a:lnTo>
                  <a:pt x="75422" y="392828"/>
                </a:lnTo>
                <a:lnTo>
                  <a:pt x="56049" y="434679"/>
                </a:lnTo>
                <a:lnTo>
                  <a:pt x="39366" y="477941"/>
                </a:lnTo>
                <a:lnTo>
                  <a:pt x="25477" y="522507"/>
                </a:lnTo>
                <a:lnTo>
                  <a:pt x="14490" y="568274"/>
                </a:lnTo>
                <a:lnTo>
                  <a:pt x="6511" y="615133"/>
                </a:lnTo>
                <a:lnTo>
                  <a:pt x="1645" y="662980"/>
                </a:lnTo>
                <a:lnTo>
                  <a:pt x="0" y="711707"/>
                </a:lnTo>
                <a:lnTo>
                  <a:pt x="1645" y="760435"/>
                </a:lnTo>
                <a:lnTo>
                  <a:pt x="6511" y="808282"/>
                </a:lnTo>
                <a:lnTo>
                  <a:pt x="14490" y="855141"/>
                </a:lnTo>
                <a:lnTo>
                  <a:pt x="25477" y="900908"/>
                </a:lnTo>
                <a:lnTo>
                  <a:pt x="39366" y="945474"/>
                </a:lnTo>
                <a:lnTo>
                  <a:pt x="56049" y="988736"/>
                </a:lnTo>
                <a:lnTo>
                  <a:pt x="75422" y="1030587"/>
                </a:lnTo>
                <a:lnTo>
                  <a:pt x="97377" y="1070920"/>
                </a:lnTo>
                <a:lnTo>
                  <a:pt x="121809" y="1109630"/>
                </a:lnTo>
                <a:lnTo>
                  <a:pt x="148612" y="1146611"/>
                </a:lnTo>
                <a:lnTo>
                  <a:pt x="177678" y="1181756"/>
                </a:lnTo>
                <a:lnTo>
                  <a:pt x="208902" y="1214961"/>
                </a:lnTo>
                <a:lnTo>
                  <a:pt x="242177" y="1246118"/>
                </a:lnTo>
                <a:lnTo>
                  <a:pt x="277398" y="1275122"/>
                </a:lnTo>
                <a:lnTo>
                  <a:pt x="314458" y="1301867"/>
                </a:lnTo>
                <a:lnTo>
                  <a:pt x="353251" y="1326246"/>
                </a:lnTo>
                <a:lnTo>
                  <a:pt x="393671" y="1348155"/>
                </a:lnTo>
                <a:lnTo>
                  <a:pt x="435611" y="1367486"/>
                </a:lnTo>
                <a:lnTo>
                  <a:pt x="478965" y="1384134"/>
                </a:lnTo>
                <a:lnTo>
                  <a:pt x="523628" y="1397993"/>
                </a:lnTo>
                <a:lnTo>
                  <a:pt x="569492" y="1408956"/>
                </a:lnTo>
                <a:lnTo>
                  <a:pt x="616451" y="1416918"/>
                </a:lnTo>
                <a:lnTo>
                  <a:pt x="664400" y="1421774"/>
                </a:lnTo>
                <a:lnTo>
                  <a:pt x="713232" y="1423415"/>
                </a:lnTo>
                <a:lnTo>
                  <a:pt x="762069" y="1421774"/>
                </a:lnTo>
                <a:lnTo>
                  <a:pt x="810023" y="1416918"/>
                </a:lnTo>
                <a:lnTo>
                  <a:pt x="856986" y="1408956"/>
                </a:lnTo>
                <a:lnTo>
                  <a:pt x="902853" y="1397993"/>
                </a:lnTo>
                <a:lnTo>
                  <a:pt x="947518" y="1384134"/>
                </a:lnTo>
                <a:lnTo>
                  <a:pt x="990873" y="1367486"/>
                </a:lnTo>
                <a:lnTo>
                  <a:pt x="1032814" y="1348155"/>
                </a:lnTo>
                <a:lnTo>
                  <a:pt x="1073234" y="1326246"/>
                </a:lnTo>
                <a:lnTo>
                  <a:pt x="1112027" y="1301867"/>
                </a:lnTo>
                <a:lnTo>
                  <a:pt x="1149086" y="1275122"/>
                </a:lnTo>
                <a:lnTo>
                  <a:pt x="1184306" y="1246118"/>
                </a:lnTo>
                <a:lnTo>
                  <a:pt x="1217580" y="1214961"/>
                </a:lnTo>
                <a:lnTo>
                  <a:pt x="1248803" y="1181756"/>
                </a:lnTo>
                <a:lnTo>
                  <a:pt x="1277867" y="1146611"/>
                </a:lnTo>
                <a:lnTo>
                  <a:pt x="1304667" y="1109630"/>
                </a:lnTo>
                <a:lnTo>
                  <a:pt x="1329097" y="1070920"/>
                </a:lnTo>
                <a:lnTo>
                  <a:pt x="1351050" y="1030587"/>
                </a:lnTo>
                <a:lnTo>
                  <a:pt x="1370421" y="988736"/>
                </a:lnTo>
                <a:lnTo>
                  <a:pt x="1387103" y="945474"/>
                </a:lnTo>
                <a:lnTo>
                  <a:pt x="1400989" y="900908"/>
                </a:lnTo>
                <a:lnTo>
                  <a:pt x="1411975" y="855141"/>
                </a:lnTo>
                <a:lnTo>
                  <a:pt x="1419953" y="808282"/>
                </a:lnTo>
                <a:lnTo>
                  <a:pt x="1424818" y="760435"/>
                </a:lnTo>
                <a:lnTo>
                  <a:pt x="1426464" y="711707"/>
                </a:lnTo>
                <a:lnTo>
                  <a:pt x="1424818" y="662980"/>
                </a:lnTo>
                <a:lnTo>
                  <a:pt x="1419953" y="615133"/>
                </a:lnTo>
                <a:lnTo>
                  <a:pt x="1411975" y="568274"/>
                </a:lnTo>
                <a:lnTo>
                  <a:pt x="1400989" y="522507"/>
                </a:lnTo>
                <a:lnTo>
                  <a:pt x="1387103" y="477941"/>
                </a:lnTo>
                <a:lnTo>
                  <a:pt x="1370421" y="434679"/>
                </a:lnTo>
                <a:lnTo>
                  <a:pt x="1351050" y="392828"/>
                </a:lnTo>
                <a:lnTo>
                  <a:pt x="1329097" y="352495"/>
                </a:lnTo>
                <a:lnTo>
                  <a:pt x="1304667" y="313785"/>
                </a:lnTo>
                <a:lnTo>
                  <a:pt x="1277867" y="276804"/>
                </a:lnTo>
                <a:lnTo>
                  <a:pt x="1248803" y="241659"/>
                </a:lnTo>
                <a:lnTo>
                  <a:pt x="1217580" y="208454"/>
                </a:lnTo>
                <a:lnTo>
                  <a:pt x="1184306" y="177297"/>
                </a:lnTo>
                <a:lnTo>
                  <a:pt x="1149086" y="148293"/>
                </a:lnTo>
                <a:lnTo>
                  <a:pt x="1112027" y="121548"/>
                </a:lnTo>
                <a:lnTo>
                  <a:pt x="1073234" y="97169"/>
                </a:lnTo>
                <a:lnTo>
                  <a:pt x="1032814" y="75260"/>
                </a:lnTo>
                <a:lnTo>
                  <a:pt x="990873" y="55929"/>
                </a:lnTo>
                <a:lnTo>
                  <a:pt x="947518" y="39281"/>
                </a:lnTo>
                <a:lnTo>
                  <a:pt x="902853" y="25422"/>
                </a:lnTo>
                <a:lnTo>
                  <a:pt x="856986" y="14459"/>
                </a:lnTo>
                <a:lnTo>
                  <a:pt x="810023" y="6497"/>
                </a:lnTo>
                <a:lnTo>
                  <a:pt x="762069" y="1641"/>
                </a:lnTo>
                <a:lnTo>
                  <a:pt x="71323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304" y="3200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0" y="711707"/>
                </a:moveTo>
                <a:lnTo>
                  <a:pt x="1645" y="662980"/>
                </a:lnTo>
                <a:lnTo>
                  <a:pt x="6511" y="615133"/>
                </a:lnTo>
                <a:lnTo>
                  <a:pt x="14490" y="568274"/>
                </a:lnTo>
                <a:lnTo>
                  <a:pt x="25477" y="522507"/>
                </a:lnTo>
                <a:lnTo>
                  <a:pt x="39366" y="477941"/>
                </a:lnTo>
                <a:lnTo>
                  <a:pt x="56049" y="434679"/>
                </a:lnTo>
                <a:lnTo>
                  <a:pt x="75422" y="392828"/>
                </a:lnTo>
                <a:lnTo>
                  <a:pt x="97377" y="352495"/>
                </a:lnTo>
                <a:lnTo>
                  <a:pt x="121809" y="313785"/>
                </a:lnTo>
                <a:lnTo>
                  <a:pt x="148612" y="276804"/>
                </a:lnTo>
                <a:lnTo>
                  <a:pt x="177678" y="241659"/>
                </a:lnTo>
                <a:lnTo>
                  <a:pt x="208902" y="208454"/>
                </a:lnTo>
                <a:lnTo>
                  <a:pt x="242177" y="177297"/>
                </a:lnTo>
                <a:lnTo>
                  <a:pt x="277398" y="148293"/>
                </a:lnTo>
                <a:lnTo>
                  <a:pt x="314458" y="121548"/>
                </a:lnTo>
                <a:lnTo>
                  <a:pt x="353251" y="97169"/>
                </a:lnTo>
                <a:lnTo>
                  <a:pt x="393671" y="75260"/>
                </a:lnTo>
                <a:lnTo>
                  <a:pt x="435611" y="55929"/>
                </a:lnTo>
                <a:lnTo>
                  <a:pt x="478965" y="39281"/>
                </a:lnTo>
                <a:lnTo>
                  <a:pt x="523628" y="25422"/>
                </a:lnTo>
                <a:lnTo>
                  <a:pt x="569492" y="14459"/>
                </a:lnTo>
                <a:lnTo>
                  <a:pt x="616451" y="6497"/>
                </a:lnTo>
                <a:lnTo>
                  <a:pt x="664400" y="1641"/>
                </a:lnTo>
                <a:lnTo>
                  <a:pt x="713232" y="0"/>
                </a:lnTo>
                <a:lnTo>
                  <a:pt x="762069" y="1641"/>
                </a:lnTo>
                <a:lnTo>
                  <a:pt x="810023" y="6497"/>
                </a:lnTo>
                <a:lnTo>
                  <a:pt x="856986" y="14459"/>
                </a:lnTo>
                <a:lnTo>
                  <a:pt x="902853" y="25422"/>
                </a:lnTo>
                <a:lnTo>
                  <a:pt x="947518" y="39281"/>
                </a:lnTo>
                <a:lnTo>
                  <a:pt x="990873" y="55929"/>
                </a:lnTo>
                <a:lnTo>
                  <a:pt x="1032814" y="75260"/>
                </a:lnTo>
                <a:lnTo>
                  <a:pt x="1073234" y="97169"/>
                </a:lnTo>
                <a:lnTo>
                  <a:pt x="1112027" y="121548"/>
                </a:lnTo>
                <a:lnTo>
                  <a:pt x="1149086" y="148293"/>
                </a:lnTo>
                <a:lnTo>
                  <a:pt x="1184306" y="177297"/>
                </a:lnTo>
                <a:lnTo>
                  <a:pt x="1217580" y="208454"/>
                </a:lnTo>
                <a:lnTo>
                  <a:pt x="1248803" y="241659"/>
                </a:lnTo>
                <a:lnTo>
                  <a:pt x="1277867" y="276804"/>
                </a:lnTo>
                <a:lnTo>
                  <a:pt x="1304667" y="313785"/>
                </a:lnTo>
                <a:lnTo>
                  <a:pt x="1329097" y="352495"/>
                </a:lnTo>
                <a:lnTo>
                  <a:pt x="1351050" y="392828"/>
                </a:lnTo>
                <a:lnTo>
                  <a:pt x="1370421" y="434679"/>
                </a:lnTo>
                <a:lnTo>
                  <a:pt x="1387103" y="477941"/>
                </a:lnTo>
                <a:lnTo>
                  <a:pt x="1400989" y="522507"/>
                </a:lnTo>
                <a:lnTo>
                  <a:pt x="1411975" y="568274"/>
                </a:lnTo>
                <a:lnTo>
                  <a:pt x="1419953" y="615133"/>
                </a:lnTo>
                <a:lnTo>
                  <a:pt x="1424818" y="662980"/>
                </a:lnTo>
                <a:lnTo>
                  <a:pt x="1426464" y="711707"/>
                </a:lnTo>
                <a:lnTo>
                  <a:pt x="1424818" y="760435"/>
                </a:lnTo>
                <a:lnTo>
                  <a:pt x="1419953" y="808282"/>
                </a:lnTo>
                <a:lnTo>
                  <a:pt x="1411975" y="855141"/>
                </a:lnTo>
                <a:lnTo>
                  <a:pt x="1400989" y="900908"/>
                </a:lnTo>
                <a:lnTo>
                  <a:pt x="1387103" y="945474"/>
                </a:lnTo>
                <a:lnTo>
                  <a:pt x="1370421" y="988736"/>
                </a:lnTo>
                <a:lnTo>
                  <a:pt x="1351050" y="1030587"/>
                </a:lnTo>
                <a:lnTo>
                  <a:pt x="1329097" y="1070920"/>
                </a:lnTo>
                <a:lnTo>
                  <a:pt x="1304667" y="1109630"/>
                </a:lnTo>
                <a:lnTo>
                  <a:pt x="1277867" y="1146611"/>
                </a:lnTo>
                <a:lnTo>
                  <a:pt x="1248803" y="1181756"/>
                </a:lnTo>
                <a:lnTo>
                  <a:pt x="1217580" y="1214961"/>
                </a:lnTo>
                <a:lnTo>
                  <a:pt x="1184306" y="1246118"/>
                </a:lnTo>
                <a:lnTo>
                  <a:pt x="1149086" y="1275122"/>
                </a:lnTo>
                <a:lnTo>
                  <a:pt x="1112027" y="1301867"/>
                </a:lnTo>
                <a:lnTo>
                  <a:pt x="1073234" y="1326246"/>
                </a:lnTo>
                <a:lnTo>
                  <a:pt x="1032814" y="1348155"/>
                </a:lnTo>
                <a:lnTo>
                  <a:pt x="990873" y="1367486"/>
                </a:lnTo>
                <a:lnTo>
                  <a:pt x="947518" y="1384134"/>
                </a:lnTo>
                <a:lnTo>
                  <a:pt x="902853" y="1397993"/>
                </a:lnTo>
                <a:lnTo>
                  <a:pt x="856986" y="1408956"/>
                </a:lnTo>
                <a:lnTo>
                  <a:pt x="810023" y="1416918"/>
                </a:lnTo>
                <a:lnTo>
                  <a:pt x="762069" y="1421774"/>
                </a:lnTo>
                <a:lnTo>
                  <a:pt x="713232" y="1423415"/>
                </a:lnTo>
                <a:lnTo>
                  <a:pt x="664400" y="1421774"/>
                </a:lnTo>
                <a:lnTo>
                  <a:pt x="616451" y="1416918"/>
                </a:lnTo>
                <a:lnTo>
                  <a:pt x="569492" y="1408956"/>
                </a:lnTo>
                <a:lnTo>
                  <a:pt x="523628" y="1397993"/>
                </a:lnTo>
                <a:lnTo>
                  <a:pt x="478965" y="1384134"/>
                </a:lnTo>
                <a:lnTo>
                  <a:pt x="435611" y="1367486"/>
                </a:lnTo>
                <a:lnTo>
                  <a:pt x="393671" y="1348155"/>
                </a:lnTo>
                <a:lnTo>
                  <a:pt x="353251" y="1326246"/>
                </a:lnTo>
                <a:lnTo>
                  <a:pt x="314458" y="1301867"/>
                </a:lnTo>
                <a:lnTo>
                  <a:pt x="277398" y="1275122"/>
                </a:lnTo>
                <a:lnTo>
                  <a:pt x="242177" y="1246118"/>
                </a:lnTo>
                <a:lnTo>
                  <a:pt x="208902" y="1214961"/>
                </a:lnTo>
                <a:lnTo>
                  <a:pt x="177678" y="1181756"/>
                </a:lnTo>
                <a:lnTo>
                  <a:pt x="148612" y="1146611"/>
                </a:lnTo>
                <a:lnTo>
                  <a:pt x="121809" y="1109630"/>
                </a:lnTo>
                <a:lnTo>
                  <a:pt x="97377" y="1070920"/>
                </a:lnTo>
                <a:lnTo>
                  <a:pt x="75422" y="1030587"/>
                </a:lnTo>
                <a:lnTo>
                  <a:pt x="56049" y="988736"/>
                </a:lnTo>
                <a:lnTo>
                  <a:pt x="39366" y="945474"/>
                </a:lnTo>
                <a:lnTo>
                  <a:pt x="25477" y="900908"/>
                </a:lnTo>
                <a:lnTo>
                  <a:pt x="14490" y="855141"/>
                </a:lnTo>
                <a:lnTo>
                  <a:pt x="6511" y="808282"/>
                </a:lnTo>
                <a:lnTo>
                  <a:pt x="1645" y="760435"/>
                </a:lnTo>
                <a:lnTo>
                  <a:pt x="0" y="7117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9157" y="826770"/>
            <a:ext cx="81978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ts val="1370"/>
              </a:lnSpc>
              <a:spcBef>
                <a:spcPts val="100"/>
              </a:spcBef>
            </a:pPr>
            <a:r>
              <a:rPr sz="1200" b="1" i="1" spc="-85" dirty="0">
                <a:latin typeface="Arial"/>
                <a:cs typeface="Arial"/>
              </a:rPr>
              <a:t>Violencia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b="1" i="1" spc="-50" dirty="0">
                <a:latin typeface="Arial"/>
                <a:cs typeface="Arial"/>
              </a:rPr>
              <a:t>i</a:t>
            </a:r>
            <a:r>
              <a:rPr sz="1200" b="1" i="1" spc="-110" dirty="0">
                <a:latin typeface="Arial"/>
                <a:cs typeface="Arial"/>
              </a:rPr>
              <a:t>n</a:t>
            </a:r>
            <a:r>
              <a:rPr sz="1200" b="1" i="1" spc="5" dirty="0">
                <a:latin typeface="Arial"/>
                <a:cs typeface="Arial"/>
              </a:rPr>
              <a:t>t</a:t>
            </a:r>
            <a:r>
              <a:rPr sz="1200" b="1" i="1" spc="-40" dirty="0">
                <a:latin typeface="Arial"/>
                <a:cs typeface="Arial"/>
              </a:rPr>
              <a:t>r</a:t>
            </a:r>
            <a:r>
              <a:rPr sz="1200" b="1" i="1" spc="-50" dirty="0">
                <a:latin typeface="Arial"/>
                <a:cs typeface="Arial"/>
              </a:rPr>
              <a:t>a</a:t>
            </a:r>
            <a:r>
              <a:rPr sz="1200" b="1" i="1" spc="-20" dirty="0">
                <a:latin typeface="Arial"/>
                <a:cs typeface="Arial"/>
              </a:rPr>
              <a:t>f</a:t>
            </a:r>
            <a:r>
              <a:rPr sz="1200" b="1" i="1" spc="-50" dirty="0">
                <a:latin typeface="Arial"/>
                <a:cs typeface="Arial"/>
              </a:rPr>
              <a:t>a</a:t>
            </a:r>
            <a:r>
              <a:rPr sz="1200" b="1" i="1" spc="-114" dirty="0">
                <a:latin typeface="Arial"/>
                <a:cs typeface="Arial"/>
              </a:rPr>
              <a:t>m</a:t>
            </a:r>
            <a:r>
              <a:rPr sz="1200" b="1" i="1" spc="-50" dirty="0">
                <a:latin typeface="Arial"/>
                <a:cs typeface="Arial"/>
              </a:rPr>
              <a:t>ilia</a:t>
            </a:r>
            <a:r>
              <a:rPr sz="1200" b="1" i="1" spc="-45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35801" y="2374392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96266" y="0"/>
                </a:moveTo>
                <a:lnTo>
                  <a:pt x="172339" y="76073"/>
                </a:lnTo>
                <a:lnTo>
                  <a:pt x="0" y="248412"/>
                </a:lnTo>
                <a:lnTo>
                  <a:pt x="228346" y="476631"/>
                </a:lnTo>
                <a:lnTo>
                  <a:pt x="400684" y="304419"/>
                </a:lnTo>
                <a:lnTo>
                  <a:pt x="473000" y="304419"/>
                </a:lnTo>
                <a:lnTo>
                  <a:pt x="458850" y="17907"/>
                </a:lnTo>
                <a:lnTo>
                  <a:pt x="96266" y="0"/>
                </a:lnTo>
                <a:close/>
              </a:path>
              <a:path w="476884" h="476885">
                <a:moveTo>
                  <a:pt x="473000" y="304419"/>
                </a:moveTo>
                <a:lnTo>
                  <a:pt x="400684" y="304419"/>
                </a:lnTo>
                <a:lnTo>
                  <a:pt x="476757" y="380492"/>
                </a:lnTo>
                <a:lnTo>
                  <a:pt x="473000" y="304419"/>
                </a:lnTo>
                <a:close/>
              </a:path>
            </a:pathLst>
          </a:custGeom>
          <a:solidFill>
            <a:srgbClr val="AD9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18647" y="292608"/>
            <a:ext cx="1423670" cy="1426845"/>
          </a:xfrm>
          <a:custGeom>
            <a:avLst/>
            <a:gdLst/>
            <a:ahLst/>
            <a:cxnLst/>
            <a:rect l="l" t="t" r="r" b="b"/>
            <a:pathLst>
              <a:path w="1423670" h="1426845">
                <a:moveTo>
                  <a:pt x="711707" y="0"/>
                </a:moveTo>
                <a:lnTo>
                  <a:pt x="662980" y="1645"/>
                </a:lnTo>
                <a:lnTo>
                  <a:pt x="615133" y="6510"/>
                </a:lnTo>
                <a:lnTo>
                  <a:pt x="568274" y="14488"/>
                </a:lnTo>
                <a:lnTo>
                  <a:pt x="522507" y="25474"/>
                </a:lnTo>
                <a:lnTo>
                  <a:pt x="477941" y="39360"/>
                </a:lnTo>
                <a:lnTo>
                  <a:pt x="434679" y="56042"/>
                </a:lnTo>
                <a:lnTo>
                  <a:pt x="392828" y="75413"/>
                </a:lnTo>
                <a:lnTo>
                  <a:pt x="352495" y="97366"/>
                </a:lnTo>
                <a:lnTo>
                  <a:pt x="313785" y="121796"/>
                </a:lnTo>
                <a:lnTo>
                  <a:pt x="276804" y="148596"/>
                </a:lnTo>
                <a:lnTo>
                  <a:pt x="241659" y="177660"/>
                </a:lnTo>
                <a:lnTo>
                  <a:pt x="208454" y="208883"/>
                </a:lnTo>
                <a:lnTo>
                  <a:pt x="177297" y="242157"/>
                </a:lnTo>
                <a:lnTo>
                  <a:pt x="148293" y="277377"/>
                </a:lnTo>
                <a:lnTo>
                  <a:pt x="121548" y="314436"/>
                </a:lnTo>
                <a:lnTo>
                  <a:pt x="97169" y="353229"/>
                </a:lnTo>
                <a:lnTo>
                  <a:pt x="75260" y="393649"/>
                </a:lnTo>
                <a:lnTo>
                  <a:pt x="55929" y="435590"/>
                </a:lnTo>
                <a:lnTo>
                  <a:pt x="39281" y="478945"/>
                </a:lnTo>
                <a:lnTo>
                  <a:pt x="25422" y="523610"/>
                </a:lnTo>
                <a:lnTo>
                  <a:pt x="14459" y="569477"/>
                </a:lnTo>
                <a:lnTo>
                  <a:pt x="6497" y="616440"/>
                </a:lnTo>
                <a:lnTo>
                  <a:pt x="1641" y="664394"/>
                </a:lnTo>
                <a:lnTo>
                  <a:pt x="0" y="713232"/>
                </a:lnTo>
                <a:lnTo>
                  <a:pt x="1641" y="762069"/>
                </a:lnTo>
                <a:lnTo>
                  <a:pt x="6497" y="810023"/>
                </a:lnTo>
                <a:lnTo>
                  <a:pt x="14459" y="856986"/>
                </a:lnTo>
                <a:lnTo>
                  <a:pt x="25422" y="902853"/>
                </a:lnTo>
                <a:lnTo>
                  <a:pt x="39281" y="947518"/>
                </a:lnTo>
                <a:lnTo>
                  <a:pt x="55929" y="990873"/>
                </a:lnTo>
                <a:lnTo>
                  <a:pt x="75260" y="1032814"/>
                </a:lnTo>
                <a:lnTo>
                  <a:pt x="97169" y="1073234"/>
                </a:lnTo>
                <a:lnTo>
                  <a:pt x="121548" y="1112027"/>
                </a:lnTo>
                <a:lnTo>
                  <a:pt x="148293" y="1149086"/>
                </a:lnTo>
                <a:lnTo>
                  <a:pt x="177297" y="1184306"/>
                </a:lnTo>
                <a:lnTo>
                  <a:pt x="208454" y="1217580"/>
                </a:lnTo>
                <a:lnTo>
                  <a:pt x="241659" y="1248803"/>
                </a:lnTo>
                <a:lnTo>
                  <a:pt x="276804" y="1277867"/>
                </a:lnTo>
                <a:lnTo>
                  <a:pt x="313785" y="1304667"/>
                </a:lnTo>
                <a:lnTo>
                  <a:pt x="352495" y="1329097"/>
                </a:lnTo>
                <a:lnTo>
                  <a:pt x="392828" y="1351050"/>
                </a:lnTo>
                <a:lnTo>
                  <a:pt x="434679" y="1370421"/>
                </a:lnTo>
                <a:lnTo>
                  <a:pt x="477941" y="1387103"/>
                </a:lnTo>
                <a:lnTo>
                  <a:pt x="522507" y="1400989"/>
                </a:lnTo>
                <a:lnTo>
                  <a:pt x="568274" y="1411975"/>
                </a:lnTo>
                <a:lnTo>
                  <a:pt x="615133" y="1419953"/>
                </a:lnTo>
                <a:lnTo>
                  <a:pt x="662980" y="1424818"/>
                </a:lnTo>
                <a:lnTo>
                  <a:pt x="711707" y="1426464"/>
                </a:lnTo>
                <a:lnTo>
                  <a:pt x="760435" y="1424818"/>
                </a:lnTo>
                <a:lnTo>
                  <a:pt x="808282" y="1419953"/>
                </a:lnTo>
                <a:lnTo>
                  <a:pt x="855141" y="1411975"/>
                </a:lnTo>
                <a:lnTo>
                  <a:pt x="900908" y="1400989"/>
                </a:lnTo>
                <a:lnTo>
                  <a:pt x="945474" y="1387103"/>
                </a:lnTo>
                <a:lnTo>
                  <a:pt x="988736" y="1370421"/>
                </a:lnTo>
                <a:lnTo>
                  <a:pt x="1030587" y="1351050"/>
                </a:lnTo>
                <a:lnTo>
                  <a:pt x="1070920" y="1329097"/>
                </a:lnTo>
                <a:lnTo>
                  <a:pt x="1109630" y="1304667"/>
                </a:lnTo>
                <a:lnTo>
                  <a:pt x="1146611" y="1277867"/>
                </a:lnTo>
                <a:lnTo>
                  <a:pt x="1181756" y="1248803"/>
                </a:lnTo>
                <a:lnTo>
                  <a:pt x="1214961" y="1217580"/>
                </a:lnTo>
                <a:lnTo>
                  <a:pt x="1246118" y="1184306"/>
                </a:lnTo>
                <a:lnTo>
                  <a:pt x="1275122" y="1149086"/>
                </a:lnTo>
                <a:lnTo>
                  <a:pt x="1301867" y="1112027"/>
                </a:lnTo>
                <a:lnTo>
                  <a:pt x="1326246" y="1073234"/>
                </a:lnTo>
                <a:lnTo>
                  <a:pt x="1348155" y="1032814"/>
                </a:lnTo>
                <a:lnTo>
                  <a:pt x="1367486" y="990873"/>
                </a:lnTo>
                <a:lnTo>
                  <a:pt x="1384134" y="947518"/>
                </a:lnTo>
                <a:lnTo>
                  <a:pt x="1397993" y="902853"/>
                </a:lnTo>
                <a:lnTo>
                  <a:pt x="1408956" y="856986"/>
                </a:lnTo>
                <a:lnTo>
                  <a:pt x="1416918" y="810023"/>
                </a:lnTo>
                <a:lnTo>
                  <a:pt x="1421774" y="762069"/>
                </a:lnTo>
                <a:lnTo>
                  <a:pt x="1423416" y="713232"/>
                </a:lnTo>
                <a:lnTo>
                  <a:pt x="1421774" y="664394"/>
                </a:lnTo>
                <a:lnTo>
                  <a:pt x="1416918" y="616440"/>
                </a:lnTo>
                <a:lnTo>
                  <a:pt x="1408956" y="569477"/>
                </a:lnTo>
                <a:lnTo>
                  <a:pt x="1397993" y="523610"/>
                </a:lnTo>
                <a:lnTo>
                  <a:pt x="1384134" y="478945"/>
                </a:lnTo>
                <a:lnTo>
                  <a:pt x="1367486" y="435590"/>
                </a:lnTo>
                <a:lnTo>
                  <a:pt x="1348155" y="393649"/>
                </a:lnTo>
                <a:lnTo>
                  <a:pt x="1326246" y="353229"/>
                </a:lnTo>
                <a:lnTo>
                  <a:pt x="1301867" y="314436"/>
                </a:lnTo>
                <a:lnTo>
                  <a:pt x="1275122" y="277377"/>
                </a:lnTo>
                <a:lnTo>
                  <a:pt x="1246118" y="242157"/>
                </a:lnTo>
                <a:lnTo>
                  <a:pt x="1214961" y="208883"/>
                </a:lnTo>
                <a:lnTo>
                  <a:pt x="1181756" y="177660"/>
                </a:lnTo>
                <a:lnTo>
                  <a:pt x="1146611" y="148596"/>
                </a:lnTo>
                <a:lnTo>
                  <a:pt x="1109630" y="121796"/>
                </a:lnTo>
                <a:lnTo>
                  <a:pt x="1070920" y="97366"/>
                </a:lnTo>
                <a:lnTo>
                  <a:pt x="1030587" y="75413"/>
                </a:lnTo>
                <a:lnTo>
                  <a:pt x="988736" y="56042"/>
                </a:lnTo>
                <a:lnTo>
                  <a:pt x="945474" y="39360"/>
                </a:lnTo>
                <a:lnTo>
                  <a:pt x="900908" y="25474"/>
                </a:lnTo>
                <a:lnTo>
                  <a:pt x="855141" y="14488"/>
                </a:lnTo>
                <a:lnTo>
                  <a:pt x="808282" y="6510"/>
                </a:lnTo>
                <a:lnTo>
                  <a:pt x="760435" y="1645"/>
                </a:lnTo>
                <a:lnTo>
                  <a:pt x="711707" y="0"/>
                </a:lnTo>
                <a:close/>
              </a:path>
            </a:pathLst>
          </a:custGeom>
          <a:solidFill>
            <a:srgbClr val="AD9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18647" y="292608"/>
            <a:ext cx="1423670" cy="1426845"/>
          </a:xfrm>
          <a:custGeom>
            <a:avLst/>
            <a:gdLst/>
            <a:ahLst/>
            <a:cxnLst/>
            <a:rect l="l" t="t" r="r" b="b"/>
            <a:pathLst>
              <a:path w="1423670" h="1426845">
                <a:moveTo>
                  <a:pt x="0" y="713232"/>
                </a:moveTo>
                <a:lnTo>
                  <a:pt x="1641" y="664394"/>
                </a:lnTo>
                <a:lnTo>
                  <a:pt x="6497" y="616440"/>
                </a:lnTo>
                <a:lnTo>
                  <a:pt x="14459" y="569477"/>
                </a:lnTo>
                <a:lnTo>
                  <a:pt x="25422" y="523610"/>
                </a:lnTo>
                <a:lnTo>
                  <a:pt x="39281" y="478945"/>
                </a:lnTo>
                <a:lnTo>
                  <a:pt x="55929" y="435590"/>
                </a:lnTo>
                <a:lnTo>
                  <a:pt x="75260" y="393649"/>
                </a:lnTo>
                <a:lnTo>
                  <a:pt x="97169" y="353229"/>
                </a:lnTo>
                <a:lnTo>
                  <a:pt x="121548" y="314436"/>
                </a:lnTo>
                <a:lnTo>
                  <a:pt x="148293" y="277377"/>
                </a:lnTo>
                <a:lnTo>
                  <a:pt x="177297" y="242157"/>
                </a:lnTo>
                <a:lnTo>
                  <a:pt x="208454" y="208883"/>
                </a:lnTo>
                <a:lnTo>
                  <a:pt x="241659" y="177660"/>
                </a:lnTo>
                <a:lnTo>
                  <a:pt x="276804" y="148596"/>
                </a:lnTo>
                <a:lnTo>
                  <a:pt x="313785" y="121796"/>
                </a:lnTo>
                <a:lnTo>
                  <a:pt x="352495" y="97366"/>
                </a:lnTo>
                <a:lnTo>
                  <a:pt x="392828" y="75413"/>
                </a:lnTo>
                <a:lnTo>
                  <a:pt x="434679" y="56042"/>
                </a:lnTo>
                <a:lnTo>
                  <a:pt x="477941" y="39360"/>
                </a:lnTo>
                <a:lnTo>
                  <a:pt x="522507" y="25474"/>
                </a:lnTo>
                <a:lnTo>
                  <a:pt x="568274" y="14488"/>
                </a:lnTo>
                <a:lnTo>
                  <a:pt x="615133" y="6510"/>
                </a:lnTo>
                <a:lnTo>
                  <a:pt x="662980" y="1645"/>
                </a:lnTo>
                <a:lnTo>
                  <a:pt x="711707" y="0"/>
                </a:lnTo>
                <a:lnTo>
                  <a:pt x="760435" y="1645"/>
                </a:lnTo>
                <a:lnTo>
                  <a:pt x="808282" y="6510"/>
                </a:lnTo>
                <a:lnTo>
                  <a:pt x="855141" y="14488"/>
                </a:lnTo>
                <a:lnTo>
                  <a:pt x="900908" y="25474"/>
                </a:lnTo>
                <a:lnTo>
                  <a:pt x="945474" y="39360"/>
                </a:lnTo>
                <a:lnTo>
                  <a:pt x="988736" y="56042"/>
                </a:lnTo>
                <a:lnTo>
                  <a:pt x="1030587" y="75413"/>
                </a:lnTo>
                <a:lnTo>
                  <a:pt x="1070920" y="97366"/>
                </a:lnTo>
                <a:lnTo>
                  <a:pt x="1109630" y="121796"/>
                </a:lnTo>
                <a:lnTo>
                  <a:pt x="1146611" y="148596"/>
                </a:lnTo>
                <a:lnTo>
                  <a:pt x="1181756" y="177660"/>
                </a:lnTo>
                <a:lnTo>
                  <a:pt x="1214961" y="208883"/>
                </a:lnTo>
                <a:lnTo>
                  <a:pt x="1246118" y="242157"/>
                </a:lnTo>
                <a:lnTo>
                  <a:pt x="1275122" y="277377"/>
                </a:lnTo>
                <a:lnTo>
                  <a:pt x="1301867" y="314436"/>
                </a:lnTo>
                <a:lnTo>
                  <a:pt x="1326246" y="353229"/>
                </a:lnTo>
                <a:lnTo>
                  <a:pt x="1348155" y="393649"/>
                </a:lnTo>
                <a:lnTo>
                  <a:pt x="1367486" y="435590"/>
                </a:lnTo>
                <a:lnTo>
                  <a:pt x="1384134" y="478945"/>
                </a:lnTo>
                <a:lnTo>
                  <a:pt x="1397993" y="523610"/>
                </a:lnTo>
                <a:lnTo>
                  <a:pt x="1408956" y="569477"/>
                </a:lnTo>
                <a:lnTo>
                  <a:pt x="1416918" y="616440"/>
                </a:lnTo>
                <a:lnTo>
                  <a:pt x="1421774" y="664394"/>
                </a:lnTo>
                <a:lnTo>
                  <a:pt x="1423416" y="713232"/>
                </a:lnTo>
                <a:lnTo>
                  <a:pt x="1421774" y="762069"/>
                </a:lnTo>
                <a:lnTo>
                  <a:pt x="1416918" y="810023"/>
                </a:lnTo>
                <a:lnTo>
                  <a:pt x="1408956" y="856986"/>
                </a:lnTo>
                <a:lnTo>
                  <a:pt x="1397993" y="902853"/>
                </a:lnTo>
                <a:lnTo>
                  <a:pt x="1384134" y="947518"/>
                </a:lnTo>
                <a:lnTo>
                  <a:pt x="1367486" y="990873"/>
                </a:lnTo>
                <a:lnTo>
                  <a:pt x="1348155" y="1032814"/>
                </a:lnTo>
                <a:lnTo>
                  <a:pt x="1326246" y="1073234"/>
                </a:lnTo>
                <a:lnTo>
                  <a:pt x="1301867" y="1112027"/>
                </a:lnTo>
                <a:lnTo>
                  <a:pt x="1275122" y="1149086"/>
                </a:lnTo>
                <a:lnTo>
                  <a:pt x="1246118" y="1184306"/>
                </a:lnTo>
                <a:lnTo>
                  <a:pt x="1214961" y="1217580"/>
                </a:lnTo>
                <a:lnTo>
                  <a:pt x="1181756" y="1248803"/>
                </a:lnTo>
                <a:lnTo>
                  <a:pt x="1146611" y="1277867"/>
                </a:lnTo>
                <a:lnTo>
                  <a:pt x="1109630" y="1304667"/>
                </a:lnTo>
                <a:lnTo>
                  <a:pt x="1070920" y="1329097"/>
                </a:lnTo>
                <a:lnTo>
                  <a:pt x="1030587" y="1351050"/>
                </a:lnTo>
                <a:lnTo>
                  <a:pt x="988736" y="1370421"/>
                </a:lnTo>
                <a:lnTo>
                  <a:pt x="945474" y="1387103"/>
                </a:lnTo>
                <a:lnTo>
                  <a:pt x="900908" y="1400989"/>
                </a:lnTo>
                <a:lnTo>
                  <a:pt x="855141" y="1411975"/>
                </a:lnTo>
                <a:lnTo>
                  <a:pt x="808282" y="1419953"/>
                </a:lnTo>
                <a:lnTo>
                  <a:pt x="760435" y="1424818"/>
                </a:lnTo>
                <a:lnTo>
                  <a:pt x="711707" y="1426464"/>
                </a:lnTo>
                <a:lnTo>
                  <a:pt x="662980" y="1424818"/>
                </a:lnTo>
                <a:lnTo>
                  <a:pt x="615133" y="1419953"/>
                </a:lnTo>
                <a:lnTo>
                  <a:pt x="568274" y="1411975"/>
                </a:lnTo>
                <a:lnTo>
                  <a:pt x="522507" y="1400989"/>
                </a:lnTo>
                <a:lnTo>
                  <a:pt x="477941" y="1387103"/>
                </a:lnTo>
                <a:lnTo>
                  <a:pt x="434679" y="1370421"/>
                </a:lnTo>
                <a:lnTo>
                  <a:pt x="392828" y="1351050"/>
                </a:lnTo>
                <a:lnTo>
                  <a:pt x="352495" y="1329097"/>
                </a:lnTo>
                <a:lnTo>
                  <a:pt x="313785" y="1304667"/>
                </a:lnTo>
                <a:lnTo>
                  <a:pt x="276804" y="1277867"/>
                </a:lnTo>
                <a:lnTo>
                  <a:pt x="241659" y="1248803"/>
                </a:lnTo>
                <a:lnTo>
                  <a:pt x="208454" y="1217580"/>
                </a:lnTo>
                <a:lnTo>
                  <a:pt x="177297" y="1184306"/>
                </a:lnTo>
                <a:lnTo>
                  <a:pt x="148293" y="1149086"/>
                </a:lnTo>
                <a:lnTo>
                  <a:pt x="121548" y="1112027"/>
                </a:lnTo>
                <a:lnTo>
                  <a:pt x="97169" y="1073234"/>
                </a:lnTo>
                <a:lnTo>
                  <a:pt x="75260" y="1032814"/>
                </a:lnTo>
                <a:lnTo>
                  <a:pt x="55929" y="990873"/>
                </a:lnTo>
                <a:lnTo>
                  <a:pt x="39281" y="947518"/>
                </a:lnTo>
                <a:lnTo>
                  <a:pt x="25422" y="902853"/>
                </a:lnTo>
                <a:lnTo>
                  <a:pt x="14459" y="856986"/>
                </a:lnTo>
                <a:lnTo>
                  <a:pt x="6497" y="810023"/>
                </a:lnTo>
                <a:lnTo>
                  <a:pt x="1641" y="762069"/>
                </a:lnTo>
                <a:lnTo>
                  <a:pt x="0" y="71323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56138" y="801370"/>
            <a:ext cx="94996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3365" marR="5080" indent="-241300">
              <a:lnSpc>
                <a:spcPts val="1300"/>
              </a:lnSpc>
              <a:spcBef>
                <a:spcPts val="260"/>
              </a:spcBef>
            </a:pPr>
            <a:r>
              <a:rPr sz="1200" b="1" i="1" spc="-105" dirty="0">
                <a:latin typeface="Arial"/>
                <a:cs typeface="Arial"/>
              </a:rPr>
              <a:t>H</a:t>
            </a:r>
            <a:r>
              <a:rPr sz="1200" b="1" i="1" spc="-114" dirty="0">
                <a:latin typeface="Arial"/>
                <a:cs typeface="Arial"/>
              </a:rPr>
              <a:t>o</a:t>
            </a:r>
            <a:r>
              <a:rPr sz="1200" b="1" i="1" spc="-215" dirty="0">
                <a:latin typeface="Arial"/>
                <a:cs typeface="Arial"/>
              </a:rPr>
              <a:t>s</a:t>
            </a:r>
            <a:r>
              <a:rPr sz="1200" b="1" i="1" spc="5" dirty="0">
                <a:latin typeface="Arial"/>
                <a:cs typeface="Arial"/>
              </a:rPr>
              <a:t>t</a:t>
            </a:r>
            <a:r>
              <a:rPr sz="1200" b="1" i="1" spc="-50" dirty="0">
                <a:latin typeface="Arial"/>
                <a:cs typeface="Arial"/>
              </a:rPr>
              <a:t>i</a:t>
            </a:r>
            <a:r>
              <a:rPr sz="1200" b="1" i="1" spc="-110" dirty="0">
                <a:latin typeface="Arial"/>
                <a:cs typeface="Arial"/>
              </a:rPr>
              <a:t>g</a:t>
            </a:r>
            <a:r>
              <a:rPr sz="1200" b="1" i="1" spc="-45" dirty="0">
                <a:latin typeface="Arial"/>
                <a:cs typeface="Arial"/>
              </a:rPr>
              <a:t>a</a:t>
            </a:r>
            <a:r>
              <a:rPr sz="1200" b="1" i="1" spc="-110" dirty="0">
                <a:latin typeface="Arial"/>
                <a:cs typeface="Arial"/>
              </a:rPr>
              <a:t>m</a:t>
            </a:r>
            <a:r>
              <a:rPr sz="1200" b="1" i="1" spc="-50" dirty="0">
                <a:latin typeface="Arial"/>
                <a:cs typeface="Arial"/>
              </a:rPr>
              <a:t>i</a:t>
            </a:r>
            <a:r>
              <a:rPr sz="1200" b="1" i="1" spc="-75" dirty="0">
                <a:latin typeface="Arial"/>
                <a:cs typeface="Arial"/>
              </a:rPr>
              <a:t>e</a:t>
            </a:r>
            <a:r>
              <a:rPr sz="1200" b="1" i="1" spc="-114" dirty="0">
                <a:latin typeface="Arial"/>
                <a:cs typeface="Arial"/>
              </a:rPr>
              <a:t>n</a:t>
            </a:r>
            <a:r>
              <a:rPr sz="1200" b="1" i="1" spc="-20" dirty="0">
                <a:latin typeface="Arial"/>
                <a:cs typeface="Arial"/>
              </a:rPr>
              <a:t>t</a:t>
            </a:r>
            <a:r>
              <a:rPr sz="1200" b="1" i="1" spc="-75" dirty="0">
                <a:latin typeface="Arial"/>
                <a:cs typeface="Arial"/>
              </a:rPr>
              <a:t>o </a:t>
            </a:r>
            <a:r>
              <a:rPr sz="1200" b="1" i="1" spc="-50" dirty="0">
                <a:latin typeface="Arial"/>
                <a:cs typeface="Arial"/>
              </a:rPr>
              <a:t> </a:t>
            </a:r>
            <a:r>
              <a:rPr sz="1200" b="1" i="1" spc="-65" dirty="0">
                <a:latin typeface="Arial"/>
                <a:cs typeface="Arial"/>
              </a:rPr>
              <a:t>laboral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40295" y="3169920"/>
            <a:ext cx="487680" cy="539750"/>
          </a:xfrm>
          <a:custGeom>
            <a:avLst/>
            <a:gdLst/>
            <a:ahLst/>
            <a:cxnLst/>
            <a:rect l="l" t="t" r="r" b="b"/>
            <a:pathLst>
              <a:path w="487679" h="539750">
                <a:moveTo>
                  <a:pt x="243839" y="0"/>
                </a:moveTo>
                <a:lnTo>
                  <a:pt x="243839" y="107950"/>
                </a:lnTo>
                <a:lnTo>
                  <a:pt x="0" y="107950"/>
                </a:lnTo>
                <a:lnTo>
                  <a:pt x="0" y="431545"/>
                </a:lnTo>
                <a:lnTo>
                  <a:pt x="243839" y="431545"/>
                </a:lnTo>
                <a:lnTo>
                  <a:pt x="243839" y="539495"/>
                </a:lnTo>
                <a:lnTo>
                  <a:pt x="487679" y="269747"/>
                </a:lnTo>
                <a:lnTo>
                  <a:pt x="243839" y="0"/>
                </a:lnTo>
                <a:close/>
              </a:path>
            </a:pathLst>
          </a:custGeom>
          <a:solidFill>
            <a:srgbClr val="AC7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62031" y="50444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713232" y="0"/>
                </a:moveTo>
                <a:lnTo>
                  <a:pt x="664394" y="1641"/>
                </a:lnTo>
                <a:lnTo>
                  <a:pt x="616440" y="6497"/>
                </a:lnTo>
                <a:lnTo>
                  <a:pt x="569477" y="14459"/>
                </a:lnTo>
                <a:lnTo>
                  <a:pt x="523610" y="25422"/>
                </a:lnTo>
                <a:lnTo>
                  <a:pt x="478945" y="39281"/>
                </a:lnTo>
                <a:lnTo>
                  <a:pt x="435590" y="55929"/>
                </a:lnTo>
                <a:lnTo>
                  <a:pt x="393649" y="75260"/>
                </a:lnTo>
                <a:lnTo>
                  <a:pt x="353229" y="97169"/>
                </a:lnTo>
                <a:lnTo>
                  <a:pt x="314436" y="121548"/>
                </a:lnTo>
                <a:lnTo>
                  <a:pt x="277377" y="148293"/>
                </a:lnTo>
                <a:lnTo>
                  <a:pt x="242157" y="177297"/>
                </a:lnTo>
                <a:lnTo>
                  <a:pt x="208883" y="208454"/>
                </a:lnTo>
                <a:lnTo>
                  <a:pt x="177660" y="241659"/>
                </a:lnTo>
                <a:lnTo>
                  <a:pt x="148596" y="276804"/>
                </a:lnTo>
                <a:lnTo>
                  <a:pt x="121796" y="313785"/>
                </a:lnTo>
                <a:lnTo>
                  <a:pt x="97366" y="352495"/>
                </a:lnTo>
                <a:lnTo>
                  <a:pt x="75413" y="392828"/>
                </a:lnTo>
                <a:lnTo>
                  <a:pt x="56042" y="434679"/>
                </a:lnTo>
                <a:lnTo>
                  <a:pt x="39360" y="477941"/>
                </a:lnTo>
                <a:lnTo>
                  <a:pt x="25474" y="522507"/>
                </a:lnTo>
                <a:lnTo>
                  <a:pt x="14488" y="568274"/>
                </a:lnTo>
                <a:lnTo>
                  <a:pt x="6510" y="615133"/>
                </a:lnTo>
                <a:lnTo>
                  <a:pt x="1645" y="662980"/>
                </a:lnTo>
                <a:lnTo>
                  <a:pt x="0" y="711708"/>
                </a:lnTo>
                <a:lnTo>
                  <a:pt x="1645" y="760435"/>
                </a:lnTo>
                <a:lnTo>
                  <a:pt x="6510" y="808282"/>
                </a:lnTo>
                <a:lnTo>
                  <a:pt x="14488" y="855141"/>
                </a:lnTo>
                <a:lnTo>
                  <a:pt x="25474" y="900908"/>
                </a:lnTo>
                <a:lnTo>
                  <a:pt x="39360" y="945474"/>
                </a:lnTo>
                <a:lnTo>
                  <a:pt x="56042" y="988736"/>
                </a:lnTo>
                <a:lnTo>
                  <a:pt x="75413" y="1030587"/>
                </a:lnTo>
                <a:lnTo>
                  <a:pt x="97366" y="1070920"/>
                </a:lnTo>
                <a:lnTo>
                  <a:pt x="121796" y="1109630"/>
                </a:lnTo>
                <a:lnTo>
                  <a:pt x="148596" y="1146611"/>
                </a:lnTo>
                <a:lnTo>
                  <a:pt x="177660" y="1181756"/>
                </a:lnTo>
                <a:lnTo>
                  <a:pt x="208883" y="1214961"/>
                </a:lnTo>
                <a:lnTo>
                  <a:pt x="242157" y="1246118"/>
                </a:lnTo>
                <a:lnTo>
                  <a:pt x="277377" y="1275122"/>
                </a:lnTo>
                <a:lnTo>
                  <a:pt x="314436" y="1301867"/>
                </a:lnTo>
                <a:lnTo>
                  <a:pt x="353229" y="1326246"/>
                </a:lnTo>
                <a:lnTo>
                  <a:pt x="393649" y="1348155"/>
                </a:lnTo>
                <a:lnTo>
                  <a:pt x="435590" y="1367486"/>
                </a:lnTo>
                <a:lnTo>
                  <a:pt x="478945" y="1384134"/>
                </a:lnTo>
                <a:lnTo>
                  <a:pt x="523610" y="1397993"/>
                </a:lnTo>
                <a:lnTo>
                  <a:pt x="569477" y="1408956"/>
                </a:lnTo>
                <a:lnTo>
                  <a:pt x="616440" y="1416918"/>
                </a:lnTo>
                <a:lnTo>
                  <a:pt x="664394" y="1421774"/>
                </a:lnTo>
                <a:lnTo>
                  <a:pt x="713232" y="1423416"/>
                </a:lnTo>
                <a:lnTo>
                  <a:pt x="762069" y="1421774"/>
                </a:lnTo>
                <a:lnTo>
                  <a:pt x="810023" y="1416918"/>
                </a:lnTo>
                <a:lnTo>
                  <a:pt x="856986" y="1408956"/>
                </a:lnTo>
                <a:lnTo>
                  <a:pt x="902853" y="1397993"/>
                </a:lnTo>
                <a:lnTo>
                  <a:pt x="947518" y="1384134"/>
                </a:lnTo>
                <a:lnTo>
                  <a:pt x="990873" y="1367486"/>
                </a:lnTo>
                <a:lnTo>
                  <a:pt x="1032814" y="1348155"/>
                </a:lnTo>
                <a:lnTo>
                  <a:pt x="1073234" y="1326246"/>
                </a:lnTo>
                <a:lnTo>
                  <a:pt x="1112027" y="1301867"/>
                </a:lnTo>
                <a:lnTo>
                  <a:pt x="1149086" y="1275122"/>
                </a:lnTo>
                <a:lnTo>
                  <a:pt x="1184306" y="1246118"/>
                </a:lnTo>
                <a:lnTo>
                  <a:pt x="1217580" y="1214961"/>
                </a:lnTo>
                <a:lnTo>
                  <a:pt x="1248803" y="1181756"/>
                </a:lnTo>
                <a:lnTo>
                  <a:pt x="1277867" y="1146611"/>
                </a:lnTo>
                <a:lnTo>
                  <a:pt x="1304667" y="1109630"/>
                </a:lnTo>
                <a:lnTo>
                  <a:pt x="1329097" y="1070920"/>
                </a:lnTo>
                <a:lnTo>
                  <a:pt x="1351050" y="1030587"/>
                </a:lnTo>
                <a:lnTo>
                  <a:pt x="1370421" y="988736"/>
                </a:lnTo>
                <a:lnTo>
                  <a:pt x="1387103" y="945474"/>
                </a:lnTo>
                <a:lnTo>
                  <a:pt x="1400989" y="900908"/>
                </a:lnTo>
                <a:lnTo>
                  <a:pt x="1411975" y="855141"/>
                </a:lnTo>
                <a:lnTo>
                  <a:pt x="1419953" y="808282"/>
                </a:lnTo>
                <a:lnTo>
                  <a:pt x="1424818" y="760435"/>
                </a:lnTo>
                <a:lnTo>
                  <a:pt x="1426464" y="711708"/>
                </a:lnTo>
                <a:lnTo>
                  <a:pt x="1424818" y="662980"/>
                </a:lnTo>
                <a:lnTo>
                  <a:pt x="1419953" y="615133"/>
                </a:lnTo>
                <a:lnTo>
                  <a:pt x="1411975" y="568274"/>
                </a:lnTo>
                <a:lnTo>
                  <a:pt x="1400989" y="522507"/>
                </a:lnTo>
                <a:lnTo>
                  <a:pt x="1387103" y="477941"/>
                </a:lnTo>
                <a:lnTo>
                  <a:pt x="1370421" y="434679"/>
                </a:lnTo>
                <a:lnTo>
                  <a:pt x="1351050" y="392828"/>
                </a:lnTo>
                <a:lnTo>
                  <a:pt x="1329097" y="352495"/>
                </a:lnTo>
                <a:lnTo>
                  <a:pt x="1304667" y="313785"/>
                </a:lnTo>
                <a:lnTo>
                  <a:pt x="1277867" y="276804"/>
                </a:lnTo>
                <a:lnTo>
                  <a:pt x="1248803" y="241659"/>
                </a:lnTo>
                <a:lnTo>
                  <a:pt x="1217580" y="208454"/>
                </a:lnTo>
                <a:lnTo>
                  <a:pt x="1184306" y="177297"/>
                </a:lnTo>
                <a:lnTo>
                  <a:pt x="1149086" y="148293"/>
                </a:lnTo>
                <a:lnTo>
                  <a:pt x="1112027" y="121548"/>
                </a:lnTo>
                <a:lnTo>
                  <a:pt x="1073234" y="97169"/>
                </a:lnTo>
                <a:lnTo>
                  <a:pt x="1032814" y="75260"/>
                </a:lnTo>
                <a:lnTo>
                  <a:pt x="990873" y="55929"/>
                </a:lnTo>
                <a:lnTo>
                  <a:pt x="947518" y="39281"/>
                </a:lnTo>
                <a:lnTo>
                  <a:pt x="902853" y="25422"/>
                </a:lnTo>
                <a:lnTo>
                  <a:pt x="856986" y="14459"/>
                </a:lnTo>
                <a:lnTo>
                  <a:pt x="810023" y="6497"/>
                </a:lnTo>
                <a:lnTo>
                  <a:pt x="762069" y="1641"/>
                </a:lnTo>
                <a:lnTo>
                  <a:pt x="713232" y="0"/>
                </a:lnTo>
                <a:close/>
              </a:path>
            </a:pathLst>
          </a:custGeom>
          <a:solidFill>
            <a:srgbClr val="AC7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62031" y="50444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0" y="711708"/>
                </a:moveTo>
                <a:lnTo>
                  <a:pt x="1645" y="662980"/>
                </a:lnTo>
                <a:lnTo>
                  <a:pt x="6510" y="615133"/>
                </a:lnTo>
                <a:lnTo>
                  <a:pt x="14488" y="568274"/>
                </a:lnTo>
                <a:lnTo>
                  <a:pt x="25474" y="522507"/>
                </a:lnTo>
                <a:lnTo>
                  <a:pt x="39360" y="477941"/>
                </a:lnTo>
                <a:lnTo>
                  <a:pt x="56042" y="434679"/>
                </a:lnTo>
                <a:lnTo>
                  <a:pt x="75413" y="392828"/>
                </a:lnTo>
                <a:lnTo>
                  <a:pt x="97366" y="352495"/>
                </a:lnTo>
                <a:lnTo>
                  <a:pt x="121796" y="313785"/>
                </a:lnTo>
                <a:lnTo>
                  <a:pt x="148596" y="276804"/>
                </a:lnTo>
                <a:lnTo>
                  <a:pt x="177660" y="241659"/>
                </a:lnTo>
                <a:lnTo>
                  <a:pt x="208883" y="208454"/>
                </a:lnTo>
                <a:lnTo>
                  <a:pt x="242157" y="177297"/>
                </a:lnTo>
                <a:lnTo>
                  <a:pt x="277377" y="148293"/>
                </a:lnTo>
                <a:lnTo>
                  <a:pt x="314436" y="121548"/>
                </a:lnTo>
                <a:lnTo>
                  <a:pt x="353229" y="97169"/>
                </a:lnTo>
                <a:lnTo>
                  <a:pt x="393649" y="75260"/>
                </a:lnTo>
                <a:lnTo>
                  <a:pt x="435590" y="55929"/>
                </a:lnTo>
                <a:lnTo>
                  <a:pt x="478945" y="39281"/>
                </a:lnTo>
                <a:lnTo>
                  <a:pt x="523610" y="25422"/>
                </a:lnTo>
                <a:lnTo>
                  <a:pt x="569477" y="14459"/>
                </a:lnTo>
                <a:lnTo>
                  <a:pt x="616440" y="6497"/>
                </a:lnTo>
                <a:lnTo>
                  <a:pt x="664394" y="1641"/>
                </a:lnTo>
                <a:lnTo>
                  <a:pt x="713232" y="0"/>
                </a:lnTo>
                <a:lnTo>
                  <a:pt x="762069" y="1641"/>
                </a:lnTo>
                <a:lnTo>
                  <a:pt x="810023" y="6497"/>
                </a:lnTo>
                <a:lnTo>
                  <a:pt x="856986" y="14459"/>
                </a:lnTo>
                <a:lnTo>
                  <a:pt x="902853" y="25422"/>
                </a:lnTo>
                <a:lnTo>
                  <a:pt x="947518" y="39281"/>
                </a:lnTo>
                <a:lnTo>
                  <a:pt x="990873" y="55929"/>
                </a:lnTo>
                <a:lnTo>
                  <a:pt x="1032814" y="75260"/>
                </a:lnTo>
                <a:lnTo>
                  <a:pt x="1073234" y="97169"/>
                </a:lnTo>
                <a:lnTo>
                  <a:pt x="1112027" y="121548"/>
                </a:lnTo>
                <a:lnTo>
                  <a:pt x="1149086" y="148293"/>
                </a:lnTo>
                <a:lnTo>
                  <a:pt x="1184306" y="177297"/>
                </a:lnTo>
                <a:lnTo>
                  <a:pt x="1217580" y="208454"/>
                </a:lnTo>
                <a:lnTo>
                  <a:pt x="1248803" y="241659"/>
                </a:lnTo>
                <a:lnTo>
                  <a:pt x="1277867" y="276804"/>
                </a:lnTo>
                <a:lnTo>
                  <a:pt x="1304667" y="313785"/>
                </a:lnTo>
                <a:lnTo>
                  <a:pt x="1329097" y="352495"/>
                </a:lnTo>
                <a:lnTo>
                  <a:pt x="1351050" y="392828"/>
                </a:lnTo>
                <a:lnTo>
                  <a:pt x="1370421" y="434679"/>
                </a:lnTo>
                <a:lnTo>
                  <a:pt x="1387103" y="477941"/>
                </a:lnTo>
                <a:lnTo>
                  <a:pt x="1400989" y="522507"/>
                </a:lnTo>
                <a:lnTo>
                  <a:pt x="1411975" y="568274"/>
                </a:lnTo>
                <a:lnTo>
                  <a:pt x="1419953" y="615133"/>
                </a:lnTo>
                <a:lnTo>
                  <a:pt x="1424818" y="662980"/>
                </a:lnTo>
                <a:lnTo>
                  <a:pt x="1426464" y="711708"/>
                </a:lnTo>
                <a:lnTo>
                  <a:pt x="1424818" y="760435"/>
                </a:lnTo>
                <a:lnTo>
                  <a:pt x="1419953" y="808282"/>
                </a:lnTo>
                <a:lnTo>
                  <a:pt x="1411975" y="855141"/>
                </a:lnTo>
                <a:lnTo>
                  <a:pt x="1400989" y="900908"/>
                </a:lnTo>
                <a:lnTo>
                  <a:pt x="1387103" y="945474"/>
                </a:lnTo>
                <a:lnTo>
                  <a:pt x="1370421" y="988736"/>
                </a:lnTo>
                <a:lnTo>
                  <a:pt x="1351050" y="1030587"/>
                </a:lnTo>
                <a:lnTo>
                  <a:pt x="1329097" y="1070920"/>
                </a:lnTo>
                <a:lnTo>
                  <a:pt x="1304667" y="1109630"/>
                </a:lnTo>
                <a:lnTo>
                  <a:pt x="1277867" y="1146611"/>
                </a:lnTo>
                <a:lnTo>
                  <a:pt x="1248803" y="1181756"/>
                </a:lnTo>
                <a:lnTo>
                  <a:pt x="1217580" y="1214961"/>
                </a:lnTo>
                <a:lnTo>
                  <a:pt x="1184306" y="1246118"/>
                </a:lnTo>
                <a:lnTo>
                  <a:pt x="1149086" y="1275122"/>
                </a:lnTo>
                <a:lnTo>
                  <a:pt x="1112027" y="1301867"/>
                </a:lnTo>
                <a:lnTo>
                  <a:pt x="1073234" y="1326246"/>
                </a:lnTo>
                <a:lnTo>
                  <a:pt x="1032814" y="1348155"/>
                </a:lnTo>
                <a:lnTo>
                  <a:pt x="990873" y="1367486"/>
                </a:lnTo>
                <a:lnTo>
                  <a:pt x="947518" y="1384134"/>
                </a:lnTo>
                <a:lnTo>
                  <a:pt x="902853" y="1397993"/>
                </a:lnTo>
                <a:lnTo>
                  <a:pt x="856986" y="1408956"/>
                </a:lnTo>
                <a:lnTo>
                  <a:pt x="810023" y="1416918"/>
                </a:lnTo>
                <a:lnTo>
                  <a:pt x="762069" y="1421774"/>
                </a:lnTo>
                <a:lnTo>
                  <a:pt x="713232" y="1423416"/>
                </a:lnTo>
                <a:lnTo>
                  <a:pt x="664394" y="1421774"/>
                </a:lnTo>
                <a:lnTo>
                  <a:pt x="616440" y="1416918"/>
                </a:lnTo>
                <a:lnTo>
                  <a:pt x="569477" y="1408956"/>
                </a:lnTo>
                <a:lnTo>
                  <a:pt x="523610" y="1397993"/>
                </a:lnTo>
                <a:lnTo>
                  <a:pt x="478945" y="1384134"/>
                </a:lnTo>
                <a:lnTo>
                  <a:pt x="435590" y="1367486"/>
                </a:lnTo>
                <a:lnTo>
                  <a:pt x="393649" y="1348155"/>
                </a:lnTo>
                <a:lnTo>
                  <a:pt x="353229" y="1326246"/>
                </a:lnTo>
                <a:lnTo>
                  <a:pt x="314436" y="1301867"/>
                </a:lnTo>
                <a:lnTo>
                  <a:pt x="277377" y="1275122"/>
                </a:lnTo>
                <a:lnTo>
                  <a:pt x="242157" y="1246118"/>
                </a:lnTo>
                <a:lnTo>
                  <a:pt x="208883" y="1214961"/>
                </a:lnTo>
                <a:lnTo>
                  <a:pt x="177660" y="1181756"/>
                </a:lnTo>
                <a:lnTo>
                  <a:pt x="148596" y="1146611"/>
                </a:lnTo>
                <a:lnTo>
                  <a:pt x="121796" y="1109630"/>
                </a:lnTo>
                <a:lnTo>
                  <a:pt x="97366" y="1070920"/>
                </a:lnTo>
                <a:lnTo>
                  <a:pt x="75413" y="1030587"/>
                </a:lnTo>
                <a:lnTo>
                  <a:pt x="56042" y="988736"/>
                </a:lnTo>
                <a:lnTo>
                  <a:pt x="39360" y="945474"/>
                </a:lnTo>
                <a:lnTo>
                  <a:pt x="25474" y="900908"/>
                </a:lnTo>
                <a:lnTo>
                  <a:pt x="14488" y="855141"/>
                </a:lnTo>
                <a:lnTo>
                  <a:pt x="6510" y="808282"/>
                </a:lnTo>
                <a:lnTo>
                  <a:pt x="1645" y="760435"/>
                </a:lnTo>
                <a:lnTo>
                  <a:pt x="0" y="7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79202" y="5388609"/>
            <a:ext cx="993140" cy="7023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2540" algn="ctr">
              <a:lnSpc>
                <a:spcPts val="1300"/>
              </a:lnSpc>
              <a:spcBef>
                <a:spcPts val="259"/>
              </a:spcBef>
            </a:pPr>
            <a:r>
              <a:rPr sz="1200" b="1" i="1" spc="-85" dirty="0">
                <a:latin typeface="Arial"/>
                <a:cs typeface="Arial"/>
              </a:rPr>
              <a:t>Violencia  </a:t>
            </a:r>
            <a:r>
              <a:rPr sz="1200" b="1" i="1" spc="-80" dirty="0">
                <a:latin typeface="Arial"/>
                <a:cs typeface="Arial"/>
              </a:rPr>
              <a:t>contra </a:t>
            </a:r>
            <a:r>
              <a:rPr sz="1200" b="1" i="1" spc="-45" dirty="0">
                <a:latin typeface="Arial"/>
                <a:cs typeface="Arial"/>
              </a:rPr>
              <a:t>la</a:t>
            </a:r>
            <a:r>
              <a:rPr sz="1200" b="1" i="1" spc="-95" dirty="0">
                <a:latin typeface="Arial"/>
                <a:cs typeface="Arial"/>
              </a:rPr>
              <a:t> </a:t>
            </a:r>
            <a:r>
              <a:rPr sz="1200" b="1" i="1" spc="-75" dirty="0">
                <a:latin typeface="Arial"/>
                <a:cs typeface="Arial"/>
              </a:rPr>
              <a:t>mujer  </a:t>
            </a:r>
            <a:r>
              <a:rPr sz="1200" b="1" i="1" spc="-130" dirty="0">
                <a:latin typeface="Arial"/>
                <a:cs typeface="Arial"/>
              </a:rPr>
              <a:t>con       </a:t>
            </a:r>
            <a:r>
              <a:rPr sz="1200" b="1" i="1" spc="-105" dirty="0">
                <a:latin typeface="Arial"/>
                <a:cs typeface="Arial"/>
              </a:rPr>
              <a:t>discapacidad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35801" y="402755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28346" y="0"/>
                </a:moveTo>
                <a:lnTo>
                  <a:pt x="0" y="228346"/>
                </a:lnTo>
                <a:lnTo>
                  <a:pt x="172339" y="400685"/>
                </a:lnTo>
                <a:lnTo>
                  <a:pt x="96266" y="476757"/>
                </a:lnTo>
                <a:lnTo>
                  <a:pt x="458850" y="458850"/>
                </a:lnTo>
                <a:lnTo>
                  <a:pt x="473000" y="172338"/>
                </a:lnTo>
                <a:lnTo>
                  <a:pt x="400684" y="172338"/>
                </a:lnTo>
                <a:lnTo>
                  <a:pt x="228346" y="0"/>
                </a:lnTo>
                <a:close/>
              </a:path>
              <a:path w="476884" h="476885">
                <a:moveTo>
                  <a:pt x="476757" y="96266"/>
                </a:moveTo>
                <a:lnTo>
                  <a:pt x="400684" y="172338"/>
                </a:lnTo>
                <a:lnTo>
                  <a:pt x="473000" y="172338"/>
                </a:lnTo>
                <a:lnTo>
                  <a:pt x="476757" y="96266"/>
                </a:lnTo>
                <a:close/>
              </a:path>
            </a:pathLst>
          </a:custGeom>
          <a:solidFill>
            <a:srgbClr val="AB6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0528" y="50444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713231" y="0"/>
                </a:moveTo>
                <a:lnTo>
                  <a:pt x="664394" y="1641"/>
                </a:lnTo>
                <a:lnTo>
                  <a:pt x="616440" y="6497"/>
                </a:lnTo>
                <a:lnTo>
                  <a:pt x="569477" y="14459"/>
                </a:lnTo>
                <a:lnTo>
                  <a:pt x="523610" y="25422"/>
                </a:lnTo>
                <a:lnTo>
                  <a:pt x="478945" y="39281"/>
                </a:lnTo>
                <a:lnTo>
                  <a:pt x="435590" y="55929"/>
                </a:lnTo>
                <a:lnTo>
                  <a:pt x="393649" y="75260"/>
                </a:lnTo>
                <a:lnTo>
                  <a:pt x="353229" y="97169"/>
                </a:lnTo>
                <a:lnTo>
                  <a:pt x="314436" y="121548"/>
                </a:lnTo>
                <a:lnTo>
                  <a:pt x="277377" y="148293"/>
                </a:lnTo>
                <a:lnTo>
                  <a:pt x="242157" y="177297"/>
                </a:lnTo>
                <a:lnTo>
                  <a:pt x="208883" y="208454"/>
                </a:lnTo>
                <a:lnTo>
                  <a:pt x="177660" y="241659"/>
                </a:lnTo>
                <a:lnTo>
                  <a:pt x="148596" y="276804"/>
                </a:lnTo>
                <a:lnTo>
                  <a:pt x="121796" y="313785"/>
                </a:lnTo>
                <a:lnTo>
                  <a:pt x="97366" y="352495"/>
                </a:lnTo>
                <a:lnTo>
                  <a:pt x="75413" y="392828"/>
                </a:lnTo>
                <a:lnTo>
                  <a:pt x="56042" y="434679"/>
                </a:lnTo>
                <a:lnTo>
                  <a:pt x="39360" y="477941"/>
                </a:lnTo>
                <a:lnTo>
                  <a:pt x="25474" y="522507"/>
                </a:lnTo>
                <a:lnTo>
                  <a:pt x="14488" y="568274"/>
                </a:lnTo>
                <a:lnTo>
                  <a:pt x="6510" y="615133"/>
                </a:lnTo>
                <a:lnTo>
                  <a:pt x="1645" y="662980"/>
                </a:lnTo>
                <a:lnTo>
                  <a:pt x="0" y="711708"/>
                </a:lnTo>
                <a:lnTo>
                  <a:pt x="1645" y="760435"/>
                </a:lnTo>
                <a:lnTo>
                  <a:pt x="6510" y="808282"/>
                </a:lnTo>
                <a:lnTo>
                  <a:pt x="14488" y="855141"/>
                </a:lnTo>
                <a:lnTo>
                  <a:pt x="25474" y="900908"/>
                </a:lnTo>
                <a:lnTo>
                  <a:pt x="39360" y="945474"/>
                </a:lnTo>
                <a:lnTo>
                  <a:pt x="56042" y="988736"/>
                </a:lnTo>
                <a:lnTo>
                  <a:pt x="75413" y="1030587"/>
                </a:lnTo>
                <a:lnTo>
                  <a:pt x="97366" y="1070920"/>
                </a:lnTo>
                <a:lnTo>
                  <a:pt x="121796" y="1109630"/>
                </a:lnTo>
                <a:lnTo>
                  <a:pt x="148596" y="1146611"/>
                </a:lnTo>
                <a:lnTo>
                  <a:pt x="177660" y="1181756"/>
                </a:lnTo>
                <a:lnTo>
                  <a:pt x="208883" y="1214961"/>
                </a:lnTo>
                <a:lnTo>
                  <a:pt x="242157" y="1246118"/>
                </a:lnTo>
                <a:lnTo>
                  <a:pt x="277377" y="1275122"/>
                </a:lnTo>
                <a:lnTo>
                  <a:pt x="314436" y="1301867"/>
                </a:lnTo>
                <a:lnTo>
                  <a:pt x="353229" y="1326246"/>
                </a:lnTo>
                <a:lnTo>
                  <a:pt x="393649" y="1348155"/>
                </a:lnTo>
                <a:lnTo>
                  <a:pt x="435590" y="1367486"/>
                </a:lnTo>
                <a:lnTo>
                  <a:pt x="478945" y="1384134"/>
                </a:lnTo>
                <a:lnTo>
                  <a:pt x="523610" y="1397993"/>
                </a:lnTo>
                <a:lnTo>
                  <a:pt x="569477" y="1408956"/>
                </a:lnTo>
                <a:lnTo>
                  <a:pt x="616440" y="1416918"/>
                </a:lnTo>
                <a:lnTo>
                  <a:pt x="664394" y="1421774"/>
                </a:lnTo>
                <a:lnTo>
                  <a:pt x="713231" y="1423416"/>
                </a:lnTo>
                <a:lnTo>
                  <a:pt x="762069" y="1421774"/>
                </a:lnTo>
                <a:lnTo>
                  <a:pt x="810023" y="1416918"/>
                </a:lnTo>
                <a:lnTo>
                  <a:pt x="856986" y="1408956"/>
                </a:lnTo>
                <a:lnTo>
                  <a:pt x="902853" y="1397993"/>
                </a:lnTo>
                <a:lnTo>
                  <a:pt x="947518" y="1384134"/>
                </a:lnTo>
                <a:lnTo>
                  <a:pt x="990873" y="1367486"/>
                </a:lnTo>
                <a:lnTo>
                  <a:pt x="1032814" y="1348155"/>
                </a:lnTo>
                <a:lnTo>
                  <a:pt x="1073234" y="1326246"/>
                </a:lnTo>
                <a:lnTo>
                  <a:pt x="1112027" y="1301867"/>
                </a:lnTo>
                <a:lnTo>
                  <a:pt x="1149086" y="1275122"/>
                </a:lnTo>
                <a:lnTo>
                  <a:pt x="1184306" y="1246118"/>
                </a:lnTo>
                <a:lnTo>
                  <a:pt x="1217580" y="1214961"/>
                </a:lnTo>
                <a:lnTo>
                  <a:pt x="1248803" y="1181756"/>
                </a:lnTo>
                <a:lnTo>
                  <a:pt x="1277867" y="1146611"/>
                </a:lnTo>
                <a:lnTo>
                  <a:pt x="1304667" y="1109630"/>
                </a:lnTo>
                <a:lnTo>
                  <a:pt x="1329097" y="1070920"/>
                </a:lnTo>
                <a:lnTo>
                  <a:pt x="1351050" y="1030587"/>
                </a:lnTo>
                <a:lnTo>
                  <a:pt x="1370421" y="988736"/>
                </a:lnTo>
                <a:lnTo>
                  <a:pt x="1387103" y="945474"/>
                </a:lnTo>
                <a:lnTo>
                  <a:pt x="1400989" y="900908"/>
                </a:lnTo>
                <a:lnTo>
                  <a:pt x="1411975" y="855141"/>
                </a:lnTo>
                <a:lnTo>
                  <a:pt x="1419953" y="808282"/>
                </a:lnTo>
                <a:lnTo>
                  <a:pt x="1424818" y="760435"/>
                </a:lnTo>
                <a:lnTo>
                  <a:pt x="1426464" y="711708"/>
                </a:lnTo>
                <a:lnTo>
                  <a:pt x="1424818" y="662980"/>
                </a:lnTo>
                <a:lnTo>
                  <a:pt x="1419953" y="615133"/>
                </a:lnTo>
                <a:lnTo>
                  <a:pt x="1411975" y="568274"/>
                </a:lnTo>
                <a:lnTo>
                  <a:pt x="1400989" y="522507"/>
                </a:lnTo>
                <a:lnTo>
                  <a:pt x="1387103" y="477941"/>
                </a:lnTo>
                <a:lnTo>
                  <a:pt x="1370421" y="434679"/>
                </a:lnTo>
                <a:lnTo>
                  <a:pt x="1351050" y="392828"/>
                </a:lnTo>
                <a:lnTo>
                  <a:pt x="1329097" y="352495"/>
                </a:lnTo>
                <a:lnTo>
                  <a:pt x="1304667" y="313785"/>
                </a:lnTo>
                <a:lnTo>
                  <a:pt x="1277867" y="276804"/>
                </a:lnTo>
                <a:lnTo>
                  <a:pt x="1248803" y="241659"/>
                </a:lnTo>
                <a:lnTo>
                  <a:pt x="1217580" y="208454"/>
                </a:lnTo>
                <a:lnTo>
                  <a:pt x="1184306" y="177297"/>
                </a:lnTo>
                <a:lnTo>
                  <a:pt x="1149086" y="148293"/>
                </a:lnTo>
                <a:lnTo>
                  <a:pt x="1112027" y="121548"/>
                </a:lnTo>
                <a:lnTo>
                  <a:pt x="1073234" y="97169"/>
                </a:lnTo>
                <a:lnTo>
                  <a:pt x="1032814" y="75260"/>
                </a:lnTo>
                <a:lnTo>
                  <a:pt x="990873" y="55929"/>
                </a:lnTo>
                <a:lnTo>
                  <a:pt x="947518" y="39281"/>
                </a:lnTo>
                <a:lnTo>
                  <a:pt x="902853" y="25422"/>
                </a:lnTo>
                <a:lnTo>
                  <a:pt x="856986" y="14459"/>
                </a:lnTo>
                <a:lnTo>
                  <a:pt x="810023" y="6497"/>
                </a:lnTo>
                <a:lnTo>
                  <a:pt x="762069" y="1641"/>
                </a:lnTo>
                <a:lnTo>
                  <a:pt x="713231" y="0"/>
                </a:lnTo>
                <a:close/>
              </a:path>
            </a:pathLst>
          </a:custGeom>
          <a:solidFill>
            <a:srgbClr val="AB6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0528" y="50444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0" y="711708"/>
                </a:moveTo>
                <a:lnTo>
                  <a:pt x="1645" y="662980"/>
                </a:lnTo>
                <a:lnTo>
                  <a:pt x="6510" y="615133"/>
                </a:lnTo>
                <a:lnTo>
                  <a:pt x="14488" y="568274"/>
                </a:lnTo>
                <a:lnTo>
                  <a:pt x="25474" y="522507"/>
                </a:lnTo>
                <a:lnTo>
                  <a:pt x="39360" y="477941"/>
                </a:lnTo>
                <a:lnTo>
                  <a:pt x="56042" y="434679"/>
                </a:lnTo>
                <a:lnTo>
                  <a:pt x="75413" y="392828"/>
                </a:lnTo>
                <a:lnTo>
                  <a:pt x="97366" y="352495"/>
                </a:lnTo>
                <a:lnTo>
                  <a:pt x="121796" y="313785"/>
                </a:lnTo>
                <a:lnTo>
                  <a:pt x="148596" y="276804"/>
                </a:lnTo>
                <a:lnTo>
                  <a:pt x="177660" y="241659"/>
                </a:lnTo>
                <a:lnTo>
                  <a:pt x="208883" y="208454"/>
                </a:lnTo>
                <a:lnTo>
                  <a:pt x="242157" y="177297"/>
                </a:lnTo>
                <a:lnTo>
                  <a:pt x="277377" y="148293"/>
                </a:lnTo>
                <a:lnTo>
                  <a:pt x="314436" y="121548"/>
                </a:lnTo>
                <a:lnTo>
                  <a:pt x="353229" y="97169"/>
                </a:lnTo>
                <a:lnTo>
                  <a:pt x="393649" y="75260"/>
                </a:lnTo>
                <a:lnTo>
                  <a:pt x="435590" y="55929"/>
                </a:lnTo>
                <a:lnTo>
                  <a:pt x="478945" y="39281"/>
                </a:lnTo>
                <a:lnTo>
                  <a:pt x="523610" y="25422"/>
                </a:lnTo>
                <a:lnTo>
                  <a:pt x="569477" y="14459"/>
                </a:lnTo>
                <a:lnTo>
                  <a:pt x="616440" y="6497"/>
                </a:lnTo>
                <a:lnTo>
                  <a:pt x="664394" y="1641"/>
                </a:lnTo>
                <a:lnTo>
                  <a:pt x="713231" y="0"/>
                </a:lnTo>
                <a:lnTo>
                  <a:pt x="762069" y="1641"/>
                </a:lnTo>
                <a:lnTo>
                  <a:pt x="810023" y="6497"/>
                </a:lnTo>
                <a:lnTo>
                  <a:pt x="856986" y="14459"/>
                </a:lnTo>
                <a:lnTo>
                  <a:pt x="902853" y="25422"/>
                </a:lnTo>
                <a:lnTo>
                  <a:pt x="947518" y="39281"/>
                </a:lnTo>
                <a:lnTo>
                  <a:pt x="990873" y="55929"/>
                </a:lnTo>
                <a:lnTo>
                  <a:pt x="1032814" y="75260"/>
                </a:lnTo>
                <a:lnTo>
                  <a:pt x="1073234" y="97169"/>
                </a:lnTo>
                <a:lnTo>
                  <a:pt x="1112027" y="121548"/>
                </a:lnTo>
                <a:lnTo>
                  <a:pt x="1149086" y="148293"/>
                </a:lnTo>
                <a:lnTo>
                  <a:pt x="1184306" y="177297"/>
                </a:lnTo>
                <a:lnTo>
                  <a:pt x="1217580" y="208454"/>
                </a:lnTo>
                <a:lnTo>
                  <a:pt x="1248803" y="241659"/>
                </a:lnTo>
                <a:lnTo>
                  <a:pt x="1277867" y="276804"/>
                </a:lnTo>
                <a:lnTo>
                  <a:pt x="1304667" y="313785"/>
                </a:lnTo>
                <a:lnTo>
                  <a:pt x="1329097" y="352495"/>
                </a:lnTo>
                <a:lnTo>
                  <a:pt x="1351050" y="392828"/>
                </a:lnTo>
                <a:lnTo>
                  <a:pt x="1370421" y="434679"/>
                </a:lnTo>
                <a:lnTo>
                  <a:pt x="1387103" y="477941"/>
                </a:lnTo>
                <a:lnTo>
                  <a:pt x="1400989" y="522507"/>
                </a:lnTo>
                <a:lnTo>
                  <a:pt x="1411975" y="568274"/>
                </a:lnTo>
                <a:lnTo>
                  <a:pt x="1419953" y="615133"/>
                </a:lnTo>
                <a:lnTo>
                  <a:pt x="1424818" y="662980"/>
                </a:lnTo>
                <a:lnTo>
                  <a:pt x="1426464" y="711708"/>
                </a:lnTo>
                <a:lnTo>
                  <a:pt x="1424818" y="760435"/>
                </a:lnTo>
                <a:lnTo>
                  <a:pt x="1419953" y="808282"/>
                </a:lnTo>
                <a:lnTo>
                  <a:pt x="1411975" y="855141"/>
                </a:lnTo>
                <a:lnTo>
                  <a:pt x="1400989" y="900908"/>
                </a:lnTo>
                <a:lnTo>
                  <a:pt x="1387103" y="945474"/>
                </a:lnTo>
                <a:lnTo>
                  <a:pt x="1370421" y="988736"/>
                </a:lnTo>
                <a:lnTo>
                  <a:pt x="1351050" y="1030587"/>
                </a:lnTo>
                <a:lnTo>
                  <a:pt x="1329097" y="1070920"/>
                </a:lnTo>
                <a:lnTo>
                  <a:pt x="1304667" y="1109630"/>
                </a:lnTo>
                <a:lnTo>
                  <a:pt x="1277867" y="1146611"/>
                </a:lnTo>
                <a:lnTo>
                  <a:pt x="1248803" y="1181756"/>
                </a:lnTo>
                <a:lnTo>
                  <a:pt x="1217580" y="1214961"/>
                </a:lnTo>
                <a:lnTo>
                  <a:pt x="1184306" y="1246118"/>
                </a:lnTo>
                <a:lnTo>
                  <a:pt x="1149086" y="1275122"/>
                </a:lnTo>
                <a:lnTo>
                  <a:pt x="1112027" y="1301867"/>
                </a:lnTo>
                <a:lnTo>
                  <a:pt x="1073234" y="1326246"/>
                </a:lnTo>
                <a:lnTo>
                  <a:pt x="1032814" y="1348155"/>
                </a:lnTo>
                <a:lnTo>
                  <a:pt x="990873" y="1367486"/>
                </a:lnTo>
                <a:lnTo>
                  <a:pt x="947518" y="1384134"/>
                </a:lnTo>
                <a:lnTo>
                  <a:pt x="902853" y="1397993"/>
                </a:lnTo>
                <a:lnTo>
                  <a:pt x="856986" y="1408956"/>
                </a:lnTo>
                <a:lnTo>
                  <a:pt x="810023" y="1416918"/>
                </a:lnTo>
                <a:lnTo>
                  <a:pt x="762069" y="1421774"/>
                </a:lnTo>
                <a:lnTo>
                  <a:pt x="713231" y="1423416"/>
                </a:lnTo>
                <a:lnTo>
                  <a:pt x="664394" y="1421774"/>
                </a:lnTo>
                <a:lnTo>
                  <a:pt x="616440" y="1416918"/>
                </a:lnTo>
                <a:lnTo>
                  <a:pt x="569477" y="1408956"/>
                </a:lnTo>
                <a:lnTo>
                  <a:pt x="523610" y="1397993"/>
                </a:lnTo>
                <a:lnTo>
                  <a:pt x="478945" y="1384134"/>
                </a:lnTo>
                <a:lnTo>
                  <a:pt x="435590" y="1367486"/>
                </a:lnTo>
                <a:lnTo>
                  <a:pt x="393649" y="1348155"/>
                </a:lnTo>
                <a:lnTo>
                  <a:pt x="353229" y="1326246"/>
                </a:lnTo>
                <a:lnTo>
                  <a:pt x="314436" y="1301867"/>
                </a:lnTo>
                <a:lnTo>
                  <a:pt x="277377" y="1275122"/>
                </a:lnTo>
                <a:lnTo>
                  <a:pt x="242157" y="1246118"/>
                </a:lnTo>
                <a:lnTo>
                  <a:pt x="208883" y="1214961"/>
                </a:lnTo>
                <a:lnTo>
                  <a:pt x="177660" y="1181756"/>
                </a:lnTo>
                <a:lnTo>
                  <a:pt x="148596" y="1146611"/>
                </a:lnTo>
                <a:lnTo>
                  <a:pt x="121796" y="1109630"/>
                </a:lnTo>
                <a:lnTo>
                  <a:pt x="97366" y="1070920"/>
                </a:lnTo>
                <a:lnTo>
                  <a:pt x="75413" y="1030587"/>
                </a:lnTo>
                <a:lnTo>
                  <a:pt x="56042" y="988736"/>
                </a:lnTo>
                <a:lnTo>
                  <a:pt x="39360" y="945474"/>
                </a:lnTo>
                <a:lnTo>
                  <a:pt x="25474" y="900908"/>
                </a:lnTo>
                <a:lnTo>
                  <a:pt x="14488" y="855141"/>
                </a:lnTo>
                <a:lnTo>
                  <a:pt x="6510" y="808282"/>
                </a:lnTo>
                <a:lnTo>
                  <a:pt x="1645" y="760435"/>
                </a:lnTo>
                <a:lnTo>
                  <a:pt x="0" y="7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31634" y="5470956"/>
            <a:ext cx="986790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3175" algn="ctr">
              <a:lnSpc>
                <a:spcPts val="1300"/>
              </a:lnSpc>
              <a:spcBef>
                <a:spcPts val="259"/>
              </a:spcBef>
            </a:pPr>
            <a:r>
              <a:rPr sz="1200" b="1" spc="-70" dirty="0">
                <a:latin typeface="Trebuchet MS"/>
                <a:cs typeface="Trebuchet MS"/>
              </a:rPr>
              <a:t>Violencia  </a:t>
            </a:r>
            <a:r>
              <a:rPr sz="1200" b="1" spc="-75" dirty="0">
                <a:latin typeface="Trebuchet MS"/>
                <a:cs typeface="Trebuchet MS"/>
              </a:rPr>
              <a:t>contra </a:t>
            </a:r>
            <a:r>
              <a:rPr sz="1200" b="1" spc="-60" dirty="0">
                <a:latin typeface="Trebuchet MS"/>
                <a:cs typeface="Trebuchet MS"/>
              </a:rPr>
              <a:t>la</a:t>
            </a:r>
            <a:r>
              <a:rPr sz="1200" b="1" spc="-200" dirty="0">
                <a:latin typeface="Trebuchet MS"/>
                <a:cs typeface="Trebuchet MS"/>
              </a:rPr>
              <a:t> </a:t>
            </a:r>
            <a:r>
              <a:rPr sz="1200" b="1" spc="-90" dirty="0">
                <a:latin typeface="Trebuchet MS"/>
                <a:cs typeface="Trebuchet MS"/>
              </a:rPr>
              <a:t>mujer  </a:t>
            </a:r>
            <a:r>
              <a:rPr sz="1200" b="1" spc="-60" dirty="0">
                <a:latin typeface="Trebuchet MS"/>
                <a:cs typeface="Trebuchet MS"/>
              </a:rPr>
              <a:t>adulta</a:t>
            </a:r>
            <a:r>
              <a:rPr sz="1200" b="1" spc="-120" dirty="0">
                <a:latin typeface="Trebuchet MS"/>
                <a:cs typeface="Trebuchet MS"/>
              </a:rPr>
              <a:t> </a:t>
            </a:r>
            <a:r>
              <a:rPr sz="1200" b="1" spc="-70" dirty="0">
                <a:latin typeface="Trebuchet MS"/>
                <a:cs typeface="Trebuchet MS"/>
              </a:rPr>
              <a:t>mayor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78423" y="4431791"/>
            <a:ext cx="539750" cy="487680"/>
          </a:xfrm>
          <a:custGeom>
            <a:avLst/>
            <a:gdLst/>
            <a:ahLst/>
            <a:cxnLst/>
            <a:rect l="l" t="t" r="r" b="b"/>
            <a:pathLst>
              <a:path w="539750" h="487679">
                <a:moveTo>
                  <a:pt x="539496" y="243839"/>
                </a:moveTo>
                <a:lnTo>
                  <a:pt x="0" y="243839"/>
                </a:lnTo>
                <a:lnTo>
                  <a:pt x="269748" y="487679"/>
                </a:lnTo>
                <a:lnTo>
                  <a:pt x="539496" y="243839"/>
                </a:lnTo>
                <a:close/>
              </a:path>
              <a:path w="539750" h="487679">
                <a:moveTo>
                  <a:pt x="431546" y="0"/>
                </a:moveTo>
                <a:lnTo>
                  <a:pt x="107950" y="0"/>
                </a:lnTo>
                <a:lnTo>
                  <a:pt x="107950" y="243839"/>
                </a:lnTo>
                <a:lnTo>
                  <a:pt x="431546" y="243839"/>
                </a:lnTo>
                <a:lnTo>
                  <a:pt x="431546" y="0"/>
                </a:lnTo>
                <a:close/>
              </a:path>
            </a:pathLst>
          </a:custGeom>
          <a:solidFill>
            <a:srgbClr val="AD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5455" y="332231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711707" y="0"/>
                </a:moveTo>
                <a:lnTo>
                  <a:pt x="662980" y="1641"/>
                </a:lnTo>
                <a:lnTo>
                  <a:pt x="615133" y="6497"/>
                </a:lnTo>
                <a:lnTo>
                  <a:pt x="568274" y="14459"/>
                </a:lnTo>
                <a:lnTo>
                  <a:pt x="522507" y="25422"/>
                </a:lnTo>
                <a:lnTo>
                  <a:pt x="477941" y="39281"/>
                </a:lnTo>
                <a:lnTo>
                  <a:pt x="434679" y="55929"/>
                </a:lnTo>
                <a:lnTo>
                  <a:pt x="392828" y="75260"/>
                </a:lnTo>
                <a:lnTo>
                  <a:pt x="352495" y="97169"/>
                </a:lnTo>
                <a:lnTo>
                  <a:pt x="313785" y="121548"/>
                </a:lnTo>
                <a:lnTo>
                  <a:pt x="276804" y="148293"/>
                </a:lnTo>
                <a:lnTo>
                  <a:pt x="241659" y="177297"/>
                </a:lnTo>
                <a:lnTo>
                  <a:pt x="208454" y="208454"/>
                </a:lnTo>
                <a:lnTo>
                  <a:pt x="177297" y="241659"/>
                </a:lnTo>
                <a:lnTo>
                  <a:pt x="148293" y="276804"/>
                </a:lnTo>
                <a:lnTo>
                  <a:pt x="121548" y="313785"/>
                </a:lnTo>
                <a:lnTo>
                  <a:pt x="97169" y="352495"/>
                </a:lnTo>
                <a:lnTo>
                  <a:pt x="75260" y="392828"/>
                </a:lnTo>
                <a:lnTo>
                  <a:pt x="55929" y="434679"/>
                </a:lnTo>
                <a:lnTo>
                  <a:pt x="39281" y="477941"/>
                </a:lnTo>
                <a:lnTo>
                  <a:pt x="25422" y="522507"/>
                </a:lnTo>
                <a:lnTo>
                  <a:pt x="14459" y="568274"/>
                </a:lnTo>
                <a:lnTo>
                  <a:pt x="6497" y="615133"/>
                </a:lnTo>
                <a:lnTo>
                  <a:pt x="1641" y="662980"/>
                </a:lnTo>
                <a:lnTo>
                  <a:pt x="0" y="711708"/>
                </a:lnTo>
                <a:lnTo>
                  <a:pt x="1641" y="760435"/>
                </a:lnTo>
                <a:lnTo>
                  <a:pt x="6497" y="808282"/>
                </a:lnTo>
                <a:lnTo>
                  <a:pt x="14459" y="855141"/>
                </a:lnTo>
                <a:lnTo>
                  <a:pt x="25422" y="900908"/>
                </a:lnTo>
                <a:lnTo>
                  <a:pt x="39281" y="945474"/>
                </a:lnTo>
                <a:lnTo>
                  <a:pt x="55929" y="988736"/>
                </a:lnTo>
                <a:lnTo>
                  <a:pt x="75260" y="1030587"/>
                </a:lnTo>
                <a:lnTo>
                  <a:pt x="97169" y="1070920"/>
                </a:lnTo>
                <a:lnTo>
                  <a:pt x="121548" y="1109630"/>
                </a:lnTo>
                <a:lnTo>
                  <a:pt x="148293" y="1146611"/>
                </a:lnTo>
                <a:lnTo>
                  <a:pt x="177297" y="1181756"/>
                </a:lnTo>
                <a:lnTo>
                  <a:pt x="208454" y="1214961"/>
                </a:lnTo>
                <a:lnTo>
                  <a:pt x="241659" y="1246118"/>
                </a:lnTo>
                <a:lnTo>
                  <a:pt x="276804" y="1275122"/>
                </a:lnTo>
                <a:lnTo>
                  <a:pt x="313785" y="1301867"/>
                </a:lnTo>
                <a:lnTo>
                  <a:pt x="352495" y="1326246"/>
                </a:lnTo>
                <a:lnTo>
                  <a:pt x="392828" y="1348155"/>
                </a:lnTo>
                <a:lnTo>
                  <a:pt x="434679" y="1367486"/>
                </a:lnTo>
                <a:lnTo>
                  <a:pt x="477941" y="1384134"/>
                </a:lnTo>
                <a:lnTo>
                  <a:pt x="522507" y="1397993"/>
                </a:lnTo>
                <a:lnTo>
                  <a:pt x="568274" y="1408956"/>
                </a:lnTo>
                <a:lnTo>
                  <a:pt x="615133" y="1416918"/>
                </a:lnTo>
                <a:lnTo>
                  <a:pt x="662980" y="1421774"/>
                </a:lnTo>
                <a:lnTo>
                  <a:pt x="711707" y="1423416"/>
                </a:lnTo>
                <a:lnTo>
                  <a:pt x="760435" y="1421774"/>
                </a:lnTo>
                <a:lnTo>
                  <a:pt x="808282" y="1416918"/>
                </a:lnTo>
                <a:lnTo>
                  <a:pt x="855141" y="1408956"/>
                </a:lnTo>
                <a:lnTo>
                  <a:pt x="900908" y="1397993"/>
                </a:lnTo>
                <a:lnTo>
                  <a:pt x="945474" y="1384134"/>
                </a:lnTo>
                <a:lnTo>
                  <a:pt x="988736" y="1367486"/>
                </a:lnTo>
                <a:lnTo>
                  <a:pt x="1030587" y="1348155"/>
                </a:lnTo>
                <a:lnTo>
                  <a:pt x="1070920" y="1326246"/>
                </a:lnTo>
                <a:lnTo>
                  <a:pt x="1109630" y="1301867"/>
                </a:lnTo>
                <a:lnTo>
                  <a:pt x="1146611" y="1275122"/>
                </a:lnTo>
                <a:lnTo>
                  <a:pt x="1181756" y="1246118"/>
                </a:lnTo>
                <a:lnTo>
                  <a:pt x="1214961" y="1214961"/>
                </a:lnTo>
                <a:lnTo>
                  <a:pt x="1246118" y="1181756"/>
                </a:lnTo>
                <a:lnTo>
                  <a:pt x="1275122" y="1146611"/>
                </a:lnTo>
                <a:lnTo>
                  <a:pt x="1301867" y="1109630"/>
                </a:lnTo>
                <a:lnTo>
                  <a:pt x="1326246" y="1070920"/>
                </a:lnTo>
                <a:lnTo>
                  <a:pt x="1348155" y="1030587"/>
                </a:lnTo>
                <a:lnTo>
                  <a:pt x="1367486" y="988736"/>
                </a:lnTo>
                <a:lnTo>
                  <a:pt x="1384134" y="945474"/>
                </a:lnTo>
                <a:lnTo>
                  <a:pt x="1397993" y="900908"/>
                </a:lnTo>
                <a:lnTo>
                  <a:pt x="1408956" y="855141"/>
                </a:lnTo>
                <a:lnTo>
                  <a:pt x="1416918" y="808282"/>
                </a:lnTo>
                <a:lnTo>
                  <a:pt x="1421774" y="760435"/>
                </a:lnTo>
                <a:lnTo>
                  <a:pt x="1423416" y="711708"/>
                </a:lnTo>
                <a:lnTo>
                  <a:pt x="1421774" y="662980"/>
                </a:lnTo>
                <a:lnTo>
                  <a:pt x="1416918" y="615133"/>
                </a:lnTo>
                <a:lnTo>
                  <a:pt x="1408956" y="568274"/>
                </a:lnTo>
                <a:lnTo>
                  <a:pt x="1397993" y="522507"/>
                </a:lnTo>
                <a:lnTo>
                  <a:pt x="1384134" y="477941"/>
                </a:lnTo>
                <a:lnTo>
                  <a:pt x="1367486" y="434679"/>
                </a:lnTo>
                <a:lnTo>
                  <a:pt x="1348155" y="392828"/>
                </a:lnTo>
                <a:lnTo>
                  <a:pt x="1326246" y="352495"/>
                </a:lnTo>
                <a:lnTo>
                  <a:pt x="1301867" y="313785"/>
                </a:lnTo>
                <a:lnTo>
                  <a:pt x="1275122" y="276804"/>
                </a:lnTo>
                <a:lnTo>
                  <a:pt x="1246118" y="241659"/>
                </a:lnTo>
                <a:lnTo>
                  <a:pt x="1214961" y="208454"/>
                </a:lnTo>
                <a:lnTo>
                  <a:pt x="1181756" y="177297"/>
                </a:lnTo>
                <a:lnTo>
                  <a:pt x="1146611" y="148293"/>
                </a:lnTo>
                <a:lnTo>
                  <a:pt x="1109630" y="121548"/>
                </a:lnTo>
                <a:lnTo>
                  <a:pt x="1070920" y="97169"/>
                </a:lnTo>
                <a:lnTo>
                  <a:pt x="1030587" y="75260"/>
                </a:lnTo>
                <a:lnTo>
                  <a:pt x="988736" y="55929"/>
                </a:lnTo>
                <a:lnTo>
                  <a:pt x="945474" y="39281"/>
                </a:lnTo>
                <a:lnTo>
                  <a:pt x="900908" y="25422"/>
                </a:lnTo>
                <a:lnTo>
                  <a:pt x="855141" y="14459"/>
                </a:lnTo>
                <a:lnTo>
                  <a:pt x="808282" y="6497"/>
                </a:lnTo>
                <a:lnTo>
                  <a:pt x="760435" y="1641"/>
                </a:lnTo>
                <a:lnTo>
                  <a:pt x="711707" y="0"/>
                </a:lnTo>
                <a:close/>
              </a:path>
            </a:pathLst>
          </a:custGeom>
          <a:solidFill>
            <a:srgbClr val="AD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05455" y="332231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711708"/>
                </a:moveTo>
                <a:lnTo>
                  <a:pt x="1641" y="662980"/>
                </a:lnTo>
                <a:lnTo>
                  <a:pt x="6497" y="615133"/>
                </a:lnTo>
                <a:lnTo>
                  <a:pt x="14459" y="568274"/>
                </a:lnTo>
                <a:lnTo>
                  <a:pt x="25422" y="522507"/>
                </a:lnTo>
                <a:lnTo>
                  <a:pt x="39281" y="477941"/>
                </a:lnTo>
                <a:lnTo>
                  <a:pt x="55929" y="434679"/>
                </a:lnTo>
                <a:lnTo>
                  <a:pt x="75260" y="392828"/>
                </a:lnTo>
                <a:lnTo>
                  <a:pt x="97169" y="352495"/>
                </a:lnTo>
                <a:lnTo>
                  <a:pt x="121548" y="313785"/>
                </a:lnTo>
                <a:lnTo>
                  <a:pt x="148293" y="276804"/>
                </a:lnTo>
                <a:lnTo>
                  <a:pt x="177297" y="241659"/>
                </a:lnTo>
                <a:lnTo>
                  <a:pt x="208454" y="208454"/>
                </a:lnTo>
                <a:lnTo>
                  <a:pt x="241659" y="177297"/>
                </a:lnTo>
                <a:lnTo>
                  <a:pt x="276804" y="148293"/>
                </a:lnTo>
                <a:lnTo>
                  <a:pt x="313785" y="121548"/>
                </a:lnTo>
                <a:lnTo>
                  <a:pt x="352495" y="97169"/>
                </a:lnTo>
                <a:lnTo>
                  <a:pt x="392828" y="75260"/>
                </a:lnTo>
                <a:lnTo>
                  <a:pt x="434679" y="55929"/>
                </a:lnTo>
                <a:lnTo>
                  <a:pt x="477941" y="39281"/>
                </a:lnTo>
                <a:lnTo>
                  <a:pt x="522507" y="25422"/>
                </a:lnTo>
                <a:lnTo>
                  <a:pt x="568274" y="14459"/>
                </a:lnTo>
                <a:lnTo>
                  <a:pt x="615133" y="6497"/>
                </a:lnTo>
                <a:lnTo>
                  <a:pt x="662980" y="1641"/>
                </a:lnTo>
                <a:lnTo>
                  <a:pt x="711707" y="0"/>
                </a:lnTo>
                <a:lnTo>
                  <a:pt x="760435" y="1641"/>
                </a:lnTo>
                <a:lnTo>
                  <a:pt x="808282" y="6497"/>
                </a:lnTo>
                <a:lnTo>
                  <a:pt x="855141" y="14459"/>
                </a:lnTo>
                <a:lnTo>
                  <a:pt x="900908" y="25422"/>
                </a:lnTo>
                <a:lnTo>
                  <a:pt x="945474" y="39281"/>
                </a:lnTo>
                <a:lnTo>
                  <a:pt x="988736" y="55929"/>
                </a:lnTo>
                <a:lnTo>
                  <a:pt x="1030587" y="75260"/>
                </a:lnTo>
                <a:lnTo>
                  <a:pt x="1070920" y="97169"/>
                </a:lnTo>
                <a:lnTo>
                  <a:pt x="1109630" y="121548"/>
                </a:lnTo>
                <a:lnTo>
                  <a:pt x="1146611" y="148293"/>
                </a:lnTo>
                <a:lnTo>
                  <a:pt x="1181756" y="177297"/>
                </a:lnTo>
                <a:lnTo>
                  <a:pt x="1214961" y="208454"/>
                </a:lnTo>
                <a:lnTo>
                  <a:pt x="1246118" y="241659"/>
                </a:lnTo>
                <a:lnTo>
                  <a:pt x="1275122" y="276804"/>
                </a:lnTo>
                <a:lnTo>
                  <a:pt x="1301867" y="313785"/>
                </a:lnTo>
                <a:lnTo>
                  <a:pt x="1326246" y="352495"/>
                </a:lnTo>
                <a:lnTo>
                  <a:pt x="1348155" y="392828"/>
                </a:lnTo>
                <a:lnTo>
                  <a:pt x="1367486" y="434679"/>
                </a:lnTo>
                <a:lnTo>
                  <a:pt x="1384134" y="477941"/>
                </a:lnTo>
                <a:lnTo>
                  <a:pt x="1397993" y="522507"/>
                </a:lnTo>
                <a:lnTo>
                  <a:pt x="1408956" y="568274"/>
                </a:lnTo>
                <a:lnTo>
                  <a:pt x="1416918" y="615133"/>
                </a:lnTo>
                <a:lnTo>
                  <a:pt x="1421774" y="662980"/>
                </a:lnTo>
                <a:lnTo>
                  <a:pt x="1423416" y="711708"/>
                </a:lnTo>
                <a:lnTo>
                  <a:pt x="1421774" y="760435"/>
                </a:lnTo>
                <a:lnTo>
                  <a:pt x="1416918" y="808282"/>
                </a:lnTo>
                <a:lnTo>
                  <a:pt x="1408956" y="855141"/>
                </a:lnTo>
                <a:lnTo>
                  <a:pt x="1397993" y="900908"/>
                </a:lnTo>
                <a:lnTo>
                  <a:pt x="1384134" y="945474"/>
                </a:lnTo>
                <a:lnTo>
                  <a:pt x="1367486" y="988736"/>
                </a:lnTo>
                <a:lnTo>
                  <a:pt x="1348155" y="1030587"/>
                </a:lnTo>
                <a:lnTo>
                  <a:pt x="1326246" y="1070920"/>
                </a:lnTo>
                <a:lnTo>
                  <a:pt x="1301867" y="1109630"/>
                </a:lnTo>
                <a:lnTo>
                  <a:pt x="1275122" y="1146611"/>
                </a:lnTo>
                <a:lnTo>
                  <a:pt x="1246118" y="1181756"/>
                </a:lnTo>
                <a:lnTo>
                  <a:pt x="1214961" y="1214961"/>
                </a:lnTo>
                <a:lnTo>
                  <a:pt x="1181756" y="1246118"/>
                </a:lnTo>
                <a:lnTo>
                  <a:pt x="1146611" y="1275122"/>
                </a:lnTo>
                <a:lnTo>
                  <a:pt x="1109630" y="1301867"/>
                </a:lnTo>
                <a:lnTo>
                  <a:pt x="1070920" y="1326246"/>
                </a:lnTo>
                <a:lnTo>
                  <a:pt x="1030587" y="1348155"/>
                </a:lnTo>
                <a:lnTo>
                  <a:pt x="988736" y="1367486"/>
                </a:lnTo>
                <a:lnTo>
                  <a:pt x="945474" y="1384134"/>
                </a:lnTo>
                <a:lnTo>
                  <a:pt x="900908" y="1397993"/>
                </a:lnTo>
                <a:lnTo>
                  <a:pt x="855141" y="1408956"/>
                </a:lnTo>
                <a:lnTo>
                  <a:pt x="808282" y="1416918"/>
                </a:lnTo>
                <a:lnTo>
                  <a:pt x="760435" y="1421774"/>
                </a:lnTo>
                <a:lnTo>
                  <a:pt x="711707" y="1423416"/>
                </a:lnTo>
                <a:lnTo>
                  <a:pt x="662980" y="1421774"/>
                </a:lnTo>
                <a:lnTo>
                  <a:pt x="615133" y="1416918"/>
                </a:lnTo>
                <a:lnTo>
                  <a:pt x="568274" y="1408956"/>
                </a:lnTo>
                <a:lnTo>
                  <a:pt x="522507" y="1397993"/>
                </a:lnTo>
                <a:lnTo>
                  <a:pt x="477941" y="1384134"/>
                </a:lnTo>
                <a:lnTo>
                  <a:pt x="434679" y="1367486"/>
                </a:lnTo>
                <a:lnTo>
                  <a:pt x="392828" y="1348155"/>
                </a:lnTo>
                <a:lnTo>
                  <a:pt x="352495" y="1326246"/>
                </a:lnTo>
                <a:lnTo>
                  <a:pt x="313785" y="1301867"/>
                </a:lnTo>
                <a:lnTo>
                  <a:pt x="276804" y="1275122"/>
                </a:lnTo>
                <a:lnTo>
                  <a:pt x="241659" y="1246118"/>
                </a:lnTo>
                <a:lnTo>
                  <a:pt x="208454" y="1214961"/>
                </a:lnTo>
                <a:lnTo>
                  <a:pt x="177297" y="1181756"/>
                </a:lnTo>
                <a:lnTo>
                  <a:pt x="148293" y="1146611"/>
                </a:lnTo>
                <a:lnTo>
                  <a:pt x="121548" y="1109630"/>
                </a:lnTo>
                <a:lnTo>
                  <a:pt x="97169" y="1070920"/>
                </a:lnTo>
                <a:lnTo>
                  <a:pt x="75260" y="1030587"/>
                </a:lnTo>
                <a:lnTo>
                  <a:pt x="55929" y="988736"/>
                </a:lnTo>
                <a:lnTo>
                  <a:pt x="39281" y="945474"/>
                </a:lnTo>
                <a:lnTo>
                  <a:pt x="25422" y="900908"/>
                </a:lnTo>
                <a:lnTo>
                  <a:pt x="14459" y="855141"/>
                </a:lnTo>
                <a:lnTo>
                  <a:pt x="6497" y="808282"/>
                </a:lnTo>
                <a:lnTo>
                  <a:pt x="1641" y="760435"/>
                </a:lnTo>
                <a:lnTo>
                  <a:pt x="0" y="7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42641" y="757173"/>
            <a:ext cx="75184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3175" algn="ctr">
              <a:lnSpc>
                <a:spcPts val="1300"/>
              </a:lnSpc>
              <a:spcBef>
                <a:spcPts val="260"/>
              </a:spcBef>
            </a:pPr>
            <a:r>
              <a:rPr sz="1200" b="1" i="1" spc="-65" dirty="0">
                <a:latin typeface="Arial"/>
                <a:cs typeface="Arial"/>
              </a:rPr>
              <a:t>Trata </a:t>
            </a:r>
            <a:r>
              <a:rPr sz="1200" b="1" i="1" spc="-105" dirty="0">
                <a:latin typeface="Arial"/>
                <a:cs typeface="Arial"/>
              </a:rPr>
              <a:t>y  </a:t>
            </a:r>
            <a:r>
              <a:rPr sz="1200" b="1" i="1" spc="-95" dirty="0">
                <a:latin typeface="Arial"/>
                <a:cs typeface="Arial"/>
              </a:rPr>
              <a:t>e</a:t>
            </a:r>
            <a:r>
              <a:rPr sz="1200" b="1" i="1" spc="-110" dirty="0">
                <a:latin typeface="Arial"/>
                <a:cs typeface="Arial"/>
              </a:rPr>
              <a:t>x</a:t>
            </a:r>
            <a:r>
              <a:rPr sz="1200" b="1" i="1" spc="-125" dirty="0">
                <a:latin typeface="Arial"/>
                <a:cs typeface="Arial"/>
              </a:rPr>
              <a:t>p</a:t>
            </a:r>
            <a:r>
              <a:rPr sz="1200" b="1" i="1" spc="-50" dirty="0">
                <a:latin typeface="Arial"/>
                <a:cs typeface="Arial"/>
              </a:rPr>
              <a:t>l</a:t>
            </a:r>
            <a:r>
              <a:rPr sz="1200" b="1" i="1" spc="-114" dirty="0">
                <a:latin typeface="Arial"/>
                <a:cs typeface="Arial"/>
              </a:rPr>
              <a:t>o</a:t>
            </a:r>
            <a:r>
              <a:rPr sz="1200" b="1" i="1" spc="-20" dirty="0">
                <a:latin typeface="Arial"/>
                <a:cs typeface="Arial"/>
              </a:rPr>
              <a:t>t</a:t>
            </a:r>
            <a:r>
              <a:rPr sz="1200" b="1" i="1" spc="-45" dirty="0">
                <a:latin typeface="Arial"/>
                <a:cs typeface="Arial"/>
              </a:rPr>
              <a:t>a</a:t>
            </a:r>
            <a:r>
              <a:rPr sz="1200" b="1" i="1" spc="-170" dirty="0">
                <a:latin typeface="Arial"/>
                <a:cs typeface="Arial"/>
              </a:rPr>
              <a:t>c</a:t>
            </a:r>
            <a:r>
              <a:rPr sz="1200" b="1" i="1" spc="-50" dirty="0">
                <a:latin typeface="Arial"/>
                <a:cs typeface="Arial"/>
              </a:rPr>
              <a:t>i</a:t>
            </a:r>
            <a:r>
              <a:rPr sz="1200" b="1" i="1" spc="-114" dirty="0">
                <a:latin typeface="Arial"/>
                <a:cs typeface="Arial"/>
              </a:rPr>
              <a:t>ó</a:t>
            </a:r>
            <a:r>
              <a:rPr sz="1200" b="1" i="1" spc="-65" dirty="0">
                <a:latin typeface="Arial"/>
                <a:cs typeface="Arial"/>
              </a:rPr>
              <a:t>n  </a:t>
            </a:r>
            <a:r>
              <a:rPr sz="1200" b="1" i="1" spc="-100" dirty="0">
                <a:latin typeface="Arial"/>
                <a:cs typeface="Arial"/>
              </a:rPr>
              <a:t>sexual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83403" y="4028059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0" y="95758"/>
                </a:moveTo>
                <a:lnTo>
                  <a:pt x="18542" y="457708"/>
                </a:lnTo>
                <a:lnTo>
                  <a:pt x="380492" y="476250"/>
                </a:lnTo>
                <a:lnTo>
                  <a:pt x="304419" y="400177"/>
                </a:lnTo>
                <a:lnTo>
                  <a:pt x="476123" y="228346"/>
                </a:lnTo>
                <a:lnTo>
                  <a:pt x="419607" y="171831"/>
                </a:lnTo>
                <a:lnTo>
                  <a:pt x="76073" y="171831"/>
                </a:lnTo>
                <a:lnTo>
                  <a:pt x="0" y="95758"/>
                </a:lnTo>
                <a:close/>
              </a:path>
              <a:path w="476250" h="476250">
                <a:moveTo>
                  <a:pt x="247776" y="0"/>
                </a:moveTo>
                <a:lnTo>
                  <a:pt x="76073" y="171831"/>
                </a:lnTo>
                <a:lnTo>
                  <a:pt x="419607" y="171831"/>
                </a:lnTo>
                <a:lnTo>
                  <a:pt x="247776" y="0"/>
                </a:lnTo>
                <a:close/>
              </a:path>
            </a:pathLst>
          </a:custGeom>
          <a:solidFill>
            <a:srgbClr val="AF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35423" y="280415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713231" y="0"/>
                </a:moveTo>
                <a:lnTo>
                  <a:pt x="664394" y="1641"/>
                </a:lnTo>
                <a:lnTo>
                  <a:pt x="616440" y="6497"/>
                </a:lnTo>
                <a:lnTo>
                  <a:pt x="569477" y="14459"/>
                </a:lnTo>
                <a:lnTo>
                  <a:pt x="523610" y="25422"/>
                </a:lnTo>
                <a:lnTo>
                  <a:pt x="478945" y="39281"/>
                </a:lnTo>
                <a:lnTo>
                  <a:pt x="435590" y="55929"/>
                </a:lnTo>
                <a:lnTo>
                  <a:pt x="393649" y="75260"/>
                </a:lnTo>
                <a:lnTo>
                  <a:pt x="353229" y="97169"/>
                </a:lnTo>
                <a:lnTo>
                  <a:pt x="314436" y="121548"/>
                </a:lnTo>
                <a:lnTo>
                  <a:pt x="277377" y="148293"/>
                </a:lnTo>
                <a:lnTo>
                  <a:pt x="242157" y="177297"/>
                </a:lnTo>
                <a:lnTo>
                  <a:pt x="208883" y="208454"/>
                </a:lnTo>
                <a:lnTo>
                  <a:pt x="177660" y="241659"/>
                </a:lnTo>
                <a:lnTo>
                  <a:pt x="148596" y="276804"/>
                </a:lnTo>
                <a:lnTo>
                  <a:pt x="121796" y="313785"/>
                </a:lnTo>
                <a:lnTo>
                  <a:pt x="97366" y="352495"/>
                </a:lnTo>
                <a:lnTo>
                  <a:pt x="75413" y="392828"/>
                </a:lnTo>
                <a:lnTo>
                  <a:pt x="56042" y="434679"/>
                </a:lnTo>
                <a:lnTo>
                  <a:pt x="39360" y="477941"/>
                </a:lnTo>
                <a:lnTo>
                  <a:pt x="25474" y="522507"/>
                </a:lnTo>
                <a:lnTo>
                  <a:pt x="14488" y="568274"/>
                </a:lnTo>
                <a:lnTo>
                  <a:pt x="6510" y="615133"/>
                </a:lnTo>
                <a:lnTo>
                  <a:pt x="1645" y="662980"/>
                </a:lnTo>
                <a:lnTo>
                  <a:pt x="0" y="711707"/>
                </a:lnTo>
                <a:lnTo>
                  <a:pt x="1645" y="760435"/>
                </a:lnTo>
                <a:lnTo>
                  <a:pt x="6510" y="808282"/>
                </a:lnTo>
                <a:lnTo>
                  <a:pt x="14488" y="855141"/>
                </a:lnTo>
                <a:lnTo>
                  <a:pt x="25474" y="900908"/>
                </a:lnTo>
                <a:lnTo>
                  <a:pt x="39360" y="945474"/>
                </a:lnTo>
                <a:lnTo>
                  <a:pt x="56042" y="988736"/>
                </a:lnTo>
                <a:lnTo>
                  <a:pt x="75413" y="1030587"/>
                </a:lnTo>
                <a:lnTo>
                  <a:pt x="97366" y="1070920"/>
                </a:lnTo>
                <a:lnTo>
                  <a:pt x="121796" y="1109630"/>
                </a:lnTo>
                <a:lnTo>
                  <a:pt x="148596" y="1146611"/>
                </a:lnTo>
                <a:lnTo>
                  <a:pt x="177660" y="1181756"/>
                </a:lnTo>
                <a:lnTo>
                  <a:pt x="208883" y="1214961"/>
                </a:lnTo>
                <a:lnTo>
                  <a:pt x="242157" y="1246118"/>
                </a:lnTo>
                <a:lnTo>
                  <a:pt x="277377" y="1275122"/>
                </a:lnTo>
                <a:lnTo>
                  <a:pt x="314436" y="1301867"/>
                </a:lnTo>
                <a:lnTo>
                  <a:pt x="353229" y="1326246"/>
                </a:lnTo>
                <a:lnTo>
                  <a:pt x="393649" y="1348155"/>
                </a:lnTo>
                <a:lnTo>
                  <a:pt x="435590" y="1367486"/>
                </a:lnTo>
                <a:lnTo>
                  <a:pt x="478945" y="1384134"/>
                </a:lnTo>
                <a:lnTo>
                  <a:pt x="523610" y="1397993"/>
                </a:lnTo>
                <a:lnTo>
                  <a:pt x="569477" y="1408956"/>
                </a:lnTo>
                <a:lnTo>
                  <a:pt x="616440" y="1416918"/>
                </a:lnTo>
                <a:lnTo>
                  <a:pt x="664394" y="1421774"/>
                </a:lnTo>
                <a:lnTo>
                  <a:pt x="713231" y="1423415"/>
                </a:lnTo>
                <a:lnTo>
                  <a:pt x="762069" y="1421774"/>
                </a:lnTo>
                <a:lnTo>
                  <a:pt x="810023" y="1416918"/>
                </a:lnTo>
                <a:lnTo>
                  <a:pt x="856986" y="1408956"/>
                </a:lnTo>
                <a:lnTo>
                  <a:pt x="902853" y="1397993"/>
                </a:lnTo>
                <a:lnTo>
                  <a:pt x="947518" y="1384134"/>
                </a:lnTo>
                <a:lnTo>
                  <a:pt x="990873" y="1367486"/>
                </a:lnTo>
                <a:lnTo>
                  <a:pt x="1032814" y="1348155"/>
                </a:lnTo>
                <a:lnTo>
                  <a:pt x="1073234" y="1326246"/>
                </a:lnTo>
                <a:lnTo>
                  <a:pt x="1112027" y="1301867"/>
                </a:lnTo>
                <a:lnTo>
                  <a:pt x="1149086" y="1275122"/>
                </a:lnTo>
                <a:lnTo>
                  <a:pt x="1184306" y="1246118"/>
                </a:lnTo>
                <a:lnTo>
                  <a:pt x="1217580" y="1214961"/>
                </a:lnTo>
                <a:lnTo>
                  <a:pt x="1248803" y="1181756"/>
                </a:lnTo>
                <a:lnTo>
                  <a:pt x="1277867" y="1146611"/>
                </a:lnTo>
                <a:lnTo>
                  <a:pt x="1304667" y="1109630"/>
                </a:lnTo>
                <a:lnTo>
                  <a:pt x="1329097" y="1070920"/>
                </a:lnTo>
                <a:lnTo>
                  <a:pt x="1351050" y="1030587"/>
                </a:lnTo>
                <a:lnTo>
                  <a:pt x="1370421" y="988736"/>
                </a:lnTo>
                <a:lnTo>
                  <a:pt x="1387103" y="945474"/>
                </a:lnTo>
                <a:lnTo>
                  <a:pt x="1400989" y="900908"/>
                </a:lnTo>
                <a:lnTo>
                  <a:pt x="1411975" y="855141"/>
                </a:lnTo>
                <a:lnTo>
                  <a:pt x="1419953" y="808282"/>
                </a:lnTo>
                <a:lnTo>
                  <a:pt x="1424818" y="760435"/>
                </a:lnTo>
                <a:lnTo>
                  <a:pt x="1426464" y="711707"/>
                </a:lnTo>
                <a:lnTo>
                  <a:pt x="1424818" y="662980"/>
                </a:lnTo>
                <a:lnTo>
                  <a:pt x="1419953" y="615133"/>
                </a:lnTo>
                <a:lnTo>
                  <a:pt x="1411975" y="568274"/>
                </a:lnTo>
                <a:lnTo>
                  <a:pt x="1400989" y="522507"/>
                </a:lnTo>
                <a:lnTo>
                  <a:pt x="1387103" y="477941"/>
                </a:lnTo>
                <a:lnTo>
                  <a:pt x="1370421" y="434679"/>
                </a:lnTo>
                <a:lnTo>
                  <a:pt x="1351050" y="392828"/>
                </a:lnTo>
                <a:lnTo>
                  <a:pt x="1329097" y="352495"/>
                </a:lnTo>
                <a:lnTo>
                  <a:pt x="1304667" y="313785"/>
                </a:lnTo>
                <a:lnTo>
                  <a:pt x="1277867" y="276804"/>
                </a:lnTo>
                <a:lnTo>
                  <a:pt x="1248803" y="241659"/>
                </a:lnTo>
                <a:lnTo>
                  <a:pt x="1217580" y="208454"/>
                </a:lnTo>
                <a:lnTo>
                  <a:pt x="1184306" y="177297"/>
                </a:lnTo>
                <a:lnTo>
                  <a:pt x="1149086" y="148293"/>
                </a:lnTo>
                <a:lnTo>
                  <a:pt x="1112027" y="121548"/>
                </a:lnTo>
                <a:lnTo>
                  <a:pt x="1073234" y="97169"/>
                </a:lnTo>
                <a:lnTo>
                  <a:pt x="1032814" y="75260"/>
                </a:lnTo>
                <a:lnTo>
                  <a:pt x="990873" y="55929"/>
                </a:lnTo>
                <a:lnTo>
                  <a:pt x="947518" y="39281"/>
                </a:lnTo>
                <a:lnTo>
                  <a:pt x="902853" y="25422"/>
                </a:lnTo>
                <a:lnTo>
                  <a:pt x="856986" y="14459"/>
                </a:lnTo>
                <a:lnTo>
                  <a:pt x="810023" y="6497"/>
                </a:lnTo>
                <a:lnTo>
                  <a:pt x="762069" y="1641"/>
                </a:lnTo>
                <a:lnTo>
                  <a:pt x="713231" y="0"/>
                </a:lnTo>
                <a:close/>
              </a:path>
            </a:pathLst>
          </a:custGeom>
          <a:solidFill>
            <a:srgbClr val="AF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5423" y="280415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0" y="711707"/>
                </a:moveTo>
                <a:lnTo>
                  <a:pt x="1645" y="662980"/>
                </a:lnTo>
                <a:lnTo>
                  <a:pt x="6510" y="615133"/>
                </a:lnTo>
                <a:lnTo>
                  <a:pt x="14488" y="568274"/>
                </a:lnTo>
                <a:lnTo>
                  <a:pt x="25474" y="522507"/>
                </a:lnTo>
                <a:lnTo>
                  <a:pt x="39360" y="477941"/>
                </a:lnTo>
                <a:lnTo>
                  <a:pt x="56042" y="434679"/>
                </a:lnTo>
                <a:lnTo>
                  <a:pt x="75413" y="392828"/>
                </a:lnTo>
                <a:lnTo>
                  <a:pt x="97366" y="352495"/>
                </a:lnTo>
                <a:lnTo>
                  <a:pt x="121796" y="313785"/>
                </a:lnTo>
                <a:lnTo>
                  <a:pt x="148596" y="276804"/>
                </a:lnTo>
                <a:lnTo>
                  <a:pt x="177660" y="241659"/>
                </a:lnTo>
                <a:lnTo>
                  <a:pt x="208883" y="208454"/>
                </a:lnTo>
                <a:lnTo>
                  <a:pt x="242157" y="177297"/>
                </a:lnTo>
                <a:lnTo>
                  <a:pt x="277377" y="148293"/>
                </a:lnTo>
                <a:lnTo>
                  <a:pt x="314436" y="121548"/>
                </a:lnTo>
                <a:lnTo>
                  <a:pt x="353229" y="97169"/>
                </a:lnTo>
                <a:lnTo>
                  <a:pt x="393649" y="75260"/>
                </a:lnTo>
                <a:lnTo>
                  <a:pt x="435590" y="55929"/>
                </a:lnTo>
                <a:lnTo>
                  <a:pt x="478945" y="39281"/>
                </a:lnTo>
                <a:lnTo>
                  <a:pt x="523610" y="25422"/>
                </a:lnTo>
                <a:lnTo>
                  <a:pt x="569477" y="14459"/>
                </a:lnTo>
                <a:lnTo>
                  <a:pt x="616440" y="6497"/>
                </a:lnTo>
                <a:lnTo>
                  <a:pt x="664394" y="1641"/>
                </a:lnTo>
                <a:lnTo>
                  <a:pt x="713231" y="0"/>
                </a:lnTo>
                <a:lnTo>
                  <a:pt x="762069" y="1641"/>
                </a:lnTo>
                <a:lnTo>
                  <a:pt x="810023" y="6497"/>
                </a:lnTo>
                <a:lnTo>
                  <a:pt x="856986" y="14459"/>
                </a:lnTo>
                <a:lnTo>
                  <a:pt x="902853" y="25422"/>
                </a:lnTo>
                <a:lnTo>
                  <a:pt x="947518" y="39281"/>
                </a:lnTo>
                <a:lnTo>
                  <a:pt x="990873" y="55929"/>
                </a:lnTo>
                <a:lnTo>
                  <a:pt x="1032814" y="75260"/>
                </a:lnTo>
                <a:lnTo>
                  <a:pt x="1073234" y="97169"/>
                </a:lnTo>
                <a:lnTo>
                  <a:pt x="1112027" y="121548"/>
                </a:lnTo>
                <a:lnTo>
                  <a:pt x="1149086" y="148293"/>
                </a:lnTo>
                <a:lnTo>
                  <a:pt x="1184306" y="177297"/>
                </a:lnTo>
                <a:lnTo>
                  <a:pt x="1217580" y="208454"/>
                </a:lnTo>
                <a:lnTo>
                  <a:pt x="1248803" y="241659"/>
                </a:lnTo>
                <a:lnTo>
                  <a:pt x="1277867" y="276804"/>
                </a:lnTo>
                <a:lnTo>
                  <a:pt x="1304667" y="313785"/>
                </a:lnTo>
                <a:lnTo>
                  <a:pt x="1329097" y="352495"/>
                </a:lnTo>
                <a:lnTo>
                  <a:pt x="1351050" y="392828"/>
                </a:lnTo>
                <a:lnTo>
                  <a:pt x="1370421" y="434679"/>
                </a:lnTo>
                <a:lnTo>
                  <a:pt x="1387103" y="477941"/>
                </a:lnTo>
                <a:lnTo>
                  <a:pt x="1400989" y="522507"/>
                </a:lnTo>
                <a:lnTo>
                  <a:pt x="1411975" y="568274"/>
                </a:lnTo>
                <a:lnTo>
                  <a:pt x="1419953" y="615133"/>
                </a:lnTo>
                <a:lnTo>
                  <a:pt x="1424818" y="662980"/>
                </a:lnTo>
                <a:lnTo>
                  <a:pt x="1426464" y="711707"/>
                </a:lnTo>
                <a:lnTo>
                  <a:pt x="1424818" y="760435"/>
                </a:lnTo>
                <a:lnTo>
                  <a:pt x="1419953" y="808282"/>
                </a:lnTo>
                <a:lnTo>
                  <a:pt x="1411975" y="855141"/>
                </a:lnTo>
                <a:lnTo>
                  <a:pt x="1400989" y="900908"/>
                </a:lnTo>
                <a:lnTo>
                  <a:pt x="1387103" y="945474"/>
                </a:lnTo>
                <a:lnTo>
                  <a:pt x="1370421" y="988736"/>
                </a:lnTo>
                <a:lnTo>
                  <a:pt x="1351050" y="1030587"/>
                </a:lnTo>
                <a:lnTo>
                  <a:pt x="1329097" y="1070920"/>
                </a:lnTo>
                <a:lnTo>
                  <a:pt x="1304667" y="1109630"/>
                </a:lnTo>
                <a:lnTo>
                  <a:pt x="1277867" y="1146611"/>
                </a:lnTo>
                <a:lnTo>
                  <a:pt x="1248803" y="1181756"/>
                </a:lnTo>
                <a:lnTo>
                  <a:pt x="1217580" y="1214961"/>
                </a:lnTo>
                <a:lnTo>
                  <a:pt x="1184306" y="1246118"/>
                </a:lnTo>
                <a:lnTo>
                  <a:pt x="1149086" y="1275122"/>
                </a:lnTo>
                <a:lnTo>
                  <a:pt x="1112027" y="1301867"/>
                </a:lnTo>
                <a:lnTo>
                  <a:pt x="1073234" y="1326246"/>
                </a:lnTo>
                <a:lnTo>
                  <a:pt x="1032814" y="1348155"/>
                </a:lnTo>
                <a:lnTo>
                  <a:pt x="990873" y="1367486"/>
                </a:lnTo>
                <a:lnTo>
                  <a:pt x="947518" y="1384134"/>
                </a:lnTo>
                <a:lnTo>
                  <a:pt x="902853" y="1397993"/>
                </a:lnTo>
                <a:lnTo>
                  <a:pt x="856986" y="1408956"/>
                </a:lnTo>
                <a:lnTo>
                  <a:pt x="810023" y="1416918"/>
                </a:lnTo>
                <a:lnTo>
                  <a:pt x="762069" y="1421774"/>
                </a:lnTo>
                <a:lnTo>
                  <a:pt x="713231" y="1423415"/>
                </a:lnTo>
                <a:lnTo>
                  <a:pt x="664394" y="1421774"/>
                </a:lnTo>
                <a:lnTo>
                  <a:pt x="616440" y="1416918"/>
                </a:lnTo>
                <a:lnTo>
                  <a:pt x="569477" y="1408956"/>
                </a:lnTo>
                <a:lnTo>
                  <a:pt x="523610" y="1397993"/>
                </a:lnTo>
                <a:lnTo>
                  <a:pt x="478945" y="1384134"/>
                </a:lnTo>
                <a:lnTo>
                  <a:pt x="435590" y="1367486"/>
                </a:lnTo>
                <a:lnTo>
                  <a:pt x="393649" y="1348155"/>
                </a:lnTo>
                <a:lnTo>
                  <a:pt x="353229" y="1326246"/>
                </a:lnTo>
                <a:lnTo>
                  <a:pt x="314436" y="1301867"/>
                </a:lnTo>
                <a:lnTo>
                  <a:pt x="277377" y="1275122"/>
                </a:lnTo>
                <a:lnTo>
                  <a:pt x="242157" y="1246118"/>
                </a:lnTo>
                <a:lnTo>
                  <a:pt x="208883" y="1214961"/>
                </a:lnTo>
                <a:lnTo>
                  <a:pt x="177660" y="1181756"/>
                </a:lnTo>
                <a:lnTo>
                  <a:pt x="148596" y="1146611"/>
                </a:lnTo>
                <a:lnTo>
                  <a:pt x="121796" y="1109630"/>
                </a:lnTo>
                <a:lnTo>
                  <a:pt x="97366" y="1070920"/>
                </a:lnTo>
                <a:lnTo>
                  <a:pt x="75413" y="1030587"/>
                </a:lnTo>
                <a:lnTo>
                  <a:pt x="56042" y="988736"/>
                </a:lnTo>
                <a:lnTo>
                  <a:pt x="39360" y="945474"/>
                </a:lnTo>
                <a:lnTo>
                  <a:pt x="25474" y="900908"/>
                </a:lnTo>
                <a:lnTo>
                  <a:pt x="14488" y="855141"/>
                </a:lnTo>
                <a:lnTo>
                  <a:pt x="6510" y="808282"/>
                </a:lnTo>
                <a:lnTo>
                  <a:pt x="1645" y="760435"/>
                </a:lnTo>
                <a:lnTo>
                  <a:pt x="0" y="7117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51578" y="869441"/>
            <a:ext cx="9950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45" dirty="0">
                <a:latin typeface="Arial"/>
                <a:cs typeface="Arial"/>
              </a:rPr>
              <a:t>Acoso</a:t>
            </a:r>
            <a:r>
              <a:rPr sz="1200" b="1" i="1" spc="-110" dirty="0">
                <a:latin typeface="Arial"/>
                <a:cs typeface="Arial"/>
              </a:rPr>
              <a:t> </a:t>
            </a:r>
            <a:r>
              <a:rPr sz="1200" b="1" i="1" spc="-80" dirty="0">
                <a:latin typeface="Arial"/>
                <a:cs typeface="Arial"/>
              </a:rPr>
              <a:t>Callejero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68367" y="3169920"/>
            <a:ext cx="487680" cy="539750"/>
          </a:xfrm>
          <a:custGeom>
            <a:avLst/>
            <a:gdLst/>
            <a:ahLst/>
            <a:cxnLst/>
            <a:rect l="l" t="t" r="r" b="b"/>
            <a:pathLst>
              <a:path w="487679" h="539750">
                <a:moveTo>
                  <a:pt x="243840" y="0"/>
                </a:moveTo>
                <a:lnTo>
                  <a:pt x="0" y="269747"/>
                </a:lnTo>
                <a:lnTo>
                  <a:pt x="243840" y="539495"/>
                </a:lnTo>
                <a:lnTo>
                  <a:pt x="243840" y="431545"/>
                </a:lnTo>
                <a:lnTo>
                  <a:pt x="487680" y="431545"/>
                </a:lnTo>
                <a:lnTo>
                  <a:pt x="487680" y="107950"/>
                </a:lnTo>
                <a:lnTo>
                  <a:pt x="243840" y="107950"/>
                </a:lnTo>
                <a:lnTo>
                  <a:pt x="243840" y="0"/>
                </a:lnTo>
                <a:close/>
              </a:path>
            </a:pathLst>
          </a:custGeom>
          <a:solidFill>
            <a:srgbClr val="B14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10528" y="3200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713231" y="0"/>
                </a:moveTo>
                <a:lnTo>
                  <a:pt x="664394" y="1641"/>
                </a:lnTo>
                <a:lnTo>
                  <a:pt x="616440" y="6497"/>
                </a:lnTo>
                <a:lnTo>
                  <a:pt x="569477" y="14459"/>
                </a:lnTo>
                <a:lnTo>
                  <a:pt x="523610" y="25422"/>
                </a:lnTo>
                <a:lnTo>
                  <a:pt x="478945" y="39281"/>
                </a:lnTo>
                <a:lnTo>
                  <a:pt x="435590" y="55929"/>
                </a:lnTo>
                <a:lnTo>
                  <a:pt x="393649" y="75260"/>
                </a:lnTo>
                <a:lnTo>
                  <a:pt x="353229" y="97169"/>
                </a:lnTo>
                <a:lnTo>
                  <a:pt x="314436" y="121548"/>
                </a:lnTo>
                <a:lnTo>
                  <a:pt x="277377" y="148293"/>
                </a:lnTo>
                <a:lnTo>
                  <a:pt x="242157" y="177297"/>
                </a:lnTo>
                <a:lnTo>
                  <a:pt x="208883" y="208454"/>
                </a:lnTo>
                <a:lnTo>
                  <a:pt x="177660" y="241659"/>
                </a:lnTo>
                <a:lnTo>
                  <a:pt x="148596" y="276804"/>
                </a:lnTo>
                <a:lnTo>
                  <a:pt x="121796" y="313785"/>
                </a:lnTo>
                <a:lnTo>
                  <a:pt x="97366" y="352495"/>
                </a:lnTo>
                <a:lnTo>
                  <a:pt x="75413" y="392828"/>
                </a:lnTo>
                <a:lnTo>
                  <a:pt x="56042" y="434679"/>
                </a:lnTo>
                <a:lnTo>
                  <a:pt x="39360" y="477941"/>
                </a:lnTo>
                <a:lnTo>
                  <a:pt x="25474" y="522507"/>
                </a:lnTo>
                <a:lnTo>
                  <a:pt x="14488" y="568274"/>
                </a:lnTo>
                <a:lnTo>
                  <a:pt x="6510" y="615133"/>
                </a:lnTo>
                <a:lnTo>
                  <a:pt x="1645" y="662980"/>
                </a:lnTo>
                <a:lnTo>
                  <a:pt x="0" y="711707"/>
                </a:lnTo>
                <a:lnTo>
                  <a:pt x="1645" y="760435"/>
                </a:lnTo>
                <a:lnTo>
                  <a:pt x="6510" y="808282"/>
                </a:lnTo>
                <a:lnTo>
                  <a:pt x="14488" y="855141"/>
                </a:lnTo>
                <a:lnTo>
                  <a:pt x="25474" y="900908"/>
                </a:lnTo>
                <a:lnTo>
                  <a:pt x="39360" y="945474"/>
                </a:lnTo>
                <a:lnTo>
                  <a:pt x="56042" y="988736"/>
                </a:lnTo>
                <a:lnTo>
                  <a:pt x="75413" y="1030587"/>
                </a:lnTo>
                <a:lnTo>
                  <a:pt x="97366" y="1070920"/>
                </a:lnTo>
                <a:lnTo>
                  <a:pt x="121796" y="1109630"/>
                </a:lnTo>
                <a:lnTo>
                  <a:pt x="148596" y="1146611"/>
                </a:lnTo>
                <a:lnTo>
                  <a:pt x="177660" y="1181756"/>
                </a:lnTo>
                <a:lnTo>
                  <a:pt x="208883" y="1214961"/>
                </a:lnTo>
                <a:lnTo>
                  <a:pt x="242157" y="1246118"/>
                </a:lnTo>
                <a:lnTo>
                  <a:pt x="277377" y="1275122"/>
                </a:lnTo>
                <a:lnTo>
                  <a:pt x="314436" y="1301867"/>
                </a:lnTo>
                <a:lnTo>
                  <a:pt x="353229" y="1326246"/>
                </a:lnTo>
                <a:lnTo>
                  <a:pt x="393649" y="1348155"/>
                </a:lnTo>
                <a:lnTo>
                  <a:pt x="435590" y="1367486"/>
                </a:lnTo>
                <a:lnTo>
                  <a:pt x="478945" y="1384134"/>
                </a:lnTo>
                <a:lnTo>
                  <a:pt x="523610" y="1397993"/>
                </a:lnTo>
                <a:lnTo>
                  <a:pt x="569477" y="1408956"/>
                </a:lnTo>
                <a:lnTo>
                  <a:pt x="616440" y="1416918"/>
                </a:lnTo>
                <a:lnTo>
                  <a:pt x="664394" y="1421774"/>
                </a:lnTo>
                <a:lnTo>
                  <a:pt x="713231" y="1423415"/>
                </a:lnTo>
                <a:lnTo>
                  <a:pt x="762069" y="1421774"/>
                </a:lnTo>
                <a:lnTo>
                  <a:pt x="810023" y="1416918"/>
                </a:lnTo>
                <a:lnTo>
                  <a:pt x="856986" y="1408956"/>
                </a:lnTo>
                <a:lnTo>
                  <a:pt x="902853" y="1397993"/>
                </a:lnTo>
                <a:lnTo>
                  <a:pt x="947518" y="1384134"/>
                </a:lnTo>
                <a:lnTo>
                  <a:pt x="990873" y="1367486"/>
                </a:lnTo>
                <a:lnTo>
                  <a:pt x="1032814" y="1348155"/>
                </a:lnTo>
                <a:lnTo>
                  <a:pt x="1073234" y="1326246"/>
                </a:lnTo>
                <a:lnTo>
                  <a:pt x="1112027" y="1301867"/>
                </a:lnTo>
                <a:lnTo>
                  <a:pt x="1149086" y="1275122"/>
                </a:lnTo>
                <a:lnTo>
                  <a:pt x="1184306" y="1246118"/>
                </a:lnTo>
                <a:lnTo>
                  <a:pt x="1217580" y="1214961"/>
                </a:lnTo>
                <a:lnTo>
                  <a:pt x="1248803" y="1181756"/>
                </a:lnTo>
                <a:lnTo>
                  <a:pt x="1277867" y="1146611"/>
                </a:lnTo>
                <a:lnTo>
                  <a:pt x="1304667" y="1109630"/>
                </a:lnTo>
                <a:lnTo>
                  <a:pt x="1329097" y="1070920"/>
                </a:lnTo>
                <a:lnTo>
                  <a:pt x="1351050" y="1030587"/>
                </a:lnTo>
                <a:lnTo>
                  <a:pt x="1370421" y="988736"/>
                </a:lnTo>
                <a:lnTo>
                  <a:pt x="1387103" y="945474"/>
                </a:lnTo>
                <a:lnTo>
                  <a:pt x="1400989" y="900908"/>
                </a:lnTo>
                <a:lnTo>
                  <a:pt x="1411975" y="855141"/>
                </a:lnTo>
                <a:lnTo>
                  <a:pt x="1419953" y="808282"/>
                </a:lnTo>
                <a:lnTo>
                  <a:pt x="1424818" y="760435"/>
                </a:lnTo>
                <a:lnTo>
                  <a:pt x="1426464" y="711707"/>
                </a:lnTo>
                <a:lnTo>
                  <a:pt x="1424818" y="662980"/>
                </a:lnTo>
                <a:lnTo>
                  <a:pt x="1419953" y="615133"/>
                </a:lnTo>
                <a:lnTo>
                  <a:pt x="1411975" y="568274"/>
                </a:lnTo>
                <a:lnTo>
                  <a:pt x="1400989" y="522507"/>
                </a:lnTo>
                <a:lnTo>
                  <a:pt x="1387103" y="477941"/>
                </a:lnTo>
                <a:lnTo>
                  <a:pt x="1370421" y="434679"/>
                </a:lnTo>
                <a:lnTo>
                  <a:pt x="1351050" y="392828"/>
                </a:lnTo>
                <a:lnTo>
                  <a:pt x="1329097" y="352495"/>
                </a:lnTo>
                <a:lnTo>
                  <a:pt x="1304667" y="313785"/>
                </a:lnTo>
                <a:lnTo>
                  <a:pt x="1277867" y="276804"/>
                </a:lnTo>
                <a:lnTo>
                  <a:pt x="1248803" y="241659"/>
                </a:lnTo>
                <a:lnTo>
                  <a:pt x="1217580" y="208454"/>
                </a:lnTo>
                <a:lnTo>
                  <a:pt x="1184306" y="177297"/>
                </a:lnTo>
                <a:lnTo>
                  <a:pt x="1149086" y="148293"/>
                </a:lnTo>
                <a:lnTo>
                  <a:pt x="1112027" y="121548"/>
                </a:lnTo>
                <a:lnTo>
                  <a:pt x="1073234" y="97169"/>
                </a:lnTo>
                <a:lnTo>
                  <a:pt x="1032814" y="75260"/>
                </a:lnTo>
                <a:lnTo>
                  <a:pt x="990873" y="55929"/>
                </a:lnTo>
                <a:lnTo>
                  <a:pt x="947518" y="39281"/>
                </a:lnTo>
                <a:lnTo>
                  <a:pt x="902853" y="25422"/>
                </a:lnTo>
                <a:lnTo>
                  <a:pt x="856986" y="14459"/>
                </a:lnTo>
                <a:lnTo>
                  <a:pt x="810023" y="6497"/>
                </a:lnTo>
                <a:lnTo>
                  <a:pt x="762069" y="1641"/>
                </a:lnTo>
                <a:lnTo>
                  <a:pt x="713231" y="0"/>
                </a:lnTo>
                <a:close/>
              </a:path>
            </a:pathLst>
          </a:custGeom>
          <a:solidFill>
            <a:srgbClr val="B14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0528" y="3200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0" y="711707"/>
                </a:moveTo>
                <a:lnTo>
                  <a:pt x="1645" y="662980"/>
                </a:lnTo>
                <a:lnTo>
                  <a:pt x="6510" y="615133"/>
                </a:lnTo>
                <a:lnTo>
                  <a:pt x="14488" y="568274"/>
                </a:lnTo>
                <a:lnTo>
                  <a:pt x="25474" y="522507"/>
                </a:lnTo>
                <a:lnTo>
                  <a:pt x="39360" y="477941"/>
                </a:lnTo>
                <a:lnTo>
                  <a:pt x="56042" y="434679"/>
                </a:lnTo>
                <a:lnTo>
                  <a:pt x="75413" y="392828"/>
                </a:lnTo>
                <a:lnTo>
                  <a:pt x="97366" y="352495"/>
                </a:lnTo>
                <a:lnTo>
                  <a:pt x="121796" y="313785"/>
                </a:lnTo>
                <a:lnTo>
                  <a:pt x="148596" y="276804"/>
                </a:lnTo>
                <a:lnTo>
                  <a:pt x="177660" y="241659"/>
                </a:lnTo>
                <a:lnTo>
                  <a:pt x="208883" y="208454"/>
                </a:lnTo>
                <a:lnTo>
                  <a:pt x="242157" y="177297"/>
                </a:lnTo>
                <a:lnTo>
                  <a:pt x="277377" y="148293"/>
                </a:lnTo>
                <a:lnTo>
                  <a:pt x="314436" y="121548"/>
                </a:lnTo>
                <a:lnTo>
                  <a:pt x="353229" y="97169"/>
                </a:lnTo>
                <a:lnTo>
                  <a:pt x="393649" y="75260"/>
                </a:lnTo>
                <a:lnTo>
                  <a:pt x="435590" y="55929"/>
                </a:lnTo>
                <a:lnTo>
                  <a:pt x="478945" y="39281"/>
                </a:lnTo>
                <a:lnTo>
                  <a:pt x="523610" y="25422"/>
                </a:lnTo>
                <a:lnTo>
                  <a:pt x="569477" y="14459"/>
                </a:lnTo>
                <a:lnTo>
                  <a:pt x="616440" y="6497"/>
                </a:lnTo>
                <a:lnTo>
                  <a:pt x="664394" y="1641"/>
                </a:lnTo>
                <a:lnTo>
                  <a:pt x="713231" y="0"/>
                </a:lnTo>
                <a:lnTo>
                  <a:pt x="762069" y="1641"/>
                </a:lnTo>
                <a:lnTo>
                  <a:pt x="810023" y="6497"/>
                </a:lnTo>
                <a:lnTo>
                  <a:pt x="856986" y="14459"/>
                </a:lnTo>
                <a:lnTo>
                  <a:pt x="902853" y="25422"/>
                </a:lnTo>
                <a:lnTo>
                  <a:pt x="947518" y="39281"/>
                </a:lnTo>
                <a:lnTo>
                  <a:pt x="990873" y="55929"/>
                </a:lnTo>
                <a:lnTo>
                  <a:pt x="1032814" y="75260"/>
                </a:lnTo>
                <a:lnTo>
                  <a:pt x="1073234" y="97169"/>
                </a:lnTo>
                <a:lnTo>
                  <a:pt x="1112027" y="121548"/>
                </a:lnTo>
                <a:lnTo>
                  <a:pt x="1149086" y="148293"/>
                </a:lnTo>
                <a:lnTo>
                  <a:pt x="1184306" y="177297"/>
                </a:lnTo>
                <a:lnTo>
                  <a:pt x="1217580" y="208454"/>
                </a:lnTo>
                <a:lnTo>
                  <a:pt x="1248803" y="241659"/>
                </a:lnTo>
                <a:lnTo>
                  <a:pt x="1277867" y="276804"/>
                </a:lnTo>
                <a:lnTo>
                  <a:pt x="1304667" y="313785"/>
                </a:lnTo>
                <a:lnTo>
                  <a:pt x="1329097" y="352495"/>
                </a:lnTo>
                <a:lnTo>
                  <a:pt x="1351050" y="392828"/>
                </a:lnTo>
                <a:lnTo>
                  <a:pt x="1370421" y="434679"/>
                </a:lnTo>
                <a:lnTo>
                  <a:pt x="1387103" y="477941"/>
                </a:lnTo>
                <a:lnTo>
                  <a:pt x="1400989" y="522507"/>
                </a:lnTo>
                <a:lnTo>
                  <a:pt x="1411975" y="568274"/>
                </a:lnTo>
                <a:lnTo>
                  <a:pt x="1419953" y="615133"/>
                </a:lnTo>
                <a:lnTo>
                  <a:pt x="1424818" y="662980"/>
                </a:lnTo>
                <a:lnTo>
                  <a:pt x="1426464" y="711707"/>
                </a:lnTo>
                <a:lnTo>
                  <a:pt x="1424818" y="760435"/>
                </a:lnTo>
                <a:lnTo>
                  <a:pt x="1419953" y="808282"/>
                </a:lnTo>
                <a:lnTo>
                  <a:pt x="1411975" y="855141"/>
                </a:lnTo>
                <a:lnTo>
                  <a:pt x="1400989" y="900908"/>
                </a:lnTo>
                <a:lnTo>
                  <a:pt x="1387103" y="945474"/>
                </a:lnTo>
                <a:lnTo>
                  <a:pt x="1370421" y="988736"/>
                </a:lnTo>
                <a:lnTo>
                  <a:pt x="1351050" y="1030587"/>
                </a:lnTo>
                <a:lnTo>
                  <a:pt x="1329097" y="1070920"/>
                </a:lnTo>
                <a:lnTo>
                  <a:pt x="1304667" y="1109630"/>
                </a:lnTo>
                <a:lnTo>
                  <a:pt x="1277867" y="1146611"/>
                </a:lnTo>
                <a:lnTo>
                  <a:pt x="1248803" y="1181756"/>
                </a:lnTo>
                <a:lnTo>
                  <a:pt x="1217580" y="1214961"/>
                </a:lnTo>
                <a:lnTo>
                  <a:pt x="1184306" y="1246118"/>
                </a:lnTo>
                <a:lnTo>
                  <a:pt x="1149086" y="1275122"/>
                </a:lnTo>
                <a:lnTo>
                  <a:pt x="1112027" y="1301867"/>
                </a:lnTo>
                <a:lnTo>
                  <a:pt x="1073234" y="1326246"/>
                </a:lnTo>
                <a:lnTo>
                  <a:pt x="1032814" y="1348155"/>
                </a:lnTo>
                <a:lnTo>
                  <a:pt x="990873" y="1367486"/>
                </a:lnTo>
                <a:lnTo>
                  <a:pt x="947518" y="1384134"/>
                </a:lnTo>
                <a:lnTo>
                  <a:pt x="902853" y="1397993"/>
                </a:lnTo>
                <a:lnTo>
                  <a:pt x="856986" y="1408956"/>
                </a:lnTo>
                <a:lnTo>
                  <a:pt x="810023" y="1416918"/>
                </a:lnTo>
                <a:lnTo>
                  <a:pt x="762069" y="1421774"/>
                </a:lnTo>
                <a:lnTo>
                  <a:pt x="713231" y="1423415"/>
                </a:lnTo>
                <a:lnTo>
                  <a:pt x="664394" y="1421774"/>
                </a:lnTo>
                <a:lnTo>
                  <a:pt x="616440" y="1416918"/>
                </a:lnTo>
                <a:lnTo>
                  <a:pt x="569477" y="1408956"/>
                </a:lnTo>
                <a:lnTo>
                  <a:pt x="523610" y="1397993"/>
                </a:lnTo>
                <a:lnTo>
                  <a:pt x="478945" y="1384134"/>
                </a:lnTo>
                <a:lnTo>
                  <a:pt x="435590" y="1367486"/>
                </a:lnTo>
                <a:lnTo>
                  <a:pt x="393649" y="1348155"/>
                </a:lnTo>
                <a:lnTo>
                  <a:pt x="353229" y="1326246"/>
                </a:lnTo>
                <a:lnTo>
                  <a:pt x="314436" y="1301867"/>
                </a:lnTo>
                <a:lnTo>
                  <a:pt x="277377" y="1275122"/>
                </a:lnTo>
                <a:lnTo>
                  <a:pt x="242157" y="1246118"/>
                </a:lnTo>
                <a:lnTo>
                  <a:pt x="208883" y="1214961"/>
                </a:lnTo>
                <a:lnTo>
                  <a:pt x="177660" y="1181756"/>
                </a:lnTo>
                <a:lnTo>
                  <a:pt x="148596" y="1146611"/>
                </a:lnTo>
                <a:lnTo>
                  <a:pt x="121796" y="1109630"/>
                </a:lnTo>
                <a:lnTo>
                  <a:pt x="97366" y="1070920"/>
                </a:lnTo>
                <a:lnTo>
                  <a:pt x="75413" y="1030587"/>
                </a:lnTo>
                <a:lnTo>
                  <a:pt x="56042" y="988736"/>
                </a:lnTo>
                <a:lnTo>
                  <a:pt x="39360" y="945474"/>
                </a:lnTo>
                <a:lnTo>
                  <a:pt x="25474" y="900908"/>
                </a:lnTo>
                <a:lnTo>
                  <a:pt x="14488" y="855141"/>
                </a:lnTo>
                <a:lnTo>
                  <a:pt x="6510" y="808282"/>
                </a:lnTo>
                <a:lnTo>
                  <a:pt x="1645" y="760435"/>
                </a:lnTo>
                <a:lnTo>
                  <a:pt x="0" y="7117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96227" y="826770"/>
            <a:ext cx="65532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ts val="1370"/>
              </a:lnSpc>
              <a:spcBef>
                <a:spcPts val="100"/>
              </a:spcBef>
            </a:pPr>
            <a:r>
              <a:rPr sz="1200" b="1" spc="-70" dirty="0">
                <a:latin typeface="Trebuchet MS"/>
                <a:cs typeface="Trebuchet MS"/>
              </a:rPr>
              <a:t>Violencia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</a:pPr>
            <a:r>
              <a:rPr sz="1200" b="1" spc="-75" dirty="0">
                <a:latin typeface="Trebuchet MS"/>
                <a:cs typeface="Trebuchet MS"/>
              </a:rPr>
              <a:t>obstétrica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82641" y="2375154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419480" y="304419"/>
                </a:moveTo>
                <a:lnTo>
                  <a:pt x="76073" y="304419"/>
                </a:lnTo>
                <a:lnTo>
                  <a:pt x="247777" y="476123"/>
                </a:lnTo>
                <a:lnTo>
                  <a:pt x="419480" y="304419"/>
                </a:lnTo>
                <a:close/>
              </a:path>
              <a:path w="476250" h="476250">
                <a:moveTo>
                  <a:pt x="380492" y="0"/>
                </a:moveTo>
                <a:lnTo>
                  <a:pt x="18415" y="18542"/>
                </a:lnTo>
                <a:lnTo>
                  <a:pt x="0" y="380492"/>
                </a:lnTo>
                <a:lnTo>
                  <a:pt x="76073" y="304419"/>
                </a:lnTo>
                <a:lnTo>
                  <a:pt x="419480" y="304419"/>
                </a:lnTo>
                <a:lnTo>
                  <a:pt x="476123" y="247776"/>
                </a:lnTo>
                <a:lnTo>
                  <a:pt x="304419" y="76073"/>
                </a:lnTo>
                <a:lnTo>
                  <a:pt x="380492" y="0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3543" y="283463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711707" y="0"/>
                </a:moveTo>
                <a:lnTo>
                  <a:pt x="662980" y="1641"/>
                </a:lnTo>
                <a:lnTo>
                  <a:pt x="615133" y="6497"/>
                </a:lnTo>
                <a:lnTo>
                  <a:pt x="568274" y="14459"/>
                </a:lnTo>
                <a:lnTo>
                  <a:pt x="522507" y="25422"/>
                </a:lnTo>
                <a:lnTo>
                  <a:pt x="477941" y="39281"/>
                </a:lnTo>
                <a:lnTo>
                  <a:pt x="434679" y="55929"/>
                </a:lnTo>
                <a:lnTo>
                  <a:pt x="392828" y="75260"/>
                </a:lnTo>
                <a:lnTo>
                  <a:pt x="352495" y="97169"/>
                </a:lnTo>
                <a:lnTo>
                  <a:pt x="313785" y="121548"/>
                </a:lnTo>
                <a:lnTo>
                  <a:pt x="276804" y="148293"/>
                </a:lnTo>
                <a:lnTo>
                  <a:pt x="241659" y="177297"/>
                </a:lnTo>
                <a:lnTo>
                  <a:pt x="208454" y="208454"/>
                </a:lnTo>
                <a:lnTo>
                  <a:pt x="177297" y="241659"/>
                </a:lnTo>
                <a:lnTo>
                  <a:pt x="148293" y="276804"/>
                </a:lnTo>
                <a:lnTo>
                  <a:pt x="121548" y="313785"/>
                </a:lnTo>
                <a:lnTo>
                  <a:pt x="97169" y="352495"/>
                </a:lnTo>
                <a:lnTo>
                  <a:pt x="75260" y="392828"/>
                </a:lnTo>
                <a:lnTo>
                  <a:pt x="55929" y="434679"/>
                </a:lnTo>
                <a:lnTo>
                  <a:pt x="39281" y="477941"/>
                </a:lnTo>
                <a:lnTo>
                  <a:pt x="25422" y="522507"/>
                </a:lnTo>
                <a:lnTo>
                  <a:pt x="14459" y="568274"/>
                </a:lnTo>
                <a:lnTo>
                  <a:pt x="6497" y="615133"/>
                </a:lnTo>
                <a:lnTo>
                  <a:pt x="1641" y="662980"/>
                </a:lnTo>
                <a:lnTo>
                  <a:pt x="0" y="711707"/>
                </a:lnTo>
                <a:lnTo>
                  <a:pt x="1641" y="760435"/>
                </a:lnTo>
                <a:lnTo>
                  <a:pt x="6497" y="808282"/>
                </a:lnTo>
                <a:lnTo>
                  <a:pt x="14459" y="855141"/>
                </a:lnTo>
                <a:lnTo>
                  <a:pt x="25422" y="900908"/>
                </a:lnTo>
                <a:lnTo>
                  <a:pt x="39281" y="945474"/>
                </a:lnTo>
                <a:lnTo>
                  <a:pt x="55929" y="988736"/>
                </a:lnTo>
                <a:lnTo>
                  <a:pt x="75260" y="1030587"/>
                </a:lnTo>
                <a:lnTo>
                  <a:pt x="97169" y="1070920"/>
                </a:lnTo>
                <a:lnTo>
                  <a:pt x="121548" y="1109630"/>
                </a:lnTo>
                <a:lnTo>
                  <a:pt x="148293" y="1146611"/>
                </a:lnTo>
                <a:lnTo>
                  <a:pt x="177297" y="1181756"/>
                </a:lnTo>
                <a:lnTo>
                  <a:pt x="208454" y="1214961"/>
                </a:lnTo>
                <a:lnTo>
                  <a:pt x="241659" y="1246118"/>
                </a:lnTo>
                <a:lnTo>
                  <a:pt x="276804" y="1275122"/>
                </a:lnTo>
                <a:lnTo>
                  <a:pt x="313785" y="1301867"/>
                </a:lnTo>
                <a:lnTo>
                  <a:pt x="352495" y="1326246"/>
                </a:lnTo>
                <a:lnTo>
                  <a:pt x="392828" y="1348155"/>
                </a:lnTo>
                <a:lnTo>
                  <a:pt x="434679" y="1367486"/>
                </a:lnTo>
                <a:lnTo>
                  <a:pt x="477941" y="1384134"/>
                </a:lnTo>
                <a:lnTo>
                  <a:pt x="522507" y="1397993"/>
                </a:lnTo>
                <a:lnTo>
                  <a:pt x="568274" y="1408956"/>
                </a:lnTo>
                <a:lnTo>
                  <a:pt x="615133" y="1416918"/>
                </a:lnTo>
                <a:lnTo>
                  <a:pt x="662980" y="1421774"/>
                </a:lnTo>
                <a:lnTo>
                  <a:pt x="711707" y="1423415"/>
                </a:lnTo>
                <a:lnTo>
                  <a:pt x="760435" y="1421774"/>
                </a:lnTo>
                <a:lnTo>
                  <a:pt x="808282" y="1416918"/>
                </a:lnTo>
                <a:lnTo>
                  <a:pt x="855141" y="1408956"/>
                </a:lnTo>
                <a:lnTo>
                  <a:pt x="900908" y="1397993"/>
                </a:lnTo>
                <a:lnTo>
                  <a:pt x="945474" y="1384134"/>
                </a:lnTo>
                <a:lnTo>
                  <a:pt x="988736" y="1367486"/>
                </a:lnTo>
                <a:lnTo>
                  <a:pt x="1030587" y="1348155"/>
                </a:lnTo>
                <a:lnTo>
                  <a:pt x="1070920" y="1326246"/>
                </a:lnTo>
                <a:lnTo>
                  <a:pt x="1109630" y="1301867"/>
                </a:lnTo>
                <a:lnTo>
                  <a:pt x="1146611" y="1275122"/>
                </a:lnTo>
                <a:lnTo>
                  <a:pt x="1181756" y="1246118"/>
                </a:lnTo>
                <a:lnTo>
                  <a:pt x="1214961" y="1214961"/>
                </a:lnTo>
                <a:lnTo>
                  <a:pt x="1246118" y="1181756"/>
                </a:lnTo>
                <a:lnTo>
                  <a:pt x="1275122" y="1146611"/>
                </a:lnTo>
                <a:lnTo>
                  <a:pt x="1301867" y="1109630"/>
                </a:lnTo>
                <a:lnTo>
                  <a:pt x="1326246" y="1070920"/>
                </a:lnTo>
                <a:lnTo>
                  <a:pt x="1348155" y="1030587"/>
                </a:lnTo>
                <a:lnTo>
                  <a:pt x="1367486" y="988736"/>
                </a:lnTo>
                <a:lnTo>
                  <a:pt x="1384134" y="945474"/>
                </a:lnTo>
                <a:lnTo>
                  <a:pt x="1397993" y="900908"/>
                </a:lnTo>
                <a:lnTo>
                  <a:pt x="1408956" y="855141"/>
                </a:lnTo>
                <a:lnTo>
                  <a:pt x="1416918" y="808282"/>
                </a:lnTo>
                <a:lnTo>
                  <a:pt x="1421774" y="760435"/>
                </a:lnTo>
                <a:lnTo>
                  <a:pt x="1423415" y="711707"/>
                </a:lnTo>
                <a:lnTo>
                  <a:pt x="1421774" y="662980"/>
                </a:lnTo>
                <a:lnTo>
                  <a:pt x="1416918" y="615133"/>
                </a:lnTo>
                <a:lnTo>
                  <a:pt x="1408956" y="568274"/>
                </a:lnTo>
                <a:lnTo>
                  <a:pt x="1397993" y="522507"/>
                </a:lnTo>
                <a:lnTo>
                  <a:pt x="1384134" y="477941"/>
                </a:lnTo>
                <a:lnTo>
                  <a:pt x="1367486" y="434679"/>
                </a:lnTo>
                <a:lnTo>
                  <a:pt x="1348155" y="392828"/>
                </a:lnTo>
                <a:lnTo>
                  <a:pt x="1326246" y="352495"/>
                </a:lnTo>
                <a:lnTo>
                  <a:pt x="1301867" y="313785"/>
                </a:lnTo>
                <a:lnTo>
                  <a:pt x="1275122" y="276804"/>
                </a:lnTo>
                <a:lnTo>
                  <a:pt x="1246118" y="241659"/>
                </a:lnTo>
                <a:lnTo>
                  <a:pt x="1214961" y="208454"/>
                </a:lnTo>
                <a:lnTo>
                  <a:pt x="1181756" y="177297"/>
                </a:lnTo>
                <a:lnTo>
                  <a:pt x="1146611" y="148293"/>
                </a:lnTo>
                <a:lnTo>
                  <a:pt x="1109630" y="121548"/>
                </a:lnTo>
                <a:lnTo>
                  <a:pt x="1070920" y="97169"/>
                </a:lnTo>
                <a:lnTo>
                  <a:pt x="1030587" y="75260"/>
                </a:lnTo>
                <a:lnTo>
                  <a:pt x="988736" y="55929"/>
                </a:lnTo>
                <a:lnTo>
                  <a:pt x="945474" y="39281"/>
                </a:lnTo>
                <a:lnTo>
                  <a:pt x="900908" y="25422"/>
                </a:lnTo>
                <a:lnTo>
                  <a:pt x="855141" y="14459"/>
                </a:lnTo>
                <a:lnTo>
                  <a:pt x="808282" y="6497"/>
                </a:lnTo>
                <a:lnTo>
                  <a:pt x="760435" y="1641"/>
                </a:lnTo>
                <a:lnTo>
                  <a:pt x="711707" y="0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43543" y="283463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711707"/>
                </a:moveTo>
                <a:lnTo>
                  <a:pt x="1641" y="662980"/>
                </a:lnTo>
                <a:lnTo>
                  <a:pt x="6497" y="615133"/>
                </a:lnTo>
                <a:lnTo>
                  <a:pt x="14459" y="568274"/>
                </a:lnTo>
                <a:lnTo>
                  <a:pt x="25422" y="522507"/>
                </a:lnTo>
                <a:lnTo>
                  <a:pt x="39281" y="477941"/>
                </a:lnTo>
                <a:lnTo>
                  <a:pt x="55929" y="434679"/>
                </a:lnTo>
                <a:lnTo>
                  <a:pt x="75260" y="392828"/>
                </a:lnTo>
                <a:lnTo>
                  <a:pt x="97169" y="352495"/>
                </a:lnTo>
                <a:lnTo>
                  <a:pt x="121548" y="313785"/>
                </a:lnTo>
                <a:lnTo>
                  <a:pt x="148293" y="276804"/>
                </a:lnTo>
                <a:lnTo>
                  <a:pt x="177297" y="241659"/>
                </a:lnTo>
                <a:lnTo>
                  <a:pt x="208454" y="208454"/>
                </a:lnTo>
                <a:lnTo>
                  <a:pt x="241659" y="177297"/>
                </a:lnTo>
                <a:lnTo>
                  <a:pt x="276804" y="148293"/>
                </a:lnTo>
                <a:lnTo>
                  <a:pt x="313785" y="121548"/>
                </a:lnTo>
                <a:lnTo>
                  <a:pt x="352495" y="97169"/>
                </a:lnTo>
                <a:lnTo>
                  <a:pt x="392828" y="75260"/>
                </a:lnTo>
                <a:lnTo>
                  <a:pt x="434679" y="55929"/>
                </a:lnTo>
                <a:lnTo>
                  <a:pt x="477941" y="39281"/>
                </a:lnTo>
                <a:lnTo>
                  <a:pt x="522507" y="25422"/>
                </a:lnTo>
                <a:lnTo>
                  <a:pt x="568274" y="14459"/>
                </a:lnTo>
                <a:lnTo>
                  <a:pt x="615133" y="6497"/>
                </a:lnTo>
                <a:lnTo>
                  <a:pt x="662980" y="1641"/>
                </a:lnTo>
                <a:lnTo>
                  <a:pt x="711707" y="0"/>
                </a:lnTo>
                <a:lnTo>
                  <a:pt x="760435" y="1641"/>
                </a:lnTo>
                <a:lnTo>
                  <a:pt x="808282" y="6497"/>
                </a:lnTo>
                <a:lnTo>
                  <a:pt x="855141" y="14459"/>
                </a:lnTo>
                <a:lnTo>
                  <a:pt x="900908" y="25422"/>
                </a:lnTo>
                <a:lnTo>
                  <a:pt x="945474" y="39281"/>
                </a:lnTo>
                <a:lnTo>
                  <a:pt x="988736" y="55929"/>
                </a:lnTo>
                <a:lnTo>
                  <a:pt x="1030587" y="75260"/>
                </a:lnTo>
                <a:lnTo>
                  <a:pt x="1070920" y="97169"/>
                </a:lnTo>
                <a:lnTo>
                  <a:pt x="1109630" y="121548"/>
                </a:lnTo>
                <a:lnTo>
                  <a:pt x="1146611" y="148293"/>
                </a:lnTo>
                <a:lnTo>
                  <a:pt x="1181756" y="177297"/>
                </a:lnTo>
                <a:lnTo>
                  <a:pt x="1214961" y="208454"/>
                </a:lnTo>
                <a:lnTo>
                  <a:pt x="1246118" y="241659"/>
                </a:lnTo>
                <a:lnTo>
                  <a:pt x="1275122" y="276804"/>
                </a:lnTo>
                <a:lnTo>
                  <a:pt x="1301867" y="313785"/>
                </a:lnTo>
                <a:lnTo>
                  <a:pt x="1326246" y="352495"/>
                </a:lnTo>
                <a:lnTo>
                  <a:pt x="1348155" y="392828"/>
                </a:lnTo>
                <a:lnTo>
                  <a:pt x="1367486" y="434679"/>
                </a:lnTo>
                <a:lnTo>
                  <a:pt x="1384134" y="477941"/>
                </a:lnTo>
                <a:lnTo>
                  <a:pt x="1397993" y="522507"/>
                </a:lnTo>
                <a:lnTo>
                  <a:pt x="1408956" y="568274"/>
                </a:lnTo>
                <a:lnTo>
                  <a:pt x="1416918" y="615133"/>
                </a:lnTo>
                <a:lnTo>
                  <a:pt x="1421774" y="662980"/>
                </a:lnTo>
                <a:lnTo>
                  <a:pt x="1423415" y="711707"/>
                </a:lnTo>
                <a:lnTo>
                  <a:pt x="1421774" y="760435"/>
                </a:lnTo>
                <a:lnTo>
                  <a:pt x="1416918" y="808282"/>
                </a:lnTo>
                <a:lnTo>
                  <a:pt x="1408956" y="855141"/>
                </a:lnTo>
                <a:lnTo>
                  <a:pt x="1397993" y="900908"/>
                </a:lnTo>
                <a:lnTo>
                  <a:pt x="1384134" y="945474"/>
                </a:lnTo>
                <a:lnTo>
                  <a:pt x="1367486" y="988736"/>
                </a:lnTo>
                <a:lnTo>
                  <a:pt x="1348155" y="1030587"/>
                </a:lnTo>
                <a:lnTo>
                  <a:pt x="1326246" y="1070920"/>
                </a:lnTo>
                <a:lnTo>
                  <a:pt x="1301867" y="1109630"/>
                </a:lnTo>
                <a:lnTo>
                  <a:pt x="1275122" y="1146611"/>
                </a:lnTo>
                <a:lnTo>
                  <a:pt x="1246118" y="1181756"/>
                </a:lnTo>
                <a:lnTo>
                  <a:pt x="1214961" y="1214961"/>
                </a:lnTo>
                <a:lnTo>
                  <a:pt x="1181756" y="1246118"/>
                </a:lnTo>
                <a:lnTo>
                  <a:pt x="1146611" y="1275122"/>
                </a:lnTo>
                <a:lnTo>
                  <a:pt x="1109630" y="1301867"/>
                </a:lnTo>
                <a:lnTo>
                  <a:pt x="1070920" y="1326246"/>
                </a:lnTo>
                <a:lnTo>
                  <a:pt x="1030587" y="1348155"/>
                </a:lnTo>
                <a:lnTo>
                  <a:pt x="988736" y="1367486"/>
                </a:lnTo>
                <a:lnTo>
                  <a:pt x="945474" y="1384134"/>
                </a:lnTo>
                <a:lnTo>
                  <a:pt x="900908" y="1397993"/>
                </a:lnTo>
                <a:lnTo>
                  <a:pt x="855141" y="1408956"/>
                </a:lnTo>
                <a:lnTo>
                  <a:pt x="808282" y="1416918"/>
                </a:lnTo>
                <a:lnTo>
                  <a:pt x="760435" y="1421774"/>
                </a:lnTo>
                <a:lnTo>
                  <a:pt x="711707" y="1423415"/>
                </a:lnTo>
                <a:lnTo>
                  <a:pt x="662980" y="1421774"/>
                </a:lnTo>
                <a:lnTo>
                  <a:pt x="615133" y="1416918"/>
                </a:lnTo>
                <a:lnTo>
                  <a:pt x="568274" y="1408956"/>
                </a:lnTo>
                <a:lnTo>
                  <a:pt x="522507" y="1397993"/>
                </a:lnTo>
                <a:lnTo>
                  <a:pt x="477941" y="1384134"/>
                </a:lnTo>
                <a:lnTo>
                  <a:pt x="434679" y="1367486"/>
                </a:lnTo>
                <a:lnTo>
                  <a:pt x="392828" y="1348155"/>
                </a:lnTo>
                <a:lnTo>
                  <a:pt x="352495" y="1326246"/>
                </a:lnTo>
                <a:lnTo>
                  <a:pt x="313785" y="1301867"/>
                </a:lnTo>
                <a:lnTo>
                  <a:pt x="276804" y="1275122"/>
                </a:lnTo>
                <a:lnTo>
                  <a:pt x="241659" y="1246118"/>
                </a:lnTo>
                <a:lnTo>
                  <a:pt x="208454" y="1214961"/>
                </a:lnTo>
                <a:lnTo>
                  <a:pt x="177297" y="1181756"/>
                </a:lnTo>
                <a:lnTo>
                  <a:pt x="148293" y="1146611"/>
                </a:lnTo>
                <a:lnTo>
                  <a:pt x="121548" y="1109630"/>
                </a:lnTo>
                <a:lnTo>
                  <a:pt x="97169" y="1070920"/>
                </a:lnTo>
                <a:lnTo>
                  <a:pt x="75260" y="1030587"/>
                </a:lnTo>
                <a:lnTo>
                  <a:pt x="55929" y="988736"/>
                </a:lnTo>
                <a:lnTo>
                  <a:pt x="39281" y="945474"/>
                </a:lnTo>
                <a:lnTo>
                  <a:pt x="25422" y="900908"/>
                </a:lnTo>
                <a:lnTo>
                  <a:pt x="14459" y="855141"/>
                </a:lnTo>
                <a:lnTo>
                  <a:pt x="6497" y="808282"/>
                </a:lnTo>
                <a:lnTo>
                  <a:pt x="1641" y="760435"/>
                </a:lnTo>
                <a:lnTo>
                  <a:pt x="0" y="7117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65540" y="791083"/>
            <a:ext cx="982344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885" marR="5080" indent="-210820">
              <a:lnSpc>
                <a:spcPts val="1300"/>
              </a:lnSpc>
              <a:spcBef>
                <a:spcPts val="260"/>
              </a:spcBef>
            </a:pPr>
            <a:r>
              <a:rPr sz="1200" b="1" spc="-85" dirty="0">
                <a:latin typeface="Trebuchet MS"/>
                <a:cs typeface="Trebuchet MS"/>
              </a:rPr>
              <a:t>Esterilizaciones  </a:t>
            </a:r>
            <a:r>
              <a:rPr sz="1200" b="1" spc="-70" dirty="0">
                <a:latin typeface="Trebuchet MS"/>
                <a:cs typeface="Trebuchet MS"/>
              </a:rPr>
              <a:t>forzadas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78423" y="1959864"/>
            <a:ext cx="539750" cy="487680"/>
          </a:xfrm>
          <a:custGeom>
            <a:avLst/>
            <a:gdLst/>
            <a:ahLst/>
            <a:cxnLst/>
            <a:rect l="l" t="t" r="r" b="b"/>
            <a:pathLst>
              <a:path w="539750" h="487680">
                <a:moveTo>
                  <a:pt x="431546" y="243839"/>
                </a:moveTo>
                <a:lnTo>
                  <a:pt x="107950" y="243839"/>
                </a:lnTo>
                <a:lnTo>
                  <a:pt x="107950" y="487680"/>
                </a:lnTo>
                <a:lnTo>
                  <a:pt x="431546" y="487680"/>
                </a:lnTo>
                <a:lnTo>
                  <a:pt x="431546" y="243839"/>
                </a:lnTo>
                <a:close/>
              </a:path>
              <a:path w="539750" h="487680">
                <a:moveTo>
                  <a:pt x="269748" y="0"/>
                </a:moveTo>
                <a:lnTo>
                  <a:pt x="0" y="243839"/>
                </a:lnTo>
                <a:lnTo>
                  <a:pt x="539496" y="243839"/>
                </a:lnTo>
                <a:lnTo>
                  <a:pt x="26974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02479" y="50444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713232" y="0"/>
                </a:moveTo>
                <a:lnTo>
                  <a:pt x="664394" y="1641"/>
                </a:lnTo>
                <a:lnTo>
                  <a:pt x="616440" y="6497"/>
                </a:lnTo>
                <a:lnTo>
                  <a:pt x="569477" y="14459"/>
                </a:lnTo>
                <a:lnTo>
                  <a:pt x="523610" y="25422"/>
                </a:lnTo>
                <a:lnTo>
                  <a:pt x="478945" y="39281"/>
                </a:lnTo>
                <a:lnTo>
                  <a:pt x="435590" y="55929"/>
                </a:lnTo>
                <a:lnTo>
                  <a:pt x="393649" y="75260"/>
                </a:lnTo>
                <a:lnTo>
                  <a:pt x="353229" y="97169"/>
                </a:lnTo>
                <a:lnTo>
                  <a:pt x="314436" y="121548"/>
                </a:lnTo>
                <a:lnTo>
                  <a:pt x="277377" y="148293"/>
                </a:lnTo>
                <a:lnTo>
                  <a:pt x="242157" y="177297"/>
                </a:lnTo>
                <a:lnTo>
                  <a:pt x="208883" y="208454"/>
                </a:lnTo>
                <a:lnTo>
                  <a:pt x="177660" y="241659"/>
                </a:lnTo>
                <a:lnTo>
                  <a:pt x="148596" y="276804"/>
                </a:lnTo>
                <a:lnTo>
                  <a:pt x="121796" y="313785"/>
                </a:lnTo>
                <a:lnTo>
                  <a:pt x="97366" y="352495"/>
                </a:lnTo>
                <a:lnTo>
                  <a:pt x="75413" y="392828"/>
                </a:lnTo>
                <a:lnTo>
                  <a:pt x="56042" y="434679"/>
                </a:lnTo>
                <a:lnTo>
                  <a:pt x="39360" y="477941"/>
                </a:lnTo>
                <a:lnTo>
                  <a:pt x="25474" y="522507"/>
                </a:lnTo>
                <a:lnTo>
                  <a:pt x="14488" y="568274"/>
                </a:lnTo>
                <a:lnTo>
                  <a:pt x="6510" y="615133"/>
                </a:lnTo>
                <a:lnTo>
                  <a:pt x="1645" y="662980"/>
                </a:lnTo>
                <a:lnTo>
                  <a:pt x="0" y="711708"/>
                </a:lnTo>
                <a:lnTo>
                  <a:pt x="1645" y="760435"/>
                </a:lnTo>
                <a:lnTo>
                  <a:pt x="6510" y="808282"/>
                </a:lnTo>
                <a:lnTo>
                  <a:pt x="14488" y="855141"/>
                </a:lnTo>
                <a:lnTo>
                  <a:pt x="25474" y="900908"/>
                </a:lnTo>
                <a:lnTo>
                  <a:pt x="39360" y="945474"/>
                </a:lnTo>
                <a:lnTo>
                  <a:pt x="56042" y="988736"/>
                </a:lnTo>
                <a:lnTo>
                  <a:pt x="75413" y="1030587"/>
                </a:lnTo>
                <a:lnTo>
                  <a:pt x="97366" y="1070920"/>
                </a:lnTo>
                <a:lnTo>
                  <a:pt x="121796" y="1109630"/>
                </a:lnTo>
                <a:lnTo>
                  <a:pt x="148596" y="1146611"/>
                </a:lnTo>
                <a:lnTo>
                  <a:pt x="177660" y="1181756"/>
                </a:lnTo>
                <a:lnTo>
                  <a:pt x="208883" y="1214961"/>
                </a:lnTo>
                <a:lnTo>
                  <a:pt x="242157" y="1246118"/>
                </a:lnTo>
                <a:lnTo>
                  <a:pt x="277377" y="1275122"/>
                </a:lnTo>
                <a:lnTo>
                  <a:pt x="314436" y="1301867"/>
                </a:lnTo>
                <a:lnTo>
                  <a:pt x="353229" y="1326246"/>
                </a:lnTo>
                <a:lnTo>
                  <a:pt x="393649" y="1348155"/>
                </a:lnTo>
                <a:lnTo>
                  <a:pt x="435590" y="1367486"/>
                </a:lnTo>
                <a:lnTo>
                  <a:pt x="478945" y="1384134"/>
                </a:lnTo>
                <a:lnTo>
                  <a:pt x="523610" y="1397993"/>
                </a:lnTo>
                <a:lnTo>
                  <a:pt x="569477" y="1408956"/>
                </a:lnTo>
                <a:lnTo>
                  <a:pt x="616440" y="1416918"/>
                </a:lnTo>
                <a:lnTo>
                  <a:pt x="664394" y="1421774"/>
                </a:lnTo>
                <a:lnTo>
                  <a:pt x="713232" y="1423416"/>
                </a:lnTo>
                <a:lnTo>
                  <a:pt x="762069" y="1421774"/>
                </a:lnTo>
                <a:lnTo>
                  <a:pt x="810023" y="1416918"/>
                </a:lnTo>
                <a:lnTo>
                  <a:pt x="856986" y="1408956"/>
                </a:lnTo>
                <a:lnTo>
                  <a:pt x="902853" y="1397993"/>
                </a:lnTo>
                <a:lnTo>
                  <a:pt x="947518" y="1384134"/>
                </a:lnTo>
                <a:lnTo>
                  <a:pt x="990873" y="1367486"/>
                </a:lnTo>
                <a:lnTo>
                  <a:pt x="1032814" y="1348155"/>
                </a:lnTo>
                <a:lnTo>
                  <a:pt x="1073234" y="1326246"/>
                </a:lnTo>
                <a:lnTo>
                  <a:pt x="1112027" y="1301867"/>
                </a:lnTo>
                <a:lnTo>
                  <a:pt x="1149086" y="1275122"/>
                </a:lnTo>
                <a:lnTo>
                  <a:pt x="1184306" y="1246118"/>
                </a:lnTo>
                <a:lnTo>
                  <a:pt x="1217580" y="1214961"/>
                </a:lnTo>
                <a:lnTo>
                  <a:pt x="1248803" y="1181756"/>
                </a:lnTo>
                <a:lnTo>
                  <a:pt x="1277867" y="1146611"/>
                </a:lnTo>
                <a:lnTo>
                  <a:pt x="1304667" y="1109630"/>
                </a:lnTo>
                <a:lnTo>
                  <a:pt x="1329097" y="1070920"/>
                </a:lnTo>
                <a:lnTo>
                  <a:pt x="1351050" y="1030587"/>
                </a:lnTo>
                <a:lnTo>
                  <a:pt x="1370421" y="988736"/>
                </a:lnTo>
                <a:lnTo>
                  <a:pt x="1387103" y="945474"/>
                </a:lnTo>
                <a:lnTo>
                  <a:pt x="1400989" y="900908"/>
                </a:lnTo>
                <a:lnTo>
                  <a:pt x="1411975" y="855141"/>
                </a:lnTo>
                <a:lnTo>
                  <a:pt x="1419953" y="808282"/>
                </a:lnTo>
                <a:lnTo>
                  <a:pt x="1424818" y="760435"/>
                </a:lnTo>
                <a:lnTo>
                  <a:pt x="1426464" y="711708"/>
                </a:lnTo>
                <a:lnTo>
                  <a:pt x="1424818" y="662980"/>
                </a:lnTo>
                <a:lnTo>
                  <a:pt x="1419953" y="615133"/>
                </a:lnTo>
                <a:lnTo>
                  <a:pt x="1411975" y="568274"/>
                </a:lnTo>
                <a:lnTo>
                  <a:pt x="1400989" y="522507"/>
                </a:lnTo>
                <a:lnTo>
                  <a:pt x="1387103" y="477941"/>
                </a:lnTo>
                <a:lnTo>
                  <a:pt x="1370421" y="434679"/>
                </a:lnTo>
                <a:lnTo>
                  <a:pt x="1351050" y="392828"/>
                </a:lnTo>
                <a:lnTo>
                  <a:pt x="1329097" y="352495"/>
                </a:lnTo>
                <a:lnTo>
                  <a:pt x="1304667" y="313785"/>
                </a:lnTo>
                <a:lnTo>
                  <a:pt x="1277867" y="276804"/>
                </a:lnTo>
                <a:lnTo>
                  <a:pt x="1248803" y="241659"/>
                </a:lnTo>
                <a:lnTo>
                  <a:pt x="1217580" y="208454"/>
                </a:lnTo>
                <a:lnTo>
                  <a:pt x="1184306" y="177297"/>
                </a:lnTo>
                <a:lnTo>
                  <a:pt x="1149086" y="148293"/>
                </a:lnTo>
                <a:lnTo>
                  <a:pt x="1112027" y="121548"/>
                </a:lnTo>
                <a:lnTo>
                  <a:pt x="1073234" y="97169"/>
                </a:lnTo>
                <a:lnTo>
                  <a:pt x="1032814" y="75260"/>
                </a:lnTo>
                <a:lnTo>
                  <a:pt x="990873" y="55929"/>
                </a:lnTo>
                <a:lnTo>
                  <a:pt x="947518" y="39281"/>
                </a:lnTo>
                <a:lnTo>
                  <a:pt x="902853" y="25422"/>
                </a:lnTo>
                <a:lnTo>
                  <a:pt x="856986" y="14459"/>
                </a:lnTo>
                <a:lnTo>
                  <a:pt x="810023" y="6497"/>
                </a:lnTo>
                <a:lnTo>
                  <a:pt x="762069" y="1641"/>
                </a:lnTo>
                <a:lnTo>
                  <a:pt x="71323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02479" y="50444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0" y="711708"/>
                </a:moveTo>
                <a:lnTo>
                  <a:pt x="1645" y="662980"/>
                </a:lnTo>
                <a:lnTo>
                  <a:pt x="6510" y="615133"/>
                </a:lnTo>
                <a:lnTo>
                  <a:pt x="14488" y="568274"/>
                </a:lnTo>
                <a:lnTo>
                  <a:pt x="25474" y="522507"/>
                </a:lnTo>
                <a:lnTo>
                  <a:pt x="39360" y="477941"/>
                </a:lnTo>
                <a:lnTo>
                  <a:pt x="56042" y="434679"/>
                </a:lnTo>
                <a:lnTo>
                  <a:pt x="75413" y="392828"/>
                </a:lnTo>
                <a:lnTo>
                  <a:pt x="97366" y="352495"/>
                </a:lnTo>
                <a:lnTo>
                  <a:pt x="121796" y="313785"/>
                </a:lnTo>
                <a:lnTo>
                  <a:pt x="148596" y="276804"/>
                </a:lnTo>
                <a:lnTo>
                  <a:pt x="177660" y="241659"/>
                </a:lnTo>
                <a:lnTo>
                  <a:pt x="208883" y="208454"/>
                </a:lnTo>
                <a:lnTo>
                  <a:pt x="242157" y="177297"/>
                </a:lnTo>
                <a:lnTo>
                  <a:pt x="277377" y="148293"/>
                </a:lnTo>
                <a:lnTo>
                  <a:pt x="314436" y="121548"/>
                </a:lnTo>
                <a:lnTo>
                  <a:pt x="353229" y="97169"/>
                </a:lnTo>
                <a:lnTo>
                  <a:pt x="393649" y="75260"/>
                </a:lnTo>
                <a:lnTo>
                  <a:pt x="435590" y="55929"/>
                </a:lnTo>
                <a:lnTo>
                  <a:pt x="478945" y="39281"/>
                </a:lnTo>
                <a:lnTo>
                  <a:pt x="523610" y="25422"/>
                </a:lnTo>
                <a:lnTo>
                  <a:pt x="569477" y="14459"/>
                </a:lnTo>
                <a:lnTo>
                  <a:pt x="616440" y="6497"/>
                </a:lnTo>
                <a:lnTo>
                  <a:pt x="664394" y="1641"/>
                </a:lnTo>
                <a:lnTo>
                  <a:pt x="713232" y="0"/>
                </a:lnTo>
                <a:lnTo>
                  <a:pt x="762069" y="1641"/>
                </a:lnTo>
                <a:lnTo>
                  <a:pt x="810023" y="6497"/>
                </a:lnTo>
                <a:lnTo>
                  <a:pt x="856986" y="14459"/>
                </a:lnTo>
                <a:lnTo>
                  <a:pt x="902853" y="25422"/>
                </a:lnTo>
                <a:lnTo>
                  <a:pt x="947518" y="39281"/>
                </a:lnTo>
                <a:lnTo>
                  <a:pt x="990873" y="55929"/>
                </a:lnTo>
                <a:lnTo>
                  <a:pt x="1032814" y="75260"/>
                </a:lnTo>
                <a:lnTo>
                  <a:pt x="1073234" y="97169"/>
                </a:lnTo>
                <a:lnTo>
                  <a:pt x="1112027" y="121548"/>
                </a:lnTo>
                <a:lnTo>
                  <a:pt x="1149086" y="148293"/>
                </a:lnTo>
                <a:lnTo>
                  <a:pt x="1184306" y="177297"/>
                </a:lnTo>
                <a:lnTo>
                  <a:pt x="1217580" y="208454"/>
                </a:lnTo>
                <a:lnTo>
                  <a:pt x="1248803" y="241659"/>
                </a:lnTo>
                <a:lnTo>
                  <a:pt x="1277867" y="276804"/>
                </a:lnTo>
                <a:lnTo>
                  <a:pt x="1304667" y="313785"/>
                </a:lnTo>
                <a:lnTo>
                  <a:pt x="1329097" y="352495"/>
                </a:lnTo>
                <a:lnTo>
                  <a:pt x="1351050" y="392828"/>
                </a:lnTo>
                <a:lnTo>
                  <a:pt x="1370421" y="434679"/>
                </a:lnTo>
                <a:lnTo>
                  <a:pt x="1387103" y="477941"/>
                </a:lnTo>
                <a:lnTo>
                  <a:pt x="1400989" y="522507"/>
                </a:lnTo>
                <a:lnTo>
                  <a:pt x="1411975" y="568274"/>
                </a:lnTo>
                <a:lnTo>
                  <a:pt x="1419953" y="615133"/>
                </a:lnTo>
                <a:lnTo>
                  <a:pt x="1424818" y="662980"/>
                </a:lnTo>
                <a:lnTo>
                  <a:pt x="1426464" y="711708"/>
                </a:lnTo>
                <a:lnTo>
                  <a:pt x="1424818" y="760435"/>
                </a:lnTo>
                <a:lnTo>
                  <a:pt x="1419953" y="808282"/>
                </a:lnTo>
                <a:lnTo>
                  <a:pt x="1411975" y="855141"/>
                </a:lnTo>
                <a:lnTo>
                  <a:pt x="1400989" y="900908"/>
                </a:lnTo>
                <a:lnTo>
                  <a:pt x="1387103" y="945474"/>
                </a:lnTo>
                <a:lnTo>
                  <a:pt x="1370421" y="988736"/>
                </a:lnTo>
                <a:lnTo>
                  <a:pt x="1351050" y="1030587"/>
                </a:lnTo>
                <a:lnTo>
                  <a:pt x="1329097" y="1070920"/>
                </a:lnTo>
                <a:lnTo>
                  <a:pt x="1304667" y="1109630"/>
                </a:lnTo>
                <a:lnTo>
                  <a:pt x="1277867" y="1146611"/>
                </a:lnTo>
                <a:lnTo>
                  <a:pt x="1248803" y="1181756"/>
                </a:lnTo>
                <a:lnTo>
                  <a:pt x="1217580" y="1214961"/>
                </a:lnTo>
                <a:lnTo>
                  <a:pt x="1184306" y="1246118"/>
                </a:lnTo>
                <a:lnTo>
                  <a:pt x="1149086" y="1275122"/>
                </a:lnTo>
                <a:lnTo>
                  <a:pt x="1112027" y="1301867"/>
                </a:lnTo>
                <a:lnTo>
                  <a:pt x="1073234" y="1326246"/>
                </a:lnTo>
                <a:lnTo>
                  <a:pt x="1032814" y="1348155"/>
                </a:lnTo>
                <a:lnTo>
                  <a:pt x="990873" y="1367486"/>
                </a:lnTo>
                <a:lnTo>
                  <a:pt x="947518" y="1384134"/>
                </a:lnTo>
                <a:lnTo>
                  <a:pt x="902853" y="1397993"/>
                </a:lnTo>
                <a:lnTo>
                  <a:pt x="856986" y="1408956"/>
                </a:lnTo>
                <a:lnTo>
                  <a:pt x="810023" y="1416918"/>
                </a:lnTo>
                <a:lnTo>
                  <a:pt x="762069" y="1421774"/>
                </a:lnTo>
                <a:lnTo>
                  <a:pt x="713232" y="1423416"/>
                </a:lnTo>
                <a:lnTo>
                  <a:pt x="664394" y="1421774"/>
                </a:lnTo>
                <a:lnTo>
                  <a:pt x="616440" y="1416918"/>
                </a:lnTo>
                <a:lnTo>
                  <a:pt x="569477" y="1408956"/>
                </a:lnTo>
                <a:lnTo>
                  <a:pt x="523610" y="1397993"/>
                </a:lnTo>
                <a:lnTo>
                  <a:pt x="478945" y="1384134"/>
                </a:lnTo>
                <a:lnTo>
                  <a:pt x="435590" y="1367486"/>
                </a:lnTo>
                <a:lnTo>
                  <a:pt x="393649" y="1348155"/>
                </a:lnTo>
                <a:lnTo>
                  <a:pt x="353229" y="1326246"/>
                </a:lnTo>
                <a:lnTo>
                  <a:pt x="314436" y="1301867"/>
                </a:lnTo>
                <a:lnTo>
                  <a:pt x="277377" y="1275122"/>
                </a:lnTo>
                <a:lnTo>
                  <a:pt x="242157" y="1246118"/>
                </a:lnTo>
                <a:lnTo>
                  <a:pt x="208883" y="1214961"/>
                </a:lnTo>
                <a:lnTo>
                  <a:pt x="177660" y="1181756"/>
                </a:lnTo>
                <a:lnTo>
                  <a:pt x="148596" y="1146611"/>
                </a:lnTo>
                <a:lnTo>
                  <a:pt x="121796" y="1109630"/>
                </a:lnTo>
                <a:lnTo>
                  <a:pt x="97366" y="1070920"/>
                </a:lnTo>
                <a:lnTo>
                  <a:pt x="75413" y="1030587"/>
                </a:lnTo>
                <a:lnTo>
                  <a:pt x="56042" y="988736"/>
                </a:lnTo>
                <a:lnTo>
                  <a:pt x="39360" y="945474"/>
                </a:lnTo>
                <a:lnTo>
                  <a:pt x="25474" y="900908"/>
                </a:lnTo>
                <a:lnTo>
                  <a:pt x="14488" y="855141"/>
                </a:lnTo>
                <a:lnTo>
                  <a:pt x="6510" y="808282"/>
                </a:lnTo>
                <a:lnTo>
                  <a:pt x="1645" y="760435"/>
                </a:lnTo>
                <a:lnTo>
                  <a:pt x="0" y="7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14391" y="5388609"/>
            <a:ext cx="803275" cy="7023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59"/>
              </a:spcBef>
            </a:pPr>
            <a:r>
              <a:rPr sz="1200" b="1" i="1" spc="-85" dirty="0">
                <a:latin typeface="Arial"/>
                <a:cs typeface="Arial"/>
              </a:rPr>
              <a:t>Violencia </a:t>
            </a:r>
            <a:r>
              <a:rPr sz="1200" b="1" i="1" spc="-90" dirty="0">
                <a:latin typeface="Arial"/>
                <a:cs typeface="Arial"/>
              </a:rPr>
              <a:t>en  mujeres  privadas </a:t>
            </a:r>
            <a:r>
              <a:rPr sz="1200" b="1" i="1" spc="-95" dirty="0">
                <a:latin typeface="Arial"/>
                <a:cs typeface="Arial"/>
              </a:rPr>
              <a:t>de  </a:t>
            </a:r>
            <a:r>
              <a:rPr sz="1200" b="1" i="1" spc="-65" dirty="0">
                <a:latin typeface="Arial"/>
                <a:cs typeface="Arial"/>
              </a:rPr>
              <a:t>libertad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35801" y="2374392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96266" y="0"/>
                </a:moveTo>
                <a:lnTo>
                  <a:pt x="172339" y="76073"/>
                </a:lnTo>
                <a:lnTo>
                  <a:pt x="0" y="248412"/>
                </a:lnTo>
                <a:lnTo>
                  <a:pt x="228346" y="476631"/>
                </a:lnTo>
                <a:lnTo>
                  <a:pt x="400684" y="304419"/>
                </a:lnTo>
                <a:lnTo>
                  <a:pt x="473000" y="304419"/>
                </a:lnTo>
                <a:lnTo>
                  <a:pt x="458850" y="17907"/>
                </a:lnTo>
                <a:lnTo>
                  <a:pt x="96266" y="0"/>
                </a:lnTo>
                <a:close/>
              </a:path>
              <a:path w="476884" h="476885">
                <a:moveTo>
                  <a:pt x="473000" y="304419"/>
                </a:moveTo>
                <a:lnTo>
                  <a:pt x="400684" y="304419"/>
                </a:lnTo>
                <a:lnTo>
                  <a:pt x="476757" y="380492"/>
                </a:lnTo>
                <a:lnTo>
                  <a:pt x="473000" y="304419"/>
                </a:lnTo>
                <a:close/>
              </a:path>
            </a:pathLst>
          </a:custGeom>
          <a:solidFill>
            <a:srgbClr val="AD9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0904" y="5044440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711707" y="0"/>
                </a:moveTo>
                <a:lnTo>
                  <a:pt x="662980" y="1641"/>
                </a:lnTo>
                <a:lnTo>
                  <a:pt x="615133" y="6497"/>
                </a:lnTo>
                <a:lnTo>
                  <a:pt x="568274" y="14459"/>
                </a:lnTo>
                <a:lnTo>
                  <a:pt x="522507" y="25422"/>
                </a:lnTo>
                <a:lnTo>
                  <a:pt x="477941" y="39281"/>
                </a:lnTo>
                <a:lnTo>
                  <a:pt x="434679" y="55929"/>
                </a:lnTo>
                <a:lnTo>
                  <a:pt x="392828" y="75260"/>
                </a:lnTo>
                <a:lnTo>
                  <a:pt x="352495" y="97169"/>
                </a:lnTo>
                <a:lnTo>
                  <a:pt x="313785" y="121548"/>
                </a:lnTo>
                <a:lnTo>
                  <a:pt x="276804" y="148293"/>
                </a:lnTo>
                <a:lnTo>
                  <a:pt x="241659" y="177297"/>
                </a:lnTo>
                <a:lnTo>
                  <a:pt x="208454" y="208454"/>
                </a:lnTo>
                <a:lnTo>
                  <a:pt x="177297" y="241659"/>
                </a:lnTo>
                <a:lnTo>
                  <a:pt x="148293" y="276804"/>
                </a:lnTo>
                <a:lnTo>
                  <a:pt x="121548" y="313785"/>
                </a:lnTo>
                <a:lnTo>
                  <a:pt x="97169" y="352495"/>
                </a:lnTo>
                <a:lnTo>
                  <a:pt x="75260" y="392828"/>
                </a:lnTo>
                <a:lnTo>
                  <a:pt x="55929" y="434679"/>
                </a:lnTo>
                <a:lnTo>
                  <a:pt x="39281" y="477941"/>
                </a:lnTo>
                <a:lnTo>
                  <a:pt x="25422" y="522507"/>
                </a:lnTo>
                <a:lnTo>
                  <a:pt x="14459" y="568274"/>
                </a:lnTo>
                <a:lnTo>
                  <a:pt x="6497" y="615133"/>
                </a:lnTo>
                <a:lnTo>
                  <a:pt x="1641" y="662980"/>
                </a:lnTo>
                <a:lnTo>
                  <a:pt x="0" y="711708"/>
                </a:lnTo>
                <a:lnTo>
                  <a:pt x="1641" y="760435"/>
                </a:lnTo>
                <a:lnTo>
                  <a:pt x="6497" y="808282"/>
                </a:lnTo>
                <a:lnTo>
                  <a:pt x="14459" y="855141"/>
                </a:lnTo>
                <a:lnTo>
                  <a:pt x="25422" y="900908"/>
                </a:lnTo>
                <a:lnTo>
                  <a:pt x="39281" y="945474"/>
                </a:lnTo>
                <a:lnTo>
                  <a:pt x="55929" y="988736"/>
                </a:lnTo>
                <a:lnTo>
                  <a:pt x="75260" y="1030587"/>
                </a:lnTo>
                <a:lnTo>
                  <a:pt x="97169" y="1070920"/>
                </a:lnTo>
                <a:lnTo>
                  <a:pt x="121548" y="1109630"/>
                </a:lnTo>
                <a:lnTo>
                  <a:pt x="148293" y="1146611"/>
                </a:lnTo>
                <a:lnTo>
                  <a:pt x="177297" y="1181756"/>
                </a:lnTo>
                <a:lnTo>
                  <a:pt x="208454" y="1214961"/>
                </a:lnTo>
                <a:lnTo>
                  <a:pt x="241659" y="1246118"/>
                </a:lnTo>
                <a:lnTo>
                  <a:pt x="276804" y="1275122"/>
                </a:lnTo>
                <a:lnTo>
                  <a:pt x="313785" y="1301867"/>
                </a:lnTo>
                <a:lnTo>
                  <a:pt x="352495" y="1326246"/>
                </a:lnTo>
                <a:lnTo>
                  <a:pt x="392828" y="1348155"/>
                </a:lnTo>
                <a:lnTo>
                  <a:pt x="434679" y="1367486"/>
                </a:lnTo>
                <a:lnTo>
                  <a:pt x="477941" y="1384134"/>
                </a:lnTo>
                <a:lnTo>
                  <a:pt x="522507" y="1397993"/>
                </a:lnTo>
                <a:lnTo>
                  <a:pt x="568274" y="1408956"/>
                </a:lnTo>
                <a:lnTo>
                  <a:pt x="615133" y="1416918"/>
                </a:lnTo>
                <a:lnTo>
                  <a:pt x="662980" y="1421774"/>
                </a:lnTo>
                <a:lnTo>
                  <a:pt x="711707" y="1423416"/>
                </a:lnTo>
                <a:lnTo>
                  <a:pt x="760435" y="1421774"/>
                </a:lnTo>
                <a:lnTo>
                  <a:pt x="808282" y="1416918"/>
                </a:lnTo>
                <a:lnTo>
                  <a:pt x="855141" y="1408956"/>
                </a:lnTo>
                <a:lnTo>
                  <a:pt x="900908" y="1397993"/>
                </a:lnTo>
                <a:lnTo>
                  <a:pt x="945474" y="1384134"/>
                </a:lnTo>
                <a:lnTo>
                  <a:pt x="988736" y="1367486"/>
                </a:lnTo>
                <a:lnTo>
                  <a:pt x="1030587" y="1348155"/>
                </a:lnTo>
                <a:lnTo>
                  <a:pt x="1070920" y="1326246"/>
                </a:lnTo>
                <a:lnTo>
                  <a:pt x="1109630" y="1301867"/>
                </a:lnTo>
                <a:lnTo>
                  <a:pt x="1146611" y="1275122"/>
                </a:lnTo>
                <a:lnTo>
                  <a:pt x="1181756" y="1246118"/>
                </a:lnTo>
                <a:lnTo>
                  <a:pt x="1214961" y="1214961"/>
                </a:lnTo>
                <a:lnTo>
                  <a:pt x="1246118" y="1181756"/>
                </a:lnTo>
                <a:lnTo>
                  <a:pt x="1275122" y="1146611"/>
                </a:lnTo>
                <a:lnTo>
                  <a:pt x="1301867" y="1109630"/>
                </a:lnTo>
                <a:lnTo>
                  <a:pt x="1326246" y="1070920"/>
                </a:lnTo>
                <a:lnTo>
                  <a:pt x="1348155" y="1030587"/>
                </a:lnTo>
                <a:lnTo>
                  <a:pt x="1367486" y="988736"/>
                </a:lnTo>
                <a:lnTo>
                  <a:pt x="1384134" y="945474"/>
                </a:lnTo>
                <a:lnTo>
                  <a:pt x="1397993" y="900908"/>
                </a:lnTo>
                <a:lnTo>
                  <a:pt x="1408956" y="855141"/>
                </a:lnTo>
                <a:lnTo>
                  <a:pt x="1416918" y="808282"/>
                </a:lnTo>
                <a:lnTo>
                  <a:pt x="1421774" y="760435"/>
                </a:lnTo>
                <a:lnTo>
                  <a:pt x="1423416" y="711708"/>
                </a:lnTo>
                <a:lnTo>
                  <a:pt x="1421774" y="662980"/>
                </a:lnTo>
                <a:lnTo>
                  <a:pt x="1416918" y="615133"/>
                </a:lnTo>
                <a:lnTo>
                  <a:pt x="1408956" y="568274"/>
                </a:lnTo>
                <a:lnTo>
                  <a:pt x="1397993" y="522507"/>
                </a:lnTo>
                <a:lnTo>
                  <a:pt x="1384134" y="477941"/>
                </a:lnTo>
                <a:lnTo>
                  <a:pt x="1367486" y="434679"/>
                </a:lnTo>
                <a:lnTo>
                  <a:pt x="1348155" y="392828"/>
                </a:lnTo>
                <a:lnTo>
                  <a:pt x="1326246" y="352495"/>
                </a:lnTo>
                <a:lnTo>
                  <a:pt x="1301867" y="313785"/>
                </a:lnTo>
                <a:lnTo>
                  <a:pt x="1275122" y="276804"/>
                </a:lnTo>
                <a:lnTo>
                  <a:pt x="1246118" y="241659"/>
                </a:lnTo>
                <a:lnTo>
                  <a:pt x="1214961" y="208454"/>
                </a:lnTo>
                <a:lnTo>
                  <a:pt x="1181756" y="177297"/>
                </a:lnTo>
                <a:lnTo>
                  <a:pt x="1146611" y="148293"/>
                </a:lnTo>
                <a:lnTo>
                  <a:pt x="1109630" y="121548"/>
                </a:lnTo>
                <a:lnTo>
                  <a:pt x="1070920" y="97169"/>
                </a:lnTo>
                <a:lnTo>
                  <a:pt x="1030587" y="75260"/>
                </a:lnTo>
                <a:lnTo>
                  <a:pt x="988736" y="55929"/>
                </a:lnTo>
                <a:lnTo>
                  <a:pt x="945474" y="39281"/>
                </a:lnTo>
                <a:lnTo>
                  <a:pt x="900908" y="25422"/>
                </a:lnTo>
                <a:lnTo>
                  <a:pt x="855141" y="14459"/>
                </a:lnTo>
                <a:lnTo>
                  <a:pt x="808282" y="6497"/>
                </a:lnTo>
                <a:lnTo>
                  <a:pt x="760435" y="1641"/>
                </a:lnTo>
                <a:lnTo>
                  <a:pt x="711707" y="0"/>
                </a:lnTo>
                <a:close/>
              </a:path>
            </a:pathLst>
          </a:custGeom>
          <a:solidFill>
            <a:srgbClr val="AD9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0904" y="5044440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711708"/>
                </a:moveTo>
                <a:lnTo>
                  <a:pt x="1641" y="662980"/>
                </a:lnTo>
                <a:lnTo>
                  <a:pt x="6497" y="615133"/>
                </a:lnTo>
                <a:lnTo>
                  <a:pt x="14459" y="568274"/>
                </a:lnTo>
                <a:lnTo>
                  <a:pt x="25422" y="522507"/>
                </a:lnTo>
                <a:lnTo>
                  <a:pt x="39281" y="477941"/>
                </a:lnTo>
                <a:lnTo>
                  <a:pt x="55929" y="434679"/>
                </a:lnTo>
                <a:lnTo>
                  <a:pt x="75260" y="392828"/>
                </a:lnTo>
                <a:lnTo>
                  <a:pt x="97169" y="352495"/>
                </a:lnTo>
                <a:lnTo>
                  <a:pt x="121548" y="313785"/>
                </a:lnTo>
                <a:lnTo>
                  <a:pt x="148293" y="276804"/>
                </a:lnTo>
                <a:lnTo>
                  <a:pt x="177297" y="241659"/>
                </a:lnTo>
                <a:lnTo>
                  <a:pt x="208454" y="208454"/>
                </a:lnTo>
                <a:lnTo>
                  <a:pt x="241659" y="177297"/>
                </a:lnTo>
                <a:lnTo>
                  <a:pt x="276804" y="148293"/>
                </a:lnTo>
                <a:lnTo>
                  <a:pt x="313785" y="121548"/>
                </a:lnTo>
                <a:lnTo>
                  <a:pt x="352495" y="97169"/>
                </a:lnTo>
                <a:lnTo>
                  <a:pt x="392828" y="75260"/>
                </a:lnTo>
                <a:lnTo>
                  <a:pt x="434679" y="55929"/>
                </a:lnTo>
                <a:lnTo>
                  <a:pt x="477941" y="39281"/>
                </a:lnTo>
                <a:lnTo>
                  <a:pt x="522507" y="25422"/>
                </a:lnTo>
                <a:lnTo>
                  <a:pt x="568274" y="14459"/>
                </a:lnTo>
                <a:lnTo>
                  <a:pt x="615133" y="6497"/>
                </a:lnTo>
                <a:lnTo>
                  <a:pt x="662980" y="1641"/>
                </a:lnTo>
                <a:lnTo>
                  <a:pt x="711707" y="0"/>
                </a:lnTo>
                <a:lnTo>
                  <a:pt x="760435" y="1641"/>
                </a:lnTo>
                <a:lnTo>
                  <a:pt x="808282" y="6497"/>
                </a:lnTo>
                <a:lnTo>
                  <a:pt x="855141" y="14459"/>
                </a:lnTo>
                <a:lnTo>
                  <a:pt x="900908" y="25422"/>
                </a:lnTo>
                <a:lnTo>
                  <a:pt x="945474" y="39281"/>
                </a:lnTo>
                <a:lnTo>
                  <a:pt x="988736" y="55929"/>
                </a:lnTo>
                <a:lnTo>
                  <a:pt x="1030587" y="75260"/>
                </a:lnTo>
                <a:lnTo>
                  <a:pt x="1070920" y="97169"/>
                </a:lnTo>
                <a:lnTo>
                  <a:pt x="1109630" y="121548"/>
                </a:lnTo>
                <a:lnTo>
                  <a:pt x="1146611" y="148293"/>
                </a:lnTo>
                <a:lnTo>
                  <a:pt x="1181756" y="177297"/>
                </a:lnTo>
                <a:lnTo>
                  <a:pt x="1214961" y="208454"/>
                </a:lnTo>
                <a:lnTo>
                  <a:pt x="1246118" y="241659"/>
                </a:lnTo>
                <a:lnTo>
                  <a:pt x="1275122" y="276804"/>
                </a:lnTo>
                <a:lnTo>
                  <a:pt x="1301867" y="313785"/>
                </a:lnTo>
                <a:lnTo>
                  <a:pt x="1326246" y="352495"/>
                </a:lnTo>
                <a:lnTo>
                  <a:pt x="1348155" y="392828"/>
                </a:lnTo>
                <a:lnTo>
                  <a:pt x="1367486" y="434679"/>
                </a:lnTo>
                <a:lnTo>
                  <a:pt x="1384134" y="477941"/>
                </a:lnTo>
                <a:lnTo>
                  <a:pt x="1397993" y="522507"/>
                </a:lnTo>
                <a:lnTo>
                  <a:pt x="1408956" y="568274"/>
                </a:lnTo>
                <a:lnTo>
                  <a:pt x="1416918" y="615133"/>
                </a:lnTo>
                <a:lnTo>
                  <a:pt x="1421774" y="662980"/>
                </a:lnTo>
                <a:lnTo>
                  <a:pt x="1423416" y="711708"/>
                </a:lnTo>
                <a:lnTo>
                  <a:pt x="1421774" y="760435"/>
                </a:lnTo>
                <a:lnTo>
                  <a:pt x="1416918" y="808282"/>
                </a:lnTo>
                <a:lnTo>
                  <a:pt x="1408956" y="855141"/>
                </a:lnTo>
                <a:lnTo>
                  <a:pt x="1397993" y="900908"/>
                </a:lnTo>
                <a:lnTo>
                  <a:pt x="1384134" y="945474"/>
                </a:lnTo>
                <a:lnTo>
                  <a:pt x="1367486" y="988736"/>
                </a:lnTo>
                <a:lnTo>
                  <a:pt x="1348155" y="1030587"/>
                </a:lnTo>
                <a:lnTo>
                  <a:pt x="1326246" y="1070920"/>
                </a:lnTo>
                <a:lnTo>
                  <a:pt x="1301867" y="1109630"/>
                </a:lnTo>
                <a:lnTo>
                  <a:pt x="1275122" y="1146611"/>
                </a:lnTo>
                <a:lnTo>
                  <a:pt x="1246118" y="1181756"/>
                </a:lnTo>
                <a:lnTo>
                  <a:pt x="1214961" y="1214961"/>
                </a:lnTo>
                <a:lnTo>
                  <a:pt x="1181756" y="1246118"/>
                </a:lnTo>
                <a:lnTo>
                  <a:pt x="1146611" y="1275122"/>
                </a:lnTo>
                <a:lnTo>
                  <a:pt x="1109630" y="1301867"/>
                </a:lnTo>
                <a:lnTo>
                  <a:pt x="1070920" y="1326246"/>
                </a:lnTo>
                <a:lnTo>
                  <a:pt x="1030587" y="1348155"/>
                </a:lnTo>
                <a:lnTo>
                  <a:pt x="988736" y="1367486"/>
                </a:lnTo>
                <a:lnTo>
                  <a:pt x="945474" y="1384134"/>
                </a:lnTo>
                <a:lnTo>
                  <a:pt x="900908" y="1397993"/>
                </a:lnTo>
                <a:lnTo>
                  <a:pt x="855141" y="1408956"/>
                </a:lnTo>
                <a:lnTo>
                  <a:pt x="808282" y="1416918"/>
                </a:lnTo>
                <a:lnTo>
                  <a:pt x="760435" y="1421774"/>
                </a:lnTo>
                <a:lnTo>
                  <a:pt x="711707" y="1423416"/>
                </a:lnTo>
                <a:lnTo>
                  <a:pt x="662980" y="1421774"/>
                </a:lnTo>
                <a:lnTo>
                  <a:pt x="615133" y="1416918"/>
                </a:lnTo>
                <a:lnTo>
                  <a:pt x="568274" y="1408956"/>
                </a:lnTo>
                <a:lnTo>
                  <a:pt x="522507" y="1397993"/>
                </a:lnTo>
                <a:lnTo>
                  <a:pt x="477941" y="1384134"/>
                </a:lnTo>
                <a:lnTo>
                  <a:pt x="434679" y="1367486"/>
                </a:lnTo>
                <a:lnTo>
                  <a:pt x="392828" y="1348155"/>
                </a:lnTo>
                <a:lnTo>
                  <a:pt x="352495" y="1326246"/>
                </a:lnTo>
                <a:lnTo>
                  <a:pt x="313785" y="1301867"/>
                </a:lnTo>
                <a:lnTo>
                  <a:pt x="276804" y="1275122"/>
                </a:lnTo>
                <a:lnTo>
                  <a:pt x="241659" y="1246118"/>
                </a:lnTo>
                <a:lnTo>
                  <a:pt x="208454" y="1214961"/>
                </a:lnTo>
                <a:lnTo>
                  <a:pt x="177297" y="1181756"/>
                </a:lnTo>
                <a:lnTo>
                  <a:pt x="148293" y="1146611"/>
                </a:lnTo>
                <a:lnTo>
                  <a:pt x="121548" y="1109630"/>
                </a:lnTo>
                <a:lnTo>
                  <a:pt x="97169" y="1070920"/>
                </a:lnTo>
                <a:lnTo>
                  <a:pt x="75260" y="1030587"/>
                </a:lnTo>
                <a:lnTo>
                  <a:pt x="55929" y="988736"/>
                </a:lnTo>
                <a:lnTo>
                  <a:pt x="39281" y="945474"/>
                </a:lnTo>
                <a:lnTo>
                  <a:pt x="25422" y="900908"/>
                </a:lnTo>
                <a:lnTo>
                  <a:pt x="14459" y="855141"/>
                </a:lnTo>
                <a:lnTo>
                  <a:pt x="6497" y="808282"/>
                </a:lnTo>
                <a:lnTo>
                  <a:pt x="1641" y="760435"/>
                </a:lnTo>
                <a:lnTo>
                  <a:pt x="0" y="7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877692" y="5360365"/>
            <a:ext cx="989330" cy="76327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065" marR="5080" indent="-635" algn="ctr">
              <a:lnSpc>
                <a:spcPct val="90000"/>
              </a:lnSpc>
              <a:spcBef>
                <a:spcPts val="234"/>
              </a:spcBef>
            </a:pPr>
            <a:r>
              <a:rPr sz="1050" b="1" i="1" spc="-70" dirty="0">
                <a:latin typeface="Arial"/>
                <a:cs typeface="Arial"/>
              </a:rPr>
              <a:t>Violencia contra  </a:t>
            </a:r>
            <a:r>
              <a:rPr sz="1050" b="1" i="1" spc="-80" dirty="0">
                <a:latin typeface="Arial"/>
                <a:cs typeface="Arial"/>
              </a:rPr>
              <a:t>mujeres </a:t>
            </a:r>
            <a:r>
              <a:rPr sz="1050" b="1" i="1" spc="-110" dirty="0">
                <a:latin typeface="Arial"/>
                <a:cs typeface="Arial"/>
              </a:rPr>
              <a:t>con</a:t>
            </a:r>
            <a:r>
              <a:rPr sz="1050" b="1" i="1" spc="-135" dirty="0">
                <a:latin typeface="Arial"/>
                <a:cs typeface="Arial"/>
              </a:rPr>
              <a:t> </a:t>
            </a:r>
            <a:r>
              <a:rPr sz="1050" b="1" i="1" spc="-85" dirty="0">
                <a:latin typeface="Arial"/>
                <a:cs typeface="Arial"/>
              </a:rPr>
              <a:t>virus  </a:t>
            </a:r>
            <a:r>
              <a:rPr sz="1050" b="1" i="1" spc="-80" dirty="0">
                <a:latin typeface="Arial"/>
                <a:cs typeface="Arial"/>
              </a:rPr>
              <a:t>de </a:t>
            </a:r>
            <a:r>
              <a:rPr sz="1050" b="1" i="1" spc="-70" dirty="0">
                <a:latin typeface="Arial"/>
                <a:cs typeface="Arial"/>
              </a:rPr>
              <a:t>inmunodefi  </a:t>
            </a:r>
            <a:r>
              <a:rPr sz="1050" b="1" i="1" spc="-80" dirty="0">
                <a:latin typeface="Arial"/>
                <a:cs typeface="Arial"/>
              </a:rPr>
              <a:t>ciencia </a:t>
            </a:r>
            <a:r>
              <a:rPr sz="1050" b="1" i="1" spc="-75" dirty="0">
                <a:latin typeface="Arial"/>
                <a:cs typeface="Arial"/>
              </a:rPr>
              <a:t>humana </a:t>
            </a:r>
            <a:r>
              <a:rPr sz="1050" b="1" i="1" spc="-30" dirty="0">
                <a:latin typeface="Arial"/>
                <a:cs typeface="Arial"/>
              </a:rPr>
              <a:t>-  </a:t>
            </a:r>
            <a:r>
              <a:rPr sz="1050" b="1" i="1" spc="-60" dirty="0">
                <a:latin typeface="Arial"/>
                <a:cs typeface="Arial"/>
              </a:rPr>
              <a:t>VIH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940295" y="3169920"/>
            <a:ext cx="487680" cy="539750"/>
          </a:xfrm>
          <a:custGeom>
            <a:avLst/>
            <a:gdLst/>
            <a:ahLst/>
            <a:cxnLst/>
            <a:rect l="l" t="t" r="r" b="b"/>
            <a:pathLst>
              <a:path w="487679" h="539750">
                <a:moveTo>
                  <a:pt x="243839" y="0"/>
                </a:moveTo>
                <a:lnTo>
                  <a:pt x="243839" y="107950"/>
                </a:lnTo>
                <a:lnTo>
                  <a:pt x="0" y="107950"/>
                </a:lnTo>
                <a:lnTo>
                  <a:pt x="0" y="431545"/>
                </a:lnTo>
                <a:lnTo>
                  <a:pt x="243839" y="431545"/>
                </a:lnTo>
                <a:lnTo>
                  <a:pt x="243839" y="539495"/>
                </a:lnTo>
                <a:lnTo>
                  <a:pt x="487679" y="269747"/>
                </a:lnTo>
                <a:lnTo>
                  <a:pt x="243839" y="0"/>
                </a:lnTo>
                <a:close/>
              </a:path>
            </a:pathLst>
          </a:custGeom>
          <a:solidFill>
            <a:srgbClr val="AC7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18576" y="5044440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711707" y="0"/>
                </a:moveTo>
                <a:lnTo>
                  <a:pt x="662980" y="1641"/>
                </a:lnTo>
                <a:lnTo>
                  <a:pt x="615133" y="6497"/>
                </a:lnTo>
                <a:lnTo>
                  <a:pt x="568274" y="14459"/>
                </a:lnTo>
                <a:lnTo>
                  <a:pt x="522507" y="25422"/>
                </a:lnTo>
                <a:lnTo>
                  <a:pt x="477941" y="39281"/>
                </a:lnTo>
                <a:lnTo>
                  <a:pt x="434679" y="55929"/>
                </a:lnTo>
                <a:lnTo>
                  <a:pt x="392828" y="75260"/>
                </a:lnTo>
                <a:lnTo>
                  <a:pt x="352495" y="97169"/>
                </a:lnTo>
                <a:lnTo>
                  <a:pt x="313785" y="121548"/>
                </a:lnTo>
                <a:lnTo>
                  <a:pt x="276804" y="148293"/>
                </a:lnTo>
                <a:lnTo>
                  <a:pt x="241659" y="177297"/>
                </a:lnTo>
                <a:lnTo>
                  <a:pt x="208454" y="208454"/>
                </a:lnTo>
                <a:lnTo>
                  <a:pt x="177297" y="241659"/>
                </a:lnTo>
                <a:lnTo>
                  <a:pt x="148293" y="276804"/>
                </a:lnTo>
                <a:lnTo>
                  <a:pt x="121548" y="313785"/>
                </a:lnTo>
                <a:lnTo>
                  <a:pt x="97169" y="352495"/>
                </a:lnTo>
                <a:lnTo>
                  <a:pt x="75260" y="392828"/>
                </a:lnTo>
                <a:lnTo>
                  <a:pt x="55929" y="434679"/>
                </a:lnTo>
                <a:lnTo>
                  <a:pt x="39281" y="477941"/>
                </a:lnTo>
                <a:lnTo>
                  <a:pt x="25422" y="522507"/>
                </a:lnTo>
                <a:lnTo>
                  <a:pt x="14459" y="568274"/>
                </a:lnTo>
                <a:lnTo>
                  <a:pt x="6497" y="615133"/>
                </a:lnTo>
                <a:lnTo>
                  <a:pt x="1641" y="662980"/>
                </a:lnTo>
                <a:lnTo>
                  <a:pt x="0" y="711708"/>
                </a:lnTo>
                <a:lnTo>
                  <a:pt x="1641" y="760435"/>
                </a:lnTo>
                <a:lnTo>
                  <a:pt x="6497" y="808282"/>
                </a:lnTo>
                <a:lnTo>
                  <a:pt x="14459" y="855141"/>
                </a:lnTo>
                <a:lnTo>
                  <a:pt x="25422" y="900908"/>
                </a:lnTo>
                <a:lnTo>
                  <a:pt x="39281" y="945474"/>
                </a:lnTo>
                <a:lnTo>
                  <a:pt x="55929" y="988736"/>
                </a:lnTo>
                <a:lnTo>
                  <a:pt x="75260" y="1030587"/>
                </a:lnTo>
                <a:lnTo>
                  <a:pt x="97169" y="1070920"/>
                </a:lnTo>
                <a:lnTo>
                  <a:pt x="121548" y="1109630"/>
                </a:lnTo>
                <a:lnTo>
                  <a:pt x="148293" y="1146611"/>
                </a:lnTo>
                <a:lnTo>
                  <a:pt x="177297" y="1181756"/>
                </a:lnTo>
                <a:lnTo>
                  <a:pt x="208454" y="1214961"/>
                </a:lnTo>
                <a:lnTo>
                  <a:pt x="241659" y="1246118"/>
                </a:lnTo>
                <a:lnTo>
                  <a:pt x="276804" y="1275122"/>
                </a:lnTo>
                <a:lnTo>
                  <a:pt x="313785" y="1301867"/>
                </a:lnTo>
                <a:lnTo>
                  <a:pt x="352495" y="1326246"/>
                </a:lnTo>
                <a:lnTo>
                  <a:pt x="392828" y="1348155"/>
                </a:lnTo>
                <a:lnTo>
                  <a:pt x="434679" y="1367486"/>
                </a:lnTo>
                <a:lnTo>
                  <a:pt x="477941" y="1384134"/>
                </a:lnTo>
                <a:lnTo>
                  <a:pt x="522507" y="1397993"/>
                </a:lnTo>
                <a:lnTo>
                  <a:pt x="568274" y="1408956"/>
                </a:lnTo>
                <a:lnTo>
                  <a:pt x="615133" y="1416918"/>
                </a:lnTo>
                <a:lnTo>
                  <a:pt x="662980" y="1421774"/>
                </a:lnTo>
                <a:lnTo>
                  <a:pt x="711707" y="1423416"/>
                </a:lnTo>
                <a:lnTo>
                  <a:pt x="760435" y="1421774"/>
                </a:lnTo>
                <a:lnTo>
                  <a:pt x="808282" y="1416918"/>
                </a:lnTo>
                <a:lnTo>
                  <a:pt x="855141" y="1408956"/>
                </a:lnTo>
                <a:lnTo>
                  <a:pt x="900908" y="1397993"/>
                </a:lnTo>
                <a:lnTo>
                  <a:pt x="945474" y="1384134"/>
                </a:lnTo>
                <a:lnTo>
                  <a:pt x="988736" y="1367486"/>
                </a:lnTo>
                <a:lnTo>
                  <a:pt x="1030587" y="1348155"/>
                </a:lnTo>
                <a:lnTo>
                  <a:pt x="1070920" y="1326246"/>
                </a:lnTo>
                <a:lnTo>
                  <a:pt x="1109630" y="1301867"/>
                </a:lnTo>
                <a:lnTo>
                  <a:pt x="1146611" y="1275122"/>
                </a:lnTo>
                <a:lnTo>
                  <a:pt x="1181756" y="1246118"/>
                </a:lnTo>
                <a:lnTo>
                  <a:pt x="1214961" y="1214961"/>
                </a:lnTo>
                <a:lnTo>
                  <a:pt x="1246118" y="1181756"/>
                </a:lnTo>
                <a:lnTo>
                  <a:pt x="1275122" y="1146611"/>
                </a:lnTo>
                <a:lnTo>
                  <a:pt x="1301867" y="1109630"/>
                </a:lnTo>
                <a:lnTo>
                  <a:pt x="1326246" y="1070920"/>
                </a:lnTo>
                <a:lnTo>
                  <a:pt x="1348155" y="1030587"/>
                </a:lnTo>
                <a:lnTo>
                  <a:pt x="1367486" y="988736"/>
                </a:lnTo>
                <a:lnTo>
                  <a:pt x="1384134" y="945474"/>
                </a:lnTo>
                <a:lnTo>
                  <a:pt x="1397993" y="900908"/>
                </a:lnTo>
                <a:lnTo>
                  <a:pt x="1408956" y="855141"/>
                </a:lnTo>
                <a:lnTo>
                  <a:pt x="1416918" y="808282"/>
                </a:lnTo>
                <a:lnTo>
                  <a:pt x="1421774" y="760435"/>
                </a:lnTo>
                <a:lnTo>
                  <a:pt x="1423416" y="711708"/>
                </a:lnTo>
                <a:lnTo>
                  <a:pt x="1421774" y="662980"/>
                </a:lnTo>
                <a:lnTo>
                  <a:pt x="1416918" y="615133"/>
                </a:lnTo>
                <a:lnTo>
                  <a:pt x="1408956" y="568274"/>
                </a:lnTo>
                <a:lnTo>
                  <a:pt x="1397993" y="522507"/>
                </a:lnTo>
                <a:lnTo>
                  <a:pt x="1384134" y="477941"/>
                </a:lnTo>
                <a:lnTo>
                  <a:pt x="1367486" y="434679"/>
                </a:lnTo>
                <a:lnTo>
                  <a:pt x="1348155" y="392828"/>
                </a:lnTo>
                <a:lnTo>
                  <a:pt x="1326246" y="352495"/>
                </a:lnTo>
                <a:lnTo>
                  <a:pt x="1301867" y="313785"/>
                </a:lnTo>
                <a:lnTo>
                  <a:pt x="1275122" y="276804"/>
                </a:lnTo>
                <a:lnTo>
                  <a:pt x="1246118" y="241659"/>
                </a:lnTo>
                <a:lnTo>
                  <a:pt x="1214961" y="208454"/>
                </a:lnTo>
                <a:lnTo>
                  <a:pt x="1181756" y="177297"/>
                </a:lnTo>
                <a:lnTo>
                  <a:pt x="1146611" y="148293"/>
                </a:lnTo>
                <a:lnTo>
                  <a:pt x="1109630" y="121548"/>
                </a:lnTo>
                <a:lnTo>
                  <a:pt x="1070920" y="97169"/>
                </a:lnTo>
                <a:lnTo>
                  <a:pt x="1030587" y="75260"/>
                </a:lnTo>
                <a:lnTo>
                  <a:pt x="988736" y="55929"/>
                </a:lnTo>
                <a:lnTo>
                  <a:pt x="945474" y="39281"/>
                </a:lnTo>
                <a:lnTo>
                  <a:pt x="900908" y="25422"/>
                </a:lnTo>
                <a:lnTo>
                  <a:pt x="855141" y="14459"/>
                </a:lnTo>
                <a:lnTo>
                  <a:pt x="808282" y="6497"/>
                </a:lnTo>
                <a:lnTo>
                  <a:pt x="760435" y="1641"/>
                </a:lnTo>
                <a:lnTo>
                  <a:pt x="711707" y="0"/>
                </a:lnTo>
                <a:close/>
              </a:path>
            </a:pathLst>
          </a:custGeom>
          <a:solidFill>
            <a:srgbClr val="AC7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18576" y="5044440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711708"/>
                </a:moveTo>
                <a:lnTo>
                  <a:pt x="1641" y="662980"/>
                </a:lnTo>
                <a:lnTo>
                  <a:pt x="6497" y="615133"/>
                </a:lnTo>
                <a:lnTo>
                  <a:pt x="14459" y="568274"/>
                </a:lnTo>
                <a:lnTo>
                  <a:pt x="25422" y="522507"/>
                </a:lnTo>
                <a:lnTo>
                  <a:pt x="39281" y="477941"/>
                </a:lnTo>
                <a:lnTo>
                  <a:pt x="55929" y="434679"/>
                </a:lnTo>
                <a:lnTo>
                  <a:pt x="75260" y="392828"/>
                </a:lnTo>
                <a:lnTo>
                  <a:pt x="97169" y="352495"/>
                </a:lnTo>
                <a:lnTo>
                  <a:pt x="121548" y="313785"/>
                </a:lnTo>
                <a:lnTo>
                  <a:pt x="148293" y="276804"/>
                </a:lnTo>
                <a:lnTo>
                  <a:pt x="177297" y="241659"/>
                </a:lnTo>
                <a:lnTo>
                  <a:pt x="208454" y="208454"/>
                </a:lnTo>
                <a:lnTo>
                  <a:pt x="241659" y="177297"/>
                </a:lnTo>
                <a:lnTo>
                  <a:pt x="276804" y="148293"/>
                </a:lnTo>
                <a:lnTo>
                  <a:pt x="313785" y="121548"/>
                </a:lnTo>
                <a:lnTo>
                  <a:pt x="352495" y="97169"/>
                </a:lnTo>
                <a:lnTo>
                  <a:pt x="392828" y="75260"/>
                </a:lnTo>
                <a:lnTo>
                  <a:pt x="434679" y="55929"/>
                </a:lnTo>
                <a:lnTo>
                  <a:pt x="477941" y="39281"/>
                </a:lnTo>
                <a:lnTo>
                  <a:pt x="522507" y="25422"/>
                </a:lnTo>
                <a:lnTo>
                  <a:pt x="568274" y="14459"/>
                </a:lnTo>
                <a:lnTo>
                  <a:pt x="615133" y="6497"/>
                </a:lnTo>
                <a:lnTo>
                  <a:pt x="662980" y="1641"/>
                </a:lnTo>
                <a:lnTo>
                  <a:pt x="711707" y="0"/>
                </a:lnTo>
                <a:lnTo>
                  <a:pt x="760435" y="1641"/>
                </a:lnTo>
                <a:lnTo>
                  <a:pt x="808282" y="6497"/>
                </a:lnTo>
                <a:lnTo>
                  <a:pt x="855141" y="14459"/>
                </a:lnTo>
                <a:lnTo>
                  <a:pt x="900908" y="25422"/>
                </a:lnTo>
                <a:lnTo>
                  <a:pt x="945474" y="39281"/>
                </a:lnTo>
                <a:lnTo>
                  <a:pt x="988736" y="55929"/>
                </a:lnTo>
                <a:lnTo>
                  <a:pt x="1030587" y="75260"/>
                </a:lnTo>
                <a:lnTo>
                  <a:pt x="1070920" y="97169"/>
                </a:lnTo>
                <a:lnTo>
                  <a:pt x="1109630" y="121548"/>
                </a:lnTo>
                <a:lnTo>
                  <a:pt x="1146611" y="148293"/>
                </a:lnTo>
                <a:lnTo>
                  <a:pt x="1181756" y="177297"/>
                </a:lnTo>
                <a:lnTo>
                  <a:pt x="1214961" y="208454"/>
                </a:lnTo>
                <a:lnTo>
                  <a:pt x="1246118" y="241659"/>
                </a:lnTo>
                <a:lnTo>
                  <a:pt x="1275122" y="276804"/>
                </a:lnTo>
                <a:lnTo>
                  <a:pt x="1301867" y="313785"/>
                </a:lnTo>
                <a:lnTo>
                  <a:pt x="1326246" y="352495"/>
                </a:lnTo>
                <a:lnTo>
                  <a:pt x="1348155" y="392828"/>
                </a:lnTo>
                <a:lnTo>
                  <a:pt x="1367486" y="434679"/>
                </a:lnTo>
                <a:lnTo>
                  <a:pt x="1384134" y="477941"/>
                </a:lnTo>
                <a:lnTo>
                  <a:pt x="1397993" y="522507"/>
                </a:lnTo>
                <a:lnTo>
                  <a:pt x="1408956" y="568274"/>
                </a:lnTo>
                <a:lnTo>
                  <a:pt x="1416918" y="615133"/>
                </a:lnTo>
                <a:lnTo>
                  <a:pt x="1421774" y="662980"/>
                </a:lnTo>
                <a:lnTo>
                  <a:pt x="1423416" y="711708"/>
                </a:lnTo>
                <a:lnTo>
                  <a:pt x="1421774" y="760435"/>
                </a:lnTo>
                <a:lnTo>
                  <a:pt x="1416918" y="808282"/>
                </a:lnTo>
                <a:lnTo>
                  <a:pt x="1408956" y="855141"/>
                </a:lnTo>
                <a:lnTo>
                  <a:pt x="1397993" y="900908"/>
                </a:lnTo>
                <a:lnTo>
                  <a:pt x="1384134" y="945474"/>
                </a:lnTo>
                <a:lnTo>
                  <a:pt x="1367486" y="988736"/>
                </a:lnTo>
                <a:lnTo>
                  <a:pt x="1348155" y="1030587"/>
                </a:lnTo>
                <a:lnTo>
                  <a:pt x="1326246" y="1070920"/>
                </a:lnTo>
                <a:lnTo>
                  <a:pt x="1301867" y="1109630"/>
                </a:lnTo>
                <a:lnTo>
                  <a:pt x="1275122" y="1146611"/>
                </a:lnTo>
                <a:lnTo>
                  <a:pt x="1246118" y="1181756"/>
                </a:lnTo>
                <a:lnTo>
                  <a:pt x="1214961" y="1214961"/>
                </a:lnTo>
                <a:lnTo>
                  <a:pt x="1181756" y="1246118"/>
                </a:lnTo>
                <a:lnTo>
                  <a:pt x="1146611" y="1275122"/>
                </a:lnTo>
                <a:lnTo>
                  <a:pt x="1109630" y="1301867"/>
                </a:lnTo>
                <a:lnTo>
                  <a:pt x="1070920" y="1326246"/>
                </a:lnTo>
                <a:lnTo>
                  <a:pt x="1030587" y="1348155"/>
                </a:lnTo>
                <a:lnTo>
                  <a:pt x="988736" y="1367486"/>
                </a:lnTo>
                <a:lnTo>
                  <a:pt x="945474" y="1384134"/>
                </a:lnTo>
                <a:lnTo>
                  <a:pt x="900908" y="1397993"/>
                </a:lnTo>
                <a:lnTo>
                  <a:pt x="855141" y="1408956"/>
                </a:lnTo>
                <a:lnTo>
                  <a:pt x="808282" y="1416918"/>
                </a:lnTo>
                <a:lnTo>
                  <a:pt x="760435" y="1421774"/>
                </a:lnTo>
                <a:lnTo>
                  <a:pt x="711707" y="1423416"/>
                </a:lnTo>
                <a:lnTo>
                  <a:pt x="662980" y="1421774"/>
                </a:lnTo>
                <a:lnTo>
                  <a:pt x="615133" y="1416918"/>
                </a:lnTo>
                <a:lnTo>
                  <a:pt x="568274" y="1408956"/>
                </a:lnTo>
                <a:lnTo>
                  <a:pt x="522507" y="1397993"/>
                </a:lnTo>
                <a:lnTo>
                  <a:pt x="477941" y="1384134"/>
                </a:lnTo>
                <a:lnTo>
                  <a:pt x="434679" y="1367486"/>
                </a:lnTo>
                <a:lnTo>
                  <a:pt x="392828" y="1348155"/>
                </a:lnTo>
                <a:lnTo>
                  <a:pt x="352495" y="1326246"/>
                </a:lnTo>
                <a:lnTo>
                  <a:pt x="313785" y="1301867"/>
                </a:lnTo>
                <a:lnTo>
                  <a:pt x="276804" y="1275122"/>
                </a:lnTo>
                <a:lnTo>
                  <a:pt x="241659" y="1246118"/>
                </a:lnTo>
                <a:lnTo>
                  <a:pt x="208454" y="1214961"/>
                </a:lnTo>
                <a:lnTo>
                  <a:pt x="177297" y="1181756"/>
                </a:lnTo>
                <a:lnTo>
                  <a:pt x="148293" y="1146611"/>
                </a:lnTo>
                <a:lnTo>
                  <a:pt x="121548" y="1109630"/>
                </a:lnTo>
                <a:lnTo>
                  <a:pt x="97169" y="1070920"/>
                </a:lnTo>
                <a:lnTo>
                  <a:pt x="75260" y="1030587"/>
                </a:lnTo>
                <a:lnTo>
                  <a:pt x="55929" y="988736"/>
                </a:lnTo>
                <a:lnTo>
                  <a:pt x="39281" y="945474"/>
                </a:lnTo>
                <a:lnTo>
                  <a:pt x="25422" y="900908"/>
                </a:lnTo>
                <a:lnTo>
                  <a:pt x="14459" y="855141"/>
                </a:lnTo>
                <a:lnTo>
                  <a:pt x="6497" y="808282"/>
                </a:lnTo>
                <a:lnTo>
                  <a:pt x="1641" y="760435"/>
                </a:lnTo>
                <a:lnTo>
                  <a:pt x="0" y="7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641842" y="5470956"/>
            <a:ext cx="977900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5715" algn="ctr">
              <a:lnSpc>
                <a:spcPts val="1300"/>
              </a:lnSpc>
              <a:spcBef>
                <a:spcPts val="259"/>
              </a:spcBef>
            </a:pPr>
            <a:r>
              <a:rPr sz="1200" b="1" i="1" spc="-85" dirty="0">
                <a:latin typeface="Arial"/>
                <a:cs typeface="Arial"/>
              </a:rPr>
              <a:t>Violencia  </a:t>
            </a:r>
            <a:r>
              <a:rPr sz="1200" b="1" i="1" spc="-80" dirty="0">
                <a:latin typeface="Arial"/>
                <a:cs typeface="Arial"/>
              </a:rPr>
              <a:t>contra</a:t>
            </a:r>
            <a:r>
              <a:rPr sz="1200" b="1" i="1" spc="-125" dirty="0">
                <a:latin typeface="Arial"/>
                <a:cs typeface="Arial"/>
              </a:rPr>
              <a:t> </a:t>
            </a:r>
            <a:r>
              <a:rPr sz="1200" b="1" i="1" spc="-90" dirty="0">
                <a:latin typeface="Arial"/>
                <a:cs typeface="Arial"/>
              </a:rPr>
              <a:t>mujeres  </a:t>
            </a:r>
            <a:r>
              <a:rPr sz="1200" b="1" i="1" spc="-85" dirty="0">
                <a:latin typeface="Arial"/>
                <a:cs typeface="Arial"/>
              </a:rPr>
              <a:t>migrantes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535801" y="402755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28346" y="0"/>
                </a:moveTo>
                <a:lnTo>
                  <a:pt x="0" y="228346"/>
                </a:lnTo>
                <a:lnTo>
                  <a:pt x="172339" y="400685"/>
                </a:lnTo>
                <a:lnTo>
                  <a:pt x="96266" y="476757"/>
                </a:lnTo>
                <a:lnTo>
                  <a:pt x="458850" y="458850"/>
                </a:lnTo>
                <a:lnTo>
                  <a:pt x="473000" y="172338"/>
                </a:lnTo>
                <a:lnTo>
                  <a:pt x="400684" y="172338"/>
                </a:lnTo>
                <a:lnTo>
                  <a:pt x="228346" y="0"/>
                </a:lnTo>
                <a:close/>
              </a:path>
              <a:path w="476884" h="476885">
                <a:moveTo>
                  <a:pt x="476757" y="96266"/>
                </a:moveTo>
                <a:lnTo>
                  <a:pt x="400684" y="172338"/>
                </a:lnTo>
                <a:lnTo>
                  <a:pt x="473000" y="172338"/>
                </a:lnTo>
                <a:lnTo>
                  <a:pt x="476757" y="96266"/>
                </a:lnTo>
                <a:close/>
              </a:path>
            </a:pathLst>
          </a:custGeom>
          <a:solidFill>
            <a:srgbClr val="AB6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600" y="50444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713232" y="0"/>
                </a:moveTo>
                <a:lnTo>
                  <a:pt x="664400" y="1641"/>
                </a:lnTo>
                <a:lnTo>
                  <a:pt x="616451" y="6497"/>
                </a:lnTo>
                <a:lnTo>
                  <a:pt x="569492" y="14459"/>
                </a:lnTo>
                <a:lnTo>
                  <a:pt x="523628" y="25422"/>
                </a:lnTo>
                <a:lnTo>
                  <a:pt x="478965" y="39281"/>
                </a:lnTo>
                <a:lnTo>
                  <a:pt x="435611" y="55929"/>
                </a:lnTo>
                <a:lnTo>
                  <a:pt x="393671" y="75260"/>
                </a:lnTo>
                <a:lnTo>
                  <a:pt x="353251" y="97169"/>
                </a:lnTo>
                <a:lnTo>
                  <a:pt x="314458" y="121548"/>
                </a:lnTo>
                <a:lnTo>
                  <a:pt x="277398" y="148293"/>
                </a:lnTo>
                <a:lnTo>
                  <a:pt x="242177" y="177297"/>
                </a:lnTo>
                <a:lnTo>
                  <a:pt x="208902" y="208454"/>
                </a:lnTo>
                <a:lnTo>
                  <a:pt x="177678" y="241659"/>
                </a:lnTo>
                <a:lnTo>
                  <a:pt x="148612" y="276804"/>
                </a:lnTo>
                <a:lnTo>
                  <a:pt x="121809" y="313785"/>
                </a:lnTo>
                <a:lnTo>
                  <a:pt x="97377" y="352495"/>
                </a:lnTo>
                <a:lnTo>
                  <a:pt x="75422" y="392828"/>
                </a:lnTo>
                <a:lnTo>
                  <a:pt x="56049" y="434679"/>
                </a:lnTo>
                <a:lnTo>
                  <a:pt x="39366" y="477941"/>
                </a:lnTo>
                <a:lnTo>
                  <a:pt x="25477" y="522507"/>
                </a:lnTo>
                <a:lnTo>
                  <a:pt x="14490" y="568274"/>
                </a:lnTo>
                <a:lnTo>
                  <a:pt x="6511" y="615133"/>
                </a:lnTo>
                <a:lnTo>
                  <a:pt x="1645" y="662980"/>
                </a:lnTo>
                <a:lnTo>
                  <a:pt x="0" y="711708"/>
                </a:lnTo>
                <a:lnTo>
                  <a:pt x="1645" y="760435"/>
                </a:lnTo>
                <a:lnTo>
                  <a:pt x="6511" y="808282"/>
                </a:lnTo>
                <a:lnTo>
                  <a:pt x="14490" y="855141"/>
                </a:lnTo>
                <a:lnTo>
                  <a:pt x="25477" y="900908"/>
                </a:lnTo>
                <a:lnTo>
                  <a:pt x="39366" y="945474"/>
                </a:lnTo>
                <a:lnTo>
                  <a:pt x="56049" y="988736"/>
                </a:lnTo>
                <a:lnTo>
                  <a:pt x="75422" y="1030587"/>
                </a:lnTo>
                <a:lnTo>
                  <a:pt x="97377" y="1070920"/>
                </a:lnTo>
                <a:lnTo>
                  <a:pt x="121809" y="1109630"/>
                </a:lnTo>
                <a:lnTo>
                  <a:pt x="148612" y="1146611"/>
                </a:lnTo>
                <a:lnTo>
                  <a:pt x="177678" y="1181756"/>
                </a:lnTo>
                <a:lnTo>
                  <a:pt x="208902" y="1214961"/>
                </a:lnTo>
                <a:lnTo>
                  <a:pt x="242177" y="1246118"/>
                </a:lnTo>
                <a:lnTo>
                  <a:pt x="277398" y="1275122"/>
                </a:lnTo>
                <a:lnTo>
                  <a:pt x="314458" y="1301867"/>
                </a:lnTo>
                <a:lnTo>
                  <a:pt x="353251" y="1326246"/>
                </a:lnTo>
                <a:lnTo>
                  <a:pt x="393671" y="1348155"/>
                </a:lnTo>
                <a:lnTo>
                  <a:pt x="435611" y="1367486"/>
                </a:lnTo>
                <a:lnTo>
                  <a:pt x="478965" y="1384134"/>
                </a:lnTo>
                <a:lnTo>
                  <a:pt x="523628" y="1397993"/>
                </a:lnTo>
                <a:lnTo>
                  <a:pt x="569492" y="1408956"/>
                </a:lnTo>
                <a:lnTo>
                  <a:pt x="616451" y="1416918"/>
                </a:lnTo>
                <a:lnTo>
                  <a:pt x="664400" y="1421774"/>
                </a:lnTo>
                <a:lnTo>
                  <a:pt x="713232" y="1423416"/>
                </a:lnTo>
                <a:lnTo>
                  <a:pt x="762069" y="1421774"/>
                </a:lnTo>
                <a:lnTo>
                  <a:pt x="810023" y="1416918"/>
                </a:lnTo>
                <a:lnTo>
                  <a:pt x="856986" y="1408956"/>
                </a:lnTo>
                <a:lnTo>
                  <a:pt x="902853" y="1397993"/>
                </a:lnTo>
                <a:lnTo>
                  <a:pt x="947518" y="1384134"/>
                </a:lnTo>
                <a:lnTo>
                  <a:pt x="990873" y="1367486"/>
                </a:lnTo>
                <a:lnTo>
                  <a:pt x="1032814" y="1348155"/>
                </a:lnTo>
                <a:lnTo>
                  <a:pt x="1073234" y="1326246"/>
                </a:lnTo>
                <a:lnTo>
                  <a:pt x="1112027" y="1301867"/>
                </a:lnTo>
                <a:lnTo>
                  <a:pt x="1149086" y="1275122"/>
                </a:lnTo>
                <a:lnTo>
                  <a:pt x="1184306" y="1246118"/>
                </a:lnTo>
                <a:lnTo>
                  <a:pt x="1217580" y="1214961"/>
                </a:lnTo>
                <a:lnTo>
                  <a:pt x="1248803" y="1181756"/>
                </a:lnTo>
                <a:lnTo>
                  <a:pt x="1277867" y="1146611"/>
                </a:lnTo>
                <a:lnTo>
                  <a:pt x="1304667" y="1109630"/>
                </a:lnTo>
                <a:lnTo>
                  <a:pt x="1329097" y="1070920"/>
                </a:lnTo>
                <a:lnTo>
                  <a:pt x="1351050" y="1030587"/>
                </a:lnTo>
                <a:lnTo>
                  <a:pt x="1370421" y="988736"/>
                </a:lnTo>
                <a:lnTo>
                  <a:pt x="1387103" y="945474"/>
                </a:lnTo>
                <a:lnTo>
                  <a:pt x="1400989" y="900908"/>
                </a:lnTo>
                <a:lnTo>
                  <a:pt x="1411975" y="855141"/>
                </a:lnTo>
                <a:lnTo>
                  <a:pt x="1419953" y="808282"/>
                </a:lnTo>
                <a:lnTo>
                  <a:pt x="1424818" y="760435"/>
                </a:lnTo>
                <a:lnTo>
                  <a:pt x="1426464" y="711708"/>
                </a:lnTo>
                <a:lnTo>
                  <a:pt x="1424818" y="662980"/>
                </a:lnTo>
                <a:lnTo>
                  <a:pt x="1419953" y="615133"/>
                </a:lnTo>
                <a:lnTo>
                  <a:pt x="1411975" y="568274"/>
                </a:lnTo>
                <a:lnTo>
                  <a:pt x="1400989" y="522507"/>
                </a:lnTo>
                <a:lnTo>
                  <a:pt x="1387103" y="477941"/>
                </a:lnTo>
                <a:lnTo>
                  <a:pt x="1370421" y="434679"/>
                </a:lnTo>
                <a:lnTo>
                  <a:pt x="1351050" y="392828"/>
                </a:lnTo>
                <a:lnTo>
                  <a:pt x="1329097" y="352495"/>
                </a:lnTo>
                <a:lnTo>
                  <a:pt x="1304667" y="313785"/>
                </a:lnTo>
                <a:lnTo>
                  <a:pt x="1277867" y="276804"/>
                </a:lnTo>
                <a:lnTo>
                  <a:pt x="1248803" y="241659"/>
                </a:lnTo>
                <a:lnTo>
                  <a:pt x="1217580" y="208454"/>
                </a:lnTo>
                <a:lnTo>
                  <a:pt x="1184306" y="177297"/>
                </a:lnTo>
                <a:lnTo>
                  <a:pt x="1149086" y="148293"/>
                </a:lnTo>
                <a:lnTo>
                  <a:pt x="1112027" y="121548"/>
                </a:lnTo>
                <a:lnTo>
                  <a:pt x="1073234" y="97169"/>
                </a:lnTo>
                <a:lnTo>
                  <a:pt x="1032814" y="75260"/>
                </a:lnTo>
                <a:lnTo>
                  <a:pt x="990873" y="55929"/>
                </a:lnTo>
                <a:lnTo>
                  <a:pt x="947518" y="39281"/>
                </a:lnTo>
                <a:lnTo>
                  <a:pt x="902853" y="25422"/>
                </a:lnTo>
                <a:lnTo>
                  <a:pt x="856986" y="14459"/>
                </a:lnTo>
                <a:lnTo>
                  <a:pt x="810023" y="6497"/>
                </a:lnTo>
                <a:lnTo>
                  <a:pt x="762069" y="1641"/>
                </a:lnTo>
                <a:lnTo>
                  <a:pt x="713232" y="0"/>
                </a:lnTo>
                <a:close/>
              </a:path>
            </a:pathLst>
          </a:custGeom>
          <a:solidFill>
            <a:srgbClr val="AB6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9600" y="5044440"/>
            <a:ext cx="1426845" cy="1423670"/>
          </a:xfrm>
          <a:custGeom>
            <a:avLst/>
            <a:gdLst/>
            <a:ahLst/>
            <a:cxnLst/>
            <a:rect l="l" t="t" r="r" b="b"/>
            <a:pathLst>
              <a:path w="1426845" h="1423670">
                <a:moveTo>
                  <a:pt x="0" y="711708"/>
                </a:moveTo>
                <a:lnTo>
                  <a:pt x="1645" y="662980"/>
                </a:lnTo>
                <a:lnTo>
                  <a:pt x="6511" y="615133"/>
                </a:lnTo>
                <a:lnTo>
                  <a:pt x="14490" y="568274"/>
                </a:lnTo>
                <a:lnTo>
                  <a:pt x="25477" y="522507"/>
                </a:lnTo>
                <a:lnTo>
                  <a:pt x="39366" y="477941"/>
                </a:lnTo>
                <a:lnTo>
                  <a:pt x="56049" y="434679"/>
                </a:lnTo>
                <a:lnTo>
                  <a:pt x="75422" y="392828"/>
                </a:lnTo>
                <a:lnTo>
                  <a:pt x="97377" y="352495"/>
                </a:lnTo>
                <a:lnTo>
                  <a:pt x="121809" y="313785"/>
                </a:lnTo>
                <a:lnTo>
                  <a:pt x="148612" y="276804"/>
                </a:lnTo>
                <a:lnTo>
                  <a:pt x="177678" y="241659"/>
                </a:lnTo>
                <a:lnTo>
                  <a:pt x="208902" y="208454"/>
                </a:lnTo>
                <a:lnTo>
                  <a:pt x="242177" y="177297"/>
                </a:lnTo>
                <a:lnTo>
                  <a:pt x="277398" y="148293"/>
                </a:lnTo>
                <a:lnTo>
                  <a:pt x="314458" y="121548"/>
                </a:lnTo>
                <a:lnTo>
                  <a:pt x="353251" y="97169"/>
                </a:lnTo>
                <a:lnTo>
                  <a:pt x="393671" y="75260"/>
                </a:lnTo>
                <a:lnTo>
                  <a:pt x="435611" y="55929"/>
                </a:lnTo>
                <a:lnTo>
                  <a:pt x="478965" y="39281"/>
                </a:lnTo>
                <a:lnTo>
                  <a:pt x="523628" y="25422"/>
                </a:lnTo>
                <a:lnTo>
                  <a:pt x="569492" y="14459"/>
                </a:lnTo>
                <a:lnTo>
                  <a:pt x="616451" y="6497"/>
                </a:lnTo>
                <a:lnTo>
                  <a:pt x="664400" y="1641"/>
                </a:lnTo>
                <a:lnTo>
                  <a:pt x="713232" y="0"/>
                </a:lnTo>
                <a:lnTo>
                  <a:pt x="762069" y="1641"/>
                </a:lnTo>
                <a:lnTo>
                  <a:pt x="810023" y="6497"/>
                </a:lnTo>
                <a:lnTo>
                  <a:pt x="856986" y="14459"/>
                </a:lnTo>
                <a:lnTo>
                  <a:pt x="902853" y="25422"/>
                </a:lnTo>
                <a:lnTo>
                  <a:pt x="947518" y="39281"/>
                </a:lnTo>
                <a:lnTo>
                  <a:pt x="990873" y="55929"/>
                </a:lnTo>
                <a:lnTo>
                  <a:pt x="1032814" y="75260"/>
                </a:lnTo>
                <a:lnTo>
                  <a:pt x="1073234" y="97169"/>
                </a:lnTo>
                <a:lnTo>
                  <a:pt x="1112027" y="121548"/>
                </a:lnTo>
                <a:lnTo>
                  <a:pt x="1149086" y="148293"/>
                </a:lnTo>
                <a:lnTo>
                  <a:pt x="1184306" y="177297"/>
                </a:lnTo>
                <a:lnTo>
                  <a:pt x="1217580" y="208454"/>
                </a:lnTo>
                <a:lnTo>
                  <a:pt x="1248803" y="241659"/>
                </a:lnTo>
                <a:lnTo>
                  <a:pt x="1277867" y="276804"/>
                </a:lnTo>
                <a:lnTo>
                  <a:pt x="1304667" y="313785"/>
                </a:lnTo>
                <a:lnTo>
                  <a:pt x="1329097" y="352495"/>
                </a:lnTo>
                <a:lnTo>
                  <a:pt x="1351050" y="392828"/>
                </a:lnTo>
                <a:lnTo>
                  <a:pt x="1370421" y="434679"/>
                </a:lnTo>
                <a:lnTo>
                  <a:pt x="1387103" y="477941"/>
                </a:lnTo>
                <a:lnTo>
                  <a:pt x="1400989" y="522507"/>
                </a:lnTo>
                <a:lnTo>
                  <a:pt x="1411975" y="568274"/>
                </a:lnTo>
                <a:lnTo>
                  <a:pt x="1419953" y="615133"/>
                </a:lnTo>
                <a:lnTo>
                  <a:pt x="1424818" y="662980"/>
                </a:lnTo>
                <a:lnTo>
                  <a:pt x="1426464" y="711708"/>
                </a:lnTo>
                <a:lnTo>
                  <a:pt x="1424818" y="760435"/>
                </a:lnTo>
                <a:lnTo>
                  <a:pt x="1419953" y="808282"/>
                </a:lnTo>
                <a:lnTo>
                  <a:pt x="1411975" y="855141"/>
                </a:lnTo>
                <a:lnTo>
                  <a:pt x="1400989" y="900908"/>
                </a:lnTo>
                <a:lnTo>
                  <a:pt x="1387103" y="945474"/>
                </a:lnTo>
                <a:lnTo>
                  <a:pt x="1370421" y="988736"/>
                </a:lnTo>
                <a:lnTo>
                  <a:pt x="1351050" y="1030587"/>
                </a:lnTo>
                <a:lnTo>
                  <a:pt x="1329097" y="1070920"/>
                </a:lnTo>
                <a:lnTo>
                  <a:pt x="1304667" y="1109630"/>
                </a:lnTo>
                <a:lnTo>
                  <a:pt x="1277867" y="1146611"/>
                </a:lnTo>
                <a:lnTo>
                  <a:pt x="1248803" y="1181756"/>
                </a:lnTo>
                <a:lnTo>
                  <a:pt x="1217580" y="1214961"/>
                </a:lnTo>
                <a:lnTo>
                  <a:pt x="1184306" y="1246118"/>
                </a:lnTo>
                <a:lnTo>
                  <a:pt x="1149086" y="1275122"/>
                </a:lnTo>
                <a:lnTo>
                  <a:pt x="1112027" y="1301867"/>
                </a:lnTo>
                <a:lnTo>
                  <a:pt x="1073234" y="1326246"/>
                </a:lnTo>
                <a:lnTo>
                  <a:pt x="1032814" y="1348155"/>
                </a:lnTo>
                <a:lnTo>
                  <a:pt x="990873" y="1367486"/>
                </a:lnTo>
                <a:lnTo>
                  <a:pt x="947518" y="1384134"/>
                </a:lnTo>
                <a:lnTo>
                  <a:pt x="902853" y="1397993"/>
                </a:lnTo>
                <a:lnTo>
                  <a:pt x="856986" y="1408956"/>
                </a:lnTo>
                <a:lnTo>
                  <a:pt x="810023" y="1416918"/>
                </a:lnTo>
                <a:lnTo>
                  <a:pt x="762069" y="1421774"/>
                </a:lnTo>
                <a:lnTo>
                  <a:pt x="713232" y="1423416"/>
                </a:lnTo>
                <a:lnTo>
                  <a:pt x="664400" y="1421774"/>
                </a:lnTo>
                <a:lnTo>
                  <a:pt x="616451" y="1416918"/>
                </a:lnTo>
                <a:lnTo>
                  <a:pt x="569492" y="1408956"/>
                </a:lnTo>
                <a:lnTo>
                  <a:pt x="523628" y="1397993"/>
                </a:lnTo>
                <a:lnTo>
                  <a:pt x="478965" y="1384134"/>
                </a:lnTo>
                <a:lnTo>
                  <a:pt x="435611" y="1367486"/>
                </a:lnTo>
                <a:lnTo>
                  <a:pt x="393671" y="1348155"/>
                </a:lnTo>
                <a:lnTo>
                  <a:pt x="353251" y="1326246"/>
                </a:lnTo>
                <a:lnTo>
                  <a:pt x="314458" y="1301867"/>
                </a:lnTo>
                <a:lnTo>
                  <a:pt x="277398" y="1275122"/>
                </a:lnTo>
                <a:lnTo>
                  <a:pt x="242177" y="1246118"/>
                </a:lnTo>
                <a:lnTo>
                  <a:pt x="208902" y="1214961"/>
                </a:lnTo>
                <a:lnTo>
                  <a:pt x="177678" y="1181756"/>
                </a:lnTo>
                <a:lnTo>
                  <a:pt x="148612" y="1146611"/>
                </a:lnTo>
                <a:lnTo>
                  <a:pt x="121809" y="1109630"/>
                </a:lnTo>
                <a:lnTo>
                  <a:pt x="97377" y="1070920"/>
                </a:lnTo>
                <a:lnTo>
                  <a:pt x="75422" y="1030587"/>
                </a:lnTo>
                <a:lnTo>
                  <a:pt x="56049" y="988736"/>
                </a:lnTo>
                <a:lnTo>
                  <a:pt x="39366" y="945474"/>
                </a:lnTo>
                <a:lnTo>
                  <a:pt x="25477" y="900908"/>
                </a:lnTo>
                <a:lnTo>
                  <a:pt x="14490" y="855141"/>
                </a:lnTo>
                <a:lnTo>
                  <a:pt x="6511" y="808282"/>
                </a:lnTo>
                <a:lnTo>
                  <a:pt x="1645" y="760435"/>
                </a:lnTo>
                <a:lnTo>
                  <a:pt x="0" y="7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88898" y="5470956"/>
            <a:ext cx="862330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ts val="1300"/>
              </a:lnSpc>
              <a:spcBef>
                <a:spcPts val="259"/>
              </a:spcBef>
            </a:pPr>
            <a:r>
              <a:rPr sz="1200" b="1" spc="-70" dirty="0">
                <a:latin typeface="Trebuchet MS"/>
                <a:cs typeface="Trebuchet MS"/>
              </a:rPr>
              <a:t>Violencia</a:t>
            </a:r>
            <a:r>
              <a:rPr sz="1200" b="1" spc="-130" dirty="0">
                <a:latin typeface="Trebuchet MS"/>
                <a:cs typeface="Trebuchet MS"/>
              </a:rPr>
              <a:t> </a:t>
            </a:r>
            <a:r>
              <a:rPr sz="1200" b="1" spc="-60" dirty="0">
                <a:latin typeface="Trebuchet MS"/>
                <a:cs typeface="Trebuchet MS"/>
              </a:rPr>
              <a:t>por  </a:t>
            </a:r>
            <a:r>
              <a:rPr sz="1200" b="1" spc="-70" dirty="0">
                <a:latin typeface="Trebuchet MS"/>
                <a:cs typeface="Trebuchet MS"/>
              </a:rPr>
              <a:t>orientación  </a:t>
            </a:r>
            <a:r>
              <a:rPr sz="1200" b="1" spc="-75" dirty="0">
                <a:latin typeface="Trebuchet MS"/>
                <a:cs typeface="Trebuchet MS"/>
              </a:rPr>
              <a:t>sexual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678423" y="4431791"/>
            <a:ext cx="539750" cy="487680"/>
          </a:xfrm>
          <a:custGeom>
            <a:avLst/>
            <a:gdLst/>
            <a:ahLst/>
            <a:cxnLst/>
            <a:rect l="l" t="t" r="r" b="b"/>
            <a:pathLst>
              <a:path w="539750" h="487679">
                <a:moveTo>
                  <a:pt x="539496" y="243839"/>
                </a:moveTo>
                <a:lnTo>
                  <a:pt x="0" y="243839"/>
                </a:lnTo>
                <a:lnTo>
                  <a:pt x="269748" y="487679"/>
                </a:lnTo>
                <a:lnTo>
                  <a:pt x="539496" y="243839"/>
                </a:lnTo>
                <a:close/>
              </a:path>
              <a:path w="539750" h="487679">
                <a:moveTo>
                  <a:pt x="431546" y="0"/>
                </a:moveTo>
                <a:lnTo>
                  <a:pt x="107950" y="0"/>
                </a:lnTo>
                <a:lnTo>
                  <a:pt x="107950" y="243839"/>
                </a:lnTo>
                <a:lnTo>
                  <a:pt x="431546" y="243839"/>
                </a:lnTo>
                <a:lnTo>
                  <a:pt x="431546" y="0"/>
                </a:lnTo>
                <a:close/>
              </a:path>
            </a:pathLst>
          </a:custGeom>
          <a:solidFill>
            <a:srgbClr val="AD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32264" y="2697479"/>
            <a:ext cx="1457325" cy="1426845"/>
          </a:xfrm>
          <a:custGeom>
            <a:avLst/>
            <a:gdLst/>
            <a:ahLst/>
            <a:cxnLst/>
            <a:rect l="l" t="t" r="r" b="b"/>
            <a:pathLst>
              <a:path w="1457325" h="1426845">
                <a:moveTo>
                  <a:pt x="728471" y="0"/>
                </a:moveTo>
                <a:lnTo>
                  <a:pt x="680573" y="1516"/>
                </a:lnTo>
                <a:lnTo>
                  <a:pt x="633502" y="6004"/>
                </a:lnTo>
                <a:lnTo>
                  <a:pt x="587354" y="13370"/>
                </a:lnTo>
                <a:lnTo>
                  <a:pt x="542226" y="23518"/>
                </a:lnTo>
                <a:lnTo>
                  <a:pt x="498213" y="36356"/>
                </a:lnTo>
                <a:lnTo>
                  <a:pt x="455412" y="51789"/>
                </a:lnTo>
                <a:lnTo>
                  <a:pt x="413918" y="69724"/>
                </a:lnTo>
                <a:lnTo>
                  <a:pt x="373827" y="90067"/>
                </a:lnTo>
                <a:lnTo>
                  <a:pt x="335236" y="112723"/>
                </a:lnTo>
                <a:lnTo>
                  <a:pt x="298240" y="137598"/>
                </a:lnTo>
                <a:lnTo>
                  <a:pt x="262935" y="164600"/>
                </a:lnTo>
                <a:lnTo>
                  <a:pt x="229418" y="193633"/>
                </a:lnTo>
                <a:lnTo>
                  <a:pt x="197784" y="224605"/>
                </a:lnTo>
                <a:lnTo>
                  <a:pt x="168129" y="257420"/>
                </a:lnTo>
                <a:lnTo>
                  <a:pt x="140549" y="291986"/>
                </a:lnTo>
                <a:lnTo>
                  <a:pt x="115140" y="328207"/>
                </a:lnTo>
                <a:lnTo>
                  <a:pt x="91999" y="365991"/>
                </a:lnTo>
                <a:lnTo>
                  <a:pt x="71220" y="405243"/>
                </a:lnTo>
                <a:lnTo>
                  <a:pt x="52901" y="445870"/>
                </a:lnTo>
                <a:lnTo>
                  <a:pt x="37136" y="487777"/>
                </a:lnTo>
                <a:lnTo>
                  <a:pt x="24023" y="530871"/>
                </a:lnTo>
                <a:lnTo>
                  <a:pt x="13657" y="575057"/>
                </a:lnTo>
                <a:lnTo>
                  <a:pt x="6133" y="620242"/>
                </a:lnTo>
                <a:lnTo>
                  <a:pt x="1549" y="666331"/>
                </a:lnTo>
                <a:lnTo>
                  <a:pt x="0" y="713232"/>
                </a:lnTo>
                <a:lnTo>
                  <a:pt x="1549" y="760132"/>
                </a:lnTo>
                <a:lnTo>
                  <a:pt x="6133" y="806221"/>
                </a:lnTo>
                <a:lnTo>
                  <a:pt x="13657" y="851406"/>
                </a:lnTo>
                <a:lnTo>
                  <a:pt x="24023" y="895592"/>
                </a:lnTo>
                <a:lnTo>
                  <a:pt x="37136" y="938686"/>
                </a:lnTo>
                <a:lnTo>
                  <a:pt x="52901" y="980593"/>
                </a:lnTo>
                <a:lnTo>
                  <a:pt x="71220" y="1021220"/>
                </a:lnTo>
                <a:lnTo>
                  <a:pt x="91999" y="1060472"/>
                </a:lnTo>
                <a:lnTo>
                  <a:pt x="115140" y="1098256"/>
                </a:lnTo>
                <a:lnTo>
                  <a:pt x="140549" y="1134477"/>
                </a:lnTo>
                <a:lnTo>
                  <a:pt x="168129" y="1169043"/>
                </a:lnTo>
                <a:lnTo>
                  <a:pt x="197784" y="1201858"/>
                </a:lnTo>
                <a:lnTo>
                  <a:pt x="229418" y="1232830"/>
                </a:lnTo>
                <a:lnTo>
                  <a:pt x="262935" y="1261863"/>
                </a:lnTo>
                <a:lnTo>
                  <a:pt x="298240" y="1288865"/>
                </a:lnTo>
                <a:lnTo>
                  <a:pt x="335236" y="1313740"/>
                </a:lnTo>
                <a:lnTo>
                  <a:pt x="373827" y="1336396"/>
                </a:lnTo>
                <a:lnTo>
                  <a:pt x="413918" y="1356739"/>
                </a:lnTo>
                <a:lnTo>
                  <a:pt x="455412" y="1374674"/>
                </a:lnTo>
                <a:lnTo>
                  <a:pt x="498213" y="1390107"/>
                </a:lnTo>
                <a:lnTo>
                  <a:pt x="542226" y="1402945"/>
                </a:lnTo>
                <a:lnTo>
                  <a:pt x="587354" y="1413093"/>
                </a:lnTo>
                <a:lnTo>
                  <a:pt x="633502" y="1420459"/>
                </a:lnTo>
                <a:lnTo>
                  <a:pt x="680573" y="1424947"/>
                </a:lnTo>
                <a:lnTo>
                  <a:pt x="728471" y="1426464"/>
                </a:lnTo>
                <a:lnTo>
                  <a:pt x="776370" y="1424947"/>
                </a:lnTo>
                <a:lnTo>
                  <a:pt x="823441" y="1420459"/>
                </a:lnTo>
                <a:lnTo>
                  <a:pt x="869589" y="1413093"/>
                </a:lnTo>
                <a:lnTo>
                  <a:pt x="914717" y="1402945"/>
                </a:lnTo>
                <a:lnTo>
                  <a:pt x="958730" y="1390107"/>
                </a:lnTo>
                <a:lnTo>
                  <a:pt x="1001531" y="1374674"/>
                </a:lnTo>
                <a:lnTo>
                  <a:pt x="1043025" y="1356739"/>
                </a:lnTo>
                <a:lnTo>
                  <a:pt x="1083116" y="1336396"/>
                </a:lnTo>
                <a:lnTo>
                  <a:pt x="1121707" y="1313740"/>
                </a:lnTo>
                <a:lnTo>
                  <a:pt x="1158703" y="1288865"/>
                </a:lnTo>
                <a:lnTo>
                  <a:pt x="1194008" y="1261863"/>
                </a:lnTo>
                <a:lnTo>
                  <a:pt x="1227525" y="1232830"/>
                </a:lnTo>
                <a:lnTo>
                  <a:pt x="1259159" y="1201858"/>
                </a:lnTo>
                <a:lnTo>
                  <a:pt x="1288814" y="1169043"/>
                </a:lnTo>
                <a:lnTo>
                  <a:pt x="1316394" y="1134477"/>
                </a:lnTo>
                <a:lnTo>
                  <a:pt x="1341803" y="1098256"/>
                </a:lnTo>
                <a:lnTo>
                  <a:pt x="1364944" y="1060472"/>
                </a:lnTo>
                <a:lnTo>
                  <a:pt x="1385723" y="1021220"/>
                </a:lnTo>
                <a:lnTo>
                  <a:pt x="1404042" y="980593"/>
                </a:lnTo>
                <a:lnTo>
                  <a:pt x="1419807" y="938686"/>
                </a:lnTo>
                <a:lnTo>
                  <a:pt x="1432920" y="895592"/>
                </a:lnTo>
                <a:lnTo>
                  <a:pt x="1443286" y="851406"/>
                </a:lnTo>
                <a:lnTo>
                  <a:pt x="1450810" y="806221"/>
                </a:lnTo>
                <a:lnTo>
                  <a:pt x="1455394" y="760132"/>
                </a:lnTo>
                <a:lnTo>
                  <a:pt x="1456943" y="713232"/>
                </a:lnTo>
                <a:lnTo>
                  <a:pt x="1455394" y="666331"/>
                </a:lnTo>
                <a:lnTo>
                  <a:pt x="1450810" y="620242"/>
                </a:lnTo>
                <a:lnTo>
                  <a:pt x="1443286" y="575057"/>
                </a:lnTo>
                <a:lnTo>
                  <a:pt x="1432920" y="530871"/>
                </a:lnTo>
                <a:lnTo>
                  <a:pt x="1419807" y="487777"/>
                </a:lnTo>
                <a:lnTo>
                  <a:pt x="1404042" y="445870"/>
                </a:lnTo>
                <a:lnTo>
                  <a:pt x="1385723" y="405243"/>
                </a:lnTo>
                <a:lnTo>
                  <a:pt x="1364944" y="365991"/>
                </a:lnTo>
                <a:lnTo>
                  <a:pt x="1341803" y="328207"/>
                </a:lnTo>
                <a:lnTo>
                  <a:pt x="1316394" y="291986"/>
                </a:lnTo>
                <a:lnTo>
                  <a:pt x="1288814" y="257420"/>
                </a:lnTo>
                <a:lnTo>
                  <a:pt x="1259159" y="224605"/>
                </a:lnTo>
                <a:lnTo>
                  <a:pt x="1227525" y="193633"/>
                </a:lnTo>
                <a:lnTo>
                  <a:pt x="1194008" y="164600"/>
                </a:lnTo>
                <a:lnTo>
                  <a:pt x="1158703" y="137598"/>
                </a:lnTo>
                <a:lnTo>
                  <a:pt x="1121707" y="112723"/>
                </a:lnTo>
                <a:lnTo>
                  <a:pt x="1083116" y="90067"/>
                </a:lnTo>
                <a:lnTo>
                  <a:pt x="1043025" y="69724"/>
                </a:lnTo>
                <a:lnTo>
                  <a:pt x="1001531" y="51789"/>
                </a:lnTo>
                <a:lnTo>
                  <a:pt x="958730" y="36356"/>
                </a:lnTo>
                <a:lnTo>
                  <a:pt x="914717" y="23518"/>
                </a:lnTo>
                <a:lnTo>
                  <a:pt x="869589" y="13370"/>
                </a:lnTo>
                <a:lnTo>
                  <a:pt x="823441" y="6004"/>
                </a:lnTo>
                <a:lnTo>
                  <a:pt x="776370" y="1516"/>
                </a:lnTo>
                <a:lnTo>
                  <a:pt x="728471" y="0"/>
                </a:lnTo>
                <a:close/>
              </a:path>
            </a:pathLst>
          </a:custGeom>
          <a:solidFill>
            <a:srgbClr val="AD5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32264" y="2697479"/>
            <a:ext cx="1457325" cy="1426845"/>
          </a:xfrm>
          <a:custGeom>
            <a:avLst/>
            <a:gdLst/>
            <a:ahLst/>
            <a:cxnLst/>
            <a:rect l="l" t="t" r="r" b="b"/>
            <a:pathLst>
              <a:path w="1457325" h="1426845">
                <a:moveTo>
                  <a:pt x="0" y="713232"/>
                </a:moveTo>
                <a:lnTo>
                  <a:pt x="1549" y="666331"/>
                </a:lnTo>
                <a:lnTo>
                  <a:pt x="6133" y="620242"/>
                </a:lnTo>
                <a:lnTo>
                  <a:pt x="13657" y="575057"/>
                </a:lnTo>
                <a:lnTo>
                  <a:pt x="24023" y="530871"/>
                </a:lnTo>
                <a:lnTo>
                  <a:pt x="37136" y="487777"/>
                </a:lnTo>
                <a:lnTo>
                  <a:pt x="52901" y="445870"/>
                </a:lnTo>
                <a:lnTo>
                  <a:pt x="71220" y="405243"/>
                </a:lnTo>
                <a:lnTo>
                  <a:pt x="91999" y="365991"/>
                </a:lnTo>
                <a:lnTo>
                  <a:pt x="115140" y="328207"/>
                </a:lnTo>
                <a:lnTo>
                  <a:pt x="140549" y="291986"/>
                </a:lnTo>
                <a:lnTo>
                  <a:pt x="168129" y="257420"/>
                </a:lnTo>
                <a:lnTo>
                  <a:pt x="197784" y="224605"/>
                </a:lnTo>
                <a:lnTo>
                  <a:pt x="229418" y="193633"/>
                </a:lnTo>
                <a:lnTo>
                  <a:pt x="262935" y="164600"/>
                </a:lnTo>
                <a:lnTo>
                  <a:pt x="298240" y="137598"/>
                </a:lnTo>
                <a:lnTo>
                  <a:pt x="335236" y="112723"/>
                </a:lnTo>
                <a:lnTo>
                  <a:pt x="373827" y="90067"/>
                </a:lnTo>
                <a:lnTo>
                  <a:pt x="413918" y="69724"/>
                </a:lnTo>
                <a:lnTo>
                  <a:pt x="455412" y="51789"/>
                </a:lnTo>
                <a:lnTo>
                  <a:pt x="498213" y="36356"/>
                </a:lnTo>
                <a:lnTo>
                  <a:pt x="542226" y="23518"/>
                </a:lnTo>
                <a:lnTo>
                  <a:pt x="587354" y="13370"/>
                </a:lnTo>
                <a:lnTo>
                  <a:pt x="633502" y="6004"/>
                </a:lnTo>
                <a:lnTo>
                  <a:pt x="680573" y="1516"/>
                </a:lnTo>
                <a:lnTo>
                  <a:pt x="728471" y="0"/>
                </a:lnTo>
                <a:lnTo>
                  <a:pt x="776370" y="1516"/>
                </a:lnTo>
                <a:lnTo>
                  <a:pt x="823441" y="6004"/>
                </a:lnTo>
                <a:lnTo>
                  <a:pt x="869589" y="13370"/>
                </a:lnTo>
                <a:lnTo>
                  <a:pt x="914717" y="23518"/>
                </a:lnTo>
                <a:lnTo>
                  <a:pt x="958730" y="36356"/>
                </a:lnTo>
                <a:lnTo>
                  <a:pt x="1001531" y="51789"/>
                </a:lnTo>
                <a:lnTo>
                  <a:pt x="1043025" y="69724"/>
                </a:lnTo>
                <a:lnTo>
                  <a:pt x="1083116" y="90067"/>
                </a:lnTo>
                <a:lnTo>
                  <a:pt x="1121707" y="112723"/>
                </a:lnTo>
                <a:lnTo>
                  <a:pt x="1158703" y="137598"/>
                </a:lnTo>
                <a:lnTo>
                  <a:pt x="1194008" y="164600"/>
                </a:lnTo>
                <a:lnTo>
                  <a:pt x="1227525" y="193633"/>
                </a:lnTo>
                <a:lnTo>
                  <a:pt x="1259159" y="224605"/>
                </a:lnTo>
                <a:lnTo>
                  <a:pt x="1288814" y="257420"/>
                </a:lnTo>
                <a:lnTo>
                  <a:pt x="1316394" y="291986"/>
                </a:lnTo>
                <a:lnTo>
                  <a:pt x="1341803" y="328207"/>
                </a:lnTo>
                <a:lnTo>
                  <a:pt x="1364944" y="365991"/>
                </a:lnTo>
                <a:lnTo>
                  <a:pt x="1385723" y="405243"/>
                </a:lnTo>
                <a:lnTo>
                  <a:pt x="1404042" y="445870"/>
                </a:lnTo>
                <a:lnTo>
                  <a:pt x="1419807" y="487777"/>
                </a:lnTo>
                <a:lnTo>
                  <a:pt x="1432920" y="530871"/>
                </a:lnTo>
                <a:lnTo>
                  <a:pt x="1443286" y="575057"/>
                </a:lnTo>
                <a:lnTo>
                  <a:pt x="1450810" y="620242"/>
                </a:lnTo>
                <a:lnTo>
                  <a:pt x="1455394" y="666331"/>
                </a:lnTo>
                <a:lnTo>
                  <a:pt x="1456943" y="713232"/>
                </a:lnTo>
                <a:lnTo>
                  <a:pt x="1455394" y="760132"/>
                </a:lnTo>
                <a:lnTo>
                  <a:pt x="1450810" y="806221"/>
                </a:lnTo>
                <a:lnTo>
                  <a:pt x="1443286" y="851406"/>
                </a:lnTo>
                <a:lnTo>
                  <a:pt x="1432920" y="895592"/>
                </a:lnTo>
                <a:lnTo>
                  <a:pt x="1419807" y="938686"/>
                </a:lnTo>
                <a:lnTo>
                  <a:pt x="1404042" y="980593"/>
                </a:lnTo>
                <a:lnTo>
                  <a:pt x="1385723" y="1021220"/>
                </a:lnTo>
                <a:lnTo>
                  <a:pt x="1364944" y="1060472"/>
                </a:lnTo>
                <a:lnTo>
                  <a:pt x="1341803" y="1098256"/>
                </a:lnTo>
                <a:lnTo>
                  <a:pt x="1316394" y="1134477"/>
                </a:lnTo>
                <a:lnTo>
                  <a:pt x="1288814" y="1169043"/>
                </a:lnTo>
                <a:lnTo>
                  <a:pt x="1259159" y="1201858"/>
                </a:lnTo>
                <a:lnTo>
                  <a:pt x="1227525" y="1232830"/>
                </a:lnTo>
                <a:lnTo>
                  <a:pt x="1194008" y="1261863"/>
                </a:lnTo>
                <a:lnTo>
                  <a:pt x="1158703" y="1288865"/>
                </a:lnTo>
                <a:lnTo>
                  <a:pt x="1121707" y="1313740"/>
                </a:lnTo>
                <a:lnTo>
                  <a:pt x="1083116" y="1336396"/>
                </a:lnTo>
                <a:lnTo>
                  <a:pt x="1043025" y="1356739"/>
                </a:lnTo>
                <a:lnTo>
                  <a:pt x="1001531" y="1374674"/>
                </a:lnTo>
                <a:lnTo>
                  <a:pt x="958730" y="1390107"/>
                </a:lnTo>
                <a:lnTo>
                  <a:pt x="914717" y="1402945"/>
                </a:lnTo>
                <a:lnTo>
                  <a:pt x="869589" y="1413093"/>
                </a:lnTo>
                <a:lnTo>
                  <a:pt x="823441" y="1420459"/>
                </a:lnTo>
                <a:lnTo>
                  <a:pt x="776370" y="1424947"/>
                </a:lnTo>
                <a:lnTo>
                  <a:pt x="728471" y="1426464"/>
                </a:lnTo>
                <a:lnTo>
                  <a:pt x="680573" y="1424947"/>
                </a:lnTo>
                <a:lnTo>
                  <a:pt x="633502" y="1420459"/>
                </a:lnTo>
                <a:lnTo>
                  <a:pt x="587354" y="1413093"/>
                </a:lnTo>
                <a:lnTo>
                  <a:pt x="542226" y="1402945"/>
                </a:lnTo>
                <a:lnTo>
                  <a:pt x="498213" y="1390107"/>
                </a:lnTo>
                <a:lnTo>
                  <a:pt x="455412" y="1374674"/>
                </a:lnTo>
                <a:lnTo>
                  <a:pt x="413918" y="1356739"/>
                </a:lnTo>
                <a:lnTo>
                  <a:pt x="373827" y="1336396"/>
                </a:lnTo>
                <a:lnTo>
                  <a:pt x="335236" y="1313740"/>
                </a:lnTo>
                <a:lnTo>
                  <a:pt x="298240" y="1288865"/>
                </a:lnTo>
                <a:lnTo>
                  <a:pt x="262935" y="1261863"/>
                </a:lnTo>
                <a:lnTo>
                  <a:pt x="229418" y="1232830"/>
                </a:lnTo>
                <a:lnTo>
                  <a:pt x="197784" y="1201858"/>
                </a:lnTo>
                <a:lnTo>
                  <a:pt x="168129" y="1169043"/>
                </a:lnTo>
                <a:lnTo>
                  <a:pt x="140549" y="1134477"/>
                </a:lnTo>
                <a:lnTo>
                  <a:pt x="115140" y="1098256"/>
                </a:lnTo>
                <a:lnTo>
                  <a:pt x="91999" y="1060472"/>
                </a:lnTo>
                <a:lnTo>
                  <a:pt x="71220" y="1021220"/>
                </a:lnTo>
                <a:lnTo>
                  <a:pt x="52901" y="980593"/>
                </a:lnTo>
                <a:lnTo>
                  <a:pt x="37136" y="938686"/>
                </a:lnTo>
                <a:lnTo>
                  <a:pt x="24023" y="895592"/>
                </a:lnTo>
                <a:lnTo>
                  <a:pt x="13657" y="851406"/>
                </a:lnTo>
                <a:lnTo>
                  <a:pt x="6133" y="806221"/>
                </a:lnTo>
                <a:lnTo>
                  <a:pt x="1549" y="760132"/>
                </a:lnTo>
                <a:lnTo>
                  <a:pt x="0" y="71323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965563" y="2961259"/>
            <a:ext cx="997585" cy="8674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3020" algn="just">
              <a:lnSpc>
                <a:spcPct val="90000"/>
              </a:lnSpc>
              <a:spcBef>
                <a:spcPts val="240"/>
              </a:spcBef>
            </a:pPr>
            <a:r>
              <a:rPr sz="1200" b="1" i="1" spc="-85" dirty="0">
                <a:latin typeface="Arial"/>
                <a:cs typeface="Arial"/>
              </a:rPr>
              <a:t>Violencia </a:t>
            </a:r>
            <a:r>
              <a:rPr sz="1200" b="1" i="1" spc="-105" dirty="0">
                <a:latin typeface="Arial"/>
                <a:cs typeface="Arial"/>
              </a:rPr>
              <a:t>y </a:t>
            </a:r>
            <a:r>
              <a:rPr sz="1200" b="1" i="1" spc="-100" dirty="0">
                <a:latin typeface="Arial"/>
                <a:cs typeface="Arial"/>
              </a:rPr>
              <a:t>las  </a:t>
            </a:r>
            <a:r>
              <a:rPr sz="1200" b="1" i="1" spc="-95" dirty="0">
                <a:latin typeface="Arial"/>
                <a:cs typeface="Arial"/>
              </a:rPr>
              <a:t>tecnologías de  </a:t>
            </a:r>
            <a:r>
              <a:rPr sz="1200" b="1" i="1" spc="-45" dirty="0">
                <a:latin typeface="Arial"/>
                <a:cs typeface="Arial"/>
              </a:rPr>
              <a:t>la </a:t>
            </a:r>
            <a:r>
              <a:rPr sz="1200" b="1" i="1" spc="-85" dirty="0">
                <a:latin typeface="Arial"/>
                <a:cs typeface="Arial"/>
              </a:rPr>
              <a:t>información  </a:t>
            </a:r>
            <a:r>
              <a:rPr sz="1200" b="1" i="1" spc="-105" dirty="0">
                <a:latin typeface="Arial"/>
                <a:cs typeface="Arial"/>
              </a:rPr>
              <a:t>y</a:t>
            </a:r>
            <a:r>
              <a:rPr sz="1200" b="1" i="1" spc="-120" dirty="0">
                <a:latin typeface="Arial"/>
                <a:cs typeface="Arial"/>
              </a:rPr>
              <a:t> </a:t>
            </a:r>
            <a:r>
              <a:rPr sz="1200" b="1" i="1" spc="-110" dirty="0">
                <a:latin typeface="Arial"/>
                <a:cs typeface="Arial"/>
              </a:rPr>
              <a:t>comunicación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295"/>
              </a:lnSpc>
            </a:pPr>
            <a:r>
              <a:rPr sz="1200" b="1" i="1" spc="-35" dirty="0">
                <a:latin typeface="Arial"/>
                <a:cs typeface="Arial"/>
              </a:rPr>
              <a:t>-</a:t>
            </a:r>
            <a:r>
              <a:rPr sz="1200" b="1" i="1" spc="-65" dirty="0">
                <a:latin typeface="Arial"/>
                <a:cs typeface="Arial"/>
              </a:rPr>
              <a:t> </a:t>
            </a:r>
            <a:r>
              <a:rPr sz="1200" b="1" i="1" spc="-105" dirty="0">
                <a:latin typeface="Arial"/>
                <a:cs typeface="Arial"/>
              </a:rPr>
              <a:t>TIC.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83403" y="4028059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0" y="95758"/>
                </a:moveTo>
                <a:lnTo>
                  <a:pt x="18542" y="457708"/>
                </a:lnTo>
                <a:lnTo>
                  <a:pt x="380492" y="476250"/>
                </a:lnTo>
                <a:lnTo>
                  <a:pt x="304419" y="400177"/>
                </a:lnTo>
                <a:lnTo>
                  <a:pt x="476123" y="228346"/>
                </a:lnTo>
                <a:lnTo>
                  <a:pt x="419607" y="171831"/>
                </a:lnTo>
                <a:lnTo>
                  <a:pt x="76073" y="171831"/>
                </a:lnTo>
                <a:lnTo>
                  <a:pt x="0" y="95758"/>
                </a:lnTo>
                <a:close/>
              </a:path>
              <a:path w="476250" h="476250">
                <a:moveTo>
                  <a:pt x="247776" y="0"/>
                </a:moveTo>
                <a:lnTo>
                  <a:pt x="76073" y="171831"/>
                </a:lnTo>
                <a:lnTo>
                  <a:pt x="419607" y="171831"/>
                </a:lnTo>
                <a:lnTo>
                  <a:pt x="247776" y="0"/>
                </a:lnTo>
                <a:close/>
              </a:path>
            </a:pathLst>
          </a:custGeom>
          <a:solidFill>
            <a:srgbClr val="AF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8016" y="2694432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711707" y="0"/>
                </a:moveTo>
                <a:lnTo>
                  <a:pt x="662980" y="1641"/>
                </a:lnTo>
                <a:lnTo>
                  <a:pt x="615133" y="6497"/>
                </a:lnTo>
                <a:lnTo>
                  <a:pt x="568274" y="14459"/>
                </a:lnTo>
                <a:lnTo>
                  <a:pt x="522507" y="25422"/>
                </a:lnTo>
                <a:lnTo>
                  <a:pt x="477941" y="39281"/>
                </a:lnTo>
                <a:lnTo>
                  <a:pt x="434679" y="55929"/>
                </a:lnTo>
                <a:lnTo>
                  <a:pt x="392828" y="75260"/>
                </a:lnTo>
                <a:lnTo>
                  <a:pt x="352495" y="97169"/>
                </a:lnTo>
                <a:lnTo>
                  <a:pt x="313785" y="121548"/>
                </a:lnTo>
                <a:lnTo>
                  <a:pt x="276804" y="148293"/>
                </a:lnTo>
                <a:lnTo>
                  <a:pt x="241659" y="177297"/>
                </a:lnTo>
                <a:lnTo>
                  <a:pt x="208454" y="208454"/>
                </a:lnTo>
                <a:lnTo>
                  <a:pt x="177297" y="241659"/>
                </a:lnTo>
                <a:lnTo>
                  <a:pt x="148293" y="276804"/>
                </a:lnTo>
                <a:lnTo>
                  <a:pt x="121548" y="313785"/>
                </a:lnTo>
                <a:lnTo>
                  <a:pt x="97169" y="352495"/>
                </a:lnTo>
                <a:lnTo>
                  <a:pt x="75260" y="392828"/>
                </a:lnTo>
                <a:lnTo>
                  <a:pt x="55929" y="434679"/>
                </a:lnTo>
                <a:lnTo>
                  <a:pt x="39281" y="477941"/>
                </a:lnTo>
                <a:lnTo>
                  <a:pt x="25422" y="522507"/>
                </a:lnTo>
                <a:lnTo>
                  <a:pt x="14459" y="568274"/>
                </a:lnTo>
                <a:lnTo>
                  <a:pt x="6497" y="615133"/>
                </a:lnTo>
                <a:lnTo>
                  <a:pt x="1641" y="662980"/>
                </a:lnTo>
                <a:lnTo>
                  <a:pt x="0" y="711707"/>
                </a:lnTo>
                <a:lnTo>
                  <a:pt x="1641" y="760435"/>
                </a:lnTo>
                <a:lnTo>
                  <a:pt x="6497" y="808282"/>
                </a:lnTo>
                <a:lnTo>
                  <a:pt x="14459" y="855141"/>
                </a:lnTo>
                <a:lnTo>
                  <a:pt x="25422" y="900908"/>
                </a:lnTo>
                <a:lnTo>
                  <a:pt x="39281" y="945474"/>
                </a:lnTo>
                <a:lnTo>
                  <a:pt x="55929" y="988736"/>
                </a:lnTo>
                <a:lnTo>
                  <a:pt x="75260" y="1030587"/>
                </a:lnTo>
                <a:lnTo>
                  <a:pt x="97169" y="1070920"/>
                </a:lnTo>
                <a:lnTo>
                  <a:pt x="121548" y="1109630"/>
                </a:lnTo>
                <a:lnTo>
                  <a:pt x="148293" y="1146611"/>
                </a:lnTo>
                <a:lnTo>
                  <a:pt x="177297" y="1181756"/>
                </a:lnTo>
                <a:lnTo>
                  <a:pt x="208454" y="1214961"/>
                </a:lnTo>
                <a:lnTo>
                  <a:pt x="241659" y="1246118"/>
                </a:lnTo>
                <a:lnTo>
                  <a:pt x="276804" y="1275122"/>
                </a:lnTo>
                <a:lnTo>
                  <a:pt x="313785" y="1301867"/>
                </a:lnTo>
                <a:lnTo>
                  <a:pt x="352495" y="1326246"/>
                </a:lnTo>
                <a:lnTo>
                  <a:pt x="392828" y="1348155"/>
                </a:lnTo>
                <a:lnTo>
                  <a:pt x="434679" y="1367486"/>
                </a:lnTo>
                <a:lnTo>
                  <a:pt x="477941" y="1384134"/>
                </a:lnTo>
                <a:lnTo>
                  <a:pt x="522507" y="1397993"/>
                </a:lnTo>
                <a:lnTo>
                  <a:pt x="568274" y="1408956"/>
                </a:lnTo>
                <a:lnTo>
                  <a:pt x="615133" y="1416918"/>
                </a:lnTo>
                <a:lnTo>
                  <a:pt x="662980" y="1421774"/>
                </a:lnTo>
                <a:lnTo>
                  <a:pt x="711707" y="1423415"/>
                </a:lnTo>
                <a:lnTo>
                  <a:pt x="760435" y="1421774"/>
                </a:lnTo>
                <a:lnTo>
                  <a:pt x="808282" y="1416918"/>
                </a:lnTo>
                <a:lnTo>
                  <a:pt x="855141" y="1408956"/>
                </a:lnTo>
                <a:lnTo>
                  <a:pt x="900908" y="1397993"/>
                </a:lnTo>
                <a:lnTo>
                  <a:pt x="945474" y="1384134"/>
                </a:lnTo>
                <a:lnTo>
                  <a:pt x="988736" y="1367486"/>
                </a:lnTo>
                <a:lnTo>
                  <a:pt x="1030587" y="1348155"/>
                </a:lnTo>
                <a:lnTo>
                  <a:pt x="1070920" y="1326246"/>
                </a:lnTo>
                <a:lnTo>
                  <a:pt x="1109630" y="1301867"/>
                </a:lnTo>
                <a:lnTo>
                  <a:pt x="1146611" y="1275122"/>
                </a:lnTo>
                <a:lnTo>
                  <a:pt x="1181756" y="1246118"/>
                </a:lnTo>
                <a:lnTo>
                  <a:pt x="1214961" y="1214961"/>
                </a:lnTo>
                <a:lnTo>
                  <a:pt x="1246118" y="1181756"/>
                </a:lnTo>
                <a:lnTo>
                  <a:pt x="1275122" y="1146611"/>
                </a:lnTo>
                <a:lnTo>
                  <a:pt x="1301867" y="1109630"/>
                </a:lnTo>
                <a:lnTo>
                  <a:pt x="1326246" y="1070920"/>
                </a:lnTo>
                <a:lnTo>
                  <a:pt x="1348155" y="1030587"/>
                </a:lnTo>
                <a:lnTo>
                  <a:pt x="1367486" y="988736"/>
                </a:lnTo>
                <a:lnTo>
                  <a:pt x="1384134" y="945474"/>
                </a:lnTo>
                <a:lnTo>
                  <a:pt x="1397993" y="900908"/>
                </a:lnTo>
                <a:lnTo>
                  <a:pt x="1408956" y="855141"/>
                </a:lnTo>
                <a:lnTo>
                  <a:pt x="1416918" y="808282"/>
                </a:lnTo>
                <a:lnTo>
                  <a:pt x="1421774" y="760435"/>
                </a:lnTo>
                <a:lnTo>
                  <a:pt x="1423415" y="711707"/>
                </a:lnTo>
                <a:lnTo>
                  <a:pt x="1421774" y="662980"/>
                </a:lnTo>
                <a:lnTo>
                  <a:pt x="1416918" y="615133"/>
                </a:lnTo>
                <a:lnTo>
                  <a:pt x="1408956" y="568274"/>
                </a:lnTo>
                <a:lnTo>
                  <a:pt x="1397993" y="522507"/>
                </a:lnTo>
                <a:lnTo>
                  <a:pt x="1384134" y="477941"/>
                </a:lnTo>
                <a:lnTo>
                  <a:pt x="1367486" y="434679"/>
                </a:lnTo>
                <a:lnTo>
                  <a:pt x="1348155" y="392828"/>
                </a:lnTo>
                <a:lnTo>
                  <a:pt x="1326246" y="352495"/>
                </a:lnTo>
                <a:lnTo>
                  <a:pt x="1301867" y="313785"/>
                </a:lnTo>
                <a:lnTo>
                  <a:pt x="1275122" y="276804"/>
                </a:lnTo>
                <a:lnTo>
                  <a:pt x="1246118" y="241659"/>
                </a:lnTo>
                <a:lnTo>
                  <a:pt x="1214961" y="208454"/>
                </a:lnTo>
                <a:lnTo>
                  <a:pt x="1181756" y="177297"/>
                </a:lnTo>
                <a:lnTo>
                  <a:pt x="1146611" y="148293"/>
                </a:lnTo>
                <a:lnTo>
                  <a:pt x="1109630" y="121548"/>
                </a:lnTo>
                <a:lnTo>
                  <a:pt x="1070920" y="97169"/>
                </a:lnTo>
                <a:lnTo>
                  <a:pt x="1030587" y="75260"/>
                </a:lnTo>
                <a:lnTo>
                  <a:pt x="988736" y="55929"/>
                </a:lnTo>
                <a:lnTo>
                  <a:pt x="945474" y="39281"/>
                </a:lnTo>
                <a:lnTo>
                  <a:pt x="900908" y="25422"/>
                </a:lnTo>
                <a:lnTo>
                  <a:pt x="855141" y="14459"/>
                </a:lnTo>
                <a:lnTo>
                  <a:pt x="808282" y="6497"/>
                </a:lnTo>
                <a:lnTo>
                  <a:pt x="760435" y="1641"/>
                </a:lnTo>
                <a:lnTo>
                  <a:pt x="711707" y="0"/>
                </a:lnTo>
                <a:close/>
              </a:path>
            </a:pathLst>
          </a:custGeom>
          <a:solidFill>
            <a:srgbClr val="AF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48016" y="2694432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711707"/>
                </a:moveTo>
                <a:lnTo>
                  <a:pt x="1641" y="662980"/>
                </a:lnTo>
                <a:lnTo>
                  <a:pt x="6497" y="615133"/>
                </a:lnTo>
                <a:lnTo>
                  <a:pt x="14459" y="568274"/>
                </a:lnTo>
                <a:lnTo>
                  <a:pt x="25422" y="522507"/>
                </a:lnTo>
                <a:lnTo>
                  <a:pt x="39281" y="477941"/>
                </a:lnTo>
                <a:lnTo>
                  <a:pt x="55929" y="434679"/>
                </a:lnTo>
                <a:lnTo>
                  <a:pt x="75260" y="392828"/>
                </a:lnTo>
                <a:lnTo>
                  <a:pt x="97169" y="352495"/>
                </a:lnTo>
                <a:lnTo>
                  <a:pt x="121548" y="313785"/>
                </a:lnTo>
                <a:lnTo>
                  <a:pt x="148293" y="276804"/>
                </a:lnTo>
                <a:lnTo>
                  <a:pt x="177297" y="241659"/>
                </a:lnTo>
                <a:lnTo>
                  <a:pt x="208454" y="208454"/>
                </a:lnTo>
                <a:lnTo>
                  <a:pt x="241659" y="177297"/>
                </a:lnTo>
                <a:lnTo>
                  <a:pt x="276804" y="148293"/>
                </a:lnTo>
                <a:lnTo>
                  <a:pt x="313785" y="121548"/>
                </a:lnTo>
                <a:lnTo>
                  <a:pt x="352495" y="97169"/>
                </a:lnTo>
                <a:lnTo>
                  <a:pt x="392828" y="75260"/>
                </a:lnTo>
                <a:lnTo>
                  <a:pt x="434679" y="55929"/>
                </a:lnTo>
                <a:lnTo>
                  <a:pt x="477941" y="39281"/>
                </a:lnTo>
                <a:lnTo>
                  <a:pt x="522507" y="25422"/>
                </a:lnTo>
                <a:lnTo>
                  <a:pt x="568274" y="14459"/>
                </a:lnTo>
                <a:lnTo>
                  <a:pt x="615133" y="6497"/>
                </a:lnTo>
                <a:lnTo>
                  <a:pt x="662980" y="1641"/>
                </a:lnTo>
                <a:lnTo>
                  <a:pt x="711707" y="0"/>
                </a:lnTo>
                <a:lnTo>
                  <a:pt x="760435" y="1641"/>
                </a:lnTo>
                <a:lnTo>
                  <a:pt x="808282" y="6497"/>
                </a:lnTo>
                <a:lnTo>
                  <a:pt x="855141" y="14459"/>
                </a:lnTo>
                <a:lnTo>
                  <a:pt x="900908" y="25422"/>
                </a:lnTo>
                <a:lnTo>
                  <a:pt x="945474" y="39281"/>
                </a:lnTo>
                <a:lnTo>
                  <a:pt x="988736" y="55929"/>
                </a:lnTo>
                <a:lnTo>
                  <a:pt x="1030587" y="75260"/>
                </a:lnTo>
                <a:lnTo>
                  <a:pt x="1070920" y="97169"/>
                </a:lnTo>
                <a:lnTo>
                  <a:pt x="1109630" y="121548"/>
                </a:lnTo>
                <a:lnTo>
                  <a:pt x="1146611" y="148293"/>
                </a:lnTo>
                <a:lnTo>
                  <a:pt x="1181756" y="177297"/>
                </a:lnTo>
                <a:lnTo>
                  <a:pt x="1214961" y="208454"/>
                </a:lnTo>
                <a:lnTo>
                  <a:pt x="1246118" y="241659"/>
                </a:lnTo>
                <a:lnTo>
                  <a:pt x="1275122" y="276804"/>
                </a:lnTo>
                <a:lnTo>
                  <a:pt x="1301867" y="313785"/>
                </a:lnTo>
                <a:lnTo>
                  <a:pt x="1326246" y="352495"/>
                </a:lnTo>
                <a:lnTo>
                  <a:pt x="1348155" y="392828"/>
                </a:lnTo>
                <a:lnTo>
                  <a:pt x="1367486" y="434679"/>
                </a:lnTo>
                <a:lnTo>
                  <a:pt x="1384134" y="477941"/>
                </a:lnTo>
                <a:lnTo>
                  <a:pt x="1397993" y="522507"/>
                </a:lnTo>
                <a:lnTo>
                  <a:pt x="1408956" y="568274"/>
                </a:lnTo>
                <a:lnTo>
                  <a:pt x="1416918" y="615133"/>
                </a:lnTo>
                <a:lnTo>
                  <a:pt x="1421774" y="662980"/>
                </a:lnTo>
                <a:lnTo>
                  <a:pt x="1423415" y="711707"/>
                </a:lnTo>
                <a:lnTo>
                  <a:pt x="1421774" y="760435"/>
                </a:lnTo>
                <a:lnTo>
                  <a:pt x="1416918" y="808282"/>
                </a:lnTo>
                <a:lnTo>
                  <a:pt x="1408956" y="855141"/>
                </a:lnTo>
                <a:lnTo>
                  <a:pt x="1397993" y="900908"/>
                </a:lnTo>
                <a:lnTo>
                  <a:pt x="1384134" y="945474"/>
                </a:lnTo>
                <a:lnTo>
                  <a:pt x="1367486" y="988736"/>
                </a:lnTo>
                <a:lnTo>
                  <a:pt x="1348155" y="1030587"/>
                </a:lnTo>
                <a:lnTo>
                  <a:pt x="1326246" y="1070920"/>
                </a:lnTo>
                <a:lnTo>
                  <a:pt x="1301867" y="1109630"/>
                </a:lnTo>
                <a:lnTo>
                  <a:pt x="1275122" y="1146611"/>
                </a:lnTo>
                <a:lnTo>
                  <a:pt x="1246118" y="1181756"/>
                </a:lnTo>
                <a:lnTo>
                  <a:pt x="1214961" y="1214961"/>
                </a:lnTo>
                <a:lnTo>
                  <a:pt x="1181756" y="1246118"/>
                </a:lnTo>
                <a:lnTo>
                  <a:pt x="1146611" y="1275122"/>
                </a:lnTo>
                <a:lnTo>
                  <a:pt x="1109630" y="1301867"/>
                </a:lnTo>
                <a:lnTo>
                  <a:pt x="1070920" y="1326246"/>
                </a:lnTo>
                <a:lnTo>
                  <a:pt x="1030587" y="1348155"/>
                </a:lnTo>
                <a:lnTo>
                  <a:pt x="988736" y="1367486"/>
                </a:lnTo>
                <a:lnTo>
                  <a:pt x="945474" y="1384134"/>
                </a:lnTo>
                <a:lnTo>
                  <a:pt x="900908" y="1397993"/>
                </a:lnTo>
                <a:lnTo>
                  <a:pt x="855141" y="1408956"/>
                </a:lnTo>
                <a:lnTo>
                  <a:pt x="808282" y="1416918"/>
                </a:lnTo>
                <a:lnTo>
                  <a:pt x="760435" y="1421774"/>
                </a:lnTo>
                <a:lnTo>
                  <a:pt x="711707" y="1423415"/>
                </a:lnTo>
                <a:lnTo>
                  <a:pt x="662980" y="1421774"/>
                </a:lnTo>
                <a:lnTo>
                  <a:pt x="615133" y="1416918"/>
                </a:lnTo>
                <a:lnTo>
                  <a:pt x="568274" y="1408956"/>
                </a:lnTo>
                <a:lnTo>
                  <a:pt x="522507" y="1397993"/>
                </a:lnTo>
                <a:lnTo>
                  <a:pt x="477941" y="1384134"/>
                </a:lnTo>
                <a:lnTo>
                  <a:pt x="434679" y="1367486"/>
                </a:lnTo>
                <a:lnTo>
                  <a:pt x="392828" y="1348155"/>
                </a:lnTo>
                <a:lnTo>
                  <a:pt x="352495" y="1326246"/>
                </a:lnTo>
                <a:lnTo>
                  <a:pt x="313785" y="1301867"/>
                </a:lnTo>
                <a:lnTo>
                  <a:pt x="276804" y="1275122"/>
                </a:lnTo>
                <a:lnTo>
                  <a:pt x="241659" y="1246118"/>
                </a:lnTo>
                <a:lnTo>
                  <a:pt x="208454" y="1214961"/>
                </a:lnTo>
                <a:lnTo>
                  <a:pt x="177297" y="1181756"/>
                </a:lnTo>
                <a:lnTo>
                  <a:pt x="148293" y="1146611"/>
                </a:lnTo>
                <a:lnTo>
                  <a:pt x="121548" y="1109630"/>
                </a:lnTo>
                <a:lnTo>
                  <a:pt x="97169" y="1070920"/>
                </a:lnTo>
                <a:lnTo>
                  <a:pt x="75260" y="1030587"/>
                </a:lnTo>
                <a:lnTo>
                  <a:pt x="55929" y="988736"/>
                </a:lnTo>
                <a:lnTo>
                  <a:pt x="39281" y="945474"/>
                </a:lnTo>
                <a:lnTo>
                  <a:pt x="25422" y="900908"/>
                </a:lnTo>
                <a:lnTo>
                  <a:pt x="14459" y="855141"/>
                </a:lnTo>
                <a:lnTo>
                  <a:pt x="6497" y="808282"/>
                </a:lnTo>
                <a:lnTo>
                  <a:pt x="1641" y="760435"/>
                </a:lnTo>
                <a:lnTo>
                  <a:pt x="0" y="7117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058404" y="3120390"/>
            <a:ext cx="803275" cy="5378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40"/>
              </a:spcBef>
            </a:pPr>
            <a:r>
              <a:rPr sz="1200" b="1" i="1" spc="-85" dirty="0">
                <a:latin typeface="Arial"/>
                <a:cs typeface="Arial"/>
              </a:rPr>
              <a:t>Violencia </a:t>
            </a:r>
            <a:r>
              <a:rPr sz="1200" b="1" i="1" spc="-90" dirty="0">
                <a:latin typeface="Arial"/>
                <a:cs typeface="Arial"/>
              </a:rPr>
              <a:t>en  conflicto  </a:t>
            </a:r>
            <a:r>
              <a:rPr sz="1200" b="1" i="1" spc="-75" dirty="0">
                <a:latin typeface="Arial"/>
                <a:cs typeface="Arial"/>
              </a:rPr>
              <a:t>armado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468367" y="3169920"/>
            <a:ext cx="487680" cy="539750"/>
          </a:xfrm>
          <a:custGeom>
            <a:avLst/>
            <a:gdLst/>
            <a:ahLst/>
            <a:cxnLst/>
            <a:rect l="l" t="t" r="r" b="b"/>
            <a:pathLst>
              <a:path w="487679" h="539750">
                <a:moveTo>
                  <a:pt x="243840" y="0"/>
                </a:moveTo>
                <a:lnTo>
                  <a:pt x="0" y="269747"/>
                </a:lnTo>
                <a:lnTo>
                  <a:pt x="243840" y="539495"/>
                </a:lnTo>
                <a:lnTo>
                  <a:pt x="243840" y="431545"/>
                </a:lnTo>
                <a:lnTo>
                  <a:pt x="487680" y="431545"/>
                </a:lnTo>
                <a:lnTo>
                  <a:pt x="487680" y="107950"/>
                </a:lnTo>
                <a:lnTo>
                  <a:pt x="243840" y="107950"/>
                </a:lnTo>
                <a:lnTo>
                  <a:pt x="243840" y="0"/>
                </a:lnTo>
                <a:close/>
              </a:path>
            </a:pathLst>
          </a:custGeom>
          <a:solidFill>
            <a:srgbClr val="B14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12720" y="2755392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711707" y="0"/>
                </a:moveTo>
                <a:lnTo>
                  <a:pt x="662980" y="1641"/>
                </a:lnTo>
                <a:lnTo>
                  <a:pt x="615133" y="6497"/>
                </a:lnTo>
                <a:lnTo>
                  <a:pt x="568274" y="14459"/>
                </a:lnTo>
                <a:lnTo>
                  <a:pt x="522507" y="25422"/>
                </a:lnTo>
                <a:lnTo>
                  <a:pt x="477941" y="39281"/>
                </a:lnTo>
                <a:lnTo>
                  <a:pt x="434679" y="55929"/>
                </a:lnTo>
                <a:lnTo>
                  <a:pt x="392828" y="75260"/>
                </a:lnTo>
                <a:lnTo>
                  <a:pt x="352495" y="97169"/>
                </a:lnTo>
                <a:lnTo>
                  <a:pt x="313785" y="121548"/>
                </a:lnTo>
                <a:lnTo>
                  <a:pt x="276804" y="148293"/>
                </a:lnTo>
                <a:lnTo>
                  <a:pt x="241659" y="177297"/>
                </a:lnTo>
                <a:lnTo>
                  <a:pt x="208454" y="208454"/>
                </a:lnTo>
                <a:lnTo>
                  <a:pt x="177297" y="241659"/>
                </a:lnTo>
                <a:lnTo>
                  <a:pt x="148293" y="276804"/>
                </a:lnTo>
                <a:lnTo>
                  <a:pt x="121548" y="313785"/>
                </a:lnTo>
                <a:lnTo>
                  <a:pt x="97169" y="352495"/>
                </a:lnTo>
                <a:lnTo>
                  <a:pt x="75260" y="392828"/>
                </a:lnTo>
                <a:lnTo>
                  <a:pt x="55929" y="434679"/>
                </a:lnTo>
                <a:lnTo>
                  <a:pt x="39281" y="477941"/>
                </a:lnTo>
                <a:lnTo>
                  <a:pt x="25422" y="522507"/>
                </a:lnTo>
                <a:lnTo>
                  <a:pt x="14459" y="568274"/>
                </a:lnTo>
                <a:lnTo>
                  <a:pt x="6497" y="615133"/>
                </a:lnTo>
                <a:lnTo>
                  <a:pt x="1641" y="662980"/>
                </a:lnTo>
                <a:lnTo>
                  <a:pt x="0" y="711708"/>
                </a:lnTo>
                <a:lnTo>
                  <a:pt x="1641" y="760435"/>
                </a:lnTo>
                <a:lnTo>
                  <a:pt x="6497" y="808282"/>
                </a:lnTo>
                <a:lnTo>
                  <a:pt x="14459" y="855141"/>
                </a:lnTo>
                <a:lnTo>
                  <a:pt x="25422" y="900908"/>
                </a:lnTo>
                <a:lnTo>
                  <a:pt x="39281" y="945474"/>
                </a:lnTo>
                <a:lnTo>
                  <a:pt x="55929" y="988736"/>
                </a:lnTo>
                <a:lnTo>
                  <a:pt x="75260" y="1030587"/>
                </a:lnTo>
                <a:lnTo>
                  <a:pt x="97169" y="1070920"/>
                </a:lnTo>
                <a:lnTo>
                  <a:pt x="121548" y="1109630"/>
                </a:lnTo>
                <a:lnTo>
                  <a:pt x="148293" y="1146611"/>
                </a:lnTo>
                <a:lnTo>
                  <a:pt x="177297" y="1181756"/>
                </a:lnTo>
                <a:lnTo>
                  <a:pt x="208454" y="1214961"/>
                </a:lnTo>
                <a:lnTo>
                  <a:pt x="241659" y="1246118"/>
                </a:lnTo>
                <a:lnTo>
                  <a:pt x="276804" y="1275122"/>
                </a:lnTo>
                <a:lnTo>
                  <a:pt x="313785" y="1301867"/>
                </a:lnTo>
                <a:lnTo>
                  <a:pt x="352495" y="1326246"/>
                </a:lnTo>
                <a:lnTo>
                  <a:pt x="392828" y="1348155"/>
                </a:lnTo>
                <a:lnTo>
                  <a:pt x="434679" y="1367486"/>
                </a:lnTo>
                <a:lnTo>
                  <a:pt x="477941" y="1384134"/>
                </a:lnTo>
                <a:lnTo>
                  <a:pt x="522507" y="1397993"/>
                </a:lnTo>
                <a:lnTo>
                  <a:pt x="568274" y="1408956"/>
                </a:lnTo>
                <a:lnTo>
                  <a:pt x="615133" y="1416918"/>
                </a:lnTo>
                <a:lnTo>
                  <a:pt x="662980" y="1421774"/>
                </a:lnTo>
                <a:lnTo>
                  <a:pt x="711707" y="1423416"/>
                </a:lnTo>
                <a:lnTo>
                  <a:pt x="760435" y="1421774"/>
                </a:lnTo>
                <a:lnTo>
                  <a:pt x="808282" y="1416918"/>
                </a:lnTo>
                <a:lnTo>
                  <a:pt x="855141" y="1408956"/>
                </a:lnTo>
                <a:lnTo>
                  <a:pt x="900908" y="1397993"/>
                </a:lnTo>
                <a:lnTo>
                  <a:pt x="945474" y="1384134"/>
                </a:lnTo>
                <a:lnTo>
                  <a:pt x="988736" y="1367486"/>
                </a:lnTo>
                <a:lnTo>
                  <a:pt x="1030587" y="1348155"/>
                </a:lnTo>
                <a:lnTo>
                  <a:pt x="1070920" y="1326246"/>
                </a:lnTo>
                <a:lnTo>
                  <a:pt x="1109630" y="1301867"/>
                </a:lnTo>
                <a:lnTo>
                  <a:pt x="1146611" y="1275122"/>
                </a:lnTo>
                <a:lnTo>
                  <a:pt x="1181756" y="1246118"/>
                </a:lnTo>
                <a:lnTo>
                  <a:pt x="1214961" y="1214961"/>
                </a:lnTo>
                <a:lnTo>
                  <a:pt x="1246118" y="1181756"/>
                </a:lnTo>
                <a:lnTo>
                  <a:pt x="1275122" y="1146611"/>
                </a:lnTo>
                <a:lnTo>
                  <a:pt x="1301867" y="1109630"/>
                </a:lnTo>
                <a:lnTo>
                  <a:pt x="1326246" y="1070920"/>
                </a:lnTo>
                <a:lnTo>
                  <a:pt x="1348155" y="1030587"/>
                </a:lnTo>
                <a:lnTo>
                  <a:pt x="1367486" y="988736"/>
                </a:lnTo>
                <a:lnTo>
                  <a:pt x="1384134" y="945474"/>
                </a:lnTo>
                <a:lnTo>
                  <a:pt x="1397993" y="900908"/>
                </a:lnTo>
                <a:lnTo>
                  <a:pt x="1408956" y="855141"/>
                </a:lnTo>
                <a:lnTo>
                  <a:pt x="1416918" y="808282"/>
                </a:lnTo>
                <a:lnTo>
                  <a:pt x="1421774" y="760435"/>
                </a:lnTo>
                <a:lnTo>
                  <a:pt x="1423416" y="711708"/>
                </a:lnTo>
                <a:lnTo>
                  <a:pt x="1421774" y="662980"/>
                </a:lnTo>
                <a:lnTo>
                  <a:pt x="1416918" y="615133"/>
                </a:lnTo>
                <a:lnTo>
                  <a:pt x="1408956" y="568274"/>
                </a:lnTo>
                <a:lnTo>
                  <a:pt x="1397993" y="522507"/>
                </a:lnTo>
                <a:lnTo>
                  <a:pt x="1384134" y="477941"/>
                </a:lnTo>
                <a:lnTo>
                  <a:pt x="1367486" y="434679"/>
                </a:lnTo>
                <a:lnTo>
                  <a:pt x="1348155" y="392828"/>
                </a:lnTo>
                <a:lnTo>
                  <a:pt x="1326246" y="352495"/>
                </a:lnTo>
                <a:lnTo>
                  <a:pt x="1301867" y="313785"/>
                </a:lnTo>
                <a:lnTo>
                  <a:pt x="1275122" y="276804"/>
                </a:lnTo>
                <a:lnTo>
                  <a:pt x="1246118" y="241659"/>
                </a:lnTo>
                <a:lnTo>
                  <a:pt x="1214961" y="208454"/>
                </a:lnTo>
                <a:lnTo>
                  <a:pt x="1181756" y="177297"/>
                </a:lnTo>
                <a:lnTo>
                  <a:pt x="1146611" y="148293"/>
                </a:lnTo>
                <a:lnTo>
                  <a:pt x="1109630" y="121548"/>
                </a:lnTo>
                <a:lnTo>
                  <a:pt x="1070920" y="97169"/>
                </a:lnTo>
                <a:lnTo>
                  <a:pt x="1030587" y="75260"/>
                </a:lnTo>
                <a:lnTo>
                  <a:pt x="988736" y="55929"/>
                </a:lnTo>
                <a:lnTo>
                  <a:pt x="945474" y="39281"/>
                </a:lnTo>
                <a:lnTo>
                  <a:pt x="900908" y="25422"/>
                </a:lnTo>
                <a:lnTo>
                  <a:pt x="855141" y="14459"/>
                </a:lnTo>
                <a:lnTo>
                  <a:pt x="808282" y="6497"/>
                </a:lnTo>
                <a:lnTo>
                  <a:pt x="760435" y="1641"/>
                </a:lnTo>
                <a:lnTo>
                  <a:pt x="711707" y="0"/>
                </a:lnTo>
                <a:close/>
              </a:path>
            </a:pathLst>
          </a:custGeom>
          <a:solidFill>
            <a:srgbClr val="B14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12720" y="2755392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711708"/>
                </a:moveTo>
                <a:lnTo>
                  <a:pt x="1641" y="662980"/>
                </a:lnTo>
                <a:lnTo>
                  <a:pt x="6497" y="615133"/>
                </a:lnTo>
                <a:lnTo>
                  <a:pt x="14459" y="568274"/>
                </a:lnTo>
                <a:lnTo>
                  <a:pt x="25422" y="522507"/>
                </a:lnTo>
                <a:lnTo>
                  <a:pt x="39281" y="477941"/>
                </a:lnTo>
                <a:lnTo>
                  <a:pt x="55929" y="434679"/>
                </a:lnTo>
                <a:lnTo>
                  <a:pt x="75260" y="392828"/>
                </a:lnTo>
                <a:lnTo>
                  <a:pt x="97169" y="352495"/>
                </a:lnTo>
                <a:lnTo>
                  <a:pt x="121548" y="313785"/>
                </a:lnTo>
                <a:lnTo>
                  <a:pt x="148293" y="276804"/>
                </a:lnTo>
                <a:lnTo>
                  <a:pt x="177297" y="241659"/>
                </a:lnTo>
                <a:lnTo>
                  <a:pt x="208454" y="208454"/>
                </a:lnTo>
                <a:lnTo>
                  <a:pt x="241659" y="177297"/>
                </a:lnTo>
                <a:lnTo>
                  <a:pt x="276804" y="148293"/>
                </a:lnTo>
                <a:lnTo>
                  <a:pt x="313785" y="121548"/>
                </a:lnTo>
                <a:lnTo>
                  <a:pt x="352495" y="97169"/>
                </a:lnTo>
                <a:lnTo>
                  <a:pt x="392828" y="75260"/>
                </a:lnTo>
                <a:lnTo>
                  <a:pt x="434679" y="55929"/>
                </a:lnTo>
                <a:lnTo>
                  <a:pt x="477941" y="39281"/>
                </a:lnTo>
                <a:lnTo>
                  <a:pt x="522507" y="25422"/>
                </a:lnTo>
                <a:lnTo>
                  <a:pt x="568274" y="14459"/>
                </a:lnTo>
                <a:lnTo>
                  <a:pt x="615133" y="6497"/>
                </a:lnTo>
                <a:lnTo>
                  <a:pt x="662980" y="1641"/>
                </a:lnTo>
                <a:lnTo>
                  <a:pt x="711707" y="0"/>
                </a:lnTo>
                <a:lnTo>
                  <a:pt x="760435" y="1641"/>
                </a:lnTo>
                <a:lnTo>
                  <a:pt x="808282" y="6497"/>
                </a:lnTo>
                <a:lnTo>
                  <a:pt x="855141" y="14459"/>
                </a:lnTo>
                <a:lnTo>
                  <a:pt x="900908" y="25422"/>
                </a:lnTo>
                <a:lnTo>
                  <a:pt x="945474" y="39281"/>
                </a:lnTo>
                <a:lnTo>
                  <a:pt x="988736" y="55929"/>
                </a:lnTo>
                <a:lnTo>
                  <a:pt x="1030587" y="75260"/>
                </a:lnTo>
                <a:lnTo>
                  <a:pt x="1070920" y="97169"/>
                </a:lnTo>
                <a:lnTo>
                  <a:pt x="1109630" y="121548"/>
                </a:lnTo>
                <a:lnTo>
                  <a:pt x="1146611" y="148293"/>
                </a:lnTo>
                <a:lnTo>
                  <a:pt x="1181756" y="177297"/>
                </a:lnTo>
                <a:lnTo>
                  <a:pt x="1214961" y="208454"/>
                </a:lnTo>
                <a:lnTo>
                  <a:pt x="1246118" y="241659"/>
                </a:lnTo>
                <a:lnTo>
                  <a:pt x="1275122" y="276804"/>
                </a:lnTo>
                <a:lnTo>
                  <a:pt x="1301867" y="313785"/>
                </a:lnTo>
                <a:lnTo>
                  <a:pt x="1326246" y="352495"/>
                </a:lnTo>
                <a:lnTo>
                  <a:pt x="1348155" y="392828"/>
                </a:lnTo>
                <a:lnTo>
                  <a:pt x="1367486" y="434679"/>
                </a:lnTo>
                <a:lnTo>
                  <a:pt x="1384134" y="477941"/>
                </a:lnTo>
                <a:lnTo>
                  <a:pt x="1397993" y="522507"/>
                </a:lnTo>
                <a:lnTo>
                  <a:pt x="1408956" y="568274"/>
                </a:lnTo>
                <a:lnTo>
                  <a:pt x="1416918" y="615133"/>
                </a:lnTo>
                <a:lnTo>
                  <a:pt x="1421774" y="662980"/>
                </a:lnTo>
                <a:lnTo>
                  <a:pt x="1423416" y="711708"/>
                </a:lnTo>
                <a:lnTo>
                  <a:pt x="1421774" y="760435"/>
                </a:lnTo>
                <a:lnTo>
                  <a:pt x="1416918" y="808282"/>
                </a:lnTo>
                <a:lnTo>
                  <a:pt x="1408956" y="855141"/>
                </a:lnTo>
                <a:lnTo>
                  <a:pt x="1397993" y="900908"/>
                </a:lnTo>
                <a:lnTo>
                  <a:pt x="1384134" y="945474"/>
                </a:lnTo>
                <a:lnTo>
                  <a:pt x="1367486" y="988736"/>
                </a:lnTo>
                <a:lnTo>
                  <a:pt x="1348155" y="1030587"/>
                </a:lnTo>
                <a:lnTo>
                  <a:pt x="1326246" y="1070920"/>
                </a:lnTo>
                <a:lnTo>
                  <a:pt x="1301867" y="1109630"/>
                </a:lnTo>
                <a:lnTo>
                  <a:pt x="1275122" y="1146611"/>
                </a:lnTo>
                <a:lnTo>
                  <a:pt x="1246118" y="1181756"/>
                </a:lnTo>
                <a:lnTo>
                  <a:pt x="1214961" y="1214961"/>
                </a:lnTo>
                <a:lnTo>
                  <a:pt x="1181756" y="1246118"/>
                </a:lnTo>
                <a:lnTo>
                  <a:pt x="1146611" y="1275122"/>
                </a:lnTo>
                <a:lnTo>
                  <a:pt x="1109630" y="1301867"/>
                </a:lnTo>
                <a:lnTo>
                  <a:pt x="1070920" y="1326246"/>
                </a:lnTo>
                <a:lnTo>
                  <a:pt x="1030587" y="1348155"/>
                </a:lnTo>
                <a:lnTo>
                  <a:pt x="988736" y="1367486"/>
                </a:lnTo>
                <a:lnTo>
                  <a:pt x="945474" y="1384134"/>
                </a:lnTo>
                <a:lnTo>
                  <a:pt x="900908" y="1397993"/>
                </a:lnTo>
                <a:lnTo>
                  <a:pt x="855141" y="1408956"/>
                </a:lnTo>
                <a:lnTo>
                  <a:pt x="808282" y="1416918"/>
                </a:lnTo>
                <a:lnTo>
                  <a:pt x="760435" y="1421774"/>
                </a:lnTo>
                <a:lnTo>
                  <a:pt x="711707" y="1423416"/>
                </a:lnTo>
                <a:lnTo>
                  <a:pt x="662980" y="1421774"/>
                </a:lnTo>
                <a:lnTo>
                  <a:pt x="615133" y="1416918"/>
                </a:lnTo>
                <a:lnTo>
                  <a:pt x="568274" y="1408956"/>
                </a:lnTo>
                <a:lnTo>
                  <a:pt x="522507" y="1397993"/>
                </a:lnTo>
                <a:lnTo>
                  <a:pt x="477941" y="1384134"/>
                </a:lnTo>
                <a:lnTo>
                  <a:pt x="434679" y="1367486"/>
                </a:lnTo>
                <a:lnTo>
                  <a:pt x="392828" y="1348155"/>
                </a:lnTo>
                <a:lnTo>
                  <a:pt x="352495" y="1326246"/>
                </a:lnTo>
                <a:lnTo>
                  <a:pt x="313785" y="1301867"/>
                </a:lnTo>
                <a:lnTo>
                  <a:pt x="276804" y="1275122"/>
                </a:lnTo>
                <a:lnTo>
                  <a:pt x="241659" y="1246118"/>
                </a:lnTo>
                <a:lnTo>
                  <a:pt x="208454" y="1214961"/>
                </a:lnTo>
                <a:lnTo>
                  <a:pt x="177297" y="1181756"/>
                </a:lnTo>
                <a:lnTo>
                  <a:pt x="148293" y="1146611"/>
                </a:lnTo>
                <a:lnTo>
                  <a:pt x="121548" y="1109630"/>
                </a:lnTo>
                <a:lnTo>
                  <a:pt x="97169" y="1070920"/>
                </a:lnTo>
                <a:lnTo>
                  <a:pt x="75260" y="1030587"/>
                </a:lnTo>
                <a:lnTo>
                  <a:pt x="55929" y="988736"/>
                </a:lnTo>
                <a:lnTo>
                  <a:pt x="39281" y="945474"/>
                </a:lnTo>
                <a:lnTo>
                  <a:pt x="25422" y="900908"/>
                </a:lnTo>
                <a:lnTo>
                  <a:pt x="14459" y="855141"/>
                </a:lnTo>
                <a:lnTo>
                  <a:pt x="6497" y="808282"/>
                </a:lnTo>
                <a:lnTo>
                  <a:pt x="1641" y="760435"/>
                </a:lnTo>
                <a:lnTo>
                  <a:pt x="0" y="7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021583" y="3181934"/>
            <a:ext cx="802005" cy="538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1300"/>
              </a:lnSpc>
              <a:spcBef>
                <a:spcPts val="260"/>
              </a:spcBef>
            </a:pPr>
            <a:r>
              <a:rPr sz="1200" b="1" spc="-70" dirty="0">
                <a:latin typeface="Trebuchet MS"/>
                <a:cs typeface="Trebuchet MS"/>
              </a:rPr>
              <a:t>Violencia</a:t>
            </a:r>
            <a:r>
              <a:rPr sz="1200" b="1" spc="-125" dirty="0">
                <a:latin typeface="Trebuchet MS"/>
                <a:cs typeface="Trebuchet MS"/>
              </a:rPr>
              <a:t> </a:t>
            </a:r>
            <a:r>
              <a:rPr sz="1200" b="1" spc="-80" dirty="0">
                <a:latin typeface="Trebuchet MS"/>
                <a:cs typeface="Trebuchet MS"/>
              </a:rPr>
              <a:t>en  </a:t>
            </a:r>
            <a:r>
              <a:rPr sz="1200" b="1" spc="-70" dirty="0">
                <a:latin typeface="Trebuchet MS"/>
                <a:cs typeface="Trebuchet MS"/>
              </a:rPr>
              <a:t>conflictos  </a:t>
            </a:r>
            <a:r>
              <a:rPr sz="1200" b="1" spc="-65" dirty="0">
                <a:latin typeface="Trebuchet MS"/>
                <a:cs typeface="Trebuchet MS"/>
              </a:rPr>
              <a:t>sociales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882641" y="2375154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419480" y="304419"/>
                </a:moveTo>
                <a:lnTo>
                  <a:pt x="76073" y="304419"/>
                </a:lnTo>
                <a:lnTo>
                  <a:pt x="247777" y="476123"/>
                </a:lnTo>
                <a:lnTo>
                  <a:pt x="419480" y="304419"/>
                </a:lnTo>
                <a:close/>
              </a:path>
              <a:path w="476250" h="476250">
                <a:moveTo>
                  <a:pt x="380492" y="0"/>
                </a:moveTo>
                <a:lnTo>
                  <a:pt x="18415" y="18542"/>
                </a:lnTo>
                <a:lnTo>
                  <a:pt x="0" y="380492"/>
                </a:lnTo>
                <a:lnTo>
                  <a:pt x="76073" y="304419"/>
                </a:lnTo>
                <a:lnTo>
                  <a:pt x="419480" y="304419"/>
                </a:lnTo>
                <a:lnTo>
                  <a:pt x="476123" y="247776"/>
                </a:lnTo>
                <a:lnTo>
                  <a:pt x="304419" y="76073"/>
                </a:lnTo>
                <a:lnTo>
                  <a:pt x="380492" y="0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3231" y="2694432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711708" y="0"/>
                </a:moveTo>
                <a:lnTo>
                  <a:pt x="662980" y="1641"/>
                </a:lnTo>
                <a:lnTo>
                  <a:pt x="615133" y="6497"/>
                </a:lnTo>
                <a:lnTo>
                  <a:pt x="568274" y="14459"/>
                </a:lnTo>
                <a:lnTo>
                  <a:pt x="522507" y="25422"/>
                </a:lnTo>
                <a:lnTo>
                  <a:pt x="477941" y="39281"/>
                </a:lnTo>
                <a:lnTo>
                  <a:pt x="434679" y="55929"/>
                </a:lnTo>
                <a:lnTo>
                  <a:pt x="392828" y="75260"/>
                </a:lnTo>
                <a:lnTo>
                  <a:pt x="352495" y="97169"/>
                </a:lnTo>
                <a:lnTo>
                  <a:pt x="313785" y="121548"/>
                </a:lnTo>
                <a:lnTo>
                  <a:pt x="276804" y="148293"/>
                </a:lnTo>
                <a:lnTo>
                  <a:pt x="241659" y="177297"/>
                </a:lnTo>
                <a:lnTo>
                  <a:pt x="208454" y="208454"/>
                </a:lnTo>
                <a:lnTo>
                  <a:pt x="177297" y="241659"/>
                </a:lnTo>
                <a:lnTo>
                  <a:pt x="148293" y="276804"/>
                </a:lnTo>
                <a:lnTo>
                  <a:pt x="121548" y="313785"/>
                </a:lnTo>
                <a:lnTo>
                  <a:pt x="97169" y="352495"/>
                </a:lnTo>
                <a:lnTo>
                  <a:pt x="75260" y="392828"/>
                </a:lnTo>
                <a:lnTo>
                  <a:pt x="55929" y="434679"/>
                </a:lnTo>
                <a:lnTo>
                  <a:pt x="39281" y="477941"/>
                </a:lnTo>
                <a:lnTo>
                  <a:pt x="25422" y="522507"/>
                </a:lnTo>
                <a:lnTo>
                  <a:pt x="14459" y="568274"/>
                </a:lnTo>
                <a:lnTo>
                  <a:pt x="6497" y="615133"/>
                </a:lnTo>
                <a:lnTo>
                  <a:pt x="1641" y="662980"/>
                </a:lnTo>
                <a:lnTo>
                  <a:pt x="0" y="711707"/>
                </a:lnTo>
                <a:lnTo>
                  <a:pt x="1641" y="760435"/>
                </a:lnTo>
                <a:lnTo>
                  <a:pt x="6497" y="808282"/>
                </a:lnTo>
                <a:lnTo>
                  <a:pt x="14459" y="855141"/>
                </a:lnTo>
                <a:lnTo>
                  <a:pt x="25422" y="900908"/>
                </a:lnTo>
                <a:lnTo>
                  <a:pt x="39281" y="945474"/>
                </a:lnTo>
                <a:lnTo>
                  <a:pt x="55929" y="988736"/>
                </a:lnTo>
                <a:lnTo>
                  <a:pt x="75260" y="1030587"/>
                </a:lnTo>
                <a:lnTo>
                  <a:pt x="97169" y="1070920"/>
                </a:lnTo>
                <a:lnTo>
                  <a:pt x="121548" y="1109630"/>
                </a:lnTo>
                <a:lnTo>
                  <a:pt x="148293" y="1146611"/>
                </a:lnTo>
                <a:lnTo>
                  <a:pt x="177297" y="1181756"/>
                </a:lnTo>
                <a:lnTo>
                  <a:pt x="208454" y="1214961"/>
                </a:lnTo>
                <a:lnTo>
                  <a:pt x="241659" y="1246118"/>
                </a:lnTo>
                <a:lnTo>
                  <a:pt x="276804" y="1275122"/>
                </a:lnTo>
                <a:lnTo>
                  <a:pt x="313785" y="1301867"/>
                </a:lnTo>
                <a:lnTo>
                  <a:pt x="352495" y="1326246"/>
                </a:lnTo>
                <a:lnTo>
                  <a:pt x="392828" y="1348155"/>
                </a:lnTo>
                <a:lnTo>
                  <a:pt x="434679" y="1367486"/>
                </a:lnTo>
                <a:lnTo>
                  <a:pt x="477941" y="1384134"/>
                </a:lnTo>
                <a:lnTo>
                  <a:pt x="522507" y="1397993"/>
                </a:lnTo>
                <a:lnTo>
                  <a:pt x="568274" y="1408956"/>
                </a:lnTo>
                <a:lnTo>
                  <a:pt x="615133" y="1416918"/>
                </a:lnTo>
                <a:lnTo>
                  <a:pt x="662980" y="1421774"/>
                </a:lnTo>
                <a:lnTo>
                  <a:pt x="711708" y="1423415"/>
                </a:lnTo>
                <a:lnTo>
                  <a:pt x="760435" y="1421774"/>
                </a:lnTo>
                <a:lnTo>
                  <a:pt x="808282" y="1416918"/>
                </a:lnTo>
                <a:lnTo>
                  <a:pt x="855141" y="1408956"/>
                </a:lnTo>
                <a:lnTo>
                  <a:pt x="900908" y="1397993"/>
                </a:lnTo>
                <a:lnTo>
                  <a:pt x="945474" y="1384134"/>
                </a:lnTo>
                <a:lnTo>
                  <a:pt x="988736" y="1367486"/>
                </a:lnTo>
                <a:lnTo>
                  <a:pt x="1030587" y="1348155"/>
                </a:lnTo>
                <a:lnTo>
                  <a:pt x="1070920" y="1326246"/>
                </a:lnTo>
                <a:lnTo>
                  <a:pt x="1109630" y="1301867"/>
                </a:lnTo>
                <a:lnTo>
                  <a:pt x="1146611" y="1275122"/>
                </a:lnTo>
                <a:lnTo>
                  <a:pt x="1181756" y="1246118"/>
                </a:lnTo>
                <a:lnTo>
                  <a:pt x="1214961" y="1214961"/>
                </a:lnTo>
                <a:lnTo>
                  <a:pt x="1246118" y="1181756"/>
                </a:lnTo>
                <a:lnTo>
                  <a:pt x="1275122" y="1146611"/>
                </a:lnTo>
                <a:lnTo>
                  <a:pt x="1301867" y="1109630"/>
                </a:lnTo>
                <a:lnTo>
                  <a:pt x="1326246" y="1070920"/>
                </a:lnTo>
                <a:lnTo>
                  <a:pt x="1348155" y="1030587"/>
                </a:lnTo>
                <a:lnTo>
                  <a:pt x="1367486" y="988736"/>
                </a:lnTo>
                <a:lnTo>
                  <a:pt x="1384134" y="945474"/>
                </a:lnTo>
                <a:lnTo>
                  <a:pt x="1397993" y="900908"/>
                </a:lnTo>
                <a:lnTo>
                  <a:pt x="1408956" y="855141"/>
                </a:lnTo>
                <a:lnTo>
                  <a:pt x="1416918" y="808282"/>
                </a:lnTo>
                <a:lnTo>
                  <a:pt x="1421774" y="760435"/>
                </a:lnTo>
                <a:lnTo>
                  <a:pt x="1423416" y="711707"/>
                </a:lnTo>
                <a:lnTo>
                  <a:pt x="1421774" y="662980"/>
                </a:lnTo>
                <a:lnTo>
                  <a:pt x="1416918" y="615133"/>
                </a:lnTo>
                <a:lnTo>
                  <a:pt x="1408956" y="568274"/>
                </a:lnTo>
                <a:lnTo>
                  <a:pt x="1397993" y="522507"/>
                </a:lnTo>
                <a:lnTo>
                  <a:pt x="1384134" y="477941"/>
                </a:lnTo>
                <a:lnTo>
                  <a:pt x="1367486" y="434679"/>
                </a:lnTo>
                <a:lnTo>
                  <a:pt x="1348155" y="392828"/>
                </a:lnTo>
                <a:lnTo>
                  <a:pt x="1326246" y="352495"/>
                </a:lnTo>
                <a:lnTo>
                  <a:pt x="1301867" y="313785"/>
                </a:lnTo>
                <a:lnTo>
                  <a:pt x="1275122" y="276804"/>
                </a:lnTo>
                <a:lnTo>
                  <a:pt x="1246118" y="241659"/>
                </a:lnTo>
                <a:lnTo>
                  <a:pt x="1214961" y="208454"/>
                </a:lnTo>
                <a:lnTo>
                  <a:pt x="1181756" y="177297"/>
                </a:lnTo>
                <a:lnTo>
                  <a:pt x="1146611" y="148293"/>
                </a:lnTo>
                <a:lnTo>
                  <a:pt x="1109630" y="121548"/>
                </a:lnTo>
                <a:lnTo>
                  <a:pt x="1070920" y="97169"/>
                </a:lnTo>
                <a:lnTo>
                  <a:pt x="1030587" y="75260"/>
                </a:lnTo>
                <a:lnTo>
                  <a:pt x="988736" y="55929"/>
                </a:lnTo>
                <a:lnTo>
                  <a:pt x="945474" y="39281"/>
                </a:lnTo>
                <a:lnTo>
                  <a:pt x="900908" y="25422"/>
                </a:lnTo>
                <a:lnTo>
                  <a:pt x="855141" y="14459"/>
                </a:lnTo>
                <a:lnTo>
                  <a:pt x="808282" y="6497"/>
                </a:lnTo>
                <a:lnTo>
                  <a:pt x="760435" y="1641"/>
                </a:lnTo>
                <a:lnTo>
                  <a:pt x="711708" y="0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3231" y="2694432"/>
            <a:ext cx="1423670" cy="1423670"/>
          </a:xfrm>
          <a:custGeom>
            <a:avLst/>
            <a:gdLst/>
            <a:ahLst/>
            <a:cxnLst/>
            <a:rect l="l" t="t" r="r" b="b"/>
            <a:pathLst>
              <a:path w="1423670" h="1423670">
                <a:moveTo>
                  <a:pt x="0" y="711707"/>
                </a:moveTo>
                <a:lnTo>
                  <a:pt x="1641" y="662980"/>
                </a:lnTo>
                <a:lnTo>
                  <a:pt x="6497" y="615133"/>
                </a:lnTo>
                <a:lnTo>
                  <a:pt x="14459" y="568274"/>
                </a:lnTo>
                <a:lnTo>
                  <a:pt x="25422" y="522507"/>
                </a:lnTo>
                <a:lnTo>
                  <a:pt x="39281" y="477941"/>
                </a:lnTo>
                <a:lnTo>
                  <a:pt x="55929" y="434679"/>
                </a:lnTo>
                <a:lnTo>
                  <a:pt x="75260" y="392828"/>
                </a:lnTo>
                <a:lnTo>
                  <a:pt x="97169" y="352495"/>
                </a:lnTo>
                <a:lnTo>
                  <a:pt x="121548" y="313785"/>
                </a:lnTo>
                <a:lnTo>
                  <a:pt x="148293" y="276804"/>
                </a:lnTo>
                <a:lnTo>
                  <a:pt x="177297" y="241659"/>
                </a:lnTo>
                <a:lnTo>
                  <a:pt x="208454" y="208454"/>
                </a:lnTo>
                <a:lnTo>
                  <a:pt x="241659" y="177297"/>
                </a:lnTo>
                <a:lnTo>
                  <a:pt x="276804" y="148293"/>
                </a:lnTo>
                <a:lnTo>
                  <a:pt x="313785" y="121548"/>
                </a:lnTo>
                <a:lnTo>
                  <a:pt x="352495" y="97169"/>
                </a:lnTo>
                <a:lnTo>
                  <a:pt x="392828" y="75260"/>
                </a:lnTo>
                <a:lnTo>
                  <a:pt x="434679" y="55929"/>
                </a:lnTo>
                <a:lnTo>
                  <a:pt x="477941" y="39281"/>
                </a:lnTo>
                <a:lnTo>
                  <a:pt x="522507" y="25422"/>
                </a:lnTo>
                <a:lnTo>
                  <a:pt x="568274" y="14459"/>
                </a:lnTo>
                <a:lnTo>
                  <a:pt x="615133" y="6497"/>
                </a:lnTo>
                <a:lnTo>
                  <a:pt x="662980" y="1641"/>
                </a:lnTo>
                <a:lnTo>
                  <a:pt x="711708" y="0"/>
                </a:lnTo>
                <a:lnTo>
                  <a:pt x="760435" y="1641"/>
                </a:lnTo>
                <a:lnTo>
                  <a:pt x="808282" y="6497"/>
                </a:lnTo>
                <a:lnTo>
                  <a:pt x="855141" y="14459"/>
                </a:lnTo>
                <a:lnTo>
                  <a:pt x="900908" y="25422"/>
                </a:lnTo>
                <a:lnTo>
                  <a:pt x="945474" y="39281"/>
                </a:lnTo>
                <a:lnTo>
                  <a:pt x="988736" y="55929"/>
                </a:lnTo>
                <a:lnTo>
                  <a:pt x="1030587" y="75260"/>
                </a:lnTo>
                <a:lnTo>
                  <a:pt x="1070920" y="97169"/>
                </a:lnTo>
                <a:lnTo>
                  <a:pt x="1109630" y="121548"/>
                </a:lnTo>
                <a:lnTo>
                  <a:pt x="1146611" y="148293"/>
                </a:lnTo>
                <a:lnTo>
                  <a:pt x="1181756" y="177297"/>
                </a:lnTo>
                <a:lnTo>
                  <a:pt x="1214961" y="208454"/>
                </a:lnTo>
                <a:lnTo>
                  <a:pt x="1246118" y="241659"/>
                </a:lnTo>
                <a:lnTo>
                  <a:pt x="1275122" y="276804"/>
                </a:lnTo>
                <a:lnTo>
                  <a:pt x="1301867" y="313785"/>
                </a:lnTo>
                <a:lnTo>
                  <a:pt x="1326246" y="352495"/>
                </a:lnTo>
                <a:lnTo>
                  <a:pt x="1348155" y="392828"/>
                </a:lnTo>
                <a:lnTo>
                  <a:pt x="1367486" y="434679"/>
                </a:lnTo>
                <a:lnTo>
                  <a:pt x="1384134" y="477941"/>
                </a:lnTo>
                <a:lnTo>
                  <a:pt x="1397993" y="522507"/>
                </a:lnTo>
                <a:lnTo>
                  <a:pt x="1408956" y="568274"/>
                </a:lnTo>
                <a:lnTo>
                  <a:pt x="1416918" y="615133"/>
                </a:lnTo>
                <a:lnTo>
                  <a:pt x="1421774" y="662980"/>
                </a:lnTo>
                <a:lnTo>
                  <a:pt x="1423416" y="711707"/>
                </a:lnTo>
                <a:lnTo>
                  <a:pt x="1421774" y="760435"/>
                </a:lnTo>
                <a:lnTo>
                  <a:pt x="1416918" y="808282"/>
                </a:lnTo>
                <a:lnTo>
                  <a:pt x="1408956" y="855141"/>
                </a:lnTo>
                <a:lnTo>
                  <a:pt x="1397993" y="900908"/>
                </a:lnTo>
                <a:lnTo>
                  <a:pt x="1384134" y="945474"/>
                </a:lnTo>
                <a:lnTo>
                  <a:pt x="1367486" y="988736"/>
                </a:lnTo>
                <a:lnTo>
                  <a:pt x="1348155" y="1030587"/>
                </a:lnTo>
                <a:lnTo>
                  <a:pt x="1326246" y="1070920"/>
                </a:lnTo>
                <a:lnTo>
                  <a:pt x="1301867" y="1109630"/>
                </a:lnTo>
                <a:lnTo>
                  <a:pt x="1275122" y="1146611"/>
                </a:lnTo>
                <a:lnTo>
                  <a:pt x="1246118" y="1181756"/>
                </a:lnTo>
                <a:lnTo>
                  <a:pt x="1214961" y="1214961"/>
                </a:lnTo>
                <a:lnTo>
                  <a:pt x="1181756" y="1246118"/>
                </a:lnTo>
                <a:lnTo>
                  <a:pt x="1146611" y="1275122"/>
                </a:lnTo>
                <a:lnTo>
                  <a:pt x="1109630" y="1301867"/>
                </a:lnTo>
                <a:lnTo>
                  <a:pt x="1070920" y="1326246"/>
                </a:lnTo>
                <a:lnTo>
                  <a:pt x="1030587" y="1348155"/>
                </a:lnTo>
                <a:lnTo>
                  <a:pt x="988736" y="1367486"/>
                </a:lnTo>
                <a:lnTo>
                  <a:pt x="945474" y="1384134"/>
                </a:lnTo>
                <a:lnTo>
                  <a:pt x="900908" y="1397993"/>
                </a:lnTo>
                <a:lnTo>
                  <a:pt x="855141" y="1408956"/>
                </a:lnTo>
                <a:lnTo>
                  <a:pt x="808282" y="1416918"/>
                </a:lnTo>
                <a:lnTo>
                  <a:pt x="760435" y="1421774"/>
                </a:lnTo>
                <a:lnTo>
                  <a:pt x="711708" y="1423415"/>
                </a:lnTo>
                <a:lnTo>
                  <a:pt x="662980" y="1421774"/>
                </a:lnTo>
                <a:lnTo>
                  <a:pt x="615133" y="1416918"/>
                </a:lnTo>
                <a:lnTo>
                  <a:pt x="568274" y="1408956"/>
                </a:lnTo>
                <a:lnTo>
                  <a:pt x="522507" y="1397993"/>
                </a:lnTo>
                <a:lnTo>
                  <a:pt x="477941" y="1384134"/>
                </a:lnTo>
                <a:lnTo>
                  <a:pt x="434679" y="1367486"/>
                </a:lnTo>
                <a:lnTo>
                  <a:pt x="392828" y="1348155"/>
                </a:lnTo>
                <a:lnTo>
                  <a:pt x="352495" y="1326246"/>
                </a:lnTo>
                <a:lnTo>
                  <a:pt x="313785" y="1301867"/>
                </a:lnTo>
                <a:lnTo>
                  <a:pt x="276804" y="1275122"/>
                </a:lnTo>
                <a:lnTo>
                  <a:pt x="241659" y="1246118"/>
                </a:lnTo>
                <a:lnTo>
                  <a:pt x="208454" y="1214961"/>
                </a:lnTo>
                <a:lnTo>
                  <a:pt x="177297" y="1181756"/>
                </a:lnTo>
                <a:lnTo>
                  <a:pt x="148293" y="1146611"/>
                </a:lnTo>
                <a:lnTo>
                  <a:pt x="121548" y="1109630"/>
                </a:lnTo>
                <a:lnTo>
                  <a:pt x="97169" y="1070920"/>
                </a:lnTo>
                <a:lnTo>
                  <a:pt x="75260" y="1030587"/>
                </a:lnTo>
                <a:lnTo>
                  <a:pt x="55929" y="988736"/>
                </a:lnTo>
                <a:lnTo>
                  <a:pt x="39281" y="945474"/>
                </a:lnTo>
                <a:lnTo>
                  <a:pt x="25422" y="900908"/>
                </a:lnTo>
                <a:lnTo>
                  <a:pt x="14459" y="855141"/>
                </a:lnTo>
                <a:lnTo>
                  <a:pt x="6497" y="808282"/>
                </a:lnTo>
                <a:lnTo>
                  <a:pt x="1641" y="760435"/>
                </a:lnTo>
                <a:lnTo>
                  <a:pt x="0" y="7117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67536" y="3284677"/>
            <a:ext cx="9131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latin typeface="Trebuchet MS"/>
                <a:cs typeface="Trebuchet MS"/>
              </a:rPr>
              <a:t>Acoso</a:t>
            </a:r>
            <a:r>
              <a:rPr sz="1200" b="1" spc="-150" dirty="0">
                <a:latin typeface="Trebuchet MS"/>
                <a:cs typeface="Trebuchet MS"/>
              </a:rPr>
              <a:t> </a:t>
            </a:r>
            <a:r>
              <a:rPr sz="1200" b="1" spc="-65" dirty="0">
                <a:latin typeface="Trebuchet MS"/>
                <a:cs typeface="Trebuchet MS"/>
              </a:rPr>
              <a:t>político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6844" y="722833"/>
            <a:ext cx="93402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10" dirty="0">
                <a:latin typeface="Arial"/>
                <a:cs typeface="Arial"/>
              </a:rPr>
              <a:t>Enfoques </a:t>
            </a:r>
            <a:r>
              <a:rPr b="0" spc="-110" dirty="0">
                <a:latin typeface="Arial"/>
                <a:cs typeface="Arial"/>
              </a:rPr>
              <a:t>del </a:t>
            </a:r>
            <a:r>
              <a:rPr b="0" spc="-229" dirty="0">
                <a:latin typeface="Arial"/>
                <a:cs typeface="Arial"/>
              </a:rPr>
              <a:t>Plan </a:t>
            </a:r>
            <a:r>
              <a:rPr b="0" spc="-170" dirty="0">
                <a:latin typeface="Arial"/>
                <a:cs typeface="Arial"/>
              </a:rPr>
              <a:t>Nacional </a:t>
            </a:r>
            <a:r>
              <a:rPr b="0" spc="-114" dirty="0">
                <a:latin typeface="Arial"/>
                <a:cs typeface="Arial"/>
              </a:rPr>
              <a:t>contra </a:t>
            </a:r>
            <a:r>
              <a:rPr b="0" spc="-150" dirty="0">
                <a:latin typeface="Arial"/>
                <a:cs typeface="Arial"/>
              </a:rPr>
              <a:t>la </a:t>
            </a:r>
            <a:r>
              <a:rPr b="0" spc="-155" dirty="0">
                <a:latin typeface="Arial"/>
                <a:cs typeface="Arial"/>
              </a:rPr>
              <a:t>Violencia </a:t>
            </a:r>
            <a:r>
              <a:rPr b="0" spc="-165" dirty="0">
                <a:latin typeface="Arial"/>
                <a:cs typeface="Arial"/>
              </a:rPr>
              <a:t>de</a:t>
            </a:r>
            <a:r>
              <a:rPr b="0" spc="90" dirty="0">
                <a:latin typeface="Arial"/>
                <a:cs typeface="Arial"/>
              </a:rPr>
              <a:t> </a:t>
            </a:r>
            <a:r>
              <a:rPr b="0" spc="-200" dirty="0">
                <a:latin typeface="Arial"/>
                <a:cs typeface="Arial"/>
              </a:rPr>
              <a:t>Género</a:t>
            </a:r>
          </a:p>
        </p:txBody>
      </p:sp>
      <p:sp>
        <p:nvSpPr>
          <p:cNvPr id="3" name="object 3"/>
          <p:cNvSpPr/>
          <p:nvPr/>
        </p:nvSpPr>
        <p:spPr>
          <a:xfrm>
            <a:off x="3480815" y="1652016"/>
            <a:ext cx="7214870" cy="658495"/>
          </a:xfrm>
          <a:custGeom>
            <a:avLst/>
            <a:gdLst/>
            <a:ahLst/>
            <a:cxnLst/>
            <a:rect l="l" t="t" r="r" b="b"/>
            <a:pathLst>
              <a:path w="7214870" h="658494">
                <a:moveTo>
                  <a:pt x="7104888" y="0"/>
                </a:moveTo>
                <a:lnTo>
                  <a:pt x="0" y="0"/>
                </a:lnTo>
                <a:lnTo>
                  <a:pt x="0" y="658368"/>
                </a:lnTo>
                <a:lnTo>
                  <a:pt x="7104888" y="658368"/>
                </a:lnTo>
                <a:lnTo>
                  <a:pt x="7147589" y="649741"/>
                </a:lnTo>
                <a:lnTo>
                  <a:pt x="7182469" y="626221"/>
                </a:lnTo>
                <a:lnTo>
                  <a:pt x="7205989" y="591341"/>
                </a:lnTo>
                <a:lnTo>
                  <a:pt x="7214615" y="548639"/>
                </a:lnTo>
                <a:lnTo>
                  <a:pt x="7214615" y="109728"/>
                </a:lnTo>
                <a:lnTo>
                  <a:pt x="7205989" y="67026"/>
                </a:lnTo>
                <a:lnTo>
                  <a:pt x="7182469" y="32146"/>
                </a:lnTo>
                <a:lnTo>
                  <a:pt x="7147589" y="8626"/>
                </a:lnTo>
                <a:lnTo>
                  <a:pt x="7104888" y="0"/>
                </a:lnTo>
                <a:close/>
              </a:path>
            </a:pathLst>
          </a:custGeom>
          <a:solidFill>
            <a:srgbClr val="D2DEE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80815" y="1652016"/>
            <a:ext cx="7214870" cy="658495"/>
          </a:xfrm>
          <a:custGeom>
            <a:avLst/>
            <a:gdLst/>
            <a:ahLst/>
            <a:cxnLst/>
            <a:rect l="l" t="t" r="r" b="b"/>
            <a:pathLst>
              <a:path w="7214870" h="658494">
                <a:moveTo>
                  <a:pt x="7214615" y="109728"/>
                </a:moveTo>
                <a:lnTo>
                  <a:pt x="7214615" y="548639"/>
                </a:lnTo>
                <a:lnTo>
                  <a:pt x="7205989" y="591341"/>
                </a:lnTo>
                <a:lnTo>
                  <a:pt x="7182469" y="626221"/>
                </a:lnTo>
                <a:lnTo>
                  <a:pt x="7147589" y="649741"/>
                </a:lnTo>
                <a:lnTo>
                  <a:pt x="7104888" y="658368"/>
                </a:lnTo>
                <a:lnTo>
                  <a:pt x="0" y="658368"/>
                </a:lnTo>
                <a:lnTo>
                  <a:pt x="0" y="0"/>
                </a:lnTo>
                <a:lnTo>
                  <a:pt x="7104888" y="0"/>
                </a:lnTo>
                <a:lnTo>
                  <a:pt x="7147589" y="8626"/>
                </a:lnTo>
                <a:lnTo>
                  <a:pt x="7182469" y="32146"/>
                </a:lnTo>
                <a:lnTo>
                  <a:pt x="7205989" y="67026"/>
                </a:lnTo>
                <a:lnTo>
                  <a:pt x="7214615" y="109728"/>
                </a:lnTo>
                <a:close/>
              </a:path>
            </a:pathLst>
          </a:custGeom>
          <a:ln w="12192">
            <a:solidFill>
              <a:srgbClr val="D2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14725" y="1751456"/>
            <a:ext cx="6134735" cy="4159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50" dirty="0">
                <a:latin typeface="Trebuchet MS"/>
                <a:cs typeface="Trebuchet MS"/>
              </a:rPr>
              <a:t>Pone</a:t>
            </a:r>
            <a:r>
              <a:rPr sz="1200" i="1" spc="-114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en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evidencia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desigualdades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sociales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relaciones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asimétricas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poder</a:t>
            </a:r>
            <a:r>
              <a:rPr sz="1200" i="1" spc="-12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varones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85" dirty="0">
                <a:latin typeface="Trebuchet MS"/>
                <a:cs typeface="Trebuchet MS"/>
              </a:rPr>
              <a:t>mujeres.</a:t>
            </a:r>
            <a:endParaRPr sz="1200">
              <a:latin typeface="Trebuchet MS"/>
              <a:cs typeface="Trebuchet MS"/>
            </a:endParaRPr>
          </a:p>
          <a:p>
            <a:pPr marL="128270" indent="-1155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40" dirty="0">
                <a:latin typeface="Trebuchet MS"/>
                <a:cs typeface="Trebuchet MS"/>
              </a:rPr>
              <a:t>Busca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promover</a:t>
            </a:r>
            <a:r>
              <a:rPr sz="1200" i="1" spc="-125" dirty="0">
                <a:latin typeface="Trebuchet MS"/>
                <a:cs typeface="Trebuchet MS"/>
              </a:rPr>
              <a:t> </a:t>
            </a:r>
            <a:r>
              <a:rPr sz="1200" i="1" spc="-95" dirty="0">
                <a:latin typeface="Trebuchet MS"/>
                <a:cs typeface="Trebuchet MS"/>
              </a:rPr>
              <a:t>el</a:t>
            </a:r>
            <a:r>
              <a:rPr sz="1200" i="1" spc="-85" dirty="0">
                <a:latin typeface="Trebuchet MS"/>
                <a:cs typeface="Trebuchet MS"/>
              </a:rPr>
              <a:t> ejercicio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pleno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derechos</a:t>
            </a:r>
            <a:r>
              <a:rPr sz="1200" i="1" spc="-130" dirty="0">
                <a:latin typeface="Trebuchet MS"/>
                <a:cs typeface="Trebuchet MS"/>
              </a:rPr>
              <a:t> </a:t>
            </a:r>
            <a:r>
              <a:rPr sz="1200" i="1" spc="-40" dirty="0">
                <a:latin typeface="Trebuchet MS"/>
                <a:cs typeface="Trebuchet MS"/>
              </a:rPr>
              <a:t>para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hombres</a:t>
            </a:r>
            <a:r>
              <a:rPr sz="1200" i="1" spc="-13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85" dirty="0">
                <a:latin typeface="Trebuchet MS"/>
                <a:cs typeface="Trebuchet MS"/>
              </a:rPr>
              <a:t>mujeres.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1569719"/>
            <a:ext cx="2804160" cy="820419"/>
          </a:xfrm>
          <a:custGeom>
            <a:avLst/>
            <a:gdLst/>
            <a:ahLst/>
            <a:cxnLst/>
            <a:rect l="l" t="t" r="r" b="b"/>
            <a:pathLst>
              <a:path w="2804160" h="820419">
                <a:moveTo>
                  <a:pt x="2667508" y="0"/>
                </a:moveTo>
                <a:lnTo>
                  <a:pt x="136652" y="0"/>
                </a:lnTo>
                <a:lnTo>
                  <a:pt x="93457" y="6969"/>
                </a:lnTo>
                <a:lnTo>
                  <a:pt x="55944" y="26375"/>
                </a:lnTo>
                <a:lnTo>
                  <a:pt x="26364" y="55961"/>
                </a:lnTo>
                <a:lnTo>
                  <a:pt x="6966" y="93472"/>
                </a:lnTo>
                <a:lnTo>
                  <a:pt x="0" y="136651"/>
                </a:lnTo>
                <a:lnTo>
                  <a:pt x="0" y="683259"/>
                </a:lnTo>
                <a:lnTo>
                  <a:pt x="6966" y="726439"/>
                </a:lnTo>
                <a:lnTo>
                  <a:pt x="26364" y="763950"/>
                </a:lnTo>
                <a:lnTo>
                  <a:pt x="55944" y="793536"/>
                </a:lnTo>
                <a:lnTo>
                  <a:pt x="93457" y="812942"/>
                </a:lnTo>
                <a:lnTo>
                  <a:pt x="136652" y="819912"/>
                </a:lnTo>
                <a:lnTo>
                  <a:pt x="2667508" y="819912"/>
                </a:lnTo>
                <a:lnTo>
                  <a:pt x="2710688" y="812942"/>
                </a:lnTo>
                <a:lnTo>
                  <a:pt x="2748198" y="793536"/>
                </a:lnTo>
                <a:lnTo>
                  <a:pt x="2777784" y="763950"/>
                </a:lnTo>
                <a:lnTo>
                  <a:pt x="2797190" y="726439"/>
                </a:lnTo>
                <a:lnTo>
                  <a:pt x="2804160" y="683259"/>
                </a:lnTo>
                <a:lnTo>
                  <a:pt x="2804160" y="136651"/>
                </a:lnTo>
                <a:lnTo>
                  <a:pt x="2797190" y="93472"/>
                </a:lnTo>
                <a:lnTo>
                  <a:pt x="2777784" y="55961"/>
                </a:lnTo>
                <a:lnTo>
                  <a:pt x="2748198" y="26375"/>
                </a:lnTo>
                <a:lnTo>
                  <a:pt x="2710688" y="6969"/>
                </a:lnTo>
                <a:lnTo>
                  <a:pt x="26675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1569719"/>
            <a:ext cx="2804160" cy="820419"/>
          </a:xfrm>
          <a:custGeom>
            <a:avLst/>
            <a:gdLst/>
            <a:ahLst/>
            <a:cxnLst/>
            <a:rect l="l" t="t" r="r" b="b"/>
            <a:pathLst>
              <a:path w="2804160" h="820419">
                <a:moveTo>
                  <a:pt x="0" y="136651"/>
                </a:moveTo>
                <a:lnTo>
                  <a:pt x="6966" y="93472"/>
                </a:lnTo>
                <a:lnTo>
                  <a:pt x="26364" y="55961"/>
                </a:lnTo>
                <a:lnTo>
                  <a:pt x="55944" y="26375"/>
                </a:lnTo>
                <a:lnTo>
                  <a:pt x="93457" y="6969"/>
                </a:lnTo>
                <a:lnTo>
                  <a:pt x="136652" y="0"/>
                </a:lnTo>
                <a:lnTo>
                  <a:pt x="2667508" y="0"/>
                </a:lnTo>
                <a:lnTo>
                  <a:pt x="2710688" y="6969"/>
                </a:lnTo>
                <a:lnTo>
                  <a:pt x="2748198" y="26375"/>
                </a:lnTo>
                <a:lnTo>
                  <a:pt x="2777784" y="55961"/>
                </a:lnTo>
                <a:lnTo>
                  <a:pt x="2797190" y="93471"/>
                </a:lnTo>
                <a:lnTo>
                  <a:pt x="2804160" y="136651"/>
                </a:lnTo>
                <a:lnTo>
                  <a:pt x="2804160" y="683259"/>
                </a:lnTo>
                <a:lnTo>
                  <a:pt x="2797190" y="726439"/>
                </a:lnTo>
                <a:lnTo>
                  <a:pt x="2777784" y="763950"/>
                </a:lnTo>
                <a:lnTo>
                  <a:pt x="2748198" y="793536"/>
                </a:lnTo>
                <a:lnTo>
                  <a:pt x="2710688" y="812942"/>
                </a:lnTo>
                <a:lnTo>
                  <a:pt x="2667508" y="819912"/>
                </a:lnTo>
                <a:lnTo>
                  <a:pt x="136652" y="819912"/>
                </a:lnTo>
                <a:lnTo>
                  <a:pt x="93457" y="812942"/>
                </a:lnTo>
                <a:lnTo>
                  <a:pt x="55944" y="793536"/>
                </a:lnTo>
                <a:lnTo>
                  <a:pt x="26364" y="763950"/>
                </a:lnTo>
                <a:lnTo>
                  <a:pt x="6966" y="726439"/>
                </a:lnTo>
                <a:lnTo>
                  <a:pt x="0" y="683259"/>
                </a:lnTo>
                <a:lnTo>
                  <a:pt x="0" y="13665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4832" y="1758518"/>
            <a:ext cx="254508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20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enfoque 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género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1296" y="2514600"/>
            <a:ext cx="7211695" cy="658495"/>
          </a:xfrm>
          <a:custGeom>
            <a:avLst/>
            <a:gdLst/>
            <a:ahLst/>
            <a:cxnLst/>
            <a:rect l="l" t="t" r="r" b="b"/>
            <a:pathLst>
              <a:path w="7211695" h="658494">
                <a:moveTo>
                  <a:pt x="7101839" y="0"/>
                </a:moveTo>
                <a:lnTo>
                  <a:pt x="0" y="0"/>
                </a:lnTo>
                <a:lnTo>
                  <a:pt x="0" y="658113"/>
                </a:lnTo>
                <a:lnTo>
                  <a:pt x="7101839" y="658113"/>
                </a:lnTo>
                <a:lnTo>
                  <a:pt x="7144541" y="649487"/>
                </a:lnTo>
                <a:lnTo>
                  <a:pt x="7179421" y="625967"/>
                </a:lnTo>
                <a:lnTo>
                  <a:pt x="7202941" y="591087"/>
                </a:lnTo>
                <a:lnTo>
                  <a:pt x="7211568" y="548386"/>
                </a:lnTo>
                <a:lnTo>
                  <a:pt x="7211568" y="109727"/>
                </a:lnTo>
                <a:lnTo>
                  <a:pt x="7202941" y="67026"/>
                </a:lnTo>
                <a:lnTo>
                  <a:pt x="7179421" y="32146"/>
                </a:lnTo>
                <a:lnTo>
                  <a:pt x="7144541" y="8626"/>
                </a:lnTo>
                <a:lnTo>
                  <a:pt x="7101839" y="0"/>
                </a:lnTo>
                <a:close/>
              </a:path>
            </a:pathLst>
          </a:custGeom>
          <a:solidFill>
            <a:srgbClr val="D2DEE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1296" y="2514600"/>
            <a:ext cx="7211695" cy="658495"/>
          </a:xfrm>
          <a:custGeom>
            <a:avLst/>
            <a:gdLst/>
            <a:ahLst/>
            <a:cxnLst/>
            <a:rect l="l" t="t" r="r" b="b"/>
            <a:pathLst>
              <a:path w="7211695" h="658494">
                <a:moveTo>
                  <a:pt x="7211568" y="109727"/>
                </a:moveTo>
                <a:lnTo>
                  <a:pt x="7211568" y="548386"/>
                </a:lnTo>
                <a:lnTo>
                  <a:pt x="7202941" y="591087"/>
                </a:lnTo>
                <a:lnTo>
                  <a:pt x="7179421" y="625967"/>
                </a:lnTo>
                <a:lnTo>
                  <a:pt x="7144541" y="649487"/>
                </a:lnTo>
                <a:lnTo>
                  <a:pt x="7101839" y="658113"/>
                </a:lnTo>
                <a:lnTo>
                  <a:pt x="0" y="658113"/>
                </a:lnTo>
                <a:lnTo>
                  <a:pt x="0" y="0"/>
                </a:lnTo>
                <a:lnTo>
                  <a:pt x="7101839" y="0"/>
                </a:lnTo>
                <a:lnTo>
                  <a:pt x="7144541" y="8626"/>
                </a:lnTo>
                <a:lnTo>
                  <a:pt x="7179421" y="32146"/>
                </a:lnTo>
                <a:lnTo>
                  <a:pt x="7202941" y="67026"/>
                </a:lnTo>
                <a:lnTo>
                  <a:pt x="7211568" y="109727"/>
                </a:lnTo>
                <a:close/>
              </a:path>
            </a:pathLst>
          </a:custGeom>
          <a:ln w="12192">
            <a:solidFill>
              <a:srgbClr val="D2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44570" y="2641472"/>
            <a:ext cx="707898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8270" marR="5080" indent="-115570">
              <a:lnSpc>
                <a:spcPts val="1300"/>
              </a:lnSpc>
              <a:spcBef>
                <a:spcPts val="260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80" dirty="0">
                <a:latin typeface="Trebuchet MS"/>
                <a:cs typeface="Trebuchet MS"/>
              </a:rPr>
              <a:t>Este</a:t>
            </a:r>
            <a:r>
              <a:rPr sz="1200" i="1" spc="-4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enfoque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reconoce</a:t>
            </a:r>
            <a:r>
              <a:rPr sz="1200" i="1" spc="-14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que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95" dirty="0">
                <a:latin typeface="Trebuchet MS"/>
                <a:cs typeface="Trebuchet MS"/>
              </a:rPr>
              <a:t>el</a:t>
            </a:r>
            <a:r>
              <a:rPr sz="1200" i="1" spc="-80" dirty="0">
                <a:latin typeface="Trebuchet MS"/>
                <a:cs typeface="Trebuchet MS"/>
              </a:rPr>
              <a:t> respeto,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protección</a:t>
            </a:r>
            <a:r>
              <a:rPr sz="1200" i="1" spc="-114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75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promoción</a:t>
            </a:r>
            <a:r>
              <a:rPr sz="1200" i="1" spc="-13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los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derechos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35" dirty="0">
                <a:latin typeface="Trebuchet MS"/>
                <a:cs typeface="Trebuchet MS"/>
              </a:rPr>
              <a:t>humanos</a:t>
            </a:r>
            <a:r>
              <a:rPr sz="1200" i="1" spc="-13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constituyen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obligaciones  </a:t>
            </a:r>
            <a:r>
              <a:rPr sz="1200" i="1" spc="-60" dirty="0">
                <a:latin typeface="Trebuchet MS"/>
                <a:cs typeface="Trebuchet MS"/>
              </a:rPr>
              <a:t>primarias </a:t>
            </a:r>
            <a:r>
              <a:rPr sz="1200" i="1" spc="-80" dirty="0">
                <a:latin typeface="Trebuchet MS"/>
                <a:cs typeface="Trebuchet MS"/>
              </a:rPr>
              <a:t>del</a:t>
            </a:r>
            <a:r>
              <a:rPr sz="1200" i="1" spc="-14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Estado.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9704" y="2432304"/>
            <a:ext cx="2832100" cy="822960"/>
          </a:xfrm>
          <a:custGeom>
            <a:avLst/>
            <a:gdLst/>
            <a:ahLst/>
            <a:cxnLst/>
            <a:rect l="l" t="t" r="r" b="b"/>
            <a:pathLst>
              <a:path w="2832100" h="822960">
                <a:moveTo>
                  <a:pt x="2694432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2694432" y="822960"/>
                </a:lnTo>
                <a:lnTo>
                  <a:pt x="2737762" y="815961"/>
                </a:lnTo>
                <a:lnTo>
                  <a:pt x="2775411" y="796478"/>
                </a:lnTo>
                <a:lnTo>
                  <a:pt x="2805110" y="766779"/>
                </a:lnTo>
                <a:lnTo>
                  <a:pt x="2824593" y="729130"/>
                </a:lnTo>
                <a:lnTo>
                  <a:pt x="2831592" y="685800"/>
                </a:lnTo>
                <a:lnTo>
                  <a:pt x="2831592" y="137160"/>
                </a:lnTo>
                <a:lnTo>
                  <a:pt x="2824593" y="93829"/>
                </a:lnTo>
                <a:lnTo>
                  <a:pt x="2805110" y="56180"/>
                </a:lnTo>
                <a:lnTo>
                  <a:pt x="2775411" y="26481"/>
                </a:lnTo>
                <a:lnTo>
                  <a:pt x="2737762" y="6998"/>
                </a:lnTo>
                <a:lnTo>
                  <a:pt x="269443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9704" y="2432304"/>
            <a:ext cx="2832100" cy="822960"/>
          </a:xfrm>
          <a:custGeom>
            <a:avLst/>
            <a:gdLst/>
            <a:ahLst/>
            <a:cxnLst/>
            <a:rect l="l" t="t" r="r" b="b"/>
            <a:pathLst>
              <a:path w="2832100" h="822960">
                <a:moveTo>
                  <a:pt x="0" y="137160"/>
                </a:moveTo>
                <a:lnTo>
                  <a:pt x="6992" y="93829"/>
                </a:lnTo>
                <a:lnTo>
                  <a:pt x="26462" y="56180"/>
                </a:lnTo>
                <a:lnTo>
                  <a:pt x="56153" y="26481"/>
                </a:lnTo>
                <a:lnTo>
                  <a:pt x="93805" y="6998"/>
                </a:lnTo>
                <a:lnTo>
                  <a:pt x="137159" y="0"/>
                </a:lnTo>
                <a:lnTo>
                  <a:pt x="2694432" y="0"/>
                </a:lnTo>
                <a:lnTo>
                  <a:pt x="2737762" y="6998"/>
                </a:lnTo>
                <a:lnTo>
                  <a:pt x="2775411" y="26481"/>
                </a:lnTo>
                <a:lnTo>
                  <a:pt x="2805110" y="56180"/>
                </a:lnTo>
                <a:lnTo>
                  <a:pt x="2824593" y="93829"/>
                </a:lnTo>
                <a:lnTo>
                  <a:pt x="2831592" y="137160"/>
                </a:lnTo>
                <a:lnTo>
                  <a:pt x="2831592" y="685800"/>
                </a:lnTo>
                <a:lnTo>
                  <a:pt x="2824593" y="729130"/>
                </a:lnTo>
                <a:lnTo>
                  <a:pt x="2805110" y="766779"/>
                </a:lnTo>
                <a:lnTo>
                  <a:pt x="2775411" y="796478"/>
                </a:lnTo>
                <a:lnTo>
                  <a:pt x="2737762" y="815961"/>
                </a:lnTo>
                <a:lnTo>
                  <a:pt x="2694432" y="822960"/>
                </a:lnTo>
                <a:lnTo>
                  <a:pt x="137159" y="822960"/>
                </a:lnTo>
                <a:lnTo>
                  <a:pt x="93805" y="815961"/>
                </a:lnTo>
                <a:lnTo>
                  <a:pt x="56153" y="796478"/>
                </a:lnTo>
                <a:lnTo>
                  <a:pt x="26462" y="766779"/>
                </a:lnTo>
                <a:lnTo>
                  <a:pt x="6992" y="729130"/>
                </a:lnTo>
                <a:lnTo>
                  <a:pt x="0" y="685800"/>
                </a:lnTo>
                <a:lnTo>
                  <a:pt x="0" y="1371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1991" y="2463241"/>
            <a:ext cx="22783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ts val="2640"/>
              </a:lnSpc>
              <a:spcBef>
                <a:spcPts val="105"/>
              </a:spcBef>
            </a:pPr>
            <a:r>
              <a:rPr sz="2300" spc="-20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enfoque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2640"/>
              </a:lnSpc>
            </a:pP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derechos</a:t>
            </a:r>
            <a:r>
              <a:rPr sz="23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humanos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14344" y="3380232"/>
            <a:ext cx="7214870" cy="658495"/>
          </a:xfrm>
          <a:custGeom>
            <a:avLst/>
            <a:gdLst/>
            <a:ahLst/>
            <a:cxnLst/>
            <a:rect l="l" t="t" r="r" b="b"/>
            <a:pathLst>
              <a:path w="7214870" h="658495">
                <a:moveTo>
                  <a:pt x="7104887" y="0"/>
                </a:moveTo>
                <a:lnTo>
                  <a:pt x="0" y="0"/>
                </a:lnTo>
                <a:lnTo>
                  <a:pt x="0" y="658367"/>
                </a:lnTo>
                <a:lnTo>
                  <a:pt x="7104887" y="658367"/>
                </a:lnTo>
                <a:lnTo>
                  <a:pt x="7147589" y="649741"/>
                </a:lnTo>
                <a:lnTo>
                  <a:pt x="7182469" y="626221"/>
                </a:lnTo>
                <a:lnTo>
                  <a:pt x="7205989" y="591341"/>
                </a:lnTo>
                <a:lnTo>
                  <a:pt x="7214615" y="548639"/>
                </a:lnTo>
                <a:lnTo>
                  <a:pt x="7214615" y="109727"/>
                </a:lnTo>
                <a:lnTo>
                  <a:pt x="7205989" y="67026"/>
                </a:lnTo>
                <a:lnTo>
                  <a:pt x="7182469" y="32146"/>
                </a:lnTo>
                <a:lnTo>
                  <a:pt x="7147589" y="8626"/>
                </a:lnTo>
                <a:lnTo>
                  <a:pt x="7104887" y="0"/>
                </a:lnTo>
                <a:close/>
              </a:path>
            </a:pathLst>
          </a:custGeom>
          <a:solidFill>
            <a:srgbClr val="D2DEE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4344" y="3380232"/>
            <a:ext cx="7214870" cy="658495"/>
          </a:xfrm>
          <a:custGeom>
            <a:avLst/>
            <a:gdLst/>
            <a:ahLst/>
            <a:cxnLst/>
            <a:rect l="l" t="t" r="r" b="b"/>
            <a:pathLst>
              <a:path w="7214870" h="658495">
                <a:moveTo>
                  <a:pt x="7214615" y="109727"/>
                </a:moveTo>
                <a:lnTo>
                  <a:pt x="7214615" y="548639"/>
                </a:lnTo>
                <a:lnTo>
                  <a:pt x="7205989" y="591341"/>
                </a:lnTo>
                <a:lnTo>
                  <a:pt x="7182469" y="626221"/>
                </a:lnTo>
                <a:lnTo>
                  <a:pt x="7147589" y="649741"/>
                </a:lnTo>
                <a:lnTo>
                  <a:pt x="7104887" y="658367"/>
                </a:lnTo>
                <a:lnTo>
                  <a:pt x="0" y="658367"/>
                </a:lnTo>
                <a:lnTo>
                  <a:pt x="0" y="0"/>
                </a:lnTo>
                <a:lnTo>
                  <a:pt x="7104887" y="0"/>
                </a:lnTo>
                <a:lnTo>
                  <a:pt x="7147589" y="8626"/>
                </a:lnTo>
                <a:lnTo>
                  <a:pt x="7182469" y="32146"/>
                </a:lnTo>
                <a:lnTo>
                  <a:pt x="7205989" y="67026"/>
                </a:lnTo>
                <a:lnTo>
                  <a:pt x="7214615" y="109727"/>
                </a:lnTo>
                <a:close/>
              </a:path>
            </a:pathLst>
          </a:custGeom>
          <a:ln w="12192">
            <a:solidFill>
              <a:srgbClr val="D2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49141" y="3479366"/>
            <a:ext cx="6590030" cy="4152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40" dirty="0">
                <a:latin typeface="Trebuchet MS"/>
                <a:cs typeface="Trebuchet MS"/>
              </a:rPr>
              <a:t>Paradigma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ético-político:</a:t>
            </a:r>
            <a:r>
              <a:rPr sz="1200" i="1" spc="-12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diferencias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culturales</a:t>
            </a:r>
            <a:r>
              <a:rPr sz="1200" i="1" spc="-7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sirven</a:t>
            </a:r>
            <a:r>
              <a:rPr sz="1200" i="1" spc="-35" dirty="0">
                <a:latin typeface="Trebuchet MS"/>
                <a:cs typeface="Trebuchet MS"/>
              </a:rPr>
              <a:t> </a:t>
            </a:r>
            <a:r>
              <a:rPr sz="1200" i="1" spc="-40" dirty="0">
                <a:latin typeface="Trebuchet MS"/>
                <a:cs typeface="Trebuchet MS"/>
              </a:rPr>
              <a:t>para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la</a:t>
            </a:r>
            <a:r>
              <a:rPr sz="1200" i="1" spc="-60" dirty="0">
                <a:latin typeface="Trebuchet MS"/>
                <a:cs typeface="Trebuchet MS"/>
              </a:rPr>
              <a:t> construcción</a:t>
            </a:r>
            <a:r>
              <a:rPr sz="1200" i="1" spc="-13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35" dirty="0">
                <a:latin typeface="Trebuchet MS"/>
                <a:cs typeface="Trebuchet MS"/>
              </a:rPr>
              <a:t>una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sociedad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democrática.</a:t>
            </a:r>
            <a:endParaRPr sz="1200">
              <a:latin typeface="Trebuchet MS"/>
              <a:cs typeface="Trebuchet MS"/>
            </a:endParaRPr>
          </a:p>
          <a:p>
            <a:pPr marL="128270" indent="-1155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75" dirty="0">
                <a:latin typeface="Trebuchet MS"/>
                <a:cs typeface="Trebuchet MS"/>
              </a:rPr>
              <a:t>Establecimiento</a:t>
            </a:r>
            <a:r>
              <a:rPr sz="1200" i="1" spc="-7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relaciones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equidad</a:t>
            </a:r>
            <a:r>
              <a:rPr sz="1200" i="1" spc="-114" dirty="0">
                <a:latin typeface="Trebuchet MS"/>
                <a:cs typeface="Trebuchet MS"/>
              </a:rPr>
              <a:t> </a:t>
            </a:r>
            <a:r>
              <a:rPr sz="1200" i="1" spc="-75" dirty="0">
                <a:latin typeface="Trebuchet MS"/>
                <a:cs typeface="Trebuchet MS"/>
              </a:rPr>
              <a:t>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igualdad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oportunidades</a:t>
            </a:r>
            <a:r>
              <a:rPr sz="1200" i="1" spc="-16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y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derechos.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9704" y="3297935"/>
            <a:ext cx="2834640" cy="822960"/>
          </a:xfrm>
          <a:custGeom>
            <a:avLst/>
            <a:gdLst/>
            <a:ahLst/>
            <a:cxnLst/>
            <a:rect l="l" t="t" r="r" b="b"/>
            <a:pathLst>
              <a:path w="2834640" h="822960">
                <a:moveTo>
                  <a:pt x="2697480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59"/>
                </a:lnTo>
                <a:lnTo>
                  <a:pt x="2697480" y="822959"/>
                </a:lnTo>
                <a:lnTo>
                  <a:pt x="2740810" y="815961"/>
                </a:lnTo>
                <a:lnTo>
                  <a:pt x="2778459" y="796478"/>
                </a:lnTo>
                <a:lnTo>
                  <a:pt x="2808158" y="766779"/>
                </a:lnTo>
                <a:lnTo>
                  <a:pt x="2827641" y="729130"/>
                </a:lnTo>
                <a:lnTo>
                  <a:pt x="2834640" y="685800"/>
                </a:lnTo>
                <a:lnTo>
                  <a:pt x="2834640" y="137160"/>
                </a:lnTo>
                <a:lnTo>
                  <a:pt x="2827641" y="93829"/>
                </a:lnTo>
                <a:lnTo>
                  <a:pt x="2808158" y="56180"/>
                </a:lnTo>
                <a:lnTo>
                  <a:pt x="2778459" y="26481"/>
                </a:lnTo>
                <a:lnTo>
                  <a:pt x="2740810" y="6998"/>
                </a:lnTo>
                <a:lnTo>
                  <a:pt x="26974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704" y="3297935"/>
            <a:ext cx="2834640" cy="822960"/>
          </a:xfrm>
          <a:custGeom>
            <a:avLst/>
            <a:gdLst/>
            <a:ahLst/>
            <a:cxnLst/>
            <a:rect l="l" t="t" r="r" b="b"/>
            <a:pathLst>
              <a:path w="2834640" h="822960">
                <a:moveTo>
                  <a:pt x="0" y="137160"/>
                </a:moveTo>
                <a:lnTo>
                  <a:pt x="6992" y="93829"/>
                </a:lnTo>
                <a:lnTo>
                  <a:pt x="26462" y="56180"/>
                </a:lnTo>
                <a:lnTo>
                  <a:pt x="56153" y="26481"/>
                </a:lnTo>
                <a:lnTo>
                  <a:pt x="93805" y="6998"/>
                </a:lnTo>
                <a:lnTo>
                  <a:pt x="137159" y="0"/>
                </a:lnTo>
                <a:lnTo>
                  <a:pt x="2697480" y="0"/>
                </a:lnTo>
                <a:lnTo>
                  <a:pt x="2740810" y="6998"/>
                </a:lnTo>
                <a:lnTo>
                  <a:pt x="2778459" y="26481"/>
                </a:lnTo>
                <a:lnTo>
                  <a:pt x="2808158" y="56180"/>
                </a:lnTo>
                <a:lnTo>
                  <a:pt x="2827641" y="93829"/>
                </a:lnTo>
                <a:lnTo>
                  <a:pt x="2834640" y="137160"/>
                </a:lnTo>
                <a:lnTo>
                  <a:pt x="2834640" y="685800"/>
                </a:lnTo>
                <a:lnTo>
                  <a:pt x="2827641" y="729130"/>
                </a:lnTo>
                <a:lnTo>
                  <a:pt x="2808158" y="766779"/>
                </a:lnTo>
                <a:lnTo>
                  <a:pt x="2778459" y="796478"/>
                </a:lnTo>
                <a:lnTo>
                  <a:pt x="2740810" y="815961"/>
                </a:lnTo>
                <a:lnTo>
                  <a:pt x="2697480" y="822959"/>
                </a:lnTo>
                <a:lnTo>
                  <a:pt x="137159" y="822959"/>
                </a:lnTo>
                <a:lnTo>
                  <a:pt x="93805" y="815961"/>
                </a:lnTo>
                <a:lnTo>
                  <a:pt x="56153" y="796478"/>
                </a:lnTo>
                <a:lnTo>
                  <a:pt x="26462" y="766779"/>
                </a:lnTo>
                <a:lnTo>
                  <a:pt x="6992" y="729130"/>
                </a:lnTo>
                <a:lnTo>
                  <a:pt x="0" y="685800"/>
                </a:lnTo>
                <a:lnTo>
                  <a:pt x="0" y="13716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57630" y="3326968"/>
            <a:ext cx="1477010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2640"/>
              </a:lnSpc>
              <a:spcBef>
                <a:spcPts val="105"/>
              </a:spcBef>
            </a:pPr>
            <a:r>
              <a:rPr sz="2300" spc="-200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3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enfoque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2640"/>
              </a:lnSpc>
            </a:pP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intercultural</a:t>
            </a:r>
            <a:endParaRPr sz="2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10711" y="4251959"/>
            <a:ext cx="7214870" cy="658495"/>
          </a:xfrm>
          <a:custGeom>
            <a:avLst/>
            <a:gdLst/>
            <a:ahLst/>
            <a:cxnLst/>
            <a:rect l="l" t="t" r="r" b="b"/>
            <a:pathLst>
              <a:path w="7214870" h="658495">
                <a:moveTo>
                  <a:pt x="7104888" y="0"/>
                </a:moveTo>
                <a:lnTo>
                  <a:pt x="0" y="0"/>
                </a:lnTo>
                <a:lnTo>
                  <a:pt x="0" y="658367"/>
                </a:lnTo>
                <a:lnTo>
                  <a:pt x="7104888" y="658367"/>
                </a:lnTo>
                <a:lnTo>
                  <a:pt x="7147589" y="649741"/>
                </a:lnTo>
                <a:lnTo>
                  <a:pt x="7182469" y="626221"/>
                </a:lnTo>
                <a:lnTo>
                  <a:pt x="7205989" y="591341"/>
                </a:lnTo>
                <a:lnTo>
                  <a:pt x="7214615" y="548639"/>
                </a:lnTo>
                <a:lnTo>
                  <a:pt x="7214615" y="109727"/>
                </a:lnTo>
                <a:lnTo>
                  <a:pt x="7205989" y="67026"/>
                </a:lnTo>
                <a:lnTo>
                  <a:pt x="7182469" y="32146"/>
                </a:lnTo>
                <a:lnTo>
                  <a:pt x="7147589" y="8626"/>
                </a:lnTo>
                <a:lnTo>
                  <a:pt x="7104888" y="0"/>
                </a:lnTo>
                <a:close/>
              </a:path>
            </a:pathLst>
          </a:custGeom>
          <a:solidFill>
            <a:srgbClr val="D2DEE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10711" y="4251959"/>
            <a:ext cx="7214870" cy="658495"/>
          </a:xfrm>
          <a:custGeom>
            <a:avLst/>
            <a:gdLst/>
            <a:ahLst/>
            <a:cxnLst/>
            <a:rect l="l" t="t" r="r" b="b"/>
            <a:pathLst>
              <a:path w="7214870" h="658495">
                <a:moveTo>
                  <a:pt x="7214615" y="109727"/>
                </a:moveTo>
                <a:lnTo>
                  <a:pt x="7214615" y="548639"/>
                </a:lnTo>
                <a:lnTo>
                  <a:pt x="7205989" y="591341"/>
                </a:lnTo>
                <a:lnTo>
                  <a:pt x="7182469" y="626221"/>
                </a:lnTo>
                <a:lnTo>
                  <a:pt x="7147589" y="649741"/>
                </a:lnTo>
                <a:lnTo>
                  <a:pt x="7104888" y="658367"/>
                </a:lnTo>
                <a:lnTo>
                  <a:pt x="0" y="658367"/>
                </a:lnTo>
                <a:lnTo>
                  <a:pt x="0" y="0"/>
                </a:lnTo>
                <a:lnTo>
                  <a:pt x="7104888" y="0"/>
                </a:lnTo>
                <a:lnTo>
                  <a:pt x="7147589" y="8626"/>
                </a:lnTo>
                <a:lnTo>
                  <a:pt x="7182469" y="32146"/>
                </a:lnTo>
                <a:lnTo>
                  <a:pt x="7205989" y="67026"/>
                </a:lnTo>
                <a:lnTo>
                  <a:pt x="7214615" y="109727"/>
                </a:lnTo>
                <a:close/>
              </a:path>
            </a:pathLst>
          </a:custGeom>
          <a:ln w="12192">
            <a:solidFill>
              <a:srgbClr val="D2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45509" y="4351640"/>
            <a:ext cx="5716905" cy="417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55" dirty="0">
                <a:latin typeface="Trebuchet MS"/>
                <a:cs typeface="Trebuchet MS"/>
              </a:rPr>
              <a:t>Reconoce</a:t>
            </a:r>
            <a:r>
              <a:rPr sz="1200" i="1" spc="-13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que</a:t>
            </a:r>
            <a:r>
              <a:rPr sz="1200" i="1" spc="-90" dirty="0">
                <a:latin typeface="Trebuchet MS"/>
                <a:cs typeface="Trebuchet MS"/>
              </a:rPr>
              <a:t> el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género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35" dirty="0">
                <a:latin typeface="Trebuchet MS"/>
                <a:cs typeface="Trebuchet MS"/>
              </a:rPr>
              <a:t>no</a:t>
            </a:r>
            <a:r>
              <a:rPr sz="1200" i="1" spc="-114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es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90" dirty="0">
                <a:latin typeface="Trebuchet MS"/>
                <a:cs typeface="Trebuchet MS"/>
              </a:rPr>
              <a:t>el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único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75" dirty="0">
                <a:latin typeface="Trebuchet MS"/>
                <a:cs typeface="Trebuchet MS"/>
              </a:rPr>
              <a:t>factor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exclusión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y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violencia</a:t>
            </a:r>
            <a:r>
              <a:rPr sz="1200" i="1" spc="-6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contra</a:t>
            </a:r>
            <a:r>
              <a:rPr sz="1200" i="1" spc="-14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las</a:t>
            </a:r>
            <a:r>
              <a:rPr sz="1200" i="1" spc="-85" dirty="0">
                <a:latin typeface="Trebuchet MS"/>
                <a:cs typeface="Trebuchet MS"/>
              </a:rPr>
              <a:t> mujeres.</a:t>
            </a:r>
            <a:endParaRPr sz="1200">
              <a:latin typeface="Trebuchet MS"/>
              <a:cs typeface="Trebuchet MS"/>
            </a:endParaRPr>
          </a:p>
          <a:p>
            <a:pPr marL="128270" indent="-1155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85" dirty="0">
                <a:latin typeface="Trebuchet MS"/>
                <a:cs typeface="Trebuchet MS"/>
              </a:rPr>
              <a:t>Existe</a:t>
            </a:r>
            <a:r>
              <a:rPr sz="1200" i="1" spc="-50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un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75" dirty="0">
                <a:latin typeface="Trebuchet MS"/>
                <a:cs typeface="Trebuchet MS"/>
              </a:rPr>
              <a:t>“sistema</a:t>
            </a:r>
            <a:r>
              <a:rPr sz="1200" i="1" spc="-6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complejo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estructuras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opresión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que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35" dirty="0">
                <a:latin typeface="Trebuchet MS"/>
                <a:cs typeface="Trebuchet MS"/>
              </a:rPr>
              <a:t>son</a:t>
            </a:r>
            <a:r>
              <a:rPr sz="1200" i="1" spc="-65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múltiples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simultáneas”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140" dirty="0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9704" y="4160520"/>
            <a:ext cx="2816860" cy="822960"/>
          </a:xfrm>
          <a:custGeom>
            <a:avLst/>
            <a:gdLst/>
            <a:ahLst/>
            <a:cxnLst/>
            <a:rect l="l" t="t" r="r" b="b"/>
            <a:pathLst>
              <a:path w="2816860" h="822960">
                <a:moveTo>
                  <a:pt x="2679192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59"/>
                </a:lnTo>
                <a:lnTo>
                  <a:pt x="0" y="685799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59"/>
                </a:lnTo>
                <a:lnTo>
                  <a:pt x="2679192" y="822959"/>
                </a:lnTo>
                <a:lnTo>
                  <a:pt x="2722522" y="815961"/>
                </a:lnTo>
                <a:lnTo>
                  <a:pt x="2760171" y="796478"/>
                </a:lnTo>
                <a:lnTo>
                  <a:pt x="2789870" y="766779"/>
                </a:lnTo>
                <a:lnTo>
                  <a:pt x="2809353" y="729130"/>
                </a:lnTo>
                <a:lnTo>
                  <a:pt x="2816351" y="685799"/>
                </a:lnTo>
                <a:lnTo>
                  <a:pt x="2816351" y="137159"/>
                </a:lnTo>
                <a:lnTo>
                  <a:pt x="2809353" y="93829"/>
                </a:lnTo>
                <a:lnTo>
                  <a:pt x="2789870" y="56180"/>
                </a:lnTo>
                <a:lnTo>
                  <a:pt x="2760171" y="26481"/>
                </a:lnTo>
                <a:lnTo>
                  <a:pt x="2722522" y="6998"/>
                </a:lnTo>
                <a:lnTo>
                  <a:pt x="267919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9704" y="4160520"/>
            <a:ext cx="2816860" cy="822960"/>
          </a:xfrm>
          <a:custGeom>
            <a:avLst/>
            <a:gdLst/>
            <a:ahLst/>
            <a:cxnLst/>
            <a:rect l="l" t="t" r="r" b="b"/>
            <a:pathLst>
              <a:path w="2816860" h="822960">
                <a:moveTo>
                  <a:pt x="0" y="137159"/>
                </a:moveTo>
                <a:lnTo>
                  <a:pt x="6992" y="93829"/>
                </a:lnTo>
                <a:lnTo>
                  <a:pt x="26462" y="56180"/>
                </a:lnTo>
                <a:lnTo>
                  <a:pt x="56153" y="26481"/>
                </a:lnTo>
                <a:lnTo>
                  <a:pt x="93805" y="6998"/>
                </a:lnTo>
                <a:lnTo>
                  <a:pt x="137159" y="0"/>
                </a:lnTo>
                <a:lnTo>
                  <a:pt x="2679192" y="0"/>
                </a:lnTo>
                <a:lnTo>
                  <a:pt x="2722522" y="6998"/>
                </a:lnTo>
                <a:lnTo>
                  <a:pt x="2760171" y="26481"/>
                </a:lnTo>
                <a:lnTo>
                  <a:pt x="2789870" y="56180"/>
                </a:lnTo>
                <a:lnTo>
                  <a:pt x="2809353" y="93829"/>
                </a:lnTo>
                <a:lnTo>
                  <a:pt x="2816351" y="137159"/>
                </a:lnTo>
                <a:lnTo>
                  <a:pt x="2816351" y="685799"/>
                </a:lnTo>
                <a:lnTo>
                  <a:pt x="2809353" y="729130"/>
                </a:lnTo>
                <a:lnTo>
                  <a:pt x="2789870" y="766779"/>
                </a:lnTo>
                <a:lnTo>
                  <a:pt x="2760171" y="796478"/>
                </a:lnTo>
                <a:lnTo>
                  <a:pt x="2722522" y="815961"/>
                </a:lnTo>
                <a:lnTo>
                  <a:pt x="2679192" y="822959"/>
                </a:lnTo>
                <a:lnTo>
                  <a:pt x="137159" y="822959"/>
                </a:lnTo>
                <a:lnTo>
                  <a:pt x="93805" y="815961"/>
                </a:lnTo>
                <a:lnTo>
                  <a:pt x="56153" y="796478"/>
                </a:lnTo>
                <a:lnTo>
                  <a:pt x="26462" y="766779"/>
                </a:lnTo>
                <a:lnTo>
                  <a:pt x="6992" y="729130"/>
                </a:lnTo>
                <a:lnTo>
                  <a:pt x="0" y="685799"/>
                </a:lnTo>
                <a:lnTo>
                  <a:pt x="0" y="1371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94663" y="4190822"/>
            <a:ext cx="2184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640"/>
              </a:lnSpc>
              <a:spcBef>
                <a:spcPts val="105"/>
              </a:spcBef>
            </a:pPr>
            <a:r>
              <a:rPr sz="2300" spc="-20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enfoque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2640"/>
              </a:lnSpc>
            </a:pP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00" spc="-2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300" spc="-1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spc="-1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44823" y="5105400"/>
            <a:ext cx="7214870" cy="658495"/>
          </a:xfrm>
          <a:custGeom>
            <a:avLst/>
            <a:gdLst/>
            <a:ahLst/>
            <a:cxnLst/>
            <a:rect l="l" t="t" r="r" b="b"/>
            <a:pathLst>
              <a:path w="7214870" h="658495">
                <a:moveTo>
                  <a:pt x="7104887" y="0"/>
                </a:moveTo>
                <a:lnTo>
                  <a:pt x="0" y="0"/>
                </a:lnTo>
                <a:lnTo>
                  <a:pt x="0" y="658368"/>
                </a:lnTo>
                <a:lnTo>
                  <a:pt x="7104887" y="658368"/>
                </a:lnTo>
                <a:lnTo>
                  <a:pt x="7147589" y="649745"/>
                </a:lnTo>
                <a:lnTo>
                  <a:pt x="7182469" y="626230"/>
                </a:lnTo>
                <a:lnTo>
                  <a:pt x="7205989" y="591352"/>
                </a:lnTo>
                <a:lnTo>
                  <a:pt x="7214616" y="548640"/>
                </a:lnTo>
                <a:lnTo>
                  <a:pt x="7214616" y="109727"/>
                </a:lnTo>
                <a:lnTo>
                  <a:pt x="7205989" y="67026"/>
                </a:lnTo>
                <a:lnTo>
                  <a:pt x="7182469" y="32146"/>
                </a:lnTo>
                <a:lnTo>
                  <a:pt x="7147589" y="8626"/>
                </a:lnTo>
                <a:lnTo>
                  <a:pt x="7104887" y="0"/>
                </a:lnTo>
                <a:close/>
              </a:path>
            </a:pathLst>
          </a:custGeom>
          <a:solidFill>
            <a:srgbClr val="D2DEE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44823" y="5105400"/>
            <a:ext cx="7214870" cy="658495"/>
          </a:xfrm>
          <a:custGeom>
            <a:avLst/>
            <a:gdLst/>
            <a:ahLst/>
            <a:cxnLst/>
            <a:rect l="l" t="t" r="r" b="b"/>
            <a:pathLst>
              <a:path w="7214870" h="658495">
                <a:moveTo>
                  <a:pt x="7214616" y="109727"/>
                </a:moveTo>
                <a:lnTo>
                  <a:pt x="7214616" y="548640"/>
                </a:lnTo>
                <a:lnTo>
                  <a:pt x="7205989" y="591352"/>
                </a:lnTo>
                <a:lnTo>
                  <a:pt x="7182469" y="626230"/>
                </a:lnTo>
                <a:lnTo>
                  <a:pt x="7147589" y="649745"/>
                </a:lnTo>
                <a:lnTo>
                  <a:pt x="7104887" y="658368"/>
                </a:lnTo>
                <a:lnTo>
                  <a:pt x="0" y="658368"/>
                </a:lnTo>
                <a:lnTo>
                  <a:pt x="0" y="0"/>
                </a:lnTo>
                <a:lnTo>
                  <a:pt x="7104887" y="0"/>
                </a:lnTo>
                <a:lnTo>
                  <a:pt x="7147589" y="8626"/>
                </a:lnTo>
                <a:lnTo>
                  <a:pt x="7182469" y="32146"/>
                </a:lnTo>
                <a:lnTo>
                  <a:pt x="7205989" y="67026"/>
                </a:lnTo>
                <a:lnTo>
                  <a:pt x="7214616" y="109727"/>
                </a:lnTo>
                <a:close/>
              </a:path>
            </a:pathLst>
          </a:custGeom>
          <a:ln w="12192">
            <a:solidFill>
              <a:srgbClr val="D2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79367" y="5232908"/>
            <a:ext cx="6668134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indent="-115570">
              <a:lnSpc>
                <a:spcPts val="1370"/>
              </a:lnSpc>
              <a:spcBef>
                <a:spcPts val="100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65" dirty="0">
                <a:latin typeface="Trebuchet MS"/>
                <a:cs typeface="Trebuchet MS"/>
              </a:rPr>
              <a:t>Violencia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género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es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multicausal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contribuye</a:t>
            </a:r>
            <a:r>
              <a:rPr sz="1200" i="1" spc="-114" dirty="0">
                <a:latin typeface="Trebuchet MS"/>
                <a:cs typeface="Trebuchet MS"/>
              </a:rPr>
              <a:t> </a:t>
            </a:r>
            <a:r>
              <a:rPr sz="1200" i="1" spc="-15" dirty="0">
                <a:latin typeface="Trebuchet MS"/>
                <a:cs typeface="Trebuchet MS"/>
              </a:rPr>
              <a:t>a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su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75" dirty="0">
                <a:latin typeface="Trebuchet MS"/>
                <a:cs typeface="Trebuchet MS"/>
              </a:rPr>
              <a:t>existencia</a:t>
            </a:r>
            <a:r>
              <a:rPr sz="1200" i="1" spc="-6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varios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factores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en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distintos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ámbitos: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15" dirty="0">
                <a:latin typeface="Trebuchet MS"/>
                <a:cs typeface="Trebuchet MS"/>
              </a:rPr>
              <a:t>a</a:t>
            </a:r>
            <a:r>
              <a:rPr sz="1200" i="1" spc="-60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nivel</a:t>
            </a:r>
            <a:endParaRPr sz="1200">
              <a:latin typeface="Trebuchet MS"/>
              <a:cs typeface="Trebuchet MS"/>
            </a:endParaRPr>
          </a:p>
          <a:p>
            <a:pPr marL="128270">
              <a:lnSpc>
                <a:spcPts val="1370"/>
              </a:lnSpc>
            </a:pPr>
            <a:r>
              <a:rPr sz="1200" i="1" spc="-80" dirty="0">
                <a:latin typeface="Trebuchet MS"/>
                <a:cs typeface="Trebuchet MS"/>
              </a:rPr>
              <a:t>individual, </a:t>
            </a:r>
            <a:r>
              <a:rPr sz="1200" i="1" spc="-100" dirty="0">
                <a:latin typeface="Trebuchet MS"/>
                <a:cs typeface="Trebuchet MS"/>
              </a:rPr>
              <a:t>familiar, </a:t>
            </a:r>
            <a:r>
              <a:rPr sz="1200" i="1" spc="-70" dirty="0">
                <a:latin typeface="Trebuchet MS"/>
                <a:cs typeface="Trebuchet MS"/>
              </a:rPr>
              <a:t>comunitario, </a:t>
            </a:r>
            <a:r>
              <a:rPr sz="1200" i="1" spc="-55" dirty="0">
                <a:latin typeface="Trebuchet MS"/>
                <a:cs typeface="Trebuchet MS"/>
              </a:rPr>
              <a:t>y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estructural.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9704" y="5023103"/>
            <a:ext cx="2865120" cy="822960"/>
          </a:xfrm>
          <a:custGeom>
            <a:avLst/>
            <a:gdLst/>
            <a:ahLst/>
            <a:cxnLst/>
            <a:rect l="l" t="t" r="r" b="b"/>
            <a:pathLst>
              <a:path w="2865120" h="822960">
                <a:moveTo>
                  <a:pt x="2727960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54"/>
                </a:lnTo>
                <a:lnTo>
                  <a:pt x="26462" y="766806"/>
                </a:lnTo>
                <a:lnTo>
                  <a:pt x="56153" y="796497"/>
                </a:lnTo>
                <a:lnTo>
                  <a:pt x="93805" y="815967"/>
                </a:lnTo>
                <a:lnTo>
                  <a:pt x="137159" y="822960"/>
                </a:lnTo>
                <a:lnTo>
                  <a:pt x="2727960" y="822960"/>
                </a:lnTo>
                <a:lnTo>
                  <a:pt x="2771290" y="815967"/>
                </a:lnTo>
                <a:lnTo>
                  <a:pt x="2808939" y="796497"/>
                </a:lnTo>
                <a:lnTo>
                  <a:pt x="2838638" y="766806"/>
                </a:lnTo>
                <a:lnTo>
                  <a:pt x="2858121" y="729154"/>
                </a:lnTo>
                <a:lnTo>
                  <a:pt x="2865120" y="685800"/>
                </a:lnTo>
                <a:lnTo>
                  <a:pt x="2865120" y="137160"/>
                </a:lnTo>
                <a:lnTo>
                  <a:pt x="2858121" y="93829"/>
                </a:lnTo>
                <a:lnTo>
                  <a:pt x="2838638" y="56180"/>
                </a:lnTo>
                <a:lnTo>
                  <a:pt x="2808939" y="26481"/>
                </a:lnTo>
                <a:lnTo>
                  <a:pt x="2771290" y="6998"/>
                </a:lnTo>
                <a:lnTo>
                  <a:pt x="272796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9704" y="5023103"/>
            <a:ext cx="2865120" cy="822960"/>
          </a:xfrm>
          <a:custGeom>
            <a:avLst/>
            <a:gdLst/>
            <a:ahLst/>
            <a:cxnLst/>
            <a:rect l="l" t="t" r="r" b="b"/>
            <a:pathLst>
              <a:path w="2865120" h="822960">
                <a:moveTo>
                  <a:pt x="0" y="137160"/>
                </a:moveTo>
                <a:lnTo>
                  <a:pt x="6992" y="93829"/>
                </a:lnTo>
                <a:lnTo>
                  <a:pt x="26462" y="56180"/>
                </a:lnTo>
                <a:lnTo>
                  <a:pt x="56153" y="26481"/>
                </a:lnTo>
                <a:lnTo>
                  <a:pt x="93805" y="6998"/>
                </a:lnTo>
                <a:lnTo>
                  <a:pt x="137159" y="0"/>
                </a:lnTo>
                <a:lnTo>
                  <a:pt x="2727960" y="0"/>
                </a:lnTo>
                <a:lnTo>
                  <a:pt x="2771290" y="6998"/>
                </a:lnTo>
                <a:lnTo>
                  <a:pt x="2808939" y="26481"/>
                </a:lnTo>
                <a:lnTo>
                  <a:pt x="2838638" y="56180"/>
                </a:lnTo>
                <a:lnTo>
                  <a:pt x="2858121" y="93829"/>
                </a:lnTo>
                <a:lnTo>
                  <a:pt x="2865120" y="137160"/>
                </a:lnTo>
                <a:lnTo>
                  <a:pt x="2865120" y="685800"/>
                </a:lnTo>
                <a:lnTo>
                  <a:pt x="2858121" y="729154"/>
                </a:lnTo>
                <a:lnTo>
                  <a:pt x="2838638" y="766806"/>
                </a:lnTo>
                <a:lnTo>
                  <a:pt x="2808939" y="796497"/>
                </a:lnTo>
                <a:lnTo>
                  <a:pt x="2771290" y="815967"/>
                </a:lnTo>
                <a:lnTo>
                  <a:pt x="2727960" y="822960"/>
                </a:lnTo>
                <a:lnTo>
                  <a:pt x="137159" y="822960"/>
                </a:lnTo>
                <a:lnTo>
                  <a:pt x="93805" y="815967"/>
                </a:lnTo>
                <a:lnTo>
                  <a:pt x="56153" y="796497"/>
                </a:lnTo>
                <a:lnTo>
                  <a:pt x="26462" y="766806"/>
                </a:lnTo>
                <a:lnTo>
                  <a:pt x="6992" y="729154"/>
                </a:lnTo>
                <a:lnTo>
                  <a:pt x="0" y="685800"/>
                </a:lnTo>
                <a:lnTo>
                  <a:pt x="0" y="1371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94205" y="5055234"/>
            <a:ext cx="1435735" cy="6965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30480">
              <a:lnSpc>
                <a:spcPts val="2520"/>
              </a:lnSpc>
              <a:spcBef>
                <a:spcPts val="385"/>
              </a:spcBef>
            </a:pP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Enfoque </a:t>
            </a: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00" spc="1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300" spc="-114" dirty="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sz="2300" spc="-1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ad</a:t>
            </a:r>
            <a:endParaRPr sz="23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75303" y="5971032"/>
            <a:ext cx="7141845" cy="655320"/>
          </a:xfrm>
          <a:custGeom>
            <a:avLst/>
            <a:gdLst/>
            <a:ahLst/>
            <a:cxnLst/>
            <a:rect l="l" t="t" r="r" b="b"/>
            <a:pathLst>
              <a:path w="7141845" h="655320">
                <a:moveTo>
                  <a:pt x="7032244" y="0"/>
                </a:moveTo>
                <a:lnTo>
                  <a:pt x="0" y="0"/>
                </a:lnTo>
                <a:lnTo>
                  <a:pt x="0" y="655320"/>
                </a:lnTo>
                <a:lnTo>
                  <a:pt x="7032244" y="655320"/>
                </a:lnTo>
                <a:lnTo>
                  <a:pt x="7074759" y="646735"/>
                </a:lnTo>
                <a:lnTo>
                  <a:pt x="7109475" y="623327"/>
                </a:lnTo>
                <a:lnTo>
                  <a:pt x="7132881" y="588609"/>
                </a:lnTo>
                <a:lnTo>
                  <a:pt x="7141464" y="546100"/>
                </a:lnTo>
                <a:lnTo>
                  <a:pt x="7141464" y="109220"/>
                </a:lnTo>
                <a:lnTo>
                  <a:pt x="7132881" y="66704"/>
                </a:lnTo>
                <a:lnTo>
                  <a:pt x="7109475" y="31988"/>
                </a:lnTo>
                <a:lnTo>
                  <a:pt x="7074759" y="8582"/>
                </a:lnTo>
                <a:lnTo>
                  <a:pt x="7032244" y="0"/>
                </a:lnTo>
                <a:close/>
              </a:path>
            </a:pathLst>
          </a:custGeom>
          <a:solidFill>
            <a:srgbClr val="D2DEE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75303" y="5971032"/>
            <a:ext cx="7141845" cy="655320"/>
          </a:xfrm>
          <a:custGeom>
            <a:avLst/>
            <a:gdLst/>
            <a:ahLst/>
            <a:cxnLst/>
            <a:rect l="l" t="t" r="r" b="b"/>
            <a:pathLst>
              <a:path w="7141845" h="655320">
                <a:moveTo>
                  <a:pt x="7141464" y="109220"/>
                </a:moveTo>
                <a:lnTo>
                  <a:pt x="7141464" y="546100"/>
                </a:lnTo>
                <a:lnTo>
                  <a:pt x="7132881" y="588609"/>
                </a:lnTo>
                <a:lnTo>
                  <a:pt x="7109475" y="623327"/>
                </a:lnTo>
                <a:lnTo>
                  <a:pt x="7074759" y="646735"/>
                </a:lnTo>
                <a:lnTo>
                  <a:pt x="7032244" y="655320"/>
                </a:lnTo>
                <a:lnTo>
                  <a:pt x="0" y="655320"/>
                </a:lnTo>
                <a:lnTo>
                  <a:pt x="0" y="0"/>
                </a:lnTo>
                <a:lnTo>
                  <a:pt x="7032244" y="0"/>
                </a:lnTo>
                <a:lnTo>
                  <a:pt x="7074759" y="8582"/>
                </a:lnTo>
                <a:lnTo>
                  <a:pt x="7109475" y="31988"/>
                </a:lnTo>
                <a:lnTo>
                  <a:pt x="7132881" y="66704"/>
                </a:lnTo>
                <a:lnTo>
                  <a:pt x="7141464" y="109220"/>
                </a:lnTo>
                <a:close/>
              </a:path>
            </a:pathLst>
          </a:custGeom>
          <a:ln w="12192">
            <a:solidFill>
              <a:srgbClr val="D2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608070" y="6069924"/>
            <a:ext cx="641794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8270" indent="-11557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65" dirty="0">
                <a:latin typeface="Trebuchet MS"/>
                <a:cs typeface="Trebuchet MS"/>
              </a:rPr>
              <a:t>Todas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las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personas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35" dirty="0">
                <a:latin typeface="Trebuchet MS"/>
                <a:cs typeface="Trebuchet MS"/>
              </a:rPr>
              <a:t>son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iguales</a:t>
            </a:r>
            <a:r>
              <a:rPr sz="1200" i="1" spc="-7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en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derechos,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sin</a:t>
            </a:r>
            <a:r>
              <a:rPr sz="1200" i="1" spc="-65" dirty="0">
                <a:latin typeface="Trebuchet MS"/>
                <a:cs typeface="Trebuchet MS"/>
              </a:rPr>
              <a:t> </a:t>
            </a:r>
            <a:r>
              <a:rPr sz="1200" i="1" spc="-40" dirty="0">
                <a:latin typeface="Trebuchet MS"/>
                <a:cs typeface="Trebuchet MS"/>
              </a:rPr>
              <a:t>embargo</a:t>
            </a:r>
            <a:r>
              <a:rPr sz="1200" i="1" spc="-13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distintas</a:t>
            </a:r>
            <a:r>
              <a:rPr sz="1200" i="1" spc="-5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debido</a:t>
            </a:r>
            <a:r>
              <a:rPr sz="1200" i="1" spc="-114" dirty="0">
                <a:latin typeface="Trebuchet MS"/>
                <a:cs typeface="Trebuchet MS"/>
              </a:rPr>
              <a:t> </a:t>
            </a:r>
            <a:r>
              <a:rPr sz="1200" i="1" spc="-15" dirty="0">
                <a:latin typeface="Trebuchet MS"/>
                <a:cs typeface="Trebuchet MS"/>
              </a:rPr>
              <a:t>a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las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etapas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generacionales.</a:t>
            </a:r>
            <a:endParaRPr sz="1200">
              <a:latin typeface="Trebuchet MS"/>
              <a:cs typeface="Trebuchet MS"/>
            </a:endParaRPr>
          </a:p>
          <a:p>
            <a:pPr marL="128270" indent="-1155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8905" algn="l"/>
              </a:tabLst>
            </a:pPr>
            <a:r>
              <a:rPr sz="1200" i="1" spc="-60" dirty="0">
                <a:latin typeface="Trebuchet MS"/>
                <a:cs typeface="Trebuchet MS"/>
              </a:rPr>
              <a:t>Aportes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responsabilidades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35" dirty="0">
                <a:latin typeface="Trebuchet MS"/>
                <a:cs typeface="Trebuchet MS"/>
              </a:rPr>
              <a:t>son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distintos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debido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15" dirty="0">
                <a:latin typeface="Trebuchet MS"/>
                <a:cs typeface="Trebuchet MS"/>
              </a:rPr>
              <a:t>a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las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capacidades</a:t>
            </a:r>
            <a:r>
              <a:rPr sz="1200" i="1" spc="-12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físicas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mentales</a:t>
            </a:r>
            <a:r>
              <a:rPr sz="1200" i="1" spc="-10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35" dirty="0">
                <a:latin typeface="Trebuchet MS"/>
                <a:cs typeface="Trebuchet MS"/>
              </a:rPr>
              <a:t>cada</a:t>
            </a:r>
            <a:r>
              <a:rPr sz="1200" i="1" spc="-114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etapa.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9704" y="5888735"/>
            <a:ext cx="2895600" cy="820419"/>
          </a:xfrm>
          <a:custGeom>
            <a:avLst/>
            <a:gdLst/>
            <a:ahLst/>
            <a:cxnLst/>
            <a:rect l="l" t="t" r="r" b="b"/>
            <a:pathLst>
              <a:path w="2895600" h="820420">
                <a:moveTo>
                  <a:pt x="2758947" y="0"/>
                </a:moveTo>
                <a:lnTo>
                  <a:pt x="136651" y="0"/>
                </a:lnTo>
                <a:lnTo>
                  <a:pt x="93457" y="6966"/>
                </a:lnTo>
                <a:lnTo>
                  <a:pt x="55944" y="26364"/>
                </a:lnTo>
                <a:lnTo>
                  <a:pt x="26364" y="55944"/>
                </a:lnTo>
                <a:lnTo>
                  <a:pt x="6966" y="93457"/>
                </a:lnTo>
                <a:lnTo>
                  <a:pt x="0" y="136651"/>
                </a:lnTo>
                <a:lnTo>
                  <a:pt x="0" y="683260"/>
                </a:lnTo>
                <a:lnTo>
                  <a:pt x="6966" y="726449"/>
                </a:lnTo>
                <a:lnTo>
                  <a:pt x="26364" y="763961"/>
                </a:lnTo>
                <a:lnTo>
                  <a:pt x="55944" y="793543"/>
                </a:lnTo>
                <a:lnTo>
                  <a:pt x="93457" y="812944"/>
                </a:lnTo>
                <a:lnTo>
                  <a:pt x="136651" y="819911"/>
                </a:lnTo>
                <a:lnTo>
                  <a:pt x="2758947" y="819911"/>
                </a:lnTo>
                <a:lnTo>
                  <a:pt x="2802128" y="812944"/>
                </a:lnTo>
                <a:lnTo>
                  <a:pt x="2839638" y="793543"/>
                </a:lnTo>
                <a:lnTo>
                  <a:pt x="2869224" y="763961"/>
                </a:lnTo>
                <a:lnTo>
                  <a:pt x="2888630" y="726449"/>
                </a:lnTo>
                <a:lnTo>
                  <a:pt x="2895599" y="683260"/>
                </a:lnTo>
                <a:lnTo>
                  <a:pt x="2895599" y="136651"/>
                </a:lnTo>
                <a:lnTo>
                  <a:pt x="2888630" y="93457"/>
                </a:lnTo>
                <a:lnTo>
                  <a:pt x="2869224" y="55944"/>
                </a:lnTo>
                <a:lnTo>
                  <a:pt x="2839638" y="26364"/>
                </a:lnTo>
                <a:lnTo>
                  <a:pt x="2802127" y="6966"/>
                </a:lnTo>
                <a:lnTo>
                  <a:pt x="27589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9704" y="5888735"/>
            <a:ext cx="2895600" cy="820419"/>
          </a:xfrm>
          <a:custGeom>
            <a:avLst/>
            <a:gdLst/>
            <a:ahLst/>
            <a:cxnLst/>
            <a:rect l="l" t="t" r="r" b="b"/>
            <a:pathLst>
              <a:path w="2895600" h="820420">
                <a:moveTo>
                  <a:pt x="0" y="136651"/>
                </a:moveTo>
                <a:lnTo>
                  <a:pt x="6966" y="93457"/>
                </a:lnTo>
                <a:lnTo>
                  <a:pt x="26364" y="55944"/>
                </a:lnTo>
                <a:lnTo>
                  <a:pt x="55944" y="26364"/>
                </a:lnTo>
                <a:lnTo>
                  <a:pt x="93457" y="6966"/>
                </a:lnTo>
                <a:lnTo>
                  <a:pt x="136651" y="0"/>
                </a:lnTo>
                <a:lnTo>
                  <a:pt x="2758947" y="0"/>
                </a:lnTo>
                <a:lnTo>
                  <a:pt x="2802127" y="6966"/>
                </a:lnTo>
                <a:lnTo>
                  <a:pt x="2839638" y="26364"/>
                </a:lnTo>
                <a:lnTo>
                  <a:pt x="2869224" y="55944"/>
                </a:lnTo>
                <a:lnTo>
                  <a:pt x="2888630" y="93457"/>
                </a:lnTo>
                <a:lnTo>
                  <a:pt x="2895599" y="136651"/>
                </a:lnTo>
                <a:lnTo>
                  <a:pt x="2895599" y="683260"/>
                </a:lnTo>
                <a:lnTo>
                  <a:pt x="2888630" y="726449"/>
                </a:lnTo>
                <a:lnTo>
                  <a:pt x="2869224" y="763961"/>
                </a:lnTo>
                <a:lnTo>
                  <a:pt x="2839638" y="793543"/>
                </a:lnTo>
                <a:lnTo>
                  <a:pt x="2802128" y="812944"/>
                </a:lnTo>
                <a:lnTo>
                  <a:pt x="2758947" y="819911"/>
                </a:lnTo>
                <a:lnTo>
                  <a:pt x="136651" y="819911"/>
                </a:lnTo>
                <a:lnTo>
                  <a:pt x="93457" y="812944"/>
                </a:lnTo>
                <a:lnTo>
                  <a:pt x="55944" y="793543"/>
                </a:lnTo>
                <a:lnTo>
                  <a:pt x="26364" y="763961"/>
                </a:lnTo>
                <a:lnTo>
                  <a:pt x="6966" y="726449"/>
                </a:lnTo>
                <a:lnTo>
                  <a:pt x="0" y="683260"/>
                </a:lnTo>
                <a:lnTo>
                  <a:pt x="0" y="136651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27024" y="6079032"/>
            <a:ext cx="259588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25" dirty="0">
                <a:solidFill>
                  <a:srgbClr val="FFFFFF"/>
                </a:solidFill>
                <a:latin typeface="Arial"/>
                <a:cs typeface="Arial"/>
              </a:rPr>
              <a:t>Enfoque</a:t>
            </a:r>
            <a:r>
              <a:rPr sz="23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5" dirty="0">
                <a:solidFill>
                  <a:srgbClr val="FFFFFF"/>
                </a:solidFill>
                <a:latin typeface="Arial"/>
                <a:cs typeface="Arial"/>
              </a:rPr>
              <a:t>generacional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319" y="964819"/>
            <a:ext cx="11185525" cy="3613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Arial"/>
                <a:cs typeface="Arial"/>
              </a:rPr>
              <a:t>VIOLENCIA </a:t>
            </a:r>
            <a:r>
              <a:rPr sz="2000" dirty="0">
                <a:latin typeface="Arial"/>
                <a:cs typeface="Arial"/>
              </a:rPr>
              <a:t>CONTRA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LASMUJERES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Times New Roman"/>
              <a:cs typeface="Times New Roman"/>
            </a:endParaRPr>
          </a:p>
          <a:p>
            <a:pPr marL="636270" marR="5715" algn="just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Ley N° 30364 define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violencia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contra las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mujeres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“es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cualquier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acción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conducta que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cause 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muerte,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daño o sufrimiento físico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sexual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o psicológico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por su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condición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tales, tanto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ámbito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público 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como el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privado”.</a:t>
            </a:r>
            <a:endParaRPr sz="1800">
              <a:latin typeface="Arial"/>
              <a:cs typeface="Arial"/>
            </a:endParaRPr>
          </a:p>
          <a:p>
            <a:pPr marL="636270">
              <a:lnSpc>
                <a:spcPct val="100000"/>
              </a:lnSpc>
              <a:spcBef>
                <a:spcPts val="1010"/>
              </a:spcBef>
            </a:pP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entiende por violencia contra las</a:t>
            </a:r>
            <a:r>
              <a:rPr sz="18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mujeres:</a:t>
            </a:r>
            <a:endParaRPr sz="1800">
              <a:latin typeface="Arial"/>
              <a:cs typeface="Arial"/>
            </a:endParaRPr>
          </a:p>
          <a:p>
            <a:pPr marL="636270" marR="5715" algn="just">
              <a:lnSpc>
                <a:spcPct val="100000"/>
              </a:lnSpc>
              <a:spcBef>
                <a:spcPts val="985"/>
              </a:spcBef>
              <a:buClr>
                <a:srgbClr val="A32E0E"/>
              </a:buClr>
              <a:buSzPct val="94444"/>
              <a:buAutoNum type="alphaLcParenR"/>
              <a:tabLst>
                <a:tab pos="84201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tenga lugar dentro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familia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unidad doméstica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 en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cualquier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otra relación interpersonal, 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ya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sea que el agresor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comparta, o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haya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compartido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mismo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domicilio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mujer.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Comprende entre 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otros violación, maltrato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físico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psicológico y abuso</a:t>
            </a:r>
            <a:r>
              <a:rPr sz="1800" spc="-2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sexual.</a:t>
            </a:r>
            <a:endParaRPr sz="1800">
              <a:latin typeface="Arial"/>
              <a:cs typeface="Arial"/>
            </a:endParaRPr>
          </a:p>
          <a:p>
            <a:pPr marL="636270" marR="5080" algn="just">
              <a:lnSpc>
                <a:spcPct val="100000"/>
              </a:lnSpc>
              <a:spcBef>
                <a:spcPts val="1015"/>
              </a:spcBef>
              <a:buClr>
                <a:srgbClr val="A32E0E"/>
              </a:buClr>
              <a:buSzPct val="94444"/>
              <a:buAutoNum type="alphaLcParenR"/>
              <a:tabLst>
                <a:tab pos="842010" algn="l"/>
              </a:tabLst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que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tenga lugar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comunidad,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sea perpetrada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por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cualquier persona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comprende entre otros, 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violación,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abuso</a:t>
            </a:r>
            <a:r>
              <a:rPr sz="1800" spc="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sexual,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tortura,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trata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personas,</a:t>
            </a:r>
            <a:r>
              <a:rPr sz="18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prostitución</a:t>
            </a:r>
            <a:r>
              <a:rPr sz="1800" spc="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forzada,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secuestro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acoso</a:t>
            </a:r>
            <a:r>
              <a:rPr sz="1800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sexual</a:t>
            </a:r>
            <a:r>
              <a:rPr sz="1800" spc="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7381" y="4552010"/>
            <a:ext cx="420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otro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44" y="4552010"/>
            <a:ext cx="995362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lugar</a:t>
            </a:r>
            <a:r>
              <a:rPr sz="1800" spc="3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3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trabajo,</a:t>
            </a:r>
            <a:r>
              <a:rPr sz="1800" spc="3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así</a:t>
            </a:r>
            <a:r>
              <a:rPr sz="1800" spc="3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como</a:t>
            </a:r>
            <a:r>
              <a:rPr sz="1800" spc="3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las</a:t>
            </a:r>
            <a:r>
              <a:rPr sz="1800" spc="3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instituciones</a:t>
            </a:r>
            <a:r>
              <a:rPr sz="1800" spc="3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educativas,</a:t>
            </a:r>
            <a:r>
              <a:rPr sz="1800" spc="3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establecimientos</a:t>
            </a:r>
            <a:r>
              <a:rPr sz="1800" spc="3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3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"/>
                <a:cs typeface="Arial"/>
              </a:rPr>
              <a:t>salud</a:t>
            </a:r>
            <a:r>
              <a:rPr sz="1800" spc="3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3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Arial"/>
                <a:cs typeface="Arial"/>
              </a:rPr>
              <a:t>cualquier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404040"/>
                </a:solidFill>
                <a:latin typeface="Arial"/>
                <a:cs typeface="Arial"/>
              </a:rPr>
              <a:t>lugar.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solidFill>
                  <a:srgbClr val="A32E0E"/>
                </a:solidFill>
                <a:latin typeface="Arial"/>
                <a:cs typeface="Arial"/>
              </a:rPr>
              <a:t>c)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La que sea perpetrada o tolerada por los agentes del Estado, </a:t>
            </a:r>
            <a:r>
              <a:rPr sz="1800" spc="5" dirty="0">
                <a:solidFill>
                  <a:srgbClr val="404040"/>
                </a:solidFill>
                <a:latin typeface="Arial"/>
                <a:cs typeface="Arial"/>
              </a:rPr>
              <a:t>donde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quiere que</a:t>
            </a:r>
            <a:r>
              <a:rPr sz="1800" spc="-3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04040"/>
                </a:solidFill>
                <a:latin typeface="Arial"/>
                <a:cs typeface="Arial"/>
              </a:rPr>
              <a:t>ocurra.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10609" y="300355"/>
            <a:ext cx="25577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DEFINICIONES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15" y="438353"/>
            <a:ext cx="8427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15" dirty="0">
                <a:latin typeface="Arial"/>
                <a:cs typeface="Arial"/>
              </a:rPr>
              <a:t>Violencia </a:t>
            </a:r>
            <a:r>
              <a:rPr sz="4400" b="0" spc="-220" dirty="0">
                <a:latin typeface="Arial"/>
                <a:cs typeface="Arial"/>
              </a:rPr>
              <a:t>de </a:t>
            </a:r>
            <a:r>
              <a:rPr sz="4400" b="0" spc="-229" dirty="0">
                <a:latin typeface="Arial"/>
                <a:cs typeface="Arial"/>
              </a:rPr>
              <a:t>género </a:t>
            </a:r>
            <a:r>
              <a:rPr sz="4400" b="0" spc="-260" dirty="0">
                <a:latin typeface="Arial"/>
                <a:cs typeface="Arial"/>
              </a:rPr>
              <a:t>hacia </a:t>
            </a:r>
            <a:r>
              <a:rPr sz="4400" b="0" spc="-305" dirty="0">
                <a:latin typeface="Arial"/>
                <a:cs typeface="Arial"/>
              </a:rPr>
              <a:t>las</a:t>
            </a:r>
            <a:r>
              <a:rPr sz="4400" b="0" spc="-35" dirty="0">
                <a:latin typeface="Arial"/>
                <a:cs typeface="Arial"/>
              </a:rPr>
              <a:t> </a:t>
            </a:r>
            <a:r>
              <a:rPr sz="4400" b="0" spc="-210" dirty="0">
                <a:latin typeface="Arial"/>
                <a:cs typeface="Arial"/>
              </a:rPr>
              <a:t>mujeres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708856"/>
            <a:ext cx="10363200" cy="258635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Char char="•"/>
              <a:tabLst>
                <a:tab pos="241300" algn="l"/>
                <a:tab pos="3141345" algn="l"/>
              </a:tabLst>
            </a:pPr>
            <a:r>
              <a:rPr sz="2800" spc="-240" dirty="0">
                <a:latin typeface="Arial"/>
                <a:cs typeface="Arial"/>
              </a:rPr>
              <a:t>Ley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30364,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artículo	</a:t>
            </a:r>
            <a:r>
              <a:rPr sz="2800" spc="-110" dirty="0">
                <a:latin typeface="Arial"/>
                <a:cs typeface="Arial"/>
              </a:rPr>
              <a:t>inciso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a).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90100"/>
              </a:lnSpc>
              <a:spcBef>
                <a:spcPts val="1005"/>
              </a:spcBef>
            </a:pPr>
            <a:r>
              <a:rPr sz="2800" spc="-300" dirty="0">
                <a:latin typeface="Arial"/>
                <a:cs typeface="Arial"/>
              </a:rPr>
              <a:t>La </a:t>
            </a:r>
            <a:r>
              <a:rPr sz="2800" spc="-95" dirty="0">
                <a:latin typeface="Arial"/>
                <a:cs typeface="Arial"/>
              </a:rPr>
              <a:t>violencia </a:t>
            </a:r>
            <a:r>
              <a:rPr sz="2800" spc="-135" dirty="0">
                <a:latin typeface="Arial"/>
                <a:cs typeface="Arial"/>
              </a:rPr>
              <a:t>física </a:t>
            </a:r>
            <a:r>
              <a:rPr sz="2800" spc="-250" dirty="0">
                <a:latin typeface="Arial"/>
                <a:cs typeface="Arial"/>
              </a:rPr>
              <a:t>es </a:t>
            </a:r>
            <a:r>
              <a:rPr sz="2800" spc="15" dirty="0">
                <a:latin typeface="Arial"/>
                <a:cs typeface="Arial"/>
              </a:rPr>
              <a:t>“la </a:t>
            </a:r>
            <a:r>
              <a:rPr sz="2800" spc="-135" dirty="0">
                <a:latin typeface="Arial"/>
                <a:cs typeface="Arial"/>
              </a:rPr>
              <a:t>acción </a:t>
            </a:r>
            <a:r>
              <a:rPr sz="2800" spc="-80" dirty="0">
                <a:latin typeface="Arial"/>
                <a:cs typeface="Arial"/>
              </a:rPr>
              <a:t>o </a:t>
            </a:r>
            <a:r>
              <a:rPr sz="2800" spc="-110" dirty="0">
                <a:latin typeface="Arial"/>
                <a:cs typeface="Arial"/>
              </a:rPr>
              <a:t>conducta, </a:t>
            </a:r>
            <a:r>
              <a:rPr sz="2800" spc="-114" dirty="0">
                <a:latin typeface="Arial"/>
                <a:cs typeface="Arial"/>
              </a:rPr>
              <a:t>que </a:t>
            </a:r>
            <a:r>
              <a:rPr sz="2800" spc="-215" dirty="0">
                <a:latin typeface="Arial"/>
                <a:cs typeface="Arial"/>
              </a:rPr>
              <a:t>causa</a:t>
            </a:r>
            <a:r>
              <a:rPr sz="2800" spc="34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daño </a:t>
            </a:r>
            <a:r>
              <a:rPr sz="2800" spc="-215" dirty="0">
                <a:latin typeface="Arial"/>
                <a:cs typeface="Arial"/>
              </a:rPr>
              <a:t>a  </a:t>
            </a:r>
            <a:r>
              <a:rPr sz="2800" spc="-95" dirty="0">
                <a:latin typeface="Arial"/>
                <a:cs typeface="Arial"/>
              </a:rPr>
              <a:t>la  </a:t>
            </a:r>
            <a:r>
              <a:rPr sz="2800" spc="-70" dirty="0">
                <a:latin typeface="Arial"/>
                <a:cs typeface="Arial"/>
              </a:rPr>
              <a:t>integridad </a:t>
            </a:r>
            <a:r>
              <a:rPr sz="2800" spc="-85" dirty="0">
                <a:latin typeface="Arial"/>
                <a:cs typeface="Arial"/>
              </a:rPr>
              <a:t>corporal </a:t>
            </a:r>
            <a:r>
              <a:rPr sz="2800" spc="-80" dirty="0">
                <a:latin typeface="Arial"/>
                <a:cs typeface="Arial"/>
              </a:rPr>
              <a:t>o </a:t>
            </a:r>
            <a:r>
              <a:rPr sz="2800" spc="-215" dirty="0">
                <a:latin typeface="Arial"/>
                <a:cs typeface="Arial"/>
              </a:rPr>
              <a:t>a </a:t>
            </a:r>
            <a:r>
              <a:rPr sz="2800" spc="-95" dirty="0">
                <a:latin typeface="Arial"/>
                <a:cs typeface="Arial"/>
              </a:rPr>
              <a:t>la </a:t>
            </a:r>
            <a:r>
              <a:rPr sz="2800" spc="-130" dirty="0">
                <a:latin typeface="Arial"/>
                <a:cs typeface="Arial"/>
              </a:rPr>
              <a:t>salud. </a:t>
            </a:r>
            <a:r>
              <a:rPr sz="2800" spc="-370" dirty="0">
                <a:latin typeface="Arial"/>
                <a:cs typeface="Arial"/>
              </a:rPr>
              <a:t>Se </a:t>
            </a:r>
            <a:r>
              <a:rPr sz="2800" spc="-100" dirty="0">
                <a:latin typeface="Arial"/>
                <a:cs typeface="Arial"/>
              </a:rPr>
              <a:t>incluye </a:t>
            </a:r>
            <a:r>
              <a:rPr sz="2800" b="1" spc="-170" dirty="0">
                <a:latin typeface="Trebuchet MS"/>
                <a:cs typeface="Trebuchet MS"/>
              </a:rPr>
              <a:t>el </a:t>
            </a:r>
            <a:r>
              <a:rPr sz="2800" b="1" spc="-145" dirty="0">
                <a:latin typeface="Trebuchet MS"/>
                <a:cs typeface="Trebuchet MS"/>
              </a:rPr>
              <a:t>maltrato </a:t>
            </a:r>
            <a:r>
              <a:rPr sz="2800" b="1" spc="-140" dirty="0">
                <a:latin typeface="Trebuchet MS"/>
                <a:cs typeface="Trebuchet MS"/>
              </a:rPr>
              <a:t>por </a:t>
            </a:r>
            <a:r>
              <a:rPr sz="2800" b="1" spc="-170" dirty="0">
                <a:latin typeface="Trebuchet MS"/>
                <a:cs typeface="Trebuchet MS"/>
              </a:rPr>
              <a:t>negligencia,  </a:t>
            </a:r>
            <a:r>
              <a:rPr sz="2800" b="1" spc="-150" dirty="0">
                <a:latin typeface="Trebuchet MS"/>
                <a:cs typeface="Trebuchet MS"/>
              </a:rPr>
              <a:t>descuido </a:t>
            </a:r>
            <a:r>
              <a:rPr sz="2800" b="1" spc="-75" dirty="0">
                <a:latin typeface="Trebuchet MS"/>
                <a:cs typeface="Trebuchet MS"/>
              </a:rPr>
              <a:t>o </a:t>
            </a:r>
            <a:r>
              <a:rPr sz="2800" b="1" spc="-135" dirty="0">
                <a:latin typeface="Trebuchet MS"/>
                <a:cs typeface="Trebuchet MS"/>
              </a:rPr>
              <a:t>por </a:t>
            </a:r>
            <a:r>
              <a:rPr sz="2800" b="1" spc="-160" dirty="0">
                <a:latin typeface="Trebuchet MS"/>
                <a:cs typeface="Trebuchet MS"/>
              </a:rPr>
              <a:t>privación de </a:t>
            </a:r>
            <a:r>
              <a:rPr sz="2800" b="1" spc="-105" dirty="0">
                <a:latin typeface="Trebuchet MS"/>
                <a:cs typeface="Trebuchet MS"/>
              </a:rPr>
              <a:t>las </a:t>
            </a:r>
            <a:r>
              <a:rPr sz="2800" b="1" spc="-155" dirty="0">
                <a:latin typeface="Trebuchet MS"/>
                <a:cs typeface="Trebuchet MS"/>
              </a:rPr>
              <a:t>necesidades </a:t>
            </a:r>
            <a:r>
              <a:rPr sz="2800" b="1" spc="-130" dirty="0">
                <a:latin typeface="Trebuchet MS"/>
                <a:cs typeface="Trebuchet MS"/>
              </a:rPr>
              <a:t>básicas</a:t>
            </a:r>
            <a:r>
              <a:rPr sz="2800" spc="-130" dirty="0">
                <a:latin typeface="Arial"/>
                <a:cs typeface="Arial"/>
              </a:rPr>
              <a:t>, </a:t>
            </a:r>
            <a:r>
              <a:rPr sz="2800" spc="-114" dirty="0">
                <a:latin typeface="Arial"/>
                <a:cs typeface="Arial"/>
              </a:rPr>
              <a:t>que </a:t>
            </a:r>
            <a:r>
              <a:rPr sz="2800" spc="-165" dirty="0">
                <a:latin typeface="Arial"/>
                <a:cs typeface="Arial"/>
              </a:rPr>
              <a:t>hayan  </a:t>
            </a:r>
            <a:r>
              <a:rPr sz="2800" spc="-140" dirty="0">
                <a:latin typeface="Arial"/>
                <a:cs typeface="Arial"/>
              </a:rPr>
              <a:t>ocasionado </a:t>
            </a:r>
            <a:r>
              <a:rPr sz="2800" spc="-120" dirty="0">
                <a:latin typeface="Arial"/>
                <a:cs typeface="Arial"/>
              </a:rPr>
              <a:t>daño físico </a:t>
            </a:r>
            <a:r>
              <a:rPr sz="2800" spc="-80" dirty="0">
                <a:latin typeface="Arial"/>
                <a:cs typeface="Arial"/>
              </a:rPr>
              <a:t>o </a:t>
            </a:r>
            <a:r>
              <a:rPr sz="2800" spc="-120" dirty="0">
                <a:latin typeface="Arial"/>
                <a:cs typeface="Arial"/>
              </a:rPr>
              <a:t>que </a:t>
            </a:r>
            <a:r>
              <a:rPr sz="2800" spc="-125" dirty="0">
                <a:latin typeface="Arial"/>
                <a:cs typeface="Arial"/>
              </a:rPr>
              <a:t>puedan </a:t>
            </a:r>
            <a:r>
              <a:rPr sz="2800" spc="-95" dirty="0">
                <a:latin typeface="Arial"/>
                <a:cs typeface="Arial"/>
              </a:rPr>
              <a:t>llegar </a:t>
            </a:r>
            <a:r>
              <a:rPr sz="2800" spc="-215" dirty="0">
                <a:latin typeface="Arial"/>
                <a:cs typeface="Arial"/>
              </a:rPr>
              <a:t>a </a:t>
            </a:r>
            <a:r>
              <a:rPr sz="2800" spc="-114" dirty="0">
                <a:latin typeface="Arial"/>
                <a:cs typeface="Arial"/>
              </a:rPr>
              <a:t>ocasionarlo, </a:t>
            </a:r>
            <a:r>
              <a:rPr sz="2800" spc="-125" dirty="0">
                <a:latin typeface="Arial"/>
                <a:cs typeface="Arial"/>
              </a:rPr>
              <a:t>sin </a:t>
            </a:r>
            <a:r>
              <a:rPr sz="2800" spc="-30" dirty="0">
                <a:latin typeface="Arial"/>
                <a:cs typeface="Arial"/>
              </a:rPr>
              <a:t>importar  </a:t>
            </a:r>
            <a:r>
              <a:rPr sz="2800" spc="-75" dirty="0">
                <a:latin typeface="Arial"/>
                <a:cs typeface="Arial"/>
              </a:rPr>
              <a:t>el </a:t>
            </a:r>
            <a:r>
              <a:rPr sz="2800" spc="-45" dirty="0">
                <a:latin typeface="Arial"/>
                <a:cs typeface="Arial"/>
              </a:rPr>
              <a:t>tiempo </a:t>
            </a:r>
            <a:r>
              <a:rPr sz="2800" spc="-120" dirty="0">
                <a:latin typeface="Arial"/>
                <a:cs typeface="Arial"/>
              </a:rPr>
              <a:t>que </a:t>
            </a:r>
            <a:r>
              <a:rPr sz="2800" spc="-229" dirty="0">
                <a:latin typeface="Arial"/>
                <a:cs typeface="Arial"/>
              </a:rPr>
              <a:t>se </a:t>
            </a:r>
            <a:r>
              <a:rPr sz="2800" spc="-90" dirty="0">
                <a:latin typeface="Arial"/>
                <a:cs typeface="Arial"/>
              </a:rPr>
              <a:t>requiera </a:t>
            </a:r>
            <a:r>
              <a:rPr sz="2800" spc="-130" dirty="0">
                <a:latin typeface="Arial"/>
                <a:cs typeface="Arial"/>
              </a:rPr>
              <a:t>para </a:t>
            </a:r>
            <a:r>
              <a:rPr sz="2800" spc="-190" dirty="0">
                <a:latin typeface="Arial"/>
                <a:cs typeface="Arial"/>
              </a:rPr>
              <a:t>su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recuperación”.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84270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15" dirty="0">
                <a:latin typeface="Arial"/>
                <a:cs typeface="Arial"/>
              </a:rPr>
              <a:t>Violencia </a:t>
            </a:r>
            <a:r>
              <a:rPr sz="4400" b="0" spc="-220" dirty="0">
                <a:latin typeface="Arial"/>
                <a:cs typeface="Arial"/>
              </a:rPr>
              <a:t>de </a:t>
            </a:r>
            <a:r>
              <a:rPr sz="4400" b="0" spc="-229" dirty="0">
                <a:latin typeface="Arial"/>
                <a:cs typeface="Arial"/>
              </a:rPr>
              <a:t>género </a:t>
            </a:r>
            <a:r>
              <a:rPr sz="4400" b="0" spc="-260" dirty="0">
                <a:latin typeface="Arial"/>
                <a:cs typeface="Arial"/>
              </a:rPr>
              <a:t>hacia </a:t>
            </a:r>
            <a:r>
              <a:rPr sz="4400" b="0" spc="-305" dirty="0">
                <a:latin typeface="Arial"/>
                <a:cs typeface="Arial"/>
              </a:rPr>
              <a:t>las</a:t>
            </a:r>
            <a:r>
              <a:rPr sz="4400" b="0" spc="-30" dirty="0">
                <a:latin typeface="Arial"/>
                <a:cs typeface="Arial"/>
              </a:rPr>
              <a:t> </a:t>
            </a:r>
            <a:r>
              <a:rPr sz="4400" b="0" spc="-210" dirty="0">
                <a:latin typeface="Arial"/>
                <a:cs typeface="Arial"/>
              </a:rPr>
              <a:t>mujeres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813940"/>
            <a:ext cx="10363200" cy="26968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 algn="just">
              <a:lnSpc>
                <a:spcPct val="9000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La </a:t>
            </a:r>
            <a:r>
              <a:rPr sz="2400" spc="-5" dirty="0">
                <a:latin typeface="Arial"/>
                <a:cs typeface="Arial"/>
              </a:rPr>
              <a:t>violencia </a:t>
            </a:r>
            <a:r>
              <a:rPr sz="2400" dirty="0">
                <a:latin typeface="Arial"/>
                <a:cs typeface="Arial"/>
              </a:rPr>
              <a:t>psicológica, es </a:t>
            </a:r>
            <a:r>
              <a:rPr sz="2400" spc="-5" dirty="0">
                <a:latin typeface="Arial"/>
                <a:cs typeface="Arial"/>
              </a:rPr>
              <a:t>definida </a:t>
            </a:r>
            <a:r>
              <a:rPr sz="2400" spc="-10" dirty="0">
                <a:latin typeface="Arial"/>
                <a:cs typeface="Arial"/>
              </a:rPr>
              <a:t>en </a:t>
            </a:r>
            <a:r>
              <a:rPr sz="2400" spc="-5" dirty="0">
                <a:latin typeface="Arial"/>
                <a:cs typeface="Arial"/>
              </a:rPr>
              <a:t>la Ley </a:t>
            </a:r>
            <a:r>
              <a:rPr sz="2400" spc="5" dirty="0">
                <a:latin typeface="Arial"/>
                <a:cs typeface="Arial"/>
              </a:rPr>
              <a:t>N° 30364 </a:t>
            </a:r>
            <a:r>
              <a:rPr sz="2400" spc="-5" dirty="0">
                <a:latin typeface="Arial"/>
                <a:cs typeface="Arial"/>
              </a:rPr>
              <a:t>como “la acción o  conducta </a:t>
            </a:r>
            <a:r>
              <a:rPr sz="2400" dirty="0">
                <a:latin typeface="Arial"/>
                <a:cs typeface="Arial"/>
              </a:rPr>
              <a:t>tendiente </a:t>
            </a:r>
            <a:r>
              <a:rPr sz="2400" spc="-5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controlar </a:t>
            </a:r>
            <a:r>
              <a:rPr sz="2400" spc="-5" dirty="0">
                <a:latin typeface="Arial"/>
                <a:cs typeface="Arial"/>
              </a:rPr>
              <a:t>o aislar a la </a:t>
            </a:r>
            <a:r>
              <a:rPr sz="2400" dirty="0">
                <a:latin typeface="Arial"/>
                <a:cs typeface="Arial"/>
              </a:rPr>
              <a:t>persona contra </a:t>
            </a:r>
            <a:r>
              <a:rPr sz="2400" spc="-5" dirty="0">
                <a:latin typeface="Arial"/>
                <a:cs typeface="Arial"/>
              </a:rPr>
              <a:t>su voluntad, a  humillarla o avergonzarla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que puede ocasionar </a:t>
            </a:r>
            <a:r>
              <a:rPr sz="2400" b="1" spc="-5" dirty="0">
                <a:latin typeface="Arial"/>
                <a:cs typeface="Arial"/>
              </a:rPr>
              <a:t>daños psíquicos</a:t>
            </a:r>
            <a:r>
              <a:rPr sz="2400" spc="-5" dirty="0">
                <a:latin typeface="Arial"/>
                <a:cs typeface="Arial"/>
              </a:rPr>
              <a:t>. </a:t>
            </a:r>
            <a:r>
              <a:rPr sz="2400" b="1" dirty="0">
                <a:latin typeface="Arial"/>
                <a:cs typeface="Arial"/>
              </a:rPr>
              <a:t>Daño  </a:t>
            </a:r>
            <a:r>
              <a:rPr sz="2400" b="1" spc="-5" dirty="0">
                <a:latin typeface="Arial"/>
                <a:cs typeface="Arial"/>
              </a:rPr>
              <a:t>psíquico </a:t>
            </a:r>
            <a:r>
              <a:rPr sz="2400" b="1" dirty="0">
                <a:latin typeface="Arial"/>
                <a:cs typeface="Arial"/>
              </a:rPr>
              <a:t>es la </a:t>
            </a:r>
            <a:r>
              <a:rPr sz="2400" b="1" spc="-5" dirty="0">
                <a:latin typeface="Arial"/>
                <a:cs typeface="Arial"/>
              </a:rPr>
              <a:t>afectación </a:t>
            </a:r>
            <a:r>
              <a:rPr sz="2400" b="1" dirty="0">
                <a:latin typeface="Arial"/>
                <a:cs typeface="Arial"/>
              </a:rPr>
              <a:t>o alteración </a:t>
            </a:r>
            <a:r>
              <a:rPr sz="2400" b="1" spc="-15" dirty="0">
                <a:latin typeface="Arial"/>
                <a:cs typeface="Arial"/>
              </a:rPr>
              <a:t>de </a:t>
            </a:r>
            <a:r>
              <a:rPr sz="2400" b="1" spc="-5" dirty="0">
                <a:latin typeface="Arial"/>
                <a:cs typeface="Arial"/>
              </a:rPr>
              <a:t>algunas de </a:t>
            </a:r>
            <a:r>
              <a:rPr sz="2400" b="1" dirty="0">
                <a:latin typeface="Arial"/>
                <a:cs typeface="Arial"/>
              </a:rPr>
              <a:t>las </a:t>
            </a:r>
            <a:r>
              <a:rPr sz="2400" b="1" spc="-5" dirty="0">
                <a:latin typeface="Arial"/>
                <a:cs typeface="Arial"/>
              </a:rPr>
              <a:t>funciones  </a:t>
            </a:r>
            <a:r>
              <a:rPr sz="2400" b="1" dirty="0">
                <a:latin typeface="Arial"/>
                <a:cs typeface="Arial"/>
              </a:rPr>
              <a:t>mentales o </a:t>
            </a:r>
            <a:r>
              <a:rPr sz="2400" b="1" spc="-5" dirty="0">
                <a:latin typeface="Arial"/>
                <a:cs typeface="Arial"/>
              </a:rPr>
              <a:t>capacidades de </a:t>
            </a:r>
            <a:r>
              <a:rPr sz="2400" b="1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persona, producida por </a:t>
            </a:r>
            <a:r>
              <a:rPr sz="2400" b="1" dirty="0">
                <a:latin typeface="Arial"/>
                <a:cs typeface="Arial"/>
              </a:rPr>
              <a:t>un </a:t>
            </a:r>
            <a:r>
              <a:rPr sz="2400" b="1" spc="-10" dirty="0">
                <a:latin typeface="Arial"/>
                <a:cs typeface="Arial"/>
              </a:rPr>
              <a:t>hecho </a:t>
            </a:r>
            <a:r>
              <a:rPr sz="2400" b="1" dirty="0">
                <a:latin typeface="Arial"/>
                <a:cs typeface="Arial"/>
              </a:rPr>
              <a:t>o </a:t>
            </a:r>
            <a:r>
              <a:rPr sz="2400" b="1" spc="-5" dirty="0">
                <a:latin typeface="Arial"/>
                <a:cs typeface="Arial"/>
              </a:rPr>
              <a:t>un  conjunto de situaciones </a:t>
            </a:r>
            <a:r>
              <a:rPr sz="2400" b="1" spc="-15" dirty="0">
                <a:latin typeface="Arial"/>
                <a:cs typeface="Arial"/>
              </a:rPr>
              <a:t>de </a:t>
            </a:r>
            <a:r>
              <a:rPr sz="2400" b="1" spc="-5" dirty="0">
                <a:latin typeface="Arial"/>
                <a:cs typeface="Arial"/>
              </a:rPr>
              <a:t>violencia, </a:t>
            </a:r>
            <a:r>
              <a:rPr sz="2400" b="1" spc="-10" dirty="0">
                <a:latin typeface="Arial"/>
                <a:cs typeface="Arial"/>
              </a:rPr>
              <a:t>que </a:t>
            </a:r>
            <a:r>
              <a:rPr sz="2400" b="1" spc="-5" dirty="0">
                <a:latin typeface="Arial"/>
                <a:cs typeface="Arial"/>
              </a:rPr>
              <a:t>determina </a:t>
            </a:r>
            <a:r>
              <a:rPr sz="2400" b="1" dirty="0">
                <a:latin typeface="Arial"/>
                <a:cs typeface="Arial"/>
              </a:rPr>
              <a:t>un </a:t>
            </a:r>
            <a:r>
              <a:rPr sz="2400" b="1" spc="-5" dirty="0">
                <a:latin typeface="Arial"/>
                <a:cs typeface="Arial"/>
              </a:rPr>
              <a:t>menoscabo  temporal </a:t>
            </a:r>
            <a:r>
              <a:rPr sz="2400" b="1" dirty="0">
                <a:latin typeface="Arial"/>
                <a:cs typeface="Arial"/>
              </a:rPr>
              <a:t>o </a:t>
            </a:r>
            <a:r>
              <a:rPr sz="2400" b="1" spc="-5" dirty="0">
                <a:latin typeface="Arial"/>
                <a:cs typeface="Arial"/>
              </a:rPr>
              <a:t>permanente, reversible </a:t>
            </a:r>
            <a:r>
              <a:rPr sz="2400" b="1" dirty="0">
                <a:latin typeface="Arial"/>
                <a:cs typeface="Arial"/>
              </a:rPr>
              <a:t>o irreversible del </a:t>
            </a:r>
            <a:r>
              <a:rPr sz="2400" b="1" spc="-5" dirty="0">
                <a:latin typeface="Arial"/>
                <a:cs typeface="Arial"/>
              </a:rPr>
              <a:t>funcionamiento  </a:t>
            </a:r>
            <a:r>
              <a:rPr sz="2400" b="1" dirty="0">
                <a:latin typeface="Arial"/>
                <a:cs typeface="Arial"/>
              </a:rPr>
              <a:t>integral </a:t>
            </a:r>
            <a:r>
              <a:rPr sz="2400" b="1" spc="-5" dirty="0">
                <a:latin typeface="Arial"/>
                <a:cs typeface="Arial"/>
              </a:rPr>
              <a:t>previo” </a:t>
            </a:r>
            <a:r>
              <a:rPr sz="2400" spc="-5" dirty="0">
                <a:latin typeface="Arial"/>
                <a:cs typeface="Arial"/>
              </a:rPr>
              <a:t>(artículo 8 </a:t>
            </a:r>
            <a:r>
              <a:rPr sz="2400" dirty="0">
                <a:latin typeface="Arial"/>
                <a:cs typeface="Arial"/>
              </a:rPr>
              <a:t>Ley 30364, </a:t>
            </a:r>
            <a:r>
              <a:rPr sz="2400" spc="-5" dirty="0">
                <a:latin typeface="Arial"/>
                <a:cs typeface="Arial"/>
              </a:rPr>
              <a:t>inciso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357695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15" dirty="0">
                <a:latin typeface="Arial"/>
                <a:cs typeface="Arial"/>
              </a:rPr>
              <a:t>Violencia</a:t>
            </a:r>
            <a:r>
              <a:rPr sz="4400" b="0" spc="-200" dirty="0">
                <a:latin typeface="Arial"/>
                <a:cs typeface="Arial"/>
              </a:rPr>
              <a:t> </a:t>
            </a:r>
            <a:r>
              <a:rPr sz="4400" b="0" spc="-305" dirty="0">
                <a:latin typeface="Arial"/>
                <a:cs typeface="Arial"/>
              </a:rPr>
              <a:t>sexual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1823085"/>
            <a:ext cx="10363200" cy="40252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7620" indent="-228600" algn="just">
              <a:lnSpc>
                <a:spcPct val="90000"/>
              </a:lnSpc>
              <a:spcBef>
                <a:spcPts val="33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Puede darse tanto </a:t>
            </a:r>
            <a:r>
              <a:rPr sz="2000" spc="-10" dirty="0">
                <a:latin typeface="Arial"/>
                <a:cs typeface="Arial"/>
              </a:rPr>
              <a:t>en </a:t>
            </a:r>
            <a:r>
              <a:rPr sz="2000" spc="5" dirty="0">
                <a:latin typeface="Arial"/>
                <a:cs typeface="Arial"/>
              </a:rPr>
              <a:t>el </a:t>
            </a:r>
            <a:r>
              <a:rPr sz="2000" spc="-5" dirty="0">
                <a:latin typeface="Arial"/>
                <a:cs typeface="Arial"/>
              </a:rPr>
              <a:t>espacio privado </a:t>
            </a:r>
            <a:r>
              <a:rPr sz="2000" spc="5" dirty="0">
                <a:latin typeface="Arial"/>
                <a:cs typeface="Arial"/>
              </a:rPr>
              <a:t>como </a:t>
            </a:r>
            <a:r>
              <a:rPr sz="2000" spc="-10" dirty="0">
                <a:latin typeface="Arial"/>
                <a:cs typeface="Arial"/>
              </a:rPr>
              <a:t>en </a:t>
            </a:r>
            <a:r>
              <a:rPr sz="2000" spc="5" dirty="0">
                <a:latin typeface="Arial"/>
                <a:cs typeface="Arial"/>
              </a:rPr>
              <a:t>el </a:t>
            </a:r>
            <a:r>
              <a:rPr sz="2000" spc="-5" dirty="0">
                <a:latin typeface="Arial"/>
                <a:cs typeface="Arial"/>
              </a:rPr>
              <a:t>público, </a:t>
            </a:r>
            <a:r>
              <a:rPr sz="2000" spc="-10" dirty="0">
                <a:latin typeface="Arial"/>
                <a:cs typeface="Arial"/>
              </a:rPr>
              <a:t>en </a:t>
            </a:r>
            <a:r>
              <a:rPr sz="2000" dirty="0">
                <a:latin typeface="Arial"/>
                <a:cs typeface="Arial"/>
              </a:rPr>
              <a:t>tiempos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5" dirty="0">
                <a:latin typeface="Arial"/>
                <a:cs typeface="Arial"/>
              </a:rPr>
              <a:t>paz </a:t>
            </a:r>
            <a:r>
              <a:rPr sz="2000" spc="-5" dirty="0">
                <a:latin typeface="Arial"/>
                <a:cs typeface="Arial"/>
              </a:rPr>
              <a:t>o </a:t>
            </a:r>
            <a:r>
              <a:rPr sz="2000" spc="-10" dirty="0">
                <a:latin typeface="Arial"/>
                <a:cs typeface="Arial"/>
              </a:rPr>
              <a:t>de  </a:t>
            </a:r>
            <a:r>
              <a:rPr sz="2000" spc="-5" dirty="0">
                <a:latin typeface="Arial"/>
                <a:cs typeface="Arial"/>
              </a:rPr>
              <a:t>guerra cono </a:t>
            </a:r>
            <a:r>
              <a:rPr sz="2000" dirty="0">
                <a:latin typeface="Arial"/>
                <a:cs typeface="Arial"/>
              </a:rPr>
              <a:t>armado </a:t>
            </a:r>
            <a:r>
              <a:rPr sz="2000" spc="-5" dirty="0">
                <a:latin typeface="Arial"/>
                <a:cs typeface="Arial"/>
              </a:rPr>
              <a:t>y más </a:t>
            </a:r>
            <a:r>
              <a:rPr sz="2000" spc="-10" dirty="0">
                <a:latin typeface="Arial"/>
                <a:cs typeface="Arial"/>
              </a:rPr>
              <a:t>aún </a:t>
            </a:r>
            <a:r>
              <a:rPr sz="2000" spc="-5" dirty="0">
                <a:latin typeface="Arial"/>
                <a:cs typeface="Arial"/>
              </a:rPr>
              <a:t>puede </a:t>
            </a:r>
            <a:r>
              <a:rPr sz="2000" b="1" spc="-5" dirty="0">
                <a:latin typeface="Arial"/>
                <a:cs typeface="Arial"/>
              </a:rPr>
              <a:t>constituirse </a:t>
            </a:r>
            <a:r>
              <a:rPr sz="2000" b="1" spc="-10" dirty="0">
                <a:latin typeface="Arial"/>
                <a:cs typeface="Arial"/>
              </a:rPr>
              <a:t>en </a:t>
            </a:r>
            <a:r>
              <a:rPr sz="2000" b="1" spc="-5" dirty="0">
                <a:latin typeface="Arial"/>
                <a:cs typeface="Arial"/>
              </a:rPr>
              <a:t>delito de </a:t>
            </a:r>
            <a:r>
              <a:rPr sz="2000" b="1" spc="-10" dirty="0">
                <a:latin typeface="Arial"/>
                <a:cs typeface="Arial"/>
              </a:rPr>
              <a:t>lesa humanidad  </a:t>
            </a:r>
            <a:r>
              <a:rPr sz="2000" spc="-10" dirty="0">
                <a:latin typeface="Arial"/>
                <a:cs typeface="Arial"/>
              </a:rPr>
              <a:t>cuando es </a:t>
            </a:r>
            <a:r>
              <a:rPr sz="2000" spc="-5" dirty="0">
                <a:latin typeface="Arial"/>
                <a:cs typeface="Arial"/>
              </a:rPr>
              <a:t>perpetrado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forma </a:t>
            </a:r>
            <a:r>
              <a:rPr sz="2000" spc="-5" dirty="0">
                <a:latin typeface="Arial"/>
                <a:cs typeface="Arial"/>
              </a:rPr>
              <a:t>sistemática contra las </a:t>
            </a:r>
            <a:r>
              <a:rPr sz="2000" dirty="0">
                <a:latin typeface="Arial"/>
                <a:cs typeface="Arial"/>
              </a:rPr>
              <a:t>mujeres </a:t>
            </a:r>
            <a:r>
              <a:rPr sz="2000" spc="-10" dirty="0">
                <a:latin typeface="Arial"/>
                <a:cs typeface="Arial"/>
              </a:rPr>
              <a:t>de una </a:t>
            </a:r>
            <a:r>
              <a:rPr sz="2000" spc="-5" dirty="0">
                <a:latin typeface="Arial"/>
                <a:cs typeface="Arial"/>
              </a:rPr>
              <a:t>nación o grupo  étnico, </a:t>
            </a:r>
            <a:r>
              <a:rPr sz="2000" spc="5" dirty="0">
                <a:latin typeface="Arial"/>
                <a:cs typeface="Arial"/>
              </a:rPr>
              <a:t>como </a:t>
            </a:r>
            <a:r>
              <a:rPr sz="2000" spc="-5" dirty="0">
                <a:latin typeface="Arial"/>
                <a:cs typeface="Arial"/>
              </a:rPr>
              <a:t>forma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humillar a </a:t>
            </a:r>
            <a:r>
              <a:rPr sz="2000" spc="-10" dirty="0">
                <a:latin typeface="Arial"/>
                <a:cs typeface="Arial"/>
              </a:rPr>
              <a:t>los </a:t>
            </a:r>
            <a:r>
              <a:rPr sz="2000" spc="-5" dirty="0">
                <a:latin typeface="Arial"/>
                <a:cs typeface="Arial"/>
              </a:rPr>
              <a:t>varones vencidos y </a:t>
            </a:r>
            <a:r>
              <a:rPr sz="2000" spc="-10" dirty="0">
                <a:latin typeface="Arial"/>
                <a:cs typeface="Arial"/>
              </a:rPr>
              <a:t>dar </a:t>
            </a:r>
            <a:r>
              <a:rPr sz="2000" dirty="0">
                <a:latin typeface="Arial"/>
                <a:cs typeface="Arial"/>
              </a:rPr>
              <a:t>una </a:t>
            </a:r>
            <a:r>
              <a:rPr sz="2000" spc="-5" dirty="0">
                <a:latin typeface="Arial"/>
                <a:cs typeface="Arial"/>
              </a:rPr>
              <a:t>prueba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hegemonía  </a:t>
            </a:r>
            <a:r>
              <a:rPr sz="2000" spc="-5" dirty="0">
                <a:latin typeface="Arial"/>
                <a:cs typeface="Arial"/>
              </a:rPr>
              <a:t>(Defensoría </a:t>
            </a:r>
            <a:r>
              <a:rPr sz="2000" spc="-10" dirty="0">
                <a:latin typeface="Arial"/>
                <a:cs typeface="Arial"/>
              </a:rPr>
              <a:t>del Pueblo,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2011).</a:t>
            </a:r>
            <a:endParaRPr sz="2000">
              <a:latin typeface="Arial"/>
              <a:cs typeface="Arial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violencia </a:t>
            </a:r>
            <a:r>
              <a:rPr sz="2000" dirty="0">
                <a:latin typeface="Arial"/>
                <a:cs typeface="Arial"/>
              </a:rPr>
              <a:t>sexual </a:t>
            </a:r>
            <a:r>
              <a:rPr sz="2000" spc="-5" dirty="0">
                <a:latin typeface="Arial"/>
                <a:cs typeface="Arial"/>
              </a:rPr>
              <a:t>abarca </a:t>
            </a:r>
            <a:r>
              <a:rPr sz="2000" spc="-10" dirty="0">
                <a:latin typeface="Arial"/>
                <a:cs typeface="Arial"/>
              </a:rPr>
              <a:t>una </a:t>
            </a:r>
            <a:r>
              <a:rPr sz="2000" spc="-5" dirty="0">
                <a:latin typeface="Arial"/>
                <a:cs typeface="Arial"/>
              </a:rPr>
              <a:t>gran diversidad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spc="-5" dirty="0">
                <a:latin typeface="Arial"/>
                <a:cs typeface="Arial"/>
              </a:rPr>
              <a:t>situaciones contra </a:t>
            </a:r>
            <a:r>
              <a:rPr sz="2000" spc="-15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libertad </a:t>
            </a:r>
            <a:r>
              <a:rPr sz="2000" dirty="0">
                <a:latin typeface="Arial"/>
                <a:cs typeface="Arial"/>
              </a:rPr>
              <a:t>sexual </a:t>
            </a:r>
            <a:r>
              <a:rPr sz="2000" spc="15" dirty="0">
                <a:latin typeface="Arial"/>
                <a:cs typeface="Arial"/>
              </a:rPr>
              <a:t>de  </a:t>
            </a:r>
            <a:r>
              <a:rPr sz="2000" spc="-15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persona, </a:t>
            </a:r>
            <a:r>
              <a:rPr sz="2000" spc="-10" dirty="0">
                <a:latin typeface="Arial"/>
                <a:cs typeface="Arial"/>
              </a:rPr>
              <a:t>que </a:t>
            </a:r>
            <a:r>
              <a:rPr sz="2000" spc="-5" dirty="0">
                <a:latin typeface="Arial"/>
                <a:cs typeface="Arial"/>
              </a:rPr>
              <a:t>tienen </a:t>
            </a:r>
            <a:r>
              <a:rPr sz="2000" spc="5" dirty="0">
                <a:latin typeface="Arial"/>
                <a:cs typeface="Arial"/>
              </a:rPr>
              <a:t>como </a:t>
            </a:r>
            <a:r>
              <a:rPr sz="2000" spc="-5" dirty="0">
                <a:latin typeface="Arial"/>
                <a:cs typeface="Arial"/>
              </a:rPr>
              <a:t>base </a:t>
            </a:r>
            <a:r>
              <a:rPr sz="2000" spc="-15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desigualdad </a:t>
            </a:r>
            <a:r>
              <a:rPr sz="2000" spc="5" dirty="0">
                <a:latin typeface="Arial"/>
                <a:cs typeface="Arial"/>
              </a:rPr>
              <a:t>de </a:t>
            </a:r>
            <a:r>
              <a:rPr sz="2000" spc="-10" dirty="0">
                <a:latin typeface="Arial"/>
                <a:cs typeface="Arial"/>
              </a:rPr>
              <a:t>género, </a:t>
            </a:r>
            <a:r>
              <a:rPr sz="2000" spc="-5" dirty="0">
                <a:latin typeface="Arial"/>
                <a:cs typeface="Arial"/>
              </a:rPr>
              <a:t>y </a:t>
            </a:r>
            <a:r>
              <a:rPr sz="2000" spc="-10" dirty="0">
                <a:latin typeface="Arial"/>
                <a:cs typeface="Arial"/>
              </a:rPr>
              <a:t>en </a:t>
            </a:r>
            <a:r>
              <a:rPr sz="2000" spc="-1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cual </a:t>
            </a:r>
            <a:r>
              <a:rPr sz="2000" spc="-5" dirty="0">
                <a:latin typeface="Arial"/>
                <a:cs typeface="Arial"/>
              </a:rPr>
              <a:t>intervienen  </a:t>
            </a:r>
            <a:r>
              <a:rPr sz="2000" dirty="0">
                <a:latin typeface="Arial"/>
                <a:cs typeface="Arial"/>
              </a:rPr>
              <a:t>además </a:t>
            </a:r>
            <a:r>
              <a:rPr sz="2000" spc="-5" dirty="0">
                <a:latin typeface="Arial"/>
                <a:cs typeface="Arial"/>
              </a:rPr>
              <a:t>otros determinantes. </a:t>
            </a:r>
            <a:r>
              <a:rPr sz="2000" spc="-15" dirty="0">
                <a:latin typeface="Arial"/>
                <a:cs typeface="Arial"/>
              </a:rPr>
              <a:t>En </a:t>
            </a:r>
            <a:r>
              <a:rPr sz="2000" spc="-10" dirty="0">
                <a:latin typeface="Arial"/>
                <a:cs typeface="Arial"/>
              </a:rPr>
              <a:t>la </a:t>
            </a:r>
            <a:r>
              <a:rPr sz="2000" spc="10" dirty="0">
                <a:latin typeface="Arial"/>
                <a:cs typeface="Arial"/>
              </a:rPr>
              <a:t>Ley </a:t>
            </a:r>
            <a:r>
              <a:rPr sz="2000" spc="-5" dirty="0">
                <a:latin typeface="Arial"/>
                <a:cs typeface="Arial"/>
              </a:rPr>
              <a:t>30364, </a:t>
            </a:r>
            <a:r>
              <a:rPr sz="200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señala </a:t>
            </a:r>
            <a:r>
              <a:rPr sz="2000" dirty="0">
                <a:latin typeface="Arial"/>
                <a:cs typeface="Arial"/>
              </a:rPr>
              <a:t>que </a:t>
            </a:r>
            <a:r>
              <a:rPr sz="2000" spc="-1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violencia </a:t>
            </a:r>
            <a:r>
              <a:rPr sz="2000" dirty="0">
                <a:latin typeface="Arial"/>
                <a:cs typeface="Arial"/>
              </a:rPr>
              <a:t>sexual </a:t>
            </a:r>
            <a:r>
              <a:rPr sz="2000" spc="5" dirty="0">
                <a:latin typeface="Arial"/>
                <a:cs typeface="Arial"/>
              </a:rPr>
              <a:t>se  </a:t>
            </a:r>
            <a:r>
              <a:rPr sz="2000" spc="-5" dirty="0">
                <a:latin typeface="Arial"/>
                <a:cs typeface="Arial"/>
              </a:rPr>
              <a:t>refiere a </a:t>
            </a:r>
            <a:r>
              <a:rPr sz="2000" spc="-10" dirty="0">
                <a:latin typeface="Arial"/>
                <a:cs typeface="Arial"/>
              </a:rPr>
              <a:t>“acciones de </a:t>
            </a:r>
            <a:r>
              <a:rPr sz="2000" spc="-5" dirty="0">
                <a:latin typeface="Arial"/>
                <a:cs typeface="Arial"/>
              </a:rPr>
              <a:t>naturaleza </a:t>
            </a:r>
            <a:r>
              <a:rPr sz="2000" dirty="0">
                <a:latin typeface="Arial"/>
                <a:cs typeface="Arial"/>
              </a:rPr>
              <a:t>sexual </a:t>
            </a:r>
            <a:r>
              <a:rPr sz="2000" spc="-5" dirty="0">
                <a:latin typeface="Arial"/>
                <a:cs typeface="Arial"/>
              </a:rPr>
              <a:t>que </a:t>
            </a:r>
            <a:r>
              <a:rPr sz="2000" dirty="0">
                <a:latin typeface="Arial"/>
                <a:cs typeface="Arial"/>
              </a:rPr>
              <a:t>se cometen </a:t>
            </a:r>
            <a:r>
              <a:rPr sz="2000" spc="-5" dirty="0">
                <a:latin typeface="Arial"/>
                <a:cs typeface="Arial"/>
              </a:rPr>
              <a:t>contra </a:t>
            </a:r>
            <a:r>
              <a:rPr sz="2000" spc="-10" dirty="0">
                <a:latin typeface="Arial"/>
                <a:cs typeface="Arial"/>
              </a:rPr>
              <a:t>una </a:t>
            </a:r>
            <a:r>
              <a:rPr sz="2000" spc="-5" dirty="0">
                <a:latin typeface="Arial"/>
                <a:cs typeface="Arial"/>
              </a:rPr>
              <a:t>persona sin </a:t>
            </a:r>
            <a:r>
              <a:rPr sz="2000" spc="5" dirty="0">
                <a:latin typeface="Arial"/>
                <a:cs typeface="Arial"/>
              </a:rPr>
              <a:t>su  </a:t>
            </a:r>
            <a:r>
              <a:rPr sz="2000" spc="-5" dirty="0">
                <a:latin typeface="Arial"/>
                <a:cs typeface="Arial"/>
              </a:rPr>
              <a:t>consentimiento o bajo coacción. </a:t>
            </a:r>
            <a:r>
              <a:rPr sz="2000" b="1" spc="-5" dirty="0">
                <a:latin typeface="Arial"/>
                <a:cs typeface="Arial"/>
              </a:rPr>
              <a:t>Incluyen actos </a:t>
            </a:r>
            <a:r>
              <a:rPr sz="2000" b="1" spc="5" dirty="0">
                <a:latin typeface="Arial"/>
                <a:cs typeface="Arial"/>
              </a:rPr>
              <a:t>que </a:t>
            </a:r>
            <a:r>
              <a:rPr sz="2000" b="1" spc="-5" dirty="0">
                <a:latin typeface="Arial"/>
                <a:cs typeface="Arial"/>
              </a:rPr>
              <a:t>no involucran penetración</a:t>
            </a:r>
            <a:r>
              <a:rPr sz="2000" b="1" spc="4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  contacto físico alguno. </a:t>
            </a:r>
            <a:r>
              <a:rPr sz="2000" dirty="0">
                <a:latin typeface="Arial"/>
                <a:cs typeface="Arial"/>
              </a:rPr>
              <a:t>Asimismo, se </a:t>
            </a:r>
            <a:r>
              <a:rPr sz="2000" spc="-5" dirty="0">
                <a:latin typeface="Arial"/>
                <a:cs typeface="Arial"/>
              </a:rPr>
              <a:t>consideran </a:t>
            </a:r>
            <a:r>
              <a:rPr sz="2000" spc="-10" dirty="0">
                <a:latin typeface="Arial"/>
                <a:cs typeface="Arial"/>
              </a:rPr>
              <a:t>tales </a:t>
            </a:r>
            <a:r>
              <a:rPr sz="200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exposición a </a:t>
            </a:r>
            <a:r>
              <a:rPr sz="2000" dirty="0">
                <a:latin typeface="Arial"/>
                <a:cs typeface="Arial"/>
              </a:rPr>
              <a:t>material  </a:t>
            </a:r>
            <a:r>
              <a:rPr sz="2000" spc="-5" dirty="0">
                <a:latin typeface="Arial"/>
                <a:cs typeface="Arial"/>
              </a:rPr>
              <a:t>pornográfico y </a:t>
            </a:r>
            <a:r>
              <a:rPr sz="2000" dirty="0">
                <a:latin typeface="Arial"/>
                <a:cs typeface="Arial"/>
              </a:rPr>
              <a:t>que </a:t>
            </a:r>
            <a:r>
              <a:rPr sz="2000" spc="-5" dirty="0">
                <a:latin typeface="Arial"/>
                <a:cs typeface="Arial"/>
              </a:rPr>
              <a:t>vulneran </a:t>
            </a:r>
            <a:r>
              <a:rPr sz="2000" spc="-10" dirty="0">
                <a:latin typeface="Arial"/>
                <a:cs typeface="Arial"/>
              </a:rPr>
              <a:t>el </a:t>
            </a:r>
            <a:r>
              <a:rPr sz="2000" spc="-5" dirty="0">
                <a:latin typeface="Arial"/>
                <a:cs typeface="Arial"/>
              </a:rPr>
              <a:t>derecho </a:t>
            </a:r>
            <a:r>
              <a:rPr sz="2000" spc="-10" dirty="0">
                <a:latin typeface="Arial"/>
                <a:cs typeface="Arial"/>
              </a:rPr>
              <a:t>de las </a:t>
            </a:r>
            <a:r>
              <a:rPr sz="2000" spc="-5" dirty="0">
                <a:latin typeface="Arial"/>
                <a:cs typeface="Arial"/>
              </a:rPr>
              <a:t>personas a decidir voluntariamente acerca 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su </a:t>
            </a:r>
            <a:r>
              <a:rPr sz="2000" spc="-10" dirty="0">
                <a:latin typeface="Arial"/>
                <a:cs typeface="Arial"/>
              </a:rPr>
              <a:t>vida </a:t>
            </a:r>
            <a:r>
              <a:rPr sz="2000" spc="-5" dirty="0">
                <a:latin typeface="Arial"/>
                <a:cs typeface="Arial"/>
              </a:rPr>
              <a:t>sexual o reproductiva, a </a:t>
            </a:r>
            <a:r>
              <a:rPr sz="2000" spc="-10" dirty="0">
                <a:latin typeface="Arial"/>
                <a:cs typeface="Arial"/>
              </a:rPr>
              <a:t>través de </a:t>
            </a:r>
            <a:r>
              <a:rPr sz="2000" spc="-5" dirty="0">
                <a:latin typeface="Arial"/>
                <a:cs typeface="Arial"/>
              </a:rPr>
              <a:t>amenazas, coerción, uso </a:t>
            </a:r>
            <a:r>
              <a:rPr sz="2000" spc="-10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la </a:t>
            </a:r>
            <a:r>
              <a:rPr sz="2000" spc="-10" dirty="0">
                <a:latin typeface="Arial"/>
                <a:cs typeface="Arial"/>
              </a:rPr>
              <a:t>fuerza </a:t>
            </a:r>
            <a:r>
              <a:rPr sz="2000" spc="-5" dirty="0">
                <a:latin typeface="Arial"/>
                <a:cs typeface="Arial"/>
              </a:rPr>
              <a:t>o  </a:t>
            </a:r>
            <a:r>
              <a:rPr sz="2000" spc="-10" dirty="0">
                <a:latin typeface="Arial"/>
                <a:cs typeface="Arial"/>
              </a:rPr>
              <a:t>intimidación, </a:t>
            </a:r>
            <a:r>
              <a:rPr sz="2000" spc="-5" dirty="0">
                <a:latin typeface="Arial"/>
                <a:cs typeface="Arial"/>
              </a:rPr>
              <a:t>artículo </a:t>
            </a:r>
            <a:r>
              <a:rPr sz="2000" spc="-10" dirty="0">
                <a:latin typeface="Arial"/>
                <a:cs typeface="Arial"/>
              </a:rPr>
              <a:t>8, </a:t>
            </a:r>
            <a:r>
              <a:rPr sz="2000" spc="-5" dirty="0">
                <a:latin typeface="Arial"/>
                <a:cs typeface="Arial"/>
              </a:rPr>
              <a:t>inciso</a:t>
            </a:r>
            <a:r>
              <a:rPr sz="2000" spc="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5664" y="0"/>
            <a:ext cx="1926335" cy="214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61815" y="3450335"/>
            <a:ext cx="4413503" cy="267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1019" y="3299459"/>
            <a:ext cx="2993390" cy="3108960"/>
          </a:xfrm>
          <a:prstGeom prst="rect">
            <a:avLst/>
          </a:prstGeom>
          <a:solidFill>
            <a:srgbClr val="F1F1F1"/>
          </a:solidFill>
          <a:ln w="27431">
            <a:solidFill>
              <a:srgbClr val="FFC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8265" marR="456565">
              <a:lnSpc>
                <a:spcPct val="100000"/>
              </a:lnSpc>
              <a:spcBef>
                <a:spcPts val="275"/>
              </a:spcBef>
            </a:pPr>
            <a:r>
              <a:rPr sz="1400" spc="-190" dirty="0">
                <a:solidFill>
                  <a:srgbClr val="404040"/>
                </a:solidFill>
                <a:latin typeface="Arial"/>
                <a:cs typeface="Arial"/>
              </a:rPr>
              <a:t>Se 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registraron 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2.191 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denuncias 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violencia </a:t>
            </a: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sobre </a:t>
            </a:r>
            <a:r>
              <a:rPr sz="1400" spc="-60" dirty="0">
                <a:solidFill>
                  <a:srgbClr val="404040"/>
                </a:solidFill>
                <a:latin typeface="Arial"/>
                <a:cs typeface="Arial"/>
              </a:rPr>
              <a:t>adultos</a:t>
            </a:r>
            <a:r>
              <a:rPr sz="1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04040"/>
                </a:solidFill>
                <a:latin typeface="Arial"/>
                <a:cs typeface="Arial"/>
              </a:rPr>
              <a:t>mayores:</a:t>
            </a:r>
            <a:endParaRPr sz="1400">
              <a:latin typeface="Arial"/>
              <a:cs typeface="Arial"/>
            </a:endParaRPr>
          </a:p>
          <a:p>
            <a:pPr marL="374650" indent="-286385">
              <a:lnSpc>
                <a:spcPct val="100000"/>
              </a:lnSpc>
              <a:buFont typeface="Courier New"/>
              <a:buChar char="o"/>
              <a:tabLst>
                <a:tab pos="374650" algn="l"/>
                <a:tab pos="375285" algn="l"/>
              </a:tabLst>
            </a:pPr>
            <a:r>
              <a:rPr sz="1400" spc="-145" dirty="0">
                <a:solidFill>
                  <a:srgbClr val="404040"/>
                </a:solidFill>
                <a:latin typeface="Arial"/>
                <a:cs typeface="Arial"/>
              </a:rPr>
              <a:t>27% 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correspondió </a:t>
            </a:r>
            <a:r>
              <a:rPr sz="1400" spc="-114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violencia</a:t>
            </a:r>
            <a:r>
              <a:rPr sz="14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física</a:t>
            </a:r>
            <a:endParaRPr sz="1400">
              <a:latin typeface="Arial"/>
              <a:cs typeface="Arial"/>
            </a:endParaRPr>
          </a:p>
          <a:p>
            <a:pPr marL="374650">
              <a:lnSpc>
                <a:spcPct val="100000"/>
              </a:lnSpc>
            </a:pP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(golpes)</a:t>
            </a:r>
            <a:endParaRPr sz="1400">
              <a:latin typeface="Arial"/>
              <a:cs typeface="Arial"/>
            </a:endParaRPr>
          </a:p>
          <a:p>
            <a:pPr marL="374650" marR="135890" indent="-286385" algn="just">
              <a:lnSpc>
                <a:spcPct val="100000"/>
              </a:lnSpc>
              <a:buFont typeface="Courier New"/>
              <a:buChar char="o"/>
              <a:tabLst>
                <a:tab pos="375285" algn="l"/>
              </a:tabLst>
            </a:pPr>
            <a:r>
              <a:rPr sz="1400" spc="-140" dirty="0">
                <a:solidFill>
                  <a:srgbClr val="404040"/>
                </a:solidFill>
                <a:latin typeface="Arial"/>
                <a:cs typeface="Arial"/>
              </a:rPr>
              <a:t>71% </a:t>
            </a:r>
            <a:r>
              <a:rPr sz="1400" spc="-114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violencia </a:t>
            </a: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psicológica: </a:t>
            </a:r>
            <a:r>
              <a:rPr sz="1400" spc="-50" dirty="0">
                <a:solidFill>
                  <a:srgbClr val="404040"/>
                </a:solidFill>
                <a:latin typeface="Arial"/>
                <a:cs typeface="Arial"/>
              </a:rPr>
              <a:t>gritos,  </a:t>
            </a:r>
            <a:r>
              <a:rPr sz="1400" spc="-55" dirty="0">
                <a:solidFill>
                  <a:srgbClr val="404040"/>
                </a:solidFill>
                <a:latin typeface="Arial"/>
                <a:cs typeface="Arial"/>
              </a:rPr>
              <a:t>insultos, </a:t>
            </a:r>
            <a:r>
              <a:rPr sz="1400" spc="-50" dirty="0">
                <a:solidFill>
                  <a:srgbClr val="404040"/>
                </a:solidFill>
                <a:latin typeface="Arial"/>
                <a:cs typeface="Arial"/>
              </a:rPr>
              <a:t>indiferencia, humillación,  </a:t>
            </a:r>
            <a:r>
              <a:rPr sz="1400" spc="-65" dirty="0">
                <a:solidFill>
                  <a:srgbClr val="404040"/>
                </a:solidFill>
                <a:latin typeface="Arial"/>
                <a:cs typeface="Arial"/>
              </a:rPr>
              <a:t>burlas, </a:t>
            </a:r>
            <a:r>
              <a:rPr sz="1400" spc="-110" dirty="0">
                <a:solidFill>
                  <a:srgbClr val="404040"/>
                </a:solidFill>
                <a:latin typeface="Arial"/>
                <a:cs typeface="Arial"/>
              </a:rPr>
              <a:t>amenazas </a:t>
            </a:r>
            <a:r>
              <a:rPr sz="1400" spc="-70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400" spc="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04040"/>
                </a:solidFill>
                <a:latin typeface="Arial"/>
                <a:cs typeface="Arial"/>
              </a:rPr>
              <a:t>rechazo.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106680" marR="107314" algn="ctr">
              <a:lnSpc>
                <a:spcPct val="100000"/>
              </a:lnSpc>
            </a:pPr>
            <a:r>
              <a:rPr sz="1600" b="1" spc="-100" dirty="0">
                <a:latin typeface="Trebuchet MS"/>
                <a:cs typeface="Trebuchet MS"/>
              </a:rPr>
              <a:t>El </a:t>
            </a:r>
            <a:r>
              <a:rPr sz="1600" b="1" spc="-60" dirty="0">
                <a:latin typeface="Trebuchet MS"/>
                <a:cs typeface="Trebuchet MS"/>
              </a:rPr>
              <a:t>44% </a:t>
            </a:r>
            <a:r>
              <a:rPr sz="1600" b="1" spc="-90" dirty="0">
                <a:latin typeface="Trebuchet MS"/>
                <a:cs typeface="Trebuchet MS"/>
              </a:rPr>
              <a:t>de </a:t>
            </a:r>
            <a:r>
              <a:rPr sz="1600" b="1" spc="-75" dirty="0">
                <a:latin typeface="Trebuchet MS"/>
                <a:cs typeface="Trebuchet MS"/>
              </a:rPr>
              <a:t>la 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violencia</a:t>
            </a:r>
            <a:r>
              <a:rPr sz="1600" b="1" u="sng" spc="-3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psicológica </a:t>
            </a:r>
            <a:r>
              <a:rPr sz="1600" b="1" spc="-85" dirty="0">
                <a:latin typeface="Trebuchet MS"/>
                <a:cs typeface="Trebuchet MS"/>
              </a:rPr>
              <a:t> </a:t>
            </a:r>
            <a:r>
              <a:rPr sz="1600" b="1" spc="-95" dirty="0">
                <a:latin typeface="Trebuchet MS"/>
                <a:cs typeface="Trebuchet MS"/>
              </a:rPr>
              <a:t>fue </a:t>
            </a:r>
            <a:r>
              <a:rPr sz="1600" b="1" spc="-114" dirty="0">
                <a:latin typeface="Trebuchet MS"/>
                <a:cs typeface="Trebuchet MS"/>
              </a:rPr>
              <a:t>ejercida </a:t>
            </a:r>
            <a:r>
              <a:rPr sz="1600" b="1" spc="-75" dirty="0">
                <a:latin typeface="Trebuchet MS"/>
                <a:cs typeface="Trebuchet MS"/>
              </a:rPr>
              <a:t>por </a:t>
            </a:r>
            <a:r>
              <a:rPr sz="1600" b="1" spc="-60" dirty="0">
                <a:latin typeface="Trebuchet MS"/>
                <a:cs typeface="Trebuchet MS"/>
              </a:rPr>
              <a:t>los </a:t>
            </a:r>
            <a:r>
              <a:rPr sz="1600" b="1" spc="-95" dirty="0">
                <a:solidFill>
                  <a:srgbClr val="FF0000"/>
                </a:solidFill>
                <a:latin typeface="Trebuchet MS"/>
                <a:cs typeface="Trebuchet MS"/>
              </a:rPr>
              <a:t>hijos </a:t>
            </a:r>
            <a:r>
              <a:rPr sz="1600" b="1" spc="-45" dirty="0">
                <a:latin typeface="Trebuchet MS"/>
                <a:cs typeface="Trebuchet MS"/>
              </a:rPr>
              <a:t>o </a:t>
            </a:r>
            <a:r>
              <a:rPr sz="1600" b="1" spc="-70" dirty="0">
                <a:latin typeface="Trebuchet MS"/>
                <a:cs typeface="Trebuchet MS"/>
              </a:rPr>
              <a:t>las  </a:t>
            </a:r>
            <a:r>
              <a:rPr sz="1600" b="1" spc="-100" dirty="0">
                <a:solidFill>
                  <a:srgbClr val="FF0000"/>
                </a:solidFill>
                <a:latin typeface="Trebuchet MS"/>
                <a:cs typeface="Trebuchet MS"/>
              </a:rPr>
              <a:t>hijas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600" b="1" spc="-50" dirty="0">
                <a:latin typeface="Trebuchet MS"/>
                <a:cs typeface="Trebuchet MS"/>
              </a:rPr>
              <a:t>Ambos</a:t>
            </a:r>
            <a:r>
              <a:rPr sz="1600" b="1" spc="-175" dirty="0">
                <a:latin typeface="Trebuchet MS"/>
                <a:cs typeface="Trebuchet MS"/>
              </a:rPr>
              <a:t> </a:t>
            </a:r>
            <a:r>
              <a:rPr sz="1600" b="1" spc="-85" dirty="0">
                <a:latin typeface="Trebuchet MS"/>
                <a:cs typeface="Trebuchet MS"/>
              </a:rPr>
              <a:t>causaron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95" dirty="0">
                <a:latin typeface="Trebuchet MS"/>
                <a:cs typeface="Trebuchet MS"/>
              </a:rPr>
              <a:t>el</a:t>
            </a:r>
            <a:r>
              <a:rPr sz="1600" b="1" spc="-140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24%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90" dirty="0">
                <a:latin typeface="Trebuchet MS"/>
                <a:cs typeface="Trebuchet MS"/>
              </a:rPr>
              <a:t>de</a:t>
            </a:r>
            <a:r>
              <a:rPr sz="1600" b="1" spc="-120" dirty="0">
                <a:latin typeface="Trebuchet MS"/>
                <a:cs typeface="Trebuchet MS"/>
              </a:rPr>
              <a:t> </a:t>
            </a:r>
            <a:r>
              <a:rPr sz="1600" b="1" spc="-65" dirty="0">
                <a:latin typeface="Trebuchet MS"/>
                <a:cs typeface="Trebuchet MS"/>
              </a:rPr>
              <a:t>los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75" dirty="0">
                <a:latin typeface="Trebuchet MS"/>
                <a:cs typeface="Trebuchet MS"/>
              </a:rPr>
              <a:t>casos </a:t>
            </a:r>
            <a:r>
              <a:rPr sz="1600" b="1" spc="-90" dirty="0">
                <a:latin typeface="Trebuchet MS"/>
                <a:cs typeface="Trebuchet MS"/>
              </a:rPr>
              <a:t>de 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violencia</a:t>
            </a:r>
            <a:r>
              <a:rPr sz="1600" b="1" u="sng" spc="-2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9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física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6028" y="3451859"/>
            <a:ext cx="2844165" cy="2801620"/>
          </a:xfrm>
          <a:prstGeom prst="rect">
            <a:avLst/>
          </a:prstGeom>
          <a:solidFill>
            <a:srgbClr val="F1F1F1"/>
          </a:solidFill>
          <a:ln w="39623">
            <a:solidFill>
              <a:srgbClr val="FFD966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600" b="1" spc="-110" dirty="0">
                <a:solidFill>
                  <a:srgbClr val="404040"/>
                </a:solidFill>
                <a:latin typeface="Trebuchet MS"/>
                <a:cs typeface="Trebuchet MS"/>
              </a:rPr>
              <a:t>Las </a:t>
            </a:r>
            <a:r>
              <a:rPr sz="1600" b="1" spc="-105" dirty="0">
                <a:solidFill>
                  <a:srgbClr val="404040"/>
                </a:solidFill>
                <a:latin typeface="Trebuchet MS"/>
                <a:cs typeface="Trebuchet MS"/>
              </a:rPr>
              <a:t>mujeres </a:t>
            </a:r>
            <a:r>
              <a:rPr sz="1600" b="1" spc="-95" dirty="0">
                <a:solidFill>
                  <a:srgbClr val="404040"/>
                </a:solidFill>
                <a:latin typeface="Trebuchet MS"/>
                <a:cs typeface="Trebuchet MS"/>
              </a:rPr>
              <a:t>sufren</a:t>
            </a:r>
            <a:r>
              <a:rPr sz="1600" b="1" spc="-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60" dirty="0">
                <a:solidFill>
                  <a:srgbClr val="404040"/>
                </a:solidFill>
                <a:latin typeface="Trebuchet MS"/>
                <a:cs typeface="Trebuchet MS"/>
              </a:rPr>
              <a:t>más</a:t>
            </a:r>
            <a:endParaRPr sz="1600">
              <a:latin typeface="Trebuchet MS"/>
              <a:cs typeface="Trebuchet MS"/>
            </a:endParaRPr>
          </a:p>
          <a:p>
            <a:pPr marL="91440" marR="430530">
              <a:lnSpc>
                <a:spcPct val="100000"/>
              </a:lnSpc>
            </a:pPr>
            <a:r>
              <a:rPr sz="1600" spc="-165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600" spc="-145" dirty="0">
                <a:solidFill>
                  <a:srgbClr val="404040"/>
                </a:solidFill>
                <a:latin typeface="Arial"/>
                <a:cs typeface="Arial"/>
              </a:rPr>
              <a:t>82% </a:t>
            </a:r>
            <a:r>
              <a:rPr sz="1600" spc="-75" dirty="0">
                <a:solidFill>
                  <a:srgbClr val="404040"/>
                </a:solidFill>
                <a:latin typeface="Arial"/>
                <a:cs typeface="Arial"/>
              </a:rPr>
              <a:t>de los </a:t>
            </a:r>
            <a:r>
              <a:rPr sz="1600" spc="-140" dirty="0">
                <a:solidFill>
                  <a:srgbClr val="404040"/>
                </a:solidFill>
                <a:latin typeface="Arial"/>
                <a:cs typeface="Arial"/>
              </a:rPr>
              <a:t>casos </a:t>
            </a:r>
            <a:r>
              <a:rPr sz="1600" spc="-75" dirty="0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violencia </a:t>
            </a:r>
            <a:r>
              <a:rPr sz="1600" spc="-100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1600" spc="-70" dirty="0">
                <a:solidFill>
                  <a:srgbClr val="404040"/>
                </a:solidFill>
                <a:latin typeface="Arial"/>
                <a:cs typeface="Arial"/>
              </a:rPr>
              <a:t>víctimas</a:t>
            </a:r>
            <a:r>
              <a:rPr sz="1600" spc="-1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fueron  </a:t>
            </a:r>
            <a:r>
              <a:rPr sz="1600" b="1" spc="-105" dirty="0">
                <a:solidFill>
                  <a:srgbClr val="6C6CD1"/>
                </a:solidFill>
                <a:latin typeface="Trebuchet MS"/>
                <a:cs typeface="Trebuchet MS"/>
              </a:rPr>
              <a:t>mujeres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600" b="1" spc="-85" dirty="0">
                <a:solidFill>
                  <a:srgbClr val="404040"/>
                </a:solidFill>
                <a:latin typeface="Trebuchet MS"/>
                <a:cs typeface="Trebuchet MS"/>
              </a:rPr>
              <a:t>Violencia</a:t>
            </a:r>
            <a:r>
              <a:rPr sz="1600" b="1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b="1" spc="-95" dirty="0">
                <a:solidFill>
                  <a:srgbClr val="404040"/>
                </a:solidFill>
                <a:latin typeface="Trebuchet MS"/>
                <a:cs typeface="Trebuchet MS"/>
              </a:rPr>
              <a:t>sexual</a:t>
            </a:r>
            <a:endParaRPr sz="1600">
              <a:latin typeface="Trebuchet MS"/>
              <a:cs typeface="Trebuchet MS"/>
            </a:endParaRPr>
          </a:p>
          <a:p>
            <a:pPr marL="91440" marR="155575">
              <a:lnSpc>
                <a:spcPct val="100000"/>
              </a:lnSpc>
            </a:pPr>
            <a:r>
              <a:rPr sz="1600" spc="-13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600" spc="-75" dirty="0">
                <a:solidFill>
                  <a:srgbClr val="404040"/>
                </a:solidFill>
                <a:latin typeface="Arial"/>
                <a:cs typeface="Arial"/>
              </a:rPr>
              <a:t>año </a:t>
            </a:r>
            <a:r>
              <a:rPr sz="1600" spc="-100" dirty="0">
                <a:solidFill>
                  <a:srgbClr val="404040"/>
                </a:solidFill>
                <a:latin typeface="Arial"/>
                <a:cs typeface="Arial"/>
              </a:rPr>
              <a:t>pasado 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600" spc="-55" dirty="0">
                <a:solidFill>
                  <a:srgbClr val="404040"/>
                </a:solidFill>
                <a:latin typeface="Arial"/>
                <a:cs typeface="Arial"/>
              </a:rPr>
              <a:t>MIMP 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registró  </a:t>
            </a:r>
            <a:r>
              <a:rPr sz="1600" spc="-75" dirty="0">
                <a:solidFill>
                  <a:srgbClr val="404040"/>
                </a:solidFill>
                <a:latin typeface="Arial"/>
                <a:cs typeface="Arial"/>
              </a:rPr>
              <a:t>39 </a:t>
            </a:r>
            <a:r>
              <a:rPr sz="1600" spc="-140" dirty="0">
                <a:solidFill>
                  <a:srgbClr val="404040"/>
                </a:solidFill>
                <a:latin typeface="Arial"/>
                <a:cs typeface="Arial"/>
              </a:rPr>
              <a:t>casos </a:t>
            </a:r>
            <a:r>
              <a:rPr sz="1600" spc="-7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violencia </a:t>
            </a:r>
            <a:r>
              <a:rPr sz="1600" spc="-105" dirty="0">
                <a:solidFill>
                  <a:srgbClr val="404040"/>
                </a:solidFill>
                <a:latin typeface="Arial"/>
                <a:cs typeface="Arial"/>
              </a:rPr>
              <a:t>sexual </a:t>
            </a:r>
            <a:r>
              <a:rPr sz="1600" spc="-75" dirty="0">
                <a:solidFill>
                  <a:srgbClr val="404040"/>
                </a:solidFill>
                <a:latin typeface="Arial"/>
                <a:cs typeface="Arial"/>
              </a:rPr>
              <a:t>en  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la tercera </a:t>
            </a:r>
            <a:r>
              <a:rPr sz="1600" spc="-75" dirty="0">
                <a:solidFill>
                  <a:srgbClr val="404040"/>
                </a:solidFill>
                <a:latin typeface="Arial"/>
                <a:cs typeface="Arial"/>
              </a:rPr>
              <a:t>edad. </a:t>
            </a:r>
            <a:r>
              <a:rPr sz="1600" spc="-170" dirty="0">
                <a:solidFill>
                  <a:srgbClr val="404040"/>
                </a:solidFill>
                <a:latin typeface="Arial"/>
                <a:cs typeface="Arial"/>
              </a:rPr>
              <a:t>En </a:t>
            </a:r>
            <a:r>
              <a:rPr sz="1600" spc="-114" dirty="0">
                <a:solidFill>
                  <a:srgbClr val="404040"/>
                </a:solidFill>
                <a:latin typeface="Arial"/>
                <a:cs typeface="Arial"/>
              </a:rPr>
              <a:t>casi </a:t>
            </a:r>
            <a:r>
              <a:rPr sz="1600" spc="-60" dirty="0">
                <a:solidFill>
                  <a:srgbClr val="404040"/>
                </a:solidFill>
                <a:latin typeface="Arial"/>
                <a:cs typeface="Arial"/>
              </a:rPr>
              <a:t>la  tercera 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parte </a:t>
            </a:r>
            <a:r>
              <a:rPr sz="1600" spc="-45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1600" spc="-65" dirty="0">
                <a:solidFill>
                  <a:srgbClr val="404040"/>
                </a:solidFill>
                <a:latin typeface="Arial"/>
                <a:cs typeface="Arial"/>
              </a:rPr>
              <a:t>culpable </a:t>
            </a:r>
            <a:r>
              <a:rPr sz="1600" spc="-40" dirty="0">
                <a:solidFill>
                  <a:srgbClr val="404040"/>
                </a:solidFill>
                <a:latin typeface="Arial"/>
                <a:cs typeface="Arial"/>
              </a:rPr>
              <a:t>fue</a:t>
            </a:r>
            <a:r>
              <a:rPr sz="1600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Arial"/>
                <a:cs typeface="Arial"/>
              </a:rPr>
              <a:t>un  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familiar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6970" y="6560921"/>
            <a:ext cx="34537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75" dirty="0">
                <a:latin typeface="Arial"/>
                <a:cs typeface="Arial"/>
              </a:rPr>
              <a:t>Fuente: </a:t>
            </a:r>
            <a:r>
              <a:rPr sz="1400" spc="-85" dirty="0">
                <a:latin typeface="Arial"/>
                <a:cs typeface="Arial"/>
              </a:rPr>
              <a:t>Centros </a:t>
            </a:r>
            <a:r>
              <a:rPr sz="1400" spc="-95" dirty="0">
                <a:latin typeface="Arial"/>
                <a:cs typeface="Arial"/>
              </a:rPr>
              <a:t>Emergencia </a:t>
            </a:r>
            <a:r>
              <a:rPr sz="1400" spc="-20" dirty="0">
                <a:latin typeface="Arial"/>
                <a:cs typeface="Arial"/>
              </a:rPr>
              <a:t>Mujer </a:t>
            </a:r>
            <a:r>
              <a:rPr sz="1400" spc="-120" dirty="0">
                <a:latin typeface="Arial"/>
                <a:cs typeface="Arial"/>
              </a:rPr>
              <a:t>(CEM,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2014)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09315" y="525856"/>
            <a:ext cx="4958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Violencia contra </a:t>
            </a:r>
            <a:r>
              <a:rPr sz="2400" i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</a:t>
            </a:r>
            <a:r>
              <a:rPr sz="2400" i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mujer </a:t>
            </a:r>
            <a:r>
              <a:rPr sz="2400" i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adulta</a:t>
            </a:r>
            <a:r>
              <a:rPr sz="2400" i="1" u="heavy" spc="-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400" y="1286255"/>
            <a:ext cx="8437245" cy="15087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6830" rIns="0" bIns="0" rtlCol="0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500" i="1" spc="-90" dirty="0">
                <a:latin typeface="Trebuchet MS"/>
                <a:cs typeface="Trebuchet MS"/>
              </a:rPr>
              <a:t>Cualquier </a:t>
            </a:r>
            <a:r>
              <a:rPr sz="1500" i="1" spc="-70" dirty="0">
                <a:latin typeface="Trebuchet MS"/>
                <a:cs typeface="Trebuchet MS"/>
              </a:rPr>
              <a:t>conducta</a:t>
            </a:r>
            <a:r>
              <a:rPr sz="1500" i="1" spc="-80" dirty="0">
                <a:latin typeface="Trebuchet MS"/>
                <a:cs typeface="Trebuchet MS"/>
              </a:rPr>
              <a:t> </a:t>
            </a:r>
            <a:r>
              <a:rPr sz="1500" i="1" spc="-65" dirty="0">
                <a:latin typeface="Trebuchet MS"/>
                <a:cs typeface="Trebuchet MS"/>
              </a:rPr>
              <a:t>única</a:t>
            </a:r>
            <a:r>
              <a:rPr sz="1500" i="1" spc="-105" dirty="0">
                <a:latin typeface="Trebuchet MS"/>
                <a:cs typeface="Trebuchet MS"/>
              </a:rPr>
              <a:t> </a:t>
            </a:r>
            <a:r>
              <a:rPr sz="1500" i="1" spc="-30" dirty="0">
                <a:latin typeface="Trebuchet MS"/>
                <a:cs typeface="Trebuchet MS"/>
              </a:rPr>
              <a:t>o</a:t>
            </a:r>
            <a:r>
              <a:rPr sz="1500" i="1" spc="-100" dirty="0">
                <a:latin typeface="Trebuchet MS"/>
                <a:cs typeface="Trebuchet MS"/>
              </a:rPr>
              <a:t> repetida,</a:t>
            </a:r>
            <a:r>
              <a:rPr sz="1500" i="1" spc="-140" dirty="0">
                <a:latin typeface="Trebuchet MS"/>
                <a:cs typeface="Trebuchet MS"/>
              </a:rPr>
              <a:t> </a:t>
            </a:r>
            <a:r>
              <a:rPr sz="1500" i="1" spc="-35" dirty="0">
                <a:latin typeface="Trebuchet MS"/>
                <a:cs typeface="Trebuchet MS"/>
              </a:rPr>
              <a:t>sea</a:t>
            </a:r>
            <a:r>
              <a:rPr sz="1500" i="1" spc="-130" dirty="0">
                <a:latin typeface="Trebuchet MS"/>
                <a:cs typeface="Trebuchet MS"/>
              </a:rPr>
              <a:t> </a:t>
            </a:r>
            <a:r>
              <a:rPr sz="1500" i="1" spc="-75" dirty="0">
                <a:latin typeface="Trebuchet MS"/>
                <a:cs typeface="Trebuchet MS"/>
              </a:rPr>
              <a:t>por</a:t>
            </a:r>
            <a:r>
              <a:rPr sz="1500" i="1" spc="-105" dirty="0">
                <a:latin typeface="Trebuchet MS"/>
                <a:cs typeface="Trebuchet MS"/>
              </a:rPr>
              <a:t> </a:t>
            </a:r>
            <a:r>
              <a:rPr sz="1500" i="1" spc="-65" dirty="0">
                <a:latin typeface="Trebuchet MS"/>
                <a:cs typeface="Trebuchet MS"/>
              </a:rPr>
              <a:t>acción</a:t>
            </a:r>
            <a:r>
              <a:rPr sz="1500" i="1" spc="-80" dirty="0">
                <a:latin typeface="Trebuchet MS"/>
                <a:cs typeface="Trebuchet MS"/>
              </a:rPr>
              <a:t> </a:t>
            </a:r>
            <a:r>
              <a:rPr sz="1500" i="1" spc="-60" dirty="0">
                <a:latin typeface="Trebuchet MS"/>
                <a:cs typeface="Trebuchet MS"/>
              </a:rPr>
              <a:t>u</a:t>
            </a:r>
            <a:r>
              <a:rPr sz="1500" i="1" spc="-130" dirty="0">
                <a:latin typeface="Trebuchet MS"/>
                <a:cs typeface="Trebuchet MS"/>
              </a:rPr>
              <a:t> </a:t>
            </a:r>
            <a:r>
              <a:rPr sz="1500" i="1" spc="-80" dirty="0">
                <a:latin typeface="Trebuchet MS"/>
                <a:cs typeface="Trebuchet MS"/>
              </a:rPr>
              <a:t>omisión,</a:t>
            </a:r>
            <a:r>
              <a:rPr sz="1500" i="1" spc="-90" dirty="0">
                <a:latin typeface="Trebuchet MS"/>
                <a:cs typeface="Trebuchet MS"/>
              </a:rPr>
              <a:t> </a:t>
            </a:r>
            <a:r>
              <a:rPr sz="1500" i="1" spc="-75" dirty="0">
                <a:latin typeface="Trebuchet MS"/>
                <a:cs typeface="Trebuchet MS"/>
              </a:rPr>
              <a:t>que</a:t>
            </a:r>
            <a:r>
              <a:rPr sz="1500" i="1" spc="-114" dirty="0">
                <a:latin typeface="Trebuchet MS"/>
                <a:cs typeface="Trebuchet MS"/>
              </a:rPr>
              <a:t> </a:t>
            </a:r>
            <a:r>
              <a:rPr sz="1500" i="1" spc="-120" dirty="0">
                <a:latin typeface="Trebuchet MS"/>
                <a:cs typeface="Trebuchet MS"/>
              </a:rPr>
              <a:t>le</a:t>
            </a:r>
            <a:r>
              <a:rPr sz="1500" i="1" spc="-100" dirty="0">
                <a:latin typeface="Trebuchet MS"/>
                <a:cs typeface="Trebuchet MS"/>
              </a:rPr>
              <a:t> </a:t>
            </a:r>
            <a:r>
              <a:rPr sz="1500" i="1" spc="-50" dirty="0">
                <a:latin typeface="Trebuchet MS"/>
                <a:cs typeface="Trebuchet MS"/>
              </a:rPr>
              <a:t>cause</a:t>
            </a:r>
            <a:r>
              <a:rPr sz="1500" i="1" spc="-145" dirty="0">
                <a:latin typeface="Trebuchet MS"/>
                <a:cs typeface="Trebuchet MS"/>
              </a:rPr>
              <a:t> </a:t>
            </a:r>
            <a:r>
              <a:rPr sz="1500" i="1" spc="-45" dirty="0">
                <a:latin typeface="Trebuchet MS"/>
                <a:cs typeface="Trebuchet MS"/>
              </a:rPr>
              <a:t>daño</a:t>
            </a:r>
            <a:r>
              <a:rPr sz="1500" i="1" spc="-100" dirty="0">
                <a:latin typeface="Trebuchet MS"/>
                <a:cs typeface="Trebuchet MS"/>
              </a:rPr>
              <a:t> </a:t>
            </a:r>
            <a:r>
              <a:rPr sz="1500" i="1" spc="-80" dirty="0">
                <a:latin typeface="Trebuchet MS"/>
                <a:cs typeface="Trebuchet MS"/>
              </a:rPr>
              <a:t>de</a:t>
            </a:r>
            <a:r>
              <a:rPr sz="1500" i="1" spc="-120" dirty="0">
                <a:latin typeface="Trebuchet MS"/>
                <a:cs typeface="Trebuchet MS"/>
              </a:rPr>
              <a:t> </a:t>
            </a:r>
            <a:r>
              <a:rPr sz="1500" i="1" spc="-85" dirty="0">
                <a:latin typeface="Trebuchet MS"/>
                <a:cs typeface="Trebuchet MS"/>
              </a:rPr>
              <a:t>cualquier</a:t>
            </a:r>
            <a:endParaRPr sz="1500">
              <a:latin typeface="Trebuchet MS"/>
              <a:cs typeface="Trebuchet MS"/>
            </a:endParaRPr>
          </a:p>
          <a:p>
            <a:pPr marL="377825">
              <a:lnSpc>
                <a:spcPct val="100000"/>
              </a:lnSpc>
            </a:pPr>
            <a:r>
              <a:rPr sz="1500" i="1" spc="-85" dirty="0">
                <a:latin typeface="Trebuchet MS"/>
                <a:cs typeface="Trebuchet MS"/>
              </a:rPr>
              <a:t>naturaleza</a:t>
            </a:r>
            <a:r>
              <a:rPr sz="1500" i="1" spc="-105" dirty="0">
                <a:latin typeface="Trebuchet MS"/>
                <a:cs typeface="Trebuchet MS"/>
              </a:rPr>
              <a:t> </a:t>
            </a:r>
            <a:r>
              <a:rPr sz="1500" i="1" spc="-30" dirty="0">
                <a:latin typeface="Trebuchet MS"/>
                <a:cs typeface="Trebuchet MS"/>
              </a:rPr>
              <a:t>o</a:t>
            </a:r>
            <a:r>
              <a:rPr sz="1500" i="1" spc="-125" dirty="0">
                <a:latin typeface="Trebuchet MS"/>
                <a:cs typeface="Trebuchet MS"/>
              </a:rPr>
              <a:t> </a:t>
            </a:r>
            <a:r>
              <a:rPr sz="1500" i="1" spc="-80" dirty="0">
                <a:latin typeface="Trebuchet MS"/>
                <a:cs typeface="Trebuchet MS"/>
              </a:rPr>
              <a:t>que</a:t>
            </a:r>
            <a:r>
              <a:rPr sz="1500" i="1" spc="-114" dirty="0">
                <a:latin typeface="Trebuchet MS"/>
                <a:cs typeface="Trebuchet MS"/>
              </a:rPr>
              <a:t> </a:t>
            </a:r>
            <a:r>
              <a:rPr sz="1500" i="1" spc="-90" dirty="0">
                <a:latin typeface="Trebuchet MS"/>
                <a:cs typeface="Trebuchet MS"/>
              </a:rPr>
              <a:t>vulnere</a:t>
            </a:r>
            <a:r>
              <a:rPr sz="1500" i="1" spc="-120" dirty="0">
                <a:latin typeface="Trebuchet MS"/>
                <a:cs typeface="Trebuchet MS"/>
              </a:rPr>
              <a:t> </a:t>
            </a:r>
            <a:r>
              <a:rPr sz="1500" i="1" spc="-110" dirty="0">
                <a:latin typeface="Trebuchet MS"/>
                <a:cs typeface="Trebuchet MS"/>
              </a:rPr>
              <a:t>el</a:t>
            </a:r>
            <a:r>
              <a:rPr sz="1500" i="1" spc="-130" dirty="0">
                <a:latin typeface="Trebuchet MS"/>
                <a:cs typeface="Trebuchet MS"/>
              </a:rPr>
              <a:t> </a:t>
            </a:r>
            <a:r>
              <a:rPr sz="1500" i="1" spc="-45" dirty="0">
                <a:latin typeface="Trebuchet MS"/>
                <a:cs typeface="Trebuchet MS"/>
              </a:rPr>
              <a:t>goce</a:t>
            </a:r>
            <a:r>
              <a:rPr sz="1500" i="1" spc="-120" dirty="0">
                <a:latin typeface="Trebuchet MS"/>
                <a:cs typeface="Trebuchet MS"/>
              </a:rPr>
              <a:t> </a:t>
            </a:r>
            <a:r>
              <a:rPr sz="1500" i="1" spc="-30" dirty="0">
                <a:latin typeface="Trebuchet MS"/>
                <a:cs typeface="Trebuchet MS"/>
              </a:rPr>
              <a:t>o</a:t>
            </a:r>
            <a:r>
              <a:rPr sz="1500" i="1" spc="-100" dirty="0">
                <a:latin typeface="Trebuchet MS"/>
                <a:cs typeface="Trebuchet MS"/>
              </a:rPr>
              <a:t> ejercicio</a:t>
            </a:r>
            <a:r>
              <a:rPr sz="1500" i="1" spc="-125" dirty="0">
                <a:latin typeface="Trebuchet MS"/>
                <a:cs typeface="Trebuchet MS"/>
              </a:rPr>
              <a:t> </a:t>
            </a:r>
            <a:r>
              <a:rPr sz="1500" i="1" spc="-80" dirty="0">
                <a:latin typeface="Trebuchet MS"/>
                <a:cs typeface="Trebuchet MS"/>
              </a:rPr>
              <a:t>de</a:t>
            </a:r>
            <a:r>
              <a:rPr sz="1500" i="1" spc="-120" dirty="0">
                <a:latin typeface="Trebuchet MS"/>
                <a:cs typeface="Trebuchet MS"/>
              </a:rPr>
              <a:t> </a:t>
            </a:r>
            <a:r>
              <a:rPr sz="1500" i="1" spc="-35" dirty="0">
                <a:latin typeface="Trebuchet MS"/>
                <a:cs typeface="Trebuchet MS"/>
              </a:rPr>
              <a:t>sus</a:t>
            </a:r>
            <a:r>
              <a:rPr sz="1500" i="1" spc="-130" dirty="0">
                <a:latin typeface="Trebuchet MS"/>
                <a:cs typeface="Trebuchet MS"/>
              </a:rPr>
              <a:t> </a:t>
            </a:r>
            <a:r>
              <a:rPr sz="1500" i="1" spc="-70" dirty="0">
                <a:latin typeface="Trebuchet MS"/>
                <a:cs typeface="Trebuchet MS"/>
              </a:rPr>
              <a:t>derechos</a:t>
            </a:r>
            <a:r>
              <a:rPr sz="1500" i="1" spc="-105" dirty="0">
                <a:latin typeface="Trebuchet MS"/>
                <a:cs typeface="Trebuchet MS"/>
              </a:rPr>
              <a:t> </a:t>
            </a:r>
            <a:r>
              <a:rPr sz="1500" i="1" spc="-50" dirty="0">
                <a:latin typeface="Trebuchet MS"/>
                <a:cs typeface="Trebuchet MS"/>
              </a:rPr>
              <a:t>humanos</a:t>
            </a:r>
            <a:r>
              <a:rPr sz="1500" i="1" spc="-110" dirty="0">
                <a:latin typeface="Trebuchet MS"/>
                <a:cs typeface="Trebuchet MS"/>
              </a:rPr>
              <a:t> </a:t>
            </a:r>
            <a:r>
              <a:rPr sz="1500" i="1" spc="-65" dirty="0">
                <a:latin typeface="Trebuchet MS"/>
                <a:cs typeface="Trebuchet MS"/>
              </a:rPr>
              <a:t>y</a:t>
            </a:r>
            <a:r>
              <a:rPr sz="1500" i="1" spc="-120" dirty="0">
                <a:latin typeface="Trebuchet MS"/>
                <a:cs typeface="Trebuchet MS"/>
              </a:rPr>
              <a:t> </a:t>
            </a:r>
            <a:r>
              <a:rPr sz="1500" i="1" spc="-90" dirty="0">
                <a:latin typeface="Trebuchet MS"/>
                <a:cs typeface="Trebuchet MS"/>
              </a:rPr>
              <a:t>libertades</a:t>
            </a:r>
            <a:r>
              <a:rPr sz="1500" i="1" spc="-105" dirty="0">
                <a:latin typeface="Trebuchet MS"/>
                <a:cs typeface="Trebuchet MS"/>
              </a:rPr>
              <a:t> </a:t>
            </a:r>
            <a:r>
              <a:rPr sz="1500" i="1" spc="-85" dirty="0">
                <a:latin typeface="Trebuchet MS"/>
                <a:cs typeface="Trebuchet MS"/>
              </a:rPr>
              <a:t>fundamentales.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377825" marR="264160" indent="-286385">
              <a:lnSpc>
                <a:spcPct val="993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500" i="1" spc="-80" dirty="0">
                <a:latin typeface="Trebuchet MS"/>
                <a:cs typeface="Trebuchet MS"/>
              </a:rPr>
              <a:t>Violencia </a:t>
            </a:r>
            <a:r>
              <a:rPr sz="1500" i="1" spc="-15" dirty="0">
                <a:latin typeface="Trebuchet MS"/>
                <a:cs typeface="Trebuchet MS"/>
              </a:rPr>
              <a:t>a </a:t>
            </a:r>
            <a:r>
              <a:rPr sz="1500" i="1" spc="-70" dirty="0">
                <a:latin typeface="Trebuchet MS"/>
                <a:cs typeface="Trebuchet MS"/>
              </a:rPr>
              <a:t>través </a:t>
            </a:r>
            <a:r>
              <a:rPr sz="1500" i="1" spc="-80" dirty="0">
                <a:latin typeface="Trebuchet MS"/>
                <a:cs typeface="Trebuchet MS"/>
              </a:rPr>
              <a:t>de </a:t>
            </a:r>
            <a:r>
              <a:rPr sz="1500" i="1" spc="-75" dirty="0">
                <a:latin typeface="Trebuchet MS"/>
                <a:cs typeface="Trebuchet MS"/>
              </a:rPr>
              <a:t>todo </a:t>
            </a:r>
            <a:r>
              <a:rPr sz="1500" i="1" spc="-90" dirty="0">
                <a:latin typeface="Trebuchet MS"/>
                <a:cs typeface="Trebuchet MS"/>
              </a:rPr>
              <a:t>tipo </a:t>
            </a:r>
            <a:r>
              <a:rPr sz="1500" i="1" spc="-80" dirty="0">
                <a:latin typeface="Trebuchet MS"/>
                <a:cs typeface="Trebuchet MS"/>
              </a:rPr>
              <a:t>de </a:t>
            </a:r>
            <a:r>
              <a:rPr sz="1500" i="1" spc="-65" dirty="0">
                <a:latin typeface="Trebuchet MS"/>
                <a:cs typeface="Trebuchet MS"/>
              </a:rPr>
              <a:t>abandono, </a:t>
            </a:r>
            <a:r>
              <a:rPr sz="1500" i="1" spc="-40" dirty="0">
                <a:latin typeface="Trebuchet MS"/>
                <a:cs typeface="Trebuchet MS"/>
              </a:rPr>
              <a:t>ya </a:t>
            </a:r>
            <a:r>
              <a:rPr sz="1500" i="1" spc="-35" dirty="0">
                <a:latin typeface="Trebuchet MS"/>
                <a:cs typeface="Trebuchet MS"/>
              </a:rPr>
              <a:t>sea </a:t>
            </a:r>
            <a:r>
              <a:rPr sz="1500" i="1" spc="-65" dirty="0">
                <a:latin typeface="Trebuchet MS"/>
                <a:cs typeface="Trebuchet MS"/>
              </a:rPr>
              <a:t>en </a:t>
            </a:r>
            <a:r>
              <a:rPr sz="1500" i="1" spc="-80" dirty="0">
                <a:latin typeface="Trebuchet MS"/>
                <a:cs typeface="Trebuchet MS"/>
              </a:rPr>
              <a:t>la </a:t>
            </a:r>
            <a:r>
              <a:rPr sz="1500" i="1" spc="-110" dirty="0">
                <a:latin typeface="Trebuchet MS"/>
                <a:cs typeface="Trebuchet MS"/>
              </a:rPr>
              <a:t>calle, </a:t>
            </a:r>
            <a:r>
              <a:rPr sz="1500" i="1" spc="-70" dirty="0">
                <a:latin typeface="Trebuchet MS"/>
                <a:cs typeface="Trebuchet MS"/>
              </a:rPr>
              <a:t>en </a:t>
            </a:r>
            <a:r>
              <a:rPr sz="1500" i="1" spc="-110" dirty="0">
                <a:latin typeface="Trebuchet MS"/>
                <a:cs typeface="Trebuchet MS"/>
              </a:rPr>
              <a:t>el </a:t>
            </a:r>
            <a:r>
              <a:rPr sz="1500" i="1" spc="-85" dirty="0">
                <a:latin typeface="Trebuchet MS"/>
                <a:cs typeface="Trebuchet MS"/>
              </a:rPr>
              <a:t>hogar, </a:t>
            </a:r>
            <a:r>
              <a:rPr sz="1500" i="1" spc="-65" dirty="0">
                <a:latin typeface="Trebuchet MS"/>
                <a:cs typeface="Trebuchet MS"/>
              </a:rPr>
              <a:t>en </a:t>
            </a:r>
            <a:r>
              <a:rPr sz="1500" i="1" spc="-75" dirty="0">
                <a:latin typeface="Trebuchet MS"/>
                <a:cs typeface="Trebuchet MS"/>
              </a:rPr>
              <a:t>centros </a:t>
            </a:r>
            <a:r>
              <a:rPr sz="1500" i="1" spc="-80" dirty="0">
                <a:latin typeface="Trebuchet MS"/>
                <a:cs typeface="Trebuchet MS"/>
              </a:rPr>
              <a:t>de </a:t>
            </a:r>
            <a:r>
              <a:rPr sz="1500" i="1" spc="-85" dirty="0">
                <a:latin typeface="Trebuchet MS"/>
                <a:cs typeface="Trebuchet MS"/>
              </a:rPr>
              <a:t>salud, </a:t>
            </a:r>
            <a:r>
              <a:rPr sz="1500" i="1" spc="-65" dirty="0">
                <a:latin typeface="Trebuchet MS"/>
                <a:cs typeface="Trebuchet MS"/>
              </a:rPr>
              <a:t>en  </a:t>
            </a:r>
            <a:r>
              <a:rPr sz="1500" i="1" spc="-85" dirty="0">
                <a:latin typeface="Trebuchet MS"/>
                <a:cs typeface="Trebuchet MS"/>
              </a:rPr>
              <a:t>establecimientos penitenciarios </a:t>
            </a:r>
            <a:r>
              <a:rPr sz="1500" i="1" spc="-30" dirty="0">
                <a:latin typeface="Trebuchet MS"/>
                <a:cs typeface="Trebuchet MS"/>
              </a:rPr>
              <a:t>o </a:t>
            </a:r>
            <a:r>
              <a:rPr sz="1500" i="1" spc="-65" dirty="0">
                <a:latin typeface="Trebuchet MS"/>
                <a:cs typeface="Trebuchet MS"/>
              </a:rPr>
              <a:t>en </a:t>
            </a:r>
            <a:r>
              <a:rPr sz="1500" i="1" spc="-90" dirty="0">
                <a:latin typeface="Trebuchet MS"/>
                <a:cs typeface="Trebuchet MS"/>
              </a:rPr>
              <a:t>cualquier </a:t>
            </a:r>
            <a:r>
              <a:rPr sz="1500" i="1" spc="-70" dirty="0">
                <a:latin typeface="Trebuchet MS"/>
                <a:cs typeface="Trebuchet MS"/>
              </a:rPr>
              <a:t>otra </a:t>
            </a:r>
            <a:r>
              <a:rPr sz="1500" i="1" spc="-80" dirty="0">
                <a:latin typeface="Trebuchet MS"/>
                <a:cs typeface="Trebuchet MS"/>
              </a:rPr>
              <a:t>situación</a:t>
            </a:r>
            <a:r>
              <a:rPr sz="1400" i="1" spc="-80" dirty="0">
                <a:latin typeface="Trebuchet MS"/>
                <a:cs typeface="Trebuchet MS"/>
              </a:rPr>
              <a:t>. </a:t>
            </a:r>
            <a:r>
              <a:rPr sz="1600" b="1" i="1" spc="-190" dirty="0">
                <a:latin typeface="Arial"/>
                <a:cs typeface="Arial"/>
              </a:rPr>
              <a:t>Ley </a:t>
            </a:r>
            <a:r>
              <a:rPr sz="1600" b="1" i="1" spc="-125" dirty="0">
                <a:latin typeface="Arial"/>
                <a:cs typeface="Arial"/>
              </a:rPr>
              <a:t>de </a:t>
            </a:r>
            <a:r>
              <a:rPr sz="1600" b="1" i="1" spc="-55" dirty="0">
                <a:latin typeface="Arial"/>
                <a:cs typeface="Arial"/>
              </a:rPr>
              <a:t>la </a:t>
            </a:r>
            <a:r>
              <a:rPr sz="1600" b="1" i="1" spc="-130" dirty="0">
                <a:latin typeface="Arial"/>
                <a:cs typeface="Arial"/>
              </a:rPr>
              <a:t>persona </a:t>
            </a:r>
            <a:r>
              <a:rPr sz="1600" b="1" i="1" spc="-75" dirty="0">
                <a:latin typeface="Arial"/>
                <a:cs typeface="Arial"/>
              </a:rPr>
              <a:t>adulta </a:t>
            </a:r>
            <a:r>
              <a:rPr sz="1600" b="1" i="1" spc="-105" dirty="0">
                <a:latin typeface="Arial"/>
                <a:cs typeface="Arial"/>
              </a:rPr>
              <a:t>mayor. </a:t>
            </a:r>
            <a:r>
              <a:rPr sz="1600" b="1" i="1" spc="-275" dirty="0">
                <a:latin typeface="Arial"/>
                <a:cs typeface="Arial"/>
              </a:rPr>
              <a:t>LEY  </a:t>
            </a:r>
            <a:r>
              <a:rPr sz="1600" b="1" i="1" spc="5" dirty="0">
                <a:latin typeface="Arial"/>
                <a:cs typeface="Arial"/>
              </a:rPr>
              <a:t>Nº</a:t>
            </a:r>
            <a:r>
              <a:rPr sz="1600" b="1" i="1" spc="-95" dirty="0">
                <a:latin typeface="Arial"/>
                <a:cs typeface="Arial"/>
              </a:rPr>
              <a:t> </a:t>
            </a:r>
            <a:r>
              <a:rPr sz="1600" b="1" i="1" spc="-75" dirty="0">
                <a:latin typeface="Arial"/>
                <a:cs typeface="Arial"/>
              </a:rPr>
              <a:t>30490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140" y="211912"/>
            <a:ext cx="53606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229" dirty="0">
                <a:latin typeface="Arial"/>
                <a:cs typeface="Arial"/>
              </a:rPr>
              <a:t>Normas </a:t>
            </a:r>
            <a:r>
              <a:rPr sz="4400" b="0" spc="-345" dirty="0">
                <a:latin typeface="Arial"/>
                <a:cs typeface="Arial"/>
              </a:rPr>
              <a:t>Legales </a:t>
            </a:r>
            <a:r>
              <a:rPr sz="4400" b="0" spc="-215" dirty="0">
                <a:latin typeface="Arial"/>
                <a:cs typeface="Arial"/>
              </a:rPr>
              <a:t>y</a:t>
            </a:r>
            <a:r>
              <a:rPr sz="4400" b="0" spc="-105" dirty="0">
                <a:latin typeface="Arial"/>
                <a:cs typeface="Arial"/>
              </a:rPr>
              <a:t> </a:t>
            </a:r>
            <a:r>
              <a:rPr sz="4400" b="0" spc="-370" dirty="0">
                <a:latin typeface="Arial"/>
                <a:cs typeface="Arial"/>
              </a:rPr>
              <a:t>Guías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8912" y="1024127"/>
            <a:ext cx="11430000" cy="5657215"/>
          </a:xfrm>
          <a:custGeom>
            <a:avLst/>
            <a:gdLst/>
            <a:ahLst/>
            <a:cxnLst/>
            <a:rect l="l" t="t" r="r" b="b"/>
            <a:pathLst>
              <a:path w="11430000" h="5657215">
                <a:moveTo>
                  <a:pt x="0" y="5657088"/>
                </a:moveTo>
                <a:lnTo>
                  <a:pt x="11430000" y="5657088"/>
                </a:lnTo>
                <a:lnTo>
                  <a:pt x="11430000" y="0"/>
                </a:lnTo>
                <a:lnTo>
                  <a:pt x="0" y="0"/>
                </a:lnTo>
                <a:lnTo>
                  <a:pt x="0" y="5657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912" y="1024127"/>
            <a:ext cx="11430000" cy="5657215"/>
          </a:xfrm>
          <a:custGeom>
            <a:avLst/>
            <a:gdLst/>
            <a:ahLst/>
            <a:cxnLst/>
            <a:rect l="l" t="t" r="r" b="b"/>
            <a:pathLst>
              <a:path w="11430000" h="5657215">
                <a:moveTo>
                  <a:pt x="0" y="5657088"/>
                </a:moveTo>
                <a:lnTo>
                  <a:pt x="11430000" y="5657088"/>
                </a:lnTo>
                <a:lnTo>
                  <a:pt x="11430000" y="0"/>
                </a:lnTo>
                <a:lnTo>
                  <a:pt x="0" y="0"/>
                </a:lnTo>
                <a:lnTo>
                  <a:pt x="0" y="5657088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4144" y="3444240"/>
            <a:ext cx="2260600" cy="908050"/>
          </a:xfrm>
          <a:custGeom>
            <a:avLst/>
            <a:gdLst/>
            <a:ahLst/>
            <a:cxnLst/>
            <a:rect l="l" t="t" r="r" b="b"/>
            <a:pathLst>
              <a:path w="2260600" h="908050">
                <a:moveTo>
                  <a:pt x="0" y="0"/>
                </a:moveTo>
                <a:lnTo>
                  <a:pt x="0" y="468122"/>
                </a:lnTo>
                <a:lnTo>
                  <a:pt x="2260473" y="468122"/>
                </a:lnTo>
                <a:lnTo>
                  <a:pt x="2260473" y="908050"/>
                </a:lnTo>
              </a:path>
            </a:pathLst>
          </a:custGeom>
          <a:ln w="6095">
            <a:solidFill>
              <a:srgbClr val="3441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6767" y="3444240"/>
            <a:ext cx="2625090" cy="908050"/>
          </a:xfrm>
          <a:custGeom>
            <a:avLst/>
            <a:gdLst/>
            <a:ahLst/>
            <a:cxnLst/>
            <a:rect l="l" t="t" r="r" b="b"/>
            <a:pathLst>
              <a:path w="2625090" h="908050">
                <a:moveTo>
                  <a:pt x="2624582" y="0"/>
                </a:moveTo>
                <a:lnTo>
                  <a:pt x="2624582" y="468122"/>
                </a:lnTo>
                <a:lnTo>
                  <a:pt x="0" y="468122"/>
                </a:lnTo>
                <a:lnTo>
                  <a:pt x="0" y="908050"/>
                </a:lnTo>
              </a:path>
            </a:pathLst>
          </a:custGeom>
          <a:ln w="6096">
            <a:solidFill>
              <a:srgbClr val="3441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6808" y="1194816"/>
            <a:ext cx="4611624" cy="224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08070" y="1653997"/>
            <a:ext cx="4225290" cy="10229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1905" algn="ctr">
              <a:lnSpc>
                <a:spcPct val="86300"/>
              </a:lnSpc>
              <a:spcBef>
                <a:spcPts val="49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prevenir,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sancionar 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erradicar la violencia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contra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mujeres y el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grupo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familiar.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57344" y="3118104"/>
            <a:ext cx="3276600" cy="628015"/>
          </a:xfrm>
          <a:custGeom>
            <a:avLst/>
            <a:gdLst/>
            <a:ahLst/>
            <a:cxnLst/>
            <a:rect l="l" t="t" r="r" b="b"/>
            <a:pathLst>
              <a:path w="3276600" h="628014">
                <a:moveTo>
                  <a:pt x="0" y="627888"/>
                </a:moveTo>
                <a:lnTo>
                  <a:pt x="3276600" y="627888"/>
                </a:lnTo>
                <a:lnTo>
                  <a:pt x="3276600" y="0"/>
                </a:lnTo>
                <a:lnTo>
                  <a:pt x="0" y="0"/>
                </a:lnTo>
                <a:lnTo>
                  <a:pt x="0" y="627888"/>
                </a:lnTo>
                <a:close/>
              </a:path>
            </a:pathLst>
          </a:custGeom>
          <a:solidFill>
            <a:srgbClr val="E7E6E6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7344" y="3118104"/>
            <a:ext cx="3276600" cy="628015"/>
          </a:xfrm>
          <a:custGeom>
            <a:avLst/>
            <a:gdLst/>
            <a:ahLst/>
            <a:cxnLst/>
            <a:rect l="l" t="t" r="r" b="b"/>
            <a:pathLst>
              <a:path w="3276600" h="628014">
                <a:moveTo>
                  <a:pt x="0" y="627888"/>
                </a:moveTo>
                <a:lnTo>
                  <a:pt x="3276600" y="627888"/>
                </a:lnTo>
                <a:lnTo>
                  <a:pt x="3276600" y="0"/>
                </a:lnTo>
                <a:lnTo>
                  <a:pt x="0" y="0"/>
                </a:lnTo>
                <a:lnTo>
                  <a:pt x="0" y="627888"/>
                </a:lnTo>
                <a:close/>
              </a:path>
            </a:pathLst>
          </a:custGeom>
          <a:ln w="609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1678" y="3208782"/>
            <a:ext cx="148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Ley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30364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77111" y="4352544"/>
            <a:ext cx="3642360" cy="1883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18285" y="4787900"/>
            <a:ext cx="3159125" cy="708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55575" marR="5080" indent="-143510">
              <a:lnSpc>
                <a:spcPts val="2500"/>
              </a:lnSpc>
              <a:spcBef>
                <a:spcPts val="5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Nacional contra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  Violencia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Género.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5583" y="5818632"/>
            <a:ext cx="3276600" cy="628015"/>
          </a:xfrm>
          <a:prstGeom prst="rect">
            <a:avLst/>
          </a:prstGeom>
          <a:solidFill>
            <a:srgbClr val="E7E6E6">
              <a:alpha val="90194"/>
            </a:srgbClr>
          </a:solidFill>
          <a:ln w="6096">
            <a:solidFill>
              <a:srgbClr val="44536A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675"/>
              </a:spcBef>
            </a:pPr>
            <a:r>
              <a:rPr sz="2600" b="1" spc="-5" dirty="0">
                <a:latin typeface="Arial"/>
                <a:cs typeface="Arial"/>
              </a:rPr>
              <a:t>D.S.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008-2016-MIMP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63055" y="4352544"/>
            <a:ext cx="3639311" cy="1883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89953" y="4787900"/>
            <a:ext cx="2991485" cy="708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024890" marR="5080" indent="-1012190">
              <a:lnSpc>
                <a:spcPts val="2500"/>
              </a:lnSpc>
              <a:spcBef>
                <a:spcPts val="5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Reglamento de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Ley  30364.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1528" y="5818632"/>
            <a:ext cx="3276600" cy="628015"/>
          </a:xfrm>
          <a:prstGeom prst="rect">
            <a:avLst/>
          </a:prstGeom>
          <a:solidFill>
            <a:srgbClr val="E7E6E6">
              <a:alpha val="90194"/>
            </a:srgbClr>
          </a:solidFill>
          <a:ln w="6096">
            <a:solidFill>
              <a:srgbClr val="44536A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675"/>
              </a:spcBef>
            </a:pPr>
            <a:r>
              <a:rPr sz="2600" b="1" spc="-5" dirty="0">
                <a:latin typeface="Arial"/>
                <a:cs typeface="Arial"/>
              </a:rPr>
              <a:t>D.S.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009-2016-MIMP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220" y="615137"/>
            <a:ext cx="77406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spc="5" dirty="0">
                <a:latin typeface="Arial"/>
                <a:cs typeface="Arial"/>
              </a:rPr>
              <a:t>Ley </a:t>
            </a:r>
            <a:r>
              <a:rPr sz="2800" b="0" dirty="0">
                <a:latin typeface="Arial"/>
                <a:cs typeface="Arial"/>
              </a:rPr>
              <a:t>30490 </a:t>
            </a:r>
            <a:r>
              <a:rPr sz="2800" b="0" spc="5" dirty="0">
                <a:latin typeface="Arial"/>
                <a:cs typeface="Arial"/>
              </a:rPr>
              <a:t>Ley de </a:t>
            </a:r>
            <a:r>
              <a:rPr sz="2800" b="0" dirty="0">
                <a:latin typeface="Arial"/>
                <a:cs typeface="Arial"/>
              </a:rPr>
              <a:t>las </a:t>
            </a:r>
            <a:r>
              <a:rPr sz="2800" b="0" spc="5" dirty="0">
                <a:latin typeface="Arial"/>
                <a:cs typeface="Arial"/>
              </a:rPr>
              <a:t>Personas </a:t>
            </a:r>
            <a:r>
              <a:rPr sz="2800" b="0" dirty="0">
                <a:latin typeface="Arial"/>
                <a:cs typeface="Arial"/>
              </a:rPr>
              <a:t>Adultas</a:t>
            </a:r>
            <a:r>
              <a:rPr sz="2800" b="0" spc="-300" dirty="0"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Mayores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305838"/>
            <a:ext cx="10212070" cy="430466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latin typeface="Arial"/>
                <a:cs typeface="Arial"/>
              </a:rPr>
              <a:t>Artículo </a:t>
            </a:r>
            <a:r>
              <a:rPr sz="2000" spc="-10" dirty="0">
                <a:latin typeface="Arial"/>
                <a:cs typeface="Arial"/>
              </a:rPr>
              <a:t>28. </a:t>
            </a:r>
            <a:r>
              <a:rPr sz="2000" spc="-15" dirty="0">
                <a:latin typeface="Arial"/>
                <a:cs typeface="Arial"/>
              </a:rPr>
              <a:t>Violencia </a:t>
            </a:r>
            <a:r>
              <a:rPr sz="2000" spc="-5" dirty="0">
                <a:latin typeface="Arial"/>
                <a:cs typeface="Arial"/>
              </a:rPr>
              <a:t>contra </a:t>
            </a:r>
            <a:r>
              <a:rPr sz="2000" spc="-1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persona </a:t>
            </a:r>
            <a:r>
              <a:rPr sz="2000" spc="-10" dirty="0">
                <a:latin typeface="Arial"/>
                <a:cs typeface="Arial"/>
              </a:rPr>
              <a:t>adulta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mayor</a:t>
            </a:r>
            <a:endParaRPr sz="2000">
              <a:latin typeface="Arial"/>
              <a:cs typeface="Arial"/>
            </a:endParaRPr>
          </a:p>
          <a:p>
            <a:pPr marL="241300" marR="116205" indent="-228600">
              <a:lnSpc>
                <a:spcPct val="90000"/>
              </a:lnSpc>
              <a:spcBef>
                <a:spcPts val="130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Arial"/>
                <a:cs typeface="Arial"/>
              </a:rPr>
              <a:t>Se </a:t>
            </a:r>
            <a:r>
              <a:rPr sz="2000" spc="-5" dirty="0">
                <a:latin typeface="Arial"/>
                <a:cs typeface="Arial"/>
              </a:rPr>
              <a:t>considera </a:t>
            </a:r>
            <a:r>
              <a:rPr sz="2000" spc="-10" dirty="0">
                <a:latin typeface="Arial"/>
                <a:cs typeface="Arial"/>
              </a:rPr>
              <a:t>violencia </a:t>
            </a:r>
            <a:r>
              <a:rPr sz="2000" spc="-5" dirty="0">
                <a:latin typeface="Arial"/>
                <a:cs typeface="Arial"/>
              </a:rPr>
              <a:t>contra </a:t>
            </a:r>
            <a:r>
              <a:rPr sz="2000" spc="-15" dirty="0">
                <a:latin typeface="Arial"/>
                <a:cs typeface="Arial"/>
              </a:rPr>
              <a:t>la </a:t>
            </a:r>
            <a:r>
              <a:rPr sz="2000" spc="-10" dirty="0">
                <a:latin typeface="Arial"/>
                <a:cs typeface="Arial"/>
              </a:rPr>
              <a:t>persona adulta mayor cualquier </a:t>
            </a:r>
            <a:r>
              <a:rPr sz="2000" spc="-5" dirty="0">
                <a:latin typeface="Arial"/>
                <a:cs typeface="Arial"/>
              </a:rPr>
              <a:t>conducta </a:t>
            </a:r>
            <a:r>
              <a:rPr sz="2000" spc="-10" dirty="0">
                <a:latin typeface="Arial"/>
                <a:cs typeface="Arial"/>
              </a:rPr>
              <a:t>única </a:t>
            </a:r>
            <a:r>
              <a:rPr sz="2000" spc="-5" dirty="0">
                <a:latin typeface="Arial"/>
                <a:cs typeface="Arial"/>
              </a:rPr>
              <a:t>o  </a:t>
            </a:r>
            <a:r>
              <a:rPr sz="2000" spc="-10" dirty="0">
                <a:latin typeface="Arial"/>
                <a:cs typeface="Arial"/>
              </a:rPr>
              <a:t>repetida, </a:t>
            </a:r>
            <a:r>
              <a:rPr sz="2000" spc="-5" dirty="0">
                <a:latin typeface="Arial"/>
                <a:cs typeface="Arial"/>
              </a:rPr>
              <a:t>sea </a:t>
            </a:r>
            <a:r>
              <a:rPr sz="2000" spc="-10" dirty="0">
                <a:latin typeface="Arial"/>
                <a:cs typeface="Arial"/>
              </a:rPr>
              <a:t>por </a:t>
            </a:r>
            <a:r>
              <a:rPr sz="2000" spc="-5" dirty="0">
                <a:latin typeface="Arial"/>
                <a:cs typeface="Arial"/>
              </a:rPr>
              <a:t>acción u omisión, </a:t>
            </a:r>
            <a:r>
              <a:rPr sz="2000" spc="-10" dirty="0">
                <a:latin typeface="Arial"/>
                <a:cs typeface="Arial"/>
              </a:rPr>
              <a:t>que le </a:t>
            </a:r>
            <a:r>
              <a:rPr sz="2000" spc="-5" dirty="0">
                <a:latin typeface="Arial"/>
                <a:cs typeface="Arial"/>
              </a:rPr>
              <a:t>cause </a:t>
            </a:r>
            <a:r>
              <a:rPr sz="2000" spc="-10" dirty="0">
                <a:latin typeface="Arial"/>
                <a:cs typeface="Arial"/>
              </a:rPr>
              <a:t>daño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10" dirty="0">
                <a:latin typeface="Arial"/>
                <a:cs typeface="Arial"/>
              </a:rPr>
              <a:t>cualquier </a:t>
            </a:r>
            <a:r>
              <a:rPr sz="2000" spc="-15" dirty="0">
                <a:latin typeface="Arial"/>
                <a:cs typeface="Arial"/>
              </a:rPr>
              <a:t>naturaleza </a:t>
            </a:r>
            <a:r>
              <a:rPr sz="2000" spc="-5" dirty="0">
                <a:latin typeface="Arial"/>
                <a:cs typeface="Arial"/>
              </a:rPr>
              <a:t>o </a:t>
            </a:r>
            <a:r>
              <a:rPr sz="2000" spc="-10" dirty="0">
                <a:latin typeface="Arial"/>
                <a:cs typeface="Arial"/>
              </a:rPr>
              <a:t>que  </a:t>
            </a:r>
            <a:r>
              <a:rPr sz="2000" b="1" spc="-5" dirty="0">
                <a:latin typeface="Arial"/>
                <a:cs typeface="Arial"/>
              </a:rPr>
              <a:t>vulnere el goce o </a:t>
            </a:r>
            <a:r>
              <a:rPr sz="2000" b="1" spc="-10" dirty="0">
                <a:latin typeface="Arial"/>
                <a:cs typeface="Arial"/>
              </a:rPr>
              <a:t>ejercicio </a:t>
            </a:r>
            <a:r>
              <a:rPr sz="2000" b="1" spc="-5" dirty="0">
                <a:latin typeface="Arial"/>
                <a:cs typeface="Arial"/>
              </a:rPr>
              <a:t>de </a:t>
            </a:r>
            <a:r>
              <a:rPr sz="2000" b="1" spc="-10" dirty="0">
                <a:latin typeface="Arial"/>
                <a:cs typeface="Arial"/>
              </a:rPr>
              <a:t>sus derechos </a:t>
            </a:r>
            <a:r>
              <a:rPr sz="2000" b="1" spc="-5" dirty="0">
                <a:latin typeface="Arial"/>
                <a:cs typeface="Arial"/>
              </a:rPr>
              <a:t>humanos y libertades fundamentales,  independientemente de que ocurra en una </a:t>
            </a:r>
            <a:r>
              <a:rPr sz="2000" b="1" spc="-10" dirty="0">
                <a:latin typeface="Arial"/>
                <a:cs typeface="Arial"/>
              </a:rPr>
              <a:t>relación </a:t>
            </a:r>
            <a:r>
              <a:rPr sz="2000" b="1" spc="-5" dirty="0">
                <a:latin typeface="Arial"/>
                <a:cs typeface="Arial"/>
              </a:rPr>
              <a:t>de</a:t>
            </a:r>
            <a:r>
              <a:rPr sz="2000" b="1" spc="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confianza.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8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"/>
                <a:cs typeface="Arial"/>
              </a:rPr>
              <a:t>Artículo </a:t>
            </a:r>
            <a:r>
              <a:rPr sz="2000" spc="-10" dirty="0">
                <a:latin typeface="Arial"/>
                <a:cs typeface="Arial"/>
              </a:rPr>
              <a:t>29. </a:t>
            </a:r>
            <a:r>
              <a:rPr sz="2000" spc="-20" dirty="0">
                <a:latin typeface="Arial"/>
                <a:cs typeface="Arial"/>
              </a:rPr>
              <a:t>Tipos </a:t>
            </a:r>
            <a:r>
              <a:rPr sz="2000" spc="-10" dirty="0">
                <a:latin typeface="Arial"/>
                <a:cs typeface="Arial"/>
              </a:rPr>
              <a:t>de violencia </a:t>
            </a:r>
            <a:r>
              <a:rPr sz="2000" spc="-5" dirty="0">
                <a:latin typeface="Arial"/>
                <a:cs typeface="Arial"/>
              </a:rPr>
              <a:t>contra </a:t>
            </a:r>
            <a:r>
              <a:rPr sz="2000" spc="-10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persona </a:t>
            </a:r>
            <a:r>
              <a:rPr sz="2000" spc="-10" dirty="0">
                <a:latin typeface="Arial"/>
                <a:cs typeface="Arial"/>
              </a:rPr>
              <a:t>adulta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mayor</a:t>
            </a:r>
            <a:endParaRPr sz="2000">
              <a:latin typeface="Arial"/>
              <a:cs typeface="Arial"/>
            </a:endParaRPr>
          </a:p>
          <a:p>
            <a:pPr marL="12700" marR="5080" indent="69850">
              <a:lnSpc>
                <a:spcPct val="90000"/>
              </a:lnSpc>
              <a:spcBef>
                <a:spcPts val="1010"/>
              </a:spcBef>
            </a:pPr>
            <a:r>
              <a:rPr sz="2000" spc="-10" dirty="0">
                <a:latin typeface="Arial"/>
                <a:cs typeface="Arial"/>
              </a:rPr>
              <a:t>Los tipos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10" dirty="0">
                <a:latin typeface="Arial"/>
                <a:cs typeface="Arial"/>
              </a:rPr>
              <a:t>violencia </a:t>
            </a:r>
            <a:r>
              <a:rPr sz="2000" spc="-5" dirty="0">
                <a:latin typeface="Arial"/>
                <a:cs typeface="Arial"/>
              </a:rPr>
              <a:t>contra </a:t>
            </a:r>
            <a:r>
              <a:rPr sz="2000" spc="-15" dirty="0">
                <a:latin typeface="Arial"/>
                <a:cs typeface="Arial"/>
              </a:rPr>
              <a:t>la </a:t>
            </a:r>
            <a:r>
              <a:rPr sz="2000" spc="-10" dirty="0">
                <a:latin typeface="Arial"/>
                <a:cs typeface="Arial"/>
              </a:rPr>
              <a:t>persona adulta mayor </a:t>
            </a:r>
            <a:r>
              <a:rPr sz="2000" spc="-5" dirty="0">
                <a:latin typeface="Arial"/>
                <a:cs typeface="Arial"/>
              </a:rPr>
              <a:t>son: </a:t>
            </a:r>
            <a:r>
              <a:rPr sz="2000" spc="-10" dirty="0">
                <a:latin typeface="Arial"/>
                <a:cs typeface="Arial"/>
              </a:rPr>
              <a:t>a) </a:t>
            </a:r>
            <a:r>
              <a:rPr sz="2000" spc="-15" dirty="0">
                <a:latin typeface="Arial"/>
                <a:cs typeface="Arial"/>
              </a:rPr>
              <a:t>Violencia </a:t>
            </a:r>
            <a:r>
              <a:rPr sz="2000" spc="-5" dirty="0">
                <a:latin typeface="Arial"/>
                <a:cs typeface="Arial"/>
              </a:rPr>
              <a:t>física. b) </a:t>
            </a:r>
            <a:r>
              <a:rPr sz="2000" spc="-15" dirty="0">
                <a:latin typeface="Arial"/>
                <a:cs typeface="Arial"/>
              </a:rPr>
              <a:t>Violencia  </a:t>
            </a:r>
            <a:r>
              <a:rPr sz="2000" spc="-5" dirty="0">
                <a:latin typeface="Arial"/>
                <a:cs typeface="Arial"/>
              </a:rPr>
              <a:t>sexual. </a:t>
            </a:r>
            <a:r>
              <a:rPr sz="2000" dirty="0">
                <a:latin typeface="Arial"/>
                <a:cs typeface="Arial"/>
              </a:rPr>
              <a:t>c) </a:t>
            </a:r>
            <a:r>
              <a:rPr sz="2000" spc="-15" dirty="0">
                <a:latin typeface="Arial"/>
                <a:cs typeface="Arial"/>
              </a:rPr>
              <a:t>Violencia </a:t>
            </a:r>
            <a:r>
              <a:rPr sz="2000" spc="-5" dirty="0">
                <a:latin typeface="Arial"/>
                <a:cs typeface="Arial"/>
              </a:rPr>
              <a:t>psicológica. d) </a:t>
            </a:r>
            <a:r>
              <a:rPr sz="2000" spc="-15" dirty="0">
                <a:latin typeface="Arial"/>
                <a:cs typeface="Arial"/>
              </a:rPr>
              <a:t>Violencia </a:t>
            </a:r>
            <a:r>
              <a:rPr sz="2000" spc="-5" dirty="0">
                <a:latin typeface="Arial"/>
                <a:cs typeface="Arial"/>
              </a:rPr>
              <a:t>patrimonial o económica. </a:t>
            </a:r>
            <a:r>
              <a:rPr sz="2000" spc="-10" dirty="0">
                <a:latin typeface="Arial"/>
                <a:cs typeface="Arial"/>
              </a:rPr>
              <a:t>e) </a:t>
            </a:r>
            <a:r>
              <a:rPr sz="2000" b="1" spc="-15" dirty="0">
                <a:latin typeface="Arial"/>
                <a:cs typeface="Arial"/>
              </a:rPr>
              <a:t>Violencia </a:t>
            </a:r>
            <a:r>
              <a:rPr sz="2000" b="1" spc="-5" dirty="0">
                <a:latin typeface="Arial"/>
                <a:cs typeface="Arial"/>
              </a:rPr>
              <a:t>a  través de todo tipo de abandono, </a:t>
            </a:r>
            <a:r>
              <a:rPr sz="2000" b="1" spc="-20" dirty="0">
                <a:latin typeface="Arial"/>
                <a:cs typeface="Arial"/>
              </a:rPr>
              <a:t>ya </a:t>
            </a:r>
            <a:r>
              <a:rPr sz="2000" b="1" spc="-10" dirty="0">
                <a:latin typeface="Arial"/>
                <a:cs typeface="Arial"/>
              </a:rPr>
              <a:t>sea </a:t>
            </a:r>
            <a:r>
              <a:rPr sz="2000" b="1" spc="-5" dirty="0">
                <a:latin typeface="Arial"/>
                <a:cs typeface="Arial"/>
              </a:rPr>
              <a:t>en la </a:t>
            </a:r>
            <a:r>
              <a:rPr sz="2000" b="1" spc="-10" dirty="0">
                <a:latin typeface="Arial"/>
                <a:cs typeface="Arial"/>
              </a:rPr>
              <a:t>calle, </a:t>
            </a:r>
            <a:r>
              <a:rPr sz="2000" b="1" spc="-5" dirty="0">
                <a:latin typeface="Arial"/>
                <a:cs typeface="Arial"/>
              </a:rPr>
              <a:t>en el </a:t>
            </a:r>
            <a:r>
              <a:rPr sz="2000" b="1" spc="-25" dirty="0">
                <a:latin typeface="Arial"/>
                <a:cs typeface="Arial"/>
              </a:rPr>
              <a:t>hogar, </a:t>
            </a:r>
            <a:r>
              <a:rPr sz="2000" b="1" spc="-5" dirty="0">
                <a:latin typeface="Arial"/>
                <a:cs typeface="Arial"/>
              </a:rPr>
              <a:t>en centros de salud,  en establecimientos penitenciarios o en cualquier </a:t>
            </a:r>
            <a:r>
              <a:rPr sz="2000" b="1" spc="-10" dirty="0">
                <a:latin typeface="Arial"/>
                <a:cs typeface="Arial"/>
              </a:rPr>
              <a:t>otra situación </a:t>
            </a:r>
            <a:r>
              <a:rPr sz="2000" b="1" spc="-5" dirty="0">
                <a:latin typeface="Arial"/>
                <a:cs typeface="Arial"/>
              </a:rPr>
              <a:t>o circunstancia que  </a:t>
            </a:r>
            <a:r>
              <a:rPr sz="2000" b="1" spc="-10" dirty="0">
                <a:latin typeface="Arial"/>
                <a:cs typeface="Arial"/>
              </a:rPr>
              <a:t>precise </a:t>
            </a:r>
            <a:r>
              <a:rPr sz="2000" b="1" spc="-5" dirty="0">
                <a:latin typeface="Arial"/>
                <a:cs typeface="Arial"/>
              </a:rPr>
              <a:t>el reglamento. Los tipos de violencia a que </a:t>
            </a:r>
            <a:r>
              <a:rPr sz="2000" b="1" spc="-10" dirty="0">
                <a:latin typeface="Arial"/>
                <a:cs typeface="Arial"/>
              </a:rPr>
              <a:t>se hace referencia </a:t>
            </a:r>
            <a:r>
              <a:rPr sz="2000" b="1" spc="-5" dirty="0">
                <a:latin typeface="Arial"/>
                <a:cs typeface="Arial"/>
              </a:rPr>
              <a:t>se regulan en  el reglamento de </a:t>
            </a:r>
            <a:r>
              <a:rPr sz="2000" b="1" spc="-10" dirty="0">
                <a:latin typeface="Arial"/>
                <a:cs typeface="Arial"/>
              </a:rPr>
              <a:t>la presente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ley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024" y="1469136"/>
            <a:ext cx="10628630" cy="1877695"/>
          </a:xfrm>
          <a:custGeom>
            <a:avLst/>
            <a:gdLst/>
            <a:ahLst/>
            <a:cxnLst/>
            <a:rect l="l" t="t" r="r" b="b"/>
            <a:pathLst>
              <a:path w="10628630" h="1877695">
                <a:moveTo>
                  <a:pt x="0" y="1877568"/>
                </a:moveTo>
                <a:lnTo>
                  <a:pt x="10628376" y="1877568"/>
                </a:lnTo>
                <a:lnTo>
                  <a:pt x="10628376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4024" y="1469136"/>
            <a:ext cx="10628630" cy="1877695"/>
          </a:xfrm>
          <a:custGeom>
            <a:avLst/>
            <a:gdLst/>
            <a:ahLst/>
            <a:cxnLst/>
            <a:rect l="l" t="t" r="r" b="b"/>
            <a:pathLst>
              <a:path w="10628630" h="1877695">
                <a:moveTo>
                  <a:pt x="0" y="1877568"/>
                </a:moveTo>
                <a:lnTo>
                  <a:pt x="10628376" y="1877568"/>
                </a:lnTo>
                <a:lnTo>
                  <a:pt x="10628376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4024" y="1488135"/>
            <a:ext cx="10628630" cy="179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243840">
              <a:lnSpc>
                <a:spcPct val="100000"/>
              </a:lnSpc>
              <a:spcBef>
                <a:spcPts val="95"/>
              </a:spcBef>
            </a:pPr>
            <a:r>
              <a:rPr sz="2000" i="1" spc="-140" dirty="0">
                <a:latin typeface="Trebuchet MS"/>
                <a:cs typeface="Trebuchet MS"/>
              </a:rPr>
              <a:t>El </a:t>
            </a:r>
            <a:r>
              <a:rPr sz="2000" i="1" spc="-95" dirty="0">
                <a:latin typeface="Trebuchet MS"/>
                <a:cs typeface="Trebuchet MS"/>
              </a:rPr>
              <a:t>Hostigamiento </a:t>
            </a:r>
            <a:r>
              <a:rPr sz="2000" i="1" spc="-114" dirty="0">
                <a:latin typeface="Trebuchet MS"/>
                <a:cs typeface="Trebuchet MS"/>
              </a:rPr>
              <a:t>sexual </a:t>
            </a:r>
            <a:r>
              <a:rPr sz="2000" i="1" spc="-130" dirty="0">
                <a:latin typeface="Trebuchet MS"/>
                <a:cs typeface="Trebuchet MS"/>
              </a:rPr>
              <a:t>Típico </a:t>
            </a:r>
            <a:r>
              <a:rPr sz="2000" i="1" spc="-50" dirty="0">
                <a:latin typeface="Trebuchet MS"/>
                <a:cs typeface="Trebuchet MS"/>
              </a:rPr>
              <a:t>o </a:t>
            </a:r>
            <a:r>
              <a:rPr sz="2000" i="1" spc="-125" dirty="0">
                <a:latin typeface="Trebuchet MS"/>
                <a:cs typeface="Trebuchet MS"/>
              </a:rPr>
              <a:t>Chantaje </a:t>
            </a:r>
            <a:r>
              <a:rPr sz="2000" i="1" spc="-114" dirty="0">
                <a:latin typeface="Trebuchet MS"/>
                <a:cs typeface="Trebuchet MS"/>
              </a:rPr>
              <a:t>Sexual </a:t>
            </a:r>
            <a:r>
              <a:rPr sz="2000" i="1" spc="-100" dirty="0">
                <a:latin typeface="Trebuchet MS"/>
                <a:cs typeface="Trebuchet MS"/>
              </a:rPr>
              <a:t>consiste </a:t>
            </a:r>
            <a:r>
              <a:rPr sz="2000" i="1" spc="-90" dirty="0">
                <a:latin typeface="Trebuchet MS"/>
                <a:cs typeface="Trebuchet MS"/>
              </a:rPr>
              <a:t>en </a:t>
            </a:r>
            <a:r>
              <a:rPr sz="2000" i="1" spc="-105" dirty="0">
                <a:latin typeface="Trebuchet MS"/>
                <a:cs typeface="Trebuchet MS"/>
              </a:rPr>
              <a:t>la </a:t>
            </a:r>
            <a:r>
              <a:rPr sz="2000" b="1" i="1" spc="-170" dirty="0">
                <a:latin typeface="Arial"/>
                <a:cs typeface="Arial"/>
              </a:rPr>
              <a:t>conducta </a:t>
            </a:r>
            <a:r>
              <a:rPr sz="2000" b="1" i="1" spc="-155" dirty="0">
                <a:latin typeface="Arial"/>
                <a:cs typeface="Arial"/>
              </a:rPr>
              <a:t>física </a:t>
            </a:r>
            <a:r>
              <a:rPr sz="2000" b="1" i="1" spc="-170" dirty="0">
                <a:latin typeface="Arial"/>
                <a:cs typeface="Arial"/>
              </a:rPr>
              <a:t>o </a:t>
            </a:r>
            <a:r>
              <a:rPr sz="2000" b="1" i="1" spc="-120" dirty="0">
                <a:latin typeface="Arial"/>
                <a:cs typeface="Arial"/>
              </a:rPr>
              <a:t>verbal </a:t>
            </a:r>
            <a:r>
              <a:rPr sz="2000" b="1" i="1" spc="-95" dirty="0">
                <a:latin typeface="Arial"/>
                <a:cs typeface="Arial"/>
              </a:rPr>
              <a:t>reiterada </a:t>
            </a:r>
            <a:r>
              <a:rPr sz="2000" b="1" i="1" spc="-150" dirty="0">
                <a:latin typeface="Arial"/>
                <a:cs typeface="Arial"/>
              </a:rPr>
              <a:t>de  </a:t>
            </a:r>
            <a:r>
              <a:rPr sz="2000" b="1" i="1" spc="-110" dirty="0">
                <a:latin typeface="Arial"/>
                <a:cs typeface="Arial"/>
              </a:rPr>
              <a:t>naturaleza </a:t>
            </a:r>
            <a:r>
              <a:rPr sz="2000" b="1" i="1" spc="-175" dirty="0">
                <a:latin typeface="Arial"/>
                <a:cs typeface="Arial"/>
              </a:rPr>
              <a:t>sexual no </a:t>
            </a:r>
            <a:r>
              <a:rPr sz="2000" b="1" i="1" spc="-150" dirty="0">
                <a:latin typeface="Arial"/>
                <a:cs typeface="Arial"/>
              </a:rPr>
              <a:t>deseada </a:t>
            </a:r>
            <a:r>
              <a:rPr sz="2000" b="1" i="1" spc="-35" dirty="0">
                <a:latin typeface="Arial"/>
                <a:cs typeface="Arial"/>
              </a:rPr>
              <a:t>y/o </a:t>
            </a:r>
            <a:r>
              <a:rPr sz="2000" b="1" i="1" spc="-150" dirty="0">
                <a:latin typeface="Arial"/>
                <a:cs typeface="Arial"/>
              </a:rPr>
              <a:t>rechazada</a:t>
            </a:r>
            <a:r>
              <a:rPr sz="2000" i="1" spc="-150" dirty="0">
                <a:latin typeface="Trebuchet MS"/>
                <a:cs typeface="Trebuchet MS"/>
              </a:rPr>
              <a:t>, </a:t>
            </a:r>
            <a:r>
              <a:rPr sz="2000" i="1" spc="-110" dirty="0">
                <a:latin typeface="Trebuchet MS"/>
                <a:cs typeface="Trebuchet MS"/>
              </a:rPr>
              <a:t>realizada </a:t>
            </a:r>
            <a:r>
              <a:rPr sz="2000" i="1" spc="-95" dirty="0">
                <a:latin typeface="Trebuchet MS"/>
                <a:cs typeface="Trebuchet MS"/>
              </a:rPr>
              <a:t>por </a:t>
            </a:r>
            <a:r>
              <a:rPr sz="2000" i="1" spc="-60" dirty="0">
                <a:latin typeface="Trebuchet MS"/>
                <a:cs typeface="Trebuchet MS"/>
              </a:rPr>
              <a:t>una </a:t>
            </a:r>
            <a:r>
              <a:rPr sz="2000" i="1" spc="-55" dirty="0">
                <a:latin typeface="Trebuchet MS"/>
                <a:cs typeface="Trebuchet MS"/>
              </a:rPr>
              <a:t>o </a:t>
            </a:r>
            <a:r>
              <a:rPr sz="2000" i="1" spc="-45" dirty="0">
                <a:latin typeface="Trebuchet MS"/>
                <a:cs typeface="Trebuchet MS"/>
              </a:rPr>
              <a:t>más </a:t>
            </a:r>
            <a:r>
              <a:rPr sz="2000" i="1" spc="-75" dirty="0">
                <a:latin typeface="Trebuchet MS"/>
                <a:cs typeface="Trebuchet MS"/>
              </a:rPr>
              <a:t>personas </a:t>
            </a:r>
            <a:r>
              <a:rPr sz="2000" i="1" spc="-100" dirty="0">
                <a:latin typeface="Trebuchet MS"/>
                <a:cs typeface="Trebuchet MS"/>
              </a:rPr>
              <a:t>que </a:t>
            </a:r>
            <a:r>
              <a:rPr sz="2000" i="1" spc="-85" dirty="0">
                <a:latin typeface="Trebuchet MS"/>
                <a:cs typeface="Trebuchet MS"/>
              </a:rPr>
              <a:t>se </a:t>
            </a:r>
            <a:r>
              <a:rPr sz="2000" i="1" spc="-80" dirty="0">
                <a:latin typeface="Trebuchet MS"/>
                <a:cs typeface="Trebuchet MS"/>
              </a:rPr>
              <a:t>aprovechan  </a:t>
            </a:r>
            <a:r>
              <a:rPr sz="2000" i="1" spc="-110" dirty="0">
                <a:latin typeface="Trebuchet MS"/>
                <a:cs typeface="Trebuchet MS"/>
              </a:rPr>
              <a:t>de </a:t>
            </a:r>
            <a:r>
              <a:rPr sz="2000" i="1" spc="-65" dirty="0">
                <a:latin typeface="Trebuchet MS"/>
                <a:cs typeface="Trebuchet MS"/>
              </a:rPr>
              <a:t>una </a:t>
            </a:r>
            <a:r>
              <a:rPr sz="2000" b="1" i="1" spc="-185" dirty="0">
                <a:latin typeface="Arial"/>
                <a:cs typeface="Arial"/>
              </a:rPr>
              <a:t>posición </a:t>
            </a:r>
            <a:r>
              <a:rPr sz="2000" b="1" i="1" spc="-155" dirty="0">
                <a:latin typeface="Arial"/>
                <a:cs typeface="Arial"/>
              </a:rPr>
              <a:t>de </a:t>
            </a:r>
            <a:r>
              <a:rPr sz="2000" b="1" i="1" spc="-110" dirty="0">
                <a:latin typeface="Arial"/>
                <a:cs typeface="Arial"/>
              </a:rPr>
              <a:t>autoridad </a:t>
            </a:r>
            <a:r>
              <a:rPr sz="2000" b="1" i="1" spc="-170" dirty="0">
                <a:latin typeface="Arial"/>
                <a:cs typeface="Arial"/>
              </a:rPr>
              <a:t>o </a:t>
            </a:r>
            <a:r>
              <a:rPr sz="2000" b="1" i="1" spc="-100" dirty="0">
                <a:latin typeface="Arial"/>
                <a:cs typeface="Arial"/>
              </a:rPr>
              <a:t>jerarquía </a:t>
            </a:r>
            <a:r>
              <a:rPr sz="2000" i="1" spc="-50" dirty="0">
                <a:latin typeface="Trebuchet MS"/>
                <a:cs typeface="Trebuchet MS"/>
              </a:rPr>
              <a:t>o </a:t>
            </a:r>
            <a:r>
              <a:rPr sz="2000" i="1" spc="-110" dirty="0">
                <a:latin typeface="Trebuchet MS"/>
                <a:cs typeface="Trebuchet MS"/>
              </a:rPr>
              <a:t>cualquier </a:t>
            </a:r>
            <a:r>
              <a:rPr sz="2000" i="1" spc="-100" dirty="0">
                <a:latin typeface="Trebuchet MS"/>
                <a:cs typeface="Trebuchet MS"/>
              </a:rPr>
              <a:t>otra </a:t>
            </a:r>
            <a:r>
              <a:rPr sz="2000" i="1" spc="-95" dirty="0">
                <a:latin typeface="Trebuchet MS"/>
                <a:cs typeface="Trebuchet MS"/>
              </a:rPr>
              <a:t>situación </a:t>
            </a:r>
            <a:r>
              <a:rPr sz="2000" i="1" spc="-114" dirty="0">
                <a:latin typeface="Trebuchet MS"/>
                <a:cs typeface="Trebuchet MS"/>
              </a:rPr>
              <a:t>ventajosa, </a:t>
            </a:r>
            <a:r>
              <a:rPr sz="2000" i="1" spc="-95" dirty="0">
                <a:latin typeface="Trebuchet MS"/>
                <a:cs typeface="Trebuchet MS"/>
              </a:rPr>
              <a:t>en </a:t>
            </a:r>
            <a:r>
              <a:rPr sz="2000" i="1" spc="-100" dirty="0">
                <a:latin typeface="Trebuchet MS"/>
                <a:cs typeface="Trebuchet MS"/>
              </a:rPr>
              <a:t>contra </a:t>
            </a:r>
            <a:r>
              <a:rPr sz="2000" i="1" spc="-105" dirty="0">
                <a:latin typeface="Trebuchet MS"/>
                <a:cs typeface="Trebuchet MS"/>
              </a:rPr>
              <a:t>de otra </a:t>
            </a:r>
            <a:r>
              <a:rPr sz="2000" i="1" spc="-90" dirty="0">
                <a:latin typeface="Trebuchet MS"/>
                <a:cs typeface="Trebuchet MS"/>
              </a:rPr>
              <a:t>u  </a:t>
            </a:r>
            <a:r>
              <a:rPr sz="2000" i="1" spc="-114" dirty="0">
                <a:latin typeface="Trebuchet MS"/>
                <a:cs typeface="Trebuchet MS"/>
              </a:rPr>
              <a:t>otras, </a:t>
            </a:r>
            <a:r>
              <a:rPr sz="2000" i="1" spc="-95" dirty="0">
                <a:latin typeface="Trebuchet MS"/>
                <a:cs typeface="Trebuchet MS"/>
              </a:rPr>
              <a:t>quienes </a:t>
            </a:r>
            <a:r>
              <a:rPr sz="2000" i="1" spc="-100" dirty="0">
                <a:latin typeface="Trebuchet MS"/>
                <a:cs typeface="Trebuchet MS"/>
              </a:rPr>
              <a:t>rechazan </a:t>
            </a:r>
            <a:r>
              <a:rPr sz="2000" i="1" spc="-90" dirty="0">
                <a:latin typeface="Trebuchet MS"/>
                <a:cs typeface="Trebuchet MS"/>
              </a:rPr>
              <a:t>estas </a:t>
            </a:r>
            <a:r>
              <a:rPr sz="2000" i="1" spc="-80" dirty="0">
                <a:latin typeface="Trebuchet MS"/>
                <a:cs typeface="Trebuchet MS"/>
              </a:rPr>
              <a:t>conductas </a:t>
            </a:r>
            <a:r>
              <a:rPr sz="2000" i="1" spc="-95" dirty="0">
                <a:latin typeface="Trebuchet MS"/>
                <a:cs typeface="Trebuchet MS"/>
              </a:rPr>
              <a:t>por </a:t>
            </a:r>
            <a:r>
              <a:rPr sz="2000" i="1" spc="-100" dirty="0">
                <a:latin typeface="Trebuchet MS"/>
                <a:cs typeface="Trebuchet MS"/>
              </a:rPr>
              <a:t>considerar que </a:t>
            </a:r>
            <a:r>
              <a:rPr sz="2000" i="1" spc="-110" dirty="0">
                <a:latin typeface="Trebuchet MS"/>
                <a:cs typeface="Trebuchet MS"/>
              </a:rPr>
              <a:t>afectan </a:t>
            </a:r>
            <a:r>
              <a:rPr sz="2000" i="1" spc="-70" dirty="0">
                <a:latin typeface="Trebuchet MS"/>
                <a:cs typeface="Trebuchet MS"/>
              </a:rPr>
              <a:t>su </a:t>
            </a:r>
            <a:r>
              <a:rPr sz="2000" i="1" spc="-80" dirty="0">
                <a:latin typeface="Trebuchet MS"/>
                <a:cs typeface="Trebuchet MS"/>
              </a:rPr>
              <a:t>dignidad </a:t>
            </a:r>
            <a:r>
              <a:rPr sz="2000" i="1" spc="-75" dirty="0">
                <a:latin typeface="Trebuchet MS"/>
                <a:cs typeface="Trebuchet MS"/>
              </a:rPr>
              <a:t>así </a:t>
            </a:r>
            <a:r>
              <a:rPr sz="2000" i="1" spc="-70" dirty="0">
                <a:latin typeface="Trebuchet MS"/>
                <a:cs typeface="Trebuchet MS"/>
              </a:rPr>
              <a:t>como </a:t>
            </a:r>
            <a:r>
              <a:rPr sz="2000" i="1" spc="-55" dirty="0">
                <a:latin typeface="Trebuchet MS"/>
                <a:cs typeface="Trebuchet MS"/>
              </a:rPr>
              <a:t>sus  </a:t>
            </a:r>
            <a:r>
              <a:rPr sz="2000" i="1" spc="-95" dirty="0">
                <a:latin typeface="Trebuchet MS"/>
                <a:cs typeface="Trebuchet MS"/>
              </a:rPr>
              <a:t>derechos</a:t>
            </a:r>
            <a:r>
              <a:rPr sz="2000" i="1" spc="-185" dirty="0">
                <a:latin typeface="Trebuchet MS"/>
                <a:cs typeface="Trebuchet MS"/>
              </a:rPr>
              <a:t> </a:t>
            </a:r>
            <a:r>
              <a:rPr sz="2000" i="1" spc="-110" dirty="0">
                <a:latin typeface="Trebuchet MS"/>
                <a:cs typeface="Trebuchet MS"/>
              </a:rPr>
              <a:t>fundamentales.</a:t>
            </a:r>
            <a:endParaRPr sz="2000">
              <a:latin typeface="Trebuchet MS"/>
              <a:cs typeface="Trebuchet MS"/>
            </a:endParaRPr>
          </a:p>
          <a:p>
            <a:pPr marL="4826000">
              <a:lnSpc>
                <a:spcPct val="100000"/>
              </a:lnSpc>
              <a:spcBef>
                <a:spcPts val="20"/>
              </a:spcBef>
            </a:pPr>
            <a:r>
              <a:rPr sz="1600" b="1" i="1" spc="-190" dirty="0">
                <a:latin typeface="Arial"/>
                <a:cs typeface="Arial"/>
              </a:rPr>
              <a:t>Ley </a:t>
            </a:r>
            <a:r>
              <a:rPr sz="1600" b="1" i="1" spc="-125" dirty="0">
                <a:latin typeface="Arial"/>
                <a:cs typeface="Arial"/>
              </a:rPr>
              <a:t>de </a:t>
            </a:r>
            <a:r>
              <a:rPr sz="1600" b="1" i="1" spc="-130" dirty="0">
                <a:latin typeface="Arial"/>
                <a:cs typeface="Arial"/>
              </a:rPr>
              <a:t>prevención </a:t>
            </a:r>
            <a:r>
              <a:rPr sz="1600" b="1" i="1" spc="-135" dirty="0">
                <a:latin typeface="Arial"/>
                <a:cs typeface="Arial"/>
              </a:rPr>
              <a:t>y </a:t>
            </a:r>
            <a:r>
              <a:rPr sz="1600" b="1" i="1" spc="-150" dirty="0">
                <a:latin typeface="Arial"/>
                <a:cs typeface="Arial"/>
              </a:rPr>
              <a:t>sanción </a:t>
            </a:r>
            <a:r>
              <a:rPr sz="1600" b="1" i="1" spc="-100" dirty="0">
                <a:latin typeface="Arial"/>
                <a:cs typeface="Arial"/>
              </a:rPr>
              <a:t>del </a:t>
            </a:r>
            <a:r>
              <a:rPr sz="1600" b="1" i="1" spc="-110" dirty="0">
                <a:latin typeface="Arial"/>
                <a:cs typeface="Arial"/>
              </a:rPr>
              <a:t>hostigamiento </a:t>
            </a:r>
            <a:r>
              <a:rPr sz="1600" b="1" i="1" spc="-125" dirty="0">
                <a:latin typeface="Arial"/>
                <a:cs typeface="Arial"/>
              </a:rPr>
              <a:t>sexual. </a:t>
            </a:r>
            <a:r>
              <a:rPr sz="1600" b="1" i="1" spc="-275" dirty="0">
                <a:latin typeface="Arial"/>
                <a:cs typeface="Arial"/>
              </a:rPr>
              <a:t>LEY </a:t>
            </a:r>
            <a:r>
              <a:rPr sz="1600" b="1" i="1" spc="5" dirty="0">
                <a:latin typeface="Arial"/>
                <a:cs typeface="Arial"/>
              </a:rPr>
              <a:t>Nº</a:t>
            </a:r>
            <a:r>
              <a:rPr sz="1600" b="1" i="1" spc="-75" dirty="0">
                <a:latin typeface="Arial"/>
                <a:cs typeface="Arial"/>
              </a:rPr>
              <a:t> 29430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1019" y="906017"/>
            <a:ext cx="2856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Hostigamiento</a:t>
            </a:r>
            <a:r>
              <a:rPr sz="2400" i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laboral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3910584"/>
            <a:ext cx="4291965" cy="17557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3020" rIns="0" bIns="0" rtlCol="0">
            <a:spAutoFit/>
          </a:bodyPr>
          <a:lstStyle/>
          <a:p>
            <a:pPr marL="377825" marR="548005" indent="-286385">
              <a:lnSpc>
                <a:spcPct val="100000"/>
              </a:lnSpc>
              <a:spcBef>
                <a:spcPts val="260"/>
              </a:spcBef>
              <a:buChar char="•"/>
              <a:tabLst>
                <a:tab pos="377825" algn="l"/>
                <a:tab pos="378460" algn="l"/>
              </a:tabLst>
            </a:pPr>
            <a:r>
              <a:rPr sz="1800" spc="-120" dirty="0">
                <a:latin typeface="Arial"/>
                <a:cs typeface="Arial"/>
              </a:rPr>
              <a:t>Una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110" dirty="0">
                <a:latin typeface="Arial"/>
                <a:cs typeface="Arial"/>
              </a:rPr>
              <a:t>las </a:t>
            </a:r>
            <a:r>
              <a:rPr sz="1800" spc="-70" dirty="0">
                <a:latin typeface="Arial"/>
                <a:cs typeface="Arial"/>
              </a:rPr>
              <a:t>formas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65" dirty="0">
                <a:latin typeface="Arial"/>
                <a:cs typeface="Arial"/>
              </a:rPr>
              <a:t>violencia </a:t>
            </a:r>
            <a:r>
              <a:rPr sz="1800" spc="-85" dirty="0">
                <a:latin typeface="Arial"/>
                <a:cs typeface="Arial"/>
              </a:rPr>
              <a:t>que  </a:t>
            </a:r>
            <a:r>
              <a:rPr sz="1800" spc="-70" dirty="0">
                <a:latin typeface="Arial"/>
                <a:cs typeface="Arial"/>
              </a:rPr>
              <a:t>sufren </a:t>
            </a:r>
            <a:r>
              <a:rPr sz="1800" spc="-55" dirty="0">
                <a:latin typeface="Arial"/>
                <a:cs typeface="Arial"/>
              </a:rPr>
              <a:t>principalmente </a:t>
            </a:r>
            <a:r>
              <a:rPr sz="1800" spc="-80" dirty="0">
                <a:latin typeface="Arial"/>
                <a:cs typeface="Arial"/>
              </a:rPr>
              <a:t>mujeres </a:t>
            </a:r>
            <a:r>
              <a:rPr sz="1800" spc="-90" dirty="0">
                <a:latin typeface="Arial"/>
                <a:cs typeface="Arial"/>
              </a:rPr>
              <a:t>en </a:t>
            </a:r>
            <a:r>
              <a:rPr sz="1800" spc="-55" dirty="0">
                <a:latin typeface="Arial"/>
                <a:cs typeface="Arial"/>
              </a:rPr>
              <a:t>el  </a:t>
            </a:r>
            <a:r>
              <a:rPr sz="1800" spc="-40" dirty="0">
                <a:latin typeface="Arial"/>
                <a:cs typeface="Arial"/>
              </a:rPr>
              <a:t>ámbito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público.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77825" indent="-286385">
              <a:lnSpc>
                <a:spcPct val="100000"/>
              </a:lnSpc>
              <a:buChar char="•"/>
              <a:tabLst>
                <a:tab pos="377825" algn="l"/>
                <a:tab pos="378460" algn="l"/>
              </a:tabLst>
            </a:pPr>
            <a:r>
              <a:rPr sz="1800" spc="-155" dirty="0">
                <a:latin typeface="Arial"/>
                <a:cs typeface="Arial"/>
              </a:rPr>
              <a:t>Crea </a:t>
            </a:r>
            <a:r>
              <a:rPr sz="1800" spc="-65" dirty="0">
                <a:latin typeface="Arial"/>
                <a:cs typeface="Arial"/>
              </a:rPr>
              <a:t>un clima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intimidación,</a:t>
            </a:r>
            <a:endParaRPr sz="1800">
              <a:latin typeface="Arial"/>
              <a:cs typeface="Arial"/>
            </a:endParaRPr>
          </a:p>
          <a:p>
            <a:pPr marL="377825">
              <a:lnSpc>
                <a:spcPct val="100000"/>
              </a:lnSpc>
            </a:pPr>
            <a:r>
              <a:rPr sz="1800" spc="-55" dirty="0">
                <a:latin typeface="Arial"/>
                <a:cs typeface="Arial"/>
              </a:rPr>
              <a:t>humillación u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hostilidad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81344" y="3566159"/>
            <a:ext cx="4840224" cy="2709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517" y="1227785"/>
            <a:ext cx="3302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Trata </a:t>
            </a:r>
            <a:r>
              <a:rPr sz="2400" i="1" u="heavy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 </a:t>
            </a:r>
            <a:r>
              <a:rPr sz="2400" i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explotación</a:t>
            </a:r>
            <a:r>
              <a:rPr sz="2400" i="1" u="heavy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sexual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6216" y="1786127"/>
            <a:ext cx="10147300" cy="2033270"/>
          </a:xfrm>
          <a:custGeom>
            <a:avLst/>
            <a:gdLst/>
            <a:ahLst/>
            <a:cxnLst/>
            <a:rect l="l" t="t" r="r" b="b"/>
            <a:pathLst>
              <a:path w="10147300" h="2033270">
                <a:moveTo>
                  <a:pt x="0" y="2033016"/>
                </a:moveTo>
                <a:lnTo>
                  <a:pt x="10146792" y="2033016"/>
                </a:lnTo>
                <a:lnTo>
                  <a:pt x="10146792" y="0"/>
                </a:lnTo>
                <a:lnTo>
                  <a:pt x="0" y="0"/>
                </a:lnTo>
                <a:lnTo>
                  <a:pt x="0" y="20330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6216" y="1806321"/>
            <a:ext cx="10147300" cy="165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186690">
              <a:lnSpc>
                <a:spcPct val="100000"/>
              </a:lnSpc>
              <a:spcBef>
                <a:spcPts val="100"/>
              </a:spcBef>
            </a:pPr>
            <a:r>
              <a:rPr sz="1800" spc="-260" dirty="0">
                <a:latin typeface="Arial"/>
                <a:cs typeface="Arial"/>
              </a:rPr>
              <a:t>Es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80" dirty="0">
                <a:latin typeface="Arial"/>
                <a:cs typeface="Arial"/>
              </a:rPr>
              <a:t>conducta </a:t>
            </a:r>
            <a:r>
              <a:rPr sz="1800" spc="-50" dirty="0">
                <a:latin typeface="Arial"/>
                <a:cs typeface="Arial"/>
              </a:rPr>
              <a:t>dirigida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30" dirty="0">
                <a:latin typeface="Arial"/>
                <a:cs typeface="Arial"/>
              </a:rPr>
              <a:t>facilitar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75" dirty="0">
                <a:latin typeface="Arial"/>
                <a:cs typeface="Arial"/>
              </a:rPr>
              <a:t>captación, </a:t>
            </a:r>
            <a:r>
              <a:rPr sz="1800" spc="-70" dirty="0">
                <a:latin typeface="Arial"/>
                <a:cs typeface="Arial"/>
              </a:rPr>
              <a:t>traslado, </a:t>
            </a:r>
            <a:r>
              <a:rPr sz="1800" spc="-55" dirty="0">
                <a:latin typeface="Arial"/>
                <a:cs typeface="Arial"/>
              </a:rPr>
              <a:t>o retención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b="1" spc="-95" dirty="0">
                <a:latin typeface="Trebuchet MS"/>
                <a:cs typeface="Trebuchet MS"/>
              </a:rPr>
              <a:t>personas </a:t>
            </a:r>
            <a:r>
              <a:rPr sz="1800" b="1" spc="-120" dirty="0">
                <a:latin typeface="Trebuchet MS"/>
                <a:cs typeface="Trebuchet MS"/>
              </a:rPr>
              <a:t>recurriendo </a:t>
            </a:r>
            <a:r>
              <a:rPr sz="1800" b="1" spc="-75" dirty="0">
                <a:latin typeface="Trebuchet MS"/>
                <a:cs typeface="Trebuchet MS"/>
              </a:rPr>
              <a:t>a </a:t>
            </a:r>
            <a:r>
              <a:rPr sz="1800" b="1" spc="-90" dirty="0">
                <a:latin typeface="Trebuchet MS"/>
                <a:cs typeface="Trebuchet MS"/>
              </a:rPr>
              <a:t>la </a:t>
            </a:r>
            <a:r>
              <a:rPr sz="1800" b="1" spc="-120" dirty="0">
                <a:latin typeface="Trebuchet MS"/>
                <a:cs typeface="Trebuchet MS"/>
              </a:rPr>
              <a:t>violencia,  </a:t>
            </a:r>
            <a:r>
              <a:rPr sz="1800" b="1" spc="-90" dirty="0">
                <a:latin typeface="Trebuchet MS"/>
                <a:cs typeface="Trebuchet MS"/>
              </a:rPr>
              <a:t>la </a:t>
            </a:r>
            <a:r>
              <a:rPr sz="1800" b="1" spc="-114" dirty="0">
                <a:latin typeface="Trebuchet MS"/>
                <a:cs typeface="Trebuchet MS"/>
              </a:rPr>
              <a:t>amenaza </a:t>
            </a:r>
            <a:r>
              <a:rPr sz="1800" spc="-60" dirty="0">
                <a:latin typeface="Arial"/>
                <a:cs typeface="Arial"/>
              </a:rPr>
              <a:t>u </a:t>
            </a:r>
            <a:r>
              <a:rPr sz="1800" spc="-65" dirty="0">
                <a:latin typeface="Arial"/>
                <a:cs typeface="Arial"/>
              </a:rPr>
              <a:t>otras </a:t>
            </a:r>
            <a:r>
              <a:rPr sz="1800" spc="-70" dirty="0">
                <a:latin typeface="Arial"/>
                <a:cs typeface="Arial"/>
              </a:rPr>
              <a:t>formas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5" dirty="0">
                <a:latin typeface="Arial"/>
                <a:cs typeface="Arial"/>
              </a:rPr>
              <a:t>coacción,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60" dirty="0">
                <a:latin typeface="Arial"/>
                <a:cs typeface="Arial"/>
              </a:rPr>
              <a:t>privación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35" dirty="0">
                <a:latin typeface="Arial"/>
                <a:cs typeface="Arial"/>
              </a:rPr>
              <a:t>libertad,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60" dirty="0">
                <a:latin typeface="Arial"/>
                <a:cs typeface="Arial"/>
              </a:rPr>
              <a:t>fraude,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100" dirty="0">
                <a:latin typeface="Arial"/>
                <a:cs typeface="Arial"/>
              </a:rPr>
              <a:t>engaño, </a:t>
            </a:r>
            <a:r>
              <a:rPr sz="1800" spc="-50" dirty="0">
                <a:latin typeface="Arial"/>
                <a:cs typeface="Arial"/>
              </a:rPr>
              <a:t>el </a:t>
            </a:r>
            <a:r>
              <a:rPr sz="1800" spc="-105" dirty="0">
                <a:latin typeface="Arial"/>
                <a:cs typeface="Arial"/>
              </a:rPr>
              <a:t>abuso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55" dirty="0">
                <a:latin typeface="Arial"/>
                <a:cs typeface="Arial"/>
              </a:rPr>
              <a:t>poder o 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95" dirty="0">
                <a:latin typeface="Arial"/>
                <a:cs typeface="Arial"/>
              </a:rPr>
              <a:t>una </a:t>
            </a:r>
            <a:r>
              <a:rPr sz="1800" spc="-60" dirty="0">
                <a:latin typeface="Arial"/>
                <a:cs typeface="Arial"/>
              </a:rPr>
              <a:t>situación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60" dirty="0">
                <a:latin typeface="Arial"/>
                <a:cs typeface="Arial"/>
              </a:rPr>
              <a:t>vulnerabilidad,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65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concesión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75" dirty="0">
                <a:latin typeface="Arial"/>
                <a:cs typeface="Arial"/>
              </a:rPr>
              <a:t>recepción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130" dirty="0">
                <a:latin typeface="Arial"/>
                <a:cs typeface="Arial"/>
              </a:rPr>
              <a:t>pagos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75" dirty="0">
                <a:latin typeface="Arial"/>
                <a:cs typeface="Arial"/>
              </a:rPr>
              <a:t>beneficios,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65" dirty="0">
                <a:latin typeface="Arial"/>
                <a:cs typeface="Arial"/>
              </a:rPr>
              <a:t>fines </a:t>
            </a:r>
            <a:r>
              <a:rPr sz="1800" spc="-90" dirty="0">
                <a:latin typeface="Arial"/>
                <a:cs typeface="Arial"/>
              </a:rPr>
              <a:t>de  </a:t>
            </a:r>
            <a:r>
              <a:rPr sz="1800" spc="-65" dirty="0">
                <a:latin typeface="Arial"/>
                <a:cs typeface="Arial"/>
              </a:rPr>
              <a:t>explotación </a:t>
            </a:r>
            <a:r>
              <a:rPr sz="1800" spc="-110" dirty="0">
                <a:latin typeface="Arial"/>
                <a:cs typeface="Arial"/>
              </a:rPr>
              <a:t>sexual, </a:t>
            </a:r>
            <a:r>
              <a:rPr sz="1800" spc="-75" dirty="0">
                <a:latin typeface="Arial"/>
                <a:cs typeface="Arial"/>
              </a:rPr>
              <a:t>esclavitud </a:t>
            </a:r>
            <a:r>
              <a:rPr sz="1800" spc="-110" dirty="0">
                <a:latin typeface="Arial"/>
                <a:cs typeface="Arial"/>
              </a:rPr>
              <a:t>sexual, </a:t>
            </a:r>
            <a:r>
              <a:rPr sz="1800" spc="-65" dirty="0">
                <a:latin typeface="Arial"/>
                <a:cs typeface="Arial"/>
              </a:rPr>
              <a:t>explotación </a:t>
            </a:r>
            <a:r>
              <a:rPr sz="1800" spc="-60" dirty="0">
                <a:latin typeface="Arial"/>
                <a:cs typeface="Arial"/>
              </a:rPr>
              <a:t>laboral,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75" dirty="0">
                <a:latin typeface="Arial"/>
                <a:cs typeface="Arial"/>
              </a:rPr>
              <a:t>extracción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35" dirty="0">
                <a:latin typeface="Arial"/>
                <a:cs typeface="Arial"/>
              </a:rPr>
              <a:t>tráfico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100" dirty="0">
                <a:latin typeface="Arial"/>
                <a:cs typeface="Arial"/>
              </a:rPr>
              <a:t>órganos </a:t>
            </a:r>
            <a:r>
              <a:rPr sz="1800" spc="-55" dirty="0">
                <a:latin typeface="Arial"/>
                <a:cs typeface="Arial"/>
              </a:rPr>
              <a:t>o </a:t>
            </a:r>
            <a:r>
              <a:rPr sz="1800" spc="-50" dirty="0">
                <a:latin typeface="Arial"/>
                <a:cs typeface="Arial"/>
              </a:rPr>
              <a:t>tejidos  </a:t>
            </a:r>
            <a:r>
              <a:rPr sz="1800" spc="-90" dirty="0">
                <a:latin typeface="Arial"/>
                <a:cs typeface="Arial"/>
              </a:rPr>
              <a:t>humanos.</a:t>
            </a:r>
            <a:endParaRPr sz="1800">
              <a:latin typeface="Arial"/>
              <a:cs typeface="Arial"/>
            </a:endParaRPr>
          </a:p>
          <a:p>
            <a:pPr marL="2657475">
              <a:lnSpc>
                <a:spcPct val="100000"/>
              </a:lnSpc>
              <a:spcBef>
                <a:spcPts val="80"/>
              </a:spcBef>
            </a:pPr>
            <a:r>
              <a:rPr sz="1600" b="1" i="1" dirty="0">
                <a:latin typeface="Arial"/>
                <a:cs typeface="Arial"/>
              </a:rPr>
              <a:t>Ley contra </a:t>
            </a:r>
            <a:r>
              <a:rPr sz="1600" b="1" i="1" spc="-10" dirty="0">
                <a:latin typeface="Arial"/>
                <a:cs typeface="Arial"/>
              </a:rPr>
              <a:t>la </a:t>
            </a:r>
            <a:r>
              <a:rPr sz="1600" b="1" i="1" spc="-5" dirty="0">
                <a:latin typeface="Arial"/>
                <a:cs typeface="Arial"/>
              </a:rPr>
              <a:t>trata </a:t>
            </a:r>
            <a:r>
              <a:rPr sz="1600" b="1" i="1" spc="5" dirty="0">
                <a:latin typeface="Arial"/>
                <a:cs typeface="Arial"/>
              </a:rPr>
              <a:t>de </a:t>
            </a:r>
            <a:r>
              <a:rPr sz="1600" b="1" i="1" dirty="0">
                <a:latin typeface="Arial"/>
                <a:cs typeface="Arial"/>
              </a:rPr>
              <a:t>personas </a:t>
            </a:r>
            <a:r>
              <a:rPr sz="1600" b="1" i="1" spc="5" dirty="0">
                <a:latin typeface="Arial"/>
                <a:cs typeface="Arial"/>
              </a:rPr>
              <a:t>y </a:t>
            </a:r>
            <a:r>
              <a:rPr sz="1600" b="1" i="1" spc="-5" dirty="0">
                <a:latin typeface="Arial"/>
                <a:cs typeface="Arial"/>
              </a:rPr>
              <a:t>el tráfico </a:t>
            </a:r>
            <a:r>
              <a:rPr sz="1600" b="1" i="1" dirty="0">
                <a:latin typeface="Arial"/>
                <a:cs typeface="Arial"/>
              </a:rPr>
              <a:t>ilícito </a:t>
            </a:r>
            <a:r>
              <a:rPr sz="1600" b="1" i="1" spc="5" dirty="0">
                <a:latin typeface="Arial"/>
                <a:cs typeface="Arial"/>
              </a:rPr>
              <a:t>de </a:t>
            </a:r>
            <a:r>
              <a:rPr sz="1600" b="1" i="1" dirty="0">
                <a:latin typeface="Arial"/>
                <a:cs typeface="Arial"/>
              </a:rPr>
              <a:t>migrantes. </a:t>
            </a:r>
            <a:r>
              <a:rPr sz="1600" b="1" i="1" spc="5" dirty="0">
                <a:latin typeface="Arial"/>
                <a:cs typeface="Arial"/>
              </a:rPr>
              <a:t>LEY </a:t>
            </a:r>
            <a:r>
              <a:rPr sz="1600" b="1" i="1" spc="-5" dirty="0">
                <a:latin typeface="Arial"/>
                <a:cs typeface="Arial"/>
              </a:rPr>
              <a:t>Nº</a:t>
            </a:r>
            <a:r>
              <a:rPr sz="1600" b="1" i="1" spc="-8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28950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240" y="4507991"/>
            <a:ext cx="5885815" cy="194183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750" rIns="0" bIns="0" rtlCol="0">
            <a:spAutoFit/>
          </a:bodyPr>
          <a:lstStyle/>
          <a:p>
            <a:pPr marL="434975" marR="236220" indent="-344805">
              <a:lnSpc>
                <a:spcPct val="100000"/>
              </a:lnSpc>
              <a:spcBef>
                <a:spcPts val="250"/>
              </a:spcBef>
              <a:buFont typeface="Wingdings"/>
              <a:buChar char=""/>
              <a:tabLst>
                <a:tab pos="434975" algn="l"/>
                <a:tab pos="435609" algn="l"/>
              </a:tabLst>
            </a:pP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Sufrir 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la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privación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libertad,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fraude,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el</a:t>
            </a:r>
            <a:r>
              <a:rPr sz="2000" spc="-2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engaño, 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el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abuso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del poder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de una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situación 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de 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vulnerabilidad.</a:t>
            </a:r>
            <a:endParaRPr sz="2000">
              <a:latin typeface="Arial"/>
              <a:cs typeface="Arial"/>
            </a:endParaRPr>
          </a:p>
          <a:p>
            <a:pPr marL="434975" indent="-3448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34975" algn="l"/>
                <a:tab pos="435609" algn="l"/>
              </a:tabLst>
            </a:pPr>
            <a:r>
              <a:rPr sz="2000" spc="-105" dirty="0">
                <a:solidFill>
                  <a:srgbClr val="404040"/>
                </a:solidFill>
                <a:latin typeface="Arial"/>
                <a:cs typeface="Arial"/>
              </a:rPr>
              <a:t>Someter </a:t>
            </a:r>
            <a:r>
              <a:rPr sz="2000" spc="-16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las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mujeres </a:t>
            </a:r>
            <a:r>
              <a:rPr sz="2000" spc="-16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esclavitud </a:t>
            </a:r>
            <a:r>
              <a:rPr sz="2000" spc="-130" dirty="0">
                <a:solidFill>
                  <a:srgbClr val="404040"/>
                </a:solidFill>
                <a:latin typeface="Arial"/>
                <a:cs typeface="Arial"/>
              </a:rPr>
              <a:t>sexual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2000" spc="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otras</a:t>
            </a:r>
            <a:endParaRPr sz="2000">
              <a:latin typeface="Arial"/>
              <a:cs typeface="Arial"/>
            </a:endParaRPr>
          </a:p>
          <a:p>
            <a:pPr marL="434975">
              <a:lnSpc>
                <a:spcPct val="100000"/>
              </a:lnSpc>
            </a:pPr>
            <a:r>
              <a:rPr sz="2000" spc="-85" dirty="0">
                <a:solidFill>
                  <a:srgbClr val="404040"/>
                </a:solidFill>
                <a:latin typeface="Arial"/>
                <a:cs typeface="Arial"/>
              </a:rPr>
              <a:t>formas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de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explotación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sexual.</a:t>
            </a:r>
            <a:endParaRPr sz="2000">
              <a:latin typeface="Arial"/>
              <a:cs typeface="Arial"/>
            </a:endParaRPr>
          </a:p>
          <a:p>
            <a:pPr marL="434975" indent="-344805">
              <a:lnSpc>
                <a:spcPct val="100000"/>
              </a:lnSpc>
              <a:buFont typeface="Wingdings"/>
              <a:buChar char=""/>
              <a:tabLst>
                <a:tab pos="434975" algn="l"/>
                <a:tab pos="435609" algn="l"/>
              </a:tabLst>
            </a:pP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Obligación </a:t>
            </a:r>
            <a:r>
              <a:rPr sz="2000" spc="-16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80" dirty="0">
                <a:solidFill>
                  <a:srgbClr val="404040"/>
                </a:solidFill>
                <a:latin typeface="Arial"/>
                <a:cs typeface="Arial"/>
              </a:rPr>
              <a:t>realizar </a:t>
            </a:r>
            <a:r>
              <a:rPr sz="2000" spc="-70" dirty="0">
                <a:solidFill>
                  <a:srgbClr val="404040"/>
                </a:solidFill>
                <a:latin typeface="Arial"/>
                <a:cs typeface="Arial"/>
              </a:rPr>
              <a:t>trabajos 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servicios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forzados</a:t>
            </a:r>
            <a:r>
              <a:rPr sz="1800" spc="-9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8559" y="3608832"/>
            <a:ext cx="4514088" cy="2828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90993" y="6475272"/>
            <a:ext cx="4032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Fuente: </a:t>
            </a:r>
            <a:r>
              <a:rPr sz="1200" spc="-15" dirty="0">
                <a:latin typeface="Arial"/>
                <a:cs typeface="Arial"/>
              </a:rPr>
              <a:t>Instituto </a:t>
            </a:r>
            <a:r>
              <a:rPr sz="1200" spc="-60" dirty="0">
                <a:latin typeface="Arial"/>
                <a:cs typeface="Arial"/>
              </a:rPr>
              <a:t>Nacional de </a:t>
            </a:r>
            <a:r>
              <a:rPr sz="1200" spc="-75" dirty="0">
                <a:latin typeface="Arial"/>
                <a:cs typeface="Arial"/>
              </a:rPr>
              <a:t>Estadística e </a:t>
            </a:r>
            <a:r>
              <a:rPr sz="1200" spc="-50" dirty="0">
                <a:latin typeface="Arial"/>
                <a:cs typeface="Arial"/>
              </a:rPr>
              <a:t>Informática-INEI,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792" y="1378661"/>
            <a:ext cx="5753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9625" algn="l"/>
              </a:tabLst>
            </a:pPr>
            <a:r>
              <a:rPr sz="2400" i="1" u="heavy" spc="-2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Acoso</a:t>
            </a:r>
            <a:r>
              <a:rPr sz="2400" i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Callejero	</a:t>
            </a:r>
            <a:r>
              <a:rPr sz="2000" i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(acoso </a:t>
            </a:r>
            <a:r>
              <a:rPr sz="2000" i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sexual </a:t>
            </a:r>
            <a:r>
              <a:rPr sz="2000" i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 </a:t>
            </a:r>
            <a:r>
              <a:rPr sz="2000" i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espacios</a:t>
            </a:r>
            <a:r>
              <a:rPr sz="2000" i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públicos)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1872" y="2935223"/>
            <a:ext cx="2585085" cy="2133600"/>
          </a:xfrm>
          <a:custGeom>
            <a:avLst/>
            <a:gdLst/>
            <a:ahLst/>
            <a:cxnLst/>
            <a:rect l="l" t="t" r="r" b="b"/>
            <a:pathLst>
              <a:path w="2585085" h="2133600">
                <a:moveTo>
                  <a:pt x="2371470" y="0"/>
                </a:moveTo>
                <a:lnTo>
                  <a:pt x="213233" y="0"/>
                </a:lnTo>
                <a:lnTo>
                  <a:pt x="164352" y="5633"/>
                </a:lnTo>
                <a:lnTo>
                  <a:pt x="119474" y="21682"/>
                </a:lnTo>
                <a:lnTo>
                  <a:pt x="79881" y="46866"/>
                </a:lnTo>
                <a:lnTo>
                  <a:pt x="46856" y="79905"/>
                </a:lnTo>
                <a:lnTo>
                  <a:pt x="21679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0239"/>
                </a:lnTo>
                <a:lnTo>
                  <a:pt x="5633" y="1969167"/>
                </a:lnTo>
                <a:lnTo>
                  <a:pt x="21679" y="2014079"/>
                </a:lnTo>
                <a:lnTo>
                  <a:pt x="46856" y="2053694"/>
                </a:lnTo>
                <a:lnTo>
                  <a:pt x="79881" y="2086733"/>
                </a:lnTo>
                <a:lnTo>
                  <a:pt x="119474" y="2111917"/>
                </a:lnTo>
                <a:lnTo>
                  <a:pt x="164352" y="2127966"/>
                </a:lnTo>
                <a:lnTo>
                  <a:pt x="213233" y="2133600"/>
                </a:lnTo>
                <a:lnTo>
                  <a:pt x="2371470" y="2133600"/>
                </a:lnTo>
                <a:lnTo>
                  <a:pt x="2420351" y="2127966"/>
                </a:lnTo>
                <a:lnTo>
                  <a:pt x="2465229" y="2111917"/>
                </a:lnTo>
                <a:lnTo>
                  <a:pt x="2504822" y="2086733"/>
                </a:lnTo>
                <a:lnTo>
                  <a:pt x="2537847" y="2053694"/>
                </a:lnTo>
                <a:lnTo>
                  <a:pt x="2563024" y="2014079"/>
                </a:lnTo>
                <a:lnTo>
                  <a:pt x="2579070" y="1969167"/>
                </a:lnTo>
                <a:lnTo>
                  <a:pt x="2584704" y="1920239"/>
                </a:lnTo>
                <a:lnTo>
                  <a:pt x="2584704" y="213360"/>
                </a:lnTo>
                <a:lnTo>
                  <a:pt x="2579070" y="164432"/>
                </a:lnTo>
                <a:lnTo>
                  <a:pt x="2563024" y="119520"/>
                </a:lnTo>
                <a:lnTo>
                  <a:pt x="2537847" y="79905"/>
                </a:lnTo>
                <a:lnTo>
                  <a:pt x="2504822" y="46866"/>
                </a:lnTo>
                <a:lnTo>
                  <a:pt x="2465229" y="21682"/>
                </a:lnTo>
                <a:lnTo>
                  <a:pt x="2420351" y="5633"/>
                </a:lnTo>
                <a:lnTo>
                  <a:pt x="237147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1872" y="2935223"/>
            <a:ext cx="2585085" cy="2133600"/>
          </a:xfrm>
          <a:custGeom>
            <a:avLst/>
            <a:gdLst/>
            <a:ahLst/>
            <a:cxnLst/>
            <a:rect l="l" t="t" r="r" b="b"/>
            <a:pathLst>
              <a:path w="2585085" h="2133600">
                <a:moveTo>
                  <a:pt x="0" y="213360"/>
                </a:moveTo>
                <a:lnTo>
                  <a:pt x="5633" y="164432"/>
                </a:lnTo>
                <a:lnTo>
                  <a:pt x="21679" y="119520"/>
                </a:lnTo>
                <a:lnTo>
                  <a:pt x="46856" y="79905"/>
                </a:lnTo>
                <a:lnTo>
                  <a:pt x="79881" y="46866"/>
                </a:lnTo>
                <a:lnTo>
                  <a:pt x="119474" y="21682"/>
                </a:lnTo>
                <a:lnTo>
                  <a:pt x="164352" y="5633"/>
                </a:lnTo>
                <a:lnTo>
                  <a:pt x="213233" y="0"/>
                </a:lnTo>
                <a:lnTo>
                  <a:pt x="2371470" y="0"/>
                </a:lnTo>
                <a:lnTo>
                  <a:pt x="2420351" y="5633"/>
                </a:lnTo>
                <a:lnTo>
                  <a:pt x="2465229" y="21682"/>
                </a:lnTo>
                <a:lnTo>
                  <a:pt x="2504822" y="46866"/>
                </a:lnTo>
                <a:lnTo>
                  <a:pt x="2537847" y="79905"/>
                </a:lnTo>
                <a:lnTo>
                  <a:pt x="2563024" y="119520"/>
                </a:lnTo>
                <a:lnTo>
                  <a:pt x="2579070" y="164432"/>
                </a:lnTo>
                <a:lnTo>
                  <a:pt x="2584704" y="213360"/>
                </a:lnTo>
                <a:lnTo>
                  <a:pt x="2584704" y="263562"/>
                </a:lnTo>
                <a:lnTo>
                  <a:pt x="2584704" y="313764"/>
                </a:lnTo>
                <a:lnTo>
                  <a:pt x="2584704" y="1920239"/>
                </a:lnTo>
                <a:lnTo>
                  <a:pt x="2579070" y="1969167"/>
                </a:lnTo>
                <a:lnTo>
                  <a:pt x="2563024" y="2014079"/>
                </a:lnTo>
                <a:lnTo>
                  <a:pt x="2537847" y="2053694"/>
                </a:lnTo>
                <a:lnTo>
                  <a:pt x="2504822" y="2086733"/>
                </a:lnTo>
                <a:lnTo>
                  <a:pt x="2465229" y="2111917"/>
                </a:lnTo>
                <a:lnTo>
                  <a:pt x="2420351" y="2127966"/>
                </a:lnTo>
                <a:lnTo>
                  <a:pt x="2371470" y="2133600"/>
                </a:lnTo>
                <a:lnTo>
                  <a:pt x="213233" y="2133600"/>
                </a:lnTo>
                <a:lnTo>
                  <a:pt x="164352" y="2127966"/>
                </a:lnTo>
                <a:lnTo>
                  <a:pt x="119474" y="2111917"/>
                </a:lnTo>
                <a:lnTo>
                  <a:pt x="79881" y="2086733"/>
                </a:lnTo>
                <a:lnTo>
                  <a:pt x="46856" y="2053694"/>
                </a:lnTo>
                <a:lnTo>
                  <a:pt x="21679" y="2014079"/>
                </a:lnTo>
                <a:lnTo>
                  <a:pt x="5633" y="1969167"/>
                </a:lnTo>
                <a:lnTo>
                  <a:pt x="0" y="1920239"/>
                </a:lnTo>
                <a:lnTo>
                  <a:pt x="0" y="213360"/>
                </a:lnTo>
                <a:close/>
              </a:path>
            </a:pathLst>
          </a:custGeom>
          <a:ln w="1219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6813" y="5296915"/>
            <a:ext cx="1879600" cy="708660"/>
          </a:xfrm>
          <a:custGeom>
            <a:avLst/>
            <a:gdLst/>
            <a:ahLst/>
            <a:cxnLst/>
            <a:rect l="l" t="t" r="r" b="b"/>
            <a:pathLst>
              <a:path w="1879600" h="708660">
                <a:moveTo>
                  <a:pt x="71500" y="0"/>
                </a:moveTo>
                <a:lnTo>
                  <a:pt x="0" y="40513"/>
                </a:lnTo>
                <a:lnTo>
                  <a:pt x="21672" y="87317"/>
                </a:lnTo>
                <a:lnTo>
                  <a:pt x="45068" y="132889"/>
                </a:lnTo>
                <a:lnTo>
                  <a:pt x="70143" y="177170"/>
                </a:lnTo>
                <a:lnTo>
                  <a:pt x="96853" y="220104"/>
                </a:lnTo>
                <a:lnTo>
                  <a:pt x="125155" y="261635"/>
                </a:lnTo>
                <a:lnTo>
                  <a:pt x="155003" y="301705"/>
                </a:lnTo>
                <a:lnTo>
                  <a:pt x="186354" y="340259"/>
                </a:lnTo>
                <a:lnTo>
                  <a:pt x="219164" y="377239"/>
                </a:lnTo>
                <a:lnTo>
                  <a:pt x="253388" y="412589"/>
                </a:lnTo>
                <a:lnTo>
                  <a:pt x="288983" y="446253"/>
                </a:lnTo>
                <a:lnTo>
                  <a:pt x="325905" y="478172"/>
                </a:lnTo>
                <a:lnTo>
                  <a:pt x="364109" y="508292"/>
                </a:lnTo>
                <a:lnTo>
                  <a:pt x="402992" y="536191"/>
                </a:lnTo>
                <a:lnTo>
                  <a:pt x="442523" y="561942"/>
                </a:lnTo>
                <a:lnTo>
                  <a:pt x="482647" y="585558"/>
                </a:lnTo>
                <a:lnTo>
                  <a:pt x="523308" y="607053"/>
                </a:lnTo>
                <a:lnTo>
                  <a:pt x="564452" y="626438"/>
                </a:lnTo>
                <a:lnTo>
                  <a:pt x="606023" y="643727"/>
                </a:lnTo>
                <a:lnTo>
                  <a:pt x="647967" y="658932"/>
                </a:lnTo>
                <a:lnTo>
                  <a:pt x="690227" y="672067"/>
                </a:lnTo>
                <a:lnTo>
                  <a:pt x="732750" y="683143"/>
                </a:lnTo>
                <a:lnTo>
                  <a:pt x="775479" y="692175"/>
                </a:lnTo>
                <a:lnTo>
                  <a:pt x="818360" y="699174"/>
                </a:lnTo>
                <a:lnTo>
                  <a:pt x="861337" y="704153"/>
                </a:lnTo>
                <a:lnTo>
                  <a:pt x="904356" y="707126"/>
                </a:lnTo>
                <a:lnTo>
                  <a:pt x="947362" y="708105"/>
                </a:lnTo>
                <a:lnTo>
                  <a:pt x="990299" y="707103"/>
                </a:lnTo>
                <a:lnTo>
                  <a:pt x="1033111" y="704133"/>
                </a:lnTo>
                <a:lnTo>
                  <a:pt x="1075745" y="699207"/>
                </a:lnTo>
                <a:lnTo>
                  <a:pt x="1118145" y="692339"/>
                </a:lnTo>
                <a:lnTo>
                  <a:pt x="1160256" y="683540"/>
                </a:lnTo>
                <a:lnTo>
                  <a:pt x="1202022" y="672825"/>
                </a:lnTo>
                <a:lnTo>
                  <a:pt x="1243389" y="660206"/>
                </a:lnTo>
                <a:lnTo>
                  <a:pt x="1284301" y="645695"/>
                </a:lnTo>
                <a:lnTo>
                  <a:pt x="1324704" y="629306"/>
                </a:lnTo>
                <a:lnTo>
                  <a:pt x="1330981" y="626429"/>
                </a:lnTo>
                <a:lnTo>
                  <a:pt x="951607" y="626429"/>
                </a:lnTo>
                <a:lnTo>
                  <a:pt x="908322" y="625465"/>
                </a:lnTo>
                <a:lnTo>
                  <a:pt x="865229" y="622305"/>
                </a:lnTo>
                <a:lnTo>
                  <a:pt x="822390" y="616974"/>
                </a:lnTo>
                <a:lnTo>
                  <a:pt x="779868" y="609496"/>
                </a:lnTo>
                <a:lnTo>
                  <a:pt x="737725" y="599897"/>
                </a:lnTo>
                <a:lnTo>
                  <a:pt x="696026" y="588200"/>
                </a:lnTo>
                <a:lnTo>
                  <a:pt x="654832" y="574430"/>
                </a:lnTo>
                <a:lnTo>
                  <a:pt x="614206" y="558611"/>
                </a:lnTo>
                <a:lnTo>
                  <a:pt x="574212" y="540769"/>
                </a:lnTo>
                <a:lnTo>
                  <a:pt x="534912" y="520926"/>
                </a:lnTo>
                <a:lnTo>
                  <a:pt x="496369" y="499109"/>
                </a:lnTo>
                <a:lnTo>
                  <a:pt x="458647" y="475341"/>
                </a:lnTo>
                <a:lnTo>
                  <a:pt x="421807" y="449647"/>
                </a:lnTo>
                <a:lnTo>
                  <a:pt x="385914" y="422051"/>
                </a:lnTo>
                <a:lnTo>
                  <a:pt x="351029" y="392579"/>
                </a:lnTo>
                <a:lnTo>
                  <a:pt x="317215" y="361253"/>
                </a:lnTo>
                <a:lnTo>
                  <a:pt x="284537" y="328100"/>
                </a:lnTo>
                <a:lnTo>
                  <a:pt x="253056" y="293143"/>
                </a:lnTo>
                <a:lnTo>
                  <a:pt x="222835" y="256407"/>
                </a:lnTo>
                <a:lnTo>
                  <a:pt x="193937" y="217916"/>
                </a:lnTo>
                <a:lnTo>
                  <a:pt x="166426" y="177695"/>
                </a:lnTo>
                <a:lnTo>
                  <a:pt x="140364" y="135768"/>
                </a:lnTo>
                <a:lnTo>
                  <a:pt x="115814" y="92160"/>
                </a:lnTo>
                <a:lnTo>
                  <a:pt x="92838" y="46896"/>
                </a:lnTo>
                <a:lnTo>
                  <a:pt x="71500" y="0"/>
                </a:lnTo>
                <a:close/>
              </a:path>
              <a:path w="1879600" h="708660">
                <a:moveTo>
                  <a:pt x="1860422" y="20320"/>
                </a:moveTo>
                <a:lnTo>
                  <a:pt x="1713611" y="99441"/>
                </a:lnTo>
                <a:lnTo>
                  <a:pt x="1761109" y="126492"/>
                </a:lnTo>
                <a:lnTo>
                  <a:pt x="1734253" y="170381"/>
                </a:lnTo>
                <a:lnTo>
                  <a:pt x="1705682" y="212646"/>
                </a:lnTo>
                <a:lnTo>
                  <a:pt x="1675453" y="253227"/>
                </a:lnTo>
                <a:lnTo>
                  <a:pt x="1643627" y="292062"/>
                </a:lnTo>
                <a:lnTo>
                  <a:pt x="1610264" y="329091"/>
                </a:lnTo>
                <a:lnTo>
                  <a:pt x="1575422" y="364253"/>
                </a:lnTo>
                <a:lnTo>
                  <a:pt x="1539162" y="397488"/>
                </a:lnTo>
                <a:lnTo>
                  <a:pt x="1501542" y="428733"/>
                </a:lnTo>
                <a:lnTo>
                  <a:pt x="1462623" y="457929"/>
                </a:lnTo>
                <a:lnTo>
                  <a:pt x="1422464" y="485015"/>
                </a:lnTo>
                <a:lnTo>
                  <a:pt x="1381125" y="509930"/>
                </a:lnTo>
                <a:lnTo>
                  <a:pt x="1339388" y="532268"/>
                </a:lnTo>
                <a:lnTo>
                  <a:pt x="1297214" y="552166"/>
                </a:lnTo>
                <a:lnTo>
                  <a:pt x="1254665" y="569647"/>
                </a:lnTo>
                <a:lnTo>
                  <a:pt x="1211804" y="584737"/>
                </a:lnTo>
                <a:lnTo>
                  <a:pt x="1168694" y="597461"/>
                </a:lnTo>
                <a:lnTo>
                  <a:pt x="1125397" y="607841"/>
                </a:lnTo>
                <a:lnTo>
                  <a:pt x="1081978" y="615904"/>
                </a:lnTo>
                <a:lnTo>
                  <a:pt x="1038497" y="621673"/>
                </a:lnTo>
                <a:lnTo>
                  <a:pt x="995019" y="625173"/>
                </a:lnTo>
                <a:lnTo>
                  <a:pt x="951607" y="626429"/>
                </a:lnTo>
                <a:lnTo>
                  <a:pt x="1330981" y="626429"/>
                </a:lnTo>
                <a:lnTo>
                  <a:pt x="1403759" y="590942"/>
                </a:lnTo>
                <a:lnTo>
                  <a:pt x="1442302" y="568994"/>
                </a:lnTo>
                <a:lnTo>
                  <a:pt x="1480115" y="545219"/>
                </a:lnTo>
                <a:lnTo>
                  <a:pt x="1517142" y="519629"/>
                </a:lnTo>
                <a:lnTo>
                  <a:pt x="1553329" y="492237"/>
                </a:lnTo>
                <a:lnTo>
                  <a:pt x="1588621" y="463057"/>
                </a:lnTo>
                <a:lnTo>
                  <a:pt x="1622962" y="432100"/>
                </a:lnTo>
                <a:lnTo>
                  <a:pt x="1656297" y="399380"/>
                </a:lnTo>
                <a:lnTo>
                  <a:pt x="1688571" y="364910"/>
                </a:lnTo>
                <a:lnTo>
                  <a:pt x="1719730" y="328702"/>
                </a:lnTo>
                <a:lnTo>
                  <a:pt x="1749717" y="290769"/>
                </a:lnTo>
                <a:lnTo>
                  <a:pt x="1778478" y="251125"/>
                </a:lnTo>
                <a:lnTo>
                  <a:pt x="1805958" y="209781"/>
                </a:lnTo>
                <a:lnTo>
                  <a:pt x="1832102" y="166751"/>
                </a:lnTo>
                <a:lnTo>
                  <a:pt x="1876621" y="166751"/>
                </a:lnTo>
                <a:lnTo>
                  <a:pt x="1860422" y="20320"/>
                </a:lnTo>
                <a:close/>
              </a:path>
              <a:path w="1879600" h="708660">
                <a:moveTo>
                  <a:pt x="1876621" y="166751"/>
                </a:moveTo>
                <a:lnTo>
                  <a:pt x="1832102" y="166751"/>
                </a:lnTo>
                <a:lnTo>
                  <a:pt x="1879600" y="193675"/>
                </a:lnTo>
                <a:lnTo>
                  <a:pt x="1876621" y="166751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4895" y="4376928"/>
            <a:ext cx="2298700" cy="914400"/>
          </a:xfrm>
          <a:custGeom>
            <a:avLst/>
            <a:gdLst/>
            <a:ahLst/>
            <a:cxnLst/>
            <a:rect l="l" t="t" r="r" b="b"/>
            <a:pathLst>
              <a:path w="2298700" h="914400">
                <a:moveTo>
                  <a:pt x="2206752" y="0"/>
                </a:moveTo>
                <a:lnTo>
                  <a:pt x="91440" y="0"/>
                </a:lnTo>
                <a:lnTo>
                  <a:pt x="55828" y="7179"/>
                </a:lnTo>
                <a:lnTo>
                  <a:pt x="26765" y="26765"/>
                </a:lnTo>
                <a:lnTo>
                  <a:pt x="7179" y="55828"/>
                </a:lnTo>
                <a:lnTo>
                  <a:pt x="0" y="91440"/>
                </a:lnTo>
                <a:lnTo>
                  <a:pt x="0" y="822960"/>
                </a:lnTo>
                <a:lnTo>
                  <a:pt x="7179" y="858571"/>
                </a:lnTo>
                <a:lnTo>
                  <a:pt x="26765" y="887634"/>
                </a:lnTo>
                <a:lnTo>
                  <a:pt x="55828" y="907220"/>
                </a:lnTo>
                <a:lnTo>
                  <a:pt x="91440" y="914400"/>
                </a:lnTo>
                <a:lnTo>
                  <a:pt x="2206752" y="914400"/>
                </a:lnTo>
                <a:lnTo>
                  <a:pt x="2242363" y="907220"/>
                </a:lnTo>
                <a:lnTo>
                  <a:pt x="2271426" y="887634"/>
                </a:lnTo>
                <a:lnTo>
                  <a:pt x="2291012" y="858571"/>
                </a:lnTo>
                <a:lnTo>
                  <a:pt x="2298192" y="822960"/>
                </a:lnTo>
                <a:lnTo>
                  <a:pt x="2298192" y="91440"/>
                </a:lnTo>
                <a:lnTo>
                  <a:pt x="2291012" y="55828"/>
                </a:lnTo>
                <a:lnTo>
                  <a:pt x="2271426" y="26765"/>
                </a:lnTo>
                <a:lnTo>
                  <a:pt x="2242363" y="7179"/>
                </a:lnTo>
                <a:lnTo>
                  <a:pt x="2206752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4895" y="4376928"/>
            <a:ext cx="2298700" cy="914400"/>
          </a:xfrm>
          <a:custGeom>
            <a:avLst/>
            <a:gdLst/>
            <a:ahLst/>
            <a:cxnLst/>
            <a:rect l="l" t="t" r="r" b="b"/>
            <a:pathLst>
              <a:path w="2298700" h="914400">
                <a:moveTo>
                  <a:pt x="0" y="91440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40" y="0"/>
                </a:lnTo>
                <a:lnTo>
                  <a:pt x="2206752" y="0"/>
                </a:lnTo>
                <a:lnTo>
                  <a:pt x="2242363" y="7179"/>
                </a:lnTo>
                <a:lnTo>
                  <a:pt x="2271426" y="26765"/>
                </a:lnTo>
                <a:lnTo>
                  <a:pt x="2291012" y="55828"/>
                </a:lnTo>
                <a:lnTo>
                  <a:pt x="2298192" y="91440"/>
                </a:lnTo>
                <a:lnTo>
                  <a:pt x="2298192" y="822960"/>
                </a:lnTo>
                <a:lnTo>
                  <a:pt x="2291012" y="858571"/>
                </a:lnTo>
                <a:lnTo>
                  <a:pt x="2271426" y="887634"/>
                </a:lnTo>
                <a:lnTo>
                  <a:pt x="2242363" y="907220"/>
                </a:lnTo>
                <a:lnTo>
                  <a:pt x="2206752" y="914400"/>
                </a:lnTo>
                <a:lnTo>
                  <a:pt x="91440" y="914400"/>
                </a:lnTo>
                <a:lnTo>
                  <a:pt x="55828" y="907220"/>
                </a:lnTo>
                <a:lnTo>
                  <a:pt x="26765" y="887634"/>
                </a:lnTo>
                <a:lnTo>
                  <a:pt x="7179" y="858571"/>
                </a:lnTo>
                <a:lnTo>
                  <a:pt x="0" y="822960"/>
                </a:lnTo>
                <a:lnTo>
                  <a:pt x="0" y="9144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5974" y="2959735"/>
            <a:ext cx="2601595" cy="22637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70485" marR="213995" indent="-57785">
              <a:lnSpc>
                <a:spcPct val="90000"/>
              </a:lnSpc>
              <a:spcBef>
                <a:spcPts val="260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210" dirty="0">
                <a:latin typeface="Arial"/>
                <a:cs typeface="Arial"/>
              </a:rPr>
              <a:t>Es </a:t>
            </a:r>
            <a:r>
              <a:rPr sz="1400" spc="-60" dirty="0">
                <a:latin typeface="Arial"/>
                <a:cs typeface="Arial"/>
              </a:rPr>
              <a:t>la </a:t>
            </a:r>
            <a:r>
              <a:rPr sz="1400" spc="-65" dirty="0">
                <a:latin typeface="Arial"/>
                <a:cs typeface="Arial"/>
              </a:rPr>
              <a:t>conducta </a:t>
            </a:r>
            <a:r>
              <a:rPr sz="1400" spc="-70" dirty="0">
                <a:latin typeface="Arial"/>
                <a:cs typeface="Arial"/>
              </a:rPr>
              <a:t>física </a:t>
            </a:r>
            <a:r>
              <a:rPr sz="1400" spc="-45" dirty="0">
                <a:latin typeface="Arial"/>
                <a:cs typeface="Arial"/>
              </a:rPr>
              <a:t>o </a:t>
            </a:r>
            <a:r>
              <a:rPr sz="1400" spc="-60" dirty="0">
                <a:latin typeface="Arial"/>
                <a:cs typeface="Arial"/>
              </a:rPr>
              <a:t>verbal </a:t>
            </a:r>
            <a:r>
              <a:rPr sz="1400" spc="-75" dirty="0">
                <a:latin typeface="Arial"/>
                <a:cs typeface="Arial"/>
              </a:rPr>
              <a:t>de  naturaleza </a:t>
            </a:r>
            <a:r>
              <a:rPr sz="1400" spc="-45" dirty="0">
                <a:latin typeface="Arial"/>
                <a:cs typeface="Arial"/>
              </a:rPr>
              <a:t>o </a:t>
            </a:r>
            <a:r>
              <a:rPr sz="1400" spc="-55" dirty="0">
                <a:latin typeface="Arial"/>
                <a:cs typeface="Arial"/>
              </a:rPr>
              <a:t>connotación </a:t>
            </a:r>
            <a:r>
              <a:rPr sz="1400" spc="-95" dirty="0">
                <a:latin typeface="Arial"/>
                <a:cs typeface="Arial"/>
              </a:rPr>
              <a:t>sexual  </a:t>
            </a:r>
            <a:r>
              <a:rPr sz="1400" spc="-75" dirty="0">
                <a:latin typeface="Arial"/>
                <a:cs typeface="Arial"/>
              </a:rPr>
              <a:t>realizada </a:t>
            </a:r>
            <a:r>
              <a:rPr sz="1400" spc="-30" dirty="0">
                <a:latin typeface="Arial"/>
                <a:cs typeface="Arial"/>
              </a:rPr>
              <a:t>por </a:t>
            </a:r>
            <a:r>
              <a:rPr sz="1400" spc="-80" dirty="0">
                <a:latin typeface="Arial"/>
                <a:cs typeface="Arial"/>
              </a:rPr>
              <a:t>una </a:t>
            </a:r>
            <a:r>
              <a:rPr sz="1400" spc="-45" dirty="0">
                <a:latin typeface="Arial"/>
                <a:cs typeface="Arial"/>
              </a:rPr>
              <a:t>o </a:t>
            </a:r>
            <a:r>
              <a:rPr sz="1400" spc="-114" dirty="0">
                <a:latin typeface="Arial"/>
                <a:cs typeface="Arial"/>
              </a:rPr>
              <a:t>más  </a:t>
            </a:r>
            <a:r>
              <a:rPr sz="1400" spc="-85" dirty="0">
                <a:latin typeface="Arial"/>
                <a:cs typeface="Arial"/>
              </a:rPr>
              <a:t>personas </a:t>
            </a:r>
            <a:r>
              <a:rPr sz="1400" spc="-70" dirty="0">
                <a:latin typeface="Arial"/>
                <a:cs typeface="Arial"/>
              </a:rPr>
              <a:t>en </a:t>
            </a:r>
            <a:r>
              <a:rPr sz="1400" spc="-50" dirty="0">
                <a:latin typeface="Arial"/>
                <a:cs typeface="Arial"/>
              </a:rPr>
              <a:t>contra </a:t>
            </a:r>
            <a:r>
              <a:rPr sz="1400" spc="-75" dirty="0">
                <a:latin typeface="Arial"/>
                <a:cs typeface="Arial"/>
              </a:rPr>
              <a:t>de </a:t>
            </a:r>
            <a:r>
              <a:rPr sz="1400" spc="-25" dirty="0">
                <a:latin typeface="Arial"/>
                <a:cs typeface="Arial"/>
              </a:rPr>
              <a:t>otra </a:t>
            </a:r>
            <a:r>
              <a:rPr sz="1400" spc="-50" dirty="0">
                <a:latin typeface="Arial"/>
                <a:cs typeface="Arial"/>
              </a:rPr>
              <a:t>u  otras, </a:t>
            </a:r>
            <a:r>
              <a:rPr sz="1400" spc="-75" dirty="0">
                <a:latin typeface="Arial"/>
                <a:cs typeface="Arial"/>
              </a:rPr>
              <a:t>quienes </a:t>
            </a:r>
            <a:r>
              <a:rPr sz="1400" spc="-55" dirty="0">
                <a:latin typeface="Arial"/>
                <a:cs typeface="Arial"/>
              </a:rPr>
              <a:t>no </a:t>
            </a:r>
            <a:r>
              <a:rPr sz="1400" spc="-90" dirty="0">
                <a:latin typeface="Arial"/>
                <a:cs typeface="Arial"/>
              </a:rPr>
              <a:t>desean </a:t>
            </a:r>
            <a:r>
              <a:rPr sz="1400" spc="-45" dirty="0">
                <a:latin typeface="Arial"/>
                <a:cs typeface="Arial"/>
              </a:rPr>
              <a:t>o  </a:t>
            </a:r>
            <a:r>
              <a:rPr sz="1400" spc="-90" dirty="0">
                <a:latin typeface="Arial"/>
                <a:cs typeface="Arial"/>
              </a:rPr>
              <a:t>rechazan </a:t>
            </a:r>
            <a:r>
              <a:rPr sz="1400" spc="-100" dirty="0">
                <a:latin typeface="Arial"/>
                <a:cs typeface="Arial"/>
              </a:rPr>
              <a:t>estas </a:t>
            </a:r>
            <a:r>
              <a:rPr sz="1400" spc="-75" dirty="0">
                <a:latin typeface="Arial"/>
                <a:cs typeface="Arial"/>
              </a:rPr>
              <a:t>conductas </a:t>
            </a:r>
            <a:r>
              <a:rPr sz="1400" spc="-30" dirty="0">
                <a:latin typeface="Arial"/>
                <a:cs typeface="Arial"/>
              </a:rPr>
              <a:t>por  </a:t>
            </a:r>
            <a:r>
              <a:rPr sz="1400" spc="-65" dirty="0">
                <a:latin typeface="Arial"/>
                <a:cs typeface="Arial"/>
              </a:rPr>
              <a:t>considerar </a:t>
            </a:r>
            <a:r>
              <a:rPr sz="1400" spc="-75" dirty="0">
                <a:latin typeface="Arial"/>
                <a:cs typeface="Arial"/>
              </a:rPr>
              <a:t>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afectan:</a:t>
            </a:r>
            <a:endParaRPr sz="1400">
              <a:latin typeface="Arial"/>
              <a:cs typeface="Arial"/>
            </a:endParaRPr>
          </a:p>
          <a:p>
            <a:pPr marL="744220" marR="5080" algn="ctr">
              <a:lnSpc>
                <a:spcPts val="1510"/>
              </a:lnSpc>
              <a:spcBef>
                <a:spcPts val="850"/>
              </a:spcBef>
            </a:pP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su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dignidad, </a:t>
            </a:r>
            <a:r>
              <a:rPr sz="1400" spc="-125" dirty="0">
                <a:solidFill>
                  <a:srgbClr val="FFFFFF"/>
                </a:solidFill>
                <a:latin typeface="Arial"/>
                <a:cs typeface="Arial"/>
              </a:rPr>
              <a:t>sus 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derechos  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fundamentales como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libertad, 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integridad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el 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libre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tránsito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19600" y="2874264"/>
            <a:ext cx="2585085" cy="2131060"/>
          </a:xfrm>
          <a:custGeom>
            <a:avLst/>
            <a:gdLst/>
            <a:ahLst/>
            <a:cxnLst/>
            <a:rect l="l" t="t" r="r" b="b"/>
            <a:pathLst>
              <a:path w="2585084" h="2131060">
                <a:moveTo>
                  <a:pt x="2371471" y="0"/>
                </a:moveTo>
                <a:lnTo>
                  <a:pt x="213233" y="0"/>
                </a:lnTo>
                <a:lnTo>
                  <a:pt x="164352" y="5626"/>
                </a:lnTo>
                <a:lnTo>
                  <a:pt x="119474" y="21654"/>
                </a:lnTo>
                <a:lnTo>
                  <a:pt x="79881" y="46806"/>
                </a:lnTo>
                <a:lnTo>
                  <a:pt x="46856" y="79804"/>
                </a:lnTo>
                <a:lnTo>
                  <a:pt x="21679" y="119372"/>
                </a:lnTo>
                <a:lnTo>
                  <a:pt x="5633" y="164232"/>
                </a:lnTo>
                <a:lnTo>
                  <a:pt x="0" y="213106"/>
                </a:lnTo>
                <a:lnTo>
                  <a:pt x="0" y="1917446"/>
                </a:lnTo>
                <a:lnTo>
                  <a:pt x="5633" y="1966319"/>
                </a:lnTo>
                <a:lnTo>
                  <a:pt x="21679" y="2011179"/>
                </a:lnTo>
                <a:lnTo>
                  <a:pt x="46856" y="2050747"/>
                </a:lnTo>
                <a:lnTo>
                  <a:pt x="79881" y="2083745"/>
                </a:lnTo>
                <a:lnTo>
                  <a:pt x="119474" y="2108897"/>
                </a:lnTo>
                <a:lnTo>
                  <a:pt x="164352" y="2124925"/>
                </a:lnTo>
                <a:lnTo>
                  <a:pt x="213233" y="2130552"/>
                </a:lnTo>
                <a:lnTo>
                  <a:pt x="2371471" y="2130552"/>
                </a:lnTo>
                <a:lnTo>
                  <a:pt x="2420351" y="2124925"/>
                </a:lnTo>
                <a:lnTo>
                  <a:pt x="2465229" y="2108897"/>
                </a:lnTo>
                <a:lnTo>
                  <a:pt x="2504822" y="2083745"/>
                </a:lnTo>
                <a:lnTo>
                  <a:pt x="2537847" y="2050747"/>
                </a:lnTo>
                <a:lnTo>
                  <a:pt x="2563024" y="2011179"/>
                </a:lnTo>
                <a:lnTo>
                  <a:pt x="2579070" y="1966319"/>
                </a:lnTo>
                <a:lnTo>
                  <a:pt x="2584704" y="1917446"/>
                </a:lnTo>
                <a:lnTo>
                  <a:pt x="2584704" y="213106"/>
                </a:lnTo>
                <a:lnTo>
                  <a:pt x="2579070" y="164232"/>
                </a:lnTo>
                <a:lnTo>
                  <a:pt x="2563024" y="119372"/>
                </a:lnTo>
                <a:lnTo>
                  <a:pt x="2537847" y="79804"/>
                </a:lnTo>
                <a:lnTo>
                  <a:pt x="2504822" y="46806"/>
                </a:lnTo>
                <a:lnTo>
                  <a:pt x="2465229" y="21654"/>
                </a:lnTo>
                <a:lnTo>
                  <a:pt x="2420351" y="5626"/>
                </a:lnTo>
                <a:lnTo>
                  <a:pt x="23714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600" y="2874264"/>
            <a:ext cx="2585085" cy="2131060"/>
          </a:xfrm>
          <a:custGeom>
            <a:avLst/>
            <a:gdLst/>
            <a:ahLst/>
            <a:cxnLst/>
            <a:rect l="l" t="t" r="r" b="b"/>
            <a:pathLst>
              <a:path w="2585084" h="2131060">
                <a:moveTo>
                  <a:pt x="0" y="213106"/>
                </a:moveTo>
                <a:lnTo>
                  <a:pt x="5633" y="164232"/>
                </a:lnTo>
                <a:lnTo>
                  <a:pt x="21679" y="119372"/>
                </a:lnTo>
                <a:lnTo>
                  <a:pt x="46856" y="79804"/>
                </a:lnTo>
                <a:lnTo>
                  <a:pt x="79881" y="46806"/>
                </a:lnTo>
                <a:lnTo>
                  <a:pt x="119474" y="21654"/>
                </a:lnTo>
                <a:lnTo>
                  <a:pt x="164352" y="5626"/>
                </a:lnTo>
                <a:lnTo>
                  <a:pt x="213233" y="0"/>
                </a:lnTo>
                <a:lnTo>
                  <a:pt x="2371471" y="0"/>
                </a:lnTo>
                <a:lnTo>
                  <a:pt x="2420351" y="5626"/>
                </a:lnTo>
                <a:lnTo>
                  <a:pt x="2465229" y="21654"/>
                </a:lnTo>
                <a:lnTo>
                  <a:pt x="2504822" y="46806"/>
                </a:lnTo>
                <a:lnTo>
                  <a:pt x="2537847" y="79804"/>
                </a:lnTo>
                <a:lnTo>
                  <a:pt x="2563024" y="119372"/>
                </a:lnTo>
                <a:lnTo>
                  <a:pt x="2579070" y="164232"/>
                </a:lnTo>
                <a:lnTo>
                  <a:pt x="2584704" y="213106"/>
                </a:lnTo>
                <a:lnTo>
                  <a:pt x="2584704" y="263230"/>
                </a:lnTo>
                <a:lnTo>
                  <a:pt x="2584704" y="313355"/>
                </a:lnTo>
                <a:lnTo>
                  <a:pt x="2584704" y="1917446"/>
                </a:lnTo>
                <a:lnTo>
                  <a:pt x="2579070" y="1966319"/>
                </a:lnTo>
                <a:lnTo>
                  <a:pt x="2563024" y="2011179"/>
                </a:lnTo>
                <a:lnTo>
                  <a:pt x="2537847" y="2050747"/>
                </a:lnTo>
                <a:lnTo>
                  <a:pt x="2504822" y="2083745"/>
                </a:lnTo>
                <a:lnTo>
                  <a:pt x="2465229" y="2108897"/>
                </a:lnTo>
                <a:lnTo>
                  <a:pt x="2420351" y="2124925"/>
                </a:lnTo>
                <a:lnTo>
                  <a:pt x="2371471" y="2130552"/>
                </a:lnTo>
                <a:lnTo>
                  <a:pt x="213233" y="2130552"/>
                </a:lnTo>
                <a:lnTo>
                  <a:pt x="164352" y="2124925"/>
                </a:lnTo>
                <a:lnTo>
                  <a:pt x="119474" y="2108897"/>
                </a:lnTo>
                <a:lnTo>
                  <a:pt x="79881" y="2083745"/>
                </a:lnTo>
                <a:lnTo>
                  <a:pt x="46856" y="2050747"/>
                </a:lnTo>
                <a:lnTo>
                  <a:pt x="21679" y="2011179"/>
                </a:lnTo>
                <a:lnTo>
                  <a:pt x="5633" y="1966319"/>
                </a:lnTo>
                <a:lnTo>
                  <a:pt x="0" y="1917446"/>
                </a:lnTo>
                <a:lnTo>
                  <a:pt x="0" y="213106"/>
                </a:lnTo>
                <a:close/>
              </a:path>
            </a:pathLst>
          </a:custGeom>
          <a:ln w="1219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74209" y="3343698"/>
            <a:ext cx="2165985" cy="13379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70485" indent="-57785">
              <a:lnSpc>
                <a:spcPct val="100000"/>
              </a:lnSpc>
              <a:spcBef>
                <a:spcPts val="175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40" dirty="0">
                <a:latin typeface="Arial"/>
                <a:cs typeface="Arial"/>
              </a:rPr>
              <a:t>Intimidación</a:t>
            </a:r>
            <a:endParaRPr sz="1400">
              <a:latin typeface="Arial"/>
              <a:cs typeface="Arial"/>
            </a:endParaRPr>
          </a:p>
          <a:p>
            <a:pPr marL="100965" indent="-88265">
              <a:lnSpc>
                <a:spcPct val="100000"/>
              </a:lnSpc>
              <a:spcBef>
                <a:spcPts val="75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55" dirty="0">
                <a:latin typeface="Arial"/>
                <a:cs typeface="Arial"/>
              </a:rPr>
              <a:t>Hostilidad</a:t>
            </a:r>
            <a:endParaRPr sz="1400">
              <a:latin typeface="Arial"/>
              <a:cs typeface="Arial"/>
            </a:endParaRPr>
          </a:p>
          <a:p>
            <a:pPr marL="100965" indent="-8826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80" dirty="0">
                <a:latin typeface="Arial"/>
                <a:cs typeface="Arial"/>
              </a:rPr>
              <a:t>Degradación</a:t>
            </a:r>
            <a:endParaRPr sz="1400">
              <a:latin typeface="Arial"/>
              <a:cs typeface="Arial"/>
            </a:endParaRPr>
          </a:p>
          <a:p>
            <a:pPr marL="70485" indent="-57785">
              <a:lnSpc>
                <a:spcPct val="100000"/>
              </a:lnSpc>
              <a:spcBef>
                <a:spcPts val="70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55" dirty="0">
                <a:latin typeface="Arial"/>
                <a:cs typeface="Arial"/>
              </a:rPr>
              <a:t>Humillación</a:t>
            </a:r>
            <a:endParaRPr sz="1400">
              <a:latin typeface="Arial"/>
              <a:cs typeface="Arial"/>
            </a:endParaRPr>
          </a:p>
          <a:p>
            <a:pPr marL="70485" marR="5080" indent="-57785">
              <a:lnSpc>
                <a:spcPts val="1510"/>
              </a:lnSpc>
              <a:spcBef>
                <a:spcPts val="290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90" dirty="0">
                <a:latin typeface="Arial"/>
                <a:cs typeface="Arial"/>
              </a:rPr>
              <a:t>Un </a:t>
            </a:r>
            <a:r>
              <a:rPr sz="1400" spc="-60" dirty="0">
                <a:latin typeface="Arial"/>
                <a:cs typeface="Arial"/>
              </a:rPr>
              <a:t>ambiente ofensivo </a:t>
            </a:r>
            <a:r>
              <a:rPr sz="1400" spc="-70" dirty="0">
                <a:latin typeface="Arial"/>
                <a:cs typeface="Arial"/>
              </a:rPr>
              <a:t>en los  </a:t>
            </a:r>
            <a:r>
              <a:rPr sz="1400" spc="-90" dirty="0">
                <a:latin typeface="Arial"/>
                <a:cs typeface="Arial"/>
              </a:rPr>
              <a:t>espacios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públicos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90113" y="2116301"/>
            <a:ext cx="1903730" cy="747395"/>
          </a:xfrm>
          <a:custGeom>
            <a:avLst/>
            <a:gdLst/>
            <a:ahLst/>
            <a:cxnLst/>
            <a:rect l="l" t="t" r="r" b="b"/>
            <a:pathLst>
              <a:path w="1903729" h="747394">
                <a:moveTo>
                  <a:pt x="1091906" y="0"/>
                </a:moveTo>
                <a:lnTo>
                  <a:pt x="1045088" y="315"/>
                </a:lnTo>
                <a:lnTo>
                  <a:pt x="998475" y="2496"/>
                </a:lnTo>
                <a:lnTo>
                  <a:pt x="952122" y="6518"/>
                </a:lnTo>
                <a:lnTo>
                  <a:pt x="906084" y="12357"/>
                </a:lnTo>
                <a:lnTo>
                  <a:pt x="860416" y="19988"/>
                </a:lnTo>
                <a:lnTo>
                  <a:pt x="815173" y="29387"/>
                </a:lnTo>
                <a:lnTo>
                  <a:pt x="770411" y="40529"/>
                </a:lnTo>
                <a:lnTo>
                  <a:pt x="726184" y="53390"/>
                </a:lnTo>
                <a:lnTo>
                  <a:pt x="682547" y="67945"/>
                </a:lnTo>
                <a:lnTo>
                  <a:pt x="639556" y="84170"/>
                </a:lnTo>
                <a:lnTo>
                  <a:pt x="597265" y="102039"/>
                </a:lnTo>
                <a:lnTo>
                  <a:pt x="555729" y="121529"/>
                </a:lnTo>
                <a:lnTo>
                  <a:pt x="515004" y="142616"/>
                </a:lnTo>
                <a:lnTo>
                  <a:pt x="475144" y="165274"/>
                </a:lnTo>
                <a:lnTo>
                  <a:pt x="436205" y="189478"/>
                </a:lnTo>
                <a:lnTo>
                  <a:pt x="398241" y="215206"/>
                </a:lnTo>
                <a:lnTo>
                  <a:pt x="361308" y="242431"/>
                </a:lnTo>
                <a:lnTo>
                  <a:pt x="325460" y="271129"/>
                </a:lnTo>
                <a:lnTo>
                  <a:pt x="290753" y="301277"/>
                </a:lnTo>
                <a:lnTo>
                  <a:pt x="257242" y="332849"/>
                </a:lnTo>
                <a:lnTo>
                  <a:pt x="224982" y="365821"/>
                </a:lnTo>
                <a:lnTo>
                  <a:pt x="194027" y="400168"/>
                </a:lnTo>
                <a:lnTo>
                  <a:pt x="164433" y="435866"/>
                </a:lnTo>
                <a:lnTo>
                  <a:pt x="136255" y="472890"/>
                </a:lnTo>
                <a:lnTo>
                  <a:pt x="109547" y="511216"/>
                </a:lnTo>
                <a:lnTo>
                  <a:pt x="84366" y="550819"/>
                </a:lnTo>
                <a:lnTo>
                  <a:pt x="60765" y="591675"/>
                </a:lnTo>
                <a:lnTo>
                  <a:pt x="38801" y="633759"/>
                </a:lnTo>
                <a:lnTo>
                  <a:pt x="18527" y="677047"/>
                </a:lnTo>
                <a:lnTo>
                  <a:pt x="0" y="721513"/>
                </a:lnTo>
                <a:lnTo>
                  <a:pt x="71627" y="747040"/>
                </a:lnTo>
                <a:lnTo>
                  <a:pt x="90825" y="701642"/>
                </a:lnTo>
                <a:lnTo>
                  <a:pt x="112190" y="657222"/>
                </a:lnTo>
                <a:lnTo>
                  <a:pt x="135678" y="613852"/>
                </a:lnTo>
                <a:lnTo>
                  <a:pt x="161242" y="571606"/>
                </a:lnTo>
                <a:lnTo>
                  <a:pt x="188836" y="530556"/>
                </a:lnTo>
                <a:lnTo>
                  <a:pt x="218414" y="490776"/>
                </a:lnTo>
                <a:lnTo>
                  <a:pt x="249929" y="452339"/>
                </a:lnTo>
                <a:lnTo>
                  <a:pt x="283337" y="415316"/>
                </a:lnTo>
                <a:lnTo>
                  <a:pt x="317085" y="381170"/>
                </a:lnTo>
                <a:lnTo>
                  <a:pt x="352035" y="348816"/>
                </a:lnTo>
                <a:lnTo>
                  <a:pt x="388121" y="318259"/>
                </a:lnTo>
                <a:lnTo>
                  <a:pt x="425275" y="289500"/>
                </a:lnTo>
                <a:lnTo>
                  <a:pt x="463433" y="262544"/>
                </a:lnTo>
                <a:lnTo>
                  <a:pt x="502527" y="237394"/>
                </a:lnTo>
                <a:lnTo>
                  <a:pt x="542492" y="214054"/>
                </a:lnTo>
                <a:lnTo>
                  <a:pt x="583261" y="192526"/>
                </a:lnTo>
                <a:lnTo>
                  <a:pt x="624768" y="172814"/>
                </a:lnTo>
                <a:lnTo>
                  <a:pt x="666947" y="154922"/>
                </a:lnTo>
                <a:lnTo>
                  <a:pt x="709733" y="138852"/>
                </a:lnTo>
                <a:lnTo>
                  <a:pt x="753058" y="124609"/>
                </a:lnTo>
                <a:lnTo>
                  <a:pt x="796856" y="112195"/>
                </a:lnTo>
                <a:lnTo>
                  <a:pt x="841062" y="101614"/>
                </a:lnTo>
                <a:lnTo>
                  <a:pt x="885609" y="92869"/>
                </a:lnTo>
                <a:lnTo>
                  <a:pt x="930431" y="85965"/>
                </a:lnTo>
                <a:lnTo>
                  <a:pt x="975462" y="80903"/>
                </a:lnTo>
                <a:lnTo>
                  <a:pt x="1020635" y="77687"/>
                </a:lnTo>
                <a:lnTo>
                  <a:pt x="1065885" y="76321"/>
                </a:lnTo>
                <a:lnTo>
                  <a:pt x="1490122" y="76321"/>
                </a:lnTo>
                <a:lnTo>
                  <a:pt x="1467231" y="67590"/>
                </a:lnTo>
                <a:lnTo>
                  <a:pt x="1420753" y="52096"/>
                </a:lnTo>
                <a:lnTo>
                  <a:pt x="1374040" y="38664"/>
                </a:lnTo>
                <a:lnTo>
                  <a:pt x="1327147" y="27269"/>
                </a:lnTo>
                <a:lnTo>
                  <a:pt x="1280129" y="17888"/>
                </a:lnTo>
                <a:lnTo>
                  <a:pt x="1233041" y="10494"/>
                </a:lnTo>
                <a:lnTo>
                  <a:pt x="1185938" y="5065"/>
                </a:lnTo>
                <a:lnTo>
                  <a:pt x="1138874" y="1575"/>
                </a:lnTo>
                <a:lnTo>
                  <a:pt x="1091906" y="0"/>
                </a:lnTo>
                <a:close/>
              </a:path>
              <a:path w="1903729" h="747394">
                <a:moveTo>
                  <a:pt x="1490122" y="76321"/>
                </a:moveTo>
                <a:lnTo>
                  <a:pt x="1065885" y="76321"/>
                </a:lnTo>
                <a:lnTo>
                  <a:pt x="1111145" y="76808"/>
                </a:lnTo>
                <a:lnTo>
                  <a:pt x="1156349" y="79152"/>
                </a:lnTo>
                <a:lnTo>
                  <a:pt x="1201431" y="83356"/>
                </a:lnTo>
                <a:lnTo>
                  <a:pt x="1246325" y="89422"/>
                </a:lnTo>
                <a:lnTo>
                  <a:pt x="1290964" y="97355"/>
                </a:lnTo>
                <a:lnTo>
                  <a:pt x="1335283" y="107159"/>
                </a:lnTo>
                <a:lnTo>
                  <a:pt x="1379214" y="118835"/>
                </a:lnTo>
                <a:lnTo>
                  <a:pt x="1422693" y="132388"/>
                </a:lnTo>
                <a:lnTo>
                  <a:pt x="1465653" y="147821"/>
                </a:lnTo>
                <a:lnTo>
                  <a:pt x="1508027" y="165138"/>
                </a:lnTo>
                <a:lnTo>
                  <a:pt x="1549750" y="184341"/>
                </a:lnTo>
                <a:lnTo>
                  <a:pt x="1590755" y="205434"/>
                </a:lnTo>
                <a:lnTo>
                  <a:pt x="1630976" y="228421"/>
                </a:lnTo>
                <a:lnTo>
                  <a:pt x="1670347" y="253305"/>
                </a:lnTo>
                <a:lnTo>
                  <a:pt x="1708802" y="280089"/>
                </a:lnTo>
                <a:lnTo>
                  <a:pt x="1746275" y="308776"/>
                </a:lnTo>
                <a:lnTo>
                  <a:pt x="1782699" y="339370"/>
                </a:lnTo>
                <a:lnTo>
                  <a:pt x="1743964" y="371374"/>
                </a:lnTo>
                <a:lnTo>
                  <a:pt x="1903602" y="406553"/>
                </a:lnTo>
                <a:lnTo>
                  <a:pt x="1885778" y="290348"/>
                </a:lnTo>
                <a:lnTo>
                  <a:pt x="1842135" y="290348"/>
                </a:lnTo>
                <a:lnTo>
                  <a:pt x="1805291" y="258689"/>
                </a:lnTo>
                <a:lnTo>
                  <a:pt x="1767105" y="228674"/>
                </a:lnTo>
                <a:lnTo>
                  <a:pt x="1727637" y="200338"/>
                </a:lnTo>
                <a:lnTo>
                  <a:pt x="1686946" y="173718"/>
                </a:lnTo>
                <a:lnTo>
                  <a:pt x="1645091" y="148849"/>
                </a:lnTo>
                <a:lnTo>
                  <a:pt x="1602133" y="125766"/>
                </a:lnTo>
                <a:lnTo>
                  <a:pt x="1558130" y="104505"/>
                </a:lnTo>
                <a:lnTo>
                  <a:pt x="1513143" y="85101"/>
                </a:lnTo>
                <a:lnTo>
                  <a:pt x="1490122" y="76321"/>
                </a:lnTo>
                <a:close/>
              </a:path>
              <a:path w="1903729" h="747394">
                <a:moveTo>
                  <a:pt x="1880870" y="258344"/>
                </a:moveTo>
                <a:lnTo>
                  <a:pt x="1842135" y="290348"/>
                </a:lnTo>
                <a:lnTo>
                  <a:pt x="1885778" y="290348"/>
                </a:lnTo>
                <a:lnTo>
                  <a:pt x="1880870" y="258344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5023" y="2602992"/>
            <a:ext cx="2085339" cy="664845"/>
          </a:xfrm>
          <a:custGeom>
            <a:avLst/>
            <a:gdLst/>
            <a:ahLst/>
            <a:cxnLst/>
            <a:rect l="l" t="t" r="r" b="b"/>
            <a:pathLst>
              <a:path w="2085340" h="664845">
                <a:moveTo>
                  <a:pt x="2001901" y="0"/>
                </a:moveTo>
                <a:lnTo>
                  <a:pt x="82930" y="0"/>
                </a:lnTo>
                <a:lnTo>
                  <a:pt x="50631" y="5216"/>
                </a:lnTo>
                <a:lnTo>
                  <a:pt x="24272" y="19446"/>
                </a:lnTo>
                <a:lnTo>
                  <a:pt x="6510" y="40558"/>
                </a:lnTo>
                <a:lnTo>
                  <a:pt x="0" y="66421"/>
                </a:lnTo>
                <a:lnTo>
                  <a:pt x="0" y="598043"/>
                </a:lnTo>
                <a:lnTo>
                  <a:pt x="6510" y="623905"/>
                </a:lnTo>
                <a:lnTo>
                  <a:pt x="24272" y="645017"/>
                </a:lnTo>
                <a:lnTo>
                  <a:pt x="50631" y="659247"/>
                </a:lnTo>
                <a:lnTo>
                  <a:pt x="82930" y="664463"/>
                </a:lnTo>
                <a:lnTo>
                  <a:pt x="2001901" y="664463"/>
                </a:lnTo>
                <a:lnTo>
                  <a:pt x="2034200" y="659247"/>
                </a:lnTo>
                <a:lnTo>
                  <a:pt x="2060559" y="645017"/>
                </a:lnTo>
                <a:lnTo>
                  <a:pt x="2078321" y="623905"/>
                </a:lnTo>
                <a:lnTo>
                  <a:pt x="2084831" y="598043"/>
                </a:lnTo>
                <a:lnTo>
                  <a:pt x="2084831" y="66421"/>
                </a:lnTo>
                <a:lnTo>
                  <a:pt x="2078321" y="40558"/>
                </a:lnTo>
                <a:lnTo>
                  <a:pt x="2060559" y="19446"/>
                </a:lnTo>
                <a:lnTo>
                  <a:pt x="2034200" y="5216"/>
                </a:lnTo>
                <a:lnTo>
                  <a:pt x="200190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5023" y="2602992"/>
            <a:ext cx="2085339" cy="664845"/>
          </a:xfrm>
          <a:custGeom>
            <a:avLst/>
            <a:gdLst/>
            <a:ahLst/>
            <a:cxnLst/>
            <a:rect l="l" t="t" r="r" b="b"/>
            <a:pathLst>
              <a:path w="2085340" h="664845">
                <a:moveTo>
                  <a:pt x="0" y="66421"/>
                </a:moveTo>
                <a:lnTo>
                  <a:pt x="6510" y="40558"/>
                </a:lnTo>
                <a:lnTo>
                  <a:pt x="24272" y="19446"/>
                </a:lnTo>
                <a:lnTo>
                  <a:pt x="50631" y="5216"/>
                </a:lnTo>
                <a:lnTo>
                  <a:pt x="82930" y="0"/>
                </a:lnTo>
                <a:lnTo>
                  <a:pt x="2001901" y="0"/>
                </a:lnTo>
                <a:lnTo>
                  <a:pt x="2034200" y="5216"/>
                </a:lnTo>
                <a:lnTo>
                  <a:pt x="2060559" y="19446"/>
                </a:lnTo>
                <a:lnTo>
                  <a:pt x="2078321" y="40558"/>
                </a:lnTo>
                <a:lnTo>
                  <a:pt x="2084831" y="66421"/>
                </a:lnTo>
                <a:lnTo>
                  <a:pt x="2084831" y="598043"/>
                </a:lnTo>
                <a:lnTo>
                  <a:pt x="2078321" y="623905"/>
                </a:lnTo>
                <a:lnTo>
                  <a:pt x="2060559" y="645017"/>
                </a:lnTo>
                <a:lnTo>
                  <a:pt x="2034200" y="659247"/>
                </a:lnTo>
                <a:lnTo>
                  <a:pt x="2001901" y="664463"/>
                </a:lnTo>
                <a:lnTo>
                  <a:pt x="82930" y="664463"/>
                </a:lnTo>
                <a:lnTo>
                  <a:pt x="50631" y="659247"/>
                </a:lnTo>
                <a:lnTo>
                  <a:pt x="24272" y="645017"/>
                </a:lnTo>
                <a:lnTo>
                  <a:pt x="6510" y="623905"/>
                </a:lnTo>
                <a:lnTo>
                  <a:pt x="0" y="598043"/>
                </a:lnTo>
                <a:lnTo>
                  <a:pt x="0" y="6642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76442" y="2796997"/>
            <a:ext cx="121856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Creando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ellas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77328" y="1990344"/>
            <a:ext cx="2585085" cy="2996565"/>
          </a:xfrm>
          <a:custGeom>
            <a:avLst/>
            <a:gdLst/>
            <a:ahLst/>
            <a:cxnLst/>
            <a:rect l="l" t="t" r="r" b="b"/>
            <a:pathLst>
              <a:path w="2585084" h="2996565">
                <a:moveTo>
                  <a:pt x="2371471" y="0"/>
                </a:moveTo>
                <a:lnTo>
                  <a:pt x="213232" y="0"/>
                </a:lnTo>
                <a:lnTo>
                  <a:pt x="174913" y="4826"/>
                </a:lnTo>
                <a:lnTo>
                  <a:pt x="138843" y="18740"/>
                </a:lnTo>
                <a:lnTo>
                  <a:pt x="105626" y="40898"/>
                </a:lnTo>
                <a:lnTo>
                  <a:pt x="75864" y="70453"/>
                </a:lnTo>
                <a:lnTo>
                  <a:pt x="50161" y="106560"/>
                </a:lnTo>
                <a:lnTo>
                  <a:pt x="29120" y="148373"/>
                </a:lnTo>
                <a:lnTo>
                  <a:pt x="13344" y="195047"/>
                </a:lnTo>
                <a:lnTo>
                  <a:pt x="3436" y="245735"/>
                </a:lnTo>
                <a:lnTo>
                  <a:pt x="0" y="299592"/>
                </a:lnTo>
                <a:lnTo>
                  <a:pt x="0" y="2696591"/>
                </a:lnTo>
                <a:lnTo>
                  <a:pt x="3436" y="2750448"/>
                </a:lnTo>
                <a:lnTo>
                  <a:pt x="13344" y="2801136"/>
                </a:lnTo>
                <a:lnTo>
                  <a:pt x="29120" y="2847810"/>
                </a:lnTo>
                <a:lnTo>
                  <a:pt x="50161" y="2889623"/>
                </a:lnTo>
                <a:lnTo>
                  <a:pt x="75864" y="2925730"/>
                </a:lnTo>
                <a:lnTo>
                  <a:pt x="105626" y="2955285"/>
                </a:lnTo>
                <a:lnTo>
                  <a:pt x="138843" y="2977443"/>
                </a:lnTo>
                <a:lnTo>
                  <a:pt x="174913" y="2991357"/>
                </a:lnTo>
                <a:lnTo>
                  <a:pt x="213232" y="2996183"/>
                </a:lnTo>
                <a:lnTo>
                  <a:pt x="2371471" y="2996183"/>
                </a:lnTo>
                <a:lnTo>
                  <a:pt x="2409790" y="2991357"/>
                </a:lnTo>
                <a:lnTo>
                  <a:pt x="2445860" y="2977443"/>
                </a:lnTo>
                <a:lnTo>
                  <a:pt x="2479077" y="2955285"/>
                </a:lnTo>
                <a:lnTo>
                  <a:pt x="2508839" y="2925730"/>
                </a:lnTo>
                <a:lnTo>
                  <a:pt x="2534542" y="2889623"/>
                </a:lnTo>
                <a:lnTo>
                  <a:pt x="2555583" y="2847810"/>
                </a:lnTo>
                <a:lnTo>
                  <a:pt x="2571359" y="2801136"/>
                </a:lnTo>
                <a:lnTo>
                  <a:pt x="2581267" y="2750448"/>
                </a:lnTo>
                <a:lnTo>
                  <a:pt x="2584704" y="2696591"/>
                </a:lnTo>
                <a:lnTo>
                  <a:pt x="2584704" y="299592"/>
                </a:lnTo>
                <a:lnTo>
                  <a:pt x="2581267" y="245735"/>
                </a:lnTo>
                <a:lnTo>
                  <a:pt x="2571359" y="195047"/>
                </a:lnTo>
                <a:lnTo>
                  <a:pt x="2555583" y="148373"/>
                </a:lnTo>
                <a:lnTo>
                  <a:pt x="2534542" y="106560"/>
                </a:lnTo>
                <a:lnTo>
                  <a:pt x="2508839" y="70453"/>
                </a:lnTo>
                <a:lnTo>
                  <a:pt x="2479077" y="40898"/>
                </a:lnTo>
                <a:lnTo>
                  <a:pt x="2445860" y="18740"/>
                </a:lnTo>
                <a:lnTo>
                  <a:pt x="2409790" y="4826"/>
                </a:lnTo>
                <a:lnTo>
                  <a:pt x="23714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77328" y="1990344"/>
            <a:ext cx="2585085" cy="2996565"/>
          </a:xfrm>
          <a:custGeom>
            <a:avLst/>
            <a:gdLst/>
            <a:ahLst/>
            <a:cxnLst/>
            <a:rect l="l" t="t" r="r" b="b"/>
            <a:pathLst>
              <a:path w="2585084" h="2996565">
                <a:moveTo>
                  <a:pt x="0" y="299592"/>
                </a:moveTo>
                <a:lnTo>
                  <a:pt x="3436" y="245735"/>
                </a:lnTo>
                <a:lnTo>
                  <a:pt x="13344" y="195047"/>
                </a:lnTo>
                <a:lnTo>
                  <a:pt x="29120" y="148373"/>
                </a:lnTo>
                <a:lnTo>
                  <a:pt x="50161" y="106560"/>
                </a:lnTo>
                <a:lnTo>
                  <a:pt x="75864" y="70453"/>
                </a:lnTo>
                <a:lnTo>
                  <a:pt x="105626" y="40898"/>
                </a:lnTo>
                <a:lnTo>
                  <a:pt x="138843" y="18740"/>
                </a:lnTo>
                <a:lnTo>
                  <a:pt x="174913" y="4826"/>
                </a:lnTo>
                <a:lnTo>
                  <a:pt x="213232" y="0"/>
                </a:lnTo>
                <a:lnTo>
                  <a:pt x="2371471" y="0"/>
                </a:lnTo>
                <a:lnTo>
                  <a:pt x="2409790" y="4826"/>
                </a:lnTo>
                <a:lnTo>
                  <a:pt x="2445860" y="18740"/>
                </a:lnTo>
                <a:lnTo>
                  <a:pt x="2479077" y="40898"/>
                </a:lnTo>
                <a:lnTo>
                  <a:pt x="2508839" y="70453"/>
                </a:lnTo>
                <a:lnTo>
                  <a:pt x="2534542" y="106560"/>
                </a:lnTo>
                <a:lnTo>
                  <a:pt x="2555583" y="148373"/>
                </a:lnTo>
                <a:lnTo>
                  <a:pt x="2571359" y="195047"/>
                </a:lnTo>
                <a:lnTo>
                  <a:pt x="2581267" y="245735"/>
                </a:lnTo>
                <a:lnTo>
                  <a:pt x="2584704" y="299592"/>
                </a:lnTo>
                <a:lnTo>
                  <a:pt x="2584704" y="350590"/>
                </a:lnTo>
                <a:lnTo>
                  <a:pt x="2584704" y="401588"/>
                </a:lnTo>
                <a:lnTo>
                  <a:pt x="2584704" y="2696591"/>
                </a:lnTo>
                <a:lnTo>
                  <a:pt x="2581267" y="2750448"/>
                </a:lnTo>
                <a:lnTo>
                  <a:pt x="2571359" y="2801136"/>
                </a:lnTo>
                <a:lnTo>
                  <a:pt x="2555583" y="2847810"/>
                </a:lnTo>
                <a:lnTo>
                  <a:pt x="2534542" y="2889623"/>
                </a:lnTo>
                <a:lnTo>
                  <a:pt x="2508839" y="2925730"/>
                </a:lnTo>
                <a:lnTo>
                  <a:pt x="2479077" y="2955285"/>
                </a:lnTo>
                <a:lnTo>
                  <a:pt x="2445860" y="2977443"/>
                </a:lnTo>
                <a:lnTo>
                  <a:pt x="2409790" y="2991357"/>
                </a:lnTo>
                <a:lnTo>
                  <a:pt x="2371471" y="2996183"/>
                </a:lnTo>
                <a:lnTo>
                  <a:pt x="213232" y="2996183"/>
                </a:lnTo>
                <a:lnTo>
                  <a:pt x="174913" y="2991357"/>
                </a:lnTo>
                <a:lnTo>
                  <a:pt x="138843" y="2977443"/>
                </a:lnTo>
                <a:lnTo>
                  <a:pt x="105626" y="2955285"/>
                </a:lnTo>
                <a:lnTo>
                  <a:pt x="75864" y="2925730"/>
                </a:lnTo>
                <a:lnTo>
                  <a:pt x="50161" y="2889623"/>
                </a:lnTo>
                <a:lnTo>
                  <a:pt x="29120" y="2847810"/>
                </a:lnTo>
                <a:lnTo>
                  <a:pt x="13344" y="2801136"/>
                </a:lnTo>
                <a:lnTo>
                  <a:pt x="3436" y="2750448"/>
                </a:lnTo>
                <a:lnTo>
                  <a:pt x="0" y="2696591"/>
                </a:lnTo>
                <a:lnTo>
                  <a:pt x="0" y="299592"/>
                </a:lnTo>
                <a:close/>
              </a:path>
            </a:pathLst>
          </a:custGeom>
          <a:ln w="12191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34096" y="2014855"/>
            <a:ext cx="2404110" cy="289369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70485" marR="12700" indent="-57785">
              <a:lnSpc>
                <a:spcPts val="1510"/>
              </a:lnSpc>
              <a:spcBef>
                <a:spcPts val="284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75" dirty="0">
                <a:latin typeface="Arial"/>
                <a:cs typeface="Arial"/>
              </a:rPr>
              <a:t>naturaleza </a:t>
            </a:r>
            <a:r>
              <a:rPr sz="1400" spc="-90" dirty="0">
                <a:latin typeface="Arial"/>
                <a:cs typeface="Arial"/>
              </a:rPr>
              <a:t>sexual, </a:t>
            </a:r>
            <a:r>
              <a:rPr sz="1400" spc="-60" dirty="0">
                <a:latin typeface="Arial"/>
                <a:cs typeface="Arial"/>
              </a:rPr>
              <a:t>verbal </a:t>
            </a:r>
            <a:r>
              <a:rPr sz="1400" spc="-45" dirty="0">
                <a:latin typeface="Arial"/>
                <a:cs typeface="Arial"/>
              </a:rPr>
              <a:t>o  </a:t>
            </a:r>
            <a:r>
              <a:rPr sz="1400" spc="-70" dirty="0">
                <a:latin typeface="Arial"/>
                <a:cs typeface="Arial"/>
              </a:rPr>
              <a:t>gestual </a:t>
            </a:r>
            <a:r>
              <a:rPr sz="1400" spc="-60" dirty="0">
                <a:latin typeface="Arial"/>
                <a:cs typeface="Arial"/>
              </a:rPr>
              <a:t>comentarios </a:t>
            </a:r>
            <a:r>
              <a:rPr sz="1400" spc="-90" dirty="0">
                <a:latin typeface="Arial"/>
                <a:cs typeface="Arial"/>
              </a:rPr>
              <a:t>e  </a:t>
            </a:r>
            <a:r>
              <a:rPr sz="1400" spc="-70" dirty="0">
                <a:latin typeface="Arial"/>
                <a:cs typeface="Arial"/>
              </a:rPr>
              <a:t>insinuaciones </a:t>
            </a:r>
            <a:r>
              <a:rPr sz="1400" spc="-75" dirty="0">
                <a:latin typeface="Arial"/>
                <a:cs typeface="Arial"/>
              </a:rPr>
              <a:t>de </a:t>
            </a:r>
            <a:r>
              <a:rPr sz="1400" spc="-60" dirty="0">
                <a:latin typeface="Arial"/>
                <a:cs typeface="Arial"/>
              </a:rPr>
              <a:t>carácter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sexual</a:t>
            </a:r>
            <a:endParaRPr sz="1400">
              <a:latin typeface="Arial"/>
              <a:cs typeface="Arial"/>
            </a:endParaRPr>
          </a:p>
          <a:p>
            <a:pPr marL="70485" marR="179070" indent="-57785">
              <a:lnSpc>
                <a:spcPct val="90100"/>
              </a:lnSpc>
              <a:spcBef>
                <a:spcPts val="219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90" dirty="0">
                <a:latin typeface="Arial"/>
                <a:cs typeface="Arial"/>
              </a:rPr>
              <a:t>gestos obscenos </a:t>
            </a:r>
            <a:r>
              <a:rPr sz="1400" spc="-70" dirty="0">
                <a:latin typeface="Arial"/>
                <a:cs typeface="Arial"/>
              </a:rPr>
              <a:t>que </a:t>
            </a:r>
            <a:r>
              <a:rPr sz="1400" spc="-50" dirty="0">
                <a:latin typeface="Arial"/>
                <a:cs typeface="Arial"/>
              </a:rPr>
              <a:t>resulten  </a:t>
            </a:r>
            <a:r>
              <a:rPr sz="1400" spc="-55" dirty="0">
                <a:latin typeface="Arial"/>
                <a:cs typeface="Arial"/>
              </a:rPr>
              <a:t>insoportables, hostiles,  humillantes </a:t>
            </a:r>
            <a:r>
              <a:rPr sz="1400" spc="-50" dirty="0">
                <a:latin typeface="Arial"/>
                <a:cs typeface="Arial"/>
              </a:rPr>
              <a:t>u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ofensivos</a:t>
            </a:r>
            <a:endParaRPr sz="1400">
              <a:latin typeface="Arial"/>
              <a:cs typeface="Arial"/>
            </a:endParaRPr>
          </a:p>
          <a:p>
            <a:pPr marL="100965" indent="-88265">
              <a:lnSpc>
                <a:spcPct val="100000"/>
              </a:lnSpc>
              <a:spcBef>
                <a:spcPts val="95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55" dirty="0">
                <a:latin typeface="Arial"/>
                <a:cs typeface="Arial"/>
              </a:rPr>
              <a:t>tocamientos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indebidos</a:t>
            </a:r>
            <a:endParaRPr sz="1400">
              <a:latin typeface="Arial"/>
              <a:cs typeface="Arial"/>
            </a:endParaRPr>
          </a:p>
          <a:p>
            <a:pPr marL="70485" indent="-57785">
              <a:lnSpc>
                <a:spcPct val="100000"/>
              </a:lnSpc>
              <a:spcBef>
                <a:spcPts val="75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80" dirty="0">
                <a:latin typeface="Arial"/>
                <a:cs typeface="Arial"/>
              </a:rPr>
              <a:t>roces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corporales</a:t>
            </a:r>
            <a:endParaRPr sz="1400">
              <a:latin typeface="Arial"/>
              <a:cs typeface="Arial"/>
            </a:endParaRPr>
          </a:p>
          <a:p>
            <a:pPr marL="70485" marR="5080" indent="-57785" algn="just">
              <a:lnSpc>
                <a:spcPct val="90100"/>
              </a:lnSpc>
              <a:spcBef>
                <a:spcPts val="260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40" dirty="0">
                <a:latin typeface="Arial"/>
                <a:cs typeface="Arial"/>
              </a:rPr>
              <a:t>frotamientos </a:t>
            </a:r>
            <a:r>
              <a:rPr sz="1400" spc="-50" dirty="0">
                <a:latin typeface="Arial"/>
                <a:cs typeface="Arial"/>
              </a:rPr>
              <a:t>contra </a:t>
            </a:r>
            <a:r>
              <a:rPr sz="1400" spc="-40" dirty="0">
                <a:latin typeface="Arial"/>
                <a:cs typeface="Arial"/>
              </a:rPr>
              <a:t>el </a:t>
            </a:r>
            <a:r>
              <a:rPr sz="1400" spc="-60" dirty="0">
                <a:latin typeface="Arial"/>
                <a:cs typeface="Arial"/>
              </a:rPr>
              <a:t>cuerpo </a:t>
            </a:r>
            <a:r>
              <a:rPr sz="1400" spc="-45" dirty="0">
                <a:latin typeface="Arial"/>
                <a:cs typeface="Arial"/>
              </a:rPr>
              <a:t>o  </a:t>
            </a:r>
            <a:r>
              <a:rPr sz="1400" spc="-60" dirty="0">
                <a:latin typeface="Arial"/>
                <a:cs typeface="Arial"/>
              </a:rPr>
              <a:t>masturbación </a:t>
            </a:r>
            <a:r>
              <a:rPr sz="1400" spc="-70" dirty="0">
                <a:latin typeface="Arial"/>
                <a:cs typeface="Arial"/>
              </a:rPr>
              <a:t>en </a:t>
            </a:r>
            <a:r>
              <a:rPr sz="1400" spc="-40" dirty="0">
                <a:latin typeface="Arial"/>
                <a:cs typeface="Arial"/>
              </a:rPr>
              <a:t>el transporte </a:t>
            </a:r>
            <a:r>
              <a:rPr sz="1400" spc="-45" dirty="0">
                <a:latin typeface="Arial"/>
                <a:cs typeface="Arial"/>
              </a:rPr>
              <a:t>o  </a:t>
            </a:r>
            <a:r>
              <a:rPr sz="1400" spc="-85" dirty="0">
                <a:latin typeface="Arial"/>
                <a:cs typeface="Arial"/>
              </a:rPr>
              <a:t>lugares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públicos</a:t>
            </a:r>
            <a:endParaRPr sz="1400">
              <a:latin typeface="Arial"/>
              <a:cs typeface="Arial"/>
            </a:endParaRPr>
          </a:p>
          <a:p>
            <a:pPr marL="70485" marR="227965" indent="-57785">
              <a:lnSpc>
                <a:spcPts val="1510"/>
              </a:lnSpc>
              <a:spcBef>
                <a:spcPts val="265"/>
              </a:spcBef>
              <a:buSzPct val="92857"/>
              <a:buChar char="•"/>
              <a:tabLst>
                <a:tab pos="101600" algn="l"/>
              </a:tabLst>
            </a:pPr>
            <a:r>
              <a:rPr sz="1400" spc="-60" dirty="0">
                <a:latin typeface="Arial"/>
                <a:cs typeface="Arial"/>
              </a:rPr>
              <a:t>exhibicionismo </a:t>
            </a:r>
            <a:r>
              <a:rPr sz="1400" spc="-45" dirty="0">
                <a:latin typeface="Arial"/>
                <a:cs typeface="Arial"/>
              </a:rPr>
              <a:t>o </a:t>
            </a:r>
            <a:r>
              <a:rPr sz="1400" spc="-50" dirty="0">
                <a:latin typeface="Arial"/>
                <a:cs typeface="Arial"/>
              </a:rPr>
              <a:t>mostrar </a:t>
            </a:r>
            <a:r>
              <a:rPr sz="1400" spc="-70" dirty="0">
                <a:latin typeface="Arial"/>
                <a:cs typeface="Arial"/>
              </a:rPr>
              <a:t>los  genitales en </a:t>
            </a:r>
            <a:r>
              <a:rPr sz="1400" spc="-40" dirty="0">
                <a:latin typeface="Arial"/>
                <a:cs typeface="Arial"/>
              </a:rPr>
              <a:t>el </a:t>
            </a:r>
            <a:r>
              <a:rPr sz="1400" spc="-45" dirty="0">
                <a:latin typeface="Arial"/>
                <a:cs typeface="Arial"/>
              </a:rPr>
              <a:t>transporte o  </a:t>
            </a:r>
            <a:r>
              <a:rPr sz="1400" spc="-85" dirty="0">
                <a:latin typeface="Arial"/>
                <a:cs typeface="Arial"/>
              </a:rPr>
              <a:t>lugares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públicos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58911" y="4919471"/>
            <a:ext cx="2295525" cy="680085"/>
          </a:xfrm>
          <a:custGeom>
            <a:avLst/>
            <a:gdLst/>
            <a:ahLst/>
            <a:cxnLst/>
            <a:rect l="l" t="t" r="r" b="b"/>
            <a:pathLst>
              <a:path w="2295525" h="680085">
                <a:moveTo>
                  <a:pt x="2203831" y="0"/>
                </a:moveTo>
                <a:lnTo>
                  <a:pt x="91313" y="0"/>
                </a:lnTo>
                <a:lnTo>
                  <a:pt x="55774" y="5347"/>
                </a:lnTo>
                <a:lnTo>
                  <a:pt x="26749" y="19923"/>
                </a:lnTo>
                <a:lnTo>
                  <a:pt x="7177" y="41523"/>
                </a:lnTo>
                <a:lnTo>
                  <a:pt x="0" y="67944"/>
                </a:lnTo>
                <a:lnTo>
                  <a:pt x="0" y="611758"/>
                </a:lnTo>
                <a:lnTo>
                  <a:pt x="7177" y="638180"/>
                </a:lnTo>
                <a:lnTo>
                  <a:pt x="26749" y="659780"/>
                </a:lnTo>
                <a:lnTo>
                  <a:pt x="55774" y="674356"/>
                </a:lnTo>
                <a:lnTo>
                  <a:pt x="91313" y="679703"/>
                </a:lnTo>
                <a:lnTo>
                  <a:pt x="2203831" y="679703"/>
                </a:lnTo>
                <a:lnTo>
                  <a:pt x="2239369" y="674356"/>
                </a:lnTo>
                <a:lnTo>
                  <a:pt x="2268394" y="659780"/>
                </a:lnTo>
                <a:lnTo>
                  <a:pt x="2287966" y="638180"/>
                </a:lnTo>
                <a:lnTo>
                  <a:pt x="2295144" y="611758"/>
                </a:lnTo>
                <a:lnTo>
                  <a:pt x="2295144" y="67944"/>
                </a:lnTo>
                <a:lnTo>
                  <a:pt x="2287966" y="41523"/>
                </a:lnTo>
                <a:lnTo>
                  <a:pt x="2268394" y="19923"/>
                </a:lnTo>
                <a:lnTo>
                  <a:pt x="2239369" y="5347"/>
                </a:lnTo>
                <a:lnTo>
                  <a:pt x="2203831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8911" y="4919471"/>
            <a:ext cx="2295525" cy="680085"/>
          </a:xfrm>
          <a:custGeom>
            <a:avLst/>
            <a:gdLst/>
            <a:ahLst/>
            <a:cxnLst/>
            <a:rect l="l" t="t" r="r" b="b"/>
            <a:pathLst>
              <a:path w="2295525" h="680085">
                <a:moveTo>
                  <a:pt x="0" y="67944"/>
                </a:moveTo>
                <a:lnTo>
                  <a:pt x="7177" y="41523"/>
                </a:lnTo>
                <a:lnTo>
                  <a:pt x="26749" y="19923"/>
                </a:lnTo>
                <a:lnTo>
                  <a:pt x="55774" y="5347"/>
                </a:lnTo>
                <a:lnTo>
                  <a:pt x="91313" y="0"/>
                </a:lnTo>
                <a:lnTo>
                  <a:pt x="2203831" y="0"/>
                </a:lnTo>
                <a:lnTo>
                  <a:pt x="2239369" y="5347"/>
                </a:lnTo>
                <a:lnTo>
                  <a:pt x="2268394" y="19923"/>
                </a:lnTo>
                <a:lnTo>
                  <a:pt x="2287966" y="41523"/>
                </a:lnTo>
                <a:lnTo>
                  <a:pt x="2295144" y="67944"/>
                </a:lnTo>
                <a:lnTo>
                  <a:pt x="2295144" y="611758"/>
                </a:lnTo>
                <a:lnTo>
                  <a:pt x="2287966" y="638180"/>
                </a:lnTo>
                <a:lnTo>
                  <a:pt x="2268394" y="659780"/>
                </a:lnTo>
                <a:lnTo>
                  <a:pt x="2239369" y="674356"/>
                </a:lnTo>
                <a:lnTo>
                  <a:pt x="2203831" y="679703"/>
                </a:lnTo>
                <a:lnTo>
                  <a:pt x="91313" y="679703"/>
                </a:lnTo>
                <a:lnTo>
                  <a:pt x="55774" y="674356"/>
                </a:lnTo>
                <a:lnTo>
                  <a:pt x="26749" y="659780"/>
                </a:lnTo>
                <a:lnTo>
                  <a:pt x="7177" y="638180"/>
                </a:lnTo>
                <a:lnTo>
                  <a:pt x="0" y="611758"/>
                </a:lnTo>
                <a:lnTo>
                  <a:pt x="0" y="67944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59826" y="5121655"/>
            <a:ext cx="18954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Estos 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pueden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ser actos</a:t>
            </a:r>
            <a:r>
              <a:rPr sz="1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1478" y="6564274"/>
            <a:ext cx="709675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i="1" spc="-95" dirty="0">
                <a:latin typeface="Arial"/>
                <a:cs typeface="Arial"/>
              </a:rPr>
              <a:t>Ley </a:t>
            </a:r>
            <a:r>
              <a:rPr sz="1400" b="1" i="1" spc="-10" dirty="0">
                <a:latin typeface="Arial"/>
                <a:cs typeface="Arial"/>
              </a:rPr>
              <a:t>para </a:t>
            </a:r>
            <a:r>
              <a:rPr sz="1400" b="1" i="1" spc="-15" dirty="0">
                <a:latin typeface="Arial"/>
                <a:cs typeface="Arial"/>
              </a:rPr>
              <a:t>prevenir </a:t>
            </a:r>
            <a:r>
              <a:rPr sz="1400" b="1" i="1" spc="-5" dirty="0">
                <a:latin typeface="Arial"/>
                <a:cs typeface="Arial"/>
              </a:rPr>
              <a:t>y </a:t>
            </a:r>
            <a:r>
              <a:rPr sz="1400" b="1" i="1" spc="-15" dirty="0">
                <a:latin typeface="Arial"/>
                <a:cs typeface="Arial"/>
              </a:rPr>
              <a:t>sancionar </a:t>
            </a:r>
            <a:r>
              <a:rPr sz="1400" b="1" i="1" spc="-10" dirty="0">
                <a:latin typeface="Arial"/>
                <a:cs typeface="Arial"/>
              </a:rPr>
              <a:t>el </a:t>
            </a:r>
            <a:r>
              <a:rPr sz="1400" b="1" i="1" spc="-15" dirty="0">
                <a:latin typeface="Arial"/>
                <a:cs typeface="Arial"/>
              </a:rPr>
              <a:t>acoso sexual </a:t>
            </a:r>
            <a:r>
              <a:rPr sz="1400" b="1" i="1" spc="-10" dirty="0">
                <a:latin typeface="Arial"/>
                <a:cs typeface="Arial"/>
              </a:rPr>
              <a:t>para </a:t>
            </a:r>
            <a:r>
              <a:rPr sz="1400" b="1" i="1" spc="-15" dirty="0">
                <a:latin typeface="Arial"/>
                <a:cs typeface="Arial"/>
              </a:rPr>
              <a:t>espacios públicos. </a:t>
            </a:r>
            <a:r>
              <a:rPr sz="1400" b="1" i="1" spc="-10" dirty="0">
                <a:latin typeface="Arial"/>
                <a:cs typeface="Arial"/>
              </a:rPr>
              <a:t>LEY </a:t>
            </a:r>
            <a:r>
              <a:rPr sz="1400" b="1" i="1" spc="-5" dirty="0">
                <a:latin typeface="Arial"/>
                <a:cs typeface="Arial"/>
              </a:rPr>
              <a:t>N°</a:t>
            </a:r>
            <a:r>
              <a:rPr sz="1400" b="1" i="1" spc="175" dirty="0">
                <a:latin typeface="Arial"/>
                <a:cs typeface="Arial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30314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759" y="2316479"/>
            <a:ext cx="10515600" cy="2024380"/>
          </a:xfrm>
          <a:custGeom>
            <a:avLst/>
            <a:gdLst/>
            <a:ahLst/>
            <a:cxnLst/>
            <a:rect l="l" t="t" r="r" b="b"/>
            <a:pathLst>
              <a:path w="10515600" h="2024379">
                <a:moveTo>
                  <a:pt x="0" y="2023872"/>
                </a:moveTo>
                <a:lnTo>
                  <a:pt x="10515600" y="2023872"/>
                </a:lnTo>
                <a:lnTo>
                  <a:pt x="10515600" y="0"/>
                </a:lnTo>
                <a:lnTo>
                  <a:pt x="0" y="0"/>
                </a:lnTo>
                <a:lnTo>
                  <a:pt x="0" y="202387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2691" y="1684146"/>
            <a:ext cx="10659745" cy="2529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Violencia contra </a:t>
            </a:r>
            <a:r>
              <a:rPr sz="2400" b="1" i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las </a:t>
            </a:r>
            <a:r>
              <a:rPr sz="2400" b="1" i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mujeres </a:t>
            </a:r>
            <a:r>
              <a:rPr sz="2400" b="1" i="1" u="heavy" spc="-2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</a:t>
            </a:r>
            <a:r>
              <a:rPr sz="2400" b="1" i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discapacidad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63550" marR="213995" indent="-228600">
              <a:lnSpc>
                <a:spcPct val="90100"/>
              </a:lnSpc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sz="1800" i="1" spc="-85" dirty="0">
                <a:latin typeface="Trebuchet MS"/>
                <a:cs typeface="Trebuchet MS"/>
              </a:rPr>
              <a:t>La</a:t>
            </a:r>
            <a:r>
              <a:rPr sz="1800" i="1" spc="-130" dirty="0">
                <a:latin typeface="Trebuchet MS"/>
                <a:cs typeface="Trebuchet MS"/>
              </a:rPr>
              <a:t> </a:t>
            </a:r>
            <a:r>
              <a:rPr sz="1800" i="1" spc="-90" dirty="0">
                <a:latin typeface="Trebuchet MS"/>
                <a:cs typeface="Trebuchet MS"/>
              </a:rPr>
              <a:t>Convención</a:t>
            </a:r>
            <a:r>
              <a:rPr sz="1800" i="1" spc="-125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sobre</a:t>
            </a:r>
            <a:r>
              <a:rPr sz="1800" i="1" spc="-135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los</a:t>
            </a:r>
            <a:r>
              <a:rPr sz="1800" i="1" spc="-114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derechos</a:t>
            </a:r>
            <a:r>
              <a:rPr sz="1800" i="1" spc="-160" dirty="0">
                <a:latin typeface="Trebuchet MS"/>
                <a:cs typeface="Trebuchet MS"/>
              </a:rPr>
              <a:t> </a:t>
            </a:r>
            <a:r>
              <a:rPr sz="1800" i="1" spc="-90" dirty="0">
                <a:latin typeface="Trebuchet MS"/>
                <a:cs typeface="Trebuchet MS"/>
              </a:rPr>
              <a:t>de</a:t>
            </a:r>
            <a:r>
              <a:rPr sz="1800" i="1" spc="-13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las</a:t>
            </a:r>
            <a:r>
              <a:rPr sz="1800" i="1" spc="-135" dirty="0">
                <a:latin typeface="Trebuchet MS"/>
                <a:cs typeface="Trebuchet MS"/>
              </a:rPr>
              <a:t> </a:t>
            </a:r>
            <a:r>
              <a:rPr sz="1800" i="1" spc="-65" dirty="0">
                <a:latin typeface="Trebuchet MS"/>
                <a:cs typeface="Trebuchet MS"/>
              </a:rPr>
              <a:t>personas</a:t>
            </a:r>
            <a:r>
              <a:rPr sz="1800" i="1" spc="-160" dirty="0">
                <a:latin typeface="Trebuchet MS"/>
                <a:cs typeface="Trebuchet MS"/>
              </a:rPr>
              <a:t> </a:t>
            </a:r>
            <a:r>
              <a:rPr sz="1800" i="1" spc="-75" dirty="0">
                <a:latin typeface="Trebuchet MS"/>
                <a:cs typeface="Trebuchet MS"/>
              </a:rPr>
              <a:t>con</a:t>
            </a:r>
            <a:r>
              <a:rPr sz="1800" i="1" spc="-10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discapacidad</a:t>
            </a:r>
            <a:r>
              <a:rPr sz="1800" i="1" spc="-170" dirty="0">
                <a:latin typeface="Trebuchet MS"/>
                <a:cs typeface="Trebuchet MS"/>
              </a:rPr>
              <a:t> </a:t>
            </a:r>
            <a:r>
              <a:rPr sz="1800" i="1" spc="-90" dirty="0">
                <a:latin typeface="Trebuchet MS"/>
                <a:cs typeface="Trebuchet MS"/>
              </a:rPr>
              <a:t>reconoce</a:t>
            </a:r>
            <a:r>
              <a:rPr sz="1800" i="1" spc="-14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que</a:t>
            </a:r>
            <a:r>
              <a:rPr sz="1800" i="1" spc="-130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las</a:t>
            </a:r>
            <a:r>
              <a:rPr sz="1800" i="1" spc="-135" dirty="0">
                <a:latin typeface="Trebuchet MS"/>
                <a:cs typeface="Trebuchet MS"/>
              </a:rPr>
              <a:t> </a:t>
            </a:r>
            <a:r>
              <a:rPr sz="1800" i="1" spc="-110" dirty="0">
                <a:latin typeface="Trebuchet MS"/>
                <a:cs typeface="Trebuchet MS"/>
              </a:rPr>
              <a:t>mujeres</a:t>
            </a:r>
            <a:r>
              <a:rPr sz="1800" i="1" spc="-160" dirty="0">
                <a:latin typeface="Trebuchet MS"/>
                <a:cs typeface="Trebuchet MS"/>
              </a:rPr>
              <a:t> </a:t>
            </a:r>
            <a:r>
              <a:rPr sz="1800" i="1" spc="-85" dirty="0">
                <a:latin typeface="Trebuchet MS"/>
                <a:cs typeface="Trebuchet MS"/>
              </a:rPr>
              <a:t>y</a:t>
            </a:r>
            <a:r>
              <a:rPr sz="1800" i="1" spc="-125" dirty="0">
                <a:latin typeface="Trebuchet MS"/>
                <a:cs typeface="Trebuchet MS"/>
              </a:rPr>
              <a:t> </a:t>
            </a:r>
            <a:r>
              <a:rPr sz="1800" i="1" spc="-75" dirty="0">
                <a:latin typeface="Trebuchet MS"/>
                <a:cs typeface="Trebuchet MS"/>
              </a:rPr>
              <a:t>las</a:t>
            </a:r>
            <a:r>
              <a:rPr sz="1800" i="1" spc="-135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niñas</a:t>
            </a:r>
            <a:r>
              <a:rPr sz="1800" i="1" spc="-165" dirty="0">
                <a:latin typeface="Trebuchet MS"/>
                <a:cs typeface="Trebuchet MS"/>
              </a:rPr>
              <a:t> </a:t>
            </a:r>
            <a:r>
              <a:rPr sz="1800" i="1" spc="-75" dirty="0">
                <a:latin typeface="Trebuchet MS"/>
                <a:cs typeface="Trebuchet MS"/>
              </a:rPr>
              <a:t>con  </a:t>
            </a:r>
            <a:r>
              <a:rPr sz="1800" i="1" spc="-70" dirty="0">
                <a:latin typeface="Trebuchet MS"/>
                <a:cs typeface="Trebuchet MS"/>
              </a:rPr>
              <a:t>discapacidad </a:t>
            </a:r>
            <a:r>
              <a:rPr sz="1800" i="1" spc="-95" dirty="0">
                <a:latin typeface="Trebuchet MS"/>
                <a:cs typeface="Trebuchet MS"/>
              </a:rPr>
              <a:t>suelen </a:t>
            </a:r>
            <a:r>
              <a:rPr sz="1800" i="1" spc="-100" dirty="0">
                <a:latin typeface="Trebuchet MS"/>
                <a:cs typeface="Trebuchet MS"/>
              </a:rPr>
              <a:t>estar </a:t>
            </a:r>
            <a:r>
              <a:rPr sz="1800" i="1" spc="-95" dirty="0">
                <a:latin typeface="Trebuchet MS"/>
                <a:cs typeface="Trebuchet MS"/>
              </a:rPr>
              <a:t>expuestas </a:t>
            </a:r>
            <a:r>
              <a:rPr sz="1800" i="1" spc="-25" dirty="0">
                <a:latin typeface="Trebuchet MS"/>
                <a:cs typeface="Trebuchet MS"/>
              </a:rPr>
              <a:t>a </a:t>
            </a:r>
            <a:r>
              <a:rPr sz="1800" i="1" spc="-65" dirty="0">
                <a:latin typeface="Trebuchet MS"/>
                <a:cs typeface="Trebuchet MS"/>
              </a:rPr>
              <a:t>un </a:t>
            </a:r>
            <a:r>
              <a:rPr sz="1800" i="1" spc="-75" dirty="0">
                <a:latin typeface="Trebuchet MS"/>
                <a:cs typeface="Trebuchet MS"/>
              </a:rPr>
              <a:t>riesgo </a:t>
            </a:r>
            <a:r>
              <a:rPr sz="1800" i="1" spc="-120" dirty="0">
                <a:latin typeface="Trebuchet MS"/>
                <a:cs typeface="Trebuchet MS"/>
              </a:rPr>
              <a:t>mayor, </a:t>
            </a:r>
            <a:r>
              <a:rPr sz="1800" i="1" spc="-100" dirty="0">
                <a:latin typeface="Trebuchet MS"/>
                <a:cs typeface="Trebuchet MS"/>
              </a:rPr>
              <a:t>dentro </a:t>
            </a:r>
            <a:r>
              <a:rPr sz="1800" i="1" spc="-85" dirty="0">
                <a:latin typeface="Trebuchet MS"/>
                <a:cs typeface="Trebuchet MS"/>
              </a:rPr>
              <a:t>y </a:t>
            </a:r>
            <a:r>
              <a:rPr sz="1800" i="1" spc="-100" dirty="0">
                <a:latin typeface="Trebuchet MS"/>
                <a:cs typeface="Trebuchet MS"/>
              </a:rPr>
              <a:t>fuera </a:t>
            </a:r>
            <a:r>
              <a:rPr sz="1800" i="1" spc="-114" dirty="0">
                <a:latin typeface="Trebuchet MS"/>
                <a:cs typeface="Trebuchet MS"/>
              </a:rPr>
              <a:t>del </a:t>
            </a:r>
            <a:r>
              <a:rPr sz="1800" i="1" spc="-105" dirty="0">
                <a:latin typeface="Trebuchet MS"/>
                <a:cs typeface="Trebuchet MS"/>
              </a:rPr>
              <a:t>hogar, </a:t>
            </a:r>
            <a:r>
              <a:rPr sz="1800" i="1" spc="-90" dirty="0">
                <a:latin typeface="Trebuchet MS"/>
                <a:cs typeface="Trebuchet MS"/>
              </a:rPr>
              <a:t>de </a:t>
            </a:r>
            <a:r>
              <a:rPr sz="1800" i="1" spc="-110" dirty="0">
                <a:latin typeface="Trebuchet MS"/>
                <a:cs typeface="Trebuchet MS"/>
              </a:rPr>
              <a:t>violencia, </a:t>
            </a:r>
            <a:r>
              <a:rPr sz="1800" i="1" spc="-90" dirty="0">
                <a:latin typeface="Trebuchet MS"/>
                <a:cs typeface="Trebuchet MS"/>
              </a:rPr>
              <a:t>lesiones </a:t>
            </a:r>
            <a:r>
              <a:rPr sz="1800" i="1" spc="-45" dirty="0">
                <a:latin typeface="Trebuchet MS"/>
                <a:cs typeface="Trebuchet MS"/>
              </a:rPr>
              <a:t>o  </a:t>
            </a:r>
            <a:r>
              <a:rPr sz="1800" i="1" spc="-85" dirty="0">
                <a:latin typeface="Trebuchet MS"/>
                <a:cs typeface="Trebuchet MS"/>
              </a:rPr>
              <a:t>abuso,</a:t>
            </a:r>
            <a:r>
              <a:rPr sz="1800" i="1" spc="-160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abandono</a:t>
            </a:r>
            <a:r>
              <a:rPr sz="1800" i="1" spc="-195" dirty="0">
                <a:latin typeface="Trebuchet MS"/>
                <a:cs typeface="Trebuchet MS"/>
              </a:rPr>
              <a:t> </a:t>
            </a:r>
            <a:r>
              <a:rPr sz="1800" i="1" spc="-45" dirty="0">
                <a:latin typeface="Trebuchet MS"/>
                <a:cs typeface="Trebuchet MS"/>
              </a:rPr>
              <a:t>o</a:t>
            </a:r>
            <a:r>
              <a:rPr sz="1800" i="1" spc="-125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trato</a:t>
            </a:r>
            <a:r>
              <a:rPr sz="1800" i="1" spc="-150" dirty="0">
                <a:latin typeface="Trebuchet MS"/>
                <a:cs typeface="Trebuchet MS"/>
              </a:rPr>
              <a:t> </a:t>
            </a:r>
            <a:r>
              <a:rPr sz="1800" i="1" spc="-100" dirty="0">
                <a:latin typeface="Trebuchet MS"/>
                <a:cs typeface="Trebuchet MS"/>
              </a:rPr>
              <a:t>negligente,</a:t>
            </a:r>
            <a:r>
              <a:rPr sz="1800" i="1" spc="-155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malos</a:t>
            </a:r>
            <a:r>
              <a:rPr sz="1800" i="1" spc="-120" dirty="0">
                <a:latin typeface="Trebuchet MS"/>
                <a:cs typeface="Trebuchet MS"/>
              </a:rPr>
              <a:t> </a:t>
            </a:r>
            <a:r>
              <a:rPr sz="1800" i="1" spc="-95" dirty="0">
                <a:latin typeface="Trebuchet MS"/>
                <a:cs typeface="Trebuchet MS"/>
              </a:rPr>
              <a:t>tratos</a:t>
            </a:r>
            <a:r>
              <a:rPr sz="1800" i="1" spc="-140" dirty="0">
                <a:latin typeface="Trebuchet MS"/>
                <a:cs typeface="Trebuchet MS"/>
              </a:rPr>
              <a:t> </a:t>
            </a:r>
            <a:r>
              <a:rPr sz="1800" i="1" spc="-45" dirty="0">
                <a:latin typeface="Trebuchet MS"/>
                <a:cs typeface="Trebuchet MS"/>
              </a:rPr>
              <a:t>o</a:t>
            </a:r>
            <a:r>
              <a:rPr sz="1800" i="1" spc="-130" dirty="0">
                <a:latin typeface="Trebuchet MS"/>
                <a:cs typeface="Trebuchet MS"/>
              </a:rPr>
              <a:t> </a:t>
            </a:r>
            <a:r>
              <a:rPr sz="1800" i="1" spc="-105" dirty="0">
                <a:latin typeface="Trebuchet MS"/>
                <a:cs typeface="Trebuchet MS"/>
              </a:rPr>
              <a:t>explotación</a:t>
            </a:r>
            <a:endParaRPr sz="1800">
              <a:latin typeface="Trebuchet MS"/>
              <a:cs typeface="Trebuchet MS"/>
            </a:endParaRPr>
          </a:p>
          <a:p>
            <a:pPr marL="295910" marR="146050" algn="ctr">
              <a:lnSpc>
                <a:spcPct val="90000"/>
              </a:lnSpc>
              <a:spcBef>
                <a:spcPts val="960"/>
              </a:spcBef>
            </a:pPr>
            <a:r>
              <a:rPr sz="2400" i="1" spc="-114" dirty="0">
                <a:latin typeface="Trebuchet MS"/>
                <a:cs typeface="Trebuchet MS"/>
              </a:rPr>
              <a:t>Con</a:t>
            </a:r>
            <a:r>
              <a:rPr sz="2400" i="1" spc="-165" dirty="0">
                <a:latin typeface="Trebuchet MS"/>
                <a:cs typeface="Trebuchet MS"/>
              </a:rPr>
              <a:t> </a:t>
            </a:r>
            <a:r>
              <a:rPr sz="2400" i="1" spc="-100" dirty="0">
                <a:latin typeface="Trebuchet MS"/>
                <a:cs typeface="Trebuchet MS"/>
              </a:rPr>
              <a:t>las</a:t>
            </a:r>
            <a:r>
              <a:rPr sz="2400" i="1" spc="-170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mujeres</a:t>
            </a:r>
            <a:r>
              <a:rPr sz="2400" i="1" spc="-170" dirty="0">
                <a:latin typeface="Trebuchet MS"/>
                <a:cs typeface="Trebuchet MS"/>
              </a:rPr>
              <a:t> </a:t>
            </a:r>
            <a:r>
              <a:rPr sz="2400" i="1" spc="-90" dirty="0">
                <a:latin typeface="Trebuchet MS"/>
                <a:cs typeface="Trebuchet MS"/>
              </a:rPr>
              <a:t>con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00" dirty="0">
                <a:latin typeface="Trebuchet MS"/>
                <a:cs typeface="Trebuchet MS"/>
              </a:rPr>
              <a:t>discapacidad</a:t>
            </a:r>
            <a:r>
              <a:rPr sz="2400" i="1" spc="-110" dirty="0">
                <a:latin typeface="Trebuchet MS"/>
                <a:cs typeface="Trebuchet MS"/>
              </a:rPr>
              <a:t> </a:t>
            </a:r>
            <a:r>
              <a:rPr sz="2400" i="1" spc="-95" dirty="0">
                <a:latin typeface="Trebuchet MS"/>
                <a:cs typeface="Trebuchet MS"/>
              </a:rPr>
              <a:t>se</a:t>
            </a:r>
            <a:r>
              <a:rPr sz="2400" i="1" spc="-170" dirty="0">
                <a:latin typeface="Trebuchet MS"/>
                <a:cs typeface="Trebuchet MS"/>
              </a:rPr>
              <a:t> </a:t>
            </a:r>
            <a:r>
              <a:rPr sz="2400" i="1" spc="-75" dirty="0">
                <a:latin typeface="Trebuchet MS"/>
                <a:cs typeface="Trebuchet MS"/>
              </a:rPr>
              <a:t>da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80" dirty="0">
                <a:latin typeface="Trebuchet MS"/>
                <a:cs typeface="Trebuchet MS"/>
              </a:rPr>
              <a:t>una</a:t>
            </a:r>
            <a:r>
              <a:rPr sz="2400" i="1" spc="-160" dirty="0">
                <a:latin typeface="Trebuchet MS"/>
                <a:cs typeface="Trebuchet MS"/>
              </a:rPr>
              <a:t> </a:t>
            </a:r>
            <a:r>
              <a:rPr sz="2400" i="1" spc="-114" dirty="0">
                <a:latin typeface="Trebuchet MS"/>
                <a:cs typeface="Trebuchet MS"/>
              </a:rPr>
              <a:t>situación</a:t>
            </a:r>
            <a:r>
              <a:rPr sz="2400" i="1" spc="-160" dirty="0">
                <a:latin typeface="Trebuchet MS"/>
                <a:cs typeface="Trebuchet MS"/>
              </a:rPr>
              <a:t> </a:t>
            </a:r>
            <a:r>
              <a:rPr sz="2400" i="1" spc="-130" dirty="0">
                <a:latin typeface="Trebuchet MS"/>
                <a:cs typeface="Trebuchet MS"/>
              </a:rPr>
              <a:t>de</a:t>
            </a:r>
            <a:r>
              <a:rPr sz="2400" i="1" spc="-100" dirty="0">
                <a:latin typeface="Trebuchet MS"/>
                <a:cs typeface="Trebuchet MS"/>
              </a:rPr>
              <a:t> </a:t>
            </a:r>
            <a:r>
              <a:rPr sz="2400" b="1" i="1" spc="-165" dirty="0">
                <a:latin typeface="Arial"/>
                <a:cs typeface="Arial"/>
              </a:rPr>
              <a:t>doble</a:t>
            </a:r>
            <a:r>
              <a:rPr sz="2400" b="1" i="1" spc="-195" dirty="0">
                <a:latin typeface="Arial"/>
                <a:cs typeface="Arial"/>
              </a:rPr>
              <a:t> </a:t>
            </a:r>
            <a:r>
              <a:rPr sz="2400" b="1" i="1" spc="-190" dirty="0">
                <a:latin typeface="Arial"/>
                <a:cs typeface="Arial"/>
              </a:rPr>
              <a:t>discriminación</a:t>
            </a:r>
            <a:r>
              <a:rPr sz="2400" i="1" spc="-190" dirty="0">
                <a:latin typeface="Trebuchet MS"/>
                <a:cs typeface="Trebuchet MS"/>
              </a:rPr>
              <a:t>,</a:t>
            </a:r>
            <a:r>
              <a:rPr sz="2400" i="1" spc="-240" dirty="0">
                <a:latin typeface="Trebuchet MS"/>
                <a:cs typeface="Trebuchet MS"/>
              </a:rPr>
              <a:t> </a:t>
            </a:r>
            <a:r>
              <a:rPr sz="2400" i="1" spc="-125" dirty="0">
                <a:latin typeface="Trebuchet MS"/>
                <a:cs typeface="Trebuchet MS"/>
              </a:rPr>
              <a:t>que  </a:t>
            </a:r>
            <a:r>
              <a:rPr sz="2400" i="1" spc="-70" dirty="0">
                <a:latin typeface="Trebuchet MS"/>
                <a:cs typeface="Trebuchet MS"/>
              </a:rPr>
              <a:t>da </a:t>
            </a:r>
            <a:r>
              <a:rPr sz="2400" i="1" spc="-105" dirty="0">
                <a:latin typeface="Trebuchet MS"/>
                <a:cs typeface="Trebuchet MS"/>
              </a:rPr>
              <a:t>lugar </a:t>
            </a:r>
            <a:r>
              <a:rPr sz="2400" i="1" spc="-30" dirty="0">
                <a:latin typeface="Trebuchet MS"/>
                <a:cs typeface="Trebuchet MS"/>
              </a:rPr>
              <a:t>a </a:t>
            </a:r>
            <a:r>
              <a:rPr sz="2400" i="1" spc="-125" dirty="0">
                <a:latin typeface="Trebuchet MS"/>
                <a:cs typeface="Trebuchet MS"/>
              </a:rPr>
              <a:t>que </a:t>
            </a:r>
            <a:r>
              <a:rPr sz="2400" i="1" spc="-114" dirty="0">
                <a:latin typeface="Trebuchet MS"/>
                <a:cs typeface="Trebuchet MS"/>
              </a:rPr>
              <a:t>formas </a:t>
            </a:r>
            <a:r>
              <a:rPr sz="2400" i="1" spc="-135" dirty="0">
                <a:latin typeface="Trebuchet MS"/>
                <a:cs typeface="Trebuchet MS"/>
              </a:rPr>
              <a:t>extremas </a:t>
            </a:r>
            <a:r>
              <a:rPr sz="2400" i="1" spc="-130" dirty="0">
                <a:latin typeface="Trebuchet MS"/>
                <a:cs typeface="Trebuchet MS"/>
              </a:rPr>
              <a:t>de </a:t>
            </a:r>
            <a:r>
              <a:rPr sz="2400" i="1" spc="-125" dirty="0">
                <a:latin typeface="Trebuchet MS"/>
                <a:cs typeface="Trebuchet MS"/>
              </a:rPr>
              <a:t>violencia </a:t>
            </a:r>
            <a:r>
              <a:rPr sz="2400" i="1" spc="-85" dirty="0">
                <a:latin typeface="Trebuchet MS"/>
                <a:cs typeface="Trebuchet MS"/>
              </a:rPr>
              <a:t>como </a:t>
            </a:r>
            <a:r>
              <a:rPr sz="2400" i="1" spc="-185" dirty="0">
                <a:latin typeface="Trebuchet MS"/>
                <a:cs typeface="Trebuchet MS"/>
              </a:rPr>
              <a:t>el </a:t>
            </a:r>
            <a:r>
              <a:rPr sz="2400" i="1" spc="-75" dirty="0">
                <a:latin typeface="Trebuchet MS"/>
                <a:cs typeface="Trebuchet MS"/>
              </a:rPr>
              <a:t>abuso </a:t>
            </a:r>
            <a:r>
              <a:rPr sz="2400" i="1" spc="-135" dirty="0">
                <a:latin typeface="Trebuchet MS"/>
                <a:cs typeface="Trebuchet MS"/>
              </a:rPr>
              <a:t>sexual </a:t>
            </a:r>
            <a:r>
              <a:rPr sz="2400" i="1" spc="-114" dirty="0">
                <a:latin typeface="Trebuchet MS"/>
                <a:cs typeface="Trebuchet MS"/>
              </a:rPr>
              <a:t>y </a:t>
            </a:r>
            <a:r>
              <a:rPr sz="2400" i="1" spc="-125" dirty="0">
                <a:latin typeface="Trebuchet MS"/>
                <a:cs typeface="Trebuchet MS"/>
              </a:rPr>
              <a:t>la </a:t>
            </a:r>
            <a:r>
              <a:rPr sz="2400" i="1" spc="-120" dirty="0">
                <a:latin typeface="Trebuchet MS"/>
                <a:cs typeface="Trebuchet MS"/>
              </a:rPr>
              <a:t>violación  </a:t>
            </a:r>
            <a:r>
              <a:rPr sz="2400" i="1" spc="-135" dirty="0">
                <a:latin typeface="Trebuchet MS"/>
                <a:cs typeface="Trebuchet MS"/>
              </a:rPr>
              <a:t>sexual </a:t>
            </a:r>
            <a:r>
              <a:rPr sz="2400" b="1" i="1" spc="-190" dirty="0">
                <a:latin typeface="Arial"/>
                <a:cs typeface="Arial"/>
              </a:rPr>
              <a:t>queden </a:t>
            </a:r>
            <a:r>
              <a:rPr sz="2400" b="1" i="1" spc="-185" dirty="0">
                <a:latin typeface="Arial"/>
                <a:cs typeface="Arial"/>
              </a:rPr>
              <a:t>en </a:t>
            </a:r>
            <a:r>
              <a:rPr sz="2400" b="1" i="1" spc="-75" dirty="0">
                <a:latin typeface="Arial"/>
                <a:cs typeface="Arial"/>
              </a:rPr>
              <a:t>la </a:t>
            </a:r>
            <a:r>
              <a:rPr sz="2400" b="1" i="1" spc="-65" dirty="0">
                <a:latin typeface="Arial"/>
                <a:cs typeface="Arial"/>
              </a:rPr>
              <a:t>total</a:t>
            </a:r>
            <a:r>
              <a:rPr sz="2400" b="1" i="1" spc="-195" dirty="0">
                <a:latin typeface="Arial"/>
                <a:cs typeface="Arial"/>
              </a:rPr>
              <a:t> </a:t>
            </a:r>
            <a:r>
              <a:rPr sz="2400" b="1" i="1" spc="-145" dirty="0">
                <a:latin typeface="Arial"/>
                <a:cs typeface="Arial"/>
              </a:rPr>
              <a:t>impunidad.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835900">
              <a:lnSpc>
                <a:spcPct val="100000"/>
              </a:lnSpc>
              <a:spcBef>
                <a:spcPts val="90"/>
              </a:spcBef>
            </a:pPr>
            <a:r>
              <a:rPr spc="-170" dirty="0"/>
              <a:t>Definiciones</a:t>
            </a:r>
            <a:r>
              <a:rPr spc="-290" dirty="0"/>
              <a:t> </a:t>
            </a:r>
            <a:r>
              <a:rPr spc="-170" dirty="0"/>
              <a:t>Psicolegales</a:t>
            </a:r>
          </a:p>
        </p:txBody>
      </p:sp>
      <p:sp>
        <p:nvSpPr>
          <p:cNvPr id="5" name="object 5"/>
          <p:cNvSpPr/>
          <p:nvPr/>
        </p:nvSpPr>
        <p:spPr>
          <a:xfrm>
            <a:off x="3974591" y="4297679"/>
            <a:ext cx="3877056" cy="2307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566" y="6608165"/>
            <a:ext cx="3953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Fuente: </a:t>
            </a:r>
            <a:r>
              <a:rPr sz="1200" spc="-80" dirty="0">
                <a:latin typeface="Arial"/>
                <a:cs typeface="Arial"/>
              </a:rPr>
              <a:t>Plan </a:t>
            </a:r>
            <a:r>
              <a:rPr sz="1200" spc="-55" dirty="0">
                <a:latin typeface="Arial"/>
                <a:cs typeface="Arial"/>
              </a:rPr>
              <a:t>nacional </a:t>
            </a:r>
            <a:r>
              <a:rPr sz="1200" spc="-40" dirty="0">
                <a:latin typeface="Arial"/>
                <a:cs typeface="Arial"/>
              </a:rPr>
              <a:t>contra </a:t>
            </a:r>
            <a:r>
              <a:rPr sz="1200" spc="-50" dirty="0">
                <a:latin typeface="Arial"/>
                <a:cs typeface="Arial"/>
              </a:rPr>
              <a:t>la violencia </a:t>
            </a:r>
            <a:r>
              <a:rPr sz="1200" spc="-60" dirty="0">
                <a:latin typeface="Arial"/>
                <a:cs typeface="Arial"/>
              </a:rPr>
              <a:t>de género-MIMP,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2006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838200"/>
            <a:ext cx="2426335" cy="3700779"/>
          </a:xfrm>
          <a:custGeom>
            <a:avLst/>
            <a:gdLst/>
            <a:ahLst/>
            <a:cxnLst/>
            <a:rect l="l" t="t" r="r" b="b"/>
            <a:pathLst>
              <a:path w="2426335" h="3700779">
                <a:moveTo>
                  <a:pt x="2183638" y="0"/>
                </a:moveTo>
                <a:lnTo>
                  <a:pt x="242620" y="0"/>
                </a:lnTo>
                <a:lnTo>
                  <a:pt x="193723" y="4299"/>
                </a:lnTo>
                <a:lnTo>
                  <a:pt x="148181" y="16629"/>
                </a:lnTo>
                <a:lnTo>
                  <a:pt x="106968" y="36138"/>
                </a:lnTo>
                <a:lnTo>
                  <a:pt x="71061" y="61975"/>
                </a:lnTo>
                <a:lnTo>
                  <a:pt x="41435" y="93290"/>
                </a:lnTo>
                <a:lnTo>
                  <a:pt x="19066" y="129230"/>
                </a:lnTo>
                <a:lnTo>
                  <a:pt x="4929" y="168944"/>
                </a:lnTo>
                <a:lnTo>
                  <a:pt x="0" y="211582"/>
                </a:lnTo>
                <a:lnTo>
                  <a:pt x="0" y="3488690"/>
                </a:lnTo>
                <a:lnTo>
                  <a:pt x="4929" y="3531327"/>
                </a:lnTo>
                <a:lnTo>
                  <a:pt x="19066" y="3571041"/>
                </a:lnTo>
                <a:lnTo>
                  <a:pt x="41435" y="3606981"/>
                </a:lnTo>
                <a:lnTo>
                  <a:pt x="71061" y="3638296"/>
                </a:lnTo>
                <a:lnTo>
                  <a:pt x="106968" y="3664133"/>
                </a:lnTo>
                <a:lnTo>
                  <a:pt x="148181" y="3683642"/>
                </a:lnTo>
                <a:lnTo>
                  <a:pt x="193723" y="3695972"/>
                </a:lnTo>
                <a:lnTo>
                  <a:pt x="242620" y="3700272"/>
                </a:lnTo>
                <a:lnTo>
                  <a:pt x="2183638" y="3700272"/>
                </a:lnTo>
                <a:lnTo>
                  <a:pt x="2232529" y="3695972"/>
                </a:lnTo>
                <a:lnTo>
                  <a:pt x="2278064" y="3683642"/>
                </a:lnTo>
                <a:lnTo>
                  <a:pt x="2319268" y="3664133"/>
                </a:lnTo>
                <a:lnTo>
                  <a:pt x="2355167" y="3638296"/>
                </a:lnTo>
                <a:lnTo>
                  <a:pt x="2384785" y="3606981"/>
                </a:lnTo>
                <a:lnTo>
                  <a:pt x="2407148" y="3571041"/>
                </a:lnTo>
                <a:lnTo>
                  <a:pt x="2421280" y="3531327"/>
                </a:lnTo>
                <a:lnTo>
                  <a:pt x="2426208" y="3488690"/>
                </a:lnTo>
                <a:lnTo>
                  <a:pt x="2426208" y="211582"/>
                </a:lnTo>
                <a:lnTo>
                  <a:pt x="2421280" y="168944"/>
                </a:lnTo>
                <a:lnTo>
                  <a:pt x="2407148" y="129230"/>
                </a:lnTo>
                <a:lnTo>
                  <a:pt x="2384785" y="93290"/>
                </a:lnTo>
                <a:lnTo>
                  <a:pt x="2355167" y="61975"/>
                </a:lnTo>
                <a:lnTo>
                  <a:pt x="2319268" y="36138"/>
                </a:lnTo>
                <a:lnTo>
                  <a:pt x="2278064" y="16629"/>
                </a:lnTo>
                <a:lnTo>
                  <a:pt x="2232529" y="4299"/>
                </a:lnTo>
                <a:lnTo>
                  <a:pt x="2183638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3347" y="735279"/>
            <a:ext cx="1350010" cy="777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51435">
              <a:lnSpc>
                <a:spcPts val="2810"/>
              </a:lnSpc>
              <a:spcBef>
                <a:spcPts val="445"/>
              </a:spcBef>
            </a:pPr>
            <a:r>
              <a:rPr sz="2600" b="0" i="1" spc="-135" dirty="0">
                <a:latin typeface="Trebuchet MS"/>
                <a:cs typeface="Trebuchet MS"/>
              </a:rPr>
              <a:t>Violencia  </a:t>
            </a:r>
            <a:r>
              <a:rPr sz="2600" b="0" i="1" spc="-80" dirty="0">
                <a:latin typeface="Trebuchet MS"/>
                <a:cs typeface="Trebuchet MS"/>
              </a:rPr>
              <a:t>o</a:t>
            </a:r>
            <a:r>
              <a:rPr sz="2600" b="0" i="1" spc="-135" dirty="0">
                <a:latin typeface="Trebuchet MS"/>
                <a:cs typeface="Trebuchet MS"/>
              </a:rPr>
              <a:t>b</a:t>
            </a:r>
            <a:r>
              <a:rPr sz="2600" b="0" i="1" spc="-70" dirty="0">
                <a:latin typeface="Trebuchet MS"/>
                <a:cs typeface="Trebuchet MS"/>
              </a:rPr>
              <a:t>s</a:t>
            </a:r>
            <a:r>
              <a:rPr sz="2600" b="0" i="1" spc="-254" dirty="0">
                <a:latin typeface="Trebuchet MS"/>
                <a:cs typeface="Trebuchet MS"/>
              </a:rPr>
              <a:t>t</a:t>
            </a:r>
            <a:r>
              <a:rPr sz="2600" b="0" i="1" spc="-175" dirty="0">
                <a:latin typeface="Trebuchet MS"/>
                <a:cs typeface="Trebuchet MS"/>
              </a:rPr>
              <a:t>é</a:t>
            </a:r>
            <a:r>
              <a:rPr sz="2600" b="0" i="1" spc="-180" dirty="0">
                <a:latin typeface="Trebuchet MS"/>
                <a:cs typeface="Trebuchet MS"/>
              </a:rPr>
              <a:t>tri</a:t>
            </a:r>
            <a:r>
              <a:rPr sz="2600" b="0" i="1" spc="-240" dirty="0">
                <a:latin typeface="Trebuchet MS"/>
                <a:cs typeface="Trebuchet MS"/>
              </a:rPr>
              <a:t>c</a:t>
            </a:r>
            <a:r>
              <a:rPr sz="2600" b="0" i="1" spc="-35" dirty="0">
                <a:latin typeface="Trebuchet MS"/>
                <a:cs typeface="Trebuchet MS"/>
              </a:rPr>
              <a:t>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3816" y="1642872"/>
            <a:ext cx="1990725" cy="795655"/>
          </a:xfrm>
          <a:custGeom>
            <a:avLst/>
            <a:gdLst/>
            <a:ahLst/>
            <a:cxnLst/>
            <a:rect l="l" t="t" r="r" b="b"/>
            <a:pathLst>
              <a:path w="1990725" h="795655">
                <a:moveTo>
                  <a:pt x="1926971" y="0"/>
                </a:moveTo>
                <a:lnTo>
                  <a:pt x="63398" y="0"/>
                </a:lnTo>
                <a:lnTo>
                  <a:pt x="38720" y="6242"/>
                </a:lnTo>
                <a:lnTo>
                  <a:pt x="18568" y="23272"/>
                </a:lnTo>
                <a:lnTo>
                  <a:pt x="4982" y="48541"/>
                </a:lnTo>
                <a:lnTo>
                  <a:pt x="0" y="79501"/>
                </a:lnTo>
                <a:lnTo>
                  <a:pt x="0" y="716026"/>
                </a:lnTo>
                <a:lnTo>
                  <a:pt x="4982" y="746986"/>
                </a:lnTo>
                <a:lnTo>
                  <a:pt x="18568" y="772255"/>
                </a:lnTo>
                <a:lnTo>
                  <a:pt x="38720" y="789285"/>
                </a:lnTo>
                <a:lnTo>
                  <a:pt x="63398" y="795527"/>
                </a:lnTo>
                <a:lnTo>
                  <a:pt x="1926971" y="795527"/>
                </a:lnTo>
                <a:lnTo>
                  <a:pt x="1951660" y="789285"/>
                </a:lnTo>
                <a:lnTo>
                  <a:pt x="1971802" y="772255"/>
                </a:lnTo>
                <a:lnTo>
                  <a:pt x="1985371" y="746986"/>
                </a:lnTo>
                <a:lnTo>
                  <a:pt x="1990344" y="716026"/>
                </a:lnTo>
                <a:lnTo>
                  <a:pt x="1990344" y="79501"/>
                </a:lnTo>
                <a:lnTo>
                  <a:pt x="1985371" y="48541"/>
                </a:lnTo>
                <a:lnTo>
                  <a:pt x="1971802" y="23272"/>
                </a:lnTo>
                <a:lnTo>
                  <a:pt x="1951660" y="6242"/>
                </a:lnTo>
                <a:lnTo>
                  <a:pt x="1926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3816" y="1642872"/>
            <a:ext cx="1990725" cy="795655"/>
          </a:xfrm>
          <a:custGeom>
            <a:avLst/>
            <a:gdLst/>
            <a:ahLst/>
            <a:cxnLst/>
            <a:rect l="l" t="t" r="r" b="b"/>
            <a:pathLst>
              <a:path w="1990725" h="795655">
                <a:moveTo>
                  <a:pt x="0" y="79501"/>
                </a:moveTo>
                <a:lnTo>
                  <a:pt x="4982" y="48541"/>
                </a:lnTo>
                <a:lnTo>
                  <a:pt x="18568" y="23272"/>
                </a:lnTo>
                <a:lnTo>
                  <a:pt x="38720" y="6242"/>
                </a:lnTo>
                <a:lnTo>
                  <a:pt x="63398" y="0"/>
                </a:lnTo>
                <a:lnTo>
                  <a:pt x="1926971" y="0"/>
                </a:lnTo>
                <a:lnTo>
                  <a:pt x="1951660" y="6242"/>
                </a:lnTo>
                <a:lnTo>
                  <a:pt x="1971802" y="23272"/>
                </a:lnTo>
                <a:lnTo>
                  <a:pt x="1985371" y="48541"/>
                </a:lnTo>
                <a:lnTo>
                  <a:pt x="1990344" y="79501"/>
                </a:lnTo>
                <a:lnTo>
                  <a:pt x="1990344" y="716026"/>
                </a:lnTo>
                <a:lnTo>
                  <a:pt x="1985371" y="746986"/>
                </a:lnTo>
                <a:lnTo>
                  <a:pt x="1971802" y="772255"/>
                </a:lnTo>
                <a:lnTo>
                  <a:pt x="1951660" y="789285"/>
                </a:lnTo>
                <a:lnTo>
                  <a:pt x="1926971" y="795527"/>
                </a:lnTo>
                <a:lnTo>
                  <a:pt x="63398" y="795527"/>
                </a:lnTo>
                <a:lnTo>
                  <a:pt x="38720" y="789285"/>
                </a:lnTo>
                <a:lnTo>
                  <a:pt x="18568" y="772255"/>
                </a:lnTo>
                <a:lnTo>
                  <a:pt x="4982" y="746986"/>
                </a:lnTo>
                <a:lnTo>
                  <a:pt x="0" y="716026"/>
                </a:lnTo>
                <a:lnTo>
                  <a:pt x="0" y="79501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9566" y="1699641"/>
            <a:ext cx="1847214" cy="6483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algn="ctr">
              <a:lnSpc>
                <a:spcPct val="90400"/>
              </a:lnSpc>
              <a:spcBef>
                <a:spcPts val="229"/>
              </a:spcBef>
            </a:pPr>
            <a:r>
              <a:rPr sz="1100" i="1" spc="-50" dirty="0">
                <a:latin typeface="Trebuchet MS"/>
                <a:cs typeface="Trebuchet MS"/>
              </a:rPr>
              <a:t>Todo</a:t>
            </a:r>
            <a:r>
              <a:rPr sz="1100" i="1" spc="-90" dirty="0">
                <a:latin typeface="Trebuchet MS"/>
                <a:cs typeface="Trebuchet MS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acto</a:t>
            </a:r>
            <a:r>
              <a:rPr sz="1100" i="1" spc="-114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de</a:t>
            </a:r>
            <a:r>
              <a:rPr sz="1100" i="1" spc="-85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violencia</a:t>
            </a:r>
            <a:r>
              <a:rPr sz="1100" i="1" spc="-185" dirty="0">
                <a:latin typeface="Trebuchet MS"/>
                <a:cs typeface="Trebuchet MS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por</a:t>
            </a:r>
            <a:r>
              <a:rPr sz="1100" i="1" spc="-120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parte  </a:t>
            </a:r>
            <a:r>
              <a:rPr sz="1100" i="1" spc="-70" dirty="0">
                <a:latin typeface="Trebuchet MS"/>
                <a:cs typeface="Trebuchet MS"/>
              </a:rPr>
              <a:t>del </a:t>
            </a:r>
            <a:r>
              <a:rPr sz="1100" i="1" spc="-45" dirty="0">
                <a:latin typeface="Trebuchet MS"/>
                <a:cs typeface="Trebuchet MS"/>
              </a:rPr>
              <a:t>personal </a:t>
            </a:r>
            <a:r>
              <a:rPr sz="1100" i="1" spc="-55" dirty="0">
                <a:latin typeface="Trebuchet MS"/>
                <a:cs typeface="Trebuchet MS"/>
              </a:rPr>
              <a:t>de </a:t>
            </a:r>
            <a:r>
              <a:rPr sz="1100" i="1" spc="-45" dirty="0">
                <a:latin typeface="Trebuchet MS"/>
                <a:cs typeface="Trebuchet MS"/>
              </a:rPr>
              <a:t>salud </a:t>
            </a:r>
            <a:r>
              <a:rPr sz="1100" i="1" spc="-35" dirty="0">
                <a:latin typeface="Trebuchet MS"/>
                <a:cs typeface="Trebuchet MS"/>
              </a:rPr>
              <a:t>con  </a:t>
            </a:r>
            <a:r>
              <a:rPr sz="1100" i="1" spc="-55" dirty="0">
                <a:latin typeface="Trebuchet MS"/>
                <a:cs typeface="Trebuchet MS"/>
              </a:rPr>
              <a:t>relación </a:t>
            </a:r>
            <a:r>
              <a:rPr sz="1100" i="1" spc="-10" dirty="0">
                <a:latin typeface="Trebuchet MS"/>
                <a:cs typeface="Trebuchet MS"/>
              </a:rPr>
              <a:t>a </a:t>
            </a:r>
            <a:r>
              <a:rPr sz="1100" i="1" spc="-45" dirty="0">
                <a:latin typeface="Trebuchet MS"/>
                <a:cs typeface="Trebuchet MS"/>
              </a:rPr>
              <a:t>los </a:t>
            </a:r>
            <a:r>
              <a:rPr sz="1100" i="1" spc="-40" dirty="0">
                <a:latin typeface="Trebuchet MS"/>
                <a:cs typeface="Trebuchet MS"/>
              </a:rPr>
              <a:t>procesos  </a:t>
            </a:r>
            <a:r>
              <a:rPr sz="1100" i="1" spc="-55" dirty="0">
                <a:latin typeface="Trebuchet MS"/>
                <a:cs typeface="Trebuchet MS"/>
              </a:rPr>
              <a:t>reproductivos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3816" y="2767583"/>
            <a:ext cx="1990725" cy="378460"/>
          </a:xfrm>
          <a:custGeom>
            <a:avLst/>
            <a:gdLst/>
            <a:ahLst/>
            <a:cxnLst/>
            <a:rect l="l" t="t" r="r" b="b"/>
            <a:pathLst>
              <a:path w="1990725" h="378460">
                <a:moveTo>
                  <a:pt x="1926971" y="0"/>
                </a:moveTo>
                <a:lnTo>
                  <a:pt x="63398" y="0"/>
                </a:lnTo>
                <a:lnTo>
                  <a:pt x="38720" y="2966"/>
                </a:lnTo>
                <a:lnTo>
                  <a:pt x="18568" y="11064"/>
                </a:lnTo>
                <a:lnTo>
                  <a:pt x="4982" y="23092"/>
                </a:lnTo>
                <a:lnTo>
                  <a:pt x="0" y="37845"/>
                </a:lnTo>
                <a:lnTo>
                  <a:pt x="0" y="340105"/>
                </a:lnTo>
                <a:lnTo>
                  <a:pt x="4982" y="354859"/>
                </a:lnTo>
                <a:lnTo>
                  <a:pt x="18568" y="366887"/>
                </a:lnTo>
                <a:lnTo>
                  <a:pt x="38720" y="374985"/>
                </a:lnTo>
                <a:lnTo>
                  <a:pt x="63398" y="377951"/>
                </a:lnTo>
                <a:lnTo>
                  <a:pt x="1926971" y="377951"/>
                </a:lnTo>
                <a:lnTo>
                  <a:pt x="1951660" y="374985"/>
                </a:lnTo>
                <a:lnTo>
                  <a:pt x="1971802" y="366887"/>
                </a:lnTo>
                <a:lnTo>
                  <a:pt x="1985371" y="354859"/>
                </a:lnTo>
                <a:lnTo>
                  <a:pt x="1990344" y="340105"/>
                </a:lnTo>
                <a:lnTo>
                  <a:pt x="1990344" y="37845"/>
                </a:lnTo>
                <a:lnTo>
                  <a:pt x="1985371" y="23092"/>
                </a:lnTo>
                <a:lnTo>
                  <a:pt x="1971802" y="11064"/>
                </a:lnTo>
                <a:lnTo>
                  <a:pt x="1951660" y="2966"/>
                </a:lnTo>
                <a:lnTo>
                  <a:pt x="1926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3816" y="2767583"/>
            <a:ext cx="1990725" cy="378460"/>
          </a:xfrm>
          <a:custGeom>
            <a:avLst/>
            <a:gdLst/>
            <a:ahLst/>
            <a:cxnLst/>
            <a:rect l="l" t="t" r="r" b="b"/>
            <a:pathLst>
              <a:path w="1990725" h="378460">
                <a:moveTo>
                  <a:pt x="0" y="37845"/>
                </a:moveTo>
                <a:lnTo>
                  <a:pt x="4982" y="23092"/>
                </a:lnTo>
                <a:lnTo>
                  <a:pt x="18568" y="11064"/>
                </a:lnTo>
                <a:lnTo>
                  <a:pt x="38720" y="2966"/>
                </a:lnTo>
                <a:lnTo>
                  <a:pt x="63398" y="0"/>
                </a:lnTo>
                <a:lnTo>
                  <a:pt x="1926971" y="0"/>
                </a:lnTo>
                <a:lnTo>
                  <a:pt x="1951660" y="2966"/>
                </a:lnTo>
                <a:lnTo>
                  <a:pt x="1971802" y="11064"/>
                </a:lnTo>
                <a:lnTo>
                  <a:pt x="1985371" y="23092"/>
                </a:lnTo>
                <a:lnTo>
                  <a:pt x="1990344" y="37845"/>
                </a:lnTo>
                <a:lnTo>
                  <a:pt x="1990344" y="340105"/>
                </a:lnTo>
                <a:lnTo>
                  <a:pt x="1985371" y="354859"/>
                </a:lnTo>
                <a:lnTo>
                  <a:pt x="1971802" y="366887"/>
                </a:lnTo>
                <a:lnTo>
                  <a:pt x="1951660" y="374985"/>
                </a:lnTo>
                <a:lnTo>
                  <a:pt x="1926971" y="377951"/>
                </a:lnTo>
                <a:lnTo>
                  <a:pt x="63398" y="377951"/>
                </a:lnTo>
                <a:lnTo>
                  <a:pt x="38720" y="374985"/>
                </a:lnTo>
                <a:lnTo>
                  <a:pt x="18568" y="366887"/>
                </a:lnTo>
                <a:lnTo>
                  <a:pt x="4982" y="354859"/>
                </a:lnTo>
                <a:lnTo>
                  <a:pt x="0" y="340105"/>
                </a:lnTo>
                <a:lnTo>
                  <a:pt x="0" y="37845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9035" y="2834766"/>
            <a:ext cx="147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75" dirty="0">
                <a:latin typeface="Trebuchet MS"/>
                <a:cs typeface="Trebuchet MS"/>
              </a:rPr>
              <a:t>- trato</a:t>
            </a:r>
            <a:r>
              <a:rPr sz="1200" i="1" spc="-16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deshumanizador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3816" y="3218688"/>
            <a:ext cx="1990725" cy="350520"/>
          </a:xfrm>
          <a:custGeom>
            <a:avLst/>
            <a:gdLst/>
            <a:ahLst/>
            <a:cxnLst/>
            <a:rect l="l" t="t" r="r" b="b"/>
            <a:pathLst>
              <a:path w="1990725" h="350520">
                <a:moveTo>
                  <a:pt x="1926971" y="0"/>
                </a:moveTo>
                <a:lnTo>
                  <a:pt x="63398" y="0"/>
                </a:lnTo>
                <a:lnTo>
                  <a:pt x="38720" y="2762"/>
                </a:lnTo>
                <a:lnTo>
                  <a:pt x="18568" y="10287"/>
                </a:lnTo>
                <a:lnTo>
                  <a:pt x="4982" y="21431"/>
                </a:lnTo>
                <a:lnTo>
                  <a:pt x="0" y="35051"/>
                </a:lnTo>
                <a:lnTo>
                  <a:pt x="0" y="315467"/>
                </a:lnTo>
                <a:lnTo>
                  <a:pt x="4982" y="329088"/>
                </a:lnTo>
                <a:lnTo>
                  <a:pt x="18568" y="340233"/>
                </a:lnTo>
                <a:lnTo>
                  <a:pt x="38720" y="347757"/>
                </a:lnTo>
                <a:lnTo>
                  <a:pt x="63398" y="350520"/>
                </a:lnTo>
                <a:lnTo>
                  <a:pt x="1926971" y="350520"/>
                </a:lnTo>
                <a:lnTo>
                  <a:pt x="1951660" y="347757"/>
                </a:lnTo>
                <a:lnTo>
                  <a:pt x="1971802" y="340233"/>
                </a:lnTo>
                <a:lnTo>
                  <a:pt x="1985371" y="329088"/>
                </a:lnTo>
                <a:lnTo>
                  <a:pt x="1990344" y="315467"/>
                </a:lnTo>
                <a:lnTo>
                  <a:pt x="1990344" y="35051"/>
                </a:lnTo>
                <a:lnTo>
                  <a:pt x="1985371" y="21431"/>
                </a:lnTo>
                <a:lnTo>
                  <a:pt x="1971802" y="10287"/>
                </a:lnTo>
                <a:lnTo>
                  <a:pt x="1951660" y="2762"/>
                </a:lnTo>
                <a:lnTo>
                  <a:pt x="1926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816" y="3218688"/>
            <a:ext cx="1990725" cy="350520"/>
          </a:xfrm>
          <a:custGeom>
            <a:avLst/>
            <a:gdLst/>
            <a:ahLst/>
            <a:cxnLst/>
            <a:rect l="l" t="t" r="r" b="b"/>
            <a:pathLst>
              <a:path w="1990725" h="350520">
                <a:moveTo>
                  <a:pt x="0" y="35051"/>
                </a:moveTo>
                <a:lnTo>
                  <a:pt x="4982" y="21431"/>
                </a:lnTo>
                <a:lnTo>
                  <a:pt x="18568" y="10287"/>
                </a:lnTo>
                <a:lnTo>
                  <a:pt x="38720" y="2762"/>
                </a:lnTo>
                <a:lnTo>
                  <a:pt x="63398" y="0"/>
                </a:lnTo>
                <a:lnTo>
                  <a:pt x="1926971" y="0"/>
                </a:lnTo>
                <a:lnTo>
                  <a:pt x="1951660" y="2762"/>
                </a:lnTo>
                <a:lnTo>
                  <a:pt x="1971802" y="10287"/>
                </a:lnTo>
                <a:lnTo>
                  <a:pt x="1985371" y="21431"/>
                </a:lnTo>
                <a:lnTo>
                  <a:pt x="1990344" y="35051"/>
                </a:lnTo>
                <a:lnTo>
                  <a:pt x="1990344" y="315467"/>
                </a:lnTo>
                <a:lnTo>
                  <a:pt x="1985371" y="329088"/>
                </a:lnTo>
                <a:lnTo>
                  <a:pt x="1971802" y="340233"/>
                </a:lnTo>
                <a:lnTo>
                  <a:pt x="1951660" y="347757"/>
                </a:lnTo>
                <a:lnTo>
                  <a:pt x="1926971" y="350520"/>
                </a:lnTo>
                <a:lnTo>
                  <a:pt x="63398" y="350520"/>
                </a:lnTo>
                <a:lnTo>
                  <a:pt x="38720" y="347757"/>
                </a:lnTo>
                <a:lnTo>
                  <a:pt x="18568" y="340232"/>
                </a:lnTo>
                <a:lnTo>
                  <a:pt x="4982" y="329088"/>
                </a:lnTo>
                <a:lnTo>
                  <a:pt x="0" y="315467"/>
                </a:lnTo>
                <a:lnTo>
                  <a:pt x="0" y="35051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20267" y="3273933"/>
            <a:ext cx="1607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75" dirty="0">
                <a:latin typeface="Trebuchet MS"/>
                <a:cs typeface="Trebuchet MS"/>
              </a:rPr>
              <a:t>- </a:t>
            </a:r>
            <a:r>
              <a:rPr sz="1200" i="1" spc="-35" dirty="0">
                <a:latin typeface="Trebuchet MS"/>
                <a:cs typeface="Trebuchet MS"/>
              </a:rPr>
              <a:t>abuso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254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medicalización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3816" y="3669791"/>
            <a:ext cx="1990725" cy="457200"/>
          </a:xfrm>
          <a:custGeom>
            <a:avLst/>
            <a:gdLst/>
            <a:ahLst/>
            <a:cxnLst/>
            <a:rect l="l" t="t" r="r" b="b"/>
            <a:pathLst>
              <a:path w="1990725" h="457200">
                <a:moveTo>
                  <a:pt x="1926971" y="0"/>
                </a:moveTo>
                <a:lnTo>
                  <a:pt x="63398" y="0"/>
                </a:lnTo>
                <a:lnTo>
                  <a:pt x="38720" y="3589"/>
                </a:lnTo>
                <a:lnTo>
                  <a:pt x="18568" y="13382"/>
                </a:lnTo>
                <a:lnTo>
                  <a:pt x="4982" y="27914"/>
                </a:lnTo>
                <a:lnTo>
                  <a:pt x="0" y="45719"/>
                </a:lnTo>
                <a:lnTo>
                  <a:pt x="0" y="411479"/>
                </a:lnTo>
                <a:lnTo>
                  <a:pt x="4982" y="429285"/>
                </a:lnTo>
                <a:lnTo>
                  <a:pt x="18568" y="443817"/>
                </a:lnTo>
                <a:lnTo>
                  <a:pt x="38720" y="453610"/>
                </a:lnTo>
                <a:lnTo>
                  <a:pt x="63398" y="457199"/>
                </a:lnTo>
                <a:lnTo>
                  <a:pt x="1926971" y="457199"/>
                </a:lnTo>
                <a:lnTo>
                  <a:pt x="1951660" y="453610"/>
                </a:lnTo>
                <a:lnTo>
                  <a:pt x="1971802" y="443817"/>
                </a:lnTo>
                <a:lnTo>
                  <a:pt x="1985371" y="429285"/>
                </a:lnTo>
                <a:lnTo>
                  <a:pt x="1990344" y="411479"/>
                </a:lnTo>
                <a:lnTo>
                  <a:pt x="1990344" y="45719"/>
                </a:lnTo>
                <a:lnTo>
                  <a:pt x="1985371" y="27914"/>
                </a:lnTo>
                <a:lnTo>
                  <a:pt x="1971802" y="13382"/>
                </a:lnTo>
                <a:lnTo>
                  <a:pt x="1951660" y="3589"/>
                </a:lnTo>
                <a:lnTo>
                  <a:pt x="1926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3816" y="3669791"/>
            <a:ext cx="1990725" cy="457200"/>
          </a:xfrm>
          <a:custGeom>
            <a:avLst/>
            <a:gdLst/>
            <a:ahLst/>
            <a:cxnLst/>
            <a:rect l="l" t="t" r="r" b="b"/>
            <a:pathLst>
              <a:path w="1990725" h="457200">
                <a:moveTo>
                  <a:pt x="0" y="45719"/>
                </a:moveTo>
                <a:lnTo>
                  <a:pt x="4982" y="27914"/>
                </a:lnTo>
                <a:lnTo>
                  <a:pt x="18568" y="13382"/>
                </a:lnTo>
                <a:lnTo>
                  <a:pt x="38720" y="3589"/>
                </a:lnTo>
                <a:lnTo>
                  <a:pt x="63398" y="0"/>
                </a:lnTo>
                <a:lnTo>
                  <a:pt x="1926971" y="0"/>
                </a:lnTo>
                <a:lnTo>
                  <a:pt x="1951660" y="3589"/>
                </a:lnTo>
                <a:lnTo>
                  <a:pt x="1971802" y="13382"/>
                </a:lnTo>
                <a:lnTo>
                  <a:pt x="1985371" y="27914"/>
                </a:lnTo>
                <a:lnTo>
                  <a:pt x="1990344" y="45719"/>
                </a:lnTo>
                <a:lnTo>
                  <a:pt x="1990344" y="411479"/>
                </a:lnTo>
                <a:lnTo>
                  <a:pt x="1985371" y="429285"/>
                </a:lnTo>
                <a:lnTo>
                  <a:pt x="1971802" y="443817"/>
                </a:lnTo>
                <a:lnTo>
                  <a:pt x="1951660" y="453610"/>
                </a:lnTo>
                <a:lnTo>
                  <a:pt x="1926971" y="457199"/>
                </a:lnTo>
                <a:lnTo>
                  <a:pt x="63398" y="457199"/>
                </a:lnTo>
                <a:lnTo>
                  <a:pt x="38720" y="453610"/>
                </a:lnTo>
                <a:lnTo>
                  <a:pt x="18568" y="443817"/>
                </a:lnTo>
                <a:lnTo>
                  <a:pt x="4982" y="429285"/>
                </a:lnTo>
                <a:lnTo>
                  <a:pt x="0" y="411479"/>
                </a:lnTo>
                <a:lnTo>
                  <a:pt x="0" y="45719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11707" y="3695192"/>
            <a:ext cx="139382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16205" marR="5080" indent="-104139">
              <a:lnSpc>
                <a:spcPts val="1300"/>
              </a:lnSpc>
              <a:spcBef>
                <a:spcPts val="259"/>
              </a:spcBef>
            </a:pPr>
            <a:r>
              <a:rPr sz="1200" i="1" spc="-75" dirty="0">
                <a:latin typeface="Trebuchet MS"/>
                <a:cs typeface="Trebuchet MS"/>
              </a:rPr>
              <a:t>- </a:t>
            </a:r>
            <a:r>
              <a:rPr sz="1200" i="1" spc="-60" dirty="0">
                <a:latin typeface="Trebuchet MS"/>
                <a:cs typeface="Trebuchet MS"/>
              </a:rPr>
              <a:t>patologización de</a:t>
            </a:r>
            <a:r>
              <a:rPr sz="1200" i="1" spc="-23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los  </a:t>
            </a:r>
            <a:r>
              <a:rPr sz="1200" i="1" spc="-45" dirty="0">
                <a:latin typeface="Trebuchet MS"/>
                <a:cs typeface="Trebuchet MS"/>
              </a:rPr>
              <a:t>procesos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naturales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70503" y="838200"/>
            <a:ext cx="2490470" cy="3700779"/>
          </a:xfrm>
          <a:custGeom>
            <a:avLst/>
            <a:gdLst/>
            <a:ahLst/>
            <a:cxnLst/>
            <a:rect l="l" t="t" r="r" b="b"/>
            <a:pathLst>
              <a:path w="2490470" h="3700779">
                <a:moveTo>
                  <a:pt x="2241169" y="0"/>
                </a:moveTo>
                <a:lnTo>
                  <a:pt x="249047" y="0"/>
                </a:lnTo>
                <a:lnTo>
                  <a:pt x="198856" y="4299"/>
                </a:lnTo>
                <a:lnTo>
                  <a:pt x="152108" y="16629"/>
                </a:lnTo>
                <a:lnTo>
                  <a:pt x="109804" y="36138"/>
                </a:lnTo>
                <a:lnTo>
                  <a:pt x="72945" y="61975"/>
                </a:lnTo>
                <a:lnTo>
                  <a:pt x="42534" y="93290"/>
                </a:lnTo>
                <a:lnTo>
                  <a:pt x="19571" y="129230"/>
                </a:lnTo>
                <a:lnTo>
                  <a:pt x="5059" y="168944"/>
                </a:lnTo>
                <a:lnTo>
                  <a:pt x="0" y="211582"/>
                </a:lnTo>
                <a:lnTo>
                  <a:pt x="0" y="3488690"/>
                </a:lnTo>
                <a:lnTo>
                  <a:pt x="5059" y="3531327"/>
                </a:lnTo>
                <a:lnTo>
                  <a:pt x="19571" y="3571041"/>
                </a:lnTo>
                <a:lnTo>
                  <a:pt x="42534" y="3606981"/>
                </a:lnTo>
                <a:lnTo>
                  <a:pt x="72945" y="3638296"/>
                </a:lnTo>
                <a:lnTo>
                  <a:pt x="109804" y="3664133"/>
                </a:lnTo>
                <a:lnTo>
                  <a:pt x="152108" y="3683642"/>
                </a:lnTo>
                <a:lnTo>
                  <a:pt x="198856" y="3695972"/>
                </a:lnTo>
                <a:lnTo>
                  <a:pt x="249047" y="3700272"/>
                </a:lnTo>
                <a:lnTo>
                  <a:pt x="2241169" y="3700272"/>
                </a:lnTo>
                <a:lnTo>
                  <a:pt x="2291359" y="3695972"/>
                </a:lnTo>
                <a:lnTo>
                  <a:pt x="2338107" y="3683642"/>
                </a:lnTo>
                <a:lnTo>
                  <a:pt x="2380411" y="3664133"/>
                </a:lnTo>
                <a:lnTo>
                  <a:pt x="2417270" y="3638296"/>
                </a:lnTo>
                <a:lnTo>
                  <a:pt x="2447681" y="3606981"/>
                </a:lnTo>
                <a:lnTo>
                  <a:pt x="2470644" y="3571041"/>
                </a:lnTo>
                <a:lnTo>
                  <a:pt x="2485156" y="3531327"/>
                </a:lnTo>
                <a:lnTo>
                  <a:pt x="2490216" y="3488690"/>
                </a:lnTo>
                <a:lnTo>
                  <a:pt x="2490216" y="211582"/>
                </a:lnTo>
                <a:lnTo>
                  <a:pt x="2485156" y="168944"/>
                </a:lnTo>
                <a:lnTo>
                  <a:pt x="2470644" y="129230"/>
                </a:lnTo>
                <a:lnTo>
                  <a:pt x="2447681" y="93290"/>
                </a:lnTo>
                <a:lnTo>
                  <a:pt x="2417270" y="61975"/>
                </a:lnTo>
                <a:lnTo>
                  <a:pt x="2380411" y="36138"/>
                </a:lnTo>
                <a:lnTo>
                  <a:pt x="2338107" y="16629"/>
                </a:lnTo>
                <a:lnTo>
                  <a:pt x="2291359" y="4299"/>
                </a:lnTo>
                <a:lnTo>
                  <a:pt x="2241169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90340" y="735279"/>
            <a:ext cx="2051050" cy="777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54659" marR="5080" indent="-441959">
              <a:lnSpc>
                <a:spcPts val="2810"/>
              </a:lnSpc>
              <a:spcBef>
                <a:spcPts val="445"/>
              </a:spcBef>
            </a:pPr>
            <a:r>
              <a:rPr sz="2600" i="1" spc="-105" dirty="0">
                <a:latin typeface="Trebuchet MS"/>
                <a:cs typeface="Trebuchet MS"/>
              </a:rPr>
              <a:t>E</a:t>
            </a:r>
            <a:r>
              <a:rPr sz="2600" i="1" spc="-95" dirty="0">
                <a:latin typeface="Trebuchet MS"/>
                <a:cs typeface="Trebuchet MS"/>
              </a:rPr>
              <a:t>s</a:t>
            </a:r>
            <a:r>
              <a:rPr sz="2600" i="1" spc="-254" dirty="0">
                <a:latin typeface="Trebuchet MS"/>
                <a:cs typeface="Trebuchet MS"/>
              </a:rPr>
              <a:t>t</a:t>
            </a:r>
            <a:r>
              <a:rPr sz="2600" i="1" spc="-155" dirty="0">
                <a:latin typeface="Trebuchet MS"/>
                <a:cs typeface="Trebuchet MS"/>
              </a:rPr>
              <a:t>e</a:t>
            </a:r>
            <a:r>
              <a:rPr sz="2600" i="1" spc="-220" dirty="0">
                <a:latin typeface="Trebuchet MS"/>
                <a:cs typeface="Trebuchet MS"/>
              </a:rPr>
              <a:t>ril</a:t>
            </a:r>
            <a:r>
              <a:rPr sz="2600" i="1" spc="-185" dirty="0">
                <a:latin typeface="Trebuchet MS"/>
                <a:cs typeface="Trebuchet MS"/>
              </a:rPr>
              <a:t>i</a:t>
            </a:r>
            <a:r>
              <a:rPr sz="2600" i="1" spc="-254" dirty="0">
                <a:latin typeface="Trebuchet MS"/>
                <a:cs typeface="Trebuchet MS"/>
              </a:rPr>
              <a:t>z</a:t>
            </a:r>
            <a:r>
              <a:rPr sz="2600" i="1" spc="-30" dirty="0">
                <a:latin typeface="Trebuchet MS"/>
                <a:cs typeface="Trebuchet MS"/>
              </a:rPr>
              <a:t>a</a:t>
            </a:r>
            <a:r>
              <a:rPr sz="2600" i="1" spc="-125" dirty="0">
                <a:latin typeface="Trebuchet MS"/>
                <a:cs typeface="Trebuchet MS"/>
              </a:rPr>
              <a:t>cion</a:t>
            </a:r>
            <a:r>
              <a:rPr sz="2600" i="1" spc="-140" dirty="0">
                <a:latin typeface="Trebuchet MS"/>
                <a:cs typeface="Trebuchet MS"/>
              </a:rPr>
              <a:t>e</a:t>
            </a:r>
            <a:r>
              <a:rPr sz="2600" i="1" spc="-40" dirty="0">
                <a:latin typeface="Trebuchet MS"/>
                <a:cs typeface="Trebuchet MS"/>
              </a:rPr>
              <a:t>s </a:t>
            </a:r>
            <a:r>
              <a:rPr sz="2600" i="1" spc="-35" dirty="0">
                <a:latin typeface="Trebuchet MS"/>
                <a:cs typeface="Trebuchet MS"/>
              </a:rPr>
              <a:t> </a:t>
            </a:r>
            <a:r>
              <a:rPr sz="2600" i="1" spc="-130" dirty="0">
                <a:latin typeface="Trebuchet MS"/>
                <a:cs typeface="Trebuchet MS"/>
              </a:rPr>
              <a:t>forzadas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17391" y="2090927"/>
            <a:ext cx="1990725" cy="1478280"/>
          </a:xfrm>
          <a:custGeom>
            <a:avLst/>
            <a:gdLst/>
            <a:ahLst/>
            <a:cxnLst/>
            <a:rect l="l" t="t" r="r" b="b"/>
            <a:pathLst>
              <a:path w="1990725" h="1478279">
                <a:moveTo>
                  <a:pt x="1791335" y="0"/>
                </a:moveTo>
                <a:lnTo>
                  <a:pt x="199009" y="0"/>
                </a:lnTo>
                <a:lnTo>
                  <a:pt x="136127" y="5306"/>
                </a:lnTo>
                <a:lnTo>
                  <a:pt x="81500" y="20080"/>
                </a:lnTo>
                <a:lnTo>
                  <a:pt x="38412" y="42601"/>
                </a:lnTo>
                <a:lnTo>
                  <a:pt x="10150" y="71152"/>
                </a:lnTo>
                <a:lnTo>
                  <a:pt x="0" y="104012"/>
                </a:lnTo>
                <a:lnTo>
                  <a:pt x="0" y="1374267"/>
                </a:lnTo>
                <a:lnTo>
                  <a:pt x="38412" y="1435678"/>
                </a:lnTo>
                <a:lnTo>
                  <a:pt x="81500" y="1458199"/>
                </a:lnTo>
                <a:lnTo>
                  <a:pt x="136127" y="1472973"/>
                </a:lnTo>
                <a:lnTo>
                  <a:pt x="199009" y="1478280"/>
                </a:lnTo>
                <a:lnTo>
                  <a:pt x="1791335" y="1478280"/>
                </a:lnTo>
                <a:lnTo>
                  <a:pt x="1854216" y="1472973"/>
                </a:lnTo>
                <a:lnTo>
                  <a:pt x="1908843" y="1458199"/>
                </a:lnTo>
                <a:lnTo>
                  <a:pt x="1951931" y="1435678"/>
                </a:lnTo>
                <a:lnTo>
                  <a:pt x="1980193" y="1407127"/>
                </a:lnTo>
                <a:lnTo>
                  <a:pt x="1990344" y="1374267"/>
                </a:lnTo>
                <a:lnTo>
                  <a:pt x="1990344" y="104012"/>
                </a:lnTo>
                <a:lnTo>
                  <a:pt x="1951931" y="42601"/>
                </a:lnTo>
                <a:lnTo>
                  <a:pt x="1908843" y="20080"/>
                </a:lnTo>
                <a:lnTo>
                  <a:pt x="1854216" y="5306"/>
                </a:lnTo>
                <a:lnTo>
                  <a:pt x="1791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7391" y="2090927"/>
            <a:ext cx="1990725" cy="1478280"/>
          </a:xfrm>
          <a:custGeom>
            <a:avLst/>
            <a:gdLst/>
            <a:ahLst/>
            <a:cxnLst/>
            <a:rect l="l" t="t" r="r" b="b"/>
            <a:pathLst>
              <a:path w="1990725" h="1478279">
                <a:moveTo>
                  <a:pt x="0" y="104012"/>
                </a:moveTo>
                <a:lnTo>
                  <a:pt x="38412" y="42601"/>
                </a:lnTo>
                <a:lnTo>
                  <a:pt x="81500" y="20080"/>
                </a:lnTo>
                <a:lnTo>
                  <a:pt x="136127" y="5306"/>
                </a:lnTo>
                <a:lnTo>
                  <a:pt x="199009" y="0"/>
                </a:lnTo>
                <a:lnTo>
                  <a:pt x="1791335" y="0"/>
                </a:lnTo>
                <a:lnTo>
                  <a:pt x="1854216" y="5306"/>
                </a:lnTo>
                <a:lnTo>
                  <a:pt x="1908843" y="20080"/>
                </a:lnTo>
                <a:lnTo>
                  <a:pt x="1951931" y="42601"/>
                </a:lnTo>
                <a:lnTo>
                  <a:pt x="1980193" y="71152"/>
                </a:lnTo>
                <a:lnTo>
                  <a:pt x="1990344" y="104012"/>
                </a:lnTo>
                <a:lnTo>
                  <a:pt x="1990344" y="1374267"/>
                </a:lnTo>
                <a:lnTo>
                  <a:pt x="1951931" y="1435678"/>
                </a:lnTo>
                <a:lnTo>
                  <a:pt x="1908843" y="1458199"/>
                </a:lnTo>
                <a:lnTo>
                  <a:pt x="1854216" y="1472973"/>
                </a:lnTo>
                <a:lnTo>
                  <a:pt x="1791335" y="1478280"/>
                </a:lnTo>
                <a:lnTo>
                  <a:pt x="199009" y="1478280"/>
                </a:lnTo>
                <a:lnTo>
                  <a:pt x="136127" y="1472973"/>
                </a:lnTo>
                <a:lnTo>
                  <a:pt x="81500" y="1458199"/>
                </a:lnTo>
                <a:lnTo>
                  <a:pt x="38412" y="1435678"/>
                </a:lnTo>
                <a:lnTo>
                  <a:pt x="10150" y="1407127"/>
                </a:lnTo>
                <a:lnTo>
                  <a:pt x="0" y="1374267"/>
                </a:lnTo>
                <a:lnTo>
                  <a:pt x="0" y="104012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96385" y="2212339"/>
            <a:ext cx="1835785" cy="11982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260"/>
              </a:spcBef>
            </a:pPr>
            <a:r>
              <a:rPr sz="1400" i="1" spc="-80" dirty="0">
                <a:latin typeface="Trebuchet MS"/>
                <a:cs typeface="Trebuchet MS"/>
              </a:rPr>
              <a:t>Procedimiento</a:t>
            </a:r>
            <a:r>
              <a:rPr sz="1400" i="1" spc="-114" dirty="0">
                <a:latin typeface="Trebuchet MS"/>
                <a:cs typeface="Trebuchet MS"/>
              </a:rPr>
              <a:t> </a:t>
            </a:r>
            <a:r>
              <a:rPr sz="1400" i="1" spc="-75" dirty="0">
                <a:latin typeface="Trebuchet MS"/>
                <a:cs typeface="Trebuchet MS"/>
              </a:rPr>
              <a:t>quirúrgico  </a:t>
            </a:r>
            <a:r>
              <a:rPr sz="1400" i="1" spc="-80" dirty="0">
                <a:latin typeface="Trebuchet MS"/>
                <a:cs typeface="Trebuchet MS"/>
              </a:rPr>
              <a:t>de </a:t>
            </a:r>
            <a:r>
              <a:rPr sz="1400" i="1" spc="-95" dirty="0">
                <a:latin typeface="Trebuchet MS"/>
                <a:cs typeface="Trebuchet MS"/>
              </a:rPr>
              <a:t>esterilización  </a:t>
            </a:r>
            <a:r>
              <a:rPr sz="1400" i="1" spc="-85" dirty="0">
                <a:latin typeface="Trebuchet MS"/>
                <a:cs typeface="Trebuchet MS"/>
              </a:rPr>
              <a:t>realizado </a:t>
            </a:r>
            <a:r>
              <a:rPr sz="1400" i="1" spc="-20" dirty="0">
                <a:latin typeface="Trebuchet MS"/>
                <a:cs typeface="Trebuchet MS"/>
              </a:rPr>
              <a:t>a </a:t>
            </a:r>
            <a:r>
              <a:rPr sz="1400" i="1" spc="-45" dirty="0">
                <a:latin typeface="Trebuchet MS"/>
                <a:cs typeface="Trebuchet MS"/>
              </a:rPr>
              <a:t>una </a:t>
            </a:r>
            <a:r>
              <a:rPr sz="1400" i="1" spc="-55" dirty="0">
                <a:latin typeface="Trebuchet MS"/>
                <a:cs typeface="Trebuchet MS"/>
              </a:rPr>
              <a:t>persona  </a:t>
            </a:r>
            <a:r>
              <a:rPr sz="1400" i="1" spc="-75" dirty="0">
                <a:latin typeface="Trebuchet MS"/>
                <a:cs typeface="Trebuchet MS"/>
              </a:rPr>
              <a:t>contra </a:t>
            </a:r>
            <a:r>
              <a:rPr sz="1400" i="1" spc="-45" dirty="0">
                <a:latin typeface="Trebuchet MS"/>
                <a:cs typeface="Trebuchet MS"/>
              </a:rPr>
              <a:t>su </a:t>
            </a:r>
            <a:r>
              <a:rPr sz="1400" i="1" spc="-80" dirty="0">
                <a:latin typeface="Trebuchet MS"/>
                <a:cs typeface="Trebuchet MS"/>
              </a:rPr>
              <a:t>voluntad </a:t>
            </a:r>
            <a:r>
              <a:rPr sz="1400" i="1" spc="-40" dirty="0">
                <a:latin typeface="Trebuchet MS"/>
                <a:cs typeface="Trebuchet MS"/>
              </a:rPr>
              <a:t>o </a:t>
            </a:r>
            <a:r>
              <a:rPr sz="1400" i="1" spc="-65" dirty="0">
                <a:latin typeface="Trebuchet MS"/>
                <a:cs typeface="Trebuchet MS"/>
              </a:rPr>
              <a:t>sin  </a:t>
            </a:r>
            <a:r>
              <a:rPr sz="1400" i="1" spc="-80" dirty="0">
                <a:latin typeface="Trebuchet MS"/>
                <a:cs typeface="Trebuchet MS"/>
              </a:rPr>
              <a:t>consentimiento </a:t>
            </a:r>
            <a:r>
              <a:rPr sz="1400" i="1" spc="-105" dirty="0">
                <a:latin typeface="Trebuchet MS"/>
                <a:cs typeface="Trebuchet MS"/>
              </a:rPr>
              <a:t>libre </a:t>
            </a:r>
            <a:r>
              <a:rPr sz="1400" i="1" spc="-90" dirty="0">
                <a:latin typeface="Trebuchet MS"/>
                <a:cs typeface="Trebuchet MS"/>
              </a:rPr>
              <a:t>e  </a:t>
            </a:r>
            <a:r>
              <a:rPr sz="1400" i="1" spc="-75" dirty="0">
                <a:latin typeface="Trebuchet MS"/>
                <a:cs typeface="Trebuchet MS"/>
              </a:rPr>
              <a:t>informado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13703" y="2999232"/>
            <a:ext cx="2490470" cy="3374390"/>
          </a:xfrm>
          <a:custGeom>
            <a:avLst/>
            <a:gdLst/>
            <a:ahLst/>
            <a:cxnLst/>
            <a:rect l="l" t="t" r="r" b="b"/>
            <a:pathLst>
              <a:path w="2490470" h="3374390">
                <a:moveTo>
                  <a:pt x="2241169" y="0"/>
                </a:moveTo>
                <a:lnTo>
                  <a:pt x="249047" y="0"/>
                </a:lnTo>
                <a:lnTo>
                  <a:pt x="198856" y="3918"/>
                </a:lnTo>
                <a:lnTo>
                  <a:pt x="152108" y="15158"/>
                </a:lnTo>
                <a:lnTo>
                  <a:pt x="109804" y="32943"/>
                </a:lnTo>
                <a:lnTo>
                  <a:pt x="72945" y="56499"/>
                </a:lnTo>
                <a:lnTo>
                  <a:pt x="42534" y="85049"/>
                </a:lnTo>
                <a:lnTo>
                  <a:pt x="19571" y="117818"/>
                </a:lnTo>
                <a:lnTo>
                  <a:pt x="5059" y="154031"/>
                </a:lnTo>
                <a:lnTo>
                  <a:pt x="0" y="192912"/>
                </a:lnTo>
                <a:lnTo>
                  <a:pt x="0" y="3181235"/>
                </a:lnTo>
                <a:lnTo>
                  <a:pt x="5059" y="3220113"/>
                </a:lnTo>
                <a:lnTo>
                  <a:pt x="19571" y="3256323"/>
                </a:lnTo>
                <a:lnTo>
                  <a:pt x="42534" y="3289090"/>
                </a:lnTo>
                <a:lnTo>
                  <a:pt x="72945" y="3317638"/>
                </a:lnTo>
                <a:lnTo>
                  <a:pt x="109804" y="3341192"/>
                </a:lnTo>
                <a:lnTo>
                  <a:pt x="152108" y="3358977"/>
                </a:lnTo>
                <a:lnTo>
                  <a:pt x="198856" y="3370217"/>
                </a:lnTo>
                <a:lnTo>
                  <a:pt x="249047" y="3374135"/>
                </a:lnTo>
                <a:lnTo>
                  <a:pt x="2241169" y="3374135"/>
                </a:lnTo>
                <a:lnTo>
                  <a:pt x="2291359" y="3370217"/>
                </a:lnTo>
                <a:lnTo>
                  <a:pt x="2338107" y="3358977"/>
                </a:lnTo>
                <a:lnTo>
                  <a:pt x="2380411" y="3341192"/>
                </a:lnTo>
                <a:lnTo>
                  <a:pt x="2417270" y="3317638"/>
                </a:lnTo>
                <a:lnTo>
                  <a:pt x="2447681" y="3289090"/>
                </a:lnTo>
                <a:lnTo>
                  <a:pt x="2470644" y="3256323"/>
                </a:lnTo>
                <a:lnTo>
                  <a:pt x="2485156" y="3220113"/>
                </a:lnTo>
                <a:lnTo>
                  <a:pt x="2490216" y="3181235"/>
                </a:lnTo>
                <a:lnTo>
                  <a:pt x="2490216" y="192912"/>
                </a:lnTo>
                <a:lnTo>
                  <a:pt x="2485156" y="154031"/>
                </a:lnTo>
                <a:lnTo>
                  <a:pt x="2470644" y="117818"/>
                </a:lnTo>
                <a:lnTo>
                  <a:pt x="2447681" y="85049"/>
                </a:lnTo>
                <a:lnTo>
                  <a:pt x="2417270" y="56499"/>
                </a:lnTo>
                <a:lnTo>
                  <a:pt x="2380411" y="32943"/>
                </a:lnTo>
                <a:lnTo>
                  <a:pt x="2338107" y="15158"/>
                </a:lnTo>
                <a:lnTo>
                  <a:pt x="2291359" y="3918"/>
                </a:lnTo>
                <a:lnTo>
                  <a:pt x="2241169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24091" y="2912744"/>
            <a:ext cx="187325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i="1" spc="-90" dirty="0">
                <a:latin typeface="Trebuchet MS"/>
                <a:cs typeface="Trebuchet MS"/>
              </a:rPr>
              <a:t>Acoso</a:t>
            </a:r>
            <a:r>
              <a:rPr sz="2600" i="1" spc="-200" dirty="0">
                <a:latin typeface="Trebuchet MS"/>
                <a:cs typeface="Trebuchet MS"/>
              </a:rPr>
              <a:t> </a:t>
            </a:r>
            <a:r>
              <a:rPr sz="2600" i="1" spc="-160" dirty="0">
                <a:latin typeface="Trebuchet MS"/>
                <a:cs typeface="Trebuchet MS"/>
              </a:rPr>
              <a:t>político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57544" y="3541776"/>
            <a:ext cx="1990725" cy="585470"/>
          </a:xfrm>
          <a:custGeom>
            <a:avLst/>
            <a:gdLst/>
            <a:ahLst/>
            <a:cxnLst/>
            <a:rect l="l" t="t" r="r" b="b"/>
            <a:pathLst>
              <a:path w="1990725" h="585470">
                <a:moveTo>
                  <a:pt x="1904873" y="0"/>
                </a:moveTo>
                <a:lnTo>
                  <a:pt x="85470" y="0"/>
                </a:lnTo>
                <a:lnTo>
                  <a:pt x="52185" y="4593"/>
                </a:lnTo>
                <a:lnTo>
                  <a:pt x="25018" y="17129"/>
                </a:lnTo>
                <a:lnTo>
                  <a:pt x="6711" y="35736"/>
                </a:lnTo>
                <a:lnTo>
                  <a:pt x="0" y="58547"/>
                </a:lnTo>
                <a:lnTo>
                  <a:pt x="0" y="526669"/>
                </a:lnTo>
                <a:lnTo>
                  <a:pt x="6711" y="549479"/>
                </a:lnTo>
                <a:lnTo>
                  <a:pt x="25019" y="568086"/>
                </a:lnTo>
                <a:lnTo>
                  <a:pt x="52185" y="580622"/>
                </a:lnTo>
                <a:lnTo>
                  <a:pt x="85470" y="585216"/>
                </a:lnTo>
                <a:lnTo>
                  <a:pt x="1904873" y="585216"/>
                </a:lnTo>
                <a:lnTo>
                  <a:pt x="1938158" y="580622"/>
                </a:lnTo>
                <a:lnTo>
                  <a:pt x="1965325" y="568086"/>
                </a:lnTo>
                <a:lnTo>
                  <a:pt x="1983632" y="549479"/>
                </a:lnTo>
                <a:lnTo>
                  <a:pt x="1990344" y="526669"/>
                </a:lnTo>
                <a:lnTo>
                  <a:pt x="1990344" y="58547"/>
                </a:lnTo>
                <a:lnTo>
                  <a:pt x="1983632" y="35736"/>
                </a:lnTo>
                <a:lnTo>
                  <a:pt x="1965325" y="17129"/>
                </a:lnTo>
                <a:lnTo>
                  <a:pt x="1938158" y="4593"/>
                </a:lnTo>
                <a:lnTo>
                  <a:pt x="1904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7544" y="3541776"/>
            <a:ext cx="1990725" cy="585470"/>
          </a:xfrm>
          <a:custGeom>
            <a:avLst/>
            <a:gdLst/>
            <a:ahLst/>
            <a:cxnLst/>
            <a:rect l="l" t="t" r="r" b="b"/>
            <a:pathLst>
              <a:path w="1990725" h="585470">
                <a:moveTo>
                  <a:pt x="0" y="58547"/>
                </a:moveTo>
                <a:lnTo>
                  <a:pt x="6711" y="35736"/>
                </a:lnTo>
                <a:lnTo>
                  <a:pt x="25018" y="17129"/>
                </a:lnTo>
                <a:lnTo>
                  <a:pt x="52185" y="4593"/>
                </a:lnTo>
                <a:lnTo>
                  <a:pt x="85470" y="0"/>
                </a:lnTo>
                <a:lnTo>
                  <a:pt x="1904873" y="0"/>
                </a:lnTo>
                <a:lnTo>
                  <a:pt x="1938158" y="4593"/>
                </a:lnTo>
                <a:lnTo>
                  <a:pt x="1965325" y="17129"/>
                </a:lnTo>
                <a:lnTo>
                  <a:pt x="1983632" y="35736"/>
                </a:lnTo>
                <a:lnTo>
                  <a:pt x="1990344" y="58547"/>
                </a:lnTo>
                <a:lnTo>
                  <a:pt x="1990344" y="526669"/>
                </a:lnTo>
                <a:lnTo>
                  <a:pt x="1983632" y="549479"/>
                </a:lnTo>
                <a:lnTo>
                  <a:pt x="1965325" y="568086"/>
                </a:lnTo>
                <a:lnTo>
                  <a:pt x="1938158" y="580622"/>
                </a:lnTo>
                <a:lnTo>
                  <a:pt x="1904873" y="585216"/>
                </a:lnTo>
                <a:lnTo>
                  <a:pt x="85470" y="585216"/>
                </a:lnTo>
                <a:lnTo>
                  <a:pt x="52185" y="580622"/>
                </a:lnTo>
                <a:lnTo>
                  <a:pt x="25019" y="568086"/>
                </a:lnTo>
                <a:lnTo>
                  <a:pt x="6711" y="549479"/>
                </a:lnTo>
                <a:lnTo>
                  <a:pt x="0" y="526669"/>
                </a:lnTo>
                <a:lnTo>
                  <a:pt x="0" y="58547"/>
                </a:lnTo>
                <a:close/>
              </a:path>
            </a:pathLst>
          </a:custGeom>
          <a:ln w="12191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38696" y="3630929"/>
            <a:ext cx="182435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7780">
              <a:lnSpc>
                <a:spcPts val="1300"/>
              </a:lnSpc>
              <a:spcBef>
                <a:spcPts val="259"/>
              </a:spcBef>
            </a:pPr>
            <a:r>
              <a:rPr sz="1200" i="1" spc="-75" dirty="0">
                <a:latin typeface="Trebuchet MS"/>
                <a:cs typeface="Trebuchet MS"/>
              </a:rPr>
              <a:t>Cualquier </a:t>
            </a:r>
            <a:r>
              <a:rPr sz="1200" i="1" spc="-60" dirty="0">
                <a:latin typeface="Trebuchet MS"/>
                <a:cs typeface="Trebuchet MS"/>
              </a:rPr>
              <a:t>acción, </a:t>
            </a:r>
            <a:r>
              <a:rPr sz="1200" i="1" spc="-50" dirty="0">
                <a:latin typeface="Trebuchet MS"/>
                <a:cs typeface="Trebuchet MS"/>
              </a:rPr>
              <a:t>conducta</a:t>
            </a:r>
            <a:r>
              <a:rPr sz="1200" i="1" spc="-30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u  </a:t>
            </a:r>
            <a:r>
              <a:rPr sz="1200" i="1" spc="-65" dirty="0">
                <a:latin typeface="Trebuchet MS"/>
                <a:cs typeface="Trebuchet MS"/>
              </a:rPr>
              <a:t>omisión, </a:t>
            </a:r>
            <a:r>
              <a:rPr sz="1200" i="1" spc="-30" dirty="0">
                <a:latin typeface="Trebuchet MS"/>
                <a:cs typeface="Trebuchet MS"/>
              </a:rPr>
              <a:t>basado </a:t>
            </a:r>
            <a:r>
              <a:rPr sz="1200" i="1" spc="-60" dirty="0">
                <a:latin typeface="Trebuchet MS"/>
                <a:cs typeface="Trebuchet MS"/>
              </a:rPr>
              <a:t>en</a:t>
            </a:r>
            <a:r>
              <a:rPr sz="1200" i="1" spc="-275" dirty="0">
                <a:latin typeface="Trebuchet MS"/>
                <a:cs typeface="Trebuchet MS"/>
              </a:rPr>
              <a:t> </a:t>
            </a:r>
            <a:r>
              <a:rPr sz="1200" i="1" spc="-95" dirty="0">
                <a:latin typeface="Trebuchet MS"/>
                <a:cs typeface="Trebuchet MS"/>
              </a:rPr>
              <a:t>el </a:t>
            </a:r>
            <a:r>
              <a:rPr sz="1200" i="1" spc="-50" dirty="0">
                <a:latin typeface="Trebuchet MS"/>
                <a:cs typeface="Trebuchet MS"/>
              </a:rPr>
              <a:t>género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66688" y="4364735"/>
            <a:ext cx="1987550" cy="762000"/>
          </a:xfrm>
          <a:custGeom>
            <a:avLst/>
            <a:gdLst/>
            <a:ahLst/>
            <a:cxnLst/>
            <a:rect l="l" t="t" r="r" b="b"/>
            <a:pathLst>
              <a:path w="1987550" h="762000">
                <a:moveTo>
                  <a:pt x="1901952" y="0"/>
                </a:moveTo>
                <a:lnTo>
                  <a:pt x="85344" y="0"/>
                </a:lnTo>
                <a:lnTo>
                  <a:pt x="52131" y="5994"/>
                </a:lnTo>
                <a:lnTo>
                  <a:pt x="25003" y="22336"/>
                </a:lnTo>
                <a:lnTo>
                  <a:pt x="6709" y="46559"/>
                </a:lnTo>
                <a:lnTo>
                  <a:pt x="0" y="76200"/>
                </a:lnTo>
                <a:lnTo>
                  <a:pt x="0" y="685800"/>
                </a:lnTo>
                <a:lnTo>
                  <a:pt x="6709" y="715440"/>
                </a:lnTo>
                <a:lnTo>
                  <a:pt x="25003" y="739663"/>
                </a:lnTo>
                <a:lnTo>
                  <a:pt x="52131" y="756005"/>
                </a:lnTo>
                <a:lnTo>
                  <a:pt x="85344" y="762000"/>
                </a:lnTo>
                <a:lnTo>
                  <a:pt x="1901952" y="762000"/>
                </a:lnTo>
                <a:lnTo>
                  <a:pt x="1935164" y="756005"/>
                </a:lnTo>
                <a:lnTo>
                  <a:pt x="1962292" y="739663"/>
                </a:lnTo>
                <a:lnTo>
                  <a:pt x="1980586" y="715440"/>
                </a:lnTo>
                <a:lnTo>
                  <a:pt x="1987295" y="685800"/>
                </a:lnTo>
                <a:lnTo>
                  <a:pt x="1987295" y="76200"/>
                </a:lnTo>
                <a:lnTo>
                  <a:pt x="1980586" y="46559"/>
                </a:lnTo>
                <a:lnTo>
                  <a:pt x="1962292" y="22336"/>
                </a:lnTo>
                <a:lnTo>
                  <a:pt x="1935164" y="5994"/>
                </a:lnTo>
                <a:lnTo>
                  <a:pt x="1901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6688" y="4364735"/>
            <a:ext cx="1987550" cy="762000"/>
          </a:xfrm>
          <a:custGeom>
            <a:avLst/>
            <a:gdLst/>
            <a:ahLst/>
            <a:cxnLst/>
            <a:rect l="l" t="t" r="r" b="b"/>
            <a:pathLst>
              <a:path w="1987550" h="762000">
                <a:moveTo>
                  <a:pt x="0" y="76200"/>
                </a:moveTo>
                <a:lnTo>
                  <a:pt x="6709" y="46559"/>
                </a:lnTo>
                <a:lnTo>
                  <a:pt x="25003" y="22336"/>
                </a:lnTo>
                <a:lnTo>
                  <a:pt x="52131" y="5994"/>
                </a:lnTo>
                <a:lnTo>
                  <a:pt x="85344" y="0"/>
                </a:lnTo>
                <a:lnTo>
                  <a:pt x="1901952" y="0"/>
                </a:lnTo>
                <a:lnTo>
                  <a:pt x="1935164" y="5994"/>
                </a:lnTo>
                <a:lnTo>
                  <a:pt x="1962292" y="22336"/>
                </a:lnTo>
                <a:lnTo>
                  <a:pt x="1980586" y="46559"/>
                </a:lnTo>
                <a:lnTo>
                  <a:pt x="1987295" y="76200"/>
                </a:lnTo>
                <a:lnTo>
                  <a:pt x="1987295" y="685800"/>
                </a:lnTo>
                <a:lnTo>
                  <a:pt x="1980586" y="715440"/>
                </a:lnTo>
                <a:lnTo>
                  <a:pt x="1962292" y="739663"/>
                </a:lnTo>
                <a:lnTo>
                  <a:pt x="1935164" y="756005"/>
                </a:lnTo>
                <a:lnTo>
                  <a:pt x="1901952" y="762000"/>
                </a:lnTo>
                <a:lnTo>
                  <a:pt x="85344" y="762000"/>
                </a:lnTo>
                <a:lnTo>
                  <a:pt x="52131" y="756005"/>
                </a:lnTo>
                <a:lnTo>
                  <a:pt x="25003" y="739663"/>
                </a:lnTo>
                <a:lnTo>
                  <a:pt x="6709" y="715440"/>
                </a:lnTo>
                <a:lnTo>
                  <a:pt x="0" y="68580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60414" y="4378579"/>
            <a:ext cx="1798955" cy="7023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-635" algn="ctr">
              <a:lnSpc>
                <a:spcPts val="1300"/>
              </a:lnSpc>
              <a:spcBef>
                <a:spcPts val="259"/>
              </a:spcBef>
            </a:pPr>
            <a:r>
              <a:rPr sz="1200" i="1" spc="-80" dirty="0">
                <a:latin typeface="Trebuchet MS"/>
                <a:cs typeface="Trebuchet MS"/>
              </a:rPr>
              <a:t>tiene </a:t>
            </a:r>
            <a:r>
              <a:rPr sz="1200" i="1" spc="-40" dirty="0">
                <a:latin typeface="Trebuchet MS"/>
                <a:cs typeface="Trebuchet MS"/>
              </a:rPr>
              <a:t>como </a:t>
            </a:r>
            <a:r>
              <a:rPr sz="1200" i="1" spc="-75" dirty="0">
                <a:latin typeface="Trebuchet MS"/>
                <a:cs typeface="Trebuchet MS"/>
              </a:rPr>
              <a:t>objetivo  </a:t>
            </a:r>
            <a:r>
              <a:rPr sz="1200" i="1" spc="-60" dirty="0">
                <a:latin typeface="Trebuchet MS"/>
                <a:cs typeface="Trebuchet MS"/>
              </a:rPr>
              <a:t>menoscabar, </a:t>
            </a:r>
            <a:r>
              <a:rPr sz="1200" i="1" spc="-80" dirty="0">
                <a:latin typeface="Trebuchet MS"/>
                <a:cs typeface="Trebuchet MS"/>
              </a:rPr>
              <a:t>anular,</a:t>
            </a:r>
            <a:r>
              <a:rPr sz="1200" i="1" spc="-280" dirty="0">
                <a:latin typeface="Trebuchet MS"/>
                <a:cs typeface="Trebuchet MS"/>
              </a:rPr>
              <a:t> </a:t>
            </a:r>
            <a:r>
              <a:rPr sz="1200" i="1" spc="-95" dirty="0">
                <a:latin typeface="Trebuchet MS"/>
                <a:cs typeface="Trebuchet MS"/>
              </a:rPr>
              <a:t>impedir,  </a:t>
            </a:r>
            <a:r>
              <a:rPr sz="1200" i="1" spc="-70" dirty="0">
                <a:latin typeface="Trebuchet MS"/>
                <a:cs typeface="Trebuchet MS"/>
              </a:rPr>
              <a:t>obstaculizar </a:t>
            </a:r>
            <a:r>
              <a:rPr sz="1200" i="1" spc="-30" dirty="0">
                <a:latin typeface="Trebuchet MS"/>
                <a:cs typeface="Trebuchet MS"/>
              </a:rPr>
              <a:t>o </a:t>
            </a:r>
            <a:r>
              <a:rPr sz="1200" i="1" spc="-75" dirty="0">
                <a:latin typeface="Trebuchet MS"/>
                <a:cs typeface="Trebuchet MS"/>
              </a:rPr>
              <a:t>restringir </a:t>
            </a:r>
            <a:r>
              <a:rPr sz="1200" i="1" spc="-60" dirty="0">
                <a:latin typeface="Trebuchet MS"/>
                <a:cs typeface="Trebuchet MS"/>
              </a:rPr>
              <a:t>los  </a:t>
            </a:r>
            <a:r>
              <a:rPr sz="1200" i="1" spc="-55" dirty="0">
                <a:latin typeface="Trebuchet MS"/>
                <a:cs typeface="Trebuchet MS"/>
              </a:rPr>
              <a:t>derechos</a:t>
            </a:r>
            <a:r>
              <a:rPr sz="1200" i="1" spc="-140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políticos.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66688" y="5266944"/>
            <a:ext cx="1987550" cy="966469"/>
          </a:xfrm>
          <a:custGeom>
            <a:avLst/>
            <a:gdLst/>
            <a:ahLst/>
            <a:cxnLst/>
            <a:rect l="l" t="t" r="r" b="b"/>
            <a:pathLst>
              <a:path w="1987550" h="966470">
                <a:moveTo>
                  <a:pt x="1901952" y="0"/>
                </a:moveTo>
                <a:lnTo>
                  <a:pt x="85344" y="0"/>
                </a:lnTo>
                <a:lnTo>
                  <a:pt x="52131" y="7600"/>
                </a:lnTo>
                <a:lnTo>
                  <a:pt x="25003" y="28320"/>
                </a:lnTo>
                <a:lnTo>
                  <a:pt x="6709" y="59043"/>
                </a:lnTo>
                <a:lnTo>
                  <a:pt x="0" y="96646"/>
                </a:lnTo>
                <a:lnTo>
                  <a:pt x="0" y="869594"/>
                </a:lnTo>
                <a:lnTo>
                  <a:pt x="6709" y="907205"/>
                </a:lnTo>
                <a:lnTo>
                  <a:pt x="25003" y="937917"/>
                </a:lnTo>
                <a:lnTo>
                  <a:pt x="52131" y="958623"/>
                </a:lnTo>
                <a:lnTo>
                  <a:pt x="85344" y="966215"/>
                </a:lnTo>
                <a:lnTo>
                  <a:pt x="1901952" y="966215"/>
                </a:lnTo>
                <a:lnTo>
                  <a:pt x="1935164" y="958623"/>
                </a:lnTo>
                <a:lnTo>
                  <a:pt x="1962292" y="937917"/>
                </a:lnTo>
                <a:lnTo>
                  <a:pt x="1980586" y="907205"/>
                </a:lnTo>
                <a:lnTo>
                  <a:pt x="1987295" y="869594"/>
                </a:lnTo>
                <a:lnTo>
                  <a:pt x="1987295" y="96646"/>
                </a:lnTo>
                <a:lnTo>
                  <a:pt x="1980586" y="59043"/>
                </a:lnTo>
                <a:lnTo>
                  <a:pt x="1962292" y="28320"/>
                </a:lnTo>
                <a:lnTo>
                  <a:pt x="1935164" y="7600"/>
                </a:lnTo>
                <a:lnTo>
                  <a:pt x="1901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6688" y="5266944"/>
            <a:ext cx="1987550" cy="966469"/>
          </a:xfrm>
          <a:custGeom>
            <a:avLst/>
            <a:gdLst/>
            <a:ahLst/>
            <a:cxnLst/>
            <a:rect l="l" t="t" r="r" b="b"/>
            <a:pathLst>
              <a:path w="1987550" h="966470">
                <a:moveTo>
                  <a:pt x="0" y="96646"/>
                </a:moveTo>
                <a:lnTo>
                  <a:pt x="6709" y="59043"/>
                </a:lnTo>
                <a:lnTo>
                  <a:pt x="25003" y="28320"/>
                </a:lnTo>
                <a:lnTo>
                  <a:pt x="52131" y="7600"/>
                </a:lnTo>
                <a:lnTo>
                  <a:pt x="85344" y="0"/>
                </a:lnTo>
                <a:lnTo>
                  <a:pt x="1901952" y="0"/>
                </a:lnTo>
                <a:lnTo>
                  <a:pt x="1935164" y="7600"/>
                </a:lnTo>
                <a:lnTo>
                  <a:pt x="1962292" y="28320"/>
                </a:lnTo>
                <a:lnTo>
                  <a:pt x="1980586" y="59043"/>
                </a:lnTo>
                <a:lnTo>
                  <a:pt x="1987295" y="96646"/>
                </a:lnTo>
                <a:lnTo>
                  <a:pt x="1987295" y="869594"/>
                </a:lnTo>
                <a:lnTo>
                  <a:pt x="1980586" y="907205"/>
                </a:lnTo>
                <a:lnTo>
                  <a:pt x="1962292" y="937917"/>
                </a:lnTo>
                <a:lnTo>
                  <a:pt x="1935164" y="958623"/>
                </a:lnTo>
                <a:lnTo>
                  <a:pt x="1901952" y="966215"/>
                </a:lnTo>
                <a:lnTo>
                  <a:pt x="85344" y="966215"/>
                </a:lnTo>
                <a:lnTo>
                  <a:pt x="52131" y="958623"/>
                </a:lnTo>
                <a:lnTo>
                  <a:pt x="25003" y="937917"/>
                </a:lnTo>
                <a:lnTo>
                  <a:pt x="6709" y="907205"/>
                </a:lnTo>
                <a:lnTo>
                  <a:pt x="0" y="869594"/>
                </a:lnTo>
                <a:lnTo>
                  <a:pt x="0" y="96646"/>
                </a:lnTo>
                <a:close/>
              </a:path>
            </a:pathLst>
          </a:custGeom>
          <a:ln w="12191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23838" y="5301488"/>
            <a:ext cx="1870075" cy="8674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5080" algn="ctr">
              <a:lnSpc>
                <a:spcPct val="90000"/>
              </a:lnSpc>
              <a:spcBef>
                <a:spcPts val="240"/>
              </a:spcBef>
            </a:pPr>
            <a:r>
              <a:rPr sz="1200" i="1" spc="-20" dirty="0">
                <a:latin typeface="Trebuchet MS"/>
                <a:cs typeface="Trebuchet MS"/>
              </a:rPr>
              <a:t>Menoscaba</a:t>
            </a:r>
            <a:r>
              <a:rPr sz="1200" i="1" spc="-285" dirty="0">
                <a:latin typeface="Trebuchet MS"/>
                <a:cs typeface="Trebuchet MS"/>
              </a:rPr>
              <a:t> </a:t>
            </a:r>
            <a:r>
              <a:rPr sz="1200" i="1" spc="-95" dirty="0">
                <a:latin typeface="Trebuchet MS"/>
                <a:cs typeface="Trebuchet MS"/>
              </a:rPr>
              <a:t>el </a:t>
            </a:r>
            <a:r>
              <a:rPr sz="1200" i="1" spc="-60" dirty="0">
                <a:latin typeface="Trebuchet MS"/>
                <a:cs typeface="Trebuchet MS"/>
              </a:rPr>
              <a:t>derecho de </a:t>
            </a:r>
            <a:r>
              <a:rPr sz="1200" i="1" spc="-55" dirty="0">
                <a:latin typeface="Trebuchet MS"/>
                <a:cs typeface="Trebuchet MS"/>
              </a:rPr>
              <a:t>las  </a:t>
            </a:r>
            <a:r>
              <a:rPr sz="1200" i="1" spc="-75" dirty="0">
                <a:latin typeface="Trebuchet MS"/>
                <a:cs typeface="Trebuchet MS"/>
              </a:rPr>
              <a:t>mujeres </a:t>
            </a:r>
            <a:r>
              <a:rPr sz="1200" i="1" spc="-15" dirty="0">
                <a:latin typeface="Trebuchet MS"/>
                <a:cs typeface="Trebuchet MS"/>
              </a:rPr>
              <a:t>a </a:t>
            </a:r>
            <a:r>
              <a:rPr sz="1200" i="1" spc="-70" dirty="0">
                <a:latin typeface="Trebuchet MS"/>
                <a:cs typeface="Trebuchet MS"/>
              </a:rPr>
              <a:t>participar </a:t>
            </a:r>
            <a:r>
              <a:rPr sz="1200" i="1" spc="-60" dirty="0">
                <a:latin typeface="Trebuchet MS"/>
                <a:cs typeface="Trebuchet MS"/>
              </a:rPr>
              <a:t>en  </a:t>
            </a:r>
            <a:r>
              <a:rPr sz="1200" i="1" spc="-45" dirty="0">
                <a:latin typeface="Trebuchet MS"/>
                <a:cs typeface="Trebuchet MS"/>
              </a:rPr>
              <a:t>asuntos</a:t>
            </a:r>
            <a:r>
              <a:rPr sz="1200" i="1" spc="-14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políticos</a:t>
            </a:r>
            <a:r>
              <a:rPr sz="1200" i="1" spc="-14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y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públicos</a:t>
            </a:r>
            <a:r>
              <a:rPr sz="1200" i="1" spc="-14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en  condiciones </a:t>
            </a:r>
            <a:r>
              <a:rPr sz="1200" i="1" spc="-60" dirty="0">
                <a:latin typeface="Trebuchet MS"/>
                <a:cs typeface="Trebuchet MS"/>
              </a:rPr>
              <a:t>de </a:t>
            </a:r>
            <a:r>
              <a:rPr sz="1200" i="1" spc="-50" dirty="0">
                <a:latin typeface="Trebuchet MS"/>
                <a:cs typeface="Trebuchet MS"/>
              </a:rPr>
              <a:t>igualdad </a:t>
            </a:r>
            <a:r>
              <a:rPr sz="1200" i="1" spc="-40" dirty="0">
                <a:latin typeface="Trebuchet MS"/>
                <a:cs typeface="Trebuchet MS"/>
              </a:rPr>
              <a:t>con  </a:t>
            </a:r>
            <a:r>
              <a:rPr sz="1200" i="1" spc="-60" dirty="0">
                <a:latin typeface="Trebuchet MS"/>
                <a:cs typeface="Trebuchet MS"/>
              </a:rPr>
              <a:t>los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50" dirty="0">
                <a:latin typeface="Trebuchet MS"/>
                <a:cs typeface="Trebuchet MS"/>
              </a:rPr>
              <a:t>hombres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53856" y="2578607"/>
            <a:ext cx="2487295" cy="4017645"/>
          </a:xfrm>
          <a:custGeom>
            <a:avLst/>
            <a:gdLst/>
            <a:ahLst/>
            <a:cxnLst/>
            <a:rect l="l" t="t" r="r" b="b"/>
            <a:pathLst>
              <a:path w="2487295" h="4017645">
                <a:moveTo>
                  <a:pt x="2238502" y="0"/>
                </a:moveTo>
                <a:lnTo>
                  <a:pt x="248666" y="0"/>
                </a:lnTo>
                <a:lnTo>
                  <a:pt x="198564" y="4667"/>
                </a:lnTo>
                <a:lnTo>
                  <a:pt x="151893" y="18053"/>
                </a:lnTo>
                <a:lnTo>
                  <a:pt x="109655" y="39232"/>
                </a:lnTo>
                <a:lnTo>
                  <a:pt x="72850" y="67278"/>
                </a:lnTo>
                <a:lnTo>
                  <a:pt x="42480" y="101265"/>
                </a:lnTo>
                <a:lnTo>
                  <a:pt x="19548" y="140267"/>
                </a:lnTo>
                <a:lnTo>
                  <a:pt x="5053" y="183359"/>
                </a:lnTo>
                <a:lnTo>
                  <a:pt x="0" y="229615"/>
                </a:lnTo>
                <a:lnTo>
                  <a:pt x="0" y="3787597"/>
                </a:lnTo>
                <a:lnTo>
                  <a:pt x="5053" y="3833881"/>
                </a:lnTo>
                <a:lnTo>
                  <a:pt x="19548" y="3876991"/>
                </a:lnTo>
                <a:lnTo>
                  <a:pt x="42480" y="3916003"/>
                </a:lnTo>
                <a:lnTo>
                  <a:pt x="72850" y="3949993"/>
                </a:lnTo>
                <a:lnTo>
                  <a:pt x="109655" y="3978038"/>
                </a:lnTo>
                <a:lnTo>
                  <a:pt x="151893" y="3999214"/>
                </a:lnTo>
                <a:lnTo>
                  <a:pt x="198564" y="4012597"/>
                </a:lnTo>
                <a:lnTo>
                  <a:pt x="248666" y="4017264"/>
                </a:lnTo>
                <a:lnTo>
                  <a:pt x="2238502" y="4017264"/>
                </a:lnTo>
                <a:lnTo>
                  <a:pt x="2288603" y="4012597"/>
                </a:lnTo>
                <a:lnTo>
                  <a:pt x="2335274" y="3999214"/>
                </a:lnTo>
                <a:lnTo>
                  <a:pt x="2377512" y="3978038"/>
                </a:lnTo>
                <a:lnTo>
                  <a:pt x="2414317" y="3949993"/>
                </a:lnTo>
                <a:lnTo>
                  <a:pt x="2444687" y="3916003"/>
                </a:lnTo>
                <a:lnTo>
                  <a:pt x="2467619" y="3876991"/>
                </a:lnTo>
                <a:lnTo>
                  <a:pt x="2482114" y="3833881"/>
                </a:lnTo>
                <a:lnTo>
                  <a:pt x="2487168" y="3787597"/>
                </a:lnTo>
                <a:lnTo>
                  <a:pt x="2487168" y="229615"/>
                </a:lnTo>
                <a:lnTo>
                  <a:pt x="2482114" y="183359"/>
                </a:lnTo>
                <a:lnTo>
                  <a:pt x="2467619" y="140267"/>
                </a:lnTo>
                <a:lnTo>
                  <a:pt x="2444687" y="101265"/>
                </a:lnTo>
                <a:lnTo>
                  <a:pt x="2414317" y="67278"/>
                </a:lnTo>
                <a:lnTo>
                  <a:pt x="2377512" y="39232"/>
                </a:lnTo>
                <a:lnTo>
                  <a:pt x="2335274" y="18053"/>
                </a:lnTo>
                <a:lnTo>
                  <a:pt x="2288603" y="4667"/>
                </a:lnTo>
                <a:lnTo>
                  <a:pt x="2238502" y="0"/>
                </a:lnTo>
                <a:close/>
              </a:path>
            </a:pathLst>
          </a:custGeom>
          <a:solidFill>
            <a:srgbClr val="F8D6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933815" y="2504059"/>
            <a:ext cx="2129790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4445" algn="ctr">
              <a:lnSpc>
                <a:spcPct val="90000"/>
              </a:lnSpc>
              <a:spcBef>
                <a:spcPts val="385"/>
              </a:spcBef>
            </a:pPr>
            <a:r>
              <a:rPr sz="2400" i="1" spc="-120" dirty="0">
                <a:latin typeface="Trebuchet MS"/>
                <a:cs typeface="Trebuchet MS"/>
              </a:rPr>
              <a:t>Violencia </a:t>
            </a:r>
            <a:r>
              <a:rPr sz="2400" i="1" spc="-110" dirty="0">
                <a:latin typeface="Trebuchet MS"/>
                <a:cs typeface="Trebuchet MS"/>
              </a:rPr>
              <a:t>en  </a:t>
            </a:r>
            <a:r>
              <a:rPr sz="2400" i="1" spc="-150" dirty="0">
                <a:latin typeface="Trebuchet MS"/>
                <a:cs typeface="Trebuchet MS"/>
              </a:rPr>
              <a:t>mujeres</a:t>
            </a:r>
            <a:r>
              <a:rPr sz="2400" i="1" spc="-235" dirty="0">
                <a:latin typeface="Trebuchet MS"/>
                <a:cs typeface="Trebuchet MS"/>
              </a:rPr>
              <a:t> </a:t>
            </a:r>
            <a:r>
              <a:rPr sz="2400" i="1" spc="-105" dirty="0">
                <a:latin typeface="Trebuchet MS"/>
                <a:cs typeface="Trebuchet MS"/>
              </a:rPr>
              <a:t>privadas  </a:t>
            </a:r>
            <a:r>
              <a:rPr sz="2400" i="1" spc="-130" dirty="0">
                <a:latin typeface="Trebuchet MS"/>
                <a:cs typeface="Trebuchet MS"/>
              </a:rPr>
              <a:t>de</a:t>
            </a:r>
            <a:r>
              <a:rPr sz="2400" i="1" spc="-185" dirty="0">
                <a:latin typeface="Trebuchet MS"/>
                <a:cs typeface="Trebuchet MS"/>
              </a:rPr>
              <a:t> </a:t>
            </a:r>
            <a:r>
              <a:rPr sz="2400" i="1" spc="-150" dirty="0">
                <a:latin typeface="Trebuchet MS"/>
                <a:cs typeface="Trebuchet MS"/>
              </a:rPr>
              <a:t>libertad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991600" y="3669791"/>
            <a:ext cx="1990725" cy="841375"/>
          </a:xfrm>
          <a:custGeom>
            <a:avLst/>
            <a:gdLst/>
            <a:ahLst/>
            <a:cxnLst/>
            <a:rect l="l" t="t" r="r" b="b"/>
            <a:pathLst>
              <a:path w="1990725" h="841375">
                <a:moveTo>
                  <a:pt x="1926971" y="0"/>
                </a:moveTo>
                <a:lnTo>
                  <a:pt x="63373" y="0"/>
                </a:lnTo>
                <a:lnTo>
                  <a:pt x="38683" y="6617"/>
                </a:lnTo>
                <a:lnTo>
                  <a:pt x="18541" y="24653"/>
                </a:lnTo>
                <a:lnTo>
                  <a:pt x="4972" y="51381"/>
                </a:lnTo>
                <a:lnTo>
                  <a:pt x="0" y="84073"/>
                </a:lnTo>
                <a:lnTo>
                  <a:pt x="0" y="757173"/>
                </a:lnTo>
                <a:lnTo>
                  <a:pt x="4972" y="789866"/>
                </a:lnTo>
                <a:lnTo>
                  <a:pt x="18542" y="816594"/>
                </a:lnTo>
                <a:lnTo>
                  <a:pt x="38683" y="834630"/>
                </a:lnTo>
                <a:lnTo>
                  <a:pt x="63373" y="841247"/>
                </a:lnTo>
                <a:lnTo>
                  <a:pt x="1926971" y="841247"/>
                </a:lnTo>
                <a:lnTo>
                  <a:pt x="1951607" y="834630"/>
                </a:lnTo>
                <a:lnTo>
                  <a:pt x="1971754" y="816594"/>
                </a:lnTo>
                <a:lnTo>
                  <a:pt x="1985353" y="789866"/>
                </a:lnTo>
                <a:lnTo>
                  <a:pt x="1990344" y="757173"/>
                </a:lnTo>
                <a:lnTo>
                  <a:pt x="1990344" y="84073"/>
                </a:lnTo>
                <a:lnTo>
                  <a:pt x="1985353" y="51381"/>
                </a:lnTo>
                <a:lnTo>
                  <a:pt x="1971754" y="24653"/>
                </a:lnTo>
                <a:lnTo>
                  <a:pt x="1951607" y="6617"/>
                </a:lnTo>
                <a:lnTo>
                  <a:pt x="1926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017583" y="3640963"/>
            <a:ext cx="1938655" cy="8674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8110" marR="77470" algn="ctr">
              <a:lnSpc>
                <a:spcPct val="90000"/>
              </a:lnSpc>
              <a:spcBef>
                <a:spcPts val="240"/>
              </a:spcBef>
            </a:pPr>
            <a:r>
              <a:rPr sz="1200" i="1" spc="-65" dirty="0">
                <a:latin typeface="Trebuchet MS"/>
                <a:cs typeface="Trebuchet MS"/>
              </a:rPr>
              <a:t>La </a:t>
            </a:r>
            <a:r>
              <a:rPr sz="1200" i="1" spc="-85" dirty="0">
                <a:latin typeface="Trebuchet MS"/>
                <a:cs typeface="Trebuchet MS"/>
              </a:rPr>
              <a:t>mujer </a:t>
            </a:r>
            <a:r>
              <a:rPr sz="1200" i="1" spc="-55" dirty="0">
                <a:latin typeface="Trebuchet MS"/>
                <a:cs typeface="Trebuchet MS"/>
              </a:rPr>
              <a:t>privada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254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libertad  </a:t>
            </a:r>
            <a:r>
              <a:rPr sz="1200" i="1" spc="-75" dirty="0">
                <a:latin typeface="Trebuchet MS"/>
                <a:cs typeface="Trebuchet MS"/>
              </a:rPr>
              <a:t>recibe </a:t>
            </a:r>
            <a:r>
              <a:rPr sz="1200" i="1" spc="-45" dirty="0">
                <a:latin typeface="Trebuchet MS"/>
                <a:cs typeface="Trebuchet MS"/>
              </a:rPr>
              <a:t>un </a:t>
            </a:r>
            <a:r>
              <a:rPr sz="1200" i="1" spc="-70" dirty="0">
                <a:latin typeface="Trebuchet MS"/>
                <a:cs typeface="Trebuchet MS"/>
              </a:rPr>
              <a:t>tratamiento  </a:t>
            </a:r>
            <a:r>
              <a:rPr sz="1200" i="1" spc="-85" dirty="0">
                <a:latin typeface="Trebuchet MS"/>
                <a:cs typeface="Trebuchet MS"/>
              </a:rPr>
              <a:t>diferente </a:t>
            </a:r>
            <a:r>
              <a:rPr sz="1200" i="1" spc="-60" dirty="0">
                <a:latin typeface="Trebuchet MS"/>
                <a:cs typeface="Trebuchet MS"/>
              </a:rPr>
              <a:t>al </a:t>
            </a:r>
            <a:r>
              <a:rPr sz="1200" i="1" spc="-80" dirty="0">
                <a:latin typeface="Trebuchet MS"/>
                <a:cs typeface="Trebuchet MS"/>
              </a:rPr>
              <a:t>del </a:t>
            </a:r>
            <a:r>
              <a:rPr sz="1200" i="1" spc="-55" dirty="0">
                <a:latin typeface="Trebuchet MS"/>
                <a:cs typeface="Trebuchet MS"/>
              </a:rPr>
              <a:t>preso </a:t>
            </a:r>
            <a:r>
              <a:rPr sz="1200" i="1" spc="-50" dirty="0">
                <a:latin typeface="Trebuchet MS"/>
                <a:cs typeface="Trebuchet MS"/>
              </a:rPr>
              <a:t>varón  </a:t>
            </a:r>
            <a:r>
              <a:rPr sz="1200" i="1" spc="-65" dirty="0">
                <a:latin typeface="Trebuchet MS"/>
                <a:cs typeface="Trebuchet MS"/>
              </a:rPr>
              <a:t>dentro </a:t>
            </a:r>
            <a:r>
              <a:rPr sz="1200" i="1" spc="-80" dirty="0">
                <a:latin typeface="Trebuchet MS"/>
                <a:cs typeface="Trebuchet MS"/>
              </a:rPr>
              <a:t>del</a:t>
            </a:r>
            <a:r>
              <a:rPr sz="1200" i="1" spc="-17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sistema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295"/>
              </a:lnSpc>
              <a:tabLst>
                <a:tab pos="553720" algn="l"/>
                <a:tab pos="1912620" algn="l"/>
              </a:tabLst>
            </a:pPr>
            <a:r>
              <a:rPr sz="1200" i="1" u="sng" spc="-95" dirty="0">
                <a:uFill>
                  <a:solidFill>
                    <a:srgbClr val="D6702B"/>
                  </a:solidFill>
                </a:uFill>
                <a:latin typeface="Trebuchet MS"/>
                <a:cs typeface="Trebuchet MS"/>
              </a:rPr>
              <a:t> 	</a:t>
            </a:r>
            <a:r>
              <a:rPr sz="1200" i="1" u="sng" spc="-70" dirty="0">
                <a:uFill>
                  <a:solidFill>
                    <a:srgbClr val="D6702B"/>
                  </a:solidFill>
                </a:uFill>
                <a:latin typeface="Trebuchet MS"/>
                <a:cs typeface="Trebuchet MS"/>
              </a:rPr>
              <a:t>penitenciario	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000743" y="4587240"/>
            <a:ext cx="1990725" cy="558165"/>
          </a:xfrm>
          <a:custGeom>
            <a:avLst/>
            <a:gdLst/>
            <a:ahLst/>
            <a:cxnLst/>
            <a:rect l="l" t="t" r="r" b="b"/>
            <a:pathLst>
              <a:path w="1990725" h="558164">
                <a:moveTo>
                  <a:pt x="1926971" y="0"/>
                </a:moveTo>
                <a:lnTo>
                  <a:pt x="63373" y="0"/>
                </a:lnTo>
                <a:lnTo>
                  <a:pt x="38683" y="4389"/>
                </a:lnTo>
                <a:lnTo>
                  <a:pt x="18541" y="16351"/>
                </a:lnTo>
                <a:lnTo>
                  <a:pt x="4972" y="34075"/>
                </a:lnTo>
                <a:lnTo>
                  <a:pt x="0" y="55753"/>
                </a:lnTo>
                <a:lnTo>
                  <a:pt x="0" y="502031"/>
                </a:lnTo>
                <a:lnTo>
                  <a:pt x="4972" y="523708"/>
                </a:lnTo>
                <a:lnTo>
                  <a:pt x="18542" y="541432"/>
                </a:lnTo>
                <a:lnTo>
                  <a:pt x="38683" y="553394"/>
                </a:lnTo>
                <a:lnTo>
                  <a:pt x="63373" y="557784"/>
                </a:lnTo>
                <a:lnTo>
                  <a:pt x="1926971" y="557784"/>
                </a:lnTo>
                <a:lnTo>
                  <a:pt x="1951660" y="553394"/>
                </a:lnTo>
                <a:lnTo>
                  <a:pt x="1971802" y="541432"/>
                </a:lnTo>
                <a:lnTo>
                  <a:pt x="1985371" y="523708"/>
                </a:lnTo>
                <a:lnTo>
                  <a:pt x="1990344" y="502031"/>
                </a:lnTo>
                <a:lnTo>
                  <a:pt x="1990344" y="55753"/>
                </a:lnTo>
                <a:lnTo>
                  <a:pt x="1985371" y="34075"/>
                </a:lnTo>
                <a:lnTo>
                  <a:pt x="1971802" y="16351"/>
                </a:lnTo>
                <a:lnTo>
                  <a:pt x="1951660" y="4389"/>
                </a:lnTo>
                <a:lnTo>
                  <a:pt x="1926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00743" y="4587240"/>
            <a:ext cx="1990725" cy="558165"/>
          </a:xfrm>
          <a:custGeom>
            <a:avLst/>
            <a:gdLst/>
            <a:ahLst/>
            <a:cxnLst/>
            <a:rect l="l" t="t" r="r" b="b"/>
            <a:pathLst>
              <a:path w="1990725" h="558164">
                <a:moveTo>
                  <a:pt x="0" y="55753"/>
                </a:moveTo>
                <a:lnTo>
                  <a:pt x="4972" y="34075"/>
                </a:lnTo>
                <a:lnTo>
                  <a:pt x="18541" y="16351"/>
                </a:lnTo>
                <a:lnTo>
                  <a:pt x="38683" y="4389"/>
                </a:lnTo>
                <a:lnTo>
                  <a:pt x="63373" y="0"/>
                </a:lnTo>
                <a:lnTo>
                  <a:pt x="1926971" y="0"/>
                </a:lnTo>
                <a:lnTo>
                  <a:pt x="1951660" y="4389"/>
                </a:lnTo>
                <a:lnTo>
                  <a:pt x="1971802" y="16351"/>
                </a:lnTo>
                <a:lnTo>
                  <a:pt x="1985371" y="34075"/>
                </a:lnTo>
                <a:lnTo>
                  <a:pt x="1990344" y="55753"/>
                </a:lnTo>
                <a:lnTo>
                  <a:pt x="1990344" y="502031"/>
                </a:lnTo>
                <a:lnTo>
                  <a:pt x="1985371" y="523708"/>
                </a:lnTo>
                <a:lnTo>
                  <a:pt x="1971802" y="541432"/>
                </a:lnTo>
                <a:lnTo>
                  <a:pt x="1951660" y="553394"/>
                </a:lnTo>
                <a:lnTo>
                  <a:pt x="1926971" y="557784"/>
                </a:lnTo>
                <a:lnTo>
                  <a:pt x="63373" y="557784"/>
                </a:lnTo>
                <a:lnTo>
                  <a:pt x="38683" y="553394"/>
                </a:lnTo>
                <a:lnTo>
                  <a:pt x="18542" y="541432"/>
                </a:lnTo>
                <a:lnTo>
                  <a:pt x="4972" y="523708"/>
                </a:lnTo>
                <a:lnTo>
                  <a:pt x="0" y="502031"/>
                </a:lnTo>
                <a:lnTo>
                  <a:pt x="0" y="55753"/>
                </a:lnTo>
                <a:close/>
              </a:path>
            </a:pathLst>
          </a:custGeom>
          <a:ln w="12192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044431" y="4580001"/>
            <a:ext cx="1903095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5715" algn="ctr">
              <a:lnSpc>
                <a:spcPts val="1300"/>
              </a:lnSpc>
              <a:spcBef>
                <a:spcPts val="259"/>
              </a:spcBef>
            </a:pPr>
            <a:r>
              <a:rPr sz="1200" i="1" spc="-50" dirty="0">
                <a:latin typeface="Trebuchet MS"/>
                <a:cs typeface="Trebuchet MS"/>
              </a:rPr>
              <a:t>Ausencia </a:t>
            </a:r>
            <a:r>
              <a:rPr sz="1200" i="1" spc="-80" dirty="0">
                <a:latin typeface="Trebuchet MS"/>
                <a:cs typeface="Trebuchet MS"/>
              </a:rPr>
              <a:t>del </a:t>
            </a:r>
            <a:r>
              <a:rPr sz="1200" i="1" spc="-30" dirty="0">
                <a:latin typeface="Trebuchet MS"/>
                <a:cs typeface="Trebuchet MS"/>
              </a:rPr>
              <a:t>hogar </a:t>
            </a:r>
            <a:r>
              <a:rPr sz="1200" i="1" spc="-60" dirty="0">
                <a:latin typeface="Trebuchet MS"/>
                <a:cs typeface="Trebuchet MS"/>
              </a:rPr>
              <a:t>y  </a:t>
            </a:r>
            <a:r>
              <a:rPr sz="1200" i="1" spc="-65" dirty="0">
                <a:latin typeface="Trebuchet MS"/>
                <a:cs typeface="Trebuchet MS"/>
              </a:rPr>
              <a:t>maternidad: </a:t>
            </a:r>
            <a:r>
              <a:rPr sz="1200" i="1" spc="-75" dirty="0">
                <a:latin typeface="Trebuchet MS"/>
                <a:cs typeface="Trebuchet MS"/>
              </a:rPr>
              <a:t>hijos </a:t>
            </a:r>
            <a:r>
              <a:rPr sz="1200" i="1" spc="-35" dirty="0">
                <a:latin typeface="Trebuchet MS"/>
                <a:cs typeface="Trebuchet MS"/>
              </a:rPr>
              <a:t>son</a:t>
            </a:r>
            <a:r>
              <a:rPr sz="1200" i="1" spc="-229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también  </a:t>
            </a:r>
            <a:r>
              <a:rPr sz="1200" i="1" spc="-60" dirty="0">
                <a:latin typeface="Trebuchet MS"/>
                <a:cs typeface="Trebuchet MS"/>
              </a:rPr>
              <a:t>afectados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000743" y="5346191"/>
            <a:ext cx="1990725" cy="353695"/>
          </a:xfrm>
          <a:custGeom>
            <a:avLst/>
            <a:gdLst/>
            <a:ahLst/>
            <a:cxnLst/>
            <a:rect l="l" t="t" r="r" b="b"/>
            <a:pathLst>
              <a:path w="1990725" h="353695">
                <a:moveTo>
                  <a:pt x="1926971" y="0"/>
                </a:moveTo>
                <a:lnTo>
                  <a:pt x="63373" y="0"/>
                </a:lnTo>
                <a:lnTo>
                  <a:pt x="38683" y="2784"/>
                </a:lnTo>
                <a:lnTo>
                  <a:pt x="18541" y="10366"/>
                </a:lnTo>
                <a:lnTo>
                  <a:pt x="4972" y="21591"/>
                </a:lnTo>
                <a:lnTo>
                  <a:pt x="0" y="35306"/>
                </a:lnTo>
                <a:lnTo>
                  <a:pt x="0" y="318211"/>
                </a:lnTo>
                <a:lnTo>
                  <a:pt x="4972" y="331970"/>
                </a:lnTo>
                <a:lnTo>
                  <a:pt x="18542" y="343209"/>
                </a:lnTo>
                <a:lnTo>
                  <a:pt x="38683" y="350788"/>
                </a:lnTo>
                <a:lnTo>
                  <a:pt x="63373" y="353568"/>
                </a:lnTo>
                <a:lnTo>
                  <a:pt x="1926971" y="353568"/>
                </a:lnTo>
                <a:lnTo>
                  <a:pt x="1951660" y="350788"/>
                </a:lnTo>
                <a:lnTo>
                  <a:pt x="1971802" y="343209"/>
                </a:lnTo>
                <a:lnTo>
                  <a:pt x="1985371" y="331970"/>
                </a:lnTo>
                <a:lnTo>
                  <a:pt x="1990344" y="318211"/>
                </a:lnTo>
                <a:lnTo>
                  <a:pt x="1990344" y="35306"/>
                </a:lnTo>
                <a:lnTo>
                  <a:pt x="1985371" y="21591"/>
                </a:lnTo>
                <a:lnTo>
                  <a:pt x="1971802" y="10366"/>
                </a:lnTo>
                <a:lnTo>
                  <a:pt x="1951660" y="2784"/>
                </a:lnTo>
                <a:lnTo>
                  <a:pt x="1926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00743" y="5346191"/>
            <a:ext cx="1990725" cy="353695"/>
          </a:xfrm>
          <a:custGeom>
            <a:avLst/>
            <a:gdLst/>
            <a:ahLst/>
            <a:cxnLst/>
            <a:rect l="l" t="t" r="r" b="b"/>
            <a:pathLst>
              <a:path w="1990725" h="353695">
                <a:moveTo>
                  <a:pt x="0" y="35306"/>
                </a:moveTo>
                <a:lnTo>
                  <a:pt x="4972" y="21591"/>
                </a:lnTo>
                <a:lnTo>
                  <a:pt x="18541" y="10366"/>
                </a:lnTo>
                <a:lnTo>
                  <a:pt x="38683" y="2784"/>
                </a:lnTo>
                <a:lnTo>
                  <a:pt x="63373" y="0"/>
                </a:lnTo>
                <a:lnTo>
                  <a:pt x="1926971" y="0"/>
                </a:lnTo>
                <a:lnTo>
                  <a:pt x="1951660" y="2784"/>
                </a:lnTo>
                <a:lnTo>
                  <a:pt x="1971802" y="10366"/>
                </a:lnTo>
                <a:lnTo>
                  <a:pt x="1985371" y="21591"/>
                </a:lnTo>
                <a:lnTo>
                  <a:pt x="1990344" y="35306"/>
                </a:lnTo>
                <a:lnTo>
                  <a:pt x="1990344" y="318211"/>
                </a:lnTo>
                <a:lnTo>
                  <a:pt x="1985371" y="331970"/>
                </a:lnTo>
                <a:lnTo>
                  <a:pt x="1971802" y="343209"/>
                </a:lnTo>
                <a:lnTo>
                  <a:pt x="1951660" y="350788"/>
                </a:lnTo>
                <a:lnTo>
                  <a:pt x="1926971" y="353568"/>
                </a:lnTo>
                <a:lnTo>
                  <a:pt x="63373" y="353568"/>
                </a:lnTo>
                <a:lnTo>
                  <a:pt x="38683" y="350788"/>
                </a:lnTo>
                <a:lnTo>
                  <a:pt x="18542" y="343209"/>
                </a:lnTo>
                <a:lnTo>
                  <a:pt x="4972" y="331970"/>
                </a:lnTo>
                <a:lnTo>
                  <a:pt x="0" y="318211"/>
                </a:lnTo>
                <a:lnTo>
                  <a:pt x="0" y="35306"/>
                </a:lnTo>
                <a:close/>
              </a:path>
            </a:pathLst>
          </a:custGeom>
          <a:ln w="12191">
            <a:solidFill>
              <a:srgbClr val="D670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017583" y="5358523"/>
            <a:ext cx="1970405" cy="48069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450"/>
              </a:spcBef>
            </a:pPr>
            <a:r>
              <a:rPr sz="1200" i="1" spc="-65" dirty="0">
                <a:latin typeface="Trebuchet MS"/>
                <a:cs typeface="Trebuchet MS"/>
              </a:rPr>
              <a:t>Violencia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carcelaria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  <a:tabLst>
                <a:tab pos="1944370" algn="l"/>
              </a:tabLst>
            </a:pPr>
            <a:r>
              <a:rPr sz="1200" i="1" u="sng" spc="-90" dirty="0">
                <a:uFill>
                  <a:solidFill>
                    <a:srgbClr val="D6702B"/>
                  </a:solidFill>
                </a:uFill>
                <a:latin typeface="Trebuchet MS"/>
                <a:cs typeface="Trebuchet MS"/>
              </a:rPr>
              <a:t> 	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991600" y="5803391"/>
            <a:ext cx="1990725" cy="631190"/>
          </a:xfrm>
          <a:custGeom>
            <a:avLst/>
            <a:gdLst/>
            <a:ahLst/>
            <a:cxnLst/>
            <a:rect l="l" t="t" r="r" b="b"/>
            <a:pathLst>
              <a:path w="1990725" h="631189">
                <a:moveTo>
                  <a:pt x="1926971" y="0"/>
                </a:moveTo>
                <a:lnTo>
                  <a:pt x="63373" y="0"/>
                </a:lnTo>
                <a:lnTo>
                  <a:pt x="38683" y="4957"/>
                </a:lnTo>
                <a:lnTo>
                  <a:pt x="18541" y="18478"/>
                </a:lnTo>
                <a:lnTo>
                  <a:pt x="4972" y="38533"/>
                </a:lnTo>
                <a:lnTo>
                  <a:pt x="0" y="63093"/>
                </a:lnTo>
                <a:lnTo>
                  <a:pt x="0" y="567842"/>
                </a:lnTo>
                <a:lnTo>
                  <a:pt x="4972" y="592402"/>
                </a:lnTo>
                <a:lnTo>
                  <a:pt x="18542" y="612457"/>
                </a:lnTo>
                <a:lnTo>
                  <a:pt x="38683" y="625978"/>
                </a:lnTo>
                <a:lnTo>
                  <a:pt x="63373" y="630936"/>
                </a:lnTo>
                <a:lnTo>
                  <a:pt x="1926971" y="630936"/>
                </a:lnTo>
                <a:lnTo>
                  <a:pt x="1951607" y="625978"/>
                </a:lnTo>
                <a:lnTo>
                  <a:pt x="1971754" y="612457"/>
                </a:lnTo>
                <a:lnTo>
                  <a:pt x="1985353" y="592402"/>
                </a:lnTo>
                <a:lnTo>
                  <a:pt x="1990344" y="567842"/>
                </a:lnTo>
                <a:lnTo>
                  <a:pt x="1990344" y="63093"/>
                </a:lnTo>
                <a:lnTo>
                  <a:pt x="1985353" y="38533"/>
                </a:lnTo>
                <a:lnTo>
                  <a:pt x="1971754" y="18478"/>
                </a:lnTo>
                <a:lnTo>
                  <a:pt x="1951607" y="4957"/>
                </a:lnTo>
                <a:lnTo>
                  <a:pt x="19269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040748" y="5834583"/>
            <a:ext cx="1893570" cy="5378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40"/>
              </a:spcBef>
            </a:pPr>
            <a:r>
              <a:rPr sz="1200" i="1" spc="-55" dirty="0">
                <a:latin typeface="Trebuchet MS"/>
                <a:cs typeface="Trebuchet MS"/>
              </a:rPr>
              <a:t>se </a:t>
            </a:r>
            <a:r>
              <a:rPr sz="1200" i="1" spc="-65" dirty="0">
                <a:latin typeface="Trebuchet MS"/>
                <a:cs typeface="Trebuchet MS"/>
              </a:rPr>
              <a:t>expresa </a:t>
            </a:r>
            <a:r>
              <a:rPr sz="1200" i="1" spc="-15" dirty="0">
                <a:latin typeface="Trebuchet MS"/>
                <a:cs typeface="Trebuchet MS"/>
              </a:rPr>
              <a:t>a</a:t>
            </a:r>
            <a:r>
              <a:rPr sz="1200" i="1" spc="-26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través de quienes  </a:t>
            </a:r>
            <a:r>
              <a:rPr sz="1200" i="1" spc="-75" dirty="0">
                <a:latin typeface="Trebuchet MS"/>
                <a:cs typeface="Trebuchet MS"/>
              </a:rPr>
              <a:t>tienen </a:t>
            </a:r>
            <a:r>
              <a:rPr sz="1200" i="1" spc="-15" dirty="0">
                <a:latin typeface="Trebuchet MS"/>
                <a:cs typeface="Trebuchet MS"/>
              </a:rPr>
              <a:t>a </a:t>
            </a:r>
            <a:r>
              <a:rPr sz="1200" i="1" spc="-45" dirty="0">
                <a:latin typeface="Trebuchet MS"/>
                <a:cs typeface="Trebuchet MS"/>
              </a:rPr>
              <a:t>su </a:t>
            </a:r>
            <a:r>
              <a:rPr sz="1200" i="1" spc="-35" dirty="0">
                <a:latin typeface="Trebuchet MS"/>
                <a:cs typeface="Trebuchet MS"/>
              </a:rPr>
              <a:t>cargo </a:t>
            </a:r>
            <a:r>
              <a:rPr sz="1200" i="1" spc="-95" dirty="0">
                <a:latin typeface="Trebuchet MS"/>
                <a:cs typeface="Trebuchet MS"/>
              </a:rPr>
              <a:t>el </a:t>
            </a:r>
            <a:r>
              <a:rPr sz="1200" i="1" spc="-50" dirty="0">
                <a:latin typeface="Trebuchet MS"/>
                <a:cs typeface="Trebuchet MS"/>
              </a:rPr>
              <a:t>cuidado  </a:t>
            </a:r>
            <a:r>
              <a:rPr sz="1200" i="1" spc="-60" dirty="0">
                <a:latin typeface="Trebuchet MS"/>
                <a:cs typeface="Trebuchet MS"/>
              </a:rPr>
              <a:t>de </a:t>
            </a:r>
            <a:r>
              <a:rPr sz="1200" i="1" spc="-55" dirty="0">
                <a:latin typeface="Trebuchet MS"/>
                <a:cs typeface="Trebuchet MS"/>
              </a:rPr>
              <a:t>estas</a:t>
            </a:r>
            <a:r>
              <a:rPr sz="1200" i="1" spc="-140" dirty="0">
                <a:latin typeface="Trebuchet MS"/>
                <a:cs typeface="Trebuchet MS"/>
              </a:rPr>
              <a:t> </a:t>
            </a:r>
            <a:r>
              <a:rPr sz="1200" i="1" spc="-75" dirty="0">
                <a:latin typeface="Trebuchet MS"/>
                <a:cs typeface="Trebuchet MS"/>
              </a:rPr>
              <a:t>mujeres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7566" y="6608165"/>
            <a:ext cx="39535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Fuente: </a:t>
            </a:r>
            <a:r>
              <a:rPr sz="1200" spc="-80" dirty="0">
                <a:latin typeface="Arial"/>
                <a:cs typeface="Arial"/>
              </a:rPr>
              <a:t>Plan </a:t>
            </a:r>
            <a:r>
              <a:rPr sz="1200" spc="-55" dirty="0">
                <a:latin typeface="Arial"/>
                <a:cs typeface="Arial"/>
              </a:rPr>
              <a:t>nacional </a:t>
            </a:r>
            <a:r>
              <a:rPr sz="1200" spc="-40" dirty="0">
                <a:latin typeface="Arial"/>
                <a:cs typeface="Arial"/>
              </a:rPr>
              <a:t>contra </a:t>
            </a:r>
            <a:r>
              <a:rPr sz="1200" spc="-50" dirty="0">
                <a:latin typeface="Arial"/>
                <a:cs typeface="Arial"/>
              </a:rPr>
              <a:t>la violencia </a:t>
            </a:r>
            <a:r>
              <a:rPr sz="1200" spc="-60" dirty="0">
                <a:latin typeface="Arial"/>
                <a:cs typeface="Arial"/>
              </a:rPr>
              <a:t>de género-MIMP,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70" dirty="0">
                <a:latin typeface="Arial"/>
                <a:cs typeface="Arial"/>
              </a:rPr>
              <a:t>2006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3016" y="1005839"/>
            <a:ext cx="2578735" cy="5419725"/>
          </a:xfrm>
          <a:custGeom>
            <a:avLst/>
            <a:gdLst/>
            <a:ahLst/>
            <a:cxnLst/>
            <a:rect l="l" t="t" r="r" b="b"/>
            <a:pathLst>
              <a:path w="2578735" h="5419725">
                <a:moveTo>
                  <a:pt x="2320797" y="0"/>
                </a:moveTo>
                <a:lnTo>
                  <a:pt x="257809" y="0"/>
                </a:lnTo>
                <a:lnTo>
                  <a:pt x="211472" y="4154"/>
                </a:lnTo>
                <a:lnTo>
                  <a:pt x="167858" y="16131"/>
                </a:lnTo>
                <a:lnTo>
                  <a:pt x="127696" y="35202"/>
                </a:lnTo>
                <a:lnTo>
                  <a:pt x="91713" y="60639"/>
                </a:lnTo>
                <a:lnTo>
                  <a:pt x="60639" y="91713"/>
                </a:lnTo>
                <a:lnTo>
                  <a:pt x="35202" y="127696"/>
                </a:lnTo>
                <a:lnTo>
                  <a:pt x="16131" y="167858"/>
                </a:lnTo>
                <a:lnTo>
                  <a:pt x="4154" y="211472"/>
                </a:lnTo>
                <a:lnTo>
                  <a:pt x="0" y="257810"/>
                </a:lnTo>
                <a:lnTo>
                  <a:pt x="0" y="5161483"/>
                </a:lnTo>
                <a:lnTo>
                  <a:pt x="4155" y="5207835"/>
                </a:lnTo>
                <a:lnTo>
                  <a:pt x="16133" y="5251461"/>
                </a:lnTo>
                <a:lnTo>
                  <a:pt x="35206" y="5291632"/>
                </a:lnTo>
                <a:lnTo>
                  <a:pt x="60644" y="5327621"/>
                </a:lnTo>
                <a:lnTo>
                  <a:pt x="91719" y="5358700"/>
                </a:lnTo>
                <a:lnTo>
                  <a:pt x="127702" y="5384139"/>
                </a:lnTo>
                <a:lnTo>
                  <a:pt x="167864" y="5403212"/>
                </a:lnTo>
                <a:lnTo>
                  <a:pt x="211477" y="5415189"/>
                </a:lnTo>
                <a:lnTo>
                  <a:pt x="257809" y="5419344"/>
                </a:lnTo>
                <a:lnTo>
                  <a:pt x="2320797" y="5419344"/>
                </a:lnTo>
                <a:lnTo>
                  <a:pt x="2367136" y="5415189"/>
                </a:lnTo>
                <a:lnTo>
                  <a:pt x="2410752" y="5403210"/>
                </a:lnTo>
                <a:lnTo>
                  <a:pt x="2450915" y="5384136"/>
                </a:lnTo>
                <a:lnTo>
                  <a:pt x="2486898" y="5358695"/>
                </a:lnTo>
                <a:lnTo>
                  <a:pt x="2517972" y="5327616"/>
                </a:lnTo>
                <a:lnTo>
                  <a:pt x="2543408" y="5291627"/>
                </a:lnTo>
                <a:lnTo>
                  <a:pt x="2562478" y="5251456"/>
                </a:lnTo>
                <a:lnTo>
                  <a:pt x="2574454" y="5207832"/>
                </a:lnTo>
                <a:lnTo>
                  <a:pt x="2578608" y="5161483"/>
                </a:lnTo>
                <a:lnTo>
                  <a:pt x="2578608" y="257810"/>
                </a:lnTo>
                <a:lnTo>
                  <a:pt x="2574453" y="211472"/>
                </a:lnTo>
                <a:lnTo>
                  <a:pt x="2562476" y="167858"/>
                </a:lnTo>
                <a:lnTo>
                  <a:pt x="2543405" y="127696"/>
                </a:lnTo>
                <a:lnTo>
                  <a:pt x="2517968" y="91713"/>
                </a:lnTo>
                <a:lnTo>
                  <a:pt x="2486894" y="60639"/>
                </a:lnTo>
                <a:lnTo>
                  <a:pt x="2450911" y="35202"/>
                </a:lnTo>
                <a:lnTo>
                  <a:pt x="2410749" y="16131"/>
                </a:lnTo>
                <a:lnTo>
                  <a:pt x="2367135" y="4154"/>
                </a:lnTo>
                <a:lnTo>
                  <a:pt x="2320797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2095" y="2630423"/>
            <a:ext cx="2063750" cy="1066800"/>
          </a:xfrm>
          <a:custGeom>
            <a:avLst/>
            <a:gdLst/>
            <a:ahLst/>
            <a:cxnLst/>
            <a:rect l="l" t="t" r="r" b="b"/>
            <a:pathLst>
              <a:path w="2063750" h="1066800">
                <a:moveTo>
                  <a:pt x="1956816" y="0"/>
                </a:moveTo>
                <a:lnTo>
                  <a:pt x="106680" y="0"/>
                </a:lnTo>
                <a:lnTo>
                  <a:pt x="65150" y="8382"/>
                </a:lnTo>
                <a:lnTo>
                  <a:pt x="31241" y="31242"/>
                </a:lnTo>
                <a:lnTo>
                  <a:pt x="8381" y="65151"/>
                </a:lnTo>
                <a:lnTo>
                  <a:pt x="0" y="106679"/>
                </a:lnTo>
                <a:lnTo>
                  <a:pt x="0" y="960120"/>
                </a:lnTo>
                <a:lnTo>
                  <a:pt x="8381" y="1001649"/>
                </a:lnTo>
                <a:lnTo>
                  <a:pt x="31242" y="1035558"/>
                </a:lnTo>
                <a:lnTo>
                  <a:pt x="65151" y="1058418"/>
                </a:lnTo>
                <a:lnTo>
                  <a:pt x="106680" y="1066800"/>
                </a:lnTo>
                <a:lnTo>
                  <a:pt x="1956816" y="1066800"/>
                </a:lnTo>
                <a:lnTo>
                  <a:pt x="1998344" y="1058418"/>
                </a:lnTo>
                <a:lnTo>
                  <a:pt x="2032253" y="1035558"/>
                </a:lnTo>
                <a:lnTo>
                  <a:pt x="2055113" y="1001649"/>
                </a:lnTo>
                <a:lnTo>
                  <a:pt x="2063495" y="960120"/>
                </a:lnTo>
                <a:lnTo>
                  <a:pt x="2063495" y="106679"/>
                </a:lnTo>
                <a:lnTo>
                  <a:pt x="2055114" y="65151"/>
                </a:lnTo>
                <a:lnTo>
                  <a:pt x="2032254" y="31242"/>
                </a:lnTo>
                <a:lnTo>
                  <a:pt x="1998345" y="8382"/>
                </a:lnTo>
                <a:lnTo>
                  <a:pt x="195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2095" y="2630423"/>
            <a:ext cx="2063750" cy="1066800"/>
          </a:xfrm>
          <a:custGeom>
            <a:avLst/>
            <a:gdLst/>
            <a:ahLst/>
            <a:cxnLst/>
            <a:rect l="l" t="t" r="r" b="b"/>
            <a:pathLst>
              <a:path w="2063750" h="1066800">
                <a:moveTo>
                  <a:pt x="0" y="106679"/>
                </a:moveTo>
                <a:lnTo>
                  <a:pt x="8381" y="65150"/>
                </a:lnTo>
                <a:lnTo>
                  <a:pt x="31242" y="31241"/>
                </a:lnTo>
                <a:lnTo>
                  <a:pt x="65151" y="8381"/>
                </a:lnTo>
                <a:lnTo>
                  <a:pt x="106680" y="0"/>
                </a:lnTo>
                <a:lnTo>
                  <a:pt x="1956816" y="0"/>
                </a:lnTo>
                <a:lnTo>
                  <a:pt x="1998345" y="8382"/>
                </a:lnTo>
                <a:lnTo>
                  <a:pt x="2032254" y="31242"/>
                </a:lnTo>
                <a:lnTo>
                  <a:pt x="2055114" y="65151"/>
                </a:lnTo>
                <a:lnTo>
                  <a:pt x="2063495" y="106679"/>
                </a:lnTo>
                <a:lnTo>
                  <a:pt x="2063495" y="960120"/>
                </a:lnTo>
                <a:lnTo>
                  <a:pt x="2055113" y="1001649"/>
                </a:lnTo>
                <a:lnTo>
                  <a:pt x="2032253" y="1035557"/>
                </a:lnTo>
                <a:lnTo>
                  <a:pt x="1998344" y="1058417"/>
                </a:lnTo>
                <a:lnTo>
                  <a:pt x="1956816" y="1066800"/>
                </a:lnTo>
                <a:lnTo>
                  <a:pt x="106680" y="1066800"/>
                </a:lnTo>
                <a:lnTo>
                  <a:pt x="65151" y="1058418"/>
                </a:lnTo>
                <a:lnTo>
                  <a:pt x="31242" y="1035558"/>
                </a:lnTo>
                <a:lnTo>
                  <a:pt x="8381" y="1001649"/>
                </a:lnTo>
                <a:lnTo>
                  <a:pt x="0" y="960120"/>
                </a:lnTo>
                <a:lnTo>
                  <a:pt x="0" y="106679"/>
                </a:lnTo>
                <a:close/>
              </a:path>
            </a:pathLst>
          </a:custGeom>
          <a:ln w="1219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1438" y="1113866"/>
            <a:ext cx="1919605" cy="2506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" marR="15875" algn="ctr">
              <a:lnSpc>
                <a:spcPts val="3290"/>
              </a:lnSpc>
              <a:spcBef>
                <a:spcPts val="470"/>
              </a:spcBef>
            </a:pPr>
            <a:r>
              <a:rPr sz="3000" i="1" spc="-150" dirty="0">
                <a:latin typeface="Trebuchet MS"/>
                <a:cs typeface="Trebuchet MS"/>
              </a:rPr>
              <a:t>Violencia</a:t>
            </a:r>
            <a:r>
              <a:rPr sz="3000" i="1" spc="-305" dirty="0">
                <a:latin typeface="Trebuchet MS"/>
                <a:cs typeface="Trebuchet MS"/>
              </a:rPr>
              <a:t> </a:t>
            </a:r>
            <a:r>
              <a:rPr sz="3000" i="1" spc="-140" dirty="0">
                <a:latin typeface="Trebuchet MS"/>
                <a:cs typeface="Trebuchet MS"/>
              </a:rPr>
              <a:t>en  </a:t>
            </a:r>
            <a:r>
              <a:rPr sz="3000" i="1" spc="-175" dirty="0">
                <a:latin typeface="Trebuchet MS"/>
                <a:cs typeface="Trebuchet MS"/>
              </a:rPr>
              <a:t>conflictos  </a:t>
            </a:r>
            <a:r>
              <a:rPr sz="3000" i="1" spc="-135" dirty="0">
                <a:latin typeface="Trebuchet MS"/>
                <a:cs typeface="Trebuchet MS"/>
              </a:rPr>
              <a:t>sociales</a:t>
            </a:r>
            <a:endParaRPr sz="3000">
              <a:latin typeface="Trebuchet MS"/>
              <a:cs typeface="Trebuchet MS"/>
            </a:endParaRPr>
          </a:p>
          <a:p>
            <a:pPr marL="12700" marR="5080" indent="635" algn="ctr">
              <a:lnSpc>
                <a:spcPct val="91600"/>
              </a:lnSpc>
              <a:spcBef>
                <a:spcPts val="2150"/>
              </a:spcBef>
            </a:pPr>
            <a:r>
              <a:rPr sz="1300" i="1" spc="-40" dirty="0">
                <a:latin typeface="Trebuchet MS"/>
                <a:cs typeface="Trebuchet MS"/>
              </a:rPr>
              <a:t>Agravan </a:t>
            </a:r>
            <a:r>
              <a:rPr sz="1300" i="1" spc="-100" dirty="0">
                <a:latin typeface="Trebuchet MS"/>
                <a:cs typeface="Trebuchet MS"/>
              </a:rPr>
              <a:t>el </a:t>
            </a:r>
            <a:r>
              <a:rPr sz="1300" i="1" spc="-55" dirty="0">
                <a:latin typeface="Trebuchet MS"/>
                <a:cs typeface="Trebuchet MS"/>
              </a:rPr>
              <a:t>riesgo </a:t>
            </a:r>
            <a:r>
              <a:rPr sz="1300" i="1" spc="-70" dirty="0">
                <a:latin typeface="Trebuchet MS"/>
                <a:cs typeface="Trebuchet MS"/>
              </a:rPr>
              <a:t>de </a:t>
            </a:r>
            <a:r>
              <a:rPr sz="1300" i="1" spc="-75" dirty="0">
                <a:latin typeface="Trebuchet MS"/>
                <a:cs typeface="Trebuchet MS"/>
              </a:rPr>
              <a:t>la  </a:t>
            </a:r>
            <a:r>
              <a:rPr sz="1300" i="1" spc="-90" dirty="0">
                <a:latin typeface="Trebuchet MS"/>
                <a:cs typeface="Trebuchet MS"/>
              </a:rPr>
              <a:t>mujer </a:t>
            </a:r>
            <a:r>
              <a:rPr sz="1300" i="1" spc="-70" dirty="0">
                <a:latin typeface="Trebuchet MS"/>
                <a:cs typeface="Trebuchet MS"/>
              </a:rPr>
              <a:t>de ser </a:t>
            </a:r>
            <a:r>
              <a:rPr sz="1300" i="1" spc="-80" dirty="0">
                <a:latin typeface="Trebuchet MS"/>
                <a:cs typeface="Trebuchet MS"/>
              </a:rPr>
              <a:t>víctima </a:t>
            </a:r>
            <a:r>
              <a:rPr sz="1300" i="1" spc="-70" dirty="0">
                <a:latin typeface="Trebuchet MS"/>
                <a:cs typeface="Trebuchet MS"/>
              </a:rPr>
              <a:t>de  </a:t>
            </a:r>
            <a:r>
              <a:rPr sz="1300" i="1" spc="-80" dirty="0">
                <a:latin typeface="Trebuchet MS"/>
                <a:cs typeface="Trebuchet MS"/>
              </a:rPr>
              <a:t>distintas </a:t>
            </a:r>
            <a:r>
              <a:rPr sz="1300" i="1" spc="-65" dirty="0">
                <a:latin typeface="Trebuchet MS"/>
                <a:cs typeface="Trebuchet MS"/>
              </a:rPr>
              <a:t>formas </a:t>
            </a:r>
            <a:r>
              <a:rPr sz="1300" i="1" spc="-70" dirty="0">
                <a:latin typeface="Trebuchet MS"/>
                <a:cs typeface="Trebuchet MS"/>
              </a:rPr>
              <a:t>de</a:t>
            </a:r>
            <a:r>
              <a:rPr sz="1300" i="1" spc="-105" dirty="0">
                <a:latin typeface="Trebuchet MS"/>
                <a:cs typeface="Trebuchet MS"/>
              </a:rPr>
              <a:t> </a:t>
            </a:r>
            <a:r>
              <a:rPr sz="1300" i="1" spc="-75" dirty="0">
                <a:latin typeface="Trebuchet MS"/>
                <a:cs typeface="Trebuchet MS"/>
              </a:rPr>
              <a:t>violencia  </a:t>
            </a:r>
            <a:r>
              <a:rPr sz="1300" i="1" spc="-60" dirty="0">
                <a:latin typeface="Trebuchet MS"/>
                <a:cs typeface="Trebuchet MS"/>
              </a:rPr>
              <a:t>por </a:t>
            </a:r>
            <a:r>
              <a:rPr sz="1300" i="1" spc="-75" dirty="0">
                <a:latin typeface="Trebuchet MS"/>
                <a:cs typeface="Trebuchet MS"/>
              </a:rPr>
              <a:t>parte </a:t>
            </a:r>
            <a:r>
              <a:rPr sz="1300" i="1" spc="-70" dirty="0">
                <a:latin typeface="Trebuchet MS"/>
                <a:cs typeface="Trebuchet MS"/>
              </a:rPr>
              <a:t>de </a:t>
            </a:r>
            <a:r>
              <a:rPr sz="1300" i="1" spc="-55" dirty="0">
                <a:latin typeface="Trebuchet MS"/>
                <a:cs typeface="Trebuchet MS"/>
              </a:rPr>
              <a:t>agentes  </a:t>
            </a:r>
            <a:r>
              <a:rPr sz="1300" i="1" spc="-75" dirty="0">
                <a:latin typeface="Trebuchet MS"/>
                <a:cs typeface="Trebuchet MS"/>
              </a:rPr>
              <a:t>estatales </a:t>
            </a:r>
            <a:r>
              <a:rPr sz="1300" i="1" spc="-65" dirty="0">
                <a:latin typeface="Trebuchet MS"/>
                <a:cs typeface="Trebuchet MS"/>
              </a:rPr>
              <a:t>y </a:t>
            </a:r>
            <a:r>
              <a:rPr sz="1300" i="1" spc="-40" dirty="0">
                <a:latin typeface="Trebuchet MS"/>
                <a:cs typeface="Trebuchet MS"/>
              </a:rPr>
              <a:t>no</a:t>
            </a:r>
            <a:r>
              <a:rPr sz="1300" i="1" spc="-155" dirty="0">
                <a:latin typeface="Trebuchet MS"/>
                <a:cs typeface="Trebuchet MS"/>
              </a:rPr>
              <a:t> </a:t>
            </a:r>
            <a:r>
              <a:rPr sz="1300" i="1" spc="-85" dirty="0">
                <a:latin typeface="Trebuchet MS"/>
                <a:cs typeface="Trebuchet MS"/>
              </a:rPr>
              <a:t>estatales.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92095" y="3858767"/>
            <a:ext cx="2063750" cy="1066800"/>
          </a:xfrm>
          <a:custGeom>
            <a:avLst/>
            <a:gdLst/>
            <a:ahLst/>
            <a:cxnLst/>
            <a:rect l="l" t="t" r="r" b="b"/>
            <a:pathLst>
              <a:path w="2063750" h="1066800">
                <a:moveTo>
                  <a:pt x="1956816" y="0"/>
                </a:moveTo>
                <a:lnTo>
                  <a:pt x="106680" y="0"/>
                </a:lnTo>
                <a:lnTo>
                  <a:pt x="65151" y="8381"/>
                </a:lnTo>
                <a:lnTo>
                  <a:pt x="31242" y="31241"/>
                </a:lnTo>
                <a:lnTo>
                  <a:pt x="8381" y="65150"/>
                </a:lnTo>
                <a:lnTo>
                  <a:pt x="0" y="106679"/>
                </a:lnTo>
                <a:lnTo>
                  <a:pt x="0" y="960119"/>
                </a:lnTo>
                <a:lnTo>
                  <a:pt x="8381" y="1001648"/>
                </a:lnTo>
                <a:lnTo>
                  <a:pt x="31242" y="1035557"/>
                </a:lnTo>
                <a:lnTo>
                  <a:pt x="65151" y="1058417"/>
                </a:lnTo>
                <a:lnTo>
                  <a:pt x="106680" y="1066799"/>
                </a:lnTo>
                <a:lnTo>
                  <a:pt x="1956816" y="1066799"/>
                </a:lnTo>
                <a:lnTo>
                  <a:pt x="1998344" y="1058417"/>
                </a:lnTo>
                <a:lnTo>
                  <a:pt x="2032253" y="1035557"/>
                </a:lnTo>
                <a:lnTo>
                  <a:pt x="2055113" y="1001648"/>
                </a:lnTo>
                <a:lnTo>
                  <a:pt x="2063495" y="960119"/>
                </a:lnTo>
                <a:lnTo>
                  <a:pt x="2063495" y="106679"/>
                </a:lnTo>
                <a:lnTo>
                  <a:pt x="2055114" y="65150"/>
                </a:lnTo>
                <a:lnTo>
                  <a:pt x="2032254" y="31241"/>
                </a:lnTo>
                <a:lnTo>
                  <a:pt x="1998345" y="8381"/>
                </a:lnTo>
                <a:lnTo>
                  <a:pt x="195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2095" y="3858767"/>
            <a:ext cx="2063750" cy="1066800"/>
          </a:xfrm>
          <a:custGeom>
            <a:avLst/>
            <a:gdLst/>
            <a:ahLst/>
            <a:cxnLst/>
            <a:rect l="l" t="t" r="r" b="b"/>
            <a:pathLst>
              <a:path w="2063750" h="1066800">
                <a:moveTo>
                  <a:pt x="0" y="106679"/>
                </a:moveTo>
                <a:lnTo>
                  <a:pt x="8381" y="65150"/>
                </a:lnTo>
                <a:lnTo>
                  <a:pt x="31242" y="31241"/>
                </a:lnTo>
                <a:lnTo>
                  <a:pt x="65151" y="8381"/>
                </a:lnTo>
                <a:lnTo>
                  <a:pt x="106680" y="0"/>
                </a:lnTo>
                <a:lnTo>
                  <a:pt x="1956816" y="0"/>
                </a:lnTo>
                <a:lnTo>
                  <a:pt x="1998345" y="8381"/>
                </a:lnTo>
                <a:lnTo>
                  <a:pt x="2032254" y="31241"/>
                </a:lnTo>
                <a:lnTo>
                  <a:pt x="2055114" y="65150"/>
                </a:lnTo>
                <a:lnTo>
                  <a:pt x="2063495" y="106679"/>
                </a:lnTo>
                <a:lnTo>
                  <a:pt x="2063495" y="960119"/>
                </a:lnTo>
                <a:lnTo>
                  <a:pt x="2055113" y="1001648"/>
                </a:lnTo>
                <a:lnTo>
                  <a:pt x="2032253" y="1035557"/>
                </a:lnTo>
                <a:lnTo>
                  <a:pt x="1998344" y="1058417"/>
                </a:lnTo>
                <a:lnTo>
                  <a:pt x="1956816" y="1066799"/>
                </a:lnTo>
                <a:lnTo>
                  <a:pt x="106680" y="1066799"/>
                </a:lnTo>
                <a:lnTo>
                  <a:pt x="65151" y="1058417"/>
                </a:lnTo>
                <a:lnTo>
                  <a:pt x="31242" y="1035557"/>
                </a:lnTo>
                <a:lnTo>
                  <a:pt x="8381" y="1001648"/>
                </a:lnTo>
                <a:lnTo>
                  <a:pt x="0" y="960119"/>
                </a:lnTo>
                <a:lnTo>
                  <a:pt x="0" y="106679"/>
                </a:lnTo>
                <a:close/>
              </a:path>
            </a:pathLst>
          </a:custGeom>
          <a:ln w="1219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6677" y="3990847"/>
            <a:ext cx="1892300" cy="7689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algn="ctr">
              <a:lnSpc>
                <a:spcPct val="91800"/>
              </a:lnSpc>
              <a:spcBef>
                <a:spcPts val="220"/>
              </a:spcBef>
            </a:pPr>
            <a:r>
              <a:rPr sz="1300" i="1" spc="-60" dirty="0">
                <a:latin typeface="Trebuchet MS"/>
                <a:cs typeface="Trebuchet MS"/>
              </a:rPr>
              <a:t>Otros </a:t>
            </a:r>
            <a:r>
              <a:rPr sz="1300" i="1" spc="-85" dirty="0">
                <a:latin typeface="Trebuchet MS"/>
                <a:cs typeface="Trebuchet MS"/>
              </a:rPr>
              <a:t>conflictos:</a:t>
            </a:r>
            <a:r>
              <a:rPr sz="1300" i="1" spc="145" dirty="0">
                <a:latin typeface="Trebuchet MS"/>
                <a:cs typeface="Trebuchet MS"/>
              </a:rPr>
              <a:t> </a:t>
            </a:r>
            <a:r>
              <a:rPr sz="1300" i="1" spc="-60" dirty="0">
                <a:latin typeface="Trebuchet MS"/>
                <a:cs typeface="Trebuchet MS"/>
              </a:rPr>
              <a:t>problemas  </a:t>
            </a:r>
            <a:r>
              <a:rPr sz="1300" i="1" spc="-70" dirty="0">
                <a:latin typeface="Trebuchet MS"/>
                <a:cs typeface="Trebuchet MS"/>
              </a:rPr>
              <a:t>ambientales </a:t>
            </a:r>
            <a:r>
              <a:rPr sz="1300" i="1" spc="-35" dirty="0">
                <a:latin typeface="Trebuchet MS"/>
                <a:cs typeface="Trebuchet MS"/>
              </a:rPr>
              <a:t>o </a:t>
            </a:r>
            <a:r>
              <a:rPr sz="1300" i="1" spc="-60" dirty="0">
                <a:latin typeface="Trebuchet MS"/>
                <a:cs typeface="Trebuchet MS"/>
              </a:rPr>
              <a:t>por </a:t>
            </a:r>
            <a:r>
              <a:rPr sz="1300" i="1" spc="-40" dirty="0">
                <a:latin typeface="Trebuchet MS"/>
                <a:cs typeface="Trebuchet MS"/>
              </a:rPr>
              <a:t>una  </a:t>
            </a:r>
            <a:r>
              <a:rPr sz="1300" i="1" spc="-65" dirty="0">
                <a:latin typeface="Trebuchet MS"/>
                <a:cs typeface="Trebuchet MS"/>
              </a:rPr>
              <a:t>situación </a:t>
            </a:r>
            <a:r>
              <a:rPr sz="1300" i="1" spc="-70" dirty="0">
                <a:latin typeface="Trebuchet MS"/>
                <a:cs typeface="Trebuchet MS"/>
              </a:rPr>
              <a:t>de </a:t>
            </a:r>
            <a:r>
              <a:rPr sz="1300" i="1" spc="-65" dirty="0">
                <a:latin typeface="Trebuchet MS"/>
                <a:cs typeface="Trebuchet MS"/>
              </a:rPr>
              <a:t>desastre </a:t>
            </a:r>
            <a:r>
              <a:rPr sz="1300" i="1" spc="-70" dirty="0">
                <a:latin typeface="Trebuchet MS"/>
                <a:cs typeface="Trebuchet MS"/>
              </a:rPr>
              <a:t>de  </a:t>
            </a:r>
            <a:r>
              <a:rPr sz="1300" i="1" spc="-35" dirty="0">
                <a:latin typeface="Trebuchet MS"/>
                <a:cs typeface="Trebuchet MS"/>
              </a:rPr>
              <a:t>gran</a:t>
            </a:r>
            <a:r>
              <a:rPr sz="1300" i="1" spc="-130" dirty="0">
                <a:latin typeface="Trebuchet MS"/>
                <a:cs typeface="Trebuchet MS"/>
              </a:rPr>
              <a:t> </a:t>
            </a:r>
            <a:r>
              <a:rPr sz="1300" i="1" spc="-55" dirty="0">
                <a:latin typeface="Trebuchet MS"/>
                <a:cs typeface="Trebuchet MS"/>
              </a:rPr>
              <a:t>magnitud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92095" y="5087111"/>
            <a:ext cx="2063750" cy="1066800"/>
          </a:xfrm>
          <a:custGeom>
            <a:avLst/>
            <a:gdLst/>
            <a:ahLst/>
            <a:cxnLst/>
            <a:rect l="l" t="t" r="r" b="b"/>
            <a:pathLst>
              <a:path w="2063750" h="1066800">
                <a:moveTo>
                  <a:pt x="1956816" y="0"/>
                </a:moveTo>
                <a:lnTo>
                  <a:pt x="106680" y="0"/>
                </a:lnTo>
                <a:lnTo>
                  <a:pt x="65151" y="8381"/>
                </a:lnTo>
                <a:lnTo>
                  <a:pt x="31242" y="31242"/>
                </a:lnTo>
                <a:lnTo>
                  <a:pt x="8381" y="65150"/>
                </a:lnTo>
                <a:lnTo>
                  <a:pt x="0" y="106680"/>
                </a:lnTo>
                <a:lnTo>
                  <a:pt x="0" y="960119"/>
                </a:lnTo>
                <a:lnTo>
                  <a:pt x="8381" y="1001643"/>
                </a:lnTo>
                <a:lnTo>
                  <a:pt x="31242" y="1035553"/>
                </a:lnTo>
                <a:lnTo>
                  <a:pt x="65151" y="1058416"/>
                </a:lnTo>
                <a:lnTo>
                  <a:pt x="106680" y="1066800"/>
                </a:lnTo>
                <a:lnTo>
                  <a:pt x="1956816" y="1066800"/>
                </a:lnTo>
                <a:lnTo>
                  <a:pt x="1998344" y="1058416"/>
                </a:lnTo>
                <a:lnTo>
                  <a:pt x="2032253" y="1035553"/>
                </a:lnTo>
                <a:lnTo>
                  <a:pt x="2055113" y="1001643"/>
                </a:lnTo>
                <a:lnTo>
                  <a:pt x="2063495" y="960119"/>
                </a:lnTo>
                <a:lnTo>
                  <a:pt x="2063495" y="106680"/>
                </a:lnTo>
                <a:lnTo>
                  <a:pt x="2055114" y="65150"/>
                </a:lnTo>
                <a:lnTo>
                  <a:pt x="2032254" y="31242"/>
                </a:lnTo>
                <a:lnTo>
                  <a:pt x="1998345" y="8381"/>
                </a:lnTo>
                <a:lnTo>
                  <a:pt x="195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2095" y="5087111"/>
            <a:ext cx="2063750" cy="1066800"/>
          </a:xfrm>
          <a:custGeom>
            <a:avLst/>
            <a:gdLst/>
            <a:ahLst/>
            <a:cxnLst/>
            <a:rect l="l" t="t" r="r" b="b"/>
            <a:pathLst>
              <a:path w="2063750" h="1066800">
                <a:moveTo>
                  <a:pt x="0" y="106680"/>
                </a:moveTo>
                <a:lnTo>
                  <a:pt x="8381" y="65150"/>
                </a:lnTo>
                <a:lnTo>
                  <a:pt x="31242" y="31242"/>
                </a:lnTo>
                <a:lnTo>
                  <a:pt x="65151" y="8381"/>
                </a:lnTo>
                <a:lnTo>
                  <a:pt x="106680" y="0"/>
                </a:lnTo>
                <a:lnTo>
                  <a:pt x="1956816" y="0"/>
                </a:lnTo>
                <a:lnTo>
                  <a:pt x="1998345" y="8381"/>
                </a:lnTo>
                <a:lnTo>
                  <a:pt x="2032254" y="31242"/>
                </a:lnTo>
                <a:lnTo>
                  <a:pt x="2055114" y="65150"/>
                </a:lnTo>
                <a:lnTo>
                  <a:pt x="2063495" y="106680"/>
                </a:lnTo>
                <a:lnTo>
                  <a:pt x="2063495" y="960119"/>
                </a:lnTo>
                <a:lnTo>
                  <a:pt x="2055113" y="1001643"/>
                </a:lnTo>
                <a:lnTo>
                  <a:pt x="2032253" y="1035553"/>
                </a:lnTo>
                <a:lnTo>
                  <a:pt x="1998344" y="1058416"/>
                </a:lnTo>
                <a:lnTo>
                  <a:pt x="1956816" y="1066800"/>
                </a:lnTo>
                <a:lnTo>
                  <a:pt x="106680" y="1066800"/>
                </a:lnTo>
                <a:lnTo>
                  <a:pt x="65151" y="1058416"/>
                </a:lnTo>
                <a:lnTo>
                  <a:pt x="31242" y="1035553"/>
                </a:lnTo>
                <a:lnTo>
                  <a:pt x="8381" y="1001643"/>
                </a:lnTo>
                <a:lnTo>
                  <a:pt x="0" y="960119"/>
                </a:lnTo>
                <a:lnTo>
                  <a:pt x="0" y="106680"/>
                </a:lnTo>
                <a:close/>
              </a:path>
            </a:pathLst>
          </a:custGeom>
          <a:ln w="1219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65070" y="5310632"/>
            <a:ext cx="1710689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5080" algn="ctr">
              <a:lnSpc>
                <a:spcPct val="91500"/>
              </a:lnSpc>
              <a:spcBef>
                <a:spcPts val="225"/>
              </a:spcBef>
            </a:pPr>
            <a:r>
              <a:rPr sz="1300" i="1" spc="-70" dirty="0">
                <a:latin typeface="Trebuchet MS"/>
                <a:cs typeface="Trebuchet MS"/>
              </a:rPr>
              <a:t>Especial </a:t>
            </a:r>
            <a:r>
              <a:rPr sz="1300" i="1" spc="-60" dirty="0">
                <a:latin typeface="Trebuchet MS"/>
                <a:cs typeface="Trebuchet MS"/>
              </a:rPr>
              <a:t>consideración  </a:t>
            </a:r>
            <a:r>
              <a:rPr sz="1300" i="1" spc="-75" dirty="0">
                <a:latin typeface="Trebuchet MS"/>
                <a:cs typeface="Trebuchet MS"/>
              </a:rPr>
              <a:t>respecto </a:t>
            </a:r>
            <a:r>
              <a:rPr sz="1300" i="1" spc="-20" dirty="0">
                <a:latin typeface="Trebuchet MS"/>
                <a:cs typeface="Trebuchet MS"/>
              </a:rPr>
              <a:t>a </a:t>
            </a:r>
            <a:r>
              <a:rPr sz="1300" i="1" spc="-55" dirty="0">
                <a:latin typeface="Trebuchet MS"/>
                <a:cs typeface="Trebuchet MS"/>
              </a:rPr>
              <a:t>las </a:t>
            </a:r>
            <a:r>
              <a:rPr sz="1300" i="1" spc="-80" dirty="0">
                <a:latin typeface="Trebuchet MS"/>
                <a:cs typeface="Trebuchet MS"/>
              </a:rPr>
              <a:t>mujeres</a:t>
            </a:r>
            <a:r>
              <a:rPr sz="1300" i="1" spc="-315" dirty="0">
                <a:latin typeface="Trebuchet MS"/>
                <a:cs typeface="Trebuchet MS"/>
              </a:rPr>
              <a:t> </a:t>
            </a:r>
            <a:r>
              <a:rPr sz="1300" i="1" spc="-65" dirty="0">
                <a:latin typeface="Trebuchet MS"/>
                <a:cs typeface="Trebuchet MS"/>
              </a:rPr>
              <a:t>en  </a:t>
            </a:r>
            <a:r>
              <a:rPr sz="1300" i="1" spc="-50" dirty="0">
                <a:latin typeface="Trebuchet MS"/>
                <a:cs typeface="Trebuchet MS"/>
              </a:rPr>
              <a:t>zonas</a:t>
            </a:r>
            <a:r>
              <a:rPr sz="1300" i="1" spc="-114" dirty="0">
                <a:latin typeface="Trebuchet MS"/>
                <a:cs typeface="Trebuchet MS"/>
              </a:rPr>
              <a:t> </a:t>
            </a:r>
            <a:r>
              <a:rPr sz="1300" i="1" spc="-70" dirty="0">
                <a:latin typeface="Trebuchet MS"/>
                <a:cs typeface="Trebuchet MS"/>
              </a:rPr>
              <a:t>rurales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6696" y="1005839"/>
            <a:ext cx="2578735" cy="5419725"/>
          </a:xfrm>
          <a:custGeom>
            <a:avLst/>
            <a:gdLst/>
            <a:ahLst/>
            <a:cxnLst/>
            <a:rect l="l" t="t" r="r" b="b"/>
            <a:pathLst>
              <a:path w="2578734" h="5419725">
                <a:moveTo>
                  <a:pt x="2320798" y="0"/>
                </a:moveTo>
                <a:lnTo>
                  <a:pt x="257809" y="0"/>
                </a:lnTo>
                <a:lnTo>
                  <a:pt x="211472" y="4154"/>
                </a:lnTo>
                <a:lnTo>
                  <a:pt x="167858" y="16131"/>
                </a:lnTo>
                <a:lnTo>
                  <a:pt x="127696" y="35202"/>
                </a:lnTo>
                <a:lnTo>
                  <a:pt x="91713" y="60639"/>
                </a:lnTo>
                <a:lnTo>
                  <a:pt x="60639" y="91713"/>
                </a:lnTo>
                <a:lnTo>
                  <a:pt x="35202" y="127696"/>
                </a:lnTo>
                <a:lnTo>
                  <a:pt x="16131" y="167858"/>
                </a:lnTo>
                <a:lnTo>
                  <a:pt x="4154" y="211472"/>
                </a:lnTo>
                <a:lnTo>
                  <a:pt x="0" y="257810"/>
                </a:lnTo>
                <a:lnTo>
                  <a:pt x="0" y="5161483"/>
                </a:lnTo>
                <a:lnTo>
                  <a:pt x="4155" y="5207835"/>
                </a:lnTo>
                <a:lnTo>
                  <a:pt x="16133" y="5251461"/>
                </a:lnTo>
                <a:lnTo>
                  <a:pt x="35206" y="5291632"/>
                </a:lnTo>
                <a:lnTo>
                  <a:pt x="60644" y="5327621"/>
                </a:lnTo>
                <a:lnTo>
                  <a:pt x="91719" y="5358700"/>
                </a:lnTo>
                <a:lnTo>
                  <a:pt x="127702" y="5384139"/>
                </a:lnTo>
                <a:lnTo>
                  <a:pt x="167864" y="5403212"/>
                </a:lnTo>
                <a:lnTo>
                  <a:pt x="211477" y="5415189"/>
                </a:lnTo>
                <a:lnTo>
                  <a:pt x="257809" y="5419344"/>
                </a:lnTo>
                <a:lnTo>
                  <a:pt x="2320798" y="5419344"/>
                </a:lnTo>
                <a:lnTo>
                  <a:pt x="2367136" y="5415189"/>
                </a:lnTo>
                <a:lnTo>
                  <a:pt x="2410752" y="5403210"/>
                </a:lnTo>
                <a:lnTo>
                  <a:pt x="2450915" y="5384136"/>
                </a:lnTo>
                <a:lnTo>
                  <a:pt x="2486898" y="5358695"/>
                </a:lnTo>
                <a:lnTo>
                  <a:pt x="2517972" y="5327616"/>
                </a:lnTo>
                <a:lnTo>
                  <a:pt x="2543408" y="5291627"/>
                </a:lnTo>
                <a:lnTo>
                  <a:pt x="2562478" y="5251456"/>
                </a:lnTo>
                <a:lnTo>
                  <a:pt x="2574454" y="5207832"/>
                </a:lnTo>
                <a:lnTo>
                  <a:pt x="2578607" y="5161483"/>
                </a:lnTo>
                <a:lnTo>
                  <a:pt x="2578607" y="257810"/>
                </a:lnTo>
                <a:lnTo>
                  <a:pt x="2574453" y="211472"/>
                </a:lnTo>
                <a:lnTo>
                  <a:pt x="2562476" y="167858"/>
                </a:lnTo>
                <a:lnTo>
                  <a:pt x="2543405" y="127696"/>
                </a:lnTo>
                <a:lnTo>
                  <a:pt x="2517968" y="91713"/>
                </a:lnTo>
                <a:lnTo>
                  <a:pt x="2486894" y="60639"/>
                </a:lnTo>
                <a:lnTo>
                  <a:pt x="2450911" y="35202"/>
                </a:lnTo>
                <a:lnTo>
                  <a:pt x="2410749" y="16131"/>
                </a:lnTo>
                <a:lnTo>
                  <a:pt x="2367135" y="4154"/>
                </a:lnTo>
                <a:lnTo>
                  <a:pt x="2320798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46675" y="1113866"/>
            <a:ext cx="1899285" cy="13188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ts val="3290"/>
              </a:lnSpc>
              <a:spcBef>
                <a:spcPts val="470"/>
              </a:spcBef>
            </a:pPr>
            <a:r>
              <a:rPr sz="3000" i="1" spc="-150" dirty="0">
                <a:latin typeface="Trebuchet MS"/>
                <a:cs typeface="Trebuchet MS"/>
              </a:rPr>
              <a:t>Violencia</a:t>
            </a:r>
            <a:r>
              <a:rPr sz="3000" i="1" spc="-290" dirty="0">
                <a:latin typeface="Trebuchet MS"/>
                <a:cs typeface="Trebuchet MS"/>
              </a:rPr>
              <a:t> </a:t>
            </a:r>
            <a:r>
              <a:rPr sz="3000" i="1" spc="-140" dirty="0">
                <a:latin typeface="Trebuchet MS"/>
                <a:cs typeface="Trebuchet MS"/>
              </a:rPr>
              <a:t>en  </a:t>
            </a:r>
            <a:r>
              <a:rPr sz="3000" i="1" spc="-185" dirty="0">
                <a:latin typeface="Trebuchet MS"/>
                <a:cs typeface="Trebuchet MS"/>
              </a:rPr>
              <a:t>conflicto  </a:t>
            </a:r>
            <a:r>
              <a:rPr sz="3000" i="1" spc="-110" dirty="0">
                <a:latin typeface="Trebuchet MS"/>
                <a:cs typeface="Trebuchet MS"/>
              </a:rPr>
              <a:t>armado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62728" y="2633472"/>
            <a:ext cx="2066925" cy="1633855"/>
          </a:xfrm>
          <a:custGeom>
            <a:avLst/>
            <a:gdLst/>
            <a:ahLst/>
            <a:cxnLst/>
            <a:rect l="l" t="t" r="r" b="b"/>
            <a:pathLst>
              <a:path w="2066925" h="1633854">
                <a:moveTo>
                  <a:pt x="1903222" y="0"/>
                </a:moveTo>
                <a:lnTo>
                  <a:pt x="163322" y="0"/>
                </a:lnTo>
                <a:lnTo>
                  <a:pt x="119915" y="5836"/>
                </a:lnTo>
                <a:lnTo>
                  <a:pt x="80903" y="22304"/>
                </a:lnTo>
                <a:lnTo>
                  <a:pt x="47847" y="47847"/>
                </a:lnTo>
                <a:lnTo>
                  <a:pt x="22304" y="80903"/>
                </a:lnTo>
                <a:lnTo>
                  <a:pt x="5836" y="119915"/>
                </a:lnTo>
                <a:lnTo>
                  <a:pt x="0" y="163322"/>
                </a:lnTo>
                <a:lnTo>
                  <a:pt x="0" y="1470405"/>
                </a:lnTo>
                <a:lnTo>
                  <a:pt x="5836" y="1513812"/>
                </a:lnTo>
                <a:lnTo>
                  <a:pt x="22304" y="1552824"/>
                </a:lnTo>
                <a:lnTo>
                  <a:pt x="47847" y="1585880"/>
                </a:lnTo>
                <a:lnTo>
                  <a:pt x="80903" y="1611423"/>
                </a:lnTo>
                <a:lnTo>
                  <a:pt x="119915" y="1627891"/>
                </a:lnTo>
                <a:lnTo>
                  <a:pt x="163322" y="1633727"/>
                </a:lnTo>
                <a:lnTo>
                  <a:pt x="1903222" y="1633727"/>
                </a:lnTo>
                <a:lnTo>
                  <a:pt x="1946628" y="1627891"/>
                </a:lnTo>
                <a:lnTo>
                  <a:pt x="1985640" y="1611423"/>
                </a:lnTo>
                <a:lnTo>
                  <a:pt x="2018696" y="1585880"/>
                </a:lnTo>
                <a:lnTo>
                  <a:pt x="2044239" y="1552824"/>
                </a:lnTo>
                <a:lnTo>
                  <a:pt x="2060707" y="1513812"/>
                </a:lnTo>
                <a:lnTo>
                  <a:pt x="2066544" y="1470405"/>
                </a:lnTo>
                <a:lnTo>
                  <a:pt x="2066544" y="163322"/>
                </a:lnTo>
                <a:lnTo>
                  <a:pt x="2060707" y="119915"/>
                </a:lnTo>
                <a:lnTo>
                  <a:pt x="2044239" y="80903"/>
                </a:lnTo>
                <a:lnTo>
                  <a:pt x="2018696" y="47847"/>
                </a:lnTo>
                <a:lnTo>
                  <a:pt x="1985640" y="22304"/>
                </a:lnTo>
                <a:lnTo>
                  <a:pt x="1946628" y="5836"/>
                </a:lnTo>
                <a:lnTo>
                  <a:pt x="1903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2728" y="2633472"/>
            <a:ext cx="2066925" cy="1633855"/>
          </a:xfrm>
          <a:custGeom>
            <a:avLst/>
            <a:gdLst/>
            <a:ahLst/>
            <a:cxnLst/>
            <a:rect l="l" t="t" r="r" b="b"/>
            <a:pathLst>
              <a:path w="2066925" h="1633854">
                <a:moveTo>
                  <a:pt x="0" y="163322"/>
                </a:moveTo>
                <a:lnTo>
                  <a:pt x="5836" y="119915"/>
                </a:lnTo>
                <a:lnTo>
                  <a:pt x="22304" y="80903"/>
                </a:lnTo>
                <a:lnTo>
                  <a:pt x="47847" y="47847"/>
                </a:lnTo>
                <a:lnTo>
                  <a:pt x="80903" y="22304"/>
                </a:lnTo>
                <a:lnTo>
                  <a:pt x="119915" y="5836"/>
                </a:lnTo>
                <a:lnTo>
                  <a:pt x="163322" y="0"/>
                </a:lnTo>
                <a:lnTo>
                  <a:pt x="1903222" y="0"/>
                </a:lnTo>
                <a:lnTo>
                  <a:pt x="1946628" y="5836"/>
                </a:lnTo>
                <a:lnTo>
                  <a:pt x="1985640" y="22304"/>
                </a:lnTo>
                <a:lnTo>
                  <a:pt x="2018696" y="47847"/>
                </a:lnTo>
                <a:lnTo>
                  <a:pt x="2044239" y="80903"/>
                </a:lnTo>
                <a:lnTo>
                  <a:pt x="2060707" y="119915"/>
                </a:lnTo>
                <a:lnTo>
                  <a:pt x="2066544" y="163322"/>
                </a:lnTo>
                <a:lnTo>
                  <a:pt x="2066544" y="1470405"/>
                </a:lnTo>
                <a:lnTo>
                  <a:pt x="2060707" y="1513812"/>
                </a:lnTo>
                <a:lnTo>
                  <a:pt x="2044239" y="1552824"/>
                </a:lnTo>
                <a:lnTo>
                  <a:pt x="2018696" y="1585880"/>
                </a:lnTo>
                <a:lnTo>
                  <a:pt x="1985640" y="1611423"/>
                </a:lnTo>
                <a:lnTo>
                  <a:pt x="1946628" y="1627891"/>
                </a:lnTo>
                <a:lnTo>
                  <a:pt x="1903222" y="1633727"/>
                </a:lnTo>
                <a:lnTo>
                  <a:pt x="163322" y="1633727"/>
                </a:lnTo>
                <a:lnTo>
                  <a:pt x="119915" y="1627891"/>
                </a:lnTo>
                <a:lnTo>
                  <a:pt x="80903" y="1611423"/>
                </a:lnTo>
                <a:lnTo>
                  <a:pt x="47847" y="1585880"/>
                </a:lnTo>
                <a:lnTo>
                  <a:pt x="22304" y="1552824"/>
                </a:lnTo>
                <a:lnTo>
                  <a:pt x="5836" y="1513812"/>
                </a:lnTo>
                <a:lnTo>
                  <a:pt x="0" y="1470405"/>
                </a:lnTo>
                <a:lnTo>
                  <a:pt x="0" y="163322"/>
                </a:lnTo>
                <a:close/>
              </a:path>
            </a:pathLst>
          </a:custGeom>
          <a:ln w="1219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33594" y="2866389"/>
            <a:ext cx="1925320" cy="11322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36830" algn="ctr">
              <a:lnSpc>
                <a:spcPct val="91700"/>
              </a:lnSpc>
              <a:spcBef>
                <a:spcPts val="225"/>
              </a:spcBef>
            </a:pPr>
            <a:r>
              <a:rPr sz="1300" i="1" spc="-65" dirty="0">
                <a:latin typeface="Trebuchet MS"/>
                <a:cs typeface="Trebuchet MS"/>
              </a:rPr>
              <a:t>Actos </a:t>
            </a:r>
            <a:r>
              <a:rPr sz="1300" i="1" spc="-70" dirty="0">
                <a:latin typeface="Trebuchet MS"/>
                <a:cs typeface="Trebuchet MS"/>
              </a:rPr>
              <a:t>de </a:t>
            </a:r>
            <a:r>
              <a:rPr sz="1300" i="1" spc="-75" dirty="0">
                <a:latin typeface="Trebuchet MS"/>
                <a:cs typeface="Trebuchet MS"/>
              </a:rPr>
              <a:t>violencia sexual </a:t>
            </a:r>
            <a:r>
              <a:rPr sz="1300" i="1" spc="-65" dirty="0">
                <a:latin typeface="Trebuchet MS"/>
                <a:cs typeface="Trebuchet MS"/>
              </a:rPr>
              <a:t>y  </a:t>
            </a:r>
            <a:r>
              <a:rPr sz="1300" i="1" spc="-40" dirty="0">
                <a:latin typeface="Trebuchet MS"/>
                <a:cs typeface="Trebuchet MS"/>
              </a:rPr>
              <a:t>abuso </a:t>
            </a:r>
            <a:r>
              <a:rPr sz="1300" i="1" spc="-65" dirty="0">
                <a:latin typeface="Trebuchet MS"/>
                <a:cs typeface="Trebuchet MS"/>
              </a:rPr>
              <a:t>contra </a:t>
            </a:r>
            <a:r>
              <a:rPr sz="1300" i="1" spc="-80" dirty="0">
                <a:latin typeface="Trebuchet MS"/>
                <a:cs typeface="Trebuchet MS"/>
              </a:rPr>
              <a:t>mujeres  (fundamentalmente  </a:t>
            </a:r>
            <a:r>
              <a:rPr sz="1300" i="1" spc="-65" dirty="0">
                <a:latin typeface="Trebuchet MS"/>
                <a:cs typeface="Trebuchet MS"/>
              </a:rPr>
              <a:t>violaciones </a:t>
            </a:r>
            <a:r>
              <a:rPr sz="1300" i="1" spc="-70" dirty="0">
                <a:latin typeface="Trebuchet MS"/>
                <a:cs typeface="Trebuchet MS"/>
              </a:rPr>
              <a:t>sexuales</a:t>
            </a:r>
            <a:r>
              <a:rPr sz="1300" i="1" spc="-130" dirty="0">
                <a:latin typeface="Trebuchet MS"/>
                <a:cs typeface="Trebuchet MS"/>
              </a:rPr>
              <a:t> </a:t>
            </a:r>
            <a:r>
              <a:rPr sz="1300" i="1" spc="-45" dirty="0">
                <a:latin typeface="Trebuchet MS"/>
                <a:cs typeface="Trebuchet MS"/>
              </a:rPr>
              <a:t>además  </a:t>
            </a:r>
            <a:r>
              <a:rPr sz="1300" i="1" spc="-70" dirty="0">
                <a:latin typeface="Trebuchet MS"/>
                <a:cs typeface="Trebuchet MS"/>
              </a:rPr>
              <a:t>de </a:t>
            </a:r>
            <a:r>
              <a:rPr sz="1300" i="1" spc="-55" dirty="0">
                <a:latin typeface="Trebuchet MS"/>
                <a:cs typeface="Trebuchet MS"/>
              </a:rPr>
              <a:t>embarazos </a:t>
            </a:r>
            <a:r>
              <a:rPr sz="1300" i="1" spc="-70" dirty="0">
                <a:latin typeface="Trebuchet MS"/>
                <a:cs typeface="Trebuchet MS"/>
              </a:rPr>
              <a:t>forzados </a:t>
            </a:r>
            <a:r>
              <a:rPr sz="1300" i="1" spc="-65" dirty="0">
                <a:latin typeface="Trebuchet MS"/>
                <a:cs typeface="Trebuchet MS"/>
              </a:rPr>
              <a:t>y  </a:t>
            </a:r>
            <a:r>
              <a:rPr sz="1300" i="1" spc="-55" dirty="0">
                <a:latin typeface="Trebuchet MS"/>
                <a:cs typeface="Trebuchet MS"/>
              </a:rPr>
              <a:t>abortos</a:t>
            </a:r>
            <a:r>
              <a:rPr sz="1300" i="1" spc="-114" dirty="0">
                <a:latin typeface="Trebuchet MS"/>
                <a:cs typeface="Trebuchet MS"/>
              </a:rPr>
              <a:t> </a:t>
            </a:r>
            <a:r>
              <a:rPr sz="1300" i="1" spc="-70" dirty="0">
                <a:latin typeface="Trebuchet MS"/>
                <a:cs typeface="Trebuchet MS"/>
              </a:rPr>
              <a:t>forzados)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62728" y="4517135"/>
            <a:ext cx="2066925" cy="1633855"/>
          </a:xfrm>
          <a:custGeom>
            <a:avLst/>
            <a:gdLst/>
            <a:ahLst/>
            <a:cxnLst/>
            <a:rect l="l" t="t" r="r" b="b"/>
            <a:pathLst>
              <a:path w="2066925" h="1633854">
                <a:moveTo>
                  <a:pt x="1903222" y="0"/>
                </a:moveTo>
                <a:lnTo>
                  <a:pt x="163322" y="0"/>
                </a:lnTo>
                <a:lnTo>
                  <a:pt x="119915" y="5836"/>
                </a:lnTo>
                <a:lnTo>
                  <a:pt x="80903" y="22304"/>
                </a:lnTo>
                <a:lnTo>
                  <a:pt x="47847" y="47847"/>
                </a:lnTo>
                <a:lnTo>
                  <a:pt x="22304" y="80903"/>
                </a:lnTo>
                <a:lnTo>
                  <a:pt x="5836" y="119915"/>
                </a:lnTo>
                <a:lnTo>
                  <a:pt x="0" y="163321"/>
                </a:lnTo>
                <a:lnTo>
                  <a:pt x="0" y="1470355"/>
                </a:lnTo>
                <a:lnTo>
                  <a:pt x="5836" y="1513787"/>
                </a:lnTo>
                <a:lnTo>
                  <a:pt x="22304" y="1552814"/>
                </a:lnTo>
                <a:lnTo>
                  <a:pt x="47847" y="1585879"/>
                </a:lnTo>
                <a:lnTo>
                  <a:pt x="80903" y="1611423"/>
                </a:lnTo>
                <a:lnTo>
                  <a:pt x="119915" y="1627892"/>
                </a:lnTo>
                <a:lnTo>
                  <a:pt x="163322" y="1633727"/>
                </a:lnTo>
                <a:lnTo>
                  <a:pt x="1903222" y="1633727"/>
                </a:lnTo>
                <a:lnTo>
                  <a:pt x="1946628" y="1627892"/>
                </a:lnTo>
                <a:lnTo>
                  <a:pt x="1985640" y="1611423"/>
                </a:lnTo>
                <a:lnTo>
                  <a:pt x="2018696" y="1585879"/>
                </a:lnTo>
                <a:lnTo>
                  <a:pt x="2044239" y="1552814"/>
                </a:lnTo>
                <a:lnTo>
                  <a:pt x="2060707" y="1513787"/>
                </a:lnTo>
                <a:lnTo>
                  <a:pt x="2066544" y="1470355"/>
                </a:lnTo>
                <a:lnTo>
                  <a:pt x="2066544" y="163321"/>
                </a:lnTo>
                <a:lnTo>
                  <a:pt x="2060707" y="119915"/>
                </a:lnTo>
                <a:lnTo>
                  <a:pt x="2044239" y="80903"/>
                </a:lnTo>
                <a:lnTo>
                  <a:pt x="2018696" y="47847"/>
                </a:lnTo>
                <a:lnTo>
                  <a:pt x="1985640" y="22304"/>
                </a:lnTo>
                <a:lnTo>
                  <a:pt x="1946628" y="5836"/>
                </a:lnTo>
                <a:lnTo>
                  <a:pt x="1903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2728" y="4517135"/>
            <a:ext cx="2066925" cy="1633855"/>
          </a:xfrm>
          <a:custGeom>
            <a:avLst/>
            <a:gdLst/>
            <a:ahLst/>
            <a:cxnLst/>
            <a:rect l="l" t="t" r="r" b="b"/>
            <a:pathLst>
              <a:path w="2066925" h="1633854">
                <a:moveTo>
                  <a:pt x="0" y="163321"/>
                </a:moveTo>
                <a:lnTo>
                  <a:pt x="5836" y="119915"/>
                </a:lnTo>
                <a:lnTo>
                  <a:pt x="22304" y="80903"/>
                </a:lnTo>
                <a:lnTo>
                  <a:pt x="47847" y="47847"/>
                </a:lnTo>
                <a:lnTo>
                  <a:pt x="80903" y="22304"/>
                </a:lnTo>
                <a:lnTo>
                  <a:pt x="119915" y="5836"/>
                </a:lnTo>
                <a:lnTo>
                  <a:pt x="163322" y="0"/>
                </a:lnTo>
                <a:lnTo>
                  <a:pt x="1903222" y="0"/>
                </a:lnTo>
                <a:lnTo>
                  <a:pt x="1946628" y="5836"/>
                </a:lnTo>
                <a:lnTo>
                  <a:pt x="1985640" y="22304"/>
                </a:lnTo>
                <a:lnTo>
                  <a:pt x="2018696" y="47847"/>
                </a:lnTo>
                <a:lnTo>
                  <a:pt x="2044239" y="80903"/>
                </a:lnTo>
                <a:lnTo>
                  <a:pt x="2060707" y="119915"/>
                </a:lnTo>
                <a:lnTo>
                  <a:pt x="2066544" y="163321"/>
                </a:lnTo>
                <a:lnTo>
                  <a:pt x="2066544" y="1470355"/>
                </a:lnTo>
                <a:lnTo>
                  <a:pt x="2060707" y="1513787"/>
                </a:lnTo>
                <a:lnTo>
                  <a:pt x="2044239" y="1552814"/>
                </a:lnTo>
                <a:lnTo>
                  <a:pt x="2018696" y="1585879"/>
                </a:lnTo>
                <a:lnTo>
                  <a:pt x="1985640" y="1611423"/>
                </a:lnTo>
                <a:lnTo>
                  <a:pt x="1946628" y="1627892"/>
                </a:lnTo>
                <a:lnTo>
                  <a:pt x="1903222" y="1633727"/>
                </a:lnTo>
                <a:lnTo>
                  <a:pt x="163322" y="1633727"/>
                </a:lnTo>
                <a:lnTo>
                  <a:pt x="119915" y="1627892"/>
                </a:lnTo>
                <a:lnTo>
                  <a:pt x="80903" y="1611423"/>
                </a:lnTo>
                <a:lnTo>
                  <a:pt x="47847" y="1585879"/>
                </a:lnTo>
                <a:lnTo>
                  <a:pt x="22304" y="1552814"/>
                </a:lnTo>
                <a:lnTo>
                  <a:pt x="5836" y="1513787"/>
                </a:lnTo>
                <a:lnTo>
                  <a:pt x="0" y="1470355"/>
                </a:lnTo>
                <a:lnTo>
                  <a:pt x="0" y="163321"/>
                </a:lnTo>
                <a:close/>
              </a:path>
            </a:pathLst>
          </a:custGeom>
          <a:ln w="1219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64106" y="5206110"/>
            <a:ext cx="20427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29460" algn="l"/>
              </a:tabLst>
            </a:pPr>
            <a:r>
              <a:rPr sz="1300" i="1" u="sng" spc="-100" dirty="0">
                <a:uFill>
                  <a:solidFill>
                    <a:srgbClr val="3C67B0"/>
                  </a:solidFill>
                </a:uFill>
                <a:latin typeface="Trebuchet MS"/>
                <a:cs typeface="Trebuchet MS"/>
              </a:rPr>
              <a:t> 	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6265" y="4843017"/>
            <a:ext cx="1858010" cy="9493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indent="15240" algn="ctr">
              <a:lnSpc>
                <a:spcPct val="91600"/>
              </a:lnSpc>
              <a:spcBef>
                <a:spcPts val="225"/>
              </a:spcBef>
            </a:pPr>
            <a:r>
              <a:rPr sz="1300" i="1" spc="25" dirty="0">
                <a:latin typeface="Trebuchet MS"/>
                <a:cs typeface="Trebuchet MS"/>
              </a:rPr>
              <a:t>Más </a:t>
            </a:r>
            <a:r>
              <a:rPr sz="1300" i="1" spc="-65" dirty="0">
                <a:latin typeface="Trebuchet MS"/>
                <a:cs typeface="Trebuchet MS"/>
              </a:rPr>
              <a:t>clara </a:t>
            </a:r>
            <a:r>
              <a:rPr sz="1300" i="1" spc="-75" dirty="0">
                <a:latin typeface="Trebuchet MS"/>
                <a:cs typeface="Trebuchet MS"/>
              </a:rPr>
              <a:t>manifestación</a:t>
            </a:r>
            <a:r>
              <a:rPr sz="1300" i="1" spc="-220" dirty="0">
                <a:latin typeface="Trebuchet MS"/>
                <a:cs typeface="Trebuchet MS"/>
              </a:rPr>
              <a:t> </a:t>
            </a:r>
            <a:r>
              <a:rPr sz="1300" i="1" spc="-60" dirty="0">
                <a:latin typeface="Trebuchet MS"/>
                <a:cs typeface="Trebuchet MS"/>
              </a:rPr>
              <a:t>se  </a:t>
            </a:r>
            <a:r>
              <a:rPr sz="1300" i="1" spc="-70" dirty="0">
                <a:latin typeface="Trebuchet MS"/>
                <a:cs typeface="Trebuchet MS"/>
              </a:rPr>
              <a:t>dio </a:t>
            </a:r>
            <a:r>
              <a:rPr sz="1300" i="1" spc="-65" dirty="0">
                <a:latin typeface="Trebuchet MS"/>
                <a:cs typeface="Trebuchet MS"/>
              </a:rPr>
              <a:t>en </a:t>
            </a:r>
            <a:r>
              <a:rPr sz="1300" i="1" spc="-75" dirty="0">
                <a:latin typeface="Trebuchet MS"/>
                <a:cs typeface="Trebuchet MS"/>
              </a:rPr>
              <a:t>la </a:t>
            </a:r>
            <a:r>
              <a:rPr sz="1300" i="1" spc="-55" dirty="0">
                <a:latin typeface="Trebuchet MS"/>
                <a:cs typeface="Trebuchet MS"/>
              </a:rPr>
              <a:t>se </a:t>
            </a:r>
            <a:r>
              <a:rPr sz="1300" i="1" spc="-70" dirty="0">
                <a:latin typeface="Trebuchet MS"/>
                <a:cs typeface="Trebuchet MS"/>
              </a:rPr>
              <a:t>dio </a:t>
            </a:r>
            <a:r>
              <a:rPr sz="1300" i="1" spc="-65" dirty="0">
                <a:latin typeface="Trebuchet MS"/>
                <a:cs typeface="Trebuchet MS"/>
              </a:rPr>
              <a:t>en</a:t>
            </a:r>
            <a:r>
              <a:rPr sz="1300" i="1" spc="-275" dirty="0">
                <a:latin typeface="Trebuchet MS"/>
                <a:cs typeface="Trebuchet MS"/>
              </a:rPr>
              <a:t> </a:t>
            </a:r>
            <a:r>
              <a:rPr sz="1300" i="1" spc="-100" dirty="0">
                <a:latin typeface="Trebuchet MS"/>
                <a:cs typeface="Trebuchet MS"/>
              </a:rPr>
              <a:t>el </a:t>
            </a:r>
            <a:r>
              <a:rPr sz="1300" i="1" spc="-55" dirty="0">
                <a:latin typeface="Trebuchet MS"/>
                <a:cs typeface="Trebuchet MS"/>
              </a:rPr>
              <a:t>marco  </a:t>
            </a:r>
            <a:r>
              <a:rPr sz="1300" i="1" spc="-85" dirty="0">
                <a:latin typeface="Trebuchet MS"/>
                <a:cs typeface="Trebuchet MS"/>
              </a:rPr>
              <a:t>del </a:t>
            </a:r>
            <a:r>
              <a:rPr sz="1300" i="1" spc="-90" dirty="0">
                <a:latin typeface="Trebuchet MS"/>
                <a:cs typeface="Trebuchet MS"/>
              </a:rPr>
              <a:t>conflicto </a:t>
            </a:r>
            <a:r>
              <a:rPr sz="1300" i="1" spc="-45" dirty="0">
                <a:latin typeface="Trebuchet MS"/>
                <a:cs typeface="Trebuchet MS"/>
              </a:rPr>
              <a:t>armado  </a:t>
            </a:r>
            <a:r>
              <a:rPr sz="1300" i="1" spc="-80" dirty="0">
                <a:latin typeface="Trebuchet MS"/>
                <a:cs typeface="Trebuchet MS"/>
              </a:rPr>
              <a:t>interno </a:t>
            </a:r>
            <a:r>
              <a:rPr sz="1300" i="1" spc="-70" dirty="0">
                <a:latin typeface="Trebuchet MS"/>
                <a:cs typeface="Trebuchet MS"/>
              </a:rPr>
              <a:t>ocurrido </a:t>
            </a:r>
            <a:r>
              <a:rPr sz="1300" i="1" spc="-65" dirty="0">
                <a:latin typeface="Trebuchet MS"/>
                <a:cs typeface="Trebuchet MS"/>
              </a:rPr>
              <a:t>en </a:t>
            </a:r>
            <a:r>
              <a:rPr sz="1300" i="1" spc="-100" dirty="0">
                <a:latin typeface="Trebuchet MS"/>
                <a:cs typeface="Trebuchet MS"/>
              </a:rPr>
              <a:t>el </a:t>
            </a:r>
            <a:r>
              <a:rPr sz="1300" i="1" spc="-75" dirty="0">
                <a:latin typeface="Trebuchet MS"/>
                <a:cs typeface="Trebuchet MS"/>
              </a:rPr>
              <a:t>Perú  </a:t>
            </a:r>
            <a:r>
              <a:rPr sz="1300" i="1" spc="-85" dirty="0">
                <a:latin typeface="Trebuchet MS"/>
                <a:cs typeface="Trebuchet MS"/>
              </a:rPr>
              <a:t>entre </a:t>
            </a:r>
            <a:r>
              <a:rPr sz="1300" i="1" spc="-65" dirty="0">
                <a:latin typeface="Trebuchet MS"/>
                <a:cs typeface="Trebuchet MS"/>
              </a:rPr>
              <a:t>los </a:t>
            </a:r>
            <a:r>
              <a:rPr sz="1300" i="1" spc="-30" dirty="0">
                <a:latin typeface="Trebuchet MS"/>
                <a:cs typeface="Trebuchet MS"/>
              </a:rPr>
              <a:t>años </a:t>
            </a:r>
            <a:r>
              <a:rPr sz="1300" i="1" spc="-35" dirty="0">
                <a:latin typeface="Trebuchet MS"/>
                <a:cs typeface="Trebuchet MS"/>
              </a:rPr>
              <a:t>1980 </a:t>
            </a:r>
            <a:r>
              <a:rPr sz="1300" i="1" spc="-65" dirty="0">
                <a:latin typeface="Trebuchet MS"/>
                <a:cs typeface="Trebuchet MS"/>
              </a:rPr>
              <a:t>y</a:t>
            </a:r>
            <a:r>
              <a:rPr sz="1300" i="1" spc="-305" dirty="0">
                <a:latin typeface="Trebuchet MS"/>
                <a:cs typeface="Trebuchet MS"/>
              </a:rPr>
              <a:t> </a:t>
            </a:r>
            <a:r>
              <a:rPr sz="1300" i="1" spc="-35" dirty="0">
                <a:latin typeface="Trebuchet MS"/>
                <a:cs typeface="Trebuchet MS"/>
              </a:rPr>
              <a:t>2000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80376" y="1005839"/>
            <a:ext cx="2578735" cy="5419725"/>
          </a:xfrm>
          <a:custGeom>
            <a:avLst/>
            <a:gdLst/>
            <a:ahLst/>
            <a:cxnLst/>
            <a:rect l="l" t="t" r="r" b="b"/>
            <a:pathLst>
              <a:path w="2578734" h="5419725">
                <a:moveTo>
                  <a:pt x="2320798" y="0"/>
                </a:moveTo>
                <a:lnTo>
                  <a:pt x="257809" y="0"/>
                </a:lnTo>
                <a:lnTo>
                  <a:pt x="211472" y="4154"/>
                </a:lnTo>
                <a:lnTo>
                  <a:pt x="167858" y="16131"/>
                </a:lnTo>
                <a:lnTo>
                  <a:pt x="127696" y="35202"/>
                </a:lnTo>
                <a:lnTo>
                  <a:pt x="91713" y="60639"/>
                </a:lnTo>
                <a:lnTo>
                  <a:pt x="60639" y="91713"/>
                </a:lnTo>
                <a:lnTo>
                  <a:pt x="35202" y="127696"/>
                </a:lnTo>
                <a:lnTo>
                  <a:pt x="16131" y="167858"/>
                </a:lnTo>
                <a:lnTo>
                  <a:pt x="4154" y="211472"/>
                </a:lnTo>
                <a:lnTo>
                  <a:pt x="0" y="257810"/>
                </a:lnTo>
                <a:lnTo>
                  <a:pt x="0" y="5161483"/>
                </a:lnTo>
                <a:lnTo>
                  <a:pt x="4155" y="5207835"/>
                </a:lnTo>
                <a:lnTo>
                  <a:pt x="16133" y="5251461"/>
                </a:lnTo>
                <a:lnTo>
                  <a:pt x="35206" y="5291632"/>
                </a:lnTo>
                <a:lnTo>
                  <a:pt x="60644" y="5327621"/>
                </a:lnTo>
                <a:lnTo>
                  <a:pt x="91719" y="5358700"/>
                </a:lnTo>
                <a:lnTo>
                  <a:pt x="127702" y="5384139"/>
                </a:lnTo>
                <a:lnTo>
                  <a:pt x="167864" y="5403212"/>
                </a:lnTo>
                <a:lnTo>
                  <a:pt x="211477" y="5415189"/>
                </a:lnTo>
                <a:lnTo>
                  <a:pt x="257809" y="5419344"/>
                </a:lnTo>
                <a:lnTo>
                  <a:pt x="2320798" y="5419344"/>
                </a:lnTo>
                <a:lnTo>
                  <a:pt x="2367136" y="5415189"/>
                </a:lnTo>
                <a:lnTo>
                  <a:pt x="2410752" y="5403210"/>
                </a:lnTo>
                <a:lnTo>
                  <a:pt x="2450915" y="5384136"/>
                </a:lnTo>
                <a:lnTo>
                  <a:pt x="2486898" y="5358695"/>
                </a:lnTo>
                <a:lnTo>
                  <a:pt x="2517972" y="5327616"/>
                </a:lnTo>
                <a:lnTo>
                  <a:pt x="2543408" y="5291627"/>
                </a:lnTo>
                <a:lnTo>
                  <a:pt x="2562478" y="5251456"/>
                </a:lnTo>
                <a:lnTo>
                  <a:pt x="2574454" y="5207832"/>
                </a:lnTo>
                <a:lnTo>
                  <a:pt x="2578607" y="5161483"/>
                </a:lnTo>
                <a:lnTo>
                  <a:pt x="2578607" y="257810"/>
                </a:lnTo>
                <a:lnTo>
                  <a:pt x="2574453" y="211472"/>
                </a:lnTo>
                <a:lnTo>
                  <a:pt x="2562476" y="167858"/>
                </a:lnTo>
                <a:lnTo>
                  <a:pt x="2543405" y="127696"/>
                </a:lnTo>
                <a:lnTo>
                  <a:pt x="2517968" y="91713"/>
                </a:lnTo>
                <a:lnTo>
                  <a:pt x="2486894" y="60639"/>
                </a:lnTo>
                <a:lnTo>
                  <a:pt x="2450911" y="35202"/>
                </a:lnTo>
                <a:lnTo>
                  <a:pt x="2410749" y="16131"/>
                </a:lnTo>
                <a:lnTo>
                  <a:pt x="2367135" y="4154"/>
                </a:lnTo>
                <a:lnTo>
                  <a:pt x="2320798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98105" y="1113866"/>
            <a:ext cx="2339975" cy="13188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86360" algn="ctr">
              <a:lnSpc>
                <a:spcPts val="3290"/>
              </a:lnSpc>
              <a:spcBef>
                <a:spcPts val="470"/>
              </a:spcBef>
            </a:pPr>
            <a:r>
              <a:rPr sz="3000" i="1" spc="-150" dirty="0">
                <a:latin typeface="Trebuchet MS"/>
                <a:cs typeface="Trebuchet MS"/>
              </a:rPr>
              <a:t>Violencia  contra</a:t>
            </a:r>
            <a:r>
              <a:rPr sz="3000" i="1" spc="-295" dirty="0">
                <a:latin typeface="Trebuchet MS"/>
                <a:cs typeface="Trebuchet MS"/>
              </a:rPr>
              <a:t> </a:t>
            </a:r>
            <a:r>
              <a:rPr sz="3000" i="1" spc="-180" dirty="0">
                <a:latin typeface="Trebuchet MS"/>
                <a:cs typeface="Trebuchet MS"/>
              </a:rPr>
              <a:t>mujeres  </a:t>
            </a:r>
            <a:r>
              <a:rPr sz="3000" i="1" spc="-140" dirty="0">
                <a:latin typeface="Trebuchet MS"/>
                <a:cs typeface="Trebuchet MS"/>
              </a:rPr>
              <a:t>migrantes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36407" y="2633472"/>
            <a:ext cx="2063750" cy="929640"/>
          </a:xfrm>
          <a:custGeom>
            <a:avLst/>
            <a:gdLst/>
            <a:ahLst/>
            <a:cxnLst/>
            <a:rect l="l" t="t" r="r" b="b"/>
            <a:pathLst>
              <a:path w="2063750" h="929639">
                <a:moveTo>
                  <a:pt x="1970532" y="0"/>
                </a:moveTo>
                <a:lnTo>
                  <a:pt x="92964" y="0"/>
                </a:lnTo>
                <a:lnTo>
                  <a:pt x="56792" y="7310"/>
                </a:lnTo>
                <a:lnTo>
                  <a:pt x="27241" y="27241"/>
                </a:lnTo>
                <a:lnTo>
                  <a:pt x="7310" y="56792"/>
                </a:lnTo>
                <a:lnTo>
                  <a:pt x="0" y="92963"/>
                </a:lnTo>
                <a:lnTo>
                  <a:pt x="0" y="836676"/>
                </a:lnTo>
                <a:lnTo>
                  <a:pt x="7310" y="872847"/>
                </a:lnTo>
                <a:lnTo>
                  <a:pt x="27241" y="902398"/>
                </a:lnTo>
                <a:lnTo>
                  <a:pt x="56792" y="922329"/>
                </a:lnTo>
                <a:lnTo>
                  <a:pt x="92964" y="929639"/>
                </a:lnTo>
                <a:lnTo>
                  <a:pt x="1970532" y="929639"/>
                </a:lnTo>
                <a:lnTo>
                  <a:pt x="2006703" y="922329"/>
                </a:lnTo>
                <a:lnTo>
                  <a:pt x="2036254" y="902398"/>
                </a:lnTo>
                <a:lnTo>
                  <a:pt x="2056185" y="872847"/>
                </a:lnTo>
                <a:lnTo>
                  <a:pt x="2063496" y="836676"/>
                </a:lnTo>
                <a:lnTo>
                  <a:pt x="2063496" y="92963"/>
                </a:lnTo>
                <a:lnTo>
                  <a:pt x="2056185" y="56792"/>
                </a:lnTo>
                <a:lnTo>
                  <a:pt x="2036254" y="27241"/>
                </a:lnTo>
                <a:lnTo>
                  <a:pt x="2006703" y="7310"/>
                </a:lnTo>
                <a:lnTo>
                  <a:pt x="1970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36407" y="2633472"/>
            <a:ext cx="2063750" cy="929640"/>
          </a:xfrm>
          <a:custGeom>
            <a:avLst/>
            <a:gdLst/>
            <a:ahLst/>
            <a:cxnLst/>
            <a:rect l="l" t="t" r="r" b="b"/>
            <a:pathLst>
              <a:path w="2063750" h="929639">
                <a:moveTo>
                  <a:pt x="0" y="92963"/>
                </a:moveTo>
                <a:lnTo>
                  <a:pt x="7310" y="56792"/>
                </a:lnTo>
                <a:lnTo>
                  <a:pt x="27241" y="27241"/>
                </a:lnTo>
                <a:lnTo>
                  <a:pt x="56792" y="7310"/>
                </a:lnTo>
                <a:lnTo>
                  <a:pt x="92964" y="0"/>
                </a:lnTo>
                <a:lnTo>
                  <a:pt x="1970532" y="0"/>
                </a:lnTo>
                <a:lnTo>
                  <a:pt x="2006703" y="7310"/>
                </a:lnTo>
                <a:lnTo>
                  <a:pt x="2036254" y="27241"/>
                </a:lnTo>
                <a:lnTo>
                  <a:pt x="2056185" y="56792"/>
                </a:lnTo>
                <a:lnTo>
                  <a:pt x="2063496" y="92963"/>
                </a:lnTo>
                <a:lnTo>
                  <a:pt x="2063496" y="836676"/>
                </a:lnTo>
                <a:lnTo>
                  <a:pt x="2056185" y="872847"/>
                </a:lnTo>
                <a:lnTo>
                  <a:pt x="2036254" y="902398"/>
                </a:lnTo>
                <a:lnTo>
                  <a:pt x="2006703" y="922329"/>
                </a:lnTo>
                <a:lnTo>
                  <a:pt x="1970532" y="929639"/>
                </a:lnTo>
                <a:lnTo>
                  <a:pt x="92964" y="929639"/>
                </a:lnTo>
                <a:lnTo>
                  <a:pt x="56792" y="922329"/>
                </a:lnTo>
                <a:lnTo>
                  <a:pt x="27241" y="902398"/>
                </a:lnTo>
                <a:lnTo>
                  <a:pt x="7310" y="872847"/>
                </a:lnTo>
                <a:lnTo>
                  <a:pt x="0" y="836676"/>
                </a:lnTo>
                <a:lnTo>
                  <a:pt x="0" y="92963"/>
                </a:lnTo>
                <a:close/>
              </a:path>
            </a:pathLst>
          </a:custGeom>
          <a:ln w="1219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89875" y="2696717"/>
            <a:ext cx="1963420" cy="7689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1800"/>
              </a:lnSpc>
              <a:spcBef>
                <a:spcPts val="220"/>
              </a:spcBef>
            </a:pPr>
            <a:r>
              <a:rPr sz="1300" i="1" spc="-85" dirty="0">
                <a:latin typeface="Trebuchet MS"/>
                <a:cs typeface="Trebuchet MS"/>
              </a:rPr>
              <a:t>Residir </a:t>
            </a:r>
            <a:r>
              <a:rPr sz="1300" i="1" spc="-65" dirty="0">
                <a:latin typeface="Trebuchet MS"/>
                <a:cs typeface="Trebuchet MS"/>
              </a:rPr>
              <a:t>en </a:t>
            </a:r>
            <a:r>
              <a:rPr sz="1300" i="1" spc="-50" dirty="0">
                <a:latin typeface="Trebuchet MS"/>
                <a:cs typeface="Trebuchet MS"/>
              </a:rPr>
              <a:t>un </a:t>
            </a:r>
            <a:r>
              <a:rPr sz="1300" i="1" spc="-55" dirty="0">
                <a:latin typeface="Trebuchet MS"/>
                <a:cs typeface="Trebuchet MS"/>
              </a:rPr>
              <a:t>lugar </a:t>
            </a:r>
            <a:r>
              <a:rPr sz="1300" i="1" spc="-85" dirty="0">
                <a:latin typeface="Trebuchet MS"/>
                <a:cs typeface="Trebuchet MS"/>
              </a:rPr>
              <a:t>distinto</a:t>
            </a:r>
            <a:r>
              <a:rPr sz="1300" i="1" spc="-215" dirty="0">
                <a:latin typeface="Trebuchet MS"/>
                <a:cs typeface="Trebuchet MS"/>
              </a:rPr>
              <a:t> </a:t>
            </a:r>
            <a:r>
              <a:rPr sz="1300" i="1" spc="-70" dirty="0">
                <a:latin typeface="Trebuchet MS"/>
                <a:cs typeface="Trebuchet MS"/>
              </a:rPr>
              <a:t>al  </a:t>
            </a:r>
            <a:r>
              <a:rPr sz="1300" i="1" spc="-55" dirty="0">
                <a:latin typeface="Trebuchet MS"/>
                <a:cs typeface="Trebuchet MS"/>
              </a:rPr>
              <a:t>lugar </a:t>
            </a:r>
            <a:r>
              <a:rPr sz="1300" i="1" spc="-70" dirty="0">
                <a:latin typeface="Trebuchet MS"/>
                <a:cs typeface="Trebuchet MS"/>
              </a:rPr>
              <a:t>de origen, </a:t>
            </a:r>
            <a:r>
              <a:rPr sz="1300" i="1" spc="-60" dirty="0">
                <a:latin typeface="Trebuchet MS"/>
                <a:cs typeface="Trebuchet MS"/>
              </a:rPr>
              <a:t>coloca </a:t>
            </a:r>
            <a:r>
              <a:rPr sz="1300" i="1" spc="-20" dirty="0">
                <a:latin typeface="Trebuchet MS"/>
                <a:cs typeface="Trebuchet MS"/>
              </a:rPr>
              <a:t>a </a:t>
            </a:r>
            <a:r>
              <a:rPr sz="1300" i="1" spc="-55" dirty="0">
                <a:latin typeface="Trebuchet MS"/>
                <a:cs typeface="Trebuchet MS"/>
              </a:rPr>
              <a:t>las  </a:t>
            </a:r>
            <a:r>
              <a:rPr sz="1300" i="1" spc="-80" dirty="0">
                <a:latin typeface="Trebuchet MS"/>
                <a:cs typeface="Trebuchet MS"/>
              </a:rPr>
              <a:t>mujeres </a:t>
            </a:r>
            <a:r>
              <a:rPr sz="1300" i="1" spc="-65" dirty="0">
                <a:latin typeface="Trebuchet MS"/>
                <a:cs typeface="Trebuchet MS"/>
              </a:rPr>
              <a:t>en </a:t>
            </a:r>
            <a:r>
              <a:rPr sz="1300" i="1" spc="-40" dirty="0">
                <a:latin typeface="Trebuchet MS"/>
                <a:cs typeface="Trebuchet MS"/>
              </a:rPr>
              <a:t>una </a:t>
            </a:r>
            <a:r>
              <a:rPr sz="1300" i="1" spc="-65" dirty="0">
                <a:latin typeface="Trebuchet MS"/>
                <a:cs typeface="Trebuchet MS"/>
              </a:rPr>
              <a:t>situación </a:t>
            </a:r>
            <a:r>
              <a:rPr sz="1300" i="1" spc="-70" dirty="0">
                <a:latin typeface="Trebuchet MS"/>
                <a:cs typeface="Trebuchet MS"/>
              </a:rPr>
              <a:t>de  </a:t>
            </a:r>
            <a:r>
              <a:rPr sz="1300" i="1" spc="-75" dirty="0">
                <a:latin typeface="Trebuchet MS"/>
                <a:cs typeface="Trebuchet MS"/>
              </a:rPr>
              <a:t>particular</a:t>
            </a:r>
            <a:r>
              <a:rPr sz="1300" i="1" spc="-105" dirty="0">
                <a:latin typeface="Trebuchet MS"/>
                <a:cs typeface="Trebuchet MS"/>
              </a:rPr>
              <a:t> </a:t>
            </a:r>
            <a:r>
              <a:rPr sz="1300" i="1" spc="-75" dirty="0">
                <a:latin typeface="Trebuchet MS"/>
                <a:cs typeface="Trebuchet MS"/>
              </a:rPr>
              <a:t>vulnerabilidad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836407" y="3709415"/>
            <a:ext cx="2063750" cy="728980"/>
          </a:xfrm>
          <a:custGeom>
            <a:avLst/>
            <a:gdLst/>
            <a:ahLst/>
            <a:cxnLst/>
            <a:rect l="l" t="t" r="r" b="b"/>
            <a:pathLst>
              <a:path w="2063750" h="728979">
                <a:moveTo>
                  <a:pt x="1990598" y="0"/>
                </a:moveTo>
                <a:lnTo>
                  <a:pt x="72898" y="0"/>
                </a:lnTo>
                <a:lnTo>
                  <a:pt x="44523" y="5728"/>
                </a:lnTo>
                <a:lnTo>
                  <a:pt x="21351" y="21351"/>
                </a:lnTo>
                <a:lnTo>
                  <a:pt x="5728" y="44523"/>
                </a:lnTo>
                <a:lnTo>
                  <a:pt x="0" y="72897"/>
                </a:lnTo>
                <a:lnTo>
                  <a:pt x="0" y="655573"/>
                </a:lnTo>
                <a:lnTo>
                  <a:pt x="5728" y="683948"/>
                </a:lnTo>
                <a:lnTo>
                  <a:pt x="21351" y="707120"/>
                </a:lnTo>
                <a:lnTo>
                  <a:pt x="44523" y="722743"/>
                </a:lnTo>
                <a:lnTo>
                  <a:pt x="72898" y="728471"/>
                </a:lnTo>
                <a:lnTo>
                  <a:pt x="1990598" y="728471"/>
                </a:lnTo>
                <a:lnTo>
                  <a:pt x="2018972" y="722743"/>
                </a:lnTo>
                <a:lnTo>
                  <a:pt x="2042144" y="707120"/>
                </a:lnTo>
                <a:lnTo>
                  <a:pt x="2057767" y="683948"/>
                </a:lnTo>
                <a:lnTo>
                  <a:pt x="2063496" y="655573"/>
                </a:lnTo>
                <a:lnTo>
                  <a:pt x="2063496" y="72897"/>
                </a:lnTo>
                <a:lnTo>
                  <a:pt x="2057767" y="44523"/>
                </a:lnTo>
                <a:lnTo>
                  <a:pt x="2042144" y="21351"/>
                </a:lnTo>
                <a:lnTo>
                  <a:pt x="2018972" y="5728"/>
                </a:lnTo>
                <a:lnTo>
                  <a:pt x="1990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36407" y="3709415"/>
            <a:ext cx="2063750" cy="728980"/>
          </a:xfrm>
          <a:custGeom>
            <a:avLst/>
            <a:gdLst/>
            <a:ahLst/>
            <a:cxnLst/>
            <a:rect l="l" t="t" r="r" b="b"/>
            <a:pathLst>
              <a:path w="2063750" h="728979">
                <a:moveTo>
                  <a:pt x="0" y="72897"/>
                </a:moveTo>
                <a:lnTo>
                  <a:pt x="5728" y="44523"/>
                </a:lnTo>
                <a:lnTo>
                  <a:pt x="21351" y="21351"/>
                </a:lnTo>
                <a:lnTo>
                  <a:pt x="44523" y="5728"/>
                </a:lnTo>
                <a:lnTo>
                  <a:pt x="72898" y="0"/>
                </a:lnTo>
                <a:lnTo>
                  <a:pt x="1990598" y="0"/>
                </a:lnTo>
                <a:lnTo>
                  <a:pt x="2018972" y="5728"/>
                </a:lnTo>
                <a:lnTo>
                  <a:pt x="2042144" y="21351"/>
                </a:lnTo>
                <a:lnTo>
                  <a:pt x="2057767" y="44523"/>
                </a:lnTo>
                <a:lnTo>
                  <a:pt x="2063496" y="72897"/>
                </a:lnTo>
                <a:lnTo>
                  <a:pt x="2063496" y="655573"/>
                </a:lnTo>
                <a:lnTo>
                  <a:pt x="2057767" y="683948"/>
                </a:lnTo>
                <a:lnTo>
                  <a:pt x="2042144" y="707120"/>
                </a:lnTo>
                <a:lnTo>
                  <a:pt x="2018972" y="722743"/>
                </a:lnTo>
                <a:lnTo>
                  <a:pt x="1990598" y="728471"/>
                </a:lnTo>
                <a:lnTo>
                  <a:pt x="72898" y="728471"/>
                </a:lnTo>
                <a:lnTo>
                  <a:pt x="44523" y="722743"/>
                </a:lnTo>
                <a:lnTo>
                  <a:pt x="21351" y="707120"/>
                </a:lnTo>
                <a:lnTo>
                  <a:pt x="5728" y="683948"/>
                </a:lnTo>
                <a:lnTo>
                  <a:pt x="0" y="655573"/>
                </a:lnTo>
                <a:lnTo>
                  <a:pt x="0" y="72897"/>
                </a:lnTo>
                <a:close/>
              </a:path>
            </a:pathLst>
          </a:custGeom>
          <a:ln w="1219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182736" y="3853688"/>
            <a:ext cx="1370965" cy="4064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4810" marR="5080" indent="-372745">
              <a:lnSpc>
                <a:spcPts val="1440"/>
              </a:lnSpc>
              <a:spcBef>
                <a:spcPts val="240"/>
              </a:spcBef>
            </a:pPr>
            <a:r>
              <a:rPr sz="1300" i="1" spc="-65" dirty="0">
                <a:latin typeface="Trebuchet MS"/>
                <a:cs typeface="Trebuchet MS"/>
              </a:rPr>
              <a:t>Víctimas </a:t>
            </a:r>
            <a:r>
              <a:rPr sz="1300" i="1" spc="-70" dirty="0">
                <a:latin typeface="Trebuchet MS"/>
                <a:cs typeface="Trebuchet MS"/>
              </a:rPr>
              <a:t>de </a:t>
            </a:r>
            <a:r>
              <a:rPr sz="1300" i="1" spc="-75" dirty="0">
                <a:latin typeface="Trebuchet MS"/>
                <a:cs typeface="Trebuchet MS"/>
              </a:rPr>
              <a:t>trata</a:t>
            </a:r>
            <a:r>
              <a:rPr sz="1300" i="1" spc="-235" dirty="0">
                <a:latin typeface="Trebuchet MS"/>
                <a:cs typeface="Trebuchet MS"/>
              </a:rPr>
              <a:t> </a:t>
            </a:r>
            <a:r>
              <a:rPr sz="1300" i="1" spc="-70" dirty="0">
                <a:latin typeface="Trebuchet MS"/>
                <a:cs typeface="Trebuchet MS"/>
              </a:rPr>
              <a:t>de  </a:t>
            </a:r>
            <a:r>
              <a:rPr sz="1300" i="1" spc="-45" dirty="0">
                <a:latin typeface="Trebuchet MS"/>
                <a:cs typeface="Trebuchet MS"/>
              </a:rPr>
              <a:t>personas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836407" y="4581144"/>
            <a:ext cx="2063750" cy="765175"/>
          </a:xfrm>
          <a:custGeom>
            <a:avLst/>
            <a:gdLst/>
            <a:ahLst/>
            <a:cxnLst/>
            <a:rect l="l" t="t" r="r" b="b"/>
            <a:pathLst>
              <a:path w="2063750" h="765175">
                <a:moveTo>
                  <a:pt x="1987042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3"/>
                </a:lnTo>
                <a:lnTo>
                  <a:pt x="0" y="688593"/>
                </a:lnTo>
                <a:lnTo>
                  <a:pt x="6016" y="718327"/>
                </a:lnTo>
                <a:lnTo>
                  <a:pt x="22415" y="742632"/>
                </a:lnTo>
                <a:lnTo>
                  <a:pt x="46720" y="759031"/>
                </a:lnTo>
                <a:lnTo>
                  <a:pt x="76453" y="765047"/>
                </a:lnTo>
                <a:lnTo>
                  <a:pt x="1987042" y="765047"/>
                </a:lnTo>
                <a:lnTo>
                  <a:pt x="2016775" y="759031"/>
                </a:lnTo>
                <a:lnTo>
                  <a:pt x="2041080" y="742632"/>
                </a:lnTo>
                <a:lnTo>
                  <a:pt x="2057479" y="718327"/>
                </a:lnTo>
                <a:lnTo>
                  <a:pt x="2063496" y="688593"/>
                </a:lnTo>
                <a:lnTo>
                  <a:pt x="2063496" y="76453"/>
                </a:lnTo>
                <a:lnTo>
                  <a:pt x="2057479" y="46720"/>
                </a:lnTo>
                <a:lnTo>
                  <a:pt x="2041080" y="22415"/>
                </a:lnTo>
                <a:lnTo>
                  <a:pt x="2016775" y="6016"/>
                </a:lnTo>
                <a:lnTo>
                  <a:pt x="19870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36407" y="4581144"/>
            <a:ext cx="2063750" cy="765175"/>
          </a:xfrm>
          <a:custGeom>
            <a:avLst/>
            <a:gdLst/>
            <a:ahLst/>
            <a:cxnLst/>
            <a:rect l="l" t="t" r="r" b="b"/>
            <a:pathLst>
              <a:path w="2063750" h="765175">
                <a:moveTo>
                  <a:pt x="0" y="76453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3" y="0"/>
                </a:lnTo>
                <a:lnTo>
                  <a:pt x="1987042" y="0"/>
                </a:lnTo>
                <a:lnTo>
                  <a:pt x="2016775" y="6016"/>
                </a:lnTo>
                <a:lnTo>
                  <a:pt x="2041080" y="22415"/>
                </a:lnTo>
                <a:lnTo>
                  <a:pt x="2057479" y="46720"/>
                </a:lnTo>
                <a:lnTo>
                  <a:pt x="2063496" y="76453"/>
                </a:lnTo>
                <a:lnTo>
                  <a:pt x="2063496" y="688593"/>
                </a:lnTo>
                <a:lnTo>
                  <a:pt x="2057479" y="718327"/>
                </a:lnTo>
                <a:lnTo>
                  <a:pt x="2041080" y="742632"/>
                </a:lnTo>
                <a:lnTo>
                  <a:pt x="2016775" y="759031"/>
                </a:lnTo>
                <a:lnTo>
                  <a:pt x="1987042" y="765047"/>
                </a:lnTo>
                <a:lnTo>
                  <a:pt x="76453" y="765047"/>
                </a:lnTo>
                <a:lnTo>
                  <a:pt x="46720" y="759031"/>
                </a:lnTo>
                <a:lnTo>
                  <a:pt x="22415" y="742632"/>
                </a:lnTo>
                <a:lnTo>
                  <a:pt x="6016" y="718327"/>
                </a:lnTo>
                <a:lnTo>
                  <a:pt x="0" y="688593"/>
                </a:lnTo>
                <a:lnTo>
                  <a:pt x="0" y="76453"/>
                </a:lnTo>
                <a:close/>
              </a:path>
            </a:pathLst>
          </a:custGeom>
          <a:ln w="12192">
            <a:solidFill>
              <a:srgbClr val="3C6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76361" y="4835144"/>
            <a:ext cx="17856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95" dirty="0">
                <a:latin typeface="Trebuchet MS"/>
                <a:cs typeface="Trebuchet MS"/>
              </a:rPr>
              <a:t>Tráfico </a:t>
            </a:r>
            <a:r>
              <a:rPr sz="1300" i="1" spc="-105" dirty="0">
                <a:latin typeface="Trebuchet MS"/>
                <a:cs typeface="Trebuchet MS"/>
              </a:rPr>
              <a:t>ilícito </a:t>
            </a:r>
            <a:r>
              <a:rPr sz="1300" i="1" spc="-70" dirty="0">
                <a:latin typeface="Trebuchet MS"/>
                <a:cs typeface="Trebuchet MS"/>
              </a:rPr>
              <a:t>de</a:t>
            </a:r>
            <a:r>
              <a:rPr sz="1300" i="1" spc="-35" dirty="0">
                <a:latin typeface="Trebuchet MS"/>
                <a:cs typeface="Trebuchet MS"/>
              </a:rPr>
              <a:t> </a:t>
            </a:r>
            <a:r>
              <a:rPr sz="1300" i="1" spc="-65" dirty="0">
                <a:latin typeface="Trebuchet MS"/>
                <a:cs typeface="Trebuchet MS"/>
              </a:rPr>
              <a:t>migrantes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36407" y="5489447"/>
            <a:ext cx="2063750" cy="661670"/>
          </a:xfrm>
          <a:custGeom>
            <a:avLst/>
            <a:gdLst/>
            <a:ahLst/>
            <a:cxnLst/>
            <a:rect l="l" t="t" r="r" b="b"/>
            <a:pathLst>
              <a:path w="2063750" h="661670">
                <a:moveTo>
                  <a:pt x="1997328" y="0"/>
                </a:moveTo>
                <a:lnTo>
                  <a:pt x="66167" y="0"/>
                </a:lnTo>
                <a:lnTo>
                  <a:pt x="40397" y="5195"/>
                </a:lnTo>
                <a:lnTo>
                  <a:pt x="19367" y="19367"/>
                </a:lnTo>
                <a:lnTo>
                  <a:pt x="5195" y="40397"/>
                </a:lnTo>
                <a:lnTo>
                  <a:pt x="0" y="66166"/>
                </a:lnTo>
                <a:lnTo>
                  <a:pt x="0" y="595274"/>
                </a:lnTo>
                <a:lnTo>
                  <a:pt x="5195" y="621018"/>
                </a:lnTo>
                <a:lnTo>
                  <a:pt x="19367" y="642042"/>
                </a:lnTo>
                <a:lnTo>
                  <a:pt x="40397" y="656217"/>
                </a:lnTo>
                <a:lnTo>
                  <a:pt x="66167" y="661415"/>
                </a:lnTo>
                <a:lnTo>
                  <a:pt x="1997328" y="661415"/>
                </a:lnTo>
                <a:lnTo>
                  <a:pt x="2023098" y="656217"/>
                </a:lnTo>
                <a:lnTo>
                  <a:pt x="2044128" y="642042"/>
                </a:lnTo>
                <a:lnTo>
                  <a:pt x="2058300" y="621018"/>
                </a:lnTo>
                <a:lnTo>
                  <a:pt x="2063496" y="595274"/>
                </a:lnTo>
                <a:lnTo>
                  <a:pt x="2063496" y="66166"/>
                </a:lnTo>
                <a:lnTo>
                  <a:pt x="2058300" y="40397"/>
                </a:lnTo>
                <a:lnTo>
                  <a:pt x="2044128" y="19367"/>
                </a:lnTo>
                <a:lnTo>
                  <a:pt x="2023098" y="5195"/>
                </a:lnTo>
                <a:lnTo>
                  <a:pt x="1997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99246" y="5691936"/>
            <a:ext cx="13436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i="1" spc="-70" dirty="0">
                <a:latin typeface="Trebuchet MS"/>
                <a:cs typeface="Trebuchet MS"/>
              </a:rPr>
              <a:t>Violencia de</a:t>
            </a:r>
            <a:r>
              <a:rPr sz="1300" i="1" spc="-160" dirty="0">
                <a:latin typeface="Trebuchet MS"/>
                <a:cs typeface="Trebuchet MS"/>
              </a:rPr>
              <a:t> </a:t>
            </a:r>
            <a:r>
              <a:rPr sz="1300" i="1" spc="-50" dirty="0">
                <a:latin typeface="Trebuchet MS"/>
                <a:cs typeface="Trebuchet MS"/>
              </a:rPr>
              <a:t>género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835900">
              <a:lnSpc>
                <a:spcPct val="100000"/>
              </a:lnSpc>
              <a:spcBef>
                <a:spcPts val="90"/>
              </a:spcBef>
            </a:pPr>
            <a:r>
              <a:rPr spc="-170" dirty="0"/>
              <a:t>Definiciones</a:t>
            </a:r>
            <a:r>
              <a:rPr spc="-290" dirty="0"/>
              <a:t> </a:t>
            </a:r>
            <a:r>
              <a:rPr spc="-170" dirty="0"/>
              <a:t>Psicolegales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825751"/>
            <a:ext cx="3337560" cy="4352925"/>
          </a:xfrm>
          <a:custGeom>
            <a:avLst/>
            <a:gdLst/>
            <a:ahLst/>
            <a:cxnLst/>
            <a:rect l="l" t="t" r="r" b="b"/>
            <a:pathLst>
              <a:path w="3337560" h="4352925">
                <a:moveTo>
                  <a:pt x="3003804" y="0"/>
                </a:moveTo>
                <a:lnTo>
                  <a:pt x="333756" y="0"/>
                </a:lnTo>
                <a:lnTo>
                  <a:pt x="284436" y="3619"/>
                </a:lnTo>
                <a:lnTo>
                  <a:pt x="237363" y="14135"/>
                </a:lnTo>
                <a:lnTo>
                  <a:pt x="193053" y="31028"/>
                </a:lnTo>
                <a:lnTo>
                  <a:pt x="152022" y="53783"/>
                </a:lnTo>
                <a:lnTo>
                  <a:pt x="114787" y="81882"/>
                </a:lnTo>
                <a:lnTo>
                  <a:pt x="81864" y="114808"/>
                </a:lnTo>
                <a:lnTo>
                  <a:pt x="53770" y="152045"/>
                </a:lnTo>
                <a:lnTo>
                  <a:pt x="31020" y="193075"/>
                </a:lnTo>
                <a:lnTo>
                  <a:pt x="14130" y="237381"/>
                </a:lnTo>
                <a:lnTo>
                  <a:pt x="3618" y="284447"/>
                </a:lnTo>
                <a:lnTo>
                  <a:pt x="0" y="333756"/>
                </a:lnTo>
                <a:lnTo>
                  <a:pt x="0" y="4018788"/>
                </a:lnTo>
                <a:lnTo>
                  <a:pt x="3618" y="4068107"/>
                </a:lnTo>
                <a:lnTo>
                  <a:pt x="14130" y="4115180"/>
                </a:lnTo>
                <a:lnTo>
                  <a:pt x="31020" y="4159490"/>
                </a:lnTo>
                <a:lnTo>
                  <a:pt x="53770" y="4200521"/>
                </a:lnTo>
                <a:lnTo>
                  <a:pt x="81864" y="4237756"/>
                </a:lnTo>
                <a:lnTo>
                  <a:pt x="114787" y="4270679"/>
                </a:lnTo>
                <a:lnTo>
                  <a:pt x="152022" y="4298773"/>
                </a:lnTo>
                <a:lnTo>
                  <a:pt x="193053" y="4321523"/>
                </a:lnTo>
                <a:lnTo>
                  <a:pt x="237363" y="4338413"/>
                </a:lnTo>
                <a:lnTo>
                  <a:pt x="284436" y="4348925"/>
                </a:lnTo>
                <a:lnTo>
                  <a:pt x="333756" y="4352544"/>
                </a:lnTo>
                <a:lnTo>
                  <a:pt x="3003804" y="4352544"/>
                </a:lnTo>
                <a:lnTo>
                  <a:pt x="3053112" y="4348925"/>
                </a:lnTo>
                <a:lnTo>
                  <a:pt x="3100178" y="4338413"/>
                </a:lnTo>
                <a:lnTo>
                  <a:pt x="3144484" y="4321523"/>
                </a:lnTo>
                <a:lnTo>
                  <a:pt x="3185514" y="4298773"/>
                </a:lnTo>
                <a:lnTo>
                  <a:pt x="3222751" y="4270679"/>
                </a:lnTo>
                <a:lnTo>
                  <a:pt x="3255677" y="4237756"/>
                </a:lnTo>
                <a:lnTo>
                  <a:pt x="3283776" y="4200521"/>
                </a:lnTo>
                <a:lnTo>
                  <a:pt x="3306531" y="4159490"/>
                </a:lnTo>
                <a:lnTo>
                  <a:pt x="3323424" y="4115180"/>
                </a:lnTo>
                <a:lnTo>
                  <a:pt x="3333940" y="4068107"/>
                </a:lnTo>
                <a:lnTo>
                  <a:pt x="3337560" y="4018788"/>
                </a:lnTo>
                <a:lnTo>
                  <a:pt x="3337560" y="333756"/>
                </a:lnTo>
                <a:lnTo>
                  <a:pt x="3333940" y="284447"/>
                </a:lnTo>
                <a:lnTo>
                  <a:pt x="3323424" y="237381"/>
                </a:lnTo>
                <a:lnTo>
                  <a:pt x="3306531" y="193075"/>
                </a:lnTo>
                <a:lnTo>
                  <a:pt x="3283776" y="152045"/>
                </a:lnTo>
                <a:lnTo>
                  <a:pt x="3255677" y="114808"/>
                </a:lnTo>
                <a:lnTo>
                  <a:pt x="3222751" y="81882"/>
                </a:lnTo>
                <a:lnTo>
                  <a:pt x="3185514" y="53783"/>
                </a:lnTo>
                <a:lnTo>
                  <a:pt x="3144484" y="31028"/>
                </a:lnTo>
                <a:lnTo>
                  <a:pt x="3100178" y="14135"/>
                </a:lnTo>
                <a:lnTo>
                  <a:pt x="3053112" y="3619"/>
                </a:lnTo>
                <a:lnTo>
                  <a:pt x="3003804" y="0"/>
                </a:lnTo>
                <a:close/>
              </a:path>
            </a:pathLst>
          </a:custGeom>
          <a:solidFill>
            <a:srgbClr val="D4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7978" y="2127580"/>
            <a:ext cx="2717800" cy="64071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ts val="2415"/>
              </a:lnSpc>
              <a:spcBef>
                <a:spcPts val="115"/>
              </a:spcBef>
            </a:pPr>
            <a:r>
              <a:rPr sz="2100" i="1" spc="-105" dirty="0">
                <a:latin typeface="Trebuchet MS"/>
                <a:cs typeface="Trebuchet MS"/>
              </a:rPr>
              <a:t>Violencia </a:t>
            </a:r>
            <a:r>
              <a:rPr sz="2100" i="1" spc="-100" dirty="0">
                <a:latin typeface="Trebuchet MS"/>
                <a:cs typeface="Trebuchet MS"/>
              </a:rPr>
              <a:t>por</a:t>
            </a:r>
            <a:r>
              <a:rPr sz="2100" i="1" spc="-295" dirty="0">
                <a:latin typeface="Trebuchet MS"/>
                <a:cs typeface="Trebuchet MS"/>
              </a:rPr>
              <a:t> </a:t>
            </a:r>
            <a:r>
              <a:rPr sz="2100" i="1" spc="-110" dirty="0">
                <a:latin typeface="Trebuchet MS"/>
                <a:cs typeface="Trebuchet MS"/>
              </a:rPr>
              <a:t>orientación</a:t>
            </a:r>
            <a:endParaRPr sz="2100">
              <a:latin typeface="Trebuchet MS"/>
              <a:cs typeface="Trebuchet MS"/>
            </a:endParaRPr>
          </a:p>
          <a:p>
            <a:pPr algn="ctr">
              <a:lnSpc>
                <a:spcPts val="2415"/>
              </a:lnSpc>
            </a:pPr>
            <a:r>
              <a:rPr sz="2100" i="1" spc="-114" dirty="0">
                <a:latin typeface="Trebuchet MS"/>
                <a:cs typeface="Trebuchet MS"/>
              </a:rPr>
              <a:t>sexual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3480" y="3133344"/>
            <a:ext cx="2670175" cy="1310640"/>
          </a:xfrm>
          <a:custGeom>
            <a:avLst/>
            <a:gdLst/>
            <a:ahLst/>
            <a:cxnLst/>
            <a:rect l="l" t="t" r="r" b="b"/>
            <a:pathLst>
              <a:path w="2670175" h="1310639">
                <a:moveTo>
                  <a:pt x="2538984" y="0"/>
                </a:moveTo>
                <a:lnTo>
                  <a:pt x="131063" y="0"/>
                </a:ln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0" y="1179575"/>
                </a:lnTo>
                <a:lnTo>
                  <a:pt x="10298" y="1230594"/>
                </a:lnTo>
                <a:lnTo>
                  <a:pt x="38385" y="1272254"/>
                </a:lnTo>
                <a:lnTo>
                  <a:pt x="80045" y="1300341"/>
                </a:lnTo>
                <a:lnTo>
                  <a:pt x="131063" y="1310639"/>
                </a:lnTo>
                <a:lnTo>
                  <a:pt x="2538984" y="1310639"/>
                </a:lnTo>
                <a:lnTo>
                  <a:pt x="2590002" y="1300341"/>
                </a:lnTo>
                <a:lnTo>
                  <a:pt x="2631662" y="1272254"/>
                </a:lnTo>
                <a:lnTo>
                  <a:pt x="2659749" y="1230594"/>
                </a:lnTo>
                <a:lnTo>
                  <a:pt x="2670047" y="1179575"/>
                </a:lnTo>
                <a:lnTo>
                  <a:pt x="2670047" y="131063"/>
                </a:lnTo>
                <a:lnTo>
                  <a:pt x="2659749" y="80045"/>
                </a:lnTo>
                <a:lnTo>
                  <a:pt x="2631662" y="38385"/>
                </a:lnTo>
                <a:lnTo>
                  <a:pt x="2590002" y="10298"/>
                </a:lnTo>
                <a:lnTo>
                  <a:pt x="2538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3480" y="3133344"/>
            <a:ext cx="2670175" cy="1310640"/>
          </a:xfrm>
          <a:custGeom>
            <a:avLst/>
            <a:gdLst/>
            <a:ahLst/>
            <a:cxnLst/>
            <a:rect l="l" t="t" r="r" b="b"/>
            <a:pathLst>
              <a:path w="2670175" h="1310639">
                <a:moveTo>
                  <a:pt x="0" y="131063"/>
                </a:moveTo>
                <a:lnTo>
                  <a:pt x="10298" y="80045"/>
                </a:lnTo>
                <a:lnTo>
                  <a:pt x="38385" y="38385"/>
                </a:lnTo>
                <a:lnTo>
                  <a:pt x="80045" y="10298"/>
                </a:lnTo>
                <a:lnTo>
                  <a:pt x="131063" y="0"/>
                </a:lnTo>
                <a:lnTo>
                  <a:pt x="2538984" y="0"/>
                </a:lnTo>
                <a:lnTo>
                  <a:pt x="2590002" y="10298"/>
                </a:lnTo>
                <a:lnTo>
                  <a:pt x="2631662" y="38385"/>
                </a:lnTo>
                <a:lnTo>
                  <a:pt x="2659749" y="80045"/>
                </a:lnTo>
                <a:lnTo>
                  <a:pt x="2670047" y="131063"/>
                </a:lnTo>
                <a:lnTo>
                  <a:pt x="2670047" y="1179575"/>
                </a:lnTo>
                <a:lnTo>
                  <a:pt x="2659749" y="1230594"/>
                </a:lnTo>
                <a:lnTo>
                  <a:pt x="2631662" y="1272254"/>
                </a:lnTo>
                <a:lnTo>
                  <a:pt x="2590002" y="1300341"/>
                </a:lnTo>
                <a:lnTo>
                  <a:pt x="2538984" y="1310639"/>
                </a:lnTo>
                <a:lnTo>
                  <a:pt x="131063" y="1310639"/>
                </a:lnTo>
                <a:lnTo>
                  <a:pt x="80045" y="1300341"/>
                </a:lnTo>
                <a:lnTo>
                  <a:pt x="38385" y="1272254"/>
                </a:lnTo>
                <a:lnTo>
                  <a:pt x="10298" y="1230594"/>
                </a:lnTo>
                <a:lnTo>
                  <a:pt x="0" y="1179575"/>
                </a:lnTo>
                <a:lnTo>
                  <a:pt x="0" y="131063"/>
                </a:lnTo>
                <a:close/>
              </a:path>
            </a:pathLst>
          </a:custGeom>
          <a:ln w="12192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51000" y="3417823"/>
            <a:ext cx="2515235" cy="7086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5715" algn="ctr">
              <a:lnSpc>
                <a:spcPct val="91200"/>
              </a:lnSpc>
              <a:spcBef>
                <a:spcPts val="225"/>
              </a:spcBef>
            </a:pPr>
            <a:r>
              <a:rPr sz="1200" i="1" spc="-80" dirty="0">
                <a:latin typeface="Trebuchet MS"/>
                <a:cs typeface="Trebuchet MS"/>
              </a:rPr>
              <a:t>Todo </a:t>
            </a:r>
            <a:r>
              <a:rPr sz="1200" i="1" spc="-15" dirty="0">
                <a:latin typeface="Trebuchet MS"/>
                <a:cs typeface="Trebuchet MS"/>
              </a:rPr>
              <a:t>a </a:t>
            </a:r>
            <a:r>
              <a:rPr sz="1200" i="1" spc="-55" dirty="0">
                <a:latin typeface="Trebuchet MS"/>
                <a:cs typeface="Trebuchet MS"/>
              </a:rPr>
              <a:t>acto </a:t>
            </a:r>
            <a:r>
              <a:rPr sz="1200" i="1" spc="-30" dirty="0">
                <a:latin typeface="Trebuchet MS"/>
                <a:cs typeface="Trebuchet MS"/>
              </a:rPr>
              <a:t>o </a:t>
            </a:r>
            <a:r>
              <a:rPr sz="1200" i="1" spc="-50" dirty="0">
                <a:latin typeface="Trebuchet MS"/>
                <a:cs typeface="Trebuchet MS"/>
              </a:rPr>
              <a:t>conducta </a:t>
            </a:r>
            <a:r>
              <a:rPr sz="1200" i="1" spc="-55" dirty="0">
                <a:latin typeface="Trebuchet MS"/>
                <a:cs typeface="Trebuchet MS"/>
              </a:rPr>
              <a:t>que </a:t>
            </a:r>
            <a:r>
              <a:rPr sz="1200" i="1" spc="-45" dirty="0">
                <a:latin typeface="Trebuchet MS"/>
                <a:cs typeface="Trebuchet MS"/>
              </a:rPr>
              <a:t>cause  </a:t>
            </a:r>
            <a:r>
              <a:rPr sz="1200" i="1" spc="-85" dirty="0">
                <a:latin typeface="Trebuchet MS"/>
                <a:cs typeface="Trebuchet MS"/>
              </a:rPr>
              <a:t>muerte, </a:t>
            </a:r>
            <a:r>
              <a:rPr sz="1200" i="1" spc="-35" dirty="0">
                <a:latin typeface="Trebuchet MS"/>
                <a:cs typeface="Trebuchet MS"/>
              </a:rPr>
              <a:t>daño </a:t>
            </a:r>
            <a:r>
              <a:rPr sz="1200" i="1" spc="-30" dirty="0">
                <a:latin typeface="Trebuchet MS"/>
                <a:cs typeface="Trebuchet MS"/>
              </a:rPr>
              <a:t>o </a:t>
            </a:r>
            <a:r>
              <a:rPr sz="1200" i="1" spc="-75" dirty="0">
                <a:latin typeface="Trebuchet MS"/>
                <a:cs typeface="Trebuchet MS"/>
              </a:rPr>
              <a:t>sufrimiento </a:t>
            </a:r>
            <a:r>
              <a:rPr sz="1200" i="1" spc="-90" dirty="0">
                <a:latin typeface="Trebuchet MS"/>
                <a:cs typeface="Trebuchet MS"/>
              </a:rPr>
              <a:t>físico,</a:t>
            </a:r>
            <a:r>
              <a:rPr sz="1200" i="1" spc="-28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sexual  </a:t>
            </a:r>
            <a:r>
              <a:rPr sz="1200" i="1" spc="-30" dirty="0">
                <a:latin typeface="Trebuchet MS"/>
                <a:cs typeface="Trebuchet MS"/>
              </a:rPr>
              <a:t>o </a:t>
            </a:r>
            <a:r>
              <a:rPr sz="1200" i="1" spc="-55" dirty="0">
                <a:latin typeface="Trebuchet MS"/>
                <a:cs typeface="Trebuchet MS"/>
              </a:rPr>
              <a:t>psicológico </a:t>
            </a:r>
            <a:r>
              <a:rPr sz="1200" i="1" spc="-15" dirty="0">
                <a:latin typeface="Trebuchet MS"/>
                <a:cs typeface="Trebuchet MS"/>
              </a:rPr>
              <a:t>a </a:t>
            </a:r>
            <a:r>
              <a:rPr sz="1200" i="1" spc="-35" dirty="0">
                <a:latin typeface="Trebuchet MS"/>
                <a:cs typeface="Trebuchet MS"/>
              </a:rPr>
              <a:t>una </a:t>
            </a:r>
            <a:r>
              <a:rPr sz="1200" i="1" spc="-45" dirty="0">
                <a:latin typeface="Trebuchet MS"/>
                <a:cs typeface="Trebuchet MS"/>
              </a:rPr>
              <a:t>persona </a:t>
            </a:r>
            <a:r>
              <a:rPr sz="1200" i="1" spc="-55" dirty="0">
                <a:latin typeface="Trebuchet MS"/>
                <a:cs typeface="Trebuchet MS"/>
              </a:rPr>
              <a:t>por </a:t>
            </a:r>
            <a:r>
              <a:rPr sz="1200" i="1" spc="-45" dirty="0">
                <a:latin typeface="Trebuchet MS"/>
                <a:cs typeface="Trebuchet MS"/>
              </a:rPr>
              <a:t>su  </a:t>
            </a:r>
            <a:r>
              <a:rPr sz="1200" i="1" spc="-65" dirty="0">
                <a:latin typeface="Trebuchet MS"/>
                <a:cs typeface="Trebuchet MS"/>
              </a:rPr>
              <a:t>orientación</a:t>
            </a:r>
            <a:r>
              <a:rPr sz="1200" i="1" spc="-12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sexual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3480" y="4645152"/>
            <a:ext cx="2670175" cy="1313815"/>
          </a:xfrm>
          <a:custGeom>
            <a:avLst/>
            <a:gdLst/>
            <a:ahLst/>
            <a:cxnLst/>
            <a:rect l="l" t="t" r="r" b="b"/>
            <a:pathLst>
              <a:path w="2670175" h="1313814">
                <a:moveTo>
                  <a:pt x="2538730" y="0"/>
                </a:moveTo>
                <a:lnTo>
                  <a:pt x="131317" y="0"/>
                </a:lnTo>
                <a:lnTo>
                  <a:pt x="80211" y="10320"/>
                </a:lnTo>
                <a:lnTo>
                  <a:pt x="38469" y="38465"/>
                </a:lnTo>
                <a:lnTo>
                  <a:pt x="10322" y="80206"/>
                </a:lnTo>
                <a:lnTo>
                  <a:pt x="0" y="131318"/>
                </a:lnTo>
                <a:lnTo>
                  <a:pt x="0" y="1182319"/>
                </a:lnTo>
                <a:lnTo>
                  <a:pt x="10322" y="1233454"/>
                </a:lnTo>
                <a:lnTo>
                  <a:pt x="38469" y="1275211"/>
                </a:lnTo>
                <a:lnTo>
                  <a:pt x="80211" y="1303364"/>
                </a:lnTo>
                <a:lnTo>
                  <a:pt x="131317" y="1313688"/>
                </a:lnTo>
                <a:lnTo>
                  <a:pt x="2538730" y="1313688"/>
                </a:lnTo>
                <a:lnTo>
                  <a:pt x="2589841" y="1303364"/>
                </a:lnTo>
                <a:lnTo>
                  <a:pt x="2631582" y="1275211"/>
                </a:lnTo>
                <a:lnTo>
                  <a:pt x="2659727" y="1233454"/>
                </a:lnTo>
                <a:lnTo>
                  <a:pt x="2670047" y="1182319"/>
                </a:lnTo>
                <a:lnTo>
                  <a:pt x="2670047" y="131318"/>
                </a:lnTo>
                <a:lnTo>
                  <a:pt x="2659727" y="80206"/>
                </a:lnTo>
                <a:lnTo>
                  <a:pt x="2631582" y="38465"/>
                </a:lnTo>
                <a:lnTo>
                  <a:pt x="2589841" y="10320"/>
                </a:lnTo>
                <a:lnTo>
                  <a:pt x="2538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3480" y="4645152"/>
            <a:ext cx="2670175" cy="1313815"/>
          </a:xfrm>
          <a:custGeom>
            <a:avLst/>
            <a:gdLst/>
            <a:ahLst/>
            <a:cxnLst/>
            <a:rect l="l" t="t" r="r" b="b"/>
            <a:pathLst>
              <a:path w="2670175" h="1313814">
                <a:moveTo>
                  <a:pt x="0" y="131318"/>
                </a:moveTo>
                <a:lnTo>
                  <a:pt x="10322" y="80206"/>
                </a:lnTo>
                <a:lnTo>
                  <a:pt x="38469" y="38465"/>
                </a:lnTo>
                <a:lnTo>
                  <a:pt x="80211" y="10320"/>
                </a:lnTo>
                <a:lnTo>
                  <a:pt x="131317" y="0"/>
                </a:lnTo>
                <a:lnTo>
                  <a:pt x="2538730" y="0"/>
                </a:lnTo>
                <a:lnTo>
                  <a:pt x="2589841" y="10320"/>
                </a:lnTo>
                <a:lnTo>
                  <a:pt x="2631582" y="38465"/>
                </a:lnTo>
                <a:lnTo>
                  <a:pt x="2659727" y="80206"/>
                </a:lnTo>
                <a:lnTo>
                  <a:pt x="2670047" y="131318"/>
                </a:lnTo>
                <a:lnTo>
                  <a:pt x="2670047" y="1182319"/>
                </a:lnTo>
                <a:lnTo>
                  <a:pt x="2659727" y="1233454"/>
                </a:lnTo>
                <a:lnTo>
                  <a:pt x="2631582" y="1275211"/>
                </a:lnTo>
                <a:lnTo>
                  <a:pt x="2589841" y="1303364"/>
                </a:lnTo>
                <a:lnTo>
                  <a:pt x="2538730" y="1313688"/>
                </a:lnTo>
                <a:lnTo>
                  <a:pt x="131317" y="1313688"/>
                </a:lnTo>
                <a:lnTo>
                  <a:pt x="80211" y="1303364"/>
                </a:lnTo>
                <a:lnTo>
                  <a:pt x="38469" y="1275211"/>
                </a:lnTo>
                <a:lnTo>
                  <a:pt x="10322" y="1233454"/>
                </a:lnTo>
                <a:lnTo>
                  <a:pt x="0" y="1182319"/>
                </a:lnTo>
                <a:lnTo>
                  <a:pt x="0" y="131318"/>
                </a:lnTo>
                <a:close/>
              </a:path>
            </a:pathLst>
          </a:custGeom>
          <a:ln w="12192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9664" y="5016245"/>
            <a:ext cx="2553335" cy="5410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3810" algn="ctr">
              <a:lnSpc>
                <a:spcPct val="90800"/>
              </a:lnSpc>
              <a:spcBef>
                <a:spcPts val="229"/>
              </a:spcBef>
            </a:pPr>
            <a:r>
              <a:rPr sz="1200" i="1" spc="-70" dirty="0">
                <a:latin typeface="Trebuchet MS"/>
                <a:cs typeface="Trebuchet MS"/>
              </a:rPr>
              <a:t>Homicidios, </a:t>
            </a:r>
            <a:r>
              <a:rPr sz="1200" i="1" spc="-50" dirty="0">
                <a:latin typeface="Trebuchet MS"/>
                <a:cs typeface="Trebuchet MS"/>
              </a:rPr>
              <a:t>asesinatos </a:t>
            </a:r>
            <a:r>
              <a:rPr sz="1200" i="1" spc="-60" dirty="0">
                <a:latin typeface="Trebuchet MS"/>
                <a:cs typeface="Trebuchet MS"/>
              </a:rPr>
              <a:t>y violaciones  sexuales</a:t>
            </a:r>
            <a:r>
              <a:rPr sz="1200" i="1" spc="-12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se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75" dirty="0">
                <a:latin typeface="Trebuchet MS"/>
                <a:cs typeface="Trebuchet MS"/>
              </a:rPr>
              <a:t>les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denominaba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75" dirty="0">
                <a:latin typeface="Trebuchet MS"/>
                <a:cs typeface="Trebuchet MS"/>
              </a:rPr>
              <a:t>“crímenes</a:t>
            </a:r>
            <a:r>
              <a:rPr sz="1200" i="1" spc="-12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  </a:t>
            </a:r>
            <a:r>
              <a:rPr sz="1200" i="1" spc="-70" dirty="0">
                <a:latin typeface="Trebuchet MS"/>
                <a:cs typeface="Trebuchet MS"/>
              </a:rPr>
              <a:t>odio” </a:t>
            </a:r>
            <a:r>
              <a:rPr sz="1200" i="1" spc="-30" dirty="0">
                <a:latin typeface="Trebuchet MS"/>
                <a:cs typeface="Trebuchet MS"/>
              </a:rPr>
              <a:t>o </a:t>
            </a:r>
            <a:r>
              <a:rPr sz="1200" i="1" spc="-75" dirty="0">
                <a:latin typeface="Trebuchet MS"/>
                <a:cs typeface="Trebuchet MS"/>
              </a:rPr>
              <a:t>“violencia </a:t>
            </a:r>
            <a:r>
              <a:rPr sz="1200" i="1" spc="-55" dirty="0">
                <a:latin typeface="Trebuchet MS"/>
                <a:cs typeface="Trebuchet MS"/>
              </a:rPr>
              <a:t>por</a:t>
            </a:r>
            <a:r>
              <a:rPr sz="1200" i="1" spc="-220" dirty="0">
                <a:latin typeface="Trebuchet MS"/>
                <a:cs typeface="Trebuchet MS"/>
              </a:rPr>
              <a:t> </a:t>
            </a:r>
            <a:r>
              <a:rPr sz="1200" i="1" spc="-85" dirty="0">
                <a:latin typeface="Trebuchet MS"/>
                <a:cs typeface="Trebuchet MS"/>
              </a:rPr>
              <a:t>prejuicio”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28744" y="1825751"/>
            <a:ext cx="3335020" cy="4352925"/>
          </a:xfrm>
          <a:custGeom>
            <a:avLst/>
            <a:gdLst/>
            <a:ahLst/>
            <a:cxnLst/>
            <a:rect l="l" t="t" r="r" b="b"/>
            <a:pathLst>
              <a:path w="3335020" h="4352925">
                <a:moveTo>
                  <a:pt x="3001009" y="0"/>
                </a:moveTo>
                <a:lnTo>
                  <a:pt x="333501" y="0"/>
                </a:lnTo>
                <a:lnTo>
                  <a:pt x="284228" y="3616"/>
                </a:lnTo>
                <a:lnTo>
                  <a:pt x="237196" y="14123"/>
                </a:lnTo>
                <a:lnTo>
                  <a:pt x="192922" y="31002"/>
                </a:lnTo>
                <a:lnTo>
                  <a:pt x="151923" y="53738"/>
                </a:lnTo>
                <a:lnTo>
                  <a:pt x="114715" y="81815"/>
                </a:lnTo>
                <a:lnTo>
                  <a:pt x="81815" y="114715"/>
                </a:lnTo>
                <a:lnTo>
                  <a:pt x="53738" y="151923"/>
                </a:lnTo>
                <a:lnTo>
                  <a:pt x="31002" y="192922"/>
                </a:lnTo>
                <a:lnTo>
                  <a:pt x="14123" y="237196"/>
                </a:lnTo>
                <a:lnTo>
                  <a:pt x="3616" y="284228"/>
                </a:lnTo>
                <a:lnTo>
                  <a:pt x="0" y="333501"/>
                </a:lnTo>
                <a:lnTo>
                  <a:pt x="0" y="4019092"/>
                </a:lnTo>
                <a:lnTo>
                  <a:pt x="3616" y="4068368"/>
                </a:lnTo>
                <a:lnTo>
                  <a:pt x="14123" y="4115398"/>
                </a:lnTo>
                <a:lnTo>
                  <a:pt x="31002" y="4159668"/>
                </a:lnTo>
                <a:lnTo>
                  <a:pt x="53738" y="4200661"/>
                </a:lnTo>
                <a:lnTo>
                  <a:pt x="81815" y="4237862"/>
                </a:lnTo>
                <a:lnTo>
                  <a:pt x="114715" y="4270754"/>
                </a:lnTo>
                <a:lnTo>
                  <a:pt x="151923" y="4298823"/>
                </a:lnTo>
                <a:lnTo>
                  <a:pt x="192922" y="4321552"/>
                </a:lnTo>
                <a:lnTo>
                  <a:pt x="237196" y="4338426"/>
                </a:lnTo>
                <a:lnTo>
                  <a:pt x="284228" y="4348928"/>
                </a:lnTo>
                <a:lnTo>
                  <a:pt x="333501" y="4352544"/>
                </a:lnTo>
                <a:lnTo>
                  <a:pt x="3001009" y="4352544"/>
                </a:lnTo>
                <a:lnTo>
                  <a:pt x="3050283" y="4348928"/>
                </a:lnTo>
                <a:lnTo>
                  <a:pt x="3097315" y="4338426"/>
                </a:lnTo>
                <a:lnTo>
                  <a:pt x="3141589" y="4321552"/>
                </a:lnTo>
                <a:lnTo>
                  <a:pt x="3182588" y="4298823"/>
                </a:lnTo>
                <a:lnTo>
                  <a:pt x="3219796" y="4270754"/>
                </a:lnTo>
                <a:lnTo>
                  <a:pt x="3252696" y="4237862"/>
                </a:lnTo>
                <a:lnTo>
                  <a:pt x="3280773" y="4200661"/>
                </a:lnTo>
                <a:lnTo>
                  <a:pt x="3303509" y="4159668"/>
                </a:lnTo>
                <a:lnTo>
                  <a:pt x="3320388" y="4115398"/>
                </a:lnTo>
                <a:lnTo>
                  <a:pt x="3330895" y="4068368"/>
                </a:lnTo>
                <a:lnTo>
                  <a:pt x="3334511" y="4019092"/>
                </a:lnTo>
                <a:lnTo>
                  <a:pt x="3334511" y="333501"/>
                </a:lnTo>
                <a:lnTo>
                  <a:pt x="3330895" y="284228"/>
                </a:lnTo>
                <a:lnTo>
                  <a:pt x="3320388" y="237196"/>
                </a:lnTo>
                <a:lnTo>
                  <a:pt x="3303509" y="192922"/>
                </a:lnTo>
                <a:lnTo>
                  <a:pt x="3280773" y="151923"/>
                </a:lnTo>
                <a:lnTo>
                  <a:pt x="3252696" y="114715"/>
                </a:lnTo>
                <a:lnTo>
                  <a:pt x="3219796" y="81815"/>
                </a:lnTo>
                <a:lnTo>
                  <a:pt x="3182588" y="53738"/>
                </a:lnTo>
                <a:lnTo>
                  <a:pt x="3141589" y="31002"/>
                </a:lnTo>
                <a:lnTo>
                  <a:pt x="3097315" y="14123"/>
                </a:lnTo>
                <a:lnTo>
                  <a:pt x="3050283" y="3616"/>
                </a:lnTo>
                <a:lnTo>
                  <a:pt x="3001009" y="0"/>
                </a:lnTo>
                <a:close/>
              </a:path>
            </a:pathLst>
          </a:custGeom>
          <a:solidFill>
            <a:srgbClr val="D4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7738" y="1981022"/>
            <a:ext cx="3175635" cy="9334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algn="ctr">
              <a:lnSpc>
                <a:spcPts val="2310"/>
              </a:lnSpc>
              <a:spcBef>
                <a:spcPts val="365"/>
              </a:spcBef>
            </a:pPr>
            <a:r>
              <a:rPr sz="2100" i="1" spc="-105" dirty="0">
                <a:latin typeface="Trebuchet MS"/>
                <a:cs typeface="Trebuchet MS"/>
              </a:rPr>
              <a:t>Violencia </a:t>
            </a:r>
            <a:r>
              <a:rPr sz="2100" i="1" spc="-90" dirty="0">
                <a:latin typeface="Trebuchet MS"/>
                <a:cs typeface="Trebuchet MS"/>
              </a:rPr>
              <a:t>y </a:t>
            </a:r>
            <a:r>
              <a:rPr sz="2100" i="1" spc="-85" dirty="0">
                <a:latin typeface="Trebuchet MS"/>
                <a:cs typeface="Trebuchet MS"/>
              </a:rPr>
              <a:t>las </a:t>
            </a:r>
            <a:r>
              <a:rPr sz="2100" i="1" spc="-90" dirty="0">
                <a:latin typeface="Trebuchet MS"/>
                <a:cs typeface="Trebuchet MS"/>
              </a:rPr>
              <a:t>tecnologías</a:t>
            </a:r>
            <a:r>
              <a:rPr sz="2100" i="1" spc="-434" dirty="0">
                <a:latin typeface="Trebuchet MS"/>
                <a:cs typeface="Trebuchet MS"/>
              </a:rPr>
              <a:t> </a:t>
            </a:r>
            <a:r>
              <a:rPr sz="2100" i="1" spc="-110" dirty="0">
                <a:latin typeface="Trebuchet MS"/>
                <a:cs typeface="Trebuchet MS"/>
              </a:rPr>
              <a:t>de  </a:t>
            </a:r>
            <a:r>
              <a:rPr sz="2100" i="1" spc="-105" dirty="0">
                <a:latin typeface="Trebuchet MS"/>
                <a:cs typeface="Trebuchet MS"/>
              </a:rPr>
              <a:t>la información </a:t>
            </a:r>
            <a:r>
              <a:rPr sz="2100" i="1" spc="-95" dirty="0">
                <a:latin typeface="Trebuchet MS"/>
                <a:cs typeface="Trebuchet MS"/>
              </a:rPr>
              <a:t>y  </a:t>
            </a:r>
            <a:r>
              <a:rPr sz="2100" i="1" spc="-90" dirty="0">
                <a:latin typeface="Trebuchet MS"/>
                <a:cs typeface="Trebuchet MS"/>
              </a:rPr>
              <a:t>comunicación </a:t>
            </a:r>
            <a:r>
              <a:rPr sz="2100" i="1" spc="-125" dirty="0">
                <a:latin typeface="Trebuchet MS"/>
                <a:cs typeface="Trebuchet MS"/>
              </a:rPr>
              <a:t>-</a:t>
            </a:r>
            <a:r>
              <a:rPr sz="2100" i="1" spc="-310" dirty="0">
                <a:latin typeface="Trebuchet MS"/>
                <a:cs typeface="Trebuchet MS"/>
              </a:rPr>
              <a:t> </a:t>
            </a:r>
            <a:r>
              <a:rPr sz="2100" i="1" spc="-140" dirty="0">
                <a:latin typeface="Trebuchet MS"/>
                <a:cs typeface="Trebuchet MS"/>
              </a:rPr>
              <a:t>TIC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60976" y="3133344"/>
            <a:ext cx="2670175" cy="1310640"/>
          </a:xfrm>
          <a:custGeom>
            <a:avLst/>
            <a:gdLst/>
            <a:ahLst/>
            <a:cxnLst/>
            <a:rect l="l" t="t" r="r" b="b"/>
            <a:pathLst>
              <a:path w="2670175" h="1310639">
                <a:moveTo>
                  <a:pt x="2538983" y="0"/>
                </a:moveTo>
                <a:lnTo>
                  <a:pt x="131063" y="0"/>
                </a:ln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3"/>
                </a:lnTo>
                <a:lnTo>
                  <a:pt x="0" y="1179575"/>
                </a:lnTo>
                <a:lnTo>
                  <a:pt x="10298" y="1230594"/>
                </a:lnTo>
                <a:lnTo>
                  <a:pt x="38385" y="1272254"/>
                </a:lnTo>
                <a:lnTo>
                  <a:pt x="80045" y="1300341"/>
                </a:lnTo>
                <a:lnTo>
                  <a:pt x="131063" y="1310639"/>
                </a:lnTo>
                <a:lnTo>
                  <a:pt x="2538983" y="1310639"/>
                </a:lnTo>
                <a:lnTo>
                  <a:pt x="2590002" y="1300341"/>
                </a:lnTo>
                <a:lnTo>
                  <a:pt x="2631662" y="1272254"/>
                </a:lnTo>
                <a:lnTo>
                  <a:pt x="2659749" y="1230594"/>
                </a:lnTo>
                <a:lnTo>
                  <a:pt x="2670048" y="1179575"/>
                </a:lnTo>
                <a:lnTo>
                  <a:pt x="2670048" y="131063"/>
                </a:lnTo>
                <a:lnTo>
                  <a:pt x="2659749" y="80045"/>
                </a:lnTo>
                <a:lnTo>
                  <a:pt x="2631662" y="38385"/>
                </a:lnTo>
                <a:lnTo>
                  <a:pt x="2590002" y="10298"/>
                </a:lnTo>
                <a:lnTo>
                  <a:pt x="2538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0976" y="3133344"/>
            <a:ext cx="2670175" cy="1310640"/>
          </a:xfrm>
          <a:custGeom>
            <a:avLst/>
            <a:gdLst/>
            <a:ahLst/>
            <a:cxnLst/>
            <a:rect l="l" t="t" r="r" b="b"/>
            <a:pathLst>
              <a:path w="2670175" h="1310639">
                <a:moveTo>
                  <a:pt x="0" y="131063"/>
                </a:moveTo>
                <a:lnTo>
                  <a:pt x="10298" y="80045"/>
                </a:lnTo>
                <a:lnTo>
                  <a:pt x="38385" y="38385"/>
                </a:lnTo>
                <a:lnTo>
                  <a:pt x="80045" y="10298"/>
                </a:lnTo>
                <a:lnTo>
                  <a:pt x="131063" y="0"/>
                </a:lnTo>
                <a:lnTo>
                  <a:pt x="2538983" y="0"/>
                </a:lnTo>
                <a:lnTo>
                  <a:pt x="2590002" y="10298"/>
                </a:lnTo>
                <a:lnTo>
                  <a:pt x="2631662" y="38385"/>
                </a:lnTo>
                <a:lnTo>
                  <a:pt x="2659749" y="80045"/>
                </a:lnTo>
                <a:lnTo>
                  <a:pt x="2670048" y="131063"/>
                </a:lnTo>
                <a:lnTo>
                  <a:pt x="2670048" y="1179575"/>
                </a:lnTo>
                <a:lnTo>
                  <a:pt x="2659749" y="1230594"/>
                </a:lnTo>
                <a:lnTo>
                  <a:pt x="2631662" y="1272254"/>
                </a:lnTo>
                <a:lnTo>
                  <a:pt x="2590002" y="1300341"/>
                </a:lnTo>
                <a:lnTo>
                  <a:pt x="2538983" y="1310639"/>
                </a:lnTo>
                <a:lnTo>
                  <a:pt x="131063" y="1310639"/>
                </a:lnTo>
                <a:lnTo>
                  <a:pt x="80045" y="1300341"/>
                </a:lnTo>
                <a:lnTo>
                  <a:pt x="38385" y="1272254"/>
                </a:lnTo>
                <a:lnTo>
                  <a:pt x="10298" y="1230594"/>
                </a:lnTo>
                <a:lnTo>
                  <a:pt x="0" y="1179575"/>
                </a:lnTo>
                <a:lnTo>
                  <a:pt x="0" y="131063"/>
                </a:lnTo>
                <a:close/>
              </a:path>
            </a:pathLst>
          </a:custGeom>
          <a:ln w="12192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73244" y="3417823"/>
            <a:ext cx="2445385" cy="7086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3175" algn="ctr">
              <a:lnSpc>
                <a:spcPct val="91200"/>
              </a:lnSpc>
              <a:spcBef>
                <a:spcPts val="225"/>
              </a:spcBef>
            </a:pPr>
            <a:r>
              <a:rPr sz="1200" i="1" spc="-45" dirty="0">
                <a:latin typeface="Trebuchet MS"/>
                <a:cs typeface="Trebuchet MS"/>
              </a:rPr>
              <a:t>Acceso </a:t>
            </a:r>
            <a:r>
              <a:rPr sz="1200" i="1" spc="-15" dirty="0">
                <a:latin typeface="Trebuchet MS"/>
                <a:cs typeface="Trebuchet MS"/>
              </a:rPr>
              <a:t>a </a:t>
            </a:r>
            <a:r>
              <a:rPr sz="1200" i="1" spc="-55" dirty="0">
                <a:latin typeface="Trebuchet MS"/>
                <a:cs typeface="Trebuchet MS"/>
              </a:rPr>
              <a:t>las </a:t>
            </a:r>
            <a:r>
              <a:rPr sz="1200" i="1" spc="-100" dirty="0">
                <a:latin typeface="Trebuchet MS"/>
                <a:cs typeface="Trebuchet MS"/>
              </a:rPr>
              <a:t>TIC, </a:t>
            </a:r>
            <a:r>
              <a:rPr sz="1200" i="1" spc="-70" dirty="0">
                <a:latin typeface="Trebuchet MS"/>
                <a:cs typeface="Trebuchet MS"/>
              </a:rPr>
              <a:t>la Internet </a:t>
            </a:r>
            <a:r>
              <a:rPr sz="1200" i="1" spc="-30" dirty="0">
                <a:latin typeface="Trebuchet MS"/>
                <a:cs typeface="Trebuchet MS"/>
              </a:rPr>
              <a:t>ha </a:t>
            </a:r>
            <a:r>
              <a:rPr sz="1200" i="1" spc="-50" dirty="0">
                <a:latin typeface="Trebuchet MS"/>
                <a:cs typeface="Trebuchet MS"/>
              </a:rPr>
              <a:t>hecho  </a:t>
            </a:r>
            <a:r>
              <a:rPr sz="1200" i="1" spc="-60" dirty="0">
                <a:latin typeface="Trebuchet MS"/>
                <a:cs typeface="Trebuchet MS"/>
              </a:rPr>
              <a:t>que </a:t>
            </a:r>
            <a:r>
              <a:rPr sz="1200" i="1" spc="-70" dirty="0">
                <a:latin typeface="Trebuchet MS"/>
                <a:cs typeface="Trebuchet MS"/>
              </a:rPr>
              <a:t>la explotación </a:t>
            </a:r>
            <a:r>
              <a:rPr sz="1200" i="1" spc="-65" dirty="0">
                <a:latin typeface="Trebuchet MS"/>
                <a:cs typeface="Trebuchet MS"/>
              </a:rPr>
              <a:t>sexual de </a:t>
            </a:r>
            <a:r>
              <a:rPr sz="1200" i="1" spc="-85" dirty="0">
                <a:latin typeface="Trebuchet MS"/>
                <a:cs typeface="Trebuchet MS"/>
              </a:rPr>
              <a:t>mujeres,  </a:t>
            </a:r>
            <a:r>
              <a:rPr sz="1200" i="1" spc="-45" dirty="0">
                <a:latin typeface="Trebuchet MS"/>
                <a:cs typeface="Trebuchet MS"/>
              </a:rPr>
              <a:t>niñas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niños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y</a:t>
            </a:r>
            <a:r>
              <a:rPr sz="1200" i="1" spc="-8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la</a:t>
            </a:r>
            <a:r>
              <a:rPr sz="1200" i="1" spc="-65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violencia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en</a:t>
            </a:r>
            <a:r>
              <a:rPr sz="1200" i="1" spc="-90" dirty="0">
                <a:latin typeface="Trebuchet MS"/>
                <a:cs typeface="Trebuchet MS"/>
              </a:rPr>
              <a:t> </a:t>
            </a:r>
            <a:r>
              <a:rPr sz="1200" i="1" spc="-45" dirty="0">
                <a:latin typeface="Trebuchet MS"/>
                <a:cs typeface="Trebuchet MS"/>
              </a:rPr>
              <a:t>su</a:t>
            </a:r>
            <a:r>
              <a:rPr sz="1200" i="1" spc="-7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contra  se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i="1" spc="-75" dirty="0">
                <a:latin typeface="Trebuchet MS"/>
                <a:cs typeface="Trebuchet MS"/>
              </a:rPr>
              <a:t>“normalice”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60976" y="4645152"/>
            <a:ext cx="2670175" cy="1313815"/>
          </a:xfrm>
          <a:custGeom>
            <a:avLst/>
            <a:gdLst/>
            <a:ahLst/>
            <a:cxnLst/>
            <a:rect l="l" t="t" r="r" b="b"/>
            <a:pathLst>
              <a:path w="2670175" h="1313814">
                <a:moveTo>
                  <a:pt x="2538729" y="0"/>
                </a:moveTo>
                <a:lnTo>
                  <a:pt x="131318" y="0"/>
                </a:lnTo>
                <a:lnTo>
                  <a:pt x="80206" y="10320"/>
                </a:lnTo>
                <a:lnTo>
                  <a:pt x="38465" y="38465"/>
                </a:lnTo>
                <a:lnTo>
                  <a:pt x="10320" y="80206"/>
                </a:lnTo>
                <a:lnTo>
                  <a:pt x="0" y="131318"/>
                </a:lnTo>
                <a:lnTo>
                  <a:pt x="0" y="1182319"/>
                </a:lnTo>
                <a:lnTo>
                  <a:pt x="10320" y="1233454"/>
                </a:lnTo>
                <a:lnTo>
                  <a:pt x="38465" y="1275211"/>
                </a:lnTo>
                <a:lnTo>
                  <a:pt x="80206" y="1303364"/>
                </a:lnTo>
                <a:lnTo>
                  <a:pt x="131318" y="1313688"/>
                </a:lnTo>
                <a:lnTo>
                  <a:pt x="2538729" y="1313688"/>
                </a:lnTo>
                <a:lnTo>
                  <a:pt x="2589841" y="1303364"/>
                </a:lnTo>
                <a:lnTo>
                  <a:pt x="2631582" y="1275211"/>
                </a:lnTo>
                <a:lnTo>
                  <a:pt x="2659727" y="1233454"/>
                </a:lnTo>
                <a:lnTo>
                  <a:pt x="2670048" y="1182319"/>
                </a:lnTo>
                <a:lnTo>
                  <a:pt x="2670048" y="131318"/>
                </a:lnTo>
                <a:lnTo>
                  <a:pt x="2659727" y="80206"/>
                </a:lnTo>
                <a:lnTo>
                  <a:pt x="2631582" y="38465"/>
                </a:lnTo>
                <a:lnTo>
                  <a:pt x="2589841" y="10320"/>
                </a:lnTo>
                <a:lnTo>
                  <a:pt x="2538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0976" y="4645152"/>
            <a:ext cx="2670175" cy="1313815"/>
          </a:xfrm>
          <a:custGeom>
            <a:avLst/>
            <a:gdLst/>
            <a:ahLst/>
            <a:cxnLst/>
            <a:rect l="l" t="t" r="r" b="b"/>
            <a:pathLst>
              <a:path w="2670175" h="1313814">
                <a:moveTo>
                  <a:pt x="0" y="131318"/>
                </a:moveTo>
                <a:lnTo>
                  <a:pt x="10320" y="80206"/>
                </a:lnTo>
                <a:lnTo>
                  <a:pt x="38465" y="38465"/>
                </a:lnTo>
                <a:lnTo>
                  <a:pt x="80206" y="10320"/>
                </a:lnTo>
                <a:lnTo>
                  <a:pt x="131318" y="0"/>
                </a:lnTo>
                <a:lnTo>
                  <a:pt x="2538729" y="0"/>
                </a:lnTo>
                <a:lnTo>
                  <a:pt x="2589841" y="10320"/>
                </a:lnTo>
                <a:lnTo>
                  <a:pt x="2631582" y="38465"/>
                </a:lnTo>
                <a:lnTo>
                  <a:pt x="2659727" y="80206"/>
                </a:lnTo>
                <a:lnTo>
                  <a:pt x="2670048" y="131318"/>
                </a:lnTo>
                <a:lnTo>
                  <a:pt x="2670048" y="1182319"/>
                </a:lnTo>
                <a:lnTo>
                  <a:pt x="2659727" y="1233454"/>
                </a:lnTo>
                <a:lnTo>
                  <a:pt x="2631582" y="1275211"/>
                </a:lnTo>
                <a:lnTo>
                  <a:pt x="2589841" y="1303364"/>
                </a:lnTo>
                <a:lnTo>
                  <a:pt x="2538729" y="1313688"/>
                </a:lnTo>
                <a:lnTo>
                  <a:pt x="131318" y="1313688"/>
                </a:lnTo>
                <a:lnTo>
                  <a:pt x="80206" y="1303364"/>
                </a:lnTo>
                <a:lnTo>
                  <a:pt x="38465" y="1275211"/>
                </a:lnTo>
                <a:lnTo>
                  <a:pt x="10320" y="1233454"/>
                </a:lnTo>
                <a:lnTo>
                  <a:pt x="0" y="1182319"/>
                </a:lnTo>
                <a:lnTo>
                  <a:pt x="0" y="131318"/>
                </a:lnTo>
                <a:close/>
              </a:path>
            </a:pathLst>
          </a:custGeom>
          <a:ln w="12192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48859" y="4848605"/>
            <a:ext cx="2493645" cy="8763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3175" algn="ctr">
              <a:lnSpc>
                <a:spcPct val="91300"/>
              </a:lnSpc>
              <a:spcBef>
                <a:spcPts val="225"/>
              </a:spcBef>
            </a:pPr>
            <a:r>
              <a:rPr sz="1200" i="1" spc="-35" dirty="0">
                <a:latin typeface="Trebuchet MS"/>
                <a:cs typeface="Trebuchet MS"/>
              </a:rPr>
              <a:t>Nuevas </a:t>
            </a:r>
            <a:r>
              <a:rPr sz="1200" i="1" spc="-55" dirty="0">
                <a:latin typeface="Trebuchet MS"/>
                <a:cs typeface="Trebuchet MS"/>
              </a:rPr>
              <a:t>tecnologías </a:t>
            </a:r>
            <a:r>
              <a:rPr sz="1200" i="1" spc="-70" dirty="0">
                <a:latin typeface="Trebuchet MS"/>
                <a:cs typeface="Trebuchet MS"/>
              </a:rPr>
              <a:t>permitan </a:t>
            </a:r>
            <a:r>
              <a:rPr sz="1200" i="1" spc="-95" dirty="0">
                <a:latin typeface="Trebuchet MS"/>
                <a:cs typeface="Trebuchet MS"/>
              </a:rPr>
              <a:t>el  </a:t>
            </a:r>
            <a:r>
              <a:rPr sz="1200" i="1" spc="-75" dirty="0">
                <a:latin typeface="Trebuchet MS"/>
                <a:cs typeface="Trebuchet MS"/>
              </a:rPr>
              <a:t>establecimiento </a:t>
            </a:r>
            <a:r>
              <a:rPr sz="1200" i="1" spc="-65" dirty="0">
                <a:latin typeface="Trebuchet MS"/>
                <a:cs typeface="Trebuchet MS"/>
              </a:rPr>
              <a:t>de </a:t>
            </a:r>
            <a:r>
              <a:rPr sz="1200" i="1" spc="-50" dirty="0">
                <a:latin typeface="Trebuchet MS"/>
                <a:cs typeface="Trebuchet MS"/>
              </a:rPr>
              <a:t>comunidades </a:t>
            </a:r>
            <a:r>
              <a:rPr sz="1200" i="1" spc="-55" dirty="0">
                <a:latin typeface="Trebuchet MS"/>
                <a:cs typeface="Trebuchet MS"/>
              </a:rPr>
              <a:t>en  </a:t>
            </a:r>
            <a:r>
              <a:rPr sz="1200" i="1" spc="-70" dirty="0">
                <a:latin typeface="Trebuchet MS"/>
                <a:cs typeface="Trebuchet MS"/>
              </a:rPr>
              <a:t>línea </a:t>
            </a:r>
            <a:r>
              <a:rPr sz="1200" i="1" spc="-80" dirty="0">
                <a:latin typeface="Trebuchet MS"/>
                <a:cs typeface="Trebuchet MS"/>
              </a:rPr>
              <a:t>libres </a:t>
            </a:r>
            <a:r>
              <a:rPr sz="1200" i="1" spc="-60" dirty="0">
                <a:latin typeface="Trebuchet MS"/>
                <a:cs typeface="Trebuchet MS"/>
              </a:rPr>
              <a:t>de </a:t>
            </a:r>
            <a:r>
              <a:rPr sz="1200" i="1" spc="-75" dirty="0">
                <a:latin typeface="Trebuchet MS"/>
                <a:cs typeface="Trebuchet MS"/>
              </a:rPr>
              <a:t>interferencias </a:t>
            </a:r>
            <a:r>
              <a:rPr sz="1200" i="1" spc="-30" dirty="0">
                <a:latin typeface="Trebuchet MS"/>
                <a:cs typeface="Trebuchet MS"/>
              </a:rPr>
              <a:t>o  </a:t>
            </a:r>
            <a:r>
              <a:rPr sz="1200" i="1" spc="-65" dirty="0">
                <a:latin typeface="Trebuchet MS"/>
                <a:cs typeface="Trebuchet MS"/>
              </a:rPr>
              <a:t>estándares, </a:t>
            </a:r>
            <a:r>
              <a:rPr sz="1200" i="1" spc="-60" dirty="0">
                <a:latin typeface="Trebuchet MS"/>
                <a:cs typeface="Trebuchet MS"/>
              </a:rPr>
              <a:t>en </a:t>
            </a:r>
            <a:r>
              <a:rPr sz="1200" i="1" spc="-45" dirty="0">
                <a:latin typeface="Trebuchet MS"/>
                <a:cs typeface="Trebuchet MS"/>
              </a:rPr>
              <a:t>donde </a:t>
            </a:r>
            <a:r>
              <a:rPr sz="1200" i="1" spc="-70" dirty="0">
                <a:latin typeface="Trebuchet MS"/>
                <a:cs typeface="Trebuchet MS"/>
              </a:rPr>
              <a:t>la violencia</a:t>
            </a:r>
            <a:r>
              <a:rPr sz="1200" i="1" spc="-22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sexual  </a:t>
            </a:r>
            <a:r>
              <a:rPr sz="1200" i="1" spc="-55" dirty="0">
                <a:latin typeface="Trebuchet MS"/>
                <a:cs typeface="Trebuchet MS"/>
              </a:rPr>
              <a:t>se </a:t>
            </a:r>
            <a:r>
              <a:rPr sz="1200" i="1" spc="-85" dirty="0">
                <a:latin typeface="Trebuchet MS"/>
                <a:cs typeface="Trebuchet MS"/>
              </a:rPr>
              <a:t>ejerce </a:t>
            </a:r>
            <a:r>
              <a:rPr sz="1200" i="1" spc="-60" dirty="0">
                <a:latin typeface="Trebuchet MS"/>
                <a:cs typeface="Trebuchet MS"/>
              </a:rPr>
              <a:t>de </a:t>
            </a:r>
            <a:r>
              <a:rPr sz="1200" i="1" spc="-45" dirty="0">
                <a:latin typeface="Trebuchet MS"/>
                <a:cs typeface="Trebuchet MS"/>
              </a:rPr>
              <a:t>manera</a:t>
            </a:r>
            <a:r>
              <a:rPr sz="1200" i="1" spc="-229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impune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16240" y="1825751"/>
            <a:ext cx="3337560" cy="4352925"/>
          </a:xfrm>
          <a:custGeom>
            <a:avLst/>
            <a:gdLst/>
            <a:ahLst/>
            <a:cxnLst/>
            <a:rect l="l" t="t" r="r" b="b"/>
            <a:pathLst>
              <a:path w="3337559" h="4352925">
                <a:moveTo>
                  <a:pt x="3003804" y="0"/>
                </a:moveTo>
                <a:lnTo>
                  <a:pt x="333755" y="0"/>
                </a:lnTo>
                <a:lnTo>
                  <a:pt x="284447" y="3619"/>
                </a:lnTo>
                <a:lnTo>
                  <a:pt x="237381" y="14135"/>
                </a:lnTo>
                <a:lnTo>
                  <a:pt x="193075" y="31028"/>
                </a:lnTo>
                <a:lnTo>
                  <a:pt x="152045" y="53783"/>
                </a:lnTo>
                <a:lnTo>
                  <a:pt x="114808" y="81882"/>
                </a:lnTo>
                <a:lnTo>
                  <a:pt x="81882" y="114808"/>
                </a:lnTo>
                <a:lnTo>
                  <a:pt x="53783" y="152045"/>
                </a:lnTo>
                <a:lnTo>
                  <a:pt x="31028" y="193075"/>
                </a:lnTo>
                <a:lnTo>
                  <a:pt x="14135" y="237381"/>
                </a:lnTo>
                <a:lnTo>
                  <a:pt x="3619" y="284447"/>
                </a:lnTo>
                <a:lnTo>
                  <a:pt x="0" y="333756"/>
                </a:lnTo>
                <a:lnTo>
                  <a:pt x="0" y="4018788"/>
                </a:lnTo>
                <a:lnTo>
                  <a:pt x="3619" y="4068107"/>
                </a:lnTo>
                <a:lnTo>
                  <a:pt x="14135" y="4115180"/>
                </a:lnTo>
                <a:lnTo>
                  <a:pt x="31028" y="4159490"/>
                </a:lnTo>
                <a:lnTo>
                  <a:pt x="53783" y="4200521"/>
                </a:lnTo>
                <a:lnTo>
                  <a:pt x="81882" y="4237756"/>
                </a:lnTo>
                <a:lnTo>
                  <a:pt x="114808" y="4270679"/>
                </a:lnTo>
                <a:lnTo>
                  <a:pt x="152045" y="4298773"/>
                </a:lnTo>
                <a:lnTo>
                  <a:pt x="193075" y="4321523"/>
                </a:lnTo>
                <a:lnTo>
                  <a:pt x="237381" y="4338413"/>
                </a:lnTo>
                <a:lnTo>
                  <a:pt x="284447" y="4348925"/>
                </a:lnTo>
                <a:lnTo>
                  <a:pt x="333755" y="4352544"/>
                </a:lnTo>
                <a:lnTo>
                  <a:pt x="3003804" y="4352544"/>
                </a:lnTo>
                <a:lnTo>
                  <a:pt x="3053112" y="4348925"/>
                </a:lnTo>
                <a:lnTo>
                  <a:pt x="3100178" y="4338413"/>
                </a:lnTo>
                <a:lnTo>
                  <a:pt x="3144484" y="4321523"/>
                </a:lnTo>
                <a:lnTo>
                  <a:pt x="3185514" y="4298773"/>
                </a:lnTo>
                <a:lnTo>
                  <a:pt x="3222751" y="4270679"/>
                </a:lnTo>
                <a:lnTo>
                  <a:pt x="3255677" y="4237756"/>
                </a:lnTo>
                <a:lnTo>
                  <a:pt x="3283776" y="4200521"/>
                </a:lnTo>
                <a:lnTo>
                  <a:pt x="3306531" y="4159490"/>
                </a:lnTo>
                <a:lnTo>
                  <a:pt x="3323424" y="4115180"/>
                </a:lnTo>
                <a:lnTo>
                  <a:pt x="3333940" y="4068107"/>
                </a:lnTo>
                <a:lnTo>
                  <a:pt x="3337559" y="4018788"/>
                </a:lnTo>
                <a:lnTo>
                  <a:pt x="3337559" y="333756"/>
                </a:lnTo>
                <a:lnTo>
                  <a:pt x="3333940" y="284447"/>
                </a:lnTo>
                <a:lnTo>
                  <a:pt x="3323424" y="237381"/>
                </a:lnTo>
                <a:lnTo>
                  <a:pt x="3306531" y="193075"/>
                </a:lnTo>
                <a:lnTo>
                  <a:pt x="3283776" y="152045"/>
                </a:lnTo>
                <a:lnTo>
                  <a:pt x="3255677" y="114808"/>
                </a:lnTo>
                <a:lnTo>
                  <a:pt x="3222751" y="81882"/>
                </a:lnTo>
                <a:lnTo>
                  <a:pt x="3185514" y="53783"/>
                </a:lnTo>
                <a:lnTo>
                  <a:pt x="3144484" y="31028"/>
                </a:lnTo>
                <a:lnTo>
                  <a:pt x="3100178" y="14135"/>
                </a:lnTo>
                <a:lnTo>
                  <a:pt x="3053112" y="3619"/>
                </a:lnTo>
                <a:lnTo>
                  <a:pt x="3003804" y="0"/>
                </a:lnTo>
                <a:close/>
              </a:path>
            </a:pathLst>
          </a:custGeom>
          <a:solidFill>
            <a:srgbClr val="D4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17840" y="1981022"/>
            <a:ext cx="3135630" cy="93345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2310"/>
              </a:lnSpc>
              <a:spcBef>
                <a:spcPts val="365"/>
              </a:spcBef>
            </a:pPr>
            <a:r>
              <a:rPr sz="2100" i="1" spc="-105" dirty="0">
                <a:latin typeface="Trebuchet MS"/>
                <a:cs typeface="Trebuchet MS"/>
              </a:rPr>
              <a:t>Violencia contra </a:t>
            </a:r>
            <a:r>
              <a:rPr sz="2100" i="1" spc="-125" dirty="0">
                <a:latin typeface="Trebuchet MS"/>
                <a:cs typeface="Trebuchet MS"/>
              </a:rPr>
              <a:t>mujeres</a:t>
            </a:r>
            <a:r>
              <a:rPr sz="2100" i="1" spc="-360" dirty="0">
                <a:latin typeface="Trebuchet MS"/>
                <a:cs typeface="Trebuchet MS"/>
              </a:rPr>
              <a:t> </a:t>
            </a:r>
            <a:r>
              <a:rPr sz="2100" i="1" spc="-75" dirty="0">
                <a:latin typeface="Trebuchet MS"/>
                <a:cs typeface="Trebuchet MS"/>
              </a:rPr>
              <a:t>con  </a:t>
            </a:r>
            <a:r>
              <a:rPr sz="2100" i="1" spc="-110" dirty="0">
                <a:latin typeface="Trebuchet MS"/>
                <a:cs typeface="Trebuchet MS"/>
              </a:rPr>
              <a:t>virus de </a:t>
            </a:r>
            <a:r>
              <a:rPr sz="2100" i="1" spc="-105" dirty="0">
                <a:latin typeface="Trebuchet MS"/>
                <a:cs typeface="Trebuchet MS"/>
              </a:rPr>
              <a:t>inmunodeficiencia  </a:t>
            </a:r>
            <a:r>
              <a:rPr sz="2100" i="1" spc="-65" dirty="0">
                <a:latin typeface="Trebuchet MS"/>
                <a:cs typeface="Trebuchet MS"/>
              </a:rPr>
              <a:t>humana </a:t>
            </a:r>
            <a:r>
              <a:rPr sz="2100" i="1" spc="-125" dirty="0">
                <a:latin typeface="Trebuchet MS"/>
                <a:cs typeface="Trebuchet MS"/>
              </a:rPr>
              <a:t>-</a:t>
            </a:r>
            <a:r>
              <a:rPr sz="2100" i="1" spc="-310" dirty="0">
                <a:latin typeface="Trebuchet MS"/>
                <a:cs typeface="Trebuchet MS"/>
              </a:rPr>
              <a:t> </a:t>
            </a:r>
            <a:r>
              <a:rPr sz="2100" i="1" spc="-55" dirty="0">
                <a:latin typeface="Trebuchet MS"/>
                <a:cs typeface="Trebuchet MS"/>
              </a:rPr>
              <a:t>VIH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48471" y="3130295"/>
            <a:ext cx="2670175" cy="634365"/>
          </a:xfrm>
          <a:custGeom>
            <a:avLst/>
            <a:gdLst/>
            <a:ahLst/>
            <a:cxnLst/>
            <a:rect l="l" t="t" r="r" b="b"/>
            <a:pathLst>
              <a:path w="2670175" h="634364">
                <a:moveTo>
                  <a:pt x="2606675" y="0"/>
                </a:moveTo>
                <a:lnTo>
                  <a:pt x="63373" y="0"/>
                </a:lnTo>
                <a:lnTo>
                  <a:pt x="38683" y="4990"/>
                </a:lnTo>
                <a:lnTo>
                  <a:pt x="18541" y="18589"/>
                </a:lnTo>
                <a:lnTo>
                  <a:pt x="4972" y="38736"/>
                </a:lnTo>
                <a:lnTo>
                  <a:pt x="0" y="63373"/>
                </a:lnTo>
                <a:lnTo>
                  <a:pt x="0" y="570610"/>
                </a:lnTo>
                <a:lnTo>
                  <a:pt x="4972" y="595247"/>
                </a:lnTo>
                <a:lnTo>
                  <a:pt x="18542" y="615394"/>
                </a:lnTo>
                <a:lnTo>
                  <a:pt x="38683" y="628993"/>
                </a:lnTo>
                <a:lnTo>
                  <a:pt x="63373" y="633983"/>
                </a:lnTo>
                <a:lnTo>
                  <a:pt x="2606675" y="633983"/>
                </a:lnTo>
                <a:lnTo>
                  <a:pt x="2631311" y="628993"/>
                </a:lnTo>
                <a:lnTo>
                  <a:pt x="2651458" y="615394"/>
                </a:lnTo>
                <a:lnTo>
                  <a:pt x="2665057" y="595247"/>
                </a:lnTo>
                <a:lnTo>
                  <a:pt x="2670048" y="570610"/>
                </a:lnTo>
                <a:lnTo>
                  <a:pt x="2670048" y="63373"/>
                </a:lnTo>
                <a:lnTo>
                  <a:pt x="2665057" y="38736"/>
                </a:lnTo>
                <a:lnTo>
                  <a:pt x="2651458" y="18589"/>
                </a:lnTo>
                <a:lnTo>
                  <a:pt x="2631311" y="4990"/>
                </a:lnTo>
                <a:lnTo>
                  <a:pt x="2606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48471" y="3130295"/>
            <a:ext cx="2670175" cy="634365"/>
          </a:xfrm>
          <a:custGeom>
            <a:avLst/>
            <a:gdLst/>
            <a:ahLst/>
            <a:cxnLst/>
            <a:rect l="l" t="t" r="r" b="b"/>
            <a:pathLst>
              <a:path w="2670175" h="634364">
                <a:moveTo>
                  <a:pt x="0" y="63373"/>
                </a:moveTo>
                <a:lnTo>
                  <a:pt x="4972" y="38736"/>
                </a:lnTo>
                <a:lnTo>
                  <a:pt x="18541" y="18589"/>
                </a:lnTo>
                <a:lnTo>
                  <a:pt x="38683" y="4990"/>
                </a:lnTo>
                <a:lnTo>
                  <a:pt x="63373" y="0"/>
                </a:lnTo>
                <a:lnTo>
                  <a:pt x="2606675" y="0"/>
                </a:lnTo>
                <a:lnTo>
                  <a:pt x="2631311" y="4990"/>
                </a:lnTo>
                <a:lnTo>
                  <a:pt x="2651458" y="18589"/>
                </a:lnTo>
                <a:lnTo>
                  <a:pt x="2665057" y="38736"/>
                </a:lnTo>
                <a:lnTo>
                  <a:pt x="2670048" y="63373"/>
                </a:lnTo>
                <a:lnTo>
                  <a:pt x="2670048" y="570610"/>
                </a:lnTo>
                <a:lnTo>
                  <a:pt x="2665057" y="595247"/>
                </a:lnTo>
                <a:lnTo>
                  <a:pt x="2651458" y="615394"/>
                </a:lnTo>
                <a:lnTo>
                  <a:pt x="2631311" y="628993"/>
                </a:lnTo>
                <a:lnTo>
                  <a:pt x="2606675" y="633983"/>
                </a:lnTo>
                <a:lnTo>
                  <a:pt x="63373" y="633983"/>
                </a:lnTo>
                <a:lnTo>
                  <a:pt x="38683" y="628993"/>
                </a:lnTo>
                <a:lnTo>
                  <a:pt x="18542" y="615394"/>
                </a:lnTo>
                <a:lnTo>
                  <a:pt x="4972" y="595247"/>
                </a:lnTo>
                <a:lnTo>
                  <a:pt x="0" y="570610"/>
                </a:lnTo>
                <a:lnTo>
                  <a:pt x="0" y="63373"/>
                </a:lnTo>
                <a:close/>
              </a:path>
            </a:pathLst>
          </a:custGeom>
          <a:ln w="12192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00109" y="3161157"/>
            <a:ext cx="2371090" cy="5410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3810" algn="ctr">
              <a:lnSpc>
                <a:spcPct val="90900"/>
              </a:lnSpc>
              <a:spcBef>
                <a:spcPts val="229"/>
              </a:spcBef>
            </a:pPr>
            <a:r>
              <a:rPr sz="1200" i="1" spc="-60" dirty="0">
                <a:latin typeface="Trebuchet MS"/>
                <a:cs typeface="Trebuchet MS"/>
              </a:rPr>
              <a:t>Relaciones de </a:t>
            </a:r>
            <a:r>
              <a:rPr sz="1200" i="1" spc="-65" dirty="0">
                <a:latin typeface="Trebuchet MS"/>
                <a:cs typeface="Trebuchet MS"/>
              </a:rPr>
              <a:t>pareja </a:t>
            </a:r>
            <a:r>
              <a:rPr sz="1200" i="1" spc="-70" dirty="0">
                <a:latin typeface="Trebuchet MS"/>
                <a:cs typeface="Trebuchet MS"/>
              </a:rPr>
              <a:t>altamente  </a:t>
            </a:r>
            <a:r>
              <a:rPr sz="1200" i="1" spc="-75" dirty="0">
                <a:latin typeface="Trebuchet MS"/>
                <a:cs typeface="Trebuchet MS"/>
              </a:rPr>
              <a:t>jerarquizadas, </a:t>
            </a:r>
            <a:r>
              <a:rPr sz="1200" i="1" spc="-60" dirty="0">
                <a:latin typeface="Trebuchet MS"/>
                <a:cs typeface="Trebuchet MS"/>
              </a:rPr>
              <a:t>expone </a:t>
            </a:r>
            <a:r>
              <a:rPr sz="1200" i="1" spc="-15" dirty="0">
                <a:latin typeface="Trebuchet MS"/>
                <a:cs typeface="Trebuchet MS"/>
              </a:rPr>
              <a:t>a</a:t>
            </a:r>
            <a:r>
              <a:rPr sz="1200" i="1" spc="-254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las </a:t>
            </a:r>
            <a:r>
              <a:rPr sz="1200" i="1" spc="-75" dirty="0">
                <a:latin typeface="Trebuchet MS"/>
                <a:cs typeface="Trebuchet MS"/>
              </a:rPr>
              <a:t>mujeres </a:t>
            </a:r>
            <a:r>
              <a:rPr sz="1200" i="1" spc="-60" dirty="0">
                <a:latin typeface="Trebuchet MS"/>
                <a:cs typeface="Trebuchet MS"/>
              </a:rPr>
              <a:t>al  </a:t>
            </a:r>
            <a:r>
              <a:rPr sz="1200" i="1" spc="-45" dirty="0">
                <a:latin typeface="Trebuchet MS"/>
                <a:cs typeface="Trebuchet MS"/>
              </a:rPr>
              <a:t>contagio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48471" y="3861815"/>
            <a:ext cx="2670175" cy="634365"/>
          </a:xfrm>
          <a:custGeom>
            <a:avLst/>
            <a:gdLst/>
            <a:ahLst/>
            <a:cxnLst/>
            <a:rect l="l" t="t" r="r" b="b"/>
            <a:pathLst>
              <a:path w="2670175" h="634364">
                <a:moveTo>
                  <a:pt x="2606675" y="0"/>
                </a:moveTo>
                <a:lnTo>
                  <a:pt x="63373" y="0"/>
                </a:lnTo>
                <a:lnTo>
                  <a:pt x="38683" y="4972"/>
                </a:lnTo>
                <a:lnTo>
                  <a:pt x="18541" y="18541"/>
                </a:lnTo>
                <a:lnTo>
                  <a:pt x="4972" y="38683"/>
                </a:lnTo>
                <a:lnTo>
                  <a:pt x="0" y="63372"/>
                </a:lnTo>
                <a:lnTo>
                  <a:pt x="0" y="570610"/>
                </a:lnTo>
                <a:lnTo>
                  <a:pt x="4972" y="595247"/>
                </a:lnTo>
                <a:lnTo>
                  <a:pt x="18542" y="615394"/>
                </a:lnTo>
                <a:lnTo>
                  <a:pt x="38683" y="628993"/>
                </a:lnTo>
                <a:lnTo>
                  <a:pt x="63373" y="633983"/>
                </a:lnTo>
                <a:lnTo>
                  <a:pt x="2606675" y="633983"/>
                </a:lnTo>
                <a:lnTo>
                  <a:pt x="2631311" y="628993"/>
                </a:lnTo>
                <a:lnTo>
                  <a:pt x="2651458" y="615394"/>
                </a:lnTo>
                <a:lnTo>
                  <a:pt x="2665057" y="595247"/>
                </a:lnTo>
                <a:lnTo>
                  <a:pt x="2670048" y="570610"/>
                </a:lnTo>
                <a:lnTo>
                  <a:pt x="2670048" y="63372"/>
                </a:lnTo>
                <a:lnTo>
                  <a:pt x="2665057" y="38683"/>
                </a:lnTo>
                <a:lnTo>
                  <a:pt x="2651458" y="18541"/>
                </a:lnTo>
                <a:lnTo>
                  <a:pt x="2631311" y="4972"/>
                </a:lnTo>
                <a:lnTo>
                  <a:pt x="2606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48471" y="3861815"/>
            <a:ext cx="2670175" cy="634365"/>
          </a:xfrm>
          <a:custGeom>
            <a:avLst/>
            <a:gdLst/>
            <a:ahLst/>
            <a:cxnLst/>
            <a:rect l="l" t="t" r="r" b="b"/>
            <a:pathLst>
              <a:path w="2670175" h="634364">
                <a:moveTo>
                  <a:pt x="0" y="63372"/>
                </a:moveTo>
                <a:lnTo>
                  <a:pt x="4972" y="38683"/>
                </a:lnTo>
                <a:lnTo>
                  <a:pt x="18541" y="18541"/>
                </a:lnTo>
                <a:lnTo>
                  <a:pt x="38683" y="4972"/>
                </a:lnTo>
                <a:lnTo>
                  <a:pt x="63373" y="0"/>
                </a:lnTo>
                <a:lnTo>
                  <a:pt x="2606675" y="0"/>
                </a:lnTo>
                <a:lnTo>
                  <a:pt x="2631311" y="4972"/>
                </a:lnTo>
                <a:lnTo>
                  <a:pt x="2651458" y="18541"/>
                </a:lnTo>
                <a:lnTo>
                  <a:pt x="2665057" y="38683"/>
                </a:lnTo>
                <a:lnTo>
                  <a:pt x="2670048" y="63372"/>
                </a:lnTo>
                <a:lnTo>
                  <a:pt x="2670048" y="570610"/>
                </a:lnTo>
                <a:lnTo>
                  <a:pt x="2665057" y="595247"/>
                </a:lnTo>
                <a:lnTo>
                  <a:pt x="2651458" y="615394"/>
                </a:lnTo>
                <a:lnTo>
                  <a:pt x="2631311" y="628993"/>
                </a:lnTo>
                <a:lnTo>
                  <a:pt x="2606675" y="633983"/>
                </a:lnTo>
                <a:lnTo>
                  <a:pt x="63373" y="633983"/>
                </a:lnTo>
                <a:lnTo>
                  <a:pt x="38683" y="628993"/>
                </a:lnTo>
                <a:lnTo>
                  <a:pt x="18542" y="615394"/>
                </a:lnTo>
                <a:lnTo>
                  <a:pt x="4972" y="595247"/>
                </a:lnTo>
                <a:lnTo>
                  <a:pt x="0" y="570610"/>
                </a:lnTo>
                <a:lnTo>
                  <a:pt x="0" y="63372"/>
                </a:lnTo>
                <a:close/>
              </a:path>
            </a:pathLst>
          </a:custGeom>
          <a:ln w="12192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500109" y="3893057"/>
            <a:ext cx="2369185" cy="5410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algn="ctr">
              <a:lnSpc>
                <a:spcPct val="90800"/>
              </a:lnSpc>
              <a:spcBef>
                <a:spcPts val="229"/>
              </a:spcBef>
            </a:pPr>
            <a:r>
              <a:rPr sz="1200" i="1" spc="-50" dirty="0">
                <a:latin typeface="Trebuchet MS"/>
                <a:cs typeface="Trebuchet MS"/>
              </a:rPr>
              <a:t>Soportan</a:t>
            </a:r>
            <a:r>
              <a:rPr sz="1200" i="1" spc="-29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situaciones </a:t>
            </a:r>
            <a:r>
              <a:rPr sz="1200" i="1" spc="-70" dirty="0">
                <a:latin typeface="Trebuchet MS"/>
                <a:cs typeface="Trebuchet MS"/>
              </a:rPr>
              <a:t>humillantes </a:t>
            </a:r>
            <a:r>
              <a:rPr sz="1200" i="1" spc="-60" dirty="0">
                <a:latin typeface="Trebuchet MS"/>
                <a:cs typeface="Trebuchet MS"/>
              </a:rPr>
              <a:t>y de  </a:t>
            </a:r>
            <a:r>
              <a:rPr sz="1200" i="1" spc="-30" dirty="0">
                <a:latin typeface="Trebuchet MS"/>
                <a:cs typeface="Trebuchet MS"/>
              </a:rPr>
              <a:t>daño</a:t>
            </a:r>
            <a:r>
              <a:rPr sz="1200" i="1" spc="-120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físico</a:t>
            </a:r>
            <a:r>
              <a:rPr sz="1200" i="1" spc="-75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por</a:t>
            </a:r>
            <a:r>
              <a:rPr sz="1200" i="1" spc="-110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parte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0" dirty="0">
                <a:latin typeface="Trebuchet MS"/>
                <a:cs typeface="Trebuchet MS"/>
              </a:rPr>
              <a:t>de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la</a:t>
            </a:r>
            <a:r>
              <a:rPr sz="1200" i="1" spc="-100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pareja</a:t>
            </a:r>
            <a:r>
              <a:rPr sz="1200" i="1" spc="-95" dirty="0">
                <a:latin typeface="Trebuchet MS"/>
                <a:cs typeface="Trebuchet MS"/>
              </a:rPr>
              <a:t> </a:t>
            </a:r>
            <a:r>
              <a:rPr sz="1200" i="1" spc="-65" dirty="0">
                <a:latin typeface="Trebuchet MS"/>
                <a:cs typeface="Trebuchet MS"/>
              </a:rPr>
              <a:t>bajo  </a:t>
            </a:r>
            <a:r>
              <a:rPr sz="1200" i="1" spc="-45" dirty="0">
                <a:latin typeface="Trebuchet MS"/>
                <a:cs typeface="Trebuchet MS"/>
              </a:rPr>
              <a:t>amenaza</a:t>
            </a:r>
            <a:r>
              <a:rPr sz="1200" i="1" spc="-150" dirty="0">
                <a:latin typeface="Trebuchet MS"/>
                <a:cs typeface="Trebuchet MS"/>
              </a:rPr>
              <a:t> </a:t>
            </a:r>
            <a:r>
              <a:rPr sz="1200" i="1" spc="-80" dirty="0">
                <a:latin typeface="Trebuchet MS"/>
                <a:cs typeface="Trebuchet MS"/>
              </a:rPr>
              <a:t>de: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48471" y="4593335"/>
            <a:ext cx="2670175" cy="634365"/>
          </a:xfrm>
          <a:custGeom>
            <a:avLst/>
            <a:gdLst/>
            <a:ahLst/>
            <a:cxnLst/>
            <a:rect l="l" t="t" r="r" b="b"/>
            <a:pathLst>
              <a:path w="2670175" h="634364">
                <a:moveTo>
                  <a:pt x="2606675" y="0"/>
                </a:moveTo>
                <a:lnTo>
                  <a:pt x="63373" y="0"/>
                </a:lnTo>
                <a:lnTo>
                  <a:pt x="38683" y="4972"/>
                </a:lnTo>
                <a:lnTo>
                  <a:pt x="18541" y="18541"/>
                </a:lnTo>
                <a:lnTo>
                  <a:pt x="4972" y="38683"/>
                </a:lnTo>
                <a:lnTo>
                  <a:pt x="0" y="63372"/>
                </a:lnTo>
                <a:lnTo>
                  <a:pt x="0" y="570611"/>
                </a:lnTo>
                <a:lnTo>
                  <a:pt x="4972" y="595247"/>
                </a:lnTo>
                <a:lnTo>
                  <a:pt x="18542" y="615394"/>
                </a:lnTo>
                <a:lnTo>
                  <a:pt x="38683" y="628993"/>
                </a:lnTo>
                <a:lnTo>
                  <a:pt x="63373" y="633983"/>
                </a:lnTo>
                <a:lnTo>
                  <a:pt x="2606675" y="633983"/>
                </a:lnTo>
                <a:lnTo>
                  <a:pt x="2631311" y="628993"/>
                </a:lnTo>
                <a:lnTo>
                  <a:pt x="2651458" y="615394"/>
                </a:lnTo>
                <a:lnTo>
                  <a:pt x="2665057" y="595247"/>
                </a:lnTo>
                <a:lnTo>
                  <a:pt x="2670048" y="570611"/>
                </a:lnTo>
                <a:lnTo>
                  <a:pt x="2670048" y="63372"/>
                </a:lnTo>
                <a:lnTo>
                  <a:pt x="2665057" y="38683"/>
                </a:lnTo>
                <a:lnTo>
                  <a:pt x="2651458" y="18541"/>
                </a:lnTo>
                <a:lnTo>
                  <a:pt x="2631311" y="4972"/>
                </a:lnTo>
                <a:lnTo>
                  <a:pt x="2606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48471" y="4593335"/>
            <a:ext cx="2670175" cy="634365"/>
          </a:xfrm>
          <a:custGeom>
            <a:avLst/>
            <a:gdLst/>
            <a:ahLst/>
            <a:cxnLst/>
            <a:rect l="l" t="t" r="r" b="b"/>
            <a:pathLst>
              <a:path w="2670175" h="634364">
                <a:moveTo>
                  <a:pt x="0" y="63372"/>
                </a:moveTo>
                <a:lnTo>
                  <a:pt x="4972" y="38683"/>
                </a:lnTo>
                <a:lnTo>
                  <a:pt x="18541" y="18541"/>
                </a:lnTo>
                <a:lnTo>
                  <a:pt x="38683" y="4972"/>
                </a:lnTo>
                <a:lnTo>
                  <a:pt x="63373" y="0"/>
                </a:lnTo>
                <a:lnTo>
                  <a:pt x="2606675" y="0"/>
                </a:lnTo>
                <a:lnTo>
                  <a:pt x="2631311" y="4972"/>
                </a:lnTo>
                <a:lnTo>
                  <a:pt x="2651458" y="18541"/>
                </a:lnTo>
                <a:lnTo>
                  <a:pt x="2665057" y="38683"/>
                </a:lnTo>
                <a:lnTo>
                  <a:pt x="2670048" y="63372"/>
                </a:lnTo>
                <a:lnTo>
                  <a:pt x="2670048" y="570611"/>
                </a:lnTo>
                <a:lnTo>
                  <a:pt x="2665057" y="595247"/>
                </a:lnTo>
                <a:lnTo>
                  <a:pt x="2651458" y="615394"/>
                </a:lnTo>
                <a:lnTo>
                  <a:pt x="2631311" y="628993"/>
                </a:lnTo>
                <a:lnTo>
                  <a:pt x="2606675" y="633983"/>
                </a:lnTo>
                <a:lnTo>
                  <a:pt x="63373" y="633983"/>
                </a:lnTo>
                <a:lnTo>
                  <a:pt x="38683" y="628993"/>
                </a:lnTo>
                <a:lnTo>
                  <a:pt x="18542" y="615394"/>
                </a:lnTo>
                <a:lnTo>
                  <a:pt x="4972" y="595247"/>
                </a:lnTo>
                <a:lnTo>
                  <a:pt x="0" y="570611"/>
                </a:lnTo>
                <a:lnTo>
                  <a:pt x="0" y="63372"/>
                </a:lnTo>
                <a:close/>
              </a:path>
            </a:pathLst>
          </a:custGeom>
          <a:ln w="12192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70138" y="4645228"/>
            <a:ext cx="2427605" cy="5022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60"/>
              </a:lnSpc>
              <a:spcBef>
                <a:spcPts val="105"/>
              </a:spcBef>
            </a:pPr>
            <a:r>
              <a:rPr sz="1100" i="1" spc="-70" dirty="0">
                <a:latin typeface="Trebuchet MS"/>
                <a:cs typeface="Trebuchet MS"/>
              </a:rPr>
              <a:t>-</a:t>
            </a:r>
            <a:r>
              <a:rPr sz="1100" i="1" spc="-105" dirty="0">
                <a:latin typeface="Trebuchet MS"/>
                <a:cs typeface="Trebuchet MS"/>
              </a:rPr>
              <a:t> </a:t>
            </a:r>
            <a:r>
              <a:rPr sz="1100" i="1" spc="-30" dirty="0">
                <a:latin typeface="Trebuchet MS"/>
                <a:cs typeface="Trebuchet MS"/>
              </a:rPr>
              <a:t>Dar</a:t>
            </a:r>
            <a:r>
              <a:rPr sz="1100" i="1" spc="-100" dirty="0">
                <a:latin typeface="Trebuchet MS"/>
                <a:cs typeface="Trebuchet MS"/>
              </a:rPr>
              <a:t> </a:t>
            </a:r>
            <a:r>
              <a:rPr sz="1100" i="1" spc="-10" dirty="0">
                <a:latin typeface="Trebuchet MS"/>
                <a:cs typeface="Trebuchet MS"/>
              </a:rPr>
              <a:t>a</a:t>
            </a:r>
            <a:r>
              <a:rPr sz="1100" i="1" spc="-95" dirty="0">
                <a:latin typeface="Trebuchet MS"/>
                <a:cs typeface="Trebuchet MS"/>
              </a:rPr>
              <a:t> </a:t>
            </a:r>
            <a:r>
              <a:rPr sz="1100" i="1" spc="-45" dirty="0">
                <a:latin typeface="Trebuchet MS"/>
                <a:cs typeface="Trebuchet MS"/>
              </a:rPr>
              <a:t>conocer</a:t>
            </a:r>
            <a:r>
              <a:rPr sz="1100" i="1" spc="-125" dirty="0">
                <a:latin typeface="Trebuchet MS"/>
                <a:cs typeface="Trebuchet MS"/>
              </a:rPr>
              <a:t> </a:t>
            </a:r>
            <a:r>
              <a:rPr sz="1100" i="1" spc="-55" dirty="0">
                <a:latin typeface="Trebuchet MS"/>
                <a:cs typeface="Trebuchet MS"/>
              </a:rPr>
              <a:t>públicamente</a:t>
            </a:r>
            <a:r>
              <a:rPr sz="1100" i="1" spc="-150" dirty="0">
                <a:latin typeface="Trebuchet MS"/>
                <a:cs typeface="Trebuchet MS"/>
              </a:rPr>
              <a:t> </a:t>
            </a:r>
            <a:r>
              <a:rPr sz="1100" i="1" spc="-35" dirty="0">
                <a:latin typeface="Trebuchet MS"/>
                <a:cs typeface="Trebuchet MS"/>
              </a:rPr>
              <a:t>su</a:t>
            </a:r>
            <a:r>
              <a:rPr sz="1100" i="1" spc="-120" dirty="0">
                <a:latin typeface="Trebuchet MS"/>
                <a:cs typeface="Trebuchet MS"/>
              </a:rPr>
              <a:t> </a:t>
            </a:r>
            <a:r>
              <a:rPr sz="1100" i="1" spc="-50" dirty="0">
                <a:latin typeface="Trebuchet MS"/>
                <a:cs typeface="Trebuchet MS"/>
              </a:rPr>
              <a:t>problema</a:t>
            </a:r>
            <a:endParaRPr sz="1100">
              <a:latin typeface="Trebuchet MS"/>
              <a:cs typeface="Trebuchet MS"/>
            </a:endParaRPr>
          </a:p>
          <a:p>
            <a:pPr marL="2540" algn="ctr">
              <a:lnSpc>
                <a:spcPts val="1215"/>
              </a:lnSpc>
            </a:pPr>
            <a:r>
              <a:rPr sz="1100" i="1" spc="-40" dirty="0">
                <a:latin typeface="Trebuchet MS"/>
                <a:cs typeface="Trebuchet MS"/>
              </a:rPr>
              <a:t>-Abandonar </a:t>
            </a:r>
            <a:r>
              <a:rPr sz="1100" i="1" spc="-55" dirty="0">
                <a:latin typeface="Trebuchet MS"/>
                <a:cs typeface="Trebuchet MS"/>
              </a:rPr>
              <a:t>la</a:t>
            </a:r>
            <a:r>
              <a:rPr sz="1100" i="1" spc="-204" dirty="0">
                <a:latin typeface="Trebuchet MS"/>
                <a:cs typeface="Trebuchet MS"/>
              </a:rPr>
              <a:t> </a:t>
            </a:r>
            <a:r>
              <a:rPr sz="1100" i="1" spc="-25" dirty="0">
                <a:latin typeface="Trebuchet MS"/>
                <a:cs typeface="Trebuchet MS"/>
              </a:rPr>
              <a:t>casa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ts val="1270"/>
              </a:lnSpc>
            </a:pPr>
            <a:r>
              <a:rPr sz="1100" i="1" spc="-60" dirty="0">
                <a:latin typeface="Trebuchet MS"/>
                <a:cs typeface="Trebuchet MS"/>
              </a:rPr>
              <a:t>-Quitarle </a:t>
            </a:r>
            <a:r>
              <a:rPr sz="1100" i="1" spc="-45" dirty="0">
                <a:latin typeface="Trebuchet MS"/>
                <a:cs typeface="Trebuchet MS"/>
              </a:rPr>
              <a:t>los</a:t>
            </a:r>
            <a:r>
              <a:rPr sz="1100" i="1" spc="-204" dirty="0">
                <a:latin typeface="Trebuchet MS"/>
                <a:cs typeface="Trebuchet MS"/>
              </a:rPr>
              <a:t> </a:t>
            </a:r>
            <a:r>
              <a:rPr sz="1100" i="1" spc="-60" dirty="0">
                <a:latin typeface="Trebuchet MS"/>
                <a:cs typeface="Trebuchet MS"/>
              </a:rPr>
              <a:t>hijos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48471" y="5324855"/>
            <a:ext cx="2670175" cy="634365"/>
          </a:xfrm>
          <a:custGeom>
            <a:avLst/>
            <a:gdLst/>
            <a:ahLst/>
            <a:cxnLst/>
            <a:rect l="l" t="t" r="r" b="b"/>
            <a:pathLst>
              <a:path w="2670175" h="634364">
                <a:moveTo>
                  <a:pt x="2606675" y="0"/>
                </a:moveTo>
                <a:lnTo>
                  <a:pt x="63373" y="0"/>
                </a:lnTo>
                <a:lnTo>
                  <a:pt x="38683" y="4972"/>
                </a:lnTo>
                <a:lnTo>
                  <a:pt x="18541" y="18542"/>
                </a:lnTo>
                <a:lnTo>
                  <a:pt x="4972" y="38683"/>
                </a:lnTo>
                <a:lnTo>
                  <a:pt x="0" y="63373"/>
                </a:lnTo>
                <a:lnTo>
                  <a:pt x="0" y="570585"/>
                </a:lnTo>
                <a:lnTo>
                  <a:pt x="4972" y="595263"/>
                </a:lnTo>
                <a:lnTo>
                  <a:pt x="18542" y="615415"/>
                </a:lnTo>
                <a:lnTo>
                  <a:pt x="38683" y="629001"/>
                </a:lnTo>
                <a:lnTo>
                  <a:pt x="63373" y="633984"/>
                </a:lnTo>
                <a:lnTo>
                  <a:pt x="2606675" y="633984"/>
                </a:lnTo>
                <a:lnTo>
                  <a:pt x="2631311" y="629001"/>
                </a:lnTo>
                <a:lnTo>
                  <a:pt x="2651458" y="615415"/>
                </a:lnTo>
                <a:lnTo>
                  <a:pt x="2665057" y="595263"/>
                </a:lnTo>
                <a:lnTo>
                  <a:pt x="2670048" y="570585"/>
                </a:lnTo>
                <a:lnTo>
                  <a:pt x="2670048" y="63373"/>
                </a:lnTo>
                <a:lnTo>
                  <a:pt x="2665057" y="38683"/>
                </a:lnTo>
                <a:lnTo>
                  <a:pt x="2651458" y="18542"/>
                </a:lnTo>
                <a:lnTo>
                  <a:pt x="2631311" y="4972"/>
                </a:lnTo>
                <a:lnTo>
                  <a:pt x="2606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48471" y="5324855"/>
            <a:ext cx="2670175" cy="634365"/>
          </a:xfrm>
          <a:custGeom>
            <a:avLst/>
            <a:gdLst/>
            <a:ahLst/>
            <a:cxnLst/>
            <a:rect l="l" t="t" r="r" b="b"/>
            <a:pathLst>
              <a:path w="2670175" h="634364">
                <a:moveTo>
                  <a:pt x="0" y="63373"/>
                </a:moveTo>
                <a:lnTo>
                  <a:pt x="4972" y="38683"/>
                </a:lnTo>
                <a:lnTo>
                  <a:pt x="18541" y="18542"/>
                </a:lnTo>
                <a:lnTo>
                  <a:pt x="38683" y="4972"/>
                </a:lnTo>
                <a:lnTo>
                  <a:pt x="63373" y="0"/>
                </a:lnTo>
                <a:lnTo>
                  <a:pt x="2606675" y="0"/>
                </a:lnTo>
                <a:lnTo>
                  <a:pt x="2631311" y="4972"/>
                </a:lnTo>
                <a:lnTo>
                  <a:pt x="2651458" y="18542"/>
                </a:lnTo>
                <a:lnTo>
                  <a:pt x="2665057" y="38683"/>
                </a:lnTo>
                <a:lnTo>
                  <a:pt x="2670048" y="63373"/>
                </a:lnTo>
                <a:lnTo>
                  <a:pt x="2670048" y="570585"/>
                </a:lnTo>
                <a:lnTo>
                  <a:pt x="2665057" y="595263"/>
                </a:lnTo>
                <a:lnTo>
                  <a:pt x="2651458" y="615415"/>
                </a:lnTo>
                <a:lnTo>
                  <a:pt x="2631311" y="629001"/>
                </a:lnTo>
                <a:lnTo>
                  <a:pt x="2606675" y="633984"/>
                </a:lnTo>
                <a:lnTo>
                  <a:pt x="63373" y="633984"/>
                </a:lnTo>
                <a:lnTo>
                  <a:pt x="38683" y="629001"/>
                </a:lnTo>
                <a:lnTo>
                  <a:pt x="18542" y="615415"/>
                </a:lnTo>
                <a:lnTo>
                  <a:pt x="4972" y="595263"/>
                </a:lnTo>
                <a:lnTo>
                  <a:pt x="0" y="570585"/>
                </a:lnTo>
                <a:lnTo>
                  <a:pt x="0" y="63373"/>
                </a:lnTo>
                <a:close/>
              </a:path>
            </a:pathLst>
          </a:custGeom>
          <a:ln w="12192">
            <a:solidFill>
              <a:srgbClr val="649C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26957" y="5440171"/>
            <a:ext cx="251587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i="1" spc="-60" dirty="0">
                <a:latin typeface="Trebuchet MS"/>
                <a:cs typeface="Trebuchet MS"/>
              </a:rPr>
              <a:t>Discriminación en </a:t>
            </a:r>
            <a:r>
              <a:rPr sz="1200" i="1" spc="-95" dirty="0">
                <a:latin typeface="Trebuchet MS"/>
                <a:cs typeface="Trebuchet MS"/>
              </a:rPr>
              <a:t>el </a:t>
            </a:r>
            <a:r>
              <a:rPr sz="1200" i="1" spc="-65" dirty="0">
                <a:latin typeface="Trebuchet MS"/>
                <a:cs typeface="Trebuchet MS"/>
              </a:rPr>
              <a:t>sistema </a:t>
            </a:r>
            <a:r>
              <a:rPr sz="1200" i="1" spc="-60" dirty="0">
                <a:latin typeface="Trebuchet MS"/>
                <a:cs typeface="Trebuchet MS"/>
              </a:rPr>
              <a:t>de </a:t>
            </a:r>
            <a:r>
              <a:rPr sz="1200" i="1" spc="-70" dirty="0">
                <a:latin typeface="Trebuchet MS"/>
                <a:cs typeface="Trebuchet MS"/>
              </a:rPr>
              <a:t>salud,</a:t>
            </a:r>
            <a:r>
              <a:rPr sz="1200" i="1" spc="-190" dirty="0">
                <a:latin typeface="Trebuchet MS"/>
                <a:cs typeface="Trebuchet MS"/>
              </a:rPr>
              <a:t> </a:t>
            </a:r>
            <a:r>
              <a:rPr sz="1200" i="1" spc="-55" dirty="0">
                <a:latin typeface="Trebuchet MS"/>
                <a:cs typeface="Trebuchet MS"/>
              </a:rPr>
              <a:t>se</a:t>
            </a:r>
            <a:endParaRPr sz="1200">
              <a:latin typeface="Trebuchet MS"/>
              <a:cs typeface="Trebuchet MS"/>
            </a:endParaRPr>
          </a:p>
          <a:p>
            <a:pPr algn="ctr">
              <a:lnSpc>
                <a:spcPts val="1370"/>
              </a:lnSpc>
            </a:pPr>
            <a:r>
              <a:rPr sz="1200" i="1" spc="-45" dirty="0">
                <a:latin typeface="Trebuchet MS"/>
                <a:cs typeface="Trebuchet MS"/>
              </a:rPr>
              <a:t>niega </a:t>
            </a:r>
            <a:r>
              <a:rPr sz="1200" i="1" spc="-90" dirty="0">
                <a:latin typeface="Trebuchet MS"/>
                <a:cs typeface="Trebuchet MS"/>
              </a:rPr>
              <a:t>el </a:t>
            </a:r>
            <a:r>
              <a:rPr sz="1200" i="1" spc="-60" dirty="0">
                <a:latin typeface="Trebuchet MS"/>
                <a:cs typeface="Trebuchet MS"/>
              </a:rPr>
              <a:t>derecho </a:t>
            </a:r>
            <a:r>
              <a:rPr sz="1200" i="1" spc="-15" dirty="0">
                <a:latin typeface="Trebuchet MS"/>
                <a:cs typeface="Trebuchet MS"/>
              </a:rPr>
              <a:t>a</a:t>
            </a:r>
            <a:r>
              <a:rPr sz="1200" i="1" spc="-240" dirty="0">
                <a:latin typeface="Trebuchet MS"/>
                <a:cs typeface="Trebuchet MS"/>
              </a:rPr>
              <a:t> </a:t>
            </a:r>
            <a:r>
              <a:rPr sz="1200" i="1" spc="-70" dirty="0">
                <a:latin typeface="Trebuchet MS"/>
                <a:cs typeface="Trebuchet MS"/>
              </a:rPr>
              <a:t>la </a:t>
            </a:r>
            <a:r>
              <a:rPr sz="1200" i="1" spc="-50" dirty="0">
                <a:latin typeface="Trebuchet MS"/>
                <a:cs typeface="Trebuchet MS"/>
              </a:rPr>
              <a:t>cesárea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835900">
              <a:lnSpc>
                <a:spcPct val="100000"/>
              </a:lnSpc>
              <a:spcBef>
                <a:spcPts val="90"/>
              </a:spcBef>
            </a:pPr>
            <a:r>
              <a:rPr spc="-170" dirty="0"/>
              <a:t>Definiciones</a:t>
            </a:r>
            <a:r>
              <a:rPr spc="-290" dirty="0"/>
              <a:t> </a:t>
            </a:r>
            <a:r>
              <a:rPr spc="-170" dirty="0"/>
              <a:t>Psicolegales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2155" y="0"/>
          <a:ext cx="11274425" cy="675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7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Modalidad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800" b="1" spc="-2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violencia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Normatividad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vigente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relación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pareja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Código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Penal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Feminicidio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tentativa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fem.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Código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Penal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Trata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fines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exp.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sexual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Código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Penal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Acoso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sexual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espacios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públicos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Ley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30314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Hostigamiento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Sexual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Ley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27942,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Reglamento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modificatorias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Esterilizaciones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Forzadas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D.S.006-2015-JUS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sexual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conflicto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armado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Ley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28592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Acuerdo de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Consejo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9-08-04</a:t>
                      </a:r>
                      <a:r>
                        <a:rPr sz="1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(2008)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47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/Estatuto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Roma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orientación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sexual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Código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Penal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(D.L.1323)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Acoso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Político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25" dirty="0">
                          <a:latin typeface="Arial"/>
                          <a:cs typeface="Arial"/>
                        </a:rPr>
                        <a:t>(…)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obstétrica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220" dirty="0">
                          <a:latin typeface="Arial"/>
                          <a:cs typeface="Arial"/>
                        </a:rPr>
                        <a:t>(…)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conflictos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sociales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220" dirty="0">
                          <a:latin typeface="Arial"/>
                          <a:cs typeface="Arial"/>
                        </a:rPr>
                        <a:t>(…)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tecnologías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TICs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220" dirty="0">
                          <a:latin typeface="Arial"/>
                          <a:cs typeface="Arial"/>
                        </a:rPr>
                        <a:t>(…)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contra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mujeres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migrantes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225" dirty="0">
                          <a:latin typeface="Arial"/>
                          <a:cs typeface="Arial"/>
                        </a:rPr>
                        <a:t>(…)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contra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mujeres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discapacidad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225" dirty="0">
                          <a:latin typeface="Arial"/>
                          <a:cs typeface="Arial"/>
                        </a:rPr>
                        <a:t>(…)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contra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mujeres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VIH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20" dirty="0">
                          <a:latin typeface="Arial"/>
                          <a:cs typeface="Arial"/>
                        </a:rPr>
                        <a:t>(…)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Violencia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mujeres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privadas de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libertad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20" dirty="0">
                          <a:latin typeface="Arial"/>
                          <a:cs typeface="Arial"/>
                        </a:rPr>
                        <a:t>(…)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568" y="5489854"/>
            <a:ext cx="691197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495" dirty="0">
                <a:solidFill>
                  <a:srgbClr val="FF0000"/>
                </a:solidFill>
                <a:latin typeface="Arial"/>
                <a:cs typeface="Arial"/>
              </a:rPr>
              <a:t>CICLOS </a:t>
            </a:r>
            <a:r>
              <a:rPr sz="3300" spc="-480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3300" spc="-395" dirty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sz="3300" spc="-365" dirty="0">
                <a:solidFill>
                  <a:srgbClr val="FF0000"/>
                </a:solidFill>
                <a:latin typeface="Arial"/>
                <a:cs typeface="Arial"/>
              </a:rPr>
              <a:t>VIOLENCIA</a:t>
            </a:r>
            <a:r>
              <a:rPr sz="3300" spc="-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340" dirty="0">
                <a:solidFill>
                  <a:srgbClr val="FF0000"/>
                </a:solidFill>
                <a:latin typeface="Arial"/>
                <a:cs typeface="Arial"/>
              </a:rPr>
              <a:t>INTRAFAMILIAR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98391" y="426719"/>
            <a:ext cx="4599432" cy="470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47486" y="2686050"/>
            <a:ext cx="937894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10"/>
              </a:spcBef>
            </a:pPr>
            <a:r>
              <a:rPr sz="1500" b="1" spc="-1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1500" b="1" spc="-7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500" b="1" spc="-204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00" b="1" spc="-3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00" b="1" spc="-5" dirty="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sz="1500" b="1" spc="-90" dirty="0">
                <a:solidFill>
                  <a:srgbClr val="FFFFFF"/>
                </a:solidFill>
                <a:latin typeface="Trebuchet MS"/>
                <a:cs typeface="Trebuchet MS"/>
              </a:rPr>
              <a:t>VIOLENTA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61890" y="1893570"/>
            <a:ext cx="72580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10"/>
              </a:spcBef>
            </a:pPr>
            <a:r>
              <a:rPr sz="1500" spc="-75" dirty="0">
                <a:solidFill>
                  <a:srgbClr val="FFFFFF"/>
                </a:solidFill>
              </a:rPr>
              <a:t>LUNA</a:t>
            </a:r>
            <a:r>
              <a:rPr sz="1500" spc="-225" dirty="0">
                <a:solidFill>
                  <a:srgbClr val="FFFFFF"/>
                </a:solidFill>
              </a:rPr>
              <a:t> </a:t>
            </a:r>
            <a:r>
              <a:rPr sz="1500" spc="-65" dirty="0">
                <a:solidFill>
                  <a:srgbClr val="FFFFFF"/>
                </a:solidFill>
              </a:rPr>
              <a:t>DE  </a:t>
            </a:r>
            <a:r>
              <a:rPr sz="1500" spc="-30" dirty="0">
                <a:solidFill>
                  <a:srgbClr val="FFFFFF"/>
                </a:solidFill>
              </a:rPr>
              <a:t>MIEL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9871" y="1716052"/>
            <a:ext cx="3316760" cy="4347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519" y="1591086"/>
            <a:ext cx="3316760" cy="4593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2192" y="1258889"/>
            <a:ext cx="3821946" cy="5409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61759" y="4837176"/>
            <a:ext cx="2314193" cy="567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8367" y="5361419"/>
            <a:ext cx="4310634" cy="57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2032" y="5888735"/>
            <a:ext cx="2295906" cy="567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6685" y="4394656"/>
            <a:ext cx="3669665" cy="160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1993900">
              <a:lnSpc>
                <a:spcPct val="100000"/>
              </a:lnSpc>
              <a:spcBef>
                <a:spcPts val="105"/>
              </a:spcBef>
            </a:pPr>
            <a:r>
              <a:rPr sz="3450" b="1" spc="-50" dirty="0">
                <a:solidFill>
                  <a:srgbClr val="00AF50"/>
                </a:solidFill>
                <a:latin typeface="Trebuchet MS"/>
                <a:cs typeface="Trebuchet MS"/>
              </a:rPr>
              <a:t>FASE</a:t>
            </a:r>
            <a:r>
              <a:rPr sz="3450" b="1" spc="-9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450" b="1" spc="5" dirty="0">
                <a:solidFill>
                  <a:srgbClr val="00AF50"/>
                </a:solidFill>
                <a:latin typeface="Trebuchet MS"/>
                <a:cs typeface="Trebuchet MS"/>
              </a:rPr>
              <a:t>DE  </a:t>
            </a:r>
            <a:r>
              <a:rPr sz="3450" b="1" spc="-5" dirty="0">
                <a:solidFill>
                  <a:srgbClr val="00AF50"/>
                </a:solidFill>
                <a:latin typeface="Trebuchet MS"/>
                <a:cs typeface="Trebuchet MS"/>
              </a:rPr>
              <a:t>ACUMULACION</a:t>
            </a:r>
            <a:r>
              <a:rPr sz="3450" b="1" spc="-9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450" b="1" spc="5" dirty="0">
                <a:solidFill>
                  <a:srgbClr val="00AF50"/>
                </a:solidFill>
                <a:latin typeface="Trebuchet MS"/>
                <a:cs typeface="Trebuchet MS"/>
              </a:rPr>
              <a:t>DE</a:t>
            </a:r>
            <a:endParaRPr sz="3450">
              <a:latin typeface="Trebuchet MS"/>
              <a:cs typeface="Trebuchet MS"/>
            </a:endParaRPr>
          </a:p>
          <a:p>
            <a:pPr marL="1896745">
              <a:lnSpc>
                <a:spcPct val="100000"/>
              </a:lnSpc>
              <a:spcBef>
                <a:spcPts val="5"/>
              </a:spcBef>
            </a:pPr>
            <a:r>
              <a:rPr sz="3450" b="1" dirty="0">
                <a:solidFill>
                  <a:srgbClr val="00AF50"/>
                </a:solidFill>
                <a:latin typeface="Trebuchet MS"/>
                <a:cs typeface="Trebuchet MS"/>
              </a:rPr>
              <a:t>TENSION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0809" y="1187653"/>
            <a:ext cx="3225165" cy="266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80"/>
              </a:lnSpc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Actitud</a:t>
            </a:r>
            <a:r>
              <a:rPr sz="1650" spc="-3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sumisa</a:t>
            </a:r>
            <a:endParaRPr sz="1650">
              <a:latin typeface="Trebuchet MS"/>
              <a:cs typeface="Trebuchet MS"/>
            </a:endParaRPr>
          </a:p>
          <a:p>
            <a:pPr marL="356870" marR="5080" indent="-344170">
              <a:lnSpc>
                <a:spcPct val="97800"/>
              </a:lnSpc>
              <a:spcBef>
                <a:spcPts val="105"/>
              </a:spcBef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spc="-40" dirty="0">
                <a:solidFill>
                  <a:srgbClr val="6E664B"/>
                </a:solidFill>
                <a:latin typeface="Trebuchet MS"/>
                <a:cs typeface="Trebuchet MS"/>
              </a:rPr>
              <a:t>Trata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de controlar los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factores  externos que provoquen  violencia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140"/>
              </a:spcBef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 siente</a:t>
            </a:r>
            <a:r>
              <a:rPr sz="1650" spc="-5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6E664B"/>
                </a:solidFill>
                <a:latin typeface="Trebuchet MS"/>
                <a:cs typeface="Trebuchet MS"/>
              </a:rPr>
              <a:t>culpable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70"/>
              </a:spcBef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aisla, </a:t>
            </a: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no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pide</a:t>
            </a:r>
            <a:r>
              <a:rPr sz="1650" spc="-5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ayuda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50"/>
              </a:spcBef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Minimiza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la</a:t>
            </a:r>
            <a:r>
              <a:rPr sz="1650" spc="-3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situación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ts val="2480"/>
              </a:lnSpc>
              <a:spcBef>
                <a:spcPts val="50"/>
              </a:spcBef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Niega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la importancia de</a:t>
            </a:r>
            <a:r>
              <a:rPr sz="1650" spc="-9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lo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9"/>
              </a:lnSpc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sucedido.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06768" y="1862327"/>
            <a:ext cx="1542287" cy="1694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58583" y="1322832"/>
            <a:ext cx="1578864" cy="2538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1759" y="4837176"/>
            <a:ext cx="2314193" cy="567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8367" y="5361419"/>
            <a:ext cx="4310634" cy="570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2032" y="5888735"/>
            <a:ext cx="2295906" cy="567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6685" y="4394656"/>
            <a:ext cx="3669665" cy="1604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1993900">
              <a:lnSpc>
                <a:spcPct val="100000"/>
              </a:lnSpc>
              <a:spcBef>
                <a:spcPts val="105"/>
              </a:spcBef>
            </a:pPr>
            <a:r>
              <a:rPr sz="3450" b="1" spc="-50" dirty="0">
                <a:solidFill>
                  <a:srgbClr val="00AF50"/>
                </a:solidFill>
                <a:latin typeface="Trebuchet MS"/>
                <a:cs typeface="Trebuchet MS"/>
              </a:rPr>
              <a:t>FASE</a:t>
            </a:r>
            <a:r>
              <a:rPr sz="3450" b="1" spc="-9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450" b="1" spc="5" dirty="0">
                <a:solidFill>
                  <a:srgbClr val="00AF50"/>
                </a:solidFill>
                <a:latin typeface="Trebuchet MS"/>
                <a:cs typeface="Trebuchet MS"/>
              </a:rPr>
              <a:t>DE  </a:t>
            </a:r>
            <a:r>
              <a:rPr sz="3450" b="1" spc="-5" dirty="0">
                <a:solidFill>
                  <a:srgbClr val="00AF50"/>
                </a:solidFill>
                <a:latin typeface="Trebuchet MS"/>
                <a:cs typeface="Trebuchet MS"/>
              </a:rPr>
              <a:t>ACUMULACION</a:t>
            </a:r>
            <a:r>
              <a:rPr sz="3450" b="1" spc="-9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450" b="1" spc="5" dirty="0">
                <a:solidFill>
                  <a:srgbClr val="00AF50"/>
                </a:solidFill>
                <a:latin typeface="Trebuchet MS"/>
                <a:cs typeface="Trebuchet MS"/>
              </a:rPr>
              <a:t>DE</a:t>
            </a:r>
            <a:endParaRPr sz="3450">
              <a:latin typeface="Trebuchet MS"/>
              <a:cs typeface="Trebuchet MS"/>
            </a:endParaRPr>
          </a:p>
          <a:p>
            <a:pPr marL="1896745">
              <a:lnSpc>
                <a:spcPct val="100000"/>
              </a:lnSpc>
              <a:spcBef>
                <a:spcPts val="5"/>
              </a:spcBef>
            </a:pPr>
            <a:r>
              <a:rPr sz="3450" b="1" dirty="0">
                <a:solidFill>
                  <a:srgbClr val="00AF50"/>
                </a:solidFill>
                <a:latin typeface="Trebuchet MS"/>
                <a:cs typeface="Trebuchet MS"/>
              </a:rPr>
              <a:t>TENSION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0809" y="810005"/>
            <a:ext cx="3472179" cy="317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75"/>
              </a:lnSpc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Considera que tiene</a:t>
            </a:r>
            <a:r>
              <a:rPr sz="1650" spc="-9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derecho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50"/>
              </a:spcBef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Lo hace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para</a:t>
            </a:r>
            <a:r>
              <a:rPr sz="1650" spc="-5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educarla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ts val="2480"/>
              </a:lnSpc>
              <a:spcBef>
                <a:spcPts val="45"/>
              </a:spcBef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La sumisión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de la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mujer</a:t>
            </a:r>
            <a:r>
              <a:rPr sz="1650" spc="-9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refuerza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9"/>
              </a:lnSpc>
            </a:pP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el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dominio del</a:t>
            </a:r>
            <a:r>
              <a:rPr sz="1650" spc="-3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hombre</a:t>
            </a:r>
            <a:endParaRPr sz="1650">
              <a:latin typeface="Trebuchet MS"/>
              <a:cs typeface="Trebuchet MS"/>
            </a:endParaRPr>
          </a:p>
          <a:p>
            <a:pPr marL="356870" marR="234950" indent="-344170">
              <a:lnSpc>
                <a:spcPct val="97900"/>
              </a:lnSpc>
              <a:spcBef>
                <a:spcPts val="195"/>
              </a:spcBef>
              <a:buClr>
                <a:srgbClr val="8E795E"/>
              </a:buClr>
              <a:buSzPct val="127272"/>
              <a:buAutoNum type="arabicPeriod" startAt="4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Incrementa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paulatinamente</a:t>
            </a:r>
            <a:r>
              <a:rPr sz="1650" spc="-114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su 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condición de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abusivo y 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controlador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ts val="2470"/>
              </a:lnSpc>
              <a:spcBef>
                <a:spcPts val="160"/>
              </a:spcBef>
              <a:buClr>
                <a:srgbClr val="8E795E"/>
              </a:buClr>
              <a:buSzPct val="127272"/>
              <a:buAutoNum type="arabicPeriod" startAt="4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Es violento</a:t>
            </a:r>
            <a:r>
              <a:rPr sz="1650" spc="-6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fundamentalmente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0"/>
              </a:lnSpc>
            </a:pP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en el</a:t>
            </a:r>
            <a:r>
              <a:rPr sz="1650" spc="-5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hogar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ts val="2480"/>
              </a:lnSpc>
              <a:spcBef>
                <a:spcPts val="140"/>
              </a:spcBef>
              <a:buClr>
                <a:srgbClr val="8E795E"/>
              </a:buClr>
              <a:buSzPct val="127272"/>
              <a:buAutoNum type="arabicPeriod" startAt="6"/>
              <a:tabLst>
                <a:tab pos="357505" algn="l"/>
              </a:tabLst>
            </a:pP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Solo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modifica su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conducta</a:t>
            </a:r>
            <a:r>
              <a:rPr sz="1650" spc="-8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ante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9"/>
              </a:lnSpc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un</a:t>
            </a:r>
            <a:r>
              <a:rPr sz="1650" spc="-2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extraño.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3423" y="405384"/>
            <a:ext cx="1426464" cy="1834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2984" y="5352288"/>
            <a:ext cx="4712970" cy="567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7335" y="5876531"/>
            <a:ext cx="2530602" cy="570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1302" y="4910454"/>
            <a:ext cx="4076065" cy="1076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35"/>
              </a:lnSpc>
              <a:spcBef>
                <a:spcPts val="105"/>
              </a:spcBef>
            </a:pPr>
            <a:r>
              <a:rPr sz="3450" b="1" spc="-50" dirty="0">
                <a:solidFill>
                  <a:srgbClr val="006FC0"/>
                </a:solidFill>
                <a:latin typeface="Trebuchet MS"/>
                <a:cs typeface="Trebuchet MS"/>
              </a:rPr>
              <a:t>FASE </a:t>
            </a:r>
            <a:r>
              <a:rPr sz="345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3450" b="1" spc="-4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450" b="1" dirty="0">
                <a:solidFill>
                  <a:srgbClr val="006FC0"/>
                </a:solidFill>
                <a:latin typeface="Trebuchet MS"/>
                <a:cs typeface="Trebuchet MS"/>
              </a:rPr>
              <a:t>EXPLOSION</a:t>
            </a:r>
            <a:endParaRPr sz="3450">
              <a:latin typeface="Trebuchet MS"/>
              <a:cs typeface="Trebuchet MS"/>
            </a:endParaRPr>
          </a:p>
          <a:p>
            <a:pPr marL="2067560">
              <a:lnSpc>
                <a:spcPts val="4135"/>
              </a:lnSpc>
            </a:pPr>
            <a:r>
              <a:rPr sz="3450" b="1" dirty="0">
                <a:solidFill>
                  <a:srgbClr val="006FC0"/>
                </a:solidFill>
                <a:latin typeface="Trebuchet MS"/>
                <a:cs typeface="Trebuchet MS"/>
              </a:rPr>
              <a:t>VIOLEN</a:t>
            </a:r>
            <a:r>
              <a:rPr sz="3450" b="1" spc="-330" dirty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3450" b="1" spc="5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0163" y="1133983"/>
            <a:ext cx="3272790" cy="309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25"/>
              </a:lnSpc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aisla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mucho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más,</a:t>
            </a:r>
            <a:r>
              <a:rPr sz="1650" spc="-6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porque</a:t>
            </a:r>
            <a:endParaRPr sz="1650">
              <a:latin typeface="Trebuchet MS"/>
              <a:cs typeface="Trebuchet MS"/>
            </a:endParaRPr>
          </a:p>
          <a:p>
            <a:pPr marL="356870" marR="453390">
              <a:lnSpc>
                <a:spcPts val="1989"/>
              </a:lnSpc>
              <a:spcBef>
                <a:spcPts val="5"/>
              </a:spcBef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tiene lesiones visibles</a:t>
            </a:r>
            <a:r>
              <a:rPr sz="1650" spc="-12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que  </a:t>
            </a:r>
            <a:r>
              <a:rPr sz="1650" spc="-30" dirty="0">
                <a:solidFill>
                  <a:srgbClr val="6E664B"/>
                </a:solidFill>
                <a:latin typeface="Trebuchet MS"/>
                <a:cs typeface="Trebuchet MS"/>
              </a:rPr>
              <a:t>ocultar.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75"/>
              </a:spcBef>
              <a:buClr>
                <a:srgbClr val="8E795E"/>
              </a:buClr>
              <a:buSzPct val="127272"/>
              <a:buAutoNum type="arabicPeriod" startAt="2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 atemoriza o</a:t>
            </a:r>
            <a:r>
              <a:rPr sz="1650" spc="-5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deprime</a:t>
            </a:r>
            <a:endParaRPr sz="1650">
              <a:latin typeface="Trebuchet MS"/>
              <a:cs typeface="Trebuchet MS"/>
            </a:endParaRPr>
          </a:p>
          <a:p>
            <a:pPr marL="356870" marR="5080" indent="-344170">
              <a:lnSpc>
                <a:spcPct val="97800"/>
              </a:lnSpc>
              <a:spcBef>
                <a:spcPts val="105"/>
              </a:spcBef>
              <a:buClr>
                <a:srgbClr val="8E795E"/>
              </a:buClr>
              <a:buSzPct val="127272"/>
              <a:buAutoNum type="arabicPeriod" startAt="2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Algunas veces, éste </a:t>
            </a: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es el 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momento que reacciona y</a:t>
            </a:r>
            <a:r>
              <a:rPr sz="1650" spc="-14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pide  ayuda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ts val="2470"/>
              </a:lnSpc>
              <a:spcBef>
                <a:spcPts val="160"/>
              </a:spcBef>
              <a:buClr>
                <a:srgbClr val="8E795E"/>
              </a:buClr>
              <a:buSzPct val="127272"/>
              <a:buAutoNum type="arabicPeriod" startAt="2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A veces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abandona </a:t>
            </a: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el </a:t>
            </a:r>
            <a:r>
              <a:rPr sz="1650" spc="-40" dirty="0">
                <a:solidFill>
                  <a:srgbClr val="6E664B"/>
                </a:solidFill>
                <a:latin typeface="Trebuchet MS"/>
                <a:cs typeface="Trebuchet MS"/>
              </a:rPr>
              <a:t>hogar,</a:t>
            </a:r>
            <a:r>
              <a:rPr sz="1650" spc="-204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0"/>
              </a:lnSpc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va.</a:t>
            </a:r>
            <a:endParaRPr sz="1650">
              <a:latin typeface="Trebuchet MS"/>
              <a:cs typeface="Trebuchet MS"/>
            </a:endParaRPr>
          </a:p>
          <a:p>
            <a:pPr marL="356870" marR="114935" indent="-344170">
              <a:lnSpc>
                <a:spcPct val="95100"/>
              </a:lnSpc>
              <a:spcBef>
                <a:spcPts val="290"/>
              </a:spcBef>
              <a:buClr>
                <a:srgbClr val="8E795E"/>
              </a:buClr>
              <a:buSzPct val="127272"/>
              <a:buAutoNum type="arabicPeriod" startAt="5"/>
              <a:tabLst>
                <a:tab pos="357505" algn="l"/>
              </a:tabLst>
            </a:pPr>
            <a:r>
              <a:rPr sz="1650" spc="-30" dirty="0">
                <a:solidFill>
                  <a:srgbClr val="6E664B"/>
                </a:solidFill>
                <a:latin typeface="Trebuchet MS"/>
                <a:cs typeface="Trebuchet MS"/>
              </a:rPr>
              <a:t>Por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temor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acepta  comportamientos</a:t>
            </a:r>
            <a:r>
              <a:rPr sz="1650" spc="-5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aberrantes.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2944" y="405384"/>
            <a:ext cx="1207008" cy="1819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2984" y="5352288"/>
            <a:ext cx="4712970" cy="567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7335" y="5876531"/>
            <a:ext cx="2530602" cy="570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21302" y="4910454"/>
            <a:ext cx="4076065" cy="1076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35"/>
              </a:lnSpc>
              <a:spcBef>
                <a:spcPts val="105"/>
              </a:spcBef>
            </a:pPr>
            <a:r>
              <a:rPr sz="3450" b="1" spc="-50" dirty="0">
                <a:solidFill>
                  <a:srgbClr val="006FC0"/>
                </a:solidFill>
                <a:latin typeface="Trebuchet MS"/>
                <a:cs typeface="Trebuchet MS"/>
              </a:rPr>
              <a:t>FASE </a:t>
            </a:r>
            <a:r>
              <a:rPr sz="3450" b="1" dirty="0">
                <a:solidFill>
                  <a:srgbClr val="006FC0"/>
                </a:solidFill>
                <a:latin typeface="Trebuchet MS"/>
                <a:cs typeface="Trebuchet MS"/>
              </a:rPr>
              <a:t>DE</a:t>
            </a:r>
            <a:r>
              <a:rPr sz="3450" b="1" spc="-4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450" b="1" dirty="0">
                <a:solidFill>
                  <a:srgbClr val="006FC0"/>
                </a:solidFill>
                <a:latin typeface="Trebuchet MS"/>
                <a:cs typeface="Trebuchet MS"/>
              </a:rPr>
              <a:t>EXPLOSION</a:t>
            </a:r>
            <a:endParaRPr sz="3450">
              <a:latin typeface="Trebuchet MS"/>
              <a:cs typeface="Trebuchet MS"/>
            </a:endParaRPr>
          </a:p>
          <a:p>
            <a:pPr marL="2067560">
              <a:lnSpc>
                <a:spcPts val="4135"/>
              </a:lnSpc>
            </a:pPr>
            <a:r>
              <a:rPr sz="3450" b="1" dirty="0">
                <a:solidFill>
                  <a:srgbClr val="006FC0"/>
                </a:solidFill>
                <a:latin typeface="Trebuchet MS"/>
                <a:cs typeface="Trebuchet MS"/>
              </a:rPr>
              <a:t>VIOLEN</a:t>
            </a:r>
            <a:r>
              <a:rPr sz="3450" b="1" spc="-330" dirty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3450" b="1" spc="5" dirty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4664" y="1133983"/>
            <a:ext cx="3228975" cy="275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25"/>
              </a:lnSpc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 cree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con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derecho</a:t>
            </a:r>
            <a:r>
              <a:rPr sz="1650" spc="-9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a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0"/>
              </a:lnSpc>
            </a:pP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golpearla.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160"/>
              </a:spcBef>
              <a:buClr>
                <a:srgbClr val="8E795E"/>
              </a:buClr>
              <a:buSzPct val="127272"/>
              <a:buAutoNum type="arabicPeriod" startAt="2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Es excesivamente</a:t>
            </a:r>
            <a:r>
              <a:rPr sz="1650" spc="-12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solidFill>
                  <a:srgbClr val="6E664B"/>
                </a:solidFill>
                <a:latin typeface="Trebuchet MS"/>
                <a:cs typeface="Trebuchet MS"/>
              </a:rPr>
              <a:t>controlador.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50"/>
              </a:spcBef>
              <a:buClr>
                <a:srgbClr val="8E795E"/>
              </a:buClr>
              <a:buSzPct val="127272"/>
              <a:buAutoNum type="arabicPeriod" startAt="2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Es celoso y</a:t>
            </a:r>
            <a:r>
              <a:rPr sz="1650" spc="-5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posesivo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ts val="2480"/>
              </a:lnSpc>
              <a:spcBef>
                <a:spcPts val="50"/>
              </a:spcBef>
              <a:buClr>
                <a:srgbClr val="8E795E"/>
              </a:buClr>
              <a:buSzPct val="127272"/>
              <a:buAutoNum type="arabicPeriod" startAt="2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Destruye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todo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lo que</a:t>
            </a:r>
            <a:r>
              <a:rPr sz="1650" spc="-5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es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9"/>
              </a:lnSpc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significativo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para la</a:t>
            </a:r>
            <a:r>
              <a:rPr sz="1650" spc="-9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35" dirty="0">
                <a:solidFill>
                  <a:srgbClr val="6E664B"/>
                </a:solidFill>
                <a:latin typeface="Trebuchet MS"/>
                <a:cs typeface="Trebuchet MS"/>
              </a:rPr>
              <a:t>mujer.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140"/>
              </a:spcBef>
              <a:buClr>
                <a:srgbClr val="8E795E"/>
              </a:buClr>
              <a:buSzPct val="127272"/>
              <a:buAutoNum type="arabicPeriod" startAt="5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No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toma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conciencia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del</a:t>
            </a:r>
            <a:r>
              <a:rPr sz="1650" spc="-11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daño.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50"/>
              </a:spcBef>
              <a:buClr>
                <a:srgbClr val="8E795E"/>
              </a:buClr>
              <a:buSzPct val="127272"/>
              <a:buAutoNum type="arabicPeriod" startAt="5"/>
              <a:tabLst>
                <a:tab pos="357505" algn="l"/>
              </a:tabLst>
            </a:pPr>
            <a:r>
              <a:rPr sz="1650" spc="-15" dirty="0">
                <a:solidFill>
                  <a:srgbClr val="6E664B"/>
                </a:solidFill>
                <a:latin typeface="Trebuchet MS"/>
                <a:cs typeface="Trebuchet MS"/>
              </a:rPr>
              <a:t>Pierde </a:t>
            </a: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el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control</a:t>
            </a:r>
            <a:r>
              <a:rPr sz="1650" spc="-5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fácilmente.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70"/>
              </a:spcBef>
              <a:buClr>
                <a:srgbClr val="8E795E"/>
              </a:buClr>
              <a:buSzPct val="127272"/>
              <a:buAutoNum type="arabicPeriod" startAt="5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No le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importan los</a:t>
            </a:r>
            <a:r>
              <a:rPr sz="1650" spc="-3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hijos.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20128" y="4236718"/>
            <a:ext cx="1511807" cy="2538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1752" y="5568696"/>
            <a:ext cx="3530346" cy="567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3623" y="6092952"/>
            <a:ext cx="2140457" cy="570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70323" y="5126482"/>
            <a:ext cx="2914650" cy="1076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35"/>
              </a:lnSpc>
              <a:spcBef>
                <a:spcPts val="105"/>
              </a:spcBef>
            </a:pPr>
            <a:r>
              <a:rPr sz="3450" b="1" spc="-50" dirty="0">
                <a:solidFill>
                  <a:srgbClr val="6F2F9F"/>
                </a:solidFill>
                <a:latin typeface="Trebuchet MS"/>
                <a:cs typeface="Trebuchet MS"/>
              </a:rPr>
              <a:t>FASE </a:t>
            </a:r>
            <a:r>
              <a:rPr sz="3450" b="1" dirty="0">
                <a:solidFill>
                  <a:srgbClr val="6F2F9F"/>
                </a:solidFill>
                <a:latin typeface="Trebuchet MS"/>
                <a:cs typeface="Trebuchet MS"/>
              </a:rPr>
              <a:t>DE</a:t>
            </a:r>
            <a:r>
              <a:rPr sz="3450" b="1" spc="-5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450" b="1" dirty="0">
                <a:solidFill>
                  <a:srgbClr val="6F2F9F"/>
                </a:solidFill>
                <a:latin typeface="Trebuchet MS"/>
                <a:cs typeface="Trebuchet MS"/>
              </a:rPr>
              <a:t>LUNA</a:t>
            </a:r>
            <a:endParaRPr sz="3450">
              <a:latin typeface="Trebuchet MS"/>
              <a:cs typeface="Trebuchet MS"/>
            </a:endParaRPr>
          </a:p>
          <a:p>
            <a:pPr marL="1274445">
              <a:lnSpc>
                <a:spcPts val="4135"/>
              </a:lnSpc>
            </a:pPr>
            <a:r>
              <a:rPr sz="3450" b="1" spc="5" dirty="0">
                <a:solidFill>
                  <a:srgbClr val="6F2F9F"/>
                </a:solidFill>
                <a:latin typeface="Trebuchet MS"/>
                <a:cs typeface="Trebuchet MS"/>
              </a:rPr>
              <a:t>DE</a:t>
            </a:r>
            <a:r>
              <a:rPr sz="3450" b="1" spc="-10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450" b="1" spc="-5" dirty="0">
                <a:solidFill>
                  <a:srgbClr val="6F2F9F"/>
                </a:solidFill>
                <a:latin typeface="Trebuchet MS"/>
                <a:cs typeface="Trebuchet MS"/>
              </a:rPr>
              <a:t>MIEL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0408" y="734390"/>
            <a:ext cx="3827779" cy="344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1925"/>
              </a:lnSpc>
              <a:buClr>
                <a:srgbClr val="8E795E"/>
              </a:buClr>
              <a:buSzPct val="130000"/>
              <a:buAutoNum type="arabicPeriod"/>
              <a:tabLst>
                <a:tab pos="357505" algn="l"/>
              </a:tabLst>
            </a:pP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Se siente con ánimo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y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hace</a:t>
            </a:r>
            <a:r>
              <a:rPr sz="1500" spc="-15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consultas</a:t>
            </a:r>
            <a:endParaRPr sz="1500">
              <a:latin typeface="Trebuchet MS"/>
              <a:cs typeface="Trebuchet MS"/>
            </a:endParaRPr>
          </a:p>
          <a:p>
            <a:pPr marL="356870" marR="5080" indent="-344170">
              <a:lnSpc>
                <a:spcPct val="85100"/>
              </a:lnSpc>
              <a:spcBef>
                <a:spcPts val="270"/>
              </a:spcBef>
              <a:buClr>
                <a:srgbClr val="8E795E"/>
              </a:buClr>
              <a:buSzPct val="130000"/>
              <a:buAutoNum type="arabicPeriod"/>
              <a:tabLst>
                <a:tab pos="357505" algn="l"/>
              </a:tabLst>
            </a:pPr>
            <a:r>
              <a:rPr sz="1500" spc="-15" dirty="0">
                <a:solidFill>
                  <a:srgbClr val="6E664B"/>
                </a:solidFill>
                <a:latin typeface="Trebuchet MS"/>
                <a:cs typeface="Trebuchet MS"/>
              </a:rPr>
              <a:t>Tiene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esperanzas de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que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no </a:t>
            </a:r>
            <a:r>
              <a:rPr sz="1500" spc="10" dirty="0">
                <a:solidFill>
                  <a:srgbClr val="6E664B"/>
                </a:solidFill>
                <a:latin typeface="Trebuchet MS"/>
                <a:cs typeface="Trebuchet MS"/>
              </a:rPr>
              <a:t>se</a:t>
            </a:r>
            <a:r>
              <a:rPr sz="1500" spc="-12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repetirán 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los</a:t>
            </a:r>
            <a:r>
              <a:rPr sz="1500" spc="-3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hechos.</a:t>
            </a:r>
            <a:endParaRPr sz="1500">
              <a:latin typeface="Trebuchet MS"/>
              <a:cs typeface="Trebuchet MS"/>
            </a:endParaRPr>
          </a:p>
          <a:p>
            <a:pPr marL="356870" indent="-344170">
              <a:lnSpc>
                <a:spcPts val="2145"/>
              </a:lnSpc>
              <a:buClr>
                <a:srgbClr val="8E795E"/>
              </a:buClr>
              <a:buSzPct val="130000"/>
              <a:buAutoNum type="arabicPeriod"/>
              <a:tabLst>
                <a:tab pos="357505" algn="l"/>
              </a:tabLst>
            </a:pP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Se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aferra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a la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necesidad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de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que</a:t>
            </a:r>
            <a:r>
              <a:rPr sz="1500" spc="-18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sea</a:t>
            </a:r>
            <a:endParaRPr sz="1500">
              <a:latin typeface="Trebuchet MS"/>
              <a:cs typeface="Trebuchet MS"/>
            </a:endParaRPr>
          </a:p>
          <a:p>
            <a:pPr marL="356870">
              <a:lnSpc>
                <a:spcPts val="1639"/>
              </a:lnSpc>
            </a:pP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cierto que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ha</a:t>
            </a:r>
            <a:r>
              <a:rPr sz="1500" spc="-2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cambiado.</a:t>
            </a:r>
            <a:endParaRPr sz="1500">
              <a:latin typeface="Trebuchet MS"/>
              <a:cs typeface="Trebuchet MS"/>
            </a:endParaRPr>
          </a:p>
          <a:p>
            <a:pPr marL="356870" indent="-344170">
              <a:lnSpc>
                <a:spcPts val="2165"/>
              </a:lnSpc>
              <a:buClr>
                <a:srgbClr val="8E795E"/>
              </a:buClr>
              <a:buSzPct val="130000"/>
              <a:buAutoNum type="arabicPeriod" startAt="4"/>
              <a:tabLst>
                <a:tab pos="357505" algn="l"/>
              </a:tabLst>
            </a:pP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Siente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culpa de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haber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provocado</a:t>
            </a:r>
            <a:r>
              <a:rPr sz="1500" spc="-13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la</a:t>
            </a:r>
            <a:endParaRPr sz="1500">
              <a:latin typeface="Trebuchet MS"/>
              <a:cs typeface="Trebuchet MS"/>
            </a:endParaRPr>
          </a:p>
          <a:p>
            <a:pPr marL="356870">
              <a:lnSpc>
                <a:spcPts val="1625"/>
              </a:lnSpc>
            </a:pP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situación</a:t>
            </a:r>
            <a:endParaRPr sz="1500">
              <a:latin typeface="Trebuchet MS"/>
              <a:cs typeface="Trebuchet MS"/>
            </a:endParaRPr>
          </a:p>
          <a:p>
            <a:pPr marL="356870" indent="-344170">
              <a:lnSpc>
                <a:spcPts val="2165"/>
              </a:lnSpc>
              <a:buClr>
                <a:srgbClr val="8E795E"/>
              </a:buClr>
              <a:buSzPct val="130000"/>
              <a:buAutoNum type="arabicPeriod" startAt="5"/>
              <a:tabLst>
                <a:tab pos="357505" algn="l"/>
              </a:tabLst>
            </a:pP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Se “porta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bien” para que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el hombre</a:t>
            </a:r>
            <a:r>
              <a:rPr sz="1500" spc="-8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no</a:t>
            </a:r>
            <a:endParaRPr sz="1500">
              <a:latin typeface="Trebuchet MS"/>
              <a:cs typeface="Trebuchet MS"/>
            </a:endParaRPr>
          </a:p>
          <a:p>
            <a:pPr marL="356870">
              <a:lnSpc>
                <a:spcPts val="1625"/>
              </a:lnSpc>
            </a:pPr>
            <a:r>
              <a:rPr sz="1500" spc="10" dirty="0">
                <a:solidFill>
                  <a:srgbClr val="6E664B"/>
                </a:solidFill>
                <a:latin typeface="Trebuchet MS"/>
                <a:cs typeface="Trebuchet MS"/>
              </a:rPr>
              <a:t>se</a:t>
            </a:r>
            <a:r>
              <a:rPr sz="1500" spc="-3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moleste.</a:t>
            </a:r>
            <a:endParaRPr sz="1500">
              <a:latin typeface="Trebuchet MS"/>
              <a:cs typeface="Trebuchet MS"/>
            </a:endParaRPr>
          </a:p>
          <a:p>
            <a:pPr marL="356870" marR="6350" indent="-344170">
              <a:lnSpc>
                <a:spcPct val="86300"/>
              </a:lnSpc>
              <a:spcBef>
                <a:spcPts val="290"/>
              </a:spcBef>
              <a:buClr>
                <a:srgbClr val="8E795E"/>
              </a:buClr>
              <a:buSzPct val="130000"/>
              <a:buAutoNum type="arabicPeriod" startAt="6"/>
              <a:tabLst>
                <a:tab pos="357505" algn="l"/>
              </a:tabLst>
            </a:pP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Si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ha dejado el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hogar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puede </a:t>
            </a:r>
            <a:r>
              <a:rPr sz="1500" spc="-30" dirty="0">
                <a:solidFill>
                  <a:srgbClr val="6E664B"/>
                </a:solidFill>
                <a:latin typeface="Trebuchet MS"/>
                <a:cs typeface="Trebuchet MS"/>
              </a:rPr>
              <a:t>volver,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si</a:t>
            </a:r>
            <a:r>
              <a:rPr sz="1500" spc="-16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ha 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denunciado retira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la</a:t>
            </a:r>
            <a:r>
              <a:rPr sz="1500" spc="-4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denuncia.</a:t>
            </a:r>
            <a:endParaRPr sz="1500">
              <a:latin typeface="Trebuchet MS"/>
              <a:cs typeface="Trebuchet MS"/>
            </a:endParaRPr>
          </a:p>
          <a:p>
            <a:pPr marL="356870" marR="239395" indent="-344170">
              <a:lnSpc>
                <a:spcPct val="85200"/>
              </a:lnSpc>
              <a:spcBef>
                <a:spcPts val="280"/>
              </a:spcBef>
              <a:buClr>
                <a:srgbClr val="8E795E"/>
              </a:buClr>
              <a:buSzPct val="130000"/>
              <a:buAutoNum type="arabicPeriod" startAt="6"/>
              <a:tabLst>
                <a:tab pos="357505" algn="l"/>
              </a:tabLst>
            </a:pP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Si inició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un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tratamiento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psicológico</a:t>
            </a:r>
            <a:r>
              <a:rPr sz="1500" spc="-13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lo 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abandona.</a:t>
            </a:r>
            <a:endParaRPr sz="1500">
              <a:latin typeface="Trebuchet MS"/>
              <a:cs typeface="Trebuchet MS"/>
            </a:endParaRPr>
          </a:p>
          <a:p>
            <a:pPr marL="356870" indent="-344170">
              <a:lnSpc>
                <a:spcPts val="2275"/>
              </a:lnSpc>
              <a:buClr>
                <a:srgbClr val="8E795E"/>
              </a:buClr>
              <a:buSzPct val="130000"/>
              <a:buAutoNum type="arabicPeriod" startAt="6"/>
              <a:tabLst>
                <a:tab pos="357505" algn="l"/>
              </a:tabLst>
            </a:pP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Cree todo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lo </a:t>
            </a:r>
            <a:r>
              <a:rPr sz="1500" spc="-5" dirty="0">
                <a:solidFill>
                  <a:srgbClr val="6E664B"/>
                </a:solidFill>
                <a:latin typeface="Trebuchet MS"/>
                <a:cs typeface="Trebuchet MS"/>
              </a:rPr>
              <a:t>que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el hombre </a:t>
            </a:r>
            <a:r>
              <a:rPr sz="1500" spc="5" dirty="0">
                <a:solidFill>
                  <a:srgbClr val="6E664B"/>
                </a:solidFill>
                <a:latin typeface="Trebuchet MS"/>
                <a:cs typeface="Trebuchet MS"/>
              </a:rPr>
              <a:t>le</a:t>
            </a:r>
            <a:r>
              <a:rPr sz="1500" spc="-19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E664B"/>
                </a:solidFill>
                <a:latin typeface="Trebuchet MS"/>
                <a:cs typeface="Trebuchet MS"/>
              </a:rPr>
              <a:t>dice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8935" y="4669535"/>
            <a:ext cx="1783080" cy="1798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4191" y="5458967"/>
            <a:ext cx="4191762" cy="567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8895" y="5986271"/>
            <a:ext cx="1479042" cy="567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42509" y="5017973"/>
            <a:ext cx="3554729" cy="1077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4135"/>
              </a:lnSpc>
              <a:spcBef>
                <a:spcPts val="105"/>
              </a:spcBef>
            </a:pPr>
            <a:r>
              <a:rPr sz="3450" b="1" spc="-50" dirty="0">
                <a:solidFill>
                  <a:srgbClr val="6F2F9F"/>
                </a:solidFill>
                <a:latin typeface="Trebuchet MS"/>
                <a:cs typeface="Trebuchet MS"/>
              </a:rPr>
              <a:t>FASE </a:t>
            </a:r>
            <a:r>
              <a:rPr sz="3450" b="1" spc="5" dirty="0">
                <a:solidFill>
                  <a:srgbClr val="6F2F9F"/>
                </a:solidFill>
                <a:latin typeface="Trebuchet MS"/>
                <a:cs typeface="Trebuchet MS"/>
              </a:rPr>
              <a:t>DE LUNA</a:t>
            </a:r>
            <a:r>
              <a:rPr sz="3450" b="1" spc="-27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450" b="1" spc="5" dirty="0">
                <a:solidFill>
                  <a:srgbClr val="6F2F9F"/>
                </a:solidFill>
                <a:latin typeface="Trebuchet MS"/>
                <a:cs typeface="Trebuchet MS"/>
              </a:rPr>
              <a:t>DE</a:t>
            </a:r>
            <a:endParaRPr sz="3450">
              <a:latin typeface="Trebuchet MS"/>
              <a:cs typeface="Trebuchet MS"/>
            </a:endParaRPr>
          </a:p>
          <a:p>
            <a:pPr marR="6985" algn="r">
              <a:lnSpc>
                <a:spcPts val="4135"/>
              </a:lnSpc>
            </a:pPr>
            <a:r>
              <a:rPr sz="3450" b="1" spc="-5" dirty="0">
                <a:solidFill>
                  <a:srgbClr val="6F2F9F"/>
                </a:solidFill>
                <a:latin typeface="Trebuchet MS"/>
                <a:cs typeface="Trebuchet MS"/>
              </a:rPr>
              <a:t>MIEL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0408" y="758774"/>
            <a:ext cx="3502660" cy="349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indent="-344170">
              <a:lnSpc>
                <a:spcPts val="2180"/>
              </a:lnSpc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 vuelve atento y</a:t>
            </a:r>
            <a:r>
              <a:rPr sz="1650" spc="-9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seductor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ts val="2480"/>
              </a:lnSpc>
              <a:spcBef>
                <a:spcPts val="50"/>
              </a:spcBef>
              <a:buClr>
                <a:srgbClr val="8E795E"/>
              </a:buClr>
              <a:buSzPct val="127272"/>
              <a:buAutoNum type="arabicPeriod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Es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protector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y obsequisoso;</a:t>
            </a:r>
            <a:r>
              <a:rPr sz="1650" spc="-6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le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9"/>
              </a:lnSpc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hace</a:t>
            </a:r>
            <a:r>
              <a:rPr sz="1650" spc="-2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promesas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ct val="100000"/>
              </a:lnSpc>
              <a:spcBef>
                <a:spcPts val="140"/>
              </a:spcBef>
              <a:buClr>
                <a:srgbClr val="8E795E"/>
              </a:buClr>
              <a:buSzPct val="127272"/>
              <a:buAutoNum type="arabicPeriod" startAt="3"/>
              <a:tabLst>
                <a:tab pos="357505" algn="l"/>
              </a:tabLst>
            </a:pPr>
            <a:r>
              <a:rPr sz="1650" spc="-25" dirty="0">
                <a:solidFill>
                  <a:srgbClr val="6E664B"/>
                </a:solidFill>
                <a:latin typeface="Trebuchet MS"/>
                <a:cs typeface="Trebuchet MS"/>
              </a:rPr>
              <a:t>Pide</a:t>
            </a: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perdón</a:t>
            </a:r>
            <a:endParaRPr sz="1650">
              <a:latin typeface="Trebuchet MS"/>
              <a:cs typeface="Trebuchet MS"/>
            </a:endParaRPr>
          </a:p>
          <a:p>
            <a:pPr marL="356870" marR="5080" indent="-344170">
              <a:lnSpc>
                <a:spcPct val="96300"/>
              </a:lnSpc>
              <a:spcBef>
                <a:spcPts val="140"/>
              </a:spcBef>
              <a:buClr>
                <a:srgbClr val="8E795E"/>
              </a:buClr>
              <a:buSzPct val="127272"/>
              <a:buAutoNum type="arabicPeriod" startAt="3"/>
              <a:tabLst>
                <a:tab pos="357505" algn="l"/>
              </a:tabLst>
            </a:pP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Asegura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que </a:t>
            </a:r>
            <a:r>
              <a:rPr sz="1650" spc="5" dirty="0">
                <a:solidFill>
                  <a:srgbClr val="6E664B"/>
                </a:solidFill>
                <a:latin typeface="Trebuchet MS"/>
                <a:cs typeface="Trebuchet MS"/>
              </a:rPr>
              <a:t>no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volverá a </a:t>
            </a:r>
            <a:r>
              <a:rPr sz="1650" spc="-45" dirty="0">
                <a:solidFill>
                  <a:srgbClr val="6E664B"/>
                </a:solidFill>
                <a:latin typeface="Trebuchet MS"/>
                <a:cs typeface="Trebuchet MS"/>
              </a:rPr>
              <a:t>pasar,</a:t>
            </a:r>
            <a:r>
              <a:rPr sz="1650" spc="-18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y  muestra</a:t>
            </a:r>
            <a:r>
              <a:rPr sz="1650" spc="-5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arrepentimiento</a:t>
            </a:r>
            <a:endParaRPr sz="1650">
              <a:latin typeface="Trebuchet MS"/>
              <a:cs typeface="Trebuchet MS"/>
            </a:endParaRPr>
          </a:p>
          <a:p>
            <a:pPr marL="356870" indent="-344170">
              <a:lnSpc>
                <a:spcPts val="2480"/>
              </a:lnSpc>
              <a:spcBef>
                <a:spcPts val="140"/>
              </a:spcBef>
              <a:buClr>
                <a:srgbClr val="8E795E"/>
              </a:buClr>
              <a:buSzPct val="127272"/>
              <a:buAutoNum type="arabicPeriod" startAt="3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Busca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tratamiento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y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dice</a:t>
            </a:r>
            <a:r>
              <a:rPr sz="1650" spc="-6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que</a:t>
            </a:r>
            <a:endParaRPr sz="1650">
              <a:latin typeface="Trebuchet MS"/>
              <a:cs typeface="Trebuchet MS"/>
            </a:endParaRPr>
          </a:p>
          <a:p>
            <a:pPr marL="356870">
              <a:lnSpc>
                <a:spcPts val="1939"/>
              </a:lnSpc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desea</a:t>
            </a:r>
            <a:r>
              <a:rPr sz="1650" spc="-3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cambiar</a:t>
            </a:r>
            <a:endParaRPr sz="1650">
              <a:latin typeface="Trebuchet MS"/>
              <a:cs typeface="Trebuchet MS"/>
            </a:endParaRPr>
          </a:p>
          <a:p>
            <a:pPr marL="356870" marR="113664" indent="-344170">
              <a:lnSpc>
                <a:spcPct val="95100"/>
              </a:lnSpc>
              <a:spcBef>
                <a:spcPts val="260"/>
              </a:spcBef>
              <a:buClr>
                <a:srgbClr val="8E795E"/>
              </a:buClr>
              <a:buSzPct val="127272"/>
              <a:buAutoNum type="arabicPeriod" startAt="6"/>
              <a:tabLst>
                <a:tab pos="357505" algn="l"/>
              </a:tabLst>
            </a:pP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Se aprovecha sexualmente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de</a:t>
            </a:r>
            <a:r>
              <a:rPr sz="1650" spc="-16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la 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mujer</a:t>
            </a:r>
            <a:endParaRPr sz="1650">
              <a:latin typeface="Trebuchet MS"/>
              <a:cs typeface="Trebuchet MS"/>
            </a:endParaRPr>
          </a:p>
          <a:p>
            <a:pPr marL="356870" marR="145415" indent="-344170">
              <a:lnSpc>
                <a:spcPct val="95100"/>
              </a:lnSpc>
              <a:spcBef>
                <a:spcPts val="290"/>
              </a:spcBef>
              <a:buClr>
                <a:srgbClr val="8E795E"/>
              </a:buClr>
              <a:buSzPct val="127272"/>
              <a:buAutoNum type="arabicPeriod" startAt="6"/>
              <a:tabLst>
                <a:tab pos="357505" algn="l"/>
              </a:tabLst>
            </a:pP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Intenta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convencer a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la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familia</a:t>
            </a:r>
            <a:r>
              <a:rPr sz="1650" spc="-130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y  amigos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de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que </a:t>
            </a:r>
            <a:r>
              <a:rPr sz="1650" spc="-5" dirty="0">
                <a:solidFill>
                  <a:srgbClr val="6E664B"/>
                </a:solidFill>
                <a:latin typeface="Trebuchet MS"/>
                <a:cs typeface="Trebuchet MS"/>
              </a:rPr>
              <a:t>todo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está</a:t>
            </a:r>
            <a:r>
              <a:rPr sz="1650" spc="-75" dirty="0">
                <a:solidFill>
                  <a:srgbClr val="6E664B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6E664B"/>
                </a:solidFill>
                <a:latin typeface="Trebuchet MS"/>
                <a:cs typeface="Trebuchet MS"/>
              </a:rPr>
              <a:t>bien.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613105"/>
            <a:ext cx="56261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30" dirty="0">
                <a:latin typeface="Arial"/>
                <a:cs typeface="Arial"/>
              </a:rPr>
              <a:t>Modificado </a:t>
            </a:r>
            <a:r>
              <a:rPr sz="4400" b="0" spc="-145" dirty="0">
                <a:latin typeface="Arial"/>
                <a:cs typeface="Arial"/>
              </a:rPr>
              <a:t>el </a:t>
            </a:r>
            <a:r>
              <a:rPr sz="4400" b="0" spc="-90" dirty="0">
                <a:latin typeface="Arial"/>
                <a:cs typeface="Arial"/>
              </a:rPr>
              <a:t>Art. </a:t>
            </a:r>
            <a:r>
              <a:rPr sz="4400" b="0" spc="-220" dirty="0">
                <a:latin typeface="Arial"/>
                <a:cs typeface="Arial"/>
              </a:rPr>
              <a:t>124</a:t>
            </a:r>
            <a:r>
              <a:rPr sz="4400" b="0" spc="-535" dirty="0">
                <a:latin typeface="Arial"/>
                <a:cs typeface="Arial"/>
              </a:rPr>
              <a:t> </a:t>
            </a:r>
            <a:r>
              <a:rPr sz="4400" b="0" spc="-355" dirty="0">
                <a:latin typeface="Arial"/>
                <a:cs typeface="Arial"/>
              </a:rPr>
              <a:t>-B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969084"/>
            <a:ext cx="10480675" cy="411099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241300" marR="6985" indent="-228600">
              <a:lnSpc>
                <a:spcPct val="70100"/>
              </a:lnSpc>
              <a:spcBef>
                <a:spcPts val="1025"/>
              </a:spcBef>
              <a:buChar char="•"/>
              <a:tabLst>
                <a:tab pos="241935" algn="l"/>
                <a:tab pos="1707514" algn="l"/>
                <a:tab pos="2917825" algn="l"/>
                <a:tab pos="3652520" algn="l"/>
                <a:tab pos="4625340" algn="l"/>
                <a:tab pos="6094730" algn="l"/>
                <a:tab pos="6497320" algn="l"/>
                <a:tab pos="6990715" algn="l"/>
                <a:tab pos="8735060" algn="l"/>
              </a:tabLst>
            </a:pPr>
            <a:r>
              <a:rPr sz="2600" spc="-5" dirty="0">
                <a:latin typeface="Arial"/>
                <a:cs typeface="Arial"/>
              </a:rPr>
              <a:t>“Artíc</a:t>
            </a:r>
            <a:r>
              <a:rPr sz="2600" spc="-15" dirty="0">
                <a:latin typeface="Arial"/>
                <a:cs typeface="Arial"/>
              </a:rPr>
              <a:t>u</a:t>
            </a:r>
            <a:r>
              <a:rPr sz="2600" spc="15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1</a:t>
            </a:r>
            <a:r>
              <a:rPr sz="2600" spc="10" dirty="0">
                <a:latin typeface="Arial"/>
                <a:cs typeface="Arial"/>
              </a:rPr>
              <a:t>2</a:t>
            </a:r>
            <a:r>
              <a:rPr sz="2600" spc="-5" dirty="0">
                <a:latin typeface="Arial"/>
                <a:cs typeface="Arial"/>
              </a:rPr>
              <a:t>4-</a:t>
            </a:r>
            <a:r>
              <a:rPr sz="2600" spc="-1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.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10" dirty="0">
                <a:latin typeface="Arial"/>
                <a:cs typeface="Arial"/>
              </a:rPr>
              <a:t>dañ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psí</a:t>
            </a:r>
            <a:r>
              <a:rPr sz="2600" spc="5" dirty="0">
                <a:latin typeface="Arial"/>
                <a:cs typeface="Arial"/>
              </a:rPr>
              <a:t>q</a:t>
            </a:r>
            <a:r>
              <a:rPr sz="2600" spc="-5" dirty="0">
                <a:latin typeface="Arial"/>
                <a:cs typeface="Arial"/>
              </a:rPr>
              <a:t>uico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afec</a:t>
            </a:r>
            <a:r>
              <a:rPr sz="2600" spc="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aci</a:t>
            </a:r>
            <a:r>
              <a:rPr sz="2600" spc="10" dirty="0">
                <a:latin typeface="Arial"/>
                <a:cs typeface="Arial"/>
              </a:rPr>
              <a:t>ó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psi</a:t>
            </a:r>
            <a:r>
              <a:rPr sz="2600" spc="1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ológi</a:t>
            </a:r>
            <a:r>
              <a:rPr sz="2600" spc="15" dirty="0">
                <a:latin typeface="Arial"/>
                <a:cs typeface="Arial"/>
              </a:rPr>
              <a:t>ca</a:t>
            </a:r>
            <a:r>
              <a:rPr sz="2600" spc="-5" dirty="0">
                <a:latin typeface="Arial"/>
                <a:cs typeface="Arial"/>
              </a:rPr>
              <a:t>,  </a:t>
            </a:r>
            <a:r>
              <a:rPr sz="2600" spc="-10" dirty="0">
                <a:latin typeface="Arial"/>
                <a:cs typeface="Arial"/>
              </a:rPr>
              <a:t>cognitiva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9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conductual</a:t>
            </a:r>
            <a:endParaRPr sz="2600">
              <a:latin typeface="Arial"/>
              <a:cs typeface="Arial"/>
            </a:endParaRPr>
          </a:p>
          <a:p>
            <a:pPr marL="57785" marR="8890">
              <a:lnSpc>
                <a:spcPct val="70100"/>
              </a:lnSpc>
              <a:spcBef>
                <a:spcPts val="1005"/>
              </a:spcBef>
              <a:tabLst>
                <a:tab pos="518795" algn="l"/>
                <a:tab pos="1363345" algn="l"/>
                <a:tab pos="1972945" algn="l"/>
                <a:tab pos="2875280" algn="l"/>
                <a:tab pos="4274820" algn="l"/>
                <a:tab pos="4789805" algn="l"/>
                <a:tab pos="6795770" algn="l"/>
                <a:tab pos="7146290" algn="l"/>
                <a:tab pos="8216900" algn="l"/>
                <a:tab pos="8750300" algn="l"/>
                <a:tab pos="9290050" algn="l"/>
              </a:tabLst>
            </a:pPr>
            <a:r>
              <a:rPr sz="2600" spc="-1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10" dirty="0">
                <a:latin typeface="Arial"/>
                <a:cs typeface="Arial"/>
              </a:rPr>
              <a:t>i</a:t>
            </a:r>
            <a:r>
              <a:rPr sz="2600" spc="-3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1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el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ño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10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síqui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1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eterm</a:t>
            </a:r>
            <a:r>
              <a:rPr sz="2600" spc="5" dirty="0">
                <a:latin typeface="Arial"/>
                <a:cs typeface="Arial"/>
              </a:rPr>
              <a:t>i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ado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15" dirty="0">
                <a:latin typeface="Arial"/>
                <a:cs typeface="Arial"/>
              </a:rPr>
              <a:t>r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spc="-35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é</a:t>
            </a:r>
            <a:r>
              <a:rPr sz="2600" spc="-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1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1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	</a:t>
            </a:r>
            <a:r>
              <a:rPr sz="2600" spc="-5" dirty="0">
                <a:latin typeface="Arial"/>
                <a:cs typeface="Arial"/>
              </a:rPr>
              <a:t>exam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  pericial o cualquier otro medio idóneo, con la siguiente</a:t>
            </a:r>
            <a:r>
              <a:rPr sz="2600" spc="3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equivalencia:</a:t>
            </a:r>
            <a:endParaRPr sz="2600">
              <a:latin typeface="Arial"/>
              <a:cs typeface="Arial"/>
            </a:endParaRPr>
          </a:p>
          <a:p>
            <a:pPr marL="515620" indent="-457200">
              <a:lnSpc>
                <a:spcPct val="100000"/>
              </a:lnSpc>
              <a:spcBef>
                <a:spcPts val="75"/>
              </a:spcBef>
              <a:buAutoNum type="alphaLcPeriod"/>
              <a:tabLst>
                <a:tab pos="515620" algn="l"/>
                <a:tab pos="516255" algn="l"/>
              </a:tabLst>
            </a:pPr>
            <a:r>
              <a:rPr sz="2600" spc="-5" dirty="0">
                <a:latin typeface="Arial"/>
                <a:cs typeface="Arial"/>
              </a:rPr>
              <a:t>Falta </a:t>
            </a:r>
            <a:r>
              <a:rPr sz="2600" spc="-10" dirty="0">
                <a:latin typeface="Arial"/>
                <a:cs typeface="Arial"/>
              </a:rPr>
              <a:t>de </a:t>
            </a:r>
            <a:r>
              <a:rPr sz="2600" spc="-5" dirty="0">
                <a:latin typeface="Arial"/>
                <a:cs typeface="Arial"/>
              </a:rPr>
              <a:t>lesiones </a:t>
            </a:r>
            <a:r>
              <a:rPr sz="2600" spc="-10" dirty="0">
                <a:latin typeface="Arial"/>
                <a:cs typeface="Arial"/>
              </a:rPr>
              <a:t>leves: nivel </a:t>
            </a:r>
            <a:r>
              <a:rPr sz="2600" spc="-15" dirty="0">
                <a:latin typeface="Arial"/>
                <a:cs typeface="Arial"/>
              </a:rPr>
              <a:t>leve </a:t>
            </a:r>
            <a:r>
              <a:rPr sz="2600" spc="-10" dirty="0">
                <a:latin typeface="Arial"/>
                <a:cs typeface="Arial"/>
              </a:rPr>
              <a:t>de daño</a:t>
            </a:r>
            <a:r>
              <a:rPr sz="2600" spc="3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psíquico.</a:t>
            </a:r>
            <a:endParaRPr sz="2600">
              <a:latin typeface="Arial"/>
              <a:cs typeface="Arial"/>
            </a:endParaRPr>
          </a:p>
          <a:p>
            <a:pPr marL="515620" indent="-457200">
              <a:lnSpc>
                <a:spcPct val="100000"/>
              </a:lnSpc>
              <a:spcBef>
                <a:spcPts val="50"/>
              </a:spcBef>
              <a:buAutoNum type="alphaLcPeriod"/>
              <a:tabLst>
                <a:tab pos="515620" algn="l"/>
                <a:tab pos="516255" algn="l"/>
              </a:tabLst>
            </a:pPr>
            <a:r>
              <a:rPr sz="2600" spc="-10" dirty="0">
                <a:latin typeface="Arial"/>
                <a:cs typeface="Arial"/>
              </a:rPr>
              <a:t>b. </a:t>
            </a:r>
            <a:r>
              <a:rPr sz="2600" spc="-5" dirty="0">
                <a:latin typeface="Arial"/>
                <a:cs typeface="Arial"/>
              </a:rPr>
              <a:t>Lesiones </a:t>
            </a:r>
            <a:r>
              <a:rPr sz="2600" spc="-10" dirty="0">
                <a:latin typeface="Arial"/>
                <a:cs typeface="Arial"/>
              </a:rPr>
              <a:t>leves: nivel </a:t>
            </a:r>
            <a:r>
              <a:rPr sz="2600" spc="-5" dirty="0">
                <a:latin typeface="Arial"/>
                <a:cs typeface="Arial"/>
              </a:rPr>
              <a:t>moderado </a:t>
            </a:r>
            <a:r>
              <a:rPr sz="2600" spc="-10" dirty="0">
                <a:latin typeface="Arial"/>
                <a:cs typeface="Arial"/>
              </a:rPr>
              <a:t>de daño</a:t>
            </a:r>
            <a:r>
              <a:rPr sz="2600" spc="3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psíquico.</a:t>
            </a:r>
            <a:endParaRPr sz="2600">
              <a:latin typeface="Arial"/>
              <a:cs typeface="Arial"/>
            </a:endParaRPr>
          </a:p>
          <a:p>
            <a:pPr marL="607060" indent="-548640">
              <a:lnSpc>
                <a:spcPct val="100000"/>
              </a:lnSpc>
              <a:spcBef>
                <a:spcPts val="70"/>
              </a:spcBef>
              <a:buAutoNum type="alphaLcPeriod"/>
              <a:tabLst>
                <a:tab pos="607060" algn="l"/>
                <a:tab pos="607695" algn="l"/>
              </a:tabLst>
            </a:pPr>
            <a:r>
              <a:rPr sz="2600" spc="-5" dirty="0">
                <a:latin typeface="Arial"/>
                <a:cs typeface="Arial"/>
              </a:rPr>
              <a:t>c. Lesiones </a:t>
            </a:r>
            <a:r>
              <a:rPr sz="2600" spc="-10" dirty="0">
                <a:latin typeface="Arial"/>
                <a:cs typeface="Arial"/>
              </a:rPr>
              <a:t>graves: nivel grave </a:t>
            </a:r>
            <a:r>
              <a:rPr sz="2600" spc="-5" dirty="0">
                <a:latin typeface="Arial"/>
                <a:cs typeface="Arial"/>
              </a:rPr>
              <a:t>o muy </a:t>
            </a:r>
            <a:r>
              <a:rPr sz="2600" spc="-10" dirty="0">
                <a:latin typeface="Arial"/>
                <a:cs typeface="Arial"/>
              </a:rPr>
              <a:t>grave de daño</a:t>
            </a:r>
            <a:r>
              <a:rPr sz="2600" spc="409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psíquico.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2650"/>
              </a:lnSpc>
              <a:spcBef>
                <a:spcPts val="75"/>
              </a:spcBef>
              <a:buChar char="•"/>
              <a:tabLst>
                <a:tab pos="241935" algn="l"/>
                <a:tab pos="902335" algn="l"/>
                <a:tab pos="2704465" algn="l"/>
                <a:tab pos="4725670" algn="l"/>
                <a:tab pos="6326505" algn="l"/>
                <a:tab pos="6802120" algn="l"/>
                <a:tab pos="8789670" algn="l"/>
                <a:tab pos="10003155" algn="l"/>
              </a:tabLst>
            </a:pPr>
            <a:r>
              <a:rPr sz="2600" spc="-10" dirty="0">
                <a:solidFill>
                  <a:srgbClr val="00AF50"/>
                </a:solidFill>
                <a:latin typeface="Arial"/>
                <a:cs typeface="Arial"/>
              </a:rPr>
              <a:t>La	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afectación	psicológica,	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cognitiva	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o	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conductual,	puede	ser</a:t>
            </a:r>
            <a:endParaRPr sz="2600">
              <a:latin typeface="Arial"/>
              <a:cs typeface="Arial"/>
            </a:endParaRPr>
          </a:p>
          <a:p>
            <a:pPr marL="241300">
              <a:lnSpc>
                <a:spcPts val="2185"/>
              </a:lnSpc>
              <a:tabLst>
                <a:tab pos="2326640" algn="l"/>
                <a:tab pos="2759710" algn="l"/>
                <a:tab pos="3912235" algn="l"/>
                <a:tab pos="4530725" algn="l"/>
                <a:tab pos="5146675" algn="l"/>
                <a:tab pos="6576695" algn="l"/>
                <a:tab pos="7868920" algn="l"/>
                <a:tab pos="8301990" algn="l"/>
                <a:tab pos="9896475" algn="l"/>
              </a:tabLst>
            </a:pP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det</a:t>
            </a:r>
            <a:r>
              <a:rPr sz="2600" spc="-15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600" spc="15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min</a:t>
            </a:r>
            <a:r>
              <a:rPr sz="2600" spc="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da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2600" spc="15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2600" spc="10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vés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-10" dirty="0">
                <a:solidFill>
                  <a:srgbClr val="00AF50"/>
                </a:solidFill>
                <a:latin typeface="Arial"/>
                <a:cs typeface="Arial"/>
              </a:rPr>
              <a:t>d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-10" dirty="0">
                <a:solidFill>
                  <a:srgbClr val="00AF50"/>
                </a:solidFill>
                <a:latin typeface="Arial"/>
                <a:cs typeface="Arial"/>
              </a:rPr>
              <a:t>u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1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xam</a:t>
            </a:r>
            <a:r>
              <a:rPr sz="2600" spc="5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perici</a:t>
            </a:r>
            <a:r>
              <a:rPr sz="2600" spc="-15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15" dirty="0">
                <a:solidFill>
                  <a:srgbClr val="00AF50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ua</a:t>
            </a:r>
            <a:r>
              <a:rPr sz="2600" spc="10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qu</a:t>
            </a:r>
            <a:r>
              <a:rPr sz="2600" spc="10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er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	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otro</a:t>
            </a:r>
            <a:endParaRPr sz="2600">
              <a:latin typeface="Arial"/>
              <a:cs typeface="Arial"/>
            </a:endParaRPr>
          </a:p>
          <a:p>
            <a:pPr marL="241300">
              <a:lnSpc>
                <a:spcPts val="2185"/>
              </a:lnSpc>
            </a:pP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elemento</a:t>
            </a:r>
            <a:r>
              <a:rPr sz="2600" spc="1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probatorio</a:t>
            </a:r>
            <a:r>
              <a:rPr sz="2600" spc="1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objetivo</a:t>
            </a:r>
            <a:r>
              <a:rPr sz="2600" spc="1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similar</a:t>
            </a:r>
            <a:r>
              <a:rPr sz="2600" spc="1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00AF50"/>
                </a:solidFill>
                <a:latin typeface="Arial"/>
                <a:cs typeface="Arial"/>
              </a:rPr>
              <a:t>al</a:t>
            </a:r>
            <a:r>
              <a:rPr sz="2600" spc="1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AF50"/>
                </a:solidFill>
                <a:latin typeface="Arial"/>
                <a:cs typeface="Arial"/>
              </a:rPr>
              <a:t>que</a:t>
            </a:r>
            <a:r>
              <a:rPr sz="2600" spc="1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sea</a:t>
            </a:r>
            <a:r>
              <a:rPr sz="2600" spc="14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emitido</a:t>
            </a:r>
            <a:r>
              <a:rPr sz="2600" spc="1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por</a:t>
            </a:r>
            <a:r>
              <a:rPr sz="2600" spc="1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entidades</a:t>
            </a:r>
            <a:endParaRPr sz="2600">
              <a:latin typeface="Arial"/>
              <a:cs typeface="Arial"/>
            </a:endParaRPr>
          </a:p>
          <a:p>
            <a:pPr marL="241300" marR="5080">
              <a:lnSpc>
                <a:spcPct val="70100"/>
              </a:lnSpc>
              <a:spcBef>
                <a:spcPts val="465"/>
              </a:spcBef>
            </a:pP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públicas o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privadas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especializadas </a:t>
            </a:r>
            <a:r>
              <a:rPr sz="2600" spc="-10" dirty="0">
                <a:solidFill>
                  <a:srgbClr val="00AF50"/>
                </a:solidFill>
                <a:latin typeface="Arial"/>
                <a:cs typeface="Arial"/>
              </a:rPr>
              <a:t>en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la materia, </a:t>
            </a:r>
            <a:r>
              <a:rPr sz="2600" dirty="0">
                <a:solidFill>
                  <a:srgbClr val="00AF50"/>
                </a:solidFill>
                <a:latin typeface="Arial"/>
                <a:cs typeface="Arial"/>
              </a:rPr>
              <a:t>sin someterse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a </a:t>
            </a:r>
            <a:r>
              <a:rPr sz="2600" spc="15" dirty="0">
                <a:solidFill>
                  <a:srgbClr val="00AF50"/>
                </a:solidFill>
                <a:latin typeface="Arial"/>
                <a:cs typeface="Arial"/>
              </a:rPr>
              <a:t>la  </a:t>
            </a:r>
            <a:r>
              <a:rPr sz="2600" spc="-10" dirty="0">
                <a:solidFill>
                  <a:srgbClr val="00AF50"/>
                </a:solidFill>
                <a:latin typeface="Arial"/>
                <a:cs typeface="Arial"/>
              </a:rPr>
              <a:t>equivalencia del daño</a:t>
            </a:r>
            <a:r>
              <a:rPr sz="2600" spc="1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AF50"/>
                </a:solidFill>
                <a:latin typeface="Arial"/>
                <a:cs typeface="Arial"/>
              </a:rPr>
              <a:t>psíquico.”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504570"/>
            <a:ext cx="47199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0" spc="-5" dirty="0">
                <a:latin typeface="Arial"/>
                <a:cs typeface="Arial"/>
              </a:rPr>
              <a:t>CASO </a:t>
            </a:r>
            <a:r>
              <a:rPr b="0" spc="-10" dirty="0">
                <a:latin typeface="Arial"/>
                <a:cs typeface="Arial"/>
              </a:rPr>
              <a:t>DE </a:t>
            </a:r>
            <a:r>
              <a:rPr b="0" spc="-15" dirty="0">
                <a:latin typeface="Arial"/>
                <a:cs typeface="Arial"/>
              </a:rPr>
              <a:t>EYVI</a:t>
            </a:r>
            <a:r>
              <a:rPr b="0" spc="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ÁGREDA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2304363"/>
            <a:ext cx="75672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Clr>
                <a:srgbClr val="000000"/>
              </a:buClr>
              <a:buChar char="•"/>
              <a:tabLst>
                <a:tab pos="241300" algn="l"/>
              </a:tabLst>
            </a:pPr>
            <a:r>
              <a:rPr sz="2800" u="heavy" spc="-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https://www.youtube.com/watch?v=n7x2vK1UP7s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116" y="343865"/>
            <a:ext cx="9918065" cy="1222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110"/>
              </a:spcBef>
            </a:pPr>
            <a:r>
              <a:rPr sz="2800" b="0" spc="-85" dirty="0">
                <a:latin typeface="Arial"/>
                <a:cs typeface="Arial"/>
              </a:rPr>
              <a:t>Adulto </a:t>
            </a:r>
            <a:r>
              <a:rPr sz="2800" b="0" spc="-114" dirty="0">
                <a:latin typeface="Arial"/>
                <a:cs typeface="Arial"/>
              </a:rPr>
              <a:t>mayor: </a:t>
            </a:r>
            <a:r>
              <a:rPr sz="2800" b="0" spc="-100" dirty="0">
                <a:latin typeface="Arial"/>
                <a:cs typeface="Arial"/>
              </a:rPr>
              <a:t>hijos </a:t>
            </a:r>
            <a:r>
              <a:rPr sz="2800" b="0" spc="-120" dirty="0">
                <a:latin typeface="Arial"/>
                <a:cs typeface="Arial"/>
              </a:rPr>
              <a:t>ejercen </a:t>
            </a:r>
            <a:r>
              <a:rPr sz="2800" b="0" spc="-90" dirty="0">
                <a:latin typeface="Arial"/>
                <a:cs typeface="Arial"/>
              </a:rPr>
              <a:t>el </a:t>
            </a:r>
            <a:r>
              <a:rPr sz="2800" b="0" spc="-265" dirty="0">
                <a:latin typeface="Arial"/>
                <a:cs typeface="Arial"/>
              </a:rPr>
              <a:t>44% </a:t>
            </a:r>
            <a:r>
              <a:rPr sz="2800" b="0" spc="-135" dirty="0">
                <a:latin typeface="Arial"/>
                <a:cs typeface="Arial"/>
              </a:rPr>
              <a:t>de </a:t>
            </a:r>
            <a:r>
              <a:rPr sz="2800" b="0" spc="-120" dirty="0">
                <a:latin typeface="Arial"/>
                <a:cs typeface="Arial"/>
              </a:rPr>
              <a:t>la </a:t>
            </a:r>
            <a:r>
              <a:rPr sz="2800" b="0" spc="-110" dirty="0">
                <a:latin typeface="Arial"/>
                <a:cs typeface="Arial"/>
              </a:rPr>
              <a:t>violencia</a:t>
            </a:r>
            <a:r>
              <a:rPr sz="2800" b="0" spc="-470" dirty="0">
                <a:latin typeface="Arial"/>
                <a:cs typeface="Arial"/>
              </a:rPr>
              <a:t> </a:t>
            </a:r>
            <a:r>
              <a:rPr sz="2800" b="0" spc="-145" dirty="0">
                <a:latin typeface="Arial"/>
                <a:cs typeface="Arial"/>
              </a:rPr>
              <a:t>psicológica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  <a:tabLst>
                <a:tab pos="7126605" algn="l"/>
              </a:tabLst>
            </a:pPr>
            <a:r>
              <a:rPr sz="2800" b="0" spc="-254" dirty="0">
                <a:latin typeface="Arial"/>
                <a:cs typeface="Arial"/>
              </a:rPr>
              <a:t>El </a:t>
            </a:r>
            <a:r>
              <a:rPr sz="2800" b="0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Ministerio </a:t>
            </a:r>
            <a:r>
              <a:rPr sz="2800" b="0" u="heavy" spc="-1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de </a:t>
            </a:r>
            <a:r>
              <a:rPr sz="2800" b="0" u="heavy" spc="-1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la </a:t>
            </a:r>
            <a:r>
              <a:rPr sz="2800" b="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Mujer</a:t>
            </a:r>
            <a:r>
              <a:rPr sz="2800" b="0" spc="-35" dirty="0">
                <a:solidFill>
                  <a:srgbClr val="0462C1"/>
                </a:solidFill>
                <a:latin typeface="Arial"/>
                <a:cs typeface="Arial"/>
                <a:hlinkClick r:id="rId2"/>
              </a:rPr>
              <a:t> </a:t>
            </a:r>
            <a:r>
              <a:rPr sz="2800" b="0" spc="-100" dirty="0">
                <a:latin typeface="Arial"/>
                <a:cs typeface="Arial"/>
              </a:rPr>
              <a:t>registró </a:t>
            </a:r>
            <a:r>
              <a:rPr sz="2800" b="0" spc="-140" dirty="0">
                <a:latin typeface="Arial"/>
                <a:cs typeface="Arial"/>
              </a:rPr>
              <a:t>en </a:t>
            </a:r>
            <a:r>
              <a:rPr sz="2800" b="0" spc="-90" dirty="0">
                <a:latin typeface="Arial"/>
                <a:cs typeface="Arial"/>
              </a:rPr>
              <a:t>el</a:t>
            </a:r>
            <a:r>
              <a:rPr sz="2800" b="0" spc="-390" dirty="0">
                <a:latin typeface="Arial"/>
                <a:cs typeface="Arial"/>
              </a:rPr>
              <a:t> </a:t>
            </a:r>
            <a:r>
              <a:rPr sz="2800" b="0" spc="-145" dirty="0">
                <a:latin typeface="Arial"/>
                <a:cs typeface="Arial"/>
              </a:rPr>
              <a:t>año</a:t>
            </a:r>
            <a:r>
              <a:rPr sz="2800" b="0" spc="-170" dirty="0">
                <a:latin typeface="Arial"/>
                <a:cs typeface="Arial"/>
              </a:rPr>
              <a:t> </a:t>
            </a:r>
            <a:r>
              <a:rPr sz="2800" b="0" spc="-135" dirty="0">
                <a:latin typeface="Arial"/>
                <a:cs typeface="Arial"/>
              </a:rPr>
              <a:t>2015,	</a:t>
            </a:r>
            <a:r>
              <a:rPr sz="2800" b="0" spc="-130" dirty="0">
                <a:latin typeface="Arial"/>
                <a:cs typeface="Arial"/>
              </a:rPr>
              <a:t>2.191 </a:t>
            </a:r>
            <a:r>
              <a:rPr sz="2800" b="0" spc="-150" dirty="0">
                <a:latin typeface="Arial"/>
                <a:cs typeface="Arial"/>
              </a:rPr>
              <a:t>denuncias</a:t>
            </a:r>
            <a:r>
              <a:rPr sz="2800" b="0" spc="-290" dirty="0">
                <a:latin typeface="Arial"/>
                <a:cs typeface="Arial"/>
              </a:rPr>
              <a:t> </a:t>
            </a:r>
            <a:r>
              <a:rPr sz="2800" b="0" spc="-135" dirty="0">
                <a:latin typeface="Arial"/>
                <a:cs typeface="Arial"/>
              </a:rPr>
              <a:t>de  </a:t>
            </a:r>
            <a:r>
              <a:rPr sz="2800" b="0" spc="-170" dirty="0">
                <a:latin typeface="Arial"/>
                <a:cs typeface="Arial"/>
              </a:rPr>
              <a:t>agresiones </a:t>
            </a:r>
            <a:r>
              <a:rPr sz="2800" b="0" spc="-100" dirty="0">
                <a:latin typeface="Arial"/>
                <a:cs typeface="Arial"/>
              </a:rPr>
              <a:t>contra </a:t>
            </a:r>
            <a:r>
              <a:rPr sz="2800" b="0" spc="-185" dirty="0">
                <a:latin typeface="Arial"/>
                <a:cs typeface="Arial"/>
              </a:rPr>
              <a:t>las </a:t>
            </a:r>
            <a:r>
              <a:rPr sz="2800" b="0" spc="-170" dirty="0">
                <a:latin typeface="Arial"/>
                <a:cs typeface="Arial"/>
              </a:rPr>
              <a:t>personas </a:t>
            </a:r>
            <a:r>
              <a:rPr sz="2800" b="0" spc="-130" dirty="0">
                <a:latin typeface="Arial"/>
                <a:cs typeface="Arial"/>
              </a:rPr>
              <a:t>adultas </a:t>
            </a:r>
            <a:r>
              <a:rPr sz="2800" b="0" spc="-170" dirty="0">
                <a:latin typeface="Arial"/>
                <a:cs typeface="Arial"/>
              </a:rPr>
              <a:t>mayores </a:t>
            </a:r>
            <a:r>
              <a:rPr sz="2800" b="0" spc="-140" dirty="0">
                <a:latin typeface="Arial"/>
                <a:cs typeface="Arial"/>
              </a:rPr>
              <a:t>en </a:t>
            </a:r>
            <a:r>
              <a:rPr sz="2800" b="0" spc="-90" dirty="0">
                <a:latin typeface="Arial"/>
                <a:cs typeface="Arial"/>
              </a:rPr>
              <a:t>el</a:t>
            </a:r>
            <a:r>
              <a:rPr sz="2800" b="0" spc="-300" dirty="0">
                <a:latin typeface="Arial"/>
                <a:cs typeface="Arial"/>
              </a:rPr>
              <a:t> </a:t>
            </a:r>
            <a:r>
              <a:rPr sz="2800" b="0" spc="-180" dirty="0">
                <a:latin typeface="Arial"/>
                <a:cs typeface="Arial"/>
              </a:rPr>
              <a:t>país.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65576" y="2731007"/>
            <a:ext cx="5903976" cy="3392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721817"/>
            <a:ext cx="3474720" cy="10414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15"/>
              </a:spcBef>
            </a:pPr>
            <a:r>
              <a:rPr sz="1800" b="0" spc="-70" dirty="0">
                <a:latin typeface="Arial"/>
                <a:cs typeface="Arial"/>
              </a:rPr>
              <a:t>Mujeres</a:t>
            </a:r>
            <a:r>
              <a:rPr sz="1800" b="0" spc="-200" dirty="0">
                <a:latin typeface="Arial"/>
                <a:cs typeface="Arial"/>
              </a:rPr>
              <a:t> </a:t>
            </a:r>
            <a:r>
              <a:rPr sz="1800" b="0" spc="-90" dirty="0">
                <a:latin typeface="Arial"/>
                <a:cs typeface="Arial"/>
              </a:rPr>
              <a:t>con</a:t>
            </a:r>
            <a:r>
              <a:rPr sz="1800" b="0" spc="-175" dirty="0">
                <a:latin typeface="Arial"/>
                <a:cs typeface="Arial"/>
              </a:rPr>
              <a:t> </a:t>
            </a:r>
            <a:r>
              <a:rPr sz="1800" b="0" spc="-114" dirty="0">
                <a:latin typeface="Arial"/>
                <a:cs typeface="Arial"/>
              </a:rPr>
              <a:t>discapacidad</a:t>
            </a:r>
            <a:r>
              <a:rPr sz="1800" b="0" spc="-195" dirty="0">
                <a:latin typeface="Arial"/>
                <a:cs typeface="Arial"/>
              </a:rPr>
              <a:t> </a:t>
            </a:r>
            <a:r>
              <a:rPr sz="1800" b="0" spc="-85" dirty="0">
                <a:latin typeface="Arial"/>
                <a:cs typeface="Arial"/>
              </a:rPr>
              <a:t>en</a:t>
            </a:r>
            <a:r>
              <a:rPr sz="1800" b="0" spc="-170" dirty="0">
                <a:latin typeface="Arial"/>
                <a:cs typeface="Arial"/>
              </a:rPr>
              <a:t> </a:t>
            </a:r>
            <a:r>
              <a:rPr sz="1800" b="0" spc="-114" dirty="0">
                <a:latin typeface="Arial"/>
                <a:cs typeface="Arial"/>
              </a:rPr>
              <a:t>Perú</a:t>
            </a:r>
            <a:r>
              <a:rPr sz="1800" b="0" spc="-220" dirty="0">
                <a:latin typeface="Arial"/>
                <a:cs typeface="Arial"/>
              </a:rPr>
              <a:t> </a:t>
            </a:r>
            <a:r>
              <a:rPr sz="1800" b="0" spc="-100" dirty="0">
                <a:latin typeface="Arial"/>
                <a:cs typeface="Arial"/>
              </a:rPr>
              <a:t>son  </a:t>
            </a:r>
            <a:r>
              <a:rPr sz="1800" b="0" spc="-75" dirty="0">
                <a:latin typeface="Arial"/>
                <a:cs typeface="Arial"/>
              </a:rPr>
              <a:t>doblemente </a:t>
            </a:r>
            <a:r>
              <a:rPr sz="1800" b="0" spc="-114" dirty="0">
                <a:latin typeface="Arial"/>
                <a:cs typeface="Arial"/>
              </a:rPr>
              <a:t>agredidas </a:t>
            </a:r>
            <a:r>
              <a:rPr sz="1800" b="0" spc="-100" dirty="0">
                <a:latin typeface="Arial"/>
                <a:cs typeface="Arial"/>
              </a:rPr>
              <a:t>cuando </a:t>
            </a:r>
            <a:r>
              <a:rPr sz="1800" b="0" spc="-75" dirty="0">
                <a:latin typeface="Arial"/>
                <a:cs typeface="Arial"/>
              </a:rPr>
              <a:t>sufren  </a:t>
            </a:r>
            <a:r>
              <a:rPr sz="1800" b="0" spc="-80" dirty="0">
                <a:latin typeface="Arial"/>
                <a:cs typeface="Arial"/>
              </a:rPr>
              <a:t>violencia </a:t>
            </a:r>
            <a:r>
              <a:rPr sz="1800" b="0" spc="-90" dirty="0">
                <a:latin typeface="Arial"/>
                <a:cs typeface="Arial"/>
              </a:rPr>
              <a:t>de</a:t>
            </a:r>
            <a:r>
              <a:rPr sz="1800" b="0" spc="-245" dirty="0">
                <a:latin typeface="Arial"/>
                <a:cs typeface="Arial"/>
              </a:rPr>
              <a:t> </a:t>
            </a:r>
            <a:r>
              <a:rPr sz="1800" b="0" spc="-95" dirty="0">
                <a:latin typeface="Arial"/>
                <a:cs typeface="Arial"/>
              </a:rPr>
              <a:t>género</a:t>
            </a:r>
            <a:endParaRPr sz="1800">
              <a:latin typeface="Arial"/>
              <a:cs typeface="Arial"/>
            </a:endParaRPr>
          </a:p>
          <a:p>
            <a:pPr marL="64135">
              <a:lnSpc>
                <a:spcPts val="1945"/>
              </a:lnSpc>
            </a:pPr>
            <a:r>
              <a:rPr sz="1800" b="0" spc="-50" dirty="0">
                <a:latin typeface="Arial"/>
                <a:cs typeface="Arial"/>
              </a:rPr>
              <a:t>12/08/2016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4647" y="987551"/>
            <a:ext cx="6172200" cy="487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768" y="2051685"/>
            <a:ext cx="3752215" cy="33445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15240">
              <a:lnSpc>
                <a:spcPct val="90000"/>
              </a:lnSpc>
              <a:spcBef>
                <a:spcPts val="300"/>
              </a:spcBef>
            </a:pPr>
            <a:r>
              <a:rPr sz="1600" spc="-105" dirty="0">
                <a:latin typeface="Arial"/>
                <a:cs typeface="Arial"/>
              </a:rPr>
              <a:t>Carla </a:t>
            </a:r>
            <a:r>
              <a:rPr sz="1600" spc="-60" dirty="0">
                <a:latin typeface="Arial"/>
                <a:cs typeface="Arial"/>
              </a:rPr>
              <a:t>(la </a:t>
            </a:r>
            <a:r>
              <a:rPr sz="1600" spc="-70" dirty="0">
                <a:latin typeface="Arial"/>
                <a:cs typeface="Arial"/>
              </a:rPr>
              <a:t>llamaremos </a:t>
            </a:r>
            <a:r>
              <a:rPr sz="1600" spc="-130" dirty="0">
                <a:latin typeface="Arial"/>
                <a:cs typeface="Arial"/>
              </a:rPr>
              <a:t>así </a:t>
            </a:r>
            <a:r>
              <a:rPr sz="1600" spc="-80" dirty="0">
                <a:latin typeface="Arial"/>
                <a:cs typeface="Arial"/>
              </a:rPr>
              <a:t>para </a:t>
            </a:r>
            <a:r>
              <a:rPr sz="1600" spc="-50" dirty="0">
                <a:latin typeface="Arial"/>
                <a:cs typeface="Arial"/>
              </a:rPr>
              <a:t>proteger </a:t>
            </a:r>
            <a:r>
              <a:rPr sz="1600" spc="-114" dirty="0">
                <a:latin typeface="Arial"/>
                <a:cs typeface="Arial"/>
              </a:rPr>
              <a:t>su  </a:t>
            </a:r>
            <a:r>
              <a:rPr sz="1600" spc="-60" dirty="0">
                <a:latin typeface="Arial"/>
                <a:cs typeface="Arial"/>
              </a:rPr>
              <a:t>privacidad) </a:t>
            </a:r>
            <a:r>
              <a:rPr sz="1600" spc="-85" dirty="0">
                <a:latin typeface="Arial"/>
                <a:cs typeface="Arial"/>
              </a:rPr>
              <a:t>atravesó </a:t>
            </a:r>
            <a:r>
              <a:rPr sz="1600" spc="-50" dirty="0">
                <a:latin typeface="Arial"/>
                <a:cs typeface="Arial"/>
              </a:rPr>
              <a:t>uno </a:t>
            </a:r>
            <a:r>
              <a:rPr sz="1600" spc="-70" dirty="0">
                <a:latin typeface="Arial"/>
                <a:cs typeface="Arial"/>
              </a:rPr>
              <a:t>de </a:t>
            </a:r>
            <a:r>
              <a:rPr sz="1600" spc="-75" dirty="0">
                <a:latin typeface="Arial"/>
                <a:cs typeface="Arial"/>
              </a:rPr>
              <a:t>los </a:t>
            </a:r>
            <a:r>
              <a:rPr sz="1600" spc="-85" dirty="0">
                <a:latin typeface="Arial"/>
                <a:cs typeface="Arial"/>
              </a:rPr>
              <a:t>peores  </a:t>
            </a:r>
            <a:r>
              <a:rPr sz="1600" spc="-65" dirty="0">
                <a:latin typeface="Arial"/>
                <a:cs typeface="Arial"/>
              </a:rPr>
              <a:t>momentos </a:t>
            </a:r>
            <a:r>
              <a:rPr sz="1600" spc="-80" dirty="0">
                <a:latin typeface="Arial"/>
                <a:cs typeface="Arial"/>
              </a:rPr>
              <a:t>cuando </a:t>
            </a:r>
            <a:r>
              <a:rPr sz="1600" spc="-45" dirty="0">
                <a:latin typeface="Arial"/>
                <a:cs typeface="Arial"/>
              </a:rPr>
              <a:t>vivió </a:t>
            </a:r>
            <a:r>
              <a:rPr sz="1600" spc="-20" dirty="0">
                <a:latin typeface="Arial"/>
                <a:cs typeface="Arial"/>
              </a:rPr>
              <a:t>lo </a:t>
            </a:r>
            <a:r>
              <a:rPr sz="1600" spc="-65" dirty="0">
                <a:latin typeface="Arial"/>
                <a:cs typeface="Arial"/>
              </a:rPr>
              <a:t>que </a:t>
            </a:r>
            <a:r>
              <a:rPr sz="1600" spc="-100" dirty="0">
                <a:latin typeface="Arial"/>
                <a:cs typeface="Arial"/>
              </a:rPr>
              <a:t>muchas  </a:t>
            </a:r>
            <a:r>
              <a:rPr sz="1600" spc="-85" dirty="0">
                <a:latin typeface="Arial"/>
                <a:cs typeface="Arial"/>
              </a:rPr>
              <a:t>peruanas </a:t>
            </a:r>
            <a:r>
              <a:rPr sz="1600" spc="-90" dirty="0">
                <a:latin typeface="Arial"/>
                <a:cs typeface="Arial"/>
              </a:rPr>
              <a:t>padecen </a:t>
            </a:r>
            <a:r>
              <a:rPr sz="1600" spc="-120" dirty="0">
                <a:latin typeface="Arial"/>
                <a:cs typeface="Arial"/>
              </a:rPr>
              <a:t>a </a:t>
            </a:r>
            <a:r>
              <a:rPr sz="1600" spc="-35" dirty="0">
                <a:latin typeface="Arial"/>
                <a:cs typeface="Arial"/>
              </a:rPr>
              <a:t>diario: </a:t>
            </a:r>
            <a:r>
              <a:rPr sz="1600" spc="-40" dirty="0">
                <a:latin typeface="Arial"/>
                <a:cs typeface="Arial"/>
              </a:rPr>
              <a:t>sufrió </a:t>
            </a:r>
            <a:r>
              <a:rPr sz="1600" spc="-75" dirty="0">
                <a:latin typeface="Arial"/>
                <a:cs typeface="Arial"/>
              </a:rPr>
              <a:t>una  </a:t>
            </a:r>
            <a:r>
              <a:rPr sz="1600" spc="-55" dirty="0">
                <a:latin typeface="Arial"/>
                <a:cs typeface="Arial"/>
              </a:rPr>
              <a:t>violación </a:t>
            </a:r>
            <a:r>
              <a:rPr sz="1600" spc="-95" dirty="0">
                <a:latin typeface="Arial"/>
                <a:cs typeface="Arial"/>
              </a:rPr>
              <a:t>sexual. </a:t>
            </a:r>
            <a:r>
              <a:rPr sz="1600" spc="-100" dirty="0">
                <a:latin typeface="Arial"/>
                <a:cs typeface="Arial"/>
              </a:rPr>
              <a:t>Ella </a:t>
            </a:r>
            <a:r>
              <a:rPr sz="1600" spc="-60" dirty="0">
                <a:latin typeface="Arial"/>
                <a:cs typeface="Arial"/>
              </a:rPr>
              <a:t>denunció </a:t>
            </a:r>
            <a:r>
              <a:rPr sz="1600" spc="-45" dirty="0">
                <a:latin typeface="Arial"/>
                <a:cs typeface="Arial"/>
              </a:rPr>
              <a:t>el </a:t>
            </a:r>
            <a:r>
              <a:rPr sz="1600" spc="-80" dirty="0">
                <a:latin typeface="Arial"/>
                <a:cs typeface="Arial"/>
              </a:rPr>
              <a:t>hecho, </a:t>
            </a:r>
            <a:r>
              <a:rPr sz="1600" spc="-50" dirty="0">
                <a:latin typeface="Arial"/>
                <a:cs typeface="Arial"/>
              </a:rPr>
              <a:t>pero  </a:t>
            </a:r>
            <a:r>
              <a:rPr sz="1600" spc="-55" dirty="0">
                <a:latin typeface="Arial"/>
                <a:cs typeface="Arial"/>
              </a:rPr>
              <a:t>lamentablemente </a:t>
            </a:r>
            <a:r>
              <a:rPr sz="1600" spc="-50" dirty="0">
                <a:latin typeface="Arial"/>
                <a:cs typeface="Arial"/>
              </a:rPr>
              <a:t>no </a:t>
            </a:r>
            <a:r>
              <a:rPr sz="1600" spc="-40" dirty="0">
                <a:latin typeface="Arial"/>
                <a:cs typeface="Arial"/>
              </a:rPr>
              <a:t>obtuvo </a:t>
            </a:r>
            <a:r>
              <a:rPr sz="1600" spc="-60" dirty="0">
                <a:latin typeface="Arial"/>
                <a:cs typeface="Arial"/>
              </a:rPr>
              <a:t>la </a:t>
            </a:r>
            <a:r>
              <a:rPr sz="1600" spc="-50" dirty="0">
                <a:latin typeface="Arial"/>
                <a:cs typeface="Arial"/>
              </a:rPr>
              <a:t>justicia </a:t>
            </a:r>
            <a:r>
              <a:rPr sz="1600" spc="-65" dirty="0">
                <a:latin typeface="Arial"/>
                <a:cs typeface="Arial"/>
              </a:rPr>
              <a:t>que  </a:t>
            </a:r>
            <a:r>
              <a:rPr sz="1600" spc="-95" dirty="0">
                <a:latin typeface="Arial"/>
                <a:cs typeface="Arial"/>
              </a:rPr>
              <a:t>esperaba </a:t>
            </a:r>
            <a:r>
              <a:rPr sz="1600" spc="-75" dirty="0">
                <a:latin typeface="Arial"/>
                <a:cs typeface="Arial"/>
              </a:rPr>
              <a:t>y </a:t>
            </a:r>
            <a:r>
              <a:rPr sz="1600" spc="-80" dirty="0">
                <a:latin typeface="Arial"/>
                <a:cs typeface="Arial"/>
              </a:rPr>
              <a:t>merecía. </a:t>
            </a:r>
            <a:r>
              <a:rPr sz="1600" spc="-130" dirty="0">
                <a:latin typeface="Arial"/>
                <a:cs typeface="Arial"/>
              </a:rPr>
              <a:t>¿Por </a:t>
            </a:r>
            <a:r>
              <a:rPr sz="1600" spc="-65" dirty="0">
                <a:latin typeface="Arial"/>
                <a:cs typeface="Arial"/>
              </a:rPr>
              <a:t>qué </a:t>
            </a:r>
            <a:r>
              <a:rPr sz="1600" spc="-35" dirty="0">
                <a:latin typeface="Arial"/>
                <a:cs typeface="Arial"/>
              </a:rPr>
              <a:t>ocurrió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esto?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35"/>
              </a:lnSpc>
            </a:pPr>
            <a:r>
              <a:rPr sz="1600" spc="-85" dirty="0">
                <a:latin typeface="Arial"/>
                <a:cs typeface="Arial"/>
              </a:rPr>
              <a:t>Porque </a:t>
            </a:r>
            <a:r>
              <a:rPr sz="1600" spc="-110" dirty="0">
                <a:latin typeface="Arial"/>
                <a:cs typeface="Arial"/>
              </a:rPr>
              <a:t>Carla </a:t>
            </a:r>
            <a:r>
              <a:rPr sz="1600" spc="-135" dirty="0">
                <a:latin typeface="Arial"/>
                <a:cs typeface="Arial"/>
              </a:rPr>
              <a:t>es </a:t>
            </a:r>
            <a:r>
              <a:rPr sz="1600" spc="-50" dirty="0">
                <a:latin typeface="Arial"/>
                <a:cs typeface="Arial"/>
              </a:rPr>
              <a:t>invidente, </a:t>
            </a:r>
            <a:r>
              <a:rPr sz="1600" spc="-65" dirty="0">
                <a:latin typeface="Arial"/>
                <a:cs typeface="Arial"/>
              </a:rPr>
              <a:t>divorciada </a:t>
            </a:r>
            <a:r>
              <a:rPr sz="1600" spc="-75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tenía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95"/>
              </a:spcBef>
            </a:pPr>
            <a:r>
              <a:rPr sz="1600" spc="-75" dirty="0">
                <a:latin typeface="Arial"/>
                <a:cs typeface="Arial"/>
              </a:rPr>
              <a:t>40 </a:t>
            </a:r>
            <a:r>
              <a:rPr sz="1600" spc="-100" dirty="0">
                <a:latin typeface="Arial"/>
                <a:cs typeface="Arial"/>
              </a:rPr>
              <a:t>años </a:t>
            </a:r>
            <a:r>
              <a:rPr sz="1600" spc="-80" dirty="0">
                <a:latin typeface="Arial"/>
                <a:cs typeface="Arial"/>
              </a:rPr>
              <a:t>cuando </a:t>
            </a:r>
            <a:r>
              <a:rPr sz="1600" spc="-50" dirty="0">
                <a:latin typeface="Arial"/>
                <a:cs typeface="Arial"/>
              </a:rPr>
              <a:t>el </a:t>
            </a:r>
            <a:r>
              <a:rPr sz="1600" spc="-20" dirty="0">
                <a:latin typeface="Arial"/>
                <a:cs typeface="Arial"/>
              </a:rPr>
              <a:t>terrible </a:t>
            </a:r>
            <a:r>
              <a:rPr sz="1600" spc="-80" dirty="0">
                <a:latin typeface="Arial"/>
                <a:cs typeface="Arial"/>
              </a:rPr>
              <a:t>hecho sucedió. </a:t>
            </a:r>
            <a:r>
              <a:rPr sz="1600" b="1" spc="-105" dirty="0">
                <a:latin typeface="Trebuchet MS"/>
                <a:cs typeface="Trebuchet MS"/>
              </a:rPr>
              <a:t>En  </a:t>
            </a:r>
            <a:r>
              <a:rPr sz="1600" b="1" spc="-120" dirty="0">
                <a:latin typeface="Trebuchet MS"/>
                <a:cs typeface="Trebuchet MS"/>
              </a:rPr>
              <a:t>Perú,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más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90" dirty="0">
                <a:latin typeface="Trebuchet MS"/>
                <a:cs typeface="Trebuchet MS"/>
              </a:rPr>
              <a:t>de</a:t>
            </a:r>
            <a:r>
              <a:rPr sz="1600" b="1" spc="-140" dirty="0">
                <a:latin typeface="Trebuchet MS"/>
                <a:cs typeface="Trebuchet MS"/>
              </a:rPr>
              <a:t> </a:t>
            </a:r>
            <a:r>
              <a:rPr sz="1600" b="1" spc="-85" dirty="0">
                <a:latin typeface="Trebuchet MS"/>
                <a:cs typeface="Trebuchet MS"/>
              </a:rPr>
              <a:t>un</a:t>
            </a:r>
            <a:r>
              <a:rPr sz="1600" b="1" spc="-120" dirty="0">
                <a:latin typeface="Trebuchet MS"/>
                <a:cs typeface="Trebuchet MS"/>
              </a:rPr>
              <a:t> </a:t>
            </a:r>
            <a:r>
              <a:rPr sz="1600" b="1" spc="-80" dirty="0">
                <a:latin typeface="Trebuchet MS"/>
                <a:cs typeface="Trebuchet MS"/>
              </a:rPr>
              <a:t>millón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95" dirty="0">
                <a:latin typeface="Trebuchet MS"/>
                <a:cs typeface="Trebuchet MS"/>
              </a:rPr>
              <a:t>y</a:t>
            </a:r>
            <a:r>
              <a:rPr sz="1600" b="1" spc="-120" dirty="0">
                <a:latin typeface="Trebuchet MS"/>
                <a:cs typeface="Trebuchet MS"/>
              </a:rPr>
              <a:t> </a:t>
            </a:r>
            <a:r>
              <a:rPr sz="1600" b="1" spc="-80" dirty="0">
                <a:latin typeface="Trebuchet MS"/>
                <a:cs typeface="Trebuchet MS"/>
              </a:rPr>
              <a:t>medio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90" dirty="0">
                <a:latin typeface="Trebuchet MS"/>
                <a:cs typeface="Trebuchet MS"/>
              </a:rPr>
              <a:t>de</a:t>
            </a:r>
            <a:r>
              <a:rPr sz="1600" b="1" spc="-140" dirty="0">
                <a:latin typeface="Trebuchet MS"/>
                <a:cs typeface="Trebuchet MS"/>
              </a:rPr>
              <a:t> </a:t>
            </a:r>
            <a:r>
              <a:rPr sz="1600" b="1" spc="-75" dirty="0">
                <a:latin typeface="Trebuchet MS"/>
                <a:cs typeface="Trebuchet MS"/>
              </a:rPr>
              <a:t>personas  </a:t>
            </a:r>
            <a:r>
              <a:rPr sz="1600" b="1" spc="-95" dirty="0">
                <a:latin typeface="Trebuchet MS"/>
                <a:cs typeface="Trebuchet MS"/>
              </a:rPr>
              <a:t>tienen </a:t>
            </a:r>
            <a:r>
              <a:rPr sz="1600" b="1" spc="-90" dirty="0">
                <a:latin typeface="Trebuchet MS"/>
                <a:cs typeface="Trebuchet MS"/>
              </a:rPr>
              <a:t>discapacidad, </a:t>
            </a:r>
            <a:r>
              <a:rPr sz="1600" b="1" spc="-75" dirty="0">
                <a:latin typeface="Trebuchet MS"/>
                <a:cs typeface="Trebuchet MS"/>
              </a:rPr>
              <a:t>según la </a:t>
            </a:r>
            <a:r>
              <a:rPr sz="1600" b="1" spc="-100" dirty="0">
                <a:latin typeface="Trebuchet MS"/>
                <a:cs typeface="Trebuchet MS"/>
              </a:rPr>
              <a:t>Encuesta  </a:t>
            </a:r>
            <a:r>
              <a:rPr sz="1600" b="1" spc="-75" dirty="0">
                <a:latin typeface="Trebuchet MS"/>
                <a:cs typeface="Trebuchet MS"/>
              </a:rPr>
              <a:t>Nacional </a:t>
            </a:r>
            <a:r>
              <a:rPr sz="1600" b="1" spc="-100" dirty="0">
                <a:latin typeface="Trebuchet MS"/>
                <a:cs typeface="Trebuchet MS"/>
              </a:rPr>
              <a:t>Especializada </a:t>
            </a:r>
            <a:r>
              <a:rPr sz="1600" b="1" spc="-80" dirty="0">
                <a:latin typeface="Trebuchet MS"/>
                <a:cs typeface="Trebuchet MS"/>
              </a:rPr>
              <a:t>sobre </a:t>
            </a:r>
            <a:r>
              <a:rPr sz="1600" b="1" spc="-85" dirty="0">
                <a:latin typeface="Trebuchet MS"/>
                <a:cs typeface="Trebuchet MS"/>
              </a:rPr>
              <a:t>Discapacidad  </a:t>
            </a:r>
            <a:r>
              <a:rPr sz="1600" b="1" spc="-95" dirty="0">
                <a:latin typeface="Trebuchet MS"/>
                <a:cs typeface="Trebuchet MS"/>
              </a:rPr>
              <a:t>(Enedis). </a:t>
            </a:r>
            <a:r>
              <a:rPr sz="1600" b="1" spc="-125" dirty="0">
                <a:latin typeface="Trebuchet MS"/>
                <a:cs typeface="Trebuchet MS"/>
              </a:rPr>
              <a:t>820 </a:t>
            </a:r>
            <a:r>
              <a:rPr sz="1600" b="1" spc="-80" dirty="0">
                <a:latin typeface="Trebuchet MS"/>
                <a:cs typeface="Trebuchet MS"/>
              </a:rPr>
              <a:t>mil </a:t>
            </a:r>
            <a:r>
              <a:rPr sz="1600" b="1" spc="-125" dirty="0">
                <a:latin typeface="Trebuchet MS"/>
                <a:cs typeface="Trebuchet MS"/>
              </a:rPr>
              <a:t>731 </a:t>
            </a:r>
            <a:r>
              <a:rPr sz="1600" b="1" spc="-60" dirty="0">
                <a:latin typeface="Trebuchet MS"/>
                <a:cs typeface="Trebuchet MS"/>
              </a:rPr>
              <a:t>son </a:t>
            </a:r>
            <a:r>
              <a:rPr sz="1600" b="1" spc="-105" dirty="0">
                <a:latin typeface="Trebuchet MS"/>
                <a:cs typeface="Trebuchet MS"/>
              </a:rPr>
              <a:t>mujeres </a:t>
            </a:r>
            <a:r>
              <a:rPr sz="1600" b="1" spc="-110" dirty="0">
                <a:latin typeface="Trebuchet MS"/>
                <a:cs typeface="Trebuchet MS"/>
              </a:rPr>
              <a:t>que,  </a:t>
            </a:r>
            <a:r>
              <a:rPr sz="1600" b="1" spc="-85" dirty="0">
                <a:latin typeface="Trebuchet MS"/>
                <a:cs typeface="Trebuchet MS"/>
              </a:rPr>
              <a:t>muchas </a:t>
            </a:r>
            <a:r>
              <a:rPr sz="1600" b="1" spc="-114" dirty="0">
                <a:latin typeface="Trebuchet MS"/>
                <a:cs typeface="Trebuchet MS"/>
              </a:rPr>
              <a:t>veces, </a:t>
            </a:r>
            <a:r>
              <a:rPr sz="1600" b="1" spc="-80" dirty="0">
                <a:latin typeface="Trebuchet MS"/>
                <a:cs typeface="Trebuchet MS"/>
              </a:rPr>
              <a:t>se </a:t>
            </a:r>
            <a:r>
              <a:rPr sz="1600" b="1" spc="-95" dirty="0">
                <a:latin typeface="Trebuchet MS"/>
                <a:cs typeface="Trebuchet MS"/>
              </a:rPr>
              <a:t>sienten </a:t>
            </a:r>
            <a:r>
              <a:rPr sz="1600" b="1" spc="-90" dirty="0">
                <a:latin typeface="Trebuchet MS"/>
                <a:cs typeface="Trebuchet MS"/>
              </a:rPr>
              <a:t>vulnerables </a:t>
            </a:r>
            <a:r>
              <a:rPr sz="1600" b="1" spc="-95" dirty="0">
                <a:latin typeface="Trebuchet MS"/>
                <a:cs typeface="Trebuchet MS"/>
              </a:rPr>
              <a:t>y  </a:t>
            </a:r>
            <a:r>
              <a:rPr sz="1600" b="1" spc="-80" dirty="0">
                <a:latin typeface="Trebuchet MS"/>
                <a:cs typeface="Trebuchet MS"/>
              </a:rPr>
              <a:t>desprotegidas </a:t>
            </a:r>
            <a:r>
              <a:rPr sz="1600" b="1" spc="-75" dirty="0">
                <a:latin typeface="Trebuchet MS"/>
                <a:cs typeface="Trebuchet MS"/>
              </a:rPr>
              <a:t>por </a:t>
            </a:r>
            <a:r>
              <a:rPr sz="1600" b="1" spc="-95" dirty="0">
                <a:latin typeface="Trebuchet MS"/>
                <a:cs typeface="Trebuchet MS"/>
              </a:rPr>
              <a:t>el</a:t>
            </a:r>
            <a:r>
              <a:rPr sz="1600" b="1" spc="-295" dirty="0">
                <a:latin typeface="Trebuchet MS"/>
                <a:cs typeface="Trebuchet MS"/>
              </a:rPr>
              <a:t> </a:t>
            </a:r>
            <a:r>
              <a:rPr sz="1600" b="1" spc="-90" dirty="0">
                <a:latin typeface="Trebuchet MS"/>
                <a:cs typeface="Trebuchet MS"/>
              </a:rPr>
              <a:t>Estado.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402412"/>
            <a:ext cx="9884410" cy="114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5"/>
              </a:spcBef>
            </a:pPr>
            <a:r>
              <a:rPr sz="2000" b="1" spc="5" dirty="0">
                <a:latin typeface="Arial"/>
                <a:cs typeface="Arial"/>
              </a:rPr>
              <a:t>Más </a:t>
            </a:r>
            <a:r>
              <a:rPr sz="2000" b="1" spc="-5" dirty="0">
                <a:latin typeface="Arial"/>
                <a:cs typeface="Arial"/>
              </a:rPr>
              <a:t>de </a:t>
            </a:r>
            <a:r>
              <a:rPr sz="2000" b="1" spc="-10" dirty="0">
                <a:latin typeface="Arial"/>
                <a:cs typeface="Arial"/>
              </a:rPr>
              <a:t>12,000 </a:t>
            </a:r>
            <a:r>
              <a:rPr sz="2000" b="1" spc="-5" dirty="0">
                <a:latin typeface="Arial"/>
                <a:cs typeface="Arial"/>
              </a:rPr>
              <a:t>menores fueron víctimas de violencia este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año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89000"/>
              </a:lnSpc>
              <a:spcBef>
                <a:spcPts val="145"/>
              </a:spcBef>
            </a:pPr>
            <a:r>
              <a:rPr sz="2000" spc="-5" dirty="0">
                <a:latin typeface="Arial"/>
                <a:cs typeface="Arial"/>
              </a:rPr>
              <a:t>Encuesta </a:t>
            </a:r>
            <a:r>
              <a:rPr sz="2000" spc="-10" dirty="0">
                <a:latin typeface="Arial"/>
                <a:cs typeface="Arial"/>
              </a:rPr>
              <a:t>Nacional </a:t>
            </a:r>
            <a:r>
              <a:rPr sz="2000" spc="-5" dirty="0">
                <a:latin typeface="Arial"/>
                <a:cs typeface="Arial"/>
              </a:rPr>
              <a:t>sobre </a:t>
            </a:r>
            <a:r>
              <a:rPr sz="2000" spc="-10" dirty="0">
                <a:latin typeface="Arial"/>
                <a:cs typeface="Arial"/>
              </a:rPr>
              <a:t>Relaciones Sociales revela que </a:t>
            </a:r>
            <a:r>
              <a:rPr sz="2000" spc="-5" dirty="0">
                <a:latin typeface="Arial"/>
                <a:cs typeface="Arial"/>
              </a:rPr>
              <a:t>el </a:t>
            </a:r>
            <a:r>
              <a:rPr sz="2000" spc="-10" dirty="0">
                <a:latin typeface="Arial"/>
                <a:cs typeface="Arial"/>
              </a:rPr>
              <a:t>80%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10" dirty="0">
                <a:latin typeface="Arial"/>
                <a:cs typeface="Arial"/>
              </a:rPr>
              <a:t>padres </a:t>
            </a:r>
            <a:r>
              <a:rPr sz="2000" spc="-5" dirty="0">
                <a:latin typeface="Arial"/>
                <a:cs typeface="Arial"/>
              </a:rPr>
              <a:t>usa </a:t>
            </a:r>
            <a:r>
              <a:rPr sz="2000" spc="-10" dirty="0">
                <a:latin typeface="Arial"/>
                <a:cs typeface="Arial"/>
              </a:rPr>
              <a:t>alguna  </a:t>
            </a:r>
            <a:r>
              <a:rPr sz="2000" spc="5" dirty="0">
                <a:latin typeface="Arial"/>
                <a:cs typeface="Arial"/>
              </a:rPr>
              <a:t>forma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spc="-10" dirty="0">
                <a:latin typeface="Arial"/>
                <a:cs typeface="Arial"/>
              </a:rPr>
              <a:t>violencia para </a:t>
            </a:r>
            <a:r>
              <a:rPr sz="2000" spc="-5" dirty="0">
                <a:latin typeface="Arial"/>
                <a:cs typeface="Arial"/>
              </a:rPr>
              <a:t>corregir a sus </a:t>
            </a:r>
            <a:r>
              <a:rPr sz="2000" spc="-10" dirty="0">
                <a:latin typeface="Arial"/>
                <a:cs typeface="Arial"/>
              </a:rPr>
              <a:t>hijos </a:t>
            </a:r>
            <a:r>
              <a:rPr sz="2000" spc="-5" dirty="0">
                <a:latin typeface="Arial"/>
                <a:cs typeface="Arial"/>
              </a:rPr>
              <a:t>y el </a:t>
            </a:r>
            <a:r>
              <a:rPr sz="2000" spc="-10" dirty="0">
                <a:latin typeface="Arial"/>
                <a:cs typeface="Arial"/>
              </a:rPr>
              <a:t>36% aprueba </a:t>
            </a:r>
            <a:r>
              <a:rPr sz="2000" spc="-5" dirty="0">
                <a:latin typeface="Arial"/>
                <a:cs typeface="Arial"/>
              </a:rPr>
              <a:t>el castigo físico. </a:t>
            </a:r>
            <a:r>
              <a:rPr sz="2000" spc="-10" dirty="0">
                <a:latin typeface="Arial"/>
                <a:cs typeface="Arial"/>
              </a:rPr>
              <a:t>Ante ello,  diversas ONG </a:t>
            </a:r>
            <a:r>
              <a:rPr sz="2000" spc="-5" dirty="0">
                <a:latin typeface="Arial"/>
                <a:cs typeface="Arial"/>
              </a:rPr>
              <a:t>impulsan </a:t>
            </a:r>
            <a:r>
              <a:rPr sz="2000" spc="-15" dirty="0">
                <a:latin typeface="Arial"/>
                <a:cs typeface="Arial"/>
              </a:rPr>
              <a:t>la </a:t>
            </a:r>
            <a:r>
              <a:rPr sz="2000" spc="-5" dirty="0">
                <a:latin typeface="Arial"/>
                <a:cs typeface="Arial"/>
              </a:rPr>
              <a:t>campaña </a:t>
            </a:r>
            <a:r>
              <a:rPr sz="2000" spc="-15" dirty="0">
                <a:latin typeface="Arial"/>
                <a:cs typeface="Arial"/>
              </a:rPr>
              <a:t>‘Atrévete </a:t>
            </a:r>
            <a:r>
              <a:rPr sz="2000" spc="-5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criar </a:t>
            </a:r>
            <a:r>
              <a:rPr sz="2000" spc="-5" dirty="0">
                <a:latin typeface="Arial"/>
                <a:cs typeface="Arial"/>
              </a:rPr>
              <a:t>con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1391" y="2633472"/>
            <a:ext cx="5565648" cy="3392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44" y="0"/>
            <a:ext cx="10172700" cy="1222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5"/>
              </a:spcBef>
            </a:pPr>
            <a:r>
              <a:rPr sz="2800" b="0" spc="-240" dirty="0">
                <a:latin typeface="Arial"/>
                <a:cs typeface="Arial"/>
              </a:rPr>
              <a:t>Cerca</a:t>
            </a:r>
            <a:r>
              <a:rPr sz="2800" b="0" spc="-254" dirty="0">
                <a:latin typeface="Arial"/>
                <a:cs typeface="Arial"/>
              </a:rPr>
              <a:t> </a:t>
            </a:r>
            <a:r>
              <a:rPr sz="2800" b="0" spc="-135" dirty="0">
                <a:latin typeface="Arial"/>
                <a:cs typeface="Arial"/>
              </a:rPr>
              <a:t>de</a:t>
            </a:r>
            <a:r>
              <a:rPr sz="2800" b="0" spc="-220" dirty="0">
                <a:latin typeface="Arial"/>
                <a:cs typeface="Arial"/>
              </a:rPr>
              <a:t> </a:t>
            </a:r>
            <a:r>
              <a:rPr sz="2800" b="0" spc="-90" dirty="0">
                <a:latin typeface="Arial"/>
                <a:cs typeface="Arial"/>
              </a:rPr>
              <a:t>tres</a:t>
            </a:r>
            <a:r>
              <a:rPr sz="2800" b="0" spc="-254" dirty="0">
                <a:latin typeface="Arial"/>
                <a:cs typeface="Arial"/>
              </a:rPr>
              <a:t> </a:t>
            </a:r>
            <a:r>
              <a:rPr sz="2800" b="0" spc="-45" dirty="0">
                <a:latin typeface="Arial"/>
                <a:cs typeface="Arial"/>
              </a:rPr>
              <a:t>mil</a:t>
            </a:r>
            <a:r>
              <a:rPr sz="2800" b="0" spc="-195" dirty="0">
                <a:latin typeface="Arial"/>
                <a:cs typeface="Arial"/>
              </a:rPr>
              <a:t> </a:t>
            </a:r>
            <a:r>
              <a:rPr sz="2800" b="0" spc="-245" dirty="0">
                <a:latin typeface="Arial"/>
                <a:cs typeface="Arial"/>
              </a:rPr>
              <a:t>casos</a:t>
            </a:r>
            <a:r>
              <a:rPr sz="2800" b="0" spc="-254" dirty="0">
                <a:latin typeface="Arial"/>
                <a:cs typeface="Arial"/>
              </a:rPr>
              <a:t> </a:t>
            </a:r>
            <a:r>
              <a:rPr sz="2800" b="0" spc="-135" dirty="0">
                <a:latin typeface="Arial"/>
                <a:cs typeface="Arial"/>
              </a:rPr>
              <a:t>de</a:t>
            </a:r>
            <a:r>
              <a:rPr sz="2800" b="0" spc="-220" dirty="0">
                <a:latin typeface="Arial"/>
                <a:cs typeface="Arial"/>
              </a:rPr>
              <a:t> </a:t>
            </a:r>
            <a:r>
              <a:rPr sz="2800" b="0" spc="-75" dirty="0">
                <a:latin typeface="Arial"/>
                <a:cs typeface="Arial"/>
              </a:rPr>
              <a:t>maltrato</a:t>
            </a:r>
            <a:r>
              <a:rPr sz="2800" b="0" spc="-275" dirty="0">
                <a:latin typeface="Arial"/>
                <a:cs typeface="Arial"/>
              </a:rPr>
              <a:t> </a:t>
            </a:r>
            <a:r>
              <a:rPr sz="2800" b="0" spc="-240" dirty="0">
                <a:latin typeface="Arial"/>
                <a:cs typeface="Arial"/>
              </a:rPr>
              <a:t>a</a:t>
            </a:r>
            <a:r>
              <a:rPr sz="2800" b="0" spc="-180" dirty="0">
                <a:latin typeface="Arial"/>
                <a:cs typeface="Arial"/>
              </a:rPr>
              <a:t> </a:t>
            </a:r>
            <a:r>
              <a:rPr sz="2800" b="0" spc="-145" dirty="0">
                <a:latin typeface="Arial"/>
                <a:cs typeface="Arial"/>
              </a:rPr>
              <a:t>hombres</a:t>
            </a:r>
            <a:r>
              <a:rPr sz="2800" b="0" spc="-254" dirty="0">
                <a:latin typeface="Arial"/>
                <a:cs typeface="Arial"/>
              </a:rPr>
              <a:t> </a:t>
            </a:r>
            <a:r>
              <a:rPr sz="2800" b="0" spc="-140" dirty="0">
                <a:latin typeface="Arial"/>
                <a:cs typeface="Arial"/>
              </a:rPr>
              <a:t>en</a:t>
            </a:r>
            <a:r>
              <a:rPr sz="2800" b="0" spc="-200" dirty="0">
                <a:latin typeface="Arial"/>
                <a:cs typeface="Arial"/>
              </a:rPr>
              <a:t> </a:t>
            </a:r>
            <a:r>
              <a:rPr sz="2800" b="0" spc="-50" dirty="0">
                <a:latin typeface="Arial"/>
                <a:cs typeface="Arial"/>
              </a:rPr>
              <a:t>lo</a:t>
            </a:r>
            <a:r>
              <a:rPr sz="2800" b="0" spc="-195" dirty="0">
                <a:latin typeface="Arial"/>
                <a:cs typeface="Arial"/>
              </a:rPr>
              <a:t> </a:t>
            </a:r>
            <a:r>
              <a:rPr sz="2800" b="0" spc="-125" dirty="0">
                <a:latin typeface="Arial"/>
                <a:cs typeface="Arial"/>
              </a:rPr>
              <a:t>que</a:t>
            </a:r>
            <a:r>
              <a:rPr sz="2800" b="0" spc="-235" dirty="0">
                <a:latin typeface="Arial"/>
                <a:cs typeface="Arial"/>
              </a:rPr>
              <a:t> </a:t>
            </a:r>
            <a:r>
              <a:rPr sz="2800" b="0" spc="-225" dirty="0">
                <a:latin typeface="Arial"/>
                <a:cs typeface="Arial"/>
              </a:rPr>
              <a:t>va</a:t>
            </a:r>
            <a:r>
              <a:rPr sz="2800" b="0" spc="-229" dirty="0">
                <a:latin typeface="Arial"/>
                <a:cs typeface="Arial"/>
              </a:rPr>
              <a:t> </a:t>
            </a:r>
            <a:r>
              <a:rPr sz="2800" b="0" spc="-90" dirty="0">
                <a:latin typeface="Arial"/>
                <a:cs typeface="Arial"/>
              </a:rPr>
              <a:t>del</a:t>
            </a:r>
            <a:r>
              <a:rPr sz="2800" b="0" spc="-225" dirty="0">
                <a:latin typeface="Arial"/>
                <a:cs typeface="Arial"/>
              </a:rPr>
              <a:t> </a:t>
            </a:r>
            <a:r>
              <a:rPr sz="2800" b="0" spc="-145" dirty="0">
                <a:latin typeface="Arial"/>
                <a:cs typeface="Arial"/>
              </a:rPr>
              <a:t>año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30"/>
              </a:lnSpc>
              <a:spcBef>
                <a:spcPts val="210"/>
              </a:spcBef>
            </a:pPr>
            <a:r>
              <a:rPr sz="2800" b="0" spc="-310" dirty="0">
                <a:latin typeface="Arial"/>
                <a:cs typeface="Arial"/>
              </a:rPr>
              <a:t>La </a:t>
            </a:r>
            <a:r>
              <a:rPr sz="2800" b="0" spc="-105" dirty="0">
                <a:latin typeface="Arial"/>
                <a:cs typeface="Arial"/>
              </a:rPr>
              <a:t>capital </a:t>
            </a:r>
            <a:r>
              <a:rPr sz="2800" b="0" spc="-120" dirty="0">
                <a:latin typeface="Arial"/>
                <a:cs typeface="Arial"/>
              </a:rPr>
              <a:t>concentra </a:t>
            </a:r>
            <a:r>
              <a:rPr sz="2800" b="0" spc="-90" dirty="0">
                <a:latin typeface="Arial"/>
                <a:cs typeface="Arial"/>
              </a:rPr>
              <a:t>el </a:t>
            </a:r>
            <a:r>
              <a:rPr sz="2800" b="0" spc="-130" dirty="0">
                <a:latin typeface="Arial"/>
                <a:cs typeface="Arial"/>
              </a:rPr>
              <a:t>mayor </a:t>
            </a:r>
            <a:r>
              <a:rPr sz="2800" b="0" spc="-100" dirty="0">
                <a:latin typeface="Arial"/>
                <a:cs typeface="Arial"/>
              </a:rPr>
              <a:t>número </a:t>
            </a:r>
            <a:r>
              <a:rPr sz="2800" b="0" spc="-135" dirty="0">
                <a:latin typeface="Arial"/>
                <a:cs typeface="Arial"/>
              </a:rPr>
              <a:t>de </a:t>
            </a:r>
            <a:r>
              <a:rPr sz="2800" b="0" spc="-150" dirty="0">
                <a:latin typeface="Arial"/>
                <a:cs typeface="Arial"/>
              </a:rPr>
              <a:t>denuncias </a:t>
            </a:r>
            <a:r>
              <a:rPr sz="2800" b="0" spc="-145" dirty="0">
                <a:latin typeface="Arial"/>
                <a:cs typeface="Arial"/>
              </a:rPr>
              <a:t>registradas </a:t>
            </a:r>
            <a:r>
              <a:rPr sz="2800" b="0" spc="-170" dirty="0">
                <a:latin typeface="Arial"/>
                <a:cs typeface="Arial"/>
              </a:rPr>
              <a:t>hasta</a:t>
            </a:r>
            <a:r>
              <a:rPr sz="2800" b="0" spc="-450" dirty="0">
                <a:latin typeface="Arial"/>
                <a:cs typeface="Arial"/>
              </a:rPr>
              <a:t> </a:t>
            </a:r>
            <a:r>
              <a:rPr sz="2800" b="0" spc="-95" dirty="0">
                <a:latin typeface="Arial"/>
                <a:cs typeface="Arial"/>
              </a:rPr>
              <a:t>el  </a:t>
            </a:r>
            <a:r>
              <a:rPr sz="2800" b="0" spc="-200" dirty="0">
                <a:latin typeface="Arial"/>
                <a:cs typeface="Arial"/>
              </a:rPr>
              <a:t>mes </a:t>
            </a:r>
            <a:r>
              <a:rPr sz="2800" b="0" spc="-135" dirty="0">
                <a:latin typeface="Arial"/>
                <a:cs typeface="Arial"/>
              </a:rPr>
              <a:t>de </a:t>
            </a:r>
            <a:r>
              <a:rPr sz="2800" b="0" spc="-150" dirty="0">
                <a:latin typeface="Arial"/>
                <a:cs typeface="Arial"/>
              </a:rPr>
              <a:t>marzo. </a:t>
            </a:r>
            <a:r>
              <a:rPr sz="2800" b="0" spc="-70" dirty="0">
                <a:latin typeface="Arial"/>
                <a:cs typeface="Arial"/>
              </a:rPr>
              <a:t>08/05/2017 </a:t>
            </a:r>
            <a:r>
              <a:rPr sz="2800" b="0" spc="-120" dirty="0">
                <a:latin typeface="Arial"/>
                <a:cs typeface="Arial"/>
              </a:rPr>
              <a:t>15:15h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2464" y="1174826"/>
            <a:ext cx="5025390" cy="10414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8600" algn="just">
              <a:lnSpc>
                <a:spcPct val="90100"/>
              </a:lnSpc>
              <a:spcBef>
                <a:spcPts val="315"/>
              </a:spcBef>
              <a:buChar char="•"/>
              <a:tabLst>
                <a:tab pos="241300" algn="l"/>
              </a:tabLst>
            </a:pPr>
            <a:r>
              <a:rPr sz="1800" spc="-190" dirty="0">
                <a:latin typeface="Arial"/>
                <a:cs typeface="Arial"/>
              </a:rPr>
              <a:t>La </a:t>
            </a:r>
            <a:r>
              <a:rPr sz="1800" spc="-80" dirty="0">
                <a:latin typeface="Arial"/>
                <a:cs typeface="Arial"/>
              </a:rPr>
              <a:t>ciudad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110" dirty="0">
                <a:latin typeface="Arial"/>
                <a:cs typeface="Arial"/>
              </a:rPr>
              <a:t>Lima </a:t>
            </a:r>
            <a:r>
              <a:rPr sz="1800" spc="-50" dirty="0">
                <a:latin typeface="Arial"/>
                <a:cs typeface="Arial"/>
              </a:rPr>
              <a:t>lidera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105" dirty="0">
                <a:latin typeface="Arial"/>
                <a:cs typeface="Arial"/>
              </a:rPr>
              <a:t>tasa </a:t>
            </a:r>
            <a:r>
              <a:rPr sz="1800" spc="-75" dirty="0">
                <a:latin typeface="Arial"/>
                <a:cs typeface="Arial"/>
              </a:rPr>
              <a:t>de </a:t>
            </a:r>
            <a:r>
              <a:rPr sz="1800" spc="-65" dirty="0">
                <a:latin typeface="Arial"/>
                <a:cs typeface="Arial"/>
              </a:rPr>
              <a:t>violencia </a:t>
            </a:r>
            <a:r>
              <a:rPr sz="1800" spc="-55" dirty="0">
                <a:latin typeface="Arial"/>
                <a:cs typeface="Arial"/>
              </a:rPr>
              <a:t>contra  el </a:t>
            </a:r>
            <a:r>
              <a:rPr sz="1800" spc="-140" dirty="0">
                <a:latin typeface="Arial"/>
                <a:cs typeface="Arial"/>
              </a:rPr>
              <a:t>sexo </a:t>
            </a:r>
            <a:r>
              <a:rPr sz="1800" spc="-80" dirty="0">
                <a:latin typeface="Arial"/>
                <a:cs typeface="Arial"/>
              </a:rPr>
              <a:t>masculino con </a:t>
            </a:r>
            <a:r>
              <a:rPr sz="1800" spc="-85" dirty="0">
                <a:latin typeface="Arial"/>
                <a:cs typeface="Arial"/>
              </a:rPr>
              <a:t>1,111 </a:t>
            </a:r>
            <a:r>
              <a:rPr sz="1800" spc="-125" dirty="0">
                <a:latin typeface="Arial"/>
                <a:cs typeface="Arial"/>
              </a:rPr>
              <a:t>casos; </a:t>
            </a:r>
            <a:r>
              <a:rPr sz="1800" spc="-90" dirty="0">
                <a:latin typeface="Arial"/>
                <a:cs typeface="Arial"/>
              </a:rPr>
              <a:t>seguido </a:t>
            </a:r>
            <a:r>
              <a:rPr sz="1800" spc="-75" dirty="0">
                <a:latin typeface="Arial"/>
                <a:cs typeface="Arial"/>
              </a:rPr>
              <a:t>de  </a:t>
            </a:r>
            <a:r>
              <a:rPr sz="1800" spc="-70" dirty="0">
                <a:latin typeface="Arial"/>
                <a:cs typeface="Arial"/>
              </a:rPr>
              <a:t>Arequipa, </a:t>
            </a:r>
            <a:r>
              <a:rPr sz="1800" spc="-90" dirty="0">
                <a:latin typeface="Arial"/>
                <a:cs typeface="Arial"/>
              </a:rPr>
              <a:t>con </a:t>
            </a:r>
            <a:r>
              <a:rPr sz="1800" spc="-85" dirty="0">
                <a:latin typeface="Arial"/>
                <a:cs typeface="Arial"/>
              </a:rPr>
              <a:t>267, </a:t>
            </a:r>
            <a:r>
              <a:rPr sz="1800" spc="-90" dirty="0">
                <a:latin typeface="Arial"/>
                <a:cs typeface="Arial"/>
              </a:rPr>
              <a:t>y </a:t>
            </a:r>
            <a:r>
              <a:rPr sz="1800" spc="-165" dirty="0">
                <a:latin typeface="Arial"/>
                <a:cs typeface="Arial"/>
              </a:rPr>
              <a:t>Cusco </a:t>
            </a:r>
            <a:r>
              <a:rPr sz="1800" spc="-80" dirty="0">
                <a:latin typeface="Arial"/>
                <a:cs typeface="Arial"/>
              </a:rPr>
              <a:t>con </a:t>
            </a:r>
            <a:r>
              <a:rPr sz="1800" spc="-75" dirty="0">
                <a:latin typeface="Arial"/>
                <a:cs typeface="Arial"/>
              </a:rPr>
              <a:t>157, </a:t>
            </a:r>
            <a:r>
              <a:rPr sz="1800" spc="-114" dirty="0">
                <a:latin typeface="Arial"/>
                <a:cs typeface="Arial"/>
              </a:rPr>
              <a:t>según </a:t>
            </a:r>
            <a:r>
              <a:rPr sz="1800" spc="-25" dirty="0">
                <a:latin typeface="Arial"/>
                <a:cs typeface="Arial"/>
              </a:rPr>
              <a:t>reportó  </a:t>
            </a:r>
            <a:r>
              <a:rPr sz="1800" spc="-70" dirty="0">
                <a:latin typeface="Arial"/>
                <a:cs typeface="Arial"/>
              </a:rPr>
              <a:t>la </a:t>
            </a:r>
            <a:r>
              <a:rPr sz="1800" spc="-95" dirty="0">
                <a:latin typeface="Arial"/>
                <a:cs typeface="Arial"/>
              </a:rPr>
              <a:t>psicóloga </a:t>
            </a:r>
            <a:r>
              <a:rPr sz="1800" spc="-80" dirty="0">
                <a:latin typeface="Arial"/>
                <a:cs typeface="Arial"/>
              </a:rPr>
              <a:t>Ariana </a:t>
            </a:r>
            <a:r>
              <a:rPr sz="1800" spc="-130" dirty="0">
                <a:latin typeface="Arial"/>
                <a:cs typeface="Arial"/>
              </a:rPr>
              <a:t>García </a:t>
            </a:r>
            <a:r>
              <a:rPr sz="1800" spc="-90" dirty="0">
                <a:latin typeface="Arial"/>
                <a:cs typeface="Arial"/>
              </a:rPr>
              <a:t>sobre </a:t>
            </a:r>
            <a:r>
              <a:rPr sz="1800" spc="-80" dirty="0">
                <a:latin typeface="Arial"/>
                <a:cs typeface="Arial"/>
              </a:rPr>
              <a:t>los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datos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1064" y="2163317"/>
            <a:ext cx="4798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0310" algn="l"/>
                <a:tab pos="1701800" algn="l"/>
                <a:tab pos="2037080" algn="l"/>
                <a:tab pos="3183255" algn="l"/>
                <a:tab pos="3591560" algn="l"/>
                <a:tab pos="3930015" algn="l"/>
                <a:tab pos="4676775" algn="l"/>
              </a:tabLst>
            </a:pPr>
            <a:r>
              <a:rPr sz="1800" spc="-5" dirty="0">
                <a:latin typeface="Arial"/>
                <a:cs typeface="Arial"/>
                <a:hlinkClick r:id="rId2"/>
              </a:rPr>
              <a:t>r</a:t>
            </a:r>
            <a:r>
              <a:rPr sz="1800" spc="-120" dirty="0">
                <a:latin typeface="Arial"/>
                <a:cs typeface="Arial"/>
                <a:hlinkClick r:id="rId2"/>
              </a:rPr>
              <a:t>e</a:t>
            </a:r>
            <a:r>
              <a:rPr sz="1800" spc="-165" dirty="0">
                <a:latin typeface="Arial"/>
                <a:cs typeface="Arial"/>
                <a:hlinkClick r:id="rId2"/>
              </a:rPr>
              <a:t>g</a:t>
            </a:r>
            <a:r>
              <a:rPr sz="1800" spc="25" dirty="0">
                <a:latin typeface="Arial"/>
                <a:cs typeface="Arial"/>
                <a:hlinkClick r:id="rId2"/>
              </a:rPr>
              <a:t>i</a:t>
            </a:r>
            <a:r>
              <a:rPr sz="1800" spc="-235" dirty="0">
                <a:latin typeface="Arial"/>
                <a:cs typeface="Arial"/>
                <a:hlinkClick r:id="rId2"/>
              </a:rPr>
              <a:t>s</a:t>
            </a:r>
            <a:r>
              <a:rPr sz="1800" spc="55" dirty="0">
                <a:latin typeface="Arial"/>
                <a:cs typeface="Arial"/>
                <a:hlinkClick r:id="rId2"/>
              </a:rPr>
              <a:t>t</a:t>
            </a:r>
            <a:r>
              <a:rPr sz="1800" spc="10" dirty="0">
                <a:latin typeface="Arial"/>
                <a:cs typeface="Arial"/>
                <a:hlinkClick r:id="rId2"/>
              </a:rPr>
              <a:t>r</a:t>
            </a:r>
            <a:r>
              <a:rPr sz="1800" spc="-120" dirty="0">
                <a:latin typeface="Arial"/>
                <a:cs typeface="Arial"/>
                <a:hlinkClick r:id="rId2"/>
              </a:rPr>
              <a:t>a</a:t>
            </a:r>
            <a:r>
              <a:rPr sz="1800" spc="-70" dirty="0">
                <a:latin typeface="Arial"/>
                <a:cs typeface="Arial"/>
                <a:hlinkClick r:id="rId2"/>
              </a:rPr>
              <a:t>d</a:t>
            </a:r>
            <a:r>
              <a:rPr sz="1800" spc="-50" dirty="0">
                <a:latin typeface="Arial"/>
                <a:cs typeface="Arial"/>
                <a:hlinkClick r:id="rId2"/>
              </a:rPr>
              <a:t>o</a:t>
            </a:r>
            <a:r>
              <a:rPr sz="1800" spc="-200" dirty="0">
                <a:latin typeface="Arial"/>
                <a:cs typeface="Arial"/>
                <a:hlinkClick r:id="rId2"/>
              </a:rPr>
              <a:t>s</a:t>
            </a:r>
            <a:r>
              <a:rPr sz="1800" dirty="0">
                <a:latin typeface="Arial"/>
                <a:cs typeface="Arial"/>
                <a:hlinkClick r:id="rId2"/>
              </a:rPr>
              <a:t>	</a:t>
            </a:r>
            <a:r>
              <a:rPr sz="1800" spc="-70" dirty="0">
                <a:latin typeface="Arial"/>
                <a:cs typeface="Arial"/>
                <a:hlinkClick r:id="rId2"/>
              </a:rPr>
              <a:t>p</a:t>
            </a:r>
            <a:r>
              <a:rPr sz="1800" spc="-50" dirty="0">
                <a:latin typeface="Arial"/>
                <a:cs typeface="Arial"/>
                <a:hlinkClick r:id="rId2"/>
              </a:rPr>
              <a:t>o</a:t>
            </a:r>
            <a:r>
              <a:rPr sz="1800" spc="25" dirty="0">
                <a:latin typeface="Arial"/>
                <a:cs typeface="Arial"/>
                <a:hlinkClick r:id="rId2"/>
              </a:rPr>
              <a:t>r</a:t>
            </a:r>
            <a:r>
              <a:rPr sz="1800" dirty="0">
                <a:latin typeface="Arial"/>
                <a:cs typeface="Arial"/>
                <a:hlinkClick r:id="rId2"/>
              </a:rPr>
              <a:t>	</a:t>
            </a:r>
            <a:r>
              <a:rPr sz="1800" spc="-80" dirty="0">
                <a:latin typeface="Arial"/>
                <a:cs typeface="Arial"/>
                <a:hlinkClick r:id="rId2"/>
              </a:rPr>
              <a:t>e</a:t>
            </a:r>
            <a:r>
              <a:rPr sz="1800" spc="-30" dirty="0">
                <a:latin typeface="Arial"/>
                <a:cs typeface="Arial"/>
                <a:hlinkClick r:id="rId2"/>
              </a:rPr>
              <a:t>l</a:t>
            </a:r>
            <a:r>
              <a:rPr sz="1800" dirty="0">
                <a:latin typeface="Arial"/>
                <a:cs typeface="Arial"/>
                <a:hlinkClick r:id="rId2"/>
              </a:rPr>
              <a:t>	</a:t>
            </a:r>
            <a:r>
              <a:rPr sz="1800" b="1" u="heavy" spc="2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M</a:t>
            </a:r>
            <a:r>
              <a:rPr sz="1800" b="1" u="heavy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ini</a:t>
            </a:r>
            <a:r>
              <a:rPr sz="1800" b="1" u="heavy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s</a:t>
            </a:r>
            <a:r>
              <a:rPr sz="1800" b="1" u="heavy" spc="-11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t</a:t>
            </a:r>
            <a:r>
              <a:rPr sz="1800" b="1" u="heavy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e</a:t>
            </a:r>
            <a:r>
              <a:rPr sz="1800" b="1" u="heavy" spc="-1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r</a:t>
            </a:r>
            <a:r>
              <a:rPr sz="1800" b="1" u="heavy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i</a:t>
            </a:r>
            <a:r>
              <a:rPr sz="1800" b="1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o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	</a:t>
            </a:r>
            <a:r>
              <a:rPr sz="1800" b="1" u="heavy" spc="-9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d</a:t>
            </a:r>
            <a:r>
              <a:rPr sz="1800" b="1" u="heavy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e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	</a:t>
            </a:r>
            <a:r>
              <a:rPr sz="1800" b="1" u="heavy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l</a:t>
            </a:r>
            <a:r>
              <a:rPr sz="1800" b="1" u="heavy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a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	</a:t>
            </a:r>
            <a:r>
              <a:rPr sz="1800" b="1" u="heavy" spc="2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M</a:t>
            </a:r>
            <a:r>
              <a:rPr sz="1800" b="1" u="heavy" spc="-1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u</a:t>
            </a:r>
            <a:r>
              <a:rPr sz="1800" b="1" u="heavy" spc="-1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je</a:t>
            </a:r>
            <a:r>
              <a:rPr sz="1800" b="1" u="heavy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r</a:t>
            </a:r>
            <a:r>
              <a:rPr sz="1800" b="1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	</a:t>
            </a:r>
            <a:r>
              <a:rPr sz="1800" b="1" u="heavy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rebuchet MS"/>
                <a:cs typeface="Trebuchet MS"/>
                <a:hlinkClick r:id="rId2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94"/>
              </a:spcBef>
            </a:pPr>
            <a:r>
              <a:rPr spc="-100" dirty="0">
                <a:hlinkClick r:id="rId2"/>
              </a:rPr>
              <a:t>Poblaciones </a:t>
            </a:r>
            <a:r>
              <a:rPr spc="-110" dirty="0">
                <a:hlinkClick r:id="rId2"/>
              </a:rPr>
              <a:t>Vulnerables</a:t>
            </a:r>
            <a:r>
              <a:rPr u="none" spc="-165" dirty="0">
                <a:hlinkClick r:id="rId2"/>
              </a:rPr>
              <a:t> </a:t>
            </a:r>
            <a:r>
              <a:rPr b="0" u="none" spc="-5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.</a:t>
            </a:r>
          </a:p>
          <a:p>
            <a:pPr marL="241300" marR="5080" indent="-228600" algn="just">
              <a:lnSpc>
                <a:spcPct val="9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b="0" u="none" spc="-16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u="none" spc="-50" dirty="0">
                <a:solidFill>
                  <a:srgbClr val="000000"/>
                </a:solidFill>
                <a:latin typeface="Arial"/>
                <a:cs typeface="Arial"/>
              </a:rPr>
              <a:t>nivel </a:t>
            </a:r>
            <a:r>
              <a:rPr b="0" u="none" spc="-70" dirty="0">
                <a:solidFill>
                  <a:srgbClr val="000000"/>
                </a:solidFill>
                <a:latin typeface="Arial"/>
                <a:cs typeface="Arial"/>
              </a:rPr>
              <a:t>nacional, la </a:t>
            </a:r>
            <a:r>
              <a:rPr b="0" u="none" spc="-50" dirty="0">
                <a:solidFill>
                  <a:srgbClr val="000000"/>
                </a:solidFill>
                <a:latin typeface="Arial"/>
                <a:cs typeface="Arial"/>
              </a:rPr>
              <a:t>cifra </a:t>
            </a:r>
            <a:r>
              <a:rPr b="0" u="none" spc="-100" dirty="0">
                <a:solidFill>
                  <a:srgbClr val="000000"/>
                </a:solidFill>
                <a:latin typeface="Arial"/>
                <a:cs typeface="Arial"/>
              </a:rPr>
              <a:t>asciende </a:t>
            </a:r>
            <a:r>
              <a:rPr b="0" u="none" spc="-14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u="none" spc="-85" dirty="0">
                <a:solidFill>
                  <a:srgbClr val="000000"/>
                </a:solidFill>
                <a:latin typeface="Arial"/>
                <a:cs typeface="Arial"/>
              </a:rPr>
              <a:t>2,882 </a:t>
            </a:r>
            <a:r>
              <a:rPr b="0" u="none" spc="-100" dirty="0">
                <a:solidFill>
                  <a:srgbClr val="000000"/>
                </a:solidFill>
                <a:latin typeface="Arial"/>
                <a:cs typeface="Arial"/>
              </a:rPr>
              <a:t>hasta  </a:t>
            </a:r>
            <a:r>
              <a:rPr b="0" u="none" spc="-70" dirty="0">
                <a:solidFill>
                  <a:srgbClr val="000000"/>
                </a:solidFill>
                <a:latin typeface="Arial"/>
                <a:cs typeface="Arial"/>
              </a:rPr>
              <a:t>fines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b="0" u="none" spc="-85" dirty="0">
                <a:solidFill>
                  <a:srgbClr val="000000"/>
                </a:solidFill>
                <a:latin typeface="Arial"/>
                <a:cs typeface="Arial"/>
              </a:rPr>
              <a:t>marzo. </a:t>
            </a:r>
            <a:r>
              <a:rPr b="0" u="none" spc="-150" dirty="0">
                <a:solidFill>
                  <a:srgbClr val="000000"/>
                </a:solidFill>
                <a:latin typeface="Arial"/>
                <a:cs typeface="Arial"/>
              </a:rPr>
              <a:t>Sin </a:t>
            </a:r>
            <a:r>
              <a:rPr b="0" u="none" spc="-85" dirty="0">
                <a:solidFill>
                  <a:srgbClr val="000000"/>
                </a:solidFill>
                <a:latin typeface="Arial"/>
                <a:cs typeface="Arial"/>
              </a:rPr>
              <a:t>embargo,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preocupa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que </a:t>
            </a:r>
            <a:r>
              <a:rPr b="0" u="none" spc="-15" dirty="0">
                <a:solidFill>
                  <a:srgbClr val="000000"/>
                </a:solidFill>
                <a:latin typeface="Arial"/>
                <a:cs typeface="Arial"/>
              </a:rPr>
              <a:t>mil </a:t>
            </a:r>
            <a:r>
              <a:rPr b="0" u="none" spc="-95" dirty="0">
                <a:solidFill>
                  <a:srgbClr val="000000"/>
                </a:solidFill>
                <a:latin typeface="Arial"/>
                <a:cs typeface="Arial"/>
              </a:rPr>
              <a:t>80 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b="0" u="none" spc="-100" dirty="0">
                <a:solidFill>
                  <a:srgbClr val="000000"/>
                </a:solidFill>
                <a:latin typeface="Arial"/>
                <a:cs typeface="Arial"/>
              </a:rPr>
              <a:t>estos </a:t>
            </a:r>
            <a:r>
              <a:rPr b="0" u="none" spc="-150" dirty="0">
                <a:solidFill>
                  <a:srgbClr val="000000"/>
                </a:solidFill>
                <a:latin typeface="Arial"/>
                <a:cs typeface="Arial"/>
              </a:rPr>
              <a:t>casos </a:t>
            </a:r>
            <a:r>
              <a:rPr b="0" u="none" spc="-145" dirty="0">
                <a:solidFill>
                  <a:srgbClr val="000000"/>
                </a:solidFill>
                <a:latin typeface="Arial"/>
                <a:cs typeface="Arial"/>
              </a:rPr>
              <a:t>se </a:t>
            </a:r>
            <a:r>
              <a:rPr b="0" u="none" spc="-110" dirty="0">
                <a:solidFill>
                  <a:srgbClr val="000000"/>
                </a:solidFill>
                <a:latin typeface="Arial"/>
                <a:cs typeface="Arial"/>
              </a:rPr>
              <a:t>hayan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presentado solamente </a:t>
            </a:r>
            <a:r>
              <a:rPr b="0" u="none" spc="-65" dirty="0">
                <a:solidFill>
                  <a:srgbClr val="000000"/>
                </a:solidFill>
                <a:latin typeface="Arial"/>
                <a:cs typeface="Arial"/>
              </a:rPr>
              <a:t>en  </a:t>
            </a:r>
            <a:r>
              <a:rPr b="0" u="none" spc="-55" dirty="0">
                <a:solidFill>
                  <a:srgbClr val="000000"/>
                </a:solidFill>
                <a:latin typeface="Arial"/>
                <a:cs typeface="Arial"/>
              </a:rPr>
              <a:t>el </a:t>
            </a:r>
            <a:r>
              <a:rPr b="0" u="none" spc="-45" dirty="0">
                <a:solidFill>
                  <a:srgbClr val="000000"/>
                </a:solidFill>
                <a:latin typeface="Arial"/>
                <a:cs typeface="Arial"/>
              </a:rPr>
              <a:t>tercer </a:t>
            </a:r>
            <a:r>
              <a:rPr b="0" u="none" spc="-125" dirty="0">
                <a:solidFill>
                  <a:srgbClr val="000000"/>
                </a:solidFill>
                <a:latin typeface="Arial"/>
                <a:cs typeface="Arial"/>
              </a:rPr>
              <a:t>mes </a:t>
            </a:r>
            <a:r>
              <a:rPr b="0" u="none" spc="-60" dirty="0">
                <a:solidFill>
                  <a:srgbClr val="000000"/>
                </a:solidFill>
                <a:latin typeface="Arial"/>
                <a:cs typeface="Arial"/>
              </a:rPr>
              <a:t>del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año.</a:t>
            </a:r>
          </a:p>
          <a:p>
            <a:pPr marL="241300" marR="8255" indent="-228600" algn="just">
              <a:lnSpc>
                <a:spcPct val="9000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b="0" u="none" spc="-145" dirty="0">
                <a:solidFill>
                  <a:srgbClr val="000000"/>
                </a:solidFill>
                <a:latin typeface="Arial"/>
                <a:cs typeface="Arial"/>
              </a:rPr>
              <a:t>"Es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muy </a:t>
            </a:r>
            <a:r>
              <a:rPr b="0" u="none" spc="-40" dirty="0">
                <a:solidFill>
                  <a:srgbClr val="000000"/>
                </a:solidFill>
                <a:latin typeface="Arial"/>
                <a:cs typeface="Arial"/>
              </a:rPr>
              <a:t>frustrante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reconocer </a:t>
            </a:r>
            <a:r>
              <a:rPr b="0" u="none" spc="-70" dirty="0">
                <a:solidFill>
                  <a:srgbClr val="000000"/>
                </a:solidFill>
                <a:latin typeface="Arial"/>
                <a:cs typeface="Arial"/>
              </a:rPr>
              <a:t>que, </a:t>
            </a:r>
            <a:r>
              <a:rPr b="0" u="none" spc="-20" dirty="0">
                <a:solidFill>
                  <a:srgbClr val="000000"/>
                </a:solidFill>
                <a:latin typeface="Arial"/>
                <a:cs typeface="Arial"/>
              </a:rPr>
              <a:t>junto </a:t>
            </a:r>
            <a:r>
              <a:rPr b="0" u="none" spc="-14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u="none" spc="-35" dirty="0">
                <a:solidFill>
                  <a:srgbClr val="000000"/>
                </a:solidFill>
                <a:latin typeface="Arial"/>
                <a:cs typeface="Arial"/>
              </a:rPr>
              <a:t>maltrato  </a:t>
            </a:r>
            <a:r>
              <a:rPr b="0" u="none" spc="-65" dirty="0">
                <a:solidFill>
                  <a:srgbClr val="000000"/>
                </a:solidFill>
                <a:latin typeface="Arial"/>
                <a:cs typeface="Arial"/>
              </a:rPr>
              <a:t>contra </a:t>
            </a:r>
            <a:r>
              <a:rPr b="0" u="none" spc="-110" dirty="0">
                <a:solidFill>
                  <a:srgbClr val="000000"/>
                </a:solidFill>
                <a:latin typeface="Arial"/>
                <a:cs typeface="Arial"/>
              </a:rPr>
              <a:t>las </a:t>
            </a:r>
            <a:r>
              <a:rPr b="0" u="none" spc="-70" dirty="0">
                <a:solidFill>
                  <a:srgbClr val="000000"/>
                </a:solidFill>
                <a:latin typeface="Arial"/>
                <a:cs typeface="Arial"/>
              </a:rPr>
              <a:t>mujeres, </a:t>
            </a:r>
            <a:r>
              <a:rPr b="0" u="none" spc="-160" dirty="0">
                <a:solidFill>
                  <a:srgbClr val="000000"/>
                </a:solidFill>
                <a:latin typeface="Arial"/>
                <a:cs typeface="Arial"/>
              </a:rPr>
              <a:t>se </a:t>
            </a:r>
            <a:r>
              <a:rPr b="0" u="none" spc="-60" dirty="0">
                <a:solidFill>
                  <a:srgbClr val="000000"/>
                </a:solidFill>
                <a:latin typeface="Arial"/>
                <a:cs typeface="Arial"/>
              </a:rPr>
              <a:t>registre </a:t>
            </a:r>
            <a:r>
              <a:rPr b="0" u="none" spc="-55" dirty="0">
                <a:solidFill>
                  <a:srgbClr val="000000"/>
                </a:solidFill>
                <a:latin typeface="Arial"/>
                <a:cs typeface="Arial"/>
              </a:rPr>
              <a:t>el </a:t>
            </a:r>
            <a:r>
              <a:rPr b="0" u="none" spc="-30" dirty="0">
                <a:solidFill>
                  <a:srgbClr val="000000"/>
                </a:solidFill>
                <a:latin typeface="Arial"/>
                <a:cs typeface="Arial"/>
              </a:rPr>
              <a:t>maltrato </a:t>
            </a:r>
            <a:r>
              <a:rPr b="0" u="none" spc="-55" dirty="0">
                <a:solidFill>
                  <a:srgbClr val="000000"/>
                </a:solidFill>
                <a:latin typeface="Arial"/>
                <a:cs typeface="Arial"/>
              </a:rPr>
              <a:t>contra 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los </a:t>
            </a:r>
            <a:r>
              <a:rPr b="0" u="none" spc="-100" dirty="0">
                <a:solidFill>
                  <a:srgbClr val="000000"/>
                </a:solidFill>
                <a:latin typeface="Arial"/>
                <a:cs typeface="Arial"/>
              </a:rPr>
              <a:t>varones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en </a:t>
            </a:r>
            <a:r>
              <a:rPr b="0" u="none" spc="-150" dirty="0">
                <a:solidFill>
                  <a:srgbClr val="000000"/>
                </a:solidFill>
                <a:latin typeface="Arial"/>
                <a:cs typeface="Arial"/>
              </a:rPr>
              <a:t>sus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modalidades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física, </a:t>
            </a:r>
            <a:r>
              <a:rPr b="0" u="none" spc="-85" dirty="0">
                <a:solidFill>
                  <a:srgbClr val="000000"/>
                </a:solidFill>
                <a:latin typeface="Arial"/>
                <a:cs typeface="Arial"/>
              </a:rPr>
              <a:t>psicológica,  </a:t>
            </a:r>
            <a:r>
              <a:rPr b="0" u="none" spc="-114" dirty="0">
                <a:solidFill>
                  <a:srgbClr val="000000"/>
                </a:solidFill>
                <a:latin typeface="Arial"/>
                <a:cs typeface="Arial"/>
              </a:rPr>
              <a:t>sexual </a:t>
            </a:r>
            <a:r>
              <a:rPr b="0" u="none" spc="-85" dirty="0">
                <a:solidFill>
                  <a:srgbClr val="000000"/>
                </a:solidFill>
                <a:latin typeface="Arial"/>
                <a:cs typeface="Arial"/>
              </a:rPr>
              <a:t>y económica. </a:t>
            </a:r>
            <a:r>
              <a:rPr b="0" u="none" spc="-125" dirty="0">
                <a:solidFill>
                  <a:srgbClr val="000000"/>
                </a:solidFill>
                <a:latin typeface="Arial"/>
                <a:cs typeface="Arial"/>
              </a:rPr>
              <a:t>Pero </a:t>
            </a:r>
            <a:r>
              <a:rPr b="0" u="none" spc="-135" dirty="0">
                <a:solidFill>
                  <a:srgbClr val="000000"/>
                </a:solidFill>
                <a:latin typeface="Arial"/>
                <a:cs typeface="Arial"/>
              </a:rPr>
              <a:t>más </a:t>
            </a:r>
            <a:r>
              <a:rPr b="0" u="none" spc="-65" dirty="0">
                <a:solidFill>
                  <a:srgbClr val="000000"/>
                </a:solidFill>
                <a:latin typeface="Arial"/>
                <a:cs typeface="Arial"/>
              </a:rPr>
              <a:t>preocupante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aún </a:t>
            </a:r>
            <a:r>
              <a:rPr b="0" u="none" spc="-160" dirty="0">
                <a:solidFill>
                  <a:srgbClr val="000000"/>
                </a:solidFill>
                <a:latin typeface="Arial"/>
                <a:cs typeface="Arial"/>
              </a:rPr>
              <a:t>es 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que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los hombres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que </a:t>
            </a:r>
            <a:r>
              <a:rPr b="0" u="none" spc="-135" dirty="0">
                <a:solidFill>
                  <a:srgbClr val="000000"/>
                </a:solidFill>
                <a:latin typeface="Arial"/>
                <a:cs typeface="Arial"/>
              </a:rPr>
              <a:t>más </a:t>
            </a:r>
            <a:r>
              <a:rPr b="0" u="none" spc="-60" dirty="0">
                <a:solidFill>
                  <a:srgbClr val="000000"/>
                </a:solidFill>
                <a:latin typeface="Arial"/>
                <a:cs typeface="Arial"/>
              </a:rPr>
              <a:t>violencia </a:t>
            </a:r>
            <a:r>
              <a:rPr b="0" u="none" spc="-65" dirty="0">
                <a:solidFill>
                  <a:srgbClr val="000000"/>
                </a:solidFill>
                <a:latin typeface="Arial"/>
                <a:cs typeface="Arial"/>
              </a:rPr>
              <a:t>sufren </a:t>
            </a:r>
            <a:r>
              <a:rPr b="0" u="none" spc="-105" dirty="0">
                <a:solidFill>
                  <a:srgbClr val="000000"/>
                </a:solidFill>
                <a:latin typeface="Arial"/>
                <a:cs typeface="Arial"/>
              </a:rPr>
              <a:t>son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los 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niños,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adolescentes y </a:t>
            </a:r>
            <a:r>
              <a:rPr b="0" u="none" spc="-60" dirty="0">
                <a:solidFill>
                  <a:srgbClr val="000000"/>
                </a:solidFill>
                <a:latin typeface="Arial"/>
                <a:cs typeface="Arial"/>
              </a:rPr>
              <a:t>adultos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mayores",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recalcó </a:t>
            </a:r>
            <a:r>
              <a:rPr b="0" u="none" spc="-75" dirty="0">
                <a:solidFill>
                  <a:srgbClr val="000000"/>
                </a:solidFill>
                <a:latin typeface="Arial"/>
                <a:cs typeface="Arial"/>
              </a:rPr>
              <a:t>la 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especialista </a:t>
            </a:r>
            <a:r>
              <a:rPr b="0" u="none" spc="-14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u="none" spc="-70" dirty="0">
                <a:solidFill>
                  <a:srgbClr val="000000"/>
                </a:solidFill>
                <a:latin typeface="Arial"/>
                <a:cs typeface="Arial"/>
              </a:rPr>
              <a:t>la </a:t>
            </a:r>
            <a:r>
              <a:rPr b="0" u="none" spc="-114" dirty="0">
                <a:solidFill>
                  <a:srgbClr val="000000"/>
                </a:solidFill>
                <a:latin typeface="Arial"/>
                <a:cs typeface="Arial"/>
              </a:rPr>
              <a:t>agencia</a:t>
            </a:r>
            <a:r>
              <a:rPr b="0" u="none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Andina.</a:t>
            </a:r>
          </a:p>
          <a:p>
            <a:pPr marL="241300" marR="6985" indent="-228600" algn="just">
              <a:lnSpc>
                <a:spcPct val="90100"/>
              </a:lnSpc>
              <a:spcBef>
                <a:spcPts val="985"/>
              </a:spcBef>
              <a:buChar char="•"/>
              <a:tabLst>
                <a:tab pos="241300" algn="l"/>
              </a:tabLst>
            </a:pPr>
            <a:r>
              <a:rPr b="0" u="none" spc="-190" dirty="0">
                <a:solidFill>
                  <a:srgbClr val="000000"/>
                </a:solidFill>
                <a:latin typeface="Arial"/>
                <a:cs typeface="Arial"/>
              </a:rPr>
              <a:t>En </a:t>
            </a:r>
            <a:r>
              <a:rPr b="0" u="none" spc="-60" dirty="0">
                <a:solidFill>
                  <a:srgbClr val="000000"/>
                </a:solidFill>
                <a:latin typeface="Arial"/>
                <a:cs typeface="Arial"/>
              </a:rPr>
              <a:t>relación </a:t>
            </a:r>
            <a:r>
              <a:rPr b="0" u="none" spc="-14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u="none" spc="-70" dirty="0">
                <a:solidFill>
                  <a:srgbClr val="000000"/>
                </a:solidFill>
                <a:latin typeface="Arial"/>
                <a:cs typeface="Arial"/>
              </a:rPr>
              <a:t>niños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y </a:t>
            </a:r>
            <a:r>
              <a:rPr b="0" u="none" spc="-95" dirty="0">
                <a:solidFill>
                  <a:srgbClr val="000000"/>
                </a:solidFill>
                <a:latin typeface="Arial"/>
                <a:cs typeface="Arial"/>
              </a:rPr>
              <a:t>adolescentes varones, </a:t>
            </a:r>
            <a:r>
              <a:rPr b="0" u="none" spc="-110" dirty="0">
                <a:solidFill>
                  <a:srgbClr val="000000"/>
                </a:solidFill>
                <a:latin typeface="Arial"/>
                <a:cs typeface="Arial"/>
              </a:rPr>
              <a:t>las  </a:t>
            </a:r>
            <a:r>
              <a:rPr b="0" u="none" spc="-95" dirty="0">
                <a:solidFill>
                  <a:srgbClr val="000000"/>
                </a:solidFill>
                <a:latin typeface="Arial"/>
                <a:cs typeface="Arial"/>
              </a:rPr>
              <a:t>denuncias </a:t>
            </a:r>
            <a:r>
              <a:rPr b="0" u="none" spc="-105" dirty="0">
                <a:solidFill>
                  <a:srgbClr val="000000"/>
                </a:solidFill>
                <a:latin typeface="Arial"/>
                <a:cs typeface="Arial"/>
              </a:rPr>
              <a:t>suman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2,137. </a:t>
            </a:r>
            <a:r>
              <a:rPr b="0" u="none" spc="-114" dirty="0">
                <a:solidFill>
                  <a:srgbClr val="000000"/>
                </a:solidFill>
                <a:latin typeface="Arial"/>
                <a:cs typeface="Arial"/>
              </a:rPr>
              <a:t>Por </a:t>
            </a:r>
            <a:r>
              <a:rPr b="0" u="none" spc="-130" dirty="0">
                <a:solidFill>
                  <a:srgbClr val="000000"/>
                </a:solidFill>
                <a:latin typeface="Arial"/>
                <a:cs typeface="Arial"/>
              </a:rPr>
              <a:t>su </a:t>
            </a:r>
            <a:r>
              <a:rPr b="0" u="none" spc="-50" dirty="0">
                <a:solidFill>
                  <a:srgbClr val="000000"/>
                </a:solidFill>
                <a:latin typeface="Arial"/>
                <a:cs typeface="Arial"/>
              </a:rPr>
              <a:t>parte, </a:t>
            </a:r>
            <a:r>
              <a:rPr b="0" u="none" spc="-80" dirty="0">
                <a:solidFill>
                  <a:srgbClr val="000000"/>
                </a:solidFill>
                <a:latin typeface="Arial"/>
                <a:cs typeface="Arial"/>
              </a:rPr>
              <a:t>los </a:t>
            </a:r>
            <a:r>
              <a:rPr b="0" u="none" spc="-60" dirty="0">
                <a:solidFill>
                  <a:srgbClr val="000000"/>
                </a:solidFill>
                <a:latin typeface="Arial"/>
                <a:cs typeface="Arial"/>
              </a:rPr>
              <a:t>adultos  </a:t>
            </a:r>
            <a:r>
              <a:rPr b="0" u="none" spc="-100" dirty="0">
                <a:solidFill>
                  <a:srgbClr val="000000"/>
                </a:solidFill>
                <a:latin typeface="Arial"/>
                <a:cs typeface="Arial"/>
              </a:rPr>
              <a:t>mayores </a:t>
            </a:r>
            <a:r>
              <a:rPr b="0" u="none" spc="-105" dirty="0">
                <a:solidFill>
                  <a:srgbClr val="000000"/>
                </a:solidFill>
                <a:latin typeface="Arial"/>
                <a:cs typeface="Arial"/>
              </a:rPr>
              <a:t>son consignados </a:t>
            </a:r>
            <a:r>
              <a:rPr b="0" u="none" spc="-90" dirty="0">
                <a:solidFill>
                  <a:srgbClr val="000000"/>
                </a:solidFill>
                <a:latin typeface="Arial"/>
                <a:cs typeface="Arial"/>
              </a:rPr>
              <a:t>en 473</a:t>
            </a:r>
            <a:r>
              <a:rPr b="0" u="none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u="none" spc="-135" dirty="0">
                <a:solidFill>
                  <a:srgbClr val="000000"/>
                </a:solidFill>
                <a:latin typeface="Arial"/>
                <a:cs typeface="Arial"/>
              </a:rPr>
              <a:t>casos.</a:t>
            </a:r>
          </a:p>
        </p:txBody>
      </p:sp>
      <p:sp>
        <p:nvSpPr>
          <p:cNvPr id="6" name="object 6"/>
          <p:cNvSpPr/>
          <p:nvPr/>
        </p:nvSpPr>
        <p:spPr>
          <a:xfrm>
            <a:off x="838200" y="2511551"/>
            <a:ext cx="4501896" cy="2977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095" y="451103"/>
            <a:ext cx="10497312" cy="6406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3249</Words>
  <Application>Microsoft Office PowerPoint</Application>
  <PresentationFormat>Panorámica</PresentationFormat>
  <Paragraphs>323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Courier New</vt:lpstr>
      <vt:lpstr>Times New Roman</vt:lpstr>
      <vt:lpstr>Trebuchet MS</vt:lpstr>
      <vt:lpstr>Wingdings</vt:lpstr>
      <vt:lpstr>Office Theme</vt:lpstr>
      <vt:lpstr>CURSO VIOLENCIA CONTRA LA MUJER Y LOS MIEMBROS DEL  GRUPO FAMILIAR</vt:lpstr>
      <vt:lpstr>Normas Legales y Guías</vt:lpstr>
      <vt:lpstr>Presentación de PowerPoint</vt:lpstr>
      <vt:lpstr>CASO DE EYVI ÁGREDA</vt:lpstr>
      <vt:lpstr>Adulto mayor: hijos ejercen el 44% de la violencia psicológica El Ministerio de la Mujer registró en el año 2015, 2.191 denuncias de  agresiones contra las personas adultas mayores en el país.</vt:lpstr>
      <vt:lpstr>Mujeres con discapacidad en Perú son  doblemente agredidas cuando sufren  violencia de género 12/08/2016</vt:lpstr>
      <vt:lpstr>Presentación de PowerPoint</vt:lpstr>
      <vt:lpstr>Cerca de tres mil casos de maltrato a hombres en lo que va del año La capital concentra el mayor número de denuncias registradas hasta el  mes de marzo. 08/05/2017 15:15h</vt:lpstr>
      <vt:lpstr>Presentación de PowerPoint</vt:lpstr>
      <vt:lpstr>Presentación de PowerPoint</vt:lpstr>
      <vt:lpstr>¿QUÉ ES LA VIOLENCIA DE GENERO?</vt:lpstr>
      <vt:lpstr>Tipos de violencia de género</vt:lpstr>
      <vt:lpstr>Presentación de PowerPoint</vt:lpstr>
      <vt:lpstr>Enfoques del Plan Nacional contra la Violencia de Género</vt:lpstr>
      <vt:lpstr>DEFINICIONES</vt:lpstr>
      <vt:lpstr>Violencia de género hacia las mujeres</vt:lpstr>
      <vt:lpstr>Violencia de género hacia las mujeres</vt:lpstr>
      <vt:lpstr>Violencia sexual</vt:lpstr>
      <vt:lpstr>Violencia contra la mujer adulta mayor</vt:lpstr>
      <vt:lpstr>Ley 30490 Ley de las Personas Adultas Mayores</vt:lpstr>
      <vt:lpstr>Hostigamiento laboral</vt:lpstr>
      <vt:lpstr>Trata y explotación sexual</vt:lpstr>
      <vt:lpstr>Acoso Callejero (acoso sexual en espacios públicos)</vt:lpstr>
      <vt:lpstr>Definiciones Psicolegales</vt:lpstr>
      <vt:lpstr>Violencia  obstétrica</vt:lpstr>
      <vt:lpstr>Definiciones Psicolegales</vt:lpstr>
      <vt:lpstr>Definiciones Psicolegales</vt:lpstr>
      <vt:lpstr>Presentación de PowerPoint</vt:lpstr>
      <vt:lpstr>LUNA DE  MIEL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Modificado el Art. 124 -B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Propietario</dc:creator>
  <cp:lastModifiedBy>user</cp:lastModifiedBy>
  <cp:revision>1</cp:revision>
  <dcterms:created xsi:type="dcterms:W3CDTF">2019-09-07T22:26:11Z</dcterms:created>
  <dcterms:modified xsi:type="dcterms:W3CDTF">2019-10-27T00:31:41Z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2019-09-07T00:00:00Z</vt:filetime>
  </property>
</Properties>
</file>