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9144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9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28800" y="1524000"/>
            <a:ext cx="97536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8081" y="411479"/>
            <a:ext cx="989583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60785" y="2185669"/>
            <a:ext cx="990092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0" y="2514600"/>
            <a:ext cx="7239000" cy="0"/>
          </a:xfrm>
          <a:custGeom>
            <a:avLst/>
            <a:gdLst/>
            <a:ahLst/>
            <a:cxnLst/>
            <a:rect l="l" t="t" r="r" b="b"/>
            <a:pathLst>
              <a:path w="7239000">
                <a:moveTo>
                  <a:pt x="0" y="0"/>
                </a:moveTo>
                <a:lnTo>
                  <a:pt x="72390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5460" y="1762759"/>
            <a:ext cx="53441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0" spc="-15" dirty="0">
                <a:solidFill>
                  <a:srgbClr val="333366"/>
                </a:solidFill>
              </a:rPr>
              <a:t>DELITO</a:t>
            </a:r>
            <a:r>
              <a:rPr sz="4000" b="0" spc="-60" dirty="0">
                <a:solidFill>
                  <a:srgbClr val="333366"/>
                </a:solidFill>
              </a:rPr>
              <a:t> </a:t>
            </a:r>
            <a:r>
              <a:rPr sz="4000" b="0" spc="-10" dirty="0">
                <a:solidFill>
                  <a:srgbClr val="333366"/>
                </a:solidFill>
              </a:rPr>
              <a:t>IMPRUDENTE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3978201" y="3978273"/>
            <a:ext cx="4184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Verdana"/>
                <a:cs typeface="Verdana"/>
              </a:rPr>
              <a:t>DERECHO </a:t>
            </a:r>
            <a:r>
              <a:rPr spc="-5" dirty="0">
                <a:latin typeface="Verdana"/>
                <a:cs typeface="Verdana"/>
              </a:rPr>
              <a:t>PENAL </a:t>
            </a:r>
            <a:r>
              <a:rPr dirty="0">
                <a:latin typeface="Verdana"/>
                <a:cs typeface="Verdana"/>
              </a:rPr>
              <a:t>– </a:t>
            </a:r>
            <a:r>
              <a:rPr spc="-5" dirty="0">
                <a:latin typeface="Verdana"/>
                <a:cs typeface="Verdana"/>
              </a:rPr>
              <a:t>PARTE</a:t>
            </a:r>
            <a:r>
              <a:rPr spc="-7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GENERAL</a:t>
            </a:r>
            <a:endParaRPr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889000"/>
            <a:ext cx="57746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Caso </a:t>
            </a:r>
            <a:r>
              <a:rPr spc="-5" dirty="0"/>
              <a:t>de los </a:t>
            </a:r>
            <a:r>
              <a:rPr i="1" dirty="0">
                <a:latin typeface="Arial"/>
                <a:cs typeface="Arial"/>
              </a:rPr>
              <a:t>“Pelos </a:t>
            </a:r>
            <a:r>
              <a:rPr i="1" spc="-5" dirty="0"/>
              <a:t>de</a:t>
            </a:r>
            <a:r>
              <a:rPr i="1" spc="-30" dirty="0"/>
              <a:t> </a:t>
            </a:r>
            <a:r>
              <a:rPr i="1" dirty="0">
                <a:latin typeface="Arial"/>
                <a:cs typeface="Arial"/>
              </a:rPr>
              <a:t>Cabra”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58389" y="191770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1289" y="1873250"/>
            <a:ext cx="7463790" cy="43649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700"/>
              </a:spcBef>
            </a:pPr>
            <a:r>
              <a:rPr sz="2500" spc="-5" dirty="0">
                <a:latin typeface="Verdana"/>
                <a:cs typeface="Verdana"/>
              </a:rPr>
              <a:t>El </a:t>
            </a:r>
            <a:r>
              <a:rPr sz="2500" dirty="0">
                <a:latin typeface="Verdana"/>
                <a:cs typeface="Verdana"/>
              </a:rPr>
              <a:t>dueño de una </a:t>
            </a:r>
            <a:r>
              <a:rPr sz="2500" spc="-5" dirty="0">
                <a:latin typeface="Verdana"/>
                <a:cs typeface="Verdana"/>
              </a:rPr>
              <a:t>fábrica de pinceles adquirió  pelos </a:t>
            </a:r>
            <a:r>
              <a:rPr sz="2500" spc="5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cabra chinos para </a:t>
            </a:r>
            <a:r>
              <a:rPr sz="2500" dirty="0">
                <a:latin typeface="Verdana"/>
                <a:cs typeface="Verdana"/>
              </a:rPr>
              <a:t>la </a:t>
            </a:r>
            <a:r>
              <a:rPr sz="2500" spc="-5" dirty="0">
                <a:latin typeface="Verdana"/>
                <a:cs typeface="Verdana"/>
              </a:rPr>
              <a:t>elaboración </a:t>
            </a:r>
            <a:r>
              <a:rPr sz="2500" dirty="0">
                <a:latin typeface="Verdana"/>
                <a:cs typeface="Verdana"/>
              </a:rPr>
              <a:t>de  </a:t>
            </a:r>
            <a:r>
              <a:rPr sz="2500" spc="-5" dirty="0">
                <a:latin typeface="Verdana"/>
                <a:cs typeface="Verdana"/>
              </a:rPr>
              <a:t>dicho producto.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pesar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estar obligado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su  desinfección, se los </a:t>
            </a:r>
            <a:r>
              <a:rPr sz="2500" dirty="0">
                <a:latin typeface="Verdana"/>
                <a:cs typeface="Verdana"/>
              </a:rPr>
              <a:t>dio a </a:t>
            </a:r>
            <a:r>
              <a:rPr sz="2500" spc="-5" dirty="0">
                <a:latin typeface="Verdana"/>
                <a:cs typeface="Verdana"/>
              </a:rPr>
              <a:t>las empleadas sin  cumplir previamente con dicho deber. </a:t>
            </a:r>
            <a:r>
              <a:rPr sz="2500" spc="-10" dirty="0">
                <a:latin typeface="Verdana"/>
                <a:cs typeface="Verdana"/>
              </a:rPr>
              <a:t>Varias  </a:t>
            </a:r>
            <a:r>
              <a:rPr sz="2500" spc="-5" dirty="0">
                <a:latin typeface="Verdana"/>
                <a:cs typeface="Verdana"/>
              </a:rPr>
              <a:t>trabajadoras contrajeron </a:t>
            </a:r>
            <a:r>
              <a:rPr sz="2500" dirty="0">
                <a:latin typeface="Verdana"/>
                <a:cs typeface="Verdana"/>
              </a:rPr>
              <a:t>el </a:t>
            </a:r>
            <a:r>
              <a:rPr sz="2500" spc="-5" dirty="0">
                <a:latin typeface="Verdana"/>
                <a:cs typeface="Verdana"/>
              </a:rPr>
              <a:t>bacilo </a:t>
            </a:r>
            <a:r>
              <a:rPr sz="2500" dirty="0">
                <a:latin typeface="Verdana"/>
                <a:cs typeface="Verdana"/>
              </a:rPr>
              <a:t>de  </a:t>
            </a:r>
            <a:r>
              <a:rPr sz="2500" spc="-5" dirty="0">
                <a:latin typeface="Verdana"/>
                <a:cs typeface="Verdana"/>
              </a:rPr>
              <a:t>carbunco, que estaba </a:t>
            </a:r>
            <a:r>
              <a:rPr sz="2500" dirty="0">
                <a:latin typeface="Verdana"/>
                <a:cs typeface="Verdana"/>
              </a:rPr>
              <a:t>en </a:t>
            </a:r>
            <a:r>
              <a:rPr sz="2500" spc="-10" dirty="0">
                <a:latin typeface="Verdana"/>
                <a:cs typeface="Verdana"/>
              </a:rPr>
              <a:t>los </a:t>
            </a:r>
            <a:r>
              <a:rPr sz="2500" spc="-5" dirty="0">
                <a:latin typeface="Verdana"/>
                <a:cs typeface="Verdana"/>
              </a:rPr>
              <a:t>pelos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cabra,  muriendo poco después. Posteriormente se  puso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manifiesto que ninguno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10" dirty="0">
                <a:latin typeface="Verdana"/>
                <a:cs typeface="Verdana"/>
              </a:rPr>
              <a:t>los </a:t>
            </a:r>
            <a:r>
              <a:rPr sz="2500" spc="-5" dirty="0">
                <a:latin typeface="Verdana"/>
                <a:cs typeface="Verdana"/>
              </a:rPr>
              <a:t>tres  desinfectantes preceptivos </a:t>
            </a:r>
            <a:r>
              <a:rPr sz="2500" dirty="0">
                <a:latin typeface="Verdana"/>
                <a:cs typeface="Verdana"/>
              </a:rPr>
              <a:t>era lo  </a:t>
            </a:r>
            <a:r>
              <a:rPr sz="2500" spc="-5" dirty="0">
                <a:latin typeface="Verdana"/>
                <a:cs typeface="Verdana"/>
              </a:rPr>
              <a:t>suficientemente eficaz para exterminar  </a:t>
            </a:r>
            <a:r>
              <a:rPr sz="2500" spc="-10" dirty="0">
                <a:latin typeface="Verdana"/>
                <a:cs typeface="Verdana"/>
              </a:rPr>
              <a:t>totalmente </a:t>
            </a:r>
            <a:r>
              <a:rPr sz="2500" spc="-5" dirty="0">
                <a:latin typeface="Verdana"/>
                <a:cs typeface="Verdana"/>
              </a:rPr>
              <a:t>el bacilo,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tal manera que su  </a:t>
            </a:r>
            <a:r>
              <a:rPr sz="2500" spc="-10" dirty="0">
                <a:latin typeface="Verdana"/>
                <a:cs typeface="Verdana"/>
              </a:rPr>
              <a:t>utilización </a:t>
            </a:r>
            <a:r>
              <a:rPr sz="2500" spc="-5" dirty="0">
                <a:latin typeface="Verdana"/>
                <a:cs typeface="Verdana"/>
              </a:rPr>
              <a:t>no excluía con seguridad </a:t>
            </a:r>
            <a:r>
              <a:rPr sz="2500" dirty="0">
                <a:latin typeface="Verdana"/>
                <a:cs typeface="Verdana"/>
              </a:rPr>
              <a:t>el </a:t>
            </a:r>
            <a:r>
              <a:rPr sz="2500" spc="-5" dirty="0">
                <a:latin typeface="Verdana"/>
                <a:cs typeface="Verdana"/>
              </a:rPr>
              <a:t>peligro  </a:t>
            </a:r>
            <a:r>
              <a:rPr sz="2500" dirty="0">
                <a:latin typeface="Verdana"/>
                <a:cs typeface="Verdana"/>
              </a:rPr>
              <a:t>de</a:t>
            </a:r>
            <a:r>
              <a:rPr sz="2500" spc="-1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contagio.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18970" y="5949950"/>
            <a:ext cx="360680" cy="288290"/>
            <a:chOff x="394970" y="5949950"/>
            <a:chExt cx="360680" cy="288290"/>
          </a:xfrm>
        </p:grpSpPr>
        <p:sp>
          <p:nvSpPr>
            <p:cNvPr id="6" name="object 6"/>
            <p:cNvSpPr/>
            <p:nvPr/>
          </p:nvSpPr>
          <p:spPr>
            <a:xfrm>
              <a:off x="394970" y="5949950"/>
              <a:ext cx="360680" cy="288290"/>
            </a:xfrm>
            <a:custGeom>
              <a:avLst/>
              <a:gdLst/>
              <a:ahLst/>
              <a:cxnLst/>
              <a:rect l="l" t="t" r="r" b="b"/>
              <a:pathLst>
                <a:path w="360680" h="288289">
                  <a:moveTo>
                    <a:pt x="360680" y="0"/>
                  </a:moveTo>
                  <a:lnTo>
                    <a:pt x="0" y="0"/>
                  </a:lnTo>
                  <a:lnTo>
                    <a:pt x="0" y="288290"/>
                  </a:lnTo>
                  <a:lnTo>
                    <a:pt x="360680" y="288290"/>
                  </a:lnTo>
                  <a:lnTo>
                    <a:pt x="360680" y="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970" y="5949950"/>
              <a:ext cx="360680" cy="19050"/>
            </a:xfrm>
            <a:custGeom>
              <a:avLst/>
              <a:gdLst/>
              <a:ahLst/>
              <a:cxnLst/>
              <a:rect l="l" t="t" r="r" b="b"/>
              <a:pathLst>
                <a:path w="360680" h="19050">
                  <a:moveTo>
                    <a:pt x="360680" y="0"/>
                  </a:moveTo>
                  <a:lnTo>
                    <a:pt x="0" y="0"/>
                  </a:lnTo>
                  <a:lnTo>
                    <a:pt x="17779" y="19050"/>
                  </a:lnTo>
                  <a:lnTo>
                    <a:pt x="341630" y="19050"/>
                  </a:lnTo>
                  <a:lnTo>
                    <a:pt x="360680" y="0"/>
                  </a:lnTo>
                  <a:close/>
                </a:path>
              </a:pathLst>
            </a:custGeom>
            <a:solidFill>
              <a:srgbClr val="006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6600" y="5949950"/>
              <a:ext cx="19050" cy="288290"/>
            </a:xfrm>
            <a:custGeom>
              <a:avLst/>
              <a:gdLst/>
              <a:ahLst/>
              <a:cxnLst/>
              <a:rect l="l" t="t" r="r" b="b"/>
              <a:pathLst>
                <a:path w="19050" h="288289">
                  <a:moveTo>
                    <a:pt x="19050" y="0"/>
                  </a:moveTo>
                  <a:lnTo>
                    <a:pt x="0" y="19050"/>
                  </a:lnTo>
                  <a:lnTo>
                    <a:pt x="0" y="269240"/>
                  </a:lnTo>
                  <a:lnTo>
                    <a:pt x="19050" y="28829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4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4970" y="6219190"/>
              <a:ext cx="360680" cy="19050"/>
            </a:xfrm>
            <a:custGeom>
              <a:avLst/>
              <a:gdLst/>
              <a:ahLst/>
              <a:cxnLst/>
              <a:rect l="l" t="t" r="r" b="b"/>
              <a:pathLst>
                <a:path w="360680" h="19050">
                  <a:moveTo>
                    <a:pt x="341630" y="0"/>
                  </a:moveTo>
                  <a:lnTo>
                    <a:pt x="17779" y="0"/>
                  </a:lnTo>
                  <a:lnTo>
                    <a:pt x="0" y="19050"/>
                  </a:lnTo>
                  <a:lnTo>
                    <a:pt x="360680" y="19050"/>
                  </a:lnTo>
                  <a:lnTo>
                    <a:pt x="341630" y="0"/>
                  </a:lnTo>
                  <a:close/>
                </a:path>
              </a:pathLst>
            </a:custGeom>
            <a:solidFill>
              <a:srgbClr val="0056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4970" y="5949950"/>
              <a:ext cx="17780" cy="288290"/>
            </a:xfrm>
            <a:custGeom>
              <a:avLst/>
              <a:gdLst/>
              <a:ahLst/>
              <a:cxnLst/>
              <a:rect l="l" t="t" r="r" b="b"/>
              <a:pathLst>
                <a:path w="17779" h="288289">
                  <a:moveTo>
                    <a:pt x="0" y="0"/>
                  </a:moveTo>
                  <a:lnTo>
                    <a:pt x="0" y="288290"/>
                  </a:lnTo>
                  <a:lnTo>
                    <a:pt x="17779" y="269240"/>
                  </a:lnTo>
                  <a:lnTo>
                    <a:pt x="17779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3240" y="6000750"/>
              <a:ext cx="105409" cy="185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70" y="838200"/>
            <a:ext cx="4064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i="1" spc="-5" dirty="0"/>
              <a:t>“Caso del</a:t>
            </a:r>
            <a:r>
              <a:rPr sz="3600" i="1" spc="-65" dirty="0"/>
              <a:t> </a:t>
            </a:r>
            <a:r>
              <a:rPr sz="3600" i="1" spc="-5" dirty="0"/>
              <a:t>ciclista”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73069" y="190500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5970" y="1860550"/>
            <a:ext cx="6775450" cy="4215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0489">
              <a:spcBef>
                <a:spcPts val="100"/>
              </a:spcBef>
            </a:pPr>
            <a:r>
              <a:rPr sz="2500" dirty="0">
                <a:latin typeface="Verdana"/>
                <a:cs typeface="Verdana"/>
              </a:rPr>
              <a:t>El </a:t>
            </a:r>
            <a:r>
              <a:rPr sz="2500" spc="-10" dirty="0">
                <a:latin typeface="Verdana"/>
                <a:cs typeface="Verdana"/>
              </a:rPr>
              <a:t>conductor </a:t>
            </a:r>
            <a:r>
              <a:rPr sz="2500" dirty="0">
                <a:latin typeface="Verdana"/>
                <a:cs typeface="Verdana"/>
              </a:rPr>
              <a:t>de un </a:t>
            </a:r>
            <a:r>
              <a:rPr sz="2500" spc="-10" dirty="0">
                <a:latin typeface="Verdana"/>
                <a:cs typeface="Verdana"/>
              </a:rPr>
              <a:t>camión </a:t>
            </a:r>
            <a:r>
              <a:rPr sz="2500" spc="-5" dirty="0">
                <a:latin typeface="Verdana"/>
                <a:cs typeface="Verdana"/>
              </a:rPr>
              <a:t>adelanta </a:t>
            </a:r>
            <a:r>
              <a:rPr sz="2500" dirty="0">
                <a:latin typeface="Verdana"/>
                <a:cs typeface="Verdana"/>
              </a:rPr>
              <a:t>a un  </a:t>
            </a:r>
            <a:r>
              <a:rPr sz="2500" spc="-10" dirty="0">
                <a:latin typeface="Verdana"/>
                <a:cs typeface="Verdana"/>
              </a:rPr>
              <a:t>ciclista con </a:t>
            </a:r>
            <a:r>
              <a:rPr sz="2500" dirty="0">
                <a:latin typeface="Verdana"/>
                <a:cs typeface="Verdana"/>
              </a:rPr>
              <a:t>una </a:t>
            </a:r>
            <a:r>
              <a:rPr sz="2500" spc="-5" dirty="0">
                <a:latin typeface="Verdana"/>
                <a:cs typeface="Verdana"/>
              </a:rPr>
              <a:t>separación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75 </a:t>
            </a:r>
            <a:r>
              <a:rPr sz="2500" spc="-10" dirty="0">
                <a:latin typeface="Verdana"/>
                <a:cs typeface="Verdana"/>
              </a:rPr>
              <a:t>cms. </a:t>
            </a:r>
            <a:r>
              <a:rPr sz="2500" spc="-5" dirty="0">
                <a:latin typeface="Verdana"/>
                <a:cs typeface="Verdana"/>
              </a:rPr>
              <a:t>en  lugar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con </a:t>
            </a:r>
            <a:r>
              <a:rPr sz="2500" dirty="0">
                <a:latin typeface="Verdana"/>
                <a:cs typeface="Verdana"/>
              </a:rPr>
              <a:t>1 – </a:t>
            </a:r>
            <a:r>
              <a:rPr sz="2500" spc="-5" dirty="0">
                <a:latin typeface="Verdana"/>
                <a:cs typeface="Verdana"/>
              </a:rPr>
              <a:t>1.50 metros </a:t>
            </a:r>
            <a:r>
              <a:rPr sz="2500" spc="-10" dirty="0">
                <a:latin typeface="Verdana"/>
                <a:cs typeface="Verdana"/>
              </a:rPr>
              <a:t>como  </a:t>
            </a:r>
            <a:r>
              <a:rPr sz="2500" spc="-5" dirty="0">
                <a:latin typeface="Verdana"/>
                <a:cs typeface="Verdana"/>
              </a:rPr>
              <a:t>estaba preceptuado. El </a:t>
            </a:r>
            <a:r>
              <a:rPr sz="2500" spc="-10" dirty="0">
                <a:latin typeface="Verdana"/>
                <a:cs typeface="Verdana"/>
              </a:rPr>
              <a:t>ciclista </a:t>
            </a:r>
            <a:r>
              <a:rPr sz="2500" spc="-5" dirty="0">
                <a:latin typeface="Verdana"/>
                <a:cs typeface="Verdana"/>
              </a:rPr>
              <a:t>muere al  caer </a:t>
            </a:r>
            <a:r>
              <a:rPr sz="2500" dirty="0">
                <a:latin typeface="Verdana"/>
                <a:cs typeface="Verdana"/>
              </a:rPr>
              <a:t>bajo </a:t>
            </a:r>
            <a:r>
              <a:rPr sz="2500" spc="-5" dirty="0">
                <a:latin typeface="Verdana"/>
                <a:cs typeface="Verdana"/>
              </a:rPr>
              <a:t>las ruedas traseras </a:t>
            </a:r>
            <a:r>
              <a:rPr sz="2500" dirty="0">
                <a:latin typeface="Verdana"/>
                <a:cs typeface="Verdana"/>
              </a:rPr>
              <a:t>del </a:t>
            </a:r>
            <a:r>
              <a:rPr sz="2500" spc="-10" dirty="0">
                <a:latin typeface="Verdana"/>
                <a:cs typeface="Verdana"/>
              </a:rPr>
              <a:t>camión.  </a:t>
            </a:r>
            <a:r>
              <a:rPr sz="2500" spc="-5" dirty="0">
                <a:latin typeface="Verdana"/>
                <a:cs typeface="Verdana"/>
              </a:rPr>
              <a:t>Dado </a:t>
            </a:r>
            <a:r>
              <a:rPr sz="2500" dirty="0">
                <a:latin typeface="Verdana"/>
                <a:cs typeface="Verdana"/>
              </a:rPr>
              <a:t>que el </a:t>
            </a:r>
            <a:r>
              <a:rPr sz="2500" spc="-5" dirty="0">
                <a:latin typeface="Verdana"/>
                <a:cs typeface="Verdana"/>
              </a:rPr>
              <a:t>estado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embriaguez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la  </a:t>
            </a:r>
            <a:r>
              <a:rPr sz="2500" spc="-10" dirty="0">
                <a:latin typeface="Verdana"/>
                <a:cs typeface="Verdana"/>
              </a:rPr>
              <a:t>víctima, </a:t>
            </a:r>
            <a:r>
              <a:rPr sz="2500" spc="-5" dirty="0">
                <a:latin typeface="Verdana"/>
                <a:cs typeface="Verdana"/>
              </a:rPr>
              <a:t>irreconocible para </a:t>
            </a:r>
            <a:r>
              <a:rPr sz="2500" dirty="0">
                <a:latin typeface="Verdana"/>
                <a:cs typeface="Verdana"/>
              </a:rPr>
              <a:t>el </a:t>
            </a:r>
            <a:r>
              <a:rPr sz="2500" spc="-5" dirty="0">
                <a:latin typeface="Verdana"/>
                <a:cs typeface="Verdana"/>
              </a:rPr>
              <a:t>camionero,  era muy intenso, con gran probabilidad se  hubiera verificado </a:t>
            </a:r>
            <a:r>
              <a:rPr sz="2500" dirty="0">
                <a:latin typeface="Verdana"/>
                <a:cs typeface="Verdana"/>
              </a:rPr>
              <a:t>la </a:t>
            </a:r>
            <a:r>
              <a:rPr sz="2500" spc="-10" dirty="0">
                <a:latin typeface="Verdana"/>
                <a:cs typeface="Verdana"/>
              </a:rPr>
              <a:t>misma consecuencia 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haberse producido </a:t>
            </a:r>
            <a:r>
              <a:rPr sz="2500" dirty="0">
                <a:latin typeface="Verdana"/>
                <a:cs typeface="Verdana"/>
              </a:rPr>
              <a:t>el </a:t>
            </a:r>
            <a:r>
              <a:rPr sz="2500" spc="-5" dirty="0">
                <a:latin typeface="Verdana"/>
                <a:cs typeface="Verdana"/>
              </a:rPr>
              <a:t>adelantamiento  con </a:t>
            </a:r>
            <a:r>
              <a:rPr sz="2500" dirty="0">
                <a:latin typeface="Verdana"/>
                <a:cs typeface="Verdana"/>
              </a:rPr>
              <a:t>la </a:t>
            </a:r>
            <a:r>
              <a:rPr sz="2500" spc="-5" dirty="0">
                <a:latin typeface="Verdana"/>
                <a:cs typeface="Verdana"/>
              </a:rPr>
              <a:t>separación</a:t>
            </a:r>
            <a:r>
              <a:rPr sz="2500" spc="-3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exigida.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18970" y="5876290"/>
            <a:ext cx="289560" cy="360680"/>
            <a:chOff x="394970" y="5876290"/>
            <a:chExt cx="289560" cy="360680"/>
          </a:xfrm>
        </p:grpSpPr>
        <p:sp>
          <p:nvSpPr>
            <p:cNvPr id="6" name="object 6"/>
            <p:cNvSpPr/>
            <p:nvPr/>
          </p:nvSpPr>
          <p:spPr>
            <a:xfrm>
              <a:off x="394970" y="5876290"/>
              <a:ext cx="289560" cy="360680"/>
            </a:xfrm>
            <a:custGeom>
              <a:avLst/>
              <a:gdLst/>
              <a:ahLst/>
              <a:cxnLst/>
              <a:rect l="l" t="t" r="r" b="b"/>
              <a:pathLst>
                <a:path w="289559" h="360679">
                  <a:moveTo>
                    <a:pt x="289559" y="0"/>
                  </a:moveTo>
                  <a:lnTo>
                    <a:pt x="0" y="0"/>
                  </a:lnTo>
                  <a:lnTo>
                    <a:pt x="0" y="360680"/>
                  </a:lnTo>
                  <a:lnTo>
                    <a:pt x="289559" y="360680"/>
                  </a:lnTo>
                  <a:lnTo>
                    <a:pt x="289559" y="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970" y="5876290"/>
              <a:ext cx="289560" cy="19050"/>
            </a:xfrm>
            <a:custGeom>
              <a:avLst/>
              <a:gdLst/>
              <a:ahLst/>
              <a:cxnLst/>
              <a:rect l="l" t="t" r="r" b="b"/>
              <a:pathLst>
                <a:path w="289559" h="19050">
                  <a:moveTo>
                    <a:pt x="289559" y="0"/>
                  </a:moveTo>
                  <a:lnTo>
                    <a:pt x="0" y="0"/>
                  </a:lnTo>
                  <a:lnTo>
                    <a:pt x="19050" y="19050"/>
                  </a:lnTo>
                  <a:lnTo>
                    <a:pt x="270509" y="19050"/>
                  </a:lnTo>
                  <a:lnTo>
                    <a:pt x="289559" y="0"/>
                  </a:lnTo>
                  <a:close/>
                </a:path>
              </a:pathLst>
            </a:custGeom>
            <a:solidFill>
              <a:srgbClr val="006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5479" y="5876290"/>
              <a:ext cx="19050" cy="360680"/>
            </a:xfrm>
            <a:custGeom>
              <a:avLst/>
              <a:gdLst/>
              <a:ahLst/>
              <a:cxnLst/>
              <a:rect l="l" t="t" r="r" b="b"/>
              <a:pathLst>
                <a:path w="19050" h="360679">
                  <a:moveTo>
                    <a:pt x="19050" y="0"/>
                  </a:moveTo>
                  <a:lnTo>
                    <a:pt x="0" y="19050"/>
                  </a:lnTo>
                  <a:lnTo>
                    <a:pt x="0" y="341630"/>
                  </a:lnTo>
                  <a:lnTo>
                    <a:pt x="19050" y="36068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4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4970" y="6217920"/>
              <a:ext cx="289560" cy="19050"/>
            </a:xfrm>
            <a:custGeom>
              <a:avLst/>
              <a:gdLst/>
              <a:ahLst/>
              <a:cxnLst/>
              <a:rect l="l" t="t" r="r" b="b"/>
              <a:pathLst>
                <a:path w="289559" h="19050">
                  <a:moveTo>
                    <a:pt x="270509" y="0"/>
                  </a:moveTo>
                  <a:lnTo>
                    <a:pt x="19050" y="0"/>
                  </a:lnTo>
                  <a:lnTo>
                    <a:pt x="0" y="19049"/>
                  </a:lnTo>
                  <a:lnTo>
                    <a:pt x="289559" y="19049"/>
                  </a:lnTo>
                  <a:lnTo>
                    <a:pt x="270509" y="0"/>
                  </a:lnTo>
                  <a:close/>
                </a:path>
              </a:pathLst>
            </a:custGeom>
            <a:solidFill>
              <a:srgbClr val="0056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4970" y="5876290"/>
              <a:ext cx="19050" cy="360680"/>
            </a:xfrm>
            <a:custGeom>
              <a:avLst/>
              <a:gdLst/>
              <a:ahLst/>
              <a:cxnLst/>
              <a:rect l="l" t="t" r="r" b="b"/>
              <a:pathLst>
                <a:path w="19050" h="360679">
                  <a:moveTo>
                    <a:pt x="0" y="0"/>
                  </a:moveTo>
                  <a:lnTo>
                    <a:pt x="0" y="360680"/>
                  </a:lnTo>
                  <a:lnTo>
                    <a:pt x="19050" y="341630"/>
                  </a:lnTo>
                  <a:lnTo>
                    <a:pt x="1905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7680" y="5962650"/>
              <a:ext cx="106679" cy="1866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960120"/>
            <a:ext cx="36830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i="1" spc="-5" dirty="0"/>
              <a:t>“Caso </a:t>
            </a:r>
            <a:r>
              <a:rPr sz="2800" i="1" spc="-10" dirty="0"/>
              <a:t>de </a:t>
            </a:r>
            <a:r>
              <a:rPr sz="2800" i="1" dirty="0"/>
              <a:t>la</a:t>
            </a:r>
            <a:r>
              <a:rPr sz="2800" i="1" spc="-30" dirty="0"/>
              <a:t> </a:t>
            </a:r>
            <a:r>
              <a:rPr sz="2800" i="1" spc="-5" dirty="0"/>
              <a:t>cocaína”</a:t>
            </a:r>
            <a:r>
              <a:rPr sz="2800" spc="-5" dirty="0"/>
              <a:t>.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973069" y="182880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5971" y="1784350"/>
            <a:ext cx="6710045" cy="43649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700"/>
              </a:spcBef>
            </a:pPr>
            <a:r>
              <a:rPr sz="2500" spc="-5" dirty="0">
                <a:latin typeface="Verdana"/>
                <a:cs typeface="Verdana"/>
              </a:rPr>
              <a:t>En vez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novocaína </a:t>
            </a:r>
            <a:r>
              <a:rPr sz="2500" spc="-10" dirty="0">
                <a:latin typeface="Verdana"/>
                <a:cs typeface="Verdana"/>
              </a:rPr>
              <a:t>como </a:t>
            </a:r>
            <a:r>
              <a:rPr sz="2500" spc="-5" dirty="0">
                <a:latin typeface="Verdana"/>
                <a:cs typeface="Verdana"/>
              </a:rPr>
              <a:t>establecía </a:t>
            </a:r>
            <a:r>
              <a:rPr sz="2500" dirty="0">
                <a:latin typeface="Verdana"/>
                <a:cs typeface="Verdana"/>
              </a:rPr>
              <a:t>la  </a:t>
            </a:r>
            <a:r>
              <a:rPr sz="2500" spc="-5" dirty="0">
                <a:latin typeface="Verdana"/>
                <a:cs typeface="Verdana"/>
              </a:rPr>
              <a:t>lex artis, un médico utilizó </a:t>
            </a:r>
            <a:r>
              <a:rPr sz="2500" spc="-10" dirty="0">
                <a:latin typeface="Verdana"/>
                <a:cs typeface="Verdana"/>
              </a:rPr>
              <a:t>cocaína </a:t>
            </a:r>
            <a:r>
              <a:rPr sz="2500" spc="-5" dirty="0">
                <a:latin typeface="Verdana"/>
                <a:cs typeface="Verdana"/>
              </a:rPr>
              <a:t>para  anestesiar localmente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un niño, </a:t>
            </a:r>
            <a:r>
              <a:rPr sz="2500" dirty="0">
                <a:latin typeface="Verdana"/>
                <a:cs typeface="Verdana"/>
              </a:rPr>
              <a:t>lo </a:t>
            </a:r>
            <a:r>
              <a:rPr sz="2500" spc="-5" dirty="0">
                <a:latin typeface="Verdana"/>
                <a:cs typeface="Verdana"/>
              </a:rPr>
              <a:t>cual  constituye </a:t>
            </a:r>
            <a:r>
              <a:rPr sz="2500" dirty="0">
                <a:latin typeface="Verdana"/>
                <a:cs typeface="Verdana"/>
              </a:rPr>
              <a:t>una </a:t>
            </a:r>
            <a:r>
              <a:rPr sz="2500" spc="-5" dirty="0">
                <a:latin typeface="Verdana"/>
                <a:cs typeface="Verdana"/>
              </a:rPr>
              <a:t>imprudencia desde </a:t>
            </a:r>
            <a:r>
              <a:rPr sz="2500" dirty="0">
                <a:latin typeface="Verdana"/>
                <a:cs typeface="Verdana"/>
              </a:rPr>
              <a:t>el  </a:t>
            </a:r>
            <a:r>
              <a:rPr sz="2500" spc="-5" dirty="0">
                <a:latin typeface="Verdana"/>
                <a:cs typeface="Verdana"/>
              </a:rPr>
              <a:t>punto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vista </a:t>
            </a:r>
            <a:r>
              <a:rPr sz="2500" spc="-10" dirty="0">
                <a:latin typeface="Verdana"/>
                <a:cs typeface="Verdana"/>
              </a:rPr>
              <a:t>médico. </a:t>
            </a:r>
            <a:r>
              <a:rPr sz="2500" spc="-5" dirty="0">
                <a:latin typeface="Verdana"/>
                <a:cs typeface="Verdana"/>
              </a:rPr>
              <a:t>El paciente </a:t>
            </a:r>
            <a:r>
              <a:rPr sz="2500" dirty="0">
                <a:latin typeface="Verdana"/>
                <a:cs typeface="Verdana"/>
              </a:rPr>
              <a:t>no  </a:t>
            </a:r>
            <a:r>
              <a:rPr sz="2500" spc="-5" dirty="0">
                <a:latin typeface="Verdana"/>
                <a:cs typeface="Verdana"/>
              </a:rPr>
              <a:t>soporta </a:t>
            </a:r>
            <a:r>
              <a:rPr sz="2500" dirty="0">
                <a:latin typeface="Verdana"/>
                <a:cs typeface="Verdana"/>
              </a:rPr>
              <a:t>la </a:t>
            </a:r>
            <a:r>
              <a:rPr sz="2500" spc="-5" dirty="0">
                <a:latin typeface="Verdana"/>
                <a:cs typeface="Verdana"/>
              </a:rPr>
              <a:t>anestesia </a:t>
            </a:r>
            <a:r>
              <a:rPr sz="2500" dirty="0">
                <a:latin typeface="Verdana"/>
                <a:cs typeface="Verdana"/>
              </a:rPr>
              <a:t>y </a:t>
            </a:r>
            <a:r>
              <a:rPr sz="2500" spc="-5" dirty="0">
                <a:latin typeface="Verdana"/>
                <a:cs typeface="Verdana"/>
              </a:rPr>
              <a:t>muere. </a:t>
            </a:r>
            <a:r>
              <a:rPr sz="2500" dirty="0">
                <a:latin typeface="Verdana"/>
                <a:cs typeface="Verdana"/>
              </a:rPr>
              <a:t>La</a:t>
            </a:r>
            <a:r>
              <a:rPr sz="2500" spc="-12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autopsia  pone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manifiesto que en </a:t>
            </a:r>
            <a:r>
              <a:rPr sz="2500" dirty="0">
                <a:latin typeface="Verdana"/>
                <a:cs typeface="Verdana"/>
              </a:rPr>
              <a:t>la </a:t>
            </a:r>
            <a:r>
              <a:rPr sz="2500" spc="-10" dirty="0">
                <a:latin typeface="Verdana"/>
                <a:cs typeface="Verdana"/>
              </a:rPr>
              <a:t>víctima </a:t>
            </a:r>
            <a:r>
              <a:rPr sz="2500" spc="-5" dirty="0">
                <a:latin typeface="Verdana"/>
                <a:cs typeface="Verdana"/>
              </a:rPr>
              <a:t>se  daba </a:t>
            </a:r>
            <a:r>
              <a:rPr sz="2500" dirty="0">
                <a:latin typeface="Verdana"/>
                <a:cs typeface="Verdana"/>
              </a:rPr>
              <a:t>un </a:t>
            </a:r>
            <a:r>
              <a:rPr sz="2500" spc="-5" dirty="0">
                <a:latin typeface="Verdana"/>
                <a:cs typeface="Verdana"/>
              </a:rPr>
              <a:t>fenómeno nada normal,  </a:t>
            </a:r>
            <a:r>
              <a:rPr sz="2500" spc="-10" dirty="0">
                <a:latin typeface="Verdana"/>
                <a:cs typeface="Verdana"/>
              </a:rPr>
              <a:t>consistente </a:t>
            </a:r>
            <a:r>
              <a:rPr sz="2500" dirty="0">
                <a:latin typeface="Verdana"/>
                <a:cs typeface="Verdana"/>
              </a:rPr>
              <a:t>en </a:t>
            </a:r>
            <a:r>
              <a:rPr sz="2500" spc="-5" dirty="0">
                <a:latin typeface="Verdana"/>
                <a:cs typeface="Verdana"/>
              </a:rPr>
              <a:t>la no involución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la  glándula </a:t>
            </a:r>
            <a:r>
              <a:rPr sz="2500" spc="-10" dirty="0">
                <a:latin typeface="Verdana"/>
                <a:cs typeface="Verdana"/>
              </a:rPr>
              <a:t>timolinfática, </a:t>
            </a:r>
            <a:r>
              <a:rPr sz="2500" dirty="0">
                <a:latin typeface="Verdana"/>
                <a:cs typeface="Verdana"/>
              </a:rPr>
              <a:t>lo que </a:t>
            </a:r>
            <a:r>
              <a:rPr sz="2500" spc="-5" dirty="0">
                <a:latin typeface="Verdana"/>
                <a:cs typeface="Verdana"/>
              </a:rPr>
              <a:t>convertía al  paciente </a:t>
            </a:r>
            <a:r>
              <a:rPr sz="2500" dirty="0">
                <a:latin typeface="Verdana"/>
                <a:cs typeface="Verdana"/>
              </a:rPr>
              <a:t>en </a:t>
            </a:r>
            <a:r>
              <a:rPr sz="2500" spc="-5" dirty="0">
                <a:latin typeface="Verdana"/>
                <a:cs typeface="Verdana"/>
              </a:rPr>
              <a:t>hipersensible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cualquier tipo 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narcosis,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tal manera </a:t>
            </a:r>
            <a:r>
              <a:rPr sz="2500" dirty="0">
                <a:latin typeface="Verdana"/>
                <a:cs typeface="Verdana"/>
              </a:rPr>
              <a:t>que </a:t>
            </a:r>
            <a:r>
              <a:rPr sz="2500" spc="-5" dirty="0">
                <a:latin typeface="Verdana"/>
                <a:cs typeface="Verdana"/>
              </a:rPr>
              <a:t>la  </a:t>
            </a:r>
            <a:r>
              <a:rPr sz="2500" spc="-10" dirty="0">
                <a:latin typeface="Verdana"/>
                <a:cs typeface="Verdana"/>
              </a:rPr>
              <a:t>aplicación </a:t>
            </a:r>
            <a:r>
              <a:rPr sz="2500" spc="-5" dirty="0">
                <a:latin typeface="Verdana"/>
                <a:cs typeface="Verdana"/>
              </a:rPr>
              <a:t>novocaína posiblemente  también hubiese con llevado la</a:t>
            </a:r>
            <a:r>
              <a:rPr sz="2500" spc="-5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muerte.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847850" y="6165850"/>
            <a:ext cx="360680" cy="287020"/>
            <a:chOff x="323850" y="6165850"/>
            <a:chExt cx="360680" cy="287020"/>
          </a:xfrm>
        </p:grpSpPr>
        <p:sp>
          <p:nvSpPr>
            <p:cNvPr id="6" name="object 6"/>
            <p:cNvSpPr/>
            <p:nvPr/>
          </p:nvSpPr>
          <p:spPr>
            <a:xfrm>
              <a:off x="323850" y="6165850"/>
              <a:ext cx="360680" cy="287020"/>
            </a:xfrm>
            <a:custGeom>
              <a:avLst/>
              <a:gdLst/>
              <a:ahLst/>
              <a:cxnLst/>
              <a:rect l="l" t="t" r="r" b="b"/>
              <a:pathLst>
                <a:path w="360680" h="287020">
                  <a:moveTo>
                    <a:pt x="360680" y="0"/>
                  </a:moveTo>
                  <a:lnTo>
                    <a:pt x="0" y="0"/>
                  </a:lnTo>
                  <a:lnTo>
                    <a:pt x="0" y="287020"/>
                  </a:lnTo>
                  <a:lnTo>
                    <a:pt x="360680" y="287020"/>
                  </a:lnTo>
                  <a:lnTo>
                    <a:pt x="360680" y="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850" y="6165850"/>
              <a:ext cx="360680" cy="17780"/>
            </a:xfrm>
            <a:custGeom>
              <a:avLst/>
              <a:gdLst/>
              <a:ahLst/>
              <a:cxnLst/>
              <a:rect l="l" t="t" r="r" b="b"/>
              <a:pathLst>
                <a:path w="360680" h="17779">
                  <a:moveTo>
                    <a:pt x="360680" y="0"/>
                  </a:moveTo>
                  <a:lnTo>
                    <a:pt x="0" y="0"/>
                  </a:lnTo>
                  <a:lnTo>
                    <a:pt x="17779" y="17779"/>
                  </a:lnTo>
                  <a:lnTo>
                    <a:pt x="341630" y="17779"/>
                  </a:lnTo>
                  <a:lnTo>
                    <a:pt x="360680" y="0"/>
                  </a:lnTo>
                  <a:close/>
                </a:path>
              </a:pathLst>
            </a:custGeom>
            <a:solidFill>
              <a:srgbClr val="006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5479" y="6165850"/>
              <a:ext cx="19050" cy="287020"/>
            </a:xfrm>
            <a:custGeom>
              <a:avLst/>
              <a:gdLst/>
              <a:ahLst/>
              <a:cxnLst/>
              <a:rect l="l" t="t" r="r" b="b"/>
              <a:pathLst>
                <a:path w="19050" h="287020">
                  <a:moveTo>
                    <a:pt x="19050" y="0"/>
                  </a:moveTo>
                  <a:lnTo>
                    <a:pt x="0" y="17779"/>
                  </a:lnTo>
                  <a:lnTo>
                    <a:pt x="0" y="269240"/>
                  </a:lnTo>
                  <a:lnTo>
                    <a:pt x="19050" y="2870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4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3850" y="6435090"/>
              <a:ext cx="360680" cy="17780"/>
            </a:xfrm>
            <a:custGeom>
              <a:avLst/>
              <a:gdLst/>
              <a:ahLst/>
              <a:cxnLst/>
              <a:rect l="l" t="t" r="r" b="b"/>
              <a:pathLst>
                <a:path w="360680" h="17779">
                  <a:moveTo>
                    <a:pt x="341630" y="0"/>
                  </a:moveTo>
                  <a:lnTo>
                    <a:pt x="17779" y="0"/>
                  </a:lnTo>
                  <a:lnTo>
                    <a:pt x="0" y="17780"/>
                  </a:lnTo>
                  <a:lnTo>
                    <a:pt x="360680" y="17780"/>
                  </a:lnTo>
                  <a:lnTo>
                    <a:pt x="341630" y="0"/>
                  </a:lnTo>
                  <a:close/>
                </a:path>
              </a:pathLst>
            </a:custGeom>
            <a:solidFill>
              <a:srgbClr val="0056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3850" y="6165850"/>
              <a:ext cx="17780" cy="287020"/>
            </a:xfrm>
            <a:custGeom>
              <a:avLst/>
              <a:gdLst/>
              <a:ahLst/>
              <a:cxnLst/>
              <a:rect l="l" t="t" r="r" b="b"/>
              <a:pathLst>
                <a:path w="17779" h="287020">
                  <a:moveTo>
                    <a:pt x="0" y="0"/>
                  </a:moveTo>
                  <a:lnTo>
                    <a:pt x="0" y="287020"/>
                  </a:lnTo>
                  <a:lnTo>
                    <a:pt x="17779" y="269240"/>
                  </a:lnTo>
                  <a:lnTo>
                    <a:pt x="17779" y="17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2120" y="6215380"/>
              <a:ext cx="105409" cy="1866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838200"/>
            <a:ext cx="46380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5" dirty="0"/>
              <a:t>Resolución caso</a:t>
            </a:r>
            <a:r>
              <a:rPr sz="3600" spc="-75" dirty="0"/>
              <a:t> </a:t>
            </a:r>
            <a:r>
              <a:rPr sz="3600" dirty="0"/>
              <a:t>nº:1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73070" y="1860550"/>
            <a:ext cx="7021195" cy="400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lr>
                <a:srgbClr val="3333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El tribunal condeno al fabricante,  argumentando </a:t>
            </a:r>
            <a:r>
              <a:rPr sz="2900" dirty="0">
                <a:latin typeface="Verdana"/>
                <a:cs typeface="Verdana"/>
              </a:rPr>
              <a:t>que </a:t>
            </a:r>
            <a:r>
              <a:rPr sz="2900" spc="-5" dirty="0">
                <a:latin typeface="Verdana"/>
                <a:cs typeface="Verdana"/>
              </a:rPr>
              <a:t>sólo puede  negarse la causalidad </a:t>
            </a:r>
            <a:r>
              <a:rPr sz="2900" dirty="0">
                <a:latin typeface="Verdana"/>
                <a:cs typeface="Verdana"/>
              </a:rPr>
              <a:t>de </a:t>
            </a:r>
            <a:r>
              <a:rPr sz="2900" spc="-5" dirty="0">
                <a:latin typeface="Verdana"/>
                <a:cs typeface="Verdana"/>
              </a:rPr>
              <a:t>existir </a:t>
            </a:r>
            <a:r>
              <a:rPr sz="2900" dirty="0">
                <a:latin typeface="Verdana"/>
                <a:cs typeface="Verdana"/>
              </a:rPr>
              <a:t>una  </a:t>
            </a:r>
            <a:r>
              <a:rPr sz="2900" b="1" dirty="0">
                <a:latin typeface="Verdana"/>
                <a:cs typeface="Verdana"/>
              </a:rPr>
              <a:t>seguridad o </a:t>
            </a:r>
            <a:r>
              <a:rPr sz="2900" b="1" spc="-5" dirty="0">
                <a:latin typeface="Verdana"/>
                <a:cs typeface="Verdana"/>
              </a:rPr>
              <a:t>una </a:t>
            </a:r>
            <a:r>
              <a:rPr sz="2900" b="1" dirty="0">
                <a:latin typeface="Verdana"/>
                <a:cs typeface="Verdana"/>
              </a:rPr>
              <a:t>probabilidad  rayana en </a:t>
            </a:r>
            <a:r>
              <a:rPr sz="2900" b="1" spc="-5" dirty="0">
                <a:latin typeface="Verdana"/>
                <a:cs typeface="Verdana"/>
              </a:rPr>
              <a:t>la </a:t>
            </a:r>
            <a:r>
              <a:rPr sz="2900" b="1" dirty="0">
                <a:latin typeface="Verdana"/>
                <a:cs typeface="Verdana"/>
              </a:rPr>
              <a:t>certeza </a:t>
            </a:r>
            <a:r>
              <a:rPr sz="2900" spc="5" dirty="0">
                <a:latin typeface="Verdana"/>
                <a:cs typeface="Verdana"/>
              </a:rPr>
              <a:t>de </a:t>
            </a:r>
            <a:r>
              <a:rPr sz="2900" spc="-5" dirty="0">
                <a:latin typeface="Verdana"/>
                <a:cs typeface="Verdana"/>
              </a:rPr>
              <a:t>que </a:t>
            </a:r>
            <a:r>
              <a:rPr sz="2900" dirty="0">
                <a:latin typeface="Verdana"/>
                <a:cs typeface="Verdana"/>
              </a:rPr>
              <a:t>el  </a:t>
            </a:r>
            <a:r>
              <a:rPr sz="2900" spc="-5" dirty="0">
                <a:latin typeface="Verdana"/>
                <a:cs typeface="Verdana"/>
              </a:rPr>
              <a:t>resultado también </a:t>
            </a:r>
            <a:r>
              <a:rPr sz="2900" dirty="0">
                <a:latin typeface="Verdana"/>
                <a:cs typeface="Verdana"/>
              </a:rPr>
              <a:t>se </a:t>
            </a:r>
            <a:r>
              <a:rPr sz="2900" spc="-5" dirty="0">
                <a:latin typeface="Verdana"/>
                <a:cs typeface="Verdana"/>
              </a:rPr>
              <a:t>hubiese  producido </a:t>
            </a:r>
            <a:r>
              <a:rPr sz="2900" dirty="0">
                <a:latin typeface="Verdana"/>
                <a:cs typeface="Verdana"/>
              </a:rPr>
              <a:t>con el </a:t>
            </a:r>
            <a:r>
              <a:rPr sz="2900" spc="-5" dirty="0">
                <a:latin typeface="Verdana"/>
                <a:cs typeface="Verdana"/>
              </a:rPr>
              <a:t>comportamiento  correcto, es decir </a:t>
            </a:r>
            <a:r>
              <a:rPr sz="2900" dirty="0">
                <a:latin typeface="Verdana"/>
                <a:cs typeface="Verdana"/>
              </a:rPr>
              <a:t>con </a:t>
            </a:r>
            <a:r>
              <a:rPr sz="2900" spc="-5" dirty="0">
                <a:latin typeface="Verdana"/>
                <a:cs typeface="Verdana"/>
              </a:rPr>
              <a:t>la  desinfección.</a:t>
            </a:r>
            <a:endParaRPr sz="29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75459" y="6236970"/>
            <a:ext cx="288290" cy="288290"/>
            <a:chOff x="251459" y="6236970"/>
            <a:chExt cx="288290" cy="288290"/>
          </a:xfrm>
        </p:grpSpPr>
        <p:sp>
          <p:nvSpPr>
            <p:cNvPr id="5" name="object 5"/>
            <p:cNvSpPr/>
            <p:nvPr/>
          </p:nvSpPr>
          <p:spPr>
            <a:xfrm>
              <a:off x="251459" y="6236970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90">
                  <a:moveTo>
                    <a:pt x="288290" y="0"/>
                  </a:moveTo>
                  <a:lnTo>
                    <a:pt x="0" y="0"/>
                  </a:lnTo>
                  <a:lnTo>
                    <a:pt x="0" y="288289"/>
                  </a:lnTo>
                  <a:lnTo>
                    <a:pt x="288290" y="288289"/>
                  </a:lnTo>
                  <a:lnTo>
                    <a:pt x="288290" y="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59" y="6236970"/>
              <a:ext cx="288290" cy="19050"/>
            </a:xfrm>
            <a:custGeom>
              <a:avLst/>
              <a:gdLst/>
              <a:ahLst/>
              <a:cxnLst/>
              <a:rect l="l" t="t" r="r" b="b"/>
              <a:pathLst>
                <a:path w="288290" h="19050">
                  <a:moveTo>
                    <a:pt x="288290" y="0"/>
                  </a:moveTo>
                  <a:lnTo>
                    <a:pt x="0" y="0"/>
                  </a:lnTo>
                  <a:lnTo>
                    <a:pt x="17779" y="19049"/>
                  </a:lnTo>
                  <a:lnTo>
                    <a:pt x="269240" y="19049"/>
                  </a:lnTo>
                  <a:lnTo>
                    <a:pt x="288290" y="0"/>
                  </a:lnTo>
                  <a:close/>
                </a:path>
              </a:pathLst>
            </a:custGeom>
            <a:solidFill>
              <a:srgbClr val="006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0700" y="6236970"/>
              <a:ext cx="19050" cy="288290"/>
            </a:xfrm>
            <a:custGeom>
              <a:avLst/>
              <a:gdLst/>
              <a:ahLst/>
              <a:cxnLst/>
              <a:rect l="l" t="t" r="r" b="b"/>
              <a:pathLst>
                <a:path w="19050" h="288290">
                  <a:moveTo>
                    <a:pt x="19050" y="0"/>
                  </a:moveTo>
                  <a:lnTo>
                    <a:pt x="0" y="19049"/>
                  </a:lnTo>
                  <a:lnTo>
                    <a:pt x="0" y="269239"/>
                  </a:lnTo>
                  <a:lnTo>
                    <a:pt x="19050" y="288289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4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1459" y="6506210"/>
              <a:ext cx="288290" cy="19050"/>
            </a:xfrm>
            <a:custGeom>
              <a:avLst/>
              <a:gdLst/>
              <a:ahLst/>
              <a:cxnLst/>
              <a:rect l="l" t="t" r="r" b="b"/>
              <a:pathLst>
                <a:path w="288290" h="19050">
                  <a:moveTo>
                    <a:pt x="269240" y="0"/>
                  </a:moveTo>
                  <a:lnTo>
                    <a:pt x="17779" y="0"/>
                  </a:lnTo>
                  <a:lnTo>
                    <a:pt x="0" y="19050"/>
                  </a:lnTo>
                  <a:lnTo>
                    <a:pt x="288290" y="19050"/>
                  </a:lnTo>
                  <a:lnTo>
                    <a:pt x="269240" y="0"/>
                  </a:lnTo>
                  <a:close/>
                </a:path>
              </a:pathLst>
            </a:custGeom>
            <a:solidFill>
              <a:srgbClr val="0056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59" y="6236970"/>
              <a:ext cx="17780" cy="288290"/>
            </a:xfrm>
            <a:custGeom>
              <a:avLst/>
              <a:gdLst/>
              <a:ahLst/>
              <a:cxnLst/>
              <a:rect l="l" t="t" r="r" b="b"/>
              <a:pathLst>
                <a:path w="17779" h="288290">
                  <a:moveTo>
                    <a:pt x="0" y="0"/>
                  </a:moveTo>
                  <a:lnTo>
                    <a:pt x="0" y="288289"/>
                  </a:lnTo>
                  <a:lnTo>
                    <a:pt x="17779" y="269239"/>
                  </a:lnTo>
                  <a:lnTo>
                    <a:pt x="17779" y="190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2259" y="6287770"/>
              <a:ext cx="185419" cy="1892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838200"/>
            <a:ext cx="46380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5" dirty="0"/>
              <a:t>Resolución caso</a:t>
            </a:r>
            <a:r>
              <a:rPr sz="3600" spc="-75" dirty="0"/>
              <a:t> </a:t>
            </a:r>
            <a:r>
              <a:rPr sz="3600" dirty="0"/>
              <a:t>nº:2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73069" y="1860550"/>
            <a:ext cx="7152640" cy="4442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lr>
                <a:srgbClr val="3333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El tribunal consideró </a:t>
            </a:r>
            <a:r>
              <a:rPr sz="2900" dirty="0">
                <a:latin typeface="Verdana"/>
                <a:cs typeface="Verdana"/>
              </a:rPr>
              <a:t>que se </a:t>
            </a:r>
            <a:r>
              <a:rPr sz="2900" spc="-5" dirty="0">
                <a:latin typeface="Verdana"/>
                <a:cs typeface="Verdana"/>
              </a:rPr>
              <a:t>lesiona  </a:t>
            </a:r>
            <a:r>
              <a:rPr sz="2900" dirty="0">
                <a:latin typeface="Verdana"/>
                <a:cs typeface="Verdana"/>
              </a:rPr>
              <a:t>el </a:t>
            </a:r>
            <a:r>
              <a:rPr sz="2900" spc="-5" dirty="0">
                <a:latin typeface="Verdana"/>
                <a:cs typeface="Verdana"/>
              </a:rPr>
              <a:t>in dubio </a:t>
            </a:r>
            <a:r>
              <a:rPr sz="2900" dirty="0">
                <a:latin typeface="Verdana"/>
                <a:cs typeface="Verdana"/>
              </a:rPr>
              <a:t>pro reo </a:t>
            </a:r>
            <a:r>
              <a:rPr sz="2900" spc="-5" dirty="0">
                <a:latin typeface="Verdana"/>
                <a:cs typeface="Verdana"/>
              </a:rPr>
              <a:t>al exigir, para  negar la causalidad </a:t>
            </a:r>
            <a:r>
              <a:rPr sz="2900" dirty="0">
                <a:latin typeface="Verdana"/>
                <a:cs typeface="Verdana"/>
              </a:rPr>
              <a:t>– en el </a:t>
            </a:r>
            <a:r>
              <a:rPr sz="2900" spc="-5" dirty="0">
                <a:latin typeface="Verdana"/>
                <a:cs typeface="Verdana"/>
              </a:rPr>
              <a:t>sentido  </a:t>
            </a:r>
            <a:r>
              <a:rPr sz="2900" dirty="0">
                <a:latin typeface="Verdana"/>
                <a:cs typeface="Verdana"/>
              </a:rPr>
              <a:t>del </a:t>
            </a:r>
            <a:r>
              <a:rPr sz="2900" spc="-5" dirty="0">
                <a:latin typeface="Verdana"/>
                <a:cs typeface="Verdana"/>
              </a:rPr>
              <a:t>tipo homicidio-, </a:t>
            </a:r>
            <a:r>
              <a:rPr sz="2900" dirty="0">
                <a:latin typeface="Verdana"/>
                <a:cs typeface="Verdana"/>
              </a:rPr>
              <a:t>que el  </a:t>
            </a:r>
            <a:r>
              <a:rPr sz="2900" spc="-5" dirty="0">
                <a:latin typeface="Verdana"/>
                <a:cs typeface="Verdana"/>
              </a:rPr>
              <a:t>comportamiento </a:t>
            </a:r>
            <a:r>
              <a:rPr sz="2900" spc="-10" dirty="0">
                <a:latin typeface="Verdana"/>
                <a:cs typeface="Verdana"/>
              </a:rPr>
              <a:t>alternativo </a:t>
            </a:r>
            <a:r>
              <a:rPr sz="2900" spc="-5" dirty="0">
                <a:latin typeface="Verdana"/>
                <a:cs typeface="Verdana"/>
              </a:rPr>
              <a:t>correcto  también hubiera dado lugar </a:t>
            </a:r>
            <a:r>
              <a:rPr sz="2900" dirty="0">
                <a:latin typeface="Verdana"/>
                <a:cs typeface="Verdana"/>
              </a:rPr>
              <a:t>con  </a:t>
            </a:r>
            <a:r>
              <a:rPr sz="2900" spc="-5" dirty="0">
                <a:latin typeface="Verdana"/>
                <a:cs typeface="Verdana"/>
              </a:rPr>
              <a:t>seguridad al resultado, </a:t>
            </a:r>
            <a:r>
              <a:rPr sz="2900" dirty="0">
                <a:latin typeface="Verdana"/>
                <a:cs typeface="Verdana"/>
              </a:rPr>
              <a:t>por </a:t>
            </a:r>
            <a:r>
              <a:rPr sz="2900" spc="-5" dirty="0">
                <a:latin typeface="Verdana"/>
                <a:cs typeface="Verdana"/>
              </a:rPr>
              <a:t>lo </a:t>
            </a:r>
            <a:r>
              <a:rPr sz="2900" dirty="0">
                <a:latin typeface="Verdana"/>
                <a:cs typeface="Verdana"/>
              </a:rPr>
              <a:t>que  </a:t>
            </a:r>
            <a:r>
              <a:rPr sz="2900" spc="-5" dirty="0">
                <a:latin typeface="Verdana"/>
                <a:cs typeface="Verdana"/>
              </a:rPr>
              <a:t>hace bastar </a:t>
            </a:r>
            <a:r>
              <a:rPr sz="2900" dirty="0">
                <a:latin typeface="Verdana"/>
                <a:cs typeface="Verdana"/>
              </a:rPr>
              <a:t>a </a:t>
            </a:r>
            <a:r>
              <a:rPr sz="2900" spc="-5" dirty="0">
                <a:latin typeface="Verdana"/>
                <a:cs typeface="Verdana"/>
              </a:rPr>
              <a:t>tales efectos la  </a:t>
            </a:r>
            <a:r>
              <a:rPr sz="2900" b="1" dirty="0">
                <a:latin typeface="Verdana"/>
                <a:cs typeface="Verdana"/>
              </a:rPr>
              <a:t>probabilidad </a:t>
            </a:r>
            <a:r>
              <a:rPr sz="2900" dirty="0">
                <a:latin typeface="Verdana"/>
                <a:cs typeface="Verdana"/>
              </a:rPr>
              <a:t>y </a:t>
            </a:r>
            <a:r>
              <a:rPr sz="2900" spc="-5" dirty="0">
                <a:latin typeface="Verdana"/>
                <a:cs typeface="Verdana"/>
              </a:rPr>
              <a:t>absuelve al  imputado.</a:t>
            </a:r>
            <a:endParaRPr sz="29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74190" y="5805170"/>
            <a:ext cx="360680" cy="360680"/>
            <a:chOff x="250190" y="5805170"/>
            <a:chExt cx="360680" cy="360680"/>
          </a:xfrm>
        </p:grpSpPr>
        <p:sp>
          <p:nvSpPr>
            <p:cNvPr id="5" name="object 5"/>
            <p:cNvSpPr/>
            <p:nvPr/>
          </p:nvSpPr>
          <p:spPr>
            <a:xfrm>
              <a:off x="250190" y="5805170"/>
              <a:ext cx="360680" cy="360680"/>
            </a:xfrm>
            <a:custGeom>
              <a:avLst/>
              <a:gdLst/>
              <a:ahLst/>
              <a:cxnLst/>
              <a:rect l="l" t="t" r="r" b="b"/>
              <a:pathLst>
                <a:path w="360680" h="360679">
                  <a:moveTo>
                    <a:pt x="360680" y="0"/>
                  </a:moveTo>
                  <a:lnTo>
                    <a:pt x="0" y="0"/>
                  </a:lnTo>
                  <a:lnTo>
                    <a:pt x="0" y="360679"/>
                  </a:lnTo>
                  <a:lnTo>
                    <a:pt x="360680" y="360679"/>
                  </a:lnTo>
                  <a:lnTo>
                    <a:pt x="360680" y="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0190" y="5805170"/>
              <a:ext cx="360680" cy="22860"/>
            </a:xfrm>
            <a:custGeom>
              <a:avLst/>
              <a:gdLst/>
              <a:ahLst/>
              <a:cxnLst/>
              <a:rect l="l" t="t" r="r" b="b"/>
              <a:pathLst>
                <a:path w="360680" h="22860">
                  <a:moveTo>
                    <a:pt x="360680" y="0"/>
                  </a:moveTo>
                  <a:lnTo>
                    <a:pt x="0" y="0"/>
                  </a:lnTo>
                  <a:lnTo>
                    <a:pt x="22860" y="22859"/>
                  </a:lnTo>
                  <a:lnTo>
                    <a:pt x="337820" y="22859"/>
                  </a:lnTo>
                  <a:lnTo>
                    <a:pt x="360680" y="0"/>
                  </a:lnTo>
                  <a:close/>
                </a:path>
              </a:pathLst>
            </a:custGeom>
            <a:solidFill>
              <a:srgbClr val="006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8010" y="5805170"/>
              <a:ext cx="22860" cy="360680"/>
            </a:xfrm>
            <a:custGeom>
              <a:avLst/>
              <a:gdLst/>
              <a:ahLst/>
              <a:cxnLst/>
              <a:rect l="l" t="t" r="r" b="b"/>
              <a:pathLst>
                <a:path w="22859" h="360679">
                  <a:moveTo>
                    <a:pt x="22860" y="0"/>
                  </a:moveTo>
                  <a:lnTo>
                    <a:pt x="0" y="22859"/>
                  </a:lnTo>
                  <a:lnTo>
                    <a:pt x="0" y="336549"/>
                  </a:lnTo>
                  <a:lnTo>
                    <a:pt x="22860" y="360679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04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0190" y="6141720"/>
              <a:ext cx="360680" cy="24130"/>
            </a:xfrm>
            <a:custGeom>
              <a:avLst/>
              <a:gdLst/>
              <a:ahLst/>
              <a:cxnLst/>
              <a:rect l="l" t="t" r="r" b="b"/>
              <a:pathLst>
                <a:path w="360680" h="24129">
                  <a:moveTo>
                    <a:pt x="337820" y="0"/>
                  </a:moveTo>
                  <a:lnTo>
                    <a:pt x="22860" y="0"/>
                  </a:lnTo>
                  <a:lnTo>
                    <a:pt x="0" y="24129"/>
                  </a:lnTo>
                  <a:lnTo>
                    <a:pt x="360680" y="24129"/>
                  </a:lnTo>
                  <a:lnTo>
                    <a:pt x="337820" y="0"/>
                  </a:lnTo>
                  <a:close/>
                </a:path>
              </a:pathLst>
            </a:custGeom>
            <a:solidFill>
              <a:srgbClr val="0056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0190" y="5805170"/>
              <a:ext cx="22860" cy="360680"/>
            </a:xfrm>
            <a:custGeom>
              <a:avLst/>
              <a:gdLst/>
              <a:ahLst/>
              <a:cxnLst/>
              <a:rect l="l" t="t" r="r" b="b"/>
              <a:pathLst>
                <a:path w="22860" h="360679">
                  <a:moveTo>
                    <a:pt x="0" y="0"/>
                  </a:moveTo>
                  <a:lnTo>
                    <a:pt x="0" y="360679"/>
                  </a:lnTo>
                  <a:lnTo>
                    <a:pt x="22860" y="336549"/>
                  </a:lnTo>
                  <a:lnTo>
                    <a:pt x="22860" y="228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3690" y="5868670"/>
              <a:ext cx="233680" cy="2362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838200"/>
            <a:ext cx="46380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5" dirty="0"/>
              <a:t>Resolución caso</a:t>
            </a:r>
            <a:r>
              <a:rPr sz="3600" spc="-75" dirty="0"/>
              <a:t> </a:t>
            </a:r>
            <a:r>
              <a:rPr sz="3600" dirty="0"/>
              <a:t>nº:3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73069" y="1860550"/>
            <a:ext cx="7075170" cy="223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Clr>
                <a:srgbClr val="3333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El tribunal afirmo </a:t>
            </a:r>
            <a:r>
              <a:rPr sz="2900" dirty="0">
                <a:latin typeface="Verdana"/>
                <a:cs typeface="Verdana"/>
              </a:rPr>
              <a:t>el </a:t>
            </a:r>
            <a:r>
              <a:rPr sz="2900" spc="-5" dirty="0">
                <a:latin typeface="Verdana"/>
                <a:cs typeface="Verdana"/>
              </a:rPr>
              <a:t>nexo causal </a:t>
            </a:r>
            <a:r>
              <a:rPr sz="2900" dirty="0">
                <a:latin typeface="Verdana"/>
                <a:cs typeface="Verdana"/>
              </a:rPr>
              <a:t>por  </a:t>
            </a:r>
            <a:r>
              <a:rPr sz="2900" spc="-5" dirty="0">
                <a:latin typeface="Verdana"/>
                <a:cs typeface="Verdana"/>
              </a:rPr>
              <a:t>exigir para </a:t>
            </a:r>
            <a:r>
              <a:rPr sz="2900" dirty="0">
                <a:latin typeface="Verdana"/>
                <a:cs typeface="Verdana"/>
              </a:rPr>
              <a:t>su </a:t>
            </a:r>
            <a:r>
              <a:rPr sz="2900" spc="-5" dirty="0">
                <a:latin typeface="Verdana"/>
                <a:cs typeface="Verdana"/>
              </a:rPr>
              <a:t>exclusión </a:t>
            </a:r>
            <a:r>
              <a:rPr sz="2900" b="1" dirty="0">
                <a:latin typeface="Verdana"/>
                <a:cs typeface="Verdana"/>
              </a:rPr>
              <a:t>seguridad  en </a:t>
            </a:r>
            <a:r>
              <a:rPr sz="2900" b="1" spc="-5" dirty="0">
                <a:latin typeface="Verdana"/>
                <a:cs typeface="Verdana"/>
              </a:rPr>
              <a:t>la producción </a:t>
            </a:r>
            <a:r>
              <a:rPr sz="2900" b="1" dirty="0">
                <a:latin typeface="Verdana"/>
                <a:cs typeface="Verdana"/>
              </a:rPr>
              <a:t>del resultado  </a:t>
            </a:r>
            <a:r>
              <a:rPr sz="2900" dirty="0">
                <a:latin typeface="Verdana"/>
                <a:cs typeface="Verdana"/>
              </a:rPr>
              <a:t>con </a:t>
            </a:r>
            <a:r>
              <a:rPr sz="2900" spc="-5" dirty="0">
                <a:latin typeface="Verdana"/>
                <a:cs typeface="Verdana"/>
              </a:rPr>
              <a:t>la conducta diligente, la cual </a:t>
            </a:r>
            <a:r>
              <a:rPr sz="2900" dirty="0">
                <a:latin typeface="Verdana"/>
                <a:cs typeface="Verdana"/>
              </a:rPr>
              <a:t>no  </a:t>
            </a:r>
            <a:r>
              <a:rPr sz="2900" spc="-5" dirty="0">
                <a:latin typeface="Verdana"/>
                <a:cs typeface="Verdana"/>
              </a:rPr>
              <a:t>concurría </a:t>
            </a:r>
            <a:r>
              <a:rPr sz="2900" dirty="0">
                <a:latin typeface="Verdana"/>
                <a:cs typeface="Verdana"/>
              </a:rPr>
              <a:t>en </a:t>
            </a:r>
            <a:r>
              <a:rPr sz="2900" spc="-5" dirty="0">
                <a:latin typeface="Verdana"/>
                <a:cs typeface="Verdana"/>
              </a:rPr>
              <a:t>este</a:t>
            </a:r>
            <a:r>
              <a:rPr sz="2900" spc="-2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supuesto</a:t>
            </a:r>
            <a:endParaRPr sz="29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92630" y="5660390"/>
            <a:ext cx="287020" cy="289560"/>
            <a:chOff x="468630" y="5660390"/>
            <a:chExt cx="287020" cy="289560"/>
          </a:xfrm>
        </p:grpSpPr>
        <p:sp>
          <p:nvSpPr>
            <p:cNvPr id="5" name="object 5"/>
            <p:cNvSpPr/>
            <p:nvPr/>
          </p:nvSpPr>
          <p:spPr>
            <a:xfrm>
              <a:off x="468630" y="5660390"/>
              <a:ext cx="287020" cy="289560"/>
            </a:xfrm>
            <a:custGeom>
              <a:avLst/>
              <a:gdLst/>
              <a:ahLst/>
              <a:cxnLst/>
              <a:rect l="l" t="t" r="r" b="b"/>
              <a:pathLst>
                <a:path w="287020" h="289560">
                  <a:moveTo>
                    <a:pt x="287020" y="0"/>
                  </a:moveTo>
                  <a:lnTo>
                    <a:pt x="0" y="0"/>
                  </a:lnTo>
                  <a:lnTo>
                    <a:pt x="0" y="289560"/>
                  </a:lnTo>
                  <a:lnTo>
                    <a:pt x="287020" y="289560"/>
                  </a:lnTo>
                  <a:lnTo>
                    <a:pt x="287020" y="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8630" y="5660390"/>
              <a:ext cx="287020" cy="19050"/>
            </a:xfrm>
            <a:custGeom>
              <a:avLst/>
              <a:gdLst/>
              <a:ahLst/>
              <a:cxnLst/>
              <a:rect l="l" t="t" r="r" b="b"/>
              <a:pathLst>
                <a:path w="287020" h="19050">
                  <a:moveTo>
                    <a:pt x="287020" y="0"/>
                  </a:moveTo>
                  <a:lnTo>
                    <a:pt x="0" y="0"/>
                  </a:lnTo>
                  <a:lnTo>
                    <a:pt x="17779" y="19050"/>
                  </a:lnTo>
                  <a:lnTo>
                    <a:pt x="269240" y="19050"/>
                  </a:lnTo>
                  <a:lnTo>
                    <a:pt x="287020" y="0"/>
                  </a:lnTo>
                  <a:close/>
                </a:path>
              </a:pathLst>
            </a:custGeom>
            <a:solidFill>
              <a:srgbClr val="006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7870" y="5660390"/>
              <a:ext cx="17780" cy="289560"/>
            </a:xfrm>
            <a:custGeom>
              <a:avLst/>
              <a:gdLst/>
              <a:ahLst/>
              <a:cxnLst/>
              <a:rect l="l" t="t" r="r" b="b"/>
              <a:pathLst>
                <a:path w="17779" h="289560">
                  <a:moveTo>
                    <a:pt x="17779" y="0"/>
                  </a:moveTo>
                  <a:lnTo>
                    <a:pt x="0" y="19050"/>
                  </a:lnTo>
                  <a:lnTo>
                    <a:pt x="0" y="270510"/>
                  </a:lnTo>
                  <a:lnTo>
                    <a:pt x="17779" y="28956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004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8630" y="5930900"/>
              <a:ext cx="287020" cy="19050"/>
            </a:xfrm>
            <a:custGeom>
              <a:avLst/>
              <a:gdLst/>
              <a:ahLst/>
              <a:cxnLst/>
              <a:rect l="l" t="t" r="r" b="b"/>
              <a:pathLst>
                <a:path w="287020" h="19050">
                  <a:moveTo>
                    <a:pt x="269240" y="0"/>
                  </a:moveTo>
                  <a:lnTo>
                    <a:pt x="17779" y="0"/>
                  </a:lnTo>
                  <a:lnTo>
                    <a:pt x="0" y="19050"/>
                  </a:lnTo>
                  <a:lnTo>
                    <a:pt x="287020" y="19050"/>
                  </a:lnTo>
                  <a:lnTo>
                    <a:pt x="269240" y="0"/>
                  </a:lnTo>
                  <a:close/>
                </a:path>
              </a:pathLst>
            </a:custGeom>
            <a:solidFill>
              <a:srgbClr val="0056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8630" y="5660390"/>
              <a:ext cx="17780" cy="289560"/>
            </a:xfrm>
            <a:custGeom>
              <a:avLst/>
              <a:gdLst/>
              <a:ahLst/>
              <a:cxnLst/>
              <a:rect l="l" t="t" r="r" b="b"/>
              <a:pathLst>
                <a:path w="17779" h="289560">
                  <a:moveTo>
                    <a:pt x="0" y="0"/>
                  </a:moveTo>
                  <a:lnTo>
                    <a:pt x="0" y="289560"/>
                  </a:lnTo>
                  <a:lnTo>
                    <a:pt x="17779" y="270510"/>
                  </a:lnTo>
                  <a:lnTo>
                    <a:pt x="17779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9430" y="5712460"/>
              <a:ext cx="185420" cy="1879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838200"/>
            <a:ext cx="4597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/>
              <a:t>V) Aspecto</a:t>
            </a:r>
            <a:r>
              <a:rPr sz="3600" spc="-105" dirty="0"/>
              <a:t> </a:t>
            </a:r>
            <a:r>
              <a:rPr sz="3600" spc="-5" dirty="0"/>
              <a:t>Subjetivo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60369" y="1860550"/>
            <a:ext cx="5218430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Clases </a:t>
            </a:r>
            <a:r>
              <a:rPr sz="2900" dirty="0">
                <a:latin typeface="Verdana"/>
                <a:cs typeface="Verdana"/>
              </a:rPr>
              <a:t>de</a:t>
            </a:r>
            <a:r>
              <a:rPr sz="2900" spc="-5" dirty="0">
                <a:latin typeface="Verdana"/>
                <a:cs typeface="Verdana"/>
              </a:rPr>
              <a:t> Imprudencia.</a:t>
            </a:r>
            <a:endParaRPr sz="2900">
              <a:latin typeface="Verdana"/>
              <a:cs typeface="Verdana"/>
            </a:endParaRPr>
          </a:p>
          <a:p>
            <a:pPr>
              <a:spcBef>
                <a:spcPts val="55"/>
              </a:spcBef>
            </a:pPr>
            <a:endParaRPr sz="4000">
              <a:latin typeface="Verdana"/>
              <a:cs typeface="Verdana"/>
            </a:endParaRPr>
          </a:p>
          <a:p>
            <a:pPr marL="368300" marR="17780" indent="-342900">
              <a:buClr>
                <a:srgbClr val="333366"/>
              </a:buClr>
              <a:buSzPct val="68965"/>
              <a:buFont typeface="Wingdings"/>
              <a:buChar char=""/>
              <a:tabLst>
                <a:tab pos="368300" algn="l"/>
              </a:tabLst>
            </a:pPr>
            <a:r>
              <a:rPr sz="2900" spc="-5" dirty="0">
                <a:latin typeface="Verdana"/>
                <a:cs typeface="Verdana"/>
              </a:rPr>
              <a:t>Imprudencia Consciente </a:t>
            </a:r>
            <a:r>
              <a:rPr sz="2900" dirty="0">
                <a:latin typeface="Verdana"/>
                <a:cs typeface="Verdana"/>
              </a:rPr>
              <a:t>e  </a:t>
            </a:r>
            <a:r>
              <a:rPr sz="2900" spc="-5" dirty="0">
                <a:latin typeface="Verdana"/>
                <a:cs typeface="Verdana"/>
              </a:rPr>
              <a:t>Inconsciente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2082" y="411480"/>
            <a:ext cx="989583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0075" marR="5080">
              <a:spcBef>
                <a:spcPts val="100"/>
              </a:spcBef>
            </a:pPr>
            <a:r>
              <a:rPr dirty="0"/>
              <a:t>Caso </a:t>
            </a:r>
            <a:r>
              <a:rPr spc="-5" dirty="0"/>
              <a:t>del</a:t>
            </a:r>
            <a:r>
              <a:rPr spc="-75" dirty="0"/>
              <a:t> </a:t>
            </a:r>
            <a:r>
              <a:rPr dirty="0"/>
              <a:t>farmacéutico  (RGSt.15,151ss.)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3069" y="1865631"/>
            <a:ext cx="191770" cy="23852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450" spc="15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5970" y="1828800"/>
            <a:ext cx="6807200" cy="40894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50"/>
              </a:spcBef>
              <a:tabLst>
                <a:tab pos="4305300" algn="l"/>
              </a:tabLst>
            </a:pPr>
            <a:r>
              <a:rPr sz="2100" spc="-5" dirty="0">
                <a:latin typeface="Verdana"/>
                <a:cs typeface="Verdana"/>
              </a:rPr>
              <a:t>Un médico había autorizado verbalmente </a:t>
            </a:r>
            <a:r>
              <a:rPr sz="2100" dirty="0">
                <a:latin typeface="Verdana"/>
                <a:cs typeface="Verdana"/>
              </a:rPr>
              <a:t>a un  </a:t>
            </a:r>
            <a:r>
              <a:rPr sz="2100" spc="-5" dirty="0">
                <a:latin typeface="Verdana"/>
                <a:cs typeface="Verdana"/>
              </a:rPr>
              <a:t>farmacéutico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elaborar </a:t>
            </a:r>
            <a:r>
              <a:rPr sz="2100" dirty="0">
                <a:latin typeface="Verdana"/>
                <a:cs typeface="Verdana"/>
              </a:rPr>
              <a:t>y </a:t>
            </a:r>
            <a:r>
              <a:rPr sz="2100" spc="-5" dirty="0">
                <a:latin typeface="Verdana"/>
                <a:cs typeface="Verdana"/>
              </a:rPr>
              <a:t>vender </a:t>
            </a:r>
            <a:r>
              <a:rPr sz="2100" dirty="0">
                <a:latin typeface="Verdana"/>
                <a:cs typeface="Verdana"/>
              </a:rPr>
              <a:t>un  </a:t>
            </a:r>
            <a:r>
              <a:rPr sz="2100" spc="-5" dirty="0">
                <a:latin typeface="Verdana"/>
                <a:cs typeface="Verdana"/>
              </a:rPr>
              <a:t>medicamento compuesto </a:t>
            </a:r>
            <a:r>
              <a:rPr sz="2100" dirty="0">
                <a:latin typeface="Verdana"/>
                <a:cs typeface="Verdana"/>
              </a:rPr>
              <a:t>de fósforo a </a:t>
            </a:r>
            <a:r>
              <a:rPr sz="2100" spc="-5" dirty="0">
                <a:latin typeface="Verdana"/>
                <a:cs typeface="Verdana"/>
              </a:rPr>
              <a:t>la madre de  </a:t>
            </a:r>
            <a:r>
              <a:rPr sz="2100" dirty="0">
                <a:latin typeface="Verdana"/>
                <a:cs typeface="Verdana"/>
              </a:rPr>
              <a:t>un niño que </a:t>
            </a:r>
            <a:r>
              <a:rPr sz="2100" spc="-5" dirty="0">
                <a:latin typeface="Verdana"/>
                <a:cs typeface="Verdana"/>
              </a:rPr>
              <a:t>padecía raquitismo. </a:t>
            </a:r>
            <a:r>
              <a:rPr sz="2100" dirty="0">
                <a:latin typeface="Verdana"/>
                <a:cs typeface="Verdana"/>
              </a:rPr>
              <a:t>Tras </a:t>
            </a:r>
            <a:r>
              <a:rPr sz="2100" spc="-5" dirty="0">
                <a:latin typeface="Verdana"/>
                <a:cs typeface="Verdana"/>
              </a:rPr>
              <a:t>el </a:t>
            </a:r>
            <a:r>
              <a:rPr sz="2100" dirty="0">
                <a:latin typeface="Verdana"/>
                <a:cs typeface="Verdana"/>
              </a:rPr>
              <a:t>consumo  </a:t>
            </a:r>
            <a:r>
              <a:rPr sz="2100" spc="-5" dirty="0">
                <a:latin typeface="Verdana"/>
                <a:cs typeface="Verdana"/>
              </a:rPr>
              <a:t>de la primera botella, el farmacéutico vuelve </a:t>
            </a:r>
            <a:r>
              <a:rPr sz="2100" dirty="0">
                <a:latin typeface="Verdana"/>
                <a:cs typeface="Verdana"/>
              </a:rPr>
              <a:t>a  </a:t>
            </a:r>
            <a:r>
              <a:rPr sz="2100" spc="-5" dirty="0">
                <a:latin typeface="Verdana"/>
                <a:cs typeface="Verdana"/>
              </a:rPr>
              <a:t>vender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la madre varias veces más el mismo  producto, ahora sin</a:t>
            </a:r>
            <a:r>
              <a:rPr sz="2100" spc="6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requerir</a:t>
            </a:r>
            <a:r>
              <a:rPr sz="2100" spc="2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la	opinión del  facultativo. </a:t>
            </a:r>
            <a:r>
              <a:rPr sz="2100" dirty="0">
                <a:latin typeface="Verdana"/>
                <a:cs typeface="Verdana"/>
              </a:rPr>
              <a:t>El niño </a:t>
            </a:r>
            <a:r>
              <a:rPr sz="2100" spc="-5" dirty="0">
                <a:latin typeface="Verdana"/>
                <a:cs typeface="Verdana"/>
              </a:rPr>
              <a:t>muere </a:t>
            </a:r>
            <a:r>
              <a:rPr sz="2100" dirty="0">
                <a:latin typeface="Verdana"/>
                <a:cs typeface="Verdana"/>
              </a:rPr>
              <a:t>por la </a:t>
            </a:r>
            <a:r>
              <a:rPr sz="2100" spc="-5" dirty="0">
                <a:latin typeface="Verdana"/>
                <a:cs typeface="Verdana"/>
              </a:rPr>
              <a:t>ingestión  reiterada del preparado. Preguntado </a:t>
            </a:r>
            <a:r>
              <a:rPr sz="2100" spc="-10" dirty="0">
                <a:latin typeface="Verdana"/>
                <a:cs typeface="Verdana"/>
              </a:rPr>
              <a:t>el </a:t>
            </a:r>
            <a:r>
              <a:rPr sz="2100" spc="-5" dirty="0">
                <a:latin typeface="Verdana"/>
                <a:cs typeface="Verdana"/>
              </a:rPr>
              <a:t>médico  sobre si hubiese </a:t>
            </a:r>
            <a:r>
              <a:rPr sz="2100" dirty="0">
                <a:latin typeface="Verdana"/>
                <a:cs typeface="Verdana"/>
              </a:rPr>
              <a:t>vuelto a </a:t>
            </a:r>
            <a:r>
              <a:rPr sz="2100" spc="-5" dirty="0">
                <a:latin typeface="Verdana"/>
                <a:cs typeface="Verdana"/>
              </a:rPr>
              <a:t>recetar </a:t>
            </a:r>
            <a:r>
              <a:rPr sz="2100" spc="-10" dirty="0">
                <a:latin typeface="Verdana"/>
                <a:cs typeface="Verdana"/>
              </a:rPr>
              <a:t>el </a:t>
            </a:r>
            <a:r>
              <a:rPr sz="2100" spc="-5" dirty="0">
                <a:latin typeface="Verdana"/>
                <a:cs typeface="Verdana"/>
              </a:rPr>
              <a:t>medicamento,  contesta afirmativamente, pues era el tratamiento  indicado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la enfermedad padecida </a:t>
            </a:r>
            <a:r>
              <a:rPr sz="2100" dirty="0">
                <a:latin typeface="Verdana"/>
                <a:cs typeface="Verdana"/>
              </a:rPr>
              <a:t>y </a:t>
            </a:r>
            <a:r>
              <a:rPr sz="2100" spc="-5" dirty="0">
                <a:latin typeface="Verdana"/>
                <a:cs typeface="Verdana"/>
              </a:rPr>
              <a:t>los síntomas  de envenenamiento aparecieron </a:t>
            </a:r>
            <a:r>
              <a:rPr sz="2100" dirty="0">
                <a:latin typeface="Verdana"/>
                <a:cs typeface="Verdana"/>
              </a:rPr>
              <a:t>de forma  </a:t>
            </a:r>
            <a:r>
              <a:rPr sz="2100" spc="-5" dirty="0">
                <a:latin typeface="Verdana"/>
                <a:cs typeface="Verdana"/>
              </a:rPr>
              <a:t>imprevisible.</a:t>
            </a:r>
            <a:endParaRPr sz="21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75459" y="5734050"/>
            <a:ext cx="288290" cy="359410"/>
            <a:chOff x="251459" y="5734050"/>
            <a:chExt cx="288290" cy="359410"/>
          </a:xfrm>
        </p:grpSpPr>
        <p:sp>
          <p:nvSpPr>
            <p:cNvPr id="6" name="object 6"/>
            <p:cNvSpPr/>
            <p:nvPr/>
          </p:nvSpPr>
          <p:spPr>
            <a:xfrm>
              <a:off x="251459" y="5734050"/>
              <a:ext cx="288290" cy="359410"/>
            </a:xfrm>
            <a:custGeom>
              <a:avLst/>
              <a:gdLst/>
              <a:ahLst/>
              <a:cxnLst/>
              <a:rect l="l" t="t" r="r" b="b"/>
              <a:pathLst>
                <a:path w="288290" h="359410">
                  <a:moveTo>
                    <a:pt x="288290" y="0"/>
                  </a:moveTo>
                  <a:lnTo>
                    <a:pt x="0" y="0"/>
                  </a:lnTo>
                  <a:lnTo>
                    <a:pt x="0" y="359409"/>
                  </a:lnTo>
                  <a:lnTo>
                    <a:pt x="288290" y="359409"/>
                  </a:lnTo>
                  <a:lnTo>
                    <a:pt x="288290" y="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1459" y="5734050"/>
              <a:ext cx="288290" cy="17780"/>
            </a:xfrm>
            <a:custGeom>
              <a:avLst/>
              <a:gdLst/>
              <a:ahLst/>
              <a:cxnLst/>
              <a:rect l="l" t="t" r="r" b="b"/>
              <a:pathLst>
                <a:path w="288290" h="17779">
                  <a:moveTo>
                    <a:pt x="288290" y="0"/>
                  </a:moveTo>
                  <a:lnTo>
                    <a:pt x="0" y="0"/>
                  </a:lnTo>
                  <a:lnTo>
                    <a:pt x="17779" y="17780"/>
                  </a:lnTo>
                  <a:lnTo>
                    <a:pt x="269240" y="17780"/>
                  </a:lnTo>
                  <a:lnTo>
                    <a:pt x="288290" y="0"/>
                  </a:lnTo>
                  <a:close/>
                </a:path>
              </a:pathLst>
            </a:custGeom>
            <a:solidFill>
              <a:srgbClr val="006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0700" y="5734050"/>
              <a:ext cx="19050" cy="359410"/>
            </a:xfrm>
            <a:custGeom>
              <a:avLst/>
              <a:gdLst/>
              <a:ahLst/>
              <a:cxnLst/>
              <a:rect l="l" t="t" r="r" b="b"/>
              <a:pathLst>
                <a:path w="19050" h="359410">
                  <a:moveTo>
                    <a:pt x="19050" y="0"/>
                  </a:moveTo>
                  <a:lnTo>
                    <a:pt x="0" y="17780"/>
                  </a:lnTo>
                  <a:lnTo>
                    <a:pt x="0" y="340359"/>
                  </a:lnTo>
                  <a:lnTo>
                    <a:pt x="19050" y="359409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4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59" y="6074409"/>
              <a:ext cx="288290" cy="19050"/>
            </a:xfrm>
            <a:custGeom>
              <a:avLst/>
              <a:gdLst/>
              <a:ahLst/>
              <a:cxnLst/>
              <a:rect l="l" t="t" r="r" b="b"/>
              <a:pathLst>
                <a:path w="288290" h="19050">
                  <a:moveTo>
                    <a:pt x="269240" y="0"/>
                  </a:moveTo>
                  <a:lnTo>
                    <a:pt x="17779" y="0"/>
                  </a:lnTo>
                  <a:lnTo>
                    <a:pt x="0" y="19049"/>
                  </a:lnTo>
                  <a:lnTo>
                    <a:pt x="288290" y="19049"/>
                  </a:lnTo>
                  <a:lnTo>
                    <a:pt x="269240" y="0"/>
                  </a:lnTo>
                  <a:close/>
                </a:path>
              </a:pathLst>
            </a:custGeom>
            <a:solidFill>
              <a:srgbClr val="0056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1459" y="5734050"/>
              <a:ext cx="17780" cy="359410"/>
            </a:xfrm>
            <a:custGeom>
              <a:avLst/>
              <a:gdLst/>
              <a:ahLst/>
              <a:cxnLst/>
              <a:rect l="l" t="t" r="r" b="b"/>
              <a:pathLst>
                <a:path w="17779" h="359410">
                  <a:moveTo>
                    <a:pt x="0" y="0"/>
                  </a:moveTo>
                  <a:lnTo>
                    <a:pt x="0" y="359409"/>
                  </a:lnTo>
                  <a:lnTo>
                    <a:pt x="17779" y="340359"/>
                  </a:lnTo>
                  <a:lnTo>
                    <a:pt x="17779" y="177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2259" y="5820410"/>
              <a:ext cx="186690" cy="1892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0370" y="838200"/>
            <a:ext cx="6001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0" dirty="0">
                <a:solidFill>
                  <a:srgbClr val="333366"/>
                </a:solidFill>
              </a:rPr>
              <a:t>Casos </a:t>
            </a:r>
            <a:r>
              <a:rPr sz="3600" b="0" spc="-5" dirty="0">
                <a:solidFill>
                  <a:srgbClr val="333366"/>
                </a:solidFill>
              </a:rPr>
              <a:t>de </a:t>
            </a:r>
            <a:r>
              <a:rPr sz="3600" b="0" dirty="0">
                <a:solidFill>
                  <a:srgbClr val="333366"/>
                </a:solidFill>
              </a:rPr>
              <a:t>análisis y</a:t>
            </a:r>
            <a:r>
              <a:rPr sz="3600" b="0" spc="-70" dirty="0">
                <a:solidFill>
                  <a:srgbClr val="333366"/>
                </a:solidFill>
              </a:rPr>
              <a:t> </a:t>
            </a:r>
            <a:r>
              <a:rPr sz="3600" b="0" spc="-5" dirty="0">
                <a:solidFill>
                  <a:srgbClr val="333366"/>
                </a:solidFill>
              </a:rPr>
              <a:t>discusión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60370" y="1786890"/>
            <a:ext cx="200025" cy="25006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550" spc="-1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5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3271" y="1747520"/>
            <a:ext cx="6666865" cy="438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200" spc="-5" dirty="0">
                <a:latin typeface="Verdana"/>
                <a:cs typeface="Verdana"/>
              </a:rPr>
              <a:t>Fabián </a:t>
            </a:r>
            <a:r>
              <a:rPr sz="2200" spc="-10" dirty="0">
                <a:latin typeface="Verdana"/>
                <a:cs typeface="Verdana"/>
              </a:rPr>
              <a:t>circula </a:t>
            </a:r>
            <a:r>
              <a:rPr sz="2200" spc="-5" dirty="0">
                <a:latin typeface="Verdana"/>
                <a:cs typeface="Verdana"/>
              </a:rPr>
              <a:t>de noche por </a:t>
            </a:r>
            <a:r>
              <a:rPr sz="2200" dirty="0">
                <a:latin typeface="Verdana"/>
                <a:cs typeface="Verdana"/>
              </a:rPr>
              <a:t>una </a:t>
            </a:r>
            <a:r>
              <a:rPr sz="2200" spc="-10" dirty="0">
                <a:latin typeface="Verdana"/>
                <a:cs typeface="Verdana"/>
              </a:rPr>
              <a:t>carretera, </a:t>
            </a:r>
            <a:r>
              <a:rPr sz="2200" spc="-5" dirty="0">
                <a:latin typeface="Verdana"/>
                <a:cs typeface="Verdana"/>
              </a:rPr>
              <a:t>sin  </a:t>
            </a:r>
            <a:r>
              <a:rPr sz="2200" spc="-10" dirty="0">
                <a:latin typeface="Verdana"/>
                <a:cs typeface="Verdana"/>
              </a:rPr>
              <a:t>luces. </a:t>
            </a:r>
            <a:r>
              <a:rPr sz="2200" spc="-5" dirty="0">
                <a:latin typeface="Verdana"/>
                <a:cs typeface="Verdana"/>
              </a:rPr>
              <a:t>Los policías Arévalo </a:t>
            </a:r>
            <a:r>
              <a:rPr sz="2200" dirty="0">
                <a:latin typeface="Verdana"/>
                <a:cs typeface="Verdana"/>
              </a:rPr>
              <a:t>y </a:t>
            </a:r>
            <a:r>
              <a:rPr sz="2200" spc="-5" dirty="0">
                <a:latin typeface="Verdana"/>
                <a:cs typeface="Verdana"/>
              </a:rPr>
              <a:t>Simeón lo  detienen, </a:t>
            </a:r>
            <a:r>
              <a:rPr sz="2200" dirty="0">
                <a:latin typeface="Verdana"/>
                <a:cs typeface="Verdana"/>
              </a:rPr>
              <a:t>y </a:t>
            </a:r>
            <a:r>
              <a:rPr sz="2200" spc="-5" dirty="0">
                <a:latin typeface="Verdana"/>
                <a:cs typeface="Verdana"/>
              </a:rPr>
              <a:t>para </a:t>
            </a:r>
            <a:r>
              <a:rPr sz="2200" spc="-10" dirty="0">
                <a:latin typeface="Verdana"/>
                <a:cs typeface="Verdana"/>
              </a:rPr>
              <a:t>evitar </a:t>
            </a:r>
            <a:r>
              <a:rPr sz="2200" spc="-5" dirty="0">
                <a:latin typeface="Verdana"/>
                <a:cs typeface="Verdana"/>
              </a:rPr>
              <a:t>los </a:t>
            </a:r>
            <a:r>
              <a:rPr sz="2200" spc="-10" dirty="0">
                <a:latin typeface="Verdana"/>
                <a:cs typeface="Verdana"/>
              </a:rPr>
              <a:t>riesgos </a:t>
            </a:r>
            <a:r>
              <a:rPr sz="2200" spc="-5" dirty="0">
                <a:latin typeface="Verdana"/>
                <a:cs typeface="Verdana"/>
              </a:rPr>
              <a:t>de </a:t>
            </a:r>
            <a:r>
              <a:rPr sz="2200" spc="-10" dirty="0">
                <a:latin typeface="Verdana"/>
                <a:cs typeface="Verdana"/>
              </a:rPr>
              <a:t>accidente  colocan </a:t>
            </a:r>
            <a:r>
              <a:rPr sz="2200" spc="-5" dirty="0">
                <a:latin typeface="Verdana"/>
                <a:cs typeface="Verdana"/>
              </a:rPr>
              <a:t>el </a:t>
            </a:r>
            <a:r>
              <a:rPr sz="2200" spc="-10" dirty="0">
                <a:latin typeface="Verdana"/>
                <a:cs typeface="Verdana"/>
              </a:rPr>
              <a:t>coche </a:t>
            </a:r>
            <a:r>
              <a:rPr sz="2200" spc="-5" dirty="0">
                <a:latin typeface="Verdana"/>
                <a:cs typeface="Verdana"/>
              </a:rPr>
              <a:t>policial </a:t>
            </a:r>
            <a:r>
              <a:rPr sz="2200" spc="-10" dirty="0">
                <a:latin typeface="Verdana"/>
                <a:cs typeface="Verdana"/>
              </a:rPr>
              <a:t>detrás </a:t>
            </a:r>
            <a:r>
              <a:rPr sz="2200" spc="-5" dirty="0">
                <a:latin typeface="Verdana"/>
                <a:cs typeface="Verdana"/>
              </a:rPr>
              <a:t>del </a:t>
            </a:r>
            <a:r>
              <a:rPr sz="2200" spc="-10" dirty="0">
                <a:latin typeface="Verdana"/>
                <a:cs typeface="Verdana"/>
              </a:rPr>
              <a:t>coche </a:t>
            </a:r>
            <a:r>
              <a:rPr sz="2200" spc="-5" dirty="0">
                <a:latin typeface="Verdana"/>
                <a:cs typeface="Verdana"/>
              </a:rPr>
              <a:t>de  Fabián, con luces encendidas. </a:t>
            </a:r>
            <a:r>
              <a:rPr sz="2200" spc="-10" dirty="0">
                <a:latin typeface="Verdana"/>
                <a:cs typeface="Verdana"/>
              </a:rPr>
              <a:t>Después </a:t>
            </a:r>
            <a:r>
              <a:rPr sz="2200" spc="-5" dirty="0">
                <a:latin typeface="Verdana"/>
                <a:cs typeface="Verdana"/>
              </a:rPr>
              <a:t>de  examinar la documentación </a:t>
            </a:r>
            <a:r>
              <a:rPr sz="2200" spc="-10" dirty="0">
                <a:latin typeface="Verdana"/>
                <a:cs typeface="Verdana"/>
              </a:rPr>
              <a:t>del </a:t>
            </a:r>
            <a:r>
              <a:rPr sz="2200" spc="-5" dirty="0">
                <a:latin typeface="Verdana"/>
                <a:cs typeface="Verdana"/>
              </a:rPr>
              <a:t>vehículo los  policías </a:t>
            </a:r>
            <a:r>
              <a:rPr sz="2200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ordenan </a:t>
            </a:r>
            <a:r>
              <a:rPr sz="2200" dirty="0">
                <a:latin typeface="Verdana"/>
                <a:cs typeface="Verdana"/>
              </a:rPr>
              <a:t>a </a:t>
            </a:r>
            <a:r>
              <a:rPr sz="2200" spc="-10" dirty="0">
                <a:latin typeface="Verdana"/>
                <a:cs typeface="Verdana"/>
              </a:rPr>
              <a:t>Fabián </a:t>
            </a:r>
            <a:r>
              <a:rPr sz="2200" spc="-5" dirty="0">
                <a:latin typeface="Verdana"/>
                <a:cs typeface="Verdana"/>
              </a:rPr>
              <a:t>que los siga </a:t>
            </a:r>
            <a:r>
              <a:rPr sz="2200" spc="-10" dirty="0">
                <a:latin typeface="Verdana"/>
                <a:cs typeface="Verdana"/>
              </a:rPr>
              <a:t>hasta  </a:t>
            </a:r>
            <a:r>
              <a:rPr sz="2200" spc="-5" dirty="0">
                <a:latin typeface="Verdana"/>
                <a:cs typeface="Verdana"/>
              </a:rPr>
              <a:t>una </a:t>
            </a:r>
            <a:r>
              <a:rPr sz="2200" spc="-10" dirty="0">
                <a:latin typeface="Verdana"/>
                <a:cs typeface="Verdana"/>
              </a:rPr>
              <a:t>estación de servicio </a:t>
            </a:r>
            <a:r>
              <a:rPr sz="2200" spc="-5" dirty="0">
                <a:latin typeface="Verdana"/>
                <a:cs typeface="Verdana"/>
              </a:rPr>
              <a:t>que se halla en esa  carretera </a:t>
            </a:r>
            <a:r>
              <a:rPr sz="2200" dirty="0">
                <a:latin typeface="Verdana"/>
                <a:cs typeface="Verdana"/>
              </a:rPr>
              <a:t>a 1 </a:t>
            </a:r>
            <a:r>
              <a:rPr sz="2200" spc="-5" dirty="0">
                <a:latin typeface="Verdana"/>
                <a:cs typeface="Verdana"/>
              </a:rPr>
              <a:t>km de </a:t>
            </a:r>
            <a:r>
              <a:rPr sz="2200" spc="-10" dirty="0">
                <a:latin typeface="Verdana"/>
                <a:cs typeface="Verdana"/>
              </a:rPr>
              <a:t>distancia. </a:t>
            </a:r>
            <a:r>
              <a:rPr sz="2200" spc="-5" dirty="0">
                <a:latin typeface="Verdana"/>
                <a:cs typeface="Verdana"/>
              </a:rPr>
              <a:t>Durante el  </a:t>
            </a:r>
            <a:r>
              <a:rPr sz="2100" spc="-5" dirty="0">
                <a:latin typeface="Verdana"/>
                <a:cs typeface="Verdana"/>
              </a:rPr>
              <a:t>trayecto</a:t>
            </a:r>
            <a:r>
              <a:rPr sz="2200" spc="-5" dirty="0">
                <a:latin typeface="Verdana"/>
                <a:cs typeface="Verdana"/>
              </a:rPr>
              <a:t>, </a:t>
            </a:r>
            <a:r>
              <a:rPr sz="2200" spc="-10" dirty="0">
                <a:latin typeface="Verdana"/>
                <a:cs typeface="Verdana"/>
              </a:rPr>
              <a:t>el conductor Rodrigo </a:t>
            </a:r>
            <a:r>
              <a:rPr sz="2200" spc="-5" dirty="0">
                <a:latin typeface="Verdana"/>
                <a:cs typeface="Verdana"/>
              </a:rPr>
              <a:t>que avanza por  la </a:t>
            </a:r>
            <a:r>
              <a:rPr sz="2200" spc="-10" dirty="0">
                <a:latin typeface="Verdana"/>
                <a:cs typeface="Verdana"/>
              </a:rPr>
              <a:t>misma carretera </a:t>
            </a:r>
            <a:r>
              <a:rPr sz="2200" spc="-5" dirty="0">
                <a:latin typeface="Verdana"/>
                <a:cs typeface="Verdana"/>
              </a:rPr>
              <a:t>en </a:t>
            </a:r>
            <a:r>
              <a:rPr sz="2200" spc="-10" dirty="0">
                <a:latin typeface="Verdana"/>
                <a:cs typeface="Verdana"/>
              </a:rPr>
              <a:t>sentido </a:t>
            </a:r>
            <a:r>
              <a:rPr sz="2200" spc="-5" dirty="0">
                <a:latin typeface="Verdana"/>
                <a:cs typeface="Verdana"/>
              </a:rPr>
              <a:t>opuesto, se  </a:t>
            </a:r>
            <a:r>
              <a:rPr sz="2200" spc="-10" dirty="0">
                <a:latin typeface="Verdana"/>
                <a:cs typeface="Verdana"/>
              </a:rPr>
              <a:t>estrella </a:t>
            </a:r>
            <a:r>
              <a:rPr sz="2200" spc="-5" dirty="0">
                <a:latin typeface="Verdana"/>
                <a:cs typeface="Verdana"/>
              </a:rPr>
              <a:t>contra el </a:t>
            </a:r>
            <a:r>
              <a:rPr sz="2200" spc="-10" dirty="0">
                <a:latin typeface="Verdana"/>
                <a:cs typeface="Verdana"/>
              </a:rPr>
              <a:t>coche </a:t>
            </a:r>
            <a:r>
              <a:rPr sz="2200" spc="-5" dirty="0">
                <a:latin typeface="Verdana"/>
                <a:cs typeface="Verdana"/>
              </a:rPr>
              <a:t>de Fabián muriendo en  </a:t>
            </a:r>
            <a:r>
              <a:rPr sz="2200" spc="-10" dirty="0">
                <a:latin typeface="Verdana"/>
                <a:cs typeface="Verdana"/>
              </a:rPr>
              <a:t>el</a:t>
            </a:r>
            <a:r>
              <a:rPr sz="2200" spc="-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acto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0369" y="1783079"/>
            <a:ext cx="1841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3271" y="1747520"/>
            <a:ext cx="6785609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Lucas, </a:t>
            </a:r>
            <a:r>
              <a:rPr sz="2000" dirty="0">
                <a:latin typeface="Verdana"/>
                <a:cs typeface="Verdana"/>
              </a:rPr>
              <a:t>conductor </a:t>
            </a:r>
            <a:r>
              <a:rPr sz="2000" spc="-5" dirty="0">
                <a:latin typeface="Verdana"/>
                <a:cs typeface="Verdana"/>
              </a:rPr>
              <a:t>inexperto, </a:t>
            </a:r>
            <a:r>
              <a:rPr sz="2000" dirty="0">
                <a:latin typeface="Verdana"/>
                <a:cs typeface="Verdana"/>
              </a:rPr>
              <a:t>invade la </a:t>
            </a:r>
            <a:r>
              <a:rPr sz="2000" spc="-5" dirty="0">
                <a:latin typeface="Verdana"/>
                <a:cs typeface="Verdana"/>
              </a:rPr>
              <a:t>acera </a:t>
            </a:r>
            <a:r>
              <a:rPr sz="2000" dirty="0">
                <a:latin typeface="Verdana"/>
                <a:cs typeface="Verdana"/>
              </a:rPr>
              <a:t>de una  calle y </a:t>
            </a:r>
            <a:r>
              <a:rPr sz="2000" spc="-5" dirty="0">
                <a:latin typeface="Verdana"/>
                <a:cs typeface="Verdana"/>
              </a:rPr>
              <a:t>arrolla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Federico, </a:t>
            </a:r>
            <a:r>
              <a:rPr sz="2000" dirty="0">
                <a:latin typeface="Verdana"/>
                <a:cs typeface="Verdana"/>
              </a:rPr>
              <a:t>que </a:t>
            </a:r>
            <a:r>
              <a:rPr sz="2000" spc="-5" dirty="0">
                <a:latin typeface="Verdana"/>
                <a:cs typeface="Verdana"/>
              </a:rPr>
              <a:t>paseaba </a:t>
            </a:r>
            <a:r>
              <a:rPr sz="2000" dirty="0">
                <a:latin typeface="Verdana"/>
                <a:cs typeface="Verdana"/>
              </a:rPr>
              <a:t>con unos  </a:t>
            </a:r>
            <a:r>
              <a:rPr sz="2000" spc="-5" dirty="0">
                <a:latin typeface="Verdana"/>
                <a:cs typeface="Verdana"/>
              </a:rPr>
              <a:t>amigos, produciéndose </a:t>
            </a: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muerte. Felipe, amigo de  Federico, </a:t>
            </a:r>
            <a:r>
              <a:rPr sz="2000" dirty="0">
                <a:latin typeface="Verdana"/>
                <a:cs typeface="Verdana"/>
              </a:rPr>
              <a:t>sale </a:t>
            </a:r>
            <a:r>
              <a:rPr sz="2000" spc="-5" dirty="0">
                <a:latin typeface="Verdana"/>
                <a:cs typeface="Verdana"/>
              </a:rPr>
              <a:t>corriendo </a:t>
            </a:r>
            <a:r>
              <a:rPr sz="2000" dirty="0">
                <a:latin typeface="Verdana"/>
                <a:cs typeface="Verdana"/>
              </a:rPr>
              <a:t>para </a:t>
            </a:r>
            <a:r>
              <a:rPr sz="2000" spc="-5" dirty="0">
                <a:latin typeface="Verdana"/>
                <a:cs typeface="Verdana"/>
              </a:rPr>
              <a:t>avisarle </a:t>
            </a:r>
            <a:r>
              <a:rPr sz="2000" dirty="0">
                <a:latin typeface="Verdana"/>
                <a:cs typeface="Verdana"/>
              </a:rPr>
              <a:t>a la </a:t>
            </a:r>
            <a:r>
              <a:rPr sz="2000" spc="-5" dirty="0">
                <a:latin typeface="Verdana"/>
                <a:cs typeface="Verdana"/>
              </a:rPr>
              <a:t>esposa </a:t>
            </a:r>
            <a:r>
              <a:rPr sz="2000" dirty="0">
                <a:latin typeface="Verdana"/>
                <a:cs typeface="Verdana"/>
              </a:rPr>
              <a:t>de  </a:t>
            </a:r>
            <a:r>
              <a:rPr sz="2000" spc="-5" dirty="0">
                <a:latin typeface="Verdana"/>
                <a:cs typeface="Verdana"/>
              </a:rPr>
              <a:t>éste, </a:t>
            </a:r>
            <a:r>
              <a:rPr sz="2000" dirty="0">
                <a:latin typeface="Verdana"/>
                <a:cs typeface="Verdana"/>
              </a:rPr>
              <a:t>que </a:t>
            </a:r>
            <a:r>
              <a:rPr sz="2000" spc="-5" dirty="0">
                <a:latin typeface="Verdana"/>
                <a:cs typeface="Verdana"/>
              </a:rPr>
              <a:t>estaba </a:t>
            </a:r>
            <a:r>
              <a:rPr sz="2000" spc="-10" dirty="0">
                <a:latin typeface="Verdana"/>
                <a:cs typeface="Verdana"/>
              </a:rPr>
              <a:t>en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spc="-5" dirty="0">
                <a:latin typeface="Verdana"/>
                <a:cs typeface="Verdana"/>
              </a:rPr>
              <a:t>casa, unos metros </a:t>
            </a:r>
            <a:r>
              <a:rPr sz="2000" spc="-10" dirty="0">
                <a:latin typeface="Verdana"/>
                <a:cs typeface="Verdana"/>
              </a:rPr>
              <a:t>más  </a:t>
            </a:r>
            <a:r>
              <a:rPr sz="2000" spc="-5" dirty="0">
                <a:latin typeface="Verdana"/>
                <a:cs typeface="Verdana"/>
              </a:rPr>
              <a:t>adelante. Felipe corre rápidamente, sin prestar  atención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su alrededor, </a:t>
            </a:r>
            <a:r>
              <a:rPr sz="2000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al cruzar </a:t>
            </a:r>
            <a:r>
              <a:rPr sz="2000" dirty="0">
                <a:latin typeface="Verdana"/>
                <a:cs typeface="Verdana"/>
              </a:rPr>
              <a:t>una calle  </a:t>
            </a:r>
            <a:r>
              <a:rPr sz="2000" spc="-5" dirty="0">
                <a:latin typeface="Verdana"/>
                <a:cs typeface="Verdana"/>
              </a:rPr>
              <a:t>tropieza </a:t>
            </a:r>
            <a:r>
              <a:rPr sz="2000" dirty="0">
                <a:latin typeface="Verdana"/>
                <a:cs typeface="Verdana"/>
              </a:rPr>
              <a:t>y cae </a:t>
            </a:r>
            <a:r>
              <a:rPr sz="2000" spc="-5" dirty="0">
                <a:latin typeface="Verdana"/>
                <a:cs typeface="Verdana"/>
              </a:rPr>
              <a:t>bajo </a:t>
            </a:r>
            <a:r>
              <a:rPr sz="2000" dirty="0">
                <a:latin typeface="Verdana"/>
                <a:cs typeface="Verdana"/>
              </a:rPr>
              <a:t>las </a:t>
            </a:r>
            <a:r>
              <a:rPr sz="2000" spc="-5" dirty="0">
                <a:latin typeface="Verdana"/>
                <a:cs typeface="Verdana"/>
              </a:rPr>
              <a:t>ruedas </a:t>
            </a:r>
            <a:r>
              <a:rPr sz="2000" dirty="0">
                <a:latin typeface="Verdana"/>
                <a:cs typeface="Verdana"/>
              </a:rPr>
              <a:t>de </a:t>
            </a:r>
            <a:r>
              <a:rPr sz="2000" spc="5" dirty="0">
                <a:latin typeface="Verdana"/>
                <a:cs typeface="Verdana"/>
              </a:rPr>
              <a:t>un </a:t>
            </a:r>
            <a:r>
              <a:rPr sz="2000" dirty="0">
                <a:latin typeface="Verdana"/>
                <a:cs typeface="Verdana"/>
              </a:rPr>
              <a:t>vehículo,  </a:t>
            </a:r>
            <a:r>
              <a:rPr sz="2000" spc="-5" dirty="0">
                <a:latin typeface="Verdana"/>
                <a:cs typeface="Verdana"/>
              </a:rPr>
              <a:t>muriendo aplastado. Posteriormente se comprueba  </a:t>
            </a:r>
            <a:r>
              <a:rPr sz="2000" dirty="0">
                <a:latin typeface="Verdana"/>
                <a:cs typeface="Verdana"/>
              </a:rPr>
              <a:t>que </a:t>
            </a:r>
            <a:r>
              <a:rPr sz="2000" spc="-5" dirty="0">
                <a:latin typeface="Verdana"/>
                <a:cs typeface="Verdana"/>
              </a:rPr>
              <a:t>el </a:t>
            </a:r>
            <a:r>
              <a:rPr sz="2000" dirty="0">
                <a:latin typeface="Verdana"/>
                <a:cs typeface="Verdana"/>
              </a:rPr>
              <a:t>vehículo que </a:t>
            </a:r>
            <a:r>
              <a:rPr sz="2000" spc="-5" dirty="0">
                <a:latin typeface="Verdana"/>
                <a:cs typeface="Verdana"/>
              </a:rPr>
              <a:t>atropelló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Felipe circulaba  correctamente, </a:t>
            </a:r>
            <a:r>
              <a:rPr sz="2000" dirty="0">
                <a:latin typeface="Verdana"/>
                <a:cs typeface="Verdana"/>
              </a:rPr>
              <a:t>y que </a:t>
            </a:r>
            <a:r>
              <a:rPr sz="2000" spc="-5" dirty="0">
                <a:latin typeface="Verdana"/>
                <a:cs typeface="Verdana"/>
              </a:rPr>
              <a:t>éste murió como consecuencia  </a:t>
            </a:r>
            <a:r>
              <a:rPr sz="2000" dirty="0">
                <a:latin typeface="Verdana"/>
                <a:cs typeface="Verdana"/>
              </a:rPr>
              <a:t>de </a:t>
            </a:r>
            <a:r>
              <a:rPr sz="2000" spc="-5" dirty="0">
                <a:latin typeface="Verdana"/>
                <a:cs typeface="Verdana"/>
              </a:rPr>
              <a:t>su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atolondramiento.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4290" y="443229"/>
            <a:ext cx="398017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El Delito</a:t>
            </a:r>
            <a:r>
              <a:rPr spc="-65" dirty="0"/>
              <a:t> </a:t>
            </a:r>
            <a:r>
              <a:rPr spc="-5" dirty="0"/>
              <a:t>Imprudente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4570" y="930909"/>
            <a:ext cx="7179309" cy="2310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 indent="-360680">
              <a:spcBef>
                <a:spcPts val="100"/>
              </a:spcBef>
              <a:buAutoNum type="romanUcParenR"/>
              <a:tabLst>
                <a:tab pos="386080" algn="l"/>
              </a:tabLst>
            </a:pP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Importancia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de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su</a:t>
            </a:r>
            <a:r>
              <a:rPr sz="3200" b="1" spc="-5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Caracterización: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33CC"/>
              </a:buClr>
              <a:buFont typeface="Arial"/>
              <a:buAutoNum type="romanUcParenR"/>
            </a:pPr>
            <a:endParaRPr sz="3600" dirty="0">
              <a:latin typeface="Arial"/>
              <a:cs typeface="Arial"/>
            </a:endParaRPr>
          </a:p>
          <a:p>
            <a:pPr marL="199390" marR="1083945" lvl="1">
              <a:lnSpc>
                <a:spcPct val="120700"/>
              </a:lnSpc>
              <a:spcBef>
                <a:spcPts val="2470"/>
              </a:spcBef>
              <a:buClr>
                <a:srgbClr val="333366"/>
              </a:buClr>
              <a:buSzPct val="70000"/>
              <a:buFont typeface="Wingdings"/>
              <a:buChar char=""/>
              <a:tabLst>
                <a:tab pos="541655" algn="l"/>
                <a:tab pos="542925" algn="l"/>
              </a:tabLst>
            </a:pPr>
            <a:r>
              <a:rPr sz="2500" spc="-5" dirty="0">
                <a:latin typeface="Verdana"/>
                <a:cs typeface="Verdana"/>
              </a:rPr>
              <a:t>Limite </a:t>
            </a:r>
            <a:r>
              <a:rPr sz="2500" spc="-10" dirty="0">
                <a:latin typeface="Verdana"/>
                <a:cs typeface="Verdana"/>
              </a:rPr>
              <a:t>mínimo </a:t>
            </a:r>
            <a:r>
              <a:rPr sz="2500" spc="-5" dirty="0">
                <a:latin typeface="Verdana"/>
                <a:cs typeface="Verdana"/>
              </a:rPr>
              <a:t>para </a:t>
            </a:r>
            <a:r>
              <a:rPr sz="2500" dirty="0">
                <a:latin typeface="Verdana"/>
                <a:cs typeface="Verdana"/>
              </a:rPr>
              <a:t>la </a:t>
            </a:r>
            <a:r>
              <a:rPr sz="2500" spc="-5" dirty="0">
                <a:latin typeface="Verdana"/>
                <a:cs typeface="Verdana"/>
              </a:rPr>
              <a:t>imputación  (Principio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 err="1" smtClean="0">
                <a:latin typeface="Verdana"/>
                <a:cs typeface="Verdana"/>
              </a:rPr>
              <a:t>culpabilidad</a:t>
            </a:r>
            <a:r>
              <a:rPr sz="2500" spc="-10" dirty="0" smtClean="0">
                <a:latin typeface="Verdana"/>
                <a:cs typeface="Verdana"/>
              </a:rPr>
              <a:t>)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1310" y="376174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4210" y="3717290"/>
            <a:ext cx="641731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500" spc="-10" dirty="0">
                <a:latin typeface="Verdana"/>
                <a:cs typeface="Verdana"/>
              </a:rPr>
              <a:t>Sistema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“numerus clausus” </a:t>
            </a:r>
            <a:r>
              <a:rPr sz="2500" dirty="0">
                <a:latin typeface="Verdana"/>
                <a:cs typeface="Verdana"/>
              </a:rPr>
              <a:t>en el</a:t>
            </a:r>
            <a:r>
              <a:rPr sz="2500" spc="-100" dirty="0">
                <a:latin typeface="Verdana"/>
                <a:cs typeface="Verdana"/>
              </a:rPr>
              <a:t> </a:t>
            </a:r>
            <a:r>
              <a:rPr sz="2500" dirty="0" smtClean="0">
                <a:latin typeface="Verdana"/>
                <a:cs typeface="Verdana"/>
              </a:rPr>
              <a:t>C.P</a:t>
            </a:r>
            <a:r>
              <a:rPr sz="2500" spc="-5" dirty="0" smtClean="0">
                <a:latin typeface="Verdana"/>
                <a:cs typeface="Verdana"/>
              </a:rPr>
              <a:t>.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310" y="506222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4211" y="5017770"/>
            <a:ext cx="496760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500" spc="-5" dirty="0">
                <a:latin typeface="Verdana"/>
                <a:cs typeface="Verdana"/>
              </a:rPr>
              <a:t>Reprochabilidad en </a:t>
            </a:r>
            <a:r>
              <a:rPr sz="2500" dirty="0">
                <a:latin typeface="Verdana"/>
                <a:cs typeface="Verdana"/>
              </a:rPr>
              <a:t>la </a:t>
            </a:r>
            <a:r>
              <a:rPr sz="2500" spc="-5" dirty="0">
                <a:latin typeface="Verdana"/>
                <a:cs typeface="Verdana"/>
              </a:rPr>
              <a:t>culpa</a:t>
            </a:r>
            <a:r>
              <a:rPr sz="2500" spc="-8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sin  representación.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3069" y="1854200"/>
            <a:ext cx="1841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15970" y="1818640"/>
            <a:ext cx="657987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Juan llega en su automóvil </a:t>
            </a:r>
            <a:r>
              <a:rPr sz="2000" dirty="0">
                <a:latin typeface="Verdana"/>
                <a:cs typeface="Verdana"/>
              </a:rPr>
              <a:t>a una ciudad que no  </a:t>
            </a:r>
            <a:r>
              <a:rPr sz="2000" spc="-5" dirty="0">
                <a:latin typeface="Verdana"/>
                <a:cs typeface="Verdana"/>
              </a:rPr>
              <a:t>conoce. Sucede en </a:t>
            </a:r>
            <a:r>
              <a:rPr sz="2000" spc="5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momento determinado </a:t>
            </a:r>
            <a:r>
              <a:rPr sz="2000" dirty="0">
                <a:latin typeface="Verdana"/>
                <a:cs typeface="Verdana"/>
              </a:rPr>
              <a:t>que  </a:t>
            </a:r>
            <a:r>
              <a:rPr sz="2000" spc="-5" dirty="0">
                <a:latin typeface="Verdana"/>
                <a:cs typeface="Verdana"/>
              </a:rPr>
              <a:t>ingresa </a:t>
            </a:r>
            <a:r>
              <a:rPr sz="2000" dirty="0">
                <a:latin typeface="Verdana"/>
                <a:cs typeface="Verdana"/>
              </a:rPr>
              <a:t>a una </a:t>
            </a:r>
            <a:r>
              <a:rPr sz="2000" spc="-5" dirty="0">
                <a:latin typeface="Verdana"/>
                <a:cs typeface="Verdana"/>
              </a:rPr>
              <a:t>calle, guiado por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cartel indicador  </a:t>
            </a:r>
            <a:r>
              <a:rPr sz="2000" dirty="0">
                <a:latin typeface="Verdana"/>
                <a:cs typeface="Verdana"/>
              </a:rPr>
              <a:t>que fue </a:t>
            </a:r>
            <a:r>
              <a:rPr sz="2000" spc="-5" dirty="0">
                <a:latin typeface="Verdana"/>
                <a:cs typeface="Verdana"/>
              </a:rPr>
              <a:t>cambiado por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broma </a:t>
            </a:r>
            <a:r>
              <a:rPr sz="2000" dirty="0">
                <a:latin typeface="Verdana"/>
                <a:cs typeface="Verdana"/>
              </a:rPr>
              <a:t>de </a:t>
            </a:r>
            <a:r>
              <a:rPr sz="2000" spc="-5" dirty="0">
                <a:latin typeface="Verdana"/>
                <a:cs typeface="Verdana"/>
              </a:rPr>
              <a:t>unos jóvenes;  como consecuencia de ello </a:t>
            </a:r>
            <a:r>
              <a:rPr sz="2000" dirty="0">
                <a:latin typeface="Verdana"/>
                <a:cs typeface="Verdana"/>
              </a:rPr>
              <a:t>Juan </a:t>
            </a:r>
            <a:r>
              <a:rPr sz="2000" spc="-5" dirty="0">
                <a:latin typeface="Verdana"/>
                <a:cs typeface="Verdana"/>
              </a:rPr>
              <a:t>se desplaza </a:t>
            </a:r>
            <a:r>
              <a:rPr sz="2000" dirty="0">
                <a:latin typeface="Verdana"/>
                <a:cs typeface="Verdana"/>
              </a:rPr>
              <a:t>a  </a:t>
            </a:r>
            <a:r>
              <a:rPr sz="2000" spc="-5" dirty="0">
                <a:latin typeface="Verdana"/>
                <a:cs typeface="Verdana"/>
              </a:rPr>
              <a:t>contramano </a:t>
            </a:r>
            <a:r>
              <a:rPr sz="2000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en esa </a:t>
            </a:r>
            <a:r>
              <a:rPr sz="2000" dirty="0">
                <a:latin typeface="Verdana"/>
                <a:cs typeface="Verdana"/>
              </a:rPr>
              <a:t>circunstancia </a:t>
            </a:r>
            <a:r>
              <a:rPr sz="2000" spc="-5" dirty="0">
                <a:latin typeface="Verdana"/>
                <a:cs typeface="Verdana"/>
              </a:rPr>
              <a:t>embiste </a:t>
            </a:r>
            <a:r>
              <a:rPr sz="2000" dirty="0">
                <a:latin typeface="Verdana"/>
                <a:cs typeface="Verdana"/>
              </a:rPr>
              <a:t>a un  ciclista que </a:t>
            </a:r>
            <a:r>
              <a:rPr sz="2000" spc="-5" dirty="0">
                <a:latin typeface="Verdana"/>
                <a:cs typeface="Verdana"/>
              </a:rPr>
              <a:t>marchaba en dirección correcta </a:t>
            </a:r>
            <a:r>
              <a:rPr sz="2000" dirty="0">
                <a:latin typeface="Verdana"/>
                <a:cs typeface="Verdana"/>
              </a:rPr>
              <a:t>y </a:t>
            </a:r>
            <a:r>
              <a:rPr sz="2000" spc="-10" dirty="0">
                <a:latin typeface="Verdana"/>
                <a:cs typeface="Verdana"/>
              </a:rPr>
              <a:t>el  </a:t>
            </a:r>
            <a:r>
              <a:rPr sz="2000" dirty="0">
                <a:latin typeface="Verdana"/>
                <a:cs typeface="Verdana"/>
              </a:rPr>
              <a:t>ciclista </a:t>
            </a:r>
            <a:r>
              <a:rPr sz="2000" spc="-5" dirty="0">
                <a:latin typeface="Verdana"/>
                <a:cs typeface="Verdana"/>
              </a:rPr>
              <a:t>sufre lesiones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graves.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262890"/>
            <a:ext cx="705612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dirty="0"/>
              <a:t>II) Evolución del delito culposo en</a:t>
            </a:r>
            <a:r>
              <a:rPr spc="-125" dirty="0"/>
              <a:t> </a:t>
            </a:r>
            <a:r>
              <a:rPr dirty="0"/>
              <a:t>la  </a:t>
            </a:r>
            <a:r>
              <a:rPr spc="-5" dirty="0"/>
              <a:t>dogmática</a:t>
            </a:r>
            <a:r>
              <a:rPr dirty="0"/>
              <a:t> penal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7139" y="1511300"/>
            <a:ext cx="223520" cy="118237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spcBef>
                <a:spcPts val="104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  <a:p>
            <a:pPr marL="12700">
              <a:spcBef>
                <a:spcPts val="94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  <a:p>
            <a:pPr marL="12700">
              <a:spcBef>
                <a:spcPts val="93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0040" y="1583690"/>
            <a:ext cx="5438775" cy="117729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0"/>
              </a:spcBef>
            </a:pPr>
            <a:r>
              <a:rPr sz="2500" spc="-5" dirty="0">
                <a:solidFill>
                  <a:srgbClr val="000066"/>
                </a:solidFill>
                <a:latin typeface="Verdana"/>
                <a:cs typeface="Verdana"/>
                <a:hlinkClick r:id="rId2" action="ppaction://hlinksldjump"/>
              </a:rPr>
              <a:t>Escuela </a:t>
            </a:r>
            <a:r>
              <a:rPr sz="2500" spc="-10" dirty="0">
                <a:solidFill>
                  <a:srgbClr val="000066"/>
                </a:solidFill>
                <a:latin typeface="Verdana"/>
                <a:cs typeface="Verdana"/>
                <a:hlinkClick r:id="rId2" action="ppaction://hlinksldjump"/>
              </a:rPr>
              <a:t>clásica</a:t>
            </a:r>
            <a:r>
              <a:rPr sz="2500" spc="-10" dirty="0">
                <a:latin typeface="Verdana"/>
                <a:cs typeface="Verdana"/>
              </a:rPr>
              <a:t>: </a:t>
            </a:r>
            <a:r>
              <a:rPr sz="2500" spc="-5" dirty="0">
                <a:latin typeface="Verdana"/>
                <a:cs typeface="Verdana"/>
              </a:rPr>
              <a:t>Liszt-Beling  Escuela </a:t>
            </a:r>
            <a:r>
              <a:rPr sz="2500" spc="-10" dirty="0">
                <a:latin typeface="Verdana"/>
                <a:cs typeface="Verdana"/>
              </a:rPr>
              <a:t>neoclásica: </a:t>
            </a:r>
            <a:r>
              <a:rPr sz="2500" spc="-5" dirty="0">
                <a:latin typeface="Verdana"/>
                <a:cs typeface="Verdana"/>
              </a:rPr>
              <a:t>E. Mezger  </a:t>
            </a:r>
            <a:r>
              <a:rPr sz="2500" spc="-5" dirty="0">
                <a:solidFill>
                  <a:srgbClr val="000066"/>
                </a:solidFill>
                <a:latin typeface="Verdana"/>
                <a:cs typeface="Verdana"/>
                <a:hlinkClick r:id="rId3" action="ppaction://hlinksldjump"/>
              </a:rPr>
              <a:t>Hans Welzel</a:t>
            </a:r>
            <a:r>
              <a:rPr sz="2500" spc="-5" dirty="0">
                <a:latin typeface="Verdana"/>
                <a:cs typeface="Verdana"/>
              </a:rPr>
              <a:t>. W. Niese </a:t>
            </a:r>
            <a:r>
              <a:rPr sz="2500" dirty="0">
                <a:latin typeface="Verdana"/>
                <a:cs typeface="Verdana"/>
              </a:rPr>
              <a:t>y </a:t>
            </a:r>
            <a:r>
              <a:rPr sz="2500" spc="-10" dirty="0">
                <a:latin typeface="Verdana"/>
                <a:cs typeface="Verdana"/>
              </a:rPr>
              <a:t>su</a:t>
            </a:r>
            <a:r>
              <a:rPr sz="2500" spc="-45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crítica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7139" y="317119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0040" y="3126740"/>
            <a:ext cx="7630159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0"/>
              </a:lnSpc>
              <a:spcBef>
                <a:spcPts val="100"/>
              </a:spcBef>
            </a:pPr>
            <a:r>
              <a:rPr sz="2500" spc="-5" dirty="0">
                <a:latin typeface="Verdana"/>
                <a:cs typeface="Verdana"/>
              </a:rPr>
              <a:t>Welzel (y </a:t>
            </a:r>
            <a:r>
              <a:rPr sz="2500" spc="-10" dirty="0">
                <a:latin typeface="Verdana"/>
                <a:cs typeface="Verdana"/>
              </a:rPr>
              <a:t>su </a:t>
            </a:r>
            <a:r>
              <a:rPr sz="2500" spc="-5" dirty="0">
                <a:latin typeface="Verdana"/>
                <a:cs typeface="Verdana"/>
              </a:rPr>
              <a:t>segundo </a:t>
            </a:r>
            <a:r>
              <a:rPr sz="2500" spc="-10" dirty="0">
                <a:latin typeface="Verdana"/>
                <a:cs typeface="Verdana"/>
              </a:rPr>
              <a:t>momento). </a:t>
            </a:r>
            <a:r>
              <a:rPr sz="2500" dirty="0">
                <a:latin typeface="Verdana"/>
                <a:cs typeface="Verdana"/>
              </a:rPr>
              <a:t>E.R.</a:t>
            </a:r>
            <a:r>
              <a:rPr sz="2500" spc="-2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Zaffaroni</a:t>
            </a:r>
            <a:endParaRPr sz="2500">
              <a:latin typeface="Verdana"/>
              <a:cs typeface="Verdana"/>
            </a:endParaRPr>
          </a:p>
          <a:p>
            <a:pPr marL="12700">
              <a:lnSpc>
                <a:spcPts val="2700"/>
              </a:lnSpc>
            </a:pPr>
            <a:r>
              <a:rPr sz="2500" dirty="0">
                <a:latin typeface="Verdana"/>
                <a:cs typeface="Verdana"/>
              </a:rPr>
              <a:t>– </a:t>
            </a:r>
            <a:r>
              <a:rPr sz="2500" spc="-5" dirty="0">
                <a:latin typeface="Verdana"/>
                <a:cs typeface="Verdana"/>
              </a:rPr>
              <a:t>E.</a:t>
            </a:r>
            <a:r>
              <a:rPr sz="2500" spc="-1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Bacigalupo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7139" y="424307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0040" y="4199890"/>
            <a:ext cx="7397115" cy="247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spc="-5" dirty="0">
                <a:latin typeface="Verdana"/>
                <a:cs typeface="Verdana"/>
              </a:rPr>
              <a:t>La Escuela de</a:t>
            </a:r>
            <a:r>
              <a:rPr sz="2500" spc="-1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Bonn</a:t>
            </a:r>
            <a:endParaRPr sz="2500">
              <a:latin typeface="Verdana"/>
              <a:cs typeface="Verdana"/>
            </a:endParaRPr>
          </a:p>
          <a:p>
            <a:pPr marL="12700" marR="149860" indent="2216150">
              <a:lnSpc>
                <a:spcPts val="2400"/>
              </a:lnSpc>
              <a:spcBef>
                <a:spcPts val="600"/>
              </a:spcBef>
              <a:buChar char="-"/>
              <a:tabLst>
                <a:tab pos="2482850" algn="l"/>
              </a:tabLst>
            </a:pPr>
            <a:r>
              <a:rPr sz="2500" spc="-5" dirty="0">
                <a:latin typeface="Verdana"/>
                <a:cs typeface="Verdana"/>
              </a:rPr>
              <a:t>Armin Kaufmann</a:t>
            </a:r>
            <a:r>
              <a:rPr sz="2500" spc="-8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–objetividad  </a:t>
            </a:r>
            <a:r>
              <a:rPr sz="2500" dirty="0">
                <a:latin typeface="Verdana"/>
                <a:cs typeface="Verdana"/>
              </a:rPr>
              <a:t>de la </a:t>
            </a:r>
            <a:r>
              <a:rPr sz="2500" spc="-5" dirty="0">
                <a:latin typeface="Verdana"/>
                <a:cs typeface="Verdana"/>
              </a:rPr>
              <a:t>norma </a:t>
            </a:r>
            <a:r>
              <a:rPr sz="2500" dirty="0">
                <a:latin typeface="Verdana"/>
                <a:cs typeface="Verdana"/>
              </a:rPr>
              <a:t>– </a:t>
            </a:r>
            <a:r>
              <a:rPr sz="2500" spc="-5" dirty="0">
                <a:latin typeface="Verdana"/>
                <a:cs typeface="Verdana"/>
              </a:rPr>
              <a:t>subjetividad </a:t>
            </a:r>
            <a:r>
              <a:rPr sz="2500" dirty="0">
                <a:latin typeface="Verdana"/>
                <a:cs typeface="Verdana"/>
              </a:rPr>
              <a:t>de </a:t>
            </a:r>
            <a:r>
              <a:rPr sz="2500" spc="-5" dirty="0">
                <a:latin typeface="Verdana"/>
                <a:cs typeface="Verdana"/>
              </a:rPr>
              <a:t>la</a:t>
            </a:r>
            <a:r>
              <a:rPr sz="2500" spc="-9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infracción</a:t>
            </a:r>
            <a:endParaRPr sz="2500">
              <a:latin typeface="Verdana"/>
              <a:cs typeface="Verdana"/>
            </a:endParaRPr>
          </a:p>
          <a:p>
            <a:pPr marL="2482850" indent="-254000">
              <a:lnSpc>
                <a:spcPts val="2700"/>
              </a:lnSpc>
              <a:spcBef>
                <a:spcPts val="40"/>
              </a:spcBef>
              <a:buChar char="-"/>
              <a:tabLst>
                <a:tab pos="2482850" algn="l"/>
              </a:tabLst>
            </a:pPr>
            <a:r>
              <a:rPr sz="2500" spc="-5" dirty="0">
                <a:latin typeface="Verdana"/>
                <a:cs typeface="Verdana"/>
              </a:rPr>
              <a:t>Diethart Zielinsky</a:t>
            </a:r>
            <a:r>
              <a:rPr sz="2500" spc="-3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(ohne-zu</a:t>
            </a:r>
            <a:endParaRPr sz="2500">
              <a:latin typeface="Verdana"/>
              <a:cs typeface="Verdana"/>
            </a:endParaRPr>
          </a:p>
          <a:p>
            <a:pPr marL="12700">
              <a:lnSpc>
                <a:spcPts val="2700"/>
              </a:lnSpc>
            </a:pPr>
            <a:r>
              <a:rPr sz="2500" spc="-5" dirty="0">
                <a:latin typeface="Verdana"/>
                <a:cs typeface="Verdana"/>
              </a:rPr>
              <a:t>Komponente)</a:t>
            </a:r>
            <a:endParaRPr sz="2500">
              <a:latin typeface="Verdana"/>
              <a:cs typeface="Verdana"/>
            </a:endParaRPr>
          </a:p>
          <a:p>
            <a:pPr marL="2482850" indent="-254000">
              <a:lnSpc>
                <a:spcPts val="2700"/>
              </a:lnSpc>
              <a:spcBef>
                <a:spcPts val="20"/>
              </a:spcBef>
              <a:buChar char="-"/>
              <a:tabLst>
                <a:tab pos="2482850" algn="l"/>
              </a:tabLst>
            </a:pPr>
            <a:r>
              <a:rPr sz="2500" spc="-5" dirty="0">
                <a:latin typeface="Verdana"/>
                <a:cs typeface="Verdana"/>
              </a:rPr>
              <a:t>Eberhard Struensee</a:t>
            </a:r>
            <a:r>
              <a:rPr sz="2500" spc="-20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(síndrome</a:t>
            </a:r>
            <a:endParaRPr sz="2500">
              <a:latin typeface="Verdana"/>
              <a:cs typeface="Verdana"/>
            </a:endParaRPr>
          </a:p>
          <a:p>
            <a:pPr marL="12700">
              <a:lnSpc>
                <a:spcPts val="2700"/>
              </a:lnSpc>
            </a:pPr>
            <a:r>
              <a:rPr sz="2500" dirty="0">
                <a:latin typeface="Verdana"/>
                <a:cs typeface="Verdana"/>
              </a:rPr>
              <a:t>de</a:t>
            </a:r>
            <a:r>
              <a:rPr sz="2500" spc="-1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riesgo)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70" y="838200"/>
            <a:ext cx="4805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0" spc="-5" dirty="0">
                <a:solidFill>
                  <a:srgbClr val="333366"/>
                </a:solidFill>
              </a:rPr>
              <a:t>Esquema </a:t>
            </a:r>
            <a:r>
              <a:rPr sz="3600" b="0" dirty="0">
                <a:solidFill>
                  <a:srgbClr val="333366"/>
                </a:solidFill>
              </a:rPr>
              <a:t>Liszt –</a:t>
            </a:r>
            <a:r>
              <a:rPr sz="3600" b="0" spc="-80" dirty="0">
                <a:solidFill>
                  <a:srgbClr val="333366"/>
                </a:solidFill>
              </a:rPr>
              <a:t> </a:t>
            </a:r>
            <a:r>
              <a:rPr sz="3600" b="0" dirty="0">
                <a:solidFill>
                  <a:srgbClr val="333366"/>
                </a:solidFill>
              </a:rPr>
              <a:t>Beling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645411" y="1949450"/>
            <a:ext cx="69957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srgbClr val="0033CC"/>
                </a:solidFill>
                <a:latin typeface="Verdana"/>
                <a:cs typeface="Verdana"/>
              </a:rPr>
              <a:t>ACCION </a:t>
            </a:r>
            <a:r>
              <a:rPr sz="2000" spc="-5" dirty="0">
                <a:solidFill>
                  <a:srgbClr val="0033CC"/>
                </a:solidFill>
                <a:latin typeface="Verdana"/>
                <a:cs typeface="Verdana"/>
              </a:rPr>
              <a:t>TIPICIDAD ANTIJURIDICIDAD</a:t>
            </a:r>
            <a:r>
              <a:rPr sz="2000" spc="80" dirty="0">
                <a:solidFill>
                  <a:srgbClr val="0033C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CC3300"/>
                </a:solidFill>
                <a:latin typeface="Verdana"/>
                <a:cs typeface="Verdana"/>
              </a:rPr>
              <a:t>CULPABILIDAD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39060" y="2275839"/>
            <a:ext cx="4968240" cy="215900"/>
          </a:xfrm>
          <a:custGeom>
            <a:avLst/>
            <a:gdLst/>
            <a:ahLst/>
            <a:cxnLst/>
            <a:rect l="l" t="t" r="r" b="b"/>
            <a:pathLst>
              <a:path w="4968240" h="215900">
                <a:moveTo>
                  <a:pt x="4968240" y="0"/>
                </a:moveTo>
                <a:lnTo>
                  <a:pt x="4929256" y="32197"/>
                </a:lnTo>
                <a:lnTo>
                  <a:pt x="4865087" y="52258"/>
                </a:lnTo>
                <a:lnTo>
                  <a:pt x="4823399" y="61589"/>
                </a:lnTo>
                <a:lnTo>
                  <a:pt x="4776129" y="70332"/>
                </a:lnTo>
                <a:lnTo>
                  <a:pt x="4723894" y="78393"/>
                </a:lnTo>
                <a:lnTo>
                  <a:pt x="4667310" y="85679"/>
                </a:lnTo>
                <a:lnTo>
                  <a:pt x="4606995" y="92098"/>
                </a:lnTo>
                <a:lnTo>
                  <a:pt x="4543564" y="97558"/>
                </a:lnTo>
                <a:lnTo>
                  <a:pt x="4477633" y="101965"/>
                </a:lnTo>
                <a:lnTo>
                  <a:pt x="4409820" y="105228"/>
                </a:lnTo>
                <a:lnTo>
                  <a:pt x="4340740" y="107254"/>
                </a:lnTo>
                <a:lnTo>
                  <a:pt x="4271010" y="107950"/>
                </a:lnTo>
                <a:lnTo>
                  <a:pt x="3116579" y="107950"/>
                </a:lnTo>
                <a:lnTo>
                  <a:pt x="3046849" y="108661"/>
                </a:lnTo>
                <a:lnTo>
                  <a:pt x="2977769" y="110730"/>
                </a:lnTo>
                <a:lnTo>
                  <a:pt x="2909956" y="114056"/>
                </a:lnTo>
                <a:lnTo>
                  <a:pt x="2844025" y="118540"/>
                </a:lnTo>
                <a:lnTo>
                  <a:pt x="2780594" y="124083"/>
                </a:lnTo>
                <a:lnTo>
                  <a:pt x="2720279" y="130586"/>
                </a:lnTo>
                <a:lnTo>
                  <a:pt x="2663695" y="137949"/>
                </a:lnTo>
                <a:lnTo>
                  <a:pt x="2611460" y="146073"/>
                </a:lnTo>
                <a:lnTo>
                  <a:pt x="2564190" y="154858"/>
                </a:lnTo>
                <a:lnTo>
                  <a:pt x="2522502" y="164206"/>
                </a:lnTo>
                <a:lnTo>
                  <a:pt x="2458333" y="184190"/>
                </a:lnTo>
                <a:lnTo>
                  <a:pt x="2423887" y="205231"/>
                </a:lnTo>
                <a:lnTo>
                  <a:pt x="2419350" y="215900"/>
                </a:lnTo>
                <a:lnTo>
                  <a:pt x="2414797" y="205231"/>
                </a:lnTo>
                <a:lnTo>
                  <a:pt x="2380244" y="184190"/>
                </a:lnTo>
                <a:lnTo>
                  <a:pt x="2315915" y="164206"/>
                </a:lnTo>
                <a:lnTo>
                  <a:pt x="2274143" y="154858"/>
                </a:lnTo>
                <a:lnTo>
                  <a:pt x="2226796" y="146073"/>
                </a:lnTo>
                <a:lnTo>
                  <a:pt x="2174498" y="137949"/>
                </a:lnTo>
                <a:lnTo>
                  <a:pt x="2117872" y="130586"/>
                </a:lnTo>
                <a:lnTo>
                  <a:pt x="2057541" y="124083"/>
                </a:lnTo>
                <a:lnTo>
                  <a:pt x="1994128" y="118540"/>
                </a:lnTo>
                <a:lnTo>
                  <a:pt x="1928256" y="114056"/>
                </a:lnTo>
                <a:lnTo>
                  <a:pt x="1860548" y="110730"/>
                </a:lnTo>
                <a:lnTo>
                  <a:pt x="1791629" y="108661"/>
                </a:lnTo>
                <a:lnTo>
                  <a:pt x="1722120" y="107950"/>
                </a:lnTo>
                <a:lnTo>
                  <a:pt x="698500" y="107950"/>
                </a:lnTo>
                <a:lnTo>
                  <a:pt x="628753" y="107254"/>
                </a:lnTo>
                <a:lnTo>
                  <a:pt x="559627" y="105228"/>
                </a:lnTo>
                <a:lnTo>
                  <a:pt x="491743" y="101965"/>
                </a:lnTo>
                <a:lnTo>
                  <a:pt x="425722" y="97558"/>
                </a:lnTo>
                <a:lnTo>
                  <a:pt x="362185" y="92098"/>
                </a:lnTo>
                <a:lnTo>
                  <a:pt x="301751" y="85679"/>
                </a:lnTo>
                <a:lnTo>
                  <a:pt x="245044" y="78393"/>
                </a:lnTo>
                <a:lnTo>
                  <a:pt x="192682" y="70332"/>
                </a:lnTo>
                <a:lnTo>
                  <a:pt x="145287" y="61589"/>
                </a:lnTo>
                <a:lnTo>
                  <a:pt x="103481" y="52258"/>
                </a:lnTo>
                <a:lnTo>
                  <a:pt x="39115" y="32197"/>
                </a:lnTo>
                <a:lnTo>
                  <a:pt x="4553" y="10889"/>
                </a:ln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50809" y="2275839"/>
            <a:ext cx="2016760" cy="144780"/>
          </a:xfrm>
          <a:custGeom>
            <a:avLst/>
            <a:gdLst/>
            <a:ahLst/>
            <a:cxnLst/>
            <a:rect l="l" t="t" r="r" b="b"/>
            <a:pathLst>
              <a:path w="2016759" h="144780">
                <a:moveTo>
                  <a:pt x="2016760" y="0"/>
                </a:moveTo>
                <a:lnTo>
                  <a:pt x="2002353" y="26848"/>
                </a:lnTo>
                <a:lnTo>
                  <a:pt x="1964372" y="50006"/>
                </a:lnTo>
                <a:lnTo>
                  <a:pt x="1910675" y="66258"/>
                </a:lnTo>
                <a:lnTo>
                  <a:pt x="1849119" y="72389"/>
                </a:lnTo>
                <a:lnTo>
                  <a:pt x="1176019" y="72389"/>
                </a:lnTo>
                <a:lnTo>
                  <a:pt x="1114464" y="78700"/>
                </a:lnTo>
                <a:lnTo>
                  <a:pt x="1060767" y="95250"/>
                </a:lnTo>
                <a:lnTo>
                  <a:pt x="1022786" y="118467"/>
                </a:lnTo>
                <a:lnTo>
                  <a:pt x="1008380" y="144780"/>
                </a:lnTo>
                <a:lnTo>
                  <a:pt x="993973" y="118467"/>
                </a:lnTo>
                <a:lnTo>
                  <a:pt x="955992" y="95250"/>
                </a:lnTo>
                <a:lnTo>
                  <a:pt x="902295" y="78700"/>
                </a:lnTo>
                <a:lnTo>
                  <a:pt x="840739" y="72389"/>
                </a:lnTo>
                <a:lnTo>
                  <a:pt x="167639" y="72389"/>
                </a:lnTo>
                <a:lnTo>
                  <a:pt x="106084" y="66258"/>
                </a:lnTo>
                <a:lnTo>
                  <a:pt x="52387" y="50006"/>
                </a:lnTo>
                <a:lnTo>
                  <a:pt x="14406" y="26848"/>
                </a:ln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04921" y="2599690"/>
            <a:ext cx="20453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Injusto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objetivo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40041" y="2367279"/>
            <a:ext cx="1570355" cy="8846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280">
              <a:lnSpc>
                <a:spcPct val="1521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Psicológica  Dolo -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culpa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1220" y="3534409"/>
            <a:ext cx="8042909" cy="279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 algn="just">
              <a:spcBef>
                <a:spcPts val="10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Culpa</a:t>
            </a:r>
            <a:r>
              <a:rPr sz="2000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causación previsible </a:t>
            </a:r>
            <a:r>
              <a:rPr sz="2000" dirty="0">
                <a:latin typeface="Verdana"/>
                <a:cs typeface="Verdana"/>
              </a:rPr>
              <a:t>de </a:t>
            </a:r>
            <a:r>
              <a:rPr sz="2000" spc="5" dirty="0">
                <a:latin typeface="Verdana"/>
                <a:cs typeface="Verdana"/>
              </a:rPr>
              <a:t>un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resultado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sz="2650">
              <a:latin typeface="Verdana"/>
              <a:cs typeface="Verdana"/>
            </a:endParaRPr>
          </a:p>
          <a:p>
            <a:pPr marL="12700" marR="11430" algn="just">
              <a:spcBef>
                <a:spcPts val="5"/>
              </a:spcBef>
            </a:pPr>
            <a:r>
              <a:rPr sz="2400" b="1" spc="-5" dirty="0">
                <a:solidFill>
                  <a:srgbClr val="333366"/>
                </a:solidFill>
                <a:latin typeface="Verdana"/>
                <a:cs typeface="Verdana"/>
              </a:rPr>
              <a:t>Mezger</a:t>
            </a:r>
            <a:r>
              <a:rPr sz="2000" spc="-5" dirty="0">
                <a:solidFill>
                  <a:srgbClr val="333366"/>
                </a:solidFill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obra imprudentemente el </a:t>
            </a:r>
            <a:r>
              <a:rPr sz="2000" dirty="0">
                <a:latin typeface="Verdana"/>
                <a:cs typeface="Verdana"/>
              </a:rPr>
              <a:t>que infringe </a:t>
            </a:r>
            <a:r>
              <a:rPr sz="2000" spc="5" dirty="0">
                <a:latin typeface="Verdana"/>
                <a:cs typeface="Verdana"/>
              </a:rPr>
              <a:t>un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deber de 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cuidado</a:t>
            </a:r>
            <a:r>
              <a:rPr sz="2000" dirty="0">
                <a:latin typeface="Verdana"/>
                <a:cs typeface="Verdana"/>
              </a:rPr>
              <a:t> que le </a:t>
            </a:r>
            <a:r>
              <a:rPr sz="2000" spc="-5" dirty="0">
                <a:latin typeface="Verdana"/>
                <a:cs typeface="Verdana"/>
              </a:rPr>
              <a:t>incumbe personalmente </a:t>
            </a:r>
            <a:r>
              <a:rPr sz="2000" dirty="0">
                <a:latin typeface="Verdana"/>
                <a:cs typeface="Verdana"/>
              </a:rPr>
              <a:t>y pudo </a:t>
            </a:r>
            <a:r>
              <a:rPr sz="2000" spc="-5" dirty="0">
                <a:latin typeface="Verdana"/>
                <a:cs typeface="Verdana"/>
              </a:rPr>
              <a:t>haber previsto  el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resultado.</a:t>
            </a:r>
            <a:endParaRPr sz="2000">
              <a:latin typeface="Verdana"/>
              <a:cs typeface="Verdana"/>
            </a:endParaRPr>
          </a:p>
          <a:p>
            <a:pPr marL="12700" marR="5080">
              <a:spcBef>
                <a:spcPts val="1250"/>
              </a:spcBef>
            </a:pPr>
            <a:r>
              <a:rPr sz="2000" dirty="0">
                <a:latin typeface="Verdana"/>
                <a:cs typeface="Verdana"/>
              </a:rPr>
              <a:t>(Código Civil </a:t>
            </a:r>
            <a:r>
              <a:rPr sz="2000" spc="-5" dirty="0">
                <a:latin typeface="Verdana"/>
                <a:cs typeface="Verdana"/>
              </a:rPr>
              <a:t>Alemán 1896-1900, parágrafo 276 </a:t>
            </a:r>
            <a:r>
              <a:rPr sz="2000" dirty="0">
                <a:latin typeface="Verdana"/>
                <a:cs typeface="Verdana"/>
              </a:rPr>
              <a:t>“ </a:t>
            </a:r>
            <a:r>
              <a:rPr sz="2000" i="1" spc="-5" dirty="0">
                <a:latin typeface="Verdana"/>
                <a:cs typeface="Verdana"/>
              </a:rPr>
              <a:t>obra  </a:t>
            </a:r>
            <a:r>
              <a:rPr sz="2000" i="1" dirty="0">
                <a:latin typeface="Verdana"/>
                <a:cs typeface="Verdana"/>
              </a:rPr>
              <a:t>imprudentemente </a:t>
            </a:r>
            <a:r>
              <a:rPr sz="2000" i="1" spc="-5" dirty="0">
                <a:latin typeface="Verdana"/>
                <a:cs typeface="Verdana"/>
              </a:rPr>
              <a:t>el </a:t>
            </a:r>
            <a:r>
              <a:rPr sz="2000" i="1" dirty="0">
                <a:latin typeface="Verdana"/>
                <a:cs typeface="Verdana"/>
              </a:rPr>
              <a:t>que no </a:t>
            </a:r>
            <a:r>
              <a:rPr sz="2000" i="1" spc="-5" dirty="0">
                <a:latin typeface="Verdana"/>
                <a:cs typeface="Verdana"/>
              </a:rPr>
              <a:t>presta atención al cuidado exigido  en el</a:t>
            </a:r>
            <a:r>
              <a:rPr sz="2000" i="1" spc="1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tráfico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069" y="838200"/>
            <a:ext cx="3636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0" spc="-5" dirty="0">
                <a:solidFill>
                  <a:srgbClr val="333366"/>
                </a:solidFill>
              </a:rPr>
              <a:t>Esquema</a:t>
            </a:r>
            <a:r>
              <a:rPr sz="3600" b="0" spc="-40" dirty="0">
                <a:solidFill>
                  <a:srgbClr val="333366"/>
                </a:solidFill>
              </a:rPr>
              <a:t> </a:t>
            </a:r>
            <a:r>
              <a:rPr sz="3600" b="0" spc="-5" dirty="0">
                <a:solidFill>
                  <a:srgbClr val="333366"/>
                </a:solidFill>
              </a:rPr>
              <a:t>finalista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423160" y="2491739"/>
            <a:ext cx="5113020" cy="360680"/>
          </a:xfrm>
          <a:custGeom>
            <a:avLst/>
            <a:gdLst/>
            <a:ahLst/>
            <a:cxnLst/>
            <a:rect l="l" t="t" r="r" b="b"/>
            <a:pathLst>
              <a:path w="5113020" h="360680">
                <a:moveTo>
                  <a:pt x="5113020" y="360680"/>
                </a:moveTo>
                <a:lnTo>
                  <a:pt x="5093150" y="312038"/>
                </a:lnTo>
                <a:lnTo>
                  <a:pt x="5038701" y="266648"/>
                </a:lnTo>
                <a:lnTo>
                  <a:pt x="5000928" y="246189"/>
                </a:lnTo>
                <a:lnTo>
                  <a:pt x="4957413" y="227762"/>
                </a:lnTo>
                <a:lnTo>
                  <a:pt x="4909124" y="211774"/>
                </a:lnTo>
                <a:lnTo>
                  <a:pt x="4857027" y="198631"/>
                </a:lnTo>
                <a:lnTo>
                  <a:pt x="4802091" y="188740"/>
                </a:lnTo>
                <a:lnTo>
                  <a:pt x="4745282" y="182507"/>
                </a:lnTo>
                <a:lnTo>
                  <a:pt x="4687570" y="180339"/>
                </a:lnTo>
                <a:lnTo>
                  <a:pt x="2983229" y="180339"/>
                </a:lnTo>
                <a:lnTo>
                  <a:pt x="2925230" y="178172"/>
                </a:lnTo>
                <a:lnTo>
                  <a:pt x="2868244" y="171939"/>
                </a:lnTo>
                <a:lnTo>
                  <a:pt x="2813222" y="162048"/>
                </a:lnTo>
                <a:lnTo>
                  <a:pt x="2761114" y="148905"/>
                </a:lnTo>
                <a:lnTo>
                  <a:pt x="2712870" y="132917"/>
                </a:lnTo>
                <a:lnTo>
                  <a:pt x="2669441" y="114490"/>
                </a:lnTo>
                <a:lnTo>
                  <a:pt x="2631777" y="94031"/>
                </a:lnTo>
                <a:lnTo>
                  <a:pt x="2577546" y="48641"/>
                </a:lnTo>
                <a:lnTo>
                  <a:pt x="2557779" y="0"/>
                </a:lnTo>
                <a:lnTo>
                  <a:pt x="2552650" y="24524"/>
                </a:lnTo>
                <a:lnTo>
                  <a:pt x="2514498" y="71946"/>
                </a:lnTo>
                <a:lnTo>
                  <a:pt x="2483400" y="94031"/>
                </a:lnTo>
                <a:lnTo>
                  <a:pt x="2445569" y="114490"/>
                </a:lnTo>
                <a:lnTo>
                  <a:pt x="2401967" y="132917"/>
                </a:lnTo>
                <a:lnTo>
                  <a:pt x="2353557" y="148905"/>
                </a:lnTo>
                <a:lnTo>
                  <a:pt x="2301299" y="162048"/>
                </a:lnTo>
                <a:lnTo>
                  <a:pt x="2246155" y="171939"/>
                </a:lnTo>
                <a:lnTo>
                  <a:pt x="2189088" y="178172"/>
                </a:lnTo>
                <a:lnTo>
                  <a:pt x="2131060" y="180339"/>
                </a:lnTo>
                <a:lnTo>
                  <a:pt x="426720" y="180339"/>
                </a:lnTo>
                <a:lnTo>
                  <a:pt x="368691" y="182507"/>
                </a:lnTo>
                <a:lnTo>
                  <a:pt x="311624" y="188740"/>
                </a:lnTo>
                <a:lnTo>
                  <a:pt x="256480" y="198631"/>
                </a:lnTo>
                <a:lnTo>
                  <a:pt x="204222" y="211774"/>
                </a:lnTo>
                <a:lnTo>
                  <a:pt x="155812" y="227762"/>
                </a:lnTo>
                <a:lnTo>
                  <a:pt x="112210" y="246189"/>
                </a:lnTo>
                <a:lnTo>
                  <a:pt x="74379" y="266648"/>
                </a:lnTo>
                <a:lnTo>
                  <a:pt x="43281" y="288733"/>
                </a:lnTo>
                <a:lnTo>
                  <a:pt x="5129" y="336155"/>
                </a:lnTo>
                <a:lnTo>
                  <a:pt x="0" y="36068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0959" y="2565400"/>
            <a:ext cx="2160270" cy="287020"/>
          </a:xfrm>
          <a:custGeom>
            <a:avLst/>
            <a:gdLst/>
            <a:ahLst/>
            <a:cxnLst/>
            <a:rect l="l" t="t" r="r" b="b"/>
            <a:pathLst>
              <a:path w="2160270" h="287019">
                <a:moveTo>
                  <a:pt x="2160269" y="287020"/>
                </a:moveTo>
                <a:lnTo>
                  <a:pt x="2150170" y="244784"/>
                </a:lnTo>
                <a:lnTo>
                  <a:pt x="2122759" y="205780"/>
                </a:lnTo>
                <a:lnTo>
                  <a:pt x="2082363" y="173542"/>
                </a:lnTo>
                <a:lnTo>
                  <a:pt x="2033310" y="151607"/>
                </a:lnTo>
                <a:lnTo>
                  <a:pt x="1979930" y="143510"/>
                </a:lnTo>
                <a:lnTo>
                  <a:pt x="1259839" y="143510"/>
                </a:lnTo>
                <a:lnTo>
                  <a:pt x="1206459" y="135412"/>
                </a:lnTo>
                <a:lnTo>
                  <a:pt x="1157406" y="113477"/>
                </a:lnTo>
                <a:lnTo>
                  <a:pt x="1117010" y="81239"/>
                </a:lnTo>
                <a:lnTo>
                  <a:pt x="1089599" y="42235"/>
                </a:lnTo>
                <a:lnTo>
                  <a:pt x="1079499" y="0"/>
                </a:lnTo>
                <a:lnTo>
                  <a:pt x="1069400" y="42235"/>
                </a:lnTo>
                <a:lnTo>
                  <a:pt x="1041989" y="81239"/>
                </a:lnTo>
                <a:lnTo>
                  <a:pt x="1001593" y="113477"/>
                </a:lnTo>
                <a:lnTo>
                  <a:pt x="952540" y="135412"/>
                </a:lnTo>
                <a:lnTo>
                  <a:pt x="899160" y="143510"/>
                </a:lnTo>
                <a:lnTo>
                  <a:pt x="179069" y="143510"/>
                </a:lnTo>
                <a:lnTo>
                  <a:pt x="125821" y="151607"/>
                </a:lnTo>
                <a:lnTo>
                  <a:pt x="77083" y="173542"/>
                </a:lnTo>
                <a:lnTo>
                  <a:pt x="37063" y="205780"/>
                </a:lnTo>
                <a:lnTo>
                  <a:pt x="9966" y="244784"/>
                </a:lnTo>
                <a:lnTo>
                  <a:pt x="0" y="28702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9430" y="3213099"/>
            <a:ext cx="76200" cy="287020"/>
          </a:xfrm>
          <a:custGeom>
            <a:avLst/>
            <a:gdLst/>
            <a:ahLst/>
            <a:cxnLst/>
            <a:rect l="l" t="t" r="r" b="b"/>
            <a:pathLst>
              <a:path w="76200" h="287020">
                <a:moveTo>
                  <a:pt x="76200" y="212090"/>
                </a:moveTo>
                <a:lnTo>
                  <a:pt x="41910" y="212090"/>
                </a:lnTo>
                <a:lnTo>
                  <a:pt x="41910" y="0"/>
                </a:lnTo>
                <a:lnTo>
                  <a:pt x="33020" y="0"/>
                </a:lnTo>
                <a:lnTo>
                  <a:pt x="33020" y="212090"/>
                </a:lnTo>
                <a:lnTo>
                  <a:pt x="0" y="212090"/>
                </a:lnTo>
                <a:lnTo>
                  <a:pt x="38100" y="287020"/>
                </a:lnTo>
                <a:lnTo>
                  <a:pt x="76200" y="2120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74290" y="2128520"/>
            <a:ext cx="7085965" cy="297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275715" algn="l"/>
                <a:tab pos="5066030" algn="l"/>
              </a:tabLst>
            </a:pPr>
            <a:r>
              <a:rPr sz="2000" dirty="0">
                <a:latin typeface="Verdana"/>
                <a:cs typeface="Verdana"/>
              </a:rPr>
              <a:t>Injusto	</a:t>
            </a:r>
            <a:r>
              <a:rPr sz="2000" spc="-5" dirty="0">
                <a:latin typeface="Verdana"/>
                <a:cs typeface="Verdana"/>
              </a:rPr>
              <a:t>objetivo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subjetivo	reprochabilidad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55"/>
              </a:spcBef>
            </a:pPr>
            <a:endParaRPr sz="2750">
              <a:latin typeface="Verdana"/>
              <a:cs typeface="Verdana"/>
            </a:endParaRPr>
          </a:p>
          <a:p>
            <a:pPr marL="12700">
              <a:tabLst>
                <a:tab pos="5144135" algn="l"/>
              </a:tabLst>
            </a:pPr>
            <a:r>
              <a:rPr sz="2000" spc="-5" dirty="0">
                <a:solidFill>
                  <a:srgbClr val="0033CC"/>
                </a:solidFill>
                <a:latin typeface="Verdana"/>
                <a:cs typeface="Verdana"/>
              </a:rPr>
              <a:t>ACCION</a:t>
            </a:r>
            <a:r>
              <a:rPr sz="2000" spc="40" dirty="0">
                <a:solidFill>
                  <a:srgbClr val="0033CC"/>
                </a:solidFill>
                <a:latin typeface="Verdana"/>
                <a:cs typeface="Verdana"/>
              </a:rPr>
              <a:t> </a:t>
            </a:r>
            <a:r>
              <a:rPr sz="2000" u="heavy" spc="-5" dirty="0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latin typeface="Verdana"/>
                <a:cs typeface="Verdana"/>
              </a:rPr>
              <a:t>TIPICIDAD</a:t>
            </a:r>
            <a:r>
              <a:rPr sz="2000" spc="40" dirty="0">
                <a:solidFill>
                  <a:srgbClr val="0033C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33CC"/>
                </a:solidFill>
                <a:latin typeface="Verdana"/>
                <a:cs typeface="Verdana"/>
              </a:rPr>
              <a:t>ANTIJURIDICIDAD	</a:t>
            </a:r>
            <a:r>
              <a:rPr sz="2000" spc="-5" dirty="0">
                <a:solidFill>
                  <a:srgbClr val="CC3300"/>
                </a:solidFill>
                <a:latin typeface="Verdana"/>
                <a:cs typeface="Verdana"/>
              </a:rPr>
              <a:t>CULPABILIDAD</a:t>
            </a:r>
            <a:endParaRPr sz="2000">
              <a:latin typeface="Verdana"/>
              <a:cs typeface="Verdana"/>
            </a:endParaRPr>
          </a:p>
          <a:p>
            <a:pPr marL="1523365" marR="4752975">
              <a:lnSpc>
                <a:spcPct val="147100"/>
              </a:lnSpc>
              <a:spcBef>
                <a:spcPts val="1180"/>
              </a:spcBef>
            </a:pPr>
            <a:r>
              <a:rPr sz="2000" b="1" dirty="0">
                <a:latin typeface="Verdana"/>
                <a:cs typeface="Verdana"/>
              </a:rPr>
              <a:t>Dolo  C</a:t>
            </a:r>
            <a:r>
              <a:rPr sz="2000" b="1" spc="5" dirty="0">
                <a:latin typeface="Verdana"/>
                <a:cs typeface="Verdana"/>
              </a:rPr>
              <a:t>u</a:t>
            </a:r>
            <a:r>
              <a:rPr sz="2000" b="1" spc="-5" dirty="0">
                <a:latin typeface="Verdana"/>
                <a:cs typeface="Verdana"/>
              </a:rPr>
              <a:t>l</a:t>
            </a:r>
            <a:r>
              <a:rPr sz="2000" b="1" spc="10" dirty="0">
                <a:latin typeface="Verdana"/>
                <a:cs typeface="Verdana"/>
              </a:rPr>
              <a:t>p</a:t>
            </a:r>
            <a:r>
              <a:rPr sz="2000" b="1" dirty="0"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  <a:p>
            <a:pPr marL="2531110" marR="24765">
              <a:spcBef>
                <a:spcPts val="2000"/>
              </a:spcBef>
            </a:pPr>
            <a:r>
              <a:rPr sz="2000" spc="-5" dirty="0">
                <a:latin typeface="Verdana"/>
                <a:cs typeface="Verdana"/>
              </a:rPr>
              <a:t>Infracción al deber </a:t>
            </a:r>
            <a:r>
              <a:rPr sz="2000" dirty="0">
                <a:latin typeface="Verdana"/>
                <a:cs typeface="Verdana"/>
              </a:rPr>
              <a:t>de </a:t>
            </a:r>
            <a:r>
              <a:rPr sz="2000" spc="-5" dirty="0">
                <a:latin typeface="Verdana"/>
                <a:cs typeface="Verdana"/>
              </a:rPr>
              <a:t>cuidado </a:t>
            </a:r>
            <a:r>
              <a:rPr sz="2000" dirty="0">
                <a:latin typeface="Verdana"/>
                <a:cs typeface="Verdana"/>
              </a:rPr>
              <a:t>y no  la </a:t>
            </a:r>
            <a:r>
              <a:rPr sz="2000" spc="-5" dirty="0">
                <a:latin typeface="Verdana"/>
                <a:cs typeface="Verdana"/>
              </a:rPr>
              <a:t>mera causación del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resultado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35247" y="4360318"/>
            <a:ext cx="514984" cy="658495"/>
            <a:chOff x="2911247" y="4360317"/>
            <a:chExt cx="514984" cy="658495"/>
          </a:xfrm>
        </p:grpSpPr>
        <p:sp>
          <p:nvSpPr>
            <p:cNvPr id="8" name="object 8"/>
            <p:cNvSpPr/>
            <p:nvPr/>
          </p:nvSpPr>
          <p:spPr>
            <a:xfrm>
              <a:off x="2915920" y="4364989"/>
              <a:ext cx="505459" cy="648970"/>
            </a:xfrm>
            <a:custGeom>
              <a:avLst/>
              <a:gdLst/>
              <a:ahLst/>
              <a:cxnLst/>
              <a:rect l="l" t="t" r="r" b="b"/>
              <a:pathLst>
                <a:path w="505460" h="648970">
                  <a:moveTo>
                    <a:pt x="168910" y="0"/>
                  </a:moveTo>
                  <a:lnTo>
                    <a:pt x="0" y="0"/>
                  </a:lnTo>
                  <a:lnTo>
                    <a:pt x="0" y="554990"/>
                  </a:lnTo>
                  <a:lnTo>
                    <a:pt x="336550" y="554990"/>
                  </a:lnTo>
                  <a:lnTo>
                    <a:pt x="336550" y="648970"/>
                  </a:lnTo>
                  <a:lnTo>
                    <a:pt x="505459" y="463550"/>
                  </a:lnTo>
                  <a:lnTo>
                    <a:pt x="336550" y="278130"/>
                  </a:lnTo>
                  <a:lnTo>
                    <a:pt x="336550" y="370840"/>
                  </a:lnTo>
                  <a:lnTo>
                    <a:pt x="168910" y="370840"/>
                  </a:lnTo>
                  <a:lnTo>
                    <a:pt x="168910" y="0"/>
                  </a:lnTo>
                  <a:close/>
                </a:path>
              </a:pathLst>
            </a:custGeom>
            <a:solidFill>
              <a:srgbClr val="98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15920" y="4364989"/>
              <a:ext cx="505459" cy="648970"/>
            </a:xfrm>
            <a:custGeom>
              <a:avLst/>
              <a:gdLst/>
              <a:ahLst/>
              <a:cxnLst/>
              <a:rect l="l" t="t" r="r" b="b"/>
              <a:pathLst>
                <a:path w="505460" h="648970">
                  <a:moveTo>
                    <a:pt x="505459" y="463550"/>
                  </a:moveTo>
                  <a:lnTo>
                    <a:pt x="336550" y="278130"/>
                  </a:lnTo>
                  <a:lnTo>
                    <a:pt x="336550" y="370840"/>
                  </a:lnTo>
                  <a:lnTo>
                    <a:pt x="168910" y="370840"/>
                  </a:lnTo>
                  <a:lnTo>
                    <a:pt x="168910" y="0"/>
                  </a:lnTo>
                  <a:lnTo>
                    <a:pt x="0" y="0"/>
                  </a:lnTo>
                  <a:lnTo>
                    <a:pt x="0" y="554990"/>
                  </a:lnTo>
                  <a:lnTo>
                    <a:pt x="336550" y="554990"/>
                  </a:lnTo>
                  <a:lnTo>
                    <a:pt x="336550" y="648970"/>
                  </a:lnTo>
                  <a:lnTo>
                    <a:pt x="505459" y="4635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2082" y="411480"/>
            <a:ext cx="9895839" cy="52168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615950" marR="5080" indent="-342900">
              <a:lnSpc>
                <a:spcPct val="79800"/>
              </a:lnSpc>
              <a:spcBef>
                <a:spcPts val="900"/>
              </a:spcBef>
            </a:pPr>
            <a:r>
              <a:rPr sz="3300" b="0" spc="-5" dirty="0">
                <a:solidFill>
                  <a:srgbClr val="000000"/>
                </a:solidFill>
                <a:latin typeface="Verdana"/>
                <a:cs typeface="Verdana"/>
              </a:rPr>
              <a:t>Delito imprudente </a:t>
            </a:r>
            <a:r>
              <a:rPr sz="3300" b="0" dirty="0">
                <a:solidFill>
                  <a:srgbClr val="000000"/>
                </a:solidFill>
                <a:latin typeface="Verdana"/>
                <a:cs typeface="Verdana"/>
              </a:rPr>
              <a:t>= </a:t>
            </a:r>
            <a:r>
              <a:rPr sz="3300" b="0" spc="-5" dirty="0">
                <a:solidFill>
                  <a:srgbClr val="000000"/>
                </a:solidFill>
                <a:latin typeface="Verdana"/>
                <a:cs typeface="Verdana"/>
              </a:rPr>
              <a:t>Error de </a:t>
            </a:r>
            <a:r>
              <a:rPr sz="3300" b="0" spc="-10" dirty="0">
                <a:solidFill>
                  <a:srgbClr val="000000"/>
                </a:solidFill>
                <a:latin typeface="Verdana"/>
                <a:cs typeface="Verdana"/>
              </a:rPr>
              <a:t>tipo  </a:t>
            </a:r>
            <a:r>
              <a:rPr sz="3300" b="0" spc="-5" dirty="0">
                <a:solidFill>
                  <a:srgbClr val="000000"/>
                </a:solidFill>
                <a:latin typeface="Verdana"/>
                <a:cs typeface="Verdana"/>
              </a:rPr>
              <a:t>evitable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5410" y="1822450"/>
            <a:ext cx="7523480" cy="451358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55600" marR="205104" indent="-342900" algn="just">
              <a:lnSpc>
                <a:spcPct val="79400"/>
              </a:lnSpc>
              <a:spcBef>
                <a:spcPts val="715"/>
              </a:spcBef>
            </a:pPr>
            <a:r>
              <a:rPr sz="2500" i="1" spc="-5" dirty="0">
                <a:latin typeface="Verdana"/>
                <a:cs typeface="Verdana"/>
              </a:rPr>
              <a:t>“Una forma </a:t>
            </a:r>
            <a:r>
              <a:rPr sz="2500" i="1" dirty="0">
                <a:latin typeface="Verdana"/>
                <a:cs typeface="Verdana"/>
              </a:rPr>
              <a:t>de </a:t>
            </a:r>
            <a:r>
              <a:rPr sz="2500" i="1" spc="-5" dirty="0">
                <a:latin typeface="Verdana"/>
                <a:cs typeface="Verdana"/>
              </a:rPr>
              <a:t>evitabilidad, </a:t>
            </a:r>
            <a:r>
              <a:rPr sz="2500" i="1" dirty="0">
                <a:latin typeface="Verdana"/>
                <a:cs typeface="Verdana"/>
              </a:rPr>
              <a:t>en la que el</a:t>
            </a:r>
            <a:r>
              <a:rPr sz="2500" i="1" spc="-120" dirty="0">
                <a:latin typeface="Verdana"/>
                <a:cs typeface="Verdana"/>
              </a:rPr>
              <a:t> </a:t>
            </a:r>
            <a:r>
              <a:rPr sz="2500" i="1" spc="-5" dirty="0">
                <a:latin typeface="Verdana"/>
                <a:cs typeface="Verdana"/>
              </a:rPr>
              <a:t>autor  </a:t>
            </a:r>
            <a:r>
              <a:rPr sz="2500" i="1" spc="-10" dirty="0">
                <a:latin typeface="Verdana"/>
                <a:cs typeface="Verdana"/>
              </a:rPr>
              <a:t>carece </a:t>
            </a:r>
            <a:r>
              <a:rPr sz="2500" i="1" dirty="0">
                <a:latin typeface="Verdana"/>
                <a:cs typeface="Verdana"/>
              </a:rPr>
              <a:t>de </a:t>
            </a:r>
            <a:r>
              <a:rPr sz="2500" i="1" spc="-5" dirty="0">
                <a:latin typeface="Verdana"/>
                <a:cs typeface="Verdana"/>
              </a:rPr>
              <a:t>un </a:t>
            </a:r>
            <a:r>
              <a:rPr sz="2500" i="1" spc="-10" dirty="0">
                <a:latin typeface="Verdana"/>
                <a:cs typeface="Verdana"/>
              </a:rPr>
              <a:t>conocimiento </a:t>
            </a:r>
            <a:r>
              <a:rPr sz="2500" i="1" spc="-5" dirty="0">
                <a:latin typeface="Verdana"/>
                <a:cs typeface="Verdana"/>
              </a:rPr>
              <a:t>actual </a:t>
            </a:r>
            <a:r>
              <a:rPr sz="2500" i="1" dirty="0">
                <a:latin typeface="Verdana"/>
                <a:cs typeface="Verdana"/>
              </a:rPr>
              <a:t>de lo que  </a:t>
            </a:r>
            <a:r>
              <a:rPr sz="2500" i="1" spc="-10" dirty="0">
                <a:latin typeface="Verdana"/>
                <a:cs typeface="Verdana"/>
              </a:rPr>
              <a:t>se </a:t>
            </a:r>
            <a:r>
              <a:rPr sz="2500" i="1" dirty="0">
                <a:latin typeface="Verdana"/>
                <a:cs typeface="Verdana"/>
              </a:rPr>
              <a:t>debe </a:t>
            </a:r>
            <a:r>
              <a:rPr sz="2500" i="1" spc="-5" dirty="0">
                <a:latin typeface="Verdana"/>
                <a:cs typeface="Verdana"/>
              </a:rPr>
              <a:t>evitar” </a:t>
            </a:r>
            <a:r>
              <a:rPr sz="3300" dirty="0">
                <a:latin typeface="Verdana"/>
                <a:cs typeface="Verdana"/>
              </a:rPr>
              <a:t>- </a:t>
            </a:r>
            <a:r>
              <a:rPr sz="2500" spc="-5" dirty="0">
                <a:solidFill>
                  <a:srgbClr val="0033CC"/>
                </a:solidFill>
                <a:latin typeface="Verdana"/>
                <a:cs typeface="Verdana"/>
              </a:rPr>
              <a:t>Günther</a:t>
            </a:r>
            <a:r>
              <a:rPr sz="2500" spc="-30" dirty="0">
                <a:solidFill>
                  <a:srgbClr val="0033CC"/>
                </a:solidFill>
                <a:latin typeface="Verdana"/>
                <a:cs typeface="Verdana"/>
              </a:rPr>
              <a:t> </a:t>
            </a:r>
            <a:r>
              <a:rPr sz="2500" spc="-5" dirty="0">
                <a:solidFill>
                  <a:srgbClr val="0033CC"/>
                </a:solidFill>
                <a:latin typeface="Verdana"/>
                <a:cs typeface="Verdana"/>
              </a:rPr>
              <a:t>Jakobs</a:t>
            </a:r>
            <a:r>
              <a:rPr sz="2500" spc="-5" dirty="0">
                <a:latin typeface="Verdana"/>
                <a:cs typeface="Verdana"/>
              </a:rPr>
              <a:t>.</a:t>
            </a:r>
            <a:endParaRPr sz="250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625"/>
              </a:spcBef>
            </a:pPr>
            <a:r>
              <a:rPr sz="2500" i="1" spc="-5" dirty="0">
                <a:latin typeface="Verdana"/>
                <a:cs typeface="Verdana"/>
              </a:rPr>
              <a:t>“Habrá imprudencia cuando un resultado típico  </a:t>
            </a:r>
            <a:r>
              <a:rPr sz="2500" i="1" dirty="0">
                <a:latin typeface="Verdana"/>
                <a:cs typeface="Verdana"/>
              </a:rPr>
              <a:t>es </a:t>
            </a:r>
            <a:r>
              <a:rPr sz="2500" i="1" spc="-5" dirty="0">
                <a:latin typeface="Verdana"/>
                <a:cs typeface="Verdana"/>
              </a:rPr>
              <a:t>objetivamente imputable </a:t>
            </a:r>
            <a:r>
              <a:rPr sz="2500" i="1" dirty="0">
                <a:latin typeface="Verdana"/>
                <a:cs typeface="Verdana"/>
              </a:rPr>
              <a:t>y </a:t>
            </a:r>
            <a:r>
              <a:rPr sz="2500" i="1" spc="-5" dirty="0">
                <a:latin typeface="Verdana"/>
                <a:cs typeface="Verdana"/>
              </a:rPr>
              <a:t>el autor ha  tenido un error sobre </a:t>
            </a:r>
            <a:r>
              <a:rPr sz="2500" i="1" dirty="0">
                <a:latin typeface="Verdana"/>
                <a:cs typeface="Verdana"/>
              </a:rPr>
              <a:t>el </a:t>
            </a:r>
            <a:r>
              <a:rPr sz="2500" i="1" spc="-5" dirty="0">
                <a:latin typeface="Verdana"/>
                <a:cs typeface="Verdana"/>
              </a:rPr>
              <a:t>riesgo </a:t>
            </a:r>
            <a:r>
              <a:rPr sz="2500" i="1" dirty="0">
                <a:latin typeface="Verdana"/>
                <a:cs typeface="Verdana"/>
              </a:rPr>
              <a:t>de </a:t>
            </a:r>
            <a:r>
              <a:rPr sz="2500" i="1" spc="-5" dirty="0">
                <a:latin typeface="Verdana"/>
                <a:cs typeface="Verdana"/>
              </a:rPr>
              <a:t>su  producción,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5" dirty="0">
                <a:latin typeface="Verdana"/>
                <a:cs typeface="Verdana"/>
              </a:rPr>
              <a:t>pesar de </a:t>
            </a:r>
            <a:r>
              <a:rPr sz="2500" i="1" dirty="0">
                <a:latin typeface="Verdana"/>
                <a:cs typeface="Verdana"/>
              </a:rPr>
              <a:t>la </a:t>
            </a:r>
            <a:r>
              <a:rPr sz="2500" i="1" spc="-5" dirty="0">
                <a:latin typeface="Verdana"/>
                <a:cs typeface="Verdana"/>
              </a:rPr>
              <a:t>posibilidad </a:t>
            </a:r>
            <a:r>
              <a:rPr sz="2500" i="1" dirty="0">
                <a:latin typeface="Verdana"/>
                <a:cs typeface="Verdana"/>
              </a:rPr>
              <a:t>de  </a:t>
            </a:r>
            <a:r>
              <a:rPr sz="2500" i="1" spc="-5" dirty="0">
                <a:latin typeface="Verdana"/>
                <a:cs typeface="Verdana"/>
              </a:rPr>
              <a:t>conocer tal riesgo” </a:t>
            </a:r>
            <a:r>
              <a:rPr sz="2500" i="1" dirty="0">
                <a:latin typeface="Verdana"/>
                <a:cs typeface="Verdana"/>
              </a:rPr>
              <a:t>- </a:t>
            </a:r>
            <a:r>
              <a:rPr sz="2500" spc="-5" dirty="0">
                <a:solidFill>
                  <a:srgbClr val="0033CC"/>
                </a:solidFill>
                <a:latin typeface="Verdana"/>
                <a:cs typeface="Verdana"/>
              </a:rPr>
              <a:t>Enrique</a:t>
            </a:r>
            <a:r>
              <a:rPr sz="2500" spc="-60" dirty="0">
                <a:solidFill>
                  <a:srgbClr val="0033CC"/>
                </a:solidFill>
                <a:latin typeface="Verdana"/>
                <a:cs typeface="Verdana"/>
              </a:rPr>
              <a:t> </a:t>
            </a:r>
            <a:r>
              <a:rPr sz="2500" spc="-5" dirty="0">
                <a:solidFill>
                  <a:srgbClr val="0033CC"/>
                </a:solidFill>
                <a:latin typeface="Verdana"/>
                <a:cs typeface="Verdana"/>
              </a:rPr>
              <a:t>Bacigalupo</a:t>
            </a:r>
            <a:r>
              <a:rPr sz="2500" spc="-5" dirty="0">
                <a:latin typeface="Verdana"/>
                <a:cs typeface="Verdana"/>
              </a:rPr>
              <a:t>.</a:t>
            </a:r>
            <a:endParaRPr sz="2500">
              <a:latin typeface="Verdana"/>
              <a:cs typeface="Verdana"/>
            </a:endParaRPr>
          </a:p>
          <a:p>
            <a:pPr>
              <a:spcBef>
                <a:spcPts val="20"/>
              </a:spcBef>
            </a:pPr>
            <a:endParaRPr sz="2500">
              <a:latin typeface="Verdana"/>
              <a:cs typeface="Verdana"/>
            </a:endParaRPr>
          </a:p>
          <a:p>
            <a:pPr marL="12700"/>
            <a:r>
              <a:rPr sz="3300" spc="-5" dirty="0">
                <a:latin typeface="Verdana"/>
                <a:cs typeface="Verdana"/>
              </a:rPr>
              <a:t>Marcelo</a:t>
            </a:r>
            <a:r>
              <a:rPr sz="3300" dirty="0">
                <a:latin typeface="Verdana"/>
                <a:cs typeface="Verdana"/>
              </a:rPr>
              <a:t> </a:t>
            </a:r>
            <a:r>
              <a:rPr sz="3300" spc="-5" dirty="0">
                <a:latin typeface="Verdana"/>
                <a:cs typeface="Verdana"/>
              </a:rPr>
              <a:t>Sancinetti</a:t>
            </a:r>
            <a:endParaRPr sz="3300">
              <a:latin typeface="Verdana"/>
              <a:cs typeface="Verdana"/>
            </a:endParaRPr>
          </a:p>
          <a:p>
            <a:pPr marL="355600" marR="930910" indent="-342900">
              <a:lnSpc>
                <a:spcPts val="3170"/>
              </a:lnSpc>
              <a:spcBef>
                <a:spcPts val="785"/>
              </a:spcBef>
            </a:pPr>
            <a:r>
              <a:rPr sz="3300" spc="-5" dirty="0">
                <a:latin typeface="Verdana"/>
                <a:cs typeface="Verdana"/>
              </a:rPr>
              <a:t>Estructura culposa </a:t>
            </a:r>
            <a:r>
              <a:rPr sz="3300" dirty="0">
                <a:latin typeface="Verdana"/>
                <a:cs typeface="Verdana"/>
              </a:rPr>
              <a:t>= </a:t>
            </a:r>
            <a:r>
              <a:rPr sz="3300" spc="-5" dirty="0">
                <a:latin typeface="Verdana"/>
                <a:cs typeface="Verdana"/>
              </a:rPr>
              <a:t>delitos</a:t>
            </a:r>
            <a:r>
              <a:rPr sz="3300" spc="-70" dirty="0">
                <a:latin typeface="Verdana"/>
                <a:cs typeface="Verdana"/>
              </a:rPr>
              <a:t> </a:t>
            </a:r>
            <a:r>
              <a:rPr sz="3300" dirty="0">
                <a:latin typeface="Verdana"/>
                <a:cs typeface="Verdana"/>
              </a:rPr>
              <a:t>de  </a:t>
            </a:r>
            <a:r>
              <a:rPr sz="3300" spc="-10" dirty="0">
                <a:latin typeface="Verdana"/>
                <a:cs typeface="Verdana"/>
              </a:rPr>
              <a:t>peligro</a:t>
            </a:r>
            <a:endParaRPr sz="3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2082" y="411480"/>
            <a:ext cx="989583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0075" marR="5080">
              <a:spcBef>
                <a:spcPts val="100"/>
              </a:spcBef>
            </a:pPr>
            <a:r>
              <a:rPr spc="-5" dirty="0"/>
              <a:t>III) </a:t>
            </a:r>
            <a:r>
              <a:rPr dirty="0"/>
              <a:t>Aspecto Objetivo del </a:t>
            </a:r>
            <a:r>
              <a:rPr spc="-5" dirty="0"/>
              <a:t>tipo  imprudente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7140" y="1805940"/>
            <a:ext cx="53562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spc="-5" dirty="0">
                <a:latin typeface="Verdana"/>
                <a:cs typeface="Verdana"/>
              </a:rPr>
              <a:t>Aspecto externo </a:t>
            </a:r>
            <a:r>
              <a:rPr sz="2500" dirty="0">
                <a:latin typeface="Verdana"/>
                <a:cs typeface="Verdana"/>
              </a:rPr>
              <a:t>de una</a:t>
            </a:r>
            <a:r>
              <a:rPr sz="2500" spc="-10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conducta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7139" y="2310129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584785" y="2185670"/>
            <a:ext cx="9900920" cy="3017493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spcBef>
                <a:spcPts val="730"/>
              </a:spcBef>
            </a:pPr>
            <a:r>
              <a:rPr spc="-5" dirty="0"/>
              <a:t>Relación </a:t>
            </a:r>
            <a:r>
              <a:rPr dirty="0"/>
              <a:t>de </a:t>
            </a:r>
            <a:r>
              <a:rPr spc="-5" dirty="0"/>
              <a:t>causalidad</a:t>
            </a:r>
            <a:r>
              <a:rPr spc="-15" dirty="0"/>
              <a:t> </a:t>
            </a:r>
            <a:r>
              <a:rPr spc="-5" dirty="0"/>
              <a:t>(</a:t>
            </a:r>
            <a:r>
              <a:rPr spc="-5" dirty="0">
                <a:solidFill>
                  <a:srgbClr val="0033CC"/>
                </a:solidFill>
              </a:rPr>
              <a:t>natural</a:t>
            </a:r>
            <a:r>
              <a:rPr spc="-5" dirty="0"/>
              <a:t>)</a:t>
            </a:r>
          </a:p>
          <a:p>
            <a:pPr marL="12700" marR="699135">
              <a:lnSpc>
                <a:spcPct val="99800"/>
              </a:lnSpc>
              <a:spcBef>
                <a:spcPts val="635"/>
              </a:spcBef>
            </a:pPr>
            <a:r>
              <a:rPr spc="-5" dirty="0"/>
              <a:t>La </a:t>
            </a:r>
            <a:r>
              <a:rPr spc="-10" dirty="0"/>
              <a:t>creación </a:t>
            </a:r>
            <a:r>
              <a:rPr dirty="0"/>
              <a:t>de un </a:t>
            </a:r>
            <a:r>
              <a:rPr spc="-5" dirty="0"/>
              <a:t>riesgo prohibido para la  producción </a:t>
            </a:r>
            <a:r>
              <a:rPr dirty="0"/>
              <a:t>de un </a:t>
            </a:r>
            <a:r>
              <a:rPr spc="-5" dirty="0"/>
              <a:t>resultado (</a:t>
            </a:r>
            <a:r>
              <a:rPr spc="-5" dirty="0">
                <a:solidFill>
                  <a:srgbClr val="0033CC"/>
                </a:solidFill>
              </a:rPr>
              <a:t>infracción al  </a:t>
            </a:r>
            <a:r>
              <a:rPr dirty="0">
                <a:solidFill>
                  <a:srgbClr val="0033CC"/>
                </a:solidFill>
              </a:rPr>
              <a:t>deber de</a:t>
            </a:r>
            <a:r>
              <a:rPr spc="-25" dirty="0">
                <a:solidFill>
                  <a:srgbClr val="0033CC"/>
                </a:solidFill>
              </a:rPr>
              <a:t> </a:t>
            </a:r>
            <a:r>
              <a:rPr spc="-5" dirty="0">
                <a:solidFill>
                  <a:srgbClr val="0033CC"/>
                </a:solidFill>
              </a:rPr>
              <a:t>cuidado</a:t>
            </a:r>
            <a:r>
              <a:rPr spc="-5" dirty="0"/>
              <a:t>)</a:t>
            </a:r>
          </a:p>
          <a:p>
            <a:pPr marL="12700" marR="5080">
              <a:spcBef>
                <a:spcPts val="630"/>
              </a:spcBef>
              <a:tabLst>
                <a:tab pos="5041265" algn="l"/>
              </a:tabLst>
            </a:pPr>
            <a:r>
              <a:rPr spc="-5" dirty="0"/>
              <a:t>La </a:t>
            </a:r>
            <a:r>
              <a:rPr spc="-10" dirty="0"/>
              <a:t>materialización </a:t>
            </a:r>
            <a:r>
              <a:rPr dirty="0"/>
              <a:t>o </a:t>
            </a:r>
            <a:r>
              <a:rPr spc="-10" dirty="0"/>
              <a:t>realización </a:t>
            </a:r>
            <a:r>
              <a:rPr dirty="0"/>
              <a:t>de </a:t>
            </a:r>
            <a:r>
              <a:rPr spc="-5" dirty="0"/>
              <a:t>ese riesgo  prohibido creado por</a:t>
            </a:r>
            <a:r>
              <a:rPr spc="10" dirty="0"/>
              <a:t> </a:t>
            </a:r>
            <a:r>
              <a:rPr dirty="0"/>
              <a:t>la</a:t>
            </a:r>
            <a:r>
              <a:rPr spc="-5" dirty="0"/>
              <a:t> </a:t>
            </a:r>
            <a:r>
              <a:rPr spc="-10" dirty="0"/>
              <a:t>acción	</a:t>
            </a:r>
            <a:r>
              <a:rPr dirty="0"/>
              <a:t>en el</a:t>
            </a:r>
            <a:r>
              <a:rPr spc="-100" dirty="0"/>
              <a:t> </a:t>
            </a:r>
            <a:r>
              <a:rPr spc="-5" dirty="0"/>
              <a:t>resultado  </a:t>
            </a:r>
            <a:r>
              <a:rPr spc="-10" dirty="0"/>
              <a:t>típico.(</a:t>
            </a:r>
            <a:r>
              <a:rPr spc="-10" dirty="0">
                <a:solidFill>
                  <a:srgbClr val="0033CC"/>
                </a:solidFill>
              </a:rPr>
              <a:t>relación </a:t>
            </a:r>
            <a:r>
              <a:rPr dirty="0">
                <a:solidFill>
                  <a:srgbClr val="0033CC"/>
                </a:solidFill>
              </a:rPr>
              <a:t>de </a:t>
            </a:r>
            <a:r>
              <a:rPr spc="-5" dirty="0">
                <a:solidFill>
                  <a:srgbClr val="0033CC"/>
                </a:solidFill>
              </a:rPr>
              <a:t>determinación </a:t>
            </a:r>
            <a:r>
              <a:rPr dirty="0">
                <a:solidFill>
                  <a:srgbClr val="0033CC"/>
                </a:solidFill>
              </a:rPr>
              <a:t>o </a:t>
            </a:r>
            <a:r>
              <a:rPr spc="-5" dirty="0">
                <a:solidFill>
                  <a:srgbClr val="0033CC"/>
                </a:solidFill>
              </a:rPr>
              <a:t>nexo </a:t>
            </a:r>
            <a:r>
              <a:rPr dirty="0">
                <a:solidFill>
                  <a:srgbClr val="0033CC"/>
                </a:solidFill>
              </a:rPr>
              <a:t>de  </a:t>
            </a:r>
            <a:r>
              <a:rPr spc="-5" dirty="0">
                <a:solidFill>
                  <a:srgbClr val="0033CC"/>
                </a:solidFill>
              </a:rPr>
              <a:t>antijuridicidad</a:t>
            </a:r>
            <a:r>
              <a:rPr spc="-5" dirty="0"/>
              <a:t>)</a:t>
            </a:r>
          </a:p>
          <a:p>
            <a:pPr marL="12700">
              <a:spcBef>
                <a:spcPts val="620"/>
              </a:spcBef>
            </a:pPr>
            <a:r>
              <a:rPr spc="-5" dirty="0"/>
              <a:t>Resultado</a:t>
            </a:r>
            <a:r>
              <a:rPr spc="-25" dirty="0"/>
              <a:t> </a:t>
            </a:r>
            <a:r>
              <a:rPr spc="-5" dirty="0"/>
              <a:t>Típico.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17139" y="276987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7139" y="3992879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2082" y="411480"/>
            <a:ext cx="989583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0075" marR="5080">
              <a:spcBef>
                <a:spcPts val="100"/>
              </a:spcBef>
            </a:pPr>
            <a:r>
              <a:rPr spc="-5" dirty="0"/>
              <a:t>IV) Análisis de </a:t>
            </a:r>
            <a:r>
              <a:rPr dirty="0"/>
              <a:t>Algunas Cuestiones  Problemáticas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7669" y="1860550"/>
            <a:ext cx="7066280" cy="3209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spcBef>
                <a:spcPts val="100"/>
              </a:spcBef>
              <a:buClr>
                <a:srgbClr val="3333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Infracción al </a:t>
            </a:r>
            <a:r>
              <a:rPr sz="2900" dirty="0">
                <a:latin typeface="Verdana"/>
                <a:cs typeface="Verdana"/>
              </a:rPr>
              <a:t>deber de </a:t>
            </a:r>
            <a:r>
              <a:rPr sz="2900" spc="-5" dirty="0">
                <a:latin typeface="Verdana"/>
                <a:cs typeface="Verdana"/>
              </a:rPr>
              <a:t>cuidado  (riesgo prohibido). Criterios para </a:t>
            </a:r>
            <a:r>
              <a:rPr sz="2900" dirty="0">
                <a:latin typeface="Verdana"/>
                <a:cs typeface="Verdana"/>
              </a:rPr>
              <a:t>su  </a:t>
            </a:r>
            <a:r>
              <a:rPr sz="2900" spc="-5" dirty="0">
                <a:latin typeface="Verdana"/>
                <a:cs typeface="Verdana"/>
              </a:rPr>
              <a:t>determinación.</a:t>
            </a:r>
            <a:endParaRPr sz="2900">
              <a:latin typeface="Verdana"/>
              <a:cs typeface="Verdana"/>
            </a:endParaRPr>
          </a:p>
          <a:p>
            <a:pPr marL="381000" marR="137795" indent="-342900">
              <a:lnSpc>
                <a:spcPct val="99900"/>
              </a:lnSpc>
              <a:spcBef>
                <a:spcPts val="720"/>
              </a:spcBef>
              <a:buClr>
                <a:srgbClr val="3333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El llamado Criterio Objetivo. El  Criterio Individual. Teoría </a:t>
            </a:r>
            <a:r>
              <a:rPr sz="2900" dirty="0">
                <a:latin typeface="Verdana"/>
                <a:cs typeface="Verdana"/>
              </a:rPr>
              <a:t>del </a:t>
            </a:r>
            <a:r>
              <a:rPr sz="2900" spc="-5" dirty="0">
                <a:latin typeface="Verdana"/>
                <a:cs typeface="Verdana"/>
              </a:rPr>
              <a:t>doble  Baremo </a:t>
            </a:r>
            <a:r>
              <a:rPr sz="2900" dirty="0">
                <a:latin typeface="Verdana"/>
                <a:cs typeface="Verdana"/>
              </a:rPr>
              <a:t>o de </a:t>
            </a:r>
            <a:r>
              <a:rPr sz="2900" spc="-5" dirty="0">
                <a:latin typeface="Verdana"/>
                <a:cs typeface="Verdana"/>
              </a:rPr>
              <a:t>los </a:t>
            </a:r>
            <a:r>
              <a:rPr sz="2900" dirty="0">
                <a:latin typeface="Verdana"/>
                <a:cs typeface="Verdana"/>
              </a:rPr>
              <a:t>dos </a:t>
            </a:r>
            <a:r>
              <a:rPr sz="2900" spc="-5" dirty="0">
                <a:latin typeface="Verdana"/>
                <a:cs typeface="Verdana"/>
              </a:rPr>
              <a:t>peldaños.  Aporte </a:t>
            </a:r>
            <a:r>
              <a:rPr sz="2900" dirty="0">
                <a:latin typeface="Verdana"/>
                <a:cs typeface="Verdana"/>
              </a:rPr>
              <a:t>de</a:t>
            </a:r>
            <a:r>
              <a:rPr sz="2900" spc="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Roxin.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2082" y="411480"/>
            <a:ext cx="9895839" cy="950259"/>
          </a:xfrm>
          <a:prstGeom prst="rect">
            <a:avLst/>
          </a:prstGeom>
        </p:spPr>
        <p:txBody>
          <a:bodyPr vert="horz" wrap="square" lIns="0" tIns="87629" rIns="0" bIns="0" rtlCol="0">
            <a:spAutoFit/>
          </a:bodyPr>
          <a:lstStyle/>
          <a:p>
            <a:pPr marL="201295" marR="5080">
              <a:spcBef>
                <a:spcPts val="100"/>
              </a:spcBef>
            </a:pPr>
            <a:r>
              <a:rPr sz="2800" spc="-5" dirty="0"/>
              <a:t>Materialización del Riesgo </a:t>
            </a:r>
            <a:r>
              <a:rPr sz="2800" dirty="0"/>
              <a:t>en el </a:t>
            </a:r>
            <a:r>
              <a:rPr sz="2800" spc="-5" dirty="0"/>
              <a:t>resultado.  </a:t>
            </a:r>
            <a:r>
              <a:rPr sz="2800" spc="-10" dirty="0"/>
              <a:t>Supuestos </a:t>
            </a:r>
            <a:r>
              <a:rPr sz="2800" dirty="0"/>
              <a:t>de </a:t>
            </a:r>
            <a:r>
              <a:rPr sz="2800" spc="-5" dirty="0"/>
              <a:t>concurrencia </a:t>
            </a:r>
            <a:r>
              <a:rPr sz="2800" spc="-10" dirty="0"/>
              <a:t>de</a:t>
            </a:r>
            <a:r>
              <a:rPr sz="2800" spc="25" dirty="0"/>
              <a:t> </a:t>
            </a:r>
            <a:r>
              <a:rPr sz="2800" spc="-5" dirty="0"/>
              <a:t>riesgos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790190" y="1784350"/>
            <a:ext cx="11804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spc="-5" dirty="0">
                <a:latin typeface="Verdana"/>
                <a:cs typeface="Verdana"/>
              </a:rPr>
              <a:t>T</a:t>
            </a:r>
            <a:r>
              <a:rPr sz="2500" spc="-10" dirty="0">
                <a:latin typeface="Verdana"/>
                <a:cs typeface="Verdana"/>
              </a:rPr>
              <a:t>eo</a:t>
            </a:r>
            <a:r>
              <a:rPr sz="2500" dirty="0">
                <a:latin typeface="Verdana"/>
                <a:cs typeface="Verdana"/>
              </a:rPr>
              <a:t>rí</a:t>
            </a:r>
            <a:r>
              <a:rPr sz="2500" spc="-5" dirty="0">
                <a:latin typeface="Verdana"/>
                <a:cs typeface="Verdana"/>
              </a:rPr>
              <a:t>as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0189" y="2900679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50" dirty="0">
                <a:solidFill>
                  <a:srgbClr val="3333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0190" y="2167890"/>
            <a:ext cx="6034405" cy="10947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marR="74295" indent="-342900">
              <a:lnSpc>
                <a:spcPts val="2400"/>
              </a:lnSpc>
              <a:spcBef>
                <a:spcPts val="680"/>
              </a:spcBef>
              <a:buClr>
                <a:srgbClr val="333366"/>
              </a:buClr>
              <a:buSzPct val="70000"/>
              <a:buFont typeface="Wingdings"/>
              <a:buChar char=""/>
              <a:tabLst>
                <a:tab pos="354965" algn="l"/>
                <a:tab pos="355600" algn="l"/>
              </a:tabLst>
            </a:pPr>
            <a:r>
              <a:rPr sz="2500" spc="-5" dirty="0">
                <a:latin typeface="Verdana"/>
                <a:cs typeface="Verdana"/>
              </a:rPr>
              <a:t>La Teoría Tradicional </a:t>
            </a:r>
            <a:r>
              <a:rPr sz="2500" dirty="0">
                <a:latin typeface="Verdana"/>
                <a:cs typeface="Verdana"/>
              </a:rPr>
              <a:t>o </a:t>
            </a:r>
            <a:r>
              <a:rPr sz="2500" spc="-5" dirty="0">
                <a:latin typeface="Verdana"/>
                <a:cs typeface="Verdana"/>
              </a:rPr>
              <a:t>Teoría </a:t>
            </a:r>
            <a:r>
              <a:rPr sz="2500" spc="5" dirty="0">
                <a:latin typeface="Verdana"/>
                <a:cs typeface="Verdana"/>
              </a:rPr>
              <a:t>de</a:t>
            </a:r>
            <a:r>
              <a:rPr sz="2500" spc="-13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la  Evitabilidad.</a:t>
            </a:r>
            <a:endParaRPr sz="2500">
              <a:latin typeface="Verdana"/>
              <a:cs typeface="Verdana"/>
            </a:endParaRPr>
          </a:p>
          <a:p>
            <a:pPr marL="355600">
              <a:spcBef>
                <a:spcPts val="40"/>
              </a:spcBef>
            </a:pPr>
            <a:r>
              <a:rPr sz="2500" spc="-5" dirty="0">
                <a:latin typeface="Verdana"/>
                <a:cs typeface="Verdana"/>
              </a:rPr>
              <a:t>La Teoría </a:t>
            </a:r>
            <a:r>
              <a:rPr sz="2500" dirty="0">
                <a:latin typeface="Verdana"/>
                <a:cs typeface="Verdana"/>
              </a:rPr>
              <a:t>del </a:t>
            </a:r>
            <a:r>
              <a:rPr sz="2500" spc="-5" dirty="0">
                <a:latin typeface="Verdana"/>
                <a:cs typeface="Verdana"/>
              </a:rPr>
              <a:t>Incremento del</a:t>
            </a:r>
            <a:r>
              <a:rPr sz="2500" spc="-8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riesgo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0189" y="3623309"/>
            <a:ext cx="6650990" cy="1868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spc="-10" dirty="0">
                <a:latin typeface="Verdana"/>
                <a:cs typeface="Verdana"/>
              </a:rPr>
              <a:t>Casos</a:t>
            </a:r>
            <a:r>
              <a:rPr sz="2500" spc="-20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Emblemáticos</a:t>
            </a:r>
            <a:endParaRPr sz="2500">
              <a:latin typeface="Verdana"/>
              <a:cs typeface="Verdana"/>
            </a:endParaRPr>
          </a:p>
          <a:p>
            <a:pPr marL="355600" marR="5080" indent="-342900">
              <a:lnSpc>
                <a:spcPts val="2430"/>
              </a:lnSpc>
              <a:spcBef>
                <a:spcPts val="575"/>
              </a:spcBef>
              <a:buSzPct val="96000"/>
              <a:buAutoNum type="arabicParenR"/>
              <a:tabLst>
                <a:tab pos="358775" algn="l"/>
              </a:tabLst>
            </a:pPr>
            <a:r>
              <a:rPr sz="2500" spc="-5" dirty="0">
                <a:latin typeface="Verdana"/>
                <a:cs typeface="Verdana"/>
              </a:rPr>
              <a:t>Caso </a:t>
            </a:r>
            <a:r>
              <a:rPr sz="2500" spc="5" dirty="0">
                <a:latin typeface="Verdana"/>
                <a:cs typeface="Verdana"/>
              </a:rPr>
              <a:t>de </a:t>
            </a:r>
            <a:r>
              <a:rPr sz="2500" spc="-10" dirty="0">
                <a:latin typeface="Verdana"/>
                <a:cs typeface="Verdana"/>
              </a:rPr>
              <a:t>los </a:t>
            </a:r>
            <a:r>
              <a:rPr sz="2500" i="1" spc="-10" dirty="0">
                <a:latin typeface="Verdana"/>
                <a:cs typeface="Verdana"/>
              </a:rPr>
              <a:t>“</a:t>
            </a:r>
            <a:r>
              <a:rPr sz="2500" i="1" spc="-10" dirty="0">
                <a:solidFill>
                  <a:srgbClr val="000066"/>
                </a:solidFill>
                <a:latin typeface="Verdana"/>
                <a:cs typeface="Verdana"/>
                <a:hlinkClick r:id="rId2" action="ppaction://hlinksldjump"/>
              </a:rPr>
              <a:t>Pelos </a:t>
            </a:r>
            <a:r>
              <a:rPr sz="2500" i="1" dirty="0">
                <a:solidFill>
                  <a:srgbClr val="000066"/>
                </a:solidFill>
                <a:latin typeface="Verdana"/>
                <a:cs typeface="Verdana"/>
                <a:hlinkClick r:id="rId2" action="ppaction://hlinksldjump"/>
              </a:rPr>
              <a:t>de </a:t>
            </a:r>
            <a:r>
              <a:rPr sz="2500" i="1" spc="-5" dirty="0">
                <a:solidFill>
                  <a:srgbClr val="000066"/>
                </a:solidFill>
                <a:latin typeface="Verdana"/>
                <a:cs typeface="Verdana"/>
                <a:hlinkClick r:id="rId2" action="ppaction://hlinksldjump"/>
              </a:rPr>
              <a:t>Cabra</a:t>
            </a:r>
            <a:r>
              <a:rPr sz="2500" i="1" spc="-5" dirty="0">
                <a:latin typeface="Verdana"/>
                <a:cs typeface="Verdana"/>
              </a:rPr>
              <a:t>” (RGSt</a:t>
            </a:r>
            <a:r>
              <a:rPr sz="2500" i="1" spc="-90" dirty="0">
                <a:latin typeface="Verdana"/>
                <a:cs typeface="Verdana"/>
              </a:rPr>
              <a:t> </a:t>
            </a:r>
            <a:r>
              <a:rPr sz="2500" i="1" spc="-10" dirty="0">
                <a:latin typeface="Verdana"/>
                <a:cs typeface="Verdana"/>
              </a:rPr>
              <a:t>63,  </a:t>
            </a:r>
            <a:r>
              <a:rPr sz="2500" i="1" spc="-5" dirty="0">
                <a:latin typeface="Verdana"/>
                <a:cs typeface="Verdana"/>
              </a:rPr>
              <a:t>211</a:t>
            </a:r>
            <a:r>
              <a:rPr sz="2500" i="1" spc="-25" dirty="0">
                <a:latin typeface="Verdana"/>
                <a:cs typeface="Verdana"/>
              </a:rPr>
              <a:t> </a:t>
            </a:r>
            <a:r>
              <a:rPr sz="2500" i="1" spc="-5" dirty="0">
                <a:latin typeface="Verdana"/>
                <a:cs typeface="Verdana"/>
              </a:rPr>
              <a:t>ss).</a:t>
            </a:r>
            <a:endParaRPr sz="2500">
              <a:latin typeface="Verdana"/>
              <a:cs typeface="Verdana"/>
            </a:endParaRPr>
          </a:p>
          <a:p>
            <a:pPr marL="468630" indent="-455930">
              <a:spcBef>
                <a:spcPts val="25"/>
              </a:spcBef>
              <a:buSzPct val="96000"/>
              <a:buFont typeface="Verdana"/>
              <a:buAutoNum type="arabicParenR"/>
              <a:tabLst>
                <a:tab pos="468630" algn="l"/>
              </a:tabLst>
            </a:pPr>
            <a:r>
              <a:rPr sz="2500" i="1" spc="-10" dirty="0">
                <a:latin typeface="Verdana"/>
                <a:cs typeface="Verdana"/>
              </a:rPr>
              <a:t>“</a:t>
            </a:r>
            <a:r>
              <a:rPr sz="2500" i="1" spc="-10" dirty="0">
                <a:solidFill>
                  <a:srgbClr val="000066"/>
                </a:solidFill>
                <a:latin typeface="Verdana"/>
                <a:cs typeface="Verdana"/>
                <a:hlinkClick r:id="rId3" action="ppaction://hlinksldjump"/>
              </a:rPr>
              <a:t>Caso </a:t>
            </a:r>
            <a:r>
              <a:rPr sz="2500" i="1" dirty="0">
                <a:solidFill>
                  <a:srgbClr val="000066"/>
                </a:solidFill>
                <a:latin typeface="Verdana"/>
                <a:cs typeface="Verdana"/>
                <a:hlinkClick r:id="rId3" action="ppaction://hlinksldjump"/>
              </a:rPr>
              <a:t>del </a:t>
            </a:r>
            <a:r>
              <a:rPr sz="2500" i="1" spc="-10" dirty="0">
                <a:solidFill>
                  <a:srgbClr val="000066"/>
                </a:solidFill>
                <a:latin typeface="Verdana"/>
                <a:cs typeface="Verdana"/>
                <a:hlinkClick r:id="rId3" action="ppaction://hlinksldjump"/>
              </a:rPr>
              <a:t>ciclista</a:t>
            </a:r>
            <a:r>
              <a:rPr sz="2500" i="1" spc="-10" dirty="0">
                <a:latin typeface="Verdana"/>
                <a:cs typeface="Verdana"/>
              </a:rPr>
              <a:t>” </a:t>
            </a:r>
            <a:r>
              <a:rPr sz="2500" i="1" spc="-5" dirty="0">
                <a:latin typeface="Verdana"/>
                <a:cs typeface="Verdana"/>
              </a:rPr>
              <a:t>(BGHSt. 11, </a:t>
            </a:r>
            <a:r>
              <a:rPr sz="2500" i="1" dirty="0">
                <a:latin typeface="Verdana"/>
                <a:cs typeface="Verdana"/>
              </a:rPr>
              <a:t>1</a:t>
            </a:r>
            <a:r>
              <a:rPr sz="2500" i="1" spc="-40" dirty="0">
                <a:latin typeface="Verdana"/>
                <a:cs typeface="Verdana"/>
              </a:rPr>
              <a:t> </a:t>
            </a:r>
            <a:r>
              <a:rPr sz="2500" i="1" spc="-10" dirty="0">
                <a:latin typeface="Verdana"/>
                <a:cs typeface="Verdana"/>
              </a:rPr>
              <a:t>ss.)</a:t>
            </a:r>
            <a:r>
              <a:rPr sz="2500" spc="-10" dirty="0">
                <a:latin typeface="Verdana"/>
                <a:cs typeface="Verdana"/>
              </a:rPr>
              <a:t>.</a:t>
            </a:r>
            <a:endParaRPr sz="2500">
              <a:latin typeface="Verdana"/>
              <a:cs typeface="Verdana"/>
            </a:endParaRPr>
          </a:p>
          <a:p>
            <a:pPr marL="468630" indent="-455930">
              <a:spcBef>
                <a:spcPts val="50"/>
              </a:spcBef>
              <a:buSzPct val="96000"/>
              <a:buFont typeface="Verdana"/>
              <a:buAutoNum type="arabicParenR"/>
              <a:tabLst>
                <a:tab pos="468630" algn="l"/>
              </a:tabLst>
            </a:pPr>
            <a:r>
              <a:rPr sz="2500" i="1" spc="-10" dirty="0">
                <a:latin typeface="Verdana"/>
                <a:cs typeface="Verdana"/>
              </a:rPr>
              <a:t>“</a:t>
            </a:r>
            <a:r>
              <a:rPr sz="2500" i="1" spc="-10" dirty="0">
                <a:solidFill>
                  <a:srgbClr val="000066"/>
                </a:solidFill>
                <a:latin typeface="Verdana"/>
                <a:cs typeface="Verdana"/>
                <a:hlinkClick r:id="rId4" action="ppaction://hlinksldjump"/>
              </a:rPr>
              <a:t>Caso </a:t>
            </a:r>
            <a:r>
              <a:rPr sz="2500" i="1" dirty="0">
                <a:solidFill>
                  <a:srgbClr val="000066"/>
                </a:solidFill>
                <a:latin typeface="Verdana"/>
                <a:cs typeface="Verdana"/>
                <a:hlinkClick r:id="rId4" action="ppaction://hlinksldjump"/>
              </a:rPr>
              <a:t>de </a:t>
            </a:r>
            <a:r>
              <a:rPr sz="2500" i="1" spc="-5" dirty="0">
                <a:solidFill>
                  <a:srgbClr val="000066"/>
                </a:solidFill>
                <a:latin typeface="Verdana"/>
                <a:cs typeface="Verdana"/>
                <a:hlinkClick r:id="rId4" action="ppaction://hlinksldjump"/>
              </a:rPr>
              <a:t>la</a:t>
            </a:r>
            <a:r>
              <a:rPr sz="2500" i="1" spc="-25" dirty="0">
                <a:solidFill>
                  <a:srgbClr val="000066"/>
                </a:solidFill>
                <a:latin typeface="Verdana"/>
                <a:cs typeface="Verdana"/>
                <a:hlinkClick r:id="rId4" action="ppaction://hlinksldjump"/>
              </a:rPr>
              <a:t> </a:t>
            </a:r>
            <a:r>
              <a:rPr sz="2500" i="1" spc="-5" dirty="0">
                <a:solidFill>
                  <a:srgbClr val="000066"/>
                </a:solidFill>
                <a:latin typeface="Verdana"/>
                <a:cs typeface="Verdana"/>
                <a:hlinkClick r:id="rId4" action="ppaction://hlinksldjump"/>
              </a:rPr>
              <a:t>cocaína</a:t>
            </a:r>
            <a:r>
              <a:rPr sz="2500" i="1" spc="-5" dirty="0">
                <a:latin typeface="Verdana"/>
                <a:cs typeface="Verdana"/>
              </a:rPr>
              <a:t>”</a:t>
            </a:r>
            <a:r>
              <a:rPr sz="2500" spc="-5" dirty="0">
                <a:latin typeface="Verdana"/>
                <a:cs typeface="Verdana"/>
              </a:rPr>
              <a:t>.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1215</Words>
  <Application>Microsoft Office PowerPoint</Application>
  <PresentationFormat>Panorámica</PresentationFormat>
  <Paragraphs>95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Office Theme</vt:lpstr>
      <vt:lpstr>DELITO IMPRUDENTE</vt:lpstr>
      <vt:lpstr>El Delito Imprudente</vt:lpstr>
      <vt:lpstr>II) Evolución del delito culposo en la  dogmática penal</vt:lpstr>
      <vt:lpstr>Esquema Liszt – Beling</vt:lpstr>
      <vt:lpstr>Esquema finalista</vt:lpstr>
      <vt:lpstr>Delito imprudente = Error de tipo  evitable</vt:lpstr>
      <vt:lpstr>III) Aspecto Objetivo del tipo  imprudente</vt:lpstr>
      <vt:lpstr>IV) Análisis de Algunas Cuestiones  Problemáticas</vt:lpstr>
      <vt:lpstr>Materialización del Riesgo en el resultado.  Supuestos de concurrencia de riesgos</vt:lpstr>
      <vt:lpstr>Caso de los “Pelos de Cabra”</vt:lpstr>
      <vt:lpstr>“Caso del ciclista”</vt:lpstr>
      <vt:lpstr>“Caso de la cocaína”.</vt:lpstr>
      <vt:lpstr>Resolución caso nº:1</vt:lpstr>
      <vt:lpstr>Resolución caso nº:2</vt:lpstr>
      <vt:lpstr>Resolución caso nº:3</vt:lpstr>
      <vt:lpstr>V) Aspecto Subjetivo</vt:lpstr>
      <vt:lpstr>Caso del farmacéutico  (RGSt.15,151ss.)</vt:lpstr>
      <vt:lpstr>Casos de análisis y discusión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user1</cp:lastModifiedBy>
  <cp:revision>4</cp:revision>
  <dcterms:created xsi:type="dcterms:W3CDTF">2021-02-11T05:07:55Z</dcterms:created>
  <dcterms:modified xsi:type="dcterms:W3CDTF">2021-02-16T22:11:44Z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2011-05-08T00:00:00Z</vt:filetime>
  </property>
  <property fmtid="{D5CDD505-2E9C-101B-9397-08002B2CF9AE}" pid="3" name="Creator">
    <vt:lpwstr>Impress</vt:lpwstr>
  </property>
  <property fmtid="{D5CDD505-2E9C-101B-9397-08002B2CF9AE}" pid="4" name="LastSaved">
    <vt:filetime>2021-02-11T00:00:00Z</vt:filetime>
  </property>
</Properties>
</file>