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78" r:id="rId2"/>
    <p:sldId id="256" r:id="rId3"/>
    <p:sldId id="264" r:id="rId4"/>
    <p:sldId id="280" r:id="rId5"/>
    <p:sldId id="257" r:id="rId6"/>
    <p:sldId id="260" r:id="rId7"/>
    <p:sldId id="261" r:id="rId8"/>
    <p:sldId id="259" r:id="rId9"/>
    <p:sldId id="279" r:id="rId10"/>
    <p:sldId id="262" r:id="rId11"/>
    <p:sldId id="263" r:id="rId12"/>
    <p:sldId id="265" r:id="rId13"/>
    <p:sldId id="266" r:id="rId14"/>
    <p:sldId id="275" r:id="rId15"/>
    <p:sldId id="267" r:id="rId16"/>
    <p:sldId id="273" r:id="rId17"/>
    <p:sldId id="276" r:id="rId18"/>
    <p:sldId id="274" r:id="rId19"/>
    <p:sldId id="268" r:id="rId20"/>
    <p:sldId id="281" r:id="rId21"/>
    <p:sldId id="272" r:id="rId22"/>
    <p:sldId id="277" r:id="rId23"/>
    <p:sldId id="282" r:id="rId24"/>
    <p:sldId id="284" r:id="rId25"/>
    <p:sldId id="286" r:id="rId26"/>
    <p:sldId id="288" r:id="rId27"/>
    <p:sldId id="289" r:id="rId28"/>
    <p:sldId id="269" r:id="rId29"/>
    <p:sldId id="270" r:id="rId30"/>
    <p:sldId id="271" r:id="rId31"/>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876" y="6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2B86F0-520A-4E15-A301-8536E7246C3C}" type="datetimeFigureOut">
              <a:rPr lang="es-PE" smtClean="0"/>
              <a:t>07/11/2020</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CE549B-6BFA-40E2-8430-B72E605BF6CA}" type="slidenum">
              <a:rPr lang="es-PE" smtClean="0"/>
              <a:t>‹Nº›</a:t>
            </a:fld>
            <a:endParaRPr lang="es-PE"/>
          </a:p>
        </p:txBody>
      </p:sp>
    </p:spTree>
    <p:extLst>
      <p:ext uri="{BB962C8B-B14F-4D97-AF65-F5344CB8AC3E}">
        <p14:creationId xmlns:p14="http://schemas.microsoft.com/office/powerpoint/2010/main" val="256331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1220192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211680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276965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402403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368938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342554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204011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240989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335851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1321377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1B2E5A-2679-43D3-B7B5-17893B32F868}" type="datetimeFigureOut">
              <a:rPr lang="es-PE" smtClean="0"/>
              <a:t>07/11/2020</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4E21F8B-45E4-48FC-B83C-F4C5DF029904}" type="slidenum">
              <a:rPr lang="es-PE" smtClean="0"/>
              <a:t>‹Nº›</a:t>
            </a:fld>
            <a:endParaRPr lang="es-PE"/>
          </a:p>
        </p:txBody>
      </p:sp>
    </p:spTree>
    <p:extLst>
      <p:ext uri="{BB962C8B-B14F-4D97-AF65-F5344CB8AC3E}">
        <p14:creationId xmlns:p14="http://schemas.microsoft.com/office/powerpoint/2010/main" val="175339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B2E5A-2679-43D3-B7B5-17893B32F868}" type="datetimeFigureOut">
              <a:rPr lang="es-PE" smtClean="0"/>
              <a:t>07/11/2020</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21F8B-45E4-48FC-B83C-F4C5DF029904}" type="slidenum">
              <a:rPr lang="es-PE" smtClean="0"/>
              <a:t>‹Nº›</a:t>
            </a:fld>
            <a:endParaRPr lang="es-PE"/>
          </a:p>
        </p:txBody>
      </p:sp>
    </p:spTree>
    <p:extLst>
      <p:ext uri="{BB962C8B-B14F-4D97-AF65-F5344CB8AC3E}">
        <p14:creationId xmlns:p14="http://schemas.microsoft.com/office/powerpoint/2010/main" val="29701098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331640" y="980728"/>
            <a:ext cx="6624736" cy="2492990"/>
          </a:xfrm>
          <a:prstGeom prst="rect">
            <a:avLst/>
          </a:prstGeom>
          <a:noFill/>
        </p:spPr>
        <p:txBody>
          <a:bodyPr wrap="square" rtlCol="0">
            <a:spAutoFit/>
          </a:bodyPr>
          <a:lstStyle/>
          <a:p>
            <a:pPr algn="ctr"/>
            <a:r>
              <a:rPr lang="es-PE" sz="4000" b="1" u="sng" dirty="0" smtClean="0"/>
              <a:t>CONCURSO DE DELITOS</a:t>
            </a:r>
            <a:r>
              <a:rPr lang="es-PE" sz="4000" dirty="0" smtClean="0"/>
              <a:t> ,</a:t>
            </a:r>
            <a:r>
              <a:rPr lang="es-PE" sz="4000" b="1" dirty="0" smtClean="0"/>
              <a:t> </a:t>
            </a:r>
            <a:r>
              <a:rPr lang="es-PE" sz="4000" b="1" u="sng" dirty="0" smtClean="0"/>
              <a:t>UNIDAD O PLURALIDAD DE DELITOS Y PROCESO PENAL </a:t>
            </a:r>
          </a:p>
          <a:p>
            <a:pPr algn="ctr"/>
            <a:endParaRPr lang="es-PE" sz="3600" b="1" dirty="0"/>
          </a:p>
        </p:txBody>
      </p:sp>
      <p:sp>
        <p:nvSpPr>
          <p:cNvPr id="4" name="3 CuadroTexto"/>
          <p:cNvSpPr txBox="1"/>
          <p:nvPr/>
        </p:nvSpPr>
        <p:spPr>
          <a:xfrm>
            <a:off x="2915816" y="4941168"/>
            <a:ext cx="5760640" cy="523220"/>
          </a:xfrm>
          <a:prstGeom prst="rect">
            <a:avLst/>
          </a:prstGeom>
          <a:noFill/>
        </p:spPr>
        <p:txBody>
          <a:bodyPr wrap="square" rtlCol="0">
            <a:spAutoFit/>
          </a:bodyPr>
          <a:lstStyle/>
          <a:p>
            <a:r>
              <a:rPr lang="es-PE" sz="2800" dirty="0" smtClean="0"/>
              <a:t>Prof.: Dr. JAMES REATEGUI SANCHEZ</a:t>
            </a:r>
            <a:endParaRPr lang="es-PE" sz="2800" dirty="0"/>
          </a:p>
        </p:txBody>
      </p:sp>
    </p:spTree>
    <p:extLst>
      <p:ext uri="{BB962C8B-B14F-4D97-AF65-F5344CB8AC3E}">
        <p14:creationId xmlns:p14="http://schemas.microsoft.com/office/powerpoint/2010/main" val="262888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lstStyle/>
          <a:p>
            <a:pPr marL="0" indent="0" algn="just">
              <a:buNone/>
            </a:pPr>
            <a:r>
              <a:rPr lang="es-PE" dirty="0" smtClean="0"/>
              <a:t>Criterios para determinación la pena en el concurso ideal de delitos (art. 48 CP): </a:t>
            </a:r>
          </a:p>
          <a:p>
            <a:endParaRPr lang="es-PE" dirty="0" smtClean="0"/>
          </a:p>
          <a:p>
            <a:pPr marL="0" indent="0">
              <a:buNone/>
            </a:pPr>
            <a:r>
              <a:rPr lang="es-PE" dirty="0" smtClean="0"/>
              <a:t>A) 	Principio de Absorción (versión original)</a:t>
            </a:r>
          </a:p>
          <a:p>
            <a:pPr marL="0" indent="0">
              <a:buNone/>
            </a:pPr>
            <a:r>
              <a:rPr lang="es-PE" dirty="0" smtClean="0"/>
              <a:t>B) 	</a:t>
            </a:r>
            <a:r>
              <a:rPr lang="es-PE" b="1" u="sng" dirty="0" smtClean="0"/>
              <a:t>Principio de aspersión (versión actual)</a:t>
            </a:r>
          </a:p>
          <a:p>
            <a:pPr marL="0" indent="0">
              <a:buNone/>
            </a:pPr>
            <a:r>
              <a:rPr lang="es-PE" dirty="0" smtClean="0"/>
              <a:t>C) 	Principio de Combinación.</a:t>
            </a:r>
          </a:p>
          <a:p>
            <a:pPr marL="0" indent="0">
              <a:buNone/>
            </a:pPr>
            <a:r>
              <a:rPr lang="es-PE" dirty="0" smtClean="0"/>
              <a:t>D) 	Principio de acumulación.</a:t>
            </a:r>
            <a:endParaRPr lang="es-PE" dirty="0"/>
          </a:p>
        </p:txBody>
      </p:sp>
    </p:spTree>
    <p:extLst>
      <p:ext uri="{BB962C8B-B14F-4D97-AF65-F5344CB8AC3E}">
        <p14:creationId xmlns:p14="http://schemas.microsoft.com/office/powerpoint/2010/main" val="245061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pPr marL="0" indent="0">
              <a:buNone/>
            </a:pPr>
            <a:r>
              <a:rPr lang="es-PE" b="1" dirty="0" smtClean="0"/>
              <a:t>REQUISITOS DEL CONCURSO REAL O MATERIAL DE DELITOS: (ACUERDO PLENARIO 04-2009)</a:t>
            </a:r>
          </a:p>
          <a:p>
            <a:pPr marL="0" indent="0">
              <a:buNone/>
            </a:pPr>
            <a:endParaRPr lang="es-PE" dirty="0" smtClean="0"/>
          </a:p>
          <a:p>
            <a:pPr marL="0" indent="0">
              <a:buNone/>
            </a:pPr>
            <a:r>
              <a:rPr lang="es-PE" dirty="0" smtClean="0"/>
              <a:t>A) 	Existencia de una pluralidad de acciones.</a:t>
            </a:r>
          </a:p>
          <a:p>
            <a:pPr marL="0" indent="0">
              <a:buNone/>
            </a:pPr>
            <a:r>
              <a:rPr lang="es-PE" dirty="0" smtClean="0"/>
              <a:t>B) 	Existencia de una pluralidad de lesiones de 	Ley Penal. </a:t>
            </a:r>
            <a:endParaRPr lang="es-PE" dirty="0"/>
          </a:p>
          <a:p>
            <a:pPr marL="0" indent="0">
              <a:buNone/>
            </a:pPr>
            <a:r>
              <a:rPr lang="es-PE" dirty="0" smtClean="0"/>
              <a:t>C) 	Existencia de una unidad de sujeto activo y 	unidad o pluralidad de sujeto pasivo. </a:t>
            </a:r>
          </a:p>
          <a:p>
            <a:pPr marL="0" indent="0">
              <a:buNone/>
            </a:pPr>
            <a:r>
              <a:rPr lang="es-PE" dirty="0" smtClean="0"/>
              <a:t>D) 	Que sea juzgado en un mismo proceso 	penal. (Reglas de la Acumulación, 	conexión)</a:t>
            </a:r>
            <a:endParaRPr lang="es-PE" dirty="0"/>
          </a:p>
        </p:txBody>
      </p:sp>
    </p:spTree>
    <p:extLst>
      <p:ext uri="{BB962C8B-B14F-4D97-AF65-F5344CB8AC3E}">
        <p14:creationId xmlns:p14="http://schemas.microsoft.com/office/powerpoint/2010/main" val="1763885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145435"/>
          </a:xfrm>
        </p:spPr>
        <p:txBody>
          <a:bodyPr>
            <a:normAutofit fontScale="85000" lnSpcReduction="10000"/>
          </a:bodyPr>
          <a:lstStyle/>
          <a:p>
            <a:pPr marL="0" indent="0">
              <a:buNone/>
            </a:pPr>
            <a:r>
              <a:rPr lang="es-PE" dirty="0" smtClean="0"/>
              <a:t>Determinación de la pena en el concurso real de delitos según el </a:t>
            </a:r>
            <a:r>
              <a:rPr lang="es-PE" b="1" u="sng" dirty="0" smtClean="0"/>
              <a:t>Acuerdo Plenario 04-2009</a:t>
            </a:r>
            <a:r>
              <a:rPr lang="es-PE" dirty="0" smtClean="0"/>
              <a:t>: </a:t>
            </a:r>
          </a:p>
          <a:p>
            <a:pPr marL="0" indent="0">
              <a:buNone/>
            </a:pPr>
            <a:r>
              <a:rPr lang="es-PE" dirty="0" smtClean="0"/>
              <a:t>PRINCIPIO DE ACUMULACIÓN:</a:t>
            </a:r>
          </a:p>
          <a:p>
            <a:pPr marL="0" indent="0">
              <a:buNone/>
            </a:pPr>
            <a:r>
              <a:rPr lang="es-PE" dirty="0" smtClean="0"/>
              <a:t> </a:t>
            </a:r>
          </a:p>
          <a:p>
            <a:pPr marL="514350" indent="-514350">
              <a:buAutoNum type="alphaLcParenR"/>
            </a:pPr>
            <a:r>
              <a:rPr lang="es-PE" dirty="0" smtClean="0"/>
              <a:t>Identificación de una pena básica y una pena concreta parcial para cada delito integrante del concurso.</a:t>
            </a:r>
          </a:p>
          <a:p>
            <a:pPr marL="514350" indent="-514350">
              <a:buAutoNum type="alphaLcParenR"/>
            </a:pPr>
            <a:endParaRPr lang="es-PE" dirty="0" smtClean="0"/>
          </a:p>
          <a:p>
            <a:pPr marL="514350" indent="-514350">
              <a:buAutoNum type="alphaLcParenR"/>
            </a:pPr>
            <a:r>
              <a:rPr lang="es-PE" dirty="0" smtClean="0"/>
              <a:t>El Juez procederá a sumar las penas concretas parciales y obtener, con dicha adición, un resultado que será la pena concreta total del concurso. No debe exceder de 35 años y aplicación de Cadena perpetúa si hay una pena parcial que la prevea.</a:t>
            </a:r>
            <a:endParaRPr lang="es-PE" dirty="0"/>
          </a:p>
        </p:txBody>
      </p:sp>
    </p:spTree>
    <p:extLst>
      <p:ext uri="{BB962C8B-B14F-4D97-AF65-F5344CB8AC3E}">
        <p14:creationId xmlns:p14="http://schemas.microsoft.com/office/powerpoint/2010/main" val="14607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pPr marL="0" indent="0">
              <a:buNone/>
            </a:pPr>
            <a:r>
              <a:rPr lang="es-PE" b="1" dirty="0" smtClean="0"/>
              <a:t>Concurso real de Faltas:</a:t>
            </a:r>
            <a:r>
              <a:rPr lang="es-PE" dirty="0" smtClean="0"/>
              <a:t> </a:t>
            </a:r>
          </a:p>
          <a:p>
            <a:pPr marL="0" indent="0">
              <a:buNone/>
            </a:pPr>
            <a:r>
              <a:rPr lang="es-PE" dirty="0" smtClean="0"/>
              <a:t>A través de la Ley 29407 de 16 de Septiembre de 2009 se incorporó el Concurso real de Faltas, en el art. 50-A del CP</a:t>
            </a:r>
          </a:p>
          <a:p>
            <a:pPr marL="0" indent="0">
              <a:buNone/>
            </a:pPr>
            <a:endParaRPr lang="es-PE" dirty="0" smtClean="0"/>
          </a:p>
          <a:p>
            <a:pPr marL="0" indent="0">
              <a:buNone/>
            </a:pPr>
            <a:r>
              <a:rPr lang="es-PE" dirty="0" smtClean="0"/>
              <a:t>Requisitos:</a:t>
            </a:r>
          </a:p>
          <a:p>
            <a:pPr>
              <a:buFontTx/>
              <a:buChar char="-"/>
            </a:pPr>
            <a:r>
              <a:rPr lang="es-PE" dirty="0" smtClean="0"/>
              <a:t>Pluralidad de acciones. </a:t>
            </a:r>
          </a:p>
          <a:p>
            <a:pPr>
              <a:buFontTx/>
              <a:buChar char="-"/>
            </a:pPr>
            <a:r>
              <a:rPr lang="es-PE" dirty="0" smtClean="0"/>
              <a:t>Pluralidad de faltas independientes. </a:t>
            </a:r>
          </a:p>
          <a:p>
            <a:pPr>
              <a:buFontTx/>
              <a:buChar char="-"/>
            </a:pPr>
            <a:r>
              <a:rPr lang="es-PE" dirty="0" smtClean="0"/>
              <a:t>Pluralidad de personas perjudicadas.</a:t>
            </a:r>
          </a:p>
          <a:p>
            <a:pPr>
              <a:buFontTx/>
              <a:buChar char="-"/>
            </a:pPr>
            <a:r>
              <a:rPr lang="es-PE" dirty="0" smtClean="0"/>
              <a:t>Unidad de autor. </a:t>
            </a:r>
          </a:p>
          <a:p>
            <a:pPr marL="0" indent="0">
              <a:buNone/>
            </a:pPr>
            <a:endParaRPr lang="es-PE" dirty="0"/>
          </a:p>
        </p:txBody>
      </p:sp>
    </p:spTree>
    <p:extLst>
      <p:ext uri="{BB962C8B-B14F-4D97-AF65-F5344CB8AC3E}">
        <p14:creationId xmlns:p14="http://schemas.microsoft.com/office/powerpoint/2010/main" val="2902535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073427"/>
          </a:xfrm>
        </p:spPr>
        <p:txBody>
          <a:bodyPr>
            <a:normAutofit fontScale="92500" lnSpcReduction="20000"/>
          </a:bodyPr>
          <a:lstStyle/>
          <a:p>
            <a:r>
              <a:rPr lang="es-PE" b="1" i="1" dirty="0" smtClean="0"/>
              <a:t>¿Cuál es la Determinación </a:t>
            </a:r>
            <a:r>
              <a:rPr lang="es-PE" b="1" i="1" dirty="0"/>
              <a:t>de la </a:t>
            </a:r>
            <a:r>
              <a:rPr lang="es-PE" b="1" i="1" dirty="0" smtClean="0"/>
              <a:t>sanción en el concurso real de faltas</a:t>
            </a:r>
            <a:r>
              <a:rPr lang="es-PE" dirty="0" smtClean="0"/>
              <a:t>?</a:t>
            </a:r>
          </a:p>
          <a:p>
            <a:pPr marL="0" indent="0">
              <a:buNone/>
            </a:pPr>
            <a:endParaRPr lang="es-PE" dirty="0"/>
          </a:p>
          <a:p>
            <a:pPr algn="just">
              <a:buFontTx/>
              <a:buChar char="-"/>
            </a:pPr>
            <a:r>
              <a:rPr lang="es-PE" dirty="0" smtClean="0"/>
              <a:t>La Solución la encontramos en el Acuerdo Plenario Nro. 04-2009: </a:t>
            </a:r>
          </a:p>
          <a:p>
            <a:pPr marL="0" indent="0" algn="just">
              <a:buNone/>
            </a:pPr>
            <a:r>
              <a:rPr lang="es-PE" b="1" i="1" dirty="0"/>
              <a:t>	</a:t>
            </a:r>
            <a:r>
              <a:rPr lang="es-PE" b="1" i="1" dirty="0" smtClean="0"/>
              <a:t>«que se adicionen o acumulen todas las 	penas concretas parciales aplicables a cada 	una de las faltas cometidas por el mismo 	agente. El resultado final no deberá exceder 	los límites genéricos de las penas de 	prestación de servicios a la comunidad y de 	multa»</a:t>
            </a:r>
            <a:r>
              <a:rPr lang="es-PE" dirty="0" smtClean="0"/>
              <a:t>  Art. 34 y 440. 4 CP</a:t>
            </a:r>
            <a:endParaRPr lang="es-PE" dirty="0"/>
          </a:p>
          <a:p>
            <a:endParaRPr lang="es-PE" dirty="0"/>
          </a:p>
        </p:txBody>
      </p:sp>
    </p:spTree>
    <p:extLst>
      <p:ext uri="{BB962C8B-B14F-4D97-AF65-F5344CB8AC3E}">
        <p14:creationId xmlns:p14="http://schemas.microsoft.com/office/powerpoint/2010/main" val="1562609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19256" cy="5145435"/>
          </a:xfrm>
        </p:spPr>
        <p:txBody>
          <a:bodyPr/>
          <a:lstStyle/>
          <a:p>
            <a:pPr marL="0" indent="0">
              <a:buNone/>
            </a:pPr>
            <a:r>
              <a:rPr lang="es-PE" dirty="0" smtClean="0"/>
              <a:t>Concurso real retrospectivo o posterior: </a:t>
            </a:r>
          </a:p>
          <a:p>
            <a:pPr marL="514350" indent="-514350">
              <a:buAutoNum type="alphaLcParenR"/>
            </a:pPr>
            <a:r>
              <a:rPr lang="es-PE" dirty="0" smtClean="0"/>
              <a:t>Código penal 1991.</a:t>
            </a:r>
          </a:p>
          <a:p>
            <a:pPr marL="514350" indent="-514350">
              <a:buAutoNum type="alphaLcParenR"/>
            </a:pPr>
            <a:endParaRPr lang="es-PE" dirty="0" smtClean="0"/>
          </a:p>
          <a:p>
            <a:pPr marL="514350" indent="-514350">
              <a:buAutoNum type="alphaLcParenR"/>
            </a:pPr>
            <a:r>
              <a:rPr lang="es-PE" dirty="0" smtClean="0"/>
              <a:t>Modificatorias de 1996 (Refundición de penas).</a:t>
            </a:r>
          </a:p>
          <a:p>
            <a:pPr marL="514350" indent="-514350">
              <a:buAutoNum type="alphaLcParenR"/>
            </a:pPr>
            <a:endParaRPr lang="es-PE" dirty="0" smtClean="0"/>
          </a:p>
          <a:p>
            <a:pPr marL="514350" indent="-514350">
              <a:buAutoNum type="alphaLcParenR"/>
            </a:pPr>
            <a:r>
              <a:rPr lang="es-PE" dirty="0" smtClean="0"/>
              <a:t>Modificatorias 2006.</a:t>
            </a:r>
          </a:p>
          <a:p>
            <a:pPr marL="514350" indent="-514350">
              <a:buAutoNum type="alphaLcParenR"/>
            </a:pPr>
            <a:endParaRPr lang="es-PE" dirty="0"/>
          </a:p>
        </p:txBody>
      </p:sp>
    </p:spTree>
    <p:extLst>
      <p:ext uri="{BB962C8B-B14F-4D97-AF65-F5344CB8AC3E}">
        <p14:creationId xmlns:p14="http://schemas.microsoft.com/office/powerpoint/2010/main" val="222674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lnSpcReduction="10000"/>
          </a:bodyPr>
          <a:lstStyle/>
          <a:p>
            <a:pPr marL="0" indent="0">
              <a:buNone/>
            </a:pPr>
            <a:r>
              <a:rPr lang="es-PE" b="1" dirty="0" smtClean="0"/>
              <a:t>		DELITO CONTINUADO</a:t>
            </a:r>
            <a:r>
              <a:rPr lang="es-PE" dirty="0" smtClean="0"/>
              <a:t>: (art. 49 CP)</a:t>
            </a:r>
          </a:p>
          <a:p>
            <a:pPr marL="514350" indent="-514350">
              <a:buAutoNum type="alphaLcParenR"/>
            </a:pPr>
            <a:r>
              <a:rPr lang="es-PE" b="1" u="sng" dirty="0" smtClean="0"/>
              <a:t>Requisito objetivo:</a:t>
            </a:r>
          </a:p>
          <a:p>
            <a:pPr lvl="1">
              <a:buFontTx/>
              <a:buChar char="-"/>
            </a:pPr>
            <a:r>
              <a:rPr lang="es-PE" dirty="0" smtClean="0"/>
              <a:t>Pluralidad de acciones u omisiones. </a:t>
            </a:r>
          </a:p>
          <a:p>
            <a:pPr lvl="1">
              <a:buFontTx/>
              <a:buChar char="-"/>
            </a:pPr>
            <a:r>
              <a:rPr lang="es-PE" dirty="0" smtClean="0"/>
              <a:t>Igual norma violada.</a:t>
            </a:r>
          </a:p>
          <a:p>
            <a:pPr lvl="1">
              <a:buFontTx/>
              <a:buChar char="-"/>
            </a:pPr>
            <a:r>
              <a:rPr lang="es-PE" dirty="0" smtClean="0"/>
              <a:t>Unidad de sujeto activo</a:t>
            </a:r>
          </a:p>
          <a:p>
            <a:pPr lvl="1">
              <a:buFontTx/>
              <a:buChar char="-"/>
            </a:pPr>
            <a:r>
              <a:rPr lang="es-PE" dirty="0" smtClean="0"/>
              <a:t>Unidad o pluralidad del sujeto pasivo.</a:t>
            </a:r>
          </a:p>
          <a:p>
            <a:pPr lvl="1">
              <a:buFontTx/>
              <a:buChar char="-"/>
            </a:pPr>
            <a:r>
              <a:rPr lang="es-PE" dirty="0" smtClean="0"/>
              <a:t>Conexión temporal y espacial. </a:t>
            </a:r>
          </a:p>
          <a:p>
            <a:pPr>
              <a:buFontTx/>
              <a:buChar char="-"/>
            </a:pPr>
            <a:endParaRPr lang="es-PE" dirty="0" smtClean="0"/>
          </a:p>
          <a:p>
            <a:pPr marL="0" indent="0">
              <a:buNone/>
            </a:pPr>
            <a:r>
              <a:rPr lang="es-PE" dirty="0" smtClean="0"/>
              <a:t>b) </a:t>
            </a:r>
            <a:r>
              <a:rPr lang="es-PE" b="1" u="sng" dirty="0" smtClean="0"/>
              <a:t>Requisito subjetivo</a:t>
            </a:r>
            <a:r>
              <a:rPr lang="es-PE" dirty="0" smtClean="0"/>
              <a:t>: (Siempre doloso) </a:t>
            </a:r>
          </a:p>
          <a:p>
            <a:pPr lvl="1">
              <a:buFontTx/>
              <a:buChar char="-"/>
            </a:pPr>
            <a:r>
              <a:rPr lang="es-PE" dirty="0" smtClean="0"/>
              <a:t>Dolo total o general. </a:t>
            </a:r>
          </a:p>
          <a:p>
            <a:pPr lvl="1">
              <a:buFontTx/>
              <a:buChar char="-"/>
            </a:pPr>
            <a:r>
              <a:rPr lang="es-PE" dirty="0" smtClean="0"/>
              <a:t>Dolo continuado.  </a:t>
            </a:r>
            <a:endParaRPr lang="es-PE" dirty="0"/>
          </a:p>
        </p:txBody>
      </p:sp>
    </p:spTree>
    <p:extLst>
      <p:ext uri="{BB962C8B-B14F-4D97-AF65-F5344CB8AC3E}">
        <p14:creationId xmlns:p14="http://schemas.microsoft.com/office/powerpoint/2010/main" val="4020544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fontScale="85000" lnSpcReduction="20000"/>
          </a:bodyPr>
          <a:lstStyle/>
          <a:p>
            <a:r>
              <a:rPr lang="es-PE" dirty="0" smtClean="0"/>
              <a:t>Su origen del delito continuado es del Derecho Medieval</a:t>
            </a:r>
          </a:p>
          <a:p>
            <a:endParaRPr lang="es-PE" dirty="0" smtClean="0"/>
          </a:p>
          <a:p>
            <a:r>
              <a:rPr lang="es-PE" dirty="0" smtClean="0"/>
              <a:t>Su Naturaleza jurídica del delito continuado son:</a:t>
            </a:r>
          </a:p>
          <a:p>
            <a:pPr marL="0" indent="0">
              <a:buNone/>
            </a:pPr>
            <a:endParaRPr lang="es-PE" dirty="0" smtClean="0"/>
          </a:p>
          <a:p>
            <a:pPr marL="0" indent="0">
              <a:buNone/>
            </a:pPr>
            <a:r>
              <a:rPr lang="es-PE" dirty="0" smtClean="0"/>
              <a:t>A) 	</a:t>
            </a:r>
            <a:r>
              <a:rPr lang="es-PE" smtClean="0"/>
              <a:t>Ficción Jurídica o </a:t>
            </a:r>
            <a:endParaRPr lang="es-PE" dirty="0" smtClean="0"/>
          </a:p>
          <a:p>
            <a:pPr marL="0" indent="0">
              <a:buNone/>
            </a:pPr>
            <a:r>
              <a:rPr lang="es-PE" dirty="0" smtClean="0"/>
              <a:t>B) 	Realidad jurídica.</a:t>
            </a:r>
          </a:p>
          <a:p>
            <a:pPr marL="0" indent="0">
              <a:buNone/>
            </a:pPr>
            <a:endParaRPr lang="es-PE" dirty="0"/>
          </a:p>
          <a:p>
            <a:pPr marL="0" indent="0" algn="just">
              <a:buNone/>
            </a:pPr>
            <a:r>
              <a:rPr lang="es-PE" dirty="0" smtClean="0"/>
              <a:t>Diferencia del delito continuado con el concurso real de delitos.</a:t>
            </a:r>
          </a:p>
          <a:p>
            <a:pPr marL="0" indent="0">
              <a:buNone/>
            </a:pPr>
            <a:endParaRPr lang="es-PE" dirty="0" smtClean="0"/>
          </a:p>
          <a:p>
            <a:pPr marL="0" indent="0" algn="just">
              <a:buNone/>
            </a:pPr>
            <a:r>
              <a:rPr lang="es-PE" dirty="0" smtClean="0"/>
              <a:t>Diferencia del delito continuado con el delito permanente.</a:t>
            </a:r>
            <a:endParaRPr lang="es-PE" dirty="0"/>
          </a:p>
        </p:txBody>
      </p:sp>
    </p:spTree>
    <p:extLst>
      <p:ext uri="{BB962C8B-B14F-4D97-AF65-F5344CB8AC3E}">
        <p14:creationId xmlns:p14="http://schemas.microsoft.com/office/powerpoint/2010/main" val="240179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01419"/>
          </a:xfrm>
        </p:spPr>
        <p:txBody>
          <a:bodyPr/>
          <a:lstStyle/>
          <a:p>
            <a:pPr marL="0" indent="0">
              <a:buNone/>
            </a:pPr>
            <a:r>
              <a:rPr lang="es-PE" b="1" dirty="0" smtClean="0"/>
              <a:t>Delito permanente: </a:t>
            </a:r>
          </a:p>
          <a:p>
            <a:pPr marL="0" indent="0">
              <a:buNone/>
            </a:pPr>
            <a:endParaRPr lang="es-PE" dirty="0" smtClean="0"/>
          </a:p>
          <a:p>
            <a:pPr marL="0" indent="0">
              <a:buNone/>
            </a:pPr>
            <a:r>
              <a:rPr lang="es-PE" dirty="0" smtClean="0"/>
              <a:t>A) 	Unidad de Sujeto activo.</a:t>
            </a:r>
          </a:p>
          <a:p>
            <a:pPr marL="0" indent="0">
              <a:buNone/>
            </a:pPr>
            <a:r>
              <a:rPr lang="es-PE" dirty="0" smtClean="0"/>
              <a:t>B) 	Diversos actos individuales.</a:t>
            </a:r>
          </a:p>
          <a:p>
            <a:pPr marL="514350" indent="-514350">
              <a:buAutoNum type="alphaUcParenR" startAt="3"/>
            </a:pPr>
            <a:r>
              <a:rPr lang="es-PE" dirty="0" smtClean="0"/>
              <a:t>    Estado antijurídico ininterrumpido en el 	tiempo.</a:t>
            </a:r>
          </a:p>
          <a:p>
            <a:pPr marL="514350" indent="-514350">
              <a:buAutoNum type="alphaUcParenR" startAt="3"/>
            </a:pPr>
            <a:r>
              <a:rPr lang="es-PE" dirty="0" smtClean="0"/>
              <a:t>    Mismo tipo penal</a:t>
            </a:r>
          </a:p>
          <a:p>
            <a:pPr marL="0" indent="0">
              <a:buNone/>
            </a:pPr>
            <a:r>
              <a:rPr lang="es-PE" dirty="0" smtClean="0"/>
              <a:t>E) 	Unidad de resolución criminal. </a:t>
            </a:r>
            <a:endParaRPr lang="es-PE" dirty="0"/>
          </a:p>
        </p:txBody>
      </p:sp>
    </p:spTree>
    <p:extLst>
      <p:ext uri="{BB962C8B-B14F-4D97-AF65-F5344CB8AC3E}">
        <p14:creationId xmlns:p14="http://schemas.microsoft.com/office/powerpoint/2010/main" val="2854302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04656"/>
          </a:xfrm>
        </p:spPr>
        <p:txBody>
          <a:bodyPr>
            <a:normAutofit fontScale="85000" lnSpcReduction="20000"/>
          </a:bodyPr>
          <a:lstStyle/>
          <a:p>
            <a:pPr marL="0" indent="0">
              <a:buNone/>
            </a:pPr>
            <a:r>
              <a:rPr lang="es-PE" b="1" u="sng" dirty="0" smtClean="0"/>
              <a:t>Concurso aparente de normas: </a:t>
            </a:r>
          </a:p>
          <a:p>
            <a:pPr marL="0" indent="0">
              <a:buNone/>
            </a:pPr>
            <a:endParaRPr lang="es-PE" dirty="0" smtClean="0"/>
          </a:p>
          <a:p>
            <a:pPr>
              <a:buFontTx/>
              <a:buChar char="-"/>
            </a:pPr>
            <a:r>
              <a:rPr lang="es-PE" dirty="0" smtClean="0"/>
              <a:t>     ¿Es un problema de infracción al «principio    de 	legalidad» o de «interpretación»?</a:t>
            </a:r>
          </a:p>
          <a:p>
            <a:pPr>
              <a:buFontTx/>
              <a:buChar char="-"/>
            </a:pPr>
            <a:endParaRPr lang="es-PE" dirty="0" smtClean="0"/>
          </a:p>
          <a:p>
            <a:pPr lvl="1">
              <a:buFontTx/>
              <a:buChar char="-"/>
            </a:pPr>
            <a:r>
              <a:rPr lang="es-PE" sz="3300" dirty="0" smtClean="0"/>
              <a:t>El Código penal español sí tiene reglas expresa para solucionar el concurso  aparentes.</a:t>
            </a:r>
          </a:p>
          <a:p>
            <a:pPr>
              <a:buFontTx/>
              <a:buChar char="-"/>
            </a:pPr>
            <a:endParaRPr lang="es-PE" sz="3300" dirty="0" smtClean="0"/>
          </a:p>
          <a:p>
            <a:pPr lvl="1">
              <a:buFontTx/>
              <a:buChar char="-"/>
            </a:pPr>
            <a:r>
              <a:rPr lang="es-PE" sz="3300" dirty="0" smtClean="0"/>
              <a:t>El Código penal peruano no tiene reglas para 	este concurso; ¿Igualmente el Juez puede aplicar los principios de solución?</a:t>
            </a:r>
          </a:p>
          <a:p>
            <a:pPr lvl="1">
              <a:buFontTx/>
              <a:buChar char="-"/>
            </a:pPr>
            <a:endParaRPr lang="es-PE" sz="3300" dirty="0" smtClean="0"/>
          </a:p>
          <a:p>
            <a:pPr lvl="1">
              <a:buFontTx/>
              <a:buChar char="-"/>
            </a:pPr>
            <a:r>
              <a:rPr lang="es-PE" sz="3300" dirty="0" smtClean="0"/>
              <a:t>El Principio de Legalidad de la Parte General y de la Parte Especial para la solución del problema</a:t>
            </a:r>
            <a:r>
              <a:rPr lang="es-PE" dirty="0" smtClean="0"/>
              <a:t>.</a:t>
            </a:r>
          </a:p>
          <a:p>
            <a:pPr marL="0" indent="0">
              <a:buNone/>
            </a:pPr>
            <a:r>
              <a:rPr lang="es-PE" dirty="0" smtClean="0"/>
              <a:t> </a:t>
            </a:r>
          </a:p>
          <a:p>
            <a:pPr marL="0" indent="0">
              <a:buNone/>
            </a:pPr>
            <a:endParaRPr lang="es-PE" dirty="0"/>
          </a:p>
        </p:txBody>
      </p:sp>
    </p:spTree>
    <p:extLst>
      <p:ext uri="{BB962C8B-B14F-4D97-AF65-F5344CB8AC3E}">
        <p14:creationId xmlns:p14="http://schemas.microsoft.com/office/powerpoint/2010/main" val="92725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23434" y="913067"/>
            <a:ext cx="7272808" cy="5078313"/>
          </a:xfrm>
          <a:prstGeom prst="rect">
            <a:avLst/>
          </a:prstGeom>
          <a:noFill/>
        </p:spPr>
        <p:txBody>
          <a:bodyPr wrap="square" rtlCol="0">
            <a:spAutoFit/>
          </a:bodyPr>
          <a:lstStyle/>
          <a:p>
            <a:pPr algn="just"/>
            <a:r>
              <a:rPr lang="es-PE" sz="3600" b="1" u="sng" dirty="0" smtClean="0"/>
              <a:t>PROBLEMAS A RESOLVER:  </a:t>
            </a:r>
          </a:p>
          <a:p>
            <a:pPr algn="just"/>
            <a:r>
              <a:rPr lang="es-PE" sz="3600" b="1" dirty="0" smtClean="0"/>
              <a:t>-	</a:t>
            </a:r>
            <a:r>
              <a:rPr lang="es-PE" sz="3600" dirty="0" smtClean="0"/>
              <a:t>¿ES UN PROBLEMA DE LA 	TEORIA DEL DELITO? </a:t>
            </a:r>
          </a:p>
          <a:p>
            <a:pPr marL="1028700" lvl="1" indent="-571500" algn="just">
              <a:buFontTx/>
              <a:buChar char="-"/>
            </a:pPr>
            <a:r>
              <a:rPr lang="es-PE" sz="3600" dirty="0" smtClean="0"/>
              <a:t>¿Es UN PROBLEMA DE CIRCUNSTANCIAS MODIFICATIVAS DE RESPONSABILIDAD PENAL</a:t>
            </a:r>
          </a:p>
          <a:p>
            <a:pPr marL="571500" indent="-571500" algn="just">
              <a:buFontTx/>
              <a:buChar char="-"/>
            </a:pPr>
            <a:r>
              <a:rPr lang="es-PE" sz="3600" dirty="0" smtClean="0"/>
              <a:t> 	¿ES UN PROBLEMA DE 	DETERMINACIÓN DE LA PENA? </a:t>
            </a:r>
            <a:endParaRPr lang="es-PE" sz="3600" dirty="0"/>
          </a:p>
        </p:txBody>
      </p:sp>
    </p:spTree>
    <p:extLst>
      <p:ext uri="{BB962C8B-B14F-4D97-AF65-F5344CB8AC3E}">
        <p14:creationId xmlns:p14="http://schemas.microsoft.com/office/powerpoint/2010/main" val="343831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dirty="0"/>
          </a:p>
        </p:txBody>
      </p:sp>
      <p:sp>
        <p:nvSpPr>
          <p:cNvPr id="3" name="2 Marcador de contenido"/>
          <p:cNvSpPr>
            <a:spLocks noGrp="1"/>
          </p:cNvSpPr>
          <p:nvPr>
            <p:ph idx="1"/>
          </p:nvPr>
        </p:nvSpPr>
        <p:spPr>
          <a:xfrm>
            <a:off x="457200" y="620688"/>
            <a:ext cx="8435280" cy="5505475"/>
          </a:xfrm>
        </p:spPr>
        <p:txBody>
          <a:bodyPr>
            <a:normAutofit fontScale="85000" lnSpcReduction="20000"/>
          </a:bodyPr>
          <a:lstStyle/>
          <a:p>
            <a:pPr marL="0" indent="0" algn="just">
              <a:buNone/>
            </a:pPr>
            <a:r>
              <a:rPr lang="es-PE" sz="2800" b="1" dirty="0"/>
              <a:t>Artículo 8 </a:t>
            </a:r>
            <a:r>
              <a:rPr lang="es-PE" sz="2800" b="1" dirty="0" smtClean="0"/>
              <a:t>CP español </a:t>
            </a:r>
            <a:r>
              <a:rPr lang="es-PE" sz="2800" dirty="0" smtClean="0"/>
              <a:t>Los </a:t>
            </a:r>
            <a:r>
              <a:rPr lang="es-PE" sz="2800" dirty="0"/>
              <a:t>hechos susceptibles de ser calificados con arreglo a dos o más preceptos de este Código, y no comprendidos en los artículos 73 a 77, se castigarán observando las siguientes reglas: </a:t>
            </a:r>
            <a:endParaRPr lang="es-PE" sz="2800" dirty="0" smtClean="0"/>
          </a:p>
          <a:p>
            <a:pPr marL="0" indent="0" algn="just">
              <a:buNone/>
            </a:pPr>
            <a:endParaRPr lang="es-PE" sz="2800" dirty="0" smtClean="0"/>
          </a:p>
          <a:p>
            <a:pPr marL="0" indent="0" algn="just">
              <a:buNone/>
            </a:pPr>
            <a:r>
              <a:rPr lang="es-PE" sz="2800" dirty="0" smtClean="0"/>
              <a:t>1ª</a:t>
            </a:r>
            <a:r>
              <a:rPr lang="es-PE" sz="2800" i="1" dirty="0"/>
              <a:t>. El precepto especial se aplicará con preferencia al general. </a:t>
            </a:r>
            <a:endParaRPr lang="es-PE" sz="2800" i="1" dirty="0" smtClean="0"/>
          </a:p>
          <a:p>
            <a:pPr marL="0" indent="0" algn="just">
              <a:buNone/>
            </a:pPr>
            <a:endParaRPr lang="es-PE" sz="2800" i="1" dirty="0" smtClean="0"/>
          </a:p>
          <a:p>
            <a:pPr marL="0" indent="0" algn="just">
              <a:buNone/>
            </a:pPr>
            <a:r>
              <a:rPr lang="es-PE" sz="2800" i="1" dirty="0" smtClean="0"/>
              <a:t>2ª</a:t>
            </a:r>
            <a:r>
              <a:rPr lang="es-PE" sz="2800" i="1" dirty="0"/>
              <a:t>. El precepto subsidiario se aplicará sólo en defecto del principal, ya se declare expresamente dicha subsidiariedad, ya sea ésta tácitamente deducible. </a:t>
            </a:r>
            <a:endParaRPr lang="es-PE" sz="2800" i="1" dirty="0" smtClean="0"/>
          </a:p>
          <a:p>
            <a:pPr marL="0" indent="0" algn="just">
              <a:buNone/>
            </a:pPr>
            <a:endParaRPr lang="es-PE" sz="2800" i="1" dirty="0" smtClean="0"/>
          </a:p>
          <a:p>
            <a:pPr marL="0" indent="0" algn="just">
              <a:buNone/>
            </a:pPr>
            <a:r>
              <a:rPr lang="es-PE" sz="2800" i="1" dirty="0" smtClean="0"/>
              <a:t>3ª</a:t>
            </a:r>
            <a:r>
              <a:rPr lang="es-PE" sz="2800" i="1" dirty="0"/>
              <a:t>. El precepto penal más amplio o complejo absorberá a los que castiguen las infracciones consumidas en aquél. </a:t>
            </a:r>
            <a:endParaRPr lang="es-PE" sz="2800" i="1" dirty="0" smtClean="0"/>
          </a:p>
          <a:p>
            <a:pPr marL="0" indent="0" algn="just">
              <a:buNone/>
            </a:pPr>
            <a:endParaRPr lang="es-PE" sz="2800" i="1" dirty="0" smtClean="0"/>
          </a:p>
          <a:p>
            <a:pPr marL="0" indent="0" algn="just">
              <a:buNone/>
            </a:pPr>
            <a:r>
              <a:rPr lang="es-PE" sz="2800" i="1" dirty="0" smtClean="0"/>
              <a:t>4ª</a:t>
            </a:r>
            <a:r>
              <a:rPr lang="es-PE" sz="2800" i="1" dirty="0"/>
              <a:t>. En defecto de los criterios anteriores, el precepto penal más grave excluirá los que castiguen el hecho con pena menor.</a:t>
            </a:r>
          </a:p>
        </p:txBody>
      </p:sp>
    </p:spTree>
    <p:extLst>
      <p:ext uri="{BB962C8B-B14F-4D97-AF65-F5344CB8AC3E}">
        <p14:creationId xmlns:p14="http://schemas.microsoft.com/office/powerpoint/2010/main" val="1408013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073427"/>
          </a:xfrm>
        </p:spPr>
        <p:txBody>
          <a:bodyPr>
            <a:normAutofit fontScale="77500" lnSpcReduction="20000"/>
          </a:bodyPr>
          <a:lstStyle/>
          <a:p>
            <a:r>
              <a:rPr lang="es-PE" dirty="0" smtClean="0"/>
              <a:t>A) </a:t>
            </a:r>
            <a:r>
              <a:rPr lang="es-PE" b="1" u="sng" dirty="0" smtClean="0"/>
              <a:t>Principio </a:t>
            </a:r>
            <a:r>
              <a:rPr lang="es-PE" b="1" u="sng" dirty="0"/>
              <a:t>de </a:t>
            </a:r>
            <a:r>
              <a:rPr lang="es-PE" b="1" u="sng" dirty="0" smtClean="0"/>
              <a:t>Especialidad:</a:t>
            </a:r>
            <a:r>
              <a:rPr lang="es-PE" dirty="0" smtClean="0"/>
              <a:t> </a:t>
            </a:r>
          </a:p>
          <a:p>
            <a:pPr marL="0" indent="0">
              <a:buNone/>
            </a:pPr>
            <a:r>
              <a:rPr lang="es-PE" dirty="0"/>
              <a:t> </a:t>
            </a:r>
            <a:r>
              <a:rPr lang="es-PE" dirty="0" smtClean="0"/>
              <a:t>         -  Tipo penal privilegiado excluye la aplicación 	del 	tipo  básico (Homicidio con respecto al 	Parricidio).</a:t>
            </a:r>
          </a:p>
          <a:p>
            <a:pPr marL="0" indent="0">
              <a:buNone/>
            </a:pPr>
            <a:r>
              <a:rPr lang="es-PE" dirty="0" smtClean="0"/>
              <a:t>	-Tipo penal agravado y compuestos excluyen la 	aplicación del tipo penal básico (art. 257-A inciso 4, 	desplaza el art. 252. </a:t>
            </a:r>
          </a:p>
          <a:p>
            <a:endParaRPr lang="es-PE" dirty="0"/>
          </a:p>
          <a:p>
            <a:r>
              <a:rPr lang="es-PE" dirty="0"/>
              <a:t>B) </a:t>
            </a:r>
            <a:r>
              <a:rPr lang="es-PE" b="1" u="sng" dirty="0"/>
              <a:t>Principio de </a:t>
            </a:r>
            <a:r>
              <a:rPr lang="es-PE" b="1" u="sng" dirty="0" smtClean="0"/>
              <a:t>Subsidiaridad</a:t>
            </a:r>
            <a:r>
              <a:rPr lang="es-PE" b="1" u="sng" dirty="0"/>
              <a:t> </a:t>
            </a:r>
            <a:endParaRPr lang="es-PE" b="1" u="sng" dirty="0" smtClean="0"/>
          </a:p>
          <a:p>
            <a:pPr marL="0" indent="0">
              <a:buNone/>
            </a:pPr>
            <a:r>
              <a:rPr lang="es-PE" b="1" dirty="0" smtClean="0"/>
              <a:t>	</a:t>
            </a:r>
            <a:r>
              <a:rPr lang="es-PE" b="1" u="sng" dirty="0" smtClean="0"/>
              <a:t>- Subsidiaridad tácita</a:t>
            </a:r>
            <a:r>
              <a:rPr lang="es-PE" dirty="0" smtClean="0"/>
              <a:t>: (Autoría con respecto a la 	complicidad, consumación con respecto a la tentativa, 	Cohecho con respecto al Enriquecimiento ilícito). -	</a:t>
            </a:r>
            <a:r>
              <a:rPr lang="es-PE" b="1" u="sng" dirty="0" smtClean="0"/>
              <a:t>Subsidiaridad expresa:</a:t>
            </a:r>
            <a:r>
              <a:rPr lang="es-PE" dirty="0" smtClean="0"/>
              <a:t> lesión con respecto al delito de 	peligro (art. 304 del CP: contaminación ambiental)</a:t>
            </a:r>
          </a:p>
          <a:p>
            <a:endParaRPr lang="es-PE" dirty="0"/>
          </a:p>
          <a:p>
            <a:pPr marL="0" indent="0">
              <a:buNone/>
            </a:pPr>
            <a:endParaRPr lang="es-PE" dirty="0"/>
          </a:p>
        </p:txBody>
      </p:sp>
    </p:spTree>
    <p:extLst>
      <p:ext uri="{BB962C8B-B14F-4D97-AF65-F5344CB8AC3E}">
        <p14:creationId xmlns:p14="http://schemas.microsoft.com/office/powerpoint/2010/main" val="3454999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073427"/>
          </a:xfrm>
        </p:spPr>
        <p:txBody>
          <a:bodyPr>
            <a:normAutofit lnSpcReduction="10000"/>
          </a:bodyPr>
          <a:lstStyle/>
          <a:p>
            <a:pPr marL="0" indent="0">
              <a:buNone/>
            </a:pPr>
            <a:r>
              <a:rPr lang="es-PE" b="1" u="sng" dirty="0" smtClean="0"/>
              <a:t>C) Principio </a:t>
            </a:r>
            <a:r>
              <a:rPr lang="es-PE" b="1" u="sng" dirty="0"/>
              <a:t>de Consunción</a:t>
            </a:r>
            <a:r>
              <a:rPr lang="es-PE" dirty="0" smtClean="0"/>
              <a:t>. Robo a través de amenaza y/o violencia: hurto y coacción; falsos informes sociales (art. 198, inc. 2 CP) respecto de falsedad de documento privado (art. 427 CP).</a:t>
            </a:r>
          </a:p>
          <a:p>
            <a:pPr marL="0" indent="0">
              <a:buNone/>
            </a:pPr>
            <a:r>
              <a:rPr lang="es-PE" dirty="0"/>
              <a:t> </a:t>
            </a:r>
            <a:r>
              <a:rPr lang="es-PE" dirty="0" smtClean="0"/>
              <a:t>   	- </a:t>
            </a:r>
            <a:r>
              <a:rPr lang="es-PE" i="1" u="sng" dirty="0" smtClean="0"/>
              <a:t>Hechos previos</a:t>
            </a:r>
            <a:r>
              <a:rPr lang="es-PE" dirty="0" smtClean="0"/>
              <a:t> (delito previo) </a:t>
            </a:r>
          </a:p>
          <a:p>
            <a:pPr marL="0" indent="0">
              <a:buNone/>
            </a:pPr>
            <a:r>
              <a:rPr lang="es-PE" dirty="0" smtClean="0"/>
              <a:t>	- </a:t>
            </a:r>
            <a:r>
              <a:rPr lang="es-PE" i="1" u="sng" dirty="0" smtClean="0"/>
              <a:t>Hecho concomitante</a:t>
            </a:r>
            <a:r>
              <a:rPr lang="es-PE" dirty="0" smtClean="0"/>
              <a:t> (delito 	acompañante).</a:t>
            </a:r>
          </a:p>
          <a:p>
            <a:pPr marL="0" indent="0">
              <a:buNone/>
            </a:pPr>
            <a:r>
              <a:rPr lang="es-PE" dirty="0" smtClean="0"/>
              <a:t>	- </a:t>
            </a:r>
            <a:r>
              <a:rPr lang="es-PE" i="1" u="sng" dirty="0" smtClean="0"/>
              <a:t>Hecho posterior</a:t>
            </a:r>
            <a:r>
              <a:rPr lang="es-PE" dirty="0" smtClean="0"/>
              <a:t> (delito posterior)</a:t>
            </a:r>
            <a:endParaRPr lang="es-PE" dirty="0"/>
          </a:p>
          <a:p>
            <a:endParaRPr lang="es-PE" dirty="0"/>
          </a:p>
          <a:p>
            <a:pPr marL="0" indent="0">
              <a:buNone/>
            </a:pPr>
            <a:r>
              <a:rPr lang="es-PE" dirty="0"/>
              <a:t>D) ¿</a:t>
            </a:r>
            <a:r>
              <a:rPr lang="es-PE" b="1" u="sng" dirty="0" smtClean="0"/>
              <a:t>Principio </a:t>
            </a:r>
            <a:r>
              <a:rPr lang="es-PE" b="1" u="sng" dirty="0"/>
              <a:t>de </a:t>
            </a:r>
            <a:r>
              <a:rPr lang="es-PE" b="1" u="sng" dirty="0" err="1" smtClean="0"/>
              <a:t>Alternatividad</a:t>
            </a:r>
            <a:r>
              <a:rPr lang="es-PE" dirty="0"/>
              <a:t>?</a:t>
            </a:r>
          </a:p>
        </p:txBody>
      </p:sp>
    </p:spTree>
    <p:extLst>
      <p:ext uri="{BB962C8B-B14F-4D97-AF65-F5344CB8AC3E}">
        <p14:creationId xmlns:p14="http://schemas.microsoft.com/office/powerpoint/2010/main" val="1403407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normAutofit lnSpcReduction="10000"/>
          </a:bodyPr>
          <a:lstStyle/>
          <a:p>
            <a:r>
              <a:rPr lang="es-PE" altLang="es-PE" sz="2400" b="1" dirty="0"/>
              <a:t>Artículo modificado por el Artículo 3 de la Ley N° 28726, publicada el 09 mayo 2006,</a:t>
            </a:r>
            <a:br>
              <a:rPr lang="es-PE" altLang="es-PE" sz="2400" b="1" dirty="0"/>
            </a:br>
            <a:r>
              <a:rPr lang="es-PE" altLang="es-PE" sz="2400" b="1" dirty="0"/>
              <a:t>cuyo texto es el siguiente:</a:t>
            </a:r>
            <a:br>
              <a:rPr lang="es-PE" altLang="es-PE" sz="2400" b="1" dirty="0"/>
            </a:br>
            <a:r>
              <a:rPr lang="es-PE" altLang="es-PE" sz="2400" b="1" dirty="0"/>
              <a:t>“Artículo 48.- Concurso ideal de delitos</a:t>
            </a:r>
            <a:r>
              <a:rPr lang="es-PE" altLang="es-PE" b="1" dirty="0"/>
              <a:t/>
            </a:r>
            <a:br>
              <a:rPr lang="es-PE" altLang="es-PE" b="1" dirty="0"/>
            </a:br>
            <a:r>
              <a:rPr lang="es-PE" altLang="es-PE" i="1" dirty="0"/>
              <a:t>Cuando varias disposiciones son aplicables al mismo hecho se reprimirá hasta con el máximo</a:t>
            </a:r>
            <a:br>
              <a:rPr lang="es-PE" altLang="es-PE" i="1" dirty="0"/>
            </a:br>
            <a:r>
              <a:rPr lang="es-PE" altLang="es-PE" i="1" dirty="0"/>
              <a:t>de la pena más grave, pudiendo incrementarse ésta hasta en una cuarta parte, sin que en ningún</a:t>
            </a:r>
            <a:br>
              <a:rPr lang="es-PE" altLang="es-PE" i="1" dirty="0"/>
            </a:br>
            <a:r>
              <a:rPr lang="es-PE" altLang="es-PE" i="1" dirty="0"/>
              <a:t>caso pueda exceder de treinta y cinco años.</a:t>
            </a:r>
            <a:r>
              <a:rPr lang="es-PE" altLang="es-PE" b="1" i="1" dirty="0"/>
              <a:t>"</a:t>
            </a:r>
            <a:endParaRPr lang="es-PE" dirty="0"/>
          </a:p>
        </p:txBody>
      </p:sp>
    </p:spTree>
    <p:extLst>
      <p:ext uri="{BB962C8B-B14F-4D97-AF65-F5344CB8AC3E}">
        <p14:creationId xmlns:p14="http://schemas.microsoft.com/office/powerpoint/2010/main" val="3461844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23528" y="1412776"/>
            <a:ext cx="8568952" cy="5256584"/>
          </a:xfrm>
        </p:spPr>
        <p:txBody>
          <a:bodyPr>
            <a:normAutofit fontScale="77500" lnSpcReduction="20000"/>
          </a:bodyPr>
          <a:lstStyle/>
          <a:p>
            <a:pPr marL="0" indent="0">
              <a:buNone/>
            </a:pPr>
            <a:r>
              <a:rPr lang="es-PE" altLang="es-PE" sz="2600" b="1" dirty="0"/>
              <a:t>Artículo modificado por el Artículo </a:t>
            </a:r>
            <a:r>
              <a:rPr lang="es-PE" altLang="es-PE" sz="2600" b="1" dirty="0" err="1"/>
              <a:t>Unico</a:t>
            </a:r>
            <a:r>
              <a:rPr lang="es-PE" altLang="es-PE" sz="2600" b="1" dirty="0"/>
              <a:t> de la Ley Nº 26683, publicada el 11-11-96, cuyo texto es el siguiente:</a:t>
            </a:r>
          </a:p>
          <a:p>
            <a:r>
              <a:rPr lang="es-PE" altLang="es-PE" b="1" dirty="0"/>
              <a:t>Delito continuado</a:t>
            </a:r>
          </a:p>
          <a:p>
            <a:pPr algn="just">
              <a:buNone/>
            </a:pPr>
            <a:r>
              <a:rPr lang="es-PE" altLang="es-PE" b="1" i="1" dirty="0"/>
              <a:t>	"Artículo 49.-</a:t>
            </a:r>
            <a:r>
              <a:rPr lang="es-PE" altLang="es-PE" i="1" dirty="0"/>
              <a:t> Cuando varias violaciones de la misma ley penal o una de igual o semejante naturaleza hubieran sido cometidas en el momento de la acción o en momentos diversos, con actos ejecutivos de la misma resolución criminal, serán considerados como un sólo delito continuado y se sancionarán con la pena correspondiente al más grave. Si con dichas violaciones, el agente hubiera perjudicado a una pluralidad de personas, la pena será aumentada en un tercio de la máxima prevista para el delito más grave.</a:t>
            </a:r>
          </a:p>
          <a:p>
            <a:pPr algn="just">
              <a:buNone/>
            </a:pPr>
            <a:r>
              <a:rPr lang="es-PE" altLang="es-PE" i="1" dirty="0"/>
              <a:t>	La aplicación de las anteriores disposiciones quedará </a:t>
            </a:r>
            <a:r>
              <a:rPr lang="es-PE" altLang="es-PE" i="1" dirty="0" err="1"/>
              <a:t>excluída</a:t>
            </a:r>
            <a:r>
              <a:rPr lang="es-PE" altLang="es-PE" i="1" dirty="0"/>
              <a:t> cuando resulten afectados bienes jurídicos de naturaleza eminentemente personal pertenecientes a sujetos distintos."</a:t>
            </a:r>
          </a:p>
          <a:p>
            <a:endParaRPr lang="es-PE" dirty="0"/>
          </a:p>
        </p:txBody>
      </p:sp>
    </p:spTree>
    <p:extLst>
      <p:ext uri="{BB962C8B-B14F-4D97-AF65-F5344CB8AC3E}">
        <p14:creationId xmlns:p14="http://schemas.microsoft.com/office/powerpoint/2010/main" val="2209723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23528" y="1412776"/>
            <a:ext cx="8496944" cy="5184576"/>
          </a:xfrm>
        </p:spPr>
        <p:txBody>
          <a:bodyPr>
            <a:normAutofit fontScale="92500" lnSpcReduction="20000"/>
          </a:bodyPr>
          <a:lstStyle/>
          <a:p>
            <a:pPr>
              <a:buNone/>
              <a:defRPr/>
            </a:pPr>
            <a:r>
              <a:rPr lang="es-PE" b="1" dirty="0"/>
              <a:t>Artículo modificado por el Artículo 3 de la Ley N° 28730, publicada el 13 mayo 2006, cuyo texto es el siguiente:</a:t>
            </a:r>
          </a:p>
          <a:p>
            <a:pPr>
              <a:buNone/>
              <a:defRPr/>
            </a:pPr>
            <a:r>
              <a:rPr lang="es-PE" b="1" dirty="0"/>
              <a:t>"Artículo 50.- Concurso real de delitos</a:t>
            </a:r>
          </a:p>
          <a:p>
            <a:pPr algn="just">
              <a:buNone/>
              <a:defRPr/>
            </a:pPr>
            <a:r>
              <a:rPr lang="es-PE" i="1" dirty="0"/>
              <a:t>	“Cuando concurran varios hechos punibles que deban considerarse como otros tantos delitos independientes, se sumarán las penas privativas de libertad que fije el juez para cada uno de ellos hasta un máximo del doble de la pena del delito más grave, no pudiendo exceder de 35 años. Si alguno de estos delitos se encuentra reprimido con cadena perpetua se aplicará únicamente ésta.</a:t>
            </a:r>
            <a:r>
              <a:rPr lang="es-PE" b="1" i="1" dirty="0"/>
              <a:t>"</a:t>
            </a:r>
            <a:endParaRPr lang="es-PE" i="1" dirty="0"/>
          </a:p>
          <a:p>
            <a:endParaRPr lang="es-PE" dirty="0"/>
          </a:p>
        </p:txBody>
      </p:sp>
    </p:spTree>
    <p:extLst>
      <p:ext uri="{BB962C8B-B14F-4D97-AF65-F5344CB8AC3E}">
        <p14:creationId xmlns:p14="http://schemas.microsoft.com/office/powerpoint/2010/main" val="2312018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23528" y="1412776"/>
            <a:ext cx="8363272" cy="5256584"/>
          </a:xfrm>
        </p:spPr>
        <p:txBody>
          <a:bodyPr>
            <a:normAutofit fontScale="92500" lnSpcReduction="10000"/>
          </a:bodyPr>
          <a:lstStyle/>
          <a:p>
            <a:pPr>
              <a:buNone/>
            </a:pPr>
            <a:r>
              <a:rPr lang="es-PE" altLang="es-PE" b="1" dirty="0"/>
              <a:t>Artículo 50-A.- Concurso real de faltas</a:t>
            </a:r>
          </a:p>
          <a:p>
            <a:pPr algn="just">
              <a:buNone/>
            </a:pPr>
            <a:r>
              <a:rPr lang="es-PE" altLang="es-PE" b="1" dirty="0"/>
              <a:t>	</a:t>
            </a:r>
            <a:r>
              <a:rPr lang="es-PE" altLang="es-PE" b="1" i="1" dirty="0"/>
              <a:t>“</a:t>
            </a:r>
            <a:r>
              <a:rPr lang="es-PE" altLang="es-PE" i="1" dirty="0"/>
              <a:t>Cuando se realiza una pluralidad de acciones que deban considerarse como faltas independientes que perjudican a varias personas e infringen el mismo precepto penal o preceptos de igual o semejante naturaleza, será sancionado como autor del delito correspondiente y se le impone la pena privativa de libertad prevista para este, teniendo en cuenta el perjuicio total causado.” </a:t>
            </a:r>
            <a:r>
              <a:rPr lang="es-PE" altLang="es-PE" dirty="0"/>
              <a:t>(*) RECTIFICADO POR FE DE ERRATAS </a:t>
            </a:r>
            <a:r>
              <a:rPr lang="es-PE" altLang="es-PE" b="1" dirty="0"/>
              <a:t>(*) Artículo incorporado por el Artículo 2 de la Ley Nº 29407, publicada el 18 septiembre 2009.</a:t>
            </a:r>
            <a:endParaRPr lang="es-PE" altLang="es-PE" dirty="0"/>
          </a:p>
          <a:p>
            <a:endParaRPr lang="es-PE" dirty="0"/>
          </a:p>
        </p:txBody>
      </p:sp>
    </p:spTree>
    <p:extLst>
      <p:ext uri="{BB962C8B-B14F-4D97-AF65-F5344CB8AC3E}">
        <p14:creationId xmlns:p14="http://schemas.microsoft.com/office/powerpoint/2010/main" val="237462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323528" y="1340768"/>
            <a:ext cx="8363272" cy="5256584"/>
          </a:xfrm>
        </p:spPr>
        <p:txBody>
          <a:bodyPr>
            <a:normAutofit fontScale="85000" lnSpcReduction="10000"/>
          </a:bodyPr>
          <a:lstStyle/>
          <a:p>
            <a:pPr marL="0" indent="0">
              <a:buNone/>
              <a:defRPr/>
            </a:pPr>
            <a:r>
              <a:rPr lang="es-PE" b="1" dirty="0"/>
              <a:t>Artículo modificado por el Artículo 3 de la Ley N° 28730, publicada el 13 mayo 2006, cuyo texto es el siguiente:</a:t>
            </a:r>
          </a:p>
          <a:p>
            <a:pPr marL="0" indent="0">
              <a:buNone/>
              <a:defRPr/>
            </a:pPr>
            <a:r>
              <a:rPr lang="es-PE" b="1" dirty="0"/>
              <a:t>"Artículo 51.- Concurso real retrospectivo</a:t>
            </a:r>
          </a:p>
          <a:p>
            <a:pPr algn="just">
              <a:buNone/>
              <a:defRPr/>
            </a:pPr>
            <a:r>
              <a:rPr lang="es-PE" b="1" dirty="0"/>
              <a:t>	</a:t>
            </a:r>
            <a:r>
              <a:rPr lang="es-PE" i="1" dirty="0"/>
              <a:t>Si después de la sentencia condenatoria se descubriere otro hecho punible cometido antes de ella por el mismo condenado, será sometido a proceso penal y la pena que fije el juez </a:t>
            </a:r>
            <a:r>
              <a:rPr lang="es-PE" b="1" i="1" u="sng" dirty="0"/>
              <a:t>se sumará </a:t>
            </a:r>
            <a:r>
              <a:rPr lang="es-PE" i="1" dirty="0"/>
              <a:t>a la anterior hasta un máximo del doble de la pena del delito más grave, no </a:t>
            </a:r>
            <a:r>
              <a:rPr lang="es-PE" b="1" i="1" u="sng" dirty="0"/>
              <a:t>pudiendo exceder de 35 años</a:t>
            </a:r>
            <a:r>
              <a:rPr lang="es-PE" i="1" dirty="0"/>
              <a:t>. Si alguno de estos delitos se encuentra reprimido con cadena perpetua, se aplicará únicamente ésta, sin perjuicio de fijarse la reparación civil para el nuevo delito.</a:t>
            </a:r>
            <a:r>
              <a:rPr lang="es-PE" b="1" i="1" dirty="0"/>
              <a:t>”</a:t>
            </a:r>
            <a:endParaRPr lang="es-PE" i="1" dirty="0"/>
          </a:p>
          <a:p>
            <a:endParaRPr lang="es-PE" dirty="0"/>
          </a:p>
        </p:txBody>
      </p:sp>
    </p:spTree>
    <p:extLst>
      <p:ext uri="{BB962C8B-B14F-4D97-AF65-F5344CB8AC3E}">
        <p14:creationId xmlns:p14="http://schemas.microsoft.com/office/powerpoint/2010/main" val="1802387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92500" lnSpcReduction="20000"/>
          </a:bodyPr>
          <a:lstStyle/>
          <a:p>
            <a:pPr marL="0" indent="0" algn="just">
              <a:buNone/>
            </a:pPr>
            <a:r>
              <a:rPr lang="es-PE" dirty="0" smtClean="0"/>
              <a:t>¿En qué momento dentro del (nuevo) proceso penal puede </a:t>
            </a:r>
            <a:r>
              <a:rPr lang="es-PE" b="1" u="sng" dirty="0" smtClean="0"/>
              <a:t>PROPONERSE</a:t>
            </a:r>
            <a:r>
              <a:rPr lang="es-PE" dirty="0" smtClean="0"/>
              <a:t> las relaciones concursales?:</a:t>
            </a:r>
          </a:p>
          <a:p>
            <a:pPr marL="0" indent="0" algn="just">
              <a:buNone/>
            </a:pPr>
            <a:endParaRPr lang="es-PE" dirty="0" smtClean="0"/>
          </a:p>
          <a:p>
            <a:pPr>
              <a:buFontTx/>
              <a:buChar char="-"/>
            </a:pPr>
            <a:r>
              <a:rPr lang="es-PE" dirty="0" smtClean="0"/>
              <a:t>      En la </a:t>
            </a:r>
            <a:r>
              <a:rPr lang="es-PE" i="1" dirty="0" smtClean="0"/>
              <a:t>noticia criminal</a:t>
            </a:r>
            <a:r>
              <a:rPr lang="es-PE" dirty="0" smtClean="0"/>
              <a:t> (Denuncia de Parte).</a:t>
            </a:r>
          </a:p>
          <a:p>
            <a:pPr>
              <a:buFontTx/>
              <a:buChar char="-"/>
            </a:pPr>
            <a:endParaRPr lang="es-PE" dirty="0" smtClean="0"/>
          </a:p>
          <a:p>
            <a:pPr>
              <a:buFontTx/>
              <a:buChar char="-"/>
            </a:pPr>
            <a:r>
              <a:rPr lang="es-PE" dirty="0" smtClean="0"/>
              <a:t>      Al inicio o durante las Diligencias 	Preliminares.</a:t>
            </a:r>
          </a:p>
          <a:p>
            <a:pPr>
              <a:buFontTx/>
              <a:buChar char="-"/>
            </a:pPr>
            <a:endParaRPr lang="es-PE" dirty="0" smtClean="0"/>
          </a:p>
          <a:p>
            <a:pPr marL="0" indent="0">
              <a:buNone/>
            </a:pPr>
            <a:r>
              <a:rPr lang="es-PE" dirty="0" smtClean="0"/>
              <a:t>- 	En la Formalización y Continuación de la 	Investigación Preparatoria. </a:t>
            </a:r>
          </a:p>
          <a:p>
            <a:pPr marL="0" indent="0">
              <a:buNone/>
            </a:pPr>
            <a:r>
              <a:rPr lang="es-PE" dirty="0"/>
              <a:t> </a:t>
            </a:r>
            <a:r>
              <a:rPr lang="es-PE" dirty="0" smtClean="0"/>
              <a:t>          (</a:t>
            </a:r>
            <a:r>
              <a:rPr lang="es-PE" b="1" dirty="0" smtClean="0"/>
              <a:t>Tipificaciones alternativas: ¿Concurso ideal, 	real o aparente de normas?</a:t>
            </a:r>
            <a:r>
              <a:rPr lang="es-PE" dirty="0" smtClean="0"/>
              <a:t>) </a:t>
            </a:r>
            <a:endParaRPr lang="es-PE" dirty="0"/>
          </a:p>
        </p:txBody>
      </p:sp>
    </p:spTree>
    <p:extLst>
      <p:ext uri="{BB962C8B-B14F-4D97-AF65-F5344CB8AC3E}">
        <p14:creationId xmlns:p14="http://schemas.microsoft.com/office/powerpoint/2010/main" val="759943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01419"/>
          </a:xfrm>
        </p:spPr>
        <p:txBody>
          <a:bodyPr>
            <a:normAutofit/>
          </a:bodyPr>
          <a:lstStyle/>
          <a:p>
            <a:pPr>
              <a:buFontTx/>
              <a:buChar char="-"/>
            </a:pPr>
            <a:r>
              <a:rPr lang="es-PE" dirty="0" smtClean="0"/>
              <a:t>En </a:t>
            </a:r>
            <a:r>
              <a:rPr lang="es-PE" dirty="0"/>
              <a:t>la Acusación </a:t>
            </a:r>
            <a:r>
              <a:rPr lang="es-PE" dirty="0" smtClean="0"/>
              <a:t>Fiscal (etapa intermedia): </a:t>
            </a:r>
          </a:p>
          <a:p>
            <a:pPr marL="0" indent="0">
              <a:buNone/>
            </a:pPr>
            <a:r>
              <a:rPr lang="es-PE" dirty="0"/>
              <a:t> </a:t>
            </a:r>
            <a:r>
              <a:rPr lang="es-PE" dirty="0" smtClean="0"/>
              <a:t>       	</a:t>
            </a:r>
            <a:r>
              <a:rPr lang="es-PE" b="1" dirty="0" smtClean="0"/>
              <a:t> Calificación jurídica principal</a:t>
            </a:r>
          </a:p>
          <a:p>
            <a:pPr marL="0" indent="0">
              <a:buNone/>
            </a:pPr>
            <a:r>
              <a:rPr lang="es-PE" b="1" dirty="0" smtClean="0"/>
              <a:t>	</a:t>
            </a:r>
            <a:r>
              <a:rPr lang="es-PE" b="1" dirty="0"/>
              <a:t> Calificación jurídica </a:t>
            </a:r>
            <a:r>
              <a:rPr lang="es-PE" b="1" dirty="0" smtClean="0"/>
              <a:t>alternativa.</a:t>
            </a:r>
          </a:p>
          <a:p>
            <a:pPr marL="0" indent="0">
              <a:buNone/>
            </a:pPr>
            <a:r>
              <a:rPr lang="es-PE" b="1" dirty="0" smtClean="0"/>
              <a:t>	</a:t>
            </a:r>
            <a:r>
              <a:rPr lang="es-PE" b="1" dirty="0"/>
              <a:t> Calificación jurídica </a:t>
            </a:r>
            <a:r>
              <a:rPr lang="es-PE" b="1" dirty="0" smtClean="0"/>
              <a:t>subsidiaria. </a:t>
            </a:r>
          </a:p>
          <a:p>
            <a:pPr marL="0" indent="0">
              <a:buNone/>
            </a:pPr>
            <a:endParaRPr lang="es-PE" dirty="0"/>
          </a:p>
          <a:p>
            <a:pPr marL="0" indent="0" algn="just">
              <a:buNone/>
            </a:pPr>
            <a:r>
              <a:rPr lang="es-PE" dirty="0"/>
              <a:t>- 	En la Sentencia </a:t>
            </a:r>
            <a:r>
              <a:rPr lang="es-PE" dirty="0" smtClean="0"/>
              <a:t>condenatoria (resolución 	definitiva del concurso: tanto en su 	concepto como en su determinación de pena)</a:t>
            </a:r>
            <a:endParaRPr lang="es-PE" dirty="0"/>
          </a:p>
        </p:txBody>
      </p:sp>
    </p:spTree>
    <p:extLst>
      <p:ext uri="{BB962C8B-B14F-4D97-AF65-F5344CB8AC3E}">
        <p14:creationId xmlns:p14="http://schemas.microsoft.com/office/powerpoint/2010/main" val="248262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01419"/>
          </a:xfrm>
        </p:spPr>
        <p:txBody>
          <a:bodyPr/>
          <a:lstStyle/>
          <a:p>
            <a:pPr marL="0" indent="0">
              <a:buNone/>
            </a:pPr>
            <a:r>
              <a:rPr lang="es-PE" dirty="0" smtClean="0"/>
              <a:t>Según el Código penal peruano, el problema del concurso de delitos es un problema de «</a:t>
            </a:r>
            <a:r>
              <a:rPr lang="es-PE" b="1" dirty="0" smtClean="0"/>
              <a:t>determinación de la pena». </a:t>
            </a:r>
          </a:p>
          <a:p>
            <a:pPr marL="0" indent="0">
              <a:buNone/>
            </a:pPr>
            <a:endParaRPr lang="es-PE" b="1" dirty="0"/>
          </a:p>
          <a:p>
            <a:pPr marL="0" indent="0">
              <a:buNone/>
            </a:pPr>
            <a:r>
              <a:rPr lang="es-PE" dirty="0" smtClean="0"/>
              <a:t>En mi opinión es un problema de tres tipos: </a:t>
            </a:r>
          </a:p>
          <a:p>
            <a:pPr>
              <a:buFontTx/>
              <a:buChar char="-"/>
            </a:pPr>
            <a:r>
              <a:rPr lang="es-PE" dirty="0" smtClean="0"/>
              <a:t>Determinación de pena (</a:t>
            </a:r>
            <a:r>
              <a:rPr lang="es-PE" b="1" dirty="0" smtClean="0"/>
              <a:t>aplicación)</a:t>
            </a:r>
            <a:r>
              <a:rPr lang="es-PE" dirty="0" smtClean="0"/>
              <a:t>; </a:t>
            </a:r>
          </a:p>
          <a:p>
            <a:pPr>
              <a:buFontTx/>
              <a:buChar char="-"/>
            </a:pPr>
            <a:r>
              <a:rPr lang="es-PE" dirty="0"/>
              <a:t>D</a:t>
            </a:r>
            <a:r>
              <a:rPr lang="es-PE" dirty="0" smtClean="0"/>
              <a:t>eterminación de tipicidad (</a:t>
            </a:r>
            <a:r>
              <a:rPr lang="es-PE" b="1" dirty="0" smtClean="0"/>
              <a:t>subsunción</a:t>
            </a:r>
            <a:r>
              <a:rPr lang="es-PE" dirty="0" smtClean="0"/>
              <a:t>).</a:t>
            </a:r>
          </a:p>
          <a:p>
            <a:pPr>
              <a:buFontTx/>
              <a:buChar char="-"/>
            </a:pPr>
            <a:r>
              <a:rPr lang="es-PE" dirty="0" smtClean="0"/>
              <a:t>Determinación procesal (</a:t>
            </a:r>
            <a:r>
              <a:rPr lang="es-PE" b="1" dirty="0" smtClean="0"/>
              <a:t>acumulación y Tesis de Planteamiento del </a:t>
            </a:r>
            <a:r>
              <a:rPr lang="es-PE" b="1" smtClean="0"/>
              <a:t>Juez o </a:t>
            </a:r>
            <a:r>
              <a:rPr lang="es-PE" b="1" dirty="0" smtClean="0"/>
              <a:t>Fiscal</a:t>
            </a:r>
            <a:r>
              <a:rPr lang="es-PE" dirty="0" smtClean="0"/>
              <a:t>)</a:t>
            </a:r>
            <a:endParaRPr lang="es-PE" dirty="0"/>
          </a:p>
        </p:txBody>
      </p:sp>
    </p:spTree>
    <p:extLst>
      <p:ext uri="{BB962C8B-B14F-4D97-AF65-F5344CB8AC3E}">
        <p14:creationId xmlns:p14="http://schemas.microsoft.com/office/powerpoint/2010/main" val="4174227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976664"/>
          </a:xfrm>
        </p:spPr>
        <p:txBody>
          <a:bodyPr>
            <a:normAutofit fontScale="77500" lnSpcReduction="20000"/>
          </a:bodyPr>
          <a:lstStyle/>
          <a:p>
            <a:r>
              <a:rPr lang="es-PE" dirty="0" smtClean="0"/>
              <a:t>Quien de los sujetos procesales corresponde «proponer» el concurso de delitos: </a:t>
            </a:r>
          </a:p>
          <a:p>
            <a:endParaRPr lang="es-PE" dirty="0" smtClean="0"/>
          </a:p>
          <a:p>
            <a:pPr marL="0" indent="0">
              <a:buNone/>
            </a:pPr>
            <a:r>
              <a:rPr lang="es-PE" dirty="0" smtClean="0"/>
              <a:t>a) 	Fiscal de Investigación Preparatoria  y el Fiscal del 	Juzgamiento (art. 387.2 NCPP)</a:t>
            </a:r>
          </a:p>
          <a:p>
            <a:pPr marL="0" indent="0">
              <a:buNone/>
            </a:pPr>
            <a:r>
              <a:rPr lang="es-PE" dirty="0" smtClean="0"/>
              <a:t>b)	El Abogado de la Defensa (Desbaratar la propuesta 	de un concurso de delitos).</a:t>
            </a:r>
          </a:p>
          <a:p>
            <a:pPr marL="514350" indent="-514350">
              <a:buAutoNum type="alphaLcParenR" startAt="3"/>
            </a:pPr>
            <a:r>
              <a:rPr lang="es-PE" dirty="0" smtClean="0"/>
              <a:t>     El Juez Penal también puede plantearlo?: </a:t>
            </a:r>
          </a:p>
          <a:p>
            <a:pPr marL="514350" indent="-514350">
              <a:buAutoNum type="alphaLcParenR" startAt="3"/>
            </a:pPr>
            <a:endParaRPr lang="es-PE" dirty="0" smtClean="0"/>
          </a:p>
          <a:p>
            <a:pPr marL="0" indent="0">
              <a:buNone/>
            </a:pPr>
            <a:r>
              <a:rPr lang="es-PE" dirty="0" smtClean="0"/>
              <a:t>	- El JIP está vetado durante la Investigación 	preparatoria, sin embargo, en la Etapa Intermedia 	¿</a:t>
            </a:r>
            <a:r>
              <a:rPr lang="es-PE" b="1" dirty="0" smtClean="0"/>
              <a:t>Puede hacerlo de Oficio</a:t>
            </a:r>
            <a:r>
              <a:rPr lang="es-PE" dirty="0" smtClean="0"/>
              <a:t>? </a:t>
            </a:r>
          </a:p>
          <a:p>
            <a:pPr marL="0" indent="0">
              <a:buNone/>
            </a:pPr>
            <a:endParaRPr lang="es-PE" dirty="0" smtClean="0"/>
          </a:p>
          <a:p>
            <a:pPr marL="0" indent="0">
              <a:buNone/>
            </a:pPr>
            <a:r>
              <a:rPr lang="es-PE" dirty="0" smtClean="0"/>
              <a:t>	- El Juez de Juzgamiento sí puede hacerlo: 	«</a:t>
            </a:r>
            <a:r>
              <a:rPr lang="es-PE" b="1" dirty="0" smtClean="0"/>
              <a:t>Planteamiento de Tesis» o «Desvinculación 	procesal» art. 374.1 NCPP. </a:t>
            </a:r>
          </a:p>
          <a:p>
            <a:pPr marL="0" indent="0">
              <a:buNone/>
            </a:pPr>
            <a:r>
              <a:rPr lang="es-PE" dirty="0" smtClean="0"/>
              <a:t>  </a:t>
            </a:r>
            <a:endParaRPr lang="es-PE" dirty="0"/>
          </a:p>
        </p:txBody>
      </p:sp>
    </p:spTree>
    <p:extLst>
      <p:ext uri="{BB962C8B-B14F-4D97-AF65-F5344CB8AC3E}">
        <p14:creationId xmlns:p14="http://schemas.microsoft.com/office/powerpoint/2010/main" val="394994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a:xfrm>
            <a:off x="457200" y="1124744"/>
            <a:ext cx="8229600" cy="5001419"/>
          </a:xfrm>
        </p:spPr>
        <p:txBody>
          <a:bodyPr>
            <a:normAutofit/>
          </a:bodyPr>
          <a:lstStyle/>
          <a:p>
            <a:pPr marL="0" indent="0">
              <a:buNone/>
            </a:pPr>
            <a:endParaRPr lang="es-PE" sz="3600" dirty="0" smtClean="0"/>
          </a:p>
          <a:p>
            <a:pPr marL="0" indent="0" algn="just">
              <a:buNone/>
            </a:pPr>
            <a:r>
              <a:rPr lang="es-PE" sz="3600" dirty="0" smtClean="0"/>
              <a:t>Desde la perspectiva de una </a:t>
            </a:r>
            <a:r>
              <a:rPr lang="es-PE" sz="3600" b="1" u="sng" dirty="0" smtClean="0"/>
              <a:t>visión integral del Derecho Penal</a:t>
            </a:r>
            <a:r>
              <a:rPr lang="es-PE" sz="3600" dirty="0" smtClean="0"/>
              <a:t> del tema del concurso de delitos, debe responder desde el punto de vista del Derecho penal (</a:t>
            </a:r>
            <a:r>
              <a:rPr lang="es-PE" sz="3600" b="1" u="sng" dirty="0" smtClean="0"/>
              <a:t>tipicidad)</a:t>
            </a:r>
            <a:r>
              <a:rPr lang="es-PE" sz="3600" dirty="0" smtClean="0"/>
              <a:t>, Derecho procesal penal (</a:t>
            </a:r>
            <a:r>
              <a:rPr lang="es-PE" sz="3600" b="1" u="sng" dirty="0" smtClean="0"/>
              <a:t>acumulación y desvinculación)</a:t>
            </a:r>
            <a:r>
              <a:rPr lang="es-PE" sz="3600" dirty="0" smtClean="0"/>
              <a:t>, y Derecho penal constitucional </a:t>
            </a:r>
            <a:r>
              <a:rPr lang="es-PE" sz="3600" b="1" u="sng" dirty="0" smtClean="0"/>
              <a:t>(test de proporcionalidad</a:t>
            </a:r>
            <a:r>
              <a:rPr lang="es-PE" sz="3600" dirty="0" smtClean="0"/>
              <a:t>). </a:t>
            </a:r>
            <a:endParaRPr lang="es-PE" sz="3600" dirty="0"/>
          </a:p>
        </p:txBody>
      </p:sp>
    </p:spTree>
    <p:extLst>
      <p:ext uri="{BB962C8B-B14F-4D97-AF65-F5344CB8AC3E}">
        <p14:creationId xmlns:p14="http://schemas.microsoft.com/office/powerpoint/2010/main" val="103069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1052736"/>
            <a:ext cx="7776864" cy="5324535"/>
          </a:xfrm>
          <a:prstGeom prst="rect">
            <a:avLst/>
          </a:prstGeom>
          <a:noFill/>
        </p:spPr>
        <p:txBody>
          <a:bodyPr wrap="square" rtlCol="0">
            <a:spAutoFit/>
          </a:bodyPr>
          <a:lstStyle/>
          <a:p>
            <a:pPr algn="ctr"/>
            <a:endParaRPr lang="es-PE" sz="4000" b="1" u="sng" dirty="0" smtClean="0"/>
          </a:p>
          <a:p>
            <a:pPr algn="ctr"/>
            <a:r>
              <a:rPr lang="es-PE" sz="4000" b="1" u="sng" dirty="0" smtClean="0"/>
              <a:t>Determinación de tipicidad: ¿Subsunción de UNIDAD DE ACCION o No?</a:t>
            </a:r>
          </a:p>
          <a:p>
            <a:endParaRPr lang="es-PE" dirty="0" smtClean="0"/>
          </a:p>
          <a:p>
            <a:endParaRPr lang="es-PE" dirty="0" smtClean="0"/>
          </a:p>
          <a:p>
            <a:pPr algn="just"/>
            <a:r>
              <a:rPr lang="es-PE" sz="4800" dirty="0" smtClean="0"/>
              <a:t>¿CUAL ES EL CRITERIO PARA ESTABLECER LA UNIDAD O PLURALIDAD DE ACCIONES?</a:t>
            </a:r>
            <a:endParaRPr lang="es-PE" sz="4800" dirty="0"/>
          </a:p>
        </p:txBody>
      </p:sp>
    </p:spTree>
    <p:extLst>
      <p:ext uri="{BB962C8B-B14F-4D97-AF65-F5344CB8AC3E}">
        <p14:creationId xmlns:p14="http://schemas.microsoft.com/office/powerpoint/2010/main" val="107303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0"/>
            <a:ext cx="7772400" cy="4392487"/>
          </a:xfrm>
        </p:spPr>
        <p:txBody>
          <a:bodyPr>
            <a:normAutofit fontScale="90000"/>
          </a:bodyPr>
          <a:lstStyle/>
          <a:p>
            <a:r>
              <a:rPr lang="es-PE" dirty="0" smtClean="0"/>
              <a:t>- Número de inervaciones musculares (origen </a:t>
            </a:r>
            <a:r>
              <a:rPr lang="es-PE" dirty="0" err="1" smtClean="0"/>
              <a:t>naturalístico</a:t>
            </a:r>
            <a:r>
              <a:rPr lang="es-PE" dirty="0" smtClean="0"/>
              <a:t>).</a:t>
            </a:r>
            <a:br>
              <a:rPr lang="es-PE" dirty="0" smtClean="0"/>
            </a:br>
            <a:r>
              <a:rPr lang="es-PE" dirty="0" smtClean="0"/>
              <a:t/>
            </a:r>
            <a:br>
              <a:rPr lang="es-PE" dirty="0" smtClean="0"/>
            </a:br>
            <a:r>
              <a:rPr lang="es-PE" dirty="0" smtClean="0"/>
              <a:t>- Número de resultados obtenidos.</a:t>
            </a:r>
            <a:br>
              <a:rPr lang="es-PE" dirty="0" smtClean="0"/>
            </a:br>
            <a:r>
              <a:rPr lang="es-PE" dirty="0" smtClean="0"/>
              <a:t/>
            </a:r>
            <a:br>
              <a:rPr lang="es-PE" dirty="0" smtClean="0"/>
            </a:br>
            <a:r>
              <a:rPr lang="es-PE" dirty="0" smtClean="0"/>
              <a:t>- Número de tipos realizados. </a:t>
            </a:r>
            <a:br>
              <a:rPr lang="es-PE" dirty="0" smtClean="0"/>
            </a:br>
            <a:r>
              <a:rPr lang="es-PE" dirty="0" smtClean="0"/>
              <a:t/>
            </a:r>
            <a:br>
              <a:rPr lang="es-PE" dirty="0" smtClean="0"/>
            </a:br>
            <a:r>
              <a:rPr lang="es-PE" dirty="0" err="1" smtClean="0"/>
              <a:t>Óntico</a:t>
            </a:r>
            <a:r>
              <a:rPr lang="es-PE" dirty="0" smtClean="0"/>
              <a:t>-normativo (factor final/factor normativo).</a:t>
            </a:r>
            <a:br>
              <a:rPr lang="es-PE" dirty="0" smtClean="0"/>
            </a:br>
            <a:endParaRPr lang="es-PE" dirty="0"/>
          </a:p>
        </p:txBody>
      </p:sp>
    </p:spTree>
    <p:extLst>
      <p:ext uri="{BB962C8B-B14F-4D97-AF65-F5344CB8AC3E}">
        <p14:creationId xmlns:p14="http://schemas.microsoft.com/office/powerpoint/2010/main" val="322491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24745"/>
            <a:ext cx="7772400" cy="4824536"/>
          </a:xfrm>
        </p:spPr>
        <p:txBody>
          <a:bodyPr>
            <a:normAutofit fontScale="90000"/>
          </a:bodyPr>
          <a:lstStyle/>
          <a:p>
            <a:r>
              <a:rPr lang="es-PE" b="1" dirty="0" smtClean="0"/>
              <a:t/>
            </a:r>
            <a:br>
              <a:rPr lang="es-PE" b="1" dirty="0" smtClean="0"/>
            </a:br>
            <a:r>
              <a:rPr lang="es-PE" b="1" dirty="0"/>
              <a:t/>
            </a:r>
            <a:br>
              <a:rPr lang="es-PE" b="1" dirty="0"/>
            </a:br>
            <a:r>
              <a:rPr lang="es-PE" b="1" dirty="0" smtClean="0"/>
              <a:t/>
            </a:r>
            <a:br>
              <a:rPr lang="es-PE" b="1" dirty="0" smtClean="0"/>
            </a:br>
            <a:r>
              <a:rPr lang="es-PE" b="1" dirty="0" smtClean="0"/>
              <a:t>Clases de Concurso de delitos en la dogmática penal:</a:t>
            </a:r>
            <a:br>
              <a:rPr lang="es-PE" b="1" dirty="0" smtClean="0"/>
            </a:br>
            <a:r>
              <a:rPr lang="es-PE" b="1" dirty="0" smtClean="0"/>
              <a:t/>
            </a:r>
            <a:br>
              <a:rPr lang="es-PE" b="1" dirty="0" smtClean="0"/>
            </a:br>
            <a:r>
              <a:rPr lang="es-PE" dirty="0" smtClean="0"/>
              <a:t>- Concurso ideal de delitos.</a:t>
            </a:r>
            <a:br>
              <a:rPr lang="es-PE" dirty="0" smtClean="0"/>
            </a:br>
            <a:r>
              <a:rPr lang="es-PE" dirty="0" smtClean="0"/>
              <a:t>- Concurso real de delitos.</a:t>
            </a:r>
            <a:br>
              <a:rPr lang="es-PE" dirty="0" smtClean="0"/>
            </a:br>
            <a:r>
              <a:rPr lang="es-PE" dirty="0" smtClean="0"/>
              <a:t>- Delito continuado.</a:t>
            </a:r>
            <a:br>
              <a:rPr lang="es-PE" dirty="0" smtClean="0"/>
            </a:br>
            <a:r>
              <a:rPr lang="es-PE" dirty="0" smtClean="0"/>
              <a:t>- Delitos permanente.</a:t>
            </a:r>
            <a:br>
              <a:rPr lang="es-PE" dirty="0" smtClean="0"/>
            </a:br>
            <a:r>
              <a:rPr lang="es-PE" dirty="0" smtClean="0"/>
              <a:t>- Concurso aparente de normas</a:t>
            </a:r>
            <a:br>
              <a:rPr lang="es-PE" dirty="0" smtClean="0"/>
            </a:br>
            <a:r>
              <a:rPr lang="es-PE" dirty="0" smtClean="0"/>
              <a:t/>
            </a:r>
            <a:br>
              <a:rPr lang="es-PE" dirty="0" smtClean="0"/>
            </a:br>
            <a:r>
              <a:rPr lang="es-PE" dirty="0"/>
              <a:t/>
            </a:r>
            <a:br>
              <a:rPr lang="es-PE" dirty="0"/>
            </a:br>
            <a:endParaRPr lang="es-PE" dirty="0"/>
          </a:p>
        </p:txBody>
      </p:sp>
      <p:sp>
        <p:nvSpPr>
          <p:cNvPr id="3" name="2 Subtítulo"/>
          <p:cNvSpPr>
            <a:spLocks noGrp="1"/>
          </p:cNvSpPr>
          <p:nvPr>
            <p:ph type="subTitle" idx="1"/>
          </p:nvPr>
        </p:nvSpPr>
        <p:spPr/>
        <p:txBody>
          <a:bodyPr/>
          <a:lstStyle/>
          <a:p>
            <a:r>
              <a:rPr lang="es-PE" dirty="0" smtClean="0"/>
              <a:t>-</a:t>
            </a:r>
            <a:endParaRPr lang="es-PE" dirty="0"/>
          </a:p>
        </p:txBody>
      </p:sp>
    </p:spTree>
    <p:extLst>
      <p:ext uri="{BB962C8B-B14F-4D97-AF65-F5344CB8AC3E}">
        <p14:creationId xmlns:p14="http://schemas.microsoft.com/office/powerpoint/2010/main" val="400265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268760"/>
            <a:ext cx="7772400" cy="4176464"/>
          </a:xfrm>
        </p:spPr>
        <p:txBody>
          <a:bodyPr>
            <a:normAutofit fontScale="90000"/>
          </a:bodyPr>
          <a:lstStyle/>
          <a:p>
            <a:r>
              <a:rPr lang="es-PE" b="1" dirty="0" smtClean="0"/>
              <a:t>Requisitos del concurso ideal o formal de delitos:</a:t>
            </a:r>
            <a:br>
              <a:rPr lang="es-PE" b="1" dirty="0" smtClean="0"/>
            </a:br>
            <a:r>
              <a:rPr lang="es-PE" dirty="0" smtClean="0"/>
              <a:t/>
            </a:r>
            <a:br>
              <a:rPr lang="es-PE" dirty="0" smtClean="0"/>
            </a:br>
            <a:r>
              <a:rPr lang="es-PE" dirty="0" smtClean="0"/>
              <a:t>a) Unidad de acción o omisión</a:t>
            </a:r>
            <a:r>
              <a:rPr lang="es-PE" dirty="0"/>
              <a:t>:</a:t>
            </a:r>
            <a:r>
              <a:rPr lang="es-PE" dirty="0" smtClean="0"/>
              <a:t/>
            </a:r>
            <a:br>
              <a:rPr lang="es-PE" dirty="0" smtClean="0"/>
            </a:br>
            <a:r>
              <a:rPr lang="es-PE" dirty="0" smtClean="0"/>
              <a:t>- Identidad completa (art. 197, inc. 4 y el art. 237 CP)</a:t>
            </a:r>
            <a:br>
              <a:rPr lang="es-PE" dirty="0" smtClean="0"/>
            </a:br>
            <a:r>
              <a:rPr lang="es-PE" dirty="0" smtClean="0"/>
              <a:t>- Identidad parcial (art. 251 y art. 427 CP)</a:t>
            </a:r>
            <a:br>
              <a:rPr lang="es-PE" dirty="0" smtClean="0"/>
            </a:br>
            <a:r>
              <a:rPr lang="es-PE" dirty="0" smtClean="0"/>
              <a:t>- Identidad por vinculación (art. 363 CP  y estafas). </a:t>
            </a:r>
            <a:endParaRPr lang="es-PE" dirty="0"/>
          </a:p>
        </p:txBody>
      </p:sp>
    </p:spTree>
    <p:extLst>
      <p:ext uri="{BB962C8B-B14F-4D97-AF65-F5344CB8AC3E}">
        <p14:creationId xmlns:p14="http://schemas.microsoft.com/office/powerpoint/2010/main" val="7789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pPr marL="0" indent="0">
              <a:buNone/>
            </a:pPr>
            <a:r>
              <a:rPr lang="es-PE" dirty="0" smtClean="0"/>
              <a:t>b) </a:t>
            </a:r>
            <a:r>
              <a:rPr lang="es-PE" sz="4000" dirty="0" smtClean="0"/>
              <a:t>Pluralidad de calificaciones jurídicas (homogéneo o heterogéneo)</a:t>
            </a:r>
          </a:p>
          <a:p>
            <a:pPr marL="0" indent="0">
              <a:buNone/>
            </a:pPr>
            <a:r>
              <a:rPr lang="es-PE" sz="4000" dirty="0" smtClean="0"/>
              <a:t/>
            </a:r>
            <a:br>
              <a:rPr lang="es-PE" sz="4000" dirty="0" smtClean="0"/>
            </a:br>
            <a:r>
              <a:rPr lang="es-PE" sz="4000" dirty="0" smtClean="0"/>
              <a:t>c) Identidad Sujeto activo</a:t>
            </a:r>
            <a:endParaRPr lang="es-PE" sz="4000" dirty="0"/>
          </a:p>
        </p:txBody>
      </p:sp>
    </p:spTree>
    <p:extLst>
      <p:ext uri="{BB962C8B-B14F-4D97-AF65-F5344CB8AC3E}">
        <p14:creationId xmlns:p14="http://schemas.microsoft.com/office/powerpoint/2010/main" val="42930711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TotalTime>
  <Words>797</Words>
  <Application>Microsoft Office PowerPoint</Application>
  <PresentationFormat>Presentación en pantalla (4:3)</PresentationFormat>
  <Paragraphs>157</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Tema de Office</vt:lpstr>
      <vt:lpstr>Presentación de PowerPoint</vt:lpstr>
      <vt:lpstr>Presentación de PowerPoint</vt:lpstr>
      <vt:lpstr>Presentación de PowerPoint</vt:lpstr>
      <vt:lpstr>Presentación de PowerPoint</vt:lpstr>
      <vt:lpstr>Presentación de PowerPoint</vt:lpstr>
      <vt:lpstr>- Número de inervaciones musculares (origen naturalístico).  - Número de resultados obtenidos.  - Número de tipos realizados.   Óntico-normativo (factor final/factor normativo). </vt:lpstr>
      <vt:lpstr>   Clases de Concurso de delitos en la dogmática penal:  - Concurso ideal de delitos. - Concurso real de delitos. - Delito continuado. - Delitos permanente. - Concurso aparente de normas   </vt:lpstr>
      <vt:lpstr>Requisitos del concurso ideal o formal de delitos:  a) Unidad de acción o omisión: - Identidad completa (art. 197, inc. 4 y el art. 237 CP) - Identidad parcial (art. 251 y art. 427 CP) - Identidad por vinculación (art. 363 CP  y estafas).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GUSTAVO</dc:creator>
  <cp:lastModifiedBy>PC-Principal</cp:lastModifiedBy>
  <cp:revision>47</cp:revision>
  <dcterms:created xsi:type="dcterms:W3CDTF">2014-08-23T17:34:33Z</dcterms:created>
  <dcterms:modified xsi:type="dcterms:W3CDTF">2020-11-07T16:02:30Z</dcterms:modified>
</cp:coreProperties>
</file>