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1"/>
  </p:sldMasterIdLst>
  <p:notesMasterIdLst>
    <p:notesMasterId r:id="rId57"/>
  </p:notesMasterIdLst>
  <p:sldIdLst>
    <p:sldId id="277" r:id="rId2"/>
    <p:sldId id="552" r:id="rId3"/>
    <p:sldId id="557" r:id="rId4"/>
    <p:sldId id="553" r:id="rId5"/>
    <p:sldId id="554" r:id="rId6"/>
    <p:sldId id="558" r:id="rId7"/>
    <p:sldId id="559" r:id="rId8"/>
    <p:sldId id="400" r:id="rId9"/>
    <p:sldId id="470" r:id="rId10"/>
    <p:sldId id="542" r:id="rId11"/>
    <p:sldId id="478" r:id="rId12"/>
    <p:sldId id="543" r:id="rId13"/>
    <p:sldId id="544" r:id="rId14"/>
    <p:sldId id="547" r:id="rId15"/>
    <p:sldId id="545" r:id="rId16"/>
    <p:sldId id="548" r:id="rId17"/>
    <p:sldId id="546" r:id="rId18"/>
    <p:sldId id="550" r:id="rId19"/>
    <p:sldId id="551" r:id="rId20"/>
    <p:sldId id="525" r:id="rId21"/>
    <p:sldId id="549" r:id="rId22"/>
    <p:sldId id="475" r:id="rId23"/>
    <p:sldId id="477" r:id="rId24"/>
    <p:sldId id="480" r:id="rId25"/>
    <p:sldId id="498" r:id="rId26"/>
    <p:sldId id="440" r:id="rId27"/>
    <p:sldId id="473" r:id="rId28"/>
    <p:sldId id="474" r:id="rId29"/>
    <p:sldId id="524" r:id="rId30"/>
    <p:sldId id="494" r:id="rId31"/>
    <p:sldId id="566" r:id="rId32"/>
    <p:sldId id="562" r:id="rId33"/>
    <p:sldId id="563" r:id="rId34"/>
    <p:sldId id="564" r:id="rId35"/>
    <p:sldId id="565" r:id="rId36"/>
    <p:sldId id="495" r:id="rId37"/>
    <p:sldId id="541" r:id="rId38"/>
    <p:sldId id="515" r:id="rId39"/>
    <p:sldId id="497" r:id="rId40"/>
    <p:sldId id="506" r:id="rId41"/>
    <p:sldId id="512" r:id="rId42"/>
    <p:sldId id="507" r:id="rId43"/>
    <p:sldId id="508" r:id="rId44"/>
    <p:sldId id="509" r:id="rId45"/>
    <p:sldId id="510" r:id="rId46"/>
    <p:sldId id="521" r:id="rId47"/>
    <p:sldId id="527" r:id="rId48"/>
    <p:sldId id="532" r:id="rId49"/>
    <p:sldId id="533" r:id="rId50"/>
    <p:sldId id="535" r:id="rId51"/>
    <p:sldId id="536" r:id="rId52"/>
    <p:sldId id="538" r:id="rId53"/>
    <p:sldId id="560" r:id="rId54"/>
    <p:sldId id="561" r:id="rId55"/>
    <p:sldId id="469" r:id="rId5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E10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41" autoAdjust="0"/>
  </p:normalViewPr>
  <p:slideViewPr>
    <p:cSldViewPr>
      <p:cViewPr varScale="1">
        <p:scale>
          <a:sx n="48" d="100"/>
          <a:sy n="48" d="100"/>
        </p:scale>
        <p:origin x="1528" y="4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1863D-B859-4CE4-961C-973CB95D2C2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5E34F5F-FD09-463D-BC3B-3E8EA93B3DA1}">
      <dgm:prSet/>
      <dgm:spPr/>
      <dgm:t>
        <a:bodyPr/>
        <a:lstStyle/>
        <a:p>
          <a:r>
            <a:rPr lang="es-MX"/>
            <a:t>Las cuestiones prejudiciales han de ser relevantes para el enjuiciamiento del objeto procesal esto es de la pretensión penal con respecto del cual guardan conexión o dependencia </a:t>
          </a:r>
          <a:endParaRPr lang="en-US"/>
        </a:p>
      </dgm:t>
    </dgm:pt>
    <dgm:pt modelId="{D63670F1-33B1-4FE9-9167-F4D45BDF2FB2}" type="parTrans" cxnId="{F6F64290-60AB-4767-ADCD-9D8CFE6E5D8A}">
      <dgm:prSet/>
      <dgm:spPr/>
      <dgm:t>
        <a:bodyPr/>
        <a:lstStyle/>
        <a:p>
          <a:endParaRPr lang="en-US"/>
        </a:p>
      </dgm:t>
    </dgm:pt>
    <dgm:pt modelId="{EF3403B0-1F1D-4A48-957A-B10C215C246E}" type="sibTrans" cxnId="{F6F64290-60AB-4767-ADCD-9D8CFE6E5D8A}">
      <dgm:prSet/>
      <dgm:spPr/>
      <dgm:t>
        <a:bodyPr/>
        <a:lstStyle/>
        <a:p>
          <a:endParaRPr lang="en-US"/>
        </a:p>
      </dgm:t>
    </dgm:pt>
    <dgm:pt modelId="{EE7013F5-569D-4D25-8A44-60C3FCDE3CB3}">
      <dgm:prSet/>
      <dgm:spPr/>
      <dgm:t>
        <a:bodyPr/>
        <a:lstStyle/>
        <a:p>
          <a:r>
            <a:rPr lang="es-MX"/>
            <a:t>Tales hechos precisan de una valoración juridica con arreglos a normas de derecho material  y consiguiente declaración jurisdiccional previa e independiente de la pretensión principal.</a:t>
          </a:r>
          <a:endParaRPr lang="en-US"/>
        </a:p>
      </dgm:t>
    </dgm:pt>
    <dgm:pt modelId="{701A2305-126F-4582-B9C1-839EDB105C24}" type="parTrans" cxnId="{BFCC3E9B-BFC3-4A84-BF84-48C50B209F1E}">
      <dgm:prSet/>
      <dgm:spPr/>
      <dgm:t>
        <a:bodyPr/>
        <a:lstStyle/>
        <a:p>
          <a:endParaRPr lang="en-US"/>
        </a:p>
      </dgm:t>
    </dgm:pt>
    <dgm:pt modelId="{E6390C53-7CC9-446B-889F-3E5E0B41A490}" type="sibTrans" cxnId="{BFCC3E9B-BFC3-4A84-BF84-48C50B209F1E}">
      <dgm:prSet/>
      <dgm:spPr/>
      <dgm:t>
        <a:bodyPr/>
        <a:lstStyle/>
        <a:p>
          <a:endParaRPr lang="en-US"/>
        </a:p>
      </dgm:t>
    </dgm:pt>
    <dgm:pt modelId="{A27FF3D2-ECBC-4B03-A85C-B6619B6C69D2}" type="pres">
      <dgm:prSet presAssocID="{5271863D-B859-4CE4-961C-973CB95D2C24}" presName="linear" presStyleCnt="0">
        <dgm:presLayoutVars>
          <dgm:animLvl val="lvl"/>
          <dgm:resizeHandles val="exact"/>
        </dgm:presLayoutVars>
      </dgm:prSet>
      <dgm:spPr/>
    </dgm:pt>
    <dgm:pt modelId="{481AFD2B-6DE8-4C46-95B8-5E4A000A028C}" type="pres">
      <dgm:prSet presAssocID="{F5E34F5F-FD09-463D-BC3B-3E8EA93B3DA1}" presName="parentText" presStyleLbl="node1" presStyleIdx="0" presStyleCnt="2">
        <dgm:presLayoutVars>
          <dgm:chMax val="0"/>
          <dgm:bulletEnabled val="1"/>
        </dgm:presLayoutVars>
      </dgm:prSet>
      <dgm:spPr/>
    </dgm:pt>
    <dgm:pt modelId="{AAE053CA-8A42-4E1F-AC8C-71CBB13A90CD}" type="pres">
      <dgm:prSet presAssocID="{EF3403B0-1F1D-4A48-957A-B10C215C246E}" presName="spacer" presStyleCnt="0"/>
      <dgm:spPr/>
    </dgm:pt>
    <dgm:pt modelId="{E3267D95-DF0F-4A20-A5E9-482473352B2E}" type="pres">
      <dgm:prSet presAssocID="{EE7013F5-569D-4D25-8A44-60C3FCDE3CB3}" presName="parentText" presStyleLbl="node1" presStyleIdx="1" presStyleCnt="2">
        <dgm:presLayoutVars>
          <dgm:chMax val="0"/>
          <dgm:bulletEnabled val="1"/>
        </dgm:presLayoutVars>
      </dgm:prSet>
      <dgm:spPr/>
    </dgm:pt>
  </dgm:ptLst>
  <dgm:cxnLst>
    <dgm:cxn modelId="{CBB48867-2BD7-442F-9888-564ED374FE19}" type="presOf" srcId="{EE7013F5-569D-4D25-8A44-60C3FCDE3CB3}" destId="{E3267D95-DF0F-4A20-A5E9-482473352B2E}" srcOrd="0" destOrd="0" presId="urn:microsoft.com/office/officeart/2005/8/layout/vList2"/>
    <dgm:cxn modelId="{F6F64290-60AB-4767-ADCD-9D8CFE6E5D8A}" srcId="{5271863D-B859-4CE4-961C-973CB95D2C24}" destId="{F5E34F5F-FD09-463D-BC3B-3E8EA93B3DA1}" srcOrd="0" destOrd="0" parTransId="{D63670F1-33B1-4FE9-9167-F4D45BDF2FB2}" sibTransId="{EF3403B0-1F1D-4A48-957A-B10C215C246E}"/>
    <dgm:cxn modelId="{BFCC3E9B-BFC3-4A84-BF84-48C50B209F1E}" srcId="{5271863D-B859-4CE4-961C-973CB95D2C24}" destId="{EE7013F5-569D-4D25-8A44-60C3FCDE3CB3}" srcOrd="1" destOrd="0" parTransId="{701A2305-126F-4582-B9C1-839EDB105C24}" sibTransId="{E6390C53-7CC9-446B-889F-3E5E0B41A490}"/>
    <dgm:cxn modelId="{4E9A27B0-5382-44D1-BA2E-49928B1D9185}" type="presOf" srcId="{5271863D-B859-4CE4-961C-973CB95D2C24}" destId="{A27FF3D2-ECBC-4B03-A85C-B6619B6C69D2}" srcOrd="0" destOrd="0" presId="urn:microsoft.com/office/officeart/2005/8/layout/vList2"/>
    <dgm:cxn modelId="{33FDCFDB-1893-4569-AC60-DD491E59BD3E}" type="presOf" srcId="{F5E34F5F-FD09-463D-BC3B-3E8EA93B3DA1}" destId="{481AFD2B-6DE8-4C46-95B8-5E4A000A028C}" srcOrd="0" destOrd="0" presId="urn:microsoft.com/office/officeart/2005/8/layout/vList2"/>
    <dgm:cxn modelId="{A1F32794-EAF3-4D94-8417-9EAEA479BA5F}" type="presParOf" srcId="{A27FF3D2-ECBC-4B03-A85C-B6619B6C69D2}" destId="{481AFD2B-6DE8-4C46-95B8-5E4A000A028C}" srcOrd="0" destOrd="0" presId="urn:microsoft.com/office/officeart/2005/8/layout/vList2"/>
    <dgm:cxn modelId="{1405216A-1C44-446E-9D1E-2DA60EB273EA}" type="presParOf" srcId="{A27FF3D2-ECBC-4B03-A85C-B6619B6C69D2}" destId="{AAE053CA-8A42-4E1F-AC8C-71CBB13A90CD}" srcOrd="1" destOrd="0" presId="urn:microsoft.com/office/officeart/2005/8/layout/vList2"/>
    <dgm:cxn modelId="{545880C9-FADA-44E9-B542-5E9D1B86E1EA}" type="presParOf" srcId="{A27FF3D2-ECBC-4B03-A85C-B6619B6C69D2}" destId="{E3267D95-DF0F-4A20-A5E9-482473352B2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76AE7B-3DEC-432E-90F6-F58CAD035CE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E6DCDDC-CA99-4D02-A042-9682C754FA6B}">
      <dgm:prSet/>
      <dgm:spPr/>
      <dgm:t>
        <a:bodyPr/>
        <a:lstStyle/>
        <a:p>
          <a:r>
            <a:rPr lang="es-MX" b="1" dirty="0"/>
            <a:t>HOMOGENEAS. Son las que se rigen por las normas de derecho penal</a:t>
          </a:r>
          <a:endParaRPr lang="en-US" dirty="0"/>
        </a:p>
      </dgm:t>
    </dgm:pt>
    <dgm:pt modelId="{8A7E1F65-2C03-4925-B567-A3C478DF26B5}" type="parTrans" cxnId="{23250E20-411B-419D-9A66-9E954BC16DC5}">
      <dgm:prSet/>
      <dgm:spPr/>
      <dgm:t>
        <a:bodyPr/>
        <a:lstStyle/>
        <a:p>
          <a:endParaRPr lang="en-US"/>
        </a:p>
      </dgm:t>
    </dgm:pt>
    <dgm:pt modelId="{26C29A10-2561-435F-A8BC-DCFF3E26A6FB}" type="sibTrans" cxnId="{23250E20-411B-419D-9A66-9E954BC16DC5}">
      <dgm:prSet/>
      <dgm:spPr/>
      <dgm:t>
        <a:bodyPr/>
        <a:lstStyle/>
        <a:p>
          <a:endParaRPr lang="en-US"/>
        </a:p>
      </dgm:t>
    </dgm:pt>
    <dgm:pt modelId="{D50915C4-10E4-43D1-9331-DAE1C3E7B5D5}">
      <dgm:prSet/>
      <dgm:spPr/>
      <dgm:t>
        <a:bodyPr/>
        <a:lstStyle/>
        <a:p>
          <a:r>
            <a:rPr lang="es-MX" dirty="0"/>
            <a:t>HETEROGENEAS las que se deciden con normativa distinta a la penal</a:t>
          </a:r>
          <a:endParaRPr lang="en-US" dirty="0"/>
        </a:p>
      </dgm:t>
    </dgm:pt>
    <dgm:pt modelId="{B9F735DF-C4AC-4101-8E34-863181C32163}" type="parTrans" cxnId="{122308C3-8357-4002-8C22-96E0D5C85F9E}">
      <dgm:prSet/>
      <dgm:spPr/>
      <dgm:t>
        <a:bodyPr/>
        <a:lstStyle/>
        <a:p>
          <a:endParaRPr lang="en-US"/>
        </a:p>
      </dgm:t>
    </dgm:pt>
    <dgm:pt modelId="{D88845D8-7F4C-4AFB-A7D4-B6CBD721C8FB}" type="sibTrans" cxnId="{122308C3-8357-4002-8C22-96E0D5C85F9E}">
      <dgm:prSet/>
      <dgm:spPr/>
      <dgm:t>
        <a:bodyPr/>
        <a:lstStyle/>
        <a:p>
          <a:endParaRPr lang="en-US"/>
        </a:p>
      </dgm:t>
    </dgm:pt>
    <dgm:pt modelId="{6F1FA536-27DF-4CD4-9E06-D04197C3D860}" type="pres">
      <dgm:prSet presAssocID="{7776AE7B-3DEC-432E-90F6-F58CAD035CE8}" presName="linear" presStyleCnt="0">
        <dgm:presLayoutVars>
          <dgm:animLvl val="lvl"/>
          <dgm:resizeHandles val="exact"/>
        </dgm:presLayoutVars>
      </dgm:prSet>
      <dgm:spPr/>
    </dgm:pt>
    <dgm:pt modelId="{46044D2A-D15A-4691-8F03-9AAEA7FF7484}" type="pres">
      <dgm:prSet presAssocID="{FE6DCDDC-CA99-4D02-A042-9682C754FA6B}" presName="parentText" presStyleLbl="node1" presStyleIdx="0" presStyleCnt="2">
        <dgm:presLayoutVars>
          <dgm:chMax val="0"/>
          <dgm:bulletEnabled val="1"/>
        </dgm:presLayoutVars>
      </dgm:prSet>
      <dgm:spPr/>
    </dgm:pt>
    <dgm:pt modelId="{9E4062F2-6544-436E-9852-4A30A21E2F73}" type="pres">
      <dgm:prSet presAssocID="{26C29A10-2561-435F-A8BC-DCFF3E26A6FB}" presName="spacer" presStyleCnt="0"/>
      <dgm:spPr/>
    </dgm:pt>
    <dgm:pt modelId="{285D68BC-5863-4755-81A3-AA74E95500AF}" type="pres">
      <dgm:prSet presAssocID="{D50915C4-10E4-43D1-9331-DAE1C3E7B5D5}" presName="parentText" presStyleLbl="node1" presStyleIdx="1" presStyleCnt="2">
        <dgm:presLayoutVars>
          <dgm:chMax val="0"/>
          <dgm:bulletEnabled val="1"/>
        </dgm:presLayoutVars>
      </dgm:prSet>
      <dgm:spPr/>
    </dgm:pt>
  </dgm:ptLst>
  <dgm:cxnLst>
    <dgm:cxn modelId="{23250E20-411B-419D-9A66-9E954BC16DC5}" srcId="{7776AE7B-3DEC-432E-90F6-F58CAD035CE8}" destId="{FE6DCDDC-CA99-4D02-A042-9682C754FA6B}" srcOrd="0" destOrd="0" parTransId="{8A7E1F65-2C03-4925-B567-A3C478DF26B5}" sibTransId="{26C29A10-2561-435F-A8BC-DCFF3E26A6FB}"/>
    <dgm:cxn modelId="{D25F6F91-C0E5-4CB8-9DC6-284BD31CFF42}" type="presOf" srcId="{7776AE7B-3DEC-432E-90F6-F58CAD035CE8}" destId="{6F1FA536-27DF-4CD4-9E06-D04197C3D860}" srcOrd="0" destOrd="0" presId="urn:microsoft.com/office/officeart/2005/8/layout/vList2"/>
    <dgm:cxn modelId="{94E21694-6FE0-4545-9BD7-1647D2FC8F5D}" type="presOf" srcId="{FE6DCDDC-CA99-4D02-A042-9682C754FA6B}" destId="{46044D2A-D15A-4691-8F03-9AAEA7FF7484}" srcOrd="0" destOrd="0" presId="urn:microsoft.com/office/officeart/2005/8/layout/vList2"/>
    <dgm:cxn modelId="{122308C3-8357-4002-8C22-96E0D5C85F9E}" srcId="{7776AE7B-3DEC-432E-90F6-F58CAD035CE8}" destId="{D50915C4-10E4-43D1-9331-DAE1C3E7B5D5}" srcOrd="1" destOrd="0" parTransId="{B9F735DF-C4AC-4101-8E34-863181C32163}" sibTransId="{D88845D8-7F4C-4AFB-A7D4-B6CBD721C8FB}"/>
    <dgm:cxn modelId="{DC268BFC-EA32-4E91-B1F1-FFD218CEEDD8}" type="presOf" srcId="{D50915C4-10E4-43D1-9331-DAE1C3E7B5D5}" destId="{285D68BC-5863-4755-81A3-AA74E95500AF}" srcOrd="0" destOrd="0" presId="urn:microsoft.com/office/officeart/2005/8/layout/vList2"/>
    <dgm:cxn modelId="{6CC362BD-3728-42DA-959C-F79D8FDDC4A8}" type="presParOf" srcId="{6F1FA536-27DF-4CD4-9E06-D04197C3D860}" destId="{46044D2A-D15A-4691-8F03-9AAEA7FF7484}" srcOrd="0" destOrd="0" presId="urn:microsoft.com/office/officeart/2005/8/layout/vList2"/>
    <dgm:cxn modelId="{A9408095-E386-49E0-A59C-6C50A539FD0E}" type="presParOf" srcId="{6F1FA536-27DF-4CD4-9E06-D04197C3D860}" destId="{9E4062F2-6544-436E-9852-4A30A21E2F73}" srcOrd="1" destOrd="0" presId="urn:microsoft.com/office/officeart/2005/8/layout/vList2"/>
    <dgm:cxn modelId="{86A18353-7431-4986-9C32-06F25B7291F9}" type="presParOf" srcId="{6F1FA536-27DF-4CD4-9E06-D04197C3D860}" destId="{285D68BC-5863-4755-81A3-AA74E95500A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AFD2B-6DE8-4C46-95B8-5E4A000A028C}">
      <dsp:nvSpPr>
        <dsp:cNvPr id="0" name=""/>
        <dsp:cNvSpPr/>
      </dsp:nvSpPr>
      <dsp:spPr>
        <a:xfrm>
          <a:off x="0" y="14841"/>
          <a:ext cx="4893915" cy="22619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kern="1200"/>
            <a:t>Las cuestiones prejudiciales han de ser relevantes para el enjuiciamiento del objeto procesal esto es de la pretensión penal con respecto del cual guardan conexión o dependencia </a:t>
          </a:r>
          <a:endParaRPr lang="en-US" sz="2200" kern="1200"/>
        </a:p>
      </dsp:txBody>
      <dsp:txXfrm>
        <a:off x="110417" y="125258"/>
        <a:ext cx="4673081" cy="2041068"/>
      </dsp:txXfrm>
    </dsp:sp>
    <dsp:sp modelId="{E3267D95-DF0F-4A20-A5E9-482473352B2E}">
      <dsp:nvSpPr>
        <dsp:cNvPr id="0" name=""/>
        <dsp:cNvSpPr/>
      </dsp:nvSpPr>
      <dsp:spPr>
        <a:xfrm>
          <a:off x="0" y="2340104"/>
          <a:ext cx="4893915" cy="22619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kern="1200"/>
            <a:t>Tales hechos precisan de una valoración juridica con arreglos a normas de derecho material  y consiguiente declaración jurisdiccional previa e independiente de la pretensión principal.</a:t>
          </a:r>
          <a:endParaRPr lang="en-US" sz="2200" kern="1200"/>
        </a:p>
      </dsp:txBody>
      <dsp:txXfrm>
        <a:off x="110417" y="2450521"/>
        <a:ext cx="4673081" cy="2041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44D2A-D15A-4691-8F03-9AAEA7FF7484}">
      <dsp:nvSpPr>
        <dsp:cNvPr id="0" name=""/>
        <dsp:cNvSpPr/>
      </dsp:nvSpPr>
      <dsp:spPr>
        <a:xfrm>
          <a:off x="0" y="52545"/>
          <a:ext cx="4690291" cy="24265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MX" sz="3400" b="1" kern="1200" dirty="0"/>
            <a:t>HOMOGENEAS. Son las que se rigen por las normas de derecho penal</a:t>
          </a:r>
          <a:endParaRPr lang="en-US" sz="3400" kern="1200" dirty="0"/>
        </a:p>
      </dsp:txBody>
      <dsp:txXfrm>
        <a:off x="118456" y="171001"/>
        <a:ext cx="4453379" cy="2189667"/>
      </dsp:txXfrm>
    </dsp:sp>
    <dsp:sp modelId="{285D68BC-5863-4755-81A3-AA74E95500AF}">
      <dsp:nvSpPr>
        <dsp:cNvPr id="0" name=""/>
        <dsp:cNvSpPr/>
      </dsp:nvSpPr>
      <dsp:spPr>
        <a:xfrm>
          <a:off x="0" y="2577044"/>
          <a:ext cx="4690291" cy="24265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MX" sz="3400" kern="1200" dirty="0"/>
            <a:t>HETEROGENEAS las que se deciden con normativa distinta a la penal</a:t>
          </a:r>
          <a:endParaRPr lang="en-US" sz="3400" kern="1200" dirty="0"/>
        </a:p>
      </dsp:txBody>
      <dsp:txXfrm>
        <a:off x="118456" y="2695500"/>
        <a:ext cx="4453379" cy="21896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pPr/>
              <a:t>20/02/2022</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dirty="0"/>
          </a:p>
        </p:txBody>
      </p:sp>
    </p:spTree>
    <p:extLst>
      <p:ext uri="{BB962C8B-B14F-4D97-AF65-F5344CB8AC3E}">
        <p14:creationId xmlns:p14="http://schemas.microsoft.com/office/powerpoint/2010/main" val="212914127"/>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Este Esta presentación, que se recomienda ver en modo de presentación, muestra las nuevas funciones de PowerPoint. Estas diapositivas están diseñadas para ofrecerle excelentes ideas para las presentaciones que creará en PowerPoint 2010.</a:t>
            </a:r>
          </a:p>
          <a:p>
            <a:endParaRPr lang="es-ES" dirty="0"/>
          </a:p>
          <a:p>
            <a:r>
              <a:rPr lang="es-ES" dirty="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a:t>
            </a:fld>
            <a:endParaRPr lang="es-ES" dirty="0">
              <a:solidFill>
                <a:prstClr val="black"/>
              </a:solidFill>
            </a:endParaRPr>
          </a:p>
        </p:txBody>
      </p:sp>
    </p:spTree>
    <p:extLst>
      <p:ext uri="{BB962C8B-B14F-4D97-AF65-F5344CB8AC3E}">
        <p14:creationId xmlns:p14="http://schemas.microsoft.com/office/powerpoint/2010/main" val="245641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11</a:t>
            </a:fld>
            <a:endParaRPr lang="es-ES" dirty="0">
              <a:solidFill>
                <a:prstClr val="black"/>
              </a:solidFill>
            </a:endParaRPr>
          </a:p>
        </p:txBody>
      </p:sp>
    </p:spTree>
    <p:extLst>
      <p:ext uri="{BB962C8B-B14F-4D97-AF65-F5344CB8AC3E}">
        <p14:creationId xmlns:p14="http://schemas.microsoft.com/office/powerpoint/2010/main" val="2210903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12</a:t>
            </a:fld>
            <a:endParaRPr lang="es-ES" dirty="0">
              <a:solidFill>
                <a:prstClr val="black"/>
              </a:solidFill>
            </a:endParaRPr>
          </a:p>
        </p:txBody>
      </p:sp>
    </p:spTree>
    <p:extLst>
      <p:ext uri="{BB962C8B-B14F-4D97-AF65-F5344CB8AC3E}">
        <p14:creationId xmlns:p14="http://schemas.microsoft.com/office/powerpoint/2010/main" val="369198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13</a:t>
            </a:fld>
            <a:endParaRPr lang="es-ES" dirty="0">
              <a:solidFill>
                <a:prstClr val="black"/>
              </a:solidFill>
            </a:endParaRPr>
          </a:p>
        </p:txBody>
      </p:sp>
    </p:spTree>
    <p:extLst>
      <p:ext uri="{BB962C8B-B14F-4D97-AF65-F5344CB8AC3E}">
        <p14:creationId xmlns:p14="http://schemas.microsoft.com/office/powerpoint/2010/main" val="4234591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14</a:t>
            </a:fld>
            <a:endParaRPr lang="es-ES" dirty="0">
              <a:solidFill>
                <a:prstClr val="black"/>
              </a:solidFill>
            </a:endParaRPr>
          </a:p>
        </p:txBody>
      </p:sp>
    </p:spTree>
    <p:extLst>
      <p:ext uri="{BB962C8B-B14F-4D97-AF65-F5344CB8AC3E}">
        <p14:creationId xmlns:p14="http://schemas.microsoft.com/office/powerpoint/2010/main" val="3749742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15</a:t>
            </a:fld>
            <a:endParaRPr lang="es-ES" dirty="0">
              <a:solidFill>
                <a:prstClr val="black"/>
              </a:solidFill>
            </a:endParaRPr>
          </a:p>
        </p:txBody>
      </p:sp>
    </p:spTree>
    <p:extLst>
      <p:ext uri="{BB962C8B-B14F-4D97-AF65-F5344CB8AC3E}">
        <p14:creationId xmlns:p14="http://schemas.microsoft.com/office/powerpoint/2010/main" val="3738296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16</a:t>
            </a:fld>
            <a:endParaRPr lang="es-ES" dirty="0">
              <a:solidFill>
                <a:prstClr val="black"/>
              </a:solidFill>
            </a:endParaRPr>
          </a:p>
        </p:txBody>
      </p:sp>
    </p:spTree>
    <p:extLst>
      <p:ext uri="{BB962C8B-B14F-4D97-AF65-F5344CB8AC3E}">
        <p14:creationId xmlns:p14="http://schemas.microsoft.com/office/powerpoint/2010/main" val="3963885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17</a:t>
            </a:fld>
            <a:endParaRPr lang="es-ES" dirty="0">
              <a:solidFill>
                <a:prstClr val="black"/>
              </a:solidFill>
            </a:endParaRPr>
          </a:p>
        </p:txBody>
      </p:sp>
    </p:spTree>
    <p:extLst>
      <p:ext uri="{BB962C8B-B14F-4D97-AF65-F5344CB8AC3E}">
        <p14:creationId xmlns:p14="http://schemas.microsoft.com/office/powerpoint/2010/main" val="353842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18</a:t>
            </a:fld>
            <a:endParaRPr lang="es-ES" dirty="0">
              <a:solidFill>
                <a:prstClr val="black"/>
              </a:solidFill>
            </a:endParaRPr>
          </a:p>
        </p:txBody>
      </p:sp>
    </p:spTree>
    <p:extLst>
      <p:ext uri="{BB962C8B-B14F-4D97-AF65-F5344CB8AC3E}">
        <p14:creationId xmlns:p14="http://schemas.microsoft.com/office/powerpoint/2010/main" val="372595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19</a:t>
            </a:fld>
            <a:endParaRPr lang="es-ES" dirty="0">
              <a:solidFill>
                <a:prstClr val="black"/>
              </a:solidFill>
            </a:endParaRPr>
          </a:p>
        </p:txBody>
      </p:sp>
    </p:spTree>
    <p:extLst>
      <p:ext uri="{BB962C8B-B14F-4D97-AF65-F5344CB8AC3E}">
        <p14:creationId xmlns:p14="http://schemas.microsoft.com/office/powerpoint/2010/main" val="10465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a:t>
            </a:fld>
            <a:endParaRPr lang="es-ES" dirty="0">
              <a:solidFill>
                <a:prstClr val="black"/>
              </a:solidFill>
            </a:endParaRPr>
          </a:p>
        </p:txBody>
      </p:sp>
    </p:spTree>
    <p:extLst>
      <p:ext uri="{BB962C8B-B14F-4D97-AF65-F5344CB8AC3E}">
        <p14:creationId xmlns:p14="http://schemas.microsoft.com/office/powerpoint/2010/main" val="724522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21</a:t>
            </a:fld>
            <a:endParaRPr lang="es-ES" dirty="0">
              <a:solidFill>
                <a:prstClr val="black"/>
              </a:solidFill>
            </a:endParaRPr>
          </a:p>
        </p:txBody>
      </p:sp>
    </p:spTree>
    <p:extLst>
      <p:ext uri="{BB962C8B-B14F-4D97-AF65-F5344CB8AC3E}">
        <p14:creationId xmlns:p14="http://schemas.microsoft.com/office/powerpoint/2010/main" val="1799568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22</a:t>
            </a:fld>
            <a:endParaRPr lang="es-ES" dirty="0">
              <a:solidFill>
                <a:prstClr val="black"/>
              </a:solidFill>
            </a:endParaRPr>
          </a:p>
        </p:txBody>
      </p:sp>
    </p:spTree>
    <p:extLst>
      <p:ext uri="{BB962C8B-B14F-4D97-AF65-F5344CB8AC3E}">
        <p14:creationId xmlns:p14="http://schemas.microsoft.com/office/powerpoint/2010/main" val="3157093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23</a:t>
            </a:fld>
            <a:endParaRPr lang="es-ES" dirty="0">
              <a:solidFill>
                <a:prstClr val="black"/>
              </a:solidFill>
            </a:endParaRPr>
          </a:p>
        </p:txBody>
      </p:sp>
    </p:spTree>
    <p:extLst>
      <p:ext uri="{BB962C8B-B14F-4D97-AF65-F5344CB8AC3E}">
        <p14:creationId xmlns:p14="http://schemas.microsoft.com/office/powerpoint/2010/main" val="2969329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24</a:t>
            </a:fld>
            <a:endParaRPr lang="es-ES" dirty="0">
              <a:solidFill>
                <a:prstClr val="black"/>
              </a:solidFill>
            </a:endParaRPr>
          </a:p>
        </p:txBody>
      </p:sp>
    </p:spTree>
    <p:extLst>
      <p:ext uri="{BB962C8B-B14F-4D97-AF65-F5344CB8AC3E}">
        <p14:creationId xmlns:p14="http://schemas.microsoft.com/office/powerpoint/2010/main" val="3544832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25</a:t>
            </a:fld>
            <a:endParaRPr lang="es-ES" dirty="0">
              <a:solidFill>
                <a:prstClr val="black"/>
              </a:solidFill>
            </a:endParaRPr>
          </a:p>
        </p:txBody>
      </p:sp>
    </p:spTree>
    <p:extLst>
      <p:ext uri="{BB962C8B-B14F-4D97-AF65-F5344CB8AC3E}">
        <p14:creationId xmlns:p14="http://schemas.microsoft.com/office/powerpoint/2010/main" val="2627644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26</a:t>
            </a:fld>
            <a:endParaRPr lang="es-ES" dirty="0">
              <a:solidFill>
                <a:prstClr val="black"/>
              </a:solidFill>
            </a:endParaRPr>
          </a:p>
        </p:txBody>
      </p:sp>
    </p:spTree>
    <p:extLst>
      <p:ext uri="{BB962C8B-B14F-4D97-AF65-F5344CB8AC3E}">
        <p14:creationId xmlns:p14="http://schemas.microsoft.com/office/powerpoint/2010/main" val="1424564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27</a:t>
            </a:fld>
            <a:endParaRPr lang="es-ES" dirty="0">
              <a:solidFill>
                <a:prstClr val="black"/>
              </a:solidFill>
            </a:endParaRPr>
          </a:p>
        </p:txBody>
      </p:sp>
    </p:spTree>
    <p:extLst>
      <p:ext uri="{BB962C8B-B14F-4D97-AF65-F5344CB8AC3E}">
        <p14:creationId xmlns:p14="http://schemas.microsoft.com/office/powerpoint/2010/main" val="30251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28</a:t>
            </a:fld>
            <a:endParaRPr lang="es-ES" dirty="0">
              <a:solidFill>
                <a:prstClr val="black"/>
              </a:solidFill>
            </a:endParaRPr>
          </a:p>
        </p:txBody>
      </p:sp>
    </p:spTree>
    <p:extLst>
      <p:ext uri="{BB962C8B-B14F-4D97-AF65-F5344CB8AC3E}">
        <p14:creationId xmlns:p14="http://schemas.microsoft.com/office/powerpoint/2010/main" val="1652226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30</a:t>
            </a:fld>
            <a:endParaRPr lang="es-ES" dirty="0">
              <a:solidFill>
                <a:prstClr val="black"/>
              </a:solidFill>
            </a:endParaRPr>
          </a:p>
        </p:txBody>
      </p:sp>
    </p:spTree>
    <p:extLst>
      <p:ext uri="{BB962C8B-B14F-4D97-AF65-F5344CB8AC3E}">
        <p14:creationId xmlns:p14="http://schemas.microsoft.com/office/powerpoint/2010/main" val="3705758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36</a:t>
            </a:fld>
            <a:endParaRPr lang="es-ES" dirty="0">
              <a:solidFill>
                <a:prstClr val="black"/>
              </a:solidFill>
            </a:endParaRPr>
          </a:p>
        </p:txBody>
      </p:sp>
    </p:spTree>
    <p:extLst>
      <p:ext uri="{BB962C8B-B14F-4D97-AF65-F5344CB8AC3E}">
        <p14:creationId xmlns:p14="http://schemas.microsoft.com/office/powerpoint/2010/main" val="407307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a:t>
            </a:fld>
            <a:endParaRPr lang="es-ES" dirty="0">
              <a:solidFill>
                <a:prstClr val="black"/>
              </a:solidFill>
            </a:endParaRPr>
          </a:p>
        </p:txBody>
      </p:sp>
    </p:spTree>
    <p:extLst>
      <p:ext uri="{BB962C8B-B14F-4D97-AF65-F5344CB8AC3E}">
        <p14:creationId xmlns:p14="http://schemas.microsoft.com/office/powerpoint/2010/main" val="2883019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37</a:t>
            </a:fld>
            <a:endParaRPr lang="es-ES" dirty="0">
              <a:solidFill>
                <a:prstClr val="black"/>
              </a:solidFill>
            </a:endParaRPr>
          </a:p>
        </p:txBody>
      </p:sp>
    </p:spTree>
    <p:extLst>
      <p:ext uri="{BB962C8B-B14F-4D97-AF65-F5344CB8AC3E}">
        <p14:creationId xmlns:p14="http://schemas.microsoft.com/office/powerpoint/2010/main" val="413527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38</a:t>
            </a:fld>
            <a:endParaRPr lang="es-ES" dirty="0">
              <a:solidFill>
                <a:prstClr val="black"/>
              </a:solidFill>
            </a:endParaRPr>
          </a:p>
        </p:txBody>
      </p:sp>
    </p:spTree>
    <p:extLst>
      <p:ext uri="{BB962C8B-B14F-4D97-AF65-F5344CB8AC3E}">
        <p14:creationId xmlns:p14="http://schemas.microsoft.com/office/powerpoint/2010/main" val="2704973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39</a:t>
            </a:fld>
            <a:endParaRPr lang="es-ES" dirty="0">
              <a:solidFill>
                <a:prstClr val="black"/>
              </a:solidFill>
            </a:endParaRPr>
          </a:p>
        </p:txBody>
      </p:sp>
    </p:spTree>
    <p:extLst>
      <p:ext uri="{BB962C8B-B14F-4D97-AF65-F5344CB8AC3E}">
        <p14:creationId xmlns:p14="http://schemas.microsoft.com/office/powerpoint/2010/main" val="2778942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55</a:t>
            </a:fld>
            <a:endParaRPr lang="es-ES" dirty="0">
              <a:solidFill>
                <a:prstClr val="black"/>
              </a:solidFill>
            </a:endParaRPr>
          </a:p>
        </p:txBody>
      </p:sp>
    </p:spTree>
    <p:extLst>
      <p:ext uri="{BB962C8B-B14F-4D97-AF65-F5344CB8AC3E}">
        <p14:creationId xmlns:p14="http://schemas.microsoft.com/office/powerpoint/2010/main" val="339675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a:t>
            </a:fld>
            <a:endParaRPr lang="es-ES" dirty="0">
              <a:solidFill>
                <a:prstClr val="black"/>
              </a:solidFill>
            </a:endParaRPr>
          </a:p>
        </p:txBody>
      </p:sp>
    </p:spTree>
    <p:extLst>
      <p:ext uri="{BB962C8B-B14F-4D97-AF65-F5344CB8AC3E}">
        <p14:creationId xmlns:p14="http://schemas.microsoft.com/office/powerpoint/2010/main" val="288419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a:t>
            </a:fld>
            <a:endParaRPr lang="es-ES" dirty="0">
              <a:solidFill>
                <a:prstClr val="black"/>
              </a:solidFill>
            </a:endParaRPr>
          </a:p>
        </p:txBody>
      </p:sp>
    </p:spTree>
    <p:extLst>
      <p:ext uri="{BB962C8B-B14F-4D97-AF65-F5344CB8AC3E}">
        <p14:creationId xmlns:p14="http://schemas.microsoft.com/office/powerpoint/2010/main" val="292778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a:t>
            </a:fld>
            <a:endParaRPr lang="es-ES" dirty="0">
              <a:solidFill>
                <a:prstClr val="black"/>
              </a:solidFill>
            </a:endParaRPr>
          </a:p>
        </p:txBody>
      </p:sp>
    </p:spTree>
    <p:extLst>
      <p:ext uri="{BB962C8B-B14F-4D97-AF65-F5344CB8AC3E}">
        <p14:creationId xmlns:p14="http://schemas.microsoft.com/office/powerpoint/2010/main" val="307255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7</a:t>
            </a:fld>
            <a:endParaRPr lang="es-ES" dirty="0">
              <a:solidFill>
                <a:prstClr val="black"/>
              </a:solidFill>
            </a:endParaRPr>
          </a:p>
        </p:txBody>
      </p:sp>
    </p:spTree>
    <p:extLst>
      <p:ext uri="{BB962C8B-B14F-4D97-AF65-F5344CB8AC3E}">
        <p14:creationId xmlns:p14="http://schemas.microsoft.com/office/powerpoint/2010/main" val="436746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8</a:t>
            </a:fld>
            <a:endParaRPr lang="es-ES" dirty="0">
              <a:solidFill>
                <a:prstClr val="black"/>
              </a:solidFill>
            </a:endParaRPr>
          </a:p>
        </p:txBody>
      </p:sp>
    </p:spTree>
    <p:extLst>
      <p:ext uri="{BB962C8B-B14F-4D97-AF65-F5344CB8AC3E}">
        <p14:creationId xmlns:p14="http://schemas.microsoft.com/office/powerpoint/2010/main" val="139885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9</a:t>
            </a:fld>
            <a:endParaRPr lang="es-ES" dirty="0">
              <a:solidFill>
                <a:prstClr val="black"/>
              </a:solidFill>
            </a:endParaRPr>
          </a:p>
        </p:txBody>
      </p:sp>
    </p:spTree>
    <p:extLst>
      <p:ext uri="{BB962C8B-B14F-4D97-AF65-F5344CB8AC3E}">
        <p14:creationId xmlns:p14="http://schemas.microsoft.com/office/powerpoint/2010/main" val="116092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3F535-56C1-4972-A2DA-683EA35E1EB2}"/>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211579-8FC8-4EEA-BB9B-73E885B00C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5EFA33C-EC1D-43B5-837E-F3B0764A67F4}"/>
              </a:ext>
            </a:extLst>
          </p:cNvPr>
          <p:cNvSpPr>
            <a:spLocks noGrp="1"/>
          </p:cNvSpPr>
          <p:nvPr>
            <p:ph type="dt" sz="half" idx="10"/>
          </p:nvPr>
        </p:nvSpPr>
        <p:spPr/>
        <p:txBody>
          <a:bodyPr/>
          <a:lstStyle/>
          <a:p>
            <a:fld id="{A258050E-B668-4FA7-85AD-C750C80A6E9B}" type="datetimeFigureOut">
              <a:rPr lang="es-ES" smtClean="0"/>
              <a:pPr/>
              <a:t>20/02/2022</a:t>
            </a:fld>
            <a:endParaRPr kumimoji="0" lang="es-ES" dirty="0"/>
          </a:p>
        </p:txBody>
      </p:sp>
      <p:sp>
        <p:nvSpPr>
          <p:cNvPr id="5" name="Marcador de pie de página 4">
            <a:extLst>
              <a:ext uri="{FF2B5EF4-FFF2-40B4-BE49-F238E27FC236}">
                <a16:creationId xmlns:a16="http://schemas.microsoft.com/office/drawing/2014/main" id="{E88FF69F-6B48-4FE1-8BA4-D27A58144FFA}"/>
              </a:ext>
            </a:extLst>
          </p:cNvPr>
          <p:cNvSpPr>
            <a:spLocks noGrp="1"/>
          </p:cNvSpPr>
          <p:nvPr>
            <p:ph type="ftr" sz="quarter" idx="11"/>
          </p:nvPr>
        </p:nvSpPr>
        <p:spPr/>
        <p:txBody>
          <a:bodyPr/>
          <a:lstStyle/>
          <a:p>
            <a:endParaRPr kumimoji="0" lang="es-ES" dirty="0"/>
          </a:p>
        </p:txBody>
      </p:sp>
      <p:sp>
        <p:nvSpPr>
          <p:cNvPr id="6" name="Marcador de número de diapositiva 5">
            <a:extLst>
              <a:ext uri="{FF2B5EF4-FFF2-40B4-BE49-F238E27FC236}">
                <a16:creationId xmlns:a16="http://schemas.microsoft.com/office/drawing/2014/main" id="{C70A0C81-ADAF-4485-8AF7-A7490259B767}"/>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24024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436B8-2EE8-4449-B158-7A0D43A3239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C0C91B-CE44-458E-9D6C-7BB409EB9E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F6CC0F-40BA-4A9E-B119-042FC5E81266}"/>
              </a:ext>
            </a:extLst>
          </p:cNvPr>
          <p:cNvSpPr>
            <a:spLocks noGrp="1"/>
          </p:cNvSpPr>
          <p:nvPr>
            <p:ph type="dt" sz="half" idx="10"/>
          </p:nvPr>
        </p:nvSpPr>
        <p:spPr/>
        <p:txBody>
          <a:bodyPr/>
          <a:lstStyle/>
          <a:p>
            <a:fld id="{A258050E-B668-4FA7-85AD-C750C80A6E9B}" type="datetimeFigureOut">
              <a:rPr lang="es-ES" smtClean="0"/>
              <a:pPr/>
              <a:t>20/02/2022</a:t>
            </a:fld>
            <a:endParaRPr kumimoji="0" lang="es-ES" dirty="0"/>
          </a:p>
        </p:txBody>
      </p:sp>
      <p:sp>
        <p:nvSpPr>
          <p:cNvPr id="5" name="Marcador de pie de página 4">
            <a:extLst>
              <a:ext uri="{FF2B5EF4-FFF2-40B4-BE49-F238E27FC236}">
                <a16:creationId xmlns:a16="http://schemas.microsoft.com/office/drawing/2014/main" id="{6AF14711-2EE8-4E1A-BB18-C79B0C22ED30}"/>
              </a:ext>
            </a:extLst>
          </p:cNvPr>
          <p:cNvSpPr>
            <a:spLocks noGrp="1"/>
          </p:cNvSpPr>
          <p:nvPr>
            <p:ph type="ftr" sz="quarter" idx="11"/>
          </p:nvPr>
        </p:nvSpPr>
        <p:spPr/>
        <p:txBody>
          <a:bodyPr/>
          <a:lstStyle/>
          <a:p>
            <a:endParaRPr kumimoji="0" lang="es-ES" dirty="0"/>
          </a:p>
        </p:txBody>
      </p:sp>
      <p:sp>
        <p:nvSpPr>
          <p:cNvPr id="6" name="Marcador de número de diapositiva 5">
            <a:extLst>
              <a:ext uri="{FF2B5EF4-FFF2-40B4-BE49-F238E27FC236}">
                <a16:creationId xmlns:a16="http://schemas.microsoft.com/office/drawing/2014/main" id="{8FB334B7-3950-4845-8007-7E0CBD256F2F}"/>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63124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75C9B3-1E92-4400-B42A-340CD9D07A3B}"/>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63FCB6-1F87-4423-9725-12C83902446C}"/>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2050C8-003D-4F5A-B92D-F05EBE4D3744}"/>
              </a:ext>
            </a:extLst>
          </p:cNvPr>
          <p:cNvSpPr>
            <a:spLocks noGrp="1"/>
          </p:cNvSpPr>
          <p:nvPr>
            <p:ph type="dt" sz="half" idx="10"/>
          </p:nvPr>
        </p:nvSpPr>
        <p:spPr/>
        <p:txBody>
          <a:bodyPr/>
          <a:lstStyle/>
          <a:p>
            <a:fld id="{A258050E-B668-4FA7-85AD-C750C80A6E9B}" type="datetimeFigureOut">
              <a:rPr lang="es-ES" smtClean="0"/>
              <a:pPr/>
              <a:t>20/02/2022</a:t>
            </a:fld>
            <a:endParaRPr kumimoji="0" lang="es-ES" dirty="0"/>
          </a:p>
        </p:txBody>
      </p:sp>
      <p:sp>
        <p:nvSpPr>
          <p:cNvPr id="5" name="Marcador de pie de página 4">
            <a:extLst>
              <a:ext uri="{FF2B5EF4-FFF2-40B4-BE49-F238E27FC236}">
                <a16:creationId xmlns:a16="http://schemas.microsoft.com/office/drawing/2014/main" id="{81DE2825-12D8-45BF-B0DC-2F3003485604}"/>
              </a:ext>
            </a:extLst>
          </p:cNvPr>
          <p:cNvSpPr>
            <a:spLocks noGrp="1"/>
          </p:cNvSpPr>
          <p:nvPr>
            <p:ph type="ftr" sz="quarter" idx="11"/>
          </p:nvPr>
        </p:nvSpPr>
        <p:spPr/>
        <p:txBody>
          <a:bodyPr/>
          <a:lstStyle/>
          <a:p>
            <a:endParaRPr kumimoji="0" lang="es-ES" dirty="0"/>
          </a:p>
        </p:txBody>
      </p:sp>
      <p:sp>
        <p:nvSpPr>
          <p:cNvPr id="6" name="Marcador de número de diapositiva 5">
            <a:extLst>
              <a:ext uri="{FF2B5EF4-FFF2-40B4-BE49-F238E27FC236}">
                <a16:creationId xmlns:a16="http://schemas.microsoft.com/office/drawing/2014/main" id="{4EDED21A-B222-40D0-BC15-E9094CE80C81}"/>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2986051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dirty="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20/02/2022</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a:t>Haga clic para modificar el estilo de título del patrón</a:t>
            </a:r>
            <a:endParaRPr/>
          </a:p>
        </p:txBody>
      </p:sp>
    </p:spTree>
    <p:extLst>
      <p:ext uri="{BB962C8B-B14F-4D97-AF65-F5344CB8AC3E}">
        <p14:creationId xmlns:p14="http://schemas.microsoft.com/office/powerpoint/2010/main" val="1376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20/02/2022</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dirty="0"/>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20/02/2022</a:t>
            </a:fld>
            <a:endParaRPr kumimoji="0" lang="es-ES" dirty="0"/>
          </a:p>
        </p:txBody>
      </p:sp>
      <p:sp>
        <p:nvSpPr>
          <p:cNvPr id="3" name="Footer Placeholder 2"/>
          <p:cNvSpPr>
            <a:spLocks noGrp="1"/>
          </p:cNvSpPr>
          <p:nvPr>
            <p:ph type="ftr" sz="quarter" idx="11"/>
          </p:nvPr>
        </p:nvSpPr>
        <p:spPr/>
        <p:txBody>
          <a:bodyPr/>
          <a:lstStyle/>
          <a:p>
            <a:endParaRPr kumimoji="0" lang="es-ES" dirty="0"/>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dirty="0"/>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20/02/2022</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20/02/2022</a:t>
            </a:fld>
            <a:endParaRPr kumimoji="0" lang="es-ES" dirty="0"/>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dirty="0"/>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dirty="0"/>
              <a:t>Haga clic en el icono para agregar medios</a:t>
            </a:r>
            <a:endParaRPr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p>
            <a:fld id="{A258050E-B668-4FA7-85AD-C750C80A6E9B}" type="datetimeFigureOut">
              <a:pPr/>
              <a:t>20/02/2022</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133D93-4E9E-470C-B218-0FFB5AE232A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26A260-D4EB-4CC5-A749-A65AF299EEC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6B4560-7055-4203-9643-F0F68D99B8EB}"/>
              </a:ext>
            </a:extLst>
          </p:cNvPr>
          <p:cNvSpPr>
            <a:spLocks noGrp="1"/>
          </p:cNvSpPr>
          <p:nvPr>
            <p:ph type="dt" sz="half" idx="10"/>
          </p:nvPr>
        </p:nvSpPr>
        <p:spPr/>
        <p:txBody>
          <a:bodyPr/>
          <a:lstStyle/>
          <a:p>
            <a:fld id="{A258050E-B668-4FA7-85AD-C750C80A6E9B}" type="datetimeFigureOut">
              <a:rPr lang="es-ES" smtClean="0"/>
              <a:pPr/>
              <a:t>20/02/2022</a:t>
            </a:fld>
            <a:endParaRPr kumimoji="0" lang="es-ES" dirty="0"/>
          </a:p>
        </p:txBody>
      </p:sp>
      <p:sp>
        <p:nvSpPr>
          <p:cNvPr id="5" name="Marcador de pie de página 4">
            <a:extLst>
              <a:ext uri="{FF2B5EF4-FFF2-40B4-BE49-F238E27FC236}">
                <a16:creationId xmlns:a16="http://schemas.microsoft.com/office/drawing/2014/main" id="{E2E384A9-4710-436F-A64B-A4BE7B03D720}"/>
              </a:ext>
            </a:extLst>
          </p:cNvPr>
          <p:cNvSpPr>
            <a:spLocks noGrp="1"/>
          </p:cNvSpPr>
          <p:nvPr>
            <p:ph type="ftr" sz="quarter" idx="11"/>
          </p:nvPr>
        </p:nvSpPr>
        <p:spPr/>
        <p:txBody>
          <a:bodyPr/>
          <a:lstStyle/>
          <a:p>
            <a:endParaRPr kumimoji="0" lang="es-ES" dirty="0"/>
          </a:p>
        </p:txBody>
      </p:sp>
      <p:sp>
        <p:nvSpPr>
          <p:cNvPr id="6" name="Marcador de número de diapositiva 5">
            <a:extLst>
              <a:ext uri="{FF2B5EF4-FFF2-40B4-BE49-F238E27FC236}">
                <a16:creationId xmlns:a16="http://schemas.microsoft.com/office/drawing/2014/main" id="{3B56C443-0ECD-47B1-9542-AA45CC393C05}"/>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315477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ECA9E4-3A2D-43DC-A95C-EB5DAEDC065F}"/>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27E451C-11EF-4F0F-BA89-67B2FF9161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9271C2-98A0-416E-90B3-A18A37E5BB1C}"/>
              </a:ext>
            </a:extLst>
          </p:cNvPr>
          <p:cNvSpPr>
            <a:spLocks noGrp="1"/>
          </p:cNvSpPr>
          <p:nvPr>
            <p:ph type="dt" sz="half" idx="10"/>
          </p:nvPr>
        </p:nvSpPr>
        <p:spPr/>
        <p:txBody>
          <a:bodyPr/>
          <a:lstStyle/>
          <a:p>
            <a:fld id="{F9E90762-4BC6-4E46-8644-C9DDBD22E94A}" type="datetimeFigureOut">
              <a:rPr lang="es-ES" smtClean="0"/>
              <a:t>20/02/2022</a:t>
            </a:fld>
            <a:endParaRPr lang="es-ES" dirty="0"/>
          </a:p>
        </p:txBody>
      </p:sp>
      <p:sp>
        <p:nvSpPr>
          <p:cNvPr id="5" name="Marcador de pie de página 4">
            <a:extLst>
              <a:ext uri="{FF2B5EF4-FFF2-40B4-BE49-F238E27FC236}">
                <a16:creationId xmlns:a16="http://schemas.microsoft.com/office/drawing/2014/main" id="{1AEE7D6D-9463-4D70-B403-740693FE6A70}"/>
              </a:ext>
            </a:extLst>
          </p:cNvPr>
          <p:cNvSpPr>
            <a:spLocks noGrp="1"/>
          </p:cNvSpPr>
          <p:nvPr>
            <p:ph type="ftr" sz="quarter" idx="11"/>
          </p:nvPr>
        </p:nvSpPr>
        <p:spPr/>
        <p:txBody>
          <a:bodyPr/>
          <a:lstStyle/>
          <a:p>
            <a:endParaRPr kumimoji="0" lang="es-ES" dirty="0"/>
          </a:p>
        </p:txBody>
      </p:sp>
      <p:sp>
        <p:nvSpPr>
          <p:cNvPr id="6" name="Marcador de número de diapositiva 5">
            <a:extLst>
              <a:ext uri="{FF2B5EF4-FFF2-40B4-BE49-F238E27FC236}">
                <a16:creationId xmlns:a16="http://schemas.microsoft.com/office/drawing/2014/main" id="{FFBD7D71-70E4-47A6-AC18-F4693FF6B8C5}"/>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
        <p:nvSpPr>
          <p:cNvPr id="7" name="Oval 6">
            <a:extLst>
              <a:ext uri="{FF2B5EF4-FFF2-40B4-BE49-F238E27FC236}">
                <a16:creationId xmlns:a16="http://schemas.microsoft.com/office/drawing/2014/main" id="{6CD64479-526E-402D-AC45-C2F974B8CE44}"/>
              </a:ext>
            </a:extLst>
          </p:cNvPr>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t>             </a:t>
            </a:r>
          </a:p>
        </p:txBody>
      </p:sp>
      <p:sp>
        <p:nvSpPr>
          <p:cNvPr id="8" name="Rectangle 7">
            <a:extLst>
              <a:ext uri="{FF2B5EF4-FFF2-40B4-BE49-F238E27FC236}">
                <a16:creationId xmlns:a16="http://schemas.microsoft.com/office/drawing/2014/main" id="{9C6F3B97-2230-43AC-A447-4A700A5CC362}"/>
              </a:ext>
            </a:extLst>
          </p:cNvPr>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solidFill>
                  <a:srgbClr val="FF6600"/>
                </a:solidFill>
              </a:rPr>
              <a:t>           </a:t>
            </a:r>
          </a:p>
        </p:txBody>
      </p:sp>
      <p:sp>
        <p:nvSpPr>
          <p:cNvPr id="9" name="Oval 8">
            <a:extLst>
              <a:ext uri="{FF2B5EF4-FFF2-40B4-BE49-F238E27FC236}">
                <a16:creationId xmlns:a16="http://schemas.microsoft.com/office/drawing/2014/main" id="{977D64FC-3A9D-4FCA-9A9E-EFE4CB65CF42}"/>
              </a:ext>
            </a:extLst>
          </p:cNvPr>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dirty="0"/>
              <a:t>       </a:t>
            </a:r>
          </a:p>
        </p:txBody>
      </p:sp>
    </p:spTree>
    <p:extLst>
      <p:ext uri="{BB962C8B-B14F-4D97-AF65-F5344CB8AC3E}">
        <p14:creationId xmlns:p14="http://schemas.microsoft.com/office/powerpoint/2010/main" val="124919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979F5-67BD-41FB-9B20-6371100D0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B4EC41C-6C02-4E60-9C43-05A9190BCFCE}"/>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ED9A6C2-753E-48F2-8FB3-D791650DD722}"/>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D84464C-8F3A-4CE4-9132-747F7B2B6768}"/>
              </a:ext>
            </a:extLst>
          </p:cNvPr>
          <p:cNvSpPr>
            <a:spLocks noGrp="1"/>
          </p:cNvSpPr>
          <p:nvPr>
            <p:ph type="dt" sz="half" idx="10"/>
          </p:nvPr>
        </p:nvSpPr>
        <p:spPr/>
        <p:txBody>
          <a:bodyPr/>
          <a:lstStyle/>
          <a:p>
            <a:fld id="{A258050E-B668-4FA7-85AD-C750C80A6E9B}" type="datetimeFigureOut">
              <a:rPr lang="es-ES" smtClean="0"/>
              <a:pPr/>
              <a:t>20/02/2022</a:t>
            </a:fld>
            <a:endParaRPr kumimoji="0" lang="es-ES" dirty="0"/>
          </a:p>
        </p:txBody>
      </p:sp>
      <p:sp>
        <p:nvSpPr>
          <p:cNvPr id="6" name="Marcador de pie de página 5">
            <a:extLst>
              <a:ext uri="{FF2B5EF4-FFF2-40B4-BE49-F238E27FC236}">
                <a16:creationId xmlns:a16="http://schemas.microsoft.com/office/drawing/2014/main" id="{8FA9C1CE-C7E2-47F0-9B69-AD1635B14BBC}"/>
              </a:ext>
            </a:extLst>
          </p:cNvPr>
          <p:cNvSpPr>
            <a:spLocks noGrp="1"/>
          </p:cNvSpPr>
          <p:nvPr>
            <p:ph type="ftr" sz="quarter" idx="11"/>
          </p:nvPr>
        </p:nvSpPr>
        <p:spPr/>
        <p:txBody>
          <a:bodyPr/>
          <a:lstStyle/>
          <a:p>
            <a:endParaRPr kumimoji="0" lang="es-ES" dirty="0"/>
          </a:p>
        </p:txBody>
      </p:sp>
      <p:sp>
        <p:nvSpPr>
          <p:cNvPr id="7" name="Marcador de número de diapositiva 6">
            <a:extLst>
              <a:ext uri="{FF2B5EF4-FFF2-40B4-BE49-F238E27FC236}">
                <a16:creationId xmlns:a16="http://schemas.microsoft.com/office/drawing/2014/main" id="{6AF0D7EE-DD7A-4072-B8BB-1512298C7E46}"/>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393980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EEB224-4C69-4531-B1FA-42C2C34A01F4}"/>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9E68D06-EA45-4B9C-A746-59D712D0280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3BE1DA7-B48C-45CE-BDEF-73AAC3F6D537}"/>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951741-ECE5-42AD-8748-F57B61E85CA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42FCED8-4988-48E0-9FD0-8DF69B077C4F}"/>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860B456-A819-45AF-99E6-C1B1611FA671}"/>
              </a:ext>
            </a:extLst>
          </p:cNvPr>
          <p:cNvSpPr>
            <a:spLocks noGrp="1"/>
          </p:cNvSpPr>
          <p:nvPr>
            <p:ph type="dt" sz="half" idx="10"/>
          </p:nvPr>
        </p:nvSpPr>
        <p:spPr/>
        <p:txBody>
          <a:bodyPr/>
          <a:lstStyle/>
          <a:p>
            <a:fld id="{A258050E-B668-4FA7-85AD-C750C80A6E9B}" type="datetimeFigureOut">
              <a:rPr lang="es-ES" smtClean="0"/>
              <a:pPr/>
              <a:t>20/02/2022</a:t>
            </a:fld>
            <a:endParaRPr kumimoji="0" lang="es-ES" dirty="0"/>
          </a:p>
        </p:txBody>
      </p:sp>
      <p:sp>
        <p:nvSpPr>
          <p:cNvPr id="8" name="Marcador de pie de página 7">
            <a:extLst>
              <a:ext uri="{FF2B5EF4-FFF2-40B4-BE49-F238E27FC236}">
                <a16:creationId xmlns:a16="http://schemas.microsoft.com/office/drawing/2014/main" id="{A718EE57-290A-4BC5-8F84-DD680F1DFD96}"/>
              </a:ext>
            </a:extLst>
          </p:cNvPr>
          <p:cNvSpPr>
            <a:spLocks noGrp="1"/>
          </p:cNvSpPr>
          <p:nvPr>
            <p:ph type="ftr" sz="quarter" idx="11"/>
          </p:nvPr>
        </p:nvSpPr>
        <p:spPr/>
        <p:txBody>
          <a:bodyPr/>
          <a:lstStyle/>
          <a:p>
            <a:endParaRPr kumimoji="0" lang="es-ES" dirty="0"/>
          </a:p>
        </p:txBody>
      </p:sp>
      <p:sp>
        <p:nvSpPr>
          <p:cNvPr id="9" name="Marcador de número de diapositiva 8">
            <a:extLst>
              <a:ext uri="{FF2B5EF4-FFF2-40B4-BE49-F238E27FC236}">
                <a16:creationId xmlns:a16="http://schemas.microsoft.com/office/drawing/2014/main" id="{89BA70A1-ED7A-4010-8433-9C8D812AA143}"/>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288785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48DC9-93D8-46D0-9B56-824E484E81D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AC2ED26-C3C6-4E39-A456-D70D9E270035}"/>
              </a:ext>
            </a:extLst>
          </p:cNvPr>
          <p:cNvSpPr>
            <a:spLocks noGrp="1"/>
          </p:cNvSpPr>
          <p:nvPr>
            <p:ph type="dt" sz="half" idx="10"/>
          </p:nvPr>
        </p:nvSpPr>
        <p:spPr/>
        <p:txBody>
          <a:bodyPr/>
          <a:lstStyle/>
          <a:p>
            <a:fld id="{A258050E-B668-4FA7-85AD-C750C80A6E9B}" type="datetimeFigureOut">
              <a:rPr lang="es-ES" smtClean="0"/>
              <a:pPr/>
              <a:t>20/02/2022</a:t>
            </a:fld>
            <a:endParaRPr kumimoji="0" lang="es-ES" dirty="0"/>
          </a:p>
        </p:txBody>
      </p:sp>
      <p:sp>
        <p:nvSpPr>
          <p:cNvPr id="4" name="Marcador de pie de página 3">
            <a:extLst>
              <a:ext uri="{FF2B5EF4-FFF2-40B4-BE49-F238E27FC236}">
                <a16:creationId xmlns:a16="http://schemas.microsoft.com/office/drawing/2014/main" id="{F382424D-372B-4D73-ACCB-31E09BE489E6}"/>
              </a:ext>
            </a:extLst>
          </p:cNvPr>
          <p:cNvSpPr>
            <a:spLocks noGrp="1"/>
          </p:cNvSpPr>
          <p:nvPr>
            <p:ph type="ftr" sz="quarter" idx="11"/>
          </p:nvPr>
        </p:nvSpPr>
        <p:spPr/>
        <p:txBody>
          <a:bodyPr/>
          <a:lstStyle/>
          <a:p>
            <a:endParaRPr kumimoji="0" lang="es-ES" dirty="0"/>
          </a:p>
        </p:txBody>
      </p:sp>
      <p:sp>
        <p:nvSpPr>
          <p:cNvPr id="5" name="Marcador de número de diapositiva 4">
            <a:extLst>
              <a:ext uri="{FF2B5EF4-FFF2-40B4-BE49-F238E27FC236}">
                <a16:creationId xmlns:a16="http://schemas.microsoft.com/office/drawing/2014/main" id="{C911B75A-441B-463C-AFFB-E994F366E133}"/>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281381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3FF5395-4143-44B5-B3A8-2E95A77797AA}"/>
              </a:ext>
            </a:extLst>
          </p:cNvPr>
          <p:cNvSpPr>
            <a:spLocks noGrp="1"/>
          </p:cNvSpPr>
          <p:nvPr>
            <p:ph type="dt" sz="half" idx="10"/>
          </p:nvPr>
        </p:nvSpPr>
        <p:spPr/>
        <p:txBody>
          <a:bodyPr/>
          <a:lstStyle/>
          <a:p>
            <a:fld id="{A258050E-B668-4FA7-85AD-C750C80A6E9B}" type="datetimeFigureOut">
              <a:rPr lang="es-ES" smtClean="0"/>
              <a:pPr/>
              <a:t>20/02/2022</a:t>
            </a:fld>
            <a:endParaRPr kumimoji="0" lang="es-ES" dirty="0"/>
          </a:p>
        </p:txBody>
      </p:sp>
      <p:sp>
        <p:nvSpPr>
          <p:cNvPr id="3" name="Marcador de pie de página 2">
            <a:extLst>
              <a:ext uri="{FF2B5EF4-FFF2-40B4-BE49-F238E27FC236}">
                <a16:creationId xmlns:a16="http://schemas.microsoft.com/office/drawing/2014/main" id="{4AA4C190-34B7-4449-BA71-07B2292A75E4}"/>
              </a:ext>
            </a:extLst>
          </p:cNvPr>
          <p:cNvSpPr>
            <a:spLocks noGrp="1"/>
          </p:cNvSpPr>
          <p:nvPr>
            <p:ph type="ftr" sz="quarter" idx="11"/>
          </p:nvPr>
        </p:nvSpPr>
        <p:spPr/>
        <p:txBody>
          <a:bodyPr/>
          <a:lstStyle/>
          <a:p>
            <a:endParaRPr kumimoji="0" lang="es-ES" dirty="0"/>
          </a:p>
        </p:txBody>
      </p:sp>
      <p:sp>
        <p:nvSpPr>
          <p:cNvPr id="4" name="Marcador de número de diapositiva 3">
            <a:extLst>
              <a:ext uri="{FF2B5EF4-FFF2-40B4-BE49-F238E27FC236}">
                <a16:creationId xmlns:a16="http://schemas.microsoft.com/office/drawing/2014/main" id="{C3ABA646-3D75-4D35-A0C3-AE63905AEA85}"/>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375132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1965E5-228F-43B6-9866-2D4F94B348F1}"/>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36E438-B086-41FA-892F-8C4E47AFB0D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19852DA-6A47-4AAD-8471-18F03546AC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C72B23-9CA7-47F3-A608-2F4C11907CA7}"/>
              </a:ext>
            </a:extLst>
          </p:cNvPr>
          <p:cNvSpPr>
            <a:spLocks noGrp="1"/>
          </p:cNvSpPr>
          <p:nvPr>
            <p:ph type="dt" sz="half" idx="10"/>
          </p:nvPr>
        </p:nvSpPr>
        <p:spPr/>
        <p:txBody>
          <a:bodyPr/>
          <a:lstStyle/>
          <a:p>
            <a:fld id="{A258050E-B668-4FA7-85AD-C750C80A6E9B}" type="datetimeFigureOut">
              <a:rPr lang="es-ES" smtClean="0"/>
              <a:pPr/>
              <a:t>20/02/2022</a:t>
            </a:fld>
            <a:endParaRPr kumimoji="0" lang="es-ES" dirty="0"/>
          </a:p>
        </p:txBody>
      </p:sp>
      <p:sp>
        <p:nvSpPr>
          <p:cNvPr id="6" name="Marcador de pie de página 5">
            <a:extLst>
              <a:ext uri="{FF2B5EF4-FFF2-40B4-BE49-F238E27FC236}">
                <a16:creationId xmlns:a16="http://schemas.microsoft.com/office/drawing/2014/main" id="{A98744B5-99A9-465C-93A1-B77DF0FE2EBF}"/>
              </a:ext>
            </a:extLst>
          </p:cNvPr>
          <p:cNvSpPr>
            <a:spLocks noGrp="1"/>
          </p:cNvSpPr>
          <p:nvPr>
            <p:ph type="ftr" sz="quarter" idx="11"/>
          </p:nvPr>
        </p:nvSpPr>
        <p:spPr/>
        <p:txBody>
          <a:bodyPr/>
          <a:lstStyle/>
          <a:p>
            <a:endParaRPr kumimoji="0" lang="es-ES" dirty="0"/>
          </a:p>
        </p:txBody>
      </p:sp>
      <p:sp>
        <p:nvSpPr>
          <p:cNvPr id="7" name="Marcador de número de diapositiva 6">
            <a:extLst>
              <a:ext uri="{FF2B5EF4-FFF2-40B4-BE49-F238E27FC236}">
                <a16:creationId xmlns:a16="http://schemas.microsoft.com/office/drawing/2014/main" id="{5FEF29FE-8C74-489F-9993-2EB94336E17F}"/>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209623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F10D7-639D-4854-B6F2-51667A45ECA6}"/>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6965C5-24B9-4D5F-BE16-A6944FA4476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a:extLst>
              <a:ext uri="{FF2B5EF4-FFF2-40B4-BE49-F238E27FC236}">
                <a16:creationId xmlns:a16="http://schemas.microsoft.com/office/drawing/2014/main" id="{4306F3D7-EDE4-4483-ADC6-3121B2A293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0FA457-85AB-41A5-B859-D29889019F2A}"/>
              </a:ext>
            </a:extLst>
          </p:cNvPr>
          <p:cNvSpPr>
            <a:spLocks noGrp="1"/>
          </p:cNvSpPr>
          <p:nvPr>
            <p:ph type="dt" sz="half" idx="10"/>
          </p:nvPr>
        </p:nvSpPr>
        <p:spPr/>
        <p:txBody>
          <a:bodyPr/>
          <a:lstStyle/>
          <a:p>
            <a:fld id="{A258050E-B668-4FA7-85AD-C750C80A6E9B}" type="datetimeFigureOut">
              <a:rPr lang="es-ES" smtClean="0"/>
              <a:pPr/>
              <a:t>20/02/2022</a:t>
            </a:fld>
            <a:endParaRPr kumimoji="0" lang="es-ES" dirty="0"/>
          </a:p>
        </p:txBody>
      </p:sp>
      <p:sp>
        <p:nvSpPr>
          <p:cNvPr id="6" name="Marcador de pie de página 5">
            <a:extLst>
              <a:ext uri="{FF2B5EF4-FFF2-40B4-BE49-F238E27FC236}">
                <a16:creationId xmlns:a16="http://schemas.microsoft.com/office/drawing/2014/main" id="{2ACB10BB-1917-4D23-820F-D9B9283C5D5B}"/>
              </a:ext>
            </a:extLst>
          </p:cNvPr>
          <p:cNvSpPr>
            <a:spLocks noGrp="1"/>
          </p:cNvSpPr>
          <p:nvPr>
            <p:ph type="ftr" sz="quarter" idx="11"/>
          </p:nvPr>
        </p:nvSpPr>
        <p:spPr/>
        <p:txBody>
          <a:bodyPr/>
          <a:lstStyle/>
          <a:p>
            <a:endParaRPr kumimoji="0" lang="es-ES" dirty="0"/>
          </a:p>
        </p:txBody>
      </p:sp>
      <p:sp>
        <p:nvSpPr>
          <p:cNvPr id="7" name="Marcador de número de diapositiva 6">
            <a:extLst>
              <a:ext uri="{FF2B5EF4-FFF2-40B4-BE49-F238E27FC236}">
                <a16:creationId xmlns:a16="http://schemas.microsoft.com/office/drawing/2014/main" id="{BCFB8848-C5AA-4E43-8E70-C499EB1015AF}"/>
              </a:ext>
            </a:extLst>
          </p:cNvPr>
          <p:cNvSpPr>
            <a:spLocks noGrp="1"/>
          </p:cNvSpPr>
          <p:nvPr>
            <p:ph type="sldNum" sz="quarter" idx="12"/>
          </p:nvPr>
        </p:nvSpPr>
        <p:spPr/>
        <p:txBody>
          <a:bodyPr/>
          <a:lstStyle/>
          <a:p>
            <a:fld id="{240D5ECE-8B49-45CD-BE81-EF81920D1969}" type="slidenum">
              <a:rPr lang="es-ES" smtClean="0"/>
              <a:pPr/>
              <a:t>‹Nº›</a:t>
            </a:fld>
            <a:endParaRPr kumimoji="0" lang="es-ES" dirty="0"/>
          </a:p>
        </p:txBody>
      </p:sp>
      <p:sp>
        <p:nvSpPr>
          <p:cNvPr id="8" name="Rectangle 7">
            <a:extLst>
              <a:ext uri="{FF2B5EF4-FFF2-40B4-BE49-F238E27FC236}">
                <a16:creationId xmlns:a16="http://schemas.microsoft.com/office/drawing/2014/main" id="{684062F4-3AB2-492F-AEA1-25FBDAE01283}"/>
              </a:ext>
            </a:extLst>
          </p:cNvPr>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dirty="0">
              <a:latin typeface="Georgia" pitchFamily="18" charset="0"/>
            </a:endParaRPr>
          </a:p>
        </p:txBody>
      </p:sp>
    </p:spTree>
    <p:extLst>
      <p:ext uri="{BB962C8B-B14F-4D97-AF65-F5344CB8AC3E}">
        <p14:creationId xmlns:p14="http://schemas.microsoft.com/office/powerpoint/2010/main" val="345970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F763B1-9606-4D55-9FD1-1349DFC7E5E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D0AD8D-1FA1-4F6A-8748-4414CCBF1E6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CA125D-4C60-4497-8421-D57431B8ABE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58050E-B668-4FA7-85AD-C750C80A6E9B}" type="datetimeFigureOut">
              <a:rPr lang="es-ES" smtClean="0"/>
              <a:pPr/>
              <a:t>20/02/2022</a:t>
            </a:fld>
            <a:endParaRPr kumimoji="0" lang="es-ES" dirty="0"/>
          </a:p>
        </p:txBody>
      </p:sp>
      <p:sp>
        <p:nvSpPr>
          <p:cNvPr id="5" name="Marcador de pie de página 4">
            <a:extLst>
              <a:ext uri="{FF2B5EF4-FFF2-40B4-BE49-F238E27FC236}">
                <a16:creationId xmlns:a16="http://schemas.microsoft.com/office/drawing/2014/main" id="{CEAEBAD5-2C6D-461D-85E3-AA499F169E9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0" lang="es-ES" dirty="0"/>
          </a:p>
        </p:txBody>
      </p:sp>
      <p:sp>
        <p:nvSpPr>
          <p:cNvPr id="6" name="Marcador de número de diapositiva 5">
            <a:extLst>
              <a:ext uri="{FF2B5EF4-FFF2-40B4-BE49-F238E27FC236}">
                <a16:creationId xmlns:a16="http://schemas.microsoft.com/office/drawing/2014/main" id="{EE98D44A-646D-445A-8889-52576D67B62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0D5ECE-8B49-45CD-BE81-EF81920D1969}" type="slidenum">
              <a:rPr lang="es-ES" smtClean="0"/>
              <a:pPr/>
              <a:t>‹Nº›</a:t>
            </a:fld>
            <a:endParaRPr kumimoji="0" lang="es-ES" dirty="0"/>
          </a:p>
        </p:txBody>
      </p:sp>
    </p:spTree>
    <p:extLst>
      <p:ext uri="{BB962C8B-B14F-4D97-AF65-F5344CB8AC3E}">
        <p14:creationId xmlns:p14="http://schemas.microsoft.com/office/powerpoint/2010/main" val="6765572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661" r:id="rId13"/>
    <p:sldLayoutId id="2147483655" r:id="rId14"/>
    <p:sldLayoutId id="2147483660" r:id="rId15"/>
    <p:sldLayoutId id="2147483676" r:id="rId16"/>
    <p:sldLayoutId id="2147483658"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4"/>
          <p:cNvSpPr>
            <a:spLocks noGrp="1"/>
          </p:cNvSpPr>
          <p:nvPr>
            <p:ph type="title"/>
          </p:nvPr>
        </p:nvSpPr>
        <p:spPr>
          <a:xfrm>
            <a:off x="3028950" y="1939159"/>
            <a:ext cx="5733470" cy="2751086"/>
          </a:xfrm>
        </p:spPr>
        <p:txBody>
          <a:bodyPr vert="horz" lIns="91440" tIns="45720" rIns="91440" bIns="45720" rtlCol="0" anchor="b">
            <a:noAutofit/>
          </a:bodyPr>
          <a:lstStyle/>
          <a:p>
            <a:pPr marL="0" indent="0" algn="ctr" defTabSz="914400">
              <a:spcBef>
                <a:spcPts val="1000"/>
              </a:spcBef>
            </a:pPr>
            <a:r>
              <a:rPr lang="en-US" sz="5000" kern="1200" dirty="0">
                <a:solidFill>
                  <a:schemeClr val="tx1"/>
                </a:solidFill>
                <a:latin typeface="+mn-lt"/>
                <a:ea typeface="+mn-ea"/>
                <a:cs typeface="+mn-cs"/>
              </a:rPr>
              <a:t>MEDIOS DE DEFENSA TECNICOS</a:t>
            </a:r>
            <a:br>
              <a:rPr lang="en-US" sz="5000" kern="1200" dirty="0">
                <a:solidFill>
                  <a:schemeClr val="tx1"/>
                </a:solidFill>
                <a:latin typeface="+mn-lt"/>
                <a:ea typeface="+mn-ea"/>
                <a:cs typeface="+mn-cs"/>
              </a:rPr>
            </a:br>
            <a:br>
              <a:rPr lang="en-US" sz="5000" kern="1200" dirty="0">
                <a:solidFill>
                  <a:schemeClr val="tx1"/>
                </a:solidFill>
                <a:latin typeface="+mn-lt"/>
                <a:ea typeface="+mn-ea"/>
                <a:cs typeface="+mn-cs"/>
              </a:rPr>
            </a:br>
            <a:r>
              <a:rPr lang="en-US" sz="5000" kern="1200" dirty="0">
                <a:solidFill>
                  <a:schemeClr val="tx1"/>
                </a:solidFill>
                <a:latin typeface="+mn-lt"/>
                <a:ea typeface="+mn-ea"/>
                <a:cs typeface="+mn-cs"/>
              </a:rPr>
              <a:t>CUESTION  PREJUDICIAL </a:t>
            </a:r>
          </a:p>
        </p:txBody>
      </p:sp>
      <p:sp>
        <p:nvSpPr>
          <p:cNvPr id="3" name="Text Placeholder 2"/>
          <p:cNvSpPr>
            <a:spLocks noGrp="1"/>
          </p:cNvSpPr>
          <p:nvPr>
            <p:ph type="body" sz="quarter" idx="14"/>
          </p:nvPr>
        </p:nvSpPr>
        <p:spPr>
          <a:xfrm>
            <a:off x="3028950" y="4782320"/>
            <a:ext cx="5733470" cy="1329443"/>
          </a:xfrm>
        </p:spPr>
        <p:txBody>
          <a:bodyPr vert="horz" lIns="91440" tIns="45720" rIns="91440" bIns="45720" rtlCol="0">
            <a:normAutofit lnSpcReduction="10000"/>
          </a:bodyPr>
          <a:lstStyle/>
          <a:p>
            <a:pPr marL="0" indent="0" algn="ctr" defTabSz="914400">
              <a:spcBef>
                <a:spcPts val="1000"/>
              </a:spcBef>
            </a:pPr>
            <a:r>
              <a:rPr lang="en-US" sz="2400" kern="1200" dirty="0">
                <a:solidFill>
                  <a:schemeClr val="tx1"/>
                </a:solidFill>
                <a:latin typeface="+mn-lt"/>
                <a:ea typeface="+mn-ea"/>
                <a:cs typeface="+mn-cs"/>
              </a:rPr>
              <a:t>VICTOR JIMMY ARBULU MARTINEZ</a:t>
            </a:r>
          </a:p>
          <a:p>
            <a:pPr marL="0" indent="0" algn="ctr" defTabSz="914400">
              <a:spcBef>
                <a:spcPts val="1000"/>
              </a:spcBef>
            </a:pPr>
            <a:r>
              <a:rPr lang="en-US" sz="2400" dirty="0">
                <a:solidFill>
                  <a:schemeClr val="tx1"/>
                </a:solidFill>
                <a:latin typeface="+mn-lt"/>
              </a:rPr>
              <a:t>DOCENTE ORDINARIO UNMSM</a:t>
            </a:r>
          </a:p>
          <a:p>
            <a:pPr marL="0" indent="0" algn="ctr" defTabSz="914400">
              <a:spcBef>
                <a:spcPts val="1000"/>
              </a:spcBef>
            </a:pPr>
            <a:r>
              <a:rPr lang="en-US" sz="2400" kern="1200" dirty="0">
                <a:solidFill>
                  <a:schemeClr val="tx1"/>
                </a:solidFill>
                <a:latin typeface="+mn-lt"/>
                <a:ea typeface="+mn-ea"/>
                <a:cs typeface="+mn-cs"/>
              </a:rPr>
              <a:t>Juez Superior de la Corte de Lima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806825" y="1188637"/>
            <a:ext cx="2241175" cy="4480726"/>
          </a:xfrm>
        </p:spPr>
        <p:txBody>
          <a:bodyPr vert="horz" lIns="91440" tIns="45720" rIns="91440" bIns="45720" rtlCol="0" anchor="ctr">
            <a:normAutofit/>
          </a:bodyPr>
          <a:lstStyle/>
          <a:p>
            <a:pPr algn="r" defTabSz="914400"/>
            <a:r>
              <a:rPr lang="en-US" sz="3600" kern="1200">
                <a:solidFill>
                  <a:schemeClr val="tx1"/>
                </a:solidFill>
                <a:effectLst/>
                <a:latin typeface="+mj-lt"/>
                <a:ea typeface="+mj-ea"/>
                <a:cs typeface="+mj-cs"/>
              </a:rPr>
              <a:t>Aspectos doctrinales</a:t>
            </a: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1445" y="1648870"/>
            <a:ext cx="3527136" cy="3560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a:effectLst/>
              </a:rPr>
              <a:t>Son elementos de hecho integrantes de un requisito del tipo penal, que precisan de una valoración jurídico material, previa e independiente, del objeto procesal, asi como su consiguiente declaración por el tribunal del orden jurisdiccional competente, a fin de poder obtener la plena integración de la conducta</a:t>
            </a:r>
          </a:p>
          <a:p>
            <a:pPr indent="-228600">
              <a:lnSpc>
                <a:spcPct val="90000"/>
              </a:lnSpc>
              <a:spcAft>
                <a:spcPts val="600"/>
              </a:spcAft>
              <a:buFont typeface="Arial" panose="020B0604020202020204" pitchFamily="34" charset="0"/>
              <a:buChar char="•"/>
            </a:pPr>
            <a:r>
              <a:rPr lang="en-US" sz="1900"/>
              <a:t>GIMENO SENDRA, Vicente</a:t>
            </a:r>
          </a:p>
        </p:txBody>
      </p:sp>
    </p:spTree>
    <p:extLst>
      <p:ext uri="{BB962C8B-B14F-4D97-AF65-F5344CB8AC3E}">
        <p14:creationId xmlns:p14="http://schemas.microsoft.com/office/powerpoint/2010/main" val="377767567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806825" y="1188637"/>
            <a:ext cx="2241175" cy="4480726"/>
          </a:xfrm>
        </p:spPr>
        <p:txBody>
          <a:bodyPr vert="horz" lIns="91440" tIns="45720" rIns="91440" bIns="45720" rtlCol="0" anchor="ctr">
            <a:normAutofit/>
          </a:bodyPr>
          <a:lstStyle/>
          <a:p>
            <a:pPr algn="r" defTabSz="914400"/>
            <a:r>
              <a:rPr lang="en-US" sz="3100" b="1" kern="1200">
                <a:solidFill>
                  <a:schemeClr val="tx1"/>
                </a:solidFill>
                <a:latin typeface="+mj-lt"/>
                <a:ea typeface="+mj-ea"/>
                <a:cs typeface="+mj-cs"/>
              </a:rPr>
              <a:t>EXISTENCIA DE LA CUESTION PREJUDICIAL</a:t>
            </a:r>
            <a:endParaRPr lang="en-US" sz="3100" kern="1200">
              <a:solidFill>
                <a:schemeClr val="tx1"/>
              </a:solidFill>
              <a:effectLst/>
              <a:latin typeface="+mj-lt"/>
              <a:ea typeface="+mj-ea"/>
              <a:cs typeface="+mj-cs"/>
            </a:endParaRP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1445" y="1648870"/>
            <a:ext cx="3527136" cy="3560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900" dirty="0">
              <a:effectLst/>
            </a:endParaRPr>
          </a:p>
          <a:p>
            <a:pPr indent="-228600">
              <a:lnSpc>
                <a:spcPct val="90000"/>
              </a:lnSpc>
              <a:spcAft>
                <a:spcPts val="600"/>
              </a:spcAft>
              <a:buFont typeface="Arial" panose="020B0604020202020204" pitchFamily="34" charset="0"/>
              <a:buChar char="•"/>
            </a:pPr>
            <a:r>
              <a:rPr lang="en-US" sz="1900" dirty="0">
                <a:effectLst/>
              </a:rPr>
              <a:t>Para que </a:t>
            </a:r>
            <a:r>
              <a:rPr lang="en-US" sz="1900" dirty="0" err="1">
                <a:effectLst/>
              </a:rPr>
              <a:t>exista</a:t>
            </a:r>
            <a:r>
              <a:rPr lang="en-US" sz="1900" dirty="0">
                <a:effectLst/>
              </a:rPr>
              <a:t> </a:t>
            </a:r>
            <a:r>
              <a:rPr lang="en-US" sz="1900" dirty="0" err="1">
                <a:effectLst/>
              </a:rPr>
              <a:t>cuestión</a:t>
            </a:r>
            <a:r>
              <a:rPr lang="en-US" sz="1900" dirty="0">
                <a:effectLst/>
              </a:rPr>
              <a:t> prejudicial </a:t>
            </a:r>
            <a:r>
              <a:rPr lang="en-US" sz="1900" dirty="0" err="1">
                <a:effectLst/>
              </a:rPr>
              <a:t>en</a:t>
            </a:r>
            <a:r>
              <a:rPr lang="en-US" sz="1900" dirty="0">
                <a:effectLst/>
              </a:rPr>
              <a:t> el </a:t>
            </a:r>
            <a:r>
              <a:rPr lang="en-US" sz="1900" dirty="0" err="1">
                <a:effectLst/>
              </a:rPr>
              <a:t>proceso</a:t>
            </a:r>
            <a:r>
              <a:rPr lang="en-US" sz="1900" dirty="0">
                <a:effectLst/>
              </a:rPr>
              <a:t> penal dice  Gómez </a:t>
            </a:r>
            <a:r>
              <a:rPr lang="en-US" sz="1900" dirty="0" err="1">
                <a:effectLst/>
              </a:rPr>
              <a:t>Orbaneja</a:t>
            </a:r>
            <a:r>
              <a:rPr lang="en-US" sz="1900" dirty="0">
                <a:effectLst/>
              </a:rPr>
              <a:t> se </a:t>
            </a:r>
            <a:r>
              <a:rPr lang="en-US" sz="1900" dirty="0" err="1">
                <a:effectLst/>
              </a:rPr>
              <a:t>requiere</a:t>
            </a:r>
            <a:r>
              <a:rPr lang="en-US" sz="1900" dirty="0">
                <a:effectLst/>
              </a:rPr>
              <a:t> una </a:t>
            </a:r>
            <a:r>
              <a:rPr lang="en-US" sz="1900" dirty="0" err="1">
                <a:effectLst/>
              </a:rPr>
              <a:t>materia</a:t>
            </a:r>
            <a:r>
              <a:rPr lang="en-US" sz="1900" dirty="0">
                <a:effectLst/>
              </a:rPr>
              <a:t> </a:t>
            </a:r>
            <a:r>
              <a:rPr lang="en-US" sz="1900" dirty="0" err="1">
                <a:effectLst/>
              </a:rPr>
              <a:t>distinta</a:t>
            </a:r>
            <a:r>
              <a:rPr lang="en-US" sz="1900" dirty="0">
                <a:effectLst/>
              </a:rPr>
              <a:t> de la penal y </a:t>
            </a:r>
            <a:r>
              <a:rPr lang="en-US" sz="1900" dirty="0" err="1">
                <a:effectLst/>
              </a:rPr>
              <a:t>antecedente</a:t>
            </a:r>
            <a:r>
              <a:rPr lang="en-US" sz="1900" dirty="0">
                <a:effectLst/>
              </a:rPr>
              <a:t> de </a:t>
            </a:r>
            <a:r>
              <a:rPr lang="en-US" sz="1900" dirty="0" err="1">
                <a:effectLst/>
              </a:rPr>
              <a:t>ella</a:t>
            </a:r>
            <a:r>
              <a:rPr lang="en-US" sz="1900" dirty="0">
                <a:effectLst/>
              </a:rPr>
              <a:t> que por </a:t>
            </a:r>
            <a:r>
              <a:rPr lang="en-US" sz="1900" dirty="0" err="1">
                <a:effectLst/>
              </a:rPr>
              <a:t>sí</a:t>
            </a:r>
            <a:r>
              <a:rPr lang="en-US" sz="1900" dirty="0">
                <a:effectLst/>
              </a:rPr>
              <a:t> sola </a:t>
            </a:r>
            <a:r>
              <a:rPr lang="en-US" sz="1900" dirty="0" err="1">
                <a:effectLst/>
              </a:rPr>
              <a:t>pudiese</a:t>
            </a:r>
            <a:r>
              <a:rPr lang="en-US" sz="1900" dirty="0">
                <a:effectLst/>
              </a:rPr>
              <a:t> </a:t>
            </a:r>
            <a:r>
              <a:rPr lang="en-US" sz="1900" dirty="0" err="1">
                <a:effectLst/>
              </a:rPr>
              <a:t>formar</a:t>
            </a:r>
            <a:r>
              <a:rPr lang="en-US" sz="1900" dirty="0">
                <a:effectLst/>
              </a:rPr>
              <a:t> el </a:t>
            </a:r>
            <a:r>
              <a:rPr lang="en-US" sz="1900" dirty="0" err="1">
                <a:effectLst/>
              </a:rPr>
              <a:t>objeto</a:t>
            </a:r>
            <a:r>
              <a:rPr lang="en-US" sz="1900" dirty="0">
                <a:effectLst/>
              </a:rPr>
              <a:t> de una </a:t>
            </a:r>
            <a:r>
              <a:rPr lang="en-US" sz="1900" dirty="0" err="1">
                <a:effectLst/>
              </a:rPr>
              <a:t>declaración</a:t>
            </a:r>
            <a:r>
              <a:rPr lang="en-US" sz="1900" dirty="0">
                <a:effectLst/>
              </a:rPr>
              <a:t> </a:t>
            </a:r>
            <a:r>
              <a:rPr lang="en-US" sz="1900" dirty="0" err="1">
                <a:effectLst/>
              </a:rPr>
              <a:t>jurisdiccional</a:t>
            </a:r>
            <a:r>
              <a:rPr lang="en-US" sz="1900" dirty="0">
                <a:effectLst/>
              </a:rPr>
              <a:t> </a:t>
            </a:r>
            <a:r>
              <a:rPr lang="en-US" sz="1900" dirty="0" err="1">
                <a:effectLst/>
              </a:rPr>
              <a:t>esto</a:t>
            </a:r>
            <a:r>
              <a:rPr lang="en-US" sz="1900" dirty="0">
                <a:effectLst/>
              </a:rPr>
              <a:t> es una </a:t>
            </a:r>
            <a:r>
              <a:rPr lang="en-US" sz="1900" dirty="0" err="1">
                <a:effectLst/>
              </a:rPr>
              <a:t>relación</a:t>
            </a:r>
            <a:r>
              <a:rPr lang="en-US" sz="1900" dirty="0">
                <a:effectLst/>
              </a:rPr>
              <a:t> </a:t>
            </a:r>
            <a:r>
              <a:rPr lang="en-US" sz="1900" dirty="0" err="1">
                <a:effectLst/>
              </a:rPr>
              <a:t>jurídica</a:t>
            </a:r>
            <a:r>
              <a:rPr lang="en-US" sz="1900" dirty="0">
                <a:effectLst/>
              </a:rPr>
              <a:t> un </a:t>
            </a:r>
            <a:r>
              <a:rPr lang="en-US" sz="1900" dirty="0" err="1">
                <a:effectLst/>
              </a:rPr>
              <a:t>nexo</a:t>
            </a:r>
            <a:r>
              <a:rPr lang="en-US" sz="1900" dirty="0">
                <a:effectLst/>
              </a:rPr>
              <a:t> </a:t>
            </a:r>
            <a:r>
              <a:rPr lang="en-US" sz="1900" dirty="0" err="1">
                <a:effectLst/>
              </a:rPr>
              <a:t>regulado</a:t>
            </a:r>
            <a:r>
              <a:rPr lang="en-US" sz="1900" dirty="0">
                <a:effectLst/>
              </a:rPr>
              <a:t> </a:t>
            </a:r>
            <a:r>
              <a:rPr lang="en-US" sz="1900" dirty="0" err="1">
                <a:effectLst/>
              </a:rPr>
              <a:t>en</a:t>
            </a:r>
            <a:r>
              <a:rPr lang="en-US" sz="1900" dirty="0">
                <a:effectLst/>
              </a:rPr>
              <a:t> sus </a:t>
            </a:r>
            <a:r>
              <a:rPr lang="en-US" sz="1900" dirty="0" err="1">
                <a:effectLst/>
              </a:rPr>
              <a:t>presupuestos</a:t>
            </a:r>
            <a:r>
              <a:rPr lang="en-US" sz="1900" dirty="0">
                <a:effectLst/>
              </a:rPr>
              <a:t> y </a:t>
            </a:r>
            <a:r>
              <a:rPr lang="en-US" sz="1900" dirty="0" err="1">
                <a:effectLst/>
              </a:rPr>
              <a:t>efectos</a:t>
            </a:r>
            <a:r>
              <a:rPr lang="en-US" sz="1900" dirty="0">
                <a:effectLst/>
              </a:rPr>
              <a:t> por el derecho</a:t>
            </a:r>
          </a:p>
        </p:txBody>
      </p:sp>
    </p:spTree>
    <p:extLst>
      <p:ext uri="{BB962C8B-B14F-4D97-AF65-F5344CB8AC3E}">
        <p14:creationId xmlns:p14="http://schemas.microsoft.com/office/powerpoint/2010/main" val="331690117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8496" y="323519"/>
            <a:ext cx="3242924"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ight Triangle 1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019652" y="1443390"/>
            <a:ext cx="2451162" cy="3405880"/>
          </a:xfrm>
        </p:spPr>
        <p:txBody>
          <a:bodyPr vert="horz" lIns="91440" tIns="45720" rIns="91440" bIns="45720" rtlCol="0" anchor="ctr">
            <a:normAutofit/>
          </a:bodyPr>
          <a:lstStyle/>
          <a:p>
            <a:pPr defTabSz="914400"/>
            <a:r>
              <a:rPr lang="en-US" kern="1200">
                <a:solidFill>
                  <a:schemeClr val="tx1"/>
                </a:solidFill>
                <a:latin typeface="+mj-lt"/>
                <a:ea typeface="+mj-ea"/>
                <a:cs typeface="+mj-cs"/>
              </a:rPr>
              <a:t>CARACTERES</a:t>
            </a:r>
            <a:endParaRPr lang="en-US" kern="1200">
              <a:solidFill>
                <a:schemeClr val="tx1"/>
              </a:solidFill>
              <a:effectLst/>
              <a:latin typeface="+mj-lt"/>
              <a:ea typeface="+mj-ea"/>
              <a:cs typeface="+mj-cs"/>
            </a:endParaRPr>
          </a:p>
        </p:txBody>
      </p:sp>
      <p:sp>
        <p:nvSpPr>
          <p:cNvPr id="11" name="TextBox 10"/>
          <p:cNvSpPr txBox="1"/>
          <p:nvPr/>
        </p:nvSpPr>
        <p:spPr>
          <a:xfrm>
            <a:off x="966978" y="1266614"/>
            <a:ext cx="4326918" cy="375943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100">
                <a:effectLst/>
              </a:rPr>
              <a:t>Son elementos de hecho que exigen una valoración juridica previa e independiente del objeto principal </a:t>
            </a:r>
          </a:p>
          <a:p>
            <a:pPr indent="-228600">
              <a:lnSpc>
                <a:spcPct val="90000"/>
              </a:lnSpc>
              <a:spcAft>
                <a:spcPts val="600"/>
              </a:spcAft>
              <a:buFont typeface="Arial" panose="020B0604020202020204" pitchFamily="34" charset="0"/>
              <a:buChar char="•"/>
            </a:pPr>
            <a:endParaRPr lang="en-US" sz="2100">
              <a:effectLst/>
            </a:endParaRPr>
          </a:p>
          <a:p>
            <a:pPr indent="-228600">
              <a:lnSpc>
                <a:spcPct val="90000"/>
              </a:lnSpc>
              <a:spcAft>
                <a:spcPts val="600"/>
              </a:spcAft>
              <a:buFont typeface="Arial" panose="020B0604020202020204" pitchFamily="34" charset="0"/>
              <a:buChar char="•"/>
            </a:pPr>
            <a:r>
              <a:rPr lang="en-US" sz="2100">
                <a:effectLst/>
              </a:rPr>
              <a:t>Estos pueden integrar el fundamento del titulo de imputación como en los delitos de propiedad hay que determinar la ajenidad de la cosa, en la apropiación indebida la relación de deposito </a:t>
            </a:r>
          </a:p>
        </p:txBody>
      </p:sp>
    </p:spTree>
    <p:extLst>
      <p:ext uri="{BB962C8B-B14F-4D97-AF65-F5344CB8AC3E}">
        <p14:creationId xmlns:p14="http://schemas.microsoft.com/office/powerpoint/2010/main" val="414807628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23851" y="885651"/>
            <a:ext cx="2422352" cy="4624603"/>
          </a:xfrm>
        </p:spPr>
        <p:txBody>
          <a:bodyPr vert="horz" lIns="91440" tIns="45720" rIns="91440" bIns="45720" rtlCol="0" anchor="ctr">
            <a:normAutofit/>
          </a:bodyPr>
          <a:lstStyle/>
          <a:p>
            <a:pPr defTabSz="914400"/>
            <a:r>
              <a:rPr lang="en-US" sz="3000" kern="1200" dirty="0">
                <a:solidFill>
                  <a:srgbClr val="FF0000"/>
                </a:solidFill>
                <a:effectLst/>
                <a:latin typeface="+mj-lt"/>
                <a:ea typeface="+mj-ea"/>
                <a:cs typeface="+mj-cs"/>
              </a:rPr>
              <a:t>CARACTERES</a:t>
            </a:r>
          </a:p>
        </p:txBody>
      </p:sp>
      <p:graphicFrame>
        <p:nvGraphicFramePr>
          <p:cNvPr id="13" name="TextBox 10">
            <a:extLst>
              <a:ext uri="{FF2B5EF4-FFF2-40B4-BE49-F238E27FC236}">
                <a16:creationId xmlns:a16="http://schemas.microsoft.com/office/drawing/2014/main" id="{B529CCA5-E1EB-4653-826A-41A327392EBC}"/>
              </a:ext>
            </a:extLst>
          </p:cNvPr>
          <p:cNvGraphicFramePr/>
          <p:nvPr/>
        </p:nvGraphicFramePr>
        <p:xfrm>
          <a:off x="3734031" y="885651"/>
          <a:ext cx="4893915" cy="461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31609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963930" y="1050595"/>
            <a:ext cx="6056111" cy="1618489"/>
          </a:xfrm>
        </p:spPr>
        <p:txBody>
          <a:bodyPr vert="horz" lIns="91440" tIns="45720" rIns="91440" bIns="45720" rtlCol="0" anchor="ctr">
            <a:normAutofit/>
          </a:bodyPr>
          <a:lstStyle/>
          <a:p>
            <a:pPr defTabSz="914400"/>
            <a:r>
              <a:rPr lang="en-US" sz="6300" kern="1200">
                <a:solidFill>
                  <a:schemeClr val="tx1"/>
                </a:solidFill>
                <a:effectLst/>
                <a:latin typeface="+mj-lt"/>
                <a:ea typeface="+mj-ea"/>
                <a:cs typeface="+mj-cs"/>
              </a:rPr>
              <a:t>CARACTERES</a:t>
            </a:r>
          </a:p>
        </p:txBody>
      </p:sp>
      <p:sp>
        <p:nvSpPr>
          <p:cNvPr id="11" name="TextBox 10"/>
          <p:cNvSpPr txBox="1"/>
          <p:nvPr/>
        </p:nvSpPr>
        <p:spPr>
          <a:xfrm>
            <a:off x="963930" y="2969469"/>
            <a:ext cx="6056111" cy="280039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100">
                <a:effectLst/>
              </a:rPr>
              <a:t>La competencia para valorar ha de corresponder como regla general al tribunal del orden jurisdiccional civil, administrativo, laboral. </a:t>
            </a:r>
          </a:p>
        </p:txBody>
      </p:sp>
    </p:spTree>
    <p:extLst>
      <p:ext uri="{BB962C8B-B14F-4D97-AF65-F5344CB8AC3E}">
        <p14:creationId xmlns:p14="http://schemas.microsoft.com/office/powerpoint/2010/main" val="372130441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963930" y="1050595"/>
            <a:ext cx="6056111" cy="1618489"/>
          </a:xfrm>
        </p:spPr>
        <p:txBody>
          <a:bodyPr vert="horz" lIns="91440" tIns="45720" rIns="91440" bIns="45720" rtlCol="0" anchor="ctr">
            <a:normAutofit/>
          </a:bodyPr>
          <a:lstStyle/>
          <a:p>
            <a:pPr defTabSz="914400"/>
            <a:r>
              <a:rPr lang="en-US" sz="5400" kern="1200">
                <a:solidFill>
                  <a:schemeClr val="tx1"/>
                </a:solidFill>
                <a:effectLst/>
                <a:latin typeface="+mj-lt"/>
                <a:ea typeface="+mj-ea"/>
                <a:cs typeface="+mj-cs"/>
              </a:rPr>
              <a:t>NATURALEZA Y FUNDAMENTO</a:t>
            </a:r>
          </a:p>
        </p:txBody>
      </p:sp>
      <p:sp>
        <p:nvSpPr>
          <p:cNvPr id="11" name="TextBox 10"/>
          <p:cNvSpPr txBox="1"/>
          <p:nvPr/>
        </p:nvSpPr>
        <p:spPr>
          <a:xfrm>
            <a:off x="963930" y="2969469"/>
            <a:ext cx="6056111" cy="280039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100">
                <a:effectLst/>
              </a:rPr>
              <a:t>El fundamento reside en el principio constitucional de seguridad juridica y su corolario la inmutabilidad de las sentencias. </a:t>
            </a:r>
            <a:endParaRPr lang="en-US" sz="2100"/>
          </a:p>
        </p:txBody>
      </p:sp>
    </p:spTree>
    <p:extLst>
      <p:ext uri="{BB962C8B-B14F-4D97-AF65-F5344CB8AC3E}">
        <p14:creationId xmlns:p14="http://schemas.microsoft.com/office/powerpoint/2010/main" val="394130800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806825" y="1188637"/>
            <a:ext cx="2241175" cy="4480726"/>
          </a:xfrm>
        </p:spPr>
        <p:txBody>
          <a:bodyPr vert="horz" lIns="91440" tIns="45720" rIns="91440" bIns="45720" rtlCol="0" anchor="ctr">
            <a:normAutofit/>
          </a:bodyPr>
          <a:lstStyle/>
          <a:p>
            <a:pPr algn="r" defTabSz="914400"/>
            <a:r>
              <a:rPr lang="en-US" sz="2700" kern="1200">
                <a:solidFill>
                  <a:schemeClr val="tx1"/>
                </a:solidFill>
                <a:effectLst/>
                <a:latin typeface="+mj-lt"/>
                <a:ea typeface="+mj-ea"/>
                <a:cs typeface="+mj-cs"/>
              </a:rPr>
              <a:t>NATURALEZA Y FUNDAMENTO</a:t>
            </a: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1445" y="1648870"/>
            <a:ext cx="3527136" cy="3560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a:effectLst/>
              </a:rPr>
              <a:t>El Tc español ha declarado que unos mismos hechos no pueden existir y dejar existir para los órganos del Estado, por que si ante la existencia de cuestiones prejudiciales los tribunales de cada orden jurisdiccional declararan lo que “ad casum” estimaren conveniente, podrían dictarse sentencias contradictorias con grave quebranto de ese principio constitucional.</a:t>
            </a:r>
            <a:endParaRPr lang="en-US" sz="1900"/>
          </a:p>
        </p:txBody>
      </p:sp>
    </p:spTree>
    <p:extLst>
      <p:ext uri="{BB962C8B-B14F-4D97-AF65-F5344CB8AC3E}">
        <p14:creationId xmlns:p14="http://schemas.microsoft.com/office/powerpoint/2010/main" val="59894461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6" y="625059"/>
            <a:ext cx="4089394"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ight Triangle 1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755175" y="1188637"/>
            <a:ext cx="3467522" cy="4480726"/>
          </a:xfrm>
        </p:spPr>
        <p:txBody>
          <a:bodyPr vert="horz" lIns="91440" tIns="45720" rIns="91440" bIns="45720" rtlCol="0" anchor="ctr">
            <a:normAutofit/>
          </a:bodyPr>
          <a:lstStyle/>
          <a:p>
            <a:pPr algn="r" defTabSz="914400"/>
            <a:r>
              <a:rPr lang="en-US" sz="3600" kern="1200">
                <a:solidFill>
                  <a:schemeClr val="tx1">
                    <a:lumMod val="75000"/>
                    <a:lumOff val="25000"/>
                  </a:schemeClr>
                </a:solidFill>
                <a:effectLst/>
                <a:latin typeface="+mj-lt"/>
                <a:ea typeface="+mj-ea"/>
                <a:cs typeface="+mj-cs"/>
              </a:rPr>
              <a:t>FUNDAMENTO INMEDIATO DE LA PREJUDICIALIDAD</a:t>
            </a:r>
          </a:p>
        </p:txBody>
      </p:sp>
      <p:sp>
        <p:nvSpPr>
          <p:cNvPr id="11" name="TextBox 10"/>
          <p:cNvSpPr txBox="1"/>
          <p:nvPr/>
        </p:nvSpPr>
        <p:spPr>
          <a:xfrm>
            <a:off x="4933188" y="1896645"/>
            <a:ext cx="2965331" cy="306471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a:effectLst/>
              </a:rPr>
              <a:t>consiste en la prevención de los efectos prejudiciales de la cosa juzgada ya que si debido a la conexidad instrumental de las pretensiones penales o de sus títulos de condena, los tribunales decidieran las cuestiones prejudiciales a su antojo, sin respeto a las normas de jurisdicción y de competencia, se vulneraria, el principio non bis in idem</a:t>
            </a:r>
            <a:endParaRPr lang="en-US" sz="1600"/>
          </a:p>
        </p:txBody>
      </p:sp>
    </p:spTree>
    <p:extLst>
      <p:ext uri="{BB962C8B-B14F-4D97-AF65-F5344CB8AC3E}">
        <p14:creationId xmlns:p14="http://schemas.microsoft.com/office/powerpoint/2010/main" val="164139946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806825" y="1188637"/>
            <a:ext cx="2241175" cy="4480726"/>
          </a:xfrm>
        </p:spPr>
        <p:txBody>
          <a:bodyPr vert="horz" lIns="91440" tIns="45720" rIns="91440" bIns="45720" rtlCol="0" anchor="ctr">
            <a:normAutofit/>
          </a:bodyPr>
          <a:lstStyle/>
          <a:p>
            <a:pPr algn="r" defTabSz="914400"/>
            <a:r>
              <a:rPr lang="en-US" sz="1900" kern="1200">
                <a:solidFill>
                  <a:schemeClr val="tx1"/>
                </a:solidFill>
                <a:effectLst/>
                <a:latin typeface="+mj-lt"/>
                <a:ea typeface="+mj-ea"/>
                <a:cs typeface="+mj-cs"/>
              </a:rPr>
              <a:t>FUNDAMENTO DE LA PREJUDICIALIDAD</a:t>
            </a: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1445" y="1648870"/>
            <a:ext cx="3527136" cy="3560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100" dirty="0">
                <a:effectLst/>
              </a:rPr>
              <a:t>La </a:t>
            </a:r>
            <a:r>
              <a:rPr lang="en-US" sz="2100" dirty="0" err="1">
                <a:effectLst/>
              </a:rPr>
              <a:t>prejudicialidad</a:t>
            </a:r>
            <a:r>
              <a:rPr lang="en-US" sz="2100" dirty="0">
                <a:effectLst/>
              </a:rPr>
              <a:t> </a:t>
            </a:r>
            <a:r>
              <a:rPr lang="en-US" sz="2100" dirty="0" err="1">
                <a:effectLst/>
              </a:rPr>
              <a:t>tiene</a:t>
            </a:r>
            <a:r>
              <a:rPr lang="en-US" sz="2100" dirty="0">
                <a:effectLst/>
              </a:rPr>
              <a:t> </a:t>
            </a:r>
            <a:r>
              <a:rPr lang="en-US" sz="2100" dirty="0" err="1">
                <a:effectLst/>
              </a:rPr>
              <a:t>su</a:t>
            </a:r>
            <a:r>
              <a:rPr lang="en-US" sz="2100" dirty="0">
                <a:effectLst/>
              </a:rPr>
              <a:t> </a:t>
            </a:r>
            <a:r>
              <a:rPr lang="en-US" sz="2100" dirty="0" err="1">
                <a:effectLst/>
              </a:rPr>
              <a:t>razón</a:t>
            </a:r>
            <a:r>
              <a:rPr lang="en-US" sz="2100" dirty="0">
                <a:effectLst/>
              </a:rPr>
              <a:t> de ser no solo </a:t>
            </a:r>
            <a:r>
              <a:rPr lang="en-US" sz="2100" dirty="0" err="1">
                <a:effectLst/>
              </a:rPr>
              <a:t>en</a:t>
            </a:r>
            <a:r>
              <a:rPr lang="en-US" sz="2100" dirty="0">
                <a:effectLst/>
              </a:rPr>
              <a:t> </a:t>
            </a:r>
            <a:r>
              <a:rPr lang="en-US" sz="2100" dirty="0" err="1">
                <a:effectLst/>
              </a:rPr>
              <a:t>virtud</a:t>
            </a:r>
            <a:r>
              <a:rPr lang="en-US" sz="2100" dirty="0">
                <a:effectLst/>
              </a:rPr>
              <a:t> de 2 </a:t>
            </a:r>
            <a:r>
              <a:rPr lang="en-US" sz="2100" dirty="0" err="1">
                <a:effectLst/>
              </a:rPr>
              <a:t>factores</a:t>
            </a:r>
            <a:r>
              <a:rPr lang="en-US" sz="2100" dirty="0">
                <a:effectLst/>
              </a:rPr>
              <a:t> </a:t>
            </a:r>
            <a:r>
              <a:rPr lang="en-US" sz="2100" dirty="0" err="1">
                <a:effectLst/>
              </a:rPr>
              <a:t>unidad</a:t>
            </a:r>
            <a:r>
              <a:rPr lang="en-US" sz="2100" dirty="0">
                <a:effectLst/>
              </a:rPr>
              <a:t> del </a:t>
            </a:r>
            <a:r>
              <a:rPr lang="en-US" sz="2100" dirty="0" err="1">
                <a:effectLst/>
              </a:rPr>
              <a:t>ordenamiento</a:t>
            </a:r>
            <a:r>
              <a:rPr lang="en-US" sz="2100" dirty="0">
                <a:effectLst/>
              </a:rPr>
              <a:t> </a:t>
            </a:r>
            <a:r>
              <a:rPr lang="en-US" sz="2100" dirty="0" err="1">
                <a:effectLst/>
              </a:rPr>
              <a:t>jurídico</a:t>
            </a:r>
            <a:r>
              <a:rPr lang="en-US" sz="2100" dirty="0">
                <a:effectLst/>
              </a:rPr>
              <a:t> y </a:t>
            </a:r>
            <a:r>
              <a:rPr lang="en-US" sz="2100" dirty="0" err="1">
                <a:effectLst/>
              </a:rPr>
              <a:t>especialización</a:t>
            </a:r>
            <a:r>
              <a:rPr lang="en-US" sz="2100" dirty="0">
                <a:effectLst/>
              </a:rPr>
              <a:t> de los </a:t>
            </a:r>
            <a:r>
              <a:rPr lang="en-US" sz="2100" dirty="0" err="1">
                <a:effectLst/>
              </a:rPr>
              <a:t>órganos</a:t>
            </a:r>
            <a:r>
              <a:rPr lang="en-US" sz="2100" dirty="0">
                <a:effectLst/>
              </a:rPr>
              <a:t> </a:t>
            </a:r>
            <a:r>
              <a:rPr lang="en-US" sz="2100" dirty="0" err="1">
                <a:effectLst/>
              </a:rPr>
              <a:t>jurisdiccionales</a:t>
            </a:r>
            <a:r>
              <a:rPr lang="en-US" sz="2100" dirty="0">
                <a:effectLst/>
              </a:rPr>
              <a:t> de </a:t>
            </a:r>
            <a:r>
              <a:rPr lang="en-US" sz="2100" dirty="0" err="1">
                <a:effectLst/>
              </a:rPr>
              <a:t>existir</a:t>
            </a:r>
            <a:r>
              <a:rPr lang="en-US" sz="2100" dirty="0">
                <a:effectLst/>
              </a:rPr>
              <a:t> un solo </a:t>
            </a:r>
            <a:r>
              <a:rPr lang="en-US" sz="2100" dirty="0" err="1">
                <a:effectLst/>
              </a:rPr>
              <a:t>órgano</a:t>
            </a:r>
            <a:r>
              <a:rPr lang="en-US" sz="2100" dirty="0">
                <a:effectLst/>
              </a:rPr>
              <a:t> judicial no </a:t>
            </a:r>
            <a:r>
              <a:rPr lang="en-US" sz="2100" dirty="0" err="1">
                <a:effectLst/>
              </a:rPr>
              <a:t>habría</a:t>
            </a:r>
            <a:r>
              <a:rPr lang="en-US" sz="2100" dirty="0">
                <a:effectLst/>
              </a:rPr>
              <a:t> el </a:t>
            </a:r>
            <a:r>
              <a:rPr lang="en-US" sz="2100" dirty="0" err="1">
                <a:effectLst/>
              </a:rPr>
              <a:t>problema</a:t>
            </a:r>
            <a:r>
              <a:rPr lang="en-US" sz="2100" dirty="0">
                <a:effectLst/>
              </a:rPr>
              <a:t> de la </a:t>
            </a:r>
            <a:r>
              <a:rPr lang="en-US" sz="2100" dirty="0" err="1">
                <a:effectLst/>
              </a:rPr>
              <a:t>prejudicialidad</a:t>
            </a:r>
            <a:endParaRPr lang="en-US" sz="2100" dirty="0"/>
          </a:p>
        </p:txBody>
      </p:sp>
    </p:spTree>
    <p:extLst>
      <p:ext uri="{BB962C8B-B14F-4D97-AF65-F5344CB8AC3E}">
        <p14:creationId xmlns:p14="http://schemas.microsoft.com/office/powerpoint/2010/main" val="350851293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878305" y="1396686"/>
            <a:ext cx="2430380" cy="4064628"/>
          </a:xfrm>
        </p:spPr>
        <p:txBody>
          <a:bodyPr vert="horz" lIns="91440" tIns="45720" rIns="91440" bIns="45720" rtlCol="0" anchor="ctr">
            <a:normAutofit/>
          </a:bodyPr>
          <a:lstStyle/>
          <a:p>
            <a:pPr defTabSz="914400"/>
            <a:r>
              <a:rPr lang="en-US" sz="2400" kern="1200">
                <a:solidFill>
                  <a:srgbClr val="FFFFFF"/>
                </a:solidFill>
                <a:effectLst/>
                <a:latin typeface="+mj-lt"/>
                <a:ea typeface="+mj-ea"/>
                <a:cs typeface="+mj-cs"/>
              </a:rPr>
              <a:t>FUNDAMENTO DE LA PREJUDICIALIDAD</a:t>
            </a: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p:cNvSpPr txBox="1"/>
          <p:nvPr/>
        </p:nvSpPr>
        <p:spPr>
          <a:xfrm>
            <a:off x="4027614" y="1526033"/>
            <a:ext cx="4152298"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t>De</a:t>
            </a:r>
            <a:r>
              <a:rPr lang="en-US" dirty="0">
                <a:effectLst/>
              </a:rPr>
              <a:t> la Oliva Santos dice que la </a:t>
            </a:r>
            <a:r>
              <a:rPr lang="en-US" dirty="0" err="1">
                <a:effectLst/>
              </a:rPr>
              <a:t>prejudicialidad</a:t>
            </a:r>
            <a:r>
              <a:rPr lang="en-US" dirty="0">
                <a:effectLst/>
              </a:rPr>
              <a:t> es un </a:t>
            </a:r>
            <a:r>
              <a:rPr lang="en-US" dirty="0" err="1">
                <a:effectLst/>
              </a:rPr>
              <a:t>problema</a:t>
            </a:r>
            <a:r>
              <a:rPr lang="en-US" dirty="0">
                <a:effectLst/>
              </a:rPr>
              <a:t> de </a:t>
            </a:r>
            <a:r>
              <a:rPr lang="en-US" dirty="0" err="1">
                <a:effectLst/>
              </a:rPr>
              <a:t>distribución</a:t>
            </a:r>
            <a:r>
              <a:rPr lang="en-US" dirty="0">
                <a:effectLst/>
              </a:rPr>
              <a:t> del </a:t>
            </a:r>
            <a:r>
              <a:rPr lang="en-US" dirty="0" err="1">
                <a:effectLst/>
              </a:rPr>
              <a:t>trabajo</a:t>
            </a:r>
            <a:r>
              <a:rPr lang="en-US" dirty="0">
                <a:effectLst/>
              </a:rPr>
              <a:t> </a:t>
            </a:r>
            <a:r>
              <a:rPr lang="en-US" dirty="0" err="1">
                <a:effectLst/>
              </a:rPr>
              <a:t>enjuiciador</a:t>
            </a:r>
            <a:endParaRPr lang="en-US" dirty="0">
              <a:effectLst/>
            </a:endParaRP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effectLst/>
              </a:rPr>
              <a:t> la </a:t>
            </a:r>
            <a:r>
              <a:rPr lang="en-US" dirty="0" err="1">
                <a:effectLst/>
              </a:rPr>
              <a:t>necesidad</a:t>
            </a:r>
            <a:r>
              <a:rPr lang="en-US" dirty="0">
                <a:effectLst/>
              </a:rPr>
              <a:t> de </a:t>
            </a:r>
            <a:r>
              <a:rPr lang="en-US" dirty="0" err="1">
                <a:effectLst/>
              </a:rPr>
              <a:t>juicios</a:t>
            </a:r>
            <a:r>
              <a:rPr lang="en-US" dirty="0">
                <a:effectLst/>
              </a:rPr>
              <a:t> </a:t>
            </a:r>
            <a:r>
              <a:rPr lang="en-US" dirty="0" err="1">
                <a:effectLst/>
              </a:rPr>
              <a:t>previos</a:t>
            </a:r>
            <a:r>
              <a:rPr lang="en-US" dirty="0">
                <a:effectLst/>
              </a:rPr>
              <a:t> que </a:t>
            </a:r>
            <a:r>
              <a:rPr lang="en-US" dirty="0" err="1">
                <a:effectLst/>
              </a:rPr>
              <a:t>preparan</a:t>
            </a:r>
            <a:r>
              <a:rPr lang="en-US" dirty="0">
                <a:effectLst/>
              </a:rPr>
              <a:t> </a:t>
            </a:r>
            <a:r>
              <a:rPr lang="en-US" dirty="0" err="1">
                <a:effectLst/>
              </a:rPr>
              <a:t>otro</a:t>
            </a:r>
            <a:r>
              <a:rPr lang="en-US" dirty="0">
                <a:effectLst/>
              </a:rPr>
              <a:t> </a:t>
            </a:r>
            <a:r>
              <a:rPr lang="en-US" dirty="0" err="1">
                <a:effectLst/>
              </a:rPr>
              <a:t>enjuiciamiento</a:t>
            </a:r>
            <a:r>
              <a:rPr lang="en-US" dirty="0">
                <a:effectLst/>
              </a:rPr>
              <a:t> posterior </a:t>
            </a:r>
            <a:r>
              <a:rPr lang="en-US" dirty="0" err="1">
                <a:effectLst/>
              </a:rPr>
              <a:t>en</a:t>
            </a:r>
            <a:r>
              <a:rPr lang="en-US" dirty="0">
                <a:effectLst/>
              </a:rPr>
              <a:t> el que </a:t>
            </a:r>
            <a:r>
              <a:rPr lang="en-US" dirty="0" err="1">
                <a:effectLst/>
              </a:rPr>
              <a:t>juega</a:t>
            </a:r>
            <a:r>
              <a:rPr lang="en-US" dirty="0">
                <a:effectLst/>
              </a:rPr>
              <a:t> un </a:t>
            </a:r>
            <a:r>
              <a:rPr lang="en-US" dirty="0" err="1">
                <a:effectLst/>
              </a:rPr>
              <a:t>papel</a:t>
            </a:r>
            <a:r>
              <a:rPr lang="en-US" dirty="0">
                <a:effectLst/>
              </a:rPr>
              <a:t> de relieve </a:t>
            </a:r>
            <a:r>
              <a:rPr lang="en-US" dirty="0" err="1">
                <a:effectLst/>
              </a:rPr>
              <a:t>otro</a:t>
            </a:r>
            <a:r>
              <a:rPr lang="en-US" dirty="0">
                <a:effectLst/>
              </a:rPr>
              <a:t> </a:t>
            </a:r>
            <a:r>
              <a:rPr lang="en-US" dirty="0" err="1">
                <a:effectLst/>
              </a:rPr>
              <a:t>elemento</a:t>
            </a:r>
            <a:r>
              <a:rPr lang="en-US" dirty="0">
                <a:effectLst/>
              </a:rPr>
              <a:t> el </a:t>
            </a:r>
            <a:r>
              <a:rPr lang="en-US" dirty="0" err="1">
                <a:effectLst/>
              </a:rPr>
              <a:t>carácter</a:t>
            </a:r>
            <a:r>
              <a:rPr lang="en-US" dirty="0">
                <a:effectLst/>
              </a:rPr>
              <a:t> </a:t>
            </a:r>
            <a:r>
              <a:rPr lang="en-US" dirty="0" err="1">
                <a:effectLst/>
              </a:rPr>
              <a:t>problemático</a:t>
            </a:r>
            <a:r>
              <a:rPr lang="en-US" dirty="0">
                <a:effectLst/>
              </a:rPr>
              <a:t> no del </a:t>
            </a:r>
            <a:r>
              <a:rPr lang="en-US" dirty="0" err="1">
                <a:effectLst/>
              </a:rPr>
              <a:t>uso</a:t>
            </a:r>
            <a:r>
              <a:rPr lang="en-US" dirty="0">
                <a:effectLst/>
              </a:rPr>
              <a:t> o del </a:t>
            </a:r>
            <a:r>
              <a:rPr lang="en-US" dirty="0" err="1">
                <a:effectLst/>
              </a:rPr>
              <a:t>recurso</a:t>
            </a:r>
            <a:r>
              <a:rPr lang="en-US" dirty="0">
                <a:effectLst/>
              </a:rPr>
              <a:t> a </a:t>
            </a:r>
            <a:r>
              <a:rPr lang="en-US" dirty="0" err="1">
                <a:effectLst/>
              </a:rPr>
              <a:t>conceptos</a:t>
            </a:r>
            <a:r>
              <a:rPr lang="en-US" dirty="0">
                <a:effectLst/>
              </a:rPr>
              <a:t> e </a:t>
            </a:r>
            <a:r>
              <a:rPr lang="en-US" dirty="0" err="1">
                <a:effectLst/>
              </a:rPr>
              <a:t>institutos</a:t>
            </a:r>
            <a:r>
              <a:rPr lang="en-US" dirty="0">
                <a:effectLst/>
              </a:rPr>
              <a:t> </a:t>
            </a:r>
            <a:r>
              <a:rPr lang="en-US" dirty="0" err="1">
                <a:effectLst/>
              </a:rPr>
              <a:t>jurídicos</a:t>
            </a:r>
            <a:r>
              <a:rPr lang="en-US" dirty="0">
                <a:effectLst/>
              </a:rPr>
              <a:t> </a:t>
            </a:r>
            <a:r>
              <a:rPr lang="en-US" dirty="0" err="1">
                <a:effectLst/>
              </a:rPr>
              <a:t>propios</a:t>
            </a:r>
            <a:r>
              <a:rPr lang="en-US" dirty="0">
                <a:effectLst/>
              </a:rPr>
              <a:t> de una </a:t>
            </a:r>
            <a:r>
              <a:rPr lang="en-US" dirty="0" err="1">
                <a:effectLst/>
              </a:rPr>
              <a:t>rama</a:t>
            </a:r>
            <a:r>
              <a:rPr lang="en-US" dirty="0">
                <a:effectLst/>
              </a:rPr>
              <a:t> del </a:t>
            </a:r>
            <a:r>
              <a:rPr lang="en-US" dirty="0" err="1">
                <a:effectLst/>
              </a:rPr>
              <a:t>ordenamiento</a:t>
            </a:r>
            <a:r>
              <a:rPr lang="en-US" dirty="0">
                <a:effectLst/>
              </a:rPr>
              <a:t> </a:t>
            </a:r>
            <a:r>
              <a:rPr lang="en-US" dirty="0" err="1">
                <a:effectLst/>
              </a:rPr>
              <a:t>jurídico</a:t>
            </a:r>
            <a:r>
              <a:rPr lang="en-US" dirty="0">
                <a:effectLst/>
              </a:rPr>
              <a:t> </a:t>
            </a:r>
            <a:r>
              <a:rPr lang="en-US" dirty="0" err="1">
                <a:effectLst/>
              </a:rPr>
              <a:t>distinta</a:t>
            </a:r>
            <a:r>
              <a:rPr lang="en-US" dirty="0">
                <a:effectLst/>
              </a:rPr>
              <a:t> de la penal.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err="1">
                <a:effectLst/>
              </a:rPr>
              <a:t>Citado</a:t>
            </a:r>
            <a:r>
              <a:rPr lang="en-US" dirty="0">
                <a:effectLst/>
              </a:rPr>
              <a:t> por San Martin Castro</a:t>
            </a:r>
            <a:endParaRPr lang="en-US" dirty="0"/>
          </a:p>
        </p:txBody>
      </p:sp>
    </p:spTree>
    <p:extLst>
      <p:ext uri="{BB962C8B-B14F-4D97-AF65-F5344CB8AC3E}">
        <p14:creationId xmlns:p14="http://schemas.microsoft.com/office/powerpoint/2010/main" val="109042254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515125" y="1153572"/>
            <a:ext cx="2400300" cy="4461163"/>
          </a:xfrm>
        </p:spPr>
        <p:txBody>
          <a:bodyPr vert="horz" lIns="91440" tIns="45720" rIns="91440" bIns="45720" rtlCol="0" anchor="ctr">
            <a:normAutofit/>
          </a:bodyPr>
          <a:lstStyle/>
          <a:p>
            <a:pPr defTabSz="914400"/>
            <a:r>
              <a:rPr lang="en-US" sz="4400" kern="1200" dirty="0">
                <a:solidFill>
                  <a:srgbClr val="FFFFFF"/>
                </a:solidFill>
                <a:effectLst/>
                <a:latin typeface="+mj-lt"/>
                <a:ea typeface="+mj-ea"/>
                <a:cs typeface="+mj-cs"/>
              </a:rPr>
              <a:t>El Código Procesal Penal de Italia.</a:t>
            </a:r>
            <a:br>
              <a:rPr lang="en-US" sz="4400" kern="1200" dirty="0">
                <a:solidFill>
                  <a:srgbClr val="FFFFFF"/>
                </a:solidFill>
                <a:effectLst/>
                <a:latin typeface="+mj-lt"/>
                <a:ea typeface="+mj-ea"/>
                <a:cs typeface="+mj-cs"/>
              </a:rPr>
            </a:br>
            <a:r>
              <a:rPr lang="en-US" sz="4400" kern="1200" dirty="0">
                <a:solidFill>
                  <a:srgbClr val="FFFFFF"/>
                </a:solidFill>
                <a:effectLst/>
                <a:latin typeface="+mj-lt"/>
                <a:ea typeface="+mj-ea"/>
                <a:cs typeface="+mj-cs"/>
              </a:rPr>
              <a:t>Art.  	3</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3335481" y="591344"/>
            <a:ext cx="5179868"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ES" dirty="0">
                <a:effectLst/>
              </a:rPr>
              <a:t>1. Cuando la decisión depende de la resolución de una situación familiar de disputa o la ciudadanía, el juez, si el asunto es grave y si la acción de acuerdo con las leyes civiles ya está en curso, puede "suspender el proceso a la espera que la sentencia final que define el tema.</a:t>
            </a:r>
          </a:p>
          <a:p>
            <a:pPr indent="-228600">
              <a:lnSpc>
                <a:spcPct val="90000"/>
              </a:lnSpc>
              <a:spcAft>
                <a:spcPts val="600"/>
              </a:spcAft>
              <a:buFont typeface="Arial" panose="020B0604020202020204" pitchFamily="34" charset="0"/>
              <a:buChar char="•"/>
            </a:pPr>
            <a:endParaRPr lang="es-ES" dirty="0">
              <a:effectLst/>
            </a:endParaRPr>
          </a:p>
          <a:p>
            <a:pPr indent="-228600">
              <a:lnSpc>
                <a:spcPct val="90000"/>
              </a:lnSpc>
              <a:spcAft>
                <a:spcPts val="600"/>
              </a:spcAft>
              <a:buFont typeface="Arial" panose="020B0604020202020204" pitchFamily="34" charset="0"/>
              <a:buChar char="•"/>
            </a:pPr>
            <a:r>
              <a:rPr lang="es-ES" dirty="0">
                <a:effectLst/>
              </a:rPr>
              <a:t>2. La suspensión puede ser recurrida en casación. El tribunal decide en sesión cerrada</a:t>
            </a:r>
            <a:r>
              <a:rPr lang="en-US" dirty="0">
                <a:effectLst/>
              </a:rPr>
              <a:t>.</a:t>
            </a:r>
          </a:p>
        </p:txBody>
      </p:sp>
    </p:spTree>
    <p:extLst>
      <p:ext uri="{BB962C8B-B14F-4D97-AF65-F5344CB8AC3E}">
        <p14:creationId xmlns:p14="http://schemas.microsoft.com/office/powerpoint/2010/main" val="282930445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80B51DE-DAC2-46DF-A015-892C22F0D625}"/>
              </a:ext>
            </a:extLst>
          </p:cNvPr>
          <p:cNvSpPr>
            <a:spLocks noGrp="1"/>
          </p:cNvSpPr>
          <p:nvPr>
            <p:ph type="ctrTitle"/>
          </p:nvPr>
        </p:nvSpPr>
        <p:spPr>
          <a:xfrm>
            <a:off x="485349" y="1295231"/>
            <a:ext cx="4421383" cy="3807446"/>
          </a:xfrm>
        </p:spPr>
        <p:txBody>
          <a:bodyPr vert="horz" lIns="91440" tIns="45720" rIns="91440" bIns="45720" rtlCol="0" anchor="b">
            <a:normAutofit/>
          </a:bodyPr>
          <a:lstStyle/>
          <a:p>
            <a:pPr algn="l" defTabSz="914400"/>
            <a:r>
              <a:rPr lang="en-US" sz="5700" b="1"/>
              <a:t>DOCTRINA NACIONAL</a:t>
            </a:r>
            <a:endParaRPr lang="en-US" sz="5700" b="1" kern="1200">
              <a:latin typeface="+mj-lt"/>
              <a:ea typeface="+mj-ea"/>
              <a:cs typeface="+mj-cs"/>
            </a:endParaRPr>
          </a:p>
        </p:txBody>
      </p:sp>
      <p:sp>
        <p:nvSpPr>
          <p:cNvPr id="27" name="Freeform: Shape 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endParaRPr lang="en-US"/>
          </a:p>
        </p:txBody>
      </p:sp>
      <p:sp>
        <p:nvSpPr>
          <p:cNvPr id="3" name="Subtítulo 2">
            <a:extLst>
              <a:ext uri="{FF2B5EF4-FFF2-40B4-BE49-F238E27FC236}">
                <a16:creationId xmlns:a16="http://schemas.microsoft.com/office/drawing/2014/main" id="{7DDE7D88-79CC-46BC-8DE8-742FED547B82}"/>
              </a:ext>
            </a:extLst>
          </p:cNvPr>
          <p:cNvSpPr>
            <a:spLocks noGrp="1"/>
          </p:cNvSpPr>
          <p:nvPr>
            <p:ph type="subTitle" idx="1"/>
          </p:nvPr>
        </p:nvSpPr>
        <p:spPr>
          <a:xfrm>
            <a:off x="5887989" y="1122362"/>
            <a:ext cx="3178981" cy="4898925"/>
          </a:xfrm>
        </p:spPr>
        <p:txBody>
          <a:bodyPr vert="horz" lIns="91440" tIns="45720" rIns="91440" bIns="45720" rtlCol="0" anchor="b">
            <a:normAutofit fontScale="70000" lnSpcReduction="20000"/>
          </a:bodyPr>
          <a:lstStyle/>
          <a:p>
            <a:pPr indent="-228600" algn="l" defTabSz="914400">
              <a:buFont typeface="Arial" panose="020B0604020202020204" pitchFamily="34" charset="0"/>
              <a:buChar char="•"/>
            </a:pPr>
            <a:r>
              <a:rPr lang="es-MX" sz="2900" dirty="0">
                <a:solidFill>
                  <a:srgbClr val="FFFFFF"/>
                </a:solidFill>
              </a:rPr>
              <a:t>El legislador puede incorporar en la construcción de los tipos penales relaciones jurídicas propias de otros ámbitos del derecho no sometidas al derecho penal de suerte que el juez penal se verá en la encrucijada para fijar la sentencia los supuestos que condicionan el pronunciamiento penal en tanto antecedentes lógico jurídicos le aplicaron una norma no penal en virtud de la cual puede afirmarse como existente o inexistente tal relación.</a:t>
            </a:r>
          </a:p>
          <a:p>
            <a:pPr indent="-228600" algn="l" defTabSz="914400">
              <a:buFont typeface="Arial" panose="020B0604020202020204" pitchFamily="34" charset="0"/>
              <a:buChar char="•"/>
            </a:pPr>
            <a:endParaRPr lang="es-MX" sz="1400" dirty="0">
              <a:solidFill>
                <a:srgbClr val="FFFFFF"/>
              </a:solidFill>
            </a:endParaRPr>
          </a:p>
          <a:p>
            <a:pPr indent="-228600" algn="l" defTabSz="914400">
              <a:buFont typeface="Arial" panose="020B0604020202020204" pitchFamily="34" charset="0"/>
              <a:buChar char="•"/>
            </a:pPr>
            <a:r>
              <a:rPr lang="es-MX" sz="1400" dirty="0">
                <a:solidFill>
                  <a:srgbClr val="FFFFFF"/>
                </a:solidFill>
              </a:rPr>
              <a:t>San Martin Castro, Cesar</a:t>
            </a:r>
            <a:endParaRPr lang="es-ES" sz="1400" dirty="0">
              <a:solidFill>
                <a:srgbClr val="FFFFFF"/>
              </a:solidFill>
            </a:endParaRPr>
          </a:p>
        </p:txBody>
      </p:sp>
      <p:sp>
        <p:nvSpPr>
          <p:cNvPr id="28"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 name="connsiteX0" fmla="*/ 0 w 4423410"/>
              <a:gd name="connsiteY0" fmla="*/ 0 h 18288"/>
              <a:gd name="connsiteX1" fmla="*/ 587682 w 4423410"/>
              <a:gd name="connsiteY1" fmla="*/ 0 h 18288"/>
              <a:gd name="connsiteX2" fmla="*/ 1086895 w 4423410"/>
              <a:gd name="connsiteY2" fmla="*/ 0 h 18288"/>
              <a:gd name="connsiteX3" fmla="*/ 1807279 w 4423410"/>
              <a:gd name="connsiteY3" fmla="*/ 0 h 18288"/>
              <a:gd name="connsiteX4" fmla="*/ 2394961 w 4423410"/>
              <a:gd name="connsiteY4" fmla="*/ 0 h 18288"/>
              <a:gd name="connsiteX5" fmla="*/ 2982642 w 4423410"/>
              <a:gd name="connsiteY5" fmla="*/ 0 h 18288"/>
              <a:gd name="connsiteX6" fmla="*/ 3703026 w 4423410"/>
              <a:gd name="connsiteY6" fmla="*/ 0 h 18288"/>
              <a:gd name="connsiteX7" fmla="*/ 4423410 w 4423410"/>
              <a:gd name="connsiteY7" fmla="*/ 0 h 18288"/>
              <a:gd name="connsiteX8" fmla="*/ 4423410 w 4423410"/>
              <a:gd name="connsiteY8" fmla="*/ 18288 h 18288"/>
              <a:gd name="connsiteX9" fmla="*/ 3879962 w 4423410"/>
              <a:gd name="connsiteY9" fmla="*/ 18288 h 18288"/>
              <a:gd name="connsiteX10" fmla="*/ 3248047 w 4423410"/>
              <a:gd name="connsiteY10" fmla="*/ 18288 h 18288"/>
              <a:gd name="connsiteX11" fmla="*/ 2616131 w 4423410"/>
              <a:gd name="connsiteY11" fmla="*/ 18288 h 18288"/>
              <a:gd name="connsiteX12" fmla="*/ 2028449 w 4423410"/>
              <a:gd name="connsiteY12" fmla="*/ 18288 h 18288"/>
              <a:gd name="connsiteX13" fmla="*/ 1308066 w 4423410"/>
              <a:gd name="connsiteY13" fmla="*/ 18288 h 18288"/>
              <a:gd name="connsiteX14" fmla="*/ 587682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406" y="38111"/>
                  <a:pt x="345505" y="1138"/>
                  <a:pt x="587682" y="0"/>
                </a:cubicBezTo>
                <a:cubicBezTo>
                  <a:pt x="845641" y="-5939"/>
                  <a:pt x="940660" y="-1737"/>
                  <a:pt x="1086895" y="0"/>
                </a:cubicBezTo>
                <a:cubicBezTo>
                  <a:pt x="1227991" y="35454"/>
                  <a:pt x="1400660" y="-10697"/>
                  <a:pt x="1630343" y="0"/>
                </a:cubicBezTo>
                <a:cubicBezTo>
                  <a:pt x="1856372" y="-589"/>
                  <a:pt x="2024008" y="25499"/>
                  <a:pt x="2306492" y="0"/>
                </a:cubicBezTo>
                <a:cubicBezTo>
                  <a:pt x="2569207" y="-20432"/>
                  <a:pt x="2683058" y="21569"/>
                  <a:pt x="2894174" y="0"/>
                </a:cubicBezTo>
                <a:cubicBezTo>
                  <a:pt x="3102038" y="-13953"/>
                  <a:pt x="3311519" y="11191"/>
                  <a:pt x="3437621" y="0"/>
                </a:cubicBezTo>
                <a:cubicBezTo>
                  <a:pt x="3627706" y="766"/>
                  <a:pt x="3954990" y="27263"/>
                  <a:pt x="4423410" y="0"/>
                </a:cubicBezTo>
                <a:cubicBezTo>
                  <a:pt x="4424312" y="7746"/>
                  <a:pt x="4422835" y="10944"/>
                  <a:pt x="4423410" y="18288"/>
                </a:cubicBezTo>
                <a:cubicBezTo>
                  <a:pt x="4152467" y="29918"/>
                  <a:pt x="3974799" y="1366"/>
                  <a:pt x="3791494" y="18288"/>
                </a:cubicBezTo>
                <a:cubicBezTo>
                  <a:pt x="3616495" y="16934"/>
                  <a:pt x="3492316" y="7392"/>
                  <a:pt x="3248047" y="18288"/>
                </a:cubicBezTo>
                <a:cubicBezTo>
                  <a:pt x="2979630" y="-1939"/>
                  <a:pt x="2774783" y="2276"/>
                  <a:pt x="2527663" y="18288"/>
                </a:cubicBezTo>
                <a:cubicBezTo>
                  <a:pt x="2273296" y="25828"/>
                  <a:pt x="2129593" y="75376"/>
                  <a:pt x="1939981" y="18288"/>
                </a:cubicBezTo>
                <a:cubicBezTo>
                  <a:pt x="1771880" y="-3849"/>
                  <a:pt x="1674644" y="16979"/>
                  <a:pt x="1440768" y="18288"/>
                </a:cubicBezTo>
                <a:cubicBezTo>
                  <a:pt x="1211117" y="27381"/>
                  <a:pt x="1095397" y="-28077"/>
                  <a:pt x="764618" y="18288"/>
                </a:cubicBezTo>
                <a:cubicBezTo>
                  <a:pt x="473001" y="47572"/>
                  <a:pt x="207059" y="77187"/>
                  <a:pt x="0" y="18288"/>
                </a:cubicBezTo>
                <a:cubicBezTo>
                  <a:pt x="239" y="14000"/>
                  <a:pt x="-609" y="6462"/>
                  <a:pt x="0" y="0"/>
                </a:cubicBezTo>
                <a:close/>
              </a:path>
              <a:path w="4423410" h="18288" stroke="0" extrusionOk="0">
                <a:moveTo>
                  <a:pt x="0" y="0"/>
                </a:moveTo>
                <a:cubicBezTo>
                  <a:pt x="168050" y="13239"/>
                  <a:pt x="313548" y="-21030"/>
                  <a:pt x="587682" y="0"/>
                </a:cubicBezTo>
                <a:cubicBezTo>
                  <a:pt x="841335" y="1279"/>
                  <a:pt x="939966" y="24645"/>
                  <a:pt x="1086895" y="0"/>
                </a:cubicBezTo>
                <a:cubicBezTo>
                  <a:pt x="1268024" y="-42328"/>
                  <a:pt x="1609188" y="-62089"/>
                  <a:pt x="1807279" y="0"/>
                </a:cubicBezTo>
                <a:cubicBezTo>
                  <a:pt x="1976273" y="34260"/>
                  <a:pt x="2129916" y="57822"/>
                  <a:pt x="2394961" y="0"/>
                </a:cubicBezTo>
                <a:cubicBezTo>
                  <a:pt x="2658682" y="-27527"/>
                  <a:pt x="2731757" y="-20835"/>
                  <a:pt x="2982642" y="0"/>
                </a:cubicBezTo>
                <a:cubicBezTo>
                  <a:pt x="3239201" y="23099"/>
                  <a:pt x="3519858" y="26274"/>
                  <a:pt x="3703026" y="0"/>
                </a:cubicBezTo>
                <a:cubicBezTo>
                  <a:pt x="3881806" y="-13383"/>
                  <a:pt x="4201716" y="-60901"/>
                  <a:pt x="4423410" y="0"/>
                </a:cubicBezTo>
                <a:cubicBezTo>
                  <a:pt x="4422551" y="5160"/>
                  <a:pt x="4424325" y="13769"/>
                  <a:pt x="4423410" y="18288"/>
                </a:cubicBezTo>
                <a:cubicBezTo>
                  <a:pt x="4221038" y="31930"/>
                  <a:pt x="4059910" y="-12969"/>
                  <a:pt x="3879962" y="18288"/>
                </a:cubicBezTo>
                <a:cubicBezTo>
                  <a:pt x="3743908" y="-592"/>
                  <a:pt x="3422487" y="-511"/>
                  <a:pt x="3248047" y="18288"/>
                </a:cubicBezTo>
                <a:cubicBezTo>
                  <a:pt x="3099797" y="-18987"/>
                  <a:pt x="2866047" y="-20316"/>
                  <a:pt x="2616131" y="18288"/>
                </a:cubicBezTo>
                <a:cubicBezTo>
                  <a:pt x="2366495" y="62841"/>
                  <a:pt x="2216404" y="-8476"/>
                  <a:pt x="2028449" y="18288"/>
                </a:cubicBezTo>
                <a:cubicBezTo>
                  <a:pt x="1843207" y="41217"/>
                  <a:pt x="1505968" y="-4550"/>
                  <a:pt x="1308066" y="18288"/>
                </a:cubicBezTo>
                <a:cubicBezTo>
                  <a:pt x="1064352" y="55887"/>
                  <a:pt x="878184" y="12362"/>
                  <a:pt x="587682" y="18288"/>
                </a:cubicBezTo>
                <a:cubicBezTo>
                  <a:pt x="279901" y="7587"/>
                  <a:pt x="209912" y="37341"/>
                  <a:pt x="0" y="18288"/>
                </a:cubicBezTo>
                <a:cubicBezTo>
                  <a:pt x="-82" y="13007"/>
                  <a:pt x="1758" y="5782"/>
                  <a:pt x="0" y="0"/>
                </a:cubicBezTo>
                <a:close/>
              </a:path>
              <a:path w="4423410" h="18288" fill="none" stroke="0" extrusionOk="0">
                <a:moveTo>
                  <a:pt x="0" y="0"/>
                </a:moveTo>
                <a:cubicBezTo>
                  <a:pt x="187925" y="15650"/>
                  <a:pt x="298780" y="23113"/>
                  <a:pt x="587682" y="0"/>
                </a:cubicBezTo>
                <a:cubicBezTo>
                  <a:pt x="863648" y="-10396"/>
                  <a:pt x="934974" y="-2021"/>
                  <a:pt x="1086895" y="0"/>
                </a:cubicBezTo>
                <a:cubicBezTo>
                  <a:pt x="1178964" y="34704"/>
                  <a:pt x="1399325" y="27677"/>
                  <a:pt x="1630343" y="0"/>
                </a:cubicBezTo>
                <a:cubicBezTo>
                  <a:pt x="1816920" y="-6227"/>
                  <a:pt x="2069240" y="35545"/>
                  <a:pt x="2306492" y="0"/>
                </a:cubicBezTo>
                <a:cubicBezTo>
                  <a:pt x="2566798" y="-26427"/>
                  <a:pt x="2694209" y="-2413"/>
                  <a:pt x="2894174" y="0"/>
                </a:cubicBezTo>
                <a:cubicBezTo>
                  <a:pt x="3083677" y="-21466"/>
                  <a:pt x="3310762" y="30010"/>
                  <a:pt x="3437621" y="0"/>
                </a:cubicBezTo>
                <a:cubicBezTo>
                  <a:pt x="3548766" y="-88300"/>
                  <a:pt x="3948126" y="50765"/>
                  <a:pt x="4423410" y="0"/>
                </a:cubicBezTo>
                <a:cubicBezTo>
                  <a:pt x="4423936" y="7501"/>
                  <a:pt x="4423833" y="10929"/>
                  <a:pt x="4423410" y="18288"/>
                </a:cubicBezTo>
                <a:cubicBezTo>
                  <a:pt x="4116155" y="3480"/>
                  <a:pt x="3989214" y="20350"/>
                  <a:pt x="3791494" y="18288"/>
                </a:cubicBezTo>
                <a:cubicBezTo>
                  <a:pt x="3617812" y="44410"/>
                  <a:pt x="3484051" y="46547"/>
                  <a:pt x="3248047" y="18288"/>
                </a:cubicBezTo>
                <a:cubicBezTo>
                  <a:pt x="3036105" y="45177"/>
                  <a:pt x="2774641" y="67607"/>
                  <a:pt x="2527663" y="18288"/>
                </a:cubicBezTo>
                <a:cubicBezTo>
                  <a:pt x="2333841" y="-15563"/>
                  <a:pt x="2122294" y="9725"/>
                  <a:pt x="1939981" y="18288"/>
                </a:cubicBezTo>
                <a:cubicBezTo>
                  <a:pt x="1752845" y="-449"/>
                  <a:pt x="1674372" y="9562"/>
                  <a:pt x="1440768" y="18288"/>
                </a:cubicBezTo>
                <a:cubicBezTo>
                  <a:pt x="1199326" y="25280"/>
                  <a:pt x="1095221" y="-21501"/>
                  <a:pt x="764618" y="18288"/>
                </a:cubicBezTo>
                <a:cubicBezTo>
                  <a:pt x="428651" y="39542"/>
                  <a:pt x="171248" y="55407"/>
                  <a:pt x="0" y="18288"/>
                </a:cubicBezTo>
                <a:cubicBezTo>
                  <a:pt x="-1033" y="13994"/>
                  <a:pt x="19" y="68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23410"/>
                      <a:gd name="connsiteY0" fmla="*/ 0 h 18288"/>
                      <a:gd name="connsiteX1" fmla="*/ 587682 w 4423410"/>
                      <a:gd name="connsiteY1" fmla="*/ 0 h 18288"/>
                      <a:gd name="connsiteX2" fmla="*/ 1086895 w 4423410"/>
                      <a:gd name="connsiteY2" fmla="*/ 0 h 18288"/>
                      <a:gd name="connsiteX3" fmla="*/ 1630343 w 4423410"/>
                      <a:gd name="connsiteY3" fmla="*/ 0 h 18288"/>
                      <a:gd name="connsiteX4" fmla="*/ 2306492 w 4423410"/>
                      <a:gd name="connsiteY4" fmla="*/ 0 h 18288"/>
                      <a:gd name="connsiteX5" fmla="*/ 2894174 w 4423410"/>
                      <a:gd name="connsiteY5" fmla="*/ 0 h 18288"/>
                      <a:gd name="connsiteX6" fmla="*/ 3437621 w 4423410"/>
                      <a:gd name="connsiteY6" fmla="*/ 0 h 18288"/>
                      <a:gd name="connsiteX7" fmla="*/ 4423410 w 4423410"/>
                      <a:gd name="connsiteY7" fmla="*/ 0 h 18288"/>
                      <a:gd name="connsiteX8" fmla="*/ 4423410 w 4423410"/>
                      <a:gd name="connsiteY8" fmla="*/ 18288 h 18288"/>
                      <a:gd name="connsiteX9" fmla="*/ 3791494 w 4423410"/>
                      <a:gd name="connsiteY9" fmla="*/ 18288 h 18288"/>
                      <a:gd name="connsiteX10" fmla="*/ 3248047 w 4423410"/>
                      <a:gd name="connsiteY10" fmla="*/ 18288 h 18288"/>
                      <a:gd name="connsiteX11" fmla="*/ 2527663 w 4423410"/>
                      <a:gd name="connsiteY11" fmla="*/ 18288 h 18288"/>
                      <a:gd name="connsiteX12" fmla="*/ 1939981 w 4423410"/>
                      <a:gd name="connsiteY12" fmla="*/ 18288 h 18288"/>
                      <a:gd name="connsiteX13" fmla="*/ 1440768 w 4423410"/>
                      <a:gd name="connsiteY13" fmla="*/ 18288 h 18288"/>
                      <a:gd name="connsiteX14" fmla="*/ 764618 w 4423410"/>
                      <a:gd name="connsiteY14" fmla="*/ 18288 h 18288"/>
                      <a:gd name="connsiteX15" fmla="*/ 0 w 4423410"/>
                      <a:gd name="connsiteY15" fmla="*/ 18288 h 18288"/>
                      <a:gd name="connsiteX16" fmla="*/ 0 w 442341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 name="connsiteX0" fmla="*/ 0 w 2609715"/>
              <a:gd name="connsiteY0" fmla="*/ 0 h 18288"/>
              <a:gd name="connsiteX1" fmla="*/ 626332 w 2609715"/>
              <a:gd name="connsiteY1" fmla="*/ 0 h 18288"/>
              <a:gd name="connsiteX2" fmla="*/ 1200469 w 2609715"/>
              <a:gd name="connsiteY2" fmla="*/ 0 h 18288"/>
              <a:gd name="connsiteX3" fmla="*/ 1905092 w 2609715"/>
              <a:gd name="connsiteY3" fmla="*/ 0 h 18288"/>
              <a:gd name="connsiteX4" fmla="*/ 2609715 w 2609715"/>
              <a:gd name="connsiteY4" fmla="*/ 0 h 18288"/>
              <a:gd name="connsiteX5" fmla="*/ 2609715 w 2609715"/>
              <a:gd name="connsiteY5" fmla="*/ 18288 h 18288"/>
              <a:gd name="connsiteX6" fmla="*/ 2009481 w 2609715"/>
              <a:gd name="connsiteY6" fmla="*/ 18288 h 18288"/>
              <a:gd name="connsiteX7" fmla="*/ 1409246 w 2609715"/>
              <a:gd name="connsiteY7" fmla="*/ 18288 h 18288"/>
              <a:gd name="connsiteX8" fmla="*/ 704623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5047" y="9139"/>
                  <a:pt x="355077" y="-1679"/>
                  <a:pt x="626332" y="0"/>
                </a:cubicBezTo>
                <a:cubicBezTo>
                  <a:pt x="909873" y="-4454"/>
                  <a:pt x="987321" y="-3089"/>
                  <a:pt x="1278760" y="0"/>
                </a:cubicBezTo>
                <a:cubicBezTo>
                  <a:pt x="1562932" y="-7184"/>
                  <a:pt x="1631128" y="3117"/>
                  <a:pt x="1931189" y="0"/>
                </a:cubicBezTo>
                <a:cubicBezTo>
                  <a:pt x="2206163" y="-8981"/>
                  <a:pt x="2299150" y="-38056"/>
                  <a:pt x="2609715" y="0"/>
                </a:cubicBezTo>
                <a:cubicBezTo>
                  <a:pt x="2609582" y="8366"/>
                  <a:pt x="2608759" y="10017"/>
                  <a:pt x="2609715" y="18288"/>
                </a:cubicBezTo>
                <a:cubicBezTo>
                  <a:pt x="2462365" y="50322"/>
                  <a:pt x="2264368" y="8197"/>
                  <a:pt x="1957286" y="18288"/>
                </a:cubicBezTo>
                <a:cubicBezTo>
                  <a:pt x="1659182" y="39967"/>
                  <a:pt x="1582670" y="-5748"/>
                  <a:pt x="1357052" y="18288"/>
                </a:cubicBezTo>
                <a:cubicBezTo>
                  <a:pt x="1138383" y="51115"/>
                  <a:pt x="869058" y="38145"/>
                  <a:pt x="756817" y="18288"/>
                </a:cubicBezTo>
                <a:cubicBezTo>
                  <a:pt x="627771" y="14638"/>
                  <a:pt x="252046" y="28752"/>
                  <a:pt x="0" y="18288"/>
                </a:cubicBezTo>
                <a:cubicBezTo>
                  <a:pt x="-595" y="11182"/>
                  <a:pt x="-5" y="6307"/>
                  <a:pt x="0" y="0"/>
                </a:cubicBezTo>
                <a:close/>
              </a:path>
              <a:path w="2609715" h="18288" stroke="0" extrusionOk="0">
                <a:moveTo>
                  <a:pt x="0" y="0"/>
                </a:moveTo>
                <a:cubicBezTo>
                  <a:pt x="220266" y="10842"/>
                  <a:pt x="451751" y="5695"/>
                  <a:pt x="626332" y="0"/>
                </a:cubicBezTo>
                <a:cubicBezTo>
                  <a:pt x="772273" y="59350"/>
                  <a:pt x="991261" y="-29744"/>
                  <a:pt x="1200469" y="0"/>
                </a:cubicBezTo>
                <a:cubicBezTo>
                  <a:pt x="1418368" y="21584"/>
                  <a:pt x="1606108" y="-66388"/>
                  <a:pt x="1905092" y="0"/>
                </a:cubicBezTo>
                <a:cubicBezTo>
                  <a:pt x="2217010" y="28476"/>
                  <a:pt x="2378597" y="20608"/>
                  <a:pt x="2609715" y="0"/>
                </a:cubicBezTo>
                <a:cubicBezTo>
                  <a:pt x="2610060" y="6144"/>
                  <a:pt x="2609752" y="10525"/>
                  <a:pt x="2609715" y="18288"/>
                </a:cubicBezTo>
                <a:cubicBezTo>
                  <a:pt x="2458424" y="29914"/>
                  <a:pt x="2160988" y="30315"/>
                  <a:pt x="2009481" y="18288"/>
                </a:cubicBezTo>
                <a:cubicBezTo>
                  <a:pt x="1837643" y="-9887"/>
                  <a:pt x="1714875" y="3987"/>
                  <a:pt x="1409246" y="18288"/>
                </a:cubicBezTo>
                <a:cubicBezTo>
                  <a:pt x="1094054" y="34172"/>
                  <a:pt x="898145" y="52716"/>
                  <a:pt x="704623" y="18288"/>
                </a:cubicBezTo>
                <a:cubicBezTo>
                  <a:pt x="578896" y="13852"/>
                  <a:pt x="264348" y="75889"/>
                  <a:pt x="0" y="18288"/>
                </a:cubicBezTo>
                <a:cubicBezTo>
                  <a:pt x="-11" y="10485"/>
                  <a:pt x="-221" y="3288"/>
                  <a:pt x="0" y="0"/>
                </a:cubicBezTo>
                <a:close/>
              </a:path>
              <a:path w="2609715" h="18288" fill="none" stroke="0" extrusionOk="0">
                <a:moveTo>
                  <a:pt x="0" y="0"/>
                </a:moveTo>
                <a:cubicBezTo>
                  <a:pt x="269795" y="-1905"/>
                  <a:pt x="348942" y="-2900"/>
                  <a:pt x="626332" y="0"/>
                </a:cubicBezTo>
                <a:cubicBezTo>
                  <a:pt x="910855" y="6706"/>
                  <a:pt x="964378" y="9441"/>
                  <a:pt x="1278760" y="0"/>
                </a:cubicBezTo>
                <a:cubicBezTo>
                  <a:pt x="1565920" y="-2146"/>
                  <a:pt x="1637257" y="10248"/>
                  <a:pt x="1931189" y="0"/>
                </a:cubicBezTo>
                <a:cubicBezTo>
                  <a:pt x="2220744" y="-9807"/>
                  <a:pt x="2315147" y="-22001"/>
                  <a:pt x="2609715" y="0"/>
                </a:cubicBezTo>
                <a:cubicBezTo>
                  <a:pt x="2609834" y="8687"/>
                  <a:pt x="2608846" y="9944"/>
                  <a:pt x="2609715" y="18288"/>
                </a:cubicBezTo>
                <a:cubicBezTo>
                  <a:pt x="2455808" y="43307"/>
                  <a:pt x="2246598" y="9464"/>
                  <a:pt x="1957286" y="18288"/>
                </a:cubicBezTo>
                <a:cubicBezTo>
                  <a:pt x="1658204" y="23956"/>
                  <a:pt x="1558021" y="12628"/>
                  <a:pt x="1357052" y="18288"/>
                </a:cubicBezTo>
                <a:cubicBezTo>
                  <a:pt x="1177485" y="45119"/>
                  <a:pt x="907870" y="40328"/>
                  <a:pt x="756817" y="18288"/>
                </a:cubicBezTo>
                <a:cubicBezTo>
                  <a:pt x="555347" y="-10767"/>
                  <a:pt x="356071" y="37186"/>
                  <a:pt x="0" y="18288"/>
                </a:cubicBezTo>
                <a:cubicBezTo>
                  <a:pt x="-394" y="12154"/>
                  <a:pt x="907" y="6688"/>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2609715"/>
                      <a:gd name="connsiteY0" fmla="*/ 0 h 18288"/>
                      <a:gd name="connsiteX1" fmla="*/ 626332 w 2609715"/>
                      <a:gd name="connsiteY1" fmla="*/ 0 h 18288"/>
                      <a:gd name="connsiteX2" fmla="*/ 1278760 w 2609715"/>
                      <a:gd name="connsiteY2" fmla="*/ 0 h 18288"/>
                      <a:gd name="connsiteX3" fmla="*/ 1931189 w 2609715"/>
                      <a:gd name="connsiteY3" fmla="*/ 0 h 18288"/>
                      <a:gd name="connsiteX4" fmla="*/ 2609715 w 2609715"/>
                      <a:gd name="connsiteY4" fmla="*/ 0 h 18288"/>
                      <a:gd name="connsiteX5" fmla="*/ 2609715 w 2609715"/>
                      <a:gd name="connsiteY5" fmla="*/ 18288 h 18288"/>
                      <a:gd name="connsiteX6" fmla="*/ 1957286 w 2609715"/>
                      <a:gd name="connsiteY6" fmla="*/ 18288 h 18288"/>
                      <a:gd name="connsiteX7" fmla="*/ 1357052 w 2609715"/>
                      <a:gd name="connsiteY7" fmla="*/ 18288 h 18288"/>
                      <a:gd name="connsiteX8" fmla="*/ 756817 w 2609715"/>
                      <a:gd name="connsiteY8" fmla="*/ 18288 h 18288"/>
                      <a:gd name="connsiteX9" fmla="*/ 0 w 2609715"/>
                      <a:gd name="connsiteY9" fmla="*/ 18288 h 18288"/>
                      <a:gd name="connsiteX10" fmla="*/ 0 w 260971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83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717619" y="1112969"/>
            <a:ext cx="2952974" cy="4166010"/>
          </a:xfrm>
        </p:spPr>
        <p:txBody>
          <a:bodyPr vert="horz" lIns="91440" tIns="45720" rIns="91440" bIns="45720" rtlCol="0" anchor="ctr">
            <a:normAutofit/>
          </a:bodyPr>
          <a:lstStyle/>
          <a:p>
            <a:pPr defTabSz="914400"/>
            <a:r>
              <a:rPr lang="en-US" sz="4400" kern="1200">
                <a:solidFill>
                  <a:srgbClr val="FFFFFF"/>
                </a:solidFill>
                <a:effectLst/>
                <a:latin typeface="+mj-lt"/>
                <a:ea typeface="+mj-ea"/>
                <a:cs typeface="+mj-cs"/>
              </a:rPr>
              <a:t>Doctrina nacional</a:t>
            </a:r>
          </a:p>
        </p:txBody>
      </p:sp>
      <p:sp>
        <p:nvSpPr>
          <p:cNvPr id="20" name="Freeform: Shape 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4572000" y="820880"/>
            <a:ext cx="394334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effectLst/>
              </a:rPr>
              <a:t>Santos Urtecho Benítez nos dice que la prejudicialidad es siempre una cuestión de derecho cuya resolución se presenta como antecedente lógico jurídico del derecho penal objeto del proceso y que versa sobre una relación jurídica naturaleza particular y controvertida constituyendo un obstáculo para la continuación del proceso penal</a:t>
            </a:r>
            <a:endParaRPr lang="en-US"/>
          </a:p>
        </p:txBody>
      </p:sp>
      <p:sp>
        <p:nvSpPr>
          <p:cNvPr id="26" name="Freeform: Shape 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9068630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041958" y="1233241"/>
            <a:ext cx="2430380" cy="4064628"/>
          </a:xfrm>
        </p:spPr>
        <p:txBody>
          <a:bodyPr vert="horz" lIns="91440" tIns="45720" rIns="91440" bIns="45720" rtlCol="0" anchor="ctr">
            <a:normAutofit/>
          </a:bodyPr>
          <a:lstStyle/>
          <a:p>
            <a:pPr defTabSz="914400"/>
            <a:r>
              <a:rPr lang="en-US" sz="4100" b="1" kern="1200">
                <a:solidFill>
                  <a:srgbClr val="FFFFFF"/>
                </a:solidFill>
                <a:latin typeface="+mj-lt"/>
                <a:ea typeface="+mj-ea"/>
                <a:cs typeface="+mj-cs"/>
              </a:rPr>
              <a:t>DOCTRINA NACIONAL</a:t>
            </a:r>
            <a:endParaRPr lang="en-US" sz="4100" kern="1200">
              <a:solidFill>
                <a:srgbClr val="FFFFFF"/>
              </a:solidFill>
              <a:effectLst/>
              <a:latin typeface="+mj-lt"/>
              <a:ea typeface="+mj-ea"/>
              <a:cs typeface="+mj-cs"/>
            </a:endParaRPr>
          </a:p>
        </p:txBody>
      </p:sp>
      <p:sp>
        <p:nvSpPr>
          <p:cNvPr id="20" name="Freeform: Shape 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4572000" y="820880"/>
            <a:ext cx="394334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a:effectLst/>
              </a:rPr>
              <a:t>No </a:t>
            </a:r>
            <a:r>
              <a:rPr lang="en-US" dirty="0" err="1">
                <a:effectLst/>
              </a:rPr>
              <a:t>toda</a:t>
            </a:r>
            <a:r>
              <a:rPr lang="en-US" dirty="0">
                <a:effectLst/>
              </a:rPr>
              <a:t> </a:t>
            </a:r>
            <a:r>
              <a:rPr lang="en-US" dirty="0" err="1">
                <a:effectLst/>
              </a:rPr>
              <a:t>utilización</a:t>
            </a:r>
            <a:r>
              <a:rPr lang="en-US" dirty="0">
                <a:effectLst/>
              </a:rPr>
              <a:t> de </a:t>
            </a:r>
            <a:r>
              <a:rPr lang="en-US" dirty="0" err="1">
                <a:effectLst/>
              </a:rPr>
              <a:t>conceptos</a:t>
            </a:r>
            <a:r>
              <a:rPr lang="en-US" dirty="0">
                <a:effectLst/>
              </a:rPr>
              <a:t> </a:t>
            </a:r>
            <a:r>
              <a:rPr lang="en-US" dirty="0" err="1">
                <a:effectLst/>
              </a:rPr>
              <a:t>jurídicos</a:t>
            </a:r>
            <a:r>
              <a:rPr lang="en-US" dirty="0">
                <a:effectLst/>
              </a:rPr>
              <a:t> no </a:t>
            </a:r>
            <a:r>
              <a:rPr lang="en-US" dirty="0" err="1">
                <a:effectLst/>
              </a:rPr>
              <a:t>penales</a:t>
            </a:r>
            <a:r>
              <a:rPr lang="en-US" dirty="0">
                <a:effectLst/>
              </a:rPr>
              <a:t> </a:t>
            </a:r>
            <a:r>
              <a:rPr lang="en-US" dirty="0" err="1">
                <a:effectLst/>
              </a:rPr>
              <a:t>implica</a:t>
            </a:r>
            <a:r>
              <a:rPr lang="en-US" dirty="0">
                <a:effectLst/>
              </a:rPr>
              <a:t> una </a:t>
            </a:r>
            <a:r>
              <a:rPr lang="en-US" dirty="0" err="1">
                <a:effectLst/>
              </a:rPr>
              <a:t>cuestión</a:t>
            </a:r>
            <a:r>
              <a:rPr lang="en-US" dirty="0">
                <a:effectLst/>
              </a:rPr>
              <a:t> prejudicial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effectLst/>
              </a:rPr>
              <a:t>es </a:t>
            </a:r>
            <a:r>
              <a:rPr lang="en-US" dirty="0" err="1">
                <a:effectLst/>
              </a:rPr>
              <a:t>posible</a:t>
            </a:r>
            <a:r>
              <a:rPr lang="en-US" dirty="0">
                <a:effectLst/>
              </a:rPr>
              <a:t> que los </a:t>
            </a:r>
            <a:r>
              <a:rPr lang="en-US" dirty="0" err="1">
                <a:effectLst/>
              </a:rPr>
              <a:t>tipos</a:t>
            </a:r>
            <a:r>
              <a:rPr lang="en-US" dirty="0">
                <a:effectLst/>
              </a:rPr>
              <a:t> </a:t>
            </a:r>
            <a:r>
              <a:rPr lang="en-US" dirty="0" err="1">
                <a:effectLst/>
              </a:rPr>
              <a:t>penales</a:t>
            </a:r>
            <a:r>
              <a:rPr lang="en-US" dirty="0">
                <a:effectLst/>
              </a:rPr>
              <a:t> se </a:t>
            </a:r>
            <a:r>
              <a:rPr lang="en-US" dirty="0" err="1">
                <a:effectLst/>
              </a:rPr>
              <a:t>mencionen</a:t>
            </a:r>
            <a:r>
              <a:rPr lang="en-US" dirty="0">
                <a:effectLst/>
              </a:rPr>
              <a:t> </a:t>
            </a:r>
            <a:r>
              <a:rPr lang="en-US" dirty="0" err="1">
                <a:effectLst/>
              </a:rPr>
              <a:t>diversos</a:t>
            </a:r>
            <a:r>
              <a:rPr lang="en-US" dirty="0">
                <a:effectLst/>
              </a:rPr>
              <a:t> </a:t>
            </a:r>
            <a:r>
              <a:rPr lang="en-US" dirty="0" err="1">
                <a:effectLst/>
              </a:rPr>
              <a:t>datos</a:t>
            </a:r>
            <a:r>
              <a:rPr lang="en-US" dirty="0">
                <a:effectLst/>
              </a:rPr>
              <a:t> de la </a:t>
            </a:r>
            <a:r>
              <a:rPr lang="en-US" dirty="0" err="1">
                <a:effectLst/>
              </a:rPr>
              <a:t>realidad</a:t>
            </a:r>
            <a:r>
              <a:rPr lang="en-US" dirty="0">
                <a:effectLst/>
              </a:rPr>
              <a:t> </a:t>
            </a:r>
            <a:r>
              <a:rPr lang="en-US" dirty="0" err="1">
                <a:effectLst/>
              </a:rPr>
              <a:t>introduzca</a:t>
            </a:r>
            <a:r>
              <a:rPr lang="en-US" dirty="0">
                <a:effectLst/>
              </a:rPr>
              <a:t> </a:t>
            </a:r>
            <a:r>
              <a:rPr lang="en-US" dirty="0" err="1">
                <a:effectLst/>
              </a:rPr>
              <a:t>propiamente</a:t>
            </a:r>
            <a:r>
              <a:rPr lang="en-US" dirty="0">
                <a:effectLst/>
              </a:rPr>
              <a:t> </a:t>
            </a:r>
            <a:r>
              <a:rPr lang="en-US" dirty="0" err="1">
                <a:effectLst/>
              </a:rPr>
              <a:t>conceptos</a:t>
            </a:r>
            <a:r>
              <a:rPr lang="en-US" dirty="0">
                <a:effectLst/>
              </a:rPr>
              <a:t> o </a:t>
            </a:r>
            <a:r>
              <a:rPr lang="en-US" dirty="0" err="1">
                <a:effectLst/>
              </a:rPr>
              <a:t>definiciones</a:t>
            </a:r>
            <a:r>
              <a:rPr lang="en-US" dirty="0">
                <a:effectLst/>
              </a:rPr>
              <a:t> </a:t>
            </a:r>
            <a:r>
              <a:rPr lang="en-US" dirty="0" err="1">
                <a:effectLst/>
              </a:rPr>
              <a:t>legales</a:t>
            </a:r>
            <a:r>
              <a:rPr lang="en-US" dirty="0">
                <a:effectLst/>
              </a:rPr>
              <a:t> que es el </a:t>
            </a:r>
            <a:r>
              <a:rPr lang="en-US" dirty="0" err="1">
                <a:effectLst/>
              </a:rPr>
              <a:t>caso</a:t>
            </a:r>
            <a:r>
              <a:rPr lang="en-US" dirty="0">
                <a:effectLst/>
              </a:rPr>
              <a:t> </a:t>
            </a:r>
            <a:r>
              <a:rPr lang="en-US" dirty="0" err="1">
                <a:effectLst/>
              </a:rPr>
              <a:t>asumir</a:t>
            </a:r>
            <a:r>
              <a:rPr lang="en-US" dirty="0">
                <a:effectLst/>
              </a:rPr>
              <a:t> para </a:t>
            </a:r>
            <a:r>
              <a:rPr lang="en-US" dirty="0" err="1">
                <a:effectLst/>
              </a:rPr>
              <a:t>definir</a:t>
            </a:r>
            <a:r>
              <a:rPr lang="en-US" dirty="0">
                <a:effectLst/>
              </a:rPr>
              <a:t> el </a:t>
            </a:r>
            <a:r>
              <a:rPr lang="en-US" dirty="0" err="1">
                <a:effectLst/>
              </a:rPr>
              <a:t>conflicto</a:t>
            </a:r>
            <a:r>
              <a:rPr lang="en-US" dirty="0">
                <a:effectLst/>
              </a:rPr>
              <a:t> </a:t>
            </a:r>
            <a:r>
              <a:rPr lang="en-US" dirty="0" err="1">
                <a:effectLst/>
              </a:rPr>
              <a:t>objeto</a:t>
            </a:r>
            <a:r>
              <a:rPr lang="en-US" dirty="0">
                <a:effectLst/>
              </a:rPr>
              <a:t> del </a:t>
            </a:r>
            <a:r>
              <a:rPr lang="en-US" dirty="0" err="1">
                <a:effectLst/>
              </a:rPr>
              <a:t>proceso</a:t>
            </a:r>
            <a:r>
              <a:rPr lang="en-US" dirty="0">
                <a:effectLst/>
              </a:rPr>
              <a:t> penal</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effectLst/>
              </a:rPr>
              <a:t>San Martin Castro</a:t>
            </a:r>
          </a:p>
        </p:txBody>
      </p:sp>
      <p:sp>
        <p:nvSpPr>
          <p:cNvPr id="26" name="Freeform: Shape 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1902145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878305" y="1396686"/>
            <a:ext cx="2430380" cy="4064628"/>
          </a:xfrm>
        </p:spPr>
        <p:txBody>
          <a:bodyPr vert="horz" lIns="91440" tIns="45720" rIns="91440" bIns="45720" rtlCol="0" anchor="ctr">
            <a:normAutofit/>
          </a:bodyPr>
          <a:lstStyle/>
          <a:p>
            <a:pPr defTabSz="914400"/>
            <a:r>
              <a:rPr lang="en-US" sz="4100" b="1" kern="1200">
                <a:solidFill>
                  <a:srgbClr val="FFFFFF"/>
                </a:solidFill>
                <a:effectLst/>
                <a:latin typeface="+mj-lt"/>
                <a:ea typeface="+mj-ea"/>
                <a:cs typeface="+mj-cs"/>
              </a:rPr>
              <a:t>DOCTRINA NACIONAL</a:t>
            </a:r>
            <a:endParaRPr lang="en-US" sz="4100" kern="1200">
              <a:solidFill>
                <a:srgbClr val="FFFFFF"/>
              </a:solidFill>
              <a:effectLst/>
              <a:latin typeface="+mj-lt"/>
              <a:ea typeface="+mj-ea"/>
              <a:cs typeface="+mj-cs"/>
            </a:endParaRP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p:cNvSpPr txBox="1"/>
          <p:nvPr/>
        </p:nvSpPr>
        <p:spPr>
          <a:xfrm>
            <a:off x="4027614" y="1526033"/>
            <a:ext cx="4152298"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t>Ejemplo del delito de </a:t>
            </a:r>
            <a:r>
              <a:rPr lang="en-US" dirty="0" err="1"/>
              <a:t>condicionamiento</a:t>
            </a:r>
            <a:r>
              <a:rPr lang="en-US" dirty="0"/>
              <a:t> de </a:t>
            </a:r>
            <a:r>
              <a:rPr lang="en-US" dirty="0" err="1"/>
              <a:t>créditos</a:t>
            </a:r>
            <a:r>
              <a:rPr lang="en-US" dirty="0"/>
              <a:t> </a:t>
            </a:r>
            <a:r>
              <a:rPr lang="en-US" dirty="0" err="1"/>
              <a:t>previsto</a:t>
            </a:r>
            <a:r>
              <a:rPr lang="en-US" dirty="0"/>
              <a:t> y </a:t>
            </a:r>
            <a:r>
              <a:rPr lang="en-US" dirty="0" err="1"/>
              <a:t>sancionado</a:t>
            </a:r>
            <a:r>
              <a:rPr lang="en-US" dirty="0"/>
              <a:t> </a:t>
            </a:r>
            <a:r>
              <a:rPr lang="en-US" dirty="0" err="1"/>
              <a:t>en</a:t>
            </a:r>
            <a:r>
              <a:rPr lang="en-US" dirty="0"/>
              <a:t> el </a:t>
            </a:r>
            <a:r>
              <a:rPr lang="en-US" dirty="0" err="1"/>
              <a:t>artículo</a:t>
            </a:r>
            <a:r>
              <a:rPr lang="en-US" dirty="0"/>
              <a:t> 248 del Código Penal </a:t>
            </a:r>
            <a:r>
              <a:rPr lang="en-US" dirty="0" err="1"/>
              <a:t>en</a:t>
            </a:r>
            <a:r>
              <a:rPr lang="en-US" dirty="0"/>
              <a:t> el que se para </a:t>
            </a:r>
            <a:r>
              <a:rPr lang="en-US" dirty="0" err="1"/>
              <a:t>definir</a:t>
            </a:r>
            <a:r>
              <a:rPr lang="en-US" dirty="0"/>
              <a:t> los </a:t>
            </a:r>
            <a:r>
              <a:rPr lang="en-US" dirty="0" err="1"/>
              <a:t>vocablos</a:t>
            </a:r>
            <a:r>
              <a:rPr lang="en-US" dirty="0"/>
              <a:t> </a:t>
            </a:r>
            <a:r>
              <a:rPr lang="en-US" b="1" dirty="0" err="1"/>
              <a:t>funcionarios</a:t>
            </a:r>
            <a:r>
              <a:rPr lang="en-US" b="1" dirty="0"/>
              <a:t> de </a:t>
            </a:r>
            <a:r>
              <a:rPr lang="en-US" b="1" dirty="0" err="1"/>
              <a:t>instituciones</a:t>
            </a:r>
            <a:r>
              <a:rPr lang="en-US" b="1" dirty="0"/>
              <a:t> </a:t>
            </a:r>
            <a:r>
              <a:rPr lang="en-US" b="1" dirty="0" err="1"/>
              <a:t>bancarias</a:t>
            </a:r>
            <a:r>
              <a:rPr lang="en-US" b="1" dirty="0"/>
              <a:t> que </a:t>
            </a:r>
            <a:r>
              <a:rPr lang="en-US" b="1" dirty="0" err="1"/>
              <a:t>operan</a:t>
            </a:r>
            <a:r>
              <a:rPr lang="en-US" b="1" dirty="0"/>
              <a:t> con </a:t>
            </a:r>
            <a:r>
              <a:rPr lang="en-US" b="1" dirty="0" err="1"/>
              <a:t>fondos</a:t>
            </a:r>
            <a:r>
              <a:rPr lang="en-US" b="1" dirty="0"/>
              <a:t> del </a:t>
            </a:r>
            <a:r>
              <a:rPr lang="en-US" b="1" dirty="0" err="1"/>
              <a:t>público</a:t>
            </a:r>
            <a:r>
              <a:rPr lang="en-US" b="1" dirty="0"/>
              <a:t> y </a:t>
            </a:r>
            <a:r>
              <a:rPr lang="en-US" b="1" dirty="0" err="1"/>
              <a:t>créditos</a:t>
            </a:r>
            <a:r>
              <a:rPr lang="en-US" b="1" dirty="0"/>
              <a:t>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Se ha de </a:t>
            </a:r>
            <a:r>
              <a:rPr lang="en-US" dirty="0" err="1"/>
              <a:t>acudir</a:t>
            </a:r>
            <a:r>
              <a:rPr lang="en-US" dirty="0"/>
              <a:t> a la Ley General del </a:t>
            </a:r>
            <a:r>
              <a:rPr lang="en-US" dirty="0" err="1"/>
              <a:t>sistema</a:t>
            </a:r>
            <a:r>
              <a:rPr lang="en-US" dirty="0"/>
              <a:t> </a:t>
            </a:r>
            <a:r>
              <a:rPr lang="en-US" dirty="0" err="1"/>
              <a:t>financiero</a:t>
            </a:r>
            <a:r>
              <a:rPr lang="en-US" dirty="0"/>
              <a:t> y del </a:t>
            </a:r>
            <a:r>
              <a:rPr lang="en-US" dirty="0" err="1"/>
              <a:t>sistema</a:t>
            </a:r>
            <a:r>
              <a:rPr lang="en-US" dirty="0"/>
              <a:t> de </a:t>
            </a:r>
            <a:r>
              <a:rPr lang="en-US" dirty="0" err="1"/>
              <a:t>seguros</a:t>
            </a:r>
            <a:r>
              <a:rPr lang="en-US" dirty="0"/>
              <a:t> ley </a:t>
            </a:r>
            <a:r>
              <a:rPr lang="en-US" dirty="0" err="1"/>
              <a:t>número</a:t>
            </a:r>
            <a:r>
              <a:rPr lang="en-US" dirty="0"/>
              <a:t> 26702</a:t>
            </a:r>
          </a:p>
        </p:txBody>
      </p:sp>
    </p:spTree>
    <p:extLst>
      <p:ext uri="{BB962C8B-B14F-4D97-AF65-F5344CB8AC3E}">
        <p14:creationId xmlns:p14="http://schemas.microsoft.com/office/powerpoint/2010/main" val="193546488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806825" y="1188637"/>
            <a:ext cx="2241175" cy="4480726"/>
          </a:xfrm>
        </p:spPr>
        <p:txBody>
          <a:bodyPr vert="horz" lIns="91440" tIns="45720" rIns="91440" bIns="45720" rtlCol="0" anchor="ctr">
            <a:normAutofit/>
          </a:bodyPr>
          <a:lstStyle/>
          <a:p>
            <a:pPr algn="r" defTabSz="914400"/>
            <a:r>
              <a:rPr lang="en-US" sz="4800" b="1" kern="1200">
                <a:solidFill>
                  <a:schemeClr val="tx1"/>
                </a:solidFill>
                <a:effectLst/>
                <a:latin typeface="+mj-lt"/>
                <a:ea typeface="+mj-ea"/>
                <a:cs typeface="+mj-cs"/>
              </a:rPr>
              <a:t>Doctrina nacional</a:t>
            </a:r>
            <a:endParaRPr lang="en-US" sz="4800" kern="1200">
              <a:solidFill>
                <a:schemeClr val="tx1"/>
              </a:solidFill>
              <a:effectLst/>
              <a:latin typeface="+mj-lt"/>
              <a:ea typeface="+mj-ea"/>
              <a:cs typeface="+mj-cs"/>
            </a:endParaRP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1445" y="1648870"/>
            <a:ext cx="3527136" cy="3560260"/>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r>
              <a:rPr lang="en-US" sz="1900" dirty="0">
                <a:effectLst/>
              </a:rPr>
              <a:t>En la </a:t>
            </a:r>
            <a:r>
              <a:rPr lang="en-US" sz="1900" dirty="0" err="1">
                <a:effectLst/>
              </a:rPr>
              <a:t>existencia</a:t>
            </a:r>
            <a:r>
              <a:rPr lang="en-US" sz="1900" dirty="0">
                <a:effectLst/>
              </a:rPr>
              <a:t> de la causa prejudicial </a:t>
            </a:r>
            <a:r>
              <a:rPr lang="en-US" sz="1900" dirty="0" err="1">
                <a:effectLst/>
              </a:rPr>
              <a:t>está</a:t>
            </a:r>
            <a:r>
              <a:rPr lang="en-US" sz="1900" dirty="0">
                <a:effectLst/>
              </a:rPr>
              <a:t> </a:t>
            </a:r>
            <a:r>
              <a:rPr lang="en-US" sz="1900" dirty="0" err="1">
                <a:effectLst/>
              </a:rPr>
              <a:t>condicionada</a:t>
            </a:r>
            <a:r>
              <a:rPr lang="en-US" sz="1900" dirty="0">
                <a:effectLst/>
              </a:rPr>
              <a:t> </a:t>
            </a:r>
            <a:r>
              <a:rPr lang="en-US" sz="1900" dirty="0" err="1">
                <a:effectLst/>
              </a:rPr>
              <a:t>según</a:t>
            </a:r>
            <a:r>
              <a:rPr lang="en-US" sz="1900" dirty="0">
                <a:effectLst/>
              </a:rPr>
              <a:t> </a:t>
            </a:r>
            <a:r>
              <a:rPr lang="en-US" sz="1900" dirty="0" err="1">
                <a:effectLst/>
              </a:rPr>
              <a:t>destaca</a:t>
            </a:r>
            <a:r>
              <a:rPr lang="en-US" sz="1900" dirty="0">
                <a:effectLst/>
              </a:rPr>
              <a:t> Mixan Mass a que </a:t>
            </a:r>
            <a:r>
              <a:rPr lang="en-US" sz="1900" dirty="0" err="1">
                <a:effectLst/>
              </a:rPr>
              <a:t>exista</a:t>
            </a:r>
            <a:r>
              <a:rPr lang="en-US" sz="1900" dirty="0">
                <a:effectLst/>
              </a:rPr>
              <a:t> un </a:t>
            </a:r>
            <a:r>
              <a:rPr lang="en-US" sz="1900" dirty="0" err="1">
                <a:effectLst/>
              </a:rPr>
              <a:t>hecho</a:t>
            </a:r>
            <a:r>
              <a:rPr lang="en-US" sz="1900" dirty="0">
                <a:effectLst/>
              </a:rPr>
              <a:t> o </a:t>
            </a:r>
            <a:r>
              <a:rPr lang="en-US" sz="1900" dirty="0" err="1">
                <a:effectLst/>
              </a:rPr>
              <a:t>acto</a:t>
            </a:r>
            <a:r>
              <a:rPr lang="en-US" sz="1900" dirty="0">
                <a:effectLst/>
              </a:rPr>
              <a:t> </a:t>
            </a:r>
            <a:r>
              <a:rPr lang="en-US" sz="1900" dirty="0" err="1">
                <a:effectLst/>
              </a:rPr>
              <a:t>jurídico</a:t>
            </a:r>
            <a:r>
              <a:rPr lang="en-US" sz="1900" dirty="0">
                <a:effectLst/>
              </a:rPr>
              <a:t> </a:t>
            </a:r>
            <a:r>
              <a:rPr lang="en-US" sz="1900" dirty="0" err="1">
                <a:effectLst/>
              </a:rPr>
              <a:t>preexistente</a:t>
            </a:r>
            <a:r>
              <a:rPr lang="en-US" sz="1900" dirty="0">
                <a:effectLst/>
              </a:rPr>
              <a:t> de </a:t>
            </a:r>
            <a:r>
              <a:rPr lang="en-US" sz="1900" dirty="0" err="1">
                <a:effectLst/>
              </a:rPr>
              <a:t>carácter</a:t>
            </a:r>
            <a:r>
              <a:rPr lang="en-US" sz="1900" dirty="0">
                <a:effectLst/>
              </a:rPr>
              <a:t> </a:t>
            </a:r>
            <a:r>
              <a:rPr lang="en-US" sz="1900" dirty="0" err="1">
                <a:effectLst/>
              </a:rPr>
              <a:t>autónomo</a:t>
            </a:r>
            <a:r>
              <a:rPr lang="en-US" sz="1900" dirty="0">
                <a:effectLst/>
              </a:rPr>
              <a:t> y eventual especial e </a:t>
            </a:r>
            <a:r>
              <a:rPr lang="en-US" sz="1900" dirty="0" err="1">
                <a:effectLst/>
              </a:rPr>
              <a:t>íntimamente</a:t>
            </a:r>
            <a:r>
              <a:rPr lang="en-US" sz="1900" dirty="0">
                <a:effectLst/>
              </a:rPr>
              <a:t> </a:t>
            </a:r>
            <a:r>
              <a:rPr lang="en-US" sz="1900" dirty="0" err="1">
                <a:effectLst/>
              </a:rPr>
              <a:t>vinculado</a:t>
            </a:r>
            <a:r>
              <a:rPr lang="en-US" sz="1900" dirty="0">
                <a:effectLst/>
              </a:rPr>
              <a:t> a una </a:t>
            </a:r>
            <a:r>
              <a:rPr lang="en-US" sz="1900" dirty="0" err="1">
                <a:effectLst/>
              </a:rPr>
              <a:t>relación</a:t>
            </a:r>
            <a:r>
              <a:rPr lang="en-US" sz="1900" dirty="0">
                <a:effectLst/>
              </a:rPr>
              <a:t> de </a:t>
            </a:r>
            <a:r>
              <a:rPr lang="en-US" sz="1900" dirty="0" err="1">
                <a:effectLst/>
              </a:rPr>
              <a:t>antecedente</a:t>
            </a:r>
            <a:r>
              <a:rPr lang="en-US" sz="1900" dirty="0">
                <a:effectLst/>
              </a:rPr>
              <a:t> </a:t>
            </a:r>
            <a:r>
              <a:rPr lang="en-US" sz="1900" dirty="0" err="1">
                <a:effectLst/>
              </a:rPr>
              <a:t>lógico</a:t>
            </a:r>
            <a:r>
              <a:rPr lang="en-US" sz="1900" dirty="0">
                <a:effectLst/>
              </a:rPr>
              <a:t> </a:t>
            </a:r>
            <a:r>
              <a:rPr lang="en-US" sz="1900" dirty="0" err="1">
                <a:effectLst/>
              </a:rPr>
              <a:t>jurídico</a:t>
            </a:r>
            <a:r>
              <a:rPr lang="en-US" sz="1900" dirty="0">
                <a:effectLst/>
              </a:rPr>
              <a:t> al </a:t>
            </a:r>
            <a:r>
              <a:rPr lang="en-US" sz="1900" dirty="0" err="1">
                <a:effectLst/>
              </a:rPr>
              <a:t>acto</a:t>
            </a:r>
            <a:r>
              <a:rPr lang="en-US" sz="1900" dirty="0">
                <a:effectLst/>
              </a:rPr>
              <a:t> u </a:t>
            </a:r>
            <a:r>
              <a:rPr lang="en-US" sz="1900" dirty="0" err="1">
                <a:effectLst/>
              </a:rPr>
              <a:t>omisión</a:t>
            </a:r>
            <a:r>
              <a:rPr lang="en-US" sz="1900" dirty="0">
                <a:effectLst/>
              </a:rPr>
              <a:t> </a:t>
            </a:r>
            <a:r>
              <a:rPr lang="en-US" sz="1900" dirty="0" err="1">
                <a:effectLst/>
              </a:rPr>
              <a:t>objeto</a:t>
            </a:r>
            <a:r>
              <a:rPr lang="en-US" sz="1900" dirty="0">
                <a:effectLst/>
              </a:rPr>
              <a:t> del </a:t>
            </a:r>
            <a:r>
              <a:rPr lang="en-US" sz="1900" dirty="0" err="1">
                <a:effectLst/>
              </a:rPr>
              <a:t>procedimiento</a:t>
            </a:r>
            <a:r>
              <a:rPr lang="en-US" sz="1900" dirty="0">
                <a:effectLst/>
              </a:rPr>
              <a:t> penal </a:t>
            </a:r>
            <a:r>
              <a:rPr lang="en-US" sz="1900" dirty="0" err="1">
                <a:effectLst/>
              </a:rPr>
              <a:t>en</a:t>
            </a:r>
            <a:r>
              <a:rPr lang="en-US" sz="1900" dirty="0">
                <a:effectLst/>
              </a:rPr>
              <a:t> </a:t>
            </a:r>
            <a:r>
              <a:rPr lang="en-US" sz="1900" dirty="0" err="1">
                <a:effectLst/>
              </a:rPr>
              <a:t>concreto</a:t>
            </a:r>
            <a:r>
              <a:rPr lang="en-US" sz="1900" dirty="0">
                <a:effectLst/>
              </a:rPr>
              <a:t> que sea </a:t>
            </a:r>
            <a:r>
              <a:rPr lang="en-US" sz="1900" dirty="0" err="1">
                <a:effectLst/>
              </a:rPr>
              <a:t>capaz</a:t>
            </a:r>
            <a:r>
              <a:rPr lang="en-US" sz="1900" dirty="0">
                <a:effectLst/>
              </a:rPr>
              <a:t> de </a:t>
            </a:r>
            <a:r>
              <a:rPr lang="en-US" sz="1900" dirty="0" err="1">
                <a:effectLst/>
              </a:rPr>
              <a:t>generar</a:t>
            </a:r>
            <a:r>
              <a:rPr lang="en-US" sz="1900" dirty="0">
                <a:effectLst/>
              </a:rPr>
              <a:t> </a:t>
            </a:r>
            <a:r>
              <a:rPr lang="en-US" sz="1900" dirty="0" err="1">
                <a:effectLst/>
              </a:rPr>
              <a:t>dudas</a:t>
            </a:r>
            <a:r>
              <a:rPr lang="en-US" sz="1900" dirty="0">
                <a:effectLst/>
              </a:rPr>
              <a:t> </a:t>
            </a:r>
            <a:r>
              <a:rPr lang="en-US" sz="1900" dirty="0" err="1">
                <a:effectLst/>
              </a:rPr>
              <a:t>razonables</a:t>
            </a:r>
            <a:r>
              <a:rPr lang="en-US" sz="1900" dirty="0">
                <a:effectLst/>
              </a:rPr>
              <a:t> </a:t>
            </a:r>
            <a:r>
              <a:rPr lang="en-US" sz="1900" dirty="0" err="1">
                <a:effectLst/>
              </a:rPr>
              <a:t>sobre</a:t>
            </a:r>
            <a:r>
              <a:rPr lang="en-US" sz="1900" dirty="0">
                <a:effectLst/>
              </a:rPr>
              <a:t> el </a:t>
            </a:r>
            <a:r>
              <a:rPr lang="en-US" sz="1900" dirty="0" err="1">
                <a:effectLst/>
              </a:rPr>
              <a:t>carácter</a:t>
            </a:r>
            <a:r>
              <a:rPr lang="en-US" sz="1900" dirty="0">
                <a:effectLst/>
              </a:rPr>
              <a:t> </a:t>
            </a:r>
            <a:r>
              <a:rPr lang="en-US" sz="1900" dirty="0" err="1">
                <a:effectLst/>
              </a:rPr>
              <a:t>delictuoso</a:t>
            </a:r>
            <a:r>
              <a:rPr lang="en-US" sz="1900" dirty="0">
                <a:effectLst/>
              </a:rPr>
              <a:t> del </a:t>
            </a:r>
            <a:r>
              <a:rPr lang="en-US" sz="1900" dirty="0" err="1">
                <a:effectLst/>
              </a:rPr>
              <a:t>acto</a:t>
            </a:r>
            <a:r>
              <a:rPr lang="en-US" sz="1900" dirty="0">
                <a:effectLst/>
              </a:rPr>
              <a:t>.</a:t>
            </a:r>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r>
              <a:rPr lang="en-US" sz="1900" dirty="0" err="1">
                <a:effectLst/>
              </a:rPr>
              <a:t>Citado</a:t>
            </a:r>
            <a:r>
              <a:rPr lang="en-US" sz="1900" dirty="0">
                <a:effectLst/>
              </a:rPr>
              <a:t> por San Martin Castro</a:t>
            </a:r>
          </a:p>
        </p:txBody>
      </p:sp>
    </p:spTree>
    <p:extLst>
      <p:ext uri="{BB962C8B-B14F-4D97-AF65-F5344CB8AC3E}">
        <p14:creationId xmlns:p14="http://schemas.microsoft.com/office/powerpoint/2010/main" val="104146377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a:extLst>
              <a:ext uri="{FF2B5EF4-FFF2-40B4-BE49-F238E27FC236}">
                <a16:creationId xmlns:a16="http://schemas.microsoft.com/office/drawing/2014/main" id="{810BF011-B470-466C-9905-BEA90406C48C}"/>
              </a:ext>
            </a:extLst>
          </p:cNvPr>
          <p:cNvSpPr>
            <a:spLocks noGrp="1"/>
          </p:cNvSpPr>
          <p:nvPr>
            <p:ph type="title"/>
          </p:nvPr>
        </p:nvSpPr>
        <p:spPr>
          <a:xfrm>
            <a:off x="806825" y="1188637"/>
            <a:ext cx="2241175" cy="4480726"/>
          </a:xfrm>
        </p:spPr>
        <p:txBody>
          <a:bodyPr vert="horz" lIns="91440" tIns="45720" rIns="91440" bIns="45720" rtlCol="0" anchor="ctr">
            <a:normAutofit/>
          </a:bodyPr>
          <a:lstStyle/>
          <a:p>
            <a:pPr algn="r" defTabSz="914400"/>
            <a:r>
              <a:rPr lang="en-US" sz="1900" kern="1200" dirty="0">
                <a:solidFill>
                  <a:schemeClr val="tx1"/>
                </a:solidFill>
                <a:latin typeface="+mj-lt"/>
                <a:ea typeface="+mj-ea"/>
                <a:cs typeface="+mj-cs"/>
              </a:rPr>
              <a:t>CUANDO SE ESTA ANTE UNA PREJUDICIALIDAD</a:t>
            </a: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1445" y="1648870"/>
            <a:ext cx="3527136" cy="3560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ES" sz="2100" dirty="0">
                <a:effectLst/>
              </a:rPr>
              <a:t>Se está ante una prejudicialidad cuando la resolución de la cuestión principal requiere imprescindiblemente la propia resolución de una cuestión perteneciente a un orden jurídico diferente en virtud de la existencia de un nexo lógico jurídico que une a ambas</a:t>
            </a:r>
          </a:p>
        </p:txBody>
      </p:sp>
    </p:spTree>
    <p:extLst>
      <p:ext uri="{BB962C8B-B14F-4D97-AF65-F5344CB8AC3E}">
        <p14:creationId xmlns:p14="http://schemas.microsoft.com/office/powerpoint/2010/main" val="29270861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878305" y="1396686"/>
            <a:ext cx="2430380" cy="4064628"/>
          </a:xfrm>
        </p:spPr>
        <p:txBody>
          <a:bodyPr vert="horz" lIns="91440" tIns="45720" rIns="91440" bIns="45720" rtlCol="0" anchor="ctr">
            <a:normAutofit/>
          </a:bodyPr>
          <a:lstStyle/>
          <a:p>
            <a:pPr algn="ctr" defTabSz="914400"/>
            <a:r>
              <a:rPr lang="en-US" sz="4100" b="1" dirty="0">
                <a:solidFill>
                  <a:srgbClr val="FFFFFF"/>
                </a:solidFill>
              </a:rPr>
              <a:t>CLASES </a:t>
            </a:r>
            <a:r>
              <a:rPr lang="en-US" sz="4100" b="1" dirty="0" err="1">
                <a:solidFill>
                  <a:srgbClr val="FFFFFF"/>
                </a:solidFill>
              </a:rPr>
              <a:t>en</a:t>
            </a:r>
            <a:r>
              <a:rPr lang="en-US" sz="4100" b="1" dirty="0">
                <a:solidFill>
                  <a:srgbClr val="FFFFFF"/>
                </a:solidFill>
              </a:rPr>
              <a:t> el </a:t>
            </a:r>
            <a:r>
              <a:rPr lang="en-US" sz="4100" b="1" dirty="0" err="1">
                <a:solidFill>
                  <a:srgbClr val="FFFFFF"/>
                </a:solidFill>
              </a:rPr>
              <a:t>modelo</a:t>
            </a:r>
            <a:r>
              <a:rPr lang="en-US" sz="4100" b="1" dirty="0">
                <a:solidFill>
                  <a:srgbClr val="FFFFFF"/>
                </a:solidFill>
              </a:rPr>
              <a:t> </a:t>
            </a:r>
            <a:r>
              <a:rPr lang="en-US" sz="4100" b="1" dirty="0" err="1">
                <a:solidFill>
                  <a:srgbClr val="FFFFFF"/>
                </a:solidFill>
              </a:rPr>
              <a:t>español</a:t>
            </a:r>
            <a:endParaRPr lang="en-US" sz="4100" kern="1200" dirty="0">
              <a:solidFill>
                <a:srgbClr val="FFFFFF"/>
              </a:solidFill>
              <a:effectLst/>
              <a:latin typeface="+mj-lt"/>
              <a:ea typeface="+mj-ea"/>
              <a:cs typeface="+mj-cs"/>
            </a:endParaRP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p:cNvSpPr txBox="1"/>
          <p:nvPr/>
        </p:nvSpPr>
        <p:spPr>
          <a:xfrm>
            <a:off x="4027614" y="1526033"/>
            <a:ext cx="4152298" cy="3935281"/>
          </a:xfrm>
          <a:prstGeom prst="rect">
            <a:avLst/>
          </a:prstGeom>
        </p:spPr>
        <p:txBody>
          <a:bodyPr vert="horz" lIns="91440" tIns="45720" rIns="91440" bIns="45720" rtlCol="0">
            <a:normAutofit/>
          </a:bodyPr>
          <a:lstStyle/>
          <a:p>
            <a:pPr algn="just">
              <a:lnSpc>
                <a:spcPct val="90000"/>
              </a:lnSpc>
              <a:spcAft>
                <a:spcPts val="600"/>
              </a:spcAft>
            </a:pPr>
            <a:r>
              <a:rPr lang="es-MX" sz="2500" dirty="0">
                <a:effectLst/>
              </a:rPr>
              <a:t>No devolutivas, el juez penal puede resolverlas sin necesidad de remitirlas a otro orden jurisdiccional Art. 3 LECrim. Español</a:t>
            </a:r>
            <a:endParaRPr lang="en-US" sz="2500" dirty="0">
              <a:effectLst/>
            </a:endParaRPr>
          </a:p>
        </p:txBody>
      </p:sp>
    </p:spTree>
    <p:extLst>
      <p:ext uri="{BB962C8B-B14F-4D97-AF65-F5344CB8AC3E}">
        <p14:creationId xmlns:p14="http://schemas.microsoft.com/office/powerpoint/2010/main" val="332253194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366890" y="1396686"/>
            <a:ext cx="3269005" cy="4064628"/>
          </a:xfrm>
        </p:spPr>
        <p:txBody>
          <a:bodyPr vert="horz" lIns="91440" tIns="45720" rIns="91440" bIns="45720" rtlCol="0" anchor="ctr">
            <a:normAutofit/>
          </a:bodyPr>
          <a:lstStyle/>
          <a:p>
            <a:pPr algn="ctr" defTabSz="914400"/>
            <a:r>
              <a:rPr lang="en-US" sz="3500" b="1" kern="1200" dirty="0">
                <a:solidFill>
                  <a:srgbClr val="FFFFFF"/>
                </a:solidFill>
                <a:effectLst/>
                <a:latin typeface="+mj-lt"/>
                <a:ea typeface="+mj-ea"/>
                <a:cs typeface="+mj-cs"/>
              </a:rPr>
              <a:t>CLASES </a:t>
            </a:r>
            <a:r>
              <a:rPr lang="en-US" sz="3500" b="1" kern="1200" dirty="0" err="1">
                <a:solidFill>
                  <a:srgbClr val="FFFFFF"/>
                </a:solidFill>
                <a:effectLst/>
                <a:latin typeface="+mj-lt"/>
                <a:ea typeface="+mj-ea"/>
                <a:cs typeface="+mj-cs"/>
              </a:rPr>
              <a:t>en</a:t>
            </a:r>
            <a:r>
              <a:rPr lang="en-US" sz="3500" b="1" kern="1200" dirty="0">
                <a:solidFill>
                  <a:srgbClr val="FFFFFF"/>
                </a:solidFill>
                <a:effectLst/>
                <a:latin typeface="+mj-lt"/>
                <a:ea typeface="+mj-ea"/>
                <a:cs typeface="+mj-cs"/>
              </a:rPr>
              <a:t> el  </a:t>
            </a:r>
            <a:r>
              <a:rPr lang="en-US" sz="3500" b="1" kern="1200" dirty="0" err="1">
                <a:solidFill>
                  <a:srgbClr val="FFFFFF"/>
                </a:solidFill>
                <a:effectLst/>
                <a:latin typeface="+mj-lt"/>
                <a:ea typeface="+mj-ea"/>
                <a:cs typeface="+mj-cs"/>
              </a:rPr>
              <a:t>modelo</a:t>
            </a:r>
            <a:r>
              <a:rPr lang="en-US" sz="3500" b="1" kern="1200" dirty="0">
                <a:solidFill>
                  <a:srgbClr val="FFFFFF"/>
                </a:solidFill>
                <a:effectLst/>
                <a:latin typeface="+mj-lt"/>
                <a:ea typeface="+mj-ea"/>
                <a:cs typeface="+mj-cs"/>
              </a:rPr>
              <a:t> </a:t>
            </a:r>
            <a:r>
              <a:rPr lang="en-US" sz="3500" b="1" kern="1200" dirty="0" err="1">
                <a:solidFill>
                  <a:srgbClr val="FFFFFF"/>
                </a:solidFill>
                <a:effectLst/>
                <a:latin typeface="+mj-lt"/>
                <a:ea typeface="+mj-ea"/>
                <a:cs typeface="+mj-cs"/>
              </a:rPr>
              <a:t>español</a:t>
            </a:r>
            <a:endParaRPr lang="en-US" sz="3500" kern="1200" dirty="0">
              <a:solidFill>
                <a:srgbClr val="FFFFFF"/>
              </a:solidFill>
              <a:effectLst/>
              <a:latin typeface="+mj-lt"/>
              <a:ea typeface="+mj-ea"/>
              <a:cs typeface="+mj-cs"/>
            </a:endParaRP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p:cNvSpPr txBox="1"/>
          <p:nvPr/>
        </p:nvSpPr>
        <p:spPr>
          <a:xfrm>
            <a:off x="4027614" y="1526033"/>
            <a:ext cx="4152298" cy="3935281"/>
          </a:xfrm>
          <a:prstGeom prst="rect">
            <a:avLst/>
          </a:prstGeom>
        </p:spPr>
        <p:txBody>
          <a:bodyPr vert="horz" lIns="91440" tIns="45720" rIns="91440" bIns="45720" rtlCol="0">
            <a:normAutofit/>
          </a:bodyPr>
          <a:lstStyle/>
          <a:p>
            <a:pPr algn="just">
              <a:lnSpc>
                <a:spcPct val="90000"/>
              </a:lnSpc>
              <a:spcAft>
                <a:spcPts val="600"/>
              </a:spcAft>
            </a:pPr>
            <a:endParaRPr lang="en-US" sz="2500" dirty="0"/>
          </a:p>
          <a:p>
            <a:pPr algn="just">
              <a:lnSpc>
                <a:spcPct val="90000"/>
              </a:lnSpc>
              <a:spcAft>
                <a:spcPts val="600"/>
              </a:spcAft>
            </a:pPr>
            <a:r>
              <a:rPr lang="es-MX" sz="2500" dirty="0"/>
              <a:t>Devolutivas si la cuestión es determinante para apreciar la existencia o no del delito la regla ha de ser la suspensión del proceso penal para que la misma sea resuelta por el orden jurisdiccional correspondiente. Art. 4.2 LECrim. Español</a:t>
            </a:r>
            <a:endParaRPr lang="en-US" sz="2500" dirty="0">
              <a:effectLst/>
            </a:endParaRPr>
          </a:p>
        </p:txBody>
      </p:sp>
    </p:spTree>
    <p:extLst>
      <p:ext uri="{BB962C8B-B14F-4D97-AF65-F5344CB8AC3E}">
        <p14:creationId xmlns:p14="http://schemas.microsoft.com/office/powerpoint/2010/main" val="419172135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73202" y="495992"/>
            <a:ext cx="3146355" cy="5638831"/>
          </a:xfrm>
          <a:noFill/>
        </p:spPr>
        <p:txBody>
          <a:bodyPr vert="horz" lIns="91440" tIns="45720" rIns="91440" bIns="45720" rtlCol="0" anchor="ctr">
            <a:normAutofit/>
          </a:bodyPr>
          <a:lstStyle/>
          <a:p>
            <a:pPr algn="ctr" defTabSz="914400"/>
            <a:r>
              <a:rPr lang="en-US" sz="4000" b="1" dirty="0"/>
              <a:t>CLASES</a:t>
            </a:r>
            <a:endParaRPr lang="en-US" sz="4000" kern="1200" dirty="0">
              <a:solidFill>
                <a:schemeClr val="tx1"/>
              </a:solidFill>
              <a:effectLst/>
              <a:latin typeface="+mj-lt"/>
              <a:ea typeface="+mj-ea"/>
              <a:cs typeface="+mj-cs"/>
            </a:endParaRPr>
          </a:p>
        </p:txBody>
      </p:sp>
      <p:graphicFrame>
        <p:nvGraphicFramePr>
          <p:cNvPr id="13" name="TextBox 10">
            <a:extLst>
              <a:ext uri="{FF2B5EF4-FFF2-40B4-BE49-F238E27FC236}">
                <a16:creationId xmlns:a16="http://schemas.microsoft.com/office/drawing/2014/main" id="{C93CFD65-5CAB-4AB4-86AD-65A4D5739FB7}"/>
              </a:ext>
            </a:extLst>
          </p:cNvPr>
          <p:cNvGraphicFramePr/>
          <p:nvPr>
            <p:extLst>
              <p:ext uri="{D42A27DB-BD31-4B8C-83A1-F6EECF244321}">
                <p14:modId xmlns:p14="http://schemas.microsoft.com/office/powerpoint/2010/main" val="3861527555"/>
              </p:ext>
            </p:extLst>
          </p:nvPr>
        </p:nvGraphicFramePr>
        <p:xfrm>
          <a:off x="3686960" y="866585"/>
          <a:ext cx="4690291"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22852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80B51DE-DAC2-46DF-A015-892C22F0D625}"/>
              </a:ext>
            </a:extLst>
          </p:cNvPr>
          <p:cNvSpPr>
            <a:spLocks noGrp="1"/>
          </p:cNvSpPr>
          <p:nvPr>
            <p:ph type="ctrTitle"/>
          </p:nvPr>
        </p:nvSpPr>
        <p:spPr>
          <a:xfrm>
            <a:off x="483798" y="1463040"/>
            <a:ext cx="2847230" cy="2690949"/>
          </a:xfrm>
        </p:spPr>
        <p:txBody>
          <a:bodyPr vert="horz" lIns="91440" tIns="45720" rIns="91440" bIns="45720" rtlCol="0" anchor="t">
            <a:normAutofit/>
          </a:bodyPr>
          <a:lstStyle/>
          <a:p>
            <a:pPr algn="l" defTabSz="914400"/>
            <a:r>
              <a:rPr lang="en-US" sz="3300" b="1" kern="1200" dirty="0">
                <a:solidFill>
                  <a:schemeClr val="tx1"/>
                </a:solidFill>
                <a:latin typeface="+mj-lt"/>
                <a:ea typeface="+mj-ea"/>
                <a:cs typeface="+mj-cs"/>
              </a:rPr>
              <a:t>CLASES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ítulo 2">
            <a:extLst>
              <a:ext uri="{FF2B5EF4-FFF2-40B4-BE49-F238E27FC236}">
                <a16:creationId xmlns:a16="http://schemas.microsoft.com/office/drawing/2014/main" id="{7DDE7D88-79CC-46BC-8DE8-742FED547B82}"/>
              </a:ext>
            </a:extLst>
          </p:cNvPr>
          <p:cNvSpPr>
            <a:spLocks noGrp="1"/>
          </p:cNvSpPr>
          <p:nvPr>
            <p:ph type="subTitle" idx="1"/>
          </p:nvPr>
        </p:nvSpPr>
        <p:spPr>
          <a:xfrm>
            <a:off x="4242163" y="1463039"/>
            <a:ext cx="4156790" cy="4300447"/>
          </a:xfrm>
        </p:spPr>
        <p:txBody>
          <a:bodyPr vert="horz" lIns="91440" tIns="45720" rIns="91440" bIns="45720" rtlCol="0" anchor="t">
            <a:normAutofit/>
          </a:bodyPr>
          <a:lstStyle/>
          <a:p>
            <a:pPr indent="-228600" algn="l" defTabSz="914400">
              <a:buFont typeface="Arial" panose="020B0604020202020204" pitchFamily="34" charset="0"/>
              <a:buChar char="•"/>
            </a:pPr>
            <a:r>
              <a:rPr lang="es-MX" sz="1900" dirty="0"/>
              <a:t>CUESTION PREJUDICIAL. La resuelve el mismo juez</a:t>
            </a:r>
          </a:p>
          <a:p>
            <a:pPr indent="-228600" algn="l" defTabSz="914400">
              <a:buFont typeface="Arial" panose="020B0604020202020204" pitchFamily="34" charset="0"/>
              <a:buChar char="•"/>
            </a:pPr>
            <a:endParaRPr lang="es-MX" sz="1900" dirty="0"/>
          </a:p>
          <a:p>
            <a:pPr indent="-228600" algn="l" defTabSz="914400">
              <a:buFont typeface="Arial" panose="020B0604020202020204" pitchFamily="34" charset="0"/>
              <a:buChar char="•"/>
            </a:pPr>
            <a:endParaRPr lang="es-MX" sz="1900" dirty="0"/>
          </a:p>
          <a:p>
            <a:pPr indent="-228600" algn="l" defTabSz="914400">
              <a:buFont typeface="Arial" panose="020B0604020202020204" pitchFamily="34" charset="0"/>
              <a:buChar char="•"/>
            </a:pPr>
            <a:r>
              <a:rPr lang="es-MX" sz="1900" dirty="0"/>
              <a:t>CAUSA PREJUDICIAL. Resuelve el juez extra penal</a:t>
            </a:r>
          </a:p>
          <a:p>
            <a:pPr indent="-228600" algn="l" defTabSz="914400">
              <a:buFont typeface="Arial" panose="020B0604020202020204" pitchFamily="34" charset="0"/>
              <a:buChar char="•"/>
            </a:pPr>
            <a:endParaRPr lang="es-MX" sz="1900" dirty="0"/>
          </a:p>
          <a:p>
            <a:pPr indent="-228600" algn="l" defTabSz="914400">
              <a:buFont typeface="Arial" panose="020B0604020202020204" pitchFamily="34" charset="0"/>
              <a:buChar char="•"/>
            </a:pPr>
            <a:r>
              <a:rPr lang="es-MX" sz="1900" dirty="0"/>
              <a:t>El proceso  penal peruano se ha decantado por la devolutiva o causa prejudicial o </a:t>
            </a:r>
            <a:r>
              <a:rPr lang="es-MX" sz="1900" dirty="0" err="1"/>
              <a:t>heterogenea</a:t>
            </a:r>
            <a:endParaRPr lang="es-MX" sz="1900" dirty="0"/>
          </a:p>
        </p:txBody>
      </p:sp>
    </p:spTree>
    <p:extLst>
      <p:ext uri="{BB962C8B-B14F-4D97-AF65-F5344CB8AC3E}">
        <p14:creationId xmlns:p14="http://schemas.microsoft.com/office/powerpoint/2010/main" val="2137814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878305" y="1396686"/>
            <a:ext cx="2430380" cy="4064628"/>
          </a:xfrm>
        </p:spPr>
        <p:txBody>
          <a:bodyPr vert="horz" lIns="91440" tIns="45720" rIns="91440" bIns="45720" rtlCol="0" anchor="ctr">
            <a:normAutofit/>
          </a:bodyPr>
          <a:lstStyle/>
          <a:p>
            <a:pPr defTabSz="914400"/>
            <a:r>
              <a:rPr lang="en-US" sz="4400" kern="1200">
                <a:solidFill>
                  <a:srgbClr val="FFFFFF"/>
                </a:solidFill>
                <a:effectLst/>
                <a:latin typeface="+mj-lt"/>
                <a:ea typeface="+mj-ea"/>
                <a:cs typeface="+mj-cs"/>
              </a:rPr>
              <a:t>El Código Procesal Penal de Italia.</a:t>
            </a:r>
            <a:br>
              <a:rPr lang="en-US" sz="4400" kern="1200">
                <a:solidFill>
                  <a:srgbClr val="FFFFFF"/>
                </a:solidFill>
                <a:effectLst/>
                <a:latin typeface="+mj-lt"/>
                <a:ea typeface="+mj-ea"/>
                <a:cs typeface="+mj-cs"/>
              </a:rPr>
            </a:br>
            <a:r>
              <a:rPr lang="en-US" sz="4400" kern="1200">
                <a:solidFill>
                  <a:srgbClr val="FFFFFF"/>
                </a:solidFill>
                <a:effectLst/>
                <a:latin typeface="+mj-lt"/>
                <a:ea typeface="+mj-ea"/>
                <a:cs typeface="+mj-cs"/>
              </a:rPr>
              <a:t>Art.  	3</a:t>
            </a: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p:cNvSpPr txBox="1"/>
          <p:nvPr/>
        </p:nvSpPr>
        <p:spPr>
          <a:xfrm>
            <a:off x="4027614" y="1526033"/>
            <a:ext cx="4152298"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effectLst/>
              </a:rPr>
              <a:t>3. La </a:t>
            </a:r>
            <a:r>
              <a:rPr lang="en-US" dirty="0" err="1">
                <a:effectLst/>
              </a:rPr>
              <a:t>suspensión</a:t>
            </a:r>
            <a:r>
              <a:rPr lang="en-US" dirty="0">
                <a:effectLst/>
              </a:rPr>
              <a:t> del </a:t>
            </a:r>
            <a:r>
              <a:rPr lang="en-US" dirty="0" err="1">
                <a:effectLst/>
              </a:rPr>
              <a:t>proceso</a:t>
            </a:r>
            <a:r>
              <a:rPr lang="en-US" dirty="0">
                <a:effectLst/>
              </a:rPr>
              <a:t> no </a:t>
            </a:r>
            <a:r>
              <a:rPr lang="en-US" dirty="0" err="1">
                <a:effectLst/>
              </a:rPr>
              <a:t>impide</a:t>
            </a:r>
            <a:r>
              <a:rPr lang="en-US" dirty="0">
                <a:effectLst/>
              </a:rPr>
              <a:t> la </a:t>
            </a:r>
            <a:r>
              <a:rPr lang="en-US" dirty="0" err="1">
                <a:effectLst/>
              </a:rPr>
              <a:t>adopción</a:t>
            </a:r>
            <a:r>
              <a:rPr lang="en-US" dirty="0">
                <a:effectLst/>
              </a:rPr>
              <a:t> de </a:t>
            </a:r>
            <a:r>
              <a:rPr lang="en-US" dirty="0" err="1">
                <a:effectLst/>
              </a:rPr>
              <a:t>medidas</a:t>
            </a:r>
            <a:r>
              <a:rPr lang="en-US" dirty="0">
                <a:effectLst/>
              </a:rPr>
              <a:t> </a:t>
            </a:r>
            <a:r>
              <a:rPr lang="en-US" dirty="0" err="1">
                <a:effectLst/>
              </a:rPr>
              <a:t>urgentes</a:t>
            </a:r>
            <a:r>
              <a:rPr lang="en-US" dirty="0">
                <a:effectLst/>
              </a:rPr>
              <a:t>.</a:t>
            </a:r>
          </a:p>
          <a:p>
            <a:pPr indent="-228600">
              <a:lnSpc>
                <a:spcPct val="90000"/>
              </a:lnSpc>
              <a:spcAft>
                <a:spcPts val="600"/>
              </a:spcAft>
              <a:buFont typeface="Arial" panose="020B0604020202020204" pitchFamily="34" charset="0"/>
              <a:buChar char="•"/>
            </a:pPr>
            <a:endParaRPr lang="en-US" dirty="0">
              <a:effectLst/>
            </a:endParaRPr>
          </a:p>
          <a:p>
            <a:pPr indent="-228600">
              <a:lnSpc>
                <a:spcPct val="90000"/>
              </a:lnSpc>
              <a:spcAft>
                <a:spcPts val="600"/>
              </a:spcAft>
              <a:buFont typeface="Arial" panose="020B0604020202020204" pitchFamily="34" charset="0"/>
              <a:buChar char="•"/>
            </a:pPr>
            <a:r>
              <a:rPr lang="en-US" dirty="0">
                <a:effectLst/>
              </a:rPr>
              <a:t>4. La </a:t>
            </a:r>
            <a:r>
              <a:rPr lang="en-US" dirty="0" err="1">
                <a:effectLst/>
              </a:rPr>
              <a:t>sentencia</a:t>
            </a:r>
            <a:r>
              <a:rPr lang="en-US" dirty="0">
                <a:effectLst/>
              </a:rPr>
              <a:t> </a:t>
            </a:r>
            <a:r>
              <a:rPr lang="en-US" dirty="0" err="1">
                <a:effectLst/>
              </a:rPr>
              <a:t>definitiva</a:t>
            </a:r>
            <a:r>
              <a:rPr lang="en-US" dirty="0">
                <a:effectLst/>
              </a:rPr>
              <a:t> del tribunal civil ha </a:t>
            </a:r>
            <a:r>
              <a:rPr lang="en-US" dirty="0" err="1">
                <a:effectLst/>
              </a:rPr>
              <a:t>decidido</a:t>
            </a:r>
            <a:r>
              <a:rPr lang="en-US" dirty="0">
                <a:effectLst/>
              </a:rPr>
              <a:t> que una </a:t>
            </a:r>
            <a:r>
              <a:rPr lang="en-US" dirty="0" err="1">
                <a:effectLst/>
              </a:rPr>
              <a:t>controversia</a:t>
            </a:r>
            <a:r>
              <a:rPr lang="en-US" dirty="0">
                <a:effectLst/>
              </a:rPr>
              <a:t> </a:t>
            </a:r>
            <a:r>
              <a:rPr lang="en-US" dirty="0" err="1">
                <a:effectLst/>
              </a:rPr>
              <a:t>sobre</a:t>
            </a:r>
            <a:r>
              <a:rPr lang="en-US" dirty="0">
                <a:effectLst/>
              </a:rPr>
              <a:t> el </a:t>
            </a:r>
            <a:r>
              <a:rPr lang="en-US" dirty="0" err="1">
                <a:effectLst/>
              </a:rPr>
              <a:t>estado</a:t>
            </a:r>
            <a:r>
              <a:rPr lang="en-US" dirty="0">
                <a:effectLst/>
              </a:rPr>
              <a:t> civil o la </a:t>
            </a:r>
            <a:r>
              <a:rPr lang="en-US" dirty="0" err="1">
                <a:effectLst/>
              </a:rPr>
              <a:t>ciudadanía</a:t>
            </a:r>
            <a:r>
              <a:rPr lang="en-US" dirty="0">
                <a:effectLst/>
              </a:rPr>
              <a:t> </a:t>
            </a:r>
            <a:r>
              <a:rPr lang="en-US" dirty="0" err="1">
                <a:effectLst/>
              </a:rPr>
              <a:t>tiene</a:t>
            </a:r>
            <a:r>
              <a:rPr lang="en-US" dirty="0">
                <a:effectLst/>
              </a:rPr>
              <a:t> </a:t>
            </a:r>
            <a:r>
              <a:rPr lang="en-US" dirty="0" err="1">
                <a:effectLst/>
              </a:rPr>
              <a:t>fuerza</a:t>
            </a:r>
            <a:r>
              <a:rPr lang="en-US" dirty="0">
                <a:effectLst/>
              </a:rPr>
              <a:t> de </a:t>
            </a:r>
            <a:r>
              <a:rPr lang="en-US" dirty="0" err="1">
                <a:effectLst/>
              </a:rPr>
              <a:t>cosa</a:t>
            </a:r>
            <a:r>
              <a:rPr lang="en-US" dirty="0">
                <a:effectLst/>
              </a:rPr>
              <a:t> </a:t>
            </a:r>
            <a:r>
              <a:rPr lang="en-US" dirty="0" err="1">
                <a:effectLst/>
              </a:rPr>
              <a:t>juzgada</a:t>
            </a:r>
            <a:r>
              <a:rPr lang="en-US" dirty="0">
                <a:effectLst/>
              </a:rPr>
              <a:t> </a:t>
            </a:r>
            <a:r>
              <a:rPr lang="en-US" dirty="0" err="1">
                <a:effectLst/>
              </a:rPr>
              <a:t>en</a:t>
            </a:r>
            <a:r>
              <a:rPr lang="en-US" dirty="0">
                <a:effectLst/>
              </a:rPr>
              <a:t> el </a:t>
            </a:r>
            <a:r>
              <a:rPr lang="en-US" dirty="0" err="1">
                <a:effectLst/>
              </a:rPr>
              <a:t>proceso</a:t>
            </a:r>
            <a:r>
              <a:rPr lang="en-US" dirty="0">
                <a:effectLst/>
              </a:rPr>
              <a:t> penal.”</a:t>
            </a:r>
          </a:p>
        </p:txBody>
      </p:sp>
    </p:spTree>
    <p:extLst>
      <p:ext uri="{BB962C8B-B14F-4D97-AF65-F5344CB8AC3E}">
        <p14:creationId xmlns:p14="http://schemas.microsoft.com/office/powerpoint/2010/main" val="320716423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483798" y="1463040"/>
            <a:ext cx="2847230" cy="2690949"/>
          </a:xfrm>
        </p:spPr>
        <p:txBody>
          <a:bodyPr vert="horz" lIns="91440" tIns="45720" rIns="91440" bIns="45720" rtlCol="0" anchor="t">
            <a:normAutofit fontScale="90000"/>
          </a:bodyPr>
          <a:lstStyle/>
          <a:p>
            <a:pPr defTabSz="914400"/>
            <a:r>
              <a:rPr lang="es-ES" sz="3600" b="1" kern="1200" dirty="0">
                <a:solidFill>
                  <a:schemeClr val="tx1"/>
                </a:solidFill>
                <a:effectLst/>
                <a:latin typeface="+mj-lt"/>
                <a:ea typeface="+mj-ea"/>
                <a:cs typeface="+mj-cs"/>
              </a:rPr>
              <a:t>Legislación procesal nacional</a:t>
            </a:r>
            <a:br>
              <a:rPr lang="es-ES" sz="3600" b="1" kern="1200" dirty="0">
                <a:solidFill>
                  <a:schemeClr val="tx1"/>
                </a:solidFill>
                <a:effectLst/>
                <a:latin typeface="+mj-lt"/>
                <a:ea typeface="+mj-ea"/>
                <a:cs typeface="+mj-cs"/>
              </a:rPr>
            </a:br>
            <a:r>
              <a:rPr lang="es-ES" sz="3600" b="1" kern="1200" dirty="0">
                <a:solidFill>
                  <a:schemeClr val="tx1"/>
                </a:solidFill>
                <a:effectLst/>
                <a:latin typeface="+mj-lt"/>
                <a:ea typeface="+mj-ea"/>
                <a:cs typeface="+mj-cs"/>
              </a:rPr>
              <a:t>Codigo de Proc. Pen. 1940</a:t>
            </a:r>
            <a:endParaRPr lang="es-ES" sz="3600" kern="1200" dirty="0">
              <a:solidFill>
                <a:schemeClr val="tx1"/>
              </a:solidFill>
              <a:effectLst/>
              <a:latin typeface="+mj-lt"/>
              <a:ea typeface="+mj-ea"/>
              <a:cs typeface="+mj-cs"/>
            </a:endParaRPr>
          </a:p>
        </p:txBody>
      </p:sp>
      <p:grpSp>
        <p:nvGrpSpPr>
          <p:cNvPr id="18"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242163" y="1463039"/>
            <a:ext cx="4156790" cy="4300447"/>
          </a:xfrm>
          <a:prstGeom prst="rect">
            <a:avLst/>
          </a:prstGeom>
        </p:spPr>
        <p:txBody>
          <a:bodyPr vert="horz" lIns="91440" tIns="45720" rIns="91440" bIns="45720" rtlCol="0" anchor="t">
            <a:normAutofit lnSpcReduction="10000"/>
          </a:bodyPr>
          <a:lstStyle/>
          <a:p>
            <a:pPr>
              <a:lnSpc>
                <a:spcPct val="90000"/>
              </a:lnSpc>
              <a:spcAft>
                <a:spcPts val="600"/>
              </a:spcAft>
            </a:pPr>
            <a:r>
              <a:rPr lang="es-MX" sz="1900" dirty="0">
                <a:effectLst/>
              </a:rPr>
              <a:t>Las cuestiones prejudiciales, están reguladas por el artículo 4 del C de Proc Penales, y proceden cuando deba establecerse, en otra vía, el carácter delictuoso del hecho imputado. </a:t>
            </a:r>
          </a:p>
          <a:p>
            <a:pPr>
              <a:lnSpc>
                <a:spcPct val="90000"/>
              </a:lnSpc>
              <a:spcAft>
                <a:spcPts val="600"/>
              </a:spcAft>
            </a:pPr>
            <a:endParaRPr lang="es-MX" sz="1900" dirty="0"/>
          </a:p>
          <a:p>
            <a:pPr>
              <a:lnSpc>
                <a:spcPct val="90000"/>
              </a:lnSpc>
              <a:spcAft>
                <a:spcPts val="600"/>
              </a:spcAft>
            </a:pPr>
            <a:r>
              <a:rPr lang="es-MX" sz="1900" dirty="0">
                <a:effectLst/>
              </a:rPr>
              <a:t>El supuesto de otra vía alude a sede jurisdiccional que no sea la penal. </a:t>
            </a:r>
          </a:p>
          <a:p>
            <a:pPr>
              <a:lnSpc>
                <a:spcPct val="90000"/>
              </a:lnSpc>
              <a:spcAft>
                <a:spcPts val="600"/>
              </a:spcAft>
            </a:pPr>
            <a:r>
              <a:rPr lang="es-MX" sz="1900" dirty="0">
                <a:effectLst/>
              </a:rPr>
              <a:t>En una interpretación literal parece que la norma dijera que otro procedimiento no penal calificará como hecho delictuoso, pero ese no es el sentido de la prejudicialidad, pues entenderlo asi implicaría que un órgano judicial no administrativo estaría usurpando funciones. </a:t>
            </a:r>
            <a:endParaRPr lang="en-US" sz="1900" dirty="0">
              <a:effectLst/>
            </a:endParaRPr>
          </a:p>
        </p:txBody>
      </p:sp>
    </p:spTree>
    <p:extLst>
      <p:ext uri="{BB962C8B-B14F-4D97-AF65-F5344CB8AC3E}">
        <p14:creationId xmlns:p14="http://schemas.microsoft.com/office/powerpoint/2010/main" val="101372534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80B51DE-DAC2-46DF-A015-892C22F0D625}"/>
              </a:ext>
            </a:extLst>
          </p:cNvPr>
          <p:cNvSpPr>
            <a:spLocks noGrp="1"/>
          </p:cNvSpPr>
          <p:nvPr>
            <p:ph type="ctrTitle"/>
          </p:nvPr>
        </p:nvSpPr>
        <p:spPr>
          <a:xfrm>
            <a:off x="728181" y="1220919"/>
            <a:ext cx="4069335" cy="2387600"/>
          </a:xfrm>
        </p:spPr>
        <p:txBody>
          <a:bodyPr vert="horz" lIns="91440" tIns="45720" rIns="91440" bIns="45720" rtlCol="0">
            <a:normAutofit/>
          </a:bodyPr>
          <a:lstStyle/>
          <a:p>
            <a:pPr algn="l" defTabSz="914400"/>
            <a:r>
              <a:rPr lang="es-ES" b="1" kern="1200" dirty="0">
                <a:latin typeface="+mj-lt"/>
                <a:ea typeface="+mj-ea"/>
                <a:cs typeface="+mj-cs"/>
              </a:rPr>
              <a:t>Exposición de motivos</a:t>
            </a:r>
          </a:p>
        </p:txBody>
      </p:sp>
      <p:sp>
        <p:nvSpPr>
          <p:cNvPr id="3" name="Subtítulo 2">
            <a:extLst>
              <a:ext uri="{FF2B5EF4-FFF2-40B4-BE49-F238E27FC236}">
                <a16:creationId xmlns:a16="http://schemas.microsoft.com/office/drawing/2014/main" id="{7DDE7D88-79CC-46BC-8DE8-742FED547B82}"/>
              </a:ext>
            </a:extLst>
          </p:cNvPr>
          <p:cNvSpPr>
            <a:spLocks noGrp="1"/>
          </p:cNvSpPr>
          <p:nvPr>
            <p:ph type="subTitle" idx="1"/>
          </p:nvPr>
        </p:nvSpPr>
        <p:spPr>
          <a:xfrm>
            <a:off x="728181" y="3700594"/>
            <a:ext cx="4069335" cy="1655762"/>
          </a:xfrm>
        </p:spPr>
        <p:txBody>
          <a:bodyPr vert="horz" lIns="91440" tIns="45720" rIns="91440" bIns="45720" rtlCol="0">
            <a:normAutofit/>
          </a:bodyPr>
          <a:lstStyle/>
          <a:p>
            <a:pPr indent="-228600" algn="l" defTabSz="914400">
              <a:buFont typeface="Arial" panose="020B0604020202020204" pitchFamily="34" charset="0"/>
              <a:buChar char="•"/>
            </a:pPr>
            <a:endParaRPr lang="es-MX" dirty="0"/>
          </a:p>
          <a:p>
            <a:pPr indent="-228600" algn="l" defTabSz="914400">
              <a:buFont typeface="Arial" panose="020B0604020202020204" pitchFamily="34" charset="0"/>
              <a:buChar char="•"/>
            </a:pPr>
            <a:endParaRPr lang="es-MX" dirty="0"/>
          </a:p>
          <a:p>
            <a:pPr indent="-228600" algn="l" defTabSz="914400">
              <a:buFont typeface="Arial" panose="020B0604020202020204" pitchFamily="34" charset="0"/>
              <a:buChar char="•"/>
            </a:pPr>
            <a:r>
              <a:rPr lang="es-MX" dirty="0"/>
              <a:t>Es inadmisible que lo penal interfiera y extienda hasta fallar en asuntos civiles o administrativos.</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00844"/>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075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717619" y="1112969"/>
            <a:ext cx="2952974" cy="4166010"/>
          </a:xfrm>
        </p:spPr>
        <p:txBody>
          <a:bodyPr vert="horz" lIns="91440" tIns="45720" rIns="91440" bIns="45720" rtlCol="0" anchor="ctr">
            <a:normAutofit/>
          </a:bodyPr>
          <a:lstStyle/>
          <a:p>
            <a:pPr defTabSz="914400"/>
            <a:r>
              <a:rPr lang="en-US" sz="3700" kern="1200">
                <a:solidFill>
                  <a:srgbClr val="FFFFFF"/>
                </a:solidFill>
                <a:effectLst/>
                <a:latin typeface="+mj-lt"/>
                <a:ea typeface="+mj-ea"/>
                <a:cs typeface="+mj-cs"/>
              </a:rPr>
              <a:t>Jurisprudencia suprema. </a:t>
            </a:r>
            <a:endParaRPr lang="en-US" sz="3700" kern="1200">
              <a:solidFill>
                <a:srgbClr val="FFFFFF"/>
              </a:solidFill>
              <a:latin typeface="+mj-lt"/>
              <a:ea typeface="+mj-ea"/>
              <a:cs typeface="+mj-cs"/>
            </a:endParaRP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uadroTexto 3">
            <a:extLst>
              <a:ext uri="{FF2B5EF4-FFF2-40B4-BE49-F238E27FC236}">
                <a16:creationId xmlns:a16="http://schemas.microsoft.com/office/drawing/2014/main" id="{56DFCE6D-D136-4237-9223-666BE365FF5F}"/>
              </a:ext>
            </a:extLst>
          </p:cNvPr>
          <p:cNvSpPr txBox="1"/>
          <p:nvPr/>
        </p:nvSpPr>
        <p:spPr>
          <a:xfrm>
            <a:off x="4572000" y="820880"/>
            <a:ext cx="394334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a:t>No </a:t>
            </a:r>
            <a:r>
              <a:rPr lang="en-US" dirty="0" err="1"/>
              <a:t>procede</a:t>
            </a:r>
            <a:r>
              <a:rPr lang="en-US" dirty="0"/>
              <a:t> </a:t>
            </a:r>
            <a:r>
              <a:rPr lang="en-US" dirty="0" err="1"/>
              <a:t>plantear</a:t>
            </a:r>
            <a:r>
              <a:rPr lang="en-US" dirty="0"/>
              <a:t> </a:t>
            </a:r>
            <a:r>
              <a:rPr lang="en-US" dirty="0" err="1"/>
              <a:t>cuestión</a:t>
            </a:r>
            <a:r>
              <a:rPr lang="en-US" dirty="0"/>
              <a:t> prejudicial </a:t>
            </a:r>
            <a:r>
              <a:rPr lang="en-US" dirty="0" err="1"/>
              <a:t>alegando</a:t>
            </a:r>
            <a:r>
              <a:rPr lang="en-US" dirty="0"/>
              <a:t> </a:t>
            </a:r>
            <a:r>
              <a:rPr lang="en-US" dirty="0" err="1"/>
              <a:t>irresponsabilidad</a:t>
            </a:r>
            <a:r>
              <a:rPr lang="en-US" dirty="0"/>
              <a:t>. A.J. 1971</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En el delito de </a:t>
            </a:r>
            <a:r>
              <a:rPr lang="en-US" dirty="0" err="1"/>
              <a:t>difamación</a:t>
            </a:r>
            <a:r>
              <a:rPr lang="en-US" dirty="0"/>
              <a:t> no </a:t>
            </a:r>
            <a:r>
              <a:rPr lang="en-US" dirty="0" err="1"/>
              <a:t>cabe</a:t>
            </a:r>
            <a:r>
              <a:rPr lang="en-US" dirty="0"/>
              <a:t> </a:t>
            </a:r>
            <a:r>
              <a:rPr lang="en-US" dirty="0" err="1"/>
              <a:t>cuestión</a:t>
            </a:r>
            <a:r>
              <a:rPr lang="en-US" dirty="0"/>
              <a:t> prejudicial </a:t>
            </a:r>
            <a:r>
              <a:rPr lang="en-US" dirty="0" err="1"/>
              <a:t>pues</a:t>
            </a:r>
            <a:r>
              <a:rPr lang="en-US" dirty="0"/>
              <a:t> es un </a:t>
            </a:r>
            <a:r>
              <a:rPr lang="en-US" dirty="0" err="1"/>
              <a:t>hecho</a:t>
            </a:r>
            <a:r>
              <a:rPr lang="en-US" dirty="0"/>
              <a:t> </a:t>
            </a:r>
            <a:r>
              <a:rPr lang="en-US" dirty="0" err="1"/>
              <a:t>delictuoso</a:t>
            </a:r>
            <a:r>
              <a:rPr lang="en-US" dirty="0"/>
              <a:t> y no </a:t>
            </a:r>
            <a:r>
              <a:rPr lang="en-US" dirty="0" err="1"/>
              <a:t>cabe</a:t>
            </a:r>
            <a:r>
              <a:rPr lang="en-US" dirty="0"/>
              <a:t> </a:t>
            </a:r>
            <a:r>
              <a:rPr lang="en-US" dirty="0" err="1"/>
              <a:t>calificación</a:t>
            </a:r>
            <a:r>
              <a:rPr lang="en-US" dirty="0"/>
              <a:t> previa. Rev. Del </a:t>
            </a:r>
            <a:r>
              <a:rPr lang="en-US" dirty="0" err="1"/>
              <a:t>Foro</a:t>
            </a:r>
            <a:r>
              <a:rPr lang="en-US" dirty="0"/>
              <a:t>, 1950</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Fuente: GUZMAN FERRER, Fernando. Codigo de </a:t>
            </a:r>
            <a:r>
              <a:rPr lang="en-US" dirty="0" err="1"/>
              <a:t>Procedimientos</a:t>
            </a:r>
            <a:r>
              <a:rPr lang="en-US" dirty="0"/>
              <a:t> </a:t>
            </a:r>
            <a:r>
              <a:rPr lang="en-US" dirty="0" err="1"/>
              <a:t>Penales</a:t>
            </a:r>
            <a:endParaRPr lang="en-US" dirty="0"/>
          </a:p>
          <a:p>
            <a:pPr indent="-228600">
              <a:lnSpc>
                <a:spcPct val="90000"/>
              </a:lnSpc>
              <a:spcAft>
                <a:spcPts val="600"/>
              </a:spcAft>
              <a:buFont typeface="Arial" panose="020B0604020202020204" pitchFamily="34" charset="0"/>
              <a:buChar char="•"/>
            </a:pPr>
            <a:endParaRPr lang="en-US" dirty="0"/>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509432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1041958" y="1233241"/>
            <a:ext cx="2430380" cy="4064628"/>
          </a:xfrm>
        </p:spPr>
        <p:txBody>
          <a:bodyPr vert="horz" lIns="91440" tIns="45720" rIns="91440" bIns="45720" rtlCol="0" anchor="ctr">
            <a:normAutofit/>
          </a:bodyPr>
          <a:lstStyle/>
          <a:p>
            <a:pPr defTabSz="914400"/>
            <a:r>
              <a:rPr lang="en-US" sz="2800" kern="1200">
                <a:solidFill>
                  <a:srgbClr val="FFFFFF"/>
                </a:solidFill>
                <a:effectLst/>
                <a:latin typeface="+mj-lt"/>
                <a:ea typeface="+mj-ea"/>
                <a:cs typeface="+mj-cs"/>
              </a:rPr>
              <a:t>Jurisprudencia suprema. </a:t>
            </a:r>
            <a:endParaRPr lang="en-US" sz="2800" kern="1200">
              <a:solidFill>
                <a:srgbClr val="FFFFFF"/>
              </a:solidFill>
              <a:latin typeface="+mj-lt"/>
              <a:ea typeface="+mj-ea"/>
              <a:cs typeface="+mj-cs"/>
            </a:endParaRP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uadroTexto 3">
            <a:extLst>
              <a:ext uri="{FF2B5EF4-FFF2-40B4-BE49-F238E27FC236}">
                <a16:creationId xmlns:a16="http://schemas.microsoft.com/office/drawing/2014/main" id="{56DFCE6D-D136-4237-9223-666BE365FF5F}"/>
              </a:ext>
            </a:extLst>
          </p:cNvPr>
          <p:cNvSpPr txBox="1"/>
          <p:nvPr/>
        </p:nvSpPr>
        <p:spPr>
          <a:xfrm>
            <a:off x="4572000" y="820880"/>
            <a:ext cx="394334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t>Es cuestión prejudicial a la acción de bigamia la comprobación de la existencia o validez del  primer matrimonio A.J. 1945</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En abandono de familia no constituye cuestión prejudicial la existencia de un juicio civil por alimentos, en el que se ha dictado orden de embargo. Rev. J.P. 1963</a:t>
            </a:r>
          </a:p>
          <a:p>
            <a:pPr indent="-228600">
              <a:lnSpc>
                <a:spcPct val="90000"/>
              </a:lnSpc>
              <a:spcAft>
                <a:spcPts val="600"/>
              </a:spcAft>
              <a:buFont typeface="Arial" panose="020B0604020202020204" pitchFamily="34" charset="0"/>
              <a:buChar char="•"/>
            </a:pPr>
            <a:endParaRPr lang="en-US"/>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51700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717619" y="1112969"/>
            <a:ext cx="2952974" cy="4166010"/>
          </a:xfrm>
        </p:spPr>
        <p:txBody>
          <a:bodyPr vert="horz" lIns="91440" tIns="45720" rIns="91440" bIns="45720" rtlCol="0" anchor="ctr">
            <a:normAutofit/>
          </a:bodyPr>
          <a:lstStyle/>
          <a:p>
            <a:pPr defTabSz="914400"/>
            <a:r>
              <a:rPr lang="en-US" sz="3700" kern="1200">
                <a:solidFill>
                  <a:srgbClr val="FFFFFF"/>
                </a:solidFill>
                <a:effectLst/>
                <a:latin typeface="+mj-lt"/>
                <a:ea typeface="+mj-ea"/>
                <a:cs typeface="+mj-cs"/>
              </a:rPr>
              <a:t>Jurisprudencia suprema. </a:t>
            </a:r>
            <a:endParaRPr lang="en-US" sz="3700" kern="1200">
              <a:solidFill>
                <a:srgbClr val="FFFFFF"/>
              </a:solidFill>
              <a:latin typeface="+mj-lt"/>
              <a:ea typeface="+mj-ea"/>
              <a:cs typeface="+mj-cs"/>
            </a:endParaRP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uadroTexto 3">
            <a:extLst>
              <a:ext uri="{FF2B5EF4-FFF2-40B4-BE49-F238E27FC236}">
                <a16:creationId xmlns:a16="http://schemas.microsoft.com/office/drawing/2014/main" id="{56DFCE6D-D136-4237-9223-666BE365FF5F}"/>
              </a:ext>
            </a:extLst>
          </p:cNvPr>
          <p:cNvSpPr txBox="1"/>
          <p:nvPr/>
        </p:nvSpPr>
        <p:spPr>
          <a:xfrm>
            <a:off x="4572000" y="820880"/>
            <a:ext cx="394334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t>Es procedente la cuestión prejudicial si el inculpado por apropiación ilícita refiere que existe una sociedad que se encuentra en proceso de liquidación extrajudicial </a:t>
            </a:r>
          </a:p>
          <a:p>
            <a:pPr indent="-228600">
              <a:lnSpc>
                <a:spcPct val="90000"/>
              </a:lnSpc>
              <a:spcAft>
                <a:spcPts val="600"/>
              </a:spcAft>
              <a:buFont typeface="Arial" panose="020B0604020202020204" pitchFamily="34" charset="0"/>
              <a:buChar char="•"/>
            </a:pPr>
            <a:r>
              <a:rPr lang="en-US"/>
              <a:t>Rev. Jur. 1959</a:t>
            </a: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24708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1041958" y="1233241"/>
            <a:ext cx="2430380" cy="4064628"/>
          </a:xfrm>
        </p:spPr>
        <p:txBody>
          <a:bodyPr vert="horz" lIns="91440" tIns="45720" rIns="91440" bIns="45720" rtlCol="0" anchor="ctr">
            <a:normAutofit/>
          </a:bodyPr>
          <a:lstStyle/>
          <a:p>
            <a:pPr defTabSz="914400"/>
            <a:r>
              <a:rPr lang="en-US" sz="2800" kern="1200">
                <a:solidFill>
                  <a:srgbClr val="FFFFFF"/>
                </a:solidFill>
                <a:effectLst/>
                <a:latin typeface="+mj-lt"/>
                <a:ea typeface="+mj-ea"/>
                <a:cs typeface="+mj-cs"/>
              </a:rPr>
              <a:t>Jurisprudencia suprema. </a:t>
            </a:r>
            <a:endParaRPr lang="en-US" sz="2800" kern="1200">
              <a:solidFill>
                <a:srgbClr val="FFFFFF"/>
              </a:solidFill>
              <a:latin typeface="+mj-lt"/>
              <a:ea typeface="+mj-ea"/>
              <a:cs typeface="+mj-cs"/>
            </a:endParaRPr>
          </a:p>
        </p:txBody>
      </p:sp>
      <p:sp>
        <p:nvSpPr>
          <p:cNvPr id="27"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uadroTexto 3">
            <a:extLst>
              <a:ext uri="{FF2B5EF4-FFF2-40B4-BE49-F238E27FC236}">
                <a16:creationId xmlns:a16="http://schemas.microsoft.com/office/drawing/2014/main" id="{56DFCE6D-D136-4237-9223-666BE365FF5F}"/>
              </a:ext>
            </a:extLst>
          </p:cNvPr>
          <p:cNvSpPr txBox="1"/>
          <p:nvPr/>
        </p:nvSpPr>
        <p:spPr>
          <a:xfrm>
            <a:off x="4572000" y="820880"/>
            <a:ext cx="394334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t>La falta de pago de una deuda que el obligado niega bajo juramento no da lugar a la accion penal por estafa mientras no se acredite en la via civil la realidad de dicha deuda. A.J. 1908</a:t>
            </a:r>
          </a:p>
        </p:txBody>
      </p:sp>
      <p:sp>
        <p:nvSpPr>
          <p:cNvPr id="30"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2"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71433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717619" y="1112969"/>
            <a:ext cx="2952974" cy="4166010"/>
          </a:xfrm>
        </p:spPr>
        <p:txBody>
          <a:bodyPr vert="horz" lIns="91440" tIns="45720" rIns="91440" bIns="45720" rtlCol="0" anchor="ctr">
            <a:normAutofit fontScale="90000"/>
          </a:bodyPr>
          <a:lstStyle/>
          <a:p>
            <a:pPr defTabSz="914400"/>
            <a:r>
              <a:rPr lang="es-MX" sz="4100" b="1" dirty="0">
                <a:solidFill>
                  <a:srgbClr val="FFFFFF"/>
                </a:solidFill>
              </a:rPr>
              <a:t>Ejecutoria Suprema R.N. N° 3682-2002, del 13 de enero de 2004, la Libertad, </a:t>
            </a:r>
            <a:endParaRPr lang="es-ES" sz="4100" kern="1200" dirty="0">
              <a:solidFill>
                <a:srgbClr val="FFFFFF"/>
              </a:solidFill>
              <a:effectLst/>
              <a:latin typeface="+mj-lt"/>
              <a:ea typeface="+mj-ea"/>
              <a:cs typeface="+mj-cs"/>
            </a:endParaRPr>
          </a:p>
        </p:txBody>
      </p:sp>
      <p:sp>
        <p:nvSpPr>
          <p:cNvPr id="31" name="Freeform: Shape 3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Box 10"/>
          <p:cNvSpPr txBox="1"/>
          <p:nvPr/>
        </p:nvSpPr>
        <p:spPr>
          <a:xfrm>
            <a:off x="4572000" y="820880"/>
            <a:ext cx="3943349" cy="4889350"/>
          </a:xfrm>
          <a:prstGeom prst="rect">
            <a:avLst/>
          </a:prstGeom>
        </p:spPr>
        <p:txBody>
          <a:bodyPr vert="horz" lIns="91440" tIns="45720" rIns="91440" bIns="45720" rtlCol="0" anchor="t">
            <a:normAutofit/>
          </a:bodyPr>
          <a:lstStyle/>
          <a:p>
            <a:pPr>
              <a:lnSpc>
                <a:spcPct val="90000"/>
              </a:lnSpc>
              <a:spcAft>
                <a:spcPts val="600"/>
              </a:spcAft>
            </a:pPr>
            <a:r>
              <a:rPr lang="es-ES" sz="2400" dirty="0">
                <a:effectLst/>
                <a:latin typeface="Arial" panose="020B0604020202020204" pitchFamily="34" charset="0"/>
                <a:ea typeface="Calibri" panose="020F0502020204030204" pitchFamily="34" charset="0"/>
              </a:rPr>
              <a:t>señala que respecto al delito de peculado  no procede una cuestión prejudicial, porque no es necesario establecer en vía extrapenal si es delito o no, puesto que no importa la cuantía de los bienes públicos apropiados o utilizados ilícitamente</a:t>
            </a:r>
            <a:endParaRPr lang="es-ES" sz="2400" b="1" u="sng" dirty="0">
              <a:effectLst/>
            </a:endParaRPr>
          </a:p>
        </p:txBody>
      </p:sp>
      <p:sp>
        <p:nvSpPr>
          <p:cNvPr id="37" name="Freeform: Shape 3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9900692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041958" y="1233241"/>
            <a:ext cx="2430380" cy="4064628"/>
          </a:xfrm>
        </p:spPr>
        <p:txBody>
          <a:bodyPr vert="horz" lIns="91440" tIns="45720" rIns="91440" bIns="45720" rtlCol="0" anchor="ctr">
            <a:normAutofit/>
          </a:bodyPr>
          <a:lstStyle/>
          <a:p>
            <a:pPr defTabSz="914400"/>
            <a:r>
              <a:rPr lang="en-US" sz="3100" b="1" kern="1200">
                <a:solidFill>
                  <a:srgbClr val="FFFFFF"/>
                </a:solidFill>
                <a:effectLst/>
                <a:latin typeface="+mj-lt"/>
                <a:ea typeface="+mj-ea"/>
                <a:cs typeface="+mj-cs"/>
              </a:rPr>
              <a:t>Jurisprudencia</a:t>
            </a:r>
            <a:endParaRPr lang="en-US" sz="3100" kern="1200">
              <a:solidFill>
                <a:srgbClr val="FFFFFF"/>
              </a:solidFill>
              <a:effectLst/>
              <a:latin typeface="+mj-lt"/>
              <a:ea typeface="+mj-ea"/>
              <a:cs typeface="+mj-cs"/>
            </a:endParaRPr>
          </a:p>
        </p:txBody>
      </p:sp>
      <p:sp>
        <p:nvSpPr>
          <p:cNvPr id="20" name="Freeform: Shape 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4572000" y="820880"/>
            <a:ext cx="394334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effectLst/>
              </a:rPr>
              <a:t>La Corte Suprema en la Ejecutoria N° 2066-13 dice que la vía administrativa no califica si un hecho es delito y carece de facultad coercitiva, pues estas funciones son competencia exclusiva del órgano jurisdiccional</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effectLst/>
              </a:rPr>
              <a:t>citada por Pablo Sánchez Velarde Derecho Procesal Penal. Editorial Idemsa. 2004. Lima, pág. 344</a:t>
            </a:r>
          </a:p>
        </p:txBody>
      </p:sp>
      <p:sp>
        <p:nvSpPr>
          <p:cNvPr id="26" name="Freeform: Shape 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9075741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17">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717619" y="1112969"/>
            <a:ext cx="2952974" cy="4166010"/>
          </a:xfrm>
        </p:spPr>
        <p:txBody>
          <a:bodyPr vert="horz" lIns="91440" tIns="45720" rIns="91440" bIns="45720" rtlCol="0" anchor="ctr">
            <a:normAutofit/>
          </a:bodyPr>
          <a:lstStyle/>
          <a:p>
            <a:pPr defTabSz="914400"/>
            <a:r>
              <a:rPr lang="en-US" sz="3700" kern="1200">
                <a:solidFill>
                  <a:srgbClr val="FFFFFF"/>
                </a:solidFill>
                <a:effectLst/>
                <a:latin typeface="+mj-lt"/>
                <a:ea typeface="+mj-ea"/>
                <a:cs typeface="+mj-cs"/>
              </a:rPr>
              <a:t>Interpretación correcta</a:t>
            </a:r>
          </a:p>
        </p:txBody>
      </p:sp>
      <p:sp>
        <p:nvSpPr>
          <p:cNvPr id="34" name="Freeform: Shape 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6" name="Freeform: Shape 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4572000" y="820880"/>
            <a:ext cx="3943349" cy="4889350"/>
          </a:xfrm>
          <a:prstGeom prst="rect">
            <a:avLst/>
          </a:prstGeom>
        </p:spPr>
        <p:txBody>
          <a:bodyPr vert="horz" lIns="91440" tIns="45720" rIns="91440" bIns="45720" rtlCol="0" anchor="t">
            <a:normAutofit/>
          </a:bodyPr>
          <a:lstStyle/>
          <a:p>
            <a:pPr>
              <a:lnSpc>
                <a:spcPct val="90000"/>
              </a:lnSpc>
              <a:spcAft>
                <a:spcPts val="600"/>
              </a:spcAft>
            </a:pPr>
            <a:endParaRPr lang="en-US" dirty="0">
              <a:effectLst/>
            </a:endParaRPr>
          </a:p>
          <a:p>
            <a:pPr>
              <a:lnSpc>
                <a:spcPct val="90000"/>
              </a:lnSpc>
              <a:spcAft>
                <a:spcPts val="600"/>
              </a:spcAft>
            </a:pPr>
            <a:endParaRPr lang="en-US" dirty="0"/>
          </a:p>
          <a:p>
            <a:pPr>
              <a:lnSpc>
                <a:spcPct val="90000"/>
              </a:lnSpc>
              <a:spcAft>
                <a:spcPts val="600"/>
              </a:spcAft>
            </a:pPr>
            <a:endParaRPr lang="en-US" dirty="0">
              <a:effectLst/>
            </a:endParaRPr>
          </a:p>
          <a:p>
            <a:pPr>
              <a:lnSpc>
                <a:spcPct val="90000"/>
              </a:lnSpc>
              <a:spcAft>
                <a:spcPts val="600"/>
              </a:spcAft>
            </a:pPr>
            <a:endParaRPr lang="en-US" dirty="0"/>
          </a:p>
          <a:p>
            <a:pPr>
              <a:lnSpc>
                <a:spcPct val="90000"/>
              </a:lnSpc>
              <a:spcAft>
                <a:spcPts val="600"/>
              </a:spcAft>
            </a:pPr>
            <a:endParaRPr lang="en-US" dirty="0">
              <a:effectLst/>
            </a:endParaRPr>
          </a:p>
          <a:p>
            <a:pPr>
              <a:lnSpc>
                <a:spcPct val="90000"/>
              </a:lnSpc>
              <a:spcAft>
                <a:spcPts val="600"/>
              </a:spcAft>
            </a:pPr>
            <a:r>
              <a:rPr lang="en-US" dirty="0">
                <a:effectLst/>
              </a:rPr>
              <a:t>No </a:t>
            </a:r>
            <a:r>
              <a:rPr lang="en-US" dirty="0" err="1">
                <a:effectLst/>
              </a:rPr>
              <a:t>corresponde</a:t>
            </a:r>
            <a:r>
              <a:rPr lang="en-US" dirty="0">
                <a:effectLst/>
              </a:rPr>
              <a:t> que </a:t>
            </a:r>
            <a:r>
              <a:rPr lang="en-US" dirty="0" err="1">
                <a:effectLst/>
              </a:rPr>
              <a:t>otro</a:t>
            </a:r>
            <a:r>
              <a:rPr lang="en-US" dirty="0">
                <a:effectLst/>
              </a:rPr>
              <a:t> </a:t>
            </a:r>
            <a:r>
              <a:rPr lang="en-US" dirty="0" err="1">
                <a:effectLst/>
              </a:rPr>
              <a:t>órgano</a:t>
            </a:r>
            <a:r>
              <a:rPr lang="en-US" dirty="0">
                <a:effectLst/>
              </a:rPr>
              <a:t> </a:t>
            </a:r>
            <a:r>
              <a:rPr lang="en-US" dirty="0" err="1">
                <a:effectLst/>
              </a:rPr>
              <a:t>jurisdiccional</a:t>
            </a:r>
            <a:r>
              <a:rPr lang="en-US" dirty="0">
                <a:effectLst/>
              </a:rPr>
              <a:t> no penal </a:t>
            </a:r>
            <a:r>
              <a:rPr lang="en-US" dirty="0" err="1">
                <a:effectLst/>
              </a:rPr>
              <a:t>señale</a:t>
            </a:r>
            <a:r>
              <a:rPr lang="en-US" dirty="0">
                <a:effectLst/>
              </a:rPr>
              <a:t> que el </a:t>
            </a:r>
            <a:r>
              <a:rPr lang="en-US" dirty="0" err="1">
                <a:effectLst/>
              </a:rPr>
              <a:t>hecho</a:t>
            </a:r>
            <a:r>
              <a:rPr lang="en-US" dirty="0">
                <a:effectLst/>
              </a:rPr>
              <a:t> es </a:t>
            </a:r>
            <a:r>
              <a:rPr lang="en-US" dirty="0" err="1">
                <a:effectLst/>
              </a:rPr>
              <a:t>delictuoso</a:t>
            </a:r>
            <a:r>
              <a:rPr lang="en-US" dirty="0">
                <a:effectLst/>
              </a:rPr>
              <a:t>, </a:t>
            </a:r>
            <a:r>
              <a:rPr lang="en-US" dirty="0" err="1">
                <a:effectLst/>
              </a:rPr>
              <a:t>pues</a:t>
            </a:r>
            <a:r>
              <a:rPr lang="en-US" dirty="0">
                <a:effectLst/>
              </a:rPr>
              <a:t> no es de </a:t>
            </a:r>
            <a:r>
              <a:rPr lang="en-US" dirty="0" err="1">
                <a:effectLst/>
              </a:rPr>
              <a:t>su</a:t>
            </a:r>
            <a:r>
              <a:rPr lang="en-US" dirty="0">
                <a:effectLst/>
              </a:rPr>
              <a:t> </a:t>
            </a:r>
            <a:r>
              <a:rPr lang="en-US" dirty="0" err="1">
                <a:effectLst/>
              </a:rPr>
              <a:t>competencia</a:t>
            </a:r>
            <a:endParaRPr lang="en-US" b="1" dirty="0">
              <a:effectLst/>
            </a:endParaRPr>
          </a:p>
        </p:txBody>
      </p:sp>
      <p:sp>
        <p:nvSpPr>
          <p:cNvPr id="37" name="Freeform: Shape 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8" name="Freeform: Shape 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9" name="Freeform: Shape 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74865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806825" y="1188637"/>
            <a:ext cx="2241175" cy="4480726"/>
          </a:xfrm>
        </p:spPr>
        <p:txBody>
          <a:bodyPr vert="horz" lIns="91440" tIns="45720" rIns="91440" bIns="45720" rtlCol="0" anchor="ctr">
            <a:normAutofit/>
          </a:bodyPr>
          <a:lstStyle/>
          <a:p>
            <a:pPr algn="r" defTabSz="914400"/>
            <a:r>
              <a:rPr lang="en-US" sz="2700" kern="1200" dirty="0">
                <a:solidFill>
                  <a:schemeClr val="tx1"/>
                </a:solidFill>
                <a:effectLst/>
                <a:latin typeface="+mj-lt"/>
                <a:ea typeface="+mj-ea"/>
                <a:cs typeface="+mj-cs"/>
              </a:rPr>
              <a:t>CODIGO PROCESAL PENAL 2004</a:t>
            </a: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07907" y="980728"/>
            <a:ext cx="4629266" cy="4968552"/>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s-MX" sz="1700" dirty="0">
                <a:effectLst/>
              </a:rPr>
              <a:t>En el CPP la cuestión prejudicial se puede invocar cuando se deba obtener una declaración vinculada al carácter delictuoso del hecho incriminado (Artículo 5.1 del NCPP) y el fiscal persiste en continuar la investigación preparatoria. </a:t>
            </a:r>
          </a:p>
          <a:p>
            <a:pPr indent="-228600">
              <a:lnSpc>
                <a:spcPct val="90000"/>
              </a:lnSpc>
              <a:spcAft>
                <a:spcPts val="600"/>
              </a:spcAft>
              <a:buFont typeface="Arial" panose="020B0604020202020204" pitchFamily="34" charset="0"/>
              <a:buChar char="•"/>
            </a:pPr>
            <a:endParaRPr lang="es-MX" sz="1700" dirty="0"/>
          </a:p>
          <a:p>
            <a:pPr indent="-228600">
              <a:lnSpc>
                <a:spcPct val="90000"/>
              </a:lnSpc>
              <a:spcAft>
                <a:spcPts val="600"/>
              </a:spcAft>
              <a:buFont typeface="Arial" panose="020B0604020202020204" pitchFamily="34" charset="0"/>
              <a:buChar char="•"/>
            </a:pPr>
            <a:r>
              <a:rPr lang="es-MX" sz="1700" dirty="0">
                <a:effectLst/>
              </a:rPr>
              <a:t>La redacción es mejor que la del Código de Procedimientos Penales pues lo que se busca en órgano distinto es una declaración sobre un hecho que esté conectada al hecho delictuoso.</a:t>
            </a:r>
            <a:endParaRPr lang="en-US" sz="1700" dirty="0">
              <a:effectLst/>
            </a:endParaRPr>
          </a:p>
        </p:txBody>
      </p:sp>
    </p:spTree>
    <p:extLst>
      <p:ext uri="{BB962C8B-B14F-4D97-AF65-F5344CB8AC3E}">
        <p14:creationId xmlns:p14="http://schemas.microsoft.com/office/powerpoint/2010/main" val="49069093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806825" y="1188637"/>
            <a:ext cx="2241175" cy="4480726"/>
          </a:xfrm>
        </p:spPr>
        <p:txBody>
          <a:bodyPr vert="horz" lIns="91440" tIns="45720" rIns="91440" bIns="45720" rtlCol="0" anchor="ctr">
            <a:normAutofit/>
          </a:bodyPr>
          <a:lstStyle/>
          <a:p>
            <a:pPr algn="r" defTabSz="914400"/>
            <a:r>
              <a:rPr lang="en-US" sz="4400" kern="1200">
                <a:solidFill>
                  <a:schemeClr val="tx1"/>
                </a:solidFill>
                <a:effectLst/>
                <a:latin typeface="+mj-lt"/>
                <a:ea typeface="+mj-ea"/>
                <a:cs typeface="+mj-cs"/>
              </a:rPr>
              <a:t>El Código Procesal Penal de Costa Rica Art. 21</a:t>
            </a: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1445" y="1648870"/>
            <a:ext cx="3527136" cy="3560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100" dirty="0">
                <a:effectLst/>
              </a:rPr>
              <a:t>que </a:t>
            </a:r>
            <a:r>
              <a:rPr lang="en-US" sz="2100" dirty="0" err="1">
                <a:effectLst/>
              </a:rPr>
              <a:t>cuando</a:t>
            </a:r>
            <a:r>
              <a:rPr lang="en-US" sz="2100" dirty="0">
                <a:effectLst/>
              </a:rPr>
              <a:t> lo que </a:t>
            </a:r>
            <a:r>
              <a:rPr lang="en-US" sz="2100" dirty="0" err="1">
                <a:effectLst/>
              </a:rPr>
              <a:t>deba</a:t>
            </a:r>
            <a:r>
              <a:rPr lang="en-US" sz="2100" dirty="0">
                <a:effectLst/>
              </a:rPr>
              <a:t> </a:t>
            </a:r>
            <a:r>
              <a:rPr lang="en-US" sz="2100" dirty="0" err="1">
                <a:effectLst/>
              </a:rPr>
              <a:t>resolverse</a:t>
            </a:r>
            <a:r>
              <a:rPr lang="en-US" sz="2100" dirty="0">
                <a:effectLst/>
              </a:rPr>
              <a:t> </a:t>
            </a:r>
            <a:r>
              <a:rPr lang="en-US" sz="2100" dirty="0" err="1">
                <a:effectLst/>
              </a:rPr>
              <a:t>en</a:t>
            </a:r>
            <a:r>
              <a:rPr lang="en-US" sz="2100" dirty="0">
                <a:effectLst/>
              </a:rPr>
              <a:t> un </a:t>
            </a:r>
            <a:r>
              <a:rPr lang="en-US" sz="2100" dirty="0" err="1">
                <a:effectLst/>
              </a:rPr>
              <a:t>proceso</a:t>
            </a:r>
            <a:r>
              <a:rPr lang="en-US" sz="2100" dirty="0">
                <a:effectLst/>
              </a:rPr>
              <a:t> penal </a:t>
            </a:r>
            <a:r>
              <a:rPr lang="en-US" sz="2100" dirty="0" err="1">
                <a:effectLst/>
              </a:rPr>
              <a:t>dependa</a:t>
            </a:r>
            <a:r>
              <a:rPr lang="en-US" sz="2100" dirty="0">
                <a:effectLst/>
              </a:rPr>
              <a:t> de la </a:t>
            </a:r>
            <a:r>
              <a:rPr lang="en-US" sz="2100" dirty="0" err="1">
                <a:effectLst/>
              </a:rPr>
              <a:t>solución</a:t>
            </a:r>
            <a:r>
              <a:rPr lang="en-US" sz="2100" dirty="0">
                <a:effectLst/>
              </a:rPr>
              <a:t> de </a:t>
            </a:r>
            <a:r>
              <a:rPr lang="en-US" sz="2100" dirty="0" err="1">
                <a:effectLst/>
              </a:rPr>
              <a:t>otro</a:t>
            </a:r>
            <a:r>
              <a:rPr lang="en-US" sz="2100" dirty="0">
                <a:effectLst/>
              </a:rPr>
              <a:t> </a:t>
            </a:r>
            <a:r>
              <a:rPr lang="en-US" sz="2100" dirty="0" err="1">
                <a:effectLst/>
              </a:rPr>
              <a:t>procedimiento</a:t>
            </a:r>
            <a:r>
              <a:rPr lang="en-US" sz="2100" dirty="0">
                <a:effectLst/>
              </a:rPr>
              <a:t> </a:t>
            </a:r>
            <a:r>
              <a:rPr lang="en-US" sz="2100" dirty="0" err="1">
                <a:effectLst/>
              </a:rPr>
              <a:t>según</a:t>
            </a:r>
            <a:r>
              <a:rPr lang="en-US" sz="2100" dirty="0">
                <a:effectLst/>
              </a:rPr>
              <a:t> la ley y no </a:t>
            </a:r>
            <a:r>
              <a:rPr lang="en-US" sz="2100" dirty="0" err="1">
                <a:effectLst/>
              </a:rPr>
              <a:t>corresponda</a:t>
            </a:r>
            <a:r>
              <a:rPr lang="en-US" sz="2100" dirty="0">
                <a:effectLst/>
              </a:rPr>
              <a:t> </a:t>
            </a:r>
            <a:r>
              <a:rPr lang="en-US" sz="2100" dirty="0" err="1">
                <a:effectLst/>
              </a:rPr>
              <a:t>acumularlos</a:t>
            </a:r>
            <a:r>
              <a:rPr lang="en-US" sz="2100" dirty="0">
                <a:effectLst/>
              </a:rPr>
              <a:t>, el </a:t>
            </a:r>
            <a:r>
              <a:rPr lang="en-US" sz="2100" dirty="0" err="1">
                <a:effectLst/>
              </a:rPr>
              <a:t>ejercicio</a:t>
            </a:r>
            <a:r>
              <a:rPr lang="en-US" sz="2100" dirty="0">
                <a:effectLst/>
              </a:rPr>
              <a:t> de la </a:t>
            </a:r>
            <a:r>
              <a:rPr lang="en-US" sz="2100" dirty="0" err="1">
                <a:effectLst/>
              </a:rPr>
              <a:t>acción</a:t>
            </a:r>
            <a:r>
              <a:rPr lang="en-US" sz="2100" dirty="0">
                <a:effectLst/>
              </a:rPr>
              <a:t> se </a:t>
            </a:r>
            <a:r>
              <a:rPr lang="en-US" sz="2100" dirty="0" err="1">
                <a:effectLst/>
              </a:rPr>
              <a:t>suspenderá</a:t>
            </a:r>
            <a:r>
              <a:rPr lang="en-US" sz="2100" dirty="0">
                <a:effectLst/>
              </a:rPr>
              <a:t> </a:t>
            </a:r>
            <a:r>
              <a:rPr lang="en-US" sz="2100" dirty="0" err="1">
                <a:effectLst/>
              </a:rPr>
              <a:t>después</a:t>
            </a:r>
            <a:r>
              <a:rPr lang="en-US" sz="2100" dirty="0">
                <a:effectLst/>
              </a:rPr>
              <a:t> de la </a:t>
            </a:r>
            <a:r>
              <a:rPr lang="en-US" sz="2100" dirty="0" err="1">
                <a:effectLst/>
              </a:rPr>
              <a:t>investigación</a:t>
            </a:r>
            <a:r>
              <a:rPr lang="en-US" sz="2100" dirty="0">
                <a:effectLst/>
              </a:rPr>
              <a:t> </a:t>
            </a:r>
            <a:r>
              <a:rPr lang="en-US" sz="2100" dirty="0" err="1">
                <a:effectLst/>
              </a:rPr>
              <a:t>preparatoria</a:t>
            </a:r>
            <a:r>
              <a:rPr lang="en-US" sz="2100" dirty="0">
                <a:effectLst/>
              </a:rPr>
              <a:t> hasta que, </a:t>
            </a:r>
            <a:r>
              <a:rPr lang="en-US" sz="2100" dirty="0" err="1">
                <a:effectLst/>
              </a:rPr>
              <a:t>en</a:t>
            </a:r>
            <a:r>
              <a:rPr lang="en-US" sz="2100" dirty="0">
                <a:effectLst/>
              </a:rPr>
              <a:t> el </a:t>
            </a:r>
            <a:r>
              <a:rPr lang="en-US" sz="2100" dirty="0" err="1">
                <a:effectLst/>
              </a:rPr>
              <a:t>segundo</a:t>
            </a:r>
            <a:r>
              <a:rPr lang="en-US" sz="2100" dirty="0">
                <a:effectLst/>
              </a:rPr>
              <a:t> </a:t>
            </a:r>
            <a:r>
              <a:rPr lang="en-US" sz="2100" dirty="0" err="1">
                <a:effectLst/>
              </a:rPr>
              <a:t>procedimiento</a:t>
            </a:r>
            <a:r>
              <a:rPr lang="en-US" sz="2100" dirty="0">
                <a:effectLst/>
              </a:rPr>
              <a:t>, se </a:t>
            </a:r>
            <a:r>
              <a:rPr lang="en-US" sz="2100" dirty="0" err="1">
                <a:effectLst/>
              </a:rPr>
              <a:t>dicte</a:t>
            </a:r>
            <a:r>
              <a:rPr lang="en-US" sz="2100" dirty="0">
                <a:effectLst/>
              </a:rPr>
              <a:t> </a:t>
            </a:r>
            <a:r>
              <a:rPr lang="en-US" sz="2100" dirty="0" err="1">
                <a:effectLst/>
              </a:rPr>
              <a:t>resolución</a:t>
            </a:r>
            <a:r>
              <a:rPr lang="en-US" sz="2100" dirty="0">
                <a:effectLst/>
              </a:rPr>
              <a:t> final.</a:t>
            </a:r>
            <a:endParaRPr lang="en-US" sz="2100" dirty="0"/>
          </a:p>
        </p:txBody>
      </p:sp>
    </p:spTree>
    <p:extLst>
      <p:ext uri="{BB962C8B-B14F-4D97-AF65-F5344CB8AC3E}">
        <p14:creationId xmlns:p14="http://schemas.microsoft.com/office/powerpoint/2010/main" val="283827595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4D91454-825C-4AEB-8443-D8FD9E6DDBB7}"/>
              </a:ext>
            </a:extLst>
          </p:cNvPr>
          <p:cNvSpPr>
            <a:spLocks noGrp="1"/>
          </p:cNvSpPr>
          <p:nvPr>
            <p:ph type="title"/>
          </p:nvPr>
        </p:nvSpPr>
        <p:spPr>
          <a:xfrm>
            <a:off x="806825" y="1188637"/>
            <a:ext cx="2241175" cy="4480726"/>
          </a:xfrm>
        </p:spPr>
        <p:txBody>
          <a:bodyPr vert="horz" lIns="91440" tIns="45720" rIns="91440" bIns="45720" rtlCol="0" anchor="ctr">
            <a:normAutofit/>
          </a:bodyPr>
          <a:lstStyle/>
          <a:p>
            <a:pPr algn="r" defTabSz="914400"/>
            <a:r>
              <a:rPr lang="en-US" sz="2400" kern="1200" dirty="0">
                <a:solidFill>
                  <a:schemeClr val="tx1"/>
                </a:solidFill>
                <a:effectLst/>
                <a:latin typeface="+mj-lt"/>
                <a:ea typeface="+mj-ea"/>
                <a:cs typeface="+mj-cs"/>
              </a:rPr>
              <a:t>EFECTOS</a:t>
            </a:r>
            <a:endParaRPr lang="en-US" sz="2300" b="1" kern="1200" dirty="0">
              <a:solidFill>
                <a:schemeClr val="tx1"/>
              </a:solidFill>
              <a:latin typeface="+mj-lt"/>
              <a:ea typeface="+mj-ea"/>
              <a:cs typeface="+mj-cs"/>
            </a:endParaRP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912DE198-6C76-449B-ABF4-C7F99745BFD6}"/>
              </a:ext>
            </a:extLst>
          </p:cNvPr>
          <p:cNvSpPr txBox="1"/>
          <p:nvPr/>
        </p:nvSpPr>
        <p:spPr>
          <a:xfrm>
            <a:off x="3941445" y="1648870"/>
            <a:ext cx="3527136" cy="3560260"/>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s-MX" sz="2400" dirty="0"/>
              <a:t>Si el juez declara fundada la cuestión prejudicial, la Investigación preparatoria se suspenderá hasta que en la otra vía recaiga una resolución firme.</a:t>
            </a:r>
            <a:endParaRPr lang="es-ES" sz="2400" dirty="0"/>
          </a:p>
        </p:txBody>
      </p:sp>
    </p:spTree>
    <p:extLst>
      <p:ext uri="{BB962C8B-B14F-4D97-AF65-F5344CB8AC3E}">
        <p14:creationId xmlns:p14="http://schemas.microsoft.com/office/powerpoint/2010/main" val="1850099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pSp>
        <p:nvGrpSpPr>
          <p:cNvPr id="13" name="Group 12">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00700" cy="6858000"/>
            <a:chOff x="7467600" y="0"/>
            <a:chExt cx="4724400" cy="6858000"/>
          </a:xfrm>
        </p:grpSpPr>
        <p:sp>
          <p:nvSpPr>
            <p:cNvPr id="14" name="Rectangle 13">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16">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27275"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990600"/>
            <a:ext cx="8458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 name="Título 1">
            <a:extLst>
              <a:ext uri="{FF2B5EF4-FFF2-40B4-BE49-F238E27FC236}">
                <a16:creationId xmlns:a16="http://schemas.microsoft.com/office/drawing/2014/main" id="{D4D91454-825C-4AEB-8443-D8FD9E6DDBB7}"/>
              </a:ext>
            </a:extLst>
          </p:cNvPr>
          <p:cNvSpPr>
            <a:spLocks noGrp="1"/>
          </p:cNvSpPr>
          <p:nvPr>
            <p:ph type="title"/>
          </p:nvPr>
        </p:nvSpPr>
        <p:spPr>
          <a:xfrm>
            <a:off x="857250" y="1676400"/>
            <a:ext cx="2857500" cy="3505200"/>
          </a:xfrm>
        </p:spPr>
        <p:txBody>
          <a:bodyPr vert="horz" lIns="91440" tIns="45720" rIns="91440" bIns="45720" rtlCol="0" anchor="t">
            <a:normAutofit/>
          </a:bodyPr>
          <a:lstStyle/>
          <a:p>
            <a:pPr defTabSz="914400"/>
            <a:r>
              <a:rPr lang="en-US" sz="3200" b="1" dirty="0"/>
              <a:t>EFECTOS</a:t>
            </a:r>
            <a:endParaRPr lang="en-US" sz="3200" b="1" kern="1200" dirty="0">
              <a:solidFill>
                <a:schemeClr val="tx1"/>
              </a:solidFill>
              <a:latin typeface="+mj-lt"/>
              <a:ea typeface="+mj-ea"/>
              <a:cs typeface="+mj-cs"/>
            </a:endParaRPr>
          </a:p>
        </p:txBody>
      </p:sp>
      <p:sp>
        <p:nvSpPr>
          <p:cNvPr id="6" name="CuadroTexto 5">
            <a:extLst>
              <a:ext uri="{FF2B5EF4-FFF2-40B4-BE49-F238E27FC236}">
                <a16:creationId xmlns:a16="http://schemas.microsoft.com/office/drawing/2014/main" id="{912DE198-6C76-449B-ABF4-C7F99745BFD6}"/>
              </a:ext>
            </a:extLst>
          </p:cNvPr>
          <p:cNvSpPr txBox="1"/>
          <p:nvPr/>
        </p:nvSpPr>
        <p:spPr>
          <a:xfrm>
            <a:off x="3886203" y="1676400"/>
            <a:ext cx="4229097" cy="35052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400" dirty="0">
              <a:solidFill>
                <a:schemeClr val="tx1">
                  <a:alpha val="55000"/>
                </a:schemeClr>
              </a:solidFill>
            </a:endParaRPr>
          </a:p>
          <a:p>
            <a:pPr indent="-228600">
              <a:lnSpc>
                <a:spcPct val="90000"/>
              </a:lnSpc>
              <a:spcAft>
                <a:spcPts val="600"/>
              </a:spcAft>
              <a:buFont typeface="Arial" panose="020B0604020202020204" pitchFamily="34" charset="0"/>
              <a:buChar char="•"/>
            </a:pPr>
            <a:r>
              <a:rPr lang="es-MX" sz="2400" dirty="0"/>
              <a:t> Esta decisión beneficia a los demás imputados que estén en la misma situación jurídica. </a:t>
            </a:r>
          </a:p>
          <a:p>
            <a:pPr indent="-228600">
              <a:lnSpc>
                <a:spcPct val="90000"/>
              </a:lnSpc>
              <a:spcAft>
                <a:spcPts val="600"/>
              </a:spcAft>
              <a:buFont typeface="Arial" panose="020B0604020202020204" pitchFamily="34" charset="0"/>
              <a:buChar char="•"/>
            </a:pPr>
            <a:endParaRPr lang="es-MX" sz="2400" dirty="0"/>
          </a:p>
          <a:p>
            <a:pPr indent="-228600">
              <a:lnSpc>
                <a:spcPct val="90000"/>
              </a:lnSpc>
              <a:spcAft>
                <a:spcPts val="600"/>
              </a:spcAft>
              <a:buFont typeface="Arial" panose="020B0604020202020204" pitchFamily="34" charset="0"/>
              <a:buChar char="•"/>
            </a:pPr>
            <a:endParaRPr lang="es-MX" sz="2400" dirty="0"/>
          </a:p>
          <a:p>
            <a:pPr indent="-228600">
              <a:lnSpc>
                <a:spcPct val="90000"/>
              </a:lnSpc>
              <a:spcAft>
                <a:spcPts val="600"/>
              </a:spcAft>
              <a:buFont typeface="Arial" panose="020B0604020202020204" pitchFamily="34" charset="0"/>
              <a:buChar char="•"/>
            </a:pPr>
            <a:r>
              <a:rPr lang="es-MX" sz="2400" dirty="0"/>
              <a:t>El plazo de prescripción también se suspende.</a:t>
            </a:r>
            <a:endParaRPr lang="es-ES" sz="2400" dirty="0"/>
          </a:p>
        </p:txBody>
      </p:sp>
    </p:spTree>
    <p:extLst>
      <p:ext uri="{BB962C8B-B14F-4D97-AF65-F5344CB8AC3E}">
        <p14:creationId xmlns:p14="http://schemas.microsoft.com/office/powerpoint/2010/main" val="3397596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4D91454-825C-4AEB-8443-D8FD9E6DDBB7}"/>
              </a:ext>
            </a:extLst>
          </p:cNvPr>
          <p:cNvSpPr>
            <a:spLocks noGrp="1"/>
          </p:cNvSpPr>
          <p:nvPr>
            <p:ph type="title"/>
          </p:nvPr>
        </p:nvSpPr>
        <p:spPr>
          <a:xfrm>
            <a:off x="717619" y="1112969"/>
            <a:ext cx="2952974" cy="4166010"/>
          </a:xfrm>
        </p:spPr>
        <p:txBody>
          <a:bodyPr vert="horz" lIns="91440" tIns="45720" rIns="91440" bIns="45720" rtlCol="0" anchor="ctr">
            <a:normAutofit/>
          </a:bodyPr>
          <a:lstStyle/>
          <a:p>
            <a:pPr defTabSz="914400"/>
            <a:r>
              <a:rPr lang="es-ES" sz="3400" b="1" kern="1200" dirty="0">
                <a:solidFill>
                  <a:srgbClr val="FFFFFF"/>
                </a:solidFill>
                <a:latin typeface="+mj-lt"/>
                <a:ea typeface="+mj-ea"/>
                <a:cs typeface="+mj-cs"/>
              </a:rPr>
              <a:t>INTERVENCION DEL JUEZ</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uadroTexto 3">
            <a:extLst>
              <a:ext uri="{FF2B5EF4-FFF2-40B4-BE49-F238E27FC236}">
                <a16:creationId xmlns:a16="http://schemas.microsoft.com/office/drawing/2014/main" id="{2B16C32A-243E-4090-A7E3-1680574D1D41}"/>
              </a:ext>
            </a:extLst>
          </p:cNvPr>
          <p:cNvSpPr txBox="1"/>
          <p:nvPr/>
        </p:nvSpPr>
        <p:spPr>
          <a:xfrm>
            <a:off x="4572000" y="820880"/>
            <a:ext cx="3943349" cy="4889350"/>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s-MX" sz="2600" dirty="0"/>
              <a:t>El Artículo 5 del NCPP señala que si el juez considera que debe definirse en proceso extrapenal una controversia que tendrá incidencia y no se haya promovido por persona legitimada, le notificará para que esta lo haga dentro del plazo de treinta días que se computa desde el momento que haya quedado firme la resolución suspensiva.</a:t>
            </a:r>
            <a:endParaRPr lang="en-US" sz="2600" b="1" dirty="0"/>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53042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4D91454-825C-4AEB-8443-D8FD9E6DDBB7}"/>
              </a:ext>
            </a:extLst>
          </p:cNvPr>
          <p:cNvSpPr>
            <a:spLocks noGrp="1"/>
          </p:cNvSpPr>
          <p:nvPr>
            <p:ph type="title"/>
          </p:nvPr>
        </p:nvSpPr>
        <p:spPr>
          <a:xfrm>
            <a:off x="963930" y="1050595"/>
            <a:ext cx="6056111" cy="1618489"/>
          </a:xfrm>
        </p:spPr>
        <p:txBody>
          <a:bodyPr vert="horz" lIns="91440" tIns="45720" rIns="91440" bIns="45720" rtlCol="0" anchor="ctr">
            <a:normAutofit/>
          </a:bodyPr>
          <a:lstStyle/>
          <a:p>
            <a:pPr defTabSz="914400"/>
            <a:r>
              <a:rPr lang="en-US" sz="3500" b="1" kern="1200" dirty="0">
                <a:solidFill>
                  <a:schemeClr val="tx1"/>
                </a:solidFill>
                <a:latin typeface="+mj-lt"/>
                <a:ea typeface="+mj-ea"/>
                <a:cs typeface="+mj-cs"/>
              </a:rPr>
              <a:t>OMISION DE PARTE LEGITIMADA</a:t>
            </a:r>
          </a:p>
        </p:txBody>
      </p:sp>
      <p:sp>
        <p:nvSpPr>
          <p:cNvPr id="4" name="CuadroTexto 3">
            <a:extLst>
              <a:ext uri="{FF2B5EF4-FFF2-40B4-BE49-F238E27FC236}">
                <a16:creationId xmlns:a16="http://schemas.microsoft.com/office/drawing/2014/main" id="{724E72DF-CA31-4C59-8FCD-2B93F6ECA0DD}"/>
              </a:ext>
            </a:extLst>
          </p:cNvPr>
          <p:cNvSpPr txBox="1"/>
          <p:nvPr/>
        </p:nvSpPr>
        <p:spPr>
          <a:xfrm>
            <a:off x="963930" y="2969469"/>
            <a:ext cx="6056111" cy="2800395"/>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s-MX" sz="2100" b="0" i="0" dirty="0">
                <a:effectLst/>
              </a:rPr>
              <a:t>Si la parte legitimada y emplazada no cumple con generar un proceso distinto al penal, el Fiscal Provincial en lo Civil, siempre que sea un delito de persecución pública, deberá promoverlo con citación de las partes interesadas. </a:t>
            </a:r>
          </a:p>
          <a:p>
            <a:pPr indent="-228600">
              <a:lnSpc>
                <a:spcPct val="90000"/>
              </a:lnSpc>
              <a:spcAft>
                <a:spcPts val="600"/>
              </a:spcAft>
              <a:buFont typeface="Arial" panose="020B0604020202020204" pitchFamily="34" charset="0"/>
              <a:buChar char="•"/>
            </a:pPr>
            <a:endParaRPr lang="es-MX" sz="2100" dirty="0"/>
          </a:p>
          <a:p>
            <a:pPr indent="-228600">
              <a:lnSpc>
                <a:spcPct val="90000"/>
              </a:lnSpc>
              <a:spcAft>
                <a:spcPts val="600"/>
              </a:spcAft>
              <a:buFont typeface="Arial" panose="020B0604020202020204" pitchFamily="34" charset="0"/>
              <a:buChar char="•"/>
            </a:pPr>
            <a:r>
              <a:rPr lang="es-MX" sz="2100" b="0" i="0" dirty="0">
                <a:effectLst/>
              </a:rPr>
              <a:t>El fiscal está autorizado para intervenir y continuar el proceso hasta su terminación, así como sustituir al titular de la acción si éste no lo prosigue</a:t>
            </a:r>
            <a:endParaRPr lang="es-ES" sz="2100" dirty="0"/>
          </a:p>
        </p:txBody>
      </p:sp>
    </p:spTree>
    <p:extLst>
      <p:ext uri="{BB962C8B-B14F-4D97-AF65-F5344CB8AC3E}">
        <p14:creationId xmlns:p14="http://schemas.microsoft.com/office/powerpoint/2010/main" val="767929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4D91454-825C-4AEB-8443-D8FD9E6DDBB7}"/>
              </a:ext>
            </a:extLst>
          </p:cNvPr>
          <p:cNvSpPr>
            <a:spLocks noGrp="1"/>
          </p:cNvSpPr>
          <p:nvPr>
            <p:ph type="title"/>
          </p:nvPr>
        </p:nvSpPr>
        <p:spPr>
          <a:xfrm>
            <a:off x="717619" y="1112969"/>
            <a:ext cx="2952974" cy="4166010"/>
          </a:xfrm>
        </p:spPr>
        <p:txBody>
          <a:bodyPr vert="horz" lIns="91440" tIns="45720" rIns="91440" bIns="45720" rtlCol="0" anchor="ctr">
            <a:normAutofit/>
          </a:bodyPr>
          <a:lstStyle/>
          <a:p>
            <a:pPr defTabSz="914400"/>
            <a:r>
              <a:rPr lang="en-US" sz="3100" b="1" kern="1200" dirty="0">
                <a:solidFill>
                  <a:srgbClr val="FFFFFF"/>
                </a:solidFill>
                <a:latin typeface="+mj-lt"/>
                <a:ea typeface="+mj-ea"/>
                <a:cs typeface="+mj-cs"/>
              </a:rPr>
              <a:t>CONSECUENCIAS</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CuadroTexto 3">
            <a:extLst>
              <a:ext uri="{FF2B5EF4-FFF2-40B4-BE49-F238E27FC236}">
                <a16:creationId xmlns:a16="http://schemas.microsoft.com/office/drawing/2014/main" id="{0FE6B557-AB9E-42D0-B005-9E71072D767E}"/>
              </a:ext>
            </a:extLst>
          </p:cNvPr>
          <p:cNvSpPr txBox="1"/>
          <p:nvPr/>
        </p:nvSpPr>
        <p:spPr>
          <a:xfrm>
            <a:off x="4572000" y="820880"/>
            <a:ext cx="394334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s-MX" sz="2400" dirty="0"/>
              <a:t>De lo que se resuelva en vía extrapenal depende la prosecución o el sobreseimiento definitivo de la causa. (Artículo 5.4, NCPP).</a:t>
            </a:r>
            <a:endParaRPr lang="es-ES" sz="2400" b="1" u="sng" dirty="0"/>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31"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24902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4D91454-825C-4AEB-8443-D8FD9E6DDBB7}"/>
              </a:ext>
            </a:extLst>
          </p:cNvPr>
          <p:cNvSpPr>
            <a:spLocks noGrp="1"/>
          </p:cNvSpPr>
          <p:nvPr>
            <p:ph type="title"/>
          </p:nvPr>
        </p:nvSpPr>
        <p:spPr>
          <a:xfrm>
            <a:off x="579120" y="1188637"/>
            <a:ext cx="2468881" cy="4480726"/>
          </a:xfrm>
        </p:spPr>
        <p:txBody>
          <a:bodyPr vert="horz" lIns="91440" tIns="45720" rIns="91440" bIns="45720" rtlCol="0" anchor="ctr">
            <a:normAutofit/>
          </a:bodyPr>
          <a:lstStyle/>
          <a:p>
            <a:pPr algn="ctr" defTabSz="914400"/>
            <a:br>
              <a:rPr lang="en-US" sz="3100" b="1" dirty="0"/>
            </a:br>
            <a:r>
              <a:rPr lang="es-MX" sz="3100" b="1" dirty="0"/>
              <a:t>Casación N° 11-2011/Huaura del 09 de noviembre de 2011</a:t>
            </a:r>
            <a:endParaRPr lang="en-US" sz="3100" b="1" kern="1200" dirty="0">
              <a:solidFill>
                <a:schemeClr val="tx1"/>
              </a:solidFill>
              <a:latin typeface="+mj-lt"/>
              <a:ea typeface="+mj-ea"/>
              <a:cs typeface="+mj-cs"/>
            </a:endParaRP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8ED7C7E5-4CFD-48FD-A815-45822A6B1A71}"/>
              </a:ext>
            </a:extLst>
          </p:cNvPr>
          <p:cNvSpPr txBox="1"/>
          <p:nvPr/>
        </p:nvSpPr>
        <p:spPr>
          <a:xfrm>
            <a:off x="3941445" y="1648870"/>
            <a:ext cx="3527136" cy="3560260"/>
          </a:xfrm>
          <a:prstGeom prst="rect">
            <a:avLst/>
          </a:prstGeom>
        </p:spPr>
        <p:txBody>
          <a:bodyPr vert="horz" lIns="91440" tIns="45720" rIns="91440" bIns="45720" rtlCol="0" anchor="ctr">
            <a:noAutofit/>
          </a:bodyPr>
          <a:lstStyle/>
          <a:p>
            <a:pPr indent="-228600">
              <a:lnSpc>
                <a:spcPct val="90000"/>
              </a:lnSpc>
              <a:spcAft>
                <a:spcPts val="500"/>
              </a:spcAft>
              <a:buFont typeface="Arial" panose="020B0604020202020204" pitchFamily="34" charset="0"/>
              <a:buChar char="•"/>
              <a:tabLst>
                <a:tab pos="972185" algn="l"/>
              </a:tabLst>
            </a:pPr>
            <a:r>
              <a:rPr lang="es-MX" dirty="0">
                <a:effectLst/>
              </a:rPr>
              <a:t>“La cuestión prejudicial es un medio técnico de defensa que resulta operante cuando fuera necesaria una declaración en vía extrapenal acerca del carácter delictuoso del hecho incriminado, lo que supone que el factum denunciado se encuentre vinculado a cuestiones de carácter civil o administrativo que previamente deban ser resueltos para la continuación del proceso judicial penal. </a:t>
            </a:r>
            <a:endParaRPr lang="es-ES" dirty="0"/>
          </a:p>
        </p:txBody>
      </p:sp>
    </p:spTree>
    <p:extLst>
      <p:ext uri="{BB962C8B-B14F-4D97-AF65-F5344CB8AC3E}">
        <p14:creationId xmlns:p14="http://schemas.microsoft.com/office/powerpoint/2010/main" val="2392943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80B51DE-DAC2-46DF-A015-892C22F0D625}"/>
              </a:ext>
            </a:extLst>
          </p:cNvPr>
          <p:cNvSpPr>
            <a:spLocks noGrp="1"/>
          </p:cNvSpPr>
          <p:nvPr>
            <p:ph type="ctrTitle"/>
          </p:nvPr>
        </p:nvSpPr>
        <p:spPr>
          <a:xfrm>
            <a:off x="728181" y="489081"/>
            <a:ext cx="4069335" cy="2387600"/>
          </a:xfrm>
        </p:spPr>
        <p:txBody>
          <a:bodyPr>
            <a:normAutofit fontScale="90000"/>
          </a:bodyPr>
          <a:lstStyle/>
          <a:p>
            <a:pPr algn="l"/>
            <a:br>
              <a:rPr lang="en-US" sz="4000" b="1" dirty="0"/>
            </a:br>
            <a:r>
              <a:rPr lang="es-MX" sz="4000" b="1" dirty="0"/>
              <a:t>Casación N° 11-2011/Huaura del 09 de noviembre de 2011</a:t>
            </a:r>
            <a:endParaRPr lang="es-ES" sz="3800" b="1" dirty="0"/>
          </a:p>
        </p:txBody>
      </p:sp>
      <p:sp>
        <p:nvSpPr>
          <p:cNvPr id="3" name="Subtítulo 2">
            <a:extLst>
              <a:ext uri="{FF2B5EF4-FFF2-40B4-BE49-F238E27FC236}">
                <a16:creationId xmlns:a16="http://schemas.microsoft.com/office/drawing/2014/main" id="{7DDE7D88-79CC-46BC-8DE8-742FED547B82}"/>
              </a:ext>
            </a:extLst>
          </p:cNvPr>
          <p:cNvSpPr>
            <a:spLocks noGrp="1"/>
          </p:cNvSpPr>
          <p:nvPr>
            <p:ph type="subTitle" idx="1"/>
          </p:nvPr>
        </p:nvSpPr>
        <p:spPr>
          <a:xfrm>
            <a:off x="96522" y="2929280"/>
            <a:ext cx="5332652" cy="3648663"/>
          </a:xfrm>
        </p:spPr>
        <p:txBody>
          <a:bodyPr>
            <a:noAutofit/>
          </a:bodyPr>
          <a:lstStyle/>
          <a:p>
            <a:pPr indent="-228600" algn="just">
              <a:spcAft>
                <a:spcPts val="500"/>
              </a:spcAft>
              <a:buFont typeface="Arial" panose="020B0604020202020204" pitchFamily="34" charset="0"/>
              <a:buChar char="•"/>
              <a:tabLst>
                <a:tab pos="972185" algn="l"/>
              </a:tabLst>
            </a:pPr>
            <a:r>
              <a:rPr lang="es-MX" sz="2000" dirty="0"/>
              <a:t>Los cargos efectuados por el Ministerio público se refieren a los delitos de “cohecho pasivo propio, usurpación de funciones y expedición de certificados médicos falso”, relacionados con la expedición de Certificado médico supuestamente falso, hecho atribuido a los imputados quienes expidieron el certificado médico de invalidez (…) hipótesis que no se vinculan a ningún tipo de condicionamiento extrapenal para la configuración típica de los indicados ilícitos.”</a:t>
            </a:r>
            <a:endParaRPr lang="es-ES" sz="2000" dirty="0"/>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00844"/>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841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783771" y="1336329"/>
            <a:ext cx="2919549" cy="4382588"/>
          </a:xfrm>
        </p:spPr>
        <p:txBody>
          <a:bodyPr vert="horz" lIns="91440" tIns="45720" rIns="91440" bIns="45720" rtlCol="0" anchor="ctr">
            <a:normAutofit/>
          </a:bodyPr>
          <a:lstStyle/>
          <a:p>
            <a:pPr defTabSz="914400"/>
            <a:r>
              <a:rPr lang="en-US" sz="3600" kern="1200" dirty="0">
                <a:solidFill>
                  <a:schemeClr val="tx1"/>
                </a:solidFill>
                <a:effectLst/>
                <a:latin typeface="+mj-lt"/>
                <a:ea typeface="+mj-ea"/>
                <a:cs typeface="+mj-cs"/>
              </a:rPr>
              <a:t>OPORTUNIDAD</a:t>
            </a:r>
            <a:endParaRPr lang="en-US" sz="3600" kern="1200" dirty="0">
              <a:solidFill>
                <a:schemeClr val="tx1"/>
              </a:solidFill>
              <a:latin typeface="+mj-lt"/>
              <a:ea typeface="+mj-ea"/>
              <a:cs typeface="+mj-cs"/>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a:extLst>
              <a:ext uri="{FF2B5EF4-FFF2-40B4-BE49-F238E27FC236}">
                <a16:creationId xmlns:a16="http://schemas.microsoft.com/office/drawing/2014/main" id="{56DFCE6D-D136-4237-9223-666BE365FF5F}"/>
              </a:ext>
            </a:extLst>
          </p:cNvPr>
          <p:cNvSpPr txBox="1"/>
          <p:nvPr/>
        </p:nvSpPr>
        <p:spPr>
          <a:xfrm>
            <a:off x="4572000" y="1336329"/>
            <a:ext cx="3945636" cy="4382588"/>
          </a:xfrm>
          <a:prstGeom prst="rect">
            <a:avLst/>
          </a:prstGeom>
        </p:spPr>
        <p:txBody>
          <a:bodyPr vert="horz" lIns="91440" tIns="45720" rIns="91440" bIns="45720" rtlCol="0" anchor="ctr">
            <a:normAutofit/>
          </a:bodyPr>
          <a:lstStyle/>
          <a:p>
            <a:pPr>
              <a:lnSpc>
                <a:spcPct val="90000"/>
              </a:lnSpc>
              <a:spcAft>
                <a:spcPts val="600"/>
              </a:spcAft>
            </a:pPr>
            <a:r>
              <a:rPr lang="es-MX" sz="2400" dirty="0"/>
              <a:t>La cuestión prejudicial se plantea una vez que el Fiscal haya decidido continuar con las investigaciones preparatorias o al contestar la querella ante el Juez y se resolverán necesariamente antes de culminar la Etapa Intermedia.</a:t>
            </a:r>
            <a:endParaRPr lang="es-ES" sz="2400" dirty="0"/>
          </a:p>
        </p:txBody>
      </p:sp>
    </p:spTree>
    <p:extLst>
      <p:ext uri="{BB962C8B-B14F-4D97-AF65-F5344CB8AC3E}">
        <p14:creationId xmlns:p14="http://schemas.microsoft.com/office/powerpoint/2010/main" val="4100051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782723" y="809898"/>
            <a:ext cx="7457037" cy="1554480"/>
          </a:xfrm>
        </p:spPr>
        <p:txBody>
          <a:bodyPr vert="horz" lIns="91440" tIns="45720" rIns="91440" bIns="45720" rtlCol="0" anchor="ctr">
            <a:normAutofit/>
          </a:bodyPr>
          <a:lstStyle/>
          <a:p>
            <a:pPr algn="ctr" defTabSz="914400"/>
            <a:r>
              <a:rPr lang="en-US" kern="1200" dirty="0">
                <a:solidFill>
                  <a:schemeClr val="tx1"/>
                </a:solidFill>
                <a:effectLst/>
                <a:latin typeface="+mj-lt"/>
                <a:ea typeface="+mj-ea"/>
                <a:cs typeface="+mj-cs"/>
              </a:rPr>
              <a:t>FORMALIDAD</a:t>
            </a:r>
            <a:endParaRPr lang="en-US" kern="1200" dirty="0">
              <a:solidFill>
                <a:schemeClr val="tx1"/>
              </a:solidFill>
              <a:latin typeface="+mj-lt"/>
              <a:ea typeface="+mj-ea"/>
              <a:cs typeface="+mj-cs"/>
            </a:endParaRPr>
          </a:p>
        </p:txBody>
      </p:sp>
      <p:sp>
        <p:nvSpPr>
          <p:cNvPr id="4" name="CuadroTexto 3">
            <a:extLst>
              <a:ext uri="{FF2B5EF4-FFF2-40B4-BE49-F238E27FC236}">
                <a16:creationId xmlns:a16="http://schemas.microsoft.com/office/drawing/2014/main" id="{56DFCE6D-D136-4237-9223-666BE365FF5F}"/>
              </a:ext>
            </a:extLst>
          </p:cNvPr>
          <p:cNvSpPr txBox="1"/>
          <p:nvPr/>
        </p:nvSpPr>
        <p:spPr>
          <a:xfrm>
            <a:off x="783771" y="3017522"/>
            <a:ext cx="7455989" cy="3124658"/>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s-MX" sz="2100" dirty="0"/>
              <a:t> La cuestión prejudicial y que se deduzca durante la Investigación Preparatoria será planteada mediante solicitud debidamente fundamentada ante el Juez de la Investigación Preparatoria adjuntando, de ser el caso, los elementos de convicción que correspondan.</a:t>
            </a:r>
          </a:p>
          <a:p>
            <a:pPr indent="-228600">
              <a:lnSpc>
                <a:spcPct val="90000"/>
              </a:lnSpc>
              <a:spcAft>
                <a:spcPts val="600"/>
              </a:spcAft>
              <a:buFont typeface="Arial" panose="020B0604020202020204" pitchFamily="34" charset="0"/>
              <a:buChar char="•"/>
            </a:pPr>
            <a:endParaRPr lang="es-PE"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s-PE"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El Juez una vez que ha recabado información del Fiscal acerca de los sujetos procesales apersonados en la causa y luego de notificarles la admisión del medio de defensa deducido, dentro del tercer día señalará fecha para la realización de la audiencia, la que se realizará con quienes concurran a la misma. </a:t>
            </a:r>
          </a:p>
          <a:p>
            <a:pPr indent="-228600">
              <a:lnSpc>
                <a:spcPct val="90000"/>
              </a:lnSpc>
              <a:spcAft>
                <a:spcPts val="600"/>
              </a:spcAft>
              <a:buFont typeface="Arial" panose="020B0604020202020204" pitchFamily="34" charset="0"/>
              <a:buChar char="•"/>
            </a:pPr>
            <a:endParaRPr lang="es-ES" sz="2100" dirty="0">
              <a:effectLst/>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738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2" name="Rectangle 1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865213" y="1239927"/>
            <a:ext cx="3006440" cy="4680583"/>
          </a:xfrm>
        </p:spPr>
        <p:txBody>
          <a:bodyPr vert="horz" lIns="91440" tIns="45720" rIns="91440" bIns="45720" rtlCol="0" anchor="ctr">
            <a:normAutofit/>
          </a:bodyPr>
          <a:lstStyle/>
          <a:p>
            <a:pPr defTabSz="914400"/>
            <a:r>
              <a:rPr lang="en-US" sz="4000" kern="1200" dirty="0">
                <a:solidFill>
                  <a:schemeClr val="tx1"/>
                </a:solidFill>
                <a:effectLst/>
                <a:latin typeface="+mj-lt"/>
                <a:ea typeface="+mj-ea"/>
                <a:cs typeface="+mj-cs"/>
              </a:rPr>
              <a:t>FORMALIDAD</a:t>
            </a:r>
            <a:endParaRPr lang="en-US" sz="3800" kern="1200" dirty="0">
              <a:solidFill>
                <a:schemeClr val="tx1"/>
              </a:solidFill>
              <a:latin typeface="+mj-lt"/>
              <a:ea typeface="+mj-ea"/>
              <a:cs typeface="+mj-cs"/>
            </a:endParaRPr>
          </a:p>
        </p:txBody>
      </p:sp>
      <p:sp>
        <p:nvSpPr>
          <p:cNvPr id="4" name="CuadroTexto 3">
            <a:extLst>
              <a:ext uri="{FF2B5EF4-FFF2-40B4-BE49-F238E27FC236}">
                <a16:creationId xmlns:a16="http://schemas.microsoft.com/office/drawing/2014/main" id="{56DFCE6D-D136-4237-9223-666BE365FF5F}"/>
              </a:ext>
            </a:extLst>
          </p:cNvPr>
          <p:cNvSpPr txBox="1"/>
          <p:nvPr/>
        </p:nvSpPr>
        <p:spPr>
          <a:xfrm>
            <a:off x="4718942" y="1239927"/>
            <a:ext cx="3728868" cy="468058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PE" sz="16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El Fiscal asistirá obligatoriamente y exhibirá el expediente fiscal para su examen inmediato por el Juez en ese acto.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s-ES" sz="1600" dirty="0"/>
          </a:p>
          <a:p>
            <a:pPr indent="-228600">
              <a:lnSpc>
                <a:spcPct val="90000"/>
              </a:lnSpc>
              <a:spcAft>
                <a:spcPts val="600"/>
              </a:spcAft>
              <a:buFont typeface="Arial" panose="020B0604020202020204" pitchFamily="34" charset="0"/>
              <a:buChar char="•"/>
            </a:pPr>
            <a:r>
              <a:rPr lang="es-ES" sz="1600" dirty="0"/>
              <a:t>En la audiencia se oye a las partes.</a:t>
            </a:r>
          </a:p>
          <a:p>
            <a:pPr indent="-228600">
              <a:lnSpc>
                <a:spcPct val="90000"/>
              </a:lnSpc>
              <a:spcAft>
                <a:spcPts val="600"/>
              </a:spcAft>
              <a:buFont typeface="Arial" panose="020B0604020202020204" pitchFamily="34" charset="0"/>
              <a:buChar char="•"/>
            </a:pPr>
            <a:endParaRPr lang="es-ES" sz="1600" dirty="0"/>
          </a:p>
          <a:p>
            <a:pPr indent="-228600">
              <a:lnSpc>
                <a:spcPct val="90000"/>
              </a:lnSpc>
              <a:spcAft>
                <a:spcPts val="600"/>
              </a:spcAft>
              <a:buFont typeface="Arial" panose="020B0604020202020204" pitchFamily="34" charset="0"/>
              <a:buChar char="•"/>
            </a:pPr>
            <a:r>
              <a:rPr lang="es-ES" sz="1600" dirty="0">
                <a:effectLst/>
              </a:rPr>
              <a:t>El juez resuelve de inmediato o dentro de las 48 horas</a:t>
            </a:r>
          </a:p>
        </p:txBody>
      </p:sp>
    </p:spTree>
    <p:extLst>
      <p:ext uri="{BB962C8B-B14F-4D97-AF65-F5344CB8AC3E}">
        <p14:creationId xmlns:p14="http://schemas.microsoft.com/office/powerpoint/2010/main" val="418167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365125"/>
            <a:ext cx="4168866" cy="1325563"/>
          </a:xfrm>
        </p:spPr>
        <p:txBody>
          <a:bodyPr vert="horz" lIns="91440" tIns="45720" rIns="91440" bIns="45720" rtlCol="0" anchor="ctr">
            <a:normAutofit/>
          </a:bodyPr>
          <a:lstStyle/>
          <a:p>
            <a:pPr defTabSz="914400"/>
            <a:r>
              <a:rPr lang="en-US" sz="2800" kern="1200">
                <a:solidFill>
                  <a:schemeClr val="tx1"/>
                </a:solidFill>
                <a:effectLst/>
                <a:latin typeface="+mj-lt"/>
                <a:ea typeface="+mj-ea"/>
                <a:cs typeface="+mj-cs"/>
              </a:rPr>
              <a:t>Codigo Procesal Penal Modelo para Iberoamerica. Art. 233</a:t>
            </a:r>
          </a:p>
        </p:txBody>
      </p:sp>
      <p:sp>
        <p:nvSpPr>
          <p:cNvPr id="18" name="Freeform: Shape 17">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628650" y="1825625"/>
            <a:ext cx="4168866"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effectLst/>
              </a:rPr>
              <a:t>Si la persecución penal depende exclusivamente del juzgamiento de una cuestión prejudicial, la cual, según la ley, debe ser resuelta en un proceso independiente, éste deberá ser promovido y proseguido por el ministerio público con citación de todos los interesados, siempre que la ley que regula la cuestión lo permita.</a:t>
            </a:r>
            <a:endParaRPr lang="en-US"/>
          </a:p>
        </p:txBody>
      </p:sp>
      <p:sp>
        <p:nvSpPr>
          <p:cNvPr id="20" name="Oval 19">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Block Arc 21">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6" name="Straight Connector 25">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Arc 29">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87807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783771" y="1336329"/>
            <a:ext cx="2919549" cy="4382588"/>
          </a:xfrm>
        </p:spPr>
        <p:txBody>
          <a:bodyPr vert="horz" lIns="91440" tIns="45720" rIns="91440" bIns="45720" rtlCol="0" anchor="ctr">
            <a:normAutofit/>
          </a:bodyPr>
          <a:lstStyle/>
          <a:p>
            <a:pPr defTabSz="914400"/>
            <a:r>
              <a:rPr lang="en-US" sz="3600" kern="1200" dirty="0">
                <a:solidFill>
                  <a:schemeClr val="tx1"/>
                </a:solidFill>
                <a:effectLst/>
                <a:latin typeface="+mj-lt"/>
                <a:ea typeface="+mj-ea"/>
                <a:cs typeface="+mj-cs"/>
              </a:rPr>
              <a:t>FORMALIDAD</a:t>
            </a:r>
            <a:endParaRPr lang="es-ES" sz="3600" kern="1200" dirty="0">
              <a:solidFill>
                <a:schemeClr val="tx1"/>
              </a:solidFill>
              <a:latin typeface="+mj-lt"/>
              <a:ea typeface="+mj-ea"/>
              <a:cs typeface="+mj-cs"/>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a:extLst>
              <a:ext uri="{FF2B5EF4-FFF2-40B4-BE49-F238E27FC236}">
                <a16:creationId xmlns:a16="http://schemas.microsoft.com/office/drawing/2014/main" id="{56DFCE6D-D136-4237-9223-666BE365FF5F}"/>
              </a:ext>
            </a:extLst>
          </p:cNvPr>
          <p:cNvSpPr txBox="1"/>
          <p:nvPr/>
        </p:nvSpPr>
        <p:spPr>
          <a:xfrm>
            <a:off x="3891740" y="754389"/>
            <a:ext cx="4625896" cy="6102976"/>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s-MX" sz="2400" dirty="0">
                <a:effectLst/>
              </a:rPr>
              <a:t>Cuando el medio de defensa se deduce durante la Etapa Intermedia, en la oportunidad fijada en el artículo 350 (Traslado de la acusación) , se resolverán conforme a lo dispuesto en el artículo 352.</a:t>
            </a:r>
          </a:p>
          <a:p>
            <a:pPr indent="-228600">
              <a:lnSpc>
                <a:spcPct val="90000"/>
              </a:lnSpc>
              <a:spcAft>
                <a:spcPts val="600"/>
              </a:spcAft>
              <a:buFont typeface="Arial" panose="020B0604020202020204" pitchFamily="34" charset="0"/>
              <a:buChar char="•"/>
            </a:pPr>
            <a:endParaRPr lang="es-MX" sz="2400" dirty="0">
              <a:effectLst/>
            </a:endParaRPr>
          </a:p>
          <a:p>
            <a:pPr indent="-228600">
              <a:lnSpc>
                <a:spcPct val="90000"/>
              </a:lnSpc>
              <a:spcAft>
                <a:spcPts val="600"/>
              </a:spcAft>
              <a:buFont typeface="Arial" panose="020B0604020202020204" pitchFamily="34" charset="0"/>
              <a:buChar char="•"/>
            </a:pPr>
            <a:r>
              <a:rPr lang="es-MX" sz="2400" dirty="0">
                <a:effectLst/>
              </a:rPr>
              <a:t>   La cuestión prejudicial deducida a favor de uno de los imputados beneficia a los demás, siempre que se encuentren en igual situación jurídica.</a:t>
            </a:r>
          </a:p>
          <a:p>
            <a:pPr indent="-228600">
              <a:lnSpc>
                <a:spcPct val="90000"/>
              </a:lnSpc>
              <a:spcAft>
                <a:spcPts val="600"/>
              </a:spcAft>
              <a:buFont typeface="Arial" panose="020B0604020202020204" pitchFamily="34" charset="0"/>
              <a:buChar char="•"/>
            </a:pPr>
            <a:endParaRPr lang="es-MX" sz="2400" dirty="0"/>
          </a:p>
          <a:p>
            <a:pPr indent="-228600">
              <a:lnSpc>
                <a:spcPct val="90000"/>
              </a:lnSpc>
              <a:spcAft>
                <a:spcPts val="600"/>
              </a:spcAft>
              <a:buFont typeface="Arial" panose="020B0604020202020204" pitchFamily="34" charset="0"/>
              <a:buChar char="•"/>
            </a:pPr>
            <a:r>
              <a:rPr lang="es-MX" sz="2400" dirty="0">
                <a:effectLst/>
              </a:rPr>
              <a:t>Auto apelable</a:t>
            </a:r>
          </a:p>
        </p:txBody>
      </p:sp>
    </p:spTree>
    <p:extLst>
      <p:ext uri="{BB962C8B-B14F-4D97-AF65-F5344CB8AC3E}">
        <p14:creationId xmlns:p14="http://schemas.microsoft.com/office/powerpoint/2010/main" val="3473576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783771" y="1336329"/>
            <a:ext cx="2919549" cy="4382588"/>
          </a:xfrm>
        </p:spPr>
        <p:txBody>
          <a:bodyPr vert="horz" lIns="91440" tIns="45720" rIns="91440" bIns="45720" rtlCol="0" anchor="ctr">
            <a:normAutofit/>
          </a:bodyPr>
          <a:lstStyle/>
          <a:p>
            <a:pPr defTabSz="914400"/>
            <a:r>
              <a:rPr lang="es-MX" sz="2900" kern="1200" dirty="0">
                <a:solidFill>
                  <a:schemeClr val="tx1"/>
                </a:solidFill>
                <a:effectLst/>
                <a:latin typeface="+mj-lt"/>
                <a:ea typeface="+mj-ea"/>
                <a:cs typeface="+mj-cs"/>
              </a:rPr>
              <a:t>Indicios de delitos en proceso extra – penal.</a:t>
            </a:r>
            <a:br>
              <a:rPr lang="es-MX" sz="2900" kern="1200" dirty="0">
                <a:solidFill>
                  <a:schemeClr val="tx1"/>
                </a:solidFill>
                <a:effectLst/>
                <a:latin typeface="+mj-lt"/>
                <a:ea typeface="+mj-ea"/>
                <a:cs typeface="+mj-cs"/>
              </a:rPr>
            </a:br>
            <a:r>
              <a:rPr lang="es-MX" sz="2900" kern="1200" dirty="0">
                <a:solidFill>
                  <a:schemeClr val="tx1"/>
                </a:solidFill>
                <a:effectLst/>
                <a:latin typeface="+mj-lt"/>
                <a:ea typeface="+mj-ea"/>
                <a:cs typeface="+mj-cs"/>
              </a:rPr>
              <a:t> Art. 10  del CPP</a:t>
            </a:r>
            <a:endParaRPr lang="es-ES" sz="2900" kern="1200" dirty="0">
              <a:solidFill>
                <a:schemeClr val="tx1"/>
              </a:solidFill>
              <a:latin typeface="+mj-lt"/>
              <a:ea typeface="+mj-ea"/>
              <a:cs typeface="+mj-cs"/>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a:extLst>
              <a:ext uri="{FF2B5EF4-FFF2-40B4-BE49-F238E27FC236}">
                <a16:creationId xmlns:a16="http://schemas.microsoft.com/office/drawing/2014/main" id="{56DFCE6D-D136-4237-9223-666BE365FF5F}"/>
              </a:ext>
            </a:extLst>
          </p:cNvPr>
          <p:cNvSpPr txBox="1"/>
          <p:nvPr/>
        </p:nvSpPr>
        <p:spPr>
          <a:xfrm>
            <a:off x="4106658" y="1336329"/>
            <a:ext cx="4410978" cy="4382588"/>
          </a:xfrm>
          <a:prstGeom prst="rect">
            <a:avLst/>
          </a:prstGeom>
        </p:spPr>
        <p:txBody>
          <a:bodyPr vert="horz" lIns="91440" tIns="45720" rIns="91440" bIns="45720" rtlCol="0" anchor="ctr">
            <a:noAutofit/>
          </a:bodyPr>
          <a:lstStyle/>
          <a:p>
            <a:pPr>
              <a:lnSpc>
                <a:spcPct val="90000"/>
              </a:lnSpc>
              <a:spcAft>
                <a:spcPts val="600"/>
              </a:spcAft>
            </a:pPr>
            <a:r>
              <a:rPr lang="es-MX" sz="2400" dirty="0"/>
              <a:t> 1. Cuando en la sustanciación de un proceso extra - penal aparezcan indicios de la comisión de un delito de persecución pública el Juez de oficio o a pedido de parte, comunicará al Ministerio Público para los fines consiguientes.</a:t>
            </a:r>
          </a:p>
          <a:p>
            <a:pPr>
              <a:lnSpc>
                <a:spcPct val="90000"/>
              </a:lnSpc>
              <a:spcAft>
                <a:spcPts val="600"/>
              </a:spcAft>
            </a:pPr>
            <a:endParaRPr lang="es-MX" sz="2400" dirty="0"/>
          </a:p>
        </p:txBody>
      </p:sp>
    </p:spTree>
    <p:extLst>
      <p:ext uri="{BB962C8B-B14F-4D97-AF65-F5344CB8AC3E}">
        <p14:creationId xmlns:p14="http://schemas.microsoft.com/office/powerpoint/2010/main" val="857346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483798" y="1463040"/>
            <a:ext cx="2847230" cy="2690949"/>
          </a:xfrm>
        </p:spPr>
        <p:txBody>
          <a:bodyPr vert="horz" lIns="91440" tIns="45720" rIns="91440" bIns="45720" rtlCol="0" anchor="t">
            <a:normAutofit/>
          </a:bodyPr>
          <a:lstStyle/>
          <a:p>
            <a:pPr defTabSz="914400"/>
            <a:r>
              <a:rPr lang="es-MX" sz="2900" kern="1200" dirty="0">
                <a:solidFill>
                  <a:schemeClr val="tx1"/>
                </a:solidFill>
                <a:effectLst/>
                <a:latin typeface="+mj-lt"/>
                <a:ea typeface="+mj-ea"/>
                <a:cs typeface="+mj-cs"/>
              </a:rPr>
              <a:t>Indicios de delitos en proceso extra – penal.</a:t>
            </a:r>
            <a:br>
              <a:rPr lang="es-MX" sz="2900" kern="1200" dirty="0">
                <a:solidFill>
                  <a:schemeClr val="tx1"/>
                </a:solidFill>
                <a:effectLst/>
                <a:latin typeface="+mj-lt"/>
                <a:ea typeface="+mj-ea"/>
                <a:cs typeface="+mj-cs"/>
              </a:rPr>
            </a:br>
            <a:r>
              <a:rPr lang="es-MX" sz="2900" kern="1200" dirty="0">
                <a:solidFill>
                  <a:schemeClr val="tx1"/>
                </a:solidFill>
                <a:effectLst/>
                <a:latin typeface="+mj-lt"/>
                <a:ea typeface="+mj-ea"/>
                <a:cs typeface="+mj-cs"/>
              </a:rPr>
              <a:t> Art. 10  del CPP</a:t>
            </a:r>
            <a:endParaRPr lang="es-ES" sz="2900" kern="1200" dirty="0">
              <a:solidFill>
                <a:schemeClr val="tx1"/>
              </a:solidFill>
              <a:latin typeface="+mj-lt"/>
              <a:ea typeface="+mj-ea"/>
              <a:cs typeface="+mj-cs"/>
            </a:endParaRPr>
          </a:p>
        </p:txBody>
      </p:sp>
      <p:grpSp>
        <p:nvGrpSpPr>
          <p:cNvPr id="20"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21"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a:extLst>
              <a:ext uri="{FF2B5EF4-FFF2-40B4-BE49-F238E27FC236}">
                <a16:creationId xmlns:a16="http://schemas.microsoft.com/office/drawing/2014/main" id="{56DFCE6D-D136-4237-9223-666BE365FF5F}"/>
              </a:ext>
            </a:extLst>
          </p:cNvPr>
          <p:cNvSpPr txBox="1"/>
          <p:nvPr/>
        </p:nvSpPr>
        <p:spPr>
          <a:xfrm>
            <a:off x="4242163" y="1463039"/>
            <a:ext cx="4156790" cy="430044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s-MX" sz="2000" dirty="0"/>
              <a:t> 2. Si el Fiscal luego de las primeras diligencias decide continuar con la Investigación Preparatoria lo comunicará al </a:t>
            </a:r>
            <a:r>
              <a:rPr lang="es-MX" sz="2000" b="1" dirty="0"/>
              <a:t>Juez extra penal</a:t>
            </a:r>
            <a:r>
              <a:rPr lang="es-MX" sz="2000" dirty="0"/>
              <a:t>, quien suspenderá el proceso, siempre que considere que la sentencia penal puede influir en la resolución que le corresponde dictar.</a:t>
            </a:r>
            <a:endParaRPr lang="es-ES" sz="1900" dirty="0">
              <a:effectLst/>
            </a:endParaRPr>
          </a:p>
        </p:txBody>
      </p:sp>
    </p:spTree>
    <p:extLst>
      <p:ext uri="{BB962C8B-B14F-4D97-AF65-F5344CB8AC3E}">
        <p14:creationId xmlns:p14="http://schemas.microsoft.com/office/powerpoint/2010/main" val="3311895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783771" y="1336329"/>
            <a:ext cx="2919549" cy="4382588"/>
          </a:xfrm>
        </p:spPr>
        <p:txBody>
          <a:bodyPr vert="horz" lIns="91440" tIns="45720" rIns="91440" bIns="45720" rtlCol="0" anchor="ctr">
            <a:normAutofit/>
          </a:bodyPr>
          <a:lstStyle/>
          <a:p>
            <a:pPr defTabSz="914400"/>
            <a:r>
              <a:rPr lang="es-MX" sz="2900" kern="1200" dirty="0">
                <a:solidFill>
                  <a:schemeClr val="tx1"/>
                </a:solidFill>
                <a:effectLst/>
                <a:latin typeface="+mj-lt"/>
                <a:ea typeface="+mj-ea"/>
                <a:cs typeface="+mj-cs"/>
              </a:rPr>
              <a:t>CASACION 148-2019</a:t>
            </a:r>
            <a:endParaRPr lang="es-ES" sz="2900" kern="1200" dirty="0">
              <a:solidFill>
                <a:schemeClr val="tx1"/>
              </a:solidFill>
              <a:latin typeface="+mj-lt"/>
              <a:ea typeface="+mj-ea"/>
              <a:cs typeface="+mj-cs"/>
            </a:endParaRPr>
          </a:p>
        </p:txBody>
      </p:sp>
      <p:sp>
        <p:nvSpPr>
          <p:cNvPr id="4" name="CuadroTexto 3">
            <a:extLst>
              <a:ext uri="{FF2B5EF4-FFF2-40B4-BE49-F238E27FC236}">
                <a16:creationId xmlns:a16="http://schemas.microsoft.com/office/drawing/2014/main" id="{56DFCE6D-D136-4237-9223-666BE365FF5F}"/>
              </a:ext>
            </a:extLst>
          </p:cNvPr>
          <p:cNvSpPr txBox="1"/>
          <p:nvPr/>
        </p:nvSpPr>
        <p:spPr>
          <a:xfrm>
            <a:off x="3491880" y="1336329"/>
            <a:ext cx="5025756" cy="4382588"/>
          </a:xfrm>
          <a:prstGeom prst="rect">
            <a:avLst/>
          </a:prstGeom>
        </p:spPr>
        <p:txBody>
          <a:bodyPr vert="horz" lIns="91440" tIns="45720" rIns="91440" bIns="45720" rtlCol="0" anchor="ctr">
            <a:noAutofit/>
          </a:bodyPr>
          <a:lstStyle/>
          <a:p>
            <a:pPr>
              <a:lnSpc>
                <a:spcPct val="90000"/>
              </a:lnSpc>
              <a:spcAft>
                <a:spcPts val="600"/>
              </a:spcAft>
            </a:pPr>
            <a:r>
              <a:rPr lang="es-MX" sz="2400" dirty="0"/>
              <a:t>Un magistrado querelló a una servidora por Difamación</a:t>
            </a:r>
          </a:p>
          <a:p>
            <a:pPr>
              <a:lnSpc>
                <a:spcPct val="90000"/>
              </a:lnSpc>
              <a:spcAft>
                <a:spcPts val="600"/>
              </a:spcAft>
            </a:pPr>
            <a:endParaRPr lang="es-MX" sz="2400" dirty="0"/>
          </a:p>
          <a:p>
            <a:pPr>
              <a:lnSpc>
                <a:spcPct val="90000"/>
              </a:lnSpc>
              <a:spcAft>
                <a:spcPts val="600"/>
              </a:spcAft>
            </a:pPr>
            <a:r>
              <a:rPr lang="es-MX" sz="2400" dirty="0"/>
              <a:t>La servidora había quejado al magistrado en el organo de control</a:t>
            </a:r>
          </a:p>
          <a:p>
            <a:pPr>
              <a:lnSpc>
                <a:spcPct val="90000"/>
              </a:lnSpc>
              <a:spcAft>
                <a:spcPts val="600"/>
              </a:spcAft>
            </a:pPr>
            <a:endParaRPr lang="es-MX" sz="2400" dirty="0"/>
          </a:p>
          <a:p>
            <a:pPr>
              <a:lnSpc>
                <a:spcPct val="90000"/>
              </a:lnSpc>
              <a:spcAft>
                <a:spcPts val="600"/>
              </a:spcAft>
            </a:pPr>
            <a:r>
              <a:rPr lang="es-MX" sz="2400" dirty="0"/>
              <a:t>La servidora interpuso una cuestión pre judicial para suspender el proceso penal hasta que en el proceso administrativo sancionador recaiga resolución firme</a:t>
            </a:r>
          </a:p>
          <a:p>
            <a:pPr>
              <a:lnSpc>
                <a:spcPct val="90000"/>
              </a:lnSpc>
              <a:spcAft>
                <a:spcPts val="600"/>
              </a:spcAft>
            </a:pPr>
            <a:endParaRPr lang="es-MX" sz="2400" dirty="0"/>
          </a:p>
        </p:txBody>
      </p:sp>
    </p:spTree>
    <p:extLst>
      <p:ext uri="{BB962C8B-B14F-4D97-AF65-F5344CB8AC3E}">
        <p14:creationId xmlns:p14="http://schemas.microsoft.com/office/powerpoint/2010/main" val="1302414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2DEF1A-CDA1-40CA-9E7C-7653197A2D26}"/>
              </a:ext>
            </a:extLst>
          </p:cNvPr>
          <p:cNvSpPr>
            <a:spLocks noGrp="1"/>
          </p:cNvSpPr>
          <p:nvPr>
            <p:ph type="title"/>
          </p:nvPr>
        </p:nvSpPr>
        <p:spPr>
          <a:xfrm>
            <a:off x="783771" y="1336329"/>
            <a:ext cx="2919549" cy="4382588"/>
          </a:xfrm>
        </p:spPr>
        <p:txBody>
          <a:bodyPr vert="horz" lIns="91440" tIns="45720" rIns="91440" bIns="45720" rtlCol="0" anchor="ctr">
            <a:normAutofit/>
          </a:bodyPr>
          <a:lstStyle/>
          <a:p>
            <a:pPr defTabSz="914400"/>
            <a:r>
              <a:rPr lang="es-MX" sz="2900" kern="1200" dirty="0">
                <a:solidFill>
                  <a:schemeClr val="tx1"/>
                </a:solidFill>
                <a:effectLst/>
                <a:latin typeface="+mj-lt"/>
                <a:ea typeface="+mj-ea"/>
                <a:cs typeface="+mj-cs"/>
              </a:rPr>
              <a:t>CASACION 148-2019</a:t>
            </a:r>
            <a:endParaRPr lang="es-ES" sz="2900" kern="1200" dirty="0">
              <a:solidFill>
                <a:schemeClr val="tx1"/>
              </a:solidFill>
              <a:latin typeface="+mj-lt"/>
              <a:ea typeface="+mj-ea"/>
              <a:cs typeface="+mj-cs"/>
            </a:endParaRPr>
          </a:p>
        </p:txBody>
      </p:sp>
      <p:sp>
        <p:nvSpPr>
          <p:cNvPr id="4" name="CuadroTexto 3">
            <a:extLst>
              <a:ext uri="{FF2B5EF4-FFF2-40B4-BE49-F238E27FC236}">
                <a16:creationId xmlns:a16="http://schemas.microsoft.com/office/drawing/2014/main" id="{56DFCE6D-D136-4237-9223-666BE365FF5F}"/>
              </a:ext>
            </a:extLst>
          </p:cNvPr>
          <p:cNvSpPr txBox="1"/>
          <p:nvPr/>
        </p:nvSpPr>
        <p:spPr>
          <a:xfrm>
            <a:off x="4106658" y="1336329"/>
            <a:ext cx="4410978" cy="4382588"/>
          </a:xfrm>
          <a:prstGeom prst="rect">
            <a:avLst/>
          </a:prstGeom>
        </p:spPr>
        <p:txBody>
          <a:bodyPr vert="horz" lIns="91440" tIns="45720" rIns="91440" bIns="45720" rtlCol="0" anchor="ctr">
            <a:noAutofit/>
          </a:bodyPr>
          <a:lstStyle/>
          <a:p>
            <a:pPr>
              <a:lnSpc>
                <a:spcPct val="90000"/>
              </a:lnSpc>
              <a:spcAft>
                <a:spcPts val="600"/>
              </a:spcAft>
            </a:pPr>
            <a:r>
              <a:rPr lang="es-MX" sz="2400" dirty="0"/>
              <a:t>Se rechaza cuestión pre judicial en razón que el proceso penal se postula acción difamatoria y en proceso administrativo se denunció acoso </a:t>
            </a:r>
          </a:p>
          <a:p>
            <a:pPr>
              <a:lnSpc>
                <a:spcPct val="90000"/>
              </a:lnSpc>
              <a:spcAft>
                <a:spcPts val="600"/>
              </a:spcAft>
            </a:pPr>
            <a:endParaRPr lang="es-MX" sz="2400" dirty="0"/>
          </a:p>
          <a:p>
            <a:pPr>
              <a:lnSpc>
                <a:spcPct val="90000"/>
              </a:lnSpc>
              <a:spcAft>
                <a:spcPts val="600"/>
              </a:spcAft>
            </a:pPr>
            <a:r>
              <a:rPr lang="es-MX" sz="2400" dirty="0"/>
              <a:t>No depende uno del otro como para suspender el proceso penal </a:t>
            </a:r>
          </a:p>
          <a:p>
            <a:pPr>
              <a:lnSpc>
                <a:spcPct val="90000"/>
              </a:lnSpc>
              <a:spcAft>
                <a:spcPts val="600"/>
              </a:spcAft>
            </a:pPr>
            <a:endParaRPr lang="es-MX" sz="2400" dirty="0"/>
          </a:p>
        </p:txBody>
      </p:sp>
    </p:spTree>
    <p:extLst>
      <p:ext uri="{BB962C8B-B14F-4D97-AF65-F5344CB8AC3E}">
        <p14:creationId xmlns:p14="http://schemas.microsoft.com/office/powerpoint/2010/main" val="1067493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AF4ABE2-381B-4B67-9C0F-27FFD64F7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4AA509EC-4C56-4A74-A517-3ECD04C3F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86552" y="2355786"/>
            <a:ext cx="5506249"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Title 7"/>
          <p:cNvSpPr>
            <a:spLocks noGrp="1"/>
          </p:cNvSpPr>
          <p:nvPr>
            <p:ph type="title"/>
          </p:nvPr>
        </p:nvSpPr>
        <p:spPr>
          <a:xfrm>
            <a:off x="3540516" y="2520377"/>
            <a:ext cx="4366758" cy="2439683"/>
          </a:xfrm>
        </p:spPr>
        <p:txBody>
          <a:bodyPr vert="horz" lIns="91440" tIns="45720" rIns="91440" bIns="45720" rtlCol="0" anchor="b">
            <a:normAutofit/>
          </a:bodyPr>
          <a:lstStyle/>
          <a:p>
            <a:pPr defTabSz="914400"/>
            <a:r>
              <a:rPr lang="en-US" sz="4700" b="0" kern="1200" cap="none" dirty="0">
                <a:solidFill>
                  <a:srgbClr val="FFFFFF"/>
                </a:solidFill>
                <a:latin typeface="+mj-lt"/>
                <a:ea typeface="+mj-ea"/>
                <a:cs typeface="+mj-cs"/>
              </a:rPr>
              <a:t>		GRACIAS</a:t>
            </a:r>
          </a:p>
        </p:txBody>
      </p:sp>
      <p:sp>
        <p:nvSpPr>
          <p:cNvPr id="28" name="Freeform 5">
            <a:extLst>
              <a:ext uri="{FF2B5EF4-FFF2-40B4-BE49-F238E27FC236}">
                <a16:creationId xmlns:a16="http://schemas.microsoft.com/office/drawing/2014/main" id="{6FBC94C7-2F0E-4FBA-B442-0E0296AAA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86552" y="1654168"/>
            <a:ext cx="616870"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6">
            <a:extLst>
              <a:ext uri="{FF2B5EF4-FFF2-40B4-BE49-F238E27FC236}">
                <a16:creationId xmlns:a16="http://schemas.microsoft.com/office/drawing/2014/main" id="{6CF43A2F-2E6F-44F4-A006-A10CF1DCB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87606" y="1311136"/>
            <a:ext cx="515815"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7">
            <a:extLst>
              <a:ext uri="{FF2B5EF4-FFF2-40B4-BE49-F238E27FC236}">
                <a16:creationId xmlns:a16="http://schemas.microsoft.com/office/drawing/2014/main" id="{F83DA5F0-0D4C-4E74-8A5C-F6CBD391F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87606" y="1126737"/>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Rectangle 33">
            <a:extLst>
              <a:ext uri="{FF2B5EF4-FFF2-40B4-BE49-F238E27FC236}">
                <a16:creationId xmlns:a16="http://schemas.microsoft.com/office/drawing/2014/main" id="{A7798713-AB3F-41E3-8CE3-1C1FBCF7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646" y="1120021"/>
            <a:ext cx="2451360"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708161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878305" y="1396686"/>
            <a:ext cx="2430380" cy="4064628"/>
          </a:xfrm>
        </p:spPr>
        <p:txBody>
          <a:bodyPr vert="horz" lIns="91440" tIns="45720" rIns="91440" bIns="45720" rtlCol="0" anchor="ctr">
            <a:normAutofit/>
          </a:bodyPr>
          <a:lstStyle/>
          <a:p>
            <a:pPr defTabSz="914400"/>
            <a:r>
              <a:rPr lang="en-US" sz="3100" kern="1200">
                <a:solidFill>
                  <a:srgbClr val="FFFFFF"/>
                </a:solidFill>
                <a:effectLst/>
                <a:latin typeface="+mj-lt"/>
                <a:ea typeface="+mj-ea"/>
                <a:cs typeface="+mj-cs"/>
              </a:rPr>
              <a:t>Codigo Procesal Penal Modelo para Iberoamerica. Art. 234</a:t>
            </a: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p:cNvSpPr txBox="1"/>
          <p:nvPr/>
        </p:nvSpPr>
        <p:spPr>
          <a:xfrm>
            <a:off x="4027614" y="1526033"/>
            <a:ext cx="4152298"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dirty="0" err="1">
                <a:effectLst/>
              </a:rPr>
              <a:t>Planteo</a:t>
            </a:r>
            <a:r>
              <a:rPr lang="en-US" sz="1500" dirty="0">
                <a:effectLst/>
              </a:rPr>
              <a:t> de la </a:t>
            </a:r>
            <a:r>
              <a:rPr lang="en-US" sz="1500" dirty="0" err="1">
                <a:effectLst/>
              </a:rPr>
              <a:t>cuestión</a:t>
            </a:r>
            <a:r>
              <a:rPr lang="en-US" sz="1500" dirty="0">
                <a:effectLst/>
              </a:rPr>
              <a:t> y </a:t>
            </a:r>
            <a:r>
              <a:rPr lang="en-US" sz="1500" dirty="0" err="1">
                <a:effectLst/>
              </a:rPr>
              <a:t>efectos</a:t>
            </a:r>
            <a:r>
              <a:rPr lang="en-US" sz="1500" dirty="0">
                <a:effectLst/>
              </a:rPr>
              <a:t>. La </a:t>
            </a:r>
            <a:r>
              <a:rPr lang="en-US" sz="1500" dirty="0" err="1">
                <a:effectLst/>
              </a:rPr>
              <a:t>cuestión</a:t>
            </a:r>
            <a:r>
              <a:rPr lang="en-US" sz="1500" dirty="0">
                <a:effectLst/>
              </a:rPr>
              <a:t> prejudicial </a:t>
            </a:r>
            <a:r>
              <a:rPr lang="en-US" sz="1500" dirty="0" err="1">
                <a:effectLst/>
              </a:rPr>
              <a:t>podrá</a:t>
            </a:r>
            <a:r>
              <a:rPr lang="en-US" sz="1500" dirty="0">
                <a:effectLst/>
              </a:rPr>
              <a:t> ser </a:t>
            </a:r>
            <a:r>
              <a:rPr lang="en-US" sz="1500" dirty="0" err="1">
                <a:effectLst/>
              </a:rPr>
              <a:t>deducida</a:t>
            </a:r>
            <a:r>
              <a:rPr lang="en-US" sz="1500" dirty="0">
                <a:effectLst/>
              </a:rPr>
              <a:t> por </a:t>
            </a:r>
            <a:r>
              <a:rPr lang="en-US" sz="1500" dirty="0" err="1">
                <a:effectLst/>
              </a:rPr>
              <a:t>cualquiera</a:t>
            </a:r>
            <a:r>
              <a:rPr lang="en-US" sz="1500" dirty="0">
                <a:effectLst/>
              </a:rPr>
              <a:t> de los </a:t>
            </a:r>
            <a:r>
              <a:rPr lang="en-US" sz="1500" dirty="0" err="1">
                <a:effectLst/>
              </a:rPr>
              <a:t>intervinientes</a:t>
            </a:r>
            <a:r>
              <a:rPr lang="en-US" sz="1500" dirty="0">
                <a:effectLst/>
              </a:rPr>
              <a:t> ante el tribunal que </a:t>
            </a:r>
            <a:r>
              <a:rPr lang="en-US" sz="1500" dirty="0" err="1">
                <a:effectLst/>
              </a:rPr>
              <a:t>conozca</a:t>
            </a:r>
            <a:r>
              <a:rPr lang="en-US" sz="1500" dirty="0">
                <a:effectLst/>
              </a:rPr>
              <a:t>, por </a:t>
            </a:r>
            <a:r>
              <a:rPr lang="en-US" sz="1500" dirty="0" err="1">
                <a:effectLst/>
              </a:rPr>
              <a:t>escrito</a:t>
            </a:r>
            <a:r>
              <a:rPr lang="en-US" sz="1500" dirty="0">
                <a:effectLst/>
              </a:rPr>
              <a:t> </a:t>
            </a:r>
            <a:r>
              <a:rPr lang="en-US" sz="1500" dirty="0" err="1">
                <a:effectLst/>
              </a:rPr>
              <a:t>fundado</a:t>
            </a:r>
            <a:r>
              <a:rPr lang="en-US" sz="1500" dirty="0">
                <a:effectLst/>
              </a:rPr>
              <a:t> y </a:t>
            </a:r>
            <a:r>
              <a:rPr lang="en-US" sz="1500" dirty="0" err="1">
                <a:effectLst/>
              </a:rPr>
              <a:t>oralmente</a:t>
            </a:r>
            <a:r>
              <a:rPr lang="en-US" sz="1500" dirty="0">
                <a:effectLst/>
              </a:rPr>
              <a:t> </a:t>
            </a:r>
            <a:r>
              <a:rPr lang="en-US" sz="1500" dirty="0" err="1">
                <a:effectLst/>
              </a:rPr>
              <a:t>durante</a:t>
            </a:r>
            <a:r>
              <a:rPr lang="en-US" sz="1500" dirty="0">
                <a:effectLst/>
              </a:rPr>
              <a:t> el debate. Durante el </a:t>
            </a:r>
            <a:r>
              <a:rPr lang="en-US" sz="1500" dirty="0" err="1">
                <a:effectLst/>
              </a:rPr>
              <a:t>procedimiento</a:t>
            </a:r>
            <a:r>
              <a:rPr lang="en-US" sz="1500" dirty="0">
                <a:effectLst/>
              </a:rPr>
              <a:t> </a:t>
            </a:r>
            <a:r>
              <a:rPr lang="en-US" sz="1500" dirty="0" err="1">
                <a:effectLst/>
              </a:rPr>
              <a:t>preparatorio</a:t>
            </a:r>
            <a:r>
              <a:rPr lang="en-US" sz="1500" dirty="0">
                <a:effectLst/>
              </a:rPr>
              <a:t> a cargo de </a:t>
            </a:r>
            <a:r>
              <a:rPr lang="en-US" sz="1500" dirty="0" err="1">
                <a:effectLst/>
              </a:rPr>
              <a:t>ministerio</a:t>
            </a:r>
            <a:r>
              <a:rPr lang="en-US" sz="1500" dirty="0">
                <a:effectLst/>
              </a:rPr>
              <a:t> </a:t>
            </a:r>
            <a:r>
              <a:rPr lang="en-US" sz="1500" dirty="0" err="1">
                <a:effectLst/>
              </a:rPr>
              <a:t>público</a:t>
            </a:r>
            <a:r>
              <a:rPr lang="en-US" sz="1500" dirty="0">
                <a:effectLst/>
              </a:rPr>
              <a:t> se </a:t>
            </a:r>
            <a:r>
              <a:rPr lang="en-US" sz="1500" dirty="0" err="1">
                <a:effectLst/>
              </a:rPr>
              <a:t>deducirá</a:t>
            </a:r>
            <a:r>
              <a:rPr lang="en-US" sz="1500" dirty="0">
                <a:effectLst/>
              </a:rPr>
              <a:t> ante el </a:t>
            </a:r>
            <a:r>
              <a:rPr lang="en-US" sz="1500" dirty="0" err="1">
                <a:effectLst/>
              </a:rPr>
              <a:t>juez</a:t>
            </a:r>
            <a:r>
              <a:rPr lang="en-US" sz="1500" dirty="0">
                <a:effectLst/>
              </a:rPr>
              <a:t> de la </a:t>
            </a:r>
            <a:r>
              <a:rPr lang="en-US" sz="1500" dirty="0" err="1">
                <a:effectLst/>
              </a:rPr>
              <a:t>instrucción</a:t>
            </a:r>
            <a:r>
              <a:rPr lang="en-US" sz="1500" dirty="0">
                <a:effectLst/>
              </a:rPr>
              <a:t>.</a:t>
            </a:r>
          </a:p>
          <a:p>
            <a:pPr indent="-228600">
              <a:lnSpc>
                <a:spcPct val="90000"/>
              </a:lnSpc>
              <a:spcAft>
                <a:spcPts val="600"/>
              </a:spcAft>
              <a:buFont typeface="Arial" panose="020B0604020202020204" pitchFamily="34" charset="0"/>
              <a:buChar char="•"/>
            </a:pPr>
            <a:r>
              <a:rPr lang="en-US" sz="1500" dirty="0">
                <a:effectLst/>
              </a:rPr>
              <a:t>El </a:t>
            </a:r>
            <a:r>
              <a:rPr lang="en-US" sz="1500" dirty="0" err="1">
                <a:effectLst/>
              </a:rPr>
              <a:t>juez</a:t>
            </a:r>
            <a:r>
              <a:rPr lang="en-US" sz="1500" dirty="0">
                <a:effectLst/>
              </a:rPr>
              <a:t> </a:t>
            </a:r>
            <a:r>
              <a:rPr lang="en-US" sz="1500" dirty="0" err="1">
                <a:effectLst/>
              </a:rPr>
              <a:t>dictará</a:t>
            </a:r>
            <a:r>
              <a:rPr lang="en-US" sz="1500" dirty="0">
                <a:effectLst/>
              </a:rPr>
              <a:t> </a:t>
            </a:r>
            <a:r>
              <a:rPr lang="en-US" sz="1500" dirty="0" err="1">
                <a:effectLst/>
              </a:rPr>
              <a:t>resolución</a:t>
            </a:r>
            <a:r>
              <a:rPr lang="en-US" sz="1500" dirty="0">
                <a:effectLst/>
              </a:rPr>
              <a:t> y, </a:t>
            </a:r>
            <a:r>
              <a:rPr lang="en-US" sz="1500" dirty="0" err="1">
                <a:effectLst/>
              </a:rPr>
              <a:t>si</a:t>
            </a:r>
            <a:r>
              <a:rPr lang="en-US" sz="1500" dirty="0">
                <a:effectLst/>
              </a:rPr>
              <a:t> </a:t>
            </a:r>
            <a:r>
              <a:rPr lang="en-US" sz="1500" dirty="0" err="1">
                <a:effectLst/>
              </a:rPr>
              <a:t>acepta</a:t>
            </a:r>
            <a:r>
              <a:rPr lang="en-US" sz="1500" dirty="0">
                <a:effectLst/>
              </a:rPr>
              <a:t> </a:t>
            </a:r>
            <a:r>
              <a:rPr lang="en-US" sz="1500" dirty="0" err="1">
                <a:effectLst/>
              </a:rPr>
              <a:t>como</a:t>
            </a:r>
            <a:r>
              <a:rPr lang="en-US" sz="1500" dirty="0">
                <a:effectLst/>
              </a:rPr>
              <a:t> </a:t>
            </a:r>
            <a:r>
              <a:rPr lang="en-US" sz="1500" dirty="0" err="1">
                <a:effectLst/>
              </a:rPr>
              <a:t>seria</a:t>
            </a:r>
            <a:r>
              <a:rPr lang="en-US" sz="1500" dirty="0">
                <a:effectLst/>
              </a:rPr>
              <a:t>, </a:t>
            </a:r>
            <a:r>
              <a:rPr lang="en-US" sz="1500" dirty="0" err="1">
                <a:effectLst/>
              </a:rPr>
              <a:t>fundada</a:t>
            </a:r>
            <a:r>
              <a:rPr lang="en-US" sz="1500" dirty="0">
                <a:effectLst/>
              </a:rPr>
              <a:t> y </a:t>
            </a:r>
            <a:r>
              <a:rPr lang="en-US" sz="1500" dirty="0" err="1">
                <a:effectLst/>
              </a:rPr>
              <a:t>verosímil</a:t>
            </a:r>
            <a:r>
              <a:rPr lang="en-US" sz="1500" dirty="0">
                <a:effectLst/>
              </a:rPr>
              <a:t> la </a:t>
            </a:r>
            <a:r>
              <a:rPr lang="en-US" sz="1500" dirty="0" err="1">
                <a:effectLst/>
              </a:rPr>
              <a:t>existencia</a:t>
            </a:r>
            <a:r>
              <a:rPr lang="en-US" sz="1500" dirty="0">
                <a:effectLst/>
              </a:rPr>
              <a:t> de la </a:t>
            </a:r>
            <a:r>
              <a:rPr lang="en-US" sz="1500" dirty="0" err="1">
                <a:effectLst/>
              </a:rPr>
              <a:t>cuestión</a:t>
            </a:r>
            <a:r>
              <a:rPr lang="en-US" sz="1500" dirty="0">
                <a:effectLst/>
              </a:rPr>
              <a:t> prejudicial, el </a:t>
            </a:r>
            <a:r>
              <a:rPr lang="en-US" sz="1500" dirty="0" err="1">
                <a:effectLst/>
              </a:rPr>
              <a:t>procedimiento</a:t>
            </a:r>
            <a:r>
              <a:rPr lang="en-US" sz="1500" dirty="0">
                <a:effectLst/>
              </a:rPr>
              <a:t> se </a:t>
            </a:r>
            <a:r>
              <a:rPr lang="en-US" sz="1500" dirty="0" err="1">
                <a:effectLst/>
              </a:rPr>
              <a:t>suspenderá</a:t>
            </a:r>
            <a:r>
              <a:rPr lang="en-US" sz="1500" dirty="0">
                <a:effectLst/>
              </a:rPr>
              <a:t> hasta que </a:t>
            </a:r>
            <a:r>
              <a:rPr lang="en-US" sz="1500" dirty="0" err="1">
                <a:effectLst/>
              </a:rPr>
              <a:t>ella</a:t>
            </a:r>
            <a:r>
              <a:rPr lang="en-US" sz="1500" dirty="0">
                <a:effectLst/>
              </a:rPr>
              <a:t> sea </a:t>
            </a:r>
            <a:r>
              <a:rPr lang="en-US" sz="1500" dirty="0" err="1">
                <a:effectLst/>
              </a:rPr>
              <a:t>resuelta</a:t>
            </a:r>
            <a:r>
              <a:rPr lang="en-US" sz="1500" dirty="0">
                <a:effectLst/>
              </a:rPr>
              <a:t> por el </a:t>
            </a:r>
            <a:r>
              <a:rPr lang="en-US" sz="1500" dirty="0" err="1">
                <a:effectLst/>
              </a:rPr>
              <a:t>juez</a:t>
            </a:r>
            <a:r>
              <a:rPr lang="en-US" sz="1500" dirty="0">
                <a:effectLst/>
              </a:rPr>
              <a:t> </a:t>
            </a:r>
            <a:r>
              <a:rPr lang="en-US" sz="1500" dirty="0" err="1">
                <a:effectLst/>
              </a:rPr>
              <a:t>competente</a:t>
            </a:r>
            <a:r>
              <a:rPr lang="en-US" sz="1500" dirty="0">
                <a:effectLst/>
              </a:rPr>
              <a:t>, sin </a:t>
            </a:r>
            <a:r>
              <a:rPr lang="en-US" sz="1500" dirty="0" err="1">
                <a:effectLst/>
              </a:rPr>
              <a:t>perjuicio</a:t>
            </a:r>
            <a:r>
              <a:rPr lang="en-US" sz="1500" dirty="0">
                <a:effectLst/>
              </a:rPr>
              <a:t> de los </a:t>
            </a:r>
            <a:r>
              <a:rPr lang="en-US" sz="1500" dirty="0" err="1">
                <a:effectLst/>
              </a:rPr>
              <a:t>actos</a:t>
            </a:r>
            <a:r>
              <a:rPr lang="en-US" sz="1500" dirty="0">
                <a:effectLst/>
              </a:rPr>
              <a:t> </a:t>
            </a:r>
            <a:r>
              <a:rPr lang="en-US" sz="1500" dirty="0" err="1">
                <a:effectLst/>
              </a:rPr>
              <a:t>urgentes</a:t>
            </a:r>
            <a:r>
              <a:rPr lang="en-US" sz="1500" dirty="0">
                <a:effectLst/>
              </a:rPr>
              <a:t> de </a:t>
            </a:r>
            <a:r>
              <a:rPr lang="en-US" sz="1500" dirty="0" err="1">
                <a:effectLst/>
              </a:rPr>
              <a:t>investigación</a:t>
            </a:r>
            <a:r>
              <a:rPr lang="en-US" sz="1500" dirty="0">
                <a:effectLst/>
              </a:rPr>
              <a:t> que no </a:t>
            </a:r>
            <a:r>
              <a:rPr lang="en-US" sz="1500" dirty="0" err="1">
                <a:effectLst/>
              </a:rPr>
              <a:t>admitan</a:t>
            </a:r>
            <a:r>
              <a:rPr lang="en-US" sz="1500" dirty="0">
                <a:effectLst/>
              </a:rPr>
              <a:t> </a:t>
            </a:r>
            <a:r>
              <a:rPr lang="en-US" sz="1500" dirty="0" err="1">
                <a:effectLst/>
              </a:rPr>
              <a:t>demora</a:t>
            </a:r>
            <a:r>
              <a:rPr lang="en-US" sz="1500" dirty="0">
                <a:effectLst/>
              </a:rPr>
              <a:t>. Cuando el </a:t>
            </a:r>
            <a:r>
              <a:rPr lang="en-US" sz="1500" dirty="0" err="1">
                <a:effectLst/>
              </a:rPr>
              <a:t>imputado</a:t>
            </a:r>
            <a:r>
              <a:rPr lang="en-US" sz="1500" dirty="0">
                <a:effectLst/>
              </a:rPr>
              <a:t> </a:t>
            </a:r>
            <a:r>
              <a:rPr lang="en-US" sz="1500" dirty="0" err="1">
                <a:effectLst/>
              </a:rPr>
              <a:t>estuviere</a:t>
            </a:r>
            <a:r>
              <a:rPr lang="en-US" sz="1500" dirty="0">
                <a:effectLst/>
              </a:rPr>
              <a:t> </a:t>
            </a:r>
            <a:r>
              <a:rPr lang="en-US" sz="1500" dirty="0" err="1">
                <a:effectLst/>
              </a:rPr>
              <a:t>detenido</a:t>
            </a:r>
            <a:r>
              <a:rPr lang="en-US" sz="1500" dirty="0">
                <a:effectLst/>
              </a:rPr>
              <a:t>, se </a:t>
            </a:r>
            <a:r>
              <a:rPr lang="en-US" sz="1500" dirty="0" err="1">
                <a:effectLst/>
              </a:rPr>
              <a:t>ordenará</a:t>
            </a:r>
            <a:r>
              <a:rPr lang="en-US" sz="1500" dirty="0">
                <a:effectLst/>
              </a:rPr>
              <a:t> </a:t>
            </a:r>
            <a:r>
              <a:rPr lang="en-US" sz="1500" dirty="0" err="1">
                <a:effectLst/>
              </a:rPr>
              <a:t>su</a:t>
            </a:r>
            <a:r>
              <a:rPr lang="en-US" sz="1500" dirty="0">
                <a:effectLst/>
              </a:rPr>
              <a:t> </a:t>
            </a:r>
            <a:r>
              <a:rPr lang="en-US" sz="1500" dirty="0" err="1">
                <a:effectLst/>
              </a:rPr>
              <a:t>libertad</a:t>
            </a:r>
            <a:r>
              <a:rPr lang="en-US" sz="1500" dirty="0">
                <a:effectLst/>
              </a:rPr>
              <a:t>.</a:t>
            </a:r>
          </a:p>
          <a:p>
            <a:pPr indent="-228600">
              <a:lnSpc>
                <a:spcPct val="90000"/>
              </a:lnSpc>
              <a:spcAft>
                <a:spcPts val="600"/>
              </a:spcAft>
              <a:buFont typeface="Arial" panose="020B0604020202020204" pitchFamily="34" charset="0"/>
              <a:buChar char="•"/>
            </a:pPr>
            <a:endParaRPr lang="en-US" sz="1500" dirty="0">
              <a:effectLst/>
            </a:endParaRPr>
          </a:p>
          <a:p>
            <a:pPr indent="-228600">
              <a:lnSpc>
                <a:spcPct val="90000"/>
              </a:lnSpc>
              <a:spcAft>
                <a:spcPts val="600"/>
              </a:spcAft>
              <a:buFont typeface="Arial" panose="020B0604020202020204" pitchFamily="34" charset="0"/>
              <a:buChar char="•"/>
            </a:pPr>
            <a:r>
              <a:rPr lang="en-US" sz="1500" dirty="0">
                <a:effectLst/>
              </a:rPr>
              <a:t>Si el tribunal </a:t>
            </a:r>
            <a:r>
              <a:rPr lang="en-US" sz="1500" dirty="0" err="1">
                <a:effectLst/>
              </a:rPr>
              <a:t>rechaza</a:t>
            </a:r>
            <a:r>
              <a:rPr lang="en-US" sz="1500" dirty="0">
                <a:effectLst/>
              </a:rPr>
              <a:t> la </a:t>
            </a:r>
            <a:r>
              <a:rPr lang="en-US" sz="1500" dirty="0" err="1">
                <a:effectLst/>
              </a:rPr>
              <a:t>cuestión</a:t>
            </a:r>
            <a:r>
              <a:rPr lang="en-US" sz="1500" dirty="0">
                <a:effectLst/>
              </a:rPr>
              <a:t> </a:t>
            </a:r>
            <a:r>
              <a:rPr lang="en-US" sz="1500" dirty="0" err="1">
                <a:effectLst/>
              </a:rPr>
              <a:t>mandará</a:t>
            </a:r>
            <a:r>
              <a:rPr lang="en-US" sz="1500" dirty="0">
                <a:effectLst/>
              </a:rPr>
              <a:t> </a:t>
            </a:r>
            <a:r>
              <a:rPr lang="en-US" sz="1500" dirty="0" err="1">
                <a:effectLst/>
              </a:rPr>
              <a:t>seguir</a:t>
            </a:r>
            <a:r>
              <a:rPr lang="en-US" sz="1500" dirty="0">
                <a:effectLst/>
              </a:rPr>
              <a:t> el </a:t>
            </a:r>
            <a:r>
              <a:rPr lang="en-US" sz="1500" dirty="0" err="1">
                <a:effectLst/>
              </a:rPr>
              <a:t>procedimiento</a:t>
            </a:r>
            <a:r>
              <a:rPr lang="en-US" sz="1500" dirty="0">
                <a:effectLst/>
              </a:rPr>
              <a:t>.”</a:t>
            </a:r>
          </a:p>
        </p:txBody>
      </p:sp>
    </p:spTree>
    <p:extLst>
      <p:ext uri="{BB962C8B-B14F-4D97-AF65-F5344CB8AC3E}">
        <p14:creationId xmlns:p14="http://schemas.microsoft.com/office/powerpoint/2010/main" val="36466146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717619" y="1112969"/>
            <a:ext cx="2952974" cy="4166010"/>
          </a:xfrm>
        </p:spPr>
        <p:txBody>
          <a:bodyPr vert="horz" lIns="91440" tIns="45720" rIns="91440" bIns="45720" rtlCol="0" anchor="ctr">
            <a:normAutofit/>
          </a:bodyPr>
          <a:lstStyle/>
          <a:p>
            <a:pPr defTabSz="914400"/>
            <a:r>
              <a:rPr lang="en-US" sz="3700" kern="1200">
                <a:solidFill>
                  <a:srgbClr val="FFFFFF"/>
                </a:solidFill>
                <a:effectLst/>
                <a:latin typeface="+mj-lt"/>
                <a:ea typeface="+mj-ea"/>
                <a:cs typeface="+mj-cs"/>
              </a:rPr>
              <a:t>Codigo Procesal Penal Modelo para Iberoamerica. Art. 234</a:t>
            </a:r>
          </a:p>
        </p:txBody>
      </p:sp>
      <p:sp>
        <p:nvSpPr>
          <p:cNvPr id="20" name="Freeform: Shape 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4572000" y="820880"/>
            <a:ext cx="394334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a:effectLst/>
              </a:rPr>
              <a:t>El </a:t>
            </a:r>
            <a:r>
              <a:rPr lang="en-US" dirty="0" err="1">
                <a:effectLst/>
              </a:rPr>
              <a:t>juez</a:t>
            </a:r>
            <a:r>
              <a:rPr lang="en-US" dirty="0">
                <a:effectLst/>
              </a:rPr>
              <a:t> </a:t>
            </a:r>
            <a:r>
              <a:rPr lang="en-US" dirty="0" err="1">
                <a:effectLst/>
              </a:rPr>
              <a:t>dictará</a:t>
            </a:r>
            <a:r>
              <a:rPr lang="en-US" dirty="0">
                <a:effectLst/>
              </a:rPr>
              <a:t> </a:t>
            </a:r>
            <a:r>
              <a:rPr lang="en-US" dirty="0" err="1">
                <a:effectLst/>
              </a:rPr>
              <a:t>resolución</a:t>
            </a:r>
            <a:r>
              <a:rPr lang="en-US" dirty="0">
                <a:effectLst/>
              </a:rPr>
              <a:t> y, </a:t>
            </a:r>
            <a:r>
              <a:rPr lang="en-US" dirty="0" err="1">
                <a:effectLst/>
              </a:rPr>
              <a:t>si</a:t>
            </a:r>
            <a:r>
              <a:rPr lang="en-US" dirty="0">
                <a:effectLst/>
              </a:rPr>
              <a:t> </a:t>
            </a:r>
            <a:r>
              <a:rPr lang="en-US" dirty="0" err="1">
                <a:effectLst/>
              </a:rPr>
              <a:t>acepta</a:t>
            </a:r>
            <a:r>
              <a:rPr lang="en-US" dirty="0">
                <a:effectLst/>
              </a:rPr>
              <a:t> </a:t>
            </a:r>
            <a:r>
              <a:rPr lang="en-US" dirty="0" err="1">
                <a:effectLst/>
              </a:rPr>
              <a:t>como</a:t>
            </a:r>
            <a:r>
              <a:rPr lang="en-US" dirty="0">
                <a:effectLst/>
              </a:rPr>
              <a:t> </a:t>
            </a:r>
            <a:r>
              <a:rPr lang="en-US" dirty="0" err="1">
                <a:effectLst/>
              </a:rPr>
              <a:t>seria</a:t>
            </a:r>
            <a:r>
              <a:rPr lang="en-US" dirty="0">
                <a:effectLst/>
              </a:rPr>
              <a:t>, </a:t>
            </a:r>
            <a:r>
              <a:rPr lang="en-US" dirty="0" err="1">
                <a:effectLst/>
              </a:rPr>
              <a:t>fundada</a:t>
            </a:r>
            <a:r>
              <a:rPr lang="en-US" dirty="0">
                <a:effectLst/>
              </a:rPr>
              <a:t> y </a:t>
            </a:r>
            <a:r>
              <a:rPr lang="en-US" dirty="0" err="1">
                <a:effectLst/>
              </a:rPr>
              <a:t>verosímil</a:t>
            </a:r>
            <a:r>
              <a:rPr lang="en-US" dirty="0">
                <a:effectLst/>
              </a:rPr>
              <a:t> la </a:t>
            </a:r>
            <a:r>
              <a:rPr lang="en-US" dirty="0" err="1">
                <a:effectLst/>
              </a:rPr>
              <a:t>existencia</a:t>
            </a:r>
            <a:r>
              <a:rPr lang="en-US" dirty="0">
                <a:effectLst/>
              </a:rPr>
              <a:t> de la </a:t>
            </a:r>
            <a:r>
              <a:rPr lang="en-US" dirty="0" err="1">
                <a:effectLst/>
              </a:rPr>
              <a:t>cuestión</a:t>
            </a:r>
            <a:r>
              <a:rPr lang="en-US" dirty="0">
                <a:effectLst/>
              </a:rPr>
              <a:t> prejudicial, el </a:t>
            </a:r>
            <a:r>
              <a:rPr lang="en-US" dirty="0" err="1">
                <a:effectLst/>
              </a:rPr>
              <a:t>procedimiento</a:t>
            </a:r>
            <a:r>
              <a:rPr lang="en-US" dirty="0">
                <a:effectLst/>
              </a:rPr>
              <a:t> se </a:t>
            </a:r>
            <a:r>
              <a:rPr lang="en-US" dirty="0" err="1">
                <a:effectLst/>
              </a:rPr>
              <a:t>suspenderá</a:t>
            </a:r>
            <a:r>
              <a:rPr lang="en-US" dirty="0">
                <a:effectLst/>
              </a:rPr>
              <a:t> hasta que </a:t>
            </a:r>
            <a:r>
              <a:rPr lang="en-US" dirty="0" err="1">
                <a:effectLst/>
              </a:rPr>
              <a:t>ella</a:t>
            </a:r>
            <a:r>
              <a:rPr lang="en-US" dirty="0">
                <a:effectLst/>
              </a:rPr>
              <a:t> sea </a:t>
            </a:r>
            <a:r>
              <a:rPr lang="en-US" dirty="0" err="1">
                <a:effectLst/>
              </a:rPr>
              <a:t>resuelta</a:t>
            </a:r>
            <a:r>
              <a:rPr lang="en-US" dirty="0">
                <a:effectLst/>
              </a:rPr>
              <a:t> por el </a:t>
            </a:r>
            <a:r>
              <a:rPr lang="en-US" dirty="0" err="1">
                <a:effectLst/>
              </a:rPr>
              <a:t>juez</a:t>
            </a:r>
            <a:r>
              <a:rPr lang="en-US" dirty="0">
                <a:effectLst/>
              </a:rPr>
              <a:t> </a:t>
            </a:r>
            <a:r>
              <a:rPr lang="en-US" dirty="0" err="1">
                <a:effectLst/>
              </a:rPr>
              <a:t>competente</a:t>
            </a:r>
            <a:r>
              <a:rPr lang="en-US" dirty="0">
                <a:effectLst/>
              </a:rPr>
              <a:t>, sin </a:t>
            </a:r>
            <a:r>
              <a:rPr lang="en-US" dirty="0" err="1">
                <a:effectLst/>
              </a:rPr>
              <a:t>perjuicio</a:t>
            </a:r>
            <a:r>
              <a:rPr lang="en-US" dirty="0">
                <a:effectLst/>
              </a:rPr>
              <a:t> de los </a:t>
            </a:r>
            <a:r>
              <a:rPr lang="en-US" dirty="0" err="1">
                <a:effectLst/>
              </a:rPr>
              <a:t>actos</a:t>
            </a:r>
            <a:r>
              <a:rPr lang="en-US" dirty="0">
                <a:effectLst/>
              </a:rPr>
              <a:t> </a:t>
            </a:r>
            <a:r>
              <a:rPr lang="en-US" dirty="0" err="1">
                <a:effectLst/>
              </a:rPr>
              <a:t>urgentes</a:t>
            </a:r>
            <a:r>
              <a:rPr lang="en-US" dirty="0">
                <a:effectLst/>
              </a:rPr>
              <a:t> de </a:t>
            </a:r>
            <a:r>
              <a:rPr lang="en-US" dirty="0" err="1">
                <a:effectLst/>
              </a:rPr>
              <a:t>investigación</a:t>
            </a:r>
            <a:r>
              <a:rPr lang="en-US" dirty="0">
                <a:effectLst/>
              </a:rPr>
              <a:t> que no </a:t>
            </a:r>
            <a:r>
              <a:rPr lang="en-US" dirty="0" err="1">
                <a:effectLst/>
              </a:rPr>
              <a:t>admitan</a:t>
            </a:r>
            <a:r>
              <a:rPr lang="en-US" dirty="0">
                <a:effectLst/>
              </a:rPr>
              <a:t> </a:t>
            </a:r>
            <a:r>
              <a:rPr lang="en-US" dirty="0" err="1">
                <a:effectLst/>
              </a:rPr>
              <a:t>demora</a:t>
            </a:r>
            <a:r>
              <a:rPr lang="en-US" dirty="0">
                <a:effectLst/>
              </a:rPr>
              <a:t>. Cuando el </a:t>
            </a:r>
            <a:r>
              <a:rPr lang="en-US" dirty="0" err="1">
                <a:effectLst/>
              </a:rPr>
              <a:t>imputado</a:t>
            </a:r>
            <a:r>
              <a:rPr lang="en-US" dirty="0">
                <a:effectLst/>
              </a:rPr>
              <a:t> </a:t>
            </a:r>
            <a:r>
              <a:rPr lang="en-US" dirty="0" err="1">
                <a:effectLst/>
              </a:rPr>
              <a:t>estuviere</a:t>
            </a:r>
            <a:r>
              <a:rPr lang="en-US" dirty="0">
                <a:effectLst/>
              </a:rPr>
              <a:t> </a:t>
            </a:r>
            <a:r>
              <a:rPr lang="en-US" dirty="0" err="1">
                <a:effectLst/>
              </a:rPr>
              <a:t>detenido</a:t>
            </a:r>
            <a:r>
              <a:rPr lang="en-US" dirty="0">
                <a:effectLst/>
              </a:rPr>
              <a:t>, se </a:t>
            </a:r>
            <a:r>
              <a:rPr lang="en-US" dirty="0" err="1">
                <a:effectLst/>
              </a:rPr>
              <a:t>ordenará</a:t>
            </a:r>
            <a:r>
              <a:rPr lang="en-US" dirty="0">
                <a:effectLst/>
              </a:rPr>
              <a:t> </a:t>
            </a:r>
            <a:r>
              <a:rPr lang="en-US" dirty="0" err="1">
                <a:effectLst/>
              </a:rPr>
              <a:t>su</a:t>
            </a:r>
            <a:r>
              <a:rPr lang="en-US" dirty="0">
                <a:effectLst/>
              </a:rPr>
              <a:t> </a:t>
            </a:r>
            <a:r>
              <a:rPr lang="en-US" dirty="0" err="1">
                <a:effectLst/>
              </a:rPr>
              <a:t>libertad</a:t>
            </a:r>
            <a:r>
              <a:rPr lang="en-US" dirty="0">
                <a:effectLst/>
              </a:rPr>
              <a:t>.</a:t>
            </a:r>
          </a:p>
          <a:p>
            <a:pPr indent="-228600">
              <a:lnSpc>
                <a:spcPct val="90000"/>
              </a:lnSpc>
              <a:spcAft>
                <a:spcPts val="600"/>
              </a:spcAft>
              <a:buFont typeface="Arial" panose="020B0604020202020204" pitchFamily="34" charset="0"/>
              <a:buChar char="•"/>
            </a:pPr>
            <a:endParaRPr lang="en-US" dirty="0">
              <a:effectLst/>
            </a:endParaRPr>
          </a:p>
          <a:p>
            <a:pPr indent="-228600">
              <a:lnSpc>
                <a:spcPct val="90000"/>
              </a:lnSpc>
              <a:spcAft>
                <a:spcPts val="600"/>
              </a:spcAft>
              <a:buFont typeface="Arial" panose="020B0604020202020204" pitchFamily="34" charset="0"/>
              <a:buChar char="•"/>
            </a:pPr>
            <a:r>
              <a:rPr lang="en-US" dirty="0">
                <a:effectLst/>
              </a:rPr>
              <a:t>Si el tribunal </a:t>
            </a:r>
            <a:r>
              <a:rPr lang="en-US" dirty="0" err="1">
                <a:effectLst/>
              </a:rPr>
              <a:t>rechaza</a:t>
            </a:r>
            <a:r>
              <a:rPr lang="en-US" dirty="0">
                <a:effectLst/>
              </a:rPr>
              <a:t> la </a:t>
            </a:r>
            <a:r>
              <a:rPr lang="en-US" dirty="0" err="1">
                <a:effectLst/>
              </a:rPr>
              <a:t>cuestión</a:t>
            </a:r>
            <a:r>
              <a:rPr lang="en-US" dirty="0">
                <a:effectLst/>
              </a:rPr>
              <a:t> </a:t>
            </a:r>
            <a:r>
              <a:rPr lang="en-US" dirty="0" err="1">
                <a:effectLst/>
              </a:rPr>
              <a:t>mandará</a:t>
            </a:r>
            <a:r>
              <a:rPr lang="en-US" dirty="0">
                <a:effectLst/>
              </a:rPr>
              <a:t> </a:t>
            </a:r>
            <a:r>
              <a:rPr lang="en-US" dirty="0" err="1">
                <a:effectLst/>
              </a:rPr>
              <a:t>seguir</a:t>
            </a:r>
            <a:r>
              <a:rPr lang="en-US" dirty="0">
                <a:effectLst/>
              </a:rPr>
              <a:t> el </a:t>
            </a:r>
            <a:r>
              <a:rPr lang="en-US" dirty="0" err="1">
                <a:effectLst/>
              </a:rPr>
              <a:t>procedimiento</a:t>
            </a:r>
            <a:r>
              <a:rPr lang="en-US" dirty="0">
                <a:effectLst/>
              </a:rPr>
              <a:t>.”</a:t>
            </a:r>
          </a:p>
        </p:txBody>
      </p:sp>
      <p:sp>
        <p:nvSpPr>
          <p:cNvPr id="26" name="Freeform: Shape 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6933180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1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 name="Title 8"/>
          <p:cNvSpPr>
            <a:spLocks noGrp="1"/>
          </p:cNvSpPr>
          <p:nvPr>
            <p:ph type="title"/>
          </p:nvPr>
        </p:nvSpPr>
        <p:spPr>
          <a:xfrm>
            <a:off x="823851" y="885651"/>
            <a:ext cx="2422352" cy="4624603"/>
          </a:xfrm>
        </p:spPr>
        <p:txBody>
          <a:bodyPr vert="horz" lIns="91440" tIns="45720" rIns="91440" bIns="45720" rtlCol="0" anchor="ctr">
            <a:normAutofit/>
          </a:bodyPr>
          <a:lstStyle/>
          <a:p>
            <a:pPr defTabSz="914400"/>
            <a:r>
              <a:rPr lang="en-US" sz="3000" kern="1200" dirty="0" err="1">
                <a:solidFill>
                  <a:srgbClr val="FFFFFF"/>
                </a:solidFill>
                <a:effectLst/>
                <a:latin typeface="+mj-lt"/>
                <a:ea typeface="+mj-ea"/>
                <a:cs typeface="+mj-cs"/>
              </a:rPr>
              <a:t>Doctrina</a:t>
            </a:r>
            <a:r>
              <a:rPr lang="en-US" sz="3000" kern="1200" dirty="0">
                <a:solidFill>
                  <a:srgbClr val="FFFFFF"/>
                </a:solidFill>
                <a:effectLst/>
                <a:latin typeface="+mj-lt"/>
                <a:ea typeface="+mj-ea"/>
                <a:cs typeface="+mj-cs"/>
              </a:rPr>
              <a:t> </a:t>
            </a:r>
            <a:r>
              <a:rPr lang="en-US" sz="3000" kern="1200" dirty="0" err="1">
                <a:solidFill>
                  <a:srgbClr val="FFFFFF"/>
                </a:solidFill>
                <a:effectLst/>
                <a:latin typeface="+mj-lt"/>
                <a:ea typeface="+mj-ea"/>
                <a:cs typeface="+mj-cs"/>
              </a:rPr>
              <a:t>española</a:t>
            </a:r>
            <a:endParaRPr lang="en-US" sz="3000" kern="1200" dirty="0">
              <a:solidFill>
                <a:srgbClr val="FFFFFF"/>
              </a:solidFill>
              <a:effectLst/>
              <a:latin typeface="+mj-lt"/>
              <a:ea typeface="+mj-ea"/>
              <a:cs typeface="+mj-cs"/>
            </a:endParaRPr>
          </a:p>
        </p:txBody>
      </p:sp>
      <p:sp>
        <p:nvSpPr>
          <p:cNvPr id="11" name="TextBox 10"/>
          <p:cNvSpPr txBox="1"/>
          <p:nvPr/>
        </p:nvSpPr>
        <p:spPr>
          <a:xfrm>
            <a:off x="3734031" y="885651"/>
            <a:ext cx="4893915" cy="4616849"/>
          </a:xfrm>
          <a:prstGeom prst="rect">
            <a:avLst/>
          </a:prstGeom>
        </p:spPr>
        <p:txBody>
          <a:bodyPr vert="horz" lIns="91440" tIns="45720" rIns="91440" bIns="45720" rtlCol="0" anchor="ctr">
            <a:normAutofit/>
          </a:bodyPr>
          <a:lstStyle/>
          <a:p>
            <a:pPr>
              <a:lnSpc>
                <a:spcPct val="90000"/>
              </a:lnSpc>
              <a:spcAft>
                <a:spcPts val="600"/>
              </a:spcAft>
            </a:pPr>
            <a:r>
              <a:rPr lang="es-MX" sz="2500" dirty="0">
                <a:effectLst/>
              </a:rPr>
              <a:t>En no pocas ocasiones los tipos penales contienen cuestiones de naturaleza civil, mercantil, administrativa, etc. </a:t>
            </a:r>
          </a:p>
          <a:p>
            <a:pPr>
              <a:lnSpc>
                <a:spcPct val="90000"/>
              </a:lnSpc>
              <a:spcAft>
                <a:spcPts val="600"/>
              </a:spcAft>
            </a:pPr>
            <a:endParaRPr lang="es-MX" sz="2500" dirty="0"/>
          </a:p>
          <a:p>
            <a:pPr>
              <a:lnSpc>
                <a:spcPct val="90000"/>
              </a:lnSpc>
              <a:spcAft>
                <a:spcPts val="600"/>
              </a:spcAft>
            </a:pPr>
            <a:r>
              <a:rPr lang="es-MX" sz="2500" dirty="0">
                <a:effectLst/>
              </a:rPr>
              <a:t>Estas precisan ser analizadas de forma previa a la penal misma en tanto constituyen punto de partida necesario para resolver la propia materia penal. </a:t>
            </a:r>
          </a:p>
          <a:p>
            <a:pPr>
              <a:lnSpc>
                <a:spcPct val="90000"/>
              </a:lnSpc>
              <a:spcAft>
                <a:spcPts val="600"/>
              </a:spcAft>
            </a:pPr>
            <a:r>
              <a:rPr lang="es-MX" sz="2500" dirty="0">
                <a:effectLst/>
              </a:rPr>
              <a:t>Asencio Mellado</a:t>
            </a:r>
            <a:endParaRPr lang="es-MX" sz="2500" dirty="0"/>
          </a:p>
        </p:txBody>
      </p:sp>
    </p:spTree>
    <p:extLst>
      <p:ext uri="{BB962C8B-B14F-4D97-AF65-F5344CB8AC3E}">
        <p14:creationId xmlns:p14="http://schemas.microsoft.com/office/powerpoint/2010/main" val="84934469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717619" y="1112969"/>
            <a:ext cx="2952974" cy="4166010"/>
          </a:xfrm>
        </p:spPr>
        <p:txBody>
          <a:bodyPr vert="horz" lIns="91440" tIns="45720" rIns="91440" bIns="45720" rtlCol="0" anchor="ctr">
            <a:normAutofit/>
          </a:bodyPr>
          <a:lstStyle/>
          <a:p>
            <a:pPr algn="ctr" defTabSz="914400"/>
            <a:r>
              <a:rPr lang="en-US" sz="3800" kern="1200" dirty="0">
                <a:solidFill>
                  <a:srgbClr val="FFFFFF"/>
                </a:solidFill>
                <a:effectLst/>
                <a:latin typeface="+mj-lt"/>
                <a:ea typeface="+mj-ea"/>
                <a:cs typeface="+mj-cs"/>
              </a:rPr>
              <a:t>DOCTRINA ESPAÑOLA</a:t>
            </a:r>
          </a:p>
        </p:txBody>
      </p:sp>
      <p:sp>
        <p:nvSpPr>
          <p:cNvPr id="20" name="Freeform: Shape 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Box 10"/>
          <p:cNvSpPr txBox="1"/>
          <p:nvPr/>
        </p:nvSpPr>
        <p:spPr>
          <a:xfrm>
            <a:off x="4572000" y="820880"/>
            <a:ext cx="3943349" cy="4889350"/>
          </a:xfrm>
          <a:prstGeom prst="rect">
            <a:avLst/>
          </a:prstGeom>
        </p:spPr>
        <p:txBody>
          <a:bodyPr vert="horz" lIns="91440" tIns="45720" rIns="91440" bIns="45720" rtlCol="0" anchor="t">
            <a:normAutofit fontScale="92500" lnSpcReduction="20000"/>
          </a:bodyPr>
          <a:lstStyle/>
          <a:p>
            <a:pPr>
              <a:lnSpc>
                <a:spcPct val="90000"/>
              </a:lnSpc>
              <a:spcAft>
                <a:spcPts val="600"/>
              </a:spcAft>
            </a:pPr>
            <a:endParaRPr lang="en-US" dirty="0">
              <a:effectLst/>
            </a:endParaRPr>
          </a:p>
          <a:p>
            <a:pPr>
              <a:lnSpc>
                <a:spcPct val="90000"/>
              </a:lnSpc>
              <a:spcAft>
                <a:spcPts val="600"/>
              </a:spcAft>
            </a:pPr>
            <a:endParaRPr lang="en-US" dirty="0"/>
          </a:p>
          <a:p>
            <a:pPr>
              <a:lnSpc>
                <a:spcPct val="90000"/>
              </a:lnSpc>
              <a:spcAft>
                <a:spcPts val="600"/>
              </a:spcAft>
            </a:pPr>
            <a:endParaRPr lang="en-US" dirty="0">
              <a:effectLst/>
            </a:endParaRPr>
          </a:p>
          <a:p>
            <a:pPr>
              <a:lnSpc>
                <a:spcPct val="90000"/>
              </a:lnSpc>
              <a:spcAft>
                <a:spcPts val="600"/>
              </a:spcAft>
            </a:pPr>
            <a:r>
              <a:rPr lang="es-MX" sz="2500" dirty="0">
                <a:effectLst/>
              </a:rPr>
              <a:t>A esto se llaman cuestiones prejudiciales en tanto se trata de puntos de conexión que en sí mismos autorizarían un enjuiciamiento en su orden jurisdiccional pero que aparecen unidos a materias de otra naturaleza de manera que requieren un tratamiento conjunto por ejemplo la ajenidad de la cosa en el delito de robo la relación paterno filial en el abandono de familia</a:t>
            </a:r>
          </a:p>
          <a:p>
            <a:pPr>
              <a:lnSpc>
                <a:spcPct val="90000"/>
              </a:lnSpc>
              <a:spcAft>
                <a:spcPts val="600"/>
              </a:spcAft>
            </a:pPr>
            <a:endParaRPr lang="en-US" sz="2500" dirty="0">
              <a:effectLst/>
            </a:endParaRPr>
          </a:p>
          <a:p>
            <a:pPr>
              <a:lnSpc>
                <a:spcPct val="90000"/>
              </a:lnSpc>
              <a:spcAft>
                <a:spcPts val="600"/>
              </a:spcAft>
            </a:pPr>
            <a:r>
              <a:rPr lang="en-US" sz="2500" dirty="0" err="1"/>
              <a:t>Asencio</a:t>
            </a:r>
            <a:r>
              <a:rPr lang="en-US" sz="2500" dirty="0"/>
              <a:t> </a:t>
            </a:r>
            <a:r>
              <a:rPr lang="en-US" sz="2500" dirty="0" err="1"/>
              <a:t>Mellado</a:t>
            </a:r>
            <a:endParaRPr lang="en-US" sz="2500" dirty="0">
              <a:effectLst/>
            </a:endParaRPr>
          </a:p>
        </p:txBody>
      </p:sp>
      <p:sp>
        <p:nvSpPr>
          <p:cNvPr id="26" name="Freeform: Shape 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7862259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3029</Words>
  <Application>Microsoft Office PowerPoint</Application>
  <PresentationFormat>Presentación en pantalla (4:3)</PresentationFormat>
  <Paragraphs>234</Paragraphs>
  <Slides>55</Slides>
  <Notes>33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55</vt:i4>
      </vt:variant>
    </vt:vector>
  </HeadingPairs>
  <TitlesOfParts>
    <vt:vector size="60" baseType="lpstr">
      <vt:lpstr>Arial</vt:lpstr>
      <vt:lpstr>Calibri</vt:lpstr>
      <vt:lpstr>Calibri Light</vt:lpstr>
      <vt:lpstr>Georgia</vt:lpstr>
      <vt:lpstr>Tema de Office</vt:lpstr>
      <vt:lpstr>MEDIOS DE DEFENSA TECNICOS  CUESTION  PREJUDICIAL </vt:lpstr>
      <vt:lpstr>El Código Procesal Penal de Italia. Art.   3</vt:lpstr>
      <vt:lpstr>El Código Procesal Penal de Italia. Art.   3</vt:lpstr>
      <vt:lpstr>El Código Procesal Penal de Costa Rica Art. 21</vt:lpstr>
      <vt:lpstr>Codigo Procesal Penal Modelo para Iberoamerica. Art. 233</vt:lpstr>
      <vt:lpstr>Codigo Procesal Penal Modelo para Iberoamerica. Art. 234</vt:lpstr>
      <vt:lpstr>Codigo Procesal Penal Modelo para Iberoamerica. Art. 234</vt:lpstr>
      <vt:lpstr>Doctrina española</vt:lpstr>
      <vt:lpstr>DOCTRINA ESPAÑOLA</vt:lpstr>
      <vt:lpstr>Aspectos doctrinales</vt:lpstr>
      <vt:lpstr>EXISTENCIA DE LA CUESTION PREJUDICIAL</vt:lpstr>
      <vt:lpstr>CARACTERES</vt:lpstr>
      <vt:lpstr>CARACTERES</vt:lpstr>
      <vt:lpstr>CARACTERES</vt:lpstr>
      <vt:lpstr>NATURALEZA Y FUNDAMENTO</vt:lpstr>
      <vt:lpstr>NATURALEZA Y FUNDAMENTO</vt:lpstr>
      <vt:lpstr>FUNDAMENTO INMEDIATO DE LA PREJUDICIALIDAD</vt:lpstr>
      <vt:lpstr>FUNDAMENTO DE LA PREJUDICIALIDAD</vt:lpstr>
      <vt:lpstr>FUNDAMENTO DE LA PREJUDICIALIDAD</vt:lpstr>
      <vt:lpstr>DOCTRINA NACIONAL</vt:lpstr>
      <vt:lpstr>Doctrina nacional</vt:lpstr>
      <vt:lpstr>DOCTRINA NACIONAL</vt:lpstr>
      <vt:lpstr>DOCTRINA NACIONAL</vt:lpstr>
      <vt:lpstr>Doctrina nacional</vt:lpstr>
      <vt:lpstr>CUANDO SE ESTA ANTE UNA PREJUDICIALIDAD</vt:lpstr>
      <vt:lpstr>CLASES en el modelo español</vt:lpstr>
      <vt:lpstr>CLASES en el  modelo español</vt:lpstr>
      <vt:lpstr>CLASES</vt:lpstr>
      <vt:lpstr>CLASES</vt:lpstr>
      <vt:lpstr>Legislación procesal nacional Codigo de Proc. Pen. 1940</vt:lpstr>
      <vt:lpstr>Exposición de motivos</vt:lpstr>
      <vt:lpstr>Jurisprudencia suprema. </vt:lpstr>
      <vt:lpstr>Jurisprudencia suprema. </vt:lpstr>
      <vt:lpstr>Jurisprudencia suprema. </vt:lpstr>
      <vt:lpstr>Jurisprudencia suprema. </vt:lpstr>
      <vt:lpstr>Ejecutoria Suprema R.N. N° 3682-2002, del 13 de enero de 2004, la Libertad, </vt:lpstr>
      <vt:lpstr>Jurisprudencia</vt:lpstr>
      <vt:lpstr>Interpretación correcta</vt:lpstr>
      <vt:lpstr>CODIGO PROCESAL PENAL 2004</vt:lpstr>
      <vt:lpstr>EFECTOS</vt:lpstr>
      <vt:lpstr>EFECTOS</vt:lpstr>
      <vt:lpstr>INTERVENCION DEL JUEZ</vt:lpstr>
      <vt:lpstr>OMISION DE PARTE LEGITIMADA</vt:lpstr>
      <vt:lpstr>CONSECUENCIAS</vt:lpstr>
      <vt:lpstr> Casación N° 11-2011/Huaura del 09 de noviembre de 2011</vt:lpstr>
      <vt:lpstr> Casación N° 11-2011/Huaura del 09 de noviembre de 2011</vt:lpstr>
      <vt:lpstr>OPORTUNIDAD</vt:lpstr>
      <vt:lpstr>FORMALIDAD</vt:lpstr>
      <vt:lpstr>FORMALIDAD</vt:lpstr>
      <vt:lpstr>FORMALIDAD</vt:lpstr>
      <vt:lpstr>Indicios de delitos en proceso extra – penal.  Art. 10  del CPP</vt:lpstr>
      <vt:lpstr>Indicios de delitos en proceso extra – penal.  Art. 10  del CPP</vt:lpstr>
      <vt:lpstr>CASACION 148-2019</vt:lpstr>
      <vt:lpstr>CASACION 148-2019</vt:lpstr>
      <vt:lpstr>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2015-05-21T13:27:07Z</dcterms:created>
  <dcterms:modified xsi:type="dcterms:W3CDTF">2022-02-20T13:46:17Z</dcterms:modified>
</cp:coreProperties>
</file>