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1"/>
  </p:sldMasterIdLst>
  <p:notesMasterIdLst>
    <p:notesMasterId r:id="rId54"/>
  </p:notesMasterIdLst>
  <p:sldIdLst>
    <p:sldId id="277" r:id="rId2"/>
    <p:sldId id="400" r:id="rId3"/>
    <p:sldId id="470" r:id="rId4"/>
    <p:sldId id="440" r:id="rId5"/>
    <p:sldId id="473" r:id="rId6"/>
    <p:sldId id="474" r:id="rId7"/>
    <p:sldId id="524" r:id="rId8"/>
    <p:sldId id="525" r:id="rId9"/>
    <p:sldId id="475" r:id="rId10"/>
    <p:sldId id="477" r:id="rId11"/>
    <p:sldId id="478" r:id="rId12"/>
    <p:sldId id="480" r:id="rId13"/>
    <p:sldId id="486" r:id="rId14"/>
    <p:sldId id="487" r:id="rId15"/>
    <p:sldId id="488" r:id="rId16"/>
    <p:sldId id="498" r:id="rId17"/>
    <p:sldId id="499" r:id="rId18"/>
    <p:sldId id="500" r:id="rId19"/>
    <p:sldId id="501" r:id="rId20"/>
    <p:sldId id="503" r:id="rId21"/>
    <p:sldId id="514" r:id="rId22"/>
    <p:sldId id="504" r:id="rId23"/>
    <p:sldId id="505" r:id="rId24"/>
    <p:sldId id="492" r:id="rId25"/>
    <p:sldId id="493" r:id="rId26"/>
    <p:sldId id="513" r:id="rId27"/>
    <p:sldId id="494" r:id="rId28"/>
    <p:sldId id="541" r:id="rId29"/>
    <p:sldId id="515" r:id="rId30"/>
    <p:sldId id="495" r:id="rId31"/>
    <p:sldId id="496" r:id="rId32"/>
    <p:sldId id="497" r:id="rId33"/>
    <p:sldId id="506" r:id="rId34"/>
    <p:sldId id="512" r:id="rId35"/>
    <p:sldId id="507" r:id="rId36"/>
    <p:sldId id="508" r:id="rId37"/>
    <p:sldId id="509" r:id="rId38"/>
    <p:sldId id="510" r:id="rId39"/>
    <p:sldId id="511" r:id="rId40"/>
    <p:sldId id="516" r:id="rId41"/>
    <p:sldId id="517" r:id="rId42"/>
    <p:sldId id="521" r:id="rId43"/>
    <p:sldId id="522" r:id="rId44"/>
    <p:sldId id="534" r:id="rId45"/>
    <p:sldId id="527" r:id="rId46"/>
    <p:sldId id="532" r:id="rId47"/>
    <p:sldId id="533" r:id="rId48"/>
    <p:sldId id="535" r:id="rId49"/>
    <p:sldId id="536" r:id="rId50"/>
    <p:sldId id="538" r:id="rId51"/>
    <p:sldId id="540" r:id="rId52"/>
    <p:sldId id="469"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E10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41" autoAdjust="0"/>
  </p:normalViewPr>
  <p:slideViewPr>
    <p:cSldViewPr>
      <p:cViewPr varScale="1">
        <p:scale>
          <a:sx n="48" d="100"/>
          <a:sy n="48" d="100"/>
        </p:scale>
        <p:origin x="1528" y="4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6AE7B-3DEC-432E-90F6-F58CAD035CE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E6DCDDC-CA99-4D02-A042-9682C754FA6B}">
      <dgm:prSet/>
      <dgm:spPr/>
      <dgm:t>
        <a:bodyPr/>
        <a:lstStyle/>
        <a:p>
          <a:r>
            <a:rPr lang="es-MX" b="1" dirty="0"/>
            <a:t>ofrecer resistencia a la iniciación del proceso o de impedir su continuación</a:t>
          </a:r>
          <a:endParaRPr lang="en-US" dirty="0"/>
        </a:p>
      </dgm:t>
    </dgm:pt>
    <dgm:pt modelId="{8A7E1F65-2C03-4925-B567-A3C478DF26B5}" type="parTrans" cxnId="{23250E20-411B-419D-9A66-9E954BC16DC5}">
      <dgm:prSet/>
      <dgm:spPr/>
      <dgm:t>
        <a:bodyPr/>
        <a:lstStyle/>
        <a:p>
          <a:endParaRPr lang="en-US"/>
        </a:p>
      </dgm:t>
    </dgm:pt>
    <dgm:pt modelId="{26C29A10-2561-435F-A8BC-DCFF3E26A6FB}" type="sibTrans" cxnId="{23250E20-411B-419D-9A66-9E954BC16DC5}">
      <dgm:prSet/>
      <dgm:spPr/>
      <dgm:t>
        <a:bodyPr/>
        <a:lstStyle/>
        <a:p>
          <a:endParaRPr lang="en-US"/>
        </a:p>
      </dgm:t>
    </dgm:pt>
    <dgm:pt modelId="{D50915C4-10E4-43D1-9331-DAE1C3E7B5D5}">
      <dgm:prSet/>
      <dgm:spPr/>
      <dgm:t>
        <a:bodyPr/>
        <a:lstStyle/>
        <a:p>
          <a:r>
            <a:rPr lang="es-MX" dirty="0"/>
            <a:t>actuar como remedio procesal al poner en evidencia que el proceso se ha iniciado sin haberse cumplido con los requisitos exigidos por ley</a:t>
          </a:r>
          <a:endParaRPr lang="en-US" dirty="0"/>
        </a:p>
      </dgm:t>
    </dgm:pt>
    <dgm:pt modelId="{B9F735DF-C4AC-4101-8E34-863181C32163}" type="parTrans" cxnId="{122308C3-8357-4002-8C22-96E0D5C85F9E}">
      <dgm:prSet/>
      <dgm:spPr/>
      <dgm:t>
        <a:bodyPr/>
        <a:lstStyle/>
        <a:p>
          <a:endParaRPr lang="en-US"/>
        </a:p>
      </dgm:t>
    </dgm:pt>
    <dgm:pt modelId="{D88845D8-7F4C-4AFB-A7D4-B6CBD721C8FB}" type="sibTrans" cxnId="{122308C3-8357-4002-8C22-96E0D5C85F9E}">
      <dgm:prSet/>
      <dgm:spPr/>
      <dgm:t>
        <a:bodyPr/>
        <a:lstStyle/>
        <a:p>
          <a:endParaRPr lang="en-US"/>
        </a:p>
      </dgm:t>
    </dgm:pt>
    <dgm:pt modelId="{6F1FA536-27DF-4CD4-9E06-D04197C3D860}" type="pres">
      <dgm:prSet presAssocID="{7776AE7B-3DEC-432E-90F6-F58CAD035CE8}" presName="linear" presStyleCnt="0">
        <dgm:presLayoutVars>
          <dgm:animLvl val="lvl"/>
          <dgm:resizeHandles val="exact"/>
        </dgm:presLayoutVars>
      </dgm:prSet>
      <dgm:spPr/>
    </dgm:pt>
    <dgm:pt modelId="{46044D2A-D15A-4691-8F03-9AAEA7FF7484}" type="pres">
      <dgm:prSet presAssocID="{FE6DCDDC-CA99-4D02-A042-9682C754FA6B}" presName="parentText" presStyleLbl="node1" presStyleIdx="0" presStyleCnt="2">
        <dgm:presLayoutVars>
          <dgm:chMax val="0"/>
          <dgm:bulletEnabled val="1"/>
        </dgm:presLayoutVars>
      </dgm:prSet>
      <dgm:spPr/>
    </dgm:pt>
    <dgm:pt modelId="{9E4062F2-6544-436E-9852-4A30A21E2F73}" type="pres">
      <dgm:prSet presAssocID="{26C29A10-2561-435F-A8BC-DCFF3E26A6FB}" presName="spacer" presStyleCnt="0"/>
      <dgm:spPr/>
    </dgm:pt>
    <dgm:pt modelId="{285D68BC-5863-4755-81A3-AA74E95500AF}" type="pres">
      <dgm:prSet presAssocID="{D50915C4-10E4-43D1-9331-DAE1C3E7B5D5}" presName="parentText" presStyleLbl="node1" presStyleIdx="1" presStyleCnt="2">
        <dgm:presLayoutVars>
          <dgm:chMax val="0"/>
          <dgm:bulletEnabled val="1"/>
        </dgm:presLayoutVars>
      </dgm:prSet>
      <dgm:spPr/>
    </dgm:pt>
  </dgm:ptLst>
  <dgm:cxnLst>
    <dgm:cxn modelId="{23250E20-411B-419D-9A66-9E954BC16DC5}" srcId="{7776AE7B-3DEC-432E-90F6-F58CAD035CE8}" destId="{FE6DCDDC-CA99-4D02-A042-9682C754FA6B}" srcOrd="0" destOrd="0" parTransId="{8A7E1F65-2C03-4925-B567-A3C478DF26B5}" sibTransId="{26C29A10-2561-435F-A8BC-DCFF3E26A6FB}"/>
    <dgm:cxn modelId="{D25F6F91-C0E5-4CB8-9DC6-284BD31CFF42}" type="presOf" srcId="{7776AE7B-3DEC-432E-90F6-F58CAD035CE8}" destId="{6F1FA536-27DF-4CD4-9E06-D04197C3D860}" srcOrd="0" destOrd="0" presId="urn:microsoft.com/office/officeart/2005/8/layout/vList2"/>
    <dgm:cxn modelId="{94E21694-6FE0-4545-9BD7-1647D2FC8F5D}" type="presOf" srcId="{FE6DCDDC-CA99-4D02-A042-9682C754FA6B}" destId="{46044D2A-D15A-4691-8F03-9AAEA7FF7484}" srcOrd="0" destOrd="0" presId="urn:microsoft.com/office/officeart/2005/8/layout/vList2"/>
    <dgm:cxn modelId="{122308C3-8357-4002-8C22-96E0D5C85F9E}" srcId="{7776AE7B-3DEC-432E-90F6-F58CAD035CE8}" destId="{D50915C4-10E4-43D1-9331-DAE1C3E7B5D5}" srcOrd="1" destOrd="0" parTransId="{B9F735DF-C4AC-4101-8E34-863181C32163}" sibTransId="{D88845D8-7F4C-4AFB-A7D4-B6CBD721C8FB}"/>
    <dgm:cxn modelId="{DC268BFC-EA32-4E91-B1F1-FFD218CEEDD8}" type="presOf" srcId="{D50915C4-10E4-43D1-9331-DAE1C3E7B5D5}" destId="{285D68BC-5863-4755-81A3-AA74E95500AF}" srcOrd="0" destOrd="0" presId="urn:microsoft.com/office/officeart/2005/8/layout/vList2"/>
    <dgm:cxn modelId="{6CC362BD-3728-42DA-959C-F79D8FDDC4A8}" type="presParOf" srcId="{6F1FA536-27DF-4CD4-9E06-D04197C3D860}" destId="{46044D2A-D15A-4691-8F03-9AAEA7FF7484}" srcOrd="0" destOrd="0" presId="urn:microsoft.com/office/officeart/2005/8/layout/vList2"/>
    <dgm:cxn modelId="{A9408095-E386-49E0-A59C-6C50A539FD0E}" type="presParOf" srcId="{6F1FA536-27DF-4CD4-9E06-D04197C3D860}" destId="{9E4062F2-6544-436E-9852-4A30A21E2F73}" srcOrd="1" destOrd="0" presId="urn:microsoft.com/office/officeart/2005/8/layout/vList2"/>
    <dgm:cxn modelId="{86A18353-7431-4986-9C32-06F25B7291F9}" type="presParOf" srcId="{6F1FA536-27DF-4CD4-9E06-D04197C3D860}" destId="{285D68BC-5863-4755-81A3-AA74E95500A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E88ED-3E24-43D2-BF69-4AB04F62CC6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C9B8DAF-F142-448A-AC6B-089DF082E809}">
      <dgm:prSet/>
      <dgm:spPr/>
      <dgm:t>
        <a:bodyPr/>
        <a:lstStyle/>
        <a:p>
          <a:r>
            <a:rPr lang="es-MX"/>
            <a:t>FALTA DE LEGITIMIDAD PROCESAL PARA EJERCITAR LA ACCIÓN PENAL</a:t>
          </a:r>
          <a:endParaRPr lang="en-US"/>
        </a:p>
      </dgm:t>
    </dgm:pt>
    <dgm:pt modelId="{4C3CECB3-2F43-4156-A1E3-BECAA11A072B}" type="parTrans" cxnId="{BD338A22-6D66-459E-A039-8EEDCD235B46}">
      <dgm:prSet/>
      <dgm:spPr/>
      <dgm:t>
        <a:bodyPr/>
        <a:lstStyle/>
        <a:p>
          <a:endParaRPr lang="en-US"/>
        </a:p>
      </dgm:t>
    </dgm:pt>
    <dgm:pt modelId="{23A59670-0EC9-4F34-B37E-9F8094CD491D}" type="sibTrans" cxnId="{BD338A22-6D66-459E-A039-8EEDCD235B46}">
      <dgm:prSet/>
      <dgm:spPr/>
      <dgm:t>
        <a:bodyPr/>
        <a:lstStyle/>
        <a:p>
          <a:endParaRPr lang="en-US"/>
        </a:p>
      </dgm:t>
    </dgm:pt>
    <dgm:pt modelId="{0F92AF03-E016-4B0B-873C-3FE0722F1467}">
      <dgm:prSet/>
      <dgm:spPr/>
      <dgm:t>
        <a:bodyPr/>
        <a:lstStyle/>
        <a:p>
          <a:r>
            <a:rPr lang="es-MX" dirty="0"/>
            <a:t>AUSENCIA DE PRONUNCIAMIENTO DE AUTORIDAD COMPETENTE</a:t>
          </a:r>
          <a:endParaRPr lang="en-US" dirty="0"/>
        </a:p>
      </dgm:t>
    </dgm:pt>
    <dgm:pt modelId="{5D7EEA03-1492-4172-BFF4-C4518633F04F}" type="parTrans" cxnId="{6A59B02E-555D-4A97-B6B2-1E361987A661}">
      <dgm:prSet/>
      <dgm:spPr/>
      <dgm:t>
        <a:bodyPr/>
        <a:lstStyle/>
        <a:p>
          <a:endParaRPr lang="en-US"/>
        </a:p>
      </dgm:t>
    </dgm:pt>
    <dgm:pt modelId="{F706E838-5ED7-4C10-B4F9-E88C6F8E06F8}" type="sibTrans" cxnId="{6A59B02E-555D-4A97-B6B2-1E361987A661}">
      <dgm:prSet/>
      <dgm:spPr/>
      <dgm:t>
        <a:bodyPr/>
        <a:lstStyle/>
        <a:p>
          <a:endParaRPr lang="en-US"/>
        </a:p>
      </dgm:t>
    </dgm:pt>
    <dgm:pt modelId="{95203449-939F-4246-A636-B1C103DC4F8B}">
      <dgm:prSet/>
      <dgm:spPr/>
      <dgm:t>
        <a:bodyPr/>
        <a:lstStyle/>
        <a:p>
          <a:r>
            <a:rPr lang="es-MX"/>
            <a:t>AUSENCIA DEL CONSENTIMIENTO Y/O AUTORIZACIÓN PARA PROCESAR A FUNCIONARIOS PÚBLICOS O ALTOS DIGNATARIOS</a:t>
          </a:r>
          <a:endParaRPr lang="en-US"/>
        </a:p>
      </dgm:t>
    </dgm:pt>
    <dgm:pt modelId="{EF66F27A-0C64-4B1B-8F8F-AE9B24FCCF04}" type="parTrans" cxnId="{BC6B1420-8823-4BB6-A502-CEE11E40FC8E}">
      <dgm:prSet/>
      <dgm:spPr/>
      <dgm:t>
        <a:bodyPr/>
        <a:lstStyle/>
        <a:p>
          <a:endParaRPr lang="en-US"/>
        </a:p>
      </dgm:t>
    </dgm:pt>
    <dgm:pt modelId="{0ED3F4A4-A735-4395-A779-F77B90CF4908}" type="sibTrans" cxnId="{BC6B1420-8823-4BB6-A502-CEE11E40FC8E}">
      <dgm:prSet/>
      <dgm:spPr/>
      <dgm:t>
        <a:bodyPr/>
        <a:lstStyle/>
        <a:p>
          <a:endParaRPr lang="en-US"/>
        </a:p>
      </dgm:t>
    </dgm:pt>
    <dgm:pt modelId="{1AA331DF-5410-4EB0-B76E-3662A1B73D61}" type="pres">
      <dgm:prSet presAssocID="{724E88ED-3E24-43D2-BF69-4AB04F62CC62}" presName="diagram" presStyleCnt="0">
        <dgm:presLayoutVars>
          <dgm:dir/>
          <dgm:resizeHandles val="exact"/>
        </dgm:presLayoutVars>
      </dgm:prSet>
      <dgm:spPr/>
    </dgm:pt>
    <dgm:pt modelId="{D6AC3BEA-426F-4905-8724-94C0834A3DBA}" type="pres">
      <dgm:prSet presAssocID="{CC9B8DAF-F142-448A-AC6B-089DF082E809}" presName="node" presStyleLbl="node1" presStyleIdx="0" presStyleCnt="3">
        <dgm:presLayoutVars>
          <dgm:bulletEnabled val="1"/>
        </dgm:presLayoutVars>
      </dgm:prSet>
      <dgm:spPr/>
    </dgm:pt>
    <dgm:pt modelId="{1073915B-AFB0-469E-B549-29AA9663E75D}" type="pres">
      <dgm:prSet presAssocID="{23A59670-0EC9-4F34-B37E-9F8094CD491D}" presName="sibTrans" presStyleCnt="0"/>
      <dgm:spPr/>
    </dgm:pt>
    <dgm:pt modelId="{EBBE882B-D599-45FA-9DB4-DD3B3EB48079}" type="pres">
      <dgm:prSet presAssocID="{0F92AF03-E016-4B0B-873C-3FE0722F1467}" presName="node" presStyleLbl="node1" presStyleIdx="1" presStyleCnt="3">
        <dgm:presLayoutVars>
          <dgm:bulletEnabled val="1"/>
        </dgm:presLayoutVars>
      </dgm:prSet>
      <dgm:spPr/>
    </dgm:pt>
    <dgm:pt modelId="{7AA753E4-82A1-4699-8243-9A7C2320E94D}" type="pres">
      <dgm:prSet presAssocID="{F706E838-5ED7-4C10-B4F9-E88C6F8E06F8}" presName="sibTrans" presStyleCnt="0"/>
      <dgm:spPr/>
    </dgm:pt>
    <dgm:pt modelId="{4BCE56B0-0314-4709-8407-AA1464D695B9}" type="pres">
      <dgm:prSet presAssocID="{95203449-939F-4246-A636-B1C103DC4F8B}" presName="node" presStyleLbl="node1" presStyleIdx="2" presStyleCnt="3">
        <dgm:presLayoutVars>
          <dgm:bulletEnabled val="1"/>
        </dgm:presLayoutVars>
      </dgm:prSet>
      <dgm:spPr/>
    </dgm:pt>
  </dgm:ptLst>
  <dgm:cxnLst>
    <dgm:cxn modelId="{BC6B1420-8823-4BB6-A502-CEE11E40FC8E}" srcId="{724E88ED-3E24-43D2-BF69-4AB04F62CC62}" destId="{95203449-939F-4246-A636-B1C103DC4F8B}" srcOrd="2" destOrd="0" parTransId="{EF66F27A-0C64-4B1B-8F8F-AE9B24FCCF04}" sibTransId="{0ED3F4A4-A735-4395-A779-F77B90CF4908}"/>
    <dgm:cxn modelId="{BD338A22-6D66-459E-A039-8EEDCD235B46}" srcId="{724E88ED-3E24-43D2-BF69-4AB04F62CC62}" destId="{CC9B8DAF-F142-448A-AC6B-089DF082E809}" srcOrd="0" destOrd="0" parTransId="{4C3CECB3-2F43-4156-A1E3-BECAA11A072B}" sibTransId="{23A59670-0EC9-4F34-B37E-9F8094CD491D}"/>
    <dgm:cxn modelId="{6A59B02E-555D-4A97-B6B2-1E361987A661}" srcId="{724E88ED-3E24-43D2-BF69-4AB04F62CC62}" destId="{0F92AF03-E016-4B0B-873C-3FE0722F1467}" srcOrd="1" destOrd="0" parTransId="{5D7EEA03-1492-4172-BFF4-C4518633F04F}" sibTransId="{F706E838-5ED7-4C10-B4F9-E88C6F8E06F8}"/>
    <dgm:cxn modelId="{253E713A-ED8C-40C2-89B7-F6688889FD25}" type="presOf" srcId="{0F92AF03-E016-4B0B-873C-3FE0722F1467}" destId="{EBBE882B-D599-45FA-9DB4-DD3B3EB48079}" srcOrd="0" destOrd="0" presId="urn:microsoft.com/office/officeart/2005/8/layout/default"/>
    <dgm:cxn modelId="{E5430444-0925-45B8-94E0-6B85D39E6B04}" type="presOf" srcId="{95203449-939F-4246-A636-B1C103DC4F8B}" destId="{4BCE56B0-0314-4709-8407-AA1464D695B9}" srcOrd="0" destOrd="0" presId="urn:microsoft.com/office/officeart/2005/8/layout/default"/>
    <dgm:cxn modelId="{E702FD58-D287-4DA9-8624-BE24283EFECF}" type="presOf" srcId="{CC9B8DAF-F142-448A-AC6B-089DF082E809}" destId="{D6AC3BEA-426F-4905-8724-94C0834A3DBA}" srcOrd="0" destOrd="0" presId="urn:microsoft.com/office/officeart/2005/8/layout/default"/>
    <dgm:cxn modelId="{ABA577FE-1314-488D-BB86-3F89DA952AD1}" type="presOf" srcId="{724E88ED-3E24-43D2-BF69-4AB04F62CC62}" destId="{1AA331DF-5410-4EB0-B76E-3662A1B73D61}" srcOrd="0" destOrd="0" presId="urn:microsoft.com/office/officeart/2005/8/layout/default"/>
    <dgm:cxn modelId="{AF6A1528-407A-4B78-9A09-647219A47D38}" type="presParOf" srcId="{1AA331DF-5410-4EB0-B76E-3662A1B73D61}" destId="{D6AC3BEA-426F-4905-8724-94C0834A3DBA}" srcOrd="0" destOrd="0" presId="urn:microsoft.com/office/officeart/2005/8/layout/default"/>
    <dgm:cxn modelId="{1A729B82-F8EE-467D-B8FE-394AC6013D13}" type="presParOf" srcId="{1AA331DF-5410-4EB0-B76E-3662A1B73D61}" destId="{1073915B-AFB0-469E-B549-29AA9663E75D}" srcOrd="1" destOrd="0" presId="urn:microsoft.com/office/officeart/2005/8/layout/default"/>
    <dgm:cxn modelId="{77AC0171-D3A0-4B1F-8054-140E61831F75}" type="presParOf" srcId="{1AA331DF-5410-4EB0-B76E-3662A1B73D61}" destId="{EBBE882B-D599-45FA-9DB4-DD3B3EB48079}" srcOrd="2" destOrd="0" presId="urn:microsoft.com/office/officeart/2005/8/layout/default"/>
    <dgm:cxn modelId="{FEDEF531-191F-4350-8696-F9643900F5BC}" type="presParOf" srcId="{1AA331DF-5410-4EB0-B76E-3662A1B73D61}" destId="{7AA753E4-82A1-4699-8243-9A7C2320E94D}" srcOrd="3" destOrd="0" presId="urn:microsoft.com/office/officeart/2005/8/layout/default"/>
    <dgm:cxn modelId="{A58505B5-BC6A-4980-A50A-DA707680E01C}" type="presParOf" srcId="{1AA331DF-5410-4EB0-B76E-3662A1B73D61}" destId="{4BCE56B0-0314-4709-8407-AA1464D695B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E426A-3241-4209-A4E2-21F7386D6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E275964-C973-4F2F-A02A-A88B19E35BCD}">
      <dgm:prSet/>
      <dgm:spPr/>
      <dgm:t>
        <a:bodyPr/>
        <a:lstStyle/>
        <a:p>
          <a:r>
            <a:rPr lang="es-MX" dirty="0"/>
            <a:t>Los que deben ejercitar la acción penal son los titulares del bien jurídico afectado a causa del delito, es decir, por el agraviado, a través de una querella</a:t>
          </a:r>
          <a:endParaRPr lang="en-US" dirty="0"/>
        </a:p>
      </dgm:t>
    </dgm:pt>
    <dgm:pt modelId="{05FD9128-3788-4B26-9C61-5553417307D3}" type="parTrans" cxnId="{98BD6A37-5606-4546-BEA8-4ACB46D92F01}">
      <dgm:prSet/>
      <dgm:spPr/>
      <dgm:t>
        <a:bodyPr/>
        <a:lstStyle/>
        <a:p>
          <a:endParaRPr lang="en-US"/>
        </a:p>
      </dgm:t>
    </dgm:pt>
    <dgm:pt modelId="{F17EA366-C1F5-43B8-8E5E-DE8BEF6822A7}" type="sibTrans" cxnId="{98BD6A37-5606-4546-BEA8-4ACB46D92F01}">
      <dgm:prSet/>
      <dgm:spPr/>
      <dgm:t>
        <a:bodyPr/>
        <a:lstStyle/>
        <a:p>
          <a:endParaRPr lang="en-US"/>
        </a:p>
      </dgm:t>
    </dgm:pt>
    <dgm:pt modelId="{6F104F66-681E-4AEA-B9B9-3529DFC2E5DB}">
      <dgm:prSet/>
      <dgm:spPr/>
      <dgm:t>
        <a:bodyPr/>
        <a:lstStyle/>
        <a:p>
          <a:r>
            <a:rPr lang="es-MX" dirty="0"/>
            <a:t>Son los delitos de ejercicio privado de la acción y en algunos casos de intermediación para la intervención del MP</a:t>
          </a:r>
          <a:endParaRPr lang="en-US" dirty="0"/>
        </a:p>
      </dgm:t>
    </dgm:pt>
    <dgm:pt modelId="{4205B8A7-37C7-46D1-B616-AC08A8E2BA95}" type="parTrans" cxnId="{12335BF5-744D-4195-9FF3-FEFA12DD81FF}">
      <dgm:prSet/>
      <dgm:spPr/>
      <dgm:t>
        <a:bodyPr/>
        <a:lstStyle/>
        <a:p>
          <a:endParaRPr lang="en-US"/>
        </a:p>
      </dgm:t>
    </dgm:pt>
    <dgm:pt modelId="{14E2BCCF-67E0-4FDA-96E9-ACC4BA5D21D2}" type="sibTrans" cxnId="{12335BF5-744D-4195-9FF3-FEFA12DD81FF}">
      <dgm:prSet/>
      <dgm:spPr/>
      <dgm:t>
        <a:bodyPr/>
        <a:lstStyle/>
        <a:p>
          <a:endParaRPr lang="en-US"/>
        </a:p>
      </dgm:t>
    </dgm:pt>
    <dgm:pt modelId="{3337D473-5F35-4A25-B614-0C5A7EB82139}" type="pres">
      <dgm:prSet presAssocID="{673E426A-3241-4209-A4E2-21F7386D68E6}" presName="linear" presStyleCnt="0">
        <dgm:presLayoutVars>
          <dgm:animLvl val="lvl"/>
          <dgm:resizeHandles val="exact"/>
        </dgm:presLayoutVars>
      </dgm:prSet>
      <dgm:spPr/>
    </dgm:pt>
    <dgm:pt modelId="{CE30B610-717E-4EDC-AEFF-3EB23DB8A5BA}" type="pres">
      <dgm:prSet presAssocID="{AE275964-C973-4F2F-A02A-A88B19E35BCD}" presName="parentText" presStyleLbl="node1" presStyleIdx="0" presStyleCnt="2">
        <dgm:presLayoutVars>
          <dgm:chMax val="0"/>
          <dgm:bulletEnabled val="1"/>
        </dgm:presLayoutVars>
      </dgm:prSet>
      <dgm:spPr/>
    </dgm:pt>
    <dgm:pt modelId="{D3ACC390-6E8E-4586-B18C-16E7BB4C70B6}" type="pres">
      <dgm:prSet presAssocID="{F17EA366-C1F5-43B8-8E5E-DE8BEF6822A7}" presName="spacer" presStyleCnt="0"/>
      <dgm:spPr/>
    </dgm:pt>
    <dgm:pt modelId="{AAC61438-6EB7-4122-9F96-A33A9B9F0E27}" type="pres">
      <dgm:prSet presAssocID="{6F104F66-681E-4AEA-B9B9-3529DFC2E5DB}" presName="parentText" presStyleLbl="node1" presStyleIdx="1" presStyleCnt="2">
        <dgm:presLayoutVars>
          <dgm:chMax val="0"/>
          <dgm:bulletEnabled val="1"/>
        </dgm:presLayoutVars>
      </dgm:prSet>
      <dgm:spPr/>
    </dgm:pt>
  </dgm:ptLst>
  <dgm:cxnLst>
    <dgm:cxn modelId="{98BD6A37-5606-4546-BEA8-4ACB46D92F01}" srcId="{673E426A-3241-4209-A4E2-21F7386D68E6}" destId="{AE275964-C973-4F2F-A02A-A88B19E35BCD}" srcOrd="0" destOrd="0" parTransId="{05FD9128-3788-4B26-9C61-5553417307D3}" sibTransId="{F17EA366-C1F5-43B8-8E5E-DE8BEF6822A7}"/>
    <dgm:cxn modelId="{19866597-CAF3-4A02-BA86-888941C56938}" type="presOf" srcId="{673E426A-3241-4209-A4E2-21F7386D68E6}" destId="{3337D473-5F35-4A25-B614-0C5A7EB82139}" srcOrd="0" destOrd="0" presId="urn:microsoft.com/office/officeart/2005/8/layout/vList2"/>
    <dgm:cxn modelId="{8D2642B6-D977-408F-BED7-4C2DF4D586E2}" type="presOf" srcId="{6F104F66-681E-4AEA-B9B9-3529DFC2E5DB}" destId="{AAC61438-6EB7-4122-9F96-A33A9B9F0E27}" srcOrd="0" destOrd="0" presId="urn:microsoft.com/office/officeart/2005/8/layout/vList2"/>
    <dgm:cxn modelId="{EFD7CECB-9E71-458B-B592-FE585B538E20}" type="presOf" srcId="{AE275964-C973-4F2F-A02A-A88B19E35BCD}" destId="{CE30B610-717E-4EDC-AEFF-3EB23DB8A5BA}" srcOrd="0" destOrd="0" presId="urn:microsoft.com/office/officeart/2005/8/layout/vList2"/>
    <dgm:cxn modelId="{12335BF5-744D-4195-9FF3-FEFA12DD81FF}" srcId="{673E426A-3241-4209-A4E2-21F7386D68E6}" destId="{6F104F66-681E-4AEA-B9B9-3529DFC2E5DB}" srcOrd="1" destOrd="0" parTransId="{4205B8A7-37C7-46D1-B616-AC08A8E2BA95}" sibTransId="{14E2BCCF-67E0-4FDA-96E9-ACC4BA5D21D2}"/>
    <dgm:cxn modelId="{663267A0-D7C6-4695-8B2B-41E0D0870DBA}" type="presParOf" srcId="{3337D473-5F35-4A25-B614-0C5A7EB82139}" destId="{CE30B610-717E-4EDC-AEFF-3EB23DB8A5BA}" srcOrd="0" destOrd="0" presId="urn:microsoft.com/office/officeart/2005/8/layout/vList2"/>
    <dgm:cxn modelId="{A9D76F07-56BB-4E1B-9A72-6684267CCFE6}" type="presParOf" srcId="{3337D473-5F35-4A25-B614-0C5A7EB82139}" destId="{D3ACC390-6E8E-4586-B18C-16E7BB4C70B6}" srcOrd="1" destOrd="0" presId="urn:microsoft.com/office/officeart/2005/8/layout/vList2"/>
    <dgm:cxn modelId="{1C8C5467-4FFA-49A8-BF30-01EB76C9B108}" type="presParOf" srcId="{3337D473-5F35-4A25-B614-0C5A7EB82139}" destId="{AAC61438-6EB7-4122-9F96-A33A9B9F0E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B82D06-CD7C-4154-9A70-46829D68692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0BB1184-2CE1-4367-9695-F423A91D83FC}">
      <dgm:prSet/>
      <dgm:spPr/>
      <dgm:t>
        <a:bodyPr/>
        <a:lstStyle/>
        <a:p>
          <a:r>
            <a:rPr lang="es-MX" dirty="0"/>
            <a:t>Artículo 213.- En los delitos previstos en este Capitulo sólo se procederá por acción privada ante el Ministerio Público. </a:t>
          </a:r>
          <a:endParaRPr lang="en-US" dirty="0"/>
        </a:p>
      </dgm:t>
    </dgm:pt>
    <dgm:pt modelId="{8BD37707-4878-4A89-BFA1-05DB2E702555}" type="parTrans" cxnId="{B88B8FA6-9A34-4E78-8B8B-92277BD4229F}">
      <dgm:prSet/>
      <dgm:spPr/>
      <dgm:t>
        <a:bodyPr/>
        <a:lstStyle/>
        <a:p>
          <a:endParaRPr lang="en-US"/>
        </a:p>
      </dgm:t>
    </dgm:pt>
    <dgm:pt modelId="{FA4DB68D-EE25-446C-BFA7-121DD6E35391}" type="sibTrans" cxnId="{B88B8FA6-9A34-4E78-8B8B-92277BD4229F}">
      <dgm:prSet/>
      <dgm:spPr/>
      <dgm:t>
        <a:bodyPr/>
        <a:lstStyle/>
        <a:p>
          <a:endParaRPr lang="en-US"/>
        </a:p>
      </dgm:t>
    </dgm:pt>
    <dgm:pt modelId="{C2D3C1AC-D516-4805-9921-655F8BC60EC6}">
      <dgm:prSet/>
      <dgm:spPr/>
      <dgm:t>
        <a:bodyPr/>
        <a:lstStyle/>
        <a:p>
          <a:r>
            <a:rPr lang="es-MX" dirty="0"/>
            <a:t>Artículo modificado por la Octava Disposición Final de la Ley Nº 27146, publicada el 24 junio 1999</a:t>
          </a:r>
          <a:endParaRPr lang="en-US" dirty="0"/>
        </a:p>
      </dgm:t>
    </dgm:pt>
    <dgm:pt modelId="{45656AA5-BF3B-4C77-98F1-6E9E6ADB171A}" type="parTrans" cxnId="{A76A0642-D725-46CF-B371-8EAB9E5D7AF2}">
      <dgm:prSet/>
      <dgm:spPr/>
      <dgm:t>
        <a:bodyPr/>
        <a:lstStyle/>
        <a:p>
          <a:endParaRPr lang="en-US"/>
        </a:p>
      </dgm:t>
    </dgm:pt>
    <dgm:pt modelId="{806485B1-5401-47E4-8F24-E5FEB4573AB5}" type="sibTrans" cxnId="{A76A0642-D725-46CF-B371-8EAB9E5D7AF2}">
      <dgm:prSet/>
      <dgm:spPr/>
      <dgm:t>
        <a:bodyPr/>
        <a:lstStyle/>
        <a:p>
          <a:endParaRPr lang="en-US"/>
        </a:p>
      </dgm:t>
    </dgm:pt>
    <dgm:pt modelId="{43EE2663-13A3-420C-A096-13DC43145052}" type="pres">
      <dgm:prSet presAssocID="{10B82D06-CD7C-4154-9A70-46829D686929}" presName="hierChild1" presStyleCnt="0">
        <dgm:presLayoutVars>
          <dgm:chPref val="1"/>
          <dgm:dir/>
          <dgm:animOne val="branch"/>
          <dgm:animLvl val="lvl"/>
          <dgm:resizeHandles/>
        </dgm:presLayoutVars>
      </dgm:prSet>
      <dgm:spPr/>
    </dgm:pt>
    <dgm:pt modelId="{4B7851CC-AE4E-4552-968E-7B4BF62085D7}" type="pres">
      <dgm:prSet presAssocID="{D0BB1184-2CE1-4367-9695-F423A91D83FC}" presName="hierRoot1" presStyleCnt="0"/>
      <dgm:spPr/>
    </dgm:pt>
    <dgm:pt modelId="{D0BC9195-BA97-488B-9399-17622F51425C}" type="pres">
      <dgm:prSet presAssocID="{D0BB1184-2CE1-4367-9695-F423A91D83FC}" presName="composite" presStyleCnt="0"/>
      <dgm:spPr/>
    </dgm:pt>
    <dgm:pt modelId="{F6677A4E-E5A2-46CA-AC6A-D464A322AF63}" type="pres">
      <dgm:prSet presAssocID="{D0BB1184-2CE1-4367-9695-F423A91D83FC}" presName="background" presStyleLbl="node0" presStyleIdx="0" presStyleCnt="2"/>
      <dgm:spPr/>
    </dgm:pt>
    <dgm:pt modelId="{0F48140F-742F-4E7E-9579-E33E3E47631A}" type="pres">
      <dgm:prSet presAssocID="{D0BB1184-2CE1-4367-9695-F423A91D83FC}" presName="text" presStyleLbl="fgAcc0" presStyleIdx="0" presStyleCnt="2">
        <dgm:presLayoutVars>
          <dgm:chPref val="3"/>
        </dgm:presLayoutVars>
      </dgm:prSet>
      <dgm:spPr/>
    </dgm:pt>
    <dgm:pt modelId="{721CB5F7-5B75-44D2-8FFE-6833C4F44420}" type="pres">
      <dgm:prSet presAssocID="{D0BB1184-2CE1-4367-9695-F423A91D83FC}" presName="hierChild2" presStyleCnt="0"/>
      <dgm:spPr/>
    </dgm:pt>
    <dgm:pt modelId="{6F26828D-4EE5-498B-B3FD-FB684F04C940}" type="pres">
      <dgm:prSet presAssocID="{C2D3C1AC-D516-4805-9921-655F8BC60EC6}" presName="hierRoot1" presStyleCnt="0"/>
      <dgm:spPr/>
    </dgm:pt>
    <dgm:pt modelId="{CEEF4FFE-8D75-48A5-8150-3509F931AF23}" type="pres">
      <dgm:prSet presAssocID="{C2D3C1AC-D516-4805-9921-655F8BC60EC6}" presName="composite" presStyleCnt="0"/>
      <dgm:spPr/>
    </dgm:pt>
    <dgm:pt modelId="{067783F4-A9F5-445D-A2E2-42F8EDD44E7F}" type="pres">
      <dgm:prSet presAssocID="{C2D3C1AC-D516-4805-9921-655F8BC60EC6}" presName="background" presStyleLbl="node0" presStyleIdx="1" presStyleCnt="2"/>
      <dgm:spPr/>
    </dgm:pt>
    <dgm:pt modelId="{287B2B49-AD94-45D3-AD7F-D01E1015661A}" type="pres">
      <dgm:prSet presAssocID="{C2D3C1AC-D516-4805-9921-655F8BC60EC6}" presName="text" presStyleLbl="fgAcc0" presStyleIdx="1" presStyleCnt="2">
        <dgm:presLayoutVars>
          <dgm:chPref val="3"/>
        </dgm:presLayoutVars>
      </dgm:prSet>
      <dgm:spPr/>
    </dgm:pt>
    <dgm:pt modelId="{3573897A-02D4-4964-9A21-945345673257}" type="pres">
      <dgm:prSet presAssocID="{C2D3C1AC-D516-4805-9921-655F8BC60EC6}" presName="hierChild2" presStyleCnt="0"/>
      <dgm:spPr/>
    </dgm:pt>
  </dgm:ptLst>
  <dgm:cxnLst>
    <dgm:cxn modelId="{A76A0642-D725-46CF-B371-8EAB9E5D7AF2}" srcId="{10B82D06-CD7C-4154-9A70-46829D686929}" destId="{C2D3C1AC-D516-4805-9921-655F8BC60EC6}" srcOrd="1" destOrd="0" parTransId="{45656AA5-BF3B-4C77-98F1-6E9E6ADB171A}" sibTransId="{806485B1-5401-47E4-8F24-E5FEB4573AB5}"/>
    <dgm:cxn modelId="{FD903C76-EE44-4F83-8B74-D800A07C6468}" type="presOf" srcId="{C2D3C1AC-D516-4805-9921-655F8BC60EC6}" destId="{287B2B49-AD94-45D3-AD7F-D01E1015661A}" srcOrd="0" destOrd="0" presId="urn:microsoft.com/office/officeart/2005/8/layout/hierarchy1"/>
    <dgm:cxn modelId="{549BFA7F-99CA-4CD2-B4C4-F8E5DB5D5373}" type="presOf" srcId="{D0BB1184-2CE1-4367-9695-F423A91D83FC}" destId="{0F48140F-742F-4E7E-9579-E33E3E47631A}" srcOrd="0" destOrd="0" presId="urn:microsoft.com/office/officeart/2005/8/layout/hierarchy1"/>
    <dgm:cxn modelId="{423D4D99-2B6D-44FD-810E-A151F8A601E9}" type="presOf" srcId="{10B82D06-CD7C-4154-9A70-46829D686929}" destId="{43EE2663-13A3-420C-A096-13DC43145052}" srcOrd="0" destOrd="0" presId="urn:microsoft.com/office/officeart/2005/8/layout/hierarchy1"/>
    <dgm:cxn modelId="{B88B8FA6-9A34-4E78-8B8B-92277BD4229F}" srcId="{10B82D06-CD7C-4154-9A70-46829D686929}" destId="{D0BB1184-2CE1-4367-9695-F423A91D83FC}" srcOrd="0" destOrd="0" parTransId="{8BD37707-4878-4A89-BFA1-05DB2E702555}" sibTransId="{FA4DB68D-EE25-446C-BFA7-121DD6E35391}"/>
    <dgm:cxn modelId="{314AFB15-E9C7-4C5C-8181-F11CBF39FF89}" type="presParOf" srcId="{43EE2663-13A3-420C-A096-13DC43145052}" destId="{4B7851CC-AE4E-4552-968E-7B4BF62085D7}" srcOrd="0" destOrd="0" presId="urn:microsoft.com/office/officeart/2005/8/layout/hierarchy1"/>
    <dgm:cxn modelId="{F70847CF-5533-49D6-AB4B-F9AB3979DD35}" type="presParOf" srcId="{4B7851CC-AE4E-4552-968E-7B4BF62085D7}" destId="{D0BC9195-BA97-488B-9399-17622F51425C}" srcOrd="0" destOrd="0" presId="urn:microsoft.com/office/officeart/2005/8/layout/hierarchy1"/>
    <dgm:cxn modelId="{95E44095-A181-4C9C-AE9C-2A7734A679F2}" type="presParOf" srcId="{D0BC9195-BA97-488B-9399-17622F51425C}" destId="{F6677A4E-E5A2-46CA-AC6A-D464A322AF63}" srcOrd="0" destOrd="0" presId="urn:microsoft.com/office/officeart/2005/8/layout/hierarchy1"/>
    <dgm:cxn modelId="{C1BC3AE2-C4F7-4347-8C71-8F0F6B8205FE}" type="presParOf" srcId="{D0BC9195-BA97-488B-9399-17622F51425C}" destId="{0F48140F-742F-4E7E-9579-E33E3E47631A}" srcOrd="1" destOrd="0" presId="urn:microsoft.com/office/officeart/2005/8/layout/hierarchy1"/>
    <dgm:cxn modelId="{F35DD8B9-1129-488D-9582-B09265D9E445}" type="presParOf" srcId="{4B7851CC-AE4E-4552-968E-7B4BF62085D7}" destId="{721CB5F7-5B75-44D2-8FFE-6833C4F44420}" srcOrd="1" destOrd="0" presId="urn:microsoft.com/office/officeart/2005/8/layout/hierarchy1"/>
    <dgm:cxn modelId="{EAA7F809-535F-46F8-848C-E67B2E140BA0}" type="presParOf" srcId="{43EE2663-13A3-420C-A096-13DC43145052}" destId="{6F26828D-4EE5-498B-B3FD-FB684F04C940}" srcOrd="1" destOrd="0" presId="urn:microsoft.com/office/officeart/2005/8/layout/hierarchy1"/>
    <dgm:cxn modelId="{4326BEDC-EFD8-4FC9-87F8-645BD8938862}" type="presParOf" srcId="{6F26828D-4EE5-498B-B3FD-FB684F04C940}" destId="{CEEF4FFE-8D75-48A5-8150-3509F931AF23}" srcOrd="0" destOrd="0" presId="urn:microsoft.com/office/officeart/2005/8/layout/hierarchy1"/>
    <dgm:cxn modelId="{83DC6787-AC21-47EA-81E7-33DCE61CFC44}" type="presParOf" srcId="{CEEF4FFE-8D75-48A5-8150-3509F931AF23}" destId="{067783F4-A9F5-445D-A2E2-42F8EDD44E7F}" srcOrd="0" destOrd="0" presId="urn:microsoft.com/office/officeart/2005/8/layout/hierarchy1"/>
    <dgm:cxn modelId="{A6117B3F-C968-4B1D-84C6-B9A1BA276EB4}" type="presParOf" srcId="{CEEF4FFE-8D75-48A5-8150-3509F931AF23}" destId="{287B2B49-AD94-45D3-AD7F-D01E1015661A}" srcOrd="1" destOrd="0" presId="urn:microsoft.com/office/officeart/2005/8/layout/hierarchy1"/>
    <dgm:cxn modelId="{54048BD8-7896-4F31-9326-A51997C7CA3B}" type="presParOf" srcId="{6F26828D-4EE5-498B-B3FD-FB684F04C940}" destId="{3573897A-02D4-4964-9A21-9453456732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4E88ED-3E24-43D2-BF69-4AB04F62CC6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C9B8DAF-F142-448A-AC6B-089DF082E809}">
      <dgm:prSet custT="1"/>
      <dgm:spPr/>
      <dgm:t>
        <a:bodyPr/>
        <a:lstStyle/>
        <a:p>
          <a:r>
            <a:rPr lang="es-MX" sz="2500" dirty="0"/>
            <a:t>ACTOS ILICITOS 209 CP</a:t>
          </a:r>
          <a:endParaRPr lang="en-US" sz="2500" dirty="0"/>
        </a:p>
      </dgm:t>
    </dgm:pt>
    <dgm:pt modelId="{4C3CECB3-2F43-4156-A1E3-BECAA11A072B}" type="parTrans" cxnId="{BD338A22-6D66-459E-A039-8EEDCD235B46}">
      <dgm:prSet/>
      <dgm:spPr/>
      <dgm:t>
        <a:bodyPr/>
        <a:lstStyle/>
        <a:p>
          <a:endParaRPr lang="en-US"/>
        </a:p>
      </dgm:t>
    </dgm:pt>
    <dgm:pt modelId="{23A59670-0EC9-4F34-B37E-9F8094CD491D}" type="sibTrans" cxnId="{BD338A22-6D66-459E-A039-8EEDCD235B46}">
      <dgm:prSet/>
      <dgm:spPr/>
      <dgm:t>
        <a:bodyPr/>
        <a:lstStyle/>
        <a:p>
          <a:endParaRPr lang="en-US"/>
        </a:p>
      </dgm:t>
    </dgm:pt>
    <dgm:pt modelId="{0F92AF03-E016-4B0B-873C-3FE0722F1467}">
      <dgm:prSet custT="1"/>
      <dgm:spPr/>
      <dgm:t>
        <a:bodyPr/>
        <a:lstStyle/>
        <a:p>
          <a:r>
            <a:rPr lang="es-MX" sz="2500" dirty="0"/>
            <a:t>COMISIÓN DE DELITO POR CULPA DEL AGENTE ART. 210 CP</a:t>
          </a:r>
          <a:endParaRPr lang="en-US" sz="2500" dirty="0"/>
        </a:p>
      </dgm:t>
    </dgm:pt>
    <dgm:pt modelId="{5D7EEA03-1492-4172-BFF4-C4518633F04F}" type="parTrans" cxnId="{6A59B02E-555D-4A97-B6B2-1E361987A661}">
      <dgm:prSet/>
      <dgm:spPr/>
      <dgm:t>
        <a:bodyPr/>
        <a:lstStyle/>
        <a:p>
          <a:endParaRPr lang="en-US"/>
        </a:p>
      </dgm:t>
    </dgm:pt>
    <dgm:pt modelId="{F706E838-5ED7-4C10-B4F9-E88C6F8E06F8}" type="sibTrans" cxnId="{6A59B02E-555D-4A97-B6B2-1E361987A661}">
      <dgm:prSet/>
      <dgm:spPr/>
      <dgm:t>
        <a:bodyPr/>
        <a:lstStyle/>
        <a:p>
          <a:endParaRPr lang="en-US"/>
        </a:p>
      </dgm:t>
    </dgm:pt>
    <dgm:pt modelId="{95203449-939F-4246-A636-B1C103DC4F8B}">
      <dgm:prSet custT="1"/>
      <dgm:spPr/>
      <dgm:t>
        <a:bodyPr/>
        <a:lstStyle/>
        <a:p>
          <a:r>
            <a:rPr lang="es-MX" sz="2500" dirty="0"/>
            <a:t> SUSPENSIÓN ILÍCITA DE LA EXIGIBILIDAD DE LAS OBLIGACIONES DEL DEUDOR Art. 211 CP</a:t>
          </a:r>
          <a:endParaRPr lang="en-US" sz="1700" dirty="0"/>
        </a:p>
      </dgm:t>
    </dgm:pt>
    <dgm:pt modelId="{EF66F27A-0C64-4B1B-8F8F-AE9B24FCCF04}" type="parTrans" cxnId="{BC6B1420-8823-4BB6-A502-CEE11E40FC8E}">
      <dgm:prSet/>
      <dgm:spPr/>
      <dgm:t>
        <a:bodyPr/>
        <a:lstStyle/>
        <a:p>
          <a:endParaRPr lang="en-US"/>
        </a:p>
      </dgm:t>
    </dgm:pt>
    <dgm:pt modelId="{0ED3F4A4-A735-4395-A779-F77B90CF4908}" type="sibTrans" cxnId="{BC6B1420-8823-4BB6-A502-CEE11E40FC8E}">
      <dgm:prSet/>
      <dgm:spPr/>
      <dgm:t>
        <a:bodyPr/>
        <a:lstStyle/>
        <a:p>
          <a:endParaRPr lang="en-US"/>
        </a:p>
      </dgm:t>
    </dgm:pt>
    <dgm:pt modelId="{9369F510-8AA0-479A-9ED2-1CCE9DB9CE6F}" type="pres">
      <dgm:prSet presAssocID="{724E88ED-3E24-43D2-BF69-4AB04F62CC62}" presName="linear" presStyleCnt="0">
        <dgm:presLayoutVars>
          <dgm:animLvl val="lvl"/>
          <dgm:resizeHandles val="exact"/>
        </dgm:presLayoutVars>
      </dgm:prSet>
      <dgm:spPr/>
    </dgm:pt>
    <dgm:pt modelId="{4914C13C-44D6-4B51-A2E0-1E34BDB8CC83}" type="pres">
      <dgm:prSet presAssocID="{CC9B8DAF-F142-448A-AC6B-089DF082E809}" presName="parentText" presStyleLbl="node1" presStyleIdx="0" presStyleCnt="3">
        <dgm:presLayoutVars>
          <dgm:chMax val="0"/>
          <dgm:bulletEnabled val="1"/>
        </dgm:presLayoutVars>
      </dgm:prSet>
      <dgm:spPr/>
    </dgm:pt>
    <dgm:pt modelId="{4979ED2A-788A-4E59-9D27-E74B71EFA257}" type="pres">
      <dgm:prSet presAssocID="{23A59670-0EC9-4F34-B37E-9F8094CD491D}" presName="spacer" presStyleCnt="0"/>
      <dgm:spPr/>
    </dgm:pt>
    <dgm:pt modelId="{CE21CB83-A5E1-4CAA-BF76-38EA69DCB10B}" type="pres">
      <dgm:prSet presAssocID="{0F92AF03-E016-4B0B-873C-3FE0722F1467}" presName="parentText" presStyleLbl="node1" presStyleIdx="1" presStyleCnt="3">
        <dgm:presLayoutVars>
          <dgm:chMax val="0"/>
          <dgm:bulletEnabled val="1"/>
        </dgm:presLayoutVars>
      </dgm:prSet>
      <dgm:spPr/>
    </dgm:pt>
    <dgm:pt modelId="{150E867A-4FC2-49D8-AEB8-B49136B9BBB2}" type="pres">
      <dgm:prSet presAssocID="{F706E838-5ED7-4C10-B4F9-E88C6F8E06F8}" presName="spacer" presStyleCnt="0"/>
      <dgm:spPr/>
    </dgm:pt>
    <dgm:pt modelId="{E1699BC6-FE4E-4A19-897F-354083FDD176}" type="pres">
      <dgm:prSet presAssocID="{95203449-939F-4246-A636-B1C103DC4F8B}" presName="parentText" presStyleLbl="node1" presStyleIdx="2" presStyleCnt="3">
        <dgm:presLayoutVars>
          <dgm:chMax val="0"/>
          <dgm:bulletEnabled val="1"/>
        </dgm:presLayoutVars>
      </dgm:prSet>
      <dgm:spPr/>
    </dgm:pt>
  </dgm:ptLst>
  <dgm:cxnLst>
    <dgm:cxn modelId="{E82E4A0C-47F3-4FDA-B798-823A25DD7F1A}" type="presOf" srcId="{95203449-939F-4246-A636-B1C103DC4F8B}" destId="{E1699BC6-FE4E-4A19-897F-354083FDD176}" srcOrd="0" destOrd="0" presId="urn:microsoft.com/office/officeart/2005/8/layout/vList2"/>
    <dgm:cxn modelId="{BC6B1420-8823-4BB6-A502-CEE11E40FC8E}" srcId="{724E88ED-3E24-43D2-BF69-4AB04F62CC62}" destId="{95203449-939F-4246-A636-B1C103DC4F8B}" srcOrd="2" destOrd="0" parTransId="{EF66F27A-0C64-4B1B-8F8F-AE9B24FCCF04}" sibTransId="{0ED3F4A4-A735-4395-A779-F77B90CF4908}"/>
    <dgm:cxn modelId="{BD338A22-6D66-459E-A039-8EEDCD235B46}" srcId="{724E88ED-3E24-43D2-BF69-4AB04F62CC62}" destId="{CC9B8DAF-F142-448A-AC6B-089DF082E809}" srcOrd="0" destOrd="0" parTransId="{4C3CECB3-2F43-4156-A1E3-BECAA11A072B}" sibTransId="{23A59670-0EC9-4F34-B37E-9F8094CD491D}"/>
    <dgm:cxn modelId="{6A59B02E-555D-4A97-B6B2-1E361987A661}" srcId="{724E88ED-3E24-43D2-BF69-4AB04F62CC62}" destId="{0F92AF03-E016-4B0B-873C-3FE0722F1467}" srcOrd="1" destOrd="0" parTransId="{5D7EEA03-1492-4172-BFF4-C4518633F04F}" sibTransId="{F706E838-5ED7-4C10-B4F9-E88C6F8E06F8}"/>
    <dgm:cxn modelId="{6B697F3B-033F-4584-9F49-581CA7957E98}" type="presOf" srcId="{CC9B8DAF-F142-448A-AC6B-089DF082E809}" destId="{4914C13C-44D6-4B51-A2E0-1E34BDB8CC83}" srcOrd="0" destOrd="0" presId="urn:microsoft.com/office/officeart/2005/8/layout/vList2"/>
    <dgm:cxn modelId="{E487EE72-F4EB-45F7-B92D-860723BA7E35}" type="presOf" srcId="{0F92AF03-E016-4B0B-873C-3FE0722F1467}" destId="{CE21CB83-A5E1-4CAA-BF76-38EA69DCB10B}" srcOrd="0" destOrd="0" presId="urn:microsoft.com/office/officeart/2005/8/layout/vList2"/>
    <dgm:cxn modelId="{4E1DA5F6-04A2-4D6A-9FD4-F8961288E464}" type="presOf" srcId="{724E88ED-3E24-43D2-BF69-4AB04F62CC62}" destId="{9369F510-8AA0-479A-9ED2-1CCE9DB9CE6F}" srcOrd="0" destOrd="0" presId="urn:microsoft.com/office/officeart/2005/8/layout/vList2"/>
    <dgm:cxn modelId="{9B59FD0A-4CA7-4CF7-94E8-2A04CA8CD0EA}" type="presParOf" srcId="{9369F510-8AA0-479A-9ED2-1CCE9DB9CE6F}" destId="{4914C13C-44D6-4B51-A2E0-1E34BDB8CC83}" srcOrd="0" destOrd="0" presId="urn:microsoft.com/office/officeart/2005/8/layout/vList2"/>
    <dgm:cxn modelId="{0535343C-C8F9-4972-ADFB-8CD0DA4BA03D}" type="presParOf" srcId="{9369F510-8AA0-479A-9ED2-1CCE9DB9CE6F}" destId="{4979ED2A-788A-4E59-9D27-E74B71EFA257}" srcOrd="1" destOrd="0" presId="urn:microsoft.com/office/officeart/2005/8/layout/vList2"/>
    <dgm:cxn modelId="{6505AADA-5D46-4F40-ABC2-363EDDCE02A8}" type="presParOf" srcId="{9369F510-8AA0-479A-9ED2-1CCE9DB9CE6F}" destId="{CE21CB83-A5E1-4CAA-BF76-38EA69DCB10B}" srcOrd="2" destOrd="0" presId="urn:microsoft.com/office/officeart/2005/8/layout/vList2"/>
    <dgm:cxn modelId="{937A052A-33A1-46B4-BC34-E416368D375E}" type="presParOf" srcId="{9369F510-8AA0-479A-9ED2-1CCE9DB9CE6F}" destId="{150E867A-4FC2-49D8-AEB8-B49136B9BBB2}" srcOrd="3" destOrd="0" presId="urn:microsoft.com/office/officeart/2005/8/layout/vList2"/>
    <dgm:cxn modelId="{7EE905F7-83F7-4E08-B1DF-2BD00ECCD996}" type="presParOf" srcId="{9369F510-8AA0-479A-9ED2-1CCE9DB9CE6F}" destId="{E1699BC6-FE4E-4A19-897F-354083FDD17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E57E49-169F-4A6D-9ABA-593DCB8FC68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BBC7F3B-1E66-478A-92F8-1E71FD032A1D}">
      <dgm:prSet/>
      <dgm:spPr/>
      <dgm:t>
        <a:bodyPr/>
        <a:lstStyle/>
        <a:p>
          <a:r>
            <a:rPr lang="es-MX" dirty="0"/>
            <a:t>1. El Ministerio Público, en los casos de delito tributario, dispondrá la formalización de la Investigación Preparatoria previo informe motivado del Órgano Administrador del Tributo.</a:t>
          </a:r>
          <a:endParaRPr lang="en-US" dirty="0"/>
        </a:p>
      </dgm:t>
    </dgm:pt>
    <dgm:pt modelId="{6697DBF8-CF6E-42F8-817D-810EBEE4C7A1}" type="parTrans" cxnId="{7CFC6FCC-0876-4F77-B4C7-1DC7841CFF33}">
      <dgm:prSet/>
      <dgm:spPr/>
      <dgm:t>
        <a:bodyPr/>
        <a:lstStyle/>
        <a:p>
          <a:endParaRPr lang="en-US"/>
        </a:p>
      </dgm:t>
    </dgm:pt>
    <dgm:pt modelId="{6294FAD0-5610-4CAC-B0F8-286E52C58D91}" type="sibTrans" cxnId="{7CFC6FCC-0876-4F77-B4C7-1DC7841CFF33}">
      <dgm:prSet/>
      <dgm:spPr/>
      <dgm:t>
        <a:bodyPr/>
        <a:lstStyle/>
        <a:p>
          <a:endParaRPr lang="en-US"/>
        </a:p>
      </dgm:t>
    </dgm:pt>
    <dgm:pt modelId="{B4C29D31-542A-43E0-9ACD-7269FD2081D0}">
      <dgm:prSet/>
      <dgm:spPr/>
      <dgm:t>
        <a:bodyPr/>
        <a:lstStyle/>
        <a:p>
          <a:r>
            <a:rPr lang="es-MX" dirty="0"/>
            <a:t>2. Las Diligencias Preliminares y, cuando lo considere necesario el Juez o el Fiscal en su caso, los demás actos de la Instrucción o Investigación Preparatoria, deben contar con la participación especializada del Órgano Administrador del Tributo”.(*)</a:t>
          </a:r>
          <a:endParaRPr lang="en-US" dirty="0"/>
        </a:p>
      </dgm:t>
    </dgm:pt>
    <dgm:pt modelId="{1CA52EA6-3289-4F44-B101-1016ED58686F}" type="parTrans" cxnId="{4FC09D6B-D7AC-41FE-9704-AB302F708B31}">
      <dgm:prSet/>
      <dgm:spPr/>
      <dgm:t>
        <a:bodyPr/>
        <a:lstStyle/>
        <a:p>
          <a:endParaRPr lang="en-US"/>
        </a:p>
      </dgm:t>
    </dgm:pt>
    <dgm:pt modelId="{4D5B8268-224B-4792-A09C-D8EFD366A51D}" type="sibTrans" cxnId="{4FC09D6B-D7AC-41FE-9704-AB302F708B31}">
      <dgm:prSet/>
      <dgm:spPr/>
      <dgm:t>
        <a:bodyPr/>
        <a:lstStyle/>
        <a:p>
          <a:endParaRPr lang="en-US"/>
        </a:p>
      </dgm:t>
    </dgm:pt>
    <dgm:pt modelId="{329C46F0-AF5E-4EA3-865D-71308161DF9E}">
      <dgm:prSet/>
      <dgm:spPr/>
      <dgm:t>
        <a:bodyPr/>
        <a:lstStyle/>
        <a:p>
          <a:r>
            <a:rPr lang="es-MX" dirty="0"/>
            <a:t>(*) Decreto Legislativo N° 957, publicado el 29-07-2004 y modificado por la Ley N° 28671, publicada el 31 enero 2006</a:t>
          </a:r>
          <a:endParaRPr lang="en-US" dirty="0"/>
        </a:p>
      </dgm:t>
    </dgm:pt>
    <dgm:pt modelId="{929129FF-3008-41AD-B0B9-047A69FD4460}" type="parTrans" cxnId="{DF63EF13-E37B-4E90-BDB6-40682D185783}">
      <dgm:prSet/>
      <dgm:spPr/>
      <dgm:t>
        <a:bodyPr/>
        <a:lstStyle/>
        <a:p>
          <a:endParaRPr lang="en-US"/>
        </a:p>
      </dgm:t>
    </dgm:pt>
    <dgm:pt modelId="{58389125-8290-4649-8CAB-278C73FA187B}" type="sibTrans" cxnId="{DF63EF13-E37B-4E90-BDB6-40682D185783}">
      <dgm:prSet/>
      <dgm:spPr/>
      <dgm:t>
        <a:bodyPr/>
        <a:lstStyle/>
        <a:p>
          <a:endParaRPr lang="en-US"/>
        </a:p>
      </dgm:t>
    </dgm:pt>
    <dgm:pt modelId="{0FD06787-BC6F-49B0-A10D-86AF924112C3}" type="pres">
      <dgm:prSet presAssocID="{33E57E49-169F-4A6D-9ABA-593DCB8FC687}" presName="diagram" presStyleCnt="0">
        <dgm:presLayoutVars>
          <dgm:dir/>
          <dgm:resizeHandles val="exact"/>
        </dgm:presLayoutVars>
      </dgm:prSet>
      <dgm:spPr/>
    </dgm:pt>
    <dgm:pt modelId="{2A5DA511-0E88-436E-827F-14B6EA25C2FA}" type="pres">
      <dgm:prSet presAssocID="{8BBC7F3B-1E66-478A-92F8-1E71FD032A1D}" presName="node" presStyleLbl="node1" presStyleIdx="0" presStyleCnt="3">
        <dgm:presLayoutVars>
          <dgm:bulletEnabled val="1"/>
        </dgm:presLayoutVars>
      </dgm:prSet>
      <dgm:spPr/>
    </dgm:pt>
    <dgm:pt modelId="{F7037921-501F-4546-A3E5-BB57D6AFC4F3}" type="pres">
      <dgm:prSet presAssocID="{6294FAD0-5610-4CAC-B0F8-286E52C58D91}" presName="sibTrans" presStyleCnt="0"/>
      <dgm:spPr/>
    </dgm:pt>
    <dgm:pt modelId="{FD604424-E60C-4794-8B31-514013BB8A7E}" type="pres">
      <dgm:prSet presAssocID="{B4C29D31-542A-43E0-9ACD-7269FD2081D0}" presName="node" presStyleLbl="node1" presStyleIdx="1" presStyleCnt="3">
        <dgm:presLayoutVars>
          <dgm:bulletEnabled val="1"/>
        </dgm:presLayoutVars>
      </dgm:prSet>
      <dgm:spPr/>
    </dgm:pt>
    <dgm:pt modelId="{06B8B53F-4E40-42C1-A51D-AB49D52919A1}" type="pres">
      <dgm:prSet presAssocID="{4D5B8268-224B-4792-A09C-D8EFD366A51D}" presName="sibTrans" presStyleCnt="0"/>
      <dgm:spPr/>
    </dgm:pt>
    <dgm:pt modelId="{12EBAB78-EA84-4FEE-B978-642C258A8462}" type="pres">
      <dgm:prSet presAssocID="{329C46F0-AF5E-4EA3-865D-71308161DF9E}" presName="node" presStyleLbl="node1" presStyleIdx="2" presStyleCnt="3">
        <dgm:presLayoutVars>
          <dgm:bulletEnabled val="1"/>
        </dgm:presLayoutVars>
      </dgm:prSet>
      <dgm:spPr/>
    </dgm:pt>
  </dgm:ptLst>
  <dgm:cxnLst>
    <dgm:cxn modelId="{0F8EFD00-0FC9-4FBE-94D0-0D4CD03E7911}" type="presOf" srcId="{8BBC7F3B-1E66-478A-92F8-1E71FD032A1D}" destId="{2A5DA511-0E88-436E-827F-14B6EA25C2FA}" srcOrd="0" destOrd="0" presId="urn:microsoft.com/office/officeart/2005/8/layout/default"/>
    <dgm:cxn modelId="{5E43820A-E2B8-44F4-8BB2-72FF1E2BC696}" type="presOf" srcId="{B4C29D31-542A-43E0-9ACD-7269FD2081D0}" destId="{FD604424-E60C-4794-8B31-514013BB8A7E}" srcOrd="0" destOrd="0" presId="urn:microsoft.com/office/officeart/2005/8/layout/default"/>
    <dgm:cxn modelId="{DF63EF13-E37B-4E90-BDB6-40682D185783}" srcId="{33E57E49-169F-4A6D-9ABA-593DCB8FC687}" destId="{329C46F0-AF5E-4EA3-865D-71308161DF9E}" srcOrd="2" destOrd="0" parTransId="{929129FF-3008-41AD-B0B9-047A69FD4460}" sibTransId="{58389125-8290-4649-8CAB-278C73FA187B}"/>
    <dgm:cxn modelId="{4FC09D6B-D7AC-41FE-9704-AB302F708B31}" srcId="{33E57E49-169F-4A6D-9ABA-593DCB8FC687}" destId="{B4C29D31-542A-43E0-9ACD-7269FD2081D0}" srcOrd="1" destOrd="0" parTransId="{1CA52EA6-3289-4F44-B101-1016ED58686F}" sibTransId="{4D5B8268-224B-4792-A09C-D8EFD366A51D}"/>
    <dgm:cxn modelId="{377768C5-3EFB-4162-BDD6-7F34BCF4920C}" type="presOf" srcId="{33E57E49-169F-4A6D-9ABA-593DCB8FC687}" destId="{0FD06787-BC6F-49B0-A10D-86AF924112C3}" srcOrd="0" destOrd="0" presId="urn:microsoft.com/office/officeart/2005/8/layout/default"/>
    <dgm:cxn modelId="{7CFC6FCC-0876-4F77-B4C7-1DC7841CFF33}" srcId="{33E57E49-169F-4A6D-9ABA-593DCB8FC687}" destId="{8BBC7F3B-1E66-478A-92F8-1E71FD032A1D}" srcOrd="0" destOrd="0" parTransId="{6697DBF8-CF6E-42F8-817D-810EBEE4C7A1}" sibTransId="{6294FAD0-5610-4CAC-B0F8-286E52C58D91}"/>
    <dgm:cxn modelId="{5E48EBD3-DAA4-4DB1-B00F-E218D20CB9A7}" type="presOf" srcId="{329C46F0-AF5E-4EA3-865D-71308161DF9E}" destId="{12EBAB78-EA84-4FEE-B978-642C258A8462}" srcOrd="0" destOrd="0" presId="urn:microsoft.com/office/officeart/2005/8/layout/default"/>
    <dgm:cxn modelId="{7D2A4C8E-AC27-46C9-8541-6CEC4224FB92}" type="presParOf" srcId="{0FD06787-BC6F-49B0-A10D-86AF924112C3}" destId="{2A5DA511-0E88-436E-827F-14B6EA25C2FA}" srcOrd="0" destOrd="0" presId="urn:microsoft.com/office/officeart/2005/8/layout/default"/>
    <dgm:cxn modelId="{68E6E88F-B7FC-4D82-A9D4-DC57BA2F4523}" type="presParOf" srcId="{0FD06787-BC6F-49B0-A10D-86AF924112C3}" destId="{F7037921-501F-4546-A3E5-BB57D6AFC4F3}" srcOrd="1" destOrd="0" presId="urn:microsoft.com/office/officeart/2005/8/layout/default"/>
    <dgm:cxn modelId="{DD072CF9-FE30-43A9-BA02-FBAFBC74D38F}" type="presParOf" srcId="{0FD06787-BC6F-49B0-A10D-86AF924112C3}" destId="{FD604424-E60C-4794-8B31-514013BB8A7E}" srcOrd="2" destOrd="0" presId="urn:microsoft.com/office/officeart/2005/8/layout/default"/>
    <dgm:cxn modelId="{F6FB091B-A62D-4ED1-932E-845661F161AE}" type="presParOf" srcId="{0FD06787-BC6F-49B0-A10D-86AF924112C3}" destId="{06B8B53F-4E40-42C1-A51D-AB49D52919A1}" srcOrd="3" destOrd="0" presId="urn:microsoft.com/office/officeart/2005/8/layout/default"/>
    <dgm:cxn modelId="{4F59C670-5633-41C0-A600-0393661AD459}" type="presParOf" srcId="{0FD06787-BC6F-49B0-A10D-86AF924112C3}" destId="{12EBAB78-EA84-4FEE-B978-642C258A846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44D2A-D15A-4691-8F03-9AAEA7FF7484}">
      <dsp:nvSpPr>
        <dsp:cNvPr id="0" name=""/>
        <dsp:cNvSpPr/>
      </dsp:nvSpPr>
      <dsp:spPr>
        <a:xfrm>
          <a:off x="0" y="169314"/>
          <a:ext cx="4690291" cy="23198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b="1" kern="1200" dirty="0"/>
            <a:t>ofrecer resistencia a la iniciación del proceso o de impedir su continuación</a:t>
          </a:r>
          <a:endParaRPr lang="en-US" sz="2700" kern="1200" dirty="0"/>
        </a:p>
      </dsp:txBody>
      <dsp:txXfrm>
        <a:off x="113248" y="282562"/>
        <a:ext cx="4463795" cy="2093394"/>
      </dsp:txXfrm>
    </dsp:sp>
    <dsp:sp modelId="{285D68BC-5863-4755-81A3-AA74E95500AF}">
      <dsp:nvSpPr>
        <dsp:cNvPr id="0" name=""/>
        <dsp:cNvSpPr/>
      </dsp:nvSpPr>
      <dsp:spPr>
        <a:xfrm>
          <a:off x="0" y="2566964"/>
          <a:ext cx="4690291" cy="23198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actuar como remedio procesal al poner en evidencia que el proceso se ha iniciado sin haberse cumplido con los requisitos exigidos por ley</a:t>
          </a:r>
          <a:endParaRPr lang="en-US" sz="2700" kern="1200" dirty="0"/>
        </a:p>
      </dsp:txBody>
      <dsp:txXfrm>
        <a:off x="113248" y="2680212"/>
        <a:ext cx="4463795" cy="2093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C3BEA-426F-4905-8724-94C0834A3DBA}">
      <dsp:nvSpPr>
        <dsp:cNvPr id="0" name=""/>
        <dsp:cNvSpPr/>
      </dsp:nvSpPr>
      <dsp:spPr>
        <a:xfrm>
          <a:off x="757092"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FALTA DE LEGITIMIDAD PROCESAL PARA EJERCITAR LA ACCIÓN PENAL</a:t>
          </a:r>
          <a:endParaRPr lang="en-US" sz="1900" kern="1200"/>
        </a:p>
      </dsp:txBody>
      <dsp:txXfrm>
        <a:off x="757092" y="1992"/>
        <a:ext cx="3034531" cy="1820718"/>
      </dsp:txXfrm>
    </dsp:sp>
    <dsp:sp modelId="{EBBE882B-D599-45FA-9DB4-DD3B3EB48079}">
      <dsp:nvSpPr>
        <dsp:cNvPr id="0" name=""/>
        <dsp:cNvSpPr/>
      </dsp:nvSpPr>
      <dsp:spPr>
        <a:xfrm>
          <a:off x="4095076" y="1992"/>
          <a:ext cx="3034531" cy="182071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AUSENCIA DE PRONUNCIAMIENTO DE AUTORIDAD COMPETENTE</a:t>
          </a:r>
          <a:endParaRPr lang="en-US" sz="1900" kern="1200" dirty="0"/>
        </a:p>
      </dsp:txBody>
      <dsp:txXfrm>
        <a:off x="4095076" y="1992"/>
        <a:ext cx="3034531" cy="1820718"/>
      </dsp:txXfrm>
    </dsp:sp>
    <dsp:sp modelId="{4BCE56B0-0314-4709-8407-AA1464D695B9}">
      <dsp:nvSpPr>
        <dsp:cNvPr id="0" name=""/>
        <dsp:cNvSpPr/>
      </dsp:nvSpPr>
      <dsp:spPr>
        <a:xfrm>
          <a:off x="2426084" y="2126164"/>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AUSENCIA DEL CONSENTIMIENTO Y/O AUTORIZACIÓN PARA PROCESAR A FUNCIONARIOS PÚBLICOS O ALTOS DIGNATARIOS</a:t>
          </a:r>
          <a:endParaRPr lang="en-US" sz="1900" kern="1200"/>
        </a:p>
      </dsp:txBody>
      <dsp:txXfrm>
        <a:off x="2426084" y="2126164"/>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0B610-717E-4EDC-AEFF-3EB23DB8A5BA}">
      <dsp:nvSpPr>
        <dsp:cNvPr id="0" name=""/>
        <dsp:cNvSpPr/>
      </dsp:nvSpPr>
      <dsp:spPr>
        <a:xfrm>
          <a:off x="0" y="391530"/>
          <a:ext cx="5175384" cy="23376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Los que deben ejercitar la acción penal son los titulares del bien jurídico afectado a causa del delito, es decir, por el agraviado, a través de una querella</a:t>
          </a:r>
          <a:endParaRPr lang="en-US" sz="2700" kern="1200" dirty="0"/>
        </a:p>
      </dsp:txBody>
      <dsp:txXfrm>
        <a:off x="114115" y="505645"/>
        <a:ext cx="4947154" cy="2109430"/>
      </dsp:txXfrm>
    </dsp:sp>
    <dsp:sp modelId="{AAC61438-6EB7-4122-9F96-A33A9B9F0E27}">
      <dsp:nvSpPr>
        <dsp:cNvPr id="0" name=""/>
        <dsp:cNvSpPr/>
      </dsp:nvSpPr>
      <dsp:spPr>
        <a:xfrm>
          <a:off x="0" y="2806950"/>
          <a:ext cx="5175384" cy="23376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Son los delitos de ejercicio privado de la acción y en algunos casos de intermediación para la intervención del MP</a:t>
          </a:r>
          <a:endParaRPr lang="en-US" sz="2700" kern="1200" dirty="0"/>
        </a:p>
      </dsp:txBody>
      <dsp:txXfrm>
        <a:off x="114115" y="2921065"/>
        <a:ext cx="4947154" cy="2109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77A4E-E5A2-46CA-AC6A-D464A322AF63}">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8140F-742F-4E7E-9579-E33E3E47631A}">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Artículo 213.- En los delitos previstos en este Capitulo sólo se procederá por acción privada ante el Ministerio Público. </a:t>
          </a:r>
          <a:endParaRPr lang="en-US" sz="2300" kern="1200" dirty="0"/>
        </a:p>
      </dsp:txBody>
      <dsp:txXfrm>
        <a:off x="456496" y="980400"/>
        <a:ext cx="3381034" cy="2099279"/>
      </dsp:txXfrm>
    </dsp:sp>
    <dsp:sp modelId="{067783F4-A9F5-445D-A2E2-42F8EDD44E7F}">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B2B49-AD94-45D3-AD7F-D01E1015661A}">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Artículo modificado por la Octava Disposición Final de la Ley Nº 27146, publicada el 24 junio 1999</a:t>
          </a:r>
          <a:endParaRPr lang="en-US" sz="2300" kern="1200" dirty="0"/>
        </a:p>
      </dsp:txBody>
      <dsp:txXfrm>
        <a:off x="4748523" y="980400"/>
        <a:ext cx="3381034" cy="2099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C13C-44D6-4B51-A2E0-1E34BDB8CC83}">
      <dsp:nvSpPr>
        <dsp:cNvPr id="0" name=""/>
        <dsp:cNvSpPr/>
      </dsp:nvSpPr>
      <dsp:spPr>
        <a:xfrm>
          <a:off x="0" y="454756"/>
          <a:ext cx="5267880" cy="14069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ACTOS ILICITOS 209 CP</a:t>
          </a:r>
          <a:endParaRPr lang="en-US" sz="2500" kern="1200" dirty="0"/>
        </a:p>
      </dsp:txBody>
      <dsp:txXfrm>
        <a:off x="68680" y="523436"/>
        <a:ext cx="5130520" cy="1269564"/>
      </dsp:txXfrm>
    </dsp:sp>
    <dsp:sp modelId="{CE21CB83-A5E1-4CAA-BF76-38EA69DCB10B}">
      <dsp:nvSpPr>
        <dsp:cNvPr id="0" name=""/>
        <dsp:cNvSpPr/>
      </dsp:nvSpPr>
      <dsp:spPr>
        <a:xfrm>
          <a:off x="0" y="2048881"/>
          <a:ext cx="5267880" cy="140692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COMISIÓN DE DELITO POR CULPA DEL AGENTE ART. 210 CP</a:t>
          </a:r>
          <a:endParaRPr lang="en-US" sz="2500" kern="1200" dirty="0"/>
        </a:p>
      </dsp:txBody>
      <dsp:txXfrm>
        <a:off x="68680" y="2117561"/>
        <a:ext cx="5130520" cy="1269564"/>
      </dsp:txXfrm>
    </dsp:sp>
    <dsp:sp modelId="{E1699BC6-FE4E-4A19-897F-354083FDD176}">
      <dsp:nvSpPr>
        <dsp:cNvPr id="0" name=""/>
        <dsp:cNvSpPr/>
      </dsp:nvSpPr>
      <dsp:spPr>
        <a:xfrm>
          <a:off x="0" y="3643006"/>
          <a:ext cx="5267880" cy="140692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 SUSPENSIÓN ILÍCITA DE LA EXIGIBILIDAD DE LAS OBLIGACIONES DEL DEUDOR Art. 211 CP</a:t>
          </a:r>
          <a:endParaRPr lang="en-US" sz="1700" kern="1200" dirty="0"/>
        </a:p>
      </dsp:txBody>
      <dsp:txXfrm>
        <a:off x="68680" y="3711686"/>
        <a:ext cx="5130520" cy="1269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DA511-0E88-436E-827F-14B6EA25C2FA}">
      <dsp:nvSpPr>
        <dsp:cNvPr id="0" name=""/>
        <dsp:cNvSpPr/>
      </dsp:nvSpPr>
      <dsp:spPr>
        <a:xfrm>
          <a:off x="1121721" y="2592"/>
          <a:ext cx="2623688" cy="15742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1. El Ministerio Público, en los casos de delito tributario, dispondrá la formalización de la Investigación Preparatoria previo informe motivado del Órgano Administrador del Tributo.</a:t>
          </a:r>
          <a:endParaRPr lang="en-US" sz="1300" kern="1200" dirty="0"/>
        </a:p>
      </dsp:txBody>
      <dsp:txXfrm>
        <a:off x="1121721" y="2592"/>
        <a:ext cx="2623688" cy="1574213"/>
      </dsp:txXfrm>
    </dsp:sp>
    <dsp:sp modelId="{FD604424-E60C-4794-8B31-514013BB8A7E}">
      <dsp:nvSpPr>
        <dsp:cNvPr id="0" name=""/>
        <dsp:cNvSpPr/>
      </dsp:nvSpPr>
      <dsp:spPr>
        <a:xfrm>
          <a:off x="1121721" y="1839173"/>
          <a:ext cx="2623688" cy="157421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2. Las Diligencias Preliminares y, cuando lo considere necesario el Juez o el Fiscal en su caso, los demás actos de la Instrucción o Investigación Preparatoria, deben contar con la participación especializada del Órgano Administrador del Tributo”.(*)</a:t>
          </a:r>
          <a:endParaRPr lang="en-US" sz="1300" kern="1200" dirty="0"/>
        </a:p>
      </dsp:txBody>
      <dsp:txXfrm>
        <a:off x="1121721" y="1839173"/>
        <a:ext cx="2623688" cy="1574213"/>
      </dsp:txXfrm>
    </dsp:sp>
    <dsp:sp modelId="{12EBAB78-EA84-4FEE-B978-642C258A8462}">
      <dsp:nvSpPr>
        <dsp:cNvPr id="0" name=""/>
        <dsp:cNvSpPr/>
      </dsp:nvSpPr>
      <dsp:spPr>
        <a:xfrm>
          <a:off x="1121721" y="3675755"/>
          <a:ext cx="2623688" cy="157421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 Decreto Legislativo N° 957, publicado el 29-07-2004 y modificado por la Ley N° 28671, publicada el 31 enero 2006</a:t>
          </a:r>
          <a:endParaRPr lang="en-US" sz="1300" kern="1200" dirty="0"/>
        </a:p>
      </dsp:txBody>
      <dsp:txXfrm>
        <a:off x="1121721" y="3675755"/>
        <a:ext cx="2623688" cy="15742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12/02/2022</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dirty="0"/>
          </a:p>
        </p:txBody>
      </p:sp>
    </p:spTree>
    <p:extLst>
      <p:ext uri="{BB962C8B-B14F-4D97-AF65-F5344CB8AC3E}">
        <p14:creationId xmlns:p14="http://schemas.microsoft.com/office/powerpoint/2010/main" val="212914127"/>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Este Esta presentación, que se recomienda ver en modo de presentación, muestra las nuevas funciones de PowerPoint. Estas diapositivas están diseñadas para ofrecerle excelentes ideas para las presentaciones que creará en PowerPoint 2010.</a:t>
            </a:r>
          </a:p>
          <a:p>
            <a:endParaRPr lang="es-ES" dirty="0"/>
          </a:p>
          <a:p>
            <a:r>
              <a:rPr lang="es-ES" dirty="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extLst>
      <p:ext uri="{BB962C8B-B14F-4D97-AF65-F5344CB8AC3E}">
        <p14:creationId xmlns:p14="http://schemas.microsoft.com/office/powerpoint/2010/main" val="54825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13</a:t>
            </a:fld>
            <a:endParaRPr lang="es-ES" dirty="0">
              <a:solidFill>
                <a:prstClr val="black"/>
              </a:solidFill>
            </a:endParaRPr>
          </a:p>
        </p:txBody>
      </p:sp>
    </p:spTree>
    <p:extLst>
      <p:ext uri="{BB962C8B-B14F-4D97-AF65-F5344CB8AC3E}">
        <p14:creationId xmlns:p14="http://schemas.microsoft.com/office/powerpoint/2010/main" val="174586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14</a:t>
            </a:fld>
            <a:endParaRPr lang="es-ES" dirty="0">
              <a:solidFill>
                <a:prstClr val="black"/>
              </a:solidFill>
            </a:endParaRPr>
          </a:p>
        </p:txBody>
      </p:sp>
    </p:spTree>
    <p:extLst>
      <p:ext uri="{BB962C8B-B14F-4D97-AF65-F5344CB8AC3E}">
        <p14:creationId xmlns:p14="http://schemas.microsoft.com/office/powerpoint/2010/main" val="23201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15</a:t>
            </a:fld>
            <a:endParaRPr lang="es-ES" dirty="0">
              <a:solidFill>
                <a:prstClr val="black"/>
              </a:solidFill>
            </a:endParaRPr>
          </a:p>
        </p:txBody>
      </p:sp>
    </p:spTree>
    <p:extLst>
      <p:ext uri="{BB962C8B-B14F-4D97-AF65-F5344CB8AC3E}">
        <p14:creationId xmlns:p14="http://schemas.microsoft.com/office/powerpoint/2010/main" val="139411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149156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3648685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18</a:t>
            </a:fld>
            <a:endParaRPr lang="es-ES" dirty="0">
              <a:solidFill>
                <a:prstClr val="black"/>
              </a:solidFill>
            </a:endParaRPr>
          </a:p>
        </p:txBody>
      </p:sp>
    </p:spTree>
    <p:extLst>
      <p:ext uri="{BB962C8B-B14F-4D97-AF65-F5344CB8AC3E}">
        <p14:creationId xmlns:p14="http://schemas.microsoft.com/office/powerpoint/2010/main" val="2399500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19</a:t>
            </a:fld>
            <a:endParaRPr lang="es-ES" dirty="0">
              <a:solidFill>
                <a:prstClr val="black"/>
              </a:solidFill>
            </a:endParaRPr>
          </a:p>
        </p:txBody>
      </p:sp>
    </p:spTree>
    <p:extLst>
      <p:ext uri="{BB962C8B-B14F-4D97-AF65-F5344CB8AC3E}">
        <p14:creationId xmlns:p14="http://schemas.microsoft.com/office/powerpoint/2010/main" val="106114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20</a:t>
            </a:fld>
            <a:endParaRPr lang="es-ES" dirty="0">
              <a:solidFill>
                <a:prstClr val="black"/>
              </a:solidFill>
            </a:endParaRPr>
          </a:p>
        </p:txBody>
      </p:sp>
    </p:spTree>
    <p:extLst>
      <p:ext uri="{BB962C8B-B14F-4D97-AF65-F5344CB8AC3E}">
        <p14:creationId xmlns:p14="http://schemas.microsoft.com/office/powerpoint/2010/main" val="3608448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21</a:t>
            </a:fld>
            <a:endParaRPr lang="es-ES" dirty="0">
              <a:solidFill>
                <a:prstClr val="black"/>
              </a:solidFill>
            </a:endParaRPr>
          </a:p>
        </p:txBody>
      </p:sp>
    </p:spTree>
    <p:extLst>
      <p:ext uri="{BB962C8B-B14F-4D97-AF65-F5344CB8AC3E}">
        <p14:creationId xmlns:p14="http://schemas.microsoft.com/office/powerpoint/2010/main" val="113818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a:t>
            </a:fld>
            <a:endParaRPr lang="es-ES" dirty="0">
              <a:solidFill>
                <a:prstClr val="black"/>
              </a:solidFill>
            </a:endParaRPr>
          </a:p>
        </p:txBody>
      </p:sp>
    </p:spTree>
    <p:extLst>
      <p:ext uri="{BB962C8B-B14F-4D97-AF65-F5344CB8AC3E}">
        <p14:creationId xmlns:p14="http://schemas.microsoft.com/office/powerpoint/2010/main" val="1398856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22</a:t>
            </a:fld>
            <a:endParaRPr lang="es-ES" dirty="0">
              <a:solidFill>
                <a:prstClr val="black"/>
              </a:solidFill>
            </a:endParaRPr>
          </a:p>
        </p:txBody>
      </p:sp>
    </p:spTree>
    <p:extLst>
      <p:ext uri="{BB962C8B-B14F-4D97-AF65-F5344CB8AC3E}">
        <p14:creationId xmlns:p14="http://schemas.microsoft.com/office/powerpoint/2010/main" val="2515620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24</a:t>
            </a:fld>
            <a:endParaRPr lang="es-ES" dirty="0">
              <a:solidFill>
                <a:prstClr val="black"/>
              </a:solidFill>
            </a:endParaRPr>
          </a:p>
        </p:txBody>
      </p:sp>
    </p:spTree>
    <p:extLst>
      <p:ext uri="{BB962C8B-B14F-4D97-AF65-F5344CB8AC3E}">
        <p14:creationId xmlns:p14="http://schemas.microsoft.com/office/powerpoint/2010/main" val="4259138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25</a:t>
            </a:fld>
            <a:endParaRPr lang="es-ES" dirty="0">
              <a:solidFill>
                <a:prstClr val="black"/>
              </a:solidFill>
            </a:endParaRPr>
          </a:p>
        </p:txBody>
      </p:sp>
    </p:spTree>
    <p:extLst>
      <p:ext uri="{BB962C8B-B14F-4D97-AF65-F5344CB8AC3E}">
        <p14:creationId xmlns:p14="http://schemas.microsoft.com/office/powerpoint/2010/main" val="380606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27</a:t>
            </a:fld>
            <a:endParaRPr lang="es-ES" dirty="0">
              <a:solidFill>
                <a:prstClr val="black"/>
              </a:solidFill>
            </a:endParaRPr>
          </a:p>
        </p:txBody>
      </p:sp>
    </p:spTree>
    <p:extLst>
      <p:ext uri="{BB962C8B-B14F-4D97-AF65-F5344CB8AC3E}">
        <p14:creationId xmlns:p14="http://schemas.microsoft.com/office/powerpoint/2010/main" val="3705758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28</a:t>
            </a:fld>
            <a:endParaRPr lang="es-ES" dirty="0">
              <a:solidFill>
                <a:prstClr val="black"/>
              </a:solidFill>
            </a:endParaRPr>
          </a:p>
        </p:txBody>
      </p:sp>
    </p:spTree>
    <p:extLst>
      <p:ext uri="{BB962C8B-B14F-4D97-AF65-F5344CB8AC3E}">
        <p14:creationId xmlns:p14="http://schemas.microsoft.com/office/powerpoint/2010/main" val="1723125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29</a:t>
            </a:fld>
            <a:endParaRPr lang="es-ES" dirty="0">
              <a:solidFill>
                <a:prstClr val="black"/>
              </a:solidFill>
            </a:endParaRPr>
          </a:p>
        </p:txBody>
      </p:sp>
    </p:spTree>
    <p:extLst>
      <p:ext uri="{BB962C8B-B14F-4D97-AF65-F5344CB8AC3E}">
        <p14:creationId xmlns:p14="http://schemas.microsoft.com/office/powerpoint/2010/main" val="3732302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30</a:t>
            </a:fld>
            <a:endParaRPr lang="es-ES" dirty="0">
              <a:solidFill>
                <a:prstClr val="black"/>
              </a:solidFill>
            </a:endParaRPr>
          </a:p>
        </p:txBody>
      </p:sp>
    </p:spTree>
    <p:extLst>
      <p:ext uri="{BB962C8B-B14F-4D97-AF65-F5344CB8AC3E}">
        <p14:creationId xmlns:p14="http://schemas.microsoft.com/office/powerpoint/2010/main" val="4073077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31</a:t>
            </a:fld>
            <a:endParaRPr lang="es-ES" dirty="0">
              <a:solidFill>
                <a:prstClr val="black"/>
              </a:solidFill>
            </a:endParaRPr>
          </a:p>
        </p:txBody>
      </p:sp>
    </p:spTree>
    <p:extLst>
      <p:ext uri="{BB962C8B-B14F-4D97-AF65-F5344CB8AC3E}">
        <p14:creationId xmlns:p14="http://schemas.microsoft.com/office/powerpoint/2010/main" val="2326017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32</a:t>
            </a:fld>
            <a:endParaRPr lang="es-ES" dirty="0">
              <a:solidFill>
                <a:prstClr val="black"/>
              </a:solidFill>
            </a:endParaRPr>
          </a:p>
        </p:txBody>
      </p:sp>
    </p:spTree>
    <p:extLst>
      <p:ext uri="{BB962C8B-B14F-4D97-AF65-F5344CB8AC3E}">
        <p14:creationId xmlns:p14="http://schemas.microsoft.com/office/powerpoint/2010/main" val="2778942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52</a:t>
            </a:fld>
            <a:endParaRPr lang="es-ES" dirty="0">
              <a:solidFill>
                <a:prstClr val="black"/>
              </a:solidFill>
            </a:endParaRPr>
          </a:p>
        </p:txBody>
      </p:sp>
    </p:spTree>
    <p:extLst>
      <p:ext uri="{BB962C8B-B14F-4D97-AF65-F5344CB8AC3E}">
        <p14:creationId xmlns:p14="http://schemas.microsoft.com/office/powerpoint/2010/main" val="33967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extLst>
      <p:ext uri="{BB962C8B-B14F-4D97-AF65-F5344CB8AC3E}">
        <p14:creationId xmlns:p14="http://schemas.microsoft.com/office/powerpoint/2010/main" val="11609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a:t>
            </a:fld>
            <a:endParaRPr lang="es-ES" dirty="0">
              <a:solidFill>
                <a:prstClr val="black"/>
              </a:solidFill>
            </a:endParaRPr>
          </a:p>
        </p:txBody>
      </p:sp>
    </p:spTree>
    <p:extLst>
      <p:ext uri="{BB962C8B-B14F-4D97-AF65-F5344CB8AC3E}">
        <p14:creationId xmlns:p14="http://schemas.microsoft.com/office/powerpoint/2010/main" val="142456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a:t>
            </a:fld>
            <a:endParaRPr lang="es-ES" dirty="0">
              <a:solidFill>
                <a:prstClr val="black"/>
              </a:solidFill>
            </a:endParaRPr>
          </a:p>
        </p:txBody>
      </p:sp>
    </p:spTree>
    <p:extLst>
      <p:ext uri="{BB962C8B-B14F-4D97-AF65-F5344CB8AC3E}">
        <p14:creationId xmlns:p14="http://schemas.microsoft.com/office/powerpoint/2010/main" val="30251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333210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a:t>
            </a:fld>
            <a:endParaRPr lang="es-ES" dirty="0">
              <a:solidFill>
                <a:prstClr val="black"/>
              </a:solidFill>
            </a:endParaRPr>
          </a:p>
        </p:txBody>
      </p:sp>
    </p:spTree>
    <p:extLst>
      <p:ext uri="{BB962C8B-B14F-4D97-AF65-F5344CB8AC3E}">
        <p14:creationId xmlns:p14="http://schemas.microsoft.com/office/powerpoint/2010/main" val="405916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a:t>
            </a:fld>
            <a:endParaRPr lang="es-ES" dirty="0">
              <a:solidFill>
                <a:prstClr val="black"/>
              </a:solidFill>
            </a:endParaRPr>
          </a:p>
        </p:txBody>
      </p:sp>
    </p:spTree>
    <p:extLst>
      <p:ext uri="{BB962C8B-B14F-4D97-AF65-F5344CB8AC3E}">
        <p14:creationId xmlns:p14="http://schemas.microsoft.com/office/powerpoint/2010/main" val="171402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a:t>
            </a:fld>
            <a:endParaRPr lang="es-ES" dirty="0">
              <a:solidFill>
                <a:prstClr val="black"/>
              </a:solidFill>
            </a:endParaRPr>
          </a:p>
        </p:txBody>
      </p:sp>
    </p:spTree>
    <p:extLst>
      <p:ext uri="{BB962C8B-B14F-4D97-AF65-F5344CB8AC3E}">
        <p14:creationId xmlns:p14="http://schemas.microsoft.com/office/powerpoint/2010/main" val="333858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3F535-56C1-4972-A2DA-683EA35E1EB2}"/>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211579-8FC8-4EEA-BB9B-73E885B00C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5EFA33C-EC1D-43B5-837E-F3B0764A67F4}"/>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5" name="Marcador de pie de página 4">
            <a:extLst>
              <a:ext uri="{FF2B5EF4-FFF2-40B4-BE49-F238E27FC236}">
                <a16:creationId xmlns:a16="http://schemas.microsoft.com/office/drawing/2014/main" id="{E88FF69F-6B48-4FE1-8BA4-D27A58144FFA}"/>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C70A0C81-ADAF-4485-8AF7-A7490259B767}"/>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4024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436B8-2EE8-4449-B158-7A0D43A3239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C0C91B-CE44-458E-9D6C-7BB409EB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F6CC0F-40BA-4A9E-B119-042FC5E81266}"/>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5" name="Marcador de pie de página 4">
            <a:extLst>
              <a:ext uri="{FF2B5EF4-FFF2-40B4-BE49-F238E27FC236}">
                <a16:creationId xmlns:a16="http://schemas.microsoft.com/office/drawing/2014/main" id="{6AF14711-2EE8-4E1A-BB18-C79B0C22ED30}"/>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8FB334B7-3950-4845-8007-7E0CBD256F2F}"/>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63124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75C9B3-1E92-4400-B42A-340CD9D07A3B}"/>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63FCB6-1F87-4423-9725-12C83902446C}"/>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2050C8-003D-4F5A-B92D-F05EBE4D3744}"/>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5" name="Marcador de pie de página 4">
            <a:extLst>
              <a:ext uri="{FF2B5EF4-FFF2-40B4-BE49-F238E27FC236}">
                <a16:creationId xmlns:a16="http://schemas.microsoft.com/office/drawing/2014/main" id="{81DE2825-12D8-45BF-B0DC-2F3003485604}"/>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4EDED21A-B222-40D0-BC15-E9094CE80C81}"/>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98605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12/02/2022</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a:t>Haga clic para modificar el estilo de título del patrón</a:t>
            </a:r>
            <a:endParaRPr/>
          </a:p>
        </p:txBody>
      </p:sp>
    </p:spTree>
    <p:extLst>
      <p:ext uri="{BB962C8B-B14F-4D97-AF65-F5344CB8AC3E}">
        <p14:creationId xmlns:p14="http://schemas.microsoft.com/office/powerpoint/2010/main" val="137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12/02/2022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12/02/2022</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dirty="0"/>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12/02/2022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12/02/2022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A258050E-B668-4FA7-85AD-C750C80A6E9B}" type="datetimeFigureOut">
              <a:pPr/>
              <a:t>12/02/2022</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33D93-4E9E-470C-B218-0FFB5AE232A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26A260-D4EB-4CC5-A749-A65AF299EEC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6B4560-7055-4203-9643-F0F68D99B8EB}"/>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5" name="Marcador de pie de página 4">
            <a:extLst>
              <a:ext uri="{FF2B5EF4-FFF2-40B4-BE49-F238E27FC236}">
                <a16:creationId xmlns:a16="http://schemas.microsoft.com/office/drawing/2014/main" id="{E2E384A9-4710-436F-A64B-A4BE7B03D720}"/>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3B56C443-0ECD-47B1-9542-AA45CC393C05}"/>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315477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CA9E4-3A2D-43DC-A95C-EB5DAEDC065F}"/>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27E451C-11EF-4F0F-BA89-67B2FF9161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9271C2-98A0-416E-90B3-A18A37E5BB1C}"/>
              </a:ext>
            </a:extLst>
          </p:cNvPr>
          <p:cNvSpPr>
            <a:spLocks noGrp="1"/>
          </p:cNvSpPr>
          <p:nvPr>
            <p:ph type="dt" sz="half" idx="10"/>
          </p:nvPr>
        </p:nvSpPr>
        <p:spPr/>
        <p:txBody>
          <a:bodyPr/>
          <a:lstStyle/>
          <a:p>
            <a:fld id="{F9E90762-4BC6-4E46-8644-C9DDBD22E94A}" type="datetimeFigureOut">
              <a:rPr lang="es-ES" smtClean="0"/>
              <a:t>12/02/2022</a:t>
            </a:fld>
            <a:endParaRPr lang="es-ES" dirty="0"/>
          </a:p>
        </p:txBody>
      </p:sp>
      <p:sp>
        <p:nvSpPr>
          <p:cNvPr id="5" name="Marcador de pie de página 4">
            <a:extLst>
              <a:ext uri="{FF2B5EF4-FFF2-40B4-BE49-F238E27FC236}">
                <a16:creationId xmlns:a16="http://schemas.microsoft.com/office/drawing/2014/main" id="{1AEE7D6D-9463-4D70-B403-740693FE6A70}"/>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FFBD7D71-70E4-47A6-AC18-F4693FF6B8C5}"/>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
        <p:nvSpPr>
          <p:cNvPr id="7" name="Oval 6">
            <a:extLst>
              <a:ext uri="{FF2B5EF4-FFF2-40B4-BE49-F238E27FC236}">
                <a16:creationId xmlns:a16="http://schemas.microsoft.com/office/drawing/2014/main" id="{6CD64479-526E-402D-AC45-C2F974B8CE44}"/>
              </a:ext>
            </a:extLst>
          </p:cNvPr>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
        <p:nvSpPr>
          <p:cNvPr id="8" name="Rectangle 7">
            <a:extLst>
              <a:ext uri="{FF2B5EF4-FFF2-40B4-BE49-F238E27FC236}">
                <a16:creationId xmlns:a16="http://schemas.microsoft.com/office/drawing/2014/main" id="{9C6F3B97-2230-43AC-A447-4A700A5CC362}"/>
              </a:ext>
            </a:extLst>
          </p:cNvPr>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9" name="Oval 8">
            <a:extLst>
              <a:ext uri="{FF2B5EF4-FFF2-40B4-BE49-F238E27FC236}">
                <a16:creationId xmlns:a16="http://schemas.microsoft.com/office/drawing/2014/main" id="{977D64FC-3A9D-4FCA-9A9E-EFE4CB65CF42}"/>
              </a:ext>
            </a:extLst>
          </p:cNvPr>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Tree>
    <p:extLst>
      <p:ext uri="{BB962C8B-B14F-4D97-AF65-F5344CB8AC3E}">
        <p14:creationId xmlns:p14="http://schemas.microsoft.com/office/powerpoint/2010/main" val="124919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979F5-67BD-41FB-9B20-6371100D0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4EC41C-6C02-4E60-9C43-05A9190BCFCE}"/>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ED9A6C2-753E-48F2-8FB3-D791650DD722}"/>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D84464C-8F3A-4CE4-9132-747F7B2B6768}"/>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6" name="Marcador de pie de página 5">
            <a:extLst>
              <a:ext uri="{FF2B5EF4-FFF2-40B4-BE49-F238E27FC236}">
                <a16:creationId xmlns:a16="http://schemas.microsoft.com/office/drawing/2014/main" id="{8FA9C1CE-C7E2-47F0-9B69-AD1635B14BBC}"/>
              </a:ext>
            </a:extLst>
          </p:cNvPr>
          <p:cNvSpPr>
            <a:spLocks noGrp="1"/>
          </p:cNvSpPr>
          <p:nvPr>
            <p:ph type="ftr" sz="quarter" idx="11"/>
          </p:nvPr>
        </p:nvSpPr>
        <p:spPr/>
        <p:txBody>
          <a:bodyPr/>
          <a:lstStyle/>
          <a:p>
            <a:endParaRPr kumimoji="0" lang="es-ES" dirty="0"/>
          </a:p>
        </p:txBody>
      </p:sp>
      <p:sp>
        <p:nvSpPr>
          <p:cNvPr id="7" name="Marcador de número de diapositiva 6">
            <a:extLst>
              <a:ext uri="{FF2B5EF4-FFF2-40B4-BE49-F238E27FC236}">
                <a16:creationId xmlns:a16="http://schemas.microsoft.com/office/drawing/2014/main" id="{6AF0D7EE-DD7A-4072-B8BB-1512298C7E46}"/>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393980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EB224-4C69-4531-B1FA-42C2C34A01F4}"/>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E68D06-EA45-4B9C-A746-59D712D0280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3BE1DA7-B48C-45CE-BDEF-73AAC3F6D537}"/>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951741-ECE5-42AD-8748-F57B61E85C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42FCED8-4988-48E0-9FD0-8DF69B077C4F}"/>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860B456-A819-45AF-99E6-C1B1611FA671}"/>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8" name="Marcador de pie de página 7">
            <a:extLst>
              <a:ext uri="{FF2B5EF4-FFF2-40B4-BE49-F238E27FC236}">
                <a16:creationId xmlns:a16="http://schemas.microsoft.com/office/drawing/2014/main" id="{A718EE57-290A-4BC5-8F84-DD680F1DFD96}"/>
              </a:ext>
            </a:extLst>
          </p:cNvPr>
          <p:cNvSpPr>
            <a:spLocks noGrp="1"/>
          </p:cNvSpPr>
          <p:nvPr>
            <p:ph type="ftr" sz="quarter" idx="11"/>
          </p:nvPr>
        </p:nvSpPr>
        <p:spPr/>
        <p:txBody>
          <a:bodyPr/>
          <a:lstStyle/>
          <a:p>
            <a:endParaRPr kumimoji="0" lang="es-ES" dirty="0"/>
          </a:p>
        </p:txBody>
      </p:sp>
      <p:sp>
        <p:nvSpPr>
          <p:cNvPr id="9" name="Marcador de número de diapositiva 8">
            <a:extLst>
              <a:ext uri="{FF2B5EF4-FFF2-40B4-BE49-F238E27FC236}">
                <a16:creationId xmlns:a16="http://schemas.microsoft.com/office/drawing/2014/main" id="{89BA70A1-ED7A-4010-8433-9C8D812AA143}"/>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88785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48DC9-93D8-46D0-9B56-824E484E81D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AC2ED26-C3C6-4E39-A456-D70D9E270035}"/>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4" name="Marcador de pie de página 3">
            <a:extLst>
              <a:ext uri="{FF2B5EF4-FFF2-40B4-BE49-F238E27FC236}">
                <a16:creationId xmlns:a16="http://schemas.microsoft.com/office/drawing/2014/main" id="{F382424D-372B-4D73-ACCB-31E09BE489E6}"/>
              </a:ext>
            </a:extLst>
          </p:cNvPr>
          <p:cNvSpPr>
            <a:spLocks noGrp="1"/>
          </p:cNvSpPr>
          <p:nvPr>
            <p:ph type="ftr" sz="quarter" idx="11"/>
          </p:nvPr>
        </p:nvSpPr>
        <p:spPr/>
        <p:txBody>
          <a:bodyPr/>
          <a:lstStyle/>
          <a:p>
            <a:endParaRPr kumimoji="0" lang="es-ES" dirty="0"/>
          </a:p>
        </p:txBody>
      </p:sp>
      <p:sp>
        <p:nvSpPr>
          <p:cNvPr id="5" name="Marcador de número de diapositiva 4">
            <a:extLst>
              <a:ext uri="{FF2B5EF4-FFF2-40B4-BE49-F238E27FC236}">
                <a16:creationId xmlns:a16="http://schemas.microsoft.com/office/drawing/2014/main" id="{C911B75A-441B-463C-AFFB-E994F366E133}"/>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81381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3FF5395-4143-44B5-B3A8-2E95A77797AA}"/>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3" name="Marcador de pie de página 2">
            <a:extLst>
              <a:ext uri="{FF2B5EF4-FFF2-40B4-BE49-F238E27FC236}">
                <a16:creationId xmlns:a16="http://schemas.microsoft.com/office/drawing/2014/main" id="{4AA4C190-34B7-4449-BA71-07B2292A75E4}"/>
              </a:ext>
            </a:extLst>
          </p:cNvPr>
          <p:cNvSpPr>
            <a:spLocks noGrp="1"/>
          </p:cNvSpPr>
          <p:nvPr>
            <p:ph type="ftr" sz="quarter" idx="11"/>
          </p:nvPr>
        </p:nvSpPr>
        <p:spPr/>
        <p:txBody>
          <a:bodyPr/>
          <a:lstStyle/>
          <a:p>
            <a:endParaRPr kumimoji="0" lang="es-ES" dirty="0"/>
          </a:p>
        </p:txBody>
      </p:sp>
      <p:sp>
        <p:nvSpPr>
          <p:cNvPr id="4" name="Marcador de número de diapositiva 3">
            <a:extLst>
              <a:ext uri="{FF2B5EF4-FFF2-40B4-BE49-F238E27FC236}">
                <a16:creationId xmlns:a16="http://schemas.microsoft.com/office/drawing/2014/main" id="{C3ABA646-3D75-4D35-A0C3-AE63905AEA85}"/>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375132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965E5-228F-43B6-9866-2D4F94B348F1}"/>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36E438-B086-41FA-892F-8C4E47AFB0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19852DA-6A47-4AAD-8471-18F03546AC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C72B23-9CA7-47F3-A608-2F4C11907CA7}"/>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6" name="Marcador de pie de página 5">
            <a:extLst>
              <a:ext uri="{FF2B5EF4-FFF2-40B4-BE49-F238E27FC236}">
                <a16:creationId xmlns:a16="http://schemas.microsoft.com/office/drawing/2014/main" id="{A98744B5-99A9-465C-93A1-B77DF0FE2EBF}"/>
              </a:ext>
            </a:extLst>
          </p:cNvPr>
          <p:cNvSpPr>
            <a:spLocks noGrp="1"/>
          </p:cNvSpPr>
          <p:nvPr>
            <p:ph type="ftr" sz="quarter" idx="11"/>
          </p:nvPr>
        </p:nvSpPr>
        <p:spPr/>
        <p:txBody>
          <a:bodyPr/>
          <a:lstStyle/>
          <a:p>
            <a:endParaRPr kumimoji="0" lang="es-ES" dirty="0"/>
          </a:p>
        </p:txBody>
      </p:sp>
      <p:sp>
        <p:nvSpPr>
          <p:cNvPr id="7" name="Marcador de número de diapositiva 6">
            <a:extLst>
              <a:ext uri="{FF2B5EF4-FFF2-40B4-BE49-F238E27FC236}">
                <a16:creationId xmlns:a16="http://schemas.microsoft.com/office/drawing/2014/main" id="{5FEF29FE-8C74-489F-9993-2EB94336E17F}"/>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0962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F10D7-639D-4854-B6F2-51667A45ECA6}"/>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6965C5-24B9-4D5F-BE16-A6944FA4476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a:extLst>
              <a:ext uri="{FF2B5EF4-FFF2-40B4-BE49-F238E27FC236}">
                <a16:creationId xmlns:a16="http://schemas.microsoft.com/office/drawing/2014/main" id="{4306F3D7-EDE4-4483-ADC6-3121B2A293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0FA457-85AB-41A5-B859-D29889019F2A}"/>
              </a:ext>
            </a:extLst>
          </p:cNvPr>
          <p:cNvSpPr>
            <a:spLocks noGrp="1"/>
          </p:cNvSpPr>
          <p:nvPr>
            <p:ph type="dt" sz="half" idx="10"/>
          </p:nvPr>
        </p:nvSpPr>
        <p:spPr/>
        <p:txBody>
          <a:bodyPr/>
          <a:lstStyle/>
          <a:p>
            <a:fld id="{A258050E-B668-4FA7-85AD-C750C80A6E9B}" type="datetimeFigureOut">
              <a:rPr lang="es-ES" smtClean="0"/>
              <a:pPr/>
              <a:t>12/02/2022</a:t>
            </a:fld>
            <a:endParaRPr kumimoji="0" lang="es-ES" dirty="0"/>
          </a:p>
        </p:txBody>
      </p:sp>
      <p:sp>
        <p:nvSpPr>
          <p:cNvPr id="6" name="Marcador de pie de página 5">
            <a:extLst>
              <a:ext uri="{FF2B5EF4-FFF2-40B4-BE49-F238E27FC236}">
                <a16:creationId xmlns:a16="http://schemas.microsoft.com/office/drawing/2014/main" id="{2ACB10BB-1917-4D23-820F-D9B9283C5D5B}"/>
              </a:ext>
            </a:extLst>
          </p:cNvPr>
          <p:cNvSpPr>
            <a:spLocks noGrp="1"/>
          </p:cNvSpPr>
          <p:nvPr>
            <p:ph type="ftr" sz="quarter" idx="11"/>
          </p:nvPr>
        </p:nvSpPr>
        <p:spPr/>
        <p:txBody>
          <a:bodyPr/>
          <a:lstStyle/>
          <a:p>
            <a:endParaRPr kumimoji="0" lang="es-ES" dirty="0"/>
          </a:p>
        </p:txBody>
      </p:sp>
      <p:sp>
        <p:nvSpPr>
          <p:cNvPr id="7" name="Marcador de número de diapositiva 6">
            <a:extLst>
              <a:ext uri="{FF2B5EF4-FFF2-40B4-BE49-F238E27FC236}">
                <a16:creationId xmlns:a16="http://schemas.microsoft.com/office/drawing/2014/main" id="{BCFB8848-C5AA-4E43-8E70-C499EB1015AF}"/>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
        <p:nvSpPr>
          <p:cNvPr id="8" name="Rectangle 7">
            <a:extLst>
              <a:ext uri="{FF2B5EF4-FFF2-40B4-BE49-F238E27FC236}">
                <a16:creationId xmlns:a16="http://schemas.microsoft.com/office/drawing/2014/main" id="{684062F4-3AB2-492F-AEA1-25FBDAE01283}"/>
              </a:ext>
            </a:extLst>
          </p:cNvPr>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Tree>
    <p:extLst>
      <p:ext uri="{BB962C8B-B14F-4D97-AF65-F5344CB8AC3E}">
        <p14:creationId xmlns:p14="http://schemas.microsoft.com/office/powerpoint/2010/main" val="345970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F763B1-9606-4D55-9FD1-1349DFC7E5E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D0AD8D-1FA1-4F6A-8748-4414CCBF1E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CA125D-4C60-4497-8421-D57431B8ABE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58050E-B668-4FA7-85AD-C750C80A6E9B}" type="datetimeFigureOut">
              <a:rPr lang="es-ES" smtClean="0"/>
              <a:pPr/>
              <a:t>12/02/2022</a:t>
            </a:fld>
            <a:endParaRPr kumimoji="0" lang="es-ES" dirty="0"/>
          </a:p>
        </p:txBody>
      </p:sp>
      <p:sp>
        <p:nvSpPr>
          <p:cNvPr id="5" name="Marcador de pie de página 4">
            <a:extLst>
              <a:ext uri="{FF2B5EF4-FFF2-40B4-BE49-F238E27FC236}">
                <a16:creationId xmlns:a16="http://schemas.microsoft.com/office/drawing/2014/main" id="{CEAEBAD5-2C6D-461D-85E3-AA499F169E9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0" lang="es-ES" dirty="0"/>
          </a:p>
        </p:txBody>
      </p:sp>
      <p:sp>
        <p:nvSpPr>
          <p:cNvPr id="6" name="Marcador de número de diapositiva 5">
            <a:extLst>
              <a:ext uri="{FF2B5EF4-FFF2-40B4-BE49-F238E27FC236}">
                <a16:creationId xmlns:a16="http://schemas.microsoft.com/office/drawing/2014/main" id="{EE98D44A-646D-445A-8889-52576D67B6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6765572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61" r:id="rId13"/>
    <p:sldLayoutId id="2147483655" r:id="rId14"/>
    <p:sldLayoutId id="2147483660" r:id="rId15"/>
    <p:sldLayoutId id="2147483676" r:id="rId16"/>
    <p:sldLayoutId id="2147483658"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4"/>
          <p:cNvSpPr>
            <a:spLocks noGrp="1"/>
          </p:cNvSpPr>
          <p:nvPr>
            <p:ph type="title"/>
          </p:nvPr>
        </p:nvSpPr>
        <p:spPr>
          <a:xfrm>
            <a:off x="3028950" y="1939159"/>
            <a:ext cx="5733470" cy="2751086"/>
          </a:xfrm>
        </p:spPr>
        <p:txBody>
          <a:bodyPr vert="horz" lIns="91440" tIns="45720" rIns="91440" bIns="45720" rtlCol="0" anchor="b">
            <a:noAutofit/>
          </a:bodyPr>
          <a:lstStyle/>
          <a:p>
            <a:pPr marL="0" indent="0" defTabSz="914400">
              <a:spcBef>
                <a:spcPts val="1000"/>
              </a:spcBef>
            </a:pPr>
            <a:r>
              <a:rPr lang="en-US" sz="5000" kern="1200" dirty="0">
                <a:solidFill>
                  <a:schemeClr val="tx1"/>
                </a:solidFill>
                <a:latin typeface="+mn-lt"/>
                <a:ea typeface="+mn-ea"/>
                <a:cs typeface="+mn-cs"/>
              </a:rPr>
              <a:t>MEDIOS DE DEFENSA TECNICOS</a:t>
            </a:r>
            <a:br>
              <a:rPr lang="en-US" sz="5000" kern="1200" dirty="0">
                <a:solidFill>
                  <a:schemeClr val="tx1"/>
                </a:solidFill>
                <a:latin typeface="+mn-lt"/>
                <a:ea typeface="+mn-ea"/>
                <a:cs typeface="+mn-cs"/>
              </a:rPr>
            </a:br>
            <a:br>
              <a:rPr lang="en-US" sz="5000" kern="1200" dirty="0">
                <a:solidFill>
                  <a:schemeClr val="tx1"/>
                </a:solidFill>
                <a:latin typeface="+mn-lt"/>
                <a:ea typeface="+mn-ea"/>
                <a:cs typeface="+mn-cs"/>
              </a:rPr>
            </a:br>
            <a:r>
              <a:rPr lang="en-US" sz="5000" kern="1200" dirty="0">
                <a:solidFill>
                  <a:schemeClr val="tx1"/>
                </a:solidFill>
                <a:latin typeface="+mn-lt"/>
                <a:ea typeface="+mn-ea"/>
                <a:cs typeface="+mn-cs"/>
              </a:rPr>
              <a:t>CUESTION PREVIA</a:t>
            </a:r>
          </a:p>
        </p:txBody>
      </p:sp>
      <p:sp>
        <p:nvSpPr>
          <p:cNvPr id="3" name="Text Placeholder 2"/>
          <p:cNvSpPr>
            <a:spLocks noGrp="1"/>
          </p:cNvSpPr>
          <p:nvPr>
            <p:ph type="body" sz="quarter" idx="14"/>
          </p:nvPr>
        </p:nvSpPr>
        <p:spPr>
          <a:xfrm>
            <a:off x="3028950" y="4782320"/>
            <a:ext cx="5733470" cy="1329443"/>
          </a:xfrm>
        </p:spPr>
        <p:txBody>
          <a:bodyPr vert="horz" lIns="91440" tIns="45720" rIns="91440" bIns="45720" rtlCol="0">
            <a:normAutofit lnSpcReduction="10000"/>
          </a:bodyPr>
          <a:lstStyle/>
          <a:p>
            <a:pPr marL="0" indent="0" algn="ctr" defTabSz="914400">
              <a:spcBef>
                <a:spcPts val="1000"/>
              </a:spcBef>
            </a:pPr>
            <a:r>
              <a:rPr lang="en-US" sz="2400" kern="1200" dirty="0">
                <a:solidFill>
                  <a:schemeClr val="tx1"/>
                </a:solidFill>
                <a:latin typeface="+mn-lt"/>
                <a:ea typeface="+mn-ea"/>
                <a:cs typeface="+mn-cs"/>
              </a:rPr>
              <a:t>VICTOR JIMMY ARBULU MARTINEZ</a:t>
            </a:r>
          </a:p>
          <a:p>
            <a:pPr marL="0" indent="0" algn="ctr" defTabSz="914400">
              <a:spcBef>
                <a:spcPts val="1000"/>
              </a:spcBef>
            </a:pPr>
            <a:r>
              <a:rPr lang="en-US" sz="2400" dirty="0">
                <a:solidFill>
                  <a:schemeClr val="tx1"/>
                </a:solidFill>
                <a:latin typeface="+mn-lt"/>
              </a:rPr>
              <a:t>DOCENTE ORDINARIO UNMSM</a:t>
            </a:r>
          </a:p>
          <a:p>
            <a:pPr marL="0" indent="0" algn="ctr" defTabSz="914400">
              <a:spcBef>
                <a:spcPts val="1000"/>
              </a:spcBef>
            </a:pPr>
            <a:r>
              <a:rPr lang="en-US" sz="2400" kern="1200" dirty="0">
                <a:solidFill>
                  <a:schemeClr val="tx1"/>
                </a:solidFill>
                <a:latin typeface="+mn-lt"/>
                <a:ea typeface="+mn-ea"/>
                <a:cs typeface="+mn-cs"/>
              </a:rPr>
              <a:t>Juez Superior de la Corte de Lima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1041958" y="1233241"/>
            <a:ext cx="2430380" cy="4064628"/>
          </a:xfrm>
        </p:spPr>
        <p:txBody>
          <a:bodyPr vert="horz" lIns="91440" tIns="45720" rIns="91440" bIns="45720" rtlCol="0" anchor="ctr">
            <a:normAutofit/>
          </a:bodyPr>
          <a:lstStyle/>
          <a:p>
            <a:pPr defTabSz="914400"/>
            <a:r>
              <a:rPr lang="en-US" sz="3700" b="1" kern="1200" dirty="0">
                <a:solidFill>
                  <a:srgbClr val="FFFFFF"/>
                </a:solidFill>
                <a:effectLst/>
                <a:latin typeface="+mj-lt"/>
                <a:ea typeface="+mj-ea"/>
                <a:cs typeface="+mj-cs"/>
              </a:rPr>
              <a:t>EFECTOS DEL AUTO QUE DECLARA FUNDADA CUESTION PREVIA</a:t>
            </a:r>
            <a:endParaRPr lang="en-US" sz="3700" kern="1200" dirty="0">
              <a:solidFill>
                <a:srgbClr val="FFFFFF"/>
              </a:solidFill>
              <a:effectLst/>
              <a:latin typeface="+mj-lt"/>
              <a:ea typeface="+mj-ea"/>
              <a:cs typeface="+mj-cs"/>
            </a:endParaRP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a:bodyPr>
          <a:lstStyle/>
          <a:p>
            <a:pPr>
              <a:lnSpc>
                <a:spcPct val="90000"/>
              </a:lnSpc>
              <a:spcAft>
                <a:spcPts val="600"/>
              </a:spcAft>
            </a:pPr>
            <a:r>
              <a:rPr lang="es-MX" sz="2500" dirty="0"/>
              <a:t>C</a:t>
            </a:r>
            <a:r>
              <a:rPr lang="es-MX" sz="2500" dirty="0">
                <a:effectLst/>
              </a:rPr>
              <a:t>ausar la nulidad de todo lo actuado en el proceso (Art. 4 CPP 1940  y Art. 4.1 CPP 2004).</a:t>
            </a:r>
          </a:p>
          <a:p>
            <a:pPr>
              <a:lnSpc>
                <a:spcPct val="90000"/>
              </a:lnSpc>
              <a:spcAft>
                <a:spcPts val="600"/>
              </a:spcAft>
            </a:pPr>
            <a:endParaRPr lang="es-MX" sz="2500" dirty="0"/>
          </a:p>
          <a:p>
            <a:pPr>
              <a:lnSpc>
                <a:spcPct val="90000"/>
              </a:lnSpc>
              <a:spcAft>
                <a:spcPts val="600"/>
              </a:spcAft>
            </a:pPr>
            <a:r>
              <a:rPr lang="es-MX" sz="2500" dirty="0">
                <a:effectLst/>
              </a:rPr>
              <a:t> Nulo el proceso, queda sin efecto las medidas cautelares que se hubieran dictado</a:t>
            </a:r>
            <a:endParaRPr lang="en-US" sz="2500" dirty="0">
              <a:effectLst/>
            </a:endParaRP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3603599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 name="Title 8"/>
          <p:cNvSpPr>
            <a:spLocks noGrp="1"/>
          </p:cNvSpPr>
          <p:nvPr>
            <p:ph type="title"/>
          </p:nvPr>
        </p:nvSpPr>
        <p:spPr>
          <a:xfrm>
            <a:off x="823851" y="885651"/>
            <a:ext cx="2422352" cy="4624603"/>
          </a:xfrm>
        </p:spPr>
        <p:txBody>
          <a:bodyPr vert="horz" lIns="91440" tIns="45720" rIns="91440" bIns="45720" rtlCol="0" anchor="ctr">
            <a:normAutofit/>
          </a:bodyPr>
          <a:lstStyle/>
          <a:p>
            <a:pPr defTabSz="914400"/>
            <a:r>
              <a:rPr lang="en-US" sz="3700" b="1" dirty="0">
                <a:solidFill>
                  <a:srgbClr val="FFFFFF"/>
                </a:solidFill>
              </a:rPr>
              <a:t>EFECTOS</a:t>
            </a:r>
            <a:endParaRPr lang="en-US" sz="3700" kern="1200" dirty="0">
              <a:solidFill>
                <a:srgbClr val="FFFFFF"/>
              </a:solidFill>
              <a:effectLst/>
              <a:latin typeface="+mj-lt"/>
              <a:ea typeface="+mj-ea"/>
              <a:cs typeface="+mj-cs"/>
            </a:endParaRPr>
          </a:p>
        </p:txBody>
      </p:sp>
      <p:sp>
        <p:nvSpPr>
          <p:cNvPr id="11" name="TextBox 10"/>
          <p:cNvSpPr txBox="1"/>
          <p:nvPr/>
        </p:nvSpPr>
        <p:spPr>
          <a:xfrm>
            <a:off x="3734031" y="885651"/>
            <a:ext cx="4893915" cy="4616849"/>
          </a:xfrm>
          <a:prstGeom prst="rect">
            <a:avLst/>
          </a:prstGeom>
        </p:spPr>
        <p:txBody>
          <a:bodyPr vert="horz" lIns="91440" tIns="45720" rIns="91440" bIns="45720" rtlCol="0" anchor="ctr">
            <a:normAutofit/>
          </a:bodyPr>
          <a:lstStyle/>
          <a:p>
            <a:pPr>
              <a:lnSpc>
                <a:spcPct val="90000"/>
              </a:lnSpc>
              <a:spcAft>
                <a:spcPts val="600"/>
              </a:spcAft>
            </a:pPr>
            <a:r>
              <a:rPr lang="es-MX" sz="2500" dirty="0">
                <a:effectLst/>
              </a:rPr>
              <a:t>El auto que resuelve la cuestión previa no genera cosa juzgada</a:t>
            </a:r>
          </a:p>
          <a:p>
            <a:pPr>
              <a:lnSpc>
                <a:spcPct val="90000"/>
              </a:lnSpc>
              <a:spcAft>
                <a:spcPts val="600"/>
              </a:spcAft>
            </a:pPr>
            <a:endParaRPr lang="es-MX" sz="2500" dirty="0"/>
          </a:p>
          <a:p>
            <a:pPr>
              <a:lnSpc>
                <a:spcPct val="90000"/>
              </a:lnSpc>
              <a:spcAft>
                <a:spcPts val="600"/>
              </a:spcAft>
            </a:pPr>
            <a:r>
              <a:rPr lang="es-MX" sz="2500" dirty="0">
                <a:effectLst/>
              </a:rPr>
              <a:t>No se pronuncia sobre el fondo del asunto</a:t>
            </a:r>
          </a:p>
          <a:p>
            <a:pPr>
              <a:lnSpc>
                <a:spcPct val="90000"/>
              </a:lnSpc>
              <a:spcAft>
                <a:spcPts val="600"/>
              </a:spcAft>
            </a:pPr>
            <a:endParaRPr lang="es-MX" sz="2500" dirty="0">
              <a:effectLst/>
            </a:endParaRPr>
          </a:p>
          <a:p>
            <a:pPr>
              <a:lnSpc>
                <a:spcPct val="90000"/>
              </a:lnSpc>
              <a:spcAft>
                <a:spcPts val="600"/>
              </a:spcAft>
            </a:pPr>
            <a:r>
              <a:rPr lang="es-MX" sz="2500" dirty="0">
                <a:effectLst/>
              </a:rPr>
              <a:t>Solo resuelve un aspecto formal de procedibilidad requerido en la ley.</a:t>
            </a:r>
          </a:p>
        </p:txBody>
      </p:sp>
    </p:spTree>
    <p:extLst>
      <p:ext uri="{BB962C8B-B14F-4D97-AF65-F5344CB8AC3E}">
        <p14:creationId xmlns:p14="http://schemas.microsoft.com/office/powerpoint/2010/main" val="109099680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Shape 2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p:cNvSpPr>
            <a:spLocks noGrp="1"/>
          </p:cNvSpPr>
          <p:nvPr>
            <p:ph type="title"/>
          </p:nvPr>
        </p:nvSpPr>
        <p:spPr>
          <a:xfrm>
            <a:off x="701154" y="982272"/>
            <a:ext cx="2541314" cy="4560970"/>
          </a:xfrm>
        </p:spPr>
        <p:txBody>
          <a:bodyPr vert="horz" lIns="91440" tIns="45720" rIns="91440" bIns="45720" rtlCol="0" anchor="ctr">
            <a:normAutofit/>
          </a:bodyPr>
          <a:lstStyle/>
          <a:p>
            <a:pPr defTabSz="914400"/>
            <a:r>
              <a:rPr lang="en-US" sz="3500" b="1" kern="1200" dirty="0">
                <a:solidFill>
                  <a:srgbClr val="FFFFFF"/>
                </a:solidFill>
                <a:effectLst/>
                <a:latin typeface="+mj-lt"/>
                <a:ea typeface="+mj-ea"/>
                <a:cs typeface="+mj-cs"/>
              </a:rPr>
              <a:t>EFECTOS</a:t>
            </a:r>
            <a:endParaRPr lang="en-US" sz="3500" kern="1200" dirty="0">
              <a:solidFill>
                <a:srgbClr val="FFFFFF"/>
              </a:solidFill>
              <a:effectLst/>
              <a:latin typeface="+mj-lt"/>
              <a:ea typeface="+mj-ea"/>
              <a:cs typeface="+mj-cs"/>
            </a:endParaRPr>
          </a:p>
        </p:txBody>
      </p:sp>
      <p:sp>
        <p:nvSpPr>
          <p:cNvPr id="2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3916396" y="1719618"/>
            <a:ext cx="4461623" cy="4334629"/>
          </a:xfrm>
          <a:prstGeom prst="rect">
            <a:avLst/>
          </a:prstGeom>
        </p:spPr>
        <p:txBody>
          <a:bodyPr vert="horz" lIns="91440" tIns="45720" rIns="91440" bIns="45720" rtlCol="0" anchor="ctr">
            <a:normAutofit/>
          </a:bodyPr>
          <a:lstStyle/>
          <a:p>
            <a:pPr>
              <a:lnSpc>
                <a:spcPct val="90000"/>
              </a:lnSpc>
              <a:spcAft>
                <a:spcPts val="600"/>
              </a:spcAft>
            </a:pPr>
            <a:r>
              <a:rPr lang="es-MX" sz="2500" b="1" dirty="0">
                <a:solidFill>
                  <a:srgbClr val="FEFFFF"/>
                </a:solidFill>
                <a:effectLst/>
              </a:rPr>
              <a:t>Si el Ministerio Público cumple con los requisitos de procedibilidad expresamente señalados en la ley, puede volver a iniciar investigación preparatoria o la instrucción, siempre y cuando no haya prescrito la acción penal.</a:t>
            </a:r>
            <a:endParaRPr lang="en-US" sz="2500" dirty="0">
              <a:solidFill>
                <a:srgbClr val="FEFFFF"/>
              </a:solidFill>
              <a:effectLst/>
            </a:endParaRPr>
          </a:p>
        </p:txBody>
      </p:sp>
    </p:spTree>
    <p:extLst>
      <p:ext uri="{BB962C8B-B14F-4D97-AF65-F5344CB8AC3E}">
        <p14:creationId xmlns:p14="http://schemas.microsoft.com/office/powerpoint/2010/main" val="206854496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365125"/>
            <a:ext cx="7886700" cy="1325563"/>
          </a:xfrm>
        </p:spPr>
        <p:txBody>
          <a:bodyPr vert="horz" lIns="91440" tIns="45720" rIns="91440" bIns="45720" rtlCol="0">
            <a:normAutofit/>
          </a:bodyPr>
          <a:lstStyle/>
          <a:p>
            <a:pPr defTabSz="914400"/>
            <a:r>
              <a:rPr lang="es-MX" sz="4700" b="1"/>
              <a:t>SUPUESTOS</a:t>
            </a:r>
            <a:endParaRPr lang="es-MX" sz="4700" kern="1200">
              <a:effectLst/>
              <a:latin typeface="+mj-lt"/>
              <a:ea typeface="+mj-ea"/>
              <a:cs typeface="+mj-cs"/>
            </a:endParaRPr>
          </a:p>
        </p:txBody>
      </p:sp>
      <p:sp>
        <p:nvSpPr>
          <p:cNvPr id="2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 name="connsiteX0" fmla="*/ 0 w 7818120"/>
              <a:gd name="connsiteY0" fmla="*/ 0 h 18288"/>
              <a:gd name="connsiteX1" fmla="*/ 573329 w 7818120"/>
              <a:gd name="connsiteY1" fmla="*/ 0 h 18288"/>
              <a:gd name="connsiteX2" fmla="*/ 990295 w 7818120"/>
              <a:gd name="connsiteY2" fmla="*/ 0 h 18288"/>
              <a:gd name="connsiteX3" fmla="*/ 1394232 w 7818120"/>
              <a:gd name="connsiteY3" fmla="*/ 0 h 18288"/>
              <a:gd name="connsiteX4" fmla="*/ 1798168 w 7818120"/>
              <a:gd name="connsiteY4" fmla="*/ 0 h 18288"/>
              <a:gd name="connsiteX5" fmla="*/ 2371496 w 7818120"/>
              <a:gd name="connsiteY5" fmla="*/ 0 h 18288"/>
              <a:gd name="connsiteX6" fmla="*/ 2944825 w 7818120"/>
              <a:gd name="connsiteY6" fmla="*/ 0 h 18288"/>
              <a:gd name="connsiteX7" fmla="*/ 3752698 w 7818120"/>
              <a:gd name="connsiteY7" fmla="*/ 0 h 18288"/>
              <a:gd name="connsiteX8" fmla="*/ 4247845 w 7818120"/>
              <a:gd name="connsiteY8" fmla="*/ 0 h 18288"/>
              <a:gd name="connsiteX9" fmla="*/ 5055718 w 7818120"/>
              <a:gd name="connsiteY9" fmla="*/ 0 h 18288"/>
              <a:gd name="connsiteX10" fmla="*/ 5863590 w 7818120"/>
              <a:gd name="connsiteY10" fmla="*/ 0 h 18288"/>
              <a:gd name="connsiteX11" fmla="*/ 6515100 w 7818120"/>
              <a:gd name="connsiteY11" fmla="*/ 0 h 18288"/>
              <a:gd name="connsiteX12" fmla="*/ 7818120 w 7818120"/>
              <a:gd name="connsiteY12" fmla="*/ 0 h 18288"/>
              <a:gd name="connsiteX13" fmla="*/ 7818120 w 7818120"/>
              <a:gd name="connsiteY13" fmla="*/ 18288 h 18288"/>
              <a:gd name="connsiteX14" fmla="*/ 7401154 w 7818120"/>
              <a:gd name="connsiteY14" fmla="*/ 18288 h 18288"/>
              <a:gd name="connsiteX15" fmla="*/ 6593281 w 7818120"/>
              <a:gd name="connsiteY15" fmla="*/ 18288 h 18288"/>
              <a:gd name="connsiteX16" fmla="*/ 6098134 w 7818120"/>
              <a:gd name="connsiteY16" fmla="*/ 18288 h 18288"/>
              <a:gd name="connsiteX17" fmla="*/ 5446624 w 7818120"/>
              <a:gd name="connsiteY17" fmla="*/ 18288 h 18288"/>
              <a:gd name="connsiteX18" fmla="*/ 4638751 w 7818120"/>
              <a:gd name="connsiteY18" fmla="*/ 18288 h 18288"/>
              <a:gd name="connsiteX19" fmla="*/ 3987241 w 7818120"/>
              <a:gd name="connsiteY19" fmla="*/ 18288 h 18288"/>
              <a:gd name="connsiteX20" fmla="*/ 3570275 w 7818120"/>
              <a:gd name="connsiteY20" fmla="*/ 18288 h 18288"/>
              <a:gd name="connsiteX21" fmla="*/ 3075127 w 7818120"/>
              <a:gd name="connsiteY21" fmla="*/ 18288 h 18288"/>
              <a:gd name="connsiteX22" fmla="*/ 2267255 w 7818120"/>
              <a:gd name="connsiteY22" fmla="*/ 18288 h 18288"/>
              <a:gd name="connsiteX23" fmla="*/ 1615745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extBox 10">
            <a:extLst>
              <a:ext uri="{FF2B5EF4-FFF2-40B4-BE49-F238E27FC236}">
                <a16:creationId xmlns:a16="http://schemas.microsoft.com/office/drawing/2014/main" id="{4AD7A75D-C843-4CB3-9013-D5E735062BCE}"/>
              </a:ext>
            </a:extLst>
          </p:cNvPr>
          <p:cNvGraphicFramePr/>
          <p:nvPr>
            <p:extLst>
              <p:ext uri="{D42A27DB-BD31-4B8C-83A1-F6EECF244321}">
                <p14:modId xmlns:p14="http://schemas.microsoft.com/office/powerpoint/2010/main" val="2881606191"/>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00236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ítulo 3">
            <a:extLst>
              <a:ext uri="{FF2B5EF4-FFF2-40B4-BE49-F238E27FC236}">
                <a16:creationId xmlns:a16="http://schemas.microsoft.com/office/drawing/2014/main" id="{287CD7E1-B154-48EC-90EC-BC97A32C7A8D}"/>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r>
              <a:rPr lang="en-US" sz="5800" b="1" kern="1200" dirty="0">
                <a:solidFill>
                  <a:schemeClr val="tx1"/>
                </a:solidFill>
                <a:latin typeface="+mj-lt"/>
                <a:ea typeface="+mj-ea"/>
                <a:cs typeface="+mj-cs"/>
              </a:rPr>
              <a:t>FALTA DE LEGITIMIDAD PROCESAL PARA EJERCITAR LA ACCIÓN PENAL</a:t>
            </a:r>
          </a:p>
        </p:txBody>
      </p:sp>
      <p:cxnSp>
        <p:nvCxnSpPr>
          <p:cNvPr id="24" name="Straight Connector 2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02778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CuadroTexto 14">
            <a:extLst>
              <a:ext uri="{FF2B5EF4-FFF2-40B4-BE49-F238E27FC236}">
                <a16:creationId xmlns:a16="http://schemas.microsoft.com/office/drawing/2014/main" id="{0176A21D-F723-4952-9BE2-8CD75E99085E}"/>
              </a:ext>
            </a:extLst>
          </p:cNvPr>
          <p:cNvGraphicFramePr/>
          <p:nvPr>
            <p:extLst>
              <p:ext uri="{D42A27DB-BD31-4B8C-83A1-F6EECF244321}">
                <p14:modId xmlns:p14="http://schemas.microsoft.com/office/powerpoint/2010/main" val="295903744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83822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810BF011-B470-466C-9905-BEA90406C48C}"/>
              </a:ext>
            </a:extLst>
          </p:cNvPr>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4400" kern="1200" dirty="0">
                <a:solidFill>
                  <a:schemeClr val="tx1"/>
                </a:solidFill>
                <a:latin typeface="+mj-lt"/>
                <a:ea typeface="+mj-ea"/>
                <a:cs typeface="+mj-cs"/>
              </a:rPr>
              <a:t>DELITOS DE ACCION PRIVADA</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445" y="1188637"/>
            <a:ext cx="3527136" cy="4184579"/>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s-ES" sz="2100" dirty="0"/>
              <a:t>D</a:t>
            </a:r>
            <a:r>
              <a:rPr lang="es-ES" sz="2100" dirty="0">
                <a:effectLst/>
              </a:rPr>
              <a:t>elitos contra el honor estipulados en el Título II del Código Penal (injuria, calumnia y difamación), en los que se establece como requisito de procedibilidad que la acción penal sea ejercida por la parte agraviada a través del procedimiento especial de querella (art. 138 CP).</a:t>
            </a:r>
          </a:p>
          <a:p>
            <a:pPr>
              <a:lnSpc>
                <a:spcPct val="90000"/>
              </a:lnSpc>
              <a:spcAft>
                <a:spcPts val="600"/>
              </a:spcAft>
            </a:pPr>
            <a:endParaRPr lang="es-ES" sz="2100" dirty="0">
              <a:effectLst/>
            </a:endParaRPr>
          </a:p>
          <a:p>
            <a:pPr indent="-228600">
              <a:lnSpc>
                <a:spcPct val="90000"/>
              </a:lnSpc>
              <a:spcAft>
                <a:spcPts val="600"/>
              </a:spcAft>
              <a:buFont typeface="Arial" panose="020B0604020202020204" pitchFamily="34" charset="0"/>
              <a:buChar char="•"/>
            </a:pPr>
            <a:r>
              <a:rPr lang="es-ES" sz="2100" dirty="0"/>
              <a:t>Directamente o cónyuge, ascendientes, descendientes o hermanos si ha fallecido</a:t>
            </a:r>
            <a:endParaRPr lang="es-ES" sz="2100" dirty="0">
              <a:effectLst/>
            </a:endParaRPr>
          </a:p>
        </p:txBody>
      </p:sp>
    </p:spTree>
    <p:extLst>
      <p:ext uri="{BB962C8B-B14F-4D97-AF65-F5344CB8AC3E}">
        <p14:creationId xmlns:p14="http://schemas.microsoft.com/office/powerpoint/2010/main" val="59850116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810BF011-B470-466C-9905-BEA90406C48C}"/>
              </a:ext>
            </a:extLst>
          </p:cNvPr>
          <p:cNvSpPr>
            <a:spLocks noGrp="1"/>
          </p:cNvSpPr>
          <p:nvPr>
            <p:ph type="title"/>
          </p:nvPr>
        </p:nvSpPr>
        <p:spPr>
          <a:xfrm>
            <a:off x="963930" y="1050595"/>
            <a:ext cx="6056111" cy="1618489"/>
          </a:xfrm>
        </p:spPr>
        <p:txBody>
          <a:bodyPr vert="horz" lIns="91440" tIns="45720" rIns="91440" bIns="45720" rtlCol="0" anchor="ctr">
            <a:normAutofit/>
          </a:bodyPr>
          <a:lstStyle/>
          <a:p>
            <a:pPr defTabSz="914400"/>
            <a:r>
              <a:rPr lang="en-US" sz="5400" kern="1200" dirty="0">
                <a:solidFill>
                  <a:schemeClr val="tx1"/>
                </a:solidFill>
                <a:latin typeface="+mj-lt"/>
                <a:ea typeface="+mj-ea"/>
                <a:cs typeface="+mj-cs"/>
              </a:rPr>
              <a:t>DELITOS DE ACCION PRIVADA</a:t>
            </a:r>
          </a:p>
        </p:txBody>
      </p:sp>
      <p:sp>
        <p:nvSpPr>
          <p:cNvPr id="11" name="TextBox 10"/>
          <p:cNvSpPr txBox="1"/>
          <p:nvPr/>
        </p:nvSpPr>
        <p:spPr>
          <a:xfrm>
            <a:off x="963930" y="2969469"/>
            <a:ext cx="6056111"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ES" sz="2100" dirty="0">
                <a:effectLst/>
              </a:rPr>
              <a:t>Los delitos de violación de la intimidad prescritos en el Capitulo II del Título IV del Código Penal, también son perseguibles por ejercicio privado de la acción penal (art. 158 CP).</a:t>
            </a:r>
          </a:p>
        </p:txBody>
      </p:sp>
    </p:spTree>
    <p:extLst>
      <p:ext uri="{BB962C8B-B14F-4D97-AF65-F5344CB8AC3E}">
        <p14:creationId xmlns:p14="http://schemas.microsoft.com/office/powerpoint/2010/main" val="277229212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ítulo 2">
            <a:extLst>
              <a:ext uri="{FF2B5EF4-FFF2-40B4-BE49-F238E27FC236}">
                <a16:creationId xmlns:a16="http://schemas.microsoft.com/office/drawing/2014/main" id="{810BF011-B470-466C-9905-BEA90406C48C}"/>
              </a:ext>
            </a:extLst>
          </p:cNvPr>
          <p:cNvSpPr>
            <a:spLocks noGrp="1"/>
          </p:cNvSpPr>
          <p:nvPr>
            <p:ph type="title"/>
          </p:nvPr>
        </p:nvSpPr>
        <p:spPr>
          <a:xfrm>
            <a:off x="582930" y="731519"/>
            <a:ext cx="2133893" cy="3237579"/>
          </a:xfrm>
        </p:spPr>
        <p:txBody>
          <a:bodyPr vert="horz" lIns="91440" tIns="45720" rIns="91440" bIns="45720" rtlCol="0" anchor="ctr">
            <a:normAutofit/>
          </a:bodyPr>
          <a:lstStyle/>
          <a:p>
            <a:pPr defTabSz="914400"/>
            <a:r>
              <a:rPr lang="en-US" kern="1200" dirty="0">
                <a:solidFill>
                  <a:srgbClr val="FFFFFF"/>
                </a:solidFill>
                <a:latin typeface="+mj-lt"/>
                <a:ea typeface="+mj-ea"/>
                <a:cs typeface="+mj-cs"/>
              </a:rPr>
              <a:t>ACCION MIXTA</a:t>
            </a:r>
          </a:p>
        </p:txBody>
      </p:sp>
      <p:sp>
        <p:nvSpPr>
          <p:cNvPr id="25" name="Rectangle 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1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284781" y="686862"/>
            <a:ext cx="5278194" cy="54751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sz="2300" dirty="0">
                <a:effectLst/>
              </a:rPr>
              <a:t>Los delitos contra el sistema crediticio regulados en el Capítulo I del Título VI del Código Penal, se deberá proceder también por ejercicio privado de la acción penal ante el Ministerio Público </a:t>
            </a:r>
          </a:p>
          <a:p>
            <a:pPr indent="-228600">
              <a:lnSpc>
                <a:spcPct val="90000"/>
              </a:lnSpc>
              <a:spcAft>
                <a:spcPts val="600"/>
              </a:spcAft>
              <a:buFont typeface="Arial" panose="020B0604020202020204" pitchFamily="34" charset="0"/>
              <a:buChar char="•"/>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a:t>
            </a:r>
            <a:r>
              <a:rPr lang="es-ES" dirty="0">
                <a:latin typeface="Arial" panose="020B0604020202020204" pitchFamily="34" charset="0"/>
                <a:ea typeface="Calibri" panose="020F0502020204030204" pitchFamily="34" charset="0"/>
                <a:cs typeface="Times New Roman" panose="02020603050405020304" pitchFamily="18" charset="0"/>
              </a:rPr>
              <a:t>Art</a:t>
            </a:r>
            <a:r>
              <a:rPr lang="es-ES" sz="1800" dirty="0">
                <a:effectLst/>
                <a:latin typeface="Arial" panose="020B0604020202020204" pitchFamily="34" charset="0"/>
                <a:ea typeface="Calibri" panose="020F0502020204030204" pitchFamily="34" charset="0"/>
                <a:cs typeface="Times New Roman" panose="02020603050405020304" pitchFamily="18" charset="0"/>
              </a:rPr>
              <a:t>. 213 CP)</a:t>
            </a:r>
            <a:endParaRPr lang="en-US" sz="2300" dirty="0">
              <a:effectLst/>
            </a:endParaRPr>
          </a:p>
        </p:txBody>
      </p:sp>
    </p:spTree>
    <p:extLst>
      <p:ext uri="{BB962C8B-B14F-4D97-AF65-F5344CB8AC3E}">
        <p14:creationId xmlns:p14="http://schemas.microsoft.com/office/powerpoint/2010/main" val="236924174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810BF011-B470-466C-9905-BEA90406C48C}"/>
              </a:ext>
            </a:extLst>
          </p:cNvPr>
          <p:cNvSpPr>
            <a:spLocks noGrp="1"/>
          </p:cNvSpPr>
          <p:nvPr>
            <p:ph type="title"/>
          </p:nvPr>
        </p:nvSpPr>
        <p:spPr>
          <a:xfrm>
            <a:off x="1037673" y="348865"/>
            <a:ext cx="7288583" cy="1576446"/>
          </a:xfrm>
        </p:spPr>
        <p:txBody>
          <a:bodyPr vert="horz" lIns="91440" tIns="45720" rIns="91440" bIns="45720" rtlCol="0" anchor="ctr">
            <a:normAutofit/>
          </a:bodyPr>
          <a:lstStyle/>
          <a:p>
            <a:pPr defTabSz="914400"/>
            <a:r>
              <a:rPr lang="es-ES" sz="3500" kern="1200" dirty="0">
                <a:solidFill>
                  <a:srgbClr val="FFFFFF"/>
                </a:solidFill>
                <a:latin typeface="+mj-lt"/>
                <a:ea typeface="+mj-ea"/>
                <a:cs typeface="+mj-cs"/>
              </a:rPr>
              <a:t>Acción</a:t>
            </a:r>
            <a:r>
              <a:rPr lang="en-US" sz="3500" kern="1200" dirty="0">
                <a:solidFill>
                  <a:srgbClr val="FFFFFF"/>
                </a:solidFill>
                <a:latin typeface="+mj-lt"/>
                <a:ea typeface="+mj-ea"/>
                <a:cs typeface="+mj-cs"/>
              </a:rPr>
              <a:t> </a:t>
            </a:r>
            <a:r>
              <a:rPr lang="es-ES" sz="3500" kern="1200" dirty="0">
                <a:solidFill>
                  <a:srgbClr val="FFFFFF"/>
                </a:solidFill>
                <a:latin typeface="+mj-lt"/>
                <a:ea typeface="+mj-ea"/>
                <a:cs typeface="+mj-cs"/>
              </a:rPr>
              <a:t>privada</a:t>
            </a:r>
            <a:r>
              <a:rPr lang="en-US" sz="3500" kern="1200" dirty="0">
                <a:solidFill>
                  <a:srgbClr val="FFFFFF"/>
                </a:solidFill>
                <a:latin typeface="+mj-lt"/>
                <a:ea typeface="+mj-ea"/>
                <a:cs typeface="+mj-cs"/>
              </a:rPr>
              <a:t> ante el MP</a:t>
            </a:r>
          </a:p>
        </p:txBody>
      </p:sp>
      <p:graphicFrame>
        <p:nvGraphicFramePr>
          <p:cNvPr id="13" name="TextBox 10">
            <a:extLst>
              <a:ext uri="{FF2B5EF4-FFF2-40B4-BE49-F238E27FC236}">
                <a16:creationId xmlns:a16="http://schemas.microsoft.com/office/drawing/2014/main" id="{CD664709-2C51-47CF-957C-4A36812F9CBF}"/>
              </a:ext>
            </a:extLst>
          </p:cNvPr>
          <p:cNvGraphicFramePr/>
          <p:nvPr>
            <p:extLst>
              <p:ext uri="{D42A27DB-BD31-4B8C-83A1-F6EECF244321}">
                <p14:modId xmlns:p14="http://schemas.microsoft.com/office/powerpoint/2010/main" val="1155402766"/>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14917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 name="Title 8"/>
          <p:cNvSpPr>
            <a:spLocks noGrp="1"/>
          </p:cNvSpPr>
          <p:nvPr>
            <p:ph type="title"/>
          </p:nvPr>
        </p:nvSpPr>
        <p:spPr>
          <a:xfrm>
            <a:off x="823851" y="885651"/>
            <a:ext cx="2422352" cy="4624603"/>
          </a:xfrm>
        </p:spPr>
        <p:txBody>
          <a:bodyPr vert="horz" lIns="91440" tIns="45720" rIns="91440" bIns="45720" rtlCol="0" anchor="ctr">
            <a:normAutofit/>
          </a:bodyPr>
          <a:lstStyle/>
          <a:p>
            <a:pPr defTabSz="914400"/>
            <a:r>
              <a:rPr lang="en-US" sz="3000" b="1" kern="1200" dirty="0">
                <a:solidFill>
                  <a:srgbClr val="FFFFFF"/>
                </a:solidFill>
                <a:effectLst/>
                <a:latin typeface="+mj-lt"/>
                <a:ea typeface="+mj-ea"/>
                <a:cs typeface="+mj-cs"/>
              </a:rPr>
              <a:t>DIMENSIONES DEL EJERCICIO DEL DERECHO DE  DEFENSA</a:t>
            </a:r>
            <a:endParaRPr lang="en-US" sz="3000" kern="1200" dirty="0">
              <a:solidFill>
                <a:srgbClr val="FFFFFF"/>
              </a:solidFill>
              <a:effectLst/>
              <a:latin typeface="+mj-lt"/>
              <a:ea typeface="+mj-ea"/>
              <a:cs typeface="+mj-cs"/>
            </a:endParaRPr>
          </a:p>
        </p:txBody>
      </p:sp>
      <p:sp>
        <p:nvSpPr>
          <p:cNvPr id="11" name="TextBox 10"/>
          <p:cNvSpPr txBox="1"/>
          <p:nvPr/>
        </p:nvSpPr>
        <p:spPr>
          <a:xfrm>
            <a:off x="3734031" y="885651"/>
            <a:ext cx="4893915" cy="4616849"/>
          </a:xfrm>
          <a:prstGeom prst="rect">
            <a:avLst/>
          </a:prstGeom>
        </p:spPr>
        <p:txBody>
          <a:bodyPr vert="horz" lIns="91440" tIns="45720" rIns="91440" bIns="45720" rtlCol="0" anchor="ctr">
            <a:normAutofit/>
          </a:bodyPr>
          <a:lstStyle/>
          <a:p>
            <a:pPr>
              <a:lnSpc>
                <a:spcPct val="90000"/>
              </a:lnSpc>
              <a:spcAft>
                <a:spcPts val="600"/>
              </a:spcAft>
            </a:pPr>
            <a:r>
              <a:rPr lang="es-MX" sz="2500" dirty="0">
                <a:effectLst/>
              </a:rPr>
              <a:t>DIMENSION MATERIAL consiste en el derecho del imputado de ejercer en forma personal su defensa desde el mismo instante en que toma conocimiento de la imputación que se le atribuye</a:t>
            </a:r>
          </a:p>
          <a:p>
            <a:pPr>
              <a:lnSpc>
                <a:spcPct val="90000"/>
              </a:lnSpc>
              <a:spcAft>
                <a:spcPts val="600"/>
              </a:spcAft>
            </a:pPr>
            <a:endParaRPr lang="es-MX" sz="2500" dirty="0"/>
          </a:p>
          <a:p>
            <a:pPr>
              <a:lnSpc>
                <a:spcPct val="90000"/>
              </a:lnSpc>
              <a:spcAft>
                <a:spcPts val="600"/>
              </a:spcAft>
            </a:pPr>
            <a:r>
              <a:rPr lang="es-MX" sz="2500" dirty="0">
                <a:effectLst/>
              </a:rPr>
              <a:t>DIMENSION FORMAL </a:t>
            </a:r>
            <a:r>
              <a:rPr lang="es-MX" sz="2500" dirty="0"/>
              <a:t>el </a:t>
            </a:r>
            <a:r>
              <a:rPr lang="es-MX" sz="2500" dirty="0">
                <a:effectLst/>
              </a:rPr>
              <a:t>derecho a una defensa técnica, esto es, al asesoramiento y patrocinio de un abogado defensor mientras dure el proceso. </a:t>
            </a:r>
            <a:endParaRPr lang="en-US" sz="2500" dirty="0">
              <a:effectLst/>
            </a:endParaRPr>
          </a:p>
        </p:txBody>
      </p:sp>
    </p:spTree>
    <p:extLst>
      <p:ext uri="{BB962C8B-B14F-4D97-AF65-F5344CB8AC3E}">
        <p14:creationId xmlns:p14="http://schemas.microsoft.com/office/powerpoint/2010/main" val="84934469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810BF011-B470-466C-9905-BEA90406C48C}"/>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defTabSz="914400"/>
            <a:r>
              <a:rPr lang="es-ES" sz="3500" kern="1200" dirty="0">
                <a:solidFill>
                  <a:srgbClr val="FFFFFF"/>
                </a:solidFill>
                <a:latin typeface="+mj-lt"/>
                <a:ea typeface="+mj-ea"/>
                <a:cs typeface="+mj-cs"/>
              </a:rPr>
              <a:t>Acción privada ante el MP</a:t>
            </a:r>
          </a:p>
        </p:txBody>
      </p:sp>
      <p:sp>
        <p:nvSpPr>
          <p:cNvPr id="11" name="TextBox 10"/>
          <p:cNvSpPr txBox="1"/>
          <p:nvPr/>
        </p:nvSpPr>
        <p:spPr>
          <a:xfrm>
            <a:off x="3607694" y="649480"/>
            <a:ext cx="4916510"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effectLst/>
              </a:rPr>
              <a:t>El Instituto Nacional de </a:t>
            </a:r>
            <a:r>
              <a:rPr lang="es-ES" sz="1700" dirty="0">
                <a:effectLst/>
              </a:rPr>
              <a:t>Defensa</a:t>
            </a:r>
            <a:r>
              <a:rPr lang="en-US" sz="1700" dirty="0">
                <a:effectLst/>
              </a:rPr>
              <a:t> de l</a:t>
            </a:r>
            <a:r>
              <a:rPr lang="es-ES" sz="1700" dirty="0">
                <a:effectLst/>
              </a:rPr>
              <a:t>a Competencia y Protección de la Propiedad Intelectual (INDECOPI), a través de sus órganos correspondientes, podrá denunciar el hecho en defecto del ejercicio de la acción privada y en todo caso podrá intervenir como parte interesada en el proceso penal que se instaure."</a:t>
            </a:r>
          </a:p>
        </p:txBody>
      </p:sp>
    </p:spTree>
    <p:extLst>
      <p:ext uri="{BB962C8B-B14F-4D97-AF65-F5344CB8AC3E}">
        <p14:creationId xmlns:p14="http://schemas.microsoft.com/office/powerpoint/2010/main" val="24838003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482600" y="1698171"/>
            <a:ext cx="2971546" cy="4516360"/>
          </a:xfrm>
        </p:spPr>
        <p:txBody>
          <a:bodyPr vert="horz" lIns="91440" tIns="45720" rIns="91440" bIns="45720" rtlCol="0" anchor="t">
            <a:normAutofit/>
          </a:bodyPr>
          <a:lstStyle/>
          <a:p>
            <a:pPr defTabSz="914400"/>
            <a:r>
              <a:rPr lang="en-US" sz="3100" b="1" kern="1200">
                <a:solidFill>
                  <a:schemeClr val="tx1"/>
                </a:solidFill>
                <a:effectLst/>
                <a:latin typeface="+mj-lt"/>
                <a:ea typeface="+mj-ea"/>
                <a:cs typeface="+mj-cs"/>
              </a:rPr>
              <a:t>Delito de </a:t>
            </a:r>
            <a:r>
              <a:rPr lang="en-US" sz="3100" b="1" kern="1200">
                <a:solidFill>
                  <a:schemeClr val="tx1"/>
                </a:solidFill>
                <a:latin typeface="+mj-lt"/>
                <a:ea typeface="+mj-ea"/>
                <a:cs typeface="+mj-cs"/>
              </a:rPr>
              <a:t>insolvencia fraudulenta</a:t>
            </a:r>
            <a:r>
              <a:rPr lang="en-US" sz="3100" b="1" kern="1200">
                <a:solidFill>
                  <a:schemeClr val="tx1"/>
                </a:solidFill>
                <a:effectLst/>
                <a:latin typeface="+mj-lt"/>
                <a:ea typeface="+mj-ea"/>
                <a:cs typeface="+mj-cs"/>
              </a:rPr>
              <a:t>: Arts. 209, 210 y 211 del CP </a:t>
            </a:r>
            <a:endParaRPr lang="en-US" sz="3100" kern="1200">
              <a:solidFill>
                <a:schemeClr val="tx1"/>
              </a:solidFill>
              <a:effectLst/>
              <a:latin typeface="+mj-lt"/>
              <a:ea typeface="+mj-ea"/>
              <a:cs typeface="+mj-cs"/>
            </a:endParaRPr>
          </a:p>
        </p:txBody>
      </p:sp>
      <p:sp>
        <p:nvSpPr>
          <p:cNvPr id="18" name="Rectangle 17">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3802515" y="1698170"/>
            <a:ext cx="4858884" cy="4516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S</a:t>
            </a:r>
            <a:r>
              <a:rPr lang="en-US" sz="1700">
                <a:effectLst/>
              </a:rPr>
              <a:t>e requiere que previamente al ejercicio de la acción penal, el fiscal solicite al Indecopi, el informe técnico de reestructuración patrimonial.</a:t>
            </a:r>
          </a:p>
          <a:p>
            <a:pPr indent="-228600">
              <a:lnSpc>
                <a:spcPct val="90000"/>
              </a:lnSpc>
              <a:spcAft>
                <a:spcPts val="600"/>
              </a:spcAft>
              <a:buFont typeface="Arial" panose="020B0604020202020204" pitchFamily="34" charset="0"/>
              <a:buChar char="•"/>
            </a:pPr>
            <a:endParaRPr lang="en-US" sz="1700">
              <a:effectLst/>
            </a:endParaRPr>
          </a:p>
          <a:p>
            <a:pPr indent="-228600">
              <a:lnSpc>
                <a:spcPct val="90000"/>
              </a:lnSpc>
              <a:spcAft>
                <a:spcPts val="600"/>
              </a:spcAft>
              <a:buFont typeface="Arial" panose="020B0604020202020204" pitchFamily="34" charset="0"/>
              <a:buChar char="•"/>
            </a:pPr>
            <a:r>
              <a:rPr lang="en-US" sz="1700">
                <a:effectLst/>
              </a:rPr>
              <a:t>El informe deberá ser emitido en el término de cinco días hábiles y posteriormente valorado por los órganos competentes del Ministerio Público y del Poder Judicial en la fundamentación de los dictámenes o resoluciones respectivas</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(N</a:t>
            </a:r>
            <a:r>
              <a:rPr lang="en-US" sz="1700">
                <a:effectLst/>
              </a:rPr>
              <a:t>ovena disposición final de la Ley N° 27146)</a:t>
            </a:r>
          </a:p>
        </p:txBody>
      </p:sp>
      <p:sp>
        <p:nvSpPr>
          <p:cNvPr id="26" name="Isosceles Triangle 25">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27">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4667729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3555" y="620392"/>
            <a:ext cx="2856201" cy="5504688"/>
          </a:xfrm>
        </p:spPr>
        <p:txBody>
          <a:bodyPr vert="horz" lIns="91440" tIns="45720" rIns="91440" bIns="45720" rtlCol="0" anchor="ctr">
            <a:normAutofit/>
          </a:bodyPr>
          <a:lstStyle/>
          <a:p>
            <a:pPr defTabSz="914400"/>
            <a:r>
              <a:rPr lang="es-MX" sz="4000" kern="1200" dirty="0">
                <a:solidFill>
                  <a:schemeClr val="tx1"/>
                </a:solidFill>
                <a:effectLst/>
                <a:latin typeface="+mj-lt"/>
                <a:ea typeface="+mj-ea"/>
                <a:cs typeface="+mj-cs"/>
              </a:rPr>
              <a:t>ATENTADOS CONTRA EL ORDEN CREDITICIO</a:t>
            </a:r>
          </a:p>
        </p:txBody>
      </p:sp>
      <p:graphicFrame>
        <p:nvGraphicFramePr>
          <p:cNvPr id="13" name="TextBox 10">
            <a:extLst>
              <a:ext uri="{FF2B5EF4-FFF2-40B4-BE49-F238E27FC236}">
                <a16:creationId xmlns:a16="http://schemas.microsoft.com/office/drawing/2014/main" id="{4AD7A75D-C843-4CB3-9013-D5E735062BCE}"/>
              </a:ext>
            </a:extLst>
          </p:cNvPr>
          <p:cNvGraphicFramePr/>
          <p:nvPr>
            <p:extLst>
              <p:ext uri="{D42A27DB-BD31-4B8C-83A1-F6EECF244321}">
                <p14:modId xmlns:p14="http://schemas.microsoft.com/office/powerpoint/2010/main" val="3692101986"/>
              </p:ext>
            </p:extLst>
          </p:nvPr>
        </p:nvGraphicFramePr>
        <p:xfrm>
          <a:off x="3249756" y="620392"/>
          <a:ext cx="526788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33164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ítulo 5">
            <a:extLst>
              <a:ext uri="{FF2B5EF4-FFF2-40B4-BE49-F238E27FC236}">
                <a16:creationId xmlns:a16="http://schemas.microsoft.com/office/drawing/2014/main" id="{D2465AF2-642C-41CA-811D-22497C05ABB1}"/>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4400" kern="1200" dirty="0">
                <a:solidFill>
                  <a:srgbClr val="FFFFFF"/>
                </a:solidFill>
                <a:latin typeface="+mj-lt"/>
                <a:ea typeface="+mj-ea"/>
                <a:cs typeface="+mj-cs"/>
              </a:rPr>
              <a:t>ACTOS ILICITOS</a:t>
            </a:r>
            <a:br>
              <a:rPr lang="en-US" sz="44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Marcador de texto 3">
            <a:extLst>
              <a:ext uri="{FF2B5EF4-FFF2-40B4-BE49-F238E27FC236}">
                <a16:creationId xmlns:a16="http://schemas.microsoft.com/office/drawing/2014/main" id="{767A208D-E768-453C-BEEA-2B1BB08DC170}"/>
              </a:ext>
            </a:extLst>
          </p:cNvPr>
          <p:cNvSpPr>
            <a:spLocks noGrp="1"/>
          </p:cNvSpPr>
          <p:nvPr>
            <p:ph type="body" sz="half" idx="2"/>
          </p:nvPr>
        </p:nvSpPr>
        <p:spPr>
          <a:xfrm>
            <a:off x="3125454" y="319088"/>
            <a:ext cx="5389895" cy="2389832"/>
          </a:xfrm>
        </p:spPr>
        <p:txBody>
          <a:bodyPr vert="horz" lIns="91440" tIns="45720" rIns="91440" bIns="45720" rtlCol="0" anchor="ctr">
            <a:normAutofit fontScale="55000" lnSpcReduction="20000"/>
          </a:bodyPr>
          <a:lstStyle/>
          <a:p>
            <a:pPr indent="-228600" defTabSz="914400">
              <a:buFont typeface="Arial" panose="020B0604020202020204" pitchFamily="34" charset="0"/>
              <a:buChar char="•"/>
            </a:pPr>
            <a:r>
              <a:rPr lang="es-ES" sz="3600" dirty="0"/>
              <a:t>Será reprimido el deudor, la persona que actúa en su nombre, el administrador o el liquidador, que en un procedimiento de insolvencia, procedimiento simplificado, concurso preventivo, procedimiento transitorio u otro procedimiento de reprogramación de obligaciones cualesquiera fuera su denominación, realizara, en perjuicio de los acreedores, alguna de las siguientes conductas:</a:t>
            </a:r>
          </a:p>
          <a:p>
            <a:pPr indent="-228600" defTabSz="914400">
              <a:buFont typeface="Arial" panose="020B0604020202020204" pitchFamily="34" charset="0"/>
              <a:buChar char="•"/>
            </a:pPr>
            <a:endParaRPr lang="en-US" dirty="0"/>
          </a:p>
          <a:p>
            <a:pPr indent="-228600" defTabSz="914400">
              <a:buFont typeface="Arial" panose="020B0604020202020204" pitchFamily="34" charset="0"/>
              <a:buChar char="•"/>
            </a:pPr>
            <a:endParaRPr lang="en-US" dirty="0"/>
          </a:p>
        </p:txBody>
      </p:sp>
      <p:sp>
        <p:nvSpPr>
          <p:cNvPr id="14" name="CuadroTexto 9">
            <a:extLst>
              <a:ext uri="{FF2B5EF4-FFF2-40B4-BE49-F238E27FC236}">
                <a16:creationId xmlns:a16="http://schemas.microsoft.com/office/drawing/2014/main" id="{78F3FB75-FAED-420A-B949-BCC404A9C772}"/>
              </a:ext>
            </a:extLst>
          </p:cNvPr>
          <p:cNvSpPr txBox="1"/>
          <p:nvPr/>
        </p:nvSpPr>
        <p:spPr>
          <a:xfrm>
            <a:off x="3638293" y="2708920"/>
            <a:ext cx="4875866" cy="3524042"/>
          </a:xfrm>
          <a:prstGeom prst="rect">
            <a:avLst/>
          </a:prstGeom>
          <a:noFill/>
        </p:spPr>
        <p:txBody>
          <a:bodyPr wrap="square">
            <a:spAutoFit/>
          </a:bodyPr>
          <a:lstStyle/>
          <a:p>
            <a:pPr>
              <a:spcAft>
                <a:spcPts val="600"/>
              </a:spcAft>
            </a:pPr>
            <a:r>
              <a:rPr lang="es-PE" dirty="0">
                <a:solidFill>
                  <a:srgbClr val="333333"/>
                </a:solidFill>
                <a:effectLst/>
                <a:latin typeface="Arial" panose="020B0604020202020204" pitchFamily="34" charset="0"/>
                <a:ea typeface="Calibri" panose="020F0502020204030204" pitchFamily="34" charset="0"/>
              </a:rPr>
              <a:t>Ocultamiento de bienes</a:t>
            </a:r>
          </a:p>
          <a:p>
            <a:pPr>
              <a:spcAft>
                <a:spcPts val="600"/>
              </a:spcAft>
            </a:pPr>
            <a:endParaRPr lang="es-PE" dirty="0">
              <a:solidFill>
                <a:srgbClr val="333333"/>
              </a:solidFill>
              <a:latin typeface="Arial" panose="020B0604020202020204" pitchFamily="34" charset="0"/>
            </a:endParaRPr>
          </a:p>
          <a:p>
            <a:pPr>
              <a:spcAft>
                <a:spcPts val="600"/>
              </a:spcAft>
            </a:pPr>
            <a:r>
              <a:rPr lang="es-PE" dirty="0">
                <a:solidFill>
                  <a:srgbClr val="333333"/>
                </a:solidFill>
                <a:effectLst/>
                <a:latin typeface="Arial" panose="020B0604020202020204" pitchFamily="34" charset="0"/>
                <a:ea typeface="Calibri" panose="020F0502020204030204" pitchFamily="34" charset="0"/>
              </a:rPr>
              <a:t>Simulación, adquisición o realización de deudas, enajenaciones, gastos o pérdidas</a:t>
            </a:r>
          </a:p>
          <a:p>
            <a:pPr>
              <a:spcAft>
                <a:spcPts val="600"/>
              </a:spcAft>
            </a:pPr>
            <a:endParaRPr lang="es-PE" dirty="0">
              <a:solidFill>
                <a:srgbClr val="333333"/>
              </a:solidFill>
              <a:latin typeface="Arial" panose="020B0604020202020204" pitchFamily="34" charset="0"/>
            </a:endParaRPr>
          </a:p>
          <a:p>
            <a:pPr>
              <a:spcAft>
                <a:spcPts val="600"/>
              </a:spcAft>
            </a:pPr>
            <a:endParaRPr lang="es-PE" dirty="0">
              <a:solidFill>
                <a:srgbClr val="333333"/>
              </a:solidFill>
              <a:latin typeface="Arial" panose="020B0604020202020204" pitchFamily="34" charset="0"/>
            </a:endParaRPr>
          </a:p>
          <a:p>
            <a:pPr>
              <a:spcAft>
                <a:spcPts val="600"/>
              </a:spcAft>
            </a:pPr>
            <a:r>
              <a:rPr lang="es-PE" dirty="0">
                <a:solidFill>
                  <a:srgbClr val="333333"/>
                </a:solidFill>
                <a:effectLst/>
                <a:latin typeface="Arial" panose="020B0604020202020204" pitchFamily="34" charset="0"/>
                <a:ea typeface="Calibri" panose="020F0502020204030204" pitchFamily="34" charset="0"/>
              </a:rPr>
              <a:t>Realización de actos de disposición patrimonial o generador de obligaciones, destinados a pagar a uno o varios acreedores, preferentes o no, posponiendo el pago del resto de acreedores</a:t>
            </a:r>
            <a:endParaRPr lang="es-ES" dirty="0"/>
          </a:p>
        </p:txBody>
      </p:sp>
    </p:spTree>
    <p:extLst>
      <p:ext uri="{BB962C8B-B14F-4D97-AF65-F5344CB8AC3E}">
        <p14:creationId xmlns:p14="http://schemas.microsoft.com/office/powerpoint/2010/main" val="123440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483798" y="1463040"/>
            <a:ext cx="2847230" cy="2690949"/>
          </a:xfrm>
        </p:spPr>
        <p:txBody>
          <a:bodyPr vert="horz" lIns="91440" tIns="45720" rIns="91440" bIns="45720" rtlCol="0" anchor="t">
            <a:normAutofit/>
          </a:bodyPr>
          <a:lstStyle/>
          <a:p>
            <a:pPr defTabSz="914400"/>
            <a:r>
              <a:rPr lang="es-ES" sz="4200" b="1" kern="1200" dirty="0">
                <a:solidFill>
                  <a:schemeClr val="tx1"/>
                </a:solidFill>
                <a:effectLst/>
                <a:latin typeface="+mj-lt"/>
                <a:ea typeface="+mj-ea"/>
                <a:cs typeface="+mj-cs"/>
              </a:rPr>
              <a:t> Comisión de delito por culpa del agente</a:t>
            </a:r>
            <a:endParaRPr lang="es-ES" sz="4200" kern="1200" dirty="0">
              <a:solidFill>
                <a:schemeClr val="tx1"/>
              </a:solidFill>
              <a:effectLst/>
              <a:latin typeface="+mj-lt"/>
              <a:ea typeface="+mj-ea"/>
              <a:cs typeface="+mj-cs"/>
            </a:endParaRPr>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242163" y="1463039"/>
            <a:ext cx="4156790" cy="430044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ES" sz="1900" dirty="0">
                <a:effectLst/>
              </a:rPr>
              <a:t>Si el agente realiza por culpa alguna de las conductas descritas en el Artículo 209 del CP, los límites máximo y mínimo de las penas privativas de libertad e inhabilitación se reducirán en una mitad</a:t>
            </a:r>
          </a:p>
        </p:txBody>
      </p:sp>
    </p:spTree>
    <p:extLst>
      <p:ext uri="{BB962C8B-B14F-4D97-AF65-F5344CB8AC3E}">
        <p14:creationId xmlns:p14="http://schemas.microsoft.com/office/powerpoint/2010/main" val="278704830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878305" y="1396686"/>
            <a:ext cx="2430380" cy="4064628"/>
          </a:xfrm>
        </p:spPr>
        <p:txBody>
          <a:bodyPr vert="horz" lIns="91440" tIns="45720" rIns="91440" bIns="45720" rtlCol="0" anchor="ctr">
            <a:normAutofit/>
          </a:bodyPr>
          <a:lstStyle/>
          <a:p>
            <a:pPr defTabSz="914400"/>
            <a:r>
              <a:rPr lang="en-US" sz="2800" b="1" kern="1200" dirty="0">
                <a:solidFill>
                  <a:srgbClr val="FFFFFF"/>
                </a:solidFill>
                <a:effectLst/>
                <a:latin typeface="+mj-lt"/>
                <a:ea typeface="+mj-ea"/>
                <a:cs typeface="+mj-cs"/>
              </a:rPr>
              <a:t> SUSPENSIÓN ILÍCITA DE LA EXIGIBILIDAD DE LAS OBLIGACIONES DEL DEUDOR</a:t>
            </a:r>
            <a:endParaRPr lang="en-US" sz="2800" kern="1200" dirty="0">
              <a:solidFill>
                <a:srgbClr val="FFFFFF"/>
              </a:solidFill>
              <a:effectLst/>
              <a:latin typeface="+mj-lt"/>
              <a:ea typeface="+mj-ea"/>
              <a:cs typeface="+mj-cs"/>
            </a:endParaRPr>
          </a:p>
        </p:txBody>
      </p:sp>
      <p:sp>
        <p:nvSpPr>
          <p:cNvPr id="25"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s-ES" dirty="0">
                <a:effectLst/>
              </a:rPr>
              <a:t>El que en un procedimiento de insolvencia, procedimiento simplificado, concurso preventivo, procedimiento transitorio u otro procedimiento de reprogramación de obligaciones cualesquiera fuera su denominación, lograre la suspensión de la exigibilidad de las obligaciones del deudor, mediante el uso de información, documentación o contabilidad falsas o la simulación de obligaciones o pasivos</a:t>
            </a:r>
          </a:p>
        </p:txBody>
      </p:sp>
    </p:spTree>
    <p:extLst>
      <p:ext uri="{BB962C8B-B14F-4D97-AF65-F5344CB8AC3E}">
        <p14:creationId xmlns:p14="http://schemas.microsoft.com/office/powerpoint/2010/main" val="428771265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DF2EC2-829D-425E-BA6D-1FD07256CF11}"/>
              </a:ext>
            </a:extLst>
          </p:cNvPr>
          <p:cNvSpPr txBox="1"/>
          <p:nvPr/>
        </p:nvSpPr>
        <p:spPr>
          <a:xfrm>
            <a:off x="1619672" y="1196752"/>
            <a:ext cx="6048672" cy="3170099"/>
          </a:xfrm>
          <a:prstGeom prst="rect">
            <a:avLst/>
          </a:prstGeom>
          <a:noFill/>
        </p:spPr>
        <p:txBody>
          <a:bodyPr wrap="square">
            <a:spAutoFit/>
          </a:bodyPr>
          <a:lstStyle/>
          <a:p>
            <a:pPr algn="ctr"/>
            <a:r>
              <a:rPr lang="es-MX" sz="5000" b="1" dirty="0"/>
              <a:t>AUSENCIA DE PRONUNCIAMIENTO DE AUTORIDAD COMPETENTE</a:t>
            </a:r>
            <a:endParaRPr lang="es-ES" sz="5000" b="1" dirty="0"/>
          </a:p>
        </p:txBody>
      </p:sp>
    </p:spTree>
    <p:extLst>
      <p:ext uri="{BB962C8B-B14F-4D97-AF65-F5344CB8AC3E}">
        <p14:creationId xmlns:p14="http://schemas.microsoft.com/office/powerpoint/2010/main" val="778081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483798" y="1463040"/>
            <a:ext cx="2847230" cy="2690949"/>
          </a:xfrm>
        </p:spPr>
        <p:txBody>
          <a:bodyPr vert="horz" lIns="91440" tIns="45720" rIns="91440" bIns="45720" rtlCol="0" anchor="t">
            <a:normAutofit/>
          </a:bodyPr>
          <a:lstStyle/>
          <a:p>
            <a:pPr defTabSz="914400"/>
            <a:r>
              <a:rPr lang="es-ES" sz="3600" b="1" kern="1200" dirty="0">
                <a:solidFill>
                  <a:schemeClr val="tx1"/>
                </a:solidFill>
                <a:effectLst/>
                <a:latin typeface="+mj-lt"/>
                <a:ea typeface="+mj-ea"/>
                <a:cs typeface="+mj-cs"/>
              </a:rPr>
              <a:t>Delitos cometidos por funcionarios o trabajadores de Cofopri</a:t>
            </a:r>
            <a:endParaRPr lang="es-ES" sz="3600" kern="1200" dirty="0">
              <a:solidFill>
                <a:schemeClr val="tx1"/>
              </a:solidFill>
              <a:effectLst/>
              <a:latin typeface="+mj-lt"/>
              <a:ea typeface="+mj-ea"/>
              <a:cs typeface="+mj-cs"/>
            </a:endParaRPr>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242163" y="1463039"/>
            <a:ext cx="4156790" cy="4300447"/>
          </a:xfrm>
          <a:prstGeom prst="rect">
            <a:avLst/>
          </a:prstGeom>
        </p:spPr>
        <p:txBody>
          <a:bodyPr vert="horz" lIns="91440" tIns="45720" rIns="91440" bIns="45720" rtlCol="0" anchor="t">
            <a:normAutofit/>
          </a:bodyPr>
          <a:lstStyle/>
          <a:p>
            <a:pPr>
              <a:lnSpc>
                <a:spcPct val="90000"/>
              </a:lnSpc>
              <a:spcAft>
                <a:spcPts val="600"/>
              </a:spcAft>
            </a:pPr>
            <a:r>
              <a:rPr lang="es-MX" sz="1900" dirty="0">
                <a:effectLst/>
              </a:rPr>
              <a:t>Para que el fiscal califique e inicie la investigación preliminar que se requiera un informe técnico del Tribunal Administrativo de la Propiedad a fin de que establezca si se ha infringido o no la ley de la materia</a:t>
            </a:r>
          </a:p>
          <a:p>
            <a:pPr>
              <a:lnSpc>
                <a:spcPct val="90000"/>
              </a:lnSpc>
              <a:spcAft>
                <a:spcPts val="600"/>
              </a:spcAft>
            </a:pPr>
            <a:endParaRPr lang="es-MX" sz="1900" dirty="0"/>
          </a:p>
          <a:p>
            <a:pPr>
              <a:lnSpc>
                <a:spcPct val="90000"/>
              </a:lnSpc>
              <a:spcAft>
                <a:spcPts val="600"/>
              </a:spcAft>
            </a:pPr>
            <a:r>
              <a:rPr lang="es-MX" sz="1900" dirty="0">
                <a:effectLst/>
              </a:rPr>
              <a:t>La cuarta disposición complementaria, transitoria y final de la Ley N° 27046, modificada por la Ley N° 27136 establece el requisito de procedibilidad</a:t>
            </a:r>
            <a:endParaRPr lang="en-US" sz="1900" dirty="0">
              <a:effectLst/>
            </a:endParaRPr>
          </a:p>
        </p:txBody>
      </p:sp>
    </p:spTree>
    <p:extLst>
      <p:ext uri="{BB962C8B-B14F-4D97-AF65-F5344CB8AC3E}">
        <p14:creationId xmlns:p14="http://schemas.microsoft.com/office/powerpoint/2010/main" val="101372534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21" name="Freeform: Shape 2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itle 8"/>
          <p:cNvSpPr>
            <a:spLocks noGrp="1"/>
          </p:cNvSpPr>
          <p:nvPr>
            <p:ph type="title"/>
          </p:nvPr>
        </p:nvSpPr>
        <p:spPr>
          <a:xfrm>
            <a:off x="480060" y="1243013"/>
            <a:ext cx="2891790" cy="4371974"/>
          </a:xfrm>
        </p:spPr>
        <p:txBody>
          <a:bodyPr vert="horz" lIns="91440" tIns="45720" rIns="91440" bIns="45720" rtlCol="0" anchor="ctr">
            <a:normAutofit/>
          </a:bodyPr>
          <a:lstStyle/>
          <a:p>
            <a:pPr defTabSz="914400"/>
            <a:r>
              <a:rPr lang="en-US" sz="3100" b="1" kern="1200">
                <a:solidFill>
                  <a:schemeClr val="tx2"/>
                </a:solidFill>
                <a:effectLst/>
                <a:latin typeface="+mj-lt"/>
                <a:ea typeface="+mj-ea"/>
                <a:cs typeface="+mj-cs"/>
              </a:rPr>
              <a:t>Delitos cometidos por funcionarios o trabajadores de Cofopri</a:t>
            </a:r>
            <a:endParaRPr lang="en-US" sz="3100" kern="1200">
              <a:solidFill>
                <a:schemeClr val="tx2"/>
              </a:solidFill>
              <a:effectLst/>
              <a:latin typeface="+mj-lt"/>
              <a:ea typeface="+mj-ea"/>
              <a:cs typeface="+mj-cs"/>
            </a:endParaRPr>
          </a:p>
        </p:txBody>
      </p:sp>
      <p:sp>
        <p:nvSpPr>
          <p:cNvPr id="11" name="TextBox 10"/>
          <p:cNvSpPr txBox="1"/>
          <p:nvPr/>
        </p:nvSpPr>
        <p:spPr>
          <a:xfrm>
            <a:off x="4629150" y="804672"/>
            <a:ext cx="3915918" cy="52303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a:solidFill>
                  <a:schemeClr val="tx2"/>
                </a:solidFill>
                <a:effectLst/>
              </a:rPr>
              <a:t>CUARTA.- Las </a:t>
            </a:r>
            <a:r>
              <a:rPr lang="en-US" sz="1600" dirty="0" err="1">
                <a:solidFill>
                  <a:schemeClr val="tx2"/>
                </a:solidFill>
                <a:effectLst/>
              </a:rPr>
              <a:t>denuncias</a:t>
            </a:r>
            <a:r>
              <a:rPr lang="en-US" sz="1600" dirty="0">
                <a:solidFill>
                  <a:schemeClr val="tx2"/>
                </a:solidFill>
                <a:effectLst/>
              </a:rPr>
              <a:t> que se </a:t>
            </a:r>
            <a:r>
              <a:rPr lang="en-US" sz="1600" dirty="0" err="1">
                <a:solidFill>
                  <a:schemeClr val="tx2"/>
                </a:solidFill>
                <a:effectLst/>
              </a:rPr>
              <a:t>formulen</a:t>
            </a:r>
            <a:r>
              <a:rPr lang="en-US" sz="1600" dirty="0">
                <a:solidFill>
                  <a:schemeClr val="tx2"/>
                </a:solidFill>
                <a:effectLst/>
              </a:rPr>
              <a:t> contra los </a:t>
            </a:r>
            <a:r>
              <a:rPr lang="en-US" sz="1600" dirty="0" err="1">
                <a:solidFill>
                  <a:schemeClr val="tx2"/>
                </a:solidFill>
                <a:effectLst/>
              </a:rPr>
              <a:t>funcionarios</a:t>
            </a:r>
            <a:r>
              <a:rPr lang="en-US" sz="1600" dirty="0">
                <a:solidFill>
                  <a:schemeClr val="tx2"/>
                </a:solidFill>
                <a:effectLst/>
              </a:rPr>
              <a:t> y/o </a:t>
            </a:r>
            <a:r>
              <a:rPr lang="en-US" sz="1600" dirty="0" err="1">
                <a:solidFill>
                  <a:schemeClr val="tx2"/>
                </a:solidFill>
                <a:effectLst/>
              </a:rPr>
              <a:t>trabajadores</a:t>
            </a:r>
            <a:r>
              <a:rPr lang="en-US" sz="1600" dirty="0">
                <a:solidFill>
                  <a:schemeClr val="tx2"/>
                </a:solidFill>
                <a:effectLst/>
              </a:rPr>
              <a:t> de la COFOPRI </a:t>
            </a:r>
            <a:r>
              <a:rPr lang="en-US" sz="1600" b="1" u="sng" dirty="0">
                <a:solidFill>
                  <a:schemeClr val="tx2"/>
                </a:solidFill>
                <a:effectLst/>
              </a:rPr>
              <a:t>por </a:t>
            </a:r>
            <a:r>
              <a:rPr lang="en-US" sz="1600" b="1" u="sng" dirty="0" err="1">
                <a:solidFill>
                  <a:schemeClr val="tx2"/>
                </a:solidFill>
                <a:effectLst/>
              </a:rPr>
              <a:t>supuestos</a:t>
            </a:r>
            <a:r>
              <a:rPr lang="en-US" sz="1600" b="1" u="sng" dirty="0">
                <a:solidFill>
                  <a:schemeClr val="tx2"/>
                </a:solidFill>
                <a:effectLst/>
              </a:rPr>
              <a:t> </a:t>
            </a:r>
            <a:r>
              <a:rPr lang="en-US" sz="1600" b="1" u="sng" dirty="0" err="1">
                <a:solidFill>
                  <a:schemeClr val="tx2"/>
                </a:solidFill>
                <a:effectLst/>
              </a:rPr>
              <a:t>delitos</a:t>
            </a:r>
            <a:r>
              <a:rPr lang="en-US" sz="1600" b="1" u="sng" dirty="0">
                <a:solidFill>
                  <a:schemeClr val="tx2"/>
                </a:solidFill>
                <a:effectLst/>
              </a:rPr>
              <a:t> </a:t>
            </a:r>
            <a:r>
              <a:rPr lang="en-US" sz="1600" b="1" u="sng" dirty="0" err="1">
                <a:solidFill>
                  <a:schemeClr val="tx2"/>
                </a:solidFill>
                <a:effectLst/>
              </a:rPr>
              <a:t>cometidos</a:t>
            </a:r>
            <a:r>
              <a:rPr lang="en-US" sz="1600" b="1" u="sng" dirty="0">
                <a:solidFill>
                  <a:schemeClr val="tx2"/>
                </a:solidFill>
                <a:effectLst/>
              </a:rPr>
              <a:t> </a:t>
            </a:r>
            <a:r>
              <a:rPr lang="en-US" sz="1600" b="1" u="sng" dirty="0" err="1">
                <a:solidFill>
                  <a:schemeClr val="tx2"/>
                </a:solidFill>
                <a:effectLst/>
              </a:rPr>
              <a:t>en</a:t>
            </a:r>
            <a:r>
              <a:rPr lang="en-US" sz="1600" b="1" u="sng" dirty="0">
                <a:solidFill>
                  <a:schemeClr val="tx2"/>
                </a:solidFill>
                <a:effectLst/>
              </a:rPr>
              <a:t> el </a:t>
            </a:r>
            <a:r>
              <a:rPr lang="en-US" sz="1600" b="1" u="sng" dirty="0" err="1">
                <a:solidFill>
                  <a:schemeClr val="tx2"/>
                </a:solidFill>
                <a:effectLst/>
              </a:rPr>
              <a:t>ejercicio</a:t>
            </a:r>
            <a:r>
              <a:rPr lang="en-US" sz="1600" b="1" u="sng" dirty="0">
                <a:solidFill>
                  <a:schemeClr val="tx2"/>
                </a:solidFill>
                <a:effectLst/>
              </a:rPr>
              <a:t> de sus </a:t>
            </a:r>
            <a:r>
              <a:rPr lang="en-US" sz="1600" b="1" u="sng" dirty="0" err="1">
                <a:solidFill>
                  <a:schemeClr val="tx2"/>
                </a:solidFill>
                <a:effectLst/>
              </a:rPr>
              <a:t>funciones</a:t>
            </a:r>
            <a:r>
              <a:rPr lang="en-US" sz="1600" b="1" u="sng" dirty="0">
                <a:solidFill>
                  <a:schemeClr val="tx2"/>
                </a:solidFill>
                <a:effectLst/>
              </a:rPr>
              <a:t>, </a:t>
            </a:r>
            <a:r>
              <a:rPr lang="en-US" sz="1600" b="1" u="sng" dirty="0" err="1">
                <a:solidFill>
                  <a:schemeClr val="tx2"/>
                </a:solidFill>
                <a:effectLst/>
              </a:rPr>
              <a:t>relacionados</a:t>
            </a:r>
            <a:r>
              <a:rPr lang="en-US" sz="1600" b="1" u="sng" dirty="0">
                <a:solidFill>
                  <a:schemeClr val="tx2"/>
                </a:solidFill>
                <a:effectLst/>
              </a:rPr>
              <a:t> </a:t>
            </a:r>
            <a:r>
              <a:rPr lang="en-US" sz="1600" b="1" u="sng" dirty="0" err="1">
                <a:solidFill>
                  <a:schemeClr val="tx2"/>
                </a:solidFill>
                <a:effectLst/>
              </a:rPr>
              <a:t>sobre</a:t>
            </a:r>
            <a:r>
              <a:rPr lang="en-US" sz="1600" b="1" u="sng" dirty="0">
                <a:solidFill>
                  <a:schemeClr val="tx2"/>
                </a:solidFill>
                <a:effectLst/>
              </a:rPr>
              <a:t> </a:t>
            </a:r>
            <a:r>
              <a:rPr lang="en-US" sz="1600" b="1" u="sng" dirty="0" err="1">
                <a:solidFill>
                  <a:schemeClr val="tx2"/>
                </a:solidFill>
                <a:effectLst/>
              </a:rPr>
              <a:t>predios</a:t>
            </a:r>
            <a:r>
              <a:rPr lang="en-US" sz="1600" b="1" u="sng" dirty="0">
                <a:solidFill>
                  <a:schemeClr val="tx2"/>
                </a:solidFill>
                <a:effectLst/>
              </a:rPr>
              <a:t> </a:t>
            </a:r>
            <a:r>
              <a:rPr lang="en-US" sz="1600" b="1" u="sng" dirty="0" err="1">
                <a:solidFill>
                  <a:schemeClr val="tx2"/>
                </a:solidFill>
                <a:effectLst/>
              </a:rPr>
              <a:t>respecto</a:t>
            </a:r>
            <a:r>
              <a:rPr lang="en-US" sz="1600" b="1" u="sng" dirty="0">
                <a:solidFill>
                  <a:schemeClr val="tx2"/>
                </a:solidFill>
                <a:effectLst/>
              </a:rPr>
              <a:t> de los </a:t>
            </a:r>
            <a:r>
              <a:rPr lang="en-US" sz="1600" b="1" u="sng" dirty="0" err="1">
                <a:solidFill>
                  <a:schemeClr val="tx2"/>
                </a:solidFill>
                <a:effectLst/>
              </a:rPr>
              <a:t>cuales</a:t>
            </a:r>
            <a:r>
              <a:rPr lang="en-US" sz="1600" b="1" u="sng" dirty="0">
                <a:solidFill>
                  <a:schemeClr val="tx2"/>
                </a:solidFill>
                <a:effectLst/>
              </a:rPr>
              <a:t> la COFOPRI </a:t>
            </a:r>
            <a:r>
              <a:rPr lang="en-US" sz="1600" b="1" u="sng" dirty="0" err="1">
                <a:solidFill>
                  <a:schemeClr val="tx2"/>
                </a:solidFill>
                <a:effectLst/>
              </a:rPr>
              <a:t>ejerza</a:t>
            </a:r>
            <a:r>
              <a:rPr lang="en-US" sz="1600" b="1" u="sng" dirty="0">
                <a:solidFill>
                  <a:schemeClr val="tx2"/>
                </a:solidFill>
                <a:effectLst/>
              </a:rPr>
              <a:t> </a:t>
            </a:r>
            <a:r>
              <a:rPr lang="en-US" sz="1600" b="1" u="sng" dirty="0" err="1">
                <a:solidFill>
                  <a:schemeClr val="tx2"/>
                </a:solidFill>
                <a:effectLst/>
              </a:rPr>
              <a:t>funciones</a:t>
            </a:r>
            <a:r>
              <a:rPr lang="en-US" sz="1600" dirty="0">
                <a:solidFill>
                  <a:schemeClr val="tx2"/>
                </a:solidFill>
                <a:effectLst/>
              </a:rPr>
              <a:t>, </a:t>
            </a:r>
            <a:r>
              <a:rPr lang="en-US" sz="1600" dirty="0" err="1">
                <a:solidFill>
                  <a:schemeClr val="tx2"/>
                </a:solidFill>
                <a:effectLst/>
              </a:rPr>
              <a:t>deberán</a:t>
            </a:r>
            <a:r>
              <a:rPr lang="en-US" sz="1600" dirty="0">
                <a:solidFill>
                  <a:schemeClr val="tx2"/>
                </a:solidFill>
                <a:effectLst/>
              </a:rPr>
              <a:t> </a:t>
            </a:r>
            <a:r>
              <a:rPr lang="en-US" sz="1600" dirty="0" err="1">
                <a:solidFill>
                  <a:schemeClr val="tx2"/>
                </a:solidFill>
                <a:effectLst/>
              </a:rPr>
              <a:t>contar</a:t>
            </a:r>
            <a:r>
              <a:rPr lang="en-US" sz="1600" dirty="0">
                <a:solidFill>
                  <a:schemeClr val="tx2"/>
                </a:solidFill>
                <a:effectLst/>
              </a:rPr>
              <a:t> con una </a:t>
            </a:r>
            <a:r>
              <a:rPr lang="en-US" sz="1600" dirty="0" err="1">
                <a:solidFill>
                  <a:schemeClr val="tx2"/>
                </a:solidFill>
                <a:effectLst/>
              </a:rPr>
              <a:t>opinión</a:t>
            </a:r>
            <a:r>
              <a:rPr lang="en-US" sz="1600" dirty="0">
                <a:solidFill>
                  <a:schemeClr val="tx2"/>
                </a:solidFill>
                <a:effectLst/>
              </a:rPr>
              <a:t> </a:t>
            </a:r>
            <a:r>
              <a:rPr lang="en-US" sz="1600" dirty="0" err="1">
                <a:solidFill>
                  <a:schemeClr val="tx2"/>
                </a:solidFill>
                <a:effectLst/>
              </a:rPr>
              <a:t>técnico-jurídica</a:t>
            </a:r>
            <a:r>
              <a:rPr lang="en-US" sz="1600" dirty="0">
                <a:solidFill>
                  <a:schemeClr val="tx2"/>
                </a:solidFill>
                <a:effectLst/>
              </a:rPr>
              <a:t> de la COFOPRI </a:t>
            </a:r>
            <a:r>
              <a:rPr lang="en-US" sz="1600" dirty="0" err="1">
                <a:solidFill>
                  <a:schemeClr val="tx2"/>
                </a:solidFill>
                <a:effectLst/>
              </a:rPr>
              <a:t>sobre</a:t>
            </a:r>
            <a:r>
              <a:rPr lang="en-US" sz="1600" dirty="0">
                <a:solidFill>
                  <a:schemeClr val="tx2"/>
                </a:solidFill>
                <a:effectLst/>
              </a:rPr>
              <a:t> </a:t>
            </a:r>
            <a:r>
              <a:rPr lang="en-US" sz="1600" dirty="0" err="1">
                <a:solidFill>
                  <a:schemeClr val="tx2"/>
                </a:solidFill>
                <a:effectLst/>
              </a:rPr>
              <a:t>si</a:t>
            </a:r>
            <a:r>
              <a:rPr lang="en-US" sz="1600" dirty="0">
                <a:solidFill>
                  <a:schemeClr val="tx2"/>
                </a:solidFill>
                <a:effectLst/>
              </a:rPr>
              <a:t> se ha </a:t>
            </a:r>
            <a:r>
              <a:rPr lang="en-US" sz="1600" dirty="0" err="1">
                <a:solidFill>
                  <a:schemeClr val="tx2"/>
                </a:solidFill>
                <a:effectLst/>
              </a:rPr>
              <a:t>infringido</a:t>
            </a:r>
            <a:r>
              <a:rPr lang="en-US" sz="1600" dirty="0">
                <a:solidFill>
                  <a:schemeClr val="tx2"/>
                </a:solidFill>
                <a:effectLst/>
              </a:rPr>
              <a:t> la </a:t>
            </a:r>
            <a:r>
              <a:rPr lang="en-US" sz="1600" dirty="0" err="1">
                <a:solidFill>
                  <a:schemeClr val="tx2"/>
                </a:solidFill>
                <a:effectLst/>
              </a:rPr>
              <a:t>legislación</a:t>
            </a:r>
            <a:r>
              <a:rPr lang="en-US" sz="1600" dirty="0">
                <a:solidFill>
                  <a:schemeClr val="tx2"/>
                </a:solidFill>
                <a:effectLst/>
              </a:rPr>
              <a:t> de la </a:t>
            </a:r>
            <a:r>
              <a:rPr lang="en-US" sz="1600" dirty="0" err="1">
                <a:solidFill>
                  <a:schemeClr val="tx2"/>
                </a:solidFill>
                <a:effectLst/>
              </a:rPr>
              <a:t>materia</a:t>
            </a:r>
            <a:r>
              <a:rPr lang="en-US" sz="1600" dirty="0">
                <a:solidFill>
                  <a:schemeClr val="tx2"/>
                </a:solidFill>
                <a:effectLst/>
              </a:rPr>
              <a:t>, previa a </a:t>
            </a:r>
            <a:r>
              <a:rPr lang="en-US" sz="1600" dirty="0" err="1">
                <a:solidFill>
                  <a:schemeClr val="tx2"/>
                </a:solidFill>
                <a:effectLst/>
              </a:rPr>
              <a:t>su</a:t>
            </a:r>
            <a:r>
              <a:rPr lang="en-US" sz="1600" dirty="0">
                <a:solidFill>
                  <a:schemeClr val="tx2"/>
                </a:solidFill>
                <a:effectLst/>
              </a:rPr>
              <a:t> </a:t>
            </a:r>
            <a:r>
              <a:rPr lang="en-US" sz="1600" dirty="0" err="1">
                <a:solidFill>
                  <a:schemeClr val="tx2"/>
                </a:solidFill>
                <a:effectLst/>
              </a:rPr>
              <a:t>calificación</a:t>
            </a:r>
            <a:r>
              <a:rPr lang="en-US" sz="1600" dirty="0">
                <a:solidFill>
                  <a:schemeClr val="tx2"/>
                </a:solidFill>
                <a:effectLst/>
              </a:rPr>
              <a:t> e </a:t>
            </a:r>
            <a:r>
              <a:rPr lang="en-US" sz="1600" dirty="0" err="1">
                <a:solidFill>
                  <a:schemeClr val="tx2"/>
                </a:solidFill>
                <a:effectLst/>
              </a:rPr>
              <a:t>investigación</a:t>
            </a:r>
            <a:r>
              <a:rPr lang="en-US" sz="1600" dirty="0">
                <a:solidFill>
                  <a:schemeClr val="tx2"/>
                </a:solidFill>
                <a:effectLst/>
              </a:rPr>
              <a:t> </a:t>
            </a:r>
            <a:r>
              <a:rPr lang="en-US" sz="1600" dirty="0" err="1">
                <a:solidFill>
                  <a:schemeClr val="tx2"/>
                </a:solidFill>
                <a:effectLst/>
              </a:rPr>
              <a:t>preliminar</a:t>
            </a:r>
            <a:r>
              <a:rPr lang="en-US" sz="1600" dirty="0">
                <a:solidFill>
                  <a:schemeClr val="tx2"/>
                </a:solidFill>
                <a:effectLst/>
              </a:rPr>
              <a:t> por </a:t>
            </a:r>
            <a:r>
              <a:rPr lang="en-US" sz="1600" dirty="0" err="1">
                <a:solidFill>
                  <a:schemeClr val="tx2"/>
                </a:solidFill>
                <a:effectLst/>
              </a:rPr>
              <a:t>parte</a:t>
            </a:r>
            <a:r>
              <a:rPr lang="en-US" sz="1600" dirty="0">
                <a:solidFill>
                  <a:schemeClr val="tx2"/>
                </a:solidFill>
                <a:effectLst/>
              </a:rPr>
              <a:t> de los </a:t>
            </a:r>
            <a:r>
              <a:rPr lang="en-US" sz="1600" dirty="0" err="1">
                <a:solidFill>
                  <a:schemeClr val="tx2"/>
                </a:solidFill>
                <a:effectLst/>
              </a:rPr>
              <a:t>órganos</a:t>
            </a:r>
            <a:r>
              <a:rPr lang="en-US" sz="1600" dirty="0">
                <a:solidFill>
                  <a:schemeClr val="tx2"/>
                </a:solidFill>
                <a:effectLst/>
              </a:rPr>
              <a:t> </a:t>
            </a:r>
            <a:r>
              <a:rPr lang="en-US" sz="1600" dirty="0" err="1">
                <a:solidFill>
                  <a:schemeClr val="tx2"/>
                </a:solidFill>
                <a:effectLst/>
              </a:rPr>
              <a:t>competentes</a:t>
            </a:r>
            <a:r>
              <a:rPr lang="en-US" sz="1600" dirty="0">
                <a:solidFill>
                  <a:schemeClr val="tx2"/>
                </a:solidFill>
                <a:effectLst/>
              </a:rPr>
              <a:t> del </a:t>
            </a:r>
            <a:r>
              <a:rPr lang="en-US" sz="1600" dirty="0" err="1">
                <a:solidFill>
                  <a:schemeClr val="tx2"/>
                </a:solidFill>
                <a:effectLst/>
              </a:rPr>
              <a:t>Ministerio</a:t>
            </a:r>
            <a:r>
              <a:rPr lang="en-US" sz="1600" dirty="0">
                <a:solidFill>
                  <a:schemeClr val="tx2"/>
                </a:solidFill>
                <a:effectLst/>
              </a:rPr>
              <a:t> </a:t>
            </a:r>
            <a:r>
              <a:rPr lang="en-US" sz="1600" dirty="0" err="1">
                <a:solidFill>
                  <a:schemeClr val="tx2"/>
                </a:solidFill>
                <a:effectLst/>
              </a:rPr>
              <a:t>Público</a:t>
            </a:r>
            <a:r>
              <a:rPr lang="en-US" sz="1600" dirty="0">
                <a:solidFill>
                  <a:schemeClr val="tx2"/>
                </a:solidFill>
                <a:effectLst/>
              </a:rPr>
              <a:t> o de la Policía Nacional del Perú.</a:t>
            </a:r>
          </a:p>
        </p:txBody>
      </p:sp>
    </p:spTree>
    <p:extLst>
      <p:ext uri="{BB962C8B-B14F-4D97-AF65-F5344CB8AC3E}">
        <p14:creationId xmlns:p14="http://schemas.microsoft.com/office/powerpoint/2010/main" val="180442566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878305" y="1396686"/>
            <a:ext cx="2430380" cy="4064628"/>
          </a:xfrm>
        </p:spPr>
        <p:txBody>
          <a:bodyPr vert="horz" lIns="91440" tIns="45720" rIns="91440" bIns="45720" rtlCol="0" anchor="ctr">
            <a:normAutofit/>
          </a:bodyPr>
          <a:lstStyle/>
          <a:p>
            <a:pPr defTabSz="914400"/>
            <a:r>
              <a:rPr lang="es-ES" sz="3700" b="1" kern="1200" dirty="0">
                <a:solidFill>
                  <a:srgbClr val="FFFFFF"/>
                </a:solidFill>
                <a:effectLst/>
                <a:latin typeface="+mj-lt"/>
                <a:ea typeface="+mj-ea"/>
                <a:cs typeface="+mj-cs"/>
              </a:rPr>
              <a:t>Delito de libramiento indebido: Art. 215 del Código Penal </a:t>
            </a:r>
            <a:endParaRPr lang="es-ES" sz="3700" kern="1200" dirty="0">
              <a:solidFill>
                <a:srgbClr val="FFFFFF"/>
              </a:solidFill>
              <a:effectLst/>
              <a:latin typeface="+mj-lt"/>
              <a:ea typeface="+mj-ea"/>
              <a:cs typeface="+mj-cs"/>
            </a:endParaRP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s-ES" dirty="0">
                <a:effectLst/>
              </a:rPr>
              <a:t>Requisito de procedibilidad para el ejercicio de la acción penal que el acreedor sea informado de la falta de pago mediante protesto ante Notario u otra constancia expresa, </a:t>
            </a:r>
            <a:r>
              <a:rPr lang="es-ES" b="1" dirty="0">
                <a:effectLst/>
              </a:rPr>
              <a:t>que deberá ser consignada en el mismo documento por el banco girado</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s-ES" b="1" dirty="0">
                <a:effectLst/>
              </a:rPr>
              <a:t>Se debe indicar el motivo de la falta de pago del cheque</a:t>
            </a:r>
          </a:p>
        </p:txBody>
      </p:sp>
    </p:spTree>
    <p:extLst>
      <p:ext uri="{BB962C8B-B14F-4D97-AF65-F5344CB8AC3E}">
        <p14:creationId xmlns:p14="http://schemas.microsoft.com/office/powerpoint/2010/main" val="115280411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717619" y="1112969"/>
            <a:ext cx="2952974" cy="4166010"/>
          </a:xfrm>
        </p:spPr>
        <p:txBody>
          <a:bodyPr vert="horz" lIns="91440" tIns="45720" rIns="91440" bIns="45720" rtlCol="0" anchor="ctr">
            <a:normAutofit/>
          </a:bodyPr>
          <a:lstStyle/>
          <a:p>
            <a:pPr algn="ctr" defTabSz="914400"/>
            <a:r>
              <a:rPr lang="en-US" sz="4100" kern="1200" dirty="0">
                <a:solidFill>
                  <a:srgbClr val="FFFFFF"/>
                </a:solidFill>
                <a:effectLst/>
                <a:latin typeface="+mj-lt"/>
                <a:ea typeface="+mj-ea"/>
                <a:cs typeface="+mj-cs"/>
              </a:rPr>
              <a:t>MEDIOS DE DEFENSA TECNICOS</a:t>
            </a: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lnSpcReduction="10000"/>
          </a:bodyPr>
          <a:lstStyle/>
          <a:p>
            <a:pPr>
              <a:lnSpc>
                <a:spcPct val="90000"/>
              </a:lnSpc>
              <a:spcAft>
                <a:spcPts val="600"/>
              </a:spcAft>
            </a:pPr>
            <a:endParaRPr lang="en-US" dirty="0">
              <a:effectLst/>
            </a:endParaRPr>
          </a:p>
          <a:p>
            <a:pPr>
              <a:lnSpc>
                <a:spcPct val="90000"/>
              </a:lnSpc>
              <a:spcAft>
                <a:spcPts val="600"/>
              </a:spcAft>
            </a:pPr>
            <a:endParaRPr lang="en-US" dirty="0"/>
          </a:p>
          <a:p>
            <a:pPr>
              <a:lnSpc>
                <a:spcPct val="90000"/>
              </a:lnSpc>
              <a:spcAft>
                <a:spcPts val="600"/>
              </a:spcAft>
            </a:pPr>
            <a:endParaRPr lang="en-US" dirty="0">
              <a:effectLst/>
            </a:endParaRPr>
          </a:p>
          <a:p>
            <a:pPr>
              <a:lnSpc>
                <a:spcPct val="90000"/>
              </a:lnSpc>
              <a:spcAft>
                <a:spcPts val="600"/>
              </a:spcAft>
            </a:pPr>
            <a:r>
              <a:rPr lang="es-MX" sz="2500" dirty="0">
                <a:effectLst/>
              </a:rPr>
              <a:t>Son institutos de naturaleza procesal que forman parte de la denominada defensa técnica </a:t>
            </a:r>
          </a:p>
          <a:p>
            <a:pPr>
              <a:lnSpc>
                <a:spcPct val="90000"/>
              </a:lnSpc>
              <a:spcAft>
                <a:spcPts val="600"/>
              </a:spcAft>
            </a:pPr>
            <a:endParaRPr lang="es-MX" sz="2500" dirty="0"/>
          </a:p>
          <a:p>
            <a:pPr>
              <a:lnSpc>
                <a:spcPct val="90000"/>
              </a:lnSpc>
              <a:spcAft>
                <a:spcPts val="600"/>
              </a:spcAft>
            </a:pPr>
            <a:r>
              <a:rPr lang="es-MX" sz="2500" dirty="0">
                <a:effectLst/>
              </a:rPr>
              <a:t>Permiten </a:t>
            </a:r>
            <a:r>
              <a:rPr lang="es-MX" sz="2500" b="1" dirty="0">
                <a:effectLst/>
              </a:rPr>
              <a:t>oponerse </a:t>
            </a:r>
            <a:r>
              <a:rPr lang="es-MX" sz="2500" dirty="0">
                <a:effectLst/>
              </a:rPr>
              <a:t>a la prosecución del proceso penal cuando no se ha cumplido con alguna condición de validez del procedimiento</a:t>
            </a:r>
            <a:endParaRPr lang="en-US" sz="2500" dirty="0">
              <a:effectLst/>
            </a:endParaRP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7862259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s-ES" sz="4100" b="1" kern="1200" dirty="0">
                <a:solidFill>
                  <a:srgbClr val="FFFFFF"/>
                </a:solidFill>
                <a:effectLst/>
                <a:latin typeface="+mj-lt"/>
                <a:ea typeface="+mj-ea"/>
                <a:cs typeface="+mj-cs"/>
              </a:rPr>
              <a:t>Delito de omisión de asistencia familiar: Art. 149 del Código Penal </a:t>
            </a:r>
            <a:endParaRPr lang="es-ES" sz="4100" kern="1200" dirty="0">
              <a:solidFill>
                <a:srgbClr val="FFFFFF"/>
              </a:solidFill>
              <a:effectLst/>
              <a:latin typeface="+mj-lt"/>
              <a:ea typeface="+mj-ea"/>
              <a:cs typeface="+mj-cs"/>
            </a:endParaRPr>
          </a:p>
        </p:txBody>
      </p:sp>
      <p:sp>
        <p:nvSpPr>
          <p:cNvPr id="31"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ES" dirty="0">
                <a:effectLst/>
              </a:rPr>
              <a:t> Exige como requisito de procedibilidad para el ejercicio de la acción penal que la obligación alimentaria haya sido establecida </a:t>
            </a:r>
            <a:r>
              <a:rPr lang="es-ES" b="1" u="sng" dirty="0">
                <a:effectLst/>
              </a:rPr>
              <a:t>Mediante resolución judicial firme</a:t>
            </a:r>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9900692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Title 8"/>
          <p:cNvSpPr>
            <a:spLocks noGrp="1"/>
          </p:cNvSpPr>
          <p:nvPr>
            <p:ph type="title"/>
          </p:nvPr>
        </p:nvSpPr>
        <p:spPr>
          <a:xfrm>
            <a:off x="992065" y="1522820"/>
            <a:ext cx="2061031" cy="3601914"/>
          </a:xfrm>
        </p:spPr>
        <p:txBody>
          <a:bodyPr vert="horz" lIns="91440" tIns="45720" rIns="91440" bIns="45720" rtlCol="0" anchor="ctr">
            <a:normAutofit/>
          </a:bodyPr>
          <a:lstStyle/>
          <a:p>
            <a:pPr defTabSz="914400"/>
            <a:r>
              <a:rPr lang="en-US" sz="2400" b="1" kern="1200" dirty="0">
                <a:solidFill>
                  <a:srgbClr val="FFFFFF"/>
                </a:solidFill>
                <a:latin typeface="+mj-lt"/>
                <a:ea typeface="+mj-ea"/>
                <a:cs typeface="+mj-cs"/>
              </a:rPr>
              <a:t>DELITO TRIBUTARIO Art. 7  </a:t>
            </a:r>
            <a:r>
              <a:rPr lang="es-ES" sz="2400" b="1" kern="1200" dirty="0">
                <a:solidFill>
                  <a:srgbClr val="FFFFFF"/>
                </a:solidFill>
                <a:latin typeface="+mj-lt"/>
                <a:ea typeface="+mj-ea"/>
                <a:cs typeface="+mj-cs"/>
              </a:rPr>
              <a:t>Decreto</a:t>
            </a:r>
            <a:r>
              <a:rPr lang="en-US" sz="2400" b="1" kern="1200" dirty="0">
                <a:solidFill>
                  <a:srgbClr val="FFFFFF"/>
                </a:solidFill>
                <a:latin typeface="+mj-lt"/>
                <a:ea typeface="+mj-ea"/>
                <a:cs typeface="+mj-cs"/>
              </a:rPr>
              <a:t> Legislativo Nº 813. </a:t>
            </a: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r>
              <a:rPr lang="es-ES" sz="2400" b="1" kern="1200" dirty="0">
                <a:solidFill>
                  <a:srgbClr val="FFFFFF"/>
                </a:solidFill>
                <a:latin typeface="+mj-lt"/>
                <a:ea typeface="+mj-ea"/>
                <a:cs typeface="+mj-cs"/>
              </a:rPr>
              <a:t>Requisito</a:t>
            </a:r>
            <a:r>
              <a:rPr lang="en-US" sz="2400" b="1" kern="1200" dirty="0">
                <a:solidFill>
                  <a:srgbClr val="FFFFFF"/>
                </a:solidFill>
                <a:latin typeface="+mj-lt"/>
                <a:ea typeface="+mj-ea"/>
                <a:cs typeface="+mj-cs"/>
              </a:rPr>
              <a:t> de procedibilidad</a:t>
            </a:r>
            <a:br>
              <a:rPr lang="en-US" sz="2400" b="1" kern="1200" dirty="0">
                <a:solidFill>
                  <a:srgbClr val="FFFFFF"/>
                </a:solidFill>
                <a:latin typeface="+mj-lt"/>
                <a:ea typeface="+mj-ea"/>
                <a:cs typeface="+mj-cs"/>
              </a:rPr>
            </a:br>
            <a:endParaRPr lang="en-US" sz="2400" kern="1200" dirty="0">
              <a:solidFill>
                <a:srgbClr val="FFFFFF"/>
              </a:solidFill>
              <a:effectLst/>
              <a:latin typeface="+mj-lt"/>
              <a:ea typeface="+mj-ea"/>
              <a:cs typeface="+mj-cs"/>
            </a:endParaRPr>
          </a:p>
        </p:txBody>
      </p:sp>
      <p:graphicFrame>
        <p:nvGraphicFramePr>
          <p:cNvPr id="13" name="TextBox 10">
            <a:extLst>
              <a:ext uri="{FF2B5EF4-FFF2-40B4-BE49-F238E27FC236}">
                <a16:creationId xmlns:a16="http://schemas.microsoft.com/office/drawing/2014/main" id="{7FA24EE9-5D1C-4944-8001-FE9C0C2500BA}"/>
              </a:ext>
            </a:extLst>
          </p:cNvPr>
          <p:cNvGraphicFramePr/>
          <p:nvPr>
            <p:extLst>
              <p:ext uri="{D42A27DB-BD31-4B8C-83A1-F6EECF244321}">
                <p14:modId xmlns:p14="http://schemas.microsoft.com/office/powerpoint/2010/main" val="3255746839"/>
              </p:ext>
            </p:extLst>
          </p:nvPr>
        </p:nvGraphicFramePr>
        <p:xfrm>
          <a:off x="3782136" y="643467"/>
          <a:ext cx="4867132"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01536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2700" b="1" kern="1200" dirty="0">
                <a:solidFill>
                  <a:schemeClr val="tx1"/>
                </a:solidFill>
                <a:latin typeface="+mj-lt"/>
                <a:ea typeface="+mj-ea"/>
                <a:cs typeface="+mj-cs"/>
              </a:rPr>
              <a:t>DELITOS AMBIENTALES Ley N° 28611</a:t>
            </a:r>
            <a:br>
              <a:rPr lang="en-US" sz="2700" b="1" kern="1200" dirty="0">
                <a:solidFill>
                  <a:schemeClr val="tx1"/>
                </a:solidFill>
                <a:latin typeface="+mj-lt"/>
                <a:ea typeface="+mj-ea"/>
                <a:cs typeface="+mj-cs"/>
              </a:rPr>
            </a:br>
            <a:r>
              <a:rPr lang="en-US" sz="2700" b="1" kern="1200" dirty="0">
                <a:solidFill>
                  <a:schemeClr val="tx1"/>
                </a:solidFill>
                <a:latin typeface="+mj-lt"/>
                <a:ea typeface="+mj-ea"/>
                <a:cs typeface="+mj-cs"/>
              </a:rPr>
              <a:t>Art. 149.1</a:t>
            </a:r>
            <a:br>
              <a:rPr lang="en-US" sz="2700" b="1" kern="1200" dirty="0">
                <a:solidFill>
                  <a:schemeClr val="tx1"/>
                </a:solidFill>
                <a:latin typeface="+mj-lt"/>
                <a:ea typeface="+mj-ea"/>
                <a:cs typeface="+mj-cs"/>
              </a:rPr>
            </a:br>
            <a:br>
              <a:rPr lang="en-US" sz="2700" b="1" kern="1200" dirty="0">
                <a:solidFill>
                  <a:schemeClr val="tx1"/>
                </a:solidFill>
                <a:latin typeface="+mj-lt"/>
                <a:ea typeface="+mj-ea"/>
                <a:cs typeface="+mj-cs"/>
              </a:rPr>
            </a:br>
            <a:r>
              <a:rPr lang="en-US" sz="2700" b="1" kern="1200" dirty="0">
                <a:solidFill>
                  <a:schemeClr val="tx1"/>
                </a:solidFill>
                <a:latin typeface="+mj-lt"/>
                <a:ea typeface="+mj-ea"/>
                <a:cs typeface="+mj-cs"/>
              </a:rPr>
              <a:t>Art. 304 a 314-D del CP</a:t>
            </a:r>
            <a:endParaRPr lang="en-US" sz="2700" kern="1200" dirty="0">
              <a:solidFill>
                <a:schemeClr val="tx1"/>
              </a:solidFill>
              <a:effectLst/>
              <a:latin typeface="+mj-lt"/>
              <a:ea typeface="+mj-ea"/>
              <a:cs typeface="+mj-cs"/>
            </a:endParaRP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7907" y="980728"/>
            <a:ext cx="4629266" cy="4968552"/>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s-ES" sz="1700" dirty="0">
                <a:effectLst/>
              </a:rPr>
              <a:t>En las investigaciones penales por los delitos ambientales será de exigencia obligatoria la evacuación de un informe fundamentado por escrito por la autoridad ambiental, antes del pronunciamiento del fiscal provincial o fiscal de la investigación preparatoria en la etapa intermedia del proceso penal. </a:t>
            </a:r>
          </a:p>
          <a:p>
            <a:pPr indent="-228600">
              <a:lnSpc>
                <a:spcPct val="90000"/>
              </a:lnSpc>
              <a:spcAft>
                <a:spcPts val="600"/>
              </a:spcAft>
              <a:buFont typeface="Arial" panose="020B0604020202020204" pitchFamily="34" charset="0"/>
              <a:buChar char="•"/>
            </a:pPr>
            <a:endParaRPr lang="es-ES" sz="1700" dirty="0">
              <a:effectLst/>
            </a:endParaRPr>
          </a:p>
          <a:p>
            <a:pPr indent="-228600">
              <a:lnSpc>
                <a:spcPct val="90000"/>
              </a:lnSpc>
              <a:spcAft>
                <a:spcPts val="600"/>
              </a:spcAft>
              <a:buFont typeface="Arial" panose="020B0604020202020204" pitchFamily="34" charset="0"/>
              <a:buChar char="•"/>
            </a:pPr>
            <a:r>
              <a:rPr lang="es-ES" sz="1700" dirty="0">
                <a:effectLst/>
              </a:rPr>
              <a:t>El informe será evacuado dentro de un plazo no mayor de treinta (30) días, contados desde la recepción del pedido del fiscal de la investigación preparatoria o del juez, bajo responsabilidad. </a:t>
            </a:r>
          </a:p>
          <a:p>
            <a:pPr indent="-228600">
              <a:lnSpc>
                <a:spcPct val="90000"/>
              </a:lnSpc>
              <a:spcAft>
                <a:spcPts val="600"/>
              </a:spcAft>
              <a:buFont typeface="Arial" panose="020B0604020202020204" pitchFamily="34" charset="0"/>
              <a:buChar char="•"/>
            </a:pPr>
            <a:endParaRPr lang="es-ES" sz="1700" dirty="0"/>
          </a:p>
          <a:p>
            <a:pPr indent="-228600">
              <a:lnSpc>
                <a:spcPct val="90000"/>
              </a:lnSpc>
              <a:spcAft>
                <a:spcPts val="600"/>
              </a:spcAft>
              <a:buFont typeface="Arial" panose="020B0604020202020204" pitchFamily="34" charset="0"/>
              <a:buChar char="•"/>
            </a:pPr>
            <a:r>
              <a:rPr lang="es-ES" sz="1700" dirty="0">
                <a:effectLst/>
              </a:rPr>
              <a:t>Dicho informe deberá ser merituado por el fiscal o juez al momento de expedir la resolución o disposición correspondiente.</a:t>
            </a:r>
          </a:p>
          <a:p>
            <a:pPr indent="-228600">
              <a:lnSpc>
                <a:spcPct val="90000"/>
              </a:lnSpc>
              <a:spcAft>
                <a:spcPts val="600"/>
              </a:spcAft>
              <a:buFont typeface="Arial" panose="020B0604020202020204" pitchFamily="34" charset="0"/>
              <a:buChar char="•"/>
            </a:pPr>
            <a:endParaRPr lang="en-US" sz="1700" dirty="0">
              <a:effectLst/>
            </a:endParaRPr>
          </a:p>
        </p:txBody>
      </p:sp>
    </p:spTree>
    <p:extLst>
      <p:ext uri="{BB962C8B-B14F-4D97-AF65-F5344CB8AC3E}">
        <p14:creationId xmlns:p14="http://schemas.microsoft.com/office/powerpoint/2010/main" val="49069093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2300" b="1" kern="1200" dirty="0">
                <a:solidFill>
                  <a:schemeClr val="tx1"/>
                </a:solidFill>
                <a:latin typeface="+mj-lt"/>
                <a:ea typeface="+mj-ea"/>
                <a:cs typeface="+mj-cs"/>
              </a:rPr>
              <a:t>DELITO DE MANIPULACIÓN DE PRECIOS DEL MERCADO: EL ARTÍCULO 4 DE LA LEY N° 29660 </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912DE198-6C76-449B-ABF4-C7F99745BFD6}"/>
              </a:ext>
            </a:extLst>
          </p:cNvPr>
          <p:cNvSpPr txBox="1"/>
          <p:nvPr/>
        </p:nvSpPr>
        <p:spPr>
          <a:xfrm>
            <a:off x="3941445" y="1648870"/>
            <a:ext cx="3527136"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sz="1600" dirty="0"/>
              <a:t> Se reprime a quien proporcione señales falsas o engañosas respecto de la oferta o demanda de un valor o </a:t>
            </a:r>
            <a:r>
              <a:rPr lang="es-ES" sz="1600" b="1" dirty="0"/>
              <a:t>instrumento financiero</a:t>
            </a:r>
            <a:r>
              <a:rPr lang="es-ES" sz="1600" dirty="0"/>
              <a:t>, en beneficio propio o ajeno, mediante transacciones que suban o bajen el precio, incrementen o reduzcan su liquidez</a:t>
            </a:r>
          </a:p>
          <a:p>
            <a:pPr indent="-228600">
              <a:lnSpc>
                <a:spcPct val="90000"/>
              </a:lnSpc>
              <a:spcAft>
                <a:spcPts val="600"/>
              </a:spcAft>
              <a:buFont typeface="Arial" panose="020B0604020202020204" pitchFamily="34" charset="0"/>
              <a:buChar char="•"/>
            </a:pPr>
            <a:endParaRPr lang="es-ES" sz="1600" dirty="0"/>
          </a:p>
          <a:p>
            <a:pPr indent="-228600">
              <a:lnSpc>
                <a:spcPct val="90000"/>
              </a:lnSpc>
              <a:spcAft>
                <a:spcPts val="600"/>
              </a:spcAft>
              <a:buFont typeface="Arial" panose="020B0604020202020204" pitchFamily="34" charset="0"/>
              <a:buChar char="•"/>
            </a:pPr>
            <a:r>
              <a:rPr lang="es-ES" sz="1600" dirty="0"/>
              <a:t>El monto de dichas transacciones deben superar (300) Unidades Impositivas Tributarias (UIT) vigentes al momento de la comisión del delito, o el beneficio, pérdida evitada o perjuicio causado supere dicho monto.</a:t>
            </a:r>
          </a:p>
        </p:txBody>
      </p:sp>
    </p:spTree>
    <p:extLst>
      <p:ext uri="{BB962C8B-B14F-4D97-AF65-F5344CB8AC3E}">
        <p14:creationId xmlns:p14="http://schemas.microsoft.com/office/powerpoint/2010/main" val="1850099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13" name="Group 12">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14" name="Rectangle 13">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857250" y="1676400"/>
            <a:ext cx="2857500" cy="3505200"/>
          </a:xfrm>
        </p:spPr>
        <p:txBody>
          <a:bodyPr vert="horz" lIns="91440" tIns="45720" rIns="91440" bIns="45720" rtlCol="0" anchor="t">
            <a:normAutofit/>
          </a:bodyPr>
          <a:lstStyle/>
          <a:p>
            <a:pPr defTabSz="914400"/>
            <a:r>
              <a:rPr lang="en-US" sz="3200" b="1" kern="1200" dirty="0">
                <a:solidFill>
                  <a:schemeClr val="tx1"/>
                </a:solidFill>
                <a:latin typeface="+mj-lt"/>
                <a:ea typeface="+mj-ea"/>
                <a:cs typeface="+mj-cs"/>
              </a:rPr>
              <a:t>DELITO DE MANIPULACIÓN DE PRECIOS DEL MERCADO: EL ARTÍCULO 4 DE LA LEY N° 29660 </a:t>
            </a:r>
          </a:p>
        </p:txBody>
      </p:sp>
      <p:sp>
        <p:nvSpPr>
          <p:cNvPr id="6" name="CuadroTexto 5">
            <a:extLst>
              <a:ext uri="{FF2B5EF4-FFF2-40B4-BE49-F238E27FC236}">
                <a16:creationId xmlns:a16="http://schemas.microsoft.com/office/drawing/2014/main" id="{912DE198-6C76-449B-ABF4-C7F99745BFD6}"/>
              </a:ext>
            </a:extLst>
          </p:cNvPr>
          <p:cNvSpPr txBox="1"/>
          <p:nvPr/>
        </p:nvSpPr>
        <p:spPr>
          <a:xfrm>
            <a:off x="3886203" y="1676400"/>
            <a:ext cx="4229097" cy="35052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600" dirty="0">
              <a:solidFill>
                <a:schemeClr val="tx1">
                  <a:alpha val="55000"/>
                </a:schemeClr>
              </a:solidFill>
            </a:endParaRPr>
          </a:p>
          <a:p>
            <a:pPr indent="-228600">
              <a:lnSpc>
                <a:spcPct val="90000"/>
              </a:lnSpc>
              <a:spcAft>
                <a:spcPts val="600"/>
              </a:spcAft>
              <a:buFont typeface="Arial" panose="020B0604020202020204" pitchFamily="34" charset="0"/>
              <a:buChar char="•"/>
            </a:pPr>
            <a:r>
              <a:rPr lang="es-ES" sz="1600" dirty="0">
                <a:solidFill>
                  <a:schemeClr val="tx1">
                    <a:alpha val="55000"/>
                  </a:schemeClr>
                </a:solidFill>
              </a:rPr>
              <a:t>La misma pena se aplicará a directores, gerentes, miembros del comité de inversiones, funcionarios y personas vinculadas al proceso de inversión de un inversionista institucional que, en beneficio propio o ajeno, manipulen el precio de su cartera de valores o instrumentos financieros o la administrada por otro inversionista institucional, mediante transacciones, suban o bajen el precio, incrementen o reduzcan la liquidez de los valores o instrumentos financieros que integren dicha cartera.</a:t>
            </a:r>
          </a:p>
        </p:txBody>
      </p:sp>
    </p:spTree>
    <p:extLst>
      <p:ext uri="{BB962C8B-B14F-4D97-AF65-F5344CB8AC3E}">
        <p14:creationId xmlns:p14="http://schemas.microsoft.com/office/powerpoint/2010/main" val="3397596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s-ES" sz="3700" b="1" kern="1200" dirty="0">
                <a:solidFill>
                  <a:srgbClr val="FFFFFF"/>
                </a:solidFill>
                <a:latin typeface="+mj-lt"/>
                <a:ea typeface="+mj-ea"/>
                <a:cs typeface="+mj-cs"/>
              </a:rPr>
              <a:t>Requisito de procedibilidad</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uadroTexto 3">
            <a:extLst>
              <a:ext uri="{FF2B5EF4-FFF2-40B4-BE49-F238E27FC236}">
                <a16:creationId xmlns:a16="http://schemas.microsoft.com/office/drawing/2014/main" id="{2B16C32A-243E-4090-A7E3-1680574D1D41}"/>
              </a:ext>
            </a:extLst>
          </p:cNvPr>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ES" sz="2600" dirty="0"/>
              <a:t>Previamente a que el Ministerio Público formalice la denuncia respectiva, se deberá contar con un informe técnico emitido por la Comisión Nacional Supervisora de Empresas y Valores actualmente  </a:t>
            </a:r>
          </a:p>
          <a:p>
            <a:pPr indent="-228600">
              <a:lnSpc>
                <a:spcPct val="90000"/>
              </a:lnSpc>
              <a:spcAft>
                <a:spcPts val="600"/>
              </a:spcAft>
              <a:buFont typeface="Arial" panose="020B0604020202020204" pitchFamily="34" charset="0"/>
              <a:buChar char="•"/>
            </a:pPr>
            <a:r>
              <a:rPr lang="es-MX" sz="2600" b="1" dirty="0"/>
              <a:t>SUPERINTENDENCIA DEL MERCADO DE VALORES” (SMV)</a:t>
            </a:r>
            <a:endParaRPr lang="en-US" sz="2600" b="1"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53042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963930" y="1050595"/>
            <a:ext cx="6056111" cy="1618489"/>
          </a:xfrm>
        </p:spPr>
        <p:txBody>
          <a:bodyPr vert="horz" lIns="91440" tIns="45720" rIns="91440" bIns="45720" rtlCol="0" anchor="ctr">
            <a:normAutofit/>
          </a:bodyPr>
          <a:lstStyle/>
          <a:p>
            <a:pPr defTabSz="914400"/>
            <a:r>
              <a:rPr lang="en-US" sz="3500" b="1" i="0" kern="1200" dirty="0">
                <a:solidFill>
                  <a:schemeClr val="tx1"/>
                </a:solidFill>
                <a:effectLst/>
                <a:latin typeface="+mj-lt"/>
                <a:ea typeface="+mj-ea"/>
                <a:cs typeface="+mj-cs"/>
              </a:rPr>
              <a:t>SUPERINTENDENCIA DEL MERCADO DE VALORES” (SMV)</a:t>
            </a:r>
            <a:endParaRPr lang="en-US" sz="3500" b="1" kern="120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id="{724E72DF-CA31-4C59-8FCD-2B93F6ECA0DD}"/>
              </a:ext>
            </a:extLst>
          </p:cNvPr>
          <p:cNvSpPr txBox="1"/>
          <p:nvPr/>
        </p:nvSpPr>
        <p:spPr>
          <a:xfrm>
            <a:off x="963930" y="2969469"/>
            <a:ext cx="6056111"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ES" sz="2100" b="0" i="0" dirty="0">
                <a:effectLst/>
              </a:rPr>
              <a:t>Es un organismo técnico especializado adscrito al Ministerio de Economía y Finanzas que tiene por finalidad velar por la protección de los inversionistas, la eficiencia y transparencia de los mercados bajo su supervisión, la  correcta formación de precios y la difusión de toda la información necesaria para tales propósitos.</a:t>
            </a:r>
            <a:endParaRPr lang="es-ES" sz="2100" dirty="0"/>
          </a:p>
        </p:txBody>
      </p:sp>
    </p:spTree>
    <p:extLst>
      <p:ext uri="{BB962C8B-B14F-4D97-AF65-F5344CB8AC3E}">
        <p14:creationId xmlns:p14="http://schemas.microsoft.com/office/powerpoint/2010/main" val="767929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n-US" sz="3100" b="1" kern="1200" dirty="0">
                <a:solidFill>
                  <a:srgbClr val="FFFFFF"/>
                </a:solidFill>
                <a:latin typeface="+mj-lt"/>
                <a:ea typeface="+mj-ea"/>
                <a:cs typeface="+mj-cs"/>
              </a:rPr>
              <a:t>LEY DE CREACIÓN DEL TRIBUNAL ADMINISTRATIVO PREVISIONAL Nº 28040</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CuadroTexto 3">
            <a:extLst>
              <a:ext uri="{FF2B5EF4-FFF2-40B4-BE49-F238E27FC236}">
                <a16:creationId xmlns:a16="http://schemas.microsoft.com/office/drawing/2014/main" id="{0FE6B557-AB9E-42D0-B005-9E71072D767E}"/>
              </a:ext>
            </a:extLst>
          </p:cNvPr>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ES" sz="1500" dirty="0"/>
              <a:t>Artículo 3.- De la defensa de los funcionarios competentes en materia previsional</a:t>
            </a:r>
          </a:p>
          <a:p>
            <a:pPr indent="-228600">
              <a:lnSpc>
                <a:spcPct val="90000"/>
              </a:lnSpc>
              <a:spcAft>
                <a:spcPts val="600"/>
              </a:spcAft>
              <a:buFont typeface="Arial" panose="020B0604020202020204" pitchFamily="34" charset="0"/>
              <a:buChar char="•"/>
            </a:pPr>
            <a:endParaRPr lang="es-ES" sz="1500" dirty="0"/>
          </a:p>
          <a:p>
            <a:pPr indent="-228600">
              <a:lnSpc>
                <a:spcPct val="90000"/>
              </a:lnSpc>
              <a:spcAft>
                <a:spcPts val="600"/>
              </a:spcAft>
              <a:buFont typeface="Arial" panose="020B0604020202020204" pitchFamily="34" charset="0"/>
              <a:buChar char="•"/>
            </a:pPr>
            <a:r>
              <a:rPr lang="es-ES" sz="1500" dirty="0"/>
              <a:t>     En toda denuncia de carácter penal, la autoridad que conozca de ella deberá solicitar un informe técnico jurídico emitido por la respectiva entidad competente en materia previsional, sobre los hechos y la responsabilidad de sus funcionarios y servidores públicos de la entidad, incluso cuando éstos hubieran cesado. </a:t>
            </a:r>
          </a:p>
          <a:p>
            <a:pPr indent="-228600">
              <a:lnSpc>
                <a:spcPct val="90000"/>
              </a:lnSpc>
              <a:spcAft>
                <a:spcPts val="600"/>
              </a:spcAft>
              <a:buFont typeface="Arial" panose="020B0604020202020204" pitchFamily="34" charset="0"/>
              <a:buChar char="•"/>
            </a:pPr>
            <a:endParaRPr lang="es-ES" sz="1500" dirty="0"/>
          </a:p>
          <a:p>
            <a:pPr indent="-228600">
              <a:lnSpc>
                <a:spcPct val="90000"/>
              </a:lnSpc>
              <a:spcAft>
                <a:spcPts val="600"/>
              </a:spcAft>
              <a:buFont typeface="Arial" panose="020B0604020202020204" pitchFamily="34" charset="0"/>
              <a:buChar char="•"/>
            </a:pPr>
            <a:r>
              <a:rPr lang="es-ES" sz="1500" dirty="0"/>
              <a:t>El Ministerio Público o la Policía Nacional que conozca de estas denuncias, requerirán el citado informe a dichas entidades dentro de los quince (15) días hábiles de conocida la misma, </a:t>
            </a:r>
            <a:r>
              <a:rPr lang="es-ES" sz="1500" b="1" u="sng" dirty="0"/>
              <a:t>para efectos de la calificación o archivo de la denuncia.</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1"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24902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579120" y="1188637"/>
            <a:ext cx="2468881" cy="4480726"/>
          </a:xfrm>
        </p:spPr>
        <p:txBody>
          <a:bodyPr vert="horz" lIns="91440" tIns="45720" rIns="91440" bIns="45720" rtlCol="0" anchor="ctr">
            <a:normAutofit/>
          </a:bodyPr>
          <a:lstStyle/>
          <a:p>
            <a:pPr algn="ctr" defTabSz="914400"/>
            <a:r>
              <a:rPr lang="en-US" sz="3100" b="1" kern="1200" dirty="0">
                <a:solidFill>
                  <a:schemeClr val="tx1"/>
                </a:solidFill>
                <a:latin typeface="+mj-lt"/>
                <a:ea typeface="+mj-ea"/>
                <a:cs typeface="+mj-cs"/>
              </a:rPr>
              <a:t>DELITOS FINANCIEROS. Art. 244 a 251 CP</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8ED7C7E5-4CFD-48FD-A815-45822A6B1A71}"/>
              </a:ext>
            </a:extLst>
          </p:cNvPr>
          <p:cNvSpPr txBox="1"/>
          <p:nvPr/>
        </p:nvSpPr>
        <p:spPr>
          <a:xfrm>
            <a:off x="3941445" y="1648870"/>
            <a:ext cx="3527136" cy="3560260"/>
          </a:xfrm>
          <a:prstGeom prst="rect">
            <a:avLst/>
          </a:prstGeom>
        </p:spPr>
        <p:txBody>
          <a:bodyPr vert="horz" lIns="91440" tIns="45720" rIns="91440" bIns="45720" rtlCol="0" anchor="ctr">
            <a:normAutofit/>
          </a:bodyPr>
          <a:lstStyle/>
          <a:p>
            <a:pPr indent="-228600">
              <a:lnSpc>
                <a:spcPct val="90000"/>
              </a:lnSpc>
              <a:spcAft>
                <a:spcPts val="500"/>
              </a:spcAft>
              <a:buFont typeface="Arial" panose="020B0604020202020204" pitchFamily="34" charset="0"/>
              <a:buChar char="•"/>
              <a:tabLst>
                <a:tab pos="972185" algn="l"/>
              </a:tabLst>
            </a:pPr>
            <a:r>
              <a:rPr lang="es-ES" sz="1500" dirty="0">
                <a:effectLst/>
              </a:rPr>
              <a:t>En toda denuncia de carácter penal que se interponga contra una empresa del Sistema Financiero y de Seguros o sus representantes, así como cualquier otra supervisada, la autoridad que conozca de dicha denuncia deberá solicitar el informe técnico de la Superintendencia, tan pronto como llegue a su conocimiento la denuncia correspondiente, bajo responsabilidad.</a:t>
            </a:r>
          </a:p>
          <a:p>
            <a:pPr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r>
              <a:rPr lang="es-ES" sz="1500" dirty="0"/>
              <a:t>(4ta. disposición final y complementaria de la Ley General del Sistema Financiero y del Sistema de Seguros y Orgánica de la Superintendencia de Banca y Seguros - Ley 26702).</a:t>
            </a:r>
          </a:p>
        </p:txBody>
      </p:sp>
    </p:spTree>
    <p:extLst>
      <p:ext uri="{BB962C8B-B14F-4D97-AF65-F5344CB8AC3E}">
        <p14:creationId xmlns:p14="http://schemas.microsoft.com/office/powerpoint/2010/main" val="2392943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93FF2EA-9D47-4BF1-AB60-08D0A8D79AC0}"/>
              </a:ext>
            </a:extLst>
          </p:cNvPr>
          <p:cNvSpPr txBox="1"/>
          <p:nvPr/>
        </p:nvSpPr>
        <p:spPr>
          <a:xfrm>
            <a:off x="1547664" y="980728"/>
            <a:ext cx="5760640" cy="5313570"/>
          </a:xfrm>
          <a:prstGeom prst="rect">
            <a:avLst/>
          </a:prstGeom>
          <a:noFill/>
        </p:spPr>
        <p:txBody>
          <a:bodyPr wrap="square">
            <a:spAutoFit/>
          </a:bodyPr>
          <a:lstStyle/>
          <a:p>
            <a:pPr algn="ctr">
              <a:lnSpc>
                <a:spcPct val="107000"/>
              </a:lnSpc>
              <a:spcAft>
                <a:spcPts val="800"/>
              </a:spcAft>
            </a:pPr>
            <a:r>
              <a:rPr lang="es-ES" sz="4000" b="1" dirty="0">
                <a:effectLst/>
                <a:latin typeface="Arial" panose="020B0604020202020204" pitchFamily="34" charset="0"/>
                <a:ea typeface="Calibri" panose="020F0502020204030204" pitchFamily="34" charset="0"/>
                <a:cs typeface="Times New Roman" panose="02020603050405020304" pitchFamily="18" charset="0"/>
              </a:rPr>
              <a:t>AUSENCIA DEL CONSENTIMIENTO Y/O AUTORIZACIÓN PARA PROCESAR A FUNCIONARIOS PÚBLICOS O ALTOS DIGNATARIOS</a:t>
            </a:r>
            <a:br>
              <a:rPr lang="es-ES" sz="4000" b="1" dirty="0">
                <a:effectLst/>
                <a:latin typeface="Arial" panose="020B0604020202020204" pitchFamily="34" charset="0"/>
                <a:ea typeface="Calibri" panose="020F0502020204030204" pitchFamily="34" charset="0"/>
                <a:cs typeface="Times New Roman" panose="02020603050405020304" pitchFamily="18" charset="0"/>
              </a:rPr>
            </a:br>
            <a:endParaRPr lang="es-E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94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878305" y="1396686"/>
            <a:ext cx="2430380" cy="4064628"/>
          </a:xfrm>
        </p:spPr>
        <p:txBody>
          <a:bodyPr vert="horz" lIns="91440" tIns="45720" rIns="91440" bIns="45720" rtlCol="0" anchor="ctr">
            <a:normAutofit/>
          </a:bodyPr>
          <a:lstStyle/>
          <a:p>
            <a:pPr algn="ctr" defTabSz="914400"/>
            <a:r>
              <a:rPr lang="en-US" sz="4100" b="1" dirty="0">
                <a:solidFill>
                  <a:srgbClr val="FFFFFF"/>
                </a:solidFill>
              </a:rPr>
              <a:t>CUESTION PREVIA</a:t>
            </a:r>
            <a:endParaRPr lang="en-US" sz="4100" kern="1200" dirty="0">
              <a:solidFill>
                <a:srgbClr val="FFFFFF"/>
              </a:solidFill>
              <a:effectLst/>
              <a:latin typeface="+mj-lt"/>
              <a:ea typeface="+mj-ea"/>
              <a:cs typeface="+mj-cs"/>
            </a:endParaRP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algn="just">
              <a:lnSpc>
                <a:spcPct val="90000"/>
              </a:lnSpc>
              <a:spcAft>
                <a:spcPts val="600"/>
              </a:spcAft>
            </a:pPr>
            <a:r>
              <a:rPr lang="es-MX" sz="2500" dirty="0">
                <a:effectLst/>
              </a:rPr>
              <a:t>Es un medio de defensa técnico a través del cual se cuestiona la validez del inicio del proceso penal porque se ha omitido cumplir con los requisitos de  procedibilidad exigidos taxativamente en la ley</a:t>
            </a:r>
            <a:endParaRPr lang="en-US" sz="2500" dirty="0">
              <a:effectLst/>
            </a:endParaRPr>
          </a:p>
        </p:txBody>
      </p:sp>
    </p:spTree>
    <p:extLst>
      <p:ext uri="{BB962C8B-B14F-4D97-AF65-F5344CB8AC3E}">
        <p14:creationId xmlns:p14="http://schemas.microsoft.com/office/powerpoint/2010/main" val="332253194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11"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15"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4067944" y="841663"/>
            <a:ext cx="4284959" cy="5174005"/>
          </a:xfrm>
        </p:spPr>
        <p:txBody>
          <a:bodyPr anchor="ctr">
            <a:normAutofit/>
          </a:bodyPr>
          <a:lstStyle/>
          <a:p>
            <a:pPr algn="l"/>
            <a:r>
              <a:rPr lang="es-MX" dirty="0">
                <a:solidFill>
                  <a:schemeClr val="bg1"/>
                </a:solidFill>
              </a:rPr>
              <a:t>Estos casos están vinculados con el desarrollo de ciertos procedimientos que deben satisfacerse previamente al ejercicio de la acción penal contra personas que ostentan un cargo público y que poseen privilegios otorgados por la Constitución.</a:t>
            </a:r>
          </a:p>
          <a:p>
            <a:pPr algn="l"/>
            <a:r>
              <a:rPr lang="es-MX" dirty="0">
                <a:solidFill>
                  <a:schemeClr val="bg1"/>
                </a:solidFill>
              </a:rPr>
              <a:t> </a:t>
            </a:r>
          </a:p>
          <a:p>
            <a:pPr algn="l"/>
            <a:r>
              <a:rPr lang="es-MX" dirty="0">
                <a:solidFill>
                  <a:schemeClr val="bg1"/>
                </a:solidFill>
              </a:rPr>
              <a:t>Ejemplo, el antejuicio constitucional (Arts. 99 y 100 Constitución).</a:t>
            </a:r>
            <a:endParaRPr lang="es-ES" dirty="0">
              <a:solidFill>
                <a:schemeClr val="bg1"/>
              </a:solidFill>
            </a:endParaRPr>
          </a:p>
        </p:txBody>
      </p:sp>
    </p:spTree>
    <p:extLst>
      <p:ext uri="{BB962C8B-B14F-4D97-AF65-F5344CB8AC3E}">
        <p14:creationId xmlns:p14="http://schemas.microsoft.com/office/powerpoint/2010/main" val="133472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3028950" y="1939159"/>
            <a:ext cx="5733470" cy="2751086"/>
          </a:xfrm>
        </p:spPr>
        <p:txBody>
          <a:bodyPr>
            <a:normAutofit/>
          </a:bodyPr>
          <a:lstStyle/>
          <a:p>
            <a:pPr algn="r"/>
            <a:r>
              <a:rPr lang="es-ES" b="1" dirty="0">
                <a:effectLst/>
                <a:latin typeface="Arial" panose="020B0604020202020204" pitchFamily="34" charset="0"/>
                <a:ea typeface="Calibri" panose="020F0502020204030204" pitchFamily="34" charset="0"/>
                <a:cs typeface="Times New Roman" panose="02020603050405020304" pitchFamily="18" charset="0"/>
              </a:rPr>
              <a:t>DELITOS DE FUNCIÓN</a:t>
            </a:r>
            <a:endParaRPr lang="es-ES" b="1" dirty="0"/>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3028950" y="4782320"/>
            <a:ext cx="5733470" cy="1329443"/>
          </a:xfrm>
        </p:spPr>
        <p:txBody>
          <a:bodyPr>
            <a:normAutofit/>
          </a:bodyPr>
          <a:lstStyle/>
          <a:p>
            <a:pPr algn="r"/>
            <a:r>
              <a:rPr lang="es-MX" sz="1700" dirty="0"/>
              <a:t>El artículo 99 de la Constitución Política establece como requisito para iniciar una investigación penal en contra de los altos funcionarios de la República, la acusación constitucional o antejuicio político; que deberá ser planteada por la Comisión Permanente ante el Pleno del Congreso </a:t>
            </a:r>
            <a:endParaRPr lang="es-ES" sz="1700" dirty="0"/>
          </a:p>
        </p:txBody>
      </p:sp>
    </p:spTree>
    <p:extLst>
      <p:ext uri="{BB962C8B-B14F-4D97-AF65-F5344CB8AC3E}">
        <p14:creationId xmlns:p14="http://schemas.microsoft.com/office/powerpoint/2010/main" val="1827548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728181" y="1220919"/>
            <a:ext cx="4069335" cy="2387600"/>
          </a:xfrm>
        </p:spPr>
        <p:txBody>
          <a:bodyPr>
            <a:normAutofit/>
          </a:bodyPr>
          <a:lstStyle/>
          <a:p>
            <a:pPr algn="l"/>
            <a:r>
              <a:rPr lang="es-ES" sz="3800" b="1" dirty="0">
                <a:effectLst/>
                <a:latin typeface="Arial" panose="020B0604020202020204" pitchFamily="34" charset="0"/>
                <a:ea typeface="Calibri" panose="020F0502020204030204" pitchFamily="34" charset="0"/>
                <a:cs typeface="Times New Roman" panose="02020603050405020304" pitchFamily="18" charset="0"/>
              </a:rPr>
              <a:t>FUNCIONARIOS CON PRIVILEGIO</a:t>
            </a:r>
            <a:endParaRPr lang="es-ES" sz="3800" b="1" dirty="0"/>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728181" y="3700594"/>
            <a:ext cx="4069335" cy="1655762"/>
          </a:xfrm>
        </p:spPr>
        <p:txBody>
          <a:bodyPr>
            <a:normAutofit/>
          </a:bodyPr>
          <a:lstStyle/>
          <a:p>
            <a:pPr algn="l"/>
            <a:r>
              <a:rPr lang="es-MX" sz="1500" dirty="0"/>
              <a:t> Presidente de la República, los congresistas, los ministros de Estado, los miembros del Tribunal Constitucional, los miembros del Consejo nacional de la Magistratura, los vocales de la Corte Suprema, los fiscales supremos, el defensor del pueblo, y el contralor general (Art. 99 Const.).</a:t>
            </a:r>
            <a:endParaRPr lang="es-ES" sz="1500" dirty="0"/>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00844"/>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84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445770" y="999067"/>
            <a:ext cx="4849317" cy="4856480"/>
          </a:xfrm>
        </p:spPr>
        <p:txBody>
          <a:bodyPr anchor="ctr">
            <a:normAutofit/>
          </a:bodyPr>
          <a:lstStyle/>
          <a:p>
            <a:pPr algn="l"/>
            <a:r>
              <a:rPr lang="es-ES" sz="5700" b="1" dirty="0">
                <a:effectLst/>
                <a:latin typeface="Arial" panose="020B0604020202020204" pitchFamily="34" charset="0"/>
                <a:ea typeface="Calibri" panose="020F0502020204030204" pitchFamily="34" charset="0"/>
                <a:cs typeface="Times New Roman" panose="02020603050405020304" pitchFamily="18" charset="0"/>
              </a:rPr>
              <a:t>REQUISITO EXIGIBLE</a:t>
            </a:r>
            <a:endParaRPr lang="es-ES" sz="5700" b="1" dirty="0"/>
          </a:p>
        </p:txBody>
      </p:sp>
      <p:sp>
        <p:nvSpPr>
          <p:cNvPr id="10" name="Rectangle 9">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3" y="1"/>
            <a:ext cx="201104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0" y="767714"/>
            <a:ext cx="2895041"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5985054" y="1002453"/>
            <a:ext cx="2544265" cy="4856480"/>
          </a:xfrm>
        </p:spPr>
        <p:txBody>
          <a:bodyPr anchor="ctr">
            <a:normAutofit/>
          </a:bodyPr>
          <a:lstStyle/>
          <a:p>
            <a:r>
              <a:rPr lang="es-ES" sz="2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cuando dichos funcionarios, en el ejercicio de su cargo y hasta cinco años después de haber cesado en sus funciones, infrinjan la Constitución o cometan conductas ilícitas (art. 100 Const. y art. 89 Reglamento del Congreso de la República)</a:t>
            </a:r>
            <a:endParaRPr lang="es-ES" sz="2000" dirty="0">
              <a:solidFill>
                <a:srgbClr val="FFFFFF"/>
              </a:solidFill>
            </a:endParaRPr>
          </a:p>
        </p:txBody>
      </p:sp>
      <p:grpSp>
        <p:nvGrpSpPr>
          <p:cNvPr id="14" name="Group 13">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761488"/>
            <a:ext cx="181579" cy="1340860"/>
            <a:chOff x="56167" y="2761488"/>
            <a:chExt cx="242107" cy="1340860"/>
          </a:xfrm>
        </p:grpSpPr>
        <p:sp>
          <p:nvSpPr>
            <p:cNvPr id="15"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51715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68F027C-BB62-4320-9FCE-18D4F216869A}"/>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algn="ctr" defTabSz="914400"/>
            <a:r>
              <a:rPr lang="es-ES" sz="1900" kern="1200" dirty="0">
                <a:solidFill>
                  <a:schemeClr val="tx1"/>
                </a:solidFill>
                <a:effectLst/>
                <a:latin typeface="+mj-lt"/>
                <a:ea typeface="+mj-ea"/>
                <a:cs typeface="+mj-cs"/>
              </a:rPr>
              <a:t>DELITO DE LAVADO DE ACTIVOS</a:t>
            </a:r>
            <a:br>
              <a:rPr lang="es-ES" sz="1900" kern="1200" dirty="0">
                <a:solidFill>
                  <a:schemeClr val="tx1"/>
                </a:solidFill>
                <a:effectLst/>
                <a:latin typeface="+mj-lt"/>
                <a:ea typeface="+mj-ea"/>
                <a:cs typeface="+mj-cs"/>
              </a:rPr>
            </a:br>
            <a:br>
              <a:rPr lang="es-ES" sz="1900" kern="1200" dirty="0">
                <a:solidFill>
                  <a:schemeClr val="tx1"/>
                </a:solidFill>
                <a:effectLst/>
                <a:latin typeface="+mj-lt"/>
                <a:ea typeface="+mj-ea"/>
                <a:cs typeface="+mj-cs"/>
              </a:rPr>
            </a:br>
            <a:br>
              <a:rPr lang="es-ES" sz="1900" kern="1200" dirty="0">
                <a:solidFill>
                  <a:schemeClr val="tx1"/>
                </a:solidFill>
                <a:effectLst/>
                <a:latin typeface="+mj-lt"/>
                <a:ea typeface="+mj-ea"/>
                <a:cs typeface="+mj-cs"/>
              </a:rPr>
            </a:br>
            <a:r>
              <a:rPr lang="es-ES" sz="1900" kern="1200" dirty="0">
                <a:solidFill>
                  <a:schemeClr val="tx1"/>
                </a:solidFill>
                <a:latin typeface="+mj-lt"/>
                <a:ea typeface="+mj-ea"/>
                <a:cs typeface="+mj-cs"/>
              </a:rPr>
              <a:t>UNIDAD DE INTELIGENCIA FINANCIERA Y CUESTION PREVIA</a:t>
            </a:r>
            <a:br>
              <a:rPr lang="es-ES" sz="1900" kern="1200" dirty="0">
                <a:solidFill>
                  <a:schemeClr val="tx1"/>
                </a:solidFill>
                <a:latin typeface="+mj-lt"/>
                <a:ea typeface="+mj-ea"/>
                <a:cs typeface="+mj-cs"/>
              </a:rPr>
            </a:br>
            <a:br>
              <a:rPr lang="es-ES" sz="1900" kern="1200" dirty="0">
                <a:solidFill>
                  <a:schemeClr val="tx1"/>
                </a:solidFill>
                <a:latin typeface="+mj-lt"/>
                <a:ea typeface="+mj-ea"/>
                <a:cs typeface="+mj-cs"/>
              </a:rPr>
            </a:br>
            <a:r>
              <a:rPr lang="es-ES" sz="1900" kern="1200" dirty="0">
                <a:solidFill>
                  <a:schemeClr val="tx1"/>
                </a:solidFill>
                <a:latin typeface="+mj-lt"/>
                <a:ea typeface="+mj-ea"/>
                <a:cs typeface="+mj-cs"/>
              </a:rPr>
              <a:t>Acuerdo Plenario 3-2010/CJ – 116 </a:t>
            </a:r>
            <a:br>
              <a:rPr lang="es-ES" sz="1900" kern="1200" dirty="0">
                <a:solidFill>
                  <a:schemeClr val="tx1"/>
                </a:solidFill>
                <a:latin typeface="+mj-lt"/>
                <a:ea typeface="+mj-ea"/>
                <a:cs typeface="+mj-cs"/>
              </a:rPr>
            </a:br>
            <a:br>
              <a:rPr lang="es-ES" sz="1900" kern="1200" dirty="0">
                <a:solidFill>
                  <a:schemeClr val="tx1"/>
                </a:solidFill>
                <a:effectLst/>
                <a:latin typeface="+mj-lt"/>
                <a:ea typeface="+mj-ea"/>
                <a:cs typeface="+mj-cs"/>
              </a:rPr>
            </a:br>
            <a:endParaRPr lang="es-ES" sz="1900" kern="1200" dirty="0">
              <a:solidFill>
                <a:schemeClr val="tx1"/>
              </a:solidFill>
              <a:latin typeface="+mj-lt"/>
              <a:ea typeface="+mj-ea"/>
              <a:cs typeface="+mj-cs"/>
            </a:endParaRPr>
          </a:p>
        </p:txBody>
      </p:sp>
    </p:spTree>
    <p:extLst>
      <p:ext uri="{BB962C8B-B14F-4D97-AF65-F5344CB8AC3E}">
        <p14:creationId xmlns:p14="http://schemas.microsoft.com/office/powerpoint/2010/main" val="118978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n-US" sz="3600" kern="1200" dirty="0">
                <a:solidFill>
                  <a:schemeClr val="tx1"/>
                </a:solidFill>
                <a:effectLst/>
                <a:latin typeface="+mj-lt"/>
                <a:ea typeface="+mj-ea"/>
                <a:cs typeface="+mj-cs"/>
              </a:rPr>
              <a:t>	</a:t>
            </a:r>
            <a:r>
              <a:rPr lang="en-US" sz="3600" b="1" kern="1200" dirty="0">
                <a:solidFill>
                  <a:schemeClr val="tx1"/>
                </a:solidFill>
                <a:effectLst/>
                <a:latin typeface="+mj-lt"/>
                <a:ea typeface="+mj-ea"/>
                <a:cs typeface="+mj-cs"/>
              </a:rPr>
              <a:t>LA UNIDAD DE INTELIGENCIA FINANCIERA</a:t>
            </a:r>
            <a:br>
              <a:rPr lang="en-US" sz="3600" kern="1200" dirty="0">
                <a:solidFill>
                  <a:schemeClr val="tx1"/>
                </a:solidFill>
                <a:effectLst/>
                <a:latin typeface="+mj-lt"/>
                <a:ea typeface="+mj-ea"/>
                <a:cs typeface="+mj-cs"/>
              </a:rPr>
            </a:br>
            <a:endParaRPr lang="en-US" sz="3600" kern="1200" dirty="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56DFCE6D-D136-4237-9223-666BE365FF5F}"/>
              </a:ext>
            </a:extLst>
          </p:cNvPr>
          <p:cNvSpPr txBox="1"/>
          <p:nvPr/>
        </p:nvSpPr>
        <p:spPr>
          <a:xfrm>
            <a:off x="4572000" y="1336329"/>
            <a:ext cx="3945636" cy="438258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sz="1700" dirty="0"/>
              <a:t>Adoptada en 1996 por el Grupo Egmont , se definió a la UIF como:  	“Organismo gubernamental nacional y central, competente para recibir (y solicitar cuando sea previsto), analizar y transmitir a las autoridades competentes las revelaciones de informaciones financieras:</a:t>
            </a:r>
          </a:p>
          <a:p>
            <a:pPr indent="-228600">
              <a:lnSpc>
                <a:spcPct val="90000"/>
              </a:lnSpc>
              <a:spcAft>
                <a:spcPts val="600"/>
              </a:spcAft>
              <a:buFont typeface="Arial" panose="020B0604020202020204" pitchFamily="34" charset="0"/>
              <a:buChar char="•"/>
            </a:pPr>
            <a:endParaRPr lang="es-ES" sz="1700" dirty="0"/>
          </a:p>
          <a:p>
            <a:pPr indent="-228600">
              <a:lnSpc>
                <a:spcPct val="90000"/>
              </a:lnSpc>
              <a:spcAft>
                <a:spcPts val="600"/>
              </a:spcAft>
              <a:buFont typeface="Arial" panose="020B0604020202020204" pitchFamily="34" charset="0"/>
              <a:buChar char="•"/>
            </a:pPr>
            <a:r>
              <a:rPr lang="es-ES" sz="1700" dirty="0"/>
              <a:t> i) Relativas a productos de origen presuntamente criminal, o </a:t>
            </a:r>
          </a:p>
          <a:p>
            <a:pPr indent="-228600">
              <a:lnSpc>
                <a:spcPct val="90000"/>
              </a:lnSpc>
              <a:spcAft>
                <a:spcPts val="600"/>
              </a:spcAft>
              <a:buFont typeface="Arial" panose="020B0604020202020204" pitchFamily="34" charset="0"/>
              <a:buChar char="•"/>
            </a:pPr>
            <a:endParaRPr lang="es-ES" sz="1700" dirty="0"/>
          </a:p>
          <a:p>
            <a:pPr indent="-228600">
              <a:lnSpc>
                <a:spcPct val="90000"/>
              </a:lnSpc>
              <a:spcAft>
                <a:spcPts val="600"/>
              </a:spcAft>
              <a:buFont typeface="Arial" panose="020B0604020202020204" pitchFamily="34" charset="0"/>
              <a:buChar char="•"/>
            </a:pPr>
            <a:endParaRPr lang="es-ES" sz="1700" dirty="0"/>
          </a:p>
          <a:p>
            <a:pPr indent="-228600">
              <a:lnSpc>
                <a:spcPct val="90000"/>
              </a:lnSpc>
              <a:spcAft>
                <a:spcPts val="600"/>
              </a:spcAft>
              <a:buFont typeface="Arial" panose="020B0604020202020204" pitchFamily="34" charset="0"/>
              <a:buChar char="•"/>
            </a:pPr>
            <a:r>
              <a:rPr lang="es-ES" sz="1700" dirty="0"/>
              <a:t>ii) Requeridas por la legislación o reglamentación nacional</a:t>
            </a:r>
          </a:p>
        </p:txBody>
      </p:sp>
    </p:spTree>
    <p:extLst>
      <p:ext uri="{BB962C8B-B14F-4D97-AF65-F5344CB8AC3E}">
        <p14:creationId xmlns:p14="http://schemas.microsoft.com/office/powerpoint/2010/main" val="4100051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2723" y="809898"/>
            <a:ext cx="7457037" cy="1554480"/>
          </a:xfrm>
        </p:spPr>
        <p:txBody>
          <a:bodyPr vert="horz" lIns="91440" tIns="45720" rIns="91440" bIns="45720" rtlCol="0" anchor="ctr">
            <a:normAutofit fontScale="90000"/>
          </a:bodyPr>
          <a:lstStyle/>
          <a:p>
            <a:pPr algn="ctr" defTabSz="914400"/>
            <a:r>
              <a:rPr lang="en-US" kern="1200" dirty="0">
                <a:solidFill>
                  <a:schemeClr val="tx1"/>
                </a:solidFill>
                <a:effectLst/>
                <a:latin typeface="+mj-lt"/>
                <a:ea typeface="+mj-ea"/>
                <a:cs typeface="+mj-cs"/>
              </a:rPr>
              <a:t>	</a:t>
            </a:r>
            <a:r>
              <a:rPr lang="en-US" b="1" kern="1200" dirty="0">
                <a:solidFill>
                  <a:schemeClr val="tx1"/>
                </a:solidFill>
                <a:effectLst/>
                <a:latin typeface="+mj-lt"/>
                <a:ea typeface="+mj-ea"/>
                <a:cs typeface="+mj-cs"/>
              </a:rPr>
              <a:t>LA UNIDAD DE INTELIGENCIA FINANCIERA </a:t>
            </a:r>
            <a:br>
              <a:rPr lang="en-US" b="1" kern="1200" dirty="0">
                <a:solidFill>
                  <a:schemeClr val="tx1"/>
                </a:solidFill>
                <a:effectLst/>
                <a:latin typeface="+mj-lt"/>
                <a:ea typeface="+mj-ea"/>
                <a:cs typeface="+mj-cs"/>
              </a:rPr>
            </a:br>
            <a:r>
              <a:rPr lang="en-US" b="1" kern="1200" dirty="0">
                <a:solidFill>
                  <a:schemeClr val="tx1"/>
                </a:solidFill>
                <a:effectLst/>
                <a:latin typeface="+mj-lt"/>
                <a:ea typeface="+mj-ea"/>
                <a:cs typeface="+mj-cs"/>
              </a:rPr>
              <a:t>FUNCIONES</a:t>
            </a:r>
            <a:br>
              <a:rPr lang="en-US" kern="1200" dirty="0">
                <a:solidFill>
                  <a:schemeClr val="tx1"/>
                </a:solidFill>
                <a:effectLst/>
                <a:latin typeface="+mj-lt"/>
                <a:ea typeface="+mj-ea"/>
                <a:cs typeface="+mj-cs"/>
              </a:rPr>
            </a:br>
            <a:endParaRPr lang="en-US" kern="120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id="{56DFCE6D-D136-4237-9223-666BE365FF5F}"/>
              </a:ext>
            </a:extLst>
          </p:cNvPr>
          <p:cNvSpPr txBox="1"/>
          <p:nvPr/>
        </p:nvSpPr>
        <p:spPr>
          <a:xfrm>
            <a:off x="783771" y="3017522"/>
            <a:ext cx="7455989" cy="312465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sz="2100" dirty="0"/>
              <a:t>S</a:t>
            </a:r>
            <a:r>
              <a:rPr lang="es-ES" sz="2100" dirty="0">
                <a:effectLst/>
              </a:rPr>
              <a:t>e encuentra funcionalmente bajo la Superintendencia de Banca y Seguros</a:t>
            </a:r>
          </a:p>
          <a:p>
            <a:pPr indent="-228600">
              <a:lnSpc>
                <a:spcPct val="90000"/>
              </a:lnSpc>
              <a:spcAft>
                <a:spcPts val="600"/>
              </a:spcAft>
              <a:buFont typeface="Arial" panose="020B0604020202020204" pitchFamily="34" charset="0"/>
              <a:buChar char="•"/>
            </a:pPr>
            <a:endParaRPr lang="es-ES" sz="2100" dirty="0"/>
          </a:p>
          <a:p>
            <a:pPr indent="-228600">
              <a:lnSpc>
                <a:spcPct val="90000"/>
              </a:lnSpc>
              <a:spcAft>
                <a:spcPts val="600"/>
              </a:spcAft>
              <a:buFont typeface="Arial" panose="020B0604020202020204" pitchFamily="34" charset="0"/>
              <a:buChar char="•"/>
            </a:pPr>
            <a:r>
              <a:rPr lang="es-ES" sz="2100" dirty="0">
                <a:effectLst/>
              </a:rPr>
              <a:t>Es la encargada de recibir, analizar, tratar, evaluar y transmitir información para la detección del lavado de activos y del financiamiento del terrorismo; y además de coadyuvar a la implementación por parte de los Sujetos Obligados del sistema para detectar operaciones sospechosas.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38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865213" y="1239927"/>
            <a:ext cx="3006440" cy="4680583"/>
          </a:xfrm>
        </p:spPr>
        <p:txBody>
          <a:bodyPr vert="horz" lIns="91440" tIns="45720" rIns="91440" bIns="45720" rtlCol="0" anchor="ctr">
            <a:normAutofit/>
          </a:bodyPr>
          <a:lstStyle/>
          <a:p>
            <a:pPr defTabSz="914400"/>
            <a:r>
              <a:rPr lang="en-US" sz="3800" kern="1200" dirty="0">
                <a:solidFill>
                  <a:schemeClr val="tx1"/>
                </a:solidFill>
                <a:effectLst/>
                <a:latin typeface="+mj-lt"/>
                <a:ea typeface="+mj-ea"/>
                <a:cs typeface="+mj-cs"/>
              </a:rPr>
              <a:t>	</a:t>
            </a:r>
            <a:r>
              <a:rPr lang="en-US" sz="3800" b="1" kern="1200" dirty="0">
                <a:solidFill>
                  <a:schemeClr val="tx1"/>
                </a:solidFill>
                <a:effectLst/>
                <a:latin typeface="+mj-lt"/>
                <a:ea typeface="+mj-ea"/>
                <a:cs typeface="+mj-cs"/>
              </a:rPr>
              <a:t>LA UNIDAD DE INTELIGENCIA FINANCIERA. INFORME Y CUESTION PREVIA</a:t>
            </a:r>
            <a:br>
              <a:rPr lang="en-US" sz="3800" kern="1200" dirty="0">
                <a:solidFill>
                  <a:schemeClr val="tx1"/>
                </a:solidFill>
                <a:effectLst/>
                <a:latin typeface="+mj-lt"/>
                <a:ea typeface="+mj-ea"/>
                <a:cs typeface="+mj-cs"/>
              </a:rPr>
            </a:br>
            <a:endParaRPr lang="en-US" sz="3800" kern="120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id="{56DFCE6D-D136-4237-9223-666BE365FF5F}"/>
              </a:ext>
            </a:extLst>
          </p:cNvPr>
          <p:cNvSpPr txBox="1"/>
          <p:nvPr/>
        </p:nvSpPr>
        <p:spPr>
          <a:xfrm>
            <a:off x="4718942" y="1239927"/>
            <a:ext cx="3728868" cy="468058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sz="1600" dirty="0">
                <a:effectLst/>
              </a:rPr>
              <a:t>Si bien el rol de la UIF es importante para el combate del delito de  lavado de activos; el Acuerdo Plenario ha fijado como regla, que el informe de la UIF no es un requisito de procedibilidad, y en consecuencia debe valorarse como una pericia institucional. </a:t>
            </a:r>
          </a:p>
          <a:p>
            <a:pPr indent="-228600">
              <a:lnSpc>
                <a:spcPct val="90000"/>
              </a:lnSpc>
              <a:spcAft>
                <a:spcPts val="600"/>
              </a:spcAft>
              <a:buFont typeface="Arial" panose="020B0604020202020204" pitchFamily="34" charset="0"/>
              <a:buChar char="•"/>
            </a:pPr>
            <a:endParaRPr lang="es-ES" sz="1600" dirty="0"/>
          </a:p>
          <a:p>
            <a:pPr indent="-228600">
              <a:lnSpc>
                <a:spcPct val="90000"/>
              </a:lnSpc>
              <a:spcAft>
                <a:spcPts val="600"/>
              </a:spcAft>
              <a:buFont typeface="Arial" panose="020B0604020202020204" pitchFamily="34" charset="0"/>
              <a:buChar char="•"/>
            </a:pPr>
            <a:r>
              <a:rPr lang="es-ES" sz="1600" dirty="0"/>
              <a:t>E</a:t>
            </a:r>
            <a:r>
              <a:rPr lang="es-ES" sz="1600" dirty="0">
                <a:effectLst/>
              </a:rPr>
              <a:t>l Ministerio Público con el auxilio especializado de la PNP puede presentar un caso de lavado de activos ante el Poder Judicial sin necesidad de un informe de la UIF. </a:t>
            </a:r>
          </a:p>
          <a:p>
            <a:pPr indent="-228600">
              <a:lnSpc>
                <a:spcPct val="90000"/>
              </a:lnSpc>
              <a:spcAft>
                <a:spcPts val="600"/>
              </a:spcAft>
              <a:buFont typeface="Arial" panose="020B0604020202020204" pitchFamily="34" charset="0"/>
              <a:buChar char="•"/>
            </a:pPr>
            <a:endParaRPr lang="es-ES" sz="1600" dirty="0"/>
          </a:p>
          <a:p>
            <a:pPr indent="-228600">
              <a:lnSpc>
                <a:spcPct val="90000"/>
              </a:lnSpc>
              <a:spcAft>
                <a:spcPts val="600"/>
              </a:spcAft>
              <a:buFont typeface="Arial" panose="020B0604020202020204" pitchFamily="34" charset="0"/>
              <a:buChar char="•"/>
            </a:pPr>
            <a:r>
              <a:rPr lang="es-ES" sz="1600" dirty="0">
                <a:effectLst/>
              </a:rPr>
              <a:t>No procedería una cuestión previa toda vez que no existe una ley que establezca expresamente la existencia del informe de la UIF como requisito para ejercitar la acción penal.</a:t>
            </a:r>
          </a:p>
        </p:txBody>
      </p:sp>
    </p:spTree>
    <p:extLst>
      <p:ext uri="{BB962C8B-B14F-4D97-AF65-F5344CB8AC3E}">
        <p14:creationId xmlns:p14="http://schemas.microsoft.com/office/powerpoint/2010/main" val="4181677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s-ES" sz="3600" kern="1200" dirty="0">
                <a:solidFill>
                  <a:schemeClr val="tx1"/>
                </a:solidFill>
                <a:latin typeface="+mj-lt"/>
                <a:ea typeface="+mj-ea"/>
                <a:cs typeface="+mj-cs"/>
              </a:rPr>
              <a:t>Jurisprudencia</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56DFCE6D-D136-4237-9223-666BE365FF5F}"/>
              </a:ext>
            </a:extLst>
          </p:cNvPr>
          <p:cNvSpPr txBox="1"/>
          <p:nvPr/>
        </p:nvSpPr>
        <p:spPr>
          <a:xfrm>
            <a:off x="4572000" y="1336329"/>
            <a:ext cx="3945636" cy="438258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sz="1700" dirty="0">
                <a:effectLst/>
              </a:rPr>
              <a:t>En el delito de enriquecimiento ilícito conforme a la Ejecutoria Suprema R.N. Nº 1376-2002 Lima no es requisito de procedibilidad que previamente se lleve una pericia contable que determine el desbalance patrimonial</a:t>
            </a:r>
          </a:p>
        </p:txBody>
      </p:sp>
    </p:spTree>
    <p:extLst>
      <p:ext uri="{BB962C8B-B14F-4D97-AF65-F5344CB8AC3E}">
        <p14:creationId xmlns:p14="http://schemas.microsoft.com/office/powerpoint/2010/main" val="3473576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s-ES" sz="2900" kern="1200" dirty="0">
                <a:solidFill>
                  <a:schemeClr val="tx1"/>
                </a:solidFill>
                <a:effectLst/>
                <a:latin typeface="+mj-lt"/>
                <a:ea typeface="+mj-ea"/>
                <a:cs typeface="+mj-cs"/>
              </a:rPr>
              <a:t>La cuestión previa puede inferirse del tipo penal </a:t>
            </a:r>
            <a:br>
              <a:rPr lang="es-ES" sz="2900" kern="1200" dirty="0">
                <a:solidFill>
                  <a:schemeClr val="tx1"/>
                </a:solidFill>
                <a:effectLst/>
                <a:latin typeface="+mj-lt"/>
                <a:ea typeface="+mj-ea"/>
                <a:cs typeface="+mj-cs"/>
              </a:rPr>
            </a:br>
            <a:br>
              <a:rPr lang="es-ES" sz="2900" kern="1200" dirty="0">
                <a:solidFill>
                  <a:schemeClr val="tx1"/>
                </a:solidFill>
                <a:effectLst/>
                <a:latin typeface="+mj-lt"/>
                <a:ea typeface="+mj-ea"/>
                <a:cs typeface="+mj-cs"/>
              </a:rPr>
            </a:br>
            <a:r>
              <a:rPr lang="es-ES" sz="2900" kern="1200" dirty="0">
                <a:solidFill>
                  <a:schemeClr val="tx1"/>
                </a:solidFill>
                <a:effectLst/>
                <a:latin typeface="+mj-lt"/>
                <a:ea typeface="+mj-ea"/>
                <a:cs typeface="+mj-cs"/>
              </a:rPr>
              <a:t>Ejecutoria Suprema R.N. N° 3677-2001  Junín del  treinta de Septiembre  del dos mil tres</a:t>
            </a:r>
            <a:endParaRPr lang="es-ES" sz="2900" kern="1200" dirty="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56DFCE6D-D136-4237-9223-666BE365FF5F}"/>
              </a:ext>
            </a:extLst>
          </p:cNvPr>
          <p:cNvSpPr txBox="1"/>
          <p:nvPr/>
        </p:nvSpPr>
        <p:spPr>
          <a:xfrm>
            <a:off x="4572000" y="1336329"/>
            <a:ext cx="3945636" cy="4382588"/>
          </a:xfrm>
          <a:prstGeom prst="rect">
            <a:avLst/>
          </a:prstGeom>
        </p:spPr>
        <p:txBody>
          <a:bodyPr vert="horz" lIns="91440" tIns="45720" rIns="91440" bIns="45720" rtlCol="0" anchor="ctr">
            <a:normAutofit/>
          </a:bodyPr>
          <a:lstStyle/>
          <a:p>
            <a:pPr>
              <a:lnSpc>
                <a:spcPct val="90000"/>
              </a:lnSpc>
              <a:spcAft>
                <a:spcPts val="600"/>
              </a:spcAft>
            </a:pPr>
            <a:r>
              <a:rPr lang="es-ES" sz="1700" dirty="0"/>
              <a:t>E</a:t>
            </a:r>
            <a:r>
              <a:rPr lang="es-ES" sz="1700" dirty="0">
                <a:effectLst/>
              </a:rPr>
              <a:t>stablece que en el delito Contra la Administración Pública - Peculado por Extensión, en agravio del Segundo  Juzgado de Paz Letrado de Huancayo no se le requirió previamente al encausado para la entrega del bien en custodia; por lo que habiéndose obviado tal formalidad legal no podía ejecutarse válidamente la acción penal</a:t>
            </a:r>
          </a:p>
        </p:txBody>
      </p:sp>
    </p:spTree>
    <p:extLst>
      <p:ext uri="{BB962C8B-B14F-4D97-AF65-F5344CB8AC3E}">
        <p14:creationId xmlns:p14="http://schemas.microsoft.com/office/powerpoint/2010/main" val="85734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366890" y="1396686"/>
            <a:ext cx="3269005" cy="4064628"/>
          </a:xfrm>
        </p:spPr>
        <p:txBody>
          <a:bodyPr vert="horz" lIns="91440" tIns="45720" rIns="91440" bIns="45720" rtlCol="0" anchor="ctr">
            <a:normAutofit/>
          </a:bodyPr>
          <a:lstStyle/>
          <a:p>
            <a:pPr algn="ctr" defTabSz="914400"/>
            <a:r>
              <a:rPr lang="en-US" sz="3500" b="1" kern="1200" dirty="0">
                <a:solidFill>
                  <a:srgbClr val="FFFFFF"/>
                </a:solidFill>
                <a:effectLst/>
                <a:latin typeface="+mj-lt"/>
                <a:ea typeface="+mj-ea"/>
                <a:cs typeface="+mj-cs"/>
              </a:rPr>
              <a:t>REQUISITOS DE PROCEDIBILIDAD</a:t>
            </a:r>
            <a:endParaRPr lang="en-US" sz="3500" kern="1200" dirty="0">
              <a:solidFill>
                <a:srgbClr val="FFFFFF"/>
              </a:solidFill>
              <a:effectLst/>
              <a:latin typeface="+mj-lt"/>
              <a:ea typeface="+mj-ea"/>
              <a:cs typeface="+mj-cs"/>
            </a:endParaRP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algn="just">
              <a:lnSpc>
                <a:spcPct val="90000"/>
              </a:lnSpc>
              <a:spcAft>
                <a:spcPts val="600"/>
              </a:spcAft>
            </a:pPr>
            <a:endParaRPr lang="en-US" sz="2500" dirty="0"/>
          </a:p>
          <a:p>
            <a:pPr algn="just">
              <a:lnSpc>
                <a:spcPct val="90000"/>
              </a:lnSpc>
              <a:spcAft>
                <a:spcPts val="600"/>
              </a:spcAft>
            </a:pPr>
            <a:r>
              <a:rPr lang="es-ES" sz="2500" dirty="0"/>
              <a:t>S</a:t>
            </a:r>
            <a:r>
              <a:rPr lang="es-MX" sz="2500" dirty="0">
                <a:effectLst/>
              </a:rPr>
              <a:t>on elementos necesarios para la admisión o procedibilidad del ejercicio de la acción penal previstos por ley</a:t>
            </a:r>
          </a:p>
          <a:p>
            <a:pPr algn="just">
              <a:lnSpc>
                <a:spcPct val="90000"/>
              </a:lnSpc>
              <a:spcAft>
                <a:spcPts val="600"/>
              </a:spcAft>
            </a:pPr>
            <a:endParaRPr lang="es-MX" sz="2500" dirty="0"/>
          </a:p>
          <a:p>
            <a:pPr algn="just">
              <a:lnSpc>
                <a:spcPct val="90000"/>
              </a:lnSpc>
              <a:spcAft>
                <a:spcPts val="600"/>
              </a:spcAft>
            </a:pPr>
            <a:r>
              <a:rPr lang="es-MX" sz="2500" dirty="0">
                <a:effectLst/>
              </a:rPr>
              <a:t>Según Roxin no afectan la existencia de un delito, sino solo su persecución procesal </a:t>
            </a:r>
            <a:endParaRPr lang="en-US" sz="2500" dirty="0">
              <a:effectLst/>
            </a:endParaRPr>
          </a:p>
        </p:txBody>
      </p:sp>
    </p:spTree>
    <p:extLst>
      <p:ext uri="{BB962C8B-B14F-4D97-AF65-F5344CB8AC3E}">
        <p14:creationId xmlns:p14="http://schemas.microsoft.com/office/powerpoint/2010/main" val="419172135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483798" y="1463040"/>
            <a:ext cx="2847230" cy="2690949"/>
          </a:xfrm>
        </p:spPr>
        <p:txBody>
          <a:bodyPr vert="horz" lIns="91440" tIns="45720" rIns="91440" bIns="45720" rtlCol="0" anchor="t">
            <a:normAutofit/>
          </a:bodyPr>
          <a:lstStyle/>
          <a:p>
            <a:pPr defTabSz="914400"/>
            <a:r>
              <a:rPr lang="es-ES" sz="2900" kern="1200" dirty="0">
                <a:solidFill>
                  <a:schemeClr val="tx1"/>
                </a:solidFill>
                <a:effectLst/>
                <a:latin typeface="+mj-lt"/>
                <a:ea typeface="+mj-ea"/>
                <a:cs typeface="+mj-cs"/>
              </a:rPr>
              <a:t>Acuerdo Plenario N° 7-2006/CJ-116 Lima, trece de octubre dos mil seis </a:t>
            </a:r>
            <a:endParaRPr lang="es-ES" sz="2900" kern="1200" dirty="0">
              <a:solidFill>
                <a:schemeClr val="tx1"/>
              </a:solidFill>
              <a:latin typeface="+mj-lt"/>
              <a:ea typeface="+mj-ea"/>
              <a:cs typeface="+mj-cs"/>
            </a:endParaRPr>
          </a:p>
        </p:txBody>
      </p:sp>
      <p:grpSp>
        <p:nvGrpSpPr>
          <p:cNvPr id="20"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21"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56DFCE6D-D136-4237-9223-666BE365FF5F}"/>
              </a:ext>
            </a:extLst>
          </p:cNvPr>
          <p:cNvSpPr txBox="1"/>
          <p:nvPr/>
        </p:nvSpPr>
        <p:spPr>
          <a:xfrm>
            <a:off x="4242163" y="1463039"/>
            <a:ext cx="4156790" cy="430044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ES" sz="1900" i="1" dirty="0">
                <a:effectLst/>
              </a:rPr>
              <a:t>Si como consecuencia del pedido de aclaración (identidad de imputado) , el Juez Penal o Mixto verifica la inexistencia de los datos de identidad personal señalados en el primer párrafo del presente acápite, procederá a resolver de oficio el incidente como cuestión previa, de conformidad con lo establecido por el artículo 4° del Código de Procedimientos Penales”. </a:t>
            </a:r>
            <a:endParaRPr lang="es-ES" sz="1900" dirty="0">
              <a:effectLst/>
            </a:endParaRPr>
          </a:p>
        </p:txBody>
      </p:sp>
    </p:spTree>
    <p:extLst>
      <p:ext uri="{BB962C8B-B14F-4D97-AF65-F5344CB8AC3E}">
        <p14:creationId xmlns:p14="http://schemas.microsoft.com/office/powerpoint/2010/main" val="3311895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865213" y="1239927"/>
            <a:ext cx="3006440" cy="4680583"/>
          </a:xfrm>
        </p:spPr>
        <p:txBody>
          <a:bodyPr vert="horz" lIns="91440" tIns="45720" rIns="91440" bIns="45720" rtlCol="0" anchor="ctr">
            <a:normAutofit/>
          </a:bodyPr>
          <a:lstStyle/>
          <a:p>
            <a:pPr defTabSz="914400"/>
            <a:r>
              <a:rPr lang="es-ES" sz="4500" kern="1200" dirty="0">
                <a:solidFill>
                  <a:schemeClr val="tx1"/>
                </a:solidFill>
                <a:effectLst/>
                <a:latin typeface="+mj-lt"/>
                <a:ea typeface="+mj-ea"/>
                <a:cs typeface="+mj-cs"/>
              </a:rPr>
              <a:t>Acuerdo Plenario N° 7-2006/CJ-116 Lima, trece de octubre dos mil seis </a:t>
            </a:r>
            <a:endParaRPr lang="es-ES" sz="4500" kern="120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id="{56DFCE6D-D136-4237-9223-666BE365FF5F}"/>
              </a:ext>
            </a:extLst>
          </p:cNvPr>
          <p:cNvSpPr txBox="1"/>
          <p:nvPr/>
        </p:nvSpPr>
        <p:spPr>
          <a:xfrm>
            <a:off x="4718942" y="1239927"/>
            <a:ext cx="3728868" cy="468058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sz="1700" dirty="0">
                <a:effectLst/>
              </a:rPr>
              <a:t>En este caso</a:t>
            </a:r>
            <a:r>
              <a:rPr lang="es-ES" sz="1700" i="1" dirty="0">
                <a:effectLst/>
              </a:rPr>
              <a:t>, </a:t>
            </a:r>
            <a:r>
              <a:rPr lang="es-ES" sz="1700" dirty="0">
                <a:effectLst/>
              </a:rPr>
              <a:t>la cuestión previa sólo será fundada cuando no se ha podido establecer, de los cuatro datos obligatorios del requerido, </a:t>
            </a:r>
            <a:r>
              <a:rPr lang="es-ES" sz="1700" b="1" u="sng" dirty="0">
                <a:effectLst/>
              </a:rPr>
              <a:t>el referido al nombre y apellidos completos</a:t>
            </a:r>
            <a:r>
              <a:rPr lang="es-ES" sz="1700" dirty="0">
                <a:effectLst/>
              </a:rPr>
              <a:t>, o cuando se ha probado positiva e indudablemente que la referencia a </a:t>
            </a:r>
            <a:r>
              <a:rPr lang="es-ES" sz="1700" b="1" u="sng" dirty="0">
                <a:effectLst/>
              </a:rPr>
              <a:t>una persona que se identificó con esos nombres y apellidos completos es falsa o inexistente. </a:t>
            </a:r>
            <a:endParaRPr lang="es-ES" sz="1700" dirty="0">
              <a:effectLst/>
            </a:endParaRPr>
          </a:p>
        </p:txBody>
      </p:sp>
    </p:spTree>
    <p:extLst>
      <p:ext uri="{BB962C8B-B14F-4D97-AF65-F5344CB8AC3E}">
        <p14:creationId xmlns:p14="http://schemas.microsoft.com/office/powerpoint/2010/main" val="4151089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AF4ABE2-381B-4B67-9C0F-27FFD64F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4AA509EC-4C56-4A74-A517-3ECD04C3F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86552" y="2355786"/>
            <a:ext cx="5506249"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Title 7"/>
          <p:cNvSpPr>
            <a:spLocks noGrp="1"/>
          </p:cNvSpPr>
          <p:nvPr>
            <p:ph type="title"/>
          </p:nvPr>
        </p:nvSpPr>
        <p:spPr>
          <a:xfrm>
            <a:off x="3540516" y="2520377"/>
            <a:ext cx="4366758" cy="2439683"/>
          </a:xfrm>
        </p:spPr>
        <p:txBody>
          <a:bodyPr vert="horz" lIns="91440" tIns="45720" rIns="91440" bIns="45720" rtlCol="0" anchor="b">
            <a:normAutofit/>
          </a:bodyPr>
          <a:lstStyle/>
          <a:p>
            <a:pPr defTabSz="914400"/>
            <a:r>
              <a:rPr lang="en-US" sz="4700" b="0" kern="1200" cap="none" dirty="0">
                <a:solidFill>
                  <a:srgbClr val="FFFFFF"/>
                </a:solidFill>
                <a:latin typeface="+mj-lt"/>
                <a:ea typeface="+mj-ea"/>
                <a:cs typeface="+mj-cs"/>
              </a:rPr>
              <a:t>		GRACIAS</a:t>
            </a:r>
          </a:p>
        </p:txBody>
      </p:sp>
      <p:sp>
        <p:nvSpPr>
          <p:cNvPr id="28" name="Freeform 5">
            <a:extLst>
              <a:ext uri="{FF2B5EF4-FFF2-40B4-BE49-F238E27FC236}">
                <a16:creationId xmlns:a16="http://schemas.microsoft.com/office/drawing/2014/main" id="{6FBC94C7-2F0E-4FBA-B442-0E0296AAA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86552" y="1654168"/>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6">
            <a:extLst>
              <a:ext uri="{FF2B5EF4-FFF2-40B4-BE49-F238E27FC236}">
                <a16:creationId xmlns:a16="http://schemas.microsoft.com/office/drawing/2014/main" id="{6CF43A2F-2E6F-44F4-A006-A10CF1DCB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87606" y="1311136"/>
            <a:ext cx="515815"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7">
            <a:extLst>
              <a:ext uri="{FF2B5EF4-FFF2-40B4-BE49-F238E27FC236}">
                <a16:creationId xmlns:a16="http://schemas.microsoft.com/office/drawing/2014/main" id="{F83DA5F0-0D4C-4E74-8A5C-F6CBD391F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87606" y="1126737"/>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33">
            <a:extLst>
              <a:ext uri="{FF2B5EF4-FFF2-40B4-BE49-F238E27FC236}">
                <a16:creationId xmlns:a16="http://schemas.microsoft.com/office/drawing/2014/main" id="{A7798713-AB3F-41E3-8CE3-1C1FBCF7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46" y="1120021"/>
            <a:ext cx="2451360"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708161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22" name="Straight Connector 21">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8" name="Oval 27">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ectangle 34">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8" name="Straight Connector 37">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6" name="Straight Connector 45">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a:xfrm>
            <a:off x="473202" y="495992"/>
            <a:ext cx="3146355" cy="5638831"/>
          </a:xfrm>
          <a:noFill/>
        </p:spPr>
        <p:txBody>
          <a:bodyPr vert="horz" lIns="91440" tIns="45720" rIns="91440" bIns="45720" rtlCol="0" anchor="ctr">
            <a:normAutofit/>
          </a:bodyPr>
          <a:lstStyle/>
          <a:p>
            <a:pPr algn="ctr" defTabSz="914400"/>
            <a:r>
              <a:rPr lang="en-US" sz="4000" b="1" dirty="0"/>
              <a:t>FINALIDAD</a:t>
            </a:r>
            <a:endParaRPr lang="en-US" sz="4000" kern="1200" dirty="0">
              <a:solidFill>
                <a:schemeClr val="tx1"/>
              </a:solidFill>
              <a:effectLst/>
              <a:latin typeface="+mj-lt"/>
              <a:ea typeface="+mj-ea"/>
              <a:cs typeface="+mj-cs"/>
            </a:endParaRPr>
          </a:p>
        </p:txBody>
      </p:sp>
      <p:graphicFrame>
        <p:nvGraphicFramePr>
          <p:cNvPr id="13" name="TextBox 10">
            <a:extLst>
              <a:ext uri="{FF2B5EF4-FFF2-40B4-BE49-F238E27FC236}">
                <a16:creationId xmlns:a16="http://schemas.microsoft.com/office/drawing/2014/main" id="{C93CFD65-5CAB-4AB4-86AD-65A4D5739FB7}"/>
              </a:ext>
            </a:extLst>
          </p:cNvPr>
          <p:cNvGraphicFramePr/>
          <p:nvPr>
            <p:extLst>
              <p:ext uri="{D42A27DB-BD31-4B8C-83A1-F6EECF244321}">
                <p14:modId xmlns:p14="http://schemas.microsoft.com/office/powerpoint/2010/main" val="4229947419"/>
              </p:ext>
            </p:extLst>
          </p:nvPr>
        </p:nvGraphicFramePr>
        <p:xfrm>
          <a:off x="3686960" y="866585"/>
          <a:ext cx="4690291"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380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483798" y="1463040"/>
            <a:ext cx="2847230" cy="2690949"/>
          </a:xfrm>
        </p:spPr>
        <p:txBody>
          <a:bodyPr vert="horz" lIns="91440" tIns="45720" rIns="91440" bIns="45720" rtlCol="0" anchor="t">
            <a:normAutofit/>
          </a:bodyPr>
          <a:lstStyle/>
          <a:p>
            <a:pPr algn="l" defTabSz="914400"/>
            <a:r>
              <a:rPr lang="en-US" sz="3300" b="1" kern="1200" dirty="0">
                <a:solidFill>
                  <a:schemeClr val="tx1"/>
                </a:solidFill>
                <a:latin typeface="+mj-lt"/>
                <a:ea typeface="+mj-ea"/>
                <a:cs typeface="+mj-cs"/>
              </a:rPr>
              <a:t>OPORTUNIDAD PARA PRESENTAR CUESTION PREVIA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4242163" y="1463039"/>
            <a:ext cx="4156790" cy="4300447"/>
          </a:xfrm>
        </p:spPr>
        <p:txBody>
          <a:bodyPr vert="horz" lIns="91440" tIns="45720" rIns="91440" bIns="45720" rtlCol="0" anchor="t">
            <a:normAutofit/>
          </a:bodyPr>
          <a:lstStyle/>
          <a:p>
            <a:pPr indent="-228600" algn="l" defTabSz="914400">
              <a:buFont typeface="Arial" panose="020B0604020202020204" pitchFamily="34" charset="0"/>
              <a:buChar char="•"/>
            </a:pPr>
            <a:r>
              <a:rPr lang="en-US" sz="1900" dirty="0"/>
              <a:t>CODIGO DE PROCEDIMIENTOS PENALES</a:t>
            </a:r>
          </a:p>
          <a:p>
            <a:pPr indent="-228600" algn="l" defTabSz="914400">
              <a:buFont typeface="Arial" panose="020B0604020202020204" pitchFamily="34" charset="0"/>
              <a:buChar char="•"/>
            </a:pPr>
            <a:r>
              <a:rPr lang="en-US" sz="1900" dirty="0"/>
              <a:t>Una </a:t>
            </a:r>
            <a:r>
              <a:rPr lang="es-ES" sz="1900" dirty="0"/>
              <a:t>vez</a:t>
            </a:r>
            <a:r>
              <a:rPr lang="en-US" sz="1900" dirty="0"/>
              <a:t> que se </a:t>
            </a:r>
            <a:r>
              <a:rPr lang="es-ES" sz="1900" dirty="0"/>
              <a:t>inicie</a:t>
            </a:r>
            <a:r>
              <a:rPr lang="en-US" sz="1900" dirty="0"/>
              <a:t> el </a:t>
            </a:r>
            <a:r>
              <a:rPr lang="es-ES" sz="1900" dirty="0"/>
              <a:t>proceso con el auto de apertura de instrucción</a:t>
            </a:r>
          </a:p>
          <a:p>
            <a:pPr indent="-228600" algn="l" defTabSz="914400">
              <a:buFont typeface="Arial" panose="020B0604020202020204" pitchFamily="34" charset="0"/>
              <a:buChar char="•"/>
            </a:pPr>
            <a:r>
              <a:rPr lang="es-ES" sz="1900" dirty="0"/>
              <a:t>En cualquier etapa del proceso hasta antes de la sentencia </a:t>
            </a:r>
          </a:p>
          <a:p>
            <a:pPr indent="-228600" algn="l" defTabSz="914400">
              <a:buFont typeface="Arial" panose="020B0604020202020204" pitchFamily="34" charset="0"/>
              <a:buChar char="•"/>
            </a:pPr>
            <a:endParaRPr lang="en-US" sz="1900" dirty="0"/>
          </a:p>
        </p:txBody>
      </p:sp>
    </p:spTree>
    <p:extLst>
      <p:ext uri="{BB962C8B-B14F-4D97-AF65-F5344CB8AC3E}">
        <p14:creationId xmlns:p14="http://schemas.microsoft.com/office/powerpoint/2010/main" val="213781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619797" y="586855"/>
            <a:ext cx="3172575" cy="3387497"/>
          </a:xfrm>
        </p:spPr>
        <p:txBody>
          <a:bodyPr vert="horz" lIns="91440" tIns="45720" rIns="91440" bIns="45720" rtlCol="0" anchor="b">
            <a:normAutofit/>
          </a:bodyPr>
          <a:lstStyle/>
          <a:p>
            <a:pPr algn="r" defTabSz="914400"/>
            <a:r>
              <a:rPr lang="en-US" sz="3500" b="1" kern="1200" dirty="0">
                <a:solidFill>
                  <a:srgbClr val="FFFFFF"/>
                </a:solidFill>
                <a:latin typeface="+mj-lt"/>
                <a:ea typeface="+mj-ea"/>
                <a:cs typeface="+mj-cs"/>
              </a:rPr>
              <a:t>OPORTUNIDAD PARA PRESENTAR CUESTION PREVIA</a:t>
            </a:r>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4877368" y="649480"/>
            <a:ext cx="3646835" cy="5546047"/>
          </a:xfrm>
        </p:spPr>
        <p:txBody>
          <a:bodyPr vert="horz" lIns="91440" tIns="45720" rIns="91440" bIns="45720" rtlCol="0" anchor="ctr">
            <a:normAutofit/>
          </a:bodyPr>
          <a:lstStyle/>
          <a:p>
            <a:pPr indent="-228600" algn="l" defTabSz="914400">
              <a:buFont typeface="Arial" panose="020B0604020202020204" pitchFamily="34" charset="0"/>
              <a:buChar char="•"/>
            </a:pPr>
            <a:endParaRPr lang="en-US" sz="1700" dirty="0"/>
          </a:p>
          <a:p>
            <a:pPr indent="-228600" algn="l" defTabSz="914400">
              <a:buFont typeface="Arial" panose="020B0604020202020204" pitchFamily="34" charset="0"/>
              <a:buChar char="•"/>
            </a:pPr>
            <a:r>
              <a:rPr lang="es-ES" sz="1700" dirty="0"/>
              <a:t>CODIGO PROCESAL PENAL 2004</a:t>
            </a:r>
          </a:p>
          <a:p>
            <a:pPr indent="-228600" algn="l" defTabSz="914400">
              <a:buFont typeface="Arial" panose="020B0604020202020204" pitchFamily="34" charset="0"/>
              <a:buChar char="•"/>
            </a:pPr>
            <a:r>
              <a:rPr lang="es-ES" sz="1700" dirty="0"/>
              <a:t>Formalizada la investigación preparatoria</a:t>
            </a:r>
          </a:p>
          <a:p>
            <a:pPr indent="-228600" algn="l" defTabSz="914400">
              <a:buFont typeface="Arial" panose="020B0604020202020204" pitchFamily="34" charset="0"/>
              <a:buChar char="•"/>
            </a:pPr>
            <a:r>
              <a:rPr lang="es-ES" sz="1700" dirty="0"/>
              <a:t>En la fase de investigación preparatoria y etapa intermedia</a:t>
            </a:r>
          </a:p>
          <a:p>
            <a:pPr indent="-228600" algn="l" defTabSz="914400">
              <a:buFont typeface="Arial" panose="020B0604020202020204" pitchFamily="34" charset="0"/>
              <a:buChar char="•"/>
            </a:pPr>
            <a:endParaRPr lang="es-ES" sz="1700" dirty="0"/>
          </a:p>
        </p:txBody>
      </p:sp>
    </p:spTree>
    <p:extLst>
      <p:ext uri="{BB962C8B-B14F-4D97-AF65-F5344CB8AC3E}">
        <p14:creationId xmlns:p14="http://schemas.microsoft.com/office/powerpoint/2010/main" val="348848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530544" y="1233241"/>
            <a:ext cx="2941794" cy="4064628"/>
          </a:xfrm>
        </p:spPr>
        <p:txBody>
          <a:bodyPr vert="horz" lIns="91440" tIns="45720" rIns="91440" bIns="45720" rtlCol="0" anchor="ctr">
            <a:normAutofit/>
          </a:bodyPr>
          <a:lstStyle/>
          <a:p>
            <a:pPr defTabSz="914400"/>
            <a:r>
              <a:rPr lang="en-US" sz="3200" b="1" kern="1200" dirty="0">
                <a:solidFill>
                  <a:srgbClr val="FFFFFF"/>
                </a:solidFill>
                <a:effectLst/>
                <a:latin typeface="+mj-lt"/>
                <a:ea typeface="+mj-ea"/>
                <a:cs typeface="+mj-cs"/>
              </a:rPr>
              <a:t>PRESUPUESTOS</a:t>
            </a:r>
            <a:endParaRPr lang="en-US" sz="3200" kern="1200" dirty="0">
              <a:solidFill>
                <a:srgbClr val="FFFFFF"/>
              </a:solidFill>
              <a:effectLst/>
              <a:latin typeface="+mj-lt"/>
              <a:ea typeface="+mj-ea"/>
              <a:cs typeface="+mj-cs"/>
            </a:endParaRP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lnSpcReduction="10000"/>
          </a:bodyPr>
          <a:lstStyle/>
          <a:p>
            <a:pPr algn="just">
              <a:lnSpc>
                <a:spcPct val="90000"/>
              </a:lnSpc>
              <a:spcAft>
                <a:spcPts val="600"/>
              </a:spcAft>
            </a:pPr>
            <a:r>
              <a:rPr lang="es-MX" sz="2500" dirty="0">
                <a:effectLst/>
              </a:rPr>
              <a:t>Que la ley penal o extrapenal prevea el cumplimiento de un requisito de procedibilidad para el ejercicio de la acción penal.</a:t>
            </a:r>
          </a:p>
          <a:p>
            <a:pPr algn="just">
              <a:lnSpc>
                <a:spcPct val="90000"/>
              </a:lnSpc>
              <a:spcAft>
                <a:spcPts val="600"/>
              </a:spcAft>
            </a:pPr>
            <a:endParaRPr lang="es-MX" sz="2500" dirty="0">
              <a:effectLst/>
            </a:endParaRPr>
          </a:p>
          <a:p>
            <a:pPr algn="just">
              <a:lnSpc>
                <a:spcPct val="90000"/>
              </a:lnSpc>
              <a:spcAft>
                <a:spcPts val="600"/>
              </a:spcAft>
            </a:pPr>
            <a:r>
              <a:rPr lang="es-MX" sz="2500" dirty="0">
                <a:effectLst/>
              </a:rPr>
              <a:t>Que el Ministerio Público omita el cumplimiento de este requisito de procedibilidad al ejercer la acción penal</a:t>
            </a:r>
          </a:p>
          <a:p>
            <a:pPr algn="just">
              <a:lnSpc>
                <a:spcPct val="90000"/>
              </a:lnSpc>
              <a:spcAft>
                <a:spcPts val="600"/>
              </a:spcAft>
            </a:pPr>
            <a:endParaRPr lang="es-MX" sz="2500" dirty="0">
              <a:effectLst/>
            </a:endParaRPr>
          </a:p>
          <a:p>
            <a:pPr algn="just">
              <a:lnSpc>
                <a:spcPct val="90000"/>
              </a:lnSpc>
              <a:spcAft>
                <a:spcPts val="600"/>
              </a:spcAft>
            </a:pPr>
            <a:r>
              <a:rPr lang="es-MX" sz="2500" dirty="0"/>
              <a:t>Que intervenga parte no legitimada</a:t>
            </a:r>
            <a:endParaRPr lang="es-MX" sz="2500" dirty="0">
              <a:effectLst/>
            </a:endParaRP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5127818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3022</Words>
  <Application>Microsoft Office PowerPoint</Application>
  <PresentationFormat>Presentación en pantalla (4:3)</PresentationFormat>
  <Paragraphs>210</Paragraphs>
  <Slides>52</Slides>
  <Notes>29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Calibri</vt:lpstr>
      <vt:lpstr>Calibri Light</vt:lpstr>
      <vt:lpstr>Georgia</vt:lpstr>
      <vt:lpstr>Tema de Office</vt:lpstr>
      <vt:lpstr>MEDIOS DE DEFENSA TECNICOS  CUESTION PREVIA</vt:lpstr>
      <vt:lpstr>DIMENSIONES DEL EJERCICIO DEL DERECHO DE  DEFENSA</vt:lpstr>
      <vt:lpstr>MEDIOS DE DEFENSA TECNICOS</vt:lpstr>
      <vt:lpstr>CUESTION PREVIA</vt:lpstr>
      <vt:lpstr>REQUISITOS DE PROCEDIBILIDAD</vt:lpstr>
      <vt:lpstr>FINALIDAD</vt:lpstr>
      <vt:lpstr>OPORTUNIDAD PARA PRESENTAR CUESTION PREVIA</vt:lpstr>
      <vt:lpstr>OPORTUNIDAD PARA PRESENTAR CUESTION PREVIA</vt:lpstr>
      <vt:lpstr>PRESUPUESTOS</vt:lpstr>
      <vt:lpstr>EFECTOS DEL AUTO QUE DECLARA FUNDADA CUESTION PREVIA</vt:lpstr>
      <vt:lpstr>EFECTOS</vt:lpstr>
      <vt:lpstr>EFECTOS</vt:lpstr>
      <vt:lpstr>SUPUESTOS</vt:lpstr>
      <vt:lpstr>FALTA DE LEGITIMIDAD PROCESAL PARA EJERCITAR LA ACCIÓN PENAL</vt:lpstr>
      <vt:lpstr>Presentación de PowerPoint</vt:lpstr>
      <vt:lpstr>DELITOS DE ACCION PRIVADA</vt:lpstr>
      <vt:lpstr>DELITOS DE ACCION PRIVADA</vt:lpstr>
      <vt:lpstr>ACCION MIXTA</vt:lpstr>
      <vt:lpstr>Acción privada ante el MP</vt:lpstr>
      <vt:lpstr>Acción privada ante el MP</vt:lpstr>
      <vt:lpstr>Delito de insolvencia fraudulenta: Arts. 209, 210 y 211 del CP </vt:lpstr>
      <vt:lpstr>ATENTADOS CONTRA EL ORDEN CREDITICIO</vt:lpstr>
      <vt:lpstr>ACTOS ILICITOS </vt:lpstr>
      <vt:lpstr> Comisión de delito por culpa del agente</vt:lpstr>
      <vt:lpstr> SUSPENSIÓN ILÍCITA DE LA EXIGIBILIDAD DE LAS OBLIGACIONES DEL DEUDOR</vt:lpstr>
      <vt:lpstr>Presentación de PowerPoint</vt:lpstr>
      <vt:lpstr>Delitos cometidos por funcionarios o trabajadores de Cofopri</vt:lpstr>
      <vt:lpstr>Delitos cometidos por funcionarios o trabajadores de Cofopri</vt:lpstr>
      <vt:lpstr>Delito de libramiento indebido: Art. 215 del Código Penal </vt:lpstr>
      <vt:lpstr>Delito de omisión de asistencia familiar: Art. 149 del Código Penal </vt:lpstr>
      <vt:lpstr>DELITO TRIBUTARIO Art. 7  Decreto Legislativo Nº 813.   Requisito de procedibilidad </vt:lpstr>
      <vt:lpstr>DELITOS AMBIENTALES Ley N° 28611 Art. 149.1  Art. 304 a 314-D del CP</vt:lpstr>
      <vt:lpstr>DELITO DE MANIPULACIÓN DE PRECIOS DEL MERCADO: EL ARTÍCULO 4 DE LA LEY N° 29660 </vt:lpstr>
      <vt:lpstr>DELITO DE MANIPULACIÓN DE PRECIOS DEL MERCADO: EL ARTÍCULO 4 DE LA LEY N° 29660 </vt:lpstr>
      <vt:lpstr>Requisito de procedibilidad</vt:lpstr>
      <vt:lpstr>SUPERINTENDENCIA DEL MERCADO DE VALORES” (SMV)</vt:lpstr>
      <vt:lpstr>LEY DE CREACIÓN DEL TRIBUNAL ADMINISTRATIVO PREVISIONAL Nº 28040</vt:lpstr>
      <vt:lpstr>DELITOS FINANCIEROS. Art. 244 a 251 CP</vt:lpstr>
      <vt:lpstr>Presentación de PowerPoint</vt:lpstr>
      <vt:lpstr>Presentación de PowerPoint</vt:lpstr>
      <vt:lpstr>DELITOS DE FUNCIÓN</vt:lpstr>
      <vt:lpstr>FUNCIONARIOS CON PRIVILEGIO</vt:lpstr>
      <vt:lpstr>REQUISITO EXIGIBLE</vt:lpstr>
      <vt:lpstr>DELITO DE LAVADO DE ACTIVOS   UNIDAD DE INTELIGENCIA FINANCIERA Y CUESTION PREVIA  Acuerdo Plenario 3-2010/CJ – 116   </vt:lpstr>
      <vt:lpstr> LA UNIDAD DE INTELIGENCIA FINANCIERA </vt:lpstr>
      <vt:lpstr> LA UNIDAD DE INTELIGENCIA FINANCIERA  FUNCIONES </vt:lpstr>
      <vt:lpstr> LA UNIDAD DE INTELIGENCIA FINANCIERA. INFORME Y CUESTION PREVIA </vt:lpstr>
      <vt:lpstr>Jurisprudencia</vt:lpstr>
      <vt:lpstr>La cuestión previa puede inferirse del tipo penal   Ejecutoria Suprema R.N. N° 3677-2001  Junín del  treinta de Septiembre  del dos mil tres</vt:lpstr>
      <vt:lpstr>Acuerdo Plenario N° 7-2006/CJ-116 Lima, trece de octubre dos mil seis </vt:lpstr>
      <vt:lpstr>Acuerdo Plenario N° 7-2006/CJ-116 Lima, trece de octubre dos mil seis </vt:lpstr>
      <vt:lpstr>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2015-05-21T13:27:07Z</dcterms:created>
  <dcterms:modified xsi:type="dcterms:W3CDTF">2022-02-12T20:01:48Z</dcterms:modified>
</cp:coreProperties>
</file>