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1" r:id="rId2"/>
    <p:sldId id="276" r:id="rId3"/>
    <p:sldId id="277" r:id="rId4"/>
    <p:sldId id="278" r:id="rId5"/>
    <p:sldId id="279" r:id="rId6"/>
    <p:sldId id="280" r:id="rId7"/>
    <p:sldId id="281" r:id="rId8"/>
    <p:sldId id="282"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46" y="20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72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604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17/09/2020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98354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17/09/2020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81533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17/09/2020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08531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1BB5BD3-65B8-4351-A196-84A11069FF8B}" type="datetimeFigureOut">
              <a:rPr lang="es-PE" smtClean="0"/>
              <a:t>17/09/2020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05793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1BB5BD3-65B8-4351-A196-84A11069FF8B}" type="datetimeFigureOut">
              <a:rPr lang="es-PE" smtClean="0"/>
              <a:t>17/09/2020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63459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31BB5BD3-65B8-4351-A196-84A11069FF8B}" type="datetimeFigureOut">
              <a:rPr lang="es-PE" smtClean="0"/>
              <a:t>17/09/2020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12333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31BB5BD3-65B8-4351-A196-84A11069FF8B}" type="datetimeFigureOut">
              <a:rPr lang="es-PE" smtClean="0"/>
              <a:t>17/09/2020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249466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31BB5BD3-65B8-4351-A196-84A11069FF8B}" type="datetimeFigureOut">
              <a:rPr lang="es-PE" smtClean="0"/>
              <a:t>17/09/2020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07028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BB5BD3-65B8-4351-A196-84A11069FF8B}" type="datetimeFigureOut">
              <a:rPr lang="es-PE" smtClean="0"/>
              <a:t>17/09/2020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174853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BB5BD3-65B8-4351-A196-84A11069FF8B}" type="datetimeFigureOut">
              <a:rPr lang="es-PE" smtClean="0"/>
              <a:t>17/09/2020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33147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BB5BD3-65B8-4351-A196-84A11069FF8B}" type="datetimeFigureOut">
              <a:rPr lang="es-PE" smtClean="0"/>
              <a:t>17/09/2020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FC9F74F-459A-4790-9D16-BC1C0A33C339}" type="slidenum">
              <a:rPr lang="es-PE" smtClean="0"/>
              <a:t>‹Nº›</a:t>
            </a:fld>
            <a:endParaRPr lang="es-PE"/>
          </a:p>
        </p:txBody>
      </p:sp>
    </p:spTree>
    <p:extLst>
      <p:ext uri="{BB962C8B-B14F-4D97-AF65-F5344CB8AC3E}">
        <p14:creationId xmlns:p14="http://schemas.microsoft.com/office/powerpoint/2010/main" val="346539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B5BD3-65B8-4351-A196-84A11069FF8B}" type="datetimeFigureOut">
              <a:rPr lang="es-PE" smtClean="0"/>
              <a:t>17/09/2020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9F74F-459A-4790-9D16-BC1C0A33C339}" type="slidenum">
              <a:rPr lang="es-PE" smtClean="0"/>
              <a:t>‹Nº›</a:t>
            </a:fld>
            <a:endParaRPr lang="es-PE"/>
          </a:p>
        </p:txBody>
      </p:sp>
    </p:spTree>
    <p:extLst>
      <p:ext uri="{BB962C8B-B14F-4D97-AF65-F5344CB8AC3E}">
        <p14:creationId xmlns:p14="http://schemas.microsoft.com/office/powerpoint/2010/main" val="403751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b="1" dirty="0">
                <a:solidFill>
                  <a:schemeClr val="accent1"/>
                </a:solidFill>
              </a:rPr>
              <a:t>Las normas</a:t>
            </a:r>
          </a:p>
        </p:txBody>
      </p:sp>
      <p:sp>
        <p:nvSpPr>
          <p:cNvPr id="3" name="2 Marcador de pie de página"/>
          <p:cNvSpPr>
            <a:spLocks noGrp="1"/>
          </p:cNvSpPr>
          <p:nvPr>
            <p:ph type="ftr" sz="quarter" idx="4294967295"/>
          </p:nvPr>
        </p:nvSpPr>
        <p:spPr>
          <a:xfrm>
            <a:off x="1828800" y="6410848"/>
            <a:ext cx="3581400" cy="365760"/>
          </a:xfrm>
          <a:prstGeom prst="rect">
            <a:avLst/>
          </a:prstGeom>
        </p:spPr>
        <p:txBody>
          <a:bodyPr/>
          <a:lstStyle/>
          <a:p>
            <a:endParaRPr lang="es-PE" dirty="0"/>
          </a:p>
        </p:txBody>
      </p:sp>
      <p:sp>
        <p:nvSpPr>
          <p:cNvPr id="4" name="3 Marcador de contenido"/>
          <p:cNvSpPr>
            <a:spLocks noGrp="1"/>
          </p:cNvSpPr>
          <p:nvPr>
            <p:ph sz="quarter" idx="1"/>
          </p:nvPr>
        </p:nvSpPr>
        <p:spPr>
          <a:xfrm>
            <a:off x="1981200" y="1600201"/>
            <a:ext cx="8229600" cy="4205064"/>
          </a:xfrm>
        </p:spPr>
        <p:txBody>
          <a:bodyPr>
            <a:normAutofit/>
          </a:bodyPr>
          <a:lstStyle/>
          <a:p>
            <a:pPr algn="just">
              <a:buNone/>
            </a:pPr>
            <a:endParaRPr lang="es-ES" dirty="0"/>
          </a:p>
          <a:p>
            <a:pPr algn="just">
              <a:buNone/>
            </a:pPr>
            <a:r>
              <a:rPr lang="es-ES" dirty="0"/>
              <a:t>Las normas (mensajes) están dirigidos:</a:t>
            </a:r>
          </a:p>
          <a:p>
            <a:pPr algn="just">
              <a:buNone/>
            </a:pPr>
            <a:endParaRPr lang="es-ES" sz="2200" b="1" dirty="0"/>
          </a:p>
          <a:p>
            <a:pPr marL="457200" indent="-457200" algn="just">
              <a:buAutoNum type="alphaLcPeriod"/>
            </a:pPr>
            <a:r>
              <a:rPr lang="es-ES" sz="2200" b="1" dirty="0"/>
              <a:t>A los ciudadanos: normas de conducta.</a:t>
            </a:r>
          </a:p>
          <a:p>
            <a:pPr marL="457200" indent="-457200" algn="just">
              <a:buAutoNum type="alphaLcPeriod"/>
            </a:pPr>
            <a:r>
              <a:rPr lang="es-ES" sz="2200" b="1" dirty="0"/>
              <a:t>A las autoridades (Fiscal y juez): normas de sanción.</a:t>
            </a:r>
          </a:p>
        </p:txBody>
      </p:sp>
    </p:spTree>
    <p:extLst>
      <p:ext uri="{BB962C8B-B14F-4D97-AF65-F5344CB8AC3E}">
        <p14:creationId xmlns:p14="http://schemas.microsoft.com/office/powerpoint/2010/main" val="417547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sz="3200" dirty="0"/>
              <a:t>Las normas de conducta</a:t>
            </a:r>
          </a:p>
        </p:txBody>
      </p:sp>
      <p:sp>
        <p:nvSpPr>
          <p:cNvPr id="3" name="Marcador de contenido 2"/>
          <p:cNvSpPr>
            <a:spLocks noGrp="1"/>
          </p:cNvSpPr>
          <p:nvPr>
            <p:ph idx="1"/>
          </p:nvPr>
        </p:nvSpPr>
        <p:spPr/>
        <p:txBody>
          <a:bodyPr/>
          <a:lstStyle/>
          <a:p>
            <a:pPr marL="0" indent="0">
              <a:buNone/>
            </a:pPr>
            <a:r>
              <a:rPr lang="es-PE" dirty="0"/>
              <a:t>Las normas de conductas pueden ser:</a:t>
            </a:r>
          </a:p>
          <a:p>
            <a:pPr marL="0" indent="0">
              <a:buNone/>
            </a:pPr>
            <a:endParaRPr lang="es-PE" dirty="0"/>
          </a:p>
          <a:p>
            <a:pPr marL="514350" indent="-514350" algn="just">
              <a:buAutoNum type="arabicPeriod"/>
            </a:pPr>
            <a:r>
              <a:rPr lang="es-PE" dirty="0"/>
              <a:t>De determinación: prohibición (por ejemplo, no mates) y mandato (por ejemplo, ayuda a otro que está en peligro).</a:t>
            </a:r>
          </a:p>
          <a:p>
            <a:pPr marL="514350" indent="-514350" algn="just">
              <a:buAutoNum type="arabicPeriod"/>
            </a:pPr>
            <a:r>
              <a:rPr lang="es-PE" dirty="0"/>
              <a:t>De permisión: causas de justificación (por ejemplo, la legítima defensa).</a:t>
            </a:r>
          </a:p>
        </p:txBody>
      </p:sp>
    </p:spTree>
    <p:extLst>
      <p:ext uri="{BB962C8B-B14F-4D97-AF65-F5344CB8AC3E}">
        <p14:creationId xmlns:p14="http://schemas.microsoft.com/office/powerpoint/2010/main" val="349163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6347" y="1431236"/>
            <a:ext cx="11224592" cy="4745728"/>
          </a:xfrm>
        </p:spPr>
        <p:txBody>
          <a:bodyPr/>
          <a:lstStyle/>
          <a:p>
            <a:pPr marL="0" indent="0">
              <a:buNone/>
            </a:pPr>
            <a:r>
              <a:rPr lang="es-PE" dirty="0"/>
              <a:t>¿Por qué es importante resaltar el carácter normativo del DP?</a:t>
            </a:r>
          </a:p>
          <a:p>
            <a:pPr marL="0" indent="0">
              <a:buNone/>
            </a:pPr>
            <a:endParaRPr lang="es-PE" dirty="0"/>
          </a:p>
          <a:p>
            <a:pPr marL="514350" indent="-514350" algn="just">
              <a:buAutoNum type="alphaLcPeriod"/>
            </a:pPr>
            <a:r>
              <a:rPr lang="es-PE" dirty="0"/>
              <a:t>Da coherencia al sistema penal: se sancionan conductas </a:t>
            </a:r>
            <a:r>
              <a:rPr lang="es-PE" dirty="0" err="1"/>
              <a:t>antinormativas</a:t>
            </a:r>
            <a:r>
              <a:rPr lang="es-PE" dirty="0"/>
              <a:t>, no resultados. </a:t>
            </a:r>
          </a:p>
          <a:p>
            <a:pPr marL="514350" indent="-514350">
              <a:buAutoNum type="alphaLcPeriod"/>
            </a:pPr>
            <a:r>
              <a:rPr lang="es-PE" dirty="0"/>
              <a:t>Nos sirve en nuestro diseño estratégico. Por ejemplo, a la defensa le interesa saber qué norma se atribuye a una persona a fin de poder plantear su teoría del caso. </a:t>
            </a:r>
          </a:p>
        </p:txBody>
      </p:sp>
    </p:spTree>
    <p:extLst>
      <p:ext uri="{BB962C8B-B14F-4D97-AF65-F5344CB8AC3E}">
        <p14:creationId xmlns:p14="http://schemas.microsoft.com/office/powerpoint/2010/main" val="376074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¿Qué es el delito?</a:t>
            </a:r>
          </a:p>
        </p:txBody>
      </p:sp>
      <p:sp>
        <p:nvSpPr>
          <p:cNvPr id="3" name="Marcador de contenido 2"/>
          <p:cNvSpPr>
            <a:spLocks noGrp="1"/>
          </p:cNvSpPr>
          <p:nvPr>
            <p:ph idx="1"/>
          </p:nvPr>
        </p:nvSpPr>
        <p:spPr/>
        <p:txBody>
          <a:bodyPr>
            <a:normAutofit/>
          </a:bodyPr>
          <a:lstStyle/>
          <a:p>
            <a:pPr marL="0" indent="0" algn="just">
              <a:buNone/>
            </a:pPr>
            <a:r>
              <a:rPr lang="es-PE" dirty="0"/>
              <a:t>Según la posición mayoritaria: es una conducta voluntaria, típica, antijurídica, culpable y punible.</a:t>
            </a:r>
          </a:p>
          <a:p>
            <a:pPr marL="0" indent="0">
              <a:buNone/>
            </a:pPr>
            <a:r>
              <a:rPr lang="es-PE" sz="2000" dirty="0"/>
              <a:t>Art. 244 CPP 2004: “El sobreseimiento procede cuando (…) 2. </a:t>
            </a:r>
            <a:r>
              <a:rPr lang="es-PE" sz="2000" b="1" dirty="0"/>
              <a:t>El hecho imputado no es típico o concurre una causa de justificación, de inculpabilidad o de no punibilidad</a:t>
            </a:r>
            <a:r>
              <a:rPr lang="es-PE" sz="2000" dirty="0"/>
              <a:t>”.</a:t>
            </a:r>
          </a:p>
          <a:p>
            <a:pPr marL="0" indent="0">
              <a:buNone/>
            </a:pPr>
            <a:endParaRPr lang="es-PE" dirty="0"/>
          </a:p>
          <a:p>
            <a:pPr marL="0" indent="0">
              <a:buNone/>
            </a:pPr>
            <a:r>
              <a:rPr lang="es-PE" dirty="0"/>
              <a:t>Una posición minoritaria sostiene que el delito es un injusto (tipicidad y antijuridicidad) culpable.</a:t>
            </a:r>
          </a:p>
          <a:p>
            <a:pPr marL="0" indent="0">
              <a:buNone/>
            </a:pPr>
            <a:r>
              <a:rPr lang="es-MX" sz="1800" dirty="0"/>
              <a:t>Acuerdo Plenario 8-2009: No se consideran las agravantes de la pena cuando son constitutivas del tipo penal, “con ello se respeta la prohibición del principio de la doble valoración del </a:t>
            </a:r>
            <a:r>
              <a:rPr lang="es-MX" sz="1800" b="1" dirty="0"/>
              <a:t>injusto</a:t>
            </a:r>
            <a:r>
              <a:rPr lang="es-MX" sz="1800" dirty="0"/>
              <a:t> y del </a:t>
            </a:r>
            <a:r>
              <a:rPr lang="es-MX" sz="1800" b="1" dirty="0"/>
              <a:t>reproche penal</a:t>
            </a:r>
            <a:r>
              <a:rPr lang="es-MX" sz="1800" dirty="0"/>
              <a:t>”.</a:t>
            </a:r>
          </a:p>
          <a:p>
            <a:pPr marL="0" indent="0">
              <a:buNone/>
            </a:pPr>
            <a:endParaRPr lang="es-PE" dirty="0"/>
          </a:p>
        </p:txBody>
      </p:sp>
    </p:spTree>
    <p:extLst>
      <p:ext uri="{BB962C8B-B14F-4D97-AF65-F5344CB8AC3E}">
        <p14:creationId xmlns:p14="http://schemas.microsoft.com/office/powerpoint/2010/main" val="225654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Dato previo</a:t>
            </a:r>
          </a:p>
        </p:txBody>
      </p:sp>
      <p:sp>
        <p:nvSpPr>
          <p:cNvPr id="3" name="Marcador de contenido 2"/>
          <p:cNvSpPr>
            <a:spLocks noGrp="1"/>
          </p:cNvSpPr>
          <p:nvPr>
            <p:ph idx="1"/>
          </p:nvPr>
        </p:nvSpPr>
        <p:spPr/>
        <p:txBody>
          <a:bodyPr/>
          <a:lstStyle/>
          <a:p>
            <a:pPr algn="just"/>
            <a:r>
              <a:rPr lang="es-PE" dirty="0"/>
              <a:t>La existencia e individualización de un comportamiento es fundamental antes de realizar cualquier ejercicio de valoración.</a:t>
            </a:r>
          </a:p>
          <a:p>
            <a:pPr algn="just"/>
            <a:r>
              <a:rPr lang="es-PE" dirty="0"/>
              <a:t>De allí la importancia de establecer que una conducta y/o un resultado haya ocurrido en la realidad.</a:t>
            </a:r>
          </a:p>
          <a:p>
            <a:pPr algn="just"/>
            <a:r>
              <a:rPr lang="es-PE" dirty="0"/>
              <a:t>El principio de imputación necesaria tiene como primer componente la determinación clara y precisa de un hecho (el grado de construcción o de exigencia en la determinación del hecho va incrementándose conforme avanza el proceso).</a:t>
            </a:r>
          </a:p>
        </p:txBody>
      </p:sp>
    </p:spTree>
    <p:extLst>
      <p:ext uri="{BB962C8B-B14F-4D97-AF65-F5344CB8AC3E}">
        <p14:creationId xmlns:p14="http://schemas.microsoft.com/office/powerpoint/2010/main" val="126731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51584" y="836712"/>
            <a:ext cx="7024744" cy="469856"/>
          </a:xfrm>
        </p:spPr>
        <p:txBody>
          <a:bodyPr>
            <a:noAutofit/>
          </a:bodyPr>
          <a:lstStyle/>
          <a:p>
            <a:pPr algn="ctr"/>
            <a:r>
              <a:rPr lang="es-PE" sz="3200" dirty="0"/>
              <a:t>Aspectos a valorar</a:t>
            </a:r>
          </a:p>
        </p:txBody>
      </p:sp>
      <p:sp>
        <p:nvSpPr>
          <p:cNvPr id="3" name="2 Marcador de contenido"/>
          <p:cNvSpPr>
            <a:spLocks noGrp="1"/>
          </p:cNvSpPr>
          <p:nvPr>
            <p:ph idx="1"/>
          </p:nvPr>
        </p:nvSpPr>
        <p:spPr>
          <a:xfrm>
            <a:off x="556591" y="1700809"/>
            <a:ext cx="11012557" cy="4063887"/>
          </a:xfrm>
        </p:spPr>
        <p:txBody>
          <a:bodyPr>
            <a:noAutofit/>
          </a:bodyPr>
          <a:lstStyle/>
          <a:p>
            <a:pPr algn="just"/>
            <a:r>
              <a:rPr lang="es-PE" sz="2000" b="1" dirty="0"/>
              <a:t>El principio de imputación necesaria</a:t>
            </a:r>
          </a:p>
          <a:p>
            <a:pPr marL="68580" indent="0" algn="just">
              <a:buNone/>
            </a:pPr>
            <a:endParaRPr lang="es-PE" sz="2000" dirty="0"/>
          </a:p>
          <a:p>
            <a:pPr marL="68580" indent="0" algn="just">
              <a:buNone/>
            </a:pPr>
            <a:r>
              <a:rPr lang="es-PE" sz="2000" dirty="0"/>
              <a:t>El 8 de marzo de 2013 se publicó el RN n° 956-2011-Ucayali, en el que se estableció como criterio vinculante lo siguiente: [para que una resolución judicial sea válida] </a:t>
            </a:r>
            <a:r>
              <a:rPr lang="es-PE" sz="2000" b="1" dirty="0"/>
              <a:t>“no es suficiente la simple enunciación de los supuestos de hecho contenidos en las normas penales; estos deben tener su correlato fáctico concreto, debidamente diferenciado y limitado respecto de cada uno de los encausados”</a:t>
            </a:r>
            <a:r>
              <a:rPr lang="es-PE" sz="2000" dirty="0"/>
              <a:t>. En la misma ejecutoria vinculante, la Corte Suprema estableció que la consecuencia de la afectación al principio de imputación necesaria es la declaración de nulidad del acto procesal: “En el caso de autos no se evidencia labor de imputación necesaria eficiente, al tratarse de la formulación genérica de cargos, sin precisiones ni mucho menos una adecuada subsunción de las conductas incriminadas, lo que podría implicar la declaración de nulidad”.</a:t>
            </a:r>
          </a:p>
          <a:p>
            <a:pPr marL="68580" indent="0" algn="just">
              <a:buNone/>
            </a:pPr>
            <a:endParaRPr lang="es-PE" sz="1600" dirty="0"/>
          </a:p>
        </p:txBody>
      </p:sp>
    </p:spTree>
    <p:extLst>
      <p:ext uri="{BB962C8B-B14F-4D97-AF65-F5344CB8AC3E}">
        <p14:creationId xmlns:p14="http://schemas.microsoft.com/office/powerpoint/2010/main" val="29685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755375"/>
            <a:ext cx="11463130" cy="4598428"/>
          </a:xfrm>
        </p:spPr>
        <p:txBody>
          <a:bodyPr>
            <a:normAutofit/>
          </a:bodyPr>
          <a:lstStyle/>
          <a:p>
            <a:pPr marL="68580" indent="0" algn="just">
              <a:buNone/>
            </a:pPr>
            <a:endParaRPr lang="es-PE" sz="1400" dirty="0"/>
          </a:p>
          <a:p>
            <a:pPr marL="68580" indent="0" algn="just">
              <a:buNone/>
            </a:pPr>
            <a:endParaRPr lang="es-PE" sz="1400" dirty="0"/>
          </a:p>
          <a:p>
            <a:pPr marL="68580" indent="0" algn="just">
              <a:buNone/>
            </a:pPr>
            <a:endParaRPr lang="es-PE" sz="1400" dirty="0"/>
          </a:p>
          <a:p>
            <a:pPr marL="68580" indent="0" algn="just">
              <a:buNone/>
            </a:pPr>
            <a:r>
              <a:rPr lang="es-PE" sz="1400" dirty="0"/>
              <a:t>En el Exp. 27104-2011, la Quinta Sala para reos libres de Lima señaló lo siguiente, en su </a:t>
            </a:r>
            <a:r>
              <a:rPr lang="es-ES" sz="1400" cap="small" dirty="0"/>
              <a:t>Considerando Quinto: </a:t>
            </a:r>
            <a:r>
              <a:rPr lang="es-ES" sz="1400" i="1" cap="small" dirty="0"/>
              <a:t>“…</a:t>
            </a:r>
            <a:r>
              <a:rPr lang="es-ES" sz="1400" i="1" dirty="0"/>
              <a:t>del examen del cuestionado auto de procesamiento que da origen a la presente causa (…) se puede advertir que en su fundamento 7 que rotula </a:t>
            </a:r>
            <a:r>
              <a:rPr lang="es-ES" sz="1400" dirty="0"/>
              <a:t>“La Imputación” </a:t>
            </a:r>
            <a:r>
              <a:rPr lang="es-ES" sz="1400" i="1" dirty="0"/>
              <a:t>el A-quo se ha limitado a transcribir las conclusiones de la Pericia Contable en la que se basa la denuncia fiscal, </a:t>
            </a:r>
            <a:r>
              <a:rPr lang="es-ES" sz="2100" b="1" i="1" dirty="0"/>
              <a:t>sin siquiera mencionar a los denunciados  </a:t>
            </a:r>
            <a:r>
              <a:rPr lang="es-ES" sz="2100" b="1" i="1" cap="small" dirty="0"/>
              <a:t>(…)</a:t>
            </a:r>
            <a:r>
              <a:rPr lang="es-ES" sz="2100" b="1" i="1" dirty="0"/>
              <a:t>, menos aún cumple, bajo el principio de imputación necesaria, con individualizar las conductas que se atribuyen a cada uno de ellos</a:t>
            </a:r>
            <a:r>
              <a:rPr lang="es-ES" sz="1400" i="1" dirty="0"/>
              <a:t>, afectando el derecho de los imputados a conocer los términos de la acusación y a partir de ello poder ejercer debidamente su defensa…</a:t>
            </a:r>
            <a:r>
              <a:rPr lang="es-ES" sz="1400" i="1" cap="small" dirty="0"/>
              <a:t>”.</a:t>
            </a:r>
            <a:endParaRPr lang="es-PE" sz="1400" b="1" dirty="0"/>
          </a:p>
          <a:p>
            <a:pPr marL="68580" indent="0" algn="just">
              <a:buNone/>
            </a:pPr>
            <a:endParaRPr lang="es-PE" sz="1400" dirty="0"/>
          </a:p>
          <a:p>
            <a:pPr marL="68580" indent="0" algn="just">
              <a:buNone/>
            </a:pPr>
            <a:endParaRPr lang="es-PE" sz="1400" dirty="0"/>
          </a:p>
          <a:p>
            <a:pPr marL="68580" indent="0" algn="just">
              <a:buNone/>
            </a:pPr>
            <a:r>
              <a:rPr lang="es-PE" sz="1400" dirty="0"/>
              <a:t>En la </a:t>
            </a:r>
            <a:r>
              <a:rPr lang="es-PE" sz="1400" cap="small" dirty="0"/>
              <a:t>Casación n° 347-2011-Lima</a:t>
            </a:r>
            <a:r>
              <a:rPr lang="es-PE" sz="1400" dirty="0"/>
              <a:t> se ha establecido como doctrina jurisprudencial que </a:t>
            </a:r>
            <a:r>
              <a:rPr lang="es-PE" sz="1400" b="1" dirty="0"/>
              <a:t>la interrupción del plazo de prescripción de la acción penal a razón de actuaciones del Ministerio Público</a:t>
            </a:r>
            <a:r>
              <a:rPr lang="es-PE" sz="1400" dirty="0"/>
              <a:t> </a:t>
            </a:r>
            <a:r>
              <a:rPr lang="es-PE" b="1" dirty="0"/>
              <a:t>únicamente podrá invocarse si es que </a:t>
            </a:r>
            <a:r>
              <a:rPr lang="es-PE" b="1" i="1" dirty="0"/>
              <a:t>se ha efectuado una</a:t>
            </a:r>
            <a:r>
              <a:rPr lang="es-PE" b="1" dirty="0"/>
              <a:t> </a:t>
            </a:r>
            <a:r>
              <a:rPr lang="es-PE" b="1" i="1" dirty="0"/>
              <a:t>imputación</a:t>
            </a:r>
            <a:r>
              <a:rPr lang="es-PE" b="1" dirty="0"/>
              <a:t> </a:t>
            </a:r>
            <a:r>
              <a:rPr lang="es-PE" b="1" i="1" dirty="0"/>
              <a:t>válida</a:t>
            </a:r>
            <a:r>
              <a:rPr lang="es-PE" b="1" dirty="0"/>
              <a:t> contra el procesado</a:t>
            </a:r>
            <a:r>
              <a:rPr lang="es-PE" sz="1400" dirty="0"/>
              <a:t>.</a:t>
            </a:r>
          </a:p>
          <a:p>
            <a:pPr marL="68580" indent="0" algn="just">
              <a:buNone/>
            </a:pPr>
            <a:endParaRPr lang="es-PE" dirty="0"/>
          </a:p>
          <a:p>
            <a:pPr marL="68580" indent="0">
              <a:buNone/>
            </a:pPr>
            <a:endParaRPr lang="es-PE" sz="1200" dirty="0"/>
          </a:p>
          <a:p>
            <a:endParaRPr lang="es-PE" dirty="0"/>
          </a:p>
        </p:txBody>
      </p:sp>
    </p:spTree>
    <p:extLst>
      <p:ext uri="{BB962C8B-B14F-4D97-AF65-F5344CB8AC3E}">
        <p14:creationId xmlns:p14="http://schemas.microsoft.com/office/powerpoint/2010/main" val="127283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126434"/>
          </a:xfrm>
        </p:spPr>
        <p:txBody>
          <a:bodyPr>
            <a:normAutofit/>
          </a:bodyPr>
          <a:lstStyle/>
          <a:p>
            <a:pPr algn="ctr"/>
            <a:r>
              <a:rPr lang="es-PE" sz="3600" dirty="0"/>
              <a:t>El comportamiento voluntario</a:t>
            </a:r>
          </a:p>
        </p:txBody>
      </p:sp>
      <p:sp>
        <p:nvSpPr>
          <p:cNvPr id="3" name="Marcador de contenido 2"/>
          <p:cNvSpPr>
            <a:spLocks noGrp="1"/>
          </p:cNvSpPr>
          <p:nvPr>
            <p:ph idx="1"/>
          </p:nvPr>
        </p:nvSpPr>
        <p:spPr>
          <a:xfrm>
            <a:off x="530087" y="922181"/>
            <a:ext cx="11211339" cy="880115"/>
          </a:xfrm>
        </p:spPr>
        <p:txBody>
          <a:bodyPr>
            <a:normAutofit/>
          </a:bodyPr>
          <a:lstStyle/>
          <a:p>
            <a:pPr marL="0" indent="0" algn="just">
              <a:buNone/>
            </a:pPr>
            <a:r>
              <a:rPr lang="es-PE" sz="2400" dirty="0"/>
              <a:t>La voluntad es la expresión libre (sin condicionamiento externos ni internos) de la personalidad.</a:t>
            </a:r>
          </a:p>
          <a:p>
            <a:pPr marL="0" indent="0" algn="just">
              <a:buNone/>
            </a:pPr>
            <a:endParaRPr lang="es-PE" sz="2400" dirty="0"/>
          </a:p>
          <a:p>
            <a:pPr marL="0" indent="0" algn="just">
              <a:buNone/>
            </a:pPr>
            <a:endParaRPr lang="es-PE" sz="2400" dirty="0"/>
          </a:p>
        </p:txBody>
      </p:sp>
      <p:sp>
        <p:nvSpPr>
          <p:cNvPr id="4" name="3 Marcador de contenido"/>
          <p:cNvSpPr txBox="1">
            <a:spLocks/>
          </p:cNvSpPr>
          <p:nvPr/>
        </p:nvSpPr>
        <p:spPr>
          <a:xfrm>
            <a:off x="530087" y="1709530"/>
            <a:ext cx="11211339" cy="50030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PE" sz="2400" dirty="0"/>
              <a:t>Supuestos que anulan la voluntad: La fuerza física irresistible, los actos reflejos, los profundos estados de inconciencia como la situación de narcosis, hipnosis o embriaguez, así como los ataques convulsivos.</a:t>
            </a:r>
          </a:p>
          <a:p>
            <a:pPr marL="0" indent="0" algn="just">
              <a:buFont typeface="Arial" panose="020B0604020202020204" pitchFamily="34" charset="0"/>
              <a:buNone/>
            </a:pPr>
            <a:endParaRPr lang="es-PE" sz="2400" dirty="0"/>
          </a:p>
          <a:p>
            <a:pPr marL="0" indent="0" algn="just">
              <a:buFont typeface="Arial" panose="020B0604020202020204" pitchFamily="34" charset="0"/>
              <a:buNone/>
            </a:pPr>
            <a:r>
              <a:rPr lang="es-PE" sz="2400" dirty="0"/>
              <a:t>De otro lado, ¿qué se entiende por el </a:t>
            </a:r>
            <a:r>
              <a:rPr lang="es-PE" sz="2400" i="1" dirty="0" err="1"/>
              <a:t>actio</a:t>
            </a:r>
            <a:r>
              <a:rPr lang="es-PE" sz="2400" i="1" dirty="0"/>
              <a:t> libera in causa</a:t>
            </a:r>
            <a:r>
              <a:rPr lang="es-PE" sz="2400" dirty="0"/>
              <a:t>? </a:t>
            </a:r>
          </a:p>
          <a:p>
            <a:pPr marL="0" indent="0" algn="just">
              <a:buFont typeface="Arial" panose="020B0604020202020204" pitchFamily="34" charset="0"/>
              <a:buNone/>
            </a:pPr>
            <a:r>
              <a:rPr lang="es-PE" sz="2400" dirty="0"/>
              <a:t>Es una herramienta jurídica que nos permite atribuir responsabilidad penal a quien en el momento de la situación típica no actuó voluntariamente. Según esta teoría, dicha persona será responsable ya que provocó encontrarse en dicho estado.</a:t>
            </a:r>
          </a:p>
          <a:p>
            <a:pPr marL="0" indent="0" algn="just">
              <a:buFont typeface="Arial" panose="020B0604020202020204" pitchFamily="34" charset="0"/>
              <a:buNone/>
            </a:pPr>
            <a:endParaRPr lang="es-PE" sz="2400" dirty="0"/>
          </a:p>
          <a:p>
            <a:pPr marL="0" indent="0" algn="just">
              <a:buFont typeface="Arial" panose="020B0604020202020204" pitchFamily="34" charset="0"/>
              <a:buNone/>
            </a:pPr>
            <a:r>
              <a:rPr lang="es-PE" sz="2400" dirty="0"/>
              <a:t>De esta forma, en tanto en un momento anterior actuó voluntariamente, lo que ocurra después será de su responsabilidad. Por ejemplo, el chofer que sabiendo que va a manejar un auto, bebe alcohol. Al manejar ebrio el auto, atropella a otro. El chofer es responsable.</a:t>
            </a:r>
          </a:p>
        </p:txBody>
      </p:sp>
    </p:spTree>
    <p:extLst>
      <p:ext uri="{BB962C8B-B14F-4D97-AF65-F5344CB8AC3E}">
        <p14:creationId xmlns:p14="http://schemas.microsoft.com/office/powerpoint/2010/main" val="4409377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823</Words>
  <Application>Microsoft Office PowerPoint</Application>
  <PresentationFormat>Personalizado</PresentationFormat>
  <Paragraphs>45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Las normas</vt:lpstr>
      <vt:lpstr>Las normas de conducta</vt:lpstr>
      <vt:lpstr>Presentación de PowerPoint</vt:lpstr>
      <vt:lpstr>¿Qué es el delito?</vt:lpstr>
      <vt:lpstr>Dato previo</vt:lpstr>
      <vt:lpstr>Aspectos a valorar</vt:lpstr>
      <vt:lpstr>Presentación de PowerPoint</vt:lpstr>
      <vt:lpstr>El comportamiento voluntario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Eduardo Alcocer Povis</dc:creator>
  <cp:lastModifiedBy>fn</cp:lastModifiedBy>
  <cp:revision>17</cp:revision>
  <dcterms:created xsi:type="dcterms:W3CDTF">2016-03-16T20:12:01Z</dcterms:created>
  <dcterms:modified xsi:type="dcterms:W3CDTF">2020-09-17T21:19:13Z</dcterms:modified>
</cp:coreProperties>
</file>