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</p:sldIdLst>
  <p:sldSz cx="12192000" cy="6858000"/>
  <p:notesSz cx="12192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6647" y="493852"/>
            <a:ext cx="10458704" cy="1002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49396" y="1696211"/>
            <a:ext cx="7480300" cy="4772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image" Target="../media/image1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.png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F30FA1C-3BC6-40A5-94B0-30FFA3D67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2400" y="1339735"/>
            <a:ext cx="363727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TIPICIDAD</a:t>
            </a:r>
            <a:endParaRPr sz="6000" dirty="0"/>
          </a:p>
        </p:txBody>
      </p:sp>
      <p:sp>
        <p:nvSpPr>
          <p:cNvPr id="6" name="object 6"/>
          <p:cNvSpPr txBox="1"/>
          <p:nvPr/>
        </p:nvSpPr>
        <p:spPr>
          <a:xfrm>
            <a:off x="5476239" y="5029200"/>
            <a:ext cx="634555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195" dirty="0">
                <a:latin typeface="Verdana"/>
                <a:cs typeface="Verdana"/>
              </a:rPr>
              <a:t>Frank </a:t>
            </a:r>
            <a:r>
              <a:rPr sz="3900" spc="-15" dirty="0">
                <a:latin typeface="Verdana"/>
                <a:cs typeface="Verdana"/>
              </a:rPr>
              <a:t>Almanza</a:t>
            </a:r>
            <a:r>
              <a:rPr sz="3900" spc="-415" dirty="0">
                <a:latin typeface="Verdana"/>
                <a:cs typeface="Verdana"/>
              </a:rPr>
              <a:t> </a:t>
            </a:r>
            <a:r>
              <a:rPr sz="3900" spc="-50" dirty="0">
                <a:latin typeface="Verdana"/>
                <a:cs typeface="Verdana"/>
              </a:rPr>
              <a:t>Altamirano</a:t>
            </a:r>
            <a:endParaRPr sz="3900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20471" y="2303284"/>
            <a:ext cx="7693659" cy="1800225"/>
            <a:chOff x="2051304" y="1871472"/>
            <a:chExt cx="7693659" cy="1800225"/>
          </a:xfrm>
        </p:grpSpPr>
        <p:sp>
          <p:nvSpPr>
            <p:cNvPr id="8" name="object 8"/>
            <p:cNvSpPr/>
            <p:nvPr/>
          </p:nvSpPr>
          <p:spPr>
            <a:xfrm>
              <a:off x="2057400" y="1877568"/>
              <a:ext cx="7680959" cy="1788160"/>
            </a:xfrm>
            <a:custGeom>
              <a:avLst/>
              <a:gdLst/>
              <a:ahLst/>
              <a:cxnLst/>
              <a:rect l="l" t="t" r="r" b="b"/>
              <a:pathLst>
                <a:path w="7680959" h="1788160">
                  <a:moveTo>
                    <a:pt x="7383018" y="0"/>
                  </a:moveTo>
                  <a:lnTo>
                    <a:pt x="297942" y="0"/>
                  </a:lnTo>
                  <a:lnTo>
                    <a:pt x="249603" y="3898"/>
                  </a:lnTo>
                  <a:lnTo>
                    <a:pt x="203752" y="15185"/>
                  </a:lnTo>
                  <a:lnTo>
                    <a:pt x="161001" y="33247"/>
                  </a:lnTo>
                  <a:lnTo>
                    <a:pt x="121962" y="57473"/>
                  </a:lnTo>
                  <a:lnTo>
                    <a:pt x="87249" y="87249"/>
                  </a:lnTo>
                  <a:lnTo>
                    <a:pt x="57473" y="121962"/>
                  </a:lnTo>
                  <a:lnTo>
                    <a:pt x="33247" y="161001"/>
                  </a:lnTo>
                  <a:lnTo>
                    <a:pt x="15185" y="203752"/>
                  </a:lnTo>
                  <a:lnTo>
                    <a:pt x="3898" y="249603"/>
                  </a:lnTo>
                  <a:lnTo>
                    <a:pt x="0" y="297942"/>
                  </a:lnTo>
                  <a:lnTo>
                    <a:pt x="0" y="1489710"/>
                  </a:lnTo>
                  <a:lnTo>
                    <a:pt x="3898" y="1538048"/>
                  </a:lnTo>
                  <a:lnTo>
                    <a:pt x="15185" y="1583899"/>
                  </a:lnTo>
                  <a:lnTo>
                    <a:pt x="33247" y="1626650"/>
                  </a:lnTo>
                  <a:lnTo>
                    <a:pt x="57473" y="1665689"/>
                  </a:lnTo>
                  <a:lnTo>
                    <a:pt x="87248" y="1700403"/>
                  </a:lnTo>
                  <a:lnTo>
                    <a:pt x="121962" y="1730178"/>
                  </a:lnTo>
                  <a:lnTo>
                    <a:pt x="161001" y="1754404"/>
                  </a:lnTo>
                  <a:lnTo>
                    <a:pt x="203752" y="1772466"/>
                  </a:lnTo>
                  <a:lnTo>
                    <a:pt x="249603" y="1783753"/>
                  </a:lnTo>
                  <a:lnTo>
                    <a:pt x="297942" y="1787652"/>
                  </a:lnTo>
                  <a:lnTo>
                    <a:pt x="7383018" y="1787652"/>
                  </a:lnTo>
                  <a:lnTo>
                    <a:pt x="7431356" y="1783753"/>
                  </a:lnTo>
                  <a:lnTo>
                    <a:pt x="7477207" y="1772466"/>
                  </a:lnTo>
                  <a:lnTo>
                    <a:pt x="7519958" y="1754404"/>
                  </a:lnTo>
                  <a:lnTo>
                    <a:pt x="7558997" y="1730178"/>
                  </a:lnTo>
                  <a:lnTo>
                    <a:pt x="7593710" y="1700403"/>
                  </a:lnTo>
                  <a:lnTo>
                    <a:pt x="7623486" y="1665689"/>
                  </a:lnTo>
                  <a:lnTo>
                    <a:pt x="7647712" y="1626650"/>
                  </a:lnTo>
                  <a:lnTo>
                    <a:pt x="7665774" y="1583899"/>
                  </a:lnTo>
                  <a:lnTo>
                    <a:pt x="7677061" y="1538048"/>
                  </a:lnTo>
                  <a:lnTo>
                    <a:pt x="7680959" y="1489710"/>
                  </a:lnTo>
                  <a:lnTo>
                    <a:pt x="7680959" y="297942"/>
                  </a:lnTo>
                  <a:lnTo>
                    <a:pt x="7677061" y="249603"/>
                  </a:lnTo>
                  <a:lnTo>
                    <a:pt x="7665774" y="203752"/>
                  </a:lnTo>
                  <a:lnTo>
                    <a:pt x="7647712" y="161001"/>
                  </a:lnTo>
                  <a:lnTo>
                    <a:pt x="7623486" y="121962"/>
                  </a:lnTo>
                  <a:lnTo>
                    <a:pt x="7593710" y="87248"/>
                  </a:lnTo>
                  <a:lnTo>
                    <a:pt x="7558997" y="57473"/>
                  </a:lnTo>
                  <a:lnTo>
                    <a:pt x="7519958" y="33247"/>
                  </a:lnTo>
                  <a:lnTo>
                    <a:pt x="7477207" y="15185"/>
                  </a:lnTo>
                  <a:lnTo>
                    <a:pt x="7431356" y="3898"/>
                  </a:lnTo>
                  <a:lnTo>
                    <a:pt x="7383018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057400" y="1877568"/>
              <a:ext cx="7680959" cy="1788160"/>
            </a:xfrm>
            <a:custGeom>
              <a:avLst/>
              <a:gdLst/>
              <a:ahLst/>
              <a:cxnLst/>
              <a:rect l="l" t="t" r="r" b="b"/>
              <a:pathLst>
                <a:path w="7680959" h="1788160">
                  <a:moveTo>
                    <a:pt x="0" y="297942"/>
                  </a:moveTo>
                  <a:lnTo>
                    <a:pt x="3898" y="249603"/>
                  </a:lnTo>
                  <a:lnTo>
                    <a:pt x="15185" y="203752"/>
                  </a:lnTo>
                  <a:lnTo>
                    <a:pt x="33247" y="161001"/>
                  </a:lnTo>
                  <a:lnTo>
                    <a:pt x="57473" y="121962"/>
                  </a:lnTo>
                  <a:lnTo>
                    <a:pt x="87249" y="87249"/>
                  </a:lnTo>
                  <a:lnTo>
                    <a:pt x="121962" y="57473"/>
                  </a:lnTo>
                  <a:lnTo>
                    <a:pt x="161001" y="33247"/>
                  </a:lnTo>
                  <a:lnTo>
                    <a:pt x="203752" y="15185"/>
                  </a:lnTo>
                  <a:lnTo>
                    <a:pt x="249603" y="3898"/>
                  </a:lnTo>
                  <a:lnTo>
                    <a:pt x="297942" y="0"/>
                  </a:lnTo>
                  <a:lnTo>
                    <a:pt x="7383018" y="0"/>
                  </a:lnTo>
                  <a:lnTo>
                    <a:pt x="7431356" y="3898"/>
                  </a:lnTo>
                  <a:lnTo>
                    <a:pt x="7477207" y="15185"/>
                  </a:lnTo>
                  <a:lnTo>
                    <a:pt x="7519958" y="33247"/>
                  </a:lnTo>
                  <a:lnTo>
                    <a:pt x="7558997" y="57473"/>
                  </a:lnTo>
                  <a:lnTo>
                    <a:pt x="7593710" y="87248"/>
                  </a:lnTo>
                  <a:lnTo>
                    <a:pt x="7623486" y="121962"/>
                  </a:lnTo>
                  <a:lnTo>
                    <a:pt x="7647712" y="161001"/>
                  </a:lnTo>
                  <a:lnTo>
                    <a:pt x="7665774" y="203752"/>
                  </a:lnTo>
                  <a:lnTo>
                    <a:pt x="7677061" y="249603"/>
                  </a:lnTo>
                  <a:lnTo>
                    <a:pt x="7680959" y="297942"/>
                  </a:lnTo>
                  <a:lnTo>
                    <a:pt x="7680959" y="1489710"/>
                  </a:lnTo>
                  <a:lnTo>
                    <a:pt x="7677061" y="1538048"/>
                  </a:lnTo>
                  <a:lnTo>
                    <a:pt x="7665774" y="1583899"/>
                  </a:lnTo>
                  <a:lnTo>
                    <a:pt x="7647712" y="1626650"/>
                  </a:lnTo>
                  <a:lnTo>
                    <a:pt x="7623486" y="1665689"/>
                  </a:lnTo>
                  <a:lnTo>
                    <a:pt x="7593710" y="1700403"/>
                  </a:lnTo>
                  <a:lnTo>
                    <a:pt x="7558997" y="1730178"/>
                  </a:lnTo>
                  <a:lnTo>
                    <a:pt x="7519958" y="1754404"/>
                  </a:lnTo>
                  <a:lnTo>
                    <a:pt x="7477207" y="1772466"/>
                  </a:lnTo>
                  <a:lnTo>
                    <a:pt x="7431356" y="1783753"/>
                  </a:lnTo>
                  <a:lnTo>
                    <a:pt x="7383018" y="1787652"/>
                  </a:lnTo>
                  <a:lnTo>
                    <a:pt x="297942" y="1787652"/>
                  </a:lnTo>
                  <a:lnTo>
                    <a:pt x="249603" y="1783753"/>
                  </a:lnTo>
                  <a:lnTo>
                    <a:pt x="203752" y="1772466"/>
                  </a:lnTo>
                  <a:lnTo>
                    <a:pt x="161001" y="1754404"/>
                  </a:lnTo>
                  <a:lnTo>
                    <a:pt x="121962" y="1730178"/>
                  </a:lnTo>
                  <a:lnTo>
                    <a:pt x="87248" y="1700403"/>
                  </a:lnTo>
                  <a:lnTo>
                    <a:pt x="57473" y="1665689"/>
                  </a:lnTo>
                  <a:lnTo>
                    <a:pt x="33247" y="1626650"/>
                  </a:lnTo>
                  <a:lnTo>
                    <a:pt x="15185" y="1583899"/>
                  </a:lnTo>
                  <a:lnTo>
                    <a:pt x="3898" y="1538048"/>
                  </a:lnTo>
                  <a:lnTo>
                    <a:pt x="0" y="1489710"/>
                  </a:lnTo>
                  <a:lnTo>
                    <a:pt x="0" y="29794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778076" y="2809125"/>
            <a:ext cx="70294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latin typeface="TeXGyreAdventor"/>
                <a:cs typeface="TeXGyreAdventor"/>
              </a:rPr>
              <a:t>IMPUTACIÓN</a:t>
            </a:r>
            <a:r>
              <a:rPr sz="5000" b="1" spc="-75" dirty="0">
                <a:latin typeface="TeXGyreAdventor"/>
                <a:cs typeface="TeXGyreAdventor"/>
              </a:rPr>
              <a:t> </a:t>
            </a:r>
            <a:r>
              <a:rPr sz="5000" b="1" dirty="0">
                <a:latin typeface="TeXGyreAdventor"/>
                <a:cs typeface="TeXGyreAdventor"/>
              </a:rPr>
              <a:t>OBJETIVA</a:t>
            </a:r>
            <a:endParaRPr sz="50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70942E-5250-472A-980C-E65759E4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1981200"/>
            <a:ext cx="7456170" cy="258635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820"/>
              </a:spcBef>
            </a:pPr>
            <a:r>
              <a:rPr sz="6000" spc="-5" dirty="0"/>
              <a:t>III. EL TIPO PENAL,</a:t>
            </a:r>
            <a:r>
              <a:rPr sz="6000" spc="-95" dirty="0"/>
              <a:t> </a:t>
            </a:r>
            <a:r>
              <a:rPr sz="6000" spc="-5" dirty="0"/>
              <a:t>LA  TIPICIDAD </a:t>
            </a:r>
            <a:r>
              <a:rPr sz="6000" dirty="0"/>
              <a:t>Y </a:t>
            </a:r>
            <a:r>
              <a:rPr sz="6000" spc="-5" dirty="0"/>
              <a:t>LA  TIPIFICACIÓN</a:t>
            </a:r>
            <a:r>
              <a:rPr sz="6000" spc="-70" dirty="0"/>
              <a:t> </a:t>
            </a:r>
            <a:r>
              <a:rPr sz="6000" spc="-10" dirty="0"/>
              <a:t>PENAL</a:t>
            </a:r>
            <a:endParaRPr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74CBA444-0548-429E-A68E-D9CC1E27A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057400" y="1219200"/>
            <a:ext cx="2656840" cy="5419725"/>
          </a:xfrm>
          <a:custGeom>
            <a:avLst/>
            <a:gdLst/>
            <a:ahLst/>
            <a:cxnLst/>
            <a:rect l="l" t="t" r="r" b="b"/>
            <a:pathLst>
              <a:path w="2656840" h="5419725">
                <a:moveTo>
                  <a:pt x="2390647" y="0"/>
                </a:moveTo>
                <a:lnTo>
                  <a:pt x="265683" y="0"/>
                </a:lnTo>
                <a:lnTo>
                  <a:pt x="217906" y="4277"/>
                </a:lnTo>
                <a:lnTo>
                  <a:pt x="172946" y="16612"/>
                </a:lnTo>
                <a:lnTo>
                  <a:pt x="131553" y="36256"/>
                </a:lnTo>
                <a:lnTo>
                  <a:pt x="94474" y="62459"/>
                </a:lnTo>
                <a:lnTo>
                  <a:pt x="62459" y="94474"/>
                </a:lnTo>
                <a:lnTo>
                  <a:pt x="36256" y="131553"/>
                </a:lnTo>
                <a:lnTo>
                  <a:pt x="16612" y="172946"/>
                </a:lnTo>
                <a:lnTo>
                  <a:pt x="4277" y="217906"/>
                </a:lnTo>
                <a:lnTo>
                  <a:pt x="0" y="265684"/>
                </a:lnTo>
                <a:lnTo>
                  <a:pt x="0" y="5153710"/>
                </a:lnTo>
                <a:lnTo>
                  <a:pt x="4277" y="5201460"/>
                </a:lnTo>
                <a:lnTo>
                  <a:pt x="16612" y="5246400"/>
                </a:lnTo>
                <a:lnTo>
                  <a:pt x="36256" y="5287783"/>
                </a:lnTo>
                <a:lnTo>
                  <a:pt x="62459" y="5324857"/>
                </a:lnTo>
                <a:lnTo>
                  <a:pt x="94474" y="5356872"/>
                </a:lnTo>
                <a:lnTo>
                  <a:pt x="131553" y="5383078"/>
                </a:lnTo>
                <a:lnTo>
                  <a:pt x="172946" y="5402725"/>
                </a:lnTo>
                <a:lnTo>
                  <a:pt x="217906" y="5415064"/>
                </a:lnTo>
                <a:lnTo>
                  <a:pt x="265683" y="5419344"/>
                </a:lnTo>
                <a:lnTo>
                  <a:pt x="2390647" y="5419344"/>
                </a:lnTo>
                <a:lnTo>
                  <a:pt x="2438425" y="5415064"/>
                </a:lnTo>
                <a:lnTo>
                  <a:pt x="2483385" y="5402725"/>
                </a:lnTo>
                <a:lnTo>
                  <a:pt x="2524778" y="5383078"/>
                </a:lnTo>
                <a:lnTo>
                  <a:pt x="2561857" y="5356872"/>
                </a:lnTo>
                <a:lnTo>
                  <a:pt x="2593872" y="5324857"/>
                </a:lnTo>
                <a:lnTo>
                  <a:pt x="2620075" y="5287783"/>
                </a:lnTo>
                <a:lnTo>
                  <a:pt x="2639719" y="5246400"/>
                </a:lnTo>
                <a:lnTo>
                  <a:pt x="2652054" y="5201460"/>
                </a:lnTo>
                <a:lnTo>
                  <a:pt x="2656332" y="5153710"/>
                </a:lnTo>
                <a:lnTo>
                  <a:pt x="2656332" y="265684"/>
                </a:lnTo>
                <a:lnTo>
                  <a:pt x="2652054" y="217906"/>
                </a:lnTo>
                <a:lnTo>
                  <a:pt x="2639719" y="172946"/>
                </a:lnTo>
                <a:lnTo>
                  <a:pt x="2620075" y="131553"/>
                </a:lnTo>
                <a:lnTo>
                  <a:pt x="2593872" y="94474"/>
                </a:lnTo>
                <a:lnTo>
                  <a:pt x="2561857" y="62459"/>
                </a:lnTo>
                <a:lnTo>
                  <a:pt x="2524778" y="36256"/>
                </a:lnTo>
                <a:lnTo>
                  <a:pt x="2483385" y="16612"/>
                </a:lnTo>
                <a:lnTo>
                  <a:pt x="2438425" y="4277"/>
                </a:lnTo>
                <a:lnTo>
                  <a:pt x="239064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85797" y="3549777"/>
            <a:ext cx="2399030" cy="18135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indent="1270" algn="ctr">
              <a:lnSpc>
                <a:spcPct val="92000"/>
              </a:lnSpc>
              <a:spcBef>
                <a:spcPts val="270"/>
              </a:spcBef>
            </a:pPr>
            <a:r>
              <a:rPr sz="1800" spc="-15" dirty="0">
                <a:latin typeface="Verdana"/>
                <a:cs typeface="Verdana"/>
              </a:rPr>
              <a:t>La </a:t>
            </a:r>
            <a:r>
              <a:rPr sz="1800" b="1" dirty="0">
                <a:latin typeface="TeXGyreAdventor"/>
                <a:cs typeface="TeXGyreAdventor"/>
              </a:rPr>
              <a:t>TIPICIDAD </a:t>
            </a:r>
            <a:r>
              <a:rPr sz="1800" spc="-80" dirty="0">
                <a:latin typeface="Verdana"/>
                <a:cs typeface="Verdana"/>
              </a:rPr>
              <a:t>es </a:t>
            </a:r>
            <a:r>
              <a:rPr sz="1800" spc="10" dirty="0">
                <a:latin typeface="Verdana"/>
                <a:cs typeface="Verdana"/>
              </a:rPr>
              <a:t>la  </a:t>
            </a:r>
            <a:r>
              <a:rPr sz="1800" b="1" spc="-5" dirty="0">
                <a:latin typeface="TeXGyreAdventor"/>
                <a:cs typeface="TeXGyreAdventor"/>
              </a:rPr>
              <a:t>adecuación </a:t>
            </a:r>
            <a:r>
              <a:rPr sz="1800" spc="20" dirty="0">
                <a:latin typeface="Verdana"/>
                <a:cs typeface="Verdana"/>
              </a:rPr>
              <a:t>del</a:t>
            </a:r>
            <a:r>
              <a:rPr sz="1800" spc="-215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acto  </a:t>
            </a:r>
            <a:r>
              <a:rPr sz="1800" dirty="0">
                <a:latin typeface="Verdana"/>
                <a:cs typeface="Verdana"/>
              </a:rPr>
              <a:t>humano </a:t>
            </a:r>
            <a:r>
              <a:rPr sz="1800" spc="-45" dirty="0">
                <a:latin typeface="Verdana"/>
                <a:cs typeface="Verdana"/>
              </a:rPr>
              <a:t>voluntario  </a:t>
            </a:r>
            <a:r>
              <a:rPr sz="1800" spc="35" dirty="0">
                <a:latin typeface="Verdana"/>
                <a:cs typeface="Verdana"/>
              </a:rPr>
              <a:t>ejecutado </a:t>
            </a:r>
            <a:r>
              <a:rPr sz="1800" spc="-20" dirty="0">
                <a:latin typeface="Verdana"/>
                <a:cs typeface="Verdana"/>
              </a:rPr>
              <a:t>por </a:t>
            </a:r>
            <a:r>
              <a:rPr sz="1800" spc="-25" dirty="0">
                <a:latin typeface="Verdana"/>
                <a:cs typeface="Verdana"/>
              </a:rPr>
              <a:t>el  </a:t>
            </a:r>
            <a:r>
              <a:rPr sz="1800" spc="-85" dirty="0">
                <a:latin typeface="Verdana"/>
                <a:cs typeface="Verdana"/>
              </a:rPr>
              <a:t>sujeto </a:t>
            </a:r>
            <a:r>
              <a:rPr sz="1800" spc="145" dirty="0">
                <a:latin typeface="Verdana"/>
                <a:cs typeface="Verdana"/>
              </a:rPr>
              <a:t>a </a:t>
            </a:r>
            <a:r>
              <a:rPr sz="1800" spc="15" dirty="0">
                <a:latin typeface="Verdana"/>
                <a:cs typeface="Verdana"/>
              </a:rPr>
              <a:t>la </a:t>
            </a:r>
            <a:r>
              <a:rPr sz="1800" spc="-40" dirty="0">
                <a:latin typeface="Verdana"/>
                <a:cs typeface="Verdana"/>
              </a:rPr>
              <a:t>figura  </a:t>
            </a:r>
            <a:r>
              <a:rPr sz="1800" spc="-20" dirty="0">
                <a:latin typeface="Verdana"/>
                <a:cs typeface="Verdana"/>
              </a:rPr>
              <a:t>descrita por </a:t>
            </a:r>
            <a:r>
              <a:rPr sz="1800" spc="10" dirty="0">
                <a:latin typeface="Verdana"/>
                <a:cs typeface="Verdana"/>
              </a:rPr>
              <a:t>la </a:t>
            </a:r>
            <a:r>
              <a:rPr sz="1800" spc="-50" dirty="0">
                <a:latin typeface="Verdana"/>
                <a:cs typeface="Verdana"/>
              </a:rPr>
              <a:t>ley  </a:t>
            </a:r>
            <a:r>
              <a:rPr sz="1800" spc="25" dirty="0">
                <a:latin typeface="Verdana"/>
                <a:cs typeface="Verdana"/>
              </a:rPr>
              <a:t>penal </a:t>
            </a:r>
            <a:r>
              <a:rPr sz="1800" spc="80" dirty="0">
                <a:latin typeface="Verdana"/>
                <a:cs typeface="Verdana"/>
              </a:rPr>
              <a:t>como</a:t>
            </a:r>
            <a:r>
              <a:rPr sz="1800" spc="-31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delito.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77769" y="1219200"/>
            <a:ext cx="4970145" cy="5419725"/>
            <a:chOff x="2453385" y="719327"/>
            <a:chExt cx="4970145" cy="5419725"/>
          </a:xfrm>
        </p:grpSpPr>
        <p:sp>
          <p:nvSpPr>
            <p:cNvPr id="5" name="object 5"/>
            <p:cNvSpPr/>
            <p:nvPr/>
          </p:nvSpPr>
          <p:spPr>
            <a:xfrm>
              <a:off x="2459735" y="1045463"/>
              <a:ext cx="1804415" cy="18044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9735" y="1045463"/>
              <a:ext cx="1804670" cy="1804670"/>
            </a:xfrm>
            <a:custGeom>
              <a:avLst/>
              <a:gdLst/>
              <a:ahLst/>
              <a:cxnLst/>
              <a:rect l="l" t="t" r="r" b="b"/>
              <a:pathLst>
                <a:path w="1804670" h="1804670">
                  <a:moveTo>
                    <a:pt x="0" y="902208"/>
                  </a:moveTo>
                  <a:lnTo>
                    <a:pt x="1250" y="854297"/>
                  </a:lnTo>
                  <a:lnTo>
                    <a:pt x="4961" y="807038"/>
                  </a:lnTo>
                  <a:lnTo>
                    <a:pt x="11069" y="760491"/>
                  </a:lnTo>
                  <a:lnTo>
                    <a:pt x="19512" y="714720"/>
                  </a:lnTo>
                  <a:lnTo>
                    <a:pt x="30228" y="669787"/>
                  </a:lnTo>
                  <a:lnTo>
                    <a:pt x="43155" y="625754"/>
                  </a:lnTo>
                  <a:lnTo>
                    <a:pt x="58229" y="582684"/>
                  </a:lnTo>
                  <a:lnTo>
                    <a:pt x="75389" y="540639"/>
                  </a:lnTo>
                  <a:lnTo>
                    <a:pt x="94572" y="499681"/>
                  </a:lnTo>
                  <a:lnTo>
                    <a:pt x="115717" y="459873"/>
                  </a:lnTo>
                  <a:lnTo>
                    <a:pt x="138759" y="421277"/>
                  </a:lnTo>
                  <a:lnTo>
                    <a:pt x="163638" y="383956"/>
                  </a:lnTo>
                  <a:lnTo>
                    <a:pt x="190290" y="347972"/>
                  </a:lnTo>
                  <a:lnTo>
                    <a:pt x="218653" y="313388"/>
                  </a:lnTo>
                  <a:lnTo>
                    <a:pt x="248666" y="280264"/>
                  </a:lnTo>
                  <a:lnTo>
                    <a:pt x="280264" y="248666"/>
                  </a:lnTo>
                  <a:lnTo>
                    <a:pt x="313388" y="218653"/>
                  </a:lnTo>
                  <a:lnTo>
                    <a:pt x="347972" y="190290"/>
                  </a:lnTo>
                  <a:lnTo>
                    <a:pt x="383956" y="163638"/>
                  </a:lnTo>
                  <a:lnTo>
                    <a:pt x="421277" y="138759"/>
                  </a:lnTo>
                  <a:lnTo>
                    <a:pt x="459873" y="115717"/>
                  </a:lnTo>
                  <a:lnTo>
                    <a:pt x="499681" y="94572"/>
                  </a:lnTo>
                  <a:lnTo>
                    <a:pt x="540639" y="75389"/>
                  </a:lnTo>
                  <a:lnTo>
                    <a:pt x="582684" y="58229"/>
                  </a:lnTo>
                  <a:lnTo>
                    <a:pt x="625754" y="43155"/>
                  </a:lnTo>
                  <a:lnTo>
                    <a:pt x="669787" y="30228"/>
                  </a:lnTo>
                  <a:lnTo>
                    <a:pt x="714720" y="19512"/>
                  </a:lnTo>
                  <a:lnTo>
                    <a:pt x="760491" y="11069"/>
                  </a:lnTo>
                  <a:lnTo>
                    <a:pt x="807038" y="4961"/>
                  </a:lnTo>
                  <a:lnTo>
                    <a:pt x="854297" y="1250"/>
                  </a:lnTo>
                  <a:lnTo>
                    <a:pt x="902208" y="0"/>
                  </a:lnTo>
                  <a:lnTo>
                    <a:pt x="950118" y="1250"/>
                  </a:lnTo>
                  <a:lnTo>
                    <a:pt x="997377" y="4961"/>
                  </a:lnTo>
                  <a:lnTo>
                    <a:pt x="1043924" y="11069"/>
                  </a:lnTo>
                  <a:lnTo>
                    <a:pt x="1089695" y="19512"/>
                  </a:lnTo>
                  <a:lnTo>
                    <a:pt x="1134628" y="30228"/>
                  </a:lnTo>
                  <a:lnTo>
                    <a:pt x="1178661" y="43155"/>
                  </a:lnTo>
                  <a:lnTo>
                    <a:pt x="1221731" y="58229"/>
                  </a:lnTo>
                  <a:lnTo>
                    <a:pt x="1263776" y="75389"/>
                  </a:lnTo>
                  <a:lnTo>
                    <a:pt x="1304734" y="94572"/>
                  </a:lnTo>
                  <a:lnTo>
                    <a:pt x="1344542" y="115717"/>
                  </a:lnTo>
                  <a:lnTo>
                    <a:pt x="1383138" y="138759"/>
                  </a:lnTo>
                  <a:lnTo>
                    <a:pt x="1420459" y="163638"/>
                  </a:lnTo>
                  <a:lnTo>
                    <a:pt x="1456443" y="190290"/>
                  </a:lnTo>
                  <a:lnTo>
                    <a:pt x="1491027" y="218653"/>
                  </a:lnTo>
                  <a:lnTo>
                    <a:pt x="1524151" y="248666"/>
                  </a:lnTo>
                  <a:lnTo>
                    <a:pt x="1555749" y="280264"/>
                  </a:lnTo>
                  <a:lnTo>
                    <a:pt x="1585762" y="313388"/>
                  </a:lnTo>
                  <a:lnTo>
                    <a:pt x="1614125" y="347972"/>
                  </a:lnTo>
                  <a:lnTo>
                    <a:pt x="1640777" y="383956"/>
                  </a:lnTo>
                  <a:lnTo>
                    <a:pt x="1665656" y="421277"/>
                  </a:lnTo>
                  <a:lnTo>
                    <a:pt x="1688698" y="459873"/>
                  </a:lnTo>
                  <a:lnTo>
                    <a:pt x="1709843" y="499681"/>
                  </a:lnTo>
                  <a:lnTo>
                    <a:pt x="1729026" y="540639"/>
                  </a:lnTo>
                  <a:lnTo>
                    <a:pt x="1746186" y="582684"/>
                  </a:lnTo>
                  <a:lnTo>
                    <a:pt x="1761260" y="625754"/>
                  </a:lnTo>
                  <a:lnTo>
                    <a:pt x="1774187" y="669787"/>
                  </a:lnTo>
                  <a:lnTo>
                    <a:pt x="1784903" y="714720"/>
                  </a:lnTo>
                  <a:lnTo>
                    <a:pt x="1793346" y="760491"/>
                  </a:lnTo>
                  <a:lnTo>
                    <a:pt x="1799454" y="807038"/>
                  </a:lnTo>
                  <a:lnTo>
                    <a:pt x="1803165" y="854297"/>
                  </a:lnTo>
                  <a:lnTo>
                    <a:pt x="1804415" y="902208"/>
                  </a:lnTo>
                  <a:lnTo>
                    <a:pt x="1803165" y="950118"/>
                  </a:lnTo>
                  <a:lnTo>
                    <a:pt x="1799454" y="997377"/>
                  </a:lnTo>
                  <a:lnTo>
                    <a:pt x="1793346" y="1043924"/>
                  </a:lnTo>
                  <a:lnTo>
                    <a:pt x="1784903" y="1089695"/>
                  </a:lnTo>
                  <a:lnTo>
                    <a:pt x="1774187" y="1134628"/>
                  </a:lnTo>
                  <a:lnTo>
                    <a:pt x="1761260" y="1178661"/>
                  </a:lnTo>
                  <a:lnTo>
                    <a:pt x="1746186" y="1221731"/>
                  </a:lnTo>
                  <a:lnTo>
                    <a:pt x="1729026" y="1263776"/>
                  </a:lnTo>
                  <a:lnTo>
                    <a:pt x="1709843" y="1304734"/>
                  </a:lnTo>
                  <a:lnTo>
                    <a:pt x="1688698" y="1344542"/>
                  </a:lnTo>
                  <a:lnTo>
                    <a:pt x="1665656" y="1383138"/>
                  </a:lnTo>
                  <a:lnTo>
                    <a:pt x="1640777" y="1420459"/>
                  </a:lnTo>
                  <a:lnTo>
                    <a:pt x="1614125" y="1456443"/>
                  </a:lnTo>
                  <a:lnTo>
                    <a:pt x="1585762" y="1491027"/>
                  </a:lnTo>
                  <a:lnTo>
                    <a:pt x="1555749" y="1524151"/>
                  </a:lnTo>
                  <a:lnTo>
                    <a:pt x="1524151" y="1555749"/>
                  </a:lnTo>
                  <a:lnTo>
                    <a:pt x="1491027" y="1585762"/>
                  </a:lnTo>
                  <a:lnTo>
                    <a:pt x="1456443" y="1614125"/>
                  </a:lnTo>
                  <a:lnTo>
                    <a:pt x="1420459" y="1640777"/>
                  </a:lnTo>
                  <a:lnTo>
                    <a:pt x="1383138" y="1665656"/>
                  </a:lnTo>
                  <a:lnTo>
                    <a:pt x="1344542" y="1688698"/>
                  </a:lnTo>
                  <a:lnTo>
                    <a:pt x="1304734" y="1709843"/>
                  </a:lnTo>
                  <a:lnTo>
                    <a:pt x="1263776" y="1729026"/>
                  </a:lnTo>
                  <a:lnTo>
                    <a:pt x="1221731" y="1746186"/>
                  </a:lnTo>
                  <a:lnTo>
                    <a:pt x="1178661" y="1761260"/>
                  </a:lnTo>
                  <a:lnTo>
                    <a:pt x="1134628" y="1774187"/>
                  </a:lnTo>
                  <a:lnTo>
                    <a:pt x="1089695" y="1784903"/>
                  </a:lnTo>
                  <a:lnTo>
                    <a:pt x="1043924" y="1793346"/>
                  </a:lnTo>
                  <a:lnTo>
                    <a:pt x="997377" y="1799454"/>
                  </a:lnTo>
                  <a:lnTo>
                    <a:pt x="950118" y="1803165"/>
                  </a:lnTo>
                  <a:lnTo>
                    <a:pt x="902208" y="1804415"/>
                  </a:lnTo>
                  <a:lnTo>
                    <a:pt x="854297" y="1803165"/>
                  </a:lnTo>
                  <a:lnTo>
                    <a:pt x="807038" y="1799454"/>
                  </a:lnTo>
                  <a:lnTo>
                    <a:pt x="760491" y="1793346"/>
                  </a:lnTo>
                  <a:lnTo>
                    <a:pt x="714720" y="1784903"/>
                  </a:lnTo>
                  <a:lnTo>
                    <a:pt x="669787" y="1774187"/>
                  </a:lnTo>
                  <a:lnTo>
                    <a:pt x="625754" y="1761260"/>
                  </a:lnTo>
                  <a:lnTo>
                    <a:pt x="582684" y="1746186"/>
                  </a:lnTo>
                  <a:lnTo>
                    <a:pt x="540639" y="1729026"/>
                  </a:lnTo>
                  <a:lnTo>
                    <a:pt x="499681" y="1709843"/>
                  </a:lnTo>
                  <a:lnTo>
                    <a:pt x="459873" y="1688698"/>
                  </a:lnTo>
                  <a:lnTo>
                    <a:pt x="421277" y="1665656"/>
                  </a:lnTo>
                  <a:lnTo>
                    <a:pt x="383956" y="1640777"/>
                  </a:lnTo>
                  <a:lnTo>
                    <a:pt x="347972" y="1614125"/>
                  </a:lnTo>
                  <a:lnTo>
                    <a:pt x="313388" y="1585762"/>
                  </a:lnTo>
                  <a:lnTo>
                    <a:pt x="280264" y="1555749"/>
                  </a:lnTo>
                  <a:lnTo>
                    <a:pt x="248666" y="1524151"/>
                  </a:lnTo>
                  <a:lnTo>
                    <a:pt x="218653" y="1491027"/>
                  </a:lnTo>
                  <a:lnTo>
                    <a:pt x="190290" y="1456443"/>
                  </a:lnTo>
                  <a:lnTo>
                    <a:pt x="163638" y="1420459"/>
                  </a:lnTo>
                  <a:lnTo>
                    <a:pt x="138759" y="1383138"/>
                  </a:lnTo>
                  <a:lnTo>
                    <a:pt x="115717" y="1344542"/>
                  </a:lnTo>
                  <a:lnTo>
                    <a:pt x="94572" y="1304734"/>
                  </a:lnTo>
                  <a:lnTo>
                    <a:pt x="75389" y="1263776"/>
                  </a:lnTo>
                  <a:lnTo>
                    <a:pt x="58229" y="1221731"/>
                  </a:lnTo>
                  <a:lnTo>
                    <a:pt x="43155" y="1178661"/>
                  </a:lnTo>
                  <a:lnTo>
                    <a:pt x="30228" y="1134628"/>
                  </a:lnTo>
                  <a:lnTo>
                    <a:pt x="19512" y="1089695"/>
                  </a:lnTo>
                  <a:lnTo>
                    <a:pt x="11069" y="1043924"/>
                  </a:lnTo>
                  <a:lnTo>
                    <a:pt x="4961" y="997377"/>
                  </a:lnTo>
                  <a:lnTo>
                    <a:pt x="1250" y="950118"/>
                  </a:lnTo>
                  <a:lnTo>
                    <a:pt x="0" y="9022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68595" y="719327"/>
              <a:ext cx="2654935" cy="5419725"/>
            </a:xfrm>
            <a:custGeom>
              <a:avLst/>
              <a:gdLst/>
              <a:ahLst/>
              <a:cxnLst/>
              <a:rect l="l" t="t" r="r" b="b"/>
              <a:pathLst>
                <a:path w="2654934" h="5419725">
                  <a:moveTo>
                    <a:pt x="2389378" y="0"/>
                  </a:moveTo>
                  <a:lnTo>
                    <a:pt x="265429" y="0"/>
                  </a:lnTo>
                  <a:lnTo>
                    <a:pt x="217727" y="4277"/>
                  </a:lnTo>
                  <a:lnTo>
                    <a:pt x="172826" y="16609"/>
                  </a:lnTo>
                  <a:lnTo>
                    <a:pt x="131477" y="36246"/>
                  </a:lnTo>
                  <a:lnTo>
                    <a:pt x="94431" y="62437"/>
                  </a:lnTo>
                  <a:lnTo>
                    <a:pt x="62437" y="94431"/>
                  </a:lnTo>
                  <a:lnTo>
                    <a:pt x="36246" y="131477"/>
                  </a:lnTo>
                  <a:lnTo>
                    <a:pt x="16609" y="172826"/>
                  </a:lnTo>
                  <a:lnTo>
                    <a:pt x="4277" y="217727"/>
                  </a:lnTo>
                  <a:lnTo>
                    <a:pt x="0" y="265430"/>
                  </a:lnTo>
                  <a:lnTo>
                    <a:pt x="0" y="5153863"/>
                  </a:lnTo>
                  <a:lnTo>
                    <a:pt x="4277" y="5201583"/>
                  </a:lnTo>
                  <a:lnTo>
                    <a:pt x="16609" y="5246498"/>
                  </a:lnTo>
                  <a:lnTo>
                    <a:pt x="36246" y="5287856"/>
                  </a:lnTo>
                  <a:lnTo>
                    <a:pt x="62437" y="5324909"/>
                  </a:lnTo>
                  <a:lnTo>
                    <a:pt x="94431" y="5356906"/>
                  </a:lnTo>
                  <a:lnTo>
                    <a:pt x="131477" y="5383098"/>
                  </a:lnTo>
                  <a:lnTo>
                    <a:pt x="172826" y="5402734"/>
                  </a:lnTo>
                  <a:lnTo>
                    <a:pt x="217727" y="5415066"/>
                  </a:lnTo>
                  <a:lnTo>
                    <a:pt x="265429" y="5419344"/>
                  </a:lnTo>
                  <a:lnTo>
                    <a:pt x="2389378" y="5419344"/>
                  </a:lnTo>
                  <a:lnTo>
                    <a:pt x="2437080" y="5415066"/>
                  </a:lnTo>
                  <a:lnTo>
                    <a:pt x="2481981" y="5402734"/>
                  </a:lnTo>
                  <a:lnTo>
                    <a:pt x="2523330" y="5383098"/>
                  </a:lnTo>
                  <a:lnTo>
                    <a:pt x="2560376" y="5356906"/>
                  </a:lnTo>
                  <a:lnTo>
                    <a:pt x="2592370" y="5324909"/>
                  </a:lnTo>
                  <a:lnTo>
                    <a:pt x="2618561" y="5287856"/>
                  </a:lnTo>
                  <a:lnTo>
                    <a:pt x="2638198" y="5246498"/>
                  </a:lnTo>
                  <a:lnTo>
                    <a:pt x="2650530" y="5201583"/>
                  </a:lnTo>
                  <a:lnTo>
                    <a:pt x="2654807" y="5153863"/>
                  </a:lnTo>
                  <a:lnTo>
                    <a:pt x="2654807" y="265430"/>
                  </a:lnTo>
                  <a:lnTo>
                    <a:pt x="2650530" y="217727"/>
                  </a:lnTo>
                  <a:lnTo>
                    <a:pt x="2638198" y="172826"/>
                  </a:lnTo>
                  <a:lnTo>
                    <a:pt x="2618561" y="131477"/>
                  </a:lnTo>
                  <a:lnTo>
                    <a:pt x="2592370" y="94431"/>
                  </a:lnTo>
                  <a:lnTo>
                    <a:pt x="2560376" y="62437"/>
                  </a:lnTo>
                  <a:lnTo>
                    <a:pt x="2523330" y="36246"/>
                  </a:lnTo>
                  <a:lnTo>
                    <a:pt x="2481981" y="16609"/>
                  </a:lnTo>
                  <a:lnTo>
                    <a:pt x="2437080" y="4277"/>
                  </a:lnTo>
                  <a:lnTo>
                    <a:pt x="238937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25694" y="3802126"/>
            <a:ext cx="2388870" cy="130873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indent="-1270" algn="ctr">
              <a:lnSpc>
                <a:spcPct val="91900"/>
              </a:lnSpc>
              <a:spcBef>
                <a:spcPts val="275"/>
              </a:spcBef>
            </a:pPr>
            <a:r>
              <a:rPr sz="1800" spc="-210" dirty="0">
                <a:latin typeface="Verdana"/>
                <a:cs typeface="Verdana"/>
              </a:rPr>
              <a:t>Es </a:t>
            </a:r>
            <a:r>
              <a:rPr sz="1800" spc="15" dirty="0">
                <a:latin typeface="Verdana"/>
                <a:cs typeface="Verdana"/>
              </a:rPr>
              <a:t>la </a:t>
            </a:r>
            <a:r>
              <a:rPr sz="1800" spc="55" dirty="0">
                <a:latin typeface="Verdana"/>
                <a:cs typeface="Verdana"/>
              </a:rPr>
              <a:t>adecuación, </a:t>
            </a:r>
            <a:r>
              <a:rPr sz="1800" spc="-25" dirty="0">
                <a:latin typeface="Verdana"/>
                <a:cs typeface="Verdana"/>
              </a:rPr>
              <a:t>el  </a:t>
            </a:r>
            <a:r>
              <a:rPr sz="1800" spc="10" dirty="0">
                <a:latin typeface="Verdana"/>
                <a:cs typeface="Verdana"/>
              </a:rPr>
              <a:t>encaje, la  </a:t>
            </a:r>
            <a:r>
              <a:rPr sz="1800" spc="-40" dirty="0">
                <a:latin typeface="Verdana"/>
                <a:cs typeface="Verdana"/>
              </a:rPr>
              <a:t>subsunción </a:t>
            </a:r>
            <a:r>
              <a:rPr sz="1800" spc="20" dirty="0">
                <a:latin typeface="Verdana"/>
                <a:cs typeface="Verdana"/>
              </a:rPr>
              <a:t>del </a:t>
            </a:r>
            <a:r>
              <a:rPr sz="1800" spc="80" dirty="0">
                <a:latin typeface="Verdana"/>
                <a:cs typeface="Verdana"/>
              </a:rPr>
              <a:t>acto  </a:t>
            </a:r>
            <a:r>
              <a:rPr sz="1800" dirty="0">
                <a:latin typeface="Verdana"/>
                <a:cs typeface="Verdana"/>
              </a:rPr>
              <a:t>humano </a:t>
            </a:r>
            <a:r>
              <a:rPr sz="1800" spc="-45" dirty="0">
                <a:latin typeface="Verdana"/>
                <a:cs typeface="Verdana"/>
              </a:rPr>
              <a:t>voluntario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al  </a:t>
            </a:r>
            <a:r>
              <a:rPr sz="1800" spc="-10" dirty="0">
                <a:latin typeface="Verdana"/>
                <a:cs typeface="Verdana"/>
              </a:rPr>
              <a:t>tipo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penal.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11825" y="1219200"/>
            <a:ext cx="4972050" cy="5419725"/>
            <a:chOff x="5187441" y="719327"/>
            <a:chExt cx="4972050" cy="5419725"/>
          </a:xfrm>
        </p:grpSpPr>
        <p:sp>
          <p:nvSpPr>
            <p:cNvPr id="10" name="object 10"/>
            <p:cNvSpPr/>
            <p:nvPr/>
          </p:nvSpPr>
          <p:spPr>
            <a:xfrm>
              <a:off x="5193791" y="1045463"/>
              <a:ext cx="1804415" cy="1804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93791" y="1045463"/>
              <a:ext cx="1804670" cy="1804670"/>
            </a:xfrm>
            <a:custGeom>
              <a:avLst/>
              <a:gdLst/>
              <a:ahLst/>
              <a:cxnLst/>
              <a:rect l="l" t="t" r="r" b="b"/>
              <a:pathLst>
                <a:path w="1804670" h="1804670">
                  <a:moveTo>
                    <a:pt x="0" y="902208"/>
                  </a:moveTo>
                  <a:lnTo>
                    <a:pt x="1250" y="854297"/>
                  </a:lnTo>
                  <a:lnTo>
                    <a:pt x="4961" y="807038"/>
                  </a:lnTo>
                  <a:lnTo>
                    <a:pt x="11069" y="760491"/>
                  </a:lnTo>
                  <a:lnTo>
                    <a:pt x="19512" y="714720"/>
                  </a:lnTo>
                  <a:lnTo>
                    <a:pt x="30228" y="669787"/>
                  </a:lnTo>
                  <a:lnTo>
                    <a:pt x="43155" y="625754"/>
                  </a:lnTo>
                  <a:lnTo>
                    <a:pt x="58229" y="582684"/>
                  </a:lnTo>
                  <a:lnTo>
                    <a:pt x="75389" y="540639"/>
                  </a:lnTo>
                  <a:lnTo>
                    <a:pt x="94572" y="499681"/>
                  </a:lnTo>
                  <a:lnTo>
                    <a:pt x="115717" y="459873"/>
                  </a:lnTo>
                  <a:lnTo>
                    <a:pt x="138759" y="421277"/>
                  </a:lnTo>
                  <a:lnTo>
                    <a:pt x="163638" y="383956"/>
                  </a:lnTo>
                  <a:lnTo>
                    <a:pt x="190290" y="347972"/>
                  </a:lnTo>
                  <a:lnTo>
                    <a:pt x="218653" y="313388"/>
                  </a:lnTo>
                  <a:lnTo>
                    <a:pt x="248666" y="280264"/>
                  </a:lnTo>
                  <a:lnTo>
                    <a:pt x="280264" y="248666"/>
                  </a:lnTo>
                  <a:lnTo>
                    <a:pt x="313388" y="218653"/>
                  </a:lnTo>
                  <a:lnTo>
                    <a:pt x="347972" y="190290"/>
                  </a:lnTo>
                  <a:lnTo>
                    <a:pt x="383956" y="163638"/>
                  </a:lnTo>
                  <a:lnTo>
                    <a:pt x="421277" y="138759"/>
                  </a:lnTo>
                  <a:lnTo>
                    <a:pt x="459873" y="115717"/>
                  </a:lnTo>
                  <a:lnTo>
                    <a:pt x="499681" y="94572"/>
                  </a:lnTo>
                  <a:lnTo>
                    <a:pt x="540639" y="75389"/>
                  </a:lnTo>
                  <a:lnTo>
                    <a:pt x="582684" y="58229"/>
                  </a:lnTo>
                  <a:lnTo>
                    <a:pt x="625754" y="43155"/>
                  </a:lnTo>
                  <a:lnTo>
                    <a:pt x="669787" y="30228"/>
                  </a:lnTo>
                  <a:lnTo>
                    <a:pt x="714720" y="19512"/>
                  </a:lnTo>
                  <a:lnTo>
                    <a:pt x="760491" y="11069"/>
                  </a:lnTo>
                  <a:lnTo>
                    <a:pt x="807038" y="4961"/>
                  </a:lnTo>
                  <a:lnTo>
                    <a:pt x="854297" y="1250"/>
                  </a:lnTo>
                  <a:lnTo>
                    <a:pt x="902208" y="0"/>
                  </a:lnTo>
                  <a:lnTo>
                    <a:pt x="950118" y="1250"/>
                  </a:lnTo>
                  <a:lnTo>
                    <a:pt x="997377" y="4961"/>
                  </a:lnTo>
                  <a:lnTo>
                    <a:pt x="1043924" y="11069"/>
                  </a:lnTo>
                  <a:lnTo>
                    <a:pt x="1089695" y="19512"/>
                  </a:lnTo>
                  <a:lnTo>
                    <a:pt x="1134628" y="30228"/>
                  </a:lnTo>
                  <a:lnTo>
                    <a:pt x="1178661" y="43155"/>
                  </a:lnTo>
                  <a:lnTo>
                    <a:pt x="1221731" y="58229"/>
                  </a:lnTo>
                  <a:lnTo>
                    <a:pt x="1263776" y="75389"/>
                  </a:lnTo>
                  <a:lnTo>
                    <a:pt x="1304734" y="94572"/>
                  </a:lnTo>
                  <a:lnTo>
                    <a:pt x="1344542" y="115717"/>
                  </a:lnTo>
                  <a:lnTo>
                    <a:pt x="1383138" y="138759"/>
                  </a:lnTo>
                  <a:lnTo>
                    <a:pt x="1420459" y="163638"/>
                  </a:lnTo>
                  <a:lnTo>
                    <a:pt x="1456443" y="190290"/>
                  </a:lnTo>
                  <a:lnTo>
                    <a:pt x="1491027" y="218653"/>
                  </a:lnTo>
                  <a:lnTo>
                    <a:pt x="1524151" y="248666"/>
                  </a:lnTo>
                  <a:lnTo>
                    <a:pt x="1555749" y="280264"/>
                  </a:lnTo>
                  <a:lnTo>
                    <a:pt x="1585762" y="313388"/>
                  </a:lnTo>
                  <a:lnTo>
                    <a:pt x="1614125" y="347972"/>
                  </a:lnTo>
                  <a:lnTo>
                    <a:pt x="1640777" y="383956"/>
                  </a:lnTo>
                  <a:lnTo>
                    <a:pt x="1665656" y="421277"/>
                  </a:lnTo>
                  <a:lnTo>
                    <a:pt x="1688698" y="459873"/>
                  </a:lnTo>
                  <a:lnTo>
                    <a:pt x="1709843" y="499681"/>
                  </a:lnTo>
                  <a:lnTo>
                    <a:pt x="1729026" y="540639"/>
                  </a:lnTo>
                  <a:lnTo>
                    <a:pt x="1746186" y="582684"/>
                  </a:lnTo>
                  <a:lnTo>
                    <a:pt x="1761260" y="625754"/>
                  </a:lnTo>
                  <a:lnTo>
                    <a:pt x="1774187" y="669787"/>
                  </a:lnTo>
                  <a:lnTo>
                    <a:pt x="1784903" y="714720"/>
                  </a:lnTo>
                  <a:lnTo>
                    <a:pt x="1793346" y="760491"/>
                  </a:lnTo>
                  <a:lnTo>
                    <a:pt x="1799454" y="807038"/>
                  </a:lnTo>
                  <a:lnTo>
                    <a:pt x="1803165" y="854297"/>
                  </a:lnTo>
                  <a:lnTo>
                    <a:pt x="1804415" y="902208"/>
                  </a:lnTo>
                  <a:lnTo>
                    <a:pt x="1803165" y="950118"/>
                  </a:lnTo>
                  <a:lnTo>
                    <a:pt x="1799454" y="997377"/>
                  </a:lnTo>
                  <a:lnTo>
                    <a:pt x="1793346" y="1043924"/>
                  </a:lnTo>
                  <a:lnTo>
                    <a:pt x="1784903" y="1089695"/>
                  </a:lnTo>
                  <a:lnTo>
                    <a:pt x="1774187" y="1134628"/>
                  </a:lnTo>
                  <a:lnTo>
                    <a:pt x="1761260" y="1178661"/>
                  </a:lnTo>
                  <a:lnTo>
                    <a:pt x="1746186" y="1221731"/>
                  </a:lnTo>
                  <a:lnTo>
                    <a:pt x="1729026" y="1263776"/>
                  </a:lnTo>
                  <a:lnTo>
                    <a:pt x="1709843" y="1304734"/>
                  </a:lnTo>
                  <a:lnTo>
                    <a:pt x="1688698" y="1344542"/>
                  </a:lnTo>
                  <a:lnTo>
                    <a:pt x="1665656" y="1383138"/>
                  </a:lnTo>
                  <a:lnTo>
                    <a:pt x="1640777" y="1420459"/>
                  </a:lnTo>
                  <a:lnTo>
                    <a:pt x="1614125" y="1456443"/>
                  </a:lnTo>
                  <a:lnTo>
                    <a:pt x="1585762" y="1491027"/>
                  </a:lnTo>
                  <a:lnTo>
                    <a:pt x="1555749" y="1524151"/>
                  </a:lnTo>
                  <a:lnTo>
                    <a:pt x="1524151" y="1555749"/>
                  </a:lnTo>
                  <a:lnTo>
                    <a:pt x="1491027" y="1585762"/>
                  </a:lnTo>
                  <a:lnTo>
                    <a:pt x="1456443" y="1614125"/>
                  </a:lnTo>
                  <a:lnTo>
                    <a:pt x="1420459" y="1640777"/>
                  </a:lnTo>
                  <a:lnTo>
                    <a:pt x="1383138" y="1665656"/>
                  </a:lnTo>
                  <a:lnTo>
                    <a:pt x="1344542" y="1688698"/>
                  </a:lnTo>
                  <a:lnTo>
                    <a:pt x="1304734" y="1709843"/>
                  </a:lnTo>
                  <a:lnTo>
                    <a:pt x="1263776" y="1729026"/>
                  </a:lnTo>
                  <a:lnTo>
                    <a:pt x="1221731" y="1746186"/>
                  </a:lnTo>
                  <a:lnTo>
                    <a:pt x="1178661" y="1761260"/>
                  </a:lnTo>
                  <a:lnTo>
                    <a:pt x="1134628" y="1774187"/>
                  </a:lnTo>
                  <a:lnTo>
                    <a:pt x="1089695" y="1784903"/>
                  </a:lnTo>
                  <a:lnTo>
                    <a:pt x="1043924" y="1793346"/>
                  </a:lnTo>
                  <a:lnTo>
                    <a:pt x="997377" y="1799454"/>
                  </a:lnTo>
                  <a:lnTo>
                    <a:pt x="950118" y="1803165"/>
                  </a:lnTo>
                  <a:lnTo>
                    <a:pt x="902208" y="1804415"/>
                  </a:lnTo>
                  <a:lnTo>
                    <a:pt x="854297" y="1803165"/>
                  </a:lnTo>
                  <a:lnTo>
                    <a:pt x="807038" y="1799454"/>
                  </a:lnTo>
                  <a:lnTo>
                    <a:pt x="760491" y="1793346"/>
                  </a:lnTo>
                  <a:lnTo>
                    <a:pt x="714720" y="1784903"/>
                  </a:lnTo>
                  <a:lnTo>
                    <a:pt x="669787" y="1774187"/>
                  </a:lnTo>
                  <a:lnTo>
                    <a:pt x="625754" y="1761260"/>
                  </a:lnTo>
                  <a:lnTo>
                    <a:pt x="582684" y="1746186"/>
                  </a:lnTo>
                  <a:lnTo>
                    <a:pt x="540639" y="1729026"/>
                  </a:lnTo>
                  <a:lnTo>
                    <a:pt x="499681" y="1709843"/>
                  </a:lnTo>
                  <a:lnTo>
                    <a:pt x="459873" y="1688698"/>
                  </a:lnTo>
                  <a:lnTo>
                    <a:pt x="421277" y="1665656"/>
                  </a:lnTo>
                  <a:lnTo>
                    <a:pt x="383956" y="1640777"/>
                  </a:lnTo>
                  <a:lnTo>
                    <a:pt x="347972" y="1614125"/>
                  </a:lnTo>
                  <a:lnTo>
                    <a:pt x="313388" y="1585762"/>
                  </a:lnTo>
                  <a:lnTo>
                    <a:pt x="280264" y="1555749"/>
                  </a:lnTo>
                  <a:lnTo>
                    <a:pt x="248666" y="1524151"/>
                  </a:lnTo>
                  <a:lnTo>
                    <a:pt x="218653" y="1491027"/>
                  </a:lnTo>
                  <a:lnTo>
                    <a:pt x="190290" y="1456443"/>
                  </a:lnTo>
                  <a:lnTo>
                    <a:pt x="163638" y="1420459"/>
                  </a:lnTo>
                  <a:lnTo>
                    <a:pt x="138759" y="1383138"/>
                  </a:lnTo>
                  <a:lnTo>
                    <a:pt x="115717" y="1344542"/>
                  </a:lnTo>
                  <a:lnTo>
                    <a:pt x="94572" y="1304734"/>
                  </a:lnTo>
                  <a:lnTo>
                    <a:pt x="75389" y="1263776"/>
                  </a:lnTo>
                  <a:lnTo>
                    <a:pt x="58229" y="1221731"/>
                  </a:lnTo>
                  <a:lnTo>
                    <a:pt x="43155" y="1178661"/>
                  </a:lnTo>
                  <a:lnTo>
                    <a:pt x="30228" y="1134628"/>
                  </a:lnTo>
                  <a:lnTo>
                    <a:pt x="19512" y="1089695"/>
                  </a:lnTo>
                  <a:lnTo>
                    <a:pt x="11069" y="1043924"/>
                  </a:lnTo>
                  <a:lnTo>
                    <a:pt x="4961" y="997377"/>
                  </a:lnTo>
                  <a:lnTo>
                    <a:pt x="1250" y="950118"/>
                  </a:lnTo>
                  <a:lnTo>
                    <a:pt x="0" y="9022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02651" y="719327"/>
              <a:ext cx="2656840" cy="5419725"/>
            </a:xfrm>
            <a:custGeom>
              <a:avLst/>
              <a:gdLst/>
              <a:ahLst/>
              <a:cxnLst/>
              <a:rect l="l" t="t" r="r" b="b"/>
              <a:pathLst>
                <a:path w="2656840" h="5419725">
                  <a:moveTo>
                    <a:pt x="2390648" y="0"/>
                  </a:moveTo>
                  <a:lnTo>
                    <a:pt x="265683" y="0"/>
                  </a:lnTo>
                  <a:lnTo>
                    <a:pt x="217906" y="4277"/>
                  </a:lnTo>
                  <a:lnTo>
                    <a:pt x="172946" y="16612"/>
                  </a:lnTo>
                  <a:lnTo>
                    <a:pt x="131553" y="36256"/>
                  </a:lnTo>
                  <a:lnTo>
                    <a:pt x="94474" y="62459"/>
                  </a:lnTo>
                  <a:lnTo>
                    <a:pt x="62459" y="94474"/>
                  </a:lnTo>
                  <a:lnTo>
                    <a:pt x="36256" y="131553"/>
                  </a:lnTo>
                  <a:lnTo>
                    <a:pt x="16612" y="172946"/>
                  </a:lnTo>
                  <a:lnTo>
                    <a:pt x="4277" y="217906"/>
                  </a:lnTo>
                  <a:lnTo>
                    <a:pt x="0" y="265684"/>
                  </a:lnTo>
                  <a:lnTo>
                    <a:pt x="0" y="5153710"/>
                  </a:lnTo>
                  <a:lnTo>
                    <a:pt x="4277" y="5201460"/>
                  </a:lnTo>
                  <a:lnTo>
                    <a:pt x="16612" y="5246400"/>
                  </a:lnTo>
                  <a:lnTo>
                    <a:pt x="36256" y="5287783"/>
                  </a:lnTo>
                  <a:lnTo>
                    <a:pt x="62459" y="5324857"/>
                  </a:lnTo>
                  <a:lnTo>
                    <a:pt x="94474" y="5356872"/>
                  </a:lnTo>
                  <a:lnTo>
                    <a:pt x="131553" y="5383078"/>
                  </a:lnTo>
                  <a:lnTo>
                    <a:pt x="172946" y="5402725"/>
                  </a:lnTo>
                  <a:lnTo>
                    <a:pt x="217906" y="5415064"/>
                  </a:lnTo>
                  <a:lnTo>
                    <a:pt x="265683" y="5419344"/>
                  </a:lnTo>
                  <a:lnTo>
                    <a:pt x="2390648" y="5419344"/>
                  </a:lnTo>
                  <a:lnTo>
                    <a:pt x="2438425" y="5415064"/>
                  </a:lnTo>
                  <a:lnTo>
                    <a:pt x="2483385" y="5402725"/>
                  </a:lnTo>
                  <a:lnTo>
                    <a:pt x="2524778" y="5383078"/>
                  </a:lnTo>
                  <a:lnTo>
                    <a:pt x="2561857" y="5356872"/>
                  </a:lnTo>
                  <a:lnTo>
                    <a:pt x="2593872" y="5324857"/>
                  </a:lnTo>
                  <a:lnTo>
                    <a:pt x="2620075" y="5287783"/>
                  </a:lnTo>
                  <a:lnTo>
                    <a:pt x="2639719" y="5246400"/>
                  </a:lnTo>
                  <a:lnTo>
                    <a:pt x="2652054" y="5201460"/>
                  </a:lnTo>
                  <a:lnTo>
                    <a:pt x="2656331" y="5153710"/>
                  </a:lnTo>
                  <a:lnTo>
                    <a:pt x="2656331" y="265684"/>
                  </a:lnTo>
                  <a:lnTo>
                    <a:pt x="2652054" y="217906"/>
                  </a:lnTo>
                  <a:lnTo>
                    <a:pt x="2639719" y="172946"/>
                  </a:lnTo>
                  <a:lnTo>
                    <a:pt x="2620075" y="131553"/>
                  </a:lnTo>
                  <a:lnTo>
                    <a:pt x="2593872" y="94474"/>
                  </a:lnTo>
                  <a:lnTo>
                    <a:pt x="2561857" y="62459"/>
                  </a:lnTo>
                  <a:lnTo>
                    <a:pt x="2524778" y="36256"/>
                  </a:lnTo>
                  <a:lnTo>
                    <a:pt x="2483385" y="16612"/>
                  </a:lnTo>
                  <a:lnTo>
                    <a:pt x="2438425" y="4277"/>
                  </a:lnTo>
                  <a:lnTo>
                    <a:pt x="23906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23707" y="3676015"/>
            <a:ext cx="2065655" cy="15608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-2540" algn="ctr">
              <a:lnSpc>
                <a:spcPct val="91900"/>
              </a:lnSpc>
              <a:spcBef>
                <a:spcPts val="275"/>
              </a:spcBef>
            </a:pPr>
            <a:r>
              <a:rPr sz="1800" spc="-240" dirty="0">
                <a:latin typeface="Verdana"/>
                <a:cs typeface="Verdana"/>
              </a:rPr>
              <a:t>Si </a:t>
            </a:r>
            <a:r>
              <a:rPr sz="1800" spc="-75" dirty="0">
                <a:latin typeface="Verdana"/>
                <a:cs typeface="Verdana"/>
              </a:rPr>
              <a:t>se </a:t>
            </a:r>
            <a:r>
              <a:rPr sz="1800" spc="105" dirty="0">
                <a:latin typeface="Verdana"/>
                <a:cs typeface="Verdana"/>
              </a:rPr>
              <a:t>adecúa </a:t>
            </a:r>
            <a:r>
              <a:rPr sz="1800" spc="-75" dirty="0">
                <a:latin typeface="Verdana"/>
                <a:cs typeface="Verdana"/>
              </a:rPr>
              <a:t>es  </a:t>
            </a:r>
            <a:r>
              <a:rPr sz="1800" spc="-5" dirty="0">
                <a:latin typeface="Verdana"/>
                <a:cs typeface="Verdana"/>
              </a:rPr>
              <a:t>indicio</a:t>
            </a:r>
            <a:r>
              <a:rPr sz="1800" spc="-185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de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que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es  </a:t>
            </a:r>
            <a:r>
              <a:rPr sz="1800" spc="-35" dirty="0">
                <a:latin typeface="Verdana"/>
                <a:cs typeface="Verdana"/>
              </a:rPr>
              <a:t>delito. </a:t>
            </a:r>
            <a:r>
              <a:rPr sz="1800" spc="-240" dirty="0">
                <a:latin typeface="Verdana"/>
                <a:cs typeface="Verdana"/>
              </a:rPr>
              <a:t>Si </a:t>
            </a:r>
            <a:r>
              <a:rPr sz="1800" spc="10" dirty="0">
                <a:latin typeface="Verdana"/>
                <a:cs typeface="Verdana"/>
              </a:rPr>
              <a:t>la  </a:t>
            </a:r>
            <a:r>
              <a:rPr sz="1800" spc="80" dirty="0">
                <a:latin typeface="Verdana"/>
                <a:cs typeface="Verdana"/>
              </a:rPr>
              <a:t>adecuación </a:t>
            </a:r>
            <a:r>
              <a:rPr sz="1800" spc="20" dirty="0">
                <a:latin typeface="Verdana"/>
                <a:cs typeface="Verdana"/>
              </a:rPr>
              <a:t>no</a:t>
            </a:r>
            <a:r>
              <a:rPr sz="1800" spc="-44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es  </a:t>
            </a:r>
            <a:r>
              <a:rPr sz="1800" spc="40" dirty="0">
                <a:latin typeface="Verdana"/>
                <a:cs typeface="Verdana"/>
              </a:rPr>
              <a:t>completa </a:t>
            </a:r>
            <a:r>
              <a:rPr sz="1800" spc="15" dirty="0">
                <a:latin typeface="Verdana"/>
                <a:cs typeface="Verdana"/>
              </a:rPr>
              <a:t>no </a:t>
            </a:r>
            <a:r>
              <a:rPr sz="1800" spc="-5" dirty="0">
                <a:latin typeface="Verdana"/>
                <a:cs typeface="Verdana"/>
              </a:rPr>
              <a:t>hay  </a:t>
            </a:r>
            <a:r>
              <a:rPr sz="1800" spc="-35" dirty="0">
                <a:latin typeface="Verdana"/>
                <a:cs typeface="Verdana"/>
              </a:rPr>
              <a:t>delito.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375916" y="1539240"/>
            <a:ext cx="7489190" cy="4834255"/>
            <a:chOff x="2351532" y="1039367"/>
            <a:chExt cx="7489190" cy="4834255"/>
          </a:xfrm>
        </p:grpSpPr>
        <p:sp>
          <p:nvSpPr>
            <p:cNvPr id="15" name="object 15"/>
            <p:cNvSpPr/>
            <p:nvPr/>
          </p:nvSpPr>
          <p:spPr>
            <a:xfrm>
              <a:off x="7927847" y="1045463"/>
              <a:ext cx="1804416" cy="18044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27847" y="1045463"/>
              <a:ext cx="1804670" cy="1804670"/>
            </a:xfrm>
            <a:custGeom>
              <a:avLst/>
              <a:gdLst/>
              <a:ahLst/>
              <a:cxnLst/>
              <a:rect l="l" t="t" r="r" b="b"/>
              <a:pathLst>
                <a:path w="1804670" h="1804670">
                  <a:moveTo>
                    <a:pt x="0" y="902208"/>
                  </a:moveTo>
                  <a:lnTo>
                    <a:pt x="1250" y="854297"/>
                  </a:lnTo>
                  <a:lnTo>
                    <a:pt x="4961" y="807038"/>
                  </a:lnTo>
                  <a:lnTo>
                    <a:pt x="11069" y="760491"/>
                  </a:lnTo>
                  <a:lnTo>
                    <a:pt x="19512" y="714720"/>
                  </a:lnTo>
                  <a:lnTo>
                    <a:pt x="30228" y="669787"/>
                  </a:lnTo>
                  <a:lnTo>
                    <a:pt x="43155" y="625754"/>
                  </a:lnTo>
                  <a:lnTo>
                    <a:pt x="58229" y="582684"/>
                  </a:lnTo>
                  <a:lnTo>
                    <a:pt x="75389" y="540639"/>
                  </a:lnTo>
                  <a:lnTo>
                    <a:pt x="94572" y="499681"/>
                  </a:lnTo>
                  <a:lnTo>
                    <a:pt x="115717" y="459873"/>
                  </a:lnTo>
                  <a:lnTo>
                    <a:pt x="138759" y="421277"/>
                  </a:lnTo>
                  <a:lnTo>
                    <a:pt x="163638" y="383956"/>
                  </a:lnTo>
                  <a:lnTo>
                    <a:pt x="190290" y="347972"/>
                  </a:lnTo>
                  <a:lnTo>
                    <a:pt x="218653" y="313388"/>
                  </a:lnTo>
                  <a:lnTo>
                    <a:pt x="248666" y="280264"/>
                  </a:lnTo>
                  <a:lnTo>
                    <a:pt x="280264" y="248666"/>
                  </a:lnTo>
                  <a:lnTo>
                    <a:pt x="313388" y="218653"/>
                  </a:lnTo>
                  <a:lnTo>
                    <a:pt x="347972" y="190290"/>
                  </a:lnTo>
                  <a:lnTo>
                    <a:pt x="383956" y="163638"/>
                  </a:lnTo>
                  <a:lnTo>
                    <a:pt x="421277" y="138759"/>
                  </a:lnTo>
                  <a:lnTo>
                    <a:pt x="459873" y="115717"/>
                  </a:lnTo>
                  <a:lnTo>
                    <a:pt x="499681" y="94572"/>
                  </a:lnTo>
                  <a:lnTo>
                    <a:pt x="540639" y="75389"/>
                  </a:lnTo>
                  <a:lnTo>
                    <a:pt x="582684" y="58229"/>
                  </a:lnTo>
                  <a:lnTo>
                    <a:pt x="625754" y="43155"/>
                  </a:lnTo>
                  <a:lnTo>
                    <a:pt x="669787" y="30228"/>
                  </a:lnTo>
                  <a:lnTo>
                    <a:pt x="714720" y="19512"/>
                  </a:lnTo>
                  <a:lnTo>
                    <a:pt x="760491" y="11069"/>
                  </a:lnTo>
                  <a:lnTo>
                    <a:pt x="807038" y="4961"/>
                  </a:lnTo>
                  <a:lnTo>
                    <a:pt x="854297" y="1250"/>
                  </a:lnTo>
                  <a:lnTo>
                    <a:pt x="902207" y="0"/>
                  </a:lnTo>
                  <a:lnTo>
                    <a:pt x="950118" y="1250"/>
                  </a:lnTo>
                  <a:lnTo>
                    <a:pt x="997377" y="4961"/>
                  </a:lnTo>
                  <a:lnTo>
                    <a:pt x="1043924" y="11069"/>
                  </a:lnTo>
                  <a:lnTo>
                    <a:pt x="1089695" y="19512"/>
                  </a:lnTo>
                  <a:lnTo>
                    <a:pt x="1134628" y="30228"/>
                  </a:lnTo>
                  <a:lnTo>
                    <a:pt x="1178661" y="43155"/>
                  </a:lnTo>
                  <a:lnTo>
                    <a:pt x="1221731" y="58229"/>
                  </a:lnTo>
                  <a:lnTo>
                    <a:pt x="1263776" y="75389"/>
                  </a:lnTo>
                  <a:lnTo>
                    <a:pt x="1304734" y="94572"/>
                  </a:lnTo>
                  <a:lnTo>
                    <a:pt x="1344542" y="115717"/>
                  </a:lnTo>
                  <a:lnTo>
                    <a:pt x="1383138" y="138759"/>
                  </a:lnTo>
                  <a:lnTo>
                    <a:pt x="1420459" y="163638"/>
                  </a:lnTo>
                  <a:lnTo>
                    <a:pt x="1456443" y="190290"/>
                  </a:lnTo>
                  <a:lnTo>
                    <a:pt x="1491027" y="218653"/>
                  </a:lnTo>
                  <a:lnTo>
                    <a:pt x="1524151" y="248666"/>
                  </a:lnTo>
                  <a:lnTo>
                    <a:pt x="1555749" y="280264"/>
                  </a:lnTo>
                  <a:lnTo>
                    <a:pt x="1585762" y="313388"/>
                  </a:lnTo>
                  <a:lnTo>
                    <a:pt x="1614125" y="347972"/>
                  </a:lnTo>
                  <a:lnTo>
                    <a:pt x="1640777" y="383956"/>
                  </a:lnTo>
                  <a:lnTo>
                    <a:pt x="1665656" y="421277"/>
                  </a:lnTo>
                  <a:lnTo>
                    <a:pt x="1688698" y="459873"/>
                  </a:lnTo>
                  <a:lnTo>
                    <a:pt x="1709843" y="499681"/>
                  </a:lnTo>
                  <a:lnTo>
                    <a:pt x="1729026" y="540639"/>
                  </a:lnTo>
                  <a:lnTo>
                    <a:pt x="1746186" y="582684"/>
                  </a:lnTo>
                  <a:lnTo>
                    <a:pt x="1761260" y="625754"/>
                  </a:lnTo>
                  <a:lnTo>
                    <a:pt x="1774187" y="669787"/>
                  </a:lnTo>
                  <a:lnTo>
                    <a:pt x="1784903" y="714720"/>
                  </a:lnTo>
                  <a:lnTo>
                    <a:pt x="1793346" y="760491"/>
                  </a:lnTo>
                  <a:lnTo>
                    <a:pt x="1799454" y="807038"/>
                  </a:lnTo>
                  <a:lnTo>
                    <a:pt x="1803165" y="854297"/>
                  </a:lnTo>
                  <a:lnTo>
                    <a:pt x="1804416" y="902208"/>
                  </a:lnTo>
                  <a:lnTo>
                    <a:pt x="1803165" y="950118"/>
                  </a:lnTo>
                  <a:lnTo>
                    <a:pt x="1799454" y="997377"/>
                  </a:lnTo>
                  <a:lnTo>
                    <a:pt x="1793346" y="1043924"/>
                  </a:lnTo>
                  <a:lnTo>
                    <a:pt x="1784903" y="1089695"/>
                  </a:lnTo>
                  <a:lnTo>
                    <a:pt x="1774187" y="1134628"/>
                  </a:lnTo>
                  <a:lnTo>
                    <a:pt x="1761260" y="1178661"/>
                  </a:lnTo>
                  <a:lnTo>
                    <a:pt x="1746186" y="1221731"/>
                  </a:lnTo>
                  <a:lnTo>
                    <a:pt x="1729026" y="1263776"/>
                  </a:lnTo>
                  <a:lnTo>
                    <a:pt x="1709843" y="1304734"/>
                  </a:lnTo>
                  <a:lnTo>
                    <a:pt x="1688698" y="1344542"/>
                  </a:lnTo>
                  <a:lnTo>
                    <a:pt x="1665656" y="1383138"/>
                  </a:lnTo>
                  <a:lnTo>
                    <a:pt x="1640777" y="1420459"/>
                  </a:lnTo>
                  <a:lnTo>
                    <a:pt x="1614125" y="1456443"/>
                  </a:lnTo>
                  <a:lnTo>
                    <a:pt x="1585762" y="1491027"/>
                  </a:lnTo>
                  <a:lnTo>
                    <a:pt x="1555749" y="1524151"/>
                  </a:lnTo>
                  <a:lnTo>
                    <a:pt x="1524151" y="1555749"/>
                  </a:lnTo>
                  <a:lnTo>
                    <a:pt x="1491027" y="1585762"/>
                  </a:lnTo>
                  <a:lnTo>
                    <a:pt x="1456443" y="1614125"/>
                  </a:lnTo>
                  <a:lnTo>
                    <a:pt x="1420459" y="1640777"/>
                  </a:lnTo>
                  <a:lnTo>
                    <a:pt x="1383138" y="1665656"/>
                  </a:lnTo>
                  <a:lnTo>
                    <a:pt x="1344542" y="1688698"/>
                  </a:lnTo>
                  <a:lnTo>
                    <a:pt x="1304734" y="1709843"/>
                  </a:lnTo>
                  <a:lnTo>
                    <a:pt x="1263776" y="1729026"/>
                  </a:lnTo>
                  <a:lnTo>
                    <a:pt x="1221731" y="1746186"/>
                  </a:lnTo>
                  <a:lnTo>
                    <a:pt x="1178661" y="1761260"/>
                  </a:lnTo>
                  <a:lnTo>
                    <a:pt x="1134628" y="1774187"/>
                  </a:lnTo>
                  <a:lnTo>
                    <a:pt x="1089695" y="1784903"/>
                  </a:lnTo>
                  <a:lnTo>
                    <a:pt x="1043924" y="1793346"/>
                  </a:lnTo>
                  <a:lnTo>
                    <a:pt x="997377" y="1799454"/>
                  </a:lnTo>
                  <a:lnTo>
                    <a:pt x="950118" y="1803165"/>
                  </a:lnTo>
                  <a:lnTo>
                    <a:pt x="902207" y="1804415"/>
                  </a:lnTo>
                  <a:lnTo>
                    <a:pt x="854297" y="1803165"/>
                  </a:lnTo>
                  <a:lnTo>
                    <a:pt x="807038" y="1799454"/>
                  </a:lnTo>
                  <a:lnTo>
                    <a:pt x="760491" y="1793346"/>
                  </a:lnTo>
                  <a:lnTo>
                    <a:pt x="714720" y="1784903"/>
                  </a:lnTo>
                  <a:lnTo>
                    <a:pt x="669787" y="1774187"/>
                  </a:lnTo>
                  <a:lnTo>
                    <a:pt x="625754" y="1761260"/>
                  </a:lnTo>
                  <a:lnTo>
                    <a:pt x="582684" y="1746186"/>
                  </a:lnTo>
                  <a:lnTo>
                    <a:pt x="540639" y="1729026"/>
                  </a:lnTo>
                  <a:lnTo>
                    <a:pt x="499681" y="1709843"/>
                  </a:lnTo>
                  <a:lnTo>
                    <a:pt x="459873" y="1688698"/>
                  </a:lnTo>
                  <a:lnTo>
                    <a:pt x="421277" y="1665656"/>
                  </a:lnTo>
                  <a:lnTo>
                    <a:pt x="383956" y="1640777"/>
                  </a:lnTo>
                  <a:lnTo>
                    <a:pt x="347972" y="1614125"/>
                  </a:lnTo>
                  <a:lnTo>
                    <a:pt x="313388" y="1585762"/>
                  </a:lnTo>
                  <a:lnTo>
                    <a:pt x="280264" y="1555749"/>
                  </a:lnTo>
                  <a:lnTo>
                    <a:pt x="248666" y="1524151"/>
                  </a:lnTo>
                  <a:lnTo>
                    <a:pt x="218653" y="1491027"/>
                  </a:lnTo>
                  <a:lnTo>
                    <a:pt x="190290" y="1456443"/>
                  </a:lnTo>
                  <a:lnTo>
                    <a:pt x="163638" y="1420459"/>
                  </a:lnTo>
                  <a:lnTo>
                    <a:pt x="138759" y="1383138"/>
                  </a:lnTo>
                  <a:lnTo>
                    <a:pt x="115717" y="1344542"/>
                  </a:lnTo>
                  <a:lnTo>
                    <a:pt x="94572" y="1304734"/>
                  </a:lnTo>
                  <a:lnTo>
                    <a:pt x="75389" y="1263776"/>
                  </a:lnTo>
                  <a:lnTo>
                    <a:pt x="58229" y="1221731"/>
                  </a:lnTo>
                  <a:lnTo>
                    <a:pt x="43155" y="1178661"/>
                  </a:lnTo>
                  <a:lnTo>
                    <a:pt x="30228" y="1134628"/>
                  </a:lnTo>
                  <a:lnTo>
                    <a:pt x="19512" y="1089695"/>
                  </a:lnTo>
                  <a:lnTo>
                    <a:pt x="11069" y="1043924"/>
                  </a:lnTo>
                  <a:lnTo>
                    <a:pt x="4961" y="997377"/>
                  </a:lnTo>
                  <a:lnTo>
                    <a:pt x="1250" y="950118"/>
                  </a:lnTo>
                  <a:lnTo>
                    <a:pt x="0" y="9022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57628" y="5055108"/>
              <a:ext cx="7477125" cy="812800"/>
            </a:xfrm>
            <a:custGeom>
              <a:avLst/>
              <a:gdLst/>
              <a:ahLst/>
              <a:cxnLst/>
              <a:rect l="l" t="t" r="r" b="b"/>
              <a:pathLst>
                <a:path w="7477125" h="812800">
                  <a:moveTo>
                    <a:pt x="7070598" y="0"/>
                  </a:moveTo>
                  <a:lnTo>
                    <a:pt x="7070598" y="203073"/>
                  </a:lnTo>
                  <a:lnTo>
                    <a:pt x="406146" y="203073"/>
                  </a:lnTo>
                  <a:lnTo>
                    <a:pt x="406146" y="0"/>
                  </a:lnTo>
                  <a:lnTo>
                    <a:pt x="0" y="406146"/>
                  </a:lnTo>
                  <a:lnTo>
                    <a:pt x="406146" y="812292"/>
                  </a:lnTo>
                  <a:lnTo>
                    <a:pt x="406146" y="609219"/>
                  </a:lnTo>
                  <a:lnTo>
                    <a:pt x="7070598" y="609219"/>
                  </a:lnTo>
                  <a:lnTo>
                    <a:pt x="7070598" y="812292"/>
                  </a:lnTo>
                  <a:lnTo>
                    <a:pt x="7476744" y="406146"/>
                  </a:lnTo>
                  <a:lnTo>
                    <a:pt x="7070598" y="0"/>
                  </a:lnTo>
                  <a:close/>
                </a:path>
              </a:pathLst>
            </a:custGeom>
            <a:solidFill>
              <a:srgbClr val="F8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57628" y="5055108"/>
              <a:ext cx="7477125" cy="812800"/>
            </a:xfrm>
            <a:custGeom>
              <a:avLst/>
              <a:gdLst/>
              <a:ahLst/>
              <a:cxnLst/>
              <a:rect l="l" t="t" r="r" b="b"/>
              <a:pathLst>
                <a:path w="7477125" h="812800">
                  <a:moveTo>
                    <a:pt x="0" y="406146"/>
                  </a:moveTo>
                  <a:lnTo>
                    <a:pt x="406146" y="0"/>
                  </a:lnTo>
                  <a:lnTo>
                    <a:pt x="406146" y="203073"/>
                  </a:lnTo>
                  <a:lnTo>
                    <a:pt x="7070598" y="203073"/>
                  </a:lnTo>
                  <a:lnTo>
                    <a:pt x="7070598" y="0"/>
                  </a:lnTo>
                  <a:lnTo>
                    <a:pt x="7476744" y="406146"/>
                  </a:lnTo>
                  <a:lnTo>
                    <a:pt x="7070598" y="812292"/>
                  </a:lnTo>
                  <a:lnTo>
                    <a:pt x="7070598" y="609219"/>
                  </a:lnTo>
                  <a:lnTo>
                    <a:pt x="406146" y="609219"/>
                  </a:lnTo>
                  <a:lnTo>
                    <a:pt x="406146" y="812292"/>
                  </a:lnTo>
                  <a:lnTo>
                    <a:pt x="0" y="40614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>
            <a:extLst>
              <a:ext uri="{FF2B5EF4-FFF2-40B4-BE49-F238E27FC236}">
                <a16:creationId xmlns:a16="http://schemas.microsoft.com/office/drawing/2014/main" id="{C6A551A4-5485-4160-9A62-0452D0D0A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5791200" y="1981200"/>
            <a:ext cx="3140710" cy="350520"/>
          </a:xfrm>
          <a:custGeom>
            <a:avLst/>
            <a:gdLst/>
            <a:ahLst/>
            <a:cxnLst/>
            <a:rect l="l" t="t" r="r" b="b"/>
            <a:pathLst>
              <a:path w="3140709" h="350519">
                <a:moveTo>
                  <a:pt x="0" y="0"/>
                </a:moveTo>
                <a:lnTo>
                  <a:pt x="0" y="175005"/>
                </a:lnTo>
                <a:lnTo>
                  <a:pt x="3140456" y="175005"/>
                </a:lnTo>
                <a:lnTo>
                  <a:pt x="3140456" y="350138"/>
                </a:lnTo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18276" y="3163825"/>
            <a:ext cx="250190" cy="1899285"/>
          </a:xfrm>
          <a:custGeom>
            <a:avLst/>
            <a:gdLst/>
            <a:ahLst/>
            <a:cxnLst/>
            <a:rect l="l" t="t" r="r" b="b"/>
            <a:pathLst>
              <a:path w="250189" h="1899285">
                <a:moveTo>
                  <a:pt x="0" y="0"/>
                </a:moveTo>
                <a:lnTo>
                  <a:pt x="0" y="1899030"/>
                </a:lnTo>
                <a:lnTo>
                  <a:pt x="250062" y="1899030"/>
                </a:lnTo>
              </a:path>
            </a:pathLst>
          </a:custGeom>
          <a:ln w="12191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200" y="1981200"/>
            <a:ext cx="894080" cy="350520"/>
          </a:xfrm>
          <a:custGeom>
            <a:avLst/>
            <a:gdLst/>
            <a:ahLst/>
            <a:cxnLst/>
            <a:rect l="l" t="t" r="r" b="b"/>
            <a:pathLst>
              <a:path w="894079" h="350519">
                <a:moveTo>
                  <a:pt x="0" y="0"/>
                </a:moveTo>
                <a:lnTo>
                  <a:pt x="0" y="175005"/>
                </a:lnTo>
                <a:lnTo>
                  <a:pt x="893953" y="175005"/>
                </a:lnTo>
                <a:lnTo>
                  <a:pt x="893953" y="350138"/>
                </a:lnTo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0500" y="3163825"/>
            <a:ext cx="250190" cy="1915795"/>
          </a:xfrm>
          <a:custGeom>
            <a:avLst/>
            <a:gdLst/>
            <a:ahLst/>
            <a:cxnLst/>
            <a:rect l="l" t="t" r="r" b="b"/>
            <a:pathLst>
              <a:path w="250189" h="1915795">
                <a:moveTo>
                  <a:pt x="0" y="0"/>
                </a:moveTo>
                <a:lnTo>
                  <a:pt x="0" y="1915667"/>
                </a:lnTo>
                <a:lnTo>
                  <a:pt x="250062" y="1915667"/>
                </a:lnTo>
              </a:path>
            </a:pathLst>
          </a:custGeom>
          <a:ln w="12191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6488" y="1981200"/>
            <a:ext cx="1123315" cy="350520"/>
          </a:xfrm>
          <a:custGeom>
            <a:avLst/>
            <a:gdLst/>
            <a:ahLst/>
            <a:cxnLst/>
            <a:rect l="l" t="t" r="r" b="b"/>
            <a:pathLst>
              <a:path w="1123314" h="350519">
                <a:moveTo>
                  <a:pt x="1123314" y="0"/>
                </a:moveTo>
                <a:lnTo>
                  <a:pt x="1123314" y="175005"/>
                </a:lnTo>
                <a:lnTo>
                  <a:pt x="0" y="175005"/>
                </a:lnTo>
                <a:lnTo>
                  <a:pt x="0" y="350138"/>
                </a:lnTo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2725" y="3163825"/>
            <a:ext cx="250190" cy="1920875"/>
          </a:xfrm>
          <a:custGeom>
            <a:avLst/>
            <a:gdLst/>
            <a:ahLst/>
            <a:cxnLst/>
            <a:rect l="l" t="t" r="r" b="b"/>
            <a:pathLst>
              <a:path w="250189" h="1920875">
                <a:moveTo>
                  <a:pt x="0" y="0"/>
                </a:moveTo>
                <a:lnTo>
                  <a:pt x="0" y="1920747"/>
                </a:lnTo>
                <a:lnTo>
                  <a:pt x="250062" y="1920747"/>
                </a:lnTo>
              </a:path>
            </a:pathLst>
          </a:custGeom>
          <a:ln w="12191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643887" y="678181"/>
            <a:ext cx="5317490" cy="1659889"/>
            <a:chOff x="2779522" y="190500"/>
            <a:chExt cx="5317490" cy="1659889"/>
          </a:xfrm>
        </p:grpSpPr>
        <p:sp>
          <p:nvSpPr>
            <p:cNvPr id="9" name="object 9"/>
            <p:cNvSpPr/>
            <p:nvPr/>
          </p:nvSpPr>
          <p:spPr>
            <a:xfrm>
              <a:off x="2785872" y="1493519"/>
              <a:ext cx="3140710" cy="350520"/>
            </a:xfrm>
            <a:custGeom>
              <a:avLst/>
              <a:gdLst/>
              <a:ahLst/>
              <a:cxnLst/>
              <a:rect l="l" t="t" r="r" b="b"/>
              <a:pathLst>
                <a:path w="3140710" h="350519">
                  <a:moveTo>
                    <a:pt x="3140455" y="0"/>
                  </a:moveTo>
                  <a:lnTo>
                    <a:pt x="3140455" y="175005"/>
                  </a:lnTo>
                  <a:lnTo>
                    <a:pt x="0" y="175005"/>
                  </a:lnTo>
                  <a:lnTo>
                    <a:pt x="0" y="350138"/>
                  </a:lnTo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5447" y="303276"/>
              <a:ext cx="3921760" cy="1190625"/>
            </a:xfrm>
            <a:custGeom>
              <a:avLst/>
              <a:gdLst/>
              <a:ahLst/>
              <a:cxnLst/>
              <a:rect l="l" t="t" r="r" b="b"/>
              <a:pathLst>
                <a:path w="3921759" h="1190625">
                  <a:moveTo>
                    <a:pt x="3921252" y="0"/>
                  </a:moveTo>
                  <a:lnTo>
                    <a:pt x="0" y="0"/>
                  </a:lnTo>
                  <a:lnTo>
                    <a:pt x="0" y="1190244"/>
                  </a:lnTo>
                  <a:lnTo>
                    <a:pt x="3921252" y="1190244"/>
                  </a:lnTo>
                  <a:lnTo>
                    <a:pt x="39212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65447" y="303276"/>
              <a:ext cx="3921760" cy="1190625"/>
            </a:xfrm>
            <a:custGeom>
              <a:avLst/>
              <a:gdLst/>
              <a:ahLst/>
              <a:cxnLst/>
              <a:rect l="l" t="t" r="r" b="b"/>
              <a:pathLst>
                <a:path w="3921759" h="1190625">
                  <a:moveTo>
                    <a:pt x="0" y="1190244"/>
                  </a:moveTo>
                  <a:lnTo>
                    <a:pt x="3921252" y="1190244"/>
                  </a:lnTo>
                  <a:lnTo>
                    <a:pt x="3921252" y="0"/>
                  </a:lnTo>
                  <a:lnTo>
                    <a:pt x="0" y="0"/>
                  </a:lnTo>
                  <a:lnTo>
                    <a:pt x="0" y="11902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12108" y="190500"/>
              <a:ext cx="4184903" cy="1030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52644" y="694944"/>
              <a:ext cx="1578863" cy="103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052698" y="815417"/>
            <a:ext cx="3472815" cy="10795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53490" marR="5080" indent="-1241425">
              <a:lnSpc>
                <a:spcPts val="3979"/>
              </a:lnSpc>
              <a:spcBef>
                <a:spcPts val="515"/>
              </a:spcBef>
            </a:pPr>
            <a:r>
              <a:rPr sz="3600" b="0" spc="-250" dirty="0">
                <a:solidFill>
                  <a:srgbClr val="FFFFFF"/>
                </a:solidFill>
                <a:latin typeface="Verdana"/>
                <a:cs typeface="Verdana"/>
              </a:rPr>
              <a:t>ELEMENTOS</a:t>
            </a:r>
            <a:r>
              <a:rPr sz="3600" b="0" spc="-3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0" spc="-270" dirty="0">
                <a:solidFill>
                  <a:srgbClr val="FFFFFF"/>
                </a:solidFill>
                <a:latin typeface="Verdana"/>
                <a:cs typeface="Verdana"/>
              </a:rPr>
              <a:t>DEL  </a:t>
            </a:r>
            <a:r>
              <a:rPr sz="3600" b="0" spc="-285" dirty="0">
                <a:solidFill>
                  <a:srgbClr val="FFFFFF"/>
                </a:solidFill>
                <a:latin typeface="Verdana"/>
                <a:cs typeface="Verdana"/>
              </a:rPr>
              <a:t>TIPO</a:t>
            </a:r>
            <a:endParaRPr sz="3600" dirty="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810259" y="2323847"/>
            <a:ext cx="1680210" cy="846455"/>
            <a:chOff x="1945894" y="1836166"/>
            <a:chExt cx="1680210" cy="846455"/>
          </a:xfrm>
        </p:grpSpPr>
        <p:sp>
          <p:nvSpPr>
            <p:cNvPr id="16" name="object 16"/>
            <p:cNvSpPr/>
            <p:nvPr/>
          </p:nvSpPr>
          <p:spPr>
            <a:xfrm>
              <a:off x="1952244" y="1842516"/>
              <a:ext cx="1667510" cy="833755"/>
            </a:xfrm>
            <a:custGeom>
              <a:avLst/>
              <a:gdLst/>
              <a:ahLst/>
              <a:cxnLst/>
              <a:rect l="l" t="t" r="r" b="b"/>
              <a:pathLst>
                <a:path w="1667510" h="833755">
                  <a:moveTo>
                    <a:pt x="1667256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1667256" y="833627"/>
                  </a:lnTo>
                  <a:lnTo>
                    <a:pt x="166725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52244" y="1842516"/>
              <a:ext cx="1667510" cy="833755"/>
            </a:xfrm>
            <a:custGeom>
              <a:avLst/>
              <a:gdLst/>
              <a:ahLst/>
              <a:cxnLst/>
              <a:rect l="l" t="t" r="r" b="b"/>
              <a:pathLst>
                <a:path w="1667510" h="833755">
                  <a:moveTo>
                    <a:pt x="0" y="833627"/>
                  </a:moveTo>
                  <a:lnTo>
                    <a:pt x="1667256" y="833627"/>
                  </a:lnTo>
                  <a:lnTo>
                    <a:pt x="1667256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194053" y="2479676"/>
            <a:ext cx="9131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emen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-1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19960" y="2752167"/>
            <a:ext cx="8597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ubje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-1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26565" y="3508248"/>
            <a:ext cx="1679575" cy="3153410"/>
            <a:chOff x="2362200" y="3020567"/>
            <a:chExt cx="1679575" cy="3153410"/>
          </a:xfrm>
        </p:grpSpPr>
        <p:sp>
          <p:nvSpPr>
            <p:cNvPr id="21" name="object 21"/>
            <p:cNvSpPr/>
            <p:nvPr/>
          </p:nvSpPr>
          <p:spPr>
            <a:xfrm>
              <a:off x="2368295" y="3026663"/>
              <a:ext cx="1667510" cy="3141345"/>
            </a:xfrm>
            <a:custGeom>
              <a:avLst/>
              <a:gdLst/>
              <a:ahLst/>
              <a:cxnLst/>
              <a:rect l="l" t="t" r="r" b="b"/>
              <a:pathLst>
                <a:path w="1667510" h="3141345">
                  <a:moveTo>
                    <a:pt x="1667256" y="0"/>
                  </a:moveTo>
                  <a:lnTo>
                    <a:pt x="0" y="0"/>
                  </a:lnTo>
                  <a:lnTo>
                    <a:pt x="0" y="3140964"/>
                  </a:lnTo>
                  <a:lnTo>
                    <a:pt x="1667256" y="3140964"/>
                  </a:lnTo>
                  <a:lnTo>
                    <a:pt x="1667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68295" y="3026663"/>
              <a:ext cx="1667510" cy="3141345"/>
            </a:xfrm>
            <a:custGeom>
              <a:avLst/>
              <a:gdLst/>
              <a:ahLst/>
              <a:cxnLst/>
              <a:rect l="l" t="t" r="r" b="b"/>
              <a:pathLst>
                <a:path w="1667510" h="3141345">
                  <a:moveTo>
                    <a:pt x="0" y="3140964"/>
                  </a:moveTo>
                  <a:lnTo>
                    <a:pt x="1667256" y="3140964"/>
                  </a:lnTo>
                  <a:lnTo>
                    <a:pt x="1667256" y="0"/>
                  </a:lnTo>
                  <a:lnTo>
                    <a:pt x="0" y="0"/>
                  </a:lnTo>
                  <a:lnTo>
                    <a:pt x="0" y="3140964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852420" y="2902713"/>
            <a:ext cx="4292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06829" y="3407157"/>
            <a:ext cx="1520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actividades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76932" y="3658312"/>
            <a:ext cx="1379855" cy="156273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indent="1270" algn="ctr">
              <a:lnSpc>
                <a:spcPct val="92000"/>
              </a:lnSpc>
              <a:spcBef>
                <a:spcPts val="275"/>
              </a:spcBef>
            </a:pP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que 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dependen 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del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fuero 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interno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del 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agente.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Son 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tomados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35785" y="5172202"/>
            <a:ext cx="1464945" cy="15621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indent="-1905" algn="ctr">
              <a:lnSpc>
                <a:spcPct val="92000"/>
              </a:lnSpc>
              <a:spcBef>
                <a:spcPts val="270"/>
              </a:spcBef>
            </a:pP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cuenta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para 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descubrir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el 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tipo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legal</a:t>
            </a:r>
            <a:r>
              <a:rPr sz="18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8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conducta, 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estos 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elementos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826511" y="2323847"/>
            <a:ext cx="1680210" cy="846455"/>
            <a:chOff x="3962146" y="1836166"/>
            <a:chExt cx="1680210" cy="846455"/>
          </a:xfrm>
        </p:grpSpPr>
        <p:sp>
          <p:nvSpPr>
            <p:cNvPr id="28" name="object 28"/>
            <p:cNvSpPr/>
            <p:nvPr/>
          </p:nvSpPr>
          <p:spPr>
            <a:xfrm>
              <a:off x="3968496" y="1842516"/>
              <a:ext cx="1667510" cy="833755"/>
            </a:xfrm>
            <a:custGeom>
              <a:avLst/>
              <a:gdLst/>
              <a:ahLst/>
              <a:cxnLst/>
              <a:rect l="l" t="t" r="r" b="b"/>
              <a:pathLst>
                <a:path w="1667510" h="833755">
                  <a:moveTo>
                    <a:pt x="1667255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1667255" y="833627"/>
                  </a:lnTo>
                  <a:lnTo>
                    <a:pt x="166725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68496" y="1842516"/>
              <a:ext cx="1667510" cy="833755"/>
            </a:xfrm>
            <a:custGeom>
              <a:avLst/>
              <a:gdLst/>
              <a:ahLst/>
              <a:cxnLst/>
              <a:rect l="l" t="t" r="r" b="b"/>
              <a:pathLst>
                <a:path w="1667510" h="833755">
                  <a:moveTo>
                    <a:pt x="0" y="833627"/>
                  </a:moveTo>
                  <a:lnTo>
                    <a:pt x="1667255" y="833627"/>
                  </a:lnTo>
                  <a:lnTo>
                    <a:pt x="1667255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167379" y="2421254"/>
            <a:ext cx="999490" cy="57086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565"/>
              </a:spcBef>
            </a:pP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Elementos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rma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vos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244341" y="3508248"/>
            <a:ext cx="1679575" cy="3144520"/>
            <a:chOff x="4379976" y="3020567"/>
            <a:chExt cx="1679575" cy="3144520"/>
          </a:xfrm>
        </p:grpSpPr>
        <p:sp>
          <p:nvSpPr>
            <p:cNvPr id="32" name="object 32"/>
            <p:cNvSpPr/>
            <p:nvPr/>
          </p:nvSpPr>
          <p:spPr>
            <a:xfrm>
              <a:off x="4386072" y="3026663"/>
              <a:ext cx="1667510" cy="3131820"/>
            </a:xfrm>
            <a:custGeom>
              <a:avLst/>
              <a:gdLst/>
              <a:ahLst/>
              <a:cxnLst/>
              <a:rect l="l" t="t" r="r" b="b"/>
              <a:pathLst>
                <a:path w="1667510" h="3131820">
                  <a:moveTo>
                    <a:pt x="1667255" y="0"/>
                  </a:moveTo>
                  <a:lnTo>
                    <a:pt x="0" y="0"/>
                  </a:lnTo>
                  <a:lnTo>
                    <a:pt x="0" y="3131820"/>
                  </a:lnTo>
                  <a:lnTo>
                    <a:pt x="1667255" y="3131820"/>
                  </a:lnTo>
                  <a:lnTo>
                    <a:pt x="16672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86072" y="3026663"/>
              <a:ext cx="1667510" cy="3131820"/>
            </a:xfrm>
            <a:custGeom>
              <a:avLst/>
              <a:gdLst/>
              <a:ahLst/>
              <a:cxnLst/>
              <a:rect l="l" t="t" r="r" b="b"/>
              <a:pathLst>
                <a:path w="1667510" h="3131820">
                  <a:moveTo>
                    <a:pt x="0" y="3131820"/>
                  </a:moveTo>
                  <a:lnTo>
                    <a:pt x="1667255" y="3131820"/>
                  </a:lnTo>
                  <a:lnTo>
                    <a:pt x="1667255" y="0"/>
                  </a:lnTo>
                  <a:lnTo>
                    <a:pt x="0" y="0"/>
                  </a:lnTo>
                  <a:lnTo>
                    <a:pt x="0" y="313182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250436" y="3514345"/>
            <a:ext cx="1667510" cy="313182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065" marR="6985" indent="2540" algn="ctr">
              <a:lnSpc>
                <a:spcPct val="92000"/>
              </a:lnSpc>
              <a:spcBef>
                <a:spcPts val="715"/>
              </a:spcBef>
            </a:pP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Estos 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presentan  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cuando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el 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legislador 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considera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y 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describe 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conductas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que 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deben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ser 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tomadas 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como 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delitos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cuando</a:t>
            </a:r>
            <a:r>
              <a:rPr sz="14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el 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juez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examina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el  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hecho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para 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establecer </a:t>
            </a:r>
            <a:r>
              <a:rPr sz="1400" spc="-114" dirty="0">
                <a:solidFill>
                  <a:srgbClr val="FFFFFF"/>
                </a:solidFill>
                <a:latin typeface="Verdana"/>
                <a:cs typeface="Verdana"/>
              </a:rPr>
              <a:t>su  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adecuación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al 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tipo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penal 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respectivo.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844541" y="2324101"/>
            <a:ext cx="1679575" cy="845819"/>
            <a:chOff x="5980176" y="1836420"/>
            <a:chExt cx="1679575" cy="845819"/>
          </a:xfrm>
        </p:grpSpPr>
        <p:sp>
          <p:nvSpPr>
            <p:cNvPr id="36" name="object 36"/>
            <p:cNvSpPr/>
            <p:nvPr/>
          </p:nvSpPr>
          <p:spPr>
            <a:xfrm>
              <a:off x="5986272" y="1842516"/>
              <a:ext cx="1667510" cy="833755"/>
            </a:xfrm>
            <a:custGeom>
              <a:avLst/>
              <a:gdLst/>
              <a:ahLst/>
              <a:cxnLst/>
              <a:rect l="l" t="t" r="r" b="b"/>
              <a:pathLst>
                <a:path w="1667509" h="833755">
                  <a:moveTo>
                    <a:pt x="1667255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1667255" y="833627"/>
                  </a:lnTo>
                  <a:lnTo>
                    <a:pt x="166725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86272" y="1842516"/>
              <a:ext cx="1667510" cy="833755"/>
            </a:xfrm>
            <a:custGeom>
              <a:avLst/>
              <a:gdLst/>
              <a:ahLst/>
              <a:cxnLst/>
              <a:rect l="l" t="t" r="r" b="b"/>
              <a:pathLst>
                <a:path w="1667509" h="833755">
                  <a:moveTo>
                    <a:pt x="0" y="833627"/>
                  </a:moveTo>
                  <a:lnTo>
                    <a:pt x="1667255" y="833627"/>
                  </a:lnTo>
                  <a:lnTo>
                    <a:pt x="1667255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228969" y="2421254"/>
            <a:ext cx="913130" cy="57086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400" spc="-1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emen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-1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  <a:spcBef>
                <a:spcPts val="465"/>
              </a:spcBef>
            </a:pP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Objetivos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262117" y="3508248"/>
            <a:ext cx="1908175" cy="3110865"/>
            <a:chOff x="6397752" y="3020567"/>
            <a:chExt cx="1908175" cy="3110865"/>
          </a:xfrm>
        </p:grpSpPr>
        <p:sp>
          <p:nvSpPr>
            <p:cNvPr id="40" name="object 40"/>
            <p:cNvSpPr/>
            <p:nvPr/>
          </p:nvSpPr>
          <p:spPr>
            <a:xfrm>
              <a:off x="6403848" y="3026663"/>
              <a:ext cx="1896110" cy="3098800"/>
            </a:xfrm>
            <a:custGeom>
              <a:avLst/>
              <a:gdLst/>
              <a:ahLst/>
              <a:cxnLst/>
              <a:rect l="l" t="t" r="r" b="b"/>
              <a:pathLst>
                <a:path w="1896109" h="3098800">
                  <a:moveTo>
                    <a:pt x="1895855" y="0"/>
                  </a:moveTo>
                  <a:lnTo>
                    <a:pt x="0" y="0"/>
                  </a:lnTo>
                  <a:lnTo>
                    <a:pt x="0" y="3098292"/>
                  </a:lnTo>
                  <a:lnTo>
                    <a:pt x="1895855" y="3098292"/>
                  </a:lnTo>
                  <a:lnTo>
                    <a:pt x="18958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03848" y="3026663"/>
              <a:ext cx="1896110" cy="3098800"/>
            </a:xfrm>
            <a:custGeom>
              <a:avLst/>
              <a:gdLst/>
              <a:ahLst/>
              <a:cxnLst/>
              <a:rect l="l" t="t" r="r" b="b"/>
              <a:pathLst>
                <a:path w="1896109" h="3098800">
                  <a:moveTo>
                    <a:pt x="0" y="3098292"/>
                  </a:moveTo>
                  <a:lnTo>
                    <a:pt x="1895855" y="3098292"/>
                  </a:lnTo>
                  <a:lnTo>
                    <a:pt x="1895855" y="0"/>
                  </a:lnTo>
                  <a:lnTo>
                    <a:pt x="0" y="0"/>
                  </a:lnTo>
                  <a:lnTo>
                    <a:pt x="0" y="309829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268212" y="3514345"/>
            <a:ext cx="1896110" cy="309880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51435" marR="43815" indent="1270" algn="ctr">
              <a:lnSpc>
                <a:spcPct val="92000"/>
              </a:lnSpc>
              <a:spcBef>
                <a:spcPts val="1360"/>
              </a:spcBef>
            </a:pP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Son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los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diferentes 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tipos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penales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que 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están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Parte 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Especial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14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Código 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Penal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tienen  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como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punto </a:t>
            </a:r>
            <a:r>
              <a:rPr sz="1400" spc="7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arranque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una 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descripción</a:t>
            </a:r>
            <a:r>
              <a:rPr sz="1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objetiva  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determinados 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estados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procesos 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deben</a:t>
            </a:r>
            <a:r>
              <a:rPr sz="1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constituir 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base 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responsabilidad 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penal.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090917" y="2324101"/>
            <a:ext cx="1679575" cy="845819"/>
            <a:chOff x="8226552" y="1836420"/>
            <a:chExt cx="1679575" cy="845819"/>
          </a:xfrm>
        </p:grpSpPr>
        <p:sp>
          <p:nvSpPr>
            <p:cNvPr id="44" name="object 44"/>
            <p:cNvSpPr/>
            <p:nvPr/>
          </p:nvSpPr>
          <p:spPr>
            <a:xfrm>
              <a:off x="8232648" y="1842516"/>
              <a:ext cx="1667510" cy="833755"/>
            </a:xfrm>
            <a:custGeom>
              <a:avLst/>
              <a:gdLst/>
              <a:ahLst/>
              <a:cxnLst/>
              <a:rect l="l" t="t" r="r" b="b"/>
              <a:pathLst>
                <a:path w="1667509" h="833755">
                  <a:moveTo>
                    <a:pt x="1667255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1667255" y="833627"/>
                  </a:lnTo>
                  <a:lnTo>
                    <a:pt x="166725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232648" y="1842516"/>
              <a:ext cx="1667510" cy="833755"/>
            </a:xfrm>
            <a:custGeom>
              <a:avLst/>
              <a:gdLst/>
              <a:ahLst/>
              <a:cxnLst/>
              <a:rect l="l" t="t" r="r" b="b"/>
              <a:pathLst>
                <a:path w="1667509" h="833755">
                  <a:moveTo>
                    <a:pt x="0" y="833627"/>
                  </a:moveTo>
                  <a:lnTo>
                    <a:pt x="1667255" y="833627"/>
                  </a:lnTo>
                  <a:lnTo>
                    <a:pt x="1667255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375143" y="2421254"/>
            <a:ext cx="1112520" cy="57086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565"/>
              </a:spcBef>
            </a:pP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Elementos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Constitutivos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508493" y="3508248"/>
            <a:ext cx="1679575" cy="1318260"/>
            <a:chOff x="8644128" y="3020567"/>
            <a:chExt cx="1679575" cy="1318260"/>
          </a:xfrm>
        </p:grpSpPr>
        <p:sp>
          <p:nvSpPr>
            <p:cNvPr id="48" name="object 48"/>
            <p:cNvSpPr/>
            <p:nvPr/>
          </p:nvSpPr>
          <p:spPr>
            <a:xfrm>
              <a:off x="8650224" y="3026663"/>
              <a:ext cx="1667510" cy="1306195"/>
            </a:xfrm>
            <a:custGeom>
              <a:avLst/>
              <a:gdLst/>
              <a:ahLst/>
              <a:cxnLst/>
              <a:rect l="l" t="t" r="r" b="b"/>
              <a:pathLst>
                <a:path w="1667509" h="1306195">
                  <a:moveTo>
                    <a:pt x="1667255" y="0"/>
                  </a:moveTo>
                  <a:lnTo>
                    <a:pt x="0" y="0"/>
                  </a:lnTo>
                  <a:lnTo>
                    <a:pt x="0" y="1306068"/>
                  </a:lnTo>
                  <a:lnTo>
                    <a:pt x="1667255" y="1306068"/>
                  </a:lnTo>
                  <a:lnTo>
                    <a:pt x="16672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650224" y="3026663"/>
              <a:ext cx="1667510" cy="1306195"/>
            </a:xfrm>
            <a:custGeom>
              <a:avLst/>
              <a:gdLst/>
              <a:ahLst/>
              <a:cxnLst/>
              <a:rect l="l" t="t" r="r" b="b"/>
              <a:pathLst>
                <a:path w="1667509" h="1306195">
                  <a:moveTo>
                    <a:pt x="0" y="1306068"/>
                  </a:moveTo>
                  <a:lnTo>
                    <a:pt x="1667255" y="1306068"/>
                  </a:lnTo>
                  <a:lnTo>
                    <a:pt x="1667255" y="0"/>
                  </a:lnTo>
                  <a:lnTo>
                    <a:pt x="0" y="0"/>
                  </a:lnTo>
                  <a:lnTo>
                    <a:pt x="0" y="130606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635111" y="3741801"/>
            <a:ext cx="14262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Sujetos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(activo</a:t>
            </a:r>
            <a:r>
              <a:rPr sz="14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251953" y="3938397"/>
            <a:ext cx="1906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7815" algn="l"/>
              </a:tabLst>
            </a:pPr>
            <a:r>
              <a:rPr sz="1400" u="sng" spc="-105" dirty="0">
                <a:solidFill>
                  <a:srgbClr val="FFFFFF"/>
                </a:solidFill>
                <a:uFill>
                  <a:solidFill>
                    <a:srgbClr val="4471C4"/>
                  </a:solidFill>
                </a:uFill>
                <a:latin typeface="Verdana"/>
                <a:cs typeface="Verdana"/>
              </a:rPr>
              <a:t> 	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pasivo),</a:t>
            </a:r>
            <a:r>
              <a:rPr sz="1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conducta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31098" y="4134994"/>
            <a:ext cx="1633855" cy="434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10"/>
              </a:lnSpc>
              <a:spcBef>
                <a:spcPts val="100"/>
              </a:spcBef>
            </a:pP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objetos</a:t>
            </a: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(material</a:t>
            </a:r>
            <a:endParaRPr sz="1400">
              <a:latin typeface="Verdana"/>
              <a:cs typeface="Verdana"/>
            </a:endParaRPr>
          </a:p>
          <a:p>
            <a:pPr marL="1905" algn="ctr">
              <a:lnSpc>
                <a:spcPts val="1610"/>
              </a:lnSpc>
            </a:pP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jurídico).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99472C-8485-4A9F-A8B9-0ED21C8A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971800" y="1478243"/>
            <a:ext cx="7008875" cy="5379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n 49">
            <a:extLst>
              <a:ext uri="{FF2B5EF4-FFF2-40B4-BE49-F238E27FC236}">
                <a16:creationId xmlns:a16="http://schemas.microsoft.com/office/drawing/2014/main" id="{7D232898-179E-443D-9B76-D342C6C1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5466588" y="5396484"/>
            <a:ext cx="674370" cy="0"/>
          </a:xfrm>
          <a:custGeom>
            <a:avLst/>
            <a:gdLst/>
            <a:ahLst/>
            <a:cxnLst/>
            <a:rect l="l" t="t" r="r" b="b"/>
            <a:pathLst>
              <a:path w="674370">
                <a:moveTo>
                  <a:pt x="0" y="0"/>
                </a:moveTo>
                <a:lnTo>
                  <a:pt x="674115" y="0"/>
                </a:lnTo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1891" y="3470147"/>
            <a:ext cx="674370" cy="1926589"/>
          </a:xfrm>
          <a:custGeom>
            <a:avLst/>
            <a:gdLst/>
            <a:ahLst/>
            <a:cxnLst/>
            <a:rect l="l" t="t" r="r" b="b"/>
            <a:pathLst>
              <a:path w="674369" h="1926589">
                <a:moveTo>
                  <a:pt x="0" y="0"/>
                </a:moveTo>
                <a:lnTo>
                  <a:pt x="337058" y="0"/>
                </a:lnTo>
                <a:lnTo>
                  <a:pt x="337058" y="1926589"/>
                </a:lnTo>
                <a:lnTo>
                  <a:pt x="674116" y="1926589"/>
                </a:lnTo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66588" y="4113276"/>
            <a:ext cx="674370" cy="0"/>
          </a:xfrm>
          <a:custGeom>
            <a:avLst/>
            <a:gdLst/>
            <a:ahLst/>
            <a:cxnLst/>
            <a:rect l="l" t="t" r="r" b="b"/>
            <a:pathLst>
              <a:path w="674370">
                <a:moveTo>
                  <a:pt x="0" y="0"/>
                </a:moveTo>
                <a:lnTo>
                  <a:pt x="674115" y="0"/>
                </a:lnTo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1891" y="3470147"/>
            <a:ext cx="674370" cy="642620"/>
          </a:xfrm>
          <a:custGeom>
            <a:avLst/>
            <a:gdLst/>
            <a:ahLst/>
            <a:cxnLst/>
            <a:rect l="l" t="t" r="r" b="b"/>
            <a:pathLst>
              <a:path w="674369" h="642620">
                <a:moveTo>
                  <a:pt x="0" y="0"/>
                </a:moveTo>
                <a:lnTo>
                  <a:pt x="337058" y="0"/>
                </a:lnTo>
                <a:lnTo>
                  <a:pt x="337058" y="642238"/>
                </a:lnTo>
                <a:lnTo>
                  <a:pt x="674116" y="642238"/>
                </a:lnTo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6588" y="2828544"/>
            <a:ext cx="674370" cy="0"/>
          </a:xfrm>
          <a:custGeom>
            <a:avLst/>
            <a:gdLst/>
            <a:ahLst/>
            <a:cxnLst/>
            <a:rect l="l" t="t" r="r" b="b"/>
            <a:pathLst>
              <a:path w="674370">
                <a:moveTo>
                  <a:pt x="0" y="0"/>
                </a:moveTo>
                <a:lnTo>
                  <a:pt x="674115" y="0"/>
                </a:lnTo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1891" y="2828544"/>
            <a:ext cx="674370" cy="642620"/>
          </a:xfrm>
          <a:custGeom>
            <a:avLst/>
            <a:gdLst/>
            <a:ahLst/>
            <a:cxnLst/>
            <a:rect l="l" t="t" r="r" b="b"/>
            <a:pathLst>
              <a:path w="674369" h="642620">
                <a:moveTo>
                  <a:pt x="0" y="642238"/>
                </a:moveTo>
                <a:lnTo>
                  <a:pt x="337058" y="642238"/>
                </a:lnTo>
                <a:lnTo>
                  <a:pt x="337058" y="0"/>
                </a:lnTo>
                <a:lnTo>
                  <a:pt x="674116" y="0"/>
                </a:lnTo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6588" y="1543811"/>
            <a:ext cx="674370" cy="0"/>
          </a:xfrm>
          <a:custGeom>
            <a:avLst/>
            <a:gdLst/>
            <a:ahLst/>
            <a:cxnLst/>
            <a:rect l="l" t="t" r="r" b="b"/>
            <a:pathLst>
              <a:path w="674370">
                <a:moveTo>
                  <a:pt x="0" y="0"/>
                </a:moveTo>
                <a:lnTo>
                  <a:pt x="674115" y="0"/>
                </a:lnTo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88365" y="760222"/>
            <a:ext cx="1714500" cy="5421630"/>
            <a:chOff x="388365" y="760222"/>
            <a:chExt cx="1714500" cy="5421630"/>
          </a:xfrm>
        </p:grpSpPr>
        <p:sp>
          <p:nvSpPr>
            <p:cNvPr id="10" name="object 10"/>
            <p:cNvSpPr/>
            <p:nvPr/>
          </p:nvSpPr>
          <p:spPr>
            <a:xfrm>
              <a:off x="1421891" y="1543812"/>
              <a:ext cx="674370" cy="1926589"/>
            </a:xfrm>
            <a:custGeom>
              <a:avLst/>
              <a:gdLst/>
              <a:ahLst/>
              <a:cxnLst/>
              <a:rect l="l" t="t" r="r" b="b"/>
              <a:pathLst>
                <a:path w="674369" h="1926589">
                  <a:moveTo>
                    <a:pt x="0" y="1926589"/>
                  </a:moveTo>
                  <a:lnTo>
                    <a:pt x="337058" y="1926589"/>
                  </a:lnTo>
                  <a:lnTo>
                    <a:pt x="337058" y="0"/>
                  </a:lnTo>
                  <a:lnTo>
                    <a:pt x="674116" y="0"/>
                  </a:lnTo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715" y="766572"/>
              <a:ext cx="1027430" cy="5408930"/>
            </a:xfrm>
            <a:custGeom>
              <a:avLst/>
              <a:gdLst/>
              <a:ahLst/>
              <a:cxnLst/>
              <a:rect l="l" t="t" r="r" b="b"/>
              <a:pathLst>
                <a:path w="1027430" h="5408930">
                  <a:moveTo>
                    <a:pt x="1027176" y="0"/>
                  </a:moveTo>
                  <a:lnTo>
                    <a:pt x="0" y="0"/>
                  </a:lnTo>
                  <a:lnTo>
                    <a:pt x="0" y="5408676"/>
                  </a:lnTo>
                  <a:lnTo>
                    <a:pt x="1027176" y="5408676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4715" y="766572"/>
              <a:ext cx="1027430" cy="5408930"/>
            </a:xfrm>
            <a:custGeom>
              <a:avLst/>
              <a:gdLst/>
              <a:ahLst/>
              <a:cxnLst/>
              <a:rect l="l" t="t" r="r" b="b"/>
              <a:pathLst>
                <a:path w="1027430" h="5408930">
                  <a:moveTo>
                    <a:pt x="0" y="5408676"/>
                  </a:moveTo>
                  <a:lnTo>
                    <a:pt x="1027176" y="5408676"/>
                  </a:lnTo>
                  <a:lnTo>
                    <a:pt x="1027176" y="0"/>
                  </a:lnTo>
                  <a:lnTo>
                    <a:pt x="0" y="0"/>
                  </a:lnTo>
                  <a:lnTo>
                    <a:pt x="0" y="5408676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4529" y="1484840"/>
            <a:ext cx="1091565" cy="3971925"/>
          </a:xfrm>
          <a:prstGeom prst="rect">
            <a:avLst/>
          </a:prstGeom>
        </p:spPr>
        <p:txBody>
          <a:bodyPr vert="vert270" wrap="square" lIns="0" tIns="69215" rIns="0" bIns="0" rtlCol="0">
            <a:spAutoFit/>
          </a:bodyPr>
          <a:lstStyle/>
          <a:p>
            <a:pPr marL="1338580" marR="5080" indent="-1326515">
              <a:lnSpc>
                <a:spcPts val="3970"/>
              </a:lnSpc>
              <a:spcBef>
                <a:spcPts val="545"/>
              </a:spcBef>
            </a:pPr>
            <a:r>
              <a:rPr sz="3600" spc="-50" dirty="0">
                <a:solidFill>
                  <a:srgbClr val="FFFFFF"/>
                </a:solidFill>
                <a:latin typeface="Verdana"/>
                <a:cs typeface="Verdana"/>
              </a:rPr>
              <a:t>Evolución </a:t>
            </a:r>
            <a:r>
              <a:rPr sz="3600" spc="50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3600" spc="-5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Verdana"/>
                <a:cs typeface="Verdana"/>
              </a:rPr>
              <a:t>tipo  </a:t>
            </a:r>
            <a:r>
              <a:rPr sz="3600" spc="65" dirty="0">
                <a:solidFill>
                  <a:srgbClr val="FFFFFF"/>
                </a:solidFill>
                <a:latin typeface="Verdana"/>
                <a:cs typeface="Verdana"/>
              </a:rPr>
              <a:t>penal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89150" y="1023874"/>
            <a:ext cx="3383915" cy="1040130"/>
            <a:chOff x="2089150" y="1023874"/>
            <a:chExt cx="3383915" cy="1040130"/>
          </a:xfrm>
        </p:grpSpPr>
        <p:sp>
          <p:nvSpPr>
            <p:cNvPr id="15" name="object 15"/>
            <p:cNvSpPr/>
            <p:nvPr/>
          </p:nvSpPr>
          <p:spPr>
            <a:xfrm>
              <a:off x="2095500" y="1030224"/>
              <a:ext cx="3371215" cy="1027430"/>
            </a:xfrm>
            <a:custGeom>
              <a:avLst/>
              <a:gdLst/>
              <a:ahLst/>
              <a:cxnLst/>
              <a:rect l="l" t="t" r="r" b="b"/>
              <a:pathLst>
                <a:path w="3371215" h="1027430">
                  <a:moveTo>
                    <a:pt x="3371088" y="0"/>
                  </a:moveTo>
                  <a:lnTo>
                    <a:pt x="0" y="0"/>
                  </a:lnTo>
                  <a:lnTo>
                    <a:pt x="0" y="1027176"/>
                  </a:lnTo>
                  <a:lnTo>
                    <a:pt x="3371088" y="1027176"/>
                  </a:lnTo>
                  <a:lnTo>
                    <a:pt x="33710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95500" y="1030224"/>
              <a:ext cx="3371215" cy="1027430"/>
            </a:xfrm>
            <a:custGeom>
              <a:avLst/>
              <a:gdLst/>
              <a:ahLst/>
              <a:cxnLst/>
              <a:rect l="l" t="t" r="r" b="b"/>
              <a:pathLst>
                <a:path w="3371215" h="1027430">
                  <a:moveTo>
                    <a:pt x="0" y="1027176"/>
                  </a:moveTo>
                  <a:lnTo>
                    <a:pt x="3371088" y="1027176"/>
                  </a:lnTo>
                  <a:lnTo>
                    <a:pt x="3371088" y="0"/>
                  </a:lnTo>
                  <a:lnTo>
                    <a:pt x="0" y="0"/>
                  </a:lnTo>
                  <a:lnTo>
                    <a:pt x="0" y="102717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38197" y="991870"/>
            <a:ext cx="2886710" cy="106362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-635" algn="ctr">
              <a:lnSpc>
                <a:spcPct val="91900"/>
              </a:lnSpc>
              <a:spcBef>
                <a:spcPts val="330"/>
              </a:spcBef>
            </a:pPr>
            <a:r>
              <a:rPr sz="2400" spc="30" dirty="0">
                <a:latin typeface="Verdana"/>
                <a:cs typeface="Verdana"/>
              </a:rPr>
              <a:t>Etapa </a:t>
            </a:r>
            <a:r>
              <a:rPr sz="2400" spc="130" dirty="0">
                <a:latin typeface="Verdana"/>
                <a:cs typeface="Verdana"/>
              </a:rPr>
              <a:t>de  </a:t>
            </a:r>
            <a:r>
              <a:rPr sz="2400" spc="60" dirty="0">
                <a:latin typeface="Verdana"/>
                <a:cs typeface="Verdana"/>
              </a:rPr>
              <a:t>independencia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del  </a:t>
            </a:r>
            <a:r>
              <a:rPr sz="2400" spc="-10" dirty="0">
                <a:latin typeface="Verdana"/>
                <a:cs typeface="Verdana"/>
              </a:rPr>
              <a:t>tipo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33846" y="1023874"/>
            <a:ext cx="5097145" cy="1040130"/>
            <a:chOff x="6133846" y="1023874"/>
            <a:chExt cx="5097145" cy="1040130"/>
          </a:xfrm>
        </p:grpSpPr>
        <p:sp>
          <p:nvSpPr>
            <p:cNvPr id="19" name="object 19"/>
            <p:cNvSpPr/>
            <p:nvPr/>
          </p:nvSpPr>
          <p:spPr>
            <a:xfrm>
              <a:off x="6140196" y="1030224"/>
              <a:ext cx="5084445" cy="1027430"/>
            </a:xfrm>
            <a:custGeom>
              <a:avLst/>
              <a:gdLst/>
              <a:ahLst/>
              <a:cxnLst/>
              <a:rect l="l" t="t" r="r" b="b"/>
              <a:pathLst>
                <a:path w="5084445" h="1027430">
                  <a:moveTo>
                    <a:pt x="5084063" y="0"/>
                  </a:moveTo>
                  <a:lnTo>
                    <a:pt x="0" y="0"/>
                  </a:lnTo>
                  <a:lnTo>
                    <a:pt x="0" y="1027176"/>
                  </a:lnTo>
                  <a:lnTo>
                    <a:pt x="5084063" y="1027176"/>
                  </a:lnTo>
                  <a:lnTo>
                    <a:pt x="508406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40196" y="1030224"/>
              <a:ext cx="5084445" cy="1027430"/>
            </a:xfrm>
            <a:custGeom>
              <a:avLst/>
              <a:gdLst/>
              <a:ahLst/>
              <a:cxnLst/>
              <a:rect l="l" t="t" r="r" b="b"/>
              <a:pathLst>
                <a:path w="5084445" h="1027430">
                  <a:moveTo>
                    <a:pt x="0" y="1027176"/>
                  </a:moveTo>
                  <a:lnTo>
                    <a:pt x="5084063" y="1027176"/>
                  </a:lnTo>
                  <a:lnTo>
                    <a:pt x="5084063" y="0"/>
                  </a:lnTo>
                  <a:lnTo>
                    <a:pt x="0" y="0"/>
                  </a:lnTo>
                  <a:lnTo>
                    <a:pt x="0" y="102717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78041" y="1127252"/>
            <a:ext cx="5007610" cy="8045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-635" algn="ctr">
              <a:lnSpc>
                <a:spcPct val="91900"/>
              </a:lnSpc>
              <a:spcBef>
                <a:spcPts val="275"/>
              </a:spcBef>
            </a:pP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tipo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tiene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carácter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puramente 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descriptivo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sin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conexión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conducta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o  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800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antijuridicidad.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89150" y="2308605"/>
            <a:ext cx="3383915" cy="1040130"/>
            <a:chOff x="2089150" y="2308605"/>
            <a:chExt cx="3383915" cy="1040130"/>
          </a:xfrm>
        </p:grpSpPr>
        <p:sp>
          <p:nvSpPr>
            <p:cNvPr id="23" name="object 23"/>
            <p:cNvSpPr/>
            <p:nvPr/>
          </p:nvSpPr>
          <p:spPr>
            <a:xfrm>
              <a:off x="2095500" y="2314955"/>
              <a:ext cx="3371215" cy="1027430"/>
            </a:xfrm>
            <a:custGeom>
              <a:avLst/>
              <a:gdLst/>
              <a:ahLst/>
              <a:cxnLst/>
              <a:rect l="l" t="t" r="r" b="b"/>
              <a:pathLst>
                <a:path w="3371215" h="1027429">
                  <a:moveTo>
                    <a:pt x="3371088" y="0"/>
                  </a:moveTo>
                  <a:lnTo>
                    <a:pt x="0" y="0"/>
                  </a:lnTo>
                  <a:lnTo>
                    <a:pt x="0" y="1027176"/>
                  </a:lnTo>
                  <a:lnTo>
                    <a:pt x="3371088" y="1027176"/>
                  </a:lnTo>
                  <a:lnTo>
                    <a:pt x="33710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95500" y="2314955"/>
              <a:ext cx="3371215" cy="1027430"/>
            </a:xfrm>
            <a:custGeom>
              <a:avLst/>
              <a:gdLst/>
              <a:ahLst/>
              <a:cxnLst/>
              <a:rect l="l" t="t" r="r" b="b"/>
              <a:pathLst>
                <a:path w="3371215" h="1027429">
                  <a:moveTo>
                    <a:pt x="0" y="1027176"/>
                  </a:moveTo>
                  <a:lnTo>
                    <a:pt x="3371088" y="1027176"/>
                  </a:lnTo>
                  <a:lnTo>
                    <a:pt x="3371088" y="0"/>
                  </a:lnTo>
                  <a:lnTo>
                    <a:pt x="0" y="0"/>
                  </a:lnTo>
                  <a:lnTo>
                    <a:pt x="0" y="102717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222754" y="2544826"/>
            <a:ext cx="31178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40" dirty="0">
                <a:latin typeface="Verdana"/>
                <a:cs typeface="Verdana"/>
              </a:rPr>
              <a:t>Etapa</a:t>
            </a:r>
            <a:r>
              <a:rPr sz="3200" spc="-290" dirty="0">
                <a:latin typeface="Verdana"/>
                <a:cs typeface="Verdana"/>
              </a:rPr>
              <a:t> </a:t>
            </a:r>
            <a:r>
              <a:rPr sz="3200" spc="-35" dirty="0">
                <a:latin typeface="Verdana"/>
                <a:cs typeface="Verdana"/>
              </a:rPr>
              <a:t>indiciaria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134100" y="2308860"/>
            <a:ext cx="5189220" cy="1039494"/>
            <a:chOff x="6134100" y="2308860"/>
            <a:chExt cx="5189220" cy="1039494"/>
          </a:xfrm>
        </p:grpSpPr>
        <p:sp>
          <p:nvSpPr>
            <p:cNvPr id="27" name="object 27"/>
            <p:cNvSpPr/>
            <p:nvPr/>
          </p:nvSpPr>
          <p:spPr>
            <a:xfrm>
              <a:off x="6140195" y="2314956"/>
              <a:ext cx="5177155" cy="1027430"/>
            </a:xfrm>
            <a:custGeom>
              <a:avLst/>
              <a:gdLst/>
              <a:ahLst/>
              <a:cxnLst/>
              <a:rect l="l" t="t" r="r" b="b"/>
              <a:pathLst>
                <a:path w="5177155" h="1027429">
                  <a:moveTo>
                    <a:pt x="5177028" y="0"/>
                  </a:moveTo>
                  <a:lnTo>
                    <a:pt x="0" y="0"/>
                  </a:lnTo>
                  <a:lnTo>
                    <a:pt x="0" y="1027176"/>
                  </a:lnTo>
                  <a:lnTo>
                    <a:pt x="5177028" y="1027176"/>
                  </a:lnTo>
                  <a:lnTo>
                    <a:pt x="517702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40195" y="2314956"/>
              <a:ext cx="5177155" cy="1027430"/>
            </a:xfrm>
            <a:custGeom>
              <a:avLst/>
              <a:gdLst/>
              <a:ahLst/>
              <a:cxnLst/>
              <a:rect l="l" t="t" r="r" b="b"/>
              <a:pathLst>
                <a:path w="5177155" h="1027429">
                  <a:moveTo>
                    <a:pt x="0" y="1027176"/>
                  </a:moveTo>
                  <a:lnTo>
                    <a:pt x="5177028" y="1027176"/>
                  </a:lnTo>
                  <a:lnTo>
                    <a:pt x="5177028" y="0"/>
                  </a:lnTo>
                  <a:lnTo>
                    <a:pt x="0" y="0"/>
                  </a:lnTo>
                  <a:lnTo>
                    <a:pt x="0" y="1027176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190234" y="2411984"/>
            <a:ext cx="5079365" cy="8045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-3175" algn="ctr">
              <a:lnSpc>
                <a:spcPct val="91900"/>
              </a:lnSpc>
              <a:spcBef>
                <a:spcPts val="275"/>
              </a:spcBef>
            </a:pP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tipicidad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realiza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función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indiciaria 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respecto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antijuridicidad: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tipicidad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una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conducta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indicio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antijuridicidad.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089150" y="3593338"/>
            <a:ext cx="3383915" cy="1040130"/>
            <a:chOff x="2089150" y="3593338"/>
            <a:chExt cx="3383915" cy="1040130"/>
          </a:xfrm>
        </p:grpSpPr>
        <p:sp>
          <p:nvSpPr>
            <p:cNvPr id="31" name="object 31"/>
            <p:cNvSpPr/>
            <p:nvPr/>
          </p:nvSpPr>
          <p:spPr>
            <a:xfrm>
              <a:off x="2095500" y="3599688"/>
              <a:ext cx="3371215" cy="1027430"/>
            </a:xfrm>
            <a:custGeom>
              <a:avLst/>
              <a:gdLst/>
              <a:ahLst/>
              <a:cxnLst/>
              <a:rect l="l" t="t" r="r" b="b"/>
              <a:pathLst>
                <a:path w="3371215" h="1027429">
                  <a:moveTo>
                    <a:pt x="3371088" y="0"/>
                  </a:moveTo>
                  <a:lnTo>
                    <a:pt x="0" y="0"/>
                  </a:lnTo>
                  <a:lnTo>
                    <a:pt x="0" y="1027176"/>
                  </a:lnTo>
                  <a:lnTo>
                    <a:pt x="3371088" y="1027176"/>
                  </a:lnTo>
                  <a:lnTo>
                    <a:pt x="33710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95500" y="3599688"/>
              <a:ext cx="3371215" cy="1027430"/>
            </a:xfrm>
            <a:custGeom>
              <a:avLst/>
              <a:gdLst/>
              <a:ahLst/>
              <a:cxnLst/>
              <a:rect l="l" t="t" r="r" b="b"/>
              <a:pathLst>
                <a:path w="3371215" h="1027429">
                  <a:moveTo>
                    <a:pt x="0" y="1027176"/>
                  </a:moveTo>
                  <a:lnTo>
                    <a:pt x="3371088" y="1027176"/>
                  </a:lnTo>
                  <a:lnTo>
                    <a:pt x="3371088" y="0"/>
                  </a:lnTo>
                  <a:lnTo>
                    <a:pt x="0" y="0"/>
                  </a:lnTo>
                  <a:lnTo>
                    <a:pt x="0" y="102717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319273" y="3667505"/>
            <a:ext cx="2924175" cy="8451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827405" marR="5080" indent="-815340">
              <a:lnSpc>
                <a:spcPts val="3100"/>
              </a:lnSpc>
              <a:spcBef>
                <a:spcPts val="415"/>
              </a:spcBef>
            </a:pPr>
            <a:r>
              <a:rPr sz="2800" spc="30" dirty="0">
                <a:latin typeface="Verdana"/>
                <a:cs typeface="Verdana"/>
              </a:rPr>
              <a:t>Etapa </a:t>
            </a:r>
            <a:r>
              <a:rPr sz="2800" spc="155" dirty="0">
                <a:latin typeface="Verdana"/>
                <a:cs typeface="Verdana"/>
              </a:rPr>
              <a:t>de</a:t>
            </a:r>
            <a:r>
              <a:rPr sz="2800" spc="-730" dirty="0">
                <a:latin typeface="Verdana"/>
                <a:cs typeface="Verdana"/>
              </a:rPr>
              <a:t> </a:t>
            </a:r>
            <a:r>
              <a:rPr sz="2800" spc="10" dirty="0">
                <a:latin typeface="Verdana"/>
                <a:cs typeface="Verdana"/>
              </a:rPr>
              <a:t>la </a:t>
            </a:r>
            <a:r>
              <a:rPr sz="2800" i="1" dirty="0">
                <a:latin typeface="TeXGyreAdventor"/>
                <a:cs typeface="TeXGyreAdventor"/>
              </a:rPr>
              <a:t>ratio  </a:t>
            </a:r>
            <a:r>
              <a:rPr sz="2800" i="1" spc="-10" dirty="0">
                <a:latin typeface="TeXGyreAdventor"/>
                <a:cs typeface="TeXGyreAdventor"/>
              </a:rPr>
              <a:t>essendi</a:t>
            </a:r>
            <a:endParaRPr sz="2800">
              <a:latin typeface="TeXGyreAdventor"/>
              <a:cs typeface="TeXGyreAdventor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134100" y="3593591"/>
            <a:ext cx="5207635" cy="1039494"/>
            <a:chOff x="6134100" y="3593591"/>
            <a:chExt cx="5207635" cy="1039494"/>
          </a:xfrm>
        </p:grpSpPr>
        <p:sp>
          <p:nvSpPr>
            <p:cNvPr id="35" name="object 35"/>
            <p:cNvSpPr/>
            <p:nvPr/>
          </p:nvSpPr>
          <p:spPr>
            <a:xfrm>
              <a:off x="6140195" y="3599687"/>
              <a:ext cx="5195570" cy="1027430"/>
            </a:xfrm>
            <a:custGeom>
              <a:avLst/>
              <a:gdLst/>
              <a:ahLst/>
              <a:cxnLst/>
              <a:rect l="l" t="t" r="r" b="b"/>
              <a:pathLst>
                <a:path w="5195570" h="1027429">
                  <a:moveTo>
                    <a:pt x="5195315" y="0"/>
                  </a:moveTo>
                  <a:lnTo>
                    <a:pt x="0" y="0"/>
                  </a:lnTo>
                  <a:lnTo>
                    <a:pt x="0" y="1027176"/>
                  </a:lnTo>
                  <a:lnTo>
                    <a:pt x="5195315" y="1027176"/>
                  </a:lnTo>
                  <a:lnTo>
                    <a:pt x="51953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40195" y="3599687"/>
              <a:ext cx="5195570" cy="1027430"/>
            </a:xfrm>
            <a:custGeom>
              <a:avLst/>
              <a:gdLst/>
              <a:ahLst/>
              <a:cxnLst/>
              <a:rect l="l" t="t" r="r" b="b"/>
              <a:pathLst>
                <a:path w="5195570" h="1027429">
                  <a:moveTo>
                    <a:pt x="0" y="1027176"/>
                  </a:moveTo>
                  <a:lnTo>
                    <a:pt x="5195315" y="1027176"/>
                  </a:lnTo>
                  <a:lnTo>
                    <a:pt x="5195315" y="0"/>
                  </a:lnTo>
                  <a:lnTo>
                    <a:pt x="0" y="0"/>
                  </a:lnTo>
                  <a:lnTo>
                    <a:pt x="0" y="102717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396354" y="3629405"/>
            <a:ext cx="46793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tipo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razón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ser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antijuridicidad,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09486" y="3853434"/>
            <a:ext cx="4855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0" dirty="0">
                <a:solidFill>
                  <a:srgbClr val="FFFFFF"/>
                </a:solidFill>
                <a:latin typeface="Verdana"/>
                <a:cs typeface="Verdana"/>
              </a:rPr>
              <a:t>acto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Verdana"/>
                <a:cs typeface="Verdana"/>
              </a:rPr>
              <a:t>debe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encajar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tipo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(marco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externo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73470" y="4077157"/>
            <a:ext cx="5136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delito),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eso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Verdana"/>
                <a:cs typeface="Verdana"/>
              </a:rPr>
              <a:t>acto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ya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típico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antijurídico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76643" y="4301744"/>
            <a:ext cx="3124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sino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típicamente</a:t>
            </a:r>
            <a:r>
              <a:rPr sz="16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antijurídico.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089404" y="4876800"/>
            <a:ext cx="3383279" cy="1041400"/>
            <a:chOff x="2089404" y="4876800"/>
            <a:chExt cx="3383279" cy="1041400"/>
          </a:xfrm>
        </p:grpSpPr>
        <p:sp>
          <p:nvSpPr>
            <p:cNvPr id="42" name="object 42"/>
            <p:cNvSpPr/>
            <p:nvPr/>
          </p:nvSpPr>
          <p:spPr>
            <a:xfrm>
              <a:off x="2095500" y="4882895"/>
              <a:ext cx="3371215" cy="1028700"/>
            </a:xfrm>
            <a:custGeom>
              <a:avLst/>
              <a:gdLst/>
              <a:ahLst/>
              <a:cxnLst/>
              <a:rect l="l" t="t" r="r" b="b"/>
              <a:pathLst>
                <a:path w="3371215" h="1028700">
                  <a:moveTo>
                    <a:pt x="3371088" y="0"/>
                  </a:moveTo>
                  <a:lnTo>
                    <a:pt x="0" y="0"/>
                  </a:lnTo>
                  <a:lnTo>
                    <a:pt x="0" y="1028699"/>
                  </a:lnTo>
                  <a:lnTo>
                    <a:pt x="3371088" y="1028699"/>
                  </a:lnTo>
                  <a:lnTo>
                    <a:pt x="33710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95500" y="4882895"/>
              <a:ext cx="3371215" cy="1028700"/>
            </a:xfrm>
            <a:custGeom>
              <a:avLst/>
              <a:gdLst/>
              <a:ahLst/>
              <a:cxnLst/>
              <a:rect l="l" t="t" r="r" b="b"/>
              <a:pathLst>
                <a:path w="3371215" h="1028700">
                  <a:moveTo>
                    <a:pt x="0" y="1028699"/>
                  </a:moveTo>
                  <a:lnTo>
                    <a:pt x="3371088" y="1028699"/>
                  </a:lnTo>
                  <a:lnTo>
                    <a:pt x="3371088" y="0"/>
                  </a:lnTo>
                  <a:lnTo>
                    <a:pt x="0" y="0"/>
                  </a:lnTo>
                  <a:lnTo>
                    <a:pt x="0" y="102869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384298" y="5113731"/>
            <a:ext cx="27965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40" dirty="0">
                <a:latin typeface="Verdana"/>
                <a:cs typeface="Verdana"/>
              </a:rPr>
              <a:t>Etapa</a:t>
            </a:r>
            <a:r>
              <a:rPr sz="3200" spc="-285" dirty="0">
                <a:latin typeface="Verdana"/>
                <a:cs typeface="Verdana"/>
              </a:rPr>
              <a:t> </a:t>
            </a:r>
            <a:r>
              <a:rPr sz="3200" spc="-114" dirty="0">
                <a:latin typeface="Verdana"/>
                <a:cs typeface="Verdana"/>
              </a:rPr>
              <a:t>finalista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134100" y="4876800"/>
            <a:ext cx="5142230" cy="1041400"/>
            <a:chOff x="6134100" y="4876800"/>
            <a:chExt cx="5142230" cy="1041400"/>
          </a:xfrm>
        </p:grpSpPr>
        <p:sp>
          <p:nvSpPr>
            <p:cNvPr id="46" name="object 46"/>
            <p:cNvSpPr/>
            <p:nvPr/>
          </p:nvSpPr>
          <p:spPr>
            <a:xfrm>
              <a:off x="6140195" y="4882895"/>
              <a:ext cx="5130165" cy="1028700"/>
            </a:xfrm>
            <a:custGeom>
              <a:avLst/>
              <a:gdLst/>
              <a:ahLst/>
              <a:cxnLst/>
              <a:rect l="l" t="t" r="r" b="b"/>
              <a:pathLst>
                <a:path w="5130165" h="1028700">
                  <a:moveTo>
                    <a:pt x="5129784" y="0"/>
                  </a:moveTo>
                  <a:lnTo>
                    <a:pt x="0" y="0"/>
                  </a:lnTo>
                  <a:lnTo>
                    <a:pt x="0" y="1028699"/>
                  </a:lnTo>
                  <a:lnTo>
                    <a:pt x="5129784" y="1028699"/>
                  </a:lnTo>
                  <a:lnTo>
                    <a:pt x="512978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40195" y="4882895"/>
              <a:ext cx="5130165" cy="1028700"/>
            </a:xfrm>
            <a:custGeom>
              <a:avLst/>
              <a:gdLst/>
              <a:ahLst/>
              <a:cxnLst/>
              <a:rect l="l" t="t" r="r" b="b"/>
              <a:pathLst>
                <a:path w="5130165" h="1028700">
                  <a:moveTo>
                    <a:pt x="0" y="1028699"/>
                  </a:moveTo>
                  <a:lnTo>
                    <a:pt x="5129784" y="1028699"/>
                  </a:lnTo>
                  <a:lnTo>
                    <a:pt x="5129784" y="0"/>
                  </a:lnTo>
                  <a:lnTo>
                    <a:pt x="0" y="0"/>
                  </a:lnTo>
                  <a:lnTo>
                    <a:pt x="0" y="102869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244209" y="4946650"/>
            <a:ext cx="4919980" cy="8820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905" algn="ctr">
              <a:lnSpc>
                <a:spcPct val="92100"/>
              </a:lnSpc>
              <a:spcBef>
                <a:spcPts val="210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intención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elemento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elemento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Verdana"/>
                <a:cs typeface="Verdana"/>
              </a:rPr>
              <a:t>acción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y,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por 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tanto,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tipo.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esta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razón,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los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finalistas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distinguen,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lado, 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una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parte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objetiva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tipo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(referida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acción,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resultado,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sujetos 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activo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pasivo,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etc.) 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y,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del 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otro,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parte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subjetiva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(referida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al  dolo,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tendencias,</a:t>
            </a:r>
            <a:r>
              <a:rPr sz="12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etc.)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5C16F0E6-130B-4E28-BA47-68E45990F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5576315" y="1871472"/>
            <a:ext cx="3343275" cy="482600"/>
          </a:xfrm>
          <a:custGeom>
            <a:avLst/>
            <a:gdLst/>
            <a:ahLst/>
            <a:cxnLst/>
            <a:rect l="l" t="t" r="r" b="b"/>
            <a:pathLst>
              <a:path w="3343275" h="482600">
                <a:moveTo>
                  <a:pt x="0" y="0"/>
                </a:moveTo>
                <a:lnTo>
                  <a:pt x="0" y="241300"/>
                </a:lnTo>
                <a:lnTo>
                  <a:pt x="3343275" y="241300"/>
                </a:lnTo>
                <a:lnTo>
                  <a:pt x="3343275" y="482600"/>
                </a:lnTo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5340" y="3503676"/>
            <a:ext cx="344805" cy="1515110"/>
          </a:xfrm>
          <a:custGeom>
            <a:avLst/>
            <a:gdLst/>
            <a:ahLst/>
            <a:cxnLst/>
            <a:rect l="l" t="t" r="r" b="b"/>
            <a:pathLst>
              <a:path w="344804" h="1515110">
                <a:moveTo>
                  <a:pt x="0" y="0"/>
                </a:moveTo>
                <a:lnTo>
                  <a:pt x="0" y="1514856"/>
                </a:lnTo>
                <a:lnTo>
                  <a:pt x="344805" y="1514856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44311" y="1871472"/>
            <a:ext cx="31750" cy="482600"/>
          </a:xfrm>
          <a:custGeom>
            <a:avLst/>
            <a:gdLst/>
            <a:ahLst/>
            <a:cxnLst/>
            <a:rect l="l" t="t" r="r" b="b"/>
            <a:pathLst>
              <a:path w="31750" h="482600">
                <a:moveTo>
                  <a:pt x="31241" y="0"/>
                </a:moveTo>
                <a:lnTo>
                  <a:pt x="31241" y="241300"/>
                </a:lnTo>
                <a:lnTo>
                  <a:pt x="0" y="241300"/>
                </a:lnTo>
                <a:lnTo>
                  <a:pt x="0" y="482600"/>
                </a:lnTo>
              </a:path>
            </a:pathLst>
          </a:custGeom>
          <a:ln w="12191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3688" y="3503676"/>
            <a:ext cx="344805" cy="1511935"/>
          </a:xfrm>
          <a:custGeom>
            <a:avLst/>
            <a:gdLst/>
            <a:ahLst/>
            <a:cxnLst/>
            <a:rect l="l" t="t" r="r" b="b"/>
            <a:pathLst>
              <a:path w="344805" h="1511935">
                <a:moveTo>
                  <a:pt x="0" y="0"/>
                </a:moveTo>
                <a:lnTo>
                  <a:pt x="0" y="1511681"/>
                </a:lnTo>
                <a:lnTo>
                  <a:pt x="344805" y="1511681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260726" y="947151"/>
            <a:ext cx="5624195" cy="1644650"/>
            <a:chOff x="2226310" y="716026"/>
            <a:chExt cx="5624195" cy="1644650"/>
          </a:xfrm>
        </p:grpSpPr>
        <p:sp>
          <p:nvSpPr>
            <p:cNvPr id="7" name="object 7"/>
            <p:cNvSpPr/>
            <p:nvPr/>
          </p:nvSpPr>
          <p:spPr>
            <a:xfrm>
              <a:off x="2232660" y="1871472"/>
              <a:ext cx="3343275" cy="482600"/>
            </a:xfrm>
            <a:custGeom>
              <a:avLst/>
              <a:gdLst/>
              <a:ahLst/>
              <a:cxnLst/>
              <a:rect l="l" t="t" r="r" b="b"/>
              <a:pathLst>
                <a:path w="3343275" h="482600">
                  <a:moveTo>
                    <a:pt x="3343275" y="0"/>
                  </a:moveTo>
                  <a:lnTo>
                    <a:pt x="3343275" y="241300"/>
                  </a:lnTo>
                  <a:lnTo>
                    <a:pt x="0" y="241300"/>
                  </a:lnTo>
                  <a:lnTo>
                    <a:pt x="0" y="482600"/>
                  </a:lnTo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08604" y="722376"/>
              <a:ext cx="4535805" cy="1149350"/>
            </a:xfrm>
            <a:custGeom>
              <a:avLst/>
              <a:gdLst/>
              <a:ahLst/>
              <a:cxnLst/>
              <a:rect l="l" t="t" r="r" b="b"/>
              <a:pathLst>
                <a:path w="4535805" h="1149350">
                  <a:moveTo>
                    <a:pt x="4535424" y="0"/>
                  </a:moveTo>
                  <a:lnTo>
                    <a:pt x="0" y="0"/>
                  </a:lnTo>
                  <a:lnTo>
                    <a:pt x="0" y="1149096"/>
                  </a:lnTo>
                  <a:lnTo>
                    <a:pt x="4535424" y="1149096"/>
                  </a:lnTo>
                  <a:lnTo>
                    <a:pt x="45354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08604" y="722376"/>
              <a:ext cx="4535805" cy="1149350"/>
            </a:xfrm>
            <a:custGeom>
              <a:avLst/>
              <a:gdLst/>
              <a:ahLst/>
              <a:cxnLst/>
              <a:rect l="l" t="t" r="r" b="b"/>
              <a:pathLst>
                <a:path w="4535805" h="1149350">
                  <a:moveTo>
                    <a:pt x="0" y="1149096"/>
                  </a:moveTo>
                  <a:lnTo>
                    <a:pt x="4535424" y="1149096"/>
                  </a:lnTo>
                  <a:lnTo>
                    <a:pt x="4535424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08603" y="722376"/>
            <a:ext cx="4535805" cy="1149350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845"/>
              </a:spcBef>
            </a:pPr>
            <a:r>
              <a:rPr sz="4000" b="0" spc="-180" dirty="0">
                <a:solidFill>
                  <a:srgbClr val="FFFFFF"/>
                </a:solidFill>
                <a:latin typeface="Verdana"/>
                <a:cs typeface="Verdana"/>
              </a:rPr>
              <a:t>Estructura </a:t>
            </a:r>
            <a:r>
              <a:rPr sz="4000" b="0" spc="50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4000" b="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000" b="0" spc="-25" dirty="0">
                <a:solidFill>
                  <a:srgbClr val="FFFFFF"/>
                </a:solidFill>
                <a:latin typeface="Verdana"/>
                <a:cs typeface="Verdana"/>
              </a:rPr>
              <a:t>tipo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77213" y="2348229"/>
            <a:ext cx="2311400" cy="1162050"/>
            <a:chOff x="1077213" y="2348229"/>
            <a:chExt cx="2311400" cy="1162050"/>
          </a:xfrm>
        </p:grpSpPr>
        <p:sp>
          <p:nvSpPr>
            <p:cNvPr id="12" name="object 12"/>
            <p:cNvSpPr/>
            <p:nvPr/>
          </p:nvSpPr>
          <p:spPr>
            <a:xfrm>
              <a:off x="1083563" y="2354579"/>
              <a:ext cx="2298700" cy="1149350"/>
            </a:xfrm>
            <a:custGeom>
              <a:avLst/>
              <a:gdLst/>
              <a:ahLst/>
              <a:cxnLst/>
              <a:rect l="l" t="t" r="r" b="b"/>
              <a:pathLst>
                <a:path w="2298700" h="1149350">
                  <a:moveTo>
                    <a:pt x="2298191" y="0"/>
                  </a:moveTo>
                  <a:lnTo>
                    <a:pt x="0" y="0"/>
                  </a:lnTo>
                  <a:lnTo>
                    <a:pt x="0" y="1149096"/>
                  </a:lnTo>
                  <a:lnTo>
                    <a:pt x="2298191" y="1149096"/>
                  </a:lnTo>
                  <a:lnTo>
                    <a:pt x="229819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3563" y="2354579"/>
              <a:ext cx="2298700" cy="1149350"/>
            </a:xfrm>
            <a:custGeom>
              <a:avLst/>
              <a:gdLst/>
              <a:ahLst/>
              <a:cxnLst/>
              <a:rect l="l" t="t" r="r" b="b"/>
              <a:pathLst>
                <a:path w="2298700" h="1149350">
                  <a:moveTo>
                    <a:pt x="0" y="1149096"/>
                  </a:moveTo>
                  <a:lnTo>
                    <a:pt x="2298191" y="1149096"/>
                  </a:lnTo>
                  <a:lnTo>
                    <a:pt x="2298191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70304" y="2483357"/>
            <a:ext cx="1137285" cy="8451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 indent="36195">
              <a:lnSpc>
                <a:spcPts val="3100"/>
              </a:lnSpc>
              <a:spcBef>
                <a:spcPts val="415"/>
              </a:spcBef>
            </a:pPr>
            <a:r>
              <a:rPr sz="2800" spc="-145" dirty="0">
                <a:solidFill>
                  <a:srgbClr val="FFFFFF"/>
                </a:solidFill>
                <a:latin typeface="Verdana"/>
                <a:cs typeface="Verdana"/>
              </a:rPr>
              <a:t>Sujeto 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vo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52016" y="3980688"/>
            <a:ext cx="2842260" cy="2070100"/>
            <a:chOff x="1652016" y="3980688"/>
            <a:chExt cx="2842260" cy="2070100"/>
          </a:xfrm>
        </p:grpSpPr>
        <p:sp>
          <p:nvSpPr>
            <p:cNvPr id="16" name="object 16"/>
            <p:cNvSpPr/>
            <p:nvPr/>
          </p:nvSpPr>
          <p:spPr>
            <a:xfrm>
              <a:off x="1658112" y="3986784"/>
              <a:ext cx="2830195" cy="2057400"/>
            </a:xfrm>
            <a:custGeom>
              <a:avLst/>
              <a:gdLst/>
              <a:ahLst/>
              <a:cxnLst/>
              <a:rect l="l" t="t" r="r" b="b"/>
              <a:pathLst>
                <a:path w="2830195" h="2057400">
                  <a:moveTo>
                    <a:pt x="2830067" y="0"/>
                  </a:moveTo>
                  <a:lnTo>
                    <a:pt x="0" y="0"/>
                  </a:lnTo>
                  <a:lnTo>
                    <a:pt x="0" y="2057400"/>
                  </a:lnTo>
                  <a:lnTo>
                    <a:pt x="2830067" y="2057400"/>
                  </a:lnTo>
                  <a:lnTo>
                    <a:pt x="28300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58112" y="3986784"/>
              <a:ext cx="2830195" cy="2057400"/>
            </a:xfrm>
            <a:custGeom>
              <a:avLst/>
              <a:gdLst/>
              <a:ahLst/>
              <a:cxnLst/>
              <a:rect l="l" t="t" r="r" b="b"/>
              <a:pathLst>
                <a:path w="2830195" h="2057400">
                  <a:moveTo>
                    <a:pt x="0" y="2057400"/>
                  </a:moveTo>
                  <a:lnTo>
                    <a:pt x="2830067" y="2057400"/>
                  </a:lnTo>
                  <a:lnTo>
                    <a:pt x="2830067" y="0"/>
                  </a:lnTo>
                  <a:lnTo>
                    <a:pt x="0" y="0"/>
                  </a:lnTo>
                  <a:lnTo>
                    <a:pt x="0" y="20574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58111" y="3986784"/>
            <a:ext cx="2830195" cy="20574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marL="46355" marR="40005" indent="-635" algn="ctr">
              <a:lnSpc>
                <a:spcPct val="92000"/>
              </a:lnSpc>
            </a:pPr>
            <a:r>
              <a:rPr sz="1700" spc="-14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delito </a:t>
            </a:r>
            <a:r>
              <a:rPr sz="1700" spc="80" dirty="0">
                <a:solidFill>
                  <a:srgbClr val="FFFFFF"/>
                </a:solidFill>
                <a:latin typeface="Verdana"/>
                <a:cs typeface="Verdana"/>
              </a:rPr>
              <a:t>como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obra 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humana </a:t>
            </a: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siempre </a:t>
            </a: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tiene</a:t>
            </a:r>
            <a:r>
              <a:rPr sz="1700" spc="-4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un  </a:t>
            </a: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autor,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aquel </a:t>
            </a:r>
            <a:r>
              <a:rPr sz="1700" spc="45" dirty="0">
                <a:solidFill>
                  <a:srgbClr val="FFFFFF"/>
                </a:solidFill>
                <a:latin typeface="Verdana"/>
                <a:cs typeface="Verdana"/>
              </a:rPr>
              <a:t>que 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precisamente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realiza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1700" spc="80" dirty="0">
                <a:solidFill>
                  <a:srgbClr val="FFFFFF"/>
                </a:solidFill>
                <a:latin typeface="Verdana"/>
                <a:cs typeface="Verdana"/>
              </a:rPr>
              <a:t>acción</a:t>
            </a:r>
            <a:r>
              <a:rPr sz="17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penal</a:t>
            </a:r>
            <a:r>
              <a:rPr sz="17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prohibida</a:t>
            </a:r>
            <a:r>
              <a:rPr sz="17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u 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omite</a:t>
            </a:r>
            <a:r>
              <a:rPr sz="17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7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Verdana"/>
                <a:cs typeface="Verdana"/>
              </a:rPr>
              <a:t>acción</a:t>
            </a:r>
            <a:r>
              <a:rPr sz="17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esperada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88865" y="2348229"/>
            <a:ext cx="2311400" cy="1162050"/>
            <a:chOff x="4388865" y="2348229"/>
            <a:chExt cx="2311400" cy="1162050"/>
          </a:xfrm>
        </p:grpSpPr>
        <p:sp>
          <p:nvSpPr>
            <p:cNvPr id="20" name="object 20"/>
            <p:cNvSpPr/>
            <p:nvPr/>
          </p:nvSpPr>
          <p:spPr>
            <a:xfrm>
              <a:off x="4395215" y="2354579"/>
              <a:ext cx="2298700" cy="1149350"/>
            </a:xfrm>
            <a:custGeom>
              <a:avLst/>
              <a:gdLst/>
              <a:ahLst/>
              <a:cxnLst/>
              <a:rect l="l" t="t" r="r" b="b"/>
              <a:pathLst>
                <a:path w="2298700" h="1149350">
                  <a:moveTo>
                    <a:pt x="2298191" y="0"/>
                  </a:moveTo>
                  <a:lnTo>
                    <a:pt x="0" y="0"/>
                  </a:lnTo>
                  <a:lnTo>
                    <a:pt x="0" y="1149096"/>
                  </a:lnTo>
                  <a:lnTo>
                    <a:pt x="2298191" y="1149096"/>
                  </a:lnTo>
                  <a:lnTo>
                    <a:pt x="229819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95215" y="2354579"/>
              <a:ext cx="2298700" cy="1149350"/>
            </a:xfrm>
            <a:custGeom>
              <a:avLst/>
              <a:gdLst/>
              <a:ahLst/>
              <a:cxnLst/>
              <a:rect l="l" t="t" r="r" b="b"/>
              <a:pathLst>
                <a:path w="2298700" h="1149350">
                  <a:moveTo>
                    <a:pt x="0" y="1149096"/>
                  </a:moveTo>
                  <a:lnTo>
                    <a:pt x="2298191" y="1149096"/>
                  </a:lnTo>
                  <a:lnTo>
                    <a:pt x="2298191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423283" y="2679573"/>
            <a:ext cx="2256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145" dirty="0">
                <a:solidFill>
                  <a:srgbClr val="FFFFFF"/>
                </a:solidFill>
                <a:latin typeface="Verdana"/>
                <a:cs typeface="Verdana"/>
              </a:rPr>
              <a:t>Sujeto</a:t>
            </a:r>
            <a:r>
              <a:rPr sz="28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Verdana"/>
                <a:cs typeface="Verdana"/>
              </a:rPr>
              <a:t>activo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963667" y="3980688"/>
            <a:ext cx="2905125" cy="2075814"/>
            <a:chOff x="4963667" y="3980688"/>
            <a:chExt cx="2905125" cy="2075814"/>
          </a:xfrm>
        </p:grpSpPr>
        <p:sp>
          <p:nvSpPr>
            <p:cNvPr id="24" name="object 24"/>
            <p:cNvSpPr/>
            <p:nvPr/>
          </p:nvSpPr>
          <p:spPr>
            <a:xfrm>
              <a:off x="4969763" y="3986784"/>
              <a:ext cx="2893060" cy="2063750"/>
            </a:xfrm>
            <a:custGeom>
              <a:avLst/>
              <a:gdLst/>
              <a:ahLst/>
              <a:cxnLst/>
              <a:rect l="l" t="t" r="r" b="b"/>
              <a:pathLst>
                <a:path w="2893059" h="2063750">
                  <a:moveTo>
                    <a:pt x="2892551" y="0"/>
                  </a:moveTo>
                  <a:lnTo>
                    <a:pt x="0" y="0"/>
                  </a:lnTo>
                  <a:lnTo>
                    <a:pt x="0" y="2063495"/>
                  </a:lnTo>
                  <a:lnTo>
                    <a:pt x="2892551" y="2063495"/>
                  </a:lnTo>
                  <a:lnTo>
                    <a:pt x="28925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69763" y="3986784"/>
              <a:ext cx="2893060" cy="2063750"/>
            </a:xfrm>
            <a:custGeom>
              <a:avLst/>
              <a:gdLst/>
              <a:ahLst/>
              <a:cxnLst/>
              <a:rect l="l" t="t" r="r" b="b"/>
              <a:pathLst>
                <a:path w="2893059" h="2063750">
                  <a:moveTo>
                    <a:pt x="0" y="2063495"/>
                  </a:moveTo>
                  <a:lnTo>
                    <a:pt x="2892551" y="2063495"/>
                  </a:lnTo>
                  <a:lnTo>
                    <a:pt x="2892551" y="0"/>
                  </a:lnTo>
                  <a:lnTo>
                    <a:pt x="0" y="0"/>
                  </a:lnTo>
                  <a:lnTo>
                    <a:pt x="0" y="206349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69764" y="3986784"/>
            <a:ext cx="2893060" cy="20637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00660" marR="194310" indent="635" algn="ctr">
              <a:lnSpc>
                <a:spcPct val="92000"/>
              </a:lnSpc>
              <a:spcBef>
                <a:spcPts val="590"/>
              </a:spcBef>
            </a:pPr>
            <a:r>
              <a:rPr sz="1700" spc="-105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700" spc="40" dirty="0">
                <a:solidFill>
                  <a:srgbClr val="FFFFFF"/>
                </a:solidFill>
                <a:latin typeface="Verdana"/>
                <a:cs typeface="Verdana"/>
              </a:rPr>
              <a:t>todo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hay </a:t>
            </a:r>
            <a:r>
              <a:rPr sz="1700" spc="20" dirty="0">
                <a:solidFill>
                  <a:srgbClr val="FFFFFF"/>
                </a:solidFill>
                <a:latin typeface="Verdana"/>
                <a:cs typeface="Verdana"/>
              </a:rPr>
              <a:t>una  </a:t>
            </a:r>
            <a:r>
              <a:rPr sz="1700" spc="45" dirty="0">
                <a:solidFill>
                  <a:srgbClr val="FFFFFF"/>
                </a:solidFill>
                <a:latin typeface="Verdana"/>
                <a:cs typeface="Verdana"/>
              </a:rPr>
              <a:t>conducta, </a:t>
            </a:r>
            <a:r>
              <a:rPr sz="1700" spc="25" dirty="0">
                <a:solidFill>
                  <a:srgbClr val="FFFFFF"/>
                </a:solidFill>
                <a:latin typeface="Verdana"/>
                <a:cs typeface="Verdana"/>
              </a:rPr>
              <a:t>entendida  </a:t>
            </a:r>
            <a:r>
              <a:rPr sz="1700" spc="80" dirty="0">
                <a:solidFill>
                  <a:srgbClr val="FFFFFF"/>
                </a:solidFill>
                <a:latin typeface="Verdana"/>
                <a:cs typeface="Verdana"/>
              </a:rPr>
              <a:t>como</a:t>
            </a:r>
            <a:r>
              <a:rPr sz="17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comportamiento  humano </a:t>
            </a:r>
            <a:r>
              <a:rPr sz="1700" spc="45" dirty="0">
                <a:solidFill>
                  <a:srgbClr val="FFFFFF"/>
                </a:solidFill>
                <a:latin typeface="Verdana"/>
                <a:cs typeface="Verdana"/>
              </a:rPr>
              <a:t>(acción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u  </a:t>
            </a:r>
            <a:r>
              <a:rPr sz="1700" spc="-70" dirty="0">
                <a:solidFill>
                  <a:srgbClr val="FFFFFF"/>
                </a:solidFill>
                <a:latin typeface="Verdana"/>
                <a:cs typeface="Verdana"/>
              </a:rPr>
              <a:t>omisión) </a:t>
            </a:r>
            <a:r>
              <a:rPr sz="1700" spc="45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vienen  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descritas </a:t>
            </a:r>
            <a:r>
              <a:rPr sz="1700" spc="20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700" spc="-85" dirty="0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sz="1700" spc="-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códigos  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penales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verbo  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rector.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764780" y="2348483"/>
            <a:ext cx="2310765" cy="1161415"/>
            <a:chOff x="7764780" y="2348483"/>
            <a:chExt cx="2310765" cy="1161415"/>
          </a:xfrm>
        </p:grpSpPr>
        <p:sp>
          <p:nvSpPr>
            <p:cNvPr id="28" name="object 28"/>
            <p:cNvSpPr/>
            <p:nvPr/>
          </p:nvSpPr>
          <p:spPr>
            <a:xfrm>
              <a:off x="7770876" y="2354579"/>
              <a:ext cx="2298700" cy="1149350"/>
            </a:xfrm>
            <a:custGeom>
              <a:avLst/>
              <a:gdLst/>
              <a:ahLst/>
              <a:cxnLst/>
              <a:rect l="l" t="t" r="r" b="b"/>
              <a:pathLst>
                <a:path w="2298700" h="1149350">
                  <a:moveTo>
                    <a:pt x="2298192" y="0"/>
                  </a:moveTo>
                  <a:lnTo>
                    <a:pt x="0" y="0"/>
                  </a:lnTo>
                  <a:lnTo>
                    <a:pt x="0" y="1149096"/>
                  </a:lnTo>
                  <a:lnTo>
                    <a:pt x="2298192" y="1149096"/>
                  </a:lnTo>
                  <a:lnTo>
                    <a:pt x="229819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70876" y="2354579"/>
              <a:ext cx="2298700" cy="1149350"/>
            </a:xfrm>
            <a:custGeom>
              <a:avLst/>
              <a:gdLst/>
              <a:ahLst/>
              <a:cxnLst/>
              <a:rect l="l" t="t" r="r" b="b"/>
              <a:pathLst>
                <a:path w="2298700" h="1149350">
                  <a:moveTo>
                    <a:pt x="0" y="1149096"/>
                  </a:moveTo>
                  <a:lnTo>
                    <a:pt x="2298192" y="1149096"/>
                  </a:lnTo>
                  <a:lnTo>
                    <a:pt x="2298192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884921" y="2679573"/>
            <a:ext cx="2081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110" dirty="0">
                <a:solidFill>
                  <a:srgbClr val="FFFFFF"/>
                </a:solidFill>
                <a:latin typeface="Verdana"/>
                <a:cs typeface="Verdana"/>
              </a:rPr>
              <a:t>Bien</a:t>
            </a:r>
            <a:r>
              <a:rPr sz="2800" spc="-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Verdana"/>
                <a:cs typeface="Verdana"/>
              </a:rPr>
              <a:t>jurídico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339328" y="3980688"/>
            <a:ext cx="3061970" cy="2161540"/>
            <a:chOff x="8339328" y="3980688"/>
            <a:chExt cx="3061970" cy="2161540"/>
          </a:xfrm>
        </p:grpSpPr>
        <p:sp>
          <p:nvSpPr>
            <p:cNvPr id="32" name="object 32"/>
            <p:cNvSpPr/>
            <p:nvPr/>
          </p:nvSpPr>
          <p:spPr>
            <a:xfrm>
              <a:off x="8345424" y="3986784"/>
              <a:ext cx="3049905" cy="2148840"/>
            </a:xfrm>
            <a:custGeom>
              <a:avLst/>
              <a:gdLst/>
              <a:ahLst/>
              <a:cxnLst/>
              <a:rect l="l" t="t" r="r" b="b"/>
              <a:pathLst>
                <a:path w="3049904" h="2148840">
                  <a:moveTo>
                    <a:pt x="3049524" y="0"/>
                  </a:moveTo>
                  <a:lnTo>
                    <a:pt x="0" y="0"/>
                  </a:lnTo>
                  <a:lnTo>
                    <a:pt x="0" y="2148840"/>
                  </a:lnTo>
                  <a:lnTo>
                    <a:pt x="3049524" y="2148840"/>
                  </a:lnTo>
                  <a:lnTo>
                    <a:pt x="30495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45424" y="3986784"/>
              <a:ext cx="3049905" cy="2148840"/>
            </a:xfrm>
            <a:custGeom>
              <a:avLst/>
              <a:gdLst/>
              <a:ahLst/>
              <a:cxnLst/>
              <a:rect l="l" t="t" r="r" b="b"/>
              <a:pathLst>
                <a:path w="3049904" h="2148840">
                  <a:moveTo>
                    <a:pt x="0" y="2148840"/>
                  </a:moveTo>
                  <a:lnTo>
                    <a:pt x="3049524" y="2148840"/>
                  </a:lnTo>
                  <a:lnTo>
                    <a:pt x="3049524" y="0"/>
                  </a:lnTo>
                  <a:lnTo>
                    <a:pt x="0" y="0"/>
                  </a:lnTo>
                  <a:lnTo>
                    <a:pt x="0" y="214884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424798" y="4070096"/>
            <a:ext cx="2889885" cy="5232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10209" marR="5080" indent="-398145">
              <a:lnSpc>
                <a:spcPts val="1870"/>
              </a:lnSpc>
              <a:spcBef>
                <a:spcPts val="305"/>
              </a:spcBef>
            </a:pP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bien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jurídico</a:t>
            </a:r>
            <a:r>
              <a:rPr sz="17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7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7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teoría  </a:t>
            </a:r>
            <a:r>
              <a:rPr sz="1700" spc="20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1700" spc="-4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delito </a:t>
            </a: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1700" spc="-80" dirty="0">
                <a:solidFill>
                  <a:srgbClr val="FFFFFF"/>
                </a:solidFill>
                <a:latin typeface="Verdana"/>
                <a:cs typeface="Verdana"/>
              </a:rPr>
              <a:t>valir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78139" y="4547108"/>
            <a:ext cx="27813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20" dirty="0">
                <a:solidFill>
                  <a:srgbClr val="FFFFFF"/>
                </a:solidFill>
                <a:latin typeface="Verdana"/>
                <a:cs typeface="Verdana"/>
              </a:rPr>
              <a:t>considerado</a:t>
            </a:r>
            <a:r>
              <a:rPr sz="17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fundamental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86776" y="4784852"/>
            <a:ext cx="32766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4" algn="l"/>
              </a:tabLst>
            </a:pPr>
            <a:r>
              <a:rPr sz="1700" u="sng" spc="-130" dirty="0">
                <a:solidFill>
                  <a:srgbClr val="FFFFFF"/>
                </a:solidFill>
                <a:uFill>
                  <a:solidFill>
                    <a:srgbClr val="4471C4"/>
                  </a:solidFill>
                </a:uFill>
                <a:latin typeface="Verdana"/>
                <a:cs typeface="Verdana"/>
              </a:rPr>
              <a:t> 	</a:t>
            </a:r>
            <a:r>
              <a:rPr sz="1700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sz="17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Verdana"/>
                <a:cs typeface="Verdana"/>
              </a:rPr>
              <a:t>una</a:t>
            </a:r>
            <a:r>
              <a:rPr sz="17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Verdana"/>
                <a:cs typeface="Verdana"/>
              </a:rPr>
              <a:t>sociedad</a:t>
            </a:r>
            <a:r>
              <a:rPr sz="17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04986" y="5022291"/>
            <a:ext cx="2931795" cy="10007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270"/>
              </a:spcBef>
            </a:pP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norma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penal </a:t>
            </a: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quiere 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proteger </a:t>
            </a:r>
            <a:r>
              <a:rPr sz="1700" spc="9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comportamientos</a:t>
            </a:r>
            <a:r>
              <a:rPr sz="17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humanos  </a:t>
            </a:r>
            <a:r>
              <a:rPr sz="1700" spc="45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700" spc="55" dirty="0">
                <a:solidFill>
                  <a:srgbClr val="FFFFFF"/>
                </a:solidFill>
                <a:latin typeface="Verdana"/>
                <a:cs typeface="Verdana"/>
              </a:rPr>
              <a:t>puedan</a:t>
            </a:r>
            <a:r>
              <a:rPr sz="17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dañarlo.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77B7FC-623B-4F5D-AB8A-F0148DAE1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198370" y="1143000"/>
            <a:ext cx="7795259" cy="5516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937" y="2057400"/>
            <a:ext cx="70961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IV. LA</a:t>
            </a:r>
            <a:r>
              <a:rPr sz="6000" spc="-55" dirty="0"/>
              <a:t> </a:t>
            </a:r>
            <a:r>
              <a:rPr sz="6000" spc="-5" dirty="0"/>
              <a:t>CAUSALIDAD</a:t>
            </a:r>
            <a:endParaRPr sz="6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C397DAC-9C8B-4164-A336-E7E2513B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1160721" y="1066016"/>
            <a:ext cx="10049256" cy="6457188"/>
            <a:chOff x="1207008" y="400810"/>
            <a:chExt cx="10049256" cy="6457188"/>
          </a:xfrm>
        </p:grpSpPr>
        <p:sp>
          <p:nvSpPr>
            <p:cNvPr id="3" name="object 3"/>
            <p:cNvSpPr/>
            <p:nvPr/>
          </p:nvSpPr>
          <p:spPr>
            <a:xfrm>
              <a:off x="1498089" y="571502"/>
              <a:ext cx="9278117" cy="60182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7008" y="400810"/>
              <a:ext cx="10049256" cy="64571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8384" y="601980"/>
              <a:ext cx="9529182" cy="591007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37555" y="1329162"/>
            <a:ext cx="8942070" cy="578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5400" spc="-35" dirty="0">
                <a:latin typeface="Verdana"/>
                <a:cs typeface="Verdana"/>
              </a:rPr>
              <a:t>La </a:t>
            </a:r>
            <a:r>
              <a:rPr sz="5400" b="1" dirty="0">
                <a:latin typeface="TeXGyreAdventor"/>
                <a:cs typeface="TeXGyreAdventor"/>
              </a:rPr>
              <a:t>relación </a:t>
            </a:r>
            <a:r>
              <a:rPr sz="5400" b="1" spc="-5" dirty="0">
                <a:latin typeface="TeXGyreAdventor"/>
                <a:cs typeface="TeXGyreAdventor"/>
              </a:rPr>
              <a:t>de causalidad  </a:t>
            </a:r>
            <a:r>
              <a:rPr sz="5400" spc="-110" dirty="0">
                <a:latin typeface="Verdana"/>
                <a:cs typeface="Verdana"/>
              </a:rPr>
              <a:t>entre </a:t>
            </a:r>
            <a:r>
              <a:rPr sz="5400" spc="250" dirty="0">
                <a:latin typeface="Verdana"/>
                <a:cs typeface="Verdana"/>
              </a:rPr>
              <a:t>acción </a:t>
            </a:r>
            <a:r>
              <a:rPr sz="5400" spc="-305" dirty="0">
                <a:latin typeface="Verdana"/>
                <a:cs typeface="Verdana"/>
              </a:rPr>
              <a:t>y </a:t>
            </a:r>
            <a:r>
              <a:rPr sz="5400" spc="-100" dirty="0">
                <a:latin typeface="Verdana"/>
                <a:cs typeface="Verdana"/>
              </a:rPr>
              <a:t>resultado  </a:t>
            </a:r>
            <a:r>
              <a:rPr sz="5400" spc="5" dirty="0">
                <a:latin typeface="Verdana"/>
                <a:cs typeface="Verdana"/>
              </a:rPr>
              <a:t>parte</a:t>
            </a:r>
            <a:r>
              <a:rPr sz="5400" spc="-400" dirty="0">
                <a:latin typeface="Verdana"/>
                <a:cs typeface="Verdana"/>
              </a:rPr>
              <a:t> </a:t>
            </a:r>
            <a:r>
              <a:rPr sz="5400" spc="310" dirty="0">
                <a:latin typeface="Verdana"/>
                <a:cs typeface="Verdana"/>
              </a:rPr>
              <a:t>de</a:t>
            </a:r>
            <a:r>
              <a:rPr sz="5400" spc="-415" dirty="0">
                <a:latin typeface="Verdana"/>
                <a:cs typeface="Verdana"/>
              </a:rPr>
              <a:t> </a:t>
            </a:r>
            <a:r>
              <a:rPr sz="5400" spc="20" dirty="0">
                <a:latin typeface="Verdana"/>
                <a:cs typeface="Verdana"/>
              </a:rPr>
              <a:t>la</a:t>
            </a:r>
            <a:r>
              <a:rPr sz="5400" spc="-420" dirty="0">
                <a:latin typeface="Verdana"/>
                <a:cs typeface="Verdana"/>
              </a:rPr>
              <a:t> </a:t>
            </a:r>
            <a:r>
              <a:rPr sz="5400" spc="65" dirty="0">
                <a:latin typeface="Verdana"/>
                <a:cs typeface="Verdana"/>
              </a:rPr>
              <a:t>equivalencia</a:t>
            </a:r>
            <a:r>
              <a:rPr sz="5400" spc="-430" dirty="0">
                <a:latin typeface="Verdana"/>
                <a:cs typeface="Verdana"/>
              </a:rPr>
              <a:t> </a:t>
            </a:r>
            <a:r>
              <a:rPr sz="5400" spc="260" dirty="0">
                <a:latin typeface="Verdana"/>
                <a:cs typeface="Verdana"/>
              </a:rPr>
              <a:t>o  </a:t>
            </a:r>
            <a:r>
              <a:rPr sz="5400" spc="105" dirty="0">
                <a:latin typeface="Verdana"/>
                <a:cs typeface="Verdana"/>
              </a:rPr>
              <a:t>igualdad </a:t>
            </a:r>
            <a:r>
              <a:rPr sz="5400" spc="-105" dirty="0">
                <a:latin typeface="Verdana"/>
                <a:cs typeface="Verdana"/>
              </a:rPr>
              <a:t>entre </a:t>
            </a:r>
            <a:r>
              <a:rPr sz="5400" spc="475" dirty="0">
                <a:latin typeface="Verdana"/>
                <a:cs typeface="Verdana"/>
              </a:rPr>
              <a:t>cada</a:t>
            </a:r>
            <a:r>
              <a:rPr sz="5400" spc="-1270" dirty="0">
                <a:latin typeface="Verdana"/>
                <a:cs typeface="Verdana"/>
              </a:rPr>
              <a:t> </a:t>
            </a:r>
            <a:r>
              <a:rPr sz="5400" dirty="0">
                <a:latin typeface="Verdana"/>
                <a:cs typeface="Verdana"/>
              </a:rPr>
              <a:t>uno  </a:t>
            </a:r>
            <a:r>
              <a:rPr sz="5400" spc="310" dirty="0">
                <a:latin typeface="Verdana"/>
                <a:cs typeface="Verdana"/>
              </a:rPr>
              <a:t>de </a:t>
            </a:r>
            <a:r>
              <a:rPr sz="5400" spc="-290" dirty="0">
                <a:latin typeface="Verdana"/>
                <a:cs typeface="Verdana"/>
              </a:rPr>
              <a:t>los </a:t>
            </a:r>
            <a:r>
              <a:rPr sz="5400" spc="80" dirty="0">
                <a:latin typeface="Verdana"/>
                <a:cs typeface="Verdana"/>
              </a:rPr>
              <a:t>antecedentes </a:t>
            </a:r>
            <a:r>
              <a:rPr sz="5400" spc="260" dirty="0">
                <a:latin typeface="Verdana"/>
                <a:cs typeface="Verdana"/>
              </a:rPr>
              <a:t>o  </a:t>
            </a:r>
            <a:r>
              <a:rPr sz="5400" spc="65" dirty="0">
                <a:latin typeface="Verdana"/>
                <a:cs typeface="Verdana"/>
              </a:rPr>
              <a:t>condiciones </a:t>
            </a:r>
            <a:r>
              <a:rPr sz="5400" spc="-190" dirty="0">
                <a:latin typeface="Verdana"/>
                <a:cs typeface="Verdana"/>
              </a:rPr>
              <a:t>físicas</a:t>
            </a:r>
            <a:r>
              <a:rPr sz="5400" spc="-919" dirty="0">
                <a:latin typeface="Verdana"/>
                <a:cs typeface="Verdana"/>
              </a:rPr>
              <a:t> </a:t>
            </a:r>
            <a:r>
              <a:rPr sz="5400" spc="-145" dirty="0">
                <a:latin typeface="Verdana"/>
                <a:cs typeface="Verdana"/>
              </a:rPr>
              <a:t>previas  </a:t>
            </a:r>
            <a:r>
              <a:rPr sz="5400" spc="20" dirty="0">
                <a:latin typeface="Verdana"/>
                <a:cs typeface="Verdana"/>
              </a:rPr>
              <a:t>al</a:t>
            </a:r>
            <a:r>
              <a:rPr sz="5400" spc="-409" dirty="0">
                <a:latin typeface="Verdana"/>
                <a:cs typeface="Verdana"/>
              </a:rPr>
              <a:t> </a:t>
            </a:r>
            <a:r>
              <a:rPr sz="5400" spc="-145" dirty="0">
                <a:latin typeface="Verdana"/>
                <a:cs typeface="Verdana"/>
              </a:rPr>
              <a:t>resultado.</a:t>
            </a:r>
            <a:endParaRPr sz="5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EDFB6D-0161-40AD-BC84-E25707EA9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81227" y="1123187"/>
            <a:ext cx="10518775" cy="4749165"/>
            <a:chOff x="681227" y="1123187"/>
            <a:chExt cx="10518775" cy="4749165"/>
          </a:xfrm>
        </p:grpSpPr>
        <p:sp>
          <p:nvSpPr>
            <p:cNvPr id="3" name="object 3"/>
            <p:cNvSpPr/>
            <p:nvPr/>
          </p:nvSpPr>
          <p:spPr>
            <a:xfrm>
              <a:off x="931161" y="1257306"/>
              <a:ext cx="9863333" cy="43555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1227" y="1123187"/>
              <a:ext cx="10518647" cy="47487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1455" y="1287780"/>
              <a:ext cx="9762744" cy="42473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71473" y="1309878"/>
            <a:ext cx="9579610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4500" spc="6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4500" spc="135" dirty="0">
                <a:solidFill>
                  <a:srgbClr val="FFFFFF"/>
                </a:solidFill>
                <a:latin typeface="Verdana"/>
                <a:cs typeface="Verdana"/>
              </a:rPr>
              <a:t>acuerdo </a:t>
            </a:r>
            <a:r>
              <a:rPr sz="4500" spc="225" dirty="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sz="4500" spc="1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4500" spc="-55" dirty="0">
                <a:solidFill>
                  <a:srgbClr val="FFFFFF"/>
                </a:solidFill>
                <a:latin typeface="Verdana"/>
                <a:cs typeface="Verdana"/>
              </a:rPr>
              <a:t>teoría </a:t>
            </a:r>
            <a:r>
              <a:rPr sz="4500" spc="254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4500" spc="10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4500" spc="55" dirty="0">
                <a:solidFill>
                  <a:srgbClr val="FFFFFF"/>
                </a:solidFill>
                <a:latin typeface="Verdana"/>
                <a:cs typeface="Verdana"/>
              </a:rPr>
              <a:t>equivalencia </a:t>
            </a:r>
            <a:r>
              <a:rPr sz="4500" spc="26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4500" spc="15" dirty="0">
                <a:solidFill>
                  <a:srgbClr val="FFFFFF"/>
                </a:solidFill>
                <a:latin typeface="Verdana"/>
                <a:cs typeface="Verdana"/>
              </a:rPr>
              <a:t>condiciones, </a:t>
            </a:r>
            <a:r>
              <a:rPr sz="4500" b="1" spc="-5" dirty="0">
                <a:solidFill>
                  <a:srgbClr val="FFFFFF"/>
                </a:solidFill>
                <a:latin typeface="TeXGyreAdventor"/>
                <a:cs typeface="TeXGyreAdventor"/>
              </a:rPr>
              <a:t>no  </a:t>
            </a:r>
            <a:r>
              <a:rPr sz="4500" b="1" dirty="0">
                <a:solidFill>
                  <a:srgbClr val="FFFFFF"/>
                </a:solidFill>
                <a:latin typeface="TeXGyreAdventor"/>
                <a:cs typeface="TeXGyreAdventor"/>
              </a:rPr>
              <a:t>se </a:t>
            </a:r>
            <a:r>
              <a:rPr sz="4500" b="1" spc="-5" dirty="0">
                <a:solidFill>
                  <a:srgbClr val="FFFFFF"/>
                </a:solidFill>
                <a:latin typeface="TeXGyreAdventor"/>
                <a:cs typeface="TeXGyreAdventor"/>
              </a:rPr>
              <a:t>puede distinguir </a:t>
            </a:r>
            <a:r>
              <a:rPr sz="4500" spc="-85" dirty="0">
                <a:solidFill>
                  <a:srgbClr val="FFFFFF"/>
                </a:solidFill>
                <a:latin typeface="Verdana"/>
                <a:cs typeface="Verdana"/>
              </a:rPr>
              <a:t>entre </a:t>
            </a:r>
            <a:r>
              <a:rPr sz="4500" spc="-25" dirty="0">
                <a:solidFill>
                  <a:srgbClr val="FFFFFF"/>
                </a:solidFill>
                <a:latin typeface="Verdana"/>
                <a:cs typeface="Verdana"/>
              </a:rPr>
              <a:t>factores  </a:t>
            </a:r>
            <a:r>
              <a:rPr sz="4500" spc="125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4500" spc="-3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00" spc="50" dirty="0">
                <a:solidFill>
                  <a:srgbClr val="FFFFFF"/>
                </a:solidFill>
                <a:latin typeface="Verdana"/>
                <a:cs typeface="Verdana"/>
              </a:rPr>
              <a:t>han</a:t>
            </a:r>
            <a:r>
              <a:rPr sz="4500" spc="-3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00" spc="15" dirty="0">
                <a:solidFill>
                  <a:srgbClr val="FFFFFF"/>
                </a:solidFill>
                <a:latin typeface="Verdana"/>
                <a:cs typeface="Verdana"/>
              </a:rPr>
              <a:t>determinado</a:t>
            </a:r>
            <a:r>
              <a:rPr sz="45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00" spc="-45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45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00" spc="-85" dirty="0">
                <a:solidFill>
                  <a:srgbClr val="FFFFFF"/>
                </a:solidFill>
                <a:latin typeface="Verdana"/>
                <a:cs typeface="Verdana"/>
              </a:rPr>
              <a:t>resultado  </a:t>
            </a:r>
            <a:r>
              <a:rPr sz="4500" spc="-325" dirty="0">
                <a:solidFill>
                  <a:srgbClr val="FFFFFF"/>
                </a:solidFill>
                <a:latin typeface="Verdana"/>
                <a:cs typeface="Verdana"/>
              </a:rPr>
              <a:t>y, </a:t>
            </a:r>
            <a:r>
              <a:rPr sz="4500" spc="-35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4500" spc="-70" dirty="0">
                <a:solidFill>
                  <a:srgbClr val="FFFFFF"/>
                </a:solidFill>
                <a:latin typeface="Verdana"/>
                <a:cs typeface="Verdana"/>
              </a:rPr>
              <a:t>tanto, </a:t>
            </a:r>
            <a:r>
              <a:rPr sz="4500" spc="175" dirty="0">
                <a:solidFill>
                  <a:srgbClr val="FFFFFF"/>
                </a:solidFill>
                <a:latin typeface="Verdana"/>
                <a:cs typeface="Verdana"/>
              </a:rPr>
              <a:t>tampoco </a:t>
            </a:r>
            <a:r>
              <a:rPr sz="4500" spc="-18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sz="4500" spc="180" dirty="0">
                <a:solidFill>
                  <a:srgbClr val="FFFFFF"/>
                </a:solidFill>
                <a:latin typeface="Verdana"/>
                <a:cs typeface="Verdana"/>
              </a:rPr>
              <a:t>puede  </a:t>
            </a:r>
            <a:r>
              <a:rPr sz="4500" spc="-220" dirty="0">
                <a:solidFill>
                  <a:srgbClr val="FFFFFF"/>
                </a:solidFill>
                <a:latin typeface="Verdana"/>
                <a:cs typeface="Verdana"/>
              </a:rPr>
              <a:t>distinguir </a:t>
            </a:r>
            <a:r>
              <a:rPr sz="4500" b="1" spc="-5" dirty="0">
                <a:solidFill>
                  <a:srgbClr val="FFFFFF"/>
                </a:solidFill>
                <a:latin typeface="TeXGyreAdventor"/>
                <a:cs typeface="TeXGyreAdventor"/>
              </a:rPr>
              <a:t>entre causa </a:t>
            </a:r>
            <a:r>
              <a:rPr sz="4500" b="1" dirty="0">
                <a:solidFill>
                  <a:srgbClr val="FFFFFF"/>
                </a:solidFill>
                <a:latin typeface="TeXGyreAdventor"/>
                <a:cs typeface="TeXGyreAdventor"/>
              </a:rPr>
              <a:t>y</a:t>
            </a:r>
            <a:r>
              <a:rPr sz="4500" b="1" spc="-12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4500" b="1" spc="-45" dirty="0">
                <a:solidFill>
                  <a:srgbClr val="FFFFFF"/>
                </a:solidFill>
                <a:latin typeface="TeXGyreAdventor"/>
                <a:cs typeface="TeXGyreAdventor"/>
              </a:rPr>
              <a:t>condición</a:t>
            </a:r>
            <a:r>
              <a:rPr sz="4500" spc="-4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4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C5B74CCA-EF3B-40FC-8C7F-33B698A5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16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2666" y="1240416"/>
            <a:ext cx="504126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5" dirty="0"/>
              <a:t>¿QUÉ ES EL</a:t>
            </a:r>
            <a:r>
              <a:rPr sz="4900" spc="-50" dirty="0"/>
              <a:t> </a:t>
            </a:r>
            <a:r>
              <a:rPr sz="4900" spc="-5" dirty="0"/>
              <a:t>TIPO?</a:t>
            </a:r>
            <a:endParaRPr sz="4900" dirty="0"/>
          </a:p>
        </p:txBody>
      </p:sp>
      <p:grpSp>
        <p:nvGrpSpPr>
          <p:cNvPr id="6" name="object 6"/>
          <p:cNvGrpSpPr/>
          <p:nvPr/>
        </p:nvGrpSpPr>
        <p:grpSpPr>
          <a:xfrm>
            <a:off x="6720840" y="1345691"/>
            <a:ext cx="3929379" cy="3896995"/>
            <a:chOff x="6720840" y="1345691"/>
            <a:chExt cx="3929379" cy="3896995"/>
          </a:xfrm>
        </p:grpSpPr>
        <p:sp>
          <p:nvSpPr>
            <p:cNvPr id="7" name="object 7"/>
            <p:cNvSpPr/>
            <p:nvPr/>
          </p:nvSpPr>
          <p:spPr>
            <a:xfrm>
              <a:off x="6720840" y="1345691"/>
              <a:ext cx="3929379" cy="1363980"/>
            </a:xfrm>
            <a:custGeom>
              <a:avLst/>
              <a:gdLst/>
              <a:ahLst/>
              <a:cxnLst/>
              <a:rect l="l" t="t" r="r" b="b"/>
              <a:pathLst>
                <a:path w="3929379" h="1363980">
                  <a:moveTo>
                    <a:pt x="1964435" y="0"/>
                  </a:moveTo>
                  <a:lnTo>
                    <a:pt x="1895468" y="412"/>
                  </a:lnTo>
                  <a:lnTo>
                    <a:pt x="1827098" y="1640"/>
                  </a:lnTo>
                  <a:lnTo>
                    <a:pt x="1759364" y="3670"/>
                  </a:lnTo>
                  <a:lnTo>
                    <a:pt x="1692305" y="6489"/>
                  </a:lnTo>
                  <a:lnTo>
                    <a:pt x="1625959" y="10084"/>
                  </a:lnTo>
                  <a:lnTo>
                    <a:pt x="1560367" y="14440"/>
                  </a:lnTo>
                  <a:lnTo>
                    <a:pt x="1495567" y="19544"/>
                  </a:lnTo>
                  <a:lnTo>
                    <a:pt x="1431597" y="25382"/>
                  </a:lnTo>
                  <a:lnTo>
                    <a:pt x="1368497" y="31942"/>
                  </a:lnTo>
                  <a:lnTo>
                    <a:pt x="1306306" y="39210"/>
                  </a:lnTo>
                  <a:lnTo>
                    <a:pt x="1245062" y="47171"/>
                  </a:lnTo>
                  <a:lnTo>
                    <a:pt x="1184805" y="55813"/>
                  </a:lnTo>
                  <a:lnTo>
                    <a:pt x="1125573" y="65122"/>
                  </a:lnTo>
                  <a:lnTo>
                    <a:pt x="1067406" y="75085"/>
                  </a:lnTo>
                  <a:lnTo>
                    <a:pt x="1010343" y="85687"/>
                  </a:lnTo>
                  <a:lnTo>
                    <a:pt x="954421" y="96916"/>
                  </a:lnTo>
                  <a:lnTo>
                    <a:pt x="899681" y="108758"/>
                  </a:lnTo>
                  <a:lnTo>
                    <a:pt x="846162" y="121200"/>
                  </a:lnTo>
                  <a:lnTo>
                    <a:pt x="793901" y="134227"/>
                  </a:lnTo>
                  <a:lnTo>
                    <a:pt x="742939" y="147827"/>
                  </a:lnTo>
                  <a:lnTo>
                    <a:pt x="693314" y="161986"/>
                  </a:lnTo>
                  <a:lnTo>
                    <a:pt x="645065" y="176690"/>
                  </a:lnTo>
                  <a:lnTo>
                    <a:pt x="598231" y="191926"/>
                  </a:lnTo>
                  <a:lnTo>
                    <a:pt x="552851" y="207680"/>
                  </a:lnTo>
                  <a:lnTo>
                    <a:pt x="508964" y="223939"/>
                  </a:lnTo>
                  <a:lnTo>
                    <a:pt x="466609" y="240689"/>
                  </a:lnTo>
                  <a:lnTo>
                    <a:pt x="425825" y="257917"/>
                  </a:lnTo>
                  <a:lnTo>
                    <a:pt x="386650" y="275609"/>
                  </a:lnTo>
                  <a:lnTo>
                    <a:pt x="349125" y="293752"/>
                  </a:lnTo>
                  <a:lnTo>
                    <a:pt x="313287" y="312333"/>
                  </a:lnTo>
                  <a:lnTo>
                    <a:pt x="279175" y="331337"/>
                  </a:lnTo>
                  <a:lnTo>
                    <a:pt x="216288" y="370561"/>
                  </a:lnTo>
                  <a:lnTo>
                    <a:pt x="160775" y="411319"/>
                  </a:lnTo>
                  <a:lnTo>
                    <a:pt x="112948" y="453501"/>
                  </a:lnTo>
                  <a:lnTo>
                    <a:pt x="73117" y="496999"/>
                  </a:lnTo>
                  <a:lnTo>
                    <a:pt x="41596" y="541705"/>
                  </a:lnTo>
                  <a:lnTo>
                    <a:pt x="18694" y="587510"/>
                  </a:lnTo>
                  <a:lnTo>
                    <a:pt x="4725" y="634308"/>
                  </a:lnTo>
                  <a:lnTo>
                    <a:pt x="0" y="681990"/>
                  </a:lnTo>
                  <a:lnTo>
                    <a:pt x="1187" y="705934"/>
                  </a:lnTo>
                  <a:lnTo>
                    <a:pt x="10574" y="753187"/>
                  </a:lnTo>
                  <a:lnTo>
                    <a:pt x="29048" y="799502"/>
                  </a:lnTo>
                  <a:lnTo>
                    <a:pt x="56298" y="844772"/>
                  </a:lnTo>
                  <a:lnTo>
                    <a:pt x="92013" y="888887"/>
                  </a:lnTo>
                  <a:lnTo>
                    <a:pt x="135881" y="931741"/>
                  </a:lnTo>
                  <a:lnTo>
                    <a:pt x="187590" y="973224"/>
                  </a:lnTo>
                  <a:lnTo>
                    <a:pt x="246830" y="1013228"/>
                  </a:lnTo>
                  <a:lnTo>
                    <a:pt x="313287" y="1051646"/>
                  </a:lnTo>
                  <a:lnTo>
                    <a:pt x="349125" y="1070227"/>
                  </a:lnTo>
                  <a:lnTo>
                    <a:pt x="386650" y="1088370"/>
                  </a:lnTo>
                  <a:lnTo>
                    <a:pt x="425825" y="1106062"/>
                  </a:lnTo>
                  <a:lnTo>
                    <a:pt x="466609" y="1123290"/>
                  </a:lnTo>
                  <a:lnTo>
                    <a:pt x="508964" y="1140040"/>
                  </a:lnTo>
                  <a:lnTo>
                    <a:pt x="552851" y="1156299"/>
                  </a:lnTo>
                  <a:lnTo>
                    <a:pt x="598231" y="1172053"/>
                  </a:lnTo>
                  <a:lnTo>
                    <a:pt x="645065" y="1187289"/>
                  </a:lnTo>
                  <a:lnTo>
                    <a:pt x="693314" y="1201993"/>
                  </a:lnTo>
                  <a:lnTo>
                    <a:pt x="742939" y="1216152"/>
                  </a:lnTo>
                  <a:lnTo>
                    <a:pt x="793901" y="1229752"/>
                  </a:lnTo>
                  <a:lnTo>
                    <a:pt x="846162" y="1242779"/>
                  </a:lnTo>
                  <a:lnTo>
                    <a:pt x="899681" y="1255221"/>
                  </a:lnTo>
                  <a:lnTo>
                    <a:pt x="954421" y="1267063"/>
                  </a:lnTo>
                  <a:lnTo>
                    <a:pt x="1010343" y="1278292"/>
                  </a:lnTo>
                  <a:lnTo>
                    <a:pt x="1067406" y="1288894"/>
                  </a:lnTo>
                  <a:lnTo>
                    <a:pt x="1125573" y="1298857"/>
                  </a:lnTo>
                  <a:lnTo>
                    <a:pt x="1184805" y="1308166"/>
                  </a:lnTo>
                  <a:lnTo>
                    <a:pt x="1245062" y="1316808"/>
                  </a:lnTo>
                  <a:lnTo>
                    <a:pt x="1306306" y="1324769"/>
                  </a:lnTo>
                  <a:lnTo>
                    <a:pt x="1368497" y="1332037"/>
                  </a:lnTo>
                  <a:lnTo>
                    <a:pt x="1431597" y="1338597"/>
                  </a:lnTo>
                  <a:lnTo>
                    <a:pt x="1495567" y="1344435"/>
                  </a:lnTo>
                  <a:lnTo>
                    <a:pt x="1560367" y="1349539"/>
                  </a:lnTo>
                  <a:lnTo>
                    <a:pt x="1625959" y="1353895"/>
                  </a:lnTo>
                  <a:lnTo>
                    <a:pt x="1692305" y="1357490"/>
                  </a:lnTo>
                  <a:lnTo>
                    <a:pt x="1759364" y="1360309"/>
                  </a:lnTo>
                  <a:lnTo>
                    <a:pt x="1827098" y="1362339"/>
                  </a:lnTo>
                  <a:lnTo>
                    <a:pt x="1895468" y="1363567"/>
                  </a:lnTo>
                  <a:lnTo>
                    <a:pt x="1964435" y="1363980"/>
                  </a:lnTo>
                  <a:lnTo>
                    <a:pt x="2033403" y="1363567"/>
                  </a:lnTo>
                  <a:lnTo>
                    <a:pt x="2101773" y="1362339"/>
                  </a:lnTo>
                  <a:lnTo>
                    <a:pt x="2169507" y="1360309"/>
                  </a:lnTo>
                  <a:lnTo>
                    <a:pt x="2236566" y="1357490"/>
                  </a:lnTo>
                  <a:lnTo>
                    <a:pt x="2302912" y="1353895"/>
                  </a:lnTo>
                  <a:lnTo>
                    <a:pt x="2368504" y="1349539"/>
                  </a:lnTo>
                  <a:lnTo>
                    <a:pt x="2433304" y="1344435"/>
                  </a:lnTo>
                  <a:lnTo>
                    <a:pt x="2497274" y="1338597"/>
                  </a:lnTo>
                  <a:lnTo>
                    <a:pt x="2560374" y="1332037"/>
                  </a:lnTo>
                  <a:lnTo>
                    <a:pt x="2622565" y="1324769"/>
                  </a:lnTo>
                  <a:lnTo>
                    <a:pt x="2683809" y="1316808"/>
                  </a:lnTo>
                  <a:lnTo>
                    <a:pt x="2744066" y="1308166"/>
                  </a:lnTo>
                  <a:lnTo>
                    <a:pt x="2803298" y="1298857"/>
                  </a:lnTo>
                  <a:lnTo>
                    <a:pt x="2861465" y="1288894"/>
                  </a:lnTo>
                  <a:lnTo>
                    <a:pt x="2918528" y="1278292"/>
                  </a:lnTo>
                  <a:lnTo>
                    <a:pt x="2974450" y="1267063"/>
                  </a:lnTo>
                  <a:lnTo>
                    <a:pt x="3029190" y="1255221"/>
                  </a:lnTo>
                  <a:lnTo>
                    <a:pt x="3082709" y="1242779"/>
                  </a:lnTo>
                  <a:lnTo>
                    <a:pt x="3134970" y="1229752"/>
                  </a:lnTo>
                  <a:lnTo>
                    <a:pt x="3185932" y="1216152"/>
                  </a:lnTo>
                  <a:lnTo>
                    <a:pt x="3235557" y="1201993"/>
                  </a:lnTo>
                  <a:lnTo>
                    <a:pt x="3283806" y="1187289"/>
                  </a:lnTo>
                  <a:lnTo>
                    <a:pt x="3330640" y="1172053"/>
                  </a:lnTo>
                  <a:lnTo>
                    <a:pt x="3376020" y="1156299"/>
                  </a:lnTo>
                  <a:lnTo>
                    <a:pt x="3419907" y="1140040"/>
                  </a:lnTo>
                  <a:lnTo>
                    <a:pt x="3462262" y="1123290"/>
                  </a:lnTo>
                  <a:lnTo>
                    <a:pt x="3503046" y="1106062"/>
                  </a:lnTo>
                  <a:lnTo>
                    <a:pt x="3542221" y="1088370"/>
                  </a:lnTo>
                  <a:lnTo>
                    <a:pt x="3579746" y="1070227"/>
                  </a:lnTo>
                  <a:lnTo>
                    <a:pt x="3615584" y="1051646"/>
                  </a:lnTo>
                  <a:lnTo>
                    <a:pt x="3649696" y="1032642"/>
                  </a:lnTo>
                  <a:lnTo>
                    <a:pt x="3712583" y="993418"/>
                  </a:lnTo>
                  <a:lnTo>
                    <a:pt x="3768096" y="952660"/>
                  </a:lnTo>
                  <a:lnTo>
                    <a:pt x="3815923" y="910478"/>
                  </a:lnTo>
                  <a:lnTo>
                    <a:pt x="3855754" y="866980"/>
                  </a:lnTo>
                  <a:lnTo>
                    <a:pt x="3887275" y="822274"/>
                  </a:lnTo>
                  <a:lnTo>
                    <a:pt x="3910177" y="776469"/>
                  </a:lnTo>
                  <a:lnTo>
                    <a:pt x="3924146" y="729671"/>
                  </a:lnTo>
                  <a:lnTo>
                    <a:pt x="3928871" y="681990"/>
                  </a:lnTo>
                  <a:lnTo>
                    <a:pt x="3927684" y="658045"/>
                  </a:lnTo>
                  <a:lnTo>
                    <a:pt x="3918297" y="610792"/>
                  </a:lnTo>
                  <a:lnTo>
                    <a:pt x="3899823" y="564477"/>
                  </a:lnTo>
                  <a:lnTo>
                    <a:pt x="3872573" y="519207"/>
                  </a:lnTo>
                  <a:lnTo>
                    <a:pt x="3836858" y="475092"/>
                  </a:lnTo>
                  <a:lnTo>
                    <a:pt x="3792990" y="432238"/>
                  </a:lnTo>
                  <a:lnTo>
                    <a:pt x="3741281" y="390755"/>
                  </a:lnTo>
                  <a:lnTo>
                    <a:pt x="3682041" y="350751"/>
                  </a:lnTo>
                  <a:lnTo>
                    <a:pt x="3615584" y="312333"/>
                  </a:lnTo>
                  <a:lnTo>
                    <a:pt x="3579746" y="293752"/>
                  </a:lnTo>
                  <a:lnTo>
                    <a:pt x="3542221" y="275609"/>
                  </a:lnTo>
                  <a:lnTo>
                    <a:pt x="3503046" y="257917"/>
                  </a:lnTo>
                  <a:lnTo>
                    <a:pt x="3462262" y="240689"/>
                  </a:lnTo>
                  <a:lnTo>
                    <a:pt x="3419907" y="223939"/>
                  </a:lnTo>
                  <a:lnTo>
                    <a:pt x="3376020" y="207680"/>
                  </a:lnTo>
                  <a:lnTo>
                    <a:pt x="3330640" y="191926"/>
                  </a:lnTo>
                  <a:lnTo>
                    <a:pt x="3283806" y="176690"/>
                  </a:lnTo>
                  <a:lnTo>
                    <a:pt x="3235557" y="161986"/>
                  </a:lnTo>
                  <a:lnTo>
                    <a:pt x="3185932" y="147827"/>
                  </a:lnTo>
                  <a:lnTo>
                    <a:pt x="3134970" y="134227"/>
                  </a:lnTo>
                  <a:lnTo>
                    <a:pt x="3082709" y="121200"/>
                  </a:lnTo>
                  <a:lnTo>
                    <a:pt x="3029190" y="108758"/>
                  </a:lnTo>
                  <a:lnTo>
                    <a:pt x="2974450" y="96916"/>
                  </a:lnTo>
                  <a:lnTo>
                    <a:pt x="2918528" y="85687"/>
                  </a:lnTo>
                  <a:lnTo>
                    <a:pt x="2861465" y="75085"/>
                  </a:lnTo>
                  <a:lnTo>
                    <a:pt x="2803298" y="65122"/>
                  </a:lnTo>
                  <a:lnTo>
                    <a:pt x="2744066" y="55813"/>
                  </a:lnTo>
                  <a:lnTo>
                    <a:pt x="2683809" y="47171"/>
                  </a:lnTo>
                  <a:lnTo>
                    <a:pt x="2622565" y="39210"/>
                  </a:lnTo>
                  <a:lnTo>
                    <a:pt x="2560374" y="31942"/>
                  </a:lnTo>
                  <a:lnTo>
                    <a:pt x="2497274" y="25382"/>
                  </a:lnTo>
                  <a:lnTo>
                    <a:pt x="2433304" y="19544"/>
                  </a:lnTo>
                  <a:lnTo>
                    <a:pt x="2368504" y="14440"/>
                  </a:lnTo>
                  <a:lnTo>
                    <a:pt x="2302912" y="10084"/>
                  </a:lnTo>
                  <a:lnTo>
                    <a:pt x="2236566" y="6489"/>
                  </a:lnTo>
                  <a:lnTo>
                    <a:pt x="2169507" y="3670"/>
                  </a:lnTo>
                  <a:lnTo>
                    <a:pt x="2101773" y="1640"/>
                  </a:lnTo>
                  <a:lnTo>
                    <a:pt x="2033403" y="412"/>
                  </a:lnTo>
                  <a:lnTo>
                    <a:pt x="1964435" y="0"/>
                  </a:lnTo>
                  <a:close/>
                </a:path>
              </a:pathLst>
            </a:custGeom>
            <a:solidFill>
              <a:srgbClr val="FFE1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98536" y="2784338"/>
              <a:ext cx="1472183" cy="14798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31124" y="3087624"/>
              <a:ext cx="1254252" cy="8961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48828" y="2814827"/>
              <a:ext cx="1371600" cy="1371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69287" y="4655843"/>
              <a:ext cx="844168" cy="5866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10372" y="4686300"/>
              <a:ext cx="762000" cy="4876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93202" y="5250586"/>
            <a:ext cx="1199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75" dirty="0">
                <a:latin typeface="Verdana"/>
                <a:cs typeface="Verdana"/>
              </a:rPr>
              <a:t>El</a:t>
            </a:r>
            <a:r>
              <a:rPr sz="3200" spc="-32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tipo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88222" y="3173095"/>
            <a:ext cx="894080" cy="6330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270" algn="ctr">
              <a:lnSpc>
                <a:spcPts val="1550"/>
              </a:lnSpc>
              <a:spcBef>
                <a:spcPts val="265"/>
              </a:spcBef>
            </a:pPr>
            <a:r>
              <a:rPr sz="1400" spc="15" dirty="0">
                <a:latin typeface="Verdana"/>
                <a:cs typeface="Verdana"/>
              </a:rPr>
              <a:t>De una  </a:t>
            </a:r>
            <a:r>
              <a:rPr sz="1400" spc="110" dirty="0">
                <a:latin typeface="Verdana"/>
                <a:cs typeface="Verdana"/>
              </a:rPr>
              <a:t>c</a:t>
            </a:r>
            <a:r>
              <a:rPr sz="1400" spc="135" dirty="0">
                <a:latin typeface="Verdana"/>
                <a:cs typeface="Verdana"/>
              </a:rPr>
              <a:t>o</a:t>
            </a:r>
            <a:r>
              <a:rPr sz="1400" spc="-35" dirty="0">
                <a:latin typeface="Verdana"/>
                <a:cs typeface="Verdana"/>
              </a:rPr>
              <a:t>n</a:t>
            </a:r>
            <a:r>
              <a:rPr sz="1400" spc="35" dirty="0">
                <a:latin typeface="Verdana"/>
                <a:cs typeface="Verdana"/>
              </a:rPr>
              <a:t>duc</a:t>
            </a:r>
            <a:r>
              <a:rPr sz="1400" spc="15" dirty="0">
                <a:latin typeface="Verdana"/>
                <a:cs typeface="Verdana"/>
              </a:rPr>
              <a:t>t</a:t>
            </a:r>
            <a:r>
              <a:rPr sz="1400" spc="85" dirty="0">
                <a:latin typeface="Verdana"/>
                <a:cs typeface="Verdana"/>
              </a:rPr>
              <a:t>a  </a:t>
            </a:r>
            <a:r>
              <a:rPr sz="1400" dirty="0">
                <a:latin typeface="Verdana"/>
                <a:cs typeface="Verdana"/>
              </a:rPr>
              <a:t>delictiva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109459" y="1748027"/>
            <a:ext cx="1489075" cy="1487805"/>
            <a:chOff x="7109459" y="1748027"/>
            <a:chExt cx="1489075" cy="1487805"/>
          </a:xfrm>
        </p:grpSpPr>
        <p:sp>
          <p:nvSpPr>
            <p:cNvPr id="16" name="object 16"/>
            <p:cNvSpPr/>
            <p:nvPr/>
          </p:nvSpPr>
          <p:spPr>
            <a:xfrm>
              <a:off x="7109459" y="1748027"/>
              <a:ext cx="1488948" cy="14874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20711" y="2060447"/>
              <a:ext cx="1301496" cy="8961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68895" y="1787651"/>
              <a:ext cx="1370076" cy="13700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378065" y="2144395"/>
            <a:ext cx="952500" cy="63309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261620">
              <a:lnSpc>
                <a:spcPct val="92200"/>
              </a:lnSpc>
              <a:spcBef>
                <a:spcPts val="235"/>
              </a:spcBef>
            </a:pPr>
            <a:r>
              <a:rPr sz="1400" spc="10" dirty="0">
                <a:latin typeface="Verdana"/>
                <a:cs typeface="Verdana"/>
              </a:rPr>
              <a:t>Para  </a:t>
            </a:r>
            <a:r>
              <a:rPr sz="1400" spc="30" dirty="0">
                <a:latin typeface="Verdana"/>
                <a:cs typeface="Verdana"/>
              </a:rPr>
              <a:t>hacer</a:t>
            </a:r>
            <a:r>
              <a:rPr sz="1400" spc="-17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una  </a:t>
            </a:r>
            <a:r>
              <a:rPr sz="1400" spc="-45" dirty="0">
                <a:latin typeface="Verdana"/>
                <a:cs typeface="Verdana"/>
              </a:rPr>
              <a:t>v</a:t>
            </a:r>
            <a:r>
              <a:rPr sz="1400" spc="5" dirty="0">
                <a:latin typeface="Verdana"/>
                <a:cs typeface="Verdana"/>
              </a:rPr>
              <a:t>a</a:t>
            </a:r>
            <a:r>
              <a:rPr sz="1400" spc="15" dirty="0">
                <a:latin typeface="Verdana"/>
                <a:cs typeface="Verdana"/>
              </a:rPr>
              <a:t>l</a:t>
            </a:r>
            <a:r>
              <a:rPr sz="1400" spc="55" dirty="0">
                <a:latin typeface="Verdana"/>
                <a:cs typeface="Verdana"/>
              </a:rPr>
              <a:t>o</a:t>
            </a:r>
            <a:r>
              <a:rPr sz="1400" spc="40" dirty="0">
                <a:latin typeface="Verdana"/>
                <a:cs typeface="Verdana"/>
              </a:rPr>
              <a:t>ra</a:t>
            </a:r>
            <a:r>
              <a:rPr sz="1400" spc="30" dirty="0">
                <a:latin typeface="Verdana"/>
                <a:cs typeface="Verdana"/>
              </a:rPr>
              <a:t>c</a:t>
            </a:r>
            <a:r>
              <a:rPr sz="1400" spc="-100" dirty="0">
                <a:latin typeface="Verdana"/>
                <a:cs typeface="Verdana"/>
              </a:rPr>
              <a:t>i</a:t>
            </a:r>
            <a:r>
              <a:rPr sz="1400" spc="55" dirty="0">
                <a:latin typeface="Verdana"/>
                <a:cs typeface="Verdana"/>
              </a:rPr>
              <a:t>ó</a:t>
            </a:r>
            <a:r>
              <a:rPr sz="1400" spc="-30" dirty="0">
                <a:latin typeface="Verdana"/>
                <a:cs typeface="Verdana"/>
              </a:rPr>
              <a:t>n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510016" y="1415796"/>
            <a:ext cx="1489075" cy="1489075"/>
            <a:chOff x="8510016" y="1415796"/>
            <a:chExt cx="1489075" cy="1489075"/>
          </a:xfrm>
        </p:grpSpPr>
        <p:sp>
          <p:nvSpPr>
            <p:cNvPr id="21" name="object 21"/>
            <p:cNvSpPr/>
            <p:nvPr/>
          </p:nvSpPr>
          <p:spPr>
            <a:xfrm>
              <a:off x="8510016" y="1415796"/>
              <a:ext cx="1488948" cy="14889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670036" y="1630680"/>
              <a:ext cx="1167383" cy="10911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69452" y="1455420"/>
              <a:ext cx="1370076" cy="13716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828278" y="1714881"/>
            <a:ext cx="854075" cy="8280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905" algn="ctr">
              <a:lnSpc>
                <a:spcPct val="91900"/>
              </a:lnSpc>
              <a:spcBef>
                <a:spcPts val="240"/>
              </a:spcBef>
            </a:pPr>
            <a:r>
              <a:rPr sz="1400" spc="-40" dirty="0">
                <a:latin typeface="Verdana"/>
                <a:cs typeface="Verdana"/>
              </a:rPr>
              <a:t>Figura  </a:t>
            </a:r>
            <a:r>
              <a:rPr sz="1400" spc="65" dirty="0">
                <a:latin typeface="Verdana"/>
                <a:cs typeface="Verdana"/>
              </a:rPr>
              <a:t>creada  </a:t>
            </a:r>
            <a:r>
              <a:rPr sz="1400" spc="-10" dirty="0">
                <a:latin typeface="Verdana"/>
                <a:cs typeface="Verdana"/>
              </a:rPr>
              <a:t>por </a:t>
            </a:r>
            <a:r>
              <a:rPr sz="1400" spc="-15" dirty="0">
                <a:latin typeface="Verdana"/>
                <a:cs typeface="Verdana"/>
              </a:rPr>
              <a:t>el  </a:t>
            </a:r>
            <a:r>
              <a:rPr sz="1400" spc="-90" dirty="0">
                <a:latin typeface="Verdana"/>
                <a:cs typeface="Verdana"/>
              </a:rPr>
              <a:t>l</a:t>
            </a:r>
            <a:r>
              <a:rPr sz="1400" spc="15" dirty="0">
                <a:latin typeface="Verdana"/>
                <a:cs typeface="Verdana"/>
              </a:rPr>
              <a:t>eg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190" dirty="0">
                <a:latin typeface="Verdana"/>
                <a:cs typeface="Verdana"/>
              </a:rPr>
              <a:t>s</a:t>
            </a:r>
            <a:r>
              <a:rPr sz="1400" spc="-100" dirty="0">
                <a:latin typeface="Verdana"/>
                <a:cs typeface="Verdana"/>
              </a:rPr>
              <a:t>l</a:t>
            </a:r>
            <a:r>
              <a:rPr sz="1400" spc="100" dirty="0">
                <a:latin typeface="Verdana"/>
                <a:cs typeface="Verdana"/>
              </a:rPr>
              <a:t>a</a:t>
            </a:r>
            <a:r>
              <a:rPr sz="1400" spc="-15" dirty="0">
                <a:latin typeface="Verdana"/>
                <a:cs typeface="Verdana"/>
              </a:rPr>
              <a:t>dor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546977" y="1237368"/>
            <a:ext cx="4271645" cy="3418840"/>
            <a:chOff x="6546977" y="1237368"/>
            <a:chExt cx="4271645" cy="3418840"/>
          </a:xfrm>
        </p:grpSpPr>
        <p:sp>
          <p:nvSpPr>
            <p:cNvPr id="26" name="object 26"/>
            <p:cNvSpPr/>
            <p:nvPr/>
          </p:nvSpPr>
          <p:spPr>
            <a:xfrm>
              <a:off x="6550025" y="1249178"/>
              <a:ext cx="4265295" cy="3403600"/>
            </a:xfrm>
            <a:custGeom>
              <a:avLst/>
              <a:gdLst/>
              <a:ahLst/>
              <a:cxnLst/>
              <a:rect l="l" t="t" r="r" b="b"/>
              <a:pathLst>
                <a:path w="4265295" h="3403600">
                  <a:moveTo>
                    <a:pt x="2811505" y="38100"/>
                  </a:moveTo>
                  <a:lnTo>
                    <a:pt x="1440167" y="38100"/>
                  </a:lnTo>
                  <a:lnTo>
                    <a:pt x="1195496" y="88900"/>
                  </a:lnTo>
                  <a:lnTo>
                    <a:pt x="968391" y="139700"/>
                  </a:lnTo>
                  <a:lnTo>
                    <a:pt x="810673" y="177800"/>
                  </a:lnTo>
                  <a:lnTo>
                    <a:pt x="760653" y="203200"/>
                  </a:lnTo>
                  <a:lnTo>
                    <a:pt x="664611" y="228600"/>
                  </a:lnTo>
                  <a:lnTo>
                    <a:pt x="618645" y="254000"/>
                  </a:lnTo>
                  <a:lnTo>
                    <a:pt x="574087" y="266700"/>
                  </a:lnTo>
                  <a:lnTo>
                    <a:pt x="530964" y="292100"/>
                  </a:lnTo>
                  <a:lnTo>
                    <a:pt x="489306" y="304800"/>
                  </a:lnTo>
                  <a:lnTo>
                    <a:pt x="449139" y="330200"/>
                  </a:lnTo>
                  <a:lnTo>
                    <a:pt x="410493" y="342900"/>
                  </a:lnTo>
                  <a:lnTo>
                    <a:pt x="373396" y="368300"/>
                  </a:lnTo>
                  <a:lnTo>
                    <a:pt x="337875" y="393700"/>
                  </a:lnTo>
                  <a:lnTo>
                    <a:pt x="303959" y="406400"/>
                  </a:lnTo>
                  <a:lnTo>
                    <a:pt x="271676" y="431800"/>
                  </a:lnTo>
                  <a:lnTo>
                    <a:pt x="241054" y="457200"/>
                  </a:lnTo>
                  <a:lnTo>
                    <a:pt x="212121" y="482600"/>
                  </a:lnTo>
                  <a:lnTo>
                    <a:pt x="184906" y="508000"/>
                  </a:lnTo>
                  <a:lnTo>
                    <a:pt x="159436" y="520700"/>
                  </a:lnTo>
                  <a:lnTo>
                    <a:pt x="113847" y="571500"/>
                  </a:lnTo>
                  <a:lnTo>
                    <a:pt x="75577" y="622300"/>
                  </a:lnTo>
                  <a:lnTo>
                    <a:pt x="44854" y="673100"/>
                  </a:lnTo>
                  <a:lnTo>
                    <a:pt x="21902" y="723900"/>
                  </a:lnTo>
                  <a:lnTo>
                    <a:pt x="6947" y="774700"/>
                  </a:lnTo>
                  <a:lnTo>
                    <a:pt x="2538" y="812800"/>
                  </a:lnTo>
                  <a:lnTo>
                    <a:pt x="0" y="863600"/>
                  </a:lnTo>
                  <a:lnTo>
                    <a:pt x="1926" y="889000"/>
                  </a:lnTo>
                  <a:lnTo>
                    <a:pt x="6021" y="914400"/>
                  </a:lnTo>
                  <a:lnTo>
                    <a:pt x="12312" y="939800"/>
                  </a:lnTo>
                  <a:lnTo>
                    <a:pt x="20827" y="965200"/>
                  </a:lnTo>
                  <a:lnTo>
                    <a:pt x="1604898" y="3225800"/>
                  </a:lnTo>
                  <a:lnTo>
                    <a:pt x="1617631" y="3251200"/>
                  </a:lnTo>
                  <a:lnTo>
                    <a:pt x="1637444" y="3276600"/>
                  </a:lnTo>
                  <a:lnTo>
                    <a:pt x="1663879" y="3302000"/>
                  </a:lnTo>
                  <a:lnTo>
                    <a:pt x="1696478" y="3314700"/>
                  </a:lnTo>
                  <a:lnTo>
                    <a:pt x="1734784" y="3340100"/>
                  </a:lnTo>
                  <a:lnTo>
                    <a:pt x="1778337" y="3352800"/>
                  </a:lnTo>
                  <a:lnTo>
                    <a:pt x="1826681" y="3365500"/>
                  </a:lnTo>
                  <a:lnTo>
                    <a:pt x="1879357" y="3378200"/>
                  </a:lnTo>
                  <a:lnTo>
                    <a:pt x="1935906" y="3390900"/>
                  </a:lnTo>
                  <a:lnTo>
                    <a:pt x="1995872" y="3403600"/>
                  </a:lnTo>
                  <a:lnTo>
                    <a:pt x="2298532" y="3403600"/>
                  </a:lnTo>
                  <a:lnTo>
                    <a:pt x="2353396" y="3390900"/>
                  </a:lnTo>
                  <a:lnTo>
                    <a:pt x="2405329" y="3378200"/>
                  </a:lnTo>
                  <a:lnTo>
                    <a:pt x="2453877" y="3365500"/>
                  </a:lnTo>
                  <a:lnTo>
                    <a:pt x="2498591" y="3352800"/>
                  </a:lnTo>
                  <a:lnTo>
                    <a:pt x="2539018" y="3340100"/>
                  </a:lnTo>
                  <a:lnTo>
                    <a:pt x="2574705" y="3314700"/>
                  </a:lnTo>
                  <a:lnTo>
                    <a:pt x="2605202" y="3302000"/>
                  </a:lnTo>
                  <a:lnTo>
                    <a:pt x="2630056" y="3276600"/>
                  </a:lnTo>
                  <a:lnTo>
                    <a:pt x="2648816" y="3251200"/>
                  </a:lnTo>
                  <a:lnTo>
                    <a:pt x="2661030" y="3225800"/>
                  </a:lnTo>
                  <a:lnTo>
                    <a:pt x="3844634" y="1536700"/>
                  </a:lnTo>
                  <a:lnTo>
                    <a:pt x="1995787" y="1536700"/>
                  </a:lnTo>
                  <a:lnTo>
                    <a:pt x="1928131" y="1524000"/>
                  </a:lnTo>
                  <a:lnTo>
                    <a:pt x="1729363" y="1524000"/>
                  </a:lnTo>
                  <a:lnTo>
                    <a:pt x="1664636" y="1511300"/>
                  </a:lnTo>
                  <a:lnTo>
                    <a:pt x="1600739" y="1511300"/>
                  </a:lnTo>
                  <a:lnTo>
                    <a:pt x="1537710" y="1498600"/>
                  </a:lnTo>
                  <a:lnTo>
                    <a:pt x="1475588" y="1498600"/>
                  </a:lnTo>
                  <a:lnTo>
                    <a:pt x="1354223" y="1473200"/>
                  </a:lnTo>
                  <a:lnTo>
                    <a:pt x="1295058" y="1473200"/>
                  </a:lnTo>
                  <a:lnTo>
                    <a:pt x="1069415" y="1422400"/>
                  </a:lnTo>
                  <a:lnTo>
                    <a:pt x="912843" y="1384300"/>
                  </a:lnTo>
                  <a:lnTo>
                    <a:pt x="815075" y="1358900"/>
                  </a:lnTo>
                  <a:lnTo>
                    <a:pt x="768291" y="1346200"/>
                  </a:lnTo>
                  <a:lnTo>
                    <a:pt x="722960" y="1320800"/>
                  </a:lnTo>
                  <a:lnTo>
                    <a:pt x="679120" y="1308100"/>
                  </a:lnTo>
                  <a:lnTo>
                    <a:pt x="636810" y="1295400"/>
                  </a:lnTo>
                  <a:lnTo>
                    <a:pt x="596069" y="1270000"/>
                  </a:lnTo>
                  <a:lnTo>
                    <a:pt x="556936" y="1257300"/>
                  </a:lnTo>
                  <a:lnTo>
                    <a:pt x="519450" y="1244600"/>
                  </a:lnTo>
                  <a:lnTo>
                    <a:pt x="483650" y="1219200"/>
                  </a:lnTo>
                  <a:lnTo>
                    <a:pt x="449574" y="1206500"/>
                  </a:lnTo>
                  <a:lnTo>
                    <a:pt x="417262" y="1181100"/>
                  </a:lnTo>
                  <a:lnTo>
                    <a:pt x="386753" y="1168400"/>
                  </a:lnTo>
                  <a:lnTo>
                    <a:pt x="358085" y="1143000"/>
                  </a:lnTo>
                  <a:lnTo>
                    <a:pt x="331298" y="1117600"/>
                  </a:lnTo>
                  <a:lnTo>
                    <a:pt x="306429" y="1104900"/>
                  </a:lnTo>
                  <a:lnTo>
                    <a:pt x="283520" y="1079500"/>
                  </a:lnTo>
                  <a:lnTo>
                    <a:pt x="262607" y="1054100"/>
                  </a:lnTo>
                  <a:lnTo>
                    <a:pt x="243730" y="1041400"/>
                  </a:lnTo>
                  <a:lnTo>
                    <a:pt x="226929" y="1016000"/>
                  </a:lnTo>
                  <a:lnTo>
                    <a:pt x="212241" y="990600"/>
                  </a:lnTo>
                  <a:lnTo>
                    <a:pt x="199706" y="965200"/>
                  </a:lnTo>
                  <a:lnTo>
                    <a:pt x="189363" y="939800"/>
                  </a:lnTo>
                  <a:lnTo>
                    <a:pt x="181251" y="927100"/>
                  </a:lnTo>
                  <a:lnTo>
                    <a:pt x="175408" y="901700"/>
                  </a:lnTo>
                  <a:lnTo>
                    <a:pt x="171874" y="876300"/>
                  </a:lnTo>
                  <a:lnTo>
                    <a:pt x="170687" y="850900"/>
                  </a:lnTo>
                  <a:lnTo>
                    <a:pt x="171874" y="825500"/>
                  </a:lnTo>
                  <a:lnTo>
                    <a:pt x="175408" y="800100"/>
                  </a:lnTo>
                  <a:lnTo>
                    <a:pt x="181251" y="774700"/>
                  </a:lnTo>
                  <a:lnTo>
                    <a:pt x="189363" y="762000"/>
                  </a:lnTo>
                  <a:lnTo>
                    <a:pt x="199706" y="736600"/>
                  </a:lnTo>
                  <a:lnTo>
                    <a:pt x="212241" y="711200"/>
                  </a:lnTo>
                  <a:lnTo>
                    <a:pt x="226929" y="685800"/>
                  </a:lnTo>
                  <a:lnTo>
                    <a:pt x="243730" y="660400"/>
                  </a:lnTo>
                  <a:lnTo>
                    <a:pt x="262607" y="647700"/>
                  </a:lnTo>
                  <a:lnTo>
                    <a:pt x="283520" y="622300"/>
                  </a:lnTo>
                  <a:lnTo>
                    <a:pt x="306429" y="596900"/>
                  </a:lnTo>
                  <a:lnTo>
                    <a:pt x="331298" y="584200"/>
                  </a:lnTo>
                  <a:lnTo>
                    <a:pt x="358085" y="558800"/>
                  </a:lnTo>
                  <a:lnTo>
                    <a:pt x="386753" y="533400"/>
                  </a:lnTo>
                  <a:lnTo>
                    <a:pt x="417262" y="520700"/>
                  </a:lnTo>
                  <a:lnTo>
                    <a:pt x="449574" y="495300"/>
                  </a:lnTo>
                  <a:lnTo>
                    <a:pt x="483650" y="482600"/>
                  </a:lnTo>
                  <a:lnTo>
                    <a:pt x="519450" y="457200"/>
                  </a:lnTo>
                  <a:lnTo>
                    <a:pt x="556936" y="444500"/>
                  </a:lnTo>
                  <a:lnTo>
                    <a:pt x="596069" y="431800"/>
                  </a:lnTo>
                  <a:lnTo>
                    <a:pt x="636810" y="406400"/>
                  </a:lnTo>
                  <a:lnTo>
                    <a:pt x="679120" y="393700"/>
                  </a:lnTo>
                  <a:lnTo>
                    <a:pt x="722960" y="381000"/>
                  </a:lnTo>
                  <a:lnTo>
                    <a:pt x="768291" y="355600"/>
                  </a:lnTo>
                  <a:lnTo>
                    <a:pt x="863272" y="330200"/>
                  </a:lnTo>
                  <a:lnTo>
                    <a:pt x="1015954" y="292100"/>
                  </a:lnTo>
                  <a:lnTo>
                    <a:pt x="1236955" y="241300"/>
                  </a:lnTo>
                  <a:lnTo>
                    <a:pt x="1295058" y="228600"/>
                  </a:lnTo>
                  <a:lnTo>
                    <a:pt x="1354223" y="228600"/>
                  </a:lnTo>
                  <a:lnTo>
                    <a:pt x="1475588" y="203200"/>
                  </a:lnTo>
                  <a:lnTo>
                    <a:pt x="1537710" y="203200"/>
                  </a:lnTo>
                  <a:lnTo>
                    <a:pt x="1600739" y="190500"/>
                  </a:lnTo>
                  <a:lnTo>
                    <a:pt x="1664636" y="190500"/>
                  </a:lnTo>
                  <a:lnTo>
                    <a:pt x="1729363" y="177800"/>
                  </a:lnTo>
                  <a:lnTo>
                    <a:pt x="1928131" y="177800"/>
                  </a:lnTo>
                  <a:lnTo>
                    <a:pt x="1995787" y="165100"/>
                  </a:lnTo>
                  <a:lnTo>
                    <a:pt x="3392684" y="165100"/>
                  </a:lnTo>
                  <a:lnTo>
                    <a:pt x="3192970" y="114300"/>
                  </a:lnTo>
                  <a:lnTo>
                    <a:pt x="2979495" y="63500"/>
                  </a:lnTo>
                  <a:lnTo>
                    <a:pt x="2924199" y="63500"/>
                  </a:lnTo>
                  <a:lnTo>
                    <a:pt x="2811505" y="38100"/>
                  </a:lnTo>
                  <a:close/>
                </a:path>
                <a:path w="4265295" h="3403600">
                  <a:moveTo>
                    <a:pt x="3392684" y="165100"/>
                  </a:moveTo>
                  <a:lnTo>
                    <a:pt x="2270142" y="165100"/>
                  </a:lnTo>
                  <a:lnTo>
                    <a:pt x="2337798" y="177800"/>
                  </a:lnTo>
                  <a:lnTo>
                    <a:pt x="2536566" y="177800"/>
                  </a:lnTo>
                  <a:lnTo>
                    <a:pt x="2601293" y="190500"/>
                  </a:lnTo>
                  <a:lnTo>
                    <a:pt x="2665190" y="190500"/>
                  </a:lnTo>
                  <a:lnTo>
                    <a:pt x="2728219" y="203200"/>
                  </a:lnTo>
                  <a:lnTo>
                    <a:pt x="2790340" y="203200"/>
                  </a:lnTo>
                  <a:lnTo>
                    <a:pt x="2911705" y="228600"/>
                  </a:lnTo>
                  <a:lnTo>
                    <a:pt x="2970871" y="228600"/>
                  </a:lnTo>
                  <a:lnTo>
                    <a:pt x="3028974" y="241300"/>
                  </a:lnTo>
                  <a:lnTo>
                    <a:pt x="3249975" y="292100"/>
                  </a:lnTo>
                  <a:lnTo>
                    <a:pt x="3402657" y="330200"/>
                  </a:lnTo>
                  <a:lnTo>
                    <a:pt x="3497637" y="355600"/>
                  </a:lnTo>
                  <a:lnTo>
                    <a:pt x="3542969" y="381000"/>
                  </a:lnTo>
                  <a:lnTo>
                    <a:pt x="3586809" y="393700"/>
                  </a:lnTo>
                  <a:lnTo>
                    <a:pt x="3629119" y="406400"/>
                  </a:lnTo>
                  <a:lnTo>
                    <a:pt x="3669860" y="431800"/>
                  </a:lnTo>
                  <a:lnTo>
                    <a:pt x="3708993" y="444500"/>
                  </a:lnTo>
                  <a:lnTo>
                    <a:pt x="3746479" y="457200"/>
                  </a:lnTo>
                  <a:lnTo>
                    <a:pt x="3782279" y="482600"/>
                  </a:lnTo>
                  <a:lnTo>
                    <a:pt x="3816355" y="495300"/>
                  </a:lnTo>
                  <a:lnTo>
                    <a:pt x="3848666" y="520700"/>
                  </a:lnTo>
                  <a:lnTo>
                    <a:pt x="3879176" y="533400"/>
                  </a:lnTo>
                  <a:lnTo>
                    <a:pt x="3907844" y="558800"/>
                  </a:lnTo>
                  <a:lnTo>
                    <a:pt x="3934631" y="584200"/>
                  </a:lnTo>
                  <a:lnTo>
                    <a:pt x="3959499" y="596900"/>
                  </a:lnTo>
                  <a:lnTo>
                    <a:pt x="3982409" y="622300"/>
                  </a:lnTo>
                  <a:lnTo>
                    <a:pt x="4003322" y="647700"/>
                  </a:lnTo>
                  <a:lnTo>
                    <a:pt x="4022198" y="660400"/>
                  </a:lnTo>
                  <a:lnTo>
                    <a:pt x="4039000" y="685800"/>
                  </a:lnTo>
                  <a:lnTo>
                    <a:pt x="4053688" y="711200"/>
                  </a:lnTo>
                  <a:lnTo>
                    <a:pt x="4066222" y="736600"/>
                  </a:lnTo>
                  <a:lnTo>
                    <a:pt x="4076565" y="762000"/>
                  </a:lnTo>
                  <a:lnTo>
                    <a:pt x="4084678" y="774700"/>
                  </a:lnTo>
                  <a:lnTo>
                    <a:pt x="4090520" y="800100"/>
                  </a:lnTo>
                  <a:lnTo>
                    <a:pt x="4094055" y="825500"/>
                  </a:lnTo>
                  <a:lnTo>
                    <a:pt x="4095241" y="850900"/>
                  </a:lnTo>
                  <a:lnTo>
                    <a:pt x="4094055" y="876300"/>
                  </a:lnTo>
                  <a:lnTo>
                    <a:pt x="4090520" y="901700"/>
                  </a:lnTo>
                  <a:lnTo>
                    <a:pt x="4084678" y="927100"/>
                  </a:lnTo>
                  <a:lnTo>
                    <a:pt x="4076565" y="939800"/>
                  </a:lnTo>
                  <a:lnTo>
                    <a:pt x="4066222" y="965200"/>
                  </a:lnTo>
                  <a:lnTo>
                    <a:pt x="4053688" y="990600"/>
                  </a:lnTo>
                  <a:lnTo>
                    <a:pt x="4039000" y="1016000"/>
                  </a:lnTo>
                  <a:lnTo>
                    <a:pt x="4022198" y="1041400"/>
                  </a:lnTo>
                  <a:lnTo>
                    <a:pt x="4003322" y="1054100"/>
                  </a:lnTo>
                  <a:lnTo>
                    <a:pt x="3982409" y="1079500"/>
                  </a:lnTo>
                  <a:lnTo>
                    <a:pt x="3959499" y="1104900"/>
                  </a:lnTo>
                  <a:lnTo>
                    <a:pt x="3934631" y="1117600"/>
                  </a:lnTo>
                  <a:lnTo>
                    <a:pt x="3907844" y="1143000"/>
                  </a:lnTo>
                  <a:lnTo>
                    <a:pt x="3879176" y="1168400"/>
                  </a:lnTo>
                  <a:lnTo>
                    <a:pt x="3848666" y="1181100"/>
                  </a:lnTo>
                  <a:lnTo>
                    <a:pt x="3816355" y="1206500"/>
                  </a:lnTo>
                  <a:lnTo>
                    <a:pt x="3782279" y="1219200"/>
                  </a:lnTo>
                  <a:lnTo>
                    <a:pt x="3746479" y="1244600"/>
                  </a:lnTo>
                  <a:lnTo>
                    <a:pt x="3708993" y="1257300"/>
                  </a:lnTo>
                  <a:lnTo>
                    <a:pt x="3669860" y="1270000"/>
                  </a:lnTo>
                  <a:lnTo>
                    <a:pt x="3629119" y="1295400"/>
                  </a:lnTo>
                  <a:lnTo>
                    <a:pt x="3586809" y="1308100"/>
                  </a:lnTo>
                  <a:lnTo>
                    <a:pt x="3542969" y="1320800"/>
                  </a:lnTo>
                  <a:lnTo>
                    <a:pt x="3497637" y="1346200"/>
                  </a:lnTo>
                  <a:lnTo>
                    <a:pt x="3450854" y="1358900"/>
                  </a:lnTo>
                  <a:lnTo>
                    <a:pt x="3353085" y="1384300"/>
                  </a:lnTo>
                  <a:lnTo>
                    <a:pt x="3196514" y="1422400"/>
                  </a:lnTo>
                  <a:lnTo>
                    <a:pt x="2970871" y="1473200"/>
                  </a:lnTo>
                  <a:lnTo>
                    <a:pt x="2911705" y="1473200"/>
                  </a:lnTo>
                  <a:lnTo>
                    <a:pt x="2790340" y="1498600"/>
                  </a:lnTo>
                  <a:lnTo>
                    <a:pt x="2728219" y="1498600"/>
                  </a:lnTo>
                  <a:lnTo>
                    <a:pt x="2665190" y="1511300"/>
                  </a:lnTo>
                  <a:lnTo>
                    <a:pt x="2601293" y="1511300"/>
                  </a:lnTo>
                  <a:lnTo>
                    <a:pt x="2536566" y="1524000"/>
                  </a:lnTo>
                  <a:lnTo>
                    <a:pt x="2337798" y="1524000"/>
                  </a:lnTo>
                  <a:lnTo>
                    <a:pt x="2270142" y="1536700"/>
                  </a:lnTo>
                  <a:lnTo>
                    <a:pt x="3844634" y="1536700"/>
                  </a:lnTo>
                  <a:lnTo>
                    <a:pt x="4245101" y="965200"/>
                  </a:lnTo>
                  <a:lnTo>
                    <a:pt x="4258330" y="927100"/>
                  </a:lnTo>
                  <a:lnTo>
                    <a:pt x="4264944" y="876300"/>
                  </a:lnTo>
                  <a:lnTo>
                    <a:pt x="4264944" y="825500"/>
                  </a:lnTo>
                  <a:lnTo>
                    <a:pt x="4258330" y="774700"/>
                  </a:lnTo>
                  <a:lnTo>
                    <a:pt x="4245101" y="736600"/>
                  </a:lnTo>
                  <a:lnTo>
                    <a:pt x="4223627" y="685800"/>
                  </a:lnTo>
                  <a:lnTo>
                    <a:pt x="4195135" y="635000"/>
                  </a:lnTo>
                  <a:lnTo>
                    <a:pt x="4159865" y="584200"/>
                  </a:lnTo>
                  <a:lnTo>
                    <a:pt x="4118054" y="533400"/>
                  </a:lnTo>
                  <a:lnTo>
                    <a:pt x="4094770" y="520700"/>
                  </a:lnTo>
                  <a:lnTo>
                    <a:pt x="4069941" y="495300"/>
                  </a:lnTo>
                  <a:lnTo>
                    <a:pt x="4043596" y="469900"/>
                  </a:lnTo>
                  <a:lnTo>
                    <a:pt x="4015765" y="444500"/>
                  </a:lnTo>
                  <a:lnTo>
                    <a:pt x="3986477" y="431800"/>
                  </a:lnTo>
                  <a:lnTo>
                    <a:pt x="3955764" y="406400"/>
                  </a:lnTo>
                  <a:lnTo>
                    <a:pt x="3923653" y="381000"/>
                  </a:lnTo>
                  <a:lnTo>
                    <a:pt x="3890176" y="368300"/>
                  </a:lnTo>
                  <a:lnTo>
                    <a:pt x="3855361" y="342900"/>
                  </a:lnTo>
                  <a:lnTo>
                    <a:pt x="3819240" y="330200"/>
                  </a:lnTo>
                  <a:lnTo>
                    <a:pt x="3781841" y="304800"/>
                  </a:lnTo>
                  <a:lnTo>
                    <a:pt x="3743194" y="292100"/>
                  </a:lnTo>
                  <a:lnTo>
                    <a:pt x="3703329" y="279400"/>
                  </a:lnTo>
                  <a:lnTo>
                    <a:pt x="3662277" y="254000"/>
                  </a:lnTo>
                  <a:lnTo>
                    <a:pt x="3576727" y="228600"/>
                  </a:lnTo>
                  <a:lnTo>
                    <a:pt x="3532290" y="203200"/>
                  </a:lnTo>
                  <a:lnTo>
                    <a:pt x="3392684" y="165100"/>
                  </a:lnTo>
                  <a:close/>
                </a:path>
                <a:path w="4265295" h="3403600">
                  <a:moveTo>
                    <a:pt x="2696204" y="25400"/>
                  </a:moveTo>
                  <a:lnTo>
                    <a:pt x="1568526" y="25400"/>
                  </a:lnTo>
                  <a:lnTo>
                    <a:pt x="1503868" y="38100"/>
                  </a:lnTo>
                  <a:lnTo>
                    <a:pt x="2754165" y="38100"/>
                  </a:lnTo>
                  <a:lnTo>
                    <a:pt x="2696204" y="25400"/>
                  </a:lnTo>
                  <a:close/>
                </a:path>
                <a:path w="4265295" h="3403600">
                  <a:moveTo>
                    <a:pt x="2578536" y="12700"/>
                  </a:moveTo>
                  <a:lnTo>
                    <a:pt x="1700601" y="12700"/>
                  </a:lnTo>
                  <a:lnTo>
                    <a:pt x="1634113" y="25400"/>
                  </a:lnTo>
                  <a:lnTo>
                    <a:pt x="2637651" y="25400"/>
                  </a:lnTo>
                  <a:lnTo>
                    <a:pt x="2578536" y="12700"/>
                  </a:lnTo>
                  <a:close/>
                </a:path>
                <a:path w="4265295" h="3403600">
                  <a:moveTo>
                    <a:pt x="2398117" y="0"/>
                  </a:moveTo>
                  <a:lnTo>
                    <a:pt x="1836165" y="0"/>
                  </a:lnTo>
                  <a:lnTo>
                    <a:pt x="1767961" y="12700"/>
                  </a:lnTo>
                  <a:lnTo>
                    <a:pt x="2458739" y="12700"/>
                  </a:lnTo>
                  <a:lnTo>
                    <a:pt x="2398117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0025" y="1240416"/>
              <a:ext cx="4265295" cy="3412490"/>
            </a:xfrm>
            <a:custGeom>
              <a:avLst/>
              <a:gdLst/>
              <a:ahLst/>
              <a:cxnLst/>
              <a:rect l="l" t="t" r="r" b="b"/>
              <a:pathLst>
                <a:path w="4265295" h="3412490">
                  <a:moveTo>
                    <a:pt x="20827" y="971923"/>
                  </a:moveTo>
                  <a:lnTo>
                    <a:pt x="12312" y="944519"/>
                  </a:lnTo>
                  <a:lnTo>
                    <a:pt x="6021" y="917212"/>
                  </a:lnTo>
                  <a:lnTo>
                    <a:pt x="1926" y="890015"/>
                  </a:lnTo>
                  <a:lnTo>
                    <a:pt x="0" y="862946"/>
                  </a:lnTo>
                  <a:lnTo>
                    <a:pt x="213" y="836017"/>
                  </a:lnTo>
                  <a:lnTo>
                    <a:pt x="6947" y="782644"/>
                  </a:lnTo>
                  <a:lnTo>
                    <a:pt x="21902" y="730014"/>
                  </a:lnTo>
                  <a:lnTo>
                    <a:pt x="44854" y="678248"/>
                  </a:lnTo>
                  <a:lnTo>
                    <a:pt x="75577" y="627465"/>
                  </a:lnTo>
                  <a:lnTo>
                    <a:pt x="113847" y="577785"/>
                  </a:lnTo>
                  <a:lnTo>
                    <a:pt x="159436" y="529328"/>
                  </a:lnTo>
                  <a:lnTo>
                    <a:pt x="212121" y="482212"/>
                  </a:lnTo>
                  <a:lnTo>
                    <a:pt x="271676" y="436557"/>
                  </a:lnTo>
                  <a:lnTo>
                    <a:pt x="303959" y="414315"/>
                  </a:lnTo>
                  <a:lnTo>
                    <a:pt x="337875" y="392483"/>
                  </a:lnTo>
                  <a:lnTo>
                    <a:pt x="373396" y="371076"/>
                  </a:lnTo>
                  <a:lnTo>
                    <a:pt x="410493" y="350110"/>
                  </a:lnTo>
                  <a:lnTo>
                    <a:pt x="449139" y="329598"/>
                  </a:lnTo>
                  <a:lnTo>
                    <a:pt x="489306" y="309556"/>
                  </a:lnTo>
                  <a:lnTo>
                    <a:pt x="530964" y="289999"/>
                  </a:lnTo>
                  <a:lnTo>
                    <a:pt x="574087" y="270942"/>
                  </a:lnTo>
                  <a:lnTo>
                    <a:pt x="618645" y="252399"/>
                  </a:lnTo>
                  <a:lnTo>
                    <a:pt x="664611" y="234387"/>
                  </a:lnTo>
                  <a:lnTo>
                    <a:pt x="711956" y="216919"/>
                  </a:lnTo>
                  <a:lnTo>
                    <a:pt x="760653" y="200010"/>
                  </a:lnTo>
                  <a:lnTo>
                    <a:pt x="810673" y="183676"/>
                  </a:lnTo>
                  <a:lnTo>
                    <a:pt x="861988" y="167931"/>
                  </a:lnTo>
                  <a:lnTo>
                    <a:pt x="914570" y="152791"/>
                  </a:lnTo>
                  <a:lnTo>
                    <a:pt x="968391" y="138270"/>
                  </a:lnTo>
                  <a:lnTo>
                    <a:pt x="1023422" y="124383"/>
                  </a:lnTo>
                  <a:lnTo>
                    <a:pt x="1079635" y="111146"/>
                  </a:lnTo>
                  <a:lnTo>
                    <a:pt x="1137002" y="98573"/>
                  </a:lnTo>
                  <a:lnTo>
                    <a:pt x="1195496" y="86679"/>
                  </a:lnTo>
                  <a:lnTo>
                    <a:pt x="1255087" y="75478"/>
                  </a:lnTo>
                  <a:lnTo>
                    <a:pt x="1315748" y="64987"/>
                  </a:lnTo>
                  <a:lnTo>
                    <a:pt x="1377451" y="55220"/>
                  </a:lnTo>
                  <a:lnTo>
                    <a:pt x="1440167" y="46191"/>
                  </a:lnTo>
                  <a:lnTo>
                    <a:pt x="1503868" y="37917"/>
                  </a:lnTo>
                  <a:lnTo>
                    <a:pt x="1568526" y="30411"/>
                  </a:lnTo>
                  <a:lnTo>
                    <a:pt x="1634113" y="23689"/>
                  </a:lnTo>
                  <a:lnTo>
                    <a:pt x="1700601" y="17765"/>
                  </a:lnTo>
                  <a:lnTo>
                    <a:pt x="1767961" y="12655"/>
                  </a:lnTo>
                  <a:lnTo>
                    <a:pt x="1836165" y="8374"/>
                  </a:lnTo>
                  <a:lnTo>
                    <a:pt x="1899700" y="5185"/>
                  </a:lnTo>
                  <a:lnTo>
                    <a:pt x="1963030" y="2762"/>
                  </a:lnTo>
                  <a:lnTo>
                    <a:pt x="2026127" y="1097"/>
                  </a:lnTo>
                  <a:lnTo>
                    <a:pt x="2088959" y="179"/>
                  </a:lnTo>
                  <a:lnTo>
                    <a:pt x="2151497" y="0"/>
                  </a:lnTo>
                  <a:lnTo>
                    <a:pt x="2213712" y="550"/>
                  </a:lnTo>
                  <a:lnTo>
                    <a:pt x="2275573" y="1822"/>
                  </a:lnTo>
                  <a:lnTo>
                    <a:pt x="2337052" y="3806"/>
                  </a:lnTo>
                  <a:lnTo>
                    <a:pt x="2398117" y="6492"/>
                  </a:lnTo>
                  <a:lnTo>
                    <a:pt x="2458739" y="9873"/>
                  </a:lnTo>
                  <a:lnTo>
                    <a:pt x="2518889" y="13938"/>
                  </a:lnTo>
                  <a:lnTo>
                    <a:pt x="2578536" y="18680"/>
                  </a:lnTo>
                  <a:lnTo>
                    <a:pt x="2637651" y="24088"/>
                  </a:lnTo>
                  <a:lnTo>
                    <a:pt x="2696204" y="30154"/>
                  </a:lnTo>
                  <a:lnTo>
                    <a:pt x="2754165" y="36870"/>
                  </a:lnTo>
                  <a:lnTo>
                    <a:pt x="2811505" y="44225"/>
                  </a:lnTo>
                  <a:lnTo>
                    <a:pt x="2868193" y="52211"/>
                  </a:lnTo>
                  <a:lnTo>
                    <a:pt x="2924199" y="60819"/>
                  </a:lnTo>
                  <a:lnTo>
                    <a:pt x="2979495" y="70041"/>
                  </a:lnTo>
                  <a:lnTo>
                    <a:pt x="3034050" y="79866"/>
                  </a:lnTo>
                  <a:lnTo>
                    <a:pt x="3087834" y="90286"/>
                  </a:lnTo>
                  <a:lnTo>
                    <a:pt x="3140817" y="101293"/>
                  </a:lnTo>
                  <a:lnTo>
                    <a:pt x="3192970" y="112876"/>
                  </a:lnTo>
                  <a:lnTo>
                    <a:pt x="3244263" y="125028"/>
                  </a:lnTo>
                  <a:lnTo>
                    <a:pt x="3294666" y="137738"/>
                  </a:lnTo>
                  <a:lnTo>
                    <a:pt x="3344150" y="150999"/>
                  </a:lnTo>
                  <a:lnTo>
                    <a:pt x="3392684" y="164801"/>
                  </a:lnTo>
                  <a:lnTo>
                    <a:pt x="3440238" y="179135"/>
                  </a:lnTo>
                  <a:lnTo>
                    <a:pt x="3486783" y="193992"/>
                  </a:lnTo>
                  <a:lnTo>
                    <a:pt x="3532290" y="209363"/>
                  </a:lnTo>
                  <a:lnTo>
                    <a:pt x="3576727" y="225239"/>
                  </a:lnTo>
                  <a:lnTo>
                    <a:pt x="3620066" y="241612"/>
                  </a:lnTo>
                  <a:lnTo>
                    <a:pt x="3662277" y="258471"/>
                  </a:lnTo>
                  <a:lnTo>
                    <a:pt x="3703329" y="275809"/>
                  </a:lnTo>
                  <a:lnTo>
                    <a:pt x="3743194" y="293616"/>
                  </a:lnTo>
                  <a:lnTo>
                    <a:pt x="3781841" y="311883"/>
                  </a:lnTo>
                  <a:lnTo>
                    <a:pt x="3819240" y="330601"/>
                  </a:lnTo>
                  <a:lnTo>
                    <a:pt x="3855361" y="349761"/>
                  </a:lnTo>
                  <a:lnTo>
                    <a:pt x="3890176" y="369355"/>
                  </a:lnTo>
                  <a:lnTo>
                    <a:pt x="3923653" y="389373"/>
                  </a:lnTo>
                  <a:lnTo>
                    <a:pt x="3986477" y="430645"/>
                  </a:lnTo>
                  <a:lnTo>
                    <a:pt x="4043596" y="473507"/>
                  </a:lnTo>
                  <a:lnTo>
                    <a:pt x="4094770" y="517885"/>
                  </a:lnTo>
                  <a:lnTo>
                    <a:pt x="4139762" y="563708"/>
                  </a:lnTo>
                  <a:lnTo>
                    <a:pt x="4178333" y="610905"/>
                  </a:lnTo>
                  <a:lnTo>
                    <a:pt x="4210243" y="659403"/>
                  </a:lnTo>
                  <a:lnTo>
                    <a:pt x="4235256" y="709130"/>
                  </a:lnTo>
                  <a:lnTo>
                    <a:pt x="4258330" y="781809"/>
                  </a:lnTo>
                  <a:lnTo>
                    <a:pt x="4264944" y="829368"/>
                  </a:lnTo>
                  <a:lnTo>
                    <a:pt x="4264944" y="876988"/>
                  </a:lnTo>
                  <a:lnTo>
                    <a:pt x="4258330" y="924547"/>
                  </a:lnTo>
                  <a:lnTo>
                    <a:pt x="4245101" y="971923"/>
                  </a:lnTo>
                  <a:lnTo>
                    <a:pt x="2661030" y="3228713"/>
                  </a:lnTo>
                  <a:lnTo>
                    <a:pt x="2648816" y="3253157"/>
                  </a:lnTo>
                  <a:lnTo>
                    <a:pt x="2605202" y="3298249"/>
                  </a:lnTo>
                  <a:lnTo>
                    <a:pt x="2539018" y="3337369"/>
                  </a:lnTo>
                  <a:lnTo>
                    <a:pt x="2498591" y="3354349"/>
                  </a:lnTo>
                  <a:lnTo>
                    <a:pt x="2453877" y="3369429"/>
                  </a:lnTo>
                  <a:lnTo>
                    <a:pt x="2405329" y="3382471"/>
                  </a:lnTo>
                  <a:lnTo>
                    <a:pt x="2353396" y="3393340"/>
                  </a:lnTo>
                  <a:lnTo>
                    <a:pt x="2298532" y="3401899"/>
                  </a:lnTo>
                  <a:lnTo>
                    <a:pt x="2241189" y="3408013"/>
                  </a:lnTo>
                  <a:lnTo>
                    <a:pt x="2181817" y="3411546"/>
                  </a:lnTo>
                  <a:lnTo>
                    <a:pt x="2120869" y="3412361"/>
                  </a:lnTo>
                  <a:lnTo>
                    <a:pt x="2058796" y="3410323"/>
                  </a:lnTo>
                  <a:lnTo>
                    <a:pt x="1995872" y="3405211"/>
                  </a:lnTo>
                  <a:lnTo>
                    <a:pt x="1935906" y="3397272"/>
                  </a:lnTo>
                  <a:lnTo>
                    <a:pt x="1879357" y="3386688"/>
                  </a:lnTo>
                  <a:lnTo>
                    <a:pt x="1826681" y="3373642"/>
                  </a:lnTo>
                  <a:lnTo>
                    <a:pt x="1778337" y="3358316"/>
                  </a:lnTo>
                  <a:lnTo>
                    <a:pt x="1734784" y="3340892"/>
                  </a:lnTo>
                  <a:lnTo>
                    <a:pt x="1696478" y="3321555"/>
                  </a:lnTo>
                  <a:lnTo>
                    <a:pt x="1663879" y="3300485"/>
                  </a:lnTo>
                  <a:lnTo>
                    <a:pt x="1617631" y="3253882"/>
                  </a:lnTo>
                  <a:lnTo>
                    <a:pt x="1604898" y="3228713"/>
                  </a:lnTo>
                  <a:lnTo>
                    <a:pt x="20827" y="971923"/>
                  </a:lnTo>
                  <a:close/>
                </a:path>
                <a:path w="4265295" h="3412490">
                  <a:moveTo>
                    <a:pt x="170687" y="853178"/>
                  </a:moveTo>
                  <a:lnTo>
                    <a:pt x="175408" y="900891"/>
                  </a:lnTo>
                  <a:lnTo>
                    <a:pt x="189363" y="947721"/>
                  </a:lnTo>
                  <a:lnTo>
                    <a:pt x="212241" y="993559"/>
                  </a:lnTo>
                  <a:lnTo>
                    <a:pt x="243730" y="1038297"/>
                  </a:lnTo>
                  <a:lnTo>
                    <a:pt x="283520" y="1081826"/>
                  </a:lnTo>
                  <a:lnTo>
                    <a:pt x="331298" y="1124039"/>
                  </a:lnTo>
                  <a:lnTo>
                    <a:pt x="386753" y="1164826"/>
                  </a:lnTo>
                  <a:lnTo>
                    <a:pt x="449574" y="1204080"/>
                  </a:lnTo>
                  <a:lnTo>
                    <a:pt x="483650" y="1223098"/>
                  </a:lnTo>
                  <a:lnTo>
                    <a:pt x="519450" y="1241692"/>
                  </a:lnTo>
                  <a:lnTo>
                    <a:pt x="556936" y="1259849"/>
                  </a:lnTo>
                  <a:lnTo>
                    <a:pt x="596069" y="1277555"/>
                  </a:lnTo>
                  <a:lnTo>
                    <a:pt x="636810" y="1294796"/>
                  </a:lnTo>
                  <a:lnTo>
                    <a:pt x="679120" y="1311559"/>
                  </a:lnTo>
                  <a:lnTo>
                    <a:pt x="722960" y="1327830"/>
                  </a:lnTo>
                  <a:lnTo>
                    <a:pt x="768291" y="1343597"/>
                  </a:lnTo>
                  <a:lnTo>
                    <a:pt x="815075" y="1358844"/>
                  </a:lnTo>
                  <a:lnTo>
                    <a:pt x="863272" y="1373560"/>
                  </a:lnTo>
                  <a:lnTo>
                    <a:pt x="912843" y="1387730"/>
                  </a:lnTo>
                  <a:lnTo>
                    <a:pt x="963750" y="1401340"/>
                  </a:lnTo>
                  <a:lnTo>
                    <a:pt x="1015954" y="1414378"/>
                  </a:lnTo>
                  <a:lnTo>
                    <a:pt x="1069415" y="1426829"/>
                  </a:lnTo>
                  <a:lnTo>
                    <a:pt x="1124095" y="1438680"/>
                  </a:lnTo>
                  <a:lnTo>
                    <a:pt x="1179954" y="1449918"/>
                  </a:lnTo>
                  <a:lnTo>
                    <a:pt x="1236955" y="1460529"/>
                  </a:lnTo>
                  <a:lnTo>
                    <a:pt x="1295058" y="1470500"/>
                  </a:lnTo>
                  <a:lnTo>
                    <a:pt x="1354223" y="1479817"/>
                  </a:lnTo>
                  <a:lnTo>
                    <a:pt x="1414413" y="1488466"/>
                  </a:lnTo>
                  <a:lnTo>
                    <a:pt x="1475588" y="1496433"/>
                  </a:lnTo>
                  <a:lnTo>
                    <a:pt x="1537710" y="1503707"/>
                  </a:lnTo>
                  <a:lnTo>
                    <a:pt x="1600739" y="1510272"/>
                  </a:lnTo>
                  <a:lnTo>
                    <a:pt x="1664636" y="1516115"/>
                  </a:lnTo>
                  <a:lnTo>
                    <a:pt x="1729363" y="1521224"/>
                  </a:lnTo>
                  <a:lnTo>
                    <a:pt x="1794880" y="1525583"/>
                  </a:lnTo>
                  <a:lnTo>
                    <a:pt x="1861149" y="1529180"/>
                  </a:lnTo>
                  <a:lnTo>
                    <a:pt x="1928131" y="1532002"/>
                  </a:lnTo>
                  <a:lnTo>
                    <a:pt x="1995787" y="1534034"/>
                  </a:lnTo>
                  <a:lnTo>
                    <a:pt x="2064078" y="1535263"/>
                  </a:lnTo>
                  <a:lnTo>
                    <a:pt x="2132964" y="1535676"/>
                  </a:lnTo>
                  <a:lnTo>
                    <a:pt x="2201851" y="1535263"/>
                  </a:lnTo>
                  <a:lnTo>
                    <a:pt x="2270142" y="1534034"/>
                  </a:lnTo>
                  <a:lnTo>
                    <a:pt x="2337798" y="1532002"/>
                  </a:lnTo>
                  <a:lnTo>
                    <a:pt x="2404779" y="1529180"/>
                  </a:lnTo>
                  <a:lnTo>
                    <a:pt x="2471049" y="1525583"/>
                  </a:lnTo>
                  <a:lnTo>
                    <a:pt x="2536566" y="1521224"/>
                  </a:lnTo>
                  <a:lnTo>
                    <a:pt x="2601293" y="1516115"/>
                  </a:lnTo>
                  <a:lnTo>
                    <a:pt x="2665190" y="1510272"/>
                  </a:lnTo>
                  <a:lnTo>
                    <a:pt x="2728219" y="1503707"/>
                  </a:lnTo>
                  <a:lnTo>
                    <a:pt x="2790340" y="1496433"/>
                  </a:lnTo>
                  <a:lnTo>
                    <a:pt x="2851515" y="1488466"/>
                  </a:lnTo>
                  <a:lnTo>
                    <a:pt x="2911705" y="1479817"/>
                  </a:lnTo>
                  <a:lnTo>
                    <a:pt x="2970871" y="1470500"/>
                  </a:lnTo>
                  <a:lnTo>
                    <a:pt x="3028974" y="1460529"/>
                  </a:lnTo>
                  <a:lnTo>
                    <a:pt x="3085974" y="1449918"/>
                  </a:lnTo>
                  <a:lnTo>
                    <a:pt x="3141834" y="1438680"/>
                  </a:lnTo>
                  <a:lnTo>
                    <a:pt x="3196514" y="1426829"/>
                  </a:lnTo>
                  <a:lnTo>
                    <a:pt x="3249975" y="1414378"/>
                  </a:lnTo>
                  <a:lnTo>
                    <a:pt x="3302179" y="1401340"/>
                  </a:lnTo>
                  <a:lnTo>
                    <a:pt x="3353085" y="1387730"/>
                  </a:lnTo>
                  <a:lnTo>
                    <a:pt x="3402657" y="1373560"/>
                  </a:lnTo>
                  <a:lnTo>
                    <a:pt x="3450854" y="1358844"/>
                  </a:lnTo>
                  <a:lnTo>
                    <a:pt x="3497637" y="1343597"/>
                  </a:lnTo>
                  <a:lnTo>
                    <a:pt x="3542969" y="1327830"/>
                  </a:lnTo>
                  <a:lnTo>
                    <a:pt x="3586809" y="1311559"/>
                  </a:lnTo>
                  <a:lnTo>
                    <a:pt x="3629119" y="1294796"/>
                  </a:lnTo>
                  <a:lnTo>
                    <a:pt x="3669860" y="1277555"/>
                  </a:lnTo>
                  <a:lnTo>
                    <a:pt x="3708993" y="1259849"/>
                  </a:lnTo>
                  <a:lnTo>
                    <a:pt x="3746479" y="1241692"/>
                  </a:lnTo>
                  <a:lnTo>
                    <a:pt x="3782279" y="1223098"/>
                  </a:lnTo>
                  <a:lnTo>
                    <a:pt x="3816355" y="1204080"/>
                  </a:lnTo>
                  <a:lnTo>
                    <a:pt x="3879176" y="1164826"/>
                  </a:lnTo>
                  <a:lnTo>
                    <a:pt x="3934631" y="1124039"/>
                  </a:lnTo>
                  <a:lnTo>
                    <a:pt x="3982409" y="1081826"/>
                  </a:lnTo>
                  <a:lnTo>
                    <a:pt x="4022198" y="1038297"/>
                  </a:lnTo>
                  <a:lnTo>
                    <a:pt x="4053688" y="993559"/>
                  </a:lnTo>
                  <a:lnTo>
                    <a:pt x="4076565" y="947721"/>
                  </a:lnTo>
                  <a:lnTo>
                    <a:pt x="4090520" y="900891"/>
                  </a:lnTo>
                  <a:lnTo>
                    <a:pt x="4095241" y="853178"/>
                  </a:lnTo>
                  <a:lnTo>
                    <a:pt x="4094055" y="829217"/>
                  </a:lnTo>
                  <a:lnTo>
                    <a:pt x="4084678" y="781932"/>
                  </a:lnTo>
                  <a:lnTo>
                    <a:pt x="4066222" y="735584"/>
                  </a:lnTo>
                  <a:lnTo>
                    <a:pt x="4039000" y="690283"/>
                  </a:lnTo>
                  <a:lnTo>
                    <a:pt x="4003322" y="646136"/>
                  </a:lnTo>
                  <a:lnTo>
                    <a:pt x="3959499" y="603251"/>
                  </a:lnTo>
                  <a:lnTo>
                    <a:pt x="3907844" y="561738"/>
                  </a:lnTo>
                  <a:lnTo>
                    <a:pt x="3848666" y="521704"/>
                  </a:lnTo>
                  <a:lnTo>
                    <a:pt x="3782279" y="483257"/>
                  </a:lnTo>
                  <a:lnTo>
                    <a:pt x="3746479" y="464663"/>
                  </a:lnTo>
                  <a:lnTo>
                    <a:pt x="3708993" y="446506"/>
                  </a:lnTo>
                  <a:lnTo>
                    <a:pt x="3669860" y="428801"/>
                  </a:lnTo>
                  <a:lnTo>
                    <a:pt x="3629119" y="411559"/>
                  </a:lnTo>
                  <a:lnTo>
                    <a:pt x="3586809" y="394796"/>
                  </a:lnTo>
                  <a:lnTo>
                    <a:pt x="3542969" y="378525"/>
                  </a:lnTo>
                  <a:lnTo>
                    <a:pt x="3497637" y="362758"/>
                  </a:lnTo>
                  <a:lnTo>
                    <a:pt x="3450854" y="347511"/>
                  </a:lnTo>
                  <a:lnTo>
                    <a:pt x="3402657" y="332795"/>
                  </a:lnTo>
                  <a:lnTo>
                    <a:pt x="3353085" y="318626"/>
                  </a:lnTo>
                  <a:lnTo>
                    <a:pt x="3302179" y="305015"/>
                  </a:lnTo>
                  <a:lnTo>
                    <a:pt x="3249975" y="291977"/>
                  </a:lnTo>
                  <a:lnTo>
                    <a:pt x="3196514" y="279526"/>
                  </a:lnTo>
                  <a:lnTo>
                    <a:pt x="3141834" y="267675"/>
                  </a:lnTo>
                  <a:lnTo>
                    <a:pt x="3085974" y="256437"/>
                  </a:lnTo>
                  <a:lnTo>
                    <a:pt x="3028974" y="245826"/>
                  </a:lnTo>
                  <a:lnTo>
                    <a:pt x="2970871" y="235855"/>
                  </a:lnTo>
                  <a:lnTo>
                    <a:pt x="2911705" y="226539"/>
                  </a:lnTo>
                  <a:lnTo>
                    <a:pt x="2851515" y="217890"/>
                  </a:lnTo>
                  <a:lnTo>
                    <a:pt x="2790340" y="209922"/>
                  </a:lnTo>
                  <a:lnTo>
                    <a:pt x="2728219" y="202648"/>
                  </a:lnTo>
                  <a:lnTo>
                    <a:pt x="2665190" y="196083"/>
                  </a:lnTo>
                  <a:lnTo>
                    <a:pt x="2601293" y="190240"/>
                  </a:lnTo>
                  <a:lnTo>
                    <a:pt x="2536566" y="185132"/>
                  </a:lnTo>
                  <a:lnTo>
                    <a:pt x="2471049" y="180772"/>
                  </a:lnTo>
                  <a:lnTo>
                    <a:pt x="2404779" y="177175"/>
                  </a:lnTo>
                  <a:lnTo>
                    <a:pt x="2337798" y="174353"/>
                  </a:lnTo>
                  <a:lnTo>
                    <a:pt x="2270142" y="172321"/>
                  </a:lnTo>
                  <a:lnTo>
                    <a:pt x="2201851" y="171092"/>
                  </a:lnTo>
                  <a:lnTo>
                    <a:pt x="2132964" y="170680"/>
                  </a:lnTo>
                  <a:lnTo>
                    <a:pt x="2064078" y="171092"/>
                  </a:lnTo>
                  <a:lnTo>
                    <a:pt x="1995787" y="172321"/>
                  </a:lnTo>
                  <a:lnTo>
                    <a:pt x="1928131" y="174353"/>
                  </a:lnTo>
                  <a:lnTo>
                    <a:pt x="1861149" y="177175"/>
                  </a:lnTo>
                  <a:lnTo>
                    <a:pt x="1794880" y="180772"/>
                  </a:lnTo>
                  <a:lnTo>
                    <a:pt x="1729363" y="185132"/>
                  </a:lnTo>
                  <a:lnTo>
                    <a:pt x="1664636" y="190240"/>
                  </a:lnTo>
                  <a:lnTo>
                    <a:pt x="1600739" y="196083"/>
                  </a:lnTo>
                  <a:lnTo>
                    <a:pt x="1537710" y="202648"/>
                  </a:lnTo>
                  <a:lnTo>
                    <a:pt x="1475588" y="209922"/>
                  </a:lnTo>
                  <a:lnTo>
                    <a:pt x="1414413" y="217890"/>
                  </a:lnTo>
                  <a:lnTo>
                    <a:pt x="1354223" y="226539"/>
                  </a:lnTo>
                  <a:lnTo>
                    <a:pt x="1295058" y="235855"/>
                  </a:lnTo>
                  <a:lnTo>
                    <a:pt x="1236955" y="245826"/>
                  </a:lnTo>
                  <a:lnTo>
                    <a:pt x="1179954" y="256437"/>
                  </a:lnTo>
                  <a:lnTo>
                    <a:pt x="1124095" y="267675"/>
                  </a:lnTo>
                  <a:lnTo>
                    <a:pt x="1069415" y="279526"/>
                  </a:lnTo>
                  <a:lnTo>
                    <a:pt x="1015954" y="291977"/>
                  </a:lnTo>
                  <a:lnTo>
                    <a:pt x="963750" y="305015"/>
                  </a:lnTo>
                  <a:lnTo>
                    <a:pt x="912843" y="318626"/>
                  </a:lnTo>
                  <a:lnTo>
                    <a:pt x="863272" y="332795"/>
                  </a:lnTo>
                  <a:lnTo>
                    <a:pt x="815075" y="347511"/>
                  </a:lnTo>
                  <a:lnTo>
                    <a:pt x="768291" y="362758"/>
                  </a:lnTo>
                  <a:lnTo>
                    <a:pt x="722960" y="378525"/>
                  </a:lnTo>
                  <a:lnTo>
                    <a:pt x="679120" y="394796"/>
                  </a:lnTo>
                  <a:lnTo>
                    <a:pt x="636810" y="411559"/>
                  </a:lnTo>
                  <a:lnTo>
                    <a:pt x="596069" y="428801"/>
                  </a:lnTo>
                  <a:lnTo>
                    <a:pt x="556936" y="446506"/>
                  </a:lnTo>
                  <a:lnTo>
                    <a:pt x="519450" y="464663"/>
                  </a:lnTo>
                  <a:lnTo>
                    <a:pt x="483650" y="483257"/>
                  </a:lnTo>
                  <a:lnTo>
                    <a:pt x="449574" y="502275"/>
                  </a:lnTo>
                  <a:lnTo>
                    <a:pt x="386753" y="541529"/>
                  </a:lnTo>
                  <a:lnTo>
                    <a:pt x="331298" y="582317"/>
                  </a:lnTo>
                  <a:lnTo>
                    <a:pt x="283520" y="624529"/>
                  </a:lnTo>
                  <a:lnTo>
                    <a:pt x="243730" y="668058"/>
                  </a:lnTo>
                  <a:lnTo>
                    <a:pt x="212241" y="712796"/>
                  </a:lnTo>
                  <a:lnTo>
                    <a:pt x="189363" y="758634"/>
                  </a:lnTo>
                  <a:lnTo>
                    <a:pt x="175408" y="805464"/>
                  </a:lnTo>
                  <a:lnTo>
                    <a:pt x="170687" y="853178"/>
                  </a:lnTo>
                  <a:close/>
                </a:path>
              </a:pathLst>
            </a:custGeom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05612" y="2261616"/>
            <a:ext cx="5219700" cy="1800225"/>
            <a:chOff x="705612" y="2261616"/>
            <a:chExt cx="5219700" cy="1800225"/>
          </a:xfrm>
        </p:grpSpPr>
        <p:sp>
          <p:nvSpPr>
            <p:cNvPr id="29" name="object 29"/>
            <p:cNvSpPr/>
            <p:nvPr/>
          </p:nvSpPr>
          <p:spPr>
            <a:xfrm>
              <a:off x="4238244" y="2267712"/>
              <a:ext cx="1681480" cy="1788160"/>
            </a:xfrm>
            <a:custGeom>
              <a:avLst/>
              <a:gdLst/>
              <a:ahLst/>
              <a:cxnLst/>
              <a:rect l="l" t="t" r="r" b="b"/>
              <a:pathLst>
                <a:path w="1681479" h="1788160">
                  <a:moveTo>
                    <a:pt x="840485" y="0"/>
                  </a:moveTo>
                  <a:lnTo>
                    <a:pt x="840485" y="223392"/>
                  </a:lnTo>
                  <a:lnTo>
                    <a:pt x="0" y="223392"/>
                  </a:lnTo>
                  <a:lnTo>
                    <a:pt x="0" y="1564132"/>
                  </a:lnTo>
                  <a:lnTo>
                    <a:pt x="840485" y="1564132"/>
                  </a:lnTo>
                  <a:lnTo>
                    <a:pt x="840485" y="1787652"/>
                  </a:lnTo>
                  <a:lnTo>
                    <a:pt x="1680971" y="893826"/>
                  </a:lnTo>
                  <a:lnTo>
                    <a:pt x="840485" y="0"/>
                  </a:lnTo>
                  <a:close/>
                </a:path>
              </a:pathLst>
            </a:custGeom>
            <a:solidFill>
              <a:srgbClr val="FFE8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38244" y="2267712"/>
              <a:ext cx="1681480" cy="1788160"/>
            </a:xfrm>
            <a:custGeom>
              <a:avLst/>
              <a:gdLst/>
              <a:ahLst/>
              <a:cxnLst/>
              <a:rect l="l" t="t" r="r" b="b"/>
              <a:pathLst>
                <a:path w="1681479" h="1788160">
                  <a:moveTo>
                    <a:pt x="0" y="223392"/>
                  </a:moveTo>
                  <a:lnTo>
                    <a:pt x="840485" y="223392"/>
                  </a:lnTo>
                  <a:lnTo>
                    <a:pt x="840485" y="0"/>
                  </a:lnTo>
                  <a:lnTo>
                    <a:pt x="1680971" y="893826"/>
                  </a:lnTo>
                  <a:lnTo>
                    <a:pt x="840485" y="1787652"/>
                  </a:lnTo>
                  <a:lnTo>
                    <a:pt x="840485" y="1564132"/>
                  </a:lnTo>
                  <a:lnTo>
                    <a:pt x="0" y="1564132"/>
                  </a:lnTo>
                  <a:lnTo>
                    <a:pt x="0" y="223392"/>
                  </a:lnTo>
                  <a:close/>
                </a:path>
              </a:pathLst>
            </a:custGeom>
            <a:ln w="12192">
              <a:solidFill>
                <a:srgbClr val="FFE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1708" y="2267712"/>
              <a:ext cx="3526790" cy="1788160"/>
            </a:xfrm>
            <a:custGeom>
              <a:avLst/>
              <a:gdLst/>
              <a:ahLst/>
              <a:cxnLst/>
              <a:rect l="l" t="t" r="r" b="b"/>
              <a:pathLst>
                <a:path w="3526790" h="1788160">
                  <a:moveTo>
                    <a:pt x="3228594" y="0"/>
                  </a:moveTo>
                  <a:lnTo>
                    <a:pt x="297942" y="0"/>
                  </a:lnTo>
                  <a:lnTo>
                    <a:pt x="249616" y="3898"/>
                  </a:lnTo>
                  <a:lnTo>
                    <a:pt x="203772" y="15185"/>
                  </a:lnTo>
                  <a:lnTo>
                    <a:pt x="161023" y="33247"/>
                  </a:lnTo>
                  <a:lnTo>
                    <a:pt x="121984" y="57473"/>
                  </a:lnTo>
                  <a:lnTo>
                    <a:pt x="87268" y="87249"/>
                  </a:lnTo>
                  <a:lnTo>
                    <a:pt x="57487" y="121962"/>
                  </a:lnTo>
                  <a:lnTo>
                    <a:pt x="33257" y="161001"/>
                  </a:lnTo>
                  <a:lnTo>
                    <a:pt x="15190" y="203752"/>
                  </a:lnTo>
                  <a:lnTo>
                    <a:pt x="3899" y="249603"/>
                  </a:lnTo>
                  <a:lnTo>
                    <a:pt x="0" y="297941"/>
                  </a:lnTo>
                  <a:lnTo>
                    <a:pt x="0" y="1489710"/>
                  </a:lnTo>
                  <a:lnTo>
                    <a:pt x="3899" y="1538048"/>
                  </a:lnTo>
                  <a:lnTo>
                    <a:pt x="15190" y="1583899"/>
                  </a:lnTo>
                  <a:lnTo>
                    <a:pt x="33257" y="1626650"/>
                  </a:lnTo>
                  <a:lnTo>
                    <a:pt x="57487" y="1665689"/>
                  </a:lnTo>
                  <a:lnTo>
                    <a:pt x="87268" y="1700402"/>
                  </a:lnTo>
                  <a:lnTo>
                    <a:pt x="121984" y="1730178"/>
                  </a:lnTo>
                  <a:lnTo>
                    <a:pt x="161023" y="1754404"/>
                  </a:lnTo>
                  <a:lnTo>
                    <a:pt x="203772" y="1772466"/>
                  </a:lnTo>
                  <a:lnTo>
                    <a:pt x="249616" y="1783753"/>
                  </a:lnTo>
                  <a:lnTo>
                    <a:pt x="297942" y="1787652"/>
                  </a:lnTo>
                  <a:lnTo>
                    <a:pt x="3228594" y="1787652"/>
                  </a:lnTo>
                  <a:lnTo>
                    <a:pt x="3276932" y="1783753"/>
                  </a:lnTo>
                  <a:lnTo>
                    <a:pt x="3322783" y="1772466"/>
                  </a:lnTo>
                  <a:lnTo>
                    <a:pt x="3365534" y="1754404"/>
                  </a:lnTo>
                  <a:lnTo>
                    <a:pt x="3404573" y="1730178"/>
                  </a:lnTo>
                  <a:lnTo>
                    <a:pt x="3439287" y="1700403"/>
                  </a:lnTo>
                  <a:lnTo>
                    <a:pt x="3469062" y="1665689"/>
                  </a:lnTo>
                  <a:lnTo>
                    <a:pt x="3493288" y="1626650"/>
                  </a:lnTo>
                  <a:lnTo>
                    <a:pt x="3511350" y="1583899"/>
                  </a:lnTo>
                  <a:lnTo>
                    <a:pt x="3522637" y="1538048"/>
                  </a:lnTo>
                  <a:lnTo>
                    <a:pt x="3526536" y="1489710"/>
                  </a:lnTo>
                  <a:lnTo>
                    <a:pt x="3526536" y="297941"/>
                  </a:lnTo>
                  <a:lnTo>
                    <a:pt x="3522637" y="249603"/>
                  </a:lnTo>
                  <a:lnTo>
                    <a:pt x="3511350" y="203752"/>
                  </a:lnTo>
                  <a:lnTo>
                    <a:pt x="3493288" y="161001"/>
                  </a:lnTo>
                  <a:lnTo>
                    <a:pt x="3469062" y="121962"/>
                  </a:lnTo>
                  <a:lnTo>
                    <a:pt x="3439287" y="87248"/>
                  </a:lnTo>
                  <a:lnTo>
                    <a:pt x="3404573" y="57473"/>
                  </a:lnTo>
                  <a:lnTo>
                    <a:pt x="3365534" y="33247"/>
                  </a:lnTo>
                  <a:lnTo>
                    <a:pt x="3322783" y="15185"/>
                  </a:lnTo>
                  <a:lnTo>
                    <a:pt x="3276932" y="3898"/>
                  </a:lnTo>
                  <a:lnTo>
                    <a:pt x="322859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1708" y="2267712"/>
              <a:ext cx="3526790" cy="1788160"/>
            </a:xfrm>
            <a:custGeom>
              <a:avLst/>
              <a:gdLst/>
              <a:ahLst/>
              <a:cxnLst/>
              <a:rect l="l" t="t" r="r" b="b"/>
              <a:pathLst>
                <a:path w="3526790" h="1788160">
                  <a:moveTo>
                    <a:pt x="0" y="297941"/>
                  </a:moveTo>
                  <a:lnTo>
                    <a:pt x="3899" y="249603"/>
                  </a:lnTo>
                  <a:lnTo>
                    <a:pt x="15190" y="203752"/>
                  </a:lnTo>
                  <a:lnTo>
                    <a:pt x="33257" y="161001"/>
                  </a:lnTo>
                  <a:lnTo>
                    <a:pt x="57487" y="121962"/>
                  </a:lnTo>
                  <a:lnTo>
                    <a:pt x="87268" y="87249"/>
                  </a:lnTo>
                  <a:lnTo>
                    <a:pt x="121984" y="57473"/>
                  </a:lnTo>
                  <a:lnTo>
                    <a:pt x="161023" y="33247"/>
                  </a:lnTo>
                  <a:lnTo>
                    <a:pt x="203772" y="15185"/>
                  </a:lnTo>
                  <a:lnTo>
                    <a:pt x="249616" y="3898"/>
                  </a:lnTo>
                  <a:lnTo>
                    <a:pt x="297942" y="0"/>
                  </a:lnTo>
                  <a:lnTo>
                    <a:pt x="3228594" y="0"/>
                  </a:lnTo>
                  <a:lnTo>
                    <a:pt x="3276932" y="3898"/>
                  </a:lnTo>
                  <a:lnTo>
                    <a:pt x="3322783" y="15185"/>
                  </a:lnTo>
                  <a:lnTo>
                    <a:pt x="3365534" y="33247"/>
                  </a:lnTo>
                  <a:lnTo>
                    <a:pt x="3404573" y="57473"/>
                  </a:lnTo>
                  <a:lnTo>
                    <a:pt x="3439287" y="87248"/>
                  </a:lnTo>
                  <a:lnTo>
                    <a:pt x="3469062" y="121962"/>
                  </a:lnTo>
                  <a:lnTo>
                    <a:pt x="3493288" y="161001"/>
                  </a:lnTo>
                  <a:lnTo>
                    <a:pt x="3511350" y="203752"/>
                  </a:lnTo>
                  <a:lnTo>
                    <a:pt x="3522637" y="249603"/>
                  </a:lnTo>
                  <a:lnTo>
                    <a:pt x="3526536" y="297941"/>
                  </a:lnTo>
                  <a:lnTo>
                    <a:pt x="3526536" y="1489710"/>
                  </a:lnTo>
                  <a:lnTo>
                    <a:pt x="3522637" y="1538048"/>
                  </a:lnTo>
                  <a:lnTo>
                    <a:pt x="3511350" y="1583899"/>
                  </a:lnTo>
                  <a:lnTo>
                    <a:pt x="3493288" y="1626650"/>
                  </a:lnTo>
                  <a:lnTo>
                    <a:pt x="3469062" y="1665689"/>
                  </a:lnTo>
                  <a:lnTo>
                    <a:pt x="3439287" y="1700403"/>
                  </a:lnTo>
                  <a:lnTo>
                    <a:pt x="3404573" y="1730178"/>
                  </a:lnTo>
                  <a:lnTo>
                    <a:pt x="3365534" y="1754404"/>
                  </a:lnTo>
                  <a:lnTo>
                    <a:pt x="3322783" y="1772466"/>
                  </a:lnTo>
                  <a:lnTo>
                    <a:pt x="3276932" y="1783753"/>
                  </a:lnTo>
                  <a:lnTo>
                    <a:pt x="3228594" y="1787652"/>
                  </a:lnTo>
                  <a:lnTo>
                    <a:pt x="297942" y="1787652"/>
                  </a:lnTo>
                  <a:lnTo>
                    <a:pt x="249616" y="1783753"/>
                  </a:lnTo>
                  <a:lnTo>
                    <a:pt x="203772" y="1772466"/>
                  </a:lnTo>
                  <a:lnTo>
                    <a:pt x="161023" y="1754404"/>
                  </a:lnTo>
                  <a:lnTo>
                    <a:pt x="121984" y="1730178"/>
                  </a:lnTo>
                  <a:lnTo>
                    <a:pt x="87268" y="1700402"/>
                  </a:lnTo>
                  <a:lnTo>
                    <a:pt x="57487" y="1665689"/>
                  </a:lnTo>
                  <a:lnTo>
                    <a:pt x="33257" y="1626650"/>
                  </a:lnTo>
                  <a:lnTo>
                    <a:pt x="15190" y="1583899"/>
                  </a:lnTo>
                  <a:lnTo>
                    <a:pt x="3899" y="1538048"/>
                  </a:lnTo>
                  <a:lnTo>
                    <a:pt x="0" y="1489710"/>
                  </a:lnTo>
                  <a:lnTo>
                    <a:pt x="0" y="29794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77011" y="2382773"/>
            <a:ext cx="3195320" cy="15227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065" marR="5080" algn="ctr">
              <a:lnSpc>
                <a:spcPct val="91900"/>
              </a:lnSpc>
              <a:spcBef>
                <a:spcPts val="305"/>
              </a:spcBef>
            </a:pPr>
            <a:r>
              <a:rPr sz="2100" spc="-245" dirty="0">
                <a:latin typeface="Verdana"/>
                <a:cs typeface="Verdana"/>
              </a:rPr>
              <a:t>Es </a:t>
            </a:r>
            <a:r>
              <a:rPr sz="2100" spc="20" dirty="0">
                <a:latin typeface="Verdana"/>
                <a:cs typeface="Verdana"/>
              </a:rPr>
              <a:t>una </a:t>
            </a:r>
            <a:r>
              <a:rPr sz="2100" spc="-50" dirty="0">
                <a:latin typeface="Verdana"/>
                <a:cs typeface="Verdana"/>
              </a:rPr>
              <a:t>figura </a:t>
            </a:r>
            <a:r>
              <a:rPr sz="2100" spc="55" dirty="0">
                <a:latin typeface="Verdana"/>
                <a:cs typeface="Verdana"/>
              </a:rPr>
              <a:t>que</a:t>
            </a:r>
            <a:r>
              <a:rPr sz="2100" spc="-395" dirty="0">
                <a:latin typeface="Verdana"/>
                <a:cs typeface="Verdana"/>
              </a:rPr>
              <a:t> </a:t>
            </a:r>
            <a:r>
              <a:rPr sz="2100" spc="20" dirty="0">
                <a:latin typeface="Verdana"/>
                <a:cs typeface="Verdana"/>
              </a:rPr>
              <a:t>recrea  </a:t>
            </a:r>
            <a:r>
              <a:rPr sz="2100" spc="-25" dirty="0">
                <a:latin typeface="Verdana"/>
                <a:cs typeface="Verdana"/>
              </a:rPr>
              <a:t>el </a:t>
            </a:r>
            <a:r>
              <a:rPr sz="2100" spc="-40" dirty="0">
                <a:latin typeface="Verdana"/>
                <a:cs typeface="Verdana"/>
              </a:rPr>
              <a:t>legislador </a:t>
            </a:r>
            <a:r>
              <a:rPr sz="2100" spc="45" dirty="0">
                <a:latin typeface="Verdana"/>
                <a:cs typeface="Verdana"/>
              </a:rPr>
              <a:t>para</a:t>
            </a:r>
            <a:r>
              <a:rPr sz="2100" spc="-490" dirty="0">
                <a:latin typeface="Verdana"/>
                <a:cs typeface="Verdana"/>
              </a:rPr>
              <a:t> </a:t>
            </a:r>
            <a:r>
              <a:rPr sz="2100" spc="45" dirty="0">
                <a:latin typeface="Verdana"/>
                <a:cs typeface="Verdana"/>
              </a:rPr>
              <a:t>hacer  </a:t>
            </a:r>
            <a:r>
              <a:rPr sz="2100" spc="20" dirty="0">
                <a:latin typeface="Verdana"/>
                <a:cs typeface="Verdana"/>
              </a:rPr>
              <a:t>una </a:t>
            </a:r>
            <a:r>
              <a:rPr sz="2100" spc="10" dirty="0">
                <a:latin typeface="Verdana"/>
                <a:cs typeface="Verdana"/>
              </a:rPr>
              <a:t>valoración </a:t>
            </a:r>
            <a:r>
              <a:rPr sz="2100" spc="114" dirty="0">
                <a:latin typeface="Verdana"/>
                <a:cs typeface="Verdana"/>
              </a:rPr>
              <a:t>de  </a:t>
            </a:r>
            <a:r>
              <a:rPr sz="2100" spc="15" dirty="0">
                <a:latin typeface="Verdana"/>
                <a:cs typeface="Verdana"/>
              </a:rPr>
              <a:t>determinada </a:t>
            </a:r>
            <a:r>
              <a:rPr sz="2100" spc="85" dirty="0">
                <a:latin typeface="Verdana"/>
                <a:cs typeface="Verdana"/>
              </a:rPr>
              <a:t>conducta  </a:t>
            </a:r>
            <a:r>
              <a:rPr sz="2100" spc="-20" dirty="0">
                <a:latin typeface="Verdana"/>
                <a:cs typeface="Verdana"/>
              </a:rPr>
              <a:t>delictiva.</a:t>
            </a:r>
            <a:endParaRPr sz="21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02563" y="4227576"/>
            <a:ext cx="5226050" cy="1798320"/>
            <a:chOff x="702563" y="4227576"/>
            <a:chExt cx="5226050" cy="1798320"/>
          </a:xfrm>
        </p:grpSpPr>
        <p:sp>
          <p:nvSpPr>
            <p:cNvPr id="35" name="object 35"/>
            <p:cNvSpPr/>
            <p:nvPr/>
          </p:nvSpPr>
          <p:spPr>
            <a:xfrm>
              <a:off x="4058411" y="4233672"/>
              <a:ext cx="1864360" cy="1786255"/>
            </a:xfrm>
            <a:custGeom>
              <a:avLst/>
              <a:gdLst/>
              <a:ahLst/>
              <a:cxnLst/>
              <a:rect l="l" t="t" r="r" b="b"/>
              <a:pathLst>
                <a:path w="1864360" h="1786254">
                  <a:moveTo>
                    <a:pt x="970788" y="0"/>
                  </a:moveTo>
                  <a:lnTo>
                    <a:pt x="970788" y="223265"/>
                  </a:lnTo>
                  <a:lnTo>
                    <a:pt x="0" y="223265"/>
                  </a:lnTo>
                  <a:lnTo>
                    <a:pt x="0" y="1562861"/>
                  </a:lnTo>
                  <a:lnTo>
                    <a:pt x="970788" y="1562861"/>
                  </a:lnTo>
                  <a:lnTo>
                    <a:pt x="970788" y="1786127"/>
                  </a:lnTo>
                  <a:lnTo>
                    <a:pt x="1863852" y="893063"/>
                  </a:lnTo>
                  <a:lnTo>
                    <a:pt x="970788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58411" y="4233672"/>
              <a:ext cx="1864360" cy="1786255"/>
            </a:xfrm>
            <a:custGeom>
              <a:avLst/>
              <a:gdLst/>
              <a:ahLst/>
              <a:cxnLst/>
              <a:rect l="l" t="t" r="r" b="b"/>
              <a:pathLst>
                <a:path w="1864360" h="1786254">
                  <a:moveTo>
                    <a:pt x="0" y="223265"/>
                  </a:moveTo>
                  <a:lnTo>
                    <a:pt x="970788" y="223265"/>
                  </a:lnTo>
                  <a:lnTo>
                    <a:pt x="970788" y="0"/>
                  </a:lnTo>
                  <a:lnTo>
                    <a:pt x="1863852" y="893063"/>
                  </a:lnTo>
                  <a:lnTo>
                    <a:pt x="970788" y="1786127"/>
                  </a:lnTo>
                  <a:lnTo>
                    <a:pt x="970788" y="1562861"/>
                  </a:lnTo>
                  <a:lnTo>
                    <a:pt x="0" y="1562861"/>
                  </a:lnTo>
                  <a:lnTo>
                    <a:pt x="0" y="223265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8659" y="4233672"/>
              <a:ext cx="3350260" cy="1786255"/>
            </a:xfrm>
            <a:custGeom>
              <a:avLst/>
              <a:gdLst/>
              <a:ahLst/>
              <a:cxnLst/>
              <a:rect l="l" t="t" r="r" b="b"/>
              <a:pathLst>
                <a:path w="3350260" h="1786254">
                  <a:moveTo>
                    <a:pt x="3052064" y="0"/>
                  </a:moveTo>
                  <a:lnTo>
                    <a:pt x="297688" y="0"/>
                  </a:lnTo>
                  <a:lnTo>
                    <a:pt x="249403" y="3894"/>
                  </a:lnTo>
                  <a:lnTo>
                    <a:pt x="203598" y="15170"/>
                  </a:lnTo>
                  <a:lnTo>
                    <a:pt x="160886" y="33216"/>
                  </a:lnTo>
                  <a:lnTo>
                    <a:pt x="121880" y="57420"/>
                  </a:lnTo>
                  <a:lnTo>
                    <a:pt x="87193" y="87169"/>
                  </a:lnTo>
                  <a:lnTo>
                    <a:pt x="57438" y="121852"/>
                  </a:lnTo>
                  <a:lnTo>
                    <a:pt x="33228" y="160858"/>
                  </a:lnTo>
                  <a:lnTo>
                    <a:pt x="15177" y="203573"/>
                  </a:lnTo>
                  <a:lnTo>
                    <a:pt x="3896" y="249387"/>
                  </a:lnTo>
                  <a:lnTo>
                    <a:pt x="0" y="297688"/>
                  </a:lnTo>
                  <a:lnTo>
                    <a:pt x="0" y="1488439"/>
                  </a:lnTo>
                  <a:lnTo>
                    <a:pt x="3896" y="1536724"/>
                  </a:lnTo>
                  <a:lnTo>
                    <a:pt x="15177" y="1582529"/>
                  </a:lnTo>
                  <a:lnTo>
                    <a:pt x="33228" y="1625241"/>
                  </a:lnTo>
                  <a:lnTo>
                    <a:pt x="57438" y="1664247"/>
                  </a:lnTo>
                  <a:lnTo>
                    <a:pt x="87193" y="1698934"/>
                  </a:lnTo>
                  <a:lnTo>
                    <a:pt x="121880" y="1728689"/>
                  </a:lnTo>
                  <a:lnTo>
                    <a:pt x="160886" y="1752899"/>
                  </a:lnTo>
                  <a:lnTo>
                    <a:pt x="203598" y="1770950"/>
                  </a:lnTo>
                  <a:lnTo>
                    <a:pt x="249403" y="1782231"/>
                  </a:lnTo>
                  <a:lnTo>
                    <a:pt x="297688" y="1786127"/>
                  </a:lnTo>
                  <a:lnTo>
                    <a:pt x="3052064" y="1786127"/>
                  </a:lnTo>
                  <a:lnTo>
                    <a:pt x="3100364" y="1782231"/>
                  </a:lnTo>
                  <a:lnTo>
                    <a:pt x="3146178" y="1770950"/>
                  </a:lnTo>
                  <a:lnTo>
                    <a:pt x="3188893" y="1752899"/>
                  </a:lnTo>
                  <a:lnTo>
                    <a:pt x="3227899" y="1728689"/>
                  </a:lnTo>
                  <a:lnTo>
                    <a:pt x="3262582" y="1698934"/>
                  </a:lnTo>
                  <a:lnTo>
                    <a:pt x="3292331" y="1664247"/>
                  </a:lnTo>
                  <a:lnTo>
                    <a:pt x="3316535" y="1625241"/>
                  </a:lnTo>
                  <a:lnTo>
                    <a:pt x="3334581" y="1582529"/>
                  </a:lnTo>
                  <a:lnTo>
                    <a:pt x="3345857" y="1536724"/>
                  </a:lnTo>
                  <a:lnTo>
                    <a:pt x="3349752" y="1488439"/>
                  </a:lnTo>
                  <a:lnTo>
                    <a:pt x="3349752" y="297688"/>
                  </a:lnTo>
                  <a:lnTo>
                    <a:pt x="3345857" y="249387"/>
                  </a:lnTo>
                  <a:lnTo>
                    <a:pt x="3334581" y="203573"/>
                  </a:lnTo>
                  <a:lnTo>
                    <a:pt x="3316535" y="160858"/>
                  </a:lnTo>
                  <a:lnTo>
                    <a:pt x="3292331" y="121852"/>
                  </a:lnTo>
                  <a:lnTo>
                    <a:pt x="3262582" y="87169"/>
                  </a:lnTo>
                  <a:lnTo>
                    <a:pt x="3227899" y="57420"/>
                  </a:lnTo>
                  <a:lnTo>
                    <a:pt x="3188893" y="33216"/>
                  </a:lnTo>
                  <a:lnTo>
                    <a:pt x="3146178" y="15170"/>
                  </a:lnTo>
                  <a:lnTo>
                    <a:pt x="3100364" y="3894"/>
                  </a:lnTo>
                  <a:lnTo>
                    <a:pt x="30520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8659" y="4233672"/>
              <a:ext cx="3350260" cy="1786255"/>
            </a:xfrm>
            <a:custGeom>
              <a:avLst/>
              <a:gdLst/>
              <a:ahLst/>
              <a:cxnLst/>
              <a:rect l="l" t="t" r="r" b="b"/>
              <a:pathLst>
                <a:path w="3350260" h="1786254">
                  <a:moveTo>
                    <a:pt x="0" y="297688"/>
                  </a:moveTo>
                  <a:lnTo>
                    <a:pt x="3896" y="249387"/>
                  </a:lnTo>
                  <a:lnTo>
                    <a:pt x="15177" y="203573"/>
                  </a:lnTo>
                  <a:lnTo>
                    <a:pt x="33228" y="160858"/>
                  </a:lnTo>
                  <a:lnTo>
                    <a:pt x="57438" y="121852"/>
                  </a:lnTo>
                  <a:lnTo>
                    <a:pt x="87193" y="87169"/>
                  </a:lnTo>
                  <a:lnTo>
                    <a:pt x="121880" y="57420"/>
                  </a:lnTo>
                  <a:lnTo>
                    <a:pt x="160886" y="33216"/>
                  </a:lnTo>
                  <a:lnTo>
                    <a:pt x="203598" y="15170"/>
                  </a:lnTo>
                  <a:lnTo>
                    <a:pt x="249403" y="3894"/>
                  </a:lnTo>
                  <a:lnTo>
                    <a:pt x="297688" y="0"/>
                  </a:lnTo>
                  <a:lnTo>
                    <a:pt x="3052064" y="0"/>
                  </a:lnTo>
                  <a:lnTo>
                    <a:pt x="3100364" y="3894"/>
                  </a:lnTo>
                  <a:lnTo>
                    <a:pt x="3146178" y="15170"/>
                  </a:lnTo>
                  <a:lnTo>
                    <a:pt x="3188893" y="33216"/>
                  </a:lnTo>
                  <a:lnTo>
                    <a:pt x="3227899" y="57420"/>
                  </a:lnTo>
                  <a:lnTo>
                    <a:pt x="3262582" y="87169"/>
                  </a:lnTo>
                  <a:lnTo>
                    <a:pt x="3292331" y="121852"/>
                  </a:lnTo>
                  <a:lnTo>
                    <a:pt x="3316535" y="160858"/>
                  </a:lnTo>
                  <a:lnTo>
                    <a:pt x="3334581" y="203573"/>
                  </a:lnTo>
                  <a:lnTo>
                    <a:pt x="3345857" y="249387"/>
                  </a:lnTo>
                  <a:lnTo>
                    <a:pt x="3349752" y="297688"/>
                  </a:lnTo>
                  <a:lnTo>
                    <a:pt x="3349752" y="1488439"/>
                  </a:lnTo>
                  <a:lnTo>
                    <a:pt x="3345857" y="1536724"/>
                  </a:lnTo>
                  <a:lnTo>
                    <a:pt x="3334581" y="1582529"/>
                  </a:lnTo>
                  <a:lnTo>
                    <a:pt x="3316535" y="1625241"/>
                  </a:lnTo>
                  <a:lnTo>
                    <a:pt x="3292331" y="1664247"/>
                  </a:lnTo>
                  <a:lnTo>
                    <a:pt x="3262582" y="1698934"/>
                  </a:lnTo>
                  <a:lnTo>
                    <a:pt x="3227899" y="1728689"/>
                  </a:lnTo>
                  <a:lnTo>
                    <a:pt x="3188893" y="1752899"/>
                  </a:lnTo>
                  <a:lnTo>
                    <a:pt x="3146178" y="1770950"/>
                  </a:lnTo>
                  <a:lnTo>
                    <a:pt x="3100364" y="1782231"/>
                  </a:lnTo>
                  <a:lnTo>
                    <a:pt x="3052064" y="1786127"/>
                  </a:lnTo>
                  <a:lnTo>
                    <a:pt x="297688" y="1786127"/>
                  </a:lnTo>
                  <a:lnTo>
                    <a:pt x="249403" y="1782231"/>
                  </a:lnTo>
                  <a:lnTo>
                    <a:pt x="203598" y="1770950"/>
                  </a:lnTo>
                  <a:lnTo>
                    <a:pt x="160886" y="1752899"/>
                  </a:lnTo>
                  <a:lnTo>
                    <a:pt x="121880" y="1728689"/>
                  </a:lnTo>
                  <a:lnTo>
                    <a:pt x="87193" y="1698934"/>
                  </a:lnTo>
                  <a:lnTo>
                    <a:pt x="57438" y="1664247"/>
                  </a:lnTo>
                  <a:lnTo>
                    <a:pt x="33228" y="1625241"/>
                  </a:lnTo>
                  <a:lnTo>
                    <a:pt x="15177" y="1582529"/>
                  </a:lnTo>
                  <a:lnTo>
                    <a:pt x="3896" y="1536724"/>
                  </a:lnTo>
                  <a:lnTo>
                    <a:pt x="0" y="1488439"/>
                  </a:lnTo>
                  <a:lnTo>
                    <a:pt x="0" y="29768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20572" y="4642815"/>
            <a:ext cx="2725420" cy="93471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635" algn="ctr">
              <a:lnSpc>
                <a:spcPts val="2320"/>
              </a:lnSpc>
              <a:spcBef>
                <a:spcPts val="345"/>
              </a:spcBef>
            </a:pPr>
            <a:r>
              <a:rPr sz="2100" spc="-245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2100" spc="20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2100" spc="5" dirty="0">
                <a:solidFill>
                  <a:srgbClr val="FFFFFF"/>
                </a:solidFill>
                <a:latin typeface="Verdana"/>
                <a:cs typeface="Verdana"/>
              </a:rPr>
              <a:t>descripción  </a:t>
            </a:r>
            <a:r>
              <a:rPr sz="2100" b="1" dirty="0">
                <a:latin typeface="TeXGyreAdventor"/>
                <a:cs typeface="TeXGyreAdventor"/>
              </a:rPr>
              <a:t>abstracta </a:t>
            </a:r>
            <a:r>
              <a:rPr sz="2100" spc="114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2100" spc="85" dirty="0">
                <a:solidFill>
                  <a:srgbClr val="FFFFFF"/>
                </a:solidFill>
                <a:latin typeface="Verdana"/>
                <a:cs typeface="Verdana"/>
              </a:rPr>
              <a:t>conducta</a:t>
            </a:r>
            <a:r>
              <a:rPr sz="21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Verdana"/>
                <a:cs typeface="Verdana"/>
              </a:rPr>
              <a:t>prohibida.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C913C09-AF37-4446-9C5A-F65A44CEB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811566" y="1432560"/>
            <a:ext cx="8135111" cy="5425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7188" y="1524000"/>
            <a:ext cx="7350759" cy="479488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-635" algn="ctr">
              <a:lnSpc>
                <a:spcPct val="92000"/>
              </a:lnSpc>
              <a:spcBef>
                <a:spcPts val="560"/>
              </a:spcBef>
            </a:pPr>
            <a:r>
              <a:rPr sz="4800" spc="-130" dirty="0">
                <a:latin typeface="Verdana"/>
                <a:cs typeface="Verdana"/>
              </a:rPr>
              <a:t>Según </a:t>
            </a:r>
            <a:r>
              <a:rPr sz="4800" spc="-220" dirty="0">
                <a:latin typeface="Verdana"/>
                <a:cs typeface="Verdana"/>
              </a:rPr>
              <a:t>JAKOBS, </a:t>
            </a:r>
            <a:r>
              <a:rPr sz="4800" spc="10" dirty="0">
                <a:latin typeface="Verdana"/>
                <a:cs typeface="Verdana"/>
              </a:rPr>
              <a:t>la  </a:t>
            </a:r>
            <a:r>
              <a:rPr sz="4800" spc="-30" dirty="0">
                <a:latin typeface="Verdana"/>
                <a:cs typeface="Verdana"/>
              </a:rPr>
              <a:t>prohibición </a:t>
            </a:r>
            <a:r>
              <a:rPr sz="4800" spc="275" dirty="0">
                <a:latin typeface="Verdana"/>
                <a:cs typeface="Verdana"/>
              </a:rPr>
              <a:t>de </a:t>
            </a:r>
            <a:r>
              <a:rPr sz="4800" spc="-125" dirty="0">
                <a:latin typeface="Verdana"/>
                <a:cs typeface="Verdana"/>
              </a:rPr>
              <a:t>regreso  </a:t>
            </a:r>
            <a:r>
              <a:rPr sz="4800" spc="-195" dirty="0">
                <a:latin typeface="Verdana"/>
                <a:cs typeface="Verdana"/>
              </a:rPr>
              <a:t>se </a:t>
            </a:r>
            <a:r>
              <a:rPr sz="4800" spc="5" dirty="0">
                <a:latin typeface="Verdana"/>
                <a:cs typeface="Verdana"/>
              </a:rPr>
              <a:t>configura  </a:t>
            </a:r>
            <a:r>
              <a:rPr sz="4800" spc="35" dirty="0">
                <a:latin typeface="Verdana"/>
                <a:cs typeface="Verdana"/>
              </a:rPr>
              <a:t>únicamente </a:t>
            </a:r>
            <a:r>
              <a:rPr sz="4800" spc="215" dirty="0">
                <a:latin typeface="Verdana"/>
                <a:cs typeface="Verdana"/>
              </a:rPr>
              <a:t>cuando  </a:t>
            </a:r>
            <a:r>
              <a:rPr sz="4800" spc="55" dirty="0">
                <a:latin typeface="Verdana"/>
                <a:cs typeface="Verdana"/>
              </a:rPr>
              <a:t>una </a:t>
            </a:r>
            <a:r>
              <a:rPr sz="4800" spc="200" dirty="0">
                <a:latin typeface="Verdana"/>
                <a:cs typeface="Verdana"/>
              </a:rPr>
              <a:t>conducta </a:t>
            </a:r>
            <a:r>
              <a:rPr sz="4800" spc="45" dirty="0">
                <a:latin typeface="Verdana"/>
                <a:cs typeface="Verdana"/>
              </a:rPr>
              <a:t>causal  </a:t>
            </a:r>
            <a:r>
              <a:rPr sz="4800" spc="-140" dirty="0">
                <a:latin typeface="Verdana"/>
                <a:cs typeface="Verdana"/>
              </a:rPr>
              <a:t>anterior </a:t>
            </a:r>
            <a:r>
              <a:rPr sz="4800" spc="-190" dirty="0">
                <a:latin typeface="Verdana"/>
                <a:cs typeface="Verdana"/>
              </a:rPr>
              <a:t>es </a:t>
            </a:r>
            <a:r>
              <a:rPr sz="4800" spc="-35" dirty="0">
                <a:latin typeface="Verdana"/>
                <a:cs typeface="Verdana"/>
              </a:rPr>
              <a:t>por</a:t>
            </a:r>
            <a:r>
              <a:rPr sz="4800" spc="-780" dirty="0">
                <a:latin typeface="Verdana"/>
                <a:cs typeface="Verdana"/>
              </a:rPr>
              <a:t> </a:t>
            </a:r>
            <a:r>
              <a:rPr sz="4800" spc="-15" dirty="0">
                <a:latin typeface="Verdana"/>
                <a:cs typeface="Verdana"/>
              </a:rPr>
              <a:t>definición  </a:t>
            </a:r>
            <a:r>
              <a:rPr sz="4800" spc="25" dirty="0">
                <a:latin typeface="Verdana"/>
                <a:cs typeface="Verdana"/>
              </a:rPr>
              <a:t>inocua.</a:t>
            </a:r>
            <a:endParaRPr sz="4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C1A4A55-8DA6-4948-9179-974CB56A7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885444" y="1403603"/>
            <a:ext cx="10309860" cy="4187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4996" y="1437208"/>
            <a:ext cx="9352280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4400" b="1" spc="-5" dirty="0">
                <a:solidFill>
                  <a:srgbClr val="FFFFFF"/>
                </a:solidFill>
                <a:latin typeface="TeXGyreAdventor"/>
                <a:cs typeface="TeXGyreAdventor"/>
              </a:rPr>
              <a:t>DOCTRINA </a:t>
            </a:r>
            <a:r>
              <a:rPr sz="4400" b="1" dirty="0">
                <a:solidFill>
                  <a:srgbClr val="FFFFFF"/>
                </a:solidFill>
                <a:latin typeface="TeXGyreAdventor"/>
                <a:cs typeface="TeXGyreAdventor"/>
              </a:rPr>
              <a:t>DE</a:t>
            </a:r>
            <a:r>
              <a:rPr sz="4400" b="1" spc="-43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eXGyreAdventor"/>
                <a:cs typeface="TeXGyreAdventor"/>
              </a:rPr>
              <a:t>EQUIVALENCIA</a:t>
            </a:r>
            <a:endParaRPr sz="4400">
              <a:latin typeface="TeXGyreAdventor"/>
              <a:cs typeface="TeXGyreAdventor"/>
            </a:endParaRPr>
          </a:p>
          <a:p>
            <a:pPr marL="12700" marR="5080" indent="2540" algn="ctr">
              <a:lnSpc>
                <a:spcPct val="100000"/>
              </a:lnSpc>
              <a:spcBef>
                <a:spcPts val="5"/>
              </a:spcBef>
            </a:pPr>
            <a:r>
              <a:rPr sz="4400" spc="40" dirty="0">
                <a:solidFill>
                  <a:srgbClr val="FFFFFF"/>
                </a:solidFill>
                <a:latin typeface="Verdana"/>
                <a:cs typeface="Verdana"/>
              </a:rPr>
              <a:t>pretende </a:t>
            </a:r>
            <a:r>
              <a:rPr sz="4400" spc="-35" dirty="0">
                <a:solidFill>
                  <a:srgbClr val="FFFFFF"/>
                </a:solidFill>
                <a:latin typeface="Verdana"/>
                <a:cs typeface="Verdana"/>
              </a:rPr>
              <a:t>explicar </a:t>
            </a:r>
            <a:r>
              <a:rPr sz="4400" spc="200" dirty="0">
                <a:solidFill>
                  <a:srgbClr val="FFFFFF"/>
                </a:solidFill>
                <a:latin typeface="Verdana"/>
                <a:cs typeface="Verdana"/>
              </a:rPr>
              <a:t>cuando </a:t>
            </a:r>
            <a:r>
              <a:rPr sz="4400" spc="50" dirty="0">
                <a:solidFill>
                  <a:srgbClr val="FFFFFF"/>
                </a:solidFill>
                <a:latin typeface="Verdana"/>
                <a:cs typeface="Verdana"/>
              </a:rPr>
              <a:t>una  </a:t>
            </a:r>
            <a:r>
              <a:rPr sz="4400" spc="204" dirty="0">
                <a:solidFill>
                  <a:srgbClr val="FFFFFF"/>
                </a:solidFill>
                <a:latin typeface="Verdana"/>
                <a:cs typeface="Verdana"/>
              </a:rPr>
              <a:t>acción </a:t>
            </a:r>
            <a:r>
              <a:rPr sz="4400" spc="-175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4400" b="1" spc="-5" dirty="0">
                <a:solidFill>
                  <a:srgbClr val="FFFFFF"/>
                </a:solidFill>
                <a:latin typeface="TeXGyreAdventor"/>
                <a:cs typeface="TeXGyreAdventor"/>
              </a:rPr>
              <a:t>antecedente </a:t>
            </a:r>
            <a:r>
              <a:rPr sz="4400" spc="254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4400" spc="-105" dirty="0">
                <a:solidFill>
                  <a:srgbClr val="FFFFFF"/>
                </a:solidFill>
                <a:latin typeface="Verdana"/>
                <a:cs typeface="Verdana"/>
              </a:rPr>
              <a:t>un  </a:t>
            </a:r>
            <a:r>
              <a:rPr sz="4400" b="1" spc="-80" dirty="0">
                <a:solidFill>
                  <a:srgbClr val="FFFFFF"/>
                </a:solidFill>
                <a:latin typeface="TeXGyreAdventor"/>
                <a:cs typeface="TeXGyreAdventor"/>
              </a:rPr>
              <a:t>resultado</a:t>
            </a:r>
            <a:r>
              <a:rPr sz="4400" spc="-80" dirty="0">
                <a:solidFill>
                  <a:srgbClr val="FFFFFF"/>
                </a:solidFill>
                <a:latin typeface="Verdana"/>
                <a:cs typeface="Verdana"/>
              </a:rPr>
              <a:t>;</a:t>
            </a:r>
            <a:r>
              <a:rPr sz="4400" spc="-3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55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44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55" dirty="0">
                <a:solidFill>
                  <a:srgbClr val="FFFFFF"/>
                </a:solidFill>
                <a:latin typeface="Verdana"/>
                <a:cs typeface="Verdana"/>
              </a:rPr>
              <a:t>obstante,</a:t>
            </a:r>
            <a:r>
              <a:rPr sz="4400" spc="-3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-75" dirty="0">
                <a:solidFill>
                  <a:srgbClr val="FFFFFF"/>
                </a:solidFill>
                <a:latin typeface="Verdana"/>
                <a:cs typeface="Verdana"/>
              </a:rPr>
              <a:t>requiere</a:t>
            </a:r>
            <a:r>
              <a:rPr sz="44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15" dirty="0">
                <a:solidFill>
                  <a:srgbClr val="FFFFFF"/>
                </a:solidFill>
                <a:latin typeface="Verdana"/>
                <a:cs typeface="Verdana"/>
              </a:rPr>
              <a:t>la  identificación </a:t>
            </a:r>
            <a:r>
              <a:rPr sz="4400" spc="5" dirty="0">
                <a:solidFill>
                  <a:srgbClr val="FFFFFF"/>
                </a:solidFill>
                <a:latin typeface="Verdana"/>
                <a:cs typeface="Verdana"/>
              </a:rPr>
              <a:t>empírica </a:t>
            </a:r>
            <a:r>
              <a:rPr sz="4400" spc="254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4400" spc="-35" dirty="0">
                <a:solidFill>
                  <a:srgbClr val="FFFFFF"/>
                </a:solidFill>
                <a:latin typeface="Verdana"/>
                <a:cs typeface="Verdana"/>
              </a:rPr>
              <a:t>ese  </a:t>
            </a:r>
            <a:r>
              <a:rPr sz="4400" spc="-85" dirty="0">
                <a:solidFill>
                  <a:srgbClr val="FFFFFF"/>
                </a:solidFill>
                <a:latin typeface="Verdana"/>
                <a:cs typeface="Verdana"/>
              </a:rPr>
              <a:t>resultado </a:t>
            </a:r>
            <a:r>
              <a:rPr sz="4400" spc="210" dirty="0">
                <a:solidFill>
                  <a:srgbClr val="FFFFFF"/>
                </a:solidFill>
                <a:latin typeface="Verdana"/>
                <a:cs typeface="Verdana"/>
              </a:rPr>
              <a:t>como</a:t>
            </a:r>
            <a:r>
              <a:rPr sz="4400" spc="-6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125" dirty="0">
                <a:solidFill>
                  <a:srgbClr val="FFFFFF"/>
                </a:solidFill>
                <a:latin typeface="Verdana"/>
                <a:cs typeface="Verdana"/>
              </a:rPr>
              <a:t>consecuencia</a:t>
            </a:r>
            <a:endParaRPr sz="4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FF7C83-4860-4034-83FF-A57E77477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400" y="2667000"/>
            <a:ext cx="6807834" cy="176403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z="6000" spc="-5" dirty="0"/>
              <a:t>V. </a:t>
            </a:r>
            <a:r>
              <a:rPr sz="6000" dirty="0"/>
              <a:t>LA</a:t>
            </a:r>
            <a:r>
              <a:rPr sz="6000" spc="-114" dirty="0"/>
              <a:t> </a:t>
            </a:r>
            <a:r>
              <a:rPr sz="6000" dirty="0"/>
              <a:t>IMPUTACIÓN  </a:t>
            </a:r>
            <a:r>
              <a:rPr sz="6000" spc="-5" dirty="0"/>
              <a:t>OBJETIVA</a:t>
            </a:r>
            <a:endParaRPr sz="6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DC7FDDB-0241-4942-9C9E-0ED610293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1074419" y="1412747"/>
            <a:ext cx="9599930" cy="4653280"/>
            <a:chOff x="1074419" y="1412747"/>
            <a:chExt cx="9599930" cy="4653280"/>
          </a:xfrm>
        </p:grpSpPr>
        <p:sp>
          <p:nvSpPr>
            <p:cNvPr id="3" name="object 3"/>
            <p:cNvSpPr/>
            <p:nvPr/>
          </p:nvSpPr>
          <p:spPr>
            <a:xfrm>
              <a:off x="1077467" y="1415795"/>
              <a:ext cx="9593580" cy="4646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7467" y="1415795"/>
              <a:ext cx="9593580" cy="4646930"/>
            </a:xfrm>
            <a:custGeom>
              <a:avLst/>
              <a:gdLst/>
              <a:ahLst/>
              <a:cxnLst/>
              <a:rect l="l" t="t" r="r" b="b"/>
              <a:pathLst>
                <a:path w="9593580" h="4646930">
                  <a:moveTo>
                    <a:pt x="0" y="4646676"/>
                  </a:moveTo>
                  <a:lnTo>
                    <a:pt x="9593580" y="4646676"/>
                  </a:lnTo>
                  <a:lnTo>
                    <a:pt x="9593580" y="0"/>
                  </a:lnTo>
                  <a:lnTo>
                    <a:pt x="0" y="0"/>
                  </a:lnTo>
                  <a:lnTo>
                    <a:pt x="0" y="4646676"/>
                  </a:lnTo>
                  <a:close/>
                </a:path>
              </a:pathLst>
            </a:custGeom>
            <a:ln w="609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97355" y="1957577"/>
            <a:ext cx="9357995" cy="35871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065" marR="5080" indent="-3175" algn="ctr">
              <a:lnSpc>
                <a:spcPct val="90000"/>
              </a:lnSpc>
              <a:spcBef>
                <a:spcPts val="484"/>
              </a:spcBef>
            </a:pPr>
            <a:r>
              <a:rPr sz="3200" spc="-20" dirty="0">
                <a:latin typeface="Verdana"/>
                <a:cs typeface="Verdana"/>
              </a:rPr>
              <a:t>La </a:t>
            </a:r>
            <a:r>
              <a:rPr sz="3200" spc="20" dirty="0">
                <a:latin typeface="Verdana"/>
                <a:cs typeface="Verdana"/>
              </a:rPr>
              <a:t>Corte </a:t>
            </a:r>
            <a:r>
              <a:rPr sz="3200" spc="-110" dirty="0">
                <a:latin typeface="Verdana"/>
                <a:cs typeface="Verdana"/>
              </a:rPr>
              <a:t>Suprema, </a:t>
            </a:r>
            <a:r>
              <a:rPr sz="3200" spc="50" dirty="0">
                <a:latin typeface="Verdana"/>
                <a:cs typeface="Verdana"/>
              </a:rPr>
              <a:t>en </a:t>
            </a:r>
            <a:r>
              <a:rPr sz="3200" spc="10" dirty="0">
                <a:latin typeface="Verdana"/>
                <a:cs typeface="Verdana"/>
              </a:rPr>
              <a:t>la </a:t>
            </a:r>
            <a:r>
              <a:rPr sz="3200" spc="90" dirty="0">
                <a:latin typeface="Verdana"/>
                <a:cs typeface="Verdana"/>
              </a:rPr>
              <a:t>Casación </a:t>
            </a:r>
            <a:r>
              <a:rPr sz="3200" spc="-290" dirty="0">
                <a:latin typeface="Verdana"/>
                <a:cs typeface="Verdana"/>
              </a:rPr>
              <a:t>912-2016-  </a:t>
            </a:r>
            <a:r>
              <a:rPr sz="3200" spc="-135" dirty="0">
                <a:latin typeface="Verdana"/>
                <a:cs typeface="Verdana"/>
              </a:rPr>
              <a:t>San </a:t>
            </a:r>
            <a:r>
              <a:rPr sz="3200" spc="-100" dirty="0">
                <a:latin typeface="Verdana"/>
                <a:cs typeface="Verdana"/>
              </a:rPr>
              <a:t>Martín, </a:t>
            </a:r>
            <a:r>
              <a:rPr sz="3200" spc="30" dirty="0">
                <a:latin typeface="Verdana"/>
                <a:cs typeface="Verdana"/>
              </a:rPr>
              <a:t>indicó </a:t>
            </a:r>
            <a:r>
              <a:rPr sz="3200" spc="95" dirty="0">
                <a:latin typeface="Verdana"/>
                <a:cs typeface="Verdana"/>
              </a:rPr>
              <a:t>que </a:t>
            </a:r>
            <a:r>
              <a:rPr sz="3200" spc="5" dirty="0">
                <a:latin typeface="Verdana"/>
                <a:cs typeface="Verdana"/>
              </a:rPr>
              <a:t>la imputación </a:t>
            </a:r>
            <a:r>
              <a:rPr sz="3200" spc="-30" dirty="0">
                <a:latin typeface="Verdana"/>
                <a:cs typeface="Verdana"/>
              </a:rPr>
              <a:t>objetiva  </a:t>
            </a:r>
            <a:r>
              <a:rPr sz="3200" spc="-40" dirty="0">
                <a:latin typeface="Verdana"/>
                <a:cs typeface="Verdana"/>
              </a:rPr>
              <a:t>“es </a:t>
            </a:r>
            <a:r>
              <a:rPr sz="3200" spc="-75" dirty="0">
                <a:latin typeface="Verdana"/>
                <a:cs typeface="Verdana"/>
              </a:rPr>
              <a:t>un </a:t>
            </a:r>
            <a:r>
              <a:rPr sz="3200" spc="-165" dirty="0">
                <a:latin typeface="Verdana"/>
                <a:cs typeface="Verdana"/>
              </a:rPr>
              <a:t>instituto </a:t>
            </a:r>
            <a:r>
              <a:rPr sz="3200" spc="85" dirty="0">
                <a:latin typeface="Verdana"/>
                <a:cs typeface="Verdana"/>
              </a:rPr>
              <a:t>dogmático </a:t>
            </a:r>
            <a:r>
              <a:rPr sz="3200" spc="-40" dirty="0">
                <a:latin typeface="Verdana"/>
                <a:cs typeface="Verdana"/>
              </a:rPr>
              <a:t>liberador </a:t>
            </a:r>
            <a:r>
              <a:rPr sz="3200" spc="180" dirty="0">
                <a:latin typeface="Verdana"/>
                <a:cs typeface="Verdana"/>
              </a:rPr>
              <a:t>de  </a:t>
            </a:r>
            <a:r>
              <a:rPr sz="3200" spc="-30" dirty="0">
                <a:latin typeface="Verdana"/>
                <a:cs typeface="Verdana"/>
              </a:rPr>
              <a:t>responsabilidad </a:t>
            </a:r>
            <a:r>
              <a:rPr sz="3200" spc="60" dirty="0">
                <a:latin typeface="Verdana"/>
                <a:cs typeface="Verdana"/>
              </a:rPr>
              <a:t>penal </a:t>
            </a:r>
            <a:r>
              <a:rPr sz="3200" spc="90" dirty="0">
                <a:latin typeface="Verdana"/>
                <a:cs typeface="Verdana"/>
              </a:rPr>
              <a:t>que </a:t>
            </a:r>
            <a:r>
              <a:rPr sz="3200" spc="-114" dirty="0">
                <a:latin typeface="Verdana"/>
                <a:cs typeface="Verdana"/>
              </a:rPr>
              <a:t>nos </a:t>
            </a:r>
            <a:r>
              <a:rPr sz="3200" spc="-60" dirty="0">
                <a:latin typeface="Verdana"/>
                <a:cs typeface="Verdana"/>
              </a:rPr>
              <a:t>permite  </a:t>
            </a:r>
            <a:r>
              <a:rPr sz="3200" spc="-155" dirty="0">
                <a:latin typeface="Verdana"/>
                <a:cs typeface="Verdana"/>
              </a:rPr>
              <a:t>distinguir </a:t>
            </a:r>
            <a:r>
              <a:rPr sz="3200" spc="-60" dirty="0">
                <a:latin typeface="Verdana"/>
                <a:cs typeface="Verdana"/>
              </a:rPr>
              <a:t>entre </a:t>
            </a:r>
            <a:r>
              <a:rPr sz="3200" spc="-135" dirty="0">
                <a:latin typeface="Verdana"/>
                <a:cs typeface="Verdana"/>
              </a:rPr>
              <a:t>las </a:t>
            </a:r>
            <a:r>
              <a:rPr sz="3200" spc="75" dirty="0">
                <a:latin typeface="Verdana"/>
                <a:cs typeface="Verdana"/>
              </a:rPr>
              <a:t>conductas </a:t>
            </a:r>
            <a:r>
              <a:rPr sz="3200" spc="-160" dirty="0">
                <a:latin typeface="Verdana"/>
                <a:cs typeface="Verdana"/>
              </a:rPr>
              <a:t>inmersas </a:t>
            </a:r>
            <a:r>
              <a:rPr sz="3200" spc="50" dirty="0">
                <a:latin typeface="Verdana"/>
                <a:cs typeface="Verdana"/>
              </a:rPr>
              <a:t>en </a:t>
            </a:r>
            <a:r>
              <a:rPr sz="3200" spc="-35" dirty="0">
                <a:latin typeface="Verdana"/>
                <a:cs typeface="Verdana"/>
              </a:rPr>
              <a:t>el  </a:t>
            </a:r>
            <a:r>
              <a:rPr sz="3200" spc="-20" dirty="0">
                <a:latin typeface="Verdana"/>
                <a:cs typeface="Verdana"/>
              </a:rPr>
              <a:t>tipo</a:t>
            </a:r>
            <a:r>
              <a:rPr sz="3200" spc="-235" dirty="0">
                <a:latin typeface="Verdana"/>
                <a:cs typeface="Verdana"/>
              </a:rPr>
              <a:t> </a:t>
            </a:r>
            <a:r>
              <a:rPr sz="3200" spc="60" dirty="0">
                <a:latin typeface="Verdana"/>
                <a:cs typeface="Verdana"/>
              </a:rPr>
              <a:t>penal</a:t>
            </a:r>
            <a:r>
              <a:rPr sz="3200" spc="-260" dirty="0">
                <a:latin typeface="Verdana"/>
                <a:cs typeface="Verdana"/>
              </a:rPr>
              <a:t> </a:t>
            </a:r>
            <a:r>
              <a:rPr sz="3200" spc="-175" dirty="0">
                <a:latin typeface="Verdana"/>
                <a:cs typeface="Verdana"/>
              </a:rPr>
              <a:t>y</a:t>
            </a:r>
            <a:r>
              <a:rPr sz="3200" spc="-245" dirty="0">
                <a:latin typeface="Verdana"/>
                <a:cs typeface="Verdana"/>
              </a:rPr>
              <a:t> </a:t>
            </a:r>
            <a:r>
              <a:rPr sz="3200" spc="-140" dirty="0">
                <a:latin typeface="Verdana"/>
                <a:cs typeface="Verdana"/>
              </a:rPr>
              <a:t>las</a:t>
            </a:r>
            <a:r>
              <a:rPr sz="3200" spc="-245" dirty="0">
                <a:latin typeface="Verdana"/>
                <a:cs typeface="Verdana"/>
              </a:rPr>
              <a:t> </a:t>
            </a:r>
            <a:r>
              <a:rPr sz="3200" spc="90" dirty="0">
                <a:latin typeface="Verdana"/>
                <a:cs typeface="Verdana"/>
              </a:rPr>
              <a:t>que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40" dirty="0">
                <a:latin typeface="Verdana"/>
                <a:cs typeface="Verdana"/>
              </a:rPr>
              <a:t>han</a:t>
            </a:r>
            <a:r>
              <a:rPr sz="3200" spc="-245" dirty="0">
                <a:latin typeface="Verdana"/>
                <a:cs typeface="Verdana"/>
              </a:rPr>
              <a:t> </a:t>
            </a:r>
            <a:r>
              <a:rPr sz="3200" spc="185" dirty="0">
                <a:latin typeface="Verdana"/>
                <a:cs typeface="Verdana"/>
              </a:rPr>
              <a:t>de</a:t>
            </a:r>
            <a:r>
              <a:rPr sz="3200" spc="-265" dirty="0">
                <a:latin typeface="Verdana"/>
                <a:cs typeface="Verdana"/>
              </a:rPr>
              <a:t> </a:t>
            </a:r>
            <a:r>
              <a:rPr sz="3200" spc="55" dirty="0">
                <a:latin typeface="Verdana"/>
                <a:cs typeface="Verdana"/>
              </a:rPr>
              <a:t>quedar</a:t>
            </a:r>
            <a:r>
              <a:rPr sz="3200" spc="-245" dirty="0">
                <a:latin typeface="Verdana"/>
                <a:cs typeface="Verdana"/>
              </a:rPr>
              <a:t> </a:t>
            </a:r>
            <a:r>
              <a:rPr sz="3200" spc="-30" dirty="0">
                <a:latin typeface="Verdana"/>
                <a:cs typeface="Verdana"/>
              </a:rPr>
              <a:t>fuera</a:t>
            </a:r>
            <a:r>
              <a:rPr sz="3200" spc="-260" dirty="0">
                <a:latin typeface="Verdana"/>
                <a:cs typeface="Verdana"/>
              </a:rPr>
              <a:t> </a:t>
            </a:r>
            <a:r>
              <a:rPr sz="3200" spc="185" dirty="0">
                <a:latin typeface="Verdana"/>
                <a:cs typeface="Verdana"/>
              </a:rPr>
              <a:t>de</a:t>
            </a:r>
            <a:r>
              <a:rPr sz="3200" spc="-260" dirty="0">
                <a:latin typeface="Verdana"/>
                <a:cs typeface="Verdana"/>
              </a:rPr>
              <a:t> </a:t>
            </a:r>
            <a:r>
              <a:rPr sz="3200" spc="-254" dirty="0">
                <a:latin typeface="Verdana"/>
                <a:cs typeface="Verdana"/>
              </a:rPr>
              <a:t>su  </a:t>
            </a:r>
            <a:r>
              <a:rPr sz="3200" spc="110" dirty="0">
                <a:latin typeface="Verdana"/>
                <a:cs typeface="Verdana"/>
              </a:rPr>
              <a:t>alcance, </a:t>
            </a:r>
            <a:r>
              <a:rPr sz="3200" spc="35" dirty="0">
                <a:latin typeface="Verdana"/>
                <a:cs typeface="Verdana"/>
              </a:rPr>
              <a:t>aun </a:t>
            </a:r>
            <a:r>
              <a:rPr sz="3200" spc="140" dirty="0">
                <a:latin typeface="Verdana"/>
                <a:cs typeface="Verdana"/>
              </a:rPr>
              <a:t>cuando </a:t>
            </a:r>
            <a:r>
              <a:rPr sz="3200" spc="40" dirty="0">
                <a:latin typeface="Verdana"/>
                <a:cs typeface="Verdana"/>
              </a:rPr>
              <a:t>hayan </a:t>
            </a:r>
            <a:r>
              <a:rPr sz="3200" spc="60" dirty="0">
                <a:latin typeface="Verdana"/>
                <a:cs typeface="Verdana"/>
              </a:rPr>
              <a:t>producido  </a:t>
            </a:r>
            <a:r>
              <a:rPr sz="3200" spc="15" dirty="0">
                <a:latin typeface="Verdana"/>
                <a:cs typeface="Verdana"/>
              </a:rPr>
              <a:t>causalmente </a:t>
            </a:r>
            <a:r>
              <a:rPr sz="3200" spc="-35" dirty="0">
                <a:latin typeface="Verdana"/>
                <a:cs typeface="Verdana"/>
              </a:rPr>
              <a:t>el </a:t>
            </a:r>
            <a:r>
              <a:rPr sz="3200" spc="-60" dirty="0">
                <a:latin typeface="Verdana"/>
                <a:cs typeface="Verdana"/>
              </a:rPr>
              <a:t>resultado</a:t>
            </a:r>
            <a:r>
              <a:rPr sz="3200" spc="-745" dirty="0">
                <a:latin typeface="Verdana"/>
                <a:cs typeface="Verdana"/>
              </a:rPr>
              <a:t> </a:t>
            </a:r>
            <a:r>
              <a:rPr sz="3200" spc="-114" dirty="0">
                <a:latin typeface="Verdana"/>
                <a:cs typeface="Verdana"/>
              </a:rPr>
              <a:t>lesivo”.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E2389CE-E8E6-4BF6-8B43-B35DB5627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4532121" y="2125726"/>
            <a:ext cx="6687820" cy="4464685"/>
            <a:chOff x="4532121" y="2125726"/>
            <a:chExt cx="6687820" cy="4464685"/>
          </a:xfrm>
        </p:grpSpPr>
        <p:sp>
          <p:nvSpPr>
            <p:cNvPr id="3" name="object 3"/>
            <p:cNvSpPr/>
            <p:nvPr/>
          </p:nvSpPr>
          <p:spPr>
            <a:xfrm>
              <a:off x="4538471" y="2132076"/>
              <a:ext cx="6675120" cy="4451985"/>
            </a:xfrm>
            <a:custGeom>
              <a:avLst/>
              <a:gdLst/>
              <a:ahLst/>
              <a:cxnLst/>
              <a:rect l="l" t="t" r="r" b="b"/>
              <a:pathLst>
                <a:path w="6675120" h="4451984">
                  <a:moveTo>
                    <a:pt x="6675120" y="0"/>
                  </a:moveTo>
                  <a:lnTo>
                    <a:pt x="0" y="0"/>
                  </a:lnTo>
                  <a:lnTo>
                    <a:pt x="0" y="4451604"/>
                  </a:lnTo>
                  <a:lnTo>
                    <a:pt x="6675120" y="4451604"/>
                  </a:lnTo>
                  <a:lnTo>
                    <a:pt x="6675120" y="0"/>
                  </a:lnTo>
                  <a:close/>
                </a:path>
              </a:pathLst>
            </a:custGeom>
            <a:solidFill>
              <a:srgbClr val="FFE8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38471" y="2132076"/>
              <a:ext cx="6675120" cy="4451985"/>
            </a:xfrm>
            <a:custGeom>
              <a:avLst/>
              <a:gdLst/>
              <a:ahLst/>
              <a:cxnLst/>
              <a:rect l="l" t="t" r="r" b="b"/>
              <a:pathLst>
                <a:path w="6675120" h="4451984">
                  <a:moveTo>
                    <a:pt x="0" y="4451604"/>
                  </a:moveTo>
                  <a:lnTo>
                    <a:pt x="6675120" y="4451604"/>
                  </a:lnTo>
                  <a:lnTo>
                    <a:pt x="6675120" y="0"/>
                  </a:lnTo>
                  <a:lnTo>
                    <a:pt x="0" y="0"/>
                  </a:lnTo>
                  <a:lnTo>
                    <a:pt x="0" y="4451604"/>
                  </a:lnTo>
                  <a:close/>
                </a:path>
              </a:pathLst>
            </a:custGeom>
            <a:ln w="12192">
              <a:solidFill>
                <a:srgbClr val="FFE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594730" y="2352548"/>
            <a:ext cx="5455920" cy="397700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95"/>
              </a:spcBef>
            </a:pPr>
            <a:r>
              <a:rPr sz="2000" spc="20" dirty="0">
                <a:latin typeface="Verdana"/>
                <a:cs typeface="Verdana"/>
              </a:rPr>
              <a:t>“La </a:t>
            </a:r>
            <a:r>
              <a:rPr sz="2000" spc="-15" dirty="0">
                <a:latin typeface="Verdana"/>
                <a:cs typeface="Verdana"/>
              </a:rPr>
              <a:t>atribución </a:t>
            </a:r>
            <a:r>
              <a:rPr sz="2000" spc="40" dirty="0">
                <a:latin typeface="Verdana"/>
                <a:cs typeface="Verdana"/>
              </a:rPr>
              <a:t>penal </a:t>
            </a:r>
            <a:r>
              <a:rPr sz="2000" spc="114" dirty="0">
                <a:latin typeface="Verdana"/>
                <a:cs typeface="Verdana"/>
              </a:rPr>
              <a:t>de </a:t>
            </a:r>
            <a:r>
              <a:rPr sz="2000" spc="25" dirty="0">
                <a:latin typeface="Verdana"/>
                <a:cs typeface="Verdana"/>
              </a:rPr>
              <a:t>una </a:t>
            </a:r>
            <a:r>
              <a:rPr sz="2000" spc="85" dirty="0">
                <a:latin typeface="Verdana"/>
                <a:cs typeface="Verdana"/>
              </a:rPr>
              <a:t>conducta </a:t>
            </a:r>
            <a:r>
              <a:rPr sz="2000" spc="165" dirty="0">
                <a:latin typeface="Verdana"/>
                <a:cs typeface="Verdana"/>
              </a:rPr>
              <a:t>a  </a:t>
            </a:r>
            <a:r>
              <a:rPr sz="2000" spc="25" dirty="0">
                <a:latin typeface="Verdana"/>
                <a:cs typeface="Verdana"/>
              </a:rPr>
              <a:t>una </a:t>
            </a:r>
            <a:r>
              <a:rPr sz="2000" spc="-10" dirty="0">
                <a:latin typeface="Verdana"/>
                <a:cs typeface="Verdana"/>
              </a:rPr>
              <a:t>persona </a:t>
            </a:r>
            <a:r>
              <a:rPr sz="2000" spc="60" dirty="0">
                <a:latin typeface="Verdana"/>
                <a:cs typeface="Verdana"/>
              </a:rPr>
              <a:t>ha </a:t>
            </a:r>
            <a:r>
              <a:rPr sz="2000" spc="-25" dirty="0">
                <a:latin typeface="Verdana"/>
                <a:cs typeface="Verdana"/>
              </a:rPr>
              <a:t>partido, </a:t>
            </a:r>
            <a:r>
              <a:rPr sz="2000" spc="-15" dirty="0">
                <a:latin typeface="Verdana"/>
                <a:cs typeface="Verdana"/>
              </a:rPr>
              <a:t>tradicionalmente,  </a:t>
            </a:r>
            <a:r>
              <a:rPr sz="2000" spc="35" dirty="0">
                <a:latin typeface="Verdana"/>
                <a:cs typeface="Verdana"/>
              </a:rPr>
              <a:t>desde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un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mismo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punto:</a:t>
            </a:r>
            <a:r>
              <a:rPr sz="2000" spc="-204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la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demostración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de  </a:t>
            </a:r>
            <a:r>
              <a:rPr sz="2000" spc="-45" dirty="0">
                <a:latin typeface="Verdana"/>
                <a:cs typeface="Verdana"/>
              </a:rPr>
              <a:t>un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nexo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causalidad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entre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su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acción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y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la  </a:t>
            </a:r>
            <a:r>
              <a:rPr sz="2000" spc="40" dirty="0">
                <a:latin typeface="Verdana"/>
                <a:cs typeface="Verdana"/>
              </a:rPr>
              <a:t>producción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un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resultado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lesivo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un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bien  </a:t>
            </a:r>
            <a:r>
              <a:rPr sz="2000" spc="-55" dirty="0">
                <a:latin typeface="Verdana"/>
                <a:cs typeface="Verdana"/>
              </a:rPr>
              <a:t>jurídico </a:t>
            </a:r>
            <a:r>
              <a:rPr sz="2000" spc="20" dirty="0">
                <a:latin typeface="Verdana"/>
                <a:cs typeface="Verdana"/>
              </a:rPr>
              <a:t>penalmente </a:t>
            </a:r>
            <a:r>
              <a:rPr sz="2000" spc="-30" dirty="0">
                <a:latin typeface="Verdana"/>
                <a:cs typeface="Verdana"/>
              </a:rPr>
              <a:t>relevante. </a:t>
            </a:r>
            <a:r>
              <a:rPr sz="2000" spc="40" dirty="0">
                <a:latin typeface="Verdana"/>
                <a:cs typeface="Verdana"/>
              </a:rPr>
              <a:t>No  </a:t>
            </a:r>
            <a:r>
              <a:rPr sz="2000" spc="-25" dirty="0">
                <a:latin typeface="Verdana"/>
                <a:cs typeface="Verdana"/>
              </a:rPr>
              <a:t>obstante, </a:t>
            </a:r>
            <a:r>
              <a:rPr sz="2000" spc="25" dirty="0">
                <a:latin typeface="Verdana"/>
                <a:cs typeface="Verdana"/>
              </a:rPr>
              <a:t>no </a:t>
            </a:r>
            <a:r>
              <a:rPr sz="2000" spc="70" dirty="0">
                <a:latin typeface="Verdana"/>
                <a:cs typeface="Verdana"/>
              </a:rPr>
              <a:t>toda </a:t>
            </a:r>
            <a:r>
              <a:rPr sz="2000" spc="45" dirty="0">
                <a:latin typeface="Verdana"/>
                <a:cs typeface="Verdana"/>
              </a:rPr>
              <a:t>causación </a:t>
            </a:r>
            <a:r>
              <a:rPr sz="2000" spc="114" dirty="0">
                <a:latin typeface="Verdana"/>
                <a:cs typeface="Verdana"/>
              </a:rPr>
              <a:t>de </a:t>
            </a:r>
            <a:r>
              <a:rPr sz="2000" spc="-50" dirty="0">
                <a:latin typeface="Verdana"/>
                <a:cs typeface="Verdana"/>
              </a:rPr>
              <a:t>un  </a:t>
            </a:r>
            <a:r>
              <a:rPr sz="2000" spc="-35" dirty="0">
                <a:latin typeface="Verdana"/>
                <a:cs typeface="Verdana"/>
              </a:rPr>
              <a:t>resultado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hace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que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una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persona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responda  </a:t>
            </a:r>
            <a:r>
              <a:rPr sz="2000" spc="20" dirty="0">
                <a:latin typeface="Verdana"/>
                <a:cs typeface="Verdana"/>
              </a:rPr>
              <a:t>penalmente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por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dicha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acción.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través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de 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spc="45" dirty="0">
                <a:latin typeface="Verdana"/>
                <a:cs typeface="Verdana"/>
              </a:rPr>
              <a:t>denominada </a:t>
            </a:r>
            <a:r>
              <a:rPr sz="2000" spc="-25" dirty="0">
                <a:latin typeface="Verdana"/>
                <a:cs typeface="Verdana"/>
              </a:rPr>
              <a:t>teoría </a:t>
            </a:r>
            <a:r>
              <a:rPr sz="2000" spc="114" dirty="0">
                <a:latin typeface="Verdana"/>
                <a:cs typeface="Verdana"/>
              </a:rPr>
              <a:t>de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dirty="0">
                <a:latin typeface="Verdana"/>
                <a:cs typeface="Verdana"/>
              </a:rPr>
              <a:t>imputación  </a:t>
            </a:r>
            <a:r>
              <a:rPr sz="2000" spc="-35" dirty="0">
                <a:latin typeface="Verdana"/>
                <a:cs typeface="Verdana"/>
              </a:rPr>
              <a:t>objetiva, </a:t>
            </a:r>
            <a:r>
              <a:rPr sz="2000" spc="-80" dirty="0">
                <a:latin typeface="Verdana"/>
                <a:cs typeface="Verdana"/>
              </a:rPr>
              <a:t>se </a:t>
            </a:r>
            <a:r>
              <a:rPr sz="2000" spc="-15" dirty="0">
                <a:latin typeface="Verdana"/>
                <a:cs typeface="Verdana"/>
              </a:rPr>
              <a:t>determina </a:t>
            </a:r>
            <a:r>
              <a:rPr sz="2000" spc="90" dirty="0">
                <a:latin typeface="Verdana"/>
                <a:cs typeface="Verdana"/>
              </a:rPr>
              <a:t>cuándo </a:t>
            </a:r>
            <a:r>
              <a:rPr sz="2000" spc="25" dirty="0">
                <a:latin typeface="Verdana"/>
                <a:cs typeface="Verdana"/>
              </a:rPr>
              <a:t>una </a:t>
            </a:r>
            <a:r>
              <a:rPr sz="2000" spc="90" dirty="0">
                <a:latin typeface="Verdana"/>
                <a:cs typeface="Verdana"/>
              </a:rPr>
              <a:t>acción  </a:t>
            </a:r>
            <a:r>
              <a:rPr sz="2000" spc="20" dirty="0">
                <a:latin typeface="Verdana"/>
                <a:cs typeface="Verdana"/>
              </a:rPr>
              <a:t>imputada </a:t>
            </a:r>
            <a:r>
              <a:rPr sz="2000" spc="-80" dirty="0">
                <a:latin typeface="Verdana"/>
                <a:cs typeface="Verdana"/>
              </a:rPr>
              <a:t>es </a:t>
            </a:r>
            <a:r>
              <a:rPr sz="2000" spc="-20" dirty="0">
                <a:latin typeface="Verdana"/>
                <a:cs typeface="Verdana"/>
              </a:rPr>
              <a:t>normativamente </a:t>
            </a:r>
            <a:r>
              <a:rPr sz="2000" spc="-40" dirty="0">
                <a:latin typeface="Verdana"/>
                <a:cs typeface="Verdana"/>
              </a:rPr>
              <a:t>atribuible </a:t>
            </a:r>
            <a:r>
              <a:rPr sz="2000" spc="165" dirty="0">
                <a:latin typeface="Verdana"/>
                <a:cs typeface="Verdana"/>
              </a:rPr>
              <a:t>a  </a:t>
            </a:r>
            <a:r>
              <a:rPr sz="2000" spc="25" dirty="0">
                <a:latin typeface="Verdana"/>
                <a:cs typeface="Verdana"/>
              </a:rPr>
              <a:t>una </a:t>
            </a:r>
            <a:r>
              <a:rPr sz="2000" spc="-10" dirty="0">
                <a:latin typeface="Verdana"/>
                <a:cs typeface="Verdana"/>
              </a:rPr>
              <a:t>persona </a:t>
            </a:r>
            <a:r>
              <a:rPr sz="2000" spc="-150" dirty="0">
                <a:latin typeface="Verdana"/>
                <a:cs typeface="Verdana"/>
              </a:rPr>
              <a:t>y, </a:t>
            </a:r>
            <a:r>
              <a:rPr sz="2000" spc="-15" dirty="0">
                <a:latin typeface="Verdana"/>
                <a:cs typeface="Verdana"/>
              </a:rPr>
              <a:t>por </a:t>
            </a:r>
            <a:r>
              <a:rPr sz="2000" spc="-30" dirty="0">
                <a:latin typeface="Verdana"/>
                <a:cs typeface="Verdana"/>
              </a:rPr>
              <a:t>tanto,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spc="120" dirty="0">
                <a:latin typeface="Verdana"/>
                <a:cs typeface="Verdana"/>
              </a:rPr>
              <a:t>hace  </a:t>
            </a:r>
            <a:r>
              <a:rPr sz="2000" spc="-25" dirty="0">
                <a:latin typeface="Verdana"/>
                <a:cs typeface="Verdana"/>
              </a:rPr>
              <a:t>responsable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545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dicha </a:t>
            </a:r>
            <a:r>
              <a:rPr sz="2000" spc="50" dirty="0">
                <a:latin typeface="Verdana"/>
                <a:cs typeface="Verdana"/>
              </a:rPr>
              <a:t>acción”.</a:t>
            </a:r>
            <a:endParaRPr sz="2000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72058" y="345693"/>
            <a:ext cx="4462780" cy="4462780"/>
            <a:chOff x="972058" y="345693"/>
            <a:chExt cx="4462780" cy="4462780"/>
          </a:xfrm>
        </p:grpSpPr>
        <p:sp>
          <p:nvSpPr>
            <p:cNvPr id="7" name="object 7"/>
            <p:cNvSpPr/>
            <p:nvPr/>
          </p:nvSpPr>
          <p:spPr>
            <a:xfrm>
              <a:off x="978408" y="352043"/>
              <a:ext cx="4450080" cy="4450080"/>
            </a:xfrm>
            <a:custGeom>
              <a:avLst/>
              <a:gdLst/>
              <a:ahLst/>
              <a:cxnLst/>
              <a:rect l="l" t="t" r="r" b="b"/>
              <a:pathLst>
                <a:path w="4450080" h="4450080">
                  <a:moveTo>
                    <a:pt x="2225040" y="0"/>
                  </a:moveTo>
                  <a:lnTo>
                    <a:pt x="2176655" y="515"/>
                  </a:lnTo>
                  <a:lnTo>
                    <a:pt x="2128522" y="2055"/>
                  </a:lnTo>
                  <a:lnTo>
                    <a:pt x="2080652" y="4609"/>
                  </a:lnTo>
                  <a:lnTo>
                    <a:pt x="2033055" y="8167"/>
                  </a:lnTo>
                  <a:lnTo>
                    <a:pt x="1985741" y="12717"/>
                  </a:lnTo>
                  <a:lnTo>
                    <a:pt x="1938722" y="18251"/>
                  </a:lnTo>
                  <a:lnTo>
                    <a:pt x="1892006" y="24756"/>
                  </a:lnTo>
                  <a:lnTo>
                    <a:pt x="1845605" y="32223"/>
                  </a:lnTo>
                  <a:lnTo>
                    <a:pt x="1799530" y="40642"/>
                  </a:lnTo>
                  <a:lnTo>
                    <a:pt x="1753790" y="50001"/>
                  </a:lnTo>
                  <a:lnTo>
                    <a:pt x="1708396" y="60291"/>
                  </a:lnTo>
                  <a:lnTo>
                    <a:pt x="1663359" y="71501"/>
                  </a:lnTo>
                  <a:lnTo>
                    <a:pt x="1618688" y="83621"/>
                  </a:lnTo>
                  <a:lnTo>
                    <a:pt x="1574395" y="96639"/>
                  </a:lnTo>
                  <a:lnTo>
                    <a:pt x="1530490" y="110547"/>
                  </a:lnTo>
                  <a:lnTo>
                    <a:pt x="1486983" y="125332"/>
                  </a:lnTo>
                  <a:lnTo>
                    <a:pt x="1443884" y="140986"/>
                  </a:lnTo>
                  <a:lnTo>
                    <a:pt x="1401205" y="157497"/>
                  </a:lnTo>
                  <a:lnTo>
                    <a:pt x="1358955" y="174855"/>
                  </a:lnTo>
                  <a:lnTo>
                    <a:pt x="1317145" y="193049"/>
                  </a:lnTo>
                  <a:lnTo>
                    <a:pt x="1275786" y="212070"/>
                  </a:lnTo>
                  <a:lnTo>
                    <a:pt x="1234887" y="231906"/>
                  </a:lnTo>
                  <a:lnTo>
                    <a:pt x="1194460" y="252547"/>
                  </a:lnTo>
                  <a:lnTo>
                    <a:pt x="1154514" y="273984"/>
                  </a:lnTo>
                  <a:lnTo>
                    <a:pt x="1115061" y="296204"/>
                  </a:lnTo>
                  <a:lnTo>
                    <a:pt x="1076110" y="319199"/>
                  </a:lnTo>
                  <a:lnTo>
                    <a:pt x="1037672" y="342957"/>
                  </a:lnTo>
                  <a:lnTo>
                    <a:pt x="999758" y="367468"/>
                  </a:lnTo>
                  <a:lnTo>
                    <a:pt x="962377" y="392721"/>
                  </a:lnTo>
                  <a:lnTo>
                    <a:pt x="925541" y="418707"/>
                  </a:lnTo>
                  <a:lnTo>
                    <a:pt x="889260" y="445415"/>
                  </a:lnTo>
                  <a:lnTo>
                    <a:pt x="853543" y="472834"/>
                  </a:lnTo>
                  <a:lnTo>
                    <a:pt x="818403" y="500953"/>
                  </a:lnTo>
                  <a:lnTo>
                    <a:pt x="783848" y="529764"/>
                  </a:lnTo>
                  <a:lnTo>
                    <a:pt x="749890" y="559254"/>
                  </a:lnTo>
                  <a:lnTo>
                    <a:pt x="716539" y="589414"/>
                  </a:lnTo>
                  <a:lnTo>
                    <a:pt x="683806" y="620232"/>
                  </a:lnTo>
                  <a:lnTo>
                    <a:pt x="651700" y="651700"/>
                  </a:lnTo>
                  <a:lnTo>
                    <a:pt x="620232" y="683806"/>
                  </a:lnTo>
                  <a:lnTo>
                    <a:pt x="589414" y="716539"/>
                  </a:lnTo>
                  <a:lnTo>
                    <a:pt x="559254" y="749890"/>
                  </a:lnTo>
                  <a:lnTo>
                    <a:pt x="529764" y="783848"/>
                  </a:lnTo>
                  <a:lnTo>
                    <a:pt x="500953" y="818403"/>
                  </a:lnTo>
                  <a:lnTo>
                    <a:pt x="472834" y="853543"/>
                  </a:lnTo>
                  <a:lnTo>
                    <a:pt x="445415" y="889260"/>
                  </a:lnTo>
                  <a:lnTo>
                    <a:pt x="418707" y="925541"/>
                  </a:lnTo>
                  <a:lnTo>
                    <a:pt x="392721" y="962377"/>
                  </a:lnTo>
                  <a:lnTo>
                    <a:pt x="367468" y="999758"/>
                  </a:lnTo>
                  <a:lnTo>
                    <a:pt x="342957" y="1037672"/>
                  </a:lnTo>
                  <a:lnTo>
                    <a:pt x="319199" y="1076110"/>
                  </a:lnTo>
                  <a:lnTo>
                    <a:pt x="296204" y="1115061"/>
                  </a:lnTo>
                  <a:lnTo>
                    <a:pt x="273984" y="1154514"/>
                  </a:lnTo>
                  <a:lnTo>
                    <a:pt x="252547" y="1194460"/>
                  </a:lnTo>
                  <a:lnTo>
                    <a:pt x="231906" y="1234887"/>
                  </a:lnTo>
                  <a:lnTo>
                    <a:pt x="212070" y="1275786"/>
                  </a:lnTo>
                  <a:lnTo>
                    <a:pt x="193049" y="1317145"/>
                  </a:lnTo>
                  <a:lnTo>
                    <a:pt x="174855" y="1358955"/>
                  </a:lnTo>
                  <a:lnTo>
                    <a:pt x="157497" y="1401205"/>
                  </a:lnTo>
                  <a:lnTo>
                    <a:pt x="140986" y="1443884"/>
                  </a:lnTo>
                  <a:lnTo>
                    <a:pt x="125332" y="1486983"/>
                  </a:lnTo>
                  <a:lnTo>
                    <a:pt x="110547" y="1530490"/>
                  </a:lnTo>
                  <a:lnTo>
                    <a:pt x="96639" y="1574395"/>
                  </a:lnTo>
                  <a:lnTo>
                    <a:pt x="83621" y="1618688"/>
                  </a:lnTo>
                  <a:lnTo>
                    <a:pt x="71501" y="1663359"/>
                  </a:lnTo>
                  <a:lnTo>
                    <a:pt x="60291" y="1708396"/>
                  </a:lnTo>
                  <a:lnTo>
                    <a:pt x="50001" y="1753790"/>
                  </a:lnTo>
                  <a:lnTo>
                    <a:pt x="40642" y="1799530"/>
                  </a:lnTo>
                  <a:lnTo>
                    <a:pt x="32223" y="1845605"/>
                  </a:lnTo>
                  <a:lnTo>
                    <a:pt x="24756" y="1892006"/>
                  </a:lnTo>
                  <a:lnTo>
                    <a:pt x="18251" y="1938722"/>
                  </a:lnTo>
                  <a:lnTo>
                    <a:pt x="12717" y="1985741"/>
                  </a:lnTo>
                  <a:lnTo>
                    <a:pt x="8167" y="2033055"/>
                  </a:lnTo>
                  <a:lnTo>
                    <a:pt x="4609" y="2080652"/>
                  </a:lnTo>
                  <a:lnTo>
                    <a:pt x="2055" y="2128522"/>
                  </a:lnTo>
                  <a:lnTo>
                    <a:pt x="515" y="2176655"/>
                  </a:lnTo>
                  <a:lnTo>
                    <a:pt x="0" y="2225040"/>
                  </a:lnTo>
                  <a:lnTo>
                    <a:pt x="515" y="2273424"/>
                  </a:lnTo>
                  <a:lnTo>
                    <a:pt x="2055" y="2321557"/>
                  </a:lnTo>
                  <a:lnTo>
                    <a:pt x="4609" y="2369427"/>
                  </a:lnTo>
                  <a:lnTo>
                    <a:pt x="8167" y="2417024"/>
                  </a:lnTo>
                  <a:lnTo>
                    <a:pt x="12717" y="2464338"/>
                  </a:lnTo>
                  <a:lnTo>
                    <a:pt x="18251" y="2511357"/>
                  </a:lnTo>
                  <a:lnTo>
                    <a:pt x="24756" y="2558073"/>
                  </a:lnTo>
                  <a:lnTo>
                    <a:pt x="32223" y="2604474"/>
                  </a:lnTo>
                  <a:lnTo>
                    <a:pt x="40642" y="2650549"/>
                  </a:lnTo>
                  <a:lnTo>
                    <a:pt x="50001" y="2696289"/>
                  </a:lnTo>
                  <a:lnTo>
                    <a:pt x="60291" y="2741683"/>
                  </a:lnTo>
                  <a:lnTo>
                    <a:pt x="71501" y="2786720"/>
                  </a:lnTo>
                  <a:lnTo>
                    <a:pt x="83621" y="2831391"/>
                  </a:lnTo>
                  <a:lnTo>
                    <a:pt x="96639" y="2875684"/>
                  </a:lnTo>
                  <a:lnTo>
                    <a:pt x="110547" y="2919589"/>
                  </a:lnTo>
                  <a:lnTo>
                    <a:pt x="125332" y="2963096"/>
                  </a:lnTo>
                  <a:lnTo>
                    <a:pt x="140986" y="3006195"/>
                  </a:lnTo>
                  <a:lnTo>
                    <a:pt x="157497" y="3048874"/>
                  </a:lnTo>
                  <a:lnTo>
                    <a:pt x="174855" y="3091124"/>
                  </a:lnTo>
                  <a:lnTo>
                    <a:pt x="193049" y="3132934"/>
                  </a:lnTo>
                  <a:lnTo>
                    <a:pt x="212070" y="3174293"/>
                  </a:lnTo>
                  <a:lnTo>
                    <a:pt x="231906" y="3215192"/>
                  </a:lnTo>
                  <a:lnTo>
                    <a:pt x="252547" y="3255619"/>
                  </a:lnTo>
                  <a:lnTo>
                    <a:pt x="273984" y="3295565"/>
                  </a:lnTo>
                  <a:lnTo>
                    <a:pt x="296204" y="3335018"/>
                  </a:lnTo>
                  <a:lnTo>
                    <a:pt x="319199" y="3373969"/>
                  </a:lnTo>
                  <a:lnTo>
                    <a:pt x="342957" y="3412407"/>
                  </a:lnTo>
                  <a:lnTo>
                    <a:pt x="367468" y="3450321"/>
                  </a:lnTo>
                  <a:lnTo>
                    <a:pt x="392721" y="3487702"/>
                  </a:lnTo>
                  <a:lnTo>
                    <a:pt x="418707" y="3524538"/>
                  </a:lnTo>
                  <a:lnTo>
                    <a:pt x="445415" y="3560819"/>
                  </a:lnTo>
                  <a:lnTo>
                    <a:pt x="472834" y="3596536"/>
                  </a:lnTo>
                  <a:lnTo>
                    <a:pt x="500953" y="3631676"/>
                  </a:lnTo>
                  <a:lnTo>
                    <a:pt x="529764" y="3666231"/>
                  </a:lnTo>
                  <a:lnTo>
                    <a:pt x="559254" y="3700189"/>
                  </a:lnTo>
                  <a:lnTo>
                    <a:pt x="589414" y="3733540"/>
                  </a:lnTo>
                  <a:lnTo>
                    <a:pt x="620232" y="3766273"/>
                  </a:lnTo>
                  <a:lnTo>
                    <a:pt x="651700" y="3798379"/>
                  </a:lnTo>
                  <a:lnTo>
                    <a:pt x="683806" y="3829847"/>
                  </a:lnTo>
                  <a:lnTo>
                    <a:pt x="716539" y="3860665"/>
                  </a:lnTo>
                  <a:lnTo>
                    <a:pt x="749890" y="3890825"/>
                  </a:lnTo>
                  <a:lnTo>
                    <a:pt x="783848" y="3920315"/>
                  </a:lnTo>
                  <a:lnTo>
                    <a:pt x="818403" y="3949126"/>
                  </a:lnTo>
                  <a:lnTo>
                    <a:pt x="853543" y="3977245"/>
                  </a:lnTo>
                  <a:lnTo>
                    <a:pt x="889260" y="4004664"/>
                  </a:lnTo>
                  <a:lnTo>
                    <a:pt x="925541" y="4031372"/>
                  </a:lnTo>
                  <a:lnTo>
                    <a:pt x="962377" y="4057358"/>
                  </a:lnTo>
                  <a:lnTo>
                    <a:pt x="999758" y="4082611"/>
                  </a:lnTo>
                  <a:lnTo>
                    <a:pt x="1037672" y="4107122"/>
                  </a:lnTo>
                  <a:lnTo>
                    <a:pt x="1076110" y="4130880"/>
                  </a:lnTo>
                  <a:lnTo>
                    <a:pt x="1115061" y="4153875"/>
                  </a:lnTo>
                  <a:lnTo>
                    <a:pt x="1154514" y="4176095"/>
                  </a:lnTo>
                  <a:lnTo>
                    <a:pt x="1194460" y="4197532"/>
                  </a:lnTo>
                  <a:lnTo>
                    <a:pt x="1234887" y="4218173"/>
                  </a:lnTo>
                  <a:lnTo>
                    <a:pt x="1275786" y="4238009"/>
                  </a:lnTo>
                  <a:lnTo>
                    <a:pt x="1317145" y="4257030"/>
                  </a:lnTo>
                  <a:lnTo>
                    <a:pt x="1358955" y="4275224"/>
                  </a:lnTo>
                  <a:lnTo>
                    <a:pt x="1401205" y="4292582"/>
                  </a:lnTo>
                  <a:lnTo>
                    <a:pt x="1443884" y="4309093"/>
                  </a:lnTo>
                  <a:lnTo>
                    <a:pt x="1486983" y="4324747"/>
                  </a:lnTo>
                  <a:lnTo>
                    <a:pt x="1530490" y="4339532"/>
                  </a:lnTo>
                  <a:lnTo>
                    <a:pt x="1574395" y="4353440"/>
                  </a:lnTo>
                  <a:lnTo>
                    <a:pt x="1618688" y="4366458"/>
                  </a:lnTo>
                  <a:lnTo>
                    <a:pt x="1663359" y="4378578"/>
                  </a:lnTo>
                  <a:lnTo>
                    <a:pt x="1708396" y="4389788"/>
                  </a:lnTo>
                  <a:lnTo>
                    <a:pt x="1753790" y="4400078"/>
                  </a:lnTo>
                  <a:lnTo>
                    <a:pt x="1799530" y="4409437"/>
                  </a:lnTo>
                  <a:lnTo>
                    <a:pt x="1845605" y="4417856"/>
                  </a:lnTo>
                  <a:lnTo>
                    <a:pt x="1892006" y="4425323"/>
                  </a:lnTo>
                  <a:lnTo>
                    <a:pt x="1938722" y="4431828"/>
                  </a:lnTo>
                  <a:lnTo>
                    <a:pt x="1985741" y="4437362"/>
                  </a:lnTo>
                  <a:lnTo>
                    <a:pt x="2033055" y="4441912"/>
                  </a:lnTo>
                  <a:lnTo>
                    <a:pt x="2080652" y="4445470"/>
                  </a:lnTo>
                  <a:lnTo>
                    <a:pt x="2128522" y="4448024"/>
                  </a:lnTo>
                  <a:lnTo>
                    <a:pt x="2176655" y="4449564"/>
                  </a:lnTo>
                  <a:lnTo>
                    <a:pt x="2225040" y="4450080"/>
                  </a:lnTo>
                  <a:lnTo>
                    <a:pt x="2273424" y="4449564"/>
                  </a:lnTo>
                  <a:lnTo>
                    <a:pt x="2321557" y="4448024"/>
                  </a:lnTo>
                  <a:lnTo>
                    <a:pt x="2369427" y="4445470"/>
                  </a:lnTo>
                  <a:lnTo>
                    <a:pt x="2417024" y="4441912"/>
                  </a:lnTo>
                  <a:lnTo>
                    <a:pt x="2464338" y="4437362"/>
                  </a:lnTo>
                  <a:lnTo>
                    <a:pt x="2511357" y="4431828"/>
                  </a:lnTo>
                  <a:lnTo>
                    <a:pt x="2558073" y="4425323"/>
                  </a:lnTo>
                  <a:lnTo>
                    <a:pt x="2604474" y="4417856"/>
                  </a:lnTo>
                  <a:lnTo>
                    <a:pt x="2650549" y="4409437"/>
                  </a:lnTo>
                  <a:lnTo>
                    <a:pt x="2696289" y="4400078"/>
                  </a:lnTo>
                  <a:lnTo>
                    <a:pt x="2741683" y="4389788"/>
                  </a:lnTo>
                  <a:lnTo>
                    <a:pt x="2786720" y="4378578"/>
                  </a:lnTo>
                  <a:lnTo>
                    <a:pt x="2831391" y="4366458"/>
                  </a:lnTo>
                  <a:lnTo>
                    <a:pt x="2875684" y="4353440"/>
                  </a:lnTo>
                  <a:lnTo>
                    <a:pt x="2919589" y="4339532"/>
                  </a:lnTo>
                  <a:lnTo>
                    <a:pt x="2963096" y="4324747"/>
                  </a:lnTo>
                  <a:lnTo>
                    <a:pt x="3006195" y="4309093"/>
                  </a:lnTo>
                  <a:lnTo>
                    <a:pt x="3048874" y="4292582"/>
                  </a:lnTo>
                  <a:lnTo>
                    <a:pt x="3091124" y="4275224"/>
                  </a:lnTo>
                  <a:lnTo>
                    <a:pt x="3132934" y="4257030"/>
                  </a:lnTo>
                  <a:lnTo>
                    <a:pt x="3174293" y="4238009"/>
                  </a:lnTo>
                  <a:lnTo>
                    <a:pt x="3215192" y="4218173"/>
                  </a:lnTo>
                  <a:lnTo>
                    <a:pt x="3255619" y="4197532"/>
                  </a:lnTo>
                  <a:lnTo>
                    <a:pt x="3295565" y="4176095"/>
                  </a:lnTo>
                  <a:lnTo>
                    <a:pt x="3335018" y="4153875"/>
                  </a:lnTo>
                  <a:lnTo>
                    <a:pt x="3373969" y="4130880"/>
                  </a:lnTo>
                  <a:lnTo>
                    <a:pt x="3412407" y="4107122"/>
                  </a:lnTo>
                  <a:lnTo>
                    <a:pt x="3450321" y="4082611"/>
                  </a:lnTo>
                  <a:lnTo>
                    <a:pt x="3487702" y="4057358"/>
                  </a:lnTo>
                  <a:lnTo>
                    <a:pt x="3524538" y="4031372"/>
                  </a:lnTo>
                  <a:lnTo>
                    <a:pt x="3560819" y="4004664"/>
                  </a:lnTo>
                  <a:lnTo>
                    <a:pt x="3596536" y="3977245"/>
                  </a:lnTo>
                  <a:lnTo>
                    <a:pt x="3631676" y="3949126"/>
                  </a:lnTo>
                  <a:lnTo>
                    <a:pt x="3666231" y="3920315"/>
                  </a:lnTo>
                  <a:lnTo>
                    <a:pt x="3700189" y="3890825"/>
                  </a:lnTo>
                  <a:lnTo>
                    <a:pt x="3733540" y="3860665"/>
                  </a:lnTo>
                  <a:lnTo>
                    <a:pt x="3766273" y="3829847"/>
                  </a:lnTo>
                  <a:lnTo>
                    <a:pt x="3798379" y="3798379"/>
                  </a:lnTo>
                  <a:lnTo>
                    <a:pt x="3829847" y="3766273"/>
                  </a:lnTo>
                  <a:lnTo>
                    <a:pt x="3860665" y="3733540"/>
                  </a:lnTo>
                  <a:lnTo>
                    <a:pt x="3890825" y="3700189"/>
                  </a:lnTo>
                  <a:lnTo>
                    <a:pt x="3920315" y="3666231"/>
                  </a:lnTo>
                  <a:lnTo>
                    <a:pt x="3949126" y="3631676"/>
                  </a:lnTo>
                  <a:lnTo>
                    <a:pt x="3977245" y="3596536"/>
                  </a:lnTo>
                  <a:lnTo>
                    <a:pt x="4004664" y="3560819"/>
                  </a:lnTo>
                  <a:lnTo>
                    <a:pt x="4031372" y="3524538"/>
                  </a:lnTo>
                  <a:lnTo>
                    <a:pt x="4057358" y="3487702"/>
                  </a:lnTo>
                  <a:lnTo>
                    <a:pt x="4082611" y="3450321"/>
                  </a:lnTo>
                  <a:lnTo>
                    <a:pt x="4107122" y="3412407"/>
                  </a:lnTo>
                  <a:lnTo>
                    <a:pt x="4130880" y="3373969"/>
                  </a:lnTo>
                  <a:lnTo>
                    <a:pt x="4153875" y="3335018"/>
                  </a:lnTo>
                  <a:lnTo>
                    <a:pt x="4176095" y="3295565"/>
                  </a:lnTo>
                  <a:lnTo>
                    <a:pt x="4197532" y="3255619"/>
                  </a:lnTo>
                  <a:lnTo>
                    <a:pt x="4218173" y="3215192"/>
                  </a:lnTo>
                  <a:lnTo>
                    <a:pt x="4238009" y="3174293"/>
                  </a:lnTo>
                  <a:lnTo>
                    <a:pt x="4257030" y="3132934"/>
                  </a:lnTo>
                  <a:lnTo>
                    <a:pt x="4275224" y="3091124"/>
                  </a:lnTo>
                  <a:lnTo>
                    <a:pt x="4292582" y="3048874"/>
                  </a:lnTo>
                  <a:lnTo>
                    <a:pt x="4309093" y="3006195"/>
                  </a:lnTo>
                  <a:lnTo>
                    <a:pt x="4324747" y="2963096"/>
                  </a:lnTo>
                  <a:lnTo>
                    <a:pt x="4339532" y="2919589"/>
                  </a:lnTo>
                  <a:lnTo>
                    <a:pt x="4353440" y="2875684"/>
                  </a:lnTo>
                  <a:lnTo>
                    <a:pt x="4366458" y="2831391"/>
                  </a:lnTo>
                  <a:lnTo>
                    <a:pt x="4378578" y="2786720"/>
                  </a:lnTo>
                  <a:lnTo>
                    <a:pt x="4389788" y="2741683"/>
                  </a:lnTo>
                  <a:lnTo>
                    <a:pt x="4400078" y="2696289"/>
                  </a:lnTo>
                  <a:lnTo>
                    <a:pt x="4409437" y="2650549"/>
                  </a:lnTo>
                  <a:lnTo>
                    <a:pt x="4417856" y="2604474"/>
                  </a:lnTo>
                  <a:lnTo>
                    <a:pt x="4425323" y="2558073"/>
                  </a:lnTo>
                  <a:lnTo>
                    <a:pt x="4431828" y="2511357"/>
                  </a:lnTo>
                  <a:lnTo>
                    <a:pt x="4437362" y="2464338"/>
                  </a:lnTo>
                  <a:lnTo>
                    <a:pt x="4441912" y="2417024"/>
                  </a:lnTo>
                  <a:lnTo>
                    <a:pt x="4445470" y="2369427"/>
                  </a:lnTo>
                  <a:lnTo>
                    <a:pt x="4448024" y="2321557"/>
                  </a:lnTo>
                  <a:lnTo>
                    <a:pt x="4449564" y="2273424"/>
                  </a:lnTo>
                  <a:lnTo>
                    <a:pt x="4450080" y="2225040"/>
                  </a:lnTo>
                  <a:lnTo>
                    <a:pt x="4449564" y="2176655"/>
                  </a:lnTo>
                  <a:lnTo>
                    <a:pt x="4448024" y="2128522"/>
                  </a:lnTo>
                  <a:lnTo>
                    <a:pt x="4445470" y="2080652"/>
                  </a:lnTo>
                  <a:lnTo>
                    <a:pt x="4441912" y="2033055"/>
                  </a:lnTo>
                  <a:lnTo>
                    <a:pt x="4437362" y="1985741"/>
                  </a:lnTo>
                  <a:lnTo>
                    <a:pt x="4431828" y="1938722"/>
                  </a:lnTo>
                  <a:lnTo>
                    <a:pt x="4425323" y="1892006"/>
                  </a:lnTo>
                  <a:lnTo>
                    <a:pt x="4417856" y="1845605"/>
                  </a:lnTo>
                  <a:lnTo>
                    <a:pt x="4409437" y="1799530"/>
                  </a:lnTo>
                  <a:lnTo>
                    <a:pt x="4400078" y="1753790"/>
                  </a:lnTo>
                  <a:lnTo>
                    <a:pt x="4389788" y="1708396"/>
                  </a:lnTo>
                  <a:lnTo>
                    <a:pt x="4378578" y="1663359"/>
                  </a:lnTo>
                  <a:lnTo>
                    <a:pt x="4366458" y="1618688"/>
                  </a:lnTo>
                  <a:lnTo>
                    <a:pt x="4353440" y="1574395"/>
                  </a:lnTo>
                  <a:lnTo>
                    <a:pt x="4339532" y="1530490"/>
                  </a:lnTo>
                  <a:lnTo>
                    <a:pt x="4324747" y="1486983"/>
                  </a:lnTo>
                  <a:lnTo>
                    <a:pt x="4309093" y="1443884"/>
                  </a:lnTo>
                  <a:lnTo>
                    <a:pt x="4292582" y="1401205"/>
                  </a:lnTo>
                  <a:lnTo>
                    <a:pt x="4275224" y="1358955"/>
                  </a:lnTo>
                  <a:lnTo>
                    <a:pt x="4257030" y="1317145"/>
                  </a:lnTo>
                  <a:lnTo>
                    <a:pt x="4238009" y="1275786"/>
                  </a:lnTo>
                  <a:lnTo>
                    <a:pt x="4218173" y="1234887"/>
                  </a:lnTo>
                  <a:lnTo>
                    <a:pt x="4197532" y="1194460"/>
                  </a:lnTo>
                  <a:lnTo>
                    <a:pt x="4176095" y="1154514"/>
                  </a:lnTo>
                  <a:lnTo>
                    <a:pt x="4153875" y="1115061"/>
                  </a:lnTo>
                  <a:lnTo>
                    <a:pt x="4130880" y="1076110"/>
                  </a:lnTo>
                  <a:lnTo>
                    <a:pt x="4107122" y="1037672"/>
                  </a:lnTo>
                  <a:lnTo>
                    <a:pt x="4082611" y="999758"/>
                  </a:lnTo>
                  <a:lnTo>
                    <a:pt x="4057358" y="962377"/>
                  </a:lnTo>
                  <a:lnTo>
                    <a:pt x="4031372" y="925541"/>
                  </a:lnTo>
                  <a:lnTo>
                    <a:pt x="4004664" y="889260"/>
                  </a:lnTo>
                  <a:lnTo>
                    <a:pt x="3977245" y="853543"/>
                  </a:lnTo>
                  <a:lnTo>
                    <a:pt x="3949126" y="818403"/>
                  </a:lnTo>
                  <a:lnTo>
                    <a:pt x="3920315" y="783848"/>
                  </a:lnTo>
                  <a:lnTo>
                    <a:pt x="3890825" y="749890"/>
                  </a:lnTo>
                  <a:lnTo>
                    <a:pt x="3860665" y="716539"/>
                  </a:lnTo>
                  <a:lnTo>
                    <a:pt x="3829847" y="683806"/>
                  </a:lnTo>
                  <a:lnTo>
                    <a:pt x="3798379" y="651700"/>
                  </a:lnTo>
                  <a:lnTo>
                    <a:pt x="3766273" y="620232"/>
                  </a:lnTo>
                  <a:lnTo>
                    <a:pt x="3733540" y="589414"/>
                  </a:lnTo>
                  <a:lnTo>
                    <a:pt x="3700189" y="559254"/>
                  </a:lnTo>
                  <a:lnTo>
                    <a:pt x="3666231" y="529764"/>
                  </a:lnTo>
                  <a:lnTo>
                    <a:pt x="3631676" y="500953"/>
                  </a:lnTo>
                  <a:lnTo>
                    <a:pt x="3596536" y="472834"/>
                  </a:lnTo>
                  <a:lnTo>
                    <a:pt x="3560819" y="445415"/>
                  </a:lnTo>
                  <a:lnTo>
                    <a:pt x="3524538" y="418707"/>
                  </a:lnTo>
                  <a:lnTo>
                    <a:pt x="3487702" y="392721"/>
                  </a:lnTo>
                  <a:lnTo>
                    <a:pt x="3450321" y="367468"/>
                  </a:lnTo>
                  <a:lnTo>
                    <a:pt x="3412407" y="342957"/>
                  </a:lnTo>
                  <a:lnTo>
                    <a:pt x="3373969" y="319199"/>
                  </a:lnTo>
                  <a:lnTo>
                    <a:pt x="3335018" y="296204"/>
                  </a:lnTo>
                  <a:lnTo>
                    <a:pt x="3295565" y="273984"/>
                  </a:lnTo>
                  <a:lnTo>
                    <a:pt x="3255619" y="252547"/>
                  </a:lnTo>
                  <a:lnTo>
                    <a:pt x="3215192" y="231906"/>
                  </a:lnTo>
                  <a:lnTo>
                    <a:pt x="3174293" y="212070"/>
                  </a:lnTo>
                  <a:lnTo>
                    <a:pt x="3132934" y="193049"/>
                  </a:lnTo>
                  <a:lnTo>
                    <a:pt x="3091124" y="174855"/>
                  </a:lnTo>
                  <a:lnTo>
                    <a:pt x="3048874" y="157497"/>
                  </a:lnTo>
                  <a:lnTo>
                    <a:pt x="3006195" y="140986"/>
                  </a:lnTo>
                  <a:lnTo>
                    <a:pt x="2963096" y="125332"/>
                  </a:lnTo>
                  <a:lnTo>
                    <a:pt x="2919589" y="110547"/>
                  </a:lnTo>
                  <a:lnTo>
                    <a:pt x="2875684" y="96639"/>
                  </a:lnTo>
                  <a:lnTo>
                    <a:pt x="2831391" y="83621"/>
                  </a:lnTo>
                  <a:lnTo>
                    <a:pt x="2786720" y="71501"/>
                  </a:lnTo>
                  <a:lnTo>
                    <a:pt x="2741683" y="60291"/>
                  </a:lnTo>
                  <a:lnTo>
                    <a:pt x="2696289" y="50001"/>
                  </a:lnTo>
                  <a:lnTo>
                    <a:pt x="2650549" y="40642"/>
                  </a:lnTo>
                  <a:lnTo>
                    <a:pt x="2604474" y="32223"/>
                  </a:lnTo>
                  <a:lnTo>
                    <a:pt x="2558073" y="24756"/>
                  </a:lnTo>
                  <a:lnTo>
                    <a:pt x="2511357" y="18251"/>
                  </a:lnTo>
                  <a:lnTo>
                    <a:pt x="2464338" y="12717"/>
                  </a:lnTo>
                  <a:lnTo>
                    <a:pt x="2417024" y="8167"/>
                  </a:lnTo>
                  <a:lnTo>
                    <a:pt x="2369427" y="4609"/>
                  </a:lnTo>
                  <a:lnTo>
                    <a:pt x="2321557" y="2055"/>
                  </a:lnTo>
                  <a:lnTo>
                    <a:pt x="2273424" y="515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408" y="352043"/>
              <a:ext cx="4450080" cy="4450080"/>
            </a:xfrm>
            <a:custGeom>
              <a:avLst/>
              <a:gdLst/>
              <a:ahLst/>
              <a:cxnLst/>
              <a:rect l="l" t="t" r="r" b="b"/>
              <a:pathLst>
                <a:path w="4450080" h="4450080">
                  <a:moveTo>
                    <a:pt x="0" y="2225040"/>
                  </a:moveTo>
                  <a:lnTo>
                    <a:pt x="515" y="2176655"/>
                  </a:lnTo>
                  <a:lnTo>
                    <a:pt x="2055" y="2128522"/>
                  </a:lnTo>
                  <a:lnTo>
                    <a:pt x="4609" y="2080652"/>
                  </a:lnTo>
                  <a:lnTo>
                    <a:pt x="8167" y="2033055"/>
                  </a:lnTo>
                  <a:lnTo>
                    <a:pt x="12717" y="1985741"/>
                  </a:lnTo>
                  <a:lnTo>
                    <a:pt x="18251" y="1938722"/>
                  </a:lnTo>
                  <a:lnTo>
                    <a:pt x="24756" y="1892006"/>
                  </a:lnTo>
                  <a:lnTo>
                    <a:pt x="32223" y="1845605"/>
                  </a:lnTo>
                  <a:lnTo>
                    <a:pt x="40642" y="1799530"/>
                  </a:lnTo>
                  <a:lnTo>
                    <a:pt x="50001" y="1753790"/>
                  </a:lnTo>
                  <a:lnTo>
                    <a:pt x="60291" y="1708396"/>
                  </a:lnTo>
                  <a:lnTo>
                    <a:pt x="71501" y="1663359"/>
                  </a:lnTo>
                  <a:lnTo>
                    <a:pt x="83621" y="1618688"/>
                  </a:lnTo>
                  <a:lnTo>
                    <a:pt x="96639" y="1574395"/>
                  </a:lnTo>
                  <a:lnTo>
                    <a:pt x="110547" y="1530490"/>
                  </a:lnTo>
                  <a:lnTo>
                    <a:pt x="125332" y="1486983"/>
                  </a:lnTo>
                  <a:lnTo>
                    <a:pt x="140986" y="1443884"/>
                  </a:lnTo>
                  <a:lnTo>
                    <a:pt x="157497" y="1401205"/>
                  </a:lnTo>
                  <a:lnTo>
                    <a:pt x="174855" y="1358955"/>
                  </a:lnTo>
                  <a:lnTo>
                    <a:pt x="193049" y="1317145"/>
                  </a:lnTo>
                  <a:lnTo>
                    <a:pt x="212070" y="1275786"/>
                  </a:lnTo>
                  <a:lnTo>
                    <a:pt x="231906" y="1234887"/>
                  </a:lnTo>
                  <a:lnTo>
                    <a:pt x="252547" y="1194460"/>
                  </a:lnTo>
                  <a:lnTo>
                    <a:pt x="273984" y="1154514"/>
                  </a:lnTo>
                  <a:lnTo>
                    <a:pt x="296204" y="1115061"/>
                  </a:lnTo>
                  <a:lnTo>
                    <a:pt x="319199" y="1076110"/>
                  </a:lnTo>
                  <a:lnTo>
                    <a:pt x="342957" y="1037672"/>
                  </a:lnTo>
                  <a:lnTo>
                    <a:pt x="367468" y="999758"/>
                  </a:lnTo>
                  <a:lnTo>
                    <a:pt x="392721" y="962377"/>
                  </a:lnTo>
                  <a:lnTo>
                    <a:pt x="418707" y="925541"/>
                  </a:lnTo>
                  <a:lnTo>
                    <a:pt x="445415" y="889260"/>
                  </a:lnTo>
                  <a:lnTo>
                    <a:pt x="472834" y="853543"/>
                  </a:lnTo>
                  <a:lnTo>
                    <a:pt x="500953" y="818403"/>
                  </a:lnTo>
                  <a:lnTo>
                    <a:pt x="529764" y="783848"/>
                  </a:lnTo>
                  <a:lnTo>
                    <a:pt x="559254" y="749890"/>
                  </a:lnTo>
                  <a:lnTo>
                    <a:pt x="589414" y="716539"/>
                  </a:lnTo>
                  <a:lnTo>
                    <a:pt x="620232" y="683806"/>
                  </a:lnTo>
                  <a:lnTo>
                    <a:pt x="651700" y="651700"/>
                  </a:lnTo>
                  <a:lnTo>
                    <a:pt x="683806" y="620232"/>
                  </a:lnTo>
                  <a:lnTo>
                    <a:pt x="716539" y="589414"/>
                  </a:lnTo>
                  <a:lnTo>
                    <a:pt x="749890" y="559254"/>
                  </a:lnTo>
                  <a:lnTo>
                    <a:pt x="783848" y="529764"/>
                  </a:lnTo>
                  <a:lnTo>
                    <a:pt x="818403" y="500953"/>
                  </a:lnTo>
                  <a:lnTo>
                    <a:pt x="853543" y="472834"/>
                  </a:lnTo>
                  <a:lnTo>
                    <a:pt x="889260" y="445415"/>
                  </a:lnTo>
                  <a:lnTo>
                    <a:pt x="925541" y="418707"/>
                  </a:lnTo>
                  <a:lnTo>
                    <a:pt x="962377" y="392721"/>
                  </a:lnTo>
                  <a:lnTo>
                    <a:pt x="999758" y="367468"/>
                  </a:lnTo>
                  <a:lnTo>
                    <a:pt x="1037672" y="342957"/>
                  </a:lnTo>
                  <a:lnTo>
                    <a:pt x="1076110" y="319199"/>
                  </a:lnTo>
                  <a:lnTo>
                    <a:pt x="1115061" y="296204"/>
                  </a:lnTo>
                  <a:lnTo>
                    <a:pt x="1154514" y="273984"/>
                  </a:lnTo>
                  <a:lnTo>
                    <a:pt x="1194460" y="252547"/>
                  </a:lnTo>
                  <a:lnTo>
                    <a:pt x="1234887" y="231906"/>
                  </a:lnTo>
                  <a:lnTo>
                    <a:pt x="1275786" y="212070"/>
                  </a:lnTo>
                  <a:lnTo>
                    <a:pt x="1317145" y="193049"/>
                  </a:lnTo>
                  <a:lnTo>
                    <a:pt x="1358955" y="174855"/>
                  </a:lnTo>
                  <a:lnTo>
                    <a:pt x="1401205" y="157497"/>
                  </a:lnTo>
                  <a:lnTo>
                    <a:pt x="1443884" y="140986"/>
                  </a:lnTo>
                  <a:lnTo>
                    <a:pt x="1486983" y="125332"/>
                  </a:lnTo>
                  <a:lnTo>
                    <a:pt x="1530490" y="110547"/>
                  </a:lnTo>
                  <a:lnTo>
                    <a:pt x="1574395" y="96639"/>
                  </a:lnTo>
                  <a:lnTo>
                    <a:pt x="1618688" y="83621"/>
                  </a:lnTo>
                  <a:lnTo>
                    <a:pt x="1663359" y="71501"/>
                  </a:lnTo>
                  <a:lnTo>
                    <a:pt x="1708396" y="60291"/>
                  </a:lnTo>
                  <a:lnTo>
                    <a:pt x="1753790" y="50001"/>
                  </a:lnTo>
                  <a:lnTo>
                    <a:pt x="1799530" y="40642"/>
                  </a:lnTo>
                  <a:lnTo>
                    <a:pt x="1845605" y="32223"/>
                  </a:lnTo>
                  <a:lnTo>
                    <a:pt x="1892006" y="24756"/>
                  </a:lnTo>
                  <a:lnTo>
                    <a:pt x="1938722" y="18251"/>
                  </a:lnTo>
                  <a:lnTo>
                    <a:pt x="1985741" y="12717"/>
                  </a:lnTo>
                  <a:lnTo>
                    <a:pt x="2033055" y="8167"/>
                  </a:lnTo>
                  <a:lnTo>
                    <a:pt x="2080652" y="4609"/>
                  </a:lnTo>
                  <a:lnTo>
                    <a:pt x="2128522" y="2055"/>
                  </a:lnTo>
                  <a:lnTo>
                    <a:pt x="2176655" y="515"/>
                  </a:lnTo>
                  <a:lnTo>
                    <a:pt x="2225040" y="0"/>
                  </a:lnTo>
                  <a:lnTo>
                    <a:pt x="2273424" y="515"/>
                  </a:lnTo>
                  <a:lnTo>
                    <a:pt x="2321557" y="2055"/>
                  </a:lnTo>
                  <a:lnTo>
                    <a:pt x="2369427" y="4609"/>
                  </a:lnTo>
                  <a:lnTo>
                    <a:pt x="2417024" y="8167"/>
                  </a:lnTo>
                  <a:lnTo>
                    <a:pt x="2464338" y="12717"/>
                  </a:lnTo>
                  <a:lnTo>
                    <a:pt x="2511357" y="18251"/>
                  </a:lnTo>
                  <a:lnTo>
                    <a:pt x="2558073" y="24756"/>
                  </a:lnTo>
                  <a:lnTo>
                    <a:pt x="2604474" y="32223"/>
                  </a:lnTo>
                  <a:lnTo>
                    <a:pt x="2650549" y="40642"/>
                  </a:lnTo>
                  <a:lnTo>
                    <a:pt x="2696289" y="50001"/>
                  </a:lnTo>
                  <a:lnTo>
                    <a:pt x="2741683" y="60291"/>
                  </a:lnTo>
                  <a:lnTo>
                    <a:pt x="2786720" y="71501"/>
                  </a:lnTo>
                  <a:lnTo>
                    <a:pt x="2831391" y="83621"/>
                  </a:lnTo>
                  <a:lnTo>
                    <a:pt x="2875684" y="96639"/>
                  </a:lnTo>
                  <a:lnTo>
                    <a:pt x="2919589" y="110547"/>
                  </a:lnTo>
                  <a:lnTo>
                    <a:pt x="2963096" y="125332"/>
                  </a:lnTo>
                  <a:lnTo>
                    <a:pt x="3006195" y="140986"/>
                  </a:lnTo>
                  <a:lnTo>
                    <a:pt x="3048874" y="157497"/>
                  </a:lnTo>
                  <a:lnTo>
                    <a:pt x="3091124" y="174855"/>
                  </a:lnTo>
                  <a:lnTo>
                    <a:pt x="3132934" y="193049"/>
                  </a:lnTo>
                  <a:lnTo>
                    <a:pt x="3174293" y="212070"/>
                  </a:lnTo>
                  <a:lnTo>
                    <a:pt x="3215192" y="231906"/>
                  </a:lnTo>
                  <a:lnTo>
                    <a:pt x="3255619" y="252547"/>
                  </a:lnTo>
                  <a:lnTo>
                    <a:pt x="3295565" y="273984"/>
                  </a:lnTo>
                  <a:lnTo>
                    <a:pt x="3335018" y="296204"/>
                  </a:lnTo>
                  <a:lnTo>
                    <a:pt x="3373969" y="319199"/>
                  </a:lnTo>
                  <a:lnTo>
                    <a:pt x="3412407" y="342957"/>
                  </a:lnTo>
                  <a:lnTo>
                    <a:pt x="3450321" y="367468"/>
                  </a:lnTo>
                  <a:lnTo>
                    <a:pt x="3487702" y="392721"/>
                  </a:lnTo>
                  <a:lnTo>
                    <a:pt x="3524538" y="418707"/>
                  </a:lnTo>
                  <a:lnTo>
                    <a:pt x="3560819" y="445415"/>
                  </a:lnTo>
                  <a:lnTo>
                    <a:pt x="3596536" y="472834"/>
                  </a:lnTo>
                  <a:lnTo>
                    <a:pt x="3631676" y="500953"/>
                  </a:lnTo>
                  <a:lnTo>
                    <a:pt x="3666231" y="529764"/>
                  </a:lnTo>
                  <a:lnTo>
                    <a:pt x="3700189" y="559254"/>
                  </a:lnTo>
                  <a:lnTo>
                    <a:pt x="3733540" y="589414"/>
                  </a:lnTo>
                  <a:lnTo>
                    <a:pt x="3766273" y="620232"/>
                  </a:lnTo>
                  <a:lnTo>
                    <a:pt x="3798379" y="651700"/>
                  </a:lnTo>
                  <a:lnTo>
                    <a:pt x="3829847" y="683806"/>
                  </a:lnTo>
                  <a:lnTo>
                    <a:pt x="3860665" y="716539"/>
                  </a:lnTo>
                  <a:lnTo>
                    <a:pt x="3890825" y="749890"/>
                  </a:lnTo>
                  <a:lnTo>
                    <a:pt x="3920315" y="783848"/>
                  </a:lnTo>
                  <a:lnTo>
                    <a:pt x="3949126" y="818403"/>
                  </a:lnTo>
                  <a:lnTo>
                    <a:pt x="3977245" y="853543"/>
                  </a:lnTo>
                  <a:lnTo>
                    <a:pt x="4004664" y="889260"/>
                  </a:lnTo>
                  <a:lnTo>
                    <a:pt x="4031372" y="925541"/>
                  </a:lnTo>
                  <a:lnTo>
                    <a:pt x="4057358" y="962377"/>
                  </a:lnTo>
                  <a:lnTo>
                    <a:pt x="4082611" y="999758"/>
                  </a:lnTo>
                  <a:lnTo>
                    <a:pt x="4107122" y="1037672"/>
                  </a:lnTo>
                  <a:lnTo>
                    <a:pt x="4130880" y="1076110"/>
                  </a:lnTo>
                  <a:lnTo>
                    <a:pt x="4153875" y="1115061"/>
                  </a:lnTo>
                  <a:lnTo>
                    <a:pt x="4176095" y="1154514"/>
                  </a:lnTo>
                  <a:lnTo>
                    <a:pt x="4197532" y="1194460"/>
                  </a:lnTo>
                  <a:lnTo>
                    <a:pt x="4218173" y="1234887"/>
                  </a:lnTo>
                  <a:lnTo>
                    <a:pt x="4238009" y="1275786"/>
                  </a:lnTo>
                  <a:lnTo>
                    <a:pt x="4257030" y="1317145"/>
                  </a:lnTo>
                  <a:lnTo>
                    <a:pt x="4275224" y="1358955"/>
                  </a:lnTo>
                  <a:lnTo>
                    <a:pt x="4292582" y="1401205"/>
                  </a:lnTo>
                  <a:lnTo>
                    <a:pt x="4309093" y="1443884"/>
                  </a:lnTo>
                  <a:lnTo>
                    <a:pt x="4324747" y="1486983"/>
                  </a:lnTo>
                  <a:lnTo>
                    <a:pt x="4339532" y="1530490"/>
                  </a:lnTo>
                  <a:lnTo>
                    <a:pt x="4353440" y="1574395"/>
                  </a:lnTo>
                  <a:lnTo>
                    <a:pt x="4366458" y="1618688"/>
                  </a:lnTo>
                  <a:lnTo>
                    <a:pt x="4378578" y="1663359"/>
                  </a:lnTo>
                  <a:lnTo>
                    <a:pt x="4389788" y="1708396"/>
                  </a:lnTo>
                  <a:lnTo>
                    <a:pt x="4400078" y="1753790"/>
                  </a:lnTo>
                  <a:lnTo>
                    <a:pt x="4409437" y="1799530"/>
                  </a:lnTo>
                  <a:lnTo>
                    <a:pt x="4417856" y="1845605"/>
                  </a:lnTo>
                  <a:lnTo>
                    <a:pt x="4425323" y="1892006"/>
                  </a:lnTo>
                  <a:lnTo>
                    <a:pt x="4431828" y="1938722"/>
                  </a:lnTo>
                  <a:lnTo>
                    <a:pt x="4437362" y="1985741"/>
                  </a:lnTo>
                  <a:lnTo>
                    <a:pt x="4441912" y="2033055"/>
                  </a:lnTo>
                  <a:lnTo>
                    <a:pt x="4445470" y="2080652"/>
                  </a:lnTo>
                  <a:lnTo>
                    <a:pt x="4448024" y="2128522"/>
                  </a:lnTo>
                  <a:lnTo>
                    <a:pt x="4449564" y="2176655"/>
                  </a:lnTo>
                  <a:lnTo>
                    <a:pt x="4450080" y="2225040"/>
                  </a:lnTo>
                  <a:lnTo>
                    <a:pt x="4449564" y="2273424"/>
                  </a:lnTo>
                  <a:lnTo>
                    <a:pt x="4448024" y="2321557"/>
                  </a:lnTo>
                  <a:lnTo>
                    <a:pt x="4445470" y="2369427"/>
                  </a:lnTo>
                  <a:lnTo>
                    <a:pt x="4441912" y="2417024"/>
                  </a:lnTo>
                  <a:lnTo>
                    <a:pt x="4437362" y="2464338"/>
                  </a:lnTo>
                  <a:lnTo>
                    <a:pt x="4431828" y="2511357"/>
                  </a:lnTo>
                  <a:lnTo>
                    <a:pt x="4425323" y="2558073"/>
                  </a:lnTo>
                  <a:lnTo>
                    <a:pt x="4417856" y="2604474"/>
                  </a:lnTo>
                  <a:lnTo>
                    <a:pt x="4409437" y="2650549"/>
                  </a:lnTo>
                  <a:lnTo>
                    <a:pt x="4400078" y="2696289"/>
                  </a:lnTo>
                  <a:lnTo>
                    <a:pt x="4389788" y="2741683"/>
                  </a:lnTo>
                  <a:lnTo>
                    <a:pt x="4378578" y="2786720"/>
                  </a:lnTo>
                  <a:lnTo>
                    <a:pt x="4366458" y="2831391"/>
                  </a:lnTo>
                  <a:lnTo>
                    <a:pt x="4353440" y="2875684"/>
                  </a:lnTo>
                  <a:lnTo>
                    <a:pt x="4339532" y="2919589"/>
                  </a:lnTo>
                  <a:lnTo>
                    <a:pt x="4324747" y="2963096"/>
                  </a:lnTo>
                  <a:lnTo>
                    <a:pt x="4309093" y="3006195"/>
                  </a:lnTo>
                  <a:lnTo>
                    <a:pt x="4292582" y="3048874"/>
                  </a:lnTo>
                  <a:lnTo>
                    <a:pt x="4275224" y="3091124"/>
                  </a:lnTo>
                  <a:lnTo>
                    <a:pt x="4257030" y="3132934"/>
                  </a:lnTo>
                  <a:lnTo>
                    <a:pt x="4238009" y="3174293"/>
                  </a:lnTo>
                  <a:lnTo>
                    <a:pt x="4218173" y="3215192"/>
                  </a:lnTo>
                  <a:lnTo>
                    <a:pt x="4197532" y="3255619"/>
                  </a:lnTo>
                  <a:lnTo>
                    <a:pt x="4176095" y="3295565"/>
                  </a:lnTo>
                  <a:lnTo>
                    <a:pt x="4153875" y="3335018"/>
                  </a:lnTo>
                  <a:lnTo>
                    <a:pt x="4130880" y="3373969"/>
                  </a:lnTo>
                  <a:lnTo>
                    <a:pt x="4107122" y="3412407"/>
                  </a:lnTo>
                  <a:lnTo>
                    <a:pt x="4082611" y="3450321"/>
                  </a:lnTo>
                  <a:lnTo>
                    <a:pt x="4057358" y="3487702"/>
                  </a:lnTo>
                  <a:lnTo>
                    <a:pt x="4031372" y="3524538"/>
                  </a:lnTo>
                  <a:lnTo>
                    <a:pt x="4004664" y="3560819"/>
                  </a:lnTo>
                  <a:lnTo>
                    <a:pt x="3977245" y="3596536"/>
                  </a:lnTo>
                  <a:lnTo>
                    <a:pt x="3949126" y="3631676"/>
                  </a:lnTo>
                  <a:lnTo>
                    <a:pt x="3920315" y="3666231"/>
                  </a:lnTo>
                  <a:lnTo>
                    <a:pt x="3890825" y="3700189"/>
                  </a:lnTo>
                  <a:lnTo>
                    <a:pt x="3860665" y="3733540"/>
                  </a:lnTo>
                  <a:lnTo>
                    <a:pt x="3829847" y="3766273"/>
                  </a:lnTo>
                  <a:lnTo>
                    <a:pt x="3798379" y="3798379"/>
                  </a:lnTo>
                  <a:lnTo>
                    <a:pt x="3766273" y="3829847"/>
                  </a:lnTo>
                  <a:lnTo>
                    <a:pt x="3733540" y="3860665"/>
                  </a:lnTo>
                  <a:lnTo>
                    <a:pt x="3700189" y="3890825"/>
                  </a:lnTo>
                  <a:lnTo>
                    <a:pt x="3666231" y="3920315"/>
                  </a:lnTo>
                  <a:lnTo>
                    <a:pt x="3631676" y="3949126"/>
                  </a:lnTo>
                  <a:lnTo>
                    <a:pt x="3596536" y="3977245"/>
                  </a:lnTo>
                  <a:lnTo>
                    <a:pt x="3560819" y="4004664"/>
                  </a:lnTo>
                  <a:lnTo>
                    <a:pt x="3524538" y="4031372"/>
                  </a:lnTo>
                  <a:lnTo>
                    <a:pt x="3487702" y="4057358"/>
                  </a:lnTo>
                  <a:lnTo>
                    <a:pt x="3450321" y="4082611"/>
                  </a:lnTo>
                  <a:lnTo>
                    <a:pt x="3412407" y="4107122"/>
                  </a:lnTo>
                  <a:lnTo>
                    <a:pt x="3373969" y="4130880"/>
                  </a:lnTo>
                  <a:lnTo>
                    <a:pt x="3335018" y="4153875"/>
                  </a:lnTo>
                  <a:lnTo>
                    <a:pt x="3295565" y="4176095"/>
                  </a:lnTo>
                  <a:lnTo>
                    <a:pt x="3255619" y="4197532"/>
                  </a:lnTo>
                  <a:lnTo>
                    <a:pt x="3215192" y="4218173"/>
                  </a:lnTo>
                  <a:lnTo>
                    <a:pt x="3174293" y="4238009"/>
                  </a:lnTo>
                  <a:lnTo>
                    <a:pt x="3132934" y="4257030"/>
                  </a:lnTo>
                  <a:lnTo>
                    <a:pt x="3091124" y="4275224"/>
                  </a:lnTo>
                  <a:lnTo>
                    <a:pt x="3048874" y="4292582"/>
                  </a:lnTo>
                  <a:lnTo>
                    <a:pt x="3006195" y="4309093"/>
                  </a:lnTo>
                  <a:lnTo>
                    <a:pt x="2963096" y="4324747"/>
                  </a:lnTo>
                  <a:lnTo>
                    <a:pt x="2919589" y="4339532"/>
                  </a:lnTo>
                  <a:lnTo>
                    <a:pt x="2875684" y="4353440"/>
                  </a:lnTo>
                  <a:lnTo>
                    <a:pt x="2831391" y="4366458"/>
                  </a:lnTo>
                  <a:lnTo>
                    <a:pt x="2786720" y="4378578"/>
                  </a:lnTo>
                  <a:lnTo>
                    <a:pt x="2741683" y="4389788"/>
                  </a:lnTo>
                  <a:lnTo>
                    <a:pt x="2696289" y="4400078"/>
                  </a:lnTo>
                  <a:lnTo>
                    <a:pt x="2650549" y="4409437"/>
                  </a:lnTo>
                  <a:lnTo>
                    <a:pt x="2604474" y="4417856"/>
                  </a:lnTo>
                  <a:lnTo>
                    <a:pt x="2558073" y="4425323"/>
                  </a:lnTo>
                  <a:lnTo>
                    <a:pt x="2511357" y="4431828"/>
                  </a:lnTo>
                  <a:lnTo>
                    <a:pt x="2464338" y="4437362"/>
                  </a:lnTo>
                  <a:lnTo>
                    <a:pt x="2417024" y="4441912"/>
                  </a:lnTo>
                  <a:lnTo>
                    <a:pt x="2369427" y="4445470"/>
                  </a:lnTo>
                  <a:lnTo>
                    <a:pt x="2321557" y="4448024"/>
                  </a:lnTo>
                  <a:lnTo>
                    <a:pt x="2273424" y="4449564"/>
                  </a:lnTo>
                  <a:lnTo>
                    <a:pt x="2225040" y="4450080"/>
                  </a:lnTo>
                  <a:lnTo>
                    <a:pt x="2176655" y="4449564"/>
                  </a:lnTo>
                  <a:lnTo>
                    <a:pt x="2128522" y="4448024"/>
                  </a:lnTo>
                  <a:lnTo>
                    <a:pt x="2080652" y="4445470"/>
                  </a:lnTo>
                  <a:lnTo>
                    <a:pt x="2033055" y="4441912"/>
                  </a:lnTo>
                  <a:lnTo>
                    <a:pt x="1985741" y="4437362"/>
                  </a:lnTo>
                  <a:lnTo>
                    <a:pt x="1938722" y="4431828"/>
                  </a:lnTo>
                  <a:lnTo>
                    <a:pt x="1892006" y="4425323"/>
                  </a:lnTo>
                  <a:lnTo>
                    <a:pt x="1845605" y="4417856"/>
                  </a:lnTo>
                  <a:lnTo>
                    <a:pt x="1799530" y="4409437"/>
                  </a:lnTo>
                  <a:lnTo>
                    <a:pt x="1753790" y="4400078"/>
                  </a:lnTo>
                  <a:lnTo>
                    <a:pt x="1708396" y="4389788"/>
                  </a:lnTo>
                  <a:lnTo>
                    <a:pt x="1663359" y="4378578"/>
                  </a:lnTo>
                  <a:lnTo>
                    <a:pt x="1618688" y="4366458"/>
                  </a:lnTo>
                  <a:lnTo>
                    <a:pt x="1574395" y="4353440"/>
                  </a:lnTo>
                  <a:lnTo>
                    <a:pt x="1530490" y="4339532"/>
                  </a:lnTo>
                  <a:lnTo>
                    <a:pt x="1486983" y="4324747"/>
                  </a:lnTo>
                  <a:lnTo>
                    <a:pt x="1443884" y="4309093"/>
                  </a:lnTo>
                  <a:lnTo>
                    <a:pt x="1401205" y="4292582"/>
                  </a:lnTo>
                  <a:lnTo>
                    <a:pt x="1358955" y="4275224"/>
                  </a:lnTo>
                  <a:lnTo>
                    <a:pt x="1317145" y="4257030"/>
                  </a:lnTo>
                  <a:lnTo>
                    <a:pt x="1275786" y="4238009"/>
                  </a:lnTo>
                  <a:lnTo>
                    <a:pt x="1234887" y="4218173"/>
                  </a:lnTo>
                  <a:lnTo>
                    <a:pt x="1194460" y="4197532"/>
                  </a:lnTo>
                  <a:lnTo>
                    <a:pt x="1154514" y="4176095"/>
                  </a:lnTo>
                  <a:lnTo>
                    <a:pt x="1115061" y="4153875"/>
                  </a:lnTo>
                  <a:lnTo>
                    <a:pt x="1076110" y="4130880"/>
                  </a:lnTo>
                  <a:lnTo>
                    <a:pt x="1037672" y="4107122"/>
                  </a:lnTo>
                  <a:lnTo>
                    <a:pt x="999758" y="4082611"/>
                  </a:lnTo>
                  <a:lnTo>
                    <a:pt x="962377" y="4057358"/>
                  </a:lnTo>
                  <a:lnTo>
                    <a:pt x="925541" y="4031372"/>
                  </a:lnTo>
                  <a:lnTo>
                    <a:pt x="889260" y="4004664"/>
                  </a:lnTo>
                  <a:lnTo>
                    <a:pt x="853543" y="3977245"/>
                  </a:lnTo>
                  <a:lnTo>
                    <a:pt x="818403" y="3949126"/>
                  </a:lnTo>
                  <a:lnTo>
                    <a:pt x="783848" y="3920315"/>
                  </a:lnTo>
                  <a:lnTo>
                    <a:pt x="749890" y="3890825"/>
                  </a:lnTo>
                  <a:lnTo>
                    <a:pt x="716539" y="3860665"/>
                  </a:lnTo>
                  <a:lnTo>
                    <a:pt x="683806" y="3829847"/>
                  </a:lnTo>
                  <a:lnTo>
                    <a:pt x="651700" y="3798379"/>
                  </a:lnTo>
                  <a:lnTo>
                    <a:pt x="620232" y="3766273"/>
                  </a:lnTo>
                  <a:lnTo>
                    <a:pt x="589414" y="3733540"/>
                  </a:lnTo>
                  <a:lnTo>
                    <a:pt x="559254" y="3700189"/>
                  </a:lnTo>
                  <a:lnTo>
                    <a:pt x="529764" y="3666231"/>
                  </a:lnTo>
                  <a:lnTo>
                    <a:pt x="500953" y="3631676"/>
                  </a:lnTo>
                  <a:lnTo>
                    <a:pt x="472834" y="3596536"/>
                  </a:lnTo>
                  <a:lnTo>
                    <a:pt x="445415" y="3560819"/>
                  </a:lnTo>
                  <a:lnTo>
                    <a:pt x="418707" y="3524538"/>
                  </a:lnTo>
                  <a:lnTo>
                    <a:pt x="392721" y="3487702"/>
                  </a:lnTo>
                  <a:lnTo>
                    <a:pt x="367468" y="3450321"/>
                  </a:lnTo>
                  <a:lnTo>
                    <a:pt x="342957" y="3412407"/>
                  </a:lnTo>
                  <a:lnTo>
                    <a:pt x="319199" y="3373969"/>
                  </a:lnTo>
                  <a:lnTo>
                    <a:pt x="296204" y="3335018"/>
                  </a:lnTo>
                  <a:lnTo>
                    <a:pt x="273984" y="3295565"/>
                  </a:lnTo>
                  <a:lnTo>
                    <a:pt x="252547" y="3255619"/>
                  </a:lnTo>
                  <a:lnTo>
                    <a:pt x="231906" y="3215192"/>
                  </a:lnTo>
                  <a:lnTo>
                    <a:pt x="212070" y="3174293"/>
                  </a:lnTo>
                  <a:lnTo>
                    <a:pt x="193049" y="3132934"/>
                  </a:lnTo>
                  <a:lnTo>
                    <a:pt x="174855" y="3091124"/>
                  </a:lnTo>
                  <a:lnTo>
                    <a:pt x="157497" y="3048874"/>
                  </a:lnTo>
                  <a:lnTo>
                    <a:pt x="140986" y="3006195"/>
                  </a:lnTo>
                  <a:lnTo>
                    <a:pt x="125332" y="2963096"/>
                  </a:lnTo>
                  <a:lnTo>
                    <a:pt x="110547" y="2919589"/>
                  </a:lnTo>
                  <a:lnTo>
                    <a:pt x="96639" y="2875684"/>
                  </a:lnTo>
                  <a:lnTo>
                    <a:pt x="83621" y="2831391"/>
                  </a:lnTo>
                  <a:lnTo>
                    <a:pt x="71501" y="2786720"/>
                  </a:lnTo>
                  <a:lnTo>
                    <a:pt x="60291" y="2741683"/>
                  </a:lnTo>
                  <a:lnTo>
                    <a:pt x="50001" y="2696289"/>
                  </a:lnTo>
                  <a:lnTo>
                    <a:pt x="40642" y="2650549"/>
                  </a:lnTo>
                  <a:lnTo>
                    <a:pt x="32223" y="2604474"/>
                  </a:lnTo>
                  <a:lnTo>
                    <a:pt x="24756" y="2558073"/>
                  </a:lnTo>
                  <a:lnTo>
                    <a:pt x="18251" y="2511357"/>
                  </a:lnTo>
                  <a:lnTo>
                    <a:pt x="12717" y="2464338"/>
                  </a:lnTo>
                  <a:lnTo>
                    <a:pt x="8167" y="2417024"/>
                  </a:lnTo>
                  <a:lnTo>
                    <a:pt x="4609" y="2369427"/>
                  </a:lnTo>
                  <a:lnTo>
                    <a:pt x="2055" y="2321557"/>
                  </a:lnTo>
                  <a:lnTo>
                    <a:pt x="515" y="2273424"/>
                  </a:lnTo>
                  <a:lnTo>
                    <a:pt x="0" y="222504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0879" y="953516"/>
            <a:ext cx="2489200" cy="162687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065" marR="5080" indent="-1270" algn="ctr">
              <a:lnSpc>
                <a:spcPct val="92000"/>
              </a:lnSpc>
              <a:spcBef>
                <a:spcPts val="450"/>
              </a:spcBef>
            </a:pPr>
            <a:r>
              <a:rPr sz="3700" b="0" spc="-25" dirty="0">
                <a:latin typeface="Verdana"/>
                <a:cs typeface="Verdana"/>
              </a:rPr>
              <a:t>La </a:t>
            </a:r>
            <a:r>
              <a:rPr sz="3700" b="0" spc="20" dirty="0">
                <a:latin typeface="Verdana"/>
                <a:cs typeface="Verdana"/>
              </a:rPr>
              <a:t>Corte  </a:t>
            </a:r>
            <a:r>
              <a:rPr sz="3700" b="0" spc="-100" dirty="0">
                <a:latin typeface="Verdana"/>
                <a:cs typeface="Verdana"/>
              </a:rPr>
              <a:t>Suprema  </a:t>
            </a:r>
            <a:r>
              <a:rPr sz="3700" b="0" spc="35" dirty="0">
                <a:latin typeface="Verdana"/>
                <a:cs typeface="Verdana"/>
              </a:rPr>
              <a:t>menc</a:t>
            </a:r>
            <a:r>
              <a:rPr sz="3700" b="0" spc="25" dirty="0">
                <a:latin typeface="Verdana"/>
                <a:cs typeface="Verdana"/>
              </a:rPr>
              <a:t>i</a:t>
            </a:r>
            <a:r>
              <a:rPr sz="3700" b="0" spc="85" dirty="0">
                <a:latin typeface="Verdana"/>
                <a:cs typeface="Verdana"/>
              </a:rPr>
              <a:t>on</a:t>
            </a:r>
            <a:r>
              <a:rPr sz="3700" b="0" spc="95" dirty="0">
                <a:latin typeface="Verdana"/>
                <a:cs typeface="Verdana"/>
              </a:rPr>
              <a:t>ó</a:t>
            </a:r>
            <a:r>
              <a:rPr sz="3700" b="0" spc="-325" dirty="0">
                <a:latin typeface="Verdana"/>
                <a:cs typeface="Verdana"/>
              </a:rPr>
              <a:t>,</a:t>
            </a:r>
            <a:endParaRPr sz="37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2550" y="2509773"/>
            <a:ext cx="116268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55" dirty="0">
                <a:latin typeface="Verdana"/>
                <a:cs typeface="Verdana"/>
              </a:rPr>
              <a:t>en</a:t>
            </a:r>
            <a:r>
              <a:rPr sz="3700" spc="-370" dirty="0">
                <a:latin typeface="Verdana"/>
                <a:cs typeface="Verdana"/>
              </a:rPr>
              <a:t> </a:t>
            </a:r>
            <a:r>
              <a:rPr sz="3700" spc="15" dirty="0">
                <a:latin typeface="Verdana"/>
                <a:cs typeface="Verdana"/>
              </a:rPr>
              <a:t>la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88083" y="3029153"/>
            <a:ext cx="303212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100" dirty="0">
                <a:latin typeface="Verdana"/>
                <a:cs typeface="Verdana"/>
              </a:rPr>
              <a:t>Casación</a:t>
            </a:r>
            <a:r>
              <a:rPr sz="3700" spc="-335" dirty="0">
                <a:latin typeface="Verdana"/>
                <a:cs typeface="Verdana"/>
              </a:rPr>
              <a:t> </a:t>
            </a:r>
            <a:r>
              <a:rPr sz="3700" spc="-355" dirty="0">
                <a:latin typeface="Verdana"/>
                <a:cs typeface="Verdana"/>
              </a:rPr>
              <a:t>23-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62301" y="3547998"/>
            <a:ext cx="208343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60" dirty="0">
                <a:latin typeface="Verdana"/>
                <a:cs typeface="Verdana"/>
              </a:rPr>
              <a:t>2016-Ica:</a:t>
            </a:r>
            <a:endParaRPr sz="37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327BB84-CB04-4E0D-BD30-3681905BC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533018" y="1590927"/>
            <a:ext cx="2882265" cy="5756275"/>
            <a:chOff x="1412747" y="624840"/>
            <a:chExt cx="2882265" cy="5756275"/>
          </a:xfrm>
        </p:grpSpPr>
        <p:sp>
          <p:nvSpPr>
            <p:cNvPr id="3" name="object 3"/>
            <p:cNvSpPr/>
            <p:nvPr/>
          </p:nvSpPr>
          <p:spPr>
            <a:xfrm>
              <a:off x="1412747" y="624840"/>
              <a:ext cx="2881883" cy="5756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18587" y="2350007"/>
              <a:ext cx="1876043" cy="37429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4427" y="4073651"/>
              <a:ext cx="870203" cy="17327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114174"/>
              </p:ext>
            </p:extLst>
          </p:nvPr>
        </p:nvGraphicFramePr>
        <p:xfrm>
          <a:off x="3415283" y="1600200"/>
          <a:ext cx="6706870" cy="5747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0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36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180340" marR="163195" algn="ctr">
                        <a:lnSpc>
                          <a:spcPct val="91900"/>
                        </a:lnSpc>
                        <a:spcBef>
                          <a:spcPts val="5"/>
                        </a:spcBef>
                      </a:pPr>
                      <a:r>
                        <a:rPr sz="1800" spc="-110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5" dirty="0">
                          <a:latin typeface="Verdana"/>
                          <a:cs typeface="Verdana"/>
                        </a:rPr>
                        <a:t>actualidad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se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70" dirty="0">
                          <a:latin typeface="Verdana"/>
                          <a:cs typeface="Verdana"/>
                        </a:rPr>
                        <a:t>puede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afirmar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5" dirty="0">
                          <a:latin typeface="Verdana"/>
                          <a:cs typeface="Verdana"/>
                        </a:rPr>
                        <a:t>que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importancia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 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esta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teoría 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se </a:t>
                      </a:r>
                      <a:r>
                        <a:rPr sz="1800" spc="40" dirty="0">
                          <a:latin typeface="Verdana"/>
                          <a:cs typeface="Verdana"/>
                        </a:rPr>
                        <a:t>expande </a:t>
                      </a:r>
                      <a:r>
                        <a:rPr sz="1800" spc="145" dirty="0">
                          <a:latin typeface="Verdana"/>
                          <a:cs typeface="Verdana"/>
                        </a:rPr>
                        <a:t>a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zonas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ajenas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al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la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sola 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determinación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responsabilidad</a:t>
                      </a:r>
                      <a:r>
                        <a:rPr sz="18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penal.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6350">
                      <a:solidFill>
                        <a:srgbClr val="EC7C30"/>
                      </a:solidFill>
                      <a:prstDash val="solid"/>
                    </a:lnL>
                    <a:lnR w="6350">
                      <a:solidFill>
                        <a:srgbClr val="EC7C30"/>
                      </a:solidFill>
                      <a:prstDash val="solid"/>
                    </a:lnR>
                    <a:lnT w="6350">
                      <a:solidFill>
                        <a:srgbClr val="EC7C30"/>
                      </a:solidFill>
                      <a:prstDash val="solid"/>
                    </a:lnT>
                    <a:lnB w="635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166370" marR="147955" indent="-11430" algn="ctr">
                        <a:lnSpc>
                          <a:spcPct val="91900"/>
                        </a:lnSpc>
                        <a:spcBef>
                          <a:spcPts val="5"/>
                        </a:spcBef>
                      </a:pPr>
                      <a:r>
                        <a:rPr sz="1800" spc="-105" dirty="0">
                          <a:latin typeface="Verdana"/>
                          <a:cs typeface="Verdana"/>
                        </a:rPr>
                        <a:t>Así,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por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ejemplo, </a:t>
                      </a:r>
                      <a:r>
                        <a:rPr sz="1800" spc="40" dirty="0">
                          <a:latin typeface="Verdana"/>
                          <a:cs typeface="Verdana"/>
                        </a:rPr>
                        <a:t>para 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aplicar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la 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prisión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preventiva 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resultará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necesario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realizar,</a:t>
                      </a:r>
                      <a:r>
                        <a:rPr sz="18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entre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otras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cosas,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un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juicio</a:t>
                      </a:r>
                      <a:r>
                        <a:rPr sz="18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 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responsabilidad</a:t>
                      </a:r>
                      <a:r>
                        <a:rPr sz="18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5" dirty="0">
                          <a:latin typeface="Verdana"/>
                          <a:cs typeface="Verdana"/>
                        </a:rPr>
                        <a:t>penal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4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partir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criterios</a:t>
                      </a:r>
                      <a:r>
                        <a:rPr sz="18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normativos.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6350">
                      <a:solidFill>
                        <a:srgbClr val="A4A4A4"/>
                      </a:solidFill>
                      <a:prstDash val="solid"/>
                    </a:lnL>
                    <a:lnR w="6350">
                      <a:solidFill>
                        <a:srgbClr val="A4A4A4"/>
                      </a:solidFill>
                      <a:prstDash val="solid"/>
                    </a:lnR>
                    <a:lnT w="6350">
                      <a:solidFill>
                        <a:srgbClr val="A4A4A4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3644">
                <a:tc>
                  <a:txBody>
                    <a:bodyPr/>
                    <a:lstStyle/>
                    <a:p>
                      <a:pPr marL="113030" marR="103505" indent="5715" algn="ctr">
                        <a:lnSpc>
                          <a:spcPct val="91900"/>
                        </a:lnSpc>
                        <a:spcBef>
                          <a:spcPts val="800"/>
                        </a:spcBef>
                      </a:pPr>
                      <a:r>
                        <a:rPr sz="1800" spc="-110" dirty="0">
                          <a:latin typeface="Verdana"/>
                          <a:cs typeface="Verdana"/>
                        </a:rPr>
                        <a:t>En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esa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línea,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lo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expuesto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por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la Corte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Suprema </a:t>
                      </a:r>
                      <a:r>
                        <a:rPr sz="1800" spc="25" dirty="0">
                          <a:latin typeface="Verdana"/>
                          <a:cs typeface="Verdana"/>
                        </a:rPr>
                        <a:t>en 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la  </a:t>
                      </a:r>
                      <a:r>
                        <a:rPr sz="1800" spc="50" dirty="0">
                          <a:latin typeface="Verdana"/>
                          <a:cs typeface="Verdana"/>
                        </a:rPr>
                        <a:t>Casación</a:t>
                      </a:r>
                      <a:r>
                        <a:rPr sz="18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724-2015-Piura: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“es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evidente</a:t>
                      </a:r>
                      <a:r>
                        <a:rPr sz="18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5" dirty="0">
                          <a:latin typeface="Verdana"/>
                          <a:cs typeface="Verdana"/>
                        </a:rPr>
                        <a:t>que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90" dirty="0">
                          <a:latin typeface="Verdana"/>
                          <a:cs typeface="Verdana"/>
                        </a:rPr>
                        <a:t>si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los</a:t>
                      </a:r>
                      <a:r>
                        <a:rPr sz="18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cargos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no 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son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concretos 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y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no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definen,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desde 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las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exigencias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 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imputación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objetiva 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y 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subjetiva, </a:t>
                      </a:r>
                      <a:r>
                        <a:rPr sz="1800" spc="45" dirty="0">
                          <a:latin typeface="Verdana"/>
                          <a:cs typeface="Verdana"/>
                        </a:rPr>
                        <a:t>todo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lo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penalmente 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relevante,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no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pasará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este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primer</a:t>
                      </a:r>
                      <a:r>
                        <a:rPr sz="18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presupuesto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material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5" dirty="0">
                          <a:latin typeface="Verdana"/>
                          <a:cs typeface="Verdana"/>
                        </a:rPr>
                        <a:t>de 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prisión</a:t>
                      </a:r>
                      <a:r>
                        <a:rPr sz="18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preventiva</a:t>
                      </a:r>
                      <a:r>
                        <a:rPr sz="18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[la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0" dirty="0">
                          <a:latin typeface="Verdana"/>
                          <a:cs typeface="Verdana"/>
                        </a:rPr>
                        <a:t>apariencia</a:t>
                      </a:r>
                      <a:r>
                        <a:rPr sz="18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delito]”.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4A4A4"/>
                      </a:solidFill>
                      <a:prstDash val="solid"/>
                    </a:lnL>
                    <a:lnR w="6350">
                      <a:solidFill>
                        <a:srgbClr val="A4A4A4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C7C30"/>
                      </a:solidFill>
                      <a:prstDash val="solid"/>
                    </a:lnL>
                    <a:lnR w="6350">
                      <a:solidFill>
                        <a:srgbClr val="EC7C30"/>
                      </a:solidFill>
                      <a:prstDash val="solid"/>
                    </a:lnR>
                    <a:lnT w="6350">
                      <a:solidFill>
                        <a:srgbClr val="A4A4A4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64CB99A3-3E97-44C3-8EFB-F0EABBD11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1938524" y="2639583"/>
            <a:ext cx="3564890" cy="1841500"/>
            <a:chOff x="1938524" y="2639583"/>
            <a:chExt cx="3564890" cy="1841500"/>
          </a:xfrm>
        </p:grpSpPr>
        <p:sp>
          <p:nvSpPr>
            <p:cNvPr id="3" name="object 3"/>
            <p:cNvSpPr/>
            <p:nvPr/>
          </p:nvSpPr>
          <p:spPr>
            <a:xfrm>
              <a:off x="1938524" y="2639583"/>
              <a:ext cx="3564643" cy="1840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95016" y="3223259"/>
              <a:ext cx="1848611" cy="716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8820" y="2670047"/>
              <a:ext cx="3464052" cy="17327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13329" y="3337940"/>
            <a:ext cx="14135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70" dirty="0">
                <a:solidFill>
                  <a:srgbClr val="FFFFFF"/>
                </a:solidFill>
                <a:latin typeface="Verdana"/>
                <a:cs typeface="Verdana"/>
              </a:rPr>
              <a:t>Elementos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29662" y="847724"/>
            <a:ext cx="5039995" cy="2904490"/>
            <a:chOff x="5446776" y="638555"/>
            <a:chExt cx="5039995" cy="2904490"/>
          </a:xfrm>
        </p:grpSpPr>
        <p:sp>
          <p:nvSpPr>
            <p:cNvPr id="8" name="object 8"/>
            <p:cNvSpPr/>
            <p:nvPr/>
          </p:nvSpPr>
          <p:spPr>
            <a:xfrm>
              <a:off x="5453126" y="1544066"/>
              <a:ext cx="1386205" cy="1992630"/>
            </a:xfrm>
            <a:custGeom>
              <a:avLst/>
              <a:gdLst/>
              <a:ahLst/>
              <a:cxnLst/>
              <a:rect l="l" t="t" r="r" b="b"/>
              <a:pathLst>
                <a:path w="1386204" h="1992629">
                  <a:moveTo>
                    <a:pt x="0" y="1992122"/>
                  </a:moveTo>
                  <a:lnTo>
                    <a:pt x="1385824" y="0"/>
                  </a:lnTo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78752" y="638555"/>
              <a:ext cx="3584448" cy="18486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39128" y="768095"/>
              <a:ext cx="3747516" cy="16413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38188" y="678179"/>
              <a:ext cx="3465576" cy="17312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957441" y="882777"/>
            <a:ext cx="3230880" cy="128587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065" marR="5080" indent="-5080" algn="ctr">
              <a:lnSpc>
                <a:spcPts val="2420"/>
              </a:lnSpc>
              <a:spcBef>
                <a:spcPts val="359"/>
              </a:spcBef>
            </a:pPr>
            <a:r>
              <a:rPr sz="2200" spc="75" dirty="0">
                <a:latin typeface="Verdana"/>
                <a:cs typeface="Verdana"/>
              </a:rPr>
              <a:t>Que </a:t>
            </a:r>
            <a:r>
              <a:rPr sz="2200" spc="-90" dirty="0">
                <a:latin typeface="Verdana"/>
                <a:cs typeface="Verdana"/>
              </a:rPr>
              <a:t>exista </a:t>
            </a:r>
            <a:r>
              <a:rPr sz="2200" spc="-60" dirty="0">
                <a:latin typeface="Verdana"/>
                <a:cs typeface="Verdana"/>
              </a:rPr>
              <a:t>un </a:t>
            </a:r>
            <a:r>
              <a:rPr sz="2200" spc="75" dirty="0">
                <a:latin typeface="Verdana"/>
                <a:cs typeface="Verdana"/>
              </a:rPr>
              <a:t>hecho  </a:t>
            </a:r>
            <a:r>
              <a:rPr sz="2200" spc="55" dirty="0">
                <a:latin typeface="Verdana"/>
                <a:cs typeface="Verdana"/>
              </a:rPr>
              <a:t>(conducta </a:t>
            </a:r>
            <a:r>
              <a:rPr sz="2200" spc="-125" dirty="0">
                <a:latin typeface="Verdana"/>
                <a:cs typeface="Verdana"/>
              </a:rPr>
              <a:t>y</a:t>
            </a:r>
            <a:r>
              <a:rPr sz="2200" spc="-400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resultado).</a:t>
            </a:r>
            <a:endParaRPr sz="2200">
              <a:latin typeface="Verdana"/>
              <a:cs typeface="Verdana"/>
            </a:endParaRPr>
          </a:p>
          <a:p>
            <a:pPr algn="ctr">
              <a:lnSpc>
                <a:spcPts val="2290"/>
              </a:lnSpc>
            </a:pPr>
            <a:r>
              <a:rPr sz="2200" spc="75" dirty="0">
                <a:latin typeface="Verdana"/>
                <a:cs typeface="Verdana"/>
              </a:rPr>
              <a:t>Que dicha</a:t>
            </a:r>
            <a:r>
              <a:rPr sz="2200" spc="-445" dirty="0">
                <a:latin typeface="Verdana"/>
                <a:cs typeface="Verdana"/>
              </a:rPr>
              <a:t> </a:t>
            </a:r>
            <a:r>
              <a:rPr sz="2200" spc="90" dirty="0">
                <a:latin typeface="Verdana"/>
                <a:cs typeface="Verdana"/>
              </a:rPr>
              <a:t>conducta</a:t>
            </a:r>
            <a:endParaRPr sz="2200">
              <a:latin typeface="Verdana"/>
              <a:cs typeface="Verdana"/>
            </a:endParaRPr>
          </a:p>
          <a:p>
            <a:pPr algn="ctr">
              <a:lnSpc>
                <a:spcPts val="2535"/>
              </a:lnSpc>
            </a:pPr>
            <a:r>
              <a:rPr sz="2200" spc="-5" dirty="0">
                <a:latin typeface="Verdana"/>
                <a:cs typeface="Verdana"/>
              </a:rPr>
              <a:t>sea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voluntaria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63511" y="2630423"/>
            <a:ext cx="3689985" cy="1850389"/>
            <a:chOff x="6763511" y="2630423"/>
            <a:chExt cx="3689985" cy="1850389"/>
          </a:xfrm>
        </p:grpSpPr>
        <p:sp>
          <p:nvSpPr>
            <p:cNvPr id="14" name="object 14"/>
            <p:cNvSpPr/>
            <p:nvPr/>
          </p:nvSpPr>
          <p:spPr>
            <a:xfrm>
              <a:off x="6778751" y="2630423"/>
              <a:ext cx="3584448" cy="18501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63511" y="2759963"/>
              <a:ext cx="3689604" cy="16413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38187" y="2670047"/>
              <a:ext cx="3465576" cy="17327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440171" y="2875279"/>
            <a:ext cx="4721225" cy="1285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6355" algn="r">
              <a:lnSpc>
                <a:spcPts val="2530"/>
              </a:lnSpc>
              <a:spcBef>
                <a:spcPts val="95"/>
              </a:spcBef>
            </a:pPr>
            <a:r>
              <a:rPr sz="2200" spc="75" dirty="0">
                <a:latin typeface="Verdana"/>
                <a:cs typeface="Verdana"/>
              </a:rPr>
              <a:t>Que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40" dirty="0">
                <a:latin typeface="Verdana"/>
                <a:cs typeface="Verdana"/>
              </a:rPr>
              <a:t>haya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85" dirty="0">
                <a:latin typeface="Verdana"/>
                <a:cs typeface="Verdana"/>
              </a:rPr>
              <a:t>creado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05" dirty="0">
                <a:latin typeface="Verdana"/>
                <a:cs typeface="Verdana"/>
              </a:rPr>
              <a:t>con</a:t>
            </a:r>
            <a:endParaRPr sz="2200">
              <a:latin typeface="Verdana"/>
              <a:cs typeface="Verdana"/>
            </a:endParaRPr>
          </a:p>
          <a:p>
            <a:pPr marR="5080" algn="r">
              <a:lnSpc>
                <a:spcPts val="2430"/>
              </a:lnSpc>
              <a:tabLst>
                <a:tab pos="1459230" algn="l"/>
              </a:tabLst>
            </a:pPr>
            <a:r>
              <a:rPr sz="2200" u="sng" spc="-165" dirty="0">
                <a:uFill>
                  <a:solidFill>
                    <a:srgbClr val="FFC000"/>
                  </a:solidFill>
                </a:uFill>
                <a:latin typeface="Verdana"/>
                <a:cs typeface="Verdana"/>
              </a:rPr>
              <a:t> 	</a:t>
            </a:r>
            <a:r>
              <a:rPr sz="2200" spc="-130" dirty="0">
                <a:latin typeface="Verdana"/>
                <a:cs typeface="Verdana"/>
              </a:rPr>
              <a:t> </a:t>
            </a:r>
            <a:r>
              <a:rPr sz="2200" spc="-180" dirty="0">
                <a:latin typeface="Verdana"/>
                <a:cs typeface="Verdana"/>
              </a:rPr>
              <a:t>su </a:t>
            </a:r>
            <a:r>
              <a:rPr sz="2200" spc="90" dirty="0">
                <a:latin typeface="Verdana"/>
                <a:cs typeface="Verdana"/>
              </a:rPr>
              <a:t>conducta </a:t>
            </a:r>
            <a:r>
              <a:rPr sz="2200" spc="-55" dirty="0">
                <a:latin typeface="Verdana"/>
                <a:cs typeface="Verdana"/>
              </a:rPr>
              <a:t>un</a:t>
            </a:r>
            <a:r>
              <a:rPr sz="2200" spc="-44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peligro</a:t>
            </a:r>
            <a:endParaRPr sz="2200">
              <a:latin typeface="Verdana"/>
              <a:cs typeface="Verdana"/>
            </a:endParaRPr>
          </a:p>
          <a:p>
            <a:pPr marL="2388870" marR="150495" indent="-688975">
              <a:lnSpc>
                <a:spcPts val="2420"/>
              </a:lnSpc>
              <a:spcBef>
                <a:spcPts val="160"/>
              </a:spcBef>
            </a:pPr>
            <a:r>
              <a:rPr sz="2200" spc="50" dirty="0">
                <a:latin typeface="Verdana"/>
                <a:cs typeface="Verdana"/>
              </a:rPr>
              <a:t>desaprobado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(riesgo  </a:t>
            </a:r>
            <a:r>
              <a:rPr sz="2200" spc="-45" dirty="0">
                <a:latin typeface="Verdana"/>
                <a:cs typeface="Verdana"/>
              </a:rPr>
              <a:t>prohibido).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46776" y="3529838"/>
            <a:ext cx="4916805" cy="2942590"/>
            <a:chOff x="5446776" y="3529838"/>
            <a:chExt cx="4916805" cy="2942590"/>
          </a:xfrm>
        </p:grpSpPr>
        <p:sp>
          <p:nvSpPr>
            <p:cNvPr id="19" name="object 19"/>
            <p:cNvSpPr/>
            <p:nvPr/>
          </p:nvSpPr>
          <p:spPr>
            <a:xfrm>
              <a:off x="5453126" y="3536188"/>
              <a:ext cx="1386205" cy="1992630"/>
            </a:xfrm>
            <a:custGeom>
              <a:avLst/>
              <a:gdLst/>
              <a:ahLst/>
              <a:cxnLst/>
              <a:rect l="l" t="t" r="r" b="b"/>
              <a:pathLst>
                <a:path w="1386204" h="1992629">
                  <a:moveTo>
                    <a:pt x="0" y="0"/>
                  </a:moveTo>
                  <a:lnTo>
                    <a:pt x="1385824" y="1992122"/>
                  </a:lnTo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78752" y="4622291"/>
              <a:ext cx="3584448" cy="18501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09816" y="4751832"/>
              <a:ext cx="3404616" cy="16413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38188" y="4661916"/>
              <a:ext cx="3465576" cy="17327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128129" y="4867478"/>
            <a:ext cx="2887345" cy="128587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309"/>
              </a:spcBef>
            </a:pPr>
            <a:r>
              <a:rPr sz="2200" spc="-195" dirty="0">
                <a:latin typeface="Verdana"/>
                <a:cs typeface="Verdana"/>
              </a:rPr>
              <a:t>El </a:t>
            </a:r>
            <a:r>
              <a:rPr sz="2200" spc="-45" dirty="0">
                <a:latin typeface="Verdana"/>
                <a:cs typeface="Verdana"/>
              </a:rPr>
              <a:t>resultado </a:t>
            </a:r>
            <a:r>
              <a:rPr sz="2200" spc="120" dirty="0">
                <a:latin typeface="Verdana"/>
                <a:cs typeface="Verdana"/>
              </a:rPr>
              <a:t>debe</a:t>
            </a:r>
            <a:r>
              <a:rPr sz="2200" spc="-305" dirty="0">
                <a:latin typeface="Verdana"/>
                <a:cs typeface="Verdana"/>
              </a:rPr>
              <a:t> </a:t>
            </a:r>
            <a:r>
              <a:rPr sz="2200" spc="-160" dirty="0">
                <a:latin typeface="Verdana"/>
                <a:cs typeface="Verdana"/>
              </a:rPr>
              <a:t>ser  </a:t>
            </a:r>
            <a:r>
              <a:rPr sz="2200" spc="30" dirty="0">
                <a:latin typeface="Verdana"/>
                <a:cs typeface="Verdana"/>
              </a:rPr>
              <a:t>producto </a:t>
            </a:r>
            <a:r>
              <a:rPr sz="2200" spc="25" dirty="0">
                <a:latin typeface="Verdana"/>
                <a:cs typeface="Verdana"/>
              </a:rPr>
              <a:t>del</a:t>
            </a:r>
            <a:r>
              <a:rPr sz="2200" spc="-41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peligro  </a:t>
            </a:r>
            <a:r>
              <a:rPr sz="2200" spc="50" dirty="0">
                <a:latin typeface="Verdana"/>
                <a:cs typeface="Verdana"/>
              </a:rPr>
              <a:t>desaprobado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(riesgo  </a:t>
            </a:r>
            <a:r>
              <a:rPr sz="2200" spc="-30" dirty="0">
                <a:latin typeface="Verdana"/>
                <a:cs typeface="Verdana"/>
              </a:rPr>
              <a:t>prohibido)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83A67CF5-D453-4793-B2B8-547CE4B89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897379" y="1414272"/>
            <a:ext cx="9919970" cy="5234940"/>
          </a:xfrm>
          <a:custGeom>
            <a:avLst/>
            <a:gdLst/>
            <a:ahLst/>
            <a:cxnLst/>
            <a:rect l="l" t="t" r="r" b="b"/>
            <a:pathLst>
              <a:path w="9919970" h="5234940">
                <a:moveTo>
                  <a:pt x="0" y="5234940"/>
                </a:moveTo>
                <a:lnTo>
                  <a:pt x="9919716" y="5234940"/>
                </a:lnTo>
                <a:lnTo>
                  <a:pt x="9919716" y="0"/>
                </a:lnTo>
                <a:lnTo>
                  <a:pt x="0" y="0"/>
                </a:lnTo>
                <a:lnTo>
                  <a:pt x="0" y="5234940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72018" y="1658493"/>
            <a:ext cx="34677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25" dirty="0">
                <a:latin typeface="Verdana"/>
                <a:cs typeface="Verdana"/>
              </a:rPr>
              <a:t>El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riesgo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debe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traducirse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en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el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resultado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3178" y="1934337"/>
            <a:ext cx="18103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20" dirty="0">
                <a:latin typeface="Verdana"/>
                <a:cs typeface="Verdana"/>
              </a:rPr>
              <a:t>El </a:t>
            </a:r>
            <a:r>
              <a:rPr sz="1400" spc="-40" dirty="0">
                <a:latin typeface="Verdana"/>
                <a:cs typeface="Verdana"/>
              </a:rPr>
              <a:t>riesgo </a:t>
            </a:r>
            <a:r>
              <a:rPr sz="1400" spc="80" dirty="0">
                <a:latin typeface="Verdana"/>
                <a:cs typeface="Verdana"/>
              </a:rPr>
              <a:t>debe</a:t>
            </a:r>
            <a:r>
              <a:rPr sz="1400" spc="-26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haber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12228" y="2083688"/>
            <a:ext cx="43268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06625" algn="l"/>
              </a:tabLst>
            </a:pPr>
            <a:r>
              <a:rPr sz="1400" spc="60" dirty="0">
                <a:latin typeface="Verdana"/>
                <a:cs typeface="Verdana"/>
              </a:rPr>
              <a:t>creado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un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peligro	</a:t>
            </a:r>
            <a:r>
              <a:rPr sz="1400" spc="30" dirty="0">
                <a:latin typeface="Verdana"/>
                <a:cs typeface="Verdana"/>
              </a:rPr>
              <a:t>concreto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al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bien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jurídico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7008" y="5256377"/>
            <a:ext cx="455549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000"/>
              </a:lnSpc>
              <a:spcBef>
                <a:spcPts val="100"/>
              </a:spcBef>
              <a:tabLst>
                <a:tab pos="2934335" algn="l"/>
              </a:tabLst>
            </a:pPr>
            <a:r>
              <a:rPr sz="1300" spc="-5" dirty="0">
                <a:latin typeface="Verdana"/>
                <a:cs typeface="Verdana"/>
              </a:rPr>
              <a:t>Realización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de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conductas	</a:t>
            </a:r>
            <a:r>
              <a:rPr sz="1300" spc="-55" dirty="0">
                <a:latin typeface="Verdana"/>
                <a:cs typeface="Verdana"/>
              </a:rPr>
              <a:t>Riesgos</a:t>
            </a:r>
            <a:r>
              <a:rPr sz="1300" spc="-155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significantes  </a:t>
            </a:r>
            <a:r>
              <a:rPr sz="1300" spc="-40" dirty="0">
                <a:latin typeface="Verdana"/>
                <a:cs typeface="Verdana"/>
              </a:rPr>
              <a:t>antinormativas</a:t>
            </a:r>
            <a:endParaRPr sz="1300">
              <a:latin typeface="Verdana"/>
              <a:cs typeface="Verdana"/>
            </a:endParaRPr>
          </a:p>
          <a:p>
            <a:pPr marL="240665" marR="1490345" indent="-240665">
              <a:lnSpc>
                <a:spcPct val="145500"/>
              </a:lnSpc>
              <a:spcBef>
                <a:spcPts val="5"/>
              </a:spcBef>
              <a:buChar char="-"/>
              <a:tabLst>
                <a:tab pos="240665" algn="l"/>
                <a:tab pos="241300" algn="l"/>
              </a:tabLst>
            </a:pPr>
            <a:r>
              <a:rPr sz="1100" spc="-5" dirty="0">
                <a:latin typeface="Verdana"/>
                <a:cs typeface="Verdana"/>
              </a:rPr>
              <a:t>Vulneración </a:t>
            </a:r>
            <a:r>
              <a:rPr sz="1100" spc="-35" dirty="0">
                <a:latin typeface="Verdana"/>
                <a:cs typeface="Verdana"/>
              </a:rPr>
              <a:t>normas </a:t>
            </a:r>
            <a:r>
              <a:rPr sz="1100" spc="60" dirty="0">
                <a:latin typeface="Verdana"/>
                <a:cs typeface="Verdana"/>
              </a:rPr>
              <a:t>de </a:t>
            </a:r>
            <a:r>
              <a:rPr sz="1100" dirty="0">
                <a:latin typeface="Verdana"/>
                <a:cs typeface="Verdana"/>
              </a:rPr>
              <a:t>determinación  </a:t>
            </a:r>
            <a:r>
              <a:rPr sz="1100" spc="-15" dirty="0">
                <a:latin typeface="Verdana"/>
                <a:cs typeface="Verdana"/>
              </a:rPr>
              <a:t>(prohibición</a:t>
            </a:r>
            <a:r>
              <a:rPr sz="1100" spc="-110" dirty="0">
                <a:latin typeface="Verdana"/>
                <a:cs typeface="Verdana"/>
              </a:rPr>
              <a:t> </a:t>
            </a:r>
            <a:r>
              <a:rPr sz="1100" spc="55" dirty="0">
                <a:latin typeface="Verdana"/>
                <a:cs typeface="Verdana"/>
              </a:rPr>
              <a:t>o</a:t>
            </a:r>
            <a:r>
              <a:rPr sz="1100" spc="-85" dirty="0">
                <a:latin typeface="Verdana"/>
                <a:cs typeface="Verdana"/>
              </a:rPr>
              <a:t> </a:t>
            </a:r>
            <a:r>
              <a:rPr sz="1100" spc="10" dirty="0">
                <a:latin typeface="Verdana"/>
                <a:cs typeface="Verdana"/>
              </a:rPr>
              <a:t>mandato)</a:t>
            </a:r>
            <a:r>
              <a:rPr sz="1100" spc="-100" dirty="0">
                <a:latin typeface="Verdana"/>
                <a:cs typeface="Verdana"/>
              </a:rPr>
              <a:t> </a:t>
            </a:r>
            <a:r>
              <a:rPr sz="1100" spc="-60" dirty="0">
                <a:latin typeface="Verdana"/>
                <a:cs typeface="Verdana"/>
              </a:rPr>
              <a:t>y</a:t>
            </a:r>
            <a:r>
              <a:rPr sz="1100" spc="-90" dirty="0">
                <a:latin typeface="Verdana"/>
                <a:cs typeface="Verdana"/>
              </a:rPr>
              <a:t> </a:t>
            </a:r>
            <a:r>
              <a:rPr sz="1100" spc="60" dirty="0">
                <a:latin typeface="Verdana"/>
                <a:cs typeface="Verdana"/>
              </a:rPr>
              <a:t>de</a:t>
            </a:r>
            <a:r>
              <a:rPr sz="1100" spc="-105" dirty="0">
                <a:latin typeface="Verdana"/>
                <a:cs typeface="Verdana"/>
              </a:rPr>
              <a:t> </a:t>
            </a:r>
            <a:r>
              <a:rPr sz="1100" spc="-45" dirty="0">
                <a:latin typeface="Verdana"/>
                <a:cs typeface="Verdana"/>
              </a:rPr>
              <a:t>permisión.</a:t>
            </a:r>
            <a:endParaRPr sz="11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Char char="-"/>
              <a:tabLst>
                <a:tab pos="240665" algn="l"/>
                <a:tab pos="241300" algn="l"/>
              </a:tabLst>
            </a:pPr>
            <a:r>
              <a:rPr sz="1100" spc="-20" dirty="0">
                <a:latin typeface="Verdana"/>
                <a:cs typeface="Verdana"/>
              </a:rPr>
              <a:t>Verificar</a:t>
            </a:r>
            <a:r>
              <a:rPr sz="1100" spc="-114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el</a:t>
            </a:r>
            <a:r>
              <a:rPr sz="1100" spc="-90" dirty="0">
                <a:latin typeface="Verdana"/>
                <a:cs typeface="Verdana"/>
              </a:rPr>
              <a:t> </a:t>
            </a:r>
            <a:r>
              <a:rPr sz="1100" spc="-55" dirty="0">
                <a:latin typeface="Verdana"/>
                <a:cs typeface="Verdana"/>
              </a:rPr>
              <a:t>rol</a:t>
            </a:r>
            <a:r>
              <a:rPr sz="1100" spc="-95" dirty="0">
                <a:latin typeface="Verdana"/>
                <a:cs typeface="Verdana"/>
              </a:rPr>
              <a:t> </a:t>
            </a:r>
            <a:r>
              <a:rPr sz="1100" spc="-60" dirty="0">
                <a:latin typeface="Verdana"/>
                <a:cs typeface="Verdana"/>
              </a:rPr>
              <a:t>y</a:t>
            </a:r>
            <a:r>
              <a:rPr sz="1100" spc="-90" dirty="0">
                <a:latin typeface="Verdana"/>
                <a:cs typeface="Verdana"/>
              </a:rPr>
              <a:t> </a:t>
            </a:r>
            <a:r>
              <a:rPr sz="1100" spc="5" dirty="0">
                <a:latin typeface="Verdana"/>
                <a:cs typeface="Verdana"/>
              </a:rPr>
              <a:t>la</a:t>
            </a:r>
            <a:r>
              <a:rPr sz="1100" spc="-100" dirty="0">
                <a:latin typeface="Verdana"/>
                <a:cs typeface="Verdana"/>
              </a:rPr>
              <a:t> </a:t>
            </a:r>
            <a:r>
              <a:rPr sz="1100" spc="35" dirty="0">
                <a:latin typeface="Verdana"/>
                <a:cs typeface="Verdana"/>
              </a:rPr>
              <a:t>competencia</a:t>
            </a:r>
            <a:r>
              <a:rPr sz="1100" spc="-11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por</a:t>
            </a:r>
            <a:r>
              <a:rPr sz="1100" spc="-10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el</a:t>
            </a:r>
            <a:r>
              <a:rPr sz="1100" spc="-90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riesgo.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6164" y="2023872"/>
            <a:ext cx="2245360" cy="1019810"/>
          </a:xfrm>
          <a:prstGeom prst="rect">
            <a:avLst/>
          </a:prstGeom>
          <a:solidFill>
            <a:srgbClr val="00AF50"/>
          </a:solidFill>
          <a:ln w="12192">
            <a:solidFill>
              <a:srgbClr val="2E528F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157480" marR="148590" algn="ctr">
              <a:lnSpc>
                <a:spcPct val="100000"/>
              </a:lnSpc>
              <a:spcBef>
                <a:spcPts val="735"/>
              </a:spcBef>
            </a:pP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Compo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o 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crea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riesgo 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prohibido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97170" y="2611882"/>
            <a:ext cx="1452880" cy="408940"/>
            <a:chOff x="5297170" y="2611882"/>
            <a:chExt cx="1452880" cy="408940"/>
          </a:xfrm>
        </p:grpSpPr>
        <p:sp>
          <p:nvSpPr>
            <p:cNvPr id="9" name="object 9"/>
            <p:cNvSpPr/>
            <p:nvPr/>
          </p:nvSpPr>
          <p:spPr>
            <a:xfrm>
              <a:off x="5303520" y="2618232"/>
              <a:ext cx="1440180" cy="396240"/>
            </a:xfrm>
            <a:custGeom>
              <a:avLst/>
              <a:gdLst/>
              <a:ahLst/>
              <a:cxnLst/>
              <a:rect l="l" t="t" r="r" b="b"/>
              <a:pathLst>
                <a:path w="1440179" h="396239">
                  <a:moveTo>
                    <a:pt x="1242059" y="0"/>
                  </a:moveTo>
                  <a:lnTo>
                    <a:pt x="1242059" y="99059"/>
                  </a:lnTo>
                  <a:lnTo>
                    <a:pt x="0" y="99059"/>
                  </a:lnTo>
                  <a:lnTo>
                    <a:pt x="0" y="297179"/>
                  </a:lnTo>
                  <a:lnTo>
                    <a:pt x="1242059" y="297179"/>
                  </a:lnTo>
                  <a:lnTo>
                    <a:pt x="1242059" y="396239"/>
                  </a:lnTo>
                  <a:lnTo>
                    <a:pt x="1440179" y="198119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03520" y="2618232"/>
              <a:ext cx="1440180" cy="396240"/>
            </a:xfrm>
            <a:custGeom>
              <a:avLst/>
              <a:gdLst/>
              <a:ahLst/>
              <a:cxnLst/>
              <a:rect l="l" t="t" r="r" b="b"/>
              <a:pathLst>
                <a:path w="1440179" h="396239">
                  <a:moveTo>
                    <a:pt x="0" y="99059"/>
                  </a:moveTo>
                  <a:lnTo>
                    <a:pt x="1242059" y="99059"/>
                  </a:lnTo>
                  <a:lnTo>
                    <a:pt x="1242059" y="0"/>
                  </a:lnTo>
                  <a:lnTo>
                    <a:pt x="1440179" y="198119"/>
                  </a:lnTo>
                  <a:lnTo>
                    <a:pt x="1242059" y="396239"/>
                  </a:lnTo>
                  <a:lnTo>
                    <a:pt x="1242059" y="297179"/>
                  </a:lnTo>
                  <a:lnTo>
                    <a:pt x="0" y="297179"/>
                  </a:lnTo>
                  <a:lnTo>
                    <a:pt x="0" y="9905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00191" y="2663190"/>
            <a:ext cx="750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Causa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31735" y="2421635"/>
            <a:ext cx="2016760" cy="791210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459105">
              <a:lnSpc>
                <a:spcPct val="100000"/>
              </a:lnSpc>
            </a:pP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Resultado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9491" y="899427"/>
            <a:ext cx="5173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84" dirty="0">
                <a:latin typeface="Arial"/>
                <a:cs typeface="Arial"/>
              </a:rPr>
              <a:t>La </a:t>
            </a:r>
            <a:r>
              <a:rPr sz="4000" spc="-114" dirty="0">
                <a:latin typeface="Arial"/>
                <a:cs typeface="Arial"/>
              </a:rPr>
              <a:t>imputación</a:t>
            </a:r>
            <a:r>
              <a:rPr sz="4000" spc="-420" dirty="0">
                <a:latin typeface="Arial"/>
                <a:cs typeface="Arial"/>
              </a:rPr>
              <a:t> </a:t>
            </a:r>
            <a:r>
              <a:rPr sz="4000" spc="-70" dirty="0">
                <a:latin typeface="Arial"/>
                <a:cs typeface="Arial"/>
              </a:rPr>
              <a:t>objetiva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99232" y="3206876"/>
            <a:ext cx="1873250" cy="516890"/>
          </a:xfrm>
          <a:custGeom>
            <a:avLst/>
            <a:gdLst/>
            <a:ahLst/>
            <a:cxnLst/>
            <a:rect l="l" t="t" r="r" b="b"/>
            <a:pathLst>
              <a:path w="1873250" h="516889">
                <a:moveTo>
                  <a:pt x="1872996" y="509778"/>
                </a:moveTo>
                <a:lnTo>
                  <a:pt x="1872488" y="508889"/>
                </a:lnTo>
                <a:lnTo>
                  <a:pt x="1824228" y="423545"/>
                </a:lnTo>
                <a:lnTo>
                  <a:pt x="1822450" y="420497"/>
                </a:lnTo>
                <a:lnTo>
                  <a:pt x="1818640" y="419354"/>
                </a:lnTo>
                <a:lnTo>
                  <a:pt x="1815592" y="421132"/>
                </a:lnTo>
                <a:lnTo>
                  <a:pt x="1812544" y="422783"/>
                </a:lnTo>
                <a:lnTo>
                  <a:pt x="1811401" y="426720"/>
                </a:lnTo>
                <a:lnTo>
                  <a:pt x="1813179" y="429768"/>
                </a:lnTo>
                <a:lnTo>
                  <a:pt x="1845017" y="486105"/>
                </a:lnTo>
                <a:lnTo>
                  <a:pt x="1012063" y="254"/>
                </a:lnTo>
                <a:lnTo>
                  <a:pt x="1008468" y="6438"/>
                </a:lnTo>
                <a:lnTo>
                  <a:pt x="1005332" y="0"/>
                </a:lnTo>
                <a:lnTo>
                  <a:pt x="29387" y="487972"/>
                </a:lnTo>
                <a:lnTo>
                  <a:pt x="66802" y="430911"/>
                </a:lnTo>
                <a:lnTo>
                  <a:pt x="65913" y="426974"/>
                </a:lnTo>
                <a:lnTo>
                  <a:pt x="62992" y="424942"/>
                </a:lnTo>
                <a:lnTo>
                  <a:pt x="60071" y="423037"/>
                </a:lnTo>
                <a:lnTo>
                  <a:pt x="56134" y="423926"/>
                </a:lnTo>
                <a:lnTo>
                  <a:pt x="0" y="509778"/>
                </a:lnTo>
                <a:lnTo>
                  <a:pt x="102362" y="516382"/>
                </a:lnTo>
                <a:lnTo>
                  <a:pt x="105410" y="513715"/>
                </a:lnTo>
                <a:lnTo>
                  <a:pt x="105664" y="510286"/>
                </a:lnTo>
                <a:lnTo>
                  <a:pt x="105676" y="509778"/>
                </a:lnTo>
                <a:lnTo>
                  <a:pt x="105791" y="506730"/>
                </a:lnTo>
                <a:lnTo>
                  <a:pt x="103251" y="503682"/>
                </a:lnTo>
                <a:lnTo>
                  <a:pt x="35001" y="499325"/>
                </a:lnTo>
                <a:lnTo>
                  <a:pt x="1008341" y="12725"/>
                </a:lnTo>
                <a:lnTo>
                  <a:pt x="1838642" y="497078"/>
                </a:lnTo>
                <a:lnTo>
                  <a:pt x="1770380" y="497078"/>
                </a:lnTo>
                <a:lnTo>
                  <a:pt x="1767586" y="499872"/>
                </a:lnTo>
                <a:lnTo>
                  <a:pt x="1767586" y="506984"/>
                </a:lnTo>
                <a:lnTo>
                  <a:pt x="1770380" y="509778"/>
                </a:lnTo>
                <a:lnTo>
                  <a:pt x="1872996" y="50977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50592" y="3860291"/>
            <a:ext cx="1508760" cy="721360"/>
          </a:xfrm>
          <a:prstGeom prst="rect">
            <a:avLst/>
          </a:prstGeom>
          <a:solidFill>
            <a:srgbClr val="FFC000"/>
          </a:solidFill>
          <a:ln w="12192">
            <a:solidFill>
              <a:srgbClr val="2E528F"/>
            </a:solidFill>
          </a:ln>
        </p:spPr>
        <p:txBody>
          <a:bodyPr vert="horz" wrap="square" lIns="0" tIns="21971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730"/>
              </a:spcBef>
            </a:pP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Cualitativos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96155" y="3860291"/>
            <a:ext cx="2010410" cy="721360"/>
          </a:xfrm>
          <a:prstGeom prst="rect">
            <a:avLst/>
          </a:prstGeom>
          <a:solidFill>
            <a:srgbClr val="C55A11"/>
          </a:solidFill>
          <a:ln w="12192">
            <a:solidFill>
              <a:srgbClr val="2E528F"/>
            </a:solidFill>
          </a:ln>
        </p:spPr>
        <p:txBody>
          <a:bodyPr vert="horz" wrap="square" lIns="0" tIns="219710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1730"/>
              </a:spcBef>
            </a:pP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Cuantitativos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22085" y="1733295"/>
            <a:ext cx="2247900" cy="892175"/>
          </a:xfrm>
          <a:custGeom>
            <a:avLst/>
            <a:gdLst/>
            <a:ahLst/>
            <a:cxnLst/>
            <a:rect l="l" t="t" r="r" b="b"/>
            <a:pathLst>
              <a:path w="2247900" h="892175">
                <a:moveTo>
                  <a:pt x="2211785" y="23337"/>
                </a:moveTo>
                <a:lnTo>
                  <a:pt x="0" y="879982"/>
                </a:lnTo>
                <a:lnTo>
                  <a:pt x="4572" y="891793"/>
                </a:lnTo>
                <a:lnTo>
                  <a:pt x="2216491" y="35096"/>
                </a:lnTo>
                <a:lnTo>
                  <a:pt x="2224272" y="25339"/>
                </a:lnTo>
                <a:lnTo>
                  <a:pt x="2211785" y="23337"/>
                </a:lnTo>
                <a:close/>
              </a:path>
              <a:path w="2247900" h="892175">
                <a:moveTo>
                  <a:pt x="2238900" y="14858"/>
                </a:moveTo>
                <a:lnTo>
                  <a:pt x="2233675" y="14858"/>
                </a:lnTo>
                <a:lnTo>
                  <a:pt x="2238247" y="26669"/>
                </a:lnTo>
                <a:lnTo>
                  <a:pt x="2216491" y="35096"/>
                </a:lnTo>
                <a:lnTo>
                  <a:pt x="2176017" y="85851"/>
                </a:lnTo>
                <a:lnTo>
                  <a:pt x="2173732" y="88518"/>
                </a:lnTo>
                <a:lnTo>
                  <a:pt x="2174240" y="92582"/>
                </a:lnTo>
                <a:lnTo>
                  <a:pt x="2176907" y="94741"/>
                </a:lnTo>
                <a:lnTo>
                  <a:pt x="2179700" y="96900"/>
                </a:lnTo>
                <a:lnTo>
                  <a:pt x="2183638" y="96519"/>
                </a:lnTo>
                <a:lnTo>
                  <a:pt x="2185923" y="93725"/>
                </a:lnTo>
                <a:lnTo>
                  <a:pt x="2247645" y="16255"/>
                </a:lnTo>
                <a:lnTo>
                  <a:pt x="2238900" y="14858"/>
                </a:lnTo>
                <a:close/>
              </a:path>
              <a:path w="2247900" h="892175">
                <a:moveTo>
                  <a:pt x="2224272" y="25339"/>
                </a:moveTo>
                <a:lnTo>
                  <a:pt x="2216491" y="35096"/>
                </a:lnTo>
                <a:lnTo>
                  <a:pt x="2237264" y="27050"/>
                </a:lnTo>
                <a:lnTo>
                  <a:pt x="2234945" y="27050"/>
                </a:lnTo>
                <a:lnTo>
                  <a:pt x="2224272" y="25339"/>
                </a:lnTo>
                <a:close/>
              </a:path>
              <a:path w="2247900" h="892175">
                <a:moveTo>
                  <a:pt x="2231009" y="16890"/>
                </a:moveTo>
                <a:lnTo>
                  <a:pt x="2224272" y="25339"/>
                </a:lnTo>
                <a:lnTo>
                  <a:pt x="2234945" y="27050"/>
                </a:lnTo>
                <a:lnTo>
                  <a:pt x="2231009" y="16890"/>
                </a:lnTo>
                <a:close/>
              </a:path>
              <a:path w="2247900" h="892175">
                <a:moveTo>
                  <a:pt x="2234462" y="16890"/>
                </a:moveTo>
                <a:lnTo>
                  <a:pt x="2231009" y="16890"/>
                </a:lnTo>
                <a:lnTo>
                  <a:pt x="2234945" y="27050"/>
                </a:lnTo>
                <a:lnTo>
                  <a:pt x="2237264" y="27050"/>
                </a:lnTo>
                <a:lnTo>
                  <a:pt x="2238247" y="26669"/>
                </a:lnTo>
                <a:lnTo>
                  <a:pt x="2234462" y="16890"/>
                </a:lnTo>
                <a:close/>
              </a:path>
              <a:path w="2247900" h="892175">
                <a:moveTo>
                  <a:pt x="2233675" y="14858"/>
                </a:moveTo>
                <a:lnTo>
                  <a:pt x="2211785" y="23337"/>
                </a:lnTo>
                <a:lnTo>
                  <a:pt x="2224272" y="25339"/>
                </a:lnTo>
                <a:lnTo>
                  <a:pt x="2231009" y="16890"/>
                </a:lnTo>
                <a:lnTo>
                  <a:pt x="2234462" y="16890"/>
                </a:lnTo>
                <a:lnTo>
                  <a:pt x="2233675" y="14858"/>
                </a:lnTo>
                <a:close/>
              </a:path>
              <a:path w="2247900" h="892175">
                <a:moveTo>
                  <a:pt x="2146299" y="0"/>
                </a:moveTo>
                <a:lnTo>
                  <a:pt x="2143124" y="2412"/>
                </a:lnTo>
                <a:lnTo>
                  <a:pt x="2142490" y="5841"/>
                </a:lnTo>
                <a:lnTo>
                  <a:pt x="2141982" y="9270"/>
                </a:lnTo>
                <a:lnTo>
                  <a:pt x="2144394" y="12573"/>
                </a:lnTo>
                <a:lnTo>
                  <a:pt x="2147823" y="13080"/>
                </a:lnTo>
                <a:lnTo>
                  <a:pt x="2211785" y="23337"/>
                </a:lnTo>
                <a:lnTo>
                  <a:pt x="2233675" y="14858"/>
                </a:lnTo>
                <a:lnTo>
                  <a:pt x="2238900" y="14858"/>
                </a:lnTo>
                <a:lnTo>
                  <a:pt x="2149856" y="634"/>
                </a:lnTo>
                <a:lnTo>
                  <a:pt x="214629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070098" y="4581016"/>
            <a:ext cx="2066925" cy="189230"/>
            <a:chOff x="3070098" y="4581016"/>
            <a:chExt cx="2066925" cy="189230"/>
          </a:xfrm>
        </p:grpSpPr>
        <p:sp>
          <p:nvSpPr>
            <p:cNvPr id="19" name="object 19"/>
            <p:cNvSpPr/>
            <p:nvPr/>
          </p:nvSpPr>
          <p:spPr>
            <a:xfrm>
              <a:off x="3070098" y="4581143"/>
              <a:ext cx="103377" cy="1885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33264" y="4581016"/>
              <a:ext cx="103377" cy="1887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E72D13B8-F8C6-4F63-8112-9DAC96304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048500" y="3145535"/>
            <a:ext cx="413003" cy="1970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86271" y="1577339"/>
            <a:ext cx="2147316" cy="757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2344" y="3160776"/>
            <a:ext cx="385571" cy="1985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34211" y="513587"/>
            <a:ext cx="10124440" cy="1807845"/>
            <a:chOff x="934211" y="513587"/>
            <a:chExt cx="10124440" cy="1807845"/>
          </a:xfrm>
        </p:grpSpPr>
        <p:sp>
          <p:nvSpPr>
            <p:cNvPr id="6" name="object 6"/>
            <p:cNvSpPr/>
            <p:nvPr/>
          </p:nvSpPr>
          <p:spPr>
            <a:xfrm>
              <a:off x="3704844" y="1577340"/>
              <a:ext cx="2302764" cy="7437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4211" y="513587"/>
              <a:ext cx="10123932" cy="10713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66648" y="689773"/>
            <a:ext cx="10458704" cy="1002665"/>
          </a:xfrm>
          <a:prstGeom prst="rect">
            <a:avLst/>
          </a:prstGeom>
        </p:spPr>
        <p:txBody>
          <a:bodyPr vert="horz" wrap="square" lIns="0" tIns="274878" rIns="0" bIns="0" rtlCol="0">
            <a:spAutoFit/>
          </a:bodyPr>
          <a:lstStyle/>
          <a:p>
            <a:pPr marL="1804035" marR="5080" indent="-960119">
              <a:lnSpc>
                <a:spcPts val="2210"/>
              </a:lnSpc>
              <a:spcBef>
                <a:spcPts val="335"/>
              </a:spcBef>
            </a:pPr>
            <a:r>
              <a:rPr sz="2000" dirty="0"/>
              <a:t>Los </a:t>
            </a:r>
            <a:r>
              <a:rPr sz="2000" spc="-5" dirty="0"/>
              <a:t>riesgos </a:t>
            </a:r>
            <a:r>
              <a:rPr sz="2000" dirty="0"/>
              <a:t>sólo </a:t>
            </a:r>
            <a:r>
              <a:rPr sz="2000" spc="-5" dirty="0"/>
              <a:t>adquieren </a:t>
            </a:r>
            <a:r>
              <a:rPr sz="2000" dirty="0"/>
              <a:t>relevancia </a:t>
            </a:r>
            <a:r>
              <a:rPr sz="2000" spc="-5" dirty="0"/>
              <a:t>jurídica cuando </a:t>
            </a:r>
            <a:r>
              <a:rPr sz="2000" dirty="0"/>
              <a:t>la </a:t>
            </a:r>
            <a:r>
              <a:rPr sz="2000" spc="-5" dirty="0"/>
              <a:t>conducta es  desaprobada por el Derecho penal (riesgo</a:t>
            </a:r>
            <a:r>
              <a:rPr sz="2000" dirty="0"/>
              <a:t> </a:t>
            </a:r>
            <a:r>
              <a:rPr sz="2000" spc="-5" dirty="0"/>
              <a:t>prohibido)</a:t>
            </a:r>
            <a:endParaRPr sz="2000" dirty="0"/>
          </a:p>
        </p:txBody>
      </p:sp>
      <p:grpSp>
        <p:nvGrpSpPr>
          <p:cNvPr id="9" name="object 9"/>
          <p:cNvGrpSpPr/>
          <p:nvPr/>
        </p:nvGrpSpPr>
        <p:grpSpPr>
          <a:xfrm>
            <a:off x="2519172" y="2313432"/>
            <a:ext cx="2392680" cy="855344"/>
            <a:chOff x="2519172" y="2313432"/>
            <a:chExt cx="2392680" cy="855344"/>
          </a:xfrm>
        </p:grpSpPr>
        <p:sp>
          <p:nvSpPr>
            <p:cNvPr id="10" name="object 10"/>
            <p:cNvSpPr/>
            <p:nvPr/>
          </p:nvSpPr>
          <p:spPr>
            <a:xfrm>
              <a:off x="2519172" y="2313432"/>
              <a:ext cx="2392679" cy="8549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6768" y="2423160"/>
              <a:ext cx="1313687" cy="4678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66644" y="2647188"/>
              <a:ext cx="1716024" cy="4678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86277" y="2481148"/>
            <a:ext cx="1459865" cy="49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45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eXGyreAdventor"/>
                <a:cs typeface="TeXGyreAdventor"/>
              </a:rPr>
              <a:t>CRITERIOS</a:t>
            </a:r>
            <a:endParaRPr sz="1600">
              <a:latin typeface="TeXGyreAdventor"/>
              <a:cs typeface="TeXGyreAdventor"/>
            </a:endParaRPr>
          </a:p>
          <a:p>
            <a:pPr algn="ctr">
              <a:lnSpc>
                <a:spcPts val="1845"/>
              </a:lnSpc>
            </a:pPr>
            <a:r>
              <a:rPr sz="1600" b="1" spc="-5" dirty="0">
                <a:solidFill>
                  <a:srgbClr val="FFFFFF"/>
                </a:solidFill>
                <a:latin typeface="TeXGyreAdventor"/>
                <a:cs typeface="TeXGyreAdventor"/>
              </a:rPr>
              <a:t>CUALITAT</a:t>
            </a:r>
            <a:r>
              <a:rPr sz="1600" b="1" spc="-10" dirty="0">
                <a:solidFill>
                  <a:srgbClr val="FFFFFF"/>
                </a:solidFill>
                <a:latin typeface="TeXGyreAdventor"/>
                <a:cs typeface="TeXGyreAdventor"/>
              </a:rPr>
              <a:t>IVOS:</a:t>
            </a:r>
            <a:endParaRPr sz="1600">
              <a:latin typeface="TeXGyreAdventor"/>
              <a:cs typeface="TeXGyreAdvento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30295" y="3925823"/>
            <a:ext cx="3581400" cy="2421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32835" y="4026789"/>
            <a:ext cx="3422650" cy="21920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65"/>
              </a:spcBef>
            </a:pP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Vulneración </a:t>
            </a:r>
            <a:r>
              <a:rPr sz="1700" spc="14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700" spc="-55" dirty="0">
                <a:solidFill>
                  <a:srgbClr val="FFFFFF"/>
                </a:solidFill>
                <a:latin typeface="Verdana"/>
                <a:cs typeface="Verdana"/>
              </a:rPr>
              <a:t>normas </a:t>
            </a:r>
            <a:r>
              <a:rPr sz="1700" spc="45" dirty="0">
                <a:solidFill>
                  <a:srgbClr val="FFFFFF"/>
                </a:solidFill>
                <a:latin typeface="Verdana"/>
                <a:cs typeface="Verdana"/>
              </a:rPr>
              <a:t>que 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determinan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conductas,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por  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ejemplo: </a:t>
            </a:r>
            <a:r>
              <a:rPr sz="1700" spc="-110" dirty="0">
                <a:solidFill>
                  <a:srgbClr val="FFFFFF"/>
                </a:solidFill>
                <a:latin typeface="Verdana"/>
                <a:cs typeface="Verdana"/>
              </a:rPr>
              <a:t>«no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realizar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actos 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homicidas» </a:t>
            </a:r>
            <a:r>
              <a:rPr sz="17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14" dirty="0">
                <a:solidFill>
                  <a:srgbClr val="FFFFFF"/>
                </a:solidFill>
                <a:latin typeface="Verdana"/>
                <a:cs typeface="Verdana"/>
              </a:rPr>
              <a:t>«no </a:t>
            </a:r>
            <a:r>
              <a:rPr sz="1700" spc="-105" dirty="0">
                <a:solidFill>
                  <a:srgbClr val="FFFFFF"/>
                </a:solidFill>
                <a:latin typeface="Verdana"/>
                <a:cs typeface="Verdana"/>
              </a:rPr>
              <a:t>sustraer </a:t>
            </a: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bienes 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muebles </a:t>
            </a: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ajenos». </a:t>
            </a:r>
            <a:r>
              <a:rPr sz="1700" spc="-85" dirty="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normas </a:t>
            </a:r>
            <a:r>
              <a:rPr sz="1700" spc="9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permisión nos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ayudan </a:t>
            </a:r>
            <a:r>
              <a:rPr sz="1700" spc="140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determinar </a:t>
            </a:r>
            <a:r>
              <a:rPr sz="1700" spc="-180" dirty="0">
                <a:solidFill>
                  <a:srgbClr val="FFFFFF"/>
                </a:solidFill>
                <a:latin typeface="Verdana"/>
                <a:cs typeface="Verdana"/>
              </a:rPr>
              <a:t>si </a:t>
            </a: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estamos </a:t>
            </a:r>
            <a:r>
              <a:rPr sz="17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spc="-43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Verdana"/>
                <a:cs typeface="Verdana"/>
              </a:rPr>
              <a:t>no ante  una </a:t>
            </a:r>
            <a:r>
              <a:rPr sz="1700" spc="70" dirty="0">
                <a:solidFill>
                  <a:srgbClr val="FFFFFF"/>
                </a:solidFill>
                <a:latin typeface="Verdana"/>
                <a:cs typeface="Verdana"/>
              </a:rPr>
              <a:t>conducta </a:t>
            </a:r>
            <a:r>
              <a:rPr sz="1700" spc="45" dirty="0">
                <a:solidFill>
                  <a:srgbClr val="FFFFFF"/>
                </a:solidFill>
                <a:latin typeface="Verdana"/>
                <a:cs typeface="Verdana"/>
              </a:rPr>
              <a:t>desaprobada  </a:t>
            </a:r>
            <a:r>
              <a:rPr sz="1700" spc="-70" dirty="0">
                <a:solidFill>
                  <a:srgbClr val="FFFFFF"/>
                </a:solidFill>
                <a:latin typeface="Verdana"/>
                <a:cs typeface="Verdana"/>
              </a:rPr>
              <a:t>(riesgo</a:t>
            </a:r>
            <a:r>
              <a:rPr sz="17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prohibido).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685788" y="2327148"/>
            <a:ext cx="2894330" cy="826135"/>
            <a:chOff x="6685788" y="2327148"/>
            <a:chExt cx="2894330" cy="826135"/>
          </a:xfrm>
        </p:grpSpPr>
        <p:sp>
          <p:nvSpPr>
            <p:cNvPr id="17" name="object 17"/>
            <p:cNvSpPr/>
            <p:nvPr/>
          </p:nvSpPr>
          <p:spPr>
            <a:xfrm>
              <a:off x="6685788" y="2327148"/>
              <a:ext cx="2894076" cy="826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87312" y="2534412"/>
              <a:ext cx="2836163" cy="46939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41536" y="2534412"/>
              <a:ext cx="336803" cy="46939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806565" y="2593593"/>
            <a:ext cx="263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eXGyreAdventor"/>
                <a:cs typeface="TeXGyreAdventor"/>
              </a:rPr>
              <a:t>CRITERIOS</a:t>
            </a:r>
            <a:r>
              <a:rPr sz="1600" b="1" spc="-4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eXGyreAdventor"/>
                <a:cs typeface="TeXGyreAdventor"/>
              </a:rPr>
              <a:t>CUANTITATIVOS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53883" y="3895344"/>
            <a:ext cx="3579876" cy="24216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456423" y="3877436"/>
            <a:ext cx="3507104" cy="24301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2100"/>
              </a:lnSpc>
              <a:spcBef>
                <a:spcPts val="265"/>
              </a:spcBef>
            </a:pP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inclusión </a:t>
            </a:r>
            <a:r>
              <a:rPr sz="1700" spc="9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«cantidad»  </a:t>
            </a:r>
            <a:r>
              <a:rPr sz="1700" spc="80" dirty="0">
                <a:solidFill>
                  <a:srgbClr val="FFFFFF"/>
                </a:solidFill>
                <a:latin typeface="Verdana"/>
                <a:cs typeface="Verdana"/>
              </a:rPr>
              <a:t>como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elemento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determinar  </a:t>
            </a: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riesgo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penalmente</a:t>
            </a:r>
            <a:r>
              <a:rPr sz="1700" spc="-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relevante.</a:t>
            </a:r>
            <a:endParaRPr sz="1700">
              <a:latin typeface="Verdana"/>
              <a:cs typeface="Verdana"/>
            </a:endParaRPr>
          </a:p>
          <a:p>
            <a:pPr marL="12700" marR="514350">
              <a:lnSpc>
                <a:spcPts val="1870"/>
              </a:lnSpc>
              <a:spcBef>
                <a:spcPts val="35"/>
              </a:spcBef>
            </a:pP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ejemplo, </a:t>
            </a:r>
            <a:r>
              <a:rPr sz="1700" spc="25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delito </a:t>
            </a:r>
            <a:r>
              <a:rPr sz="1700" spc="9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700" spc="40" dirty="0">
                <a:solidFill>
                  <a:srgbClr val="FFFFFF"/>
                </a:solidFill>
                <a:latin typeface="Verdana"/>
                <a:cs typeface="Verdana"/>
              </a:rPr>
              <a:t>contrabando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valor </a:t>
            </a:r>
            <a:r>
              <a:rPr sz="1700" spc="9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7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endParaRPr sz="1700">
              <a:latin typeface="Verdana"/>
              <a:cs typeface="Verdana"/>
            </a:endParaRPr>
          </a:p>
          <a:p>
            <a:pPr marL="12700" marR="17145">
              <a:lnSpc>
                <a:spcPts val="1870"/>
              </a:lnSpc>
              <a:spcBef>
                <a:spcPts val="15"/>
              </a:spcBef>
            </a:pP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bienes </a:t>
            </a:r>
            <a:r>
              <a:rPr sz="1700" spc="95" dirty="0">
                <a:solidFill>
                  <a:srgbClr val="FFFFFF"/>
                </a:solidFill>
                <a:latin typeface="Verdana"/>
                <a:cs typeface="Verdana"/>
              </a:rPr>
              <a:t>debe </a:t>
            </a:r>
            <a:r>
              <a:rPr sz="1700" spc="-55" dirty="0">
                <a:solidFill>
                  <a:srgbClr val="FFFFFF"/>
                </a:solidFill>
                <a:latin typeface="Verdana"/>
                <a:cs typeface="Verdana"/>
              </a:rPr>
              <a:t>superar </a:t>
            </a:r>
            <a:r>
              <a:rPr sz="1700" spc="-70" dirty="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4 </a:t>
            </a:r>
            <a:r>
              <a:rPr sz="1700" spc="-260" dirty="0">
                <a:solidFill>
                  <a:srgbClr val="FFFFFF"/>
                </a:solidFill>
                <a:latin typeface="Verdana"/>
                <a:cs typeface="Verdana"/>
              </a:rPr>
              <a:t>UIT </a:t>
            </a:r>
            <a:r>
              <a:rPr sz="1700" spc="-125" dirty="0">
                <a:solidFill>
                  <a:srgbClr val="FFFFFF"/>
                </a:solidFill>
                <a:latin typeface="Verdana"/>
                <a:cs typeface="Verdana"/>
              </a:rPr>
              <a:t>(D.  </a:t>
            </a:r>
            <a:r>
              <a:rPr sz="1700" spc="-30" dirty="0">
                <a:solidFill>
                  <a:srgbClr val="FFFFFF"/>
                </a:solidFill>
                <a:latin typeface="Verdana"/>
                <a:cs typeface="Verdana"/>
              </a:rPr>
              <a:t>Leg.</a:t>
            </a:r>
            <a:r>
              <a:rPr sz="17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45" dirty="0">
                <a:solidFill>
                  <a:srgbClr val="FFFFFF"/>
                </a:solidFill>
                <a:latin typeface="Verdana"/>
                <a:cs typeface="Verdana"/>
              </a:rPr>
              <a:t>1111).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Verdana"/>
                <a:cs typeface="Verdana"/>
              </a:rPr>
              <a:t>También</a:t>
            </a:r>
            <a:r>
              <a:rPr sz="17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toman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Verdana"/>
                <a:cs typeface="Verdana"/>
              </a:rPr>
              <a:t>en  </a:t>
            </a:r>
            <a:r>
              <a:rPr sz="1700" spc="40" dirty="0">
                <a:solidFill>
                  <a:srgbClr val="FFFFFF"/>
                </a:solidFill>
                <a:latin typeface="Verdana"/>
                <a:cs typeface="Verdana"/>
              </a:rPr>
              <a:t>cuenta </a:t>
            </a:r>
            <a:r>
              <a:rPr sz="1700" spc="-180" dirty="0">
                <a:solidFill>
                  <a:srgbClr val="FFFFFF"/>
                </a:solidFill>
                <a:latin typeface="Verdana"/>
                <a:cs typeface="Verdana"/>
              </a:rPr>
              <a:t>si </a:t>
            </a: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riesgo</a:t>
            </a:r>
            <a:r>
              <a:rPr sz="1700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significante.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ts val="1770"/>
              </a:lnSpc>
            </a:pP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ejemplo,</a:t>
            </a:r>
            <a:r>
              <a:rPr sz="17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apropiación</a:t>
            </a:r>
            <a:r>
              <a:rPr sz="17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ts val="1955"/>
              </a:lnSpc>
            </a:pPr>
            <a:r>
              <a:rPr sz="1700" spc="-55" dirty="0">
                <a:solidFill>
                  <a:srgbClr val="FFFFFF"/>
                </a:solidFill>
                <a:latin typeface="Verdana"/>
                <a:cs typeface="Verdana"/>
              </a:rPr>
              <a:t>hojas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bond.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219200" y="1600200"/>
            <a:ext cx="10057130" cy="2448427"/>
          </a:xfrm>
          <a:prstGeom prst="rect">
            <a:avLst/>
          </a:prstGeom>
          <a:solidFill>
            <a:srgbClr val="0070C0"/>
          </a:solidFill>
          <a:ln w="12192">
            <a:solidFill>
              <a:srgbClr val="AD5A2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296545" marR="287655" algn="ctr">
              <a:lnSpc>
                <a:spcPts val="6720"/>
              </a:lnSpc>
              <a:spcBef>
                <a:spcPts val="30"/>
              </a:spcBef>
            </a:pPr>
            <a:r>
              <a:rPr sz="2250" spc="-10" dirty="0">
                <a:solidFill>
                  <a:schemeClr val="bg1"/>
                </a:solidFill>
              </a:rPr>
              <a:t>ALGUIEN NO </a:t>
            </a:r>
            <a:r>
              <a:rPr sz="2250" spc="-5" dirty="0">
                <a:solidFill>
                  <a:schemeClr val="bg1"/>
                </a:solidFill>
              </a:rPr>
              <a:t>CREA UN </a:t>
            </a:r>
            <a:r>
              <a:rPr sz="2250" spc="-10" dirty="0">
                <a:solidFill>
                  <a:schemeClr val="bg1"/>
                </a:solidFill>
              </a:rPr>
              <a:t>RIESGO PROHIBIDO CUANDO </a:t>
            </a:r>
            <a:r>
              <a:rPr sz="2250" spc="-5" dirty="0">
                <a:solidFill>
                  <a:schemeClr val="bg1"/>
                </a:solidFill>
              </a:rPr>
              <a:t>ACTÚA </a:t>
            </a:r>
            <a:r>
              <a:rPr sz="2250" spc="-10" dirty="0">
                <a:solidFill>
                  <a:schemeClr val="bg1"/>
                </a:solidFill>
              </a:rPr>
              <a:t>BAJO EL </a:t>
            </a:r>
            <a:r>
              <a:rPr sz="2250" spc="610" dirty="0">
                <a:solidFill>
                  <a:schemeClr val="bg1"/>
                </a:solidFill>
              </a:rPr>
              <a:t> </a:t>
            </a:r>
            <a:r>
              <a:rPr sz="2250" spc="-5" dirty="0">
                <a:solidFill>
                  <a:schemeClr val="bg1"/>
                </a:solidFill>
              </a:rPr>
              <a:t>INFLUJO </a:t>
            </a:r>
            <a:r>
              <a:rPr sz="2250" spc="-10" dirty="0">
                <a:solidFill>
                  <a:schemeClr val="bg1"/>
                </a:solidFill>
              </a:rPr>
              <a:t>DEL 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sz="2250" spc="-15" dirty="0">
                <a:solidFill>
                  <a:schemeClr val="bg1"/>
                </a:solidFill>
              </a:rPr>
              <a:t>PRINCIPIO </a:t>
            </a:r>
            <a:r>
              <a:rPr sz="2250" spc="-5" dirty="0">
                <a:solidFill>
                  <a:schemeClr val="bg1"/>
                </a:solidFill>
              </a:rPr>
              <a:t>DE </a:t>
            </a:r>
            <a:r>
              <a:rPr sz="2250" spc="-10" dirty="0">
                <a:solidFill>
                  <a:schemeClr val="bg1"/>
                </a:solidFill>
              </a:rPr>
              <a:t>CONFIANZA</a:t>
            </a:r>
            <a:r>
              <a:rPr sz="2800" spc="-10" dirty="0">
                <a:solidFill>
                  <a:schemeClr val="bg1"/>
                </a:solidFill>
                <a:latin typeface="Arial"/>
                <a:cs typeface="Arial"/>
              </a:rPr>
              <a:t>”, 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sz="2250" spc="-25" dirty="0">
                <a:solidFill>
                  <a:schemeClr val="bg1"/>
                </a:solidFill>
              </a:rPr>
              <a:t>LA </a:t>
            </a:r>
            <a:r>
              <a:rPr sz="2250" spc="-10" dirty="0">
                <a:solidFill>
                  <a:schemeClr val="bg1"/>
                </a:solidFill>
              </a:rPr>
              <a:t>PROHIBICIÓN </a:t>
            </a:r>
            <a:r>
              <a:rPr sz="2250" spc="-5" dirty="0">
                <a:solidFill>
                  <a:schemeClr val="bg1"/>
                </a:solidFill>
              </a:rPr>
              <a:t>DE  </a:t>
            </a:r>
            <a:r>
              <a:rPr sz="2250" spc="-15" dirty="0">
                <a:solidFill>
                  <a:schemeClr val="bg1"/>
                </a:solidFill>
              </a:rPr>
              <a:t>REGRESO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”</a:t>
            </a:r>
            <a:r>
              <a:rPr sz="2800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50" spc="-5" dirty="0">
                <a:solidFill>
                  <a:schemeClr val="bg1"/>
                </a:solidFill>
              </a:rPr>
              <a:t>Y</a:t>
            </a:r>
            <a:r>
              <a:rPr sz="2250" spc="145" dirty="0">
                <a:solidFill>
                  <a:schemeClr val="bg1"/>
                </a:solidFill>
              </a:rPr>
              <a:t> </a:t>
            </a:r>
            <a:r>
              <a:rPr sz="2800" spc="-25" dirty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sz="2250" spc="-25" dirty="0">
                <a:solidFill>
                  <a:schemeClr val="bg1"/>
                </a:solidFill>
              </a:rPr>
              <a:t>LA</a:t>
            </a:r>
            <a:r>
              <a:rPr sz="2250" spc="165" dirty="0">
                <a:solidFill>
                  <a:schemeClr val="bg1"/>
                </a:solidFill>
              </a:rPr>
              <a:t> </a:t>
            </a:r>
            <a:r>
              <a:rPr sz="2250" spc="-5" dirty="0">
                <a:solidFill>
                  <a:schemeClr val="bg1"/>
                </a:solidFill>
              </a:rPr>
              <a:t>AUTOPUESTA</a:t>
            </a:r>
            <a:r>
              <a:rPr sz="2250" spc="125" dirty="0">
                <a:solidFill>
                  <a:schemeClr val="bg1"/>
                </a:solidFill>
              </a:rPr>
              <a:t> </a:t>
            </a:r>
            <a:r>
              <a:rPr sz="2250" spc="-5" dirty="0">
                <a:solidFill>
                  <a:schemeClr val="bg1"/>
                </a:solidFill>
              </a:rPr>
              <a:t>EN</a:t>
            </a:r>
            <a:r>
              <a:rPr sz="2250" spc="155" dirty="0">
                <a:solidFill>
                  <a:schemeClr val="bg1"/>
                </a:solidFill>
              </a:rPr>
              <a:t> </a:t>
            </a:r>
            <a:r>
              <a:rPr sz="2250" spc="-10" dirty="0">
                <a:solidFill>
                  <a:schemeClr val="bg1"/>
                </a:solidFill>
              </a:rPr>
              <a:t>PELIGRO</a:t>
            </a:r>
            <a:r>
              <a:rPr sz="2250" spc="155" dirty="0">
                <a:solidFill>
                  <a:schemeClr val="bg1"/>
                </a:solidFill>
              </a:rPr>
              <a:t> </a:t>
            </a:r>
            <a:r>
              <a:rPr sz="2250" spc="-5" dirty="0">
                <a:solidFill>
                  <a:schemeClr val="bg1"/>
                </a:solidFill>
              </a:rPr>
              <a:t>DE</a:t>
            </a:r>
            <a:r>
              <a:rPr sz="2250" spc="145" dirty="0">
                <a:solidFill>
                  <a:schemeClr val="bg1"/>
                </a:solidFill>
              </a:rPr>
              <a:t> </a:t>
            </a:r>
            <a:r>
              <a:rPr sz="2250" spc="-5" dirty="0">
                <a:solidFill>
                  <a:schemeClr val="bg1"/>
                </a:solidFill>
              </a:rPr>
              <a:t>LA</a:t>
            </a:r>
            <a:r>
              <a:rPr sz="2250" spc="155" dirty="0">
                <a:solidFill>
                  <a:schemeClr val="bg1"/>
                </a:solidFill>
              </a:rPr>
              <a:t> </a:t>
            </a:r>
            <a:r>
              <a:rPr sz="2250" spc="-10" dirty="0">
                <a:solidFill>
                  <a:schemeClr val="bg1"/>
                </a:solidFill>
              </a:rPr>
              <a:t>PROPIA</a:t>
            </a:r>
            <a:r>
              <a:rPr sz="2250" spc="140" dirty="0">
                <a:solidFill>
                  <a:schemeClr val="bg1"/>
                </a:solidFill>
              </a:rPr>
              <a:t> </a:t>
            </a:r>
            <a:r>
              <a:rPr sz="2250" spc="-15" dirty="0">
                <a:solidFill>
                  <a:schemeClr val="bg1"/>
                </a:solidFill>
              </a:rPr>
              <a:t>VÍCTIMA</a:t>
            </a:r>
            <a:r>
              <a:rPr sz="2800" spc="-15" dirty="0">
                <a:solidFill>
                  <a:schemeClr val="bg1"/>
                </a:solidFill>
                <a:latin typeface="Arial"/>
                <a:cs typeface="Arial"/>
              </a:rPr>
              <a:t>”.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D7B676B-17D3-4366-BE0F-63C531D04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512822" y="1680717"/>
            <a:ext cx="8376920" cy="4359275"/>
            <a:chOff x="2512822" y="1680717"/>
            <a:chExt cx="8376920" cy="4359275"/>
          </a:xfrm>
        </p:grpSpPr>
        <p:sp>
          <p:nvSpPr>
            <p:cNvPr id="3" name="object 3"/>
            <p:cNvSpPr/>
            <p:nvPr/>
          </p:nvSpPr>
          <p:spPr>
            <a:xfrm>
              <a:off x="2519172" y="1687067"/>
              <a:ext cx="8364220" cy="4346575"/>
            </a:xfrm>
            <a:custGeom>
              <a:avLst/>
              <a:gdLst/>
              <a:ahLst/>
              <a:cxnLst/>
              <a:rect l="l" t="t" r="r" b="b"/>
              <a:pathLst>
                <a:path w="8364220" h="4346575">
                  <a:moveTo>
                    <a:pt x="8363711" y="0"/>
                  </a:moveTo>
                  <a:lnTo>
                    <a:pt x="0" y="0"/>
                  </a:lnTo>
                  <a:lnTo>
                    <a:pt x="0" y="4346448"/>
                  </a:lnTo>
                  <a:lnTo>
                    <a:pt x="8363711" y="4346448"/>
                  </a:lnTo>
                  <a:lnTo>
                    <a:pt x="8363711" y="0"/>
                  </a:lnTo>
                  <a:close/>
                </a:path>
              </a:pathLst>
            </a:custGeom>
            <a:solidFill>
              <a:srgbClr val="FFD96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9172" y="1687067"/>
              <a:ext cx="8364220" cy="4346575"/>
            </a:xfrm>
            <a:custGeom>
              <a:avLst/>
              <a:gdLst/>
              <a:ahLst/>
              <a:cxnLst/>
              <a:rect l="l" t="t" r="r" b="b"/>
              <a:pathLst>
                <a:path w="8364220" h="4346575">
                  <a:moveTo>
                    <a:pt x="0" y="4346448"/>
                  </a:moveTo>
                  <a:lnTo>
                    <a:pt x="8363711" y="4346448"/>
                  </a:lnTo>
                  <a:lnTo>
                    <a:pt x="8363711" y="0"/>
                  </a:lnTo>
                  <a:lnTo>
                    <a:pt x="0" y="0"/>
                  </a:lnTo>
                  <a:lnTo>
                    <a:pt x="0" y="4346448"/>
                  </a:lnTo>
                  <a:close/>
                </a:path>
              </a:pathLst>
            </a:custGeom>
            <a:ln w="12192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45178" y="1974545"/>
            <a:ext cx="6764655" cy="372173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384"/>
              </a:spcBef>
            </a:pPr>
            <a:r>
              <a:rPr sz="2900" spc="-175" dirty="0">
                <a:latin typeface="Verdana"/>
                <a:cs typeface="Verdana"/>
              </a:rPr>
              <a:t>En </a:t>
            </a:r>
            <a:r>
              <a:rPr sz="2900" spc="-35" dirty="0">
                <a:latin typeface="Verdana"/>
                <a:cs typeface="Verdana"/>
              </a:rPr>
              <a:t>el </a:t>
            </a:r>
            <a:r>
              <a:rPr sz="2900" spc="90" dirty="0">
                <a:latin typeface="Verdana"/>
                <a:cs typeface="Verdana"/>
              </a:rPr>
              <a:t>caso </a:t>
            </a:r>
            <a:r>
              <a:rPr sz="2900" spc="170" dirty="0">
                <a:latin typeface="Verdana"/>
                <a:cs typeface="Verdana"/>
              </a:rPr>
              <a:t>de </a:t>
            </a:r>
            <a:r>
              <a:rPr sz="2900" spc="-70" dirty="0">
                <a:latin typeface="Verdana"/>
                <a:cs typeface="Verdana"/>
              </a:rPr>
              <a:t>un </a:t>
            </a:r>
            <a:r>
              <a:rPr sz="2900" b="1" spc="-5" dirty="0">
                <a:latin typeface="TeXGyreAdventor"/>
                <a:cs typeface="TeXGyreAdventor"/>
              </a:rPr>
              <a:t>delito comisivo, </a:t>
            </a:r>
            <a:r>
              <a:rPr sz="2900" spc="-35" dirty="0">
                <a:latin typeface="Verdana"/>
                <a:cs typeface="Verdana"/>
              </a:rPr>
              <a:t>el  </a:t>
            </a:r>
            <a:r>
              <a:rPr sz="2900" spc="-130" dirty="0">
                <a:latin typeface="Verdana"/>
                <a:cs typeface="Verdana"/>
              </a:rPr>
              <a:t>análisis </a:t>
            </a:r>
            <a:r>
              <a:rPr sz="2900" spc="165" dirty="0">
                <a:latin typeface="Verdana"/>
                <a:cs typeface="Verdana"/>
              </a:rPr>
              <a:t>de </a:t>
            </a:r>
            <a:r>
              <a:rPr sz="2900" spc="35" dirty="0">
                <a:latin typeface="Verdana"/>
                <a:cs typeface="Verdana"/>
              </a:rPr>
              <a:t>una </a:t>
            </a:r>
            <a:r>
              <a:rPr sz="2900" spc="125" dirty="0">
                <a:latin typeface="Verdana"/>
                <a:cs typeface="Verdana"/>
              </a:rPr>
              <a:t>conducta </a:t>
            </a:r>
            <a:r>
              <a:rPr sz="2900" spc="40" dirty="0">
                <a:latin typeface="Verdana"/>
                <a:cs typeface="Verdana"/>
              </a:rPr>
              <a:t>homicida  </a:t>
            </a:r>
            <a:r>
              <a:rPr sz="2900" spc="85" dirty="0">
                <a:latin typeface="Verdana"/>
                <a:cs typeface="Verdana"/>
              </a:rPr>
              <a:t>deberá </a:t>
            </a:r>
            <a:r>
              <a:rPr sz="2900" spc="-20" dirty="0">
                <a:latin typeface="Verdana"/>
                <a:cs typeface="Verdana"/>
              </a:rPr>
              <a:t>deteminar </a:t>
            </a:r>
            <a:r>
              <a:rPr sz="2900" spc="80" dirty="0">
                <a:latin typeface="Verdana"/>
                <a:cs typeface="Verdana"/>
              </a:rPr>
              <a:t>que </a:t>
            </a:r>
            <a:r>
              <a:rPr sz="2900" spc="-65" dirty="0">
                <a:latin typeface="Verdana"/>
                <a:cs typeface="Verdana"/>
              </a:rPr>
              <a:t>disparar </a:t>
            </a:r>
            <a:r>
              <a:rPr sz="2900" spc="240" dirty="0">
                <a:latin typeface="Verdana"/>
                <a:cs typeface="Verdana"/>
              </a:rPr>
              <a:t>a  </a:t>
            </a:r>
            <a:r>
              <a:rPr sz="2900" spc="-60" dirty="0">
                <a:latin typeface="Verdana"/>
                <a:cs typeface="Verdana"/>
              </a:rPr>
              <a:t>otro </a:t>
            </a:r>
            <a:r>
              <a:rPr sz="2900" spc="145" dirty="0">
                <a:latin typeface="Verdana"/>
                <a:cs typeface="Verdana"/>
              </a:rPr>
              <a:t>con </a:t>
            </a:r>
            <a:r>
              <a:rPr sz="2900" spc="-70" dirty="0">
                <a:latin typeface="Verdana"/>
                <a:cs typeface="Verdana"/>
              </a:rPr>
              <a:t>un </a:t>
            </a:r>
            <a:r>
              <a:rPr sz="2900" dirty="0">
                <a:latin typeface="Verdana"/>
                <a:cs typeface="Verdana"/>
              </a:rPr>
              <a:t>arma </a:t>
            </a:r>
            <a:r>
              <a:rPr sz="2900" spc="165" dirty="0">
                <a:latin typeface="Verdana"/>
                <a:cs typeface="Verdana"/>
              </a:rPr>
              <a:t>de </a:t>
            </a:r>
            <a:r>
              <a:rPr sz="2900" spc="50" dirty="0">
                <a:latin typeface="Verdana"/>
                <a:cs typeface="Verdana"/>
              </a:rPr>
              <a:t>fuego </a:t>
            </a:r>
            <a:r>
              <a:rPr sz="2900" spc="-114" dirty="0">
                <a:latin typeface="Verdana"/>
                <a:cs typeface="Verdana"/>
              </a:rPr>
              <a:t>es </a:t>
            </a:r>
            <a:r>
              <a:rPr sz="2900" spc="35" dirty="0">
                <a:latin typeface="Verdana"/>
                <a:cs typeface="Verdana"/>
              </a:rPr>
              <a:t>una  </a:t>
            </a:r>
            <a:r>
              <a:rPr sz="2900" b="1" spc="-5" dirty="0">
                <a:latin typeface="TeXGyreAdventor"/>
                <a:cs typeface="TeXGyreAdventor"/>
              </a:rPr>
              <a:t>conducta</a:t>
            </a:r>
            <a:r>
              <a:rPr sz="2900" b="1" spc="-35" dirty="0">
                <a:latin typeface="TeXGyreAdventor"/>
                <a:cs typeface="TeXGyreAdventor"/>
              </a:rPr>
              <a:t> </a:t>
            </a:r>
            <a:r>
              <a:rPr sz="2900" spc="85" dirty="0">
                <a:latin typeface="Verdana"/>
                <a:cs typeface="Verdana"/>
              </a:rPr>
              <a:t>que</a:t>
            </a:r>
            <a:r>
              <a:rPr sz="2900" spc="-240" dirty="0">
                <a:latin typeface="Verdana"/>
                <a:cs typeface="Verdana"/>
              </a:rPr>
              <a:t> </a:t>
            </a:r>
            <a:r>
              <a:rPr sz="2900" spc="25" dirty="0">
                <a:latin typeface="Verdana"/>
                <a:cs typeface="Verdana"/>
              </a:rPr>
              <a:t>despliega</a:t>
            </a:r>
            <a:r>
              <a:rPr sz="2900" spc="-260" dirty="0">
                <a:latin typeface="Verdana"/>
                <a:cs typeface="Verdana"/>
              </a:rPr>
              <a:t> </a:t>
            </a:r>
            <a:r>
              <a:rPr sz="2900" spc="-70" dirty="0">
                <a:latin typeface="Verdana"/>
                <a:cs typeface="Verdana"/>
              </a:rPr>
              <a:t>un</a:t>
            </a:r>
            <a:r>
              <a:rPr sz="2900" spc="-229" dirty="0">
                <a:latin typeface="Verdana"/>
                <a:cs typeface="Verdana"/>
              </a:rPr>
              <a:t> </a:t>
            </a:r>
            <a:r>
              <a:rPr sz="2900" spc="-85" dirty="0">
                <a:latin typeface="Verdana"/>
                <a:cs typeface="Verdana"/>
              </a:rPr>
              <a:t>riesgo</a:t>
            </a:r>
            <a:r>
              <a:rPr sz="2900" spc="-260" dirty="0">
                <a:latin typeface="Verdana"/>
                <a:cs typeface="Verdana"/>
              </a:rPr>
              <a:t> </a:t>
            </a:r>
            <a:r>
              <a:rPr sz="2900" spc="165" dirty="0">
                <a:latin typeface="Verdana"/>
                <a:cs typeface="Verdana"/>
              </a:rPr>
              <a:t>de  </a:t>
            </a:r>
            <a:r>
              <a:rPr sz="2900" spc="-160" dirty="0">
                <a:latin typeface="Verdana"/>
                <a:cs typeface="Verdana"/>
              </a:rPr>
              <a:t>los </a:t>
            </a:r>
            <a:r>
              <a:rPr sz="2900" spc="35" dirty="0">
                <a:latin typeface="Verdana"/>
                <a:cs typeface="Verdana"/>
              </a:rPr>
              <a:t>contemplados </a:t>
            </a:r>
            <a:r>
              <a:rPr sz="2900" spc="-20" dirty="0">
                <a:latin typeface="Verdana"/>
                <a:cs typeface="Verdana"/>
              </a:rPr>
              <a:t>por </a:t>
            </a:r>
            <a:r>
              <a:rPr sz="2900" spc="10" dirty="0">
                <a:latin typeface="Verdana"/>
                <a:cs typeface="Verdana"/>
              </a:rPr>
              <a:t>la </a:t>
            </a:r>
            <a:r>
              <a:rPr sz="2900" spc="-30" dirty="0">
                <a:latin typeface="Verdana"/>
                <a:cs typeface="Verdana"/>
              </a:rPr>
              <a:t>norma </a:t>
            </a:r>
            <a:r>
              <a:rPr sz="2900" spc="80" dirty="0">
                <a:latin typeface="Verdana"/>
                <a:cs typeface="Verdana"/>
              </a:rPr>
              <a:t>que  </a:t>
            </a:r>
            <a:r>
              <a:rPr sz="2900" b="1" spc="-5" dirty="0">
                <a:latin typeface="TeXGyreAdventor"/>
                <a:cs typeface="TeXGyreAdventor"/>
              </a:rPr>
              <a:t>prohíbe</a:t>
            </a:r>
            <a:r>
              <a:rPr sz="2900" b="1" spc="-25" dirty="0">
                <a:latin typeface="TeXGyreAdventor"/>
                <a:cs typeface="TeXGyreAdventor"/>
              </a:rPr>
              <a:t> </a:t>
            </a:r>
            <a:r>
              <a:rPr sz="2900" spc="-30" dirty="0">
                <a:latin typeface="Verdana"/>
                <a:cs typeface="Verdana"/>
              </a:rPr>
              <a:t>el</a:t>
            </a:r>
            <a:r>
              <a:rPr sz="2900" spc="-229" dirty="0">
                <a:latin typeface="Verdana"/>
                <a:cs typeface="Verdana"/>
              </a:rPr>
              <a:t> </a:t>
            </a:r>
            <a:r>
              <a:rPr sz="2900" spc="-25" dirty="0">
                <a:latin typeface="Verdana"/>
                <a:cs typeface="Verdana"/>
              </a:rPr>
              <a:t>homicidio,</a:t>
            </a:r>
            <a:r>
              <a:rPr sz="2900" spc="-260" dirty="0">
                <a:latin typeface="Verdana"/>
                <a:cs typeface="Verdana"/>
              </a:rPr>
              <a:t> </a:t>
            </a:r>
            <a:r>
              <a:rPr sz="2900" spc="-114" dirty="0">
                <a:latin typeface="Verdana"/>
                <a:cs typeface="Verdana"/>
              </a:rPr>
              <a:t>es</a:t>
            </a:r>
            <a:r>
              <a:rPr sz="2900" spc="-220" dirty="0">
                <a:latin typeface="Verdana"/>
                <a:cs typeface="Verdana"/>
              </a:rPr>
              <a:t> </a:t>
            </a:r>
            <a:r>
              <a:rPr sz="2900" spc="-20" dirty="0">
                <a:latin typeface="Verdana"/>
                <a:cs typeface="Verdana"/>
              </a:rPr>
              <a:t>decir,</a:t>
            </a:r>
            <a:r>
              <a:rPr sz="2900" spc="-254" dirty="0">
                <a:latin typeface="Verdana"/>
                <a:cs typeface="Verdana"/>
              </a:rPr>
              <a:t> </a:t>
            </a:r>
            <a:r>
              <a:rPr sz="2900" spc="80" dirty="0">
                <a:latin typeface="Verdana"/>
                <a:cs typeface="Verdana"/>
              </a:rPr>
              <a:t>que</a:t>
            </a:r>
            <a:r>
              <a:rPr sz="2900" spc="-225" dirty="0">
                <a:latin typeface="Verdana"/>
                <a:cs typeface="Verdana"/>
              </a:rPr>
              <a:t> </a:t>
            </a:r>
            <a:r>
              <a:rPr sz="2900" spc="-120" dirty="0">
                <a:latin typeface="Verdana"/>
                <a:cs typeface="Verdana"/>
              </a:rPr>
              <a:t>es  </a:t>
            </a:r>
            <a:r>
              <a:rPr sz="2900" spc="55" dirty="0">
                <a:latin typeface="Verdana"/>
                <a:cs typeface="Verdana"/>
              </a:rPr>
              <a:t>idóneo </a:t>
            </a:r>
            <a:r>
              <a:rPr sz="2900" spc="65" dirty="0">
                <a:latin typeface="Verdana"/>
                <a:cs typeface="Verdana"/>
              </a:rPr>
              <a:t>para </a:t>
            </a:r>
            <a:r>
              <a:rPr sz="2900" spc="25" dirty="0">
                <a:latin typeface="Verdana"/>
                <a:cs typeface="Verdana"/>
              </a:rPr>
              <a:t>encajar </a:t>
            </a:r>
            <a:r>
              <a:rPr sz="2900" spc="-25" dirty="0">
                <a:latin typeface="Verdana"/>
                <a:cs typeface="Verdana"/>
              </a:rPr>
              <a:t>dentro </a:t>
            </a:r>
            <a:r>
              <a:rPr sz="2900" spc="165" dirty="0">
                <a:latin typeface="Verdana"/>
                <a:cs typeface="Verdana"/>
              </a:rPr>
              <a:t>de </a:t>
            </a:r>
            <a:r>
              <a:rPr sz="2900" spc="5" dirty="0">
                <a:latin typeface="Verdana"/>
                <a:cs typeface="Verdana"/>
              </a:rPr>
              <a:t>la  </a:t>
            </a:r>
            <a:r>
              <a:rPr sz="2900" spc="10" dirty="0">
                <a:latin typeface="Verdana"/>
                <a:cs typeface="Verdana"/>
              </a:rPr>
              <a:t>descripción </a:t>
            </a:r>
            <a:r>
              <a:rPr sz="2900" spc="-45" dirty="0">
                <a:latin typeface="Verdana"/>
                <a:cs typeface="Verdana"/>
              </a:rPr>
              <a:t>normativa </a:t>
            </a:r>
            <a:r>
              <a:rPr sz="2900" spc="170" dirty="0">
                <a:latin typeface="Verdana"/>
                <a:cs typeface="Verdana"/>
              </a:rPr>
              <a:t>de</a:t>
            </a:r>
            <a:r>
              <a:rPr sz="2900" spc="-725" dirty="0">
                <a:latin typeface="Verdana"/>
                <a:cs typeface="Verdana"/>
              </a:rPr>
              <a:t> </a:t>
            </a:r>
            <a:r>
              <a:rPr sz="2900" spc="-25" dirty="0">
                <a:latin typeface="Verdana"/>
                <a:cs typeface="Verdana"/>
              </a:rPr>
              <a:t>homicidio.</a:t>
            </a:r>
            <a:endParaRPr sz="2900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5702" y="1143000"/>
            <a:ext cx="2738120" cy="2437765"/>
            <a:chOff x="978153" y="415798"/>
            <a:chExt cx="2738120" cy="2437765"/>
          </a:xfrm>
        </p:grpSpPr>
        <p:sp>
          <p:nvSpPr>
            <p:cNvPr id="7" name="object 7"/>
            <p:cNvSpPr/>
            <p:nvPr/>
          </p:nvSpPr>
          <p:spPr>
            <a:xfrm>
              <a:off x="984503" y="422148"/>
              <a:ext cx="2725420" cy="2425065"/>
            </a:xfrm>
            <a:custGeom>
              <a:avLst/>
              <a:gdLst/>
              <a:ahLst/>
              <a:cxnLst/>
              <a:rect l="l" t="t" r="r" b="b"/>
              <a:pathLst>
                <a:path w="2725420" h="2425065">
                  <a:moveTo>
                    <a:pt x="1362456" y="0"/>
                  </a:moveTo>
                  <a:lnTo>
                    <a:pt x="1311377" y="836"/>
                  </a:lnTo>
                  <a:lnTo>
                    <a:pt x="1260772" y="3325"/>
                  </a:lnTo>
                  <a:lnTo>
                    <a:pt x="1210676" y="7438"/>
                  </a:lnTo>
                  <a:lnTo>
                    <a:pt x="1161119" y="13145"/>
                  </a:lnTo>
                  <a:lnTo>
                    <a:pt x="1112136" y="20417"/>
                  </a:lnTo>
                  <a:lnTo>
                    <a:pt x="1063759" y="29225"/>
                  </a:lnTo>
                  <a:lnTo>
                    <a:pt x="1016022" y="39539"/>
                  </a:lnTo>
                  <a:lnTo>
                    <a:pt x="968956" y="51330"/>
                  </a:lnTo>
                  <a:lnTo>
                    <a:pt x="922596" y="64569"/>
                  </a:lnTo>
                  <a:lnTo>
                    <a:pt x="876973" y="79227"/>
                  </a:lnTo>
                  <a:lnTo>
                    <a:pt x="832121" y="95273"/>
                  </a:lnTo>
                  <a:lnTo>
                    <a:pt x="788074" y="112680"/>
                  </a:lnTo>
                  <a:lnTo>
                    <a:pt x="744862" y="131417"/>
                  </a:lnTo>
                  <a:lnTo>
                    <a:pt x="702521" y="151455"/>
                  </a:lnTo>
                  <a:lnTo>
                    <a:pt x="661082" y="172766"/>
                  </a:lnTo>
                  <a:lnTo>
                    <a:pt x="620579" y="195319"/>
                  </a:lnTo>
                  <a:lnTo>
                    <a:pt x="581044" y="219085"/>
                  </a:lnTo>
                  <a:lnTo>
                    <a:pt x="542511" y="244036"/>
                  </a:lnTo>
                  <a:lnTo>
                    <a:pt x="505012" y="270141"/>
                  </a:lnTo>
                  <a:lnTo>
                    <a:pt x="468580" y="297371"/>
                  </a:lnTo>
                  <a:lnTo>
                    <a:pt x="433248" y="325698"/>
                  </a:lnTo>
                  <a:lnTo>
                    <a:pt x="399049" y="355092"/>
                  </a:lnTo>
                  <a:lnTo>
                    <a:pt x="366017" y="385523"/>
                  </a:lnTo>
                  <a:lnTo>
                    <a:pt x="334183" y="416962"/>
                  </a:lnTo>
                  <a:lnTo>
                    <a:pt x="303581" y="449380"/>
                  </a:lnTo>
                  <a:lnTo>
                    <a:pt x="274244" y="482748"/>
                  </a:lnTo>
                  <a:lnTo>
                    <a:pt x="246205" y="517036"/>
                  </a:lnTo>
                  <a:lnTo>
                    <a:pt x="219497" y="552215"/>
                  </a:lnTo>
                  <a:lnTo>
                    <a:pt x="194152" y="588256"/>
                  </a:lnTo>
                  <a:lnTo>
                    <a:pt x="170203" y="625129"/>
                  </a:lnTo>
                  <a:lnTo>
                    <a:pt x="147684" y="662805"/>
                  </a:lnTo>
                  <a:lnTo>
                    <a:pt x="126628" y="701255"/>
                  </a:lnTo>
                  <a:lnTo>
                    <a:pt x="107066" y="740449"/>
                  </a:lnTo>
                  <a:lnTo>
                    <a:pt x="89033" y="780359"/>
                  </a:lnTo>
                  <a:lnTo>
                    <a:pt x="72561" y="820954"/>
                  </a:lnTo>
                  <a:lnTo>
                    <a:pt x="57684" y="862206"/>
                  </a:lnTo>
                  <a:lnTo>
                    <a:pt x="44433" y="904085"/>
                  </a:lnTo>
                  <a:lnTo>
                    <a:pt x="32842" y="946563"/>
                  </a:lnTo>
                  <a:lnTo>
                    <a:pt x="22944" y="989608"/>
                  </a:lnTo>
                  <a:lnTo>
                    <a:pt x="14772" y="1033194"/>
                  </a:lnTo>
                  <a:lnTo>
                    <a:pt x="8358" y="1077289"/>
                  </a:lnTo>
                  <a:lnTo>
                    <a:pt x="3736" y="1121865"/>
                  </a:lnTo>
                  <a:lnTo>
                    <a:pt x="939" y="1166892"/>
                  </a:lnTo>
                  <a:lnTo>
                    <a:pt x="0" y="1212341"/>
                  </a:lnTo>
                  <a:lnTo>
                    <a:pt x="939" y="1257791"/>
                  </a:lnTo>
                  <a:lnTo>
                    <a:pt x="3736" y="1302818"/>
                  </a:lnTo>
                  <a:lnTo>
                    <a:pt x="8358" y="1347394"/>
                  </a:lnTo>
                  <a:lnTo>
                    <a:pt x="14772" y="1391489"/>
                  </a:lnTo>
                  <a:lnTo>
                    <a:pt x="22944" y="1435075"/>
                  </a:lnTo>
                  <a:lnTo>
                    <a:pt x="32842" y="1478120"/>
                  </a:lnTo>
                  <a:lnTo>
                    <a:pt x="44433" y="1520598"/>
                  </a:lnTo>
                  <a:lnTo>
                    <a:pt x="57684" y="1562477"/>
                  </a:lnTo>
                  <a:lnTo>
                    <a:pt x="72561" y="1603729"/>
                  </a:lnTo>
                  <a:lnTo>
                    <a:pt x="89033" y="1644324"/>
                  </a:lnTo>
                  <a:lnTo>
                    <a:pt x="107066" y="1684234"/>
                  </a:lnTo>
                  <a:lnTo>
                    <a:pt x="126628" y="1723428"/>
                  </a:lnTo>
                  <a:lnTo>
                    <a:pt x="147684" y="1761878"/>
                  </a:lnTo>
                  <a:lnTo>
                    <a:pt x="170203" y="1799554"/>
                  </a:lnTo>
                  <a:lnTo>
                    <a:pt x="194152" y="1836427"/>
                  </a:lnTo>
                  <a:lnTo>
                    <a:pt x="219497" y="1872468"/>
                  </a:lnTo>
                  <a:lnTo>
                    <a:pt x="246205" y="1907647"/>
                  </a:lnTo>
                  <a:lnTo>
                    <a:pt x="274244" y="1941935"/>
                  </a:lnTo>
                  <a:lnTo>
                    <a:pt x="303581" y="1975303"/>
                  </a:lnTo>
                  <a:lnTo>
                    <a:pt x="334183" y="2007721"/>
                  </a:lnTo>
                  <a:lnTo>
                    <a:pt x="366017" y="2039160"/>
                  </a:lnTo>
                  <a:lnTo>
                    <a:pt x="399049" y="2069591"/>
                  </a:lnTo>
                  <a:lnTo>
                    <a:pt x="433248" y="2098985"/>
                  </a:lnTo>
                  <a:lnTo>
                    <a:pt x="468580" y="2127312"/>
                  </a:lnTo>
                  <a:lnTo>
                    <a:pt x="505012" y="2154542"/>
                  </a:lnTo>
                  <a:lnTo>
                    <a:pt x="542511" y="2180647"/>
                  </a:lnTo>
                  <a:lnTo>
                    <a:pt x="581044" y="2205598"/>
                  </a:lnTo>
                  <a:lnTo>
                    <a:pt x="620579" y="2229364"/>
                  </a:lnTo>
                  <a:lnTo>
                    <a:pt x="661082" y="2251917"/>
                  </a:lnTo>
                  <a:lnTo>
                    <a:pt x="702521" y="2273228"/>
                  </a:lnTo>
                  <a:lnTo>
                    <a:pt x="744862" y="2293266"/>
                  </a:lnTo>
                  <a:lnTo>
                    <a:pt x="788074" y="2312003"/>
                  </a:lnTo>
                  <a:lnTo>
                    <a:pt x="832121" y="2329410"/>
                  </a:lnTo>
                  <a:lnTo>
                    <a:pt x="876973" y="2345456"/>
                  </a:lnTo>
                  <a:lnTo>
                    <a:pt x="922596" y="2360114"/>
                  </a:lnTo>
                  <a:lnTo>
                    <a:pt x="968956" y="2373353"/>
                  </a:lnTo>
                  <a:lnTo>
                    <a:pt x="1016022" y="2385144"/>
                  </a:lnTo>
                  <a:lnTo>
                    <a:pt x="1063759" y="2395458"/>
                  </a:lnTo>
                  <a:lnTo>
                    <a:pt x="1112136" y="2404266"/>
                  </a:lnTo>
                  <a:lnTo>
                    <a:pt x="1161119" y="2411538"/>
                  </a:lnTo>
                  <a:lnTo>
                    <a:pt x="1210676" y="2417245"/>
                  </a:lnTo>
                  <a:lnTo>
                    <a:pt x="1260772" y="2421358"/>
                  </a:lnTo>
                  <a:lnTo>
                    <a:pt x="1311377" y="2423847"/>
                  </a:lnTo>
                  <a:lnTo>
                    <a:pt x="1362456" y="2424684"/>
                  </a:lnTo>
                  <a:lnTo>
                    <a:pt x="1413534" y="2423847"/>
                  </a:lnTo>
                  <a:lnTo>
                    <a:pt x="1464139" y="2421358"/>
                  </a:lnTo>
                  <a:lnTo>
                    <a:pt x="1514235" y="2417245"/>
                  </a:lnTo>
                  <a:lnTo>
                    <a:pt x="1563792" y="2411538"/>
                  </a:lnTo>
                  <a:lnTo>
                    <a:pt x="1612775" y="2404266"/>
                  </a:lnTo>
                  <a:lnTo>
                    <a:pt x="1661152" y="2395458"/>
                  </a:lnTo>
                  <a:lnTo>
                    <a:pt x="1708889" y="2385144"/>
                  </a:lnTo>
                  <a:lnTo>
                    <a:pt x="1755955" y="2373353"/>
                  </a:lnTo>
                  <a:lnTo>
                    <a:pt x="1802315" y="2360114"/>
                  </a:lnTo>
                  <a:lnTo>
                    <a:pt x="1847938" y="2345456"/>
                  </a:lnTo>
                  <a:lnTo>
                    <a:pt x="1892790" y="2329410"/>
                  </a:lnTo>
                  <a:lnTo>
                    <a:pt x="1936837" y="2312003"/>
                  </a:lnTo>
                  <a:lnTo>
                    <a:pt x="1980049" y="2293266"/>
                  </a:lnTo>
                  <a:lnTo>
                    <a:pt x="2022390" y="2273228"/>
                  </a:lnTo>
                  <a:lnTo>
                    <a:pt x="2063829" y="2251917"/>
                  </a:lnTo>
                  <a:lnTo>
                    <a:pt x="2104332" y="2229364"/>
                  </a:lnTo>
                  <a:lnTo>
                    <a:pt x="2143867" y="2205598"/>
                  </a:lnTo>
                  <a:lnTo>
                    <a:pt x="2182400" y="2180647"/>
                  </a:lnTo>
                  <a:lnTo>
                    <a:pt x="2219899" y="2154542"/>
                  </a:lnTo>
                  <a:lnTo>
                    <a:pt x="2256331" y="2127312"/>
                  </a:lnTo>
                  <a:lnTo>
                    <a:pt x="2291663" y="2098985"/>
                  </a:lnTo>
                  <a:lnTo>
                    <a:pt x="2325862" y="2069591"/>
                  </a:lnTo>
                  <a:lnTo>
                    <a:pt x="2358894" y="2039160"/>
                  </a:lnTo>
                  <a:lnTo>
                    <a:pt x="2390728" y="2007721"/>
                  </a:lnTo>
                  <a:lnTo>
                    <a:pt x="2421330" y="1975303"/>
                  </a:lnTo>
                  <a:lnTo>
                    <a:pt x="2450667" y="1941935"/>
                  </a:lnTo>
                  <a:lnTo>
                    <a:pt x="2478706" y="1907647"/>
                  </a:lnTo>
                  <a:lnTo>
                    <a:pt x="2505414" y="1872468"/>
                  </a:lnTo>
                  <a:lnTo>
                    <a:pt x="2530759" y="1836427"/>
                  </a:lnTo>
                  <a:lnTo>
                    <a:pt x="2554708" y="1799554"/>
                  </a:lnTo>
                  <a:lnTo>
                    <a:pt x="2577227" y="1761878"/>
                  </a:lnTo>
                  <a:lnTo>
                    <a:pt x="2598283" y="1723428"/>
                  </a:lnTo>
                  <a:lnTo>
                    <a:pt x="2617845" y="1684234"/>
                  </a:lnTo>
                  <a:lnTo>
                    <a:pt x="2635878" y="1644324"/>
                  </a:lnTo>
                  <a:lnTo>
                    <a:pt x="2652350" y="1603729"/>
                  </a:lnTo>
                  <a:lnTo>
                    <a:pt x="2667227" y="1562477"/>
                  </a:lnTo>
                  <a:lnTo>
                    <a:pt x="2680478" y="1520598"/>
                  </a:lnTo>
                  <a:lnTo>
                    <a:pt x="2692069" y="1478120"/>
                  </a:lnTo>
                  <a:lnTo>
                    <a:pt x="2701967" y="1435075"/>
                  </a:lnTo>
                  <a:lnTo>
                    <a:pt x="2710139" y="1391489"/>
                  </a:lnTo>
                  <a:lnTo>
                    <a:pt x="2716553" y="1347394"/>
                  </a:lnTo>
                  <a:lnTo>
                    <a:pt x="2721175" y="1302818"/>
                  </a:lnTo>
                  <a:lnTo>
                    <a:pt x="2723972" y="1257791"/>
                  </a:lnTo>
                  <a:lnTo>
                    <a:pt x="2724912" y="1212341"/>
                  </a:lnTo>
                  <a:lnTo>
                    <a:pt x="2723972" y="1166892"/>
                  </a:lnTo>
                  <a:lnTo>
                    <a:pt x="2721175" y="1121865"/>
                  </a:lnTo>
                  <a:lnTo>
                    <a:pt x="2716553" y="1077289"/>
                  </a:lnTo>
                  <a:lnTo>
                    <a:pt x="2710139" y="1033194"/>
                  </a:lnTo>
                  <a:lnTo>
                    <a:pt x="2701967" y="989608"/>
                  </a:lnTo>
                  <a:lnTo>
                    <a:pt x="2692069" y="946563"/>
                  </a:lnTo>
                  <a:lnTo>
                    <a:pt x="2680478" y="904085"/>
                  </a:lnTo>
                  <a:lnTo>
                    <a:pt x="2667227" y="862206"/>
                  </a:lnTo>
                  <a:lnTo>
                    <a:pt x="2652350" y="820954"/>
                  </a:lnTo>
                  <a:lnTo>
                    <a:pt x="2635878" y="780359"/>
                  </a:lnTo>
                  <a:lnTo>
                    <a:pt x="2617845" y="740449"/>
                  </a:lnTo>
                  <a:lnTo>
                    <a:pt x="2598283" y="701255"/>
                  </a:lnTo>
                  <a:lnTo>
                    <a:pt x="2577227" y="662805"/>
                  </a:lnTo>
                  <a:lnTo>
                    <a:pt x="2554708" y="625129"/>
                  </a:lnTo>
                  <a:lnTo>
                    <a:pt x="2530759" y="588256"/>
                  </a:lnTo>
                  <a:lnTo>
                    <a:pt x="2505414" y="552215"/>
                  </a:lnTo>
                  <a:lnTo>
                    <a:pt x="2478706" y="517036"/>
                  </a:lnTo>
                  <a:lnTo>
                    <a:pt x="2450667" y="482748"/>
                  </a:lnTo>
                  <a:lnTo>
                    <a:pt x="2421330" y="449380"/>
                  </a:lnTo>
                  <a:lnTo>
                    <a:pt x="2390728" y="416962"/>
                  </a:lnTo>
                  <a:lnTo>
                    <a:pt x="2358894" y="385523"/>
                  </a:lnTo>
                  <a:lnTo>
                    <a:pt x="2325862" y="355092"/>
                  </a:lnTo>
                  <a:lnTo>
                    <a:pt x="2291663" y="325698"/>
                  </a:lnTo>
                  <a:lnTo>
                    <a:pt x="2256331" y="297371"/>
                  </a:lnTo>
                  <a:lnTo>
                    <a:pt x="2219899" y="270141"/>
                  </a:lnTo>
                  <a:lnTo>
                    <a:pt x="2182400" y="244036"/>
                  </a:lnTo>
                  <a:lnTo>
                    <a:pt x="2143867" y="219085"/>
                  </a:lnTo>
                  <a:lnTo>
                    <a:pt x="2104332" y="195319"/>
                  </a:lnTo>
                  <a:lnTo>
                    <a:pt x="2063829" y="172766"/>
                  </a:lnTo>
                  <a:lnTo>
                    <a:pt x="2022390" y="151455"/>
                  </a:lnTo>
                  <a:lnTo>
                    <a:pt x="1980049" y="131417"/>
                  </a:lnTo>
                  <a:lnTo>
                    <a:pt x="1936837" y="112680"/>
                  </a:lnTo>
                  <a:lnTo>
                    <a:pt x="1892790" y="95273"/>
                  </a:lnTo>
                  <a:lnTo>
                    <a:pt x="1847938" y="79227"/>
                  </a:lnTo>
                  <a:lnTo>
                    <a:pt x="1802315" y="64569"/>
                  </a:lnTo>
                  <a:lnTo>
                    <a:pt x="1755955" y="51330"/>
                  </a:lnTo>
                  <a:lnTo>
                    <a:pt x="1708889" y="39539"/>
                  </a:lnTo>
                  <a:lnTo>
                    <a:pt x="1661152" y="29225"/>
                  </a:lnTo>
                  <a:lnTo>
                    <a:pt x="1612775" y="20417"/>
                  </a:lnTo>
                  <a:lnTo>
                    <a:pt x="1563792" y="13145"/>
                  </a:lnTo>
                  <a:lnTo>
                    <a:pt x="1514235" y="7438"/>
                  </a:lnTo>
                  <a:lnTo>
                    <a:pt x="1464139" y="3325"/>
                  </a:lnTo>
                  <a:lnTo>
                    <a:pt x="1413534" y="836"/>
                  </a:lnTo>
                  <a:lnTo>
                    <a:pt x="136245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4503" y="422148"/>
              <a:ext cx="2725420" cy="2425065"/>
            </a:xfrm>
            <a:custGeom>
              <a:avLst/>
              <a:gdLst/>
              <a:ahLst/>
              <a:cxnLst/>
              <a:rect l="l" t="t" r="r" b="b"/>
              <a:pathLst>
                <a:path w="2725420" h="2425065">
                  <a:moveTo>
                    <a:pt x="0" y="1212341"/>
                  </a:moveTo>
                  <a:lnTo>
                    <a:pt x="939" y="1166892"/>
                  </a:lnTo>
                  <a:lnTo>
                    <a:pt x="3736" y="1121865"/>
                  </a:lnTo>
                  <a:lnTo>
                    <a:pt x="8358" y="1077289"/>
                  </a:lnTo>
                  <a:lnTo>
                    <a:pt x="14772" y="1033194"/>
                  </a:lnTo>
                  <a:lnTo>
                    <a:pt x="22944" y="989608"/>
                  </a:lnTo>
                  <a:lnTo>
                    <a:pt x="32842" y="946563"/>
                  </a:lnTo>
                  <a:lnTo>
                    <a:pt x="44433" y="904085"/>
                  </a:lnTo>
                  <a:lnTo>
                    <a:pt x="57684" y="862206"/>
                  </a:lnTo>
                  <a:lnTo>
                    <a:pt x="72561" y="820954"/>
                  </a:lnTo>
                  <a:lnTo>
                    <a:pt x="89033" y="780359"/>
                  </a:lnTo>
                  <a:lnTo>
                    <a:pt x="107066" y="740449"/>
                  </a:lnTo>
                  <a:lnTo>
                    <a:pt x="126628" y="701255"/>
                  </a:lnTo>
                  <a:lnTo>
                    <a:pt x="147684" y="662805"/>
                  </a:lnTo>
                  <a:lnTo>
                    <a:pt x="170203" y="625129"/>
                  </a:lnTo>
                  <a:lnTo>
                    <a:pt x="194152" y="588256"/>
                  </a:lnTo>
                  <a:lnTo>
                    <a:pt x="219497" y="552215"/>
                  </a:lnTo>
                  <a:lnTo>
                    <a:pt x="246205" y="517036"/>
                  </a:lnTo>
                  <a:lnTo>
                    <a:pt x="274244" y="482748"/>
                  </a:lnTo>
                  <a:lnTo>
                    <a:pt x="303581" y="449380"/>
                  </a:lnTo>
                  <a:lnTo>
                    <a:pt x="334183" y="416962"/>
                  </a:lnTo>
                  <a:lnTo>
                    <a:pt x="366017" y="385523"/>
                  </a:lnTo>
                  <a:lnTo>
                    <a:pt x="399049" y="355092"/>
                  </a:lnTo>
                  <a:lnTo>
                    <a:pt x="433248" y="325698"/>
                  </a:lnTo>
                  <a:lnTo>
                    <a:pt x="468580" y="297371"/>
                  </a:lnTo>
                  <a:lnTo>
                    <a:pt x="505012" y="270141"/>
                  </a:lnTo>
                  <a:lnTo>
                    <a:pt x="542511" y="244036"/>
                  </a:lnTo>
                  <a:lnTo>
                    <a:pt x="581044" y="219085"/>
                  </a:lnTo>
                  <a:lnTo>
                    <a:pt x="620579" y="195319"/>
                  </a:lnTo>
                  <a:lnTo>
                    <a:pt x="661082" y="172766"/>
                  </a:lnTo>
                  <a:lnTo>
                    <a:pt x="702521" y="151455"/>
                  </a:lnTo>
                  <a:lnTo>
                    <a:pt x="744862" y="131417"/>
                  </a:lnTo>
                  <a:lnTo>
                    <a:pt x="788074" y="112680"/>
                  </a:lnTo>
                  <a:lnTo>
                    <a:pt x="832121" y="95273"/>
                  </a:lnTo>
                  <a:lnTo>
                    <a:pt x="876973" y="79227"/>
                  </a:lnTo>
                  <a:lnTo>
                    <a:pt x="922596" y="64569"/>
                  </a:lnTo>
                  <a:lnTo>
                    <a:pt x="968956" y="51330"/>
                  </a:lnTo>
                  <a:lnTo>
                    <a:pt x="1016022" y="39539"/>
                  </a:lnTo>
                  <a:lnTo>
                    <a:pt x="1063759" y="29225"/>
                  </a:lnTo>
                  <a:lnTo>
                    <a:pt x="1112136" y="20417"/>
                  </a:lnTo>
                  <a:lnTo>
                    <a:pt x="1161119" y="13145"/>
                  </a:lnTo>
                  <a:lnTo>
                    <a:pt x="1210676" y="7438"/>
                  </a:lnTo>
                  <a:lnTo>
                    <a:pt x="1260772" y="3325"/>
                  </a:lnTo>
                  <a:lnTo>
                    <a:pt x="1311377" y="836"/>
                  </a:lnTo>
                  <a:lnTo>
                    <a:pt x="1362456" y="0"/>
                  </a:lnTo>
                  <a:lnTo>
                    <a:pt x="1413534" y="836"/>
                  </a:lnTo>
                  <a:lnTo>
                    <a:pt x="1464139" y="3325"/>
                  </a:lnTo>
                  <a:lnTo>
                    <a:pt x="1514235" y="7438"/>
                  </a:lnTo>
                  <a:lnTo>
                    <a:pt x="1563792" y="13145"/>
                  </a:lnTo>
                  <a:lnTo>
                    <a:pt x="1612775" y="20417"/>
                  </a:lnTo>
                  <a:lnTo>
                    <a:pt x="1661152" y="29225"/>
                  </a:lnTo>
                  <a:lnTo>
                    <a:pt x="1708889" y="39539"/>
                  </a:lnTo>
                  <a:lnTo>
                    <a:pt x="1755955" y="51330"/>
                  </a:lnTo>
                  <a:lnTo>
                    <a:pt x="1802315" y="64569"/>
                  </a:lnTo>
                  <a:lnTo>
                    <a:pt x="1847938" y="79227"/>
                  </a:lnTo>
                  <a:lnTo>
                    <a:pt x="1892790" y="95273"/>
                  </a:lnTo>
                  <a:lnTo>
                    <a:pt x="1936837" y="112680"/>
                  </a:lnTo>
                  <a:lnTo>
                    <a:pt x="1980049" y="131417"/>
                  </a:lnTo>
                  <a:lnTo>
                    <a:pt x="2022390" y="151455"/>
                  </a:lnTo>
                  <a:lnTo>
                    <a:pt x="2063829" y="172766"/>
                  </a:lnTo>
                  <a:lnTo>
                    <a:pt x="2104332" y="195319"/>
                  </a:lnTo>
                  <a:lnTo>
                    <a:pt x="2143867" y="219085"/>
                  </a:lnTo>
                  <a:lnTo>
                    <a:pt x="2182400" y="244036"/>
                  </a:lnTo>
                  <a:lnTo>
                    <a:pt x="2219899" y="270141"/>
                  </a:lnTo>
                  <a:lnTo>
                    <a:pt x="2256331" y="297371"/>
                  </a:lnTo>
                  <a:lnTo>
                    <a:pt x="2291663" y="325698"/>
                  </a:lnTo>
                  <a:lnTo>
                    <a:pt x="2325862" y="355092"/>
                  </a:lnTo>
                  <a:lnTo>
                    <a:pt x="2358894" y="385523"/>
                  </a:lnTo>
                  <a:lnTo>
                    <a:pt x="2390728" y="416962"/>
                  </a:lnTo>
                  <a:lnTo>
                    <a:pt x="2421330" y="449380"/>
                  </a:lnTo>
                  <a:lnTo>
                    <a:pt x="2450667" y="482748"/>
                  </a:lnTo>
                  <a:lnTo>
                    <a:pt x="2478706" y="517036"/>
                  </a:lnTo>
                  <a:lnTo>
                    <a:pt x="2505414" y="552215"/>
                  </a:lnTo>
                  <a:lnTo>
                    <a:pt x="2530759" y="588256"/>
                  </a:lnTo>
                  <a:lnTo>
                    <a:pt x="2554708" y="625129"/>
                  </a:lnTo>
                  <a:lnTo>
                    <a:pt x="2577227" y="662805"/>
                  </a:lnTo>
                  <a:lnTo>
                    <a:pt x="2598283" y="701255"/>
                  </a:lnTo>
                  <a:lnTo>
                    <a:pt x="2617845" y="740449"/>
                  </a:lnTo>
                  <a:lnTo>
                    <a:pt x="2635878" y="780359"/>
                  </a:lnTo>
                  <a:lnTo>
                    <a:pt x="2652350" y="820954"/>
                  </a:lnTo>
                  <a:lnTo>
                    <a:pt x="2667227" y="862206"/>
                  </a:lnTo>
                  <a:lnTo>
                    <a:pt x="2680478" y="904085"/>
                  </a:lnTo>
                  <a:lnTo>
                    <a:pt x="2692069" y="946563"/>
                  </a:lnTo>
                  <a:lnTo>
                    <a:pt x="2701967" y="989608"/>
                  </a:lnTo>
                  <a:lnTo>
                    <a:pt x="2710139" y="1033194"/>
                  </a:lnTo>
                  <a:lnTo>
                    <a:pt x="2716553" y="1077289"/>
                  </a:lnTo>
                  <a:lnTo>
                    <a:pt x="2721175" y="1121865"/>
                  </a:lnTo>
                  <a:lnTo>
                    <a:pt x="2723972" y="1166892"/>
                  </a:lnTo>
                  <a:lnTo>
                    <a:pt x="2724912" y="1212341"/>
                  </a:lnTo>
                  <a:lnTo>
                    <a:pt x="2723972" y="1257791"/>
                  </a:lnTo>
                  <a:lnTo>
                    <a:pt x="2721175" y="1302818"/>
                  </a:lnTo>
                  <a:lnTo>
                    <a:pt x="2716553" y="1347394"/>
                  </a:lnTo>
                  <a:lnTo>
                    <a:pt x="2710139" y="1391489"/>
                  </a:lnTo>
                  <a:lnTo>
                    <a:pt x="2701967" y="1435075"/>
                  </a:lnTo>
                  <a:lnTo>
                    <a:pt x="2692069" y="1478120"/>
                  </a:lnTo>
                  <a:lnTo>
                    <a:pt x="2680478" y="1520598"/>
                  </a:lnTo>
                  <a:lnTo>
                    <a:pt x="2667227" y="1562477"/>
                  </a:lnTo>
                  <a:lnTo>
                    <a:pt x="2652350" y="1603729"/>
                  </a:lnTo>
                  <a:lnTo>
                    <a:pt x="2635878" y="1644324"/>
                  </a:lnTo>
                  <a:lnTo>
                    <a:pt x="2617845" y="1684234"/>
                  </a:lnTo>
                  <a:lnTo>
                    <a:pt x="2598283" y="1723428"/>
                  </a:lnTo>
                  <a:lnTo>
                    <a:pt x="2577227" y="1761878"/>
                  </a:lnTo>
                  <a:lnTo>
                    <a:pt x="2554708" y="1799554"/>
                  </a:lnTo>
                  <a:lnTo>
                    <a:pt x="2530759" y="1836427"/>
                  </a:lnTo>
                  <a:lnTo>
                    <a:pt x="2505414" y="1872468"/>
                  </a:lnTo>
                  <a:lnTo>
                    <a:pt x="2478706" y="1907647"/>
                  </a:lnTo>
                  <a:lnTo>
                    <a:pt x="2450667" y="1941935"/>
                  </a:lnTo>
                  <a:lnTo>
                    <a:pt x="2421330" y="1975303"/>
                  </a:lnTo>
                  <a:lnTo>
                    <a:pt x="2390728" y="2007721"/>
                  </a:lnTo>
                  <a:lnTo>
                    <a:pt x="2358894" y="2039160"/>
                  </a:lnTo>
                  <a:lnTo>
                    <a:pt x="2325862" y="2069591"/>
                  </a:lnTo>
                  <a:lnTo>
                    <a:pt x="2291663" y="2098985"/>
                  </a:lnTo>
                  <a:lnTo>
                    <a:pt x="2256331" y="2127312"/>
                  </a:lnTo>
                  <a:lnTo>
                    <a:pt x="2219899" y="2154542"/>
                  </a:lnTo>
                  <a:lnTo>
                    <a:pt x="2182400" y="2180647"/>
                  </a:lnTo>
                  <a:lnTo>
                    <a:pt x="2143867" y="2205598"/>
                  </a:lnTo>
                  <a:lnTo>
                    <a:pt x="2104332" y="2229364"/>
                  </a:lnTo>
                  <a:lnTo>
                    <a:pt x="2063829" y="2251917"/>
                  </a:lnTo>
                  <a:lnTo>
                    <a:pt x="2022390" y="2273228"/>
                  </a:lnTo>
                  <a:lnTo>
                    <a:pt x="1980049" y="2293266"/>
                  </a:lnTo>
                  <a:lnTo>
                    <a:pt x="1936837" y="2312003"/>
                  </a:lnTo>
                  <a:lnTo>
                    <a:pt x="1892790" y="2329410"/>
                  </a:lnTo>
                  <a:lnTo>
                    <a:pt x="1847938" y="2345456"/>
                  </a:lnTo>
                  <a:lnTo>
                    <a:pt x="1802315" y="2360114"/>
                  </a:lnTo>
                  <a:lnTo>
                    <a:pt x="1755955" y="2373353"/>
                  </a:lnTo>
                  <a:lnTo>
                    <a:pt x="1708889" y="2385144"/>
                  </a:lnTo>
                  <a:lnTo>
                    <a:pt x="1661152" y="2395458"/>
                  </a:lnTo>
                  <a:lnTo>
                    <a:pt x="1612775" y="2404266"/>
                  </a:lnTo>
                  <a:lnTo>
                    <a:pt x="1563792" y="2411538"/>
                  </a:lnTo>
                  <a:lnTo>
                    <a:pt x="1514235" y="2417245"/>
                  </a:lnTo>
                  <a:lnTo>
                    <a:pt x="1464139" y="2421358"/>
                  </a:lnTo>
                  <a:lnTo>
                    <a:pt x="1413534" y="2423847"/>
                  </a:lnTo>
                  <a:lnTo>
                    <a:pt x="1362456" y="2424684"/>
                  </a:lnTo>
                  <a:lnTo>
                    <a:pt x="1311377" y="2423847"/>
                  </a:lnTo>
                  <a:lnTo>
                    <a:pt x="1260772" y="2421358"/>
                  </a:lnTo>
                  <a:lnTo>
                    <a:pt x="1210676" y="2417245"/>
                  </a:lnTo>
                  <a:lnTo>
                    <a:pt x="1161119" y="2411538"/>
                  </a:lnTo>
                  <a:lnTo>
                    <a:pt x="1112136" y="2404266"/>
                  </a:lnTo>
                  <a:lnTo>
                    <a:pt x="1063759" y="2395458"/>
                  </a:lnTo>
                  <a:lnTo>
                    <a:pt x="1016022" y="2385144"/>
                  </a:lnTo>
                  <a:lnTo>
                    <a:pt x="968956" y="2373353"/>
                  </a:lnTo>
                  <a:lnTo>
                    <a:pt x="922596" y="2360114"/>
                  </a:lnTo>
                  <a:lnTo>
                    <a:pt x="876973" y="2345456"/>
                  </a:lnTo>
                  <a:lnTo>
                    <a:pt x="832121" y="2329410"/>
                  </a:lnTo>
                  <a:lnTo>
                    <a:pt x="788074" y="2312003"/>
                  </a:lnTo>
                  <a:lnTo>
                    <a:pt x="744862" y="2293266"/>
                  </a:lnTo>
                  <a:lnTo>
                    <a:pt x="702521" y="2273228"/>
                  </a:lnTo>
                  <a:lnTo>
                    <a:pt x="661082" y="2251917"/>
                  </a:lnTo>
                  <a:lnTo>
                    <a:pt x="620579" y="2229364"/>
                  </a:lnTo>
                  <a:lnTo>
                    <a:pt x="581044" y="2205598"/>
                  </a:lnTo>
                  <a:lnTo>
                    <a:pt x="542511" y="2180647"/>
                  </a:lnTo>
                  <a:lnTo>
                    <a:pt x="505012" y="2154542"/>
                  </a:lnTo>
                  <a:lnTo>
                    <a:pt x="468580" y="2127312"/>
                  </a:lnTo>
                  <a:lnTo>
                    <a:pt x="433248" y="2098985"/>
                  </a:lnTo>
                  <a:lnTo>
                    <a:pt x="399049" y="2069591"/>
                  </a:lnTo>
                  <a:lnTo>
                    <a:pt x="366017" y="2039160"/>
                  </a:lnTo>
                  <a:lnTo>
                    <a:pt x="334183" y="2007721"/>
                  </a:lnTo>
                  <a:lnTo>
                    <a:pt x="303581" y="1975303"/>
                  </a:lnTo>
                  <a:lnTo>
                    <a:pt x="274244" y="1941935"/>
                  </a:lnTo>
                  <a:lnTo>
                    <a:pt x="246205" y="1907647"/>
                  </a:lnTo>
                  <a:lnTo>
                    <a:pt x="219497" y="1872468"/>
                  </a:lnTo>
                  <a:lnTo>
                    <a:pt x="194152" y="1836427"/>
                  </a:lnTo>
                  <a:lnTo>
                    <a:pt x="170203" y="1799554"/>
                  </a:lnTo>
                  <a:lnTo>
                    <a:pt x="147684" y="1761878"/>
                  </a:lnTo>
                  <a:lnTo>
                    <a:pt x="126628" y="1723428"/>
                  </a:lnTo>
                  <a:lnTo>
                    <a:pt x="107066" y="1684234"/>
                  </a:lnTo>
                  <a:lnTo>
                    <a:pt x="89033" y="1644324"/>
                  </a:lnTo>
                  <a:lnTo>
                    <a:pt x="72561" y="1603729"/>
                  </a:lnTo>
                  <a:lnTo>
                    <a:pt x="57684" y="1562477"/>
                  </a:lnTo>
                  <a:lnTo>
                    <a:pt x="44433" y="1520598"/>
                  </a:lnTo>
                  <a:lnTo>
                    <a:pt x="32842" y="1478120"/>
                  </a:lnTo>
                  <a:lnTo>
                    <a:pt x="22944" y="1435075"/>
                  </a:lnTo>
                  <a:lnTo>
                    <a:pt x="14772" y="1391489"/>
                  </a:lnTo>
                  <a:lnTo>
                    <a:pt x="8358" y="1347394"/>
                  </a:lnTo>
                  <a:lnTo>
                    <a:pt x="3736" y="1302818"/>
                  </a:lnTo>
                  <a:lnTo>
                    <a:pt x="939" y="1257791"/>
                  </a:lnTo>
                  <a:lnTo>
                    <a:pt x="0" y="121234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84007" y="1974545"/>
            <a:ext cx="192151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" dirty="0">
                <a:solidFill>
                  <a:srgbClr val="FFFFFF"/>
                </a:solidFill>
              </a:rPr>
              <a:t>EJEMPLO</a:t>
            </a:r>
            <a:endParaRPr sz="35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EE45D8-56C9-4482-84B2-239074E5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615182" y="1206948"/>
            <a:ext cx="7135371" cy="4337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000C373B-1487-41A0-8918-F68207EF5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404615" y="3675274"/>
            <a:ext cx="2324100" cy="790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64051" y="3701181"/>
            <a:ext cx="2225040" cy="777240"/>
            <a:chOff x="3669791" y="3078479"/>
            <a:chExt cx="2225040" cy="777240"/>
          </a:xfrm>
        </p:grpSpPr>
        <p:sp>
          <p:nvSpPr>
            <p:cNvPr id="4" name="object 4"/>
            <p:cNvSpPr/>
            <p:nvPr/>
          </p:nvSpPr>
          <p:spPr>
            <a:xfrm>
              <a:off x="3710939" y="3078479"/>
              <a:ext cx="2183891" cy="7772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69791" y="3092195"/>
              <a:ext cx="2205228" cy="6736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051804" y="1305453"/>
            <a:ext cx="2324100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111239" y="1345078"/>
            <a:ext cx="2205355" cy="672465"/>
            <a:chOff x="6316979" y="722376"/>
            <a:chExt cx="2205355" cy="672465"/>
          </a:xfrm>
        </p:grpSpPr>
        <p:sp>
          <p:nvSpPr>
            <p:cNvPr id="8" name="object 8"/>
            <p:cNvSpPr/>
            <p:nvPr/>
          </p:nvSpPr>
          <p:spPr>
            <a:xfrm>
              <a:off x="6414515" y="819912"/>
              <a:ext cx="2010156" cy="5532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16979" y="722376"/>
              <a:ext cx="2205228" cy="6720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943600" y="2253381"/>
            <a:ext cx="2539365" cy="803275"/>
            <a:chOff x="6149340" y="1630679"/>
            <a:chExt cx="2539365" cy="803275"/>
          </a:xfrm>
        </p:grpSpPr>
        <p:sp>
          <p:nvSpPr>
            <p:cNvPr id="11" name="object 11"/>
            <p:cNvSpPr/>
            <p:nvPr/>
          </p:nvSpPr>
          <p:spPr>
            <a:xfrm>
              <a:off x="6257544" y="1630679"/>
              <a:ext cx="2324100" cy="7894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9340" y="1655063"/>
              <a:ext cx="2538984" cy="7787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6111239" y="2293006"/>
            <a:ext cx="2205228" cy="6720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038088" y="3201309"/>
            <a:ext cx="2350135" cy="791210"/>
            <a:chOff x="6243828" y="2578607"/>
            <a:chExt cx="2350135" cy="791210"/>
          </a:xfrm>
        </p:grpSpPr>
        <p:sp>
          <p:nvSpPr>
            <p:cNvPr id="15" name="object 15"/>
            <p:cNvSpPr/>
            <p:nvPr/>
          </p:nvSpPr>
          <p:spPr>
            <a:xfrm>
              <a:off x="6257544" y="2578607"/>
              <a:ext cx="2324100" cy="7909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43828" y="2715767"/>
              <a:ext cx="2350007" cy="5532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6111239" y="3240934"/>
            <a:ext cx="2205228" cy="6736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51804" y="4149237"/>
            <a:ext cx="2324100" cy="790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6111239" y="4175146"/>
            <a:ext cx="2205355" cy="777240"/>
            <a:chOff x="6316979" y="3552444"/>
            <a:chExt cx="2205355" cy="777240"/>
          </a:xfrm>
        </p:grpSpPr>
        <p:sp>
          <p:nvSpPr>
            <p:cNvPr id="20" name="object 20"/>
            <p:cNvSpPr/>
            <p:nvPr/>
          </p:nvSpPr>
          <p:spPr>
            <a:xfrm>
              <a:off x="6656831" y="3552444"/>
              <a:ext cx="1581912" cy="7772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16979" y="3566160"/>
              <a:ext cx="2205228" cy="673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6051804" y="5098690"/>
            <a:ext cx="2324100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111239" y="5123073"/>
            <a:ext cx="2205355" cy="777240"/>
            <a:chOff x="6316979" y="4500371"/>
            <a:chExt cx="2205355" cy="777240"/>
          </a:xfrm>
        </p:grpSpPr>
        <p:sp>
          <p:nvSpPr>
            <p:cNvPr id="24" name="object 24"/>
            <p:cNvSpPr/>
            <p:nvPr/>
          </p:nvSpPr>
          <p:spPr>
            <a:xfrm>
              <a:off x="6528815" y="4500371"/>
              <a:ext cx="1837944" cy="77723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16979" y="4515611"/>
              <a:ext cx="2205228" cy="67208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051804" y="6046617"/>
            <a:ext cx="2324100" cy="802005"/>
            <a:chOff x="6257544" y="5423915"/>
            <a:chExt cx="2324100" cy="802005"/>
          </a:xfrm>
        </p:grpSpPr>
        <p:sp>
          <p:nvSpPr>
            <p:cNvPr id="27" name="object 27"/>
            <p:cNvSpPr/>
            <p:nvPr/>
          </p:nvSpPr>
          <p:spPr>
            <a:xfrm>
              <a:off x="6257544" y="5423915"/>
              <a:ext cx="2324100" cy="789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51092" y="5448299"/>
              <a:ext cx="1990343" cy="7772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6111239" y="6086242"/>
            <a:ext cx="2205228" cy="6720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991974"/>
              </p:ext>
            </p:extLst>
          </p:nvPr>
        </p:nvGraphicFramePr>
        <p:xfrm>
          <a:off x="3464051" y="1345078"/>
          <a:ext cx="4852668" cy="5413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5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80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6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Riesgo</a:t>
                      </a:r>
                      <a:r>
                        <a:rPr sz="1600" spc="-1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permitido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0066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06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43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0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 marR="8890" indent="473709">
                        <a:lnSpc>
                          <a:spcPts val="1760"/>
                        </a:lnSpc>
                        <a:spcBef>
                          <a:spcPts val="895"/>
                        </a:spcBef>
                      </a:pPr>
                      <a:r>
                        <a:rPr sz="16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Supuesto </a:t>
                      </a:r>
                      <a:r>
                        <a:rPr sz="1600" spc="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  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disminución 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del</a:t>
                      </a:r>
                      <a:r>
                        <a:rPr sz="1600" spc="-2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riesgo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136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6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43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0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16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Riesgo</a:t>
                      </a:r>
                      <a:r>
                        <a:rPr sz="1600" spc="-1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insignificante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0193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16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193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643">
                <a:tc rowSpan="4">
                  <a:txBody>
                    <a:bodyPr/>
                    <a:lstStyle/>
                    <a:p>
                      <a:pPr marL="532130" marR="213360" indent="-307975">
                        <a:lnSpc>
                          <a:spcPts val="1770"/>
                        </a:lnSpc>
                        <a:spcBef>
                          <a:spcPts val="890"/>
                        </a:spcBef>
                      </a:pPr>
                      <a:r>
                        <a:rPr sz="1600" b="1" spc="-5" dirty="0">
                          <a:latin typeface="TeXGyreAdventor"/>
                          <a:cs typeface="TeXGyreAdventor"/>
                        </a:rPr>
                        <a:t>IMPUTACIÓN A</a:t>
                      </a:r>
                      <a:r>
                        <a:rPr sz="1600" b="1" spc="-60" dirty="0"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600" b="1" spc="-5" dirty="0">
                          <a:latin typeface="TeXGyreAdventor"/>
                          <a:cs typeface="TeXGyreAdventor"/>
                        </a:rPr>
                        <a:t>LA  </a:t>
                      </a:r>
                      <a:r>
                        <a:rPr sz="1600" b="1" spc="-10" dirty="0">
                          <a:latin typeface="TeXGyreAdventor"/>
                          <a:cs typeface="TeXGyreAdventor"/>
                        </a:rPr>
                        <a:t>CONDUCTA</a:t>
                      </a:r>
                      <a:endParaRPr sz="1600">
                        <a:latin typeface="TeXGyreAdventor"/>
                        <a:cs typeface="TeXGyreAdventor"/>
                      </a:endParaRPr>
                    </a:p>
                  </a:txBody>
                  <a:tcPr marL="0" marR="0" marT="11303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  <a:lnB w="19050">
                      <a:solidFill>
                        <a:srgbClr val="6FAC4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193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5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  <a:lnB w="19050">
                      <a:solidFill>
                        <a:srgbClr val="6FAC46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7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  <a:lnT w="19050">
                      <a:solidFill>
                        <a:srgbClr val="6FAC46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6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  <a:lnT w="19050">
                      <a:solidFill>
                        <a:srgbClr val="6FAC46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596900" marR="515620" indent="-73660">
                        <a:lnSpc>
                          <a:spcPts val="1760"/>
                        </a:lnSpc>
                        <a:spcBef>
                          <a:spcPts val="900"/>
                        </a:spcBef>
                      </a:pPr>
                      <a:r>
                        <a:rPr sz="16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Principio</a:t>
                      </a:r>
                      <a:r>
                        <a:rPr sz="1600" spc="-1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 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Confianza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1430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287"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676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84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66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37235" marR="386715" indent="-341630">
                        <a:lnSpc>
                          <a:spcPts val="1760"/>
                        </a:lnSpc>
                        <a:spcBef>
                          <a:spcPts val="895"/>
                        </a:spcBef>
                      </a:pPr>
                      <a:r>
                        <a:rPr sz="16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Prohibición</a:t>
                      </a:r>
                      <a:r>
                        <a:rPr sz="1600" spc="-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  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regreso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1366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642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66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584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5978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38505" marR="311150" indent="-421005">
                        <a:lnSpc>
                          <a:spcPts val="1760"/>
                        </a:lnSpc>
                        <a:spcBef>
                          <a:spcPts val="894"/>
                        </a:spcBef>
                      </a:pPr>
                      <a:r>
                        <a:rPr sz="16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Imputación </a:t>
                      </a:r>
                      <a:r>
                        <a:rPr sz="1600" spc="1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2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la 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víctima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13664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610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664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6A4980AB-8DA1-4D21-BE65-89664862C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980563" y="1181735"/>
            <a:ext cx="7981950" cy="5170170"/>
            <a:chOff x="2980563" y="1181735"/>
            <a:chExt cx="7981950" cy="5170170"/>
          </a:xfrm>
        </p:grpSpPr>
        <p:sp>
          <p:nvSpPr>
            <p:cNvPr id="3" name="object 3"/>
            <p:cNvSpPr/>
            <p:nvPr/>
          </p:nvSpPr>
          <p:spPr>
            <a:xfrm>
              <a:off x="2986913" y="1188085"/>
              <a:ext cx="1083945" cy="5157470"/>
            </a:xfrm>
            <a:custGeom>
              <a:avLst/>
              <a:gdLst/>
              <a:ahLst/>
              <a:cxnLst/>
              <a:rect l="l" t="t" r="r" b="b"/>
              <a:pathLst>
                <a:path w="1083945" h="5157470">
                  <a:moveTo>
                    <a:pt x="15239" y="0"/>
                  </a:moveTo>
                  <a:lnTo>
                    <a:pt x="49152" y="34340"/>
                  </a:lnTo>
                  <a:lnTo>
                    <a:pt x="82518" y="69014"/>
                  </a:lnTo>
                  <a:lnTo>
                    <a:pt x="115338" y="104017"/>
                  </a:lnTo>
                  <a:lnTo>
                    <a:pt x="147610" y="139344"/>
                  </a:lnTo>
                  <a:lnTo>
                    <a:pt x="179335" y="174989"/>
                  </a:lnTo>
                  <a:lnTo>
                    <a:pt x="210514" y="210946"/>
                  </a:lnTo>
                  <a:lnTo>
                    <a:pt x="241145" y="247211"/>
                  </a:lnTo>
                  <a:lnTo>
                    <a:pt x="271230" y="283777"/>
                  </a:lnTo>
                  <a:lnTo>
                    <a:pt x="300768" y="320640"/>
                  </a:lnTo>
                  <a:lnTo>
                    <a:pt x="329759" y="357793"/>
                  </a:lnTo>
                  <a:lnTo>
                    <a:pt x="358203" y="395232"/>
                  </a:lnTo>
                  <a:lnTo>
                    <a:pt x="386100" y="432951"/>
                  </a:lnTo>
                  <a:lnTo>
                    <a:pt x="413450" y="470944"/>
                  </a:lnTo>
                  <a:lnTo>
                    <a:pt x="440254" y="509207"/>
                  </a:lnTo>
                  <a:lnTo>
                    <a:pt x="466510" y="547733"/>
                  </a:lnTo>
                  <a:lnTo>
                    <a:pt x="492220" y="586517"/>
                  </a:lnTo>
                  <a:lnTo>
                    <a:pt x="517382" y="625554"/>
                  </a:lnTo>
                  <a:lnTo>
                    <a:pt x="541998" y="664839"/>
                  </a:lnTo>
                  <a:lnTo>
                    <a:pt x="566067" y="704365"/>
                  </a:lnTo>
                  <a:lnTo>
                    <a:pt x="589589" y="744128"/>
                  </a:lnTo>
                  <a:lnTo>
                    <a:pt x="612564" y="784122"/>
                  </a:lnTo>
                  <a:lnTo>
                    <a:pt x="634992" y="824342"/>
                  </a:lnTo>
                  <a:lnTo>
                    <a:pt x="656873" y="864781"/>
                  </a:lnTo>
                  <a:lnTo>
                    <a:pt x="678208" y="905436"/>
                  </a:lnTo>
                  <a:lnTo>
                    <a:pt x="698995" y="946300"/>
                  </a:lnTo>
                  <a:lnTo>
                    <a:pt x="719236" y="987367"/>
                  </a:lnTo>
                  <a:lnTo>
                    <a:pt x="738930" y="1028634"/>
                  </a:lnTo>
                  <a:lnTo>
                    <a:pt x="758076" y="1070093"/>
                  </a:lnTo>
                  <a:lnTo>
                    <a:pt x="776676" y="1111740"/>
                  </a:lnTo>
                  <a:lnTo>
                    <a:pt x="794729" y="1153568"/>
                  </a:lnTo>
                  <a:lnTo>
                    <a:pt x="812235" y="1195574"/>
                  </a:lnTo>
                  <a:lnTo>
                    <a:pt x="829194" y="1237751"/>
                  </a:lnTo>
                  <a:lnTo>
                    <a:pt x="845606" y="1280094"/>
                  </a:lnTo>
                  <a:lnTo>
                    <a:pt x="861472" y="1322597"/>
                  </a:lnTo>
                  <a:lnTo>
                    <a:pt x="876790" y="1365255"/>
                  </a:lnTo>
                  <a:lnTo>
                    <a:pt x="891562" y="1408062"/>
                  </a:lnTo>
                  <a:lnTo>
                    <a:pt x="905786" y="1451014"/>
                  </a:lnTo>
                  <a:lnTo>
                    <a:pt x="919464" y="1494104"/>
                  </a:lnTo>
                  <a:lnTo>
                    <a:pt x="932595" y="1537328"/>
                  </a:lnTo>
                  <a:lnTo>
                    <a:pt x="945178" y="1580679"/>
                  </a:lnTo>
                  <a:lnTo>
                    <a:pt x="957215" y="1624153"/>
                  </a:lnTo>
                  <a:lnTo>
                    <a:pt x="968705" y="1667743"/>
                  </a:lnTo>
                  <a:lnTo>
                    <a:pt x="979648" y="1711445"/>
                  </a:lnTo>
                  <a:lnTo>
                    <a:pt x="990045" y="1755253"/>
                  </a:lnTo>
                  <a:lnTo>
                    <a:pt x="999894" y="1799162"/>
                  </a:lnTo>
                  <a:lnTo>
                    <a:pt x="1009196" y="1843166"/>
                  </a:lnTo>
                  <a:lnTo>
                    <a:pt x="1017952" y="1887259"/>
                  </a:lnTo>
                  <a:lnTo>
                    <a:pt x="1026160" y="1931437"/>
                  </a:lnTo>
                  <a:lnTo>
                    <a:pt x="1033822" y="1975694"/>
                  </a:lnTo>
                  <a:lnTo>
                    <a:pt x="1040936" y="2020024"/>
                  </a:lnTo>
                  <a:lnTo>
                    <a:pt x="1047504" y="2064422"/>
                  </a:lnTo>
                  <a:lnTo>
                    <a:pt x="1053525" y="2108883"/>
                  </a:lnTo>
                  <a:lnTo>
                    <a:pt x="1058999" y="2153401"/>
                  </a:lnTo>
                  <a:lnTo>
                    <a:pt x="1063926" y="2197970"/>
                  </a:lnTo>
                  <a:lnTo>
                    <a:pt x="1068306" y="2242586"/>
                  </a:lnTo>
                  <a:lnTo>
                    <a:pt x="1072139" y="2287243"/>
                  </a:lnTo>
                  <a:lnTo>
                    <a:pt x="1075425" y="2331935"/>
                  </a:lnTo>
                  <a:lnTo>
                    <a:pt x="1078164" y="2376656"/>
                  </a:lnTo>
                  <a:lnTo>
                    <a:pt x="1080356" y="2421403"/>
                  </a:lnTo>
                  <a:lnTo>
                    <a:pt x="1082002" y="2466168"/>
                  </a:lnTo>
                  <a:lnTo>
                    <a:pt x="1083100" y="2510947"/>
                  </a:lnTo>
                  <a:lnTo>
                    <a:pt x="1083652" y="2555735"/>
                  </a:lnTo>
                  <a:lnTo>
                    <a:pt x="1083656" y="2600525"/>
                  </a:lnTo>
                  <a:lnTo>
                    <a:pt x="1083114" y="2645312"/>
                  </a:lnTo>
                  <a:lnTo>
                    <a:pt x="1082025" y="2690091"/>
                  </a:lnTo>
                  <a:lnTo>
                    <a:pt x="1080388" y="2734857"/>
                  </a:lnTo>
                  <a:lnTo>
                    <a:pt x="1078205" y="2779604"/>
                  </a:lnTo>
                  <a:lnTo>
                    <a:pt x="1075475" y="2824326"/>
                  </a:lnTo>
                  <a:lnTo>
                    <a:pt x="1072198" y="2869019"/>
                  </a:lnTo>
                  <a:lnTo>
                    <a:pt x="1068374" y="2913676"/>
                  </a:lnTo>
                  <a:lnTo>
                    <a:pt x="1064003" y="2958292"/>
                  </a:lnTo>
                  <a:lnTo>
                    <a:pt x="1059085" y="3002863"/>
                  </a:lnTo>
                  <a:lnTo>
                    <a:pt x="1053620" y="3047381"/>
                  </a:lnTo>
                  <a:lnTo>
                    <a:pt x="1047609" y="3091843"/>
                  </a:lnTo>
                  <a:lnTo>
                    <a:pt x="1041050" y="3136242"/>
                  </a:lnTo>
                  <a:lnTo>
                    <a:pt x="1033944" y="3180574"/>
                  </a:lnTo>
                  <a:lnTo>
                    <a:pt x="1026292" y="3224832"/>
                  </a:lnTo>
                  <a:lnTo>
                    <a:pt x="1018092" y="3269011"/>
                  </a:lnTo>
                  <a:lnTo>
                    <a:pt x="1009346" y="3313106"/>
                  </a:lnTo>
                  <a:lnTo>
                    <a:pt x="1000052" y="3357112"/>
                  </a:lnTo>
                  <a:lnTo>
                    <a:pt x="990212" y="3401022"/>
                  </a:lnTo>
                  <a:lnTo>
                    <a:pt x="979825" y="3444832"/>
                  </a:lnTo>
                  <a:lnTo>
                    <a:pt x="968891" y="3488536"/>
                  </a:lnTo>
                  <a:lnTo>
                    <a:pt x="957409" y="3532128"/>
                  </a:lnTo>
                  <a:lnTo>
                    <a:pt x="945381" y="3575604"/>
                  </a:lnTo>
                  <a:lnTo>
                    <a:pt x="932806" y="3618957"/>
                  </a:lnTo>
                  <a:lnTo>
                    <a:pt x="919684" y="3662183"/>
                  </a:lnTo>
                  <a:lnTo>
                    <a:pt x="906015" y="3705276"/>
                  </a:lnTo>
                  <a:lnTo>
                    <a:pt x="891799" y="3748230"/>
                  </a:lnTo>
                  <a:lnTo>
                    <a:pt x="877036" y="3791040"/>
                  </a:lnTo>
                  <a:lnTo>
                    <a:pt x="861726" y="3833700"/>
                  </a:lnTo>
                  <a:lnTo>
                    <a:pt x="845870" y="3876206"/>
                  </a:lnTo>
                  <a:lnTo>
                    <a:pt x="829466" y="3918552"/>
                  </a:lnTo>
                  <a:lnTo>
                    <a:pt x="812515" y="3960731"/>
                  </a:lnTo>
                  <a:lnTo>
                    <a:pt x="795017" y="4002740"/>
                  </a:lnTo>
                  <a:lnTo>
                    <a:pt x="776973" y="4044572"/>
                  </a:lnTo>
                  <a:lnTo>
                    <a:pt x="758381" y="4086222"/>
                  </a:lnTo>
                  <a:lnTo>
                    <a:pt x="739243" y="4127684"/>
                  </a:lnTo>
                  <a:lnTo>
                    <a:pt x="719557" y="4168954"/>
                  </a:lnTo>
                  <a:lnTo>
                    <a:pt x="699324" y="4210025"/>
                  </a:lnTo>
                  <a:lnTo>
                    <a:pt x="678545" y="4250892"/>
                  </a:lnTo>
                  <a:lnTo>
                    <a:pt x="657219" y="4291550"/>
                  </a:lnTo>
                  <a:lnTo>
                    <a:pt x="635345" y="4331994"/>
                  </a:lnTo>
                  <a:lnTo>
                    <a:pt x="612925" y="4372217"/>
                  </a:lnTo>
                  <a:lnTo>
                    <a:pt x="589958" y="4412215"/>
                  </a:lnTo>
                  <a:lnTo>
                    <a:pt x="566443" y="4451982"/>
                  </a:lnTo>
                  <a:lnTo>
                    <a:pt x="542382" y="4491512"/>
                  </a:lnTo>
                  <a:lnTo>
                    <a:pt x="517774" y="4530801"/>
                  </a:lnTo>
                  <a:lnTo>
                    <a:pt x="492619" y="4569842"/>
                  </a:lnTo>
                  <a:lnTo>
                    <a:pt x="466917" y="4608631"/>
                  </a:lnTo>
                  <a:lnTo>
                    <a:pt x="440667" y="4647162"/>
                  </a:lnTo>
                  <a:lnTo>
                    <a:pt x="413871" y="4685429"/>
                  </a:lnTo>
                  <a:lnTo>
                    <a:pt x="386528" y="4723427"/>
                  </a:lnTo>
                  <a:lnTo>
                    <a:pt x="358638" y="4761150"/>
                  </a:lnTo>
                  <a:lnTo>
                    <a:pt x="330201" y="4798594"/>
                  </a:lnTo>
                  <a:lnTo>
                    <a:pt x="301217" y="4835752"/>
                  </a:lnTo>
                  <a:lnTo>
                    <a:pt x="271686" y="4872620"/>
                  </a:lnTo>
                  <a:lnTo>
                    <a:pt x="241608" y="4909191"/>
                  </a:lnTo>
                  <a:lnTo>
                    <a:pt x="210983" y="4945461"/>
                  </a:lnTo>
                  <a:lnTo>
                    <a:pt x="179812" y="4981424"/>
                  </a:lnTo>
                  <a:lnTo>
                    <a:pt x="148093" y="5017074"/>
                  </a:lnTo>
                  <a:lnTo>
                    <a:pt x="115827" y="5052406"/>
                  </a:lnTo>
                  <a:lnTo>
                    <a:pt x="83014" y="5087415"/>
                  </a:lnTo>
                  <a:lnTo>
                    <a:pt x="49654" y="5122095"/>
                  </a:lnTo>
                  <a:lnTo>
                    <a:pt x="15748" y="5156441"/>
                  </a:lnTo>
                  <a:lnTo>
                    <a:pt x="15620" y="5156619"/>
                  </a:lnTo>
                  <a:lnTo>
                    <a:pt x="15493" y="5156809"/>
                  </a:lnTo>
                  <a:lnTo>
                    <a:pt x="15239" y="5156987"/>
                  </a:lnTo>
                  <a:lnTo>
                    <a:pt x="0" y="5141722"/>
                  </a:lnTo>
                  <a:lnTo>
                    <a:pt x="33979" y="5107310"/>
                  </a:lnTo>
                  <a:lnTo>
                    <a:pt x="67407" y="5072561"/>
                  </a:lnTo>
                  <a:lnTo>
                    <a:pt x="100282" y="5037479"/>
                  </a:lnTo>
                  <a:lnTo>
                    <a:pt x="132605" y="5002071"/>
                  </a:lnTo>
                  <a:lnTo>
                    <a:pt x="164375" y="4966342"/>
                  </a:lnTo>
                  <a:lnTo>
                    <a:pt x="195593" y="4930297"/>
                  </a:lnTo>
                  <a:lnTo>
                    <a:pt x="226259" y="4893942"/>
                  </a:lnTo>
                  <a:lnTo>
                    <a:pt x="256372" y="4857282"/>
                  </a:lnTo>
                  <a:lnTo>
                    <a:pt x="285932" y="4820323"/>
                  </a:lnTo>
                  <a:lnTo>
                    <a:pt x="314940" y="4783071"/>
                  </a:lnTo>
                  <a:lnTo>
                    <a:pt x="343396" y="4745531"/>
                  </a:lnTo>
                  <a:lnTo>
                    <a:pt x="371299" y="4707709"/>
                  </a:lnTo>
                  <a:lnTo>
                    <a:pt x="398650" y="4669610"/>
                  </a:lnTo>
                  <a:lnTo>
                    <a:pt x="425449" y="4631239"/>
                  </a:lnTo>
                  <a:lnTo>
                    <a:pt x="451695" y="4592603"/>
                  </a:lnTo>
                  <a:lnTo>
                    <a:pt x="477388" y="4553706"/>
                  </a:lnTo>
                  <a:lnTo>
                    <a:pt x="502530" y="4514555"/>
                  </a:lnTo>
                  <a:lnTo>
                    <a:pt x="527118" y="4475155"/>
                  </a:lnTo>
                  <a:lnTo>
                    <a:pt x="551155" y="4435511"/>
                  </a:lnTo>
                  <a:lnTo>
                    <a:pt x="574638" y="4395628"/>
                  </a:lnTo>
                  <a:lnTo>
                    <a:pt x="597570" y="4355514"/>
                  </a:lnTo>
                  <a:lnTo>
                    <a:pt x="619949" y="4315172"/>
                  </a:lnTo>
                  <a:lnTo>
                    <a:pt x="641775" y="4274608"/>
                  </a:lnTo>
                  <a:lnTo>
                    <a:pt x="663049" y="4233829"/>
                  </a:lnTo>
                  <a:lnTo>
                    <a:pt x="683771" y="4192839"/>
                  </a:lnTo>
                  <a:lnTo>
                    <a:pt x="703940" y="4151645"/>
                  </a:lnTo>
                  <a:lnTo>
                    <a:pt x="723557" y="4110251"/>
                  </a:lnTo>
                  <a:lnTo>
                    <a:pt x="742621" y="4068663"/>
                  </a:lnTo>
                  <a:lnTo>
                    <a:pt x="761133" y="4026887"/>
                  </a:lnTo>
                  <a:lnTo>
                    <a:pt x="779093" y="3984928"/>
                  </a:lnTo>
                  <a:lnTo>
                    <a:pt x="796500" y="3942792"/>
                  </a:lnTo>
                  <a:lnTo>
                    <a:pt x="813354" y="3900484"/>
                  </a:lnTo>
                  <a:lnTo>
                    <a:pt x="829657" y="3858010"/>
                  </a:lnTo>
                  <a:lnTo>
                    <a:pt x="845406" y="3815376"/>
                  </a:lnTo>
                  <a:lnTo>
                    <a:pt x="860603" y="3772586"/>
                  </a:lnTo>
                  <a:lnTo>
                    <a:pt x="875248" y="3729647"/>
                  </a:lnTo>
                  <a:lnTo>
                    <a:pt x="889341" y="3686564"/>
                  </a:lnTo>
                  <a:lnTo>
                    <a:pt x="902880" y="3643342"/>
                  </a:lnTo>
                  <a:lnTo>
                    <a:pt x="915868" y="3599988"/>
                  </a:lnTo>
                  <a:lnTo>
                    <a:pt x="928303" y="3556506"/>
                  </a:lnTo>
                  <a:lnTo>
                    <a:pt x="940185" y="3512902"/>
                  </a:lnTo>
                  <a:lnTo>
                    <a:pt x="951515" y="3469182"/>
                  </a:lnTo>
                  <a:lnTo>
                    <a:pt x="962293" y="3425351"/>
                  </a:lnTo>
                  <a:lnTo>
                    <a:pt x="972518" y="3381415"/>
                  </a:lnTo>
                  <a:lnTo>
                    <a:pt x="982191" y="3337379"/>
                  </a:lnTo>
                  <a:lnTo>
                    <a:pt x="991311" y="3293249"/>
                  </a:lnTo>
                  <a:lnTo>
                    <a:pt x="999879" y="3249031"/>
                  </a:lnTo>
                  <a:lnTo>
                    <a:pt x="1007894" y="3204729"/>
                  </a:lnTo>
                  <a:lnTo>
                    <a:pt x="1015357" y="3160349"/>
                  </a:lnTo>
                  <a:lnTo>
                    <a:pt x="1022268" y="3115898"/>
                  </a:lnTo>
                  <a:lnTo>
                    <a:pt x="1028626" y="3071380"/>
                  </a:lnTo>
                  <a:lnTo>
                    <a:pt x="1034431" y="3026801"/>
                  </a:lnTo>
                  <a:lnTo>
                    <a:pt x="1039684" y="2982167"/>
                  </a:lnTo>
                  <a:lnTo>
                    <a:pt x="1044385" y="2937483"/>
                  </a:lnTo>
                  <a:lnTo>
                    <a:pt x="1048533" y="2892754"/>
                  </a:lnTo>
                  <a:lnTo>
                    <a:pt x="1052128" y="2847987"/>
                  </a:lnTo>
                  <a:lnTo>
                    <a:pt x="1055172" y="2803186"/>
                  </a:lnTo>
                  <a:lnTo>
                    <a:pt x="1057662" y="2758358"/>
                  </a:lnTo>
                  <a:lnTo>
                    <a:pt x="1059601" y="2713507"/>
                  </a:lnTo>
                  <a:lnTo>
                    <a:pt x="1060986" y="2668640"/>
                  </a:lnTo>
                  <a:lnTo>
                    <a:pt x="1061820" y="2623761"/>
                  </a:lnTo>
                  <a:lnTo>
                    <a:pt x="1062101" y="2578877"/>
                  </a:lnTo>
                  <a:lnTo>
                    <a:pt x="1061829" y="2533993"/>
                  </a:lnTo>
                  <a:lnTo>
                    <a:pt x="1061005" y="2489115"/>
                  </a:lnTo>
                  <a:lnTo>
                    <a:pt x="1059628" y="2444247"/>
                  </a:lnTo>
                  <a:lnTo>
                    <a:pt x="1057699" y="2399396"/>
                  </a:lnTo>
                  <a:lnTo>
                    <a:pt x="1055218" y="2354567"/>
                  </a:lnTo>
                  <a:lnTo>
                    <a:pt x="1052184" y="2309765"/>
                  </a:lnTo>
                  <a:lnTo>
                    <a:pt x="1048597" y="2264997"/>
                  </a:lnTo>
                  <a:lnTo>
                    <a:pt x="1044458" y="2220267"/>
                  </a:lnTo>
                  <a:lnTo>
                    <a:pt x="1039767" y="2175582"/>
                  </a:lnTo>
                  <a:lnTo>
                    <a:pt x="1034523" y="2130946"/>
                  </a:lnTo>
                  <a:lnTo>
                    <a:pt x="1028727" y="2086366"/>
                  </a:lnTo>
                  <a:lnTo>
                    <a:pt x="1022378" y="2041846"/>
                  </a:lnTo>
                  <a:lnTo>
                    <a:pt x="1015476" y="1997393"/>
                  </a:lnTo>
                  <a:lnTo>
                    <a:pt x="1008023" y="1953011"/>
                  </a:lnTo>
                  <a:lnTo>
                    <a:pt x="1000016" y="1908707"/>
                  </a:lnTo>
                  <a:lnTo>
                    <a:pt x="991458" y="1864486"/>
                  </a:lnTo>
                  <a:lnTo>
                    <a:pt x="982346" y="1820354"/>
                  </a:lnTo>
                  <a:lnTo>
                    <a:pt x="972683" y="1776316"/>
                  </a:lnTo>
                  <a:lnTo>
                    <a:pt x="962466" y="1732377"/>
                  </a:lnTo>
                  <a:lnTo>
                    <a:pt x="951698" y="1688543"/>
                  </a:lnTo>
                  <a:lnTo>
                    <a:pt x="940376" y="1644820"/>
                  </a:lnTo>
                  <a:lnTo>
                    <a:pt x="928503" y="1601213"/>
                  </a:lnTo>
                  <a:lnTo>
                    <a:pt x="916077" y="1557728"/>
                  </a:lnTo>
                  <a:lnTo>
                    <a:pt x="903098" y="1514370"/>
                  </a:lnTo>
                  <a:lnTo>
                    <a:pt x="889567" y="1471144"/>
                  </a:lnTo>
                  <a:lnTo>
                    <a:pt x="875483" y="1428057"/>
                  </a:lnTo>
                  <a:lnTo>
                    <a:pt x="860847" y="1385114"/>
                  </a:lnTo>
                  <a:lnTo>
                    <a:pt x="845658" y="1342321"/>
                  </a:lnTo>
                  <a:lnTo>
                    <a:pt x="829917" y="1299682"/>
                  </a:lnTo>
                  <a:lnTo>
                    <a:pt x="813624" y="1257204"/>
                  </a:lnTo>
                  <a:lnTo>
                    <a:pt x="796778" y="1214891"/>
                  </a:lnTo>
                  <a:lnTo>
                    <a:pt x="779379" y="1172751"/>
                  </a:lnTo>
                  <a:lnTo>
                    <a:pt x="761428" y="1130787"/>
                  </a:lnTo>
                  <a:lnTo>
                    <a:pt x="742924" y="1089006"/>
                  </a:lnTo>
                  <a:lnTo>
                    <a:pt x="723868" y="1047413"/>
                  </a:lnTo>
                  <a:lnTo>
                    <a:pt x="704260" y="1006014"/>
                  </a:lnTo>
                  <a:lnTo>
                    <a:pt x="684099" y="964814"/>
                  </a:lnTo>
                  <a:lnTo>
                    <a:pt x="663385" y="923818"/>
                  </a:lnTo>
                  <a:lnTo>
                    <a:pt x="642119" y="883033"/>
                  </a:lnTo>
                  <a:lnTo>
                    <a:pt x="620300" y="842464"/>
                  </a:lnTo>
                  <a:lnTo>
                    <a:pt x="597929" y="802116"/>
                  </a:lnTo>
                  <a:lnTo>
                    <a:pt x="575006" y="761995"/>
                  </a:lnTo>
                  <a:lnTo>
                    <a:pt x="551530" y="722107"/>
                  </a:lnTo>
                  <a:lnTo>
                    <a:pt x="527501" y="682456"/>
                  </a:lnTo>
                  <a:lnTo>
                    <a:pt x="502920" y="643049"/>
                  </a:lnTo>
                  <a:lnTo>
                    <a:pt x="477786" y="603891"/>
                  </a:lnTo>
                  <a:lnTo>
                    <a:pt x="452100" y="564988"/>
                  </a:lnTo>
                  <a:lnTo>
                    <a:pt x="425862" y="526344"/>
                  </a:lnTo>
                  <a:lnTo>
                    <a:pt x="399071" y="487966"/>
                  </a:lnTo>
                  <a:lnTo>
                    <a:pt x="371727" y="449860"/>
                  </a:lnTo>
                  <a:lnTo>
                    <a:pt x="343831" y="412030"/>
                  </a:lnTo>
                  <a:lnTo>
                    <a:pt x="315382" y="374482"/>
                  </a:lnTo>
                  <a:lnTo>
                    <a:pt x="286381" y="337223"/>
                  </a:lnTo>
                  <a:lnTo>
                    <a:pt x="256827" y="300256"/>
                  </a:lnTo>
                  <a:lnTo>
                    <a:pt x="226721" y="263588"/>
                  </a:lnTo>
                  <a:lnTo>
                    <a:pt x="196063" y="227225"/>
                  </a:lnTo>
                  <a:lnTo>
                    <a:pt x="164851" y="191172"/>
                  </a:lnTo>
                  <a:lnTo>
                    <a:pt x="133088" y="155434"/>
                  </a:lnTo>
                  <a:lnTo>
                    <a:pt x="100771" y="120017"/>
                  </a:lnTo>
                  <a:lnTo>
                    <a:pt x="67903" y="84927"/>
                  </a:lnTo>
                  <a:lnTo>
                    <a:pt x="34481" y="50168"/>
                  </a:lnTo>
                  <a:lnTo>
                    <a:pt x="507" y="15748"/>
                  </a:lnTo>
                  <a:lnTo>
                    <a:pt x="126" y="15366"/>
                  </a:lnTo>
                  <a:lnTo>
                    <a:pt x="15239" y="0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14344" y="1473708"/>
              <a:ext cx="7442200" cy="833755"/>
            </a:xfrm>
            <a:custGeom>
              <a:avLst/>
              <a:gdLst/>
              <a:ahLst/>
              <a:cxnLst/>
              <a:rect l="l" t="t" r="r" b="b"/>
              <a:pathLst>
                <a:path w="7442200" h="833755">
                  <a:moveTo>
                    <a:pt x="7441692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7441692" y="833627"/>
                  </a:lnTo>
                  <a:lnTo>
                    <a:pt x="74416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14344" y="1473708"/>
              <a:ext cx="7442200" cy="833755"/>
            </a:xfrm>
            <a:custGeom>
              <a:avLst/>
              <a:gdLst/>
              <a:ahLst/>
              <a:cxnLst/>
              <a:rect l="l" t="t" r="r" b="b"/>
              <a:pathLst>
                <a:path w="7442200" h="833755">
                  <a:moveTo>
                    <a:pt x="0" y="833627"/>
                  </a:moveTo>
                  <a:lnTo>
                    <a:pt x="7441692" y="833627"/>
                  </a:lnTo>
                  <a:lnTo>
                    <a:pt x="7441692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64329" y="1495170"/>
            <a:ext cx="6725284" cy="7626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2100"/>
              </a:lnSpc>
              <a:spcBef>
                <a:spcPts val="265"/>
              </a:spcBef>
            </a:pPr>
            <a:r>
              <a:rPr sz="1700" b="0" spc="35" dirty="0">
                <a:solidFill>
                  <a:srgbClr val="FFFFFF"/>
                </a:solidFill>
                <a:latin typeface="Verdana"/>
                <a:cs typeface="Verdana"/>
              </a:rPr>
              <a:t>No </a:t>
            </a:r>
            <a:r>
              <a:rPr sz="1700" b="0" spc="55" dirty="0">
                <a:solidFill>
                  <a:srgbClr val="FFFFFF"/>
                </a:solidFill>
                <a:latin typeface="Verdana"/>
                <a:cs typeface="Verdana"/>
              </a:rPr>
              <a:t>toda </a:t>
            </a:r>
            <a:r>
              <a:rPr sz="1700" b="0" spc="45" dirty="0">
                <a:solidFill>
                  <a:srgbClr val="FFFFFF"/>
                </a:solidFill>
                <a:latin typeface="Verdana"/>
                <a:cs typeface="Verdana"/>
              </a:rPr>
              <a:t>creación </a:t>
            </a:r>
            <a:r>
              <a:rPr sz="1700" b="0" spc="9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700" b="0" spc="-45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1700" b="0" spc="-50" dirty="0">
                <a:solidFill>
                  <a:srgbClr val="FFFFFF"/>
                </a:solidFill>
                <a:latin typeface="Verdana"/>
                <a:cs typeface="Verdana"/>
              </a:rPr>
              <a:t>riesgo </a:t>
            </a:r>
            <a:r>
              <a:rPr sz="1700" b="0" spc="20" dirty="0">
                <a:solidFill>
                  <a:srgbClr val="FFFFFF"/>
                </a:solidFill>
                <a:latin typeface="Verdana"/>
                <a:cs typeface="Verdana"/>
              </a:rPr>
              <a:t>del </a:t>
            </a:r>
            <a:r>
              <a:rPr sz="1700" b="0" spc="-35" dirty="0">
                <a:solidFill>
                  <a:srgbClr val="FFFFFF"/>
                </a:solidFill>
                <a:latin typeface="Verdana"/>
                <a:cs typeface="Verdana"/>
              </a:rPr>
              <a:t>resultado </a:t>
            </a:r>
            <a:r>
              <a:rPr sz="1700" b="0" spc="65" dirty="0">
                <a:solidFill>
                  <a:srgbClr val="FFFFFF"/>
                </a:solidFill>
                <a:latin typeface="Verdana"/>
                <a:cs typeface="Verdana"/>
              </a:rPr>
              <a:t>puede </a:t>
            </a:r>
            <a:r>
              <a:rPr sz="1700" b="0" spc="-120" dirty="0">
                <a:solidFill>
                  <a:srgbClr val="FFFFFF"/>
                </a:solidFill>
                <a:latin typeface="Verdana"/>
                <a:cs typeface="Verdana"/>
              </a:rPr>
              <a:t>ser </a:t>
            </a:r>
            <a:r>
              <a:rPr sz="1700" b="0" dirty="0">
                <a:solidFill>
                  <a:srgbClr val="FFFFFF"/>
                </a:solidFill>
                <a:latin typeface="Verdana"/>
                <a:cs typeface="Verdana"/>
              </a:rPr>
              <a:t>objeto  </a:t>
            </a:r>
            <a:r>
              <a:rPr sz="1700" b="0" spc="9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700" b="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0" spc="15" dirty="0">
                <a:solidFill>
                  <a:srgbClr val="FFFFFF"/>
                </a:solidFill>
                <a:latin typeface="Verdana"/>
                <a:cs typeface="Verdana"/>
              </a:rPr>
              <a:t>una</a:t>
            </a:r>
            <a:r>
              <a:rPr sz="1700" b="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0" spc="-10" dirty="0">
                <a:solidFill>
                  <a:srgbClr val="FFFFFF"/>
                </a:solidFill>
                <a:latin typeface="Verdana"/>
                <a:cs typeface="Verdana"/>
              </a:rPr>
              <a:t>prohibición</a:t>
            </a:r>
            <a:r>
              <a:rPr sz="1700" b="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0" spc="20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1700" b="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0" spc="45" dirty="0">
                <a:solidFill>
                  <a:srgbClr val="FFFFFF"/>
                </a:solidFill>
                <a:latin typeface="Verdana"/>
                <a:cs typeface="Verdana"/>
              </a:rPr>
              <a:t>derecho</a:t>
            </a:r>
            <a:r>
              <a:rPr sz="1700" b="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0" spc="5" dirty="0">
                <a:solidFill>
                  <a:srgbClr val="FFFFFF"/>
                </a:solidFill>
                <a:latin typeface="Verdana"/>
                <a:cs typeface="Verdana"/>
              </a:rPr>
              <a:t>penal,</a:t>
            </a:r>
            <a:r>
              <a:rPr sz="1700" b="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0" spc="-25" dirty="0">
                <a:solidFill>
                  <a:srgbClr val="FFFFFF"/>
                </a:solidFill>
                <a:latin typeface="Verdana"/>
                <a:cs typeface="Verdana"/>
              </a:rPr>
              <a:t>pues</a:t>
            </a:r>
            <a:r>
              <a:rPr sz="1700" b="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0" spc="-15" dirty="0">
                <a:solidFill>
                  <a:srgbClr val="FFFFFF"/>
                </a:solidFill>
                <a:latin typeface="Verdana"/>
                <a:cs typeface="Verdana"/>
              </a:rPr>
              <a:t>ello</a:t>
            </a:r>
            <a:r>
              <a:rPr sz="1700" b="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0" spc="-40" dirty="0">
                <a:solidFill>
                  <a:srgbClr val="FFFFFF"/>
                </a:solidFill>
                <a:latin typeface="Verdana"/>
                <a:cs typeface="Verdana"/>
              </a:rPr>
              <a:t>significaría</a:t>
            </a:r>
            <a:r>
              <a:rPr sz="1700" b="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0" spc="20" dirty="0">
                <a:solidFill>
                  <a:srgbClr val="FFFFFF"/>
                </a:solidFill>
                <a:latin typeface="Verdana"/>
                <a:cs typeface="Verdana"/>
              </a:rPr>
              <a:t>una  </a:t>
            </a:r>
            <a:r>
              <a:rPr sz="1700" b="0" spc="-25" dirty="0">
                <a:solidFill>
                  <a:srgbClr val="FFFFFF"/>
                </a:solidFill>
                <a:latin typeface="Verdana"/>
                <a:cs typeface="Verdana"/>
              </a:rPr>
              <a:t>limitación</a:t>
            </a:r>
            <a:r>
              <a:rPr sz="1700" b="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0" spc="-20" dirty="0">
                <a:solidFill>
                  <a:srgbClr val="FFFFFF"/>
                </a:solidFill>
                <a:latin typeface="Verdana"/>
                <a:cs typeface="Verdana"/>
              </a:rPr>
              <a:t>intolerable</a:t>
            </a:r>
            <a:r>
              <a:rPr sz="1700" b="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0" spc="9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700" b="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0" spc="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700" b="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0" spc="-20" dirty="0">
                <a:solidFill>
                  <a:srgbClr val="FFFFFF"/>
                </a:solidFill>
                <a:latin typeface="Verdana"/>
                <a:cs typeface="Verdana"/>
              </a:rPr>
              <a:t>libertad</a:t>
            </a:r>
            <a:r>
              <a:rPr sz="1700" b="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0" spc="9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700" b="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0" spc="45" dirty="0">
                <a:solidFill>
                  <a:srgbClr val="FFFFFF"/>
                </a:solidFill>
                <a:latin typeface="Verdana"/>
                <a:cs typeface="Verdana"/>
              </a:rPr>
              <a:t>acción.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86785" y="1363725"/>
            <a:ext cx="7975600" cy="2201545"/>
            <a:chOff x="2986785" y="1363725"/>
            <a:chExt cx="7975600" cy="2201545"/>
          </a:xfrm>
        </p:grpSpPr>
        <p:sp>
          <p:nvSpPr>
            <p:cNvPr id="8" name="object 8"/>
            <p:cNvSpPr/>
            <p:nvPr/>
          </p:nvSpPr>
          <p:spPr>
            <a:xfrm>
              <a:off x="2993135" y="1370075"/>
              <a:ext cx="1042669" cy="1041400"/>
            </a:xfrm>
            <a:custGeom>
              <a:avLst/>
              <a:gdLst/>
              <a:ahLst/>
              <a:cxnLst/>
              <a:rect l="l" t="t" r="r" b="b"/>
              <a:pathLst>
                <a:path w="1042670" h="1041400">
                  <a:moveTo>
                    <a:pt x="521208" y="0"/>
                  </a:moveTo>
                  <a:lnTo>
                    <a:pt x="473759" y="2127"/>
                  </a:lnTo>
                  <a:lnTo>
                    <a:pt x="427506" y="8386"/>
                  </a:lnTo>
                  <a:lnTo>
                    <a:pt x="382631" y="18593"/>
                  </a:lnTo>
                  <a:lnTo>
                    <a:pt x="339319" y="32564"/>
                  </a:lnTo>
                  <a:lnTo>
                    <a:pt x="297754" y="50115"/>
                  </a:lnTo>
                  <a:lnTo>
                    <a:pt x="258120" y="71063"/>
                  </a:lnTo>
                  <a:lnTo>
                    <a:pt x="220600" y="95224"/>
                  </a:lnTo>
                  <a:lnTo>
                    <a:pt x="185378" y="122413"/>
                  </a:lnTo>
                  <a:lnTo>
                    <a:pt x="152638" y="152447"/>
                  </a:lnTo>
                  <a:lnTo>
                    <a:pt x="122563" y="185143"/>
                  </a:lnTo>
                  <a:lnTo>
                    <a:pt x="95339" y="220315"/>
                  </a:lnTo>
                  <a:lnTo>
                    <a:pt x="71148" y="257781"/>
                  </a:lnTo>
                  <a:lnTo>
                    <a:pt x="50174" y="297357"/>
                  </a:lnTo>
                  <a:lnTo>
                    <a:pt x="32601" y="338858"/>
                  </a:lnTo>
                  <a:lnTo>
                    <a:pt x="18614" y="382102"/>
                  </a:lnTo>
                  <a:lnTo>
                    <a:pt x="8395" y="426903"/>
                  </a:lnTo>
                  <a:lnTo>
                    <a:pt x="2129" y="473079"/>
                  </a:lnTo>
                  <a:lnTo>
                    <a:pt x="0" y="520446"/>
                  </a:lnTo>
                  <a:lnTo>
                    <a:pt x="2129" y="567812"/>
                  </a:lnTo>
                  <a:lnTo>
                    <a:pt x="8395" y="613988"/>
                  </a:lnTo>
                  <a:lnTo>
                    <a:pt x="18614" y="658789"/>
                  </a:lnTo>
                  <a:lnTo>
                    <a:pt x="32601" y="702033"/>
                  </a:lnTo>
                  <a:lnTo>
                    <a:pt x="50174" y="743534"/>
                  </a:lnTo>
                  <a:lnTo>
                    <a:pt x="71148" y="783110"/>
                  </a:lnTo>
                  <a:lnTo>
                    <a:pt x="95339" y="820576"/>
                  </a:lnTo>
                  <a:lnTo>
                    <a:pt x="122563" y="855748"/>
                  </a:lnTo>
                  <a:lnTo>
                    <a:pt x="152638" y="888444"/>
                  </a:lnTo>
                  <a:lnTo>
                    <a:pt x="185378" y="918478"/>
                  </a:lnTo>
                  <a:lnTo>
                    <a:pt x="220600" y="945667"/>
                  </a:lnTo>
                  <a:lnTo>
                    <a:pt x="258120" y="969828"/>
                  </a:lnTo>
                  <a:lnTo>
                    <a:pt x="297754" y="990776"/>
                  </a:lnTo>
                  <a:lnTo>
                    <a:pt x="339319" y="1008327"/>
                  </a:lnTo>
                  <a:lnTo>
                    <a:pt x="382631" y="1022298"/>
                  </a:lnTo>
                  <a:lnTo>
                    <a:pt x="427506" y="1032505"/>
                  </a:lnTo>
                  <a:lnTo>
                    <a:pt x="473759" y="1038764"/>
                  </a:lnTo>
                  <a:lnTo>
                    <a:pt x="521208" y="1040891"/>
                  </a:lnTo>
                  <a:lnTo>
                    <a:pt x="568656" y="1038764"/>
                  </a:lnTo>
                  <a:lnTo>
                    <a:pt x="614909" y="1032505"/>
                  </a:lnTo>
                  <a:lnTo>
                    <a:pt x="659784" y="1022298"/>
                  </a:lnTo>
                  <a:lnTo>
                    <a:pt x="703096" y="1008327"/>
                  </a:lnTo>
                  <a:lnTo>
                    <a:pt x="744661" y="990776"/>
                  </a:lnTo>
                  <a:lnTo>
                    <a:pt x="784295" y="969828"/>
                  </a:lnTo>
                  <a:lnTo>
                    <a:pt x="821815" y="945667"/>
                  </a:lnTo>
                  <a:lnTo>
                    <a:pt x="857037" y="918478"/>
                  </a:lnTo>
                  <a:lnTo>
                    <a:pt x="889777" y="888444"/>
                  </a:lnTo>
                  <a:lnTo>
                    <a:pt x="919852" y="855748"/>
                  </a:lnTo>
                  <a:lnTo>
                    <a:pt x="947076" y="820576"/>
                  </a:lnTo>
                  <a:lnTo>
                    <a:pt x="971267" y="783110"/>
                  </a:lnTo>
                  <a:lnTo>
                    <a:pt x="992241" y="743534"/>
                  </a:lnTo>
                  <a:lnTo>
                    <a:pt x="1009814" y="702033"/>
                  </a:lnTo>
                  <a:lnTo>
                    <a:pt x="1023801" y="658789"/>
                  </a:lnTo>
                  <a:lnTo>
                    <a:pt x="1034020" y="613988"/>
                  </a:lnTo>
                  <a:lnTo>
                    <a:pt x="1040286" y="567812"/>
                  </a:lnTo>
                  <a:lnTo>
                    <a:pt x="1042415" y="520446"/>
                  </a:lnTo>
                  <a:lnTo>
                    <a:pt x="1040286" y="473079"/>
                  </a:lnTo>
                  <a:lnTo>
                    <a:pt x="1034020" y="426903"/>
                  </a:lnTo>
                  <a:lnTo>
                    <a:pt x="1023801" y="382102"/>
                  </a:lnTo>
                  <a:lnTo>
                    <a:pt x="1009814" y="338858"/>
                  </a:lnTo>
                  <a:lnTo>
                    <a:pt x="992241" y="297357"/>
                  </a:lnTo>
                  <a:lnTo>
                    <a:pt x="971267" y="257781"/>
                  </a:lnTo>
                  <a:lnTo>
                    <a:pt x="947076" y="220315"/>
                  </a:lnTo>
                  <a:lnTo>
                    <a:pt x="919852" y="185143"/>
                  </a:lnTo>
                  <a:lnTo>
                    <a:pt x="889777" y="152447"/>
                  </a:lnTo>
                  <a:lnTo>
                    <a:pt x="857037" y="122413"/>
                  </a:lnTo>
                  <a:lnTo>
                    <a:pt x="821815" y="95224"/>
                  </a:lnTo>
                  <a:lnTo>
                    <a:pt x="784295" y="71063"/>
                  </a:lnTo>
                  <a:lnTo>
                    <a:pt x="744661" y="50115"/>
                  </a:lnTo>
                  <a:lnTo>
                    <a:pt x="703096" y="32564"/>
                  </a:lnTo>
                  <a:lnTo>
                    <a:pt x="659784" y="18593"/>
                  </a:lnTo>
                  <a:lnTo>
                    <a:pt x="614909" y="8386"/>
                  </a:lnTo>
                  <a:lnTo>
                    <a:pt x="568656" y="2127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93135" y="1370075"/>
              <a:ext cx="1042669" cy="1041400"/>
            </a:xfrm>
            <a:custGeom>
              <a:avLst/>
              <a:gdLst/>
              <a:ahLst/>
              <a:cxnLst/>
              <a:rect l="l" t="t" r="r" b="b"/>
              <a:pathLst>
                <a:path w="1042670" h="1041400">
                  <a:moveTo>
                    <a:pt x="0" y="520446"/>
                  </a:moveTo>
                  <a:lnTo>
                    <a:pt x="2129" y="473079"/>
                  </a:lnTo>
                  <a:lnTo>
                    <a:pt x="8395" y="426903"/>
                  </a:lnTo>
                  <a:lnTo>
                    <a:pt x="18614" y="382102"/>
                  </a:lnTo>
                  <a:lnTo>
                    <a:pt x="32601" y="338858"/>
                  </a:lnTo>
                  <a:lnTo>
                    <a:pt x="50174" y="297357"/>
                  </a:lnTo>
                  <a:lnTo>
                    <a:pt x="71148" y="257781"/>
                  </a:lnTo>
                  <a:lnTo>
                    <a:pt x="95339" y="220315"/>
                  </a:lnTo>
                  <a:lnTo>
                    <a:pt x="122563" y="185143"/>
                  </a:lnTo>
                  <a:lnTo>
                    <a:pt x="152638" y="152447"/>
                  </a:lnTo>
                  <a:lnTo>
                    <a:pt x="185378" y="122413"/>
                  </a:lnTo>
                  <a:lnTo>
                    <a:pt x="220600" y="95224"/>
                  </a:lnTo>
                  <a:lnTo>
                    <a:pt x="258120" y="71063"/>
                  </a:lnTo>
                  <a:lnTo>
                    <a:pt x="297754" y="50115"/>
                  </a:lnTo>
                  <a:lnTo>
                    <a:pt x="339319" y="32564"/>
                  </a:lnTo>
                  <a:lnTo>
                    <a:pt x="382631" y="18593"/>
                  </a:lnTo>
                  <a:lnTo>
                    <a:pt x="427506" y="8386"/>
                  </a:lnTo>
                  <a:lnTo>
                    <a:pt x="473759" y="2127"/>
                  </a:lnTo>
                  <a:lnTo>
                    <a:pt x="521208" y="0"/>
                  </a:lnTo>
                  <a:lnTo>
                    <a:pt x="568656" y="2127"/>
                  </a:lnTo>
                  <a:lnTo>
                    <a:pt x="614909" y="8386"/>
                  </a:lnTo>
                  <a:lnTo>
                    <a:pt x="659784" y="18593"/>
                  </a:lnTo>
                  <a:lnTo>
                    <a:pt x="703096" y="32564"/>
                  </a:lnTo>
                  <a:lnTo>
                    <a:pt x="744661" y="50115"/>
                  </a:lnTo>
                  <a:lnTo>
                    <a:pt x="784295" y="71063"/>
                  </a:lnTo>
                  <a:lnTo>
                    <a:pt x="821815" y="95224"/>
                  </a:lnTo>
                  <a:lnTo>
                    <a:pt x="857037" y="122413"/>
                  </a:lnTo>
                  <a:lnTo>
                    <a:pt x="889777" y="152447"/>
                  </a:lnTo>
                  <a:lnTo>
                    <a:pt x="919852" y="185143"/>
                  </a:lnTo>
                  <a:lnTo>
                    <a:pt x="947076" y="220315"/>
                  </a:lnTo>
                  <a:lnTo>
                    <a:pt x="971267" y="257781"/>
                  </a:lnTo>
                  <a:lnTo>
                    <a:pt x="992241" y="297357"/>
                  </a:lnTo>
                  <a:lnTo>
                    <a:pt x="1009814" y="338858"/>
                  </a:lnTo>
                  <a:lnTo>
                    <a:pt x="1023801" y="382102"/>
                  </a:lnTo>
                  <a:lnTo>
                    <a:pt x="1034020" y="426903"/>
                  </a:lnTo>
                  <a:lnTo>
                    <a:pt x="1040286" y="473079"/>
                  </a:lnTo>
                  <a:lnTo>
                    <a:pt x="1042415" y="520446"/>
                  </a:lnTo>
                  <a:lnTo>
                    <a:pt x="1040286" y="567812"/>
                  </a:lnTo>
                  <a:lnTo>
                    <a:pt x="1034020" y="613988"/>
                  </a:lnTo>
                  <a:lnTo>
                    <a:pt x="1023801" y="658789"/>
                  </a:lnTo>
                  <a:lnTo>
                    <a:pt x="1009814" y="702033"/>
                  </a:lnTo>
                  <a:lnTo>
                    <a:pt x="992241" y="743534"/>
                  </a:lnTo>
                  <a:lnTo>
                    <a:pt x="971267" y="783110"/>
                  </a:lnTo>
                  <a:lnTo>
                    <a:pt x="947076" y="820576"/>
                  </a:lnTo>
                  <a:lnTo>
                    <a:pt x="919852" y="855748"/>
                  </a:lnTo>
                  <a:lnTo>
                    <a:pt x="889777" y="888444"/>
                  </a:lnTo>
                  <a:lnTo>
                    <a:pt x="857037" y="918478"/>
                  </a:lnTo>
                  <a:lnTo>
                    <a:pt x="821815" y="945667"/>
                  </a:lnTo>
                  <a:lnTo>
                    <a:pt x="784295" y="969828"/>
                  </a:lnTo>
                  <a:lnTo>
                    <a:pt x="744661" y="990776"/>
                  </a:lnTo>
                  <a:lnTo>
                    <a:pt x="703096" y="1008327"/>
                  </a:lnTo>
                  <a:lnTo>
                    <a:pt x="659784" y="1022298"/>
                  </a:lnTo>
                  <a:lnTo>
                    <a:pt x="614909" y="1032505"/>
                  </a:lnTo>
                  <a:lnTo>
                    <a:pt x="568656" y="1038764"/>
                  </a:lnTo>
                  <a:lnTo>
                    <a:pt x="521208" y="1040891"/>
                  </a:lnTo>
                  <a:lnTo>
                    <a:pt x="473759" y="1038764"/>
                  </a:lnTo>
                  <a:lnTo>
                    <a:pt x="427506" y="1032505"/>
                  </a:lnTo>
                  <a:lnTo>
                    <a:pt x="382631" y="1022298"/>
                  </a:lnTo>
                  <a:lnTo>
                    <a:pt x="339319" y="1008327"/>
                  </a:lnTo>
                  <a:lnTo>
                    <a:pt x="297754" y="990776"/>
                  </a:lnTo>
                  <a:lnTo>
                    <a:pt x="258120" y="969828"/>
                  </a:lnTo>
                  <a:lnTo>
                    <a:pt x="220600" y="945667"/>
                  </a:lnTo>
                  <a:lnTo>
                    <a:pt x="185378" y="918478"/>
                  </a:lnTo>
                  <a:lnTo>
                    <a:pt x="152638" y="888444"/>
                  </a:lnTo>
                  <a:lnTo>
                    <a:pt x="122563" y="855748"/>
                  </a:lnTo>
                  <a:lnTo>
                    <a:pt x="95339" y="820576"/>
                  </a:lnTo>
                  <a:lnTo>
                    <a:pt x="71148" y="783110"/>
                  </a:lnTo>
                  <a:lnTo>
                    <a:pt x="50174" y="743534"/>
                  </a:lnTo>
                  <a:lnTo>
                    <a:pt x="32601" y="702033"/>
                  </a:lnTo>
                  <a:lnTo>
                    <a:pt x="18614" y="658789"/>
                  </a:lnTo>
                  <a:lnTo>
                    <a:pt x="8395" y="613988"/>
                  </a:lnTo>
                  <a:lnTo>
                    <a:pt x="2129" y="567812"/>
                  </a:lnTo>
                  <a:lnTo>
                    <a:pt x="0" y="520446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92879" y="2724911"/>
              <a:ext cx="6963409" cy="833755"/>
            </a:xfrm>
            <a:custGeom>
              <a:avLst/>
              <a:gdLst/>
              <a:ahLst/>
              <a:cxnLst/>
              <a:rect l="l" t="t" r="r" b="b"/>
              <a:pathLst>
                <a:path w="6963409" h="833754">
                  <a:moveTo>
                    <a:pt x="6963156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6963156" y="833627"/>
                  </a:lnTo>
                  <a:lnTo>
                    <a:pt x="696315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92879" y="2724911"/>
              <a:ext cx="6963409" cy="833755"/>
            </a:xfrm>
            <a:custGeom>
              <a:avLst/>
              <a:gdLst/>
              <a:ahLst/>
              <a:cxnLst/>
              <a:rect l="l" t="t" r="r" b="b"/>
              <a:pathLst>
                <a:path w="6963409" h="833754">
                  <a:moveTo>
                    <a:pt x="0" y="833627"/>
                  </a:moveTo>
                  <a:lnTo>
                    <a:pt x="6963156" y="833627"/>
                  </a:lnTo>
                  <a:lnTo>
                    <a:pt x="6963156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42230" y="2864561"/>
            <a:ext cx="6165215" cy="523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55"/>
              </a:lnSpc>
              <a:spcBef>
                <a:spcPts val="105"/>
              </a:spcBef>
            </a:pPr>
            <a:r>
              <a:rPr sz="1700" spc="-145" dirty="0">
                <a:latin typeface="Verdana"/>
                <a:cs typeface="Verdana"/>
              </a:rPr>
              <a:t>El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-15" dirty="0">
                <a:latin typeface="Verdana"/>
                <a:cs typeface="Verdana"/>
              </a:rPr>
              <a:t>riego</a:t>
            </a:r>
            <a:r>
              <a:rPr sz="1700" spc="-160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permitido</a:t>
            </a:r>
            <a:r>
              <a:rPr sz="1700" spc="-155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constituye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15" dirty="0">
                <a:latin typeface="Verdana"/>
                <a:cs typeface="Verdana"/>
              </a:rPr>
              <a:t>una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15" dirty="0">
                <a:latin typeface="Verdana"/>
                <a:cs typeface="Verdana"/>
              </a:rPr>
              <a:t>causal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spc="100" dirty="0">
                <a:latin typeface="Verdana"/>
                <a:cs typeface="Verdana"/>
              </a:rPr>
              <a:t>de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-40" dirty="0">
                <a:latin typeface="Verdana"/>
                <a:cs typeface="Verdana"/>
              </a:rPr>
              <a:t>exclusión</a:t>
            </a:r>
            <a:r>
              <a:rPr sz="1700" spc="-170" dirty="0">
                <a:latin typeface="Verdana"/>
                <a:cs typeface="Verdana"/>
              </a:rPr>
              <a:t> </a:t>
            </a:r>
            <a:r>
              <a:rPr sz="1700" spc="100" dirty="0">
                <a:latin typeface="Verdana"/>
                <a:cs typeface="Verdana"/>
              </a:rPr>
              <a:t>de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15" dirty="0">
                <a:latin typeface="Verdana"/>
                <a:cs typeface="Verdana"/>
              </a:rPr>
              <a:t>la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ts val="1955"/>
              </a:lnSpc>
            </a:pPr>
            <a:r>
              <a:rPr sz="1700" dirty="0">
                <a:latin typeface="Verdana"/>
                <a:cs typeface="Verdana"/>
              </a:rPr>
              <a:t>imputación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spc="-15" dirty="0">
                <a:latin typeface="Verdana"/>
                <a:cs typeface="Verdana"/>
              </a:rPr>
              <a:t>objetiva</a:t>
            </a:r>
            <a:r>
              <a:rPr sz="1700" spc="-155" dirty="0">
                <a:latin typeface="Verdana"/>
                <a:cs typeface="Verdana"/>
              </a:rPr>
              <a:t> </a:t>
            </a:r>
            <a:r>
              <a:rPr sz="1700" spc="20" dirty="0">
                <a:latin typeface="Verdana"/>
                <a:cs typeface="Verdana"/>
              </a:rPr>
              <a:t>del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15" dirty="0">
                <a:latin typeface="Verdana"/>
                <a:cs typeface="Verdana"/>
              </a:rPr>
              <a:t>tipo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penal.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65321" y="2613405"/>
            <a:ext cx="7497445" cy="2201545"/>
            <a:chOff x="3465321" y="2613405"/>
            <a:chExt cx="7497445" cy="2201545"/>
          </a:xfrm>
        </p:grpSpPr>
        <p:sp>
          <p:nvSpPr>
            <p:cNvPr id="14" name="object 14"/>
            <p:cNvSpPr/>
            <p:nvPr/>
          </p:nvSpPr>
          <p:spPr>
            <a:xfrm>
              <a:off x="3471671" y="2619755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70" h="1042670">
                  <a:moveTo>
                    <a:pt x="521207" y="0"/>
                  </a:moveTo>
                  <a:lnTo>
                    <a:pt x="473759" y="2129"/>
                  </a:lnTo>
                  <a:lnTo>
                    <a:pt x="427506" y="8395"/>
                  </a:lnTo>
                  <a:lnTo>
                    <a:pt x="382631" y="18614"/>
                  </a:lnTo>
                  <a:lnTo>
                    <a:pt x="339319" y="32601"/>
                  </a:lnTo>
                  <a:lnTo>
                    <a:pt x="297754" y="50174"/>
                  </a:lnTo>
                  <a:lnTo>
                    <a:pt x="258120" y="71148"/>
                  </a:lnTo>
                  <a:lnTo>
                    <a:pt x="220600" y="95339"/>
                  </a:lnTo>
                  <a:lnTo>
                    <a:pt x="185378" y="122563"/>
                  </a:lnTo>
                  <a:lnTo>
                    <a:pt x="152638" y="152638"/>
                  </a:lnTo>
                  <a:lnTo>
                    <a:pt x="122563" y="185378"/>
                  </a:lnTo>
                  <a:lnTo>
                    <a:pt x="95339" y="220600"/>
                  </a:lnTo>
                  <a:lnTo>
                    <a:pt x="71148" y="258120"/>
                  </a:lnTo>
                  <a:lnTo>
                    <a:pt x="50174" y="297754"/>
                  </a:lnTo>
                  <a:lnTo>
                    <a:pt x="32601" y="339319"/>
                  </a:lnTo>
                  <a:lnTo>
                    <a:pt x="18614" y="382631"/>
                  </a:lnTo>
                  <a:lnTo>
                    <a:pt x="8395" y="427506"/>
                  </a:lnTo>
                  <a:lnTo>
                    <a:pt x="2129" y="473759"/>
                  </a:lnTo>
                  <a:lnTo>
                    <a:pt x="0" y="521208"/>
                  </a:lnTo>
                  <a:lnTo>
                    <a:pt x="2129" y="568656"/>
                  </a:lnTo>
                  <a:lnTo>
                    <a:pt x="8395" y="614909"/>
                  </a:lnTo>
                  <a:lnTo>
                    <a:pt x="18614" y="659784"/>
                  </a:lnTo>
                  <a:lnTo>
                    <a:pt x="32601" y="703096"/>
                  </a:lnTo>
                  <a:lnTo>
                    <a:pt x="50174" y="744661"/>
                  </a:lnTo>
                  <a:lnTo>
                    <a:pt x="71148" y="784295"/>
                  </a:lnTo>
                  <a:lnTo>
                    <a:pt x="95339" y="821815"/>
                  </a:lnTo>
                  <a:lnTo>
                    <a:pt x="122563" y="857037"/>
                  </a:lnTo>
                  <a:lnTo>
                    <a:pt x="152638" y="889777"/>
                  </a:lnTo>
                  <a:lnTo>
                    <a:pt x="185378" y="919852"/>
                  </a:lnTo>
                  <a:lnTo>
                    <a:pt x="220600" y="947076"/>
                  </a:lnTo>
                  <a:lnTo>
                    <a:pt x="258120" y="971267"/>
                  </a:lnTo>
                  <a:lnTo>
                    <a:pt x="297754" y="992241"/>
                  </a:lnTo>
                  <a:lnTo>
                    <a:pt x="339319" y="1009814"/>
                  </a:lnTo>
                  <a:lnTo>
                    <a:pt x="382631" y="1023801"/>
                  </a:lnTo>
                  <a:lnTo>
                    <a:pt x="427506" y="1034020"/>
                  </a:lnTo>
                  <a:lnTo>
                    <a:pt x="473759" y="1040286"/>
                  </a:lnTo>
                  <a:lnTo>
                    <a:pt x="521207" y="1042416"/>
                  </a:lnTo>
                  <a:lnTo>
                    <a:pt x="568656" y="1040286"/>
                  </a:lnTo>
                  <a:lnTo>
                    <a:pt x="614909" y="1034020"/>
                  </a:lnTo>
                  <a:lnTo>
                    <a:pt x="659784" y="1023801"/>
                  </a:lnTo>
                  <a:lnTo>
                    <a:pt x="703096" y="1009814"/>
                  </a:lnTo>
                  <a:lnTo>
                    <a:pt x="744661" y="992241"/>
                  </a:lnTo>
                  <a:lnTo>
                    <a:pt x="784295" y="971267"/>
                  </a:lnTo>
                  <a:lnTo>
                    <a:pt x="821815" y="947076"/>
                  </a:lnTo>
                  <a:lnTo>
                    <a:pt x="857037" y="919852"/>
                  </a:lnTo>
                  <a:lnTo>
                    <a:pt x="889777" y="889777"/>
                  </a:lnTo>
                  <a:lnTo>
                    <a:pt x="919852" y="857037"/>
                  </a:lnTo>
                  <a:lnTo>
                    <a:pt x="947076" y="821815"/>
                  </a:lnTo>
                  <a:lnTo>
                    <a:pt x="971267" y="784295"/>
                  </a:lnTo>
                  <a:lnTo>
                    <a:pt x="992241" y="744661"/>
                  </a:lnTo>
                  <a:lnTo>
                    <a:pt x="1009814" y="703096"/>
                  </a:lnTo>
                  <a:lnTo>
                    <a:pt x="1023801" y="659784"/>
                  </a:lnTo>
                  <a:lnTo>
                    <a:pt x="1034020" y="614909"/>
                  </a:lnTo>
                  <a:lnTo>
                    <a:pt x="1040286" y="568656"/>
                  </a:lnTo>
                  <a:lnTo>
                    <a:pt x="1042415" y="521208"/>
                  </a:lnTo>
                  <a:lnTo>
                    <a:pt x="1040286" y="473759"/>
                  </a:lnTo>
                  <a:lnTo>
                    <a:pt x="1034020" y="427506"/>
                  </a:lnTo>
                  <a:lnTo>
                    <a:pt x="1023801" y="382631"/>
                  </a:lnTo>
                  <a:lnTo>
                    <a:pt x="1009814" y="339319"/>
                  </a:lnTo>
                  <a:lnTo>
                    <a:pt x="992241" y="297754"/>
                  </a:lnTo>
                  <a:lnTo>
                    <a:pt x="971267" y="258120"/>
                  </a:lnTo>
                  <a:lnTo>
                    <a:pt x="947076" y="220600"/>
                  </a:lnTo>
                  <a:lnTo>
                    <a:pt x="919852" y="185378"/>
                  </a:lnTo>
                  <a:lnTo>
                    <a:pt x="889777" y="152638"/>
                  </a:lnTo>
                  <a:lnTo>
                    <a:pt x="857037" y="122563"/>
                  </a:lnTo>
                  <a:lnTo>
                    <a:pt x="821815" y="95339"/>
                  </a:lnTo>
                  <a:lnTo>
                    <a:pt x="784295" y="71148"/>
                  </a:lnTo>
                  <a:lnTo>
                    <a:pt x="744661" y="50174"/>
                  </a:lnTo>
                  <a:lnTo>
                    <a:pt x="703096" y="32601"/>
                  </a:lnTo>
                  <a:lnTo>
                    <a:pt x="659784" y="18614"/>
                  </a:lnTo>
                  <a:lnTo>
                    <a:pt x="614909" y="8395"/>
                  </a:lnTo>
                  <a:lnTo>
                    <a:pt x="568656" y="2129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71671" y="2619755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70" h="1042670">
                  <a:moveTo>
                    <a:pt x="0" y="521208"/>
                  </a:moveTo>
                  <a:lnTo>
                    <a:pt x="2129" y="473759"/>
                  </a:lnTo>
                  <a:lnTo>
                    <a:pt x="8395" y="427506"/>
                  </a:lnTo>
                  <a:lnTo>
                    <a:pt x="18614" y="382631"/>
                  </a:lnTo>
                  <a:lnTo>
                    <a:pt x="32601" y="339319"/>
                  </a:lnTo>
                  <a:lnTo>
                    <a:pt x="50174" y="297754"/>
                  </a:lnTo>
                  <a:lnTo>
                    <a:pt x="71148" y="258120"/>
                  </a:lnTo>
                  <a:lnTo>
                    <a:pt x="95339" y="220600"/>
                  </a:lnTo>
                  <a:lnTo>
                    <a:pt x="122563" y="185378"/>
                  </a:lnTo>
                  <a:lnTo>
                    <a:pt x="152638" y="152638"/>
                  </a:lnTo>
                  <a:lnTo>
                    <a:pt x="185378" y="122563"/>
                  </a:lnTo>
                  <a:lnTo>
                    <a:pt x="220600" y="95339"/>
                  </a:lnTo>
                  <a:lnTo>
                    <a:pt x="258120" y="71148"/>
                  </a:lnTo>
                  <a:lnTo>
                    <a:pt x="297754" y="50174"/>
                  </a:lnTo>
                  <a:lnTo>
                    <a:pt x="339319" y="32601"/>
                  </a:lnTo>
                  <a:lnTo>
                    <a:pt x="382631" y="18614"/>
                  </a:lnTo>
                  <a:lnTo>
                    <a:pt x="427506" y="8395"/>
                  </a:lnTo>
                  <a:lnTo>
                    <a:pt x="473759" y="2129"/>
                  </a:lnTo>
                  <a:lnTo>
                    <a:pt x="521207" y="0"/>
                  </a:lnTo>
                  <a:lnTo>
                    <a:pt x="568656" y="2129"/>
                  </a:lnTo>
                  <a:lnTo>
                    <a:pt x="614909" y="8395"/>
                  </a:lnTo>
                  <a:lnTo>
                    <a:pt x="659784" y="18614"/>
                  </a:lnTo>
                  <a:lnTo>
                    <a:pt x="703096" y="32601"/>
                  </a:lnTo>
                  <a:lnTo>
                    <a:pt x="744661" y="50174"/>
                  </a:lnTo>
                  <a:lnTo>
                    <a:pt x="784295" y="71148"/>
                  </a:lnTo>
                  <a:lnTo>
                    <a:pt x="821815" y="95339"/>
                  </a:lnTo>
                  <a:lnTo>
                    <a:pt x="857037" y="122563"/>
                  </a:lnTo>
                  <a:lnTo>
                    <a:pt x="889777" y="152638"/>
                  </a:lnTo>
                  <a:lnTo>
                    <a:pt x="919852" y="185378"/>
                  </a:lnTo>
                  <a:lnTo>
                    <a:pt x="947076" y="220600"/>
                  </a:lnTo>
                  <a:lnTo>
                    <a:pt x="971267" y="258120"/>
                  </a:lnTo>
                  <a:lnTo>
                    <a:pt x="992241" y="297754"/>
                  </a:lnTo>
                  <a:lnTo>
                    <a:pt x="1009814" y="339319"/>
                  </a:lnTo>
                  <a:lnTo>
                    <a:pt x="1023801" y="382631"/>
                  </a:lnTo>
                  <a:lnTo>
                    <a:pt x="1034020" y="427506"/>
                  </a:lnTo>
                  <a:lnTo>
                    <a:pt x="1040286" y="473759"/>
                  </a:lnTo>
                  <a:lnTo>
                    <a:pt x="1042415" y="521208"/>
                  </a:lnTo>
                  <a:lnTo>
                    <a:pt x="1040286" y="568656"/>
                  </a:lnTo>
                  <a:lnTo>
                    <a:pt x="1034020" y="614909"/>
                  </a:lnTo>
                  <a:lnTo>
                    <a:pt x="1023801" y="659784"/>
                  </a:lnTo>
                  <a:lnTo>
                    <a:pt x="1009814" y="703096"/>
                  </a:lnTo>
                  <a:lnTo>
                    <a:pt x="992241" y="744661"/>
                  </a:lnTo>
                  <a:lnTo>
                    <a:pt x="971267" y="784295"/>
                  </a:lnTo>
                  <a:lnTo>
                    <a:pt x="947076" y="821815"/>
                  </a:lnTo>
                  <a:lnTo>
                    <a:pt x="919852" y="857037"/>
                  </a:lnTo>
                  <a:lnTo>
                    <a:pt x="889777" y="889777"/>
                  </a:lnTo>
                  <a:lnTo>
                    <a:pt x="857037" y="919852"/>
                  </a:lnTo>
                  <a:lnTo>
                    <a:pt x="821815" y="947076"/>
                  </a:lnTo>
                  <a:lnTo>
                    <a:pt x="784295" y="971267"/>
                  </a:lnTo>
                  <a:lnTo>
                    <a:pt x="744661" y="992241"/>
                  </a:lnTo>
                  <a:lnTo>
                    <a:pt x="703096" y="1009814"/>
                  </a:lnTo>
                  <a:lnTo>
                    <a:pt x="659784" y="1023801"/>
                  </a:lnTo>
                  <a:lnTo>
                    <a:pt x="614909" y="1034020"/>
                  </a:lnTo>
                  <a:lnTo>
                    <a:pt x="568656" y="1040286"/>
                  </a:lnTo>
                  <a:lnTo>
                    <a:pt x="521207" y="1042416"/>
                  </a:lnTo>
                  <a:lnTo>
                    <a:pt x="473759" y="1040286"/>
                  </a:lnTo>
                  <a:lnTo>
                    <a:pt x="427506" y="1034020"/>
                  </a:lnTo>
                  <a:lnTo>
                    <a:pt x="382631" y="1023801"/>
                  </a:lnTo>
                  <a:lnTo>
                    <a:pt x="339319" y="1009814"/>
                  </a:lnTo>
                  <a:lnTo>
                    <a:pt x="297754" y="992241"/>
                  </a:lnTo>
                  <a:lnTo>
                    <a:pt x="258120" y="971267"/>
                  </a:lnTo>
                  <a:lnTo>
                    <a:pt x="220600" y="947076"/>
                  </a:lnTo>
                  <a:lnTo>
                    <a:pt x="185378" y="919852"/>
                  </a:lnTo>
                  <a:lnTo>
                    <a:pt x="152638" y="889777"/>
                  </a:lnTo>
                  <a:lnTo>
                    <a:pt x="122563" y="857037"/>
                  </a:lnTo>
                  <a:lnTo>
                    <a:pt x="95339" y="821815"/>
                  </a:lnTo>
                  <a:lnTo>
                    <a:pt x="71148" y="784295"/>
                  </a:lnTo>
                  <a:lnTo>
                    <a:pt x="50174" y="744661"/>
                  </a:lnTo>
                  <a:lnTo>
                    <a:pt x="32601" y="703096"/>
                  </a:lnTo>
                  <a:lnTo>
                    <a:pt x="18614" y="659784"/>
                  </a:lnTo>
                  <a:lnTo>
                    <a:pt x="8395" y="614909"/>
                  </a:lnTo>
                  <a:lnTo>
                    <a:pt x="2129" y="568656"/>
                  </a:lnTo>
                  <a:lnTo>
                    <a:pt x="0" y="521208"/>
                  </a:lnTo>
                  <a:close/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92879" y="3974591"/>
              <a:ext cx="6963409" cy="833755"/>
            </a:xfrm>
            <a:custGeom>
              <a:avLst/>
              <a:gdLst/>
              <a:ahLst/>
              <a:cxnLst/>
              <a:rect l="l" t="t" r="r" b="b"/>
              <a:pathLst>
                <a:path w="6963409" h="833754">
                  <a:moveTo>
                    <a:pt x="6963156" y="0"/>
                  </a:moveTo>
                  <a:lnTo>
                    <a:pt x="0" y="0"/>
                  </a:lnTo>
                  <a:lnTo>
                    <a:pt x="0" y="833628"/>
                  </a:lnTo>
                  <a:lnTo>
                    <a:pt x="6963156" y="833628"/>
                  </a:lnTo>
                  <a:lnTo>
                    <a:pt x="696315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92879" y="3974591"/>
              <a:ext cx="6963409" cy="833755"/>
            </a:xfrm>
            <a:custGeom>
              <a:avLst/>
              <a:gdLst/>
              <a:ahLst/>
              <a:cxnLst/>
              <a:rect l="l" t="t" r="r" b="b"/>
              <a:pathLst>
                <a:path w="6963409" h="833754">
                  <a:moveTo>
                    <a:pt x="0" y="833628"/>
                  </a:moveTo>
                  <a:lnTo>
                    <a:pt x="6963156" y="833628"/>
                  </a:lnTo>
                  <a:lnTo>
                    <a:pt x="6963156" y="0"/>
                  </a:lnTo>
                  <a:lnTo>
                    <a:pt x="0" y="0"/>
                  </a:lnTo>
                  <a:lnTo>
                    <a:pt x="0" y="83362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42230" y="3996385"/>
            <a:ext cx="6044565" cy="7632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2100"/>
              </a:lnSpc>
              <a:spcBef>
                <a:spcPts val="265"/>
              </a:spcBef>
            </a:pPr>
            <a:r>
              <a:rPr sz="1700" spc="-114" dirty="0">
                <a:latin typeface="Verdana"/>
                <a:cs typeface="Verdana"/>
              </a:rPr>
              <a:t>Se </a:t>
            </a:r>
            <a:r>
              <a:rPr sz="1700" spc="10" dirty="0">
                <a:latin typeface="Verdana"/>
                <a:cs typeface="Verdana"/>
              </a:rPr>
              <a:t>entiende </a:t>
            </a:r>
            <a:r>
              <a:rPr sz="1700" spc="80" dirty="0">
                <a:latin typeface="Verdana"/>
                <a:cs typeface="Verdana"/>
              </a:rPr>
              <a:t>como </a:t>
            </a:r>
            <a:r>
              <a:rPr sz="1700" spc="20" dirty="0">
                <a:latin typeface="Verdana"/>
                <a:cs typeface="Verdana"/>
              </a:rPr>
              <a:t>una </a:t>
            </a:r>
            <a:r>
              <a:rPr sz="1700" spc="70" dirty="0">
                <a:latin typeface="Verdana"/>
                <a:cs typeface="Verdana"/>
              </a:rPr>
              <a:t>conducta </a:t>
            </a:r>
            <a:r>
              <a:rPr sz="1700" spc="45" dirty="0">
                <a:latin typeface="Verdana"/>
                <a:cs typeface="Verdana"/>
              </a:rPr>
              <a:t>que </a:t>
            </a:r>
            <a:r>
              <a:rPr sz="1700" spc="55" dirty="0">
                <a:latin typeface="Verdana"/>
                <a:cs typeface="Verdana"/>
              </a:rPr>
              <a:t>crea </a:t>
            </a:r>
            <a:r>
              <a:rPr sz="1700" spc="-40" dirty="0">
                <a:latin typeface="Verdana"/>
                <a:cs typeface="Verdana"/>
              </a:rPr>
              <a:t>un </a:t>
            </a:r>
            <a:r>
              <a:rPr sz="1700" spc="-55" dirty="0">
                <a:latin typeface="Verdana"/>
                <a:cs typeface="Verdana"/>
              </a:rPr>
              <a:t>riesgo  </a:t>
            </a:r>
            <a:r>
              <a:rPr sz="1700" spc="-25" dirty="0">
                <a:latin typeface="Verdana"/>
                <a:cs typeface="Verdana"/>
              </a:rPr>
              <a:t>jurídicamente</a:t>
            </a:r>
            <a:r>
              <a:rPr sz="1700" spc="-165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relevante,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spc="10" dirty="0">
                <a:latin typeface="Verdana"/>
                <a:cs typeface="Verdana"/>
              </a:rPr>
              <a:t>pero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45" dirty="0">
                <a:latin typeface="Verdana"/>
                <a:cs typeface="Verdana"/>
              </a:rPr>
              <a:t>que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95" dirty="0">
                <a:latin typeface="Verdana"/>
                <a:cs typeface="Verdana"/>
              </a:rPr>
              <a:t>de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55" dirty="0">
                <a:latin typeface="Verdana"/>
                <a:cs typeface="Verdana"/>
              </a:rPr>
              <a:t>modo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5" dirty="0">
                <a:latin typeface="Verdana"/>
                <a:cs typeface="Verdana"/>
              </a:rPr>
              <a:t>general</a:t>
            </a:r>
            <a:r>
              <a:rPr sz="1700" spc="-155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está  </a:t>
            </a:r>
            <a:r>
              <a:rPr sz="1700" spc="-10" dirty="0">
                <a:latin typeface="Verdana"/>
                <a:cs typeface="Verdana"/>
              </a:rPr>
              <a:t>socialmente</a:t>
            </a:r>
            <a:r>
              <a:rPr sz="1700" spc="-155" dirty="0">
                <a:latin typeface="Verdana"/>
                <a:cs typeface="Verdana"/>
              </a:rPr>
              <a:t> </a:t>
            </a:r>
            <a:r>
              <a:rPr sz="1700" spc="65" dirty="0">
                <a:latin typeface="Verdana"/>
                <a:cs typeface="Verdana"/>
              </a:rPr>
              <a:t>aceptado.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65321" y="3864609"/>
            <a:ext cx="7497445" cy="2201545"/>
            <a:chOff x="3465321" y="3864609"/>
            <a:chExt cx="7497445" cy="2201545"/>
          </a:xfrm>
        </p:grpSpPr>
        <p:sp>
          <p:nvSpPr>
            <p:cNvPr id="20" name="object 20"/>
            <p:cNvSpPr/>
            <p:nvPr/>
          </p:nvSpPr>
          <p:spPr>
            <a:xfrm>
              <a:off x="3471671" y="3870959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70" h="1042670">
                  <a:moveTo>
                    <a:pt x="521207" y="0"/>
                  </a:moveTo>
                  <a:lnTo>
                    <a:pt x="473759" y="2129"/>
                  </a:lnTo>
                  <a:lnTo>
                    <a:pt x="427506" y="8395"/>
                  </a:lnTo>
                  <a:lnTo>
                    <a:pt x="382631" y="18614"/>
                  </a:lnTo>
                  <a:lnTo>
                    <a:pt x="339319" y="32601"/>
                  </a:lnTo>
                  <a:lnTo>
                    <a:pt x="297754" y="50174"/>
                  </a:lnTo>
                  <a:lnTo>
                    <a:pt x="258120" y="71148"/>
                  </a:lnTo>
                  <a:lnTo>
                    <a:pt x="220600" y="95339"/>
                  </a:lnTo>
                  <a:lnTo>
                    <a:pt x="185378" y="122563"/>
                  </a:lnTo>
                  <a:lnTo>
                    <a:pt x="152638" y="152638"/>
                  </a:lnTo>
                  <a:lnTo>
                    <a:pt x="122563" y="185378"/>
                  </a:lnTo>
                  <a:lnTo>
                    <a:pt x="95339" y="220600"/>
                  </a:lnTo>
                  <a:lnTo>
                    <a:pt x="71148" y="258120"/>
                  </a:lnTo>
                  <a:lnTo>
                    <a:pt x="50174" y="297754"/>
                  </a:lnTo>
                  <a:lnTo>
                    <a:pt x="32601" y="339319"/>
                  </a:lnTo>
                  <a:lnTo>
                    <a:pt x="18614" y="382631"/>
                  </a:lnTo>
                  <a:lnTo>
                    <a:pt x="8395" y="427506"/>
                  </a:lnTo>
                  <a:lnTo>
                    <a:pt x="2129" y="473759"/>
                  </a:lnTo>
                  <a:lnTo>
                    <a:pt x="0" y="521207"/>
                  </a:lnTo>
                  <a:lnTo>
                    <a:pt x="2129" y="568656"/>
                  </a:lnTo>
                  <a:lnTo>
                    <a:pt x="8395" y="614909"/>
                  </a:lnTo>
                  <a:lnTo>
                    <a:pt x="18614" y="659784"/>
                  </a:lnTo>
                  <a:lnTo>
                    <a:pt x="32601" y="703096"/>
                  </a:lnTo>
                  <a:lnTo>
                    <a:pt x="50174" y="744661"/>
                  </a:lnTo>
                  <a:lnTo>
                    <a:pt x="71148" y="784295"/>
                  </a:lnTo>
                  <a:lnTo>
                    <a:pt x="95339" y="821815"/>
                  </a:lnTo>
                  <a:lnTo>
                    <a:pt x="122563" y="857037"/>
                  </a:lnTo>
                  <a:lnTo>
                    <a:pt x="152638" y="889777"/>
                  </a:lnTo>
                  <a:lnTo>
                    <a:pt x="185378" y="919852"/>
                  </a:lnTo>
                  <a:lnTo>
                    <a:pt x="220600" y="947076"/>
                  </a:lnTo>
                  <a:lnTo>
                    <a:pt x="258120" y="971267"/>
                  </a:lnTo>
                  <a:lnTo>
                    <a:pt x="297754" y="992241"/>
                  </a:lnTo>
                  <a:lnTo>
                    <a:pt x="339319" y="1009814"/>
                  </a:lnTo>
                  <a:lnTo>
                    <a:pt x="382631" y="1023801"/>
                  </a:lnTo>
                  <a:lnTo>
                    <a:pt x="427506" y="1034020"/>
                  </a:lnTo>
                  <a:lnTo>
                    <a:pt x="473759" y="1040286"/>
                  </a:lnTo>
                  <a:lnTo>
                    <a:pt x="521207" y="1042415"/>
                  </a:lnTo>
                  <a:lnTo>
                    <a:pt x="568656" y="1040286"/>
                  </a:lnTo>
                  <a:lnTo>
                    <a:pt x="614909" y="1034020"/>
                  </a:lnTo>
                  <a:lnTo>
                    <a:pt x="659784" y="1023801"/>
                  </a:lnTo>
                  <a:lnTo>
                    <a:pt x="703096" y="1009814"/>
                  </a:lnTo>
                  <a:lnTo>
                    <a:pt x="744661" y="992241"/>
                  </a:lnTo>
                  <a:lnTo>
                    <a:pt x="784295" y="971267"/>
                  </a:lnTo>
                  <a:lnTo>
                    <a:pt x="821815" y="947076"/>
                  </a:lnTo>
                  <a:lnTo>
                    <a:pt x="857037" y="919852"/>
                  </a:lnTo>
                  <a:lnTo>
                    <a:pt x="889777" y="889777"/>
                  </a:lnTo>
                  <a:lnTo>
                    <a:pt x="919852" y="857037"/>
                  </a:lnTo>
                  <a:lnTo>
                    <a:pt x="947076" y="821815"/>
                  </a:lnTo>
                  <a:lnTo>
                    <a:pt x="971267" y="784295"/>
                  </a:lnTo>
                  <a:lnTo>
                    <a:pt x="992241" y="744661"/>
                  </a:lnTo>
                  <a:lnTo>
                    <a:pt x="1009814" y="703096"/>
                  </a:lnTo>
                  <a:lnTo>
                    <a:pt x="1023801" y="659784"/>
                  </a:lnTo>
                  <a:lnTo>
                    <a:pt x="1034020" y="614909"/>
                  </a:lnTo>
                  <a:lnTo>
                    <a:pt x="1040286" y="568656"/>
                  </a:lnTo>
                  <a:lnTo>
                    <a:pt x="1042415" y="521207"/>
                  </a:lnTo>
                  <a:lnTo>
                    <a:pt x="1040286" y="473759"/>
                  </a:lnTo>
                  <a:lnTo>
                    <a:pt x="1034020" y="427506"/>
                  </a:lnTo>
                  <a:lnTo>
                    <a:pt x="1023801" y="382631"/>
                  </a:lnTo>
                  <a:lnTo>
                    <a:pt x="1009814" y="339319"/>
                  </a:lnTo>
                  <a:lnTo>
                    <a:pt x="992241" y="297754"/>
                  </a:lnTo>
                  <a:lnTo>
                    <a:pt x="971267" y="258120"/>
                  </a:lnTo>
                  <a:lnTo>
                    <a:pt x="947076" y="220600"/>
                  </a:lnTo>
                  <a:lnTo>
                    <a:pt x="919852" y="185378"/>
                  </a:lnTo>
                  <a:lnTo>
                    <a:pt x="889777" y="152638"/>
                  </a:lnTo>
                  <a:lnTo>
                    <a:pt x="857037" y="122563"/>
                  </a:lnTo>
                  <a:lnTo>
                    <a:pt x="821815" y="95339"/>
                  </a:lnTo>
                  <a:lnTo>
                    <a:pt x="784295" y="71148"/>
                  </a:lnTo>
                  <a:lnTo>
                    <a:pt x="744661" y="50174"/>
                  </a:lnTo>
                  <a:lnTo>
                    <a:pt x="703096" y="32601"/>
                  </a:lnTo>
                  <a:lnTo>
                    <a:pt x="659784" y="18614"/>
                  </a:lnTo>
                  <a:lnTo>
                    <a:pt x="614909" y="8395"/>
                  </a:lnTo>
                  <a:lnTo>
                    <a:pt x="568656" y="2129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71671" y="3870959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70" h="1042670">
                  <a:moveTo>
                    <a:pt x="0" y="521207"/>
                  </a:moveTo>
                  <a:lnTo>
                    <a:pt x="2129" y="473759"/>
                  </a:lnTo>
                  <a:lnTo>
                    <a:pt x="8395" y="427506"/>
                  </a:lnTo>
                  <a:lnTo>
                    <a:pt x="18614" y="382631"/>
                  </a:lnTo>
                  <a:lnTo>
                    <a:pt x="32601" y="339319"/>
                  </a:lnTo>
                  <a:lnTo>
                    <a:pt x="50174" y="297754"/>
                  </a:lnTo>
                  <a:lnTo>
                    <a:pt x="71148" y="258120"/>
                  </a:lnTo>
                  <a:lnTo>
                    <a:pt x="95339" y="220600"/>
                  </a:lnTo>
                  <a:lnTo>
                    <a:pt x="122563" y="185378"/>
                  </a:lnTo>
                  <a:lnTo>
                    <a:pt x="152638" y="152638"/>
                  </a:lnTo>
                  <a:lnTo>
                    <a:pt x="185378" y="122563"/>
                  </a:lnTo>
                  <a:lnTo>
                    <a:pt x="220600" y="95339"/>
                  </a:lnTo>
                  <a:lnTo>
                    <a:pt x="258120" y="71148"/>
                  </a:lnTo>
                  <a:lnTo>
                    <a:pt x="297754" y="50174"/>
                  </a:lnTo>
                  <a:lnTo>
                    <a:pt x="339319" y="32601"/>
                  </a:lnTo>
                  <a:lnTo>
                    <a:pt x="382631" y="18614"/>
                  </a:lnTo>
                  <a:lnTo>
                    <a:pt x="427506" y="8395"/>
                  </a:lnTo>
                  <a:lnTo>
                    <a:pt x="473759" y="2129"/>
                  </a:lnTo>
                  <a:lnTo>
                    <a:pt x="521207" y="0"/>
                  </a:lnTo>
                  <a:lnTo>
                    <a:pt x="568656" y="2129"/>
                  </a:lnTo>
                  <a:lnTo>
                    <a:pt x="614909" y="8395"/>
                  </a:lnTo>
                  <a:lnTo>
                    <a:pt x="659784" y="18614"/>
                  </a:lnTo>
                  <a:lnTo>
                    <a:pt x="703096" y="32601"/>
                  </a:lnTo>
                  <a:lnTo>
                    <a:pt x="744661" y="50174"/>
                  </a:lnTo>
                  <a:lnTo>
                    <a:pt x="784295" y="71148"/>
                  </a:lnTo>
                  <a:lnTo>
                    <a:pt x="821815" y="95339"/>
                  </a:lnTo>
                  <a:lnTo>
                    <a:pt x="857037" y="122563"/>
                  </a:lnTo>
                  <a:lnTo>
                    <a:pt x="889777" y="152638"/>
                  </a:lnTo>
                  <a:lnTo>
                    <a:pt x="919852" y="185378"/>
                  </a:lnTo>
                  <a:lnTo>
                    <a:pt x="947076" y="220600"/>
                  </a:lnTo>
                  <a:lnTo>
                    <a:pt x="971267" y="258120"/>
                  </a:lnTo>
                  <a:lnTo>
                    <a:pt x="992241" y="297754"/>
                  </a:lnTo>
                  <a:lnTo>
                    <a:pt x="1009814" y="339319"/>
                  </a:lnTo>
                  <a:lnTo>
                    <a:pt x="1023801" y="382631"/>
                  </a:lnTo>
                  <a:lnTo>
                    <a:pt x="1034020" y="427506"/>
                  </a:lnTo>
                  <a:lnTo>
                    <a:pt x="1040286" y="473759"/>
                  </a:lnTo>
                  <a:lnTo>
                    <a:pt x="1042415" y="521207"/>
                  </a:lnTo>
                  <a:lnTo>
                    <a:pt x="1040286" y="568656"/>
                  </a:lnTo>
                  <a:lnTo>
                    <a:pt x="1034020" y="614909"/>
                  </a:lnTo>
                  <a:lnTo>
                    <a:pt x="1023801" y="659784"/>
                  </a:lnTo>
                  <a:lnTo>
                    <a:pt x="1009814" y="703096"/>
                  </a:lnTo>
                  <a:lnTo>
                    <a:pt x="992241" y="744661"/>
                  </a:lnTo>
                  <a:lnTo>
                    <a:pt x="971267" y="784295"/>
                  </a:lnTo>
                  <a:lnTo>
                    <a:pt x="947076" y="821815"/>
                  </a:lnTo>
                  <a:lnTo>
                    <a:pt x="919852" y="857037"/>
                  </a:lnTo>
                  <a:lnTo>
                    <a:pt x="889777" y="889777"/>
                  </a:lnTo>
                  <a:lnTo>
                    <a:pt x="857037" y="919852"/>
                  </a:lnTo>
                  <a:lnTo>
                    <a:pt x="821815" y="947076"/>
                  </a:lnTo>
                  <a:lnTo>
                    <a:pt x="784295" y="971267"/>
                  </a:lnTo>
                  <a:lnTo>
                    <a:pt x="744661" y="992241"/>
                  </a:lnTo>
                  <a:lnTo>
                    <a:pt x="703096" y="1009814"/>
                  </a:lnTo>
                  <a:lnTo>
                    <a:pt x="659784" y="1023801"/>
                  </a:lnTo>
                  <a:lnTo>
                    <a:pt x="614909" y="1034020"/>
                  </a:lnTo>
                  <a:lnTo>
                    <a:pt x="568656" y="1040286"/>
                  </a:lnTo>
                  <a:lnTo>
                    <a:pt x="521207" y="1042415"/>
                  </a:lnTo>
                  <a:lnTo>
                    <a:pt x="473759" y="1040286"/>
                  </a:lnTo>
                  <a:lnTo>
                    <a:pt x="427506" y="1034020"/>
                  </a:lnTo>
                  <a:lnTo>
                    <a:pt x="382631" y="1023801"/>
                  </a:lnTo>
                  <a:lnTo>
                    <a:pt x="339319" y="1009814"/>
                  </a:lnTo>
                  <a:lnTo>
                    <a:pt x="297754" y="992241"/>
                  </a:lnTo>
                  <a:lnTo>
                    <a:pt x="258120" y="971267"/>
                  </a:lnTo>
                  <a:lnTo>
                    <a:pt x="220600" y="947076"/>
                  </a:lnTo>
                  <a:lnTo>
                    <a:pt x="185378" y="919852"/>
                  </a:lnTo>
                  <a:lnTo>
                    <a:pt x="152638" y="889777"/>
                  </a:lnTo>
                  <a:lnTo>
                    <a:pt x="122563" y="857037"/>
                  </a:lnTo>
                  <a:lnTo>
                    <a:pt x="95339" y="821815"/>
                  </a:lnTo>
                  <a:lnTo>
                    <a:pt x="71148" y="784295"/>
                  </a:lnTo>
                  <a:lnTo>
                    <a:pt x="50174" y="744661"/>
                  </a:lnTo>
                  <a:lnTo>
                    <a:pt x="32601" y="703096"/>
                  </a:lnTo>
                  <a:lnTo>
                    <a:pt x="18614" y="659784"/>
                  </a:lnTo>
                  <a:lnTo>
                    <a:pt x="8395" y="614909"/>
                  </a:lnTo>
                  <a:lnTo>
                    <a:pt x="2129" y="568656"/>
                  </a:lnTo>
                  <a:lnTo>
                    <a:pt x="0" y="521207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14343" y="5225795"/>
              <a:ext cx="7442200" cy="833755"/>
            </a:xfrm>
            <a:custGeom>
              <a:avLst/>
              <a:gdLst/>
              <a:ahLst/>
              <a:cxnLst/>
              <a:rect l="l" t="t" r="r" b="b"/>
              <a:pathLst>
                <a:path w="7442200" h="833754">
                  <a:moveTo>
                    <a:pt x="7441692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7441692" y="833627"/>
                  </a:lnTo>
                  <a:lnTo>
                    <a:pt x="74416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14343" y="5225795"/>
              <a:ext cx="7442200" cy="833755"/>
            </a:xfrm>
            <a:custGeom>
              <a:avLst/>
              <a:gdLst/>
              <a:ahLst/>
              <a:cxnLst/>
              <a:rect l="l" t="t" r="r" b="b"/>
              <a:pathLst>
                <a:path w="7442200" h="833754">
                  <a:moveTo>
                    <a:pt x="0" y="833627"/>
                  </a:moveTo>
                  <a:lnTo>
                    <a:pt x="7441692" y="833627"/>
                  </a:lnTo>
                  <a:lnTo>
                    <a:pt x="7441692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164329" y="5366715"/>
            <a:ext cx="6616700" cy="52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55"/>
              </a:lnSpc>
              <a:spcBef>
                <a:spcPts val="100"/>
              </a:spcBef>
            </a:pPr>
            <a:r>
              <a:rPr sz="1700" spc="-50" dirty="0">
                <a:latin typeface="Verdana"/>
                <a:cs typeface="Verdana"/>
              </a:rPr>
              <a:t>Por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ejemplo,</a:t>
            </a:r>
            <a:r>
              <a:rPr sz="1700" spc="-160" dirty="0">
                <a:latin typeface="Verdana"/>
                <a:cs typeface="Verdana"/>
              </a:rPr>
              <a:t> </a:t>
            </a:r>
            <a:r>
              <a:rPr sz="1700" spc="-85" dirty="0">
                <a:latin typeface="Verdana"/>
                <a:cs typeface="Verdana"/>
              </a:rPr>
              <a:t>los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-75" dirty="0">
                <a:latin typeface="Verdana"/>
                <a:cs typeface="Verdana"/>
              </a:rPr>
              <a:t>riesgos</a:t>
            </a:r>
            <a:r>
              <a:rPr sz="1700" spc="-155" dirty="0">
                <a:latin typeface="Verdana"/>
                <a:cs typeface="Verdana"/>
              </a:rPr>
              <a:t> </a:t>
            </a:r>
            <a:r>
              <a:rPr sz="1700" spc="45" dirty="0">
                <a:latin typeface="Verdana"/>
                <a:cs typeface="Verdana"/>
              </a:rPr>
              <a:t>que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-70" dirty="0">
                <a:latin typeface="Verdana"/>
                <a:cs typeface="Verdana"/>
              </a:rPr>
              <a:t>se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asumen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5" dirty="0">
                <a:latin typeface="Verdana"/>
                <a:cs typeface="Verdana"/>
              </a:rPr>
              <a:t>al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25" dirty="0">
                <a:latin typeface="Verdana"/>
                <a:cs typeface="Verdana"/>
              </a:rPr>
              <a:t>conducir</a:t>
            </a:r>
            <a:r>
              <a:rPr sz="1700" spc="-160" dirty="0">
                <a:latin typeface="Verdana"/>
                <a:cs typeface="Verdana"/>
              </a:rPr>
              <a:t> </a:t>
            </a:r>
            <a:r>
              <a:rPr sz="1700" spc="-40" dirty="0">
                <a:latin typeface="Verdana"/>
                <a:cs typeface="Verdana"/>
              </a:rPr>
              <a:t>un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vehiculo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ts val="1955"/>
              </a:lnSpc>
            </a:pPr>
            <a:r>
              <a:rPr sz="1700" spc="25" dirty="0">
                <a:latin typeface="Verdana"/>
                <a:cs typeface="Verdana"/>
              </a:rPr>
              <a:t>en </a:t>
            </a:r>
            <a:r>
              <a:rPr sz="1700" spc="-140" dirty="0">
                <a:latin typeface="Verdana"/>
                <a:cs typeface="Verdana"/>
              </a:rPr>
              <a:t>«el </a:t>
            </a:r>
            <a:r>
              <a:rPr sz="1700" spc="-10" dirty="0">
                <a:latin typeface="Verdana"/>
                <a:cs typeface="Verdana"/>
              </a:rPr>
              <a:t>tráfico</a:t>
            </a:r>
            <a:r>
              <a:rPr sz="1700" spc="-305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rodado».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74320" y="2987039"/>
            <a:ext cx="3768090" cy="3182620"/>
            <a:chOff x="274320" y="2987039"/>
            <a:chExt cx="3768090" cy="3182620"/>
          </a:xfrm>
        </p:grpSpPr>
        <p:sp>
          <p:nvSpPr>
            <p:cNvPr id="26" name="object 26"/>
            <p:cNvSpPr/>
            <p:nvPr/>
          </p:nvSpPr>
          <p:spPr>
            <a:xfrm>
              <a:off x="2993136" y="5122163"/>
              <a:ext cx="1042669" cy="1041400"/>
            </a:xfrm>
            <a:custGeom>
              <a:avLst/>
              <a:gdLst/>
              <a:ahLst/>
              <a:cxnLst/>
              <a:rect l="l" t="t" r="r" b="b"/>
              <a:pathLst>
                <a:path w="1042670" h="1041400">
                  <a:moveTo>
                    <a:pt x="521208" y="0"/>
                  </a:moveTo>
                  <a:lnTo>
                    <a:pt x="473759" y="2127"/>
                  </a:lnTo>
                  <a:lnTo>
                    <a:pt x="427506" y="8386"/>
                  </a:lnTo>
                  <a:lnTo>
                    <a:pt x="382631" y="18593"/>
                  </a:lnTo>
                  <a:lnTo>
                    <a:pt x="339319" y="32564"/>
                  </a:lnTo>
                  <a:lnTo>
                    <a:pt x="297754" y="50115"/>
                  </a:lnTo>
                  <a:lnTo>
                    <a:pt x="258120" y="71063"/>
                  </a:lnTo>
                  <a:lnTo>
                    <a:pt x="220600" y="95224"/>
                  </a:lnTo>
                  <a:lnTo>
                    <a:pt x="185378" y="122413"/>
                  </a:lnTo>
                  <a:lnTo>
                    <a:pt x="152638" y="152447"/>
                  </a:lnTo>
                  <a:lnTo>
                    <a:pt x="122563" y="185143"/>
                  </a:lnTo>
                  <a:lnTo>
                    <a:pt x="95339" y="220315"/>
                  </a:lnTo>
                  <a:lnTo>
                    <a:pt x="71148" y="257781"/>
                  </a:lnTo>
                  <a:lnTo>
                    <a:pt x="50174" y="297357"/>
                  </a:lnTo>
                  <a:lnTo>
                    <a:pt x="32601" y="338858"/>
                  </a:lnTo>
                  <a:lnTo>
                    <a:pt x="18614" y="382102"/>
                  </a:lnTo>
                  <a:lnTo>
                    <a:pt x="8395" y="426903"/>
                  </a:lnTo>
                  <a:lnTo>
                    <a:pt x="2129" y="473079"/>
                  </a:lnTo>
                  <a:lnTo>
                    <a:pt x="0" y="520446"/>
                  </a:lnTo>
                  <a:lnTo>
                    <a:pt x="2129" y="567817"/>
                  </a:lnTo>
                  <a:lnTo>
                    <a:pt x="8395" y="613998"/>
                  </a:lnTo>
                  <a:lnTo>
                    <a:pt x="18614" y="658802"/>
                  </a:lnTo>
                  <a:lnTo>
                    <a:pt x="32601" y="702048"/>
                  </a:lnTo>
                  <a:lnTo>
                    <a:pt x="50174" y="743551"/>
                  </a:lnTo>
                  <a:lnTo>
                    <a:pt x="71148" y="783127"/>
                  </a:lnTo>
                  <a:lnTo>
                    <a:pt x="95339" y="820592"/>
                  </a:lnTo>
                  <a:lnTo>
                    <a:pt x="122563" y="855764"/>
                  </a:lnTo>
                  <a:lnTo>
                    <a:pt x="152638" y="888458"/>
                  </a:lnTo>
                  <a:lnTo>
                    <a:pt x="185378" y="918491"/>
                  </a:lnTo>
                  <a:lnTo>
                    <a:pt x="220600" y="945678"/>
                  </a:lnTo>
                  <a:lnTo>
                    <a:pt x="258120" y="969836"/>
                  </a:lnTo>
                  <a:lnTo>
                    <a:pt x="297754" y="990782"/>
                  </a:lnTo>
                  <a:lnTo>
                    <a:pt x="339319" y="1008332"/>
                  </a:lnTo>
                  <a:lnTo>
                    <a:pt x="382631" y="1022301"/>
                  </a:lnTo>
                  <a:lnTo>
                    <a:pt x="427506" y="1032507"/>
                  </a:lnTo>
                  <a:lnTo>
                    <a:pt x="473759" y="1038765"/>
                  </a:lnTo>
                  <a:lnTo>
                    <a:pt x="521208" y="1040892"/>
                  </a:lnTo>
                  <a:lnTo>
                    <a:pt x="568656" y="1038765"/>
                  </a:lnTo>
                  <a:lnTo>
                    <a:pt x="614909" y="1032507"/>
                  </a:lnTo>
                  <a:lnTo>
                    <a:pt x="659784" y="1022301"/>
                  </a:lnTo>
                  <a:lnTo>
                    <a:pt x="703096" y="1008332"/>
                  </a:lnTo>
                  <a:lnTo>
                    <a:pt x="744661" y="990782"/>
                  </a:lnTo>
                  <a:lnTo>
                    <a:pt x="784295" y="969836"/>
                  </a:lnTo>
                  <a:lnTo>
                    <a:pt x="821815" y="945678"/>
                  </a:lnTo>
                  <a:lnTo>
                    <a:pt x="857037" y="918491"/>
                  </a:lnTo>
                  <a:lnTo>
                    <a:pt x="889777" y="888458"/>
                  </a:lnTo>
                  <a:lnTo>
                    <a:pt x="919852" y="855764"/>
                  </a:lnTo>
                  <a:lnTo>
                    <a:pt x="947076" y="820592"/>
                  </a:lnTo>
                  <a:lnTo>
                    <a:pt x="971267" y="783127"/>
                  </a:lnTo>
                  <a:lnTo>
                    <a:pt x="992241" y="743551"/>
                  </a:lnTo>
                  <a:lnTo>
                    <a:pt x="1009814" y="702048"/>
                  </a:lnTo>
                  <a:lnTo>
                    <a:pt x="1023801" y="658802"/>
                  </a:lnTo>
                  <a:lnTo>
                    <a:pt x="1034020" y="613998"/>
                  </a:lnTo>
                  <a:lnTo>
                    <a:pt x="1040286" y="567817"/>
                  </a:lnTo>
                  <a:lnTo>
                    <a:pt x="1042415" y="520446"/>
                  </a:lnTo>
                  <a:lnTo>
                    <a:pt x="1040286" y="473079"/>
                  </a:lnTo>
                  <a:lnTo>
                    <a:pt x="1034020" y="426903"/>
                  </a:lnTo>
                  <a:lnTo>
                    <a:pt x="1023801" y="382102"/>
                  </a:lnTo>
                  <a:lnTo>
                    <a:pt x="1009814" y="338858"/>
                  </a:lnTo>
                  <a:lnTo>
                    <a:pt x="992241" y="297357"/>
                  </a:lnTo>
                  <a:lnTo>
                    <a:pt x="971267" y="257781"/>
                  </a:lnTo>
                  <a:lnTo>
                    <a:pt x="947076" y="220315"/>
                  </a:lnTo>
                  <a:lnTo>
                    <a:pt x="919852" y="185143"/>
                  </a:lnTo>
                  <a:lnTo>
                    <a:pt x="889777" y="152447"/>
                  </a:lnTo>
                  <a:lnTo>
                    <a:pt x="857037" y="122413"/>
                  </a:lnTo>
                  <a:lnTo>
                    <a:pt x="821815" y="95224"/>
                  </a:lnTo>
                  <a:lnTo>
                    <a:pt x="784295" y="71063"/>
                  </a:lnTo>
                  <a:lnTo>
                    <a:pt x="744661" y="50115"/>
                  </a:lnTo>
                  <a:lnTo>
                    <a:pt x="703096" y="32564"/>
                  </a:lnTo>
                  <a:lnTo>
                    <a:pt x="659784" y="18593"/>
                  </a:lnTo>
                  <a:lnTo>
                    <a:pt x="614909" y="8386"/>
                  </a:lnTo>
                  <a:lnTo>
                    <a:pt x="568656" y="2127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93136" y="5122163"/>
              <a:ext cx="1042669" cy="1041400"/>
            </a:xfrm>
            <a:custGeom>
              <a:avLst/>
              <a:gdLst/>
              <a:ahLst/>
              <a:cxnLst/>
              <a:rect l="l" t="t" r="r" b="b"/>
              <a:pathLst>
                <a:path w="1042670" h="1041400">
                  <a:moveTo>
                    <a:pt x="0" y="520446"/>
                  </a:moveTo>
                  <a:lnTo>
                    <a:pt x="2129" y="473079"/>
                  </a:lnTo>
                  <a:lnTo>
                    <a:pt x="8395" y="426903"/>
                  </a:lnTo>
                  <a:lnTo>
                    <a:pt x="18614" y="382102"/>
                  </a:lnTo>
                  <a:lnTo>
                    <a:pt x="32601" y="338858"/>
                  </a:lnTo>
                  <a:lnTo>
                    <a:pt x="50174" y="297357"/>
                  </a:lnTo>
                  <a:lnTo>
                    <a:pt x="71148" y="257781"/>
                  </a:lnTo>
                  <a:lnTo>
                    <a:pt x="95339" y="220315"/>
                  </a:lnTo>
                  <a:lnTo>
                    <a:pt x="122563" y="185143"/>
                  </a:lnTo>
                  <a:lnTo>
                    <a:pt x="152638" y="152447"/>
                  </a:lnTo>
                  <a:lnTo>
                    <a:pt x="185378" y="122413"/>
                  </a:lnTo>
                  <a:lnTo>
                    <a:pt x="220600" y="95224"/>
                  </a:lnTo>
                  <a:lnTo>
                    <a:pt x="258120" y="71063"/>
                  </a:lnTo>
                  <a:lnTo>
                    <a:pt x="297754" y="50115"/>
                  </a:lnTo>
                  <a:lnTo>
                    <a:pt x="339319" y="32564"/>
                  </a:lnTo>
                  <a:lnTo>
                    <a:pt x="382631" y="18593"/>
                  </a:lnTo>
                  <a:lnTo>
                    <a:pt x="427506" y="8386"/>
                  </a:lnTo>
                  <a:lnTo>
                    <a:pt x="473759" y="2127"/>
                  </a:lnTo>
                  <a:lnTo>
                    <a:pt x="521208" y="0"/>
                  </a:lnTo>
                  <a:lnTo>
                    <a:pt x="568656" y="2127"/>
                  </a:lnTo>
                  <a:lnTo>
                    <a:pt x="614909" y="8386"/>
                  </a:lnTo>
                  <a:lnTo>
                    <a:pt x="659784" y="18593"/>
                  </a:lnTo>
                  <a:lnTo>
                    <a:pt x="703096" y="32564"/>
                  </a:lnTo>
                  <a:lnTo>
                    <a:pt x="744661" y="50115"/>
                  </a:lnTo>
                  <a:lnTo>
                    <a:pt x="784295" y="71063"/>
                  </a:lnTo>
                  <a:lnTo>
                    <a:pt x="821815" y="95224"/>
                  </a:lnTo>
                  <a:lnTo>
                    <a:pt x="857037" y="122413"/>
                  </a:lnTo>
                  <a:lnTo>
                    <a:pt x="889777" y="152447"/>
                  </a:lnTo>
                  <a:lnTo>
                    <a:pt x="919852" y="185143"/>
                  </a:lnTo>
                  <a:lnTo>
                    <a:pt x="947076" y="220315"/>
                  </a:lnTo>
                  <a:lnTo>
                    <a:pt x="971267" y="257781"/>
                  </a:lnTo>
                  <a:lnTo>
                    <a:pt x="992241" y="297357"/>
                  </a:lnTo>
                  <a:lnTo>
                    <a:pt x="1009814" y="338858"/>
                  </a:lnTo>
                  <a:lnTo>
                    <a:pt x="1023801" y="382102"/>
                  </a:lnTo>
                  <a:lnTo>
                    <a:pt x="1034020" y="426903"/>
                  </a:lnTo>
                  <a:lnTo>
                    <a:pt x="1040286" y="473079"/>
                  </a:lnTo>
                  <a:lnTo>
                    <a:pt x="1042415" y="520446"/>
                  </a:lnTo>
                  <a:lnTo>
                    <a:pt x="1040286" y="567817"/>
                  </a:lnTo>
                  <a:lnTo>
                    <a:pt x="1034020" y="613998"/>
                  </a:lnTo>
                  <a:lnTo>
                    <a:pt x="1023801" y="658802"/>
                  </a:lnTo>
                  <a:lnTo>
                    <a:pt x="1009814" y="702048"/>
                  </a:lnTo>
                  <a:lnTo>
                    <a:pt x="992241" y="743551"/>
                  </a:lnTo>
                  <a:lnTo>
                    <a:pt x="971267" y="783127"/>
                  </a:lnTo>
                  <a:lnTo>
                    <a:pt x="947076" y="820592"/>
                  </a:lnTo>
                  <a:lnTo>
                    <a:pt x="919852" y="855764"/>
                  </a:lnTo>
                  <a:lnTo>
                    <a:pt x="889777" y="888458"/>
                  </a:lnTo>
                  <a:lnTo>
                    <a:pt x="857037" y="918491"/>
                  </a:lnTo>
                  <a:lnTo>
                    <a:pt x="821815" y="945678"/>
                  </a:lnTo>
                  <a:lnTo>
                    <a:pt x="784295" y="969836"/>
                  </a:lnTo>
                  <a:lnTo>
                    <a:pt x="744661" y="990782"/>
                  </a:lnTo>
                  <a:lnTo>
                    <a:pt x="703096" y="1008332"/>
                  </a:lnTo>
                  <a:lnTo>
                    <a:pt x="659784" y="1022301"/>
                  </a:lnTo>
                  <a:lnTo>
                    <a:pt x="614909" y="1032507"/>
                  </a:lnTo>
                  <a:lnTo>
                    <a:pt x="568656" y="1038765"/>
                  </a:lnTo>
                  <a:lnTo>
                    <a:pt x="521208" y="1040892"/>
                  </a:lnTo>
                  <a:lnTo>
                    <a:pt x="473759" y="1038765"/>
                  </a:lnTo>
                  <a:lnTo>
                    <a:pt x="427506" y="1032507"/>
                  </a:lnTo>
                  <a:lnTo>
                    <a:pt x="382631" y="1022301"/>
                  </a:lnTo>
                  <a:lnTo>
                    <a:pt x="339319" y="1008332"/>
                  </a:lnTo>
                  <a:lnTo>
                    <a:pt x="297754" y="990782"/>
                  </a:lnTo>
                  <a:lnTo>
                    <a:pt x="258120" y="969836"/>
                  </a:lnTo>
                  <a:lnTo>
                    <a:pt x="220600" y="945678"/>
                  </a:lnTo>
                  <a:lnTo>
                    <a:pt x="185378" y="918491"/>
                  </a:lnTo>
                  <a:lnTo>
                    <a:pt x="152638" y="888458"/>
                  </a:lnTo>
                  <a:lnTo>
                    <a:pt x="122563" y="855764"/>
                  </a:lnTo>
                  <a:lnTo>
                    <a:pt x="95339" y="820592"/>
                  </a:lnTo>
                  <a:lnTo>
                    <a:pt x="71148" y="783127"/>
                  </a:lnTo>
                  <a:lnTo>
                    <a:pt x="50174" y="743551"/>
                  </a:lnTo>
                  <a:lnTo>
                    <a:pt x="32601" y="702048"/>
                  </a:lnTo>
                  <a:lnTo>
                    <a:pt x="18614" y="658802"/>
                  </a:lnTo>
                  <a:lnTo>
                    <a:pt x="8395" y="613998"/>
                  </a:lnTo>
                  <a:lnTo>
                    <a:pt x="2129" y="567817"/>
                  </a:lnTo>
                  <a:lnTo>
                    <a:pt x="0" y="520446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5320" y="2987039"/>
              <a:ext cx="2627376" cy="1121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4320" y="3596639"/>
              <a:ext cx="3241548" cy="1121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76173" y="3129533"/>
            <a:ext cx="26035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TeXGyreAdventor"/>
                <a:cs typeface="TeXGyreAdventor"/>
              </a:rPr>
              <a:t>RIESGO  PE</a:t>
            </a:r>
            <a:r>
              <a:rPr sz="4000" b="1" spc="-20" dirty="0">
                <a:latin typeface="TeXGyreAdventor"/>
                <a:cs typeface="TeXGyreAdventor"/>
              </a:rPr>
              <a:t>R</a:t>
            </a:r>
            <a:r>
              <a:rPr sz="4000" b="1" spc="-5" dirty="0">
                <a:latin typeface="TeXGyreAdventor"/>
                <a:cs typeface="TeXGyreAdventor"/>
              </a:rPr>
              <a:t>MITIDO</a:t>
            </a:r>
            <a:endParaRPr sz="40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9AC443E7-A6A3-4D21-984C-84E041505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1667" y="2678683"/>
            <a:ext cx="342582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TeXGyreAdventor"/>
                <a:cs typeface="TeXGyreAdventor"/>
              </a:rPr>
              <a:t>SUPUESTO DE  DISMINUCI</a:t>
            </a:r>
            <a:r>
              <a:rPr sz="4000" b="1" spc="5" dirty="0">
                <a:latin typeface="TeXGyreAdventor"/>
                <a:cs typeface="TeXGyreAdventor"/>
              </a:rPr>
              <a:t>Ó</a:t>
            </a:r>
            <a:r>
              <a:rPr sz="4000" b="1" spc="-5" dirty="0">
                <a:latin typeface="TeXGyreAdventor"/>
                <a:cs typeface="TeXGyreAdventor"/>
              </a:rPr>
              <a:t>N  </a:t>
            </a:r>
            <a:r>
              <a:rPr sz="4000" b="1" spc="-10" dirty="0">
                <a:latin typeface="TeXGyreAdventor"/>
                <a:cs typeface="TeXGyreAdventor"/>
              </a:rPr>
              <a:t>DEL</a:t>
            </a:r>
            <a:r>
              <a:rPr sz="4000" b="1" spc="-30" dirty="0">
                <a:latin typeface="TeXGyreAdventor"/>
                <a:cs typeface="TeXGyreAdventor"/>
              </a:rPr>
              <a:t> </a:t>
            </a:r>
            <a:r>
              <a:rPr sz="4000" b="1" spc="-10" dirty="0">
                <a:latin typeface="TeXGyreAdventor"/>
                <a:cs typeface="TeXGyreAdventor"/>
              </a:rPr>
              <a:t>RIESGO</a:t>
            </a:r>
            <a:endParaRPr sz="4000" dirty="0">
              <a:latin typeface="TeXGyreAdventor"/>
              <a:cs typeface="TeXGyreAdvento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95317" y="1116838"/>
            <a:ext cx="6807200" cy="1581150"/>
            <a:chOff x="4195317" y="1116838"/>
            <a:chExt cx="6807200" cy="1581150"/>
          </a:xfrm>
        </p:grpSpPr>
        <p:sp>
          <p:nvSpPr>
            <p:cNvPr id="8" name="object 8"/>
            <p:cNvSpPr/>
            <p:nvPr/>
          </p:nvSpPr>
          <p:spPr>
            <a:xfrm>
              <a:off x="4201667" y="1123188"/>
              <a:ext cx="6794500" cy="1568450"/>
            </a:xfrm>
            <a:custGeom>
              <a:avLst/>
              <a:gdLst/>
              <a:ahLst/>
              <a:cxnLst/>
              <a:rect l="l" t="t" r="r" b="b"/>
              <a:pathLst>
                <a:path w="6794500" h="1568450">
                  <a:moveTo>
                    <a:pt x="6637147" y="0"/>
                  </a:moveTo>
                  <a:lnTo>
                    <a:pt x="156845" y="0"/>
                  </a:lnTo>
                  <a:lnTo>
                    <a:pt x="107273" y="7996"/>
                  </a:lnTo>
                  <a:lnTo>
                    <a:pt x="64218" y="30264"/>
                  </a:lnTo>
                  <a:lnTo>
                    <a:pt x="30264" y="64218"/>
                  </a:lnTo>
                  <a:lnTo>
                    <a:pt x="7996" y="107273"/>
                  </a:lnTo>
                  <a:lnTo>
                    <a:pt x="0" y="156845"/>
                  </a:lnTo>
                  <a:lnTo>
                    <a:pt x="0" y="1411351"/>
                  </a:lnTo>
                  <a:lnTo>
                    <a:pt x="7996" y="1460922"/>
                  </a:lnTo>
                  <a:lnTo>
                    <a:pt x="30264" y="1503977"/>
                  </a:lnTo>
                  <a:lnTo>
                    <a:pt x="64218" y="1537931"/>
                  </a:lnTo>
                  <a:lnTo>
                    <a:pt x="107273" y="1560199"/>
                  </a:lnTo>
                  <a:lnTo>
                    <a:pt x="156845" y="1568196"/>
                  </a:lnTo>
                  <a:lnTo>
                    <a:pt x="6637147" y="1568196"/>
                  </a:lnTo>
                  <a:lnTo>
                    <a:pt x="6686718" y="1560199"/>
                  </a:lnTo>
                  <a:lnTo>
                    <a:pt x="6729773" y="1537931"/>
                  </a:lnTo>
                  <a:lnTo>
                    <a:pt x="6763727" y="1503977"/>
                  </a:lnTo>
                  <a:lnTo>
                    <a:pt x="6785995" y="1460922"/>
                  </a:lnTo>
                  <a:lnTo>
                    <a:pt x="6793992" y="1411351"/>
                  </a:lnTo>
                  <a:lnTo>
                    <a:pt x="6793992" y="156845"/>
                  </a:lnTo>
                  <a:lnTo>
                    <a:pt x="6785995" y="107273"/>
                  </a:lnTo>
                  <a:lnTo>
                    <a:pt x="6763727" y="64218"/>
                  </a:lnTo>
                  <a:lnTo>
                    <a:pt x="6729773" y="30264"/>
                  </a:lnTo>
                  <a:lnTo>
                    <a:pt x="6686718" y="7996"/>
                  </a:lnTo>
                  <a:lnTo>
                    <a:pt x="663714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01667" y="1123188"/>
              <a:ext cx="6794500" cy="1568450"/>
            </a:xfrm>
            <a:custGeom>
              <a:avLst/>
              <a:gdLst/>
              <a:ahLst/>
              <a:cxnLst/>
              <a:rect l="l" t="t" r="r" b="b"/>
              <a:pathLst>
                <a:path w="6794500" h="1568450">
                  <a:moveTo>
                    <a:pt x="0" y="156845"/>
                  </a:moveTo>
                  <a:lnTo>
                    <a:pt x="7996" y="107273"/>
                  </a:lnTo>
                  <a:lnTo>
                    <a:pt x="30264" y="64218"/>
                  </a:lnTo>
                  <a:lnTo>
                    <a:pt x="64218" y="30264"/>
                  </a:lnTo>
                  <a:lnTo>
                    <a:pt x="107273" y="7996"/>
                  </a:lnTo>
                  <a:lnTo>
                    <a:pt x="156845" y="0"/>
                  </a:lnTo>
                  <a:lnTo>
                    <a:pt x="6637147" y="0"/>
                  </a:lnTo>
                  <a:lnTo>
                    <a:pt x="6686718" y="7996"/>
                  </a:lnTo>
                  <a:lnTo>
                    <a:pt x="6729773" y="30264"/>
                  </a:lnTo>
                  <a:lnTo>
                    <a:pt x="6763727" y="64218"/>
                  </a:lnTo>
                  <a:lnTo>
                    <a:pt x="6785995" y="107273"/>
                  </a:lnTo>
                  <a:lnTo>
                    <a:pt x="6793992" y="156845"/>
                  </a:lnTo>
                  <a:lnTo>
                    <a:pt x="6793992" y="1411351"/>
                  </a:lnTo>
                  <a:lnTo>
                    <a:pt x="6785995" y="1460922"/>
                  </a:lnTo>
                  <a:lnTo>
                    <a:pt x="6763727" y="1503977"/>
                  </a:lnTo>
                  <a:lnTo>
                    <a:pt x="6729773" y="1537931"/>
                  </a:lnTo>
                  <a:lnTo>
                    <a:pt x="6686718" y="1560199"/>
                  </a:lnTo>
                  <a:lnTo>
                    <a:pt x="6637147" y="1568196"/>
                  </a:lnTo>
                  <a:lnTo>
                    <a:pt x="156845" y="1568196"/>
                  </a:lnTo>
                  <a:lnTo>
                    <a:pt x="107273" y="1560199"/>
                  </a:lnTo>
                  <a:lnTo>
                    <a:pt x="64218" y="1537931"/>
                  </a:lnTo>
                  <a:lnTo>
                    <a:pt x="30264" y="1503977"/>
                  </a:lnTo>
                  <a:lnTo>
                    <a:pt x="7996" y="1460922"/>
                  </a:lnTo>
                  <a:lnTo>
                    <a:pt x="0" y="1411351"/>
                  </a:lnTo>
                  <a:lnTo>
                    <a:pt x="0" y="15684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80913" y="1584197"/>
            <a:ext cx="487743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5"/>
              </a:spcBef>
            </a:pPr>
            <a:r>
              <a:rPr sz="2000" spc="-10" dirty="0">
                <a:latin typeface="Verdana"/>
                <a:cs typeface="Verdana"/>
              </a:rPr>
              <a:t>La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disminución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del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riesgo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es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una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causal 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exclusión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la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imputación.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95317" y="2816098"/>
            <a:ext cx="6807200" cy="1579880"/>
            <a:chOff x="4195317" y="2816098"/>
            <a:chExt cx="6807200" cy="1579880"/>
          </a:xfrm>
        </p:grpSpPr>
        <p:sp>
          <p:nvSpPr>
            <p:cNvPr id="16" name="object 16"/>
            <p:cNvSpPr/>
            <p:nvPr/>
          </p:nvSpPr>
          <p:spPr>
            <a:xfrm>
              <a:off x="4201667" y="2822448"/>
              <a:ext cx="6794500" cy="1567180"/>
            </a:xfrm>
            <a:custGeom>
              <a:avLst/>
              <a:gdLst/>
              <a:ahLst/>
              <a:cxnLst/>
              <a:rect l="l" t="t" r="r" b="b"/>
              <a:pathLst>
                <a:path w="6794500" h="1567179">
                  <a:moveTo>
                    <a:pt x="6637274" y="0"/>
                  </a:moveTo>
                  <a:lnTo>
                    <a:pt x="156718" y="0"/>
                  </a:lnTo>
                  <a:lnTo>
                    <a:pt x="107159" y="7983"/>
                  </a:lnTo>
                  <a:lnTo>
                    <a:pt x="64136" y="30219"/>
                  </a:lnTo>
                  <a:lnTo>
                    <a:pt x="30219" y="64136"/>
                  </a:lnTo>
                  <a:lnTo>
                    <a:pt x="7983" y="107159"/>
                  </a:lnTo>
                  <a:lnTo>
                    <a:pt x="0" y="156717"/>
                  </a:lnTo>
                  <a:lnTo>
                    <a:pt x="0" y="1409953"/>
                  </a:lnTo>
                  <a:lnTo>
                    <a:pt x="7983" y="1459512"/>
                  </a:lnTo>
                  <a:lnTo>
                    <a:pt x="30219" y="1502535"/>
                  </a:lnTo>
                  <a:lnTo>
                    <a:pt x="64136" y="1536452"/>
                  </a:lnTo>
                  <a:lnTo>
                    <a:pt x="107159" y="1558688"/>
                  </a:lnTo>
                  <a:lnTo>
                    <a:pt x="156718" y="1566671"/>
                  </a:lnTo>
                  <a:lnTo>
                    <a:pt x="6637274" y="1566671"/>
                  </a:lnTo>
                  <a:lnTo>
                    <a:pt x="6686832" y="1558688"/>
                  </a:lnTo>
                  <a:lnTo>
                    <a:pt x="6729855" y="1536452"/>
                  </a:lnTo>
                  <a:lnTo>
                    <a:pt x="6763772" y="1502535"/>
                  </a:lnTo>
                  <a:lnTo>
                    <a:pt x="6786008" y="1459512"/>
                  </a:lnTo>
                  <a:lnTo>
                    <a:pt x="6793992" y="1409953"/>
                  </a:lnTo>
                  <a:lnTo>
                    <a:pt x="6793992" y="156717"/>
                  </a:lnTo>
                  <a:lnTo>
                    <a:pt x="6786008" y="107159"/>
                  </a:lnTo>
                  <a:lnTo>
                    <a:pt x="6763772" y="64136"/>
                  </a:lnTo>
                  <a:lnTo>
                    <a:pt x="6729855" y="30219"/>
                  </a:lnTo>
                  <a:lnTo>
                    <a:pt x="6686832" y="7983"/>
                  </a:lnTo>
                  <a:lnTo>
                    <a:pt x="6637274" y="0"/>
                  </a:lnTo>
                  <a:close/>
                </a:path>
              </a:pathLst>
            </a:custGeom>
            <a:solidFill>
              <a:srgbClr val="2FE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01667" y="2822448"/>
              <a:ext cx="6794500" cy="1567180"/>
            </a:xfrm>
            <a:custGeom>
              <a:avLst/>
              <a:gdLst/>
              <a:ahLst/>
              <a:cxnLst/>
              <a:rect l="l" t="t" r="r" b="b"/>
              <a:pathLst>
                <a:path w="6794500" h="1567179">
                  <a:moveTo>
                    <a:pt x="0" y="156717"/>
                  </a:moveTo>
                  <a:lnTo>
                    <a:pt x="7983" y="107159"/>
                  </a:lnTo>
                  <a:lnTo>
                    <a:pt x="30219" y="64136"/>
                  </a:lnTo>
                  <a:lnTo>
                    <a:pt x="64136" y="30219"/>
                  </a:lnTo>
                  <a:lnTo>
                    <a:pt x="107159" y="7983"/>
                  </a:lnTo>
                  <a:lnTo>
                    <a:pt x="156718" y="0"/>
                  </a:lnTo>
                  <a:lnTo>
                    <a:pt x="6637274" y="0"/>
                  </a:lnTo>
                  <a:lnTo>
                    <a:pt x="6686832" y="7983"/>
                  </a:lnTo>
                  <a:lnTo>
                    <a:pt x="6729855" y="30219"/>
                  </a:lnTo>
                  <a:lnTo>
                    <a:pt x="6763772" y="64136"/>
                  </a:lnTo>
                  <a:lnTo>
                    <a:pt x="6786008" y="107159"/>
                  </a:lnTo>
                  <a:lnTo>
                    <a:pt x="6793992" y="156717"/>
                  </a:lnTo>
                  <a:lnTo>
                    <a:pt x="6793992" y="1409953"/>
                  </a:lnTo>
                  <a:lnTo>
                    <a:pt x="6786008" y="1459512"/>
                  </a:lnTo>
                  <a:lnTo>
                    <a:pt x="6763772" y="1502535"/>
                  </a:lnTo>
                  <a:lnTo>
                    <a:pt x="6729855" y="1536452"/>
                  </a:lnTo>
                  <a:lnTo>
                    <a:pt x="6686832" y="1558688"/>
                  </a:lnTo>
                  <a:lnTo>
                    <a:pt x="6637274" y="1566671"/>
                  </a:lnTo>
                  <a:lnTo>
                    <a:pt x="156718" y="1566671"/>
                  </a:lnTo>
                  <a:lnTo>
                    <a:pt x="107159" y="1558688"/>
                  </a:lnTo>
                  <a:lnTo>
                    <a:pt x="64136" y="1536452"/>
                  </a:lnTo>
                  <a:lnTo>
                    <a:pt x="30219" y="1502535"/>
                  </a:lnTo>
                  <a:lnTo>
                    <a:pt x="7983" y="1459512"/>
                  </a:lnTo>
                  <a:lnTo>
                    <a:pt x="0" y="1409953"/>
                  </a:lnTo>
                  <a:lnTo>
                    <a:pt x="0" y="15671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780913" y="2862199"/>
            <a:ext cx="4841875" cy="14528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95"/>
              </a:spcBef>
            </a:pPr>
            <a:r>
              <a:rPr sz="2000" spc="-120" dirty="0">
                <a:latin typeface="Verdana"/>
                <a:cs typeface="Verdana"/>
              </a:rPr>
              <a:t>En </a:t>
            </a:r>
            <a:r>
              <a:rPr sz="2000" spc="-35" dirty="0">
                <a:latin typeface="Verdana"/>
                <a:cs typeface="Verdana"/>
              </a:rPr>
              <a:t>este </a:t>
            </a:r>
            <a:r>
              <a:rPr sz="2000" spc="15" dirty="0">
                <a:latin typeface="Verdana"/>
                <a:cs typeface="Verdana"/>
              </a:rPr>
              <a:t>caso, </a:t>
            </a:r>
            <a:r>
              <a:rPr sz="2000" spc="-20" dirty="0">
                <a:latin typeface="Verdana"/>
                <a:cs typeface="Verdana"/>
              </a:rPr>
              <a:t>el </a:t>
            </a:r>
            <a:r>
              <a:rPr sz="2000" spc="55" dirty="0">
                <a:latin typeface="Verdana"/>
                <a:cs typeface="Verdana"/>
              </a:rPr>
              <a:t>agente </a:t>
            </a:r>
            <a:r>
              <a:rPr sz="2000" spc="25" dirty="0">
                <a:latin typeface="Verdana"/>
                <a:cs typeface="Verdana"/>
              </a:rPr>
              <a:t>obra  </a:t>
            </a:r>
            <a:r>
              <a:rPr sz="2000" spc="10" dirty="0">
                <a:latin typeface="Verdana"/>
                <a:cs typeface="Verdana"/>
              </a:rPr>
              <a:t>causalmente</a:t>
            </a:r>
            <a:r>
              <a:rPr sz="2000" spc="-204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respecto</a:t>
            </a:r>
            <a:r>
              <a:rPr sz="2000" spc="-204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un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resultado  </a:t>
            </a:r>
            <a:r>
              <a:rPr sz="2000" spc="-15" dirty="0">
                <a:latin typeface="Verdana"/>
                <a:cs typeface="Verdana"/>
              </a:rPr>
              <a:t>realmente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ocurrido,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pero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evitando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la  </a:t>
            </a:r>
            <a:r>
              <a:rPr sz="2000" spc="-50" dirty="0">
                <a:latin typeface="Verdana"/>
                <a:cs typeface="Verdana"/>
              </a:rPr>
              <a:t>vez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spc="40" dirty="0">
                <a:latin typeface="Verdana"/>
                <a:cs typeface="Verdana"/>
              </a:rPr>
              <a:t>producción </a:t>
            </a:r>
            <a:r>
              <a:rPr sz="2000" spc="114" dirty="0">
                <a:latin typeface="Verdana"/>
                <a:cs typeface="Verdana"/>
              </a:rPr>
              <a:t>de </a:t>
            </a:r>
            <a:r>
              <a:rPr sz="2000" spc="-50" dirty="0">
                <a:latin typeface="Verdana"/>
                <a:cs typeface="Verdana"/>
              </a:rPr>
              <a:t>un </a:t>
            </a:r>
            <a:r>
              <a:rPr sz="2000" spc="-35" dirty="0">
                <a:latin typeface="Verdana"/>
                <a:cs typeface="Verdana"/>
              </a:rPr>
              <a:t>resultado  </a:t>
            </a:r>
            <a:r>
              <a:rPr sz="2000" spc="-60" dirty="0">
                <a:latin typeface="Verdana"/>
                <a:cs typeface="Verdana"/>
              </a:rPr>
              <a:t>mayor.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201667" y="2973070"/>
            <a:ext cx="6794500" cy="3140075"/>
            <a:chOff x="4201667" y="2973070"/>
            <a:chExt cx="6794500" cy="3140075"/>
          </a:xfrm>
        </p:grpSpPr>
        <p:sp>
          <p:nvSpPr>
            <p:cNvPr id="20" name="object 20"/>
            <p:cNvSpPr/>
            <p:nvPr/>
          </p:nvSpPr>
          <p:spPr>
            <a:xfrm>
              <a:off x="4357115" y="2979420"/>
              <a:ext cx="1359408" cy="12527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57115" y="2979420"/>
              <a:ext cx="1359535" cy="1252855"/>
            </a:xfrm>
            <a:custGeom>
              <a:avLst/>
              <a:gdLst/>
              <a:ahLst/>
              <a:cxnLst/>
              <a:rect l="l" t="t" r="r" b="b"/>
              <a:pathLst>
                <a:path w="1359535" h="1252854">
                  <a:moveTo>
                    <a:pt x="0" y="125221"/>
                  </a:moveTo>
                  <a:lnTo>
                    <a:pt x="9850" y="76509"/>
                  </a:lnTo>
                  <a:lnTo>
                    <a:pt x="36702" y="36702"/>
                  </a:lnTo>
                  <a:lnTo>
                    <a:pt x="76509" y="9850"/>
                  </a:lnTo>
                  <a:lnTo>
                    <a:pt x="125222" y="0"/>
                  </a:lnTo>
                  <a:lnTo>
                    <a:pt x="1234186" y="0"/>
                  </a:lnTo>
                  <a:lnTo>
                    <a:pt x="1282898" y="9850"/>
                  </a:lnTo>
                  <a:lnTo>
                    <a:pt x="1322704" y="36702"/>
                  </a:lnTo>
                  <a:lnTo>
                    <a:pt x="1349557" y="76509"/>
                  </a:lnTo>
                  <a:lnTo>
                    <a:pt x="1359408" y="125221"/>
                  </a:lnTo>
                  <a:lnTo>
                    <a:pt x="1359408" y="1127505"/>
                  </a:lnTo>
                  <a:lnTo>
                    <a:pt x="1349557" y="1176218"/>
                  </a:lnTo>
                  <a:lnTo>
                    <a:pt x="1322705" y="1216024"/>
                  </a:lnTo>
                  <a:lnTo>
                    <a:pt x="1282898" y="1242877"/>
                  </a:lnTo>
                  <a:lnTo>
                    <a:pt x="1234186" y="1252727"/>
                  </a:lnTo>
                  <a:lnTo>
                    <a:pt x="125222" y="1252727"/>
                  </a:lnTo>
                  <a:lnTo>
                    <a:pt x="76509" y="1242877"/>
                  </a:lnTo>
                  <a:lnTo>
                    <a:pt x="36703" y="1216025"/>
                  </a:lnTo>
                  <a:lnTo>
                    <a:pt x="9850" y="1176218"/>
                  </a:lnTo>
                  <a:lnTo>
                    <a:pt x="0" y="1127505"/>
                  </a:lnTo>
                  <a:lnTo>
                    <a:pt x="0" y="12522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01667" y="4546092"/>
              <a:ext cx="6794500" cy="1567180"/>
            </a:xfrm>
            <a:custGeom>
              <a:avLst/>
              <a:gdLst/>
              <a:ahLst/>
              <a:cxnLst/>
              <a:rect l="l" t="t" r="r" b="b"/>
              <a:pathLst>
                <a:path w="6794500" h="1567179">
                  <a:moveTo>
                    <a:pt x="6637274" y="0"/>
                  </a:moveTo>
                  <a:lnTo>
                    <a:pt x="156718" y="0"/>
                  </a:lnTo>
                  <a:lnTo>
                    <a:pt x="107159" y="7983"/>
                  </a:lnTo>
                  <a:lnTo>
                    <a:pt x="64136" y="30219"/>
                  </a:lnTo>
                  <a:lnTo>
                    <a:pt x="30219" y="64136"/>
                  </a:lnTo>
                  <a:lnTo>
                    <a:pt x="7983" y="107159"/>
                  </a:lnTo>
                  <a:lnTo>
                    <a:pt x="0" y="156717"/>
                  </a:lnTo>
                  <a:lnTo>
                    <a:pt x="0" y="1410004"/>
                  </a:lnTo>
                  <a:lnTo>
                    <a:pt x="7983" y="1459523"/>
                  </a:lnTo>
                  <a:lnTo>
                    <a:pt x="30219" y="1502530"/>
                  </a:lnTo>
                  <a:lnTo>
                    <a:pt x="64136" y="1536444"/>
                  </a:lnTo>
                  <a:lnTo>
                    <a:pt x="107159" y="1558685"/>
                  </a:lnTo>
                  <a:lnTo>
                    <a:pt x="156718" y="1566671"/>
                  </a:lnTo>
                  <a:lnTo>
                    <a:pt x="6637274" y="1566671"/>
                  </a:lnTo>
                  <a:lnTo>
                    <a:pt x="6686832" y="1558685"/>
                  </a:lnTo>
                  <a:lnTo>
                    <a:pt x="6729855" y="1536444"/>
                  </a:lnTo>
                  <a:lnTo>
                    <a:pt x="6763772" y="1502530"/>
                  </a:lnTo>
                  <a:lnTo>
                    <a:pt x="6786008" y="1459523"/>
                  </a:lnTo>
                  <a:lnTo>
                    <a:pt x="6793992" y="1410004"/>
                  </a:lnTo>
                  <a:lnTo>
                    <a:pt x="6793992" y="156717"/>
                  </a:lnTo>
                  <a:lnTo>
                    <a:pt x="6786008" y="107159"/>
                  </a:lnTo>
                  <a:lnTo>
                    <a:pt x="6763772" y="64136"/>
                  </a:lnTo>
                  <a:lnTo>
                    <a:pt x="6729855" y="30219"/>
                  </a:lnTo>
                  <a:lnTo>
                    <a:pt x="6686832" y="7983"/>
                  </a:lnTo>
                  <a:lnTo>
                    <a:pt x="66372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780913" y="4586096"/>
            <a:ext cx="5130800" cy="14528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95"/>
              </a:spcBef>
            </a:pPr>
            <a:r>
              <a:rPr sz="2000" spc="-114" dirty="0">
                <a:latin typeface="Verdana"/>
                <a:cs typeface="Verdana"/>
              </a:rPr>
              <a:t>Esto </a:t>
            </a:r>
            <a:r>
              <a:rPr sz="2000" spc="15" dirty="0">
                <a:latin typeface="Verdana"/>
                <a:cs typeface="Verdana"/>
              </a:rPr>
              <a:t>sucede, </a:t>
            </a:r>
            <a:r>
              <a:rPr sz="2000" spc="-20" dirty="0">
                <a:latin typeface="Verdana"/>
                <a:cs typeface="Verdana"/>
              </a:rPr>
              <a:t>por </a:t>
            </a:r>
            <a:r>
              <a:rPr sz="2000" spc="-30" dirty="0">
                <a:latin typeface="Verdana"/>
                <a:cs typeface="Verdana"/>
              </a:rPr>
              <a:t>ejemplo, </a:t>
            </a:r>
            <a:r>
              <a:rPr sz="2000" spc="-210" dirty="0">
                <a:latin typeface="Verdana"/>
                <a:cs typeface="Verdana"/>
              </a:rPr>
              <a:t>si </a:t>
            </a:r>
            <a:r>
              <a:rPr sz="2000" spc="-5" dirty="0">
                <a:latin typeface="Verdana"/>
                <a:cs typeface="Verdana"/>
              </a:rPr>
              <a:t>alguien  </a:t>
            </a:r>
            <a:r>
              <a:rPr sz="2000" spc="40" dirty="0">
                <a:latin typeface="Verdana"/>
                <a:cs typeface="Verdana"/>
              </a:rPr>
              <a:t>busca </a:t>
            </a:r>
            <a:r>
              <a:rPr sz="2000" spc="-50" dirty="0">
                <a:latin typeface="Verdana"/>
                <a:cs typeface="Verdana"/>
              </a:rPr>
              <a:t>desviar un </a:t>
            </a:r>
            <a:r>
              <a:rPr sz="2000" spc="5" dirty="0">
                <a:latin typeface="Verdana"/>
                <a:cs typeface="Verdana"/>
              </a:rPr>
              <a:t>objeto </a:t>
            </a:r>
            <a:r>
              <a:rPr sz="2000" spc="55" dirty="0">
                <a:latin typeface="Verdana"/>
                <a:cs typeface="Verdana"/>
              </a:rPr>
              <a:t>pesado que  </a:t>
            </a:r>
            <a:r>
              <a:rPr sz="2000" spc="175" dirty="0">
                <a:latin typeface="Verdana"/>
                <a:cs typeface="Verdana"/>
              </a:rPr>
              <a:t>cae </a:t>
            </a:r>
            <a:r>
              <a:rPr sz="2000" spc="35" dirty="0">
                <a:latin typeface="Verdana"/>
                <a:cs typeface="Verdana"/>
              </a:rPr>
              <a:t>en </a:t>
            </a:r>
            <a:r>
              <a:rPr sz="2000" spc="20" dirty="0">
                <a:latin typeface="Verdana"/>
                <a:cs typeface="Verdana"/>
              </a:rPr>
              <a:t>dirección </a:t>
            </a:r>
            <a:r>
              <a:rPr sz="2000" spc="165" dirty="0">
                <a:latin typeface="Verdana"/>
                <a:cs typeface="Verdana"/>
              </a:rPr>
              <a:t>a </a:t>
            </a:r>
            <a:r>
              <a:rPr sz="2000" spc="5" dirty="0">
                <a:latin typeface="Verdana"/>
                <a:cs typeface="Verdana"/>
              </a:rPr>
              <a:t>la </a:t>
            </a:r>
            <a:r>
              <a:rPr sz="2000" spc="105" dirty="0">
                <a:latin typeface="Verdana"/>
                <a:cs typeface="Verdana"/>
              </a:rPr>
              <a:t>cabeza </a:t>
            </a:r>
            <a:r>
              <a:rPr sz="2000" spc="114" dirty="0">
                <a:latin typeface="Verdana"/>
                <a:cs typeface="Verdana"/>
              </a:rPr>
              <a:t>de </a:t>
            </a:r>
            <a:r>
              <a:rPr sz="2000" spc="-70" dirty="0">
                <a:latin typeface="Verdana"/>
                <a:cs typeface="Verdana"/>
              </a:rPr>
              <a:t>otro,  </a:t>
            </a:r>
            <a:r>
              <a:rPr sz="2000" spc="15" dirty="0">
                <a:latin typeface="Verdana"/>
                <a:cs typeface="Verdana"/>
              </a:rPr>
              <a:t>pero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00" dirty="0">
                <a:latin typeface="Verdana"/>
                <a:cs typeface="Verdana"/>
              </a:rPr>
              <a:t>con</a:t>
            </a:r>
            <a:r>
              <a:rPr sz="2000" spc="-160" dirty="0">
                <a:latin typeface="Verdana"/>
                <a:cs typeface="Verdana"/>
              </a:rPr>
              <a:t> su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acción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solo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consigue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desviar  </a:t>
            </a:r>
            <a:r>
              <a:rPr sz="2000" spc="-20" dirty="0">
                <a:latin typeface="Verdana"/>
                <a:cs typeface="Verdana"/>
              </a:rPr>
              <a:t>el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objeto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otra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parte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del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cuerpo</a:t>
            </a:r>
            <a:r>
              <a:rPr sz="2000" i="1" spc="40" dirty="0">
                <a:latin typeface="TeXGyreAdventor"/>
                <a:cs typeface="TeXGyreAdventor"/>
              </a:rPr>
              <a:t>.</a:t>
            </a:r>
            <a:endParaRPr sz="2000">
              <a:latin typeface="TeXGyreAdventor"/>
              <a:cs typeface="TeXGyreAdventor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351020" y="4696967"/>
            <a:ext cx="1371600" cy="1264920"/>
            <a:chOff x="4351020" y="4696967"/>
            <a:chExt cx="1371600" cy="1264920"/>
          </a:xfrm>
        </p:grpSpPr>
        <p:sp>
          <p:nvSpPr>
            <p:cNvPr id="25" name="object 25"/>
            <p:cNvSpPr/>
            <p:nvPr/>
          </p:nvSpPr>
          <p:spPr>
            <a:xfrm>
              <a:off x="4357116" y="4703063"/>
              <a:ext cx="1359408" cy="12527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57116" y="4703063"/>
              <a:ext cx="1359535" cy="1252855"/>
            </a:xfrm>
            <a:custGeom>
              <a:avLst/>
              <a:gdLst/>
              <a:ahLst/>
              <a:cxnLst/>
              <a:rect l="l" t="t" r="r" b="b"/>
              <a:pathLst>
                <a:path w="1359535" h="1252854">
                  <a:moveTo>
                    <a:pt x="0" y="125222"/>
                  </a:moveTo>
                  <a:lnTo>
                    <a:pt x="9850" y="76509"/>
                  </a:lnTo>
                  <a:lnTo>
                    <a:pt x="36702" y="36703"/>
                  </a:lnTo>
                  <a:lnTo>
                    <a:pt x="76509" y="9850"/>
                  </a:lnTo>
                  <a:lnTo>
                    <a:pt x="125222" y="0"/>
                  </a:lnTo>
                  <a:lnTo>
                    <a:pt x="1234186" y="0"/>
                  </a:lnTo>
                  <a:lnTo>
                    <a:pt x="1282898" y="9850"/>
                  </a:lnTo>
                  <a:lnTo>
                    <a:pt x="1322704" y="36702"/>
                  </a:lnTo>
                  <a:lnTo>
                    <a:pt x="1349557" y="76509"/>
                  </a:lnTo>
                  <a:lnTo>
                    <a:pt x="1359408" y="125222"/>
                  </a:lnTo>
                  <a:lnTo>
                    <a:pt x="1359408" y="1127455"/>
                  </a:lnTo>
                  <a:lnTo>
                    <a:pt x="1349557" y="1176218"/>
                  </a:lnTo>
                  <a:lnTo>
                    <a:pt x="1322705" y="1216037"/>
                  </a:lnTo>
                  <a:lnTo>
                    <a:pt x="1282898" y="1242883"/>
                  </a:lnTo>
                  <a:lnTo>
                    <a:pt x="1234186" y="1252728"/>
                  </a:lnTo>
                  <a:lnTo>
                    <a:pt x="125222" y="1252728"/>
                  </a:lnTo>
                  <a:lnTo>
                    <a:pt x="76509" y="1242883"/>
                  </a:lnTo>
                  <a:lnTo>
                    <a:pt x="36703" y="1216037"/>
                  </a:lnTo>
                  <a:lnTo>
                    <a:pt x="9850" y="1176218"/>
                  </a:lnTo>
                  <a:lnTo>
                    <a:pt x="0" y="1127455"/>
                  </a:lnTo>
                  <a:lnTo>
                    <a:pt x="0" y="12522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A70D506-4665-4BC9-993F-0830C7DD7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3400" y="3239477"/>
            <a:ext cx="39033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29969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TeXGyreAdventor"/>
                <a:cs typeface="TeXGyreAdventor"/>
              </a:rPr>
              <a:t>RIESGO  </a:t>
            </a:r>
            <a:r>
              <a:rPr sz="4000" b="1" spc="-5" dirty="0">
                <a:latin typeface="TeXGyreAdventor"/>
                <a:cs typeface="TeXGyreAdventor"/>
              </a:rPr>
              <a:t>IN</a:t>
            </a:r>
            <a:r>
              <a:rPr sz="4000" b="1" spc="-20" dirty="0">
                <a:latin typeface="TeXGyreAdventor"/>
                <a:cs typeface="TeXGyreAdventor"/>
              </a:rPr>
              <a:t>S</a:t>
            </a:r>
            <a:r>
              <a:rPr sz="4000" b="1" spc="-5" dirty="0">
                <a:latin typeface="TeXGyreAdventor"/>
                <a:cs typeface="TeXGyreAdventor"/>
              </a:rPr>
              <a:t>IGN</a:t>
            </a:r>
            <a:r>
              <a:rPr sz="4000" b="1" spc="-20" dirty="0">
                <a:latin typeface="TeXGyreAdventor"/>
                <a:cs typeface="TeXGyreAdventor"/>
              </a:rPr>
              <a:t>I</a:t>
            </a:r>
            <a:r>
              <a:rPr sz="4000" b="1" spc="-5" dirty="0">
                <a:latin typeface="TeXGyreAdventor"/>
                <a:cs typeface="TeXGyreAdventor"/>
              </a:rPr>
              <a:t>FI</a:t>
            </a:r>
            <a:r>
              <a:rPr sz="4000" b="1" spc="15" dirty="0">
                <a:latin typeface="TeXGyreAdventor"/>
                <a:cs typeface="TeXGyreAdventor"/>
              </a:rPr>
              <a:t>C</a:t>
            </a:r>
            <a:r>
              <a:rPr sz="4000" b="1" spc="-5" dirty="0">
                <a:latin typeface="TeXGyreAdventor"/>
                <a:cs typeface="TeXGyreAdventor"/>
              </a:rPr>
              <a:t>A</a:t>
            </a:r>
            <a:r>
              <a:rPr sz="4000" b="1" spc="-20" dirty="0">
                <a:latin typeface="TeXGyreAdventor"/>
                <a:cs typeface="TeXGyreAdventor"/>
              </a:rPr>
              <a:t>N</a:t>
            </a:r>
            <a:r>
              <a:rPr sz="4000" b="1" spc="-5" dirty="0">
                <a:latin typeface="TeXGyreAdventor"/>
                <a:cs typeface="TeXGyreAdventor"/>
              </a:rPr>
              <a:t>TE</a:t>
            </a:r>
            <a:endParaRPr sz="4000" dirty="0">
              <a:latin typeface="TeXGyreAdventor"/>
              <a:cs typeface="TeXGyreAdvento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716" y="722376"/>
            <a:ext cx="3595370" cy="1624965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98425" marR="89535" algn="ctr">
              <a:lnSpc>
                <a:spcPct val="91900"/>
              </a:lnSpc>
            </a:pP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principio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del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riesgo</a:t>
            </a:r>
            <a:r>
              <a:rPr sz="16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insignificante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implica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falta </a:t>
            </a:r>
            <a:r>
              <a:rPr sz="1600" spc="8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significación  social </a:t>
            </a:r>
            <a:r>
              <a:rPr sz="1600" spc="8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600" spc="60" dirty="0">
                <a:solidFill>
                  <a:srgbClr val="FFFFFF"/>
                </a:solidFill>
                <a:latin typeface="Verdana"/>
                <a:cs typeface="Verdana"/>
              </a:rPr>
              <a:t>conducta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no 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punibilidad.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0828" y="722376"/>
            <a:ext cx="1610868" cy="1624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00828" y="2616707"/>
            <a:ext cx="3595370" cy="1624965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280035" marR="269875" indent="-635" algn="ctr">
              <a:lnSpc>
                <a:spcPct val="92000"/>
              </a:lnSpc>
              <a:spcBef>
                <a:spcPts val="1535"/>
              </a:spcBef>
            </a:pP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Surge 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desde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bien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jurídico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protegido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extiende </a:t>
            </a:r>
            <a:r>
              <a:rPr sz="1600" spc="12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estructura </a:t>
            </a:r>
            <a:r>
              <a:rPr sz="1600" spc="8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los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tipos</a:t>
            </a:r>
            <a:r>
              <a:rPr sz="1600" spc="-3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penales.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57488" y="2616707"/>
            <a:ext cx="1609344" cy="1624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71716" y="4511040"/>
            <a:ext cx="3595370" cy="162496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35890" rIns="0" bIns="0" rtlCol="0">
            <a:spAutoFit/>
          </a:bodyPr>
          <a:lstStyle/>
          <a:p>
            <a:pPr marL="72390" marR="64769" indent="635" algn="ctr">
              <a:lnSpc>
                <a:spcPct val="92000"/>
              </a:lnSpc>
              <a:spcBef>
                <a:spcPts val="1070"/>
              </a:spcBef>
            </a:pP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este 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sentido, </a:t>
            </a:r>
            <a:r>
              <a:rPr sz="1600" spc="70" dirty="0">
                <a:solidFill>
                  <a:srgbClr val="FFFFFF"/>
                </a:solidFill>
                <a:latin typeface="Verdana"/>
                <a:cs typeface="Verdana"/>
              </a:rPr>
              <a:t>como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bien 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jurídico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encargado </a:t>
            </a:r>
            <a:r>
              <a:rPr sz="1600" spc="8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darle 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significación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realización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típica,  creemos </a:t>
            </a:r>
            <a:r>
              <a:rPr sz="1600" spc="40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tampoco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son 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imputables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conductas </a:t>
            </a:r>
            <a:r>
              <a:rPr sz="1600" spc="40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lo  </a:t>
            </a: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afecten </a:t>
            </a:r>
            <a:r>
              <a:rPr sz="1600" spc="8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60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manera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insignificante.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00828" y="4511040"/>
            <a:ext cx="1610868" cy="1624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>
            <a:extLst>
              <a:ext uri="{FF2B5EF4-FFF2-40B4-BE49-F238E27FC236}">
                <a16:creationId xmlns:a16="http://schemas.microsoft.com/office/drawing/2014/main" id="{9ED8CD60-57EA-4326-80DE-E81CBDE9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9370" y="1227152"/>
            <a:ext cx="6385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PRINCIPIO </a:t>
            </a:r>
            <a:r>
              <a:rPr sz="4000" spc="-5" dirty="0"/>
              <a:t>DE</a:t>
            </a:r>
            <a:r>
              <a:rPr sz="4000" spc="20" dirty="0"/>
              <a:t> </a:t>
            </a:r>
            <a:r>
              <a:rPr sz="4000" spc="-5" dirty="0"/>
              <a:t>CONFIANZA</a:t>
            </a:r>
            <a:endParaRPr sz="4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325880" y="2993135"/>
            <a:ext cx="1330960" cy="231775"/>
            <a:chOff x="1325880" y="2993135"/>
            <a:chExt cx="1330960" cy="231775"/>
          </a:xfrm>
        </p:grpSpPr>
        <p:sp>
          <p:nvSpPr>
            <p:cNvPr id="5" name="object 5"/>
            <p:cNvSpPr/>
            <p:nvPr/>
          </p:nvSpPr>
          <p:spPr>
            <a:xfrm>
              <a:off x="1331976" y="2999231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60" h="219710">
                  <a:moveTo>
                    <a:pt x="1318260" y="0"/>
                  </a:moveTo>
                  <a:lnTo>
                    <a:pt x="309118" y="0"/>
                  </a:lnTo>
                  <a:lnTo>
                    <a:pt x="0" y="219455"/>
                  </a:lnTo>
                  <a:lnTo>
                    <a:pt x="1009142" y="219455"/>
                  </a:lnTo>
                  <a:lnTo>
                    <a:pt x="131826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1976" y="2999231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60" h="219710">
                  <a:moveTo>
                    <a:pt x="0" y="219455"/>
                  </a:moveTo>
                  <a:lnTo>
                    <a:pt x="309118" y="0"/>
                  </a:lnTo>
                  <a:lnTo>
                    <a:pt x="1318260" y="0"/>
                  </a:lnTo>
                  <a:lnTo>
                    <a:pt x="1009142" y="219455"/>
                  </a:lnTo>
                  <a:lnTo>
                    <a:pt x="0" y="219455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720339" y="2993135"/>
            <a:ext cx="1330960" cy="231775"/>
            <a:chOff x="2720339" y="2993135"/>
            <a:chExt cx="1330960" cy="231775"/>
          </a:xfrm>
        </p:grpSpPr>
        <p:sp>
          <p:nvSpPr>
            <p:cNvPr id="8" name="object 8"/>
            <p:cNvSpPr/>
            <p:nvPr/>
          </p:nvSpPr>
          <p:spPr>
            <a:xfrm>
              <a:off x="2726435" y="2999231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60" h="219710">
                  <a:moveTo>
                    <a:pt x="1318260" y="0"/>
                  </a:moveTo>
                  <a:lnTo>
                    <a:pt x="309118" y="0"/>
                  </a:lnTo>
                  <a:lnTo>
                    <a:pt x="0" y="219455"/>
                  </a:lnTo>
                  <a:lnTo>
                    <a:pt x="1009141" y="219455"/>
                  </a:lnTo>
                  <a:lnTo>
                    <a:pt x="1318260" y="0"/>
                  </a:lnTo>
                  <a:close/>
                </a:path>
              </a:pathLst>
            </a:custGeom>
            <a:solidFill>
              <a:srgbClr val="5AA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26435" y="2999231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60" h="219710">
                  <a:moveTo>
                    <a:pt x="0" y="219455"/>
                  </a:moveTo>
                  <a:lnTo>
                    <a:pt x="309118" y="0"/>
                  </a:lnTo>
                  <a:lnTo>
                    <a:pt x="1318260" y="0"/>
                  </a:lnTo>
                  <a:lnTo>
                    <a:pt x="1009141" y="219455"/>
                  </a:lnTo>
                  <a:lnTo>
                    <a:pt x="0" y="219455"/>
                  </a:lnTo>
                  <a:close/>
                </a:path>
              </a:pathLst>
            </a:custGeom>
            <a:ln w="12192">
              <a:solidFill>
                <a:srgbClr val="5AA4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116323" y="2993135"/>
            <a:ext cx="1329055" cy="231775"/>
            <a:chOff x="4116323" y="2993135"/>
            <a:chExt cx="1329055" cy="231775"/>
          </a:xfrm>
        </p:grpSpPr>
        <p:sp>
          <p:nvSpPr>
            <p:cNvPr id="11" name="object 11"/>
            <p:cNvSpPr/>
            <p:nvPr/>
          </p:nvSpPr>
          <p:spPr>
            <a:xfrm>
              <a:off x="4122419" y="2999231"/>
              <a:ext cx="1316990" cy="219710"/>
            </a:xfrm>
            <a:custGeom>
              <a:avLst/>
              <a:gdLst/>
              <a:ahLst/>
              <a:cxnLst/>
              <a:rect l="l" t="t" r="r" b="b"/>
              <a:pathLst>
                <a:path w="1316989" h="219710">
                  <a:moveTo>
                    <a:pt x="1316735" y="0"/>
                  </a:moveTo>
                  <a:lnTo>
                    <a:pt x="309117" y="0"/>
                  </a:lnTo>
                  <a:lnTo>
                    <a:pt x="0" y="219455"/>
                  </a:lnTo>
                  <a:lnTo>
                    <a:pt x="1007617" y="219455"/>
                  </a:lnTo>
                  <a:lnTo>
                    <a:pt x="1316735" y="0"/>
                  </a:lnTo>
                  <a:close/>
                </a:path>
              </a:pathLst>
            </a:custGeom>
            <a:solidFill>
              <a:srgbClr val="57A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22419" y="2999231"/>
              <a:ext cx="1316990" cy="219710"/>
            </a:xfrm>
            <a:custGeom>
              <a:avLst/>
              <a:gdLst/>
              <a:ahLst/>
              <a:cxnLst/>
              <a:rect l="l" t="t" r="r" b="b"/>
              <a:pathLst>
                <a:path w="1316989" h="219710">
                  <a:moveTo>
                    <a:pt x="0" y="219455"/>
                  </a:moveTo>
                  <a:lnTo>
                    <a:pt x="309117" y="0"/>
                  </a:lnTo>
                  <a:lnTo>
                    <a:pt x="1316735" y="0"/>
                  </a:lnTo>
                  <a:lnTo>
                    <a:pt x="1007617" y="219455"/>
                  </a:lnTo>
                  <a:lnTo>
                    <a:pt x="0" y="219455"/>
                  </a:lnTo>
                  <a:close/>
                </a:path>
              </a:pathLst>
            </a:custGeom>
            <a:ln w="12192">
              <a:solidFill>
                <a:srgbClr val="57AE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510784" y="2993135"/>
            <a:ext cx="1329055" cy="231775"/>
            <a:chOff x="5510784" y="2993135"/>
            <a:chExt cx="1329055" cy="231775"/>
          </a:xfrm>
        </p:grpSpPr>
        <p:sp>
          <p:nvSpPr>
            <p:cNvPr id="14" name="object 14"/>
            <p:cNvSpPr/>
            <p:nvPr/>
          </p:nvSpPr>
          <p:spPr>
            <a:xfrm>
              <a:off x="5516880" y="2999231"/>
              <a:ext cx="1316990" cy="219710"/>
            </a:xfrm>
            <a:custGeom>
              <a:avLst/>
              <a:gdLst/>
              <a:ahLst/>
              <a:cxnLst/>
              <a:rect l="l" t="t" r="r" b="b"/>
              <a:pathLst>
                <a:path w="1316990" h="219710">
                  <a:moveTo>
                    <a:pt x="1316736" y="0"/>
                  </a:moveTo>
                  <a:lnTo>
                    <a:pt x="309118" y="0"/>
                  </a:lnTo>
                  <a:lnTo>
                    <a:pt x="0" y="219455"/>
                  </a:lnTo>
                  <a:lnTo>
                    <a:pt x="1007618" y="219455"/>
                  </a:lnTo>
                  <a:lnTo>
                    <a:pt x="1316736" y="0"/>
                  </a:lnTo>
                  <a:close/>
                </a:path>
              </a:pathLst>
            </a:custGeom>
            <a:solidFill>
              <a:srgbClr val="56B8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6880" y="2999231"/>
              <a:ext cx="1316990" cy="219710"/>
            </a:xfrm>
            <a:custGeom>
              <a:avLst/>
              <a:gdLst/>
              <a:ahLst/>
              <a:cxnLst/>
              <a:rect l="l" t="t" r="r" b="b"/>
              <a:pathLst>
                <a:path w="1316990" h="219710">
                  <a:moveTo>
                    <a:pt x="0" y="219455"/>
                  </a:moveTo>
                  <a:lnTo>
                    <a:pt x="309118" y="0"/>
                  </a:lnTo>
                  <a:lnTo>
                    <a:pt x="1316736" y="0"/>
                  </a:lnTo>
                  <a:lnTo>
                    <a:pt x="1007618" y="219455"/>
                  </a:lnTo>
                  <a:lnTo>
                    <a:pt x="0" y="219455"/>
                  </a:lnTo>
                  <a:close/>
                </a:path>
              </a:pathLst>
            </a:custGeom>
            <a:ln w="12192">
              <a:solidFill>
                <a:srgbClr val="56B8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905243" y="2993135"/>
            <a:ext cx="1330960" cy="231775"/>
            <a:chOff x="6905243" y="2993135"/>
            <a:chExt cx="1330960" cy="231775"/>
          </a:xfrm>
        </p:grpSpPr>
        <p:sp>
          <p:nvSpPr>
            <p:cNvPr id="17" name="object 17"/>
            <p:cNvSpPr/>
            <p:nvPr/>
          </p:nvSpPr>
          <p:spPr>
            <a:xfrm>
              <a:off x="6911339" y="2999231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1318259" y="0"/>
                  </a:moveTo>
                  <a:lnTo>
                    <a:pt x="309117" y="0"/>
                  </a:lnTo>
                  <a:lnTo>
                    <a:pt x="0" y="219455"/>
                  </a:lnTo>
                  <a:lnTo>
                    <a:pt x="1009141" y="219455"/>
                  </a:lnTo>
                  <a:lnTo>
                    <a:pt x="1318259" y="0"/>
                  </a:lnTo>
                  <a:close/>
                </a:path>
              </a:pathLst>
            </a:custGeom>
            <a:solidFill>
              <a:srgbClr val="54C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11339" y="2999231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0" y="219455"/>
                  </a:moveTo>
                  <a:lnTo>
                    <a:pt x="309117" y="0"/>
                  </a:lnTo>
                  <a:lnTo>
                    <a:pt x="1318259" y="0"/>
                  </a:lnTo>
                  <a:lnTo>
                    <a:pt x="1009141" y="219455"/>
                  </a:lnTo>
                  <a:lnTo>
                    <a:pt x="0" y="219455"/>
                  </a:lnTo>
                  <a:close/>
                </a:path>
              </a:pathLst>
            </a:custGeom>
            <a:ln w="12192">
              <a:solidFill>
                <a:srgbClr val="54C3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299704" y="2993135"/>
            <a:ext cx="1330960" cy="231775"/>
            <a:chOff x="8299704" y="2993135"/>
            <a:chExt cx="1330960" cy="231775"/>
          </a:xfrm>
        </p:grpSpPr>
        <p:sp>
          <p:nvSpPr>
            <p:cNvPr id="20" name="object 20"/>
            <p:cNvSpPr/>
            <p:nvPr/>
          </p:nvSpPr>
          <p:spPr>
            <a:xfrm>
              <a:off x="8305800" y="2999231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1318259" y="0"/>
                  </a:moveTo>
                  <a:lnTo>
                    <a:pt x="309118" y="0"/>
                  </a:lnTo>
                  <a:lnTo>
                    <a:pt x="0" y="219455"/>
                  </a:lnTo>
                  <a:lnTo>
                    <a:pt x="1009142" y="219455"/>
                  </a:lnTo>
                  <a:lnTo>
                    <a:pt x="1318259" y="0"/>
                  </a:lnTo>
                  <a:close/>
                </a:path>
              </a:pathLst>
            </a:custGeom>
            <a:solidFill>
              <a:srgbClr val="53C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05800" y="2999231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0" y="219455"/>
                  </a:moveTo>
                  <a:lnTo>
                    <a:pt x="309118" y="0"/>
                  </a:lnTo>
                  <a:lnTo>
                    <a:pt x="1318259" y="0"/>
                  </a:lnTo>
                  <a:lnTo>
                    <a:pt x="1009142" y="219455"/>
                  </a:lnTo>
                  <a:lnTo>
                    <a:pt x="0" y="219455"/>
                  </a:lnTo>
                  <a:close/>
                </a:path>
              </a:pathLst>
            </a:custGeom>
            <a:ln w="12192">
              <a:solidFill>
                <a:srgbClr val="53CC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9694164" y="2993135"/>
            <a:ext cx="1330960" cy="231775"/>
            <a:chOff x="9694164" y="2993135"/>
            <a:chExt cx="1330960" cy="231775"/>
          </a:xfrm>
        </p:grpSpPr>
        <p:sp>
          <p:nvSpPr>
            <p:cNvPr id="23" name="object 23"/>
            <p:cNvSpPr/>
            <p:nvPr/>
          </p:nvSpPr>
          <p:spPr>
            <a:xfrm>
              <a:off x="9700260" y="2999231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1318260" y="0"/>
                  </a:moveTo>
                  <a:lnTo>
                    <a:pt x="309118" y="0"/>
                  </a:lnTo>
                  <a:lnTo>
                    <a:pt x="0" y="219455"/>
                  </a:lnTo>
                  <a:lnTo>
                    <a:pt x="1009142" y="219455"/>
                  </a:lnTo>
                  <a:lnTo>
                    <a:pt x="1318260" y="0"/>
                  </a:lnTo>
                  <a:close/>
                </a:path>
              </a:pathLst>
            </a:custGeom>
            <a:solidFill>
              <a:srgbClr val="52C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00260" y="2999231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0" y="219455"/>
                  </a:moveTo>
                  <a:lnTo>
                    <a:pt x="309118" y="0"/>
                  </a:lnTo>
                  <a:lnTo>
                    <a:pt x="1318260" y="0"/>
                  </a:lnTo>
                  <a:lnTo>
                    <a:pt x="1009142" y="219455"/>
                  </a:lnTo>
                  <a:lnTo>
                    <a:pt x="0" y="219455"/>
                  </a:lnTo>
                  <a:close/>
                </a:path>
              </a:pathLst>
            </a:custGeom>
            <a:ln w="12192">
              <a:solidFill>
                <a:srgbClr val="52CA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325880" y="4210811"/>
            <a:ext cx="1330960" cy="231775"/>
            <a:chOff x="1325880" y="4210811"/>
            <a:chExt cx="1330960" cy="231775"/>
          </a:xfrm>
        </p:grpSpPr>
        <p:sp>
          <p:nvSpPr>
            <p:cNvPr id="26" name="object 26"/>
            <p:cNvSpPr/>
            <p:nvPr/>
          </p:nvSpPr>
          <p:spPr>
            <a:xfrm>
              <a:off x="1331976" y="4216907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60" h="219710">
                  <a:moveTo>
                    <a:pt x="1318260" y="0"/>
                  </a:moveTo>
                  <a:lnTo>
                    <a:pt x="309118" y="0"/>
                  </a:lnTo>
                  <a:lnTo>
                    <a:pt x="0" y="219456"/>
                  </a:lnTo>
                  <a:lnTo>
                    <a:pt x="1009142" y="219456"/>
                  </a:lnTo>
                  <a:lnTo>
                    <a:pt x="1318260" y="0"/>
                  </a:lnTo>
                  <a:close/>
                </a:path>
              </a:pathLst>
            </a:custGeom>
            <a:solidFill>
              <a:srgbClr val="51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31976" y="4216907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60" h="219710">
                  <a:moveTo>
                    <a:pt x="0" y="219456"/>
                  </a:moveTo>
                  <a:lnTo>
                    <a:pt x="309118" y="0"/>
                  </a:lnTo>
                  <a:lnTo>
                    <a:pt x="1318260" y="0"/>
                  </a:lnTo>
                  <a:lnTo>
                    <a:pt x="1009142" y="219456"/>
                  </a:lnTo>
                  <a:lnTo>
                    <a:pt x="0" y="219456"/>
                  </a:lnTo>
                  <a:close/>
                </a:path>
              </a:pathLst>
            </a:custGeom>
            <a:ln w="12191">
              <a:solidFill>
                <a:srgbClr val="51C9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720339" y="4210811"/>
            <a:ext cx="1330960" cy="231775"/>
            <a:chOff x="2720339" y="4210811"/>
            <a:chExt cx="1330960" cy="231775"/>
          </a:xfrm>
        </p:grpSpPr>
        <p:sp>
          <p:nvSpPr>
            <p:cNvPr id="29" name="object 29"/>
            <p:cNvSpPr/>
            <p:nvPr/>
          </p:nvSpPr>
          <p:spPr>
            <a:xfrm>
              <a:off x="2726435" y="4216907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60" h="219710">
                  <a:moveTo>
                    <a:pt x="1318260" y="0"/>
                  </a:moveTo>
                  <a:lnTo>
                    <a:pt x="309118" y="0"/>
                  </a:lnTo>
                  <a:lnTo>
                    <a:pt x="0" y="219456"/>
                  </a:lnTo>
                  <a:lnTo>
                    <a:pt x="1009141" y="219456"/>
                  </a:lnTo>
                  <a:lnTo>
                    <a:pt x="1318260" y="0"/>
                  </a:lnTo>
                  <a:close/>
                </a:path>
              </a:pathLst>
            </a:custGeom>
            <a:solidFill>
              <a:srgbClr val="50C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26435" y="4216907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60" h="219710">
                  <a:moveTo>
                    <a:pt x="0" y="219456"/>
                  </a:moveTo>
                  <a:lnTo>
                    <a:pt x="309118" y="0"/>
                  </a:lnTo>
                  <a:lnTo>
                    <a:pt x="1318260" y="0"/>
                  </a:lnTo>
                  <a:lnTo>
                    <a:pt x="1009141" y="219456"/>
                  </a:lnTo>
                  <a:lnTo>
                    <a:pt x="0" y="219456"/>
                  </a:lnTo>
                  <a:close/>
                </a:path>
              </a:pathLst>
            </a:custGeom>
            <a:ln w="12191">
              <a:solidFill>
                <a:srgbClr val="50C7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116323" y="4210811"/>
            <a:ext cx="1329055" cy="231775"/>
            <a:chOff x="4116323" y="4210811"/>
            <a:chExt cx="1329055" cy="231775"/>
          </a:xfrm>
        </p:grpSpPr>
        <p:sp>
          <p:nvSpPr>
            <p:cNvPr id="32" name="object 32"/>
            <p:cNvSpPr/>
            <p:nvPr/>
          </p:nvSpPr>
          <p:spPr>
            <a:xfrm>
              <a:off x="4122419" y="4216907"/>
              <a:ext cx="1316990" cy="219710"/>
            </a:xfrm>
            <a:custGeom>
              <a:avLst/>
              <a:gdLst/>
              <a:ahLst/>
              <a:cxnLst/>
              <a:rect l="l" t="t" r="r" b="b"/>
              <a:pathLst>
                <a:path w="1316989" h="219710">
                  <a:moveTo>
                    <a:pt x="1316735" y="0"/>
                  </a:moveTo>
                  <a:lnTo>
                    <a:pt x="309117" y="0"/>
                  </a:lnTo>
                  <a:lnTo>
                    <a:pt x="0" y="219456"/>
                  </a:lnTo>
                  <a:lnTo>
                    <a:pt x="1007617" y="219456"/>
                  </a:lnTo>
                  <a:lnTo>
                    <a:pt x="1316735" y="0"/>
                  </a:lnTo>
                  <a:close/>
                </a:path>
              </a:pathLst>
            </a:custGeom>
            <a:solidFill>
              <a:srgbClr val="4FC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22419" y="4216907"/>
              <a:ext cx="1316990" cy="219710"/>
            </a:xfrm>
            <a:custGeom>
              <a:avLst/>
              <a:gdLst/>
              <a:ahLst/>
              <a:cxnLst/>
              <a:rect l="l" t="t" r="r" b="b"/>
              <a:pathLst>
                <a:path w="1316989" h="219710">
                  <a:moveTo>
                    <a:pt x="0" y="219456"/>
                  </a:moveTo>
                  <a:lnTo>
                    <a:pt x="309117" y="0"/>
                  </a:lnTo>
                  <a:lnTo>
                    <a:pt x="1316735" y="0"/>
                  </a:lnTo>
                  <a:lnTo>
                    <a:pt x="1007617" y="219456"/>
                  </a:lnTo>
                  <a:lnTo>
                    <a:pt x="0" y="219456"/>
                  </a:lnTo>
                  <a:close/>
                </a:path>
              </a:pathLst>
            </a:custGeom>
            <a:ln w="12192">
              <a:solidFill>
                <a:srgbClr val="4FC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510784" y="4210811"/>
            <a:ext cx="1329055" cy="231775"/>
            <a:chOff x="5510784" y="4210811"/>
            <a:chExt cx="1329055" cy="231775"/>
          </a:xfrm>
        </p:grpSpPr>
        <p:sp>
          <p:nvSpPr>
            <p:cNvPr id="35" name="object 35"/>
            <p:cNvSpPr/>
            <p:nvPr/>
          </p:nvSpPr>
          <p:spPr>
            <a:xfrm>
              <a:off x="5516880" y="4216907"/>
              <a:ext cx="1316990" cy="219710"/>
            </a:xfrm>
            <a:custGeom>
              <a:avLst/>
              <a:gdLst/>
              <a:ahLst/>
              <a:cxnLst/>
              <a:rect l="l" t="t" r="r" b="b"/>
              <a:pathLst>
                <a:path w="1316990" h="219710">
                  <a:moveTo>
                    <a:pt x="1316736" y="0"/>
                  </a:moveTo>
                  <a:lnTo>
                    <a:pt x="309118" y="0"/>
                  </a:lnTo>
                  <a:lnTo>
                    <a:pt x="0" y="219456"/>
                  </a:lnTo>
                  <a:lnTo>
                    <a:pt x="1007618" y="219456"/>
                  </a:lnTo>
                  <a:lnTo>
                    <a:pt x="1316736" y="0"/>
                  </a:lnTo>
                  <a:close/>
                </a:path>
              </a:pathLst>
            </a:custGeom>
            <a:solidFill>
              <a:srgbClr val="4DC5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16880" y="4216907"/>
              <a:ext cx="1316990" cy="219710"/>
            </a:xfrm>
            <a:custGeom>
              <a:avLst/>
              <a:gdLst/>
              <a:ahLst/>
              <a:cxnLst/>
              <a:rect l="l" t="t" r="r" b="b"/>
              <a:pathLst>
                <a:path w="1316990" h="219710">
                  <a:moveTo>
                    <a:pt x="0" y="219456"/>
                  </a:moveTo>
                  <a:lnTo>
                    <a:pt x="309118" y="0"/>
                  </a:lnTo>
                  <a:lnTo>
                    <a:pt x="1316736" y="0"/>
                  </a:lnTo>
                  <a:lnTo>
                    <a:pt x="1007618" y="219456"/>
                  </a:lnTo>
                  <a:lnTo>
                    <a:pt x="0" y="219456"/>
                  </a:lnTo>
                  <a:close/>
                </a:path>
              </a:pathLst>
            </a:custGeom>
            <a:ln w="12191">
              <a:solidFill>
                <a:srgbClr val="4DC5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6905243" y="4210811"/>
            <a:ext cx="1330960" cy="231775"/>
            <a:chOff x="6905243" y="4210811"/>
            <a:chExt cx="1330960" cy="231775"/>
          </a:xfrm>
        </p:grpSpPr>
        <p:sp>
          <p:nvSpPr>
            <p:cNvPr id="38" name="object 38"/>
            <p:cNvSpPr/>
            <p:nvPr/>
          </p:nvSpPr>
          <p:spPr>
            <a:xfrm>
              <a:off x="6911339" y="4216907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1318259" y="0"/>
                  </a:moveTo>
                  <a:lnTo>
                    <a:pt x="309117" y="0"/>
                  </a:lnTo>
                  <a:lnTo>
                    <a:pt x="0" y="219456"/>
                  </a:lnTo>
                  <a:lnTo>
                    <a:pt x="1009141" y="219456"/>
                  </a:lnTo>
                  <a:lnTo>
                    <a:pt x="1318259" y="0"/>
                  </a:lnTo>
                  <a:close/>
                </a:path>
              </a:pathLst>
            </a:custGeom>
            <a:solidFill>
              <a:srgbClr val="4BC3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11339" y="4216907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0" y="219456"/>
                  </a:moveTo>
                  <a:lnTo>
                    <a:pt x="309117" y="0"/>
                  </a:lnTo>
                  <a:lnTo>
                    <a:pt x="1318259" y="0"/>
                  </a:lnTo>
                  <a:lnTo>
                    <a:pt x="1009141" y="219456"/>
                  </a:lnTo>
                  <a:lnTo>
                    <a:pt x="0" y="219456"/>
                  </a:lnTo>
                  <a:close/>
                </a:path>
              </a:pathLst>
            </a:custGeom>
            <a:ln w="12191">
              <a:solidFill>
                <a:srgbClr val="4BC3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8299704" y="4210811"/>
            <a:ext cx="1330960" cy="231775"/>
            <a:chOff x="8299704" y="4210811"/>
            <a:chExt cx="1330960" cy="231775"/>
          </a:xfrm>
        </p:grpSpPr>
        <p:sp>
          <p:nvSpPr>
            <p:cNvPr id="41" name="object 41"/>
            <p:cNvSpPr/>
            <p:nvPr/>
          </p:nvSpPr>
          <p:spPr>
            <a:xfrm>
              <a:off x="8305800" y="4216907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1318259" y="0"/>
                  </a:moveTo>
                  <a:lnTo>
                    <a:pt x="309118" y="0"/>
                  </a:lnTo>
                  <a:lnTo>
                    <a:pt x="0" y="219456"/>
                  </a:lnTo>
                  <a:lnTo>
                    <a:pt x="1009142" y="219456"/>
                  </a:lnTo>
                  <a:lnTo>
                    <a:pt x="1318259" y="0"/>
                  </a:lnTo>
                  <a:close/>
                </a:path>
              </a:pathLst>
            </a:custGeom>
            <a:solidFill>
              <a:srgbClr val="4AC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05800" y="4216907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0" y="219456"/>
                  </a:moveTo>
                  <a:lnTo>
                    <a:pt x="309118" y="0"/>
                  </a:lnTo>
                  <a:lnTo>
                    <a:pt x="1318259" y="0"/>
                  </a:lnTo>
                  <a:lnTo>
                    <a:pt x="1009142" y="219456"/>
                  </a:lnTo>
                  <a:lnTo>
                    <a:pt x="0" y="219456"/>
                  </a:lnTo>
                  <a:close/>
                </a:path>
              </a:pathLst>
            </a:custGeom>
            <a:ln w="12191">
              <a:solidFill>
                <a:srgbClr val="4AC1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9694164" y="4210811"/>
            <a:ext cx="1330960" cy="231775"/>
            <a:chOff x="9694164" y="4210811"/>
            <a:chExt cx="1330960" cy="231775"/>
          </a:xfrm>
        </p:grpSpPr>
        <p:sp>
          <p:nvSpPr>
            <p:cNvPr id="44" name="object 44"/>
            <p:cNvSpPr/>
            <p:nvPr/>
          </p:nvSpPr>
          <p:spPr>
            <a:xfrm>
              <a:off x="9700260" y="4216907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1318260" y="0"/>
                  </a:moveTo>
                  <a:lnTo>
                    <a:pt x="309118" y="0"/>
                  </a:lnTo>
                  <a:lnTo>
                    <a:pt x="0" y="219456"/>
                  </a:lnTo>
                  <a:lnTo>
                    <a:pt x="1009142" y="219456"/>
                  </a:lnTo>
                  <a:lnTo>
                    <a:pt x="1318260" y="0"/>
                  </a:lnTo>
                  <a:close/>
                </a:path>
              </a:pathLst>
            </a:custGeom>
            <a:solidFill>
              <a:srgbClr val="49BE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700260" y="4216907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0" y="219456"/>
                  </a:moveTo>
                  <a:lnTo>
                    <a:pt x="309118" y="0"/>
                  </a:lnTo>
                  <a:lnTo>
                    <a:pt x="1318260" y="0"/>
                  </a:lnTo>
                  <a:lnTo>
                    <a:pt x="1009142" y="219456"/>
                  </a:lnTo>
                  <a:lnTo>
                    <a:pt x="0" y="219456"/>
                  </a:lnTo>
                  <a:close/>
                </a:path>
              </a:pathLst>
            </a:custGeom>
            <a:ln w="12191">
              <a:solidFill>
                <a:srgbClr val="49BE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392174" y="2353767"/>
            <a:ext cx="9617075" cy="301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90"/>
              </a:lnSpc>
              <a:spcBef>
                <a:spcPts val="95"/>
              </a:spcBef>
            </a:pPr>
            <a:r>
              <a:rPr sz="1900" spc="-130" dirty="0">
                <a:latin typeface="Verdana"/>
                <a:cs typeface="Verdana"/>
              </a:rPr>
              <a:t>Se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25" dirty="0">
                <a:latin typeface="Verdana"/>
                <a:cs typeface="Verdana"/>
              </a:rPr>
              <a:t>le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considera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80" dirty="0">
                <a:latin typeface="Verdana"/>
                <a:cs typeface="Verdana"/>
              </a:rPr>
              <a:t>como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un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55" dirty="0">
                <a:latin typeface="Verdana"/>
                <a:cs typeface="Verdana"/>
              </a:rPr>
              <a:t>criterio</a:t>
            </a:r>
            <a:r>
              <a:rPr sz="1900" spc="-17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general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25" dirty="0">
                <a:latin typeface="Verdana"/>
                <a:cs typeface="Verdana"/>
              </a:rPr>
              <a:t>delimitador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100" dirty="0">
                <a:latin typeface="Verdana"/>
                <a:cs typeface="Verdana"/>
              </a:rPr>
              <a:t>de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la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responsabilidad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30" dirty="0">
                <a:latin typeface="Verdana"/>
                <a:cs typeface="Verdana"/>
              </a:rPr>
              <a:t>penal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2190"/>
              </a:lnSpc>
            </a:pPr>
            <a:r>
              <a:rPr sz="1900" dirty="0">
                <a:latin typeface="Verdana"/>
                <a:cs typeface="Verdana"/>
              </a:rPr>
              <a:t>(Caro </a:t>
            </a:r>
            <a:r>
              <a:rPr sz="1900" spc="-30" dirty="0">
                <a:latin typeface="Verdana"/>
                <a:cs typeface="Verdana"/>
              </a:rPr>
              <a:t>John,</a:t>
            </a:r>
            <a:r>
              <a:rPr sz="1900" spc="-240" dirty="0">
                <a:latin typeface="Verdana"/>
                <a:cs typeface="Verdana"/>
              </a:rPr>
              <a:t> </a:t>
            </a:r>
            <a:r>
              <a:rPr sz="1900" spc="-165" dirty="0">
                <a:latin typeface="Verdana"/>
                <a:cs typeface="Verdana"/>
              </a:rPr>
              <a:t>2014).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Verdana"/>
              <a:cs typeface="Verdana"/>
            </a:endParaRPr>
          </a:p>
          <a:p>
            <a:pPr marL="12700">
              <a:lnSpc>
                <a:spcPts val="2190"/>
              </a:lnSpc>
            </a:pPr>
            <a:r>
              <a:rPr sz="1900" spc="-120" dirty="0">
                <a:latin typeface="Verdana"/>
                <a:cs typeface="Verdana"/>
              </a:rPr>
              <a:t>En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la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55" dirty="0">
                <a:latin typeface="Verdana"/>
                <a:cs typeface="Verdana"/>
              </a:rPr>
              <a:t>actuación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105" dirty="0">
                <a:latin typeface="Verdana"/>
                <a:cs typeface="Verdana"/>
              </a:rPr>
              <a:t>de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85" dirty="0">
                <a:latin typeface="Verdana"/>
                <a:cs typeface="Verdana"/>
              </a:rPr>
              <a:t>las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personas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-30" dirty="0">
                <a:latin typeface="Verdana"/>
                <a:cs typeface="Verdana"/>
              </a:rPr>
              <a:t>esperamos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50" dirty="0">
                <a:latin typeface="Verdana"/>
                <a:cs typeface="Verdana"/>
              </a:rPr>
              <a:t>que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160" dirty="0">
                <a:latin typeface="Verdana"/>
                <a:cs typeface="Verdana"/>
              </a:rPr>
              <a:t>cada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quien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35" dirty="0">
                <a:latin typeface="Verdana"/>
                <a:cs typeface="Verdana"/>
              </a:rPr>
              <a:t>cumpla</a:t>
            </a:r>
            <a:r>
              <a:rPr sz="1900" spc="-120" dirty="0">
                <a:latin typeface="Verdana"/>
                <a:cs typeface="Verdana"/>
              </a:rPr>
              <a:t> </a:t>
            </a:r>
            <a:r>
              <a:rPr sz="1900" spc="85" dirty="0">
                <a:latin typeface="Verdana"/>
                <a:cs typeface="Verdana"/>
              </a:rPr>
              <a:t>con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155" dirty="0">
                <a:latin typeface="Verdana"/>
                <a:cs typeface="Verdana"/>
              </a:rPr>
              <a:t>su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120" dirty="0">
                <a:latin typeface="Verdana"/>
                <a:cs typeface="Verdana"/>
              </a:rPr>
              <a:t>rol,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2190"/>
              </a:lnSpc>
            </a:pPr>
            <a:r>
              <a:rPr sz="1900" spc="10" dirty="0">
                <a:latin typeface="Verdana"/>
                <a:cs typeface="Verdana"/>
              </a:rPr>
              <a:t>especialmente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80" dirty="0">
                <a:latin typeface="Verdana"/>
                <a:cs typeface="Verdana"/>
              </a:rPr>
              <a:t>cuando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-80" dirty="0">
                <a:latin typeface="Verdana"/>
                <a:cs typeface="Verdana"/>
              </a:rPr>
              <a:t>se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30" dirty="0">
                <a:latin typeface="Verdana"/>
                <a:cs typeface="Verdana"/>
              </a:rPr>
              <a:t>trata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spc="105" dirty="0">
                <a:latin typeface="Verdana"/>
                <a:cs typeface="Verdana"/>
              </a:rPr>
              <a:t>de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30" dirty="0">
                <a:latin typeface="Verdana"/>
                <a:cs typeface="Verdana"/>
              </a:rPr>
              <a:t>actuaciones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conjuntas.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Verdana"/>
              <a:cs typeface="Verdana"/>
            </a:endParaRPr>
          </a:p>
          <a:p>
            <a:pPr marL="12700" marR="5080">
              <a:lnSpc>
                <a:spcPts val="2100"/>
              </a:lnSpc>
            </a:pPr>
            <a:r>
              <a:rPr sz="1900" spc="-60" dirty="0">
                <a:latin typeface="Verdana"/>
                <a:cs typeface="Verdana"/>
              </a:rPr>
              <a:t>Por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35" dirty="0">
                <a:latin typeface="Verdana"/>
                <a:cs typeface="Verdana"/>
              </a:rPr>
              <a:t>ejemplo,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25" dirty="0">
                <a:latin typeface="Verdana"/>
                <a:cs typeface="Verdana"/>
              </a:rPr>
              <a:t>el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55" dirty="0">
                <a:latin typeface="Verdana"/>
                <a:cs typeface="Verdana"/>
              </a:rPr>
              <a:t>médico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spc="-35" dirty="0">
                <a:latin typeface="Verdana"/>
                <a:cs typeface="Verdana"/>
              </a:rPr>
              <a:t>cirujano</a:t>
            </a:r>
            <a:r>
              <a:rPr sz="1900" spc="-15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espera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55" dirty="0">
                <a:latin typeface="Verdana"/>
                <a:cs typeface="Verdana"/>
              </a:rPr>
              <a:t>que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el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spc="-35" dirty="0">
                <a:latin typeface="Verdana"/>
                <a:cs typeface="Verdana"/>
              </a:rPr>
              <a:t>material</a:t>
            </a:r>
            <a:r>
              <a:rPr sz="1900" spc="-160" dirty="0">
                <a:latin typeface="Verdana"/>
                <a:cs typeface="Verdana"/>
              </a:rPr>
              <a:t> </a:t>
            </a:r>
            <a:r>
              <a:rPr sz="1900" spc="-35" dirty="0">
                <a:latin typeface="Verdana"/>
                <a:cs typeface="Verdana"/>
              </a:rPr>
              <a:t>quirúrgico</a:t>
            </a:r>
            <a:r>
              <a:rPr sz="1900" spc="-160" dirty="0">
                <a:latin typeface="Verdana"/>
                <a:cs typeface="Verdana"/>
              </a:rPr>
              <a:t> </a:t>
            </a:r>
            <a:r>
              <a:rPr sz="1900" spc="50" dirty="0">
                <a:latin typeface="Verdana"/>
                <a:cs typeface="Verdana"/>
              </a:rPr>
              <a:t>que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40" dirty="0">
                <a:latin typeface="Verdana"/>
                <a:cs typeface="Verdana"/>
              </a:rPr>
              <a:t>emplea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25" dirty="0">
                <a:latin typeface="Verdana"/>
                <a:cs typeface="Verdana"/>
              </a:rPr>
              <a:t>en  </a:t>
            </a:r>
            <a:r>
              <a:rPr sz="1900" spc="15" dirty="0">
                <a:latin typeface="Verdana"/>
                <a:cs typeface="Verdana"/>
              </a:rPr>
              <a:t>una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-25" dirty="0">
                <a:latin typeface="Verdana"/>
                <a:cs typeface="Verdana"/>
              </a:rPr>
              <a:t>intervención</a:t>
            </a:r>
            <a:r>
              <a:rPr sz="1900" spc="-165" dirty="0">
                <a:latin typeface="Verdana"/>
                <a:cs typeface="Verdana"/>
              </a:rPr>
              <a:t> </a:t>
            </a:r>
            <a:r>
              <a:rPr sz="1900" spc="30" dirty="0">
                <a:latin typeface="Verdana"/>
                <a:cs typeface="Verdana"/>
              </a:rPr>
              <a:t>haya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sido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spc="65" dirty="0">
                <a:latin typeface="Verdana"/>
                <a:cs typeface="Verdana"/>
              </a:rPr>
              <a:t>adecuadamente</a:t>
            </a:r>
            <a:r>
              <a:rPr sz="1900" spc="-100" dirty="0">
                <a:latin typeface="Verdana"/>
                <a:cs typeface="Verdana"/>
              </a:rPr>
              <a:t> </a:t>
            </a:r>
            <a:r>
              <a:rPr sz="1900" spc="-55" dirty="0">
                <a:latin typeface="Verdana"/>
                <a:cs typeface="Verdana"/>
              </a:rPr>
              <a:t>esterilizado</a:t>
            </a:r>
            <a:r>
              <a:rPr sz="1900" spc="-160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por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el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spc="-30" dirty="0">
                <a:latin typeface="Verdana"/>
                <a:cs typeface="Verdana"/>
              </a:rPr>
              <a:t>personal</a:t>
            </a:r>
            <a:r>
              <a:rPr sz="1900" spc="-120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sanitario</a:t>
            </a:r>
            <a:r>
              <a:rPr sz="1900" i="1" spc="-50" dirty="0">
                <a:latin typeface="TeXGyreAdventor"/>
                <a:cs typeface="TeXGyreAdventor"/>
              </a:rPr>
              <a:t>.</a:t>
            </a:r>
            <a:endParaRPr sz="1900">
              <a:latin typeface="TeXGyreAdventor"/>
              <a:cs typeface="TeXGyreAdventor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325880" y="5428488"/>
            <a:ext cx="1330960" cy="231775"/>
            <a:chOff x="1325880" y="5428488"/>
            <a:chExt cx="1330960" cy="231775"/>
          </a:xfrm>
        </p:grpSpPr>
        <p:sp>
          <p:nvSpPr>
            <p:cNvPr id="48" name="object 48"/>
            <p:cNvSpPr/>
            <p:nvPr/>
          </p:nvSpPr>
          <p:spPr>
            <a:xfrm>
              <a:off x="1331976" y="5434584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60" h="219710">
                  <a:moveTo>
                    <a:pt x="1318260" y="0"/>
                  </a:moveTo>
                  <a:lnTo>
                    <a:pt x="309118" y="0"/>
                  </a:lnTo>
                  <a:lnTo>
                    <a:pt x="0" y="219455"/>
                  </a:lnTo>
                  <a:lnTo>
                    <a:pt x="1009142" y="219455"/>
                  </a:lnTo>
                  <a:lnTo>
                    <a:pt x="1318260" y="0"/>
                  </a:lnTo>
                  <a:close/>
                </a:path>
              </a:pathLst>
            </a:custGeom>
            <a:solidFill>
              <a:srgbClr val="48B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31976" y="5434584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60" h="219710">
                  <a:moveTo>
                    <a:pt x="0" y="219455"/>
                  </a:moveTo>
                  <a:lnTo>
                    <a:pt x="309118" y="0"/>
                  </a:lnTo>
                  <a:lnTo>
                    <a:pt x="1318260" y="0"/>
                  </a:lnTo>
                  <a:lnTo>
                    <a:pt x="1009142" y="219455"/>
                  </a:lnTo>
                  <a:lnTo>
                    <a:pt x="0" y="219455"/>
                  </a:lnTo>
                  <a:close/>
                </a:path>
              </a:pathLst>
            </a:custGeom>
            <a:ln w="12191">
              <a:solidFill>
                <a:srgbClr val="48BC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720339" y="5428488"/>
            <a:ext cx="1330960" cy="231775"/>
            <a:chOff x="2720339" y="5428488"/>
            <a:chExt cx="1330960" cy="231775"/>
          </a:xfrm>
        </p:grpSpPr>
        <p:sp>
          <p:nvSpPr>
            <p:cNvPr id="51" name="object 51"/>
            <p:cNvSpPr/>
            <p:nvPr/>
          </p:nvSpPr>
          <p:spPr>
            <a:xfrm>
              <a:off x="2726435" y="5434584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60" h="219710">
                  <a:moveTo>
                    <a:pt x="1318260" y="0"/>
                  </a:moveTo>
                  <a:lnTo>
                    <a:pt x="309118" y="0"/>
                  </a:lnTo>
                  <a:lnTo>
                    <a:pt x="0" y="219455"/>
                  </a:lnTo>
                  <a:lnTo>
                    <a:pt x="1009141" y="219455"/>
                  </a:lnTo>
                  <a:lnTo>
                    <a:pt x="1318260" y="0"/>
                  </a:lnTo>
                  <a:close/>
                </a:path>
              </a:pathLst>
            </a:custGeom>
            <a:solidFill>
              <a:srgbClr val="47B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26435" y="5434584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60" h="219710">
                  <a:moveTo>
                    <a:pt x="0" y="219455"/>
                  </a:moveTo>
                  <a:lnTo>
                    <a:pt x="309118" y="0"/>
                  </a:lnTo>
                  <a:lnTo>
                    <a:pt x="1318260" y="0"/>
                  </a:lnTo>
                  <a:lnTo>
                    <a:pt x="1009141" y="219455"/>
                  </a:lnTo>
                  <a:lnTo>
                    <a:pt x="0" y="219455"/>
                  </a:lnTo>
                  <a:close/>
                </a:path>
              </a:pathLst>
            </a:custGeom>
            <a:ln w="12191">
              <a:solidFill>
                <a:srgbClr val="47BA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4116323" y="5428488"/>
            <a:ext cx="1329055" cy="231775"/>
            <a:chOff x="4116323" y="5428488"/>
            <a:chExt cx="1329055" cy="231775"/>
          </a:xfrm>
        </p:grpSpPr>
        <p:sp>
          <p:nvSpPr>
            <p:cNvPr id="54" name="object 54"/>
            <p:cNvSpPr/>
            <p:nvPr/>
          </p:nvSpPr>
          <p:spPr>
            <a:xfrm>
              <a:off x="4122419" y="5434584"/>
              <a:ext cx="1316990" cy="219710"/>
            </a:xfrm>
            <a:custGeom>
              <a:avLst/>
              <a:gdLst/>
              <a:ahLst/>
              <a:cxnLst/>
              <a:rect l="l" t="t" r="r" b="b"/>
              <a:pathLst>
                <a:path w="1316989" h="219710">
                  <a:moveTo>
                    <a:pt x="1316735" y="0"/>
                  </a:moveTo>
                  <a:lnTo>
                    <a:pt x="309117" y="0"/>
                  </a:lnTo>
                  <a:lnTo>
                    <a:pt x="0" y="219455"/>
                  </a:lnTo>
                  <a:lnTo>
                    <a:pt x="1007617" y="219455"/>
                  </a:lnTo>
                  <a:lnTo>
                    <a:pt x="1316735" y="0"/>
                  </a:lnTo>
                  <a:close/>
                </a:path>
              </a:pathLst>
            </a:custGeom>
            <a:solidFill>
              <a:srgbClr val="49B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22419" y="5434584"/>
              <a:ext cx="1316990" cy="219710"/>
            </a:xfrm>
            <a:custGeom>
              <a:avLst/>
              <a:gdLst/>
              <a:ahLst/>
              <a:cxnLst/>
              <a:rect l="l" t="t" r="r" b="b"/>
              <a:pathLst>
                <a:path w="1316989" h="219710">
                  <a:moveTo>
                    <a:pt x="0" y="219455"/>
                  </a:moveTo>
                  <a:lnTo>
                    <a:pt x="309117" y="0"/>
                  </a:lnTo>
                  <a:lnTo>
                    <a:pt x="1316735" y="0"/>
                  </a:lnTo>
                  <a:lnTo>
                    <a:pt x="1007617" y="219455"/>
                  </a:lnTo>
                  <a:lnTo>
                    <a:pt x="0" y="219455"/>
                  </a:lnTo>
                  <a:close/>
                </a:path>
              </a:pathLst>
            </a:custGeom>
            <a:ln w="12192">
              <a:solidFill>
                <a:srgbClr val="49B9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5510784" y="5428488"/>
            <a:ext cx="1329055" cy="231775"/>
            <a:chOff x="5510784" y="5428488"/>
            <a:chExt cx="1329055" cy="231775"/>
          </a:xfrm>
        </p:grpSpPr>
        <p:sp>
          <p:nvSpPr>
            <p:cNvPr id="57" name="object 57"/>
            <p:cNvSpPr/>
            <p:nvPr/>
          </p:nvSpPr>
          <p:spPr>
            <a:xfrm>
              <a:off x="5516880" y="5434584"/>
              <a:ext cx="1316990" cy="219710"/>
            </a:xfrm>
            <a:custGeom>
              <a:avLst/>
              <a:gdLst/>
              <a:ahLst/>
              <a:cxnLst/>
              <a:rect l="l" t="t" r="r" b="b"/>
              <a:pathLst>
                <a:path w="1316990" h="219710">
                  <a:moveTo>
                    <a:pt x="1316736" y="0"/>
                  </a:moveTo>
                  <a:lnTo>
                    <a:pt x="309118" y="0"/>
                  </a:lnTo>
                  <a:lnTo>
                    <a:pt x="0" y="219455"/>
                  </a:lnTo>
                  <a:lnTo>
                    <a:pt x="1007618" y="219455"/>
                  </a:lnTo>
                  <a:lnTo>
                    <a:pt x="1316736" y="0"/>
                  </a:lnTo>
                  <a:close/>
                </a:path>
              </a:pathLst>
            </a:custGeom>
            <a:solidFill>
              <a:srgbClr val="53B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16880" y="5434584"/>
              <a:ext cx="1316990" cy="219710"/>
            </a:xfrm>
            <a:custGeom>
              <a:avLst/>
              <a:gdLst/>
              <a:ahLst/>
              <a:cxnLst/>
              <a:rect l="l" t="t" r="r" b="b"/>
              <a:pathLst>
                <a:path w="1316990" h="219710">
                  <a:moveTo>
                    <a:pt x="0" y="219455"/>
                  </a:moveTo>
                  <a:lnTo>
                    <a:pt x="309118" y="0"/>
                  </a:lnTo>
                  <a:lnTo>
                    <a:pt x="1316736" y="0"/>
                  </a:lnTo>
                  <a:lnTo>
                    <a:pt x="1007618" y="219455"/>
                  </a:lnTo>
                  <a:lnTo>
                    <a:pt x="0" y="219455"/>
                  </a:lnTo>
                  <a:close/>
                </a:path>
              </a:pathLst>
            </a:custGeom>
            <a:ln w="12191">
              <a:solidFill>
                <a:srgbClr val="53B7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6905243" y="5428488"/>
            <a:ext cx="1330960" cy="231775"/>
            <a:chOff x="6905243" y="5428488"/>
            <a:chExt cx="1330960" cy="231775"/>
          </a:xfrm>
        </p:grpSpPr>
        <p:sp>
          <p:nvSpPr>
            <p:cNvPr id="60" name="object 60"/>
            <p:cNvSpPr/>
            <p:nvPr/>
          </p:nvSpPr>
          <p:spPr>
            <a:xfrm>
              <a:off x="6911339" y="5434584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1318259" y="0"/>
                  </a:moveTo>
                  <a:lnTo>
                    <a:pt x="309117" y="0"/>
                  </a:lnTo>
                  <a:lnTo>
                    <a:pt x="0" y="219455"/>
                  </a:lnTo>
                  <a:lnTo>
                    <a:pt x="1009141" y="219455"/>
                  </a:lnTo>
                  <a:lnTo>
                    <a:pt x="1318259" y="0"/>
                  </a:lnTo>
                  <a:close/>
                </a:path>
              </a:pathLst>
            </a:custGeom>
            <a:solidFill>
              <a:srgbClr val="5EB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11339" y="5434584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0" y="219455"/>
                  </a:moveTo>
                  <a:lnTo>
                    <a:pt x="309117" y="0"/>
                  </a:lnTo>
                  <a:lnTo>
                    <a:pt x="1318259" y="0"/>
                  </a:lnTo>
                  <a:lnTo>
                    <a:pt x="1009141" y="219455"/>
                  </a:lnTo>
                  <a:lnTo>
                    <a:pt x="0" y="219455"/>
                  </a:lnTo>
                  <a:close/>
                </a:path>
              </a:pathLst>
            </a:custGeom>
            <a:ln w="12191">
              <a:solidFill>
                <a:srgbClr val="5EB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8299704" y="5428488"/>
            <a:ext cx="1330960" cy="231775"/>
            <a:chOff x="8299704" y="5428488"/>
            <a:chExt cx="1330960" cy="231775"/>
          </a:xfrm>
        </p:grpSpPr>
        <p:sp>
          <p:nvSpPr>
            <p:cNvPr id="63" name="object 63"/>
            <p:cNvSpPr/>
            <p:nvPr/>
          </p:nvSpPr>
          <p:spPr>
            <a:xfrm>
              <a:off x="8305800" y="5434584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1318259" y="0"/>
                  </a:moveTo>
                  <a:lnTo>
                    <a:pt x="309118" y="0"/>
                  </a:lnTo>
                  <a:lnTo>
                    <a:pt x="0" y="219455"/>
                  </a:lnTo>
                  <a:lnTo>
                    <a:pt x="1009142" y="219455"/>
                  </a:lnTo>
                  <a:lnTo>
                    <a:pt x="1318259" y="0"/>
                  </a:lnTo>
                  <a:close/>
                </a:path>
              </a:pathLst>
            </a:custGeom>
            <a:solidFill>
              <a:srgbClr val="67A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305800" y="5434584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0" y="219455"/>
                  </a:moveTo>
                  <a:lnTo>
                    <a:pt x="309118" y="0"/>
                  </a:lnTo>
                  <a:lnTo>
                    <a:pt x="1318259" y="0"/>
                  </a:lnTo>
                  <a:lnTo>
                    <a:pt x="1009142" y="219455"/>
                  </a:lnTo>
                  <a:lnTo>
                    <a:pt x="0" y="219455"/>
                  </a:lnTo>
                  <a:close/>
                </a:path>
              </a:pathLst>
            </a:custGeom>
            <a:ln w="12191">
              <a:solidFill>
                <a:srgbClr val="67AF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9694164" y="5428488"/>
            <a:ext cx="1330960" cy="231775"/>
            <a:chOff x="9694164" y="5428488"/>
            <a:chExt cx="1330960" cy="231775"/>
          </a:xfrm>
        </p:grpSpPr>
        <p:sp>
          <p:nvSpPr>
            <p:cNvPr id="66" name="object 66"/>
            <p:cNvSpPr/>
            <p:nvPr/>
          </p:nvSpPr>
          <p:spPr>
            <a:xfrm>
              <a:off x="9700260" y="5434584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1318260" y="0"/>
                  </a:moveTo>
                  <a:lnTo>
                    <a:pt x="309118" y="0"/>
                  </a:lnTo>
                  <a:lnTo>
                    <a:pt x="0" y="219455"/>
                  </a:lnTo>
                  <a:lnTo>
                    <a:pt x="1009142" y="219455"/>
                  </a:lnTo>
                  <a:lnTo>
                    <a:pt x="131826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700260" y="5434584"/>
              <a:ext cx="1318260" cy="219710"/>
            </a:xfrm>
            <a:custGeom>
              <a:avLst/>
              <a:gdLst/>
              <a:ahLst/>
              <a:cxnLst/>
              <a:rect l="l" t="t" r="r" b="b"/>
              <a:pathLst>
                <a:path w="1318259" h="219710">
                  <a:moveTo>
                    <a:pt x="0" y="219455"/>
                  </a:moveTo>
                  <a:lnTo>
                    <a:pt x="309118" y="0"/>
                  </a:lnTo>
                  <a:lnTo>
                    <a:pt x="1318260" y="0"/>
                  </a:lnTo>
                  <a:lnTo>
                    <a:pt x="1009142" y="219455"/>
                  </a:lnTo>
                  <a:lnTo>
                    <a:pt x="0" y="219455"/>
                  </a:lnTo>
                  <a:close/>
                </a:path>
              </a:pathLst>
            </a:custGeom>
            <a:ln w="1219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AC7A7E1-6D33-4977-8C3F-2ECFD339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037333" y="1522222"/>
            <a:ext cx="8567420" cy="2149475"/>
            <a:chOff x="2037333" y="1522222"/>
            <a:chExt cx="8567420" cy="2149475"/>
          </a:xfrm>
        </p:grpSpPr>
        <p:sp>
          <p:nvSpPr>
            <p:cNvPr id="3" name="object 3"/>
            <p:cNvSpPr/>
            <p:nvPr/>
          </p:nvSpPr>
          <p:spPr>
            <a:xfrm>
              <a:off x="4486655" y="2845308"/>
              <a:ext cx="3401060" cy="819785"/>
            </a:xfrm>
            <a:custGeom>
              <a:avLst/>
              <a:gdLst/>
              <a:ahLst/>
              <a:cxnLst/>
              <a:rect l="l" t="t" r="r" b="b"/>
              <a:pathLst>
                <a:path w="3401059" h="819785">
                  <a:moveTo>
                    <a:pt x="1679448" y="0"/>
                  </a:moveTo>
                  <a:lnTo>
                    <a:pt x="1679448" y="561975"/>
                  </a:lnTo>
                  <a:lnTo>
                    <a:pt x="3400805" y="561975"/>
                  </a:lnTo>
                  <a:lnTo>
                    <a:pt x="3400805" y="819657"/>
                  </a:lnTo>
                </a:path>
                <a:path w="3401059" h="819785">
                  <a:moveTo>
                    <a:pt x="1679829" y="0"/>
                  </a:moveTo>
                  <a:lnTo>
                    <a:pt x="1679829" y="561975"/>
                  </a:lnTo>
                  <a:lnTo>
                    <a:pt x="0" y="561975"/>
                  </a:lnTo>
                  <a:lnTo>
                    <a:pt x="0" y="819657"/>
                  </a:lnTo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43683" y="1528572"/>
              <a:ext cx="8244840" cy="1316990"/>
            </a:xfrm>
            <a:custGeom>
              <a:avLst/>
              <a:gdLst/>
              <a:ahLst/>
              <a:cxnLst/>
              <a:rect l="l" t="t" r="r" b="b"/>
              <a:pathLst>
                <a:path w="8244840" h="1316989">
                  <a:moveTo>
                    <a:pt x="8113141" y="0"/>
                  </a:moveTo>
                  <a:lnTo>
                    <a:pt x="131699" y="0"/>
                  </a:lnTo>
                  <a:lnTo>
                    <a:pt x="90058" y="6710"/>
                  </a:lnTo>
                  <a:lnTo>
                    <a:pt x="53903" y="25400"/>
                  </a:lnTo>
                  <a:lnTo>
                    <a:pt x="25400" y="53903"/>
                  </a:lnTo>
                  <a:lnTo>
                    <a:pt x="6710" y="90058"/>
                  </a:lnTo>
                  <a:lnTo>
                    <a:pt x="0" y="131699"/>
                  </a:lnTo>
                  <a:lnTo>
                    <a:pt x="0" y="1185037"/>
                  </a:lnTo>
                  <a:lnTo>
                    <a:pt x="6710" y="1226677"/>
                  </a:lnTo>
                  <a:lnTo>
                    <a:pt x="25400" y="1262832"/>
                  </a:lnTo>
                  <a:lnTo>
                    <a:pt x="53903" y="1291336"/>
                  </a:lnTo>
                  <a:lnTo>
                    <a:pt x="90058" y="1310025"/>
                  </a:lnTo>
                  <a:lnTo>
                    <a:pt x="131699" y="1316736"/>
                  </a:lnTo>
                  <a:lnTo>
                    <a:pt x="8113141" y="1316736"/>
                  </a:lnTo>
                  <a:lnTo>
                    <a:pt x="8154781" y="1310025"/>
                  </a:lnTo>
                  <a:lnTo>
                    <a:pt x="8190936" y="1291335"/>
                  </a:lnTo>
                  <a:lnTo>
                    <a:pt x="8219440" y="1262832"/>
                  </a:lnTo>
                  <a:lnTo>
                    <a:pt x="8238129" y="1226677"/>
                  </a:lnTo>
                  <a:lnTo>
                    <a:pt x="8244840" y="1185037"/>
                  </a:lnTo>
                  <a:lnTo>
                    <a:pt x="8244840" y="131699"/>
                  </a:lnTo>
                  <a:lnTo>
                    <a:pt x="8238129" y="90058"/>
                  </a:lnTo>
                  <a:lnTo>
                    <a:pt x="8219440" y="53903"/>
                  </a:lnTo>
                  <a:lnTo>
                    <a:pt x="8190936" y="25400"/>
                  </a:lnTo>
                  <a:lnTo>
                    <a:pt x="8154781" y="6710"/>
                  </a:lnTo>
                  <a:lnTo>
                    <a:pt x="811314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43683" y="1528572"/>
              <a:ext cx="8244840" cy="1316990"/>
            </a:xfrm>
            <a:custGeom>
              <a:avLst/>
              <a:gdLst/>
              <a:ahLst/>
              <a:cxnLst/>
              <a:rect l="l" t="t" r="r" b="b"/>
              <a:pathLst>
                <a:path w="8244840" h="1316989">
                  <a:moveTo>
                    <a:pt x="0" y="131699"/>
                  </a:moveTo>
                  <a:lnTo>
                    <a:pt x="6710" y="90058"/>
                  </a:lnTo>
                  <a:lnTo>
                    <a:pt x="25400" y="53903"/>
                  </a:lnTo>
                  <a:lnTo>
                    <a:pt x="53903" y="25400"/>
                  </a:lnTo>
                  <a:lnTo>
                    <a:pt x="90058" y="6710"/>
                  </a:lnTo>
                  <a:lnTo>
                    <a:pt x="131699" y="0"/>
                  </a:lnTo>
                  <a:lnTo>
                    <a:pt x="8113141" y="0"/>
                  </a:lnTo>
                  <a:lnTo>
                    <a:pt x="8154781" y="6710"/>
                  </a:lnTo>
                  <a:lnTo>
                    <a:pt x="8190936" y="25400"/>
                  </a:lnTo>
                  <a:lnTo>
                    <a:pt x="8219440" y="53903"/>
                  </a:lnTo>
                  <a:lnTo>
                    <a:pt x="8238129" y="90058"/>
                  </a:lnTo>
                  <a:lnTo>
                    <a:pt x="8244840" y="131699"/>
                  </a:lnTo>
                  <a:lnTo>
                    <a:pt x="8244840" y="1185037"/>
                  </a:lnTo>
                  <a:lnTo>
                    <a:pt x="8238129" y="1226677"/>
                  </a:lnTo>
                  <a:lnTo>
                    <a:pt x="8219440" y="1262832"/>
                  </a:lnTo>
                  <a:lnTo>
                    <a:pt x="8190936" y="1291335"/>
                  </a:lnTo>
                  <a:lnTo>
                    <a:pt x="8154781" y="1310025"/>
                  </a:lnTo>
                  <a:lnTo>
                    <a:pt x="8113141" y="1316736"/>
                  </a:lnTo>
                  <a:lnTo>
                    <a:pt x="131699" y="1316736"/>
                  </a:lnTo>
                  <a:lnTo>
                    <a:pt x="90058" y="1310025"/>
                  </a:lnTo>
                  <a:lnTo>
                    <a:pt x="53903" y="1291336"/>
                  </a:lnTo>
                  <a:lnTo>
                    <a:pt x="25400" y="1262832"/>
                  </a:lnTo>
                  <a:lnTo>
                    <a:pt x="6710" y="1226677"/>
                  </a:lnTo>
                  <a:lnTo>
                    <a:pt x="0" y="1185037"/>
                  </a:lnTo>
                  <a:lnTo>
                    <a:pt x="0" y="13169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53055" y="1822704"/>
              <a:ext cx="8244840" cy="1316990"/>
            </a:xfrm>
            <a:custGeom>
              <a:avLst/>
              <a:gdLst/>
              <a:ahLst/>
              <a:cxnLst/>
              <a:rect l="l" t="t" r="r" b="b"/>
              <a:pathLst>
                <a:path w="8244840" h="1316989">
                  <a:moveTo>
                    <a:pt x="8113141" y="0"/>
                  </a:moveTo>
                  <a:lnTo>
                    <a:pt x="131699" y="0"/>
                  </a:lnTo>
                  <a:lnTo>
                    <a:pt x="90058" y="6710"/>
                  </a:lnTo>
                  <a:lnTo>
                    <a:pt x="53903" y="25400"/>
                  </a:lnTo>
                  <a:lnTo>
                    <a:pt x="25400" y="53903"/>
                  </a:lnTo>
                  <a:lnTo>
                    <a:pt x="6710" y="90058"/>
                  </a:lnTo>
                  <a:lnTo>
                    <a:pt x="0" y="131699"/>
                  </a:lnTo>
                  <a:lnTo>
                    <a:pt x="0" y="1185037"/>
                  </a:lnTo>
                  <a:lnTo>
                    <a:pt x="6710" y="1226677"/>
                  </a:lnTo>
                  <a:lnTo>
                    <a:pt x="25399" y="1262832"/>
                  </a:lnTo>
                  <a:lnTo>
                    <a:pt x="53903" y="1291336"/>
                  </a:lnTo>
                  <a:lnTo>
                    <a:pt x="90058" y="1310025"/>
                  </a:lnTo>
                  <a:lnTo>
                    <a:pt x="131699" y="1316736"/>
                  </a:lnTo>
                  <a:lnTo>
                    <a:pt x="8113141" y="1316736"/>
                  </a:lnTo>
                  <a:lnTo>
                    <a:pt x="8154781" y="1310025"/>
                  </a:lnTo>
                  <a:lnTo>
                    <a:pt x="8190936" y="1291336"/>
                  </a:lnTo>
                  <a:lnTo>
                    <a:pt x="8219440" y="1262832"/>
                  </a:lnTo>
                  <a:lnTo>
                    <a:pt x="8238129" y="1226677"/>
                  </a:lnTo>
                  <a:lnTo>
                    <a:pt x="8244840" y="1185037"/>
                  </a:lnTo>
                  <a:lnTo>
                    <a:pt x="8244840" y="131699"/>
                  </a:lnTo>
                  <a:lnTo>
                    <a:pt x="8238129" y="90058"/>
                  </a:lnTo>
                  <a:lnTo>
                    <a:pt x="8219440" y="53903"/>
                  </a:lnTo>
                  <a:lnTo>
                    <a:pt x="8190936" y="25400"/>
                  </a:lnTo>
                  <a:lnTo>
                    <a:pt x="8154781" y="6710"/>
                  </a:lnTo>
                  <a:lnTo>
                    <a:pt x="811314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53055" y="1822704"/>
              <a:ext cx="8244840" cy="1316990"/>
            </a:xfrm>
            <a:custGeom>
              <a:avLst/>
              <a:gdLst/>
              <a:ahLst/>
              <a:cxnLst/>
              <a:rect l="l" t="t" r="r" b="b"/>
              <a:pathLst>
                <a:path w="8244840" h="1316989">
                  <a:moveTo>
                    <a:pt x="0" y="131699"/>
                  </a:moveTo>
                  <a:lnTo>
                    <a:pt x="6710" y="90058"/>
                  </a:lnTo>
                  <a:lnTo>
                    <a:pt x="25400" y="53903"/>
                  </a:lnTo>
                  <a:lnTo>
                    <a:pt x="53903" y="25400"/>
                  </a:lnTo>
                  <a:lnTo>
                    <a:pt x="90058" y="6710"/>
                  </a:lnTo>
                  <a:lnTo>
                    <a:pt x="131699" y="0"/>
                  </a:lnTo>
                  <a:lnTo>
                    <a:pt x="8113141" y="0"/>
                  </a:lnTo>
                  <a:lnTo>
                    <a:pt x="8154781" y="6710"/>
                  </a:lnTo>
                  <a:lnTo>
                    <a:pt x="8190936" y="25400"/>
                  </a:lnTo>
                  <a:lnTo>
                    <a:pt x="8219440" y="53903"/>
                  </a:lnTo>
                  <a:lnTo>
                    <a:pt x="8238129" y="90058"/>
                  </a:lnTo>
                  <a:lnTo>
                    <a:pt x="8244840" y="131699"/>
                  </a:lnTo>
                  <a:lnTo>
                    <a:pt x="8244840" y="1185037"/>
                  </a:lnTo>
                  <a:lnTo>
                    <a:pt x="8238129" y="1226677"/>
                  </a:lnTo>
                  <a:lnTo>
                    <a:pt x="8219440" y="1262832"/>
                  </a:lnTo>
                  <a:lnTo>
                    <a:pt x="8190936" y="1291336"/>
                  </a:lnTo>
                  <a:lnTo>
                    <a:pt x="8154781" y="1310025"/>
                  </a:lnTo>
                  <a:lnTo>
                    <a:pt x="8113141" y="1316736"/>
                  </a:lnTo>
                  <a:lnTo>
                    <a:pt x="131699" y="1316736"/>
                  </a:lnTo>
                  <a:lnTo>
                    <a:pt x="90058" y="1310025"/>
                  </a:lnTo>
                  <a:lnTo>
                    <a:pt x="53903" y="1291336"/>
                  </a:lnTo>
                  <a:lnTo>
                    <a:pt x="25399" y="1262832"/>
                  </a:lnTo>
                  <a:lnTo>
                    <a:pt x="6710" y="1226677"/>
                  </a:lnTo>
                  <a:lnTo>
                    <a:pt x="0" y="1185037"/>
                  </a:lnTo>
                  <a:lnTo>
                    <a:pt x="0" y="131699"/>
                  </a:lnTo>
                  <a:close/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62529" y="1973706"/>
            <a:ext cx="7846695" cy="97790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305"/>
              </a:spcBef>
              <a:tabLst>
                <a:tab pos="3924935" algn="l"/>
              </a:tabLst>
            </a:pPr>
            <a:r>
              <a:rPr sz="2200" spc="-5" dirty="0"/>
              <a:t>El principio</a:t>
            </a:r>
            <a:r>
              <a:rPr sz="2200" spc="30" dirty="0"/>
              <a:t> </a:t>
            </a:r>
            <a:r>
              <a:rPr sz="2200" spc="-5" dirty="0"/>
              <a:t>de</a:t>
            </a:r>
            <a:r>
              <a:rPr sz="2200" spc="15" dirty="0"/>
              <a:t> </a:t>
            </a:r>
            <a:r>
              <a:rPr sz="2200" spc="-10" dirty="0"/>
              <a:t>confianza:	</a:t>
            </a:r>
            <a:r>
              <a:rPr sz="2200" b="0" spc="-150" dirty="0">
                <a:latin typeface="Verdana"/>
                <a:cs typeface="Verdana"/>
              </a:rPr>
              <a:t>Se </a:t>
            </a:r>
            <a:r>
              <a:rPr sz="2200" b="0" spc="15" dirty="0">
                <a:latin typeface="Verdana"/>
                <a:cs typeface="Verdana"/>
              </a:rPr>
              <a:t>descarta </a:t>
            </a:r>
            <a:r>
              <a:rPr sz="2200" b="0" dirty="0">
                <a:latin typeface="Verdana"/>
                <a:cs typeface="Verdana"/>
              </a:rPr>
              <a:t>la  </a:t>
            </a:r>
            <a:r>
              <a:rPr sz="2200" b="0" spc="-25" dirty="0">
                <a:latin typeface="Verdana"/>
                <a:cs typeface="Verdana"/>
              </a:rPr>
              <a:t>responsabilidad</a:t>
            </a:r>
            <a:r>
              <a:rPr sz="2200" b="0" spc="-180" dirty="0">
                <a:latin typeface="Verdana"/>
                <a:cs typeface="Verdana"/>
              </a:rPr>
              <a:t> </a:t>
            </a:r>
            <a:r>
              <a:rPr sz="2200" b="0" spc="5" dirty="0">
                <a:latin typeface="Verdana"/>
                <a:cs typeface="Verdana"/>
              </a:rPr>
              <a:t>respecto</a:t>
            </a:r>
            <a:r>
              <a:rPr sz="2200" b="0" spc="-155" dirty="0">
                <a:latin typeface="Verdana"/>
                <a:cs typeface="Verdana"/>
              </a:rPr>
              <a:t> </a:t>
            </a:r>
            <a:r>
              <a:rPr sz="2200" b="0" spc="120" dirty="0">
                <a:latin typeface="Verdana"/>
                <a:cs typeface="Verdana"/>
              </a:rPr>
              <a:t>de</a:t>
            </a:r>
            <a:r>
              <a:rPr sz="2200" b="0" spc="-140" dirty="0">
                <a:latin typeface="Verdana"/>
                <a:cs typeface="Verdana"/>
              </a:rPr>
              <a:t> </a:t>
            </a:r>
            <a:r>
              <a:rPr sz="2200" b="0" dirty="0">
                <a:latin typeface="Verdana"/>
                <a:cs typeface="Verdana"/>
              </a:rPr>
              <a:t>la</a:t>
            </a:r>
            <a:r>
              <a:rPr sz="2200" b="0" spc="-150" dirty="0">
                <a:latin typeface="Verdana"/>
                <a:cs typeface="Verdana"/>
              </a:rPr>
              <a:t> </a:t>
            </a:r>
            <a:r>
              <a:rPr sz="2200" b="0" spc="-20" dirty="0">
                <a:latin typeface="Verdana"/>
                <a:cs typeface="Verdana"/>
              </a:rPr>
              <a:t>persona</a:t>
            </a:r>
            <a:r>
              <a:rPr sz="2200" b="0" spc="-160" dirty="0">
                <a:latin typeface="Verdana"/>
                <a:cs typeface="Verdana"/>
              </a:rPr>
              <a:t> </a:t>
            </a:r>
            <a:r>
              <a:rPr sz="2200" b="0" spc="55" dirty="0">
                <a:latin typeface="Verdana"/>
                <a:cs typeface="Verdana"/>
              </a:rPr>
              <a:t>que</a:t>
            </a:r>
            <a:r>
              <a:rPr sz="2200" b="0" spc="-160" dirty="0">
                <a:latin typeface="Verdana"/>
                <a:cs typeface="Verdana"/>
              </a:rPr>
              <a:t> </a:t>
            </a:r>
            <a:r>
              <a:rPr sz="2200" b="0" spc="-95" dirty="0">
                <a:latin typeface="Verdana"/>
                <a:cs typeface="Verdana"/>
              </a:rPr>
              <a:t>se</a:t>
            </a:r>
            <a:r>
              <a:rPr sz="2200" b="0" spc="-160" dirty="0">
                <a:latin typeface="Verdana"/>
                <a:cs typeface="Verdana"/>
              </a:rPr>
              <a:t> </a:t>
            </a:r>
            <a:r>
              <a:rPr sz="2200" b="0" spc="35" dirty="0">
                <a:latin typeface="Verdana"/>
                <a:cs typeface="Verdana"/>
              </a:rPr>
              <a:t>comporta  </a:t>
            </a:r>
            <a:r>
              <a:rPr sz="2200" b="0" spc="120" dirty="0">
                <a:latin typeface="Verdana"/>
                <a:cs typeface="Verdana"/>
              </a:rPr>
              <a:t>de</a:t>
            </a:r>
            <a:r>
              <a:rPr sz="2200" b="0" spc="-175" dirty="0">
                <a:latin typeface="Verdana"/>
                <a:cs typeface="Verdana"/>
              </a:rPr>
              <a:t> </a:t>
            </a:r>
            <a:r>
              <a:rPr sz="2200" b="0" spc="60" dirty="0">
                <a:latin typeface="Verdana"/>
                <a:cs typeface="Verdana"/>
              </a:rPr>
              <a:t>acuerdo</a:t>
            </a:r>
            <a:r>
              <a:rPr sz="2200" b="0" spc="-130" dirty="0">
                <a:latin typeface="Verdana"/>
                <a:cs typeface="Verdana"/>
              </a:rPr>
              <a:t> </a:t>
            </a:r>
            <a:r>
              <a:rPr sz="2200" b="0" spc="180" dirty="0">
                <a:latin typeface="Verdana"/>
                <a:cs typeface="Verdana"/>
              </a:rPr>
              <a:t>a</a:t>
            </a:r>
            <a:r>
              <a:rPr sz="2200" b="0" spc="-165" dirty="0">
                <a:latin typeface="Verdana"/>
                <a:cs typeface="Verdana"/>
              </a:rPr>
              <a:t> </a:t>
            </a:r>
            <a:r>
              <a:rPr sz="2200" b="0" spc="-180" dirty="0">
                <a:latin typeface="Verdana"/>
                <a:cs typeface="Verdana"/>
              </a:rPr>
              <a:t>su</a:t>
            </a:r>
            <a:r>
              <a:rPr sz="2200" b="0" spc="-170" dirty="0">
                <a:latin typeface="Verdana"/>
                <a:cs typeface="Verdana"/>
              </a:rPr>
              <a:t> </a:t>
            </a:r>
            <a:r>
              <a:rPr sz="2200" b="0" spc="-114" dirty="0">
                <a:latin typeface="Verdana"/>
                <a:cs typeface="Verdana"/>
              </a:rPr>
              <a:t>rol</a:t>
            </a:r>
            <a:r>
              <a:rPr sz="2200" b="0" spc="-165" dirty="0">
                <a:latin typeface="Verdana"/>
                <a:cs typeface="Verdana"/>
              </a:rPr>
              <a:t> </a:t>
            </a:r>
            <a:r>
              <a:rPr sz="2200" b="0" spc="-125" dirty="0">
                <a:latin typeface="Verdana"/>
                <a:cs typeface="Verdana"/>
              </a:rPr>
              <a:t>y</a:t>
            </a:r>
            <a:r>
              <a:rPr sz="2200" b="0" spc="-165" dirty="0">
                <a:latin typeface="Verdana"/>
                <a:cs typeface="Verdana"/>
              </a:rPr>
              <a:t> </a:t>
            </a:r>
            <a:r>
              <a:rPr sz="2200" b="0" spc="-5" dirty="0">
                <a:latin typeface="Verdana"/>
                <a:cs typeface="Verdana"/>
              </a:rPr>
              <a:t>espera</a:t>
            </a:r>
            <a:r>
              <a:rPr sz="2200" b="0" spc="-165" dirty="0">
                <a:latin typeface="Verdana"/>
                <a:cs typeface="Verdana"/>
              </a:rPr>
              <a:t> </a:t>
            </a:r>
            <a:r>
              <a:rPr sz="2200" b="0" spc="-35" dirty="0">
                <a:latin typeface="Verdana"/>
                <a:cs typeface="Verdana"/>
              </a:rPr>
              <a:t>lo</a:t>
            </a:r>
            <a:r>
              <a:rPr sz="2200" b="0" spc="-170" dirty="0">
                <a:latin typeface="Verdana"/>
                <a:cs typeface="Verdana"/>
              </a:rPr>
              <a:t> </a:t>
            </a:r>
            <a:r>
              <a:rPr sz="2200" b="0" spc="-105" dirty="0">
                <a:latin typeface="Verdana"/>
                <a:cs typeface="Verdana"/>
              </a:rPr>
              <a:t>mismo</a:t>
            </a:r>
            <a:r>
              <a:rPr sz="2200" b="0" spc="-190" dirty="0">
                <a:latin typeface="Verdana"/>
                <a:cs typeface="Verdana"/>
              </a:rPr>
              <a:t> </a:t>
            </a:r>
            <a:r>
              <a:rPr sz="2200" b="0" spc="25" dirty="0">
                <a:latin typeface="Verdana"/>
                <a:cs typeface="Verdana"/>
              </a:rPr>
              <a:t>del</a:t>
            </a:r>
            <a:r>
              <a:rPr sz="2200" b="0" spc="-150" dirty="0">
                <a:latin typeface="Verdana"/>
                <a:cs typeface="Verdana"/>
              </a:rPr>
              <a:t> </a:t>
            </a:r>
            <a:r>
              <a:rPr sz="2200" b="0" spc="-35" dirty="0">
                <a:latin typeface="Verdana"/>
                <a:cs typeface="Verdana"/>
              </a:rPr>
              <a:t>tercero.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88894" y="3658870"/>
            <a:ext cx="3103880" cy="2073275"/>
            <a:chOff x="3088894" y="3658870"/>
            <a:chExt cx="3103880" cy="2073275"/>
          </a:xfrm>
        </p:grpSpPr>
        <p:sp>
          <p:nvSpPr>
            <p:cNvPr id="10" name="object 10"/>
            <p:cNvSpPr/>
            <p:nvPr/>
          </p:nvSpPr>
          <p:spPr>
            <a:xfrm>
              <a:off x="3095244" y="3665220"/>
              <a:ext cx="2783205" cy="1766570"/>
            </a:xfrm>
            <a:custGeom>
              <a:avLst/>
              <a:gdLst/>
              <a:ahLst/>
              <a:cxnLst/>
              <a:rect l="l" t="t" r="r" b="b"/>
              <a:pathLst>
                <a:path w="2783204" h="1766570">
                  <a:moveTo>
                    <a:pt x="2606167" y="0"/>
                  </a:moveTo>
                  <a:lnTo>
                    <a:pt x="176656" y="0"/>
                  </a:lnTo>
                  <a:lnTo>
                    <a:pt x="129704" y="6312"/>
                  </a:lnTo>
                  <a:lnTo>
                    <a:pt x="87507" y="24125"/>
                  </a:lnTo>
                  <a:lnTo>
                    <a:pt x="51752" y="51752"/>
                  </a:lnTo>
                  <a:lnTo>
                    <a:pt x="24125" y="87507"/>
                  </a:lnTo>
                  <a:lnTo>
                    <a:pt x="6312" y="129704"/>
                  </a:lnTo>
                  <a:lnTo>
                    <a:pt x="0" y="176656"/>
                  </a:lnTo>
                  <a:lnTo>
                    <a:pt x="0" y="1589658"/>
                  </a:lnTo>
                  <a:lnTo>
                    <a:pt x="6312" y="1636611"/>
                  </a:lnTo>
                  <a:lnTo>
                    <a:pt x="24125" y="1678808"/>
                  </a:lnTo>
                  <a:lnTo>
                    <a:pt x="51752" y="1714563"/>
                  </a:lnTo>
                  <a:lnTo>
                    <a:pt x="87507" y="1742190"/>
                  </a:lnTo>
                  <a:lnTo>
                    <a:pt x="129704" y="1760003"/>
                  </a:lnTo>
                  <a:lnTo>
                    <a:pt x="176656" y="1766315"/>
                  </a:lnTo>
                  <a:lnTo>
                    <a:pt x="2606167" y="1766315"/>
                  </a:lnTo>
                  <a:lnTo>
                    <a:pt x="2653119" y="1760003"/>
                  </a:lnTo>
                  <a:lnTo>
                    <a:pt x="2695316" y="1742190"/>
                  </a:lnTo>
                  <a:lnTo>
                    <a:pt x="2731071" y="1714563"/>
                  </a:lnTo>
                  <a:lnTo>
                    <a:pt x="2758698" y="1678808"/>
                  </a:lnTo>
                  <a:lnTo>
                    <a:pt x="2776511" y="1636611"/>
                  </a:lnTo>
                  <a:lnTo>
                    <a:pt x="2782823" y="1589658"/>
                  </a:lnTo>
                  <a:lnTo>
                    <a:pt x="2782823" y="176656"/>
                  </a:lnTo>
                  <a:lnTo>
                    <a:pt x="2776511" y="129704"/>
                  </a:lnTo>
                  <a:lnTo>
                    <a:pt x="2758698" y="87507"/>
                  </a:lnTo>
                  <a:lnTo>
                    <a:pt x="2731071" y="51752"/>
                  </a:lnTo>
                  <a:lnTo>
                    <a:pt x="2695316" y="24125"/>
                  </a:lnTo>
                  <a:lnTo>
                    <a:pt x="2653119" y="6312"/>
                  </a:lnTo>
                  <a:lnTo>
                    <a:pt x="260616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5244" y="3665220"/>
              <a:ext cx="2783205" cy="1766570"/>
            </a:xfrm>
            <a:custGeom>
              <a:avLst/>
              <a:gdLst/>
              <a:ahLst/>
              <a:cxnLst/>
              <a:rect l="l" t="t" r="r" b="b"/>
              <a:pathLst>
                <a:path w="2783204" h="1766570">
                  <a:moveTo>
                    <a:pt x="0" y="176656"/>
                  </a:moveTo>
                  <a:lnTo>
                    <a:pt x="6312" y="129704"/>
                  </a:lnTo>
                  <a:lnTo>
                    <a:pt x="24125" y="87507"/>
                  </a:lnTo>
                  <a:lnTo>
                    <a:pt x="51752" y="51752"/>
                  </a:lnTo>
                  <a:lnTo>
                    <a:pt x="87507" y="24125"/>
                  </a:lnTo>
                  <a:lnTo>
                    <a:pt x="129704" y="6312"/>
                  </a:lnTo>
                  <a:lnTo>
                    <a:pt x="176656" y="0"/>
                  </a:lnTo>
                  <a:lnTo>
                    <a:pt x="2606167" y="0"/>
                  </a:lnTo>
                  <a:lnTo>
                    <a:pt x="2653119" y="6312"/>
                  </a:lnTo>
                  <a:lnTo>
                    <a:pt x="2695316" y="24125"/>
                  </a:lnTo>
                  <a:lnTo>
                    <a:pt x="2731071" y="51752"/>
                  </a:lnTo>
                  <a:lnTo>
                    <a:pt x="2758698" y="87507"/>
                  </a:lnTo>
                  <a:lnTo>
                    <a:pt x="2776511" y="129704"/>
                  </a:lnTo>
                  <a:lnTo>
                    <a:pt x="2782823" y="176656"/>
                  </a:lnTo>
                  <a:lnTo>
                    <a:pt x="2782823" y="1589658"/>
                  </a:lnTo>
                  <a:lnTo>
                    <a:pt x="2776511" y="1636611"/>
                  </a:lnTo>
                  <a:lnTo>
                    <a:pt x="2758698" y="1678808"/>
                  </a:lnTo>
                  <a:lnTo>
                    <a:pt x="2731071" y="1714563"/>
                  </a:lnTo>
                  <a:lnTo>
                    <a:pt x="2695316" y="1742190"/>
                  </a:lnTo>
                  <a:lnTo>
                    <a:pt x="2653119" y="1760003"/>
                  </a:lnTo>
                  <a:lnTo>
                    <a:pt x="2606167" y="1766315"/>
                  </a:lnTo>
                  <a:lnTo>
                    <a:pt x="176656" y="1766315"/>
                  </a:lnTo>
                  <a:lnTo>
                    <a:pt x="129704" y="1760003"/>
                  </a:lnTo>
                  <a:lnTo>
                    <a:pt x="87507" y="1742190"/>
                  </a:lnTo>
                  <a:lnTo>
                    <a:pt x="51752" y="1714563"/>
                  </a:lnTo>
                  <a:lnTo>
                    <a:pt x="24125" y="1678808"/>
                  </a:lnTo>
                  <a:lnTo>
                    <a:pt x="6312" y="1636611"/>
                  </a:lnTo>
                  <a:lnTo>
                    <a:pt x="0" y="1589658"/>
                  </a:lnTo>
                  <a:lnTo>
                    <a:pt x="0" y="1766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04616" y="3959352"/>
              <a:ext cx="2781300" cy="1766570"/>
            </a:xfrm>
            <a:custGeom>
              <a:avLst/>
              <a:gdLst/>
              <a:ahLst/>
              <a:cxnLst/>
              <a:rect l="l" t="t" r="r" b="b"/>
              <a:pathLst>
                <a:path w="2781300" h="1766570">
                  <a:moveTo>
                    <a:pt x="2604643" y="0"/>
                  </a:moveTo>
                  <a:lnTo>
                    <a:pt x="176657" y="0"/>
                  </a:lnTo>
                  <a:lnTo>
                    <a:pt x="129704" y="6312"/>
                  </a:lnTo>
                  <a:lnTo>
                    <a:pt x="87507" y="24125"/>
                  </a:lnTo>
                  <a:lnTo>
                    <a:pt x="51752" y="51752"/>
                  </a:lnTo>
                  <a:lnTo>
                    <a:pt x="24125" y="87507"/>
                  </a:lnTo>
                  <a:lnTo>
                    <a:pt x="6312" y="129704"/>
                  </a:lnTo>
                  <a:lnTo>
                    <a:pt x="0" y="176656"/>
                  </a:lnTo>
                  <a:lnTo>
                    <a:pt x="0" y="1589659"/>
                  </a:lnTo>
                  <a:lnTo>
                    <a:pt x="6312" y="1636624"/>
                  </a:lnTo>
                  <a:lnTo>
                    <a:pt x="24125" y="1678825"/>
                  </a:lnTo>
                  <a:lnTo>
                    <a:pt x="51752" y="1714577"/>
                  </a:lnTo>
                  <a:lnTo>
                    <a:pt x="87507" y="1742199"/>
                  </a:lnTo>
                  <a:lnTo>
                    <a:pt x="129704" y="1760006"/>
                  </a:lnTo>
                  <a:lnTo>
                    <a:pt x="176657" y="1766316"/>
                  </a:lnTo>
                  <a:lnTo>
                    <a:pt x="2604643" y="1766316"/>
                  </a:lnTo>
                  <a:lnTo>
                    <a:pt x="2651595" y="1760006"/>
                  </a:lnTo>
                  <a:lnTo>
                    <a:pt x="2693792" y="1742199"/>
                  </a:lnTo>
                  <a:lnTo>
                    <a:pt x="2729547" y="1714577"/>
                  </a:lnTo>
                  <a:lnTo>
                    <a:pt x="2757174" y="1678825"/>
                  </a:lnTo>
                  <a:lnTo>
                    <a:pt x="2774987" y="1636624"/>
                  </a:lnTo>
                  <a:lnTo>
                    <a:pt x="2781300" y="1589659"/>
                  </a:lnTo>
                  <a:lnTo>
                    <a:pt x="2781300" y="176656"/>
                  </a:lnTo>
                  <a:lnTo>
                    <a:pt x="2774987" y="129704"/>
                  </a:lnTo>
                  <a:lnTo>
                    <a:pt x="2757174" y="87507"/>
                  </a:lnTo>
                  <a:lnTo>
                    <a:pt x="2729547" y="51752"/>
                  </a:lnTo>
                  <a:lnTo>
                    <a:pt x="2693792" y="24125"/>
                  </a:lnTo>
                  <a:lnTo>
                    <a:pt x="2651595" y="6312"/>
                  </a:lnTo>
                  <a:lnTo>
                    <a:pt x="260464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04616" y="3959352"/>
              <a:ext cx="2781300" cy="1766570"/>
            </a:xfrm>
            <a:custGeom>
              <a:avLst/>
              <a:gdLst/>
              <a:ahLst/>
              <a:cxnLst/>
              <a:rect l="l" t="t" r="r" b="b"/>
              <a:pathLst>
                <a:path w="2781300" h="1766570">
                  <a:moveTo>
                    <a:pt x="0" y="176656"/>
                  </a:moveTo>
                  <a:lnTo>
                    <a:pt x="6312" y="129704"/>
                  </a:lnTo>
                  <a:lnTo>
                    <a:pt x="24125" y="87507"/>
                  </a:lnTo>
                  <a:lnTo>
                    <a:pt x="51752" y="51752"/>
                  </a:lnTo>
                  <a:lnTo>
                    <a:pt x="87507" y="24125"/>
                  </a:lnTo>
                  <a:lnTo>
                    <a:pt x="129704" y="6312"/>
                  </a:lnTo>
                  <a:lnTo>
                    <a:pt x="176657" y="0"/>
                  </a:lnTo>
                  <a:lnTo>
                    <a:pt x="2604643" y="0"/>
                  </a:lnTo>
                  <a:lnTo>
                    <a:pt x="2651595" y="6312"/>
                  </a:lnTo>
                  <a:lnTo>
                    <a:pt x="2693792" y="24125"/>
                  </a:lnTo>
                  <a:lnTo>
                    <a:pt x="2729547" y="51752"/>
                  </a:lnTo>
                  <a:lnTo>
                    <a:pt x="2757174" y="87507"/>
                  </a:lnTo>
                  <a:lnTo>
                    <a:pt x="2774987" y="129704"/>
                  </a:lnTo>
                  <a:lnTo>
                    <a:pt x="2781300" y="176656"/>
                  </a:lnTo>
                  <a:lnTo>
                    <a:pt x="2781300" y="1589659"/>
                  </a:lnTo>
                  <a:lnTo>
                    <a:pt x="2774987" y="1636624"/>
                  </a:lnTo>
                  <a:lnTo>
                    <a:pt x="2757174" y="1678825"/>
                  </a:lnTo>
                  <a:lnTo>
                    <a:pt x="2729547" y="1714577"/>
                  </a:lnTo>
                  <a:lnTo>
                    <a:pt x="2693792" y="1742199"/>
                  </a:lnTo>
                  <a:lnTo>
                    <a:pt x="2651595" y="1760006"/>
                  </a:lnTo>
                  <a:lnTo>
                    <a:pt x="2604643" y="1766316"/>
                  </a:lnTo>
                  <a:lnTo>
                    <a:pt x="176657" y="1766316"/>
                  </a:lnTo>
                  <a:lnTo>
                    <a:pt x="129704" y="1760006"/>
                  </a:lnTo>
                  <a:lnTo>
                    <a:pt x="87507" y="1742199"/>
                  </a:lnTo>
                  <a:lnTo>
                    <a:pt x="51752" y="1714577"/>
                  </a:lnTo>
                  <a:lnTo>
                    <a:pt x="24125" y="1678825"/>
                  </a:lnTo>
                  <a:lnTo>
                    <a:pt x="6312" y="1636624"/>
                  </a:lnTo>
                  <a:lnTo>
                    <a:pt x="0" y="1589659"/>
                  </a:lnTo>
                  <a:lnTo>
                    <a:pt x="0" y="176656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27297" y="4181602"/>
            <a:ext cx="2377440" cy="12858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305"/>
              </a:spcBef>
            </a:pPr>
            <a:r>
              <a:rPr sz="2200" spc="-20" dirty="0">
                <a:latin typeface="Verdana"/>
                <a:cs typeface="Verdana"/>
              </a:rPr>
              <a:t>La </a:t>
            </a:r>
            <a:r>
              <a:rPr sz="2200" spc="15" dirty="0">
                <a:latin typeface="Verdana"/>
                <a:cs typeface="Verdana"/>
              </a:rPr>
              <a:t>confianza</a:t>
            </a:r>
            <a:r>
              <a:rPr sz="2200" spc="-375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sólo  </a:t>
            </a:r>
            <a:r>
              <a:rPr sz="2200" spc="-90" dirty="0">
                <a:latin typeface="Verdana"/>
                <a:cs typeface="Verdana"/>
              </a:rPr>
              <a:t>es </a:t>
            </a:r>
            <a:r>
              <a:rPr sz="2200" spc="15" dirty="0">
                <a:latin typeface="Verdana"/>
                <a:cs typeface="Verdana"/>
              </a:rPr>
              <a:t>válida </a:t>
            </a:r>
            <a:r>
              <a:rPr sz="2200" spc="-50" dirty="0">
                <a:latin typeface="Verdana"/>
                <a:cs typeface="Verdana"/>
              </a:rPr>
              <a:t>frente</a:t>
            </a:r>
            <a:r>
              <a:rPr sz="2200" spc="-530" dirty="0">
                <a:latin typeface="Verdana"/>
                <a:cs typeface="Verdana"/>
              </a:rPr>
              <a:t> </a:t>
            </a:r>
            <a:r>
              <a:rPr sz="2200" spc="175" dirty="0">
                <a:latin typeface="Verdana"/>
                <a:cs typeface="Verdana"/>
              </a:rPr>
              <a:t>a  </a:t>
            </a:r>
            <a:r>
              <a:rPr sz="2200" spc="-55" dirty="0">
                <a:latin typeface="Verdana"/>
                <a:cs typeface="Verdana"/>
              </a:rPr>
              <a:t>personas  </a:t>
            </a:r>
            <a:r>
              <a:rPr sz="2200" spc="-65" dirty="0">
                <a:latin typeface="Verdana"/>
                <a:cs typeface="Verdana"/>
              </a:rPr>
              <a:t>responsables.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489191" y="3659123"/>
            <a:ext cx="3104515" cy="2072639"/>
            <a:chOff x="6489191" y="3659123"/>
            <a:chExt cx="3104515" cy="2072639"/>
          </a:xfrm>
        </p:grpSpPr>
        <p:sp>
          <p:nvSpPr>
            <p:cNvPr id="16" name="object 16"/>
            <p:cNvSpPr/>
            <p:nvPr/>
          </p:nvSpPr>
          <p:spPr>
            <a:xfrm>
              <a:off x="6495287" y="3665219"/>
              <a:ext cx="2783205" cy="1766570"/>
            </a:xfrm>
            <a:custGeom>
              <a:avLst/>
              <a:gdLst/>
              <a:ahLst/>
              <a:cxnLst/>
              <a:rect l="l" t="t" r="r" b="b"/>
              <a:pathLst>
                <a:path w="2783204" h="1766570">
                  <a:moveTo>
                    <a:pt x="2606166" y="0"/>
                  </a:moveTo>
                  <a:lnTo>
                    <a:pt x="176657" y="0"/>
                  </a:lnTo>
                  <a:lnTo>
                    <a:pt x="129704" y="6312"/>
                  </a:lnTo>
                  <a:lnTo>
                    <a:pt x="87507" y="24125"/>
                  </a:lnTo>
                  <a:lnTo>
                    <a:pt x="51752" y="51752"/>
                  </a:lnTo>
                  <a:lnTo>
                    <a:pt x="24125" y="87507"/>
                  </a:lnTo>
                  <a:lnTo>
                    <a:pt x="6312" y="129704"/>
                  </a:lnTo>
                  <a:lnTo>
                    <a:pt x="0" y="176656"/>
                  </a:lnTo>
                  <a:lnTo>
                    <a:pt x="0" y="1589658"/>
                  </a:lnTo>
                  <a:lnTo>
                    <a:pt x="6312" y="1636611"/>
                  </a:lnTo>
                  <a:lnTo>
                    <a:pt x="24125" y="1678808"/>
                  </a:lnTo>
                  <a:lnTo>
                    <a:pt x="51752" y="1714563"/>
                  </a:lnTo>
                  <a:lnTo>
                    <a:pt x="87507" y="1742190"/>
                  </a:lnTo>
                  <a:lnTo>
                    <a:pt x="129704" y="1760003"/>
                  </a:lnTo>
                  <a:lnTo>
                    <a:pt x="176657" y="1766315"/>
                  </a:lnTo>
                  <a:lnTo>
                    <a:pt x="2606166" y="1766315"/>
                  </a:lnTo>
                  <a:lnTo>
                    <a:pt x="2653119" y="1760003"/>
                  </a:lnTo>
                  <a:lnTo>
                    <a:pt x="2695316" y="1742190"/>
                  </a:lnTo>
                  <a:lnTo>
                    <a:pt x="2731071" y="1714563"/>
                  </a:lnTo>
                  <a:lnTo>
                    <a:pt x="2758698" y="1678808"/>
                  </a:lnTo>
                  <a:lnTo>
                    <a:pt x="2776511" y="1636611"/>
                  </a:lnTo>
                  <a:lnTo>
                    <a:pt x="2782823" y="1589658"/>
                  </a:lnTo>
                  <a:lnTo>
                    <a:pt x="2782823" y="176656"/>
                  </a:lnTo>
                  <a:lnTo>
                    <a:pt x="2776511" y="129704"/>
                  </a:lnTo>
                  <a:lnTo>
                    <a:pt x="2758698" y="87507"/>
                  </a:lnTo>
                  <a:lnTo>
                    <a:pt x="2731071" y="51752"/>
                  </a:lnTo>
                  <a:lnTo>
                    <a:pt x="2695316" y="24125"/>
                  </a:lnTo>
                  <a:lnTo>
                    <a:pt x="2653119" y="6312"/>
                  </a:lnTo>
                  <a:lnTo>
                    <a:pt x="260616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95287" y="3665219"/>
              <a:ext cx="2783205" cy="1766570"/>
            </a:xfrm>
            <a:custGeom>
              <a:avLst/>
              <a:gdLst/>
              <a:ahLst/>
              <a:cxnLst/>
              <a:rect l="l" t="t" r="r" b="b"/>
              <a:pathLst>
                <a:path w="2783204" h="1766570">
                  <a:moveTo>
                    <a:pt x="0" y="176656"/>
                  </a:moveTo>
                  <a:lnTo>
                    <a:pt x="6312" y="129704"/>
                  </a:lnTo>
                  <a:lnTo>
                    <a:pt x="24125" y="87507"/>
                  </a:lnTo>
                  <a:lnTo>
                    <a:pt x="51752" y="51752"/>
                  </a:lnTo>
                  <a:lnTo>
                    <a:pt x="87507" y="24125"/>
                  </a:lnTo>
                  <a:lnTo>
                    <a:pt x="129704" y="6312"/>
                  </a:lnTo>
                  <a:lnTo>
                    <a:pt x="176657" y="0"/>
                  </a:lnTo>
                  <a:lnTo>
                    <a:pt x="2606166" y="0"/>
                  </a:lnTo>
                  <a:lnTo>
                    <a:pt x="2653119" y="6312"/>
                  </a:lnTo>
                  <a:lnTo>
                    <a:pt x="2695316" y="24125"/>
                  </a:lnTo>
                  <a:lnTo>
                    <a:pt x="2731071" y="51752"/>
                  </a:lnTo>
                  <a:lnTo>
                    <a:pt x="2758698" y="87507"/>
                  </a:lnTo>
                  <a:lnTo>
                    <a:pt x="2776511" y="129704"/>
                  </a:lnTo>
                  <a:lnTo>
                    <a:pt x="2782823" y="176656"/>
                  </a:lnTo>
                  <a:lnTo>
                    <a:pt x="2782823" y="1589658"/>
                  </a:lnTo>
                  <a:lnTo>
                    <a:pt x="2776511" y="1636611"/>
                  </a:lnTo>
                  <a:lnTo>
                    <a:pt x="2758698" y="1678808"/>
                  </a:lnTo>
                  <a:lnTo>
                    <a:pt x="2731071" y="1714563"/>
                  </a:lnTo>
                  <a:lnTo>
                    <a:pt x="2695316" y="1742190"/>
                  </a:lnTo>
                  <a:lnTo>
                    <a:pt x="2653119" y="1760003"/>
                  </a:lnTo>
                  <a:lnTo>
                    <a:pt x="2606166" y="1766315"/>
                  </a:lnTo>
                  <a:lnTo>
                    <a:pt x="176657" y="1766315"/>
                  </a:lnTo>
                  <a:lnTo>
                    <a:pt x="129704" y="1760003"/>
                  </a:lnTo>
                  <a:lnTo>
                    <a:pt x="87507" y="1742190"/>
                  </a:lnTo>
                  <a:lnTo>
                    <a:pt x="51752" y="1714563"/>
                  </a:lnTo>
                  <a:lnTo>
                    <a:pt x="24125" y="1678808"/>
                  </a:lnTo>
                  <a:lnTo>
                    <a:pt x="6312" y="1636611"/>
                  </a:lnTo>
                  <a:lnTo>
                    <a:pt x="0" y="1589658"/>
                  </a:lnTo>
                  <a:lnTo>
                    <a:pt x="0" y="1766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04659" y="3959351"/>
              <a:ext cx="2783205" cy="1766570"/>
            </a:xfrm>
            <a:custGeom>
              <a:avLst/>
              <a:gdLst/>
              <a:ahLst/>
              <a:cxnLst/>
              <a:rect l="l" t="t" r="r" b="b"/>
              <a:pathLst>
                <a:path w="2783204" h="1766570">
                  <a:moveTo>
                    <a:pt x="2606167" y="0"/>
                  </a:moveTo>
                  <a:lnTo>
                    <a:pt x="176657" y="0"/>
                  </a:lnTo>
                  <a:lnTo>
                    <a:pt x="129704" y="6312"/>
                  </a:lnTo>
                  <a:lnTo>
                    <a:pt x="87507" y="24125"/>
                  </a:lnTo>
                  <a:lnTo>
                    <a:pt x="51752" y="51752"/>
                  </a:lnTo>
                  <a:lnTo>
                    <a:pt x="24125" y="87507"/>
                  </a:lnTo>
                  <a:lnTo>
                    <a:pt x="6312" y="129704"/>
                  </a:lnTo>
                  <a:lnTo>
                    <a:pt x="0" y="176656"/>
                  </a:lnTo>
                  <a:lnTo>
                    <a:pt x="0" y="1589659"/>
                  </a:lnTo>
                  <a:lnTo>
                    <a:pt x="6312" y="1636624"/>
                  </a:lnTo>
                  <a:lnTo>
                    <a:pt x="24125" y="1678825"/>
                  </a:lnTo>
                  <a:lnTo>
                    <a:pt x="51752" y="1714577"/>
                  </a:lnTo>
                  <a:lnTo>
                    <a:pt x="87507" y="1742199"/>
                  </a:lnTo>
                  <a:lnTo>
                    <a:pt x="129704" y="1760006"/>
                  </a:lnTo>
                  <a:lnTo>
                    <a:pt x="176657" y="1766316"/>
                  </a:lnTo>
                  <a:lnTo>
                    <a:pt x="2606167" y="1766316"/>
                  </a:lnTo>
                  <a:lnTo>
                    <a:pt x="2653119" y="1760006"/>
                  </a:lnTo>
                  <a:lnTo>
                    <a:pt x="2695316" y="1742199"/>
                  </a:lnTo>
                  <a:lnTo>
                    <a:pt x="2731071" y="1714577"/>
                  </a:lnTo>
                  <a:lnTo>
                    <a:pt x="2758698" y="1678825"/>
                  </a:lnTo>
                  <a:lnTo>
                    <a:pt x="2776511" y="1636624"/>
                  </a:lnTo>
                  <a:lnTo>
                    <a:pt x="2782824" y="1589659"/>
                  </a:lnTo>
                  <a:lnTo>
                    <a:pt x="2782824" y="176656"/>
                  </a:lnTo>
                  <a:lnTo>
                    <a:pt x="2776511" y="129704"/>
                  </a:lnTo>
                  <a:lnTo>
                    <a:pt x="2758698" y="87507"/>
                  </a:lnTo>
                  <a:lnTo>
                    <a:pt x="2731071" y="51752"/>
                  </a:lnTo>
                  <a:lnTo>
                    <a:pt x="2695316" y="24125"/>
                  </a:lnTo>
                  <a:lnTo>
                    <a:pt x="2653119" y="6312"/>
                  </a:lnTo>
                  <a:lnTo>
                    <a:pt x="260616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04659" y="3959351"/>
              <a:ext cx="2783205" cy="1766570"/>
            </a:xfrm>
            <a:custGeom>
              <a:avLst/>
              <a:gdLst/>
              <a:ahLst/>
              <a:cxnLst/>
              <a:rect l="l" t="t" r="r" b="b"/>
              <a:pathLst>
                <a:path w="2783204" h="1766570">
                  <a:moveTo>
                    <a:pt x="0" y="176656"/>
                  </a:moveTo>
                  <a:lnTo>
                    <a:pt x="6312" y="129704"/>
                  </a:lnTo>
                  <a:lnTo>
                    <a:pt x="24125" y="87507"/>
                  </a:lnTo>
                  <a:lnTo>
                    <a:pt x="51752" y="51752"/>
                  </a:lnTo>
                  <a:lnTo>
                    <a:pt x="87507" y="24125"/>
                  </a:lnTo>
                  <a:lnTo>
                    <a:pt x="129704" y="6312"/>
                  </a:lnTo>
                  <a:lnTo>
                    <a:pt x="176657" y="0"/>
                  </a:lnTo>
                  <a:lnTo>
                    <a:pt x="2606167" y="0"/>
                  </a:lnTo>
                  <a:lnTo>
                    <a:pt x="2653119" y="6312"/>
                  </a:lnTo>
                  <a:lnTo>
                    <a:pt x="2695316" y="24125"/>
                  </a:lnTo>
                  <a:lnTo>
                    <a:pt x="2731071" y="51752"/>
                  </a:lnTo>
                  <a:lnTo>
                    <a:pt x="2758698" y="87507"/>
                  </a:lnTo>
                  <a:lnTo>
                    <a:pt x="2776511" y="129704"/>
                  </a:lnTo>
                  <a:lnTo>
                    <a:pt x="2782824" y="176656"/>
                  </a:lnTo>
                  <a:lnTo>
                    <a:pt x="2782824" y="1589659"/>
                  </a:lnTo>
                  <a:lnTo>
                    <a:pt x="2776511" y="1636624"/>
                  </a:lnTo>
                  <a:lnTo>
                    <a:pt x="2758698" y="1678825"/>
                  </a:lnTo>
                  <a:lnTo>
                    <a:pt x="2731071" y="1714577"/>
                  </a:lnTo>
                  <a:lnTo>
                    <a:pt x="2695316" y="1742199"/>
                  </a:lnTo>
                  <a:lnTo>
                    <a:pt x="2653119" y="1760006"/>
                  </a:lnTo>
                  <a:lnTo>
                    <a:pt x="2606167" y="1766316"/>
                  </a:lnTo>
                  <a:lnTo>
                    <a:pt x="176657" y="1766316"/>
                  </a:lnTo>
                  <a:lnTo>
                    <a:pt x="129704" y="1760006"/>
                  </a:lnTo>
                  <a:lnTo>
                    <a:pt x="87507" y="1742199"/>
                  </a:lnTo>
                  <a:lnTo>
                    <a:pt x="51752" y="1714577"/>
                  </a:lnTo>
                  <a:lnTo>
                    <a:pt x="24125" y="1678825"/>
                  </a:lnTo>
                  <a:lnTo>
                    <a:pt x="6312" y="1636624"/>
                  </a:lnTo>
                  <a:lnTo>
                    <a:pt x="0" y="1589659"/>
                  </a:lnTo>
                  <a:lnTo>
                    <a:pt x="0" y="176656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928866" y="4181602"/>
            <a:ext cx="2533650" cy="12858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305"/>
              </a:spcBef>
            </a:pPr>
            <a:r>
              <a:rPr sz="2200" spc="-150" dirty="0">
                <a:latin typeface="Verdana"/>
                <a:cs typeface="Verdana"/>
              </a:rPr>
              <a:t>Se </a:t>
            </a:r>
            <a:r>
              <a:rPr sz="2200" spc="114" dirty="0">
                <a:latin typeface="Verdana"/>
                <a:cs typeface="Verdana"/>
              </a:rPr>
              <a:t>debe </a:t>
            </a:r>
            <a:r>
              <a:rPr sz="2200" spc="-65" dirty="0">
                <a:latin typeface="Verdana"/>
                <a:cs typeface="Verdana"/>
              </a:rPr>
              <a:t>advertir  </a:t>
            </a:r>
            <a:r>
              <a:rPr sz="2200" spc="55" dirty="0">
                <a:latin typeface="Verdana"/>
                <a:cs typeface="Verdana"/>
              </a:rPr>
              <a:t>que </a:t>
            </a:r>
            <a:r>
              <a:rPr sz="2200" spc="-120" dirty="0">
                <a:latin typeface="Verdana"/>
                <a:cs typeface="Verdana"/>
              </a:rPr>
              <a:t>los </a:t>
            </a:r>
            <a:r>
              <a:rPr sz="2200" spc="-45" dirty="0">
                <a:latin typeface="Verdana"/>
                <a:cs typeface="Verdana"/>
              </a:rPr>
              <a:t>terceros  </a:t>
            </a:r>
            <a:r>
              <a:rPr sz="2200" spc="25" dirty="0">
                <a:latin typeface="Verdana"/>
                <a:cs typeface="Verdana"/>
              </a:rPr>
              <a:t>han </a:t>
            </a:r>
            <a:r>
              <a:rPr sz="2200" spc="20" dirty="0">
                <a:latin typeface="Verdana"/>
                <a:cs typeface="Verdana"/>
              </a:rPr>
              <a:t>cumplido</a:t>
            </a:r>
            <a:r>
              <a:rPr sz="2200" spc="-440" dirty="0">
                <a:latin typeface="Verdana"/>
                <a:cs typeface="Verdana"/>
              </a:rPr>
              <a:t> </a:t>
            </a:r>
            <a:r>
              <a:rPr sz="2200" spc="105" dirty="0">
                <a:latin typeface="Verdana"/>
                <a:cs typeface="Verdana"/>
              </a:rPr>
              <a:t>con  </a:t>
            </a:r>
            <a:r>
              <a:rPr sz="2200" spc="-220" dirty="0">
                <a:latin typeface="Verdana"/>
                <a:cs typeface="Verdana"/>
              </a:rPr>
              <a:t>sus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funciones.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873CFE1-5625-493F-AF4A-375389DAF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195679"/>
            <a:ext cx="9259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15" dirty="0">
                <a:latin typeface="Verdana"/>
                <a:cs typeface="Verdana"/>
              </a:rPr>
              <a:t>En</a:t>
            </a:r>
            <a:r>
              <a:rPr sz="3600" b="0" spc="-280" dirty="0">
                <a:latin typeface="Verdana"/>
                <a:cs typeface="Verdana"/>
              </a:rPr>
              <a:t> </a:t>
            </a:r>
            <a:r>
              <a:rPr sz="3600" b="0" spc="10" dirty="0">
                <a:latin typeface="Verdana"/>
                <a:cs typeface="Verdana"/>
              </a:rPr>
              <a:t>la</a:t>
            </a:r>
            <a:r>
              <a:rPr sz="3600" b="0" spc="-260" dirty="0">
                <a:latin typeface="Verdana"/>
                <a:cs typeface="Verdana"/>
              </a:rPr>
              <a:t> </a:t>
            </a:r>
            <a:r>
              <a:rPr sz="3600" b="0" spc="100" dirty="0">
                <a:latin typeface="Verdana"/>
                <a:cs typeface="Verdana"/>
              </a:rPr>
              <a:t>Casación</a:t>
            </a:r>
            <a:r>
              <a:rPr sz="3600" b="0" spc="-250" dirty="0">
                <a:latin typeface="Verdana"/>
                <a:cs typeface="Verdana"/>
              </a:rPr>
              <a:t> </a:t>
            </a:r>
            <a:r>
              <a:rPr sz="3600" b="0" spc="-240" dirty="0">
                <a:latin typeface="Verdana"/>
                <a:cs typeface="Verdana"/>
              </a:rPr>
              <a:t>23-2016-Ica</a:t>
            </a:r>
            <a:r>
              <a:rPr sz="3600" b="0" spc="-225" dirty="0">
                <a:latin typeface="Verdana"/>
                <a:cs typeface="Verdana"/>
              </a:rPr>
              <a:t> </a:t>
            </a:r>
            <a:r>
              <a:rPr sz="3600" b="0" spc="-150" dirty="0">
                <a:latin typeface="Verdana"/>
                <a:cs typeface="Verdana"/>
              </a:rPr>
              <a:t>se</a:t>
            </a:r>
            <a:r>
              <a:rPr sz="3600" b="0" spc="-275" dirty="0">
                <a:latin typeface="Verdana"/>
                <a:cs typeface="Verdana"/>
              </a:rPr>
              <a:t> </a:t>
            </a:r>
            <a:r>
              <a:rPr sz="3600" b="0" spc="30" dirty="0">
                <a:latin typeface="Verdana"/>
                <a:cs typeface="Verdana"/>
              </a:rPr>
              <a:t>indicó</a:t>
            </a:r>
            <a:r>
              <a:rPr sz="3600" b="0" spc="-250" dirty="0">
                <a:latin typeface="Verdana"/>
                <a:cs typeface="Verdana"/>
              </a:rPr>
              <a:t> </a:t>
            </a:r>
            <a:r>
              <a:rPr sz="3600" b="0" spc="-85" dirty="0">
                <a:latin typeface="Verdana"/>
                <a:cs typeface="Verdana"/>
              </a:rPr>
              <a:t>que:</a:t>
            </a:r>
            <a:endParaRPr sz="36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6280" y="1796795"/>
            <a:ext cx="10759440" cy="4715510"/>
            <a:chOff x="716280" y="1796795"/>
            <a:chExt cx="10759440" cy="4715510"/>
          </a:xfrm>
        </p:grpSpPr>
        <p:sp>
          <p:nvSpPr>
            <p:cNvPr id="4" name="object 4"/>
            <p:cNvSpPr/>
            <p:nvPr/>
          </p:nvSpPr>
          <p:spPr>
            <a:xfrm>
              <a:off x="719328" y="1799843"/>
              <a:ext cx="10753344" cy="470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328" y="1799843"/>
              <a:ext cx="10753725" cy="4709160"/>
            </a:xfrm>
            <a:custGeom>
              <a:avLst/>
              <a:gdLst/>
              <a:ahLst/>
              <a:cxnLst/>
              <a:rect l="l" t="t" r="r" b="b"/>
              <a:pathLst>
                <a:path w="10753725" h="4709159">
                  <a:moveTo>
                    <a:pt x="0" y="4709160"/>
                  </a:moveTo>
                  <a:lnTo>
                    <a:pt x="10753344" y="4709160"/>
                  </a:lnTo>
                  <a:lnTo>
                    <a:pt x="10753344" y="0"/>
                  </a:lnTo>
                  <a:lnTo>
                    <a:pt x="0" y="0"/>
                  </a:lnTo>
                  <a:lnTo>
                    <a:pt x="0" y="4709160"/>
                  </a:lnTo>
                  <a:close/>
                </a:path>
              </a:pathLst>
            </a:custGeom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98677" y="1769719"/>
            <a:ext cx="10551160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-50" dirty="0">
                <a:latin typeface="Verdana"/>
                <a:cs typeface="Verdana"/>
              </a:rPr>
              <a:t>“En </a:t>
            </a:r>
            <a:r>
              <a:rPr sz="2000" spc="-85" dirty="0">
                <a:latin typeface="Verdana"/>
                <a:cs typeface="Verdana"/>
              </a:rPr>
              <a:t>virtud </a:t>
            </a:r>
            <a:r>
              <a:rPr sz="2000" spc="25" dirty="0">
                <a:latin typeface="Verdana"/>
                <a:cs typeface="Verdana"/>
              </a:rPr>
              <a:t>del </a:t>
            </a:r>
            <a:r>
              <a:rPr sz="2000" spc="-25" dirty="0">
                <a:latin typeface="Verdana"/>
                <a:cs typeface="Verdana"/>
              </a:rPr>
              <a:t>principio </a:t>
            </a:r>
            <a:r>
              <a:rPr sz="2000" spc="114" dirty="0">
                <a:latin typeface="Verdana"/>
                <a:cs typeface="Verdana"/>
              </a:rPr>
              <a:t>de </a:t>
            </a:r>
            <a:r>
              <a:rPr sz="2000" dirty="0">
                <a:latin typeface="Verdana"/>
                <a:cs typeface="Verdana"/>
              </a:rPr>
              <a:t>confianza,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spc="-10" dirty="0">
                <a:latin typeface="Verdana"/>
                <a:cs typeface="Verdana"/>
              </a:rPr>
              <a:t>persona </a:t>
            </a:r>
            <a:r>
              <a:rPr sz="2000" spc="60" dirty="0">
                <a:latin typeface="Verdana"/>
                <a:cs typeface="Verdana"/>
              </a:rPr>
              <a:t>que </a:t>
            </a:r>
            <a:r>
              <a:rPr sz="2000" spc="-80" dirty="0">
                <a:latin typeface="Verdana"/>
                <a:cs typeface="Verdana"/>
              </a:rPr>
              <a:t>se </a:t>
            </a:r>
            <a:r>
              <a:rPr sz="2000" spc="40" dirty="0">
                <a:latin typeface="Verdana"/>
                <a:cs typeface="Verdana"/>
              </a:rPr>
              <a:t>desempeña </a:t>
            </a:r>
            <a:r>
              <a:rPr sz="2000" spc="-10" dirty="0">
                <a:latin typeface="Verdana"/>
                <a:cs typeface="Verdana"/>
              </a:rPr>
              <a:t>dentro </a:t>
            </a:r>
            <a:r>
              <a:rPr sz="2000" spc="114" dirty="0">
                <a:latin typeface="Verdana"/>
                <a:cs typeface="Verdana"/>
              </a:rPr>
              <a:t>de </a:t>
            </a:r>
            <a:r>
              <a:rPr sz="2000" spc="-105" dirty="0">
                <a:latin typeface="Verdana"/>
                <a:cs typeface="Verdana"/>
              </a:rPr>
              <a:t>los  </a:t>
            </a:r>
            <a:r>
              <a:rPr sz="2000" spc="-20" dirty="0">
                <a:latin typeface="Verdana"/>
                <a:cs typeface="Verdana"/>
              </a:rPr>
              <a:t>contornos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su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rol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puede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confiar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en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que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las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demás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personas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00" dirty="0">
                <a:latin typeface="Verdana"/>
                <a:cs typeface="Verdana"/>
              </a:rPr>
              <a:t>con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las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que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interactúa  </a:t>
            </a:r>
            <a:r>
              <a:rPr sz="2000" spc="-110" dirty="0">
                <a:latin typeface="Verdana"/>
                <a:cs typeface="Verdana"/>
              </a:rPr>
              <a:t>y </a:t>
            </a:r>
            <a:r>
              <a:rPr sz="2000" spc="20" dirty="0">
                <a:latin typeface="Verdana"/>
                <a:cs typeface="Verdana"/>
              </a:rPr>
              <a:t>emprende </a:t>
            </a:r>
            <a:r>
              <a:rPr sz="2000" spc="50" dirty="0">
                <a:latin typeface="Verdana"/>
                <a:cs typeface="Verdana"/>
              </a:rPr>
              <a:t>acciones </a:t>
            </a:r>
            <a:r>
              <a:rPr sz="2000" spc="-45" dirty="0">
                <a:latin typeface="Verdana"/>
                <a:cs typeface="Verdana"/>
              </a:rPr>
              <a:t>conjuntas, </a:t>
            </a:r>
            <a:r>
              <a:rPr sz="2000" spc="15" dirty="0">
                <a:latin typeface="Verdana"/>
                <a:cs typeface="Verdana"/>
              </a:rPr>
              <a:t>van </a:t>
            </a:r>
            <a:r>
              <a:rPr sz="2000" spc="165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desempeñarse </a:t>
            </a:r>
            <a:r>
              <a:rPr sz="2000" spc="75" dirty="0">
                <a:latin typeface="Verdana"/>
                <a:cs typeface="Verdana"/>
              </a:rPr>
              <a:t>actuando </a:t>
            </a:r>
            <a:r>
              <a:rPr sz="2000" spc="-30" dirty="0">
                <a:latin typeface="Verdana"/>
                <a:cs typeface="Verdana"/>
              </a:rPr>
              <a:t>lícitamente. </a:t>
            </a:r>
            <a:r>
              <a:rPr sz="2000" spc="-175" dirty="0">
                <a:latin typeface="Verdana"/>
                <a:cs typeface="Verdana"/>
              </a:rPr>
              <a:t>El  </a:t>
            </a:r>
            <a:r>
              <a:rPr sz="2000" spc="-20" dirty="0">
                <a:latin typeface="Verdana"/>
                <a:cs typeface="Verdana"/>
              </a:rPr>
              <a:t>principio </a:t>
            </a:r>
            <a:r>
              <a:rPr sz="2000" spc="114" dirty="0">
                <a:latin typeface="Verdana"/>
                <a:cs typeface="Verdana"/>
              </a:rPr>
              <a:t>de </a:t>
            </a:r>
            <a:r>
              <a:rPr sz="2000" spc="15" dirty="0">
                <a:latin typeface="Verdana"/>
                <a:cs typeface="Verdana"/>
              </a:rPr>
              <a:t>confianza </a:t>
            </a:r>
            <a:r>
              <a:rPr sz="2000" spc="-80" dirty="0">
                <a:latin typeface="Verdana"/>
                <a:cs typeface="Verdana"/>
              </a:rPr>
              <a:t>se </a:t>
            </a:r>
            <a:r>
              <a:rPr sz="2000" dirty="0">
                <a:latin typeface="Verdana"/>
                <a:cs typeface="Verdana"/>
              </a:rPr>
              <a:t>incardina </a:t>
            </a:r>
            <a:r>
              <a:rPr sz="2000" spc="35" dirty="0">
                <a:latin typeface="Verdana"/>
                <a:cs typeface="Verdana"/>
              </a:rPr>
              <a:t>en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spc="25" dirty="0">
                <a:latin typeface="Verdana"/>
                <a:cs typeface="Verdana"/>
              </a:rPr>
              <a:t>esencia </a:t>
            </a:r>
            <a:r>
              <a:rPr sz="2000" spc="114" dirty="0">
                <a:latin typeface="Verdana"/>
                <a:cs typeface="Verdana"/>
              </a:rPr>
              <a:t>de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spc="25" dirty="0">
                <a:latin typeface="Verdana"/>
                <a:cs typeface="Verdana"/>
              </a:rPr>
              <a:t>sociedad, </a:t>
            </a:r>
            <a:r>
              <a:rPr sz="2000" spc="-20" dirty="0">
                <a:latin typeface="Verdana"/>
                <a:cs typeface="Verdana"/>
              </a:rPr>
              <a:t>pues </a:t>
            </a:r>
            <a:r>
              <a:rPr sz="2000" spc="-155" dirty="0">
                <a:latin typeface="Verdana"/>
                <a:cs typeface="Verdana"/>
              </a:rPr>
              <a:t>sin </a:t>
            </a:r>
            <a:r>
              <a:rPr sz="2000" spc="-20" dirty="0">
                <a:latin typeface="Verdana"/>
                <a:cs typeface="Verdana"/>
              </a:rPr>
              <a:t>él </a:t>
            </a:r>
            <a:r>
              <a:rPr sz="2000" spc="40" dirty="0">
                <a:latin typeface="Verdana"/>
                <a:cs typeface="Verdana"/>
              </a:rPr>
              <a:t>nadie  </a:t>
            </a:r>
            <a:r>
              <a:rPr sz="2000" spc="15" dirty="0">
                <a:latin typeface="Verdana"/>
                <a:cs typeface="Verdana"/>
              </a:rPr>
              <a:t>podría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interactuar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200" dirty="0">
                <a:latin typeface="Verdana"/>
                <a:cs typeface="Verdana"/>
              </a:rPr>
              <a:t>si,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además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del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deber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cumplir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los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parámetros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su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rol,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estuviera  </a:t>
            </a:r>
            <a:r>
              <a:rPr sz="2000" spc="30" dirty="0">
                <a:latin typeface="Verdana"/>
                <a:cs typeface="Verdana"/>
              </a:rPr>
              <a:t>en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spc="30" dirty="0">
                <a:latin typeface="Verdana"/>
                <a:cs typeface="Verdana"/>
              </a:rPr>
              <a:t>obligación </a:t>
            </a:r>
            <a:r>
              <a:rPr sz="2000" spc="114" dirty="0">
                <a:latin typeface="Verdana"/>
                <a:cs typeface="Verdana"/>
              </a:rPr>
              <a:t>de </a:t>
            </a:r>
            <a:r>
              <a:rPr sz="2000" spc="-45" dirty="0">
                <a:latin typeface="Verdana"/>
                <a:cs typeface="Verdana"/>
              </a:rPr>
              <a:t>observar </a:t>
            </a:r>
            <a:r>
              <a:rPr sz="2000" spc="55" dirty="0">
                <a:latin typeface="Verdana"/>
                <a:cs typeface="Verdana"/>
              </a:rPr>
              <a:t>que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spc="-10" dirty="0">
                <a:latin typeface="Verdana"/>
                <a:cs typeface="Verdana"/>
              </a:rPr>
              <a:t>persona </a:t>
            </a:r>
            <a:r>
              <a:rPr sz="2000" spc="100" dirty="0">
                <a:latin typeface="Verdana"/>
                <a:cs typeface="Verdana"/>
              </a:rPr>
              <a:t>con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spc="55" dirty="0">
                <a:latin typeface="Verdana"/>
                <a:cs typeface="Verdana"/>
              </a:rPr>
              <a:t>que </a:t>
            </a:r>
            <a:r>
              <a:rPr sz="2000" spc="-80" dirty="0">
                <a:latin typeface="Verdana"/>
                <a:cs typeface="Verdana"/>
              </a:rPr>
              <a:t>se </a:t>
            </a:r>
            <a:r>
              <a:rPr sz="2000" spc="-5" dirty="0">
                <a:latin typeface="Verdana"/>
                <a:cs typeface="Verdana"/>
              </a:rPr>
              <a:t>interactúa </a:t>
            </a:r>
            <a:r>
              <a:rPr sz="2000" spc="-20" dirty="0">
                <a:latin typeface="Verdana"/>
                <a:cs typeface="Verdana"/>
              </a:rPr>
              <a:t>está  </a:t>
            </a:r>
            <a:r>
              <a:rPr sz="2000" spc="25" dirty="0">
                <a:latin typeface="Verdana"/>
                <a:cs typeface="Verdana"/>
              </a:rPr>
              <a:t>cumpliendo </a:t>
            </a:r>
            <a:r>
              <a:rPr sz="2000" spc="55" dirty="0">
                <a:latin typeface="Verdana"/>
                <a:cs typeface="Verdana"/>
              </a:rPr>
              <a:t>cabalmente </a:t>
            </a:r>
            <a:r>
              <a:rPr sz="2000" spc="-195" dirty="0">
                <a:latin typeface="Verdana"/>
                <a:cs typeface="Verdana"/>
              </a:rPr>
              <a:t>sus </a:t>
            </a:r>
            <a:r>
              <a:rPr sz="2000" spc="-5" dirty="0">
                <a:latin typeface="Verdana"/>
                <a:cs typeface="Verdana"/>
              </a:rPr>
              <a:t>obligaciones. </a:t>
            </a:r>
            <a:r>
              <a:rPr sz="2000" spc="-10" dirty="0">
                <a:latin typeface="Verdana"/>
                <a:cs typeface="Verdana"/>
              </a:rPr>
              <a:t>La </a:t>
            </a:r>
            <a:r>
              <a:rPr sz="2000" spc="45" dirty="0">
                <a:latin typeface="Verdana"/>
                <a:cs typeface="Verdana"/>
              </a:rPr>
              <a:t>necesidad </a:t>
            </a:r>
            <a:r>
              <a:rPr sz="2000" spc="110" dirty="0">
                <a:latin typeface="Verdana"/>
                <a:cs typeface="Verdana"/>
              </a:rPr>
              <a:t>de </a:t>
            </a:r>
            <a:r>
              <a:rPr sz="2000" spc="10" dirty="0">
                <a:latin typeface="Verdana"/>
                <a:cs typeface="Verdana"/>
              </a:rPr>
              <a:t>acudir </a:t>
            </a:r>
            <a:r>
              <a:rPr sz="2000" spc="5" dirty="0">
                <a:latin typeface="Verdana"/>
                <a:cs typeface="Verdana"/>
              </a:rPr>
              <a:t>al </a:t>
            </a:r>
            <a:r>
              <a:rPr sz="2000" spc="-20" dirty="0">
                <a:latin typeface="Verdana"/>
                <a:cs typeface="Verdana"/>
              </a:rPr>
              <a:t>principio </a:t>
            </a:r>
            <a:r>
              <a:rPr sz="2000" spc="114" dirty="0">
                <a:latin typeface="Verdana"/>
                <a:cs typeface="Verdana"/>
              </a:rPr>
              <a:t>de  </a:t>
            </a:r>
            <a:r>
              <a:rPr sz="2000" spc="15" dirty="0">
                <a:latin typeface="Verdana"/>
                <a:cs typeface="Verdana"/>
              </a:rPr>
              <a:t>confianza </a:t>
            </a:r>
            <a:r>
              <a:rPr sz="2000" spc="-80" dirty="0">
                <a:latin typeface="Verdana"/>
                <a:cs typeface="Verdana"/>
              </a:rPr>
              <a:t>es </a:t>
            </a:r>
            <a:r>
              <a:rPr sz="2000" spc="-55" dirty="0">
                <a:latin typeface="Verdana"/>
                <a:cs typeface="Verdana"/>
              </a:rPr>
              <a:t>más </a:t>
            </a:r>
            <a:r>
              <a:rPr sz="2000" spc="10" dirty="0">
                <a:latin typeface="Verdana"/>
                <a:cs typeface="Verdana"/>
              </a:rPr>
              <a:t>evidente </a:t>
            </a:r>
            <a:r>
              <a:rPr sz="2000" spc="90" dirty="0">
                <a:latin typeface="Verdana"/>
                <a:cs typeface="Verdana"/>
              </a:rPr>
              <a:t>cuando </a:t>
            </a:r>
            <a:r>
              <a:rPr sz="2000" dirty="0">
                <a:latin typeface="Verdana"/>
                <a:cs typeface="Verdana"/>
              </a:rPr>
              <a:t>hablamos </a:t>
            </a:r>
            <a:r>
              <a:rPr sz="2000" spc="114" dirty="0">
                <a:latin typeface="Verdana"/>
                <a:cs typeface="Verdana"/>
              </a:rPr>
              <a:t>de </a:t>
            </a:r>
            <a:r>
              <a:rPr sz="2000" spc="-10" dirty="0">
                <a:latin typeface="Verdana"/>
                <a:cs typeface="Verdana"/>
              </a:rPr>
              <a:t>organizaciones </a:t>
            </a:r>
            <a:r>
              <a:rPr sz="2000" spc="-20" dirty="0">
                <a:latin typeface="Verdana"/>
                <a:cs typeface="Verdana"/>
              </a:rPr>
              <a:t>complejas, </a:t>
            </a:r>
            <a:r>
              <a:rPr sz="2000" spc="95" dirty="0">
                <a:latin typeface="Verdana"/>
                <a:cs typeface="Verdana"/>
              </a:rPr>
              <a:t>como  </a:t>
            </a:r>
            <a:r>
              <a:rPr sz="2000" spc="-75" dirty="0">
                <a:latin typeface="Verdana"/>
                <a:cs typeface="Verdana"/>
              </a:rPr>
              <a:t>son </a:t>
            </a:r>
            <a:r>
              <a:rPr sz="2000" spc="-85" dirty="0">
                <a:latin typeface="Verdana"/>
                <a:cs typeface="Verdana"/>
              </a:rPr>
              <a:t>las </a:t>
            </a:r>
            <a:r>
              <a:rPr sz="2000" spc="-70" dirty="0">
                <a:latin typeface="Verdana"/>
                <a:cs typeface="Verdana"/>
              </a:rPr>
              <a:t>instituciones </a:t>
            </a:r>
            <a:r>
              <a:rPr sz="2000" spc="-20" dirty="0">
                <a:latin typeface="Verdana"/>
                <a:cs typeface="Verdana"/>
              </a:rPr>
              <a:t>públicas, </a:t>
            </a:r>
            <a:r>
              <a:rPr sz="2000" spc="30" dirty="0">
                <a:latin typeface="Verdana"/>
                <a:cs typeface="Verdana"/>
              </a:rPr>
              <a:t>en </a:t>
            </a:r>
            <a:r>
              <a:rPr sz="2000" spc="-85" dirty="0">
                <a:latin typeface="Verdana"/>
                <a:cs typeface="Verdana"/>
              </a:rPr>
              <a:t>las </a:t>
            </a:r>
            <a:r>
              <a:rPr sz="2000" spc="10" dirty="0">
                <a:latin typeface="Verdana"/>
                <a:cs typeface="Verdana"/>
              </a:rPr>
              <a:t>cuales la </a:t>
            </a:r>
            <a:r>
              <a:rPr sz="2000" spc="-10" dirty="0">
                <a:latin typeface="Verdana"/>
                <a:cs typeface="Verdana"/>
              </a:rPr>
              <a:t>persona </a:t>
            </a:r>
            <a:r>
              <a:rPr sz="2000" spc="-20" dirty="0">
                <a:latin typeface="Verdana"/>
                <a:cs typeface="Verdana"/>
              </a:rPr>
              <a:t>tiene </a:t>
            </a:r>
            <a:r>
              <a:rPr sz="2000" spc="55" dirty="0">
                <a:latin typeface="Verdana"/>
                <a:cs typeface="Verdana"/>
              </a:rPr>
              <a:t>que </a:t>
            </a:r>
            <a:r>
              <a:rPr sz="2000" spc="-25" dirty="0">
                <a:latin typeface="Verdana"/>
                <a:cs typeface="Verdana"/>
              </a:rPr>
              <a:t>interactuar </a:t>
            </a:r>
            <a:r>
              <a:rPr sz="2000" spc="100" dirty="0">
                <a:latin typeface="Verdana"/>
                <a:cs typeface="Verdana"/>
              </a:rPr>
              <a:t>con  </a:t>
            </a:r>
            <a:r>
              <a:rPr sz="2000" spc="-15" dirty="0">
                <a:latin typeface="Verdana"/>
                <a:cs typeface="Verdana"/>
              </a:rPr>
              <a:t>muchos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otros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funcionarios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día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día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[…]”.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21DF9FB-958F-4237-8222-EFF8475B9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716280" y="1487424"/>
            <a:ext cx="10759440" cy="5084445"/>
            <a:chOff x="716280" y="1487424"/>
            <a:chExt cx="10759440" cy="5084445"/>
          </a:xfrm>
        </p:grpSpPr>
        <p:sp>
          <p:nvSpPr>
            <p:cNvPr id="3" name="object 3"/>
            <p:cNvSpPr/>
            <p:nvPr/>
          </p:nvSpPr>
          <p:spPr>
            <a:xfrm>
              <a:off x="719328" y="1490472"/>
              <a:ext cx="10753344" cy="5077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9328" y="1490472"/>
              <a:ext cx="10753725" cy="5078095"/>
            </a:xfrm>
            <a:custGeom>
              <a:avLst/>
              <a:gdLst/>
              <a:ahLst/>
              <a:cxnLst/>
              <a:rect l="l" t="t" r="r" b="b"/>
              <a:pathLst>
                <a:path w="10753725" h="5078095">
                  <a:moveTo>
                    <a:pt x="0" y="5077968"/>
                  </a:moveTo>
                  <a:lnTo>
                    <a:pt x="10753344" y="5077968"/>
                  </a:lnTo>
                  <a:lnTo>
                    <a:pt x="10753344" y="0"/>
                  </a:lnTo>
                  <a:lnTo>
                    <a:pt x="0" y="0"/>
                  </a:lnTo>
                  <a:lnTo>
                    <a:pt x="0" y="5077968"/>
                  </a:lnTo>
                  <a:close/>
                </a:path>
              </a:pathLst>
            </a:custGeom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8677" y="645998"/>
            <a:ext cx="10538460" cy="576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Verdana"/>
                <a:cs typeface="Verdana"/>
              </a:rPr>
              <a:t>Asimismo, </a:t>
            </a:r>
            <a:r>
              <a:rPr sz="2400" spc="-95" dirty="0">
                <a:latin typeface="Verdana"/>
                <a:cs typeface="Verdana"/>
              </a:rPr>
              <a:t>se </a:t>
            </a:r>
            <a:r>
              <a:rPr sz="2400" spc="40" dirty="0">
                <a:latin typeface="Verdana"/>
                <a:cs typeface="Verdana"/>
              </a:rPr>
              <a:t>indica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que: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150000"/>
              </a:lnSpc>
            </a:pPr>
            <a:r>
              <a:rPr sz="2400" spc="165" dirty="0">
                <a:latin typeface="Verdana"/>
                <a:cs typeface="Verdana"/>
              </a:rPr>
              <a:t>“Cabe </a:t>
            </a:r>
            <a:r>
              <a:rPr sz="2400" spc="10" dirty="0">
                <a:latin typeface="Verdana"/>
                <a:cs typeface="Verdana"/>
              </a:rPr>
              <a:t>mencionar </a:t>
            </a:r>
            <a:r>
              <a:rPr sz="2400" spc="65" dirty="0">
                <a:latin typeface="Verdana"/>
                <a:cs typeface="Verdana"/>
              </a:rPr>
              <a:t>que </a:t>
            </a:r>
            <a:r>
              <a:rPr sz="2400" spc="-25" dirty="0">
                <a:latin typeface="Verdana"/>
                <a:cs typeface="Verdana"/>
              </a:rPr>
              <a:t>el principio </a:t>
            </a:r>
            <a:r>
              <a:rPr sz="2400" spc="135" dirty="0">
                <a:latin typeface="Verdana"/>
                <a:cs typeface="Verdana"/>
              </a:rPr>
              <a:t>de </a:t>
            </a:r>
            <a:r>
              <a:rPr sz="2400" spc="20" dirty="0">
                <a:latin typeface="Verdana"/>
                <a:cs typeface="Verdana"/>
              </a:rPr>
              <a:t>confianza </a:t>
            </a:r>
            <a:r>
              <a:rPr sz="2400" spc="15" dirty="0">
                <a:latin typeface="Verdana"/>
                <a:cs typeface="Verdana"/>
              </a:rPr>
              <a:t>encuentra </a:t>
            </a:r>
            <a:r>
              <a:rPr sz="2400" spc="-55" dirty="0">
                <a:latin typeface="Verdana"/>
                <a:cs typeface="Verdana"/>
              </a:rPr>
              <a:t>ciertos  </a:t>
            </a:r>
            <a:r>
              <a:rPr sz="2400" spc="-135" dirty="0">
                <a:latin typeface="Verdana"/>
                <a:cs typeface="Verdana"/>
              </a:rPr>
              <a:t>límites </a:t>
            </a:r>
            <a:r>
              <a:rPr sz="2400" spc="-20" dirty="0">
                <a:latin typeface="Verdana"/>
                <a:cs typeface="Verdana"/>
              </a:rPr>
              <a:t>por </a:t>
            </a:r>
            <a:r>
              <a:rPr sz="2400" spc="-40" dirty="0">
                <a:latin typeface="Verdana"/>
                <a:cs typeface="Verdana"/>
              </a:rPr>
              <a:t>ejemplo, </a:t>
            </a:r>
            <a:r>
              <a:rPr sz="2400" spc="105" dirty="0">
                <a:latin typeface="Verdana"/>
                <a:cs typeface="Verdana"/>
              </a:rPr>
              <a:t>cuando </a:t>
            </a:r>
            <a:r>
              <a:rPr sz="2400" spc="25" dirty="0">
                <a:latin typeface="Verdana"/>
                <a:cs typeface="Verdana"/>
              </a:rPr>
              <a:t>una </a:t>
            </a:r>
            <a:r>
              <a:rPr sz="2400" spc="-15" dirty="0">
                <a:latin typeface="Verdana"/>
                <a:cs typeface="Verdana"/>
              </a:rPr>
              <a:t>persona </a:t>
            </a:r>
            <a:r>
              <a:rPr sz="2400" spc="-50" dirty="0">
                <a:latin typeface="Verdana"/>
                <a:cs typeface="Verdana"/>
              </a:rPr>
              <a:t>sobre </a:t>
            </a:r>
            <a:r>
              <a:rPr sz="2400" spc="-5" dirty="0">
                <a:latin typeface="Verdana"/>
                <a:cs typeface="Verdana"/>
              </a:rPr>
              <a:t>quien </a:t>
            </a:r>
            <a:r>
              <a:rPr sz="2400" spc="-100" dirty="0">
                <a:latin typeface="Verdana"/>
                <a:cs typeface="Verdana"/>
              </a:rPr>
              <a:t>se </a:t>
            </a:r>
            <a:r>
              <a:rPr sz="2400" spc="-20" dirty="0">
                <a:latin typeface="Verdana"/>
                <a:cs typeface="Verdana"/>
              </a:rPr>
              <a:t>tiene </a:t>
            </a:r>
            <a:r>
              <a:rPr sz="2400" spc="25" dirty="0">
                <a:latin typeface="Verdana"/>
                <a:cs typeface="Verdana"/>
              </a:rPr>
              <a:t>una  </a:t>
            </a:r>
            <a:r>
              <a:rPr sz="2400" spc="70" dirty="0">
                <a:latin typeface="Verdana"/>
                <a:cs typeface="Verdana"/>
              </a:rPr>
              <a:t>ascendencia </a:t>
            </a:r>
            <a:r>
              <a:rPr sz="2400" spc="-25" dirty="0">
                <a:latin typeface="Verdana"/>
                <a:cs typeface="Verdana"/>
              </a:rPr>
              <a:t>funcionarial </a:t>
            </a:r>
            <a:r>
              <a:rPr sz="2400" spc="25" dirty="0">
                <a:latin typeface="Verdana"/>
                <a:cs typeface="Verdana"/>
              </a:rPr>
              <a:t>no </a:t>
            </a:r>
            <a:r>
              <a:rPr sz="2400" spc="-20" dirty="0">
                <a:latin typeface="Verdana"/>
                <a:cs typeface="Verdana"/>
              </a:rPr>
              <a:t>tiene </a:t>
            </a:r>
            <a:r>
              <a:rPr sz="2400" spc="160" dirty="0">
                <a:latin typeface="Verdana"/>
                <a:cs typeface="Verdana"/>
              </a:rPr>
              <a:t>capacidad </a:t>
            </a:r>
            <a:r>
              <a:rPr sz="2400" spc="55" dirty="0">
                <a:latin typeface="Verdana"/>
                <a:cs typeface="Verdana"/>
              </a:rPr>
              <a:t>para </a:t>
            </a:r>
            <a:r>
              <a:rPr sz="2400" spc="-55" dirty="0">
                <a:latin typeface="Verdana"/>
                <a:cs typeface="Verdana"/>
              </a:rPr>
              <a:t>cumplir </a:t>
            </a:r>
            <a:r>
              <a:rPr sz="2400" spc="130" dirty="0">
                <a:latin typeface="Verdana"/>
                <a:cs typeface="Verdana"/>
              </a:rPr>
              <a:t>de  </a:t>
            </a:r>
            <a:r>
              <a:rPr sz="2400" spc="15" dirty="0">
                <a:latin typeface="Verdana"/>
                <a:cs typeface="Verdana"/>
              </a:rPr>
              <a:t>manera </a:t>
            </a:r>
            <a:r>
              <a:rPr sz="2400" spc="-30" dirty="0">
                <a:latin typeface="Verdana"/>
                <a:cs typeface="Verdana"/>
              </a:rPr>
              <a:t>responsable </a:t>
            </a:r>
            <a:r>
              <a:rPr sz="2400" spc="-60" dirty="0">
                <a:latin typeface="Verdana"/>
                <a:cs typeface="Verdana"/>
              </a:rPr>
              <a:t>un </a:t>
            </a:r>
            <a:r>
              <a:rPr sz="2400" spc="-125" dirty="0">
                <a:latin typeface="Verdana"/>
                <a:cs typeface="Verdana"/>
              </a:rPr>
              <a:t>rol </a:t>
            </a:r>
            <a:r>
              <a:rPr sz="2400" spc="10" dirty="0">
                <a:latin typeface="Verdana"/>
                <a:cs typeface="Verdana"/>
              </a:rPr>
              <a:t>designado. </a:t>
            </a:r>
            <a:r>
              <a:rPr sz="2400" spc="-125" dirty="0">
                <a:latin typeface="Verdana"/>
                <a:cs typeface="Verdana"/>
              </a:rPr>
              <a:t>Asimismo, </a:t>
            </a:r>
            <a:r>
              <a:rPr sz="2400" spc="-25" dirty="0">
                <a:latin typeface="Verdana"/>
                <a:cs typeface="Verdana"/>
              </a:rPr>
              <a:t>el principio </a:t>
            </a:r>
            <a:r>
              <a:rPr sz="2400" spc="130" dirty="0">
                <a:latin typeface="Verdana"/>
                <a:cs typeface="Verdana"/>
              </a:rPr>
              <a:t>de  </a:t>
            </a:r>
            <a:r>
              <a:rPr sz="2400" spc="20" dirty="0">
                <a:latin typeface="Verdana"/>
                <a:cs typeface="Verdana"/>
              </a:rPr>
              <a:t>confianza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se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restringe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105" dirty="0">
                <a:latin typeface="Verdana"/>
                <a:cs typeface="Verdana"/>
              </a:rPr>
              <a:t>cuando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existe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un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deber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de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garante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65" dirty="0">
                <a:latin typeface="Verdana"/>
                <a:cs typeface="Verdana"/>
              </a:rPr>
              <a:t>que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impone  </a:t>
            </a:r>
            <a:r>
              <a:rPr sz="2400" spc="5" dirty="0">
                <a:latin typeface="Verdana"/>
                <a:cs typeface="Verdana"/>
              </a:rPr>
              <a:t>la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40" dirty="0">
                <a:latin typeface="Verdana"/>
                <a:cs typeface="Verdana"/>
              </a:rPr>
              <a:t>obligación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de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verificar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el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trabajo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realizado.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Por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último,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no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se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90" dirty="0">
                <a:latin typeface="Verdana"/>
                <a:cs typeface="Verdana"/>
              </a:rPr>
              <a:t>puede  </a:t>
            </a:r>
            <a:r>
              <a:rPr sz="2400" dirty="0">
                <a:latin typeface="Verdana"/>
                <a:cs typeface="Verdana"/>
              </a:rPr>
              <a:t>invocar </a:t>
            </a:r>
            <a:r>
              <a:rPr sz="2400" spc="-25" dirty="0">
                <a:latin typeface="Verdana"/>
                <a:cs typeface="Verdana"/>
              </a:rPr>
              <a:t>el principio </a:t>
            </a:r>
            <a:r>
              <a:rPr sz="2400" spc="135" dirty="0">
                <a:latin typeface="Verdana"/>
                <a:cs typeface="Verdana"/>
              </a:rPr>
              <a:t>de </a:t>
            </a:r>
            <a:r>
              <a:rPr sz="2400" spc="20" dirty="0">
                <a:latin typeface="Verdana"/>
                <a:cs typeface="Verdana"/>
              </a:rPr>
              <a:t>confianza </a:t>
            </a:r>
            <a:r>
              <a:rPr sz="2400" spc="105" dirty="0">
                <a:latin typeface="Verdana"/>
                <a:cs typeface="Verdana"/>
              </a:rPr>
              <a:t>cuando </a:t>
            </a:r>
            <a:r>
              <a:rPr sz="2400" spc="-100" dirty="0">
                <a:latin typeface="Verdana"/>
                <a:cs typeface="Verdana"/>
              </a:rPr>
              <a:t>se </a:t>
            </a:r>
            <a:r>
              <a:rPr sz="2400" spc="35" dirty="0">
                <a:latin typeface="Verdana"/>
                <a:cs typeface="Verdana"/>
              </a:rPr>
              <a:t>evidencie </a:t>
            </a:r>
            <a:r>
              <a:rPr sz="2400" spc="5" dirty="0">
                <a:latin typeface="Verdana"/>
                <a:cs typeface="Verdana"/>
              </a:rPr>
              <a:t>la </a:t>
            </a:r>
            <a:r>
              <a:rPr sz="2400" spc="-5" dirty="0">
                <a:latin typeface="Verdana"/>
                <a:cs typeface="Verdana"/>
              </a:rPr>
              <a:t>falta </a:t>
            </a:r>
            <a:r>
              <a:rPr sz="2400" spc="130" dirty="0">
                <a:latin typeface="Verdana"/>
                <a:cs typeface="Verdana"/>
              </a:rPr>
              <a:t>de  </a:t>
            </a:r>
            <a:r>
              <a:rPr sz="2400" spc="50" dirty="0">
                <a:latin typeface="Verdana"/>
                <a:cs typeface="Verdana"/>
              </a:rPr>
              <a:t>idoneidad </a:t>
            </a:r>
            <a:r>
              <a:rPr sz="2400" spc="135" dirty="0">
                <a:latin typeface="Verdana"/>
                <a:cs typeface="Verdana"/>
              </a:rPr>
              <a:t>de </a:t>
            </a:r>
            <a:r>
              <a:rPr sz="2400" spc="5" dirty="0">
                <a:latin typeface="Verdana"/>
                <a:cs typeface="Verdana"/>
              </a:rPr>
              <a:t>la </a:t>
            </a:r>
            <a:r>
              <a:rPr sz="2400" spc="-15" dirty="0">
                <a:latin typeface="Verdana"/>
                <a:cs typeface="Verdana"/>
              </a:rPr>
              <a:t>persona </a:t>
            </a:r>
            <a:r>
              <a:rPr sz="2400" spc="35" dirty="0">
                <a:latin typeface="Verdana"/>
                <a:cs typeface="Verdana"/>
              </a:rPr>
              <a:t>en </a:t>
            </a:r>
            <a:r>
              <a:rPr sz="2400" spc="65" dirty="0">
                <a:latin typeface="Verdana"/>
                <a:cs typeface="Verdana"/>
              </a:rPr>
              <a:t>que </a:t>
            </a:r>
            <a:r>
              <a:rPr sz="2400" spc="-100" dirty="0">
                <a:latin typeface="Verdana"/>
                <a:cs typeface="Verdana"/>
              </a:rPr>
              <a:t>se </a:t>
            </a:r>
            <a:r>
              <a:rPr sz="2400" spc="75" dirty="0">
                <a:latin typeface="Verdana"/>
                <a:cs typeface="Verdana"/>
              </a:rPr>
              <a:t>confiaba” </a:t>
            </a:r>
            <a:r>
              <a:rPr sz="2400" spc="40" dirty="0">
                <a:latin typeface="Verdana"/>
                <a:cs typeface="Verdana"/>
              </a:rPr>
              <a:t>(Casación </a:t>
            </a:r>
            <a:r>
              <a:rPr sz="2400" spc="-240" dirty="0">
                <a:latin typeface="Verdana"/>
                <a:cs typeface="Verdana"/>
              </a:rPr>
              <a:t>nº </a:t>
            </a:r>
            <a:r>
              <a:rPr sz="2400" spc="-225" dirty="0">
                <a:latin typeface="Verdana"/>
                <a:cs typeface="Verdana"/>
              </a:rPr>
              <a:t>23-2016-  </a:t>
            </a:r>
            <a:r>
              <a:rPr sz="2400" spc="-90" dirty="0">
                <a:latin typeface="Verdana"/>
                <a:cs typeface="Verdana"/>
              </a:rPr>
              <a:t>Ica).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7AE4DE3-052F-4404-9AC5-8289C515E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29412" y="1219200"/>
            <a:ext cx="10730865" cy="5469763"/>
          </a:xfrm>
          <a:custGeom>
            <a:avLst/>
            <a:gdLst/>
            <a:ahLst/>
            <a:cxnLst/>
            <a:rect l="l" t="t" r="r" b="b"/>
            <a:pathLst>
              <a:path w="10730865" h="6266815">
                <a:moveTo>
                  <a:pt x="10103866" y="0"/>
                </a:moveTo>
                <a:lnTo>
                  <a:pt x="626668" y="0"/>
                </a:lnTo>
                <a:lnTo>
                  <a:pt x="577694" y="1885"/>
                </a:lnTo>
                <a:lnTo>
                  <a:pt x="529751" y="7448"/>
                </a:lnTo>
                <a:lnTo>
                  <a:pt x="482979" y="16549"/>
                </a:lnTo>
                <a:lnTo>
                  <a:pt x="437515" y="29049"/>
                </a:lnTo>
                <a:lnTo>
                  <a:pt x="393501" y="44809"/>
                </a:lnTo>
                <a:lnTo>
                  <a:pt x="351075" y="63689"/>
                </a:lnTo>
                <a:lnTo>
                  <a:pt x="310376" y="85550"/>
                </a:lnTo>
                <a:lnTo>
                  <a:pt x="271544" y="110254"/>
                </a:lnTo>
                <a:lnTo>
                  <a:pt x="234719" y="137659"/>
                </a:lnTo>
                <a:lnTo>
                  <a:pt x="200038" y="167628"/>
                </a:lnTo>
                <a:lnTo>
                  <a:pt x="167643" y="200021"/>
                </a:lnTo>
                <a:lnTo>
                  <a:pt x="137671" y="234698"/>
                </a:lnTo>
                <a:lnTo>
                  <a:pt x="110263" y="271521"/>
                </a:lnTo>
                <a:lnTo>
                  <a:pt x="85558" y="310350"/>
                </a:lnTo>
                <a:lnTo>
                  <a:pt x="63695" y="351045"/>
                </a:lnTo>
                <a:lnTo>
                  <a:pt x="44813" y="393468"/>
                </a:lnTo>
                <a:lnTo>
                  <a:pt x="29052" y="437479"/>
                </a:lnTo>
                <a:lnTo>
                  <a:pt x="16550" y="482939"/>
                </a:lnTo>
                <a:lnTo>
                  <a:pt x="7448" y="529708"/>
                </a:lnTo>
                <a:lnTo>
                  <a:pt x="1885" y="577647"/>
                </a:lnTo>
                <a:lnTo>
                  <a:pt x="0" y="626617"/>
                </a:lnTo>
                <a:lnTo>
                  <a:pt x="0" y="5640019"/>
                </a:lnTo>
                <a:lnTo>
                  <a:pt x="1885" y="5688993"/>
                </a:lnTo>
                <a:lnTo>
                  <a:pt x="7448" y="5736936"/>
                </a:lnTo>
                <a:lnTo>
                  <a:pt x="16550" y="5783708"/>
                </a:lnTo>
                <a:lnTo>
                  <a:pt x="29052" y="5829172"/>
                </a:lnTo>
                <a:lnTo>
                  <a:pt x="44813" y="5873186"/>
                </a:lnTo>
                <a:lnTo>
                  <a:pt x="63695" y="5915612"/>
                </a:lnTo>
                <a:lnTo>
                  <a:pt x="85558" y="5956311"/>
                </a:lnTo>
                <a:lnTo>
                  <a:pt x="110263" y="5995143"/>
                </a:lnTo>
                <a:lnTo>
                  <a:pt x="137671" y="6031968"/>
                </a:lnTo>
                <a:lnTo>
                  <a:pt x="167643" y="6066649"/>
                </a:lnTo>
                <a:lnTo>
                  <a:pt x="200038" y="6099044"/>
                </a:lnTo>
                <a:lnTo>
                  <a:pt x="234719" y="6129016"/>
                </a:lnTo>
                <a:lnTo>
                  <a:pt x="271544" y="6156424"/>
                </a:lnTo>
                <a:lnTo>
                  <a:pt x="310376" y="6181129"/>
                </a:lnTo>
                <a:lnTo>
                  <a:pt x="351075" y="6202992"/>
                </a:lnTo>
                <a:lnTo>
                  <a:pt x="393501" y="6221874"/>
                </a:lnTo>
                <a:lnTo>
                  <a:pt x="437515" y="6237635"/>
                </a:lnTo>
                <a:lnTo>
                  <a:pt x="482979" y="6250137"/>
                </a:lnTo>
                <a:lnTo>
                  <a:pt x="529751" y="6259239"/>
                </a:lnTo>
                <a:lnTo>
                  <a:pt x="577694" y="6264802"/>
                </a:lnTo>
                <a:lnTo>
                  <a:pt x="626668" y="6266688"/>
                </a:lnTo>
                <a:lnTo>
                  <a:pt x="10103866" y="6266688"/>
                </a:lnTo>
                <a:lnTo>
                  <a:pt x="10152836" y="6264802"/>
                </a:lnTo>
                <a:lnTo>
                  <a:pt x="10200775" y="6259239"/>
                </a:lnTo>
                <a:lnTo>
                  <a:pt x="10247544" y="6250137"/>
                </a:lnTo>
                <a:lnTo>
                  <a:pt x="10293004" y="6237635"/>
                </a:lnTo>
                <a:lnTo>
                  <a:pt x="10337015" y="6221874"/>
                </a:lnTo>
                <a:lnTo>
                  <a:pt x="10379438" y="6202992"/>
                </a:lnTo>
                <a:lnTo>
                  <a:pt x="10420133" y="6181129"/>
                </a:lnTo>
                <a:lnTo>
                  <a:pt x="10458962" y="6156424"/>
                </a:lnTo>
                <a:lnTo>
                  <a:pt x="10495785" y="6129016"/>
                </a:lnTo>
                <a:lnTo>
                  <a:pt x="10530462" y="6099044"/>
                </a:lnTo>
                <a:lnTo>
                  <a:pt x="10562855" y="6066649"/>
                </a:lnTo>
                <a:lnTo>
                  <a:pt x="10592824" y="6031968"/>
                </a:lnTo>
                <a:lnTo>
                  <a:pt x="10620229" y="5995143"/>
                </a:lnTo>
                <a:lnTo>
                  <a:pt x="10644933" y="5956311"/>
                </a:lnTo>
                <a:lnTo>
                  <a:pt x="10666794" y="5915612"/>
                </a:lnTo>
                <a:lnTo>
                  <a:pt x="10685674" y="5873186"/>
                </a:lnTo>
                <a:lnTo>
                  <a:pt x="10701434" y="5829172"/>
                </a:lnTo>
                <a:lnTo>
                  <a:pt x="10713934" y="5783708"/>
                </a:lnTo>
                <a:lnTo>
                  <a:pt x="10723035" y="5736936"/>
                </a:lnTo>
                <a:lnTo>
                  <a:pt x="10728598" y="5688993"/>
                </a:lnTo>
                <a:lnTo>
                  <a:pt x="10730484" y="5640019"/>
                </a:lnTo>
                <a:lnTo>
                  <a:pt x="10730484" y="626617"/>
                </a:lnTo>
                <a:lnTo>
                  <a:pt x="10728598" y="577647"/>
                </a:lnTo>
                <a:lnTo>
                  <a:pt x="10723035" y="529708"/>
                </a:lnTo>
                <a:lnTo>
                  <a:pt x="10713934" y="482939"/>
                </a:lnTo>
                <a:lnTo>
                  <a:pt x="10701434" y="437479"/>
                </a:lnTo>
                <a:lnTo>
                  <a:pt x="10685674" y="393468"/>
                </a:lnTo>
                <a:lnTo>
                  <a:pt x="10666794" y="351045"/>
                </a:lnTo>
                <a:lnTo>
                  <a:pt x="10644933" y="310350"/>
                </a:lnTo>
                <a:lnTo>
                  <a:pt x="10620229" y="271521"/>
                </a:lnTo>
                <a:lnTo>
                  <a:pt x="10592824" y="234698"/>
                </a:lnTo>
                <a:lnTo>
                  <a:pt x="10562855" y="200021"/>
                </a:lnTo>
                <a:lnTo>
                  <a:pt x="10530462" y="167628"/>
                </a:lnTo>
                <a:lnTo>
                  <a:pt x="10495785" y="137659"/>
                </a:lnTo>
                <a:lnTo>
                  <a:pt x="10458962" y="110254"/>
                </a:lnTo>
                <a:lnTo>
                  <a:pt x="10420133" y="85550"/>
                </a:lnTo>
                <a:lnTo>
                  <a:pt x="10379438" y="63689"/>
                </a:lnTo>
                <a:lnTo>
                  <a:pt x="10337015" y="44809"/>
                </a:lnTo>
                <a:lnTo>
                  <a:pt x="10293004" y="29049"/>
                </a:lnTo>
                <a:lnTo>
                  <a:pt x="10247544" y="16549"/>
                </a:lnTo>
                <a:lnTo>
                  <a:pt x="10200775" y="7448"/>
                </a:lnTo>
                <a:lnTo>
                  <a:pt x="10152836" y="1885"/>
                </a:lnTo>
                <a:lnTo>
                  <a:pt x="10103866" y="0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4684" y="1517903"/>
            <a:ext cx="7590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175" dirty="0">
                <a:latin typeface="Verdana"/>
                <a:cs typeface="Verdana"/>
              </a:rPr>
              <a:t>El</a:t>
            </a:r>
            <a:r>
              <a:rPr sz="2000" b="0" spc="-160" dirty="0">
                <a:latin typeface="Verdana"/>
                <a:cs typeface="Verdana"/>
              </a:rPr>
              <a:t> </a:t>
            </a:r>
            <a:r>
              <a:rPr sz="2000" b="0" spc="-165" dirty="0">
                <a:latin typeface="Verdana"/>
                <a:cs typeface="Verdana"/>
              </a:rPr>
              <a:t>Dr.</a:t>
            </a:r>
            <a:r>
              <a:rPr sz="2000" b="0" spc="-160" dirty="0">
                <a:latin typeface="Verdana"/>
                <a:cs typeface="Verdana"/>
              </a:rPr>
              <a:t> </a:t>
            </a:r>
            <a:r>
              <a:rPr sz="2000" b="0" spc="-50" dirty="0">
                <a:latin typeface="Verdana"/>
                <a:cs typeface="Verdana"/>
              </a:rPr>
              <a:t>Pérez</a:t>
            </a:r>
            <a:r>
              <a:rPr sz="2000" b="0" spc="-160" dirty="0">
                <a:latin typeface="Verdana"/>
                <a:cs typeface="Verdana"/>
              </a:rPr>
              <a:t> </a:t>
            </a:r>
            <a:r>
              <a:rPr sz="2000" b="0" spc="-80" dirty="0">
                <a:latin typeface="Verdana"/>
                <a:cs typeface="Verdana"/>
              </a:rPr>
              <a:t>es</a:t>
            </a:r>
            <a:r>
              <a:rPr sz="2000" b="0" spc="-160" dirty="0">
                <a:latin typeface="Verdana"/>
                <a:cs typeface="Verdana"/>
              </a:rPr>
              <a:t> </a:t>
            </a:r>
            <a:r>
              <a:rPr sz="2000" b="0" spc="-35" dirty="0">
                <a:latin typeface="Verdana"/>
                <a:cs typeface="Verdana"/>
              </a:rPr>
              <a:t>cirujano</a:t>
            </a:r>
            <a:r>
              <a:rPr sz="2000" b="0" spc="-170" dirty="0">
                <a:latin typeface="Verdana"/>
                <a:cs typeface="Verdana"/>
              </a:rPr>
              <a:t> </a:t>
            </a:r>
            <a:r>
              <a:rPr sz="2000" b="0" spc="-110" dirty="0">
                <a:latin typeface="Verdana"/>
                <a:cs typeface="Verdana"/>
              </a:rPr>
              <a:t>y</a:t>
            </a:r>
            <a:r>
              <a:rPr sz="2000" b="0" spc="-155" dirty="0">
                <a:latin typeface="Verdana"/>
                <a:cs typeface="Verdana"/>
              </a:rPr>
              <a:t> </a:t>
            </a:r>
            <a:r>
              <a:rPr sz="2000" b="0" spc="45" dirty="0">
                <a:latin typeface="Verdana"/>
                <a:cs typeface="Verdana"/>
              </a:rPr>
              <a:t>opera</a:t>
            </a:r>
            <a:r>
              <a:rPr sz="2000" b="0" spc="-165" dirty="0">
                <a:latin typeface="Verdana"/>
                <a:cs typeface="Verdana"/>
              </a:rPr>
              <a:t> </a:t>
            </a:r>
            <a:r>
              <a:rPr sz="2000" b="0" spc="165" dirty="0">
                <a:latin typeface="Verdana"/>
                <a:cs typeface="Verdana"/>
              </a:rPr>
              <a:t>a</a:t>
            </a:r>
            <a:r>
              <a:rPr sz="2000" b="0" spc="-150" dirty="0">
                <a:latin typeface="Verdana"/>
                <a:cs typeface="Verdana"/>
              </a:rPr>
              <a:t> </a:t>
            </a:r>
            <a:r>
              <a:rPr sz="2000" b="0" spc="-20" dirty="0">
                <a:latin typeface="Verdana"/>
                <a:cs typeface="Verdana"/>
              </a:rPr>
              <a:t>Sánchez</a:t>
            </a:r>
            <a:r>
              <a:rPr sz="2000" b="0" spc="-175" dirty="0">
                <a:latin typeface="Verdana"/>
                <a:cs typeface="Verdana"/>
              </a:rPr>
              <a:t> </a:t>
            </a:r>
            <a:r>
              <a:rPr sz="2000" b="0" spc="114" dirty="0">
                <a:latin typeface="Verdana"/>
                <a:cs typeface="Verdana"/>
              </a:rPr>
              <a:t>de</a:t>
            </a:r>
            <a:r>
              <a:rPr sz="2000" b="0" spc="-150" dirty="0">
                <a:latin typeface="Verdana"/>
                <a:cs typeface="Verdana"/>
              </a:rPr>
              <a:t> </a:t>
            </a:r>
            <a:r>
              <a:rPr sz="2000" b="0" spc="25" dirty="0">
                <a:latin typeface="Verdana"/>
                <a:cs typeface="Verdana"/>
              </a:rPr>
              <a:t>una</a:t>
            </a:r>
            <a:r>
              <a:rPr sz="2000" b="0" spc="-175" dirty="0">
                <a:latin typeface="Verdana"/>
                <a:cs typeface="Verdana"/>
              </a:rPr>
              <a:t> </a:t>
            </a:r>
            <a:r>
              <a:rPr sz="2000" b="0" spc="-25" dirty="0">
                <a:latin typeface="Verdana"/>
                <a:cs typeface="Verdana"/>
              </a:rPr>
              <a:t>apendicitis.</a:t>
            </a:r>
            <a:endParaRPr sz="20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9536" y="2011679"/>
            <a:ext cx="10331450" cy="4427220"/>
            <a:chOff x="859536" y="2011679"/>
            <a:chExt cx="10331450" cy="4427220"/>
          </a:xfrm>
        </p:grpSpPr>
        <p:sp>
          <p:nvSpPr>
            <p:cNvPr id="5" name="object 5"/>
            <p:cNvSpPr/>
            <p:nvPr/>
          </p:nvSpPr>
          <p:spPr>
            <a:xfrm>
              <a:off x="865632" y="2017775"/>
              <a:ext cx="10208260" cy="809625"/>
            </a:xfrm>
            <a:custGeom>
              <a:avLst/>
              <a:gdLst/>
              <a:ahLst/>
              <a:cxnLst/>
              <a:rect l="l" t="t" r="r" b="b"/>
              <a:pathLst>
                <a:path w="10208260" h="809625">
                  <a:moveTo>
                    <a:pt x="10126853" y="0"/>
                  </a:moveTo>
                  <a:lnTo>
                    <a:pt x="80924" y="0"/>
                  </a:lnTo>
                  <a:lnTo>
                    <a:pt x="49425" y="6353"/>
                  </a:lnTo>
                  <a:lnTo>
                    <a:pt x="23702" y="23685"/>
                  </a:lnTo>
                  <a:lnTo>
                    <a:pt x="6359" y="49399"/>
                  </a:lnTo>
                  <a:lnTo>
                    <a:pt x="0" y="80899"/>
                  </a:lnTo>
                  <a:lnTo>
                    <a:pt x="0" y="728345"/>
                  </a:lnTo>
                  <a:lnTo>
                    <a:pt x="6359" y="759844"/>
                  </a:lnTo>
                  <a:lnTo>
                    <a:pt x="23702" y="785558"/>
                  </a:lnTo>
                  <a:lnTo>
                    <a:pt x="49425" y="802890"/>
                  </a:lnTo>
                  <a:lnTo>
                    <a:pt x="80924" y="809244"/>
                  </a:lnTo>
                  <a:lnTo>
                    <a:pt x="10126853" y="809244"/>
                  </a:lnTo>
                  <a:lnTo>
                    <a:pt x="10158352" y="802890"/>
                  </a:lnTo>
                  <a:lnTo>
                    <a:pt x="10184066" y="785558"/>
                  </a:lnTo>
                  <a:lnTo>
                    <a:pt x="10201398" y="759844"/>
                  </a:lnTo>
                  <a:lnTo>
                    <a:pt x="10207752" y="728345"/>
                  </a:lnTo>
                  <a:lnTo>
                    <a:pt x="10207752" y="80899"/>
                  </a:lnTo>
                  <a:lnTo>
                    <a:pt x="10201398" y="49399"/>
                  </a:lnTo>
                  <a:lnTo>
                    <a:pt x="10184066" y="23685"/>
                  </a:lnTo>
                  <a:lnTo>
                    <a:pt x="10158352" y="6353"/>
                  </a:lnTo>
                  <a:lnTo>
                    <a:pt x="1012685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5632" y="2017775"/>
              <a:ext cx="10208260" cy="809625"/>
            </a:xfrm>
            <a:custGeom>
              <a:avLst/>
              <a:gdLst/>
              <a:ahLst/>
              <a:cxnLst/>
              <a:rect l="l" t="t" r="r" b="b"/>
              <a:pathLst>
                <a:path w="10208260" h="809625">
                  <a:moveTo>
                    <a:pt x="0" y="80899"/>
                  </a:moveTo>
                  <a:lnTo>
                    <a:pt x="6359" y="49399"/>
                  </a:lnTo>
                  <a:lnTo>
                    <a:pt x="23702" y="23685"/>
                  </a:lnTo>
                  <a:lnTo>
                    <a:pt x="49425" y="6353"/>
                  </a:lnTo>
                  <a:lnTo>
                    <a:pt x="80924" y="0"/>
                  </a:lnTo>
                  <a:lnTo>
                    <a:pt x="10126853" y="0"/>
                  </a:lnTo>
                  <a:lnTo>
                    <a:pt x="10158352" y="6353"/>
                  </a:lnTo>
                  <a:lnTo>
                    <a:pt x="10184066" y="23685"/>
                  </a:lnTo>
                  <a:lnTo>
                    <a:pt x="10201398" y="49399"/>
                  </a:lnTo>
                  <a:lnTo>
                    <a:pt x="10207752" y="80899"/>
                  </a:lnTo>
                  <a:lnTo>
                    <a:pt x="10207752" y="728345"/>
                  </a:lnTo>
                  <a:lnTo>
                    <a:pt x="10201398" y="759844"/>
                  </a:lnTo>
                  <a:lnTo>
                    <a:pt x="10184066" y="785558"/>
                  </a:lnTo>
                  <a:lnTo>
                    <a:pt x="10158352" y="802890"/>
                  </a:lnTo>
                  <a:lnTo>
                    <a:pt x="10126853" y="809244"/>
                  </a:lnTo>
                  <a:lnTo>
                    <a:pt x="80924" y="809244"/>
                  </a:lnTo>
                  <a:lnTo>
                    <a:pt x="49425" y="802890"/>
                  </a:lnTo>
                  <a:lnTo>
                    <a:pt x="23702" y="785558"/>
                  </a:lnTo>
                  <a:lnTo>
                    <a:pt x="6359" y="759844"/>
                  </a:lnTo>
                  <a:lnTo>
                    <a:pt x="0" y="728345"/>
                  </a:lnTo>
                  <a:lnTo>
                    <a:pt x="0" y="80899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8407" y="2881883"/>
              <a:ext cx="10206355" cy="810895"/>
            </a:xfrm>
            <a:custGeom>
              <a:avLst/>
              <a:gdLst/>
              <a:ahLst/>
              <a:cxnLst/>
              <a:rect l="l" t="t" r="r" b="b"/>
              <a:pathLst>
                <a:path w="10206355" h="810895">
                  <a:moveTo>
                    <a:pt x="10125202" y="0"/>
                  </a:moveTo>
                  <a:lnTo>
                    <a:pt x="81076" y="0"/>
                  </a:lnTo>
                  <a:lnTo>
                    <a:pt x="49516" y="6373"/>
                  </a:lnTo>
                  <a:lnTo>
                    <a:pt x="23745" y="23749"/>
                  </a:lnTo>
                  <a:lnTo>
                    <a:pt x="6371" y="49506"/>
                  </a:lnTo>
                  <a:lnTo>
                    <a:pt x="0" y="81025"/>
                  </a:lnTo>
                  <a:lnTo>
                    <a:pt x="0" y="729741"/>
                  </a:lnTo>
                  <a:lnTo>
                    <a:pt x="6371" y="761261"/>
                  </a:lnTo>
                  <a:lnTo>
                    <a:pt x="23745" y="787019"/>
                  </a:lnTo>
                  <a:lnTo>
                    <a:pt x="49516" y="804394"/>
                  </a:lnTo>
                  <a:lnTo>
                    <a:pt x="81076" y="810767"/>
                  </a:lnTo>
                  <a:lnTo>
                    <a:pt x="10125202" y="810767"/>
                  </a:lnTo>
                  <a:lnTo>
                    <a:pt x="10156721" y="804394"/>
                  </a:lnTo>
                  <a:lnTo>
                    <a:pt x="10182479" y="787018"/>
                  </a:lnTo>
                  <a:lnTo>
                    <a:pt x="10199854" y="761261"/>
                  </a:lnTo>
                  <a:lnTo>
                    <a:pt x="10206228" y="729741"/>
                  </a:lnTo>
                  <a:lnTo>
                    <a:pt x="10206228" y="81025"/>
                  </a:lnTo>
                  <a:lnTo>
                    <a:pt x="10199854" y="49506"/>
                  </a:lnTo>
                  <a:lnTo>
                    <a:pt x="10182479" y="23748"/>
                  </a:lnTo>
                  <a:lnTo>
                    <a:pt x="10156721" y="6373"/>
                  </a:lnTo>
                  <a:lnTo>
                    <a:pt x="10125202" y="0"/>
                  </a:lnTo>
                  <a:close/>
                </a:path>
              </a:pathLst>
            </a:custGeom>
            <a:solidFill>
              <a:srgbClr val="93F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407" y="2881883"/>
              <a:ext cx="10206355" cy="810895"/>
            </a:xfrm>
            <a:custGeom>
              <a:avLst/>
              <a:gdLst/>
              <a:ahLst/>
              <a:cxnLst/>
              <a:rect l="l" t="t" r="r" b="b"/>
              <a:pathLst>
                <a:path w="10206355" h="810895">
                  <a:moveTo>
                    <a:pt x="0" y="81025"/>
                  </a:moveTo>
                  <a:lnTo>
                    <a:pt x="6371" y="49506"/>
                  </a:lnTo>
                  <a:lnTo>
                    <a:pt x="23745" y="23749"/>
                  </a:lnTo>
                  <a:lnTo>
                    <a:pt x="49516" y="6373"/>
                  </a:lnTo>
                  <a:lnTo>
                    <a:pt x="81076" y="0"/>
                  </a:lnTo>
                  <a:lnTo>
                    <a:pt x="10125202" y="0"/>
                  </a:lnTo>
                  <a:lnTo>
                    <a:pt x="10156721" y="6373"/>
                  </a:lnTo>
                  <a:lnTo>
                    <a:pt x="10182479" y="23748"/>
                  </a:lnTo>
                  <a:lnTo>
                    <a:pt x="10199854" y="49506"/>
                  </a:lnTo>
                  <a:lnTo>
                    <a:pt x="10206228" y="81025"/>
                  </a:lnTo>
                  <a:lnTo>
                    <a:pt x="10206228" y="729741"/>
                  </a:lnTo>
                  <a:lnTo>
                    <a:pt x="10199854" y="761261"/>
                  </a:lnTo>
                  <a:lnTo>
                    <a:pt x="10182479" y="787018"/>
                  </a:lnTo>
                  <a:lnTo>
                    <a:pt x="10156721" y="804394"/>
                  </a:lnTo>
                  <a:lnTo>
                    <a:pt x="10125202" y="810767"/>
                  </a:lnTo>
                  <a:lnTo>
                    <a:pt x="81076" y="810767"/>
                  </a:lnTo>
                  <a:lnTo>
                    <a:pt x="49516" y="804394"/>
                  </a:lnTo>
                  <a:lnTo>
                    <a:pt x="23745" y="787019"/>
                  </a:lnTo>
                  <a:lnTo>
                    <a:pt x="6371" y="761261"/>
                  </a:lnTo>
                  <a:lnTo>
                    <a:pt x="0" y="729741"/>
                  </a:lnTo>
                  <a:lnTo>
                    <a:pt x="0" y="8102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407" y="3793235"/>
              <a:ext cx="10206355" cy="809625"/>
            </a:xfrm>
            <a:custGeom>
              <a:avLst/>
              <a:gdLst/>
              <a:ahLst/>
              <a:cxnLst/>
              <a:rect l="l" t="t" r="r" b="b"/>
              <a:pathLst>
                <a:path w="10206355" h="809625">
                  <a:moveTo>
                    <a:pt x="10125329" y="0"/>
                  </a:moveTo>
                  <a:lnTo>
                    <a:pt x="80924" y="0"/>
                  </a:lnTo>
                  <a:lnTo>
                    <a:pt x="49425" y="6353"/>
                  </a:lnTo>
                  <a:lnTo>
                    <a:pt x="23702" y="23685"/>
                  </a:lnTo>
                  <a:lnTo>
                    <a:pt x="6359" y="49399"/>
                  </a:lnTo>
                  <a:lnTo>
                    <a:pt x="0" y="80899"/>
                  </a:lnTo>
                  <a:lnTo>
                    <a:pt x="0" y="728344"/>
                  </a:lnTo>
                  <a:lnTo>
                    <a:pt x="6359" y="759844"/>
                  </a:lnTo>
                  <a:lnTo>
                    <a:pt x="23702" y="785558"/>
                  </a:lnTo>
                  <a:lnTo>
                    <a:pt x="49425" y="802890"/>
                  </a:lnTo>
                  <a:lnTo>
                    <a:pt x="80924" y="809244"/>
                  </a:lnTo>
                  <a:lnTo>
                    <a:pt x="10125329" y="809244"/>
                  </a:lnTo>
                  <a:lnTo>
                    <a:pt x="10156828" y="802890"/>
                  </a:lnTo>
                  <a:lnTo>
                    <a:pt x="10182542" y="785558"/>
                  </a:lnTo>
                  <a:lnTo>
                    <a:pt x="10199874" y="759844"/>
                  </a:lnTo>
                  <a:lnTo>
                    <a:pt x="10206228" y="728344"/>
                  </a:lnTo>
                  <a:lnTo>
                    <a:pt x="10206228" y="80899"/>
                  </a:lnTo>
                  <a:lnTo>
                    <a:pt x="10199874" y="49399"/>
                  </a:lnTo>
                  <a:lnTo>
                    <a:pt x="10182542" y="23685"/>
                  </a:lnTo>
                  <a:lnTo>
                    <a:pt x="10156828" y="6353"/>
                  </a:lnTo>
                  <a:lnTo>
                    <a:pt x="10125329" y="0"/>
                  </a:lnTo>
                  <a:close/>
                </a:path>
              </a:pathLst>
            </a:custGeom>
            <a:solidFill>
              <a:srgbClr val="2FE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8407" y="3793235"/>
              <a:ext cx="10206355" cy="809625"/>
            </a:xfrm>
            <a:custGeom>
              <a:avLst/>
              <a:gdLst/>
              <a:ahLst/>
              <a:cxnLst/>
              <a:rect l="l" t="t" r="r" b="b"/>
              <a:pathLst>
                <a:path w="10206355" h="809625">
                  <a:moveTo>
                    <a:pt x="0" y="80899"/>
                  </a:moveTo>
                  <a:lnTo>
                    <a:pt x="6359" y="49399"/>
                  </a:lnTo>
                  <a:lnTo>
                    <a:pt x="23702" y="23685"/>
                  </a:lnTo>
                  <a:lnTo>
                    <a:pt x="49425" y="6353"/>
                  </a:lnTo>
                  <a:lnTo>
                    <a:pt x="80924" y="0"/>
                  </a:lnTo>
                  <a:lnTo>
                    <a:pt x="10125329" y="0"/>
                  </a:lnTo>
                  <a:lnTo>
                    <a:pt x="10156828" y="6353"/>
                  </a:lnTo>
                  <a:lnTo>
                    <a:pt x="10182542" y="23685"/>
                  </a:lnTo>
                  <a:lnTo>
                    <a:pt x="10199874" y="49399"/>
                  </a:lnTo>
                  <a:lnTo>
                    <a:pt x="10206228" y="80899"/>
                  </a:lnTo>
                  <a:lnTo>
                    <a:pt x="10206228" y="728344"/>
                  </a:lnTo>
                  <a:lnTo>
                    <a:pt x="10199874" y="759844"/>
                  </a:lnTo>
                  <a:lnTo>
                    <a:pt x="10182542" y="785558"/>
                  </a:lnTo>
                  <a:lnTo>
                    <a:pt x="10156828" y="802890"/>
                  </a:lnTo>
                  <a:lnTo>
                    <a:pt x="10125329" y="809244"/>
                  </a:lnTo>
                  <a:lnTo>
                    <a:pt x="80924" y="809244"/>
                  </a:lnTo>
                  <a:lnTo>
                    <a:pt x="49425" y="802890"/>
                  </a:lnTo>
                  <a:lnTo>
                    <a:pt x="23702" y="785558"/>
                  </a:lnTo>
                  <a:lnTo>
                    <a:pt x="6359" y="759844"/>
                  </a:lnTo>
                  <a:lnTo>
                    <a:pt x="0" y="728344"/>
                  </a:lnTo>
                  <a:lnTo>
                    <a:pt x="0" y="8089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8407" y="4675631"/>
              <a:ext cx="10206355" cy="809625"/>
            </a:xfrm>
            <a:custGeom>
              <a:avLst/>
              <a:gdLst/>
              <a:ahLst/>
              <a:cxnLst/>
              <a:rect l="l" t="t" r="r" b="b"/>
              <a:pathLst>
                <a:path w="10206355" h="809625">
                  <a:moveTo>
                    <a:pt x="10125329" y="0"/>
                  </a:moveTo>
                  <a:lnTo>
                    <a:pt x="80924" y="0"/>
                  </a:lnTo>
                  <a:lnTo>
                    <a:pt x="49425" y="6353"/>
                  </a:lnTo>
                  <a:lnTo>
                    <a:pt x="23702" y="23685"/>
                  </a:lnTo>
                  <a:lnTo>
                    <a:pt x="6359" y="49399"/>
                  </a:lnTo>
                  <a:lnTo>
                    <a:pt x="0" y="80899"/>
                  </a:lnTo>
                  <a:lnTo>
                    <a:pt x="0" y="728345"/>
                  </a:lnTo>
                  <a:lnTo>
                    <a:pt x="6359" y="759844"/>
                  </a:lnTo>
                  <a:lnTo>
                    <a:pt x="23702" y="785558"/>
                  </a:lnTo>
                  <a:lnTo>
                    <a:pt x="49425" y="802890"/>
                  </a:lnTo>
                  <a:lnTo>
                    <a:pt x="80924" y="809244"/>
                  </a:lnTo>
                  <a:lnTo>
                    <a:pt x="10125329" y="809244"/>
                  </a:lnTo>
                  <a:lnTo>
                    <a:pt x="10156828" y="802890"/>
                  </a:lnTo>
                  <a:lnTo>
                    <a:pt x="10182542" y="785558"/>
                  </a:lnTo>
                  <a:lnTo>
                    <a:pt x="10199874" y="759844"/>
                  </a:lnTo>
                  <a:lnTo>
                    <a:pt x="10206228" y="728345"/>
                  </a:lnTo>
                  <a:lnTo>
                    <a:pt x="10206228" y="80899"/>
                  </a:lnTo>
                  <a:lnTo>
                    <a:pt x="10199874" y="49399"/>
                  </a:lnTo>
                  <a:lnTo>
                    <a:pt x="10182542" y="23685"/>
                  </a:lnTo>
                  <a:lnTo>
                    <a:pt x="10156828" y="6353"/>
                  </a:lnTo>
                  <a:lnTo>
                    <a:pt x="10125329" y="0"/>
                  </a:lnTo>
                  <a:close/>
                </a:path>
              </a:pathLst>
            </a:custGeom>
            <a:solidFill>
              <a:srgbClr val="46D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8407" y="4675631"/>
              <a:ext cx="10206355" cy="809625"/>
            </a:xfrm>
            <a:custGeom>
              <a:avLst/>
              <a:gdLst/>
              <a:ahLst/>
              <a:cxnLst/>
              <a:rect l="l" t="t" r="r" b="b"/>
              <a:pathLst>
                <a:path w="10206355" h="809625">
                  <a:moveTo>
                    <a:pt x="0" y="80899"/>
                  </a:moveTo>
                  <a:lnTo>
                    <a:pt x="6359" y="49399"/>
                  </a:lnTo>
                  <a:lnTo>
                    <a:pt x="23702" y="23685"/>
                  </a:lnTo>
                  <a:lnTo>
                    <a:pt x="49425" y="6353"/>
                  </a:lnTo>
                  <a:lnTo>
                    <a:pt x="80924" y="0"/>
                  </a:lnTo>
                  <a:lnTo>
                    <a:pt x="10125329" y="0"/>
                  </a:lnTo>
                  <a:lnTo>
                    <a:pt x="10156828" y="6353"/>
                  </a:lnTo>
                  <a:lnTo>
                    <a:pt x="10182542" y="23685"/>
                  </a:lnTo>
                  <a:lnTo>
                    <a:pt x="10199874" y="49399"/>
                  </a:lnTo>
                  <a:lnTo>
                    <a:pt x="10206228" y="80899"/>
                  </a:lnTo>
                  <a:lnTo>
                    <a:pt x="10206228" y="728345"/>
                  </a:lnTo>
                  <a:lnTo>
                    <a:pt x="10199874" y="759844"/>
                  </a:lnTo>
                  <a:lnTo>
                    <a:pt x="10182542" y="785558"/>
                  </a:lnTo>
                  <a:lnTo>
                    <a:pt x="10156828" y="802890"/>
                  </a:lnTo>
                  <a:lnTo>
                    <a:pt x="10125329" y="809244"/>
                  </a:lnTo>
                  <a:lnTo>
                    <a:pt x="80924" y="809244"/>
                  </a:lnTo>
                  <a:lnTo>
                    <a:pt x="49425" y="802890"/>
                  </a:lnTo>
                  <a:lnTo>
                    <a:pt x="23702" y="785558"/>
                  </a:lnTo>
                  <a:lnTo>
                    <a:pt x="6359" y="759844"/>
                  </a:lnTo>
                  <a:lnTo>
                    <a:pt x="0" y="728345"/>
                  </a:lnTo>
                  <a:lnTo>
                    <a:pt x="0" y="8089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9931" y="5623559"/>
              <a:ext cx="10203180" cy="809625"/>
            </a:xfrm>
            <a:custGeom>
              <a:avLst/>
              <a:gdLst/>
              <a:ahLst/>
              <a:cxnLst/>
              <a:rect l="l" t="t" r="r" b="b"/>
              <a:pathLst>
                <a:path w="10203180" h="809625">
                  <a:moveTo>
                    <a:pt x="10122281" y="0"/>
                  </a:moveTo>
                  <a:lnTo>
                    <a:pt x="80924" y="0"/>
                  </a:lnTo>
                  <a:lnTo>
                    <a:pt x="49425" y="6359"/>
                  </a:lnTo>
                  <a:lnTo>
                    <a:pt x="23702" y="23702"/>
                  </a:lnTo>
                  <a:lnTo>
                    <a:pt x="6359" y="49425"/>
                  </a:lnTo>
                  <a:lnTo>
                    <a:pt x="0" y="80924"/>
                  </a:lnTo>
                  <a:lnTo>
                    <a:pt x="0" y="728319"/>
                  </a:lnTo>
                  <a:lnTo>
                    <a:pt x="6359" y="759818"/>
                  </a:lnTo>
                  <a:lnTo>
                    <a:pt x="23702" y="785541"/>
                  </a:lnTo>
                  <a:lnTo>
                    <a:pt x="49425" y="802884"/>
                  </a:lnTo>
                  <a:lnTo>
                    <a:pt x="80924" y="809243"/>
                  </a:lnTo>
                  <a:lnTo>
                    <a:pt x="10122281" y="809243"/>
                  </a:lnTo>
                  <a:lnTo>
                    <a:pt x="10153780" y="802884"/>
                  </a:lnTo>
                  <a:lnTo>
                    <a:pt x="10179494" y="785541"/>
                  </a:lnTo>
                  <a:lnTo>
                    <a:pt x="10196826" y="759818"/>
                  </a:lnTo>
                  <a:lnTo>
                    <a:pt x="10203180" y="728319"/>
                  </a:lnTo>
                  <a:lnTo>
                    <a:pt x="10203180" y="80924"/>
                  </a:lnTo>
                  <a:lnTo>
                    <a:pt x="10196826" y="49425"/>
                  </a:lnTo>
                  <a:lnTo>
                    <a:pt x="10179494" y="23702"/>
                  </a:lnTo>
                  <a:lnTo>
                    <a:pt x="10153780" y="6359"/>
                  </a:lnTo>
                  <a:lnTo>
                    <a:pt x="1012228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9931" y="5623559"/>
              <a:ext cx="10203180" cy="809625"/>
            </a:xfrm>
            <a:custGeom>
              <a:avLst/>
              <a:gdLst/>
              <a:ahLst/>
              <a:cxnLst/>
              <a:rect l="l" t="t" r="r" b="b"/>
              <a:pathLst>
                <a:path w="10203180" h="809625">
                  <a:moveTo>
                    <a:pt x="0" y="80924"/>
                  </a:moveTo>
                  <a:lnTo>
                    <a:pt x="6359" y="49425"/>
                  </a:lnTo>
                  <a:lnTo>
                    <a:pt x="23702" y="23702"/>
                  </a:lnTo>
                  <a:lnTo>
                    <a:pt x="49425" y="6359"/>
                  </a:lnTo>
                  <a:lnTo>
                    <a:pt x="80924" y="0"/>
                  </a:lnTo>
                  <a:lnTo>
                    <a:pt x="10122281" y="0"/>
                  </a:lnTo>
                  <a:lnTo>
                    <a:pt x="10153780" y="6359"/>
                  </a:lnTo>
                  <a:lnTo>
                    <a:pt x="10179494" y="23702"/>
                  </a:lnTo>
                  <a:lnTo>
                    <a:pt x="10196826" y="49425"/>
                  </a:lnTo>
                  <a:lnTo>
                    <a:pt x="10203180" y="80924"/>
                  </a:lnTo>
                  <a:lnTo>
                    <a:pt x="10203180" y="728319"/>
                  </a:lnTo>
                  <a:lnTo>
                    <a:pt x="10196826" y="759818"/>
                  </a:lnTo>
                  <a:lnTo>
                    <a:pt x="10179494" y="785541"/>
                  </a:lnTo>
                  <a:lnTo>
                    <a:pt x="10153780" y="802884"/>
                  </a:lnTo>
                  <a:lnTo>
                    <a:pt x="10122281" y="809243"/>
                  </a:lnTo>
                  <a:lnTo>
                    <a:pt x="80924" y="809243"/>
                  </a:lnTo>
                  <a:lnTo>
                    <a:pt x="49425" y="802884"/>
                  </a:lnTo>
                  <a:lnTo>
                    <a:pt x="23702" y="785541"/>
                  </a:lnTo>
                  <a:lnTo>
                    <a:pt x="6359" y="759818"/>
                  </a:lnTo>
                  <a:lnTo>
                    <a:pt x="0" y="728319"/>
                  </a:lnTo>
                  <a:lnTo>
                    <a:pt x="0" y="8092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44955" y="2131821"/>
            <a:ext cx="10067925" cy="42424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17900" marR="227329" indent="-3505835">
              <a:lnSpc>
                <a:spcPts val="1980"/>
              </a:lnSpc>
              <a:spcBef>
                <a:spcPts val="315"/>
              </a:spcBef>
            </a:pPr>
            <a:r>
              <a:rPr sz="1800" spc="10" dirty="0">
                <a:latin typeface="Verdana"/>
                <a:cs typeface="Verdana"/>
              </a:rPr>
              <a:t>Para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hacerlo,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el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50" dirty="0">
                <a:latin typeface="Verdana"/>
                <a:cs typeface="Verdana"/>
              </a:rPr>
              <a:t>Dr.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Pérez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lidera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un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equipo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médico,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integrado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entre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otras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personas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por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el  </a:t>
            </a:r>
            <a:r>
              <a:rPr sz="1800" spc="-65" dirty="0">
                <a:latin typeface="Verdana"/>
                <a:cs typeface="Verdana"/>
              </a:rPr>
              <a:t>anestesista </a:t>
            </a:r>
            <a:r>
              <a:rPr sz="1800" spc="100" dirty="0">
                <a:latin typeface="Verdana"/>
                <a:cs typeface="Verdana"/>
              </a:rPr>
              <a:t>de</a:t>
            </a:r>
            <a:r>
              <a:rPr sz="1800" spc="-1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confianza.</a:t>
            </a:r>
            <a:endParaRPr sz="1800">
              <a:latin typeface="Verdana"/>
              <a:cs typeface="Verdana"/>
            </a:endParaRPr>
          </a:p>
          <a:p>
            <a:pPr marL="13335" marR="5080" algn="ctr">
              <a:lnSpc>
                <a:spcPct val="91900"/>
              </a:lnSpc>
              <a:spcBef>
                <a:spcPts val="1820"/>
              </a:spcBef>
            </a:pPr>
            <a:r>
              <a:rPr sz="1800" spc="5" dirty="0">
                <a:latin typeface="Verdana"/>
                <a:cs typeface="Verdana"/>
              </a:rPr>
              <a:t>Luego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de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la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intervención,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Sánchez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muere,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debido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una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reacción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por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la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anestesia,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la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cual  </a:t>
            </a:r>
            <a:r>
              <a:rPr sz="1800" spc="-5" dirty="0">
                <a:latin typeface="Verdana"/>
                <a:cs typeface="Verdana"/>
              </a:rPr>
              <a:t>fue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suministrada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en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cantidad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excesiva,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el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doble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de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la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necesaria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para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una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persona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de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las  </a:t>
            </a:r>
            <a:r>
              <a:rPr sz="1800" spc="-15" dirty="0">
                <a:latin typeface="Verdana"/>
                <a:cs typeface="Verdana"/>
              </a:rPr>
              <a:t>características </a:t>
            </a:r>
            <a:r>
              <a:rPr sz="1800" spc="-65" dirty="0">
                <a:latin typeface="Verdana"/>
                <a:cs typeface="Verdana"/>
              </a:rPr>
              <a:t>físicas </a:t>
            </a:r>
            <a:r>
              <a:rPr sz="1800" spc="100" dirty="0">
                <a:latin typeface="Verdana"/>
                <a:cs typeface="Verdana"/>
              </a:rPr>
              <a:t>de</a:t>
            </a:r>
            <a:r>
              <a:rPr sz="1800" spc="-35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Sánchez.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Verdana"/>
              <a:cs typeface="Verdana"/>
            </a:endParaRPr>
          </a:p>
          <a:p>
            <a:pPr marL="5715" algn="ctr">
              <a:lnSpc>
                <a:spcPct val="100000"/>
              </a:lnSpc>
            </a:pPr>
            <a:r>
              <a:rPr sz="1800" spc="-125" dirty="0">
                <a:latin typeface="Verdana"/>
                <a:cs typeface="Verdana"/>
              </a:rPr>
              <a:t>Se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comprobó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que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90" dirty="0">
                <a:latin typeface="Verdana"/>
                <a:cs typeface="Verdana"/>
              </a:rPr>
              <a:t>si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no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hubiese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existido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este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exceso,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Sánchez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no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hubiese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fallecido.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Verdana"/>
              <a:cs typeface="Verdana"/>
            </a:endParaRPr>
          </a:p>
          <a:p>
            <a:pPr marL="72517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Verdana"/>
                <a:cs typeface="Verdana"/>
              </a:rPr>
              <a:t>A)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¿Cuál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es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la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situación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del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50" dirty="0">
                <a:latin typeface="Verdana"/>
                <a:cs typeface="Verdana"/>
              </a:rPr>
              <a:t>Dr.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Pérez?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80" dirty="0">
                <a:latin typeface="Verdana"/>
                <a:cs typeface="Verdana"/>
              </a:rPr>
              <a:t>B)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¿Cuál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es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la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situación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del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anestesista?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Verdana"/>
              <a:cs typeface="Verdana"/>
            </a:endParaRPr>
          </a:p>
          <a:p>
            <a:pPr marL="261620" marR="250825" indent="-1905" algn="ctr">
              <a:lnSpc>
                <a:spcPct val="91900"/>
              </a:lnSpc>
            </a:pPr>
            <a:r>
              <a:rPr sz="1600" spc="-105" dirty="0">
                <a:latin typeface="Verdana"/>
                <a:cs typeface="Verdana"/>
              </a:rPr>
              <a:t>En </a:t>
            </a:r>
            <a:r>
              <a:rPr sz="1600" spc="-25" dirty="0">
                <a:latin typeface="Verdana"/>
                <a:cs typeface="Verdana"/>
              </a:rPr>
              <a:t>el </a:t>
            </a:r>
            <a:r>
              <a:rPr sz="1600" spc="45" dirty="0">
                <a:latin typeface="Verdana"/>
                <a:cs typeface="Verdana"/>
              </a:rPr>
              <a:t>caso </a:t>
            </a:r>
            <a:r>
              <a:rPr sz="1600" spc="-60" dirty="0">
                <a:latin typeface="Verdana"/>
                <a:cs typeface="Verdana"/>
              </a:rPr>
              <a:t>anterior, </a:t>
            </a:r>
            <a:r>
              <a:rPr sz="1600" spc="45" dirty="0">
                <a:latin typeface="Verdana"/>
                <a:cs typeface="Verdana"/>
              </a:rPr>
              <a:t>¿cuál </a:t>
            </a:r>
            <a:r>
              <a:rPr sz="1600" spc="-70" dirty="0">
                <a:latin typeface="Verdana"/>
                <a:cs typeface="Verdana"/>
              </a:rPr>
              <a:t>sería </a:t>
            </a:r>
            <a:r>
              <a:rPr sz="1600" spc="10" dirty="0">
                <a:latin typeface="Verdana"/>
                <a:cs typeface="Verdana"/>
              </a:rPr>
              <a:t>la </a:t>
            </a:r>
            <a:r>
              <a:rPr sz="1600" spc="-30" dirty="0">
                <a:latin typeface="Verdana"/>
                <a:cs typeface="Verdana"/>
              </a:rPr>
              <a:t>situación </a:t>
            </a:r>
            <a:r>
              <a:rPr sz="1600" spc="15" dirty="0">
                <a:latin typeface="Verdana"/>
                <a:cs typeface="Verdana"/>
              </a:rPr>
              <a:t>del </a:t>
            </a:r>
            <a:r>
              <a:rPr sz="1600" spc="-135" dirty="0">
                <a:latin typeface="Verdana"/>
                <a:cs typeface="Verdana"/>
              </a:rPr>
              <a:t>Dr. </a:t>
            </a:r>
            <a:r>
              <a:rPr sz="1600" spc="-65" dirty="0">
                <a:latin typeface="Verdana"/>
                <a:cs typeface="Verdana"/>
              </a:rPr>
              <a:t>Pérez, </a:t>
            </a:r>
            <a:r>
              <a:rPr sz="1600" spc="-170" dirty="0">
                <a:latin typeface="Verdana"/>
                <a:cs typeface="Verdana"/>
              </a:rPr>
              <a:t>si </a:t>
            </a:r>
            <a:r>
              <a:rPr sz="1600" dirty="0">
                <a:latin typeface="Verdana"/>
                <a:cs typeface="Verdana"/>
              </a:rPr>
              <a:t>al </a:t>
            </a:r>
            <a:r>
              <a:rPr sz="1600" spc="-25" dirty="0">
                <a:latin typeface="Verdana"/>
                <a:cs typeface="Verdana"/>
              </a:rPr>
              <a:t>llegar </a:t>
            </a:r>
            <a:r>
              <a:rPr sz="1600" dirty="0">
                <a:latin typeface="Verdana"/>
                <a:cs typeface="Verdana"/>
              </a:rPr>
              <a:t>al </a:t>
            </a:r>
            <a:r>
              <a:rPr sz="1600" spc="-25" dirty="0">
                <a:latin typeface="Verdana"/>
                <a:cs typeface="Verdana"/>
              </a:rPr>
              <a:t>quirófano, previo </a:t>
            </a:r>
            <a:r>
              <a:rPr sz="1600" spc="125" dirty="0">
                <a:latin typeface="Verdana"/>
                <a:cs typeface="Verdana"/>
              </a:rPr>
              <a:t>a </a:t>
            </a:r>
            <a:r>
              <a:rPr sz="1600" spc="10" dirty="0">
                <a:latin typeface="Verdana"/>
                <a:cs typeface="Verdana"/>
              </a:rPr>
              <a:t>la  </a:t>
            </a:r>
            <a:r>
              <a:rPr sz="1600" spc="-25" dirty="0">
                <a:latin typeface="Verdana"/>
                <a:cs typeface="Verdana"/>
              </a:rPr>
              <a:t>intervención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quirúrgica,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el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anestesista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se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presentara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75" dirty="0">
                <a:latin typeface="Verdana"/>
                <a:cs typeface="Verdana"/>
              </a:rPr>
              <a:t>con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un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aspecto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desalineado,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hablando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75" dirty="0">
                <a:latin typeface="Verdana"/>
                <a:cs typeface="Verdana"/>
              </a:rPr>
              <a:t>con  </a:t>
            </a:r>
            <a:r>
              <a:rPr sz="1600" spc="-5" dirty="0">
                <a:latin typeface="Verdana"/>
                <a:cs typeface="Verdana"/>
              </a:rPr>
              <a:t>dificultad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95" dirty="0">
                <a:latin typeface="Verdana"/>
                <a:cs typeface="Verdana"/>
              </a:rPr>
              <a:t>y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75" dirty="0">
                <a:latin typeface="Verdana"/>
                <a:cs typeface="Verdana"/>
              </a:rPr>
              <a:t>con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un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fuerte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aliento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etílico,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haciéndose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notorio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su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estado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85" dirty="0">
                <a:latin typeface="Verdana"/>
                <a:cs typeface="Verdana"/>
              </a:rPr>
              <a:t>de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ebriedad?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E9FAC0E-E24A-490C-A150-B3DDC8720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028444" y="1346834"/>
            <a:ext cx="8135111" cy="4794885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1267" y="1690067"/>
            <a:ext cx="7869464" cy="3809376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-3810">
              <a:lnSpc>
                <a:spcPct val="92000"/>
              </a:lnSpc>
              <a:spcBef>
                <a:spcPts val="560"/>
              </a:spcBef>
            </a:pPr>
            <a:r>
              <a:rPr sz="4400" spc="-130" dirty="0">
                <a:solidFill>
                  <a:schemeClr val="bg1"/>
                </a:solidFill>
                <a:latin typeface="Verdana"/>
                <a:cs typeface="Verdana"/>
              </a:rPr>
              <a:t>Según </a:t>
            </a:r>
            <a:r>
              <a:rPr sz="4400" b="1" spc="-5" dirty="0">
                <a:solidFill>
                  <a:schemeClr val="bg1"/>
                </a:solidFill>
                <a:latin typeface="TeXGyreAdventor"/>
                <a:cs typeface="TeXGyreAdventor"/>
              </a:rPr>
              <a:t>Hans </a:t>
            </a:r>
            <a:r>
              <a:rPr sz="4400" b="1" spc="-60" dirty="0">
                <a:solidFill>
                  <a:schemeClr val="bg1"/>
                </a:solidFill>
                <a:latin typeface="TeXGyreAdventor"/>
                <a:cs typeface="TeXGyreAdventor"/>
              </a:rPr>
              <a:t>Welzel</a:t>
            </a:r>
            <a:r>
              <a:rPr sz="4400" spc="-6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sz="4400" spc="-50" dirty="0">
                <a:solidFill>
                  <a:schemeClr val="bg1"/>
                </a:solidFill>
                <a:latin typeface="Verdana"/>
                <a:cs typeface="Verdana"/>
              </a:rPr>
              <a:t>el  </a:t>
            </a:r>
            <a:r>
              <a:rPr sz="4400" spc="-30" dirty="0">
                <a:solidFill>
                  <a:schemeClr val="bg1"/>
                </a:solidFill>
                <a:latin typeface="Verdana"/>
                <a:cs typeface="Verdana"/>
              </a:rPr>
              <a:t>tipo </a:t>
            </a:r>
            <a:r>
              <a:rPr sz="4400" spc="-190" dirty="0">
                <a:solidFill>
                  <a:schemeClr val="bg1"/>
                </a:solidFill>
                <a:latin typeface="Verdana"/>
                <a:cs typeface="Verdana"/>
              </a:rPr>
              <a:t>es </a:t>
            </a:r>
            <a:r>
              <a:rPr sz="4400" spc="15" dirty="0">
                <a:solidFill>
                  <a:schemeClr val="bg1"/>
                </a:solidFill>
                <a:latin typeface="Verdana"/>
                <a:cs typeface="Verdana"/>
              </a:rPr>
              <a:t>la descripción</a:t>
            </a:r>
            <a:r>
              <a:rPr sz="4400" spc="-127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4400" spc="275" dirty="0">
                <a:solidFill>
                  <a:schemeClr val="bg1"/>
                </a:solidFill>
                <a:latin typeface="Verdana"/>
                <a:cs typeface="Verdana"/>
              </a:rPr>
              <a:t>de  </a:t>
            </a:r>
            <a:r>
              <a:rPr sz="4400" spc="15" dirty="0">
                <a:solidFill>
                  <a:schemeClr val="bg1"/>
                </a:solidFill>
                <a:latin typeface="Verdana"/>
                <a:cs typeface="Verdana"/>
              </a:rPr>
              <a:t>la </a:t>
            </a:r>
            <a:r>
              <a:rPr sz="4400" spc="200" dirty="0">
                <a:solidFill>
                  <a:schemeClr val="bg1"/>
                </a:solidFill>
                <a:latin typeface="Verdana"/>
                <a:cs typeface="Verdana"/>
              </a:rPr>
              <a:t>conducta </a:t>
            </a:r>
            <a:r>
              <a:rPr sz="4400" dirty="0">
                <a:solidFill>
                  <a:schemeClr val="bg1"/>
                </a:solidFill>
                <a:latin typeface="Verdana"/>
                <a:cs typeface="Verdana"/>
              </a:rPr>
              <a:t>prohibida  </a:t>
            </a:r>
            <a:r>
              <a:rPr sz="4400" spc="-55" dirty="0">
                <a:solidFill>
                  <a:schemeClr val="bg1"/>
                </a:solidFill>
                <a:latin typeface="Verdana"/>
                <a:cs typeface="Verdana"/>
              </a:rPr>
              <a:t>(del </a:t>
            </a:r>
            <a:r>
              <a:rPr sz="4400" spc="85" dirty="0">
                <a:solidFill>
                  <a:schemeClr val="bg1"/>
                </a:solidFill>
                <a:latin typeface="Verdana"/>
                <a:cs typeface="Verdana"/>
              </a:rPr>
              <a:t>contenido </a:t>
            </a:r>
            <a:r>
              <a:rPr sz="4400" spc="229" dirty="0">
                <a:solidFill>
                  <a:schemeClr val="bg1"/>
                </a:solidFill>
                <a:latin typeface="Verdana"/>
                <a:cs typeface="Verdana"/>
              </a:rPr>
              <a:t>o </a:t>
            </a:r>
            <a:r>
              <a:rPr sz="4400" spc="275" dirty="0">
                <a:solidFill>
                  <a:schemeClr val="bg1"/>
                </a:solidFill>
                <a:latin typeface="Verdana"/>
                <a:cs typeface="Verdana"/>
              </a:rPr>
              <a:t>de </a:t>
            </a:r>
            <a:r>
              <a:rPr sz="4400" spc="15" dirty="0">
                <a:solidFill>
                  <a:schemeClr val="bg1"/>
                </a:solidFill>
                <a:latin typeface="Verdana"/>
                <a:cs typeface="Verdana"/>
              </a:rPr>
              <a:t>la  </a:t>
            </a:r>
            <a:r>
              <a:rPr sz="4400" spc="-50" dirty="0">
                <a:solidFill>
                  <a:schemeClr val="bg1"/>
                </a:solidFill>
                <a:latin typeface="Verdana"/>
                <a:cs typeface="Verdana"/>
              </a:rPr>
              <a:t>materia</a:t>
            </a:r>
            <a:r>
              <a:rPr sz="4400" spc="-38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4400" spc="280" dirty="0">
                <a:solidFill>
                  <a:schemeClr val="bg1"/>
                </a:solidFill>
                <a:latin typeface="Verdana"/>
                <a:cs typeface="Verdana"/>
              </a:rPr>
              <a:t>de</a:t>
            </a:r>
            <a:r>
              <a:rPr sz="4400" spc="-38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4400" spc="15" dirty="0">
                <a:solidFill>
                  <a:schemeClr val="bg1"/>
                </a:solidFill>
                <a:latin typeface="Verdana"/>
                <a:cs typeface="Verdana"/>
              </a:rPr>
              <a:t>la</a:t>
            </a:r>
            <a:r>
              <a:rPr sz="4400" spc="-37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4400" spc="-155" dirty="0">
                <a:solidFill>
                  <a:schemeClr val="bg1"/>
                </a:solidFill>
                <a:latin typeface="Verdana"/>
                <a:cs typeface="Verdana"/>
              </a:rPr>
              <a:t>norma).</a:t>
            </a:r>
            <a:r>
              <a:rPr sz="4400" spc="-37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4400" spc="-555" dirty="0">
                <a:solidFill>
                  <a:schemeClr val="bg1"/>
                </a:solidFill>
                <a:latin typeface="Verdana"/>
                <a:cs typeface="Verdana"/>
              </a:rPr>
              <a:t>Es  </a:t>
            </a:r>
            <a:r>
              <a:rPr sz="4400" spc="55" dirty="0">
                <a:solidFill>
                  <a:schemeClr val="bg1"/>
                </a:solidFill>
                <a:latin typeface="Verdana"/>
                <a:cs typeface="Verdana"/>
              </a:rPr>
              <a:t>una </a:t>
            </a:r>
            <a:r>
              <a:rPr sz="4400" spc="-110" dirty="0">
                <a:solidFill>
                  <a:schemeClr val="bg1"/>
                </a:solidFill>
                <a:latin typeface="Verdana"/>
                <a:cs typeface="Verdana"/>
              </a:rPr>
              <a:t>figura </a:t>
            </a:r>
            <a:r>
              <a:rPr sz="4400" spc="-10" dirty="0">
                <a:solidFill>
                  <a:schemeClr val="bg1"/>
                </a:solidFill>
                <a:latin typeface="Verdana"/>
                <a:cs typeface="Verdana"/>
              </a:rPr>
              <a:t>puramente  </a:t>
            </a:r>
            <a:r>
              <a:rPr sz="4400" spc="150" dirty="0">
                <a:solidFill>
                  <a:schemeClr val="bg1"/>
                </a:solidFill>
                <a:latin typeface="Verdana"/>
                <a:cs typeface="Verdana"/>
              </a:rPr>
              <a:t>conceptual</a:t>
            </a:r>
            <a:endParaRPr sz="4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7BA587D-4B36-479F-BA3E-C8D98BF12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0736" y="1061211"/>
            <a:ext cx="6437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PROHIBICIÓN </a:t>
            </a:r>
            <a:r>
              <a:rPr sz="4000" spc="-5" dirty="0"/>
              <a:t>DE</a:t>
            </a:r>
            <a:r>
              <a:rPr sz="4000" spc="25" dirty="0"/>
              <a:t> </a:t>
            </a:r>
            <a:r>
              <a:rPr sz="4000" spc="-10" dirty="0"/>
              <a:t>REGRESO</a:t>
            </a:r>
            <a:endParaRPr sz="4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175003" y="1702307"/>
            <a:ext cx="2386965" cy="4759960"/>
            <a:chOff x="1175003" y="1702307"/>
            <a:chExt cx="2386965" cy="4759960"/>
          </a:xfrm>
        </p:grpSpPr>
        <p:sp>
          <p:nvSpPr>
            <p:cNvPr id="5" name="object 5"/>
            <p:cNvSpPr/>
            <p:nvPr/>
          </p:nvSpPr>
          <p:spPr>
            <a:xfrm>
              <a:off x="1175003" y="1702307"/>
              <a:ext cx="2379980" cy="4759960"/>
            </a:xfrm>
            <a:custGeom>
              <a:avLst/>
              <a:gdLst/>
              <a:ahLst/>
              <a:cxnLst/>
              <a:rect l="l" t="t" r="r" b="b"/>
              <a:pathLst>
                <a:path w="2379979" h="4759960">
                  <a:moveTo>
                    <a:pt x="2379726" y="0"/>
                  </a:moveTo>
                  <a:lnTo>
                    <a:pt x="2331162" y="485"/>
                  </a:lnTo>
                  <a:lnTo>
                    <a:pt x="2282836" y="1936"/>
                  </a:lnTo>
                  <a:lnTo>
                    <a:pt x="2234755" y="4342"/>
                  </a:lnTo>
                  <a:lnTo>
                    <a:pt x="2186930" y="7696"/>
                  </a:lnTo>
                  <a:lnTo>
                    <a:pt x="2139370" y="11986"/>
                  </a:lnTo>
                  <a:lnTo>
                    <a:pt x="2092083" y="17205"/>
                  </a:lnTo>
                  <a:lnTo>
                    <a:pt x="2045079" y="23343"/>
                  </a:lnTo>
                  <a:lnTo>
                    <a:pt x="1998367" y="30391"/>
                  </a:lnTo>
                  <a:lnTo>
                    <a:pt x="1951957" y="38339"/>
                  </a:lnTo>
                  <a:lnTo>
                    <a:pt x="1905857" y="47178"/>
                  </a:lnTo>
                  <a:lnTo>
                    <a:pt x="1860077" y="56900"/>
                  </a:lnTo>
                  <a:lnTo>
                    <a:pt x="1814627" y="67495"/>
                  </a:lnTo>
                  <a:lnTo>
                    <a:pt x="1769514" y="78953"/>
                  </a:lnTo>
                  <a:lnTo>
                    <a:pt x="1724749" y="91266"/>
                  </a:lnTo>
                  <a:lnTo>
                    <a:pt x="1680340" y="104424"/>
                  </a:lnTo>
                  <a:lnTo>
                    <a:pt x="1636298" y="118418"/>
                  </a:lnTo>
                  <a:lnTo>
                    <a:pt x="1592630" y="133239"/>
                  </a:lnTo>
                  <a:lnTo>
                    <a:pt x="1549347" y="148877"/>
                  </a:lnTo>
                  <a:lnTo>
                    <a:pt x="1506458" y="165324"/>
                  </a:lnTo>
                  <a:lnTo>
                    <a:pt x="1463971" y="182570"/>
                  </a:lnTo>
                  <a:lnTo>
                    <a:pt x="1421896" y="200606"/>
                  </a:lnTo>
                  <a:lnTo>
                    <a:pt x="1380243" y="219422"/>
                  </a:lnTo>
                  <a:lnTo>
                    <a:pt x="1339020" y="239010"/>
                  </a:lnTo>
                  <a:lnTo>
                    <a:pt x="1298236" y="259361"/>
                  </a:lnTo>
                  <a:lnTo>
                    <a:pt x="1257902" y="280464"/>
                  </a:lnTo>
                  <a:lnTo>
                    <a:pt x="1218025" y="302312"/>
                  </a:lnTo>
                  <a:lnTo>
                    <a:pt x="1178616" y="324894"/>
                  </a:lnTo>
                  <a:lnTo>
                    <a:pt x="1139683" y="348201"/>
                  </a:lnTo>
                  <a:lnTo>
                    <a:pt x="1101236" y="372225"/>
                  </a:lnTo>
                  <a:lnTo>
                    <a:pt x="1063284" y="396955"/>
                  </a:lnTo>
                  <a:lnTo>
                    <a:pt x="1025837" y="422384"/>
                  </a:lnTo>
                  <a:lnTo>
                    <a:pt x="988902" y="448501"/>
                  </a:lnTo>
                  <a:lnTo>
                    <a:pt x="952491" y="475297"/>
                  </a:lnTo>
                  <a:lnTo>
                    <a:pt x="916611" y="502763"/>
                  </a:lnTo>
                  <a:lnTo>
                    <a:pt x="881272" y="530890"/>
                  </a:lnTo>
                  <a:lnTo>
                    <a:pt x="846483" y="559669"/>
                  </a:lnTo>
                  <a:lnTo>
                    <a:pt x="812254" y="589090"/>
                  </a:lnTo>
                  <a:lnTo>
                    <a:pt x="778594" y="619145"/>
                  </a:lnTo>
                  <a:lnTo>
                    <a:pt x="745511" y="649824"/>
                  </a:lnTo>
                  <a:lnTo>
                    <a:pt x="713016" y="681117"/>
                  </a:lnTo>
                  <a:lnTo>
                    <a:pt x="681117" y="713016"/>
                  </a:lnTo>
                  <a:lnTo>
                    <a:pt x="649824" y="745511"/>
                  </a:lnTo>
                  <a:lnTo>
                    <a:pt x="619145" y="778594"/>
                  </a:lnTo>
                  <a:lnTo>
                    <a:pt x="589090" y="812254"/>
                  </a:lnTo>
                  <a:lnTo>
                    <a:pt x="559669" y="846483"/>
                  </a:lnTo>
                  <a:lnTo>
                    <a:pt x="530890" y="881272"/>
                  </a:lnTo>
                  <a:lnTo>
                    <a:pt x="502763" y="916611"/>
                  </a:lnTo>
                  <a:lnTo>
                    <a:pt x="475297" y="952491"/>
                  </a:lnTo>
                  <a:lnTo>
                    <a:pt x="448501" y="988902"/>
                  </a:lnTo>
                  <a:lnTo>
                    <a:pt x="422384" y="1025837"/>
                  </a:lnTo>
                  <a:lnTo>
                    <a:pt x="396955" y="1063284"/>
                  </a:lnTo>
                  <a:lnTo>
                    <a:pt x="372225" y="1101236"/>
                  </a:lnTo>
                  <a:lnTo>
                    <a:pt x="348201" y="1139683"/>
                  </a:lnTo>
                  <a:lnTo>
                    <a:pt x="324894" y="1178616"/>
                  </a:lnTo>
                  <a:lnTo>
                    <a:pt x="302312" y="1218025"/>
                  </a:lnTo>
                  <a:lnTo>
                    <a:pt x="280464" y="1257902"/>
                  </a:lnTo>
                  <a:lnTo>
                    <a:pt x="259361" y="1298236"/>
                  </a:lnTo>
                  <a:lnTo>
                    <a:pt x="239010" y="1339020"/>
                  </a:lnTo>
                  <a:lnTo>
                    <a:pt x="219422" y="1380243"/>
                  </a:lnTo>
                  <a:lnTo>
                    <a:pt x="200606" y="1421896"/>
                  </a:lnTo>
                  <a:lnTo>
                    <a:pt x="182570" y="1463971"/>
                  </a:lnTo>
                  <a:lnTo>
                    <a:pt x="165324" y="1506458"/>
                  </a:lnTo>
                  <a:lnTo>
                    <a:pt x="148877" y="1549347"/>
                  </a:lnTo>
                  <a:lnTo>
                    <a:pt x="133239" y="1592630"/>
                  </a:lnTo>
                  <a:lnTo>
                    <a:pt x="118418" y="1636298"/>
                  </a:lnTo>
                  <a:lnTo>
                    <a:pt x="104424" y="1680340"/>
                  </a:lnTo>
                  <a:lnTo>
                    <a:pt x="91266" y="1724749"/>
                  </a:lnTo>
                  <a:lnTo>
                    <a:pt x="78953" y="1769514"/>
                  </a:lnTo>
                  <a:lnTo>
                    <a:pt x="67495" y="1814627"/>
                  </a:lnTo>
                  <a:lnTo>
                    <a:pt x="56900" y="1860077"/>
                  </a:lnTo>
                  <a:lnTo>
                    <a:pt x="47178" y="1905857"/>
                  </a:lnTo>
                  <a:lnTo>
                    <a:pt x="38339" y="1951957"/>
                  </a:lnTo>
                  <a:lnTo>
                    <a:pt x="30391" y="1998367"/>
                  </a:lnTo>
                  <a:lnTo>
                    <a:pt x="23343" y="2045079"/>
                  </a:lnTo>
                  <a:lnTo>
                    <a:pt x="17205" y="2092083"/>
                  </a:lnTo>
                  <a:lnTo>
                    <a:pt x="11986" y="2139370"/>
                  </a:lnTo>
                  <a:lnTo>
                    <a:pt x="7696" y="2186930"/>
                  </a:lnTo>
                  <a:lnTo>
                    <a:pt x="4342" y="2234755"/>
                  </a:lnTo>
                  <a:lnTo>
                    <a:pt x="1936" y="2282836"/>
                  </a:lnTo>
                  <a:lnTo>
                    <a:pt x="485" y="2331162"/>
                  </a:lnTo>
                  <a:lnTo>
                    <a:pt x="0" y="2379725"/>
                  </a:lnTo>
                  <a:lnTo>
                    <a:pt x="485" y="2428289"/>
                  </a:lnTo>
                  <a:lnTo>
                    <a:pt x="1936" y="2476615"/>
                  </a:lnTo>
                  <a:lnTo>
                    <a:pt x="4342" y="2524696"/>
                  </a:lnTo>
                  <a:lnTo>
                    <a:pt x="7696" y="2572521"/>
                  </a:lnTo>
                  <a:lnTo>
                    <a:pt x="11986" y="2620081"/>
                  </a:lnTo>
                  <a:lnTo>
                    <a:pt x="17205" y="2667368"/>
                  </a:lnTo>
                  <a:lnTo>
                    <a:pt x="23343" y="2714372"/>
                  </a:lnTo>
                  <a:lnTo>
                    <a:pt x="30391" y="2761084"/>
                  </a:lnTo>
                  <a:lnTo>
                    <a:pt x="38339" y="2807494"/>
                  </a:lnTo>
                  <a:lnTo>
                    <a:pt x="47178" y="2853594"/>
                  </a:lnTo>
                  <a:lnTo>
                    <a:pt x="56900" y="2899374"/>
                  </a:lnTo>
                  <a:lnTo>
                    <a:pt x="67495" y="2944824"/>
                  </a:lnTo>
                  <a:lnTo>
                    <a:pt x="78953" y="2989937"/>
                  </a:lnTo>
                  <a:lnTo>
                    <a:pt x="91266" y="3034702"/>
                  </a:lnTo>
                  <a:lnTo>
                    <a:pt x="104424" y="3079111"/>
                  </a:lnTo>
                  <a:lnTo>
                    <a:pt x="118418" y="3123153"/>
                  </a:lnTo>
                  <a:lnTo>
                    <a:pt x="133239" y="3166821"/>
                  </a:lnTo>
                  <a:lnTo>
                    <a:pt x="148877" y="3210104"/>
                  </a:lnTo>
                  <a:lnTo>
                    <a:pt x="165324" y="3252993"/>
                  </a:lnTo>
                  <a:lnTo>
                    <a:pt x="182570" y="3295480"/>
                  </a:lnTo>
                  <a:lnTo>
                    <a:pt x="200606" y="3337555"/>
                  </a:lnTo>
                  <a:lnTo>
                    <a:pt x="219422" y="3379208"/>
                  </a:lnTo>
                  <a:lnTo>
                    <a:pt x="239010" y="3420431"/>
                  </a:lnTo>
                  <a:lnTo>
                    <a:pt x="259361" y="3461215"/>
                  </a:lnTo>
                  <a:lnTo>
                    <a:pt x="280464" y="3501549"/>
                  </a:lnTo>
                  <a:lnTo>
                    <a:pt x="302312" y="3541426"/>
                  </a:lnTo>
                  <a:lnTo>
                    <a:pt x="324894" y="3580835"/>
                  </a:lnTo>
                  <a:lnTo>
                    <a:pt x="348201" y="3619768"/>
                  </a:lnTo>
                  <a:lnTo>
                    <a:pt x="372225" y="3658215"/>
                  </a:lnTo>
                  <a:lnTo>
                    <a:pt x="396955" y="3696167"/>
                  </a:lnTo>
                  <a:lnTo>
                    <a:pt x="422384" y="3733614"/>
                  </a:lnTo>
                  <a:lnTo>
                    <a:pt x="448501" y="3770549"/>
                  </a:lnTo>
                  <a:lnTo>
                    <a:pt x="475297" y="3806960"/>
                  </a:lnTo>
                  <a:lnTo>
                    <a:pt x="502763" y="3842840"/>
                  </a:lnTo>
                  <a:lnTo>
                    <a:pt x="530890" y="3878179"/>
                  </a:lnTo>
                  <a:lnTo>
                    <a:pt x="559669" y="3912968"/>
                  </a:lnTo>
                  <a:lnTo>
                    <a:pt x="589090" y="3947197"/>
                  </a:lnTo>
                  <a:lnTo>
                    <a:pt x="619145" y="3980857"/>
                  </a:lnTo>
                  <a:lnTo>
                    <a:pt x="649824" y="4013940"/>
                  </a:lnTo>
                  <a:lnTo>
                    <a:pt x="681117" y="4046435"/>
                  </a:lnTo>
                  <a:lnTo>
                    <a:pt x="713016" y="4078334"/>
                  </a:lnTo>
                  <a:lnTo>
                    <a:pt x="745511" y="4109627"/>
                  </a:lnTo>
                  <a:lnTo>
                    <a:pt x="778594" y="4140306"/>
                  </a:lnTo>
                  <a:lnTo>
                    <a:pt x="812254" y="4170361"/>
                  </a:lnTo>
                  <a:lnTo>
                    <a:pt x="846483" y="4199782"/>
                  </a:lnTo>
                  <a:lnTo>
                    <a:pt x="881272" y="4228561"/>
                  </a:lnTo>
                  <a:lnTo>
                    <a:pt x="916611" y="4256688"/>
                  </a:lnTo>
                  <a:lnTo>
                    <a:pt x="952491" y="4284154"/>
                  </a:lnTo>
                  <a:lnTo>
                    <a:pt x="988902" y="4310950"/>
                  </a:lnTo>
                  <a:lnTo>
                    <a:pt x="1025837" y="4337067"/>
                  </a:lnTo>
                  <a:lnTo>
                    <a:pt x="1063284" y="4362496"/>
                  </a:lnTo>
                  <a:lnTo>
                    <a:pt x="1101236" y="4387226"/>
                  </a:lnTo>
                  <a:lnTo>
                    <a:pt x="1139683" y="4411250"/>
                  </a:lnTo>
                  <a:lnTo>
                    <a:pt x="1178616" y="4434557"/>
                  </a:lnTo>
                  <a:lnTo>
                    <a:pt x="1218025" y="4457139"/>
                  </a:lnTo>
                  <a:lnTo>
                    <a:pt x="1257902" y="4478987"/>
                  </a:lnTo>
                  <a:lnTo>
                    <a:pt x="1298236" y="4500090"/>
                  </a:lnTo>
                  <a:lnTo>
                    <a:pt x="1339020" y="4520441"/>
                  </a:lnTo>
                  <a:lnTo>
                    <a:pt x="1380243" y="4540029"/>
                  </a:lnTo>
                  <a:lnTo>
                    <a:pt x="1421896" y="4558845"/>
                  </a:lnTo>
                  <a:lnTo>
                    <a:pt x="1463971" y="4576881"/>
                  </a:lnTo>
                  <a:lnTo>
                    <a:pt x="1506458" y="4594127"/>
                  </a:lnTo>
                  <a:lnTo>
                    <a:pt x="1549347" y="4610574"/>
                  </a:lnTo>
                  <a:lnTo>
                    <a:pt x="1592630" y="4626212"/>
                  </a:lnTo>
                  <a:lnTo>
                    <a:pt x="1636298" y="4641033"/>
                  </a:lnTo>
                  <a:lnTo>
                    <a:pt x="1680340" y="4655027"/>
                  </a:lnTo>
                  <a:lnTo>
                    <a:pt x="1724749" y="4668185"/>
                  </a:lnTo>
                  <a:lnTo>
                    <a:pt x="1769514" y="4680498"/>
                  </a:lnTo>
                  <a:lnTo>
                    <a:pt x="1814627" y="4691956"/>
                  </a:lnTo>
                  <a:lnTo>
                    <a:pt x="1860077" y="4702551"/>
                  </a:lnTo>
                  <a:lnTo>
                    <a:pt x="1905857" y="4712273"/>
                  </a:lnTo>
                  <a:lnTo>
                    <a:pt x="1951957" y="4721112"/>
                  </a:lnTo>
                  <a:lnTo>
                    <a:pt x="1998367" y="4729060"/>
                  </a:lnTo>
                  <a:lnTo>
                    <a:pt x="2045079" y="4736108"/>
                  </a:lnTo>
                  <a:lnTo>
                    <a:pt x="2092083" y="4742246"/>
                  </a:lnTo>
                  <a:lnTo>
                    <a:pt x="2139370" y="4747465"/>
                  </a:lnTo>
                  <a:lnTo>
                    <a:pt x="2186930" y="4751755"/>
                  </a:lnTo>
                  <a:lnTo>
                    <a:pt x="2234755" y="4755109"/>
                  </a:lnTo>
                  <a:lnTo>
                    <a:pt x="2282836" y="4757515"/>
                  </a:lnTo>
                  <a:lnTo>
                    <a:pt x="2331162" y="4758966"/>
                  </a:lnTo>
                  <a:lnTo>
                    <a:pt x="2379726" y="4759452"/>
                  </a:lnTo>
                  <a:lnTo>
                    <a:pt x="237972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08631" y="3130295"/>
              <a:ext cx="1546860" cy="3093720"/>
            </a:xfrm>
            <a:custGeom>
              <a:avLst/>
              <a:gdLst/>
              <a:ahLst/>
              <a:cxnLst/>
              <a:rect l="l" t="t" r="r" b="b"/>
              <a:pathLst>
                <a:path w="1546860" h="3093720">
                  <a:moveTo>
                    <a:pt x="1546859" y="0"/>
                  </a:moveTo>
                  <a:lnTo>
                    <a:pt x="1498678" y="736"/>
                  </a:lnTo>
                  <a:lnTo>
                    <a:pt x="1450863" y="2929"/>
                  </a:lnTo>
                  <a:lnTo>
                    <a:pt x="1403436" y="6560"/>
                  </a:lnTo>
                  <a:lnTo>
                    <a:pt x="1356419" y="11605"/>
                  </a:lnTo>
                  <a:lnTo>
                    <a:pt x="1309834" y="18044"/>
                  </a:lnTo>
                  <a:lnTo>
                    <a:pt x="1263701" y="25856"/>
                  </a:lnTo>
                  <a:lnTo>
                    <a:pt x="1218042" y="35018"/>
                  </a:lnTo>
                  <a:lnTo>
                    <a:pt x="1172878" y="45510"/>
                  </a:lnTo>
                  <a:lnTo>
                    <a:pt x="1128231" y="57310"/>
                  </a:lnTo>
                  <a:lnTo>
                    <a:pt x="1084122" y="70397"/>
                  </a:lnTo>
                  <a:lnTo>
                    <a:pt x="1040572" y="84749"/>
                  </a:lnTo>
                  <a:lnTo>
                    <a:pt x="997604" y="100345"/>
                  </a:lnTo>
                  <a:lnTo>
                    <a:pt x="955238" y="117163"/>
                  </a:lnTo>
                  <a:lnTo>
                    <a:pt x="913495" y="135183"/>
                  </a:lnTo>
                  <a:lnTo>
                    <a:pt x="872397" y="154382"/>
                  </a:lnTo>
                  <a:lnTo>
                    <a:pt x="831966" y="174740"/>
                  </a:lnTo>
                  <a:lnTo>
                    <a:pt x="792223" y="196235"/>
                  </a:lnTo>
                  <a:lnTo>
                    <a:pt x="753189" y="218846"/>
                  </a:lnTo>
                  <a:lnTo>
                    <a:pt x="714885" y="242551"/>
                  </a:lnTo>
                  <a:lnTo>
                    <a:pt x="677334" y="267328"/>
                  </a:lnTo>
                  <a:lnTo>
                    <a:pt x="640556" y="293157"/>
                  </a:lnTo>
                  <a:lnTo>
                    <a:pt x="604572" y="320016"/>
                  </a:lnTo>
                  <a:lnTo>
                    <a:pt x="569405" y="347884"/>
                  </a:lnTo>
                  <a:lnTo>
                    <a:pt x="535075" y="376739"/>
                  </a:lnTo>
                  <a:lnTo>
                    <a:pt x="501605" y="406560"/>
                  </a:lnTo>
                  <a:lnTo>
                    <a:pt x="469014" y="437326"/>
                  </a:lnTo>
                  <a:lnTo>
                    <a:pt x="437326" y="469014"/>
                  </a:lnTo>
                  <a:lnTo>
                    <a:pt x="406560" y="501605"/>
                  </a:lnTo>
                  <a:lnTo>
                    <a:pt x="376739" y="535075"/>
                  </a:lnTo>
                  <a:lnTo>
                    <a:pt x="347884" y="569405"/>
                  </a:lnTo>
                  <a:lnTo>
                    <a:pt x="320016" y="604572"/>
                  </a:lnTo>
                  <a:lnTo>
                    <a:pt x="293157" y="640556"/>
                  </a:lnTo>
                  <a:lnTo>
                    <a:pt x="267328" y="677334"/>
                  </a:lnTo>
                  <a:lnTo>
                    <a:pt x="242551" y="714885"/>
                  </a:lnTo>
                  <a:lnTo>
                    <a:pt x="218846" y="753189"/>
                  </a:lnTo>
                  <a:lnTo>
                    <a:pt x="196235" y="792223"/>
                  </a:lnTo>
                  <a:lnTo>
                    <a:pt x="174740" y="831966"/>
                  </a:lnTo>
                  <a:lnTo>
                    <a:pt x="154382" y="872397"/>
                  </a:lnTo>
                  <a:lnTo>
                    <a:pt x="135183" y="913495"/>
                  </a:lnTo>
                  <a:lnTo>
                    <a:pt x="117163" y="955238"/>
                  </a:lnTo>
                  <a:lnTo>
                    <a:pt x="100345" y="997604"/>
                  </a:lnTo>
                  <a:lnTo>
                    <a:pt x="84749" y="1040572"/>
                  </a:lnTo>
                  <a:lnTo>
                    <a:pt x="70397" y="1084122"/>
                  </a:lnTo>
                  <a:lnTo>
                    <a:pt x="57310" y="1128231"/>
                  </a:lnTo>
                  <a:lnTo>
                    <a:pt x="45510" y="1172878"/>
                  </a:lnTo>
                  <a:lnTo>
                    <a:pt x="35018" y="1218042"/>
                  </a:lnTo>
                  <a:lnTo>
                    <a:pt x="25856" y="1263701"/>
                  </a:lnTo>
                  <a:lnTo>
                    <a:pt x="18044" y="1309834"/>
                  </a:lnTo>
                  <a:lnTo>
                    <a:pt x="11605" y="1356419"/>
                  </a:lnTo>
                  <a:lnTo>
                    <a:pt x="6560" y="1403436"/>
                  </a:lnTo>
                  <a:lnTo>
                    <a:pt x="2929" y="1450863"/>
                  </a:lnTo>
                  <a:lnTo>
                    <a:pt x="736" y="1498678"/>
                  </a:lnTo>
                  <a:lnTo>
                    <a:pt x="0" y="1546859"/>
                  </a:lnTo>
                  <a:lnTo>
                    <a:pt x="736" y="1595041"/>
                  </a:lnTo>
                  <a:lnTo>
                    <a:pt x="2929" y="1642856"/>
                  </a:lnTo>
                  <a:lnTo>
                    <a:pt x="6560" y="1690283"/>
                  </a:lnTo>
                  <a:lnTo>
                    <a:pt x="11605" y="1737300"/>
                  </a:lnTo>
                  <a:lnTo>
                    <a:pt x="18044" y="1783885"/>
                  </a:lnTo>
                  <a:lnTo>
                    <a:pt x="25856" y="1830018"/>
                  </a:lnTo>
                  <a:lnTo>
                    <a:pt x="35018" y="1875677"/>
                  </a:lnTo>
                  <a:lnTo>
                    <a:pt x="45510" y="1920841"/>
                  </a:lnTo>
                  <a:lnTo>
                    <a:pt x="57310" y="1965488"/>
                  </a:lnTo>
                  <a:lnTo>
                    <a:pt x="70397" y="2009597"/>
                  </a:lnTo>
                  <a:lnTo>
                    <a:pt x="84749" y="2053147"/>
                  </a:lnTo>
                  <a:lnTo>
                    <a:pt x="100345" y="2096115"/>
                  </a:lnTo>
                  <a:lnTo>
                    <a:pt x="117163" y="2138481"/>
                  </a:lnTo>
                  <a:lnTo>
                    <a:pt x="135183" y="2180224"/>
                  </a:lnTo>
                  <a:lnTo>
                    <a:pt x="154382" y="2221322"/>
                  </a:lnTo>
                  <a:lnTo>
                    <a:pt x="174740" y="2261753"/>
                  </a:lnTo>
                  <a:lnTo>
                    <a:pt x="196235" y="2301496"/>
                  </a:lnTo>
                  <a:lnTo>
                    <a:pt x="218846" y="2340530"/>
                  </a:lnTo>
                  <a:lnTo>
                    <a:pt x="242551" y="2378834"/>
                  </a:lnTo>
                  <a:lnTo>
                    <a:pt x="267328" y="2416385"/>
                  </a:lnTo>
                  <a:lnTo>
                    <a:pt x="293157" y="2453163"/>
                  </a:lnTo>
                  <a:lnTo>
                    <a:pt x="320016" y="2489147"/>
                  </a:lnTo>
                  <a:lnTo>
                    <a:pt x="347884" y="2524314"/>
                  </a:lnTo>
                  <a:lnTo>
                    <a:pt x="376739" y="2558644"/>
                  </a:lnTo>
                  <a:lnTo>
                    <a:pt x="406560" y="2592114"/>
                  </a:lnTo>
                  <a:lnTo>
                    <a:pt x="437326" y="2624705"/>
                  </a:lnTo>
                  <a:lnTo>
                    <a:pt x="469014" y="2656393"/>
                  </a:lnTo>
                  <a:lnTo>
                    <a:pt x="501605" y="2687159"/>
                  </a:lnTo>
                  <a:lnTo>
                    <a:pt x="535075" y="2716980"/>
                  </a:lnTo>
                  <a:lnTo>
                    <a:pt x="569405" y="2745835"/>
                  </a:lnTo>
                  <a:lnTo>
                    <a:pt x="604572" y="2773703"/>
                  </a:lnTo>
                  <a:lnTo>
                    <a:pt x="640556" y="2800562"/>
                  </a:lnTo>
                  <a:lnTo>
                    <a:pt x="677334" y="2826391"/>
                  </a:lnTo>
                  <a:lnTo>
                    <a:pt x="714885" y="2851168"/>
                  </a:lnTo>
                  <a:lnTo>
                    <a:pt x="753189" y="2874873"/>
                  </a:lnTo>
                  <a:lnTo>
                    <a:pt x="792223" y="2897484"/>
                  </a:lnTo>
                  <a:lnTo>
                    <a:pt x="831966" y="2918979"/>
                  </a:lnTo>
                  <a:lnTo>
                    <a:pt x="872397" y="2939337"/>
                  </a:lnTo>
                  <a:lnTo>
                    <a:pt x="913495" y="2958536"/>
                  </a:lnTo>
                  <a:lnTo>
                    <a:pt x="955238" y="2976556"/>
                  </a:lnTo>
                  <a:lnTo>
                    <a:pt x="997604" y="2993374"/>
                  </a:lnTo>
                  <a:lnTo>
                    <a:pt x="1040572" y="3008970"/>
                  </a:lnTo>
                  <a:lnTo>
                    <a:pt x="1084122" y="3023322"/>
                  </a:lnTo>
                  <a:lnTo>
                    <a:pt x="1128231" y="3036409"/>
                  </a:lnTo>
                  <a:lnTo>
                    <a:pt x="1172878" y="3048209"/>
                  </a:lnTo>
                  <a:lnTo>
                    <a:pt x="1218042" y="3058701"/>
                  </a:lnTo>
                  <a:lnTo>
                    <a:pt x="1263701" y="3067863"/>
                  </a:lnTo>
                  <a:lnTo>
                    <a:pt x="1309834" y="3075675"/>
                  </a:lnTo>
                  <a:lnTo>
                    <a:pt x="1356419" y="3082114"/>
                  </a:lnTo>
                  <a:lnTo>
                    <a:pt x="1403436" y="3087159"/>
                  </a:lnTo>
                  <a:lnTo>
                    <a:pt x="1450863" y="3090790"/>
                  </a:lnTo>
                  <a:lnTo>
                    <a:pt x="1498678" y="3092983"/>
                  </a:lnTo>
                  <a:lnTo>
                    <a:pt x="1546859" y="3093719"/>
                  </a:lnTo>
                  <a:lnTo>
                    <a:pt x="1546859" y="0"/>
                  </a:lnTo>
                  <a:close/>
                </a:path>
              </a:pathLst>
            </a:custGeom>
            <a:solidFill>
              <a:srgbClr val="4DC5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08631" y="3130295"/>
              <a:ext cx="1546860" cy="3093720"/>
            </a:xfrm>
            <a:custGeom>
              <a:avLst/>
              <a:gdLst/>
              <a:ahLst/>
              <a:cxnLst/>
              <a:rect l="l" t="t" r="r" b="b"/>
              <a:pathLst>
                <a:path w="1546860" h="3093720">
                  <a:moveTo>
                    <a:pt x="1546859" y="3093719"/>
                  </a:moveTo>
                  <a:lnTo>
                    <a:pt x="1498678" y="3092983"/>
                  </a:lnTo>
                  <a:lnTo>
                    <a:pt x="1450863" y="3090790"/>
                  </a:lnTo>
                  <a:lnTo>
                    <a:pt x="1403436" y="3087159"/>
                  </a:lnTo>
                  <a:lnTo>
                    <a:pt x="1356419" y="3082114"/>
                  </a:lnTo>
                  <a:lnTo>
                    <a:pt x="1309834" y="3075675"/>
                  </a:lnTo>
                  <a:lnTo>
                    <a:pt x="1263701" y="3067863"/>
                  </a:lnTo>
                  <a:lnTo>
                    <a:pt x="1218042" y="3058701"/>
                  </a:lnTo>
                  <a:lnTo>
                    <a:pt x="1172878" y="3048209"/>
                  </a:lnTo>
                  <a:lnTo>
                    <a:pt x="1128231" y="3036409"/>
                  </a:lnTo>
                  <a:lnTo>
                    <a:pt x="1084122" y="3023322"/>
                  </a:lnTo>
                  <a:lnTo>
                    <a:pt x="1040572" y="3008970"/>
                  </a:lnTo>
                  <a:lnTo>
                    <a:pt x="997604" y="2993374"/>
                  </a:lnTo>
                  <a:lnTo>
                    <a:pt x="955238" y="2976556"/>
                  </a:lnTo>
                  <a:lnTo>
                    <a:pt x="913495" y="2958536"/>
                  </a:lnTo>
                  <a:lnTo>
                    <a:pt x="872397" y="2939337"/>
                  </a:lnTo>
                  <a:lnTo>
                    <a:pt x="831966" y="2918979"/>
                  </a:lnTo>
                  <a:lnTo>
                    <a:pt x="792223" y="2897484"/>
                  </a:lnTo>
                  <a:lnTo>
                    <a:pt x="753189" y="2874873"/>
                  </a:lnTo>
                  <a:lnTo>
                    <a:pt x="714885" y="2851168"/>
                  </a:lnTo>
                  <a:lnTo>
                    <a:pt x="677334" y="2826391"/>
                  </a:lnTo>
                  <a:lnTo>
                    <a:pt x="640556" y="2800562"/>
                  </a:lnTo>
                  <a:lnTo>
                    <a:pt x="604572" y="2773703"/>
                  </a:lnTo>
                  <a:lnTo>
                    <a:pt x="569405" y="2745835"/>
                  </a:lnTo>
                  <a:lnTo>
                    <a:pt x="535075" y="2716980"/>
                  </a:lnTo>
                  <a:lnTo>
                    <a:pt x="501605" y="2687159"/>
                  </a:lnTo>
                  <a:lnTo>
                    <a:pt x="469014" y="2656393"/>
                  </a:lnTo>
                  <a:lnTo>
                    <a:pt x="437326" y="2624705"/>
                  </a:lnTo>
                  <a:lnTo>
                    <a:pt x="406560" y="2592114"/>
                  </a:lnTo>
                  <a:lnTo>
                    <a:pt x="376739" y="2558644"/>
                  </a:lnTo>
                  <a:lnTo>
                    <a:pt x="347884" y="2524314"/>
                  </a:lnTo>
                  <a:lnTo>
                    <a:pt x="320016" y="2489147"/>
                  </a:lnTo>
                  <a:lnTo>
                    <a:pt x="293157" y="2453163"/>
                  </a:lnTo>
                  <a:lnTo>
                    <a:pt x="267328" y="2416385"/>
                  </a:lnTo>
                  <a:lnTo>
                    <a:pt x="242551" y="2378834"/>
                  </a:lnTo>
                  <a:lnTo>
                    <a:pt x="218846" y="2340530"/>
                  </a:lnTo>
                  <a:lnTo>
                    <a:pt x="196235" y="2301496"/>
                  </a:lnTo>
                  <a:lnTo>
                    <a:pt x="174740" y="2261753"/>
                  </a:lnTo>
                  <a:lnTo>
                    <a:pt x="154382" y="2221322"/>
                  </a:lnTo>
                  <a:lnTo>
                    <a:pt x="135183" y="2180224"/>
                  </a:lnTo>
                  <a:lnTo>
                    <a:pt x="117163" y="2138481"/>
                  </a:lnTo>
                  <a:lnTo>
                    <a:pt x="100345" y="2096115"/>
                  </a:lnTo>
                  <a:lnTo>
                    <a:pt x="84749" y="2053147"/>
                  </a:lnTo>
                  <a:lnTo>
                    <a:pt x="70397" y="2009597"/>
                  </a:lnTo>
                  <a:lnTo>
                    <a:pt x="57310" y="1965488"/>
                  </a:lnTo>
                  <a:lnTo>
                    <a:pt x="45510" y="1920841"/>
                  </a:lnTo>
                  <a:lnTo>
                    <a:pt x="35018" y="1875677"/>
                  </a:lnTo>
                  <a:lnTo>
                    <a:pt x="25856" y="1830018"/>
                  </a:lnTo>
                  <a:lnTo>
                    <a:pt x="18044" y="1783885"/>
                  </a:lnTo>
                  <a:lnTo>
                    <a:pt x="11605" y="1737300"/>
                  </a:lnTo>
                  <a:lnTo>
                    <a:pt x="6560" y="1690283"/>
                  </a:lnTo>
                  <a:lnTo>
                    <a:pt x="2929" y="1642856"/>
                  </a:lnTo>
                  <a:lnTo>
                    <a:pt x="736" y="1595041"/>
                  </a:lnTo>
                  <a:lnTo>
                    <a:pt x="0" y="1546859"/>
                  </a:lnTo>
                  <a:lnTo>
                    <a:pt x="736" y="1498678"/>
                  </a:lnTo>
                  <a:lnTo>
                    <a:pt x="2929" y="1450863"/>
                  </a:lnTo>
                  <a:lnTo>
                    <a:pt x="6560" y="1403436"/>
                  </a:lnTo>
                  <a:lnTo>
                    <a:pt x="11605" y="1356419"/>
                  </a:lnTo>
                  <a:lnTo>
                    <a:pt x="18044" y="1309834"/>
                  </a:lnTo>
                  <a:lnTo>
                    <a:pt x="25856" y="1263701"/>
                  </a:lnTo>
                  <a:lnTo>
                    <a:pt x="35018" y="1218042"/>
                  </a:lnTo>
                  <a:lnTo>
                    <a:pt x="45510" y="1172878"/>
                  </a:lnTo>
                  <a:lnTo>
                    <a:pt x="57310" y="1128231"/>
                  </a:lnTo>
                  <a:lnTo>
                    <a:pt x="70397" y="1084122"/>
                  </a:lnTo>
                  <a:lnTo>
                    <a:pt x="84749" y="1040572"/>
                  </a:lnTo>
                  <a:lnTo>
                    <a:pt x="100345" y="997604"/>
                  </a:lnTo>
                  <a:lnTo>
                    <a:pt x="117163" y="955238"/>
                  </a:lnTo>
                  <a:lnTo>
                    <a:pt x="135183" y="913495"/>
                  </a:lnTo>
                  <a:lnTo>
                    <a:pt x="154382" y="872397"/>
                  </a:lnTo>
                  <a:lnTo>
                    <a:pt x="174740" y="831966"/>
                  </a:lnTo>
                  <a:lnTo>
                    <a:pt x="196235" y="792223"/>
                  </a:lnTo>
                  <a:lnTo>
                    <a:pt x="218846" y="753189"/>
                  </a:lnTo>
                  <a:lnTo>
                    <a:pt x="242551" y="714885"/>
                  </a:lnTo>
                  <a:lnTo>
                    <a:pt x="267328" y="677334"/>
                  </a:lnTo>
                  <a:lnTo>
                    <a:pt x="293157" y="640556"/>
                  </a:lnTo>
                  <a:lnTo>
                    <a:pt x="320016" y="604572"/>
                  </a:lnTo>
                  <a:lnTo>
                    <a:pt x="347884" y="569405"/>
                  </a:lnTo>
                  <a:lnTo>
                    <a:pt x="376739" y="535075"/>
                  </a:lnTo>
                  <a:lnTo>
                    <a:pt x="406560" y="501605"/>
                  </a:lnTo>
                  <a:lnTo>
                    <a:pt x="437326" y="469014"/>
                  </a:lnTo>
                  <a:lnTo>
                    <a:pt x="469014" y="437326"/>
                  </a:lnTo>
                  <a:lnTo>
                    <a:pt x="501605" y="406560"/>
                  </a:lnTo>
                  <a:lnTo>
                    <a:pt x="535075" y="376739"/>
                  </a:lnTo>
                  <a:lnTo>
                    <a:pt x="569405" y="347884"/>
                  </a:lnTo>
                  <a:lnTo>
                    <a:pt x="604572" y="320016"/>
                  </a:lnTo>
                  <a:lnTo>
                    <a:pt x="640556" y="293157"/>
                  </a:lnTo>
                  <a:lnTo>
                    <a:pt x="677334" y="267328"/>
                  </a:lnTo>
                  <a:lnTo>
                    <a:pt x="714885" y="242551"/>
                  </a:lnTo>
                  <a:lnTo>
                    <a:pt x="753189" y="218846"/>
                  </a:lnTo>
                  <a:lnTo>
                    <a:pt x="792223" y="196235"/>
                  </a:lnTo>
                  <a:lnTo>
                    <a:pt x="831966" y="174740"/>
                  </a:lnTo>
                  <a:lnTo>
                    <a:pt x="872397" y="154382"/>
                  </a:lnTo>
                  <a:lnTo>
                    <a:pt x="913495" y="135183"/>
                  </a:lnTo>
                  <a:lnTo>
                    <a:pt x="955238" y="117163"/>
                  </a:lnTo>
                  <a:lnTo>
                    <a:pt x="997604" y="100345"/>
                  </a:lnTo>
                  <a:lnTo>
                    <a:pt x="1040572" y="84749"/>
                  </a:lnTo>
                  <a:lnTo>
                    <a:pt x="1084122" y="70397"/>
                  </a:lnTo>
                  <a:lnTo>
                    <a:pt x="1128231" y="57310"/>
                  </a:lnTo>
                  <a:lnTo>
                    <a:pt x="1172878" y="45510"/>
                  </a:lnTo>
                  <a:lnTo>
                    <a:pt x="1218042" y="35018"/>
                  </a:lnTo>
                  <a:lnTo>
                    <a:pt x="1263701" y="25856"/>
                  </a:lnTo>
                  <a:lnTo>
                    <a:pt x="1309834" y="18044"/>
                  </a:lnTo>
                  <a:lnTo>
                    <a:pt x="1356419" y="11605"/>
                  </a:lnTo>
                  <a:lnTo>
                    <a:pt x="1403436" y="6560"/>
                  </a:lnTo>
                  <a:lnTo>
                    <a:pt x="1450863" y="2929"/>
                  </a:lnTo>
                  <a:lnTo>
                    <a:pt x="1498678" y="736"/>
                  </a:lnTo>
                  <a:lnTo>
                    <a:pt x="1546859" y="0"/>
                  </a:lnTo>
                  <a:lnTo>
                    <a:pt x="1546859" y="1546859"/>
                  </a:lnTo>
                  <a:lnTo>
                    <a:pt x="1546859" y="3093719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0736" y="4558283"/>
              <a:ext cx="714375" cy="1428115"/>
            </a:xfrm>
            <a:custGeom>
              <a:avLst/>
              <a:gdLst/>
              <a:ahLst/>
              <a:cxnLst/>
              <a:rect l="l" t="t" r="r" b="b"/>
              <a:pathLst>
                <a:path w="714375" h="1428114">
                  <a:moveTo>
                    <a:pt x="713993" y="0"/>
                  </a:moveTo>
                  <a:lnTo>
                    <a:pt x="665108" y="1647"/>
                  </a:lnTo>
                  <a:lnTo>
                    <a:pt x="617107" y="6517"/>
                  </a:lnTo>
                  <a:lnTo>
                    <a:pt x="570097" y="14505"/>
                  </a:lnTo>
                  <a:lnTo>
                    <a:pt x="524183" y="25504"/>
                  </a:lnTo>
                  <a:lnTo>
                    <a:pt x="479473" y="39407"/>
                  </a:lnTo>
                  <a:lnTo>
                    <a:pt x="436072" y="56108"/>
                  </a:lnTo>
                  <a:lnTo>
                    <a:pt x="394087" y="75501"/>
                  </a:lnTo>
                  <a:lnTo>
                    <a:pt x="353624" y="97479"/>
                  </a:lnTo>
                  <a:lnTo>
                    <a:pt x="314790" y="121937"/>
                  </a:lnTo>
                  <a:lnTo>
                    <a:pt x="277690" y="148767"/>
                  </a:lnTo>
                  <a:lnTo>
                    <a:pt x="242432" y="177864"/>
                  </a:lnTo>
                  <a:lnTo>
                    <a:pt x="209121" y="209121"/>
                  </a:lnTo>
                  <a:lnTo>
                    <a:pt x="177864" y="242432"/>
                  </a:lnTo>
                  <a:lnTo>
                    <a:pt x="148767" y="277690"/>
                  </a:lnTo>
                  <a:lnTo>
                    <a:pt x="121937" y="314790"/>
                  </a:lnTo>
                  <a:lnTo>
                    <a:pt x="97479" y="353624"/>
                  </a:lnTo>
                  <a:lnTo>
                    <a:pt x="75501" y="394087"/>
                  </a:lnTo>
                  <a:lnTo>
                    <a:pt x="56108" y="436072"/>
                  </a:lnTo>
                  <a:lnTo>
                    <a:pt x="39407" y="479473"/>
                  </a:lnTo>
                  <a:lnTo>
                    <a:pt x="25504" y="524183"/>
                  </a:lnTo>
                  <a:lnTo>
                    <a:pt x="14505" y="570097"/>
                  </a:lnTo>
                  <a:lnTo>
                    <a:pt x="6517" y="617107"/>
                  </a:lnTo>
                  <a:lnTo>
                    <a:pt x="1647" y="665108"/>
                  </a:lnTo>
                  <a:lnTo>
                    <a:pt x="0" y="713994"/>
                  </a:lnTo>
                  <a:lnTo>
                    <a:pt x="1647" y="762877"/>
                  </a:lnTo>
                  <a:lnTo>
                    <a:pt x="6517" y="810877"/>
                  </a:lnTo>
                  <a:lnTo>
                    <a:pt x="14505" y="857887"/>
                  </a:lnTo>
                  <a:lnTo>
                    <a:pt x="25504" y="903799"/>
                  </a:lnTo>
                  <a:lnTo>
                    <a:pt x="39407" y="948509"/>
                  </a:lnTo>
                  <a:lnTo>
                    <a:pt x="56108" y="991910"/>
                  </a:lnTo>
                  <a:lnTo>
                    <a:pt x="75501" y="1033895"/>
                  </a:lnTo>
                  <a:lnTo>
                    <a:pt x="97479" y="1074357"/>
                  </a:lnTo>
                  <a:lnTo>
                    <a:pt x="121937" y="1113192"/>
                  </a:lnTo>
                  <a:lnTo>
                    <a:pt x="148767" y="1150292"/>
                  </a:lnTo>
                  <a:lnTo>
                    <a:pt x="177864" y="1185550"/>
                  </a:lnTo>
                  <a:lnTo>
                    <a:pt x="209121" y="1218861"/>
                  </a:lnTo>
                  <a:lnTo>
                    <a:pt x="242432" y="1250119"/>
                  </a:lnTo>
                  <a:lnTo>
                    <a:pt x="277690" y="1279216"/>
                  </a:lnTo>
                  <a:lnTo>
                    <a:pt x="314790" y="1306047"/>
                  </a:lnTo>
                  <a:lnTo>
                    <a:pt x="353624" y="1330505"/>
                  </a:lnTo>
                  <a:lnTo>
                    <a:pt x="394087" y="1352484"/>
                  </a:lnTo>
                  <a:lnTo>
                    <a:pt x="436072" y="1371878"/>
                  </a:lnTo>
                  <a:lnTo>
                    <a:pt x="479473" y="1388579"/>
                  </a:lnTo>
                  <a:lnTo>
                    <a:pt x="524183" y="1402483"/>
                  </a:lnTo>
                  <a:lnTo>
                    <a:pt x="570097" y="1413481"/>
                  </a:lnTo>
                  <a:lnTo>
                    <a:pt x="617107" y="1421469"/>
                  </a:lnTo>
                  <a:lnTo>
                    <a:pt x="665108" y="1426340"/>
                  </a:lnTo>
                  <a:lnTo>
                    <a:pt x="713993" y="1427988"/>
                  </a:lnTo>
                  <a:lnTo>
                    <a:pt x="71399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40736" y="4558283"/>
              <a:ext cx="714375" cy="1428115"/>
            </a:xfrm>
            <a:custGeom>
              <a:avLst/>
              <a:gdLst/>
              <a:ahLst/>
              <a:cxnLst/>
              <a:rect l="l" t="t" r="r" b="b"/>
              <a:pathLst>
                <a:path w="714375" h="1428114">
                  <a:moveTo>
                    <a:pt x="713993" y="1427988"/>
                  </a:moveTo>
                  <a:lnTo>
                    <a:pt x="665108" y="1426340"/>
                  </a:lnTo>
                  <a:lnTo>
                    <a:pt x="617107" y="1421469"/>
                  </a:lnTo>
                  <a:lnTo>
                    <a:pt x="570097" y="1413481"/>
                  </a:lnTo>
                  <a:lnTo>
                    <a:pt x="524183" y="1402483"/>
                  </a:lnTo>
                  <a:lnTo>
                    <a:pt x="479473" y="1388579"/>
                  </a:lnTo>
                  <a:lnTo>
                    <a:pt x="436072" y="1371878"/>
                  </a:lnTo>
                  <a:lnTo>
                    <a:pt x="394087" y="1352484"/>
                  </a:lnTo>
                  <a:lnTo>
                    <a:pt x="353624" y="1330505"/>
                  </a:lnTo>
                  <a:lnTo>
                    <a:pt x="314790" y="1306047"/>
                  </a:lnTo>
                  <a:lnTo>
                    <a:pt x="277690" y="1279216"/>
                  </a:lnTo>
                  <a:lnTo>
                    <a:pt x="242432" y="1250119"/>
                  </a:lnTo>
                  <a:lnTo>
                    <a:pt x="209121" y="1218861"/>
                  </a:lnTo>
                  <a:lnTo>
                    <a:pt x="177864" y="1185550"/>
                  </a:lnTo>
                  <a:lnTo>
                    <a:pt x="148767" y="1150292"/>
                  </a:lnTo>
                  <a:lnTo>
                    <a:pt x="121937" y="1113192"/>
                  </a:lnTo>
                  <a:lnTo>
                    <a:pt x="97479" y="1074357"/>
                  </a:lnTo>
                  <a:lnTo>
                    <a:pt x="75501" y="1033895"/>
                  </a:lnTo>
                  <a:lnTo>
                    <a:pt x="56108" y="991910"/>
                  </a:lnTo>
                  <a:lnTo>
                    <a:pt x="39407" y="948509"/>
                  </a:lnTo>
                  <a:lnTo>
                    <a:pt x="25504" y="903799"/>
                  </a:lnTo>
                  <a:lnTo>
                    <a:pt x="14505" y="857887"/>
                  </a:lnTo>
                  <a:lnTo>
                    <a:pt x="6517" y="810877"/>
                  </a:lnTo>
                  <a:lnTo>
                    <a:pt x="1647" y="762877"/>
                  </a:lnTo>
                  <a:lnTo>
                    <a:pt x="0" y="713994"/>
                  </a:lnTo>
                  <a:lnTo>
                    <a:pt x="1647" y="665108"/>
                  </a:lnTo>
                  <a:lnTo>
                    <a:pt x="6517" y="617107"/>
                  </a:lnTo>
                  <a:lnTo>
                    <a:pt x="14505" y="570097"/>
                  </a:lnTo>
                  <a:lnTo>
                    <a:pt x="25504" y="524183"/>
                  </a:lnTo>
                  <a:lnTo>
                    <a:pt x="39407" y="479473"/>
                  </a:lnTo>
                  <a:lnTo>
                    <a:pt x="56108" y="436072"/>
                  </a:lnTo>
                  <a:lnTo>
                    <a:pt x="75501" y="394087"/>
                  </a:lnTo>
                  <a:lnTo>
                    <a:pt x="97479" y="353624"/>
                  </a:lnTo>
                  <a:lnTo>
                    <a:pt x="121937" y="314790"/>
                  </a:lnTo>
                  <a:lnTo>
                    <a:pt x="148767" y="277690"/>
                  </a:lnTo>
                  <a:lnTo>
                    <a:pt x="177864" y="242432"/>
                  </a:lnTo>
                  <a:lnTo>
                    <a:pt x="209121" y="209121"/>
                  </a:lnTo>
                  <a:lnTo>
                    <a:pt x="242432" y="177864"/>
                  </a:lnTo>
                  <a:lnTo>
                    <a:pt x="277690" y="148767"/>
                  </a:lnTo>
                  <a:lnTo>
                    <a:pt x="314790" y="121937"/>
                  </a:lnTo>
                  <a:lnTo>
                    <a:pt x="353624" y="97479"/>
                  </a:lnTo>
                  <a:lnTo>
                    <a:pt x="394087" y="75501"/>
                  </a:lnTo>
                  <a:lnTo>
                    <a:pt x="436072" y="56108"/>
                  </a:lnTo>
                  <a:lnTo>
                    <a:pt x="479473" y="39407"/>
                  </a:lnTo>
                  <a:lnTo>
                    <a:pt x="524183" y="25504"/>
                  </a:lnTo>
                  <a:lnTo>
                    <a:pt x="570097" y="14505"/>
                  </a:lnTo>
                  <a:lnTo>
                    <a:pt x="617107" y="6517"/>
                  </a:lnTo>
                  <a:lnTo>
                    <a:pt x="665108" y="1647"/>
                  </a:lnTo>
                  <a:lnTo>
                    <a:pt x="713993" y="0"/>
                  </a:lnTo>
                  <a:lnTo>
                    <a:pt x="713993" y="713994"/>
                  </a:lnTo>
                  <a:lnTo>
                    <a:pt x="713993" y="142798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549396" y="1696211"/>
          <a:ext cx="7461250" cy="47594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6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7988">
                <a:tc>
                  <a:txBody>
                    <a:bodyPr/>
                    <a:lstStyle/>
                    <a:p>
                      <a:pPr marL="103505" marR="98425" algn="ctr">
                        <a:lnSpc>
                          <a:spcPct val="91900"/>
                        </a:lnSpc>
                        <a:spcBef>
                          <a:spcPts val="162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Excluye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intervención</a:t>
                      </a:r>
                      <a:r>
                        <a:rPr sz="18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delictiva</a:t>
                      </a:r>
                      <a:r>
                        <a:rPr sz="18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quien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5" dirty="0">
                          <a:latin typeface="Verdana"/>
                          <a:cs typeface="Verdana"/>
                        </a:rPr>
                        <a:t>obra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conforme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4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un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rol 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estereotipado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el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0" dirty="0">
                          <a:latin typeface="Verdana"/>
                          <a:cs typeface="Verdana"/>
                        </a:rPr>
                        <a:t>marco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un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contexto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intervención</a:t>
                      </a:r>
                      <a:r>
                        <a:rPr sz="18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plural 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personas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en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un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5" dirty="0">
                          <a:latin typeface="Verdana"/>
                          <a:cs typeface="Verdana"/>
                        </a:rPr>
                        <a:t>hecho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susceptible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5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imputación</a:t>
                      </a:r>
                      <a:r>
                        <a:rPr sz="18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(Caro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John,  </a:t>
                      </a:r>
                      <a:r>
                        <a:rPr sz="1800" spc="-160" dirty="0">
                          <a:latin typeface="Verdana"/>
                          <a:cs typeface="Verdana"/>
                        </a:rPr>
                        <a:t>2014).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4DC5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988">
                <a:tc>
                  <a:txBody>
                    <a:bodyPr/>
                    <a:lstStyle/>
                    <a:p>
                      <a:pPr marL="76200" marR="72390" indent="1905" algn="ctr">
                        <a:lnSpc>
                          <a:spcPct val="91900"/>
                        </a:lnSpc>
                        <a:spcBef>
                          <a:spcPts val="630"/>
                        </a:spcBef>
                      </a:pPr>
                      <a:r>
                        <a:rPr sz="1800" spc="-110" dirty="0">
                          <a:latin typeface="Verdana"/>
                          <a:cs typeface="Verdana"/>
                        </a:rPr>
                        <a:t>En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este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sentido,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por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más </a:t>
                      </a:r>
                      <a:r>
                        <a:rPr sz="1800" spc="45" dirty="0">
                          <a:latin typeface="Verdana"/>
                          <a:cs typeface="Verdana"/>
                        </a:rPr>
                        <a:t>que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el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aporte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 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una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persona </a:t>
                      </a:r>
                      <a:r>
                        <a:rPr sz="1800" spc="145" dirty="0">
                          <a:latin typeface="Verdana"/>
                          <a:cs typeface="Verdana"/>
                        </a:rPr>
                        <a:t>a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un 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tercero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sea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utilizado</a:t>
                      </a:r>
                      <a:r>
                        <a:rPr sz="18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por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este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5" dirty="0">
                          <a:latin typeface="Verdana"/>
                          <a:cs typeface="Verdana"/>
                        </a:rPr>
                        <a:t>modo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delictivo,</a:t>
                      </a:r>
                      <a:r>
                        <a:rPr sz="18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5" dirty="0">
                          <a:latin typeface="Verdana"/>
                          <a:cs typeface="Verdana"/>
                        </a:rPr>
                        <a:t>aportación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no 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alcanzará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el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sentido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 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una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participación 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—ni </a:t>
                      </a:r>
                      <a:r>
                        <a:rPr sz="1800" spc="145" dirty="0">
                          <a:latin typeface="Verdana"/>
                          <a:cs typeface="Verdana"/>
                        </a:rPr>
                        <a:t>a 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título </a:t>
                      </a:r>
                      <a:r>
                        <a:rPr sz="1800" spc="95" dirty="0">
                          <a:latin typeface="Verdana"/>
                          <a:cs typeface="Verdana"/>
                        </a:rPr>
                        <a:t>de  </a:t>
                      </a:r>
                      <a:r>
                        <a:rPr sz="1800" spc="50" dirty="0">
                          <a:latin typeface="Verdana"/>
                          <a:cs typeface="Verdana"/>
                        </a:rPr>
                        <a:t>complicidad 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ni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instigación— </a:t>
                      </a:r>
                      <a:r>
                        <a:rPr sz="1800" spc="75" dirty="0">
                          <a:latin typeface="Verdana"/>
                          <a:cs typeface="Verdana"/>
                        </a:rPr>
                        <a:t>cuando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sea </a:t>
                      </a:r>
                      <a:r>
                        <a:rPr sz="1800" spc="60" dirty="0">
                          <a:latin typeface="Verdana"/>
                          <a:cs typeface="Verdana"/>
                        </a:rPr>
                        <a:t>practicada </a:t>
                      </a:r>
                      <a:r>
                        <a:rPr sz="1800" spc="80" dirty="0">
                          <a:latin typeface="Verdana"/>
                          <a:cs typeface="Verdana"/>
                        </a:rPr>
                        <a:t>como 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parte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del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ejercicio</a:t>
                      </a:r>
                      <a:r>
                        <a:rPr sz="18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un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rol.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4DC58D"/>
                      </a:solidFill>
                      <a:prstDash val="solid"/>
                    </a:lnL>
                    <a:lnR w="12700">
                      <a:solidFill>
                        <a:srgbClr val="4DC58D"/>
                      </a:solidFill>
                      <a:prstDash val="solid"/>
                    </a:lnR>
                    <a:lnT w="12700">
                      <a:solidFill>
                        <a:srgbClr val="4DC58D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52400" marR="147955" indent="1270" algn="ctr">
                        <a:lnSpc>
                          <a:spcPct val="92000"/>
                        </a:lnSpc>
                      </a:pPr>
                      <a:r>
                        <a:rPr sz="1800" spc="-210" dirty="0">
                          <a:latin typeface="Verdana"/>
                          <a:cs typeface="Verdana"/>
                        </a:rPr>
                        <a:t>Es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muy </a:t>
                      </a:r>
                      <a:r>
                        <a:rPr sz="1800" spc="80" dirty="0">
                          <a:latin typeface="Verdana"/>
                          <a:cs typeface="Verdana"/>
                        </a:rPr>
                        <a:t>conocido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el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ejemplo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del </a:t>
                      </a:r>
                      <a:r>
                        <a:rPr sz="1800" spc="25" dirty="0">
                          <a:latin typeface="Verdana"/>
                          <a:cs typeface="Verdana"/>
                        </a:rPr>
                        <a:t>comerciante </a:t>
                      </a:r>
                      <a:r>
                        <a:rPr sz="1800" spc="45" dirty="0">
                          <a:latin typeface="Verdana"/>
                          <a:cs typeface="Verdana"/>
                        </a:rPr>
                        <a:t>que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le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vende </a:t>
                      </a:r>
                      <a:r>
                        <a:rPr sz="1800" spc="145" dirty="0">
                          <a:latin typeface="Verdana"/>
                          <a:cs typeface="Verdana"/>
                        </a:rPr>
                        <a:t>a 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otro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un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cuchillo</a:t>
                      </a:r>
                      <a:r>
                        <a:rPr sz="18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85" dirty="0">
                          <a:latin typeface="Verdana"/>
                          <a:cs typeface="Verdana"/>
                        </a:rPr>
                        <a:t>cocina</a:t>
                      </a:r>
                      <a:r>
                        <a:rPr sz="18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0" dirty="0">
                          <a:latin typeface="Verdana"/>
                          <a:cs typeface="Verdana"/>
                        </a:rPr>
                        <a:t>aunque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el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comprador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le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exprese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5" dirty="0">
                          <a:latin typeface="Verdana"/>
                          <a:cs typeface="Verdana"/>
                        </a:rPr>
                        <a:t>que 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lo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usará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0" dirty="0">
                          <a:latin typeface="Verdana"/>
                          <a:cs typeface="Verdana"/>
                        </a:rPr>
                        <a:t>para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cometer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un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homicidio</a:t>
                      </a:r>
                      <a:r>
                        <a:rPr sz="18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5" dirty="0">
                          <a:latin typeface="Verdana"/>
                          <a:cs typeface="Verdana"/>
                        </a:rPr>
                        <a:t>que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luego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comete.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C58D"/>
                      </a:solidFill>
                      <a:prstDash val="solid"/>
                    </a:lnL>
                    <a:lnR w="12700">
                      <a:solidFill>
                        <a:srgbClr val="4DC58D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4DC5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4DC58D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390B2B9-2BD5-481B-A96B-8EF7E29ED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7630" y="1269360"/>
            <a:ext cx="6936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12A35"/>
                </a:solidFill>
              </a:rPr>
              <a:t>La prohibición de</a:t>
            </a:r>
            <a:r>
              <a:rPr sz="4400" spc="-170" dirty="0">
                <a:solidFill>
                  <a:srgbClr val="212A35"/>
                </a:solidFill>
              </a:rPr>
              <a:t> </a:t>
            </a:r>
            <a:r>
              <a:rPr sz="4400" spc="-5" dirty="0">
                <a:solidFill>
                  <a:srgbClr val="212A35"/>
                </a:solidFill>
              </a:rPr>
              <a:t>regreso</a:t>
            </a:r>
            <a:endParaRPr sz="4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423416" y="2074164"/>
            <a:ext cx="9573895" cy="3784600"/>
            <a:chOff x="1423416" y="2074164"/>
            <a:chExt cx="9573895" cy="3784600"/>
          </a:xfrm>
        </p:grpSpPr>
        <p:sp>
          <p:nvSpPr>
            <p:cNvPr id="4" name="object 4"/>
            <p:cNvSpPr/>
            <p:nvPr/>
          </p:nvSpPr>
          <p:spPr>
            <a:xfrm>
              <a:off x="1426464" y="2077212"/>
              <a:ext cx="9567672" cy="3777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6464" y="2077212"/>
              <a:ext cx="9568180" cy="3778250"/>
            </a:xfrm>
            <a:custGeom>
              <a:avLst/>
              <a:gdLst/>
              <a:ahLst/>
              <a:cxnLst/>
              <a:rect l="l" t="t" r="r" b="b"/>
              <a:pathLst>
                <a:path w="9568180" h="3778250">
                  <a:moveTo>
                    <a:pt x="0" y="3777996"/>
                  </a:moveTo>
                  <a:lnTo>
                    <a:pt x="9567672" y="3777996"/>
                  </a:lnTo>
                  <a:lnTo>
                    <a:pt x="9567672" y="0"/>
                  </a:lnTo>
                  <a:lnTo>
                    <a:pt x="0" y="0"/>
                  </a:lnTo>
                  <a:lnTo>
                    <a:pt x="0" y="3777996"/>
                  </a:lnTo>
                  <a:close/>
                </a:path>
              </a:pathLst>
            </a:custGeom>
            <a:ln w="609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05203" y="2042165"/>
            <a:ext cx="9411335" cy="3546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2200" spc="-140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2200" spc="-155" dirty="0">
                <a:solidFill>
                  <a:srgbClr val="FFFFFF"/>
                </a:solidFill>
                <a:latin typeface="Verdana"/>
                <a:cs typeface="Verdana"/>
              </a:rPr>
              <a:t>R.N. </a:t>
            </a:r>
            <a:r>
              <a:rPr sz="2200" spc="-225" dirty="0">
                <a:solidFill>
                  <a:srgbClr val="FFFFFF"/>
                </a:solidFill>
                <a:latin typeface="Verdana"/>
                <a:cs typeface="Verdana"/>
              </a:rPr>
              <a:t>nº </a:t>
            </a:r>
            <a:r>
              <a:rPr sz="2200" spc="-160" dirty="0">
                <a:solidFill>
                  <a:srgbClr val="FFFFFF"/>
                </a:solidFill>
                <a:latin typeface="Verdana"/>
                <a:cs typeface="Verdana"/>
              </a:rPr>
              <a:t>34-2016-Lima </a:t>
            </a:r>
            <a:r>
              <a:rPr sz="2200" spc="-70" dirty="0">
                <a:solidFill>
                  <a:srgbClr val="FFFFFF"/>
                </a:solidFill>
                <a:latin typeface="Verdana"/>
                <a:cs typeface="Verdana"/>
              </a:rPr>
              <a:t>Norte, 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200" spc="15" dirty="0">
                <a:solidFill>
                  <a:srgbClr val="FFFFFF"/>
                </a:solidFill>
                <a:latin typeface="Verdana"/>
                <a:cs typeface="Verdana"/>
              </a:rPr>
              <a:t>Corte </a:t>
            </a:r>
            <a:r>
              <a:rPr sz="2200" spc="-65" dirty="0">
                <a:solidFill>
                  <a:srgbClr val="FFFFFF"/>
                </a:solidFill>
                <a:latin typeface="Verdana"/>
                <a:cs typeface="Verdana"/>
              </a:rPr>
              <a:t>Suprema </a:t>
            </a:r>
            <a:r>
              <a:rPr sz="2200" spc="20" dirty="0">
                <a:solidFill>
                  <a:srgbClr val="FFFFFF"/>
                </a:solidFill>
                <a:latin typeface="Verdana"/>
                <a:cs typeface="Verdana"/>
              </a:rPr>
              <a:t>indicó </a:t>
            </a:r>
            <a:r>
              <a:rPr sz="2200" spc="55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“se  </a:t>
            </a:r>
            <a:r>
              <a:rPr sz="2200" spc="60" dirty="0">
                <a:solidFill>
                  <a:srgbClr val="FFFFFF"/>
                </a:solidFill>
                <a:latin typeface="Verdana"/>
                <a:cs typeface="Verdana"/>
              </a:rPr>
              <a:t>aprecia</a:t>
            </a:r>
            <a:r>
              <a:rPr sz="22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Verdana"/>
                <a:cs typeface="Verdana"/>
              </a:rPr>
              <a:t>conducta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Verdana"/>
                <a:cs typeface="Verdana"/>
              </a:rPr>
              <a:t>lesiva</a:t>
            </a:r>
            <a:r>
              <a:rPr sz="22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2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22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imputación</a:t>
            </a:r>
            <a:r>
              <a:rPr sz="22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produjo  </a:t>
            </a:r>
            <a:r>
              <a:rPr sz="2200" spc="105" dirty="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motivo </a:t>
            </a:r>
            <a:r>
              <a:rPr sz="2200" spc="12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realización </a:t>
            </a:r>
            <a:r>
              <a:rPr sz="2200" spc="12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200" spc="-4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2200" b="1" spc="-5" dirty="0">
                <a:solidFill>
                  <a:srgbClr val="FFFFFF"/>
                </a:solidFill>
                <a:latin typeface="TeXGyreAdventor"/>
                <a:cs typeface="TeXGyreAdventor"/>
              </a:rPr>
              <a:t>conducta </a:t>
            </a:r>
            <a:r>
              <a:rPr sz="2200" b="1" spc="-25" dirty="0">
                <a:solidFill>
                  <a:srgbClr val="FFFFFF"/>
                </a:solidFill>
                <a:latin typeface="TeXGyreAdventor"/>
                <a:cs typeface="TeXGyreAdventor"/>
              </a:rPr>
              <a:t>neutral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200" spc="-50" dirty="0">
                <a:solidFill>
                  <a:srgbClr val="FFFFFF"/>
                </a:solidFill>
                <a:latin typeface="Verdana"/>
                <a:cs typeface="Verdana"/>
              </a:rPr>
              <a:t>surgiendo </a:t>
            </a:r>
            <a:r>
              <a:rPr sz="2200" spc="-65" dirty="0">
                <a:solidFill>
                  <a:srgbClr val="FFFFFF"/>
                </a:solidFill>
                <a:latin typeface="Verdana"/>
                <a:cs typeface="Verdana"/>
              </a:rPr>
              <a:t>un  supuesto</a:t>
            </a:r>
            <a:r>
              <a:rPr sz="2200" spc="6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114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200" b="1" spc="-10" dirty="0">
                <a:solidFill>
                  <a:srgbClr val="FFFFFF"/>
                </a:solidFill>
                <a:latin typeface="TeXGyreAdventor"/>
                <a:cs typeface="TeXGyreAdventor"/>
              </a:rPr>
              <a:t>prohibición  </a:t>
            </a:r>
            <a:r>
              <a:rPr sz="2200" b="1" dirty="0">
                <a:solidFill>
                  <a:srgbClr val="FFFFFF"/>
                </a:solidFill>
                <a:latin typeface="TeXGyreAdventor"/>
                <a:cs typeface="TeXGyreAdventor"/>
              </a:rPr>
              <a:t>de </a:t>
            </a:r>
            <a:r>
              <a:rPr sz="2200" b="1" spc="-5" dirty="0">
                <a:solidFill>
                  <a:srgbClr val="FFFFFF"/>
                </a:solidFill>
                <a:latin typeface="TeXGyreAdventor"/>
                <a:cs typeface="TeXGyreAdventor"/>
              </a:rPr>
              <a:t>regreso </a:t>
            </a:r>
            <a:r>
              <a:rPr sz="2200" spc="55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constituye 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2200" spc="-65" dirty="0">
                <a:solidFill>
                  <a:srgbClr val="FFFFFF"/>
                </a:solidFill>
                <a:latin typeface="Verdana"/>
                <a:cs typeface="Verdana"/>
              </a:rPr>
              <a:t>criterio 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delimitador </a:t>
            </a:r>
            <a:r>
              <a:rPr sz="2200" spc="12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imputación </a:t>
            </a:r>
            <a:r>
              <a:rPr sz="2200" spc="12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200" spc="90" dirty="0">
                <a:solidFill>
                  <a:srgbClr val="FFFFFF"/>
                </a:solidFill>
                <a:latin typeface="Verdana"/>
                <a:cs typeface="Verdana"/>
              </a:rPr>
              <a:t>conducta </a:t>
            </a:r>
            <a:r>
              <a:rPr sz="2200" spc="60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2200" spc="12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200" spc="65" dirty="0">
                <a:solidFill>
                  <a:srgbClr val="FFFFFF"/>
                </a:solidFill>
                <a:latin typeface="Verdana"/>
                <a:cs typeface="Verdana"/>
              </a:rPr>
              <a:t>modo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estereotipado </a:t>
            </a:r>
            <a:r>
              <a:rPr sz="2200" spc="-90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inocua, </a:t>
            </a:r>
            <a:r>
              <a:rPr sz="2200" spc="15" dirty="0">
                <a:solidFill>
                  <a:srgbClr val="FFFFFF"/>
                </a:solidFill>
                <a:latin typeface="Verdana"/>
                <a:cs typeface="Verdana"/>
              </a:rPr>
              <a:t>cotidiana, 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neutral </a:t>
            </a:r>
            <a:r>
              <a:rPr sz="2200" spc="10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2200" spc="45" dirty="0">
                <a:solidFill>
                  <a:srgbClr val="FFFFFF"/>
                </a:solidFill>
                <a:latin typeface="Verdana"/>
                <a:cs typeface="Verdana"/>
              </a:rPr>
              <a:t>banal </a:t>
            </a:r>
            <a:r>
              <a:rPr sz="2200" spc="-125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2200" spc="20" dirty="0">
                <a:solidFill>
                  <a:srgbClr val="FFFFFF"/>
                </a:solidFill>
                <a:latin typeface="Verdana"/>
                <a:cs typeface="Verdana"/>
              </a:rPr>
              <a:t>no </a:t>
            </a:r>
            <a:r>
              <a:rPr sz="2200" spc="-50" dirty="0">
                <a:solidFill>
                  <a:srgbClr val="FFFFFF"/>
                </a:solidFill>
                <a:latin typeface="Verdana"/>
                <a:cs typeface="Verdana"/>
              </a:rPr>
              <a:t>constituye  </a:t>
            </a:r>
            <a:r>
              <a:rPr sz="2200" spc="20" dirty="0">
                <a:solidFill>
                  <a:srgbClr val="FFFFFF"/>
                </a:solidFill>
                <a:latin typeface="Verdana"/>
                <a:cs typeface="Verdana"/>
              </a:rPr>
              <a:t>participación</a:t>
            </a:r>
            <a:r>
              <a:rPr sz="22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3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delito</a:t>
            </a:r>
            <a:r>
              <a:rPr sz="22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Verdana"/>
                <a:cs typeface="Verdana"/>
              </a:rPr>
              <a:t>cometido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22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tercero”.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5C1025A8-764A-4C6A-BF90-44048A462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839724" y="1981199"/>
            <a:ext cx="10177272" cy="4640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7434" y="2560983"/>
            <a:ext cx="9993630" cy="376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600" spc="10" dirty="0">
                <a:latin typeface="Verdana"/>
                <a:cs typeface="Verdana"/>
              </a:rPr>
              <a:t>“(…) </a:t>
            </a:r>
            <a:r>
              <a:rPr sz="1600" spc="45" dirty="0">
                <a:latin typeface="Verdana"/>
                <a:cs typeface="Verdana"/>
              </a:rPr>
              <a:t>que </a:t>
            </a:r>
            <a:r>
              <a:rPr sz="1600" spc="-25" dirty="0">
                <a:latin typeface="Verdana"/>
                <a:cs typeface="Verdana"/>
              </a:rPr>
              <a:t>el </a:t>
            </a:r>
            <a:r>
              <a:rPr sz="1600" spc="-95" dirty="0">
                <a:latin typeface="Verdana"/>
                <a:cs typeface="Verdana"/>
              </a:rPr>
              <a:t>instituto </a:t>
            </a:r>
            <a:r>
              <a:rPr sz="1600" spc="45" dirty="0">
                <a:latin typeface="Verdana"/>
                <a:cs typeface="Verdana"/>
              </a:rPr>
              <a:t>dogmático </a:t>
            </a:r>
            <a:r>
              <a:rPr sz="1600" spc="100" dirty="0">
                <a:latin typeface="Verdana"/>
                <a:cs typeface="Verdana"/>
              </a:rPr>
              <a:t>de </a:t>
            </a:r>
            <a:r>
              <a:rPr sz="1600" spc="10" dirty="0">
                <a:latin typeface="Verdana"/>
                <a:cs typeface="Verdana"/>
              </a:rPr>
              <a:t>la </a:t>
            </a:r>
            <a:r>
              <a:rPr sz="1600" spc="-10" dirty="0">
                <a:latin typeface="Verdana"/>
                <a:cs typeface="Verdana"/>
              </a:rPr>
              <a:t>prohibición </a:t>
            </a:r>
            <a:r>
              <a:rPr sz="1600" spc="100" dirty="0">
                <a:latin typeface="Verdana"/>
                <a:cs typeface="Verdana"/>
              </a:rPr>
              <a:t>de </a:t>
            </a:r>
            <a:r>
              <a:rPr sz="1600" spc="-65" dirty="0">
                <a:latin typeface="Verdana"/>
                <a:cs typeface="Verdana"/>
              </a:rPr>
              <a:t>regreso, </a:t>
            </a:r>
            <a:r>
              <a:rPr sz="1600" spc="5" dirty="0">
                <a:latin typeface="Verdana"/>
                <a:cs typeface="Verdana"/>
              </a:rPr>
              <a:t>diferencia </a:t>
            </a:r>
            <a:r>
              <a:rPr sz="1600" spc="-75" dirty="0">
                <a:latin typeface="Verdana"/>
                <a:cs typeface="Verdana"/>
              </a:rPr>
              <a:t>las </a:t>
            </a:r>
            <a:r>
              <a:rPr sz="1600" spc="35" dirty="0">
                <a:latin typeface="Verdana"/>
                <a:cs typeface="Verdana"/>
              </a:rPr>
              <a:t>conductas  </a:t>
            </a:r>
            <a:r>
              <a:rPr sz="1600" spc="45" dirty="0">
                <a:latin typeface="Verdana"/>
                <a:cs typeface="Verdana"/>
              </a:rPr>
              <a:t>que </a:t>
            </a:r>
            <a:r>
              <a:rPr sz="1600" spc="-70" dirty="0">
                <a:latin typeface="Verdana"/>
                <a:cs typeface="Verdana"/>
              </a:rPr>
              <a:t>son </a:t>
            </a:r>
            <a:r>
              <a:rPr sz="1600" spc="-45" dirty="0">
                <a:latin typeface="Verdana"/>
                <a:cs typeface="Verdana"/>
              </a:rPr>
              <a:t>relevantes </a:t>
            </a:r>
            <a:r>
              <a:rPr sz="1600" spc="-105" dirty="0">
                <a:latin typeface="Verdana"/>
                <a:cs typeface="Verdana"/>
              </a:rPr>
              <a:t>y </a:t>
            </a:r>
            <a:r>
              <a:rPr sz="1600" spc="-40" dirty="0">
                <a:latin typeface="Verdana"/>
                <a:cs typeface="Verdana"/>
              </a:rPr>
              <a:t>punibles </a:t>
            </a:r>
            <a:r>
              <a:rPr sz="1600" spc="-105" dirty="0">
                <a:latin typeface="Verdana"/>
                <a:cs typeface="Verdana"/>
              </a:rPr>
              <a:t>y </a:t>
            </a:r>
            <a:r>
              <a:rPr sz="1600" spc="5" dirty="0">
                <a:latin typeface="Verdana"/>
                <a:cs typeface="Verdana"/>
              </a:rPr>
              <a:t>cuales </a:t>
            </a:r>
            <a:r>
              <a:rPr sz="1600" spc="-75" dirty="0">
                <a:latin typeface="Verdana"/>
                <a:cs typeface="Verdana"/>
              </a:rPr>
              <a:t>se </a:t>
            </a:r>
            <a:r>
              <a:rPr sz="1600" spc="-15" dirty="0">
                <a:latin typeface="Verdana"/>
                <a:cs typeface="Verdana"/>
              </a:rPr>
              <a:t>mantienen </a:t>
            </a:r>
            <a:r>
              <a:rPr sz="1600" dirty="0">
                <a:latin typeface="Verdana"/>
                <a:cs typeface="Verdana"/>
              </a:rPr>
              <a:t>al </a:t>
            </a:r>
            <a:r>
              <a:rPr sz="1600" spc="-5" dirty="0">
                <a:latin typeface="Verdana"/>
                <a:cs typeface="Verdana"/>
              </a:rPr>
              <a:t>margen </a:t>
            </a:r>
            <a:r>
              <a:rPr sz="1600" spc="100" dirty="0">
                <a:latin typeface="Verdana"/>
                <a:cs typeface="Verdana"/>
              </a:rPr>
              <a:t>de </a:t>
            </a:r>
            <a:r>
              <a:rPr sz="1600" spc="-80" dirty="0">
                <a:latin typeface="Verdana"/>
                <a:cs typeface="Verdana"/>
              </a:rPr>
              <a:t>ello; </a:t>
            </a:r>
            <a:r>
              <a:rPr sz="1600" spc="45" dirty="0">
                <a:latin typeface="Verdana"/>
                <a:cs typeface="Verdana"/>
              </a:rPr>
              <a:t>que </a:t>
            </a:r>
            <a:r>
              <a:rPr sz="1600" spc="10" dirty="0">
                <a:latin typeface="Verdana"/>
                <a:cs typeface="Verdana"/>
              </a:rPr>
              <a:t>la  </a:t>
            </a:r>
            <a:r>
              <a:rPr sz="1600" spc="-10" dirty="0">
                <a:latin typeface="Verdana"/>
                <a:cs typeface="Verdana"/>
              </a:rPr>
              <a:t>prohibición </a:t>
            </a:r>
            <a:r>
              <a:rPr sz="1600" spc="100" dirty="0">
                <a:latin typeface="Verdana"/>
                <a:cs typeface="Verdana"/>
              </a:rPr>
              <a:t>de </a:t>
            </a:r>
            <a:r>
              <a:rPr sz="1600" spc="-50" dirty="0">
                <a:latin typeface="Verdana"/>
                <a:cs typeface="Verdana"/>
              </a:rPr>
              <a:t>regreso </a:t>
            </a:r>
            <a:r>
              <a:rPr sz="1600" spc="-15" dirty="0">
                <a:latin typeface="Verdana"/>
                <a:cs typeface="Verdana"/>
              </a:rPr>
              <a:t>materializada </a:t>
            </a:r>
            <a:r>
              <a:rPr sz="1600" spc="85" dirty="0">
                <a:latin typeface="Verdana"/>
                <a:cs typeface="Verdana"/>
              </a:rPr>
              <a:t>con </a:t>
            </a:r>
            <a:r>
              <a:rPr sz="1600" spc="-75" dirty="0">
                <a:latin typeface="Verdana"/>
                <a:cs typeface="Verdana"/>
              </a:rPr>
              <a:t>las </a:t>
            </a:r>
            <a:r>
              <a:rPr sz="1600" spc="10" dirty="0">
                <a:latin typeface="Verdana"/>
                <a:cs typeface="Verdana"/>
              </a:rPr>
              <a:t>denominadas </a:t>
            </a:r>
            <a:r>
              <a:rPr sz="1600" spc="35" dirty="0">
                <a:latin typeface="Verdana"/>
                <a:cs typeface="Verdana"/>
              </a:rPr>
              <a:t>conductas </a:t>
            </a:r>
            <a:r>
              <a:rPr sz="1600" spc="-55" dirty="0">
                <a:latin typeface="Verdana"/>
                <a:cs typeface="Verdana"/>
              </a:rPr>
              <a:t>neutrales </a:t>
            </a:r>
            <a:r>
              <a:rPr sz="1600" dirty="0">
                <a:latin typeface="Verdana"/>
                <a:cs typeface="Verdana"/>
              </a:rPr>
              <a:t>—  </a:t>
            </a:r>
            <a:r>
              <a:rPr sz="1600" spc="-5" dirty="0">
                <a:latin typeface="Verdana"/>
                <a:cs typeface="Verdana"/>
              </a:rPr>
              <a:t>inocuas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85" dirty="0">
                <a:latin typeface="Verdana"/>
                <a:cs typeface="Verdana"/>
              </a:rPr>
              <a:t>o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estereotipadas,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70" dirty="0">
                <a:latin typeface="Verdana"/>
                <a:cs typeface="Verdana"/>
              </a:rPr>
              <a:t>adecuadas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145" dirty="0">
                <a:latin typeface="Verdana"/>
                <a:cs typeface="Verdana"/>
              </a:rPr>
              <a:t>a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determinada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profesión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u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oficio,</a:t>
            </a:r>
            <a:r>
              <a:rPr sz="1600" spc="-17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etc.—,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entiende  </a:t>
            </a:r>
            <a:r>
              <a:rPr sz="1600" spc="45" dirty="0">
                <a:latin typeface="Verdana"/>
                <a:cs typeface="Verdana"/>
              </a:rPr>
              <a:t>que </a:t>
            </a:r>
            <a:r>
              <a:rPr sz="1600" spc="-15" dirty="0">
                <a:latin typeface="Verdana"/>
                <a:cs typeface="Verdana"/>
              </a:rPr>
              <a:t>algunas </a:t>
            </a:r>
            <a:r>
              <a:rPr sz="1600" spc="45" dirty="0">
                <a:latin typeface="Verdana"/>
                <a:cs typeface="Verdana"/>
              </a:rPr>
              <a:t>acciones </a:t>
            </a:r>
            <a:r>
              <a:rPr sz="1600" spc="25" dirty="0">
                <a:latin typeface="Verdana"/>
                <a:cs typeface="Verdana"/>
              </a:rPr>
              <a:t>creen </a:t>
            </a:r>
            <a:r>
              <a:rPr sz="1600" spc="-45" dirty="0">
                <a:latin typeface="Verdana"/>
                <a:cs typeface="Verdana"/>
              </a:rPr>
              <a:t>ciertos </a:t>
            </a:r>
            <a:r>
              <a:rPr sz="1600" spc="-85" dirty="0">
                <a:latin typeface="Verdana"/>
                <a:cs typeface="Verdana"/>
              </a:rPr>
              <a:t>riesgos </a:t>
            </a:r>
            <a:r>
              <a:rPr sz="1600" spc="-50" dirty="0">
                <a:latin typeface="Verdana"/>
                <a:cs typeface="Verdana"/>
              </a:rPr>
              <a:t>permitidos </a:t>
            </a:r>
            <a:r>
              <a:rPr sz="1600" spc="85" dirty="0">
                <a:latin typeface="Verdana"/>
                <a:cs typeface="Verdana"/>
              </a:rPr>
              <a:t>o </a:t>
            </a:r>
            <a:r>
              <a:rPr sz="1600" spc="-25" dirty="0">
                <a:latin typeface="Verdana"/>
                <a:cs typeface="Verdana"/>
              </a:rPr>
              <a:t>jurídicamente </a:t>
            </a:r>
            <a:r>
              <a:rPr sz="1600" spc="-40" dirty="0">
                <a:latin typeface="Verdana"/>
                <a:cs typeface="Verdana"/>
              </a:rPr>
              <a:t>tolerados, </a:t>
            </a:r>
            <a:r>
              <a:rPr sz="1600" spc="-105" dirty="0">
                <a:latin typeface="Verdana"/>
                <a:cs typeface="Verdana"/>
              </a:rPr>
              <a:t>y  </a:t>
            </a:r>
            <a:r>
              <a:rPr sz="1600" spc="30" dirty="0">
                <a:latin typeface="Verdana"/>
                <a:cs typeface="Verdana"/>
              </a:rPr>
              <a:t>aunque </a:t>
            </a:r>
            <a:r>
              <a:rPr sz="1600" spc="10" dirty="0">
                <a:latin typeface="Verdana"/>
                <a:cs typeface="Verdana"/>
              </a:rPr>
              <a:t>favorezcan </a:t>
            </a:r>
            <a:r>
              <a:rPr sz="1600" spc="20" dirty="0">
                <a:latin typeface="Verdana"/>
                <a:cs typeface="Verdana"/>
              </a:rPr>
              <a:t>en </a:t>
            </a:r>
            <a:r>
              <a:rPr sz="1600" spc="-30" dirty="0">
                <a:latin typeface="Verdana"/>
                <a:cs typeface="Verdana"/>
              </a:rPr>
              <a:t>forma </a:t>
            </a:r>
            <a:r>
              <a:rPr sz="1600" spc="10" dirty="0">
                <a:latin typeface="Verdana"/>
                <a:cs typeface="Verdana"/>
              </a:rPr>
              <a:t>causal </a:t>
            </a:r>
            <a:r>
              <a:rPr sz="1600" spc="-45" dirty="0">
                <a:latin typeface="Verdana"/>
                <a:cs typeface="Verdana"/>
              </a:rPr>
              <a:t>un </a:t>
            </a:r>
            <a:r>
              <a:rPr sz="1600" spc="-35" dirty="0">
                <a:latin typeface="Verdana"/>
                <a:cs typeface="Verdana"/>
              </a:rPr>
              <a:t>delito, </a:t>
            </a:r>
            <a:r>
              <a:rPr sz="1600" spc="20" dirty="0">
                <a:latin typeface="Verdana"/>
                <a:cs typeface="Verdana"/>
              </a:rPr>
              <a:t>no </a:t>
            </a:r>
            <a:r>
              <a:rPr sz="1600" spc="90" dirty="0">
                <a:latin typeface="Verdana"/>
                <a:cs typeface="Verdana"/>
              </a:rPr>
              <a:t>alcance </a:t>
            </a:r>
            <a:r>
              <a:rPr sz="1600" spc="145" dirty="0">
                <a:latin typeface="Verdana"/>
                <a:cs typeface="Verdana"/>
              </a:rPr>
              <a:t>a </a:t>
            </a:r>
            <a:r>
              <a:rPr sz="1600" spc="-75" dirty="0">
                <a:latin typeface="Verdana"/>
                <a:cs typeface="Verdana"/>
              </a:rPr>
              <a:t>constituir </a:t>
            </a:r>
            <a:r>
              <a:rPr sz="1600" spc="-45" dirty="0">
                <a:latin typeface="Verdana"/>
                <a:cs typeface="Verdana"/>
              </a:rPr>
              <a:t>un </a:t>
            </a:r>
            <a:r>
              <a:rPr sz="1600" spc="80" dirty="0">
                <a:latin typeface="Verdana"/>
                <a:cs typeface="Verdana"/>
              </a:rPr>
              <a:t>acto </a:t>
            </a:r>
            <a:r>
              <a:rPr sz="1600" spc="95" dirty="0">
                <a:latin typeface="Verdana"/>
                <a:cs typeface="Verdana"/>
              </a:rPr>
              <a:t>de  </a:t>
            </a:r>
            <a:r>
              <a:rPr sz="1600" spc="30" dirty="0">
                <a:latin typeface="Verdana"/>
                <a:cs typeface="Verdana"/>
              </a:rPr>
              <a:t>complicidad,</a:t>
            </a:r>
            <a:r>
              <a:rPr sz="1600" spc="-15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pues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estas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se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mantienen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alejadas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del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hecho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delictivo,</a:t>
            </a:r>
            <a:r>
              <a:rPr sz="1600" spc="-16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por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130" dirty="0">
                <a:latin typeface="Verdana"/>
                <a:cs typeface="Verdana"/>
              </a:rPr>
              <a:t>ser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acciones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85" dirty="0">
                <a:latin typeface="Verdana"/>
                <a:cs typeface="Verdana"/>
              </a:rPr>
              <a:t>con  </a:t>
            </a:r>
            <a:r>
              <a:rPr sz="1600" spc="25" dirty="0">
                <a:latin typeface="Verdana"/>
                <a:cs typeface="Verdana"/>
              </a:rPr>
              <a:t>contenido </a:t>
            </a:r>
            <a:r>
              <a:rPr sz="1600" spc="-30" dirty="0">
                <a:latin typeface="Verdana"/>
                <a:cs typeface="Verdana"/>
              </a:rPr>
              <a:t>social, </a:t>
            </a:r>
            <a:r>
              <a:rPr sz="1600" spc="90" dirty="0">
                <a:latin typeface="Verdana"/>
                <a:cs typeface="Verdana"/>
              </a:rPr>
              <a:t>con </a:t>
            </a:r>
            <a:r>
              <a:rPr sz="1600" spc="-35" dirty="0">
                <a:latin typeface="Verdana"/>
                <a:cs typeface="Verdana"/>
              </a:rPr>
              <a:t>sentido </a:t>
            </a:r>
            <a:r>
              <a:rPr sz="1600" dirty="0">
                <a:latin typeface="Verdana"/>
                <a:cs typeface="Verdana"/>
              </a:rPr>
              <a:t>inocuo, </a:t>
            </a:r>
            <a:r>
              <a:rPr sz="1600" spc="-25" dirty="0">
                <a:latin typeface="Verdana"/>
                <a:cs typeface="Verdana"/>
              </a:rPr>
              <a:t>realizadas </a:t>
            </a:r>
            <a:r>
              <a:rPr sz="1600" spc="-20" dirty="0">
                <a:latin typeface="Verdana"/>
                <a:cs typeface="Verdana"/>
              </a:rPr>
              <a:t>dentro </a:t>
            </a:r>
            <a:r>
              <a:rPr sz="1600" spc="20" dirty="0">
                <a:latin typeface="Verdana"/>
                <a:cs typeface="Verdana"/>
              </a:rPr>
              <a:t>del </a:t>
            </a:r>
            <a:r>
              <a:rPr sz="1600" spc="-95" dirty="0">
                <a:latin typeface="Verdana"/>
                <a:cs typeface="Verdana"/>
              </a:rPr>
              <a:t>rol </a:t>
            </a:r>
            <a:r>
              <a:rPr sz="1600" spc="45" dirty="0">
                <a:latin typeface="Verdana"/>
                <a:cs typeface="Verdana"/>
              </a:rPr>
              <a:t>que </a:t>
            </a:r>
            <a:r>
              <a:rPr sz="1600" spc="-15" dirty="0">
                <a:latin typeface="Verdana"/>
                <a:cs typeface="Verdana"/>
              </a:rPr>
              <a:t>le </a:t>
            </a:r>
            <a:r>
              <a:rPr sz="1600" spc="60" dirty="0">
                <a:latin typeface="Verdana"/>
                <a:cs typeface="Verdana"/>
              </a:rPr>
              <a:t>compete </a:t>
            </a:r>
            <a:r>
              <a:rPr sz="1600" spc="145" dirty="0">
                <a:latin typeface="Verdana"/>
                <a:cs typeface="Verdana"/>
              </a:rPr>
              <a:t>a </a:t>
            </a:r>
            <a:r>
              <a:rPr sz="1600" spc="55" dirty="0">
                <a:latin typeface="Verdana"/>
                <a:cs typeface="Verdana"/>
              </a:rPr>
              <a:t>toda  </a:t>
            </a:r>
            <a:r>
              <a:rPr sz="1600" spc="-15" dirty="0">
                <a:latin typeface="Verdana"/>
                <a:cs typeface="Verdana"/>
              </a:rPr>
              <a:t>persona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en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la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sociedad;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que,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por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consiguiente,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toda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85" dirty="0">
                <a:latin typeface="Verdana"/>
                <a:cs typeface="Verdana"/>
              </a:rPr>
              <a:t>acción</a:t>
            </a:r>
            <a:r>
              <a:rPr sz="1600" spc="-160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neutral,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realizada</a:t>
            </a:r>
            <a:r>
              <a:rPr sz="1600" spc="-16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dentro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del  </a:t>
            </a:r>
            <a:r>
              <a:rPr sz="1600" spc="-95" dirty="0">
                <a:latin typeface="Verdana"/>
                <a:cs typeface="Verdana"/>
              </a:rPr>
              <a:t>rol </a:t>
            </a:r>
            <a:r>
              <a:rPr sz="1600" spc="-25" dirty="0">
                <a:latin typeface="Verdana"/>
                <a:cs typeface="Verdana"/>
              </a:rPr>
              <a:t>correspondiente, </a:t>
            </a:r>
            <a:r>
              <a:rPr sz="1600" spc="30" dirty="0">
                <a:latin typeface="Verdana"/>
                <a:cs typeface="Verdana"/>
              </a:rPr>
              <a:t>común </a:t>
            </a:r>
            <a:r>
              <a:rPr sz="1600" spc="-45" dirty="0">
                <a:latin typeface="Verdana"/>
                <a:cs typeface="Verdana"/>
              </a:rPr>
              <a:t>u </a:t>
            </a:r>
            <a:r>
              <a:rPr sz="1600" spc="-35" dirty="0">
                <a:latin typeface="Verdana"/>
                <a:cs typeface="Verdana"/>
              </a:rPr>
              <a:t>ordinario </a:t>
            </a:r>
            <a:r>
              <a:rPr sz="1600" spc="145" dirty="0">
                <a:latin typeface="Verdana"/>
                <a:cs typeface="Verdana"/>
              </a:rPr>
              <a:t>a </a:t>
            </a:r>
            <a:r>
              <a:rPr sz="1600" spc="55" dirty="0">
                <a:latin typeface="Verdana"/>
                <a:cs typeface="Verdana"/>
              </a:rPr>
              <a:t>toda </a:t>
            </a:r>
            <a:r>
              <a:rPr sz="1600" spc="-35" dirty="0">
                <a:latin typeface="Verdana"/>
                <a:cs typeface="Verdana"/>
              </a:rPr>
              <a:t>persona, </a:t>
            </a:r>
            <a:r>
              <a:rPr sz="1600" spc="15" dirty="0">
                <a:latin typeface="Verdana"/>
                <a:cs typeface="Verdana"/>
              </a:rPr>
              <a:t>no </a:t>
            </a:r>
            <a:r>
              <a:rPr sz="1600" spc="-40" dirty="0">
                <a:latin typeface="Verdana"/>
                <a:cs typeface="Verdana"/>
              </a:rPr>
              <a:t>representa ningún </a:t>
            </a:r>
            <a:r>
              <a:rPr sz="1600" spc="10" dirty="0">
                <a:latin typeface="Verdana"/>
                <a:cs typeface="Verdana"/>
              </a:rPr>
              <a:t>aporte </a:t>
            </a:r>
            <a:r>
              <a:rPr sz="1600" spc="145" dirty="0">
                <a:latin typeface="Verdana"/>
                <a:cs typeface="Verdana"/>
              </a:rPr>
              <a:t>a  </a:t>
            </a:r>
            <a:r>
              <a:rPr sz="1600" spc="-45" dirty="0">
                <a:latin typeface="Verdana"/>
                <a:cs typeface="Verdana"/>
              </a:rPr>
              <a:t>un </a:t>
            </a:r>
            <a:r>
              <a:rPr sz="1600" spc="55" dirty="0">
                <a:latin typeface="Verdana"/>
                <a:cs typeface="Verdana"/>
              </a:rPr>
              <a:t>hecho </a:t>
            </a:r>
            <a:r>
              <a:rPr sz="1600" spc="-30" dirty="0">
                <a:latin typeface="Verdana"/>
                <a:cs typeface="Verdana"/>
              </a:rPr>
              <a:t>punible, pues </a:t>
            </a:r>
            <a:r>
              <a:rPr sz="1600" spc="-20" dirty="0">
                <a:latin typeface="Verdana"/>
                <a:cs typeface="Verdana"/>
              </a:rPr>
              <a:t>lo </a:t>
            </a:r>
            <a:r>
              <a:rPr sz="1600" spc="-25" dirty="0">
                <a:latin typeface="Verdana"/>
                <a:cs typeface="Verdana"/>
              </a:rPr>
              <a:t>contrario </a:t>
            </a:r>
            <a:r>
              <a:rPr sz="1600" spc="-5" dirty="0">
                <a:latin typeface="Verdana"/>
                <a:cs typeface="Verdana"/>
              </a:rPr>
              <a:t>obligaría </a:t>
            </a:r>
            <a:r>
              <a:rPr sz="1600" spc="145" dirty="0">
                <a:latin typeface="Verdana"/>
                <a:cs typeface="Verdana"/>
              </a:rPr>
              <a:t>a </a:t>
            </a:r>
            <a:r>
              <a:rPr sz="1600" spc="-30" dirty="0">
                <a:latin typeface="Verdana"/>
                <a:cs typeface="Verdana"/>
              </a:rPr>
              <a:t>cuestionar </a:t>
            </a:r>
            <a:r>
              <a:rPr sz="1600" spc="40" dirty="0">
                <a:latin typeface="Verdana"/>
                <a:cs typeface="Verdana"/>
              </a:rPr>
              <a:t>todo </a:t>
            </a:r>
            <a:r>
              <a:rPr sz="1600" spc="80" dirty="0">
                <a:latin typeface="Verdana"/>
                <a:cs typeface="Verdana"/>
              </a:rPr>
              <a:t>acto </a:t>
            </a:r>
            <a:r>
              <a:rPr sz="1600" spc="25" dirty="0">
                <a:latin typeface="Verdana"/>
                <a:cs typeface="Verdana"/>
              </a:rPr>
              <a:t>cotidiano </a:t>
            </a:r>
            <a:r>
              <a:rPr sz="1600" spc="-105" dirty="0">
                <a:latin typeface="Verdana"/>
                <a:cs typeface="Verdana"/>
              </a:rPr>
              <a:t>y  </a:t>
            </a:r>
            <a:r>
              <a:rPr sz="1600" spc="-50" dirty="0">
                <a:latin typeface="Verdana"/>
                <a:cs typeface="Verdana"/>
              </a:rPr>
              <a:t>someterlo </a:t>
            </a:r>
            <a:r>
              <a:rPr sz="1600" spc="145" dirty="0">
                <a:latin typeface="Verdana"/>
                <a:cs typeface="Verdana"/>
              </a:rPr>
              <a:t>a </a:t>
            </a:r>
            <a:r>
              <a:rPr sz="1600" spc="-55" dirty="0">
                <a:latin typeface="Verdana"/>
                <a:cs typeface="Verdana"/>
              </a:rPr>
              <a:t>escrutinio </a:t>
            </a:r>
            <a:r>
              <a:rPr sz="1600" spc="40" dirty="0">
                <a:latin typeface="Verdana"/>
                <a:cs typeface="Verdana"/>
              </a:rPr>
              <a:t>para </a:t>
            </a:r>
            <a:r>
              <a:rPr sz="1600" spc="-35" dirty="0">
                <a:latin typeface="Verdana"/>
                <a:cs typeface="Verdana"/>
              </a:rPr>
              <a:t>desentrañar </a:t>
            </a:r>
            <a:r>
              <a:rPr sz="1600" spc="-75" dirty="0">
                <a:latin typeface="Verdana"/>
                <a:cs typeface="Verdana"/>
              </a:rPr>
              <a:t>las </a:t>
            </a:r>
            <a:r>
              <a:rPr sz="1600" spc="-25" dirty="0">
                <a:latin typeface="Verdana"/>
                <a:cs typeface="Verdana"/>
              </a:rPr>
              <a:t>intenciones </a:t>
            </a:r>
            <a:r>
              <a:rPr sz="1600" spc="20" dirty="0">
                <a:latin typeface="Verdana"/>
                <a:cs typeface="Verdana"/>
              </a:rPr>
              <a:t>del </a:t>
            </a:r>
            <a:r>
              <a:rPr sz="1600" spc="-15" dirty="0">
                <a:latin typeface="Verdana"/>
                <a:cs typeface="Verdana"/>
              </a:rPr>
              <a:t>tercero </a:t>
            </a:r>
            <a:r>
              <a:rPr sz="1600" spc="90" dirty="0">
                <a:latin typeface="Verdana"/>
                <a:cs typeface="Verdana"/>
              </a:rPr>
              <a:t>con </a:t>
            </a:r>
            <a:r>
              <a:rPr sz="1600" spc="-25" dirty="0">
                <a:latin typeface="Verdana"/>
                <a:cs typeface="Verdana"/>
              </a:rPr>
              <a:t>el </a:t>
            </a:r>
            <a:r>
              <a:rPr sz="1600" spc="45" dirty="0">
                <a:latin typeface="Verdana"/>
                <a:cs typeface="Verdana"/>
              </a:rPr>
              <a:t>que </a:t>
            </a:r>
            <a:r>
              <a:rPr sz="1600" spc="-80" dirty="0">
                <a:latin typeface="Verdana"/>
                <a:cs typeface="Verdana"/>
              </a:rPr>
              <a:t>se  </a:t>
            </a:r>
            <a:r>
              <a:rPr sz="1600" spc="-20" dirty="0">
                <a:latin typeface="Verdana"/>
                <a:cs typeface="Verdana"/>
              </a:rPr>
              <a:t>interactúa”.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825656" y="1037179"/>
            <a:ext cx="959739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400" dirty="0"/>
              <a:t>La </a:t>
            </a:r>
            <a:r>
              <a:rPr sz="2400" spc="-5" dirty="0"/>
              <a:t>Corte </a:t>
            </a:r>
            <a:r>
              <a:rPr sz="2400" dirty="0"/>
              <a:t>Suprema </a:t>
            </a:r>
            <a:r>
              <a:rPr sz="2400" spc="-5" dirty="0"/>
              <a:t>de Justicia del Perú, en la decisión recaída en  el RN</a:t>
            </a:r>
            <a:r>
              <a:rPr sz="2400" spc="-10" dirty="0"/>
              <a:t> </a:t>
            </a:r>
            <a:r>
              <a:rPr sz="2400" spc="-5" dirty="0"/>
              <a:t>2242-2011-Huancayo:</a:t>
            </a:r>
            <a:endParaRPr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06DECE3-FFAB-4688-A7A6-871CEBF3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984248" y="1033272"/>
            <a:ext cx="3045460" cy="1472565"/>
          </a:xfrm>
          <a:custGeom>
            <a:avLst/>
            <a:gdLst/>
            <a:ahLst/>
            <a:cxnLst/>
            <a:rect l="l" t="t" r="r" b="b"/>
            <a:pathLst>
              <a:path w="3045460" h="1472564">
                <a:moveTo>
                  <a:pt x="2897759" y="0"/>
                </a:moveTo>
                <a:lnTo>
                  <a:pt x="147193" y="0"/>
                </a:lnTo>
                <a:lnTo>
                  <a:pt x="100673" y="7505"/>
                </a:lnTo>
                <a:lnTo>
                  <a:pt x="60268" y="28403"/>
                </a:lnTo>
                <a:lnTo>
                  <a:pt x="28403" y="60268"/>
                </a:lnTo>
                <a:lnTo>
                  <a:pt x="7505" y="100673"/>
                </a:lnTo>
                <a:lnTo>
                  <a:pt x="0" y="147192"/>
                </a:lnTo>
                <a:lnTo>
                  <a:pt x="0" y="1324990"/>
                </a:lnTo>
                <a:lnTo>
                  <a:pt x="7505" y="1371510"/>
                </a:lnTo>
                <a:lnTo>
                  <a:pt x="28403" y="1411915"/>
                </a:lnTo>
                <a:lnTo>
                  <a:pt x="60268" y="1443780"/>
                </a:lnTo>
                <a:lnTo>
                  <a:pt x="100673" y="1464678"/>
                </a:lnTo>
                <a:lnTo>
                  <a:pt x="147193" y="1472183"/>
                </a:lnTo>
                <a:lnTo>
                  <a:pt x="2897759" y="1472183"/>
                </a:lnTo>
                <a:lnTo>
                  <a:pt x="2944278" y="1464678"/>
                </a:lnTo>
                <a:lnTo>
                  <a:pt x="2984683" y="1443780"/>
                </a:lnTo>
                <a:lnTo>
                  <a:pt x="3016548" y="1411915"/>
                </a:lnTo>
                <a:lnTo>
                  <a:pt x="3037446" y="1371510"/>
                </a:lnTo>
                <a:lnTo>
                  <a:pt x="3044952" y="1324990"/>
                </a:lnTo>
                <a:lnTo>
                  <a:pt x="3044952" y="147192"/>
                </a:lnTo>
                <a:lnTo>
                  <a:pt x="3037446" y="100673"/>
                </a:lnTo>
                <a:lnTo>
                  <a:pt x="3016548" y="60268"/>
                </a:lnTo>
                <a:lnTo>
                  <a:pt x="2984683" y="28403"/>
                </a:lnTo>
                <a:lnTo>
                  <a:pt x="2944278" y="7505"/>
                </a:lnTo>
                <a:lnTo>
                  <a:pt x="289775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8675" y="1261618"/>
            <a:ext cx="2818765" cy="9620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86385" marR="5080" indent="-274320">
              <a:lnSpc>
                <a:spcPts val="3529"/>
              </a:lnSpc>
              <a:spcBef>
                <a:spcPts val="480"/>
              </a:spcBef>
            </a:pPr>
            <a:r>
              <a:rPr b="0" spc="-20" dirty="0">
                <a:latin typeface="Verdana"/>
                <a:cs typeface="Verdana"/>
              </a:rPr>
              <a:t>La</a:t>
            </a:r>
            <a:r>
              <a:rPr b="0" spc="-290" dirty="0">
                <a:latin typeface="Verdana"/>
                <a:cs typeface="Verdana"/>
              </a:rPr>
              <a:t> </a:t>
            </a:r>
            <a:r>
              <a:rPr b="0" spc="-20" dirty="0">
                <a:latin typeface="Verdana"/>
                <a:cs typeface="Verdana"/>
              </a:rPr>
              <a:t>prohibición  </a:t>
            </a:r>
            <a:r>
              <a:rPr b="0" spc="185" dirty="0">
                <a:latin typeface="Verdana"/>
                <a:cs typeface="Verdana"/>
              </a:rPr>
              <a:t>de</a:t>
            </a:r>
            <a:r>
              <a:rPr b="0" spc="-260" dirty="0">
                <a:latin typeface="Verdana"/>
                <a:cs typeface="Verdana"/>
              </a:rPr>
              <a:t> </a:t>
            </a:r>
            <a:r>
              <a:rPr b="0" spc="-145" dirty="0">
                <a:latin typeface="Verdana"/>
                <a:cs typeface="Verdana"/>
              </a:rPr>
              <a:t>regreso: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82951" y="2499360"/>
            <a:ext cx="7931150" cy="3142615"/>
            <a:chOff x="2282951" y="2499360"/>
            <a:chExt cx="7931150" cy="3142615"/>
          </a:xfrm>
        </p:grpSpPr>
        <p:sp>
          <p:nvSpPr>
            <p:cNvPr id="5" name="object 5"/>
            <p:cNvSpPr/>
            <p:nvPr/>
          </p:nvSpPr>
          <p:spPr>
            <a:xfrm>
              <a:off x="2289047" y="2505456"/>
              <a:ext cx="304800" cy="869950"/>
            </a:xfrm>
            <a:custGeom>
              <a:avLst/>
              <a:gdLst/>
              <a:ahLst/>
              <a:cxnLst/>
              <a:rect l="l" t="t" r="r" b="b"/>
              <a:pathLst>
                <a:path w="304800" h="869950">
                  <a:moveTo>
                    <a:pt x="0" y="0"/>
                  </a:moveTo>
                  <a:lnTo>
                    <a:pt x="0" y="869696"/>
                  </a:lnTo>
                  <a:lnTo>
                    <a:pt x="304545" y="869696"/>
                  </a:lnTo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92323" y="2852928"/>
              <a:ext cx="3611879" cy="1043940"/>
            </a:xfrm>
            <a:custGeom>
              <a:avLst/>
              <a:gdLst/>
              <a:ahLst/>
              <a:cxnLst/>
              <a:rect l="l" t="t" r="r" b="b"/>
              <a:pathLst>
                <a:path w="3611879" h="1043939">
                  <a:moveTo>
                    <a:pt x="0" y="104394"/>
                  </a:move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3507486" y="0"/>
                  </a:lnTo>
                  <a:lnTo>
                    <a:pt x="3548122" y="8203"/>
                  </a:lnTo>
                  <a:lnTo>
                    <a:pt x="3581304" y="30575"/>
                  </a:lnTo>
                  <a:lnTo>
                    <a:pt x="3603676" y="63757"/>
                  </a:lnTo>
                  <a:lnTo>
                    <a:pt x="3611879" y="104394"/>
                  </a:lnTo>
                  <a:lnTo>
                    <a:pt x="3611879" y="939546"/>
                  </a:lnTo>
                  <a:lnTo>
                    <a:pt x="3603676" y="980182"/>
                  </a:lnTo>
                  <a:lnTo>
                    <a:pt x="3581304" y="1013364"/>
                  </a:lnTo>
                  <a:lnTo>
                    <a:pt x="3548122" y="1035736"/>
                  </a:lnTo>
                  <a:lnTo>
                    <a:pt x="3507486" y="1043940"/>
                  </a:lnTo>
                  <a:lnTo>
                    <a:pt x="104393" y="1043940"/>
                  </a:lnTo>
                  <a:lnTo>
                    <a:pt x="63757" y="1035736"/>
                  </a:lnTo>
                  <a:lnTo>
                    <a:pt x="30575" y="1013364"/>
                  </a:lnTo>
                  <a:lnTo>
                    <a:pt x="8203" y="980182"/>
                  </a:lnTo>
                  <a:lnTo>
                    <a:pt x="0" y="939546"/>
                  </a:lnTo>
                  <a:lnTo>
                    <a:pt x="0" y="104394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9047" y="2505456"/>
              <a:ext cx="7919084" cy="3130550"/>
            </a:xfrm>
            <a:custGeom>
              <a:avLst/>
              <a:gdLst/>
              <a:ahLst/>
              <a:cxnLst/>
              <a:rect l="l" t="t" r="r" b="b"/>
              <a:pathLst>
                <a:path w="7919084" h="3130550">
                  <a:moveTo>
                    <a:pt x="0" y="0"/>
                  </a:moveTo>
                  <a:lnTo>
                    <a:pt x="0" y="2434463"/>
                  </a:lnTo>
                  <a:lnTo>
                    <a:pt x="304545" y="2434463"/>
                  </a:lnTo>
                </a:path>
                <a:path w="7919084" h="3130550">
                  <a:moveTo>
                    <a:pt x="303275" y="1878076"/>
                  </a:moveTo>
                  <a:lnTo>
                    <a:pt x="310375" y="1834095"/>
                  </a:lnTo>
                  <a:lnTo>
                    <a:pt x="330143" y="1795887"/>
                  </a:lnTo>
                  <a:lnTo>
                    <a:pt x="360279" y="1765751"/>
                  </a:lnTo>
                  <a:lnTo>
                    <a:pt x="398487" y="1745983"/>
                  </a:lnTo>
                  <a:lnTo>
                    <a:pt x="442468" y="1738884"/>
                  </a:lnTo>
                  <a:lnTo>
                    <a:pt x="7779511" y="1738884"/>
                  </a:lnTo>
                  <a:lnTo>
                    <a:pt x="7823492" y="1745983"/>
                  </a:lnTo>
                  <a:lnTo>
                    <a:pt x="7861700" y="1765751"/>
                  </a:lnTo>
                  <a:lnTo>
                    <a:pt x="7891836" y="1795887"/>
                  </a:lnTo>
                  <a:lnTo>
                    <a:pt x="7911604" y="1834095"/>
                  </a:lnTo>
                  <a:lnTo>
                    <a:pt x="7918704" y="1878076"/>
                  </a:lnTo>
                  <a:lnTo>
                    <a:pt x="7918704" y="2991104"/>
                  </a:lnTo>
                  <a:lnTo>
                    <a:pt x="7911604" y="3035084"/>
                  </a:lnTo>
                  <a:lnTo>
                    <a:pt x="7891836" y="3073292"/>
                  </a:lnTo>
                  <a:lnTo>
                    <a:pt x="7861700" y="3103428"/>
                  </a:lnTo>
                  <a:lnTo>
                    <a:pt x="7823492" y="3123196"/>
                  </a:lnTo>
                  <a:lnTo>
                    <a:pt x="7779511" y="3130296"/>
                  </a:lnTo>
                  <a:lnTo>
                    <a:pt x="442468" y="3130296"/>
                  </a:lnTo>
                  <a:lnTo>
                    <a:pt x="398487" y="3123196"/>
                  </a:lnTo>
                  <a:lnTo>
                    <a:pt x="360279" y="3103428"/>
                  </a:lnTo>
                  <a:lnTo>
                    <a:pt x="330143" y="3073292"/>
                  </a:lnTo>
                  <a:lnTo>
                    <a:pt x="310375" y="3035084"/>
                  </a:lnTo>
                  <a:lnTo>
                    <a:pt x="303275" y="2991104"/>
                  </a:lnTo>
                  <a:lnTo>
                    <a:pt x="303275" y="1878076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53029" y="3023107"/>
            <a:ext cx="7487920" cy="254190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4001135" indent="139700">
              <a:lnSpc>
                <a:spcPts val="2420"/>
              </a:lnSpc>
              <a:spcBef>
                <a:spcPts val="359"/>
              </a:spcBef>
            </a:pPr>
            <a:r>
              <a:rPr sz="2200" spc="-260" dirty="0">
                <a:latin typeface="Verdana"/>
                <a:cs typeface="Verdana"/>
              </a:rPr>
              <a:t>Es </a:t>
            </a:r>
            <a:r>
              <a:rPr sz="2200" spc="-60" dirty="0">
                <a:latin typeface="Verdana"/>
                <a:cs typeface="Verdana"/>
              </a:rPr>
              <a:t>un </a:t>
            </a:r>
            <a:r>
              <a:rPr sz="2200" spc="-95" dirty="0">
                <a:latin typeface="Verdana"/>
                <a:cs typeface="Verdana"/>
              </a:rPr>
              <a:t>límite </a:t>
            </a:r>
            <a:r>
              <a:rPr sz="2200" spc="-45" dirty="0">
                <a:latin typeface="Verdana"/>
                <a:cs typeface="Verdana"/>
              </a:rPr>
              <a:t>normativo </a:t>
            </a:r>
            <a:r>
              <a:rPr sz="2200" spc="175" dirty="0">
                <a:latin typeface="Verdana"/>
                <a:cs typeface="Verdana"/>
              </a:rPr>
              <a:t>a  </a:t>
            </a:r>
            <a:r>
              <a:rPr sz="2200" dirty="0">
                <a:latin typeface="Verdana"/>
                <a:cs typeface="Verdana"/>
              </a:rPr>
              <a:t>la </a:t>
            </a:r>
            <a:r>
              <a:rPr sz="2200" spc="20" dirty="0">
                <a:latin typeface="Verdana"/>
                <a:cs typeface="Verdana"/>
              </a:rPr>
              <a:t>participación</a:t>
            </a:r>
            <a:r>
              <a:rPr sz="2200" spc="-37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delictiva.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700">
              <a:latin typeface="Verdana"/>
              <a:cs typeface="Verdana"/>
            </a:endParaRPr>
          </a:p>
          <a:p>
            <a:pPr marL="22860" marR="5080" algn="just">
              <a:lnSpc>
                <a:spcPct val="92000"/>
              </a:lnSpc>
              <a:spcBef>
                <a:spcPts val="1720"/>
              </a:spcBef>
            </a:pPr>
            <a:r>
              <a:rPr sz="2200" dirty="0">
                <a:latin typeface="Verdana"/>
                <a:cs typeface="Verdana"/>
              </a:rPr>
              <a:t>Quien </a:t>
            </a:r>
            <a:r>
              <a:rPr sz="2200" spc="-65" dirty="0">
                <a:latin typeface="Verdana"/>
                <a:cs typeface="Verdana"/>
              </a:rPr>
              <a:t>realizó </a:t>
            </a:r>
            <a:r>
              <a:rPr sz="2200" spc="20" dirty="0">
                <a:latin typeface="Verdana"/>
                <a:cs typeface="Verdana"/>
              </a:rPr>
              <a:t>una </a:t>
            </a:r>
            <a:r>
              <a:rPr sz="2200" spc="90" dirty="0">
                <a:latin typeface="Verdana"/>
                <a:cs typeface="Verdana"/>
              </a:rPr>
              <a:t>conducta </a:t>
            </a:r>
            <a:r>
              <a:rPr sz="2200" spc="-30" dirty="0">
                <a:latin typeface="Verdana"/>
                <a:cs typeface="Verdana"/>
              </a:rPr>
              <a:t>permitida </a:t>
            </a:r>
            <a:r>
              <a:rPr sz="2200" spc="-20" dirty="0">
                <a:latin typeface="Verdana"/>
                <a:cs typeface="Verdana"/>
              </a:rPr>
              <a:t>por </a:t>
            </a:r>
            <a:r>
              <a:rPr sz="2200" spc="-25" dirty="0">
                <a:latin typeface="Verdana"/>
                <a:cs typeface="Verdana"/>
              </a:rPr>
              <a:t>el </a:t>
            </a:r>
            <a:r>
              <a:rPr sz="2200" spc="25" dirty="0">
                <a:latin typeface="Verdana"/>
                <a:cs typeface="Verdana"/>
              </a:rPr>
              <a:t>Derecho  </a:t>
            </a:r>
            <a:r>
              <a:rPr sz="2200" spc="-20" dirty="0">
                <a:latin typeface="Verdana"/>
                <a:cs typeface="Verdana"/>
              </a:rPr>
              <a:t>por </a:t>
            </a:r>
            <a:r>
              <a:rPr sz="2200" spc="-15" dirty="0">
                <a:latin typeface="Verdana"/>
                <a:cs typeface="Verdana"/>
              </a:rPr>
              <a:t>comportarse </a:t>
            </a:r>
            <a:r>
              <a:rPr sz="2200" spc="120" dirty="0">
                <a:latin typeface="Verdana"/>
                <a:cs typeface="Verdana"/>
              </a:rPr>
              <a:t>de </a:t>
            </a:r>
            <a:r>
              <a:rPr sz="2200" spc="65" dirty="0">
                <a:latin typeface="Verdana"/>
                <a:cs typeface="Verdana"/>
              </a:rPr>
              <a:t>acuerdo </a:t>
            </a:r>
            <a:r>
              <a:rPr sz="2200" spc="175" dirty="0">
                <a:latin typeface="Verdana"/>
                <a:cs typeface="Verdana"/>
              </a:rPr>
              <a:t>a </a:t>
            </a:r>
            <a:r>
              <a:rPr sz="2200" spc="-180" dirty="0">
                <a:latin typeface="Verdana"/>
                <a:cs typeface="Verdana"/>
              </a:rPr>
              <a:t>su </a:t>
            </a:r>
            <a:r>
              <a:rPr sz="2200" spc="-114" dirty="0">
                <a:latin typeface="Verdana"/>
                <a:cs typeface="Verdana"/>
              </a:rPr>
              <a:t>rol </a:t>
            </a:r>
            <a:r>
              <a:rPr sz="2200" spc="20" dirty="0">
                <a:latin typeface="Verdana"/>
                <a:cs typeface="Verdana"/>
              </a:rPr>
              <a:t>no </a:t>
            </a:r>
            <a:r>
              <a:rPr sz="2200" spc="-50" dirty="0">
                <a:latin typeface="Verdana"/>
                <a:cs typeface="Verdana"/>
              </a:rPr>
              <a:t>realiza </a:t>
            </a:r>
            <a:r>
              <a:rPr sz="2200" spc="20" dirty="0">
                <a:latin typeface="Verdana"/>
                <a:cs typeface="Verdana"/>
              </a:rPr>
              <a:t>una  </a:t>
            </a:r>
            <a:r>
              <a:rPr sz="2200" spc="100" dirty="0">
                <a:latin typeface="Verdana"/>
                <a:cs typeface="Verdana"/>
              </a:rPr>
              <a:t>acción </a:t>
            </a:r>
            <a:r>
              <a:rPr sz="2200" spc="15" dirty="0">
                <a:latin typeface="Verdana"/>
                <a:cs typeface="Verdana"/>
              </a:rPr>
              <a:t>penalmente </a:t>
            </a:r>
            <a:r>
              <a:rPr sz="2200" spc="-40" dirty="0">
                <a:latin typeface="Verdana"/>
                <a:cs typeface="Verdana"/>
              </a:rPr>
              <a:t>relevante. </a:t>
            </a:r>
            <a:r>
              <a:rPr sz="2200" spc="35" dirty="0">
                <a:latin typeface="Verdana"/>
                <a:cs typeface="Verdana"/>
              </a:rPr>
              <a:t>No </a:t>
            </a:r>
            <a:r>
              <a:rPr sz="2200" spc="85" dirty="0">
                <a:latin typeface="Verdana"/>
                <a:cs typeface="Verdana"/>
              </a:rPr>
              <a:t>puede </a:t>
            </a:r>
            <a:r>
              <a:rPr sz="2200" spc="-10" dirty="0">
                <a:latin typeface="Verdana"/>
                <a:cs typeface="Verdana"/>
              </a:rPr>
              <a:t>alegarse </a:t>
            </a:r>
            <a:r>
              <a:rPr sz="2200" spc="-235" dirty="0">
                <a:latin typeface="Verdana"/>
                <a:cs typeface="Verdana"/>
              </a:rPr>
              <a:t>si  </a:t>
            </a:r>
            <a:r>
              <a:rPr sz="2200" spc="-90" dirty="0">
                <a:latin typeface="Verdana"/>
                <a:cs typeface="Verdana"/>
              </a:rPr>
              <a:t>es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55" dirty="0">
                <a:latin typeface="Verdana"/>
                <a:cs typeface="Verdana"/>
              </a:rPr>
              <a:t>que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el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contexto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es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manifiestamente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delictivo.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E715B96A-B01E-4F9E-99BA-9A38AF846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475233" y="464819"/>
            <a:ext cx="10387965" cy="5992495"/>
            <a:chOff x="475233" y="464819"/>
            <a:chExt cx="10387965" cy="5992495"/>
          </a:xfrm>
        </p:grpSpPr>
        <p:sp>
          <p:nvSpPr>
            <p:cNvPr id="3" name="object 3"/>
            <p:cNvSpPr/>
            <p:nvPr/>
          </p:nvSpPr>
          <p:spPr>
            <a:xfrm>
              <a:off x="1319783" y="464819"/>
              <a:ext cx="9543415" cy="5992495"/>
            </a:xfrm>
            <a:custGeom>
              <a:avLst/>
              <a:gdLst/>
              <a:ahLst/>
              <a:cxnLst/>
              <a:rect l="l" t="t" r="r" b="b"/>
              <a:pathLst>
                <a:path w="9543415" h="5992495">
                  <a:moveTo>
                    <a:pt x="6547104" y="0"/>
                  </a:moveTo>
                  <a:lnTo>
                    <a:pt x="6547104" y="1498091"/>
                  </a:lnTo>
                  <a:lnTo>
                    <a:pt x="0" y="1498091"/>
                  </a:lnTo>
                  <a:lnTo>
                    <a:pt x="0" y="4494276"/>
                  </a:lnTo>
                  <a:lnTo>
                    <a:pt x="6547104" y="4494276"/>
                  </a:lnTo>
                  <a:lnTo>
                    <a:pt x="6547104" y="5992368"/>
                  </a:lnTo>
                  <a:lnTo>
                    <a:pt x="9543288" y="2996183"/>
                  </a:lnTo>
                  <a:lnTo>
                    <a:pt x="6547104" y="0"/>
                  </a:lnTo>
                  <a:close/>
                </a:path>
              </a:pathLst>
            </a:custGeom>
            <a:solidFill>
              <a:srgbClr val="FFE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1583" y="2261615"/>
              <a:ext cx="2512060" cy="2397760"/>
            </a:xfrm>
            <a:custGeom>
              <a:avLst/>
              <a:gdLst/>
              <a:ahLst/>
              <a:cxnLst/>
              <a:rect l="l" t="t" r="r" b="b"/>
              <a:pathLst>
                <a:path w="2512060" h="2397760">
                  <a:moveTo>
                    <a:pt x="2112010" y="0"/>
                  </a:moveTo>
                  <a:lnTo>
                    <a:pt x="399554" y="0"/>
                  </a:lnTo>
                  <a:lnTo>
                    <a:pt x="352956" y="2688"/>
                  </a:lnTo>
                  <a:lnTo>
                    <a:pt x="307938" y="10555"/>
                  </a:lnTo>
                  <a:lnTo>
                    <a:pt x="264798" y="23299"/>
                  </a:lnTo>
                  <a:lnTo>
                    <a:pt x="223837" y="40620"/>
                  </a:lnTo>
                  <a:lnTo>
                    <a:pt x="185354" y="62219"/>
                  </a:lnTo>
                  <a:lnTo>
                    <a:pt x="149650" y="87794"/>
                  </a:lnTo>
                  <a:lnTo>
                    <a:pt x="117024" y="117046"/>
                  </a:lnTo>
                  <a:lnTo>
                    <a:pt x="87775" y="149674"/>
                  </a:lnTo>
                  <a:lnTo>
                    <a:pt x="62204" y="185379"/>
                  </a:lnTo>
                  <a:lnTo>
                    <a:pt x="40609" y="223860"/>
                  </a:lnTo>
                  <a:lnTo>
                    <a:pt x="23292" y="264817"/>
                  </a:lnTo>
                  <a:lnTo>
                    <a:pt x="10552" y="307950"/>
                  </a:lnTo>
                  <a:lnTo>
                    <a:pt x="2687" y="352958"/>
                  </a:lnTo>
                  <a:lnTo>
                    <a:pt x="0" y="399542"/>
                  </a:lnTo>
                  <a:lnTo>
                    <a:pt x="0" y="1997710"/>
                  </a:lnTo>
                  <a:lnTo>
                    <a:pt x="2687" y="2044293"/>
                  </a:lnTo>
                  <a:lnTo>
                    <a:pt x="10552" y="2089301"/>
                  </a:lnTo>
                  <a:lnTo>
                    <a:pt x="23292" y="2132434"/>
                  </a:lnTo>
                  <a:lnTo>
                    <a:pt x="40609" y="2173391"/>
                  </a:lnTo>
                  <a:lnTo>
                    <a:pt x="62204" y="2211872"/>
                  </a:lnTo>
                  <a:lnTo>
                    <a:pt x="87775" y="2247577"/>
                  </a:lnTo>
                  <a:lnTo>
                    <a:pt x="117024" y="2280205"/>
                  </a:lnTo>
                  <a:lnTo>
                    <a:pt x="149650" y="2309457"/>
                  </a:lnTo>
                  <a:lnTo>
                    <a:pt x="185354" y="2335032"/>
                  </a:lnTo>
                  <a:lnTo>
                    <a:pt x="223837" y="2356631"/>
                  </a:lnTo>
                  <a:lnTo>
                    <a:pt x="264798" y="2373952"/>
                  </a:lnTo>
                  <a:lnTo>
                    <a:pt x="307938" y="2386696"/>
                  </a:lnTo>
                  <a:lnTo>
                    <a:pt x="352956" y="2394563"/>
                  </a:lnTo>
                  <a:lnTo>
                    <a:pt x="399554" y="2397252"/>
                  </a:lnTo>
                  <a:lnTo>
                    <a:pt x="2112010" y="2397252"/>
                  </a:lnTo>
                  <a:lnTo>
                    <a:pt x="2158593" y="2394563"/>
                  </a:lnTo>
                  <a:lnTo>
                    <a:pt x="2203601" y="2386696"/>
                  </a:lnTo>
                  <a:lnTo>
                    <a:pt x="2246734" y="2373952"/>
                  </a:lnTo>
                  <a:lnTo>
                    <a:pt x="2287691" y="2356631"/>
                  </a:lnTo>
                  <a:lnTo>
                    <a:pt x="2326172" y="2335032"/>
                  </a:lnTo>
                  <a:lnTo>
                    <a:pt x="2361877" y="2309457"/>
                  </a:lnTo>
                  <a:lnTo>
                    <a:pt x="2394505" y="2280205"/>
                  </a:lnTo>
                  <a:lnTo>
                    <a:pt x="2423757" y="2247577"/>
                  </a:lnTo>
                  <a:lnTo>
                    <a:pt x="2449332" y="2211872"/>
                  </a:lnTo>
                  <a:lnTo>
                    <a:pt x="2470931" y="2173391"/>
                  </a:lnTo>
                  <a:lnTo>
                    <a:pt x="2488252" y="2132434"/>
                  </a:lnTo>
                  <a:lnTo>
                    <a:pt x="2500996" y="2089301"/>
                  </a:lnTo>
                  <a:lnTo>
                    <a:pt x="2508863" y="2044293"/>
                  </a:lnTo>
                  <a:lnTo>
                    <a:pt x="2511552" y="1997710"/>
                  </a:lnTo>
                  <a:lnTo>
                    <a:pt x="2511552" y="399542"/>
                  </a:lnTo>
                  <a:lnTo>
                    <a:pt x="2508863" y="352958"/>
                  </a:lnTo>
                  <a:lnTo>
                    <a:pt x="2500996" y="307950"/>
                  </a:lnTo>
                  <a:lnTo>
                    <a:pt x="2488252" y="264817"/>
                  </a:lnTo>
                  <a:lnTo>
                    <a:pt x="2470931" y="223860"/>
                  </a:lnTo>
                  <a:lnTo>
                    <a:pt x="2449332" y="185379"/>
                  </a:lnTo>
                  <a:lnTo>
                    <a:pt x="2423757" y="149674"/>
                  </a:lnTo>
                  <a:lnTo>
                    <a:pt x="2394505" y="117046"/>
                  </a:lnTo>
                  <a:lnTo>
                    <a:pt x="2361877" y="87794"/>
                  </a:lnTo>
                  <a:lnTo>
                    <a:pt x="2326172" y="62219"/>
                  </a:lnTo>
                  <a:lnTo>
                    <a:pt x="2287691" y="40620"/>
                  </a:lnTo>
                  <a:lnTo>
                    <a:pt x="2246734" y="23299"/>
                  </a:lnTo>
                  <a:lnTo>
                    <a:pt x="2203601" y="10555"/>
                  </a:lnTo>
                  <a:lnTo>
                    <a:pt x="2158593" y="2688"/>
                  </a:lnTo>
                  <a:lnTo>
                    <a:pt x="21120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1583" y="2261615"/>
              <a:ext cx="2512060" cy="2397760"/>
            </a:xfrm>
            <a:custGeom>
              <a:avLst/>
              <a:gdLst/>
              <a:ahLst/>
              <a:cxnLst/>
              <a:rect l="l" t="t" r="r" b="b"/>
              <a:pathLst>
                <a:path w="2512060" h="2397760">
                  <a:moveTo>
                    <a:pt x="0" y="399542"/>
                  </a:moveTo>
                  <a:lnTo>
                    <a:pt x="2687" y="352958"/>
                  </a:lnTo>
                  <a:lnTo>
                    <a:pt x="10552" y="307950"/>
                  </a:lnTo>
                  <a:lnTo>
                    <a:pt x="23292" y="264817"/>
                  </a:lnTo>
                  <a:lnTo>
                    <a:pt x="40609" y="223860"/>
                  </a:lnTo>
                  <a:lnTo>
                    <a:pt x="62204" y="185379"/>
                  </a:lnTo>
                  <a:lnTo>
                    <a:pt x="87775" y="149674"/>
                  </a:lnTo>
                  <a:lnTo>
                    <a:pt x="117024" y="117046"/>
                  </a:lnTo>
                  <a:lnTo>
                    <a:pt x="149650" y="87794"/>
                  </a:lnTo>
                  <a:lnTo>
                    <a:pt x="185354" y="62219"/>
                  </a:lnTo>
                  <a:lnTo>
                    <a:pt x="223837" y="40620"/>
                  </a:lnTo>
                  <a:lnTo>
                    <a:pt x="264798" y="23299"/>
                  </a:lnTo>
                  <a:lnTo>
                    <a:pt x="307938" y="10555"/>
                  </a:lnTo>
                  <a:lnTo>
                    <a:pt x="352956" y="2688"/>
                  </a:lnTo>
                  <a:lnTo>
                    <a:pt x="399554" y="0"/>
                  </a:lnTo>
                  <a:lnTo>
                    <a:pt x="2112010" y="0"/>
                  </a:lnTo>
                  <a:lnTo>
                    <a:pt x="2158593" y="2688"/>
                  </a:lnTo>
                  <a:lnTo>
                    <a:pt x="2203601" y="10555"/>
                  </a:lnTo>
                  <a:lnTo>
                    <a:pt x="2246734" y="23299"/>
                  </a:lnTo>
                  <a:lnTo>
                    <a:pt x="2287691" y="40620"/>
                  </a:lnTo>
                  <a:lnTo>
                    <a:pt x="2326172" y="62219"/>
                  </a:lnTo>
                  <a:lnTo>
                    <a:pt x="2361877" y="87794"/>
                  </a:lnTo>
                  <a:lnTo>
                    <a:pt x="2394505" y="117046"/>
                  </a:lnTo>
                  <a:lnTo>
                    <a:pt x="2423757" y="149674"/>
                  </a:lnTo>
                  <a:lnTo>
                    <a:pt x="2449332" y="185379"/>
                  </a:lnTo>
                  <a:lnTo>
                    <a:pt x="2470931" y="223860"/>
                  </a:lnTo>
                  <a:lnTo>
                    <a:pt x="2488252" y="264817"/>
                  </a:lnTo>
                  <a:lnTo>
                    <a:pt x="2500996" y="307950"/>
                  </a:lnTo>
                  <a:lnTo>
                    <a:pt x="2508863" y="352958"/>
                  </a:lnTo>
                  <a:lnTo>
                    <a:pt x="2511552" y="399542"/>
                  </a:lnTo>
                  <a:lnTo>
                    <a:pt x="2511552" y="1997710"/>
                  </a:lnTo>
                  <a:lnTo>
                    <a:pt x="2508863" y="2044293"/>
                  </a:lnTo>
                  <a:lnTo>
                    <a:pt x="2500996" y="2089301"/>
                  </a:lnTo>
                  <a:lnTo>
                    <a:pt x="2488252" y="2132434"/>
                  </a:lnTo>
                  <a:lnTo>
                    <a:pt x="2470931" y="2173391"/>
                  </a:lnTo>
                  <a:lnTo>
                    <a:pt x="2449332" y="2211872"/>
                  </a:lnTo>
                  <a:lnTo>
                    <a:pt x="2423757" y="2247577"/>
                  </a:lnTo>
                  <a:lnTo>
                    <a:pt x="2394505" y="2280205"/>
                  </a:lnTo>
                  <a:lnTo>
                    <a:pt x="2361877" y="2309457"/>
                  </a:lnTo>
                  <a:lnTo>
                    <a:pt x="2326172" y="2335032"/>
                  </a:lnTo>
                  <a:lnTo>
                    <a:pt x="2287691" y="2356631"/>
                  </a:lnTo>
                  <a:lnTo>
                    <a:pt x="2246734" y="2373952"/>
                  </a:lnTo>
                  <a:lnTo>
                    <a:pt x="2203601" y="2386696"/>
                  </a:lnTo>
                  <a:lnTo>
                    <a:pt x="2158593" y="2394563"/>
                  </a:lnTo>
                  <a:lnTo>
                    <a:pt x="2112010" y="2397252"/>
                  </a:lnTo>
                  <a:lnTo>
                    <a:pt x="399554" y="2397252"/>
                  </a:lnTo>
                  <a:lnTo>
                    <a:pt x="352956" y="2394563"/>
                  </a:lnTo>
                  <a:lnTo>
                    <a:pt x="307938" y="2386696"/>
                  </a:lnTo>
                  <a:lnTo>
                    <a:pt x="264798" y="2373952"/>
                  </a:lnTo>
                  <a:lnTo>
                    <a:pt x="223837" y="2356631"/>
                  </a:lnTo>
                  <a:lnTo>
                    <a:pt x="185354" y="2335032"/>
                  </a:lnTo>
                  <a:lnTo>
                    <a:pt x="149650" y="2309457"/>
                  </a:lnTo>
                  <a:lnTo>
                    <a:pt x="117024" y="2280205"/>
                  </a:lnTo>
                  <a:lnTo>
                    <a:pt x="87775" y="2247577"/>
                  </a:lnTo>
                  <a:lnTo>
                    <a:pt x="62204" y="2211872"/>
                  </a:lnTo>
                  <a:lnTo>
                    <a:pt x="40609" y="2173391"/>
                  </a:lnTo>
                  <a:lnTo>
                    <a:pt x="23292" y="2132434"/>
                  </a:lnTo>
                  <a:lnTo>
                    <a:pt x="10552" y="2089301"/>
                  </a:lnTo>
                  <a:lnTo>
                    <a:pt x="2687" y="2044293"/>
                  </a:lnTo>
                  <a:lnTo>
                    <a:pt x="0" y="1997710"/>
                  </a:lnTo>
                  <a:lnTo>
                    <a:pt x="0" y="39954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1634" y="2665857"/>
            <a:ext cx="2110740" cy="15601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635" algn="ctr">
              <a:lnSpc>
                <a:spcPct val="91900"/>
              </a:lnSpc>
              <a:spcBef>
                <a:spcPts val="275"/>
              </a:spcBef>
            </a:pPr>
            <a:r>
              <a:rPr sz="1800" spc="-55" dirty="0">
                <a:latin typeface="Verdana"/>
                <a:cs typeface="Verdana"/>
              </a:rPr>
              <a:t>Por </a:t>
            </a:r>
            <a:r>
              <a:rPr sz="1800" spc="-30" dirty="0">
                <a:latin typeface="Verdana"/>
                <a:cs typeface="Verdana"/>
              </a:rPr>
              <a:t>ejemplo,</a:t>
            </a:r>
            <a:r>
              <a:rPr sz="1800" spc="-3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quien  </a:t>
            </a:r>
            <a:r>
              <a:rPr sz="1800" spc="35" dirty="0">
                <a:latin typeface="Verdana"/>
                <a:cs typeface="Verdana"/>
              </a:rPr>
              <a:t>vende </a:t>
            </a:r>
            <a:r>
              <a:rPr sz="1800" spc="-20" dirty="0">
                <a:latin typeface="Verdana"/>
                <a:cs typeface="Verdana"/>
              </a:rPr>
              <a:t>cuchillos</a:t>
            </a:r>
            <a:r>
              <a:rPr sz="1800" spc="-40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no  </a:t>
            </a:r>
            <a:r>
              <a:rPr sz="1800" spc="-60" dirty="0">
                <a:latin typeface="Verdana"/>
                <a:cs typeface="Verdana"/>
              </a:rPr>
              <a:t>será </a:t>
            </a:r>
            <a:r>
              <a:rPr sz="1800" spc="-30" dirty="0">
                <a:latin typeface="Verdana"/>
                <a:cs typeface="Verdana"/>
              </a:rPr>
              <a:t>responsable  </a:t>
            </a:r>
            <a:r>
              <a:rPr sz="1800" spc="100" dirty="0">
                <a:latin typeface="Verdana"/>
                <a:cs typeface="Verdana"/>
              </a:rPr>
              <a:t>de </a:t>
            </a:r>
            <a:r>
              <a:rPr sz="1800" spc="-95" dirty="0">
                <a:latin typeface="Verdana"/>
                <a:cs typeface="Verdana"/>
              </a:rPr>
              <a:t>los </a:t>
            </a:r>
            <a:r>
              <a:rPr sz="1800" spc="15" dirty="0">
                <a:latin typeface="Verdana"/>
                <a:cs typeface="Verdana"/>
              </a:rPr>
              <a:t>actos </a:t>
            </a:r>
            <a:r>
              <a:rPr sz="1800" spc="45" dirty="0">
                <a:latin typeface="Verdana"/>
                <a:cs typeface="Verdana"/>
              </a:rPr>
              <a:t>que  </a:t>
            </a:r>
            <a:r>
              <a:rPr sz="1800" spc="75" dirty="0">
                <a:latin typeface="Verdana"/>
                <a:cs typeface="Verdana"/>
              </a:rPr>
              <a:t>pueda </a:t>
            </a:r>
            <a:r>
              <a:rPr sz="1800" spc="-65" dirty="0">
                <a:latin typeface="Verdana"/>
                <a:cs typeface="Verdana"/>
              </a:rPr>
              <a:t>realizar  </a:t>
            </a:r>
            <a:r>
              <a:rPr sz="1800" spc="-5" dirty="0">
                <a:latin typeface="Verdana"/>
                <a:cs typeface="Verdana"/>
              </a:rPr>
              <a:t>quien </a:t>
            </a:r>
            <a:r>
              <a:rPr sz="1800" spc="-95" dirty="0">
                <a:latin typeface="Verdana"/>
                <a:cs typeface="Verdana"/>
              </a:rPr>
              <a:t>los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compra.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76929" y="2255266"/>
            <a:ext cx="2526030" cy="2410460"/>
            <a:chOff x="3376929" y="2255266"/>
            <a:chExt cx="2526030" cy="2410460"/>
          </a:xfrm>
        </p:grpSpPr>
        <p:sp>
          <p:nvSpPr>
            <p:cNvPr id="8" name="object 8"/>
            <p:cNvSpPr/>
            <p:nvPr/>
          </p:nvSpPr>
          <p:spPr>
            <a:xfrm>
              <a:off x="3383279" y="2261616"/>
              <a:ext cx="2513330" cy="2397760"/>
            </a:xfrm>
            <a:custGeom>
              <a:avLst/>
              <a:gdLst/>
              <a:ahLst/>
              <a:cxnLst/>
              <a:rect l="l" t="t" r="r" b="b"/>
              <a:pathLst>
                <a:path w="2513329" h="2397760">
                  <a:moveTo>
                    <a:pt x="2113534" y="0"/>
                  </a:moveTo>
                  <a:lnTo>
                    <a:pt x="399542" y="0"/>
                  </a:lnTo>
                  <a:lnTo>
                    <a:pt x="352958" y="2688"/>
                  </a:lnTo>
                  <a:lnTo>
                    <a:pt x="307950" y="10555"/>
                  </a:lnTo>
                  <a:lnTo>
                    <a:pt x="264817" y="23299"/>
                  </a:lnTo>
                  <a:lnTo>
                    <a:pt x="223860" y="40620"/>
                  </a:lnTo>
                  <a:lnTo>
                    <a:pt x="185379" y="62219"/>
                  </a:lnTo>
                  <a:lnTo>
                    <a:pt x="149674" y="87794"/>
                  </a:lnTo>
                  <a:lnTo>
                    <a:pt x="117046" y="117046"/>
                  </a:lnTo>
                  <a:lnTo>
                    <a:pt x="87794" y="149674"/>
                  </a:lnTo>
                  <a:lnTo>
                    <a:pt x="62219" y="185379"/>
                  </a:lnTo>
                  <a:lnTo>
                    <a:pt x="40620" y="223860"/>
                  </a:lnTo>
                  <a:lnTo>
                    <a:pt x="23299" y="264817"/>
                  </a:lnTo>
                  <a:lnTo>
                    <a:pt x="10555" y="307950"/>
                  </a:lnTo>
                  <a:lnTo>
                    <a:pt x="2688" y="352958"/>
                  </a:lnTo>
                  <a:lnTo>
                    <a:pt x="0" y="399542"/>
                  </a:lnTo>
                  <a:lnTo>
                    <a:pt x="0" y="1997710"/>
                  </a:lnTo>
                  <a:lnTo>
                    <a:pt x="2688" y="2044293"/>
                  </a:lnTo>
                  <a:lnTo>
                    <a:pt x="10555" y="2089301"/>
                  </a:lnTo>
                  <a:lnTo>
                    <a:pt x="23299" y="2132434"/>
                  </a:lnTo>
                  <a:lnTo>
                    <a:pt x="40620" y="2173391"/>
                  </a:lnTo>
                  <a:lnTo>
                    <a:pt x="62219" y="2211872"/>
                  </a:lnTo>
                  <a:lnTo>
                    <a:pt x="87794" y="2247577"/>
                  </a:lnTo>
                  <a:lnTo>
                    <a:pt x="117046" y="2280205"/>
                  </a:lnTo>
                  <a:lnTo>
                    <a:pt x="149674" y="2309457"/>
                  </a:lnTo>
                  <a:lnTo>
                    <a:pt x="185379" y="2335032"/>
                  </a:lnTo>
                  <a:lnTo>
                    <a:pt x="223860" y="2356631"/>
                  </a:lnTo>
                  <a:lnTo>
                    <a:pt x="264817" y="2373952"/>
                  </a:lnTo>
                  <a:lnTo>
                    <a:pt x="307950" y="2386696"/>
                  </a:lnTo>
                  <a:lnTo>
                    <a:pt x="352958" y="2394563"/>
                  </a:lnTo>
                  <a:lnTo>
                    <a:pt x="399542" y="2397252"/>
                  </a:lnTo>
                  <a:lnTo>
                    <a:pt x="2113534" y="2397252"/>
                  </a:lnTo>
                  <a:lnTo>
                    <a:pt x="2160117" y="2394563"/>
                  </a:lnTo>
                  <a:lnTo>
                    <a:pt x="2205125" y="2386696"/>
                  </a:lnTo>
                  <a:lnTo>
                    <a:pt x="2248258" y="2373952"/>
                  </a:lnTo>
                  <a:lnTo>
                    <a:pt x="2289215" y="2356631"/>
                  </a:lnTo>
                  <a:lnTo>
                    <a:pt x="2327696" y="2335032"/>
                  </a:lnTo>
                  <a:lnTo>
                    <a:pt x="2363401" y="2309457"/>
                  </a:lnTo>
                  <a:lnTo>
                    <a:pt x="2396029" y="2280205"/>
                  </a:lnTo>
                  <a:lnTo>
                    <a:pt x="2425281" y="2247577"/>
                  </a:lnTo>
                  <a:lnTo>
                    <a:pt x="2450856" y="2211872"/>
                  </a:lnTo>
                  <a:lnTo>
                    <a:pt x="2472455" y="2173391"/>
                  </a:lnTo>
                  <a:lnTo>
                    <a:pt x="2489776" y="2132434"/>
                  </a:lnTo>
                  <a:lnTo>
                    <a:pt x="2502520" y="2089301"/>
                  </a:lnTo>
                  <a:lnTo>
                    <a:pt x="2510387" y="2044293"/>
                  </a:lnTo>
                  <a:lnTo>
                    <a:pt x="2513076" y="1997710"/>
                  </a:lnTo>
                  <a:lnTo>
                    <a:pt x="2513076" y="399542"/>
                  </a:lnTo>
                  <a:lnTo>
                    <a:pt x="2510387" y="352958"/>
                  </a:lnTo>
                  <a:lnTo>
                    <a:pt x="2502520" y="307950"/>
                  </a:lnTo>
                  <a:lnTo>
                    <a:pt x="2489776" y="264817"/>
                  </a:lnTo>
                  <a:lnTo>
                    <a:pt x="2472455" y="223860"/>
                  </a:lnTo>
                  <a:lnTo>
                    <a:pt x="2450856" y="185379"/>
                  </a:lnTo>
                  <a:lnTo>
                    <a:pt x="2425281" y="149674"/>
                  </a:lnTo>
                  <a:lnTo>
                    <a:pt x="2396029" y="117046"/>
                  </a:lnTo>
                  <a:lnTo>
                    <a:pt x="2363401" y="87794"/>
                  </a:lnTo>
                  <a:lnTo>
                    <a:pt x="2327696" y="62219"/>
                  </a:lnTo>
                  <a:lnTo>
                    <a:pt x="2289215" y="40620"/>
                  </a:lnTo>
                  <a:lnTo>
                    <a:pt x="2248258" y="23299"/>
                  </a:lnTo>
                  <a:lnTo>
                    <a:pt x="2205125" y="10555"/>
                  </a:lnTo>
                  <a:lnTo>
                    <a:pt x="2160117" y="2688"/>
                  </a:lnTo>
                  <a:lnTo>
                    <a:pt x="2113534" y="0"/>
                  </a:lnTo>
                  <a:close/>
                </a:path>
              </a:pathLst>
            </a:custGeom>
            <a:solidFill>
              <a:srgbClr val="67E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83279" y="2261616"/>
              <a:ext cx="2513330" cy="2397760"/>
            </a:xfrm>
            <a:custGeom>
              <a:avLst/>
              <a:gdLst/>
              <a:ahLst/>
              <a:cxnLst/>
              <a:rect l="l" t="t" r="r" b="b"/>
              <a:pathLst>
                <a:path w="2513329" h="2397760">
                  <a:moveTo>
                    <a:pt x="0" y="399542"/>
                  </a:moveTo>
                  <a:lnTo>
                    <a:pt x="2688" y="352958"/>
                  </a:lnTo>
                  <a:lnTo>
                    <a:pt x="10555" y="307950"/>
                  </a:lnTo>
                  <a:lnTo>
                    <a:pt x="23299" y="264817"/>
                  </a:lnTo>
                  <a:lnTo>
                    <a:pt x="40620" y="223860"/>
                  </a:lnTo>
                  <a:lnTo>
                    <a:pt x="62219" y="185379"/>
                  </a:lnTo>
                  <a:lnTo>
                    <a:pt x="87794" y="149674"/>
                  </a:lnTo>
                  <a:lnTo>
                    <a:pt x="117046" y="117046"/>
                  </a:lnTo>
                  <a:lnTo>
                    <a:pt x="149674" y="87794"/>
                  </a:lnTo>
                  <a:lnTo>
                    <a:pt x="185379" y="62219"/>
                  </a:lnTo>
                  <a:lnTo>
                    <a:pt x="223860" y="40620"/>
                  </a:lnTo>
                  <a:lnTo>
                    <a:pt x="264817" y="23299"/>
                  </a:lnTo>
                  <a:lnTo>
                    <a:pt x="307950" y="10555"/>
                  </a:lnTo>
                  <a:lnTo>
                    <a:pt x="352958" y="2688"/>
                  </a:lnTo>
                  <a:lnTo>
                    <a:pt x="399542" y="0"/>
                  </a:lnTo>
                  <a:lnTo>
                    <a:pt x="2113534" y="0"/>
                  </a:lnTo>
                  <a:lnTo>
                    <a:pt x="2160117" y="2688"/>
                  </a:lnTo>
                  <a:lnTo>
                    <a:pt x="2205125" y="10555"/>
                  </a:lnTo>
                  <a:lnTo>
                    <a:pt x="2248258" y="23299"/>
                  </a:lnTo>
                  <a:lnTo>
                    <a:pt x="2289215" y="40620"/>
                  </a:lnTo>
                  <a:lnTo>
                    <a:pt x="2327696" y="62219"/>
                  </a:lnTo>
                  <a:lnTo>
                    <a:pt x="2363401" y="87794"/>
                  </a:lnTo>
                  <a:lnTo>
                    <a:pt x="2396029" y="117046"/>
                  </a:lnTo>
                  <a:lnTo>
                    <a:pt x="2425281" y="149674"/>
                  </a:lnTo>
                  <a:lnTo>
                    <a:pt x="2450856" y="185379"/>
                  </a:lnTo>
                  <a:lnTo>
                    <a:pt x="2472455" y="223860"/>
                  </a:lnTo>
                  <a:lnTo>
                    <a:pt x="2489776" y="264817"/>
                  </a:lnTo>
                  <a:lnTo>
                    <a:pt x="2502520" y="307950"/>
                  </a:lnTo>
                  <a:lnTo>
                    <a:pt x="2510387" y="352958"/>
                  </a:lnTo>
                  <a:lnTo>
                    <a:pt x="2513076" y="399542"/>
                  </a:lnTo>
                  <a:lnTo>
                    <a:pt x="2513076" y="1997710"/>
                  </a:lnTo>
                  <a:lnTo>
                    <a:pt x="2510387" y="2044293"/>
                  </a:lnTo>
                  <a:lnTo>
                    <a:pt x="2502520" y="2089301"/>
                  </a:lnTo>
                  <a:lnTo>
                    <a:pt x="2489776" y="2132434"/>
                  </a:lnTo>
                  <a:lnTo>
                    <a:pt x="2472455" y="2173391"/>
                  </a:lnTo>
                  <a:lnTo>
                    <a:pt x="2450856" y="2211872"/>
                  </a:lnTo>
                  <a:lnTo>
                    <a:pt x="2425281" y="2247577"/>
                  </a:lnTo>
                  <a:lnTo>
                    <a:pt x="2396029" y="2280205"/>
                  </a:lnTo>
                  <a:lnTo>
                    <a:pt x="2363401" y="2309457"/>
                  </a:lnTo>
                  <a:lnTo>
                    <a:pt x="2327696" y="2335032"/>
                  </a:lnTo>
                  <a:lnTo>
                    <a:pt x="2289215" y="2356631"/>
                  </a:lnTo>
                  <a:lnTo>
                    <a:pt x="2248258" y="2373952"/>
                  </a:lnTo>
                  <a:lnTo>
                    <a:pt x="2205125" y="2386696"/>
                  </a:lnTo>
                  <a:lnTo>
                    <a:pt x="2160117" y="2394563"/>
                  </a:lnTo>
                  <a:lnTo>
                    <a:pt x="2113534" y="2397252"/>
                  </a:lnTo>
                  <a:lnTo>
                    <a:pt x="399542" y="2397252"/>
                  </a:lnTo>
                  <a:lnTo>
                    <a:pt x="352958" y="2394563"/>
                  </a:lnTo>
                  <a:lnTo>
                    <a:pt x="307950" y="2386696"/>
                  </a:lnTo>
                  <a:lnTo>
                    <a:pt x="264817" y="2373952"/>
                  </a:lnTo>
                  <a:lnTo>
                    <a:pt x="223860" y="2356631"/>
                  </a:lnTo>
                  <a:lnTo>
                    <a:pt x="185379" y="2335032"/>
                  </a:lnTo>
                  <a:lnTo>
                    <a:pt x="149674" y="2309457"/>
                  </a:lnTo>
                  <a:lnTo>
                    <a:pt x="117046" y="2280205"/>
                  </a:lnTo>
                  <a:lnTo>
                    <a:pt x="87794" y="2247577"/>
                  </a:lnTo>
                  <a:lnTo>
                    <a:pt x="62219" y="2211872"/>
                  </a:lnTo>
                  <a:lnTo>
                    <a:pt x="40620" y="2173391"/>
                  </a:lnTo>
                  <a:lnTo>
                    <a:pt x="23299" y="2132434"/>
                  </a:lnTo>
                  <a:lnTo>
                    <a:pt x="10555" y="2089301"/>
                  </a:lnTo>
                  <a:lnTo>
                    <a:pt x="2688" y="2044293"/>
                  </a:lnTo>
                  <a:lnTo>
                    <a:pt x="0" y="1997710"/>
                  </a:lnTo>
                  <a:lnTo>
                    <a:pt x="0" y="39954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34866" y="2792095"/>
            <a:ext cx="2009775" cy="130873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lnSpc>
                <a:spcPct val="91900"/>
              </a:lnSpc>
              <a:spcBef>
                <a:spcPts val="275"/>
              </a:spcBef>
            </a:pPr>
            <a:r>
              <a:rPr sz="1800" spc="-10" dirty="0">
                <a:latin typeface="Verdana"/>
                <a:cs typeface="Verdana"/>
              </a:rPr>
              <a:t>Al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vendedor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no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le  </a:t>
            </a:r>
            <a:r>
              <a:rPr sz="1800" spc="-85" dirty="0">
                <a:latin typeface="Verdana"/>
                <a:cs typeface="Verdana"/>
              </a:rPr>
              <a:t>asiste </a:t>
            </a:r>
            <a:r>
              <a:rPr sz="1800" spc="-20" dirty="0">
                <a:latin typeface="Verdana"/>
                <a:cs typeface="Verdana"/>
              </a:rPr>
              <a:t>el </a:t>
            </a:r>
            <a:r>
              <a:rPr sz="1800" spc="30" dirty="0">
                <a:latin typeface="Verdana"/>
                <a:cs typeface="Verdana"/>
              </a:rPr>
              <a:t>deber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de  </a:t>
            </a:r>
            <a:r>
              <a:rPr sz="1800" spc="-25" dirty="0">
                <a:latin typeface="Verdana"/>
                <a:cs typeface="Verdana"/>
              </a:rPr>
              <a:t>controlar </a:t>
            </a:r>
            <a:r>
              <a:rPr sz="1800" spc="10" dirty="0">
                <a:latin typeface="Verdana"/>
                <a:cs typeface="Verdana"/>
              </a:rPr>
              <a:t>la  </a:t>
            </a:r>
            <a:r>
              <a:rPr sz="1800" spc="70" dirty="0">
                <a:latin typeface="Verdana"/>
                <a:cs typeface="Verdana"/>
              </a:rPr>
              <a:t>conducta </a:t>
            </a:r>
            <a:r>
              <a:rPr sz="1800" spc="20" dirty="0">
                <a:latin typeface="Verdana"/>
                <a:cs typeface="Verdana"/>
              </a:rPr>
              <a:t>del  </a:t>
            </a:r>
            <a:r>
              <a:rPr sz="1800" spc="-30" dirty="0">
                <a:latin typeface="Verdana"/>
                <a:cs typeface="Verdana"/>
              </a:rPr>
              <a:t>tercero.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80150" y="1589277"/>
            <a:ext cx="2526030" cy="3743960"/>
            <a:chOff x="6280150" y="1589277"/>
            <a:chExt cx="2526030" cy="3743960"/>
          </a:xfrm>
        </p:grpSpPr>
        <p:sp>
          <p:nvSpPr>
            <p:cNvPr id="12" name="object 12"/>
            <p:cNvSpPr/>
            <p:nvPr/>
          </p:nvSpPr>
          <p:spPr>
            <a:xfrm>
              <a:off x="6286500" y="1595627"/>
              <a:ext cx="2513330" cy="3731260"/>
            </a:xfrm>
            <a:custGeom>
              <a:avLst/>
              <a:gdLst/>
              <a:ahLst/>
              <a:cxnLst/>
              <a:rect l="l" t="t" r="r" b="b"/>
              <a:pathLst>
                <a:path w="2513329" h="3731260">
                  <a:moveTo>
                    <a:pt x="2094229" y="0"/>
                  </a:moveTo>
                  <a:lnTo>
                    <a:pt x="418846" y="0"/>
                  </a:lnTo>
                  <a:lnTo>
                    <a:pt x="370009" y="2818"/>
                  </a:lnTo>
                  <a:lnTo>
                    <a:pt x="322825" y="11064"/>
                  </a:lnTo>
                  <a:lnTo>
                    <a:pt x="277608" y="24424"/>
                  </a:lnTo>
                  <a:lnTo>
                    <a:pt x="234672" y="42581"/>
                  </a:lnTo>
                  <a:lnTo>
                    <a:pt x="194332" y="65222"/>
                  </a:lnTo>
                  <a:lnTo>
                    <a:pt x="156902" y="92033"/>
                  </a:lnTo>
                  <a:lnTo>
                    <a:pt x="122697" y="122697"/>
                  </a:lnTo>
                  <a:lnTo>
                    <a:pt x="92033" y="156902"/>
                  </a:lnTo>
                  <a:lnTo>
                    <a:pt x="65222" y="194332"/>
                  </a:lnTo>
                  <a:lnTo>
                    <a:pt x="42581" y="234672"/>
                  </a:lnTo>
                  <a:lnTo>
                    <a:pt x="24424" y="277608"/>
                  </a:lnTo>
                  <a:lnTo>
                    <a:pt x="11064" y="322825"/>
                  </a:lnTo>
                  <a:lnTo>
                    <a:pt x="2818" y="370009"/>
                  </a:lnTo>
                  <a:lnTo>
                    <a:pt x="0" y="418846"/>
                  </a:lnTo>
                  <a:lnTo>
                    <a:pt x="0" y="3311905"/>
                  </a:lnTo>
                  <a:lnTo>
                    <a:pt x="2818" y="3360742"/>
                  </a:lnTo>
                  <a:lnTo>
                    <a:pt x="11064" y="3407926"/>
                  </a:lnTo>
                  <a:lnTo>
                    <a:pt x="24424" y="3453143"/>
                  </a:lnTo>
                  <a:lnTo>
                    <a:pt x="42581" y="3496079"/>
                  </a:lnTo>
                  <a:lnTo>
                    <a:pt x="65222" y="3536419"/>
                  </a:lnTo>
                  <a:lnTo>
                    <a:pt x="92033" y="3573849"/>
                  </a:lnTo>
                  <a:lnTo>
                    <a:pt x="122697" y="3608054"/>
                  </a:lnTo>
                  <a:lnTo>
                    <a:pt x="156902" y="3638718"/>
                  </a:lnTo>
                  <a:lnTo>
                    <a:pt x="194332" y="3665529"/>
                  </a:lnTo>
                  <a:lnTo>
                    <a:pt x="234672" y="3688170"/>
                  </a:lnTo>
                  <a:lnTo>
                    <a:pt x="277608" y="3706327"/>
                  </a:lnTo>
                  <a:lnTo>
                    <a:pt x="322825" y="3719687"/>
                  </a:lnTo>
                  <a:lnTo>
                    <a:pt x="370009" y="3727933"/>
                  </a:lnTo>
                  <a:lnTo>
                    <a:pt x="418846" y="3730752"/>
                  </a:lnTo>
                  <a:lnTo>
                    <a:pt x="2094229" y="3730752"/>
                  </a:lnTo>
                  <a:lnTo>
                    <a:pt x="2143066" y="3727933"/>
                  </a:lnTo>
                  <a:lnTo>
                    <a:pt x="2190250" y="3719687"/>
                  </a:lnTo>
                  <a:lnTo>
                    <a:pt x="2235467" y="3706327"/>
                  </a:lnTo>
                  <a:lnTo>
                    <a:pt x="2278403" y="3688170"/>
                  </a:lnTo>
                  <a:lnTo>
                    <a:pt x="2318743" y="3665529"/>
                  </a:lnTo>
                  <a:lnTo>
                    <a:pt x="2356173" y="3638718"/>
                  </a:lnTo>
                  <a:lnTo>
                    <a:pt x="2390378" y="3608054"/>
                  </a:lnTo>
                  <a:lnTo>
                    <a:pt x="2421042" y="3573849"/>
                  </a:lnTo>
                  <a:lnTo>
                    <a:pt x="2447853" y="3536419"/>
                  </a:lnTo>
                  <a:lnTo>
                    <a:pt x="2470494" y="3496079"/>
                  </a:lnTo>
                  <a:lnTo>
                    <a:pt x="2488651" y="3453143"/>
                  </a:lnTo>
                  <a:lnTo>
                    <a:pt x="2502011" y="3407926"/>
                  </a:lnTo>
                  <a:lnTo>
                    <a:pt x="2510257" y="3360742"/>
                  </a:lnTo>
                  <a:lnTo>
                    <a:pt x="2513076" y="3311905"/>
                  </a:lnTo>
                  <a:lnTo>
                    <a:pt x="2513076" y="418846"/>
                  </a:lnTo>
                  <a:lnTo>
                    <a:pt x="2510257" y="370009"/>
                  </a:lnTo>
                  <a:lnTo>
                    <a:pt x="2502011" y="322825"/>
                  </a:lnTo>
                  <a:lnTo>
                    <a:pt x="2488651" y="277608"/>
                  </a:lnTo>
                  <a:lnTo>
                    <a:pt x="2470494" y="234672"/>
                  </a:lnTo>
                  <a:lnTo>
                    <a:pt x="2447853" y="194332"/>
                  </a:lnTo>
                  <a:lnTo>
                    <a:pt x="2421042" y="156902"/>
                  </a:lnTo>
                  <a:lnTo>
                    <a:pt x="2390378" y="122697"/>
                  </a:lnTo>
                  <a:lnTo>
                    <a:pt x="2356173" y="92033"/>
                  </a:lnTo>
                  <a:lnTo>
                    <a:pt x="2318743" y="65222"/>
                  </a:lnTo>
                  <a:lnTo>
                    <a:pt x="2278403" y="42581"/>
                  </a:lnTo>
                  <a:lnTo>
                    <a:pt x="2235467" y="24424"/>
                  </a:lnTo>
                  <a:lnTo>
                    <a:pt x="2190250" y="11064"/>
                  </a:lnTo>
                  <a:lnTo>
                    <a:pt x="2143066" y="2818"/>
                  </a:lnTo>
                  <a:lnTo>
                    <a:pt x="2094229" y="0"/>
                  </a:lnTo>
                  <a:close/>
                </a:path>
              </a:pathLst>
            </a:custGeom>
            <a:solidFill>
              <a:srgbClr val="3EE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86500" y="1595627"/>
              <a:ext cx="2513330" cy="3731260"/>
            </a:xfrm>
            <a:custGeom>
              <a:avLst/>
              <a:gdLst/>
              <a:ahLst/>
              <a:cxnLst/>
              <a:rect l="l" t="t" r="r" b="b"/>
              <a:pathLst>
                <a:path w="2513329" h="3731260">
                  <a:moveTo>
                    <a:pt x="0" y="418846"/>
                  </a:moveTo>
                  <a:lnTo>
                    <a:pt x="2818" y="370009"/>
                  </a:lnTo>
                  <a:lnTo>
                    <a:pt x="11064" y="322825"/>
                  </a:lnTo>
                  <a:lnTo>
                    <a:pt x="24424" y="277608"/>
                  </a:lnTo>
                  <a:lnTo>
                    <a:pt x="42581" y="234672"/>
                  </a:lnTo>
                  <a:lnTo>
                    <a:pt x="65222" y="194332"/>
                  </a:lnTo>
                  <a:lnTo>
                    <a:pt x="92033" y="156902"/>
                  </a:lnTo>
                  <a:lnTo>
                    <a:pt x="122697" y="122697"/>
                  </a:lnTo>
                  <a:lnTo>
                    <a:pt x="156902" y="92033"/>
                  </a:lnTo>
                  <a:lnTo>
                    <a:pt x="194332" y="65222"/>
                  </a:lnTo>
                  <a:lnTo>
                    <a:pt x="234672" y="42581"/>
                  </a:lnTo>
                  <a:lnTo>
                    <a:pt x="277608" y="24424"/>
                  </a:lnTo>
                  <a:lnTo>
                    <a:pt x="322825" y="11064"/>
                  </a:lnTo>
                  <a:lnTo>
                    <a:pt x="370009" y="2818"/>
                  </a:lnTo>
                  <a:lnTo>
                    <a:pt x="418846" y="0"/>
                  </a:lnTo>
                  <a:lnTo>
                    <a:pt x="2094229" y="0"/>
                  </a:lnTo>
                  <a:lnTo>
                    <a:pt x="2143066" y="2818"/>
                  </a:lnTo>
                  <a:lnTo>
                    <a:pt x="2190250" y="11064"/>
                  </a:lnTo>
                  <a:lnTo>
                    <a:pt x="2235467" y="24424"/>
                  </a:lnTo>
                  <a:lnTo>
                    <a:pt x="2278403" y="42581"/>
                  </a:lnTo>
                  <a:lnTo>
                    <a:pt x="2318743" y="65222"/>
                  </a:lnTo>
                  <a:lnTo>
                    <a:pt x="2356173" y="92033"/>
                  </a:lnTo>
                  <a:lnTo>
                    <a:pt x="2390378" y="122697"/>
                  </a:lnTo>
                  <a:lnTo>
                    <a:pt x="2421042" y="156902"/>
                  </a:lnTo>
                  <a:lnTo>
                    <a:pt x="2447853" y="194332"/>
                  </a:lnTo>
                  <a:lnTo>
                    <a:pt x="2470494" y="234672"/>
                  </a:lnTo>
                  <a:lnTo>
                    <a:pt x="2488651" y="277608"/>
                  </a:lnTo>
                  <a:lnTo>
                    <a:pt x="2502011" y="322825"/>
                  </a:lnTo>
                  <a:lnTo>
                    <a:pt x="2510257" y="370009"/>
                  </a:lnTo>
                  <a:lnTo>
                    <a:pt x="2513076" y="418846"/>
                  </a:lnTo>
                  <a:lnTo>
                    <a:pt x="2513076" y="3311905"/>
                  </a:lnTo>
                  <a:lnTo>
                    <a:pt x="2510257" y="3360742"/>
                  </a:lnTo>
                  <a:lnTo>
                    <a:pt x="2502011" y="3407926"/>
                  </a:lnTo>
                  <a:lnTo>
                    <a:pt x="2488651" y="3453143"/>
                  </a:lnTo>
                  <a:lnTo>
                    <a:pt x="2470494" y="3496079"/>
                  </a:lnTo>
                  <a:lnTo>
                    <a:pt x="2447853" y="3536419"/>
                  </a:lnTo>
                  <a:lnTo>
                    <a:pt x="2421042" y="3573849"/>
                  </a:lnTo>
                  <a:lnTo>
                    <a:pt x="2390378" y="3608054"/>
                  </a:lnTo>
                  <a:lnTo>
                    <a:pt x="2356173" y="3638718"/>
                  </a:lnTo>
                  <a:lnTo>
                    <a:pt x="2318743" y="3665529"/>
                  </a:lnTo>
                  <a:lnTo>
                    <a:pt x="2278403" y="3688170"/>
                  </a:lnTo>
                  <a:lnTo>
                    <a:pt x="2235467" y="3706327"/>
                  </a:lnTo>
                  <a:lnTo>
                    <a:pt x="2190250" y="3719687"/>
                  </a:lnTo>
                  <a:lnTo>
                    <a:pt x="2143066" y="3727933"/>
                  </a:lnTo>
                  <a:lnTo>
                    <a:pt x="2094229" y="3730752"/>
                  </a:lnTo>
                  <a:lnTo>
                    <a:pt x="418846" y="3730752"/>
                  </a:lnTo>
                  <a:lnTo>
                    <a:pt x="370009" y="3727933"/>
                  </a:lnTo>
                  <a:lnTo>
                    <a:pt x="322825" y="3719687"/>
                  </a:lnTo>
                  <a:lnTo>
                    <a:pt x="277608" y="3706327"/>
                  </a:lnTo>
                  <a:lnTo>
                    <a:pt x="234672" y="3688170"/>
                  </a:lnTo>
                  <a:lnTo>
                    <a:pt x="194332" y="3665529"/>
                  </a:lnTo>
                  <a:lnTo>
                    <a:pt x="156902" y="3638718"/>
                  </a:lnTo>
                  <a:lnTo>
                    <a:pt x="122697" y="3608054"/>
                  </a:lnTo>
                  <a:lnTo>
                    <a:pt x="92033" y="3573849"/>
                  </a:lnTo>
                  <a:lnTo>
                    <a:pt x="65222" y="3536419"/>
                  </a:lnTo>
                  <a:lnTo>
                    <a:pt x="42581" y="3496079"/>
                  </a:lnTo>
                  <a:lnTo>
                    <a:pt x="24424" y="3453143"/>
                  </a:lnTo>
                  <a:lnTo>
                    <a:pt x="11064" y="3407926"/>
                  </a:lnTo>
                  <a:lnTo>
                    <a:pt x="2818" y="3360742"/>
                  </a:lnTo>
                  <a:lnTo>
                    <a:pt x="0" y="3311905"/>
                  </a:lnTo>
                  <a:lnTo>
                    <a:pt x="0" y="41884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74967" y="1908809"/>
            <a:ext cx="2138045" cy="307403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algn="ctr">
              <a:lnSpc>
                <a:spcPct val="91900"/>
              </a:lnSpc>
              <a:spcBef>
                <a:spcPts val="275"/>
              </a:spcBef>
            </a:pPr>
            <a:r>
              <a:rPr sz="1800" spc="35" dirty="0">
                <a:latin typeface="Verdana"/>
                <a:cs typeface="Verdana"/>
              </a:rPr>
              <a:t>No </a:t>
            </a:r>
            <a:r>
              <a:rPr sz="1800" spc="40" dirty="0">
                <a:latin typeface="Verdana"/>
                <a:cs typeface="Verdana"/>
              </a:rPr>
              <a:t>podrá</a:t>
            </a:r>
            <a:r>
              <a:rPr sz="1800" spc="-37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alegarse  </a:t>
            </a:r>
            <a:r>
              <a:rPr sz="1800" spc="10" dirty="0">
                <a:latin typeface="Verdana"/>
                <a:cs typeface="Verdana"/>
              </a:rPr>
              <a:t>la </a:t>
            </a:r>
            <a:r>
              <a:rPr sz="1800" spc="-10" dirty="0">
                <a:latin typeface="Verdana"/>
                <a:cs typeface="Verdana"/>
              </a:rPr>
              <a:t>prohibición </a:t>
            </a:r>
            <a:r>
              <a:rPr sz="1800" spc="95" dirty="0">
                <a:latin typeface="Verdana"/>
                <a:cs typeface="Verdana"/>
              </a:rPr>
              <a:t>de  </a:t>
            </a:r>
            <a:r>
              <a:rPr sz="1800" spc="-50" dirty="0">
                <a:latin typeface="Verdana"/>
                <a:cs typeface="Verdana"/>
              </a:rPr>
              <a:t>regreso </a:t>
            </a:r>
            <a:r>
              <a:rPr sz="1800" spc="75" dirty="0">
                <a:latin typeface="Verdana"/>
                <a:cs typeface="Verdana"/>
              </a:rPr>
              <a:t>cuando</a:t>
            </a:r>
            <a:r>
              <a:rPr sz="1800" spc="-26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la  </a:t>
            </a:r>
            <a:r>
              <a:rPr sz="1800" spc="45" dirty="0">
                <a:latin typeface="Verdana"/>
                <a:cs typeface="Verdana"/>
              </a:rPr>
              <a:t>conducta, que  </a:t>
            </a:r>
            <a:r>
              <a:rPr sz="1800" spc="65" dirty="0">
                <a:latin typeface="Verdana"/>
                <a:cs typeface="Verdana"/>
              </a:rPr>
              <a:t>excede </a:t>
            </a:r>
            <a:r>
              <a:rPr sz="1800" spc="-25" dirty="0">
                <a:latin typeface="Verdana"/>
                <a:cs typeface="Verdana"/>
              </a:rPr>
              <a:t>el </a:t>
            </a:r>
            <a:r>
              <a:rPr sz="1800" spc="30" dirty="0">
                <a:latin typeface="Verdana"/>
                <a:cs typeface="Verdana"/>
              </a:rPr>
              <a:t>marco  </a:t>
            </a:r>
            <a:r>
              <a:rPr sz="1800" spc="100" dirty="0">
                <a:latin typeface="Verdana"/>
                <a:cs typeface="Verdana"/>
              </a:rPr>
              <a:t>de </a:t>
            </a:r>
            <a:r>
              <a:rPr sz="1800" spc="-150" dirty="0">
                <a:latin typeface="Verdana"/>
                <a:cs typeface="Verdana"/>
              </a:rPr>
              <a:t>su    </a:t>
            </a:r>
            <a:r>
              <a:rPr sz="1800" spc="55" dirty="0">
                <a:latin typeface="Verdana"/>
                <a:cs typeface="Verdana"/>
              </a:rPr>
              <a:t>competencia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39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de  </a:t>
            </a:r>
            <a:r>
              <a:rPr sz="1800" spc="-145" dirty="0">
                <a:latin typeface="Verdana"/>
                <a:cs typeface="Verdana"/>
              </a:rPr>
              <a:t>su </a:t>
            </a:r>
            <a:r>
              <a:rPr sz="1800" spc="-110" dirty="0">
                <a:latin typeface="Verdana"/>
                <a:cs typeface="Verdana"/>
              </a:rPr>
              <a:t>rol, </a:t>
            </a:r>
            <a:r>
              <a:rPr sz="1800" spc="-75" dirty="0">
                <a:latin typeface="Verdana"/>
                <a:cs typeface="Verdana"/>
              </a:rPr>
              <a:t>se </a:t>
            </a:r>
            <a:r>
              <a:rPr sz="1800" spc="-40" dirty="0">
                <a:latin typeface="Verdana"/>
                <a:cs typeface="Verdana"/>
              </a:rPr>
              <a:t>realiza  </a:t>
            </a:r>
            <a:r>
              <a:rPr sz="1800" spc="-20" dirty="0">
                <a:latin typeface="Verdana"/>
                <a:cs typeface="Verdana"/>
              </a:rPr>
              <a:t>dentro </a:t>
            </a:r>
            <a:r>
              <a:rPr sz="1800" spc="100" dirty="0">
                <a:latin typeface="Verdana"/>
                <a:cs typeface="Verdana"/>
              </a:rPr>
              <a:t>de </a:t>
            </a:r>
            <a:r>
              <a:rPr sz="1800" spc="-45" dirty="0">
                <a:latin typeface="Verdana"/>
                <a:cs typeface="Verdana"/>
              </a:rPr>
              <a:t>un  </a:t>
            </a:r>
            <a:r>
              <a:rPr sz="1800" dirty="0">
                <a:latin typeface="Verdana"/>
                <a:cs typeface="Verdana"/>
              </a:rPr>
              <a:t>contexto  </a:t>
            </a:r>
            <a:r>
              <a:rPr sz="1800" spc="35" dirty="0">
                <a:latin typeface="Verdana"/>
                <a:cs typeface="Verdana"/>
              </a:rPr>
              <a:t>marcadamente  </a:t>
            </a:r>
            <a:r>
              <a:rPr sz="1800" spc="-25" dirty="0">
                <a:latin typeface="Verdana"/>
                <a:cs typeface="Verdana"/>
              </a:rPr>
              <a:t>delictivo.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183369" y="655066"/>
            <a:ext cx="2524760" cy="5612130"/>
            <a:chOff x="9183369" y="655066"/>
            <a:chExt cx="2524760" cy="5612130"/>
          </a:xfrm>
        </p:grpSpPr>
        <p:sp>
          <p:nvSpPr>
            <p:cNvPr id="16" name="object 16"/>
            <p:cNvSpPr/>
            <p:nvPr/>
          </p:nvSpPr>
          <p:spPr>
            <a:xfrm>
              <a:off x="9189719" y="661416"/>
              <a:ext cx="2512060" cy="5599430"/>
            </a:xfrm>
            <a:custGeom>
              <a:avLst/>
              <a:gdLst/>
              <a:ahLst/>
              <a:cxnLst/>
              <a:rect l="l" t="t" r="r" b="b"/>
              <a:pathLst>
                <a:path w="2512059" h="5599430">
                  <a:moveTo>
                    <a:pt x="2092959" y="0"/>
                  </a:moveTo>
                  <a:lnTo>
                    <a:pt x="418591" y="0"/>
                  </a:lnTo>
                  <a:lnTo>
                    <a:pt x="369783" y="2816"/>
                  </a:lnTo>
                  <a:lnTo>
                    <a:pt x="322625" y="11057"/>
                  </a:lnTo>
                  <a:lnTo>
                    <a:pt x="277434" y="24407"/>
                  </a:lnTo>
                  <a:lnTo>
                    <a:pt x="234524" y="42553"/>
                  </a:lnTo>
                  <a:lnTo>
                    <a:pt x="194208" y="65180"/>
                  </a:lnTo>
                  <a:lnTo>
                    <a:pt x="156801" y="91973"/>
                  </a:lnTo>
                  <a:lnTo>
                    <a:pt x="122618" y="122618"/>
                  </a:lnTo>
                  <a:lnTo>
                    <a:pt x="91973" y="156801"/>
                  </a:lnTo>
                  <a:lnTo>
                    <a:pt x="65180" y="194208"/>
                  </a:lnTo>
                  <a:lnTo>
                    <a:pt x="42553" y="234524"/>
                  </a:lnTo>
                  <a:lnTo>
                    <a:pt x="24407" y="277434"/>
                  </a:lnTo>
                  <a:lnTo>
                    <a:pt x="11057" y="322625"/>
                  </a:lnTo>
                  <a:lnTo>
                    <a:pt x="2816" y="369783"/>
                  </a:lnTo>
                  <a:lnTo>
                    <a:pt x="0" y="418592"/>
                  </a:lnTo>
                  <a:lnTo>
                    <a:pt x="0" y="5180584"/>
                  </a:lnTo>
                  <a:lnTo>
                    <a:pt x="2816" y="5229399"/>
                  </a:lnTo>
                  <a:lnTo>
                    <a:pt x="11057" y="5276562"/>
                  </a:lnTo>
                  <a:lnTo>
                    <a:pt x="24407" y="5321756"/>
                  </a:lnTo>
                  <a:lnTo>
                    <a:pt x="42553" y="5364668"/>
                  </a:lnTo>
                  <a:lnTo>
                    <a:pt x="65180" y="5404984"/>
                  </a:lnTo>
                  <a:lnTo>
                    <a:pt x="91973" y="5442390"/>
                  </a:lnTo>
                  <a:lnTo>
                    <a:pt x="122618" y="5476571"/>
                  </a:lnTo>
                  <a:lnTo>
                    <a:pt x="156801" y="5507214"/>
                  </a:lnTo>
                  <a:lnTo>
                    <a:pt x="194208" y="5534005"/>
                  </a:lnTo>
                  <a:lnTo>
                    <a:pt x="234524" y="5556629"/>
                  </a:lnTo>
                  <a:lnTo>
                    <a:pt x="277434" y="5574772"/>
                  </a:lnTo>
                  <a:lnTo>
                    <a:pt x="322625" y="5588120"/>
                  </a:lnTo>
                  <a:lnTo>
                    <a:pt x="369783" y="5596359"/>
                  </a:lnTo>
                  <a:lnTo>
                    <a:pt x="418591" y="5599176"/>
                  </a:lnTo>
                  <a:lnTo>
                    <a:pt x="2092959" y="5599176"/>
                  </a:lnTo>
                  <a:lnTo>
                    <a:pt x="2141768" y="5596359"/>
                  </a:lnTo>
                  <a:lnTo>
                    <a:pt x="2188926" y="5588120"/>
                  </a:lnTo>
                  <a:lnTo>
                    <a:pt x="2234117" y="5574772"/>
                  </a:lnTo>
                  <a:lnTo>
                    <a:pt x="2277027" y="5556629"/>
                  </a:lnTo>
                  <a:lnTo>
                    <a:pt x="2317343" y="5534005"/>
                  </a:lnTo>
                  <a:lnTo>
                    <a:pt x="2354750" y="5507214"/>
                  </a:lnTo>
                  <a:lnTo>
                    <a:pt x="2388933" y="5476571"/>
                  </a:lnTo>
                  <a:lnTo>
                    <a:pt x="2419578" y="5442390"/>
                  </a:lnTo>
                  <a:lnTo>
                    <a:pt x="2446371" y="5404984"/>
                  </a:lnTo>
                  <a:lnTo>
                    <a:pt x="2468998" y="5364668"/>
                  </a:lnTo>
                  <a:lnTo>
                    <a:pt x="2487144" y="5321756"/>
                  </a:lnTo>
                  <a:lnTo>
                    <a:pt x="2500494" y="5276562"/>
                  </a:lnTo>
                  <a:lnTo>
                    <a:pt x="2508735" y="5229399"/>
                  </a:lnTo>
                  <a:lnTo>
                    <a:pt x="2511552" y="5180584"/>
                  </a:lnTo>
                  <a:lnTo>
                    <a:pt x="2511552" y="418592"/>
                  </a:lnTo>
                  <a:lnTo>
                    <a:pt x="2508735" y="369783"/>
                  </a:lnTo>
                  <a:lnTo>
                    <a:pt x="2500494" y="322625"/>
                  </a:lnTo>
                  <a:lnTo>
                    <a:pt x="2487144" y="277434"/>
                  </a:lnTo>
                  <a:lnTo>
                    <a:pt x="2468998" y="234524"/>
                  </a:lnTo>
                  <a:lnTo>
                    <a:pt x="2446371" y="194208"/>
                  </a:lnTo>
                  <a:lnTo>
                    <a:pt x="2419578" y="156801"/>
                  </a:lnTo>
                  <a:lnTo>
                    <a:pt x="2388933" y="122618"/>
                  </a:lnTo>
                  <a:lnTo>
                    <a:pt x="2354750" y="91973"/>
                  </a:lnTo>
                  <a:lnTo>
                    <a:pt x="2317343" y="65180"/>
                  </a:lnTo>
                  <a:lnTo>
                    <a:pt x="2277027" y="42553"/>
                  </a:lnTo>
                  <a:lnTo>
                    <a:pt x="2234117" y="24407"/>
                  </a:lnTo>
                  <a:lnTo>
                    <a:pt x="2188926" y="11057"/>
                  </a:lnTo>
                  <a:lnTo>
                    <a:pt x="2141768" y="2816"/>
                  </a:lnTo>
                  <a:lnTo>
                    <a:pt x="209295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89719" y="661416"/>
              <a:ext cx="2512060" cy="5599430"/>
            </a:xfrm>
            <a:custGeom>
              <a:avLst/>
              <a:gdLst/>
              <a:ahLst/>
              <a:cxnLst/>
              <a:rect l="l" t="t" r="r" b="b"/>
              <a:pathLst>
                <a:path w="2512059" h="5599430">
                  <a:moveTo>
                    <a:pt x="0" y="418592"/>
                  </a:moveTo>
                  <a:lnTo>
                    <a:pt x="2816" y="369783"/>
                  </a:lnTo>
                  <a:lnTo>
                    <a:pt x="11057" y="322625"/>
                  </a:lnTo>
                  <a:lnTo>
                    <a:pt x="24407" y="277434"/>
                  </a:lnTo>
                  <a:lnTo>
                    <a:pt x="42553" y="234524"/>
                  </a:lnTo>
                  <a:lnTo>
                    <a:pt x="65180" y="194208"/>
                  </a:lnTo>
                  <a:lnTo>
                    <a:pt x="91973" y="156801"/>
                  </a:lnTo>
                  <a:lnTo>
                    <a:pt x="122618" y="122618"/>
                  </a:lnTo>
                  <a:lnTo>
                    <a:pt x="156801" y="91973"/>
                  </a:lnTo>
                  <a:lnTo>
                    <a:pt x="194208" y="65180"/>
                  </a:lnTo>
                  <a:lnTo>
                    <a:pt x="234524" y="42553"/>
                  </a:lnTo>
                  <a:lnTo>
                    <a:pt x="277434" y="24407"/>
                  </a:lnTo>
                  <a:lnTo>
                    <a:pt x="322625" y="11057"/>
                  </a:lnTo>
                  <a:lnTo>
                    <a:pt x="369783" y="2816"/>
                  </a:lnTo>
                  <a:lnTo>
                    <a:pt x="418591" y="0"/>
                  </a:lnTo>
                  <a:lnTo>
                    <a:pt x="2092959" y="0"/>
                  </a:lnTo>
                  <a:lnTo>
                    <a:pt x="2141768" y="2816"/>
                  </a:lnTo>
                  <a:lnTo>
                    <a:pt x="2188926" y="11057"/>
                  </a:lnTo>
                  <a:lnTo>
                    <a:pt x="2234117" y="24407"/>
                  </a:lnTo>
                  <a:lnTo>
                    <a:pt x="2277027" y="42553"/>
                  </a:lnTo>
                  <a:lnTo>
                    <a:pt x="2317343" y="65180"/>
                  </a:lnTo>
                  <a:lnTo>
                    <a:pt x="2354750" y="91973"/>
                  </a:lnTo>
                  <a:lnTo>
                    <a:pt x="2388933" y="122618"/>
                  </a:lnTo>
                  <a:lnTo>
                    <a:pt x="2419578" y="156801"/>
                  </a:lnTo>
                  <a:lnTo>
                    <a:pt x="2446371" y="194208"/>
                  </a:lnTo>
                  <a:lnTo>
                    <a:pt x="2468998" y="234524"/>
                  </a:lnTo>
                  <a:lnTo>
                    <a:pt x="2487144" y="277434"/>
                  </a:lnTo>
                  <a:lnTo>
                    <a:pt x="2500494" y="322625"/>
                  </a:lnTo>
                  <a:lnTo>
                    <a:pt x="2508735" y="369783"/>
                  </a:lnTo>
                  <a:lnTo>
                    <a:pt x="2511552" y="418592"/>
                  </a:lnTo>
                  <a:lnTo>
                    <a:pt x="2511552" y="5180584"/>
                  </a:lnTo>
                  <a:lnTo>
                    <a:pt x="2508735" y="5229399"/>
                  </a:lnTo>
                  <a:lnTo>
                    <a:pt x="2500494" y="5276562"/>
                  </a:lnTo>
                  <a:lnTo>
                    <a:pt x="2487144" y="5321756"/>
                  </a:lnTo>
                  <a:lnTo>
                    <a:pt x="2468998" y="5364668"/>
                  </a:lnTo>
                  <a:lnTo>
                    <a:pt x="2446371" y="5404984"/>
                  </a:lnTo>
                  <a:lnTo>
                    <a:pt x="2419578" y="5442390"/>
                  </a:lnTo>
                  <a:lnTo>
                    <a:pt x="2388933" y="5476571"/>
                  </a:lnTo>
                  <a:lnTo>
                    <a:pt x="2354750" y="5507214"/>
                  </a:lnTo>
                  <a:lnTo>
                    <a:pt x="2317343" y="5534005"/>
                  </a:lnTo>
                  <a:lnTo>
                    <a:pt x="2277027" y="5556629"/>
                  </a:lnTo>
                  <a:lnTo>
                    <a:pt x="2234117" y="5574772"/>
                  </a:lnTo>
                  <a:lnTo>
                    <a:pt x="2188926" y="5588120"/>
                  </a:lnTo>
                  <a:lnTo>
                    <a:pt x="2141768" y="5596359"/>
                  </a:lnTo>
                  <a:lnTo>
                    <a:pt x="2092959" y="5599176"/>
                  </a:lnTo>
                  <a:lnTo>
                    <a:pt x="418591" y="5599176"/>
                  </a:lnTo>
                  <a:lnTo>
                    <a:pt x="369783" y="5596359"/>
                  </a:lnTo>
                  <a:lnTo>
                    <a:pt x="322625" y="5588120"/>
                  </a:lnTo>
                  <a:lnTo>
                    <a:pt x="277434" y="5574772"/>
                  </a:lnTo>
                  <a:lnTo>
                    <a:pt x="234524" y="5556629"/>
                  </a:lnTo>
                  <a:lnTo>
                    <a:pt x="194208" y="5534005"/>
                  </a:lnTo>
                  <a:lnTo>
                    <a:pt x="156801" y="5507214"/>
                  </a:lnTo>
                  <a:lnTo>
                    <a:pt x="122618" y="5476571"/>
                  </a:lnTo>
                  <a:lnTo>
                    <a:pt x="91973" y="5442390"/>
                  </a:lnTo>
                  <a:lnTo>
                    <a:pt x="65180" y="5404984"/>
                  </a:lnTo>
                  <a:lnTo>
                    <a:pt x="42553" y="5364668"/>
                  </a:lnTo>
                  <a:lnTo>
                    <a:pt x="24407" y="5321756"/>
                  </a:lnTo>
                  <a:lnTo>
                    <a:pt x="11057" y="5276562"/>
                  </a:lnTo>
                  <a:lnTo>
                    <a:pt x="2816" y="5229399"/>
                  </a:lnTo>
                  <a:lnTo>
                    <a:pt x="0" y="5180584"/>
                  </a:lnTo>
                  <a:lnTo>
                    <a:pt x="0" y="41859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388856" y="899540"/>
            <a:ext cx="2116455" cy="50939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3175" algn="ctr">
              <a:lnSpc>
                <a:spcPct val="92000"/>
              </a:lnSpc>
              <a:spcBef>
                <a:spcPts val="270"/>
              </a:spcBef>
            </a:pP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ejemplo,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el 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taxista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que 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traslada 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un 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sujeto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800" spc="-4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bajar 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auto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roba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un 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transeúnte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no 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podrá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alegar 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haber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realizado 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conducta 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neutral 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si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que, 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advirtiendo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800" spc="-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plan 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del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autor,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lo  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conduce 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hacia 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zona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libre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control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policial 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1800" spc="-3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cometa 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su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fechoría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y 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espera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al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ladrón</a:t>
            </a:r>
            <a:r>
              <a:rPr sz="1800" spc="-4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fin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ayudarlo </a:t>
            </a:r>
            <a:r>
              <a:rPr sz="1800" spc="150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huir.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0FF91E4-F10C-49CA-8A98-6BD519972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906" y="1098424"/>
            <a:ext cx="932878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  <a:tabLst>
                <a:tab pos="713105" algn="l"/>
              </a:tabLst>
            </a:pPr>
            <a:r>
              <a:rPr sz="4000" spc="-5" dirty="0"/>
              <a:t>La	autopuesta en peligro de la propia  </a:t>
            </a:r>
            <a:r>
              <a:rPr sz="4000" spc="-10" dirty="0"/>
              <a:t>víctima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746566" y="2323084"/>
            <a:ext cx="10515600" cy="435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3115" y="3588129"/>
            <a:ext cx="6391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Corte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Suprema,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RN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2504-2015-Lima,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señaló: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4838" y="4395343"/>
            <a:ext cx="10219055" cy="17030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40"/>
              </a:spcBef>
            </a:pPr>
            <a:r>
              <a:rPr sz="2000" spc="-30" dirty="0">
                <a:latin typeface="Verdana"/>
                <a:cs typeface="Verdana"/>
              </a:rPr>
              <a:t>«Puede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que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la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configuración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un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75" dirty="0">
                <a:latin typeface="Verdana"/>
                <a:cs typeface="Verdana"/>
              </a:rPr>
              <a:t>contacto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social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competa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no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sólo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al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autor,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sino  </a:t>
            </a:r>
            <a:r>
              <a:rPr sz="2000" dirty="0">
                <a:latin typeface="Verdana"/>
                <a:cs typeface="Verdana"/>
              </a:rPr>
              <a:t>también </a:t>
            </a:r>
            <a:r>
              <a:rPr sz="2000" spc="165" dirty="0">
                <a:latin typeface="Verdana"/>
                <a:cs typeface="Verdana"/>
              </a:rPr>
              <a:t>a </a:t>
            </a:r>
            <a:r>
              <a:rPr sz="2000" spc="5" dirty="0">
                <a:latin typeface="Verdana"/>
                <a:cs typeface="Verdana"/>
              </a:rPr>
              <a:t>la </a:t>
            </a:r>
            <a:r>
              <a:rPr sz="2000" spc="-40" dirty="0">
                <a:latin typeface="Verdana"/>
                <a:cs typeface="Verdana"/>
              </a:rPr>
              <a:t>víctima, </a:t>
            </a:r>
            <a:r>
              <a:rPr sz="2000" spc="-110" dirty="0">
                <a:latin typeface="Verdana"/>
                <a:cs typeface="Verdana"/>
              </a:rPr>
              <a:t>y </a:t>
            </a:r>
            <a:r>
              <a:rPr sz="2000" spc="-50" dirty="0">
                <a:latin typeface="Verdana"/>
                <a:cs typeface="Verdana"/>
              </a:rPr>
              <a:t>ello, </a:t>
            </a:r>
            <a:r>
              <a:rPr sz="2000" spc="-60" dirty="0">
                <a:latin typeface="Verdana"/>
                <a:cs typeface="Verdana"/>
              </a:rPr>
              <a:t>incluso, </a:t>
            </a:r>
            <a:r>
              <a:rPr sz="2000" spc="30" dirty="0">
                <a:latin typeface="Verdana"/>
                <a:cs typeface="Verdana"/>
              </a:rPr>
              <a:t>en </a:t>
            </a:r>
            <a:r>
              <a:rPr sz="2000" spc="-50" dirty="0">
                <a:latin typeface="Verdana"/>
                <a:cs typeface="Verdana"/>
              </a:rPr>
              <a:t>un </a:t>
            </a:r>
            <a:r>
              <a:rPr sz="2000" spc="55" dirty="0">
                <a:latin typeface="Verdana"/>
                <a:cs typeface="Verdana"/>
              </a:rPr>
              <a:t>doble </a:t>
            </a:r>
            <a:r>
              <a:rPr sz="2000" spc="-75" dirty="0">
                <a:latin typeface="Verdana"/>
                <a:cs typeface="Verdana"/>
              </a:rPr>
              <a:t>sentido: </a:t>
            </a:r>
            <a:r>
              <a:rPr sz="2000" spc="80" dirty="0">
                <a:latin typeface="Verdana"/>
                <a:cs typeface="Verdana"/>
              </a:rPr>
              <a:t>puede </a:t>
            </a:r>
            <a:r>
              <a:rPr sz="2000" spc="55" dirty="0">
                <a:latin typeface="Verdana"/>
                <a:cs typeface="Verdana"/>
              </a:rPr>
              <a:t>que </a:t>
            </a:r>
            <a:r>
              <a:rPr sz="2000" spc="-165" dirty="0">
                <a:latin typeface="Verdana"/>
                <a:cs typeface="Verdana"/>
              </a:rPr>
              <a:t>su  </a:t>
            </a:r>
            <a:r>
              <a:rPr sz="2000" spc="5" dirty="0">
                <a:latin typeface="Verdana"/>
                <a:cs typeface="Verdana"/>
              </a:rPr>
              <a:t>comportamiento </a:t>
            </a:r>
            <a:r>
              <a:rPr sz="2000" spc="-5" dirty="0">
                <a:latin typeface="Verdana"/>
                <a:cs typeface="Verdana"/>
              </a:rPr>
              <a:t>fundamente, </a:t>
            </a:r>
            <a:r>
              <a:rPr sz="2000" spc="55" dirty="0">
                <a:latin typeface="Verdana"/>
                <a:cs typeface="Verdana"/>
              </a:rPr>
              <a:t>que </a:t>
            </a:r>
            <a:r>
              <a:rPr sz="2000" spc="-80" dirty="0">
                <a:latin typeface="Verdana"/>
                <a:cs typeface="Verdana"/>
              </a:rPr>
              <a:t>se </a:t>
            </a:r>
            <a:r>
              <a:rPr sz="2000" spc="-20" dirty="0">
                <a:latin typeface="Verdana"/>
                <a:cs typeface="Verdana"/>
              </a:rPr>
              <a:t>le </a:t>
            </a:r>
            <a:r>
              <a:rPr sz="2000" spc="-25" dirty="0">
                <a:latin typeface="Verdana"/>
                <a:cs typeface="Verdana"/>
              </a:rPr>
              <a:t>impute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spc="55" dirty="0">
                <a:latin typeface="Verdana"/>
                <a:cs typeface="Verdana"/>
              </a:rPr>
              <a:t>consecuencia </a:t>
            </a:r>
            <a:r>
              <a:rPr sz="2000" spc="-60" dirty="0">
                <a:latin typeface="Verdana"/>
                <a:cs typeface="Verdana"/>
              </a:rPr>
              <a:t>lesiva </a:t>
            </a:r>
            <a:r>
              <a:rPr sz="2000" spc="165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ella  </a:t>
            </a:r>
            <a:r>
              <a:rPr sz="2000" spc="-95" dirty="0">
                <a:latin typeface="Verdana"/>
                <a:cs typeface="Verdana"/>
              </a:rPr>
              <a:t>misma, </a:t>
            </a:r>
            <a:r>
              <a:rPr sz="2000" spc="-110" dirty="0">
                <a:latin typeface="Verdana"/>
                <a:cs typeface="Verdana"/>
              </a:rPr>
              <a:t>y </a:t>
            </a:r>
            <a:r>
              <a:rPr sz="2000" spc="80" dirty="0">
                <a:latin typeface="Verdana"/>
                <a:cs typeface="Verdana"/>
              </a:rPr>
              <a:t>puede </a:t>
            </a:r>
            <a:r>
              <a:rPr sz="2000" spc="55" dirty="0">
                <a:latin typeface="Verdana"/>
                <a:cs typeface="Verdana"/>
              </a:rPr>
              <a:t>que </a:t>
            </a:r>
            <a:r>
              <a:rPr sz="2000" spc="-80" dirty="0">
                <a:latin typeface="Verdana"/>
                <a:cs typeface="Verdana"/>
              </a:rPr>
              <a:t>se </a:t>
            </a:r>
            <a:r>
              <a:rPr sz="2000" spc="10" dirty="0">
                <a:latin typeface="Verdana"/>
                <a:cs typeface="Verdana"/>
              </a:rPr>
              <a:t>encuentre </a:t>
            </a:r>
            <a:r>
              <a:rPr sz="2000" spc="30" dirty="0">
                <a:latin typeface="Verdana"/>
                <a:cs typeface="Verdana"/>
              </a:rPr>
              <a:t>en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spc="45" dirty="0">
                <a:latin typeface="Verdana"/>
                <a:cs typeface="Verdana"/>
              </a:rPr>
              <a:t>desgraciada </a:t>
            </a:r>
            <a:r>
              <a:rPr sz="2000" spc="-30" dirty="0">
                <a:latin typeface="Verdana"/>
                <a:cs typeface="Verdana"/>
              </a:rPr>
              <a:t>situación </a:t>
            </a:r>
            <a:r>
              <a:rPr sz="2000" spc="114" dirty="0">
                <a:latin typeface="Verdana"/>
                <a:cs typeface="Verdana"/>
              </a:rPr>
              <a:t>de </a:t>
            </a:r>
            <a:r>
              <a:rPr sz="2000" spc="-70" dirty="0">
                <a:latin typeface="Verdana"/>
                <a:cs typeface="Verdana"/>
              </a:rPr>
              <a:t>estar </a:t>
            </a:r>
            <a:r>
              <a:rPr sz="2000" spc="30" dirty="0">
                <a:latin typeface="Verdana"/>
                <a:cs typeface="Verdana"/>
              </a:rPr>
              <a:t>en </a:t>
            </a:r>
            <a:r>
              <a:rPr sz="2000" spc="10" dirty="0">
                <a:latin typeface="Verdana"/>
                <a:cs typeface="Verdana"/>
              </a:rPr>
              <a:t>la  </a:t>
            </a:r>
            <a:r>
              <a:rPr sz="2000" spc="-15" dirty="0">
                <a:latin typeface="Verdana"/>
                <a:cs typeface="Verdana"/>
              </a:rPr>
              <a:t>posición </a:t>
            </a:r>
            <a:r>
              <a:rPr sz="2000" spc="114" dirty="0">
                <a:latin typeface="Verdana"/>
                <a:cs typeface="Verdana"/>
              </a:rPr>
              <a:t>de </a:t>
            </a:r>
            <a:r>
              <a:rPr sz="2000" spc="-40" dirty="0">
                <a:latin typeface="Verdana"/>
                <a:cs typeface="Verdana"/>
              </a:rPr>
              <a:t>víctima, </a:t>
            </a:r>
            <a:r>
              <a:rPr sz="2000" spc="-15" dirty="0">
                <a:latin typeface="Verdana"/>
                <a:cs typeface="Verdana"/>
              </a:rPr>
              <a:t>por </a:t>
            </a:r>
            <a:r>
              <a:rPr sz="2000" spc="25" dirty="0">
                <a:latin typeface="Verdana"/>
                <a:cs typeface="Verdana"/>
              </a:rPr>
              <a:t>obra </a:t>
            </a:r>
            <a:r>
              <a:rPr sz="2000" spc="-45" dirty="0">
                <a:latin typeface="Verdana"/>
                <a:cs typeface="Verdana"/>
              </a:rPr>
              <a:t>del/destino; </a:t>
            </a:r>
            <a:r>
              <a:rPr sz="2000" spc="-15" dirty="0">
                <a:latin typeface="Verdana"/>
                <a:cs typeface="Verdana"/>
              </a:rPr>
              <a:t>por </a:t>
            </a:r>
            <a:r>
              <a:rPr sz="2000" spc="-80" dirty="0">
                <a:latin typeface="Verdana"/>
                <a:cs typeface="Verdana"/>
              </a:rPr>
              <a:t>infortunio. </a:t>
            </a:r>
            <a:r>
              <a:rPr sz="2000" spc="-145" dirty="0">
                <a:latin typeface="Verdana"/>
                <a:cs typeface="Verdana"/>
              </a:rPr>
              <a:t>Existe, </a:t>
            </a:r>
            <a:r>
              <a:rPr sz="2000" spc="-15" dirty="0">
                <a:latin typeface="Verdana"/>
                <a:cs typeface="Verdana"/>
              </a:rPr>
              <a:t>por </a:t>
            </a:r>
            <a:r>
              <a:rPr sz="2000" spc="-30" dirty="0">
                <a:latin typeface="Verdana"/>
                <a:cs typeface="Verdana"/>
              </a:rPr>
              <a:t>tanto, </a:t>
            </a:r>
            <a:r>
              <a:rPr sz="2000" spc="25" dirty="0">
                <a:latin typeface="Verdana"/>
                <a:cs typeface="Verdana"/>
              </a:rPr>
              <a:t>una  </a:t>
            </a:r>
            <a:r>
              <a:rPr sz="2000" spc="65" dirty="0">
                <a:latin typeface="Verdana"/>
                <a:cs typeface="Verdana"/>
              </a:rPr>
              <a:t>competencia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la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víctima».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3333EAC-E44C-49F2-8038-D59E6DAB6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4274565" y="415798"/>
            <a:ext cx="5874385" cy="6160770"/>
            <a:chOff x="4274565" y="415798"/>
            <a:chExt cx="5874385" cy="6160770"/>
          </a:xfrm>
        </p:grpSpPr>
        <p:sp>
          <p:nvSpPr>
            <p:cNvPr id="3" name="object 3"/>
            <p:cNvSpPr/>
            <p:nvPr/>
          </p:nvSpPr>
          <p:spPr>
            <a:xfrm>
              <a:off x="4280915" y="422148"/>
              <a:ext cx="5861685" cy="6148070"/>
            </a:xfrm>
            <a:custGeom>
              <a:avLst/>
              <a:gdLst/>
              <a:ahLst/>
              <a:cxnLst/>
              <a:rect l="l" t="t" r="r" b="b"/>
              <a:pathLst>
                <a:path w="5861684" h="6148070">
                  <a:moveTo>
                    <a:pt x="2930652" y="0"/>
                  </a:moveTo>
                  <a:lnTo>
                    <a:pt x="2930652" y="768476"/>
                  </a:lnTo>
                  <a:lnTo>
                    <a:pt x="0" y="768476"/>
                  </a:lnTo>
                  <a:lnTo>
                    <a:pt x="0" y="5379339"/>
                  </a:lnTo>
                  <a:lnTo>
                    <a:pt x="2930652" y="5379339"/>
                  </a:lnTo>
                  <a:lnTo>
                    <a:pt x="2930652" y="6147816"/>
                  </a:lnTo>
                  <a:lnTo>
                    <a:pt x="5861304" y="3073907"/>
                  </a:lnTo>
                  <a:lnTo>
                    <a:pt x="2930652" y="0"/>
                  </a:lnTo>
                  <a:close/>
                </a:path>
              </a:pathLst>
            </a:custGeom>
            <a:solidFill>
              <a:srgbClr val="FFE8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80915" y="422148"/>
              <a:ext cx="5861685" cy="6148070"/>
            </a:xfrm>
            <a:custGeom>
              <a:avLst/>
              <a:gdLst/>
              <a:ahLst/>
              <a:cxnLst/>
              <a:rect l="l" t="t" r="r" b="b"/>
              <a:pathLst>
                <a:path w="5861684" h="6148070">
                  <a:moveTo>
                    <a:pt x="0" y="768476"/>
                  </a:moveTo>
                  <a:lnTo>
                    <a:pt x="2930652" y="768476"/>
                  </a:lnTo>
                  <a:lnTo>
                    <a:pt x="2930652" y="0"/>
                  </a:lnTo>
                  <a:lnTo>
                    <a:pt x="5861304" y="3073907"/>
                  </a:lnTo>
                  <a:lnTo>
                    <a:pt x="2930652" y="6147816"/>
                  </a:lnTo>
                  <a:lnTo>
                    <a:pt x="2930652" y="5379339"/>
                  </a:lnTo>
                  <a:lnTo>
                    <a:pt x="0" y="5379339"/>
                  </a:lnTo>
                  <a:lnTo>
                    <a:pt x="0" y="768476"/>
                  </a:lnTo>
                  <a:close/>
                </a:path>
              </a:pathLst>
            </a:custGeom>
            <a:ln w="12192">
              <a:solidFill>
                <a:srgbClr val="FFE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81042" y="1815845"/>
            <a:ext cx="3632835" cy="34143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1300" marR="5080" indent="-228600">
              <a:lnSpc>
                <a:spcPct val="92000"/>
              </a:lnSpc>
              <a:spcBef>
                <a:spcPts val="295"/>
              </a:spcBef>
              <a:buChar char="•"/>
              <a:tabLst>
                <a:tab pos="241300" algn="l"/>
              </a:tabLst>
            </a:pPr>
            <a:r>
              <a:rPr sz="2000" spc="55" dirty="0">
                <a:latin typeface="Verdana"/>
                <a:cs typeface="Verdana"/>
              </a:rPr>
              <a:t>“No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160" dirty="0">
                <a:latin typeface="Verdana"/>
                <a:cs typeface="Verdana"/>
              </a:rPr>
              <a:t>cabe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imputación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la  </a:t>
            </a:r>
            <a:r>
              <a:rPr sz="2000" spc="85" dirty="0">
                <a:latin typeface="Verdana"/>
                <a:cs typeface="Verdana"/>
              </a:rPr>
              <a:t>conducta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cuando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el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sujeto  </a:t>
            </a:r>
            <a:r>
              <a:rPr sz="2000" spc="30" dirty="0">
                <a:latin typeface="Verdana"/>
                <a:cs typeface="Verdana"/>
              </a:rPr>
              <a:t>obra </a:t>
            </a:r>
            <a:r>
              <a:rPr sz="2000" spc="55" dirty="0">
                <a:latin typeface="Verdana"/>
                <a:cs typeface="Verdana"/>
              </a:rPr>
              <a:t>confiado </a:t>
            </a:r>
            <a:r>
              <a:rPr sz="2000" spc="30" dirty="0">
                <a:latin typeface="Verdana"/>
                <a:cs typeface="Verdana"/>
              </a:rPr>
              <a:t>en </a:t>
            </a:r>
            <a:r>
              <a:rPr sz="2000" spc="60" dirty="0">
                <a:latin typeface="Verdana"/>
                <a:cs typeface="Verdana"/>
              </a:rPr>
              <a:t>que </a:t>
            </a:r>
            <a:r>
              <a:rPr sz="2000" spc="-105" dirty="0">
                <a:latin typeface="Verdana"/>
                <a:cs typeface="Verdana"/>
              </a:rPr>
              <a:t>los  </a:t>
            </a:r>
            <a:r>
              <a:rPr sz="2000" spc="10" dirty="0">
                <a:latin typeface="Verdana"/>
                <a:cs typeface="Verdana"/>
              </a:rPr>
              <a:t>demás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actuarán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dentro</a:t>
            </a:r>
            <a:r>
              <a:rPr sz="2000" spc="-21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  </a:t>
            </a:r>
            <a:r>
              <a:rPr sz="2000" spc="-105" dirty="0">
                <a:latin typeface="Verdana"/>
                <a:cs typeface="Verdana"/>
              </a:rPr>
              <a:t>los </a:t>
            </a:r>
            <a:r>
              <a:rPr sz="2000" spc="-110" dirty="0">
                <a:latin typeface="Verdana"/>
                <a:cs typeface="Verdana"/>
              </a:rPr>
              <a:t>límites </a:t>
            </a:r>
            <a:r>
              <a:rPr sz="2000" spc="25" dirty="0">
                <a:latin typeface="Verdana"/>
                <a:cs typeface="Verdana"/>
              </a:rPr>
              <a:t>del </a:t>
            </a:r>
            <a:r>
              <a:rPr sz="2000" spc="-60" dirty="0">
                <a:latin typeface="Verdana"/>
                <a:cs typeface="Verdana"/>
              </a:rPr>
              <a:t>riesgo  </a:t>
            </a:r>
            <a:r>
              <a:rPr sz="2000" spc="-50" dirty="0">
                <a:latin typeface="Verdana"/>
                <a:cs typeface="Verdana"/>
              </a:rPr>
              <a:t>permitido. </a:t>
            </a:r>
            <a:r>
              <a:rPr sz="2000" spc="-90" dirty="0">
                <a:latin typeface="Verdana"/>
                <a:cs typeface="Verdana"/>
              </a:rPr>
              <a:t>Ejemplo: </a:t>
            </a:r>
            <a:r>
              <a:rPr sz="2000" spc="-175" dirty="0">
                <a:latin typeface="Verdana"/>
                <a:cs typeface="Verdana"/>
              </a:rPr>
              <a:t>El  </a:t>
            </a:r>
            <a:r>
              <a:rPr sz="2000" spc="-35" dirty="0">
                <a:latin typeface="Verdana"/>
                <a:cs typeface="Verdana"/>
              </a:rPr>
              <a:t>cirujano </a:t>
            </a:r>
            <a:r>
              <a:rPr sz="2000" spc="-5" dirty="0">
                <a:latin typeface="Verdana"/>
                <a:cs typeface="Verdana"/>
              </a:rPr>
              <a:t>espera </a:t>
            </a:r>
            <a:r>
              <a:rPr sz="2000" spc="55" dirty="0">
                <a:latin typeface="Verdana"/>
                <a:cs typeface="Verdana"/>
              </a:rPr>
              <a:t>que </a:t>
            </a:r>
            <a:r>
              <a:rPr sz="2000" spc="-20" dirty="0">
                <a:latin typeface="Verdana"/>
                <a:cs typeface="Verdana"/>
              </a:rPr>
              <a:t>el  </a:t>
            </a:r>
            <a:r>
              <a:rPr sz="2000" spc="-35" dirty="0">
                <a:latin typeface="Verdana"/>
                <a:cs typeface="Verdana"/>
              </a:rPr>
              <a:t>material quirúrgico </a:t>
            </a:r>
            <a:r>
              <a:rPr sz="2000" spc="55" dirty="0">
                <a:latin typeface="Verdana"/>
                <a:cs typeface="Verdana"/>
              </a:rPr>
              <a:t>que  </a:t>
            </a:r>
            <a:r>
              <a:rPr sz="2000" spc="50" dirty="0">
                <a:latin typeface="Verdana"/>
                <a:cs typeface="Verdana"/>
              </a:rPr>
              <a:t>emplea </a:t>
            </a:r>
            <a:r>
              <a:rPr sz="2000" spc="30" dirty="0">
                <a:latin typeface="Verdana"/>
                <a:cs typeface="Verdana"/>
              </a:rPr>
              <a:t>en </a:t>
            </a:r>
            <a:r>
              <a:rPr sz="2000" spc="25" dirty="0">
                <a:latin typeface="Verdana"/>
                <a:cs typeface="Verdana"/>
              </a:rPr>
              <a:t>una  </a:t>
            </a:r>
            <a:r>
              <a:rPr sz="2000" spc="-30" dirty="0">
                <a:latin typeface="Verdana"/>
                <a:cs typeface="Verdana"/>
              </a:rPr>
              <a:t>intervención </a:t>
            </a:r>
            <a:r>
              <a:rPr sz="2000" spc="40" dirty="0">
                <a:latin typeface="Verdana"/>
                <a:cs typeface="Verdana"/>
              </a:rPr>
              <a:t>haya </a:t>
            </a:r>
            <a:r>
              <a:rPr sz="2000" spc="-55" dirty="0">
                <a:latin typeface="Verdana"/>
                <a:cs typeface="Verdana"/>
              </a:rPr>
              <a:t>sido  esterilizado </a:t>
            </a:r>
            <a:r>
              <a:rPr sz="2000" spc="-15" dirty="0">
                <a:latin typeface="Verdana"/>
                <a:cs typeface="Verdana"/>
              </a:rPr>
              <a:t>por </a:t>
            </a:r>
            <a:r>
              <a:rPr sz="2000" spc="-20" dirty="0">
                <a:latin typeface="Verdana"/>
                <a:cs typeface="Verdana"/>
              </a:rPr>
              <a:t>el </a:t>
            </a:r>
            <a:r>
              <a:rPr sz="2000" spc="-30" dirty="0">
                <a:latin typeface="Verdana"/>
                <a:cs typeface="Verdana"/>
              </a:rPr>
              <a:t>personal 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enfermería”.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1979" y="1294510"/>
            <a:ext cx="3556126" cy="5563490"/>
            <a:chOff x="365759" y="416051"/>
            <a:chExt cx="3921760" cy="6160135"/>
          </a:xfrm>
        </p:grpSpPr>
        <p:sp>
          <p:nvSpPr>
            <p:cNvPr id="7" name="object 7"/>
            <p:cNvSpPr/>
            <p:nvPr/>
          </p:nvSpPr>
          <p:spPr>
            <a:xfrm>
              <a:off x="371855" y="422147"/>
              <a:ext cx="3909060" cy="6148070"/>
            </a:xfrm>
            <a:custGeom>
              <a:avLst/>
              <a:gdLst/>
              <a:ahLst/>
              <a:cxnLst/>
              <a:rect l="l" t="t" r="r" b="b"/>
              <a:pathLst>
                <a:path w="3909060" h="6148070">
                  <a:moveTo>
                    <a:pt x="3257550" y="0"/>
                  </a:moveTo>
                  <a:lnTo>
                    <a:pt x="651522" y="0"/>
                  </a:lnTo>
                  <a:lnTo>
                    <a:pt x="602898" y="1787"/>
                  </a:lnTo>
                  <a:lnTo>
                    <a:pt x="555244" y="7064"/>
                  </a:lnTo>
                  <a:lnTo>
                    <a:pt x="508687" y="15706"/>
                  </a:lnTo>
                  <a:lnTo>
                    <a:pt x="463353" y="27586"/>
                  </a:lnTo>
                  <a:lnTo>
                    <a:pt x="419367" y="42578"/>
                  </a:lnTo>
                  <a:lnTo>
                    <a:pt x="376855" y="60557"/>
                  </a:lnTo>
                  <a:lnTo>
                    <a:pt x="335944" y="81396"/>
                  </a:lnTo>
                  <a:lnTo>
                    <a:pt x="296760" y="104969"/>
                  </a:lnTo>
                  <a:lnTo>
                    <a:pt x="259428" y="131150"/>
                  </a:lnTo>
                  <a:lnTo>
                    <a:pt x="224074" y="159813"/>
                  </a:lnTo>
                  <a:lnTo>
                    <a:pt x="190825" y="190833"/>
                  </a:lnTo>
                  <a:lnTo>
                    <a:pt x="159806" y="224082"/>
                  </a:lnTo>
                  <a:lnTo>
                    <a:pt x="131143" y="259436"/>
                  </a:lnTo>
                  <a:lnTo>
                    <a:pt x="104963" y="296768"/>
                  </a:lnTo>
                  <a:lnTo>
                    <a:pt x="81391" y="335952"/>
                  </a:lnTo>
                  <a:lnTo>
                    <a:pt x="60553" y="376861"/>
                  </a:lnTo>
                  <a:lnTo>
                    <a:pt x="42576" y="419371"/>
                  </a:lnTo>
                  <a:lnTo>
                    <a:pt x="27584" y="463355"/>
                  </a:lnTo>
                  <a:lnTo>
                    <a:pt x="15705" y="508687"/>
                  </a:lnTo>
                  <a:lnTo>
                    <a:pt x="7064" y="555240"/>
                  </a:lnTo>
                  <a:lnTo>
                    <a:pt x="1787" y="602890"/>
                  </a:lnTo>
                  <a:lnTo>
                    <a:pt x="0" y="651510"/>
                  </a:lnTo>
                  <a:lnTo>
                    <a:pt x="0" y="5496293"/>
                  </a:lnTo>
                  <a:lnTo>
                    <a:pt x="1787" y="5544917"/>
                  </a:lnTo>
                  <a:lnTo>
                    <a:pt x="7064" y="5592571"/>
                  </a:lnTo>
                  <a:lnTo>
                    <a:pt x="15705" y="5639128"/>
                  </a:lnTo>
                  <a:lnTo>
                    <a:pt x="27584" y="5684462"/>
                  </a:lnTo>
                  <a:lnTo>
                    <a:pt x="42576" y="5728448"/>
                  </a:lnTo>
                  <a:lnTo>
                    <a:pt x="60553" y="5770960"/>
                  </a:lnTo>
                  <a:lnTo>
                    <a:pt x="81391" y="5811871"/>
                  </a:lnTo>
                  <a:lnTo>
                    <a:pt x="104963" y="5851055"/>
                  </a:lnTo>
                  <a:lnTo>
                    <a:pt x="131143" y="5888387"/>
                  </a:lnTo>
                  <a:lnTo>
                    <a:pt x="159806" y="5923741"/>
                  </a:lnTo>
                  <a:lnTo>
                    <a:pt x="190825" y="5956990"/>
                  </a:lnTo>
                  <a:lnTo>
                    <a:pt x="224074" y="5988009"/>
                  </a:lnTo>
                  <a:lnTo>
                    <a:pt x="259428" y="6016672"/>
                  </a:lnTo>
                  <a:lnTo>
                    <a:pt x="296760" y="6042852"/>
                  </a:lnTo>
                  <a:lnTo>
                    <a:pt x="335944" y="6066424"/>
                  </a:lnTo>
                  <a:lnTo>
                    <a:pt x="376855" y="6087262"/>
                  </a:lnTo>
                  <a:lnTo>
                    <a:pt x="419367" y="6105239"/>
                  </a:lnTo>
                  <a:lnTo>
                    <a:pt x="463353" y="6120231"/>
                  </a:lnTo>
                  <a:lnTo>
                    <a:pt x="508687" y="6132110"/>
                  </a:lnTo>
                  <a:lnTo>
                    <a:pt x="555244" y="6140751"/>
                  </a:lnTo>
                  <a:lnTo>
                    <a:pt x="602898" y="6146028"/>
                  </a:lnTo>
                  <a:lnTo>
                    <a:pt x="651522" y="6147816"/>
                  </a:lnTo>
                  <a:lnTo>
                    <a:pt x="3257550" y="6147816"/>
                  </a:lnTo>
                  <a:lnTo>
                    <a:pt x="3306169" y="6146028"/>
                  </a:lnTo>
                  <a:lnTo>
                    <a:pt x="3353819" y="6140751"/>
                  </a:lnTo>
                  <a:lnTo>
                    <a:pt x="3400372" y="6132110"/>
                  </a:lnTo>
                  <a:lnTo>
                    <a:pt x="3445704" y="6120231"/>
                  </a:lnTo>
                  <a:lnTo>
                    <a:pt x="3489688" y="6105239"/>
                  </a:lnTo>
                  <a:lnTo>
                    <a:pt x="3532198" y="6087262"/>
                  </a:lnTo>
                  <a:lnTo>
                    <a:pt x="3573107" y="6066424"/>
                  </a:lnTo>
                  <a:lnTo>
                    <a:pt x="3612291" y="6042852"/>
                  </a:lnTo>
                  <a:lnTo>
                    <a:pt x="3649623" y="6016672"/>
                  </a:lnTo>
                  <a:lnTo>
                    <a:pt x="3684977" y="5988009"/>
                  </a:lnTo>
                  <a:lnTo>
                    <a:pt x="3718226" y="5956990"/>
                  </a:lnTo>
                  <a:lnTo>
                    <a:pt x="3749246" y="5923741"/>
                  </a:lnTo>
                  <a:lnTo>
                    <a:pt x="3777909" y="5888387"/>
                  </a:lnTo>
                  <a:lnTo>
                    <a:pt x="3804090" y="5851055"/>
                  </a:lnTo>
                  <a:lnTo>
                    <a:pt x="3827663" y="5811871"/>
                  </a:lnTo>
                  <a:lnTo>
                    <a:pt x="3848502" y="5770960"/>
                  </a:lnTo>
                  <a:lnTo>
                    <a:pt x="3866481" y="5728448"/>
                  </a:lnTo>
                  <a:lnTo>
                    <a:pt x="3881473" y="5684462"/>
                  </a:lnTo>
                  <a:lnTo>
                    <a:pt x="3893353" y="5639128"/>
                  </a:lnTo>
                  <a:lnTo>
                    <a:pt x="3901995" y="5592571"/>
                  </a:lnTo>
                  <a:lnTo>
                    <a:pt x="3907272" y="5544917"/>
                  </a:lnTo>
                  <a:lnTo>
                    <a:pt x="3909059" y="5496293"/>
                  </a:lnTo>
                  <a:lnTo>
                    <a:pt x="3909059" y="651510"/>
                  </a:lnTo>
                  <a:lnTo>
                    <a:pt x="3907272" y="602890"/>
                  </a:lnTo>
                  <a:lnTo>
                    <a:pt x="3901995" y="555240"/>
                  </a:lnTo>
                  <a:lnTo>
                    <a:pt x="3893353" y="508687"/>
                  </a:lnTo>
                  <a:lnTo>
                    <a:pt x="3881473" y="463355"/>
                  </a:lnTo>
                  <a:lnTo>
                    <a:pt x="3866481" y="419371"/>
                  </a:lnTo>
                  <a:lnTo>
                    <a:pt x="3848502" y="376861"/>
                  </a:lnTo>
                  <a:lnTo>
                    <a:pt x="3827663" y="335952"/>
                  </a:lnTo>
                  <a:lnTo>
                    <a:pt x="3804090" y="296768"/>
                  </a:lnTo>
                  <a:lnTo>
                    <a:pt x="3777909" y="259436"/>
                  </a:lnTo>
                  <a:lnTo>
                    <a:pt x="3749246" y="224082"/>
                  </a:lnTo>
                  <a:lnTo>
                    <a:pt x="3718226" y="190833"/>
                  </a:lnTo>
                  <a:lnTo>
                    <a:pt x="3684977" y="159813"/>
                  </a:lnTo>
                  <a:lnTo>
                    <a:pt x="3649623" y="131150"/>
                  </a:lnTo>
                  <a:lnTo>
                    <a:pt x="3612291" y="104969"/>
                  </a:lnTo>
                  <a:lnTo>
                    <a:pt x="3573107" y="81396"/>
                  </a:lnTo>
                  <a:lnTo>
                    <a:pt x="3532198" y="60557"/>
                  </a:lnTo>
                  <a:lnTo>
                    <a:pt x="3489688" y="42578"/>
                  </a:lnTo>
                  <a:lnTo>
                    <a:pt x="3445704" y="27586"/>
                  </a:lnTo>
                  <a:lnTo>
                    <a:pt x="3400372" y="15706"/>
                  </a:lnTo>
                  <a:lnTo>
                    <a:pt x="3353819" y="7064"/>
                  </a:lnTo>
                  <a:lnTo>
                    <a:pt x="3306169" y="1787"/>
                  </a:lnTo>
                  <a:lnTo>
                    <a:pt x="32575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1855" y="422147"/>
              <a:ext cx="3909060" cy="6148070"/>
            </a:xfrm>
            <a:custGeom>
              <a:avLst/>
              <a:gdLst/>
              <a:ahLst/>
              <a:cxnLst/>
              <a:rect l="l" t="t" r="r" b="b"/>
              <a:pathLst>
                <a:path w="3909060" h="6148070">
                  <a:moveTo>
                    <a:pt x="0" y="651510"/>
                  </a:moveTo>
                  <a:lnTo>
                    <a:pt x="1787" y="602890"/>
                  </a:lnTo>
                  <a:lnTo>
                    <a:pt x="7064" y="555240"/>
                  </a:lnTo>
                  <a:lnTo>
                    <a:pt x="15705" y="508687"/>
                  </a:lnTo>
                  <a:lnTo>
                    <a:pt x="27584" y="463355"/>
                  </a:lnTo>
                  <a:lnTo>
                    <a:pt x="42576" y="419371"/>
                  </a:lnTo>
                  <a:lnTo>
                    <a:pt x="60553" y="376861"/>
                  </a:lnTo>
                  <a:lnTo>
                    <a:pt x="81391" y="335952"/>
                  </a:lnTo>
                  <a:lnTo>
                    <a:pt x="104963" y="296768"/>
                  </a:lnTo>
                  <a:lnTo>
                    <a:pt x="131143" y="259436"/>
                  </a:lnTo>
                  <a:lnTo>
                    <a:pt x="159806" y="224082"/>
                  </a:lnTo>
                  <a:lnTo>
                    <a:pt x="190825" y="190833"/>
                  </a:lnTo>
                  <a:lnTo>
                    <a:pt x="224074" y="159813"/>
                  </a:lnTo>
                  <a:lnTo>
                    <a:pt x="259428" y="131150"/>
                  </a:lnTo>
                  <a:lnTo>
                    <a:pt x="296760" y="104969"/>
                  </a:lnTo>
                  <a:lnTo>
                    <a:pt x="335944" y="81396"/>
                  </a:lnTo>
                  <a:lnTo>
                    <a:pt x="376855" y="60557"/>
                  </a:lnTo>
                  <a:lnTo>
                    <a:pt x="419367" y="42578"/>
                  </a:lnTo>
                  <a:lnTo>
                    <a:pt x="463353" y="27586"/>
                  </a:lnTo>
                  <a:lnTo>
                    <a:pt x="508687" y="15706"/>
                  </a:lnTo>
                  <a:lnTo>
                    <a:pt x="555244" y="7064"/>
                  </a:lnTo>
                  <a:lnTo>
                    <a:pt x="602898" y="1787"/>
                  </a:lnTo>
                  <a:lnTo>
                    <a:pt x="651522" y="0"/>
                  </a:lnTo>
                  <a:lnTo>
                    <a:pt x="3257550" y="0"/>
                  </a:lnTo>
                  <a:lnTo>
                    <a:pt x="3306169" y="1787"/>
                  </a:lnTo>
                  <a:lnTo>
                    <a:pt x="3353819" y="7064"/>
                  </a:lnTo>
                  <a:lnTo>
                    <a:pt x="3400372" y="15706"/>
                  </a:lnTo>
                  <a:lnTo>
                    <a:pt x="3445704" y="27586"/>
                  </a:lnTo>
                  <a:lnTo>
                    <a:pt x="3489688" y="42578"/>
                  </a:lnTo>
                  <a:lnTo>
                    <a:pt x="3532198" y="60557"/>
                  </a:lnTo>
                  <a:lnTo>
                    <a:pt x="3573107" y="81396"/>
                  </a:lnTo>
                  <a:lnTo>
                    <a:pt x="3612291" y="104969"/>
                  </a:lnTo>
                  <a:lnTo>
                    <a:pt x="3649623" y="131150"/>
                  </a:lnTo>
                  <a:lnTo>
                    <a:pt x="3684977" y="159813"/>
                  </a:lnTo>
                  <a:lnTo>
                    <a:pt x="3718226" y="190833"/>
                  </a:lnTo>
                  <a:lnTo>
                    <a:pt x="3749246" y="224082"/>
                  </a:lnTo>
                  <a:lnTo>
                    <a:pt x="3777909" y="259436"/>
                  </a:lnTo>
                  <a:lnTo>
                    <a:pt x="3804090" y="296768"/>
                  </a:lnTo>
                  <a:lnTo>
                    <a:pt x="3827663" y="335952"/>
                  </a:lnTo>
                  <a:lnTo>
                    <a:pt x="3848502" y="376861"/>
                  </a:lnTo>
                  <a:lnTo>
                    <a:pt x="3866481" y="419371"/>
                  </a:lnTo>
                  <a:lnTo>
                    <a:pt x="3881473" y="463355"/>
                  </a:lnTo>
                  <a:lnTo>
                    <a:pt x="3893353" y="508687"/>
                  </a:lnTo>
                  <a:lnTo>
                    <a:pt x="3901995" y="555240"/>
                  </a:lnTo>
                  <a:lnTo>
                    <a:pt x="3907272" y="602890"/>
                  </a:lnTo>
                  <a:lnTo>
                    <a:pt x="3909059" y="651510"/>
                  </a:lnTo>
                  <a:lnTo>
                    <a:pt x="3909059" y="5496293"/>
                  </a:lnTo>
                  <a:lnTo>
                    <a:pt x="3907272" y="5544917"/>
                  </a:lnTo>
                  <a:lnTo>
                    <a:pt x="3901995" y="5592571"/>
                  </a:lnTo>
                  <a:lnTo>
                    <a:pt x="3893353" y="5639128"/>
                  </a:lnTo>
                  <a:lnTo>
                    <a:pt x="3881473" y="5684462"/>
                  </a:lnTo>
                  <a:lnTo>
                    <a:pt x="3866481" y="5728448"/>
                  </a:lnTo>
                  <a:lnTo>
                    <a:pt x="3848502" y="5770960"/>
                  </a:lnTo>
                  <a:lnTo>
                    <a:pt x="3827663" y="5811871"/>
                  </a:lnTo>
                  <a:lnTo>
                    <a:pt x="3804090" y="5851055"/>
                  </a:lnTo>
                  <a:lnTo>
                    <a:pt x="3777909" y="5888387"/>
                  </a:lnTo>
                  <a:lnTo>
                    <a:pt x="3749246" y="5923741"/>
                  </a:lnTo>
                  <a:lnTo>
                    <a:pt x="3718226" y="5956990"/>
                  </a:lnTo>
                  <a:lnTo>
                    <a:pt x="3684977" y="5988009"/>
                  </a:lnTo>
                  <a:lnTo>
                    <a:pt x="3649623" y="6016672"/>
                  </a:lnTo>
                  <a:lnTo>
                    <a:pt x="3612291" y="6042852"/>
                  </a:lnTo>
                  <a:lnTo>
                    <a:pt x="3573107" y="6066424"/>
                  </a:lnTo>
                  <a:lnTo>
                    <a:pt x="3532198" y="6087262"/>
                  </a:lnTo>
                  <a:lnTo>
                    <a:pt x="3489688" y="6105239"/>
                  </a:lnTo>
                  <a:lnTo>
                    <a:pt x="3445704" y="6120231"/>
                  </a:lnTo>
                  <a:lnTo>
                    <a:pt x="3400372" y="6132110"/>
                  </a:lnTo>
                  <a:lnTo>
                    <a:pt x="3353819" y="6140751"/>
                  </a:lnTo>
                  <a:lnTo>
                    <a:pt x="3306169" y="6146028"/>
                  </a:lnTo>
                  <a:lnTo>
                    <a:pt x="3257550" y="6147816"/>
                  </a:lnTo>
                  <a:lnTo>
                    <a:pt x="651522" y="6147816"/>
                  </a:lnTo>
                  <a:lnTo>
                    <a:pt x="602898" y="6146028"/>
                  </a:lnTo>
                  <a:lnTo>
                    <a:pt x="555244" y="6140751"/>
                  </a:lnTo>
                  <a:lnTo>
                    <a:pt x="508687" y="6132110"/>
                  </a:lnTo>
                  <a:lnTo>
                    <a:pt x="463353" y="6120231"/>
                  </a:lnTo>
                  <a:lnTo>
                    <a:pt x="419367" y="6105239"/>
                  </a:lnTo>
                  <a:lnTo>
                    <a:pt x="376855" y="6087262"/>
                  </a:lnTo>
                  <a:lnTo>
                    <a:pt x="335944" y="6066424"/>
                  </a:lnTo>
                  <a:lnTo>
                    <a:pt x="296760" y="6042852"/>
                  </a:lnTo>
                  <a:lnTo>
                    <a:pt x="259428" y="6016672"/>
                  </a:lnTo>
                  <a:lnTo>
                    <a:pt x="224074" y="5988009"/>
                  </a:lnTo>
                  <a:lnTo>
                    <a:pt x="190825" y="5956990"/>
                  </a:lnTo>
                  <a:lnTo>
                    <a:pt x="159806" y="5923741"/>
                  </a:lnTo>
                  <a:lnTo>
                    <a:pt x="131143" y="5888387"/>
                  </a:lnTo>
                  <a:lnTo>
                    <a:pt x="104963" y="5851055"/>
                  </a:lnTo>
                  <a:lnTo>
                    <a:pt x="81391" y="5811871"/>
                  </a:lnTo>
                  <a:lnTo>
                    <a:pt x="60553" y="5770960"/>
                  </a:lnTo>
                  <a:lnTo>
                    <a:pt x="42576" y="5728448"/>
                  </a:lnTo>
                  <a:lnTo>
                    <a:pt x="27584" y="5684462"/>
                  </a:lnTo>
                  <a:lnTo>
                    <a:pt x="15705" y="5639128"/>
                  </a:lnTo>
                  <a:lnTo>
                    <a:pt x="7064" y="5592571"/>
                  </a:lnTo>
                  <a:lnTo>
                    <a:pt x="1787" y="5544917"/>
                  </a:lnTo>
                  <a:lnTo>
                    <a:pt x="0" y="5496293"/>
                  </a:lnTo>
                  <a:lnTo>
                    <a:pt x="0" y="65151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3781" y="2637085"/>
            <a:ext cx="2684145" cy="28784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54305" marR="147320" indent="-635" algn="ctr">
              <a:lnSpc>
                <a:spcPct val="92000"/>
              </a:lnSpc>
              <a:spcBef>
                <a:spcPts val="480"/>
              </a:spcBef>
            </a:pPr>
            <a:r>
              <a:rPr sz="4000" spc="-245" dirty="0">
                <a:latin typeface="Verdana"/>
                <a:cs typeface="Verdana"/>
              </a:rPr>
              <a:t>En </a:t>
            </a:r>
            <a:r>
              <a:rPr sz="4000" spc="5" dirty="0">
                <a:latin typeface="Verdana"/>
                <a:cs typeface="Verdana"/>
              </a:rPr>
              <a:t>la  </a:t>
            </a:r>
            <a:r>
              <a:rPr sz="4000" spc="145" dirty="0">
                <a:latin typeface="Verdana"/>
                <a:cs typeface="Verdana"/>
              </a:rPr>
              <a:t>Cas</a:t>
            </a:r>
            <a:r>
              <a:rPr sz="4000" spc="120" dirty="0">
                <a:latin typeface="Verdana"/>
                <a:cs typeface="Verdana"/>
              </a:rPr>
              <a:t>a</a:t>
            </a:r>
            <a:r>
              <a:rPr sz="4000" spc="65" dirty="0">
                <a:latin typeface="Verdana"/>
                <a:cs typeface="Verdana"/>
              </a:rPr>
              <a:t>ción  </a:t>
            </a:r>
            <a:r>
              <a:rPr sz="4000" spc="-360" dirty="0">
                <a:latin typeface="Verdana"/>
                <a:cs typeface="Verdana"/>
              </a:rPr>
              <a:t>102-2016-</a:t>
            </a:r>
            <a:endParaRPr sz="4000" dirty="0">
              <a:latin typeface="Verdana"/>
              <a:cs typeface="Verdana"/>
            </a:endParaRPr>
          </a:p>
          <a:p>
            <a:pPr marL="12700" marR="5080" indent="-1270" algn="ctr">
              <a:lnSpc>
                <a:spcPts val="4420"/>
              </a:lnSpc>
              <a:spcBef>
                <a:spcPts val="80"/>
              </a:spcBef>
            </a:pPr>
            <a:r>
              <a:rPr sz="4000" spc="-170" dirty="0">
                <a:latin typeface="Verdana"/>
                <a:cs typeface="Verdana"/>
              </a:rPr>
              <a:t>Lima, </a:t>
            </a:r>
            <a:r>
              <a:rPr sz="4000" spc="-165" dirty="0">
                <a:latin typeface="Verdana"/>
                <a:cs typeface="Verdana"/>
              </a:rPr>
              <a:t>se  </a:t>
            </a:r>
            <a:r>
              <a:rPr sz="4000" spc="45" dirty="0">
                <a:latin typeface="Verdana"/>
                <a:cs typeface="Verdana"/>
              </a:rPr>
              <a:t>m</a:t>
            </a:r>
            <a:r>
              <a:rPr sz="4000" spc="10" dirty="0">
                <a:latin typeface="Verdana"/>
                <a:cs typeface="Verdana"/>
              </a:rPr>
              <a:t>e</a:t>
            </a:r>
            <a:r>
              <a:rPr sz="4000" spc="65" dirty="0">
                <a:latin typeface="Verdana"/>
                <a:cs typeface="Verdana"/>
              </a:rPr>
              <a:t>ncion</a:t>
            </a:r>
            <a:r>
              <a:rPr sz="4000" spc="50" dirty="0">
                <a:latin typeface="Verdana"/>
                <a:cs typeface="Verdana"/>
              </a:rPr>
              <a:t>ó</a:t>
            </a:r>
            <a:r>
              <a:rPr sz="4000" spc="-710" dirty="0">
                <a:latin typeface="Verdana"/>
                <a:cs typeface="Verdana"/>
              </a:rPr>
              <a:t>: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6566" y="2365324"/>
            <a:ext cx="2620645" cy="173291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-635" algn="ctr">
              <a:lnSpc>
                <a:spcPct val="90000"/>
              </a:lnSpc>
              <a:spcBef>
                <a:spcPts val="575"/>
              </a:spcBef>
            </a:pPr>
            <a:r>
              <a:rPr sz="4000" b="1" spc="-484" dirty="0">
                <a:latin typeface="Arial"/>
                <a:cs typeface="Arial"/>
              </a:rPr>
              <a:t>La         </a:t>
            </a:r>
            <a:r>
              <a:rPr sz="4000" b="1" spc="-125" dirty="0">
                <a:latin typeface="Arial"/>
                <a:cs typeface="Arial"/>
              </a:rPr>
              <a:t>p</a:t>
            </a:r>
            <a:r>
              <a:rPr sz="4000" b="1" spc="-270" dirty="0">
                <a:latin typeface="Arial"/>
                <a:cs typeface="Arial"/>
              </a:rPr>
              <a:t>r</a:t>
            </a:r>
            <a:r>
              <a:rPr sz="4000" b="1" spc="-195" dirty="0">
                <a:latin typeface="Arial"/>
                <a:cs typeface="Arial"/>
              </a:rPr>
              <a:t>oh</a:t>
            </a:r>
            <a:r>
              <a:rPr sz="4000" b="1" spc="-85" dirty="0">
                <a:latin typeface="Arial"/>
                <a:cs typeface="Arial"/>
              </a:rPr>
              <a:t>i</a:t>
            </a:r>
            <a:r>
              <a:rPr sz="4000" b="1" spc="-45" dirty="0">
                <a:latin typeface="Arial"/>
                <a:cs typeface="Arial"/>
              </a:rPr>
              <a:t>bici</a:t>
            </a:r>
            <a:r>
              <a:rPr sz="4000" b="1" spc="-55" dirty="0">
                <a:latin typeface="Arial"/>
                <a:cs typeface="Arial"/>
              </a:rPr>
              <a:t>ó</a:t>
            </a:r>
            <a:r>
              <a:rPr sz="4000" b="1" spc="-185" dirty="0">
                <a:latin typeface="Arial"/>
                <a:cs typeface="Arial"/>
              </a:rPr>
              <a:t>n  </a:t>
            </a:r>
            <a:r>
              <a:rPr sz="4000" b="1" spc="-70" dirty="0">
                <a:latin typeface="Arial"/>
                <a:cs typeface="Arial"/>
              </a:rPr>
              <a:t>de</a:t>
            </a:r>
            <a:r>
              <a:rPr sz="4000" b="1" spc="-170" dirty="0">
                <a:latin typeface="Arial"/>
                <a:cs typeface="Arial"/>
              </a:rPr>
              <a:t> </a:t>
            </a:r>
            <a:r>
              <a:rPr sz="4000" b="1" spc="-235" dirty="0">
                <a:latin typeface="Arial"/>
                <a:cs typeface="Arial"/>
              </a:rPr>
              <a:t>regreso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4BDF6B6-FC83-4F9A-B1F4-1DCE91A21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772411" y="2831592"/>
            <a:ext cx="3910965" cy="2345690"/>
          </a:xfrm>
          <a:custGeom>
            <a:avLst/>
            <a:gdLst/>
            <a:ahLst/>
            <a:cxnLst/>
            <a:rect l="l" t="t" r="r" b="b"/>
            <a:pathLst>
              <a:path w="3910965" h="2345690">
                <a:moveTo>
                  <a:pt x="3676015" y="0"/>
                </a:moveTo>
                <a:lnTo>
                  <a:pt x="234569" y="0"/>
                </a:lnTo>
                <a:lnTo>
                  <a:pt x="187297" y="4765"/>
                </a:lnTo>
                <a:lnTo>
                  <a:pt x="143267" y="18434"/>
                </a:lnTo>
                <a:lnTo>
                  <a:pt x="103423" y="40063"/>
                </a:lnTo>
                <a:lnTo>
                  <a:pt x="68706" y="68707"/>
                </a:lnTo>
                <a:lnTo>
                  <a:pt x="40063" y="103423"/>
                </a:lnTo>
                <a:lnTo>
                  <a:pt x="18434" y="143267"/>
                </a:lnTo>
                <a:lnTo>
                  <a:pt x="4765" y="187297"/>
                </a:lnTo>
                <a:lnTo>
                  <a:pt x="0" y="234569"/>
                </a:lnTo>
                <a:lnTo>
                  <a:pt x="0" y="2110867"/>
                </a:lnTo>
                <a:lnTo>
                  <a:pt x="4765" y="2158138"/>
                </a:lnTo>
                <a:lnTo>
                  <a:pt x="18434" y="2202168"/>
                </a:lnTo>
                <a:lnTo>
                  <a:pt x="40063" y="2242012"/>
                </a:lnTo>
                <a:lnTo>
                  <a:pt x="68706" y="2276729"/>
                </a:lnTo>
                <a:lnTo>
                  <a:pt x="103423" y="2305372"/>
                </a:lnTo>
                <a:lnTo>
                  <a:pt x="143267" y="2327001"/>
                </a:lnTo>
                <a:lnTo>
                  <a:pt x="187297" y="2340670"/>
                </a:lnTo>
                <a:lnTo>
                  <a:pt x="234569" y="2345436"/>
                </a:lnTo>
                <a:lnTo>
                  <a:pt x="3676015" y="2345436"/>
                </a:lnTo>
                <a:lnTo>
                  <a:pt x="3723286" y="2340670"/>
                </a:lnTo>
                <a:lnTo>
                  <a:pt x="3767316" y="2327001"/>
                </a:lnTo>
                <a:lnTo>
                  <a:pt x="3807160" y="2305372"/>
                </a:lnTo>
                <a:lnTo>
                  <a:pt x="3841877" y="2276729"/>
                </a:lnTo>
                <a:lnTo>
                  <a:pt x="3870520" y="2242012"/>
                </a:lnTo>
                <a:lnTo>
                  <a:pt x="3892149" y="2202168"/>
                </a:lnTo>
                <a:lnTo>
                  <a:pt x="3905818" y="2158138"/>
                </a:lnTo>
                <a:lnTo>
                  <a:pt x="3910584" y="2110867"/>
                </a:lnTo>
                <a:lnTo>
                  <a:pt x="3910584" y="234569"/>
                </a:lnTo>
                <a:lnTo>
                  <a:pt x="3905818" y="187297"/>
                </a:lnTo>
                <a:lnTo>
                  <a:pt x="3892149" y="143267"/>
                </a:lnTo>
                <a:lnTo>
                  <a:pt x="3870520" y="103423"/>
                </a:lnTo>
                <a:lnTo>
                  <a:pt x="3841877" y="68707"/>
                </a:lnTo>
                <a:lnTo>
                  <a:pt x="3807160" y="40063"/>
                </a:lnTo>
                <a:lnTo>
                  <a:pt x="3767316" y="18434"/>
                </a:lnTo>
                <a:lnTo>
                  <a:pt x="3723286" y="4765"/>
                </a:lnTo>
                <a:lnTo>
                  <a:pt x="367601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56307" y="3681729"/>
            <a:ext cx="3541395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autopuesta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peligro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endParaRPr sz="2000">
              <a:latin typeface="Verdana"/>
              <a:cs typeface="Verdana"/>
            </a:endParaRPr>
          </a:p>
          <a:p>
            <a:pPr marL="1270" algn="ctr">
              <a:lnSpc>
                <a:spcPts val="2305"/>
              </a:lnSpc>
            </a:pP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la propia</a:t>
            </a:r>
            <a:r>
              <a:rPr sz="2000" spc="-3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víctima: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73140" y="3520440"/>
            <a:ext cx="829310" cy="969644"/>
          </a:xfrm>
          <a:custGeom>
            <a:avLst/>
            <a:gdLst/>
            <a:ahLst/>
            <a:cxnLst/>
            <a:rect l="l" t="t" r="r" b="b"/>
            <a:pathLst>
              <a:path w="829309" h="969645">
                <a:moveTo>
                  <a:pt x="414527" y="0"/>
                </a:moveTo>
                <a:lnTo>
                  <a:pt x="414527" y="193802"/>
                </a:lnTo>
                <a:lnTo>
                  <a:pt x="0" y="193802"/>
                </a:lnTo>
                <a:lnTo>
                  <a:pt x="0" y="775462"/>
                </a:lnTo>
                <a:lnTo>
                  <a:pt x="414527" y="775462"/>
                </a:lnTo>
                <a:lnTo>
                  <a:pt x="414527" y="969264"/>
                </a:lnTo>
                <a:lnTo>
                  <a:pt x="829056" y="484632"/>
                </a:lnTo>
                <a:lnTo>
                  <a:pt x="41452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6619" y="2831592"/>
            <a:ext cx="3910965" cy="2345690"/>
          </a:xfrm>
          <a:custGeom>
            <a:avLst/>
            <a:gdLst/>
            <a:ahLst/>
            <a:cxnLst/>
            <a:rect l="l" t="t" r="r" b="b"/>
            <a:pathLst>
              <a:path w="3910965" h="2345690">
                <a:moveTo>
                  <a:pt x="3676014" y="0"/>
                </a:moveTo>
                <a:lnTo>
                  <a:pt x="234569" y="0"/>
                </a:lnTo>
                <a:lnTo>
                  <a:pt x="187297" y="4765"/>
                </a:lnTo>
                <a:lnTo>
                  <a:pt x="143267" y="18434"/>
                </a:lnTo>
                <a:lnTo>
                  <a:pt x="103423" y="40063"/>
                </a:lnTo>
                <a:lnTo>
                  <a:pt x="68707" y="68707"/>
                </a:lnTo>
                <a:lnTo>
                  <a:pt x="40063" y="103423"/>
                </a:lnTo>
                <a:lnTo>
                  <a:pt x="18434" y="143267"/>
                </a:lnTo>
                <a:lnTo>
                  <a:pt x="4765" y="187297"/>
                </a:lnTo>
                <a:lnTo>
                  <a:pt x="0" y="234569"/>
                </a:lnTo>
                <a:lnTo>
                  <a:pt x="0" y="2110867"/>
                </a:lnTo>
                <a:lnTo>
                  <a:pt x="4765" y="2158138"/>
                </a:lnTo>
                <a:lnTo>
                  <a:pt x="18434" y="2202168"/>
                </a:lnTo>
                <a:lnTo>
                  <a:pt x="40063" y="2242012"/>
                </a:lnTo>
                <a:lnTo>
                  <a:pt x="68706" y="2276729"/>
                </a:lnTo>
                <a:lnTo>
                  <a:pt x="103423" y="2305372"/>
                </a:lnTo>
                <a:lnTo>
                  <a:pt x="143267" y="2327001"/>
                </a:lnTo>
                <a:lnTo>
                  <a:pt x="187297" y="2340670"/>
                </a:lnTo>
                <a:lnTo>
                  <a:pt x="234569" y="2345436"/>
                </a:lnTo>
                <a:lnTo>
                  <a:pt x="3676014" y="2345436"/>
                </a:lnTo>
                <a:lnTo>
                  <a:pt x="3723286" y="2340670"/>
                </a:lnTo>
                <a:lnTo>
                  <a:pt x="3767316" y="2327001"/>
                </a:lnTo>
                <a:lnTo>
                  <a:pt x="3807160" y="2305372"/>
                </a:lnTo>
                <a:lnTo>
                  <a:pt x="3841876" y="2276729"/>
                </a:lnTo>
                <a:lnTo>
                  <a:pt x="3870520" y="2242012"/>
                </a:lnTo>
                <a:lnTo>
                  <a:pt x="3892149" y="2202168"/>
                </a:lnTo>
                <a:lnTo>
                  <a:pt x="3905818" y="2158138"/>
                </a:lnTo>
                <a:lnTo>
                  <a:pt x="3910583" y="2110867"/>
                </a:lnTo>
                <a:lnTo>
                  <a:pt x="3910583" y="234569"/>
                </a:lnTo>
                <a:lnTo>
                  <a:pt x="3905818" y="187297"/>
                </a:lnTo>
                <a:lnTo>
                  <a:pt x="3892149" y="143267"/>
                </a:lnTo>
                <a:lnTo>
                  <a:pt x="3870520" y="103423"/>
                </a:lnTo>
                <a:lnTo>
                  <a:pt x="3841877" y="68707"/>
                </a:lnTo>
                <a:lnTo>
                  <a:pt x="3807160" y="40063"/>
                </a:lnTo>
                <a:lnTo>
                  <a:pt x="3767316" y="18434"/>
                </a:lnTo>
                <a:lnTo>
                  <a:pt x="3723286" y="4765"/>
                </a:lnTo>
                <a:lnTo>
                  <a:pt x="3676014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07656" y="2980689"/>
            <a:ext cx="3589020" cy="20142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635" algn="ctr">
              <a:lnSpc>
                <a:spcPct val="92000"/>
              </a:lnSpc>
              <a:spcBef>
                <a:spcPts val="295"/>
              </a:spcBef>
            </a:pPr>
            <a:r>
              <a:rPr sz="2000" spc="-114" dirty="0">
                <a:latin typeface="Verdana"/>
                <a:cs typeface="Verdana"/>
              </a:rPr>
              <a:t>Este </a:t>
            </a:r>
            <a:r>
              <a:rPr sz="2000" spc="-60" dirty="0">
                <a:latin typeface="Verdana"/>
                <a:cs typeface="Verdana"/>
              </a:rPr>
              <a:t>criterio </a:t>
            </a:r>
            <a:r>
              <a:rPr sz="2000" spc="45" dirty="0">
                <a:latin typeface="Verdana"/>
                <a:cs typeface="Verdana"/>
              </a:rPr>
              <a:t>opera para  </a:t>
            </a:r>
            <a:r>
              <a:rPr sz="2000" spc="-65" dirty="0">
                <a:latin typeface="Verdana"/>
                <a:cs typeface="Verdana"/>
              </a:rPr>
              <a:t>excluir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spc="-20" dirty="0">
                <a:latin typeface="Verdana"/>
                <a:cs typeface="Verdana"/>
              </a:rPr>
              <a:t>responsabilidad</a:t>
            </a:r>
            <a:r>
              <a:rPr sz="2000" spc="-50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del  </a:t>
            </a:r>
            <a:r>
              <a:rPr sz="2000" spc="-30" dirty="0">
                <a:latin typeface="Verdana"/>
                <a:cs typeface="Verdana"/>
              </a:rPr>
              <a:t>autor </a:t>
            </a:r>
            <a:r>
              <a:rPr sz="2000" spc="90" dirty="0">
                <a:latin typeface="Verdana"/>
                <a:cs typeface="Verdana"/>
              </a:rPr>
              <a:t>cuando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spc="-15" dirty="0">
                <a:latin typeface="Verdana"/>
                <a:cs typeface="Verdana"/>
              </a:rPr>
              <a:t>víctima  </a:t>
            </a:r>
            <a:r>
              <a:rPr sz="2000" spc="90" dirty="0">
                <a:latin typeface="Verdana"/>
                <a:cs typeface="Verdana"/>
              </a:rPr>
              <a:t>decide </a:t>
            </a:r>
            <a:r>
              <a:rPr sz="2000" spc="-40" dirty="0">
                <a:latin typeface="Verdana"/>
                <a:cs typeface="Verdana"/>
              </a:rPr>
              <a:t>voluntaria </a:t>
            </a:r>
            <a:r>
              <a:rPr sz="2000" spc="-110" dirty="0">
                <a:latin typeface="Verdana"/>
                <a:cs typeface="Verdana"/>
              </a:rPr>
              <a:t>y  </a:t>
            </a:r>
            <a:r>
              <a:rPr sz="2000" spc="-35" dirty="0">
                <a:latin typeface="Verdana"/>
                <a:cs typeface="Verdana"/>
              </a:rPr>
              <a:t>libremente </a:t>
            </a:r>
            <a:r>
              <a:rPr sz="2000" spc="45" dirty="0">
                <a:latin typeface="Verdana"/>
                <a:cs typeface="Verdana"/>
              </a:rPr>
              <a:t>hacer </a:t>
            </a:r>
            <a:r>
              <a:rPr sz="2000" spc="-45" dirty="0">
                <a:latin typeface="Verdana"/>
                <a:cs typeface="Verdana"/>
              </a:rPr>
              <a:t>frente </a:t>
            </a:r>
            <a:r>
              <a:rPr sz="2000" spc="5" dirty="0">
                <a:latin typeface="Verdana"/>
                <a:cs typeface="Verdana"/>
              </a:rPr>
              <a:t>al  </a:t>
            </a:r>
            <a:r>
              <a:rPr sz="2000" spc="-20" dirty="0">
                <a:latin typeface="Verdana"/>
                <a:cs typeface="Verdana"/>
              </a:rPr>
              <a:t>peligro </a:t>
            </a:r>
            <a:r>
              <a:rPr sz="2000" spc="-10" dirty="0">
                <a:latin typeface="Verdana"/>
                <a:cs typeface="Verdana"/>
              </a:rPr>
              <a:t>asumiendo </a:t>
            </a:r>
            <a:r>
              <a:rPr sz="2000" spc="-195" dirty="0">
                <a:latin typeface="Verdana"/>
                <a:cs typeface="Verdana"/>
              </a:rPr>
              <a:t>sus  </a:t>
            </a:r>
            <a:r>
              <a:rPr sz="2000" spc="30" dirty="0">
                <a:latin typeface="Verdana"/>
                <a:cs typeface="Verdana"/>
              </a:rPr>
              <a:t>consecuencias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44254" y="1325244"/>
            <a:ext cx="33655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IMPUTACIÓN  A LA</a:t>
            </a:r>
            <a:r>
              <a:rPr sz="4000" spc="-70" dirty="0"/>
              <a:t> </a:t>
            </a:r>
            <a:r>
              <a:rPr sz="4000" spc="-10" dirty="0"/>
              <a:t>VÍCTIMA</a:t>
            </a:r>
            <a:endParaRPr sz="4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52D88CA-E12C-4B13-A572-0BE0CBC28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031747" y="1252727"/>
            <a:ext cx="3298190" cy="4352925"/>
          </a:xfrm>
          <a:custGeom>
            <a:avLst/>
            <a:gdLst/>
            <a:ahLst/>
            <a:cxnLst/>
            <a:rect l="l" t="t" r="r" b="b"/>
            <a:pathLst>
              <a:path w="3298190" h="4352925">
                <a:moveTo>
                  <a:pt x="0" y="0"/>
                </a:moveTo>
                <a:lnTo>
                  <a:pt x="0" y="4352544"/>
                </a:lnTo>
                <a:lnTo>
                  <a:pt x="3297936" y="3482086"/>
                </a:lnTo>
                <a:lnTo>
                  <a:pt x="3297936" y="870458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9677" y="2503423"/>
            <a:ext cx="3005455" cy="18167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-5080" algn="ctr">
              <a:lnSpc>
                <a:spcPct val="91900"/>
              </a:lnSpc>
              <a:spcBef>
                <a:spcPts val="305"/>
              </a:spcBef>
            </a:pP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Concurre 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2100" spc="5" dirty="0">
                <a:solidFill>
                  <a:srgbClr val="FFFFFF"/>
                </a:solidFill>
                <a:latin typeface="Verdana"/>
                <a:cs typeface="Verdana"/>
              </a:rPr>
              <a:t>autopuesta </a:t>
            </a:r>
            <a:r>
              <a:rPr sz="2100" spc="3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100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Verdana"/>
                <a:cs typeface="Verdana"/>
              </a:rPr>
              <a:t>peligro  </a:t>
            </a:r>
            <a:r>
              <a:rPr sz="2100" spc="90" dirty="0">
                <a:solidFill>
                  <a:srgbClr val="FFFFFF"/>
                </a:solidFill>
                <a:latin typeface="Verdana"/>
                <a:cs typeface="Verdana"/>
              </a:rPr>
              <a:t>cuando </a:t>
            </a:r>
            <a:r>
              <a:rPr sz="2100" spc="-5" dirty="0">
                <a:solidFill>
                  <a:srgbClr val="FFFFFF"/>
                </a:solidFill>
                <a:latin typeface="Verdana"/>
                <a:cs typeface="Verdana"/>
              </a:rPr>
              <a:t>alguien </a:t>
            </a:r>
            <a:r>
              <a:rPr sz="2100" spc="-120" dirty="0">
                <a:solidFill>
                  <a:srgbClr val="FFFFFF"/>
                </a:solidFill>
                <a:latin typeface="Verdana"/>
                <a:cs typeface="Verdana"/>
              </a:rPr>
              <a:t>sufre  </a:t>
            </a:r>
            <a:r>
              <a:rPr sz="2100" spc="-55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21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90" dirty="0">
                <a:solidFill>
                  <a:srgbClr val="FFFFFF"/>
                </a:solidFill>
                <a:latin typeface="Verdana"/>
                <a:cs typeface="Verdana"/>
              </a:rPr>
              <a:t>daño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75" dirty="0">
                <a:solidFill>
                  <a:srgbClr val="FFFFFF"/>
                </a:solidFill>
                <a:latin typeface="Verdana"/>
                <a:cs typeface="Verdana"/>
              </a:rPr>
              <a:t>través</a:t>
            </a:r>
            <a:r>
              <a:rPr sz="21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14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1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175" dirty="0">
                <a:solidFill>
                  <a:srgbClr val="FFFFFF"/>
                </a:solidFill>
                <a:latin typeface="Verdana"/>
                <a:cs typeface="Verdana"/>
              </a:rPr>
              <a:t>su  </a:t>
            </a: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propia </a:t>
            </a:r>
            <a:r>
              <a:rPr sz="2100" spc="90" dirty="0">
                <a:solidFill>
                  <a:srgbClr val="FFFFFF"/>
                </a:solidFill>
                <a:latin typeface="Verdana"/>
                <a:cs typeface="Verdana"/>
              </a:rPr>
              <a:t>acción  </a:t>
            </a:r>
            <a:r>
              <a:rPr sz="2100" spc="-30" dirty="0">
                <a:solidFill>
                  <a:srgbClr val="FFFFFF"/>
                </a:solidFill>
                <a:latin typeface="Verdana"/>
                <a:cs typeface="Verdana"/>
              </a:rPr>
              <a:t>arriesgada.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6571" y="1252727"/>
            <a:ext cx="3298190" cy="4352925"/>
          </a:xfrm>
          <a:custGeom>
            <a:avLst/>
            <a:gdLst/>
            <a:ahLst/>
            <a:cxnLst/>
            <a:rect l="l" t="t" r="r" b="b"/>
            <a:pathLst>
              <a:path w="3298190" h="4352925">
                <a:moveTo>
                  <a:pt x="0" y="0"/>
                </a:moveTo>
                <a:lnTo>
                  <a:pt x="0" y="4352544"/>
                </a:lnTo>
                <a:lnTo>
                  <a:pt x="3297935" y="3482086"/>
                </a:lnTo>
                <a:lnTo>
                  <a:pt x="3297935" y="870458"/>
                </a:lnTo>
                <a:lnTo>
                  <a:pt x="0" y="0"/>
                </a:lnTo>
                <a:close/>
              </a:path>
            </a:pathLst>
          </a:custGeom>
          <a:solidFill>
            <a:srgbClr val="4DC5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01032" y="2209038"/>
            <a:ext cx="3048635" cy="24047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635" algn="ctr">
              <a:lnSpc>
                <a:spcPct val="91900"/>
              </a:lnSpc>
              <a:spcBef>
                <a:spcPts val="305"/>
              </a:spcBef>
            </a:pPr>
            <a:r>
              <a:rPr sz="2100" spc="-65" dirty="0">
                <a:latin typeface="Verdana"/>
                <a:cs typeface="Verdana"/>
              </a:rPr>
              <a:t>Por </a:t>
            </a:r>
            <a:r>
              <a:rPr sz="2100" spc="-35" dirty="0">
                <a:latin typeface="Verdana"/>
                <a:cs typeface="Verdana"/>
              </a:rPr>
              <a:t>ejemplo, </a:t>
            </a:r>
            <a:r>
              <a:rPr sz="2100" spc="20" dirty="0">
                <a:latin typeface="Verdana"/>
                <a:cs typeface="Verdana"/>
              </a:rPr>
              <a:t>una  </a:t>
            </a:r>
            <a:r>
              <a:rPr sz="2100" spc="-15" dirty="0">
                <a:latin typeface="Verdana"/>
                <a:cs typeface="Verdana"/>
              </a:rPr>
              <a:t>persona </a:t>
            </a:r>
            <a:r>
              <a:rPr sz="2100" spc="-85" dirty="0">
                <a:latin typeface="Verdana"/>
                <a:cs typeface="Verdana"/>
              </a:rPr>
              <a:t>es</a:t>
            </a:r>
            <a:r>
              <a:rPr sz="2100" spc="-385" dirty="0">
                <a:latin typeface="Verdana"/>
                <a:cs typeface="Verdana"/>
              </a:rPr>
              <a:t> </a:t>
            </a:r>
            <a:r>
              <a:rPr sz="2100" spc="25" dirty="0">
                <a:latin typeface="Verdana"/>
                <a:cs typeface="Verdana"/>
              </a:rPr>
              <a:t>atropellada  </a:t>
            </a:r>
            <a:r>
              <a:rPr sz="2100" spc="20" dirty="0">
                <a:latin typeface="Verdana"/>
                <a:cs typeface="Verdana"/>
              </a:rPr>
              <a:t>luego </a:t>
            </a:r>
            <a:r>
              <a:rPr sz="2100" spc="114" dirty="0">
                <a:latin typeface="Verdana"/>
                <a:cs typeface="Verdana"/>
              </a:rPr>
              <a:t>de </a:t>
            </a:r>
            <a:r>
              <a:rPr sz="2100" spc="-65" dirty="0">
                <a:latin typeface="Verdana"/>
                <a:cs typeface="Verdana"/>
              </a:rPr>
              <a:t>cruzar </a:t>
            </a:r>
            <a:r>
              <a:rPr sz="2100" dirty="0">
                <a:latin typeface="Verdana"/>
                <a:cs typeface="Verdana"/>
              </a:rPr>
              <a:t>la  </a:t>
            </a:r>
            <a:r>
              <a:rPr sz="2100" spc="-55" dirty="0">
                <a:latin typeface="Verdana"/>
                <a:cs typeface="Verdana"/>
              </a:rPr>
              <a:t>pista </a:t>
            </a:r>
            <a:r>
              <a:rPr sz="2100" spc="90" dirty="0">
                <a:latin typeface="Verdana"/>
                <a:cs typeface="Verdana"/>
              </a:rPr>
              <a:t>cuando </a:t>
            </a:r>
            <a:r>
              <a:rPr sz="2100" spc="-25" dirty="0">
                <a:latin typeface="Verdana"/>
                <a:cs typeface="Verdana"/>
              </a:rPr>
              <a:t>el  </a:t>
            </a:r>
            <a:r>
              <a:rPr sz="2100" spc="-30" dirty="0">
                <a:latin typeface="Verdana"/>
                <a:cs typeface="Verdana"/>
              </a:rPr>
              <a:t>semáforo </a:t>
            </a:r>
            <a:r>
              <a:rPr sz="2100" spc="10" dirty="0">
                <a:latin typeface="Verdana"/>
                <a:cs typeface="Verdana"/>
              </a:rPr>
              <a:t>la </a:t>
            </a:r>
            <a:r>
              <a:rPr sz="2100" spc="60" dirty="0">
                <a:latin typeface="Verdana"/>
                <a:cs typeface="Verdana"/>
              </a:rPr>
              <a:t>obligaba  </a:t>
            </a:r>
            <a:r>
              <a:rPr sz="2100" spc="170" dirty="0">
                <a:latin typeface="Verdana"/>
                <a:cs typeface="Verdana"/>
              </a:rPr>
              <a:t>a</a:t>
            </a:r>
            <a:r>
              <a:rPr sz="2100" spc="-480" dirty="0">
                <a:latin typeface="Verdana"/>
                <a:cs typeface="Verdana"/>
              </a:rPr>
              <a:t> </a:t>
            </a:r>
            <a:r>
              <a:rPr sz="2100" spc="-15" dirty="0">
                <a:latin typeface="Verdana"/>
                <a:cs typeface="Verdana"/>
              </a:rPr>
              <a:t>detenerse </a:t>
            </a:r>
            <a:r>
              <a:rPr sz="2100" spc="-60" dirty="0">
                <a:latin typeface="Verdana"/>
                <a:cs typeface="Verdana"/>
              </a:rPr>
              <a:t>(la </a:t>
            </a:r>
            <a:r>
              <a:rPr sz="2100" spc="-140" dirty="0">
                <a:latin typeface="Verdana"/>
                <a:cs typeface="Verdana"/>
              </a:rPr>
              <a:t>luz </a:t>
            </a:r>
            <a:r>
              <a:rPr sz="2100" spc="20" dirty="0">
                <a:latin typeface="Verdana"/>
                <a:cs typeface="Verdana"/>
              </a:rPr>
              <a:t>del  </a:t>
            </a:r>
            <a:r>
              <a:rPr sz="2100" spc="-30" dirty="0">
                <a:latin typeface="Verdana"/>
                <a:cs typeface="Verdana"/>
              </a:rPr>
              <a:t>semáforo </a:t>
            </a:r>
            <a:r>
              <a:rPr sz="2100" spc="30" dirty="0">
                <a:latin typeface="Verdana"/>
                <a:cs typeface="Verdana"/>
              </a:rPr>
              <a:t>estaba en  </a:t>
            </a:r>
            <a:r>
              <a:rPr sz="2100" spc="10" dirty="0">
                <a:latin typeface="Verdana"/>
                <a:cs typeface="Verdana"/>
              </a:rPr>
              <a:t>color</a:t>
            </a:r>
            <a:r>
              <a:rPr sz="2100" spc="-195" dirty="0">
                <a:latin typeface="Verdana"/>
                <a:cs typeface="Verdana"/>
              </a:rPr>
              <a:t> </a:t>
            </a:r>
            <a:r>
              <a:rPr sz="2100" spc="-120" dirty="0">
                <a:latin typeface="Verdana"/>
                <a:cs typeface="Verdana"/>
              </a:rPr>
              <a:t>rojo).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21395" y="1252727"/>
            <a:ext cx="3298190" cy="4352925"/>
          </a:xfrm>
          <a:custGeom>
            <a:avLst/>
            <a:gdLst/>
            <a:ahLst/>
            <a:cxnLst/>
            <a:rect l="l" t="t" r="r" b="b"/>
            <a:pathLst>
              <a:path w="3298190" h="4352925">
                <a:moveTo>
                  <a:pt x="0" y="0"/>
                </a:moveTo>
                <a:lnTo>
                  <a:pt x="0" y="4352544"/>
                </a:lnTo>
                <a:lnTo>
                  <a:pt x="3297935" y="3482086"/>
                </a:lnTo>
                <a:lnTo>
                  <a:pt x="3297935" y="870458"/>
                </a:lnTo>
                <a:lnTo>
                  <a:pt x="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12022" y="2209038"/>
            <a:ext cx="2917825" cy="24047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635" algn="ctr">
              <a:lnSpc>
                <a:spcPct val="91900"/>
              </a:lnSpc>
              <a:spcBef>
                <a:spcPts val="305"/>
              </a:spcBef>
            </a:pPr>
            <a:r>
              <a:rPr sz="2100" spc="-30" dirty="0">
                <a:solidFill>
                  <a:srgbClr val="FFFFFF"/>
                </a:solidFill>
                <a:latin typeface="Verdana"/>
                <a:cs typeface="Verdana"/>
              </a:rPr>
              <a:t>Otro </a:t>
            </a:r>
            <a:r>
              <a:rPr sz="2100" spc="-35" dirty="0">
                <a:solidFill>
                  <a:srgbClr val="FFFFFF"/>
                </a:solidFill>
                <a:latin typeface="Verdana"/>
                <a:cs typeface="Verdana"/>
              </a:rPr>
              <a:t>ejemplo, </a:t>
            </a:r>
            <a:r>
              <a:rPr sz="2100" spc="20" dirty="0">
                <a:solidFill>
                  <a:srgbClr val="FFFFFF"/>
                </a:solidFill>
                <a:latin typeface="Verdana"/>
                <a:cs typeface="Verdana"/>
              </a:rPr>
              <a:t>una  </a:t>
            </a:r>
            <a:r>
              <a:rPr sz="2100" spc="-15" dirty="0">
                <a:solidFill>
                  <a:srgbClr val="FFFFFF"/>
                </a:solidFill>
                <a:latin typeface="Verdana"/>
                <a:cs typeface="Verdana"/>
              </a:rPr>
              <a:t>persona </a:t>
            </a:r>
            <a:r>
              <a:rPr sz="2100" spc="40" dirty="0">
                <a:solidFill>
                  <a:srgbClr val="FFFFFF"/>
                </a:solidFill>
                <a:latin typeface="Verdana"/>
                <a:cs typeface="Verdana"/>
              </a:rPr>
              <a:t>fallece</a:t>
            </a:r>
            <a:r>
              <a:rPr sz="2100" spc="-3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20" dirty="0">
                <a:solidFill>
                  <a:srgbClr val="FFFFFF"/>
                </a:solidFill>
                <a:latin typeface="Verdana"/>
                <a:cs typeface="Verdana"/>
              </a:rPr>
              <a:t>luego  </a:t>
            </a:r>
            <a:r>
              <a:rPr sz="2100" spc="114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100" spc="-35" dirty="0">
                <a:solidFill>
                  <a:srgbClr val="FFFFFF"/>
                </a:solidFill>
                <a:latin typeface="Verdana"/>
                <a:cs typeface="Verdana"/>
              </a:rPr>
              <a:t>tomar </a:t>
            </a:r>
            <a:r>
              <a:rPr sz="2100" spc="-55" dirty="0">
                <a:solidFill>
                  <a:srgbClr val="FFFFFF"/>
                </a:solidFill>
                <a:latin typeface="Verdana"/>
                <a:cs typeface="Verdana"/>
              </a:rPr>
              <a:t>un  </a:t>
            </a:r>
            <a:r>
              <a:rPr sz="2100" spc="35" dirty="0">
                <a:solidFill>
                  <a:srgbClr val="FFFFFF"/>
                </a:solidFill>
                <a:latin typeface="Verdana"/>
                <a:cs typeface="Verdana"/>
              </a:rPr>
              <a:t>medicamento </a:t>
            </a:r>
            <a:r>
              <a:rPr sz="2100" spc="-165" dirty="0">
                <a:solidFill>
                  <a:srgbClr val="FFFFFF"/>
                </a:solidFill>
                <a:latin typeface="Verdana"/>
                <a:cs typeface="Verdana"/>
              </a:rPr>
              <a:t>sin </a:t>
            </a:r>
            <a:r>
              <a:rPr sz="2100" spc="-50" dirty="0">
                <a:solidFill>
                  <a:srgbClr val="FFFFFF"/>
                </a:solidFill>
                <a:latin typeface="Verdana"/>
                <a:cs typeface="Verdana"/>
              </a:rPr>
              <a:t>leer  </a:t>
            </a:r>
            <a:r>
              <a:rPr sz="2100" spc="-15" dirty="0">
                <a:solidFill>
                  <a:srgbClr val="FFFFFF"/>
                </a:solidFill>
                <a:latin typeface="Verdana"/>
                <a:cs typeface="Verdana"/>
              </a:rPr>
              <a:t>previamente </a:t>
            </a:r>
            <a:r>
              <a:rPr sz="2100" spc="-90" dirty="0">
                <a:solidFill>
                  <a:srgbClr val="FFFFFF"/>
                </a:solidFill>
                <a:latin typeface="Verdana"/>
                <a:cs typeface="Verdana"/>
              </a:rPr>
              <a:t>las  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indicaciones  claramente</a:t>
            </a:r>
            <a:r>
              <a:rPr sz="21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Verdana"/>
                <a:cs typeface="Verdana"/>
              </a:rPr>
              <a:t>expuestas  </a:t>
            </a:r>
            <a:r>
              <a:rPr sz="2100" spc="30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2100" spc="-20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210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Verdana"/>
                <a:cs typeface="Verdana"/>
              </a:rPr>
              <a:t>envase.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DBFD07B5-3021-427F-AD7D-CA0AB7464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932296"/>
            <a:ext cx="108394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 riesgo prohibido debe haber provocado el</a:t>
            </a:r>
            <a:r>
              <a:rPr spc="80" dirty="0"/>
              <a:t> </a:t>
            </a:r>
            <a:r>
              <a:rPr spc="-10" dirty="0"/>
              <a:t>resultado</a:t>
            </a:r>
          </a:p>
        </p:txBody>
      </p:sp>
      <p:sp>
        <p:nvSpPr>
          <p:cNvPr id="3" name="object 3"/>
          <p:cNvSpPr/>
          <p:nvPr/>
        </p:nvSpPr>
        <p:spPr>
          <a:xfrm>
            <a:off x="1676400" y="1473698"/>
            <a:ext cx="6908800" cy="1626235"/>
          </a:xfrm>
          <a:custGeom>
            <a:avLst/>
            <a:gdLst/>
            <a:ahLst/>
            <a:cxnLst/>
            <a:rect l="l" t="t" r="r" b="b"/>
            <a:pathLst>
              <a:path w="6908800" h="1626235">
                <a:moveTo>
                  <a:pt x="6745732" y="0"/>
                </a:moveTo>
                <a:lnTo>
                  <a:pt x="162560" y="0"/>
                </a:lnTo>
                <a:lnTo>
                  <a:pt x="119341" y="5806"/>
                </a:lnTo>
                <a:lnTo>
                  <a:pt x="80508" y="22192"/>
                </a:lnTo>
                <a:lnTo>
                  <a:pt x="47609" y="47609"/>
                </a:lnTo>
                <a:lnTo>
                  <a:pt x="22192" y="80508"/>
                </a:lnTo>
                <a:lnTo>
                  <a:pt x="5806" y="119341"/>
                </a:lnTo>
                <a:lnTo>
                  <a:pt x="0" y="162559"/>
                </a:lnTo>
                <a:lnTo>
                  <a:pt x="0" y="1463548"/>
                </a:lnTo>
                <a:lnTo>
                  <a:pt x="5806" y="1506766"/>
                </a:lnTo>
                <a:lnTo>
                  <a:pt x="22192" y="1545599"/>
                </a:lnTo>
                <a:lnTo>
                  <a:pt x="47609" y="1578498"/>
                </a:lnTo>
                <a:lnTo>
                  <a:pt x="80508" y="1603915"/>
                </a:lnTo>
                <a:lnTo>
                  <a:pt x="119341" y="1620301"/>
                </a:lnTo>
                <a:lnTo>
                  <a:pt x="162560" y="1626107"/>
                </a:lnTo>
                <a:lnTo>
                  <a:pt x="6745732" y="1626107"/>
                </a:lnTo>
                <a:lnTo>
                  <a:pt x="6788950" y="1620301"/>
                </a:lnTo>
                <a:lnTo>
                  <a:pt x="6827783" y="1603915"/>
                </a:lnTo>
                <a:lnTo>
                  <a:pt x="6860682" y="1578498"/>
                </a:lnTo>
                <a:lnTo>
                  <a:pt x="6886099" y="1545599"/>
                </a:lnTo>
                <a:lnTo>
                  <a:pt x="6902485" y="1506766"/>
                </a:lnTo>
                <a:lnTo>
                  <a:pt x="6908292" y="1463548"/>
                </a:lnTo>
                <a:lnTo>
                  <a:pt x="6908292" y="162559"/>
                </a:lnTo>
                <a:lnTo>
                  <a:pt x="6902485" y="119341"/>
                </a:lnTo>
                <a:lnTo>
                  <a:pt x="6886099" y="80508"/>
                </a:lnTo>
                <a:lnTo>
                  <a:pt x="6860682" y="47609"/>
                </a:lnTo>
                <a:lnTo>
                  <a:pt x="6827783" y="22192"/>
                </a:lnTo>
                <a:lnTo>
                  <a:pt x="6788950" y="5806"/>
                </a:lnTo>
                <a:lnTo>
                  <a:pt x="6745732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64538" y="1860285"/>
            <a:ext cx="4811395" cy="8280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40"/>
              </a:spcBef>
            </a:pP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Sólo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objetivamente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imputable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resultado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causado 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conducta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humana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voluntaria 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cuando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dicho 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comportamiento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ha 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creado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peligro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jurídicamente 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desaprobado.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3369553"/>
            <a:ext cx="6908800" cy="1626235"/>
          </a:xfrm>
          <a:custGeom>
            <a:avLst/>
            <a:gdLst/>
            <a:ahLst/>
            <a:cxnLst/>
            <a:rect l="l" t="t" r="r" b="b"/>
            <a:pathLst>
              <a:path w="6908800" h="1626235">
                <a:moveTo>
                  <a:pt x="6745732" y="0"/>
                </a:moveTo>
                <a:lnTo>
                  <a:pt x="162560" y="0"/>
                </a:lnTo>
                <a:lnTo>
                  <a:pt x="119341" y="5806"/>
                </a:lnTo>
                <a:lnTo>
                  <a:pt x="80508" y="22192"/>
                </a:lnTo>
                <a:lnTo>
                  <a:pt x="47609" y="47609"/>
                </a:lnTo>
                <a:lnTo>
                  <a:pt x="22192" y="80508"/>
                </a:lnTo>
                <a:lnTo>
                  <a:pt x="5806" y="119341"/>
                </a:lnTo>
                <a:lnTo>
                  <a:pt x="0" y="162560"/>
                </a:lnTo>
                <a:lnTo>
                  <a:pt x="0" y="1463548"/>
                </a:lnTo>
                <a:lnTo>
                  <a:pt x="5806" y="1506766"/>
                </a:lnTo>
                <a:lnTo>
                  <a:pt x="22192" y="1545599"/>
                </a:lnTo>
                <a:lnTo>
                  <a:pt x="47609" y="1578498"/>
                </a:lnTo>
                <a:lnTo>
                  <a:pt x="80508" y="1603915"/>
                </a:lnTo>
                <a:lnTo>
                  <a:pt x="119341" y="1620301"/>
                </a:lnTo>
                <a:lnTo>
                  <a:pt x="162560" y="1626108"/>
                </a:lnTo>
                <a:lnTo>
                  <a:pt x="6745732" y="1626108"/>
                </a:lnTo>
                <a:lnTo>
                  <a:pt x="6788950" y="1620301"/>
                </a:lnTo>
                <a:lnTo>
                  <a:pt x="6827783" y="1603915"/>
                </a:lnTo>
                <a:lnTo>
                  <a:pt x="6860682" y="1578498"/>
                </a:lnTo>
                <a:lnTo>
                  <a:pt x="6886099" y="1545599"/>
                </a:lnTo>
                <a:lnTo>
                  <a:pt x="6902485" y="1506766"/>
                </a:lnTo>
                <a:lnTo>
                  <a:pt x="6908292" y="1463548"/>
                </a:lnTo>
                <a:lnTo>
                  <a:pt x="6908292" y="162560"/>
                </a:lnTo>
                <a:lnTo>
                  <a:pt x="6902485" y="119341"/>
                </a:lnTo>
                <a:lnTo>
                  <a:pt x="6886099" y="80508"/>
                </a:lnTo>
                <a:lnTo>
                  <a:pt x="6860682" y="47609"/>
                </a:lnTo>
                <a:lnTo>
                  <a:pt x="6827783" y="22192"/>
                </a:lnTo>
                <a:lnTo>
                  <a:pt x="6788950" y="5806"/>
                </a:lnTo>
                <a:lnTo>
                  <a:pt x="6745732" y="0"/>
                </a:lnTo>
                <a:close/>
              </a:path>
            </a:pathLst>
          </a:custGeom>
          <a:solidFill>
            <a:srgbClr val="AC6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74138" y="3659240"/>
            <a:ext cx="5024120" cy="10242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35"/>
              </a:spcBef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Corte</a:t>
            </a:r>
            <a:r>
              <a:rPr sz="1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Suprema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ha</a:t>
            </a: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establecido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mediante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teoría  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imputación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objetiva,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posible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determinar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el 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resultado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consecuencia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directa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“quebrantamiento 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del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deber 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cuidado”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del 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sujeto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activo (Casación 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nº  </a:t>
            </a: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912-2016-San</a:t>
            </a:r>
            <a:r>
              <a:rPr sz="14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Martín).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95600" y="5266934"/>
            <a:ext cx="6908800" cy="1626235"/>
          </a:xfrm>
          <a:custGeom>
            <a:avLst/>
            <a:gdLst/>
            <a:ahLst/>
            <a:cxnLst/>
            <a:rect l="l" t="t" r="r" b="b"/>
            <a:pathLst>
              <a:path w="6908800" h="1626234">
                <a:moveTo>
                  <a:pt x="6745732" y="0"/>
                </a:moveTo>
                <a:lnTo>
                  <a:pt x="162560" y="0"/>
                </a:lnTo>
                <a:lnTo>
                  <a:pt x="119341" y="5806"/>
                </a:lnTo>
                <a:lnTo>
                  <a:pt x="80508" y="22192"/>
                </a:lnTo>
                <a:lnTo>
                  <a:pt x="47609" y="47609"/>
                </a:lnTo>
                <a:lnTo>
                  <a:pt x="22192" y="80508"/>
                </a:lnTo>
                <a:lnTo>
                  <a:pt x="5806" y="119341"/>
                </a:lnTo>
                <a:lnTo>
                  <a:pt x="0" y="162560"/>
                </a:lnTo>
                <a:lnTo>
                  <a:pt x="0" y="1463497"/>
                </a:lnTo>
                <a:lnTo>
                  <a:pt x="5806" y="1506723"/>
                </a:lnTo>
                <a:lnTo>
                  <a:pt x="22192" y="1545567"/>
                </a:lnTo>
                <a:lnTo>
                  <a:pt x="47609" y="1578478"/>
                </a:lnTo>
                <a:lnTo>
                  <a:pt x="80508" y="1603905"/>
                </a:lnTo>
                <a:lnTo>
                  <a:pt x="119341" y="1620298"/>
                </a:lnTo>
                <a:lnTo>
                  <a:pt x="162560" y="1626108"/>
                </a:lnTo>
                <a:lnTo>
                  <a:pt x="6745732" y="1626108"/>
                </a:lnTo>
                <a:lnTo>
                  <a:pt x="6788950" y="1620298"/>
                </a:lnTo>
                <a:lnTo>
                  <a:pt x="6827783" y="1603905"/>
                </a:lnTo>
                <a:lnTo>
                  <a:pt x="6860682" y="1578478"/>
                </a:lnTo>
                <a:lnTo>
                  <a:pt x="6886099" y="1545567"/>
                </a:lnTo>
                <a:lnTo>
                  <a:pt x="6902485" y="1506723"/>
                </a:lnTo>
                <a:lnTo>
                  <a:pt x="6908292" y="1463497"/>
                </a:lnTo>
                <a:lnTo>
                  <a:pt x="6908292" y="162560"/>
                </a:lnTo>
                <a:lnTo>
                  <a:pt x="6902485" y="119341"/>
                </a:lnTo>
                <a:lnTo>
                  <a:pt x="6886099" y="80508"/>
                </a:lnTo>
                <a:lnTo>
                  <a:pt x="6860682" y="47609"/>
                </a:lnTo>
                <a:lnTo>
                  <a:pt x="6827783" y="22192"/>
                </a:lnTo>
                <a:lnTo>
                  <a:pt x="6788950" y="5806"/>
                </a:lnTo>
                <a:lnTo>
                  <a:pt x="6745732" y="0"/>
                </a:lnTo>
                <a:close/>
              </a:path>
            </a:pathLst>
          </a:custGeom>
          <a:solidFill>
            <a:srgbClr val="B4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76118" y="5460862"/>
            <a:ext cx="4913630" cy="12192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ct val="92100"/>
              </a:lnSpc>
              <a:spcBef>
                <a:spcPts val="210"/>
              </a:spcBef>
            </a:pP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Asimismo,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ha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indicado que “para que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conducta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sea 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reprochable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penalmente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requiere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lesión</a:t>
            </a:r>
            <a:r>
              <a:rPr sz="12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bien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jurídico 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sea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objetivamente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imputable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autor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comportamiento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típico,  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esto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es,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no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basta </a:t>
            </a:r>
            <a:r>
              <a:rPr sz="1200" spc="55" dirty="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causar,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dolosa </a:t>
            </a:r>
            <a:r>
              <a:rPr sz="1200" spc="55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imprudentemente,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una 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muerte </a:t>
            </a:r>
            <a:r>
              <a:rPr sz="1200" spc="55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lesión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corporal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sujeto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activo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haya 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realizado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tipo, 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sino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necesario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que dicho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resultado </a:t>
            </a:r>
            <a:r>
              <a:rPr sz="1200" spc="50" dirty="0">
                <a:solidFill>
                  <a:srgbClr val="FFFFFF"/>
                </a:solidFill>
                <a:latin typeface="Verdana"/>
                <a:cs typeface="Verdana"/>
              </a:rPr>
              <a:t>pueda  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atribuirse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objetivamente”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(Casación 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nº</a:t>
            </a:r>
            <a:r>
              <a:rPr sz="1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581-2015-Piura).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22464" y="2700518"/>
            <a:ext cx="1678305" cy="2955290"/>
            <a:chOff x="7597140" y="2452116"/>
            <a:chExt cx="1678305" cy="2955290"/>
          </a:xfrm>
        </p:grpSpPr>
        <p:sp>
          <p:nvSpPr>
            <p:cNvPr id="10" name="object 10"/>
            <p:cNvSpPr/>
            <p:nvPr/>
          </p:nvSpPr>
          <p:spPr>
            <a:xfrm>
              <a:off x="7603236" y="2458212"/>
              <a:ext cx="1056640" cy="1056640"/>
            </a:xfrm>
            <a:custGeom>
              <a:avLst/>
              <a:gdLst/>
              <a:ahLst/>
              <a:cxnLst/>
              <a:rect l="l" t="t" r="r" b="b"/>
              <a:pathLst>
                <a:path w="1056640" h="1056639">
                  <a:moveTo>
                    <a:pt x="818515" y="0"/>
                  </a:moveTo>
                  <a:lnTo>
                    <a:pt x="237617" y="0"/>
                  </a:lnTo>
                  <a:lnTo>
                    <a:pt x="237617" y="580898"/>
                  </a:lnTo>
                  <a:lnTo>
                    <a:pt x="0" y="580898"/>
                  </a:lnTo>
                  <a:lnTo>
                    <a:pt x="528066" y="1056132"/>
                  </a:lnTo>
                  <a:lnTo>
                    <a:pt x="1056132" y="580898"/>
                  </a:lnTo>
                  <a:lnTo>
                    <a:pt x="818515" y="580898"/>
                  </a:lnTo>
                  <a:lnTo>
                    <a:pt x="818515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03236" y="2458212"/>
              <a:ext cx="1056640" cy="1056640"/>
            </a:xfrm>
            <a:custGeom>
              <a:avLst/>
              <a:gdLst/>
              <a:ahLst/>
              <a:cxnLst/>
              <a:rect l="l" t="t" r="r" b="b"/>
              <a:pathLst>
                <a:path w="1056640" h="1056639">
                  <a:moveTo>
                    <a:pt x="0" y="580898"/>
                  </a:moveTo>
                  <a:lnTo>
                    <a:pt x="237617" y="580898"/>
                  </a:lnTo>
                  <a:lnTo>
                    <a:pt x="237617" y="0"/>
                  </a:lnTo>
                  <a:lnTo>
                    <a:pt x="818515" y="0"/>
                  </a:lnTo>
                  <a:lnTo>
                    <a:pt x="818515" y="580898"/>
                  </a:lnTo>
                  <a:lnTo>
                    <a:pt x="1056132" y="580898"/>
                  </a:lnTo>
                  <a:lnTo>
                    <a:pt x="528066" y="1056132"/>
                  </a:lnTo>
                  <a:lnTo>
                    <a:pt x="0" y="580898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12836" y="4343400"/>
              <a:ext cx="1056640" cy="1057910"/>
            </a:xfrm>
            <a:custGeom>
              <a:avLst/>
              <a:gdLst/>
              <a:ahLst/>
              <a:cxnLst/>
              <a:rect l="l" t="t" r="r" b="b"/>
              <a:pathLst>
                <a:path w="1056640" h="1057910">
                  <a:moveTo>
                    <a:pt x="818515" y="0"/>
                  </a:moveTo>
                  <a:lnTo>
                    <a:pt x="237617" y="0"/>
                  </a:lnTo>
                  <a:lnTo>
                    <a:pt x="237617" y="582422"/>
                  </a:lnTo>
                  <a:lnTo>
                    <a:pt x="0" y="582422"/>
                  </a:lnTo>
                  <a:lnTo>
                    <a:pt x="528066" y="1057656"/>
                  </a:lnTo>
                  <a:lnTo>
                    <a:pt x="1056132" y="582422"/>
                  </a:lnTo>
                  <a:lnTo>
                    <a:pt x="818515" y="582422"/>
                  </a:lnTo>
                  <a:lnTo>
                    <a:pt x="818515" y="0"/>
                  </a:lnTo>
                  <a:close/>
                </a:path>
              </a:pathLst>
            </a:custGeom>
            <a:solidFill>
              <a:srgbClr val="FFC55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12836" y="4343400"/>
              <a:ext cx="1056640" cy="1057910"/>
            </a:xfrm>
            <a:custGeom>
              <a:avLst/>
              <a:gdLst/>
              <a:ahLst/>
              <a:cxnLst/>
              <a:rect l="l" t="t" r="r" b="b"/>
              <a:pathLst>
                <a:path w="1056640" h="1057910">
                  <a:moveTo>
                    <a:pt x="0" y="582422"/>
                  </a:moveTo>
                  <a:lnTo>
                    <a:pt x="237617" y="582422"/>
                  </a:lnTo>
                  <a:lnTo>
                    <a:pt x="237617" y="0"/>
                  </a:lnTo>
                  <a:lnTo>
                    <a:pt x="818515" y="0"/>
                  </a:lnTo>
                  <a:lnTo>
                    <a:pt x="818515" y="582422"/>
                  </a:lnTo>
                  <a:lnTo>
                    <a:pt x="1056132" y="582422"/>
                  </a:lnTo>
                  <a:lnTo>
                    <a:pt x="528066" y="1057656"/>
                  </a:lnTo>
                  <a:lnTo>
                    <a:pt x="0" y="582422"/>
                  </a:lnTo>
                  <a:close/>
                </a:path>
              </a:pathLst>
            </a:custGeom>
            <a:ln w="12191">
              <a:solidFill>
                <a:srgbClr val="FFC5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D074548F-571F-4B15-BEE2-885DBA65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709916" y="4125467"/>
            <a:ext cx="406907" cy="1217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4567" y="4125467"/>
            <a:ext cx="405384" cy="1217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4683" y="2267711"/>
            <a:ext cx="6352032" cy="563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7696" y="4125467"/>
            <a:ext cx="406908" cy="1217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79391" y="950975"/>
            <a:ext cx="2642616" cy="1335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33061" y="1234185"/>
            <a:ext cx="2336165" cy="7270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37185" marR="5080" indent="-325120">
              <a:lnSpc>
                <a:spcPts val="2640"/>
              </a:lnSpc>
              <a:spcBef>
                <a:spcPts val="385"/>
              </a:spcBef>
            </a:pPr>
            <a:r>
              <a:rPr sz="2400" b="0" spc="-130" dirty="0">
                <a:solidFill>
                  <a:srgbClr val="FFFFFF"/>
                </a:solidFill>
                <a:latin typeface="Verdana"/>
                <a:cs typeface="Verdana"/>
              </a:rPr>
              <a:t>FUNCIONES</a:t>
            </a:r>
            <a:r>
              <a:rPr sz="2400" b="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0" spc="-180" dirty="0">
                <a:solidFill>
                  <a:srgbClr val="FFFFFF"/>
                </a:solidFill>
                <a:latin typeface="Verdana"/>
                <a:cs typeface="Verdana"/>
              </a:rPr>
              <a:t>DEL  </a:t>
            </a:r>
            <a:r>
              <a:rPr sz="2400" b="0" spc="-195" dirty="0">
                <a:solidFill>
                  <a:srgbClr val="FFFFFF"/>
                </a:solidFill>
                <a:latin typeface="Verdana"/>
                <a:cs typeface="Verdana"/>
              </a:rPr>
              <a:t>TIPO</a:t>
            </a:r>
            <a:r>
              <a:rPr sz="2400" b="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0" spc="-75" dirty="0">
                <a:solidFill>
                  <a:srgbClr val="FFFFFF"/>
                </a:solidFill>
                <a:latin typeface="Verdana"/>
                <a:cs typeface="Verdana"/>
              </a:rPr>
              <a:t>PENAL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4044" y="2808732"/>
            <a:ext cx="2642616" cy="1335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48561" y="3152901"/>
            <a:ext cx="197294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487680">
              <a:lnSpc>
                <a:spcPts val="2210"/>
              </a:lnSpc>
              <a:spcBef>
                <a:spcPts val="335"/>
              </a:spcBef>
            </a:pP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Función  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ecciona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7839" y="4666488"/>
            <a:ext cx="2642616" cy="13350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84350" y="4917440"/>
            <a:ext cx="2610485" cy="8045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270" algn="ctr">
              <a:lnSpc>
                <a:spcPct val="91900"/>
              </a:lnSpc>
              <a:spcBef>
                <a:spcPts val="275"/>
              </a:spcBef>
            </a:pP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los     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comportamientos 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penalmente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relevantes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79391" y="2808732"/>
            <a:ext cx="2642616" cy="1335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32859" y="3293109"/>
            <a:ext cx="25368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Función </a:t>
            </a:r>
            <a:r>
              <a:rPr sz="2000" spc="114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garantía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33188" y="4666488"/>
            <a:ext cx="2644140" cy="1335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81702" y="4908041"/>
            <a:ext cx="2546350" cy="8280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ct val="91900"/>
              </a:lnSpc>
              <a:spcBef>
                <a:spcPts val="240"/>
              </a:spcBef>
            </a:pP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medida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solo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los 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comportamientos  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subsumibles</a:t>
            </a:r>
            <a:r>
              <a:rPr sz="1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él</a:t>
            </a: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pueden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ser 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sancionados</a:t>
            </a:r>
            <a:r>
              <a:rPr sz="14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penalmente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44740" y="2808732"/>
            <a:ext cx="2644140" cy="1335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09764" y="3152901"/>
            <a:ext cx="251396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777875" marR="5080" indent="-765810">
              <a:lnSpc>
                <a:spcPts val="2210"/>
              </a:lnSpc>
              <a:spcBef>
                <a:spcPts val="335"/>
              </a:spcBef>
            </a:pP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Función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motivadora 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general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00059" y="4666488"/>
            <a:ext cx="2642616" cy="13350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141334" y="4665726"/>
            <a:ext cx="2557780" cy="13163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ct val="91900"/>
              </a:lnSpc>
              <a:spcBef>
                <a:spcPts val="220"/>
              </a:spcBef>
            </a:pPr>
            <a:r>
              <a:rPr sz="1300" spc="-114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legislador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indica </a:t>
            </a:r>
            <a:r>
              <a:rPr sz="1300" spc="10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los  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ciudadanos </a:t>
            </a: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que 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comportamientos 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están 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prohibidos</a:t>
            </a:r>
            <a:r>
              <a:rPr sz="13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3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espera</a:t>
            </a:r>
            <a:r>
              <a:rPr sz="13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que,</a:t>
            </a:r>
            <a:r>
              <a:rPr sz="13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r>
              <a:rPr sz="13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conminación penal</a:t>
            </a:r>
            <a:r>
              <a:rPr sz="1300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contenida 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los </a:t>
            </a:r>
            <a:r>
              <a:rPr sz="1300" spc="-55" dirty="0">
                <a:solidFill>
                  <a:srgbClr val="FFFFFF"/>
                </a:solidFill>
                <a:latin typeface="Verdana"/>
                <a:cs typeface="Verdana"/>
              </a:rPr>
              <a:t>tipos, 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estos 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3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abstengan  </a:t>
            </a:r>
            <a:r>
              <a:rPr sz="1300" spc="7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3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realizarlos.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547888E-41B2-443C-ACF1-C7EB58E37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38176" y="1196593"/>
            <a:ext cx="2809240" cy="5337175"/>
          </a:xfrm>
          <a:custGeom>
            <a:avLst/>
            <a:gdLst/>
            <a:ahLst/>
            <a:cxnLst/>
            <a:rect l="l" t="t" r="r" b="b"/>
            <a:pathLst>
              <a:path w="2809240" h="5337175">
                <a:moveTo>
                  <a:pt x="2527808" y="0"/>
                </a:moveTo>
                <a:lnTo>
                  <a:pt x="280873" y="0"/>
                </a:lnTo>
                <a:lnTo>
                  <a:pt x="235315" y="3675"/>
                </a:lnTo>
                <a:lnTo>
                  <a:pt x="192097" y="14317"/>
                </a:lnTo>
                <a:lnTo>
                  <a:pt x="151797" y="31347"/>
                </a:lnTo>
                <a:lnTo>
                  <a:pt x="114994" y="54189"/>
                </a:lnTo>
                <a:lnTo>
                  <a:pt x="82267" y="82264"/>
                </a:lnTo>
                <a:lnTo>
                  <a:pt x="54193" y="114994"/>
                </a:lnTo>
                <a:lnTo>
                  <a:pt x="31351" y="151803"/>
                </a:lnTo>
                <a:lnTo>
                  <a:pt x="14319" y="192113"/>
                </a:lnTo>
                <a:lnTo>
                  <a:pt x="3676" y="235345"/>
                </a:lnTo>
                <a:lnTo>
                  <a:pt x="0" y="280924"/>
                </a:lnTo>
                <a:lnTo>
                  <a:pt x="0" y="5056174"/>
                </a:lnTo>
                <a:lnTo>
                  <a:pt x="3676" y="5101732"/>
                </a:lnTo>
                <a:lnTo>
                  <a:pt x="14319" y="5144950"/>
                </a:lnTo>
                <a:lnTo>
                  <a:pt x="31351" y="5185250"/>
                </a:lnTo>
                <a:lnTo>
                  <a:pt x="54193" y="5222053"/>
                </a:lnTo>
                <a:lnTo>
                  <a:pt x="82267" y="5254780"/>
                </a:lnTo>
                <a:lnTo>
                  <a:pt x="114994" y="5282854"/>
                </a:lnTo>
                <a:lnTo>
                  <a:pt x="151797" y="5305696"/>
                </a:lnTo>
                <a:lnTo>
                  <a:pt x="192097" y="5322728"/>
                </a:lnTo>
                <a:lnTo>
                  <a:pt x="235315" y="5333371"/>
                </a:lnTo>
                <a:lnTo>
                  <a:pt x="280873" y="5337048"/>
                </a:lnTo>
                <a:lnTo>
                  <a:pt x="2527808" y="5337048"/>
                </a:lnTo>
                <a:lnTo>
                  <a:pt x="2573386" y="5333371"/>
                </a:lnTo>
                <a:lnTo>
                  <a:pt x="2616618" y="5322728"/>
                </a:lnTo>
                <a:lnTo>
                  <a:pt x="2656928" y="5305696"/>
                </a:lnTo>
                <a:lnTo>
                  <a:pt x="2693737" y="5282854"/>
                </a:lnTo>
                <a:lnTo>
                  <a:pt x="2726467" y="5254780"/>
                </a:lnTo>
                <a:lnTo>
                  <a:pt x="2754542" y="5222053"/>
                </a:lnTo>
                <a:lnTo>
                  <a:pt x="2777384" y="5185250"/>
                </a:lnTo>
                <a:lnTo>
                  <a:pt x="2794414" y="5144950"/>
                </a:lnTo>
                <a:lnTo>
                  <a:pt x="2805056" y="5101732"/>
                </a:lnTo>
                <a:lnTo>
                  <a:pt x="2808731" y="5056174"/>
                </a:lnTo>
                <a:lnTo>
                  <a:pt x="2808731" y="280924"/>
                </a:lnTo>
                <a:lnTo>
                  <a:pt x="2805056" y="235345"/>
                </a:lnTo>
                <a:lnTo>
                  <a:pt x="2794414" y="192113"/>
                </a:lnTo>
                <a:lnTo>
                  <a:pt x="2777384" y="151803"/>
                </a:lnTo>
                <a:lnTo>
                  <a:pt x="2754542" y="114994"/>
                </a:lnTo>
                <a:lnTo>
                  <a:pt x="2726467" y="82264"/>
                </a:lnTo>
                <a:lnTo>
                  <a:pt x="2693737" y="54189"/>
                </a:lnTo>
                <a:lnTo>
                  <a:pt x="2656928" y="31347"/>
                </a:lnTo>
                <a:lnTo>
                  <a:pt x="2616618" y="14317"/>
                </a:lnTo>
                <a:lnTo>
                  <a:pt x="2573386" y="3675"/>
                </a:lnTo>
                <a:lnTo>
                  <a:pt x="252780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9212" y="1126947"/>
            <a:ext cx="2484755" cy="543750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2540" algn="ctr">
              <a:lnSpc>
                <a:spcPct val="92000"/>
              </a:lnSpc>
              <a:spcBef>
                <a:spcPts val="330"/>
              </a:spcBef>
            </a:pP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caso </a:t>
            </a:r>
            <a:r>
              <a:rPr sz="2400" spc="13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una 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persona 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que  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conducía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un 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vehículo 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atropelle 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culposamente</a:t>
            </a:r>
            <a:r>
              <a:rPr sz="24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otra</a:t>
            </a:r>
            <a:r>
              <a:rPr sz="24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causándole  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lesiones, 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sólo  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será    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responsable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por  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las       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consecuencias  </a:t>
            </a:r>
            <a:r>
              <a:rPr sz="2400" spc="13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su 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comportamient  </a:t>
            </a:r>
            <a:r>
              <a:rPr sz="2400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antinormativo.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7324" y="3517646"/>
            <a:ext cx="596265" cy="696595"/>
          </a:xfrm>
          <a:custGeom>
            <a:avLst/>
            <a:gdLst/>
            <a:ahLst/>
            <a:cxnLst/>
            <a:rect l="l" t="t" r="r" b="b"/>
            <a:pathLst>
              <a:path w="596264" h="696595">
                <a:moveTo>
                  <a:pt x="297941" y="0"/>
                </a:moveTo>
                <a:lnTo>
                  <a:pt x="297941" y="139319"/>
                </a:lnTo>
                <a:lnTo>
                  <a:pt x="0" y="139319"/>
                </a:lnTo>
                <a:lnTo>
                  <a:pt x="0" y="557149"/>
                </a:lnTo>
                <a:lnTo>
                  <a:pt x="297941" y="557149"/>
                </a:lnTo>
                <a:lnTo>
                  <a:pt x="297941" y="696468"/>
                </a:lnTo>
                <a:lnTo>
                  <a:pt x="595883" y="348234"/>
                </a:lnTo>
                <a:lnTo>
                  <a:pt x="29794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0095" y="1196593"/>
            <a:ext cx="2809240" cy="5337175"/>
          </a:xfrm>
          <a:custGeom>
            <a:avLst/>
            <a:gdLst/>
            <a:ahLst/>
            <a:cxnLst/>
            <a:rect l="l" t="t" r="r" b="b"/>
            <a:pathLst>
              <a:path w="2809240" h="5337175">
                <a:moveTo>
                  <a:pt x="2527808" y="0"/>
                </a:moveTo>
                <a:lnTo>
                  <a:pt x="280924" y="0"/>
                </a:lnTo>
                <a:lnTo>
                  <a:pt x="235345" y="3675"/>
                </a:lnTo>
                <a:lnTo>
                  <a:pt x="192113" y="14317"/>
                </a:lnTo>
                <a:lnTo>
                  <a:pt x="151803" y="31347"/>
                </a:lnTo>
                <a:lnTo>
                  <a:pt x="114994" y="54189"/>
                </a:lnTo>
                <a:lnTo>
                  <a:pt x="82264" y="82264"/>
                </a:lnTo>
                <a:lnTo>
                  <a:pt x="54189" y="114994"/>
                </a:lnTo>
                <a:lnTo>
                  <a:pt x="31347" y="151803"/>
                </a:lnTo>
                <a:lnTo>
                  <a:pt x="14317" y="192113"/>
                </a:lnTo>
                <a:lnTo>
                  <a:pt x="3675" y="235345"/>
                </a:lnTo>
                <a:lnTo>
                  <a:pt x="0" y="280924"/>
                </a:lnTo>
                <a:lnTo>
                  <a:pt x="0" y="5056174"/>
                </a:lnTo>
                <a:lnTo>
                  <a:pt x="3675" y="5101732"/>
                </a:lnTo>
                <a:lnTo>
                  <a:pt x="14317" y="5144950"/>
                </a:lnTo>
                <a:lnTo>
                  <a:pt x="31347" y="5185250"/>
                </a:lnTo>
                <a:lnTo>
                  <a:pt x="54189" y="5222053"/>
                </a:lnTo>
                <a:lnTo>
                  <a:pt x="82264" y="5254780"/>
                </a:lnTo>
                <a:lnTo>
                  <a:pt x="114994" y="5282854"/>
                </a:lnTo>
                <a:lnTo>
                  <a:pt x="151803" y="5305696"/>
                </a:lnTo>
                <a:lnTo>
                  <a:pt x="192113" y="5322728"/>
                </a:lnTo>
                <a:lnTo>
                  <a:pt x="235345" y="5333371"/>
                </a:lnTo>
                <a:lnTo>
                  <a:pt x="280924" y="5337048"/>
                </a:lnTo>
                <a:lnTo>
                  <a:pt x="2527808" y="5337048"/>
                </a:lnTo>
                <a:lnTo>
                  <a:pt x="2573386" y="5333371"/>
                </a:lnTo>
                <a:lnTo>
                  <a:pt x="2616618" y="5322728"/>
                </a:lnTo>
                <a:lnTo>
                  <a:pt x="2656928" y="5305696"/>
                </a:lnTo>
                <a:lnTo>
                  <a:pt x="2693737" y="5282854"/>
                </a:lnTo>
                <a:lnTo>
                  <a:pt x="2726467" y="5254780"/>
                </a:lnTo>
                <a:lnTo>
                  <a:pt x="2754542" y="5222053"/>
                </a:lnTo>
                <a:lnTo>
                  <a:pt x="2777384" y="5185250"/>
                </a:lnTo>
                <a:lnTo>
                  <a:pt x="2794414" y="5144950"/>
                </a:lnTo>
                <a:lnTo>
                  <a:pt x="2805056" y="5101732"/>
                </a:lnTo>
                <a:lnTo>
                  <a:pt x="2808732" y="5056174"/>
                </a:lnTo>
                <a:lnTo>
                  <a:pt x="2808732" y="280924"/>
                </a:lnTo>
                <a:lnTo>
                  <a:pt x="2805056" y="235345"/>
                </a:lnTo>
                <a:lnTo>
                  <a:pt x="2794414" y="192113"/>
                </a:lnTo>
                <a:lnTo>
                  <a:pt x="2777384" y="151803"/>
                </a:lnTo>
                <a:lnTo>
                  <a:pt x="2754542" y="114994"/>
                </a:lnTo>
                <a:lnTo>
                  <a:pt x="2726467" y="82264"/>
                </a:lnTo>
                <a:lnTo>
                  <a:pt x="2693737" y="54189"/>
                </a:lnTo>
                <a:lnTo>
                  <a:pt x="2656928" y="31347"/>
                </a:lnTo>
                <a:lnTo>
                  <a:pt x="2616618" y="14317"/>
                </a:lnTo>
                <a:lnTo>
                  <a:pt x="2573386" y="3675"/>
                </a:lnTo>
                <a:lnTo>
                  <a:pt x="2527808" y="0"/>
                </a:lnTo>
                <a:close/>
              </a:path>
            </a:pathLst>
          </a:custGeom>
          <a:solidFill>
            <a:srgbClr val="4DC5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00600" y="1295400"/>
            <a:ext cx="2348865" cy="51015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-1905" algn="ctr">
              <a:lnSpc>
                <a:spcPct val="92000"/>
              </a:lnSpc>
              <a:spcBef>
                <a:spcPts val="330"/>
              </a:spcBef>
            </a:pPr>
            <a:r>
              <a:rPr sz="2400" spc="-315" dirty="0">
                <a:solidFill>
                  <a:srgbClr val="FFFFFF"/>
                </a:solidFill>
                <a:latin typeface="Verdana"/>
                <a:cs typeface="Verdana"/>
              </a:rPr>
              <a:t>Si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víctima</a:t>
            </a:r>
            <a:r>
              <a:rPr sz="24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del 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atropello 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finalmente  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fallece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el  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Hospital  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producto </a:t>
            </a:r>
            <a:r>
              <a:rPr sz="2400" spc="13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negligencia</a:t>
            </a:r>
            <a:r>
              <a:rPr sz="24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del  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médico 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2400" spc="-110" dirty="0">
                <a:solidFill>
                  <a:srgbClr val="FFFFFF"/>
                </a:solidFill>
                <a:latin typeface="Verdana"/>
                <a:cs typeface="Verdana"/>
              </a:rPr>
              <a:t>turno, 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dicho 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resultado  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(muerte) 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no  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podrá 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serle 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imputable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al 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conductor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del 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vehículo.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60768" y="3517646"/>
            <a:ext cx="594360" cy="696595"/>
          </a:xfrm>
          <a:custGeom>
            <a:avLst/>
            <a:gdLst/>
            <a:ahLst/>
            <a:cxnLst/>
            <a:rect l="l" t="t" r="r" b="b"/>
            <a:pathLst>
              <a:path w="594359" h="696595">
                <a:moveTo>
                  <a:pt x="297179" y="0"/>
                </a:moveTo>
                <a:lnTo>
                  <a:pt x="297179" y="139319"/>
                </a:lnTo>
                <a:lnTo>
                  <a:pt x="0" y="139319"/>
                </a:lnTo>
                <a:lnTo>
                  <a:pt x="0" y="557149"/>
                </a:lnTo>
                <a:lnTo>
                  <a:pt x="297179" y="557149"/>
                </a:lnTo>
                <a:lnTo>
                  <a:pt x="297179" y="696468"/>
                </a:lnTo>
                <a:lnTo>
                  <a:pt x="594360" y="348234"/>
                </a:lnTo>
                <a:lnTo>
                  <a:pt x="29717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3540" y="1196593"/>
            <a:ext cx="2809240" cy="5337175"/>
          </a:xfrm>
          <a:custGeom>
            <a:avLst/>
            <a:gdLst/>
            <a:ahLst/>
            <a:cxnLst/>
            <a:rect l="l" t="t" r="r" b="b"/>
            <a:pathLst>
              <a:path w="2809240" h="5337175">
                <a:moveTo>
                  <a:pt x="2527807" y="0"/>
                </a:moveTo>
                <a:lnTo>
                  <a:pt x="280924" y="0"/>
                </a:lnTo>
                <a:lnTo>
                  <a:pt x="235345" y="3675"/>
                </a:lnTo>
                <a:lnTo>
                  <a:pt x="192113" y="14317"/>
                </a:lnTo>
                <a:lnTo>
                  <a:pt x="151803" y="31347"/>
                </a:lnTo>
                <a:lnTo>
                  <a:pt x="114994" y="54189"/>
                </a:lnTo>
                <a:lnTo>
                  <a:pt x="82264" y="82264"/>
                </a:lnTo>
                <a:lnTo>
                  <a:pt x="54189" y="114994"/>
                </a:lnTo>
                <a:lnTo>
                  <a:pt x="31347" y="151803"/>
                </a:lnTo>
                <a:lnTo>
                  <a:pt x="14317" y="192113"/>
                </a:lnTo>
                <a:lnTo>
                  <a:pt x="3675" y="235345"/>
                </a:lnTo>
                <a:lnTo>
                  <a:pt x="0" y="280924"/>
                </a:lnTo>
                <a:lnTo>
                  <a:pt x="0" y="5056174"/>
                </a:lnTo>
                <a:lnTo>
                  <a:pt x="3675" y="5101732"/>
                </a:lnTo>
                <a:lnTo>
                  <a:pt x="14317" y="5144950"/>
                </a:lnTo>
                <a:lnTo>
                  <a:pt x="31347" y="5185250"/>
                </a:lnTo>
                <a:lnTo>
                  <a:pt x="54189" y="5222053"/>
                </a:lnTo>
                <a:lnTo>
                  <a:pt x="82264" y="5254780"/>
                </a:lnTo>
                <a:lnTo>
                  <a:pt x="114994" y="5282854"/>
                </a:lnTo>
                <a:lnTo>
                  <a:pt x="151803" y="5305696"/>
                </a:lnTo>
                <a:lnTo>
                  <a:pt x="192113" y="5322728"/>
                </a:lnTo>
                <a:lnTo>
                  <a:pt x="235345" y="5333371"/>
                </a:lnTo>
                <a:lnTo>
                  <a:pt x="280924" y="5337048"/>
                </a:lnTo>
                <a:lnTo>
                  <a:pt x="2527807" y="5337048"/>
                </a:lnTo>
                <a:lnTo>
                  <a:pt x="2573386" y="5333371"/>
                </a:lnTo>
                <a:lnTo>
                  <a:pt x="2616618" y="5322728"/>
                </a:lnTo>
                <a:lnTo>
                  <a:pt x="2656928" y="5305696"/>
                </a:lnTo>
                <a:lnTo>
                  <a:pt x="2693737" y="5282854"/>
                </a:lnTo>
                <a:lnTo>
                  <a:pt x="2726467" y="5254780"/>
                </a:lnTo>
                <a:lnTo>
                  <a:pt x="2754542" y="5222053"/>
                </a:lnTo>
                <a:lnTo>
                  <a:pt x="2777384" y="5185250"/>
                </a:lnTo>
                <a:lnTo>
                  <a:pt x="2794414" y="5144950"/>
                </a:lnTo>
                <a:lnTo>
                  <a:pt x="2805056" y="5101732"/>
                </a:lnTo>
                <a:lnTo>
                  <a:pt x="2808731" y="5056174"/>
                </a:lnTo>
                <a:lnTo>
                  <a:pt x="2808731" y="280924"/>
                </a:lnTo>
                <a:lnTo>
                  <a:pt x="2805056" y="235345"/>
                </a:lnTo>
                <a:lnTo>
                  <a:pt x="2794414" y="192113"/>
                </a:lnTo>
                <a:lnTo>
                  <a:pt x="2777384" y="151803"/>
                </a:lnTo>
                <a:lnTo>
                  <a:pt x="2754542" y="114994"/>
                </a:lnTo>
                <a:lnTo>
                  <a:pt x="2726467" y="82264"/>
                </a:lnTo>
                <a:lnTo>
                  <a:pt x="2693737" y="54189"/>
                </a:lnTo>
                <a:lnTo>
                  <a:pt x="2656928" y="31347"/>
                </a:lnTo>
                <a:lnTo>
                  <a:pt x="2616618" y="14317"/>
                </a:lnTo>
                <a:lnTo>
                  <a:pt x="2573386" y="3675"/>
                </a:lnTo>
                <a:lnTo>
                  <a:pt x="252780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80450" y="2977641"/>
            <a:ext cx="2456180" cy="173736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-1905" algn="ctr">
              <a:lnSpc>
                <a:spcPct val="92000"/>
              </a:lnSpc>
              <a:spcBef>
                <a:spcPts val="330"/>
              </a:spcBef>
            </a:pP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No 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existe 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conexión 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normativa</a:t>
            </a:r>
            <a:r>
              <a:rPr sz="24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entre 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400" spc="100" dirty="0">
                <a:solidFill>
                  <a:srgbClr val="FFFFFF"/>
                </a:solidFill>
                <a:latin typeface="Verdana"/>
                <a:cs typeface="Verdana"/>
              </a:rPr>
              <a:t>conducta</a:t>
            </a:r>
            <a:r>
              <a:rPr sz="2400" spc="-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resultado.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EDFDB11-9476-422D-9ECE-51263277A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29412" y="968220"/>
            <a:ext cx="10477500" cy="5364000"/>
          </a:xfrm>
          <a:custGeom>
            <a:avLst/>
            <a:gdLst/>
            <a:ahLst/>
            <a:cxnLst/>
            <a:rect l="l" t="t" r="r" b="b"/>
            <a:pathLst>
              <a:path w="10477500" h="5669280">
                <a:moveTo>
                  <a:pt x="9910571" y="0"/>
                </a:moveTo>
                <a:lnTo>
                  <a:pt x="566928" y="0"/>
                </a:lnTo>
                <a:lnTo>
                  <a:pt x="518011" y="2081"/>
                </a:lnTo>
                <a:lnTo>
                  <a:pt x="470250" y="8211"/>
                </a:lnTo>
                <a:lnTo>
                  <a:pt x="423814" y="18221"/>
                </a:lnTo>
                <a:lnTo>
                  <a:pt x="378874" y="31939"/>
                </a:lnTo>
                <a:lnTo>
                  <a:pt x="335601" y="49195"/>
                </a:lnTo>
                <a:lnTo>
                  <a:pt x="294163" y="69819"/>
                </a:lnTo>
                <a:lnTo>
                  <a:pt x="254732" y="93641"/>
                </a:lnTo>
                <a:lnTo>
                  <a:pt x="217477" y="120490"/>
                </a:lnTo>
                <a:lnTo>
                  <a:pt x="182570" y="150197"/>
                </a:lnTo>
                <a:lnTo>
                  <a:pt x="150179" y="182590"/>
                </a:lnTo>
                <a:lnTo>
                  <a:pt x="120475" y="217499"/>
                </a:lnTo>
                <a:lnTo>
                  <a:pt x="93628" y="254754"/>
                </a:lnTo>
                <a:lnTo>
                  <a:pt x="69809" y="294186"/>
                </a:lnTo>
                <a:lnTo>
                  <a:pt x="49187" y="335622"/>
                </a:lnTo>
                <a:lnTo>
                  <a:pt x="31934" y="378894"/>
                </a:lnTo>
                <a:lnTo>
                  <a:pt x="18218" y="423831"/>
                </a:lnTo>
                <a:lnTo>
                  <a:pt x="8210" y="470262"/>
                </a:lnTo>
                <a:lnTo>
                  <a:pt x="2080" y="518018"/>
                </a:lnTo>
                <a:lnTo>
                  <a:pt x="0" y="566927"/>
                </a:lnTo>
                <a:lnTo>
                  <a:pt x="0" y="5102352"/>
                </a:lnTo>
                <a:lnTo>
                  <a:pt x="2080" y="5151268"/>
                </a:lnTo>
                <a:lnTo>
                  <a:pt x="8210" y="5199029"/>
                </a:lnTo>
                <a:lnTo>
                  <a:pt x="18218" y="5245465"/>
                </a:lnTo>
                <a:lnTo>
                  <a:pt x="31934" y="5290405"/>
                </a:lnTo>
                <a:lnTo>
                  <a:pt x="49187" y="5333678"/>
                </a:lnTo>
                <a:lnTo>
                  <a:pt x="69809" y="5375116"/>
                </a:lnTo>
                <a:lnTo>
                  <a:pt x="93628" y="5414547"/>
                </a:lnTo>
                <a:lnTo>
                  <a:pt x="120475" y="5451802"/>
                </a:lnTo>
                <a:lnTo>
                  <a:pt x="150179" y="5486709"/>
                </a:lnTo>
                <a:lnTo>
                  <a:pt x="182570" y="5519100"/>
                </a:lnTo>
                <a:lnTo>
                  <a:pt x="217477" y="5548804"/>
                </a:lnTo>
                <a:lnTo>
                  <a:pt x="254732" y="5575651"/>
                </a:lnTo>
                <a:lnTo>
                  <a:pt x="294163" y="5599470"/>
                </a:lnTo>
                <a:lnTo>
                  <a:pt x="335601" y="5620092"/>
                </a:lnTo>
                <a:lnTo>
                  <a:pt x="378874" y="5637345"/>
                </a:lnTo>
                <a:lnTo>
                  <a:pt x="423814" y="5651061"/>
                </a:lnTo>
                <a:lnTo>
                  <a:pt x="470250" y="5661069"/>
                </a:lnTo>
                <a:lnTo>
                  <a:pt x="518011" y="5667199"/>
                </a:lnTo>
                <a:lnTo>
                  <a:pt x="566928" y="5669280"/>
                </a:lnTo>
                <a:lnTo>
                  <a:pt x="9910571" y="5669280"/>
                </a:lnTo>
                <a:lnTo>
                  <a:pt x="9959481" y="5667199"/>
                </a:lnTo>
                <a:lnTo>
                  <a:pt x="10007237" y="5661069"/>
                </a:lnTo>
                <a:lnTo>
                  <a:pt x="10053668" y="5651061"/>
                </a:lnTo>
                <a:lnTo>
                  <a:pt x="10098605" y="5637345"/>
                </a:lnTo>
                <a:lnTo>
                  <a:pt x="10141877" y="5620092"/>
                </a:lnTo>
                <a:lnTo>
                  <a:pt x="10183313" y="5599470"/>
                </a:lnTo>
                <a:lnTo>
                  <a:pt x="10222745" y="5575651"/>
                </a:lnTo>
                <a:lnTo>
                  <a:pt x="10260000" y="5548804"/>
                </a:lnTo>
                <a:lnTo>
                  <a:pt x="10294909" y="5519100"/>
                </a:lnTo>
                <a:lnTo>
                  <a:pt x="10327302" y="5486709"/>
                </a:lnTo>
                <a:lnTo>
                  <a:pt x="10357009" y="5451802"/>
                </a:lnTo>
                <a:lnTo>
                  <a:pt x="10383858" y="5414547"/>
                </a:lnTo>
                <a:lnTo>
                  <a:pt x="10407680" y="5375116"/>
                </a:lnTo>
                <a:lnTo>
                  <a:pt x="10428304" y="5333678"/>
                </a:lnTo>
                <a:lnTo>
                  <a:pt x="10445560" y="5290405"/>
                </a:lnTo>
                <a:lnTo>
                  <a:pt x="10459278" y="5245465"/>
                </a:lnTo>
                <a:lnTo>
                  <a:pt x="10469288" y="5199029"/>
                </a:lnTo>
                <a:lnTo>
                  <a:pt x="10475418" y="5151268"/>
                </a:lnTo>
                <a:lnTo>
                  <a:pt x="10477500" y="5102352"/>
                </a:lnTo>
                <a:lnTo>
                  <a:pt x="10477500" y="566927"/>
                </a:lnTo>
                <a:lnTo>
                  <a:pt x="10475418" y="518018"/>
                </a:lnTo>
                <a:lnTo>
                  <a:pt x="10469288" y="470262"/>
                </a:lnTo>
                <a:lnTo>
                  <a:pt x="10459278" y="423831"/>
                </a:lnTo>
                <a:lnTo>
                  <a:pt x="10445560" y="378894"/>
                </a:lnTo>
                <a:lnTo>
                  <a:pt x="10428304" y="335622"/>
                </a:lnTo>
                <a:lnTo>
                  <a:pt x="10407680" y="294186"/>
                </a:lnTo>
                <a:lnTo>
                  <a:pt x="10383858" y="254754"/>
                </a:lnTo>
                <a:lnTo>
                  <a:pt x="10357009" y="217499"/>
                </a:lnTo>
                <a:lnTo>
                  <a:pt x="10327302" y="182590"/>
                </a:lnTo>
                <a:lnTo>
                  <a:pt x="10294909" y="150197"/>
                </a:lnTo>
                <a:lnTo>
                  <a:pt x="10260000" y="120490"/>
                </a:lnTo>
                <a:lnTo>
                  <a:pt x="10222745" y="93641"/>
                </a:lnTo>
                <a:lnTo>
                  <a:pt x="10183313" y="69819"/>
                </a:lnTo>
                <a:lnTo>
                  <a:pt x="10141877" y="49195"/>
                </a:lnTo>
                <a:lnTo>
                  <a:pt x="10098605" y="31939"/>
                </a:lnTo>
                <a:lnTo>
                  <a:pt x="10053668" y="18221"/>
                </a:lnTo>
                <a:lnTo>
                  <a:pt x="10007237" y="8211"/>
                </a:lnTo>
                <a:lnTo>
                  <a:pt x="9959481" y="2081"/>
                </a:lnTo>
                <a:lnTo>
                  <a:pt x="9910571" y="0"/>
                </a:lnTo>
                <a:close/>
              </a:path>
            </a:pathLst>
          </a:custGeom>
          <a:solidFill>
            <a:srgbClr val="F8D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6445" y="968220"/>
            <a:ext cx="10201910" cy="149796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lnSpc>
                <a:spcPct val="92100"/>
              </a:lnSpc>
              <a:spcBef>
                <a:spcPts val="415"/>
              </a:spcBef>
            </a:pPr>
            <a:r>
              <a:rPr sz="3400" b="0" spc="-175" dirty="0">
                <a:latin typeface="Verdana"/>
                <a:cs typeface="Verdana"/>
              </a:rPr>
              <a:t>Un</a:t>
            </a:r>
            <a:r>
              <a:rPr sz="3400" b="0" spc="-254" dirty="0">
                <a:latin typeface="Verdana"/>
                <a:cs typeface="Verdana"/>
              </a:rPr>
              <a:t> </a:t>
            </a:r>
            <a:r>
              <a:rPr sz="3400" b="0" spc="-25" dirty="0">
                <a:latin typeface="Verdana"/>
                <a:cs typeface="Verdana"/>
              </a:rPr>
              <a:t>ladrón</a:t>
            </a:r>
            <a:r>
              <a:rPr sz="3400" b="0" spc="-260" dirty="0">
                <a:latin typeface="Verdana"/>
                <a:cs typeface="Verdana"/>
              </a:rPr>
              <a:t> </a:t>
            </a:r>
            <a:r>
              <a:rPr sz="3400" b="0" spc="60" dirty="0">
                <a:latin typeface="Verdana"/>
                <a:cs typeface="Verdana"/>
              </a:rPr>
              <a:t>amenaza</a:t>
            </a:r>
            <a:r>
              <a:rPr sz="3400" b="0" spc="-240" dirty="0">
                <a:latin typeface="Verdana"/>
                <a:cs typeface="Verdana"/>
              </a:rPr>
              <a:t> </a:t>
            </a:r>
            <a:r>
              <a:rPr sz="3400" b="0" spc="275" dirty="0">
                <a:latin typeface="Verdana"/>
                <a:cs typeface="Verdana"/>
              </a:rPr>
              <a:t>a</a:t>
            </a:r>
            <a:r>
              <a:rPr sz="3400" b="0" spc="-260" dirty="0">
                <a:latin typeface="Verdana"/>
                <a:cs typeface="Verdana"/>
              </a:rPr>
              <a:t> </a:t>
            </a:r>
            <a:r>
              <a:rPr sz="3400" b="0" spc="35" dirty="0">
                <a:latin typeface="Verdana"/>
                <a:cs typeface="Verdana"/>
              </a:rPr>
              <a:t>una</a:t>
            </a:r>
            <a:r>
              <a:rPr sz="3400" b="0" spc="-250" dirty="0">
                <a:latin typeface="Verdana"/>
                <a:cs typeface="Verdana"/>
              </a:rPr>
              <a:t> </a:t>
            </a:r>
            <a:r>
              <a:rPr sz="3400" b="0" spc="-30" dirty="0">
                <a:latin typeface="Verdana"/>
                <a:cs typeface="Verdana"/>
              </a:rPr>
              <a:t>persona</a:t>
            </a:r>
            <a:r>
              <a:rPr sz="3400" b="0" spc="-240" dirty="0">
                <a:latin typeface="Verdana"/>
                <a:cs typeface="Verdana"/>
              </a:rPr>
              <a:t> </a:t>
            </a:r>
            <a:r>
              <a:rPr sz="3400" b="0" spc="190" dirty="0">
                <a:latin typeface="Verdana"/>
                <a:cs typeface="Verdana"/>
              </a:rPr>
              <a:t>de</a:t>
            </a:r>
            <a:r>
              <a:rPr sz="3400" b="0" spc="-254" dirty="0">
                <a:latin typeface="Verdana"/>
                <a:cs typeface="Verdana"/>
              </a:rPr>
              <a:t> </a:t>
            </a:r>
            <a:r>
              <a:rPr sz="3400" b="0" spc="-280" dirty="0">
                <a:latin typeface="Verdana"/>
                <a:cs typeface="Verdana"/>
              </a:rPr>
              <a:t>45</a:t>
            </a:r>
            <a:r>
              <a:rPr sz="3400" b="0" spc="-260" dirty="0">
                <a:latin typeface="Verdana"/>
                <a:cs typeface="Verdana"/>
              </a:rPr>
              <a:t> </a:t>
            </a:r>
            <a:r>
              <a:rPr sz="3400" b="0" spc="-30" dirty="0">
                <a:latin typeface="Verdana"/>
                <a:cs typeface="Verdana"/>
              </a:rPr>
              <a:t>años</a:t>
            </a:r>
            <a:r>
              <a:rPr sz="3400" b="0" spc="-245" dirty="0">
                <a:latin typeface="Verdana"/>
                <a:cs typeface="Verdana"/>
              </a:rPr>
              <a:t> </a:t>
            </a:r>
            <a:r>
              <a:rPr sz="3400" b="0" spc="275" dirty="0">
                <a:latin typeface="Verdana"/>
                <a:cs typeface="Verdana"/>
              </a:rPr>
              <a:t>a  </a:t>
            </a:r>
            <a:r>
              <a:rPr sz="3400" b="0" spc="-155" dirty="0">
                <a:latin typeface="Verdana"/>
                <a:cs typeface="Verdana"/>
              </a:rPr>
              <a:t>fin</a:t>
            </a:r>
            <a:r>
              <a:rPr sz="3400" b="0" spc="-254" dirty="0">
                <a:latin typeface="Verdana"/>
                <a:cs typeface="Verdana"/>
              </a:rPr>
              <a:t> </a:t>
            </a:r>
            <a:r>
              <a:rPr sz="3400" b="0" spc="190" dirty="0">
                <a:latin typeface="Verdana"/>
                <a:cs typeface="Verdana"/>
              </a:rPr>
              <a:t>de</a:t>
            </a:r>
            <a:r>
              <a:rPr sz="3400" b="0" spc="-254" dirty="0">
                <a:latin typeface="Verdana"/>
                <a:cs typeface="Verdana"/>
              </a:rPr>
              <a:t> </a:t>
            </a:r>
            <a:r>
              <a:rPr sz="3400" b="0" spc="-45" dirty="0">
                <a:latin typeface="Verdana"/>
                <a:cs typeface="Verdana"/>
              </a:rPr>
              <a:t>robarle</a:t>
            </a:r>
            <a:r>
              <a:rPr sz="3400" b="0" spc="-240" dirty="0">
                <a:latin typeface="Verdana"/>
                <a:cs typeface="Verdana"/>
              </a:rPr>
              <a:t> </a:t>
            </a:r>
            <a:r>
              <a:rPr sz="3400" b="0" spc="-275" dirty="0">
                <a:latin typeface="Verdana"/>
                <a:cs typeface="Verdana"/>
              </a:rPr>
              <a:t>su</a:t>
            </a:r>
            <a:r>
              <a:rPr sz="3400" b="0" spc="-260" dirty="0">
                <a:latin typeface="Verdana"/>
                <a:cs typeface="Verdana"/>
              </a:rPr>
              <a:t> </a:t>
            </a:r>
            <a:r>
              <a:rPr sz="3400" b="0" spc="-60" dirty="0">
                <a:latin typeface="Verdana"/>
                <a:cs typeface="Verdana"/>
              </a:rPr>
              <a:t>celular.</a:t>
            </a:r>
            <a:r>
              <a:rPr sz="3400" b="0" spc="-245" dirty="0">
                <a:latin typeface="Verdana"/>
                <a:cs typeface="Verdana"/>
              </a:rPr>
              <a:t> </a:t>
            </a:r>
            <a:r>
              <a:rPr sz="3400" b="0" spc="185" dirty="0">
                <a:latin typeface="Verdana"/>
                <a:cs typeface="Verdana"/>
              </a:rPr>
              <a:t>A</a:t>
            </a:r>
            <a:r>
              <a:rPr sz="3400" b="0" spc="-250" dirty="0">
                <a:latin typeface="Verdana"/>
                <a:cs typeface="Verdana"/>
              </a:rPr>
              <a:t> </a:t>
            </a:r>
            <a:r>
              <a:rPr sz="3400" b="0" spc="10" dirty="0">
                <a:latin typeface="Verdana"/>
                <a:cs typeface="Verdana"/>
              </a:rPr>
              <a:t>la</a:t>
            </a:r>
            <a:r>
              <a:rPr sz="3400" b="0" spc="-260" dirty="0">
                <a:latin typeface="Verdana"/>
                <a:cs typeface="Verdana"/>
              </a:rPr>
              <a:t> </a:t>
            </a:r>
            <a:r>
              <a:rPr sz="3400" b="0" spc="-70" dirty="0">
                <a:latin typeface="Verdana"/>
                <a:cs typeface="Verdana"/>
              </a:rPr>
              <a:t>víctima,</a:t>
            </a:r>
            <a:r>
              <a:rPr sz="3400" b="0" spc="-245" dirty="0">
                <a:latin typeface="Verdana"/>
                <a:cs typeface="Verdana"/>
              </a:rPr>
              <a:t> </a:t>
            </a:r>
            <a:r>
              <a:rPr sz="3400" b="0" spc="50" dirty="0">
                <a:latin typeface="Verdana"/>
                <a:cs typeface="Verdana"/>
              </a:rPr>
              <a:t>producto  </a:t>
            </a:r>
            <a:r>
              <a:rPr sz="3400" b="0" spc="190" dirty="0">
                <a:latin typeface="Verdana"/>
                <a:cs typeface="Verdana"/>
              </a:rPr>
              <a:t>de</a:t>
            </a:r>
            <a:r>
              <a:rPr sz="3400" b="0" spc="-260" dirty="0">
                <a:latin typeface="Verdana"/>
                <a:cs typeface="Verdana"/>
              </a:rPr>
              <a:t> </a:t>
            </a:r>
            <a:r>
              <a:rPr sz="3400" b="0" spc="10" dirty="0">
                <a:latin typeface="Verdana"/>
                <a:cs typeface="Verdana"/>
              </a:rPr>
              <a:t>la</a:t>
            </a:r>
            <a:r>
              <a:rPr sz="3400" b="0" spc="-265" dirty="0">
                <a:latin typeface="Verdana"/>
                <a:cs typeface="Verdana"/>
              </a:rPr>
              <a:t> </a:t>
            </a:r>
            <a:r>
              <a:rPr sz="3400" b="0" spc="-140" dirty="0">
                <a:latin typeface="Verdana"/>
                <a:cs typeface="Verdana"/>
              </a:rPr>
              <a:t>impresión,</a:t>
            </a:r>
            <a:r>
              <a:rPr sz="3400" b="0" spc="-235" dirty="0">
                <a:latin typeface="Verdana"/>
                <a:cs typeface="Verdana"/>
              </a:rPr>
              <a:t> </a:t>
            </a:r>
            <a:r>
              <a:rPr sz="3400" b="0" spc="-40" dirty="0">
                <a:latin typeface="Verdana"/>
                <a:cs typeface="Verdana"/>
              </a:rPr>
              <a:t>le</a:t>
            </a:r>
            <a:r>
              <a:rPr sz="3400" b="0" spc="-254" dirty="0">
                <a:latin typeface="Verdana"/>
                <a:cs typeface="Verdana"/>
              </a:rPr>
              <a:t> </a:t>
            </a:r>
            <a:r>
              <a:rPr sz="3400" b="0" spc="240" dirty="0">
                <a:latin typeface="Verdana"/>
                <a:cs typeface="Verdana"/>
              </a:rPr>
              <a:t>da</a:t>
            </a:r>
            <a:r>
              <a:rPr sz="3400" b="0" spc="-254" dirty="0">
                <a:latin typeface="Verdana"/>
                <a:cs typeface="Verdana"/>
              </a:rPr>
              <a:t> </a:t>
            </a:r>
            <a:r>
              <a:rPr sz="3400" b="0" spc="-85" dirty="0">
                <a:latin typeface="Verdana"/>
                <a:cs typeface="Verdana"/>
              </a:rPr>
              <a:t>un</a:t>
            </a:r>
            <a:r>
              <a:rPr sz="3400" b="0" spc="-260" dirty="0">
                <a:latin typeface="Verdana"/>
                <a:cs typeface="Verdana"/>
              </a:rPr>
              <a:t> </a:t>
            </a:r>
            <a:r>
              <a:rPr sz="3400" b="0" spc="45" dirty="0">
                <a:latin typeface="Verdana"/>
                <a:cs typeface="Verdana"/>
              </a:rPr>
              <a:t>paro</a:t>
            </a:r>
            <a:r>
              <a:rPr sz="3400" b="0" spc="-250" dirty="0">
                <a:latin typeface="Verdana"/>
                <a:cs typeface="Verdana"/>
              </a:rPr>
              <a:t> </a:t>
            </a:r>
            <a:r>
              <a:rPr sz="3400" b="0" spc="135" dirty="0">
                <a:latin typeface="Verdana"/>
                <a:cs typeface="Verdana"/>
              </a:rPr>
              <a:t>cardiaco</a:t>
            </a:r>
            <a:r>
              <a:rPr sz="3400" b="0" spc="-245" dirty="0">
                <a:latin typeface="Verdana"/>
                <a:cs typeface="Verdana"/>
              </a:rPr>
              <a:t> </a:t>
            </a:r>
            <a:r>
              <a:rPr sz="3400" b="0" spc="-125" dirty="0">
                <a:latin typeface="Verdana"/>
                <a:cs typeface="Verdana"/>
              </a:rPr>
              <a:t>mortal.</a:t>
            </a:r>
            <a:endParaRPr sz="34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0304" y="2359151"/>
            <a:ext cx="8394700" cy="3694429"/>
            <a:chOff x="1670304" y="2359151"/>
            <a:chExt cx="8394700" cy="3694429"/>
          </a:xfrm>
        </p:grpSpPr>
        <p:sp>
          <p:nvSpPr>
            <p:cNvPr id="5" name="object 5"/>
            <p:cNvSpPr/>
            <p:nvPr/>
          </p:nvSpPr>
          <p:spPr>
            <a:xfrm>
              <a:off x="1676400" y="2365247"/>
              <a:ext cx="8382000" cy="1710055"/>
            </a:xfrm>
            <a:custGeom>
              <a:avLst/>
              <a:gdLst/>
              <a:ahLst/>
              <a:cxnLst/>
              <a:rect l="l" t="t" r="r" b="b"/>
              <a:pathLst>
                <a:path w="8382000" h="1710054">
                  <a:moveTo>
                    <a:pt x="8211058" y="0"/>
                  </a:moveTo>
                  <a:lnTo>
                    <a:pt x="170942" y="0"/>
                  </a:lnTo>
                  <a:lnTo>
                    <a:pt x="125515" y="6109"/>
                  </a:lnTo>
                  <a:lnTo>
                    <a:pt x="84685" y="23349"/>
                  </a:lnTo>
                  <a:lnTo>
                    <a:pt x="50085" y="50085"/>
                  </a:lnTo>
                  <a:lnTo>
                    <a:pt x="23349" y="84685"/>
                  </a:lnTo>
                  <a:lnTo>
                    <a:pt x="6109" y="125515"/>
                  </a:lnTo>
                  <a:lnTo>
                    <a:pt x="0" y="170941"/>
                  </a:lnTo>
                  <a:lnTo>
                    <a:pt x="0" y="1538985"/>
                  </a:lnTo>
                  <a:lnTo>
                    <a:pt x="6109" y="1584412"/>
                  </a:lnTo>
                  <a:lnTo>
                    <a:pt x="23349" y="1625242"/>
                  </a:lnTo>
                  <a:lnTo>
                    <a:pt x="50085" y="1659842"/>
                  </a:lnTo>
                  <a:lnTo>
                    <a:pt x="84685" y="1686578"/>
                  </a:lnTo>
                  <a:lnTo>
                    <a:pt x="125515" y="1703818"/>
                  </a:lnTo>
                  <a:lnTo>
                    <a:pt x="170942" y="1709927"/>
                  </a:lnTo>
                  <a:lnTo>
                    <a:pt x="8211058" y="1709927"/>
                  </a:lnTo>
                  <a:lnTo>
                    <a:pt x="8256484" y="1703818"/>
                  </a:lnTo>
                  <a:lnTo>
                    <a:pt x="8297314" y="1686578"/>
                  </a:lnTo>
                  <a:lnTo>
                    <a:pt x="8331914" y="1659842"/>
                  </a:lnTo>
                  <a:lnTo>
                    <a:pt x="8358650" y="1625242"/>
                  </a:lnTo>
                  <a:lnTo>
                    <a:pt x="8375890" y="1584412"/>
                  </a:lnTo>
                  <a:lnTo>
                    <a:pt x="8382000" y="1538985"/>
                  </a:lnTo>
                  <a:lnTo>
                    <a:pt x="8382000" y="170941"/>
                  </a:lnTo>
                  <a:lnTo>
                    <a:pt x="8375890" y="125515"/>
                  </a:lnTo>
                  <a:lnTo>
                    <a:pt x="8358650" y="84685"/>
                  </a:lnTo>
                  <a:lnTo>
                    <a:pt x="8331914" y="50085"/>
                  </a:lnTo>
                  <a:lnTo>
                    <a:pt x="8297314" y="23349"/>
                  </a:lnTo>
                  <a:lnTo>
                    <a:pt x="8256484" y="6109"/>
                  </a:lnTo>
                  <a:lnTo>
                    <a:pt x="821105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0" y="2365247"/>
              <a:ext cx="8382000" cy="1710055"/>
            </a:xfrm>
            <a:custGeom>
              <a:avLst/>
              <a:gdLst/>
              <a:ahLst/>
              <a:cxnLst/>
              <a:rect l="l" t="t" r="r" b="b"/>
              <a:pathLst>
                <a:path w="8382000" h="1710054">
                  <a:moveTo>
                    <a:pt x="0" y="170941"/>
                  </a:moveTo>
                  <a:lnTo>
                    <a:pt x="6109" y="125515"/>
                  </a:lnTo>
                  <a:lnTo>
                    <a:pt x="23349" y="84685"/>
                  </a:lnTo>
                  <a:lnTo>
                    <a:pt x="50085" y="50085"/>
                  </a:lnTo>
                  <a:lnTo>
                    <a:pt x="84685" y="23349"/>
                  </a:lnTo>
                  <a:lnTo>
                    <a:pt x="125515" y="6109"/>
                  </a:lnTo>
                  <a:lnTo>
                    <a:pt x="170942" y="0"/>
                  </a:lnTo>
                  <a:lnTo>
                    <a:pt x="8211058" y="0"/>
                  </a:lnTo>
                  <a:lnTo>
                    <a:pt x="8256484" y="6109"/>
                  </a:lnTo>
                  <a:lnTo>
                    <a:pt x="8297314" y="23349"/>
                  </a:lnTo>
                  <a:lnTo>
                    <a:pt x="8331914" y="50085"/>
                  </a:lnTo>
                  <a:lnTo>
                    <a:pt x="8358650" y="84685"/>
                  </a:lnTo>
                  <a:lnTo>
                    <a:pt x="8375890" y="125515"/>
                  </a:lnTo>
                  <a:lnTo>
                    <a:pt x="8382000" y="170941"/>
                  </a:lnTo>
                  <a:lnTo>
                    <a:pt x="8382000" y="1538985"/>
                  </a:lnTo>
                  <a:lnTo>
                    <a:pt x="8375890" y="1584412"/>
                  </a:lnTo>
                  <a:lnTo>
                    <a:pt x="8358650" y="1625242"/>
                  </a:lnTo>
                  <a:lnTo>
                    <a:pt x="8331914" y="1659842"/>
                  </a:lnTo>
                  <a:lnTo>
                    <a:pt x="8297314" y="1686578"/>
                  </a:lnTo>
                  <a:lnTo>
                    <a:pt x="8256484" y="1703818"/>
                  </a:lnTo>
                  <a:lnTo>
                    <a:pt x="8211058" y="1709927"/>
                  </a:lnTo>
                  <a:lnTo>
                    <a:pt x="170942" y="1709927"/>
                  </a:lnTo>
                  <a:lnTo>
                    <a:pt x="125515" y="1703818"/>
                  </a:lnTo>
                  <a:lnTo>
                    <a:pt x="84685" y="1686578"/>
                  </a:lnTo>
                  <a:lnTo>
                    <a:pt x="50085" y="1659842"/>
                  </a:lnTo>
                  <a:lnTo>
                    <a:pt x="23349" y="1625242"/>
                  </a:lnTo>
                  <a:lnTo>
                    <a:pt x="6109" y="1584412"/>
                  </a:lnTo>
                  <a:lnTo>
                    <a:pt x="0" y="1538985"/>
                  </a:lnTo>
                  <a:lnTo>
                    <a:pt x="0" y="17094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6400" y="4337303"/>
              <a:ext cx="8382000" cy="1710055"/>
            </a:xfrm>
            <a:custGeom>
              <a:avLst/>
              <a:gdLst/>
              <a:ahLst/>
              <a:cxnLst/>
              <a:rect l="l" t="t" r="r" b="b"/>
              <a:pathLst>
                <a:path w="8382000" h="1710054">
                  <a:moveTo>
                    <a:pt x="8211058" y="0"/>
                  </a:moveTo>
                  <a:lnTo>
                    <a:pt x="170942" y="0"/>
                  </a:lnTo>
                  <a:lnTo>
                    <a:pt x="125515" y="6109"/>
                  </a:lnTo>
                  <a:lnTo>
                    <a:pt x="84685" y="23349"/>
                  </a:lnTo>
                  <a:lnTo>
                    <a:pt x="50085" y="50085"/>
                  </a:lnTo>
                  <a:lnTo>
                    <a:pt x="23349" y="84685"/>
                  </a:lnTo>
                  <a:lnTo>
                    <a:pt x="6109" y="125515"/>
                  </a:lnTo>
                  <a:lnTo>
                    <a:pt x="0" y="170942"/>
                  </a:lnTo>
                  <a:lnTo>
                    <a:pt x="0" y="1538935"/>
                  </a:lnTo>
                  <a:lnTo>
                    <a:pt x="6109" y="1584392"/>
                  </a:lnTo>
                  <a:lnTo>
                    <a:pt x="23349" y="1625238"/>
                  </a:lnTo>
                  <a:lnTo>
                    <a:pt x="50085" y="1659845"/>
                  </a:lnTo>
                  <a:lnTo>
                    <a:pt x="84685" y="1686582"/>
                  </a:lnTo>
                  <a:lnTo>
                    <a:pt x="125515" y="1703820"/>
                  </a:lnTo>
                  <a:lnTo>
                    <a:pt x="170942" y="1709928"/>
                  </a:lnTo>
                  <a:lnTo>
                    <a:pt x="8211058" y="1709928"/>
                  </a:lnTo>
                  <a:lnTo>
                    <a:pt x="8256484" y="1703820"/>
                  </a:lnTo>
                  <a:lnTo>
                    <a:pt x="8297314" y="1686582"/>
                  </a:lnTo>
                  <a:lnTo>
                    <a:pt x="8331914" y="1659845"/>
                  </a:lnTo>
                  <a:lnTo>
                    <a:pt x="8358650" y="1625238"/>
                  </a:lnTo>
                  <a:lnTo>
                    <a:pt x="8375890" y="1584392"/>
                  </a:lnTo>
                  <a:lnTo>
                    <a:pt x="8382000" y="1538935"/>
                  </a:lnTo>
                  <a:lnTo>
                    <a:pt x="8382000" y="170942"/>
                  </a:lnTo>
                  <a:lnTo>
                    <a:pt x="8375890" y="125515"/>
                  </a:lnTo>
                  <a:lnTo>
                    <a:pt x="8358650" y="84685"/>
                  </a:lnTo>
                  <a:lnTo>
                    <a:pt x="8331914" y="50085"/>
                  </a:lnTo>
                  <a:lnTo>
                    <a:pt x="8297314" y="23349"/>
                  </a:lnTo>
                  <a:lnTo>
                    <a:pt x="8256484" y="6109"/>
                  </a:lnTo>
                  <a:lnTo>
                    <a:pt x="821105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6400" y="4337303"/>
              <a:ext cx="8382000" cy="1710055"/>
            </a:xfrm>
            <a:custGeom>
              <a:avLst/>
              <a:gdLst/>
              <a:ahLst/>
              <a:cxnLst/>
              <a:rect l="l" t="t" r="r" b="b"/>
              <a:pathLst>
                <a:path w="8382000" h="1710054">
                  <a:moveTo>
                    <a:pt x="0" y="170942"/>
                  </a:moveTo>
                  <a:lnTo>
                    <a:pt x="6109" y="125515"/>
                  </a:lnTo>
                  <a:lnTo>
                    <a:pt x="23349" y="84685"/>
                  </a:lnTo>
                  <a:lnTo>
                    <a:pt x="50085" y="50085"/>
                  </a:lnTo>
                  <a:lnTo>
                    <a:pt x="84685" y="23349"/>
                  </a:lnTo>
                  <a:lnTo>
                    <a:pt x="125515" y="6109"/>
                  </a:lnTo>
                  <a:lnTo>
                    <a:pt x="170942" y="0"/>
                  </a:lnTo>
                  <a:lnTo>
                    <a:pt x="8211058" y="0"/>
                  </a:lnTo>
                  <a:lnTo>
                    <a:pt x="8256484" y="6109"/>
                  </a:lnTo>
                  <a:lnTo>
                    <a:pt x="8297314" y="23349"/>
                  </a:lnTo>
                  <a:lnTo>
                    <a:pt x="8331914" y="50085"/>
                  </a:lnTo>
                  <a:lnTo>
                    <a:pt x="8358650" y="84685"/>
                  </a:lnTo>
                  <a:lnTo>
                    <a:pt x="8375890" y="125515"/>
                  </a:lnTo>
                  <a:lnTo>
                    <a:pt x="8382000" y="170942"/>
                  </a:lnTo>
                  <a:lnTo>
                    <a:pt x="8382000" y="1538935"/>
                  </a:lnTo>
                  <a:lnTo>
                    <a:pt x="8375890" y="1584392"/>
                  </a:lnTo>
                  <a:lnTo>
                    <a:pt x="8358650" y="1625238"/>
                  </a:lnTo>
                  <a:lnTo>
                    <a:pt x="8331914" y="1659845"/>
                  </a:lnTo>
                  <a:lnTo>
                    <a:pt x="8297314" y="1686582"/>
                  </a:lnTo>
                  <a:lnTo>
                    <a:pt x="8256484" y="1703820"/>
                  </a:lnTo>
                  <a:lnTo>
                    <a:pt x="8211058" y="1709928"/>
                  </a:lnTo>
                  <a:lnTo>
                    <a:pt x="170942" y="1709928"/>
                  </a:lnTo>
                  <a:lnTo>
                    <a:pt x="125515" y="1703820"/>
                  </a:lnTo>
                  <a:lnTo>
                    <a:pt x="84685" y="1686582"/>
                  </a:lnTo>
                  <a:lnTo>
                    <a:pt x="50085" y="1659845"/>
                  </a:lnTo>
                  <a:lnTo>
                    <a:pt x="23349" y="1625238"/>
                  </a:lnTo>
                  <a:lnTo>
                    <a:pt x="6109" y="1584392"/>
                  </a:lnTo>
                  <a:lnTo>
                    <a:pt x="0" y="1538935"/>
                  </a:lnTo>
                  <a:lnTo>
                    <a:pt x="0" y="17094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16429" y="2419934"/>
            <a:ext cx="7905750" cy="351282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15265" marR="209550" algn="ctr">
              <a:lnSpc>
                <a:spcPct val="91900"/>
              </a:lnSpc>
              <a:spcBef>
                <a:spcPts val="445"/>
              </a:spcBef>
            </a:pPr>
            <a:r>
              <a:rPr sz="3500" spc="-2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35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-75" dirty="0">
                <a:solidFill>
                  <a:srgbClr val="FFFFFF"/>
                </a:solidFill>
                <a:latin typeface="Verdana"/>
                <a:cs typeface="Verdana"/>
              </a:rPr>
              <a:t>muerte</a:t>
            </a:r>
            <a:r>
              <a:rPr sz="35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-25" dirty="0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r>
              <a:rPr sz="3500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-95" dirty="0">
                <a:solidFill>
                  <a:srgbClr val="FFFFFF"/>
                </a:solidFill>
                <a:latin typeface="Verdana"/>
                <a:cs typeface="Verdana"/>
              </a:rPr>
              <a:t>infarto</a:t>
            </a:r>
            <a:r>
              <a:rPr sz="35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204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3500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35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-40" dirty="0">
                <a:solidFill>
                  <a:srgbClr val="FFFFFF"/>
                </a:solidFill>
                <a:latin typeface="Verdana"/>
                <a:cs typeface="Verdana"/>
              </a:rPr>
              <a:t>víctima  </a:t>
            </a:r>
            <a:r>
              <a:rPr sz="3500" spc="45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35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-14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3500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-65" dirty="0">
                <a:solidFill>
                  <a:srgbClr val="FFFFFF"/>
                </a:solidFill>
                <a:latin typeface="Verdana"/>
                <a:cs typeface="Verdana"/>
              </a:rPr>
              <a:t>atribuible</a:t>
            </a:r>
            <a:r>
              <a:rPr sz="35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2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5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3500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150" dirty="0">
                <a:solidFill>
                  <a:srgbClr val="FFFFFF"/>
                </a:solidFill>
                <a:latin typeface="Verdana"/>
                <a:cs typeface="Verdana"/>
              </a:rPr>
              <a:t>conducta</a:t>
            </a:r>
            <a:r>
              <a:rPr sz="35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45" dirty="0">
                <a:solidFill>
                  <a:srgbClr val="FFFFFF"/>
                </a:solidFill>
                <a:latin typeface="Verdana"/>
                <a:cs typeface="Verdana"/>
              </a:rPr>
              <a:t>del  </a:t>
            </a:r>
            <a:r>
              <a:rPr sz="3500" spc="-65" dirty="0">
                <a:solidFill>
                  <a:srgbClr val="FFFFFF"/>
                </a:solidFill>
                <a:latin typeface="Verdana"/>
                <a:cs typeface="Verdana"/>
              </a:rPr>
              <a:t>ladrón.</a:t>
            </a:r>
            <a:endParaRPr sz="3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 dirty="0">
              <a:latin typeface="Verdana"/>
              <a:cs typeface="Verdana"/>
            </a:endParaRPr>
          </a:p>
          <a:p>
            <a:pPr marL="12065" marR="5080" indent="-635" algn="ctr">
              <a:lnSpc>
                <a:spcPct val="91900"/>
              </a:lnSpc>
            </a:pPr>
            <a:r>
              <a:rPr sz="3500" spc="80" dirty="0">
                <a:solidFill>
                  <a:srgbClr val="FFFFFF"/>
                </a:solidFill>
                <a:latin typeface="Verdana"/>
                <a:cs typeface="Verdana"/>
              </a:rPr>
              <a:t>Creó </a:t>
            </a:r>
            <a:r>
              <a:rPr sz="3500" spc="-85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3500" spc="-110" dirty="0">
                <a:solidFill>
                  <a:srgbClr val="FFFFFF"/>
                </a:solidFill>
                <a:latin typeface="Verdana"/>
                <a:cs typeface="Verdana"/>
              </a:rPr>
              <a:t>riesgo </a:t>
            </a:r>
            <a:r>
              <a:rPr sz="3500" spc="-15" dirty="0">
                <a:solidFill>
                  <a:srgbClr val="FFFFFF"/>
                </a:solidFill>
                <a:latin typeface="Verdana"/>
                <a:cs typeface="Verdana"/>
              </a:rPr>
              <a:t>prohibido </a:t>
            </a:r>
            <a:r>
              <a:rPr sz="3500" spc="-105" dirty="0">
                <a:solidFill>
                  <a:srgbClr val="FFFFFF"/>
                </a:solidFill>
                <a:latin typeface="Verdana"/>
                <a:cs typeface="Verdana"/>
              </a:rPr>
              <a:t>sólo </a:t>
            </a:r>
            <a:r>
              <a:rPr sz="3500" spc="175" dirty="0">
                <a:solidFill>
                  <a:srgbClr val="FFFFFF"/>
                </a:solidFill>
                <a:latin typeface="Verdana"/>
                <a:cs typeface="Verdana"/>
              </a:rPr>
              <a:t>con  </a:t>
            </a:r>
            <a:r>
              <a:rPr sz="3500" spc="5" dirty="0">
                <a:solidFill>
                  <a:srgbClr val="FFFFFF"/>
                </a:solidFill>
                <a:latin typeface="Verdana"/>
                <a:cs typeface="Verdana"/>
              </a:rPr>
              <a:t>relación</a:t>
            </a:r>
            <a:r>
              <a:rPr sz="35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10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35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-80" dirty="0">
                <a:solidFill>
                  <a:srgbClr val="FFFFFF"/>
                </a:solidFill>
                <a:latin typeface="Verdana"/>
                <a:cs typeface="Verdana"/>
              </a:rPr>
              <a:t>patrimonio,</a:t>
            </a:r>
            <a:r>
              <a:rPr sz="35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45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35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-80" dirty="0">
                <a:solidFill>
                  <a:srgbClr val="FFFFFF"/>
                </a:solidFill>
                <a:latin typeface="Verdana"/>
                <a:cs typeface="Verdana"/>
              </a:rPr>
              <a:t>frente</a:t>
            </a:r>
            <a:r>
              <a:rPr sz="35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2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5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500" spc="10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3500" spc="-45" dirty="0">
                <a:solidFill>
                  <a:srgbClr val="FFFFFF"/>
                </a:solidFill>
                <a:latin typeface="Verdana"/>
                <a:cs typeface="Verdana"/>
              </a:rPr>
              <a:t>vida.</a:t>
            </a:r>
            <a:endParaRPr sz="3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>
            <a:extLst>
              <a:ext uri="{FF2B5EF4-FFF2-40B4-BE49-F238E27FC236}">
                <a16:creationId xmlns:a16="http://schemas.microsoft.com/office/drawing/2014/main" id="{787F3A47-9D1F-4EAA-9F66-A106F5A1A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304800" y="1066800"/>
            <a:ext cx="2467610" cy="5671185"/>
            <a:chOff x="445008" y="575818"/>
            <a:chExt cx="2467610" cy="5671185"/>
          </a:xfrm>
        </p:grpSpPr>
        <p:sp>
          <p:nvSpPr>
            <p:cNvPr id="3" name="object 3"/>
            <p:cNvSpPr/>
            <p:nvPr/>
          </p:nvSpPr>
          <p:spPr>
            <a:xfrm>
              <a:off x="2633472" y="582168"/>
              <a:ext cx="172720" cy="5658485"/>
            </a:xfrm>
            <a:custGeom>
              <a:avLst/>
              <a:gdLst/>
              <a:ahLst/>
              <a:cxnLst/>
              <a:rect l="l" t="t" r="r" b="b"/>
              <a:pathLst>
                <a:path w="172719" h="5658485">
                  <a:moveTo>
                    <a:pt x="0" y="2828544"/>
                  </a:moveTo>
                  <a:lnTo>
                    <a:pt x="86232" y="2828544"/>
                  </a:lnTo>
                  <a:lnTo>
                    <a:pt x="86232" y="5658256"/>
                  </a:lnTo>
                  <a:lnTo>
                    <a:pt x="172465" y="5658256"/>
                  </a:lnTo>
                </a:path>
                <a:path w="172719" h="5658485">
                  <a:moveTo>
                    <a:pt x="0" y="2828544"/>
                  </a:moveTo>
                  <a:lnTo>
                    <a:pt x="86232" y="2828544"/>
                  </a:lnTo>
                  <a:lnTo>
                    <a:pt x="86232" y="4950841"/>
                  </a:lnTo>
                  <a:lnTo>
                    <a:pt x="172465" y="4950841"/>
                  </a:lnTo>
                </a:path>
                <a:path w="172719" h="5658485">
                  <a:moveTo>
                    <a:pt x="0" y="2828544"/>
                  </a:moveTo>
                  <a:lnTo>
                    <a:pt x="86232" y="2828544"/>
                  </a:lnTo>
                  <a:lnTo>
                    <a:pt x="86232" y="4243451"/>
                  </a:lnTo>
                  <a:lnTo>
                    <a:pt x="172465" y="4243451"/>
                  </a:lnTo>
                </a:path>
                <a:path w="172719" h="5658485">
                  <a:moveTo>
                    <a:pt x="0" y="2828544"/>
                  </a:moveTo>
                  <a:lnTo>
                    <a:pt x="86232" y="2828544"/>
                  </a:lnTo>
                  <a:lnTo>
                    <a:pt x="86232" y="3535934"/>
                  </a:lnTo>
                  <a:lnTo>
                    <a:pt x="172465" y="3535934"/>
                  </a:lnTo>
                </a:path>
                <a:path w="172719" h="5658485">
                  <a:moveTo>
                    <a:pt x="0" y="2828544"/>
                  </a:moveTo>
                  <a:lnTo>
                    <a:pt x="172465" y="2828544"/>
                  </a:lnTo>
                </a:path>
                <a:path w="172719" h="5658485">
                  <a:moveTo>
                    <a:pt x="0" y="2828798"/>
                  </a:moveTo>
                  <a:lnTo>
                    <a:pt x="86232" y="2828798"/>
                  </a:lnTo>
                  <a:lnTo>
                    <a:pt x="86232" y="2121408"/>
                  </a:lnTo>
                  <a:lnTo>
                    <a:pt x="172465" y="2121408"/>
                  </a:lnTo>
                </a:path>
                <a:path w="172719" h="5658485">
                  <a:moveTo>
                    <a:pt x="0" y="2829179"/>
                  </a:moveTo>
                  <a:lnTo>
                    <a:pt x="86232" y="2829179"/>
                  </a:lnTo>
                  <a:lnTo>
                    <a:pt x="86232" y="1414272"/>
                  </a:lnTo>
                  <a:lnTo>
                    <a:pt x="172465" y="1414272"/>
                  </a:lnTo>
                </a:path>
                <a:path w="172719" h="5658485">
                  <a:moveTo>
                    <a:pt x="0" y="2829433"/>
                  </a:moveTo>
                  <a:lnTo>
                    <a:pt x="86232" y="2829433"/>
                  </a:lnTo>
                  <a:lnTo>
                    <a:pt x="86232" y="707136"/>
                  </a:lnTo>
                  <a:lnTo>
                    <a:pt x="172465" y="707136"/>
                  </a:lnTo>
                </a:path>
                <a:path w="172719" h="5658485">
                  <a:moveTo>
                    <a:pt x="0" y="2829687"/>
                  </a:moveTo>
                  <a:lnTo>
                    <a:pt x="86232" y="2829687"/>
                  </a:lnTo>
                  <a:lnTo>
                    <a:pt x="86232" y="0"/>
                  </a:lnTo>
                  <a:lnTo>
                    <a:pt x="172465" y="0"/>
                  </a:lnTo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3024" y="2253995"/>
              <a:ext cx="2119884" cy="23530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5008" y="2737103"/>
              <a:ext cx="2467356" cy="14432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2460" y="2293619"/>
              <a:ext cx="2001012" cy="22357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8073" y="3350767"/>
            <a:ext cx="1908810" cy="106362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ctr">
              <a:lnSpc>
                <a:spcPct val="91900"/>
              </a:lnSpc>
              <a:spcBef>
                <a:spcPts val="330"/>
              </a:spcBef>
            </a:pPr>
            <a:r>
              <a:rPr sz="2400" spc="-48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MP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47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ACI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ÓN 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AL     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RESULTADO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06040" y="733297"/>
            <a:ext cx="8821420" cy="716280"/>
            <a:chOff x="2746248" y="242315"/>
            <a:chExt cx="8821420" cy="716280"/>
          </a:xfrm>
        </p:grpSpPr>
        <p:sp>
          <p:nvSpPr>
            <p:cNvPr id="9" name="object 9"/>
            <p:cNvSpPr/>
            <p:nvPr/>
          </p:nvSpPr>
          <p:spPr>
            <a:xfrm>
              <a:off x="2746248" y="242315"/>
              <a:ext cx="8820912" cy="7162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47004" y="291083"/>
              <a:ext cx="2817876" cy="665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05684" y="281939"/>
              <a:ext cx="8702040" cy="5989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10757" y="889508"/>
            <a:ext cx="2411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Relación </a:t>
            </a:r>
            <a:r>
              <a:rPr sz="2000" spc="114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riesgos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06040" y="1440434"/>
            <a:ext cx="8821420" cy="718185"/>
            <a:chOff x="2746248" y="949452"/>
            <a:chExt cx="8821420" cy="718185"/>
          </a:xfrm>
        </p:grpSpPr>
        <p:sp>
          <p:nvSpPr>
            <p:cNvPr id="14" name="object 14"/>
            <p:cNvSpPr/>
            <p:nvPr/>
          </p:nvSpPr>
          <p:spPr>
            <a:xfrm>
              <a:off x="2746248" y="949452"/>
              <a:ext cx="8820912" cy="7178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38572" y="998220"/>
              <a:ext cx="3636264" cy="6659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05684" y="989076"/>
              <a:ext cx="8702040" cy="6004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402326" y="1596593"/>
            <a:ext cx="3230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60" dirty="0">
                <a:solidFill>
                  <a:srgbClr val="FFFFFF"/>
                </a:solidFill>
                <a:latin typeface="Verdana"/>
                <a:cs typeface="Verdana"/>
              </a:rPr>
              <a:t>Nexos 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causales</a:t>
            </a:r>
            <a:r>
              <a:rPr sz="2000" b="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spc="-15" dirty="0">
                <a:solidFill>
                  <a:srgbClr val="FFFFFF"/>
                </a:solidFill>
                <a:latin typeface="Verdana"/>
                <a:cs typeface="Verdana"/>
              </a:rPr>
              <a:t>desviados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06040" y="2147570"/>
            <a:ext cx="8821420" cy="1424940"/>
            <a:chOff x="2746248" y="1656588"/>
            <a:chExt cx="8821420" cy="1424940"/>
          </a:xfrm>
        </p:grpSpPr>
        <p:sp>
          <p:nvSpPr>
            <p:cNvPr id="19" name="object 19"/>
            <p:cNvSpPr/>
            <p:nvPr/>
          </p:nvSpPr>
          <p:spPr>
            <a:xfrm>
              <a:off x="2746248" y="1656588"/>
              <a:ext cx="8820912" cy="7178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6172" y="1705356"/>
              <a:ext cx="3939539" cy="6659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05684" y="1696212"/>
              <a:ext cx="8702040" cy="60045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46248" y="2365248"/>
              <a:ext cx="8820912" cy="7162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31536" y="2414016"/>
              <a:ext cx="3448812" cy="6644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05684" y="2404872"/>
              <a:ext cx="8702040" cy="59893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49926" y="2304669"/>
            <a:ext cx="3532504" cy="1038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Interrupción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del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nexo</a:t>
            </a:r>
            <a:r>
              <a:rPr sz="2000" spc="-5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causal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Resultados </a:t>
            </a:r>
            <a:r>
              <a:rPr sz="2000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largo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plazo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06040" y="3563365"/>
            <a:ext cx="8821420" cy="716280"/>
            <a:chOff x="2746248" y="3072383"/>
            <a:chExt cx="8821420" cy="716280"/>
          </a:xfrm>
        </p:grpSpPr>
        <p:sp>
          <p:nvSpPr>
            <p:cNvPr id="27" name="object 27"/>
            <p:cNvSpPr/>
            <p:nvPr/>
          </p:nvSpPr>
          <p:spPr>
            <a:xfrm>
              <a:off x="2746248" y="3072383"/>
              <a:ext cx="8820912" cy="7162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59680" y="3121151"/>
              <a:ext cx="4192524" cy="66446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05684" y="3112007"/>
              <a:ext cx="8702040" cy="59893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23180" y="3719830"/>
            <a:ext cx="3792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Fin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protección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norma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606040" y="4179061"/>
            <a:ext cx="8821420" cy="946785"/>
            <a:chOff x="2746248" y="3688079"/>
            <a:chExt cx="8821420" cy="946785"/>
          </a:xfrm>
        </p:grpSpPr>
        <p:sp>
          <p:nvSpPr>
            <p:cNvPr id="32" name="object 32"/>
            <p:cNvSpPr/>
            <p:nvPr/>
          </p:nvSpPr>
          <p:spPr>
            <a:xfrm>
              <a:off x="2746248" y="3779519"/>
              <a:ext cx="8820912" cy="7162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16580" y="3688079"/>
              <a:ext cx="8214359" cy="94640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05684" y="3819143"/>
              <a:ext cx="8702040" cy="5989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116071" y="4287011"/>
            <a:ext cx="780034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73960" marR="5080" indent="-2461895">
              <a:lnSpc>
                <a:spcPts val="2210"/>
              </a:lnSpc>
              <a:spcBef>
                <a:spcPts val="335"/>
              </a:spcBef>
            </a:pPr>
            <a:r>
              <a:rPr sz="1200" i="1" dirty="0">
                <a:latin typeface="TeXGyreAdventor"/>
                <a:cs typeface="TeXGyreAdventor"/>
              </a:rPr>
              <a:t>1.</a:t>
            </a:r>
            <a:r>
              <a:rPr sz="2000" i="1" dirty="0">
                <a:solidFill>
                  <a:srgbClr val="FFFFFF"/>
                </a:solidFill>
                <a:latin typeface="TeXGyreAdventor"/>
                <a:cs typeface="TeXGyreAdventor"/>
              </a:rPr>
              <a:t>Imputación </a:t>
            </a:r>
            <a:r>
              <a:rPr sz="2000" i="1" spc="-5" dirty="0">
                <a:solidFill>
                  <a:srgbClr val="FFFFFF"/>
                </a:solidFill>
                <a:latin typeface="TeXGyreAdventor"/>
                <a:cs typeface="TeXGyreAdventor"/>
              </a:rPr>
              <a:t>del </a:t>
            </a:r>
            <a:r>
              <a:rPr sz="2000" i="1" dirty="0">
                <a:solidFill>
                  <a:srgbClr val="FFFFFF"/>
                </a:solidFill>
                <a:latin typeface="TeXGyreAdventor"/>
                <a:cs typeface="TeXGyreAdventor"/>
              </a:rPr>
              <a:t>resultado en el ámbito de responsabilidad</a:t>
            </a:r>
            <a:r>
              <a:rPr sz="2000" i="1" spc="-2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TeXGyreAdventor"/>
                <a:cs typeface="TeXGyreAdventor"/>
              </a:rPr>
              <a:t>por  </a:t>
            </a:r>
            <a:r>
              <a:rPr sz="2000" i="1" dirty="0">
                <a:solidFill>
                  <a:srgbClr val="FFFFFF"/>
                </a:solidFill>
                <a:latin typeface="TeXGyreAdventor"/>
                <a:cs typeface="TeXGyreAdventor"/>
              </a:rPr>
              <a:t>productos</a:t>
            </a:r>
            <a:r>
              <a:rPr sz="2000" i="1" spc="-5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eXGyreAdventor"/>
                <a:cs typeface="TeXGyreAdventor"/>
              </a:rPr>
              <a:t>defectuosos</a:t>
            </a:r>
            <a:endParaRPr sz="2000">
              <a:latin typeface="TeXGyreAdventor"/>
              <a:cs typeface="TeXGyreAdventor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606040" y="4977637"/>
            <a:ext cx="8821420" cy="2132330"/>
            <a:chOff x="2746248" y="4486655"/>
            <a:chExt cx="8821420" cy="2132330"/>
          </a:xfrm>
        </p:grpSpPr>
        <p:sp>
          <p:nvSpPr>
            <p:cNvPr id="37" name="object 37"/>
            <p:cNvSpPr/>
            <p:nvPr/>
          </p:nvSpPr>
          <p:spPr>
            <a:xfrm>
              <a:off x="2746248" y="4486655"/>
              <a:ext cx="8820912" cy="7178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30752" y="4535423"/>
              <a:ext cx="6914388" cy="66598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05684" y="4526279"/>
              <a:ext cx="8702040" cy="60045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46248" y="5193791"/>
              <a:ext cx="8820912" cy="7178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62727" y="5242559"/>
              <a:ext cx="4250435" cy="6659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05684" y="5233415"/>
              <a:ext cx="8702040" cy="60045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46248" y="5900927"/>
              <a:ext cx="8820912" cy="7178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59780" y="5949695"/>
              <a:ext cx="2657855" cy="66598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05684" y="5940552"/>
              <a:ext cx="8702040" cy="6004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730244" y="5134991"/>
            <a:ext cx="6570345" cy="174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indent="-1397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55000"/>
              <a:buAutoNum type="arabicPeriod"/>
              <a:tabLst>
                <a:tab pos="139700" algn="l"/>
              </a:tabLst>
            </a:pPr>
            <a:r>
              <a:rPr sz="2000" i="1" dirty="0">
                <a:solidFill>
                  <a:srgbClr val="FFFFFF"/>
                </a:solidFill>
                <a:latin typeface="TeXGyreAdventor"/>
                <a:cs typeface="TeXGyreAdventor"/>
              </a:rPr>
              <a:t>Cumplimiento de deberes defunción o de</a:t>
            </a:r>
            <a:r>
              <a:rPr sz="2000" i="1" spc="-16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eXGyreAdventor"/>
                <a:cs typeface="TeXGyreAdventor"/>
              </a:rPr>
              <a:t>profesión</a:t>
            </a:r>
            <a:endParaRPr sz="20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eXGyreAdventor"/>
              <a:buAutoNum type="arabicPeriod"/>
            </a:pPr>
            <a:endParaRPr sz="2150">
              <a:latin typeface="TeXGyreAdventor"/>
              <a:cs typeface="TeXGyreAdventor"/>
            </a:endParaRPr>
          </a:p>
          <a:p>
            <a:pPr marL="1471295" lvl="1" indent="-1471930">
              <a:lnSpc>
                <a:spcPct val="100000"/>
              </a:lnSpc>
              <a:buClr>
                <a:srgbClr val="000000"/>
              </a:buClr>
              <a:buSzPct val="55000"/>
              <a:buAutoNum type="arabicPeriod"/>
              <a:tabLst>
                <a:tab pos="1471930" algn="l"/>
              </a:tabLst>
            </a:pPr>
            <a:r>
              <a:rPr sz="2000" i="1" spc="-5" dirty="0">
                <a:solidFill>
                  <a:srgbClr val="FFFFFF"/>
                </a:solidFill>
                <a:latin typeface="TeXGyreAdventor"/>
                <a:cs typeface="TeXGyreAdventor"/>
              </a:rPr>
              <a:t>Obrar por </a:t>
            </a:r>
            <a:r>
              <a:rPr sz="2000" i="1" dirty="0">
                <a:solidFill>
                  <a:srgbClr val="FFFFFF"/>
                </a:solidFill>
                <a:latin typeface="TeXGyreAdventor"/>
                <a:cs typeface="TeXGyreAdventor"/>
              </a:rPr>
              <a:t>disposición de </a:t>
            </a:r>
            <a:r>
              <a:rPr sz="2000" i="1" spc="-5" dirty="0">
                <a:solidFill>
                  <a:srgbClr val="FFFFFF"/>
                </a:solidFill>
                <a:latin typeface="TeXGyreAdventor"/>
                <a:cs typeface="TeXGyreAdventor"/>
              </a:rPr>
              <a:t>la</a:t>
            </a:r>
            <a:r>
              <a:rPr sz="2000" i="1" spc="-7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eXGyreAdventor"/>
                <a:cs typeface="TeXGyreAdventor"/>
              </a:rPr>
              <a:t>ley</a:t>
            </a:r>
            <a:endParaRPr sz="2000">
              <a:latin typeface="TeXGyreAdventor"/>
              <a:cs typeface="TeXGyreAdventor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TeXGyreAdventor"/>
              <a:buAutoNum type="arabicPeriod"/>
            </a:pPr>
            <a:endParaRPr sz="2150">
              <a:latin typeface="TeXGyreAdventor"/>
              <a:cs typeface="TeXGyreAdventor"/>
            </a:endParaRPr>
          </a:p>
          <a:p>
            <a:pPr marL="2268220" lvl="2" indent="-2265045">
              <a:lnSpc>
                <a:spcPct val="100000"/>
              </a:lnSpc>
              <a:buClr>
                <a:srgbClr val="000000"/>
              </a:buClr>
              <a:buSzPct val="55000"/>
              <a:buAutoNum type="arabicPeriod"/>
              <a:tabLst>
                <a:tab pos="2268855" algn="l"/>
              </a:tabLst>
            </a:pPr>
            <a:r>
              <a:rPr sz="2000" i="1" dirty="0">
                <a:solidFill>
                  <a:srgbClr val="FFFFFF"/>
                </a:solidFill>
                <a:latin typeface="TeXGyreAdventor"/>
                <a:cs typeface="TeXGyreAdventor"/>
              </a:rPr>
              <a:t>El</a:t>
            </a:r>
            <a:r>
              <a:rPr sz="2000" i="1" spc="-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eXGyreAdventor"/>
                <a:cs typeface="TeXGyreAdventor"/>
              </a:rPr>
              <a:t>consentimiento</a:t>
            </a:r>
            <a:endParaRPr sz="20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1A4B7C64-A863-4AEC-92FE-380442D5B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8499"/>
            <a:ext cx="12192000" cy="6858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5774" y="2674874"/>
            <a:ext cx="252158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TeXGyreAdventor"/>
                <a:cs typeface="TeXGyreAdventor"/>
              </a:rPr>
              <a:t>RELACIÓN  DE    RIESGOS</a:t>
            </a:r>
            <a:endParaRPr sz="4000" dirty="0">
              <a:latin typeface="TeXGyreAdventor"/>
              <a:cs typeface="TeXGyreAdvento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03676" y="577595"/>
            <a:ext cx="7652004" cy="1851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62298" y="834644"/>
            <a:ext cx="6597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  <a:tab pos="2235200" algn="l"/>
                <a:tab pos="2717800" algn="l"/>
                <a:tab pos="3096260" algn="l"/>
                <a:tab pos="4847590" algn="l"/>
                <a:tab pos="6158230" algn="l"/>
              </a:tabLst>
            </a:pPr>
            <a:r>
              <a:rPr sz="1800" spc="-175" dirty="0">
                <a:latin typeface="Verdana"/>
                <a:cs typeface="Verdana"/>
              </a:rPr>
              <a:t>E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	</a:t>
            </a:r>
            <a:r>
              <a:rPr sz="1800" spc="105" dirty="0">
                <a:latin typeface="Verdana"/>
                <a:cs typeface="Verdana"/>
              </a:rPr>
              <a:t>p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p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t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	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	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	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m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p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t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ó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	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b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254" dirty="0">
                <a:latin typeface="Verdana"/>
                <a:cs typeface="Verdana"/>
              </a:rPr>
              <a:t>j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t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v</a:t>
            </a:r>
            <a:r>
              <a:rPr sz="1800" spc="-310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	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7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8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62298" y="1085799"/>
            <a:ext cx="7263130" cy="105791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75"/>
              </a:spcBef>
              <a:tabLst>
                <a:tab pos="478155" algn="l"/>
                <a:tab pos="891540" algn="l"/>
                <a:tab pos="1296035" algn="l"/>
                <a:tab pos="1485265" algn="l"/>
                <a:tab pos="1899285" algn="l"/>
                <a:tab pos="1971675" algn="l"/>
                <a:tab pos="2277745" algn="l"/>
                <a:tab pos="2425065" algn="l"/>
                <a:tab pos="2630170" algn="l"/>
                <a:tab pos="3074670" algn="l"/>
                <a:tab pos="3878579" algn="l"/>
                <a:tab pos="4029075" algn="l"/>
                <a:tab pos="4101465" algn="l"/>
                <a:tab pos="4293235" algn="l"/>
                <a:tab pos="4511675" algn="l"/>
                <a:tab pos="4890770" algn="l"/>
                <a:tab pos="5452745" algn="l"/>
                <a:tab pos="5835015" algn="l"/>
                <a:tab pos="5934710" algn="l"/>
                <a:tab pos="6509384" algn="l"/>
                <a:tab pos="6779259" algn="l"/>
              </a:tabLst>
            </a:pPr>
            <a:r>
              <a:rPr sz="1800" b="0" spc="-229" dirty="0">
                <a:latin typeface="Verdana"/>
                <a:cs typeface="Verdana"/>
              </a:rPr>
              <a:t>r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240" dirty="0">
                <a:latin typeface="Verdana"/>
                <a:cs typeface="Verdana"/>
              </a:rPr>
              <a:t>s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45" dirty="0">
                <a:latin typeface="Verdana"/>
                <a:cs typeface="Verdana"/>
              </a:rPr>
              <a:t>u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-135" dirty="0">
                <a:latin typeface="Verdana"/>
                <a:cs typeface="Verdana"/>
              </a:rPr>
              <a:t>l</a:t>
            </a:r>
            <a:r>
              <a:rPr sz="1800" b="0" spc="-325" dirty="0">
                <a:latin typeface="Verdana"/>
                <a:cs typeface="Verdana"/>
              </a:rPr>
              <a:t> </a:t>
            </a:r>
            <a:r>
              <a:rPr sz="1800" b="0" spc="-100" dirty="0">
                <a:latin typeface="Verdana"/>
                <a:cs typeface="Verdana"/>
              </a:rPr>
              <a:t>t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150" dirty="0">
                <a:latin typeface="Verdana"/>
                <a:cs typeface="Verdana"/>
              </a:rPr>
              <a:t>a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110" dirty="0">
                <a:latin typeface="Verdana"/>
                <a:cs typeface="Verdana"/>
              </a:rPr>
              <a:t>d</a:t>
            </a:r>
            <a:r>
              <a:rPr sz="1800" b="0" spc="-330" dirty="0">
                <a:latin typeface="Verdana"/>
                <a:cs typeface="Verdana"/>
              </a:rPr>
              <a:t> </a:t>
            </a:r>
            <a:r>
              <a:rPr sz="1800" b="0" spc="85" dirty="0">
                <a:latin typeface="Verdana"/>
                <a:cs typeface="Verdana"/>
              </a:rPr>
              <a:t>o	</a:t>
            </a:r>
            <a:r>
              <a:rPr sz="1800" b="0" spc="95" dirty="0">
                <a:latin typeface="Verdana"/>
                <a:cs typeface="Verdana"/>
              </a:rPr>
              <a:t>e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-240" dirty="0">
                <a:latin typeface="Verdana"/>
                <a:cs typeface="Verdana"/>
              </a:rPr>
              <a:t>s	</a:t>
            </a:r>
            <a:r>
              <a:rPr sz="1800" b="0" spc="-135" dirty="0">
                <a:latin typeface="Verdana"/>
                <a:cs typeface="Verdana"/>
              </a:rPr>
              <a:t>l</a:t>
            </a:r>
            <a:r>
              <a:rPr sz="1800" b="0" spc="-325" dirty="0">
                <a:latin typeface="Verdana"/>
                <a:cs typeface="Verdana"/>
              </a:rPr>
              <a:t> </a:t>
            </a:r>
            <a:r>
              <a:rPr sz="1800" b="0" spc="150" dirty="0">
                <a:latin typeface="Verdana"/>
                <a:cs typeface="Verdana"/>
              </a:rPr>
              <a:t>a	</a:t>
            </a:r>
            <a:r>
              <a:rPr sz="1800" b="0" spc="-135" dirty="0">
                <a:latin typeface="Verdana"/>
                <a:cs typeface="Verdana"/>
              </a:rPr>
              <a:t>i</a:t>
            </a:r>
            <a:r>
              <a:rPr sz="1800" b="0" spc="-310" dirty="0">
                <a:latin typeface="Verdana"/>
                <a:cs typeface="Verdana"/>
              </a:rPr>
              <a:t> </a:t>
            </a:r>
            <a:r>
              <a:rPr sz="1800" b="0" spc="-65" dirty="0">
                <a:latin typeface="Verdana"/>
                <a:cs typeface="Verdana"/>
              </a:rPr>
              <a:t>m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105" dirty="0">
                <a:latin typeface="Verdana"/>
                <a:cs typeface="Verdana"/>
              </a:rPr>
              <a:t>p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-45" dirty="0">
                <a:latin typeface="Verdana"/>
                <a:cs typeface="Verdana"/>
              </a:rPr>
              <a:t>u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100" dirty="0">
                <a:latin typeface="Verdana"/>
                <a:cs typeface="Verdana"/>
              </a:rPr>
              <a:t>t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150" dirty="0">
                <a:latin typeface="Verdana"/>
                <a:cs typeface="Verdana"/>
              </a:rPr>
              <a:t>a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225" dirty="0">
                <a:latin typeface="Verdana"/>
                <a:cs typeface="Verdana"/>
              </a:rPr>
              <a:t>c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-135" dirty="0">
                <a:latin typeface="Verdana"/>
                <a:cs typeface="Verdana"/>
              </a:rPr>
              <a:t>i</a:t>
            </a:r>
            <a:r>
              <a:rPr sz="1800" b="0" spc="-315" dirty="0">
                <a:latin typeface="Verdana"/>
                <a:cs typeface="Verdana"/>
              </a:rPr>
              <a:t> </a:t>
            </a:r>
            <a:r>
              <a:rPr sz="1800" b="0" spc="85" dirty="0">
                <a:latin typeface="Verdana"/>
                <a:cs typeface="Verdana"/>
              </a:rPr>
              <a:t>ó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-40" dirty="0">
                <a:latin typeface="Verdana"/>
                <a:cs typeface="Verdana"/>
              </a:rPr>
              <a:t>n	</a:t>
            </a:r>
            <a:r>
              <a:rPr sz="1800" b="0" spc="110" dirty="0">
                <a:latin typeface="Verdana"/>
                <a:cs typeface="Verdana"/>
              </a:rPr>
              <a:t>d</a:t>
            </a:r>
            <a:r>
              <a:rPr sz="1800" b="0" spc="-330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	</a:t>
            </a:r>
            <a:r>
              <a:rPr sz="1800" b="0" spc="-135" dirty="0">
                <a:latin typeface="Verdana"/>
                <a:cs typeface="Verdana"/>
              </a:rPr>
              <a:t>l</a:t>
            </a:r>
            <a:r>
              <a:rPr sz="1800" b="0" spc="-325" dirty="0">
                <a:latin typeface="Verdana"/>
                <a:cs typeface="Verdana"/>
              </a:rPr>
              <a:t> </a:t>
            </a:r>
            <a:r>
              <a:rPr sz="1800" b="0" spc="150" dirty="0">
                <a:latin typeface="Verdana"/>
                <a:cs typeface="Verdana"/>
              </a:rPr>
              <a:t>a	</a:t>
            </a:r>
            <a:r>
              <a:rPr sz="1800" b="0" spc="225" dirty="0">
                <a:latin typeface="Verdana"/>
                <a:cs typeface="Verdana"/>
              </a:rPr>
              <a:t>c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85" dirty="0">
                <a:latin typeface="Verdana"/>
                <a:cs typeface="Verdana"/>
              </a:rPr>
              <a:t>o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40" dirty="0">
                <a:latin typeface="Verdana"/>
                <a:cs typeface="Verdana"/>
              </a:rPr>
              <a:t>n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110" dirty="0">
                <a:latin typeface="Verdana"/>
                <a:cs typeface="Verdana"/>
              </a:rPr>
              <a:t>d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-45" dirty="0">
                <a:latin typeface="Verdana"/>
                <a:cs typeface="Verdana"/>
              </a:rPr>
              <a:t>u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225" dirty="0">
                <a:latin typeface="Verdana"/>
                <a:cs typeface="Verdana"/>
              </a:rPr>
              <a:t>c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100" dirty="0">
                <a:latin typeface="Verdana"/>
                <a:cs typeface="Verdana"/>
              </a:rPr>
              <a:t>t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150" dirty="0">
                <a:latin typeface="Verdana"/>
                <a:cs typeface="Verdana"/>
              </a:rPr>
              <a:t>a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-160" dirty="0">
                <a:latin typeface="Verdana"/>
                <a:cs typeface="Verdana"/>
              </a:rPr>
              <a:t>,	</a:t>
            </a:r>
            <a:r>
              <a:rPr sz="1800" b="0" spc="105" dirty="0">
                <a:latin typeface="Verdana"/>
                <a:cs typeface="Verdana"/>
              </a:rPr>
              <a:t>p</a:t>
            </a:r>
            <a:r>
              <a:rPr sz="1800" b="0" spc="-355" dirty="0">
                <a:latin typeface="Verdana"/>
                <a:cs typeface="Verdana"/>
              </a:rPr>
              <a:t> </a:t>
            </a:r>
            <a:r>
              <a:rPr sz="1800" b="0" spc="-45" dirty="0">
                <a:latin typeface="Verdana"/>
                <a:cs typeface="Verdana"/>
              </a:rPr>
              <a:t>u</a:t>
            </a:r>
            <a:r>
              <a:rPr sz="1800" b="0" spc="-355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</a:t>
            </a:r>
            <a:r>
              <a:rPr sz="1800" b="0" spc="-360" dirty="0">
                <a:latin typeface="Verdana"/>
                <a:cs typeface="Verdana"/>
              </a:rPr>
              <a:t> </a:t>
            </a:r>
            <a:r>
              <a:rPr sz="1800" b="0" spc="-240" dirty="0">
                <a:latin typeface="Verdana"/>
                <a:cs typeface="Verdana"/>
              </a:rPr>
              <a:t>s  </a:t>
            </a:r>
            <a:r>
              <a:rPr sz="1800" b="0" spc="-45" dirty="0">
                <a:latin typeface="Verdana"/>
                <a:cs typeface="Verdana"/>
              </a:rPr>
              <a:t>n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85" dirty="0">
                <a:latin typeface="Verdana"/>
                <a:cs typeface="Verdana"/>
              </a:rPr>
              <a:t>o	</a:t>
            </a:r>
            <a:r>
              <a:rPr sz="1800" b="0" spc="95" dirty="0">
                <a:latin typeface="Verdana"/>
                <a:cs typeface="Verdana"/>
              </a:rPr>
              <a:t>e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-240" dirty="0">
                <a:latin typeface="Verdana"/>
                <a:cs typeface="Verdana"/>
              </a:rPr>
              <a:t>s	s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45" dirty="0">
                <a:latin typeface="Verdana"/>
                <a:cs typeface="Verdana"/>
              </a:rPr>
              <a:t>u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-70" dirty="0">
                <a:latin typeface="Verdana"/>
                <a:cs typeface="Verdana"/>
              </a:rPr>
              <a:t>f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135" dirty="0">
                <a:latin typeface="Verdana"/>
                <a:cs typeface="Verdana"/>
              </a:rPr>
              <a:t>i</a:t>
            </a:r>
            <a:r>
              <a:rPr sz="1800" b="0" spc="-315" dirty="0">
                <a:latin typeface="Verdana"/>
                <a:cs typeface="Verdana"/>
              </a:rPr>
              <a:t> </a:t>
            </a:r>
            <a:r>
              <a:rPr sz="1800" b="0" spc="225" dirty="0">
                <a:latin typeface="Verdana"/>
                <a:cs typeface="Verdana"/>
              </a:rPr>
              <a:t>c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-135" dirty="0">
                <a:latin typeface="Verdana"/>
                <a:cs typeface="Verdana"/>
              </a:rPr>
              <a:t>i</a:t>
            </a:r>
            <a:r>
              <a:rPr sz="1800" b="0" spc="-315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45" dirty="0">
                <a:latin typeface="Verdana"/>
                <a:cs typeface="Verdana"/>
              </a:rPr>
              <a:t>n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-100" dirty="0">
                <a:latin typeface="Verdana"/>
                <a:cs typeface="Verdana"/>
              </a:rPr>
              <a:t>t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	</a:t>
            </a:r>
            <a:r>
              <a:rPr sz="1800" b="0" spc="-45" dirty="0">
                <a:latin typeface="Verdana"/>
                <a:cs typeface="Verdana"/>
              </a:rPr>
              <a:t>u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-45" dirty="0">
                <a:latin typeface="Verdana"/>
                <a:cs typeface="Verdana"/>
              </a:rPr>
              <a:t>n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145" dirty="0">
                <a:latin typeface="Verdana"/>
                <a:cs typeface="Verdana"/>
              </a:rPr>
              <a:t>a	</a:t>
            </a:r>
            <a:r>
              <a:rPr sz="1800" b="0" spc="-240" dirty="0">
                <a:latin typeface="Verdana"/>
                <a:cs typeface="Verdana"/>
              </a:rPr>
              <a:t>s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135" dirty="0">
                <a:latin typeface="Verdana"/>
                <a:cs typeface="Verdana"/>
              </a:rPr>
              <a:t>i</a:t>
            </a:r>
            <a:r>
              <a:rPr sz="1800" b="0" spc="-310" dirty="0">
                <a:latin typeface="Verdana"/>
                <a:cs typeface="Verdana"/>
              </a:rPr>
              <a:t> </a:t>
            </a:r>
            <a:r>
              <a:rPr sz="1800" b="0" spc="-65" dirty="0">
                <a:latin typeface="Verdana"/>
                <a:cs typeface="Verdana"/>
              </a:rPr>
              <a:t>m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105" dirty="0">
                <a:latin typeface="Verdana"/>
                <a:cs typeface="Verdana"/>
              </a:rPr>
              <a:t>p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135" dirty="0">
                <a:latin typeface="Verdana"/>
                <a:cs typeface="Verdana"/>
              </a:rPr>
              <a:t>l</a:t>
            </a:r>
            <a:r>
              <a:rPr sz="1800" b="0" spc="-320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		</a:t>
            </a:r>
            <a:r>
              <a:rPr sz="1800" b="0" spc="-240" dirty="0">
                <a:latin typeface="Verdana"/>
                <a:cs typeface="Verdana"/>
              </a:rPr>
              <a:t>s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45" dirty="0">
                <a:latin typeface="Verdana"/>
                <a:cs typeface="Verdana"/>
              </a:rPr>
              <a:t>u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225" dirty="0">
                <a:latin typeface="Verdana"/>
                <a:cs typeface="Verdana"/>
              </a:rPr>
              <a:t>c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-240" dirty="0">
                <a:latin typeface="Verdana"/>
                <a:cs typeface="Verdana"/>
              </a:rPr>
              <a:t>s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-135" dirty="0">
                <a:latin typeface="Verdana"/>
                <a:cs typeface="Verdana"/>
              </a:rPr>
              <a:t>i</a:t>
            </a:r>
            <a:r>
              <a:rPr sz="1800" b="0" spc="-315" dirty="0">
                <a:latin typeface="Verdana"/>
                <a:cs typeface="Verdana"/>
              </a:rPr>
              <a:t> </a:t>
            </a:r>
            <a:r>
              <a:rPr sz="1800" b="0" spc="85" dirty="0">
                <a:latin typeface="Verdana"/>
                <a:cs typeface="Verdana"/>
              </a:rPr>
              <a:t>ó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45" dirty="0">
                <a:latin typeface="Verdana"/>
                <a:cs typeface="Verdana"/>
              </a:rPr>
              <a:t>n	</a:t>
            </a:r>
            <a:r>
              <a:rPr sz="1800" b="0" spc="110" dirty="0">
                <a:latin typeface="Verdana"/>
                <a:cs typeface="Verdana"/>
              </a:rPr>
              <a:t>d</a:t>
            </a:r>
            <a:r>
              <a:rPr sz="1800" b="0" spc="-330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		e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-240" dirty="0">
                <a:latin typeface="Verdana"/>
                <a:cs typeface="Verdana"/>
              </a:rPr>
              <a:t>s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100" dirty="0">
                <a:latin typeface="Verdana"/>
                <a:cs typeface="Verdana"/>
              </a:rPr>
              <a:t>t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85" dirty="0">
                <a:latin typeface="Verdana"/>
                <a:cs typeface="Verdana"/>
              </a:rPr>
              <a:t>o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240" dirty="0">
                <a:latin typeface="Verdana"/>
                <a:cs typeface="Verdana"/>
              </a:rPr>
              <a:t>s	</a:t>
            </a:r>
            <a:r>
              <a:rPr sz="1800" b="0" spc="110" dirty="0">
                <a:latin typeface="Verdana"/>
                <a:cs typeface="Verdana"/>
              </a:rPr>
              <a:t>d</a:t>
            </a:r>
            <a:r>
              <a:rPr sz="1800" b="0" spc="-380" dirty="0">
                <a:latin typeface="Verdana"/>
                <a:cs typeface="Verdana"/>
              </a:rPr>
              <a:t> </a:t>
            </a:r>
            <a:r>
              <a:rPr sz="1800" b="0" spc="85" dirty="0">
                <a:latin typeface="Verdana"/>
                <a:cs typeface="Verdana"/>
              </a:rPr>
              <a:t>o</a:t>
            </a:r>
            <a:r>
              <a:rPr sz="1800" b="0" spc="-390" dirty="0">
                <a:latin typeface="Verdana"/>
                <a:cs typeface="Verdana"/>
              </a:rPr>
              <a:t> </a:t>
            </a:r>
            <a:r>
              <a:rPr sz="1800" b="0" spc="-240" dirty="0">
                <a:latin typeface="Verdana"/>
                <a:cs typeface="Verdana"/>
              </a:rPr>
              <a:t>s  </a:t>
            </a:r>
            <a:r>
              <a:rPr sz="1800" b="0" spc="225" dirty="0">
                <a:latin typeface="Verdana"/>
                <a:cs typeface="Verdana"/>
              </a:rPr>
              <a:t>c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229" dirty="0">
                <a:latin typeface="Verdana"/>
                <a:cs typeface="Verdana"/>
              </a:rPr>
              <a:t>r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135" dirty="0">
                <a:latin typeface="Verdana"/>
                <a:cs typeface="Verdana"/>
              </a:rPr>
              <a:t>i</a:t>
            </a:r>
            <a:r>
              <a:rPr sz="1800" b="0" spc="-310" dirty="0">
                <a:latin typeface="Verdana"/>
                <a:cs typeface="Verdana"/>
              </a:rPr>
              <a:t> </a:t>
            </a:r>
            <a:r>
              <a:rPr sz="1800" b="0" spc="-100" dirty="0">
                <a:latin typeface="Verdana"/>
                <a:cs typeface="Verdana"/>
              </a:rPr>
              <a:t>t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229" dirty="0">
                <a:latin typeface="Verdana"/>
                <a:cs typeface="Verdana"/>
              </a:rPr>
              <a:t>r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135" dirty="0">
                <a:latin typeface="Verdana"/>
                <a:cs typeface="Verdana"/>
              </a:rPr>
              <a:t>i</a:t>
            </a:r>
            <a:r>
              <a:rPr sz="1800" b="0" spc="-315" dirty="0">
                <a:latin typeface="Verdana"/>
                <a:cs typeface="Verdana"/>
              </a:rPr>
              <a:t> </a:t>
            </a:r>
            <a:r>
              <a:rPr sz="1800" b="0" spc="85" dirty="0">
                <a:latin typeface="Verdana"/>
                <a:cs typeface="Verdana"/>
              </a:rPr>
              <a:t>o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-240" dirty="0">
                <a:latin typeface="Verdana"/>
                <a:cs typeface="Verdana"/>
              </a:rPr>
              <a:t>s	s </a:t>
            </a:r>
            <a:r>
              <a:rPr sz="1800" b="0" spc="-135" dirty="0">
                <a:latin typeface="Verdana"/>
                <a:cs typeface="Verdana"/>
              </a:rPr>
              <a:t>i</a:t>
            </a:r>
            <a:r>
              <a:rPr sz="1800" b="0" spc="-409" dirty="0">
                <a:latin typeface="Verdana"/>
                <a:cs typeface="Verdana"/>
              </a:rPr>
              <a:t> </a:t>
            </a:r>
            <a:r>
              <a:rPr sz="1800" b="0" spc="-45" dirty="0">
                <a:latin typeface="Verdana"/>
                <a:cs typeface="Verdana"/>
              </a:rPr>
              <a:t>n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85" dirty="0">
                <a:latin typeface="Verdana"/>
                <a:cs typeface="Verdana"/>
              </a:rPr>
              <a:t>o		</a:t>
            </a:r>
            <a:r>
              <a:rPr sz="1800" b="0" spc="105" dirty="0">
                <a:latin typeface="Verdana"/>
                <a:cs typeface="Verdana"/>
              </a:rPr>
              <a:t>q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-45" dirty="0">
                <a:latin typeface="Verdana"/>
                <a:cs typeface="Verdana"/>
              </a:rPr>
              <a:t>u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	</a:t>
            </a:r>
            <a:r>
              <a:rPr sz="1800" b="0" spc="145" dirty="0">
                <a:latin typeface="Verdana"/>
                <a:cs typeface="Verdana"/>
              </a:rPr>
              <a:t>a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110" dirty="0">
                <a:latin typeface="Verdana"/>
                <a:cs typeface="Verdana"/>
              </a:rPr>
              <a:t>d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65" dirty="0">
                <a:latin typeface="Verdana"/>
                <a:cs typeface="Verdana"/>
              </a:rPr>
              <a:t>m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145" dirty="0">
                <a:latin typeface="Verdana"/>
                <a:cs typeface="Verdana"/>
              </a:rPr>
              <a:t>á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-240" dirty="0">
                <a:latin typeface="Verdana"/>
                <a:cs typeface="Verdana"/>
              </a:rPr>
              <a:t>s	</a:t>
            </a:r>
            <a:r>
              <a:rPr sz="1800" b="0" spc="95" dirty="0">
                <a:latin typeface="Verdana"/>
                <a:cs typeface="Verdana"/>
              </a:rPr>
              <a:t>e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240" dirty="0">
                <a:latin typeface="Verdana"/>
                <a:cs typeface="Verdana"/>
              </a:rPr>
              <a:t>s	</a:t>
            </a:r>
            <a:r>
              <a:rPr sz="1800" b="0" spc="-45" dirty="0">
                <a:latin typeface="Verdana"/>
                <a:cs typeface="Verdana"/>
              </a:rPr>
              <a:t>n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225" dirty="0">
                <a:latin typeface="Verdana"/>
                <a:cs typeface="Verdana"/>
              </a:rPr>
              <a:t>c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240" dirty="0">
                <a:latin typeface="Verdana"/>
                <a:cs typeface="Verdana"/>
              </a:rPr>
              <a:t>s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145" dirty="0">
                <a:latin typeface="Verdana"/>
                <a:cs typeface="Verdana"/>
              </a:rPr>
              <a:t>a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229" dirty="0">
                <a:latin typeface="Verdana"/>
                <a:cs typeface="Verdana"/>
              </a:rPr>
              <a:t>r</a:t>
            </a:r>
            <a:r>
              <a:rPr sz="1800" b="0" spc="-335" dirty="0">
                <a:latin typeface="Verdana"/>
                <a:cs typeface="Verdana"/>
              </a:rPr>
              <a:t> </a:t>
            </a:r>
            <a:r>
              <a:rPr sz="1800" b="0" spc="-135" dirty="0">
                <a:latin typeface="Verdana"/>
                <a:cs typeface="Verdana"/>
              </a:rPr>
              <a:t>i</a:t>
            </a:r>
            <a:r>
              <a:rPr sz="1800" b="0" spc="-315" dirty="0">
                <a:latin typeface="Verdana"/>
                <a:cs typeface="Verdana"/>
              </a:rPr>
              <a:t> </a:t>
            </a:r>
            <a:r>
              <a:rPr sz="1800" b="0" spc="145" dirty="0">
                <a:latin typeface="Verdana"/>
                <a:cs typeface="Verdana"/>
              </a:rPr>
              <a:t>a	</a:t>
            </a:r>
            <a:r>
              <a:rPr sz="1800" b="0" spc="-45" dirty="0">
                <a:latin typeface="Verdana"/>
                <a:cs typeface="Verdana"/>
              </a:rPr>
              <a:t>u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45" dirty="0">
                <a:latin typeface="Verdana"/>
                <a:cs typeface="Verdana"/>
              </a:rPr>
              <a:t>n</a:t>
            </a:r>
            <a:r>
              <a:rPr sz="1800" b="0" spc="-350" dirty="0">
                <a:latin typeface="Verdana"/>
                <a:cs typeface="Verdana"/>
              </a:rPr>
              <a:t> </a:t>
            </a:r>
            <a:r>
              <a:rPr sz="1800" b="0" spc="145" dirty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1989"/>
              </a:lnSpc>
              <a:tabLst>
                <a:tab pos="1317625" algn="l"/>
                <a:tab pos="2628900" algn="l"/>
                <a:tab pos="3502660" algn="l"/>
              </a:tabLst>
            </a:pPr>
            <a:r>
              <a:rPr sz="1800" b="0" spc="-229" dirty="0">
                <a:latin typeface="Verdana"/>
                <a:cs typeface="Verdana"/>
              </a:rPr>
              <a:t>r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-135" dirty="0">
                <a:latin typeface="Verdana"/>
                <a:cs typeface="Verdana"/>
              </a:rPr>
              <a:t>l</a:t>
            </a:r>
            <a:r>
              <a:rPr sz="1800" b="0" spc="-320" dirty="0">
                <a:latin typeface="Verdana"/>
                <a:cs typeface="Verdana"/>
              </a:rPr>
              <a:t> </a:t>
            </a:r>
            <a:r>
              <a:rPr sz="1800" b="0" spc="145" dirty="0">
                <a:latin typeface="Verdana"/>
                <a:cs typeface="Verdana"/>
              </a:rPr>
              <a:t>a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225" dirty="0">
                <a:latin typeface="Verdana"/>
                <a:cs typeface="Verdana"/>
              </a:rPr>
              <a:t>c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135" dirty="0">
                <a:latin typeface="Verdana"/>
                <a:cs typeface="Verdana"/>
              </a:rPr>
              <a:t>i</a:t>
            </a:r>
            <a:r>
              <a:rPr sz="1800" b="0" spc="-310" dirty="0">
                <a:latin typeface="Verdana"/>
                <a:cs typeface="Verdana"/>
              </a:rPr>
              <a:t> </a:t>
            </a:r>
            <a:r>
              <a:rPr sz="1800" b="0" spc="85" dirty="0">
                <a:latin typeface="Verdana"/>
                <a:cs typeface="Verdana"/>
              </a:rPr>
              <a:t>ó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45" dirty="0">
                <a:latin typeface="Verdana"/>
                <a:cs typeface="Verdana"/>
              </a:rPr>
              <a:t>n	</a:t>
            </a:r>
            <a:r>
              <a:rPr sz="1800" b="0" spc="85" dirty="0">
                <a:latin typeface="Verdana"/>
                <a:cs typeface="Verdana"/>
              </a:rPr>
              <a:t>o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105" dirty="0">
                <a:latin typeface="Verdana"/>
                <a:cs typeface="Verdana"/>
              </a:rPr>
              <a:t>b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254" dirty="0">
                <a:latin typeface="Verdana"/>
                <a:cs typeface="Verdana"/>
              </a:rPr>
              <a:t>j</a:t>
            </a:r>
            <a:r>
              <a:rPr sz="1800" b="0" spc="-325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-100" dirty="0">
                <a:latin typeface="Verdana"/>
                <a:cs typeface="Verdana"/>
              </a:rPr>
              <a:t>t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-135" dirty="0">
                <a:latin typeface="Verdana"/>
                <a:cs typeface="Verdana"/>
              </a:rPr>
              <a:t>i</a:t>
            </a:r>
            <a:r>
              <a:rPr sz="1800" b="0" spc="-310" dirty="0">
                <a:latin typeface="Verdana"/>
                <a:cs typeface="Verdana"/>
              </a:rPr>
              <a:t> </a:t>
            </a:r>
            <a:r>
              <a:rPr sz="1800" b="0" spc="-70" dirty="0">
                <a:latin typeface="Verdana"/>
                <a:cs typeface="Verdana"/>
              </a:rPr>
              <a:t>v</a:t>
            </a:r>
            <a:r>
              <a:rPr sz="1800" b="0" spc="-315" dirty="0">
                <a:latin typeface="Verdana"/>
                <a:cs typeface="Verdana"/>
              </a:rPr>
              <a:t> </a:t>
            </a:r>
            <a:r>
              <a:rPr sz="1800" b="0" spc="145" dirty="0">
                <a:latin typeface="Verdana"/>
                <a:cs typeface="Verdana"/>
              </a:rPr>
              <a:t>a	</a:t>
            </a:r>
            <a:r>
              <a:rPr sz="1800" b="0" spc="95" dirty="0">
                <a:latin typeface="Verdana"/>
                <a:cs typeface="Verdana"/>
              </a:rPr>
              <a:t>e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-45" dirty="0">
                <a:latin typeface="Verdana"/>
                <a:cs typeface="Verdana"/>
              </a:rPr>
              <a:t>n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-100" dirty="0">
                <a:latin typeface="Verdana"/>
                <a:cs typeface="Verdana"/>
              </a:rPr>
              <a:t>t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229" dirty="0">
                <a:latin typeface="Verdana"/>
                <a:cs typeface="Verdana"/>
              </a:rPr>
              <a:t>r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95" dirty="0">
                <a:latin typeface="Verdana"/>
                <a:cs typeface="Verdana"/>
              </a:rPr>
              <a:t>e	e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-135" dirty="0">
                <a:latin typeface="Verdana"/>
                <a:cs typeface="Verdana"/>
              </a:rPr>
              <a:t>l</a:t>
            </a:r>
            <a:r>
              <a:rPr sz="1800" b="0" spc="-325" dirty="0">
                <a:latin typeface="Verdana"/>
                <a:cs typeface="Verdana"/>
              </a:rPr>
              <a:t> </a:t>
            </a:r>
            <a:r>
              <a:rPr sz="1800" b="0" spc="-135" dirty="0">
                <a:latin typeface="Verdana"/>
                <a:cs typeface="Verdana"/>
              </a:rPr>
              <a:t>l</a:t>
            </a:r>
            <a:r>
              <a:rPr sz="1800" b="0" spc="-325" dirty="0">
                <a:latin typeface="Verdana"/>
                <a:cs typeface="Verdana"/>
              </a:rPr>
              <a:t> </a:t>
            </a:r>
            <a:r>
              <a:rPr sz="1800" b="0" spc="85" dirty="0">
                <a:latin typeface="Verdana"/>
                <a:cs typeface="Verdana"/>
              </a:rPr>
              <a:t>o</a:t>
            </a:r>
            <a:r>
              <a:rPr sz="1800" b="0" spc="-345" dirty="0">
                <a:latin typeface="Verdana"/>
                <a:cs typeface="Verdana"/>
              </a:rPr>
              <a:t> </a:t>
            </a:r>
            <a:r>
              <a:rPr sz="1800" b="0" spc="-240" dirty="0">
                <a:latin typeface="Verdana"/>
                <a:cs typeface="Verdana"/>
              </a:rPr>
              <a:t>s</a:t>
            </a:r>
            <a:r>
              <a:rPr sz="1800" b="0" spc="-340" dirty="0">
                <a:latin typeface="Verdana"/>
                <a:cs typeface="Verdana"/>
              </a:rPr>
              <a:t> </a:t>
            </a:r>
            <a:r>
              <a:rPr sz="1800" b="0" spc="-16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03676" y="2415539"/>
            <a:ext cx="7652004" cy="1851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62298" y="3050794"/>
            <a:ext cx="694309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  <a:tabLst>
                <a:tab pos="631190" algn="l"/>
                <a:tab pos="1002030" algn="l"/>
                <a:tab pos="2474595" algn="l"/>
                <a:tab pos="3835400" algn="l"/>
                <a:tab pos="4697730" algn="l"/>
                <a:tab pos="5569585" algn="l"/>
              </a:tabLst>
            </a:pPr>
            <a:r>
              <a:rPr sz="1800" spc="100" dirty="0">
                <a:latin typeface="Verdana"/>
                <a:cs typeface="Verdana"/>
              </a:rPr>
              <a:t>A</a:t>
            </a:r>
            <a:r>
              <a:rPr sz="1800" spc="-415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 </a:t>
            </a:r>
            <a:r>
              <a:rPr sz="1800" spc="-135" dirty="0">
                <a:latin typeface="Verdana"/>
                <a:cs typeface="Verdana"/>
              </a:rPr>
              <a:t>í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,	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	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2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t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	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	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b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	</a:t>
            </a:r>
            <a:r>
              <a:rPr sz="1800" spc="-70" dirty="0">
                <a:latin typeface="Verdana"/>
                <a:cs typeface="Verdana"/>
              </a:rPr>
              <a:t>v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	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m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070"/>
              </a:lnSpc>
              <a:tabLst>
                <a:tab pos="1731645" algn="l"/>
                <a:tab pos="2297430" algn="l"/>
                <a:tab pos="3279775" algn="l"/>
                <a:tab pos="4778375" algn="l"/>
                <a:tab pos="5073650" algn="l"/>
                <a:tab pos="5452745" algn="l"/>
              </a:tabLst>
            </a:pP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0" dirty="0">
                <a:latin typeface="Verdana"/>
                <a:cs typeface="Verdana"/>
              </a:rPr>
              <a:t> </a:t>
            </a:r>
            <a:r>
              <a:rPr sz="1800" spc="-185" dirty="0">
                <a:latin typeface="Verdana"/>
                <a:cs typeface="Verdana"/>
              </a:rPr>
              <a:t>z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ó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	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	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g</a:t>
            </a:r>
            <a:r>
              <a:rPr sz="1800" spc="-33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	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h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t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	</a:t>
            </a:r>
            <a:r>
              <a:rPr sz="1800" spc="145" dirty="0">
                <a:latin typeface="Verdana"/>
                <a:cs typeface="Verdana"/>
              </a:rPr>
              <a:t>a	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	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5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35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35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50" dirty="0">
                <a:latin typeface="Verdana"/>
                <a:cs typeface="Verdana"/>
              </a:rPr>
              <a:t> 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5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t</a:t>
            </a:r>
            <a:r>
              <a:rPr sz="1800" spc="-35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50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03676" y="4251959"/>
            <a:ext cx="7652004" cy="1851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62298" y="4257547"/>
            <a:ext cx="6997065" cy="181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070"/>
              </a:lnSpc>
              <a:spcBef>
                <a:spcPts val="100"/>
              </a:spcBef>
            </a:pPr>
            <a:r>
              <a:rPr sz="1800" spc="100" dirty="0">
                <a:latin typeface="Verdana"/>
                <a:cs typeface="Verdana"/>
              </a:rPr>
              <a:t>A</a:t>
            </a:r>
            <a:r>
              <a:rPr sz="1800" spc="-320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m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á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45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44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ó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430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455" dirty="0">
                <a:latin typeface="Verdana"/>
                <a:cs typeface="Verdana"/>
              </a:rPr>
              <a:t> 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,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 marL="12700" algn="just">
              <a:lnSpc>
                <a:spcPts val="1985"/>
              </a:lnSpc>
            </a:pP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q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459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n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50" dirty="0">
                <a:latin typeface="Verdana"/>
                <a:cs typeface="Verdana"/>
              </a:rPr>
              <a:t>a</a:t>
            </a:r>
            <a:r>
              <a:rPr sz="1800" spc="47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150" dirty="0">
                <a:latin typeface="Verdana"/>
                <a:cs typeface="Verdana"/>
              </a:rPr>
              <a:t>a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ó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n</a:t>
            </a:r>
            <a:r>
              <a:rPr sz="1800" spc="430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459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g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4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n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t</a:t>
            </a:r>
            <a:r>
              <a:rPr sz="1800" spc="-35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48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150" dirty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12700" marR="201295" algn="just">
              <a:lnSpc>
                <a:spcPct val="91900"/>
              </a:lnSpc>
              <a:spcBef>
                <a:spcPts val="90"/>
              </a:spcBef>
            </a:pP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t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48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y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5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t</a:t>
            </a:r>
            <a:r>
              <a:rPr sz="1800" spc="-350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,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m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465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p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6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54" dirty="0">
                <a:latin typeface="Verdana"/>
                <a:cs typeface="Verdana"/>
              </a:rPr>
              <a:t>j</a:t>
            </a:r>
            <a:r>
              <a:rPr sz="1800" spc="-33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m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p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3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45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  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459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254" dirty="0">
                <a:latin typeface="Verdana"/>
                <a:cs typeface="Verdana"/>
              </a:rPr>
              <a:t>j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t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470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q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46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p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44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459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m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t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p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470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  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3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434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459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459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v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í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t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m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,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q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45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80" dirty="0">
                <a:latin typeface="Verdana"/>
                <a:cs typeface="Verdana"/>
              </a:rPr>
              <a:t> 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434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459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ts val="1989"/>
              </a:lnSpc>
              <a:spcBef>
                <a:spcPts val="30"/>
              </a:spcBef>
            </a:pPr>
            <a:r>
              <a:rPr sz="1800" spc="-45" dirty="0">
                <a:latin typeface="Verdana"/>
                <a:cs typeface="Verdana"/>
              </a:rPr>
              <a:t>h</a:t>
            </a:r>
            <a:r>
              <a:rPr sz="1800" spc="-35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p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t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p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47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g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,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50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b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434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m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45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b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450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459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  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33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42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46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o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225" dirty="0">
                <a:latin typeface="Verdana"/>
                <a:cs typeface="Verdana"/>
              </a:rPr>
              <a:t>c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a</a:t>
            </a:r>
            <a:r>
              <a:rPr sz="1800" spc="-34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D24FF2C2-5E45-41AD-AEC7-7CDE354A8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2422" y="1317625"/>
            <a:ext cx="43338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5175" marR="5080" indent="-75311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NEXOS </a:t>
            </a:r>
            <a:r>
              <a:rPr sz="4000" spc="-5" dirty="0"/>
              <a:t>CAUSALES  </a:t>
            </a:r>
            <a:r>
              <a:rPr sz="4000" spc="-10" dirty="0"/>
              <a:t>DESVIADOS</a:t>
            </a:r>
            <a:endParaRPr sz="4000" dirty="0"/>
          </a:p>
        </p:txBody>
      </p:sp>
      <p:grpSp>
        <p:nvGrpSpPr>
          <p:cNvPr id="6" name="object 6"/>
          <p:cNvGrpSpPr/>
          <p:nvPr/>
        </p:nvGrpSpPr>
        <p:grpSpPr>
          <a:xfrm>
            <a:off x="2823972" y="2953511"/>
            <a:ext cx="3868420" cy="2329180"/>
            <a:chOff x="2823972" y="2953511"/>
            <a:chExt cx="3868420" cy="2329180"/>
          </a:xfrm>
        </p:grpSpPr>
        <p:sp>
          <p:nvSpPr>
            <p:cNvPr id="7" name="object 7"/>
            <p:cNvSpPr/>
            <p:nvPr/>
          </p:nvSpPr>
          <p:spPr>
            <a:xfrm>
              <a:off x="2830068" y="2959099"/>
              <a:ext cx="3855720" cy="2316480"/>
            </a:xfrm>
            <a:custGeom>
              <a:avLst/>
              <a:gdLst/>
              <a:ahLst/>
              <a:cxnLst/>
              <a:rect l="l" t="t" r="r" b="b"/>
              <a:pathLst>
                <a:path w="3855720" h="2316479">
                  <a:moveTo>
                    <a:pt x="3855720" y="0"/>
                  </a:moveTo>
                  <a:lnTo>
                    <a:pt x="0" y="0"/>
                  </a:lnTo>
                  <a:lnTo>
                    <a:pt x="0" y="373380"/>
                  </a:lnTo>
                  <a:lnTo>
                    <a:pt x="0" y="2316480"/>
                  </a:lnTo>
                  <a:lnTo>
                    <a:pt x="373380" y="2316480"/>
                  </a:lnTo>
                  <a:lnTo>
                    <a:pt x="373380" y="373380"/>
                  </a:lnTo>
                  <a:lnTo>
                    <a:pt x="3855720" y="373380"/>
                  </a:lnTo>
                  <a:lnTo>
                    <a:pt x="38557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30068" y="2959607"/>
              <a:ext cx="3855720" cy="2316480"/>
            </a:xfrm>
            <a:custGeom>
              <a:avLst/>
              <a:gdLst/>
              <a:ahLst/>
              <a:cxnLst/>
              <a:rect l="l" t="t" r="r" b="b"/>
              <a:pathLst>
                <a:path w="3855720" h="2316479">
                  <a:moveTo>
                    <a:pt x="3855720" y="0"/>
                  </a:moveTo>
                  <a:lnTo>
                    <a:pt x="3855720" y="373125"/>
                  </a:lnTo>
                  <a:lnTo>
                    <a:pt x="373380" y="373125"/>
                  </a:lnTo>
                  <a:lnTo>
                    <a:pt x="373380" y="2316479"/>
                  </a:lnTo>
                  <a:lnTo>
                    <a:pt x="0" y="2316479"/>
                  </a:lnTo>
                  <a:lnTo>
                    <a:pt x="0" y="0"/>
                  </a:lnTo>
                  <a:lnTo>
                    <a:pt x="3855720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69360" y="3372357"/>
            <a:ext cx="3138805" cy="28225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70"/>
              </a:spcBef>
            </a:pPr>
            <a:r>
              <a:rPr sz="1800" spc="-110" dirty="0">
                <a:latin typeface="Verdana"/>
                <a:cs typeface="Verdana"/>
              </a:rPr>
              <a:t>En </a:t>
            </a:r>
            <a:r>
              <a:rPr sz="1800" spc="-95" dirty="0">
                <a:latin typeface="Verdana"/>
                <a:cs typeface="Verdana"/>
              </a:rPr>
              <a:t>los </a:t>
            </a:r>
            <a:r>
              <a:rPr sz="1800" spc="-65" dirty="0">
                <a:latin typeface="Verdana"/>
                <a:cs typeface="Verdana"/>
              </a:rPr>
              <a:t>nexos </a:t>
            </a:r>
            <a:r>
              <a:rPr sz="1800" spc="-10" dirty="0">
                <a:latin typeface="Verdana"/>
                <a:cs typeface="Verdana"/>
              </a:rPr>
              <a:t>causales  </a:t>
            </a:r>
            <a:r>
              <a:rPr sz="1800" spc="-15" dirty="0">
                <a:latin typeface="Verdana"/>
                <a:cs typeface="Verdana"/>
              </a:rPr>
              <a:t>desviados</a:t>
            </a:r>
            <a:r>
              <a:rPr sz="1800" spc="-18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lo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que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importa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es  </a:t>
            </a:r>
            <a:r>
              <a:rPr sz="1800" spc="-45" dirty="0">
                <a:latin typeface="Verdana"/>
                <a:cs typeface="Verdana"/>
              </a:rPr>
              <a:t>verificar </a:t>
            </a:r>
            <a:r>
              <a:rPr sz="1800" spc="-190" dirty="0">
                <a:latin typeface="Verdana"/>
                <a:cs typeface="Verdana"/>
              </a:rPr>
              <a:t>si </a:t>
            </a:r>
            <a:r>
              <a:rPr sz="1800" spc="-25" dirty="0">
                <a:latin typeface="Verdana"/>
                <a:cs typeface="Verdana"/>
              </a:rPr>
              <a:t>el </a:t>
            </a:r>
            <a:r>
              <a:rPr sz="1800" spc="-55" dirty="0">
                <a:latin typeface="Verdana"/>
                <a:cs typeface="Verdana"/>
              </a:rPr>
              <a:t>supuesto </a:t>
            </a:r>
            <a:r>
              <a:rPr sz="1800" spc="-80" dirty="0">
                <a:latin typeface="Verdana"/>
                <a:cs typeface="Verdana"/>
              </a:rPr>
              <a:t>se  </a:t>
            </a:r>
            <a:r>
              <a:rPr sz="1800" spc="-45" dirty="0">
                <a:latin typeface="Verdana"/>
                <a:cs typeface="Verdana"/>
              </a:rPr>
              <a:t>desarrolló </a:t>
            </a:r>
            <a:r>
              <a:rPr sz="1800" spc="-20" dirty="0">
                <a:latin typeface="Verdana"/>
                <a:cs typeface="Verdana"/>
              </a:rPr>
              <a:t>dentro </a:t>
            </a:r>
            <a:r>
              <a:rPr sz="1800" spc="100" dirty="0">
                <a:latin typeface="Verdana"/>
                <a:cs typeface="Verdana"/>
              </a:rPr>
              <a:t>de </a:t>
            </a:r>
            <a:r>
              <a:rPr sz="1800" spc="-95" dirty="0">
                <a:latin typeface="Verdana"/>
                <a:cs typeface="Verdana"/>
              </a:rPr>
              <a:t>los  </a:t>
            </a:r>
            <a:r>
              <a:rPr sz="1800" spc="-25" dirty="0">
                <a:latin typeface="Verdana"/>
                <a:cs typeface="Verdana"/>
              </a:rPr>
              <a:t>márgenes </a:t>
            </a:r>
            <a:r>
              <a:rPr sz="1800" spc="20" dirty="0">
                <a:latin typeface="Verdana"/>
                <a:cs typeface="Verdana"/>
              </a:rPr>
              <a:t>del </a:t>
            </a:r>
            <a:r>
              <a:rPr sz="1800" spc="-55" dirty="0">
                <a:latin typeface="Verdana"/>
                <a:cs typeface="Verdana"/>
              </a:rPr>
              <a:t>riesgo </a:t>
            </a:r>
            <a:r>
              <a:rPr sz="1800" spc="45" dirty="0">
                <a:latin typeface="Verdana"/>
                <a:cs typeface="Verdana"/>
              </a:rPr>
              <a:t>que  </a:t>
            </a:r>
            <a:r>
              <a:rPr sz="1800" spc="-15" dirty="0">
                <a:latin typeface="Verdana"/>
                <a:cs typeface="Verdana"/>
              </a:rPr>
              <a:t>objetivamente </a:t>
            </a:r>
            <a:r>
              <a:rPr sz="1800" spc="-80" dirty="0">
                <a:latin typeface="Verdana"/>
                <a:cs typeface="Verdana"/>
              </a:rPr>
              <a:t>existían  </a:t>
            </a:r>
            <a:r>
              <a:rPr sz="1800" spc="-15" dirty="0">
                <a:latin typeface="Verdana"/>
                <a:cs typeface="Verdana"/>
              </a:rPr>
              <a:t>durante </a:t>
            </a:r>
            <a:r>
              <a:rPr sz="1800" spc="10" dirty="0">
                <a:latin typeface="Verdana"/>
                <a:cs typeface="Verdana"/>
              </a:rPr>
              <a:t>la </a:t>
            </a:r>
            <a:r>
              <a:rPr sz="1800" spc="-15" dirty="0">
                <a:latin typeface="Verdana"/>
                <a:cs typeface="Verdana"/>
              </a:rPr>
              <a:t>realización </a:t>
            </a:r>
            <a:r>
              <a:rPr sz="1800" spc="20" dirty="0">
                <a:latin typeface="Verdana"/>
                <a:cs typeface="Verdana"/>
              </a:rPr>
              <a:t>del  </a:t>
            </a:r>
            <a:r>
              <a:rPr sz="1800" spc="80" dirty="0">
                <a:latin typeface="Verdana"/>
                <a:cs typeface="Verdana"/>
              </a:rPr>
              <a:t>acto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y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no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lo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que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él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se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haya  </a:t>
            </a:r>
            <a:r>
              <a:rPr sz="1800" spc="20" dirty="0">
                <a:latin typeface="Verdana"/>
                <a:cs typeface="Verdana"/>
              </a:rPr>
              <a:t>imaginado </a:t>
            </a:r>
            <a:r>
              <a:rPr sz="1800" spc="-45" dirty="0">
                <a:latin typeface="Verdana"/>
                <a:cs typeface="Verdana"/>
              </a:rPr>
              <a:t>sobre </a:t>
            </a:r>
            <a:r>
              <a:rPr sz="1800" spc="-75" dirty="0">
                <a:latin typeface="Verdana"/>
                <a:cs typeface="Verdana"/>
              </a:rPr>
              <a:t>las  </a:t>
            </a:r>
            <a:r>
              <a:rPr sz="1800" spc="25" dirty="0">
                <a:latin typeface="Verdana"/>
                <a:cs typeface="Verdana"/>
              </a:rPr>
              <a:t>consecuencias </a:t>
            </a:r>
            <a:r>
              <a:rPr sz="1800" spc="100" dirty="0">
                <a:latin typeface="Verdana"/>
                <a:cs typeface="Verdana"/>
              </a:rPr>
              <a:t>de </a:t>
            </a:r>
            <a:r>
              <a:rPr sz="1800" spc="-150" dirty="0">
                <a:latin typeface="Verdana"/>
                <a:cs typeface="Verdana"/>
              </a:rPr>
              <a:t>su  </a:t>
            </a:r>
            <a:r>
              <a:rPr sz="1800" spc="45" dirty="0">
                <a:latin typeface="Verdana"/>
                <a:cs typeface="Verdana"/>
              </a:rPr>
              <a:t>conducta.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31991" y="1898904"/>
            <a:ext cx="669290" cy="669290"/>
            <a:chOff x="6031991" y="1898904"/>
            <a:chExt cx="669290" cy="669290"/>
          </a:xfrm>
        </p:grpSpPr>
        <p:sp>
          <p:nvSpPr>
            <p:cNvPr id="11" name="object 11"/>
            <p:cNvSpPr/>
            <p:nvPr/>
          </p:nvSpPr>
          <p:spPr>
            <a:xfrm>
              <a:off x="6038087" y="19050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656843" y="0"/>
                  </a:moveTo>
                  <a:lnTo>
                    <a:pt x="0" y="656844"/>
                  </a:lnTo>
                  <a:lnTo>
                    <a:pt x="656843" y="656844"/>
                  </a:lnTo>
                  <a:lnTo>
                    <a:pt x="656843" y="0"/>
                  </a:lnTo>
                  <a:close/>
                </a:path>
              </a:pathLst>
            </a:custGeom>
            <a:solidFill>
              <a:srgbClr val="2FE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38087" y="19050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0" y="656844"/>
                  </a:moveTo>
                  <a:lnTo>
                    <a:pt x="656843" y="0"/>
                  </a:lnTo>
                  <a:lnTo>
                    <a:pt x="656843" y="656844"/>
                  </a:lnTo>
                  <a:lnTo>
                    <a:pt x="0" y="656844"/>
                  </a:lnTo>
                  <a:close/>
                </a:path>
              </a:pathLst>
            </a:custGeom>
            <a:ln w="12192">
              <a:solidFill>
                <a:srgbClr val="2FE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086600" y="1898904"/>
            <a:ext cx="3868420" cy="2329180"/>
            <a:chOff x="7086600" y="1898904"/>
            <a:chExt cx="3868420" cy="2329180"/>
          </a:xfrm>
        </p:grpSpPr>
        <p:sp>
          <p:nvSpPr>
            <p:cNvPr id="14" name="object 14"/>
            <p:cNvSpPr/>
            <p:nvPr/>
          </p:nvSpPr>
          <p:spPr>
            <a:xfrm>
              <a:off x="7092696" y="1904999"/>
              <a:ext cx="3855720" cy="2316480"/>
            </a:xfrm>
            <a:custGeom>
              <a:avLst/>
              <a:gdLst/>
              <a:ahLst/>
              <a:cxnLst/>
              <a:rect l="l" t="t" r="r" b="b"/>
              <a:pathLst>
                <a:path w="3855720" h="2316479">
                  <a:moveTo>
                    <a:pt x="3855720" y="0"/>
                  </a:moveTo>
                  <a:lnTo>
                    <a:pt x="0" y="0"/>
                  </a:lnTo>
                  <a:lnTo>
                    <a:pt x="0" y="373380"/>
                  </a:lnTo>
                  <a:lnTo>
                    <a:pt x="0" y="2316480"/>
                  </a:lnTo>
                  <a:lnTo>
                    <a:pt x="373380" y="2316480"/>
                  </a:lnTo>
                  <a:lnTo>
                    <a:pt x="373380" y="373380"/>
                  </a:lnTo>
                  <a:lnTo>
                    <a:pt x="3855720" y="373380"/>
                  </a:lnTo>
                  <a:lnTo>
                    <a:pt x="38557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92695" y="1905000"/>
              <a:ext cx="3855720" cy="2316480"/>
            </a:xfrm>
            <a:custGeom>
              <a:avLst/>
              <a:gdLst/>
              <a:ahLst/>
              <a:cxnLst/>
              <a:rect l="l" t="t" r="r" b="b"/>
              <a:pathLst>
                <a:path w="3855720" h="2316479">
                  <a:moveTo>
                    <a:pt x="3855720" y="0"/>
                  </a:moveTo>
                  <a:lnTo>
                    <a:pt x="3855720" y="373125"/>
                  </a:lnTo>
                  <a:lnTo>
                    <a:pt x="373379" y="373125"/>
                  </a:lnTo>
                  <a:lnTo>
                    <a:pt x="373379" y="2316480"/>
                  </a:lnTo>
                  <a:lnTo>
                    <a:pt x="0" y="2316480"/>
                  </a:lnTo>
                  <a:lnTo>
                    <a:pt x="0" y="0"/>
                  </a:lnTo>
                  <a:lnTo>
                    <a:pt x="3855720" y="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531354" y="2317496"/>
            <a:ext cx="3174365" cy="15608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75"/>
              </a:spcBef>
            </a:pPr>
            <a:r>
              <a:rPr sz="1800" spc="-55" dirty="0">
                <a:latin typeface="Verdana"/>
                <a:cs typeface="Verdana"/>
              </a:rPr>
              <a:t>Por </a:t>
            </a:r>
            <a:r>
              <a:rPr sz="1800" spc="-30" dirty="0">
                <a:latin typeface="Verdana"/>
                <a:cs typeface="Verdana"/>
              </a:rPr>
              <a:t>ejemplo, </a:t>
            </a:r>
            <a:r>
              <a:rPr sz="1800" spc="-190" dirty="0">
                <a:latin typeface="Verdana"/>
                <a:cs typeface="Verdana"/>
              </a:rPr>
              <a:t>si </a:t>
            </a:r>
            <a:r>
              <a:rPr sz="1800" dirty="0">
                <a:latin typeface="Verdana"/>
                <a:cs typeface="Verdana"/>
              </a:rPr>
              <a:t>alguien  </a:t>
            </a:r>
            <a:r>
              <a:rPr sz="1800" spc="-5" dirty="0">
                <a:latin typeface="Verdana"/>
                <a:cs typeface="Verdana"/>
              </a:rPr>
              <a:t>empuja </a:t>
            </a:r>
            <a:r>
              <a:rPr sz="1800" spc="150" dirty="0">
                <a:latin typeface="Verdana"/>
                <a:cs typeface="Verdana"/>
              </a:rPr>
              <a:t>a </a:t>
            </a:r>
            <a:r>
              <a:rPr sz="1800" spc="-145" dirty="0">
                <a:latin typeface="Verdana"/>
                <a:cs typeface="Verdana"/>
              </a:rPr>
              <a:t>su </a:t>
            </a:r>
            <a:r>
              <a:rPr sz="1800" spc="-15" dirty="0">
                <a:latin typeface="Verdana"/>
                <a:cs typeface="Verdana"/>
              </a:rPr>
              <a:t>víctima </a:t>
            </a:r>
            <a:r>
              <a:rPr sz="1800" spc="40" dirty="0">
                <a:latin typeface="Verdana"/>
                <a:cs typeface="Verdana"/>
              </a:rPr>
              <a:t>para  </a:t>
            </a:r>
            <a:r>
              <a:rPr sz="1800" spc="45" dirty="0">
                <a:latin typeface="Verdana"/>
                <a:cs typeface="Verdana"/>
              </a:rPr>
              <a:t>que </a:t>
            </a:r>
            <a:r>
              <a:rPr sz="1800" spc="95" dirty="0">
                <a:latin typeface="Verdana"/>
                <a:cs typeface="Verdana"/>
              </a:rPr>
              <a:t>caiga </a:t>
            </a:r>
            <a:r>
              <a:rPr sz="1800" dirty="0">
                <a:latin typeface="Verdana"/>
                <a:cs typeface="Verdana"/>
              </a:rPr>
              <a:t>al </a:t>
            </a:r>
            <a:r>
              <a:rPr sz="1800" spc="-50" dirty="0">
                <a:latin typeface="Verdana"/>
                <a:cs typeface="Verdana"/>
              </a:rPr>
              <a:t>mar </a:t>
            </a:r>
            <a:r>
              <a:rPr sz="1800" spc="-105" dirty="0">
                <a:latin typeface="Verdana"/>
                <a:cs typeface="Verdana"/>
              </a:rPr>
              <a:t>y </a:t>
            </a:r>
            <a:r>
              <a:rPr sz="1800" spc="-20" dirty="0">
                <a:latin typeface="Verdana"/>
                <a:cs typeface="Verdana"/>
              </a:rPr>
              <a:t>muera  </a:t>
            </a:r>
            <a:r>
              <a:rPr sz="1800" spc="60" dirty="0">
                <a:latin typeface="Verdana"/>
                <a:cs typeface="Verdana"/>
              </a:rPr>
              <a:t>ahogada,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pero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al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caer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esta  </a:t>
            </a:r>
            <a:r>
              <a:rPr sz="1800" spc="-75" dirty="0">
                <a:latin typeface="Verdana"/>
                <a:cs typeface="Verdana"/>
              </a:rPr>
              <a:t>se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golpea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la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cabeza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en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una  piedra </a:t>
            </a:r>
            <a:r>
              <a:rPr sz="1800" spc="-105" dirty="0">
                <a:latin typeface="Verdana"/>
                <a:cs typeface="Verdana"/>
              </a:rPr>
              <a:t>y</a:t>
            </a:r>
            <a:r>
              <a:rPr sz="1800" spc="-31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muere.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FACB54A8-3476-483F-803F-DDA64D6BD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0" y="944499"/>
            <a:ext cx="8206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INTERRUPCIÓN </a:t>
            </a:r>
            <a:r>
              <a:rPr sz="4000" spc="-5" dirty="0"/>
              <a:t>DEL NEXO</a:t>
            </a:r>
            <a:r>
              <a:rPr sz="4000" spc="50" dirty="0"/>
              <a:t> </a:t>
            </a:r>
            <a:r>
              <a:rPr sz="4000" spc="-5" dirty="0"/>
              <a:t>CAUSAL</a:t>
            </a:r>
            <a:endParaRPr sz="4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422148" y="3674364"/>
            <a:ext cx="661670" cy="661670"/>
            <a:chOff x="422148" y="3674364"/>
            <a:chExt cx="661670" cy="661670"/>
          </a:xfrm>
        </p:grpSpPr>
        <p:sp>
          <p:nvSpPr>
            <p:cNvPr id="5" name="object 5"/>
            <p:cNvSpPr/>
            <p:nvPr/>
          </p:nvSpPr>
          <p:spPr>
            <a:xfrm>
              <a:off x="422148" y="3674364"/>
              <a:ext cx="661670" cy="661670"/>
            </a:xfrm>
            <a:custGeom>
              <a:avLst/>
              <a:gdLst/>
              <a:ahLst/>
              <a:cxnLst/>
              <a:rect l="l" t="t" r="r" b="b"/>
              <a:pathLst>
                <a:path w="661669" h="661670">
                  <a:moveTo>
                    <a:pt x="330708" y="0"/>
                  </a:moveTo>
                  <a:lnTo>
                    <a:pt x="281839" y="3586"/>
                  </a:lnTo>
                  <a:lnTo>
                    <a:pt x="235197" y="14003"/>
                  </a:lnTo>
                  <a:lnTo>
                    <a:pt x="191292" y="30739"/>
                  </a:lnTo>
                  <a:lnTo>
                    <a:pt x="150636" y="53283"/>
                  </a:lnTo>
                  <a:lnTo>
                    <a:pt x="113741" y="81123"/>
                  </a:lnTo>
                  <a:lnTo>
                    <a:pt x="81119" y="113746"/>
                  </a:lnTo>
                  <a:lnTo>
                    <a:pt x="53280" y="150642"/>
                  </a:lnTo>
                  <a:lnTo>
                    <a:pt x="30737" y="191298"/>
                  </a:lnTo>
                  <a:lnTo>
                    <a:pt x="14002" y="235202"/>
                  </a:lnTo>
                  <a:lnTo>
                    <a:pt x="3585" y="281842"/>
                  </a:lnTo>
                  <a:lnTo>
                    <a:pt x="0" y="330708"/>
                  </a:lnTo>
                  <a:lnTo>
                    <a:pt x="3585" y="379573"/>
                  </a:lnTo>
                  <a:lnTo>
                    <a:pt x="14002" y="426213"/>
                  </a:lnTo>
                  <a:lnTo>
                    <a:pt x="30737" y="470117"/>
                  </a:lnTo>
                  <a:lnTo>
                    <a:pt x="53280" y="510773"/>
                  </a:lnTo>
                  <a:lnTo>
                    <a:pt x="81119" y="547669"/>
                  </a:lnTo>
                  <a:lnTo>
                    <a:pt x="113741" y="580292"/>
                  </a:lnTo>
                  <a:lnTo>
                    <a:pt x="150636" y="608132"/>
                  </a:lnTo>
                  <a:lnTo>
                    <a:pt x="191292" y="630676"/>
                  </a:lnTo>
                  <a:lnTo>
                    <a:pt x="235197" y="647412"/>
                  </a:lnTo>
                  <a:lnTo>
                    <a:pt x="281839" y="657829"/>
                  </a:lnTo>
                  <a:lnTo>
                    <a:pt x="330708" y="661416"/>
                  </a:lnTo>
                  <a:lnTo>
                    <a:pt x="379576" y="657829"/>
                  </a:lnTo>
                  <a:lnTo>
                    <a:pt x="426218" y="647412"/>
                  </a:lnTo>
                  <a:lnTo>
                    <a:pt x="470123" y="630676"/>
                  </a:lnTo>
                  <a:lnTo>
                    <a:pt x="510779" y="608132"/>
                  </a:lnTo>
                  <a:lnTo>
                    <a:pt x="547674" y="580292"/>
                  </a:lnTo>
                  <a:lnTo>
                    <a:pt x="580296" y="547669"/>
                  </a:lnTo>
                  <a:lnTo>
                    <a:pt x="608135" y="510773"/>
                  </a:lnTo>
                  <a:lnTo>
                    <a:pt x="630678" y="470117"/>
                  </a:lnTo>
                  <a:lnTo>
                    <a:pt x="647413" y="426213"/>
                  </a:lnTo>
                  <a:lnTo>
                    <a:pt x="657830" y="379573"/>
                  </a:lnTo>
                  <a:lnTo>
                    <a:pt x="661415" y="330708"/>
                  </a:lnTo>
                  <a:lnTo>
                    <a:pt x="657830" y="281842"/>
                  </a:lnTo>
                  <a:lnTo>
                    <a:pt x="647413" y="235202"/>
                  </a:lnTo>
                  <a:lnTo>
                    <a:pt x="630678" y="191298"/>
                  </a:lnTo>
                  <a:lnTo>
                    <a:pt x="608135" y="150642"/>
                  </a:lnTo>
                  <a:lnTo>
                    <a:pt x="580296" y="113746"/>
                  </a:lnTo>
                  <a:lnTo>
                    <a:pt x="547674" y="81123"/>
                  </a:lnTo>
                  <a:lnTo>
                    <a:pt x="510779" y="53283"/>
                  </a:lnTo>
                  <a:lnTo>
                    <a:pt x="470123" y="30739"/>
                  </a:lnTo>
                  <a:lnTo>
                    <a:pt x="426218" y="14003"/>
                  </a:lnTo>
                  <a:lnTo>
                    <a:pt x="379576" y="3586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FFE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3367" y="4136771"/>
              <a:ext cx="459105" cy="132080"/>
            </a:xfrm>
            <a:custGeom>
              <a:avLst/>
              <a:gdLst/>
              <a:ahLst/>
              <a:cxnLst/>
              <a:rect l="l" t="t" r="r" b="b"/>
              <a:pathLst>
                <a:path w="459105" h="132079">
                  <a:moveTo>
                    <a:pt x="458977" y="0"/>
                  </a:moveTo>
                  <a:lnTo>
                    <a:pt x="0" y="0"/>
                  </a:lnTo>
                  <a:lnTo>
                    <a:pt x="19252" y="28688"/>
                  </a:lnTo>
                  <a:lnTo>
                    <a:pt x="67869" y="77206"/>
                  </a:lnTo>
                  <a:lnTo>
                    <a:pt x="140001" y="116513"/>
                  </a:lnTo>
                  <a:lnTo>
                    <a:pt x="184998" y="128290"/>
                  </a:lnTo>
                  <a:lnTo>
                    <a:pt x="230578" y="131995"/>
                  </a:lnTo>
                  <a:lnTo>
                    <a:pt x="275716" y="127901"/>
                  </a:lnTo>
                  <a:lnTo>
                    <a:pt x="319390" y="116281"/>
                  </a:lnTo>
                  <a:lnTo>
                    <a:pt x="360576" y="97409"/>
                  </a:lnTo>
                  <a:lnTo>
                    <a:pt x="398252" y="71555"/>
                  </a:lnTo>
                  <a:lnTo>
                    <a:pt x="431393" y="38995"/>
                  </a:lnTo>
                  <a:lnTo>
                    <a:pt x="45897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3367" y="4136771"/>
              <a:ext cx="459105" cy="132080"/>
            </a:xfrm>
            <a:custGeom>
              <a:avLst/>
              <a:gdLst/>
              <a:ahLst/>
              <a:cxnLst/>
              <a:rect l="l" t="t" r="r" b="b"/>
              <a:pathLst>
                <a:path w="459105" h="132079">
                  <a:moveTo>
                    <a:pt x="458977" y="0"/>
                  </a:moveTo>
                  <a:lnTo>
                    <a:pt x="431393" y="38995"/>
                  </a:lnTo>
                  <a:lnTo>
                    <a:pt x="398252" y="71555"/>
                  </a:lnTo>
                  <a:lnTo>
                    <a:pt x="360576" y="97409"/>
                  </a:lnTo>
                  <a:lnTo>
                    <a:pt x="319390" y="116281"/>
                  </a:lnTo>
                  <a:lnTo>
                    <a:pt x="275716" y="127901"/>
                  </a:lnTo>
                  <a:lnTo>
                    <a:pt x="230578" y="131995"/>
                  </a:lnTo>
                  <a:lnTo>
                    <a:pt x="184998" y="128290"/>
                  </a:lnTo>
                  <a:lnTo>
                    <a:pt x="140001" y="116513"/>
                  </a:lnTo>
                  <a:lnTo>
                    <a:pt x="96608" y="96392"/>
                  </a:lnTo>
                  <a:lnTo>
                    <a:pt x="41979" y="54530"/>
                  </a:lnTo>
                  <a:lnTo>
                    <a:pt x="0" y="0"/>
                  </a:lnTo>
                  <a:lnTo>
                    <a:pt x="458977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58517" y="1444879"/>
            <a:ext cx="336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0" dirty="0">
                <a:latin typeface="Verdana"/>
                <a:cs typeface="Verdana"/>
              </a:rPr>
              <a:t>Las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1895" y="1668906"/>
            <a:ext cx="1870075" cy="36328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250"/>
              </a:spcBef>
            </a:pPr>
            <a:r>
              <a:rPr sz="1600" spc="5" dirty="0">
                <a:latin typeface="Verdana"/>
                <a:cs typeface="Verdana"/>
              </a:rPr>
              <a:t>modificaciones</a:t>
            </a:r>
            <a:r>
              <a:rPr sz="1600" spc="-155" dirty="0">
                <a:latin typeface="Verdana"/>
                <a:cs typeface="Verdana"/>
              </a:rPr>
              <a:t> </a:t>
            </a:r>
            <a:r>
              <a:rPr sz="1600" spc="85" dirty="0">
                <a:latin typeface="Verdana"/>
                <a:cs typeface="Verdana"/>
              </a:rPr>
              <a:t>de  </a:t>
            </a:r>
            <a:r>
              <a:rPr sz="1600" spc="10" dirty="0">
                <a:latin typeface="Verdana"/>
                <a:cs typeface="Verdana"/>
              </a:rPr>
              <a:t>la </a:t>
            </a:r>
            <a:r>
              <a:rPr sz="1600" spc="25" dirty="0">
                <a:latin typeface="Verdana"/>
                <a:cs typeface="Verdana"/>
              </a:rPr>
              <a:t>causalidad  </a:t>
            </a:r>
            <a:r>
              <a:rPr sz="1600" spc="-40" dirty="0">
                <a:latin typeface="Verdana"/>
                <a:cs typeface="Verdana"/>
              </a:rPr>
              <a:t>natural </a:t>
            </a:r>
            <a:r>
              <a:rPr sz="1600" spc="-60" dirty="0">
                <a:latin typeface="Verdana"/>
                <a:cs typeface="Verdana"/>
              </a:rPr>
              <a:t>son  </a:t>
            </a:r>
            <a:r>
              <a:rPr sz="1600" spc="-40" dirty="0">
                <a:latin typeface="Verdana"/>
                <a:cs typeface="Verdana"/>
              </a:rPr>
              <a:t>relevantes </a:t>
            </a:r>
            <a:r>
              <a:rPr sz="1600" spc="125" dirty="0">
                <a:latin typeface="Verdana"/>
                <a:cs typeface="Verdana"/>
              </a:rPr>
              <a:t>a  </a:t>
            </a:r>
            <a:r>
              <a:rPr sz="1600" spc="5" dirty="0">
                <a:latin typeface="Verdana"/>
                <a:cs typeface="Verdana"/>
              </a:rPr>
              <a:t>efectos </a:t>
            </a:r>
            <a:r>
              <a:rPr sz="1600" spc="85" dirty="0">
                <a:latin typeface="Verdana"/>
                <a:cs typeface="Verdana"/>
              </a:rPr>
              <a:t>de  </a:t>
            </a:r>
            <a:r>
              <a:rPr sz="1600" spc="-50" dirty="0">
                <a:latin typeface="Verdana"/>
                <a:cs typeface="Verdana"/>
              </a:rPr>
              <a:t>imputar  </a:t>
            </a:r>
            <a:r>
              <a:rPr sz="1600" spc="-15" dirty="0">
                <a:latin typeface="Verdana"/>
                <a:cs typeface="Verdana"/>
              </a:rPr>
              <a:t>objetivamente </a:t>
            </a:r>
            <a:r>
              <a:rPr sz="1600" spc="-45" dirty="0">
                <a:latin typeface="Verdana"/>
                <a:cs typeface="Verdana"/>
              </a:rPr>
              <a:t>un  </a:t>
            </a:r>
            <a:r>
              <a:rPr sz="1600" spc="-35" dirty="0">
                <a:latin typeface="Verdana"/>
                <a:cs typeface="Verdana"/>
              </a:rPr>
              <a:t>resultado </a:t>
            </a:r>
            <a:r>
              <a:rPr sz="1600" spc="-65" dirty="0">
                <a:latin typeface="Verdana"/>
                <a:cs typeface="Verdana"/>
              </a:rPr>
              <a:t>siempre,  </a:t>
            </a:r>
            <a:r>
              <a:rPr sz="1600" spc="-95" dirty="0">
                <a:latin typeface="Verdana"/>
                <a:cs typeface="Verdana"/>
              </a:rPr>
              <a:t>y </a:t>
            </a:r>
            <a:r>
              <a:rPr sz="1600" spc="65" dirty="0">
                <a:latin typeface="Verdana"/>
                <a:cs typeface="Verdana"/>
              </a:rPr>
              <a:t>cuando </a:t>
            </a:r>
            <a:r>
              <a:rPr sz="1600" spc="-70" dirty="0">
                <a:latin typeface="Verdana"/>
                <a:cs typeface="Verdana"/>
              </a:rPr>
              <a:t>se  </a:t>
            </a:r>
            <a:r>
              <a:rPr sz="1600" spc="10" dirty="0">
                <a:latin typeface="Verdana"/>
                <a:cs typeface="Verdana"/>
              </a:rPr>
              <a:t>genere </a:t>
            </a:r>
            <a:r>
              <a:rPr sz="1600" spc="-45" dirty="0">
                <a:latin typeface="Verdana"/>
                <a:cs typeface="Verdana"/>
              </a:rPr>
              <a:t>un  </a:t>
            </a:r>
            <a:r>
              <a:rPr sz="1600" dirty="0">
                <a:latin typeface="Verdana"/>
                <a:cs typeface="Verdana"/>
              </a:rPr>
              <a:t>aumento </a:t>
            </a:r>
            <a:r>
              <a:rPr sz="1600" spc="70" dirty="0">
                <a:latin typeface="Verdana"/>
                <a:cs typeface="Verdana"/>
              </a:rPr>
              <a:t>o </a:t>
            </a:r>
            <a:r>
              <a:rPr sz="1600" spc="-25" dirty="0">
                <a:latin typeface="Verdana"/>
                <a:cs typeface="Verdana"/>
              </a:rPr>
              <a:t>el  </a:t>
            </a:r>
            <a:r>
              <a:rPr sz="1600" spc="-35" dirty="0">
                <a:latin typeface="Verdana"/>
                <a:cs typeface="Verdana"/>
              </a:rPr>
              <a:t>resultado </a:t>
            </a:r>
            <a:r>
              <a:rPr sz="1600" spc="-70" dirty="0">
                <a:latin typeface="Verdana"/>
                <a:cs typeface="Verdana"/>
              </a:rPr>
              <a:t>se  </a:t>
            </a:r>
            <a:r>
              <a:rPr sz="1600" spc="10" dirty="0">
                <a:latin typeface="Verdana"/>
                <a:cs typeface="Verdana"/>
              </a:rPr>
              <a:t>anticipe </a:t>
            </a:r>
            <a:r>
              <a:rPr sz="1600" spc="20" dirty="0">
                <a:latin typeface="Verdana"/>
                <a:cs typeface="Verdana"/>
              </a:rPr>
              <a:t>en </a:t>
            </a:r>
            <a:r>
              <a:rPr sz="1600" spc="-25" dirty="0">
                <a:latin typeface="Verdana"/>
                <a:cs typeface="Verdana"/>
              </a:rPr>
              <a:t>el  </a:t>
            </a:r>
            <a:r>
              <a:rPr sz="1600" spc="-10" dirty="0">
                <a:latin typeface="Verdana"/>
                <a:cs typeface="Verdana"/>
              </a:rPr>
              <a:t>tiempo </a:t>
            </a:r>
            <a:r>
              <a:rPr sz="1600" spc="5" dirty="0">
                <a:latin typeface="Verdana"/>
                <a:cs typeface="Verdana"/>
              </a:rPr>
              <a:t>mediante  </a:t>
            </a:r>
            <a:r>
              <a:rPr sz="1600" spc="10" dirty="0">
                <a:latin typeface="Verdana"/>
                <a:cs typeface="Verdana"/>
              </a:rPr>
              <a:t>la </a:t>
            </a:r>
            <a:r>
              <a:rPr sz="1600" spc="-20" dirty="0">
                <a:latin typeface="Verdana"/>
                <a:cs typeface="Verdana"/>
              </a:rPr>
              <a:t>intensificación  </a:t>
            </a:r>
            <a:r>
              <a:rPr sz="1600" spc="15" dirty="0">
                <a:latin typeface="Verdana"/>
                <a:cs typeface="Verdana"/>
              </a:rPr>
              <a:t>del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peligro.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16223" y="3323844"/>
            <a:ext cx="661670" cy="661670"/>
            <a:chOff x="3316223" y="3323844"/>
            <a:chExt cx="661670" cy="661670"/>
          </a:xfrm>
        </p:grpSpPr>
        <p:sp>
          <p:nvSpPr>
            <p:cNvPr id="11" name="object 11"/>
            <p:cNvSpPr/>
            <p:nvPr/>
          </p:nvSpPr>
          <p:spPr>
            <a:xfrm>
              <a:off x="3316223" y="3323844"/>
              <a:ext cx="661670" cy="661670"/>
            </a:xfrm>
            <a:custGeom>
              <a:avLst/>
              <a:gdLst/>
              <a:ahLst/>
              <a:cxnLst/>
              <a:rect l="l" t="t" r="r" b="b"/>
              <a:pathLst>
                <a:path w="661670" h="661670">
                  <a:moveTo>
                    <a:pt x="330708" y="0"/>
                  </a:moveTo>
                  <a:lnTo>
                    <a:pt x="281842" y="3586"/>
                  </a:lnTo>
                  <a:lnTo>
                    <a:pt x="235202" y="14003"/>
                  </a:lnTo>
                  <a:lnTo>
                    <a:pt x="191298" y="30739"/>
                  </a:lnTo>
                  <a:lnTo>
                    <a:pt x="150642" y="53283"/>
                  </a:lnTo>
                  <a:lnTo>
                    <a:pt x="113746" y="81123"/>
                  </a:lnTo>
                  <a:lnTo>
                    <a:pt x="81123" y="113746"/>
                  </a:lnTo>
                  <a:lnTo>
                    <a:pt x="53283" y="150642"/>
                  </a:lnTo>
                  <a:lnTo>
                    <a:pt x="30739" y="191298"/>
                  </a:lnTo>
                  <a:lnTo>
                    <a:pt x="14003" y="235202"/>
                  </a:lnTo>
                  <a:lnTo>
                    <a:pt x="3586" y="281842"/>
                  </a:lnTo>
                  <a:lnTo>
                    <a:pt x="0" y="330707"/>
                  </a:lnTo>
                  <a:lnTo>
                    <a:pt x="3586" y="379573"/>
                  </a:lnTo>
                  <a:lnTo>
                    <a:pt x="14003" y="426213"/>
                  </a:lnTo>
                  <a:lnTo>
                    <a:pt x="30739" y="470117"/>
                  </a:lnTo>
                  <a:lnTo>
                    <a:pt x="53283" y="510773"/>
                  </a:lnTo>
                  <a:lnTo>
                    <a:pt x="81123" y="547669"/>
                  </a:lnTo>
                  <a:lnTo>
                    <a:pt x="113746" y="580292"/>
                  </a:lnTo>
                  <a:lnTo>
                    <a:pt x="150642" y="608132"/>
                  </a:lnTo>
                  <a:lnTo>
                    <a:pt x="191298" y="630676"/>
                  </a:lnTo>
                  <a:lnTo>
                    <a:pt x="235202" y="647412"/>
                  </a:lnTo>
                  <a:lnTo>
                    <a:pt x="281842" y="657829"/>
                  </a:lnTo>
                  <a:lnTo>
                    <a:pt x="330708" y="661415"/>
                  </a:lnTo>
                  <a:lnTo>
                    <a:pt x="379573" y="657829"/>
                  </a:lnTo>
                  <a:lnTo>
                    <a:pt x="426213" y="647412"/>
                  </a:lnTo>
                  <a:lnTo>
                    <a:pt x="470117" y="630676"/>
                  </a:lnTo>
                  <a:lnTo>
                    <a:pt x="510773" y="608132"/>
                  </a:lnTo>
                  <a:lnTo>
                    <a:pt x="547669" y="580292"/>
                  </a:lnTo>
                  <a:lnTo>
                    <a:pt x="580292" y="547669"/>
                  </a:lnTo>
                  <a:lnTo>
                    <a:pt x="608132" y="510773"/>
                  </a:lnTo>
                  <a:lnTo>
                    <a:pt x="630676" y="470117"/>
                  </a:lnTo>
                  <a:lnTo>
                    <a:pt x="647412" y="426213"/>
                  </a:lnTo>
                  <a:lnTo>
                    <a:pt x="657829" y="379573"/>
                  </a:lnTo>
                  <a:lnTo>
                    <a:pt x="661415" y="330707"/>
                  </a:lnTo>
                  <a:lnTo>
                    <a:pt x="657829" y="281842"/>
                  </a:lnTo>
                  <a:lnTo>
                    <a:pt x="647412" y="235202"/>
                  </a:lnTo>
                  <a:lnTo>
                    <a:pt x="630676" y="191298"/>
                  </a:lnTo>
                  <a:lnTo>
                    <a:pt x="608132" y="150642"/>
                  </a:lnTo>
                  <a:lnTo>
                    <a:pt x="580292" y="113746"/>
                  </a:lnTo>
                  <a:lnTo>
                    <a:pt x="547669" y="81123"/>
                  </a:lnTo>
                  <a:lnTo>
                    <a:pt x="510773" y="53283"/>
                  </a:lnTo>
                  <a:lnTo>
                    <a:pt x="470117" y="30739"/>
                  </a:lnTo>
                  <a:lnTo>
                    <a:pt x="426213" y="14003"/>
                  </a:lnTo>
                  <a:lnTo>
                    <a:pt x="379573" y="3586"/>
                  </a:lnTo>
                  <a:lnTo>
                    <a:pt x="330708" y="0"/>
                  </a:lnTo>
                  <a:close/>
                </a:path>
              </a:pathLst>
            </a:custGeom>
            <a:solidFill>
              <a:srgbClr val="FFE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81755" y="3653790"/>
              <a:ext cx="528955" cy="264795"/>
            </a:xfrm>
            <a:custGeom>
              <a:avLst/>
              <a:gdLst/>
              <a:ahLst/>
              <a:cxnLst/>
              <a:rect l="l" t="t" r="r" b="b"/>
              <a:pathLst>
                <a:path w="528954" h="264795">
                  <a:moveTo>
                    <a:pt x="528828" y="0"/>
                  </a:moveTo>
                  <a:lnTo>
                    <a:pt x="0" y="0"/>
                  </a:lnTo>
                  <a:lnTo>
                    <a:pt x="4259" y="47533"/>
                  </a:lnTo>
                  <a:lnTo>
                    <a:pt x="16540" y="92269"/>
                  </a:lnTo>
                  <a:lnTo>
                    <a:pt x="36096" y="133462"/>
                  </a:lnTo>
                  <a:lnTo>
                    <a:pt x="62180" y="170366"/>
                  </a:lnTo>
                  <a:lnTo>
                    <a:pt x="94047" y="202233"/>
                  </a:lnTo>
                  <a:lnTo>
                    <a:pt x="130951" y="228317"/>
                  </a:lnTo>
                  <a:lnTo>
                    <a:pt x="172144" y="247873"/>
                  </a:lnTo>
                  <a:lnTo>
                    <a:pt x="216880" y="260154"/>
                  </a:lnTo>
                  <a:lnTo>
                    <a:pt x="264414" y="264414"/>
                  </a:lnTo>
                  <a:lnTo>
                    <a:pt x="311947" y="260154"/>
                  </a:lnTo>
                  <a:lnTo>
                    <a:pt x="356683" y="247873"/>
                  </a:lnTo>
                  <a:lnTo>
                    <a:pt x="397876" y="228317"/>
                  </a:lnTo>
                  <a:lnTo>
                    <a:pt x="434780" y="202233"/>
                  </a:lnTo>
                  <a:lnTo>
                    <a:pt x="466647" y="170366"/>
                  </a:lnTo>
                  <a:lnTo>
                    <a:pt x="492731" y="133462"/>
                  </a:lnTo>
                  <a:lnTo>
                    <a:pt x="512287" y="92269"/>
                  </a:lnTo>
                  <a:lnTo>
                    <a:pt x="524568" y="47533"/>
                  </a:lnTo>
                  <a:lnTo>
                    <a:pt x="528828" y="0"/>
                  </a:lnTo>
                  <a:close/>
                </a:path>
              </a:pathLst>
            </a:custGeom>
            <a:solidFill>
              <a:srgbClr val="67E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81755" y="3653790"/>
              <a:ext cx="528955" cy="264795"/>
            </a:xfrm>
            <a:custGeom>
              <a:avLst/>
              <a:gdLst/>
              <a:ahLst/>
              <a:cxnLst/>
              <a:rect l="l" t="t" r="r" b="b"/>
              <a:pathLst>
                <a:path w="528954" h="264795">
                  <a:moveTo>
                    <a:pt x="528828" y="0"/>
                  </a:moveTo>
                  <a:lnTo>
                    <a:pt x="524568" y="47533"/>
                  </a:lnTo>
                  <a:lnTo>
                    <a:pt x="512287" y="92269"/>
                  </a:lnTo>
                  <a:lnTo>
                    <a:pt x="492731" y="133462"/>
                  </a:lnTo>
                  <a:lnTo>
                    <a:pt x="466647" y="170366"/>
                  </a:lnTo>
                  <a:lnTo>
                    <a:pt x="434780" y="202233"/>
                  </a:lnTo>
                  <a:lnTo>
                    <a:pt x="397876" y="228317"/>
                  </a:lnTo>
                  <a:lnTo>
                    <a:pt x="356683" y="247873"/>
                  </a:lnTo>
                  <a:lnTo>
                    <a:pt x="311947" y="260154"/>
                  </a:lnTo>
                  <a:lnTo>
                    <a:pt x="264414" y="264414"/>
                  </a:lnTo>
                  <a:lnTo>
                    <a:pt x="216880" y="260154"/>
                  </a:lnTo>
                  <a:lnTo>
                    <a:pt x="172144" y="247873"/>
                  </a:lnTo>
                  <a:lnTo>
                    <a:pt x="130951" y="228317"/>
                  </a:lnTo>
                  <a:lnTo>
                    <a:pt x="94047" y="202233"/>
                  </a:lnTo>
                  <a:lnTo>
                    <a:pt x="62180" y="170366"/>
                  </a:lnTo>
                  <a:lnTo>
                    <a:pt x="36096" y="133462"/>
                  </a:lnTo>
                  <a:lnTo>
                    <a:pt x="16540" y="92269"/>
                  </a:lnTo>
                  <a:lnTo>
                    <a:pt x="4259" y="47533"/>
                  </a:lnTo>
                  <a:lnTo>
                    <a:pt x="0" y="0"/>
                  </a:lnTo>
                  <a:lnTo>
                    <a:pt x="528828" y="0"/>
                  </a:lnTo>
                  <a:close/>
                </a:path>
              </a:pathLst>
            </a:custGeom>
            <a:ln w="12191">
              <a:solidFill>
                <a:srgbClr val="67E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09465" y="1795398"/>
            <a:ext cx="1623060" cy="16148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algn="ctr">
              <a:lnSpc>
                <a:spcPct val="92000"/>
              </a:lnSpc>
              <a:spcBef>
                <a:spcPts val="250"/>
              </a:spcBef>
            </a:pPr>
            <a:r>
              <a:rPr sz="1600" spc="-110" dirty="0">
                <a:latin typeface="Verdana"/>
                <a:cs typeface="Verdana"/>
              </a:rPr>
              <a:t>Se </a:t>
            </a:r>
            <a:r>
              <a:rPr sz="1600" spc="-30" dirty="0">
                <a:latin typeface="Verdana"/>
                <a:cs typeface="Verdana"/>
              </a:rPr>
              <a:t>presentan</a:t>
            </a:r>
            <a:r>
              <a:rPr sz="1600" spc="-165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los  </a:t>
            </a:r>
            <a:r>
              <a:rPr sz="1600" spc="-70" dirty="0">
                <a:latin typeface="Verdana"/>
                <a:cs typeface="Verdana"/>
              </a:rPr>
              <a:t>supuestos </a:t>
            </a:r>
            <a:r>
              <a:rPr sz="1600" spc="85" dirty="0">
                <a:latin typeface="Verdana"/>
                <a:cs typeface="Verdana"/>
              </a:rPr>
              <a:t>de  </a:t>
            </a:r>
            <a:r>
              <a:rPr sz="1600" spc="-40" dirty="0">
                <a:latin typeface="Verdana"/>
                <a:cs typeface="Verdana"/>
              </a:rPr>
              <a:t>interrupción </a:t>
            </a:r>
            <a:r>
              <a:rPr sz="1600" spc="15" dirty="0">
                <a:latin typeface="Verdana"/>
                <a:cs typeface="Verdana"/>
              </a:rPr>
              <a:t>del  </a:t>
            </a:r>
            <a:r>
              <a:rPr sz="1600" spc="-20" dirty="0">
                <a:latin typeface="Verdana"/>
                <a:cs typeface="Verdana"/>
              </a:rPr>
              <a:t>nexo </a:t>
            </a:r>
            <a:r>
              <a:rPr sz="1600" spc="10" dirty="0">
                <a:latin typeface="Verdana"/>
                <a:cs typeface="Verdana"/>
              </a:rPr>
              <a:t>causal</a:t>
            </a:r>
            <a:r>
              <a:rPr sz="1600" spc="-26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por  </a:t>
            </a:r>
            <a:r>
              <a:rPr sz="1600" spc="35" dirty="0">
                <a:latin typeface="Verdana"/>
                <a:cs typeface="Verdana"/>
              </a:rPr>
              <a:t>acciones  </a:t>
            </a:r>
            <a:r>
              <a:rPr sz="1600" spc="-20" dirty="0">
                <a:latin typeface="Verdana"/>
                <a:cs typeface="Verdana"/>
              </a:rPr>
              <a:t>humanas  autónomas.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08776" y="3430523"/>
            <a:ext cx="661670" cy="661670"/>
            <a:chOff x="6208776" y="3430523"/>
            <a:chExt cx="661670" cy="661670"/>
          </a:xfrm>
        </p:grpSpPr>
        <p:sp>
          <p:nvSpPr>
            <p:cNvPr id="16" name="object 16"/>
            <p:cNvSpPr/>
            <p:nvPr/>
          </p:nvSpPr>
          <p:spPr>
            <a:xfrm>
              <a:off x="6208776" y="3430523"/>
              <a:ext cx="661670" cy="661670"/>
            </a:xfrm>
            <a:custGeom>
              <a:avLst/>
              <a:gdLst/>
              <a:ahLst/>
              <a:cxnLst/>
              <a:rect l="l" t="t" r="r" b="b"/>
              <a:pathLst>
                <a:path w="661670" h="661670">
                  <a:moveTo>
                    <a:pt x="330707" y="0"/>
                  </a:moveTo>
                  <a:lnTo>
                    <a:pt x="281842" y="3586"/>
                  </a:lnTo>
                  <a:lnTo>
                    <a:pt x="235202" y="14003"/>
                  </a:lnTo>
                  <a:lnTo>
                    <a:pt x="191298" y="30739"/>
                  </a:lnTo>
                  <a:lnTo>
                    <a:pt x="150642" y="53283"/>
                  </a:lnTo>
                  <a:lnTo>
                    <a:pt x="113746" y="81123"/>
                  </a:lnTo>
                  <a:lnTo>
                    <a:pt x="81123" y="113746"/>
                  </a:lnTo>
                  <a:lnTo>
                    <a:pt x="53283" y="150642"/>
                  </a:lnTo>
                  <a:lnTo>
                    <a:pt x="30739" y="191298"/>
                  </a:lnTo>
                  <a:lnTo>
                    <a:pt x="14003" y="235202"/>
                  </a:lnTo>
                  <a:lnTo>
                    <a:pt x="3586" y="281842"/>
                  </a:lnTo>
                  <a:lnTo>
                    <a:pt x="0" y="330707"/>
                  </a:lnTo>
                  <a:lnTo>
                    <a:pt x="3586" y="379573"/>
                  </a:lnTo>
                  <a:lnTo>
                    <a:pt x="14003" y="426213"/>
                  </a:lnTo>
                  <a:lnTo>
                    <a:pt x="30739" y="470117"/>
                  </a:lnTo>
                  <a:lnTo>
                    <a:pt x="53283" y="510773"/>
                  </a:lnTo>
                  <a:lnTo>
                    <a:pt x="81123" y="547669"/>
                  </a:lnTo>
                  <a:lnTo>
                    <a:pt x="113746" y="580292"/>
                  </a:lnTo>
                  <a:lnTo>
                    <a:pt x="150642" y="608132"/>
                  </a:lnTo>
                  <a:lnTo>
                    <a:pt x="191298" y="630676"/>
                  </a:lnTo>
                  <a:lnTo>
                    <a:pt x="235202" y="647412"/>
                  </a:lnTo>
                  <a:lnTo>
                    <a:pt x="281842" y="657829"/>
                  </a:lnTo>
                  <a:lnTo>
                    <a:pt x="330707" y="661415"/>
                  </a:lnTo>
                  <a:lnTo>
                    <a:pt x="379573" y="657829"/>
                  </a:lnTo>
                  <a:lnTo>
                    <a:pt x="426213" y="647412"/>
                  </a:lnTo>
                  <a:lnTo>
                    <a:pt x="470117" y="630676"/>
                  </a:lnTo>
                  <a:lnTo>
                    <a:pt x="510773" y="608132"/>
                  </a:lnTo>
                  <a:lnTo>
                    <a:pt x="547669" y="580292"/>
                  </a:lnTo>
                  <a:lnTo>
                    <a:pt x="580292" y="547669"/>
                  </a:lnTo>
                  <a:lnTo>
                    <a:pt x="608132" y="510773"/>
                  </a:lnTo>
                  <a:lnTo>
                    <a:pt x="630676" y="470117"/>
                  </a:lnTo>
                  <a:lnTo>
                    <a:pt x="647412" y="426213"/>
                  </a:lnTo>
                  <a:lnTo>
                    <a:pt x="657829" y="379573"/>
                  </a:lnTo>
                  <a:lnTo>
                    <a:pt x="661416" y="330707"/>
                  </a:lnTo>
                  <a:lnTo>
                    <a:pt x="657829" y="281842"/>
                  </a:lnTo>
                  <a:lnTo>
                    <a:pt x="647412" y="235202"/>
                  </a:lnTo>
                  <a:lnTo>
                    <a:pt x="630676" y="191298"/>
                  </a:lnTo>
                  <a:lnTo>
                    <a:pt x="608132" y="150642"/>
                  </a:lnTo>
                  <a:lnTo>
                    <a:pt x="580292" y="113746"/>
                  </a:lnTo>
                  <a:lnTo>
                    <a:pt x="547669" y="81123"/>
                  </a:lnTo>
                  <a:lnTo>
                    <a:pt x="510773" y="53283"/>
                  </a:lnTo>
                  <a:lnTo>
                    <a:pt x="470117" y="30739"/>
                  </a:lnTo>
                  <a:lnTo>
                    <a:pt x="426213" y="14003"/>
                  </a:lnTo>
                  <a:lnTo>
                    <a:pt x="379573" y="3586"/>
                  </a:lnTo>
                  <a:lnTo>
                    <a:pt x="330707" y="0"/>
                  </a:lnTo>
                  <a:close/>
                </a:path>
              </a:pathLst>
            </a:custGeom>
            <a:solidFill>
              <a:srgbClr val="FFE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75832" y="3629786"/>
              <a:ext cx="528955" cy="396875"/>
            </a:xfrm>
            <a:custGeom>
              <a:avLst/>
              <a:gdLst/>
              <a:ahLst/>
              <a:cxnLst/>
              <a:rect l="l" t="t" r="r" b="b"/>
              <a:pathLst>
                <a:path w="528954" h="396875">
                  <a:moveTo>
                    <a:pt x="493395" y="0"/>
                  </a:moveTo>
                  <a:lnTo>
                    <a:pt x="35433" y="0"/>
                  </a:lnTo>
                  <a:lnTo>
                    <a:pt x="15748" y="42305"/>
                  </a:lnTo>
                  <a:lnTo>
                    <a:pt x="3937" y="86726"/>
                  </a:lnTo>
                  <a:lnTo>
                    <a:pt x="0" y="132206"/>
                  </a:lnTo>
                  <a:lnTo>
                    <a:pt x="3937" y="177687"/>
                  </a:lnTo>
                  <a:lnTo>
                    <a:pt x="15748" y="222108"/>
                  </a:lnTo>
                  <a:lnTo>
                    <a:pt x="35433" y="264413"/>
                  </a:lnTo>
                  <a:lnTo>
                    <a:pt x="62887" y="303451"/>
                  </a:lnTo>
                  <a:lnTo>
                    <a:pt x="95890" y="336054"/>
                  </a:lnTo>
                  <a:lnTo>
                    <a:pt x="133420" y="361950"/>
                  </a:lnTo>
                  <a:lnTo>
                    <a:pt x="174459" y="380865"/>
                  </a:lnTo>
                  <a:lnTo>
                    <a:pt x="217988" y="392527"/>
                  </a:lnTo>
                  <a:lnTo>
                    <a:pt x="262988" y="396663"/>
                  </a:lnTo>
                  <a:lnTo>
                    <a:pt x="308440" y="393000"/>
                  </a:lnTo>
                  <a:lnTo>
                    <a:pt x="353323" y="381266"/>
                  </a:lnTo>
                  <a:lnTo>
                    <a:pt x="396621" y="361188"/>
                  </a:lnTo>
                  <a:lnTo>
                    <a:pt x="435658" y="333733"/>
                  </a:lnTo>
                  <a:lnTo>
                    <a:pt x="468261" y="300730"/>
                  </a:lnTo>
                  <a:lnTo>
                    <a:pt x="494157" y="263200"/>
                  </a:lnTo>
                  <a:lnTo>
                    <a:pt x="513072" y="222161"/>
                  </a:lnTo>
                  <a:lnTo>
                    <a:pt x="524734" y="178632"/>
                  </a:lnTo>
                  <a:lnTo>
                    <a:pt x="528870" y="133632"/>
                  </a:lnTo>
                  <a:lnTo>
                    <a:pt x="525207" y="88180"/>
                  </a:lnTo>
                  <a:lnTo>
                    <a:pt x="513473" y="43297"/>
                  </a:lnTo>
                  <a:lnTo>
                    <a:pt x="493395" y="0"/>
                  </a:lnTo>
                  <a:close/>
                </a:path>
              </a:pathLst>
            </a:custGeom>
            <a:solidFill>
              <a:srgbClr val="3EE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75832" y="3629786"/>
              <a:ext cx="528955" cy="396875"/>
            </a:xfrm>
            <a:custGeom>
              <a:avLst/>
              <a:gdLst/>
              <a:ahLst/>
              <a:cxnLst/>
              <a:rect l="l" t="t" r="r" b="b"/>
              <a:pathLst>
                <a:path w="528954" h="396875">
                  <a:moveTo>
                    <a:pt x="493395" y="0"/>
                  </a:moveTo>
                  <a:lnTo>
                    <a:pt x="513473" y="43297"/>
                  </a:lnTo>
                  <a:lnTo>
                    <a:pt x="525207" y="88180"/>
                  </a:lnTo>
                  <a:lnTo>
                    <a:pt x="528870" y="133632"/>
                  </a:lnTo>
                  <a:lnTo>
                    <a:pt x="524734" y="178632"/>
                  </a:lnTo>
                  <a:lnTo>
                    <a:pt x="513072" y="222161"/>
                  </a:lnTo>
                  <a:lnTo>
                    <a:pt x="494157" y="263200"/>
                  </a:lnTo>
                  <a:lnTo>
                    <a:pt x="468261" y="300730"/>
                  </a:lnTo>
                  <a:lnTo>
                    <a:pt x="435658" y="333733"/>
                  </a:lnTo>
                  <a:lnTo>
                    <a:pt x="396621" y="361188"/>
                  </a:lnTo>
                  <a:lnTo>
                    <a:pt x="353323" y="381266"/>
                  </a:lnTo>
                  <a:lnTo>
                    <a:pt x="308440" y="393000"/>
                  </a:lnTo>
                  <a:lnTo>
                    <a:pt x="262988" y="396663"/>
                  </a:lnTo>
                  <a:lnTo>
                    <a:pt x="217988" y="392527"/>
                  </a:lnTo>
                  <a:lnTo>
                    <a:pt x="174459" y="380865"/>
                  </a:lnTo>
                  <a:lnTo>
                    <a:pt x="133420" y="361950"/>
                  </a:lnTo>
                  <a:lnTo>
                    <a:pt x="95890" y="336054"/>
                  </a:lnTo>
                  <a:lnTo>
                    <a:pt x="62887" y="303451"/>
                  </a:lnTo>
                  <a:lnTo>
                    <a:pt x="35433" y="264413"/>
                  </a:lnTo>
                  <a:lnTo>
                    <a:pt x="15748" y="222108"/>
                  </a:lnTo>
                  <a:lnTo>
                    <a:pt x="3937" y="177687"/>
                  </a:lnTo>
                  <a:lnTo>
                    <a:pt x="0" y="132206"/>
                  </a:lnTo>
                  <a:lnTo>
                    <a:pt x="3937" y="86726"/>
                  </a:lnTo>
                  <a:lnTo>
                    <a:pt x="15748" y="42305"/>
                  </a:lnTo>
                  <a:lnTo>
                    <a:pt x="35433" y="0"/>
                  </a:lnTo>
                  <a:lnTo>
                    <a:pt x="493395" y="0"/>
                  </a:lnTo>
                  <a:close/>
                </a:path>
              </a:pathLst>
            </a:custGeom>
            <a:ln w="12192">
              <a:solidFill>
                <a:srgbClr val="3EE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877050" y="1687525"/>
            <a:ext cx="1876425" cy="25114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250"/>
              </a:spcBef>
            </a:pPr>
            <a:r>
              <a:rPr sz="1600" spc="-50" dirty="0">
                <a:latin typeface="Verdana"/>
                <a:cs typeface="Verdana"/>
              </a:rPr>
              <a:t>Por </a:t>
            </a:r>
            <a:r>
              <a:rPr sz="1600" spc="-15" dirty="0">
                <a:latin typeface="Verdana"/>
                <a:cs typeface="Verdana"/>
              </a:rPr>
              <a:t>ejemplo </a:t>
            </a:r>
            <a:r>
              <a:rPr sz="1600" spc="-170" dirty="0">
                <a:latin typeface="Verdana"/>
                <a:cs typeface="Verdana"/>
              </a:rPr>
              <a:t>si </a:t>
            </a:r>
            <a:r>
              <a:rPr sz="1600" spc="10" dirty="0">
                <a:latin typeface="Verdana"/>
                <a:cs typeface="Verdana"/>
              </a:rPr>
              <a:t>la  </a:t>
            </a:r>
            <a:r>
              <a:rPr sz="1600" spc="-15" dirty="0">
                <a:latin typeface="Verdana"/>
                <a:cs typeface="Verdana"/>
              </a:rPr>
              <a:t>víctima herida  </a:t>
            </a:r>
            <a:r>
              <a:rPr sz="1600" spc="-30" dirty="0">
                <a:latin typeface="Verdana"/>
                <a:cs typeface="Verdana"/>
              </a:rPr>
              <a:t>mortalmente  </a:t>
            </a:r>
            <a:r>
              <a:rPr sz="1600" spc="20" dirty="0">
                <a:latin typeface="Verdana"/>
                <a:cs typeface="Verdana"/>
              </a:rPr>
              <a:t>recibe </a:t>
            </a:r>
            <a:r>
              <a:rPr sz="1600" spc="-45" dirty="0">
                <a:latin typeface="Verdana"/>
                <a:cs typeface="Verdana"/>
              </a:rPr>
              <a:t>un </a:t>
            </a:r>
            <a:r>
              <a:rPr sz="1600" spc="5" dirty="0">
                <a:latin typeface="Verdana"/>
                <a:cs typeface="Verdana"/>
              </a:rPr>
              <a:t>nuevo  </a:t>
            </a:r>
            <a:r>
              <a:rPr sz="1600" spc="-25" dirty="0">
                <a:latin typeface="Verdana"/>
                <a:cs typeface="Verdana"/>
              </a:rPr>
              <a:t>disparo </a:t>
            </a:r>
            <a:r>
              <a:rPr sz="1600" spc="85" dirty="0">
                <a:latin typeface="Verdana"/>
                <a:cs typeface="Verdana"/>
              </a:rPr>
              <a:t>de </a:t>
            </a:r>
            <a:r>
              <a:rPr sz="1600" spc="-5" dirty="0">
                <a:latin typeface="Verdana"/>
                <a:cs typeface="Verdana"/>
              </a:rPr>
              <a:t>parte  </a:t>
            </a:r>
            <a:r>
              <a:rPr sz="1600" spc="85" dirty="0">
                <a:latin typeface="Verdana"/>
                <a:cs typeface="Verdana"/>
              </a:rPr>
              <a:t>de </a:t>
            </a:r>
            <a:r>
              <a:rPr sz="1600" spc="-45" dirty="0">
                <a:latin typeface="Verdana"/>
                <a:cs typeface="Verdana"/>
              </a:rPr>
              <a:t>un </a:t>
            </a:r>
            <a:r>
              <a:rPr sz="1600" spc="-15" dirty="0">
                <a:latin typeface="Verdana"/>
                <a:cs typeface="Verdana"/>
              </a:rPr>
              <a:t>tercero</a:t>
            </a:r>
            <a:r>
              <a:rPr sz="1600" spc="-415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que  </a:t>
            </a:r>
            <a:r>
              <a:rPr sz="1600" spc="-5" dirty="0">
                <a:latin typeface="Verdana"/>
                <a:cs typeface="Verdana"/>
              </a:rPr>
              <a:t>también </a:t>
            </a:r>
            <a:r>
              <a:rPr sz="1600" spc="-20" dirty="0">
                <a:latin typeface="Verdana"/>
                <a:cs typeface="Verdana"/>
              </a:rPr>
              <a:t>quiere  </a:t>
            </a:r>
            <a:r>
              <a:rPr sz="1600" spc="-15" dirty="0">
                <a:latin typeface="Verdana"/>
                <a:cs typeface="Verdana"/>
              </a:rPr>
              <a:t>matarla </a:t>
            </a:r>
            <a:r>
              <a:rPr sz="1600" spc="-90" dirty="0">
                <a:latin typeface="Verdana"/>
                <a:cs typeface="Verdana"/>
              </a:rPr>
              <a:t>y </a:t>
            </a:r>
            <a:r>
              <a:rPr sz="1600" spc="-30" dirty="0">
                <a:latin typeface="Verdana"/>
                <a:cs typeface="Verdana"/>
              </a:rPr>
              <a:t>muere</a:t>
            </a:r>
            <a:r>
              <a:rPr sz="1600" spc="-320" dirty="0">
                <a:latin typeface="Verdana"/>
                <a:cs typeface="Verdana"/>
              </a:rPr>
              <a:t> </a:t>
            </a:r>
            <a:r>
              <a:rPr sz="1600" spc="130" dirty="0">
                <a:latin typeface="Verdana"/>
                <a:cs typeface="Verdana"/>
              </a:rPr>
              <a:t>a  </a:t>
            </a:r>
            <a:r>
              <a:rPr sz="1600" spc="40" dirty="0">
                <a:latin typeface="Verdana"/>
                <a:cs typeface="Verdana"/>
              </a:rPr>
              <a:t>consecuencia </a:t>
            </a:r>
            <a:r>
              <a:rPr sz="1600" spc="85" dirty="0">
                <a:latin typeface="Verdana"/>
                <a:cs typeface="Verdana"/>
              </a:rPr>
              <a:t>de  </a:t>
            </a:r>
            <a:r>
              <a:rPr sz="1600" spc="-40" dirty="0">
                <a:latin typeface="Verdana"/>
                <a:cs typeface="Verdana"/>
              </a:rPr>
              <a:t>este </a:t>
            </a:r>
            <a:r>
              <a:rPr sz="1600" spc="-60" dirty="0">
                <a:latin typeface="Verdana"/>
                <a:cs typeface="Verdana"/>
              </a:rPr>
              <a:t>último</a:t>
            </a:r>
            <a:r>
              <a:rPr sz="1600" spc="-27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disparo  </a:t>
            </a:r>
            <a:r>
              <a:rPr sz="1600" spc="-95" dirty="0">
                <a:latin typeface="Verdana"/>
                <a:cs typeface="Verdana"/>
              </a:rPr>
              <a:t>y </a:t>
            </a:r>
            <a:r>
              <a:rPr sz="1600" spc="15" dirty="0">
                <a:latin typeface="Verdana"/>
                <a:cs typeface="Verdana"/>
              </a:rPr>
              <a:t>no del</a:t>
            </a:r>
            <a:r>
              <a:rPr sz="1600" spc="-320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primero.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102852" y="3500628"/>
            <a:ext cx="661670" cy="661670"/>
            <a:chOff x="9102852" y="3500628"/>
            <a:chExt cx="661670" cy="661670"/>
          </a:xfrm>
        </p:grpSpPr>
        <p:sp>
          <p:nvSpPr>
            <p:cNvPr id="21" name="object 21"/>
            <p:cNvSpPr/>
            <p:nvPr/>
          </p:nvSpPr>
          <p:spPr>
            <a:xfrm>
              <a:off x="9102852" y="3500628"/>
              <a:ext cx="661670" cy="661670"/>
            </a:xfrm>
            <a:custGeom>
              <a:avLst/>
              <a:gdLst/>
              <a:ahLst/>
              <a:cxnLst/>
              <a:rect l="l" t="t" r="r" b="b"/>
              <a:pathLst>
                <a:path w="661670" h="661670">
                  <a:moveTo>
                    <a:pt x="330707" y="0"/>
                  </a:moveTo>
                  <a:lnTo>
                    <a:pt x="281842" y="3586"/>
                  </a:lnTo>
                  <a:lnTo>
                    <a:pt x="235202" y="14003"/>
                  </a:lnTo>
                  <a:lnTo>
                    <a:pt x="191298" y="30739"/>
                  </a:lnTo>
                  <a:lnTo>
                    <a:pt x="150642" y="53283"/>
                  </a:lnTo>
                  <a:lnTo>
                    <a:pt x="113746" y="81123"/>
                  </a:lnTo>
                  <a:lnTo>
                    <a:pt x="81123" y="113746"/>
                  </a:lnTo>
                  <a:lnTo>
                    <a:pt x="53283" y="150642"/>
                  </a:lnTo>
                  <a:lnTo>
                    <a:pt x="30739" y="191298"/>
                  </a:lnTo>
                  <a:lnTo>
                    <a:pt x="14003" y="235202"/>
                  </a:lnTo>
                  <a:lnTo>
                    <a:pt x="3586" y="281842"/>
                  </a:lnTo>
                  <a:lnTo>
                    <a:pt x="0" y="330708"/>
                  </a:lnTo>
                  <a:lnTo>
                    <a:pt x="3586" y="379573"/>
                  </a:lnTo>
                  <a:lnTo>
                    <a:pt x="14003" y="426213"/>
                  </a:lnTo>
                  <a:lnTo>
                    <a:pt x="30739" y="470117"/>
                  </a:lnTo>
                  <a:lnTo>
                    <a:pt x="53283" y="510773"/>
                  </a:lnTo>
                  <a:lnTo>
                    <a:pt x="81123" y="547669"/>
                  </a:lnTo>
                  <a:lnTo>
                    <a:pt x="113746" y="580292"/>
                  </a:lnTo>
                  <a:lnTo>
                    <a:pt x="150642" y="608132"/>
                  </a:lnTo>
                  <a:lnTo>
                    <a:pt x="191298" y="630676"/>
                  </a:lnTo>
                  <a:lnTo>
                    <a:pt x="235202" y="647412"/>
                  </a:lnTo>
                  <a:lnTo>
                    <a:pt x="281842" y="657829"/>
                  </a:lnTo>
                  <a:lnTo>
                    <a:pt x="330707" y="661416"/>
                  </a:lnTo>
                  <a:lnTo>
                    <a:pt x="379573" y="657829"/>
                  </a:lnTo>
                  <a:lnTo>
                    <a:pt x="426213" y="647412"/>
                  </a:lnTo>
                  <a:lnTo>
                    <a:pt x="470117" y="630676"/>
                  </a:lnTo>
                  <a:lnTo>
                    <a:pt x="510773" y="608132"/>
                  </a:lnTo>
                  <a:lnTo>
                    <a:pt x="547669" y="580292"/>
                  </a:lnTo>
                  <a:lnTo>
                    <a:pt x="580292" y="547669"/>
                  </a:lnTo>
                  <a:lnTo>
                    <a:pt x="608132" y="510773"/>
                  </a:lnTo>
                  <a:lnTo>
                    <a:pt x="630676" y="470117"/>
                  </a:lnTo>
                  <a:lnTo>
                    <a:pt x="647412" y="426213"/>
                  </a:lnTo>
                  <a:lnTo>
                    <a:pt x="657829" y="379573"/>
                  </a:lnTo>
                  <a:lnTo>
                    <a:pt x="661416" y="330708"/>
                  </a:lnTo>
                  <a:lnTo>
                    <a:pt x="657829" y="281842"/>
                  </a:lnTo>
                  <a:lnTo>
                    <a:pt x="647412" y="235202"/>
                  </a:lnTo>
                  <a:lnTo>
                    <a:pt x="630676" y="191298"/>
                  </a:lnTo>
                  <a:lnTo>
                    <a:pt x="608132" y="150642"/>
                  </a:lnTo>
                  <a:lnTo>
                    <a:pt x="580292" y="113746"/>
                  </a:lnTo>
                  <a:lnTo>
                    <a:pt x="547669" y="81123"/>
                  </a:lnTo>
                  <a:lnTo>
                    <a:pt x="510773" y="53283"/>
                  </a:lnTo>
                  <a:lnTo>
                    <a:pt x="470117" y="30739"/>
                  </a:lnTo>
                  <a:lnTo>
                    <a:pt x="426213" y="14003"/>
                  </a:lnTo>
                  <a:lnTo>
                    <a:pt x="379573" y="3586"/>
                  </a:lnTo>
                  <a:lnTo>
                    <a:pt x="330707" y="0"/>
                  </a:lnTo>
                  <a:close/>
                </a:path>
              </a:pathLst>
            </a:custGeom>
            <a:solidFill>
              <a:srgbClr val="FFE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69908" y="3566160"/>
              <a:ext cx="528955" cy="530860"/>
            </a:xfrm>
            <a:custGeom>
              <a:avLst/>
              <a:gdLst/>
              <a:ahLst/>
              <a:cxnLst/>
              <a:rect l="l" t="t" r="r" b="b"/>
              <a:pathLst>
                <a:path w="528954" h="530860">
                  <a:moveTo>
                    <a:pt x="264414" y="0"/>
                  </a:moveTo>
                  <a:lnTo>
                    <a:pt x="216880" y="4273"/>
                  </a:lnTo>
                  <a:lnTo>
                    <a:pt x="172144" y="16592"/>
                  </a:lnTo>
                  <a:lnTo>
                    <a:pt x="130951" y="36209"/>
                  </a:lnTo>
                  <a:lnTo>
                    <a:pt x="94047" y="62373"/>
                  </a:lnTo>
                  <a:lnTo>
                    <a:pt x="62180" y="94335"/>
                  </a:lnTo>
                  <a:lnTo>
                    <a:pt x="36096" y="131346"/>
                  </a:lnTo>
                  <a:lnTo>
                    <a:pt x="16540" y="172656"/>
                  </a:lnTo>
                  <a:lnTo>
                    <a:pt x="4259" y="217515"/>
                  </a:lnTo>
                  <a:lnTo>
                    <a:pt x="0" y="265175"/>
                  </a:lnTo>
                  <a:lnTo>
                    <a:pt x="4259" y="312836"/>
                  </a:lnTo>
                  <a:lnTo>
                    <a:pt x="16540" y="357695"/>
                  </a:lnTo>
                  <a:lnTo>
                    <a:pt x="36096" y="399005"/>
                  </a:lnTo>
                  <a:lnTo>
                    <a:pt x="62180" y="436016"/>
                  </a:lnTo>
                  <a:lnTo>
                    <a:pt x="94047" y="467978"/>
                  </a:lnTo>
                  <a:lnTo>
                    <a:pt x="130951" y="494142"/>
                  </a:lnTo>
                  <a:lnTo>
                    <a:pt x="172144" y="513759"/>
                  </a:lnTo>
                  <a:lnTo>
                    <a:pt x="216880" y="526078"/>
                  </a:lnTo>
                  <a:lnTo>
                    <a:pt x="264414" y="530351"/>
                  </a:lnTo>
                  <a:lnTo>
                    <a:pt x="311947" y="526078"/>
                  </a:lnTo>
                  <a:lnTo>
                    <a:pt x="356683" y="513759"/>
                  </a:lnTo>
                  <a:lnTo>
                    <a:pt x="397876" y="494142"/>
                  </a:lnTo>
                  <a:lnTo>
                    <a:pt x="434780" y="467978"/>
                  </a:lnTo>
                  <a:lnTo>
                    <a:pt x="466647" y="436016"/>
                  </a:lnTo>
                  <a:lnTo>
                    <a:pt x="492731" y="399005"/>
                  </a:lnTo>
                  <a:lnTo>
                    <a:pt x="512287" y="357695"/>
                  </a:lnTo>
                  <a:lnTo>
                    <a:pt x="524568" y="312836"/>
                  </a:lnTo>
                  <a:lnTo>
                    <a:pt x="528827" y="265175"/>
                  </a:lnTo>
                  <a:lnTo>
                    <a:pt x="524568" y="217515"/>
                  </a:lnTo>
                  <a:lnTo>
                    <a:pt x="512287" y="172656"/>
                  </a:lnTo>
                  <a:lnTo>
                    <a:pt x="492731" y="131346"/>
                  </a:lnTo>
                  <a:lnTo>
                    <a:pt x="466647" y="94335"/>
                  </a:lnTo>
                  <a:lnTo>
                    <a:pt x="434780" y="62373"/>
                  </a:lnTo>
                  <a:lnTo>
                    <a:pt x="397876" y="36209"/>
                  </a:lnTo>
                  <a:lnTo>
                    <a:pt x="356683" y="16592"/>
                  </a:lnTo>
                  <a:lnTo>
                    <a:pt x="311947" y="4273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169908" y="3566160"/>
              <a:ext cx="528955" cy="530860"/>
            </a:xfrm>
            <a:custGeom>
              <a:avLst/>
              <a:gdLst/>
              <a:ahLst/>
              <a:cxnLst/>
              <a:rect l="l" t="t" r="r" b="b"/>
              <a:pathLst>
                <a:path w="528954" h="530860">
                  <a:moveTo>
                    <a:pt x="264414" y="0"/>
                  </a:moveTo>
                  <a:lnTo>
                    <a:pt x="311947" y="4273"/>
                  </a:lnTo>
                  <a:lnTo>
                    <a:pt x="356683" y="16592"/>
                  </a:lnTo>
                  <a:lnTo>
                    <a:pt x="397876" y="36209"/>
                  </a:lnTo>
                  <a:lnTo>
                    <a:pt x="434780" y="62373"/>
                  </a:lnTo>
                  <a:lnTo>
                    <a:pt x="466647" y="94335"/>
                  </a:lnTo>
                  <a:lnTo>
                    <a:pt x="492731" y="131346"/>
                  </a:lnTo>
                  <a:lnTo>
                    <a:pt x="512287" y="172656"/>
                  </a:lnTo>
                  <a:lnTo>
                    <a:pt x="524568" y="217515"/>
                  </a:lnTo>
                  <a:lnTo>
                    <a:pt x="528827" y="265175"/>
                  </a:lnTo>
                  <a:lnTo>
                    <a:pt x="524568" y="312836"/>
                  </a:lnTo>
                  <a:lnTo>
                    <a:pt x="512287" y="357695"/>
                  </a:lnTo>
                  <a:lnTo>
                    <a:pt x="492731" y="399005"/>
                  </a:lnTo>
                  <a:lnTo>
                    <a:pt x="466647" y="436016"/>
                  </a:lnTo>
                  <a:lnTo>
                    <a:pt x="434780" y="467978"/>
                  </a:lnTo>
                  <a:lnTo>
                    <a:pt x="397876" y="494142"/>
                  </a:lnTo>
                  <a:lnTo>
                    <a:pt x="356683" y="513759"/>
                  </a:lnTo>
                  <a:lnTo>
                    <a:pt x="311947" y="526078"/>
                  </a:lnTo>
                  <a:lnTo>
                    <a:pt x="264414" y="530351"/>
                  </a:lnTo>
                  <a:lnTo>
                    <a:pt x="216880" y="526078"/>
                  </a:lnTo>
                  <a:lnTo>
                    <a:pt x="172144" y="513759"/>
                  </a:lnTo>
                  <a:lnTo>
                    <a:pt x="130951" y="494142"/>
                  </a:lnTo>
                  <a:lnTo>
                    <a:pt x="94047" y="467978"/>
                  </a:lnTo>
                  <a:lnTo>
                    <a:pt x="62180" y="436016"/>
                  </a:lnTo>
                  <a:lnTo>
                    <a:pt x="36096" y="399005"/>
                  </a:lnTo>
                  <a:lnTo>
                    <a:pt x="16540" y="357695"/>
                  </a:lnTo>
                  <a:lnTo>
                    <a:pt x="4259" y="312836"/>
                  </a:lnTo>
                  <a:lnTo>
                    <a:pt x="0" y="265175"/>
                  </a:lnTo>
                  <a:lnTo>
                    <a:pt x="4259" y="217515"/>
                  </a:lnTo>
                  <a:lnTo>
                    <a:pt x="16540" y="172656"/>
                  </a:lnTo>
                  <a:lnTo>
                    <a:pt x="36096" y="131346"/>
                  </a:lnTo>
                  <a:lnTo>
                    <a:pt x="62180" y="94335"/>
                  </a:lnTo>
                  <a:lnTo>
                    <a:pt x="94047" y="62373"/>
                  </a:lnTo>
                  <a:lnTo>
                    <a:pt x="130951" y="36209"/>
                  </a:lnTo>
                  <a:lnTo>
                    <a:pt x="172144" y="16592"/>
                  </a:lnTo>
                  <a:lnTo>
                    <a:pt x="216880" y="4273"/>
                  </a:lnTo>
                  <a:lnTo>
                    <a:pt x="264414" y="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816845" y="1618234"/>
            <a:ext cx="1784985" cy="363283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8895" marR="41910" indent="-635" algn="ctr">
              <a:lnSpc>
                <a:spcPts val="1760"/>
              </a:lnSpc>
              <a:spcBef>
                <a:spcPts val="285"/>
              </a:spcBef>
            </a:pPr>
            <a:r>
              <a:rPr sz="1600" spc="-105" dirty="0">
                <a:latin typeface="Verdana"/>
                <a:cs typeface="Verdana"/>
              </a:rPr>
              <a:t>En </a:t>
            </a:r>
            <a:r>
              <a:rPr sz="1600" spc="-80" dirty="0">
                <a:latin typeface="Verdana"/>
                <a:cs typeface="Verdana"/>
              </a:rPr>
              <a:t>estos </a:t>
            </a:r>
            <a:r>
              <a:rPr sz="1600" spc="-10" dirty="0">
                <a:latin typeface="Verdana"/>
                <a:cs typeface="Verdana"/>
              </a:rPr>
              <a:t>casos</a:t>
            </a:r>
            <a:r>
              <a:rPr sz="1600" spc="-200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se  </a:t>
            </a:r>
            <a:r>
              <a:rPr sz="1600" spc="35" dirty="0">
                <a:latin typeface="Verdana"/>
                <a:cs typeface="Verdana"/>
              </a:rPr>
              <a:t>produce </a:t>
            </a:r>
            <a:r>
              <a:rPr sz="1600" spc="15" dirty="0">
                <a:latin typeface="Verdana"/>
                <a:cs typeface="Verdana"/>
              </a:rPr>
              <a:t>una  </a:t>
            </a:r>
            <a:r>
              <a:rPr sz="1600" dirty="0">
                <a:latin typeface="Verdana"/>
                <a:cs typeface="Verdana"/>
              </a:rPr>
              <a:t>desviación </a:t>
            </a:r>
            <a:r>
              <a:rPr sz="1600" spc="15" dirty="0">
                <a:latin typeface="Verdana"/>
                <a:cs typeface="Verdana"/>
              </a:rPr>
              <a:t>del  </a:t>
            </a:r>
            <a:r>
              <a:rPr sz="1600" spc="-40" dirty="0">
                <a:latin typeface="Verdana"/>
                <a:cs typeface="Verdana"/>
              </a:rPr>
              <a:t>curso </a:t>
            </a:r>
            <a:r>
              <a:rPr sz="1600" spc="10" dirty="0">
                <a:latin typeface="Verdana"/>
                <a:cs typeface="Verdana"/>
              </a:rPr>
              <a:t>causal</a:t>
            </a:r>
            <a:r>
              <a:rPr sz="1600" spc="-25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que</a:t>
            </a:r>
            <a:endParaRPr sz="1600">
              <a:latin typeface="Verdana"/>
              <a:cs typeface="Verdana"/>
            </a:endParaRPr>
          </a:p>
          <a:p>
            <a:pPr marL="83820" marR="80010" indent="4445" algn="ctr">
              <a:lnSpc>
                <a:spcPts val="1780"/>
              </a:lnSpc>
              <a:spcBef>
                <a:spcPts val="5"/>
              </a:spcBef>
            </a:pPr>
            <a:r>
              <a:rPr sz="1600" spc="10" dirty="0">
                <a:latin typeface="Verdana"/>
                <a:cs typeface="Verdana"/>
              </a:rPr>
              <a:t>—en </a:t>
            </a:r>
            <a:r>
              <a:rPr sz="1600" spc="35" dirty="0">
                <a:latin typeface="Verdana"/>
                <a:cs typeface="Verdana"/>
              </a:rPr>
              <a:t>cuanto</a:t>
            </a:r>
            <a:r>
              <a:rPr sz="1600" spc="-28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no  </a:t>
            </a:r>
            <a:r>
              <a:rPr sz="1600" spc="65" dirty="0">
                <a:latin typeface="Verdana"/>
                <a:cs typeface="Verdana"/>
              </a:rPr>
              <a:t>quepa </a:t>
            </a:r>
            <a:r>
              <a:rPr sz="1600" spc="5" dirty="0">
                <a:latin typeface="Verdana"/>
                <a:cs typeface="Verdana"/>
              </a:rPr>
              <a:t>contar</a:t>
            </a:r>
            <a:r>
              <a:rPr sz="1600" spc="-33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él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ts val="1645"/>
              </a:lnSpc>
            </a:pPr>
            <a:r>
              <a:rPr sz="1600" i="1" spc="-5" dirty="0">
                <a:latin typeface="TeXGyreAdventor"/>
                <a:cs typeface="TeXGyreAdventor"/>
              </a:rPr>
              <a:t>ex ante</a:t>
            </a:r>
            <a:r>
              <a:rPr sz="1600" spc="-5" dirty="0">
                <a:latin typeface="Verdana"/>
                <a:cs typeface="Verdana"/>
              </a:rPr>
              <a:t>—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no</a:t>
            </a:r>
            <a:endParaRPr sz="1600">
              <a:latin typeface="Verdana"/>
              <a:cs typeface="Verdana"/>
            </a:endParaRPr>
          </a:p>
          <a:p>
            <a:pPr marL="12700" marR="5080" algn="ctr">
              <a:lnSpc>
                <a:spcPct val="92000"/>
              </a:lnSpc>
              <a:spcBef>
                <a:spcPts val="75"/>
              </a:spcBef>
            </a:pPr>
            <a:r>
              <a:rPr sz="1600" spc="55" dirty="0">
                <a:latin typeface="Verdana"/>
                <a:cs typeface="Verdana"/>
              </a:rPr>
              <a:t>puede </a:t>
            </a:r>
            <a:r>
              <a:rPr sz="1600" spc="-50" dirty="0">
                <a:latin typeface="Verdana"/>
                <a:cs typeface="Verdana"/>
              </a:rPr>
              <a:t>imputarse  </a:t>
            </a:r>
            <a:r>
              <a:rPr sz="1600" spc="125" dirty="0">
                <a:latin typeface="Verdana"/>
                <a:cs typeface="Verdana"/>
              </a:rPr>
              <a:t>a </a:t>
            </a:r>
            <a:r>
              <a:rPr sz="1600" spc="10" dirty="0">
                <a:latin typeface="Verdana"/>
                <a:cs typeface="Verdana"/>
              </a:rPr>
              <a:t>la </a:t>
            </a:r>
            <a:r>
              <a:rPr sz="1600" spc="60" dirty="0">
                <a:latin typeface="Verdana"/>
                <a:cs typeface="Verdana"/>
              </a:rPr>
              <a:t>conducta  </a:t>
            </a:r>
            <a:r>
              <a:rPr sz="1600" spc="-40" dirty="0">
                <a:latin typeface="Verdana"/>
                <a:cs typeface="Verdana"/>
              </a:rPr>
              <a:t>inicial, </a:t>
            </a:r>
            <a:r>
              <a:rPr sz="1600" spc="-20" dirty="0">
                <a:latin typeface="Verdana"/>
                <a:cs typeface="Verdana"/>
              </a:rPr>
              <a:t>por</a:t>
            </a:r>
            <a:r>
              <a:rPr sz="1600" spc="-28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mucho  </a:t>
            </a:r>
            <a:r>
              <a:rPr sz="1600" spc="40" dirty="0">
                <a:latin typeface="Verdana"/>
                <a:cs typeface="Verdana"/>
              </a:rPr>
              <a:t>que </a:t>
            </a:r>
            <a:r>
              <a:rPr sz="1600" spc="-40" dirty="0">
                <a:latin typeface="Verdana"/>
                <a:cs typeface="Verdana"/>
              </a:rPr>
              <a:t>este  </a:t>
            </a:r>
            <a:r>
              <a:rPr sz="1600" spc="-15" dirty="0">
                <a:latin typeface="Verdana"/>
                <a:cs typeface="Verdana"/>
              </a:rPr>
              <a:t>entrañara </a:t>
            </a:r>
            <a:r>
              <a:rPr sz="1600" spc="-45" dirty="0">
                <a:latin typeface="Verdana"/>
                <a:cs typeface="Verdana"/>
              </a:rPr>
              <a:t>un  </a:t>
            </a:r>
            <a:r>
              <a:rPr sz="1600" spc="-55" dirty="0">
                <a:latin typeface="Verdana"/>
                <a:cs typeface="Verdana"/>
              </a:rPr>
              <a:t>riesgo </a:t>
            </a:r>
            <a:r>
              <a:rPr sz="1600" spc="-35" dirty="0">
                <a:latin typeface="Verdana"/>
                <a:cs typeface="Verdana"/>
              </a:rPr>
              <a:t>suficiente  </a:t>
            </a:r>
            <a:r>
              <a:rPr sz="1600" spc="85" dirty="0">
                <a:latin typeface="Verdana"/>
                <a:cs typeface="Verdana"/>
              </a:rPr>
              <a:t>de </a:t>
            </a:r>
            <a:r>
              <a:rPr sz="1600" spc="-5" dirty="0">
                <a:latin typeface="Verdana"/>
                <a:cs typeface="Verdana"/>
              </a:rPr>
              <a:t>causar </a:t>
            </a:r>
            <a:r>
              <a:rPr sz="1600" spc="10" dirty="0">
                <a:latin typeface="Verdana"/>
                <a:cs typeface="Verdana"/>
              </a:rPr>
              <a:t>la  </a:t>
            </a:r>
            <a:r>
              <a:rPr sz="1600" spc="-45" dirty="0">
                <a:latin typeface="Verdana"/>
                <a:cs typeface="Verdana"/>
              </a:rPr>
              <a:t>muerte </a:t>
            </a:r>
            <a:r>
              <a:rPr sz="1600" spc="85" dirty="0">
                <a:latin typeface="Verdana"/>
                <a:cs typeface="Verdana"/>
              </a:rPr>
              <a:t>de </a:t>
            </a:r>
            <a:r>
              <a:rPr sz="1600" spc="-40" dirty="0">
                <a:latin typeface="Verdana"/>
                <a:cs typeface="Verdana"/>
              </a:rPr>
              <a:t>otro  </a:t>
            </a:r>
            <a:r>
              <a:rPr sz="1600" spc="5" dirty="0">
                <a:latin typeface="Verdana"/>
                <a:cs typeface="Verdana"/>
              </a:rPr>
              <a:t>modo.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CB12D367-FB42-4195-A791-637BA0DA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1187" y="1342408"/>
            <a:ext cx="71475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RESULTADOS </a:t>
            </a:r>
            <a:r>
              <a:rPr sz="4000" spc="-5" dirty="0"/>
              <a:t>A LARGO</a:t>
            </a:r>
            <a:r>
              <a:rPr sz="4000" spc="20" dirty="0"/>
              <a:t> </a:t>
            </a:r>
            <a:r>
              <a:rPr sz="4000" spc="-10" dirty="0"/>
              <a:t>PLAZO</a:t>
            </a:r>
            <a:endParaRPr sz="4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462277" y="2645155"/>
            <a:ext cx="8620760" cy="2934970"/>
            <a:chOff x="1462277" y="2645155"/>
            <a:chExt cx="8620760" cy="2934970"/>
          </a:xfrm>
        </p:grpSpPr>
        <p:sp>
          <p:nvSpPr>
            <p:cNvPr id="5" name="object 5"/>
            <p:cNvSpPr/>
            <p:nvPr/>
          </p:nvSpPr>
          <p:spPr>
            <a:xfrm>
              <a:off x="1468627" y="2651505"/>
              <a:ext cx="621030" cy="2922270"/>
            </a:xfrm>
            <a:custGeom>
              <a:avLst/>
              <a:gdLst/>
              <a:ahLst/>
              <a:cxnLst/>
              <a:rect l="l" t="t" r="r" b="b"/>
              <a:pathLst>
                <a:path w="621030" h="2922270">
                  <a:moveTo>
                    <a:pt x="15240" y="0"/>
                  </a:moveTo>
                  <a:lnTo>
                    <a:pt x="48867" y="34376"/>
                  </a:lnTo>
                  <a:lnTo>
                    <a:pt x="81534" y="69332"/>
                  </a:lnTo>
                  <a:lnTo>
                    <a:pt x="113240" y="104852"/>
                  </a:lnTo>
                  <a:lnTo>
                    <a:pt x="143986" y="140917"/>
                  </a:lnTo>
                  <a:lnTo>
                    <a:pt x="173771" y="177513"/>
                  </a:lnTo>
                  <a:lnTo>
                    <a:pt x="202596" y="214621"/>
                  </a:lnTo>
                  <a:lnTo>
                    <a:pt x="230460" y="252225"/>
                  </a:lnTo>
                  <a:lnTo>
                    <a:pt x="257364" y="290308"/>
                  </a:lnTo>
                  <a:lnTo>
                    <a:pt x="283308" y="328854"/>
                  </a:lnTo>
                  <a:lnTo>
                    <a:pt x="308291" y="367845"/>
                  </a:lnTo>
                  <a:lnTo>
                    <a:pt x="332313" y="407265"/>
                  </a:lnTo>
                  <a:lnTo>
                    <a:pt x="355375" y="447097"/>
                  </a:lnTo>
                  <a:lnTo>
                    <a:pt x="377476" y="487324"/>
                  </a:lnTo>
                  <a:lnTo>
                    <a:pt x="398617" y="527929"/>
                  </a:lnTo>
                  <a:lnTo>
                    <a:pt x="418797" y="568896"/>
                  </a:lnTo>
                  <a:lnTo>
                    <a:pt x="438017" y="610207"/>
                  </a:lnTo>
                  <a:lnTo>
                    <a:pt x="456276" y="651847"/>
                  </a:lnTo>
                  <a:lnTo>
                    <a:pt x="473575" y="693797"/>
                  </a:lnTo>
                  <a:lnTo>
                    <a:pt x="489913" y="736042"/>
                  </a:lnTo>
                  <a:lnTo>
                    <a:pt x="505290" y="778564"/>
                  </a:lnTo>
                  <a:lnTo>
                    <a:pt x="519707" y="821347"/>
                  </a:lnTo>
                  <a:lnTo>
                    <a:pt x="533163" y="864374"/>
                  </a:lnTo>
                  <a:lnTo>
                    <a:pt x="545659" y="907628"/>
                  </a:lnTo>
                  <a:lnTo>
                    <a:pt x="557194" y="951093"/>
                  </a:lnTo>
                  <a:lnTo>
                    <a:pt x="567769" y="994750"/>
                  </a:lnTo>
                  <a:lnTo>
                    <a:pt x="577383" y="1038585"/>
                  </a:lnTo>
                  <a:lnTo>
                    <a:pt x="586037" y="1082579"/>
                  </a:lnTo>
                  <a:lnTo>
                    <a:pt x="593730" y="1126716"/>
                  </a:lnTo>
                  <a:lnTo>
                    <a:pt x="600462" y="1170980"/>
                  </a:lnTo>
                  <a:lnTo>
                    <a:pt x="606234" y="1215353"/>
                  </a:lnTo>
                  <a:lnTo>
                    <a:pt x="611045" y="1259819"/>
                  </a:lnTo>
                  <a:lnTo>
                    <a:pt x="614895" y="1304360"/>
                  </a:lnTo>
                  <a:lnTo>
                    <a:pt x="617785" y="1348961"/>
                  </a:lnTo>
                  <a:lnTo>
                    <a:pt x="619714" y="1393604"/>
                  </a:lnTo>
                  <a:lnTo>
                    <a:pt x="620683" y="1438272"/>
                  </a:lnTo>
                  <a:lnTo>
                    <a:pt x="620691" y="1482949"/>
                  </a:lnTo>
                  <a:lnTo>
                    <a:pt x="619739" y="1527618"/>
                  </a:lnTo>
                  <a:lnTo>
                    <a:pt x="617825" y="1572262"/>
                  </a:lnTo>
                  <a:lnTo>
                    <a:pt x="614952" y="1616864"/>
                  </a:lnTo>
                  <a:lnTo>
                    <a:pt x="611117" y="1661407"/>
                  </a:lnTo>
                  <a:lnTo>
                    <a:pt x="606322" y="1705875"/>
                  </a:lnTo>
                  <a:lnTo>
                    <a:pt x="600566" y="1750251"/>
                  </a:lnTo>
                  <a:lnTo>
                    <a:pt x="593850" y="1794518"/>
                  </a:lnTo>
                  <a:lnTo>
                    <a:pt x="586173" y="1838659"/>
                  </a:lnTo>
                  <a:lnTo>
                    <a:pt x="577535" y="1882657"/>
                  </a:lnTo>
                  <a:lnTo>
                    <a:pt x="567936" y="1926496"/>
                  </a:lnTo>
                  <a:lnTo>
                    <a:pt x="557377" y="1970159"/>
                  </a:lnTo>
                  <a:lnTo>
                    <a:pt x="545858" y="2013628"/>
                  </a:lnTo>
                  <a:lnTo>
                    <a:pt x="533377" y="2056888"/>
                  </a:lnTo>
                  <a:lnTo>
                    <a:pt x="519936" y="2099922"/>
                  </a:lnTo>
                  <a:lnTo>
                    <a:pt x="505534" y="2142711"/>
                  </a:lnTo>
                  <a:lnTo>
                    <a:pt x="490172" y="2185241"/>
                  </a:lnTo>
                  <a:lnTo>
                    <a:pt x="473849" y="2227493"/>
                  </a:lnTo>
                  <a:lnTo>
                    <a:pt x="456565" y="2269452"/>
                  </a:lnTo>
                  <a:lnTo>
                    <a:pt x="438320" y="2311100"/>
                  </a:lnTo>
                  <a:lnTo>
                    <a:pt x="419115" y="2352421"/>
                  </a:lnTo>
                  <a:lnTo>
                    <a:pt x="398949" y="2393397"/>
                  </a:lnTo>
                  <a:lnTo>
                    <a:pt x="377822" y="2434012"/>
                  </a:lnTo>
                  <a:lnTo>
                    <a:pt x="355735" y="2474250"/>
                  </a:lnTo>
                  <a:lnTo>
                    <a:pt x="332686" y="2514092"/>
                  </a:lnTo>
                  <a:lnTo>
                    <a:pt x="308678" y="2553524"/>
                  </a:lnTo>
                  <a:lnTo>
                    <a:pt x="283708" y="2592527"/>
                  </a:lnTo>
                  <a:lnTo>
                    <a:pt x="257778" y="2631084"/>
                  </a:lnTo>
                  <a:lnTo>
                    <a:pt x="230886" y="2669180"/>
                  </a:lnTo>
                  <a:lnTo>
                    <a:pt x="203035" y="2706798"/>
                  </a:lnTo>
                  <a:lnTo>
                    <a:pt x="174222" y="2743919"/>
                  </a:lnTo>
                  <a:lnTo>
                    <a:pt x="144449" y="2780529"/>
                  </a:lnTo>
                  <a:lnTo>
                    <a:pt x="113714" y="2816609"/>
                  </a:lnTo>
                  <a:lnTo>
                    <a:pt x="82020" y="2852144"/>
                  </a:lnTo>
                  <a:lnTo>
                    <a:pt x="49364" y="2887115"/>
                  </a:lnTo>
                  <a:lnTo>
                    <a:pt x="15747" y="2921508"/>
                  </a:lnTo>
                  <a:lnTo>
                    <a:pt x="15366" y="2921889"/>
                  </a:lnTo>
                  <a:lnTo>
                    <a:pt x="15240" y="2922016"/>
                  </a:lnTo>
                  <a:lnTo>
                    <a:pt x="0" y="2906776"/>
                  </a:lnTo>
                  <a:lnTo>
                    <a:pt x="33741" y="2872266"/>
                  </a:lnTo>
                  <a:lnTo>
                    <a:pt x="66504" y="2837167"/>
                  </a:lnTo>
                  <a:lnTo>
                    <a:pt x="98290" y="2801495"/>
                  </a:lnTo>
                  <a:lnTo>
                    <a:pt x="129098" y="2765268"/>
                  </a:lnTo>
                  <a:lnTo>
                    <a:pt x="158929" y="2728502"/>
                  </a:lnTo>
                  <a:lnTo>
                    <a:pt x="187782" y="2691216"/>
                  </a:lnTo>
                  <a:lnTo>
                    <a:pt x="215657" y="2653427"/>
                  </a:lnTo>
                  <a:lnTo>
                    <a:pt x="242554" y="2615152"/>
                  </a:lnTo>
                  <a:lnTo>
                    <a:pt x="268474" y="2576408"/>
                  </a:lnTo>
                  <a:lnTo>
                    <a:pt x="293415" y="2537213"/>
                  </a:lnTo>
                  <a:lnTo>
                    <a:pt x="317380" y="2497583"/>
                  </a:lnTo>
                  <a:lnTo>
                    <a:pt x="340366" y="2457538"/>
                  </a:lnTo>
                  <a:lnTo>
                    <a:pt x="362375" y="2417093"/>
                  </a:lnTo>
                  <a:lnTo>
                    <a:pt x="383405" y="2376266"/>
                  </a:lnTo>
                  <a:lnTo>
                    <a:pt x="403459" y="2335075"/>
                  </a:lnTo>
                  <a:lnTo>
                    <a:pt x="422534" y="2293536"/>
                  </a:lnTo>
                  <a:lnTo>
                    <a:pt x="440631" y="2251668"/>
                  </a:lnTo>
                  <a:lnTo>
                    <a:pt x="457751" y="2209487"/>
                  </a:lnTo>
                  <a:lnTo>
                    <a:pt x="473893" y="2167011"/>
                  </a:lnTo>
                  <a:lnTo>
                    <a:pt x="489058" y="2124258"/>
                  </a:lnTo>
                  <a:lnTo>
                    <a:pt x="503244" y="2081244"/>
                  </a:lnTo>
                  <a:lnTo>
                    <a:pt x="516453" y="2037987"/>
                  </a:lnTo>
                  <a:lnTo>
                    <a:pt x="528684" y="1994504"/>
                  </a:lnTo>
                  <a:lnTo>
                    <a:pt x="539937" y="1950813"/>
                  </a:lnTo>
                  <a:lnTo>
                    <a:pt x="550212" y="1906931"/>
                  </a:lnTo>
                  <a:lnTo>
                    <a:pt x="559510" y="1862875"/>
                  </a:lnTo>
                  <a:lnTo>
                    <a:pt x="567829" y="1818663"/>
                  </a:lnTo>
                  <a:lnTo>
                    <a:pt x="575171" y="1774311"/>
                  </a:lnTo>
                  <a:lnTo>
                    <a:pt x="581535" y="1729839"/>
                  </a:lnTo>
                  <a:lnTo>
                    <a:pt x="586922" y="1685262"/>
                  </a:lnTo>
                  <a:lnTo>
                    <a:pt x="591330" y="1640598"/>
                  </a:lnTo>
                  <a:lnTo>
                    <a:pt x="594761" y="1595864"/>
                  </a:lnTo>
                  <a:lnTo>
                    <a:pt x="597213" y="1551079"/>
                  </a:lnTo>
                  <a:lnTo>
                    <a:pt x="598688" y="1506258"/>
                  </a:lnTo>
                  <a:lnTo>
                    <a:pt x="599185" y="1461420"/>
                  </a:lnTo>
                  <a:lnTo>
                    <a:pt x="598705" y="1416582"/>
                  </a:lnTo>
                  <a:lnTo>
                    <a:pt x="597246" y="1371761"/>
                  </a:lnTo>
                  <a:lnTo>
                    <a:pt x="594810" y="1326975"/>
                  </a:lnTo>
                  <a:lnTo>
                    <a:pt x="591395" y="1282240"/>
                  </a:lnTo>
                  <a:lnTo>
                    <a:pt x="587003" y="1237575"/>
                  </a:lnTo>
                  <a:lnTo>
                    <a:pt x="581633" y="1192996"/>
                  </a:lnTo>
                  <a:lnTo>
                    <a:pt x="575285" y="1148521"/>
                  </a:lnTo>
                  <a:lnTo>
                    <a:pt x="567959" y="1104168"/>
                  </a:lnTo>
                  <a:lnTo>
                    <a:pt x="559656" y="1059953"/>
                  </a:lnTo>
                  <a:lnTo>
                    <a:pt x="550374" y="1015894"/>
                  </a:lnTo>
                  <a:lnTo>
                    <a:pt x="540115" y="972009"/>
                  </a:lnTo>
                  <a:lnTo>
                    <a:pt x="528877" y="928314"/>
                  </a:lnTo>
                  <a:lnTo>
                    <a:pt x="516662" y="884828"/>
                  </a:lnTo>
                  <a:lnTo>
                    <a:pt x="503469" y="841566"/>
                  </a:lnTo>
                  <a:lnTo>
                    <a:pt x="489298" y="798548"/>
                  </a:lnTo>
                  <a:lnTo>
                    <a:pt x="474149" y="755789"/>
                  </a:lnTo>
                  <a:lnTo>
                    <a:pt x="458022" y="713308"/>
                  </a:lnTo>
                  <a:lnTo>
                    <a:pt x="440917" y="671122"/>
                  </a:lnTo>
                  <a:lnTo>
                    <a:pt x="422834" y="629248"/>
                  </a:lnTo>
                  <a:lnTo>
                    <a:pt x="403773" y="587704"/>
                  </a:lnTo>
                  <a:lnTo>
                    <a:pt x="383735" y="546506"/>
                  </a:lnTo>
                  <a:lnTo>
                    <a:pt x="362718" y="505672"/>
                  </a:lnTo>
                  <a:lnTo>
                    <a:pt x="340723" y="465221"/>
                  </a:lnTo>
                  <a:lnTo>
                    <a:pt x="317751" y="425168"/>
                  </a:lnTo>
                  <a:lnTo>
                    <a:pt x="293800" y="385531"/>
                  </a:lnTo>
                  <a:lnTo>
                    <a:pt x="268872" y="346328"/>
                  </a:lnTo>
                  <a:lnTo>
                    <a:pt x="242966" y="307575"/>
                  </a:lnTo>
                  <a:lnTo>
                    <a:pt x="216081" y="269292"/>
                  </a:lnTo>
                  <a:lnTo>
                    <a:pt x="188219" y="231493"/>
                  </a:lnTo>
                  <a:lnTo>
                    <a:pt x="159379" y="194198"/>
                  </a:lnTo>
                  <a:lnTo>
                    <a:pt x="129560" y="157423"/>
                  </a:lnTo>
                  <a:lnTo>
                    <a:pt x="98764" y="121186"/>
                  </a:lnTo>
                  <a:lnTo>
                    <a:pt x="66990" y="85504"/>
                  </a:lnTo>
                  <a:lnTo>
                    <a:pt x="34238" y="50394"/>
                  </a:lnTo>
                  <a:lnTo>
                    <a:pt x="508" y="15875"/>
                  </a:lnTo>
                  <a:lnTo>
                    <a:pt x="253" y="15621"/>
                  </a:lnTo>
                  <a:lnTo>
                    <a:pt x="0" y="15240"/>
                  </a:lnTo>
                  <a:lnTo>
                    <a:pt x="15240" y="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58340" y="3012947"/>
              <a:ext cx="8124444" cy="8839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45791" y="3149599"/>
            <a:ext cx="7193280" cy="581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315"/>
              </a:spcBef>
            </a:pPr>
            <a:r>
              <a:rPr sz="1900" spc="-120" dirty="0">
                <a:latin typeface="Verdana"/>
                <a:cs typeface="Verdana"/>
              </a:rPr>
              <a:t>Los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65" dirty="0">
                <a:latin typeface="Verdana"/>
                <a:cs typeface="Verdana"/>
              </a:rPr>
              <a:t>resultados</a:t>
            </a:r>
            <a:r>
              <a:rPr sz="1900" spc="-120" dirty="0">
                <a:latin typeface="Verdana"/>
                <a:cs typeface="Verdana"/>
              </a:rPr>
              <a:t> </a:t>
            </a:r>
            <a:r>
              <a:rPr sz="1900" spc="-60" dirty="0">
                <a:latin typeface="Verdana"/>
                <a:cs typeface="Verdana"/>
              </a:rPr>
              <a:t>tardíos</a:t>
            </a:r>
            <a:r>
              <a:rPr sz="1900" spc="-120" dirty="0">
                <a:latin typeface="Verdana"/>
                <a:cs typeface="Verdana"/>
              </a:rPr>
              <a:t> </a:t>
            </a:r>
            <a:r>
              <a:rPr sz="1900" spc="150" dirty="0">
                <a:latin typeface="Verdana"/>
                <a:cs typeface="Verdana"/>
              </a:rPr>
              <a:t>a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15" dirty="0">
                <a:latin typeface="Verdana"/>
                <a:cs typeface="Verdana"/>
              </a:rPr>
              <a:t>largo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plazo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-80" dirty="0">
                <a:latin typeface="Verdana"/>
                <a:cs typeface="Verdana"/>
              </a:rPr>
              <a:t>son</a:t>
            </a:r>
            <a:r>
              <a:rPr sz="1900" spc="-120" dirty="0">
                <a:latin typeface="Verdana"/>
                <a:cs typeface="Verdana"/>
              </a:rPr>
              <a:t> </a:t>
            </a:r>
            <a:r>
              <a:rPr sz="1900" spc="-40" dirty="0">
                <a:latin typeface="Verdana"/>
                <a:cs typeface="Verdana"/>
              </a:rPr>
              <a:t>situaciones</a:t>
            </a:r>
            <a:r>
              <a:rPr sz="1900" spc="-155" dirty="0">
                <a:latin typeface="Verdana"/>
                <a:cs typeface="Verdana"/>
              </a:rPr>
              <a:t> </a:t>
            </a:r>
            <a:r>
              <a:rPr sz="1900" spc="25" dirty="0">
                <a:latin typeface="Verdana"/>
                <a:cs typeface="Verdana"/>
              </a:rPr>
              <a:t>en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-110" dirty="0">
                <a:latin typeface="Verdana"/>
                <a:cs typeface="Verdana"/>
              </a:rPr>
              <a:t>los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45" dirty="0">
                <a:latin typeface="Verdana"/>
                <a:cs typeface="Verdana"/>
              </a:rPr>
              <a:t>que  </a:t>
            </a:r>
            <a:r>
              <a:rPr sz="1900" spc="-25" dirty="0">
                <a:latin typeface="Verdana"/>
                <a:cs typeface="Verdana"/>
              </a:rPr>
              <a:t>el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spc="-40" dirty="0">
                <a:latin typeface="Verdana"/>
                <a:cs typeface="Verdana"/>
              </a:rPr>
              <a:t>resultado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-80" dirty="0">
                <a:latin typeface="Verdana"/>
                <a:cs typeface="Verdana"/>
              </a:rPr>
              <a:t>se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spc="45" dirty="0">
                <a:latin typeface="Verdana"/>
                <a:cs typeface="Verdana"/>
              </a:rPr>
              <a:t>va</a:t>
            </a:r>
            <a:r>
              <a:rPr sz="1900" spc="-155" dirty="0">
                <a:latin typeface="Verdana"/>
                <a:cs typeface="Verdana"/>
              </a:rPr>
              <a:t> </a:t>
            </a:r>
            <a:r>
              <a:rPr sz="1900" spc="150" dirty="0">
                <a:latin typeface="Verdana"/>
                <a:cs typeface="Verdana"/>
              </a:rPr>
              <a:t>a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15" dirty="0">
                <a:latin typeface="Verdana"/>
                <a:cs typeface="Verdana"/>
              </a:rPr>
              <a:t>producir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25" dirty="0">
                <a:latin typeface="Verdana"/>
                <a:cs typeface="Verdana"/>
              </a:rPr>
              <a:t>en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un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15" dirty="0">
                <a:latin typeface="Verdana"/>
                <a:cs typeface="Verdana"/>
              </a:rPr>
              <a:t>lapso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-85" dirty="0">
                <a:latin typeface="Verdana"/>
                <a:cs typeface="Verdana"/>
              </a:rPr>
              <a:t>futuro.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12621" y="2904617"/>
            <a:ext cx="8670290" cy="2307590"/>
            <a:chOff x="1412621" y="2904617"/>
            <a:chExt cx="8670290" cy="2307590"/>
          </a:xfrm>
        </p:grpSpPr>
        <p:sp>
          <p:nvSpPr>
            <p:cNvPr id="9" name="object 9"/>
            <p:cNvSpPr/>
            <p:nvPr/>
          </p:nvSpPr>
          <p:spPr>
            <a:xfrm>
              <a:off x="1415796" y="2907792"/>
              <a:ext cx="1094231" cy="10957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5796" y="2907792"/>
              <a:ext cx="1094740" cy="1096010"/>
            </a:xfrm>
            <a:custGeom>
              <a:avLst/>
              <a:gdLst/>
              <a:ahLst/>
              <a:cxnLst/>
              <a:rect l="l" t="t" r="r" b="b"/>
              <a:pathLst>
                <a:path w="1094739" h="1096010">
                  <a:moveTo>
                    <a:pt x="0" y="547878"/>
                  </a:moveTo>
                  <a:lnTo>
                    <a:pt x="2008" y="500597"/>
                  </a:lnTo>
                  <a:lnTo>
                    <a:pt x="7924" y="454434"/>
                  </a:lnTo>
                  <a:lnTo>
                    <a:pt x="17583" y="409554"/>
                  </a:lnTo>
                  <a:lnTo>
                    <a:pt x="30821" y="366121"/>
                  </a:lnTo>
                  <a:lnTo>
                    <a:pt x="47473" y="324300"/>
                  </a:lnTo>
                  <a:lnTo>
                    <a:pt x="67376" y="284254"/>
                  </a:lnTo>
                  <a:lnTo>
                    <a:pt x="90364" y="246148"/>
                  </a:lnTo>
                  <a:lnTo>
                    <a:pt x="116274" y="210146"/>
                  </a:lnTo>
                  <a:lnTo>
                    <a:pt x="144941" y="176413"/>
                  </a:lnTo>
                  <a:lnTo>
                    <a:pt x="176202" y="145112"/>
                  </a:lnTo>
                  <a:lnTo>
                    <a:pt x="209890" y="116409"/>
                  </a:lnTo>
                  <a:lnTo>
                    <a:pt x="245844" y="90468"/>
                  </a:lnTo>
                  <a:lnTo>
                    <a:pt x="283897" y="67452"/>
                  </a:lnTo>
                  <a:lnTo>
                    <a:pt x="323886" y="47526"/>
                  </a:lnTo>
                  <a:lnTo>
                    <a:pt x="365646" y="30855"/>
                  </a:lnTo>
                  <a:lnTo>
                    <a:pt x="409014" y="17602"/>
                  </a:lnTo>
                  <a:lnTo>
                    <a:pt x="453824" y="7932"/>
                  </a:lnTo>
                  <a:lnTo>
                    <a:pt x="499913" y="2010"/>
                  </a:lnTo>
                  <a:lnTo>
                    <a:pt x="547116" y="0"/>
                  </a:lnTo>
                  <a:lnTo>
                    <a:pt x="594318" y="2010"/>
                  </a:lnTo>
                  <a:lnTo>
                    <a:pt x="640407" y="7932"/>
                  </a:lnTo>
                  <a:lnTo>
                    <a:pt x="685217" y="17602"/>
                  </a:lnTo>
                  <a:lnTo>
                    <a:pt x="728585" y="30855"/>
                  </a:lnTo>
                  <a:lnTo>
                    <a:pt x="770345" y="47526"/>
                  </a:lnTo>
                  <a:lnTo>
                    <a:pt x="810334" y="67452"/>
                  </a:lnTo>
                  <a:lnTo>
                    <a:pt x="848387" y="90468"/>
                  </a:lnTo>
                  <a:lnTo>
                    <a:pt x="884341" y="116409"/>
                  </a:lnTo>
                  <a:lnTo>
                    <a:pt x="918029" y="145112"/>
                  </a:lnTo>
                  <a:lnTo>
                    <a:pt x="949290" y="176413"/>
                  </a:lnTo>
                  <a:lnTo>
                    <a:pt x="977957" y="210146"/>
                  </a:lnTo>
                  <a:lnTo>
                    <a:pt x="1003867" y="246148"/>
                  </a:lnTo>
                  <a:lnTo>
                    <a:pt x="1026855" y="284254"/>
                  </a:lnTo>
                  <a:lnTo>
                    <a:pt x="1046758" y="324300"/>
                  </a:lnTo>
                  <a:lnTo>
                    <a:pt x="1063410" y="366121"/>
                  </a:lnTo>
                  <a:lnTo>
                    <a:pt x="1076648" y="409554"/>
                  </a:lnTo>
                  <a:lnTo>
                    <a:pt x="1086307" y="454434"/>
                  </a:lnTo>
                  <a:lnTo>
                    <a:pt x="1092223" y="500597"/>
                  </a:lnTo>
                  <a:lnTo>
                    <a:pt x="1094231" y="547878"/>
                  </a:lnTo>
                  <a:lnTo>
                    <a:pt x="1092223" y="595158"/>
                  </a:lnTo>
                  <a:lnTo>
                    <a:pt x="1086307" y="641321"/>
                  </a:lnTo>
                  <a:lnTo>
                    <a:pt x="1076648" y="686201"/>
                  </a:lnTo>
                  <a:lnTo>
                    <a:pt x="1063410" y="729634"/>
                  </a:lnTo>
                  <a:lnTo>
                    <a:pt x="1046758" y="771455"/>
                  </a:lnTo>
                  <a:lnTo>
                    <a:pt x="1026855" y="811501"/>
                  </a:lnTo>
                  <a:lnTo>
                    <a:pt x="1003867" y="849607"/>
                  </a:lnTo>
                  <a:lnTo>
                    <a:pt x="977957" y="885609"/>
                  </a:lnTo>
                  <a:lnTo>
                    <a:pt x="949290" y="919342"/>
                  </a:lnTo>
                  <a:lnTo>
                    <a:pt x="918029" y="950643"/>
                  </a:lnTo>
                  <a:lnTo>
                    <a:pt x="884341" y="979346"/>
                  </a:lnTo>
                  <a:lnTo>
                    <a:pt x="848387" y="1005287"/>
                  </a:lnTo>
                  <a:lnTo>
                    <a:pt x="810334" y="1028303"/>
                  </a:lnTo>
                  <a:lnTo>
                    <a:pt x="770345" y="1048229"/>
                  </a:lnTo>
                  <a:lnTo>
                    <a:pt x="728585" y="1064900"/>
                  </a:lnTo>
                  <a:lnTo>
                    <a:pt x="685217" y="1078153"/>
                  </a:lnTo>
                  <a:lnTo>
                    <a:pt x="640407" y="1087823"/>
                  </a:lnTo>
                  <a:lnTo>
                    <a:pt x="594318" y="1093745"/>
                  </a:lnTo>
                  <a:lnTo>
                    <a:pt x="547116" y="1095756"/>
                  </a:lnTo>
                  <a:lnTo>
                    <a:pt x="499913" y="1093745"/>
                  </a:lnTo>
                  <a:lnTo>
                    <a:pt x="453824" y="1087823"/>
                  </a:lnTo>
                  <a:lnTo>
                    <a:pt x="409014" y="1078153"/>
                  </a:lnTo>
                  <a:lnTo>
                    <a:pt x="365646" y="1064900"/>
                  </a:lnTo>
                  <a:lnTo>
                    <a:pt x="323886" y="1048229"/>
                  </a:lnTo>
                  <a:lnTo>
                    <a:pt x="283897" y="1028303"/>
                  </a:lnTo>
                  <a:lnTo>
                    <a:pt x="245844" y="1005287"/>
                  </a:lnTo>
                  <a:lnTo>
                    <a:pt x="209890" y="979346"/>
                  </a:lnTo>
                  <a:lnTo>
                    <a:pt x="176202" y="950643"/>
                  </a:lnTo>
                  <a:lnTo>
                    <a:pt x="144941" y="919342"/>
                  </a:lnTo>
                  <a:lnTo>
                    <a:pt x="116274" y="885609"/>
                  </a:lnTo>
                  <a:lnTo>
                    <a:pt x="90364" y="849607"/>
                  </a:lnTo>
                  <a:lnTo>
                    <a:pt x="67376" y="811501"/>
                  </a:lnTo>
                  <a:lnTo>
                    <a:pt x="47473" y="771455"/>
                  </a:lnTo>
                  <a:lnTo>
                    <a:pt x="30821" y="729634"/>
                  </a:lnTo>
                  <a:lnTo>
                    <a:pt x="17583" y="686201"/>
                  </a:lnTo>
                  <a:lnTo>
                    <a:pt x="7924" y="641321"/>
                  </a:lnTo>
                  <a:lnTo>
                    <a:pt x="2008" y="595158"/>
                  </a:lnTo>
                  <a:lnTo>
                    <a:pt x="0" y="547878"/>
                  </a:lnTo>
                  <a:close/>
                </a:path>
              </a:pathLst>
            </a:custGeom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58340" y="4328160"/>
              <a:ext cx="8124444" cy="8839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45791" y="4464177"/>
            <a:ext cx="7132955" cy="581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315"/>
              </a:spcBef>
            </a:pPr>
            <a:r>
              <a:rPr sz="1900" spc="-120" dirty="0">
                <a:latin typeface="Verdana"/>
                <a:cs typeface="Verdana"/>
              </a:rPr>
              <a:t>Los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65" dirty="0">
                <a:latin typeface="Verdana"/>
                <a:cs typeface="Verdana"/>
              </a:rPr>
              <a:t>resultados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producidos</a:t>
            </a:r>
            <a:r>
              <a:rPr sz="1900" spc="-120" dirty="0">
                <a:latin typeface="Verdana"/>
                <a:cs typeface="Verdana"/>
              </a:rPr>
              <a:t> </a:t>
            </a:r>
            <a:r>
              <a:rPr sz="1900" spc="150" dirty="0">
                <a:latin typeface="Verdana"/>
                <a:cs typeface="Verdana"/>
              </a:rPr>
              <a:t>a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15" dirty="0">
                <a:latin typeface="Verdana"/>
                <a:cs typeface="Verdana"/>
              </a:rPr>
              <a:t>largo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plazo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distinguen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95" dirty="0">
                <a:latin typeface="Verdana"/>
                <a:cs typeface="Verdana"/>
              </a:rPr>
              <a:t>en: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5" dirty="0">
                <a:latin typeface="Verdana"/>
                <a:cs typeface="Verdana"/>
              </a:rPr>
              <a:t>daños  </a:t>
            </a:r>
            <a:r>
              <a:rPr sz="1900" spc="-35" dirty="0">
                <a:latin typeface="Verdana"/>
                <a:cs typeface="Verdana"/>
              </a:rPr>
              <a:t>permanentes, </a:t>
            </a:r>
            <a:r>
              <a:rPr sz="1900" spc="5" dirty="0">
                <a:latin typeface="Verdana"/>
                <a:cs typeface="Verdana"/>
              </a:rPr>
              <a:t>daños </a:t>
            </a:r>
            <a:r>
              <a:rPr sz="1900" spc="-35" dirty="0">
                <a:latin typeface="Verdana"/>
                <a:cs typeface="Verdana"/>
              </a:rPr>
              <a:t>sobrevenidos </a:t>
            </a:r>
            <a:r>
              <a:rPr sz="1900" spc="-110" dirty="0">
                <a:latin typeface="Verdana"/>
                <a:cs typeface="Verdana"/>
              </a:rPr>
              <a:t>y </a:t>
            </a:r>
            <a:r>
              <a:rPr sz="1900" spc="-65" dirty="0">
                <a:latin typeface="Verdana"/>
                <a:cs typeface="Verdana"/>
              </a:rPr>
              <a:t>resultados</a:t>
            </a:r>
            <a:r>
              <a:rPr sz="1900" spc="-495" dirty="0">
                <a:latin typeface="Verdana"/>
                <a:cs typeface="Verdana"/>
              </a:rPr>
              <a:t> </a:t>
            </a:r>
            <a:r>
              <a:rPr sz="1900" spc="-75" dirty="0">
                <a:latin typeface="Verdana"/>
                <a:cs typeface="Verdana"/>
              </a:rPr>
              <a:t>tardíos.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12747" y="4218432"/>
            <a:ext cx="1100455" cy="1102360"/>
            <a:chOff x="1412747" y="4218432"/>
            <a:chExt cx="1100455" cy="1102360"/>
          </a:xfrm>
        </p:grpSpPr>
        <p:sp>
          <p:nvSpPr>
            <p:cNvPr id="14" name="object 14"/>
            <p:cNvSpPr/>
            <p:nvPr/>
          </p:nvSpPr>
          <p:spPr>
            <a:xfrm>
              <a:off x="1415795" y="4221480"/>
              <a:ext cx="1094231" cy="10957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15795" y="4221480"/>
              <a:ext cx="1094740" cy="1096010"/>
            </a:xfrm>
            <a:custGeom>
              <a:avLst/>
              <a:gdLst/>
              <a:ahLst/>
              <a:cxnLst/>
              <a:rect l="l" t="t" r="r" b="b"/>
              <a:pathLst>
                <a:path w="1094739" h="1096010">
                  <a:moveTo>
                    <a:pt x="0" y="547878"/>
                  </a:moveTo>
                  <a:lnTo>
                    <a:pt x="2008" y="500597"/>
                  </a:lnTo>
                  <a:lnTo>
                    <a:pt x="7924" y="454434"/>
                  </a:lnTo>
                  <a:lnTo>
                    <a:pt x="17583" y="409554"/>
                  </a:lnTo>
                  <a:lnTo>
                    <a:pt x="30821" y="366121"/>
                  </a:lnTo>
                  <a:lnTo>
                    <a:pt x="47473" y="324300"/>
                  </a:lnTo>
                  <a:lnTo>
                    <a:pt x="67376" y="284254"/>
                  </a:lnTo>
                  <a:lnTo>
                    <a:pt x="90364" y="246148"/>
                  </a:lnTo>
                  <a:lnTo>
                    <a:pt x="116274" y="210146"/>
                  </a:lnTo>
                  <a:lnTo>
                    <a:pt x="144941" y="176413"/>
                  </a:lnTo>
                  <a:lnTo>
                    <a:pt x="176202" y="145112"/>
                  </a:lnTo>
                  <a:lnTo>
                    <a:pt x="209890" y="116409"/>
                  </a:lnTo>
                  <a:lnTo>
                    <a:pt x="245844" y="90468"/>
                  </a:lnTo>
                  <a:lnTo>
                    <a:pt x="283897" y="67452"/>
                  </a:lnTo>
                  <a:lnTo>
                    <a:pt x="323886" y="47526"/>
                  </a:lnTo>
                  <a:lnTo>
                    <a:pt x="365646" y="30855"/>
                  </a:lnTo>
                  <a:lnTo>
                    <a:pt x="409014" y="17602"/>
                  </a:lnTo>
                  <a:lnTo>
                    <a:pt x="453824" y="7932"/>
                  </a:lnTo>
                  <a:lnTo>
                    <a:pt x="499913" y="2010"/>
                  </a:lnTo>
                  <a:lnTo>
                    <a:pt x="547116" y="0"/>
                  </a:lnTo>
                  <a:lnTo>
                    <a:pt x="594318" y="2010"/>
                  </a:lnTo>
                  <a:lnTo>
                    <a:pt x="640407" y="7932"/>
                  </a:lnTo>
                  <a:lnTo>
                    <a:pt x="685217" y="17602"/>
                  </a:lnTo>
                  <a:lnTo>
                    <a:pt x="728585" y="30855"/>
                  </a:lnTo>
                  <a:lnTo>
                    <a:pt x="770345" y="47526"/>
                  </a:lnTo>
                  <a:lnTo>
                    <a:pt x="810334" y="67452"/>
                  </a:lnTo>
                  <a:lnTo>
                    <a:pt x="848387" y="90468"/>
                  </a:lnTo>
                  <a:lnTo>
                    <a:pt x="884341" y="116409"/>
                  </a:lnTo>
                  <a:lnTo>
                    <a:pt x="918029" y="145112"/>
                  </a:lnTo>
                  <a:lnTo>
                    <a:pt x="949290" y="176413"/>
                  </a:lnTo>
                  <a:lnTo>
                    <a:pt x="977957" y="210146"/>
                  </a:lnTo>
                  <a:lnTo>
                    <a:pt x="1003867" y="246148"/>
                  </a:lnTo>
                  <a:lnTo>
                    <a:pt x="1026855" y="284254"/>
                  </a:lnTo>
                  <a:lnTo>
                    <a:pt x="1046758" y="324300"/>
                  </a:lnTo>
                  <a:lnTo>
                    <a:pt x="1063410" y="366121"/>
                  </a:lnTo>
                  <a:lnTo>
                    <a:pt x="1076648" y="409554"/>
                  </a:lnTo>
                  <a:lnTo>
                    <a:pt x="1086307" y="454434"/>
                  </a:lnTo>
                  <a:lnTo>
                    <a:pt x="1092223" y="500597"/>
                  </a:lnTo>
                  <a:lnTo>
                    <a:pt x="1094231" y="547878"/>
                  </a:lnTo>
                  <a:lnTo>
                    <a:pt x="1092223" y="595158"/>
                  </a:lnTo>
                  <a:lnTo>
                    <a:pt x="1086307" y="641321"/>
                  </a:lnTo>
                  <a:lnTo>
                    <a:pt x="1076648" y="686201"/>
                  </a:lnTo>
                  <a:lnTo>
                    <a:pt x="1063410" y="729634"/>
                  </a:lnTo>
                  <a:lnTo>
                    <a:pt x="1046758" y="771455"/>
                  </a:lnTo>
                  <a:lnTo>
                    <a:pt x="1026855" y="811501"/>
                  </a:lnTo>
                  <a:lnTo>
                    <a:pt x="1003867" y="849607"/>
                  </a:lnTo>
                  <a:lnTo>
                    <a:pt x="977957" y="885609"/>
                  </a:lnTo>
                  <a:lnTo>
                    <a:pt x="949290" y="919342"/>
                  </a:lnTo>
                  <a:lnTo>
                    <a:pt x="918029" y="950643"/>
                  </a:lnTo>
                  <a:lnTo>
                    <a:pt x="884341" y="979346"/>
                  </a:lnTo>
                  <a:lnTo>
                    <a:pt x="848387" y="1005287"/>
                  </a:lnTo>
                  <a:lnTo>
                    <a:pt x="810334" y="1028303"/>
                  </a:lnTo>
                  <a:lnTo>
                    <a:pt x="770345" y="1048229"/>
                  </a:lnTo>
                  <a:lnTo>
                    <a:pt x="728585" y="1064900"/>
                  </a:lnTo>
                  <a:lnTo>
                    <a:pt x="685217" y="1078153"/>
                  </a:lnTo>
                  <a:lnTo>
                    <a:pt x="640407" y="1087823"/>
                  </a:lnTo>
                  <a:lnTo>
                    <a:pt x="594318" y="1093745"/>
                  </a:lnTo>
                  <a:lnTo>
                    <a:pt x="547116" y="1095756"/>
                  </a:lnTo>
                  <a:lnTo>
                    <a:pt x="499913" y="1093745"/>
                  </a:lnTo>
                  <a:lnTo>
                    <a:pt x="453824" y="1087823"/>
                  </a:lnTo>
                  <a:lnTo>
                    <a:pt x="409014" y="1078153"/>
                  </a:lnTo>
                  <a:lnTo>
                    <a:pt x="365646" y="1064900"/>
                  </a:lnTo>
                  <a:lnTo>
                    <a:pt x="323886" y="1048229"/>
                  </a:lnTo>
                  <a:lnTo>
                    <a:pt x="283897" y="1028303"/>
                  </a:lnTo>
                  <a:lnTo>
                    <a:pt x="245844" y="1005287"/>
                  </a:lnTo>
                  <a:lnTo>
                    <a:pt x="209890" y="979346"/>
                  </a:lnTo>
                  <a:lnTo>
                    <a:pt x="176202" y="950643"/>
                  </a:lnTo>
                  <a:lnTo>
                    <a:pt x="144941" y="919342"/>
                  </a:lnTo>
                  <a:lnTo>
                    <a:pt x="116274" y="885609"/>
                  </a:lnTo>
                  <a:lnTo>
                    <a:pt x="90364" y="849607"/>
                  </a:lnTo>
                  <a:lnTo>
                    <a:pt x="67376" y="811501"/>
                  </a:lnTo>
                  <a:lnTo>
                    <a:pt x="47473" y="771455"/>
                  </a:lnTo>
                  <a:lnTo>
                    <a:pt x="30821" y="729634"/>
                  </a:lnTo>
                  <a:lnTo>
                    <a:pt x="17583" y="686201"/>
                  </a:lnTo>
                  <a:lnTo>
                    <a:pt x="7924" y="641321"/>
                  </a:lnTo>
                  <a:lnTo>
                    <a:pt x="2008" y="595158"/>
                  </a:lnTo>
                  <a:lnTo>
                    <a:pt x="0" y="547878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4BC92C32-4624-4953-8E83-5F514DDAD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553212" y="843916"/>
            <a:ext cx="11062970" cy="1038350"/>
          </a:xfrm>
          <a:custGeom>
            <a:avLst/>
            <a:gdLst/>
            <a:ahLst/>
            <a:cxnLst/>
            <a:rect l="l" t="t" r="r" b="b"/>
            <a:pathLst>
              <a:path w="11062970" h="1275714">
                <a:moveTo>
                  <a:pt x="10935208" y="0"/>
                </a:moveTo>
                <a:lnTo>
                  <a:pt x="127558" y="0"/>
                </a:lnTo>
                <a:lnTo>
                  <a:pt x="77907" y="10029"/>
                </a:lnTo>
                <a:lnTo>
                  <a:pt x="37361" y="37369"/>
                </a:lnTo>
                <a:lnTo>
                  <a:pt x="10024" y="77902"/>
                </a:lnTo>
                <a:lnTo>
                  <a:pt x="0" y="127508"/>
                </a:lnTo>
                <a:lnTo>
                  <a:pt x="0" y="1148080"/>
                </a:lnTo>
                <a:lnTo>
                  <a:pt x="10024" y="1197685"/>
                </a:lnTo>
                <a:lnTo>
                  <a:pt x="37361" y="1238218"/>
                </a:lnTo>
                <a:lnTo>
                  <a:pt x="77907" y="1265558"/>
                </a:lnTo>
                <a:lnTo>
                  <a:pt x="127558" y="1275588"/>
                </a:lnTo>
                <a:lnTo>
                  <a:pt x="10935208" y="1275588"/>
                </a:lnTo>
                <a:lnTo>
                  <a:pt x="10984813" y="1265558"/>
                </a:lnTo>
                <a:lnTo>
                  <a:pt x="11025346" y="1238218"/>
                </a:lnTo>
                <a:lnTo>
                  <a:pt x="11052686" y="1197685"/>
                </a:lnTo>
                <a:lnTo>
                  <a:pt x="11062716" y="1148080"/>
                </a:lnTo>
                <a:lnTo>
                  <a:pt x="11062716" y="127508"/>
                </a:lnTo>
                <a:lnTo>
                  <a:pt x="11052686" y="77902"/>
                </a:lnTo>
                <a:lnTo>
                  <a:pt x="11025346" y="37369"/>
                </a:lnTo>
                <a:lnTo>
                  <a:pt x="10984813" y="10029"/>
                </a:lnTo>
                <a:lnTo>
                  <a:pt x="1093520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7750" y="868172"/>
            <a:ext cx="104806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260" dirty="0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sz="4300" b="0" spc="-3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300" b="0" spc="-135" dirty="0">
                <a:solidFill>
                  <a:srgbClr val="FFFFFF"/>
                </a:solidFill>
                <a:latin typeface="Verdana"/>
                <a:cs typeface="Verdana"/>
              </a:rPr>
              <a:t>resultados</a:t>
            </a:r>
            <a:r>
              <a:rPr sz="4300" b="0" spc="-3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300" b="0" spc="15" dirty="0">
                <a:solidFill>
                  <a:srgbClr val="FFFFFF"/>
                </a:solidFill>
                <a:latin typeface="Verdana"/>
                <a:cs typeface="Verdana"/>
              </a:rPr>
              <a:t>producidos</a:t>
            </a:r>
            <a:r>
              <a:rPr sz="4300" b="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300" b="0" spc="3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4300" b="0" spc="-3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300" b="0" spc="-20" dirty="0">
                <a:solidFill>
                  <a:srgbClr val="FFFFFF"/>
                </a:solidFill>
                <a:latin typeface="Verdana"/>
                <a:cs typeface="Verdana"/>
              </a:rPr>
              <a:t>largo</a:t>
            </a:r>
            <a:r>
              <a:rPr sz="4300" b="0" spc="-3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300" b="0" spc="10" dirty="0">
                <a:solidFill>
                  <a:srgbClr val="FFFFFF"/>
                </a:solidFill>
                <a:latin typeface="Verdana"/>
                <a:cs typeface="Verdana"/>
              </a:rPr>
              <a:t>plazo</a:t>
            </a:r>
            <a:endParaRPr sz="43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212" y="2025395"/>
            <a:ext cx="3491865" cy="1274445"/>
          </a:xfrm>
          <a:custGeom>
            <a:avLst/>
            <a:gdLst/>
            <a:ahLst/>
            <a:cxnLst/>
            <a:rect l="l" t="t" r="r" b="b"/>
            <a:pathLst>
              <a:path w="3491865" h="1274445">
                <a:moveTo>
                  <a:pt x="3364103" y="0"/>
                </a:moveTo>
                <a:lnTo>
                  <a:pt x="127406" y="0"/>
                </a:lnTo>
                <a:lnTo>
                  <a:pt x="77811" y="10009"/>
                </a:lnTo>
                <a:lnTo>
                  <a:pt x="37314" y="37306"/>
                </a:lnTo>
                <a:lnTo>
                  <a:pt x="10011" y="77795"/>
                </a:lnTo>
                <a:lnTo>
                  <a:pt x="0" y="127380"/>
                </a:lnTo>
                <a:lnTo>
                  <a:pt x="0" y="1146682"/>
                </a:lnTo>
                <a:lnTo>
                  <a:pt x="10011" y="1196268"/>
                </a:lnTo>
                <a:lnTo>
                  <a:pt x="37314" y="1236757"/>
                </a:lnTo>
                <a:lnTo>
                  <a:pt x="77811" y="1264054"/>
                </a:lnTo>
                <a:lnTo>
                  <a:pt x="127406" y="1274064"/>
                </a:lnTo>
                <a:lnTo>
                  <a:pt x="3364103" y="1274064"/>
                </a:lnTo>
                <a:lnTo>
                  <a:pt x="3413688" y="1264054"/>
                </a:lnTo>
                <a:lnTo>
                  <a:pt x="3454177" y="1236757"/>
                </a:lnTo>
                <a:lnTo>
                  <a:pt x="3481474" y="1196268"/>
                </a:lnTo>
                <a:lnTo>
                  <a:pt x="3491484" y="1146682"/>
                </a:lnTo>
                <a:lnTo>
                  <a:pt x="3491484" y="127380"/>
                </a:lnTo>
                <a:lnTo>
                  <a:pt x="3481474" y="77795"/>
                </a:lnTo>
                <a:lnTo>
                  <a:pt x="3454177" y="37306"/>
                </a:lnTo>
                <a:lnTo>
                  <a:pt x="3413688" y="10009"/>
                </a:lnTo>
                <a:lnTo>
                  <a:pt x="33641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1207" y="2139188"/>
            <a:ext cx="2752090" cy="9906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358140">
              <a:lnSpc>
                <a:spcPts val="3640"/>
              </a:lnSpc>
              <a:spcBef>
                <a:spcPts val="484"/>
              </a:spcBef>
            </a:pPr>
            <a:r>
              <a:rPr sz="3300" spc="-200" dirty="0">
                <a:solidFill>
                  <a:srgbClr val="FFFFFF"/>
                </a:solidFill>
                <a:latin typeface="Verdana"/>
                <a:cs typeface="Verdana"/>
              </a:rPr>
              <a:t>Los </a:t>
            </a:r>
            <a:r>
              <a:rPr sz="3300" spc="15" dirty="0">
                <a:solidFill>
                  <a:srgbClr val="FFFFFF"/>
                </a:solidFill>
                <a:latin typeface="Verdana"/>
                <a:cs typeface="Verdana"/>
              </a:rPr>
              <a:t>daños  </a:t>
            </a:r>
            <a:r>
              <a:rPr sz="3300" spc="-25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33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300" spc="35" dirty="0">
                <a:solidFill>
                  <a:srgbClr val="FFFFFF"/>
                </a:solidFill>
                <a:latin typeface="Verdana"/>
                <a:cs typeface="Verdana"/>
              </a:rPr>
              <a:t>manen</a:t>
            </a:r>
            <a:r>
              <a:rPr sz="3300" spc="-150" dirty="0">
                <a:solidFill>
                  <a:srgbClr val="FFFFFF"/>
                </a:solidFill>
                <a:latin typeface="Verdana"/>
                <a:cs typeface="Verdana"/>
              </a:rPr>
              <a:t>tes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3212" y="3442715"/>
            <a:ext cx="3491865" cy="1275715"/>
          </a:xfrm>
          <a:custGeom>
            <a:avLst/>
            <a:gdLst/>
            <a:ahLst/>
            <a:cxnLst/>
            <a:rect l="l" t="t" r="r" b="b"/>
            <a:pathLst>
              <a:path w="3491865" h="1275714">
                <a:moveTo>
                  <a:pt x="3363976" y="0"/>
                </a:moveTo>
                <a:lnTo>
                  <a:pt x="127558" y="0"/>
                </a:lnTo>
                <a:lnTo>
                  <a:pt x="77907" y="10029"/>
                </a:lnTo>
                <a:lnTo>
                  <a:pt x="37361" y="37369"/>
                </a:lnTo>
                <a:lnTo>
                  <a:pt x="10024" y="77902"/>
                </a:lnTo>
                <a:lnTo>
                  <a:pt x="0" y="127508"/>
                </a:lnTo>
                <a:lnTo>
                  <a:pt x="0" y="1148080"/>
                </a:lnTo>
                <a:lnTo>
                  <a:pt x="10024" y="1197685"/>
                </a:lnTo>
                <a:lnTo>
                  <a:pt x="37361" y="1238218"/>
                </a:lnTo>
                <a:lnTo>
                  <a:pt x="77907" y="1265558"/>
                </a:lnTo>
                <a:lnTo>
                  <a:pt x="127558" y="1275588"/>
                </a:lnTo>
                <a:lnTo>
                  <a:pt x="3363976" y="1275588"/>
                </a:lnTo>
                <a:lnTo>
                  <a:pt x="3413581" y="1265558"/>
                </a:lnTo>
                <a:lnTo>
                  <a:pt x="3454114" y="1238218"/>
                </a:lnTo>
                <a:lnTo>
                  <a:pt x="3481454" y="1197685"/>
                </a:lnTo>
                <a:lnTo>
                  <a:pt x="3491484" y="1148080"/>
                </a:lnTo>
                <a:lnTo>
                  <a:pt x="3491484" y="127508"/>
                </a:lnTo>
                <a:lnTo>
                  <a:pt x="3481454" y="77902"/>
                </a:lnTo>
                <a:lnTo>
                  <a:pt x="3454114" y="37369"/>
                </a:lnTo>
                <a:lnTo>
                  <a:pt x="3413581" y="10029"/>
                </a:lnTo>
                <a:lnTo>
                  <a:pt x="336397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9442" y="3625342"/>
            <a:ext cx="3255645" cy="8851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indent="635" algn="ctr">
              <a:lnSpc>
                <a:spcPts val="1660"/>
              </a:lnSpc>
              <a:spcBef>
                <a:spcPts val="270"/>
              </a:spcBef>
            </a:pPr>
            <a:r>
              <a:rPr sz="1500" spc="-55" dirty="0">
                <a:solidFill>
                  <a:srgbClr val="FFFFFF"/>
                </a:solidFill>
                <a:latin typeface="Verdana"/>
                <a:cs typeface="Verdana"/>
              </a:rPr>
              <a:t>son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daños 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los </a:t>
            </a:r>
            <a:r>
              <a:rPr sz="1500" spc="40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tras 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una  </a:t>
            </a:r>
            <a:r>
              <a:rPr sz="1500" spc="-40" dirty="0">
                <a:solidFill>
                  <a:srgbClr val="FFFFFF"/>
                </a:solidFill>
                <a:latin typeface="Verdana"/>
                <a:cs typeface="Verdana"/>
              </a:rPr>
              <a:t>primera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lesión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Verdana"/>
                <a:cs typeface="Verdana"/>
              </a:rPr>
              <a:t>produce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Verdana"/>
                <a:cs typeface="Verdana"/>
              </a:rPr>
              <a:t>daño 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permanente </a:t>
            </a:r>
            <a:r>
              <a:rPr sz="1500" spc="40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origina 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una  </a:t>
            </a:r>
            <a:r>
              <a:rPr sz="1500" spc="40" dirty="0">
                <a:solidFill>
                  <a:srgbClr val="FFFFFF"/>
                </a:solidFill>
                <a:latin typeface="Verdana"/>
                <a:cs typeface="Verdana"/>
              </a:rPr>
              <a:t>consecuencia 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lesiva</a:t>
            </a:r>
            <a:r>
              <a:rPr sz="1500" spc="-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ulterior.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3212" y="4861559"/>
            <a:ext cx="3491865" cy="1275715"/>
          </a:xfrm>
          <a:custGeom>
            <a:avLst/>
            <a:gdLst/>
            <a:ahLst/>
            <a:cxnLst/>
            <a:rect l="l" t="t" r="r" b="b"/>
            <a:pathLst>
              <a:path w="3491865" h="1275714">
                <a:moveTo>
                  <a:pt x="3363976" y="0"/>
                </a:moveTo>
                <a:lnTo>
                  <a:pt x="127558" y="0"/>
                </a:lnTo>
                <a:lnTo>
                  <a:pt x="77907" y="10029"/>
                </a:lnTo>
                <a:lnTo>
                  <a:pt x="37361" y="37369"/>
                </a:lnTo>
                <a:lnTo>
                  <a:pt x="10024" y="77902"/>
                </a:lnTo>
                <a:lnTo>
                  <a:pt x="0" y="127507"/>
                </a:lnTo>
                <a:lnTo>
                  <a:pt x="0" y="1148029"/>
                </a:lnTo>
                <a:lnTo>
                  <a:pt x="10024" y="1197680"/>
                </a:lnTo>
                <a:lnTo>
                  <a:pt x="37361" y="1238226"/>
                </a:lnTo>
                <a:lnTo>
                  <a:pt x="77907" y="1265563"/>
                </a:lnTo>
                <a:lnTo>
                  <a:pt x="127558" y="1275588"/>
                </a:lnTo>
                <a:lnTo>
                  <a:pt x="3363976" y="1275588"/>
                </a:lnTo>
                <a:lnTo>
                  <a:pt x="3413581" y="1265563"/>
                </a:lnTo>
                <a:lnTo>
                  <a:pt x="3454114" y="1238226"/>
                </a:lnTo>
                <a:lnTo>
                  <a:pt x="3481454" y="1197680"/>
                </a:lnTo>
                <a:lnTo>
                  <a:pt x="3491484" y="1148029"/>
                </a:lnTo>
                <a:lnTo>
                  <a:pt x="3491484" y="127507"/>
                </a:lnTo>
                <a:lnTo>
                  <a:pt x="3481454" y="77902"/>
                </a:lnTo>
                <a:lnTo>
                  <a:pt x="3454114" y="37369"/>
                </a:lnTo>
                <a:lnTo>
                  <a:pt x="3413581" y="10029"/>
                </a:lnTo>
                <a:lnTo>
                  <a:pt x="336397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1024" y="5048504"/>
            <a:ext cx="3233420" cy="8820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635" algn="ctr">
              <a:lnSpc>
                <a:spcPct val="92100"/>
              </a:lnSpc>
              <a:spcBef>
                <a:spcPts val="210"/>
              </a:spcBef>
            </a:pP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ejemplo,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30" dirty="0">
                <a:solidFill>
                  <a:srgbClr val="FFFFFF"/>
                </a:solidFill>
                <a:latin typeface="Verdana"/>
                <a:cs typeface="Verdana"/>
              </a:rPr>
              <a:t>si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causa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una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lesión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grave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cambista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12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impide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caminar,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años  después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esta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persona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asaltada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vía 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pública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Verdana"/>
                <a:cs typeface="Verdana"/>
              </a:rPr>
              <a:t>dado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imposible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huir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es 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ejecutada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sz="1200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asaltantes.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38828" y="2025395"/>
            <a:ext cx="3491865" cy="1274445"/>
          </a:xfrm>
          <a:custGeom>
            <a:avLst/>
            <a:gdLst/>
            <a:ahLst/>
            <a:cxnLst/>
            <a:rect l="l" t="t" r="r" b="b"/>
            <a:pathLst>
              <a:path w="3491865" h="1274445">
                <a:moveTo>
                  <a:pt x="3364103" y="0"/>
                </a:moveTo>
                <a:lnTo>
                  <a:pt x="127381" y="0"/>
                </a:lnTo>
                <a:lnTo>
                  <a:pt x="77795" y="10009"/>
                </a:lnTo>
                <a:lnTo>
                  <a:pt x="37306" y="37306"/>
                </a:lnTo>
                <a:lnTo>
                  <a:pt x="10009" y="77795"/>
                </a:lnTo>
                <a:lnTo>
                  <a:pt x="0" y="127380"/>
                </a:lnTo>
                <a:lnTo>
                  <a:pt x="0" y="1146682"/>
                </a:lnTo>
                <a:lnTo>
                  <a:pt x="10009" y="1196268"/>
                </a:lnTo>
                <a:lnTo>
                  <a:pt x="37306" y="1236757"/>
                </a:lnTo>
                <a:lnTo>
                  <a:pt x="77795" y="1264054"/>
                </a:lnTo>
                <a:lnTo>
                  <a:pt x="127381" y="1274064"/>
                </a:lnTo>
                <a:lnTo>
                  <a:pt x="3364103" y="1274064"/>
                </a:lnTo>
                <a:lnTo>
                  <a:pt x="3413688" y="1264054"/>
                </a:lnTo>
                <a:lnTo>
                  <a:pt x="3454177" y="1236757"/>
                </a:lnTo>
                <a:lnTo>
                  <a:pt x="3481474" y="1196268"/>
                </a:lnTo>
                <a:lnTo>
                  <a:pt x="3491483" y="1146682"/>
                </a:lnTo>
                <a:lnTo>
                  <a:pt x="3491483" y="127380"/>
                </a:lnTo>
                <a:lnTo>
                  <a:pt x="3481474" y="77795"/>
                </a:lnTo>
                <a:lnTo>
                  <a:pt x="3454177" y="37306"/>
                </a:lnTo>
                <a:lnTo>
                  <a:pt x="3413688" y="10009"/>
                </a:lnTo>
                <a:lnTo>
                  <a:pt x="33641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25415" y="2139188"/>
            <a:ext cx="2716530" cy="9906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339725">
              <a:lnSpc>
                <a:spcPts val="3640"/>
              </a:lnSpc>
              <a:spcBef>
                <a:spcPts val="484"/>
              </a:spcBef>
            </a:pPr>
            <a:r>
              <a:rPr sz="3300" spc="-200" dirty="0">
                <a:solidFill>
                  <a:srgbClr val="FFFFFF"/>
                </a:solidFill>
                <a:latin typeface="Verdana"/>
                <a:cs typeface="Verdana"/>
              </a:rPr>
              <a:t>Los </a:t>
            </a:r>
            <a:r>
              <a:rPr sz="3300" spc="15" dirty="0">
                <a:solidFill>
                  <a:srgbClr val="FFFFFF"/>
                </a:solidFill>
                <a:latin typeface="Verdana"/>
                <a:cs typeface="Verdana"/>
              </a:rPr>
              <a:t>daños  </a:t>
            </a:r>
            <a:r>
              <a:rPr sz="3300" spc="-140" dirty="0">
                <a:solidFill>
                  <a:srgbClr val="FFFFFF"/>
                </a:solidFill>
                <a:latin typeface="Verdana"/>
                <a:cs typeface="Verdana"/>
              </a:rPr>
              <a:t>sob</a:t>
            </a:r>
            <a:r>
              <a:rPr sz="3300" spc="-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300" spc="-25" dirty="0">
                <a:solidFill>
                  <a:srgbClr val="FFFFFF"/>
                </a:solidFill>
                <a:latin typeface="Verdana"/>
                <a:cs typeface="Verdana"/>
              </a:rPr>
              <a:t>evenidos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38828" y="3442715"/>
            <a:ext cx="3491865" cy="1275715"/>
          </a:xfrm>
          <a:custGeom>
            <a:avLst/>
            <a:gdLst/>
            <a:ahLst/>
            <a:cxnLst/>
            <a:rect l="l" t="t" r="r" b="b"/>
            <a:pathLst>
              <a:path w="3491865" h="1275714">
                <a:moveTo>
                  <a:pt x="3363976" y="0"/>
                </a:moveTo>
                <a:lnTo>
                  <a:pt x="127508" y="0"/>
                </a:lnTo>
                <a:lnTo>
                  <a:pt x="77902" y="10029"/>
                </a:lnTo>
                <a:lnTo>
                  <a:pt x="37369" y="37369"/>
                </a:lnTo>
                <a:lnTo>
                  <a:pt x="10029" y="77902"/>
                </a:lnTo>
                <a:lnTo>
                  <a:pt x="0" y="127508"/>
                </a:lnTo>
                <a:lnTo>
                  <a:pt x="0" y="1148080"/>
                </a:lnTo>
                <a:lnTo>
                  <a:pt x="10029" y="1197685"/>
                </a:lnTo>
                <a:lnTo>
                  <a:pt x="37369" y="1238218"/>
                </a:lnTo>
                <a:lnTo>
                  <a:pt x="77902" y="1265558"/>
                </a:lnTo>
                <a:lnTo>
                  <a:pt x="127508" y="1275588"/>
                </a:lnTo>
                <a:lnTo>
                  <a:pt x="3363976" y="1275588"/>
                </a:lnTo>
                <a:lnTo>
                  <a:pt x="3413581" y="1265558"/>
                </a:lnTo>
                <a:lnTo>
                  <a:pt x="3454114" y="1238218"/>
                </a:lnTo>
                <a:lnTo>
                  <a:pt x="3481454" y="1197685"/>
                </a:lnTo>
                <a:lnTo>
                  <a:pt x="3491483" y="1148080"/>
                </a:lnTo>
                <a:lnTo>
                  <a:pt x="3491483" y="127508"/>
                </a:lnTo>
                <a:lnTo>
                  <a:pt x="3481454" y="77902"/>
                </a:lnTo>
                <a:lnTo>
                  <a:pt x="3454114" y="37369"/>
                </a:lnTo>
                <a:lnTo>
                  <a:pt x="3413581" y="10029"/>
                </a:lnTo>
                <a:lnTo>
                  <a:pt x="336397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32808" y="3625342"/>
            <a:ext cx="3299460" cy="8851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algn="ctr">
              <a:lnSpc>
                <a:spcPts val="1660"/>
              </a:lnSpc>
              <a:spcBef>
                <a:spcPts val="270"/>
              </a:spcBef>
            </a:pPr>
            <a:r>
              <a:rPr sz="1500" spc="-55" dirty="0">
                <a:solidFill>
                  <a:srgbClr val="FFFFFF"/>
                </a:solidFill>
                <a:latin typeface="Verdana"/>
                <a:cs typeface="Verdana"/>
              </a:rPr>
              <a:t>son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aquellos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resultado 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está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determinado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persistencia</a:t>
            </a:r>
            <a:r>
              <a:rPr sz="15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una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lesión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inicial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no  </a:t>
            </a:r>
            <a:r>
              <a:rPr sz="1500" spc="50" dirty="0">
                <a:solidFill>
                  <a:srgbClr val="FFFFFF"/>
                </a:solidFill>
                <a:latin typeface="Verdana"/>
                <a:cs typeface="Verdana"/>
              </a:rPr>
              <a:t>curada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factor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causal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externo.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38828" y="4861559"/>
            <a:ext cx="3491865" cy="1275715"/>
          </a:xfrm>
          <a:custGeom>
            <a:avLst/>
            <a:gdLst/>
            <a:ahLst/>
            <a:cxnLst/>
            <a:rect l="l" t="t" r="r" b="b"/>
            <a:pathLst>
              <a:path w="3491865" h="1275714">
                <a:moveTo>
                  <a:pt x="3363976" y="0"/>
                </a:moveTo>
                <a:lnTo>
                  <a:pt x="127508" y="0"/>
                </a:lnTo>
                <a:lnTo>
                  <a:pt x="77902" y="10029"/>
                </a:lnTo>
                <a:lnTo>
                  <a:pt x="37369" y="37369"/>
                </a:lnTo>
                <a:lnTo>
                  <a:pt x="10029" y="77902"/>
                </a:lnTo>
                <a:lnTo>
                  <a:pt x="0" y="127507"/>
                </a:lnTo>
                <a:lnTo>
                  <a:pt x="0" y="1148029"/>
                </a:lnTo>
                <a:lnTo>
                  <a:pt x="10029" y="1197680"/>
                </a:lnTo>
                <a:lnTo>
                  <a:pt x="37369" y="1238226"/>
                </a:lnTo>
                <a:lnTo>
                  <a:pt x="77902" y="1265563"/>
                </a:lnTo>
                <a:lnTo>
                  <a:pt x="127508" y="1275588"/>
                </a:lnTo>
                <a:lnTo>
                  <a:pt x="3363976" y="1275588"/>
                </a:lnTo>
                <a:lnTo>
                  <a:pt x="3413581" y="1265563"/>
                </a:lnTo>
                <a:lnTo>
                  <a:pt x="3454114" y="1238226"/>
                </a:lnTo>
                <a:lnTo>
                  <a:pt x="3481454" y="1197680"/>
                </a:lnTo>
                <a:lnTo>
                  <a:pt x="3491483" y="1148029"/>
                </a:lnTo>
                <a:lnTo>
                  <a:pt x="3491483" y="127507"/>
                </a:lnTo>
                <a:lnTo>
                  <a:pt x="3481454" y="77902"/>
                </a:lnTo>
                <a:lnTo>
                  <a:pt x="3454114" y="37369"/>
                </a:lnTo>
                <a:lnTo>
                  <a:pt x="3413581" y="10029"/>
                </a:lnTo>
                <a:lnTo>
                  <a:pt x="336397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77639" y="5132578"/>
            <a:ext cx="3213100" cy="7131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065" marR="5080" indent="1905" algn="ctr">
              <a:lnSpc>
                <a:spcPct val="92000"/>
              </a:lnSpc>
              <a:spcBef>
                <a:spcPts val="215"/>
              </a:spcBef>
            </a:pP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ejemplo,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paciente 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ingresa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el  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hospital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una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intoxicación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originada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por 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error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farmacológico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fallece </a:t>
            </a:r>
            <a:r>
              <a:rPr sz="1200" spc="7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una 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gripe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contraída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nosocomio.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24443" y="2025395"/>
            <a:ext cx="3491865" cy="1274445"/>
          </a:xfrm>
          <a:custGeom>
            <a:avLst/>
            <a:gdLst/>
            <a:ahLst/>
            <a:cxnLst/>
            <a:rect l="l" t="t" r="r" b="b"/>
            <a:pathLst>
              <a:path w="3491865" h="1274445">
                <a:moveTo>
                  <a:pt x="3364103" y="0"/>
                </a:moveTo>
                <a:lnTo>
                  <a:pt x="127380" y="0"/>
                </a:lnTo>
                <a:lnTo>
                  <a:pt x="77795" y="10009"/>
                </a:lnTo>
                <a:lnTo>
                  <a:pt x="37306" y="37306"/>
                </a:lnTo>
                <a:lnTo>
                  <a:pt x="10009" y="77795"/>
                </a:lnTo>
                <a:lnTo>
                  <a:pt x="0" y="127380"/>
                </a:lnTo>
                <a:lnTo>
                  <a:pt x="0" y="1146682"/>
                </a:lnTo>
                <a:lnTo>
                  <a:pt x="10009" y="1196268"/>
                </a:lnTo>
                <a:lnTo>
                  <a:pt x="37306" y="1236757"/>
                </a:lnTo>
                <a:lnTo>
                  <a:pt x="77795" y="1264054"/>
                </a:lnTo>
                <a:lnTo>
                  <a:pt x="127380" y="1274064"/>
                </a:lnTo>
                <a:lnTo>
                  <a:pt x="3364103" y="1274064"/>
                </a:lnTo>
                <a:lnTo>
                  <a:pt x="3413688" y="1264054"/>
                </a:lnTo>
                <a:lnTo>
                  <a:pt x="3454177" y="1236757"/>
                </a:lnTo>
                <a:lnTo>
                  <a:pt x="3481474" y="1196268"/>
                </a:lnTo>
                <a:lnTo>
                  <a:pt x="3491483" y="1146682"/>
                </a:lnTo>
                <a:lnTo>
                  <a:pt x="3491483" y="127380"/>
                </a:lnTo>
                <a:lnTo>
                  <a:pt x="3481474" y="77795"/>
                </a:lnTo>
                <a:lnTo>
                  <a:pt x="3454177" y="37306"/>
                </a:lnTo>
                <a:lnTo>
                  <a:pt x="3413688" y="10009"/>
                </a:lnTo>
                <a:lnTo>
                  <a:pt x="33641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57945" y="2139188"/>
            <a:ext cx="2827020" cy="9906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730250" marR="5080" indent="-718185">
              <a:lnSpc>
                <a:spcPts val="3640"/>
              </a:lnSpc>
              <a:spcBef>
                <a:spcPts val="484"/>
              </a:spcBef>
            </a:pPr>
            <a:r>
              <a:rPr sz="3300" spc="-200" dirty="0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sz="3300" spc="-3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300" spc="-100" dirty="0">
                <a:solidFill>
                  <a:srgbClr val="FFFFFF"/>
                </a:solidFill>
                <a:latin typeface="Verdana"/>
                <a:cs typeface="Verdana"/>
              </a:rPr>
              <a:t>resultados  </a:t>
            </a:r>
            <a:r>
              <a:rPr sz="3300" spc="-95" dirty="0">
                <a:solidFill>
                  <a:srgbClr val="FFFFFF"/>
                </a:solidFill>
                <a:latin typeface="Verdana"/>
                <a:cs typeface="Verdana"/>
              </a:rPr>
              <a:t>tardíos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24443" y="3442715"/>
            <a:ext cx="3491865" cy="1275715"/>
          </a:xfrm>
          <a:custGeom>
            <a:avLst/>
            <a:gdLst/>
            <a:ahLst/>
            <a:cxnLst/>
            <a:rect l="l" t="t" r="r" b="b"/>
            <a:pathLst>
              <a:path w="3491865" h="1275714">
                <a:moveTo>
                  <a:pt x="3363976" y="0"/>
                </a:moveTo>
                <a:lnTo>
                  <a:pt x="127507" y="0"/>
                </a:lnTo>
                <a:lnTo>
                  <a:pt x="77902" y="10029"/>
                </a:lnTo>
                <a:lnTo>
                  <a:pt x="37369" y="37369"/>
                </a:lnTo>
                <a:lnTo>
                  <a:pt x="10029" y="77902"/>
                </a:lnTo>
                <a:lnTo>
                  <a:pt x="0" y="127508"/>
                </a:lnTo>
                <a:lnTo>
                  <a:pt x="0" y="1148080"/>
                </a:lnTo>
                <a:lnTo>
                  <a:pt x="10029" y="1197685"/>
                </a:lnTo>
                <a:lnTo>
                  <a:pt x="37369" y="1238218"/>
                </a:lnTo>
                <a:lnTo>
                  <a:pt x="77902" y="1265558"/>
                </a:lnTo>
                <a:lnTo>
                  <a:pt x="127507" y="1275588"/>
                </a:lnTo>
                <a:lnTo>
                  <a:pt x="3363976" y="1275588"/>
                </a:lnTo>
                <a:lnTo>
                  <a:pt x="3413581" y="1265558"/>
                </a:lnTo>
                <a:lnTo>
                  <a:pt x="3454114" y="1238218"/>
                </a:lnTo>
                <a:lnTo>
                  <a:pt x="3481454" y="1197685"/>
                </a:lnTo>
                <a:lnTo>
                  <a:pt x="3491483" y="1148080"/>
                </a:lnTo>
                <a:lnTo>
                  <a:pt x="3491483" y="127508"/>
                </a:lnTo>
                <a:lnTo>
                  <a:pt x="3481454" y="77902"/>
                </a:lnTo>
                <a:lnTo>
                  <a:pt x="3454114" y="37369"/>
                </a:lnTo>
                <a:lnTo>
                  <a:pt x="3413581" y="10029"/>
                </a:lnTo>
                <a:lnTo>
                  <a:pt x="336397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240014" y="3730497"/>
            <a:ext cx="3258185" cy="6750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905" algn="ctr">
              <a:lnSpc>
                <a:spcPts val="1660"/>
              </a:lnSpc>
              <a:spcBef>
                <a:spcPts val="270"/>
              </a:spcBef>
            </a:pPr>
            <a:r>
              <a:rPr sz="1500" spc="-55" dirty="0">
                <a:solidFill>
                  <a:srgbClr val="FFFFFF"/>
                </a:solidFill>
                <a:latin typeface="Verdana"/>
                <a:cs typeface="Verdana"/>
              </a:rPr>
              <a:t>son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aquellos 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supuestos 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los </a:t>
            </a:r>
            <a:r>
              <a:rPr sz="1500" spc="35" dirty="0">
                <a:solidFill>
                  <a:srgbClr val="FFFFFF"/>
                </a:solidFill>
                <a:latin typeface="Verdana"/>
                <a:cs typeface="Verdana"/>
              </a:rPr>
              <a:t>que  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víctima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sufre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daños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Verdana"/>
                <a:cs typeface="Verdana"/>
              </a:rPr>
              <a:t>acortan 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su 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expectativa </a:t>
            </a: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500" spc="-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vida.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24443" y="4861559"/>
            <a:ext cx="3491865" cy="1275715"/>
          </a:xfrm>
          <a:custGeom>
            <a:avLst/>
            <a:gdLst/>
            <a:ahLst/>
            <a:cxnLst/>
            <a:rect l="l" t="t" r="r" b="b"/>
            <a:pathLst>
              <a:path w="3491865" h="1275714">
                <a:moveTo>
                  <a:pt x="3363976" y="0"/>
                </a:moveTo>
                <a:lnTo>
                  <a:pt x="127507" y="0"/>
                </a:lnTo>
                <a:lnTo>
                  <a:pt x="77902" y="10029"/>
                </a:lnTo>
                <a:lnTo>
                  <a:pt x="37369" y="37369"/>
                </a:lnTo>
                <a:lnTo>
                  <a:pt x="10029" y="77902"/>
                </a:lnTo>
                <a:lnTo>
                  <a:pt x="0" y="127507"/>
                </a:lnTo>
                <a:lnTo>
                  <a:pt x="0" y="1148029"/>
                </a:lnTo>
                <a:lnTo>
                  <a:pt x="10029" y="1197680"/>
                </a:lnTo>
                <a:lnTo>
                  <a:pt x="37369" y="1238226"/>
                </a:lnTo>
                <a:lnTo>
                  <a:pt x="77902" y="1265563"/>
                </a:lnTo>
                <a:lnTo>
                  <a:pt x="127507" y="1275588"/>
                </a:lnTo>
                <a:lnTo>
                  <a:pt x="3363976" y="1275588"/>
                </a:lnTo>
                <a:lnTo>
                  <a:pt x="3413581" y="1265563"/>
                </a:lnTo>
                <a:lnTo>
                  <a:pt x="3454114" y="1238226"/>
                </a:lnTo>
                <a:lnTo>
                  <a:pt x="3481454" y="1197680"/>
                </a:lnTo>
                <a:lnTo>
                  <a:pt x="3491483" y="1148029"/>
                </a:lnTo>
                <a:lnTo>
                  <a:pt x="3491483" y="127507"/>
                </a:lnTo>
                <a:lnTo>
                  <a:pt x="3481454" y="77902"/>
                </a:lnTo>
                <a:lnTo>
                  <a:pt x="3454114" y="37369"/>
                </a:lnTo>
                <a:lnTo>
                  <a:pt x="3413581" y="10029"/>
                </a:lnTo>
                <a:lnTo>
                  <a:pt x="336397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99881" y="4964429"/>
            <a:ext cx="3339465" cy="10496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-3810" algn="ctr">
              <a:lnSpc>
                <a:spcPct val="92000"/>
              </a:lnSpc>
              <a:spcBef>
                <a:spcPts val="215"/>
              </a:spcBef>
            </a:pP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ejemplo,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una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víctima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transmisión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del  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virus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sida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caso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discute  </a:t>
            </a:r>
            <a:r>
              <a:rPr sz="1200" spc="-130" dirty="0">
                <a:solidFill>
                  <a:srgbClr val="FFFFFF"/>
                </a:solidFill>
                <a:latin typeface="Verdana"/>
                <a:cs typeface="Verdana"/>
              </a:rPr>
              <a:t>si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posible 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imputar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al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provocó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el 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contagio,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solo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enfermedad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sino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el 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resultado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—la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muerte— </a:t>
            </a:r>
            <a:r>
              <a:rPr sz="1200" spc="40" dirty="0">
                <a:solidFill>
                  <a:srgbClr val="FFFFFF"/>
                </a:solidFill>
                <a:latin typeface="Verdana"/>
                <a:cs typeface="Verdana"/>
              </a:rPr>
              <a:t>hacia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víctima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evoluciona.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C4F21321-B322-47DB-89E0-C30CD1B53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34695" y="2569065"/>
            <a:ext cx="2489200" cy="1233805"/>
            <a:chOff x="234695" y="2569065"/>
            <a:chExt cx="2489200" cy="1233805"/>
          </a:xfrm>
        </p:grpSpPr>
        <p:sp>
          <p:nvSpPr>
            <p:cNvPr id="3" name="object 3"/>
            <p:cNvSpPr/>
            <p:nvPr/>
          </p:nvSpPr>
          <p:spPr>
            <a:xfrm>
              <a:off x="1022837" y="2569065"/>
              <a:ext cx="901661" cy="2463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703" y="2756915"/>
              <a:ext cx="2424684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4695" y="3122675"/>
              <a:ext cx="2465832" cy="6797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2800" y="2471165"/>
            <a:ext cx="20859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eXGyreAdventor"/>
                <a:cs typeface="TeXGyreAdventor"/>
              </a:rPr>
              <a:t>FIN DE  </a:t>
            </a:r>
            <a:r>
              <a:rPr sz="2400" b="1" spc="-10" dirty="0">
                <a:latin typeface="TeXGyreAdventor"/>
                <a:cs typeface="TeXGyreAdventor"/>
              </a:rPr>
              <a:t>PROTECCIÓN  </a:t>
            </a:r>
            <a:r>
              <a:rPr sz="2400" b="1" spc="-5" dirty="0">
                <a:latin typeface="TeXGyreAdventor"/>
                <a:cs typeface="TeXGyreAdventor"/>
              </a:rPr>
              <a:t>DE LA</a:t>
            </a:r>
            <a:r>
              <a:rPr sz="2400" b="1" spc="-65" dirty="0">
                <a:latin typeface="TeXGyreAdventor"/>
                <a:cs typeface="TeXGyreAdventor"/>
              </a:rPr>
              <a:t> </a:t>
            </a:r>
            <a:r>
              <a:rPr sz="2400" b="1" spc="-5" dirty="0">
                <a:latin typeface="TeXGyreAdventor"/>
                <a:cs typeface="TeXGyreAdventor"/>
              </a:rPr>
              <a:t>NORMA</a:t>
            </a:r>
            <a:endParaRPr sz="2400">
              <a:latin typeface="TeXGyreAdventor"/>
              <a:cs typeface="TeXGyreAdvento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53792" y="159893"/>
            <a:ext cx="9208135" cy="6538595"/>
            <a:chOff x="2153792" y="159893"/>
            <a:chExt cx="9208135" cy="6538595"/>
          </a:xfrm>
        </p:grpSpPr>
        <p:sp>
          <p:nvSpPr>
            <p:cNvPr id="8" name="object 8"/>
            <p:cNvSpPr/>
            <p:nvPr/>
          </p:nvSpPr>
          <p:spPr>
            <a:xfrm>
              <a:off x="2160142" y="166243"/>
              <a:ext cx="1366520" cy="6525895"/>
            </a:xfrm>
            <a:custGeom>
              <a:avLst/>
              <a:gdLst/>
              <a:ahLst/>
              <a:cxnLst/>
              <a:rect l="l" t="t" r="r" b="b"/>
              <a:pathLst>
                <a:path w="1366520" h="6525895">
                  <a:moveTo>
                    <a:pt x="15239" y="0"/>
                  </a:moveTo>
                  <a:lnTo>
                    <a:pt x="49229" y="34349"/>
                  </a:lnTo>
                  <a:lnTo>
                    <a:pt x="82785" y="68964"/>
                  </a:lnTo>
                  <a:lnTo>
                    <a:pt x="115908" y="103841"/>
                  </a:lnTo>
                  <a:lnTo>
                    <a:pt x="148598" y="138977"/>
                  </a:lnTo>
                  <a:lnTo>
                    <a:pt x="180855" y="174368"/>
                  </a:lnTo>
                  <a:lnTo>
                    <a:pt x="212679" y="210012"/>
                  </a:lnTo>
                  <a:lnTo>
                    <a:pt x="244071" y="245904"/>
                  </a:lnTo>
                  <a:lnTo>
                    <a:pt x="275029" y="282041"/>
                  </a:lnTo>
                  <a:lnTo>
                    <a:pt x="305554" y="318420"/>
                  </a:lnTo>
                  <a:lnTo>
                    <a:pt x="335646" y="355038"/>
                  </a:lnTo>
                  <a:lnTo>
                    <a:pt x="365306" y="391890"/>
                  </a:lnTo>
                  <a:lnTo>
                    <a:pt x="394532" y="428975"/>
                  </a:lnTo>
                  <a:lnTo>
                    <a:pt x="423325" y="466287"/>
                  </a:lnTo>
                  <a:lnTo>
                    <a:pt x="451686" y="503824"/>
                  </a:lnTo>
                  <a:lnTo>
                    <a:pt x="479613" y="541583"/>
                  </a:lnTo>
                  <a:lnTo>
                    <a:pt x="507107" y="579559"/>
                  </a:lnTo>
                  <a:lnTo>
                    <a:pt x="534169" y="617750"/>
                  </a:lnTo>
                  <a:lnTo>
                    <a:pt x="560797" y="656153"/>
                  </a:lnTo>
                  <a:lnTo>
                    <a:pt x="586993" y="694763"/>
                  </a:lnTo>
                  <a:lnTo>
                    <a:pt x="612755" y="733577"/>
                  </a:lnTo>
                  <a:lnTo>
                    <a:pt x="638085" y="772592"/>
                  </a:lnTo>
                  <a:lnTo>
                    <a:pt x="662981" y="811805"/>
                  </a:lnTo>
                  <a:lnTo>
                    <a:pt x="687445" y="851212"/>
                  </a:lnTo>
                  <a:lnTo>
                    <a:pt x="711475" y="890810"/>
                  </a:lnTo>
                  <a:lnTo>
                    <a:pt x="735073" y="930595"/>
                  </a:lnTo>
                  <a:lnTo>
                    <a:pt x="758237" y="970564"/>
                  </a:lnTo>
                  <a:lnTo>
                    <a:pt x="780969" y="1010714"/>
                  </a:lnTo>
                  <a:lnTo>
                    <a:pt x="803267" y="1051040"/>
                  </a:lnTo>
                  <a:lnTo>
                    <a:pt x="825133" y="1091541"/>
                  </a:lnTo>
                  <a:lnTo>
                    <a:pt x="846566" y="1132211"/>
                  </a:lnTo>
                  <a:lnTo>
                    <a:pt x="867565" y="1173049"/>
                  </a:lnTo>
                  <a:lnTo>
                    <a:pt x="888132" y="1214050"/>
                  </a:lnTo>
                  <a:lnTo>
                    <a:pt x="908265" y="1255211"/>
                  </a:lnTo>
                  <a:lnTo>
                    <a:pt x="927966" y="1296529"/>
                  </a:lnTo>
                  <a:lnTo>
                    <a:pt x="947234" y="1338000"/>
                  </a:lnTo>
                  <a:lnTo>
                    <a:pt x="966069" y="1379621"/>
                  </a:lnTo>
                  <a:lnTo>
                    <a:pt x="984470" y="1421388"/>
                  </a:lnTo>
                  <a:lnTo>
                    <a:pt x="1002439" y="1463299"/>
                  </a:lnTo>
                  <a:lnTo>
                    <a:pt x="1019975" y="1505349"/>
                  </a:lnTo>
                  <a:lnTo>
                    <a:pt x="1037078" y="1547535"/>
                  </a:lnTo>
                  <a:lnTo>
                    <a:pt x="1053748" y="1589854"/>
                  </a:lnTo>
                  <a:lnTo>
                    <a:pt x="1069984" y="1632303"/>
                  </a:lnTo>
                  <a:lnTo>
                    <a:pt x="1085788" y="1674877"/>
                  </a:lnTo>
                  <a:lnTo>
                    <a:pt x="1101159" y="1717574"/>
                  </a:lnTo>
                  <a:lnTo>
                    <a:pt x="1116097" y="1760391"/>
                  </a:lnTo>
                  <a:lnTo>
                    <a:pt x="1130602" y="1803323"/>
                  </a:lnTo>
                  <a:lnTo>
                    <a:pt x="1144674" y="1846368"/>
                  </a:lnTo>
                  <a:lnTo>
                    <a:pt x="1158313" y="1889521"/>
                  </a:lnTo>
                  <a:lnTo>
                    <a:pt x="1171519" y="1932781"/>
                  </a:lnTo>
                  <a:lnTo>
                    <a:pt x="1184292" y="1976142"/>
                  </a:lnTo>
                  <a:lnTo>
                    <a:pt x="1196632" y="2019602"/>
                  </a:lnTo>
                  <a:lnTo>
                    <a:pt x="1208539" y="2063158"/>
                  </a:lnTo>
                  <a:lnTo>
                    <a:pt x="1220013" y="2106805"/>
                  </a:lnTo>
                  <a:lnTo>
                    <a:pt x="1231054" y="2150541"/>
                  </a:lnTo>
                  <a:lnTo>
                    <a:pt x="1241662" y="2194362"/>
                  </a:lnTo>
                  <a:lnTo>
                    <a:pt x="1251837" y="2238265"/>
                  </a:lnTo>
                  <a:lnTo>
                    <a:pt x="1261579" y="2282247"/>
                  </a:lnTo>
                  <a:lnTo>
                    <a:pt x="1270888" y="2326303"/>
                  </a:lnTo>
                  <a:lnTo>
                    <a:pt x="1279764" y="2370431"/>
                  </a:lnTo>
                  <a:lnTo>
                    <a:pt x="1288207" y="2414626"/>
                  </a:lnTo>
                  <a:lnTo>
                    <a:pt x="1296218" y="2458887"/>
                  </a:lnTo>
                  <a:lnTo>
                    <a:pt x="1303795" y="2503209"/>
                  </a:lnTo>
                  <a:lnTo>
                    <a:pt x="1310939" y="2547589"/>
                  </a:lnTo>
                  <a:lnTo>
                    <a:pt x="1317650" y="2592023"/>
                  </a:lnTo>
                  <a:lnTo>
                    <a:pt x="1323928" y="2636508"/>
                  </a:lnTo>
                  <a:lnTo>
                    <a:pt x="1329774" y="2681041"/>
                  </a:lnTo>
                  <a:lnTo>
                    <a:pt x="1335186" y="2725619"/>
                  </a:lnTo>
                  <a:lnTo>
                    <a:pt x="1340165" y="2770237"/>
                  </a:lnTo>
                  <a:lnTo>
                    <a:pt x="1344712" y="2814893"/>
                  </a:lnTo>
                  <a:lnTo>
                    <a:pt x="1348825" y="2859583"/>
                  </a:lnTo>
                  <a:lnTo>
                    <a:pt x="1352505" y="2904303"/>
                  </a:lnTo>
                  <a:lnTo>
                    <a:pt x="1355753" y="2949051"/>
                  </a:lnTo>
                  <a:lnTo>
                    <a:pt x="1358567" y="2993822"/>
                  </a:lnTo>
                  <a:lnTo>
                    <a:pt x="1360948" y="3038614"/>
                  </a:lnTo>
                  <a:lnTo>
                    <a:pt x="1362897" y="3083423"/>
                  </a:lnTo>
                  <a:lnTo>
                    <a:pt x="1364412" y="3128246"/>
                  </a:lnTo>
                  <a:lnTo>
                    <a:pt x="1365495" y="3173079"/>
                  </a:lnTo>
                  <a:lnTo>
                    <a:pt x="1366144" y="3217918"/>
                  </a:lnTo>
                  <a:lnTo>
                    <a:pt x="1366361" y="3262761"/>
                  </a:lnTo>
                  <a:lnTo>
                    <a:pt x="1366144" y="3307604"/>
                  </a:lnTo>
                  <a:lnTo>
                    <a:pt x="1365495" y="3352444"/>
                  </a:lnTo>
                  <a:lnTo>
                    <a:pt x="1364412" y="3397277"/>
                  </a:lnTo>
                  <a:lnTo>
                    <a:pt x="1362897" y="3442100"/>
                  </a:lnTo>
                  <a:lnTo>
                    <a:pt x="1360948" y="3486909"/>
                  </a:lnTo>
                  <a:lnTo>
                    <a:pt x="1358567" y="3531701"/>
                  </a:lnTo>
                  <a:lnTo>
                    <a:pt x="1355753" y="3576472"/>
                  </a:lnTo>
                  <a:lnTo>
                    <a:pt x="1352505" y="3621220"/>
                  </a:lnTo>
                  <a:lnTo>
                    <a:pt x="1348825" y="3665940"/>
                  </a:lnTo>
                  <a:lnTo>
                    <a:pt x="1344712" y="3710630"/>
                  </a:lnTo>
                  <a:lnTo>
                    <a:pt x="1340165" y="3755286"/>
                  </a:lnTo>
                  <a:lnTo>
                    <a:pt x="1335186" y="3799904"/>
                  </a:lnTo>
                  <a:lnTo>
                    <a:pt x="1329774" y="3844482"/>
                  </a:lnTo>
                  <a:lnTo>
                    <a:pt x="1323928" y="3889015"/>
                  </a:lnTo>
                  <a:lnTo>
                    <a:pt x="1317650" y="3933501"/>
                  </a:lnTo>
                  <a:lnTo>
                    <a:pt x="1310939" y="3977935"/>
                  </a:lnTo>
                  <a:lnTo>
                    <a:pt x="1303795" y="4022315"/>
                  </a:lnTo>
                  <a:lnTo>
                    <a:pt x="1296218" y="4066637"/>
                  </a:lnTo>
                  <a:lnTo>
                    <a:pt x="1288207" y="4110898"/>
                  </a:lnTo>
                  <a:lnTo>
                    <a:pt x="1279764" y="4155094"/>
                  </a:lnTo>
                  <a:lnTo>
                    <a:pt x="1270888" y="4199222"/>
                  </a:lnTo>
                  <a:lnTo>
                    <a:pt x="1261579" y="4243278"/>
                  </a:lnTo>
                  <a:lnTo>
                    <a:pt x="1251837" y="4287260"/>
                  </a:lnTo>
                  <a:lnTo>
                    <a:pt x="1241662" y="4331163"/>
                  </a:lnTo>
                  <a:lnTo>
                    <a:pt x="1231054" y="4374984"/>
                  </a:lnTo>
                  <a:lnTo>
                    <a:pt x="1220013" y="4418721"/>
                  </a:lnTo>
                  <a:lnTo>
                    <a:pt x="1208539" y="4462368"/>
                  </a:lnTo>
                  <a:lnTo>
                    <a:pt x="1196632" y="4505924"/>
                  </a:lnTo>
                  <a:lnTo>
                    <a:pt x="1184292" y="4549384"/>
                  </a:lnTo>
                  <a:lnTo>
                    <a:pt x="1171519" y="4592746"/>
                  </a:lnTo>
                  <a:lnTo>
                    <a:pt x="1158313" y="4636006"/>
                  </a:lnTo>
                  <a:lnTo>
                    <a:pt x="1144674" y="4679159"/>
                  </a:lnTo>
                  <a:lnTo>
                    <a:pt x="1130602" y="4722204"/>
                  </a:lnTo>
                  <a:lnTo>
                    <a:pt x="1116097" y="4765137"/>
                  </a:lnTo>
                  <a:lnTo>
                    <a:pt x="1101159" y="4807954"/>
                  </a:lnTo>
                  <a:lnTo>
                    <a:pt x="1085788" y="4850651"/>
                  </a:lnTo>
                  <a:lnTo>
                    <a:pt x="1069984" y="4893226"/>
                  </a:lnTo>
                  <a:lnTo>
                    <a:pt x="1053748" y="4935675"/>
                  </a:lnTo>
                  <a:lnTo>
                    <a:pt x="1037078" y="4977995"/>
                  </a:lnTo>
                  <a:lnTo>
                    <a:pt x="1019975" y="5020181"/>
                  </a:lnTo>
                  <a:lnTo>
                    <a:pt x="1002439" y="5062232"/>
                  </a:lnTo>
                  <a:lnTo>
                    <a:pt x="984470" y="5104142"/>
                  </a:lnTo>
                  <a:lnTo>
                    <a:pt x="966069" y="5145910"/>
                  </a:lnTo>
                  <a:lnTo>
                    <a:pt x="947234" y="5187532"/>
                  </a:lnTo>
                  <a:lnTo>
                    <a:pt x="927966" y="5229003"/>
                  </a:lnTo>
                  <a:lnTo>
                    <a:pt x="908265" y="5270321"/>
                  </a:lnTo>
                  <a:lnTo>
                    <a:pt x="888132" y="5311483"/>
                  </a:lnTo>
                  <a:lnTo>
                    <a:pt x="867565" y="5352484"/>
                  </a:lnTo>
                  <a:lnTo>
                    <a:pt x="846566" y="5393322"/>
                  </a:lnTo>
                  <a:lnTo>
                    <a:pt x="825133" y="5433993"/>
                  </a:lnTo>
                  <a:lnTo>
                    <a:pt x="803267" y="5474494"/>
                  </a:lnTo>
                  <a:lnTo>
                    <a:pt x="780969" y="5514821"/>
                  </a:lnTo>
                  <a:lnTo>
                    <a:pt x="758237" y="5554971"/>
                  </a:lnTo>
                  <a:lnTo>
                    <a:pt x="735073" y="5594941"/>
                  </a:lnTo>
                  <a:lnTo>
                    <a:pt x="711475" y="5634726"/>
                  </a:lnTo>
                  <a:lnTo>
                    <a:pt x="687445" y="5674325"/>
                  </a:lnTo>
                  <a:lnTo>
                    <a:pt x="662981" y="5713732"/>
                  </a:lnTo>
                  <a:lnTo>
                    <a:pt x="638085" y="5752946"/>
                  </a:lnTo>
                  <a:lnTo>
                    <a:pt x="612755" y="5791961"/>
                  </a:lnTo>
                  <a:lnTo>
                    <a:pt x="586993" y="5830776"/>
                  </a:lnTo>
                  <a:lnTo>
                    <a:pt x="560797" y="5869387"/>
                  </a:lnTo>
                  <a:lnTo>
                    <a:pt x="534169" y="5907790"/>
                  </a:lnTo>
                  <a:lnTo>
                    <a:pt x="507107" y="5945982"/>
                  </a:lnTo>
                  <a:lnTo>
                    <a:pt x="479613" y="5983959"/>
                  </a:lnTo>
                  <a:lnTo>
                    <a:pt x="451686" y="6021718"/>
                  </a:lnTo>
                  <a:lnTo>
                    <a:pt x="423325" y="6059256"/>
                  </a:lnTo>
                  <a:lnTo>
                    <a:pt x="394532" y="6096569"/>
                  </a:lnTo>
                  <a:lnTo>
                    <a:pt x="365306" y="6133653"/>
                  </a:lnTo>
                  <a:lnTo>
                    <a:pt x="335646" y="6170507"/>
                  </a:lnTo>
                  <a:lnTo>
                    <a:pt x="305554" y="6207125"/>
                  </a:lnTo>
                  <a:lnTo>
                    <a:pt x="275029" y="6243505"/>
                  </a:lnTo>
                  <a:lnTo>
                    <a:pt x="244071" y="6279643"/>
                  </a:lnTo>
                  <a:lnTo>
                    <a:pt x="212679" y="6315535"/>
                  </a:lnTo>
                  <a:lnTo>
                    <a:pt x="180855" y="6351179"/>
                  </a:lnTo>
                  <a:lnTo>
                    <a:pt x="148598" y="6386572"/>
                  </a:lnTo>
                  <a:lnTo>
                    <a:pt x="115908" y="6421708"/>
                  </a:lnTo>
                  <a:lnTo>
                    <a:pt x="82785" y="6456586"/>
                  </a:lnTo>
                  <a:lnTo>
                    <a:pt x="49229" y="6491202"/>
                  </a:lnTo>
                  <a:lnTo>
                    <a:pt x="15239" y="6525552"/>
                  </a:lnTo>
                  <a:lnTo>
                    <a:pt x="0" y="6510286"/>
                  </a:lnTo>
                  <a:lnTo>
                    <a:pt x="34045" y="6475878"/>
                  </a:lnTo>
                  <a:lnTo>
                    <a:pt x="67653" y="6441202"/>
                  </a:lnTo>
                  <a:lnTo>
                    <a:pt x="100825" y="6406262"/>
                  </a:lnTo>
                  <a:lnTo>
                    <a:pt x="133561" y="6371060"/>
                  </a:lnTo>
                  <a:lnTo>
                    <a:pt x="165860" y="6335602"/>
                  </a:lnTo>
                  <a:lnTo>
                    <a:pt x="197723" y="6299889"/>
                  </a:lnTo>
                  <a:lnTo>
                    <a:pt x="229149" y="6263926"/>
                  </a:lnTo>
                  <a:lnTo>
                    <a:pt x="260139" y="6227716"/>
                  </a:lnTo>
                  <a:lnTo>
                    <a:pt x="290692" y="6191263"/>
                  </a:lnTo>
                  <a:lnTo>
                    <a:pt x="320809" y="6154569"/>
                  </a:lnTo>
                  <a:lnTo>
                    <a:pt x="350489" y="6117639"/>
                  </a:lnTo>
                  <a:lnTo>
                    <a:pt x="379733" y="6080475"/>
                  </a:lnTo>
                  <a:lnTo>
                    <a:pt x="408540" y="6043082"/>
                  </a:lnTo>
                  <a:lnTo>
                    <a:pt x="436911" y="6005462"/>
                  </a:lnTo>
                  <a:lnTo>
                    <a:pt x="464846" y="5967620"/>
                  </a:lnTo>
                  <a:lnTo>
                    <a:pt x="492344" y="5929558"/>
                  </a:lnTo>
                  <a:lnTo>
                    <a:pt x="519405" y="5891281"/>
                  </a:lnTo>
                  <a:lnTo>
                    <a:pt x="546030" y="5852790"/>
                  </a:lnTo>
                  <a:lnTo>
                    <a:pt x="572219" y="5814091"/>
                  </a:lnTo>
                  <a:lnTo>
                    <a:pt x="597971" y="5775186"/>
                  </a:lnTo>
                  <a:lnTo>
                    <a:pt x="623286" y="5736080"/>
                  </a:lnTo>
                  <a:lnTo>
                    <a:pt x="648165" y="5696774"/>
                  </a:lnTo>
                  <a:lnTo>
                    <a:pt x="672608" y="5657273"/>
                  </a:lnTo>
                  <a:lnTo>
                    <a:pt x="696614" y="5617581"/>
                  </a:lnTo>
                  <a:lnTo>
                    <a:pt x="720184" y="5577700"/>
                  </a:lnTo>
                  <a:lnTo>
                    <a:pt x="743317" y="5537634"/>
                  </a:lnTo>
                  <a:lnTo>
                    <a:pt x="766014" y="5497388"/>
                  </a:lnTo>
                  <a:lnTo>
                    <a:pt x="788274" y="5456963"/>
                  </a:lnTo>
                  <a:lnTo>
                    <a:pt x="810098" y="5416363"/>
                  </a:lnTo>
                  <a:lnTo>
                    <a:pt x="831485" y="5375593"/>
                  </a:lnTo>
                  <a:lnTo>
                    <a:pt x="852436" y="5334655"/>
                  </a:lnTo>
                  <a:lnTo>
                    <a:pt x="872950" y="5293553"/>
                  </a:lnTo>
                  <a:lnTo>
                    <a:pt x="893028" y="5252290"/>
                  </a:lnTo>
                  <a:lnTo>
                    <a:pt x="912669" y="5210870"/>
                  </a:lnTo>
                  <a:lnTo>
                    <a:pt x="931874" y="5169297"/>
                  </a:lnTo>
                  <a:lnTo>
                    <a:pt x="950643" y="5127573"/>
                  </a:lnTo>
                  <a:lnTo>
                    <a:pt x="968975" y="5085702"/>
                  </a:lnTo>
                  <a:lnTo>
                    <a:pt x="986870" y="5043688"/>
                  </a:lnTo>
                  <a:lnTo>
                    <a:pt x="1004329" y="5001534"/>
                  </a:lnTo>
                  <a:lnTo>
                    <a:pt x="1021352" y="4959243"/>
                  </a:lnTo>
                  <a:lnTo>
                    <a:pt x="1037938" y="4916820"/>
                  </a:lnTo>
                  <a:lnTo>
                    <a:pt x="1054087" y="4874267"/>
                  </a:lnTo>
                  <a:lnTo>
                    <a:pt x="1069800" y="4831588"/>
                  </a:lnTo>
                  <a:lnTo>
                    <a:pt x="1085077" y="4788786"/>
                  </a:lnTo>
                  <a:lnTo>
                    <a:pt x="1099917" y="4745865"/>
                  </a:lnTo>
                  <a:lnTo>
                    <a:pt x="1114321" y="4702828"/>
                  </a:lnTo>
                  <a:lnTo>
                    <a:pt x="1128288" y="4659679"/>
                  </a:lnTo>
                  <a:lnTo>
                    <a:pt x="1141819" y="4616421"/>
                  </a:lnTo>
                  <a:lnTo>
                    <a:pt x="1154913" y="4573058"/>
                  </a:lnTo>
                  <a:lnTo>
                    <a:pt x="1167571" y="4529593"/>
                  </a:lnTo>
                  <a:lnTo>
                    <a:pt x="1179792" y="4486029"/>
                  </a:lnTo>
                  <a:lnTo>
                    <a:pt x="1191577" y="4442371"/>
                  </a:lnTo>
                  <a:lnTo>
                    <a:pt x="1202925" y="4398620"/>
                  </a:lnTo>
                  <a:lnTo>
                    <a:pt x="1213837" y="4354782"/>
                  </a:lnTo>
                  <a:lnTo>
                    <a:pt x="1224313" y="4310859"/>
                  </a:lnTo>
                  <a:lnTo>
                    <a:pt x="1234351" y="4266855"/>
                  </a:lnTo>
                  <a:lnTo>
                    <a:pt x="1243954" y="4222773"/>
                  </a:lnTo>
                  <a:lnTo>
                    <a:pt x="1253120" y="4178617"/>
                  </a:lnTo>
                  <a:lnTo>
                    <a:pt x="1261849" y="4134390"/>
                  </a:lnTo>
                  <a:lnTo>
                    <a:pt x="1270142" y="4090096"/>
                  </a:lnTo>
                  <a:lnTo>
                    <a:pt x="1277999" y="4045738"/>
                  </a:lnTo>
                  <a:lnTo>
                    <a:pt x="1285419" y="4001319"/>
                  </a:lnTo>
                  <a:lnTo>
                    <a:pt x="1292403" y="3956843"/>
                  </a:lnTo>
                  <a:lnTo>
                    <a:pt x="1298950" y="3912314"/>
                  </a:lnTo>
                  <a:lnTo>
                    <a:pt x="1305060" y="3867735"/>
                  </a:lnTo>
                  <a:lnTo>
                    <a:pt x="1310735" y="3823109"/>
                  </a:lnTo>
                  <a:lnTo>
                    <a:pt x="1315972" y="3778440"/>
                  </a:lnTo>
                  <a:lnTo>
                    <a:pt x="1320774" y="3733731"/>
                  </a:lnTo>
                  <a:lnTo>
                    <a:pt x="1325138" y="3688986"/>
                  </a:lnTo>
                  <a:lnTo>
                    <a:pt x="1329067" y="3644208"/>
                  </a:lnTo>
                  <a:lnTo>
                    <a:pt x="1332558" y="3599400"/>
                  </a:lnTo>
                  <a:lnTo>
                    <a:pt x="1335614" y="3554567"/>
                  </a:lnTo>
                  <a:lnTo>
                    <a:pt x="1338233" y="3509711"/>
                  </a:lnTo>
                  <a:lnTo>
                    <a:pt x="1340415" y="3464837"/>
                  </a:lnTo>
                  <a:lnTo>
                    <a:pt x="1342161" y="3419946"/>
                  </a:lnTo>
                  <a:lnTo>
                    <a:pt x="1343470" y="3375044"/>
                  </a:lnTo>
                  <a:lnTo>
                    <a:pt x="1344343" y="3330133"/>
                  </a:lnTo>
                  <a:lnTo>
                    <a:pt x="1344780" y="3285217"/>
                  </a:lnTo>
                  <a:lnTo>
                    <a:pt x="1344780" y="3240299"/>
                  </a:lnTo>
                  <a:lnTo>
                    <a:pt x="1344343" y="3195383"/>
                  </a:lnTo>
                  <a:lnTo>
                    <a:pt x="1343470" y="3150472"/>
                  </a:lnTo>
                  <a:lnTo>
                    <a:pt x="1342161" y="3105570"/>
                  </a:lnTo>
                  <a:lnTo>
                    <a:pt x="1340415" y="3060679"/>
                  </a:lnTo>
                  <a:lnTo>
                    <a:pt x="1338233" y="3015805"/>
                  </a:lnTo>
                  <a:lnTo>
                    <a:pt x="1335614" y="2970949"/>
                  </a:lnTo>
                  <a:lnTo>
                    <a:pt x="1332558" y="2926116"/>
                  </a:lnTo>
                  <a:lnTo>
                    <a:pt x="1329067" y="2881309"/>
                  </a:lnTo>
                  <a:lnTo>
                    <a:pt x="1325138" y="2836531"/>
                  </a:lnTo>
                  <a:lnTo>
                    <a:pt x="1320774" y="2791786"/>
                  </a:lnTo>
                  <a:lnTo>
                    <a:pt x="1315972" y="2747077"/>
                  </a:lnTo>
                  <a:lnTo>
                    <a:pt x="1310735" y="2702408"/>
                  </a:lnTo>
                  <a:lnTo>
                    <a:pt x="1305060" y="2657782"/>
                  </a:lnTo>
                  <a:lnTo>
                    <a:pt x="1298950" y="2613202"/>
                  </a:lnTo>
                  <a:lnTo>
                    <a:pt x="1292403" y="2568673"/>
                  </a:lnTo>
                  <a:lnTo>
                    <a:pt x="1285419" y="2524198"/>
                  </a:lnTo>
                  <a:lnTo>
                    <a:pt x="1277999" y="2479779"/>
                  </a:lnTo>
                  <a:lnTo>
                    <a:pt x="1270142" y="2435421"/>
                  </a:lnTo>
                  <a:lnTo>
                    <a:pt x="1261849" y="2391127"/>
                  </a:lnTo>
                  <a:lnTo>
                    <a:pt x="1253120" y="2346900"/>
                  </a:lnTo>
                  <a:lnTo>
                    <a:pt x="1243954" y="2302744"/>
                  </a:lnTo>
                  <a:lnTo>
                    <a:pt x="1234351" y="2258662"/>
                  </a:lnTo>
                  <a:lnTo>
                    <a:pt x="1224313" y="2214658"/>
                  </a:lnTo>
                  <a:lnTo>
                    <a:pt x="1213837" y="2170735"/>
                  </a:lnTo>
                  <a:lnTo>
                    <a:pt x="1202925" y="2126897"/>
                  </a:lnTo>
                  <a:lnTo>
                    <a:pt x="1191577" y="2083147"/>
                  </a:lnTo>
                  <a:lnTo>
                    <a:pt x="1179792" y="2039488"/>
                  </a:lnTo>
                  <a:lnTo>
                    <a:pt x="1167571" y="1995925"/>
                  </a:lnTo>
                  <a:lnTo>
                    <a:pt x="1154913" y="1952460"/>
                  </a:lnTo>
                  <a:lnTo>
                    <a:pt x="1141819" y="1909097"/>
                  </a:lnTo>
                  <a:lnTo>
                    <a:pt x="1128288" y="1865839"/>
                  </a:lnTo>
                  <a:lnTo>
                    <a:pt x="1114321" y="1822690"/>
                  </a:lnTo>
                  <a:lnTo>
                    <a:pt x="1099917" y="1779653"/>
                  </a:lnTo>
                  <a:lnTo>
                    <a:pt x="1085077" y="1736732"/>
                  </a:lnTo>
                  <a:lnTo>
                    <a:pt x="1069800" y="1693931"/>
                  </a:lnTo>
                  <a:lnTo>
                    <a:pt x="1054087" y="1651251"/>
                  </a:lnTo>
                  <a:lnTo>
                    <a:pt x="1037938" y="1608699"/>
                  </a:lnTo>
                  <a:lnTo>
                    <a:pt x="1021352" y="1566275"/>
                  </a:lnTo>
                  <a:lnTo>
                    <a:pt x="1004329" y="1523985"/>
                  </a:lnTo>
                  <a:lnTo>
                    <a:pt x="986870" y="1481831"/>
                  </a:lnTo>
                  <a:lnTo>
                    <a:pt x="968975" y="1439817"/>
                  </a:lnTo>
                  <a:lnTo>
                    <a:pt x="950643" y="1397946"/>
                  </a:lnTo>
                  <a:lnTo>
                    <a:pt x="931874" y="1356222"/>
                  </a:lnTo>
                  <a:lnTo>
                    <a:pt x="912669" y="1314649"/>
                  </a:lnTo>
                  <a:lnTo>
                    <a:pt x="893028" y="1273229"/>
                  </a:lnTo>
                  <a:lnTo>
                    <a:pt x="872950" y="1231967"/>
                  </a:lnTo>
                  <a:lnTo>
                    <a:pt x="852436" y="1190865"/>
                  </a:lnTo>
                  <a:lnTo>
                    <a:pt x="831485" y="1149927"/>
                  </a:lnTo>
                  <a:lnTo>
                    <a:pt x="810098" y="1109157"/>
                  </a:lnTo>
                  <a:lnTo>
                    <a:pt x="788274" y="1068557"/>
                  </a:lnTo>
                  <a:lnTo>
                    <a:pt x="766014" y="1028133"/>
                  </a:lnTo>
                  <a:lnTo>
                    <a:pt x="743317" y="987886"/>
                  </a:lnTo>
                  <a:lnTo>
                    <a:pt x="720184" y="947821"/>
                  </a:lnTo>
                  <a:lnTo>
                    <a:pt x="696614" y="907940"/>
                  </a:lnTo>
                  <a:lnTo>
                    <a:pt x="672608" y="868248"/>
                  </a:lnTo>
                  <a:lnTo>
                    <a:pt x="648165" y="828747"/>
                  </a:lnTo>
                  <a:lnTo>
                    <a:pt x="623286" y="789442"/>
                  </a:lnTo>
                  <a:lnTo>
                    <a:pt x="597971" y="750335"/>
                  </a:lnTo>
                  <a:lnTo>
                    <a:pt x="572219" y="711430"/>
                  </a:lnTo>
                  <a:lnTo>
                    <a:pt x="546030" y="672731"/>
                  </a:lnTo>
                  <a:lnTo>
                    <a:pt x="519405" y="634241"/>
                  </a:lnTo>
                  <a:lnTo>
                    <a:pt x="492344" y="595964"/>
                  </a:lnTo>
                  <a:lnTo>
                    <a:pt x="464846" y="557902"/>
                  </a:lnTo>
                  <a:lnTo>
                    <a:pt x="436911" y="520060"/>
                  </a:lnTo>
                  <a:lnTo>
                    <a:pt x="408540" y="482441"/>
                  </a:lnTo>
                  <a:lnTo>
                    <a:pt x="379733" y="445048"/>
                  </a:lnTo>
                  <a:lnTo>
                    <a:pt x="350489" y="407884"/>
                  </a:lnTo>
                  <a:lnTo>
                    <a:pt x="320809" y="370954"/>
                  </a:lnTo>
                  <a:lnTo>
                    <a:pt x="290692" y="334261"/>
                  </a:lnTo>
                  <a:lnTo>
                    <a:pt x="260139" y="297807"/>
                  </a:lnTo>
                  <a:lnTo>
                    <a:pt x="229149" y="261598"/>
                  </a:lnTo>
                  <a:lnTo>
                    <a:pt x="197723" y="225635"/>
                  </a:lnTo>
                  <a:lnTo>
                    <a:pt x="165860" y="189923"/>
                  </a:lnTo>
                  <a:lnTo>
                    <a:pt x="133561" y="154464"/>
                  </a:lnTo>
                  <a:lnTo>
                    <a:pt x="100825" y="119263"/>
                  </a:lnTo>
                  <a:lnTo>
                    <a:pt x="67653" y="84323"/>
                  </a:lnTo>
                  <a:lnTo>
                    <a:pt x="34045" y="49648"/>
                  </a:lnTo>
                  <a:lnTo>
                    <a:pt x="0" y="15239"/>
                  </a:lnTo>
                  <a:lnTo>
                    <a:pt x="15239" y="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23971" y="527304"/>
              <a:ext cx="8531860" cy="1054735"/>
            </a:xfrm>
            <a:custGeom>
              <a:avLst/>
              <a:gdLst/>
              <a:ahLst/>
              <a:cxnLst/>
              <a:rect l="l" t="t" r="r" b="b"/>
              <a:pathLst>
                <a:path w="8531860" h="1054735">
                  <a:moveTo>
                    <a:pt x="8531352" y="0"/>
                  </a:moveTo>
                  <a:lnTo>
                    <a:pt x="0" y="0"/>
                  </a:lnTo>
                  <a:lnTo>
                    <a:pt x="0" y="1054608"/>
                  </a:lnTo>
                  <a:lnTo>
                    <a:pt x="8531352" y="1054608"/>
                  </a:lnTo>
                  <a:lnTo>
                    <a:pt x="85313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23971" y="527304"/>
              <a:ext cx="8531860" cy="1054735"/>
            </a:xfrm>
            <a:custGeom>
              <a:avLst/>
              <a:gdLst/>
              <a:ahLst/>
              <a:cxnLst/>
              <a:rect l="l" t="t" r="r" b="b"/>
              <a:pathLst>
                <a:path w="8531860" h="1054735">
                  <a:moveTo>
                    <a:pt x="0" y="1054608"/>
                  </a:moveTo>
                  <a:lnTo>
                    <a:pt x="8531352" y="1054608"/>
                  </a:lnTo>
                  <a:lnTo>
                    <a:pt x="8531352" y="0"/>
                  </a:lnTo>
                  <a:lnTo>
                    <a:pt x="0" y="0"/>
                  </a:lnTo>
                  <a:lnTo>
                    <a:pt x="0" y="105460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49471" y="726135"/>
            <a:ext cx="7555865" cy="6337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265"/>
              </a:spcBef>
            </a:pPr>
            <a:r>
              <a:rPr sz="1400" spc="-85" dirty="0">
                <a:latin typeface="Verdana"/>
                <a:cs typeface="Verdana"/>
              </a:rPr>
              <a:t>En </a:t>
            </a:r>
            <a:r>
              <a:rPr sz="1400" spc="15" dirty="0">
                <a:latin typeface="Verdana"/>
                <a:cs typeface="Verdana"/>
              </a:rPr>
              <a:t>la </a:t>
            </a:r>
            <a:r>
              <a:rPr sz="1400" spc="-15" dirty="0">
                <a:latin typeface="Verdana"/>
                <a:cs typeface="Verdana"/>
              </a:rPr>
              <a:t>teoría </a:t>
            </a:r>
            <a:r>
              <a:rPr sz="1400" spc="15" dirty="0">
                <a:latin typeface="Verdana"/>
                <a:cs typeface="Verdana"/>
              </a:rPr>
              <a:t>del </a:t>
            </a:r>
            <a:r>
              <a:rPr sz="1400" spc="-60" dirty="0">
                <a:latin typeface="Verdana"/>
                <a:cs typeface="Verdana"/>
              </a:rPr>
              <a:t>fin </a:t>
            </a:r>
            <a:r>
              <a:rPr sz="1400" spc="80" dirty="0">
                <a:latin typeface="Verdana"/>
                <a:cs typeface="Verdana"/>
              </a:rPr>
              <a:t>de </a:t>
            </a:r>
            <a:r>
              <a:rPr sz="1400" spc="25" dirty="0">
                <a:latin typeface="Verdana"/>
                <a:cs typeface="Verdana"/>
              </a:rPr>
              <a:t>protección </a:t>
            </a:r>
            <a:r>
              <a:rPr sz="1400" spc="80" dirty="0">
                <a:latin typeface="Verdana"/>
                <a:cs typeface="Verdana"/>
              </a:rPr>
              <a:t>de </a:t>
            </a:r>
            <a:r>
              <a:rPr sz="1400" spc="15" dirty="0">
                <a:latin typeface="Verdana"/>
                <a:cs typeface="Verdana"/>
              </a:rPr>
              <a:t>la </a:t>
            </a:r>
            <a:r>
              <a:rPr sz="1400" spc="-35" dirty="0">
                <a:latin typeface="Verdana"/>
                <a:cs typeface="Verdana"/>
              </a:rPr>
              <a:t>norma, </a:t>
            </a:r>
            <a:r>
              <a:rPr sz="1400" spc="15" dirty="0">
                <a:latin typeface="Verdana"/>
                <a:cs typeface="Verdana"/>
              </a:rPr>
              <a:t>la </a:t>
            </a:r>
            <a:r>
              <a:rPr sz="1400" spc="-15" dirty="0">
                <a:latin typeface="Verdana"/>
                <a:cs typeface="Verdana"/>
              </a:rPr>
              <a:t>norma </a:t>
            </a:r>
            <a:r>
              <a:rPr sz="1400" spc="25" dirty="0">
                <a:latin typeface="Verdana"/>
                <a:cs typeface="Verdana"/>
              </a:rPr>
              <a:t>penal </a:t>
            </a:r>
            <a:r>
              <a:rPr sz="1400" spc="15" dirty="0">
                <a:latin typeface="Verdana"/>
                <a:cs typeface="Verdana"/>
              </a:rPr>
              <a:t>no </a:t>
            </a:r>
            <a:r>
              <a:rPr sz="1400" spc="10" dirty="0">
                <a:latin typeface="Verdana"/>
                <a:cs typeface="Verdana"/>
              </a:rPr>
              <a:t>pretende </a:t>
            </a:r>
            <a:r>
              <a:rPr sz="1400" spc="-35" dirty="0">
                <a:latin typeface="Verdana"/>
                <a:cs typeface="Verdana"/>
              </a:rPr>
              <a:t>evitar </a:t>
            </a:r>
            <a:r>
              <a:rPr sz="1400" spc="15" dirty="0">
                <a:latin typeface="Verdana"/>
                <a:cs typeface="Verdana"/>
              </a:rPr>
              <a:t>la  </a:t>
            </a:r>
            <a:r>
              <a:rPr sz="1400" spc="30" dirty="0">
                <a:latin typeface="Verdana"/>
                <a:cs typeface="Verdana"/>
              </a:rPr>
              <a:t>producción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80" dirty="0">
                <a:latin typeface="Verdana"/>
                <a:cs typeface="Verdana"/>
              </a:rPr>
              <a:t>de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todos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los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resultados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posibles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sino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solamente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80" dirty="0">
                <a:latin typeface="Verdana"/>
                <a:cs typeface="Verdana"/>
              </a:rPr>
              <a:t>de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algunos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80" dirty="0">
                <a:latin typeface="Verdana"/>
                <a:cs typeface="Verdana"/>
              </a:rPr>
              <a:t>de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ellos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(García  </a:t>
            </a:r>
            <a:r>
              <a:rPr sz="1400" spc="10" dirty="0">
                <a:latin typeface="Verdana"/>
                <a:cs typeface="Verdana"/>
              </a:rPr>
              <a:t>Cavero,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2012).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57729" y="388365"/>
            <a:ext cx="9204325" cy="2783840"/>
            <a:chOff x="2157729" y="388365"/>
            <a:chExt cx="9204325" cy="2783840"/>
          </a:xfrm>
        </p:grpSpPr>
        <p:sp>
          <p:nvSpPr>
            <p:cNvPr id="13" name="object 13"/>
            <p:cNvSpPr/>
            <p:nvPr/>
          </p:nvSpPr>
          <p:spPr>
            <a:xfrm>
              <a:off x="2164079" y="394715"/>
              <a:ext cx="1320165" cy="1320165"/>
            </a:xfrm>
            <a:custGeom>
              <a:avLst/>
              <a:gdLst/>
              <a:ahLst/>
              <a:cxnLst/>
              <a:rect l="l" t="t" r="r" b="b"/>
              <a:pathLst>
                <a:path w="1320164" h="1320164">
                  <a:moveTo>
                    <a:pt x="659892" y="0"/>
                  </a:moveTo>
                  <a:lnTo>
                    <a:pt x="612760" y="1656"/>
                  </a:lnTo>
                  <a:lnTo>
                    <a:pt x="566523" y="6552"/>
                  </a:lnTo>
                  <a:lnTo>
                    <a:pt x="521293" y="14575"/>
                  </a:lnTo>
                  <a:lnTo>
                    <a:pt x="477182" y="25613"/>
                  </a:lnTo>
                  <a:lnTo>
                    <a:pt x="434301" y="39556"/>
                  </a:lnTo>
                  <a:lnTo>
                    <a:pt x="392761" y="56291"/>
                  </a:lnTo>
                  <a:lnTo>
                    <a:pt x="352675" y="75707"/>
                  </a:lnTo>
                  <a:lnTo>
                    <a:pt x="314153" y="97692"/>
                  </a:lnTo>
                  <a:lnTo>
                    <a:pt x="277308" y="122135"/>
                  </a:lnTo>
                  <a:lnTo>
                    <a:pt x="242251" y="148924"/>
                  </a:lnTo>
                  <a:lnTo>
                    <a:pt x="209093" y="177947"/>
                  </a:lnTo>
                  <a:lnTo>
                    <a:pt x="177947" y="209093"/>
                  </a:lnTo>
                  <a:lnTo>
                    <a:pt x="148924" y="242251"/>
                  </a:lnTo>
                  <a:lnTo>
                    <a:pt x="122135" y="277308"/>
                  </a:lnTo>
                  <a:lnTo>
                    <a:pt x="97692" y="314153"/>
                  </a:lnTo>
                  <a:lnTo>
                    <a:pt x="75707" y="352675"/>
                  </a:lnTo>
                  <a:lnTo>
                    <a:pt x="56291" y="392761"/>
                  </a:lnTo>
                  <a:lnTo>
                    <a:pt x="39556" y="434301"/>
                  </a:lnTo>
                  <a:lnTo>
                    <a:pt x="25613" y="477182"/>
                  </a:lnTo>
                  <a:lnTo>
                    <a:pt x="14575" y="521293"/>
                  </a:lnTo>
                  <a:lnTo>
                    <a:pt x="6552" y="566523"/>
                  </a:lnTo>
                  <a:lnTo>
                    <a:pt x="1656" y="612760"/>
                  </a:lnTo>
                  <a:lnTo>
                    <a:pt x="0" y="659892"/>
                  </a:lnTo>
                  <a:lnTo>
                    <a:pt x="1656" y="707023"/>
                  </a:lnTo>
                  <a:lnTo>
                    <a:pt x="6552" y="753260"/>
                  </a:lnTo>
                  <a:lnTo>
                    <a:pt x="14575" y="798490"/>
                  </a:lnTo>
                  <a:lnTo>
                    <a:pt x="25613" y="842601"/>
                  </a:lnTo>
                  <a:lnTo>
                    <a:pt x="39556" y="885482"/>
                  </a:lnTo>
                  <a:lnTo>
                    <a:pt x="56291" y="927022"/>
                  </a:lnTo>
                  <a:lnTo>
                    <a:pt x="75707" y="967108"/>
                  </a:lnTo>
                  <a:lnTo>
                    <a:pt x="97692" y="1005630"/>
                  </a:lnTo>
                  <a:lnTo>
                    <a:pt x="122135" y="1042475"/>
                  </a:lnTo>
                  <a:lnTo>
                    <a:pt x="148924" y="1077532"/>
                  </a:lnTo>
                  <a:lnTo>
                    <a:pt x="177947" y="1110690"/>
                  </a:lnTo>
                  <a:lnTo>
                    <a:pt x="209093" y="1141836"/>
                  </a:lnTo>
                  <a:lnTo>
                    <a:pt x="242251" y="1170859"/>
                  </a:lnTo>
                  <a:lnTo>
                    <a:pt x="277308" y="1197648"/>
                  </a:lnTo>
                  <a:lnTo>
                    <a:pt x="314153" y="1222091"/>
                  </a:lnTo>
                  <a:lnTo>
                    <a:pt x="352675" y="1244076"/>
                  </a:lnTo>
                  <a:lnTo>
                    <a:pt x="392761" y="1263492"/>
                  </a:lnTo>
                  <a:lnTo>
                    <a:pt x="434301" y="1280227"/>
                  </a:lnTo>
                  <a:lnTo>
                    <a:pt x="477182" y="1294170"/>
                  </a:lnTo>
                  <a:lnTo>
                    <a:pt x="521293" y="1305208"/>
                  </a:lnTo>
                  <a:lnTo>
                    <a:pt x="566523" y="1313231"/>
                  </a:lnTo>
                  <a:lnTo>
                    <a:pt x="612760" y="1318127"/>
                  </a:lnTo>
                  <a:lnTo>
                    <a:pt x="659892" y="1319784"/>
                  </a:lnTo>
                  <a:lnTo>
                    <a:pt x="707023" y="1318127"/>
                  </a:lnTo>
                  <a:lnTo>
                    <a:pt x="753260" y="1313231"/>
                  </a:lnTo>
                  <a:lnTo>
                    <a:pt x="798490" y="1305208"/>
                  </a:lnTo>
                  <a:lnTo>
                    <a:pt x="842601" y="1294170"/>
                  </a:lnTo>
                  <a:lnTo>
                    <a:pt x="885482" y="1280227"/>
                  </a:lnTo>
                  <a:lnTo>
                    <a:pt x="927022" y="1263492"/>
                  </a:lnTo>
                  <a:lnTo>
                    <a:pt x="967108" y="1244076"/>
                  </a:lnTo>
                  <a:lnTo>
                    <a:pt x="1005630" y="1222091"/>
                  </a:lnTo>
                  <a:lnTo>
                    <a:pt x="1042475" y="1197648"/>
                  </a:lnTo>
                  <a:lnTo>
                    <a:pt x="1077532" y="1170859"/>
                  </a:lnTo>
                  <a:lnTo>
                    <a:pt x="1110690" y="1141836"/>
                  </a:lnTo>
                  <a:lnTo>
                    <a:pt x="1141836" y="1110690"/>
                  </a:lnTo>
                  <a:lnTo>
                    <a:pt x="1170859" y="1077532"/>
                  </a:lnTo>
                  <a:lnTo>
                    <a:pt x="1197648" y="1042475"/>
                  </a:lnTo>
                  <a:lnTo>
                    <a:pt x="1222091" y="1005630"/>
                  </a:lnTo>
                  <a:lnTo>
                    <a:pt x="1244076" y="967108"/>
                  </a:lnTo>
                  <a:lnTo>
                    <a:pt x="1263492" y="927022"/>
                  </a:lnTo>
                  <a:lnTo>
                    <a:pt x="1280227" y="885482"/>
                  </a:lnTo>
                  <a:lnTo>
                    <a:pt x="1294170" y="842601"/>
                  </a:lnTo>
                  <a:lnTo>
                    <a:pt x="1305208" y="798490"/>
                  </a:lnTo>
                  <a:lnTo>
                    <a:pt x="1313231" y="753260"/>
                  </a:lnTo>
                  <a:lnTo>
                    <a:pt x="1318127" y="707023"/>
                  </a:lnTo>
                  <a:lnTo>
                    <a:pt x="1319783" y="659892"/>
                  </a:lnTo>
                  <a:lnTo>
                    <a:pt x="1318127" y="612760"/>
                  </a:lnTo>
                  <a:lnTo>
                    <a:pt x="1313231" y="566523"/>
                  </a:lnTo>
                  <a:lnTo>
                    <a:pt x="1305208" y="521293"/>
                  </a:lnTo>
                  <a:lnTo>
                    <a:pt x="1294170" y="477182"/>
                  </a:lnTo>
                  <a:lnTo>
                    <a:pt x="1280227" y="434301"/>
                  </a:lnTo>
                  <a:lnTo>
                    <a:pt x="1263492" y="392761"/>
                  </a:lnTo>
                  <a:lnTo>
                    <a:pt x="1244076" y="352675"/>
                  </a:lnTo>
                  <a:lnTo>
                    <a:pt x="1222091" y="314153"/>
                  </a:lnTo>
                  <a:lnTo>
                    <a:pt x="1197648" y="277308"/>
                  </a:lnTo>
                  <a:lnTo>
                    <a:pt x="1170859" y="242251"/>
                  </a:lnTo>
                  <a:lnTo>
                    <a:pt x="1141836" y="209093"/>
                  </a:lnTo>
                  <a:lnTo>
                    <a:pt x="1110690" y="177947"/>
                  </a:lnTo>
                  <a:lnTo>
                    <a:pt x="1077532" y="148924"/>
                  </a:lnTo>
                  <a:lnTo>
                    <a:pt x="1042475" y="122135"/>
                  </a:lnTo>
                  <a:lnTo>
                    <a:pt x="1005630" y="97692"/>
                  </a:lnTo>
                  <a:lnTo>
                    <a:pt x="967108" y="75707"/>
                  </a:lnTo>
                  <a:lnTo>
                    <a:pt x="927022" y="56291"/>
                  </a:lnTo>
                  <a:lnTo>
                    <a:pt x="885482" y="39556"/>
                  </a:lnTo>
                  <a:lnTo>
                    <a:pt x="842601" y="25613"/>
                  </a:lnTo>
                  <a:lnTo>
                    <a:pt x="798490" y="14575"/>
                  </a:lnTo>
                  <a:lnTo>
                    <a:pt x="753260" y="6552"/>
                  </a:lnTo>
                  <a:lnTo>
                    <a:pt x="707023" y="1656"/>
                  </a:lnTo>
                  <a:lnTo>
                    <a:pt x="659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64079" y="394715"/>
              <a:ext cx="1320165" cy="1320165"/>
            </a:xfrm>
            <a:custGeom>
              <a:avLst/>
              <a:gdLst/>
              <a:ahLst/>
              <a:cxnLst/>
              <a:rect l="l" t="t" r="r" b="b"/>
              <a:pathLst>
                <a:path w="1320164" h="1320164">
                  <a:moveTo>
                    <a:pt x="0" y="659892"/>
                  </a:moveTo>
                  <a:lnTo>
                    <a:pt x="1656" y="612760"/>
                  </a:lnTo>
                  <a:lnTo>
                    <a:pt x="6552" y="566523"/>
                  </a:lnTo>
                  <a:lnTo>
                    <a:pt x="14575" y="521293"/>
                  </a:lnTo>
                  <a:lnTo>
                    <a:pt x="25613" y="477182"/>
                  </a:lnTo>
                  <a:lnTo>
                    <a:pt x="39556" y="434301"/>
                  </a:lnTo>
                  <a:lnTo>
                    <a:pt x="56291" y="392761"/>
                  </a:lnTo>
                  <a:lnTo>
                    <a:pt x="75707" y="352675"/>
                  </a:lnTo>
                  <a:lnTo>
                    <a:pt x="97692" y="314153"/>
                  </a:lnTo>
                  <a:lnTo>
                    <a:pt x="122135" y="277308"/>
                  </a:lnTo>
                  <a:lnTo>
                    <a:pt x="148924" y="242251"/>
                  </a:lnTo>
                  <a:lnTo>
                    <a:pt x="177947" y="209093"/>
                  </a:lnTo>
                  <a:lnTo>
                    <a:pt x="209093" y="177947"/>
                  </a:lnTo>
                  <a:lnTo>
                    <a:pt x="242251" y="148924"/>
                  </a:lnTo>
                  <a:lnTo>
                    <a:pt x="277308" y="122135"/>
                  </a:lnTo>
                  <a:lnTo>
                    <a:pt x="314153" y="97692"/>
                  </a:lnTo>
                  <a:lnTo>
                    <a:pt x="352675" y="75707"/>
                  </a:lnTo>
                  <a:lnTo>
                    <a:pt x="392761" y="56291"/>
                  </a:lnTo>
                  <a:lnTo>
                    <a:pt x="434301" y="39556"/>
                  </a:lnTo>
                  <a:lnTo>
                    <a:pt x="477182" y="25613"/>
                  </a:lnTo>
                  <a:lnTo>
                    <a:pt x="521293" y="14575"/>
                  </a:lnTo>
                  <a:lnTo>
                    <a:pt x="566523" y="6552"/>
                  </a:lnTo>
                  <a:lnTo>
                    <a:pt x="612760" y="1656"/>
                  </a:lnTo>
                  <a:lnTo>
                    <a:pt x="659892" y="0"/>
                  </a:lnTo>
                  <a:lnTo>
                    <a:pt x="707023" y="1656"/>
                  </a:lnTo>
                  <a:lnTo>
                    <a:pt x="753260" y="6552"/>
                  </a:lnTo>
                  <a:lnTo>
                    <a:pt x="798490" y="14575"/>
                  </a:lnTo>
                  <a:lnTo>
                    <a:pt x="842601" y="25613"/>
                  </a:lnTo>
                  <a:lnTo>
                    <a:pt x="885482" y="39556"/>
                  </a:lnTo>
                  <a:lnTo>
                    <a:pt x="927022" y="56291"/>
                  </a:lnTo>
                  <a:lnTo>
                    <a:pt x="967108" y="75707"/>
                  </a:lnTo>
                  <a:lnTo>
                    <a:pt x="1005630" y="97692"/>
                  </a:lnTo>
                  <a:lnTo>
                    <a:pt x="1042475" y="122135"/>
                  </a:lnTo>
                  <a:lnTo>
                    <a:pt x="1077532" y="148924"/>
                  </a:lnTo>
                  <a:lnTo>
                    <a:pt x="1110690" y="177947"/>
                  </a:lnTo>
                  <a:lnTo>
                    <a:pt x="1141836" y="209093"/>
                  </a:lnTo>
                  <a:lnTo>
                    <a:pt x="1170859" y="242251"/>
                  </a:lnTo>
                  <a:lnTo>
                    <a:pt x="1197648" y="277308"/>
                  </a:lnTo>
                  <a:lnTo>
                    <a:pt x="1222091" y="314153"/>
                  </a:lnTo>
                  <a:lnTo>
                    <a:pt x="1244076" y="352675"/>
                  </a:lnTo>
                  <a:lnTo>
                    <a:pt x="1263492" y="392761"/>
                  </a:lnTo>
                  <a:lnTo>
                    <a:pt x="1280227" y="434301"/>
                  </a:lnTo>
                  <a:lnTo>
                    <a:pt x="1294170" y="477182"/>
                  </a:lnTo>
                  <a:lnTo>
                    <a:pt x="1305208" y="521293"/>
                  </a:lnTo>
                  <a:lnTo>
                    <a:pt x="1313231" y="566523"/>
                  </a:lnTo>
                  <a:lnTo>
                    <a:pt x="1318127" y="612760"/>
                  </a:lnTo>
                  <a:lnTo>
                    <a:pt x="1319783" y="659892"/>
                  </a:lnTo>
                  <a:lnTo>
                    <a:pt x="1318127" y="707023"/>
                  </a:lnTo>
                  <a:lnTo>
                    <a:pt x="1313231" y="753260"/>
                  </a:lnTo>
                  <a:lnTo>
                    <a:pt x="1305208" y="798490"/>
                  </a:lnTo>
                  <a:lnTo>
                    <a:pt x="1294170" y="842601"/>
                  </a:lnTo>
                  <a:lnTo>
                    <a:pt x="1280227" y="885482"/>
                  </a:lnTo>
                  <a:lnTo>
                    <a:pt x="1263492" y="927022"/>
                  </a:lnTo>
                  <a:lnTo>
                    <a:pt x="1244076" y="967108"/>
                  </a:lnTo>
                  <a:lnTo>
                    <a:pt x="1222091" y="1005630"/>
                  </a:lnTo>
                  <a:lnTo>
                    <a:pt x="1197648" y="1042475"/>
                  </a:lnTo>
                  <a:lnTo>
                    <a:pt x="1170859" y="1077532"/>
                  </a:lnTo>
                  <a:lnTo>
                    <a:pt x="1141836" y="1110690"/>
                  </a:lnTo>
                  <a:lnTo>
                    <a:pt x="1110690" y="1141836"/>
                  </a:lnTo>
                  <a:lnTo>
                    <a:pt x="1077532" y="1170859"/>
                  </a:lnTo>
                  <a:lnTo>
                    <a:pt x="1042475" y="1197648"/>
                  </a:lnTo>
                  <a:lnTo>
                    <a:pt x="1005630" y="1222091"/>
                  </a:lnTo>
                  <a:lnTo>
                    <a:pt x="967108" y="1244076"/>
                  </a:lnTo>
                  <a:lnTo>
                    <a:pt x="927022" y="1263492"/>
                  </a:lnTo>
                  <a:lnTo>
                    <a:pt x="885482" y="1280227"/>
                  </a:lnTo>
                  <a:lnTo>
                    <a:pt x="842601" y="1294170"/>
                  </a:lnTo>
                  <a:lnTo>
                    <a:pt x="798490" y="1305208"/>
                  </a:lnTo>
                  <a:lnTo>
                    <a:pt x="753260" y="1313231"/>
                  </a:lnTo>
                  <a:lnTo>
                    <a:pt x="707023" y="1318127"/>
                  </a:lnTo>
                  <a:lnTo>
                    <a:pt x="659892" y="1319784"/>
                  </a:lnTo>
                  <a:lnTo>
                    <a:pt x="612760" y="1318127"/>
                  </a:lnTo>
                  <a:lnTo>
                    <a:pt x="566523" y="1313231"/>
                  </a:lnTo>
                  <a:lnTo>
                    <a:pt x="521293" y="1305208"/>
                  </a:lnTo>
                  <a:lnTo>
                    <a:pt x="477182" y="1294170"/>
                  </a:lnTo>
                  <a:lnTo>
                    <a:pt x="434301" y="1280227"/>
                  </a:lnTo>
                  <a:lnTo>
                    <a:pt x="392761" y="1263492"/>
                  </a:lnTo>
                  <a:lnTo>
                    <a:pt x="352675" y="1244076"/>
                  </a:lnTo>
                  <a:lnTo>
                    <a:pt x="314153" y="1222091"/>
                  </a:lnTo>
                  <a:lnTo>
                    <a:pt x="277308" y="1197648"/>
                  </a:lnTo>
                  <a:lnTo>
                    <a:pt x="242251" y="1170859"/>
                  </a:lnTo>
                  <a:lnTo>
                    <a:pt x="209093" y="1141836"/>
                  </a:lnTo>
                  <a:lnTo>
                    <a:pt x="177947" y="1110690"/>
                  </a:lnTo>
                  <a:lnTo>
                    <a:pt x="148924" y="1077532"/>
                  </a:lnTo>
                  <a:lnTo>
                    <a:pt x="122135" y="1042475"/>
                  </a:lnTo>
                  <a:lnTo>
                    <a:pt x="97692" y="1005630"/>
                  </a:lnTo>
                  <a:lnTo>
                    <a:pt x="75707" y="967108"/>
                  </a:lnTo>
                  <a:lnTo>
                    <a:pt x="56291" y="927022"/>
                  </a:lnTo>
                  <a:lnTo>
                    <a:pt x="39556" y="885482"/>
                  </a:lnTo>
                  <a:lnTo>
                    <a:pt x="25613" y="842601"/>
                  </a:lnTo>
                  <a:lnTo>
                    <a:pt x="14575" y="798490"/>
                  </a:lnTo>
                  <a:lnTo>
                    <a:pt x="6552" y="753260"/>
                  </a:lnTo>
                  <a:lnTo>
                    <a:pt x="1656" y="707023"/>
                  </a:lnTo>
                  <a:lnTo>
                    <a:pt x="0" y="659892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28999" y="2110739"/>
              <a:ext cx="7926705" cy="1054735"/>
            </a:xfrm>
            <a:custGeom>
              <a:avLst/>
              <a:gdLst/>
              <a:ahLst/>
              <a:cxnLst/>
              <a:rect l="l" t="t" r="r" b="b"/>
              <a:pathLst>
                <a:path w="7926705" h="1054735">
                  <a:moveTo>
                    <a:pt x="7926324" y="0"/>
                  </a:moveTo>
                  <a:lnTo>
                    <a:pt x="0" y="0"/>
                  </a:lnTo>
                  <a:lnTo>
                    <a:pt x="0" y="1054608"/>
                  </a:lnTo>
                  <a:lnTo>
                    <a:pt x="7926324" y="1054608"/>
                  </a:lnTo>
                  <a:lnTo>
                    <a:pt x="7926324" y="0"/>
                  </a:lnTo>
                  <a:close/>
                </a:path>
              </a:pathLst>
            </a:custGeom>
            <a:solidFill>
              <a:srgbClr val="67E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28999" y="2110739"/>
              <a:ext cx="7926705" cy="1054735"/>
            </a:xfrm>
            <a:custGeom>
              <a:avLst/>
              <a:gdLst/>
              <a:ahLst/>
              <a:cxnLst/>
              <a:rect l="l" t="t" r="r" b="b"/>
              <a:pathLst>
                <a:path w="7926705" h="1054735">
                  <a:moveTo>
                    <a:pt x="0" y="1054608"/>
                  </a:moveTo>
                  <a:lnTo>
                    <a:pt x="7926324" y="1054608"/>
                  </a:lnTo>
                  <a:lnTo>
                    <a:pt x="7926324" y="0"/>
                  </a:lnTo>
                  <a:lnTo>
                    <a:pt x="0" y="0"/>
                  </a:lnTo>
                  <a:lnTo>
                    <a:pt x="0" y="105460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254246" y="2211705"/>
            <a:ext cx="6932930" cy="8280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40"/>
              </a:spcBef>
            </a:pPr>
            <a:r>
              <a:rPr sz="1400" spc="-85" dirty="0">
                <a:latin typeface="Verdana"/>
                <a:cs typeface="Verdana"/>
              </a:rPr>
              <a:t>En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ese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sentido,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150" dirty="0">
                <a:latin typeface="Verdana"/>
                <a:cs typeface="Verdana"/>
              </a:rPr>
              <a:t>si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el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resultado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producido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pertenece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114" dirty="0">
                <a:latin typeface="Verdana"/>
                <a:cs typeface="Verdana"/>
              </a:rPr>
              <a:t>a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la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clase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80" dirty="0">
                <a:latin typeface="Verdana"/>
                <a:cs typeface="Verdana"/>
              </a:rPr>
              <a:t>de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resultados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que  </a:t>
            </a:r>
            <a:r>
              <a:rPr sz="1400" spc="15" dirty="0">
                <a:latin typeface="Verdana"/>
                <a:cs typeface="Verdana"/>
              </a:rPr>
              <a:t>la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norma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que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prohíbe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el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riesgo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busca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impedir,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45" dirty="0">
                <a:latin typeface="Verdana"/>
                <a:cs typeface="Verdana"/>
              </a:rPr>
              <a:t>deberá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afirmarse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la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relación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de  </a:t>
            </a:r>
            <a:r>
              <a:rPr sz="1400" spc="-10" dirty="0">
                <a:latin typeface="Verdana"/>
                <a:cs typeface="Verdana"/>
              </a:rPr>
              <a:t>imputación, </a:t>
            </a:r>
            <a:r>
              <a:rPr sz="1400" spc="30" dirty="0">
                <a:latin typeface="Verdana"/>
                <a:cs typeface="Verdana"/>
              </a:rPr>
              <a:t>aunque </a:t>
            </a:r>
            <a:r>
              <a:rPr sz="1400" dirty="0">
                <a:latin typeface="Verdana"/>
                <a:cs typeface="Verdana"/>
              </a:rPr>
              <a:t>cualquier </a:t>
            </a:r>
            <a:r>
              <a:rPr sz="1400" spc="-30" dirty="0">
                <a:latin typeface="Verdana"/>
                <a:cs typeface="Verdana"/>
              </a:rPr>
              <a:t>otro </a:t>
            </a:r>
            <a:r>
              <a:rPr sz="1400" spc="5" dirty="0">
                <a:latin typeface="Verdana"/>
                <a:cs typeface="Verdana"/>
              </a:rPr>
              <a:t>comportamiento </a:t>
            </a:r>
            <a:r>
              <a:rPr sz="1400" spc="-20" dirty="0">
                <a:latin typeface="Verdana"/>
                <a:cs typeface="Verdana"/>
              </a:rPr>
              <a:t>alternativo </a:t>
            </a:r>
            <a:r>
              <a:rPr sz="1400" spc="55" dirty="0">
                <a:latin typeface="Verdana"/>
                <a:cs typeface="Verdana"/>
              </a:rPr>
              <a:t>tampoco  </a:t>
            </a:r>
            <a:r>
              <a:rPr sz="1400" spc="-15" dirty="0">
                <a:latin typeface="Verdana"/>
                <a:cs typeface="Verdana"/>
              </a:rPr>
              <a:t>hubiese </a:t>
            </a:r>
            <a:r>
              <a:rPr sz="1400" spc="50" dirty="0">
                <a:latin typeface="Verdana"/>
                <a:cs typeface="Verdana"/>
              </a:rPr>
              <a:t>podido</a:t>
            </a:r>
            <a:r>
              <a:rPr sz="1400" spc="-35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evitar </a:t>
            </a:r>
            <a:r>
              <a:rPr sz="1400" spc="-114" dirty="0">
                <a:latin typeface="Verdana"/>
                <a:cs typeface="Verdana"/>
              </a:rPr>
              <a:t>su </a:t>
            </a:r>
            <a:r>
              <a:rPr sz="1400" spc="15" dirty="0">
                <a:latin typeface="Verdana"/>
                <a:cs typeface="Verdana"/>
              </a:rPr>
              <a:t>producción.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62757" y="1971801"/>
            <a:ext cx="8599170" cy="2781935"/>
            <a:chOff x="2762757" y="1971801"/>
            <a:chExt cx="8599170" cy="2781935"/>
          </a:xfrm>
        </p:grpSpPr>
        <p:sp>
          <p:nvSpPr>
            <p:cNvPr id="19" name="object 19"/>
            <p:cNvSpPr/>
            <p:nvPr/>
          </p:nvSpPr>
          <p:spPr>
            <a:xfrm>
              <a:off x="2769107" y="1978151"/>
              <a:ext cx="1320165" cy="1318260"/>
            </a:xfrm>
            <a:custGeom>
              <a:avLst/>
              <a:gdLst/>
              <a:ahLst/>
              <a:cxnLst/>
              <a:rect l="l" t="t" r="r" b="b"/>
              <a:pathLst>
                <a:path w="1320164" h="1318260">
                  <a:moveTo>
                    <a:pt x="659892" y="0"/>
                  </a:moveTo>
                  <a:lnTo>
                    <a:pt x="612760" y="1655"/>
                  </a:lnTo>
                  <a:lnTo>
                    <a:pt x="566523" y="6546"/>
                  </a:lnTo>
                  <a:lnTo>
                    <a:pt x="521293" y="14562"/>
                  </a:lnTo>
                  <a:lnTo>
                    <a:pt x="477182" y="25590"/>
                  </a:lnTo>
                  <a:lnTo>
                    <a:pt x="434301" y="39520"/>
                  </a:lnTo>
                  <a:lnTo>
                    <a:pt x="392761" y="56239"/>
                  </a:lnTo>
                  <a:lnTo>
                    <a:pt x="352675" y="75636"/>
                  </a:lnTo>
                  <a:lnTo>
                    <a:pt x="314153" y="97600"/>
                  </a:lnTo>
                  <a:lnTo>
                    <a:pt x="277308" y="122018"/>
                  </a:lnTo>
                  <a:lnTo>
                    <a:pt x="242251" y="148780"/>
                  </a:lnTo>
                  <a:lnTo>
                    <a:pt x="209093" y="177773"/>
                  </a:lnTo>
                  <a:lnTo>
                    <a:pt x="177947" y="208886"/>
                  </a:lnTo>
                  <a:lnTo>
                    <a:pt x="148924" y="242007"/>
                  </a:lnTo>
                  <a:lnTo>
                    <a:pt x="122135" y="277026"/>
                  </a:lnTo>
                  <a:lnTo>
                    <a:pt x="97692" y="313829"/>
                  </a:lnTo>
                  <a:lnTo>
                    <a:pt x="75707" y="352306"/>
                  </a:lnTo>
                  <a:lnTo>
                    <a:pt x="56291" y="392345"/>
                  </a:lnTo>
                  <a:lnTo>
                    <a:pt x="39556" y="433834"/>
                  </a:lnTo>
                  <a:lnTo>
                    <a:pt x="25613" y="476662"/>
                  </a:lnTo>
                  <a:lnTo>
                    <a:pt x="14575" y="520717"/>
                  </a:lnTo>
                  <a:lnTo>
                    <a:pt x="6552" y="565888"/>
                  </a:lnTo>
                  <a:lnTo>
                    <a:pt x="1656" y="612063"/>
                  </a:lnTo>
                  <a:lnTo>
                    <a:pt x="0" y="659130"/>
                  </a:lnTo>
                  <a:lnTo>
                    <a:pt x="1656" y="706196"/>
                  </a:lnTo>
                  <a:lnTo>
                    <a:pt x="6552" y="752371"/>
                  </a:lnTo>
                  <a:lnTo>
                    <a:pt x="14575" y="797542"/>
                  </a:lnTo>
                  <a:lnTo>
                    <a:pt x="25613" y="841597"/>
                  </a:lnTo>
                  <a:lnTo>
                    <a:pt x="39556" y="884425"/>
                  </a:lnTo>
                  <a:lnTo>
                    <a:pt x="56291" y="925914"/>
                  </a:lnTo>
                  <a:lnTo>
                    <a:pt x="75707" y="965953"/>
                  </a:lnTo>
                  <a:lnTo>
                    <a:pt x="97692" y="1004430"/>
                  </a:lnTo>
                  <a:lnTo>
                    <a:pt x="122135" y="1041233"/>
                  </a:lnTo>
                  <a:lnTo>
                    <a:pt x="148924" y="1076252"/>
                  </a:lnTo>
                  <a:lnTo>
                    <a:pt x="177947" y="1109373"/>
                  </a:lnTo>
                  <a:lnTo>
                    <a:pt x="209093" y="1140486"/>
                  </a:lnTo>
                  <a:lnTo>
                    <a:pt x="242251" y="1169479"/>
                  </a:lnTo>
                  <a:lnTo>
                    <a:pt x="277308" y="1196241"/>
                  </a:lnTo>
                  <a:lnTo>
                    <a:pt x="314153" y="1220659"/>
                  </a:lnTo>
                  <a:lnTo>
                    <a:pt x="352675" y="1242623"/>
                  </a:lnTo>
                  <a:lnTo>
                    <a:pt x="392761" y="1262020"/>
                  </a:lnTo>
                  <a:lnTo>
                    <a:pt x="434301" y="1278739"/>
                  </a:lnTo>
                  <a:lnTo>
                    <a:pt x="477182" y="1292669"/>
                  </a:lnTo>
                  <a:lnTo>
                    <a:pt x="521293" y="1303697"/>
                  </a:lnTo>
                  <a:lnTo>
                    <a:pt x="566523" y="1311713"/>
                  </a:lnTo>
                  <a:lnTo>
                    <a:pt x="612760" y="1316604"/>
                  </a:lnTo>
                  <a:lnTo>
                    <a:pt x="659892" y="1318260"/>
                  </a:lnTo>
                  <a:lnTo>
                    <a:pt x="707023" y="1316604"/>
                  </a:lnTo>
                  <a:lnTo>
                    <a:pt x="753260" y="1311713"/>
                  </a:lnTo>
                  <a:lnTo>
                    <a:pt x="798490" y="1303697"/>
                  </a:lnTo>
                  <a:lnTo>
                    <a:pt x="842601" y="1292669"/>
                  </a:lnTo>
                  <a:lnTo>
                    <a:pt x="885482" y="1278739"/>
                  </a:lnTo>
                  <a:lnTo>
                    <a:pt x="927022" y="1262020"/>
                  </a:lnTo>
                  <a:lnTo>
                    <a:pt x="967108" y="1242623"/>
                  </a:lnTo>
                  <a:lnTo>
                    <a:pt x="1005630" y="1220659"/>
                  </a:lnTo>
                  <a:lnTo>
                    <a:pt x="1042475" y="1196241"/>
                  </a:lnTo>
                  <a:lnTo>
                    <a:pt x="1077532" y="1169479"/>
                  </a:lnTo>
                  <a:lnTo>
                    <a:pt x="1110690" y="1140486"/>
                  </a:lnTo>
                  <a:lnTo>
                    <a:pt x="1141836" y="1109373"/>
                  </a:lnTo>
                  <a:lnTo>
                    <a:pt x="1170859" y="1076252"/>
                  </a:lnTo>
                  <a:lnTo>
                    <a:pt x="1197648" y="1041233"/>
                  </a:lnTo>
                  <a:lnTo>
                    <a:pt x="1222091" y="1004430"/>
                  </a:lnTo>
                  <a:lnTo>
                    <a:pt x="1244076" y="965953"/>
                  </a:lnTo>
                  <a:lnTo>
                    <a:pt x="1263492" y="925914"/>
                  </a:lnTo>
                  <a:lnTo>
                    <a:pt x="1280227" y="884425"/>
                  </a:lnTo>
                  <a:lnTo>
                    <a:pt x="1294170" y="841597"/>
                  </a:lnTo>
                  <a:lnTo>
                    <a:pt x="1305208" y="797542"/>
                  </a:lnTo>
                  <a:lnTo>
                    <a:pt x="1313231" y="752371"/>
                  </a:lnTo>
                  <a:lnTo>
                    <a:pt x="1318127" y="706196"/>
                  </a:lnTo>
                  <a:lnTo>
                    <a:pt x="1319783" y="659130"/>
                  </a:lnTo>
                  <a:lnTo>
                    <a:pt x="1318127" y="612063"/>
                  </a:lnTo>
                  <a:lnTo>
                    <a:pt x="1313231" y="565888"/>
                  </a:lnTo>
                  <a:lnTo>
                    <a:pt x="1305208" y="520717"/>
                  </a:lnTo>
                  <a:lnTo>
                    <a:pt x="1294170" y="476662"/>
                  </a:lnTo>
                  <a:lnTo>
                    <a:pt x="1280227" y="433834"/>
                  </a:lnTo>
                  <a:lnTo>
                    <a:pt x="1263492" y="392345"/>
                  </a:lnTo>
                  <a:lnTo>
                    <a:pt x="1244076" y="352306"/>
                  </a:lnTo>
                  <a:lnTo>
                    <a:pt x="1222091" y="313829"/>
                  </a:lnTo>
                  <a:lnTo>
                    <a:pt x="1197648" y="277026"/>
                  </a:lnTo>
                  <a:lnTo>
                    <a:pt x="1170859" y="242007"/>
                  </a:lnTo>
                  <a:lnTo>
                    <a:pt x="1141836" y="208886"/>
                  </a:lnTo>
                  <a:lnTo>
                    <a:pt x="1110690" y="177773"/>
                  </a:lnTo>
                  <a:lnTo>
                    <a:pt x="1077532" y="148780"/>
                  </a:lnTo>
                  <a:lnTo>
                    <a:pt x="1042475" y="122018"/>
                  </a:lnTo>
                  <a:lnTo>
                    <a:pt x="1005630" y="97600"/>
                  </a:lnTo>
                  <a:lnTo>
                    <a:pt x="967108" y="75636"/>
                  </a:lnTo>
                  <a:lnTo>
                    <a:pt x="927022" y="56239"/>
                  </a:lnTo>
                  <a:lnTo>
                    <a:pt x="885482" y="39520"/>
                  </a:lnTo>
                  <a:lnTo>
                    <a:pt x="842601" y="25590"/>
                  </a:lnTo>
                  <a:lnTo>
                    <a:pt x="798490" y="14562"/>
                  </a:lnTo>
                  <a:lnTo>
                    <a:pt x="753260" y="6546"/>
                  </a:lnTo>
                  <a:lnTo>
                    <a:pt x="707023" y="1655"/>
                  </a:lnTo>
                  <a:lnTo>
                    <a:pt x="659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69107" y="1978151"/>
              <a:ext cx="1320165" cy="1318260"/>
            </a:xfrm>
            <a:custGeom>
              <a:avLst/>
              <a:gdLst/>
              <a:ahLst/>
              <a:cxnLst/>
              <a:rect l="l" t="t" r="r" b="b"/>
              <a:pathLst>
                <a:path w="1320164" h="1318260">
                  <a:moveTo>
                    <a:pt x="0" y="659130"/>
                  </a:moveTo>
                  <a:lnTo>
                    <a:pt x="1656" y="612063"/>
                  </a:lnTo>
                  <a:lnTo>
                    <a:pt x="6552" y="565888"/>
                  </a:lnTo>
                  <a:lnTo>
                    <a:pt x="14575" y="520717"/>
                  </a:lnTo>
                  <a:lnTo>
                    <a:pt x="25613" y="476662"/>
                  </a:lnTo>
                  <a:lnTo>
                    <a:pt x="39556" y="433834"/>
                  </a:lnTo>
                  <a:lnTo>
                    <a:pt x="56291" y="392345"/>
                  </a:lnTo>
                  <a:lnTo>
                    <a:pt x="75707" y="352306"/>
                  </a:lnTo>
                  <a:lnTo>
                    <a:pt x="97692" y="313829"/>
                  </a:lnTo>
                  <a:lnTo>
                    <a:pt x="122135" y="277026"/>
                  </a:lnTo>
                  <a:lnTo>
                    <a:pt x="148924" y="242007"/>
                  </a:lnTo>
                  <a:lnTo>
                    <a:pt x="177947" y="208886"/>
                  </a:lnTo>
                  <a:lnTo>
                    <a:pt x="209093" y="177773"/>
                  </a:lnTo>
                  <a:lnTo>
                    <a:pt x="242251" y="148780"/>
                  </a:lnTo>
                  <a:lnTo>
                    <a:pt x="277308" y="122018"/>
                  </a:lnTo>
                  <a:lnTo>
                    <a:pt x="314153" y="97600"/>
                  </a:lnTo>
                  <a:lnTo>
                    <a:pt x="352675" y="75636"/>
                  </a:lnTo>
                  <a:lnTo>
                    <a:pt x="392761" y="56239"/>
                  </a:lnTo>
                  <a:lnTo>
                    <a:pt x="434301" y="39520"/>
                  </a:lnTo>
                  <a:lnTo>
                    <a:pt x="477182" y="25590"/>
                  </a:lnTo>
                  <a:lnTo>
                    <a:pt x="521293" y="14562"/>
                  </a:lnTo>
                  <a:lnTo>
                    <a:pt x="566523" y="6546"/>
                  </a:lnTo>
                  <a:lnTo>
                    <a:pt x="612760" y="1655"/>
                  </a:lnTo>
                  <a:lnTo>
                    <a:pt x="659892" y="0"/>
                  </a:lnTo>
                  <a:lnTo>
                    <a:pt x="707023" y="1655"/>
                  </a:lnTo>
                  <a:lnTo>
                    <a:pt x="753260" y="6546"/>
                  </a:lnTo>
                  <a:lnTo>
                    <a:pt x="798490" y="14562"/>
                  </a:lnTo>
                  <a:lnTo>
                    <a:pt x="842601" y="25590"/>
                  </a:lnTo>
                  <a:lnTo>
                    <a:pt x="885482" y="39520"/>
                  </a:lnTo>
                  <a:lnTo>
                    <a:pt x="927022" y="56239"/>
                  </a:lnTo>
                  <a:lnTo>
                    <a:pt x="967108" y="75636"/>
                  </a:lnTo>
                  <a:lnTo>
                    <a:pt x="1005630" y="97600"/>
                  </a:lnTo>
                  <a:lnTo>
                    <a:pt x="1042475" y="122018"/>
                  </a:lnTo>
                  <a:lnTo>
                    <a:pt x="1077532" y="148780"/>
                  </a:lnTo>
                  <a:lnTo>
                    <a:pt x="1110690" y="177773"/>
                  </a:lnTo>
                  <a:lnTo>
                    <a:pt x="1141836" y="208886"/>
                  </a:lnTo>
                  <a:lnTo>
                    <a:pt x="1170859" y="242007"/>
                  </a:lnTo>
                  <a:lnTo>
                    <a:pt x="1197648" y="277026"/>
                  </a:lnTo>
                  <a:lnTo>
                    <a:pt x="1222091" y="313829"/>
                  </a:lnTo>
                  <a:lnTo>
                    <a:pt x="1244076" y="352306"/>
                  </a:lnTo>
                  <a:lnTo>
                    <a:pt x="1263492" y="392345"/>
                  </a:lnTo>
                  <a:lnTo>
                    <a:pt x="1280227" y="433834"/>
                  </a:lnTo>
                  <a:lnTo>
                    <a:pt x="1294170" y="476662"/>
                  </a:lnTo>
                  <a:lnTo>
                    <a:pt x="1305208" y="520717"/>
                  </a:lnTo>
                  <a:lnTo>
                    <a:pt x="1313231" y="565888"/>
                  </a:lnTo>
                  <a:lnTo>
                    <a:pt x="1318127" y="612063"/>
                  </a:lnTo>
                  <a:lnTo>
                    <a:pt x="1319783" y="659130"/>
                  </a:lnTo>
                  <a:lnTo>
                    <a:pt x="1318127" y="706196"/>
                  </a:lnTo>
                  <a:lnTo>
                    <a:pt x="1313231" y="752371"/>
                  </a:lnTo>
                  <a:lnTo>
                    <a:pt x="1305208" y="797542"/>
                  </a:lnTo>
                  <a:lnTo>
                    <a:pt x="1294170" y="841597"/>
                  </a:lnTo>
                  <a:lnTo>
                    <a:pt x="1280227" y="884425"/>
                  </a:lnTo>
                  <a:lnTo>
                    <a:pt x="1263492" y="925914"/>
                  </a:lnTo>
                  <a:lnTo>
                    <a:pt x="1244076" y="965953"/>
                  </a:lnTo>
                  <a:lnTo>
                    <a:pt x="1222091" y="1004430"/>
                  </a:lnTo>
                  <a:lnTo>
                    <a:pt x="1197648" y="1041233"/>
                  </a:lnTo>
                  <a:lnTo>
                    <a:pt x="1170859" y="1076252"/>
                  </a:lnTo>
                  <a:lnTo>
                    <a:pt x="1141836" y="1109373"/>
                  </a:lnTo>
                  <a:lnTo>
                    <a:pt x="1110690" y="1140486"/>
                  </a:lnTo>
                  <a:lnTo>
                    <a:pt x="1077532" y="1169479"/>
                  </a:lnTo>
                  <a:lnTo>
                    <a:pt x="1042475" y="1196241"/>
                  </a:lnTo>
                  <a:lnTo>
                    <a:pt x="1005630" y="1220659"/>
                  </a:lnTo>
                  <a:lnTo>
                    <a:pt x="967108" y="1242623"/>
                  </a:lnTo>
                  <a:lnTo>
                    <a:pt x="927022" y="1262020"/>
                  </a:lnTo>
                  <a:lnTo>
                    <a:pt x="885482" y="1278739"/>
                  </a:lnTo>
                  <a:lnTo>
                    <a:pt x="842601" y="1292669"/>
                  </a:lnTo>
                  <a:lnTo>
                    <a:pt x="798490" y="1303697"/>
                  </a:lnTo>
                  <a:lnTo>
                    <a:pt x="753260" y="1311713"/>
                  </a:lnTo>
                  <a:lnTo>
                    <a:pt x="707023" y="1316604"/>
                  </a:lnTo>
                  <a:lnTo>
                    <a:pt x="659892" y="1318260"/>
                  </a:lnTo>
                  <a:lnTo>
                    <a:pt x="612760" y="1316604"/>
                  </a:lnTo>
                  <a:lnTo>
                    <a:pt x="566523" y="1311713"/>
                  </a:lnTo>
                  <a:lnTo>
                    <a:pt x="521293" y="1303697"/>
                  </a:lnTo>
                  <a:lnTo>
                    <a:pt x="477182" y="1292669"/>
                  </a:lnTo>
                  <a:lnTo>
                    <a:pt x="434301" y="1278739"/>
                  </a:lnTo>
                  <a:lnTo>
                    <a:pt x="392761" y="1262020"/>
                  </a:lnTo>
                  <a:lnTo>
                    <a:pt x="352675" y="1242623"/>
                  </a:lnTo>
                  <a:lnTo>
                    <a:pt x="314153" y="1220659"/>
                  </a:lnTo>
                  <a:lnTo>
                    <a:pt x="277308" y="1196241"/>
                  </a:lnTo>
                  <a:lnTo>
                    <a:pt x="242251" y="1169479"/>
                  </a:lnTo>
                  <a:lnTo>
                    <a:pt x="209093" y="1140486"/>
                  </a:lnTo>
                  <a:lnTo>
                    <a:pt x="177947" y="1109373"/>
                  </a:lnTo>
                  <a:lnTo>
                    <a:pt x="148924" y="1076252"/>
                  </a:lnTo>
                  <a:lnTo>
                    <a:pt x="122135" y="1041233"/>
                  </a:lnTo>
                  <a:lnTo>
                    <a:pt x="97692" y="1004430"/>
                  </a:lnTo>
                  <a:lnTo>
                    <a:pt x="75707" y="965953"/>
                  </a:lnTo>
                  <a:lnTo>
                    <a:pt x="56291" y="925914"/>
                  </a:lnTo>
                  <a:lnTo>
                    <a:pt x="39556" y="884425"/>
                  </a:lnTo>
                  <a:lnTo>
                    <a:pt x="25613" y="841597"/>
                  </a:lnTo>
                  <a:lnTo>
                    <a:pt x="14575" y="797542"/>
                  </a:lnTo>
                  <a:lnTo>
                    <a:pt x="6552" y="752371"/>
                  </a:lnTo>
                  <a:lnTo>
                    <a:pt x="1656" y="706196"/>
                  </a:lnTo>
                  <a:lnTo>
                    <a:pt x="0" y="659130"/>
                  </a:lnTo>
                  <a:close/>
                </a:path>
              </a:pathLst>
            </a:custGeom>
            <a:ln w="12191">
              <a:solidFill>
                <a:srgbClr val="67E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28999" y="3692651"/>
              <a:ext cx="7926705" cy="1054735"/>
            </a:xfrm>
            <a:custGeom>
              <a:avLst/>
              <a:gdLst/>
              <a:ahLst/>
              <a:cxnLst/>
              <a:rect l="l" t="t" r="r" b="b"/>
              <a:pathLst>
                <a:path w="7926705" h="1054735">
                  <a:moveTo>
                    <a:pt x="7926324" y="0"/>
                  </a:moveTo>
                  <a:lnTo>
                    <a:pt x="0" y="0"/>
                  </a:lnTo>
                  <a:lnTo>
                    <a:pt x="0" y="1054608"/>
                  </a:lnTo>
                  <a:lnTo>
                    <a:pt x="7926324" y="1054608"/>
                  </a:lnTo>
                  <a:lnTo>
                    <a:pt x="7926324" y="0"/>
                  </a:lnTo>
                  <a:close/>
                </a:path>
              </a:pathLst>
            </a:custGeom>
            <a:solidFill>
              <a:srgbClr val="3EE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28999" y="3692651"/>
              <a:ext cx="7926705" cy="1054735"/>
            </a:xfrm>
            <a:custGeom>
              <a:avLst/>
              <a:gdLst/>
              <a:ahLst/>
              <a:cxnLst/>
              <a:rect l="l" t="t" r="r" b="b"/>
              <a:pathLst>
                <a:path w="7926705" h="1054735">
                  <a:moveTo>
                    <a:pt x="0" y="1054608"/>
                  </a:moveTo>
                  <a:lnTo>
                    <a:pt x="7926324" y="1054608"/>
                  </a:lnTo>
                  <a:lnTo>
                    <a:pt x="7926324" y="0"/>
                  </a:lnTo>
                  <a:lnTo>
                    <a:pt x="0" y="0"/>
                  </a:lnTo>
                  <a:lnTo>
                    <a:pt x="0" y="105460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254246" y="3893058"/>
            <a:ext cx="6845300" cy="63309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260"/>
              </a:spcBef>
            </a:pPr>
            <a:r>
              <a:rPr sz="1400" spc="-85" dirty="0">
                <a:latin typeface="Verdana"/>
                <a:cs typeface="Verdana"/>
              </a:rPr>
              <a:t>En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caso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contrario,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50" dirty="0">
                <a:latin typeface="Verdana"/>
                <a:cs typeface="Verdana"/>
              </a:rPr>
              <a:t>si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el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resultado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no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forma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parte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80" dirty="0">
                <a:latin typeface="Verdana"/>
                <a:cs typeface="Verdana"/>
              </a:rPr>
              <a:t>de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los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resultados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que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la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norma  </a:t>
            </a:r>
            <a:r>
              <a:rPr sz="1400" spc="30" dirty="0">
                <a:latin typeface="Verdana"/>
                <a:cs typeface="Verdana"/>
              </a:rPr>
              <a:t>busca </a:t>
            </a:r>
            <a:r>
              <a:rPr sz="1400" spc="-50" dirty="0">
                <a:latin typeface="Verdana"/>
                <a:cs typeface="Verdana"/>
              </a:rPr>
              <a:t>evitar, </a:t>
            </a:r>
            <a:r>
              <a:rPr sz="1400" spc="10" dirty="0">
                <a:latin typeface="Verdana"/>
                <a:cs typeface="Verdana"/>
              </a:rPr>
              <a:t>entonces </a:t>
            </a:r>
            <a:r>
              <a:rPr sz="1400" spc="-40" dirty="0">
                <a:latin typeface="Verdana"/>
                <a:cs typeface="Verdana"/>
              </a:rPr>
              <a:t>estaremos </a:t>
            </a:r>
            <a:r>
              <a:rPr sz="1400" spc="-35" dirty="0">
                <a:latin typeface="Verdana"/>
                <a:cs typeface="Verdana"/>
              </a:rPr>
              <a:t>frente </a:t>
            </a:r>
            <a:r>
              <a:rPr sz="1400" spc="114" dirty="0">
                <a:latin typeface="Verdana"/>
                <a:cs typeface="Verdana"/>
              </a:rPr>
              <a:t>a </a:t>
            </a:r>
            <a:r>
              <a:rPr sz="1400" spc="-35" dirty="0">
                <a:latin typeface="Verdana"/>
                <a:cs typeface="Verdana"/>
              </a:rPr>
              <a:t>un </a:t>
            </a:r>
            <a:r>
              <a:rPr sz="1400" spc="-40" dirty="0">
                <a:latin typeface="Verdana"/>
                <a:cs typeface="Verdana"/>
              </a:rPr>
              <a:t>reflejo </a:t>
            </a:r>
            <a:r>
              <a:rPr sz="1400" spc="80" dirty="0">
                <a:latin typeface="Verdana"/>
                <a:cs typeface="Verdana"/>
              </a:rPr>
              <a:t>de </a:t>
            </a:r>
            <a:r>
              <a:rPr sz="1400" spc="15" dirty="0">
                <a:latin typeface="Verdana"/>
                <a:cs typeface="Verdana"/>
              </a:rPr>
              <a:t>la </a:t>
            </a:r>
            <a:r>
              <a:rPr sz="1400" spc="25" dirty="0">
                <a:latin typeface="Verdana"/>
                <a:cs typeface="Verdana"/>
              </a:rPr>
              <a:t>protección </a:t>
            </a:r>
            <a:r>
              <a:rPr sz="1400" spc="40" dirty="0">
                <a:latin typeface="Verdana"/>
                <a:cs typeface="Verdana"/>
              </a:rPr>
              <a:t>que </a:t>
            </a:r>
            <a:r>
              <a:rPr sz="1400" spc="15" dirty="0">
                <a:latin typeface="Verdana"/>
                <a:cs typeface="Verdana"/>
              </a:rPr>
              <a:t>la  </a:t>
            </a:r>
            <a:r>
              <a:rPr sz="1400" spc="-15" dirty="0">
                <a:latin typeface="Verdana"/>
                <a:cs typeface="Verdana"/>
              </a:rPr>
              <a:t>norma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busca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762757" y="3555238"/>
            <a:ext cx="8599170" cy="2781935"/>
            <a:chOff x="2762757" y="3555238"/>
            <a:chExt cx="8599170" cy="2781935"/>
          </a:xfrm>
        </p:grpSpPr>
        <p:sp>
          <p:nvSpPr>
            <p:cNvPr id="25" name="object 25"/>
            <p:cNvSpPr/>
            <p:nvPr/>
          </p:nvSpPr>
          <p:spPr>
            <a:xfrm>
              <a:off x="2769107" y="3561588"/>
              <a:ext cx="1320165" cy="1318260"/>
            </a:xfrm>
            <a:custGeom>
              <a:avLst/>
              <a:gdLst/>
              <a:ahLst/>
              <a:cxnLst/>
              <a:rect l="l" t="t" r="r" b="b"/>
              <a:pathLst>
                <a:path w="1320164" h="1318260">
                  <a:moveTo>
                    <a:pt x="659892" y="0"/>
                  </a:moveTo>
                  <a:lnTo>
                    <a:pt x="612760" y="1655"/>
                  </a:lnTo>
                  <a:lnTo>
                    <a:pt x="566523" y="6546"/>
                  </a:lnTo>
                  <a:lnTo>
                    <a:pt x="521293" y="14562"/>
                  </a:lnTo>
                  <a:lnTo>
                    <a:pt x="477182" y="25590"/>
                  </a:lnTo>
                  <a:lnTo>
                    <a:pt x="434301" y="39520"/>
                  </a:lnTo>
                  <a:lnTo>
                    <a:pt x="392761" y="56239"/>
                  </a:lnTo>
                  <a:lnTo>
                    <a:pt x="352675" y="75636"/>
                  </a:lnTo>
                  <a:lnTo>
                    <a:pt x="314153" y="97600"/>
                  </a:lnTo>
                  <a:lnTo>
                    <a:pt x="277308" y="122018"/>
                  </a:lnTo>
                  <a:lnTo>
                    <a:pt x="242251" y="148780"/>
                  </a:lnTo>
                  <a:lnTo>
                    <a:pt x="209093" y="177773"/>
                  </a:lnTo>
                  <a:lnTo>
                    <a:pt x="177947" y="208886"/>
                  </a:lnTo>
                  <a:lnTo>
                    <a:pt x="148924" y="242007"/>
                  </a:lnTo>
                  <a:lnTo>
                    <a:pt x="122135" y="277026"/>
                  </a:lnTo>
                  <a:lnTo>
                    <a:pt x="97692" y="313829"/>
                  </a:lnTo>
                  <a:lnTo>
                    <a:pt x="75707" y="352306"/>
                  </a:lnTo>
                  <a:lnTo>
                    <a:pt x="56291" y="392345"/>
                  </a:lnTo>
                  <a:lnTo>
                    <a:pt x="39556" y="433834"/>
                  </a:lnTo>
                  <a:lnTo>
                    <a:pt x="25613" y="476662"/>
                  </a:lnTo>
                  <a:lnTo>
                    <a:pt x="14575" y="520717"/>
                  </a:lnTo>
                  <a:lnTo>
                    <a:pt x="6552" y="565888"/>
                  </a:lnTo>
                  <a:lnTo>
                    <a:pt x="1656" y="612063"/>
                  </a:lnTo>
                  <a:lnTo>
                    <a:pt x="0" y="659130"/>
                  </a:lnTo>
                  <a:lnTo>
                    <a:pt x="1656" y="706196"/>
                  </a:lnTo>
                  <a:lnTo>
                    <a:pt x="6552" y="752371"/>
                  </a:lnTo>
                  <a:lnTo>
                    <a:pt x="14575" y="797542"/>
                  </a:lnTo>
                  <a:lnTo>
                    <a:pt x="25613" y="841597"/>
                  </a:lnTo>
                  <a:lnTo>
                    <a:pt x="39556" y="884425"/>
                  </a:lnTo>
                  <a:lnTo>
                    <a:pt x="56291" y="925914"/>
                  </a:lnTo>
                  <a:lnTo>
                    <a:pt x="75707" y="965953"/>
                  </a:lnTo>
                  <a:lnTo>
                    <a:pt x="97692" y="1004430"/>
                  </a:lnTo>
                  <a:lnTo>
                    <a:pt x="122135" y="1041233"/>
                  </a:lnTo>
                  <a:lnTo>
                    <a:pt x="148924" y="1076252"/>
                  </a:lnTo>
                  <a:lnTo>
                    <a:pt x="177947" y="1109373"/>
                  </a:lnTo>
                  <a:lnTo>
                    <a:pt x="209093" y="1140486"/>
                  </a:lnTo>
                  <a:lnTo>
                    <a:pt x="242251" y="1169479"/>
                  </a:lnTo>
                  <a:lnTo>
                    <a:pt x="277308" y="1196241"/>
                  </a:lnTo>
                  <a:lnTo>
                    <a:pt x="314153" y="1220659"/>
                  </a:lnTo>
                  <a:lnTo>
                    <a:pt x="352675" y="1242623"/>
                  </a:lnTo>
                  <a:lnTo>
                    <a:pt x="392761" y="1262020"/>
                  </a:lnTo>
                  <a:lnTo>
                    <a:pt x="434301" y="1278739"/>
                  </a:lnTo>
                  <a:lnTo>
                    <a:pt x="477182" y="1292669"/>
                  </a:lnTo>
                  <a:lnTo>
                    <a:pt x="521293" y="1303697"/>
                  </a:lnTo>
                  <a:lnTo>
                    <a:pt x="566523" y="1311713"/>
                  </a:lnTo>
                  <a:lnTo>
                    <a:pt x="612760" y="1316604"/>
                  </a:lnTo>
                  <a:lnTo>
                    <a:pt x="659892" y="1318260"/>
                  </a:lnTo>
                  <a:lnTo>
                    <a:pt x="707023" y="1316604"/>
                  </a:lnTo>
                  <a:lnTo>
                    <a:pt x="753260" y="1311713"/>
                  </a:lnTo>
                  <a:lnTo>
                    <a:pt x="798490" y="1303697"/>
                  </a:lnTo>
                  <a:lnTo>
                    <a:pt x="842601" y="1292669"/>
                  </a:lnTo>
                  <a:lnTo>
                    <a:pt x="885482" y="1278739"/>
                  </a:lnTo>
                  <a:lnTo>
                    <a:pt x="927022" y="1262020"/>
                  </a:lnTo>
                  <a:lnTo>
                    <a:pt x="967108" y="1242623"/>
                  </a:lnTo>
                  <a:lnTo>
                    <a:pt x="1005630" y="1220659"/>
                  </a:lnTo>
                  <a:lnTo>
                    <a:pt x="1042475" y="1196241"/>
                  </a:lnTo>
                  <a:lnTo>
                    <a:pt x="1077532" y="1169479"/>
                  </a:lnTo>
                  <a:lnTo>
                    <a:pt x="1110690" y="1140486"/>
                  </a:lnTo>
                  <a:lnTo>
                    <a:pt x="1141836" y="1109373"/>
                  </a:lnTo>
                  <a:lnTo>
                    <a:pt x="1170859" y="1076252"/>
                  </a:lnTo>
                  <a:lnTo>
                    <a:pt x="1197648" y="1041233"/>
                  </a:lnTo>
                  <a:lnTo>
                    <a:pt x="1222091" y="1004430"/>
                  </a:lnTo>
                  <a:lnTo>
                    <a:pt x="1244076" y="965953"/>
                  </a:lnTo>
                  <a:lnTo>
                    <a:pt x="1263492" y="925914"/>
                  </a:lnTo>
                  <a:lnTo>
                    <a:pt x="1280227" y="884425"/>
                  </a:lnTo>
                  <a:lnTo>
                    <a:pt x="1294170" y="841597"/>
                  </a:lnTo>
                  <a:lnTo>
                    <a:pt x="1305208" y="797542"/>
                  </a:lnTo>
                  <a:lnTo>
                    <a:pt x="1313231" y="752371"/>
                  </a:lnTo>
                  <a:lnTo>
                    <a:pt x="1318127" y="706196"/>
                  </a:lnTo>
                  <a:lnTo>
                    <a:pt x="1319783" y="659130"/>
                  </a:lnTo>
                  <a:lnTo>
                    <a:pt x="1318127" y="612063"/>
                  </a:lnTo>
                  <a:lnTo>
                    <a:pt x="1313231" y="565888"/>
                  </a:lnTo>
                  <a:lnTo>
                    <a:pt x="1305208" y="520717"/>
                  </a:lnTo>
                  <a:lnTo>
                    <a:pt x="1294170" y="476662"/>
                  </a:lnTo>
                  <a:lnTo>
                    <a:pt x="1280227" y="433834"/>
                  </a:lnTo>
                  <a:lnTo>
                    <a:pt x="1263492" y="392345"/>
                  </a:lnTo>
                  <a:lnTo>
                    <a:pt x="1244076" y="352306"/>
                  </a:lnTo>
                  <a:lnTo>
                    <a:pt x="1222091" y="313829"/>
                  </a:lnTo>
                  <a:lnTo>
                    <a:pt x="1197648" y="277026"/>
                  </a:lnTo>
                  <a:lnTo>
                    <a:pt x="1170859" y="242007"/>
                  </a:lnTo>
                  <a:lnTo>
                    <a:pt x="1141836" y="208886"/>
                  </a:lnTo>
                  <a:lnTo>
                    <a:pt x="1110690" y="177773"/>
                  </a:lnTo>
                  <a:lnTo>
                    <a:pt x="1077532" y="148780"/>
                  </a:lnTo>
                  <a:lnTo>
                    <a:pt x="1042475" y="122018"/>
                  </a:lnTo>
                  <a:lnTo>
                    <a:pt x="1005630" y="97600"/>
                  </a:lnTo>
                  <a:lnTo>
                    <a:pt x="967108" y="75636"/>
                  </a:lnTo>
                  <a:lnTo>
                    <a:pt x="927022" y="56239"/>
                  </a:lnTo>
                  <a:lnTo>
                    <a:pt x="885482" y="39520"/>
                  </a:lnTo>
                  <a:lnTo>
                    <a:pt x="842601" y="25590"/>
                  </a:lnTo>
                  <a:lnTo>
                    <a:pt x="798490" y="14562"/>
                  </a:lnTo>
                  <a:lnTo>
                    <a:pt x="753260" y="6546"/>
                  </a:lnTo>
                  <a:lnTo>
                    <a:pt x="707023" y="1655"/>
                  </a:lnTo>
                  <a:lnTo>
                    <a:pt x="659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69107" y="3561588"/>
              <a:ext cx="1320165" cy="1318260"/>
            </a:xfrm>
            <a:custGeom>
              <a:avLst/>
              <a:gdLst/>
              <a:ahLst/>
              <a:cxnLst/>
              <a:rect l="l" t="t" r="r" b="b"/>
              <a:pathLst>
                <a:path w="1320164" h="1318260">
                  <a:moveTo>
                    <a:pt x="0" y="659130"/>
                  </a:moveTo>
                  <a:lnTo>
                    <a:pt x="1656" y="612063"/>
                  </a:lnTo>
                  <a:lnTo>
                    <a:pt x="6552" y="565888"/>
                  </a:lnTo>
                  <a:lnTo>
                    <a:pt x="14575" y="520717"/>
                  </a:lnTo>
                  <a:lnTo>
                    <a:pt x="25613" y="476662"/>
                  </a:lnTo>
                  <a:lnTo>
                    <a:pt x="39556" y="433834"/>
                  </a:lnTo>
                  <a:lnTo>
                    <a:pt x="56291" y="392345"/>
                  </a:lnTo>
                  <a:lnTo>
                    <a:pt x="75707" y="352306"/>
                  </a:lnTo>
                  <a:lnTo>
                    <a:pt x="97692" y="313829"/>
                  </a:lnTo>
                  <a:lnTo>
                    <a:pt x="122135" y="277026"/>
                  </a:lnTo>
                  <a:lnTo>
                    <a:pt x="148924" y="242007"/>
                  </a:lnTo>
                  <a:lnTo>
                    <a:pt x="177947" y="208886"/>
                  </a:lnTo>
                  <a:lnTo>
                    <a:pt x="209093" y="177773"/>
                  </a:lnTo>
                  <a:lnTo>
                    <a:pt x="242251" y="148780"/>
                  </a:lnTo>
                  <a:lnTo>
                    <a:pt x="277308" y="122018"/>
                  </a:lnTo>
                  <a:lnTo>
                    <a:pt x="314153" y="97600"/>
                  </a:lnTo>
                  <a:lnTo>
                    <a:pt x="352675" y="75636"/>
                  </a:lnTo>
                  <a:lnTo>
                    <a:pt x="392761" y="56239"/>
                  </a:lnTo>
                  <a:lnTo>
                    <a:pt x="434301" y="39520"/>
                  </a:lnTo>
                  <a:lnTo>
                    <a:pt x="477182" y="25590"/>
                  </a:lnTo>
                  <a:lnTo>
                    <a:pt x="521293" y="14562"/>
                  </a:lnTo>
                  <a:lnTo>
                    <a:pt x="566523" y="6546"/>
                  </a:lnTo>
                  <a:lnTo>
                    <a:pt x="612760" y="1655"/>
                  </a:lnTo>
                  <a:lnTo>
                    <a:pt x="659892" y="0"/>
                  </a:lnTo>
                  <a:lnTo>
                    <a:pt x="707023" y="1655"/>
                  </a:lnTo>
                  <a:lnTo>
                    <a:pt x="753260" y="6546"/>
                  </a:lnTo>
                  <a:lnTo>
                    <a:pt x="798490" y="14562"/>
                  </a:lnTo>
                  <a:lnTo>
                    <a:pt x="842601" y="25590"/>
                  </a:lnTo>
                  <a:lnTo>
                    <a:pt x="885482" y="39520"/>
                  </a:lnTo>
                  <a:lnTo>
                    <a:pt x="927022" y="56239"/>
                  </a:lnTo>
                  <a:lnTo>
                    <a:pt x="967108" y="75636"/>
                  </a:lnTo>
                  <a:lnTo>
                    <a:pt x="1005630" y="97600"/>
                  </a:lnTo>
                  <a:lnTo>
                    <a:pt x="1042475" y="122018"/>
                  </a:lnTo>
                  <a:lnTo>
                    <a:pt x="1077532" y="148780"/>
                  </a:lnTo>
                  <a:lnTo>
                    <a:pt x="1110690" y="177773"/>
                  </a:lnTo>
                  <a:lnTo>
                    <a:pt x="1141836" y="208886"/>
                  </a:lnTo>
                  <a:lnTo>
                    <a:pt x="1170859" y="242007"/>
                  </a:lnTo>
                  <a:lnTo>
                    <a:pt x="1197648" y="277026"/>
                  </a:lnTo>
                  <a:lnTo>
                    <a:pt x="1222091" y="313829"/>
                  </a:lnTo>
                  <a:lnTo>
                    <a:pt x="1244076" y="352306"/>
                  </a:lnTo>
                  <a:lnTo>
                    <a:pt x="1263492" y="392345"/>
                  </a:lnTo>
                  <a:lnTo>
                    <a:pt x="1280227" y="433834"/>
                  </a:lnTo>
                  <a:lnTo>
                    <a:pt x="1294170" y="476662"/>
                  </a:lnTo>
                  <a:lnTo>
                    <a:pt x="1305208" y="520717"/>
                  </a:lnTo>
                  <a:lnTo>
                    <a:pt x="1313231" y="565888"/>
                  </a:lnTo>
                  <a:lnTo>
                    <a:pt x="1318127" y="612063"/>
                  </a:lnTo>
                  <a:lnTo>
                    <a:pt x="1319783" y="659130"/>
                  </a:lnTo>
                  <a:lnTo>
                    <a:pt x="1318127" y="706196"/>
                  </a:lnTo>
                  <a:lnTo>
                    <a:pt x="1313231" y="752371"/>
                  </a:lnTo>
                  <a:lnTo>
                    <a:pt x="1305208" y="797542"/>
                  </a:lnTo>
                  <a:lnTo>
                    <a:pt x="1294170" y="841597"/>
                  </a:lnTo>
                  <a:lnTo>
                    <a:pt x="1280227" y="884425"/>
                  </a:lnTo>
                  <a:lnTo>
                    <a:pt x="1263492" y="925914"/>
                  </a:lnTo>
                  <a:lnTo>
                    <a:pt x="1244076" y="965953"/>
                  </a:lnTo>
                  <a:lnTo>
                    <a:pt x="1222091" y="1004430"/>
                  </a:lnTo>
                  <a:lnTo>
                    <a:pt x="1197648" y="1041233"/>
                  </a:lnTo>
                  <a:lnTo>
                    <a:pt x="1170859" y="1076252"/>
                  </a:lnTo>
                  <a:lnTo>
                    <a:pt x="1141836" y="1109373"/>
                  </a:lnTo>
                  <a:lnTo>
                    <a:pt x="1110690" y="1140486"/>
                  </a:lnTo>
                  <a:lnTo>
                    <a:pt x="1077532" y="1169479"/>
                  </a:lnTo>
                  <a:lnTo>
                    <a:pt x="1042475" y="1196241"/>
                  </a:lnTo>
                  <a:lnTo>
                    <a:pt x="1005630" y="1220659"/>
                  </a:lnTo>
                  <a:lnTo>
                    <a:pt x="967108" y="1242623"/>
                  </a:lnTo>
                  <a:lnTo>
                    <a:pt x="927022" y="1262020"/>
                  </a:lnTo>
                  <a:lnTo>
                    <a:pt x="885482" y="1278739"/>
                  </a:lnTo>
                  <a:lnTo>
                    <a:pt x="842601" y="1292669"/>
                  </a:lnTo>
                  <a:lnTo>
                    <a:pt x="798490" y="1303697"/>
                  </a:lnTo>
                  <a:lnTo>
                    <a:pt x="753260" y="1311713"/>
                  </a:lnTo>
                  <a:lnTo>
                    <a:pt x="707023" y="1316604"/>
                  </a:lnTo>
                  <a:lnTo>
                    <a:pt x="659892" y="1318260"/>
                  </a:lnTo>
                  <a:lnTo>
                    <a:pt x="612760" y="1316604"/>
                  </a:lnTo>
                  <a:lnTo>
                    <a:pt x="566523" y="1311713"/>
                  </a:lnTo>
                  <a:lnTo>
                    <a:pt x="521293" y="1303697"/>
                  </a:lnTo>
                  <a:lnTo>
                    <a:pt x="477182" y="1292669"/>
                  </a:lnTo>
                  <a:lnTo>
                    <a:pt x="434301" y="1278739"/>
                  </a:lnTo>
                  <a:lnTo>
                    <a:pt x="392761" y="1262020"/>
                  </a:lnTo>
                  <a:lnTo>
                    <a:pt x="352675" y="1242623"/>
                  </a:lnTo>
                  <a:lnTo>
                    <a:pt x="314153" y="1220659"/>
                  </a:lnTo>
                  <a:lnTo>
                    <a:pt x="277308" y="1196241"/>
                  </a:lnTo>
                  <a:lnTo>
                    <a:pt x="242251" y="1169479"/>
                  </a:lnTo>
                  <a:lnTo>
                    <a:pt x="209093" y="1140486"/>
                  </a:lnTo>
                  <a:lnTo>
                    <a:pt x="177947" y="1109373"/>
                  </a:lnTo>
                  <a:lnTo>
                    <a:pt x="148924" y="1076252"/>
                  </a:lnTo>
                  <a:lnTo>
                    <a:pt x="122135" y="1041233"/>
                  </a:lnTo>
                  <a:lnTo>
                    <a:pt x="97692" y="1004430"/>
                  </a:lnTo>
                  <a:lnTo>
                    <a:pt x="75707" y="965953"/>
                  </a:lnTo>
                  <a:lnTo>
                    <a:pt x="56291" y="925914"/>
                  </a:lnTo>
                  <a:lnTo>
                    <a:pt x="39556" y="884425"/>
                  </a:lnTo>
                  <a:lnTo>
                    <a:pt x="25613" y="841597"/>
                  </a:lnTo>
                  <a:lnTo>
                    <a:pt x="14575" y="797542"/>
                  </a:lnTo>
                  <a:lnTo>
                    <a:pt x="6552" y="752371"/>
                  </a:lnTo>
                  <a:lnTo>
                    <a:pt x="1656" y="706196"/>
                  </a:lnTo>
                  <a:lnTo>
                    <a:pt x="0" y="659130"/>
                  </a:lnTo>
                  <a:close/>
                </a:path>
              </a:pathLst>
            </a:custGeom>
            <a:ln w="12191">
              <a:solidFill>
                <a:srgbClr val="3EE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23971" y="5276088"/>
              <a:ext cx="8531860" cy="1054735"/>
            </a:xfrm>
            <a:custGeom>
              <a:avLst/>
              <a:gdLst/>
              <a:ahLst/>
              <a:cxnLst/>
              <a:rect l="l" t="t" r="r" b="b"/>
              <a:pathLst>
                <a:path w="8531860" h="1054735">
                  <a:moveTo>
                    <a:pt x="8531352" y="0"/>
                  </a:moveTo>
                  <a:lnTo>
                    <a:pt x="0" y="0"/>
                  </a:lnTo>
                  <a:lnTo>
                    <a:pt x="0" y="1054608"/>
                  </a:lnTo>
                  <a:lnTo>
                    <a:pt x="8531352" y="1054608"/>
                  </a:lnTo>
                  <a:lnTo>
                    <a:pt x="853135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23971" y="5276088"/>
              <a:ext cx="8531860" cy="1054735"/>
            </a:xfrm>
            <a:custGeom>
              <a:avLst/>
              <a:gdLst/>
              <a:ahLst/>
              <a:cxnLst/>
              <a:rect l="l" t="t" r="r" b="b"/>
              <a:pathLst>
                <a:path w="8531860" h="1054735">
                  <a:moveTo>
                    <a:pt x="0" y="1054608"/>
                  </a:moveTo>
                  <a:lnTo>
                    <a:pt x="8531352" y="1054608"/>
                  </a:lnTo>
                  <a:lnTo>
                    <a:pt x="8531352" y="0"/>
                  </a:lnTo>
                  <a:lnTo>
                    <a:pt x="0" y="0"/>
                  </a:lnTo>
                  <a:lnTo>
                    <a:pt x="0" y="10546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698240" y="5671820"/>
            <a:ext cx="6445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0" dirty="0">
                <a:latin typeface="Verdana"/>
                <a:cs typeface="Verdana"/>
              </a:rPr>
              <a:t>y,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por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tanto,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no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se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35" dirty="0">
                <a:latin typeface="Verdana"/>
                <a:cs typeface="Verdana"/>
              </a:rPr>
              <a:t>podrá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fundamentar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la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relación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80" dirty="0">
                <a:latin typeface="Verdana"/>
                <a:cs typeface="Verdana"/>
              </a:rPr>
              <a:t>de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imputación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objetiva.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157983" y="5137403"/>
            <a:ext cx="1332230" cy="1332230"/>
            <a:chOff x="2157983" y="5137403"/>
            <a:chExt cx="1332230" cy="1332230"/>
          </a:xfrm>
        </p:grpSpPr>
        <p:sp>
          <p:nvSpPr>
            <p:cNvPr id="31" name="object 31"/>
            <p:cNvSpPr/>
            <p:nvPr/>
          </p:nvSpPr>
          <p:spPr>
            <a:xfrm>
              <a:off x="2164079" y="5143499"/>
              <a:ext cx="1320165" cy="1320165"/>
            </a:xfrm>
            <a:custGeom>
              <a:avLst/>
              <a:gdLst/>
              <a:ahLst/>
              <a:cxnLst/>
              <a:rect l="l" t="t" r="r" b="b"/>
              <a:pathLst>
                <a:path w="1320164" h="1320164">
                  <a:moveTo>
                    <a:pt x="659892" y="0"/>
                  </a:moveTo>
                  <a:lnTo>
                    <a:pt x="612760" y="1656"/>
                  </a:lnTo>
                  <a:lnTo>
                    <a:pt x="566523" y="6552"/>
                  </a:lnTo>
                  <a:lnTo>
                    <a:pt x="521293" y="14575"/>
                  </a:lnTo>
                  <a:lnTo>
                    <a:pt x="477182" y="25613"/>
                  </a:lnTo>
                  <a:lnTo>
                    <a:pt x="434301" y="39556"/>
                  </a:lnTo>
                  <a:lnTo>
                    <a:pt x="392761" y="56291"/>
                  </a:lnTo>
                  <a:lnTo>
                    <a:pt x="352675" y="75707"/>
                  </a:lnTo>
                  <a:lnTo>
                    <a:pt x="314153" y="97692"/>
                  </a:lnTo>
                  <a:lnTo>
                    <a:pt x="277308" y="122135"/>
                  </a:lnTo>
                  <a:lnTo>
                    <a:pt x="242251" y="148924"/>
                  </a:lnTo>
                  <a:lnTo>
                    <a:pt x="209093" y="177947"/>
                  </a:lnTo>
                  <a:lnTo>
                    <a:pt x="177947" y="209093"/>
                  </a:lnTo>
                  <a:lnTo>
                    <a:pt x="148924" y="242251"/>
                  </a:lnTo>
                  <a:lnTo>
                    <a:pt x="122135" y="277308"/>
                  </a:lnTo>
                  <a:lnTo>
                    <a:pt x="97692" y="314153"/>
                  </a:lnTo>
                  <a:lnTo>
                    <a:pt x="75707" y="352675"/>
                  </a:lnTo>
                  <a:lnTo>
                    <a:pt x="56291" y="392761"/>
                  </a:lnTo>
                  <a:lnTo>
                    <a:pt x="39556" y="434301"/>
                  </a:lnTo>
                  <a:lnTo>
                    <a:pt x="25613" y="477182"/>
                  </a:lnTo>
                  <a:lnTo>
                    <a:pt x="14575" y="521293"/>
                  </a:lnTo>
                  <a:lnTo>
                    <a:pt x="6552" y="566523"/>
                  </a:lnTo>
                  <a:lnTo>
                    <a:pt x="1656" y="612760"/>
                  </a:lnTo>
                  <a:lnTo>
                    <a:pt x="0" y="659891"/>
                  </a:lnTo>
                  <a:lnTo>
                    <a:pt x="1656" y="707019"/>
                  </a:lnTo>
                  <a:lnTo>
                    <a:pt x="6552" y="753252"/>
                  </a:lnTo>
                  <a:lnTo>
                    <a:pt x="14575" y="798478"/>
                  </a:lnTo>
                  <a:lnTo>
                    <a:pt x="25613" y="842587"/>
                  </a:lnTo>
                  <a:lnTo>
                    <a:pt x="39556" y="885467"/>
                  </a:lnTo>
                  <a:lnTo>
                    <a:pt x="56291" y="927006"/>
                  </a:lnTo>
                  <a:lnTo>
                    <a:pt x="75707" y="967091"/>
                  </a:lnTo>
                  <a:lnTo>
                    <a:pt x="97692" y="1005613"/>
                  </a:lnTo>
                  <a:lnTo>
                    <a:pt x="122135" y="1042459"/>
                  </a:lnTo>
                  <a:lnTo>
                    <a:pt x="148924" y="1077516"/>
                  </a:lnTo>
                  <a:lnTo>
                    <a:pt x="177947" y="1110675"/>
                  </a:lnTo>
                  <a:lnTo>
                    <a:pt x="209093" y="1141822"/>
                  </a:lnTo>
                  <a:lnTo>
                    <a:pt x="242251" y="1170847"/>
                  </a:lnTo>
                  <a:lnTo>
                    <a:pt x="277308" y="1197638"/>
                  </a:lnTo>
                  <a:lnTo>
                    <a:pt x="314153" y="1222082"/>
                  </a:lnTo>
                  <a:lnTo>
                    <a:pt x="352675" y="1244069"/>
                  </a:lnTo>
                  <a:lnTo>
                    <a:pt x="392761" y="1263487"/>
                  </a:lnTo>
                  <a:lnTo>
                    <a:pt x="434301" y="1280223"/>
                  </a:lnTo>
                  <a:lnTo>
                    <a:pt x="477182" y="1294167"/>
                  </a:lnTo>
                  <a:lnTo>
                    <a:pt x="521293" y="1305207"/>
                  </a:lnTo>
                  <a:lnTo>
                    <a:pt x="566523" y="1313231"/>
                  </a:lnTo>
                  <a:lnTo>
                    <a:pt x="612760" y="1318127"/>
                  </a:lnTo>
                  <a:lnTo>
                    <a:pt x="659892" y="1319784"/>
                  </a:lnTo>
                  <a:lnTo>
                    <a:pt x="707023" y="1318127"/>
                  </a:lnTo>
                  <a:lnTo>
                    <a:pt x="753260" y="1313231"/>
                  </a:lnTo>
                  <a:lnTo>
                    <a:pt x="798490" y="1305207"/>
                  </a:lnTo>
                  <a:lnTo>
                    <a:pt x="842601" y="1294167"/>
                  </a:lnTo>
                  <a:lnTo>
                    <a:pt x="885482" y="1280223"/>
                  </a:lnTo>
                  <a:lnTo>
                    <a:pt x="927022" y="1263487"/>
                  </a:lnTo>
                  <a:lnTo>
                    <a:pt x="967108" y="1244069"/>
                  </a:lnTo>
                  <a:lnTo>
                    <a:pt x="1005630" y="1222082"/>
                  </a:lnTo>
                  <a:lnTo>
                    <a:pt x="1042475" y="1197638"/>
                  </a:lnTo>
                  <a:lnTo>
                    <a:pt x="1077532" y="1170847"/>
                  </a:lnTo>
                  <a:lnTo>
                    <a:pt x="1110690" y="1141822"/>
                  </a:lnTo>
                  <a:lnTo>
                    <a:pt x="1141836" y="1110675"/>
                  </a:lnTo>
                  <a:lnTo>
                    <a:pt x="1170859" y="1077516"/>
                  </a:lnTo>
                  <a:lnTo>
                    <a:pt x="1197648" y="1042459"/>
                  </a:lnTo>
                  <a:lnTo>
                    <a:pt x="1222091" y="1005613"/>
                  </a:lnTo>
                  <a:lnTo>
                    <a:pt x="1244076" y="967091"/>
                  </a:lnTo>
                  <a:lnTo>
                    <a:pt x="1263492" y="927006"/>
                  </a:lnTo>
                  <a:lnTo>
                    <a:pt x="1280227" y="885467"/>
                  </a:lnTo>
                  <a:lnTo>
                    <a:pt x="1294170" y="842587"/>
                  </a:lnTo>
                  <a:lnTo>
                    <a:pt x="1305208" y="798478"/>
                  </a:lnTo>
                  <a:lnTo>
                    <a:pt x="1313231" y="753252"/>
                  </a:lnTo>
                  <a:lnTo>
                    <a:pt x="1318127" y="707019"/>
                  </a:lnTo>
                  <a:lnTo>
                    <a:pt x="1319783" y="659891"/>
                  </a:lnTo>
                  <a:lnTo>
                    <a:pt x="1318127" y="612760"/>
                  </a:lnTo>
                  <a:lnTo>
                    <a:pt x="1313231" y="566523"/>
                  </a:lnTo>
                  <a:lnTo>
                    <a:pt x="1305208" y="521293"/>
                  </a:lnTo>
                  <a:lnTo>
                    <a:pt x="1294170" y="477182"/>
                  </a:lnTo>
                  <a:lnTo>
                    <a:pt x="1280227" y="434301"/>
                  </a:lnTo>
                  <a:lnTo>
                    <a:pt x="1263492" y="392761"/>
                  </a:lnTo>
                  <a:lnTo>
                    <a:pt x="1244076" y="352675"/>
                  </a:lnTo>
                  <a:lnTo>
                    <a:pt x="1222091" y="314153"/>
                  </a:lnTo>
                  <a:lnTo>
                    <a:pt x="1197648" y="277308"/>
                  </a:lnTo>
                  <a:lnTo>
                    <a:pt x="1170859" y="242251"/>
                  </a:lnTo>
                  <a:lnTo>
                    <a:pt x="1141836" y="209093"/>
                  </a:lnTo>
                  <a:lnTo>
                    <a:pt x="1110690" y="177947"/>
                  </a:lnTo>
                  <a:lnTo>
                    <a:pt x="1077532" y="148924"/>
                  </a:lnTo>
                  <a:lnTo>
                    <a:pt x="1042475" y="122135"/>
                  </a:lnTo>
                  <a:lnTo>
                    <a:pt x="1005630" y="97692"/>
                  </a:lnTo>
                  <a:lnTo>
                    <a:pt x="967108" y="75707"/>
                  </a:lnTo>
                  <a:lnTo>
                    <a:pt x="927022" y="56291"/>
                  </a:lnTo>
                  <a:lnTo>
                    <a:pt x="885482" y="39556"/>
                  </a:lnTo>
                  <a:lnTo>
                    <a:pt x="842601" y="25613"/>
                  </a:lnTo>
                  <a:lnTo>
                    <a:pt x="798490" y="14575"/>
                  </a:lnTo>
                  <a:lnTo>
                    <a:pt x="753260" y="6552"/>
                  </a:lnTo>
                  <a:lnTo>
                    <a:pt x="707023" y="1656"/>
                  </a:lnTo>
                  <a:lnTo>
                    <a:pt x="659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64079" y="5143499"/>
              <a:ext cx="1320165" cy="1320165"/>
            </a:xfrm>
            <a:custGeom>
              <a:avLst/>
              <a:gdLst/>
              <a:ahLst/>
              <a:cxnLst/>
              <a:rect l="l" t="t" r="r" b="b"/>
              <a:pathLst>
                <a:path w="1320164" h="1320164">
                  <a:moveTo>
                    <a:pt x="0" y="659891"/>
                  </a:moveTo>
                  <a:lnTo>
                    <a:pt x="1656" y="612760"/>
                  </a:lnTo>
                  <a:lnTo>
                    <a:pt x="6552" y="566523"/>
                  </a:lnTo>
                  <a:lnTo>
                    <a:pt x="14575" y="521293"/>
                  </a:lnTo>
                  <a:lnTo>
                    <a:pt x="25613" y="477182"/>
                  </a:lnTo>
                  <a:lnTo>
                    <a:pt x="39556" y="434301"/>
                  </a:lnTo>
                  <a:lnTo>
                    <a:pt x="56291" y="392761"/>
                  </a:lnTo>
                  <a:lnTo>
                    <a:pt x="75707" y="352675"/>
                  </a:lnTo>
                  <a:lnTo>
                    <a:pt x="97692" y="314153"/>
                  </a:lnTo>
                  <a:lnTo>
                    <a:pt x="122135" y="277308"/>
                  </a:lnTo>
                  <a:lnTo>
                    <a:pt x="148924" y="242251"/>
                  </a:lnTo>
                  <a:lnTo>
                    <a:pt x="177947" y="209093"/>
                  </a:lnTo>
                  <a:lnTo>
                    <a:pt x="209093" y="177947"/>
                  </a:lnTo>
                  <a:lnTo>
                    <a:pt x="242251" y="148924"/>
                  </a:lnTo>
                  <a:lnTo>
                    <a:pt x="277308" y="122135"/>
                  </a:lnTo>
                  <a:lnTo>
                    <a:pt x="314153" y="97692"/>
                  </a:lnTo>
                  <a:lnTo>
                    <a:pt x="352675" y="75707"/>
                  </a:lnTo>
                  <a:lnTo>
                    <a:pt x="392761" y="56291"/>
                  </a:lnTo>
                  <a:lnTo>
                    <a:pt x="434301" y="39556"/>
                  </a:lnTo>
                  <a:lnTo>
                    <a:pt x="477182" y="25613"/>
                  </a:lnTo>
                  <a:lnTo>
                    <a:pt x="521293" y="14575"/>
                  </a:lnTo>
                  <a:lnTo>
                    <a:pt x="566523" y="6552"/>
                  </a:lnTo>
                  <a:lnTo>
                    <a:pt x="612760" y="1656"/>
                  </a:lnTo>
                  <a:lnTo>
                    <a:pt x="659892" y="0"/>
                  </a:lnTo>
                  <a:lnTo>
                    <a:pt x="707023" y="1656"/>
                  </a:lnTo>
                  <a:lnTo>
                    <a:pt x="753260" y="6552"/>
                  </a:lnTo>
                  <a:lnTo>
                    <a:pt x="798490" y="14575"/>
                  </a:lnTo>
                  <a:lnTo>
                    <a:pt x="842601" y="25613"/>
                  </a:lnTo>
                  <a:lnTo>
                    <a:pt x="885482" y="39556"/>
                  </a:lnTo>
                  <a:lnTo>
                    <a:pt x="927022" y="56291"/>
                  </a:lnTo>
                  <a:lnTo>
                    <a:pt x="967108" y="75707"/>
                  </a:lnTo>
                  <a:lnTo>
                    <a:pt x="1005630" y="97692"/>
                  </a:lnTo>
                  <a:lnTo>
                    <a:pt x="1042475" y="122135"/>
                  </a:lnTo>
                  <a:lnTo>
                    <a:pt x="1077532" y="148924"/>
                  </a:lnTo>
                  <a:lnTo>
                    <a:pt x="1110690" y="177947"/>
                  </a:lnTo>
                  <a:lnTo>
                    <a:pt x="1141836" y="209093"/>
                  </a:lnTo>
                  <a:lnTo>
                    <a:pt x="1170859" y="242251"/>
                  </a:lnTo>
                  <a:lnTo>
                    <a:pt x="1197648" y="277308"/>
                  </a:lnTo>
                  <a:lnTo>
                    <a:pt x="1222091" y="314153"/>
                  </a:lnTo>
                  <a:lnTo>
                    <a:pt x="1244076" y="352675"/>
                  </a:lnTo>
                  <a:lnTo>
                    <a:pt x="1263492" y="392761"/>
                  </a:lnTo>
                  <a:lnTo>
                    <a:pt x="1280227" y="434301"/>
                  </a:lnTo>
                  <a:lnTo>
                    <a:pt x="1294170" y="477182"/>
                  </a:lnTo>
                  <a:lnTo>
                    <a:pt x="1305208" y="521293"/>
                  </a:lnTo>
                  <a:lnTo>
                    <a:pt x="1313231" y="566523"/>
                  </a:lnTo>
                  <a:lnTo>
                    <a:pt x="1318127" y="612760"/>
                  </a:lnTo>
                  <a:lnTo>
                    <a:pt x="1319783" y="659891"/>
                  </a:lnTo>
                  <a:lnTo>
                    <a:pt x="1318127" y="707019"/>
                  </a:lnTo>
                  <a:lnTo>
                    <a:pt x="1313231" y="753252"/>
                  </a:lnTo>
                  <a:lnTo>
                    <a:pt x="1305208" y="798478"/>
                  </a:lnTo>
                  <a:lnTo>
                    <a:pt x="1294170" y="842587"/>
                  </a:lnTo>
                  <a:lnTo>
                    <a:pt x="1280227" y="885467"/>
                  </a:lnTo>
                  <a:lnTo>
                    <a:pt x="1263492" y="927006"/>
                  </a:lnTo>
                  <a:lnTo>
                    <a:pt x="1244076" y="967091"/>
                  </a:lnTo>
                  <a:lnTo>
                    <a:pt x="1222091" y="1005613"/>
                  </a:lnTo>
                  <a:lnTo>
                    <a:pt x="1197648" y="1042459"/>
                  </a:lnTo>
                  <a:lnTo>
                    <a:pt x="1170859" y="1077516"/>
                  </a:lnTo>
                  <a:lnTo>
                    <a:pt x="1141836" y="1110675"/>
                  </a:lnTo>
                  <a:lnTo>
                    <a:pt x="1110690" y="1141822"/>
                  </a:lnTo>
                  <a:lnTo>
                    <a:pt x="1077532" y="1170847"/>
                  </a:lnTo>
                  <a:lnTo>
                    <a:pt x="1042475" y="1197638"/>
                  </a:lnTo>
                  <a:lnTo>
                    <a:pt x="1005630" y="1222082"/>
                  </a:lnTo>
                  <a:lnTo>
                    <a:pt x="967108" y="1244069"/>
                  </a:lnTo>
                  <a:lnTo>
                    <a:pt x="927022" y="1263487"/>
                  </a:lnTo>
                  <a:lnTo>
                    <a:pt x="885482" y="1280223"/>
                  </a:lnTo>
                  <a:lnTo>
                    <a:pt x="842601" y="1294167"/>
                  </a:lnTo>
                  <a:lnTo>
                    <a:pt x="798490" y="1305207"/>
                  </a:lnTo>
                  <a:lnTo>
                    <a:pt x="753260" y="1313231"/>
                  </a:lnTo>
                  <a:lnTo>
                    <a:pt x="707023" y="1318127"/>
                  </a:lnTo>
                  <a:lnTo>
                    <a:pt x="659892" y="1319784"/>
                  </a:lnTo>
                  <a:lnTo>
                    <a:pt x="612760" y="1318127"/>
                  </a:lnTo>
                  <a:lnTo>
                    <a:pt x="566523" y="1313231"/>
                  </a:lnTo>
                  <a:lnTo>
                    <a:pt x="521293" y="1305207"/>
                  </a:lnTo>
                  <a:lnTo>
                    <a:pt x="477182" y="1294167"/>
                  </a:lnTo>
                  <a:lnTo>
                    <a:pt x="434301" y="1280223"/>
                  </a:lnTo>
                  <a:lnTo>
                    <a:pt x="392761" y="1263487"/>
                  </a:lnTo>
                  <a:lnTo>
                    <a:pt x="352675" y="1244069"/>
                  </a:lnTo>
                  <a:lnTo>
                    <a:pt x="314153" y="1222082"/>
                  </a:lnTo>
                  <a:lnTo>
                    <a:pt x="277308" y="1197638"/>
                  </a:lnTo>
                  <a:lnTo>
                    <a:pt x="242251" y="1170847"/>
                  </a:lnTo>
                  <a:lnTo>
                    <a:pt x="209093" y="1141822"/>
                  </a:lnTo>
                  <a:lnTo>
                    <a:pt x="177947" y="1110675"/>
                  </a:lnTo>
                  <a:lnTo>
                    <a:pt x="148924" y="1077516"/>
                  </a:lnTo>
                  <a:lnTo>
                    <a:pt x="122135" y="1042459"/>
                  </a:lnTo>
                  <a:lnTo>
                    <a:pt x="97692" y="1005613"/>
                  </a:lnTo>
                  <a:lnTo>
                    <a:pt x="75707" y="967091"/>
                  </a:lnTo>
                  <a:lnTo>
                    <a:pt x="56291" y="927006"/>
                  </a:lnTo>
                  <a:lnTo>
                    <a:pt x="39556" y="885467"/>
                  </a:lnTo>
                  <a:lnTo>
                    <a:pt x="25613" y="842587"/>
                  </a:lnTo>
                  <a:lnTo>
                    <a:pt x="14575" y="798478"/>
                  </a:lnTo>
                  <a:lnTo>
                    <a:pt x="6552" y="753252"/>
                  </a:lnTo>
                  <a:lnTo>
                    <a:pt x="1656" y="707019"/>
                  </a:lnTo>
                  <a:lnTo>
                    <a:pt x="0" y="659891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6363" y="516860"/>
            <a:ext cx="9264650" cy="1257300"/>
            <a:chOff x="626363" y="516860"/>
            <a:chExt cx="9264650" cy="1257300"/>
          </a:xfrm>
        </p:grpSpPr>
        <p:sp>
          <p:nvSpPr>
            <p:cNvPr id="3" name="object 3"/>
            <p:cNvSpPr/>
            <p:nvPr/>
          </p:nvSpPr>
          <p:spPr>
            <a:xfrm>
              <a:off x="905300" y="516860"/>
              <a:ext cx="8985399" cy="4396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6363" y="871728"/>
              <a:ext cx="7807452" cy="9022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IMPUTACIÓN DEL RESULTADO EN EL ÁMBITO</a:t>
            </a:r>
            <a:r>
              <a:rPr spc="-125" dirty="0"/>
              <a:t> </a:t>
            </a:r>
            <a:r>
              <a:rPr spc="-5" dirty="0"/>
              <a:t>DE  </a:t>
            </a:r>
            <a:r>
              <a:rPr dirty="0"/>
              <a:t>RESPONSABILIDAD </a:t>
            </a:r>
            <a:r>
              <a:rPr spc="-5" dirty="0"/>
              <a:t>POR EL</a:t>
            </a:r>
            <a:r>
              <a:rPr spc="-50" dirty="0"/>
              <a:t> </a:t>
            </a:r>
            <a:r>
              <a:rPr spc="-5" dirty="0"/>
              <a:t>PRODUCTO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22376" y="1438655"/>
            <a:ext cx="10055860" cy="5419725"/>
            <a:chOff x="722376" y="1438655"/>
            <a:chExt cx="10055860" cy="5419725"/>
          </a:xfrm>
        </p:grpSpPr>
        <p:sp>
          <p:nvSpPr>
            <p:cNvPr id="7" name="object 7"/>
            <p:cNvSpPr/>
            <p:nvPr/>
          </p:nvSpPr>
          <p:spPr>
            <a:xfrm>
              <a:off x="1383792" y="1438655"/>
              <a:ext cx="9394190" cy="5419725"/>
            </a:xfrm>
            <a:custGeom>
              <a:avLst/>
              <a:gdLst/>
              <a:ahLst/>
              <a:cxnLst/>
              <a:rect l="l" t="t" r="r" b="b"/>
              <a:pathLst>
                <a:path w="9394190" h="5419725">
                  <a:moveTo>
                    <a:pt x="6684263" y="0"/>
                  </a:moveTo>
                  <a:lnTo>
                    <a:pt x="6684263" y="1354836"/>
                  </a:lnTo>
                  <a:lnTo>
                    <a:pt x="0" y="1354836"/>
                  </a:lnTo>
                  <a:lnTo>
                    <a:pt x="0" y="4064508"/>
                  </a:lnTo>
                  <a:lnTo>
                    <a:pt x="6684263" y="4064508"/>
                  </a:lnTo>
                  <a:lnTo>
                    <a:pt x="6684263" y="5419343"/>
                  </a:lnTo>
                  <a:lnTo>
                    <a:pt x="9393936" y="2709672"/>
                  </a:lnTo>
                  <a:lnTo>
                    <a:pt x="6684263" y="0"/>
                  </a:lnTo>
                  <a:close/>
                </a:path>
              </a:pathLst>
            </a:custGeom>
            <a:solidFill>
              <a:srgbClr val="FFE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2376" y="2145791"/>
              <a:ext cx="1969008" cy="4005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62380" y="2265426"/>
            <a:ext cx="1651635" cy="381571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35"/>
              </a:spcBef>
            </a:pPr>
            <a:r>
              <a:rPr sz="1400" spc="-10" dirty="0">
                <a:latin typeface="Verdana"/>
                <a:cs typeface="Verdana"/>
              </a:rPr>
              <a:t>La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responsabilidad  </a:t>
            </a:r>
            <a:r>
              <a:rPr sz="1400" spc="25" dirty="0">
                <a:latin typeface="Verdana"/>
                <a:cs typeface="Verdana"/>
              </a:rPr>
              <a:t>penal </a:t>
            </a:r>
            <a:r>
              <a:rPr sz="1400" spc="-10" dirty="0">
                <a:latin typeface="Verdana"/>
                <a:cs typeface="Verdana"/>
              </a:rPr>
              <a:t>por </a:t>
            </a:r>
            <a:r>
              <a:rPr sz="1400" spc="-15" dirty="0">
                <a:latin typeface="Verdana"/>
                <a:cs typeface="Verdana"/>
              </a:rPr>
              <a:t>el  </a:t>
            </a:r>
            <a:r>
              <a:rPr sz="1400" spc="20" dirty="0">
                <a:latin typeface="Verdana"/>
                <a:cs typeface="Verdana"/>
              </a:rPr>
              <a:t>producto  </a:t>
            </a:r>
            <a:r>
              <a:rPr sz="1400" spc="5" dirty="0">
                <a:latin typeface="Verdana"/>
                <a:cs typeface="Verdana"/>
              </a:rPr>
              <a:t>corresponde </a:t>
            </a:r>
            <a:r>
              <a:rPr sz="1400" spc="114" dirty="0">
                <a:latin typeface="Verdana"/>
                <a:cs typeface="Verdana"/>
              </a:rPr>
              <a:t>a </a:t>
            </a:r>
            <a:r>
              <a:rPr sz="1400" spc="-70" dirty="0">
                <a:latin typeface="Verdana"/>
                <a:cs typeface="Verdana"/>
              </a:rPr>
              <a:t>los  </a:t>
            </a:r>
            <a:r>
              <a:rPr sz="1400" spc="-55" dirty="0">
                <a:latin typeface="Verdana"/>
                <a:cs typeface="Verdana"/>
              </a:rPr>
              <a:t>supuestos </a:t>
            </a:r>
            <a:r>
              <a:rPr sz="1400" spc="80" dirty="0">
                <a:latin typeface="Verdana"/>
                <a:cs typeface="Verdana"/>
              </a:rPr>
              <a:t>de  </a:t>
            </a:r>
            <a:r>
              <a:rPr sz="1400" spc="10" dirty="0">
                <a:latin typeface="Verdana"/>
                <a:cs typeface="Verdana"/>
              </a:rPr>
              <a:t>comercialización  </a:t>
            </a:r>
            <a:r>
              <a:rPr sz="1400" spc="80" dirty="0">
                <a:latin typeface="Verdana"/>
                <a:cs typeface="Verdana"/>
              </a:rPr>
              <a:t>de </a:t>
            </a:r>
            <a:r>
              <a:rPr sz="1400" spc="-30" dirty="0">
                <a:latin typeface="Verdana"/>
                <a:cs typeface="Verdana"/>
              </a:rPr>
              <a:t>ciertos  </a:t>
            </a:r>
            <a:r>
              <a:rPr sz="1400" spc="-5" dirty="0">
                <a:latin typeface="Verdana"/>
                <a:cs typeface="Verdana"/>
              </a:rPr>
              <a:t>productos  </a:t>
            </a:r>
            <a:r>
              <a:rPr sz="1400" spc="-40" dirty="0">
                <a:latin typeface="Verdana"/>
                <a:cs typeface="Verdana"/>
              </a:rPr>
              <a:t>peligrosos </a:t>
            </a:r>
            <a:r>
              <a:rPr sz="1400" spc="30" dirty="0">
                <a:latin typeface="Verdana"/>
                <a:cs typeface="Verdana"/>
              </a:rPr>
              <a:t>para </a:t>
            </a:r>
            <a:r>
              <a:rPr sz="1400" spc="15" dirty="0">
                <a:latin typeface="Verdana"/>
                <a:cs typeface="Verdana"/>
              </a:rPr>
              <a:t>la  </a:t>
            </a:r>
            <a:r>
              <a:rPr sz="1400" spc="-40" dirty="0">
                <a:latin typeface="Verdana"/>
                <a:cs typeface="Verdana"/>
              </a:rPr>
              <a:t>salud, </a:t>
            </a:r>
            <a:r>
              <a:rPr sz="1400" spc="20" dirty="0">
                <a:latin typeface="Verdana"/>
                <a:cs typeface="Verdana"/>
              </a:rPr>
              <a:t>en </a:t>
            </a:r>
            <a:r>
              <a:rPr sz="1400" spc="35" dirty="0">
                <a:latin typeface="Verdana"/>
                <a:cs typeface="Verdana"/>
              </a:rPr>
              <a:t>cuyo  </a:t>
            </a:r>
            <a:r>
              <a:rPr sz="1400" spc="-30" dirty="0">
                <a:latin typeface="Verdana"/>
                <a:cs typeface="Verdana"/>
              </a:rPr>
              <a:t>resultado </a:t>
            </a:r>
            <a:r>
              <a:rPr sz="1400" spc="-60" dirty="0">
                <a:latin typeface="Verdana"/>
                <a:cs typeface="Verdana"/>
              </a:rPr>
              <a:t>se  </a:t>
            </a:r>
            <a:r>
              <a:rPr sz="1400" spc="40" dirty="0">
                <a:latin typeface="Verdana"/>
                <a:cs typeface="Verdana"/>
              </a:rPr>
              <a:t>pueden </a:t>
            </a:r>
            <a:r>
              <a:rPr sz="1400" spc="-20" dirty="0">
                <a:latin typeface="Verdana"/>
                <a:cs typeface="Verdana"/>
              </a:rPr>
              <a:t>identificar  </a:t>
            </a:r>
            <a:r>
              <a:rPr sz="1400" spc="-15" dirty="0">
                <a:latin typeface="Verdana"/>
                <a:cs typeface="Verdana"/>
              </a:rPr>
              <a:t>dos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momentos:</a:t>
            </a:r>
            <a:endParaRPr sz="1400">
              <a:latin typeface="Verdana"/>
              <a:cs typeface="Verdana"/>
            </a:endParaRPr>
          </a:p>
          <a:p>
            <a:pPr marL="70485" marR="95885" indent="-58419">
              <a:lnSpc>
                <a:spcPts val="1100"/>
              </a:lnSpc>
              <a:spcBef>
                <a:spcPts val="630"/>
              </a:spcBef>
              <a:buSzPct val="90000"/>
              <a:buChar char="•"/>
              <a:tabLst>
                <a:tab pos="90805" algn="l"/>
              </a:tabLst>
            </a:pPr>
            <a:r>
              <a:rPr sz="1000" spc="40" dirty="0">
                <a:latin typeface="Verdana"/>
                <a:cs typeface="Verdana"/>
              </a:rPr>
              <a:t>cuando </a:t>
            </a:r>
            <a:r>
              <a:rPr sz="1000" spc="-15" dirty="0">
                <a:latin typeface="Verdana"/>
                <a:cs typeface="Verdana"/>
              </a:rPr>
              <a:t>el </a:t>
            </a:r>
            <a:r>
              <a:rPr sz="1000" spc="10" dirty="0">
                <a:latin typeface="Verdana"/>
                <a:cs typeface="Verdana"/>
              </a:rPr>
              <a:t>producto  </a:t>
            </a:r>
            <a:r>
              <a:rPr sz="1000" spc="-20" dirty="0">
                <a:latin typeface="Verdana"/>
                <a:cs typeface="Verdana"/>
              </a:rPr>
              <a:t>peligroso </a:t>
            </a:r>
            <a:r>
              <a:rPr sz="1000" spc="-45" dirty="0">
                <a:latin typeface="Verdana"/>
                <a:cs typeface="Verdana"/>
              </a:rPr>
              <a:t>es </a:t>
            </a:r>
            <a:r>
              <a:rPr sz="1000" spc="5" dirty="0">
                <a:latin typeface="Verdana"/>
                <a:cs typeface="Verdana"/>
              </a:rPr>
              <a:t>ofrecido</a:t>
            </a:r>
            <a:r>
              <a:rPr sz="1000" spc="-190" dirty="0">
                <a:latin typeface="Verdana"/>
                <a:cs typeface="Verdana"/>
              </a:rPr>
              <a:t> </a:t>
            </a:r>
            <a:r>
              <a:rPr sz="1000" spc="10" dirty="0">
                <a:latin typeface="Verdana"/>
                <a:cs typeface="Verdana"/>
              </a:rPr>
              <a:t>en  </a:t>
            </a:r>
            <a:r>
              <a:rPr sz="1000" spc="-15" dirty="0">
                <a:latin typeface="Verdana"/>
                <a:cs typeface="Verdana"/>
              </a:rPr>
              <a:t>el </a:t>
            </a:r>
            <a:r>
              <a:rPr sz="1000" spc="25" dirty="0">
                <a:latin typeface="Verdana"/>
                <a:cs typeface="Verdana"/>
              </a:rPr>
              <a:t>mercado</a:t>
            </a:r>
            <a:r>
              <a:rPr sz="1000" spc="-140" dirty="0">
                <a:latin typeface="Verdana"/>
                <a:cs typeface="Verdana"/>
              </a:rPr>
              <a:t> </a:t>
            </a:r>
            <a:r>
              <a:rPr sz="1000" spc="-60" dirty="0">
                <a:latin typeface="Verdana"/>
                <a:cs typeface="Verdana"/>
              </a:rPr>
              <a:t>y</a:t>
            </a:r>
            <a:endParaRPr sz="1000">
              <a:latin typeface="Verdana"/>
              <a:cs typeface="Verdana"/>
            </a:endParaRPr>
          </a:p>
          <a:p>
            <a:pPr marL="70485" marR="113030" indent="-58419">
              <a:lnSpc>
                <a:spcPct val="91800"/>
              </a:lnSpc>
              <a:spcBef>
                <a:spcPts val="185"/>
              </a:spcBef>
              <a:buSzPct val="90000"/>
              <a:buChar char="•"/>
              <a:tabLst>
                <a:tab pos="90805" algn="l"/>
              </a:tabLst>
            </a:pPr>
            <a:r>
              <a:rPr sz="1000" spc="40" dirty="0">
                <a:latin typeface="Verdana"/>
                <a:cs typeface="Verdana"/>
              </a:rPr>
              <a:t>cuando</a:t>
            </a:r>
            <a:r>
              <a:rPr sz="1000" spc="-270" dirty="0">
                <a:latin typeface="Verdana"/>
                <a:cs typeface="Verdana"/>
              </a:rPr>
              <a:t> </a:t>
            </a:r>
            <a:r>
              <a:rPr sz="1000" spc="-15" dirty="0">
                <a:latin typeface="Verdana"/>
                <a:cs typeface="Verdana"/>
              </a:rPr>
              <a:t>el </a:t>
            </a:r>
            <a:r>
              <a:rPr sz="1000" spc="10" dirty="0">
                <a:latin typeface="Verdana"/>
                <a:cs typeface="Verdana"/>
              </a:rPr>
              <a:t>producto </a:t>
            </a:r>
            <a:r>
              <a:rPr sz="1000" spc="5" dirty="0">
                <a:latin typeface="Verdana"/>
                <a:cs typeface="Verdana"/>
              </a:rPr>
              <a:t>ya  </a:t>
            </a:r>
            <a:r>
              <a:rPr sz="1000" spc="25" dirty="0">
                <a:latin typeface="Verdana"/>
                <a:cs typeface="Verdana"/>
              </a:rPr>
              <a:t>ha</a:t>
            </a:r>
            <a:r>
              <a:rPr sz="1000" spc="-265" dirty="0">
                <a:latin typeface="Verdana"/>
                <a:cs typeface="Verdana"/>
              </a:rPr>
              <a:t> </a:t>
            </a:r>
            <a:r>
              <a:rPr sz="1000" spc="-30" dirty="0">
                <a:latin typeface="Verdana"/>
                <a:cs typeface="Verdana"/>
              </a:rPr>
              <a:t>sido utilizado </a:t>
            </a:r>
            <a:r>
              <a:rPr sz="1000" spc="-60" dirty="0">
                <a:latin typeface="Verdana"/>
                <a:cs typeface="Verdana"/>
              </a:rPr>
              <a:t>y </a:t>
            </a:r>
            <a:r>
              <a:rPr sz="1000" spc="-45" dirty="0">
                <a:latin typeface="Verdana"/>
                <a:cs typeface="Verdana"/>
              </a:rPr>
              <a:t>se </a:t>
            </a:r>
            <a:r>
              <a:rPr sz="1000" spc="25" dirty="0">
                <a:latin typeface="Verdana"/>
                <a:cs typeface="Verdana"/>
              </a:rPr>
              <a:t>ha  causado </a:t>
            </a:r>
            <a:r>
              <a:rPr sz="1000" spc="-40" dirty="0">
                <a:latin typeface="Verdana"/>
                <a:cs typeface="Verdana"/>
              </a:rPr>
              <a:t>lesiones </a:t>
            </a:r>
            <a:r>
              <a:rPr sz="1000" spc="45" dirty="0">
                <a:latin typeface="Verdana"/>
                <a:cs typeface="Verdana"/>
              </a:rPr>
              <a:t>o  </a:t>
            </a:r>
            <a:r>
              <a:rPr sz="1000" spc="-40" dirty="0">
                <a:latin typeface="Verdana"/>
                <a:cs typeface="Verdana"/>
              </a:rPr>
              <a:t>muertes </a:t>
            </a:r>
            <a:r>
              <a:rPr sz="1000" spc="-20" dirty="0">
                <a:latin typeface="Verdana"/>
                <a:cs typeface="Verdana"/>
              </a:rPr>
              <a:t>dolosas </a:t>
            </a:r>
            <a:r>
              <a:rPr sz="1000" spc="45" dirty="0">
                <a:latin typeface="Verdana"/>
                <a:cs typeface="Verdana"/>
              </a:rPr>
              <a:t>o  </a:t>
            </a:r>
            <a:r>
              <a:rPr sz="1000" spc="-30" dirty="0">
                <a:latin typeface="Verdana"/>
                <a:cs typeface="Verdana"/>
              </a:rPr>
              <a:t>imprudentes.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90088" y="2145792"/>
            <a:ext cx="1969008" cy="400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60522" y="2780835"/>
            <a:ext cx="1628139" cy="2644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270" algn="ctr">
              <a:lnSpc>
                <a:spcPct val="153300"/>
              </a:lnSpc>
              <a:spcBef>
                <a:spcPts val="110"/>
              </a:spcBef>
            </a:pPr>
            <a:r>
              <a:rPr sz="1400" spc="-100" dirty="0">
                <a:latin typeface="Verdana"/>
                <a:cs typeface="Verdana"/>
              </a:rPr>
              <a:t>Estas </a:t>
            </a:r>
            <a:r>
              <a:rPr sz="1400" spc="-25" dirty="0">
                <a:latin typeface="Verdana"/>
                <a:cs typeface="Verdana"/>
              </a:rPr>
              <a:t>situaciones  </a:t>
            </a:r>
            <a:r>
              <a:rPr sz="1400" spc="10" dirty="0">
                <a:latin typeface="Verdana"/>
                <a:cs typeface="Verdana"/>
              </a:rPr>
              <a:t>excepcionales,  </a:t>
            </a:r>
            <a:r>
              <a:rPr sz="1400" spc="25" dirty="0">
                <a:latin typeface="Verdana"/>
                <a:cs typeface="Verdana"/>
              </a:rPr>
              <a:t>marcadas </a:t>
            </a:r>
            <a:r>
              <a:rPr sz="1400" spc="-10" dirty="0">
                <a:latin typeface="Verdana"/>
                <a:cs typeface="Verdana"/>
              </a:rPr>
              <a:t>por </a:t>
            </a:r>
            <a:r>
              <a:rPr sz="1400" spc="15" dirty="0">
                <a:latin typeface="Verdana"/>
                <a:cs typeface="Verdana"/>
              </a:rPr>
              <a:t>la  </a:t>
            </a:r>
            <a:r>
              <a:rPr sz="1400" spc="20" dirty="0">
                <a:latin typeface="Verdana"/>
                <a:cs typeface="Verdana"/>
              </a:rPr>
              <a:t>complejidad </a:t>
            </a:r>
            <a:r>
              <a:rPr sz="1400" spc="80" dirty="0">
                <a:latin typeface="Verdana"/>
                <a:cs typeface="Verdana"/>
              </a:rPr>
              <a:t>de</a:t>
            </a:r>
            <a:r>
              <a:rPr sz="1400" spc="-34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la  </a:t>
            </a:r>
            <a:r>
              <a:rPr sz="1400" spc="25" dirty="0">
                <a:latin typeface="Verdana"/>
                <a:cs typeface="Verdana"/>
              </a:rPr>
              <a:t>elaboración </a:t>
            </a:r>
            <a:r>
              <a:rPr sz="1400" spc="-80" dirty="0">
                <a:latin typeface="Verdana"/>
                <a:cs typeface="Verdana"/>
              </a:rPr>
              <a:t>y  </a:t>
            </a:r>
            <a:r>
              <a:rPr sz="1400" spc="-35" dirty="0">
                <a:latin typeface="Verdana"/>
                <a:cs typeface="Verdana"/>
              </a:rPr>
              <a:t>distribución </a:t>
            </a:r>
            <a:r>
              <a:rPr sz="1400" spc="80" dirty="0">
                <a:latin typeface="Verdana"/>
                <a:cs typeface="Verdana"/>
              </a:rPr>
              <a:t>de</a:t>
            </a:r>
            <a:r>
              <a:rPr sz="1400" spc="-27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un  </a:t>
            </a:r>
            <a:r>
              <a:rPr sz="1400" spc="5" dirty="0">
                <a:latin typeface="Verdana"/>
                <a:cs typeface="Verdana"/>
              </a:rPr>
              <a:t>determinado  producto.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56276" y="2145792"/>
            <a:ext cx="1970531" cy="4005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03850" y="2945358"/>
            <a:ext cx="1676400" cy="2315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53200"/>
              </a:lnSpc>
              <a:spcBef>
                <a:spcPts val="105"/>
              </a:spcBef>
            </a:pPr>
            <a:r>
              <a:rPr sz="1400" spc="25" dirty="0">
                <a:latin typeface="Verdana"/>
                <a:cs typeface="Verdana"/>
              </a:rPr>
              <a:t>Pueden </a:t>
            </a:r>
            <a:r>
              <a:rPr sz="1400" dirty="0">
                <a:latin typeface="Verdana"/>
                <a:cs typeface="Verdana"/>
              </a:rPr>
              <a:t>plantear  </a:t>
            </a:r>
            <a:r>
              <a:rPr sz="1400" spc="-10" dirty="0">
                <a:latin typeface="Verdana"/>
                <a:cs typeface="Verdana"/>
              </a:rPr>
              <a:t>problemas </a:t>
            </a:r>
            <a:r>
              <a:rPr sz="1400" spc="75" dirty="0">
                <a:latin typeface="Verdana"/>
                <a:cs typeface="Verdana"/>
              </a:rPr>
              <a:t>de  </a:t>
            </a:r>
            <a:r>
              <a:rPr sz="1400" spc="20" dirty="0">
                <a:latin typeface="Verdana"/>
                <a:cs typeface="Verdana"/>
              </a:rPr>
              <a:t>prueba </a:t>
            </a:r>
            <a:r>
              <a:rPr sz="1400" spc="-30" dirty="0">
                <a:latin typeface="Verdana"/>
                <a:cs typeface="Verdana"/>
              </a:rPr>
              <a:t>sobre </a:t>
            </a:r>
            <a:r>
              <a:rPr sz="1400" spc="15" dirty="0">
                <a:latin typeface="Verdana"/>
                <a:cs typeface="Verdana"/>
              </a:rPr>
              <a:t>la  </a:t>
            </a:r>
            <a:r>
              <a:rPr sz="1400" spc="25" dirty="0">
                <a:latin typeface="Verdana"/>
                <a:cs typeface="Verdana"/>
              </a:rPr>
              <a:t>causalidad </a:t>
            </a:r>
            <a:r>
              <a:rPr sz="1400" spc="-80" dirty="0">
                <a:latin typeface="Verdana"/>
                <a:cs typeface="Verdana"/>
              </a:rPr>
              <a:t>y  </a:t>
            </a:r>
            <a:r>
              <a:rPr sz="1400" spc="10" dirty="0">
                <a:latin typeface="Verdana"/>
                <a:cs typeface="Verdana"/>
              </a:rPr>
              <a:t>consecuentement  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80" dirty="0">
                <a:latin typeface="Verdana"/>
                <a:cs typeface="Verdana"/>
              </a:rPr>
              <a:t>de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la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imputación  </a:t>
            </a:r>
            <a:r>
              <a:rPr sz="1400" spc="15" dirty="0">
                <a:latin typeface="Verdana"/>
                <a:cs typeface="Verdana"/>
              </a:rPr>
              <a:t>del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resultado.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23988" y="2145792"/>
            <a:ext cx="1970531" cy="4005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30997" y="2945358"/>
            <a:ext cx="1558925" cy="2315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53200"/>
              </a:lnSpc>
              <a:spcBef>
                <a:spcPts val="105"/>
              </a:spcBef>
            </a:pPr>
            <a:r>
              <a:rPr sz="1400" spc="-130" dirty="0">
                <a:latin typeface="Verdana"/>
                <a:cs typeface="Verdana"/>
              </a:rPr>
              <a:t>Sin </a:t>
            </a:r>
            <a:r>
              <a:rPr sz="1400" spc="5" dirty="0">
                <a:latin typeface="Verdana"/>
                <a:cs typeface="Verdana"/>
              </a:rPr>
              <a:t>embargo,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han  </a:t>
            </a:r>
            <a:r>
              <a:rPr sz="1400" spc="5" dirty="0">
                <a:latin typeface="Verdana"/>
                <a:cs typeface="Verdana"/>
              </a:rPr>
              <a:t>motivado </a:t>
            </a:r>
            <a:r>
              <a:rPr sz="1400" spc="40" dirty="0">
                <a:latin typeface="Verdana"/>
                <a:cs typeface="Verdana"/>
              </a:rPr>
              <a:t>que </a:t>
            </a:r>
            <a:r>
              <a:rPr sz="1400" spc="15" dirty="0">
                <a:latin typeface="Verdana"/>
                <a:cs typeface="Verdana"/>
              </a:rPr>
              <a:t>la  </a:t>
            </a:r>
            <a:r>
              <a:rPr sz="1400" spc="5" dirty="0">
                <a:latin typeface="Verdana"/>
                <a:cs typeface="Verdana"/>
              </a:rPr>
              <a:t>doctrina </a:t>
            </a:r>
            <a:r>
              <a:rPr sz="1400" spc="15" dirty="0">
                <a:latin typeface="Verdana"/>
                <a:cs typeface="Verdana"/>
              </a:rPr>
              <a:t>admita  una </a:t>
            </a:r>
            <a:r>
              <a:rPr sz="1400" spc="10" dirty="0">
                <a:latin typeface="Verdana"/>
                <a:cs typeface="Verdana"/>
              </a:rPr>
              <a:t>amplia  </a:t>
            </a:r>
            <a:r>
              <a:rPr sz="1400" spc="-10" dirty="0">
                <a:latin typeface="Verdana"/>
                <a:cs typeface="Verdana"/>
              </a:rPr>
              <a:t>posibilidad </a:t>
            </a:r>
            <a:r>
              <a:rPr sz="1400" spc="75" dirty="0">
                <a:latin typeface="Verdana"/>
                <a:cs typeface="Verdana"/>
              </a:rPr>
              <a:t>de  </a:t>
            </a:r>
            <a:r>
              <a:rPr sz="1400" spc="5" dirty="0">
                <a:latin typeface="Verdana"/>
                <a:cs typeface="Verdana"/>
              </a:rPr>
              <a:t>imputación </a:t>
            </a:r>
            <a:r>
              <a:rPr sz="1400" spc="15" dirty="0">
                <a:latin typeface="Verdana"/>
                <a:cs typeface="Verdana"/>
              </a:rPr>
              <a:t>del  </a:t>
            </a:r>
            <a:r>
              <a:rPr sz="1400" spc="-40" dirty="0">
                <a:latin typeface="Verdana"/>
                <a:cs typeface="Verdana"/>
              </a:rPr>
              <a:t>resultado.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630156" y="2145792"/>
            <a:ext cx="1970531" cy="4005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80778" y="2618333"/>
            <a:ext cx="1669414" cy="297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533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Casos  </a:t>
            </a:r>
            <a:r>
              <a:rPr sz="1400" spc="-55" dirty="0">
                <a:latin typeface="Verdana"/>
                <a:cs typeface="Verdana"/>
              </a:rPr>
              <a:t>representativos:  </a:t>
            </a:r>
            <a:r>
              <a:rPr sz="1400" spc="20" dirty="0">
                <a:latin typeface="Verdana"/>
                <a:cs typeface="Verdana"/>
              </a:rPr>
              <a:t>Contergan </a:t>
            </a:r>
            <a:r>
              <a:rPr sz="1400" spc="-80" dirty="0">
                <a:latin typeface="Verdana"/>
                <a:cs typeface="Verdana"/>
              </a:rPr>
              <a:t>y  </a:t>
            </a:r>
            <a:r>
              <a:rPr sz="1400" spc="-35" dirty="0">
                <a:latin typeface="Verdana"/>
                <a:cs typeface="Verdana"/>
              </a:rPr>
              <a:t>Lederspray </a:t>
            </a:r>
            <a:r>
              <a:rPr sz="1400" dirty="0">
                <a:latin typeface="Verdana"/>
                <a:cs typeface="Verdana"/>
              </a:rPr>
              <a:t>—  </a:t>
            </a:r>
            <a:r>
              <a:rPr sz="1400" spc="5" dirty="0">
                <a:latin typeface="Verdana"/>
                <a:cs typeface="Verdana"/>
              </a:rPr>
              <a:t>ambos </a:t>
            </a:r>
            <a:r>
              <a:rPr sz="1400" spc="20" dirty="0">
                <a:latin typeface="Verdana"/>
                <a:cs typeface="Verdana"/>
              </a:rPr>
              <a:t>en  </a:t>
            </a:r>
            <a:r>
              <a:rPr sz="1400" spc="10" dirty="0">
                <a:latin typeface="Verdana"/>
                <a:cs typeface="Verdana"/>
              </a:rPr>
              <a:t>Alemania— </a:t>
            </a:r>
            <a:r>
              <a:rPr sz="1400" spc="-80" dirty="0">
                <a:latin typeface="Verdana"/>
                <a:cs typeface="Verdana"/>
              </a:rPr>
              <a:t>y </a:t>
            </a:r>
            <a:r>
              <a:rPr sz="1400" spc="-15" dirty="0">
                <a:latin typeface="Verdana"/>
                <a:cs typeface="Verdana"/>
              </a:rPr>
              <a:t>el  </a:t>
            </a:r>
            <a:r>
              <a:rPr sz="1400" spc="40" dirty="0">
                <a:latin typeface="Verdana"/>
                <a:cs typeface="Verdana"/>
              </a:rPr>
              <a:t>caso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del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45" dirty="0">
                <a:latin typeface="Verdana"/>
                <a:cs typeface="Verdana"/>
              </a:rPr>
              <a:t>aceite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de  </a:t>
            </a:r>
            <a:r>
              <a:rPr sz="1400" spc="15" dirty="0">
                <a:latin typeface="Verdana"/>
                <a:cs typeface="Verdana"/>
              </a:rPr>
              <a:t>la </a:t>
            </a:r>
            <a:r>
              <a:rPr sz="1400" dirty="0">
                <a:latin typeface="Verdana"/>
                <a:cs typeface="Verdana"/>
              </a:rPr>
              <a:t>Colza, </a:t>
            </a:r>
            <a:r>
              <a:rPr sz="1400" spc="20" dirty="0">
                <a:latin typeface="Verdana"/>
                <a:cs typeface="Verdana"/>
              </a:rPr>
              <a:t>en  </a:t>
            </a:r>
            <a:r>
              <a:rPr sz="1400" spc="-30" dirty="0">
                <a:latin typeface="Verdana"/>
                <a:cs typeface="Verdana"/>
              </a:rPr>
              <a:t>España.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C9BE273-12B4-49C4-BFC1-DE17EE905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028444" y="1172744"/>
            <a:ext cx="8135111" cy="5425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65933" y="1037691"/>
            <a:ext cx="7512684" cy="46475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300" b="1" dirty="0">
                <a:latin typeface="TeXGyreAdventor"/>
                <a:cs typeface="TeXGyreAdventor"/>
              </a:rPr>
              <a:t>JAVIER </a:t>
            </a:r>
            <a:r>
              <a:rPr sz="2300" b="1" spc="-5" dirty="0">
                <a:latin typeface="TeXGyreAdventor"/>
                <a:cs typeface="TeXGyreAdventor"/>
              </a:rPr>
              <a:t>VILLA </a:t>
            </a:r>
            <a:r>
              <a:rPr sz="2300" b="1" dirty="0">
                <a:latin typeface="TeXGyreAdventor"/>
                <a:cs typeface="TeXGyreAdventor"/>
              </a:rPr>
              <a:t>STEIN </a:t>
            </a:r>
            <a:r>
              <a:rPr sz="2300" spc="5" dirty="0">
                <a:latin typeface="Verdana"/>
                <a:cs typeface="Verdana"/>
              </a:rPr>
              <a:t>clasifica </a:t>
            </a:r>
            <a:r>
              <a:rPr sz="2300" spc="190" dirty="0">
                <a:latin typeface="Verdana"/>
                <a:cs typeface="Verdana"/>
              </a:rPr>
              <a:t>a</a:t>
            </a:r>
            <a:r>
              <a:rPr sz="2300" spc="-595" dirty="0">
                <a:latin typeface="Verdana"/>
                <a:cs typeface="Verdana"/>
              </a:rPr>
              <a:t> </a:t>
            </a:r>
            <a:r>
              <a:rPr sz="2300" spc="-125" dirty="0">
                <a:latin typeface="Verdana"/>
                <a:cs typeface="Verdana"/>
              </a:rPr>
              <a:t>los </a:t>
            </a:r>
            <a:r>
              <a:rPr sz="2300" spc="-70" dirty="0">
                <a:latin typeface="Verdana"/>
                <a:cs typeface="Verdana"/>
              </a:rPr>
              <a:t>tipos </a:t>
            </a:r>
            <a:r>
              <a:rPr sz="2300" spc="-175" dirty="0">
                <a:latin typeface="Verdana"/>
                <a:cs typeface="Verdana"/>
              </a:rPr>
              <a:t>así:</a:t>
            </a:r>
            <a:endParaRPr sz="2300">
              <a:latin typeface="Verdana"/>
              <a:cs typeface="Verdana"/>
            </a:endParaRPr>
          </a:p>
          <a:p>
            <a:pPr marL="12700" marR="28575">
              <a:lnSpc>
                <a:spcPct val="91900"/>
              </a:lnSpc>
              <a:spcBef>
                <a:spcPts val="990"/>
              </a:spcBef>
              <a:buAutoNum type="romanLcParenBoth"/>
              <a:tabLst>
                <a:tab pos="367665" algn="l"/>
              </a:tabLst>
            </a:pPr>
            <a:r>
              <a:rPr sz="2300" spc="-20" dirty="0">
                <a:latin typeface="Verdana"/>
                <a:cs typeface="Verdana"/>
              </a:rPr>
              <a:t>por</a:t>
            </a:r>
            <a:r>
              <a:rPr sz="2300" spc="-185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la</a:t>
            </a:r>
            <a:r>
              <a:rPr sz="2300" spc="-190" dirty="0">
                <a:latin typeface="Verdana"/>
                <a:cs typeface="Verdana"/>
              </a:rPr>
              <a:t> </a:t>
            </a:r>
            <a:r>
              <a:rPr sz="2300" spc="55" dirty="0">
                <a:latin typeface="Verdana"/>
                <a:cs typeface="Verdana"/>
              </a:rPr>
              <a:t>modalidad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130" dirty="0">
                <a:latin typeface="Verdana"/>
                <a:cs typeface="Verdana"/>
              </a:rPr>
              <a:t>de</a:t>
            </a:r>
            <a:r>
              <a:rPr sz="2300" spc="-180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la</a:t>
            </a:r>
            <a:r>
              <a:rPr sz="2300" spc="-175" dirty="0">
                <a:latin typeface="Verdana"/>
                <a:cs typeface="Verdana"/>
              </a:rPr>
              <a:t> </a:t>
            </a:r>
            <a:r>
              <a:rPr sz="2300" spc="105" dirty="0">
                <a:latin typeface="Verdana"/>
                <a:cs typeface="Verdana"/>
              </a:rPr>
              <a:t>acción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-100" dirty="0">
                <a:latin typeface="Verdana"/>
                <a:cs typeface="Verdana"/>
              </a:rPr>
              <a:t>(tipos</a:t>
            </a:r>
            <a:r>
              <a:rPr sz="2300" spc="-160" dirty="0">
                <a:latin typeface="Verdana"/>
                <a:cs typeface="Verdana"/>
              </a:rPr>
              <a:t> </a:t>
            </a:r>
            <a:r>
              <a:rPr sz="2300" spc="130" dirty="0">
                <a:latin typeface="Verdana"/>
                <a:cs typeface="Verdana"/>
              </a:rPr>
              <a:t>de</a:t>
            </a:r>
            <a:r>
              <a:rPr sz="2300" spc="-180" dirty="0">
                <a:latin typeface="Verdana"/>
                <a:cs typeface="Verdana"/>
              </a:rPr>
              <a:t> </a:t>
            </a:r>
            <a:r>
              <a:rPr sz="2300" spc="-40" dirty="0">
                <a:latin typeface="Verdana"/>
                <a:cs typeface="Verdana"/>
              </a:rPr>
              <a:t>resultado  </a:t>
            </a:r>
            <a:r>
              <a:rPr sz="2300" spc="-125" dirty="0">
                <a:latin typeface="Verdana"/>
                <a:cs typeface="Verdana"/>
              </a:rPr>
              <a:t>y </a:t>
            </a:r>
            <a:r>
              <a:rPr sz="2300" spc="135" dirty="0">
                <a:latin typeface="Verdana"/>
                <a:cs typeface="Verdana"/>
              </a:rPr>
              <a:t>de </a:t>
            </a:r>
            <a:r>
              <a:rPr sz="2300" spc="-10" dirty="0">
                <a:latin typeface="Verdana"/>
                <a:cs typeface="Verdana"/>
              </a:rPr>
              <a:t>mera </a:t>
            </a:r>
            <a:r>
              <a:rPr sz="2300" spc="20" dirty="0">
                <a:latin typeface="Verdana"/>
                <a:cs typeface="Verdana"/>
              </a:rPr>
              <a:t>actividad, </a:t>
            </a:r>
            <a:r>
              <a:rPr sz="2300" spc="-70" dirty="0">
                <a:latin typeface="Verdana"/>
                <a:cs typeface="Verdana"/>
              </a:rPr>
              <a:t>tipos </a:t>
            </a:r>
            <a:r>
              <a:rPr sz="2300" spc="135" dirty="0">
                <a:latin typeface="Verdana"/>
                <a:cs typeface="Verdana"/>
              </a:rPr>
              <a:t>de </a:t>
            </a:r>
            <a:r>
              <a:rPr sz="2300" spc="110" dirty="0">
                <a:latin typeface="Verdana"/>
                <a:cs typeface="Verdana"/>
              </a:rPr>
              <a:t>acción </a:t>
            </a:r>
            <a:r>
              <a:rPr sz="2300" spc="-125" dirty="0">
                <a:latin typeface="Verdana"/>
                <a:cs typeface="Verdana"/>
              </a:rPr>
              <a:t>y </a:t>
            </a:r>
            <a:r>
              <a:rPr sz="2300" spc="135" dirty="0">
                <a:latin typeface="Verdana"/>
                <a:cs typeface="Verdana"/>
              </a:rPr>
              <a:t>de </a:t>
            </a:r>
            <a:r>
              <a:rPr sz="2300" spc="-95" dirty="0">
                <a:latin typeface="Verdana"/>
                <a:cs typeface="Verdana"/>
              </a:rPr>
              <a:t>omisión,  </a:t>
            </a:r>
            <a:r>
              <a:rPr sz="2300" spc="-70" dirty="0">
                <a:latin typeface="Verdana"/>
                <a:cs typeface="Verdana"/>
              </a:rPr>
              <a:t>tipos</a:t>
            </a:r>
            <a:r>
              <a:rPr sz="2300" spc="-195" dirty="0">
                <a:latin typeface="Verdana"/>
                <a:cs typeface="Verdana"/>
              </a:rPr>
              <a:t> </a:t>
            </a:r>
            <a:r>
              <a:rPr sz="2300" spc="130" dirty="0">
                <a:latin typeface="Verdana"/>
                <a:cs typeface="Verdana"/>
              </a:rPr>
              <a:t>de</a:t>
            </a:r>
            <a:r>
              <a:rPr sz="2300" spc="-180" dirty="0">
                <a:latin typeface="Verdana"/>
                <a:cs typeface="Verdana"/>
              </a:rPr>
              <a:t> </a:t>
            </a:r>
            <a:r>
              <a:rPr sz="2300" spc="-30" dirty="0">
                <a:latin typeface="Verdana"/>
                <a:cs typeface="Verdana"/>
              </a:rPr>
              <a:t>medios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15" dirty="0">
                <a:latin typeface="Verdana"/>
                <a:cs typeface="Verdana"/>
              </a:rPr>
              <a:t>determinados</a:t>
            </a:r>
            <a:r>
              <a:rPr sz="2300" spc="-215" dirty="0">
                <a:latin typeface="Verdana"/>
                <a:cs typeface="Verdana"/>
              </a:rPr>
              <a:t> </a:t>
            </a:r>
            <a:r>
              <a:rPr sz="2300" spc="-130" dirty="0">
                <a:latin typeface="Verdana"/>
                <a:cs typeface="Verdana"/>
              </a:rPr>
              <a:t>y</a:t>
            </a:r>
            <a:r>
              <a:rPr sz="2300" spc="-175" dirty="0">
                <a:latin typeface="Verdana"/>
                <a:cs typeface="Verdana"/>
              </a:rPr>
              <a:t> </a:t>
            </a:r>
            <a:r>
              <a:rPr sz="2300" spc="-110" dirty="0">
                <a:latin typeface="Verdana"/>
                <a:cs typeface="Verdana"/>
              </a:rPr>
              <a:t>resultativos,</a:t>
            </a:r>
            <a:r>
              <a:rPr sz="2300" spc="-215" dirty="0">
                <a:latin typeface="Verdana"/>
                <a:cs typeface="Verdana"/>
              </a:rPr>
              <a:t> </a:t>
            </a:r>
            <a:r>
              <a:rPr sz="2300" spc="-70" dirty="0">
                <a:latin typeface="Verdana"/>
                <a:cs typeface="Verdana"/>
              </a:rPr>
              <a:t>tipos</a:t>
            </a:r>
            <a:r>
              <a:rPr sz="2300" spc="-195" dirty="0">
                <a:latin typeface="Verdana"/>
                <a:cs typeface="Verdana"/>
              </a:rPr>
              <a:t> </a:t>
            </a:r>
            <a:r>
              <a:rPr sz="2300" spc="130" dirty="0">
                <a:latin typeface="Verdana"/>
                <a:cs typeface="Verdana"/>
              </a:rPr>
              <a:t>de  </a:t>
            </a:r>
            <a:r>
              <a:rPr sz="2300" spc="-55" dirty="0">
                <a:latin typeface="Verdana"/>
                <a:cs typeface="Verdana"/>
              </a:rPr>
              <a:t>un</a:t>
            </a:r>
            <a:r>
              <a:rPr sz="2300" spc="-185" dirty="0">
                <a:latin typeface="Verdana"/>
                <a:cs typeface="Verdana"/>
              </a:rPr>
              <a:t> </a:t>
            </a:r>
            <a:r>
              <a:rPr sz="2300" spc="50" dirty="0">
                <a:latin typeface="Verdana"/>
                <a:cs typeface="Verdana"/>
              </a:rPr>
              <a:t>acto,</a:t>
            </a:r>
            <a:r>
              <a:rPr sz="2300" spc="-180" dirty="0">
                <a:latin typeface="Verdana"/>
                <a:cs typeface="Verdana"/>
              </a:rPr>
              <a:t> </a:t>
            </a:r>
            <a:r>
              <a:rPr sz="2300" spc="130" dirty="0">
                <a:latin typeface="Verdana"/>
                <a:cs typeface="Verdana"/>
              </a:rPr>
              <a:t>de</a:t>
            </a:r>
            <a:r>
              <a:rPr sz="2300" spc="-180" dirty="0">
                <a:latin typeface="Verdana"/>
                <a:cs typeface="Verdana"/>
              </a:rPr>
              <a:t> </a:t>
            </a:r>
            <a:r>
              <a:rPr sz="2300" spc="-10" dirty="0">
                <a:latin typeface="Verdana"/>
                <a:cs typeface="Verdana"/>
              </a:rPr>
              <a:t>pluralidad</a:t>
            </a:r>
            <a:r>
              <a:rPr sz="2300" spc="-180" dirty="0">
                <a:latin typeface="Verdana"/>
                <a:cs typeface="Verdana"/>
              </a:rPr>
              <a:t> </a:t>
            </a:r>
            <a:r>
              <a:rPr sz="2300" spc="130" dirty="0">
                <a:latin typeface="Verdana"/>
                <a:cs typeface="Verdana"/>
              </a:rPr>
              <a:t>de</a:t>
            </a:r>
            <a:r>
              <a:rPr sz="2300" spc="-215" dirty="0">
                <a:latin typeface="Verdana"/>
                <a:cs typeface="Verdana"/>
              </a:rPr>
              <a:t> </a:t>
            </a:r>
            <a:r>
              <a:rPr sz="2300" spc="25" dirty="0">
                <a:latin typeface="Verdana"/>
                <a:cs typeface="Verdana"/>
              </a:rPr>
              <a:t>actos</a:t>
            </a:r>
            <a:r>
              <a:rPr sz="2300" spc="-185" dirty="0">
                <a:latin typeface="Verdana"/>
                <a:cs typeface="Verdana"/>
              </a:rPr>
              <a:t> </a:t>
            </a:r>
            <a:r>
              <a:rPr sz="2300" spc="-130" dirty="0">
                <a:latin typeface="Verdana"/>
                <a:cs typeface="Verdana"/>
              </a:rPr>
              <a:t>y</a:t>
            </a:r>
            <a:r>
              <a:rPr sz="2300" spc="-175" dirty="0">
                <a:latin typeface="Verdana"/>
                <a:cs typeface="Verdana"/>
              </a:rPr>
              <a:t> </a:t>
            </a:r>
            <a:r>
              <a:rPr sz="2300" spc="-95" dirty="0">
                <a:latin typeface="Verdana"/>
                <a:cs typeface="Verdana"/>
              </a:rPr>
              <a:t>alternativos);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Verdana"/>
              <a:buAutoNum type="romanLcParenBoth"/>
            </a:pPr>
            <a:endParaRPr sz="3700">
              <a:latin typeface="Verdana"/>
              <a:cs typeface="Verdana"/>
            </a:endParaRPr>
          </a:p>
          <a:p>
            <a:pPr marL="12700" marR="5080">
              <a:lnSpc>
                <a:spcPct val="92000"/>
              </a:lnSpc>
              <a:buAutoNum type="romanLcParenBoth"/>
              <a:tabLst>
                <a:tab pos="425450" algn="l"/>
              </a:tabLst>
            </a:pPr>
            <a:r>
              <a:rPr sz="2300" spc="-125" dirty="0">
                <a:latin typeface="Verdana"/>
                <a:cs typeface="Verdana"/>
              </a:rPr>
              <a:t>y</a:t>
            </a:r>
            <a:r>
              <a:rPr sz="2300" spc="-180" dirty="0">
                <a:latin typeface="Verdana"/>
                <a:cs typeface="Verdana"/>
              </a:rPr>
              <a:t> </a:t>
            </a:r>
            <a:r>
              <a:rPr sz="2300" spc="-15" dirty="0">
                <a:latin typeface="Verdana"/>
                <a:cs typeface="Verdana"/>
              </a:rPr>
              <a:t>por</a:t>
            </a:r>
            <a:r>
              <a:rPr sz="2300" spc="-190" dirty="0">
                <a:latin typeface="Verdana"/>
                <a:cs typeface="Verdana"/>
              </a:rPr>
              <a:t> </a:t>
            </a:r>
            <a:r>
              <a:rPr sz="2300" spc="-125" dirty="0">
                <a:latin typeface="Verdana"/>
                <a:cs typeface="Verdana"/>
              </a:rPr>
              <a:t>los</a:t>
            </a:r>
            <a:r>
              <a:rPr sz="2300" spc="-180" dirty="0">
                <a:latin typeface="Verdana"/>
                <a:cs typeface="Verdana"/>
              </a:rPr>
              <a:t> </a:t>
            </a:r>
            <a:r>
              <a:rPr sz="2300" spc="-125" dirty="0">
                <a:latin typeface="Verdana"/>
                <a:cs typeface="Verdana"/>
              </a:rPr>
              <a:t>sujetos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100" dirty="0">
                <a:latin typeface="Verdana"/>
                <a:cs typeface="Verdana"/>
              </a:rPr>
              <a:t>(tipos</a:t>
            </a:r>
            <a:r>
              <a:rPr sz="2300" spc="-160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comunes</a:t>
            </a:r>
            <a:r>
              <a:rPr sz="2300" spc="-190" dirty="0">
                <a:latin typeface="Verdana"/>
                <a:cs typeface="Verdana"/>
              </a:rPr>
              <a:t> </a:t>
            </a:r>
            <a:r>
              <a:rPr sz="2300" spc="-125" dirty="0">
                <a:latin typeface="Verdana"/>
                <a:cs typeface="Verdana"/>
              </a:rPr>
              <a:t>y</a:t>
            </a:r>
            <a:r>
              <a:rPr sz="2300" spc="-195" dirty="0">
                <a:latin typeface="Verdana"/>
                <a:cs typeface="Verdana"/>
              </a:rPr>
              <a:t> </a:t>
            </a:r>
            <a:r>
              <a:rPr sz="2300" spc="-70" dirty="0">
                <a:latin typeface="Verdana"/>
                <a:cs typeface="Verdana"/>
              </a:rPr>
              <a:t>tipos</a:t>
            </a:r>
            <a:r>
              <a:rPr sz="2300" spc="-195" dirty="0">
                <a:latin typeface="Verdana"/>
                <a:cs typeface="Verdana"/>
              </a:rPr>
              <a:t> </a:t>
            </a:r>
            <a:r>
              <a:rPr sz="2300" spc="-35" dirty="0">
                <a:latin typeface="Verdana"/>
                <a:cs typeface="Verdana"/>
              </a:rPr>
              <a:t>especiales;  </a:t>
            </a:r>
            <a:r>
              <a:rPr sz="2300" spc="-70" dirty="0">
                <a:latin typeface="Verdana"/>
                <a:cs typeface="Verdana"/>
              </a:rPr>
              <a:t>tipos </a:t>
            </a:r>
            <a:r>
              <a:rPr sz="2300" spc="130" dirty="0">
                <a:latin typeface="Verdana"/>
                <a:cs typeface="Verdana"/>
              </a:rPr>
              <a:t>de </a:t>
            </a:r>
            <a:r>
              <a:rPr sz="2300" spc="40" dirty="0">
                <a:latin typeface="Verdana"/>
                <a:cs typeface="Verdana"/>
              </a:rPr>
              <a:t>mano </a:t>
            </a:r>
            <a:r>
              <a:rPr sz="2300" spc="-45" dirty="0">
                <a:latin typeface="Verdana"/>
                <a:cs typeface="Verdana"/>
              </a:rPr>
              <a:t>propia; </a:t>
            </a:r>
            <a:r>
              <a:rPr sz="2300" spc="-70" dirty="0">
                <a:latin typeface="Verdana"/>
                <a:cs typeface="Verdana"/>
              </a:rPr>
              <a:t>tipos </a:t>
            </a:r>
            <a:r>
              <a:rPr sz="2300" spc="130" dirty="0">
                <a:latin typeface="Verdana"/>
                <a:cs typeface="Verdana"/>
              </a:rPr>
              <a:t>de </a:t>
            </a:r>
            <a:r>
              <a:rPr sz="2300" spc="-25" dirty="0">
                <a:latin typeface="Verdana"/>
                <a:cs typeface="Verdana"/>
              </a:rPr>
              <a:t>autoría </a:t>
            </a:r>
            <a:r>
              <a:rPr sz="2300" spc="-130" dirty="0">
                <a:latin typeface="Verdana"/>
                <a:cs typeface="Verdana"/>
              </a:rPr>
              <a:t>y </a:t>
            </a:r>
            <a:r>
              <a:rPr sz="2300" spc="130" dirty="0">
                <a:latin typeface="Verdana"/>
                <a:cs typeface="Verdana"/>
              </a:rPr>
              <a:t>de  </a:t>
            </a:r>
            <a:r>
              <a:rPr sz="2300" spc="-20" dirty="0">
                <a:latin typeface="Verdana"/>
                <a:cs typeface="Verdana"/>
              </a:rPr>
              <a:t>participación);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130" dirty="0">
                <a:latin typeface="Verdana"/>
                <a:cs typeface="Verdana"/>
              </a:rPr>
              <a:t>y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Verdana"/>
              <a:buAutoNum type="romanLcParenBoth"/>
            </a:pPr>
            <a:endParaRPr sz="3500">
              <a:latin typeface="Verdana"/>
              <a:cs typeface="Verdana"/>
            </a:endParaRPr>
          </a:p>
          <a:p>
            <a:pPr marL="484505" indent="-472440">
              <a:lnSpc>
                <a:spcPts val="2655"/>
              </a:lnSpc>
              <a:spcBef>
                <a:spcPts val="5"/>
              </a:spcBef>
              <a:buAutoNum type="romanLcParenBoth"/>
              <a:tabLst>
                <a:tab pos="485140" algn="l"/>
              </a:tabLst>
            </a:pPr>
            <a:r>
              <a:rPr sz="2300" spc="-15" dirty="0">
                <a:latin typeface="Verdana"/>
                <a:cs typeface="Verdana"/>
              </a:rPr>
              <a:t>por</a:t>
            </a:r>
            <a:r>
              <a:rPr sz="2300" spc="-185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el</a:t>
            </a:r>
            <a:r>
              <a:rPr sz="2300" spc="-180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bien</a:t>
            </a:r>
            <a:r>
              <a:rPr sz="2300" spc="-195" dirty="0">
                <a:latin typeface="Verdana"/>
                <a:cs typeface="Verdana"/>
              </a:rPr>
              <a:t> </a:t>
            </a:r>
            <a:r>
              <a:rPr sz="2300" spc="-55" dirty="0">
                <a:latin typeface="Verdana"/>
                <a:cs typeface="Verdana"/>
              </a:rPr>
              <a:t>jurídico</a:t>
            </a:r>
            <a:r>
              <a:rPr sz="2300" spc="-225" dirty="0">
                <a:latin typeface="Verdana"/>
                <a:cs typeface="Verdana"/>
              </a:rPr>
              <a:t> </a:t>
            </a:r>
            <a:r>
              <a:rPr sz="2300" spc="-100" dirty="0">
                <a:latin typeface="Verdana"/>
                <a:cs typeface="Verdana"/>
              </a:rPr>
              <a:t>(tipos</a:t>
            </a:r>
            <a:r>
              <a:rPr sz="2300" spc="-160" dirty="0">
                <a:latin typeface="Verdana"/>
                <a:cs typeface="Verdana"/>
              </a:rPr>
              <a:t> </a:t>
            </a:r>
            <a:r>
              <a:rPr sz="2300" spc="135" dirty="0">
                <a:latin typeface="Verdana"/>
                <a:cs typeface="Verdana"/>
              </a:rPr>
              <a:t>de</a:t>
            </a:r>
            <a:r>
              <a:rPr sz="2300" spc="-185" dirty="0">
                <a:latin typeface="Verdana"/>
                <a:cs typeface="Verdana"/>
              </a:rPr>
              <a:t> </a:t>
            </a:r>
            <a:r>
              <a:rPr sz="2300" spc="-80" dirty="0">
                <a:latin typeface="Verdana"/>
                <a:cs typeface="Verdana"/>
              </a:rPr>
              <a:t>lesión</a:t>
            </a:r>
            <a:r>
              <a:rPr sz="2300" spc="-215" dirty="0">
                <a:latin typeface="Verdana"/>
                <a:cs typeface="Verdana"/>
              </a:rPr>
              <a:t> </a:t>
            </a:r>
            <a:r>
              <a:rPr sz="2300" spc="-125" dirty="0">
                <a:latin typeface="Verdana"/>
                <a:cs typeface="Verdana"/>
              </a:rPr>
              <a:t>y</a:t>
            </a:r>
            <a:r>
              <a:rPr sz="2300" spc="-175" dirty="0">
                <a:latin typeface="Verdana"/>
                <a:cs typeface="Verdana"/>
              </a:rPr>
              <a:t> </a:t>
            </a:r>
            <a:r>
              <a:rPr sz="2300" spc="-70" dirty="0">
                <a:latin typeface="Verdana"/>
                <a:cs typeface="Verdana"/>
              </a:rPr>
              <a:t>tipos</a:t>
            </a:r>
            <a:r>
              <a:rPr sz="2300" spc="-195" dirty="0">
                <a:latin typeface="Verdana"/>
                <a:cs typeface="Verdana"/>
              </a:rPr>
              <a:t> </a:t>
            </a:r>
            <a:r>
              <a:rPr sz="2300" spc="130" dirty="0">
                <a:latin typeface="Verdana"/>
                <a:cs typeface="Verdana"/>
              </a:rPr>
              <a:t>de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ts val="2655"/>
              </a:lnSpc>
            </a:pPr>
            <a:r>
              <a:rPr sz="2300" spc="-60" dirty="0">
                <a:latin typeface="Verdana"/>
                <a:cs typeface="Verdana"/>
              </a:rPr>
              <a:t>peligro).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8662" y="567319"/>
            <a:ext cx="6605156" cy="421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6473" y="419811"/>
            <a:ext cx="6638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CUMPLIMIENTO DE</a:t>
            </a:r>
            <a:r>
              <a:rPr sz="4000" spc="-10" dirty="0"/>
              <a:t> DEBERES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2034539" y="1438655"/>
            <a:ext cx="1922145" cy="5023485"/>
          </a:xfrm>
          <a:custGeom>
            <a:avLst/>
            <a:gdLst/>
            <a:ahLst/>
            <a:cxnLst/>
            <a:rect l="l" t="t" r="r" b="b"/>
            <a:pathLst>
              <a:path w="1922145" h="5023485">
                <a:moveTo>
                  <a:pt x="0" y="0"/>
                </a:moveTo>
                <a:lnTo>
                  <a:pt x="0" y="5023104"/>
                </a:lnTo>
                <a:lnTo>
                  <a:pt x="1921764" y="4018534"/>
                </a:lnTo>
                <a:lnTo>
                  <a:pt x="1921764" y="1004570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05989" y="2678684"/>
            <a:ext cx="1580515" cy="25425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-2540" algn="ctr">
              <a:lnSpc>
                <a:spcPct val="102200"/>
              </a:lnSpc>
              <a:spcBef>
                <a:spcPts val="50"/>
              </a:spcBef>
            </a:pP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El         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cumplimiento 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deber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es 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causa</a:t>
            </a:r>
            <a:r>
              <a:rPr sz="1800" spc="-3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ausencia </a:t>
            </a:r>
            <a:r>
              <a:rPr sz="1800" spc="10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imputación 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objetiva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no  una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causa</a:t>
            </a:r>
            <a:r>
              <a:rPr sz="1800" spc="-3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justificación.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1084" y="1438655"/>
            <a:ext cx="1923414" cy="5023485"/>
          </a:xfrm>
          <a:custGeom>
            <a:avLst/>
            <a:gdLst/>
            <a:ahLst/>
            <a:cxnLst/>
            <a:rect l="l" t="t" r="r" b="b"/>
            <a:pathLst>
              <a:path w="1923414" h="5023485">
                <a:moveTo>
                  <a:pt x="0" y="0"/>
                </a:moveTo>
                <a:lnTo>
                  <a:pt x="0" y="5023104"/>
                </a:lnTo>
                <a:lnTo>
                  <a:pt x="1923288" y="4018534"/>
                </a:lnTo>
                <a:lnTo>
                  <a:pt x="1923288" y="1004570"/>
                </a:lnTo>
                <a:lnTo>
                  <a:pt x="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78248" y="2739644"/>
            <a:ext cx="1567180" cy="24206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2200"/>
              </a:lnSpc>
              <a:spcBef>
                <a:spcPts val="65"/>
              </a:spcBef>
            </a:pPr>
            <a:r>
              <a:rPr sz="1400" spc="-85" dirty="0">
                <a:latin typeface="Verdana"/>
                <a:cs typeface="Verdana"/>
              </a:rPr>
              <a:t>En </a:t>
            </a:r>
            <a:r>
              <a:rPr sz="1400" spc="-30" dirty="0">
                <a:latin typeface="Verdana"/>
                <a:cs typeface="Verdana"/>
              </a:rPr>
              <a:t>este </a:t>
            </a:r>
            <a:r>
              <a:rPr sz="1400" spc="-35" dirty="0">
                <a:latin typeface="Verdana"/>
                <a:cs typeface="Verdana"/>
              </a:rPr>
              <a:t>sentido,</a:t>
            </a:r>
            <a:r>
              <a:rPr sz="1400" spc="-30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el  </a:t>
            </a:r>
            <a:r>
              <a:rPr sz="1400" spc="-30" dirty="0">
                <a:latin typeface="Verdana"/>
                <a:cs typeface="Verdana"/>
              </a:rPr>
              <a:t>resultado </a:t>
            </a:r>
            <a:r>
              <a:rPr sz="1400" spc="35" dirty="0">
                <a:latin typeface="Verdana"/>
                <a:cs typeface="Verdana"/>
              </a:rPr>
              <a:t>que  </a:t>
            </a:r>
            <a:r>
              <a:rPr sz="1400" spc="20" dirty="0">
                <a:latin typeface="Verdana"/>
                <a:cs typeface="Verdana"/>
              </a:rPr>
              <a:t>genera </a:t>
            </a:r>
            <a:r>
              <a:rPr sz="1400" spc="15" dirty="0">
                <a:latin typeface="Verdana"/>
                <a:cs typeface="Verdana"/>
              </a:rPr>
              <a:t>una  </a:t>
            </a:r>
            <a:r>
              <a:rPr sz="1400" spc="55" dirty="0">
                <a:latin typeface="Verdana"/>
                <a:cs typeface="Verdana"/>
              </a:rPr>
              <a:t>conducta  </a:t>
            </a:r>
            <a:r>
              <a:rPr sz="1400" spc="50" dirty="0">
                <a:latin typeface="Verdana"/>
                <a:cs typeface="Verdana"/>
              </a:rPr>
              <a:t>amparada </a:t>
            </a:r>
            <a:r>
              <a:rPr sz="1400" spc="-5" dirty="0">
                <a:latin typeface="Verdana"/>
                <a:cs typeface="Verdana"/>
              </a:rPr>
              <a:t>por</a:t>
            </a:r>
            <a:r>
              <a:rPr sz="1400" spc="-37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el  cumplimiento </a:t>
            </a:r>
            <a:r>
              <a:rPr sz="1400" spc="75" dirty="0">
                <a:latin typeface="Verdana"/>
                <a:cs typeface="Verdana"/>
              </a:rPr>
              <a:t>de  </a:t>
            </a:r>
            <a:r>
              <a:rPr sz="1400" dirty="0">
                <a:latin typeface="Verdana"/>
                <a:cs typeface="Verdana"/>
              </a:rPr>
              <a:t>deberes </a:t>
            </a:r>
            <a:r>
              <a:rPr sz="1400" spc="15" dirty="0">
                <a:latin typeface="Verdana"/>
                <a:cs typeface="Verdana"/>
              </a:rPr>
              <a:t>no </a:t>
            </a:r>
            <a:r>
              <a:rPr sz="1400" spc="-60" dirty="0">
                <a:latin typeface="Verdana"/>
                <a:cs typeface="Verdana"/>
              </a:rPr>
              <a:t>se  </a:t>
            </a:r>
            <a:r>
              <a:rPr sz="1400" spc="10" dirty="0">
                <a:latin typeface="Verdana"/>
                <a:cs typeface="Verdana"/>
              </a:rPr>
              <a:t>encuentra</a:t>
            </a:r>
            <a:r>
              <a:rPr sz="1400" spc="-17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dentro  </a:t>
            </a:r>
            <a:r>
              <a:rPr sz="1400" spc="15" dirty="0">
                <a:latin typeface="Verdana"/>
                <a:cs typeface="Verdana"/>
              </a:rPr>
              <a:t>del </a:t>
            </a:r>
            <a:r>
              <a:rPr sz="1400" spc="5" dirty="0">
                <a:latin typeface="Verdana"/>
                <a:cs typeface="Verdana"/>
              </a:rPr>
              <a:t>ámbito </a:t>
            </a:r>
            <a:r>
              <a:rPr sz="1400" spc="75" dirty="0">
                <a:latin typeface="Verdana"/>
                <a:cs typeface="Verdana"/>
              </a:rPr>
              <a:t>de  </a:t>
            </a:r>
            <a:r>
              <a:rPr sz="1400" spc="25" dirty="0">
                <a:latin typeface="Verdana"/>
                <a:cs typeface="Verdana"/>
              </a:rPr>
              <a:t>protección </a:t>
            </a:r>
            <a:r>
              <a:rPr sz="1400" spc="80" dirty="0">
                <a:latin typeface="Verdana"/>
                <a:cs typeface="Verdana"/>
              </a:rPr>
              <a:t>de</a:t>
            </a:r>
            <a:r>
              <a:rPr sz="1400" spc="-31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la  </a:t>
            </a:r>
            <a:r>
              <a:rPr sz="1400" spc="-35" dirty="0">
                <a:latin typeface="Verdana"/>
                <a:cs typeface="Verdana"/>
              </a:rPr>
              <a:t>norma.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67628" y="1438655"/>
            <a:ext cx="1923414" cy="5023485"/>
          </a:xfrm>
          <a:custGeom>
            <a:avLst/>
            <a:gdLst/>
            <a:ahLst/>
            <a:cxnLst/>
            <a:rect l="l" t="t" r="r" b="b"/>
            <a:pathLst>
              <a:path w="1923415" h="5023485">
                <a:moveTo>
                  <a:pt x="0" y="0"/>
                </a:moveTo>
                <a:lnTo>
                  <a:pt x="0" y="5023104"/>
                </a:lnTo>
                <a:lnTo>
                  <a:pt x="1923288" y="4018534"/>
                </a:lnTo>
                <a:lnTo>
                  <a:pt x="1923288" y="10045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45097" y="2412619"/>
            <a:ext cx="1769110" cy="307467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-635" algn="ctr">
              <a:lnSpc>
                <a:spcPct val="102200"/>
              </a:lnSpc>
              <a:spcBef>
                <a:spcPts val="65"/>
              </a:spcBef>
            </a:pPr>
            <a:r>
              <a:rPr sz="1400" spc="-15" dirty="0">
                <a:latin typeface="Verdana"/>
                <a:cs typeface="Verdana"/>
              </a:rPr>
              <a:t>Consideramos </a:t>
            </a:r>
            <a:r>
              <a:rPr sz="1400" spc="35" dirty="0">
                <a:latin typeface="Verdana"/>
                <a:cs typeface="Verdana"/>
              </a:rPr>
              <a:t>que  </a:t>
            </a:r>
            <a:r>
              <a:rPr sz="1400" spc="-15" dirty="0">
                <a:latin typeface="Verdana"/>
                <a:cs typeface="Verdana"/>
              </a:rPr>
              <a:t>el </a:t>
            </a:r>
            <a:r>
              <a:rPr sz="1400" spc="5" dirty="0">
                <a:latin typeface="Verdana"/>
                <a:cs typeface="Verdana"/>
              </a:rPr>
              <a:t>fundamento </a:t>
            </a:r>
            <a:r>
              <a:rPr sz="1400" spc="75" dirty="0">
                <a:latin typeface="Verdana"/>
                <a:cs typeface="Verdana"/>
              </a:rPr>
              <a:t>de  </a:t>
            </a:r>
            <a:r>
              <a:rPr sz="1400" spc="15" dirty="0">
                <a:latin typeface="Verdana"/>
                <a:cs typeface="Verdana"/>
              </a:rPr>
              <a:t>la </a:t>
            </a:r>
            <a:r>
              <a:rPr sz="1400" spc="-30" dirty="0">
                <a:latin typeface="Verdana"/>
                <a:cs typeface="Verdana"/>
              </a:rPr>
              <a:t>exclusión </a:t>
            </a:r>
            <a:r>
              <a:rPr sz="1400" spc="80" dirty="0">
                <a:latin typeface="Verdana"/>
                <a:cs typeface="Verdana"/>
              </a:rPr>
              <a:t>de </a:t>
            </a:r>
            <a:r>
              <a:rPr sz="1400" spc="15" dirty="0">
                <a:latin typeface="Verdana"/>
                <a:cs typeface="Verdana"/>
              </a:rPr>
              <a:t>la  </a:t>
            </a:r>
            <a:r>
              <a:rPr sz="1400" spc="5" dirty="0">
                <a:latin typeface="Verdana"/>
                <a:cs typeface="Verdana"/>
              </a:rPr>
              <a:t>imputación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objetiva  </a:t>
            </a:r>
            <a:r>
              <a:rPr sz="1400" spc="15" dirty="0">
                <a:latin typeface="Verdana"/>
                <a:cs typeface="Verdana"/>
              </a:rPr>
              <a:t>del </a:t>
            </a:r>
            <a:r>
              <a:rPr sz="1400" spc="-30" dirty="0">
                <a:latin typeface="Verdana"/>
                <a:cs typeface="Verdana"/>
              </a:rPr>
              <a:t>resultado </a:t>
            </a:r>
            <a:r>
              <a:rPr sz="1400" spc="-60" dirty="0">
                <a:latin typeface="Verdana"/>
                <a:cs typeface="Verdana"/>
              </a:rPr>
              <a:t>se  </a:t>
            </a:r>
            <a:r>
              <a:rPr sz="1400" spc="5" dirty="0">
                <a:latin typeface="Verdana"/>
                <a:cs typeface="Verdana"/>
              </a:rPr>
              <a:t>encuentra </a:t>
            </a:r>
            <a:r>
              <a:rPr sz="1400" spc="20" dirty="0">
                <a:latin typeface="Verdana"/>
                <a:cs typeface="Verdana"/>
              </a:rPr>
              <a:t>en </a:t>
            </a:r>
            <a:r>
              <a:rPr sz="1400" spc="-15" dirty="0">
                <a:latin typeface="Verdana"/>
                <a:cs typeface="Verdana"/>
              </a:rPr>
              <a:t>el  </a:t>
            </a:r>
            <a:r>
              <a:rPr sz="1400" spc="50" dirty="0">
                <a:latin typeface="Verdana"/>
                <a:cs typeface="Verdana"/>
              </a:rPr>
              <a:t>hecho </a:t>
            </a:r>
            <a:r>
              <a:rPr sz="1400" spc="80" dirty="0">
                <a:latin typeface="Verdana"/>
                <a:cs typeface="Verdana"/>
              </a:rPr>
              <a:t>de </a:t>
            </a:r>
            <a:r>
              <a:rPr sz="1400" spc="40" dirty="0">
                <a:latin typeface="Verdana"/>
                <a:cs typeface="Verdana"/>
              </a:rPr>
              <a:t>que  </a:t>
            </a:r>
            <a:r>
              <a:rPr sz="1400" dirty="0">
                <a:latin typeface="Verdana"/>
                <a:cs typeface="Verdana"/>
              </a:rPr>
              <a:t>quien </a:t>
            </a:r>
            <a:r>
              <a:rPr sz="1400" spc="55" dirty="0">
                <a:latin typeface="Verdana"/>
                <a:cs typeface="Verdana"/>
              </a:rPr>
              <a:t>actúa </a:t>
            </a:r>
            <a:r>
              <a:rPr sz="1400" spc="20" dirty="0">
                <a:latin typeface="Verdana"/>
                <a:cs typeface="Verdana"/>
              </a:rPr>
              <a:t>en  </a:t>
            </a:r>
            <a:r>
              <a:rPr sz="1400" spc="-15" dirty="0">
                <a:latin typeface="Verdana"/>
                <a:cs typeface="Verdana"/>
              </a:rPr>
              <a:t>cumplimiento </a:t>
            </a:r>
            <a:r>
              <a:rPr sz="1400" spc="75" dirty="0">
                <a:latin typeface="Verdana"/>
                <a:cs typeface="Verdana"/>
              </a:rPr>
              <a:t>de  </a:t>
            </a:r>
            <a:r>
              <a:rPr sz="1400" spc="-140" dirty="0">
                <a:latin typeface="Verdana"/>
                <a:cs typeface="Verdana"/>
              </a:rPr>
              <a:t>sus </a:t>
            </a:r>
            <a:r>
              <a:rPr sz="1400" dirty="0">
                <a:latin typeface="Verdana"/>
                <a:cs typeface="Verdana"/>
              </a:rPr>
              <a:t>deberes </a:t>
            </a:r>
            <a:r>
              <a:rPr sz="1400" spc="65" dirty="0">
                <a:latin typeface="Verdana"/>
                <a:cs typeface="Verdana"/>
              </a:rPr>
              <a:t>o </a:t>
            </a:r>
            <a:r>
              <a:rPr sz="1400" spc="20" dirty="0">
                <a:latin typeface="Verdana"/>
                <a:cs typeface="Verdana"/>
              </a:rPr>
              <a:t>en  </a:t>
            </a:r>
            <a:r>
              <a:rPr sz="1400" dirty="0">
                <a:latin typeface="Verdana"/>
                <a:cs typeface="Verdana"/>
              </a:rPr>
              <a:t>ejercicio </a:t>
            </a:r>
            <a:r>
              <a:rPr sz="1400" spc="80" dirty="0">
                <a:latin typeface="Verdana"/>
                <a:cs typeface="Verdana"/>
              </a:rPr>
              <a:t>de </a:t>
            </a:r>
            <a:r>
              <a:rPr sz="1400" spc="-55" dirty="0">
                <a:latin typeface="Verdana"/>
                <a:cs typeface="Verdana"/>
              </a:rPr>
              <a:t>las  </a:t>
            </a:r>
            <a:r>
              <a:rPr sz="1400" spc="10" dirty="0">
                <a:latin typeface="Verdana"/>
                <a:cs typeface="Verdana"/>
              </a:rPr>
              <a:t>facultades  </a:t>
            </a:r>
            <a:r>
              <a:rPr sz="1400" spc="5" dirty="0">
                <a:latin typeface="Verdana"/>
                <a:cs typeface="Verdana"/>
              </a:rPr>
              <a:t>establecidas </a:t>
            </a:r>
            <a:r>
              <a:rPr sz="1400" spc="20" dirty="0">
                <a:latin typeface="Verdana"/>
                <a:cs typeface="Verdana"/>
              </a:rPr>
              <a:t>en </a:t>
            </a:r>
            <a:r>
              <a:rPr sz="1400" spc="15" dirty="0">
                <a:latin typeface="Verdana"/>
                <a:cs typeface="Verdana"/>
              </a:rPr>
              <a:t>la  </a:t>
            </a:r>
            <a:r>
              <a:rPr sz="1400" spc="10" dirty="0">
                <a:latin typeface="Verdana"/>
                <a:cs typeface="Verdana"/>
              </a:rPr>
              <a:t>propia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ley.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37219" y="1438655"/>
            <a:ext cx="1923414" cy="5023485"/>
          </a:xfrm>
          <a:custGeom>
            <a:avLst/>
            <a:gdLst/>
            <a:ahLst/>
            <a:cxnLst/>
            <a:rect l="l" t="t" r="r" b="b"/>
            <a:pathLst>
              <a:path w="1923415" h="5023485">
                <a:moveTo>
                  <a:pt x="0" y="0"/>
                </a:moveTo>
                <a:lnTo>
                  <a:pt x="0" y="5023104"/>
                </a:lnTo>
                <a:lnTo>
                  <a:pt x="1923287" y="4018534"/>
                </a:lnTo>
                <a:lnTo>
                  <a:pt x="1923287" y="100457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45805" y="2818891"/>
            <a:ext cx="1706880" cy="22618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-635" algn="ctr">
              <a:lnSpc>
                <a:spcPct val="102200"/>
              </a:lnSpc>
              <a:spcBef>
                <a:spcPts val="50"/>
              </a:spcBef>
            </a:pP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Está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actuando 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manera 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legítima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y 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conforme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al 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derecho,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manera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1800" spc="-3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su  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conducta 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resulta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atípica.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56AA450-D282-4441-BA11-F55274BC3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7362" y="1481063"/>
            <a:ext cx="8677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60665" algn="l"/>
              </a:tabLst>
            </a:pPr>
            <a:r>
              <a:rPr sz="4000" spc="-5" dirty="0"/>
              <a:t>OBRAR</a:t>
            </a:r>
            <a:r>
              <a:rPr sz="4000" spc="20" dirty="0"/>
              <a:t> </a:t>
            </a:r>
            <a:r>
              <a:rPr sz="4000" spc="-10" dirty="0"/>
              <a:t>PO</a:t>
            </a:r>
            <a:r>
              <a:rPr sz="4000" spc="-5" dirty="0"/>
              <a:t>R </a:t>
            </a:r>
            <a:r>
              <a:rPr sz="4000" spc="-10" dirty="0"/>
              <a:t>DISPOSIC</a:t>
            </a:r>
            <a:r>
              <a:rPr sz="4000" spc="-20" dirty="0"/>
              <a:t>I</a:t>
            </a:r>
            <a:r>
              <a:rPr sz="4000" spc="-5" dirty="0"/>
              <a:t>ÓN</a:t>
            </a:r>
            <a:r>
              <a:rPr sz="4000" spc="60" dirty="0"/>
              <a:t> </a:t>
            </a:r>
            <a:r>
              <a:rPr sz="4000" spc="-10" dirty="0"/>
              <a:t>D</a:t>
            </a:r>
            <a:r>
              <a:rPr sz="4000" spc="-5" dirty="0"/>
              <a:t>E LA</a:t>
            </a:r>
            <a:r>
              <a:rPr sz="4000" dirty="0"/>
              <a:t>	L</a:t>
            </a:r>
            <a:r>
              <a:rPr sz="4000" spc="-10" dirty="0"/>
              <a:t>EY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361188" y="2808923"/>
            <a:ext cx="10887075" cy="3206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7770" y="3691890"/>
            <a:ext cx="1911985" cy="14179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indent="-3175" algn="ctr">
              <a:lnSpc>
                <a:spcPct val="92000"/>
              </a:lnSpc>
              <a:spcBef>
                <a:spcPts val="235"/>
              </a:spcBef>
            </a:pPr>
            <a:r>
              <a:rPr sz="1400" spc="-125" dirty="0">
                <a:latin typeface="Verdana"/>
                <a:cs typeface="Verdana"/>
              </a:rPr>
              <a:t>El </a:t>
            </a:r>
            <a:r>
              <a:rPr sz="1400" spc="-20" dirty="0">
                <a:latin typeface="Verdana"/>
                <a:cs typeface="Verdana"/>
              </a:rPr>
              <a:t>obrar </a:t>
            </a:r>
            <a:r>
              <a:rPr sz="1400" spc="-10" dirty="0">
                <a:latin typeface="Verdana"/>
                <a:cs typeface="Verdana"/>
              </a:rPr>
              <a:t>por  </a:t>
            </a:r>
            <a:r>
              <a:rPr sz="1400" spc="-25" dirty="0">
                <a:latin typeface="Verdana"/>
                <a:cs typeface="Verdana"/>
              </a:rPr>
              <a:t>disposición </a:t>
            </a:r>
            <a:r>
              <a:rPr sz="1400" spc="80" dirty="0">
                <a:latin typeface="Verdana"/>
                <a:cs typeface="Verdana"/>
              </a:rPr>
              <a:t>de </a:t>
            </a:r>
            <a:r>
              <a:rPr sz="1400" spc="15" dirty="0">
                <a:latin typeface="Verdana"/>
                <a:cs typeface="Verdana"/>
              </a:rPr>
              <a:t>la </a:t>
            </a:r>
            <a:r>
              <a:rPr sz="1400" spc="-30" dirty="0">
                <a:latin typeface="Verdana"/>
                <a:cs typeface="Verdana"/>
              </a:rPr>
              <a:t>ley  </a:t>
            </a:r>
            <a:r>
              <a:rPr sz="1400" spc="-5" dirty="0">
                <a:latin typeface="Verdana"/>
                <a:cs typeface="Verdana"/>
              </a:rPr>
              <a:t>supone </a:t>
            </a:r>
            <a:r>
              <a:rPr sz="1400" spc="-15" dirty="0">
                <a:latin typeface="Verdana"/>
                <a:cs typeface="Verdana"/>
              </a:rPr>
              <a:t>el  cumplimiento </a:t>
            </a:r>
            <a:r>
              <a:rPr sz="1400" spc="80" dirty="0">
                <a:latin typeface="Verdana"/>
                <a:cs typeface="Verdana"/>
              </a:rPr>
              <a:t>de </a:t>
            </a:r>
            <a:r>
              <a:rPr sz="1400" spc="-35" dirty="0">
                <a:latin typeface="Verdana"/>
                <a:cs typeface="Verdana"/>
              </a:rPr>
              <a:t>un  </a:t>
            </a:r>
            <a:r>
              <a:rPr sz="1400" spc="25" dirty="0">
                <a:latin typeface="Verdana"/>
                <a:cs typeface="Verdana"/>
              </a:rPr>
              <a:t>deber </a:t>
            </a:r>
            <a:r>
              <a:rPr sz="1400" spc="40" dirty="0">
                <a:latin typeface="Verdana"/>
                <a:cs typeface="Verdana"/>
              </a:rPr>
              <a:t>que </a:t>
            </a:r>
            <a:r>
              <a:rPr sz="1400" spc="15" dirty="0">
                <a:latin typeface="Verdana"/>
                <a:cs typeface="Verdana"/>
              </a:rPr>
              <a:t>la </a:t>
            </a:r>
            <a:r>
              <a:rPr sz="1400" spc="-30" dirty="0">
                <a:latin typeface="Verdana"/>
                <a:cs typeface="Verdana"/>
              </a:rPr>
              <a:t>ley  </a:t>
            </a:r>
            <a:r>
              <a:rPr sz="1400" spc="20" dirty="0">
                <a:latin typeface="Verdana"/>
                <a:cs typeface="Verdana"/>
              </a:rPr>
              <a:t>ordena </a:t>
            </a:r>
            <a:r>
              <a:rPr sz="1400" spc="-85" dirty="0">
                <a:latin typeface="Verdana"/>
                <a:cs typeface="Verdana"/>
              </a:rPr>
              <a:t>(art. </a:t>
            </a:r>
            <a:r>
              <a:rPr sz="1400" spc="-120" dirty="0">
                <a:latin typeface="Verdana"/>
                <a:cs typeface="Verdana"/>
              </a:rPr>
              <a:t>20, </a:t>
            </a:r>
            <a:r>
              <a:rPr sz="1400" spc="-20" dirty="0">
                <a:latin typeface="Verdana"/>
                <a:cs typeface="Verdana"/>
              </a:rPr>
              <a:t>inc.</a:t>
            </a:r>
            <a:r>
              <a:rPr sz="1400" spc="-30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8,  </a:t>
            </a:r>
            <a:r>
              <a:rPr sz="1400" spc="-30" dirty="0">
                <a:latin typeface="Verdana"/>
                <a:cs typeface="Verdana"/>
              </a:rPr>
              <a:t>CP).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1747" y="3299205"/>
            <a:ext cx="1907539" cy="220281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indent="635" algn="ctr">
              <a:lnSpc>
                <a:spcPct val="92000"/>
              </a:lnSpc>
              <a:spcBef>
                <a:spcPts val="235"/>
              </a:spcBef>
            </a:pPr>
            <a:r>
              <a:rPr sz="1400" spc="-75" dirty="0">
                <a:latin typeface="Verdana"/>
                <a:cs typeface="Verdana"/>
              </a:rPr>
              <a:t>Esta </a:t>
            </a:r>
            <a:r>
              <a:rPr sz="1400" spc="55" dirty="0">
                <a:latin typeface="Verdana"/>
                <a:cs typeface="Verdana"/>
              </a:rPr>
              <a:t>conducta </a:t>
            </a:r>
            <a:r>
              <a:rPr sz="1400" spc="-55" dirty="0">
                <a:latin typeface="Verdana"/>
                <a:cs typeface="Verdana"/>
              </a:rPr>
              <a:t>es  </a:t>
            </a:r>
            <a:r>
              <a:rPr sz="1400" spc="-15" dirty="0">
                <a:latin typeface="Verdana"/>
                <a:cs typeface="Verdana"/>
              </a:rPr>
              <a:t>diferente </a:t>
            </a:r>
            <a:r>
              <a:rPr sz="1400" spc="114" dirty="0">
                <a:latin typeface="Verdana"/>
                <a:cs typeface="Verdana"/>
              </a:rPr>
              <a:t>a</a:t>
            </a:r>
            <a:r>
              <a:rPr sz="1400" spc="-355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las </a:t>
            </a:r>
            <a:r>
              <a:rPr sz="1400" spc="-5" dirty="0">
                <a:latin typeface="Verdana"/>
                <a:cs typeface="Verdana"/>
              </a:rPr>
              <a:t>causas  </a:t>
            </a:r>
            <a:r>
              <a:rPr sz="1400" spc="80" dirty="0">
                <a:latin typeface="Verdana"/>
                <a:cs typeface="Verdana"/>
              </a:rPr>
              <a:t>de </a:t>
            </a:r>
            <a:r>
              <a:rPr sz="1400" spc="-35" dirty="0">
                <a:latin typeface="Verdana"/>
                <a:cs typeface="Verdana"/>
              </a:rPr>
              <a:t>justificación,</a:t>
            </a:r>
            <a:r>
              <a:rPr sz="1400" spc="-39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pues  </a:t>
            </a:r>
            <a:r>
              <a:rPr sz="1400" spc="-55" dirty="0">
                <a:latin typeface="Verdana"/>
                <a:cs typeface="Verdana"/>
              </a:rPr>
              <a:t>estas </a:t>
            </a:r>
            <a:r>
              <a:rPr sz="1400" spc="-60" dirty="0">
                <a:latin typeface="Verdana"/>
                <a:cs typeface="Verdana"/>
              </a:rPr>
              <a:t>se </a:t>
            </a:r>
            <a:r>
              <a:rPr sz="1400" spc="10" dirty="0">
                <a:latin typeface="Verdana"/>
                <a:cs typeface="Verdana"/>
              </a:rPr>
              <a:t>generan </a:t>
            </a:r>
            <a:r>
              <a:rPr sz="1400" spc="114" dirty="0">
                <a:latin typeface="Verdana"/>
                <a:cs typeface="Verdana"/>
              </a:rPr>
              <a:t>a  </a:t>
            </a:r>
            <a:r>
              <a:rPr sz="1400" spc="-60" dirty="0">
                <a:latin typeface="Verdana"/>
                <a:cs typeface="Verdana"/>
              </a:rPr>
              <a:t>partir </a:t>
            </a:r>
            <a:r>
              <a:rPr sz="1400" spc="80" dirty="0">
                <a:latin typeface="Verdana"/>
                <a:cs typeface="Verdana"/>
              </a:rPr>
              <a:t>de</a:t>
            </a:r>
            <a:r>
              <a:rPr sz="1400" spc="-30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un </a:t>
            </a:r>
            <a:r>
              <a:rPr sz="1400" spc="35" dirty="0">
                <a:latin typeface="Verdana"/>
                <a:cs typeface="Verdana"/>
              </a:rPr>
              <a:t>precepto  </a:t>
            </a:r>
            <a:r>
              <a:rPr sz="1400" spc="-60" dirty="0">
                <a:latin typeface="Verdana"/>
                <a:cs typeface="Verdana"/>
              </a:rPr>
              <a:t>permisivo, </a:t>
            </a:r>
            <a:r>
              <a:rPr sz="1400" spc="20" dirty="0">
                <a:latin typeface="Verdana"/>
                <a:cs typeface="Verdana"/>
              </a:rPr>
              <a:t>en </a:t>
            </a:r>
            <a:r>
              <a:rPr sz="1400" spc="-10" dirty="0">
                <a:latin typeface="Verdana"/>
                <a:cs typeface="Verdana"/>
              </a:rPr>
              <a:t>tanto  </a:t>
            </a:r>
            <a:r>
              <a:rPr sz="1400" spc="40" dirty="0">
                <a:latin typeface="Verdana"/>
                <a:cs typeface="Verdana"/>
              </a:rPr>
              <a:t>que </a:t>
            </a:r>
            <a:r>
              <a:rPr sz="1400" spc="20" dirty="0">
                <a:latin typeface="Verdana"/>
                <a:cs typeface="Verdana"/>
              </a:rPr>
              <a:t>en </a:t>
            </a:r>
            <a:r>
              <a:rPr sz="1400" spc="-15" dirty="0">
                <a:latin typeface="Verdana"/>
                <a:cs typeface="Verdana"/>
              </a:rPr>
              <a:t>el  cumplimiento </a:t>
            </a:r>
            <a:r>
              <a:rPr sz="1400" spc="80" dirty="0">
                <a:latin typeface="Verdana"/>
                <a:cs typeface="Verdana"/>
              </a:rPr>
              <a:t>de </a:t>
            </a:r>
            <a:r>
              <a:rPr sz="1400" spc="-35" dirty="0">
                <a:latin typeface="Verdana"/>
                <a:cs typeface="Verdana"/>
              </a:rPr>
              <a:t>un  </a:t>
            </a:r>
            <a:r>
              <a:rPr sz="1400" spc="25" dirty="0">
                <a:latin typeface="Verdana"/>
                <a:cs typeface="Verdana"/>
              </a:rPr>
              <a:t>deber </a:t>
            </a:r>
            <a:r>
              <a:rPr sz="1400" spc="-40" dirty="0">
                <a:latin typeface="Verdana"/>
                <a:cs typeface="Verdana"/>
              </a:rPr>
              <a:t>jurídico </a:t>
            </a:r>
            <a:r>
              <a:rPr sz="1400" spc="-5" dirty="0">
                <a:latin typeface="Verdana"/>
                <a:cs typeface="Verdana"/>
              </a:rPr>
              <a:t>hay  </a:t>
            </a:r>
            <a:r>
              <a:rPr sz="1400" spc="-35" dirty="0">
                <a:latin typeface="Verdana"/>
                <a:cs typeface="Verdana"/>
              </a:rPr>
              <a:t>solo </a:t>
            </a:r>
            <a:r>
              <a:rPr sz="1400" spc="15" dirty="0">
                <a:latin typeface="Verdana"/>
                <a:cs typeface="Verdana"/>
              </a:rPr>
              <a:t>una </a:t>
            </a:r>
            <a:r>
              <a:rPr sz="1400" spc="-15" dirty="0">
                <a:latin typeface="Verdana"/>
                <a:cs typeface="Verdana"/>
              </a:rPr>
              <a:t>norma  </a:t>
            </a:r>
            <a:r>
              <a:rPr sz="1400" spc="5" dirty="0">
                <a:latin typeface="Verdana"/>
                <a:cs typeface="Verdana"/>
              </a:rPr>
              <a:t>preceptiva.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37528" y="3397376"/>
            <a:ext cx="1899920" cy="200660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235"/>
              </a:spcBef>
            </a:pPr>
            <a:r>
              <a:rPr sz="1400" spc="-85" dirty="0">
                <a:latin typeface="Verdana"/>
                <a:cs typeface="Verdana"/>
              </a:rPr>
              <a:t>Este </a:t>
            </a:r>
            <a:r>
              <a:rPr sz="1400" spc="25" dirty="0">
                <a:latin typeface="Verdana"/>
                <a:cs typeface="Verdana"/>
              </a:rPr>
              <a:t>deber </a:t>
            </a:r>
            <a:r>
              <a:rPr sz="1400" spc="75" dirty="0">
                <a:latin typeface="Verdana"/>
                <a:cs typeface="Verdana"/>
              </a:rPr>
              <a:t>debe  </a:t>
            </a:r>
            <a:r>
              <a:rPr sz="1400" spc="10" dirty="0">
                <a:latin typeface="Verdana"/>
                <a:cs typeface="Verdana"/>
              </a:rPr>
              <a:t>emanar </a:t>
            </a:r>
            <a:r>
              <a:rPr sz="1400" spc="80" dirty="0">
                <a:latin typeface="Verdana"/>
                <a:cs typeface="Verdana"/>
              </a:rPr>
              <a:t>de </a:t>
            </a:r>
            <a:r>
              <a:rPr sz="1400" spc="15" dirty="0">
                <a:latin typeface="Verdana"/>
                <a:cs typeface="Verdana"/>
              </a:rPr>
              <a:t>una  </a:t>
            </a:r>
            <a:r>
              <a:rPr sz="1400" spc="-10" dirty="0">
                <a:latin typeface="Verdana"/>
                <a:cs typeface="Verdana"/>
              </a:rPr>
              <a:t>fuente </a:t>
            </a:r>
            <a:r>
              <a:rPr sz="1400" spc="15" dirty="0">
                <a:latin typeface="Verdana"/>
                <a:cs typeface="Verdana"/>
              </a:rPr>
              <a:t>legal </a:t>
            </a:r>
            <a:r>
              <a:rPr sz="1400" spc="-45" dirty="0">
                <a:latin typeface="Verdana"/>
                <a:cs typeface="Verdana"/>
              </a:rPr>
              <a:t>estricta,  </a:t>
            </a:r>
            <a:r>
              <a:rPr sz="1400" spc="-55" dirty="0">
                <a:latin typeface="Verdana"/>
                <a:cs typeface="Verdana"/>
              </a:rPr>
              <a:t>es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decir,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el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sujeto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35" dirty="0">
                <a:latin typeface="Verdana"/>
                <a:cs typeface="Verdana"/>
              </a:rPr>
              <a:t>que  </a:t>
            </a:r>
            <a:r>
              <a:rPr sz="1400" spc="-20" dirty="0">
                <a:latin typeface="Verdana"/>
                <a:cs typeface="Verdana"/>
              </a:rPr>
              <a:t>está </a:t>
            </a:r>
            <a:r>
              <a:rPr sz="1400" spc="35" dirty="0">
                <a:latin typeface="Verdana"/>
                <a:cs typeface="Verdana"/>
              </a:rPr>
              <a:t>obligado </a:t>
            </a:r>
            <a:r>
              <a:rPr sz="1400" dirty="0">
                <a:latin typeface="Verdana"/>
                <a:cs typeface="Verdana"/>
              </a:rPr>
              <a:t>al  </a:t>
            </a:r>
            <a:r>
              <a:rPr sz="1400" spc="-15" dirty="0">
                <a:latin typeface="Verdana"/>
                <a:cs typeface="Verdana"/>
              </a:rPr>
              <a:t>cumplimiento </a:t>
            </a:r>
            <a:r>
              <a:rPr sz="1400" spc="80" dirty="0">
                <a:latin typeface="Verdana"/>
                <a:cs typeface="Verdana"/>
              </a:rPr>
              <a:t>de </a:t>
            </a:r>
            <a:r>
              <a:rPr sz="1400" spc="-35" dirty="0">
                <a:latin typeface="Verdana"/>
                <a:cs typeface="Verdana"/>
              </a:rPr>
              <a:t>un  </a:t>
            </a:r>
            <a:r>
              <a:rPr sz="1400" spc="25" dirty="0">
                <a:latin typeface="Verdana"/>
                <a:cs typeface="Verdana"/>
              </a:rPr>
              <a:t>deber </a:t>
            </a:r>
            <a:r>
              <a:rPr sz="1400" spc="-40" dirty="0">
                <a:latin typeface="Verdana"/>
                <a:cs typeface="Verdana"/>
              </a:rPr>
              <a:t>jurídico </a:t>
            </a:r>
            <a:r>
              <a:rPr sz="1400" spc="15" dirty="0">
                <a:latin typeface="Verdana"/>
                <a:cs typeface="Verdana"/>
              </a:rPr>
              <a:t>no  </a:t>
            </a:r>
            <a:r>
              <a:rPr sz="1400" spc="75" dirty="0">
                <a:latin typeface="Verdana"/>
                <a:cs typeface="Verdana"/>
              </a:rPr>
              <a:t>debe </a:t>
            </a:r>
            <a:r>
              <a:rPr sz="1400" spc="-25" dirty="0">
                <a:latin typeface="Verdana"/>
                <a:cs typeface="Verdana"/>
              </a:rPr>
              <a:t>rebasar </a:t>
            </a:r>
            <a:r>
              <a:rPr sz="1400" spc="-70" dirty="0">
                <a:latin typeface="Verdana"/>
                <a:cs typeface="Verdana"/>
              </a:rPr>
              <a:t>los  </a:t>
            </a:r>
            <a:r>
              <a:rPr sz="1400" spc="-75" dirty="0">
                <a:latin typeface="Verdana"/>
                <a:cs typeface="Verdana"/>
              </a:rPr>
              <a:t>límites </a:t>
            </a:r>
            <a:r>
              <a:rPr sz="1400" spc="40" dirty="0">
                <a:latin typeface="Verdana"/>
                <a:cs typeface="Verdana"/>
              </a:rPr>
              <a:t>que </a:t>
            </a:r>
            <a:r>
              <a:rPr sz="1400" spc="15" dirty="0">
                <a:latin typeface="Verdana"/>
                <a:cs typeface="Verdana"/>
              </a:rPr>
              <a:t>la </a:t>
            </a:r>
            <a:r>
              <a:rPr sz="1400" spc="-30" dirty="0">
                <a:latin typeface="Verdana"/>
                <a:cs typeface="Verdana"/>
              </a:rPr>
              <a:t>ley  </a:t>
            </a:r>
            <a:r>
              <a:rPr sz="1400" spc="-20" dirty="0">
                <a:latin typeface="Verdana"/>
                <a:cs typeface="Verdana"/>
              </a:rPr>
              <a:t>señala.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10676" y="3593719"/>
            <a:ext cx="1880235" cy="161290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-4445" algn="ctr">
              <a:lnSpc>
                <a:spcPct val="92000"/>
              </a:lnSpc>
              <a:spcBef>
                <a:spcPts val="235"/>
              </a:spcBef>
            </a:pPr>
            <a:r>
              <a:rPr sz="1400" spc="-85" dirty="0">
                <a:latin typeface="Verdana"/>
                <a:cs typeface="Verdana"/>
              </a:rPr>
              <a:t>En </a:t>
            </a:r>
            <a:r>
              <a:rPr sz="1400" spc="-35" dirty="0">
                <a:latin typeface="Verdana"/>
                <a:cs typeface="Verdana"/>
              </a:rPr>
              <a:t>este </a:t>
            </a:r>
            <a:r>
              <a:rPr sz="1400" spc="-40" dirty="0">
                <a:latin typeface="Verdana"/>
                <a:cs typeface="Verdana"/>
              </a:rPr>
              <a:t>sentido, </a:t>
            </a:r>
            <a:r>
              <a:rPr sz="1400" spc="-15" dirty="0">
                <a:latin typeface="Verdana"/>
                <a:cs typeface="Verdana"/>
              </a:rPr>
              <a:t>el  cumplimiento </a:t>
            </a:r>
            <a:r>
              <a:rPr sz="1400" spc="15" dirty="0">
                <a:latin typeface="Verdana"/>
                <a:cs typeface="Verdana"/>
              </a:rPr>
              <a:t>del  </a:t>
            </a:r>
            <a:r>
              <a:rPr sz="1400" spc="25" dirty="0">
                <a:latin typeface="Verdana"/>
                <a:cs typeface="Verdana"/>
              </a:rPr>
              <a:t>deber </a:t>
            </a:r>
            <a:r>
              <a:rPr sz="1400" spc="75" dirty="0">
                <a:latin typeface="Verdana"/>
                <a:cs typeface="Verdana"/>
              </a:rPr>
              <a:t>debe</a:t>
            </a:r>
            <a:r>
              <a:rPr sz="1400" spc="-33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ajustarse  </a:t>
            </a:r>
            <a:r>
              <a:rPr sz="1400" spc="114" dirty="0">
                <a:latin typeface="Verdana"/>
                <a:cs typeface="Verdana"/>
              </a:rPr>
              <a:t>a </a:t>
            </a:r>
            <a:r>
              <a:rPr sz="1400" spc="-15" dirty="0">
                <a:latin typeface="Verdana"/>
                <a:cs typeface="Verdana"/>
              </a:rPr>
              <a:t>lo </a:t>
            </a:r>
            <a:r>
              <a:rPr sz="1400" spc="40" dirty="0">
                <a:latin typeface="Verdana"/>
                <a:cs typeface="Verdana"/>
              </a:rPr>
              <a:t>que </a:t>
            </a:r>
            <a:r>
              <a:rPr sz="1400" spc="15" dirty="0">
                <a:latin typeface="Verdana"/>
                <a:cs typeface="Verdana"/>
              </a:rPr>
              <a:t>la </a:t>
            </a:r>
            <a:r>
              <a:rPr sz="1400" spc="-15" dirty="0">
                <a:latin typeface="Verdana"/>
                <a:cs typeface="Verdana"/>
              </a:rPr>
              <a:t>norma  </a:t>
            </a:r>
            <a:r>
              <a:rPr sz="1400" spc="-30" dirty="0">
                <a:latin typeface="Verdana"/>
                <a:cs typeface="Verdana"/>
              </a:rPr>
              <a:t>jurídica </a:t>
            </a:r>
            <a:r>
              <a:rPr sz="1400" spc="-5" dirty="0">
                <a:latin typeface="Verdana"/>
                <a:cs typeface="Verdana"/>
              </a:rPr>
              <a:t>le </a:t>
            </a:r>
            <a:r>
              <a:rPr sz="1400" spc="5" dirty="0">
                <a:latin typeface="Verdana"/>
                <a:cs typeface="Verdana"/>
              </a:rPr>
              <a:t>imponga,  </a:t>
            </a:r>
            <a:r>
              <a:rPr sz="1400" spc="-20" dirty="0">
                <a:latin typeface="Verdana"/>
                <a:cs typeface="Verdana"/>
              </a:rPr>
              <a:t>pues </a:t>
            </a:r>
            <a:r>
              <a:rPr sz="1400" spc="80" dirty="0">
                <a:latin typeface="Verdana"/>
                <a:cs typeface="Verdana"/>
              </a:rPr>
              <a:t>de </a:t>
            </a:r>
            <a:r>
              <a:rPr sz="1400" spc="-10" dirty="0">
                <a:latin typeface="Verdana"/>
                <a:cs typeface="Verdana"/>
              </a:rPr>
              <a:t>lo </a:t>
            </a:r>
            <a:r>
              <a:rPr sz="1400" spc="-15" dirty="0">
                <a:latin typeface="Verdana"/>
                <a:cs typeface="Verdana"/>
              </a:rPr>
              <a:t>contrario  </a:t>
            </a:r>
            <a:r>
              <a:rPr sz="1400" spc="-60" dirty="0">
                <a:latin typeface="Verdana"/>
                <a:cs typeface="Verdana"/>
              </a:rPr>
              <a:t>incurriría </a:t>
            </a:r>
            <a:r>
              <a:rPr sz="1400" spc="20" dirty="0">
                <a:latin typeface="Verdana"/>
                <a:cs typeface="Verdana"/>
              </a:rPr>
              <a:t>en </a:t>
            </a:r>
            <a:r>
              <a:rPr sz="1400" spc="5" dirty="0">
                <a:latin typeface="Verdana"/>
                <a:cs typeface="Verdana"/>
              </a:rPr>
              <a:t>abuso  </a:t>
            </a:r>
            <a:r>
              <a:rPr sz="1400" spc="-10" dirty="0">
                <a:latin typeface="Verdana"/>
                <a:cs typeface="Verdana"/>
              </a:rPr>
              <a:t>por </a:t>
            </a:r>
            <a:r>
              <a:rPr sz="1400" spc="65" dirty="0">
                <a:latin typeface="Verdana"/>
                <a:cs typeface="Verdana"/>
              </a:rPr>
              <a:t>acto</a:t>
            </a:r>
            <a:r>
              <a:rPr sz="1400" spc="-25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arbitrario.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2812CD81-B637-4242-A81A-C0051A36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3711" y="884299"/>
            <a:ext cx="4358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CONSE</a:t>
            </a:r>
            <a:r>
              <a:rPr sz="4000" spc="-25" dirty="0"/>
              <a:t>N</a:t>
            </a:r>
            <a:r>
              <a:rPr sz="4000" spc="-5" dirty="0"/>
              <a:t>TIMIE</a:t>
            </a:r>
            <a:r>
              <a:rPr sz="4000" spc="-25" dirty="0"/>
              <a:t>N</a:t>
            </a:r>
            <a:r>
              <a:rPr sz="4000" spc="-5" dirty="0"/>
              <a:t>TO</a:t>
            </a:r>
            <a:endParaRPr sz="4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390143" y="1220724"/>
            <a:ext cx="2618740" cy="5430520"/>
            <a:chOff x="390143" y="1220724"/>
            <a:chExt cx="2618740" cy="5430520"/>
          </a:xfrm>
        </p:grpSpPr>
        <p:sp>
          <p:nvSpPr>
            <p:cNvPr id="5" name="object 5"/>
            <p:cNvSpPr/>
            <p:nvPr/>
          </p:nvSpPr>
          <p:spPr>
            <a:xfrm>
              <a:off x="396239" y="1226820"/>
              <a:ext cx="2606040" cy="5417820"/>
            </a:xfrm>
            <a:custGeom>
              <a:avLst/>
              <a:gdLst/>
              <a:ahLst/>
              <a:cxnLst/>
              <a:rect l="l" t="t" r="r" b="b"/>
              <a:pathLst>
                <a:path w="2606040" h="5417820">
                  <a:moveTo>
                    <a:pt x="0" y="0"/>
                  </a:moveTo>
                  <a:lnTo>
                    <a:pt x="0" y="5417820"/>
                  </a:lnTo>
                  <a:lnTo>
                    <a:pt x="2606040" y="4334256"/>
                  </a:lnTo>
                  <a:lnTo>
                    <a:pt x="2606040" y="1083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239" y="1226820"/>
              <a:ext cx="2606040" cy="5417820"/>
            </a:xfrm>
            <a:custGeom>
              <a:avLst/>
              <a:gdLst/>
              <a:ahLst/>
              <a:cxnLst/>
              <a:rect l="l" t="t" r="r" b="b"/>
              <a:pathLst>
                <a:path w="2606040" h="5417820">
                  <a:moveTo>
                    <a:pt x="0" y="5417820"/>
                  </a:moveTo>
                  <a:lnTo>
                    <a:pt x="0" y="0"/>
                  </a:lnTo>
                  <a:lnTo>
                    <a:pt x="2606040" y="1083564"/>
                  </a:lnTo>
                  <a:lnTo>
                    <a:pt x="2606040" y="4334256"/>
                  </a:lnTo>
                  <a:lnTo>
                    <a:pt x="0" y="541782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6056" y="2760345"/>
            <a:ext cx="2282825" cy="23114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325"/>
              </a:spcBef>
            </a:pPr>
            <a:r>
              <a:rPr sz="2300" spc="-200" dirty="0">
                <a:solidFill>
                  <a:srgbClr val="FFFFFF"/>
                </a:solidFill>
                <a:latin typeface="Verdana"/>
                <a:cs typeface="Verdana"/>
              </a:rPr>
              <a:t>El            </a:t>
            </a:r>
            <a:r>
              <a:rPr sz="2300" spc="-30" dirty="0">
                <a:solidFill>
                  <a:srgbClr val="FFFFFF"/>
                </a:solidFill>
                <a:latin typeface="Verdana"/>
                <a:cs typeface="Verdana"/>
              </a:rPr>
              <a:t>consentimiento  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2300" spc="30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2300" spc="60" dirty="0">
                <a:solidFill>
                  <a:srgbClr val="FFFFFF"/>
                </a:solidFill>
                <a:latin typeface="Verdana"/>
                <a:cs typeface="Verdana"/>
              </a:rPr>
              <a:t>causa  </a:t>
            </a:r>
            <a:r>
              <a:rPr sz="2300" spc="13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300" spc="15" dirty="0">
                <a:solidFill>
                  <a:srgbClr val="FFFFFF"/>
                </a:solidFill>
                <a:latin typeface="Verdana"/>
                <a:cs typeface="Verdana"/>
              </a:rPr>
              <a:t>exención</a:t>
            </a:r>
            <a:r>
              <a:rPr sz="2300" spc="-5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130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2300" spc="-155" dirty="0">
                <a:solidFill>
                  <a:srgbClr val="FFFFFF"/>
                </a:solidFill>
                <a:latin typeface="Verdana"/>
                <a:cs typeface="Verdana"/>
              </a:rPr>
              <a:t>res</a:t>
            </a:r>
            <a:r>
              <a:rPr sz="2300" spc="-35" dirty="0">
                <a:solidFill>
                  <a:srgbClr val="FFFFFF"/>
                </a:solidFill>
                <a:latin typeface="Verdana"/>
                <a:cs typeface="Verdana"/>
              </a:rPr>
              <a:t>pon</a:t>
            </a:r>
            <a:r>
              <a:rPr sz="2300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spc="-15" dirty="0">
                <a:solidFill>
                  <a:srgbClr val="FFFFFF"/>
                </a:solidFill>
                <a:latin typeface="Verdana"/>
                <a:cs typeface="Verdana"/>
              </a:rPr>
              <a:t>abili</a:t>
            </a:r>
            <a:r>
              <a:rPr sz="2300" spc="-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spc="125" dirty="0">
                <a:solidFill>
                  <a:srgbClr val="FFFFFF"/>
                </a:solidFill>
                <a:latin typeface="Verdana"/>
                <a:cs typeface="Verdana"/>
              </a:rPr>
              <a:t>ad  </a:t>
            </a:r>
            <a:r>
              <a:rPr sz="2300" spc="40" dirty="0">
                <a:solidFill>
                  <a:srgbClr val="FFFFFF"/>
                </a:solidFill>
                <a:latin typeface="Verdana"/>
                <a:cs typeface="Verdana"/>
              </a:rPr>
              <a:t>penal </a:t>
            </a:r>
            <a:r>
              <a:rPr sz="2300" spc="-135" dirty="0">
                <a:solidFill>
                  <a:srgbClr val="FFFFFF"/>
                </a:solidFill>
                <a:latin typeface="Verdana"/>
                <a:cs typeface="Verdana"/>
              </a:rPr>
              <a:t>(art.</a:t>
            </a:r>
            <a:r>
              <a:rPr sz="2300" spc="-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195" dirty="0">
                <a:solidFill>
                  <a:srgbClr val="FFFFFF"/>
                </a:solidFill>
                <a:latin typeface="Verdana"/>
                <a:cs typeface="Verdana"/>
              </a:rPr>
              <a:t>20,</a:t>
            </a:r>
            <a:endParaRPr sz="2300">
              <a:latin typeface="Verdana"/>
              <a:cs typeface="Verdana"/>
            </a:endParaRPr>
          </a:p>
          <a:p>
            <a:pPr marL="1905" algn="ctr">
              <a:lnSpc>
                <a:spcPts val="2530"/>
              </a:lnSpc>
            </a:pPr>
            <a:r>
              <a:rPr sz="2300" spc="-35" dirty="0">
                <a:solidFill>
                  <a:srgbClr val="FFFFFF"/>
                </a:solidFill>
                <a:latin typeface="Verdana"/>
                <a:cs typeface="Verdana"/>
              </a:rPr>
              <a:t>inc. </a:t>
            </a:r>
            <a:r>
              <a:rPr sz="2300" spc="-200" dirty="0">
                <a:solidFill>
                  <a:srgbClr val="FFFFFF"/>
                </a:solidFill>
                <a:latin typeface="Verdana"/>
                <a:cs typeface="Verdana"/>
              </a:rPr>
              <a:t>10,</a:t>
            </a:r>
            <a:r>
              <a:rPr sz="2300" spc="-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Verdana"/>
                <a:cs typeface="Verdana"/>
              </a:rPr>
              <a:t>CP).</a:t>
            </a:r>
            <a:endParaRPr sz="23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91255" y="1220724"/>
            <a:ext cx="2618740" cy="5430520"/>
            <a:chOff x="3191255" y="1220724"/>
            <a:chExt cx="2618740" cy="5430520"/>
          </a:xfrm>
        </p:grpSpPr>
        <p:sp>
          <p:nvSpPr>
            <p:cNvPr id="9" name="object 9"/>
            <p:cNvSpPr/>
            <p:nvPr/>
          </p:nvSpPr>
          <p:spPr>
            <a:xfrm>
              <a:off x="3197351" y="1226820"/>
              <a:ext cx="2606040" cy="5417820"/>
            </a:xfrm>
            <a:custGeom>
              <a:avLst/>
              <a:gdLst/>
              <a:ahLst/>
              <a:cxnLst/>
              <a:rect l="l" t="t" r="r" b="b"/>
              <a:pathLst>
                <a:path w="2606040" h="5417820">
                  <a:moveTo>
                    <a:pt x="0" y="0"/>
                  </a:moveTo>
                  <a:lnTo>
                    <a:pt x="0" y="5417820"/>
                  </a:lnTo>
                  <a:lnTo>
                    <a:pt x="2606040" y="4334256"/>
                  </a:lnTo>
                  <a:lnTo>
                    <a:pt x="2606040" y="1083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7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7351" y="1226820"/>
              <a:ext cx="2606040" cy="5417820"/>
            </a:xfrm>
            <a:custGeom>
              <a:avLst/>
              <a:gdLst/>
              <a:ahLst/>
              <a:cxnLst/>
              <a:rect l="l" t="t" r="r" b="b"/>
              <a:pathLst>
                <a:path w="2606040" h="5417820">
                  <a:moveTo>
                    <a:pt x="0" y="5417820"/>
                  </a:moveTo>
                  <a:lnTo>
                    <a:pt x="0" y="0"/>
                  </a:lnTo>
                  <a:lnTo>
                    <a:pt x="2606040" y="1083564"/>
                  </a:lnTo>
                  <a:lnTo>
                    <a:pt x="2606040" y="4334256"/>
                  </a:lnTo>
                  <a:lnTo>
                    <a:pt x="0" y="541782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05885" y="3227577"/>
            <a:ext cx="2193925" cy="13912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1905" algn="ctr">
              <a:lnSpc>
                <a:spcPct val="92000"/>
              </a:lnSpc>
              <a:spcBef>
                <a:spcPts val="250"/>
              </a:spcBef>
            </a:pP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este 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sentido,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ha  </a:t>
            </a: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planteado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configuración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del 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consentimiento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Verdana"/>
                <a:cs typeface="Verdana"/>
              </a:rPr>
              <a:t>como 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excluyente </a:t>
            </a:r>
            <a:r>
              <a:rPr sz="1600" spc="8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antijuridicidad.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98464" y="1226819"/>
            <a:ext cx="2606040" cy="5417820"/>
          </a:xfrm>
          <a:custGeom>
            <a:avLst/>
            <a:gdLst/>
            <a:ahLst/>
            <a:cxnLst/>
            <a:rect l="l" t="t" r="r" b="b"/>
            <a:pathLst>
              <a:path w="2606040" h="5417820">
                <a:moveTo>
                  <a:pt x="0" y="0"/>
                </a:moveTo>
                <a:lnTo>
                  <a:pt x="0" y="5417820"/>
                </a:lnTo>
                <a:lnTo>
                  <a:pt x="2606040" y="4334256"/>
                </a:lnTo>
                <a:lnTo>
                  <a:pt x="2606040" y="1083564"/>
                </a:lnTo>
                <a:lnTo>
                  <a:pt x="0" y="0"/>
                </a:lnTo>
                <a:close/>
              </a:path>
            </a:pathLst>
          </a:custGeom>
          <a:solidFill>
            <a:srgbClr val="B88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95821" y="2760345"/>
            <a:ext cx="2211705" cy="23114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325"/>
              </a:spcBef>
            </a:pPr>
            <a:r>
              <a:rPr sz="2300" spc="-245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23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Verdana"/>
                <a:cs typeface="Verdana"/>
              </a:rPr>
              <a:t>fundamento </a:t>
            </a:r>
            <a:r>
              <a:rPr sz="23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65" dirty="0">
                <a:solidFill>
                  <a:srgbClr val="FFFFFF"/>
                </a:solidFill>
                <a:latin typeface="Verdana"/>
                <a:cs typeface="Verdana"/>
              </a:rPr>
              <a:t>reside </a:t>
            </a:r>
            <a:r>
              <a:rPr sz="2300" spc="35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2300" spc="5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renuncia </a:t>
            </a:r>
            <a:r>
              <a:rPr sz="2300" spc="19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300" spc="5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2300" spc="40" dirty="0">
                <a:solidFill>
                  <a:srgbClr val="FFFFFF"/>
                </a:solidFill>
                <a:latin typeface="Verdana"/>
                <a:cs typeface="Verdana"/>
              </a:rPr>
              <a:t>protección </a:t>
            </a:r>
            <a:r>
              <a:rPr sz="2300" spc="30" dirty="0">
                <a:solidFill>
                  <a:srgbClr val="FFFFFF"/>
                </a:solidFill>
                <a:latin typeface="Verdana"/>
                <a:cs typeface="Verdana"/>
              </a:rPr>
              <a:t>del  </a:t>
            </a:r>
            <a:r>
              <a:rPr sz="2300" spc="10" dirty="0">
                <a:solidFill>
                  <a:srgbClr val="FFFFFF"/>
                </a:solidFill>
                <a:latin typeface="Verdana"/>
                <a:cs typeface="Verdana"/>
              </a:rPr>
              <a:t>bien </a:t>
            </a:r>
            <a:r>
              <a:rPr sz="2300" spc="-60" dirty="0">
                <a:solidFill>
                  <a:srgbClr val="FFFFFF"/>
                </a:solidFill>
                <a:latin typeface="Verdana"/>
                <a:cs typeface="Verdana"/>
              </a:rPr>
              <a:t>jurídico  </a:t>
            </a:r>
            <a:r>
              <a:rPr sz="2300" spc="-50" dirty="0">
                <a:solidFill>
                  <a:srgbClr val="FFFFFF"/>
                </a:solidFill>
                <a:latin typeface="Verdana"/>
                <a:cs typeface="Verdana"/>
              </a:rPr>
              <a:t>frente </a:t>
            </a:r>
            <a:r>
              <a:rPr sz="2300" spc="5" dirty="0">
                <a:solidFill>
                  <a:srgbClr val="FFFFFF"/>
                </a:solidFill>
                <a:latin typeface="Verdana"/>
                <a:cs typeface="Verdana"/>
              </a:rPr>
              <a:t>al  </a:t>
            </a:r>
            <a:r>
              <a:rPr sz="2300" spc="25" dirty="0">
                <a:solidFill>
                  <a:srgbClr val="FFFFFF"/>
                </a:solidFill>
                <a:latin typeface="Verdana"/>
                <a:cs typeface="Verdana"/>
              </a:rPr>
              <a:t>atentado.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01100" y="1226819"/>
            <a:ext cx="2604770" cy="5417820"/>
          </a:xfrm>
          <a:custGeom>
            <a:avLst/>
            <a:gdLst/>
            <a:ahLst/>
            <a:cxnLst/>
            <a:rect l="l" t="t" r="r" b="b"/>
            <a:pathLst>
              <a:path w="2604770" h="5417820">
                <a:moveTo>
                  <a:pt x="0" y="0"/>
                </a:moveTo>
                <a:lnTo>
                  <a:pt x="0" y="5417820"/>
                </a:lnTo>
                <a:lnTo>
                  <a:pt x="2604516" y="4334256"/>
                </a:lnTo>
                <a:lnTo>
                  <a:pt x="2604516" y="1083564"/>
                </a:lnTo>
                <a:lnTo>
                  <a:pt x="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52306" y="3243833"/>
            <a:ext cx="2102485" cy="13449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-2540" algn="ctr">
              <a:lnSpc>
                <a:spcPct val="92100"/>
              </a:lnSpc>
              <a:spcBef>
                <a:spcPts val="320"/>
              </a:spcBef>
            </a:pPr>
            <a:r>
              <a:rPr sz="2300" spc="30" dirty="0">
                <a:latin typeface="Verdana"/>
                <a:cs typeface="Verdana"/>
              </a:rPr>
              <a:t>De </a:t>
            </a:r>
            <a:r>
              <a:rPr sz="2300" spc="-25" dirty="0">
                <a:latin typeface="Verdana"/>
                <a:cs typeface="Verdana"/>
              </a:rPr>
              <a:t>ello</a:t>
            </a:r>
            <a:r>
              <a:rPr sz="2300" spc="-465" dirty="0">
                <a:latin typeface="Verdana"/>
                <a:cs typeface="Verdana"/>
              </a:rPr>
              <a:t> </a:t>
            </a:r>
            <a:r>
              <a:rPr sz="2300" spc="-15" dirty="0">
                <a:latin typeface="Verdana"/>
                <a:cs typeface="Verdana"/>
              </a:rPr>
              <a:t>deriva  </a:t>
            </a:r>
            <a:r>
              <a:rPr sz="2300" spc="65" dirty="0">
                <a:latin typeface="Verdana"/>
                <a:cs typeface="Verdana"/>
              </a:rPr>
              <a:t>que</a:t>
            </a:r>
            <a:r>
              <a:rPr sz="2300" spc="-260" dirty="0">
                <a:latin typeface="Verdana"/>
                <a:cs typeface="Verdana"/>
              </a:rPr>
              <a:t> </a:t>
            </a:r>
            <a:r>
              <a:rPr sz="2300" spc="25" dirty="0">
                <a:latin typeface="Verdana"/>
                <a:cs typeface="Verdana"/>
              </a:rPr>
              <a:t>retrocede  </a:t>
            </a:r>
            <a:r>
              <a:rPr sz="2300" spc="10" dirty="0">
                <a:latin typeface="Verdana"/>
                <a:cs typeface="Verdana"/>
              </a:rPr>
              <a:t>la </a:t>
            </a:r>
            <a:r>
              <a:rPr sz="2300" spc="-25" dirty="0">
                <a:latin typeface="Verdana"/>
                <a:cs typeface="Verdana"/>
              </a:rPr>
              <a:t>norma </a:t>
            </a:r>
            <a:r>
              <a:rPr sz="2300" spc="130" dirty="0">
                <a:latin typeface="Verdana"/>
                <a:cs typeface="Verdana"/>
              </a:rPr>
              <a:t>de  </a:t>
            </a:r>
            <a:r>
              <a:rPr sz="2300" spc="-30" dirty="0">
                <a:latin typeface="Verdana"/>
                <a:cs typeface="Verdana"/>
              </a:rPr>
              <a:t>prohibición.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B2E837A-4802-436A-906F-48AFD61A0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034539" y="722376"/>
            <a:ext cx="8122920" cy="2597150"/>
          </a:xfrm>
          <a:custGeom>
            <a:avLst/>
            <a:gdLst/>
            <a:ahLst/>
            <a:cxnLst/>
            <a:rect l="l" t="t" r="r" b="b"/>
            <a:pathLst>
              <a:path w="8122920" h="2597150">
                <a:moveTo>
                  <a:pt x="7863205" y="0"/>
                </a:moveTo>
                <a:lnTo>
                  <a:pt x="259715" y="0"/>
                </a:lnTo>
                <a:lnTo>
                  <a:pt x="213011" y="4181"/>
                </a:lnTo>
                <a:lnTo>
                  <a:pt x="169062" y="16239"/>
                </a:lnTo>
                <a:lnTo>
                  <a:pt x="128599" y="35442"/>
                </a:lnTo>
                <a:lnTo>
                  <a:pt x="92353" y="61057"/>
                </a:lnTo>
                <a:lnTo>
                  <a:pt x="61057" y="92353"/>
                </a:lnTo>
                <a:lnTo>
                  <a:pt x="35442" y="128599"/>
                </a:lnTo>
                <a:lnTo>
                  <a:pt x="16239" y="169062"/>
                </a:lnTo>
                <a:lnTo>
                  <a:pt x="4181" y="213011"/>
                </a:lnTo>
                <a:lnTo>
                  <a:pt x="0" y="259714"/>
                </a:lnTo>
                <a:lnTo>
                  <a:pt x="0" y="2337181"/>
                </a:lnTo>
                <a:lnTo>
                  <a:pt x="4181" y="2383884"/>
                </a:lnTo>
                <a:lnTo>
                  <a:pt x="16239" y="2427833"/>
                </a:lnTo>
                <a:lnTo>
                  <a:pt x="35442" y="2468296"/>
                </a:lnTo>
                <a:lnTo>
                  <a:pt x="61057" y="2504542"/>
                </a:lnTo>
                <a:lnTo>
                  <a:pt x="92353" y="2535838"/>
                </a:lnTo>
                <a:lnTo>
                  <a:pt x="128599" y="2561453"/>
                </a:lnTo>
                <a:lnTo>
                  <a:pt x="169062" y="2580656"/>
                </a:lnTo>
                <a:lnTo>
                  <a:pt x="213011" y="2592714"/>
                </a:lnTo>
                <a:lnTo>
                  <a:pt x="259715" y="2596896"/>
                </a:lnTo>
                <a:lnTo>
                  <a:pt x="7863205" y="2596896"/>
                </a:lnTo>
                <a:lnTo>
                  <a:pt x="7909908" y="2592714"/>
                </a:lnTo>
                <a:lnTo>
                  <a:pt x="7953857" y="2580656"/>
                </a:lnTo>
                <a:lnTo>
                  <a:pt x="7994320" y="2561453"/>
                </a:lnTo>
                <a:lnTo>
                  <a:pt x="8030566" y="2535838"/>
                </a:lnTo>
                <a:lnTo>
                  <a:pt x="8061862" y="2504542"/>
                </a:lnTo>
                <a:lnTo>
                  <a:pt x="8087477" y="2468296"/>
                </a:lnTo>
                <a:lnTo>
                  <a:pt x="8106680" y="2427833"/>
                </a:lnTo>
                <a:lnTo>
                  <a:pt x="8118738" y="2383884"/>
                </a:lnTo>
                <a:lnTo>
                  <a:pt x="8122919" y="2337181"/>
                </a:lnTo>
                <a:lnTo>
                  <a:pt x="8122919" y="259714"/>
                </a:lnTo>
                <a:lnTo>
                  <a:pt x="8118738" y="213011"/>
                </a:lnTo>
                <a:lnTo>
                  <a:pt x="8106680" y="169062"/>
                </a:lnTo>
                <a:lnTo>
                  <a:pt x="8087477" y="128599"/>
                </a:lnTo>
                <a:lnTo>
                  <a:pt x="8061862" y="92353"/>
                </a:lnTo>
                <a:lnTo>
                  <a:pt x="8030566" y="61057"/>
                </a:lnTo>
                <a:lnTo>
                  <a:pt x="7994320" y="35442"/>
                </a:lnTo>
                <a:lnTo>
                  <a:pt x="7953857" y="16239"/>
                </a:lnTo>
                <a:lnTo>
                  <a:pt x="7909908" y="4181"/>
                </a:lnTo>
                <a:lnTo>
                  <a:pt x="786320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6314" y="1152855"/>
            <a:ext cx="7660640" cy="16713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470"/>
              </a:spcBef>
            </a:pPr>
            <a:r>
              <a:rPr sz="3800" b="0" spc="-229" dirty="0">
                <a:latin typeface="Verdana"/>
                <a:cs typeface="Verdana"/>
              </a:rPr>
              <a:t>En</a:t>
            </a:r>
            <a:r>
              <a:rPr sz="3800" b="0" spc="-290" dirty="0">
                <a:latin typeface="Verdana"/>
                <a:cs typeface="Verdana"/>
              </a:rPr>
              <a:t> </a:t>
            </a:r>
            <a:r>
              <a:rPr sz="3800" b="0" spc="95" dirty="0">
                <a:latin typeface="Verdana"/>
                <a:cs typeface="Verdana"/>
              </a:rPr>
              <a:t>cuanto</a:t>
            </a:r>
            <a:r>
              <a:rPr sz="3800" b="0" spc="-305" dirty="0">
                <a:latin typeface="Verdana"/>
                <a:cs typeface="Verdana"/>
              </a:rPr>
              <a:t> </a:t>
            </a:r>
            <a:r>
              <a:rPr sz="3800" b="0" spc="15" dirty="0">
                <a:latin typeface="Verdana"/>
                <a:cs typeface="Verdana"/>
              </a:rPr>
              <a:t>al</a:t>
            </a:r>
            <a:r>
              <a:rPr sz="3800" b="0" spc="-300" dirty="0">
                <a:latin typeface="Verdana"/>
                <a:cs typeface="Verdana"/>
              </a:rPr>
              <a:t> </a:t>
            </a:r>
            <a:r>
              <a:rPr sz="3800" b="0" spc="10" dirty="0">
                <a:latin typeface="Verdana"/>
                <a:cs typeface="Verdana"/>
              </a:rPr>
              <a:t>ámbito</a:t>
            </a:r>
            <a:r>
              <a:rPr sz="3800" b="0" spc="-285" dirty="0">
                <a:latin typeface="Verdana"/>
                <a:cs typeface="Verdana"/>
              </a:rPr>
              <a:t> </a:t>
            </a:r>
            <a:r>
              <a:rPr sz="3800" b="0" spc="220" dirty="0">
                <a:latin typeface="Verdana"/>
                <a:cs typeface="Verdana"/>
              </a:rPr>
              <a:t>de</a:t>
            </a:r>
            <a:r>
              <a:rPr sz="3800" b="0" spc="-295" dirty="0">
                <a:latin typeface="Verdana"/>
                <a:cs typeface="Verdana"/>
              </a:rPr>
              <a:t> </a:t>
            </a:r>
            <a:r>
              <a:rPr sz="3800" b="0" spc="135" dirty="0">
                <a:latin typeface="Verdana"/>
                <a:cs typeface="Verdana"/>
              </a:rPr>
              <a:t>eficacia  </a:t>
            </a:r>
            <a:r>
              <a:rPr sz="3800" b="0" spc="50" dirty="0">
                <a:latin typeface="Verdana"/>
                <a:cs typeface="Verdana"/>
              </a:rPr>
              <a:t>del </a:t>
            </a:r>
            <a:r>
              <a:rPr sz="3800" b="0" spc="-70" dirty="0">
                <a:latin typeface="Verdana"/>
                <a:cs typeface="Verdana"/>
              </a:rPr>
              <a:t>consentimiento, </a:t>
            </a:r>
            <a:r>
              <a:rPr sz="3800" b="0" spc="-75" dirty="0">
                <a:latin typeface="Verdana"/>
                <a:cs typeface="Verdana"/>
              </a:rPr>
              <a:t>este </a:t>
            </a:r>
            <a:r>
              <a:rPr sz="3800" b="0" spc="45" dirty="0">
                <a:latin typeface="Verdana"/>
                <a:cs typeface="Verdana"/>
              </a:rPr>
              <a:t>no </a:t>
            </a:r>
            <a:r>
              <a:rPr sz="3800" b="0" spc="-150" dirty="0">
                <a:latin typeface="Verdana"/>
                <a:cs typeface="Verdana"/>
              </a:rPr>
              <a:t>es  </a:t>
            </a:r>
            <a:r>
              <a:rPr sz="3800" b="0" spc="220" dirty="0">
                <a:latin typeface="Verdana"/>
                <a:cs typeface="Verdana"/>
              </a:rPr>
              <a:t>de </a:t>
            </a:r>
            <a:r>
              <a:rPr sz="3800" b="0" spc="100" dirty="0">
                <a:latin typeface="Verdana"/>
                <a:cs typeface="Verdana"/>
              </a:rPr>
              <a:t>aplicación</a:t>
            </a:r>
            <a:r>
              <a:rPr sz="3800" b="0" spc="-835" dirty="0">
                <a:latin typeface="Verdana"/>
                <a:cs typeface="Verdana"/>
              </a:rPr>
              <a:t> </a:t>
            </a:r>
            <a:r>
              <a:rPr sz="3800" b="0" spc="-35" dirty="0">
                <a:latin typeface="Verdana"/>
                <a:cs typeface="Verdana"/>
              </a:rPr>
              <a:t>general.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34539" y="3538728"/>
            <a:ext cx="3898900" cy="2597150"/>
          </a:xfrm>
          <a:custGeom>
            <a:avLst/>
            <a:gdLst/>
            <a:ahLst/>
            <a:cxnLst/>
            <a:rect l="l" t="t" r="r" b="b"/>
            <a:pathLst>
              <a:path w="3898900" h="2597150">
                <a:moveTo>
                  <a:pt x="3638677" y="0"/>
                </a:moveTo>
                <a:lnTo>
                  <a:pt x="259715" y="0"/>
                </a:lnTo>
                <a:lnTo>
                  <a:pt x="213011" y="4181"/>
                </a:lnTo>
                <a:lnTo>
                  <a:pt x="169062" y="16239"/>
                </a:lnTo>
                <a:lnTo>
                  <a:pt x="128599" y="35442"/>
                </a:lnTo>
                <a:lnTo>
                  <a:pt x="92353" y="61057"/>
                </a:lnTo>
                <a:lnTo>
                  <a:pt x="61057" y="92353"/>
                </a:lnTo>
                <a:lnTo>
                  <a:pt x="35442" y="128599"/>
                </a:lnTo>
                <a:lnTo>
                  <a:pt x="16239" y="169062"/>
                </a:lnTo>
                <a:lnTo>
                  <a:pt x="4181" y="213011"/>
                </a:lnTo>
                <a:lnTo>
                  <a:pt x="0" y="259715"/>
                </a:lnTo>
                <a:lnTo>
                  <a:pt x="0" y="2337206"/>
                </a:lnTo>
                <a:lnTo>
                  <a:pt x="4181" y="2383885"/>
                </a:lnTo>
                <a:lnTo>
                  <a:pt x="16239" y="2427819"/>
                </a:lnTo>
                <a:lnTo>
                  <a:pt x="35442" y="2468276"/>
                </a:lnTo>
                <a:lnTo>
                  <a:pt x="61057" y="2504520"/>
                </a:lnTo>
                <a:lnTo>
                  <a:pt x="92353" y="2535819"/>
                </a:lnTo>
                <a:lnTo>
                  <a:pt x="128599" y="2561440"/>
                </a:lnTo>
                <a:lnTo>
                  <a:pt x="169062" y="2580648"/>
                </a:lnTo>
                <a:lnTo>
                  <a:pt x="213011" y="2592712"/>
                </a:lnTo>
                <a:lnTo>
                  <a:pt x="259715" y="2596896"/>
                </a:lnTo>
                <a:lnTo>
                  <a:pt x="3638677" y="2596896"/>
                </a:lnTo>
                <a:lnTo>
                  <a:pt x="3685380" y="2592712"/>
                </a:lnTo>
                <a:lnTo>
                  <a:pt x="3729329" y="2580648"/>
                </a:lnTo>
                <a:lnTo>
                  <a:pt x="3769792" y="2561440"/>
                </a:lnTo>
                <a:lnTo>
                  <a:pt x="3806038" y="2535819"/>
                </a:lnTo>
                <a:lnTo>
                  <a:pt x="3837334" y="2504520"/>
                </a:lnTo>
                <a:lnTo>
                  <a:pt x="3862949" y="2468276"/>
                </a:lnTo>
                <a:lnTo>
                  <a:pt x="3882152" y="2427819"/>
                </a:lnTo>
                <a:lnTo>
                  <a:pt x="3894210" y="2383885"/>
                </a:lnTo>
                <a:lnTo>
                  <a:pt x="3898392" y="2337206"/>
                </a:lnTo>
                <a:lnTo>
                  <a:pt x="3898392" y="259715"/>
                </a:lnTo>
                <a:lnTo>
                  <a:pt x="3894210" y="213011"/>
                </a:lnTo>
                <a:lnTo>
                  <a:pt x="3882152" y="169062"/>
                </a:lnTo>
                <a:lnTo>
                  <a:pt x="3862949" y="128599"/>
                </a:lnTo>
                <a:lnTo>
                  <a:pt x="3837334" y="92353"/>
                </a:lnTo>
                <a:lnTo>
                  <a:pt x="3806038" y="61057"/>
                </a:lnTo>
                <a:lnTo>
                  <a:pt x="3769792" y="35442"/>
                </a:lnTo>
                <a:lnTo>
                  <a:pt x="3729329" y="16239"/>
                </a:lnTo>
                <a:lnTo>
                  <a:pt x="3685380" y="4181"/>
                </a:lnTo>
                <a:lnTo>
                  <a:pt x="363867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90114" y="3790315"/>
            <a:ext cx="3587115" cy="20650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indent="-635" algn="ctr">
              <a:lnSpc>
                <a:spcPct val="91900"/>
              </a:lnSpc>
              <a:spcBef>
                <a:spcPts val="275"/>
              </a:spcBef>
            </a:pPr>
            <a:r>
              <a:rPr sz="1800" spc="35" dirty="0">
                <a:latin typeface="Verdana"/>
                <a:cs typeface="Verdana"/>
              </a:rPr>
              <a:t>No </a:t>
            </a:r>
            <a:r>
              <a:rPr sz="1800" spc="-75" dirty="0">
                <a:latin typeface="Verdana"/>
                <a:cs typeface="Verdana"/>
              </a:rPr>
              <a:t>se </a:t>
            </a:r>
            <a:r>
              <a:rPr sz="1800" spc="60" dirty="0">
                <a:latin typeface="Verdana"/>
                <a:cs typeface="Verdana"/>
              </a:rPr>
              <a:t>aceptará </a:t>
            </a:r>
            <a:r>
              <a:rPr sz="1800" spc="20" dirty="0">
                <a:latin typeface="Verdana"/>
                <a:cs typeface="Verdana"/>
              </a:rPr>
              <a:t>en </a:t>
            </a:r>
            <a:r>
              <a:rPr sz="1800" spc="-20" dirty="0">
                <a:latin typeface="Verdana"/>
                <a:cs typeface="Verdana"/>
              </a:rPr>
              <a:t>el </a:t>
            </a:r>
            <a:r>
              <a:rPr sz="1800" spc="50" dirty="0">
                <a:latin typeface="Verdana"/>
                <a:cs typeface="Verdana"/>
              </a:rPr>
              <a:t>caso </a:t>
            </a:r>
            <a:r>
              <a:rPr sz="1800" spc="95" dirty="0">
                <a:latin typeface="Verdana"/>
                <a:cs typeface="Verdana"/>
              </a:rPr>
              <a:t>de  </a:t>
            </a:r>
            <a:r>
              <a:rPr sz="1800" spc="-45" dirty="0">
                <a:latin typeface="Verdana"/>
                <a:cs typeface="Verdana"/>
              </a:rPr>
              <a:t>delitos </a:t>
            </a:r>
            <a:r>
              <a:rPr sz="1800" spc="10" dirty="0">
                <a:latin typeface="Verdana"/>
                <a:cs typeface="Verdana"/>
              </a:rPr>
              <a:t>contra la </a:t>
            </a:r>
            <a:r>
              <a:rPr sz="1800" spc="20" dirty="0">
                <a:latin typeface="Verdana"/>
                <a:cs typeface="Verdana"/>
              </a:rPr>
              <a:t>colectividad,  </a:t>
            </a:r>
            <a:r>
              <a:rPr sz="1800" spc="-25" dirty="0">
                <a:latin typeface="Verdana"/>
                <a:cs typeface="Verdana"/>
              </a:rPr>
              <a:t>puesto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que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en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ellos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se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protegen  </a:t>
            </a:r>
            <a:r>
              <a:rPr sz="1800" spc="-25" dirty="0">
                <a:latin typeface="Verdana"/>
                <a:cs typeface="Verdana"/>
              </a:rPr>
              <a:t>bienes </a:t>
            </a:r>
            <a:r>
              <a:rPr sz="1800" spc="-5" dirty="0">
                <a:latin typeface="Verdana"/>
                <a:cs typeface="Verdana"/>
              </a:rPr>
              <a:t>independientes </a:t>
            </a:r>
            <a:r>
              <a:rPr sz="1800" spc="100" dirty="0">
                <a:latin typeface="Verdana"/>
                <a:cs typeface="Verdana"/>
              </a:rPr>
              <a:t>de </a:t>
            </a:r>
            <a:r>
              <a:rPr sz="1800" spc="10" dirty="0">
                <a:latin typeface="Verdana"/>
                <a:cs typeface="Verdana"/>
              </a:rPr>
              <a:t>la  </a:t>
            </a:r>
            <a:r>
              <a:rPr sz="1800" spc="-10" dirty="0">
                <a:latin typeface="Verdana"/>
                <a:cs typeface="Verdana"/>
              </a:rPr>
              <a:t>voluntad </a:t>
            </a:r>
            <a:r>
              <a:rPr sz="1800" spc="100" dirty="0">
                <a:latin typeface="Verdana"/>
                <a:cs typeface="Verdana"/>
              </a:rPr>
              <a:t>de </a:t>
            </a:r>
            <a:r>
              <a:rPr sz="1800" spc="-45" dirty="0">
                <a:latin typeface="Verdana"/>
                <a:cs typeface="Verdana"/>
              </a:rPr>
              <a:t>un individuo,  </a:t>
            </a:r>
            <a:r>
              <a:rPr sz="1800" spc="30" dirty="0">
                <a:latin typeface="Verdana"/>
                <a:cs typeface="Verdana"/>
              </a:rPr>
              <a:t>aunque </a:t>
            </a:r>
            <a:r>
              <a:rPr sz="1800" dirty="0">
                <a:latin typeface="Verdana"/>
                <a:cs typeface="Verdana"/>
              </a:rPr>
              <a:t>supongan </a:t>
            </a:r>
            <a:r>
              <a:rPr sz="1800" spc="45" dirty="0">
                <a:latin typeface="Verdana"/>
                <a:cs typeface="Verdana"/>
              </a:rPr>
              <a:t>que </a:t>
            </a:r>
            <a:r>
              <a:rPr sz="1800" spc="15" dirty="0">
                <a:latin typeface="Verdana"/>
                <a:cs typeface="Verdana"/>
              </a:rPr>
              <a:t>la  </a:t>
            </a:r>
            <a:r>
              <a:rPr sz="1800" spc="85" dirty="0">
                <a:latin typeface="Verdana"/>
                <a:cs typeface="Verdana"/>
              </a:rPr>
              <a:t>acción </a:t>
            </a:r>
            <a:r>
              <a:rPr sz="1800" spc="60" dirty="0">
                <a:latin typeface="Verdana"/>
                <a:cs typeface="Verdana"/>
              </a:rPr>
              <a:t>recae </a:t>
            </a:r>
            <a:r>
              <a:rPr sz="1800" spc="-45" dirty="0">
                <a:latin typeface="Verdana"/>
                <a:cs typeface="Verdana"/>
              </a:rPr>
              <a:t>sobre </a:t>
            </a:r>
            <a:r>
              <a:rPr sz="1800" spc="15" dirty="0">
                <a:latin typeface="Verdana"/>
                <a:cs typeface="Verdana"/>
              </a:rPr>
              <a:t>una  </a:t>
            </a:r>
            <a:r>
              <a:rPr sz="1800" spc="-15" dirty="0">
                <a:latin typeface="Verdana"/>
                <a:cs typeface="Verdana"/>
              </a:rPr>
              <a:t>persona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concreta.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59067" y="3538728"/>
            <a:ext cx="3898900" cy="2597150"/>
          </a:xfrm>
          <a:custGeom>
            <a:avLst/>
            <a:gdLst/>
            <a:ahLst/>
            <a:cxnLst/>
            <a:rect l="l" t="t" r="r" b="b"/>
            <a:pathLst>
              <a:path w="3898900" h="2597150">
                <a:moveTo>
                  <a:pt x="3638677" y="0"/>
                </a:moveTo>
                <a:lnTo>
                  <a:pt x="259714" y="0"/>
                </a:lnTo>
                <a:lnTo>
                  <a:pt x="213011" y="4181"/>
                </a:lnTo>
                <a:lnTo>
                  <a:pt x="169062" y="16239"/>
                </a:lnTo>
                <a:lnTo>
                  <a:pt x="128599" y="35442"/>
                </a:lnTo>
                <a:lnTo>
                  <a:pt x="92353" y="61057"/>
                </a:lnTo>
                <a:lnTo>
                  <a:pt x="61057" y="92353"/>
                </a:lnTo>
                <a:lnTo>
                  <a:pt x="35442" y="128599"/>
                </a:lnTo>
                <a:lnTo>
                  <a:pt x="16239" y="169062"/>
                </a:lnTo>
                <a:lnTo>
                  <a:pt x="4181" y="213011"/>
                </a:lnTo>
                <a:lnTo>
                  <a:pt x="0" y="259715"/>
                </a:lnTo>
                <a:lnTo>
                  <a:pt x="0" y="2337206"/>
                </a:lnTo>
                <a:lnTo>
                  <a:pt x="4181" y="2383885"/>
                </a:lnTo>
                <a:lnTo>
                  <a:pt x="16239" y="2427819"/>
                </a:lnTo>
                <a:lnTo>
                  <a:pt x="35442" y="2468276"/>
                </a:lnTo>
                <a:lnTo>
                  <a:pt x="61057" y="2504520"/>
                </a:lnTo>
                <a:lnTo>
                  <a:pt x="92353" y="2535819"/>
                </a:lnTo>
                <a:lnTo>
                  <a:pt x="128599" y="2561440"/>
                </a:lnTo>
                <a:lnTo>
                  <a:pt x="169062" y="2580648"/>
                </a:lnTo>
                <a:lnTo>
                  <a:pt x="213011" y="2592712"/>
                </a:lnTo>
                <a:lnTo>
                  <a:pt x="259714" y="2596896"/>
                </a:lnTo>
                <a:lnTo>
                  <a:pt x="3638677" y="2596896"/>
                </a:lnTo>
                <a:lnTo>
                  <a:pt x="3685380" y="2592712"/>
                </a:lnTo>
                <a:lnTo>
                  <a:pt x="3729329" y="2580648"/>
                </a:lnTo>
                <a:lnTo>
                  <a:pt x="3769792" y="2561440"/>
                </a:lnTo>
                <a:lnTo>
                  <a:pt x="3806038" y="2535819"/>
                </a:lnTo>
                <a:lnTo>
                  <a:pt x="3837334" y="2504520"/>
                </a:lnTo>
                <a:lnTo>
                  <a:pt x="3862949" y="2468276"/>
                </a:lnTo>
                <a:lnTo>
                  <a:pt x="3882152" y="2427819"/>
                </a:lnTo>
                <a:lnTo>
                  <a:pt x="3894210" y="2383885"/>
                </a:lnTo>
                <a:lnTo>
                  <a:pt x="3898391" y="2337206"/>
                </a:lnTo>
                <a:lnTo>
                  <a:pt x="3898391" y="259715"/>
                </a:lnTo>
                <a:lnTo>
                  <a:pt x="3894210" y="213011"/>
                </a:lnTo>
                <a:lnTo>
                  <a:pt x="3882152" y="169062"/>
                </a:lnTo>
                <a:lnTo>
                  <a:pt x="3862949" y="128599"/>
                </a:lnTo>
                <a:lnTo>
                  <a:pt x="3837334" y="92353"/>
                </a:lnTo>
                <a:lnTo>
                  <a:pt x="3806038" y="61057"/>
                </a:lnTo>
                <a:lnTo>
                  <a:pt x="3769792" y="35442"/>
                </a:lnTo>
                <a:lnTo>
                  <a:pt x="3729329" y="16239"/>
                </a:lnTo>
                <a:lnTo>
                  <a:pt x="3685380" y="4181"/>
                </a:lnTo>
                <a:lnTo>
                  <a:pt x="363867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92671" y="3916426"/>
            <a:ext cx="3629025" cy="18135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905" algn="ctr">
              <a:lnSpc>
                <a:spcPct val="92000"/>
              </a:lnSpc>
              <a:spcBef>
                <a:spcPts val="270"/>
              </a:spcBef>
            </a:pPr>
            <a:r>
              <a:rPr sz="1800" spc="-110" dirty="0">
                <a:latin typeface="Verdana"/>
                <a:cs typeface="Verdana"/>
              </a:rPr>
              <a:t>En </a:t>
            </a:r>
            <a:r>
              <a:rPr sz="1800" spc="-40" dirty="0">
                <a:latin typeface="Verdana"/>
                <a:cs typeface="Verdana"/>
              </a:rPr>
              <a:t>este </a:t>
            </a:r>
            <a:r>
              <a:rPr sz="1800" spc="5" dirty="0">
                <a:latin typeface="Verdana"/>
                <a:cs typeface="Verdana"/>
              </a:rPr>
              <a:t>caso, </a:t>
            </a:r>
            <a:r>
              <a:rPr sz="1800" spc="-25" dirty="0">
                <a:latin typeface="Verdana"/>
                <a:cs typeface="Verdana"/>
              </a:rPr>
              <a:t>el consentimiento  </a:t>
            </a:r>
            <a:r>
              <a:rPr sz="1800" spc="100" dirty="0">
                <a:latin typeface="Verdana"/>
                <a:cs typeface="Verdana"/>
              </a:rPr>
              <a:t>de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esta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no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excluye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el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tipo.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Por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el  </a:t>
            </a:r>
            <a:r>
              <a:rPr sz="1800" spc="-40" dirty="0">
                <a:latin typeface="Verdana"/>
                <a:cs typeface="Verdana"/>
              </a:rPr>
              <a:t>contrario, </a:t>
            </a:r>
            <a:r>
              <a:rPr sz="1800" spc="-25" dirty="0">
                <a:latin typeface="Verdana"/>
                <a:cs typeface="Verdana"/>
              </a:rPr>
              <a:t>el consentimiento  </a:t>
            </a:r>
            <a:r>
              <a:rPr sz="1800" spc="40" dirty="0">
                <a:latin typeface="Verdana"/>
                <a:cs typeface="Verdana"/>
              </a:rPr>
              <a:t>podrá </a:t>
            </a:r>
            <a:r>
              <a:rPr sz="1800" spc="20" dirty="0">
                <a:latin typeface="Verdana"/>
                <a:cs typeface="Verdana"/>
              </a:rPr>
              <a:t>aceptarse en </a:t>
            </a:r>
            <a:r>
              <a:rPr sz="1800" spc="-45" dirty="0">
                <a:latin typeface="Verdana"/>
                <a:cs typeface="Verdana"/>
              </a:rPr>
              <a:t>delitos  </a:t>
            </a:r>
            <a:r>
              <a:rPr sz="1800" spc="10" dirty="0">
                <a:latin typeface="Verdana"/>
                <a:cs typeface="Verdana"/>
              </a:rPr>
              <a:t>contra </a:t>
            </a:r>
            <a:r>
              <a:rPr sz="1800" spc="-95" dirty="0">
                <a:latin typeface="Verdana"/>
                <a:cs typeface="Verdana"/>
              </a:rPr>
              <a:t>los </a:t>
            </a:r>
            <a:r>
              <a:rPr sz="1800" spc="-35" dirty="0">
                <a:latin typeface="Verdana"/>
                <a:cs typeface="Verdana"/>
              </a:rPr>
              <a:t>particulares </a:t>
            </a:r>
            <a:r>
              <a:rPr sz="1800" spc="-55" dirty="0">
                <a:latin typeface="Verdana"/>
                <a:cs typeface="Verdana"/>
              </a:rPr>
              <a:t>siempre  </a:t>
            </a:r>
            <a:r>
              <a:rPr sz="1800" spc="45" dirty="0">
                <a:latin typeface="Verdana"/>
                <a:cs typeface="Verdana"/>
              </a:rPr>
              <a:t>que </a:t>
            </a:r>
            <a:r>
              <a:rPr sz="1800" spc="-15" dirty="0">
                <a:latin typeface="Verdana"/>
                <a:cs typeface="Verdana"/>
              </a:rPr>
              <a:t>sean </a:t>
            </a:r>
            <a:r>
              <a:rPr sz="1800" spc="-30" dirty="0">
                <a:latin typeface="Verdana"/>
                <a:cs typeface="Verdana"/>
              </a:rPr>
              <a:t>exclusivamente  privados </a:t>
            </a:r>
            <a:r>
              <a:rPr sz="1800" spc="-105" dirty="0">
                <a:latin typeface="Verdana"/>
                <a:cs typeface="Verdana"/>
              </a:rPr>
              <a:t>y</a:t>
            </a:r>
            <a:r>
              <a:rPr sz="1800" spc="-29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renunciables.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1C52AF6-62AC-481C-A0CC-7366CE3A3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844" y="2753309"/>
            <a:ext cx="7018020" cy="176403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z="6000" spc="-5" dirty="0"/>
              <a:t>VI. </a:t>
            </a:r>
            <a:r>
              <a:rPr sz="6000" dirty="0"/>
              <a:t>LA</a:t>
            </a:r>
            <a:r>
              <a:rPr sz="6000" spc="-75" dirty="0"/>
              <a:t> </a:t>
            </a:r>
            <a:r>
              <a:rPr sz="6000" spc="-5" dirty="0"/>
              <a:t>IMPUTACIÓN  </a:t>
            </a:r>
            <a:r>
              <a:rPr sz="6000" spc="-10" dirty="0"/>
              <a:t>SUBJETIVA</a:t>
            </a:r>
            <a:endParaRPr sz="60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FC73AD-A9CA-4F28-9D91-02A580E91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402080" y="675115"/>
            <a:ext cx="10213848" cy="6169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27045" y="1360678"/>
            <a:ext cx="6654800" cy="413956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5400" spc="-46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5400" b="1" spc="-5" dirty="0">
                <a:solidFill>
                  <a:srgbClr val="FFFFFF"/>
                </a:solidFill>
                <a:latin typeface="TeXGyreAdventor"/>
                <a:cs typeface="TeXGyreAdventor"/>
              </a:rPr>
              <a:t>DOLO </a:t>
            </a:r>
            <a:r>
              <a:rPr sz="5400" spc="-215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5400" spc="-55" dirty="0">
                <a:solidFill>
                  <a:srgbClr val="FFFFFF"/>
                </a:solidFill>
                <a:latin typeface="Verdana"/>
                <a:cs typeface="Verdana"/>
              </a:rPr>
              <a:t>el  </a:t>
            </a:r>
            <a:r>
              <a:rPr sz="5400" spc="70" dirty="0">
                <a:solidFill>
                  <a:srgbClr val="FFFFFF"/>
                </a:solidFill>
                <a:latin typeface="Verdana"/>
                <a:cs typeface="Verdana"/>
              </a:rPr>
              <a:t>conocimiento </a:t>
            </a:r>
            <a:r>
              <a:rPr sz="5400" spc="-305" dirty="0">
                <a:solidFill>
                  <a:srgbClr val="FFFFFF"/>
                </a:solidFill>
                <a:latin typeface="Verdana"/>
                <a:cs typeface="Verdana"/>
              </a:rPr>
              <a:t>y  </a:t>
            </a:r>
            <a:r>
              <a:rPr sz="5400" spc="-20" dirty="0">
                <a:solidFill>
                  <a:srgbClr val="FFFFFF"/>
                </a:solidFill>
                <a:latin typeface="Verdana"/>
                <a:cs typeface="Verdana"/>
              </a:rPr>
              <a:t>voluntad </a:t>
            </a:r>
            <a:r>
              <a:rPr sz="5400" spc="31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5400" spc="-8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-195" dirty="0">
                <a:solidFill>
                  <a:srgbClr val="FFFFFF"/>
                </a:solidFill>
                <a:latin typeface="Verdana"/>
                <a:cs typeface="Verdana"/>
              </a:rPr>
              <a:t>realizar  </a:t>
            </a:r>
            <a:r>
              <a:rPr sz="5400" spc="-130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5400" spc="-40" dirty="0">
                <a:solidFill>
                  <a:srgbClr val="FFFFFF"/>
                </a:solidFill>
                <a:latin typeface="Verdana"/>
                <a:cs typeface="Verdana"/>
              </a:rPr>
              <a:t>delito </a:t>
            </a:r>
            <a:r>
              <a:rPr sz="5400" spc="254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5400" spc="60" dirty="0">
                <a:solidFill>
                  <a:srgbClr val="FFFFFF"/>
                </a:solidFill>
                <a:latin typeface="Verdana"/>
                <a:cs typeface="Verdana"/>
              </a:rPr>
              <a:t>una  </a:t>
            </a:r>
            <a:r>
              <a:rPr sz="5400" spc="225" dirty="0">
                <a:solidFill>
                  <a:srgbClr val="FFFFFF"/>
                </a:solidFill>
                <a:latin typeface="Verdana"/>
                <a:cs typeface="Verdana"/>
              </a:rPr>
              <a:t>conducta</a:t>
            </a:r>
            <a:r>
              <a:rPr sz="5400" spc="-4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30" dirty="0">
                <a:solidFill>
                  <a:srgbClr val="FFFFFF"/>
                </a:solidFill>
                <a:latin typeface="Verdana"/>
                <a:cs typeface="Verdana"/>
              </a:rPr>
              <a:t>ponible</a:t>
            </a:r>
            <a:endParaRPr sz="5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0C61BCE2-5742-4468-9F46-3409197EF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063996" y="707136"/>
            <a:ext cx="1773936" cy="2034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23152" y="1015999"/>
            <a:ext cx="1055370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1839"/>
              </a:lnSpc>
              <a:spcBef>
                <a:spcPts val="95"/>
              </a:spcBef>
            </a:pPr>
            <a:r>
              <a:rPr sz="1600" spc="-145" dirty="0">
                <a:latin typeface="Verdana"/>
                <a:cs typeface="Verdana"/>
              </a:rPr>
              <a:t>El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TeXGyreAdventor"/>
                <a:cs typeface="TeXGyreAdventor"/>
              </a:rPr>
              <a:t>DOLO</a:t>
            </a:r>
            <a:endParaRPr sz="1600">
              <a:latin typeface="TeXGyreAdventor"/>
              <a:cs typeface="TeXGyreAdventor"/>
            </a:endParaRPr>
          </a:p>
          <a:p>
            <a:pPr marL="12700" marR="5080" indent="1905" algn="ctr">
              <a:lnSpc>
                <a:spcPts val="1760"/>
              </a:lnSpc>
              <a:spcBef>
                <a:spcPts val="114"/>
              </a:spcBef>
            </a:pPr>
            <a:r>
              <a:rPr sz="1600" spc="-30" dirty="0">
                <a:latin typeface="Verdana"/>
                <a:cs typeface="Verdana"/>
              </a:rPr>
              <a:t>está  </a:t>
            </a:r>
            <a:r>
              <a:rPr sz="1600" spc="-5" dirty="0">
                <a:latin typeface="Verdana"/>
                <a:cs typeface="Verdana"/>
              </a:rPr>
              <a:t>integrado  </a:t>
            </a:r>
            <a:r>
              <a:rPr sz="1600" spc="-20" dirty="0">
                <a:latin typeface="Verdana"/>
                <a:cs typeface="Verdana"/>
              </a:rPr>
              <a:t>por </a:t>
            </a:r>
            <a:r>
              <a:rPr sz="1600" b="1" spc="-10" dirty="0">
                <a:latin typeface="TeXGyreAdventor"/>
                <a:cs typeface="TeXGyreAdventor"/>
              </a:rPr>
              <a:t>dos  elementos</a:t>
            </a:r>
            <a:endParaRPr sz="1600">
              <a:latin typeface="TeXGyreAdventor"/>
              <a:cs typeface="TeXGyreAdventor"/>
            </a:endParaRPr>
          </a:p>
          <a:p>
            <a:pPr marL="1905" algn="ctr">
              <a:lnSpc>
                <a:spcPts val="1755"/>
              </a:lnSpc>
            </a:pPr>
            <a:r>
              <a:rPr sz="1600" spc="-285" dirty="0">
                <a:latin typeface="Verdana"/>
                <a:cs typeface="Verdana"/>
              </a:rPr>
              <a:t>: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77284" y="707136"/>
            <a:ext cx="2714625" cy="3740150"/>
            <a:chOff x="4177284" y="707136"/>
            <a:chExt cx="2714625" cy="3740150"/>
          </a:xfrm>
        </p:grpSpPr>
        <p:sp>
          <p:nvSpPr>
            <p:cNvPr id="5" name="object 5"/>
            <p:cNvSpPr/>
            <p:nvPr/>
          </p:nvSpPr>
          <p:spPr>
            <a:xfrm>
              <a:off x="4177284" y="707136"/>
              <a:ext cx="1773936" cy="20345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6068" y="2410968"/>
              <a:ext cx="1775460" cy="2036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88685" y="3033776"/>
            <a:ext cx="1029335" cy="7626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368300">
              <a:lnSpc>
                <a:spcPct val="92100"/>
              </a:lnSpc>
              <a:spcBef>
                <a:spcPts val="265"/>
              </a:spcBef>
            </a:pPr>
            <a:r>
              <a:rPr sz="1700" b="1" spc="-5" dirty="0">
                <a:latin typeface="TeXGyreAdventor"/>
                <a:cs typeface="TeXGyreAdventor"/>
              </a:rPr>
              <a:t>Un  elemento  cognitivo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0372" y="3183458"/>
            <a:ext cx="1785620" cy="465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730"/>
              </a:lnSpc>
              <a:spcBef>
                <a:spcPts val="100"/>
              </a:spcBef>
            </a:pPr>
            <a:r>
              <a:rPr sz="1500" spc="20" dirty="0">
                <a:latin typeface="Verdana"/>
                <a:cs typeface="Verdana"/>
              </a:rPr>
              <a:t>conocimiento</a:t>
            </a:r>
            <a:r>
              <a:rPr sz="1500" spc="-195" dirty="0">
                <a:latin typeface="Verdana"/>
                <a:cs typeface="Verdana"/>
              </a:rPr>
              <a:t> </a:t>
            </a:r>
            <a:r>
              <a:rPr sz="1500" spc="85" dirty="0">
                <a:latin typeface="Verdana"/>
                <a:cs typeface="Verdana"/>
              </a:rPr>
              <a:t>de</a:t>
            </a:r>
            <a:endParaRPr sz="1500">
              <a:latin typeface="Verdana"/>
              <a:cs typeface="Verdana"/>
            </a:endParaRPr>
          </a:p>
          <a:p>
            <a:pPr marR="6985" algn="r">
              <a:lnSpc>
                <a:spcPts val="1730"/>
              </a:lnSpc>
            </a:pPr>
            <a:r>
              <a:rPr sz="1500" spc="-55" dirty="0">
                <a:latin typeface="Verdana"/>
                <a:cs typeface="Verdana"/>
              </a:rPr>
              <a:t>realizar </a:t>
            </a:r>
            <a:r>
              <a:rPr sz="1500" spc="-40" dirty="0">
                <a:latin typeface="Verdana"/>
                <a:cs typeface="Verdana"/>
              </a:rPr>
              <a:t>un </a:t>
            </a:r>
            <a:r>
              <a:rPr sz="1500" spc="-10" dirty="0">
                <a:latin typeface="Verdana"/>
                <a:cs typeface="Verdana"/>
              </a:rPr>
              <a:t>delito</a:t>
            </a:r>
            <a:r>
              <a:rPr sz="1500" spc="-335" dirty="0">
                <a:latin typeface="Verdana"/>
                <a:cs typeface="Verdana"/>
              </a:rPr>
              <a:t> </a:t>
            </a:r>
            <a:r>
              <a:rPr sz="1500" b="1" dirty="0">
                <a:latin typeface="Arial"/>
                <a:cs typeface="Arial"/>
              </a:rPr>
              <a:t>→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63996" y="2410967"/>
            <a:ext cx="2714625" cy="3740150"/>
            <a:chOff x="6063996" y="2410967"/>
            <a:chExt cx="2714625" cy="3740150"/>
          </a:xfrm>
        </p:grpSpPr>
        <p:sp>
          <p:nvSpPr>
            <p:cNvPr id="10" name="object 10"/>
            <p:cNvSpPr/>
            <p:nvPr/>
          </p:nvSpPr>
          <p:spPr>
            <a:xfrm>
              <a:off x="7004304" y="2410967"/>
              <a:ext cx="1773936" cy="2036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63996" y="4116323"/>
              <a:ext cx="1773936" cy="20345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36233" y="4739132"/>
            <a:ext cx="1029335" cy="7626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905" algn="ctr">
              <a:lnSpc>
                <a:spcPct val="92100"/>
              </a:lnSpc>
              <a:spcBef>
                <a:spcPts val="265"/>
              </a:spcBef>
            </a:pPr>
            <a:r>
              <a:rPr sz="1700" b="1" spc="-5" dirty="0">
                <a:latin typeface="TeXGyreAdventor"/>
                <a:cs typeface="TeXGyreAdventor"/>
              </a:rPr>
              <a:t>Un   elemento  volitivo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23403" y="4573651"/>
            <a:ext cx="2112010" cy="10960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40"/>
              </a:spcBef>
            </a:pPr>
            <a:r>
              <a:rPr sz="1500" b="1" dirty="0">
                <a:latin typeface="Arial"/>
                <a:cs typeface="Arial"/>
              </a:rPr>
              <a:t>→ </a:t>
            </a:r>
            <a:r>
              <a:rPr sz="1500" spc="-5" dirty="0">
                <a:latin typeface="Verdana"/>
                <a:cs typeface="Verdana"/>
              </a:rPr>
              <a:t>voluntad </a:t>
            </a:r>
            <a:r>
              <a:rPr sz="1500" spc="80" dirty="0">
                <a:latin typeface="Verdana"/>
                <a:cs typeface="Verdana"/>
              </a:rPr>
              <a:t>de</a:t>
            </a:r>
            <a:r>
              <a:rPr sz="1500" spc="-305" dirty="0">
                <a:latin typeface="Verdana"/>
                <a:cs typeface="Verdana"/>
              </a:rPr>
              <a:t> </a:t>
            </a:r>
            <a:r>
              <a:rPr sz="1500" spc="-55" dirty="0">
                <a:latin typeface="Verdana"/>
                <a:cs typeface="Verdana"/>
              </a:rPr>
              <a:t>realizar  </a:t>
            </a:r>
            <a:r>
              <a:rPr sz="1500" spc="-40" dirty="0">
                <a:latin typeface="Verdana"/>
                <a:cs typeface="Verdana"/>
              </a:rPr>
              <a:t>un </a:t>
            </a:r>
            <a:r>
              <a:rPr sz="1500" spc="-10" dirty="0">
                <a:latin typeface="Verdana"/>
                <a:cs typeface="Verdana"/>
              </a:rPr>
              <a:t>delito </a:t>
            </a:r>
            <a:r>
              <a:rPr sz="1500" spc="70" dirty="0">
                <a:latin typeface="Verdana"/>
                <a:cs typeface="Verdana"/>
              </a:rPr>
              <a:t>o </a:t>
            </a:r>
            <a:r>
              <a:rPr sz="1500" spc="20" dirty="0">
                <a:latin typeface="Verdana"/>
                <a:cs typeface="Verdana"/>
              </a:rPr>
              <a:t>en </a:t>
            </a:r>
            <a:r>
              <a:rPr sz="1500" spc="50" dirty="0">
                <a:latin typeface="Verdana"/>
                <a:cs typeface="Verdana"/>
              </a:rPr>
              <a:t>pocas  </a:t>
            </a:r>
            <a:r>
              <a:rPr sz="1500" dirty="0">
                <a:latin typeface="Verdana"/>
                <a:cs typeface="Verdana"/>
              </a:rPr>
              <a:t>palabras </a:t>
            </a:r>
            <a:r>
              <a:rPr sz="1500" spc="-50" dirty="0">
                <a:latin typeface="Verdana"/>
                <a:cs typeface="Verdana"/>
              </a:rPr>
              <a:t>significa: </a:t>
            </a:r>
            <a:r>
              <a:rPr sz="1500" spc="-20" dirty="0">
                <a:latin typeface="Verdana"/>
                <a:cs typeface="Verdana"/>
              </a:rPr>
              <a:t>el  </a:t>
            </a:r>
            <a:r>
              <a:rPr sz="1500" spc="-35" dirty="0">
                <a:latin typeface="Verdana"/>
                <a:cs typeface="Verdana"/>
              </a:rPr>
              <a:t>querer </a:t>
            </a:r>
            <a:r>
              <a:rPr sz="1500" spc="85" dirty="0">
                <a:latin typeface="Verdana"/>
                <a:cs typeface="Verdana"/>
              </a:rPr>
              <a:t>de </a:t>
            </a:r>
            <a:r>
              <a:rPr sz="1500" spc="10" dirty="0">
                <a:latin typeface="Verdana"/>
                <a:cs typeface="Verdana"/>
              </a:rPr>
              <a:t>la </a:t>
            </a:r>
            <a:r>
              <a:rPr sz="1500" spc="70" dirty="0">
                <a:latin typeface="Verdana"/>
                <a:cs typeface="Verdana"/>
              </a:rPr>
              <a:t>acción  </a:t>
            </a:r>
            <a:r>
              <a:rPr sz="1500" spc="15" dirty="0">
                <a:latin typeface="Verdana"/>
                <a:cs typeface="Verdana"/>
              </a:rPr>
              <a:t>típica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77284" y="4116323"/>
            <a:ext cx="1773936" cy="2034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8CB8BE12-B10B-48A4-96CD-2C89635B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156332" y="843914"/>
            <a:ext cx="7981950" cy="5170805"/>
            <a:chOff x="2156332" y="843914"/>
            <a:chExt cx="7981950" cy="5170805"/>
          </a:xfrm>
        </p:grpSpPr>
        <p:sp>
          <p:nvSpPr>
            <p:cNvPr id="3" name="object 3"/>
            <p:cNvSpPr/>
            <p:nvPr/>
          </p:nvSpPr>
          <p:spPr>
            <a:xfrm>
              <a:off x="2162682" y="850264"/>
              <a:ext cx="1083945" cy="5158105"/>
            </a:xfrm>
            <a:custGeom>
              <a:avLst/>
              <a:gdLst/>
              <a:ahLst/>
              <a:cxnLst/>
              <a:rect l="l" t="t" r="r" b="b"/>
              <a:pathLst>
                <a:path w="1083945" h="5158105">
                  <a:moveTo>
                    <a:pt x="15240" y="0"/>
                  </a:moveTo>
                  <a:lnTo>
                    <a:pt x="49149" y="34349"/>
                  </a:lnTo>
                  <a:lnTo>
                    <a:pt x="82512" y="69032"/>
                  </a:lnTo>
                  <a:lnTo>
                    <a:pt x="115328" y="104045"/>
                  </a:lnTo>
                  <a:lnTo>
                    <a:pt x="147597" y="139381"/>
                  </a:lnTo>
                  <a:lnTo>
                    <a:pt x="179319" y="175035"/>
                  </a:lnTo>
                  <a:lnTo>
                    <a:pt x="210495" y="211002"/>
                  </a:lnTo>
                  <a:lnTo>
                    <a:pt x="241123" y="247276"/>
                  </a:lnTo>
                  <a:lnTo>
                    <a:pt x="271204" y="283852"/>
                  </a:lnTo>
                  <a:lnTo>
                    <a:pt x="300739" y="320724"/>
                  </a:lnTo>
                  <a:lnTo>
                    <a:pt x="329726" y="357887"/>
                  </a:lnTo>
                  <a:lnTo>
                    <a:pt x="358167" y="395335"/>
                  </a:lnTo>
                  <a:lnTo>
                    <a:pt x="386060" y="433064"/>
                  </a:lnTo>
                  <a:lnTo>
                    <a:pt x="413407" y="471067"/>
                  </a:lnTo>
                  <a:lnTo>
                    <a:pt x="440207" y="509339"/>
                  </a:lnTo>
                  <a:lnTo>
                    <a:pt x="466459" y="547875"/>
                  </a:lnTo>
                  <a:lnTo>
                    <a:pt x="492165" y="586669"/>
                  </a:lnTo>
                  <a:lnTo>
                    <a:pt x="517324" y="625716"/>
                  </a:lnTo>
                  <a:lnTo>
                    <a:pt x="541936" y="665010"/>
                  </a:lnTo>
                  <a:lnTo>
                    <a:pt x="566001" y="704546"/>
                  </a:lnTo>
                  <a:lnTo>
                    <a:pt x="589519" y="744319"/>
                  </a:lnTo>
                  <a:lnTo>
                    <a:pt x="612490" y="784323"/>
                  </a:lnTo>
                  <a:lnTo>
                    <a:pt x="634915" y="824552"/>
                  </a:lnTo>
                  <a:lnTo>
                    <a:pt x="656792" y="865002"/>
                  </a:lnTo>
                  <a:lnTo>
                    <a:pt x="678122" y="905666"/>
                  </a:lnTo>
                  <a:lnTo>
                    <a:pt x="698906" y="946540"/>
                  </a:lnTo>
                  <a:lnTo>
                    <a:pt x="719142" y="987618"/>
                  </a:lnTo>
                  <a:lnTo>
                    <a:pt x="738832" y="1028894"/>
                  </a:lnTo>
                  <a:lnTo>
                    <a:pt x="757975" y="1070363"/>
                  </a:lnTo>
                  <a:lnTo>
                    <a:pt x="776570" y="1112020"/>
                  </a:lnTo>
                  <a:lnTo>
                    <a:pt x="794619" y="1153858"/>
                  </a:lnTo>
                  <a:lnTo>
                    <a:pt x="812121" y="1195874"/>
                  </a:lnTo>
                  <a:lnTo>
                    <a:pt x="829076" y="1238061"/>
                  </a:lnTo>
                  <a:lnTo>
                    <a:pt x="845484" y="1280413"/>
                  </a:lnTo>
                  <a:lnTo>
                    <a:pt x="861345" y="1322927"/>
                  </a:lnTo>
                  <a:lnTo>
                    <a:pt x="876659" y="1365595"/>
                  </a:lnTo>
                  <a:lnTo>
                    <a:pt x="891426" y="1408412"/>
                  </a:lnTo>
                  <a:lnTo>
                    <a:pt x="905647" y="1451374"/>
                  </a:lnTo>
                  <a:lnTo>
                    <a:pt x="919320" y="1494474"/>
                  </a:lnTo>
                  <a:lnTo>
                    <a:pt x="932446" y="1537708"/>
                  </a:lnTo>
                  <a:lnTo>
                    <a:pt x="945026" y="1581069"/>
                  </a:lnTo>
                  <a:lnTo>
                    <a:pt x="957058" y="1624552"/>
                  </a:lnTo>
                  <a:lnTo>
                    <a:pt x="968544" y="1668153"/>
                  </a:lnTo>
                  <a:lnTo>
                    <a:pt x="979483" y="1711865"/>
                  </a:lnTo>
                  <a:lnTo>
                    <a:pt x="989874" y="1755683"/>
                  </a:lnTo>
                  <a:lnTo>
                    <a:pt x="999719" y="1799601"/>
                  </a:lnTo>
                  <a:lnTo>
                    <a:pt x="1009017" y="1843615"/>
                  </a:lnTo>
                  <a:lnTo>
                    <a:pt x="1017768" y="1887719"/>
                  </a:lnTo>
                  <a:lnTo>
                    <a:pt x="1025972" y="1931906"/>
                  </a:lnTo>
                  <a:lnTo>
                    <a:pt x="1033629" y="1976173"/>
                  </a:lnTo>
                  <a:lnTo>
                    <a:pt x="1040739" y="2020513"/>
                  </a:lnTo>
                  <a:lnTo>
                    <a:pt x="1047302" y="2064921"/>
                  </a:lnTo>
                  <a:lnTo>
                    <a:pt x="1053319" y="2109391"/>
                  </a:lnTo>
                  <a:lnTo>
                    <a:pt x="1058788" y="2153919"/>
                  </a:lnTo>
                  <a:lnTo>
                    <a:pt x="1063710" y="2198498"/>
                  </a:lnTo>
                  <a:lnTo>
                    <a:pt x="1068086" y="2243124"/>
                  </a:lnTo>
                  <a:lnTo>
                    <a:pt x="1071914" y="2287790"/>
                  </a:lnTo>
                  <a:lnTo>
                    <a:pt x="1075196" y="2332492"/>
                  </a:lnTo>
                  <a:lnTo>
                    <a:pt x="1077931" y="2377223"/>
                  </a:lnTo>
                  <a:lnTo>
                    <a:pt x="1080118" y="2421979"/>
                  </a:lnTo>
                  <a:lnTo>
                    <a:pt x="1081759" y="2466754"/>
                  </a:lnTo>
                  <a:lnTo>
                    <a:pt x="1082853" y="2511543"/>
                  </a:lnTo>
                  <a:lnTo>
                    <a:pt x="1083400" y="2556340"/>
                  </a:lnTo>
                  <a:lnTo>
                    <a:pt x="1083400" y="2601139"/>
                  </a:lnTo>
                  <a:lnTo>
                    <a:pt x="1082853" y="2645936"/>
                  </a:lnTo>
                  <a:lnTo>
                    <a:pt x="1081759" y="2690724"/>
                  </a:lnTo>
                  <a:lnTo>
                    <a:pt x="1080118" y="2735500"/>
                  </a:lnTo>
                  <a:lnTo>
                    <a:pt x="1077931" y="2780256"/>
                  </a:lnTo>
                  <a:lnTo>
                    <a:pt x="1075196" y="2824987"/>
                  </a:lnTo>
                  <a:lnTo>
                    <a:pt x="1071914" y="2869689"/>
                  </a:lnTo>
                  <a:lnTo>
                    <a:pt x="1068086" y="2914355"/>
                  </a:lnTo>
                  <a:lnTo>
                    <a:pt x="1063710" y="2958981"/>
                  </a:lnTo>
                  <a:lnTo>
                    <a:pt x="1058788" y="3003560"/>
                  </a:lnTo>
                  <a:lnTo>
                    <a:pt x="1053319" y="3048088"/>
                  </a:lnTo>
                  <a:lnTo>
                    <a:pt x="1047302" y="3092559"/>
                  </a:lnTo>
                  <a:lnTo>
                    <a:pt x="1040739" y="3136967"/>
                  </a:lnTo>
                  <a:lnTo>
                    <a:pt x="1033629" y="3181307"/>
                  </a:lnTo>
                  <a:lnTo>
                    <a:pt x="1025972" y="3225574"/>
                  </a:lnTo>
                  <a:lnTo>
                    <a:pt x="1017768" y="3269762"/>
                  </a:lnTo>
                  <a:lnTo>
                    <a:pt x="1009017" y="3313865"/>
                  </a:lnTo>
                  <a:lnTo>
                    <a:pt x="999719" y="3357879"/>
                  </a:lnTo>
                  <a:lnTo>
                    <a:pt x="989874" y="3401798"/>
                  </a:lnTo>
                  <a:lnTo>
                    <a:pt x="979483" y="3445616"/>
                  </a:lnTo>
                  <a:lnTo>
                    <a:pt x="968544" y="3489329"/>
                  </a:lnTo>
                  <a:lnTo>
                    <a:pt x="957058" y="3532929"/>
                  </a:lnTo>
                  <a:lnTo>
                    <a:pt x="945026" y="3576413"/>
                  </a:lnTo>
                  <a:lnTo>
                    <a:pt x="932446" y="3619775"/>
                  </a:lnTo>
                  <a:lnTo>
                    <a:pt x="919320" y="3663009"/>
                  </a:lnTo>
                  <a:lnTo>
                    <a:pt x="905647" y="3706110"/>
                  </a:lnTo>
                  <a:lnTo>
                    <a:pt x="891426" y="3749072"/>
                  </a:lnTo>
                  <a:lnTo>
                    <a:pt x="876659" y="3791889"/>
                  </a:lnTo>
                  <a:lnTo>
                    <a:pt x="861345" y="3834558"/>
                  </a:lnTo>
                  <a:lnTo>
                    <a:pt x="845484" y="3877071"/>
                  </a:lnTo>
                  <a:lnTo>
                    <a:pt x="829076" y="3919425"/>
                  </a:lnTo>
                  <a:lnTo>
                    <a:pt x="812121" y="3961612"/>
                  </a:lnTo>
                  <a:lnTo>
                    <a:pt x="794619" y="4003628"/>
                  </a:lnTo>
                  <a:lnTo>
                    <a:pt x="776570" y="4045467"/>
                  </a:lnTo>
                  <a:lnTo>
                    <a:pt x="757975" y="4087124"/>
                  </a:lnTo>
                  <a:lnTo>
                    <a:pt x="738832" y="4128594"/>
                  </a:lnTo>
                  <a:lnTo>
                    <a:pt x="719142" y="4169871"/>
                  </a:lnTo>
                  <a:lnTo>
                    <a:pt x="698906" y="4210949"/>
                  </a:lnTo>
                  <a:lnTo>
                    <a:pt x="678122" y="4251823"/>
                  </a:lnTo>
                  <a:lnTo>
                    <a:pt x="656792" y="4292488"/>
                  </a:lnTo>
                  <a:lnTo>
                    <a:pt x="634915" y="4332938"/>
                  </a:lnTo>
                  <a:lnTo>
                    <a:pt x="612490" y="4373169"/>
                  </a:lnTo>
                  <a:lnTo>
                    <a:pt x="589519" y="4413173"/>
                  </a:lnTo>
                  <a:lnTo>
                    <a:pt x="566001" y="4452946"/>
                  </a:lnTo>
                  <a:lnTo>
                    <a:pt x="541936" y="4492483"/>
                  </a:lnTo>
                  <a:lnTo>
                    <a:pt x="517324" y="4531778"/>
                  </a:lnTo>
                  <a:lnTo>
                    <a:pt x="492165" y="4570826"/>
                  </a:lnTo>
                  <a:lnTo>
                    <a:pt x="466459" y="4609620"/>
                  </a:lnTo>
                  <a:lnTo>
                    <a:pt x="440207" y="4648157"/>
                  </a:lnTo>
                  <a:lnTo>
                    <a:pt x="413407" y="4686430"/>
                  </a:lnTo>
                  <a:lnTo>
                    <a:pt x="386060" y="4724434"/>
                  </a:lnTo>
                  <a:lnTo>
                    <a:pt x="358167" y="4762163"/>
                  </a:lnTo>
                  <a:lnTo>
                    <a:pt x="329726" y="4799612"/>
                  </a:lnTo>
                  <a:lnTo>
                    <a:pt x="300739" y="4836776"/>
                  </a:lnTo>
                  <a:lnTo>
                    <a:pt x="271204" y="4873648"/>
                  </a:lnTo>
                  <a:lnTo>
                    <a:pt x="241123" y="4910225"/>
                  </a:lnTo>
                  <a:lnTo>
                    <a:pt x="210495" y="4946500"/>
                  </a:lnTo>
                  <a:lnTo>
                    <a:pt x="179319" y="4982467"/>
                  </a:lnTo>
                  <a:lnTo>
                    <a:pt x="147597" y="5018122"/>
                  </a:lnTo>
                  <a:lnTo>
                    <a:pt x="115328" y="5053459"/>
                  </a:lnTo>
                  <a:lnTo>
                    <a:pt x="82512" y="5088473"/>
                  </a:lnTo>
                  <a:lnTo>
                    <a:pt x="49149" y="5123157"/>
                  </a:lnTo>
                  <a:lnTo>
                    <a:pt x="15240" y="5157508"/>
                  </a:lnTo>
                  <a:lnTo>
                    <a:pt x="0" y="5142230"/>
                  </a:lnTo>
                  <a:lnTo>
                    <a:pt x="33976" y="5107806"/>
                  </a:lnTo>
                  <a:lnTo>
                    <a:pt x="67401" y="5073044"/>
                  </a:lnTo>
                  <a:lnTo>
                    <a:pt x="100273" y="5037950"/>
                  </a:lnTo>
                  <a:lnTo>
                    <a:pt x="132592" y="5002530"/>
                  </a:lnTo>
                  <a:lnTo>
                    <a:pt x="164359" y="4966789"/>
                  </a:lnTo>
                  <a:lnTo>
                    <a:pt x="195574" y="4930732"/>
                  </a:lnTo>
                  <a:lnTo>
                    <a:pt x="226236" y="4894365"/>
                  </a:lnTo>
                  <a:lnTo>
                    <a:pt x="256345" y="4857693"/>
                  </a:lnTo>
                  <a:lnTo>
                    <a:pt x="285903" y="4820723"/>
                  </a:lnTo>
                  <a:lnTo>
                    <a:pt x="314907" y="4783459"/>
                  </a:lnTo>
                  <a:lnTo>
                    <a:pt x="343359" y="4745907"/>
                  </a:lnTo>
                  <a:lnTo>
                    <a:pt x="371259" y="4708073"/>
                  </a:lnTo>
                  <a:lnTo>
                    <a:pt x="398606" y="4669962"/>
                  </a:lnTo>
                  <a:lnTo>
                    <a:pt x="425401" y="4631580"/>
                  </a:lnTo>
                  <a:lnTo>
                    <a:pt x="451644" y="4592932"/>
                  </a:lnTo>
                  <a:lnTo>
                    <a:pt x="477333" y="4554024"/>
                  </a:lnTo>
                  <a:lnTo>
                    <a:pt x="502471" y="4514862"/>
                  </a:lnTo>
                  <a:lnTo>
                    <a:pt x="527056" y="4475450"/>
                  </a:lnTo>
                  <a:lnTo>
                    <a:pt x="551088" y="4435794"/>
                  </a:lnTo>
                  <a:lnTo>
                    <a:pt x="574568" y="4395901"/>
                  </a:lnTo>
                  <a:lnTo>
                    <a:pt x="597496" y="4355775"/>
                  </a:lnTo>
                  <a:lnTo>
                    <a:pt x="619871" y="4315422"/>
                  </a:lnTo>
                  <a:lnTo>
                    <a:pt x="641693" y="4274848"/>
                  </a:lnTo>
                  <a:lnTo>
                    <a:pt x="662963" y="4234057"/>
                  </a:lnTo>
                  <a:lnTo>
                    <a:pt x="683681" y="4193057"/>
                  </a:lnTo>
                  <a:lnTo>
                    <a:pt x="703846" y="4151851"/>
                  </a:lnTo>
                  <a:lnTo>
                    <a:pt x="723459" y="4110446"/>
                  </a:lnTo>
                  <a:lnTo>
                    <a:pt x="742519" y="4068848"/>
                  </a:lnTo>
                  <a:lnTo>
                    <a:pt x="761027" y="4027061"/>
                  </a:lnTo>
                  <a:lnTo>
                    <a:pt x="778982" y="3985091"/>
                  </a:lnTo>
                  <a:lnTo>
                    <a:pt x="796385" y="3942945"/>
                  </a:lnTo>
                  <a:lnTo>
                    <a:pt x="813235" y="3900626"/>
                  </a:lnTo>
                  <a:lnTo>
                    <a:pt x="829533" y="3858142"/>
                  </a:lnTo>
                  <a:lnTo>
                    <a:pt x="845278" y="3815497"/>
                  </a:lnTo>
                  <a:lnTo>
                    <a:pt x="860471" y="3772697"/>
                  </a:lnTo>
                  <a:lnTo>
                    <a:pt x="875112" y="3729748"/>
                  </a:lnTo>
                  <a:lnTo>
                    <a:pt x="889200" y="3686655"/>
                  </a:lnTo>
                  <a:lnTo>
                    <a:pt x="902735" y="3643423"/>
                  </a:lnTo>
                  <a:lnTo>
                    <a:pt x="915718" y="3600058"/>
                  </a:lnTo>
                  <a:lnTo>
                    <a:pt x="928149" y="3556566"/>
                  </a:lnTo>
                  <a:lnTo>
                    <a:pt x="940027" y="3512953"/>
                  </a:lnTo>
                  <a:lnTo>
                    <a:pt x="951353" y="3469223"/>
                  </a:lnTo>
                  <a:lnTo>
                    <a:pt x="962126" y="3425382"/>
                  </a:lnTo>
                  <a:lnTo>
                    <a:pt x="972346" y="3381436"/>
                  </a:lnTo>
                  <a:lnTo>
                    <a:pt x="982015" y="3337390"/>
                  </a:lnTo>
                  <a:lnTo>
                    <a:pt x="991130" y="3293251"/>
                  </a:lnTo>
                  <a:lnTo>
                    <a:pt x="999694" y="3249023"/>
                  </a:lnTo>
                  <a:lnTo>
                    <a:pt x="1007704" y="3204711"/>
                  </a:lnTo>
                  <a:lnTo>
                    <a:pt x="1015163" y="3160323"/>
                  </a:lnTo>
                  <a:lnTo>
                    <a:pt x="1022069" y="3115862"/>
                  </a:lnTo>
                  <a:lnTo>
                    <a:pt x="1028422" y="3071335"/>
                  </a:lnTo>
                  <a:lnTo>
                    <a:pt x="1034223" y="3026747"/>
                  </a:lnTo>
                  <a:lnTo>
                    <a:pt x="1039471" y="2982103"/>
                  </a:lnTo>
                  <a:lnTo>
                    <a:pt x="1044167" y="2937410"/>
                  </a:lnTo>
                  <a:lnTo>
                    <a:pt x="1048311" y="2892672"/>
                  </a:lnTo>
                  <a:lnTo>
                    <a:pt x="1051902" y="2847896"/>
                  </a:lnTo>
                  <a:lnTo>
                    <a:pt x="1054941" y="2803087"/>
                  </a:lnTo>
                  <a:lnTo>
                    <a:pt x="1057427" y="2758249"/>
                  </a:lnTo>
                  <a:lnTo>
                    <a:pt x="1059360" y="2713390"/>
                  </a:lnTo>
                  <a:lnTo>
                    <a:pt x="1060742" y="2668514"/>
                  </a:lnTo>
                  <a:lnTo>
                    <a:pt x="1061570" y="2623627"/>
                  </a:lnTo>
                  <a:lnTo>
                    <a:pt x="1061847" y="2578735"/>
                  </a:lnTo>
                  <a:lnTo>
                    <a:pt x="1061570" y="2533842"/>
                  </a:lnTo>
                  <a:lnTo>
                    <a:pt x="1060742" y="2488955"/>
                  </a:lnTo>
                  <a:lnTo>
                    <a:pt x="1059360" y="2444079"/>
                  </a:lnTo>
                  <a:lnTo>
                    <a:pt x="1057427" y="2399220"/>
                  </a:lnTo>
                  <a:lnTo>
                    <a:pt x="1054941" y="2354382"/>
                  </a:lnTo>
                  <a:lnTo>
                    <a:pt x="1051902" y="2309573"/>
                  </a:lnTo>
                  <a:lnTo>
                    <a:pt x="1048311" y="2264797"/>
                  </a:lnTo>
                  <a:lnTo>
                    <a:pt x="1044167" y="2220059"/>
                  </a:lnTo>
                  <a:lnTo>
                    <a:pt x="1039471" y="2175366"/>
                  </a:lnTo>
                  <a:lnTo>
                    <a:pt x="1034223" y="2130722"/>
                  </a:lnTo>
                  <a:lnTo>
                    <a:pt x="1028422" y="2086134"/>
                  </a:lnTo>
                  <a:lnTo>
                    <a:pt x="1022069" y="2041607"/>
                  </a:lnTo>
                  <a:lnTo>
                    <a:pt x="1015163" y="1997146"/>
                  </a:lnTo>
                  <a:lnTo>
                    <a:pt x="1007704" y="1952758"/>
                  </a:lnTo>
                  <a:lnTo>
                    <a:pt x="999694" y="1908446"/>
                  </a:lnTo>
                  <a:lnTo>
                    <a:pt x="991130" y="1864218"/>
                  </a:lnTo>
                  <a:lnTo>
                    <a:pt x="982015" y="1820079"/>
                  </a:lnTo>
                  <a:lnTo>
                    <a:pt x="972346" y="1776033"/>
                  </a:lnTo>
                  <a:lnTo>
                    <a:pt x="962126" y="1732087"/>
                  </a:lnTo>
                  <a:lnTo>
                    <a:pt x="951353" y="1688246"/>
                  </a:lnTo>
                  <a:lnTo>
                    <a:pt x="940027" y="1644516"/>
                  </a:lnTo>
                  <a:lnTo>
                    <a:pt x="928149" y="1600903"/>
                  </a:lnTo>
                  <a:lnTo>
                    <a:pt x="915718" y="1557411"/>
                  </a:lnTo>
                  <a:lnTo>
                    <a:pt x="902735" y="1514046"/>
                  </a:lnTo>
                  <a:lnTo>
                    <a:pt x="889200" y="1470814"/>
                  </a:lnTo>
                  <a:lnTo>
                    <a:pt x="875112" y="1427721"/>
                  </a:lnTo>
                  <a:lnTo>
                    <a:pt x="860471" y="1384772"/>
                  </a:lnTo>
                  <a:lnTo>
                    <a:pt x="845278" y="1341972"/>
                  </a:lnTo>
                  <a:lnTo>
                    <a:pt x="829533" y="1299327"/>
                  </a:lnTo>
                  <a:lnTo>
                    <a:pt x="813235" y="1256843"/>
                  </a:lnTo>
                  <a:lnTo>
                    <a:pt x="796385" y="1214524"/>
                  </a:lnTo>
                  <a:lnTo>
                    <a:pt x="778982" y="1172378"/>
                  </a:lnTo>
                  <a:lnTo>
                    <a:pt x="761027" y="1130408"/>
                  </a:lnTo>
                  <a:lnTo>
                    <a:pt x="742519" y="1088621"/>
                  </a:lnTo>
                  <a:lnTo>
                    <a:pt x="723459" y="1047023"/>
                  </a:lnTo>
                  <a:lnTo>
                    <a:pt x="703846" y="1005618"/>
                  </a:lnTo>
                  <a:lnTo>
                    <a:pt x="683681" y="964412"/>
                  </a:lnTo>
                  <a:lnTo>
                    <a:pt x="662963" y="923412"/>
                  </a:lnTo>
                  <a:lnTo>
                    <a:pt x="641693" y="882621"/>
                  </a:lnTo>
                  <a:lnTo>
                    <a:pt x="619871" y="842047"/>
                  </a:lnTo>
                  <a:lnTo>
                    <a:pt x="597496" y="801694"/>
                  </a:lnTo>
                  <a:lnTo>
                    <a:pt x="574568" y="761568"/>
                  </a:lnTo>
                  <a:lnTo>
                    <a:pt x="551088" y="721675"/>
                  </a:lnTo>
                  <a:lnTo>
                    <a:pt x="527056" y="682019"/>
                  </a:lnTo>
                  <a:lnTo>
                    <a:pt x="502471" y="642607"/>
                  </a:lnTo>
                  <a:lnTo>
                    <a:pt x="477333" y="603445"/>
                  </a:lnTo>
                  <a:lnTo>
                    <a:pt x="451644" y="564537"/>
                  </a:lnTo>
                  <a:lnTo>
                    <a:pt x="425401" y="525889"/>
                  </a:lnTo>
                  <a:lnTo>
                    <a:pt x="398606" y="487507"/>
                  </a:lnTo>
                  <a:lnTo>
                    <a:pt x="371259" y="449396"/>
                  </a:lnTo>
                  <a:lnTo>
                    <a:pt x="343359" y="411562"/>
                  </a:lnTo>
                  <a:lnTo>
                    <a:pt x="314907" y="374010"/>
                  </a:lnTo>
                  <a:lnTo>
                    <a:pt x="285903" y="336746"/>
                  </a:lnTo>
                  <a:lnTo>
                    <a:pt x="256345" y="299776"/>
                  </a:lnTo>
                  <a:lnTo>
                    <a:pt x="226236" y="263104"/>
                  </a:lnTo>
                  <a:lnTo>
                    <a:pt x="195574" y="226737"/>
                  </a:lnTo>
                  <a:lnTo>
                    <a:pt x="164359" y="190680"/>
                  </a:lnTo>
                  <a:lnTo>
                    <a:pt x="132592" y="154939"/>
                  </a:lnTo>
                  <a:lnTo>
                    <a:pt x="100273" y="119519"/>
                  </a:lnTo>
                  <a:lnTo>
                    <a:pt x="67401" y="84425"/>
                  </a:lnTo>
                  <a:lnTo>
                    <a:pt x="33976" y="49663"/>
                  </a:lnTo>
                  <a:lnTo>
                    <a:pt x="0" y="15239"/>
                  </a:lnTo>
                  <a:lnTo>
                    <a:pt x="15240" y="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28187" y="1493519"/>
              <a:ext cx="7103745" cy="1548765"/>
            </a:xfrm>
            <a:custGeom>
              <a:avLst/>
              <a:gdLst/>
              <a:ahLst/>
              <a:cxnLst/>
              <a:rect l="l" t="t" r="r" b="b"/>
              <a:pathLst>
                <a:path w="7103745" h="1548764">
                  <a:moveTo>
                    <a:pt x="7103363" y="0"/>
                  </a:moveTo>
                  <a:lnTo>
                    <a:pt x="0" y="0"/>
                  </a:lnTo>
                  <a:lnTo>
                    <a:pt x="0" y="1548384"/>
                  </a:lnTo>
                  <a:lnTo>
                    <a:pt x="7103363" y="1548384"/>
                  </a:lnTo>
                  <a:lnTo>
                    <a:pt x="71033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28187" y="1493519"/>
              <a:ext cx="7103745" cy="1548765"/>
            </a:xfrm>
            <a:custGeom>
              <a:avLst/>
              <a:gdLst/>
              <a:ahLst/>
              <a:cxnLst/>
              <a:rect l="l" t="t" r="r" b="b"/>
              <a:pathLst>
                <a:path w="7103745" h="1548764">
                  <a:moveTo>
                    <a:pt x="0" y="1548384"/>
                  </a:moveTo>
                  <a:lnTo>
                    <a:pt x="7103363" y="1548384"/>
                  </a:lnTo>
                  <a:lnTo>
                    <a:pt x="7103363" y="0"/>
                  </a:lnTo>
                  <a:lnTo>
                    <a:pt x="0" y="0"/>
                  </a:lnTo>
                  <a:lnTo>
                    <a:pt x="0" y="154838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44721" y="1715770"/>
            <a:ext cx="5819775" cy="106362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330"/>
              </a:spcBef>
            </a:pPr>
            <a:r>
              <a:rPr sz="2400" b="0" spc="-210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2400" b="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ERROR DE TIPO</a:t>
            </a:r>
            <a:r>
              <a:rPr sz="2400" spc="-10" dirty="0">
                <a:solidFill>
                  <a:srgbClr val="FFFFFF"/>
                </a:solidFill>
              </a:rPr>
              <a:t> </a:t>
            </a:r>
            <a:r>
              <a:rPr sz="2400" b="0" spc="25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2400" b="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0" spc="-95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2400" b="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0" spc="-70" dirty="0">
                <a:solidFill>
                  <a:srgbClr val="FFFFFF"/>
                </a:solidFill>
                <a:latin typeface="Verdana"/>
                <a:cs typeface="Verdana"/>
              </a:rPr>
              <a:t>más</a:t>
            </a:r>
            <a:r>
              <a:rPr sz="2400" b="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0" spc="65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2400" b="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0" spc="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400" b="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falta  </a:t>
            </a:r>
            <a:r>
              <a:rPr sz="2400" b="0" spc="13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400" b="0" spc="-15" dirty="0">
                <a:solidFill>
                  <a:srgbClr val="FFFFFF"/>
                </a:solidFill>
                <a:latin typeface="Verdana"/>
                <a:cs typeface="Verdana"/>
              </a:rPr>
              <a:t>representación </a:t>
            </a:r>
            <a:r>
              <a:rPr sz="2400" b="0" spc="-10" dirty="0">
                <a:solidFill>
                  <a:srgbClr val="FFFFFF"/>
                </a:solidFill>
                <a:latin typeface="Verdana"/>
                <a:cs typeface="Verdana"/>
              </a:rPr>
              <a:t>requerida </a:t>
            </a:r>
            <a:r>
              <a:rPr sz="2400" b="0" spc="-20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2400" b="0" spc="-25" dirty="0">
                <a:solidFill>
                  <a:srgbClr val="FFFFFF"/>
                </a:solidFill>
                <a:latin typeface="Verdana"/>
                <a:cs typeface="Verdana"/>
              </a:rPr>
              <a:t>el  </a:t>
            </a:r>
            <a:r>
              <a:rPr sz="2400" b="0" spc="-10" dirty="0">
                <a:solidFill>
                  <a:srgbClr val="FFFFFF"/>
                </a:solidFill>
                <a:latin typeface="Verdana"/>
                <a:cs typeface="Verdana"/>
              </a:rPr>
              <a:t>dolo.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54098" y="1293622"/>
            <a:ext cx="8084184" cy="4077335"/>
            <a:chOff x="2054098" y="1293622"/>
            <a:chExt cx="8084184" cy="4077335"/>
          </a:xfrm>
        </p:grpSpPr>
        <p:sp>
          <p:nvSpPr>
            <p:cNvPr id="8" name="object 8"/>
            <p:cNvSpPr/>
            <p:nvPr/>
          </p:nvSpPr>
          <p:spPr>
            <a:xfrm>
              <a:off x="2060448" y="1299972"/>
              <a:ext cx="1935480" cy="1935480"/>
            </a:xfrm>
            <a:custGeom>
              <a:avLst/>
              <a:gdLst/>
              <a:ahLst/>
              <a:cxnLst/>
              <a:rect l="l" t="t" r="r" b="b"/>
              <a:pathLst>
                <a:path w="1935479" h="1935480">
                  <a:moveTo>
                    <a:pt x="967739" y="0"/>
                  </a:moveTo>
                  <a:lnTo>
                    <a:pt x="919444" y="1184"/>
                  </a:lnTo>
                  <a:lnTo>
                    <a:pt x="871761" y="4700"/>
                  </a:lnTo>
                  <a:lnTo>
                    <a:pt x="824746" y="10493"/>
                  </a:lnTo>
                  <a:lnTo>
                    <a:pt x="778454" y="18508"/>
                  </a:lnTo>
                  <a:lnTo>
                    <a:pt x="732941" y="28687"/>
                  </a:lnTo>
                  <a:lnTo>
                    <a:pt x="688262" y="40977"/>
                  </a:lnTo>
                  <a:lnTo>
                    <a:pt x="644474" y="55321"/>
                  </a:lnTo>
                  <a:lnTo>
                    <a:pt x="601630" y="71665"/>
                  </a:lnTo>
                  <a:lnTo>
                    <a:pt x="559787" y="89952"/>
                  </a:lnTo>
                  <a:lnTo>
                    <a:pt x="519001" y="110128"/>
                  </a:lnTo>
                  <a:lnTo>
                    <a:pt x="479326" y="132136"/>
                  </a:lnTo>
                  <a:lnTo>
                    <a:pt x="440818" y="155922"/>
                  </a:lnTo>
                  <a:lnTo>
                    <a:pt x="403533" y="181429"/>
                  </a:lnTo>
                  <a:lnTo>
                    <a:pt x="367526" y="208603"/>
                  </a:lnTo>
                  <a:lnTo>
                    <a:pt x="332852" y="237387"/>
                  </a:lnTo>
                  <a:lnTo>
                    <a:pt x="299568" y="267728"/>
                  </a:lnTo>
                  <a:lnTo>
                    <a:pt x="267728" y="299568"/>
                  </a:lnTo>
                  <a:lnTo>
                    <a:pt x="237387" y="332852"/>
                  </a:lnTo>
                  <a:lnTo>
                    <a:pt x="208603" y="367526"/>
                  </a:lnTo>
                  <a:lnTo>
                    <a:pt x="181429" y="403533"/>
                  </a:lnTo>
                  <a:lnTo>
                    <a:pt x="155922" y="440818"/>
                  </a:lnTo>
                  <a:lnTo>
                    <a:pt x="132136" y="479326"/>
                  </a:lnTo>
                  <a:lnTo>
                    <a:pt x="110128" y="519001"/>
                  </a:lnTo>
                  <a:lnTo>
                    <a:pt x="89952" y="559787"/>
                  </a:lnTo>
                  <a:lnTo>
                    <a:pt x="71665" y="601630"/>
                  </a:lnTo>
                  <a:lnTo>
                    <a:pt x="55321" y="644474"/>
                  </a:lnTo>
                  <a:lnTo>
                    <a:pt x="40977" y="688262"/>
                  </a:lnTo>
                  <a:lnTo>
                    <a:pt x="28687" y="732941"/>
                  </a:lnTo>
                  <a:lnTo>
                    <a:pt x="18508" y="778454"/>
                  </a:lnTo>
                  <a:lnTo>
                    <a:pt x="10493" y="824746"/>
                  </a:lnTo>
                  <a:lnTo>
                    <a:pt x="4700" y="871761"/>
                  </a:lnTo>
                  <a:lnTo>
                    <a:pt x="1184" y="919444"/>
                  </a:lnTo>
                  <a:lnTo>
                    <a:pt x="0" y="967739"/>
                  </a:lnTo>
                  <a:lnTo>
                    <a:pt x="1184" y="1016035"/>
                  </a:lnTo>
                  <a:lnTo>
                    <a:pt x="4700" y="1063718"/>
                  </a:lnTo>
                  <a:lnTo>
                    <a:pt x="10493" y="1110733"/>
                  </a:lnTo>
                  <a:lnTo>
                    <a:pt x="18508" y="1157025"/>
                  </a:lnTo>
                  <a:lnTo>
                    <a:pt x="28687" y="1202538"/>
                  </a:lnTo>
                  <a:lnTo>
                    <a:pt x="40977" y="1247217"/>
                  </a:lnTo>
                  <a:lnTo>
                    <a:pt x="55321" y="1291005"/>
                  </a:lnTo>
                  <a:lnTo>
                    <a:pt x="71665" y="1333849"/>
                  </a:lnTo>
                  <a:lnTo>
                    <a:pt x="89952" y="1375692"/>
                  </a:lnTo>
                  <a:lnTo>
                    <a:pt x="110128" y="1416478"/>
                  </a:lnTo>
                  <a:lnTo>
                    <a:pt x="132136" y="1456153"/>
                  </a:lnTo>
                  <a:lnTo>
                    <a:pt x="155922" y="1494661"/>
                  </a:lnTo>
                  <a:lnTo>
                    <a:pt x="181429" y="1531946"/>
                  </a:lnTo>
                  <a:lnTo>
                    <a:pt x="208603" y="1567953"/>
                  </a:lnTo>
                  <a:lnTo>
                    <a:pt x="237387" y="1602627"/>
                  </a:lnTo>
                  <a:lnTo>
                    <a:pt x="267728" y="1635911"/>
                  </a:lnTo>
                  <a:lnTo>
                    <a:pt x="299568" y="1667751"/>
                  </a:lnTo>
                  <a:lnTo>
                    <a:pt x="332852" y="1698092"/>
                  </a:lnTo>
                  <a:lnTo>
                    <a:pt x="367526" y="1726876"/>
                  </a:lnTo>
                  <a:lnTo>
                    <a:pt x="403533" y="1754050"/>
                  </a:lnTo>
                  <a:lnTo>
                    <a:pt x="440818" y="1779557"/>
                  </a:lnTo>
                  <a:lnTo>
                    <a:pt x="479326" y="1803343"/>
                  </a:lnTo>
                  <a:lnTo>
                    <a:pt x="519001" y="1825351"/>
                  </a:lnTo>
                  <a:lnTo>
                    <a:pt x="559787" y="1845527"/>
                  </a:lnTo>
                  <a:lnTo>
                    <a:pt x="601630" y="1863814"/>
                  </a:lnTo>
                  <a:lnTo>
                    <a:pt x="644474" y="1880158"/>
                  </a:lnTo>
                  <a:lnTo>
                    <a:pt x="688262" y="1894502"/>
                  </a:lnTo>
                  <a:lnTo>
                    <a:pt x="732941" y="1906792"/>
                  </a:lnTo>
                  <a:lnTo>
                    <a:pt x="778454" y="1916971"/>
                  </a:lnTo>
                  <a:lnTo>
                    <a:pt x="824746" y="1924986"/>
                  </a:lnTo>
                  <a:lnTo>
                    <a:pt x="871761" y="1930779"/>
                  </a:lnTo>
                  <a:lnTo>
                    <a:pt x="919444" y="1934295"/>
                  </a:lnTo>
                  <a:lnTo>
                    <a:pt x="967739" y="1935479"/>
                  </a:lnTo>
                  <a:lnTo>
                    <a:pt x="1016035" y="1934295"/>
                  </a:lnTo>
                  <a:lnTo>
                    <a:pt x="1063718" y="1930779"/>
                  </a:lnTo>
                  <a:lnTo>
                    <a:pt x="1110733" y="1924986"/>
                  </a:lnTo>
                  <a:lnTo>
                    <a:pt x="1157025" y="1916971"/>
                  </a:lnTo>
                  <a:lnTo>
                    <a:pt x="1202538" y="1906792"/>
                  </a:lnTo>
                  <a:lnTo>
                    <a:pt x="1247217" y="1894502"/>
                  </a:lnTo>
                  <a:lnTo>
                    <a:pt x="1291005" y="1880158"/>
                  </a:lnTo>
                  <a:lnTo>
                    <a:pt x="1333849" y="1863814"/>
                  </a:lnTo>
                  <a:lnTo>
                    <a:pt x="1375692" y="1845527"/>
                  </a:lnTo>
                  <a:lnTo>
                    <a:pt x="1416478" y="1825351"/>
                  </a:lnTo>
                  <a:lnTo>
                    <a:pt x="1456153" y="1803343"/>
                  </a:lnTo>
                  <a:lnTo>
                    <a:pt x="1494661" y="1779557"/>
                  </a:lnTo>
                  <a:lnTo>
                    <a:pt x="1531946" y="1754050"/>
                  </a:lnTo>
                  <a:lnTo>
                    <a:pt x="1567953" y="1726876"/>
                  </a:lnTo>
                  <a:lnTo>
                    <a:pt x="1602627" y="1698092"/>
                  </a:lnTo>
                  <a:lnTo>
                    <a:pt x="1635911" y="1667751"/>
                  </a:lnTo>
                  <a:lnTo>
                    <a:pt x="1667751" y="1635911"/>
                  </a:lnTo>
                  <a:lnTo>
                    <a:pt x="1698092" y="1602627"/>
                  </a:lnTo>
                  <a:lnTo>
                    <a:pt x="1726876" y="1567953"/>
                  </a:lnTo>
                  <a:lnTo>
                    <a:pt x="1754050" y="1531946"/>
                  </a:lnTo>
                  <a:lnTo>
                    <a:pt x="1779557" y="1494661"/>
                  </a:lnTo>
                  <a:lnTo>
                    <a:pt x="1803343" y="1456153"/>
                  </a:lnTo>
                  <a:lnTo>
                    <a:pt x="1825351" y="1416478"/>
                  </a:lnTo>
                  <a:lnTo>
                    <a:pt x="1845527" y="1375692"/>
                  </a:lnTo>
                  <a:lnTo>
                    <a:pt x="1863814" y="1333849"/>
                  </a:lnTo>
                  <a:lnTo>
                    <a:pt x="1880158" y="1291005"/>
                  </a:lnTo>
                  <a:lnTo>
                    <a:pt x="1894502" y="1247217"/>
                  </a:lnTo>
                  <a:lnTo>
                    <a:pt x="1906792" y="1202538"/>
                  </a:lnTo>
                  <a:lnTo>
                    <a:pt x="1916971" y="1157025"/>
                  </a:lnTo>
                  <a:lnTo>
                    <a:pt x="1924986" y="1110733"/>
                  </a:lnTo>
                  <a:lnTo>
                    <a:pt x="1930779" y="1063718"/>
                  </a:lnTo>
                  <a:lnTo>
                    <a:pt x="1934295" y="1016035"/>
                  </a:lnTo>
                  <a:lnTo>
                    <a:pt x="1935479" y="967739"/>
                  </a:lnTo>
                  <a:lnTo>
                    <a:pt x="1934295" y="919444"/>
                  </a:lnTo>
                  <a:lnTo>
                    <a:pt x="1930779" y="871761"/>
                  </a:lnTo>
                  <a:lnTo>
                    <a:pt x="1924986" y="824746"/>
                  </a:lnTo>
                  <a:lnTo>
                    <a:pt x="1916971" y="778454"/>
                  </a:lnTo>
                  <a:lnTo>
                    <a:pt x="1906792" y="732941"/>
                  </a:lnTo>
                  <a:lnTo>
                    <a:pt x="1894502" y="688262"/>
                  </a:lnTo>
                  <a:lnTo>
                    <a:pt x="1880158" y="644474"/>
                  </a:lnTo>
                  <a:lnTo>
                    <a:pt x="1863814" y="601630"/>
                  </a:lnTo>
                  <a:lnTo>
                    <a:pt x="1845527" y="559787"/>
                  </a:lnTo>
                  <a:lnTo>
                    <a:pt x="1825351" y="519001"/>
                  </a:lnTo>
                  <a:lnTo>
                    <a:pt x="1803343" y="479326"/>
                  </a:lnTo>
                  <a:lnTo>
                    <a:pt x="1779557" y="440818"/>
                  </a:lnTo>
                  <a:lnTo>
                    <a:pt x="1754050" y="403533"/>
                  </a:lnTo>
                  <a:lnTo>
                    <a:pt x="1726876" y="367526"/>
                  </a:lnTo>
                  <a:lnTo>
                    <a:pt x="1698092" y="332852"/>
                  </a:lnTo>
                  <a:lnTo>
                    <a:pt x="1667751" y="299568"/>
                  </a:lnTo>
                  <a:lnTo>
                    <a:pt x="1635911" y="267728"/>
                  </a:lnTo>
                  <a:lnTo>
                    <a:pt x="1602627" y="237387"/>
                  </a:lnTo>
                  <a:lnTo>
                    <a:pt x="1567953" y="208603"/>
                  </a:lnTo>
                  <a:lnTo>
                    <a:pt x="1531946" y="181429"/>
                  </a:lnTo>
                  <a:lnTo>
                    <a:pt x="1494661" y="155922"/>
                  </a:lnTo>
                  <a:lnTo>
                    <a:pt x="1456153" y="132136"/>
                  </a:lnTo>
                  <a:lnTo>
                    <a:pt x="1416478" y="110128"/>
                  </a:lnTo>
                  <a:lnTo>
                    <a:pt x="1375692" y="89952"/>
                  </a:lnTo>
                  <a:lnTo>
                    <a:pt x="1333849" y="71665"/>
                  </a:lnTo>
                  <a:lnTo>
                    <a:pt x="1291005" y="55321"/>
                  </a:lnTo>
                  <a:lnTo>
                    <a:pt x="1247217" y="40977"/>
                  </a:lnTo>
                  <a:lnTo>
                    <a:pt x="1202538" y="28687"/>
                  </a:lnTo>
                  <a:lnTo>
                    <a:pt x="1157025" y="18508"/>
                  </a:lnTo>
                  <a:lnTo>
                    <a:pt x="1110733" y="10493"/>
                  </a:lnTo>
                  <a:lnTo>
                    <a:pt x="1063718" y="4700"/>
                  </a:lnTo>
                  <a:lnTo>
                    <a:pt x="1016035" y="1184"/>
                  </a:lnTo>
                  <a:lnTo>
                    <a:pt x="967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60448" y="1299972"/>
              <a:ext cx="1935480" cy="1935480"/>
            </a:xfrm>
            <a:custGeom>
              <a:avLst/>
              <a:gdLst/>
              <a:ahLst/>
              <a:cxnLst/>
              <a:rect l="l" t="t" r="r" b="b"/>
              <a:pathLst>
                <a:path w="1935479" h="1935480">
                  <a:moveTo>
                    <a:pt x="0" y="967739"/>
                  </a:moveTo>
                  <a:lnTo>
                    <a:pt x="1184" y="919444"/>
                  </a:lnTo>
                  <a:lnTo>
                    <a:pt x="4700" y="871761"/>
                  </a:lnTo>
                  <a:lnTo>
                    <a:pt x="10493" y="824746"/>
                  </a:lnTo>
                  <a:lnTo>
                    <a:pt x="18508" y="778454"/>
                  </a:lnTo>
                  <a:lnTo>
                    <a:pt x="28687" y="732941"/>
                  </a:lnTo>
                  <a:lnTo>
                    <a:pt x="40977" y="688262"/>
                  </a:lnTo>
                  <a:lnTo>
                    <a:pt x="55321" y="644474"/>
                  </a:lnTo>
                  <a:lnTo>
                    <a:pt x="71665" y="601630"/>
                  </a:lnTo>
                  <a:lnTo>
                    <a:pt x="89952" y="559787"/>
                  </a:lnTo>
                  <a:lnTo>
                    <a:pt x="110128" y="519001"/>
                  </a:lnTo>
                  <a:lnTo>
                    <a:pt x="132136" y="479326"/>
                  </a:lnTo>
                  <a:lnTo>
                    <a:pt x="155922" y="440818"/>
                  </a:lnTo>
                  <a:lnTo>
                    <a:pt x="181429" y="403533"/>
                  </a:lnTo>
                  <a:lnTo>
                    <a:pt x="208603" y="367526"/>
                  </a:lnTo>
                  <a:lnTo>
                    <a:pt x="237387" y="332852"/>
                  </a:lnTo>
                  <a:lnTo>
                    <a:pt x="267728" y="299568"/>
                  </a:lnTo>
                  <a:lnTo>
                    <a:pt x="299568" y="267728"/>
                  </a:lnTo>
                  <a:lnTo>
                    <a:pt x="332852" y="237387"/>
                  </a:lnTo>
                  <a:lnTo>
                    <a:pt x="367526" y="208603"/>
                  </a:lnTo>
                  <a:lnTo>
                    <a:pt x="403533" y="181429"/>
                  </a:lnTo>
                  <a:lnTo>
                    <a:pt x="440818" y="155922"/>
                  </a:lnTo>
                  <a:lnTo>
                    <a:pt x="479326" y="132136"/>
                  </a:lnTo>
                  <a:lnTo>
                    <a:pt x="519001" y="110128"/>
                  </a:lnTo>
                  <a:lnTo>
                    <a:pt x="559787" y="89952"/>
                  </a:lnTo>
                  <a:lnTo>
                    <a:pt x="601630" y="71665"/>
                  </a:lnTo>
                  <a:lnTo>
                    <a:pt x="644474" y="55321"/>
                  </a:lnTo>
                  <a:lnTo>
                    <a:pt x="688262" y="40977"/>
                  </a:lnTo>
                  <a:lnTo>
                    <a:pt x="732941" y="28687"/>
                  </a:lnTo>
                  <a:lnTo>
                    <a:pt x="778454" y="18508"/>
                  </a:lnTo>
                  <a:lnTo>
                    <a:pt x="824746" y="10493"/>
                  </a:lnTo>
                  <a:lnTo>
                    <a:pt x="871761" y="4700"/>
                  </a:lnTo>
                  <a:lnTo>
                    <a:pt x="919444" y="1184"/>
                  </a:lnTo>
                  <a:lnTo>
                    <a:pt x="967739" y="0"/>
                  </a:lnTo>
                  <a:lnTo>
                    <a:pt x="1016035" y="1184"/>
                  </a:lnTo>
                  <a:lnTo>
                    <a:pt x="1063718" y="4700"/>
                  </a:lnTo>
                  <a:lnTo>
                    <a:pt x="1110733" y="10493"/>
                  </a:lnTo>
                  <a:lnTo>
                    <a:pt x="1157025" y="18508"/>
                  </a:lnTo>
                  <a:lnTo>
                    <a:pt x="1202538" y="28687"/>
                  </a:lnTo>
                  <a:lnTo>
                    <a:pt x="1247217" y="40977"/>
                  </a:lnTo>
                  <a:lnTo>
                    <a:pt x="1291005" y="55321"/>
                  </a:lnTo>
                  <a:lnTo>
                    <a:pt x="1333849" y="71665"/>
                  </a:lnTo>
                  <a:lnTo>
                    <a:pt x="1375692" y="89952"/>
                  </a:lnTo>
                  <a:lnTo>
                    <a:pt x="1416478" y="110128"/>
                  </a:lnTo>
                  <a:lnTo>
                    <a:pt x="1456153" y="132136"/>
                  </a:lnTo>
                  <a:lnTo>
                    <a:pt x="1494661" y="155922"/>
                  </a:lnTo>
                  <a:lnTo>
                    <a:pt x="1531946" y="181429"/>
                  </a:lnTo>
                  <a:lnTo>
                    <a:pt x="1567953" y="208603"/>
                  </a:lnTo>
                  <a:lnTo>
                    <a:pt x="1602627" y="237387"/>
                  </a:lnTo>
                  <a:lnTo>
                    <a:pt x="1635911" y="267728"/>
                  </a:lnTo>
                  <a:lnTo>
                    <a:pt x="1667751" y="299568"/>
                  </a:lnTo>
                  <a:lnTo>
                    <a:pt x="1698092" y="332852"/>
                  </a:lnTo>
                  <a:lnTo>
                    <a:pt x="1726876" y="367526"/>
                  </a:lnTo>
                  <a:lnTo>
                    <a:pt x="1754050" y="403533"/>
                  </a:lnTo>
                  <a:lnTo>
                    <a:pt x="1779557" y="440818"/>
                  </a:lnTo>
                  <a:lnTo>
                    <a:pt x="1803343" y="479326"/>
                  </a:lnTo>
                  <a:lnTo>
                    <a:pt x="1825351" y="519001"/>
                  </a:lnTo>
                  <a:lnTo>
                    <a:pt x="1845527" y="559787"/>
                  </a:lnTo>
                  <a:lnTo>
                    <a:pt x="1863814" y="601630"/>
                  </a:lnTo>
                  <a:lnTo>
                    <a:pt x="1880158" y="644474"/>
                  </a:lnTo>
                  <a:lnTo>
                    <a:pt x="1894502" y="688262"/>
                  </a:lnTo>
                  <a:lnTo>
                    <a:pt x="1906792" y="732941"/>
                  </a:lnTo>
                  <a:lnTo>
                    <a:pt x="1916971" y="778454"/>
                  </a:lnTo>
                  <a:lnTo>
                    <a:pt x="1924986" y="824746"/>
                  </a:lnTo>
                  <a:lnTo>
                    <a:pt x="1930779" y="871761"/>
                  </a:lnTo>
                  <a:lnTo>
                    <a:pt x="1934295" y="919444"/>
                  </a:lnTo>
                  <a:lnTo>
                    <a:pt x="1935479" y="967739"/>
                  </a:lnTo>
                  <a:lnTo>
                    <a:pt x="1934295" y="1016035"/>
                  </a:lnTo>
                  <a:lnTo>
                    <a:pt x="1930779" y="1063718"/>
                  </a:lnTo>
                  <a:lnTo>
                    <a:pt x="1924986" y="1110733"/>
                  </a:lnTo>
                  <a:lnTo>
                    <a:pt x="1916971" y="1157025"/>
                  </a:lnTo>
                  <a:lnTo>
                    <a:pt x="1906792" y="1202538"/>
                  </a:lnTo>
                  <a:lnTo>
                    <a:pt x="1894502" y="1247217"/>
                  </a:lnTo>
                  <a:lnTo>
                    <a:pt x="1880158" y="1291005"/>
                  </a:lnTo>
                  <a:lnTo>
                    <a:pt x="1863814" y="1333849"/>
                  </a:lnTo>
                  <a:lnTo>
                    <a:pt x="1845527" y="1375692"/>
                  </a:lnTo>
                  <a:lnTo>
                    <a:pt x="1825351" y="1416478"/>
                  </a:lnTo>
                  <a:lnTo>
                    <a:pt x="1803343" y="1456153"/>
                  </a:lnTo>
                  <a:lnTo>
                    <a:pt x="1779557" y="1494661"/>
                  </a:lnTo>
                  <a:lnTo>
                    <a:pt x="1754050" y="1531946"/>
                  </a:lnTo>
                  <a:lnTo>
                    <a:pt x="1726876" y="1567953"/>
                  </a:lnTo>
                  <a:lnTo>
                    <a:pt x="1698092" y="1602627"/>
                  </a:lnTo>
                  <a:lnTo>
                    <a:pt x="1667751" y="1635911"/>
                  </a:lnTo>
                  <a:lnTo>
                    <a:pt x="1635911" y="1667751"/>
                  </a:lnTo>
                  <a:lnTo>
                    <a:pt x="1602627" y="1698092"/>
                  </a:lnTo>
                  <a:lnTo>
                    <a:pt x="1567953" y="1726876"/>
                  </a:lnTo>
                  <a:lnTo>
                    <a:pt x="1531946" y="1754050"/>
                  </a:lnTo>
                  <a:lnTo>
                    <a:pt x="1494661" y="1779557"/>
                  </a:lnTo>
                  <a:lnTo>
                    <a:pt x="1456153" y="1803343"/>
                  </a:lnTo>
                  <a:lnTo>
                    <a:pt x="1416478" y="1825351"/>
                  </a:lnTo>
                  <a:lnTo>
                    <a:pt x="1375692" y="1845527"/>
                  </a:lnTo>
                  <a:lnTo>
                    <a:pt x="1333849" y="1863814"/>
                  </a:lnTo>
                  <a:lnTo>
                    <a:pt x="1291005" y="1880158"/>
                  </a:lnTo>
                  <a:lnTo>
                    <a:pt x="1247217" y="1894502"/>
                  </a:lnTo>
                  <a:lnTo>
                    <a:pt x="1202538" y="1906792"/>
                  </a:lnTo>
                  <a:lnTo>
                    <a:pt x="1157025" y="1916971"/>
                  </a:lnTo>
                  <a:lnTo>
                    <a:pt x="1110733" y="1924986"/>
                  </a:lnTo>
                  <a:lnTo>
                    <a:pt x="1063718" y="1930779"/>
                  </a:lnTo>
                  <a:lnTo>
                    <a:pt x="1016035" y="1934295"/>
                  </a:lnTo>
                  <a:lnTo>
                    <a:pt x="967739" y="1935479"/>
                  </a:lnTo>
                  <a:lnTo>
                    <a:pt x="919444" y="1934295"/>
                  </a:lnTo>
                  <a:lnTo>
                    <a:pt x="871761" y="1930779"/>
                  </a:lnTo>
                  <a:lnTo>
                    <a:pt x="824746" y="1924986"/>
                  </a:lnTo>
                  <a:lnTo>
                    <a:pt x="778454" y="1916971"/>
                  </a:lnTo>
                  <a:lnTo>
                    <a:pt x="732941" y="1906792"/>
                  </a:lnTo>
                  <a:lnTo>
                    <a:pt x="688262" y="1894502"/>
                  </a:lnTo>
                  <a:lnTo>
                    <a:pt x="644474" y="1880158"/>
                  </a:lnTo>
                  <a:lnTo>
                    <a:pt x="601630" y="1863814"/>
                  </a:lnTo>
                  <a:lnTo>
                    <a:pt x="559787" y="1845527"/>
                  </a:lnTo>
                  <a:lnTo>
                    <a:pt x="519001" y="1825351"/>
                  </a:lnTo>
                  <a:lnTo>
                    <a:pt x="479326" y="1803343"/>
                  </a:lnTo>
                  <a:lnTo>
                    <a:pt x="440818" y="1779557"/>
                  </a:lnTo>
                  <a:lnTo>
                    <a:pt x="403533" y="1754050"/>
                  </a:lnTo>
                  <a:lnTo>
                    <a:pt x="367526" y="1726876"/>
                  </a:lnTo>
                  <a:lnTo>
                    <a:pt x="332852" y="1698092"/>
                  </a:lnTo>
                  <a:lnTo>
                    <a:pt x="299568" y="1667751"/>
                  </a:lnTo>
                  <a:lnTo>
                    <a:pt x="267728" y="1635911"/>
                  </a:lnTo>
                  <a:lnTo>
                    <a:pt x="237387" y="1602627"/>
                  </a:lnTo>
                  <a:lnTo>
                    <a:pt x="208603" y="1567953"/>
                  </a:lnTo>
                  <a:lnTo>
                    <a:pt x="181429" y="1531946"/>
                  </a:lnTo>
                  <a:lnTo>
                    <a:pt x="155922" y="1494661"/>
                  </a:lnTo>
                  <a:lnTo>
                    <a:pt x="132136" y="1456153"/>
                  </a:lnTo>
                  <a:lnTo>
                    <a:pt x="110128" y="1416478"/>
                  </a:lnTo>
                  <a:lnTo>
                    <a:pt x="89952" y="1375692"/>
                  </a:lnTo>
                  <a:lnTo>
                    <a:pt x="71665" y="1333849"/>
                  </a:lnTo>
                  <a:lnTo>
                    <a:pt x="55321" y="1291005"/>
                  </a:lnTo>
                  <a:lnTo>
                    <a:pt x="40977" y="1247217"/>
                  </a:lnTo>
                  <a:lnTo>
                    <a:pt x="28687" y="1202538"/>
                  </a:lnTo>
                  <a:lnTo>
                    <a:pt x="18508" y="1157025"/>
                  </a:lnTo>
                  <a:lnTo>
                    <a:pt x="10493" y="1110733"/>
                  </a:lnTo>
                  <a:lnTo>
                    <a:pt x="4700" y="1063718"/>
                  </a:lnTo>
                  <a:lnTo>
                    <a:pt x="1184" y="1016035"/>
                  </a:lnTo>
                  <a:lnTo>
                    <a:pt x="0" y="967739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28188" y="3816095"/>
              <a:ext cx="7103745" cy="1548765"/>
            </a:xfrm>
            <a:custGeom>
              <a:avLst/>
              <a:gdLst/>
              <a:ahLst/>
              <a:cxnLst/>
              <a:rect l="l" t="t" r="r" b="b"/>
              <a:pathLst>
                <a:path w="7103745" h="1548764">
                  <a:moveTo>
                    <a:pt x="7103363" y="0"/>
                  </a:moveTo>
                  <a:lnTo>
                    <a:pt x="0" y="0"/>
                  </a:lnTo>
                  <a:lnTo>
                    <a:pt x="0" y="1548383"/>
                  </a:lnTo>
                  <a:lnTo>
                    <a:pt x="7103363" y="1548383"/>
                  </a:lnTo>
                  <a:lnTo>
                    <a:pt x="710336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28188" y="3816095"/>
              <a:ext cx="7103745" cy="1548765"/>
            </a:xfrm>
            <a:custGeom>
              <a:avLst/>
              <a:gdLst/>
              <a:ahLst/>
              <a:cxnLst/>
              <a:rect l="l" t="t" r="r" b="b"/>
              <a:pathLst>
                <a:path w="7103745" h="1548764">
                  <a:moveTo>
                    <a:pt x="0" y="1548383"/>
                  </a:moveTo>
                  <a:lnTo>
                    <a:pt x="7103363" y="1548383"/>
                  </a:lnTo>
                  <a:lnTo>
                    <a:pt x="7103363" y="0"/>
                  </a:lnTo>
                  <a:lnTo>
                    <a:pt x="0" y="0"/>
                  </a:lnTo>
                  <a:lnTo>
                    <a:pt x="0" y="154838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44721" y="3870147"/>
            <a:ext cx="5829300" cy="14008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330"/>
              </a:spcBef>
            </a:pPr>
            <a:r>
              <a:rPr sz="2400" spc="-210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error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tipo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será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vencible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cuando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el  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sujeto, 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aplicando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cuidado 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debido,  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pueda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salir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error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hallaba  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y,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ende,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Verdana"/>
                <a:cs typeface="Verdana"/>
              </a:rPr>
              <a:t>realizar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tipo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objetivo.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054351" y="3616452"/>
            <a:ext cx="1948180" cy="1948180"/>
            <a:chOff x="2054351" y="3616452"/>
            <a:chExt cx="1948180" cy="1948180"/>
          </a:xfrm>
        </p:grpSpPr>
        <p:sp>
          <p:nvSpPr>
            <p:cNvPr id="14" name="object 14"/>
            <p:cNvSpPr/>
            <p:nvPr/>
          </p:nvSpPr>
          <p:spPr>
            <a:xfrm>
              <a:off x="2060447" y="3622548"/>
              <a:ext cx="1935480" cy="1935480"/>
            </a:xfrm>
            <a:custGeom>
              <a:avLst/>
              <a:gdLst/>
              <a:ahLst/>
              <a:cxnLst/>
              <a:rect l="l" t="t" r="r" b="b"/>
              <a:pathLst>
                <a:path w="1935479" h="1935479">
                  <a:moveTo>
                    <a:pt x="967739" y="0"/>
                  </a:moveTo>
                  <a:lnTo>
                    <a:pt x="919444" y="1184"/>
                  </a:lnTo>
                  <a:lnTo>
                    <a:pt x="871761" y="4700"/>
                  </a:lnTo>
                  <a:lnTo>
                    <a:pt x="824746" y="10493"/>
                  </a:lnTo>
                  <a:lnTo>
                    <a:pt x="778454" y="18508"/>
                  </a:lnTo>
                  <a:lnTo>
                    <a:pt x="732941" y="28687"/>
                  </a:lnTo>
                  <a:lnTo>
                    <a:pt x="688262" y="40977"/>
                  </a:lnTo>
                  <a:lnTo>
                    <a:pt x="644474" y="55321"/>
                  </a:lnTo>
                  <a:lnTo>
                    <a:pt x="601630" y="71665"/>
                  </a:lnTo>
                  <a:lnTo>
                    <a:pt x="559787" y="89952"/>
                  </a:lnTo>
                  <a:lnTo>
                    <a:pt x="519001" y="110128"/>
                  </a:lnTo>
                  <a:lnTo>
                    <a:pt x="479326" y="132136"/>
                  </a:lnTo>
                  <a:lnTo>
                    <a:pt x="440818" y="155922"/>
                  </a:lnTo>
                  <a:lnTo>
                    <a:pt x="403533" y="181429"/>
                  </a:lnTo>
                  <a:lnTo>
                    <a:pt x="367526" y="208603"/>
                  </a:lnTo>
                  <a:lnTo>
                    <a:pt x="332852" y="237387"/>
                  </a:lnTo>
                  <a:lnTo>
                    <a:pt x="299568" y="267728"/>
                  </a:lnTo>
                  <a:lnTo>
                    <a:pt x="267728" y="299568"/>
                  </a:lnTo>
                  <a:lnTo>
                    <a:pt x="237387" y="332852"/>
                  </a:lnTo>
                  <a:lnTo>
                    <a:pt x="208603" y="367526"/>
                  </a:lnTo>
                  <a:lnTo>
                    <a:pt x="181429" y="403533"/>
                  </a:lnTo>
                  <a:lnTo>
                    <a:pt x="155922" y="440818"/>
                  </a:lnTo>
                  <a:lnTo>
                    <a:pt x="132136" y="479326"/>
                  </a:lnTo>
                  <a:lnTo>
                    <a:pt x="110128" y="519001"/>
                  </a:lnTo>
                  <a:lnTo>
                    <a:pt x="89952" y="559787"/>
                  </a:lnTo>
                  <a:lnTo>
                    <a:pt x="71665" y="601630"/>
                  </a:lnTo>
                  <a:lnTo>
                    <a:pt x="55321" y="644474"/>
                  </a:lnTo>
                  <a:lnTo>
                    <a:pt x="40977" y="688262"/>
                  </a:lnTo>
                  <a:lnTo>
                    <a:pt x="28687" y="732941"/>
                  </a:lnTo>
                  <a:lnTo>
                    <a:pt x="18508" y="778454"/>
                  </a:lnTo>
                  <a:lnTo>
                    <a:pt x="10493" y="824746"/>
                  </a:lnTo>
                  <a:lnTo>
                    <a:pt x="4700" y="871761"/>
                  </a:lnTo>
                  <a:lnTo>
                    <a:pt x="1184" y="919444"/>
                  </a:lnTo>
                  <a:lnTo>
                    <a:pt x="0" y="967739"/>
                  </a:lnTo>
                  <a:lnTo>
                    <a:pt x="1184" y="1016035"/>
                  </a:lnTo>
                  <a:lnTo>
                    <a:pt x="4700" y="1063718"/>
                  </a:lnTo>
                  <a:lnTo>
                    <a:pt x="10493" y="1110733"/>
                  </a:lnTo>
                  <a:lnTo>
                    <a:pt x="18508" y="1157025"/>
                  </a:lnTo>
                  <a:lnTo>
                    <a:pt x="28687" y="1202538"/>
                  </a:lnTo>
                  <a:lnTo>
                    <a:pt x="40977" y="1247217"/>
                  </a:lnTo>
                  <a:lnTo>
                    <a:pt x="55321" y="1291005"/>
                  </a:lnTo>
                  <a:lnTo>
                    <a:pt x="71665" y="1333849"/>
                  </a:lnTo>
                  <a:lnTo>
                    <a:pt x="89952" y="1375692"/>
                  </a:lnTo>
                  <a:lnTo>
                    <a:pt x="110128" y="1416478"/>
                  </a:lnTo>
                  <a:lnTo>
                    <a:pt x="132136" y="1456153"/>
                  </a:lnTo>
                  <a:lnTo>
                    <a:pt x="155922" y="1494661"/>
                  </a:lnTo>
                  <a:lnTo>
                    <a:pt x="181429" y="1531946"/>
                  </a:lnTo>
                  <a:lnTo>
                    <a:pt x="208603" y="1567953"/>
                  </a:lnTo>
                  <a:lnTo>
                    <a:pt x="237387" y="1602627"/>
                  </a:lnTo>
                  <a:lnTo>
                    <a:pt x="267728" y="1635911"/>
                  </a:lnTo>
                  <a:lnTo>
                    <a:pt x="299568" y="1667751"/>
                  </a:lnTo>
                  <a:lnTo>
                    <a:pt x="332852" y="1698092"/>
                  </a:lnTo>
                  <a:lnTo>
                    <a:pt x="367526" y="1726876"/>
                  </a:lnTo>
                  <a:lnTo>
                    <a:pt x="403533" y="1754050"/>
                  </a:lnTo>
                  <a:lnTo>
                    <a:pt x="440818" y="1779557"/>
                  </a:lnTo>
                  <a:lnTo>
                    <a:pt x="479326" y="1803343"/>
                  </a:lnTo>
                  <a:lnTo>
                    <a:pt x="519001" y="1825351"/>
                  </a:lnTo>
                  <a:lnTo>
                    <a:pt x="559787" y="1845527"/>
                  </a:lnTo>
                  <a:lnTo>
                    <a:pt x="601630" y="1863814"/>
                  </a:lnTo>
                  <a:lnTo>
                    <a:pt x="644474" y="1880158"/>
                  </a:lnTo>
                  <a:lnTo>
                    <a:pt x="688262" y="1894502"/>
                  </a:lnTo>
                  <a:lnTo>
                    <a:pt x="732941" y="1906792"/>
                  </a:lnTo>
                  <a:lnTo>
                    <a:pt x="778454" y="1916971"/>
                  </a:lnTo>
                  <a:lnTo>
                    <a:pt x="824746" y="1924986"/>
                  </a:lnTo>
                  <a:lnTo>
                    <a:pt x="871761" y="1930779"/>
                  </a:lnTo>
                  <a:lnTo>
                    <a:pt x="919444" y="1934295"/>
                  </a:lnTo>
                  <a:lnTo>
                    <a:pt x="967739" y="1935479"/>
                  </a:lnTo>
                  <a:lnTo>
                    <a:pt x="1016035" y="1934295"/>
                  </a:lnTo>
                  <a:lnTo>
                    <a:pt x="1063718" y="1930779"/>
                  </a:lnTo>
                  <a:lnTo>
                    <a:pt x="1110733" y="1924986"/>
                  </a:lnTo>
                  <a:lnTo>
                    <a:pt x="1157025" y="1916971"/>
                  </a:lnTo>
                  <a:lnTo>
                    <a:pt x="1202538" y="1906792"/>
                  </a:lnTo>
                  <a:lnTo>
                    <a:pt x="1247217" y="1894502"/>
                  </a:lnTo>
                  <a:lnTo>
                    <a:pt x="1291005" y="1880158"/>
                  </a:lnTo>
                  <a:lnTo>
                    <a:pt x="1333849" y="1863814"/>
                  </a:lnTo>
                  <a:lnTo>
                    <a:pt x="1375692" y="1845527"/>
                  </a:lnTo>
                  <a:lnTo>
                    <a:pt x="1416478" y="1825351"/>
                  </a:lnTo>
                  <a:lnTo>
                    <a:pt x="1456153" y="1803343"/>
                  </a:lnTo>
                  <a:lnTo>
                    <a:pt x="1494661" y="1779557"/>
                  </a:lnTo>
                  <a:lnTo>
                    <a:pt x="1531946" y="1754050"/>
                  </a:lnTo>
                  <a:lnTo>
                    <a:pt x="1567953" y="1726876"/>
                  </a:lnTo>
                  <a:lnTo>
                    <a:pt x="1602627" y="1698092"/>
                  </a:lnTo>
                  <a:lnTo>
                    <a:pt x="1635911" y="1667751"/>
                  </a:lnTo>
                  <a:lnTo>
                    <a:pt x="1667751" y="1635911"/>
                  </a:lnTo>
                  <a:lnTo>
                    <a:pt x="1698092" y="1602627"/>
                  </a:lnTo>
                  <a:lnTo>
                    <a:pt x="1726876" y="1567953"/>
                  </a:lnTo>
                  <a:lnTo>
                    <a:pt x="1754050" y="1531946"/>
                  </a:lnTo>
                  <a:lnTo>
                    <a:pt x="1779557" y="1494661"/>
                  </a:lnTo>
                  <a:lnTo>
                    <a:pt x="1803343" y="1456153"/>
                  </a:lnTo>
                  <a:lnTo>
                    <a:pt x="1825351" y="1416478"/>
                  </a:lnTo>
                  <a:lnTo>
                    <a:pt x="1845527" y="1375692"/>
                  </a:lnTo>
                  <a:lnTo>
                    <a:pt x="1863814" y="1333849"/>
                  </a:lnTo>
                  <a:lnTo>
                    <a:pt x="1880158" y="1291005"/>
                  </a:lnTo>
                  <a:lnTo>
                    <a:pt x="1894502" y="1247217"/>
                  </a:lnTo>
                  <a:lnTo>
                    <a:pt x="1906792" y="1202538"/>
                  </a:lnTo>
                  <a:lnTo>
                    <a:pt x="1916971" y="1157025"/>
                  </a:lnTo>
                  <a:lnTo>
                    <a:pt x="1924986" y="1110733"/>
                  </a:lnTo>
                  <a:lnTo>
                    <a:pt x="1930779" y="1063718"/>
                  </a:lnTo>
                  <a:lnTo>
                    <a:pt x="1934295" y="1016035"/>
                  </a:lnTo>
                  <a:lnTo>
                    <a:pt x="1935479" y="967739"/>
                  </a:lnTo>
                  <a:lnTo>
                    <a:pt x="1934295" y="919444"/>
                  </a:lnTo>
                  <a:lnTo>
                    <a:pt x="1930779" y="871761"/>
                  </a:lnTo>
                  <a:lnTo>
                    <a:pt x="1924986" y="824746"/>
                  </a:lnTo>
                  <a:lnTo>
                    <a:pt x="1916971" y="778454"/>
                  </a:lnTo>
                  <a:lnTo>
                    <a:pt x="1906792" y="732941"/>
                  </a:lnTo>
                  <a:lnTo>
                    <a:pt x="1894502" y="688262"/>
                  </a:lnTo>
                  <a:lnTo>
                    <a:pt x="1880158" y="644474"/>
                  </a:lnTo>
                  <a:lnTo>
                    <a:pt x="1863814" y="601630"/>
                  </a:lnTo>
                  <a:lnTo>
                    <a:pt x="1845527" y="559787"/>
                  </a:lnTo>
                  <a:lnTo>
                    <a:pt x="1825351" y="519001"/>
                  </a:lnTo>
                  <a:lnTo>
                    <a:pt x="1803343" y="479326"/>
                  </a:lnTo>
                  <a:lnTo>
                    <a:pt x="1779557" y="440818"/>
                  </a:lnTo>
                  <a:lnTo>
                    <a:pt x="1754050" y="403533"/>
                  </a:lnTo>
                  <a:lnTo>
                    <a:pt x="1726876" y="367526"/>
                  </a:lnTo>
                  <a:lnTo>
                    <a:pt x="1698092" y="332852"/>
                  </a:lnTo>
                  <a:lnTo>
                    <a:pt x="1667751" y="299568"/>
                  </a:lnTo>
                  <a:lnTo>
                    <a:pt x="1635911" y="267728"/>
                  </a:lnTo>
                  <a:lnTo>
                    <a:pt x="1602627" y="237387"/>
                  </a:lnTo>
                  <a:lnTo>
                    <a:pt x="1567953" y="208603"/>
                  </a:lnTo>
                  <a:lnTo>
                    <a:pt x="1531946" y="181429"/>
                  </a:lnTo>
                  <a:lnTo>
                    <a:pt x="1494661" y="155922"/>
                  </a:lnTo>
                  <a:lnTo>
                    <a:pt x="1456153" y="132136"/>
                  </a:lnTo>
                  <a:lnTo>
                    <a:pt x="1416478" y="110128"/>
                  </a:lnTo>
                  <a:lnTo>
                    <a:pt x="1375692" y="89952"/>
                  </a:lnTo>
                  <a:lnTo>
                    <a:pt x="1333849" y="71665"/>
                  </a:lnTo>
                  <a:lnTo>
                    <a:pt x="1291005" y="55321"/>
                  </a:lnTo>
                  <a:lnTo>
                    <a:pt x="1247217" y="40977"/>
                  </a:lnTo>
                  <a:lnTo>
                    <a:pt x="1202538" y="28687"/>
                  </a:lnTo>
                  <a:lnTo>
                    <a:pt x="1157025" y="18508"/>
                  </a:lnTo>
                  <a:lnTo>
                    <a:pt x="1110733" y="10493"/>
                  </a:lnTo>
                  <a:lnTo>
                    <a:pt x="1063718" y="4700"/>
                  </a:lnTo>
                  <a:lnTo>
                    <a:pt x="1016035" y="1184"/>
                  </a:lnTo>
                  <a:lnTo>
                    <a:pt x="967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0447" y="3622548"/>
              <a:ext cx="1935480" cy="1935480"/>
            </a:xfrm>
            <a:custGeom>
              <a:avLst/>
              <a:gdLst/>
              <a:ahLst/>
              <a:cxnLst/>
              <a:rect l="l" t="t" r="r" b="b"/>
              <a:pathLst>
                <a:path w="1935479" h="1935479">
                  <a:moveTo>
                    <a:pt x="0" y="967739"/>
                  </a:moveTo>
                  <a:lnTo>
                    <a:pt x="1184" y="919444"/>
                  </a:lnTo>
                  <a:lnTo>
                    <a:pt x="4700" y="871761"/>
                  </a:lnTo>
                  <a:lnTo>
                    <a:pt x="10493" y="824746"/>
                  </a:lnTo>
                  <a:lnTo>
                    <a:pt x="18508" y="778454"/>
                  </a:lnTo>
                  <a:lnTo>
                    <a:pt x="28687" y="732941"/>
                  </a:lnTo>
                  <a:lnTo>
                    <a:pt x="40977" y="688262"/>
                  </a:lnTo>
                  <a:lnTo>
                    <a:pt x="55321" y="644474"/>
                  </a:lnTo>
                  <a:lnTo>
                    <a:pt x="71665" y="601630"/>
                  </a:lnTo>
                  <a:lnTo>
                    <a:pt x="89952" y="559787"/>
                  </a:lnTo>
                  <a:lnTo>
                    <a:pt x="110128" y="519001"/>
                  </a:lnTo>
                  <a:lnTo>
                    <a:pt x="132136" y="479326"/>
                  </a:lnTo>
                  <a:lnTo>
                    <a:pt x="155922" y="440818"/>
                  </a:lnTo>
                  <a:lnTo>
                    <a:pt x="181429" y="403533"/>
                  </a:lnTo>
                  <a:lnTo>
                    <a:pt x="208603" y="367526"/>
                  </a:lnTo>
                  <a:lnTo>
                    <a:pt x="237387" y="332852"/>
                  </a:lnTo>
                  <a:lnTo>
                    <a:pt x="267728" y="299568"/>
                  </a:lnTo>
                  <a:lnTo>
                    <a:pt x="299568" y="267728"/>
                  </a:lnTo>
                  <a:lnTo>
                    <a:pt x="332852" y="237387"/>
                  </a:lnTo>
                  <a:lnTo>
                    <a:pt x="367526" y="208603"/>
                  </a:lnTo>
                  <a:lnTo>
                    <a:pt x="403533" y="181429"/>
                  </a:lnTo>
                  <a:lnTo>
                    <a:pt x="440818" y="155922"/>
                  </a:lnTo>
                  <a:lnTo>
                    <a:pt x="479326" y="132136"/>
                  </a:lnTo>
                  <a:lnTo>
                    <a:pt x="519001" y="110128"/>
                  </a:lnTo>
                  <a:lnTo>
                    <a:pt x="559787" y="89952"/>
                  </a:lnTo>
                  <a:lnTo>
                    <a:pt x="601630" y="71665"/>
                  </a:lnTo>
                  <a:lnTo>
                    <a:pt x="644474" y="55321"/>
                  </a:lnTo>
                  <a:lnTo>
                    <a:pt x="688262" y="40977"/>
                  </a:lnTo>
                  <a:lnTo>
                    <a:pt x="732941" y="28687"/>
                  </a:lnTo>
                  <a:lnTo>
                    <a:pt x="778454" y="18508"/>
                  </a:lnTo>
                  <a:lnTo>
                    <a:pt x="824746" y="10493"/>
                  </a:lnTo>
                  <a:lnTo>
                    <a:pt x="871761" y="4700"/>
                  </a:lnTo>
                  <a:lnTo>
                    <a:pt x="919444" y="1184"/>
                  </a:lnTo>
                  <a:lnTo>
                    <a:pt x="967739" y="0"/>
                  </a:lnTo>
                  <a:lnTo>
                    <a:pt x="1016035" y="1184"/>
                  </a:lnTo>
                  <a:lnTo>
                    <a:pt x="1063718" y="4700"/>
                  </a:lnTo>
                  <a:lnTo>
                    <a:pt x="1110733" y="10493"/>
                  </a:lnTo>
                  <a:lnTo>
                    <a:pt x="1157025" y="18508"/>
                  </a:lnTo>
                  <a:lnTo>
                    <a:pt x="1202538" y="28687"/>
                  </a:lnTo>
                  <a:lnTo>
                    <a:pt x="1247217" y="40977"/>
                  </a:lnTo>
                  <a:lnTo>
                    <a:pt x="1291005" y="55321"/>
                  </a:lnTo>
                  <a:lnTo>
                    <a:pt x="1333849" y="71665"/>
                  </a:lnTo>
                  <a:lnTo>
                    <a:pt x="1375692" y="89952"/>
                  </a:lnTo>
                  <a:lnTo>
                    <a:pt x="1416478" y="110128"/>
                  </a:lnTo>
                  <a:lnTo>
                    <a:pt x="1456153" y="132136"/>
                  </a:lnTo>
                  <a:lnTo>
                    <a:pt x="1494661" y="155922"/>
                  </a:lnTo>
                  <a:lnTo>
                    <a:pt x="1531946" y="181429"/>
                  </a:lnTo>
                  <a:lnTo>
                    <a:pt x="1567953" y="208603"/>
                  </a:lnTo>
                  <a:lnTo>
                    <a:pt x="1602627" y="237387"/>
                  </a:lnTo>
                  <a:lnTo>
                    <a:pt x="1635911" y="267728"/>
                  </a:lnTo>
                  <a:lnTo>
                    <a:pt x="1667751" y="299568"/>
                  </a:lnTo>
                  <a:lnTo>
                    <a:pt x="1698092" y="332852"/>
                  </a:lnTo>
                  <a:lnTo>
                    <a:pt x="1726876" y="367526"/>
                  </a:lnTo>
                  <a:lnTo>
                    <a:pt x="1754050" y="403533"/>
                  </a:lnTo>
                  <a:lnTo>
                    <a:pt x="1779557" y="440818"/>
                  </a:lnTo>
                  <a:lnTo>
                    <a:pt x="1803343" y="479326"/>
                  </a:lnTo>
                  <a:lnTo>
                    <a:pt x="1825351" y="519001"/>
                  </a:lnTo>
                  <a:lnTo>
                    <a:pt x="1845527" y="559787"/>
                  </a:lnTo>
                  <a:lnTo>
                    <a:pt x="1863814" y="601630"/>
                  </a:lnTo>
                  <a:lnTo>
                    <a:pt x="1880158" y="644474"/>
                  </a:lnTo>
                  <a:lnTo>
                    <a:pt x="1894502" y="688262"/>
                  </a:lnTo>
                  <a:lnTo>
                    <a:pt x="1906792" y="732941"/>
                  </a:lnTo>
                  <a:lnTo>
                    <a:pt x="1916971" y="778454"/>
                  </a:lnTo>
                  <a:lnTo>
                    <a:pt x="1924986" y="824746"/>
                  </a:lnTo>
                  <a:lnTo>
                    <a:pt x="1930779" y="871761"/>
                  </a:lnTo>
                  <a:lnTo>
                    <a:pt x="1934295" y="919444"/>
                  </a:lnTo>
                  <a:lnTo>
                    <a:pt x="1935479" y="967739"/>
                  </a:lnTo>
                  <a:lnTo>
                    <a:pt x="1934295" y="1016035"/>
                  </a:lnTo>
                  <a:lnTo>
                    <a:pt x="1930779" y="1063718"/>
                  </a:lnTo>
                  <a:lnTo>
                    <a:pt x="1924986" y="1110733"/>
                  </a:lnTo>
                  <a:lnTo>
                    <a:pt x="1916971" y="1157025"/>
                  </a:lnTo>
                  <a:lnTo>
                    <a:pt x="1906792" y="1202538"/>
                  </a:lnTo>
                  <a:lnTo>
                    <a:pt x="1894502" y="1247217"/>
                  </a:lnTo>
                  <a:lnTo>
                    <a:pt x="1880158" y="1291005"/>
                  </a:lnTo>
                  <a:lnTo>
                    <a:pt x="1863814" y="1333849"/>
                  </a:lnTo>
                  <a:lnTo>
                    <a:pt x="1845527" y="1375692"/>
                  </a:lnTo>
                  <a:lnTo>
                    <a:pt x="1825351" y="1416478"/>
                  </a:lnTo>
                  <a:lnTo>
                    <a:pt x="1803343" y="1456153"/>
                  </a:lnTo>
                  <a:lnTo>
                    <a:pt x="1779557" y="1494661"/>
                  </a:lnTo>
                  <a:lnTo>
                    <a:pt x="1754050" y="1531946"/>
                  </a:lnTo>
                  <a:lnTo>
                    <a:pt x="1726876" y="1567953"/>
                  </a:lnTo>
                  <a:lnTo>
                    <a:pt x="1698092" y="1602627"/>
                  </a:lnTo>
                  <a:lnTo>
                    <a:pt x="1667751" y="1635911"/>
                  </a:lnTo>
                  <a:lnTo>
                    <a:pt x="1635911" y="1667751"/>
                  </a:lnTo>
                  <a:lnTo>
                    <a:pt x="1602627" y="1698092"/>
                  </a:lnTo>
                  <a:lnTo>
                    <a:pt x="1567953" y="1726876"/>
                  </a:lnTo>
                  <a:lnTo>
                    <a:pt x="1531946" y="1754050"/>
                  </a:lnTo>
                  <a:lnTo>
                    <a:pt x="1494661" y="1779557"/>
                  </a:lnTo>
                  <a:lnTo>
                    <a:pt x="1456153" y="1803343"/>
                  </a:lnTo>
                  <a:lnTo>
                    <a:pt x="1416478" y="1825351"/>
                  </a:lnTo>
                  <a:lnTo>
                    <a:pt x="1375692" y="1845527"/>
                  </a:lnTo>
                  <a:lnTo>
                    <a:pt x="1333849" y="1863814"/>
                  </a:lnTo>
                  <a:lnTo>
                    <a:pt x="1291005" y="1880158"/>
                  </a:lnTo>
                  <a:lnTo>
                    <a:pt x="1247217" y="1894502"/>
                  </a:lnTo>
                  <a:lnTo>
                    <a:pt x="1202538" y="1906792"/>
                  </a:lnTo>
                  <a:lnTo>
                    <a:pt x="1157025" y="1916971"/>
                  </a:lnTo>
                  <a:lnTo>
                    <a:pt x="1110733" y="1924986"/>
                  </a:lnTo>
                  <a:lnTo>
                    <a:pt x="1063718" y="1930779"/>
                  </a:lnTo>
                  <a:lnTo>
                    <a:pt x="1016035" y="1934295"/>
                  </a:lnTo>
                  <a:lnTo>
                    <a:pt x="967739" y="1935479"/>
                  </a:lnTo>
                  <a:lnTo>
                    <a:pt x="919444" y="1934295"/>
                  </a:lnTo>
                  <a:lnTo>
                    <a:pt x="871761" y="1930779"/>
                  </a:lnTo>
                  <a:lnTo>
                    <a:pt x="824746" y="1924986"/>
                  </a:lnTo>
                  <a:lnTo>
                    <a:pt x="778454" y="1916971"/>
                  </a:lnTo>
                  <a:lnTo>
                    <a:pt x="732941" y="1906792"/>
                  </a:lnTo>
                  <a:lnTo>
                    <a:pt x="688262" y="1894502"/>
                  </a:lnTo>
                  <a:lnTo>
                    <a:pt x="644474" y="1880158"/>
                  </a:lnTo>
                  <a:lnTo>
                    <a:pt x="601630" y="1863814"/>
                  </a:lnTo>
                  <a:lnTo>
                    <a:pt x="559787" y="1845527"/>
                  </a:lnTo>
                  <a:lnTo>
                    <a:pt x="519001" y="1825351"/>
                  </a:lnTo>
                  <a:lnTo>
                    <a:pt x="479326" y="1803343"/>
                  </a:lnTo>
                  <a:lnTo>
                    <a:pt x="440818" y="1779557"/>
                  </a:lnTo>
                  <a:lnTo>
                    <a:pt x="403533" y="1754050"/>
                  </a:lnTo>
                  <a:lnTo>
                    <a:pt x="367526" y="1726876"/>
                  </a:lnTo>
                  <a:lnTo>
                    <a:pt x="332852" y="1698092"/>
                  </a:lnTo>
                  <a:lnTo>
                    <a:pt x="299568" y="1667751"/>
                  </a:lnTo>
                  <a:lnTo>
                    <a:pt x="267728" y="1635911"/>
                  </a:lnTo>
                  <a:lnTo>
                    <a:pt x="237387" y="1602627"/>
                  </a:lnTo>
                  <a:lnTo>
                    <a:pt x="208603" y="1567953"/>
                  </a:lnTo>
                  <a:lnTo>
                    <a:pt x="181429" y="1531946"/>
                  </a:lnTo>
                  <a:lnTo>
                    <a:pt x="155922" y="1494661"/>
                  </a:lnTo>
                  <a:lnTo>
                    <a:pt x="132136" y="1456153"/>
                  </a:lnTo>
                  <a:lnTo>
                    <a:pt x="110128" y="1416478"/>
                  </a:lnTo>
                  <a:lnTo>
                    <a:pt x="89952" y="1375692"/>
                  </a:lnTo>
                  <a:lnTo>
                    <a:pt x="71665" y="1333849"/>
                  </a:lnTo>
                  <a:lnTo>
                    <a:pt x="55321" y="1291005"/>
                  </a:lnTo>
                  <a:lnTo>
                    <a:pt x="40977" y="1247217"/>
                  </a:lnTo>
                  <a:lnTo>
                    <a:pt x="28687" y="1202538"/>
                  </a:lnTo>
                  <a:lnTo>
                    <a:pt x="18508" y="1157025"/>
                  </a:lnTo>
                  <a:lnTo>
                    <a:pt x="10493" y="1110733"/>
                  </a:lnTo>
                  <a:lnTo>
                    <a:pt x="4700" y="1063718"/>
                  </a:lnTo>
                  <a:lnTo>
                    <a:pt x="1184" y="1016035"/>
                  </a:lnTo>
                  <a:lnTo>
                    <a:pt x="0" y="96773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BC7440C4-3F59-4A81-B510-3C76E3B24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8202168" y="3488435"/>
            <a:ext cx="343535" cy="1565275"/>
          </a:xfrm>
          <a:custGeom>
            <a:avLst/>
            <a:gdLst/>
            <a:ahLst/>
            <a:cxnLst/>
            <a:rect l="l" t="t" r="r" b="b"/>
            <a:pathLst>
              <a:path w="343534" h="1565275">
                <a:moveTo>
                  <a:pt x="0" y="0"/>
                </a:moveTo>
                <a:lnTo>
                  <a:pt x="0" y="1565020"/>
                </a:lnTo>
                <a:lnTo>
                  <a:pt x="343153" y="1565020"/>
                </a:lnTo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508" y="1863851"/>
            <a:ext cx="2767965" cy="480695"/>
          </a:xfrm>
          <a:custGeom>
            <a:avLst/>
            <a:gdLst/>
            <a:ahLst/>
            <a:cxnLst/>
            <a:rect l="l" t="t" r="r" b="b"/>
            <a:pathLst>
              <a:path w="2767965" h="480694">
                <a:moveTo>
                  <a:pt x="0" y="0"/>
                </a:moveTo>
                <a:lnTo>
                  <a:pt x="0" y="240157"/>
                </a:lnTo>
                <a:lnTo>
                  <a:pt x="2767711" y="240157"/>
                </a:lnTo>
                <a:lnTo>
                  <a:pt x="2767711" y="480313"/>
                </a:lnTo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4584" y="3488435"/>
            <a:ext cx="343535" cy="1565275"/>
          </a:xfrm>
          <a:custGeom>
            <a:avLst/>
            <a:gdLst/>
            <a:ahLst/>
            <a:cxnLst/>
            <a:rect l="l" t="t" r="r" b="b"/>
            <a:pathLst>
              <a:path w="343535" h="1565275">
                <a:moveTo>
                  <a:pt x="0" y="0"/>
                </a:moveTo>
                <a:lnTo>
                  <a:pt x="0" y="1565020"/>
                </a:lnTo>
                <a:lnTo>
                  <a:pt x="343153" y="1565020"/>
                </a:lnTo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0508" y="1863851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4">
                <a:moveTo>
                  <a:pt x="0" y="0"/>
                </a:moveTo>
                <a:lnTo>
                  <a:pt x="0" y="480313"/>
                </a:lnTo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0" y="3488435"/>
            <a:ext cx="343535" cy="1565275"/>
          </a:xfrm>
          <a:custGeom>
            <a:avLst/>
            <a:gdLst/>
            <a:ahLst/>
            <a:cxnLst/>
            <a:rect l="l" t="t" r="r" b="b"/>
            <a:pathLst>
              <a:path w="343535" h="1565275">
                <a:moveTo>
                  <a:pt x="0" y="0"/>
                </a:moveTo>
                <a:lnTo>
                  <a:pt x="0" y="1565020"/>
                </a:lnTo>
                <a:lnTo>
                  <a:pt x="343154" y="1565020"/>
                </a:lnTo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378708" y="653795"/>
            <a:ext cx="5942330" cy="1696720"/>
            <a:chOff x="3378708" y="653795"/>
            <a:chExt cx="5942330" cy="1696720"/>
          </a:xfrm>
        </p:grpSpPr>
        <p:sp>
          <p:nvSpPr>
            <p:cNvPr id="8" name="object 8"/>
            <p:cNvSpPr/>
            <p:nvPr/>
          </p:nvSpPr>
          <p:spPr>
            <a:xfrm>
              <a:off x="3582924" y="1863851"/>
              <a:ext cx="2767965" cy="480695"/>
            </a:xfrm>
            <a:custGeom>
              <a:avLst/>
              <a:gdLst/>
              <a:ahLst/>
              <a:cxnLst/>
              <a:rect l="l" t="t" r="r" b="b"/>
              <a:pathLst>
                <a:path w="2767965" h="480694">
                  <a:moveTo>
                    <a:pt x="2767711" y="0"/>
                  </a:moveTo>
                  <a:lnTo>
                    <a:pt x="2767711" y="240157"/>
                  </a:lnTo>
                  <a:lnTo>
                    <a:pt x="0" y="240157"/>
                  </a:lnTo>
                  <a:lnTo>
                    <a:pt x="0" y="480313"/>
                  </a:lnTo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81400" y="681227"/>
              <a:ext cx="5538215" cy="12603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78708" y="653795"/>
              <a:ext cx="5942076" cy="14264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0836" y="720851"/>
              <a:ext cx="5419344" cy="1143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98823" y="871854"/>
            <a:ext cx="5100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315" dirty="0">
                <a:solidFill>
                  <a:srgbClr val="FFFFFF"/>
                </a:solidFill>
                <a:latin typeface="Verdana"/>
                <a:cs typeface="Verdana"/>
              </a:rPr>
              <a:t>CLASES </a:t>
            </a:r>
            <a:r>
              <a:rPr sz="4800" b="0" spc="-3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4800" b="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800" b="0" spc="45" dirty="0">
                <a:solidFill>
                  <a:srgbClr val="FFFFFF"/>
                </a:solidFill>
                <a:latin typeface="Verdana"/>
                <a:cs typeface="Verdana"/>
              </a:rPr>
              <a:t>DOLO</a:t>
            </a:r>
            <a:endParaRPr sz="48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78964" y="2253995"/>
            <a:ext cx="2406650" cy="1438910"/>
            <a:chOff x="2378964" y="2253995"/>
            <a:chExt cx="2406650" cy="1438910"/>
          </a:xfrm>
        </p:grpSpPr>
        <p:sp>
          <p:nvSpPr>
            <p:cNvPr id="14" name="object 14"/>
            <p:cNvSpPr/>
            <p:nvPr/>
          </p:nvSpPr>
          <p:spPr>
            <a:xfrm>
              <a:off x="2378964" y="2304287"/>
              <a:ext cx="2406395" cy="12618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4016" y="2253995"/>
              <a:ext cx="2334768" cy="14386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38400" y="2343911"/>
              <a:ext cx="2287524" cy="11445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10433" y="2408301"/>
            <a:ext cx="1743075" cy="9620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260350">
              <a:lnSpc>
                <a:spcPts val="3529"/>
              </a:lnSpc>
              <a:spcBef>
                <a:spcPts val="480"/>
              </a:spcBef>
            </a:pPr>
            <a:r>
              <a:rPr sz="3200" spc="30" dirty="0">
                <a:solidFill>
                  <a:srgbClr val="FFFFFF"/>
                </a:solidFill>
                <a:latin typeface="Verdana"/>
                <a:cs typeface="Verdana"/>
              </a:rPr>
              <a:t>DOLO  </a:t>
            </a:r>
            <a:r>
              <a:rPr sz="3200" spc="-185" dirty="0">
                <a:solidFill>
                  <a:srgbClr val="FFFFFF"/>
                </a:solidFill>
                <a:latin typeface="Verdana"/>
                <a:cs typeface="Verdana"/>
              </a:rPr>
              <a:t>DIRE</a:t>
            </a:r>
            <a:r>
              <a:rPr sz="3200" spc="-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200" spc="-17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72739" y="3928871"/>
            <a:ext cx="2609215" cy="2286000"/>
            <a:chOff x="2872739" y="3928871"/>
            <a:chExt cx="2609215" cy="2286000"/>
          </a:xfrm>
        </p:grpSpPr>
        <p:sp>
          <p:nvSpPr>
            <p:cNvPr id="19" name="object 19"/>
            <p:cNvSpPr/>
            <p:nvPr/>
          </p:nvSpPr>
          <p:spPr>
            <a:xfrm>
              <a:off x="2950463" y="3928871"/>
              <a:ext cx="2406395" cy="2286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72739" y="4443983"/>
              <a:ext cx="2609088" cy="12877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009900" y="3968496"/>
            <a:ext cx="2287905" cy="216916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32384" marR="25400" algn="ctr">
              <a:lnSpc>
                <a:spcPct val="92000"/>
              </a:lnSpc>
            </a:pPr>
            <a:r>
              <a:rPr sz="1400" spc="-95" dirty="0">
                <a:latin typeface="Verdana"/>
                <a:cs typeface="Verdana"/>
              </a:rPr>
              <a:t>Se </a:t>
            </a:r>
            <a:r>
              <a:rPr sz="1400" spc="35" dirty="0">
                <a:latin typeface="Verdana"/>
                <a:cs typeface="Verdana"/>
              </a:rPr>
              <a:t>produce </a:t>
            </a:r>
            <a:r>
              <a:rPr sz="1400" spc="65" dirty="0">
                <a:latin typeface="Verdana"/>
                <a:cs typeface="Verdana"/>
              </a:rPr>
              <a:t>cuando </a:t>
            </a:r>
            <a:r>
              <a:rPr sz="1400" spc="-35" dirty="0">
                <a:latin typeface="Verdana"/>
                <a:cs typeface="Verdana"/>
              </a:rPr>
              <a:t>un  </a:t>
            </a:r>
            <a:r>
              <a:rPr sz="1400" spc="-60" dirty="0">
                <a:latin typeface="Verdana"/>
                <a:cs typeface="Verdana"/>
              </a:rPr>
              <a:t>sujeto se </a:t>
            </a:r>
            <a:r>
              <a:rPr sz="1400" spc="-25" dirty="0">
                <a:latin typeface="Verdana"/>
                <a:cs typeface="Verdana"/>
              </a:rPr>
              <a:t>representa </a:t>
            </a:r>
            <a:r>
              <a:rPr sz="1400" spc="20" dirty="0">
                <a:latin typeface="Verdana"/>
                <a:cs typeface="Verdana"/>
              </a:rPr>
              <a:t>en</a:t>
            </a:r>
            <a:r>
              <a:rPr sz="1400" spc="-34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su  </a:t>
            </a:r>
            <a:r>
              <a:rPr sz="1400" spc="50" dirty="0">
                <a:latin typeface="Verdana"/>
                <a:cs typeface="Verdana"/>
              </a:rPr>
              <a:t>conciencia </a:t>
            </a:r>
            <a:r>
              <a:rPr sz="1400" spc="-15" dirty="0">
                <a:latin typeface="Verdana"/>
                <a:cs typeface="Verdana"/>
              </a:rPr>
              <a:t>el </a:t>
            </a:r>
            <a:r>
              <a:rPr sz="1400" spc="50" dirty="0">
                <a:latin typeface="Verdana"/>
                <a:cs typeface="Verdana"/>
              </a:rPr>
              <a:t>hecho  </a:t>
            </a:r>
            <a:r>
              <a:rPr sz="1400" spc="-10" dirty="0">
                <a:latin typeface="Verdana"/>
                <a:cs typeface="Verdana"/>
              </a:rPr>
              <a:t>típico,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es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decir,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el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50" dirty="0">
                <a:latin typeface="Verdana"/>
                <a:cs typeface="Verdana"/>
              </a:rPr>
              <a:t>hecho  </a:t>
            </a:r>
            <a:r>
              <a:rPr sz="1400" spc="-40" dirty="0">
                <a:latin typeface="Verdana"/>
                <a:cs typeface="Verdana"/>
              </a:rPr>
              <a:t>constitutivo </a:t>
            </a:r>
            <a:r>
              <a:rPr sz="1400" spc="80" dirty="0">
                <a:latin typeface="Verdana"/>
                <a:cs typeface="Verdana"/>
              </a:rPr>
              <a:t>de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delito.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985003" y="2253995"/>
            <a:ext cx="2727960" cy="1438910"/>
            <a:chOff x="4985003" y="2253995"/>
            <a:chExt cx="2727960" cy="1438910"/>
          </a:xfrm>
        </p:grpSpPr>
        <p:sp>
          <p:nvSpPr>
            <p:cNvPr id="23" name="object 23"/>
            <p:cNvSpPr/>
            <p:nvPr/>
          </p:nvSpPr>
          <p:spPr>
            <a:xfrm>
              <a:off x="5146547" y="2304287"/>
              <a:ext cx="2406396" cy="12618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85003" y="2253995"/>
              <a:ext cx="2727959" cy="143865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05983" y="2343911"/>
              <a:ext cx="2287523" cy="11445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281676" y="2408301"/>
            <a:ext cx="2138680" cy="9620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457200">
              <a:lnSpc>
                <a:spcPts val="3529"/>
              </a:lnSpc>
              <a:spcBef>
                <a:spcPts val="480"/>
              </a:spcBef>
            </a:pPr>
            <a:r>
              <a:rPr sz="3200" spc="30" dirty="0">
                <a:solidFill>
                  <a:srgbClr val="FFFFFF"/>
                </a:solidFill>
                <a:latin typeface="Verdana"/>
                <a:cs typeface="Verdana"/>
              </a:rPr>
              <a:t>DOLO  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INDIREC</a:t>
            </a:r>
            <a:r>
              <a:rPr sz="3200" spc="-2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spc="2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669279" y="3928871"/>
            <a:ext cx="2546985" cy="2286000"/>
            <a:chOff x="5669279" y="3928871"/>
            <a:chExt cx="2546985" cy="2286000"/>
          </a:xfrm>
        </p:grpSpPr>
        <p:sp>
          <p:nvSpPr>
            <p:cNvPr id="28" name="object 28"/>
            <p:cNvSpPr/>
            <p:nvPr/>
          </p:nvSpPr>
          <p:spPr>
            <a:xfrm>
              <a:off x="5719571" y="3928871"/>
              <a:ext cx="2404872" cy="22860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69279" y="4052315"/>
              <a:ext cx="2546604" cy="20726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779008" y="3968496"/>
            <a:ext cx="2286000" cy="216916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60325" marR="54610" indent="2540" algn="ctr">
              <a:lnSpc>
                <a:spcPct val="92000"/>
              </a:lnSpc>
            </a:pPr>
            <a:r>
              <a:rPr sz="1400" spc="-165" dirty="0">
                <a:latin typeface="Verdana"/>
                <a:cs typeface="Verdana"/>
              </a:rPr>
              <a:t>Es </a:t>
            </a:r>
            <a:r>
              <a:rPr sz="1400" spc="25" dirty="0">
                <a:latin typeface="Verdana"/>
                <a:cs typeface="Verdana"/>
              </a:rPr>
              <a:t>aquel </a:t>
            </a:r>
            <a:r>
              <a:rPr sz="1400" spc="40" dirty="0">
                <a:latin typeface="Verdana"/>
                <a:cs typeface="Verdana"/>
              </a:rPr>
              <a:t>que </a:t>
            </a:r>
            <a:r>
              <a:rPr sz="1400" spc="-60" dirty="0">
                <a:latin typeface="Verdana"/>
                <a:cs typeface="Verdana"/>
              </a:rPr>
              <a:t>se  </a:t>
            </a:r>
            <a:r>
              <a:rPr sz="1400" spc="-30" dirty="0">
                <a:latin typeface="Verdana"/>
                <a:cs typeface="Verdana"/>
              </a:rPr>
              <a:t>materializa </a:t>
            </a:r>
            <a:r>
              <a:rPr sz="1400" spc="65" dirty="0">
                <a:latin typeface="Verdana"/>
                <a:cs typeface="Verdana"/>
              </a:rPr>
              <a:t>cuando </a:t>
            </a:r>
            <a:r>
              <a:rPr sz="1400" spc="-15" dirty="0">
                <a:latin typeface="Verdana"/>
                <a:cs typeface="Verdana"/>
              </a:rPr>
              <a:t>el  </a:t>
            </a:r>
            <a:r>
              <a:rPr sz="1400" spc="-60" dirty="0">
                <a:latin typeface="Verdana"/>
                <a:cs typeface="Verdana"/>
              </a:rPr>
              <a:t>sujeto se </a:t>
            </a:r>
            <a:r>
              <a:rPr sz="1400" spc="-25" dirty="0">
                <a:latin typeface="Verdana"/>
                <a:cs typeface="Verdana"/>
              </a:rPr>
              <a:t>representa </a:t>
            </a:r>
            <a:r>
              <a:rPr sz="1400" spc="-15" dirty="0">
                <a:latin typeface="Verdana"/>
                <a:cs typeface="Verdana"/>
              </a:rPr>
              <a:t>el  </a:t>
            </a:r>
            <a:r>
              <a:rPr sz="1400" spc="50" dirty="0">
                <a:latin typeface="Verdana"/>
                <a:cs typeface="Verdana"/>
              </a:rPr>
              <a:t>hecho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directivo,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pero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no  </a:t>
            </a:r>
            <a:r>
              <a:rPr sz="1400" spc="65" dirty="0">
                <a:latin typeface="Verdana"/>
                <a:cs typeface="Verdana"/>
              </a:rPr>
              <a:t>como </a:t>
            </a:r>
            <a:r>
              <a:rPr sz="1400" spc="-35" dirty="0">
                <a:latin typeface="Verdana"/>
                <a:cs typeface="Verdana"/>
              </a:rPr>
              <a:t>un </a:t>
            </a:r>
            <a:r>
              <a:rPr sz="1400" spc="-75" dirty="0">
                <a:latin typeface="Verdana"/>
                <a:cs typeface="Verdana"/>
              </a:rPr>
              <a:t>fin, </a:t>
            </a:r>
            <a:r>
              <a:rPr sz="1400" spc="-65" dirty="0">
                <a:latin typeface="Verdana"/>
                <a:cs typeface="Verdana"/>
              </a:rPr>
              <a:t>sino </a:t>
            </a:r>
            <a:r>
              <a:rPr sz="1400" spc="65" dirty="0">
                <a:latin typeface="Verdana"/>
                <a:cs typeface="Verdana"/>
              </a:rPr>
              <a:t>como  </a:t>
            </a:r>
            <a:r>
              <a:rPr sz="1400" spc="-35" dirty="0">
                <a:latin typeface="Verdana"/>
                <a:cs typeface="Verdana"/>
              </a:rPr>
              <a:t>un </a:t>
            </a:r>
            <a:r>
              <a:rPr sz="1400" spc="50" dirty="0">
                <a:latin typeface="Verdana"/>
                <a:cs typeface="Verdana"/>
              </a:rPr>
              <a:t>hecho </a:t>
            </a:r>
            <a:r>
              <a:rPr sz="1400" spc="65" dirty="0">
                <a:latin typeface="Verdana"/>
                <a:cs typeface="Verdana"/>
              </a:rPr>
              <a:t>o </a:t>
            </a:r>
            <a:r>
              <a:rPr sz="1400" spc="45" dirty="0">
                <a:latin typeface="Verdana"/>
                <a:cs typeface="Verdana"/>
              </a:rPr>
              <a:t>efecto  </a:t>
            </a:r>
            <a:r>
              <a:rPr sz="1400" spc="-15" dirty="0">
                <a:latin typeface="Verdana"/>
                <a:cs typeface="Verdana"/>
              </a:rPr>
              <a:t>inevitable </a:t>
            </a:r>
            <a:r>
              <a:rPr sz="1400" spc="65" dirty="0">
                <a:latin typeface="Verdana"/>
                <a:cs typeface="Verdana"/>
              </a:rPr>
              <a:t>o </a:t>
            </a:r>
            <a:r>
              <a:rPr sz="1400" dirty="0">
                <a:latin typeface="Verdana"/>
                <a:cs typeface="Verdana"/>
              </a:rPr>
              <a:t>necesario  </a:t>
            </a:r>
            <a:r>
              <a:rPr sz="1400" spc="30" dirty="0">
                <a:latin typeface="Verdana"/>
                <a:cs typeface="Verdana"/>
              </a:rPr>
              <a:t>para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actuar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65" dirty="0">
                <a:latin typeface="Verdana"/>
                <a:cs typeface="Verdana"/>
              </a:rPr>
              <a:t>o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desarrollar  </a:t>
            </a:r>
            <a:r>
              <a:rPr sz="1400" spc="15" dirty="0">
                <a:latin typeface="Verdana"/>
                <a:cs typeface="Verdana"/>
              </a:rPr>
              <a:t>la </a:t>
            </a:r>
            <a:r>
              <a:rPr sz="1400" spc="60" dirty="0">
                <a:latin typeface="Verdana"/>
                <a:cs typeface="Verdana"/>
              </a:rPr>
              <a:t>conducta</a:t>
            </a:r>
            <a:r>
              <a:rPr sz="1400" spc="-2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típica.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831835" y="2253995"/>
            <a:ext cx="2569845" cy="1438910"/>
            <a:chOff x="7831835" y="2253995"/>
            <a:chExt cx="2569845" cy="1438910"/>
          </a:xfrm>
        </p:grpSpPr>
        <p:sp>
          <p:nvSpPr>
            <p:cNvPr id="32" name="object 32"/>
            <p:cNvSpPr/>
            <p:nvPr/>
          </p:nvSpPr>
          <p:spPr>
            <a:xfrm>
              <a:off x="7914131" y="2304287"/>
              <a:ext cx="2406396" cy="12618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31835" y="2253995"/>
              <a:ext cx="2569464" cy="143865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73567" y="2343911"/>
              <a:ext cx="2287524" cy="11445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129143" y="2408301"/>
            <a:ext cx="1977389" cy="9620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377825">
              <a:lnSpc>
                <a:spcPts val="3529"/>
              </a:lnSpc>
              <a:spcBef>
                <a:spcPts val="480"/>
              </a:spcBef>
            </a:pPr>
            <a:r>
              <a:rPr sz="3200" spc="30" dirty="0">
                <a:solidFill>
                  <a:srgbClr val="FFFFFF"/>
                </a:solidFill>
                <a:latin typeface="Verdana"/>
                <a:cs typeface="Verdana"/>
              </a:rPr>
              <a:t>DOLO  </a:t>
            </a:r>
            <a:r>
              <a:rPr sz="3200" spc="-190" dirty="0">
                <a:solidFill>
                  <a:srgbClr val="FFFFFF"/>
                </a:solidFill>
                <a:latin typeface="Verdana"/>
                <a:cs typeface="Verdana"/>
              </a:rPr>
              <a:t>EV</a:t>
            </a:r>
            <a:r>
              <a:rPr sz="3200" spc="-1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200" spc="-200" dirty="0">
                <a:solidFill>
                  <a:srgbClr val="FFFFFF"/>
                </a:solidFill>
                <a:latin typeface="Verdana"/>
                <a:cs typeface="Verdana"/>
              </a:rPr>
              <a:t>NTUAL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446007" y="3928871"/>
            <a:ext cx="2531745" cy="2286000"/>
            <a:chOff x="8446007" y="3928871"/>
            <a:chExt cx="2531745" cy="2286000"/>
          </a:xfrm>
        </p:grpSpPr>
        <p:sp>
          <p:nvSpPr>
            <p:cNvPr id="37" name="object 37"/>
            <p:cNvSpPr/>
            <p:nvPr/>
          </p:nvSpPr>
          <p:spPr>
            <a:xfrm>
              <a:off x="8487155" y="3928871"/>
              <a:ext cx="2406396" cy="2286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46007" y="4149851"/>
              <a:ext cx="2531363" cy="18760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546592" y="3968496"/>
            <a:ext cx="2287905" cy="216916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69850" marR="62865" algn="ctr">
              <a:lnSpc>
                <a:spcPct val="92000"/>
              </a:lnSpc>
            </a:pPr>
            <a:r>
              <a:rPr sz="1400" spc="-165" dirty="0">
                <a:latin typeface="Verdana"/>
                <a:cs typeface="Verdana"/>
              </a:rPr>
              <a:t>Es </a:t>
            </a:r>
            <a:r>
              <a:rPr sz="1400" spc="25" dirty="0">
                <a:latin typeface="Verdana"/>
                <a:cs typeface="Verdana"/>
              </a:rPr>
              <a:t>aquel </a:t>
            </a:r>
            <a:r>
              <a:rPr sz="1400" spc="40" dirty="0">
                <a:latin typeface="Verdana"/>
                <a:cs typeface="Verdana"/>
              </a:rPr>
              <a:t>que</a:t>
            </a:r>
            <a:r>
              <a:rPr sz="1400" spc="-310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se </a:t>
            </a:r>
            <a:r>
              <a:rPr sz="1400" spc="35" dirty="0">
                <a:latin typeface="Verdana"/>
                <a:cs typeface="Verdana"/>
              </a:rPr>
              <a:t>produce  </a:t>
            </a:r>
            <a:r>
              <a:rPr sz="1400" spc="65" dirty="0">
                <a:latin typeface="Verdana"/>
                <a:cs typeface="Verdana"/>
              </a:rPr>
              <a:t>cuando </a:t>
            </a:r>
            <a:r>
              <a:rPr sz="1400" spc="-15" dirty="0">
                <a:latin typeface="Verdana"/>
                <a:cs typeface="Verdana"/>
              </a:rPr>
              <a:t>el </a:t>
            </a:r>
            <a:r>
              <a:rPr sz="1400" spc="-60" dirty="0">
                <a:latin typeface="Verdana"/>
                <a:cs typeface="Verdana"/>
              </a:rPr>
              <a:t>sujeto se  </a:t>
            </a:r>
            <a:r>
              <a:rPr sz="1400" spc="-25" dirty="0">
                <a:latin typeface="Verdana"/>
                <a:cs typeface="Verdana"/>
              </a:rPr>
              <a:t>representa </a:t>
            </a:r>
            <a:r>
              <a:rPr sz="1400" spc="-15" dirty="0">
                <a:latin typeface="Verdana"/>
                <a:cs typeface="Verdana"/>
              </a:rPr>
              <a:t>el </a:t>
            </a:r>
            <a:r>
              <a:rPr sz="1400" spc="50" dirty="0">
                <a:latin typeface="Verdana"/>
                <a:cs typeface="Verdana"/>
              </a:rPr>
              <a:t>hecho  </a:t>
            </a:r>
            <a:r>
              <a:rPr sz="1400" spc="65" dirty="0">
                <a:latin typeface="Verdana"/>
                <a:cs typeface="Verdana"/>
              </a:rPr>
              <a:t>como </a:t>
            </a:r>
            <a:r>
              <a:rPr sz="1400" spc="-25" dirty="0">
                <a:latin typeface="Verdana"/>
                <a:cs typeface="Verdana"/>
              </a:rPr>
              <a:t>posible, lejano,  </a:t>
            </a:r>
            <a:r>
              <a:rPr sz="1400" spc="10" dirty="0">
                <a:latin typeface="Verdana"/>
                <a:cs typeface="Verdana"/>
              </a:rPr>
              <a:t>pero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que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podría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llegar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114" dirty="0">
                <a:latin typeface="Verdana"/>
                <a:cs typeface="Verdana"/>
              </a:rPr>
              <a:t>a  </a:t>
            </a:r>
            <a:r>
              <a:rPr sz="1400" spc="-70" dirty="0">
                <a:latin typeface="Verdana"/>
                <a:cs typeface="Verdana"/>
              </a:rPr>
              <a:t>ocurrir. </a:t>
            </a:r>
            <a:r>
              <a:rPr sz="1400" spc="30" dirty="0">
                <a:latin typeface="Verdana"/>
                <a:cs typeface="Verdana"/>
              </a:rPr>
              <a:t>No </a:t>
            </a:r>
            <a:r>
              <a:rPr sz="1400" spc="-20" dirty="0">
                <a:latin typeface="Verdana"/>
                <a:cs typeface="Verdana"/>
              </a:rPr>
              <a:t>obstante,  </a:t>
            </a:r>
            <a:r>
              <a:rPr sz="1400" spc="55" dirty="0">
                <a:latin typeface="Verdana"/>
                <a:cs typeface="Verdana"/>
              </a:rPr>
              <a:t>actúa </a:t>
            </a:r>
            <a:r>
              <a:rPr sz="1400" spc="65" dirty="0">
                <a:latin typeface="Verdana"/>
                <a:cs typeface="Verdana"/>
              </a:rPr>
              <a:t>aceptando</a:t>
            </a:r>
            <a:r>
              <a:rPr sz="1400" spc="-345" dirty="0">
                <a:latin typeface="Verdana"/>
                <a:cs typeface="Verdana"/>
              </a:rPr>
              <a:t> </a:t>
            </a:r>
            <a:r>
              <a:rPr sz="1400" spc="50" dirty="0">
                <a:latin typeface="Verdana"/>
                <a:cs typeface="Verdana"/>
              </a:rPr>
              <a:t>dicha  </a:t>
            </a:r>
            <a:r>
              <a:rPr sz="1400" spc="-20" dirty="0">
                <a:latin typeface="Verdana"/>
                <a:cs typeface="Verdana"/>
              </a:rPr>
              <a:t>responsabilidad.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>
            <a:extLst>
              <a:ext uri="{FF2B5EF4-FFF2-40B4-BE49-F238E27FC236}">
                <a16:creationId xmlns:a16="http://schemas.microsoft.com/office/drawing/2014/main" id="{CCF3DF24-B074-418B-B137-5852F6E21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9227819" y="3096767"/>
            <a:ext cx="348615" cy="1631314"/>
          </a:xfrm>
          <a:custGeom>
            <a:avLst/>
            <a:gdLst/>
            <a:ahLst/>
            <a:cxnLst/>
            <a:rect l="l" t="t" r="r" b="b"/>
            <a:pathLst>
              <a:path w="348615" h="1631314">
                <a:moveTo>
                  <a:pt x="0" y="0"/>
                </a:moveTo>
                <a:lnTo>
                  <a:pt x="0" y="1630807"/>
                </a:lnTo>
                <a:lnTo>
                  <a:pt x="348233" y="1630807"/>
                </a:lnTo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2076" y="1449324"/>
            <a:ext cx="4214495" cy="487680"/>
          </a:xfrm>
          <a:custGeom>
            <a:avLst/>
            <a:gdLst/>
            <a:ahLst/>
            <a:cxnLst/>
            <a:rect l="l" t="t" r="r" b="b"/>
            <a:pathLst>
              <a:path w="4214495" h="487680">
                <a:moveTo>
                  <a:pt x="0" y="0"/>
                </a:moveTo>
                <a:lnTo>
                  <a:pt x="0" y="243839"/>
                </a:lnTo>
                <a:lnTo>
                  <a:pt x="4214114" y="243839"/>
                </a:lnTo>
                <a:lnTo>
                  <a:pt x="4214114" y="487552"/>
                </a:lnTo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7564" y="3096767"/>
            <a:ext cx="348615" cy="1600835"/>
          </a:xfrm>
          <a:custGeom>
            <a:avLst/>
            <a:gdLst/>
            <a:ahLst/>
            <a:cxnLst/>
            <a:rect l="l" t="t" r="r" b="b"/>
            <a:pathLst>
              <a:path w="348615" h="1600835">
                <a:moveTo>
                  <a:pt x="0" y="0"/>
                </a:moveTo>
                <a:lnTo>
                  <a:pt x="0" y="1600454"/>
                </a:lnTo>
                <a:lnTo>
                  <a:pt x="348234" y="1600454"/>
                </a:lnTo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2076" y="1449324"/>
            <a:ext cx="1405255" cy="487680"/>
          </a:xfrm>
          <a:custGeom>
            <a:avLst/>
            <a:gdLst/>
            <a:ahLst/>
            <a:cxnLst/>
            <a:rect l="l" t="t" r="r" b="b"/>
            <a:pathLst>
              <a:path w="1405254" h="487680">
                <a:moveTo>
                  <a:pt x="0" y="0"/>
                </a:moveTo>
                <a:lnTo>
                  <a:pt x="0" y="243839"/>
                </a:lnTo>
                <a:lnTo>
                  <a:pt x="1404747" y="243839"/>
                </a:lnTo>
                <a:lnTo>
                  <a:pt x="1404747" y="487552"/>
                </a:lnTo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8832" y="3096767"/>
            <a:ext cx="348615" cy="1546860"/>
          </a:xfrm>
          <a:custGeom>
            <a:avLst/>
            <a:gdLst/>
            <a:ahLst/>
            <a:cxnLst/>
            <a:rect l="l" t="t" r="r" b="b"/>
            <a:pathLst>
              <a:path w="348614" h="1546860">
                <a:moveTo>
                  <a:pt x="0" y="0"/>
                </a:moveTo>
                <a:lnTo>
                  <a:pt x="0" y="1546352"/>
                </a:lnTo>
                <a:lnTo>
                  <a:pt x="348233" y="1546352"/>
                </a:lnTo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6947" y="1449324"/>
            <a:ext cx="1405255" cy="487680"/>
          </a:xfrm>
          <a:custGeom>
            <a:avLst/>
            <a:gdLst/>
            <a:ahLst/>
            <a:cxnLst/>
            <a:rect l="l" t="t" r="r" b="b"/>
            <a:pathLst>
              <a:path w="1405254" h="487680">
                <a:moveTo>
                  <a:pt x="1404747" y="0"/>
                </a:moveTo>
                <a:lnTo>
                  <a:pt x="1404747" y="243839"/>
                </a:lnTo>
                <a:lnTo>
                  <a:pt x="0" y="243839"/>
                </a:lnTo>
                <a:lnTo>
                  <a:pt x="0" y="487552"/>
                </a:lnTo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576" y="3096767"/>
            <a:ext cx="348615" cy="1616075"/>
          </a:xfrm>
          <a:custGeom>
            <a:avLst/>
            <a:gdLst/>
            <a:ahLst/>
            <a:cxnLst/>
            <a:rect l="l" t="t" r="r" b="b"/>
            <a:pathLst>
              <a:path w="348615" h="1616075">
                <a:moveTo>
                  <a:pt x="0" y="0"/>
                </a:moveTo>
                <a:lnTo>
                  <a:pt x="0" y="1615821"/>
                </a:lnTo>
                <a:lnTo>
                  <a:pt x="348272" y="1615821"/>
                </a:lnTo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721866" y="725169"/>
            <a:ext cx="7724140" cy="1218565"/>
            <a:chOff x="1721866" y="725169"/>
            <a:chExt cx="7724140" cy="1218565"/>
          </a:xfrm>
        </p:grpSpPr>
        <p:sp>
          <p:nvSpPr>
            <p:cNvPr id="10" name="object 10"/>
            <p:cNvSpPr/>
            <p:nvPr/>
          </p:nvSpPr>
          <p:spPr>
            <a:xfrm>
              <a:off x="1728216" y="1449323"/>
              <a:ext cx="4214495" cy="487680"/>
            </a:xfrm>
            <a:custGeom>
              <a:avLst/>
              <a:gdLst/>
              <a:ahLst/>
              <a:cxnLst/>
              <a:rect l="l" t="t" r="r" b="b"/>
              <a:pathLst>
                <a:path w="4214495" h="487680">
                  <a:moveTo>
                    <a:pt x="4214113" y="0"/>
                  </a:moveTo>
                  <a:lnTo>
                    <a:pt x="4214113" y="243839"/>
                  </a:lnTo>
                  <a:lnTo>
                    <a:pt x="0" y="243839"/>
                  </a:lnTo>
                  <a:lnTo>
                    <a:pt x="0" y="487552"/>
                  </a:lnTo>
                </a:path>
              </a:pathLst>
            </a:custGeom>
            <a:ln w="12191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44496" y="731519"/>
              <a:ext cx="6995159" cy="718185"/>
            </a:xfrm>
            <a:custGeom>
              <a:avLst/>
              <a:gdLst/>
              <a:ahLst/>
              <a:cxnLst/>
              <a:rect l="l" t="t" r="r" b="b"/>
              <a:pathLst>
                <a:path w="6995159" h="718185">
                  <a:moveTo>
                    <a:pt x="6995159" y="0"/>
                  </a:moveTo>
                  <a:lnTo>
                    <a:pt x="0" y="0"/>
                  </a:lnTo>
                  <a:lnTo>
                    <a:pt x="0" y="717803"/>
                  </a:lnTo>
                  <a:lnTo>
                    <a:pt x="6995159" y="717803"/>
                  </a:lnTo>
                  <a:lnTo>
                    <a:pt x="699515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44496" y="731519"/>
              <a:ext cx="6995159" cy="718185"/>
            </a:xfrm>
            <a:custGeom>
              <a:avLst/>
              <a:gdLst/>
              <a:ahLst/>
              <a:cxnLst/>
              <a:rect l="l" t="t" r="r" b="b"/>
              <a:pathLst>
                <a:path w="6995159" h="718185">
                  <a:moveTo>
                    <a:pt x="0" y="717803"/>
                  </a:moveTo>
                  <a:lnTo>
                    <a:pt x="6995159" y="717803"/>
                  </a:lnTo>
                  <a:lnTo>
                    <a:pt x="6995159" y="0"/>
                  </a:lnTo>
                  <a:lnTo>
                    <a:pt x="0" y="0"/>
                  </a:lnTo>
                  <a:lnTo>
                    <a:pt x="0" y="71780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01900" y="873963"/>
            <a:ext cx="68814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Verdana"/>
                <a:cs typeface="Verdana"/>
              </a:rPr>
              <a:t>La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culpa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puede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darse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de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las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siguientes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formas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60577" y="1930654"/>
            <a:ext cx="2334260" cy="1172845"/>
            <a:chOff x="560577" y="1930654"/>
            <a:chExt cx="2334260" cy="1172845"/>
          </a:xfrm>
        </p:grpSpPr>
        <p:sp>
          <p:nvSpPr>
            <p:cNvPr id="15" name="object 15"/>
            <p:cNvSpPr/>
            <p:nvPr/>
          </p:nvSpPr>
          <p:spPr>
            <a:xfrm>
              <a:off x="566927" y="1937004"/>
              <a:ext cx="2321560" cy="1160145"/>
            </a:xfrm>
            <a:custGeom>
              <a:avLst/>
              <a:gdLst/>
              <a:ahLst/>
              <a:cxnLst/>
              <a:rect l="l" t="t" r="r" b="b"/>
              <a:pathLst>
                <a:path w="2321560" h="1160145">
                  <a:moveTo>
                    <a:pt x="2321052" y="0"/>
                  </a:moveTo>
                  <a:lnTo>
                    <a:pt x="0" y="0"/>
                  </a:lnTo>
                  <a:lnTo>
                    <a:pt x="0" y="1159764"/>
                  </a:lnTo>
                  <a:lnTo>
                    <a:pt x="2321052" y="1159764"/>
                  </a:lnTo>
                  <a:lnTo>
                    <a:pt x="23210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6927" y="1937004"/>
              <a:ext cx="2321560" cy="1160145"/>
            </a:xfrm>
            <a:custGeom>
              <a:avLst/>
              <a:gdLst/>
              <a:ahLst/>
              <a:cxnLst/>
              <a:rect l="l" t="t" r="r" b="b"/>
              <a:pathLst>
                <a:path w="2321560" h="1160145">
                  <a:moveTo>
                    <a:pt x="0" y="1159764"/>
                  </a:moveTo>
                  <a:lnTo>
                    <a:pt x="2321052" y="1159764"/>
                  </a:lnTo>
                  <a:lnTo>
                    <a:pt x="2321052" y="0"/>
                  </a:lnTo>
                  <a:lnTo>
                    <a:pt x="0" y="0"/>
                  </a:lnTo>
                  <a:lnTo>
                    <a:pt x="0" y="115976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06958" y="2267457"/>
            <a:ext cx="2240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latin typeface="Verdana"/>
                <a:cs typeface="Verdana"/>
              </a:rPr>
              <a:t>Imprudencia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41475" y="3578352"/>
            <a:ext cx="2333625" cy="2269490"/>
            <a:chOff x="1141475" y="3578352"/>
            <a:chExt cx="2333625" cy="2269490"/>
          </a:xfrm>
        </p:grpSpPr>
        <p:sp>
          <p:nvSpPr>
            <p:cNvPr id="19" name="object 19"/>
            <p:cNvSpPr/>
            <p:nvPr/>
          </p:nvSpPr>
          <p:spPr>
            <a:xfrm>
              <a:off x="1147571" y="3584448"/>
              <a:ext cx="2321560" cy="2257425"/>
            </a:xfrm>
            <a:custGeom>
              <a:avLst/>
              <a:gdLst/>
              <a:ahLst/>
              <a:cxnLst/>
              <a:rect l="l" t="t" r="r" b="b"/>
              <a:pathLst>
                <a:path w="2321560" h="2257425">
                  <a:moveTo>
                    <a:pt x="2321052" y="0"/>
                  </a:moveTo>
                  <a:lnTo>
                    <a:pt x="0" y="0"/>
                  </a:lnTo>
                  <a:lnTo>
                    <a:pt x="0" y="2257043"/>
                  </a:lnTo>
                  <a:lnTo>
                    <a:pt x="2321052" y="2257043"/>
                  </a:lnTo>
                  <a:lnTo>
                    <a:pt x="232105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7571" y="3584448"/>
              <a:ext cx="2321560" cy="2257425"/>
            </a:xfrm>
            <a:custGeom>
              <a:avLst/>
              <a:gdLst/>
              <a:ahLst/>
              <a:cxnLst/>
              <a:rect l="l" t="t" r="r" b="b"/>
              <a:pathLst>
                <a:path w="2321560" h="2257425">
                  <a:moveTo>
                    <a:pt x="0" y="2257043"/>
                  </a:moveTo>
                  <a:lnTo>
                    <a:pt x="2321052" y="2257043"/>
                  </a:lnTo>
                  <a:lnTo>
                    <a:pt x="2321052" y="0"/>
                  </a:lnTo>
                  <a:lnTo>
                    <a:pt x="0" y="0"/>
                  </a:lnTo>
                  <a:lnTo>
                    <a:pt x="0" y="225704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47572" y="3584447"/>
            <a:ext cx="2321560" cy="22574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050">
              <a:latin typeface="Times New Roman"/>
              <a:cs typeface="Times New Roman"/>
            </a:endParaRPr>
          </a:p>
          <a:p>
            <a:pPr marL="259715" marR="248285" indent="-1270" algn="ctr">
              <a:lnSpc>
                <a:spcPct val="92000"/>
              </a:lnSpc>
            </a:pP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Afrontar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un  </a:t>
            </a:r>
            <a:r>
              <a:rPr sz="2400" spc="-70" dirty="0">
                <a:solidFill>
                  <a:srgbClr val="FFFFFF"/>
                </a:solidFill>
                <a:latin typeface="Verdana"/>
                <a:cs typeface="Verdana"/>
              </a:rPr>
              <a:t>riesgo </a:t>
            </a:r>
            <a:r>
              <a:rPr sz="2400" spc="13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manera  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nnec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a.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369309" y="1930654"/>
            <a:ext cx="2335530" cy="1172845"/>
            <a:chOff x="3369309" y="1930654"/>
            <a:chExt cx="2335530" cy="1172845"/>
          </a:xfrm>
        </p:grpSpPr>
        <p:sp>
          <p:nvSpPr>
            <p:cNvPr id="23" name="object 23"/>
            <p:cNvSpPr/>
            <p:nvPr/>
          </p:nvSpPr>
          <p:spPr>
            <a:xfrm>
              <a:off x="3375659" y="1937004"/>
              <a:ext cx="2322830" cy="1160145"/>
            </a:xfrm>
            <a:custGeom>
              <a:avLst/>
              <a:gdLst/>
              <a:ahLst/>
              <a:cxnLst/>
              <a:rect l="l" t="t" r="r" b="b"/>
              <a:pathLst>
                <a:path w="2322829" h="1160145">
                  <a:moveTo>
                    <a:pt x="2322576" y="0"/>
                  </a:moveTo>
                  <a:lnTo>
                    <a:pt x="0" y="0"/>
                  </a:lnTo>
                  <a:lnTo>
                    <a:pt x="0" y="1159764"/>
                  </a:lnTo>
                  <a:lnTo>
                    <a:pt x="2322576" y="1159764"/>
                  </a:lnTo>
                  <a:lnTo>
                    <a:pt x="23225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75659" y="1937004"/>
              <a:ext cx="2322830" cy="1160145"/>
            </a:xfrm>
            <a:custGeom>
              <a:avLst/>
              <a:gdLst/>
              <a:ahLst/>
              <a:cxnLst/>
              <a:rect l="l" t="t" r="r" b="b"/>
              <a:pathLst>
                <a:path w="2322829" h="1160145">
                  <a:moveTo>
                    <a:pt x="0" y="1159764"/>
                  </a:moveTo>
                  <a:lnTo>
                    <a:pt x="2322576" y="1159764"/>
                  </a:lnTo>
                  <a:lnTo>
                    <a:pt x="2322576" y="0"/>
                  </a:lnTo>
                  <a:lnTo>
                    <a:pt x="0" y="0"/>
                  </a:lnTo>
                  <a:lnTo>
                    <a:pt x="0" y="1159764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470275" y="2267457"/>
            <a:ext cx="2133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5" dirty="0">
                <a:latin typeface="Verdana"/>
                <a:cs typeface="Verdana"/>
              </a:rPr>
              <a:t>N</a:t>
            </a:r>
            <a:r>
              <a:rPr sz="2800" spc="35" dirty="0">
                <a:latin typeface="Verdana"/>
                <a:cs typeface="Verdana"/>
              </a:rPr>
              <a:t>e</a:t>
            </a:r>
            <a:r>
              <a:rPr sz="2800" spc="-110" dirty="0">
                <a:latin typeface="Verdana"/>
                <a:cs typeface="Verdana"/>
              </a:rPr>
              <a:t>gl</a:t>
            </a:r>
            <a:r>
              <a:rPr sz="2800" spc="-50" dirty="0">
                <a:latin typeface="Verdana"/>
                <a:cs typeface="Verdana"/>
              </a:rPr>
              <a:t>i</a:t>
            </a:r>
            <a:r>
              <a:rPr sz="2800" spc="80" dirty="0">
                <a:latin typeface="Verdana"/>
                <a:cs typeface="Verdana"/>
              </a:rPr>
              <a:t>genc</a:t>
            </a:r>
            <a:r>
              <a:rPr sz="2800" spc="45" dirty="0">
                <a:latin typeface="Verdana"/>
                <a:cs typeface="Verdana"/>
              </a:rPr>
              <a:t>i</a:t>
            </a:r>
            <a:r>
              <a:rPr sz="2800" spc="225" dirty="0">
                <a:latin typeface="Verdana"/>
                <a:cs typeface="Verdana"/>
              </a:rPr>
              <a:t>a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950208" y="3578352"/>
            <a:ext cx="2334895" cy="2131060"/>
            <a:chOff x="3950208" y="3578352"/>
            <a:chExt cx="2334895" cy="2131060"/>
          </a:xfrm>
        </p:grpSpPr>
        <p:sp>
          <p:nvSpPr>
            <p:cNvPr id="27" name="object 27"/>
            <p:cNvSpPr/>
            <p:nvPr/>
          </p:nvSpPr>
          <p:spPr>
            <a:xfrm>
              <a:off x="3956304" y="3584448"/>
              <a:ext cx="2322830" cy="2118360"/>
            </a:xfrm>
            <a:custGeom>
              <a:avLst/>
              <a:gdLst/>
              <a:ahLst/>
              <a:cxnLst/>
              <a:rect l="l" t="t" r="r" b="b"/>
              <a:pathLst>
                <a:path w="2322829" h="2118360">
                  <a:moveTo>
                    <a:pt x="2322576" y="0"/>
                  </a:moveTo>
                  <a:lnTo>
                    <a:pt x="0" y="0"/>
                  </a:lnTo>
                  <a:lnTo>
                    <a:pt x="0" y="2118360"/>
                  </a:lnTo>
                  <a:lnTo>
                    <a:pt x="2322576" y="2118360"/>
                  </a:lnTo>
                  <a:lnTo>
                    <a:pt x="232257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56304" y="3584448"/>
              <a:ext cx="2322830" cy="2118360"/>
            </a:xfrm>
            <a:custGeom>
              <a:avLst/>
              <a:gdLst/>
              <a:ahLst/>
              <a:cxnLst/>
              <a:rect l="l" t="t" r="r" b="b"/>
              <a:pathLst>
                <a:path w="2322829" h="2118360">
                  <a:moveTo>
                    <a:pt x="0" y="2118360"/>
                  </a:moveTo>
                  <a:lnTo>
                    <a:pt x="2322576" y="2118360"/>
                  </a:lnTo>
                  <a:lnTo>
                    <a:pt x="2322576" y="0"/>
                  </a:lnTo>
                  <a:lnTo>
                    <a:pt x="0" y="0"/>
                  </a:lnTo>
                  <a:lnTo>
                    <a:pt x="0" y="211836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956303" y="3584447"/>
            <a:ext cx="2322830" cy="2118360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73660" marR="66040" indent="635" algn="ctr">
              <a:lnSpc>
                <a:spcPct val="92000"/>
              </a:lnSpc>
              <a:spcBef>
                <a:spcPts val="1680"/>
              </a:spcBef>
            </a:pP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Implica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una 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falta 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actividad</a:t>
            </a:r>
            <a:r>
              <a:rPr sz="24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que  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produce</a:t>
            </a:r>
            <a:r>
              <a:rPr sz="24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daño 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(no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hacer)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179565" y="1930654"/>
            <a:ext cx="2334260" cy="1172845"/>
            <a:chOff x="6179565" y="1930654"/>
            <a:chExt cx="2334260" cy="1172845"/>
          </a:xfrm>
        </p:grpSpPr>
        <p:sp>
          <p:nvSpPr>
            <p:cNvPr id="31" name="object 31"/>
            <p:cNvSpPr/>
            <p:nvPr/>
          </p:nvSpPr>
          <p:spPr>
            <a:xfrm>
              <a:off x="6185915" y="1937004"/>
              <a:ext cx="2321560" cy="1160145"/>
            </a:xfrm>
            <a:custGeom>
              <a:avLst/>
              <a:gdLst/>
              <a:ahLst/>
              <a:cxnLst/>
              <a:rect l="l" t="t" r="r" b="b"/>
              <a:pathLst>
                <a:path w="2321559" h="1160145">
                  <a:moveTo>
                    <a:pt x="2321051" y="0"/>
                  </a:moveTo>
                  <a:lnTo>
                    <a:pt x="0" y="0"/>
                  </a:lnTo>
                  <a:lnTo>
                    <a:pt x="0" y="1159764"/>
                  </a:lnTo>
                  <a:lnTo>
                    <a:pt x="2321051" y="1159764"/>
                  </a:lnTo>
                  <a:lnTo>
                    <a:pt x="232105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85915" y="1937004"/>
              <a:ext cx="2321560" cy="1160145"/>
            </a:xfrm>
            <a:custGeom>
              <a:avLst/>
              <a:gdLst/>
              <a:ahLst/>
              <a:cxnLst/>
              <a:rect l="l" t="t" r="r" b="b"/>
              <a:pathLst>
                <a:path w="2321559" h="1160145">
                  <a:moveTo>
                    <a:pt x="0" y="1159764"/>
                  </a:moveTo>
                  <a:lnTo>
                    <a:pt x="2321051" y="1159764"/>
                  </a:lnTo>
                  <a:lnTo>
                    <a:pt x="2321051" y="0"/>
                  </a:lnTo>
                  <a:lnTo>
                    <a:pt x="0" y="0"/>
                  </a:lnTo>
                  <a:lnTo>
                    <a:pt x="0" y="115976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528307" y="2267457"/>
            <a:ext cx="1637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0" dirty="0">
                <a:latin typeface="Verdana"/>
                <a:cs typeface="Verdana"/>
              </a:rPr>
              <a:t>Impericia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760464" y="3578352"/>
            <a:ext cx="2333625" cy="2239010"/>
            <a:chOff x="6760464" y="3578352"/>
            <a:chExt cx="2333625" cy="2239010"/>
          </a:xfrm>
        </p:grpSpPr>
        <p:sp>
          <p:nvSpPr>
            <p:cNvPr id="35" name="object 35"/>
            <p:cNvSpPr/>
            <p:nvPr/>
          </p:nvSpPr>
          <p:spPr>
            <a:xfrm>
              <a:off x="6766560" y="3584448"/>
              <a:ext cx="2321560" cy="2226945"/>
            </a:xfrm>
            <a:custGeom>
              <a:avLst/>
              <a:gdLst/>
              <a:ahLst/>
              <a:cxnLst/>
              <a:rect l="l" t="t" r="r" b="b"/>
              <a:pathLst>
                <a:path w="2321559" h="2226945">
                  <a:moveTo>
                    <a:pt x="2321052" y="0"/>
                  </a:moveTo>
                  <a:lnTo>
                    <a:pt x="0" y="0"/>
                  </a:lnTo>
                  <a:lnTo>
                    <a:pt x="0" y="2226564"/>
                  </a:lnTo>
                  <a:lnTo>
                    <a:pt x="2321052" y="2226564"/>
                  </a:lnTo>
                  <a:lnTo>
                    <a:pt x="232105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66560" y="3584448"/>
              <a:ext cx="2321560" cy="2226945"/>
            </a:xfrm>
            <a:custGeom>
              <a:avLst/>
              <a:gdLst/>
              <a:ahLst/>
              <a:cxnLst/>
              <a:rect l="l" t="t" r="r" b="b"/>
              <a:pathLst>
                <a:path w="2321559" h="2226945">
                  <a:moveTo>
                    <a:pt x="0" y="2226564"/>
                  </a:moveTo>
                  <a:lnTo>
                    <a:pt x="2321052" y="2226564"/>
                  </a:lnTo>
                  <a:lnTo>
                    <a:pt x="2321052" y="0"/>
                  </a:lnTo>
                  <a:lnTo>
                    <a:pt x="0" y="0"/>
                  </a:lnTo>
                  <a:lnTo>
                    <a:pt x="0" y="222656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818756" y="3533902"/>
            <a:ext cx="2216785" cy="14528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-1270" algn="ctr">
              <a:lnSpc>
                <a:spcPct val="92000"/>
              </a:lnSpc>
              <a:spcBef>
                <a:spcPts val="295"/>
              </a:spcBef>
            </a:pP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presenta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en 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aquellas 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actividades 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que  </a:t>
            </a:r>
            <a:r>
              <a:rPr sz="2000" spc="45" dirty="0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2000" spc="-43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desarrollo 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exigen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98589" y="4936363"/>
            <a:ext cx="1858010" cy="8921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295"/>
              </a:spcBef>
            </a:pP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r>
              <a:rPr sz="2000" spc="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cimien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os 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técnicos 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especiales.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988297" y="1930654"/>
            <a:ext cx="2335530" cy="1172845"/>
            <a:chOff x="8988297" y="1930654"/>
            <a:chExt cx="2335530" cy="1172845"/>
          </a:xfrm>
        </p:grpSpPr>
        <p:sp>
          <p:nvSpPr>
            <p:cNvPr id="40" name="object 40"/>
            <p:cNvSpPr/>
            <p:nvPr/>
          </p:nvSpPr>
          <p:spPr>
            <a:xfrm>
              <a:off x="8994647" y="1937004"/>
              <a:ext cx="2322830" cy="1160145"/>
            </a:xfrm>
            <a:custGeom>
              <a:avLst/>
              <a:gdLst/>
              <a:ahLst/>
              <a:cxnLst/>
              <a:rect l="l" t="t" r="r" b="b"/>
              <a:pathLst>
                <a:path w="2322829" h="1160145">
                  <a:moveTo>
                    <a:pt x="2322576" y="0"/>
                  </a:moveTo>
                  <a:lnTo>
                    <a:pt x="0" y="0"/>
                  </a:lnTo>
                  <a:lnTo>
                    <a:pt x="0" y="1159764"/>
                  </a:lnTo>
                  <a:lnTo>
                    <a:pt x="2322576" y="1159764"/>
                  </a:lnTo>
                  <a:lnTo>
                    <a:pt x="23225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94647" y="1937004"/>
              <a:ext cx="2322830" cy="1160145"/>
            </a:xfrm>
            <a:custGeom>
              <a:avLst/>
              <a:gdLst/>
              <a:ahLst/>
              <a:cxnLst/>
              <a:rect l="l" t="t" r="r" b="b"/>
              <a:pathLst>
                <a:path w="2322829" h="1160145">
                  <a:moveTo>
                    <a:pt x="0" y="1159764"/>
                  </a:moveTo>
                  <a:lnTo>
                    <a:pt x="2322576" y="1159764"/>
                  </a:lnTo>
                  <a:lnTo>
                    <a:pt x="2322576" y="0"/>
                  </a:lnTo>
                  <a:lnTo>
                    <a:pt x="0" y="0"/>
                  </a:lnTo>
                  <a:lnTo>
                    <a:pt x="0" y="1159764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9040748" y="1874596"/>
            <a:ext cx="2228850" cy="12376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365"/>
              </a:spcBef>
            </a:pPr>
            <a:r>
              <a:rPr sz="2800" b="0" spc="-95" dirty="0">
                <a:latin typeface="Verdana"/>
                <a:cs typeface="Verdana"/>
              </a:rPr>
              <a:t>Inobs</a:t>
            </a:r>
            <a:r>
              <a:rPr sz="2800" b="0" spc="-105" dirty="0">
                <a:latin typeface="Verdana"/>
                <a:cs typeface="Verdana"/>
              </a:rPr>
              <a:t>e</a:t>
            </a:r>
            <a:r>
              <a:rPr sz="2800" b="0" spc="-75" dirty="0">
                <a:latin typeface="Verdana"/>
                <a:cs typeface="Verdana"/>
              </a:rPr>
              <a:t>rva</a:t>
            </a:r>
            <a:r>
              <a:rPr sz="2800" b="0" spc="-100" dirty="0">
                <a:latin typeface="Verdana"/>
                <a:cs typeface="Verdana"/>
              </a:rPr>
              <a:t>n</a:t>
            </a:r>
            <a:r>
              <a:rPr sz="2800" b="0" spc="65" dirty="0">
                <a:latin typeface="Verdana"/>
                <a:cs typeface="Verdana"/>
              </a:rPr>
              <a:t>ci  </a:t>
            </a:r>
            <a:r>
              <a:rPr sz="2800" b="0" spc="225" dirty="0">
                <a:latin typeface="Verdana"/>
                <a:cs typeface="Verdana"/>
              </a:rPr>
              <a:t>a </a:t>
            </a:r>
            <a:r>
              <a:rPr sz="2800" b="0" spc="160" dirty="0">
                <a:latin typeface="Verdana"/>
                <a:cs typeface="Verdana"/>
              </a:rPr>
              <a:t>de  </a:t>
            </a:r>
            <a:r>
              <a:rPr sz="2800" b="0" spc="-45" dirty="0">
                <a:latin typeface="Verdana"/>
                <a:cs typeface="Verdana"/>
              </a:rPr>
              <a:t>reglamentos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569195" y="3578352"/>
            <a:ext cx="2334895" cy="2299970"/>
            <a:chOff x="9569195" y="3578352"/>
            <a:chExt cx="2334895" cy="2299970"/>
          </a:xfrm>
        </p:grpSpPr>
        <p:sp>
          <p:nvSpPr>
            <p:cNvPr id="44" name="object 44"/>
            <p:cNvSpPr/>
            <p:nvPr/>
          </p:nvSpPr>
          <p:spPr>
            <a:xfrm>
              <a:off x="9575291" y="3584448"/>
              <a:ext cx="2322830" cy="2287905"/>
            </a:xfrm>
            <a:custGeom>
              <a:avLst/>
              <a:gdLst/>
              <a:ahLst/>
              <a:cxnLst/>
              <a:rect l="l" t="t" r="r" b="b"/>
              <a:pathLst>
                <a:path w="2322829" h="2287904">
                  <a:moveTo>
                    <a:pt x="2322576" y="0"/>
                  </a:moveTo>
                  <a:lnTo>
                    <a:pt x="0" y="0"/>
                  </a:lnTo>
                  <a:lnTo>
                    <a:pt x="0" y="2287524"/>
                  </a:lnTo>
                  <a:lnTo>
                    <a:pt x="2322576" y="2287524"/>
                  </a:lnTo>
                  <a:lnTo>
                    <a:pt x="232257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75291" y="3584448"/>
              <a:ext cx="2322830" cy="2287905"/>
            </a:xfrm>
            <a:custGeom>
              <a:avLst/>
              <a:gdLst/>
              <a:ahLst/>
              <a:cxnLst/>
              <a:rect l="l" t="t" r="r" b="b"/>
              <a:pathLst>
                <a:path w="2322829" h="2287904">
                  <a:moveTo>
                    <a:pt x="0" y="2287524"/>
                  </a:moveTo>
                  <a:lnTo>
                    <a:pt x="2322576" y="2287524"/>
                  </a:lnTo>
                  <a:lnTo>
                    <a:pt x="2322576" y="0"/>
                  </a:lnTo>
                  <a:lnTo>
                    <a:pt x="0" y="0"/>
                  </a:lnTo>
                  <a:lnTo>
                    <a:pt x="0" y="228752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9575292" y="3584447"/>
            <a:ext cx="2322830" cy="228790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7145" marR="8890" indent="-1905" algn="ctr">
              <a:lnSpc>
                <a:spcPct val="92000"/>
              </a:lnSpc>
              <a:spcBef>
                <a:spcPts val="150"/>
              </a:spcBef>
            </a:pP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Implica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dos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cosas:</a:t>
            </a:r>
            <a:r>
              <a:rPr sz="1600" spc="-4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Verdana"/>
                <a:cs typeface="Verdana"/>
              </a:rPr>
              <a:t>que 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conociendo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las 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normas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estas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sean 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vulneradas</a:t>
            </a:r>
            <a:r>
              <a:rPr sz="16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implicando 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“imprudencia”; </a:t>
            </a:r>
            <a:r>
              <a:rPr sz="1600" spc="75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se 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desconozcan 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los 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reglamentos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Verdana"/>
                <a:cs typeface="Verdana"/>
              </a:rPr>
              <a:t>debiendo  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conocerse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por 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obligación,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implicando 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ello</a:t>
            </a:r>
            <a:r>
              <a:rPr sz="16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“negligencia”.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25B189-127A-4CD5-A1D4-C7BB6893C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0" y="2362200"/>
            <a:ext cx="5556885" cy="176403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z="6000" spc="-5" dirty="0"/>
              <a:t>II. </a:t>
            </a:r>
            <a:r>
              <a:rPr sz="6000" dirty="0"/>
              <a:t>CAUSAS </a:t>
            </a:r>
            <a:r>
              <a:rPr sz="6000" spc="-5" dirty="0"/>
              <a:t>DE  JUSTIFICACIÓN</a:t>
            </a:r>
            <a:endParaRPr sz="60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17396DB-F1DB-4B28-BA5B-25AB01BA7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019300" y="976883"/>
            <a:ext cx="8153400" cy="4904740"/>
            <a:chOff x="2019300" y="976883"/>
            <a:chExt cx="8153400" cy="4904740"/>
          </a:xfrm>
        </p:grpSpPr>
        <p:sp>
          <p:nvSpPr>
            <p:cNvPr id="3" name="object 3"/>
            <p:cNvSpPr/>
            <p:nvPr/>
          </p:nvSpPr>
          <p:spPr>
            <a:xfrm>
              <a:off x="2019300" y="976883"/>
              <a:ext cx="8153400" cy="4904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93792" y="1324355"/>
              <a:ext cx="2193036" cy="5836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87873" y="1398777"/>
            <a:ext cx="4453890" cy="61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spc="-175" dirty="0">
                <a:latin typeface="Verdana"/>
                <a:cs typeface="Verdana"/>
              </a:rPr>
              <a:t>El </a:t>
            </a:r>
            <a:r>
              <a:rPr sz="2000" b="1" spc="-5" dirty="0">
                <a:latin typeface="TeXGyreAdventor"/>
                <a:cs typeface="TeXGyreAdventor"/>
              </a:rPr>
              <a:t>ERROR </a:t>
            </a:r>
            <a:r>
              <a:rPr sz="2000" b="1" dirty="0">
                <a:latin typeface="TeXGyreAdventor"/>
                <a:cs typeface="TeXGyreAdventor"/>
              </a:rPr>
              <a:t>DE TIPO </a:t>
            </a:r>
            <a:r>
              <a:rPr sz="2000" spc="-20" dirty="0">
                <a:latin typeface="Verdana"/>
                <a:cs typeface="Verdana"/>
              </a:rPr>
              <a:t>tiene </a:t>
            </a:r>
            <a:r>
              <a:rPr sz="2000" spc="95" dirty="0">
                <a:latin typeface="Verdana"/>
                <a:cs typeface="Verdana"/>
              </a:rPr>
              <a:t>como</a:t>
            </a:r>
            <a:r>
              <a:rPr sz="2000" spc="-365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efecto</a:t>
            </a:r>
            <a:endParaRPr sz="2000">
              <a:latin typeface="Verdana"/>
              <a:cs typeface="Verdana"/>
            </a:endParaRPr>
          </a:p>
          <a:p>
            <a:pPr marL="635" algn="ctr">
              <a:lnSpc>
                <a:spcPts val="2305"/>
              </a:lnSpc>
            </a:pPr>
            <a:r>
              <a:rPr sz="2000" spc="-15" dirty="0">
                <a:latin typeface="Verdana"/>
                <a:cs typeface="Verdana"/>
              </a:rPr>
              <a:t>principal </a:t>
            </a:r>
            <a:r>
              <a:rPr sz="2000" spc="-70" dirty="0">
                <a:latin typeface="Verdana"/>
                <a:cs typeface="Verdana"/>
              </a:rPr>
              <a:t>eliminar </a:t>
            </a:r>
            <a:r>
              <a:rPr sz="2000" spc="-20" dirty="0">
                <a:latin typeface="Verdana"/>
                <a:cs typeface="Verdana"/>
              </a:rPr>
              <a:t>el</a:t>
            </a:r>
            <a:r>
              <a:rPr sz="2000" spc="-4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dolo.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72739" y="2439923"/>
            <a:ext cx="7299959" cy="3197860"/>
            <a:chOff x="2872739" y="2439923"/>
            <a:chExt cx="7299959" cy="3197860"/>
          </a:xfrm>
        </p:grpSpPr>
        <p:sp>
          <p:nvSpPr>
            <p:cNvPr id="7" name="object 7"/>
            <p:cNvSpPr/>
            <p:nvPr/>
          </p:nvSpPr>
          <p:spPr>
            <a:xfrm>
              <a:off x="2872739" y="2439923"/>
              <a:ext cx="7299959" cy="31973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26179" y="3902963"/>
              <a:ext cx="6446520" cy="14904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66665" y="2862199"/>
            <a:ext cx="5496560" cy="2355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95">
              <a:lnSpc>
                <a:spcPts val="2305"/>
              </a:lnSpc>
              <a:spcBef>
                <a:spcPts val="105"/>
              </a:spcBef>
            </a:pPr>
            <a:r>
              <a:rPr sz="2000" spc="-135" dirty="0">
                <a:latin typeface="Verdana"/>
                <a:cs typeface="Verdana"/>
              </a:rPr>
              <a:t>Se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presenta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bajo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dos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formas: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a)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invencible;</a:t>
            </a:r>
            <a:endParaRPr sz="2000">
              <a:latin typeface="Verdana"/>
              <a:cs typeface="Verdana"/>
            </a:endParaRPr>
          </a:p>
          <a:p>
            <a:pPr marL="2010410">
              <a:lnSpc>
                <a:spcPts val="2305"/>
              </a:lnSpc>
            </a:pPr>
            <a:r>
              <a:rPr sz="2000" spc="-25" dirty="0">
                <a:latin typeface="Verdana"/>
                <a:cs typeface="Verdana"/>
              </a:rPr>
              <a:t>b)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vencible.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Verdana"/>
              <a:cs typeface="Verdana"/>
            </a:endParaRPr>
          </a:p>
          <a:p>
            <a:pPr marL="12065" marR="5080" indent="-2540" algn="ctr">
              <a:lnSpc>
                <a:spcPct val="92000"/>
              </a:lnSpc>
              <a:spcBef>
                <a:spcPts val="1980"/>
              </a:spcBef>
            </a:pPr>
            <a:r>
              <a:rPr sz="2000" spc="-120" dirty="0">
                <a:latin typeface="Verdana"/>
                <a:cs typeface="Verdana"/>
              </a:rPr>
              <a:t>En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los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dos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casos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se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elimina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el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dolo,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pero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en  </a:t>
            </a:r>
            <a:r>
              <a:rPr sz="2000" spc="-20" dirty="0">
                <a:latin typeface="Verdana"/>
                <a:cs typeface="Verdana"/>
              </a:rPr>
              <a:t>el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segundo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de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los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supuestos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deja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subsistente  </a:t>
            </a:r>
            <a:r>
              <a:rPr sz="2000" spc="10" dirty="0">
                <a:latin typeface="Verdana"/>
                <a:cs typeface="Verdana"/>
              </a:rPr>
              <a:t>la </a:t>
            </a:r>
            <a:r>
              <a:rPr sz="2000" spc="-15" dirty="0">
                <a:latin typeface="Verdana"/>
                <a:cs typeface="Verdana"/>
              </a:rPr>
              <a:t>imprudencia, </a:t>
            </a:r>
            <a:r>
              <a:rPr sz="2000" spc="-60" dirty="0">
                <a:latin typeface="Verdana"/>
                <a:cs typeface="Verdana"/>
              </a:rPr>
              <a:t>siempre </a:t>
            </a:r>
            <a:r>
              <a:rPr sz="2000" spc="-110" dirty="0">
                <a:latin typeface="Verdana"/>
                <a:cs typeface="Verdana"/>
              </a:rPr>
              <a:t>y </a:t>
            </a:r>
            <a:r>
              <a:rPr sz="2000" spc="90" dirty="0">
                <a:latin typeface="Verdana"/>
                <a:cs typeface="Verdana"/>
              </a:rPr>
              <a:t>cuando </a:t>
            </a:r>
            <a:r>
              <a:rPr sz="2000" spc="-85" dirty="0">
                <a:latin typeface="Verdana"/>
                <a:cs typeface="Verdana"/>
              </a:rPr>
              <a:t>se  </a:t>
            </a:r>
            <a:r>
              <a:rPr sz="2000" spc="10" dirty="0">
                <a:latin typeface="Verdana"/>
                <a:cs typeface="Verdana"/>
              </a:rPr>
              <a:t>encuentre</a:t>
            </a:r>
            <a:r>
              <a:rPr sz="2000" spc="-21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incriminado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el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tipo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culposo.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>
            <a:extLst>
              <a:ext uri="{FF2B5EF4-FFF2-40B4-BE49-F238E27FC236}">
                <a16:creationId xmlns:a16="http://schemas.microsoft.com/office/drawing/2014/main" id="{B3925ADE-B0E7-407E-9E06-8D51454E8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25195" y="1083563"/>
            <a:ext cx="2139950" cy="4051300"/>
          </a:xfrm>
          <a:custGeom>
            <a:avLst/>
            <a:gdLst/>
            <a:ahLst/>
            <a:cxnLst/>
            <a:rect l="l" t="t" r="r" b="b"/>
            <a:pathLst>
              <a:path w="2139950" h="4051300">
                <a:moveTo>
                  <a:pt x="1925701" y="0"/>
                </a:moveTo>
                <a:lnTo>
                  <a:pt x="213969" y="0"/>
                </a:lnTo>
                <a:lnTo>
                  <a:pt x="164907" y="5649"/>
                </a:lnTo>
                <a:lnTo>
                  <a:pt x="119870" y="21741"/>
                </a:lnTo>
                <a:lnTo>
                  <a:pt x="80141" y="46996"/>
                </a:lnTo>
                <a:lnTo>
                  <a:pt x="47006" y="80130"/>
                </a:lnTo>
                <a:lnTo>
                  <a:pt x="21747" y="119863"/>
                </a:lnTo>
                <a:lnTo>
                  <a:pt x="5651" y="164911"/>
                </a:lnTo>
                <a:lnTo>
                  <a:pt x="0" y="213995"/>
                </a:lnTo>
                <a:lnTo>
                  <a:pt x="0" y="3836797"/>
                </a:lnTo>
                <a:lnTo>
                  <a:pt x="5651" y="3885880"/>
                </a:lnTo>
                <a:lnTo>
                  <a:pt x="21747" y="3930928"/>
                </a:lnTo>
                <a:lnTo>
                  <a:pt x="47006" y="3970661"/>
                </a:lnTo>
                <a:lnTo>
                  <a:pt x="80141" y="4003795"/>
                </a:lnTo>
                <a:lnTo>
                  <a:pt x="119870" y="4029050"/>
                </a:lnTo>
                <a:lnTo>
                  <a:pt x="164907" y="4045142"/>
                </a:lnTo>
                <a:lnTo>
                  <a:pt x="213969" y="4050792"/>
                </a:lnTo>
                <a:lnTo>
                  <a:pt x="1925701" y="4050792"/>
                </a:lnTo>
                <a:lnTo>
                  <a:pt x="1974784" y="4045142"/>
                </a:lnTo>
                <a:lnTo>
                  <a:pt x="2019832" y="4029050"/>
                </a:lnTo>
                <a:lnTo>
                  <a:pt x="2059565" y="4003795"/>
                </a:lnTo>
                <a:lnTo>
                  <a:pt x="2092699" y="3970661"/>
                </a:lnTo>
                <a:lnTo>
                  <a:pt x="2117954" y="3930928"/>
                </a:lnTo>
                <a:lnTo>
                  <a:pt x="2134046" y="3885880"/>
                </a:lnTo>
                <a:lnTo>
                  <a:pt x="2139696" y="3836797"/>
                </a:lnTo>
                <a:lnTo>
                  <a:pt x="2139696" y="213995"/>
                </a:lnTo>
                <a:lnTo>
                  <a:pt x="2134046" y="164911"/>
                </a:lnTo>
                <a:lnTo>
                  <a:pt x="2117954" y="119863"/>
                </a:lnTo>
                <a:lnTo>
                  <a:pt x="2092699" y="80130"/>
                </a:lnTo>
                <a:lnTo>
                  <a:pt x="2059565" y="46996"/>
                </a:lnTo>
                <a:lnTo>
                  <a:pt x="2019832" y="21741"/>
                </a:lnTo>
                <a:lnTo>
                  <a:pt x="1974784" y="5649"/>
                </a:lnTo>
                <a:lnTo>
                  <a:pt x="1925701" y="0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9844" y="1291285"/>
            <a:ext cx="1931670" cy="7569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80340" marR="5080" indent="-167640">
              <a:lnSpc>
                <a:spcPts val="2760"/>
              </a:lnSpc>
              <a:spcBef>
                <a:spcPts val="390"/>
              </a:spcBef>
            </a:pPr>
            <a:r>
              <a:rPr sz="2500" spc="-10" dirty="0">
                <a:latin typeface="Verdana"/>
                <a:cs typeface="Verdana"/>
              </a:rPr>
              <a:t>Dolo</a:t>
            </a:r>
            <a:r>
              <a:rPr sz="2500" spc="-265" dirty="0">
                <a:latin typeface="Verdana"/>
                <a:cs typeface="Verdana"/>
              </a:rPr>
              <a:t> </a:t>
            </a:r>
            <a:r>
              <a:rPr sz="2500" spc="5" dirty="0">
                <a:latin typeface="Verdana"/>
                <a:cs typeface="Verdana"/>
              </a:rPr>
              <a:t>directo  </a:t>
            </a:r>
            <a:r>
              <a:rPr sz="2500" spc="-265" dirty="0">
                <a:latin typeface="Verdana"/>
                <a:cs typeface="Verdana"/>
              </a:rPr>
              <a:t>(1°</a:t>
            </a:r>
            <a:r>
              <a:rPr sz="2500" spc="-220" dirty="0">
                <a:latin typeface="Verdana"/>
                <a:cs typeface="Verdana"/>
              </a:rPr>
              <a:t> </a:t>
            </a:r>
            <a:r>
              <a:rPr sz="2500" spc="10" dirty="0">
                <a:latin typeface="Verdana"/>
                <a:cs typeface="Verdana"/>
              </a:rPr>
              <a:t>grado)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508" y="2296667"/>
            <a:ext cx="1719072" cy="1228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6731" y="2763392"/>
            <a:ext cx="1436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0" dirty="0">
                <a:latin typeface="Verdana"/>
                <a:cs typeface="Verdana"/>
              </a:rPr>
              <a:t>Con</a:t>
            </a:r>
            <a:r>
              <a:rPr sz="1600" spc="55" dirty="0">
                <a:latin typeface="Verdana"/>
                <a:cs typeface="Verdana"/>
              </a:rPr>
              <a:t>o</a:t>
            </a:r>
            <a:r>
              <a:rPr sz="1600" spc="5" dirty="0">
                <a:latin typeface="Verdana"/>
                <a:cs typeface="Verdana"/>
              </a:rPr>
              <a:t>cim</a:t>
            </a:r>
            <a:r>
              <a:rPr sz="1600" spc="-120" dirty="0">
                <a:latin typeface="Verdana"/>
                <a:cs typeface="Verdana"/>
              </a:rPr>
              <a:t>i</a:t>
            </a:r>
            <a:r>
              <a:rPr sz="1600" spc="75" dirty="0">
                <a:latin typeface="Verdana"/>
                <a:cs typeface="Verdana"/>
              </a:rPr>
              <a:t>e</a:t>
            </a:r>
            <a:r>
              <a:rPr sz="1600" spc="-80" dirty="0">
                <a:latin typeface="Verdana"/>
                <a:cs typeface="Verdana"/>
              </a:rPr>
              <a:t>n</a:t>
            </a:r>
            <a:r>
              <a:rPr sz="1600" spc="-65" dirty="0">
                <a:latin typeface="Verdana"/>
                <a:cs typeface="Verdana"/>
              </a:rPr>
              <a:t>t</a:t>
            </a:r>
            <a:r>
              <a:rPr sz="1600" spc="70" dirty="0">
                <a:latin typeface="Verdana"/>
                <a:cs typeface="Verdana"/>
              </a:rPr>
              <a:t>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508" y="3704844"/>
            <a:ext cx="1719072" cy="1229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9716" y="4173473"/>
            <a:ext cx="932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latin typeface="Verdana"/>
                <a:cs typeface="Verdana"/>
              </a:rPr>
              <a:t>V</a:t>
            </a:r>
            <a:r>
              <a:rPr sz="1600" spc="-35" dirty="0">
                <a:latin typeface="Verdana"/>
                <a:cs typeface="Verdana"/>
              </a:rPr>
              <a:t>o</a:t>
            </a:r>
            <a:r>
              <a:rPr sz="1600" spc="-5" dirty="0">
                <a:latin typeface="Verdana"/>
                <a:cs typeface="Verdana"/>
              </a:rPr>
              <a:t>l</a:t>
            </a:r>
            <a:r>
              <a:rPr sz="1600" spc="-70" dirty="0">
                <a:latin typeface="Verdana"/>
                <a:cs typeface="Verdana"/>
              </a:rPr>
              <a:t>un</a:t>
            </a:r>
            <a:r>
              <a:rPr sz="1600" spc="-60" dirty="0">
                <a:latin typeface="Verdana"/>
                <a:cs typeface="Verdana"/>
              </a:rPr>
              <a:t>t</a:t>
            </a:r>
            <a:r>
              <a:rPr sz="1600" spc="105" dirty="0">
                <a:latin typeface="Verdana"/>
                <a:cs typeface="Verdana"/>
              </a:rPr>
              <a:t>ad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26435" y="1083563"/>
            <a:ext cx="2139950" cy="4051300"/>
          </a:xfrm>
          <a:custGeom>
            <a:avLst/>
            <a:gdLst/>
            <a:ahLst/>
            <a:cxnLst/>
            <a:rect l="l" t="t" r="r" b="b"/>
            <a:pathLst>
              <a:path w="2139950" h="4051300">
                <a:moveTo>
                  <a:pt x="1925701" y="0"/>
                </a:moveTo>
                <a:lnTo>
                  <a:pt x="213994" y="0"/>
                </a:lnTo>
                <a:lnTo>
                  <a:pt x="164911" y="5649"/>
                </a:lnTo>
                <a:lnTo>
                  <a:pt x="119863" y="21741"/>
                </a:lnTo>
                <a:lnTo>
                  <a:pt x="80130" y="46996"/>
                </a:lnTo>
                <a:lnTo>
                  <a:pt x="46996" y="80130"/>
                </a:lnTo>
                <a:lnTo>
                  <a:pt x="21741" y="119863"/>
                </a:lnTo>
                <a:lnTo>
                  <a:pt x="5649" y="164911"/>
                </a:lnTo>
                <a:lnTo>
                  <a:pt x="0" y="213995"/>
                </a:lnTo>
                <a:lnTo>
                  <a:pt x="0" y="3836797"/>
                </a:lnTo>
                <a:lnTo>
                  <a:pt x="5649" y="3885880"/>
                </a:lnTo>
                <a:lnTo>
                  <a:pt x="21741" y="3930928"/>
                </a:lnTo>
                <a:lnTo>
                  <a:pt x="46996" y="3970661"/>
                </a:lnTo>
                <a:lnTo>
                  <a:pt x="80130" y="4003795"/>
                </a:lnTo>
                <a:lnTo>
                  <a:pt x="119863" y="4029050"/>
                </a:lnTo>
                <a:lnTo>
                  <a:pt x="164911" y="4045142"/>
                </a:lnTo>
                <a:lnTo>
                  <a:pt x="213994" y="4050792"/>
                </a:lnTo>
                <a:lnTo>
                  <a:pt x="1925701" y="4050792"/>
                </a:lnTo>
                <a:lnTo>
                  <a:pt x="1974784" y="4045142"/>
                </a:lnTo>
                <a:lnTo>
                  <a:pt x="2019832" y="4029050"/>
                </a:lnTo>
                <a:lnTo>
                  <a:pt x="2059565" y="4003795"/>
                </a:lnTo>
                <a:lnTo>
                  <a:pt x="2092699" y="3970661"/>
                </a:lnTo>
                <a:lnTo>
                  <a:pt x="2117954" y="3930928"/>
                </a:lnTo>
                <a:lnTo>
                  <a:pt x="2134046" y="3885880"/>
                </a:lnTo>
                <a:lnTo>
                  <a:pt x="2139696" y="3836797"/>
                </a:lnTo>
                <a:lnTo>
                  <a:pt x="2139696" y="213995"/>
                </a:lnTo>
                <a:lnTo>
                  <a:pt x="2134046" y="164911"/>
                </a:lnTo>
                <a:lnTo>
                  <a:pt x="2117954" y="119863"/>
                </a:lnTo>
                <a:lnTo>
                  <a:pt x="2092699" y="80130"/>
                </a:lnTo>
                <a:lnTo>
                  <a:pt x="2059565" y="46996"/>
                </a:lnTo>
                <a:lnTo>
                  <a:pt x="2019832" y="21741"/>
                </a:lnTo>
                <a:lnTo>
                  <a:pt x="1974784" y="5649"/>
                </a:lnTo>
                <a:lnTo>
                  <a:pt x="1925701" y="0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26207" y="1291285"/>
            <a:ext cx="1740535" cy="7569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12065">
              <a:lnSpc>
                <a:spcPts val="2760"/>
              </a:lnSpc>
              <a:spcBef>
                <a:spcPts val="390"/>
              </a:spcBef>
            </a:pPr>
            <a:r>
              <a:rPr sz="2500" spc="-145" dirty="0">
                <a:latin typeface="Verdana"/>
                <a:cs typeface="Verdana"/>
              </a:rPr>
              <a:t>D.</a:t>
            </a:r>
            <a:r>
              <a:rPr sz="2500" spc="-260" dirty="0">
                <a:latin typeface="Verdana"/>
                <a:cs typeface="Verdana"/>
              </a:rPr>
              <a:t> </a:t>
            </a:r>
            <a:r>
              <a:rPr sz="2500" spc="30" dirty="0">
                <a:latin typeface="Verdana"/>
                <a:cs typeface="Verdana"/>
              </a:rPr>
              <a:t>Consec.  </a:t>
            </a:r>
            <a:r>
              <a:rPr sz="2500" dirty="0">
                <a:latin typeface="Verdana"/>
                <a:cs typeface="Verdana"/>
              </a:rPr>
              <a:t>Neces.</a:t>
            </a:r>
            <a:r>
              <a:rPr sz="2500" spc="-270" dirty="0">
                <a:latin typeface="Verdana"/>
                <a:cs typeface="Verdana"/>
              </a:rPr>
              <a:t> </a:t>
            </a:r>
            <a:r>
              <a:rPr sz="2500" spc="-150" dirty="0">
                <a:latin typeface="Verdana"/>
                <a:cs typeface="Verdana"/>
              </a:rPr>
              <a:t>(2”)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36748" y="2296667"/>
            <a:ext cx="1719072" cy="12283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77336" y="2763392"/>
            <a:ext cx="1436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0" dirty="0">
                <a:latin typeface="Verdana"/>
                <a:cs typeface="Verdana"/>
              </a:rPr>
              <a:t>Con</a:t>
            </a:r>
            <a:r>
              <a:rPr sz="1600" spc="55" dirty="0">
                <a:latin typeface="Verdana"/>
                <a:cs typeface="Verdana"/>
              </a:rPr>
              <a:t>o</a:t>
            </a:r>
            <a:r>
              <a:rPr sz="1600" spc="5" dirty="0">
                <a:latin typeface="Verdana"/>
                <a:cs typeface="Verdana"/>
              </a:rPr>
              <a:t>cim</a:t>
            </a:r>
            <a:r>
              <a:rPr sz="1600" spc="-120" dirty="0">
                <a:latin typeface="Verdana"/>
                <a:cs typeface="Verdana"/>
              </a:rPr>
              <a:t>i</a:t>
            </a:r>
            <a:r>
              <a:rPr sz="1600" spc="75" dirty="0">
                <a:latin typeface="Verdana"/>
                <a:cs typeface="Verdana"/>
              </a:rPr>
              <a:t>e</a:t>
            </a:r>
            <a:r>
              <a:rPr sz="1600" spc="-80" dirty="0">
                <a:latin typeface="Verdana"/>
                <a:cs typeface="Verdana"/>
              </a:rPr>
              <a:t>n</a:t>
            </a:r>
            <a:r>
              <a:rPr sz="1600" spc="-65" dirty="0">
                <a:latin typeface="Verdana"/>
                <a:cs typeface="Verdana"/>
              </a:rPr>
              <a:t>t</a:t>
            </a:r>
            <a:r>
              <a:rPr sz="1600" spc="70" dirty="0">
                <a:latin typeface="Verdana"/>
                <a:cs typeface="Verdana"/>
              </a:rPr>
              <a:t>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36748" y="3704844"/>
            <a:ext cx="1719072" cy="12298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30321" y="4173473"/>
            <a:ext cx="932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latin typeface="Verdana"/>
                <a:cs typeface="Verdana"/>
              </a:rPr>
              <a:t>V</a:t>
            </a:r>
            <a:r>
              <a:rPr sz="1600" spc="-35" dirty="0">
                <a:latin typeface="Verdana"/>
                <a:cs typeface="Verdana"/>
              </a:rPr>
              <a:t>o</a:t>
            </a:r>
            <a:r>
              <a:rPr sz="1600" spc="-5" dirty="0">
                <a:latin typeface="Verdana"/>
                <a:cs typeface="Verdana"/>
              </a:rPr>
              <a:t>l</a:t>
            </a:r>
            <a:r>
              <a:rPr sz="1600" spc="-70" dirty="0">
                <a:latin typeface="Verdana"/>
                <a:cs typeface="Verdana"/>
              </a:rPr>
              <a:t>un</a:t>
            </a:r>
            <a:r>
              <a:rPr sz="1600" spc="-60" dirty="0">
                <a:latin typeface="Verdana"/>
                <a:cs typeface="Verdana"/>
              </a:rPr>
              <a:t>t</a:t>
            </a:r>
            <a:r>
              <a:rPr sz="1600" spc="105" dirty="0">
                <a:latin typeface="Verdana"/>
                <a:cs typeface="Verdana"/>
              </a:rPr>
              <a:t>ad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26152" y="1083563"/>
            <a:ext cx="2139950" cy="4051300"/>
          </a:xfrm>
          <a:custGeom>
            <a:avLst/>
            <a:gdLst/>
            <a:ahLst/>
            <a:cxnLst/>
            <a:rect l="l" t="t" r="r" b="b"/>
            <a:pathLst>
              <a:path w="2139950" h="4051300">
                <a:moveTo>
                  <a:pt x="1925701" y="0"/>
                </a:moveTo>
                <a:lnTo>
                  <a:pt x="213995" y="0"/>
                </a:lnTo>
                <a:lnTo>
                  <a:pt x="164911" y="5649"/>
                </a:lnTo>
                <a:lnTo>
                  <a:pt x="119863" y="21741"/>
                </a:lnTo>
                <a:lnTo>
                  <a:pt x="80130" y="46996"/>
                </a:lnTo>
                <a:lnTo>
                  <a:pt x="46996" y="80130"/>
                </a:lnTo>
                <a:lnTo>
                  <a:pt x="21741" y="119863"/>
                </a:lnTo>
                <a:lnTo>
                  <a:pt x="5649" y="164911"/>
                </a:lnTo>
                <a:lnTo>
                  <a:pt x="0" y="213995"/>
                </a:lnTo>
                <a:lnTo>
                  <a:pt x="0" y="3836797"/>
                </a:lnTo>
                <a:lnTo>
                  <a:pt x="5649" y="3885880"/>
                </a:lnTo>
                <a:lnTo>
                  <a:pt x="21741" y="3930928"/>
                </a:lnTo>
                <a:lnTo>
                  <a:pt x="46996" y="3970661"/>
                </a:lnTo>
                <a:lnTo>
                  <a:pt x="80130" y="4003795"/>
                </a:lnTo>
                <a:lnTo>
                  <a:pt x="119863" y="4029050"/>
                </a:lnTo>
                <a:lnTo>
                  <a:pt x="164911" y="4045142"/>
                </a:lnTo>
                <a:lnTo>
                  <a:pt x="213995" y="4050792"/>
                </a:lnTo>
                <a:lnTo>
                  <a:pt x="1925701" y="4050792"/>
                </a:lnTo>
                <a:lnTo>
                  <a:pt x="1974784" y="4045142"/>
                </a:lnTo>
                <a:lnTo>
                  <a:pt x="2019832" y="4029050"/>
                </a:lnTo>
                <a:lnTo>
                  <a:pt x="2059565" y="4003795"/>
                </a:lnTo>
                <a:lnTo>
                  <a:pt x="2092699" y="3970661"/>
                </a:lnTo>
                <a:lnTo>
                  <a:pt x="2117954" y="3930928"/>
                </a:lnTo>
                <a:lnTo>
                  <a:pt x="2134046" y="3885880"/>
                </a:lnTo>
                <a:lnTo>
                  <a:pt x="2139696" y="3836797"/>
                </a:lnTo>
                <a:lnTo>
                  <a:pt x="2139696" y="213995"/>
                </a:lnTo>
                <a:lnTo>
                  <a:pt x="2134046" y="164911"/>
                </a:lnTo>
                <a:lnTo>
                  <a:pt x="2117954" y="119863"/>
                </a:lnTo>
                <a:lnTo>
                  <a:pt x="2092699" y="80130"/>
                </a:lnTo>
                <a:lnTo>
                  <a:pt x="2059565" y="46996"/>
                </a:lnTo>
                <a:lnTo>
                  <a:pt x="2019832" y="21741"/>
                </a:lnTo>
                <a:lnTo>
                  <a:pt x="1974784" y="5649"/>
                </a:lnTo>
                <a:lnTo>
                  <a:pt x="1925701" y="0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02071" y="1291285"/>
            <a:ext cx="1387475" cy="7569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322580">
              <a:lnSpc>
                <a:spcPts val="2760"/>
              </a:lnSpc>
              <a:spcBef>
                <a:spcPts val="390"/>
              </a:spcBef>
            </a:pPr>
            <a:r>
              <a:rPr sz="2500" spc="-10" dirty="0">
                <a:latin typeface="Verdana"/>
                <a:cs typeface="Verdana"/>
              </a:rPr>
              <a:t>Dolo  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30" dirty="0">
                <a:latin typeface="Verdana"/>
                <a:cs typeface="Verdana"/>
              </a:rPr>
              <a:t>v</a:t>
            </a:r>
            <a:r>
              <a:rPr sz="2500" spc="-35" dirty="0">
                <a:latin typeface="Verdana"/>
                <a:cs typeface="Verdana"/>
              </a:rPr>
              <a:t>ent</a:t>
            </a:r>
            <a:r>
              <a:rPr sz="2500" spc="-55" dirty="0">
                <a:latin typeface="Verdana"/>
                <a:cs typeface="Verdana"/>
              </a:rPr>
              <a:t>u</a:t>
            </a:r>
            <a:r>
              <a:rPr sz="2500" dirty="0">
                <a:latin typeface="Verdana"/>
                <a:cs typeface="Verdana"/>
              </a:rPr>
              <a:t>al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36464" y="2295144"/>
            <a:ext cx="1719072" cy="803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77434" y="2549779"/>
            <a:ext cx="1436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0" dirty="0">
                <a:latin typeface="Verdana"/>
                <a:cs typeface="Verdana"/>
              </a:rPr>
              <a:t>Con</a:t>
            </a:r>
            <a:r>
              <a:rPr sz="1600" spc="55" dirty="0">
                <a:latin typeface="Verdana"/>
                <a:cs typeface="Verdana"/>
              </a:rPr>
              <a:t>o</a:t>
            </a:r>
            <a:r>
              <a:rPr sz="1600" spc="5" dirty="0">
                <a:latin typeface="Verdana"/>
                <a:cs typeface="Verdana"/>
              </a:rPr>
              <a:t>cim</a:t>
            </a:r>
            <a:r>
              <a:rPr sz="1600" spc="-120" dirty="0">
                <a:latin typeface="Verdana"/>
                <a:cs typeface="Verdana"/>
              </a:rPr>
              <a:t>i</a:t>
            </a:r>
            <a:r>
              <a:rPr sz="1600" spc="75" dirty="0">
                <a:latin typeface="Verdana"/>
                <a:cs typeface="Verdana"/>
              </a:rPr>
              <a:t>e</a:t>
            </a:r>
            <a:r>
              <a:rPr sz="1600" spc="-80" dirty="0">
                <a:latin typeface="Verdana"/>
                <a:cs typeface="Verdana"/>
              </a:rPr>
              <a:t>n</a:t>
            </a:r>
            <a:r>
              <a:rPr sz="1600" spc="-65" dirty="0">
                <a:latin typeface="Verdana"/>
                <a:cs typeface="Verdana"/>
              </a:rPr>
              <a:t>t</a:t>
            </a:r>
            <a:r>
              <a:rPr sz="1600" spc="70" dirty="0">
                <a:latin typeface="Verdana"/>
                <a:cs typeface="Verdana"/>
              </a:rPr>
              <a:t>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36464" y="3214116"/>
            <a:ext cx="1719072" cy="803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71921" y="3468370"/>
            <a:ext cx="1247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5" dirty="0">
                <a:latin typeface="Verdana"/>
                <a:cs typeface="Verdana"/>
              </a:rPr>
              <a:t>No</a:t>
            </a:r>
            <a:r>
              <a:rPr sz="1600" spc="-16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voluntad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36464" y="4131564"/>
            <a:ext cx="1719072" cy="804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21046" y="4162805"/>
            <a:ext cx="1551305" cy="716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285"/>
              </a:spcBef>
            </a:pPr>
            <a:r>
              <a:rPr sz="1600" spc="25" dirty="0">
                <a:latin typeface="Verdana"/>
                <a:cs typeface="Verdana"/>
              </a:rPr>
              <a:t>Confía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en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la</a:t>
            </a:r>
            <a:r>
              <a:rPr sz="1600" spc="-16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no  </a:t>
            </a:r>
            <a:r>
              <a:rPr sz="1600" spc="25" dirty="0">
                <a:latin typeface="Verdana"/>
                <a:cs typeface="Verdana"/>
              </a:rPr>
              <a:t>producción</a:t>
            </a:r>
            <a:r>
              <a:rPr sz="1600" spc="-16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del  </a:t>
            </a:r>
            <a:r>
              <a:rPr sz="1600" spc="-35" dirty="0">
                <a:latin typeface="Verdana"/>
                <a:cs typeface="Verdana"/>
              </a:rPr>
              <a:t>resultado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25868" y="1083563"/>
            <a:ext cx="2139950" cy="4051300"/>
          </a:xfrm>
          <a:custGeom>
            <a:avLst/>
            <a:gdLst/>
            <a:ahLst/>
            <a:cxnLst/>
            <a:rect l="l" t="t" r="r" b="b"/>
            <a:pathLst>
              <a:path w="2139950" h="4051300">
                <a:moveTo>
                  <a:pt x="1925701" y="0"/>
                </a:moveTo>
                <a:lnTo>
                  <a:pt x="213995" y="0"/>
                </a:lnTo>
                <a:lnTo>
                  <a:pt x="164911" y="5649"/>
                </a:lnTo>
                <a:lnTo>
                  <a:pt x="119863" y="21741"/>
                </a:lnTo>
                <a:lnTo>
                  <a:pt x="80130" y="46996"/>
                </a:lnTo>
                <a:lnTo>
                  <a:pt x="46996" y="80130"/>
                </a:lnTo>
                <a:lnTo>
                  <a:pt x="21741" y="119863"/>
                </a:lnTo>
                <a:lnTo>
                  <a:pt x="5649" y="164911"/>
                </a:lnTo>
                <a:lnTo>
                  <a:pt x="0" y="213995"/>
                </a:lnTo>
                <a:lnTo>
                  <a:pt x="0" y="3836797"/>
                </a:lnTo>
                <a:lnTo>
                  <a:pt x="5649" y="3885880"/>
                </a:lnTo>
                <a:lnTo>
                  <a:pt x="21741" y="3930928"/>
                </a:lnTo>
                <a:lnTo>
                  <a:pt x="46996" y="3970661"/>
                </a:lnTo>
                <a:lnTo>
                  <a:pt x="80130" y="4003795"/>
                </a:lnTo>
                <a:lnTo>
                  <a:pt x="119863" y="4029050"/>
                </a:lnTo>
                <a:lnTo>
                  <a:pt x="164911" y="4045142"/>
                </a:lnTo>
                <a:lnTo>
                  <a:pt x="213995" y="4050792"/>
                </a:lnTo>
                <a:lnTo>
                  <a:pt x="1925701" y="4050792"/>
                </a:lnTo>
                <a:lnTo>
                  <a:pt x="1974784" y="4045142"/>
                </a:lnTo>
                <a:lnTo>
                  <a:pt x="2019832" y="4029050"/>
                </a:lnTo>
                <a:lnTo>
                  <a:pt x="2059565" y="4003795"/>
                </a:lnTo>
                <a:lnTo>
                  <a:pt x="2092699" y="3970661"/>
                </a:lnTo>
                <a:lnTo>
                  <a:pt x="2117954" y="3930928"/>
                </a:lnTo>
                <a:lnTo>
                  <a:pt x="2134046" y="3885880"/>
                </a:lnTo>
                <a:lnTo>
                  <a:pt x="2139696" y="3836797"/>
                </a:lnTo>
                <a:lnTo>
                  <a:pt x="2139696" y="213995"/>
                </a:lnTo>
                <a:lnTo>
                  <a:pt x="2134046" y="164911"/>
                </a:lnTo>
                <a:lnTo>
                  <a:pt x="2117954" y="119863"/>
                </a:lnTo>
                <a:lnTo>
                  <a:pt x="2092699" y="80130"/>
                </a:lnTo>
                <a:lnTo>
                  <a:pt x="2059565" y="46996"/>
                </a:lnTo>
                <a:lnTo>
                  <a:pt x="2019832" y="21741"/>
                </a:lnTo>
                <a:lnTo>
                  <a:pt x="1974784" y="5649"/>
                </a:lnTo>
                <a:lnTo>
                  <a:pt x="1925701" y="0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28686" y="1291285"/>
            <a:ext cx="1737360" cy="7569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381000">
              <a:lnSpc>
                <a:spcPts val="2760"/>
              </a:lnSpc>
              <a:spcBef>
                <a:spcPts val="390"/>
              </a:spcBef>
            </a:pPr>
            <a:r>
              <a:rPr sz="2500" spc="75" dirty="0">
                <a:latin typeface="Verdana"/>
                <a:cs typeface="Verdana"/>
              </a:rPr>
              <a:t>Culpa  </a:t>
            </a:r>
            <a:r>
              <a:rPr sz="2500" spc="70" dirty="0">
                <a:latin typeface="Verdana"/>
                <a:cs typeface="Verdana"/>
              </a:rPr>
              <a:t>consc</a:t>
            </a:r>
            <a:r>
              <a:rPr sz="2500" spc="-30" dirty="0">
                <a:latin typeface="Verdana"/>
                <a:cs typeface="Verdana"/>
              </a:rPr>
              <a:t>iente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36180" y="2295144"/>
            <a:ext cx="1719072" cy="803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678039" y="2549779"/>
            <a:ext cx="1436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0" dirty="0">
                <a:latin typeface="Verdana"/>
                <a:cs typeface="Verdana"/>
              </a:rPr>
              <a:t>Con</a:t>
            </a:r>
            <a:r>
              <a:rPr sz="1600" spc="55" dirty="0">
                <a:latin typeface="Verdana"/>
                <a:cs typeface="Verdana"/>
              </a:rPr>
              <a:t>o</a:t>
            </a:r>
            <a:r>
              <a:rPr sz="1600" spc="5" dirty="0">
                <a:latin typeface="Verdana"/>
                <a:cs typeface="Verdana"/>
              </a:rPr>
              <a:t>cim</a:t>
            </a:r>
            <a:r>
              <a:rPr sz="1600" spc="-120" dirty="0">
                <a:latin typeface="Verdana"/>
                <a:cs typeface="Verdana"/>
              </a:rPr>
              <a:t>i</a:t>
            </a:r>
            <a:r>
              <a:rPr sz="1600" spc="75" dirty="0">
                <a:latin typeface="Verdana"/>
                <a:cs typeface="Verdana"/>
              </a:rPr>
              <a:t>e</a:t>
            </a:r>
            <a:r>
              <a:rPr sz="1600" spc="-80" dirty="0">
                <a:latin typeface="Verdana"/>
                <a:cs typeface="Verdana"/>
              </a:rPr>
              <a:t>n</a:t>
            </a:r>
            <a:r>
              <a:rPr sz="1600" spc="-65" dirty="0">
                <a:latin typeface="Verdana"/>
                <a:cs typeface="Verdana"/>
              </a:rPr>
              <a:t>t</a:t>
            </a:r>
            <a:r>
              <a:rPr sz="1600" spc="70" dirty="0">
                <a:latin typeface="Verdana"/>
                <a:cs typeface="Verdana"/>
              </a:rPr>
              <a:t>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36180" y="3214116"/>
            <a:ext cx="1719072" cy="8031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772527" y="3468370"/>
            <a:ext cx="1247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5" dirty="0">
                <a:latin typeface="Verdana"/>
                <a:cs typeface="Verdana"/>
              </a:rPr>
              <a:t>No</a:t>
            </a:r>
            <a:r>
              <a:rPr sz="1600" spc="-16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voluntad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36180" y="4131564"/>
            <a:ext cx="1719072" cy="8046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621651" y="4162805"/>
            <a:ext cx="1551305" cy="716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285"/>
              </a:spcBef>
            </a:pPr>
            <a:r>
              <a:rPr sz="1600" spc="25" dirty="0">
                <a:latin typeface="Verdana"/>
                <a:cs typeface="Verdana"/>
              </a:rPr>
              <a:t>Confía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en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la</a:t>
            </a:r>
            <a:r>
              <a:rPr sz="1600" spc="-16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no  </a:t>
            </a:r>
            <a:r>
              <a:rPr sz="1600" spc="25" dirty="0">
                <a:latin typeface="Verdana"/>
                <a:cs typeface="Verdana"/>
              </a:rPr>
              <a:t>producción</a:t>
            </a:r>
            <a:r>
              <a:rPr sz="1600" spc="-16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del  </a:t>
            </a:r>
            <a:r>
              <a:rPr sz="1600" spc="-35" dirty="0">
                <a:latin typeface="Verdana"/>
                <a:cs typeface="Verdana"/>
              </a:rPr>
              <a:t>resultado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627107" y="1083563"/>
            <a:ext cx="2139950" cy="4051300"/>
          </a:xfrm>
          <a:custGeom>
            <a:avLst/>
            <a:gdLst/>
            <a:ahLst/>
            <a:cxnLst/>
            <a:rect l="l" t="t" r="r" b="b"/>
            <a:pathLst>
              <a:path w="2139950" h="4051300">
                <a:moveTo>
                  <a:pt x="1925701" y="0"/>
                </a:moveTo>
                <a:lnTo>
                  <a:pt x="213995" y="0"/>
                </a:lnTo>
                <a:lnTo>
                  <a:pt x="164911" y="5649"/>
                </a:lnTo>
                <a:lnTo>
                  <a:pt x="119863" y="21741"/>
                </a:lnTo>
                <a:lnTo>
                  <a:pt x="80130" y="46996"/>
                </a:lnTo>
                <a:lnTo>
                  <a:pt x="46996" y="80130"/>
                </a:lnTo>
                <a:lnTo>
                  <a:pt x="21741" y="119863"/>
                </a:lnTo>
                <a:lnTo>
                  <a:pt x="5649" y="164911"/>
                </a:lnTo>
                <a:lnTo>
                  <a:pt x="0" y="213995"/>
                </a:lnTo>
                <a:lnTo>
                  <a:pt x="0" y="3836797"/>
                </a:lnTo>
                <a:lnTo>
                  <a:pt x="5649" y="3885880"/>
                </a:lnTo>
                <a:lnTo>
                  <a:pt x="21741" y="3930928"/>
                </a:lnTo>
                <a:lnTo>
                  <a:pt x="46996" y="3970661"/>
                </a:lnTo>
                <a:lnTo>
                  <a:pt x="80130" y="4003795"/>
                </a:lnTo>
                <a:lnTo>
                  <a:pt x="119863" y="4029050"/>
                </a:lnTo>
                <a:lnTo>
                  <a:pt x="164911" y="4045142"/>
                </a:lnTo>
                <a:lnTo>
                  <a:pt x="213995" y="4050792"/>
                </a:lnTo>
                <a:lnTo>
                  <a:pt x="1925701" y="4050792"/>
                </a:lnTo>
                <a:lnTo>
                  <a:pt x="1974784" y="4045142"/>
                </a:lnTo>
                <a:lnTo>
                  <a:pt x="2019832" y="4029050"/>
                </a:lnTo>
                <a:lnTo>
                  <a:pt x="2059565" y="4003795"/>
                </a:lnTo>
                <a:lnTo>
                  <a:pt x="2092699" y="3970661"/>
                </a:lnTo>
                <a:lnTo>
                  <a:pt x="2117954" y="3930928"/>
                </a:lnTo>
                <a:lnTo>
                  <a:pt x="2134046" y="3885880"/>
                </a:lnTo>
                <a:lnTo>
                  <a:pt x="2139696" y="3836797"/>
                </a:lnTo>
                <a:lnTo>
                  <a:pt x="2139696" y="213995"/>
                </a:lnTo>
                <a:lnTo>
                  <a:pt x="2134046" y="164911"/>
                </a:lnTo>
                <a:lnTo>
                  <a:pt x="2117954" y="119863"/>
                </a:lnTo>
                <a:lnTo>
                  <a:pt x="2092699" y="80130"/>
                </a:lnTo>
                <a:lnTo>
                  <a:pt x="2059565" y="46996"/>
                </a:lnTo>
                <a:lnTo>
                  <a:pt x="2019832" y="21741"/>
                </a:lnTo>
                <a:lnTo>
                  <a:pt x="1974784" y="5649"/>
                </a:lnTo>
                <a:lnTo>
                  <a:pt x="1925701" y="0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829292" y="1291285"/>
            <a:ext cx="1737360" cy="7569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381000">
              <a:lnSpc>
                <a:spcPts val="2760"/>
              </a:lnSpc>
              <a:spcBef>
                <a:spcPts val="390"/>
              </a:spcBef>
            </a:pPr>
            <a:r>
              <a:rPr sz="2500" spc="75" dirty="0">
                <a:latin typeface="Verdana"/>
                <a:cs typeface="Verdana"/>
              </a:rPr>
              <a:t>Culpa  </a:t>
            </a:r>
            <a:r>
              <a:rPr sz="2500" spc="70" dirty="0">
                <a:latin typeface="Verdana"/>
                <a:cs typeface="Verdana"/>
              </a:rPr>
              <a:t>consc</a:t>
            </a:r>
            <a:r>
              <a:rPr sz="2500" spc="-30" dirty="0">
                <a:latin typeface="Verdana"/>
                <a:cs typeface="Verdana"/>
              </a:rPr>
              <a:t>iente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837419" y="2296667"/>
            <a:ext cx="1719072" cy="12283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995407" y="2650947"/>
            <a:ext cx="1403350" cy="49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1845"/>
              </a:lnSpc>
              <a:spcBef>
                <a:spcPts val="95"/>
              </a:spcBef>
            </a:pPr>
            <a:r>
              <a:rPr sz="1600" spc="25" dirty="0">
                <a:latin typeface="Verdana"/>
                <a:cs typeface="Verdana"/>
              </a:rPr>
              <a:t>No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ts val="1845"/>
              </a:lnSpc>
            </a:pPr>
            <a:r>
              <a:rPr sz="1600" spc="15" dirty="0">
                <a:latin typeface="Verdana"/>
                <a:cs typeface="Verdana"/>
              </a:rPr>
              <a:t>conocimiento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837419" y="3704844"/>
            <a:ext cx="1719072" cy="12298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231628" y="4173473"/>
            <a:ext cx="932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latin typeface="Verdana"/>
                <a:cs typeface="Verdana"/>
              </a:rPr>
              <a:t>V</a:t>
            </a:r>
            <a:r>
              <a:rPr sz="1600" spc="-35" dirty="0">
                <a:latin typeface="Verdana"/>
                <a:cs typeface="Verdana"/>
              </a:rPr>
              <a:t>o</a:t>
            </a:r>
            <a:r>
              <a:rPr sz="1600" spc="-5" dirty="0">
                <a:latin typeface="Verdana"/>
                <a:cs typeface="Verdana"/>
              </a:rPr>
              <a:t>l</a:t>
            </a:r>
            <a:r>
              <a:rPr sz="1600" spc="-70" dirty="0">
                <a:latin typeface="Verdana"/>
                <a:cs typeface="Verdana"/>
              </a:rPr>
              <a:t>un</a:t>
            </a:r>
            <a:r>
              <a:rPr sz="1600" spc="-60" dirty="0">
                <a:latin typeface="Verdana"/>
                <a:cs typeface="Verdana"/>
              </a:rPr>
              <a:t>t</a:t>
            </a:r>
            <a:r>
              <a:rPr sz="1600" spc="105" dirty="0">
                <a:latin typeface="Verdana"/>
                <a:cs typeface="Verdana"/>
              </a:rPr>
              <a:t>ad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22148" y="435863"/>
            <a:ext cx="11352530" cy="521334"/>
          </a:xfrm>
          <a:custGeom>
            <a:avLst/>
            <a:gdLst/>
            <a:ahLst/>
            <a:cxnLst/>
            <a:rect l="l" t="t" r="r" b="b"/>
            <a:pathLst>
              <a:path w="11352530" h="521334">
                <a:moveTo>
                  <a:pt x="11300206" y="0"/>
                </a:moveTo>
                <a:lnTo>
                  <a:pt x="52120" y="0"/>
                </a:lnTo>
                <a:lnTo>
                  <a:pt x="31830" y="4099"/>
                </a:lnTo>
                <a:lnTo>
                  <a:pt x="15263" y="15271"/>
                </a:lnTo>
                <a:lnTo>
                  <a:pt x="4095" y="31825"/>
                </a:lnTo>
                <a:lnTo>
                  <a:pt x="0" y="52070"/>
                </a:lnTo>
                <a:lnTo>
                  <a:pt x="0" y="469138"/>
                </a:lnTo>
                <a:lnTo>
                  <a:pt x="4095" y="489382"/>
                </a:lnTo>
                <a:lnTo>
                  <a:pt x="15263" y="505936"/>
                </a:lnTo>
                <a:lnTo>
                  <a:pt x="31830" y="517108"/>
                </a:lnTo>
                <a:lnTo>
                  <a:pt x="52120" y="521208"/>
                </a:lnTo>
                <a:lnTo>
                  <a:pt x="11300206" y="521208"/>
                </a:lnTo>
                <a:lnTo>
                  <a:pt x="11320450" y="517108"/>
                </a:lnTo>
                <a:lnTo>
                  <a:pt x="11337004" y="505936"/>
                </a:lnTo>
                <a:lnTo>
                  <a:pt x="11348176" y="489382"/>
                </a:lnTo>
                <a:lnTo>
                  <a:pt x="11352276" y="469138"/>
                </a:lnTo>
                <a:lnTo>
                  <a:pt x="11352276" y="52070"/>
                </a:lnTo>
                <a:lnTo>
                  <a:pt x="11348176" y="31825"/>
                </a:lnTo>
                <a:lnTo>
                  <a:pt x="11337004" y="15271"/>
                </a:lnTo>
                <a:lnTo>
                  <a:pt x="11320450" y="4099"/>
                </a:lnTo>
                <a:lnTo>
                  <a:pt x="11300206" y="0"/>
                </a:lnTo>
                <a:close/>
              </a:path>
            </a:pathLst>
          </a:custGeom>
          <a:solidFill>
            <a:srgbClr val="F8D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068120" y="424688"/>
            <a:ext cx="10059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110" dirty="0">
                <a:latin typeface="Verdana"/>
                <a:cs typeface="Verdana"/>
              </a:rPr>
              <a:t>Teoría </a:t>
            </a:r>
            <a:r>
              <a:rPr sz="3000" b="0" spc="-195" dirty="0">
                <a:latin typeface="Verdana"/>
                <a:cs typeface="Verdana"/>
              </a:rPr>
              <a:t>VOLITIVA </a:t>
            </a:r>
            <a:r>
              <a:rPr sz="3000" b="0" spc="35" dirty="0">
                <a:latin typeface="Verdana"/>
                <a:cs typeface="Verdana"/>
              </a:rPr>
              <a:t>del </a:t>
            </a:r>
            <a:r>
              <a:rPr sz="3000" b="0" spc="25" dirty="0">
                <a:latin typeface="Verdana"/>
                <a:cs typeface="Verdana"/>
              </a:rPr>
              <a:t>DOLO </a:t>
            </a:r>
            <a:r>
              <a:rPr sz="3000" b="0" spc="-640" dirty="0">
                <a:latin typeface="Verdana"/>
                <a:cs typeface="Verdana"/>
              </a:rPr>
              <a:t>= </a:t>
            </a:r>
            <a:r>
              <a:rPr sz="3000" b="0" spc="35" dirty="0">
                <a:latin typeface="Verdana"/>
                <a:cs typeface="Verdana"/>
              </a:rPr>
              <a:t>Conocimiento </a:t>
            </a:r>
            <a:r>
              <a:rPr sz="3000" b="0" spc="-640" dirty="0">
                <a:latin typeface="Verdana"/>
                <a:cs typeface="Verdana"/>
              </a:rPr>
              <a:t>+</a:t>
            </a:r>
            <a:r>
              <a:rPr sz="3000" b="0" spc="-735" dirty="0">
                <a:latin typeface="Verdana"/>
                <a:cs typeface="Verdana"/>
              </a:rPr>
              <a:t> </a:t>
            </a:r>
            <a:r>
              <a:rPr sz="3000" b="0" spc="10" dirty="0">
                <a:latin typeface="Verdana"/>
                <a:cs typeface="Verdana"/>
              </a:rPr>
              <a:t>Voluntad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89890" y="5260847"/>
            <a:ext cx="11383010" cy="789940"/>
            <a:chOff x="389890" y="5260847"/>
            <a:chExt cx="11383010" cy="789940"/>
          </a:xfrm>
        </p:grpSpPr>
        <p:sp>
          <p:nvSpPr>
            <p:cNvPr id="39" name="object 39"/>
            <p:cNvSpPr/>
            <p:nvPr/>
          </p:nvSpPr>
          <p:spPr>
            <a:xfrm>
              <a:off x="419100" y="5260847"/>
              <a:ext cx="11353800" cy="542925"/>
            </a:xfrm>
            <a:custGeom>
              <a:avLst/>
              <a:gdLst/>
              <a:ahLst/>
              <a:cxnLst/>
              <a:rect l="l" t="t" r="r" b="b"/>
              <a:pathLst>
                <a:path w="11353800" h="542925">
                  <a:moveTo>
                    <a:pt x="11299571" y="0"/>
                  </a:moveTo>
                  <a:lnTo>
                    <a:pt x="54254" y="0"/>
                  </a:lnTo>
                  <a:lnTo>
                    <a:pt x="33132" y="4258"/>
                  </a:lnTo>
                  <a:lnTo>
                    <a:pt x="15887" y="15874"/>
                  </a:lnTo>
                  <a:lnTo>
                    <a:pt x="4262" y="33111"/>
                  </a:lnTo>
                  <a:lnTo>
                    <a:pt x="0" y="54228"/>
                  </a:lnTo>
                  <a:lnTo>
                    <a:pt x="0" y="488289"/>
                  </a:lnTo>
                  <a:lnTo>
                    <a:pt x="4262" y="509411"/>
                  </a:lnTo>
                  <a:lnTo>
                    <a:pt x="15887" y="526656"/>
                  </a:lnTo>
                  <a:lnTo>
                    <a:pt x="33132" y="538281"/>
                  </a:lnTo>
                  <a:lnTo>
                    <a:pt x="54254" y="542543"/>
                  </a:lnTo>
                  <a:lnTo>
                    <a:pt x="11299571" y="542543"/>
                  </a:lnTo>
                  <a:lnTo>
                    <a:pt x="11320688" y="538281"/>
                  </a:lnTo>
                  <a:lnTo>
                    <a:pt x="11337925" y="526656"/>
                  </a:lnTo>
                  <a:lnTo>
                    <a:pt x="11349541" y="509411"/>
                  </a:lnTo>
                  <a:lnTo>
                    <a:pt x="11353800" y="488289"/>
                  </a:lnTo>
                  <a:lnTo>
                    <a:pt x="11353800" y="54228"/>
                  </a:lnTo>
                  <a:lnTo>
                    <a:pt x="11349541" y="33111"/>
                  </a:lnTo>
                  <a:lnTo>
                    <a:pt x="11337925" y="15874"/>
                  </a:lnTo>
                  <a:lnTo>
                    <a:pt x="11320688" y="4258"/>
                  </a:lnTo>
                  <a:lnTo>
                    <a:pt x="11299571" y="0"/>
                  </a:lnTo>
                  <a:close/>
                </a:path>
              </a:pathLst>
            </a:custGeom>
            <a:solidFill>
              <a:srgbClr val="F8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9100" y="5803391"/>
              <a:ext cx="11029315" cy="218440"/>
            </a:xfrm>
            <a:custGeom>
              <a:avLst/>
              <a:gdLst/>
              <a:ahLst/>
              <a:cxnLst/>
              <a:rect l="l" t="t" r="r" b="b"/>
              <a:pathLst>
                <a:path w="11029315" h="218439">
                  <a:moveTo>
                    <a:pt x="8964168" y="0"/>
                  </a:moveTo>
                  <a:lnTo>
                    <a:pt x="8962741" y="42416"/>
                  </a:lnTo>
                  <a:lnTo>
                    <a:pt x="8958849" y="77052"/>
                  </a:lnTo>
                  <a:lnTo>
                    <a:pt x="8953077" y="100403"/>
                  </a:lnTo>
                  <a:lnTo>
                    <a:pt x="8946007" y="108966"/>
                  </a:lnTo>
                  <a:lnTo>
                    <a:pt x="4687824" y="108966"/>
                  </a:lnTo>
                  <a:lnTo>
                    <a:pt x="4680753" y="117528"/>
                  </a:lnTo>
                  <a:lnTo>
                    <a:pt x="4674981" y="140879"/>
                  </a:lnTo>
                  <a:lnTo>
                    <a:pt x="4671089" y="175515"/>
                  </a:lnTo>
                  <a:lnTo>
                    <a:pt x="4669663" y="217932"/>
                  </a:lnTo>
                  <a:lnTo>
                    <a:pt x="4668236" y="175515"/>
                  </a:lnTo>
                  <a:lnTo>
                    <a:pt x="4664344" y="140879"/>
                  </a:lnTo>
                  <a:lnTo>
                    <a:pt x="4658572" y="117528"/>
                  </a:lnTo>
                  <a:lnTo>
                    <a:pt x="4651502" y="108966"/>
                  </a:lnTo>
                  <a:lnTo>
                    <a:pt x="18160" y="108966"/>
                  </a:lnTo>
                  <a:lnTo>
                    <a:pt x="11090" y="100403"/>
                  </a:lnTo>
                  <a:lnTo>
                    <a:pt x="5318" y="77052"/>
                  </a:lnTo>
                  <a:lnTo>
                    <a:pt x="1426" y="42416"/>
                  </a:lnTo>
                  <a:lnTo>
                    <a:pt x="0" y="0"/>
                  </a:lnTo>
                </a:path>
                <a:path w="11029315" h="218439">
                  <a:moveTo>
                    <a:pt x="11029188" y="0"/>
                  </a:moveTo>
                  <a:lnTo>
                    <a:pt x="11027761" y="42416"/>
                  </a:lnTo>
                  <a:lnTo>
                    <a:pt x="11023869" y="77052"/>
                  </a:lnTo>
                  <a:lnTo>
                    <a:pt x="11018097" y="100403"/>
                  </a:lnTo>
                  <a:lnTo>
                    <a:pt x="11011027" y="108966"/>
                  </a:lnTo>
                  <a:lnTo>
                    <a:pt x="10212832" y="108966"/>
                  </a:lnTo>
                  <a:lnTo>
                    <a:pt x="10205761" y="117528"/>
                  </a:lnTo>
                  <a:lnTo>
                    <a:pt x="10199989" y="140879"/>
                  </a:lnTo>
                  <a:lnTo>
                    <a:pt x="10196097" y="175515"/>
                  </a:lnTo>
                  <a:lnTo>
                    <a:pt x="10194671" y="217932"/>
                  </a:lnTo>
                  <a:lnTo>
                    <a:pt x="10193244" y="175515"/>
                  </a:lnTo>
                  <a:lnTo>
                    <a:pt x="10189352" y="140879"/>
                  </a:lnTo>
                  <a:lnTo>
                    <a:pt x="10183580" y="117528"/>
                  </a:lnTo>
                  <a:lnTo>
                    <a:pt x="10176510" y="108966"/>
                  </a:lnTo>
                  <a:lnTo>
                    <a:pt x="9305417" y="108966"/>
                  </a:lnTo>
                  <a:lnTo>
                    <a:pt x="9298346" y="100403"/>
                  </a:lnTo>
                  <a:lnTo>
                    <a:pt x="9292574" y="77052"/>
                  </a:lnTo>
                  <a:lnTo>
                    <a:pt x="9288682" y="42416"/>
                  </a:lnTo>
                  <a:lnTo>
                    <a:pt x="9287256" y="0"/>
                  </a:lnTo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899285" y="5261559"/>
            <a:ext cx="9432925" cy="137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5" dirty="0">
                <a:latin typeface="Verdana"/>
                <a:cs typeface="Verdana"/>
              </a:rPr>
              <a:t>Teoría </a:t>
            </a:r>
            <a:r>
              <a:rPr sz="3000" spc="-75" dirty="0">
                <a:latin typeface="Verdana"/>
                <a:cs typeface="Verdana"/>
              </a:rPr>
              <a:t>COGNITIVA </a:t>
            </a:r>
            <a:r>
              <a:rPr sz="3000" spc="35" dirty="0">
                <a:latin typeface="Verdana"/>
                <a:cs typeface="Verdana"/>
              </a:rPr>
              <a:t>del </a:t>
            </a:r>
            <a:r>
              <a:rPr sz="3000" spc="25" dirty="0">
                <a:latin typeface="Verdana"/>
                <a:cs typeface="Verdana"/>
              </a:rPr>
              <a:t>DOLO</a:t>
            </a:r>
            <a:r>
              <a:rPr sz="3000" spc="-735" dirty="0">
                <a:latin typeface="Verdana"/>
                <a:cs typeface="Verdana"/>
              </a:rPr>
              <a:t> </a:t>
            </a:r>
            <a:r>
              <a:rPr sz="3000" spc="-640" dirty="0">
                <a:latin typeface="Verdana"/>
                <a:cs typeface="Verdana"/>
              </a:rPr>
              <a:t>= </a:t>
            </a:r>
            <a:r>
              <a:rPr sz="3000" spc="35" dirty="0">
                <a:latin typeface="Verdana"/>
                <a:cs typeface="Verdana"/>
              </a:rPr>
              <a:t>Conocimiento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0">
              <a:latin typeface="Verdana"/>
              <a:cs typeface="Verdana"/>
            </a:endParaRPr>
          </a:p>
          <a:p>
            <a:pPr marL="2797175">
              <a:lnSpc>
                <a:spcPct val="100000"/>
              </a:lnSpc>
              <a:tabLst>
                <a:tab pos="8295640" algn="l"/>
              </a:tabLst>
            </a:pPr>
            <a:r>
              <a:rPr sz="2800" b="1" spc="-10" dirty="0">
                <a:latin typeface="TeXGyreAdventor"/>
                <a:cs typeface="TeXGyreAdventor"/>
              </a:rPr>
              <a:t>DOL</a:t>
            </a:r>
            <a:r>
              <a:rPr sz="2800" b="1" spc="-5" dirty="0">
                <a:latin typeface="TeXGyreAdventor"/>
                <a:cs typeface="TeXGyreAdventor"/>
              </a:rPr>
              <a:t>O</a:t>
            </a:r>
            <a:r>
              <a:rPr sz="2800" b="1" dirty="0">
                <a:latin typeface="TeXGyreAdventor"/>
                <a:cs typeface="TeXGyreAdventor"/>
              </a:rPr>
              <a:t>	</a:t>
            </a:r>
            <a:r>
              <a:rPr sz="2800" b="1" spc="-5" dirty="0">
                <a:latin typeface="TeXGyreAdventor"/>
                <a:cs typeface="TeXGyreAdventor"/>
              </a:rPr>
              <a:t>CU</a:t>
            </a:r>
            <a:r>
              <a:rPr sz="2800" b="1" spc="5" dirty="0">
                <a:latin typeface="TeXGyreAdventor"/>
                <a:cs typeface="TeXGyreAdventor"/>
              </a:rPr>
              <a:t>L</a:t>
            </a:r>
            <a:r>
              <a:rPr sz="2800" b="1" spc="-10" dirty="0">
                <a:latin typeface="TeXGyreAdventor"/>
                <a:cs typeface="TeXGyreAdventor"/>
              </a:rPr>
              <a:t>PA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F95B048-78B3-4B9C-872D-7BAB06011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001011" y="719327"/>
            <a:ext cx="2626360" cy="5419725"/>
            <a:chOff x="2001011" y="719327"/>
            <a:chExt cx="2626360" cy="5419725"/>
          </a:xfrm>
        </p:grpSpPr>
        <p:sp>
          <p:nvSpPr>
            <p:cNvPr id="3" name="object 3"/>
            <p:cNvSpPr/>
            <p:nvPr/>
          </p:nvSpPr>
          <p:spPr>
            <a:xfrm>
              <a:off x="2031491" y="719327"/>
              <a:ext cx="2542540" cy="5419725"/>
            </a:xfrm>
            <a:custGeom>
              <a:avLst/>
              <a:gdLst/>
              <a:ahLst/>
              <a:cxnLst/>
              <a:rect l="l" t="t" r="r" b="b"/>
              <a:pathLst>
                <a:path w="2542540" h="5419725">
                  <a:moveTo>
                    <a:pt x="0" y="0"/>
                  </a:moveTo>
                  <a:lnTo>
                    <a:pt x="0" y="5419344"/>
                  </a:lnTo>
                  <a:lnTo>
                    <a:pt x="2542032" y="4335526"/>
                  </a:lnTo>
                  <a:lnTo>
                    <a:pt x="2542032" y="1083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78379" y="2189988"/>
              <a:ext cx="2156460" cy="6918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01011" y="2525267"/>
              <a:ext cx="2625852" cy="6918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82748" y="2279141"/>
            <a:ext cx="223837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276860">
              <a:lnSpc>
                <a:spcPts val="2640"/>
              </a:lnSpc>
              <a:spcBef>
                <a:spcPts val="385"/>
              </a:spcBef>
            </a:pPr>
            <a:r>
              <a:rPr sz="2400" spc="-5" dirty="0">
                <a:solidFill>
                  <a:srgbClr val="FFFFFF"/>
                </a:solidFill>
              </a:rPr>
              <a:t>CAUSAS DE  JUSTIFICACIÓN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460117" y="3088639"/>
            <a:ext cx="1683385" cy="14509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-635" algn="ctr">
              <a:lnSpc>
                <a:spcPct val="91900"/>
              </a:lnSpc>
              <a:spcBef>
                <a:spcPts val="295"/>
              </a:spcBef>
              <a:tabLst>
                <a:tab pos="1280160" algn="l"/>
              </a:tabLst>
            </a:pP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(Causas  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eximentes 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o 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causas 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exc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000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el  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injusto)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03064" y="719327"/>
            <a:ext cx="1732914" cy="5419725"/>
          </a:xfrm>
          <a:custGeom>
            <a:avLst/>
            <a:gdLst/>
            <a:ahLst/>
            <a:cxnLst/>
            <a:rect l="l" t="t" r="r" b="b"/>
            <a:pathLst>
              <a:path w="1732914" h="5419725">
                <a:moveTo>
                  <a:pt x="0" y="0"/>
                </a:moveTo>
                <a:lnTo>
                  <a:pt x="0" y="5419344"/>
                </a:lnTo>
                <a:lnTo>
                  <a:pt x="1732788" y="4335526"/>
                </a:lnTo>
                <a:lnTo>
                  <a:pt x="1732788" y="1083818"/>
                </a:lnTo>
                <a:lnTo>
                  <a:pt x="0" y="0"/>
                </a:lnTo>
                <a:close/>
              </a:path>
            </a:pathLst>
          </a:custGeom>
          <a:solidFill>
            <a:srgbClr val="D17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30826" y="2676270"/>
            <a:ext cx="1475105" cy="14776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-1270" algn="ctr">
              <a:lnSpc>
                <a:spcPct val="92000"/>
              </a:lnSpc>
              <a:spcBef>
                <a:spcPts val="265"/>
              </a:spcBef>
            </a:pP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Son   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situaciones  </a:t>
            </a: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admitidas</a:t>
            </a:r>
            <a:r>
              <a:rPr sz="17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por  </a:t>
            </a: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propio  </a:t>
            </a:r>
            <a:r>
              <a:rPr sz="1700" spc="45" dirty="0">
                <a:solidFill>
                  <a:srgbClr val="FFFFFF"/>
                </a:solidFill>
                <a:latin typeface="Verdana"/>
                <a:cs typeface="Verdana"/>
              </a:rPr>
              <a:t>derecho 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penal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65392" y="719327"/>
            <a:ext cx="1732914" cy="5419725"/>
          </a:xfrm>
          <a:custGeom>
            <a:avLst/>
            <a:gdLst/>
            <a:ahLst/>
            <a:cxnLst/>
            <a:rect l="l" t="t" r="r" b="b"/>
            <a:pathLst>
              <a:path w="1732915" h="5419725">
                <a:moveTo>
                  <a:pt x="0" y="0"/>
                </a:moveTo>
                <a:lnTo>
                  <a:pt x="0" y="5419344"/>
                </a:lnTo>
                <a:lnTo>
                  <a:pt x="1732787" y="4335526"/>
                </a:lnTo>
                <a:lnTo>
                  <a:pt x="1732787" y="1083818"/>
                </a:lnTo>
                <a:lnTo>
                  <a:pt x="0" y="0"/>
                </a:lnTo>
                <a:close/>
              </a:path>
            </a:pathLst>
          </a:custGeom>
          <a:solidFill>
            <a:srgbClr val="B88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67245" y="2557018"/>
            <a:ext cx="1526540" cy="17151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2540" algn="ctr">
              <a:lnSpc>
                <a:spcPct val="92000"/>
              </a:lnSpc>
              <a:spcBef>
                <a:spcPts val="265"/>
              </a:spcBef>
            </a:pP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Eliminan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spc="-180" dirty="0">
                <a:solidFill>
                  <a:srgbClr val="FFFFFF"/>
                </a:solidFill>
                <a:latin typeface="Verdana"/>
                <a:cs typeface="Verdana"/>
              </a:rPr>
              <a:t>jur</a:t>
            </a:r>
            <a:r>
              <a:rPr sz="1700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spc="55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1700" spc="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spc="90" dirty="0">
                <a:solidFill>
                  <a:srgbClr val="FFFFFF"/>
                </a:solidFill>
                <a:latin typeface="Verdana"/>
                <a:cs typeface="Verdana"/>
              </a:rPr>
              <a:t>dad  </a:t>
            </a:r>
            <a:r>
              <a:rPr sz="1700" spc="9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1700" spc="80" dirty="0">
                <a:solidFill>
                  <a:srgbClr val="FFFFFF"/>
                </a:solidFill>
                <a:latin typeface="Verdana"/>
                <a:cs typeface="Verdana"/>
              </a:rPr>
              <a:t>acto 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voluntario 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insumible </a:t>
            </a:r>
            <a:r>
              <a:rPr sz="1700" spc="25" dirty="0">
                <a:solidFill>
                  <a:srgbClr val="FFFFFF"/>
                </a:solidFill>
                <a:latin typeface="Verdana"/>
                <a:cs typeface="Verdana"/>
              </a:rPr>
              <a:t>en 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tipo </a:t>
            </a:r>
            <a:r>
              <a:rPr sz="1700" spc="95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delito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27719" y="719327"/>
            <a:ext cx="1732914" cy="5419725"/>
          </a:xfrm>
          <a:custGeom>
            <a:avLst/>
            <a:gdLst/>
            <a:ahLst/>
            <a:cxnLst/>
            <a:rect l="l" t="t" r="r" b="b"/>
            <a:pathLst>
              <a:path w="1732915" h="5419725">
                <a:moveTo>
                  <a:pt x="0" y="0"/>
                </a:moveTo>
                <a:lnTo>
                  <a:pt x="0" y="5419344"/>
                </a:lnTo>
                <a:lnTo>
                  <a:pt x="1732787" y="4335526"/>
                </a:lnTo>
                <a:lnTo>
                  <a:pt x="1732787" y="108381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54339" y="3033776"/>
            <a:ext cx="1478280" cy="7626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-1905" algn="ctr">
              <a:lnSpc>
                <a:spcPct val="92100"/>
              </a:lnSpc>
              <a:spcBef>
                <a:spcPts val="265"/>
              </a:spcBef>
            </a:pPr>
            <a:r>
              <a:rPr sz="1700" spc="-95" dirty="0">
                <a:latin typeface="Verdana"/>
                <a:cs typeface="Verdana"/>
              </a:rPr>
              <a:t>y </a:t>
            </a:r>
            <a:r>
              <a:rPr sz="1700" spc="-15" dirty="0">
                <a:latin typeface="Verdana"/>
                <a:cs typeface="Verdana"/>
              </a:rPr>
              <a:t>lo </a:t>
            </a:r>
            <a:r>
              <a:rPr sz="1700" spc="-30" dirty="0">
                <a:latin typeface="Verdana"/>
                <a:cs typeface="Verdana"/>
              </a:rPr>
              <a:t>tornan  </a:t>
            </a:r>
            <a:r>
              <a:rPr sz="1700" spc="-180" dirty="0">
                <a:latin typeface="Verdana"/>
                <a:cs typeface="Verdana"/>
              </a:rPr>
              <a:t>jur</a:t>
            </a:r>
            <a:r>
              <a:rPr sz="1700" spc="-90" dirty="0">
                <a:latin typeface="Verdana"/>
                <a:cs typeface="Verdana"/>
              </a:rPr>
              <a:t>í</a:t>
            </a:r>
            <a:r>
              <a:rPr sz="1700" spc="55" dirty="0">
                <a:latin typeface="Verdana"/>
                <a:cs typeface="Verdana"/>
              </a:rPr>
              <a:t>di</a:t>
            </a:r>
            <a:r>
              <a:rPr sz="1700" spc="70" dirty="0">
                <a:latin typeface="Verdana"/>
                <a:cs typeface="Verdana"/>
              </a:rPr>
              <a:t>c</a:t>
            </a:r>
            <a:r>
              <a:rPr sz="1700" spc="60" dirty="0">
                <a:latin typeface="Verdana"/>
                <a:cs typeface="Verdana"/>
              </a:rPr>
              <a:t>am</a:t>
            </a:r>
            <a:r>
              <a:rPr sz="1700" spc="40" dirty="0">
                <a:latin typeface="Verdana"/>
                <a:cs typeface="Verdana"/>
              </a:rPr>
              <a:t>e</a:t>
            </a:r>
            <a:r>
              <a:rPr sz="1700" spc="-50" dirty="0">
                <a:latin typeface="Verdana"/>
                <a:cs typeface="Verdana"/>
              </a:rPr>
              <a:t>n</a:t>
            </a:r>
            <a:r>
              <a:rPr sz="1700" spc="-110" dirty="0">
                <a:latin typeface="Verdana"/>
                <a:cs typeface="Verdana"/>
              </a:rPr>
              <a:t>t</a:t>
            </a:r>
            <a:r>
              <a:rPr sz="1700" spc="65" dirty="0">
                <a:latin typeface="Verdana"/>
                <a:cs typeface="Verdana"/>
              </a:rPr>
              <a:t>e  </a:t>
            </a:r>
            <a:r>
              <a:rPr sz="1700" spc="-45" dirty="0">
                <a:latin typeface="Verdana"/>
                <a:cs typeface="Verdana"/>
              </a:rPr>
              <a:t>ilícito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8A0D2C9-5928-4EFE-B7BC-D3AB39DA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362200" y="1143000"/>
            <a:ext cx="7866891" cy="6164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5491</Words>
  <Application>Microsoft Office PowerPoint</Application>
  <PresentationFormat>Panorámica</PresentationFormat>
  <Paragraphs>365</Paragraphs>
  <Slides>71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7" baseType="lpstr">
      <vt:lpstr>Arial</vt:lpstr>
      <vt:lpstr>Calibri</vt:lpstr>
      <vt:lpstr>TeXGyreAdventor</vt:lpstr>
      <vt:lpstr>Times New Roman</vt:lpstr>
      <vt:lpstr>Verdana</vt:lpstr>
      <vt:lpstr>Office Theme</vt:lpstr>
      <vt:lpstr>TIPICIDAD</vt:lpstr>
      <vt:lpstr>¿QUÉ ES EL TIPO?</vt:lpstr>
      <vt:lpstr>EJEMPLO</vt:lpstr>
      <vt:lpstr>Presentación de PowerPoint</vt:lpstr>
      <vt:lpstr>FUNCIONES DEL  TIPO PENAL</vt:lpstr>
      <vt:lpstr>Presentación de PowerPoint</vt:lpstr>
      <vt:lpstr>II. CAUSAS DE  JUSTIFICACIÓN</vt:lpstr>
      <vt:lpstr>CAUSAS DE  JUSTIFICACIÓN</vt:lpstr>
      <vt:lpstr>Presentación de PowerPoint</vt:lpstr>
      <vt:lpstr>III. EL TIPO PENAL, LA  TIPICIDAD Y LA  TIPIFICACIÓN PENAL</vt:lpstr>
      <vt:lpstr>Presentación de PowerPoint</vt:lpstr>
      <vt:lpstr>ELEMENTOS DEL  TIPO</vt:lpstr>
      <vt:lpstr>Presentación de PowerPoint</vt:lpstr>
      <vt:lpstr>Presentación de PowerPoint</vt:lpstr>
      <vt:lpstr>Estructura del tipo</vt:lpstr>
      <vt:lpstr>Presentación de PowerPoint</vt:lpstr>
      <vt:lpstr>IV. LA CAUSALIDAD</vt:lpstr>
      <vt:lpstr>Presentación de PowerPoint</vt:lpstr>
      <vt:lpstr>Presentación de PowerPoint</vt:lpstr>
      <vt:lpstr>Presentación de PowerPoint</vt:lpstr>
      <vt:lpstr>Presentación de PowerPoint</vt:lpstr>
      <vt:lpstr>V. LA IMPUTACIÓN  OBJETIVA</vt:lpstr>
      <vt:lpstr>Presentación de PowerPoint</vt:lpstr>
      <vt:lpstr>La Corte  Suprema  mencionó,</vt:lpstr>
      <vt:lpstr>Presentación de PowerPoint</vt:lpstr>
      <vt:lpstr>Presentación de PowerPoint</vt:lpstr>
      <vt:lpstr>La imputación objetiva</vt:lpstr>
      <vt:lpstr>Los riesgos sólo adquieren relevancia jurídica cuando la conducta es  desaprobada por el Derecho penal (riesgo prohibido)</vt:lpstr>
      <vt:lpstr>ALGUIEN NO CREA UN RIESGO PROHIBIDO CUANDO ACTÚA BAJO EL  INFLUJO DEL “PRINCIPIO DE CONFIANZA”, “LA PROHIBICIÓN DE  REGRESO” Y “LA AUTOPUESTA EN PELIGRO DE LA PROPIA VÍCTIMA”.</vt:lpstr>
      <vt:lpstr>Presentación de PowerPoint</vt:lpstr>
      <vt:lpstr>Presentación de PowerPoint</vt:lpstr>
      <vt:lpstr>No toda creación de un riesgo del resultado puede ser objeto  de una prohibición del derecho penal, pues ello significaría una  limitación intolerable de la libertad de acción.</vt:lpstr>
      <vt:lpstr>Presentación de PowerPoint</vt:lpstr>
      <vt:lpstr>Presentación de PowerPoint</vt:lpstr>
      <vt:lpstr>PRINCIPIO DE CONFIANZA</vt:lpstr>
      <vt:lpstr>El principio de confianza: Se descarta la  responsabilidad respecto de la persona que se comporta  de acuerdo a su rol y espera lo mismo del tercero.</vt:lpstr>
      <vt:lpstr>En la Casación 23-2016-Ica se indicó que:</vt:lpstr>
      <vt:lpstr>Presentación de PowerPoint</vt:lpstr>
      <vt:lpstr>El Dr. Pérez es cirujano y opera a Sánchez de una apendicitis.</vt:lpstr>
      <vt:lpstr>PROHIBICIÓN DE REGRESO</vt:lpstr>
      <vt:lpstr>La prohibición de regreso</vt:lpstr>
      <vt:lpstr>La Corte Suprema de Justicia del Perú, en la decisión recaída en  el RN 2242-2011-Huancayo:</vt:lpstr>
      <vt:lpstr>La prohibición  de regreso:</vt:lpstr>
      <vt:lpstr>Presentación de PowerPoint</vt:lpstr>
      <vt:lpstr>La autopuesta en peligro de la propia  víctima</vt:lpstr>
      <vt:lpstr>Presentación de PowerPoint</vt:lpstr>
      <vt:lpstr>IMPUTACIÓN  A LA VÍCTIMA</vt:lpstr>
      <vt:lpstr>Presentación de PowerPoint</vt:lpstr>
      <vt:lpstr>El riesgo prohibido debe haber provocado el resultado</vt:lpstr>
      <vt:lpstr>Presentación de PowerPoint</vt:lpstr>
      <vt:lpstr>Un ladrón amenaza a una persona de 45 años a  fin de robarle su celular. A la víctima, producto  de la impresión, le da un paro cardiaco mortal.</vt:lpstr>
      <vt:lpstr>Nexos causales desviados</vt:lpstr>
      <vt:lpstr>r e s u l t a d o e s l a i m p u t a c i ó n d e l a c o n d u c t a , p u e s  n o e s s u f i c i e n t e u n a s i m p l e  s u c e s i ó n d e  e s t o s d o s  c r i t e r i o s s i n o  q u e a d e m á s e s n e c e s a r i a u n a r e l a c i ó n o b j e t i v a e n t r e e l l o s .</vt:lpstr>
      <vt:lpstr>NEXOS CAUSALES  DESVIADOS</vt:lpstr>
      <vt:lpstr>INTERRUPCIÓN DEL NEXO CAUSAL</vt:lpstr>
      <vt:lpstr>RESULTADOS A LARGO PLAZO</vt:lpstr>
      <vt:lpstr>Los resultados producidos a largo plazo</vt:lpstr>
      <vt:lpstr>Presentación de PowerPoint</vt:lpstr>
      <vt:lpstr>IMPUTACIÓN DEL RESULTADO EN EL ÁMBITO DE  RESPONSABILIDAD POR EL PRODUCTO</vt:lpstr>
      <vt:lpstr>CUMPLIMIENTO DE DEBERES</vt:lpstr>
      <vt:lpstr>OBRAR POR DISPOSICIÓN DE LA LEY</vt:lpstr>
      <vt:lpstr>CONSENTIMIENTO</vt:lpstr>
      <vt:lpstr>En cuanto al ámbito de eficacia  del consentimiento, este no es  de aplicación general.</vt:lpstr>
      <vt:lpstr>VI. LA IMPUTACIÓN  SUBJETIVA</vt:lpstr>
      <vt:lpstr>Presentación de PowerPoint</vt:lpstr>
      <vt:lpstr>Presentación de PowerPoint</vt:lpstr>
      <vt:lpstr>El ERROR DE TIPO no es más que la falta  de representación requerida por el  dolo.</vt:lpstr>
      <vt:lpstr>CLASES DE DOLO</vt:lpstr>
      <vt:lpstr>Inobservanci  a de  reglamentos</vt:lpstr>
      <vt:lpstr>Presentación de PowerPoint</vt:lpstr>
      <vt:lpstr>Teoría VOLITIVA del DOLO = Conocimiento + Voluntad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Tipo</dc:title>
  <dc:creator>USUARIO</dc:creator>
  <cp:lastModifiedBy>Egepud01</cp:lastModifiedBy>
  <cp:revision>3</cp:revision>
  <dcterms:created xsi:type="dcterms:W3CDTF">2021-01-11T05:21:12Z</dcterms:created>
  <dcterms:modified xsi:type="dcterms:W3CDTF">2021-01-11T05:41:33Z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2021-01-11T00:00:00Z</vt:filetime>
  </property>
</Properties>
</file>